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3"/>
  </p:notesMasterIdLst>
  <p:handoutMasterIdLst>
    <p:handoutMasterId r:id="rId54"/>
  </p:handoutMasterIdLst>
  <p:sldIdLst>
    <p:sldId id="533" r:id="rId2"/>
    <p:sldId id="711" r:id="rId3"/>
    <p:sldId id="712" r:id="rId4"/>
    <p:sldId id="713" r:id="rId5"/>
    <p:sldId id="709" r:id="rId6"/>
    <p:sldId id="655" r:id="rId7"/>
    <p:sldId id="687" r:id="rId8"/>
    <p:sldId id="666" r:id="rId9"/>
    <p:sldId id="699" r:id="rId10"/>
    <p:sldId id="716" r:id="rId11"/>
    <p:sldId id="584" r:id="rId12"/>
    <p:sldId id="717" r:id="rId13"/>
    <p:sldId id="641" r:id="rId14"/>
    <p:sldId id="665" r:id="rId15"/>
    <p:sldId id="718" r:id="rId16"/>
    <p:sldId id="664" r:id="rId17"/>
    <p:sldId id="688" r:id="rId18"/>
    <p:sldId id="667" r:id="rId19"/>
    <p:sldId id="586" r:id="rId20"/>
    <p:sldId id="673" r:id="rId21"/>
    <p:sldId id="714" r:id="rId22"/>
    <p:sldId id="689" r:id="rId23"/>
    <p:sldId id="715" r:id="rId24"/>
    <p:sldId id="675" r:id="rId25"/>
    <p:sldId id="690" r:id="rId26"/>
    <p:sldId id="676" r:id="rId27"/>
    <p:sldId id="700" r:id="rId28"/>
    <p:sldId id="702" r:id="rId29"/>
    <p:sldId id="703" r:id="rId30"/>
    <p:sldId id="691" r:id="rId31"/>
    <p:sldId id="591" r:id="rId32"/>
    <p:sldId id="692" r:id="rId33"/>
    <p:sldId id="624" r:id="rId34"/>
    <p:sldId id="693" r:id="rId35"/>
    <p:sldId id="625" r:id="rId36"/>
    <p:sldId id="678" r:id="rId37"/>
    <p:sldId id="694" r:id="rId38"/>
    <p:sldId id="629" r:id="rId39"/>
    <p:sldId id="695" r:id="rId40"/>
    <p:sldId id="631" r:id="rId41"/>
    <p:sldId id="696" r:id="rId42"/>
    <p:sldId id="630" r:id="rId43"/>
    <p:sldId id="697" r:id="rId44"/>
    <p:sldId id="682" r:id="rId45"/>
    <p:sldId id="704" r:id="rId46"/>
    <p:sldId id="705" r:id="rId47"/>
    <p:sldId id="707" r:id="rId48"/>
    <p:sldId id="706" r:id="rId49"/>
    <p:sldId id="708" r:id="rId50"/>
    <p:sldId id="661" r:id="rId51"/>
    <p:sldId id="684"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33CC"/>
    <a:srgbClr val="921E84"/>
    <a:srgbClr val="C2DDF0"/>
    <a:srgbClr val="BFBAE4"/>
    <a:srgbClr val="FF6600"/>
    <a:srgbClr val="007033"/>
    <a:srgbClr val="FF9966"/>
    <a:srgbClr val="A1C5D5"/>
    <a:srgbClr val="9CB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455" autoAdjust="0"/>
    <p:restoredTop sz="93963" autoAdjust="0"/>
  </p:normalViewPr>
  <p:slideViewPr>
    <p:cSldViewPr>
      <p:cViewPr varScale="1">
        <p:scale>
          <a:sx n="83" d="100"/>
          <a:sy n="83" d="100"/>
        </p:scale>
        <p:origin x="475"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366"/>
    </p:cViewPr>
  </p:sorterViewPr>
  <p:notesViewPr>
    <p:cSldViewPr>
      <p:cViewPr varScale="1">
        <p:scale>
          <a:sx n="84" d="100"/>
          <a:sy n="84" d="100"/>
        </p:scale>
        <p:origin x="382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SG"/>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SG"/>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6919C63-759E-4B62-A2EA-D9CDA5AC8382}" type="slidenum">
              <a:rPr lang="en-SG"/>
              <a:pPr>
                <a:defRPr/>
              </a:pPr>
              <a:t>‹#›</a:t>
            </a:fld>
            <a:endParaRPr lang="en-SG"/>
          </a:p>
        </p:txBody>
      </p:sp>
      <p:sp>
        <p:nvSpPr>
          <p:cNvPr id="3" name="日期占位符 2">
            <a:extLst>
              <a:ext uri="{FF2B5EF4-FFF2-40B4-BE49-F238E27FC236}">
                <a16:creationId xmlns:a16="http://schemas.microsoft.com/office/drawing/2014/main" id="{B7F17FFF-8D7B-4185-8AC9-A27156BD247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CFA8E7-FDD4-4688-8841-8AE2B5114F95}" type="datetimeFigureOut">
              <a:rPr lang="zh-CN" altLang="en-US" smtClean="0"/>
              <a:t>2024/6/12</a:t>
            </a:fld>
            <a:endParaRPr lang="zh-CN" altLang="en-US"/>
          </a:p>
        </p:txBody>
      </p:sp>
    </p:spTree>
    <p:extLst>
      <p:ext uri="{BB962C8B-B14F-4D97-AF65-F5344CB8AC3E}">
        <p14:creationId xmlns:p14="http://schemas.microsoft.com/office/powerpoint/2010/main" val="27114325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F1D552A1-F52F-47E5-863A-422E5626C9AA}" type="datetimeFigureOut">
              <a:rPr lang="en-SG"/>
              <a:pPr>
                <a:defRPr/>
              </a:pPr>
              <a:t>12/6/2024</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SG"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SG"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E28AB7A1-70FC-4E54-A117-8C294D1C0100}" type="slidenum">
              <a:rPr lang="en-SG"/>
              <a:pPr>
                <a:defRPr/>
              </a:pPr>
              <a:t>‹#›</a:t>
            </a:fld>
            <a:endParaRPr lang="en-SG"/>
          </a:p>
        </p:txBody>
      </p:sp>
    </p:spTree>
    <p:extLst>
      <p:ext uri="{BB962C8B-B14F-4D97-AF65-F5344CB8AC3E}">
        <p14:creationId xmlns:p14="http://schemas.microsoft.com/office/powerpoint/2010/main" val="3675180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03275"/>
            <a:ext cx="5341938" cy="4006850"/>
          </a:xfrm>
        </p:spPr>
      </p:sp>
      <p:sp>
        <p:nvSpPr>
          <p:cNvPr id="3" name="Notes Placeholder 2"/>
          <p:cNvSpPr>
            <a:spLocks noGrp="1"/>
          </p:cNvSpPr>
          <p:nvPr>
            <p:ph type="body" idx="1"/>
          </p:nvPr>
        </p:nvSpPr>
        <p:spPr>
          <a:xfrm>
            <a:off x="755650" y="5145088"/>
            <a:ext cx="6048375" cy="4210050"/>
          </a:xfrm>
          <a:prstGeom prst="rect">
            <a:avLst/>
          </a:prstGeom>
        </p:spPr>
        <p:txBody>
          <a:bodyPr/>
          <a:lstStyle/>
          <a:p>
            <a:endParaRPr kumimoji="1" lang="zh-CN" altLang="en-US" dirty="0"/>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 typeface="DejaVu Sans" charset="0"/>
              <a:buNone/>
              <a:tabLst/>
              <a:defRPr/>
            </a:pPr>
            <a:fld id="{FC76314E-5FE6-7B4D-8F79-E56B928D24E2}" type="slidenum">
              <a:rPr kumimoji="0" lang="zh-CN" altLang="en-US" sz="1800" b="0" i="0" u="none" strike="noStrike" kern="1200" cap="none" spc="0" normalizeH="0" baseline="0" noProof="0" smtClean="0">
                <a:ln>
                  <a:noFill/>
                </a:ln>
                <a:solidFill>
                  <a:srgbClr val="555555"/>
                </a:solidFill>
                <a:effectLst/>
                <a:uLnTx/>
                <a:uFillTx/>
                <a:latin typeface="Arial" panose="020B0604020202020204" pitchFamily="34"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DejaVu Sans" charset="0"/>
                <a:buNone/>
                <a:tabLst/>
                <a:defRPr/>
              </a:pPr>
              <a:t>1</a:t>
            </a:fld>
            <a:endParaRPr kumimoji="0" lang="zh-CN" altLang="en-US" sz="1300" b="0" i="0" u="none" strike="noStrike" kern="1200" cap="none" spc="0" normalizeH="0" baseline="0" noProof="0">
              <a:ln>
                <a:noFill/>
              </a:ln>
              <a:solidFill>
                <a:srgbClr val="555555"/>
              </a:solidFill>
              <a:effectLst/>
              <a:uLnTx/>
              <a:uFillTx/>
              <a:latin typeface="Arial" panose="020B0604020202020204" pitchFamily="34" charset="0"/>
              <a:ea typeface="宋体" charset="-122"/>
              <a:cs typeface="+mn-cs"/>
            </a:endParaRPr>
          </a:p>
        </p:txBody>
      </p:sp>
    </p:spTree>
    <p:extLst>
      <p:ext uri="{BB962C8B-B14F-4D97-AF65-F5344CB8AC3E}">
        <p14:creationId xmlns:p14="http://schemas.microsoft.com/office/powerpoint/2010/main" val="3225957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100" b="0" i="0" kern="1200" dirty="0">
                <a:solidFill>
                  <a:schemeClr val="tx1"/>
                </a:solidFill>
                <a:effectLst/>
                <a:latin typeface="FrutigerNext LT Regular" pitchFamily="34" charset="0"/>
                <a:ea typeface="华文细黑" pitchFamily="2" charset="-122"/>
                <a:cs typeface="+mn-cs"/>
              </a:rPr>
              <a:t>一个称为故障转移控制器</a:t>
            </a:r>
            <a:r>
              <a:rPr lang="en-US" altLang="zh-CN" sz="1100" b="0" i="0" kern="1200" dirty="0">
                <a:solidFill>
                  <a:schemeClr val="tx1"/>
                </a:solidFill>
                <a:effectLst/>
                <a:latin typeface="FrutigerNext LT Regular" pitchFamily="34" charset="0"/>
                <a:ea typeface="华文细黑" pitchFamily="2" charset="-122"/>
                <a:cs typeface="+mn-cs"/>
              </a:rPr>
              <a:t>(</a:t>
            </a:r>
            <a:r>
              <a:rPr lang="en-US" altLang="zh-CN" sz="1100" b="0" i="0" kern="1200" dirty="0" err="1">
                <a:solidFill>
                  <a:schemeClr val="tx1"/>
                </a:solidFill>
                <a:effectLst/>
                <a:latin typeface="FrutigerNext LT Regular" pitchFamily="34" charset="0"/>
                <a:ea typeface="华文细黑" pitchFamily="2" charset="-122"/>
                <a:cs typeface="+mn-cs"/>
              </a:rPr>
              <a:t>failover_controller</a:t>
            </a:r>
            <a:r>
              <a:rPr lang="en-US" altLang="zh-CN" sz="1100" b="0" i="0" kern="1200" dirty="0">
                <a:solidFill>
                  <a:schemeClr val="tx1"/>
                </a:solidFill>
                <a:effectLst/>
                <a:latin typeface="FrutigerNext LT Regular" pitchFamily="34" charset="0"/>
                <a:ea typeface="华文细黑" pitchFamily="2" charset="-122"/>
                <a:cs typeface="+mn-cs"/>
              </a:rPr>
              <a:t>)</a:t>
            </a:r>
            <a:r>
              <a:rPr lang="zh-CN" altLang="en-US" sz="1100" b="0" i="0" kern="1200" dirty="0">
                <a:solidFill>
                  <a:schemeClr val="tx1"/>
                </a:solidFill>
                <a:effectLst/>
                <a:latin typeface="FrutigerNext LT Regular" pitchFamily="34" charset="0"/>
                <a:ea typeface="华文细黑" pitchFamily="2" charset="-122"/>
                <a:cs typeface="+mn-cs"/>
              </a:rPr>
              <a:t>的系统中有一个新实体管理着将活动</a:t>
            </a:r>
            <a:r>
              <a:rPr lang="en-US" altLang="zh-CN" sz="1100" b="0" i="0" kern="1200" dirty="0" err="1">
                <a:solidFill>
                  <a:schemeClr val="tx1"/>
                </a:solidFill>
                <a:effectLst/>
                <a:latin typeface="FrutigerNext LT Regular" pitchFamily="34" charset="0"/>
                <a:ea typeface="华文细黑" pitchFamily="2" charset="-122"/>
                <a:cs typeface="+mn-cs"/>
              </a:rPr>
              <a:t>namenode</a:t>
            </a:r>
            <a:r>
              <a:rPr lang="zh-CN" altLang="en-US" sz="1100" b="0" i="0" kern="1200" dirty="0">
                <a:solidFill>
                  <a:schemeClr val="tx1"/>
                </a:solidFill>
                <a:effectLst/>
                <a:latin typeface="FrutigerNext LT Regular" pitchFamily="34" charset="0"/>
                <a:ea typeface="华文细黑" pitchFamily="2" charset="-122"/>
                <a:cs typeface="+mn-cs"/>
              </a:rPr>
              <a:t>转移为备用</a:t>
            </a:r>
            <a:r>
              <a:rPr lang="en-US" altLang="zh-CN" sz="1100" b="0" i="0" kern="1200" dirty="0" err="1">
                <a:solidFill>
                  <a:schemeClr val="tx1"/>
                </a:solidFill>
                <a:effectLst/>
                <a:latin typeface="FrutigerNext LT Regular" pitchFamily="34" charset="0"/>
                <a:ea typeface="华文细黑" pitchFamily="2" charset="-122"/>
                <a:cs typeface="+mn-cs"/>
              </a:rPr>
              <a:t>namenode</a:t>
            </a:r>
            <a:r>
              <a:rPr lang="zh-CN" altLang="en-US" sz="1100" b="0" i="0" kern="1200" dirty="0">
                <a:solidFill>
                  <a:schemeClr val="tx1"/>
                </a:solidFill>
                <a:effectLst/>
                <a:latin typeface="FrutigerNext LT Regular" pitchFamily="34" charset="0"/>
                <a:ea typeface="华文细黑" pitchFamily="2" charset="-122"/>
                <a:cs typeface="+mn-cs"/>
              </a:rPr>
              <a:t>的转换过程。故障转移控制器是可插拔的，但其最初的实现是基于</a:t>
            </a:r>
            <a:r>
              <a:rPr lang="en-US" altLang="zh-CN" sz="1100" b="0" i="0" kern="1200" dirty="0" err="1">
                <a:solidFill>
                  <a:schemeClr val="tx1"/>
                </a:solidFill>
                <a:effectLst/>
                <a:latin typeface="FrutigerNext LT Regular" pitchFamily="34" charset="0"/>
                <a:ea typeface="华文细黑" pitchFamily="2" charset="-122"/>
                <a:cs typeface="+mn-cs"/>
              </a:rPr>
              <a:t>ZooKeeper</a:t>
            </a:r>
            <a:r>
              <a:rPr lang="zh-CN" altLang="en-US" sz="1100" b="0" i="0" kern="1200" dirty="0">
                <a:solidFill>
                  <a:schemeClr val="tx1"/>
                </a:solidFill>
                <a:effectLst/>
                <a:latin typeface="FrutigerNext LT Regular" pitchFamily="34" charset="0"/>
                <a:ea typeface="华文细黑" pitchFamily="2" charset="-122"/>
                <a:cs typeface="+mn-cs"/>
              </a:rPr>
              <a:t>的并由此确保有且仅有一个活动</a:t>
            </a:r>
            <a:r>
              <a:rPr lang="en-US" altLang="zh-CN" sz="1100" b="0" i="0" kern="1200" dirty="0" err="1">
                <a:solidFill>
                  <a:schemeClr val="tx1"/>
                </a:solidFill>
                <a:effectLst/>
                <a:latin typeface="FrutigerNext LT Regular" pitchFamily="34" charset="0"/>
                <a:ea typeface="华文细黑" pitchFamily="2" charset="-122"/>
                <a:cs typeface="+mn-cs"/>
              </a:rPr>
              <a:t>namenode</a:t>
            </a:r>
            <a:r>
              <a:rPr lang="zh-CN" altLang="en-US" sz="1100" b="0" i="0" kern="1200" dirty="0">
                <a:solidFill>
                  <a:schemeClr val="tx1"/>
                </a:solidFill>
                <a:effectLst/>
                <a:latin typeface="FrutigerNext LT Regular" pitchFamily="34" charset="0"/>
                <a:ea typeface="华文细黑" pitchFamily="2" charset="-122"/>
                <a:cs typeface="+mn-cs"/>
              </a:rPr>
              <a:t>。每一个</a:t>
            </a:r>
            <a:r>
              <a:rPr lang="en-US" altLang="zh-CN" sz="1100" b="0" i="0" kern="1200" dirty="0" err="1">
                <a:solidFill>
                  <a:schemeClr val="tx1"/>
                </a:solidFill>
                <a:effectLst/>
                <a:latin typeface="FrutigerNext LT Regular" pitchFamily="34" charset="0"/>
                <a:ea typeface="华文细黑" pitchFamily="2" charset="-122"/>
                <a:cs typeface="+mn-cs"/>
              </a:rPr>
              <a:t>namenode</a:t>
            </a:r>
            <a:r>
              <a:rPr lang="zh-CN" altLang="en-US" sz="1100" b="0" i="0" kern="1200" dirty="0">
                <a:solidFill>
                  <a:schemeClr val="tx1"/>
                </a:solidFill>
                <a:effectLst/>
                <a:latin typeface="FrutigerNext LT Regular" pitchFamily="34" charset="0"/>
                <a:ea typeface="华文细黑" pitchFamily="2" charset="-122"/>
                <a:cs typeface="+mn-cs"/>
              </a:rPr>
              <a:t>运行着一个轻量级的故障转移控制器，其工作就是监视宿主</a:t>
            </a:r>
            <a:r>
              <a:rPr lang="en-US" altLang="zh-CN" sz="1100" b="0" i="0" kern="1200" dirty="0" err="1">
                <a:solidFill>
                  <a:schemeClr val="tx1"/>
                </a:solidFill>
                <a:effectLst/>
                <a:latin typeface="FrutigerNext LT Regular" pitchFamily="34" charset="0"/>
                <a:ea typeface="华文细黑" pitchFamily="2" charset="-122"/>
                <a:cs typeface="+mn-cs"/>
              </a:rPr>
              <a:t>namenode</a:t>
            </a:r>
            <a:r>
              <a:rPr lang="zh-CN" altLang="en-US" sz="1100" b="0" i="0" kern="1200" dirty="0">
                <a:solidFill>
                  <a:schemeClr val="tx1"/>
                </a:solidFill>
                <a:effectLst/>
                <a:latin typeface="FrutigerNext LT Regular" pitchFamily="34" charset="0"/>
                <a:ea typeface="华文细黑" pitchFamily="2" charset="-122"/>
                <a:cs typeface="+mn-cs"/>
              </a:rPr>
              <a:t>是否失效</a:t>
            </a:r>
            <a:r>
              <a:rPr lang="en-US" altLang="zh-CN" sz="1100" b="0" i="0" kern="1200" dirty="0">
                <a:solidFill>
                  <a:schemeClr val="tx1"/>
                </a:solidFill>
                <a:effectLst/>
                <a:latin typeface="FrutigerNext LT Regular" pitchFamily="34" charset="0"/>
                <a:ea typeface="华文细黑" pitchFamily="2" charset="-122"/>
                <a:cs typeface="+mn-cs"/>
              </a:rPr>
              <a:t>(</a:t>
            </a:r>
            <a:r>
              <a:rPr lang="zh-CN" altLang="en-US" sz="1100" b="0" i="0" kern="1200" dirty="0">
                <a:solidFill>
                  <a:schemeClr val="tx1"/>
                </a:solidFill>
                <a:effectLst/>
                <a:latin typeface="FrutigerNext LT Regular" pitchFamily="34" charset="0"/>
                <a:ea typeface="华文细黑" pitchFamily="2" charset="-122"/>
                <a:cs typeface="+mn-cs"/>
              </a:rPr>
              <a:t>通过一个简单的心跳机制实现</a:t>
            </a:r>
            <a:r>
              <a:rPr lang="en-US" altLang="zh-CN" sz="1100" b="0" i="0" kern="1200" dirty="0">
                <a:solidFill>
                  <a:schemeClr val="tx1"/>
                </a:solidFill>
                <a:effectLst/>
                <a:latin typeface="FrutigerNext LT Regular" pitchFamily="34" charset="0"/>
                <a:ea typeface="华文细黑" pitchFamily="2" charset="-122"/>
                <a:cs typeface="+mn-cs"/>
              </a:rPr>
              <a:t>)</a:t>
            </a:r>
            <a:r>
              <a:rPr lang="zh-CN" altLang="en-US" sz="1100" b="0" i="0" kern="1200" dirty="0">
                <a:solidFill>
                  <a:schemeClr val="tx1"/>
                </a:solidFill>
                <a:effectLst/>
                <a:latin typeface="FrutigerNext LT Regular" pitchFamily="34" charset="0"/>
                <a:ea typeface="华文细黑" pitchFamily="2" charset="-122"/>
                <a:cs typeface="+mn-cs"/>
              </a:rPr>
              <a:t>并在</a:t>
            </a:r>
            <a:r>
              <a:rPr lang="en-US" altLang="zh-CN" sz="1100" b="0" i="0" kern="1200" dirty="0" err="1">
                <a:solidFill>
                  <a:schemeClr val="tx1"/>
                </a:solidFill>
                <a:effectLst/>
                <a:latin typeface="FrutigerNext LT Regular" pitchFamily="34" charset="0"/>
                <a:ea typeface="华文细黑" pitchFamily="2" charset="-122"/>
                <a:cs typeface="+mn-cs"/>
              </a:rPr>
              <a:t>namenode</a:t>
            </a:r>
            <a:r>
              <a:rPr lang="zh-CN" altLang="en-US" sz="1100" b="0" i="0" kern="1200" dirty="0">
                <a:solidFill>
                  <a:schemeClr val="tx1"/>
                </a:solidFill>
                <a:effectLst/>
                <a:latin typeface="FrutigerNext LT Regular" pitchFamily="34" charset="0"/>
                <a:ea typeface="华文细黑" pitchFamily="2" charset="-122"/>
                <a:cs typeface="+mn-cs"/>
              </a:rPr>
              <a:t>失效时进行故障切换。</a:t>
            </a:r>
            <a:endParaRPr lang="en-US" altLang="zh-CN" sz="1100" b="0" i="0" kern="1200" dirty="0">
              <a:solidFill>
                <a:schemeClr val="tx1"/>
              </a:solidFill>
              <a:effectLst/>
              <a:latin typeface="FrutigerNext LT Regular" pitchFamily="34" charset="0"/>
              <a:ea typeface="华文细黑" pitchFamily="2" charset="-122"/>
              <a:cs typeface="+mn-cs"/>
            </a:endParaRPr>
          </a:p>
          <a:p>
            <a:r>
              <a:rPr lang="zh-CN" altLang="en-US" sz="1100" b="0" i="0" kern="1200" dirty="0">
                <a:solidFill>
                  <a:schemeClr val="tx1"/>
                </a:solidFill>
                <a:effectLst/>
                <a:latin typeface="FrutigerNext LT Regular" pitchFamily="34" charset="0"/>
                <a:ea typeface="华文细黑" pitchFamily="2" charset="-122"/>
                <a:cs typeface="+mn-cs"/>
              </a:rPr>
              <a:t>管理员也可以手动发起故障转移，例如在进行日常维护时。这称为“平稳的故障转移”，因为故障转移控制器可以组织两个</a:t>
            </a:r>
            <a:r>
              <a:rPr lang="en-US" altLang="zh-CN" sz="1100" b="0" i="0" kern="1200" dirty="0" err="1">
                <a:solidFill>
                  <a:schemeClr val="tx1"/>
                </a:solidFill>
                <a:effectLst/>
                <a:latin typeface="FrutigerNext LT Regular" pitchFamily="34" charset="0"/>
                <a:ea typeface="华文细黑" pitchFamily="2" charset="-122"/>
                <a:cs typeface="+mn-cs"/>
              </a:rPr>
              <a:t>namenode</a:t>
            </a:r>
            <a:r>
              <a:rPr lang="zh-CN" altLang="en-US" sz="1100" b="0" i="0" kern="1200" dirty="0">
                <a:solidFill>
                  <a:schemeClr val="tx1"/>
                </a:solidFill>
                <a:effectLst/>
                <a:latin typeface="FrutigerNext LT Regular" pitchFamily="34" charset="0"/>
                <a:ea typeface="华文细黑" pitchFamily="2" charset="-122"/>
                <a:cs typeface="+mn-cs"/>
              </a:rPr>
              <a:t>有序切换角色。</a:t>
            </a:r>
            <a:endParaRPr lang="zh-CN" altLang="en-US" dirty="0"/>
          </a:p>
        </p:txBody>
      </p:sp>
      <p:sp>
        <p:nvSpPr>
          <p:cNvPr id="4" name="页眉占位符 3"/>
          <p:cNvSpPr>
            <a:spLocks noGrp="1"/>
          </p:cNvSpPr>
          <p:nvPr>
            <p:ph type="hdr" sz="quarter" idx="10"/>
          </p:nvPr>
        </p:nvSpPr>
        <p:spPr/>
        <p:txBody>
          <a:bodyPr/>
          <a:lstStyle/>
          <a:p>
            <a:r>
              <a:rPr lang="zh-CN" altLang="en-US" dirty="0"/>
              <a:t>大数据关键技术</a:t>
            </a:r>
          </a:p>
        </p:txBody>
      </p:sp>
      <p:sp>
        <p:nvSpPr>
          <p:cNvPr id="5" name="灯片编号占位符 4"/>
          <p:cNvSpPr>
            <a:spLocks noGrp="1"/>
          </p:cNvSpPr>
          <p:nvPr>
            <p:ph type="sldNum" sz="quarter" idx="11"/>
          </p:nvPr>
        </p:nvSpPr>
        <p:spPr/>
        <p:txBody>
          <a:bodyPr/>
          <a:lstStyle/>
          <a:p>
            <a:r>
              <a:rPr lang="en-US" altLang="zh-CN"/>
              <a:t>P-</a:t>
            </a:r>
            <a:fld id="{53C4D65A-8D61-4BF8-8EE6-980764D8408A}" type="slidenum">
              <a:rPr lang="en-US" altLang="zh-CN" smtClean="0"/>
              <a:pPr/>
              <a:t>40</a:t>
            </a:fld>
            <a:endParaRPr lang="en-US" altLang="zh-CN"/>
          </a:p>
        </p:txBody>
      </p:sp>
      <p:sp>
        <p:nvSpPr>
          <p:cNvPr id="6" name="页脚占位符 5"/>
          <p:cNvSpPr>
            <a:spLocks noGrp="1"/>
          </p:cNvSpPr>
          <p:nvPr>
            <p:ph type="ftr" sz="quarter" idx="12"/>
          </p:nvPr>
        </p:nvSpPr>
        <p:spPr/>
        <p:txBody>
          <a:bodyPr/>
          <a:lstStyle/>
          <a:p>
            <a:r>
              <a:rPr lang="zh-CN" altLang="en-US"/>
              <a:t>华为技术有限公司  版权所有  未经许可不得扩散</a:t>
            </a:r>
            <a:endParaRPr lang="zh-CN" altLang="en-US" dirty="0"/>
          </a:p>
        </p:txBody>
      </p:sp>
    </p:spTree>
    <p:extLst>
      <p:ext uri="{BB962C8B-B14F-4D97-AF65-F5344CB8AC3E}">
        <p14:creationId xmlns:p14="http://schemas.microsoft.com/office/powerpoint/2010/main" val="2591830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80975" marR="0" indent="-180975" algn="l" defTabSz="914400" rtl="0" eaLnBrk="1" fontAlgn="base" latinLnBrk="0" hangingPunct="1">
              <a:lnSpc>
                <a:spcPct val="125000"/>
              </a:lnSpc>
              <a:spcBef>
                <a:spcPct val="0"/>
              </a:spcBef>
              <a:spcAft>
                <a:spcPts val="300"/>
              </a:spcAft>
              <a:buClrTx/>
              <a:buSzPct val="70000"/>
              <a:buFont typeface="Wingdings" pitchFamily="2" charset="2"/>
              <a:buChar char="l"/>
              <a:tabLst/>
              <a:defRPr/>
            </a:pPr>
            <a:r>
              <a:rPr lang="en-US" altLang="zh-CN" sz="1100" b="0" i="0" kern="1200" dirty="0">
                <a:solidFill>
                  <a:schemeClr val="tx1"/>
                </a:solidFill>
                <a:effectLst/>
                <a:latin typeface="FrutigerNext LT Regular" pitchFamily="34" charset="0"/>
                <a:ea typeface="华文细黑" pitchFamily="2" charset="-122"/>
                <a:cs typeface="+mn-cs"/>
              </a:rPr>
              <a:t>Hadoop</a:t>
            </a:r>
            <a:r>
              <a:rPr lang="zh-CN" altLang="en-US" sz="1100" b="0" i="0" kern="1200" dirty="0">
                <a:solidFill>
                  <a:schemeClr val="tx1"/>
                </a:solidFill>
                <a:effectLst/>
                <a:latin typeface="FrutigerNext LT Regular" pitchFamily="34" charset="0"/>
                <a:ea typeface="华文细黑" pitchFamily="2" charset="-122"/>
                <a:cs typeface="+mn-cs"/>
              </a:rPr>
              <a:t>的</a:t>
            </a:r>
            <a:r>
              <a:rPr lang="en-US" altLang="zh-CN" sz="1100" b="0" i="0" kern="1200" dirty="0">
                <a:solidFill>
                  <a:schemeClr val="tx1"/>
                </a:solidFill>
                <a:effectLst/>
                <a:latin typeface="FrutigerNext LT Regular" pitchFamily="34" charset="0"/>
                <a:ea typeface="华文细黑" pitchFamily="2" charset="-122"/>
                <a:cs typeface="+mn-cs"/>
              </a:rPr>
              <a:t>2.x</a:t>
            </a:r>
            <a:r>
              <a:rPr lang="zh-CN" altLang="en-US" sz="1100" b="0" i="0" kern="1200" dirty="0">
                <a:solidFill>
                  <a:schemeClr val="tx1"/>
                </a:solidFill>
                <a:effectLst/>
                <a:latin typeface="FrutigerNext LT Regular" pitchFamily="34" charset="0"/>
                <a:ea typeface="华文细黑" pitchFamily="2" charset="-122"/>
                <a:cs typeface="+mn-cs"/>
              </a:rPr>
              <a:t>发行版本系列针对上述问题在</a:t>
            </a:r>
            <a:r>
              <a:rPr lang="en-US" altLang="zh-CN" sz="1100" b="0" i="0" kern="1200" dirty="0">
                <a:solidFill>
                  <a:schemeClr val="tx1"/>
                </a:solidFill>
                <a:effectLst/>
                <a:latin typeface="FrutigerNext LT Regular" pitchFamily="34" charset="0"/>
                <a:ea typeface="华文细黑" pitchFamily="2" charset="-122"/>
                <a:cs typeface="+mn-cs"/>
              </a:rPr>
              <a:t>HDFS</a:t>
            </a:r>
            <a:r>
              <a:rPr lang="zh-CN" altLang="en-US" sz="1100" b="0" i="0" kern="1200" dirty="0">
                <a:solidFill>
                  <a:schemeClr val="tx1"/>
                </a:solidFill>
                <a:effectLst/>
                <a:latin typeface="FrutigerNext LT Regular" pitchFamily="34" charset="0"/>
                <a:ea typeface="华文细黑" pitchFamily="2" charset="-122"/>
                <a:cs typeface="+mn-cs"/>
              </a:rPr>
              <a:t>中增加了对高可用性</a:t>
            </a:r>
            <a:r>
              <a:rPr lang="en-US" altLang="zh-CN" sz="1100" b="0" i="0" kern="1200" dirty="0">
                <a:solidFill>
                  <a:schemeClr val="tx1"/>
                </a:solidFill>
                <a:effectLst/>
                <a:latin typeface="FrutigerNext LT Regular" pitchFamily="34" charset="0"/>
                <a:ea typeface="华文细黑" pitchFamily="2" charset="-122"/>
                <a:cs typeface="+mn-cs"/>
              </a:rPr>
              <a:t>(HA)</a:t>
            </a:r>
            <a:r>
              <a:rPr lang="zh-CN" altLang="en-US" sz="1100" b="0" i="0" kern="1200" dirty="0">
                <a:solidFill>
                  <a:schemeClr val="tx1"/>
                </a:solidFill>
                <a:effectLst/>
                <a:latin typeface="FrutigerNext LT Regular" pitchFamily="34" charset="0"/>
                <a:ea typeface="华文细黑" pitchFamily="2" charset="-122"/>
                <a:cs typeface="+mn-cs"/>
              </a:rPr>
              <a:t>的支持。在这一实现中，配置了一对活动</a:t>
            </a:r>
            <a:r>
              <a:rPr lang="en-US" altLang="zh-CN" sz="1100" b="0" i="0" kern="1200" dirty="0">
                <a:solidFill>
                  <a:schemeClr val="tx1"/>
                </a:solidFill>
                <a:effectLst/>
                <a:latin typeface="FrutigerNext LT Regular" pitchFamily="34" charset="0"/>
                <a:ea typeface="华文细黑" pitchFamily="2" charset="-122"/>
                <a:cs typeface="+mn-cs"/>
              </a:rPr>
              <a:t>-</a:t>
            </a:r>
            <a:r>
              <a:rPr lang="zh-CN" altLang="en-US" sz="1100" b="0" i="0" kern="1200" dirty="0">
                <a:solidFill>
                  <a:schemeClr val="tx1"/>
                </a:solidFill>
                <a:effectLst/>
                <a:latin typeface="FrutigerNext LT Regular" pitchFamily="34" charset="0"/>
                <a:ea typeface="华文细黑" pitchFamily="2" charset="-122"/>
                <a:cs typeface="+mn-cs"/>
              </a:rPr>
              <a:t>备用</a:t>
            </a:r>
            <a:r>
              <a:rPr lang="en-US" altLang="zh-CN" sz="1100" b="0" i="0" kern="1200" dirty="0">
                <a:solidFill>
                  <a:schemeClr val="tx1"/>
                </a:solidFill>
                <a:effectLst/>
                <a:latin typeface="FrutigerNext LT Regular" pitchFamily="34" charset="0"/>
                <a:ea typeface="华文细黑" pitchFamily="2" charset="-122"/>
                <a:cs typeface="+mn-cs"/>
              </a:rPr>
              <a:t>(active-standby) </a:t>
            </a:r>
            <a:r>
              <a:rPr lang="en-US" altLang="zh-CN" sz="1100" b="0" i="0" kern="1200" dirty="0" err="1">
                <a:solidFill>
                  <a:schemeClr val="tx1"/>
                </a:solidFill>
                <a:effectLst/>
                <a:latin typeface="FrutigerNext LT Regular" pitchFamily="34" charset="0"/>
                <a:ea typeface="华文细黑" pitchFamily="2" charset="-122"/>
                <a:cs typeface="+mn-cs"/>
              </a:rPr>
              <a:t>namenode</a:t>
            </a:r>
            <a:r>
              <a:rPr lang="zh-CN" altLang="en-US" sz="1100" b="0" i="0" kern="1200" dirty="0">
                <a:solidFill>
                  <a:schemeClr val="tx1"/>
                </a:solidFill>
                <a:effectLst/>
                <a:latin typeface="FrutigerNext LT Regular" pitchFamily="34" charset="0"/>
                <a:ea typeface="华文细黑" pitchFamily="2" charset="-122"/>
                <a:cs typeface="+mn-cs"/>
              </a:rPr>
              <a:t>。当活动</a:t>
            </a:r>
            <a:r>
              <a:rPr lang="en-US" altLang="zh-CN" sz="1100" b="0" i="0" kern="1200" dirty="0" err="1">
                <a:solidFill>
                  <a:schemeClr val="tx1"/>
                </a:solidFill>
                <a:effectLst/>
                <a:latin typeface="FrutigerNext LT Regular" pitchFamily="34" charset="0"/>
                <a:ea typeface="华文细黑" pitchFamily="2" charset="-122"/>
                <a:cs typeface="+mn-cs"/>
              </a:rPr>
              <a:t>namenode</a:t>
            </a:r>
            <a:r>
              <a:rPr lang="zh-CN" altLang="en-US" sz="1100" b="0" i="0" kern="1200" dirty="0">
                <a:solidFill>
                  <a:schemeClr val="tx1"/>
                </a:solidFill>
                <a:effectLst/>
                <a:latin typeface="FrutigerNext LT Regular" pitchFamily="34" charset="0"/>
                <a:ea typeface="华文细黑" pitchFamily="2" charset="-122"/>
                <a:cs typeface="+mn-cs"/>
              </a:rPr>
              <a:t>失效，备用</a:t>
            </a:r>
            <a:r>
              <a:rPr lang="en-US" altLang="zh-CN" sz="1100" b="0" i="0" kern="1200" dirty="0" err="1">
                <a:solidFill>
                  <a:schemeClr val="tx1"/>
                </a:solidFill>
                <a:effectLst/>
                <a:latin typeface="FrutigerNext LT Regular" pitchFamily="34" charset="0"/>
                <a:ea typeface="华文细黑" pitchFamily="2" charset="-122"/>
                <a:cs typeface="+mn-cs"/>
              </a:rPr>
              <a:t>namenode</a:t>
            </a:r>
            <a:r>
              <a:rPr lang="zh-CN" altLang="en-US" sz="1100" b="0" i="0" kern="1200" dirty="0">
                <a:solidFill>
                  <a:schemeClr val="tx1"/>
                </a:solidFill>
                <a:effectLst/>
                <a:latin typeface="FrutigerNext LT Regular" pitchFamily="34" charset="0"/>
                <a:ea typeface="华文细黑" pitchFamily="2" charset="-122"/>
                <a:cs typeface="+mn-cs"/>
              </a:rPr>
              <a:t>就会接管它的任务并开始服务于来自客户端的请求，不会有任何明显中断。</a:t>
            </a:r>
          </a:p>
          <a:p>
            <a:endParaRPr lang="zh-CN" altLang="en-US" dirty="0"/>
          </a:p>
        </p:txBody>
      </p:sp>
      <p:sp>
        <p:nvSpPr>
          <p:cNvPr id="4" name="页眉占位符 3"/>
          <p:cNvSpPr>
            <a:spLocks noGrp="1"/>
          </p:cNvSpPr>
          <p:nvPr>
            <p:ph type="hdr" sz="quarter" idx="10"/>
          </p:nvPr>
        </p:nvSpPr>
        <p:spPr/>
        <p:txBody>
          <a:bodyPr/>
          <a:lstStyle/>
          <a:p>
            <a:r>
              <a:rPr lang="zh-CN" altLang="en-US" dirty="0"/>
              <a:t>大数据关键技术</a:t>
            </a:r>
          </a:p>
        </p:txBody>
      </p:sp>
      <p:sp>
        <p:nvSpPr>
          <p:cNvPr id="5" name="灯片编号占位符 4"/>
          <p:cNvSpPr>
            <a:spLocks noGrp="1"/>
          </p:cNvSpPr>
          <p:nvPr>
            <p:ph type="sldNum" sz="quarter" idx="11"/>
          </p:nvPr>
        </p:nvSpPr>
        <p:spPr/>
        <p:txBody>
          <a:bodyPr/>
          <a:lstStyle/>
          <a:p>
            <a:r>
              <a:rPr lang="en-US" altLang="zh-CN"/>
              <a:t>P-</a:t>
            </a:r>
            <a:fld id="{53C4D65A-8D61-4BF8-8EE6-980764D8408A}" type="slidenum">
              <a:rPr lang="en-US" altLang="zh-CN" smtClean="0"/>
              <a:pPr/>
              <a:t>42</a:t>
            </a:fld>
            <a:endParaRPr lang="en-US" altLang="zh-CN"/>
          </a:p>
        </p:txBody>
      </p:sp>
      <p:sp>
        <p:nvSpPr>
          <p:cNvPr id="6" name="页脚占位符 5"/>
          <p:cNvSpPr>
            <a:spLocks noGrp="1"/>
          </p:cNvSpPr>
          <p:nvPr>
            <p:ph type="ftr" sz="quarter" idx="12"/>
          </p:nvPr>
        </p:nvSpPr>
        <p:spPr/>
        <p:txBody>
          <a:bodyPr/>
          <a:lstStyle/>
          <a:p>
            <a:r>
              <a:rPr lang="zh-CN" altLang="en-US"/>
              <a:t>华为技术有限公司  版权所有  未经许可不得扩散</a:t>
            </a:r>
            <a:endParaRPr lang="zh-CN" altLang="en-US" dirty="0"/>
          </a:p>
        </p:txBody>
      </p:sp>
    </p:spTree>
    <p:extLst>
      <p:ext uri="{BB962C8B-B14F-4D97-AF65-F5344CB8AC3E}">
        <p14:creationId xmlns:p14="http://schemas.microsoft.com/office/powerpoint/2010/main" val="253141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Hadoop</a:t>
            </a:r>
            <a:r>
              <a:rPr lang="zh-CN" altLang="en-US" dirty="0"/>
              <a:t>平台的核心功能主要为数据存储和计算</a:t>
            </a:r>
          </a:p>
        </p:txBody>
      </p:sp>
      <p:sp>
        <p:nvSpPr>
          <p:cNvPr id="4" name="页眉占位符 3"/>
          <p:cNvSpPr>
            <a:spLocks noGrp="1"/>
          </p:cNvSpPr>
          <p:nvPr>
            <p:ph type="hdr" sz="quarter" idx="10"/>
          </p:nvPr>
        </p:nvSpPr>
        <p:spPr/>
        <p:txBody>
          <a:bodyPr/>
          <a:lstStyle/>
          <a:p>
            <a:r>
              <a:rPr lang="zh-CN" altLang="en-US" dirty="0"/>
              <a:t>大数据关键技术</a:t>
            </a:r>
          </a:p>
        </p:txBody>
      </p:sp>
      <p:sp>
        <p:nvSpPr>
          <p:cNvPr id="5" name="灯片编号占位符 4"/>
          <p:cNvSpPr>
            <a:spLocks noGrp="1"/>
          </p:cNvSpPr>
          <p:nvPr>
            <p:ph type="sldNum" sz="quarter" idx="11"/>
          </p:nvPr>
        </p:nvSpPr>
        <p:spPr/>
        <p:txBody>
          <a:bodyPr/>
          <a:lstStyle/>
          <a:p>
            <a:r>
              <a:rPr lang="en-US" altLang="zh-CN"/>
              <a:t>P-</a:t>
            </a:r>
            <a:fld id="{53C4D65A-8D61-4BF8-8EE6-980764D8408A}" type="slidenum">
              <a:rPr lang="en-US" altLang="zh-CN" smtClean="0"/>
              <a:pPr/>
              <a:t>6</a:t>
            </a:fld>
            <a:endParaRPr lang="en-US" altLang="zh-CN"/>
          </a:p>
        </p:txBody>
      </p:sp>
      <p:sp>
        <p:nvSpPr>
          <p:cNvPr id="6" name="页脚占位符 5"/>
          <p:cNvSpPr>
            <a:spLocks noGrp="1"/>
          </p:cNvSpPr>
          <p:nvPr>
            <p:ph type="ftr" sz="quarter" idx="12"/>
          </p:nvPr>
        </p:nvSpPr>
        <p:spPr/>
        <p:txBody>
          <a:bodyPr/>
          <a:lstStyle/>
          <a:p>
            <a:r>
              <a:rPr lang="zh-CN" altLang="en-US"/>
              <a:t>华为技术有限公司  版权所有  未经许可不得扩散</a:t>
            </a:r>
            <a:endParaRPr lang="zh-CN" altLang="en-US" dirty="0"/>
          </a:p>
        </p:txBody>
      </p:sp>
    </p:spTree>
    <p:extLst>
      <p:ext uri="{BB962C8B-B14F-4D97-AF65-F5344CB8AC3E}">
        <p14:creationId xmlns:p14="http://schemas.microsoft.com/office/powerpoint/2010/main" val="1416594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sz="1100" b="0" i="0" kern="1200" dirty="0">
                <a:solidFill>
                  <a:schemeClr val="tx1"/>
                </a:solidFill>
                <a:effectLst/>
                <a:latin typeface="FrutigerNext LT Regular" pitchFamily="34" charset="0"/>
                <a:ea typeface="华文细黑" pitchFamily="2" charset="-122"/>
                <a:cs typeface="+mn-cs"/>
              </a:rPr>
              <a:t>每个磁盘都有默认的数据块大小，这是磁盘进行数据读</a:t>
            </a:r>
            <a:r>
              <a:rPr lang="en-US" altLang="zh-CN" sz="1100" b="0" i="0" kern="1200" dirty="0">
                <a:solidFill>
                  <a:schemeClr val="tx1"/>
                </a:solidFill>
                <a:effectLst/>
                <a:latin typeface="FrutigerNext LT Regular" pitchFamily="34" charset="0"/>
                <a:ea typeface="华文细黑" pitchFamily="2" charset="-122"/>
                <a:cs typeface="+mn-cs"/>
              </a:rPr>
              <a:t>/</a:t>
            </a:r>
            <a:r>
              <a:rPr lang="zh-CN" altLang="en-US" sz="1100" b="0" i="0" kern="1200" dirty="0">
                <a:solidFill>
                  <a:schemeClr val="tx1"/>
                </a:solidFill>
                <a:effectLst/>
                <a:latin typeface="FrutigerNext LT Regular" pitchFamily="34" charset="0"/>
                <a:ea typeface="华文细黑" pitchFamily="2" charset="-122"/>
                <a:cs typeface="+mn-cs"/>
              </a:rPr>
              <a:t>写的最小单位。构建于单个磁盘之上的文件系统通过磁盘块来管理该文件系统中的块，该文件系统块的大小可以是磁盘块的整数倍。文件系统块一般为几千字节，而磁盘块一般为</a:t>
            </a:r>
            <a:r>
              <a:rPr lang="en-US" altLang="zh-CN" sz="1100" b="0" i="0" kern="1200" dirty="0">
                <a:solidFill>
                  <a:schemeClr val="tx1"/>
                </a:solidFill>
                <a:effectLst/>
                <a:latin typeface="FrutigerNext LT Regular" pitchFamily="34" charset="0"/>
                <a:ea typeface="华文细黑" pitchFamily="2" charset="-122"/>
                <a:cs typeface="+mn-cs"/>
              </a:rPr>
              <a:t>512</a:t>
            </a:r>
            <a:r>
              <a:rPr lang="zh-CN" altLang="en-US" sz="1100" b="0" i="0" kern="1200" dirty="0">
                <a:solidFill>
                  <a:schemeClr val="tx1"/>
                </a:solidFill>
                <a:effectLst/>
                <a:latin typeface="FrutigerNext LT Regular" pitchFamily="34" charset="0"/>
                <a:ea typeface="华文细黑" pitchFamily="2" charset="-122"/>
                <a:cs typeface="+mn-cs"/>
              </a:rPr>
              <a:t>字节。这些信息</a:t>
            </a:r>
            <a:r>
              <a:rPr lang="en-US" altLang="zh-CN" sz="1100" b="0" i="0" kern="1200" dirty="0">
                <a:solidFill>
                  <a:schemeClr val="tx1"/>
                </a:solidFill>
                <a:effectLst/>
                <a:latin typeface="FrutigerNext LT Regular" pitchFamily="34" charset="0"/>
                <a:ea typeface="华文细黑" pitchFamily="2" charset="-122"/>
                <a:cs typeface="+mn-cs"/>
              </a:rPr>
              <a:t>——</a:t>
            </a:r>
            <a:r>
              <a:rPr lang="zh-CN" altLang="en-US" sz="1100" b="0" i="0" kern="1200" dirty="0">
                <a:solidFill>
                  <a:schemeClr val="tx1"/>
                </a:solidFill>
                <a:effectLst/>
                <a:latin typeface="FrutigerNext LT Regular" pitchFamily="34" charset="0"/>
                <a:ea typeface="华文细黑" pitchFamily="2" charset="-122"/>
                <a:cs typeface="+mn-cs"/>
              </a:rPr>
              <a:t>文件系统块大小</a:t>
            </a:r>
            <a:r>
              <a:rPr lang="en-US" altLang="zh-CN" sz="1100" b="0" i="0" kern="1200" dirty="0">
                <a:solidFill>
                  <a:schemeClr val="tx1"/>
                </a:solidFill>
                <a:effectLst/>
                <a:latin typeface="FrutigerNext LT Regular" pitchFamily="34" charset="0"/>
                <a:ea typeface="华文细黑" pitchFamily="2" charset="-122"/>
                <a:cs typeface="+mn-cs"/>
              </a:rPr>
              <a:t>——</a:t>
            </a:r>
            <a:r>
              <a:rPr lang="zh-CN" altLang="en-US" sz="1100" b="0" i="0" kern="1200" dirty="0">
                <a:solidFill>
                  <a:schemeClr val="tx1"/>
                </a:solidFill>
                <a:effectLst/>
                <a:latin typeface="FrutigerNext LT Regular" pitchFamily="34" charset="0"/>
                <a:ea typeface="华文细黑" pitchFamily="2" charset="-122"/>
                <a:cs typeface="+mn-cs"/>
              </a:rPr>
              <a:t>对于需要读</a:t>
            </a:r>
            <a:r>
              <a:rPr lang="en-US" altLang="zh-CN" sz="1100" b="0" i="0" kern="1200" dirty="0">
                <a:solidFill>
                  <a:schemeClr val="tx1"/>
                </a:solidFill>
                <a:effectLst/>
                <a:latin typeface="FrutigerNext LT Regular" pitchFamily="34" charset="0"/>
                <a:ea typeface="华文细黑" pitchFamily="2" charset="-122"/>
                <a:cs typeface="+mn-cs"/>
              </a:rPr>
              <a:t>/</a:t>
            </a:r>
            <a:r>
              <a:rPr lang="zh-CN" altLang="en-US" sz="1100" b="0" i="0" kern="1200" dirty="0">
                <a:solidFill>
                  <a:schemeClr val="tx1"/>
                </a:solidFill>
                <a:effectLst/>
                <a:latin typeface="FrutigerNext LT Regular" pitchFamily="34" charset="0"/>
                <a:ea typeface="华文细黑" pitchFamily="2" charset="-122"/>
                <a:cs typeface="+mn-cs"/>
              </a:rPr>
              <a:t>写文件的文件系统用户来说是透明的。尽管如此，系统仍然提供了一些工具</a:t>
            </a:r>
            <a:r>
              <a:rPr lang="en-US" altLang="zh-CN" sz="1100" b="0" i="0" kern="1200" dirty="0">
                <a:solidFill>
                  <a:schemeClr val="tx1"/>
                </a:solidFill>
                <a:effectLst/>
                <a:latin typeface="FrutigerNext LT Regular" pitchFamily="34" charset="0"/>
                <a:ea typeface="华文细黑" pitchFamily="2" charset="-122"/>
                <a:cs typeface="+mn-cs"/>
              </a:rPr>
              <a:t>(</a:t>
            </a:r>
            <a:r>
              <a:rPr lang="zh-CN" altLang="en-US" sz="1100" b="0" i="0" kern="1200" dirty="0">
                <a:solidFill>
                  <a:schemeClr val="tx1"/>
                </a:solidFill>
                <a:effectLst/>
                <a:latin typeface="FrutigerNext LT Regular" pitchFamily="34" charset="0"/>
                <a:ea typeface="华文细黑" pitchFamily="2" charset="-122"/>
                <a:cs typeface="+mn-cs"/>
              </a:rPr>
              <a:t>如</a:t>
            </a:r>
            <a:r>
              <a:rPr lang="en-US" altLang="zh-CN" sz="1100" b="0" i="0" kern="1200" dirty="0" err="1">
                <a:solidFill>
                  <a:schemeClr val="tx1"/>
                </a:solidFill>
                <a:effectLst/>
                <a:latin typeface="FrutigerNext LT Regular" pitchFamily="34" charset="0"/>
                <a:ea typeface="华文细黑" pitchFamily="2" charset="-122"/>
                <a:cs typeface="+mn-cs"/>
              </a:rPr>
              <a:t>df</a:t>
            </a:r>
            <a:r>
              <a:rPr lang="zh-CN" altLang="en-US" sz="1100" b="0" i="0" kern="1200" dirty="0">
                <a:solidFill>
                  <a:schemeClr val="tx1"/>
                </a:solidFill>
                <a:effectLst/>
                <a:latin typeface="FrutigerNext LT Regular" pitchFamily="34" charset="0"/>
                <a:ea typeface="华文细黑" pitchFamily="2" charset="-122"/>
                <a:cs typeface="+mn-cs"/>
              </a:rPr>
              <a:t>和</a:t>
            </a:r>
            <a:r>
              <a:rPr lang="en-US" altLang="zh-CN" sz="1100" b="0" i="0" kern="1200" dirty="0" err="1">
                <a:solidFill>
                  <a:schemeClr val="tx1"/>
                </a:solidFill>
                <a:effectLst/>
                <a:latin typeface="FrutigerNext LT Regular" pitchFamily="34" charset="0"/>
                <a:ea typeface="华文细黑" pitchFamily="2" charset="-122"/>
                <a:cs typeface="+mn-cs"/>
              </a:rPr>
              <a:t>fsck</a:t>
            </a:r>
            <a:r>
              <a:rPr lang="en-US" altLang="zh-CN" sz="1100" b="0" i="0" kern="1200" dirty="0">
                <a:solidFill>
                  <a:schemeClr val="tx1"/>
                </a:solidFill>
                <a:effectLst/>
                <a:latin typeface="FrutigerNext LT Regular" pitchFamily="34" charset="0"/>
                <a:ea typeface="华文细黑" pitchFamily="2" charset="-122"/>
                <a:cs typeface="+mn-cs"/>
              </a:rPr>
              <a:t>)</a:t>
            </a:r>
            <a:r>
              <a:rPr lang="zh-CN" altLang="en-US" sz="1100" b="0" i="0" kern="1200" dirty="0">
                <a:solidFill>
                  <a:schemeClr val="tx1"/>
                </a:solidFill>
                <a:effectLst/>
                <a:latin typeface="FrutigerNext LT Regular" pitchFamily="34" charset="0"/>
                <a:ea typeface="华文细黑" pitchFamily="2" charset="-122"/>
                <a:cs typeface="+mn-cs"/>
              </a:rPr>
              <a:t>来维护文件系统，由它们对文件系统中的块进行操作。</a:t>
            </a:r>
          </a:p>
          <a:p>
            <a:pPr marL="0" indent="0">
              <a:buNone/>
            </a:pPr>
            <a:r>
              <a:rPr lang="en-US" altLang="zh-CN" sz="1100" b="0" i="0" kern="1200" dirty="0">
                <a:solidFill>
                  <a:schemeClr val="tx1"/>
                </a:solidFill>
                <a:effectLst/>
                <a:latin typeface="FrutigerNext LT Regular" pitchFamily="34" charset="0"/>
                <a:ea typeface="华文细黑" pitchFamily="2" charset="-122"/>
                <a:cs typeface="+mn-cs"/>
              </a:rPr>
              <a:t>HDFS</a:t>
            </a:r>
            <a:r>
              <a:rPr lang="zh-CN" altLang="en-US" sz="1100" b="0" i="0" kern="1200" dirty="0">
                <a:solidFill>
                  <a:schemeClr val="tx1"/>
                </a:solidFill>
                <a:effectLst/>
                <a:latin typeface="FrutigerNext LT Regular" pitchFamily="34" charset="0"/>
                <a:ea typeface="华文细黑" pitchFamily="2" charset="-122"/>
                <a:cs typeface="+mn-cs"/>
              </a:rPr>
              <a:t>同样也有块</a:t>
            </a:r>
            <a:r>
              <a:rPr lang="en-US" altLang="zh-CN" sz="1100" b="0" i="0" kern="1200" dirty="0">
                <a:solidFill>
                  <a:schemeClr val="tx1"/>
                </a:solidFill>
                <a:effectLst/>
                <a:latin typeface="FrutigerNext LT Regular" pitchFamily="34" charset="0"/>
                <a:ea typeface="华文细黑" pitchFamily="2" charset="-122"/>
                <a:cs typeface="+mn-cs"/>
              </a:rPr>
              <a:t>(block)</a:t>
            </a:r>
            <a:r>
              <a:rPr lang="zh-CN" altLang="en-US" sz="1100" b="0" i="0" kern="1200" dirty="0">
                <a:solidFill>
                  <a:schemeClr val="tx1"/>
                </a:solidFill>
                <a:effectLst/>
                <a:latin typeface="FrutigerNext LT Regular" pitchFamily="34" charset="0"/>
                <a:ea typeface="华文细黑" pitchFamily="2" charset="-122"/>
                <a:cs typeface="+mn-cs"/>
              </a:rPr>
              <a:t>的概念，但是大得多，默认为</a:t>
            </a:r>
            <a:r>
              <a:rPr lang="en-US" altLang="zh-CN" sz="1100" b="0" i="0" kern="1200" dirty="0">
                <a:solidFill>
                  <a:schemeClr val="tx1"/>
                </a:solidFill>
                <a:effectLst/>
                <a:latin typeface="FrutigerNext LT Regular" pitchFamily="34" charset="0"/>
                <a:ea typeface="华文细黑" pitchFamily="2" charset="-122"/>
                <a:cs typeface="+mn-cs"/>
              </a:rPr>
              <a:t>64 MB</a:t>
            </a:r>
            <a:r>
              <a:rPr lang="zh-CN" altLang="en-US" sz="1100" b="0" i="0" kern="1200" dirty="0">
                <a:solidFill>
                  <a:schemeClr val="tx1"/>
                </a:solidFill>
                <a:effectLst/>
                <a:latin typeface="FrutigerNext LT Regular" pitchFamily="34" charset="0"/>
                <a:ea typeface="华文细黑" pitchFamily="2" charset="-122"/>
                <a:cs typeface="+mn-cs"/>
              </a:rPr>
              <a:t>。与单一磁盘上的文件系统相似，</a:t>
            </a:r>
            <a:r>
              <a:rPr lang="en-US" altLang="zh-CN" sz="1100" b="0" i="0" kern="1200" dirty="0">
                <a:solidFill>
                  <a:schemeClr val="tx1"/>
                </a:solidFill>
                <a:effectLst/>
                <a:latin typeface="FrutigerNext LT Regular" pitchFamily="34" charset="0"/>
                <a:ea typeface="华文细黑" pitchFamily="2" charset="-122"/>
                <a:cs typeface="+mn-cs"/>
              </a:rPr>
              <a:t>HDFS</a:t>
            </a:r>
            <a:r>
              <a:rPr lang="zh-CN" altLang="en-US" sz="1100" b="0" i="0" kern="1200" dirty="0">
                <a:solidFill>
                  <a:schemeClr val="tx1"/>
                </a:solidFill>
                <a:effectLst/>
                <a:latin typeface="FrutigerNext LT Regular" pitchFamily="34" charset="0"/>
                <a:ea typeface="华文细黑" pitchFamily="2" charset="-122"/>
                <a:cs typeface="+mn-cs"/>
              </a:rPr>
              <a:t>上的文件也被划分为块大小的多个分块</a:t>
            </a:r>
            <a:r>
              <a:rPr lang="en-US" altLang="zh-CN" sz="1100" b="0" i="0" kern="1200" dirty="0">
                <a:solidFill>
                  <a:schemeClr val="tx1"/>
                </a:solidFill>
                <a:effectLst/>
                <a:latin typeface="FrutigerNext LT Regular" pitchFamily="34" charset="0"/>
                <a:ea typeface="华文细黑" pitchFamily="2" charset="-122"/>
                <a:cs typeface="+mn-cs"/>
              </a:rPr>
              <a:t>(chunk)</a:t>
            </a:r>
            <a:r>
              <a:rPr lang="zh-CN" altLang="en-US" sz="1100" b="0" i="0" kern="1200" dirty="0">
                <a:solidFill>
                  <a:schemeClr val="tx1"/>
                </a:solidFill>
                <a:effectLst/>
                <a:latin typeface="FrutigerNext LT Regular" pitchFamily="34" charset="0"/>
                <a:ea typeface="华文细黑" pitchFamily="2" charset="-122"/>
                <a:cs typeface="+mn-cs"/>
              </a:rPr>
              <a:t>，作为独立的存储单元。但与其他文件系统不同的是，</a:t>
            </a:r>
            <a:r>
              <a:rPr lang="en-US" altLang="zh-CN" sz="1100" b="0" i="0" kern="1200" dirty="0">
                <a:solidFill>
                  <a:schemeClr val="tx1"/>
                </a:solidFill>
                <a:effectLst/>
                <a:latin typeface="FrutigerNext LT Regular" pitchFamily="34" charset="0"/>
                <a:ea typeface="华文细黑" pitchFamily="2" charset="-122"/>
                <a:cs typeface="+mn-cs"/>
              </a:rPr>
              <a:t>HDFS</a:t>
            </a:r>
            <a:r>
              <a:rPr lang="zh-CN" altLang="en-US" sz="1100" b="0" i="0" kern="1200" dirty="0">
                <a:solidFill>
                  <a:schemeClr val="tx1"/>
                </a:solidFill>
                <a:effectLst/>
                <a:latin typeface="FrutigerNext LT Regular" pitchFamily="34" charset="0"/>
                <a:ea typeface="华文细黑" pitchFamily="2" charset="-122"/>
                <a:cs typeface="+mn-cs"/>
              </a:rPr>
              <a:t>中小于一个块大小的文件不会占据整个块的空间。如果没有特殊指出。</a:t>
            </a:r>
            <a:endParaRPr lang="en-US" altLang="zh-CN" sz="1100" b="0" i="0" kern="1200" dirty="0">
              <a:solidFill>
                <a:schemeClr val="tx1"/>
              </a:solidFill>
              <a:effectLst/>
              <a:latin typeface="FrutigerNext LT Regular" pitchFamily="34" charset="0"/>
              <a:ea typeface="华文细黑" pitchFamily="2" charset="-122"/>
              <a:cs typeface="+mn-cs"/>
            </a:endParaRPr>
          </a:p>
          <a:p>
            <a:pPr marL="0" indent="0">
              <a:buNone/>
            </a:pPr>
            <a:r>
              <a:rPr lang="en-US" altLang="zh-CN" sz="1100" b="0" i="0" kern="1200" dirty="0">
                <a:solidFill>
                  <a:schemeClr val="tx1"/>
                </a:solidFill>
                <a:effectLst/>
                <a:latin typeface="FrutigerNext LT Regular" pitchFamily="34" charset="0"/>
                <a:ea typeface="华文细黑" pitchFamily="2" charset="-122"/>
                <a:cs typeface="+mn-cs"/>
              </a:rPr>
              <a:t>HDFS</a:t>
            </a:r>
            <a:r>
              <a:rPr lang="zh-CN" altLang="en-US" sz="1100" b="0" i="0" kern="1200" dirty="0">
                <a:solidFill>
                  <a:schemeClr val="tx1"/>
                </a:solidFill>
                <a:effectLst/>
                <a:latin typeface="FrutigerNext LT Regular" pitchFamily="34" charset="0"/>
                <a:ea typeface="华文细黑" pitchFamily="2" charset="-122"/>
                <a:cs typeface="+mn-cs"/>
              </a:rPr>
              <a:t>的块比磁盘的块大，其目的是为了最小化寻址开销。如果块设置得足够大，从磁盘传输数据的时间会明显大于定位这个块开始位置所需的时间。因而，传输一个由多个块组成的文件的时间取决于磁盘传输速率。</a:t>
            </a:r>
          </a:p>
          <a:p>
            <a:endParaRPr lang="zh-CN" altLang="en-US" dirty="0"/>
          </a:p>
        </p:txBody>
      </p:sp>
      <p:sp>
        <p:nvSpPr>
          <p:cNvPr id="4" name="页眉占位符 3"/>
          <p:cNvSpPr>
            <a:spLocks noGrp="1"/>
          </p:cNvSpPr>
          <p:nvPr>
            <p:ph type="hdr" sz="quarter" idx="10"/>
          </p:nvPr>
        </p:nvSpPr>
        <p:spPr/>
        <p:txBody>
          <a:bodyPr/>
          <a:lstStyle/>
          <a:p>
            <a:r>
              <a:rPr lang="zh-CN" altLang="en-US" dirty="0"/>
              <a:t>大数据关键技术</a:t>
            </a:r>
          </a:p>
        </p:txBody>
      </p:sp>
      <p:sp>
        <p:nvSpPr>
          <p:cNvPr id="5" name="灯片编号占位符 4"/>
          <p:cNvSpPr>
            <a:spLocks noGrp="1"/>
          </p:cNvSpPr>
          <p:nvPr>
            <p:ph type="sldNum" sz="quarter" idx="11"/>
          </p:nvPr>
        </p:nvSpPr>
        <p:spPr/>
        <p:txBody>
          <a:bodyPr/>
          <a:lstStyle/>
          <a:p>
            <a:r>
              <a:rPr lang="en-US" altLang="zh-CN"/>
              <a:t>P-</a:t>
            </a:r>
            <a:fld id="{53C4D65A-8D61-4BF8-8EE6-980764D8408A}" type="slidenum">
              <a:rPr lang="en-US" altLang="zh-CN" smtClean="0"/>
              <a:pPr/>
              <a:t>11</a:t>
            </a:fld>
            <a:endParaRPr lang="en-US" altLang="zh-CN"/>
          </a:p>
        </p:txBody>
      </p:sp>
      <p:sp>
        <p:nvSpPr>
          <p:cNvPr id="6" name="页脚占位符 5"/>
          <p:cNvSpPr>
            <a:spLocks noGrp="1"/>
          </p:cNvSpPr>
          <p:nvPr>
            <p:ph type="ftr" sz="quarter" idx="12"/>
          </p:nvPr>
        </p:nvSpPr>
        <p:spPr/>
        <p:txBody>
          <a:bodyPr/>
          <a:lstStyle/>
          <a:p>
            <a:r>
              <a:rPr lang="zh-CN" altLang="en-US"/>
              <a:t>华为技术有限公司  版权所有  未经许可不得扩散</a:t>
            </a:r>
            <a:endParaRPr lang="zh-CN" altLang="en-US" dirty="0"/>
          </a:p>
        </p:txBody>
      </p:sp>
    </p:spTree>
    <p:extLst>
      <p:ext uri="{BB962C8B-B14F-4D97-AF65-F5344CB8AC3E}">
        <p14:creationId xmlns:p14="http://schemas.microsoft.com/office/powerpoint/2010/main" val="228265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sz="1100" b="0" i="0" kern="1200" dirty="0">
                <a:solidFill>
                  <a:schemeClr val="tx1"/>
                </a:solidFill>
                <a:effectLst/>
                <a:latin typeface="FrutigerNext LT Regular" pitchFamily="34" charset="0"/>
                <a:ea typeface="华文细黑" pitchFamily="2" charset="-122"/>
                <a:cs typeface="+mn-cs"/>
              </a:rPr>
              <a:t>每个磁盘都有默认的数据块大小，这是磁盘进行数据读</a:t>
            </a:r>
            <a:r>
              <a:rPr lang="en-US" altLang="zh-CN" sz="1100" b="0" i="0" kern="1200" dirty="0">
                <a:solidFill>
                  <a:schemeClr val="tx1"/>
                </a:solidFill>
                <a:effectLst/>
                <a:latin typeface="FrutigerNext LT Regular" pitchFamily="34" charset="0"/>
                <a:ea typeface="华文细黑" pitchFamily="2" charset="-122"/>
                <a:cs typeface="+mn-cs"/>
              </a:rPr>
              <a:t>/</a:t>
            </a:r>
            <a:r>
              <a:rPr lang="zh-CN" altLang="en-US" sz="1100" b="0" i="0" kern="1200" dirty="0">
                <a:solidFill>
                  <a:schemeClr val="tx1"/>
                </a:solidFill>
                <a:effectLst/>
                <a:latin typeface="FrutigerNext LT Regular" pitchFamily="34" charset="0"/>
                <a:ea typeface="华文细黑" pitchFamily="2" charset="-122"/>
                <a:cs typeface="+mn-cs"/>
              </a:rPr>
              <a:t>写的最小单位。构建于单个磁盘之上的文件系统通过磁盘块来管理该文件系统中的块，该文件系统块的大小可以是磁盘块的整数倍。文件系统块一般为几千字节，而磁盘块一般为</a:t>
            </a:r>
            <a:r>
              <a:rPr lang="en-US" altLang="zh-CN" sz="1100" b="0" i="0" kern="1200" dirty="0">
                <a:solidFill>
                  <a:schemeClr val="tx1"/>
                </a:solidFill>
                <a:effectLst/>
                <a:latin typeface="FrutigerNext LT Regular" pitchFamily="34" charset="0"/>
                <a:ea typeface="华文细黑" pitchFamily="2" charset="-122"/>
                <a:cs typeface="+mn-cs"/>
              </a:rPr>
              <a:t>512</a:t>
            </a:r>
            <a:r>
              <a:rPr lang="zh-CN" altLang="en-US" sz="1100" b="0" i="0" kern="1200" dirty="0">
                <a:solidFill>
                  <a:schemeClr val="tx1"/>
                </a:solidFill>
                <a:effectLst/>
                <a:latin typeface="FrutigerNext LT Regular" pitchFamily="34" charset="0"/>
                <a:ea typeface="华文细黑" pitchFamily="2" charset="-122"/>
                <a:cs typeface="+mn-cs"/>
              </a:rPr>
              <a:t>字节。这些信息</a:t>
            </a:r>
            <a:r>
              <a:rPr lang="en-US" altLang="zh-CN" sz="1100" b="0" i="0" kern="1200" dirty="0">
                <a:solidFill>
                  <a:schemeClr val="tx1"/>
                </a:solidFill>
                <a:effectLst/>
                <a:latin typeface="FrutigerNext LT Regular" pitchFamily="34" charset="0"/>
                <a:ea typeface="华文细黑" pitchFamily="2" charset="-122"/>
                <a:cs typeface="+mn-cs"/>
              </a:rPr>
              <a:t>——</a:t>
            </a:r>
            <a:r>
              <a:rPr lang="zh-CN" altLang="en-US" sz="1100" b="0" i="0" kern="1200" dirty="0">
                <a:solidFill>
                  <a:schemeClr val="tx1"/>
                </a:solidFill>
                <a:effectLst/>
                <a:latin typeface="FrutigerNext LT Regular" pitchFamily="34" charset="0"/>
                <a:ea typeface="华文细黑" pitchFamily="2" charset="-122"/>
                <a:cs typeface="+mn-cs"/>
              </a:rPr>
              <a:t>文件系统块大小</a:t>
            </a:r>
            <a:r>
              <a:rPr lang="en-US" altLang="zh-CN" sz="1100" b="0" i="0" kern="1200" dirty="0">
                <a:solidFill>
                  <a:schemeClr val="tx1"/>
                </a:solidFill>
                <a:effectLst/>
                <a:latin typeface="FrutigerNext LT Regular" pitchFamily="34" charset="0"/>
                <a:ea typeface="华文细黑" pitchFamily="2" charset="-122"/>
                <a:cs typeface="+mn-cs"/>
              </a:rPr>
              <a:t>——</a:t>
            </a:r>
            <a:r>
              <a:rPr lang="zh-CN" altLang="en-US" sz="1100" b="0" i="0" kern="1200" dirty="0">
                <a:solidFill>
                  <a:schemeClr val="tx1"/>
                </a:solidFill>
                <a:effectLst/>
                <a:latin typeface="FrutigerNext LT Regular" pitchFamily="34" charset="0"/>
                <a:ea typeface="华文细黑" pitchFamily="2" charset="-122"/>
                <a:cs typeface="+mn-cs"/>
              </a:rPr>
              <a:t>对于需要读</a:t>
            </a:r>
            <a:r>
              <a:rPr lang="en-US" altLang="zh-CN" sz="1100" b="0" i="0" kern="1200" dirty="0">
                <a:solidFill>
                  <a:schemeClr val="tx1"/>
                </a:solidFill>
                <a:effectLst/>
                <a:latin typeface="FrutigerNext LT Regular" pitchFamily="34" charset="0"/>
                <a:ea typeface="华文细黑" pitchFamily="2" charset="-122"/>
                <a:cs typeface="+mn-cs"/>
              </a:rPr>
              <a:t>/</a:t>
            </a:r>
            <a:r>
              <a:rPr lang="zh-CN" altLang="en-US" sz="1100" b="0" i="0" kern="1200" dirty="0">
                <a:solidFill>
                  <a:schemeClr val="tx1"/>
                </a:solidFill>
                <a:effectLst/>
                <a:latin typeface="FrutigerNext LT Regular" pitchFamily="34" charset="0"/>
                <a:ea typeface="华文细黑" pitchFamily="2" charset="-122"/>
                <a:cs typeface="+mn-cs"/>
              </a:rPr>
              <a:t>写文件的文件系统用户来说是透明的。尽管如此，系统仍然提供了一些工具</a:t>
            </a:r>
            <a:r>
              <a:rPr lang="en-US" altLang="zh-CN" sz="1100" b="0" i="0" kern="1200" dirty="0">
                <a:solidFill>
                  <a:schemeClr val="tx1"/>
                </a:solidFill>
                <a:effectLst/>
                <a:latin typeface="FrutigerNext LT Regular" pitchFamily="34" charset="0"/>
                <a:ea typeface="华文细黑" pitchFamily="2" charset="-122"/>
                <a:cs typeface="+mn-cs"/>
              </a:rPr>
              <a:t>(</a:t>
            </a:r>
            <a:r>
              <a:rPr lang="zh-CN" altLang="en-US" sz="1100" b="0" i="0" kern="1200" dirty="0">
                <a:solidFill>
                  <a:schemeClr val="tx1"/>
                </a:solidFill>
                <a:effectLst/>
                <a:latin typeface="FrutigerNext LT Regular" pitchFamily="34" charset="0"/>
                <a:ea typeface="华文细黑" pitchFamily="2" charset="-122"/>
                <a:cs typeface="+mn-cs"/>
              </a:rPr>
              <a:t>如</a:t>
            </a:r>
            <a:r>
              <a:rPr lang="en-US" altLang="zh-CN" sz="1100" b="0" i="0" kern="1200" dirty="0" err="1">
                <a:solidFill>
                  <a:schemeClr val="tx1"/>
                </a:solidFill>
                <a:effectLst/>
                <a:latin typeface="FrutigerNext LT Regular" pitchFamily="34" charset="0"/>
                <a:ea typeface="华文细黑" pitchFamily="2" charset="-122"/>
                <a:cs typeface="+mn-cs"/>
              </a:rPr>
              <a:t>df</a:t>
            </a:r>
            <a:r>
              <a:rPr lang="zh-CN" altLang="en-US" sz="1100" b="0" i="0" kern="1200" dirty="0">
                <a:solidFill>
                  <a:schemeClr val="tx1"/>
                </a:solidFill>
                <a:effectLst/>
                <a:latin typeface="FrutigerNext LT Regular" pitchFamily="34" charset="0"/>
                <a:ea typeface="华文细黑" pitchFamily="2" charset="-122"/>
                <a:cs typeface="+mn-cs"/>
              </a:rPr>
              <a:t>和</a:t>
            </a:r>
            <a:r>
              <a:rPr lang="en-US" altLang="zh-CN" sz="1100" b="0" i="0" kern="1200" dirty="0" err="1">
                <a:solidFill>
                  <a:schemeClr val="tx1"/>
                </a:solidFill>
                <a:effectLst/>
                <a:latin typeface="FrutigerNext LT Regular" pitchFamily="34" charset="0"/>
                <a:ea typeface="华文细黑" pitchFamily="2" charset="-122"/>
                <a:cs typeface="+mn-cs"/>
              </a:rPr>
              <a:t>fsck</a:t>
            </a:r>
            <a:r>
              <a:rPr lang="en-US" altLang="zh-CN" sz="1100" b="0" i="0" kern="1200" dirty="0">
                <a:solidFill>
                  <a:schemeClr val="tx1"/>
                </a:solidFill>
                <a:effectLst/>
                <a:latin typeface="FrutigerNext LT Regular" pitchFamily="34" charset="0"/>
                <a:ea typeface="华文细黑" pitchFamily="2" charset="-122"/>
                <a:cs typeface="+mn-cs"/>
              </a:rPr>
              <a:t>)</a:t>
            </a:r>
            <a:r>
              <a:rPr lang="zh-CN" altLang="en-US" sz="1100" b="0" i="0" kern="1200" dirty="0">
                <a:solidFill>
                  <a:schemeClr val="tx1"/>
                </a:solidFill>
                <a:effectLst/>
                <a:latin typeface="FrutigerNext LT Regular" pitchFamily="34" charset="0"/>
                <a:ea typeface="华文细黑" pitchFamily="2" charset="-122"/>
                <a:cs typeface="+mn-cs"/>
              </a:rPr>
              <a:t>来维护文件系统，由它们对文件系统中的块进行操作。</a:t>
            </a:r>
          </a:p>
          <a:p>
            <a:pPr marL="0" indent="0">
              <a:buNone/>
            </a:pPr>
            <a:r>
              <a:rPr lang="en-US" altLang="zh-CN" sz="1100" b="0" i="0" kern="1200" dirty="0">
                <a:solidFill>
                  <a:schemeClr val="tx1"/>
                </a:solidFill>
                <a:effectLst/>
                <a:latin typeface="FrutigerNext LT Regular" pitchFamily="34" charset="0"/>
                <a:ea typeface="华文细黑" pitchFamily="2" charset="-122"/>
                <a:cs typeface="+mn-cs"/>
              </a:rPr>
              <a:t>HDFS</a:t>
            </a:r>
            <a:r>
              <a:rPr lang="zh-CN" altLang="en-US" sz="1100" b="0" i="0" kern="1200" dirty="0">
                <a:solidFill>
                  <a:schemeClr val="tx1"/>
                </a:solidFill>
                <a:effectLst/>
                <a:latin typeface="FrutigerNext LT Regular" pitchFamily="34" charset="0"/>
                <a:ea typeface="华文细黑" pitchFamily="2" charset="-122"/>
                <a:cs typeface="+mn-cs"/>
              </a:rPr>
              <a:t>同样也有块</a:t>
            </a:r>
            <a:r>
              <a:rPr lang="en-US" altLang="zh-CN" sz="1100" b="0" i="0" kern="1200" dirty="0">
                <a:solidFill>
                  <a:schemeClr val="tx1"/>
                </a:solidFill>
                <a:effectLst/>
                <a:latin typeface="FrutigerNext LT Regular" pitchFamily="34" charset="0"/>
                <a:ea typeface="华文细黑" pitchFamily="2" charset="-122"/>
                <a:cs typeface="+mn-cs"/>
              </a:rPr>
              <a:t>(block)</a:t>
            </a:r>
            <a:r>
              <a:rPr lang="zh-CN" altLang="en-US" sz="1100" b="0" i="0" kern="1200" dirty="0">
                <a:solidFill>
                  <a:schemeClr val="tx1"/>
                </a:solidFill>
                <a:effectLst/>
                <a:latin typeface="FrutigerNext LT Regular" pitchFamily="34" charset="0"/>
                <a:ea typeface="华文细黑" pitchFamily="2" charset="-122"/>
                <a:cs typeface="+mn-cs"/>
              </a:rPr>
              <a:t>的概念，但是大得多，默认为</a:t>
            </a:r>
            <a:r>
              <a:rPr lang="en-US" altLang="zh-CN" sz="1100" b="0" i="0" kern="1200" dirty="0">
                <a:solidFill>
                  <a:schemeClr val="tx1"/>
                </a:solidFill>
                <a:effectLst/>
                <a:latin typeface="FrutigerNext LT Regular" pitchFamily="34" charset="0"/>
                <a:ea typeface="华文细黑" pitchFamily="2" charset="-122"/>
                <a:cs typeface="+mn-cs"/>
              </a:rPr>
              <a:t>64 MB</a:t>
            </a:r>
            <a:r>
              <a:rPr lang="zh-CN" altLang="en-US" sz="1100" b="0" i="0" kern="1200" dirty="0">
                <a:solidFill>
                  <a:schemeClr val="tx1"/>
                </a:solidFill>
                <a:effectLst/>
                <a:latin typeface="FrutigerNext LT Regular" pitchFamily="34" charset="0"/>
                <a:ea typeface="华文细黑" pitchFamily="2" charset="-122"/>
                <a:cs typeface="+mn-cs"/>
              </a:rPr>
              <a:t>。与单一磁盘上的文件系统相似，</a:t>
            </a:r>
            <a:r>
              <a:rPr lang="en-US" altLang="zh-CN" sz="1100" b="0" i="0" kern="1200" dirty="0">
                <a:solidFill>
                  <a:schemeClr val="tx1"/>
                </a:solidFill>
                <a:effectLst/>
                <a:latin typeface="FrutigerNext LT Regular" pitchFamily="34" charset="0"/>
                <a:ea typeface="华文细黑" pitchFamily="2" charset="-122"/>
                <a:cs typeface="+mn-cs"/>
              </a:rPr>
              <a:t>HDFS</a:t>
            </a:r>
            <a:r>
              <a:rPr lang="zh-CN" altLang="en-US" sz="1100" b="0" i="0" kern="1200" dirty="0">
                <a:solidFill>
                  <a:schemeClr val="tx1"/>
                </a:solidFill>
                <a:effectLst/>
                <a:latin typeface="FrutigerNext LT Regular" pitchFamily="34" charset="0"/>
                <a:ea typeface="华文细黑" pitchFamily="2" charset="-122"/>
                <a:cs typeface="+mn-cs"/>
              </a:rPr>
              <a:t>上的文件也被划分为块大小的多个分块</a:t>
            </a:r>
            <a:r>
              <a:rPr lang="en-US" altLang="zh-CN" sz="1100" b="0" i="0" kern="1200" dirty="0">
                <a:solidFill>
                  <a:schemeClr val="tx1"/>
                </a:solidFill>
                <a:effectLst/>
                <a:latin typeface="FrutigerNext LT Regular" pitchFamily="34" charset="0"/>
                <a:ea typeface="华文细黑" pitchFamily="2" charset="-122"/>
                <a:cs typeface="+mn-cs"/>
              </a:rPr>
              <a:t>(chunk)</a:t>
            </a:r>
            <a:r>
              <a:rPr lang="zh-CN" altLang="en-US" sz="1100" b="0" i="0" kern="1200" dirty="0">
                <a:solidFill>
                  <a:schemeClr val="tx1"/>
                </a:solidFill>
                <a:effectLst/>
                <a:latin typeface="FrutigerNext LT Regular" pitchFamily="34" charset="0"/>
                <a:ea typeface="华文细黑" pitchFamily="2" charset="-122"/>
                <a:cs typeface="+mn-cs"/>
              </a:rPr>
              <a:t>，作为独立的存储单元。但与其他文件系统不同的是，</a:t>
            </a:r>
            <a:r>
              <a:rPr lang="en-US" altLang="zh-CN" sz="1100" b="0" i="0" kern="1200" dirty="0">
                <a:solidFill>
                  <a:schemeClr val="tx1"/>
                </a:solidFill>
                <a:effectLst/>
                <a:latin typeface="FrutigerNext LT Regular" pitchFamily="34" charset="0"/>
                <a:ea typeface="华文细黑" pitchFamily="2" charset="-122"/>
                <a:cs typeface="+mn-cs"/>
              </a:rPr>
              <a:t>HDFS</a:t>
            </a:r>
            <a:r>
              <a:rPr lang="zh-CN" altLang="en-US" sz="1100" b="0" i="0" kern="1200" dirty="0">
                <a:solidFill>
                  <a:schemeClr val="tx1"/>
                </a:solidFill>
                <a:effectLst/>
                <a:latin typeface="FrutigerNext LT Regular" pitchFamily="34" charset="0"/>
                <a:ea typeface="华文细黑" pitchFamily="2" charset="-122"/>
                <a:cs typeface="+mn-cs"/>
              </a:rPr>
              <a:t>中小于一个块大小的文件不会占据整个块的空间。如果没有特殊指出。</a:t>
            </a:r>
            <a:endParaRPr lang="en-US" altLang="zh-CN" sz="1100" b="0" i="0" kern="1200" dirty="0">
              <a:solidFill>
                <a:schemeClr val="tx1"/>
              </a:solidFill>
              <a:effectLst/>
              <a:latin typeface="FrutigerNext LT Regular" pitchFamily="34" charset="0"/>
              <a:ea typeface="华文细黑" pitchFamily="2" charset="-122"/>
              <a:cs typeface="+mn-cs"/>
            </a:endParaRPr>
          </a:p>
          <a:p>
            <a:pPr marL="0" indent="0">
              <a:buNone/>
            </a:pPr>
            <a:r>
              <a:rPr lang="en-US" altLang="zh-CN" sz="1100" b="0" i="0" kern="1200" dirty="0">
                <a:solidFill>
                  <a:schemeClr val="tx1"/>
                </a:solidFill>
                <a:effectLst/>
                <a:latin typeface="FrutigerNext LT Regular" pitchFamily="34" charset="0"/>
                <a:ea typeface="华文细黑" pitchFamily="2" charset="-122"/>
                <a:cs typeface="+mn-cs"/>
              </a:rPr>
              <a:t>HDFS</a:t>
            </a:r>
            <a:r>
              <a:rPr lang="zh-CN" altLang="en-US" sz="1100" b="0" i="0" kern="1200" dirty="0">
                <a:solidFill>
                  <a:schemeClr val="tx1"/>
                </a:solidFill>
                <a:effectLst/>
                <a:latin typeface="FrutigerNext LT Regular" pitchFamily="34" charset="0"/>
                <a:ea typeface="华文细黑" pitchFamily="2" charset="-122"/>
                <a:cs typeface="+mn-cs"/>
              </a:rPr>
              <a:t>的块比磁盘的块大，其目的是为了最小化寻址开销。如果块设置得足够大，从磁盘传输数据的时间会明显大于定位这个块开始位置所需的时间。因而，传输一个由多个块组成的文件的时间取决于磁盘传输速率。</a:t>
            </a:r>
          </a:p>
          <a:p>
            <a:endParaRPr lang="zh-CN" altLang="en-US" dirty="0"/>
          </a:p>
        </p:txBody>
      </p:sp>
      <p:sp>
        <p:nvSpPr>
          <p:cNvPr id="4" name="页眉占位符 3"/>
          <p:cNvSpPr>
            <a:spLocks noGrp="1"/>
          </p:cNvSpPr>
          <p:nvPr>
            <p:ph type="hdr" sz="quarter" idx="10"/>
          </p:nvPr>
        </p:nvSpPr>
        <p:spPr/>
        <p:txBody>
          <a:bodyPr/>
          <a:lstStyle/>
          <a:p>
            <a:r>
              <a:rPr lang="zh-CN" altLang="en-US" dirty="0"/>
              <a:t>大数据关键技术</a:t>
            </a:r>
          </a:p>
        </p:txBody>
      </p:sp>
      <p:sp>
        <p:nvSpPr>
          <p:cNvPr id="5" name="灯片编号占位符 4"/>
          <p:cNvSpPr>
            <a:spLocks noGrp="1"/>
          </p:cNvSpPr>
          <p:nvPr>
            <p:ph type="sldNum" sz="quarter" idx="11"/>
          </p:nvPr>
        </p:nvSpPr>
        <p:spPr/>
        <p:txBody>
          <a:bodyPr/>
          <a:lstStyle/>
          <a:p>
            <a:r>
              <a:rPr lang="en-US" altLang="zh-CN"/>
              <a:t>P-</a:t>
            </a:r>
            <a:fld id="{53C4D65A-8D61-4BF8-8EE6-980764D8408A}" type="slidenum">
              <a:rPr lang="en-US" altLang="zh-CN" smtClean="0"/>
              <a:pPr/>
              <a:t>14</a:t>
            </a:fld>
            <a:endParaRPr lang="en-US" altLang="zh-CN"/>
          </a:p>
        </p:txBody>
      </p:sp>
      <p:sp>
        <p:nvSpPr>
          <p:cNvPr id="6" name="页脚占位符 5"/>
          <p:cNvSpPr>
            <a:spLocks noGrp="1"/>
          </p:cNvSpPr>
          <p:nvPr>
            <p:ph type="ftr" sz="quarter" idx="12"/>
          </p:nvPr>
        </p:nvSpPr>
        <p:spPr/>
        <p:txBody>
          <a:bodyPr/>
          <a:lstStyle/>
          <a:p>
            <a:r>
              <a:rPr lang="zh-CN" altLang="en-US"/>
              <a:t>华为技术有限公司  版权所有  未经许可不得扩散</a:t>
            </a:r>
            <a:endParaRPr lang="zh-CN" altLang="en-US" dirty="0"/>
          </a:p>
        </p:txBody>
      </p:sp>
    </p:spTree>
    <p:extLst>
      <p:ext uri="{BB962C8B-B14F-4D97-AF65-F5344CB8AC3E}">
        <p14:creationId xmlns:p14="http://schemas.microsoft.com/office/powerpoint/2010/main" val="2337844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sz="1100" b="0" i="0" kern="1200" dirty="0" err="1">
                <a:solidFill>
                  <a:schemeClr val="tx1"/>
                </a:solidFill>
                <a:effectLst/>
                <a:latin typeface="华文细黑" panose="02010600040101010101" pitchFamily="2" charset="-122"/>
                <a:ea typeface="华文细黑" panose="02010600040101010101" pitchFamily="2" charset="-122"/>
                <a:cs typeface="+mn-cs"/>
              </a:rPr>
              <a:t>datanode</a:t>
            </a:r>
            <a:r>
              <a:rPr lang="zh-CN" altLang="en-US" sz="1100" b="0" i="0" kern="1200" dirty="0">
                <a:solidFill>
                  <a:schemeClr val="tx1"/>
                </a:solidFill>
                <a:effectLst/>
                <a:latin typeface="华文细黑" panose="02010600040101010101" pitchFamily="2" charset="-122"/>
                <a:ea typeface="华文细黑" panose="02010600040101010101" pitchFamily="2" charset="-122"/>
                <a:cs typeface="+mn-cs"/>
              </a:rPr>
              <a:t>是文件系统的工作节点。它们根据需要存储并检索数据块</a:t>
            </a:r>
            <a:r>
              <a:rPr lang="en-US" altLang="zh-CN" sz="1100" b="0" i="0" kern="1200" dirty="0">
                <a:solidFill>
                  <a:schemeClr val="tx1"/>
                </a:solidFill>
                <a:effectLst/>
                <a:latin typeface="华文细黑" panose="02010600040101010101" pitchFamily="2" charset="-122"/>
                <a:ea typeface="华文细黑" panose="02010600040101010101" pitchFamily="2" charset="-122"/>
                <a:cs typeface="+mn-cs"/>
              </a:rPr>
              <a:t>(</a:t>
            </a:r>
            <a:r>
              <a:rPr lang="zh-CN" altLang="en-US" sz="1100" b="0" i="0" kern="1200" dirty="0">
                <a:solidFill>
                  <a:schemeClr val="tx1"/>
                </a:solidFill>
                <a:effectLst/>
                <a:latin typeface="华文细黑" panose="02010600040101010101" pitchFamily="2" charset="-122"/>
                <a:ea typeface="华文细黑" panose="02010600040101010101" pitchFamily="2" charset="-122"/>
                <a:cs typeface="+mn-cs"/>
              </a:rPr>
              <a:t>受客户端或</a:t>
            </a:r>
            <a:r>
              <a:rPr lang="en-US" altLang="zh-CN" sz="1100" b="0" i="0" kern="1200" dirty="0" err="1">
                <a:solidFill>
                  <a:schemeClr val="tx1"/>
                </a:solidFill>
                <a:effectLst/>
                <a:latin typeface="华文细黑" panose="02010600040101010101" pitchFamily="2" charset="-122"/>
                <a:ea typeface="华文细黑" panose="02010600040101010101" pitchFamily="2" charset="-122"/>
                <a:cs typeface="+mn-cs"/>
              </a:rPr>
              <a:t>namenode</a:t>
            </a:r>
            <a:r>
              <a:rPr lang="zh-CN" altLang="en-US" sz="1100" b="0" i="0" kern="1200" dirty="0">
                <a:solidFill>
                  <a:schemeClr val="tx1"/>
                </a:solidFill>
                <a:effectLst/>
                <a:latin typeface="华文细黑" panose="02010600040101010101" pitchFamily="2" charset="-122"/>
                <a:ea typeface="华文细黑" panose="02010600040101010101" pitchFamily="2" charset="-122"/>
                <a:cs typeface="+mn-cs"/>
              </a:rPr>
              <a:t>调度</a:t>
            </a:r>
            <a:r>
              <a:rPr lang="en-US" altLang="zh-CN" sz="1100" b="0" i="0" kern="1200" dirty="0">
                <a:solidFill>
                  <a:schemeClr val="tx1"/>
                </a:solidFill>
                <a:effectLst/>
                <a:latin typeface="华文细黑" panose="02010600040101010101" pitchFamily="2" charset="-122"/>
                <a:ea typeface="华文细黑" panose="02010600040101010101" pitchFamily="2" charset="-122"/>
                <a:cs typeface="+mn-cs"/>
              </a:rPr>
              <a:t>)</a:t>
            </a:r>
            <a:r>
              <a:rPr lang="zh-CN" altLang="en-US" sz="1100" b="0" i="0" kern="1200" dirty="0">
                <a:solidFill>
                  <a:schemeClr val="tx1"/>
                </a:solidFill>
                <a:effectLst/>
                <a:latin typeface="华文细黑" panose="02010600040101010101" pitchFamily="2" charset="-122"/>
                <a:ea typeface="华文细黑" panose="02010600040101010101" pitchFamily="2" charset="-122"/>
                <a:cs typeface="+mn-cs"/>
              </a:rPr>
              <a:t>，并且定期向</a:t>
            </a:r>
            <a:r>
              <a:rPr lang="en-US" altLang="zh-CN" sz="1100" b="0" i="0" kern="1200" dirty="0" err="1">
                <a:solidFill>
                  <a:schemeClr val="tx1"/>
                </a:solidFill>
                <a:effectLst/>
                <a:latin typeface="华文细黑" panose="02010600040101010101" pitchFamily="2" charset="-122"/>
                <a:ea typeface="华文细黑" panose="02010600040101010101" pitchFamily="2" charset="-122"/>
                <a:cs typeface="+mn-cs"/>
              </a:rPr>
              <a:t>namenode</a:t>
            </a:r>
            <a:r>
              <a:rPr lang="zh-CN" altLang="en-US" sz="1100" b="0" i="0" kern="1200" dirty="0">
                <a:solidFill>
                  <a:schemeClr val="tx1"/>
                </a:solidFill>
                <a:effectLst/>
                <a:latin typeface="华文细黑" panose="02010600040101010101" pitchFamily="2" charset="-122"/>
                <a:ea typeface="华文细黑" panose="02010600040101010101" pitchFamily="2" charset="-122"/>
                <a:cs typeface="+mn-cs"/>
              </a:rPr>
              <a:t>发送它们所存储的块的列表。</a:t>
            </a:r>
            <a:endParaRPr lang="en-US" altLang="zh-CN" sz="1100" b="0" i="0" kern="1200" dirty="0">
              <a:solidFill>
                <a:schemeClr val="tx1"/>
              </a:solidFill>
              <a:effectLst/>
              <a:latin typeface="华文细黑" panose="02010600040101010101" pitchFamily="2" charset="-122"/>
              <a:ea typeface="华文细黑" panose="02010600040101010101" pitchFamily="2" charset="-122"/>
              <a:cs typeface="+mn-cs"/>
            </a:endParaRPr>
          </a:p>
          <a:p>
            <a:pPr marL="0" indent="0">
              <a:buNone/>
            </a:pPr>
            <a:r>
              <a:rPr lang="zh-CN" altLang="en-US" sz="1100" b="0" i="0" kern="1200" dirty="0">
                <a:solidFill>
                  <a:schemeClr val="tx1"/>
                </a:solidFill>
                <a:effectLst/>
                <a:latin typeface="华文细黑" panose="02010600040101010101" pitchFamily="2" charset="-122"/>
                <a:ea typeface="华文细黑" panose="02010600040101010101" pitchFamily="2" charset="-122"/>
                <a:cs typeface="+mn-cs"/>
              </a:rPr>
              <a:t>没有</a:t>
            </a:r>
            <a:r>
              <a:rPr lang="en-US" altLang="zh-CN" sz="1100" b="0" i="0" kern="1200" dirty="0" err="1">
                <a:solidFill>
                  <a:schemeClr val="tx1"/>
                </a:solidFill>
                <a:effectLst/>
                <a:latin typeface="华文细黑" panose="02010600040101010101" pitchFamily="2" charset="-122"/>
                <a:ea typeface="华文细黑" panose="02010600040101010101" pitchFamily="2" charset="-122"/>
                <a:cs typeface="+mn-cs"/>
              </a:rPr>
              <a:t>namenode</a:t>
            </a:r>
            <a:r>
              <a:rPr lang="zh-CN" altLang="en-US" sz="1100" b="0" i="0" kern="1200" dirty="0">
                <a:solidFill>
                  <a:schemeClr val="tx1"/>
                </a:solidFill>
                <a:effectLst/>
                <a:latin typeface="华文细黑" panose="02010600040101010101" pitchFamily="2" charset="-122"/>
                <a:ea typeface="华文细黑" panose="02010600040101010101" pitchFamily="2" charset="-122"/>
                <a:cs typeface="+mn-cs"/>
              </a:rPr>
              <a:t>，文件系统将无法使用。事实上，如果运行</a:t>
            </a:r>
            <a:r>
              <a:rPr lang="en-US" altLang="zh-CN" sz="1100" b="0" i="0" kern="1200" dirty="0" err="1">
                <a:solidFill>
                  <a:schemeClr val="tx1"/>
                </a:solidFill>
                <a:effectLst/>
                <a:latin typeface="华文细黑" panose="02010600040101010101" pitchFamily="2" charset="-122"/>
                <a:ea typeface="华文细黑" panose="02010600040101010101" pitchFamily="2" charset="-122"/>
                <a:cs typeface="+mn-cs"/>
              </a:rPr>
              <a:t>namenode</a:t>
            </a:r>
            <a:r>
              <a:rPr lang="zh-CN" altLang="en-US" sz="1100" b="0" i="0" kern="1200" dirty="0">
                <a:solidFill>
                  <a:schemeClr val="tx1"/>
                </a:solidFill>
                <a:effectLst/>
                <a:latin typeface="华文细黑" panose="02010600040101010101" pitchFamily="2" charset="-122"/>
                <a:ea typeface="华文细黑" panose="02010600040101010101" pitchFamily="2" charset="-122"/>
                <a:cs typeface="+mn-cs"/>
              </a:rPr>
              <a:t>服务的机器毁坏，文件系统上所有的文件将会丢失，因为我们不知道如何根据</a:t>
            </a:r>
            <a:r>
              <a:rPr lang="en-US" altLang="zh-CN" sz="1100" b="0" i="0" kern="1200" dirty="0" err="1">
                <a:solidFill>
                  <a:schemeClr val="tx1"/>
                </a:solidFill>
                <a:effectLst/>
                <a:latin typeface="华文细黑" panose="02010600040101010101" pitchFamily="2" charset="-122"/>
                <a:ea typeface="华文细黑" panose="02010600040101010101" pitchFamily="2" charset="-122"/>
                <a:cs typeface="+mn-cs"/>
              </a:rPr>
              <a:t>datanode</a:t>
            </a:r>
            <a:r>
              <a:rPr lang="zh-CN" altLang="en-US" sz="1100" b="0" i="0" kern="1200" dirty="0">
                <a:solidFill>
                  <a:schemeClr val="tx1"/>
                </a:solidFill>
                <a:effectLst/>
                <a:latin typeface="华文细黑" panose="02010600040101010101" pitchFamily="2" charset="-122"/>
                <a:ea typeface="华文细黑" panose="02010600040101010101" pitchFamily="2" charset="-122"/>
                <a:cs typeface="+mn-cs"/>
              </a:rPr>
              <a:t>的块重建文件。因此，对</a:t>
            </a:r>
            <a:r>
              <a:rPr lang="en-US" altLang="zh-CN" sz="1100" b="0" i="0" kern="1200" dirty="0" err="1">
                <a:solidFill>
                  <a:schemeClr val="tx1"/>
                </a:solidFill>
                <a:effectLst/>
                <a:latin typeface="华文细黑" panose="02010600040101010101" pitchFamily="2" charset="-122"/>
                <a:ea typeface="华文细黑" panose="02010600040101010101" pitchFamily="2" charset="-122"/>
                <a:cs typeface="+mn-cs"/>
              </a:rPr>
              <a:t>namenode</a:t>
            </a:r>
            <a:r>
              <a:rPr lang="zh-CN" altLang="en-US" sz="1100" b="0" i="0" kern="1200" dirty="0">
                <a:solidFill>
                  <a:schemeClr val="tx1"/>
                </a:solidFill>
                <a:effectLst/>
                <a:latin typeface="华文细黑" panose="02010600040101010101" pitchFamily="2" charset="-122"/>
                <a:ea typeface="华文细黑" panose="02010600040101010101" pitchFamily="2" charset="-122"/>
                <a:cs typeface="+mn-cs"/>
              </a:rPr>
              <a:t>实现容错非常重要，</a:t>
            </a:r>
            <a:r>
              <a:rPr lang="en-US" altLang="zh-CN" sz="1100" b="0" i="0" kern="1200" dirty="0">
                <a:solidFill>
                  <a:schemeClr val="tx1"/>
                </a:solidFill>
                <a:effectLst/>
                <a:latin typeface="华文细黑" panose="02010600040101010101" pitchFamily="2" charset="-122"/>
                <a:ea typeface="华文细黑" panose="02010600040101010101" pitchFamily="2" charset="-122"/>
                <a:cs typeface="+mn-cs"/>
              </a:rPr>
              <a:t>Hadoop</a:t>
            </a:r>
            <a:r>
              <a:rPr lang="zh-CN" altLang="en-US" sz="1100" b="0" i="0" kern="1200" dirty="0">
                <a:solidFill>
                  <a:schemeClr val="tx1"/>
                </a:solidFill>
                <a:effectLst/>
                <a:latin typeface="华文细黑" panose="02010600040101010101" pitchFamily="2" charset="-122"/>
                <a:ea typeface="华文细黑" panose="02010600040101010101" pitchFamily="2" charset="-122"/>
                <a:cs typeface="+mn-cs"/>
              </a:rPr>
              <a:t>为此提供两种机制。</a:t>
            </a:r>
            <a:endParaRPr lang="zh-CN" altLang="en-US" dirty="0">
              <a:latin typeface="华文细黑" panose="02010600040101010101" pitchFamily="2" charset="-122"/>
              <a:ea typeface="华文细黑" panose="02010600040101010101" pitchFamily="2" charset="-122"/>
            </a:endParaRPr>
          </a:p>
        </p:txBody>
      </p:sp>
      <p:sp>
        <p:nvSpPr>
          <p:cNvPr id="4" name="页眉占位符 3"/>
          <p:cNvSpPr>
            <a:spLocks noGrp="1"/>
          </p:cNvSpPr>
          <p:nvPr>
            <p:ph type="hdr" sz="quarter" idx="10"/>
          </p:nvPr>
        </p:nvSpPr>
        <p:spPr/>
        <p:txBody>
          <a:bodyPr/>
          <a:lstStyle/>
          <a:p>
            <a:r>
              <a:rPr lang="zh-CN" altLang="en-US" dirty="0"/>
              <a:t>大数据关键技术</a:t>
            </a:r>
          </a:p>
        </p:txBody>
      </p:sp>
      <p:sp>
        <p:nvSpPr>
          <p:cNvPr id="5" name="灯片编号占位符 4"/>
          <p:cNvSpPr>
            <a:spLocks noGrp="1"/>
          </p:cNvSpPr>
          <p:nvPr>
            <p:ph type="sldNum" sz="quarter" idx="11"/>
          </p:nvPr>
        </p:nvSpPr>
        <p:spPr/>
        <p:txBody>
          <a:bodyPr/>
          <a:lstStyle/>
          <a:p>
            <a:r>
              <a:rPr lang="en-US" altLang="zh-CN"/>
              <a:t>P-</a:t>
            </a:r>
            <a:fld id="{53C4D65A-8D61-4BF8-8EE6-980764D8408A}" type="slidenum">
              <a:rPr lang="en-US" altLang="zh-CN" smtClean="0"/>
              <a:pPr/>
              <a:t>19</a:t>
            </a:fld>
            <a:endParaRPr lang="en-US" altLang="zh-CN"/>
          </a:p>
        </p:txBody>
      </p:sp>
      <p:sp>
        <p:nvSpPr>
          <p:cNvPr id="6" name="页脚占位符 5"/>
          <p:cNvSpPr>
            <a:spLocks noGrp="1"/>
          </p:cNvSpPr>
          <p:nvPr>
            <p:ph type="ftr" sz="quarter" idx="12"/>
          </p:nvPr>
        </p:nvSpPr>
        <p:spPr/>
        <p:txBody>
          <a:bodyPr/>
          <a:lstStyle/>
          <a:p>
            <a:r>
              <a:rPr lang="zh-CN" altLang="en-US"/>
              <a:t>华为技术有限公司  版权所有  未经许可不得扩散</a:t>
            </a:r>
            <a:endParaRPr lang="zh-CN" altLang="en-US" dirty="0"/>
          </a:p>
        </p:txBody>
      </p:sp>
    </p:spTree>
    <p:extLst>
      <p:ext uri="{BB962C8B-B14F-4D97-AF65-F5344CB8AC3E}">
        <p14:creationId xmlns:p14="http://schemas.microsoft.com/office/powerpoint/2010/main" val="1350240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zh-CN" altLang="zh-CN" sz="1100" kern="1200" dirty="0">
                <a:solidFill>
                  <a:schemeClr val="tx1"/>
                </a:solidFill>
                <a:effectLst/>
                <a:latin typeface="FrutigerNext LT Regular" pitchFamily="34" charset="0"/>
                <a:ea typeface="华文细黑" pitchFamily="2" charset="-122"/>
                <a:cs typeface="+mn-cs"/>
              </a:rPr>
              <a:t>复制块放置位置的选择，将极大地影响</a:t>
            </a:r>
            <a:r>
              <a:rPr lang="en-US" altLang="zh-CN" sz="1100" kern="1200" dirty="0">
                <a:solidFill>
                  <a:schemeClr val="tx1"/>
                </a:solidFill>
                <a:effectLst/>
                <a:latin typeface="FrutigerNext LT Regular" pitchFamily="34" charset="0"/>
                <a:ea typeface="华文细黑" pitchFamily="2" charset="-122"/>
                <a:cs typeface="+mn-cs"/>
              </a:rPr>
              <a:t>HDFS</a:t>
            </a:r>
            <a:r>
              <a:rPr lang="zh-CN" altLang="zh-CN" sz="1100" kern="1200" dirty="0">
                <a:solidFill>
                  <a:schemeClr val="tx1"/>
                </a:solidFill>
                <a:effectLst/>
                <a:latin typeface="FrutigerNext LT Regular" pitchFamily="34" charset="0"/>
                <a:ea typeface="华文细黑" pitchFamily="2" charset="-122"/>
                <a:cs typeface="+mn-cs"/>
              </a:rPr>
              <a:t>的性能和可靠性。默认情况下，一个</a:t>
            </a:r>
            <a:r>
              <a:rPr lang="en-US" altLang="zh-CN" sz="1100" kern="1200" dirty="0">
                <a:solidFill>
                  <a:schemeClr val="tx1"/>
                </a:solidFill>
                <a:effectLst/>
                <a:latin typeface="FrutigerNext LT Regular" pitchFamily="34" charset="0"/>
                <a:ea typeface="华文细黑" pitchFamily="2" charset="-122"/>
                <a:cs typeface="+mn-cs"/>
              </a:rPr>
              <a:t>Block</a:t>
            </a:r>
            <a:r>
              <a:rPr lang="zh-CN" altLang="zh-CN" sz="1100" kern="1200" dirty="0">
                <a:solidFill>
                  <a:schemeClr val="tx1"/>
                </a:solidFill>
                <a:effectLst/>
                <a:latin typeface="FrutigerNext LT Regular" pitchFamily="34" charset="0"/>
                <a:ea typeface="华文细黑" pitchFamily="2" charset="-122"/>
                <a:cs typeface="+mn-cs"/>
              </a:rPr>
              <a:t>会有三份拷贝。考虑到同一机架出现故障的情况以及不同机架之间数据拷贝性能问题，</a:t>
            </a:r>
            <a:r>
              <a:rPr lang="en-US" altLang="zh-CN" sz="1100" kern="1200" dirty="0">
                <a:solidFill>
                  <a:schemeClr val="tx1"/>
                </a:solidFill>
                <a:effectLst/>
                <a:latin typeface="FrutigerNext LT Regular" pitchFamily="34" charset="0"/>
                <a:ea typeface="华文细黑" pitchFamily="2" charset="-122"/>
                <a:cs typeface="+mn-cs"/>
              </a:rPr>
              <a:t>HDFS</a:t>
            </a:r>
            <a:r>
              <a:rPr lang="zh-CN" altLang="zh-CN" sz="1100" kern="1200" dirty="0">
                <a:solidFill>
                  <a:schemeClr val="tx1"/>
                </a:solidFill>
                <a:effectLst/>
                <a:latin typeface="FrutigerNext LT Regular" pitchFamily="34" charset="0"/>
                <a:ea typeface="华文细黑" pitchFamily="2" charset="-122"/>
                <a:cs typeface="+mn-cs"/>
              </a:rPr>
              <a:t>将一份拷贝存放在</a:t>
            </a:r>
            <a:r>
              <a:rPr lang="en-US" altLang="zh-CN" sz="1100" kern="1200" dirty="0" err="1">
                <a:solidFill>
                  <a:schemeClr val="tx1"/>
                </a:solidFill>
                <a:effectLst/>
                <a:latin typeface="FrutigerNext LT Regular" pitchFamily="34" charset="0"/>
                <a:ea typeface="华文细黑" pitchFamily="2" charset="-122"/>
                <a:cs typeface="+mn-cs"/>
              </a:rPr>
              <a:t>NameNode</a:t>
            </a:r>
            <a:r>
              <a:rPr lang="zh-CN" altLang="zh-CN" sz="1100" kern="1200" dirty="0">
                <a:solidFill>
                  <a:schemeClr val="tx1"/>
                </a:solidFill>
                <a:effectLst/>
                <a:latin typeface="FrutigerNext LT Regular" pitchFamily="34" charset="0"/>
                <a:ea typeface="华文细黑" pitchFamily="2" charset="-122"/>
                <a:cs typeface="+mn-cs"/>
              </a:rPr>
              <a:t>指定的</a:t>
            </a:r>
            <a:r>
              <a:rPr lang="en-US" altLang="zh-CN" sz="1100" kern="1200" dirty="0" err="1">
                <a:solidFill>
                  <a:schemeClr val="tx1"/>
                </a:solidFill>
                <a:effectLst/>
                <a:latin typeface="FrutigerNext LT Regular" pitchFamily="34" charset="0"/>
                <a:ea typeface="华文细黑" pitchFamily="2" charset="-122"/>
                <a:cs typeface="+mn-cs"/>
              </a:rPr>
              <a:t>DataNode</a:t>
            </a:r>
            <a:r>
              <a:rPr lang="zh-CN" altLang="zh-CN" sz="1100" kern="1200" dirty="0">
                <a:solidFill>
                  <a:schemeClr val="tx1"/>
                </a:solidFill>
                <a:effectLst/>
                <a:latin typeface="FrutigerNext LT Regular" pitchFamily="34" charset="0"/>
                <a:ea typeface="华文细黑" pitchFamily="2" charset="-122"/>
                <a:cs typeface="+mn-cs"/>
              </a:rPr>
              <a:t>，另一份放在与指定</a:t>
            </a:r>
            <a:r>
              <a:rPr lang="en-US" altLang="zh-CN" sz="1100" kern="1200" dirty="0" err="1">
                <a:solidFill>
                  <a:schemeClr val="tx1"/>
                </a:solidFill>
                <a:effectLst/>
                <a:latin typeface="FrutigerNext LT Regular" pitchFamily="34" charset="0"/>
                <a:ea typeface="华文细黑" pitchFamily="2" charset="-122"/>
                <a:cs typeface="+mn-cs"/>
              </a:rPr>
              <a:t>DataNode</a:t>
            </a:r>
            <a:r>
              <a:rPr lang="zh-CN" altLang="zh-CN" sz="1100" kern="1200" dirty="0">
                <a:solidFill>
                  <a:schemeClr val="tx1"/>
                </a:solidFill>
                <a:effectLst/>
                <a:latin typeface="FrutigerNext LT Regular" pitchFamily="34" charset="0"/>
                <a:ea typeface="华文细黑" pitchFamily="2" charset="-122"/>
                <a:cs typeface="+mn-cs"/>
              </a:rPr>
              <a:t>在同一机架上的另外一个</a:t>
            </a:r>
            <a:r>
              <a:rPr lang="en-US" altLang="zh-CN" sz="1100" kern="1200" dirty="0" err="1">
                <a:solidFill>
                  <a:schemeClr val="tx1"/>
                </a:solidFill>
                <a:effectLst/>
                <a:latin typeface="FrutigerNext LT Regular" pitchFamily="34" charset="0"/>
                <a:ea typeface="华文细黑" pitchFamily="2" charset="-122"/>
                <a:cs typeface="+mn-cs"/>
              </a:rPr>
              <a:t>DataNode</a:t>
            </a:r>
            <a:r>
              <a:rPr lang="zh-CN" altLang="zh-CN" sz="1100" kern="1200" dirty="0">
                <a:solidFill>
                  <a:schemeClr val="tx1"/>
                </a:solidFill>
                <a:effectLst/>
                <a:latin typeface="FrutigerNext LT Regular" pitchFamily="34" charset="0"/>
                <a:ea typeface="华文细黑" pitchFamily="2" charset="-122"/>
                <a:cs typeface="+mn-cs"/>
              </a:rPr>
              <a:t>上，最后一份放在与指定</a:t>
            </a:r>
            <a:r>
              <a:rPr lang="en-US" altLang="zh-CN" sz="1100" kern="1200" dirty="0" err="1">
                <a:solidFill>
                  <a:schemeClr val="tx1"/>
                </a:solidFill>
                <a:effectLst/>
                <a:latin typeface="FrutigerNext LT Regular" pitchFamily="34" charset="0"/>
                <a:ea typeface="华文细黑" pitchFamily="2" charset="-122"/>
                <a:cs typeface="+mn-cs"/>
              </a:rPr>
              <a:t>DataNode</a:t>
            </a:r>
            <a:r>
              <a:rPr lang="zh-CN" altLang="zh-CN" sz="1100" kern="1200" dirty="0">
                <a:solidFill>
                  <a:schemeClr val="tx1"/>
                </a:solidFill>
                <a:effectLst/>
                <a:latin typeface="FrutigerNext LT Regular" pitchFamily="34" charset="0"/>
                <a:ea typeface="华文细黑" pitchFamily="2" charset="-122"/>
                <a:cs typeface="+mn-cs"/>
              </a:rPr>
              <a:t>不在同一机架上的</a:t>
            </a:r>
            <a:r>
              <a:rPr lang="en-US" altLang="zh-CN" sz="1100" kern="1200" dirty="0" err="1">
                <a:solidFill>
                  <a:schemeClr val="tx1"/>
                </a:solidFill>
                <a:effectLst/>
                <a:latin typeface="FrutigerNext LT Regular" pitchFamily="34" charset="0"/>
                <a:ea typeface="华文细黑" pitchFamily="2" charset="-122"/>
                <a:cs typeface="+mn-cs"/>
              </a:rPr>
              <a:t>DataNode</a:t>
            </a:r>
            <a:r>
              <a:rPr lang="zh-CN" altLang="zh-CN" sz="1100" kern="1200" dirty="0">
                <a:solidFill>
                  <a:schemeClr val="tx1"/>
                </a:solidFill>
                <a:effectLst/>
                <a:latin typeface="FrutigerNext LT Regular" pitchFamily="34" charset="0"/>
                <a:ea typeface="华文细黑" pitchFamily="2" charset="-122"/>
                <a:cs typeface="+mn-cs"/>
              </a:rPr>
              <a:t>上。</a:t>
            </a:r>
            <a:r>
              <a:rPr lang="en-US" altLang="zh-CN" sz="1100" kern="1200" dirty="0">
                <a:solidFill>
                  <a:schemeClr val="tx1"/>
                </a:solidFill>
                <a:effectLst/>
                <a:latin typeface="FrutigerNext LT Regular" pitchFamily="34" charset="0"/>
                <a:ea typeface="华文细黑" pitchFamily="2" charset="-122"/>
                <a:cs typeface="+mn-cs"/>
              </a:rPr>
              <a:t>HDFS</a:t>
            </a:r>
            <a:r>
              <a:rPr lang="zh-CN" altLang="zh-CN" sz="1100" kern="1200" dirty="0">
                <a:solidFill>
                  <a:schemeClr val="tx1"/>
                </a:solidFill>
                <a:effectLst/>
                <a:latin typeface="FrutigerNext LT Regular" pitchFamily="34" charset="0"/>
                <a:ea typeface="华文细黑" pitchFamily="2" charset="-122"/>
                <a:cs typeface="+mn-cs"/>
              </a:rPr>
              <a:t>在跨越许多机架的集群上运行，两个不同机架上的节点之间通过交换机来通信。机架的复制布局是为了提高数据的可用性，可靠性以及带宽利用率。一般情况下，在相同机架上的节点比在不同机架上的节点的网络带宽具有优势。</a:t>
            </a:r>
          </a:p>
          <a:p>
            <a:r>
              <a:rPr lang="zh-CN" altLang="zh-CN" sz="1100" kern="1200" dirty="0">
                <a:solidFill>
                  <a:schemeClr val="tx1"/>
                </a:solidFill>
                <a:effectLst/>
                <a:latin typeface="FrutigerNext LT Regular" pitchFamily="34" charset="0"/>
                <a:ea typeface="华文细黑" pitchFamily="2" charset="-122"/>
                <a:cs typeface="+mn-cs"/>
              </a:rPr>
              <a:t>每一个</a:t>
            </a:r>
            <a:r>
              <a:rPr lang="en-US" altLang="zh-CN" sz="1100" kern="1200" dirty="0" err="1">
                <a:solidFill>
                  <a:schemeClr val="tx1"/>
                </a:solidFill>
                <a:effectLst/>
                <a:latin typeface="FrutigerNext LT Regular" pitchFamily="34" charset="0"/>
                <a:ea typeface="华文细黑" pitchFamily="2" charset="-122"/>
                <a:cs typeface="+mn-cs"/>
              </a:rPr>
              <a:t>DataNode</a:t>
            </a:r>
            <a:r>
              <a:rPr lang="zh-CN" altLang="zh-CN" sz="1100" kern="1200" dirty="0">
                <a:solidFill>
                  <a:schemeClr val="tx1"/>
                </a:solidFill>
                <a:effectLst/>
                <a:latin typeface="FrutigerNext LT Regular" pitchFamily="34" charset="0"/>
                <a:ea typeface="华文细黑" pitchFamily="2" charset="-122"/>
                <a:cs typeface="+mn-cs"/>
              </a:rPr>
              <a:t>会在系统启动时探测其所在的机架，之后在注册时通知</a:t>
            </a:r>
            <a:r>
              <a:rPr lang="en-US" altLang="zh-CN" sz="1100" kern="1200" dirty="0" err="1">
                <a:solidFill>
                  <a:schemeClr val="tx1"/>
                </a:solidFill>
                <a:effectLst/>
                <a:latin typeface="FrutigerNext LT Regular" pitchFamily="34" charset="0"/>
                <a:ea typeface="华文细黑" pitchFamily="2" charset="-122"/>
                <a:cs typeface="+mn-cs"/>
              </a:rPr>
              <a:t>NameNode</a:t>
            </a:r>
            <a:r>
              <a:rPr lang="zh-CN" altLang="zh-CN" sz="1100" kern="1200" dirty="0">
                <a:solidFill>
                  <a:schemeClr val="tx1"/>
                </a:solidFill>
                <a:effectLst/>
                <a:latin typeface="FrutigerNext LT Regular" pitchFamily="34" charset="0"/>
                <a:ea typeface="华文细黑" pitchFamily="2" charset="-122"/>
                <a:cs typeface="+mn-cs"/>
              </a:rPr>
              <a:t>它所属的机架</a:t>
            </a:r>
            <a:r>
              <a:rPr lang="en-US" altLang="zh-CN" sz="1100" kern="1200" dirty="0">
                <a:solidFill>
                  <a:schemeClr val="tx1"/>
                </a:solidFill>
                <a:effectLst/>
                <a:latin typeface="FrutigerNext LT Regular" pitchFamily="34" charset="0"/>
                <a:ea typeface="华文细黑" pitchFamily="2" charset="-122"/>
                <a:cs typeface="+mn-cs"/>
              </a:rPr>
              <a:t>ID</a:t>
            </a:r>
            <a:r>
              <a:rPr lang="zh-CN" altLang="zh-CN" sz="1100" kern="1200" dirty="0">
                <a:solidFill>
                  <a:schemeClr val="tx1"/>
                </a:solidFill>
                <a:effectLst/>
                <a:latin typeface="FrutigerNext LT Regular" pitchFamily="34" charset="0"/>
                <a:ea typeface="华文细黑" pitchFamily="2" charset="-122"/>
                <a:cs typeface="+mn-cs"/>
              </a:rPr>
              <a:t>。</a:t>
            </a:r>
            <a:r>
              <a:rPr lang="en-US" altLang="zh-CN" sz="1100" kern="1200" dirty="0">
                <a:solidFill>
                  <a:schemeClr val="tx1"/>
                </a:solidFill>
                <a:effectLst/>
                <a:latin typeface="FrutigerNext LT Regular" pitchFamily="34" charset="0"/>
                <a:ea typeface="华文细黑" pitchFamily="2" charset="-122"/>
                <a:cs typeface="+mn-cs"/>
              </a:rPr>
              <a:t>HDFS</a:t>
            </a:r>
            <a:r>
              <a:rPr lang="zh-CN" altLang="zh-CN" sz="1100" kern="1200" dirty="0">
                <a:solidFill>
                  <a:schemeClr val="tx1"/>
                </a:solidFill>
                <a:effectLst/>
                <a:latin typeface="FrutigerNext LT Regular" pitchFamily="34" charset="0"/>
                <a:ea typeface="华文细黑" pitchFamily="2" charset="-122"/>
                <a:cs typeface="+mn-cs"/>
              </a:rPr>
              <a:t>提供了一组可插拔模块的</a:t>
            </a:r>
            <a:r>
              <a:rPr lang="en-US" altLang="zh-CN" sz="1100" kern="1200" dirty="0">
                <a:solidFill>
                  <a:schemeClr val="tx1"/>
                </a:solidFill>
                <a:effectLst/>
                <a:latin typeface="FrutigerNext LT Regular" pitchFamily="34" charset="0"/>
                <a:ea typeface="华文细黑" pitchFamily="2" charset="-122"/>
                <a:cs typeface="+mn-cs"/>
              </a:rPr>
              <a:t>API</a:t>
            </a:r>
            <a:r>
              <a:rPr lang="zh-CN" altLang="zh-CN" sz="1100" kern="1200" dirty="0">
                <a:solidFill>
                  <a:schemeClr val="tx1"/>
                </a:solidFill>
                <a:effectLst/>
                <a:latin typeface="FrutigerNext LT Regular" pitchFamily="34" charset="0"/>
                <a:ea typeface="华文细黑" pitchFamily="2" charset="-122"/>
                <a:cs typeface="+mn-cs"/>
              </a:rPr>
              <a:t>，用于挂载检测机架。跨越不同的机架进行数据复制是一个简单而非最优的方式。在读数据的时候充分利用不同机架的带宽，数据块被复制后均匀地分布在集群中。尽管这种方式简单地实现了系统负载均衡，但由于在写的时候需要在不同的机架上传输文件块而增大了写的成本。</a:t>
            </a:r>
            <a:endParaRPr lang="en-US" altLang="zh-CN" sz="1100" kern="1200" dirty="0">
              <a:solidFill>
                <a:schemeClr val="tx1"/>
              </a:solidFill>
              <a:effectLst/>
              <a:latin typeface="FrutigerNext LT Regular" pitchFamily="34" charset="0"/>
              <a:ea typeface="华文细黑" pitchFamily="2" charset="-122"/>
              <a:cs typeface="+mn-cs"/>
            </a:endParaRPr>
          </a:p>
          <a:p>
            <a:pPr marL="180975" marR="0" indent="-180975" algn="l" defTabSz="914400" rtl="0" eaLnBrk="1" fontAlgn="base" latinLnBrk="0" hangingPunct="1">
              <a:lnSpc>
                <a:spcPct val="125000"/>
              </a:lnSpc>
              <a:spcBef>
                <a:spcPct val="0"/>
              </a:spcBef>
              <a:spcAft>
                <a:spcPts val="300"/>
              </a:spcAft>
              <a:buClrTx/>
              <a:buSzPct val="70000"/>
              <a:buFont typeface="Wingdings" pitchFamily="2" charset="2"/>
              <a:buChar char="l"/>
              <a:tabLst/>
              <a:defRPr/>
            </a:pPr>
            <a:r>
              <a:rPr lang="zh-CN" altLang="zh-CN" sz="1100" kern="1200" dirty="0">
                <a:solidFill>
                  <a:schemeClr val="tx1"/>
                </a:solidFill>
                <a:effectLst/>
                <a:latin typeface="FrutigerNext LT Regular" pitchFamily="34" charset="0"/>
                <a:ea typeface="华文细黑" pitchFamily="2" charset="-122"/>
                <a:cs typeface="+mn-cs"/>
              </a:rPr>
              <a:t>考虑到全局带宽消耗和读取延迟等因素，</a:t>
            </a:r>
            <a:r>
              <a:rPr lang="en-US" altLang="zh-CN" sz="1100" kern="1200" dirty="0">
                <a:solidFill>
                  <a:schemeClr val="tx1"/>
                </a:solidFill>
                <a:effectLst/>
                <a:latin typeface="FrutigerNext LT Regular" pitchFamily="34" charset="0"/>
                <a:ea typeface="华文细黑" pitchFamily="2" charset="-122"/>
                <a:cs typeface="+mn-cs"/>
              </a:rPr>
              <a:t>HDFS</a:t>
            </a:r>
            <a:r>
              <a:rPr lang="zh-CN" altLang="zh-CN" sz="1100" kern="1200" dirty="0">
                <a:solidFill>
                  <a:schemeClr val="tx1"/>
                </a:solidFill>
                <a:effectLst/>
                <a:latin typeface="FrutigerNext LT Regular" pitchFamily="34" charset="0"/>
                <a:ea typeface="华文细黑" pitchFamily="2" charset="-122"/>
                <a:cs typeface="+mn-cs"/>
              </a:rPr>
              <a:t>会使用离读请求的发起者最近处的复制块去响应。读请求所在机架上的复制块会被优先用于响应，如果一个</a:t>
            </a:r>
            <a:r>
              <a:rPr lang="en-US" altLang="zh-CN" sz="1100" kern="1200" dirty="0">
                <a:solidFill>
                  <a:schemeClr val="tx1"/>
                </a:solidFill>
                <a:effectLst/>
                <a:latin typeface="FrutigerNext LT Regular" pitchFamily="34" charset="0"/>
                <a:ea typeface="华文细黑" pitchFamily="2" charset="-122"/>
                <a:cs typeface="+mn-cs"/>
              </a:rPr>
              <a:t>HDFS</a:t>
            </a:r>
            <a:r>
              <a:rPr lang="zh-CN" altLang="zh-CN" sz="1100" kern="1200" dirty="0">
                <a:solidFill>
                  <a:schemeClr val="tx1"/>
                </a:solidFill>
                <a:effectLst/>
                <a:latin typeface="FrutigerNext LT Regular" pitchFamily="34" charset="0"/>
                <a:ea typeface="华文细黑" pitchFamily="2" charset="-122"/>
                <a:cs typeface="+mn-cs"/>
              </a:rPr>
              <a:t>集群跨越多个数据中心，则本地数据中心的复制块会被优先用于响应。</a:t>
            </a:r>
          </a:p>
          <a:p>
            <a:endParaRPr lang="zh-CN" altLang="zh-CN" sz="1100" kern="1200" dirty="0">
              <a:solidFill>
                <a:schemeClr val="tx1"/>
              </a:solidFill>
              <a:effectLst/>
              <a:latin typeface="FrutigerNext LT Regular" pitchFamily="34" charset="0"/>
              <a:ea typeface="华文细黑" pitchFamily="2" charset="-122"/>
              <a:cs typeface="+mn-cs"/>
            </a:endParaRPr>
          </a:p>
        </p:txBody>
      </p:sp>
      <p:sp>
        <p:nvSpPr>
          <p:cNvPr id="5" name="页眉占位符 3"/>
          <p:cNvSpPr>
            <a:spLocks noGrp="1"/>
          </p:cNvSpPr>
          <p:nvPr>
            <p:ph type="hdr" sz="quarter"/>
          </p:nvPr>
        </p:nvSpPr>
        <p:spPr>
          <a:xfrm>
            <a:off x="892175" y="390525"/>
            <a:ext cx="3076575" cy="512763"/>
          </a:xfrm>
        </p:spPr>
        <p:txBody>
          <a:bodyPr/>
          <a:lstStyle/>
          <a:p>
            <a:r>
              <a:rPr lang="zh-CN" altLang="en-US" dirty="0"/>
              <a:t>大数据关键技术</a:t>
            </a:r>
          </a:p>
        </p:txBody>
      </p:sp>
      <p:sp>
        <p:nvSpPr>
          <p:cNvPr id="6" name="灯片编号占位符 4"/>
          <p:cNvSpPr>
            <a:spLocks noGrp="1"/>
          </p:cNvSpPr>
          <p:nvPr>
            <p:ph type="sldNum" sz="quarter" idx="5"/>
          </p:nvPr>
        </p:nvSpPr>
        <p:spPr>
          <a:xfrm>
            <a:off x="4060825" y="149225"/>
            <a:ext cx="2139950" cy="512763"/>
          </a:xfrm>
        </p:spPr>
        <p:txBody>
          <a:bodyPr/>
          <a:lstStyle/>
          <a:p>
            <a:r>
              <a:rPr lang="en-US" altLang="zh-CN" dirty="0"/>
              <a:t>P-</a:t>
            </a:r>
            <a:fld id="{53C4D65A-8D61-4BF8-8EE6-980764D8408A}" type="slidenum">
              <a:rPr lang="en-US" altLang="zh-CN" smtClean="0"/>
              <a:pPr/>
              <a:t>31</a:t>
            </a:fld>
            <a:endParaRPr lang="en-US" altLang="zh-CN" dirty="0"/>
          </a:p>
        </p:txBody>
      </p:sp>
      <p:sp>
        <p:nvSpPr>
          <p:cNvPr id="7" name="页脚占位符 5"/>
          <p:cNvSpPr>
            <a:spLocks noGrp="1"/>
          </p:cNvSpPr>
          <p:nvPr>
            <p:ph type="ftr" sz="quarter" idx="4"/>
          </p:nvPr>
        </p:nvSpPr>
        <p:spPr>
          <a:xfrm>
            <a:off x="1617785" y="9477248"/>
            <a:ext cx="3833447" cy="511175"/>
          </a:xfrm>
        </p:spPr>
        <p:txBody>
          <a:bodyPr/>
          <a:lstStyle/>
          <a:p>
            <a:r>
              <a:rPr lang="zh-CN" altLang="en-US" dirty="0"/>
              <a:t>华为技术有限公司  版权所有  未经许可不得扩散</a:t>
            </a:r>
          </a:p>
        </p:txBody>
      </p:sp>
    </p:spTree>
    <p:extLst>
      <p:ext uri="{BB962C8B-B14F-4D97-AF65-F5344CB8AC3E}">
        <p14:creationId xmlns:p14="http://schemas.microsoft.com/office/powerpoint/2010/main" val="1474896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zh-CN" altLang="en-US" dirty="0"/>
              <a:t>大数据关键技术</a:t>
            </a:r>
          </a:p>
        </p:txBody>
      </p:sp>
      <p:sp>
        <p:nvSpPr>
          <p:cNvPr id="5" name="灯片编号占位符 4"/>
          <p:cNvSpPr>
            <a:spLocks noGrp="1"/>
          </p:cNvSpPr>
          <p:nvPr>
            <p:ph type="sldNum" sz="quarter" idx="11"/>
          </p:nvPr>
        </p:nvSpPr>
        <p:spPr/>
        <p:txBody>
          <a:bodyPr/>
          <a:lstStyle/>
          <a:p>
            <a:r>
              <a:rPr lang="en-US" altLang="zh-CN"/>
              <a:t>P-</a:t>
            </a:r>
            <a:fld id="{53C4D65A-8D61-4BF8-8EE6-980764D8408A}" type="slidenum">
              <a:rPr lang="en-US" altLang="zh-CN" smtClean="0"/>
              <a:pPr/>
              <a:t>33</a:t>
            </a:fld>
            <a:endParaRPr lang="en-US" altLang="zh-CN"/>
          </a:p>
        </p:txBody>
      </p:sp>
      <p:sp>
        <p:nvSpPr>
          <p:cNvPr id="6" name="页脚占位符 5"/>
          <p:cNvSpPr>
            <a:spLocks noGrp="1"/>
          </p:cNvSpPr>
          <p:nvPr>
            <p:ph type="ftr" sz="quarter" idx="12"/>
          </p:nvPr>
        </p:nvSpPr>
        <p:spPr/>
        <p:txBody>
          <a:bodyPr/>
          <a:lstStyle/>
          <a:p>
            <a:r>
              <a:rPr lang="zh-CN" altLang="en-US"/>
              <a:t>华为技术有限公司  版权所有  未经许可不得扩散</a:t>
            </a:r>
            <a:endParaRPr lang="zh-CN" altLang="en-US" dirty="0"/>
          </a:p>
        </p:txBody>
      </p:sp>
    </p:spTree>
    <p:extLst>
      <p:ext uri="{BB962C8B-B14F-4D97-AF65-F5344CB8AC3E}">
        <p14:creationId xmlns:p14="http://schemas.microsoft.com/office/powerpoint/2010/main" val="3678673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对单文件，</a:t>
            </a:r>
            <a:r>
              <a:rPr lang="en-US" altLang="zh-CN" dirty="0"/>
              <a:t>HDFS</a:t>
            </a:r>
            <a:r>
              <a:rPr lang="zh-CN" altLang="en-US" dirty="0"/>
              <a:t>不支持多个</a:t>
            </a:r>
            <a:r>
              <a:rPr lang="en-US" altLang="zh-CN" dirty="0"/>
              <a:t>writer</a:t>
            </a:r>
            <a:r>
              <a:rPr lang="zh-CN" altLang="en-US" dirty="0"/>
              <a:t>同时写，也不支持在文件的任意位置进行修改。写操作总是将数据添加在文件的末尾（</a:t>
            </a:r>
            <a:r>
              <a:rPr lang="en-US" altLang="zh-CN" dirty="0"/>
              <a:t>append</a:t>
            </a:r>
            <a:r>
              <a:rPr lang="zh-CN" altLang="en-US" dirty="0"/>
              <a:t>）。</a:t>
            </a:r>
          </a:p>
          <a:p>
            <a:r>
              <a:rPr lang="zh-CN" altLang="en-US" dirty="0"/>
              <a:t>对多文件，同时写的文件的数量，</a:t>
            </a:r>
            <a:r>
              <a:rPr lang="en-US" altLang="zh-CN" dirty="0"/>
              <a:t>Hadoop</a:t>
            </a:r>
            <a:r>
              <a:rPr lang="zh-CN" altLang="en-US" dirty="0"/>
              <a:t>没有明确的限制，这应该取决于你的节点数、硬件配置、带宽、</a:t>
            </a:r>
            <a:r>
              <a:rPr lang="en-US" altLang="zh-CN" dirty="0"/>
              <a:t>workflow</a:t>
            </a:r>
            <a:r>
              <a:rPr lang="zh-CN" altLang="en-US" dirty="0"/>
              <a:t>，甚至备份的数量。</a:t>
            </a:r>
            <a:endParaRPr lang="en-US" altLang="zh-CN" dirty="0"/>
          </a:p>
          <a:p>
            <a:endParaRPr lang="en-US" altLang="zh-CN" dirty="0"/>
          </a:p>
          <a:p>
            <a:r>
              <a:rPr lang="en-US" altLang="zh-CN" dirty="0"/>
              <a:t>HDFS provides Write Once and Read Many feature and support only for exclusive writes. When one client is already writing the file, the other client cannot open the file in write mode. When the client requests the </a:t>
            </a:r>
            <a:r>
              <a:rPr lang="en-US" altLang="zh-CN" dirty="0" err="1"/>
              <a:t>NameNode</a:t>
            </a:r>
            <a:r>
              <a:rPr lang="en-US" altLang="zh-CN" dirty="0"/>
              <a:t> to open the file for writing, </a:t>
            </a:r>
            <a:r>
              <a:rPr lang="en-US" altLang="zh-CN" dirty="0" err="1"/>
              <a:t>NameNode</a:t>
            </a:r>
            <a:r>
              <a:rPr lang="en-US" altLang="zh-CN" dirty="0"/>
              <a:t> provides lease to the client for writing to the file. </a:t>
            </a:r>
            <a:r>
              <a:rPr lang="en-US" altLang="zh-CN" baseline="0" dirty="0"/>
              <a:t> </a:t>
            </a:r>
            <a:r>
              <a:rPr lang="en-US" altLang="zh-CN" dirty="0"/>
              <a:t>So, if another client wants to write in the same file it will be rejected by the </a:t>
            </a:r>
            <a:r>
              <a:rPr lang="en-US" altLang="zh-CN" dirty="0" err="1"/>
              <a:t>Namenode</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a:defRPr/>
            </a:pPr>
            <a:fld id="{E28AB7A1-70FC-4E54-A117-8C294D1C0100}" type="slidenum">
              <a:rPr lang="en-SG" smtClean="0"/>
              <a:pPr>
                <a:defRPr/>
              </a:pPr>
              <a:t>35</a:t>
            </a:fld>
            <a:endParaRPr lang="en-SG"/>
          </a:p>
        </p:txBody>
      </p:sp>
    </p:spTree>
    <p:extLst>
      <p:ext uri="{BB962C8B-B14F-4D97-AF65-F5344CB8AC3E}">
        <p14:creationId xmlns:p14="http://schemas.microsoft.com/office/powerpoint/2010/main" val="3587338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zh-CN" altLang="en-US" dirty="0"/>
              <a:t>大数据关键技术</a:t>
            </a:r>
          </a:p>
        </p:txBody>
      </p:sp>
      <p:sp>
        <p:nvSpPr>
          <p:cNvPr id="5" name="灯片编号占位符 4"/>
          <p:cNvSpPr>
            <a:spLocks noGrp="1"/>
          </p:cNvSpPr>
          <p:nvPr>
            <p:ph type="sldNum" sz="quarter" idx="11"/>
          </p:nvPr>
        </p:nvSpPr>
        <p:spPr/>
        <p:txBody>
          <a:bodyPr/>
          <a:lstStyle/>
          <a:p>
            <a:r>
              <a:rPr lang="en-US" altLang="zh-CN"/>
              <a:t>P-</a:t>
            </a:r>
            <a:fld id="{53C4D65A-8D61-4BF8-8EE6-980764D8408A}" type="slidenum">
              <a:rPr lang="en-US" altLang="zh-CN" smtClean="0"/>
              <a:pPr/>
              <a:t>38</a:t>
            </a:fld>
            <a:endParaRPr lang="en-US" altLang="zh-CN"/>
          </a:p>
        </p:txBody>
      </p:sp>
      <p:sp>
        <p:nvSpPr>
          <p:cNvPr id="6" name="页脚占位符 5"/>
          <p:cNvSpPr>
            <a:spLocks noGrp="1"/>
          </p:cNvSpPr>
          <p:nvPr>
            <p:ph type="ftr" sz="quarter" idx="12"/>
          </p:nvPr>
        </p:nvSpPr>
        <p:spPr/>
        <p:txBody>
          <a:bodyPr/>
          <a:lstStyle/>
          <a:p>
            <a:r>
              <a:rPr lang="zh-CN" altLang="en-US"/>
              <a:t>华为技术有限公司  版权所有  未经许可不得扩散</a:t>
            </a:r>
            <a:endParaRPr lang="zh-CN" altLang="en-US" dirty="0"/>
          </a:p>
        </p:txBody>
      </p:sp>
    </p:spTree>
    <p:extLst>
      <p:ext uri="{BB962C8B-B14F-4D97-AF65-F5344CB8AC3E}">
        <p14:creationId xmlns:p14="http://schemas.microsoft.com/office/powerpoint/2010/main" val="2817857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SG"/>
          </a:p>
        </p:txBody>
      </p:sp>
      <p:sp>
        <p:nvSpPr>
          <p:cNvPr id="4" name="Slide Number Placeholder 5"/>
          <p:cNvSpPr>
            <a:spLocks noGrp="1"/>
          </p:cNvSpPr>
          <p:nvPr>
            <p:ph type="sldNum" sz="quarter" idx="10"/>
          </p:nvPr>
        </p:nvSpPr>
        <p:spPr/>
        <p:txBody>
          <a:bodyPr/>
          <a:lstStyle>
            <a:lvl1pPr>
              <a:defRPr/>
            </a:lvl1pPr>
          </a:lstStyle>
          <a:p>
            <a:fld id="{05217E3D-15EA-495F-AC27-7DD053ADC851}" type="slidenum">
              <a:rPr lang="en-US" altLang="zh-CN"/>
              <a:pPr/>
              <a:t>‹#›</a:t>
            </a:fld>
            <a:endParaRPr lang="en-US" altLang="zh-CN" dirty="0"/>
          </a:p>
        </p:txBody>
      </p:sp>
    </p:spTree>
    <p:extLst>
      <p:ext uri="{BB962C8B-B14F-4D97-AF65-F5344CB8AC3E}">
        <p14:creationId xmlns:p14="http://schemas.microsoft.com/office/powerpoint/2010/main" val="3194534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Slide Number Placeholder 5"/>
          <p:cNvSpPr>
            <a:spLocks noGrp="1"/>
          </p:cNvSpPr>
          <p:nvPr>
            <p:ph type="sldNum" sz="quarter" idx="10"/>
          </p:nvPr>
        </p:nvSpPr>
        <p:spPr/>
        <p:txBody>
          <a:bodyPr/>
          <a:lstStyle>
            <a:lvl1pPr>
              <a:defRPr/>
            </a:lvl1pPr>
          </a:lstStyle>
          <a:p>
            <a:fld id="{6555E266-7E06-4D5D-B4C8-9D8DB05A5F88}" type="slidenum">
              <a:rPr lang="en-US" altLang="zh-CN"/>
              <a:pPr/>
              <a:t>‹#›</a:t>
            </a:fld>
            <a:endParaRPr lang="en-US" altLang="zh-CN"/>
          </a:p>
        </p:txBody>
      </p:sp>
    </p:spTree>
    <p:extLst>
      <p:ext uri="{BB962C8B-B14F-4D97-AF65-F5344CB8AC3E}">
        <p14:creationId xmlns:p14="http://schemas.microsoft.com/office/powerpoint/2010/main" val="131208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Slide Number Placeholder 5"/>
          <p:cNvSpPr>
            <a:spLocks noGrp="1"/>
          </p:cNvSpPr>
          <p:nvPr>
            <p:ph type="sldNum" sz="quarter" idx="10"/>
          </p:nvPr>
        </p:nvSpPr>
        <p:spPr/>
        <p:txBody>
          <a:bodyPr/>
          <a:lstStyle>
            <a:lvl1pPr>
              <a:defRPr/>
            </a:lvl1pPr>
          </a:lstStyle>
          <a:p>
            <a:fld id="{35CB5120-ED5E-4911-B3D0-975E7482FDA2}" type="slidenum">
              <a:rPr lang="en-US" altLang="zh-CN"/>
              <a:pPr/>
              <a:t>‹#›</a:t>
            </a:fld>
            <a:endParaRPr lang="en-US" altLang="zh-CN"/>
          </a:p>
        </p:txBody>
      </p:sp>
    </p:spTree>
    <p:extLst>
      <p:ext uri="{BB962C8B-B14F-4D97-AF65-F5344CB8AC3E}">
        <p14:creationId xmlns:p14="http://schemas.microsoft.com/office/powerpoint/2010/main" val="950404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2345684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508268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4250518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911714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333375"/>
            <a:ext cx="7696200" cy="1439863"/>
          </a:xfrm>
        </p:spPr>
        <p:txBody>
          <a:bodyPr/>
          <a:lstStyle/>
          <a:p>
            <a:r>
              <a:rPr lang="zh-CN" altLang="en-US"/>
              <a:t>单击此处编辑母版标题样式</a:t>
            </a:r>
          </a:p>
        </p:txBody>
      </p:sp>
      <p:sp>
        <p:nvSpPr>
          <p:cNvPr id="3" name="文本占位符 2"/>
          <p:cNvSpPr>
            <a:spLocks noGrp="1"/>
          </p:cNvSpPr>
          <p:nvPr>
            <p:ph type="body" sz="half" idx="1"/>
          </p:nvPr>
        </p:nvSpPr>
        <p:spPr>
          <a:xfrm>
            <a:off x="755650" y="1989138"/>
            <a:ext cx="3771900" cy="40989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79950" y="1989138"/>
            <a:ext cx="3771900" cy="40989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762000" y="6391275"/>
            <a:ext cx="2057400" cy="457200"/>
          </a:xfrm>
          <a:prstGeom prst="rect">
            <a:avLst/>
          </a:prstGeom>
        </p:spPr>
        <p:txBody>
          <a:bodyPr/>
          <a:lstStyle>
            <a:lvl1pPr>
              <a:defRPr/>
            </a:lvl1pPr>
          </a:lstStyle>
          <a:p>
            <a:endParaRPr lang="zh-CN" altLang="zh-CN"/>
          </a:p>
        </p:txBody>
      </p:sp>
      <p:sp>
        <p:nvSpPr>
          <p:cNvPr id="6" name="页脚占位符 5"/>
          <p:cNvSpPr>
            <a:spLocks noGrp="1"/>
          </p:cNvSpPr>
          <p:nvPr>
            <p:ph type="ftr" sz="quarter" idx="11"/>
          </p:nvPr>
        </p:nvSpPr>
        <p:spPr>
          <a:xfrm>
            <a:off x="3352800" y="6403975"/>
            <a:ext cx="2895600" cy="457200"/>
          </a:xfrm>
          <a:prstGeom prst="rect">
            <a:avLst/>
          </a:prstGeom>
        </p:spPr>
        <p:txBody>
          <a:bodyPr/>
          <a:lstStyle>
            <a:lvl1pPr>
              <a:defRPr/>
            </a:lvl1pPr>
          </a:lstStyle>
          <a:p>
            <a:endParaRPr lang="zh-CN" altLang="zh-CN"/>
          </a:p>
        </p:txBody>
      </p:sp>
      <p:sp>
        <p:nvSpPr>
          <p:cNvPr id="7" name="灯片编号占位符 6"/>
          <p:cNvSpPr>
            <a:spLocks noGrp="1"/>
          </p:cNvSpPr>
          <p:nvPr>
            <p:ph type="sldNum" sz="quarter" idx="12"/>
          </p:nvPr>
        </p:nvSpPr>
        <p:spPr>
          <a:xfrm>
            <a:off x="6858000" y="6400800"/>
            <a:ext cx="1600200" cy="457200"/>
          </a:xfrm>
        </p:spPr>
        <p:txBody>
          <a:bodyPr/>
          <a:lstStyle>
            <a:lvl1pPr>
              <a:defRPr/>
            </a:lvl1pPr>
          </a:lstStyle>
          <a:p>
            <a:fld id="{F11AD58B-24A6-4B83-A6AF-672FCBB742B4}" type="slidenum">
              <a:rPr lang="zh-CN" altLang="zh-CN"/>
              <a:pPr/>
              <a:t>‹#›</a:t>
            </a:fld>
            <a:endParaRPr lang="zh-CN" altLang="zh-CN"/>
          </a:p>
        </p:txBody>
      </p:sp>
    </p:spTree>
    <p:extLst>
      <p:ext uri="{BB962C8B-B14F-4D97-AF65-F5344CB8AC3E}">
        <p14:creationId xmlns:p14="http://schemas.microsoft.com/office/powerpoint/2010/main" val="21794952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节标题">
    <p:spTree>
      <p:nvGrpSpPr>
        <p:cNvPr id="1" name=""/>
        <p:cNvGrpSpPr/>
        <p:nvPr/>
      </p:nvGrpSpPr>
      <p:grpSpPr>
        <a:xfrm>
          <a:off x="0" y="0"/>
          <a:ext cx="0" cy="0"/>
          <a:chOff x="0" y="0"/>
          <a:chExt cx="0" cy="0"/>
        </a:xfrm>
      </p:grpSpPr>
      <p:sp>
        <p:nvSpPr>
          <p:cNvPr id="2" name="标题 1"/>
          <p:cNvSpPr>
            <a:spLocks noGrp="1"/>
          </p:cNvSpPr>
          <p:nvPr>
            <p:ph type="title"/>
          </p:nvPr>
        </p:nvSpPr>
        <p:spPr>
          <a:xfrm>
            <a:off x="371493" y="336815"/>
            <a:ext cx="7841174" cy="759668"/>
          </a:xfrm>
          <a:prstGeom prst="rect">
            <a:avLst/>
          </a:prstGeom>
          <a:noFill/>
          <a:ln w="9525" algn="ctr">
            <a:noFill/>
            <a:miter lim="800000"/>
            <a:headEnd/>
            <a:tailEnd/>
          </a:ln>
          <a:effectLst/>
        </p:spPr>
        <p:txBody>
          <a:bodyPr lIns="68864" tIns="34432" rIns="68864" bIns="34432"/>
          <a:lstStyle>
            <a:lvl1pPr marL="0" indent="0">
              <a:buFont typeface="Arial" pitchFamily="34" charset="0"/>
              <a:buNone/>
              <a:defRPr lang="zh-CN" altLang="en-US" sz="2100" b="1" dirty="0">
                <a:solidFill>
                  <a:srgbClr val="990000"/>
                </a:solidFill>
                <a:latin typeface="FrutigerNext LT Regular" pitchFamily="34" charset="0"/>
                <a:ea typeface="黑体" pitchFamily="49" charset="-122"/>
              </a:defRPr>
            </a:lvl1pPr>
          </a:lstStyle>
          <a:p>
            <a:pPr lvl="0"/>
            <a:r>
              <a:rPr lang="zh-CN" altLang="en-US"/>
              <a:t>单击此处编辑母版标题样式</a:t>
            </a:r>
            <a:endParaRPr lang="zh-CN" altLang="en-US" dirty="0"/>
          </a:p>
        </p:txBody>
      </p:sp>
    </p:spTree>
    <p:extLst>
      <p:ext uri="{BB962C8B-B14F-4D97-AF65-F5344CB8AC3E}">
        <p14:creationId xmlns:p14="http://schemas.microsoft.com/office/powerpoint/2010/main" val="2492553162"/>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371600"/>
            <a:ext cx="8153400" cy="475456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标题 1"/>
          <p:cNvSpPr>
            <a:spLocks noGrp="1"/>
          </p:cNvSpPr>
          <p:nvPr>
            <p:ph type="title" idx="10"/>
          </p:nvPr>
        </p:nvSpPr>
        <p:spPr>
          <a:xfrm>
            <a:off x="1143000" y="76200"/>
            <a:ext cx="8001000" cy="914400"/>
          </a:xfrm>
        </p:spPr>
        <p:txBody>
          <a:bodyPr/>
          <a:lstStyle/>
          <a:p>
            <a:r>
              <a:rPr lang="zh-CN" altLang="en-US" dirty="0"/>
              <a:t>单击此处编辑母版标题样式</a:t>
            </a:r>
          </a:p>
        </p:txBody>
      </p:sp>
    </p:spTree>
    <p:extLst>
      <p:ext uri="{BB962C8B-B14F-4D97-AF65-F5344CB8AC3E}">
        <p14:creationId xmlns:p14="http://schemas.microsoft.com/office/powerpoint/2010/main" val="3069205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矩形 3"/>
          <p:cNvSpPr/>
          <p:nvPr userDrawn="1"/>
        </p:nvSpPr>
        <p:spPr>
          <a:xfrm>
            <a:off x="790575" y="6540500"/>
            <a:ext cx="2473325" cy="333375"/>
          </a:xfrm>
          <a:prstGeom prst="rect">
            <a:avLst/>
          </a:prstGeom>
          <a:solidFill>
            <a:srgbClr val="BFB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200" baseline="0" dirty="0">
              <a:solidFill>
                <a:schemeClr val="tx1"/>
              </a:solidFill>
              <a:ea typeface="宋体" panose="02010600030101010101" pitchFamily="2" charset="-122"/>
            </a:endParaRPr>
          </a:p>
        </p:txBody>
      </p:sp>
      <p:sp>
        <p:nvSpPr>
          <p:cNvPr id="14" name="矩形 13"/>
          <p:cNvSpPr/>
          <p:nvPr userDrawn="1"/>
        </p:nvSpPr>
        <p:spPr>
          <a:xfrm>
            <a:off x="5845175" y="6540500"/>
            <a:ext cx="2473325" cy="333375"/>
          </a:xfrm>
          <a:prstGeom prst="rect">
            <a:avLst/>
          </a:prstGeom>
          <a:solidFill>
            <a:srgbClr val="FF9966">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fontAlgn="base">
              <a:spcBef>
                <a:spcPct val="0"/>
              </a:spcBef>
              <a:spcAft>
                <a:spcPct val="0"/>
              </a:spcAft>
            </a:pPr>
            <a:endParaRPr lang="zh-CN" altLang="en-US" sz="1200" kern="1200" baseline="0" dirty="0">
              <a:solidFill>
                <a:schemeClr val="tx1"/>
              </a:solidFill>
              <a:latin typeface="+mn-lt"/>
              <a:ea typeface="宋体" panose="02010600030101010101" pitchFamily="2" charset="-122"/>
              <a:cs typeface="+mn-cs"/>
            </a:endParaRPr>
          </a:p>
        </p:txBody>
      </p:sp>
      <p:sp>
        <p:nvSpPr>
          <p:cNvPr id="7" name="矩形 6"/>
          <p:cNvSpPr/>
          <p:nvPr userDrawn="1"/>
        </p:nvSpPr>
        <p:spPr>
          <a:xfrm>
            <a:off x="609600" y="990600"/>
            <a:ext cx="8534400" cy="381000"/>
          </a:xfrm>
          <a:prstGeom prst="rect">
            <a:avLst/>
          </a:prstGeom>
          <a:solidFill>
            <a:srgbClr val="0070C0">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304799" y="-76200"/>
            <a:ext cx="8583613" cy="1143000"/>
          </a:xfrm>
        </p:spPr>
        <p:txBody>
          <a:bodyPr/>
          <a:lstStyle>
            <a:lvl1pPr algn="l">
              <a:defRPr lang="en-SG" sz="3600" b="1" dirty="0">
                <a:solidFill>
                  <a:schemeClr val="tx2"/>
                </a:solidFill>
                <a:latin typeface="Times New Roman" pitchFamily="18" charset="0"/>
                <a:ea typeface="宋体" charset="-122"/>
                <a:cs typeface="Times New Roman" pitchFamily="18" charset="0"/>
              </a:defRPr>
            </a:lvl1pPr>
          </a:lstStyle>
          <a:p>
            <a:r>
              <a:rPr lang="en-US" dirty="0"/>
              <a:t>Click to edit Master title style</a:t>
            </a:r>
            <a:endParaRPr lang="en-SG" dirty="0"/>
          </a:p>
        </p:txBody>
      </p:sp>
      <p:sp>
        <p:nvSpPr>
          <p:cNvPr id="6" name="Slide Number Placeholder 5"/>
          <p:cNvSpPr>
            <a:spLocks noGrp="1"/>
          </p:cNvSpPr>
          <p:nvPr>
            <p:ph type="sldNum" sz="quarter" idx="10"/>
          </p:nvPr>
        </p:nvSpPr>
        <p:spPr>
          <a:xfrm>
            <a:off x="0" y="990600"/>
            <a:ext cx="515937" cy="381000"/>
          </a:xfrm>
          <a:solidFill>
            <a:srgbClr val="FFC000">
              <a:alpha val="59000"/>
            </a:srgbClr>
          </a:solidFill>
        </p:spPr>
        <p:txBody>
          <a:bodyPr/>
          <a:lstStyle>
            <a:lvl1pPr algn="ctr">
              <a:defRPr/>
            </a:lvl1pPr>
          </a:lstStyle>
          <a:p>
            <a:fld id="{2F92E8BF-52C0-4DA6-9593-0F736FC6DF7B}" type="slidenum">
              <a:rPr lang="en-US" altLang="zh-CN" smtClean="0"/>
              <a:pPr/>
              <a:t>‹#›</a:t>
            </a:fld>
            <a:endParaRPr lang="en-US" altLang="zh-CN" dirty="0"/>
          </a:p>
        </p:txBody>
      </p:sp>
      <p:sp>
        <p:nvSpPr>
          <p:cNvPr id="8" name="Content Placeholder 2"/>
          <p:cNvSpPr>
            <a:spLocks noGrp="1"/>
          </p:cNvSpPr>
          <p:nvPr>
            <p:ph idx="1"/>
          </p:nvPr>
        </p:nvSpPr>
        <p:spPr>
          <a:xfrm>
            <a:off x="457200" y="1447800"/>
            <a:ext cx="8229600" cy="4678363"/>
          </a:xfrm>
        </p:spPr>
        <p:txBody>
          <a:bodyPr/>
          <a:lstStyle>
            <a:lvl1pPr marL="457200" indent="-457200">
              <a:buClr>
                <a:srgbClr val="FFC000"/>
              </a:buClr>
              <a:buFont typeface="Wingdings" pitchFamily="2" charset="2"/>
              <a:buChar char="p"/>
              <a:defRPr/>
            </a:lvl1pPr>
            <a:lvl2pPr marL="742950" indent="-285750">
              <a:buFontTx/>
              <a:buBlip>
                <a:blip r:embed="rId2"/>
              </a:buBlip>
              <a:defRPr/>
            </a:lvl2pPr>
            <a:lvl3pPr marL="1143000" indent="-228600">
              <a:buClr>
                <a:srgbClr val="0070C0"/>
              </a:buClr>
              <a:buFont typeface="Wingdings" panose="05000000000000000000" pitchFamily="2" charset="2"/>
              <a:buChar char="Ø"/>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pic>
        <p:nvPicPr>
          <p:cNvPr id="12" name="图片 3076" descr="logo"/>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8826500" y="6540500"/>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userDrawn="1"/>
        </p:nvSpPr>
        <p:spPr>
          <a:xfrm>
            <a:off x="3314700" y="6540500"/>
            <a:ext cx="2473325" cy="333375"/>
          </a:xfrm>
          <a:prstGeom prst="rect">
            <a:avLst/>
          </a:prstGeom>
          <a:solidFill>
            <a:srgbClr val="C2D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fontAlgn="base">
              <a:spcBef>
                <a:spcPct val="0"/>
              </a:spcBef>
              <a:spcAft>
                <a:spcPct val="0"/>
              </a:spcAft>
            </a:pPr>
            <a:endParaRPr lang="zh-CN" altLang="en-US" sz="1200" kern="1200" baseline="0" dirty="0">
              <a:solidFill>
                <a:schemeClr val="tx1"/>
              </a:solidFill>
              <a:latin typeface="+mn-lt"/>
              <a:ea typeface="宋体" panose="02010600030101010101" pitchFamily="2" charset="-122"/>
              <a:cs typeface="+mn-cs"/>
            </a:endParaRPr>
          </a:p>
        </p:txBody>
      </p:sp>
      <p:pic>
        <p:nvPicPr>
          <p:cNvPr id="3" name="Picture 4">
            <a:extLst>
              <a:ext uri="{FF2B5EF4-FFF2-40B4-BE49-F238E27FC236}">
                <a16:creationId xmlns:a16="http://schemas.microsoft.com/office/drawing/2014/main" id="{F40D3A4C-0F79-ABBA-F9B3-046676659473}"/>
              </a:ext>
            </a:extLst>
          </p:cNvPr>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21369" r="18531"/>
          <a:stretch/>
        </p:blipFill>
        <p:spPr bwMode="auto">
          <a:xfrm>
            <a:off x="0" y="6457567"/>
            <a:ext cx="420914" cy="418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538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Click to edit Master title style</a:t>
            </a:r>
            <a:endParaRPr lang="en-SG" dirty="0"/>
          </a:p>
        </p:txBody>
      </p:sp>
      <p:sp>
        <p:nvSpPr>
          <p:cNvPr id="3" name="Content Placeholder 2"/>
          <p:cNvSpPr>
            <a:spLocks noGrp="1"/>
          </p:cNvSpPr>
          <p:nvPr>
            <p:ph idx="1"/>
          </p:nvPr>
        </p:nvSpPr>
        <p:spPr>
          <a:xfrm>
            <a:off x="457200" y="1676400"/>
            <a:ext cx="8229600" cy="4449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5" name="矩形 4"/>
          <p:cNvSpPr/>
          <p:nvPr userDrawn="1"/>
        </p:nvSpPr>
        <p:spPr>
          <a:xfrm>
            <a:off x="790575" y="6540500"/>
            <a:ext cx="2473325" cy="333375"/>
          </a:xfrm>
          <a:prstGeom prst="rect">
            <a:avLst/>
          </a:prstGeom>
          <a:solidFill>
            <a:srgbClr val="0070C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矩形 5"/>
          <p:cNvSpPr/>
          <p:nvPr userDrawn="1"/>
        </p:nvSpPr>
        <p:spPr>
          <a:xfrm>
            <a:off x="5845175" y="6540500"/>
            <a:ext cx="2473325" cy="333375"/>
          </a:xfrm>
          <a:prstGeom prst="rect">
            <a:avLst/>
          </a:prstGeom>
          <a:solidFill>
            <a:srgbClr val="FF9966">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3075" descr="a4"/>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0" y="6540500"/>
            <a:ext cx="316556" cy="31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3076" descr="logo"/>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8826500" y="65405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3314700" y="6540500"/>
            <a:ext cx="2473325" cy="333375"/>
          </a:xfrm>
          <a:prstGeom prst="rect">
            <a:avLst/>
          </a:prstGeom>
          <a:solidFill>
            <a:srgbClr val="BFB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609600" y="1143000"/>
            <a:ext cx="8534400" cy="381000"/>
          </a:xfrm>
          <a:prstGeom prst="rect">
            <a:avLst/>
          </a:prstGeom>
          <a:solidFill>
            <a:srgbClr val="0070C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Slide Number Placeholder 5"/>
          <p:cNvSpPr>
            <a:spLocks noGrp="1"/>
          </p:cNvSpPr>
          <p:nvPr>
            <p:ph type="sldNum" sz="quarter" idx="10"/>
          </p:nvPr>
        </p:nvSpPr>
        <p:spPr>
          <a:xfrm>
            <a:off x="0" y="1143000"/>
            <a:ext cx="515937" cy="381000"/>
          </a:xfrm>
          <a:solidFill>
            <a:srgbClr val="FFC000">
              <a:alpha val="78000"/>
            </a:srgbClr>
          </a:solidFill>
        </p:spPr>
        <p:txBody>
          <a:bodyPr/>
          <a:lstStyle>
            <a:lvl1pPr algn="ctr">
              <a:defRPr/>
            </a:lvl1pPr>
          </a:lstStyle>
          <a:p>
            <a:fld id="{2F92E8BF-52C0-4DA6-9593-0F736FC6DF7B}" type="slidenum">
              <a:rPr lang="en-US" altLang="zh-CN" smtClean="0"/>
              <a:pPr/>
              <a:t>‹#›</a:t>
            </a:fld>
            <a:endParaRPr lang="en-US" altLang="zh-CN" dirty="0"/>
          </a:p>
        </p:txBody>
      </p:sp>
    </p:spTree>
    <p:extLst>
      <p:ext uri="{BB962C8B-B14F-4D97-AF65-F5344CB8AC3E}">
        <p14:creationId xmlns:p14="http://schemas.microsoft.com/office/powerpoint/2010/main" val="3180124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5"/>
          <p:cNvSpPr>
            <a:spLocks noGrp="1"/>
          </p:cNvSpPr>
          <p:nvPr>
            <p:ph type="sldNum" sz="quarter" idx="10"/>
          </p:nvPr>
        </p:nvSpPr>
        <p:spPr/>
        <p:txBody>
          <a:bodyPr/>
          <a:lstStyle>
            <a:lvl1pPr>
              <a:defRPr/>
            </a:lvl1pPr>
          </a:lstStyle>
          <a:p>
            <a:fld id="{E48BCAA8-8606-4CFF-9EA2-97CD0FE6DFFC}" type="slidenum">
              <a:rPr lang="en-US" altLang="zh-CN"/>
              <a:pPr/>
              <a:t>‹#›</a:t>
            </a:fld>
            <a:endParaRPr lang="en-US" altLang="zh-CN"/>
          </a:p>
        </p:txBody>
      </p:sp>
    </p:spTree>
    <p:extLst>
      <p:ext uri="{BB962C8B-B14F-4D97-AF65-F5344CB8AC3E}">
        <p14:creationId xmlns:p14="http://schemas.microsoft.com/office/powerpoint/2010/main" val="4019568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Slide Number Placeholder 5"/>
          <p:cNvSpPr>
            <a:spLocks noGrp="1"/>
          </p:cNvSpPr>
          <p:nvPr>
            <p:ph type="sldNum" sz="quarter" idx="10"/>
          </p:nvPr>
        </p:nvSpPr>
        <p:spPr/>
        <p:txBody>
          <a:bodyPr/>
          <a:lstStyle>
            <a:lvl1pPr>
              <a:defRPr/>
            </a:lvl1pPr>
          </a:lstStyle>
          <a:p>
            <a:fld id="{E0B102E9-3C4F-4541-A043-26608DC4B888}" type="slidenum">
              <a:rPr lang="en-US" altLang="zh-CN"/>
              <a:pPr/>
              <a:t>‹#›</a:t>
            </a:fld>
            <a:endParaRPr lang="en-US" altLang="zh-CN"/>
          </a:p>
        </p:txBody>
      </p:sp>
    </p:spTree>
    <p:extLst>
      <p:ext uri="{BB962C8B-B14F-4D97-AF65-F5344CB8AC3E}">
        <p14:creationId xmlns:p14="http://schemas.microsoft.com/office/powerpoint/2010/main" val="394275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Slide Number Placeholder 5"/>
          <p:cNvSpPr>
            <a:spLocks noGrp="1"/>
          </p:cNvSpPr>
          <p:nvPr>
            <p:ph type="sldNum" sz="quarter" idx="10"/>
          </p:nvPr>
        </p:nvSpPr>
        <p:spPr/>
        <p:txBody>
          <a:bodyPr/>
          <a:lstStyle>
            <a:lvl1pPr>
              <a:defRPr/>
            </a:lvl1pPr>
          </a:lstStyle>
          <a:p>
            <a:fld id="{4946922D-CB09-4C1C-8C44-FBDF4C1FA84B}" type="slidenum">
              <a:rPr lang="en-US" altLang="zh-CN"/>
              <a:pPr/>
              <a:t>‹#›</a:t>
            </a:fld>
            <a:endParaRPr lang="en-US" altLang="zh-CN"/>
          </a:p>
        </p:txBody>
      </p:sp>
    </p:spTree>
    <p:extLst>
      <p:ext uri="{BB962C8B-B14F-4D97-AF65-F5344CB8AC3E}">
        <p14:creationId xmlns:p14="http://schemas.microsoft.com/office/powerpoint/2010/main" val="4265625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fld id="{2DBF22CA-157B-4147-81F1-F94B3CB37AFE}" type="slidenum">
              <a:rPr lang="en-US" altLang="zh-CN"/>
              <a:pPr/>
              <a:t>‹#›</a:t>
            </a:fld>
            <a:endParaRPr lang="en-US" altLang="zh-CN"/>
          </a:p>
        </p:txBody>
      </p:sp>
    </p:spTree>
    <p:extLst>
      <p:ext uri="{BB962C8B-B14F-4D97-AF65-F5344CB8AC3E}">
        <p14:creationId xmlns:p14="http://schemas.microsoft.com/office/powerpoint/2010/main" val="1184093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p:cNvSpPr>
            <a:spLocks noGrp="1"/>
          </p:cNvSpPr>
          <p:nvPr>
            <p:ph type="sldNum" sz="quarter" idx="10"/>
          </p:nvPr>
        </p:nvSpPr>
        <p:spPr/>
        <p:txBody>
          <a:bodyPr/>
          <a:lstStyle>
            <a:lvl1pPr>
              <a:defRPr/>
            </a:lvl1pPr>
          </a:lstStyle>
          <a:p>
            <a:fld id="{16DA49D3-5869-459B-B101-F4488A0B9940}" type="slidenum">
              <a:rPr lang="en-US" altLang="zh-CN"/>
              <a:pPr/>
              <a:t>‹#›</a:t>
            </a:fld>
            <a:endParaRPr lang="en-US" altLang="zh-CN"/>
          </a:p>
        </p:txBody>
      </p:sp>
    </p:spTree>
    <p:extLst>
      <p:ext uri="{BB962C8B-B14F-4D97-AF65-F5344CB8AC3E}">
        <p14:creationId xmlns:p14="http://schemas.microsoft.com/office/powerpoint/2010/main" val="700489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p:cNvSpPr>
            <a:spLocks noGrp="1"/>
          </p:cNvSpPr>
          <p:nvPr>
            <p:ph type="sldNum" sz="quarter" idx="10"/>
          </p:nvPr>
        </p:nvSpPr>
        <p:spPr/>
        <p:txBody>
          <a:bodyPr/>
          <a:lstStyle>
            <a:lvl1pPr>
              <a:defRPr/>
            </a:lvl1pPr>
          </a:lstStyle>
          <a:p>
            <a:fld id="{67599B5B-BF4C-4339-9A05-DF82A357607D}" type="slidenum">
              <a:rPr lang="en-US" altLang="zh-CN"/>
              <a:pPr/>
              <a:t>‹#›</a:t>
            </a:fld>
            <a:endParaRPr lang="en-US" altLang="zh-CN"/>
          </a:p>
        </p:txBody>
      </p:sp>
    </p:spTree>
    <p:extLst>
      <p:ext uri="{BB962C8B-B14F-4D97-AF65-F5344CB8AC3E}">
        <p14:creationId xmlns:p14="http://schemas.microsoft.com/office/powerpoint/2010/main" val="2306097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extBox 8"/>
          <p:cNvSpPr txBox="1"/>
          <p:nvPr/>
        </p:nvSpPr>
        <p:spPr>
          <a:xfrm>
            <a:off x="1357313" y="6143625"/>
            <a:ext cx="1071562" cy="369888"/>
          </a:xfrm>
          <a:prstGeom prst="rect">
            <a:avLst/>
          </a:prstGeom>
          <a:solidFill>
            <a:schemeClr val="bg1"/>
          </a:solidFill>
        </p:spPr>
        <p:txBody>
          <a:bodyPr>
            <a:spAutoFit/>
          </a:bodyPr>
          <a:lstStyle/>
          <a:p>
            <a:pPr fontAlgn="auto">
              <a:spcBef>
                <a:spcPts val="0"/>
              </a:spcBef>
              <a:spcAft>
                <a:spcPts val="0"/>
              </a:spcAft>
              <a:defRPr/>
            </a:pPr>
            <a:endParaRPr lang="en-US" dirty="0">
              <a:latin typeface="+mn-lt"/>
            </a:endParaRPr>
          </a:p>
        </p:txBody>
      </p:sp>
      <p:sp>
        <p:nvSpPr>
          <p:cNvPr id="1028"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9"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2" name="Slide Number Placeholder 5"/>
          <p:cNvSpPr>
            <a:spLocks noGrp="1"/>
          </p:cNvSpPr>
          <p:nvPr>
            <p:ph type="sldNum" sz="quarter" idx="4"/>
          </p:nvPr>
        </p:nvSpPr>
        <p:spPr>
          <a:xfrm>
            <a:off x="2290762" y="6592888"/>
            <a:ext cx="2738438" cy="365125"/>
          </a:xfrm>
          <a:prstGeom prst="rect">
            <a:avLst/>
          </a:prstGeom>
        </p:spPr>
        <p:txBody>
          <a:bodyPr vert="horz" wrap="square" lIns="91440" tIns="45720" rIns="91440" bIns="45720" numCol="1" anchor="ctr" anchorCtr="0" compatLnSpc="1">
            <a:prstTxWarp prst="textNoShape">
              <a:avLst/>
            </a:prstTxWarp>
          </a:bodyPr>
          <a:lstStyle>
            <a:lvl1pPr algn="r">
              <a:defRPr sz="1200">
                <a:ea typeface="宋体" charset="-122"/>
              </a:defRPr>
            </a:lvl1pPr>
          </a:lstStyle>
          <a:p>
            <a:fld id="{6D676CB3-CD77-4B8C-9FEF-E4E6C34C5AC9}"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82" r:id="rId1"/>
    <p:sldLayoutId id="214748379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3" r:id="rId12"/>
    <p:sldLayoutId id="2147483794" r:id="rId13"/>
    <p:sldLayoutId id="2147483795" r:id="rId14"/>
    <p:sldLayoutId id="2147483796" r:id="rId15"/>
    <p:sldLayoutId id="2147483797" r:id="rId16"/>
    <p:sldLayoutId id="2147483798" r:id="rId17"/>
    <p:sldLayoutId id="2147483799" r:id="rId18"/>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9.png"/><Relationship Id="rId4" Type="http://schemas.microsoft.com/office/2007/relationships/hdphoto" Target="../media/hdphoto1.wdp"/></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9"/>
          <p:cNvSpPr>
            <a:spLocks noChangeArrowheads="1"/>
          </p:cNvSpPr>
          <p:nvPr/>
        </p:nvSpPr>
        <p:spPr bwMode="auto">
          <a:xfrm>
            <a:off x="0" y="5970588"/>
            <a:ext cx="9144000" cy="8874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anose="05000000000000000000" pitchFamily="2" charset="2"/>
              <a:buChar char=""/>
              <a:defRPr sz="2900">
                <a:solidFill>
                  <a:srgbClr val="000066"/>
                </a:solidFill>
                <a:latin typeface="Segoe UI" panose="020B0502040204020203" charset="0"/>
                <a:ea typeface="Microsoft YaHei" charset="-122"/>
                <a:sym typeface="Tw Cen MT" charset="0"/>
              </a:defRPr>
            </a:lvl1pPr>
            <a:lvl2pPr marL="742950" indent="-285750">
              <a:spcBef>
                <a:spcPts val="550"/>
              </a:spcBef>
              <a:buClr>
                <a:schemeClr val="accent1"/>
              </a:buClr>
              <a:buSzPct val="70000"/>
              <a:buFont typeface="Wingdings" panose="05000000000000000000" pitchFamily="2" charset="2"/>
              <a:buChar char=""/>
              <a:defRPr sz="2600">
                <a:solidFill>
                  <a:schemeClr val="tx1"/>
                </a:solidFill>
                <a:latin typeface="Segoe UI" panose="020B0502040204020203" charset="0"/>
                <a:ea typeface="Microsoft YaHei" charset="-122"/>
                <a:sym typeface="Tw Cen MT"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Segoe UI" panose="020B0502040204020203" charset="0"/>
                <a:ea typeface="Microsoft YaHei" charset="-122"/>
                <a:sym typeface="Tw Cen MT"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9p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800" b="0" i="0" u="none" strike="noStrike" kern="1200" cap="none" spc="0" normalizeH="0" baseline="0" noProof="0">
              <a:ln>
                <a:noFill/>
              </a:ln>
              <a:solidFill>
                <a:srgbClr val="FFFFFF"/>
              </a:solidFill>
              <a:effectLst/>
              <a:uLnTx/>
              <a:uFillTx/>
              <a:latin typeface="Arial" panose="020B0604020202020204" pitchFamily="34" charset="0"/>
              <a:ea typeface="宋体" charset="-122"/>
              <a:cs typeface="+mn-cs"/>
              <a:sym typeface="Arial" panose="020B0604020202020204" pitchFamily="34" charset="0"/>
            </a:endParaRPr>
          </a:p>
        </p:txBody>
      </p:sp>
      <p:sp>
        <p:nvSpPr>
          <p:cNvPr id="14338" name="Rectangle 10"/>
          <p:cNvSpPr>
            <a:spLocks noChangeArrowheads="1"/>
          </p:cNvSpPr>
          <p:nvPr/>
        </p:nvSpPr>
        <p:spPr bwMode="auto">
          <a:xfrm>
            <a:off x="0" y="6145212"/>
            <a:ext cx="2994025" cy="712788"/>
          </a:xfrm>
          <a:prstGeom prst="rect">
            <a:avLst/>
          </a:prstGeom>
          <a:solidFill>
            <a:srgbClr val="BFBAE4"/>
          </a:solidFill>
          <a:ln>
            <a:noFill/>
          </a:ln>
        </p:spPr>
        <p:txBody>
          <a:bodyPr anchor="ctr"/>
          <a:lstStyle>
            <a:lvl1pPr>
              <a:spcBef>
                <a:spcPts val="700"/>
              </a:spcBef>
              <a:buClr>
                <a:schemeClr val="accent2"/>
              </a:buClr>
              <a:buSzPct val="60000"/>
              <a:buFont typeface="Wingdings" panose="05000000000000000000" pitchFamily="2" charset="2"/>
              <a:buChar char=""/>
              <a:defRPr sz="2900">
                <a:solidFill>
                  <a:srgbClr val="000066"/>
                </a:solidFill>
                <a:latin typeface="Segoe UI" panose="020B0502040204020203" charset="0"/>
                <a:ea typeface="Microsoft YaHei" charset="-122"/>
                <a:sym typeface="Tw Cen MT" charset="0"/>
              </a:defRPr>
            </a:lvl1pPr>
            <a:lvl2pPr marL="742950" indent="-285750">
              <a:spcBef>
                <a:spcPts val="550"/>
              </a:spcBef>
              <a:buClr>
                <a:schemeClr val="accent1"/>
              </a:buClr>
              <a:buSzPct val="70000"/>
              <a:buFont typeface="Wingdings" panose="05000000000000000000" pitchFamily="2" charset="2"/>
              <a:buChar char=""/>
              <a:defRPr sz="2600">
                <a:solidFill>
                  <a:schemeClr val="tx1"/>
                </a:solidFill>
                <a:latin typeface="Segoe UI" panose="020B0502040204020203" charset="0"/>
                <a:ea typeface="Microsoft YaHei" charset="-122"/>
                <a:sym typeface="Tw Cen MT"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Segoe UI" panose="020B0502040204020203" charset="0"/>
                <a:ea typeface="Microsoft YaHei" charset="-122"/>
                <a:sym typeface="Tw Cen MT"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9p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800" b="0" i="0" u="none" strike="noStrike" kern="1200" cap="none" spc="0" normalizeH="0" baseline="0" noProof="0">
              <a:ln>
                <a:noFill/>
              </a:ln>
              <a:solidFill>
                <a:srgbClr val="FFFFFF"/>
              </a:solidFill>
              <a:effectLst/>
              <a:uLnTx/>
              <a:uFillTx/>
              <a:latin typeface="Arial" panose="020B0604020202020204" pitchFamily="34" charset="0"/>
              <a:ea typeface="宋体" charset="-122"/>
              <a:cs typeface="+mn-cs"/>
              <a:sym typeface="Arial" panose="020B0604020202020204" pitchFamily="34" charset="0"/>
            </a:endParaRPr>
          </a:p>
        </p:txBody>
      </p:sp>
      <p:sp>
        <p:nvSpPr>
          <p:cNvPr id="14339" name="Rectangle 11"/>
          <p:cNvSpPr>
            <a:spLocks noChangeArrowheads="1"/>
          </p:cNvSpPr>
          <p:nvPr/>
        </p:nvSpPr>
        <p:spPr bwMode="auto">
          <a:xfrm>
            <a:off x="3067050" y="6143625"/>
            <a:ext cx="2962275" cy="714375"/>
          </a:xfrm>
          <a:prstGeom prst="rect">
            <a:avLst/>
          </a:prstGeom>
          <a:solidFill>
            <a:srgbClr val="A3CBE8"/>
          </a:solidFill>
          <a:ln>
            <a:noFill/>
          </a:ln>
        </p:spPr>
        <p:txBody>
          <a:bodyPr anchor="ctr"/>
          <a:lstStyle>
            <a:lvl1pPr>
              <a:spcBef>
                <a:spcPts val="700"/>
              </a:spcBef>
              <a:buClr>
                <a:schemeClr val="accent2"/>
              </a:buClr>
              <a:buSzPct val="60000"/>
              <a:buFont typeface="Wingdings" panose="05000000000000000000" pitchFamily="2" charset="2"/>
              <a:buChar char=""/>
              <a:defRPr sz="2900">
                <a:solidFill>
                  <a:srgbClr val="000066"/>
                </a:solidFill>
                <a:latin typeface="Segoe UI" panose="020B0502040204020203" charset="0"/>
                <a:ea typeface="Microsoft YaHei" charset="-122"/>
                <a:sym typeface="Tw Cen MT" charset="0"/>
              </a:defRPr>
            </a:lvl1pPr>
            <a:lvl2pPr marL="742950" indent="-285750">
              <a:spcBef>
                <a:spcPts val="550"/>
              </a:spcBef>
              <a:buClr>
                <a:schemeClr val="accent1"/>
              </a:buClr>
              <a:buSzPct val="70000"/>
              <a:buFont typeface="Wingdings" panose="05000000000000000000" pitchFamily="2" charset="2"/>
              <a:buChar char=""/>
              <a:defRPr sz="2600">
                <a:solidFill>
                  <a:schemeClr val="tx1"/>
                </a:solidFill>
                <a:latin typeface="Segoe UI" panose="020B0502040204020203" charset="0"/>
                <a:ea typeface="Microsoft YaHei" charset="-122"/>
                <a:sym typeface="Tw Cen MT"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Segoe UI" panose="020B0502040204020203" charset="0"/>
                <a:ea typeface="Microsoft YaHei" charset="-122"/>
                <a:sym typeface="Tw Cen MT"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9p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800" b="0" i="0" u="none" strike="noStrike" kern="1200" cap="none" spc="0" normalizeH="0" baseline="0" noProof="0">
              <a:ln>
                <a:noFill/>
              </a:ln>
              <a:solidFill>
                <a:srgbClr val="FFFFFF"/>
              </a:solidFill>
              <a:effectLst/>
              <a:uLnTx/>
              <a:uFillTx/>
              <a:latin typeface="Arial" panose="020B0604020202020204" pitchFamily="34" charset="0"/>
              <a:ea typeface="宋体" charset="-122"/>
              <a:cs typeface="+mn-cs"/>
              <a:sym typeface="Arial" panose="020B0604020202020204" pitchFamily="34" charset="0"/>
            </a:endParaRPr>
          </a:p>
        </p:txBody>
      </p:sp>
      <p:sp>
        <p:nvSpPr>
          <p:cNvPr id="14340" name="Rectangle 11"/>
          <p:cNvSpPr>
            <a:spLocks noChangeArrowheads="1"/>
          </p:cNvSpPr>
          <p:nvPr/>
        </p:nvSpPr>
        <p:spPr bwMode="auto">
          <a:xfrm>
            <a:off x="6097588" y="6143625"/>
            <a:ext cx="3043237" cy="714375"/>
          </a:xfrm>
          <a:prstGeom prst="rect">
            <a:avLst/>
          </a:prstGeom>
          <a:solidFill>
            <a:srgbClr val="FFC9AE"/>
          </a:solidFill>
          <a:ln>
            <a:noFill/>
          </a:ln>
        </p:spPr>
        <p:txBody>
          <a:bodyPr anchor="ctr"/>
          <a:lstStyle>
            <a:lvl1pPr>
              <a:spcBef>
                <a:spcPts val="700"/>
              </a:spcBef>
              <a:buClr>
                <a:schemeClr val="accent2"/>
              </a:buClr>
              <a:buSzPct val="60000"/>
              <a:buFont typeface="Wingdings" panose="05000000000000000000" pitchFamily="2" charset="2"/>
              <a:buChar char=""/>
              <a:defRPr sz="2900">
                <a:solidFill>
                  <a:srgbClr val="000066"/>
                </a:solidFill>
                <a:latin typeface="Segoe UI" panose="020B0502040204020203" charset="0"/>
                <a:ea typeface="Microsoft YaHei" charset="-122"/>
                <a:sym typeface="Tw Cen MT" charset="0"/>
              </a:defRPr>
            </a:lvl1pPr>
            <a:lvl2pPr marL="742950" indent="-285750">
              <a:spcBef>
                <a:spcPts val="550"/>
              </a:spcBef>
              <a:buClr>
                <a:schemeClr val="accent1"/>
              </a:buClr>
              <a:buSzPct val="70000"/>
              <a:buFont typeface="Wingdings" panose="05000000000000000000" pitchFamily="2" charset="2"/>
              <a:buChar char=""/>
              <a:defRPr sz="2600">
                <a:solidFill>
                  <a:schemeClr val="tx1"/>
                </a:solidFill>
                <a:latin typeface="Segoe UI" panose="020B0502040204020203" charset="0"/>
                <a:ea typeface="Microsoft YaHei" charset="-122"/>
                <a:sym typeface="Tw Cen MT"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Segoe UI" panose="020B0502040204020203" charset="0"/>
                <a:ea typeface="Microsoft YaHei" charset="-122"/>
                <a:sym typeface="Tw Cen MT"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9p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800" b="0" i="0" u="none" strike="noStrike" kern="1200" cap="none" spc="0" normalizeH="0" baseline="0" noProof="0">
              <a:ln>
                <a:noFill/>
              </a:ln>
              <a:solidFill>
                <a:srgbClr val="FFFFFF"/>
              </a:solidFill>
              <a:effectLst/>
              <a:uLnTx/>
              <a:uFillTx/>
              <a:latin typeface="Arial" panose="020B0604020202020204" pitchFamily="34" charset="0"/>
              <a:ea typeface="宋体" charset="-122"/>
              <a:cs typeface="+mn-cs"/>
              <a:sym typeface="Arial" panose="020B0604020202020204" pitchFamily="34" charset="0"/>
            </a:endParaRPr>
          </a:p>
        </p:txBody>
      </p:sp>
      <p:sp>
        <p:nvSpPr>
          <p:cNvPr id="14341" name="Subtitle 8"/>
          <p:cNvSpPr>
            <a:spLocks noChangeArrowheads="1"/>
          </p:cNvSpPr>
          <p:nvPr/>
        </p:nvSpPr>
        <p:spPr bwMode="auto">
          <a:xfrm>
            <a:off x="6099175" y="6048375"/>
            <a:ext cx="3044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anose="05000000000000000000" pitchFamily="2" charset="2"/>
              <a:buChar char=""/>
              <a:defRPr sz="2900">
                <a:solidFill>
                  <a:srgbClr val="000066"/>
                </a:solidFill>
                <a:latin typeface="Segoe UI" panose="020B0502040204020203" charset="0"/>
                <a:ea typeface="Microsoft YaHei" charset="-122"/>
                <a:sym typeface="Tw Cen MT" charset="0"/>
              </a:defRPr>
            </a:lvl1pPr>
            <a:lvl2pPr marL="742950" indent="-285750">
              <a:spcBef>
                <a:spcPts val="550"/>
              </a:spcBef>
              <a:buClr>
                <a:schemeClr val="accent1"/>
              </a:buClr>
              <a:buSzPct val="70000"/>
              <a:buFont typeface="Wingdings" panose="05000000000000000000" pitchFamily="2" charset="2"/>
              <a:buChar char=""/>
              <a:defRPr sz="2600">
                <a:solidFill>
                  <a:schemeClr val="tx1"/>
                </a:solidFill>
                <a:latin typeface="Segoe UI" panose="020B0502040204020203" charset="0"/>
                <a:ea typeface="Microsoft YaHei" charset="-122"/>
                <a:sym typeface="Tw Cen MT"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Segoe UI" panose="020B0502040204020203" charset="0"/>
                <a:ea typeface="Microsoft YaHei" charset="-122"/>
                <a:sym typeface="Tw Cen MT"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9pPr>
          </a:lstStyle>
          <a:p>
            <a:pPr marL="0" marR="0" lvl="0" indent="0" algn="ctr" defTabSz="457200" rtl="0" eaLnBrk="1" fontAlgn="base" latinLnBrk="0" hangingPunct="1">
              <a:lnSpc>
                <a:spcPct val="100000"/>
              </a:lnSpc>
              <a:spcBef>
                <a:spcPts val="700"/>
              </a:spcBef>
              <a:spcAft>
                <a:spcPct val="0"/>
              </a:spcAft>
              <a:buClr>
                <a:srgbClr val="DD8047"/>
              </a:buClr>
              <a:buSzPct val="60000"/>
              <a:buFont typeface="Wingdings" panose="05000000000000000000" pitchFamily="2" charset="2"/>
              <a:buNone/>
              <a:tabLst/>
              <a:defRPr/>
            </a:pPr>
            <a:endParaRPr kumimoji="0" lang="zh-CN" altLang="zh-CN" sz="2000" b="0" i="0" u="none" strike="noStrike" kern="1200" cap="none" spc="0" normalizeH="0" baseline="0" noProof="0">
              <a:ln>
                <a:noFill/>
              </a:ln>
              <a:solidFill>
                <a:srgbClr val="FFFFFF"/>
              </a:solidFill>
              <a:effectLst/>
              <a:uLnTx/>
              <a:uFillTx/>
              <a:latin typeface="Segoe UI" panose="020B0502040204020203" charset="0"/>
              <a:ea typeface="宋体" charset="-122"/>
              <a:cs typeface="+mn-cs"/>
              <a:sym typeface="Tw Cen MT" charset="0"/>
            </a:endParaRPr>
          </a:p>
        </p:txBody>
      </p:sp>
      <p:sp>
        <p:nvSpPr>
          <p:cNvPr id="14342" name="副标题 2"/>
          <p:cNvSpPr>
            <a:spLocks noGrp="1" noChangeArrowheads="1"/>
          </p:cNvSpPr>
          <p:nvPr>
            <p:ph type="subTitle" idx="4294967295"/>
          </p:nvPr>
        </p:nvSpPr>
        <p:spPr>
          <a:xfrm>
            <a:off x="0" y="0"/>
            <a:ext cx="9144000" cy="2106612"/>
          </a:xfrm>
          <a:solidFill>
            <a:srgbClr val="A3CBE8"/>
          </a:solidFill>
        </p:spPr>
        <p:txBody>
          <a:bodyPr anchor="ctr"/>
          <a:lstStyle/>
          <a:p>
            <a:pPr marL="0" indent="0" algn="ctr" eaLnBrk="1" hangingPunct="1">
              <a:buFont typeface="Wingdings" panose="05000000000000000000" pitchFamily="2" charset="2"/>
              <a:buNone/>
            </a:pPr>
            <a:r>
              <a:rPr lang="zh-CN" altLang="en-US" sz="4800" dirty="0">
                <a:latin typeface="Times New Roman" panose="02020603050405020304" charset="0"/>
                <a:ea typeface="华文中宋" panose="02010600040101010101" charset="-122"/>
                <a:sym typeface="Times New Roman" panose="02020603050405020304" charset="0"/>
              </a:rPr>
              <a:t>第二章   </a:t>
            </a:r>
            <a:r>
              <a:rPr lang="en-US" altLang="zh-CN" sz="4800" dirty="0">
                <a:latin typeface="Times New Roman" panose="02020603050405020304" charset="0"/>
                <a:ea typeface="华文中宋" panose="02010600040101010101" charset="-122"/>
                <a:sym typeface="Times New Roman" panose="02020603050405020304" charset="0"/>
              </a:rPr>
              <a:t>Hadoop</a:t>
            </a:r>
            <a:r>
              <a:rPr lang="zh-CN" altLang="en-US" sz="4800" dirty="0">
                <a:latin typeface="Times New Roman" panose="02020603050405020304" charset="0"/>
                <a:ea typeface="华文中宋" panose="02010600040101010101" charset="-122"/>
                <a:sym typeface="Times New Roman" panose="02020603050405020304" charset="0"/>
              </a:rPr>
              <a:t>文件系统</a:t>
            </a:r>
            <a:endParaRPr lang="zh-CN" altLang="zh-CN" sz="4800" dirty="0">
              <a:latin typeface="Times New Roman" panose="02020603050405020304" charset="0"/>
              <a:ea typeface="华文中宋" panose="02010600040101010101" charset="-122"/>
              <a:sym typeface="Times New Roman" panose="02020603050405020304" charset="0"/>
            </a:endParaRPr>
          </a:p>
        </p:txBody>
      </p:sp>
      <p:sp>
        <p:nvSpPr>
          <p:cNvPr id="14343" name="Rectangle 4"/>
          <p:cNvSpPr>
            <a:spLocks noChangeArrowheads="1"/>
          </p:cNvSpPr>
          <p:nvPr/>
        </p:nvSpPr>
        <p:spPr bwMode="auto">
          <a:xfrm>
            <a:off x="323850" y="301625"/>
            <a:ext cx="833913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anose="05000000000000000000" pitchFamily="2" charset="2"/>
              <a:buChar char=""/>
              <a:defRPr sz="2900">
                <a:solidFill>
                  <a:srgbClr val="000066"/>
                </a:solidFill>
                <a:latin typeface="Segoe UI" panose="020B0502040204020203" charset="0"/>
                <a:ea typeface="Microsoft YaHei" charset="-122"/>
                <a:sym typeface="Tw Cen MT" charset="0"/>
              </a:defRPr>
            </a:lvl1pPr>
            <a:lvl2pPr marL="742950" indent="-285750">
              <a:spcBef>
                <a:spcPts val="550"/>
              </a:spcBef>
              <a:buClr>
                <a:schemeClr val="accent1"/>
              </a:buClr>
              <a:buSzPct val="70000"/>
              <a:buFont typeface="Wingdings" panose="05000000000000000000" pitchFamily="2" charset="2"/>
              <a:buChar char=""/>
              <a:defRPr sz="2600">
                <a:solidFill>
                  <a:schemeClr val="tx1"/>
                </a:solidFill>
                <a:latin typeface="Segoe UI" panose="020B0502040204020203" charset="0"/>
                <a:ea typeface="Microsoft YaHei" charset="-122"/>
                <a:sym typeface="Tw Cen MT"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Segoe UI" panose="020B0502040204020203" charset="0"/>
                <a:ea typeface="Microsoft YaHei" charset="-122"/>
                <a:sym typeface="Tw Cen MT"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9pPr>
          </a:lstStyle>
          <a:p>
            <a:pPr marL="0" marR="0" lvl="0" indent="0" algn="ctr" defTabSz="4572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zh-CN" sz="3600" b="0" i="0" u="none" strike="noStrike" kern="1200" cap="none" spc="0" normalizeH="0" baseline="0" noProof="0">
              <a:ln>
                <a:noFill/>
              </a:ln>
              <a:solidFill>
                <a:srgbClr val="555555"/>
              </a:solidFill>
              <a:effectLst/>
              <a:uLnTx/>
              <a:uFillTx/>
              <a:latin typeface="Times New Roman" panose="02020603050405020304" charset="0"/>
              <a:ea typeface="华文中宋" panose="02010600040101010101" charset="-122"/>
              <a:cs typeface="+mn-cs"/>
              <a:sym typeface="Times New Roman" panose="02020603050405020304" charset="0"/>
            </a:endParaRPr>
          </a:p>
        </p:txBody>
      </p:sp>
      <p:sp>
        <p:nvSpPr>
          <p:cNvPr id="14344" name="文本框 1"/>
          <p:cNvSpPr>
            <a:spLocks noChangeArrowheads="1"/>
          </p:cNvSpPr>
          <p:nvPr/>
        </p:nvSpPr>
        <p:spPr bwMode="auto">
          <a:xfrm>
            <a:off x="469106" y="2819400"/>
            <a:ext cx="8205788"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ts val="700"/>
              </a:spcBef>
              <a:buClr>
                <a:schemeClr val="accent2"/>
              </a:buClr>
              <a:buSzPct val="60000"/>
              <a:buFont typeface="Wingdings" panose="05000000000000000000" pitchFamily="2" charset="2"/>
              <a:buChar char=""/>
              <a:defRPr sz="2900">
                <a:solidFill>
                  <a:srgbClr val="000066"/>
                </a:solidFill>
                <a:latin typeface="Segoe UI" panose="020B0502040204020203" charset="0"/>
                <a:ea typeface="Microsoft YaHei" charset="-122"/>
                <a:sym typeface="Tw Cen MT" charset="0"/>
              </a:defRPr>
            </a:lvl1pPr>
            <a:lvl2pPr marL="742950" indent="-285750">
              <a:spcBef>
                <a:spcPts val="550"/>
              </a:spcBef>
              <a:buClr>
                <a:schemeClr val="accent1"/>
              </a:buClr>
              <a:buSzPct val="70000"/>
              <a:buFont typeface="Wingdings" panose="05000000000000000000" pitchFamily="2" charset="2"/>
              <a:buChar char=""/>
              <a:defRPr sz="2600">
                <a:solidFill>
                  <a:schemeClr val="tx1"/>
                </a:solidFill>
                <a:latin typeface="Segoe UI" panose="020B0502040204020203" charset="0"/>
                <a:ea typeface="Microsoft YaHei" charset="-122"/>
                <a:sym typeface="Tw Cen MT"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Segoe UI" panose="020B0502040204020203" charset="0"/>
                <a:ea typeface="Microsoft YaHei" charset="-122"/>
                <a:sym typeface="Tw Cen MT"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9pPr>
          </a:lstStyle>
          <a:p>
            <a:pPr algn="ctr" defTabSz="457200">
              <a:spcBef>
                <a:spcPct val="0"/>
              </a:spcBef>
              <a:buClrTx/>
              <a:buSzTx/>
              <a:buNone/>
              <a:defRPr/>
            </a:pPr>
            <a:endParaRPr lang="en-US" altLang="zh-CN" sz="3200" dirty="0">
              <a:solidFill>
                <a:schemeClr val="tx1"/>
              </a:solidFill>
              <a:latin typeface="Times New Roman" panose="02020603050405020304" pitchFamily="18" charset="0"/>
              <a:ea typeface="隶书" panose="02010509060101010101" pitchFamily="49" charset="-122"/>
              <a:cs typeface="Times New Roman" panose="02020603050405020304" pitchFamily="18" charset="0"/>
            </a:endParaRPr>
          </a:p>
        </p:txBody>
      </p:sp>
      <p:sp>
        <p:nvSpPr>
          <p:cNvPr id="14345" name="Subtitle 8"/>
          <p:cNvSpPr>
            <a:spLocks noChangeArrowheads="1"/>
          </p:cNvSpPr>
          <p:nvPr/>
        </p:nvSpPr>
        <p:spPr bwMode="auto">
          <a:xfrm>
            <a:off x="3067050" y="6049963"/>
            <a:ext cx="29622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anose="05000000000000000000" pitchFamily="2" charset="2"/>
              <a:buChar char=""/>
              <a:defRPr sz="2900">
                <a:solidFill>
                  <a:srgbClr val="000066"/>
                </a:solidFill>
                <a:latin typeface="Segoe UI" panose="020B0502040204020203" charset="0"/>
                <a:ea typeface="Microsoft YaHei" charset="-122"/>
                <a:sym typeface="Tw Cen MT" charset="0"/>
              </a:defRPr>
            </a:lvl1pPr>
            <a:lvl2pPr marL="742950" indent="-285750">
              <a:spcBef>
                <a:spcPts val="550"/>
              </a:spcBef>
              <a:buClr>
                <a:schemeClr val="accent1"/>
              </a:buClr>
              <a:buSzPct val="70000"/>
              <a:buFont typeface="Wingdings" panose="05000000000000000000" pitchFamily="2" charset="2"/>
              <a:buChar char=""/>
              <a:defRPr sz="2600">
                <a:solidFill>
                  <a:schemeClr val="tx1"/>
                </a:solidFill>
                <a:latin typeface="Segoe UI" panose="020B0502040204020203" charset="0"/>
                <a:ea typeface="Microsoft YaHei" charset="-122"/>
                <a:sym typeface="Tw Cen MT"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Segoe UI" panose="020B0502040204020203" charset="0"/>
                <a:ea typeface="Microsoft YaHei" charset="-122"/>
                <a:sym typeface="Tw Cen MT"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9pPr>
          </a:lstStyle>
          <a:p>
            <a:pPr marL="0" marR="0" lvl="0" indent="0" algn="ctr" defTabSz="457200" rtl="0" eaLnBrk="1" fontAlgn="base" latinLnBrk="0" hangingPunct="1">
              <a:lnSpc>
                <a:spcPct val="100000"/>
              </a:lnSpc>
              <a:spcBef>
                <a:spcPts val="700"/>
              </a:spcBef>
              <a:spcAft>
                <a:spcPct val="0"/>
              </a:spcAft>
              <a:buClr>
                <a:srgbClr val="DD8047"/>
              </a:buClr>
              <a:buSzPct val="60000"/>
              <a:buFont typeface="Wingdings" panose="05000000000000000000" pitchFamily="2" charset="2"/>
              <a:buNone/>
              <a:tabLst/>
              <a:defRPr/>
            </a:pPr>
            <a:endParaRPr kumimoji="0" lang="zh-CN" altLang="zh-CN" sz="2000" b="0" i="0" u="none" strike="noStrike" kern="1200" cap="none" spc="0" normalizeH="0" baseline="0" noProof="0">
              <a:ln>
                <a:noFill/>
              </a:ln>
              <a:solidFill>
                <a:srgbClr val="000066"/>
              </a:solidFill>
              <a:effectLst/>
              <a:uLnTx/>
              <a:uFillTx/>
              <a:latin typeface="Segoe UI" panose="020B0502040204020203" charset="0"/>
              <a:ea typeface="宋体" charset="-122"/>
              <a:cs typeface="+mn-cs"/>
              <a:sym typeface="Tw Cen MT" charset="0"/>
            </a:endParaRPr>
          </a:p>
        </p:txBody>
      </p:sp>
      <p:sp>
        <p:nvSpPr>
          <p:cNvPr id="3084" name="Subtitle 8"/>
          <p:cNvSpPr>
            <a:spLocks noChangeArrowheads="1"/>
          </p:cNvSpPr>
          <p:nvPr/>
        </p:nvSpPr>
        <p:spPr bwMode="auto">
          <a:xfrm>
            <a:off x="0" y="6061075"/>
            <a:ext cx="299402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spcBef>
                <a:spcPts val="700"/>
              </a:spcBef>
              <a:buClr>
                <a:schemeClr val="accent2"/>
              </a:buClr>
              <a:buSzPct val="60000"/>
              <a:buFont typeface="Wingdings" panose="05000000000000000000" pitchFamily="2" charset="2"/>
              <a:buChar char=""/>
              <a:defRPr sz="2900">
                <a:solidFill>
                  <a:srgbClr val="000066"/>
                </a:solidFill>
                <a:latin typeface="Segoe UI" panose="020B0502040204020203" charset="0"/>
                <a:ea typeface="Microsoft YaHei" charset="-122"/>
                <a:sym typeface="Tw Cen MT" charset="0"/>
              </a:defRPr>
            </a:lvl1pPr>
            <a:lvl2pPr marL="742950" indent="-285750">
              <a:spcBef>
                <a:spcPts val="550"/>
              </a:spcBef>
              <a:buClr>
                <a:schemeClr val="accent1"/>
              </a:buClr>
              <a:buSzPct val="70000"/>
              <a:buFont typeface="Wingdings" panose="05000000000000000000" pitchFamily="2" charset="2"/>
              <a:buChar char=""/>
              <a:defRPr sz="2600">
                <a:solidFill>
                  <a:schemeClr val="tx1"/>
                </a:solidFill>
                <a:latin typeface="Segoe UI" panose="020B0502040204020203" charset="0"/>
                <a:ea typeface="Microsoft YaHei" charset="-122"/>
                <a:sym typeface="Tw Cen MT"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Segoe UI" panose="020B0502040204020203" charset="0"/>
                <a:ea typeface="Microsoft YaHei" charset="-122"/>
                <a:sym typeface="Tw Cen MT"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9pPr>
          </a:lstStyle>
          <a:p>
            <a:pPr marL="0" marR="0" lvl="0" indent="0" algn="ctr" defTabSz="457200" rtl="0" eaLnBrk="1" fontAlgn="base" latinLnBrk="0" hangingPunct="1">
              <a:lnSpc>
                <a:spcPct val="100000"/>
              </a:lnSpc>
              <a:spcBef>
                <a:spcPts val="700"/>
              </a:spcBef>
              <a:spcAft>
                <a:spcPct val="0"/>
              </a:spcAft>
              <a:buClr>
                <a:srgbClr val="DD8047"/>
              </a:buClr>
              <a:buSzPct val="60000"/>
              <a:buFont typeface="Wingdings" panose="05000000000000000000" pitchFamily="2" charset="2"/>
              <a:buNone/>
              <a:tabLst/>
              <a:defRPr/>
            </a:pPr>
            <a:endParaRPr kumimoji="0" lang="zh-CN" altLang="zh-CN" sz="2000" b="0" i="0" u="none" strike="noStrike" kern="1200" cap="none" spc="0" normalizeH="0" baseline="0" noProof="0">
              <a:ln>
                <a:noFill/>
              </a:ln>
              <a:solidFill>
                <a:srgbClr val="FFFFFF"/>
              </a:solidFill>
              <a:effectLst/>
              <a:uLnTx/>
              <a:uFillTx/>
              <a:latin typeface="Segoe UI" panose="020B0502040204020203" charset="0"/>
              <a:ea typeface="宋体" charset="-122"/>
              <a:cs typeface="+mn-cs"/>
              <a:sym typeface="Tw Cen MT" charset="0"/>
            </a:endParaRPr>
          </a:p>
        </p:txBody>
      </p:sp>
      <p:sp>
        <p:nvSpPr>
          <p:cNvPr id="2" name="文本框 1">
            <a:extLst>
              <a:ext uri="{FF2B5EF4-FFF2-40B4-BE49-F238E27FC236}">
                <a16:creationId xmlns:a16="http://schemas.microsoft.com/office/drawing/2014/main" id="{37425660-4CE6-66C7-9D20-D82D3567BB6B}"/>
              </a:ext>
            </a:extLst>
          </p:cNvPr>
          <p:cNvSpPr txBox="1"/>
          <p:nvPr/>
        </p:nvSpPr>
        <p:spPr>
          <a:xfrm>
            <a:off x="1546973" y="5050067"/>
            <a:ext cx="6050054" cy="523220"/>
          </a:xfrm>
          <a:prstGeom prst="rect">
            <a:avLst/>
          </a:prstGeom>
          <a:noFill/>
        </p:spPr>
        <p:txBody>
          <a:bodyPr wrap="none" rtlCol="0">
            <a:spAutoFit/>
          </a:bodyPr>
          <a:lstStyle/>
          <a:p>
            <a:r>
              <a:rPr lang="zh-CN" altLang="en-US" sz="2800" dirty="0"/>
              <a:t>成都信息工程大学</a:t>
            </a:r>
            <a:r>
              <a:rPr lang="en-US" altLang="zh-CN" sz="2800" dirty="0"/>
              <a:t>-</a:t>
            </a:r>
            <a:r>
              <a:rPr lang="zh-CN" altLang="en-US" sz="2800" dirty="0"/>
              <a:t>网络空间安全学院</a:t>
            </a:r>
          </a:p>
        </p:txBody>
      </p:sp>
    </p:spTree>
    <p:extLst>
      <p:ext uri="{BB962C8B-B14F-4D97-AF65-F5344CB8AC3E}">
        <p14:creationId xmlns:p14="http://schemas.microsoft.com/office/powerpoint/2010/main" val="946087681"/>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需要解决的问题</a:t>
            </a:r>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10</a:t>
            </a:fld>
            <a:endParaRPr lang="en-US" altLang="zh-CN" dirty="0"/>
          </a:p>
        </p:txBody>
      </p:sp>
      <p:sp>
        <p:nvSpPr>
          <p:cNvPr id="4" name="内容占位符 3"/>
          <p:cNvSpPr>
            <a:spLocks noGrp="1"/>
          </p:cNvSpPr>
          <p:nvPr>
            <p:ph idx="1"/>
          </p:nvPr>
        </p:nvSpPr>
        <p:spPr/>
        <p:txBody>
          <a:bodyPr/>
          <a:lstStyle/>
          <a:p>
            <a:r>
              <a:rPr lang="zh-CN" altLang="en-US" dirty="0"/>
              <a:t>如何存储上百</a:t>
            </a:r>
            <a:r>
              <a:rPr lang="en-US" altLang="zh-CN" dirty="0"/>
              <a:t>GB/TB</a:t>
            </a:r>
            <a:r>
              <a:rPr lang="zh-CN" altLang="en-US" dirty="0"/>
              <a:t>级别</a:t>
            </a:r>
            <a:r>
              <a:rPr lang="zh-CN" altLang="en-US" dirty="0">
                <a:solidFill>
                  <a:srgbClr val="FF0000"/>
                </a:solidFill>
              </a:rPr>
              <a:t>大文件</a:t>
            </a:r>
            <a:r>
              <a:rPr lang="zh-CN" altLang="en-US" dirty="0"/>
              <a:t>？</a:t>
            </a:r>
            <a:endParaRPr lang="en-US" altLang="zh-CN" dirty="0"/>
          </a:p>
          <a:p>
            <a:pPr lvl="1"/>
            <a:r>
              <a:rPr lang="zh-CN" altLang="en-US" dirty="0"/>
              <a:t>例如，某一主题的网页构成的数据集存成一个大文件</a:t>
            </a:r>
          </a:p>
          <a:p>
            <a:r>
              <a:rPr lang="zh-CN" altLang="en-US" dirty="0">
                <a:solidFill>
                  <a:schemeClr val="bg1">
                    <a:lumMod val="85000"/>
                  </a:schemeClr>
                </a:solidFill>
              </a:rPr>
              <a:t>如何保证文件系统的容错？</a:t>
            </a:r>
            <a:endParaRPr lang="en-US" altLang="zh-CN" dirty="0">
              <a:solidFill>
                <a:schemeClr val="bg1">
                  <a:lumMod val="85000"/>
                </a:schemeClr>
              </a:solidFill>
            </a:endParaRPr>
          </a:p>
          <a:p>
            <a:pPr lvl="1"/>
            <a:r>
              <a:rPr lang="zh-CN" altLang="en-US" dirty="0">
                <a:solidFill>
                  <a:schemeClr val="bg1">
                    <a:lumMod val="85000"/>
                  </a:schemeClr>
                </a:solidFill>
              </a:rPr>
              <a:t>集群由低廉的普通服务器甚至个人</a:t>
            </a:r>
            <a:r>
              <a:rPr lang="en-US" altLang="zh-CN" dirty="0">
                <a:solidFill>
                  <a:schemeClr val="bg1">
                    <a:lumMod val="85000"/>
                  </a:schemeClr>
                </a:solidFill>
              </a:rPr>
              <a:t>PC</a:t>
            </a:r>
            <a:r>
              <a:rPr lang="zh-CN" altLang="en-US" dirty="0">
                <a:solidFill>
                  <a:schemeClr val="bg1">
                    <a:lumMod val="85000"/>
                  </a:schemeClr>
                </a:solidFill>
              </a:rPr>
              <a:t>组成，节点发生故障是普遍的现象</a:t>
            </a:r>
          </a:p>
          <a:p>
            <a:r>
              <a:rPr lang="zh-CN" altLang="en-US" dirty="0">
                <a:solidFill>
                  <a:schemeClr val="bg1">
                    <a:lumMod val="85000"/>
                  </a:schemeClr>
                </a:solidFill>
              </a:rPr>
              <a:t>如何进行大文件的并发读写控制？</a:t>
            </a:r>
            <a:endParaRPr lang="en-US" altLang="zh-CN" dirty="0">
              <a:solidFill>
                <a:schemeClr val="bg1">
                  <a:lumMod val="85000"/>
                </a:schemeClr>
              </a:solidFill>
            </a:endParaRPr>
          </a:p>
          <a:p>
            <a:pPr lvl="1"/>
            <a:r>
              <a:rPr lang="zh-CN" altLang="en-US" dirty="0">
                <a:solidFill>
                  <a:schemeClr val="bg1">
                    <a:lumMod val="85000"/>
                  </a:schemeClr>
                </a:solidFill>
              </a:rPr>
              <a:t>文件的并发读写往往需要加锁等一系列复杂的措施来避免读写冲突</a:t>
            </a:r>
          </a:p>
        </p:txBody>
      </p:sp>
    </p:spTree>
    <p:extLst>
      <p:ext uri="{BB962C8B-B14F-4D97-AF65-F5344CB8AC3E}">
        <p14:creationId xmlns:p14="http://schemas.microsoft.com/office/powerpoint/2010/main" val="1218692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endParaRPr lang="zh-CN" altLang="en-US" dirty="0"/>
          </a:p>
        </p:txBody>
      </p:sp>
      <p:sp>
        <p:nvSpPr>
          <p:cNvPr id="2" name="标题 1"/>
          <p:cNvSpPr>
            <a:spLocks noGrp="1"/>
          </p:cNvSpPr>
          <p:nvPr>
            <p:ph type="title"/>
          </p:nvPr>
        </p:nvSpPr>
        <p:spPr/>
        <p:txBody>
          <a:bodyPr/>
          <a:lstStyle/>
          <a:p>
            <a:r>
              <a:rPr lang="zh-CN" altLang="en-US" dirty="0"/>
              <a:t>文件分块存储</a:t>
            </a:r>
          </a:p>
        </p:txBody>
      </p:sp>
      <p:sp>
        <p:nvSpPr>
          <p:cNvPr id="5" name="Folded Corner 4"/>
          <p:cNvSpPr/>
          <p:nvPr/>
        </p:nvSpPr>
        <p:spPr bwMode="auto">
          <a:xfrm>
            <a:off x="400051" y="1594751"/>
            <a:ext cx="8201024" cy="1595092"/>
          </a:xfrm>
          <a:prstGeom prst="foldedCorner">
            <a:avLst/>
          </a:prstGeom>
          <a:solidFill>
            <a:srgbClr val="FFFF93"/>
          </a:solidFill>
          <a:ln>
            <a:solidFill>
              <a:schemeClr val="bg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4" tIns="45722" rIns="91444" bIns="45722" numCol="1" rtlCol="0" anchor="t" anchorCtr="0" compatLnSpc="1">
            <a:prstTxWarp prst="textNoShape">
              <a:avLst/>
            </a:prstTxWarp>
          </a:bodyPr>
          <a:lstStyle/>
          <a:p>
            <a:pPr algn="ctr" defTabSz="914446" fontAlgn="base"/>
            <a:r>
              <a:rPr lang="zh-CN" altLang="en-US" sz="1575" b="1" dirty="0">
                <a:solidFill>
                  <a:srgbClr val="01020B"/>
                </a:solidFill>
              </a:rPr>
              <a:t>大文件</a:t>
            </a:r>
            <a:endParaRPr lang="en-US" sz="1575" b="1" dirty="0">
              <a:solidFill>
                <a:srgbClr val="01020B"/>
              </a:solidFill>
            </a:endParaRPr>
          </a:p>
          <a:p>
            <a:pPr algn="ctr" defTabSz="914484" fontAlgn="base"/>
            <a:r>
              <a:rPr lang="en-US" sz="975" dirty="0">
                <a:solidFill>
                  <a:srgbClr val="01020B"/>
                </a:solidFill>
              </a:rPr>
              <a:t>1100101010011100101010011100101010011100101010011100110010101001110010101001110010101001110010101001110010101001</a:t>
            </a:r>
          </a:p>
          <a:p>
            <a:pPr algn="ctr" defTabSz="914484" fontAlgn="base"/>
            <a:r>
              <a:rPr lang="en-US" sz="975" dirty="0">
                <a:solidFill>
                  <a:srgbClr val="01020B"/>
                </a:solidFill>
              </a:rPr>
              <a:t>1100101010011100101010011100101010011100101010011100110010101001110010101001110010101001110010101001110010101001</a:t>
            </a:r>
          </a:p>
          <a:p>
            <a:pPr algn="ctr" defTabSz="914484" fontAlgn="base"/>
            <a:r>
              <a:rPr lang="en-US" sz="975" dirty="0">
                <a:solidFill>
                  <a:srgbClr val="01020B"/>
                </a:solidFill>
              </a:rPr>
              <a:t>1100101010011100101010011100101010011100101010011100110010101001110010101001110010101001110010101001110010101001</a:t>
            </a:r>
          </a:p>
          <a:p>
            <a:pPr algn="ctr" defTabSz="914484" fontAlgn="base"/>
            <a:r>
              <a:rPr lang="en-US" sz="975" dirty="0">
                <a:solidFill>
                  <a:srgbClr val="01020B"/>
                </a:solidFill>
              </a:rPr>
              <a:t>1100101010011100101010011100101010011100101010011100110010101001110010101001110010101001110010101001110010101001</a:t>
            </a:r>
          </a:p>
          <a:p>
            <a:pPr algn="ctr" defTabSz="914484" fontAlgn="base"/>
            <a:r>
              <a:rPr lang="en-US" sz="975" dirty="0">
                <a:solidFill>
                  <a:srgbClr val="01020B"/>
                </a:solidFill>
              </a:rPr>
              <a:t>1100101010011100101010011100101010011100101010011100110010101001110010101001110010101001110010101001110010101001</a:t>
            </a:r>
          </a:p>
          <a:p>
            <a:pPr algn="ctr" defTabSz="914484" fontAlgn="base"/>
            <a:r>
              <a:rPr lang="en-US" sz="975" dirty="0">
                <a:solidFill>
                  <a:srgbClr val="01020B"/>
                </a:solidFill>
              </a:rPr>
              <a:t>1100101010011100101010011100101010011100101010011100110010101001110010101001110010101001110010101001110010101001</a:t>
            </a:r>
          </a:p>
          <a:p>
            <a:pPr algn="ctr" defTabSz="914484" fontAlgn="base"/>
            <a:r>
              <a:rPr lang="en-US" sz="975" dirty="0">
                <a:solidFill>
                  <a:srgbClr val="01020B"/>
                </a:solidFill>
              </a:rPr>
              <a:t>1100101010011100101010011100101010011100101010011100110010101001110010101001110010101001110010101001110010101001</a:t>
            </a:r>
          </a:p>
          <a:p>
            <a:pPr algn="ctr" defTabSz="914484" fontAlgn="base"/>
            <a:r>
              <a:rPr lang="en-US" sz="975" dirty="0">
                <a:solidFill>
                  <a:srgbClr val="01020B"/>
                </a:solidFill>
              </a:rPr>
              <a:t>1100101010011100101010011100101010011100101010011100110010101001110010101001110010101001110010101001110010101001</a:t>
            </a:r>
          </a:p>
          <a:p>
            <a:pPr algn="ctr" defTabSz="914484" fontAlgn="base"/>
            <a:r>
              <a:rPr lang="en-US" sz="975" dirty="0">
                <a:solidFill>
                  <a:srgbClr val="01020B"/>
                </a:solidFill>
              </a:rPr>
              <a:t>…</a:t>
            </a:r>
          </a:p>
          <a:p>
            <a:pPr algn="ctr" defTabSz="914484" fontAlgn="base"/>
            <a:endParaRPr lang="en-US" sz="975" dirty="0">
              <a:solidFill>
                <a:srgbClr val="01020B"/>
              </a:solidFill>
            </a:endParaRPr>
          </a:p>
        </p:txBody>
      </p:sp>
      <p:sp>
        <p:nvSpPr>
          <p:cNvPr id="6" name="Rectangle 5"/>
          <p:cNvSpPr/>
          <p:nvPr/>
        </p:nvSpPr>
        <p:spPr>
          <a:xfrm>
            <a:off x="3858872" y="3087520"/>
            <a:ext cx="1350058" cy="461797"/>
          </a:xfrm>
          <a:prstGeom prst="rect">
            <a:avLst/>
          </a:prstGeom>
        </p:spPr>
        <p:txBody>
          <a:bodyPr wrap="none" lIns="91444" tIns="45722" rIns="91444" bIns="45722">
            <a:spAutoFit/>
          </a:bodyPr>
          <a:lstStyle/>
          <a:p>
            <a:pPr algn="ctr" defTabSz="914484" fontAlgn="base"/>
            <a:r>
              <a:rPr lang="en-US" sz="2401" b="1" dirty="0">
                <a:solidFill>
                  <a:srgbClr val="01020B"/>
                </a:solidFill>
                <a:ea typeface="ＭＳ Ｐゴシック" charset="-128"/>
              </a:rPr>
              <a:t>6440MB</a:t>
            </a:r>
          </a:p>
        </p:txBody>
      </p:sp>
      <p:sp>
        <p:nvSpPr>
          <p:cNvPr id="7" name="Rounded Rectangle 6"/>
          <p:cNvSpPr/>
          <p:nvPr/>
        </p:nvSpPr>
        <p:spPr bwMode="auto">
          <a:xfrm>
            <a:off x="695332" y="3879204"/>
            <a:ext cx="819149" cy="478757"/>
          </a:xfrm>
          <a:prstGeom prst="roundRect">
            <a:avLst/>
          </a:prstGeom>
          <a:solidFill>
            <a:srgbClr val="FFFF93"/>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sz="1425" dirty="0">
                <a:solidFill>
                  <a:srgbClr val="01020B"/>
                </a:solidFill>
              </a:rPr>
              <a:t>1</a:t>
            </a:r>
          </a:p>
        </p:txBody>
      </p:sp>
      <p:sp>
        <p:nvSpPr>
          <p:cNvPr id="8" name="Rounded Rectangle 7"/>
          <p:cNvSpPr/>
          <p:nvPr/>
        </p:nvSpPr>
        <p:spPr bwMode="auto">
          <a:xfrm>
            <a:off x="1600093" y="3879204"/>
            <a:ext cx="819149" cy="478757"/>
          </a:xfrm>
          <a:prstGeom prst="roundRect">
            <a:avLst/>
          </a:prstGeom>
          <a:solidFill>
            <a:srgbClr val="FFFF93"/>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sz="1425" dirty="0">
                <a:solidFill>
                  <a:srgbClr val="01020B"/>
                </a:solidFill>
              </a:rPr>
              <a:t>2</a:t>
            </a:r>
          </a:p>
        </p:txBody>
      </p:sp>
      <p:sp>
        <p:nvSpPr>
          <p:cNvPr id="9" name="Rounded Rectangle 8"/>
          <p:cNvSpPr/>
          <p:nvPr/>
        </p:nvSpPr>
        <p:spPr bwMode="auto">
          <a:xfrm>
            <a:off x="2504848" y="3879204"/>
            <a:ext cx="819149" cy="478757"/>
          </a:xfrm>
          <a:prstGeom prst="roundRect">
            <a:avLst/>
          </a:prstGeom>
          <a:solidFill>
            <a:srgbClr val="FFFF93"/>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sz="1425" dirty="0">
                <a:solidFill>
                  <a:srgbClr val="01020B"/>
                </a:solidFill>
              </a:rPr>
              <a:t>3</a:t>
            </a:r>
          </a:p>
        </p:txBody>
      </p:sp>
      <p:sp>
        <p:nvSpPr>
          <p:cNvPr id="10" name="Rounded Rectangle 9"/>
          <p:cNvSpPr/>
          <p:nvPr/>
        </p:nvSpPr>
        <p:spPr bwMode="auto">
          <a:xfrm>
            <a:off x="3409613" y="3879204"/>
            <a:ext cx="819149" cy="478757"/>
          </a:xfrm>
          <a:prstGeom prst="roundRect">
            <a:avLst/>
          </a:prstGeom>
          <a:solidFill>
            <a:srgbClr val="FFFF93"/>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sz="1425" dirty="0">
                <a:solidFill>
                  <a:srgbClr val="01020B"/>
                </a:solidFill>
              </a:rPr>
              <a:t>4</a:t>
            </a:r>
          </a:p>
        </p:txBody>
      </p:sp>
      <p:sp>
        <p:nvSpPr>
          <p:cNvPr id="11" name="Rounded Rectangle 10"/>
          <p:cNvSpPr/>
          <p:nvPr/>
        </p:nvSpPr>
        <p:spPr bwMode="auto">
          <a:xfrm>
            <a:off x="4314372" y="3879204"/>
            <a:ext cx="819149" cy="478757"/>
          </a:xfrm>
          <a:prstGeom prst="roundRect">
            <a:avLst/>
          </a:prstGeom>
          <a:solidFill>
            <a:srgbClr val="FFFF93"/>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sz="1425" dirty="0">
                <a:solidFill>
                  <a:srgbClr val="01020B"/>
                </a:solidFill>
              </a:rPr>
              <a:t>5</a:t>
            </a:r>
          </a:p>
        </p:txBody>
      </p:sp>
      <p:sp>
        <p:nvSpPr>
          <p:cNvPr id="12" name="Rounded Rectangle 11"/>
          <p:cNvSpPr/>
          <p:nvPr/>
        </p:nvSpPr>
        <p:spPr bwMode="auto">
          <a:xfrm>
            <a:off x="5219130" y="3879204"/>
            <a:ext cx="819149" cy="478757"/>
          </a:xfrm>
          <a:prstGeom prst="roundRect">
            <a:avLst/>
          </a:prstGeom>
          <a:solidFill>
            <a:srgbClr val="FFFF93"/>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sz="1425" dirty="0">
                <a:solidFill>
                  <a:srgbClr val="01020B"/>
                </a:solidFill>
              </a:rPr>
              <a:t>6</a:t>
            </a:r>
          </a:p>
        </p:txBody>
      </p:sp>
      <p:sp>
        <p:nvSpPr>
          <p:cNvPr id="13" name="Rounded Rectangle 12"/>
          <p:cNvSpPr/>
          <p:nvPr/>
        </p:nvSpPr>
        <p:spPr bwMode="auto">
          <a:xfrm>
            <a:off x="6647880" y="3879204"/>
            <a:ext cx="819149" cy="478757"/>
          </a:xfrm>
          <a:prstGeom prst="roundRect">
            <a:avLst/>
          </a:prstGeom>
          <a:solidFill>
            <a:srgbClr val="FFFF93"/>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sz="1425" dirty="0">
                <a:solidFill>
                  <a:srgbClr val="01020B"/>
                </a:solidFill>
              </a:rPr>
              <a:t>100</a:t>
            </a:r>
          </a:p>
        </p:txBody>
      </p:sp>
      <p:sp>
        <p:nvSpPr>
          <p:cNvPr id="14" name="Rounded Rectangle 13"/>
          <p:cNvSpPr/>
          <p:nvPr/>
        </p:nvSpPr>
        <p:spPr bwMode="auto">
          <a:xfrm>
            <a:off x="7562276" y="3879204"/>
            <a:ext cx="667326" cy="478757"/>
          </a:xfrm>
          <a:prstGeom prst="roundRect">
            <a:avLst/>
          </a:prstGeom>
          <a:solidFill>
            <a:srgbClr val="FFFF93"/>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sz="1425" dirty="0">
                <a:solidFill>
                  <a:srgbClr val="01020B"/>
                </a:solidFill>
              </a:rPr>
              <a:t>101</a:t>
            </a:r>
          </a:p>
        </p:txBody>
      </p:sp>
      <p:sp>
        <p:nvSpPr>
          <p:cNvPr id="15" name="Down Arrow 14"/>
          <p:cNvSpPr/>
          <p:nvPr/>
        </p:nvSpPr>
        <p:spPr bwMode="auto">
          <a:xfrm>
            <a:off x="4247346" y="3467909"/>
            <a:ext cx="271808" cy="342989"/>
          </a:xfrm>
          <a:prstGeom prst="downArrow">
            <a:avLst/>
          </a:prstGeom>
          <a:solidFill>
            <a:schemeClr val="accent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a:sp3d>
        </p:spPr>
        <p:txBody>
          <a:bodyPr vert="horz" wrap="none" lIns="91444" tIns="45722" rIns="91444" bIns="45722" numCol="1" rtlCol="0" anchor="ctr" anchorCtr="0" compatLnSpc="1">
            <a:prstTxWarp prst="textNoShape">
              <a:avLst/>
            </a:prstTxWarp>
          </a:bodyPr>
          <a:lstStyle/>
          <a:p>
            <a:pPr algn="ctr" defTabSz="914446" fontAlgn="base"/>
            <a:endParaRPr lang="en-US" sz="1575">
              <a:solidFill>
                <a:srgbClr val="01020B"/>
              </a:solidFill>
              <a:ea typeface="ＭＳ Ｐゴシック" charset="-128"/>
            </a:endParaRPr>
          </a:p>
        </p:txBody>
      </p:sp>
      <p:sp>
        <p:nvSpPr>
          <p:cNvPr id="16" name="Rectangle 15"/>
          <p:cNvSpPr/>
          <p:nvPr/>
        </p:nvSpPr>
        <p:spPr>
          <a:xfrm>
            <a:off x="704793" y="4385830"/>
            <a:ext cx="800227" cy="369336"/>
          </a:xfrm>
          <a:prstGeom prst="rect">
            <a:avLst/>
          </a:prstGeom>
        </p:spPr>
        <p:txBody>
          <a:bodyPr wrap="none" lIns="91444" tIns="45722" rIns="91444" bIns="45722">
            <a:spAutoFit/>
          </a:bodyPr>
          <a:lstStyle/>
          <a:p>
            <a:pPr algn="ctr" defTabSz="914484" fontAlgn="base"/>
            <a:r>
              <a:rPr lang="en-US" b="1" dirty="0">
                <a:solidFill>
                  <a:srgbClr val="01020B"/>
                </a:solidFill>
                <a:ea typeface="ＭＳ Ｐゴシック" charset="-128"/>
              </a:rPr>
              <a:t>64MB</a:t>
            </a:r>
          </a:p>
        </p:txBody>
      </p:sp>
      <p:sp>
        <p:nvSpPr>
          <p:cNvPr id="17" name="Rectangle 16"/>
          <p:cNvSpPr/>
          <p:nvPr/>
        </p:nvSpPr>
        <p:spPr>
          <a:xfrm>
            <a:off x="1609553" y="4385830"/>
            <a:ext cx="800227" cy="369336"/>
          </a:xfrm>
          <a:prstGeom prst="rect">
            <a:avLst/>
          </a:prstGeom>
        </p:spPr>
        <p:txBody>
          <a:bodyPr wrap="none" lIns="91444" tIns="45722" rIns="91444" bIns="45722">
            <a:spAutoFit/>
          </a:bodyPr>
          <a:lstStyle/>
          <a:p>
            <a:pPr algn="ctr" defTabSz="914484" fontAlgn="base"/>
            <a:r>
              <a:rPr lang="en-US" b="1" dirty="0">
                <a:solidFill>
                  <a:srgbClr val="01020B"/>
                </a:solidFill>
                <a:ea typeface="ＭＳ Ｐゴシック" charset="-128"/>
              </a:rPr>
              <a:t>64MB</a:t>
            </a:r>
          </a:p>
        </p:txBody>
      </p:sp>
      <p:sp>
        <p:nvSpPr>
          <p:cNvPr id="18" name="Rectangle 17"/>
          <p:cNvSpPr/>
          <p:nvPr/>
        </p:nvSpPr>
        <p:spPr>
          <a:xfrm>
            <a:off x="2514309" y="4385830"/>
            <a:ext cx="800227" cy="369336"/>
          </a:xfrm>
          <a:prstGeom prst="rect">
            <a:avLst/>
          </a:prstGeom>
        </p:spPr>
        <p:txBody>
          <a:bodyPr wrap="none" lIns="91444" tIns="45722" rIns="91444" bIns="45722">
            <a:spAutoFit/>
          </a:bodyPr>
          <a:lstStyle/>
          <a:p>
            <a:pPr algn="ctr" defTabSz="914484" fontAlgn="base"/>
            <a:r>
              <a:rPr lang="en-US" b="1" dirty="0">
                <a:solidFill>
                  <a:srgbClr val="01020B"/>
                </a:solidFill>
                <a:ea typeface="ＭＳ Ｐゴシック" charset="-128"/>
              </a:rPr>
              <a:t>64MB</a:t>
            </a:r>
          </a:p>
        </p:txBody>
      </p:sp>
      <p:sp>
        <p:nvSpPr>
          <p:cNvPr id="19" name="Rectangle 18"/>
          <p:cNvSpPr/>
          <p:nvPr/>
        </p:nvSpPr>
        <p:spPr>
          <a:xfrm>
            <a:off x="3419073" y="4385830"/>
            <a:ext cx="800227" cy="369336"/>
          </a:xfrm>
          <a:prstGeom prst="rect">
            <a:avLst/>
          </a:prstGeom>
        </p:spPr>
        <p:txBody>
          <a:bodyPr wrap="none" lIns="91444" tIns="45722" rIns="91444" bIns="45722">
            <a:spAutoFit/>
          </a:bodyPr>
          <a:lstStyle/>
          <a:p>
            <a:pPr algn="ctr" defTabSz="914484" fontAlgn="base"/>
            <a:r>
              <a:rPr lang="en-US" b="1" dirty="0">
                <a:solidFill>
                  <a:srgbClr val="01020B"/>
                </a:solidFill>
                <a:ea typeface="ＭＳ Ｐゴシック" charset="-128"/>
              </a:rPr>
              <a:t>64MB</a:t>
            </a:r>
          </a:p>
        </p:txBody>
      </p:sp>
      <p:sp>
        <p:nvSpPr>
          <p:cNvPr id="20" name="Rectangle 19"/>
          <p:cNvSpPr/>
          <p:nvPr/>
        </p:nvSpPr>
        <p:spPr>
          <a:xfrm>
            <a:off x="4323828" y="4385830"/>
            <a:ext cx="800227" cy="369336"/>
          </a:xfrm>
          <a:prstGeom prst="rect">
            <a:avLst/>
          </a:prstGeom>
        </p:spPr>
        <p:txBody>
          <a:bodyPr wrap="none" lIns="91444" tIns="45722" rIns="91444" bIns="45722">
            <a:spAutoFit/>
          </a:bodyPr>
          <a:lstStyle/>
          <a:p>
            <a:pPr algn="ctr" defTabSz="914484" fontAlgn="base"/>
            <a:r>
              <a:rPr lang="en-US" b="1" dirty="0">
                <a:solidFill>
                  <a:srgbClr val="01020B"/>
                </a:solidFill>
                <a:ea typeface="ＭＳ Ｐゴシック" charset="-128"/>
              </a:rPr>
              <a:t>64MB</a:t>
            </a:r>
          </a:p>
        </p:txBody>
      </p:sp>
      <p:sp>
        <p:nvSpPr>
          <p:cNvPr id="21" name="Rectangle 20"/>
          <p:cNvSpPr/>
          <p:nvPr/>
        </p:nvSpPr>
        <p:spPr>
          <a:xfrm>
            <a:off x="5228591" y="4385830"/>
            <a:ext cx="800227" cy="369336"/>
          </a:xfrm>
          <a:prstGeom prst="rect">
            <a:avLst/>
          </a:prstGeom>
        </p:spPr>
        <p:txBody>
          <a:bodyPr wrap="none" lIns="91444" tIns="45722" rIns="91444" bIns="45722">
            <a:spAutoFit/>
          </a:bodyPr>
          <a:lstStyle/>
          <a:p>
            <a:pPr algn="ctr" defTabSz="914484" fontAlgn="base"/>
            <a:r>
              <a:rPr lang="en-US" b="1" dirty="0">
                <a:solidFill>
                  <a:srgbClr val="01020B"/>
                </a:solidFill>
                <a:ea typeface="ＭＳ Ｐゴシック" charset="-128"/>
              </a:rPr>
              <a:t>64MB</a:t>
            </a:r>
          </a:p>
        </p:txBody>
      </p:sp>
      <p:sp>
        <p:nvSpPr>
          <p:cNvPr id="22" name="Rectangle 21"/>
          <p:cNvSpPr/>
          <p:nvPr/>
        </p:nvSpPr>
        <p:spPr>
          <a:xfrm>
            <a:off x="6135465" y="3879204"/>
            <a:ext cx="444362" cy="404089"/>
          </a:xfrm>
          <a:prstGeom prst="rect">
            <a:avLst/>
          </a:prstGeom>
        </p:spPr>
        <p:txBody>
          <a:bodyPr wrap="none" lIns="91444" tIns="45722" rIns="91444" bIns="45722">
            <a:spAutoFit/>
          </a:bodyPr>
          <a:lstStyle/>
          <a:p>
            <a:pPr algn="ctr" defTabSz="914484" fontAlgn="base"/>
            <a:r>
              <a:rPr lang="en-US" sz="2026" b="1" dirty="0">
                <a:solidFill>
                  <a:srgbClr val="01020B"/>
                </a:solidFill>
                <a:ea typeface="ＭＳ Ｐゴシック" charset="-128"/>
              </a:rPr>
              <a:t>…</a:t>
            </a:r>
          </a:p>
        </p:txBody>
      </p:sp>
      <p:sp>
        <p:nvSpPr>
          <p:cNvPr id="23" name="Rectangle 22"/>
          <p:cNvSpPr/>
          <p:nvPr/>
        </p:nvSpPr>
        <p:spPr>
          <a:xfrm>
            <a:off x="6657341" y="4385830"/>
            <a:ext cx="800227" cy="369336"/>
          </a:xfrm>
          <a:prstGeom prst="rect">
            <a:avLst/>
          </a:prstGeom>
        </p:spPr>
        <p:txBody>
          <a:bodyPr wrap="none" lIns="91444" tIns="45722" rIns="91444" bIns="45722">
            <a:spAutoFit/>
          </a:bodyPr>
          <a:lstStyle/>
          <a:p>
            <a:pPr algn="ctr" defTabSz="914484" fontAlgn="base"/>
            <a:r>
              <a:rPr lang="en-US" b="1" dirty="0">
                <a:solidFill>
                  <a:srgbClr val="01020B"/>
                </a:solidFill>
                <a:ea typeface="ＭＳ Ｐゴシック" charset="-128"/>
              </a:rPr>
              <a:t>64MB</a:t>
            </a:r>
          </a:p>
        </p:txBody>
      </p:sp>
      <p:sp>
        <p:nvSpPr>
          <p:cNvPr id="24" name="Rectangle 23"/>
          <p:cNvSpPr/>
          <p:nvPr/>
        </p:nvSpPr>
        <p:spPr>
          <a:xfrm>
            <a:off x="7503769" y="4385830"/>
            <a:ext cx="800227" cy="369336"/>
          </a:xfrm>
          <a:prstGeom prst="rect">
            <a:avLst/>
          </a:prstGeom>
        </p:spPr>
        <p:txBody>
          <a:bodyPr wrap="none" lIns="91444" tIns="45722" rIns="91444" bIns="45722">
            <a:spAutoFit/>
          </a:bodyPr>
          <a:lstStyle/>
          <a:p>
            <a:pPr algn="ctr" defTabSz="914484" fontAlgn="base"/>
            <a:r>
              <a:rPr lang="en-US" b="1" dirty="0">
                <a:solidFill>
                  <a:srgbClr val="01020B"/>
                </a:solidFill>
                <a:ea typeface="ＭＳ Ｐゴシック" charset="-128"/>
              </a:rPr>
              <a:t>40MB</a:t>
            </a:r>
          </a:p>
        </p:txBody>
      </p:sp>
      <p:sp>
        <p:nvSpPr>
          <p:cNvPr id="25" name="Title 1"/>
          <p:cNvSpPr txBox="1">
            <a:spLocks/>
          </p:cNvSpPr>
          <p:nvPr/>
        </p:nvSpPr>
        <p:spPr bwMode="auto">
          <a:xfrm>
            <a:off x="398963" y="1658350"/>
            <a:ext cx="1523999" cy="295968"/>
          </a:xfrm>
          <a:prstGeom prst="rect">
            <a:avLst/>
          </a:prstGeom>
          <a:noFill/>
          <a:ln w="9525">
            <a:noFill/>
            <a:miter lim="800000"/>
            <a:headEnd/>
            <a:tailEnd/>
          </a:ln>
        </p:spPr>
        <p:txBody>
          <a:bodyPr vert="horz" wrap="square" lIns="91444" tIns="45722" rIns="91444" bIns="45722" numCol="1" anchor="b" anchorCtr="0" compatLnSpc="1">
            <a:prstTxWarp prst="textNoShape">
              <a:avLst/>
            </a:prstTxWarp>
            <a:scene3d>
              <a:camera prst="orthographicFront"/>
              <a:lightRig rig="threePt" dir="t"/>
            </a:scene3d>
            <a:sp3d extrusionH="57150">
              <a:bevelT w="38100" h="38100"/>
            </a:sp3d>
          </a:bodyPr>
          <a:lstStyle>
            <a:lvl1pPr algn="l" rtl="0" eaLnBrk="1" fontAlgn="base" hangingPunct="1">
              <a:spcBef>
                <a:spcPct val="0"/>
              </a:spcBef>
              <a:spcAft>
                <a:spcPct val="0"/>
              </a:spcAft>
              <a:defRPr sz="3800" b="1">
                <a:ln>
                  <a:noFill/>
                </a:ln>
                <a:solidFill>
                  <a:schemeClr val="bg2">
                    <a:lumMod val="50000"/>
                  </a:schemeClr>
                </a:solidFill>
                <a:effectLst/>
                <a:latin typeface="+mn-lt"/>
                <a:ea typeface="Tahoma" pitchFamily="34" charset="0"/>
                <a:cs typeface="Arial" pitchFamily="34" charset="0"/>
              </a:defRPr>
            </a:lvl1pPr>
            <a:lvl2pPr algn="l" rtl="0" eaLnBrk="1" fontAlgn="base" hangingPunct="1">
              <a:spcBef>
                <a:spcPct val="0"/>
              </a:spcBef>
              <a:spcAft>
                <a:spcPct val="0"/>
              </a:spcAft>
              <a:defRPr sz="3200">
                <a:solidFill>
                  <a:srgbClr val="0000FF"/>
                </a:solidFill>
                <a:latin typeface="Arial" charset="0"/>
                <a:ea typeface="ＭＳ Ｐゴシック" charset="-128"/>
                <a:cs typeface="ＭＳ Ｐゴシック" charset="-128"/>
              </a:defRPr>
            </a:lvl2pPr>
            <a:lvl3pPr algn="l" rtl="0" eaLnBrk="1" fontAlgn="base" hangingPunct="1">
              <a:spcBef>
                <a:spcPct val="0"/>
              </a:spcBef>
              <a:spcAft>
                <a:spcPct val="0"/>
              </a:spcAft>
              <a:defRPr sz="3200">
                <a:solidFill>
                  <a:srgbClr val="0000FF"/>
                </a:solidFill>
                <a:latin typeface="Arial" charset="0"/>
                <a:ea typeface="ＭＳ Ｐゴシック" charset="-128"/>
                <a:cs typeface="ＭＳ Ｐゴシック" charset="-128"/>
              </a:defRPr>
            </a:lvl3pPr>
            <a:lvl4pPr algn="l" rtl="0" eaLnBrk="1" fontAlgn="base" hangingPunct="1">
              <a:spcBef>
                <a:spcPct val="0"/>
              </a:spcBef>
              <a:spcAft>
                <a:spcPct val="0"/>
              </a:spcAft>
              <a:defRPr sz="3200">
                <a:solidFill>
                  <a:srgbClr val="0000FF"/>
                </a:solidFill>
                <a:latin typeface="Arial" charset="0"/>
                <a:ea typeface="ＭＳ Ｐゴシック" charset="-128"/>
                <a:cs typeface="ＭＳ Ｐゴシック" charset="-128"/>
              </a:defRPr>
            </a:lvl4pPr>
            <a:lvl5pPr algn="l" rtl="0" eaLnBrk="1" fontAlgn="base" hangingPunct="1">
              <a:spcBef>
                <a:spcPct val="0"/>
              </a:spcBef>
              <a:spcAft>
                <a:spcPct val="0"/>
              </a:spcAft>
              <a:defRPr sz="3200">
                <a:solidFill>
                  <a:srgbClr val="0000FF"/>
                </a:solidFill>
                <a:latin typeface="Arial" charset="0"/>
                <a:ea typeface="ＭＳ Ｐゴシック" charset="-128"/>
                <a:cs typeface="ＭＳ Ｐゴシック" charset="-128"/>
              </a:defRPr>
            </a:lvl5pPr>
            <a:lvl6pPr marL="457200" algn="l" rtl="0" eaLnBrk="1" fontAlgn="base" hangingPunct="1">
              <a:spcBef>
                <a:spcPct val="0"/>
              </a:spcBef>
              <a:spcAft>
                <a:spcPct val="0"/>
              </a:spcAft>
              <a:defRPr sz="3200">
                <a:solidFill>
                  <a:srgbClr val="0000FF"/>
                </a:solidFill>
                <a:latin typeface="Comic Sans MS" charset="0"/>
              </a:defRPr>
            </a:lvl6pPr>
            <a:lvl7pPr marL="914400" algn="l" rtl="0" eaLnBrk="1" fontAlgn="base" hangingPunct="1">
              <a:spcBef>
                <a:spcPct val="0"/>
              </a:spcBef>
              <a:spcAft>
                <a:spcPct val="0"/>
              </a:spcAft>
              <a:defRPr sz="3200">
                <a:solidFill>
                  <a:srgbClr val="0000FF"/>
                </a:solidFill>
                <a:latin typeface="Comic Sans MS" charset="0"/>
              </a:defRPr>
            </a:lvl7pPr>
            <a:lvl8pPr marL="1371600" algn="l" rtl="0" eaLnBrk="1" fontAlgn="base" hangingPunct="1">
              <a:spcBef>
                <a:spcPct val="0"/>
              </a:spcBef>
              <a:spcAft>
                <a:spcPct val="0"/>
              </a:spcAft>
              <a:defRPr sz="3200">
                <a:solidFill>
                  <a:srgbClr val="0000FF"/>
                </a:solidFill>
                <a:latin typeface="Comic Sans MS" charset="0"/>
              </a:defRPr>
            </a:lvl8pPr>
            <a:lvl9pPr marL="1828800" algn="l" rtl="0" eaLnBrk="1" fontAlgn="base" hangingPunct="1">
              <a:spcBef>
                <a:spcPct val="0"/>
              </a:spcBef>
              <a:spcAft>
                <a:spcPct val="0"/>
              </a:spcAft>
              <a:defRPr sz="3200">
                <a:solidFill>
                  <a:srgbClr val="0000FF"/>
                </a:solidFill>
                <a:latin typeface="Comic Sans MS" charset="0"/>
              </a:defRPr>
            </a:lvl9pPr>
          </a:lstStyle>
          <a:p>
            <a:pPr defTabSz="914484"/>
            <a:r>
              <a:rPr lang="en-US" sz="2176" dirty="0">
                <a:solidFill>
                  <a:srgbClr val="A50021"/>
                </a:solidFill>
              </a:rPr>
              <a:t>Example:</a:t>
            </a:r>
          </a:p>
        </p:txBody>
      </p:sp>
      <p:sp>
        <p:nvSpPr>
          <p:cNvPr id="26" name="Rounded Rectangle 25"/>
          <p:cNvSpPr/>
          <p:nvPr/>
        </p:nvSpPr>
        <p:spPr bwMode="auto">
          <a:xfrm>
            <a:off x="685866" y="3879204"/>
            <a:ext cx="819149" cy="478757"/>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sz="1425" dirty="0">
                <a:solidFill>
                  <a:srgbClr val="01020B"/>
                </a:solidFill>
              </a:rPr>
              <a:t>1</a:t>
            </a:r>
          </a:p>
        </p:txBody>
      </p:sp>
      <p:sp>
        <p:nvSpPr>
          <p:cNvPr id="27" name="Rounded Rectangle 26"/>
          <p:cNvSpPr/>
          <p:nvPr/>
        </p:nvSpPr>
        <p:spPr bwMode="auto">
          <a:xfrm>
            <a:off x="1609556" y="3879204"/>
            <a:ext cx="819149" cy="478757"/>
          </a:xfrm>
          <a:prstGeom prst="roundRect">
            <a:avLst/>
          </a:prstGeom>
          <a:solidFill>
            <a:schemeClr val="accent2">
              <a:lumMod val="40000"/>
              <a:lumOff val="60000"/>
            </a:schemeClr>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sz="1425" dirty="0">
                <a:solidFill>
                  <a:srgbClr val="01020B"/>
                </a:solidFill>
              </a:rPr>
              <a:t>2</a:t>
            </a:r>
          </a:p>
        </p:txBody>
      </p:sp>
      <p:sp>
        <p:nvSpPr>
          <p:cNvPr id="29" name="Rounded Rectangle 28"/>
          <p:cNvSpPr/>
          <p:nvPr/>
        </p:nvSpPr>
        <p:spPr bwMode="auto">
          <a:xfrm>
            <a:off x="2504848" y="3879204"/>
            <a:ext cx="819149" cy="478757"/>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sz="1425" dirty="0">
                <a:solidFill>
                  <a:srgbClr val="01020B"/>
                </a:solidFill>
              </a:rPr>
              <a:t>3</a:t>
            </a:r>
          </a:p>
        </p:txBody>
      </p:sp>
      <p:sp>
        <p:nvSpPr>
          <p:cNvPr id="30" name="Rounded Rectangle 29"/>
          <p:cNvSpPr/>
          <p:nvPr/>
        </p:nvSpPr>
        <p:spPr bwMode="auto">
          <a:xfrm>
            <a:off x="3409613" y="3879204"/>
            <a:ext cx="819149" cy="478757"/>
          </a:xfrm>
          <a:prstGeom prst="roundRect">
            <a:avLst/>
          </a:prstGeom>
          <a:solidFill>
            <a:schemeClr val="accent2">
              <a:lumMod val="40000"/>
              <a:lumOff val="60000"/>
            </a:schemeClr>
          </a:solidFill>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sz="1425" dirty="0">
                <a:solidFill>
                  <a:srgbClr val="01020B"/>
                </a:solidFill>
              </a:rPr>
              <a:t>4</a:t>
            </a:r>
          </a:p>
        </p:txBody>
      </p:sp>
      <p:sp>
        <p:nvSpPr>
          <p:cNvPr id="31" name="Rounded Rectangle 30"/>
          <p:cNvSpPr/>
          <p:nvPr/>
        </p:nvSpPr>
        <p:spPr bwMode="auto">
          <a:xfrm>
            <a:off x="4314372" y="3879204"/>
            <a:ext cx="819149" cy="478757"/>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sz="1425" dirty="0">
                <a:solidFill>
                  <a:srgbClr val="01020B"/>
                </a:solidFill>
              </a:rPr>
              <a:t>5</a:t>
            </a:r>
          </a:p>
        </p:txBody>
      </p:sp>
      <p:sp>
        <p:nvSpPr>
          <p:cNvPr id="32" name="Rounded Rectangle 31"/>
          <p:cNvSpPr/>
          <p:nvPr/>
        </p:nvSpPr>
        <p:spPr bwMode="auto">
          <a:xfrm>
            <a:off x="5228595" y="3879204"/>
            <a:ext cx="819149" cy="478757"/>
          </a:xfrm>
          <a:prstGeom prst="roundRect">
            <a:avLst/>
          </a:prstGeom>
          <a:gradFill flip="none" rotWithShape="1">
            <a:gsLst>
              <a:gs pos="0">
                <a:srgbClr val="FFCC00">
                  <a:tint val="66000"/>
                  <a:satMod val="160000"/>
                </a:srgbClr>
              </a:gs>
              <a:gs pos="50000">
                <a:srgbClr val="FFCC00">
                  <a:tint val="44500"/>
                  <a:satMod val="160000"/>
                </a:srgbClr>
              </a:gs>
              <a:gs pos="100000">
                <a:srgbClr val="FFCC00">
                  <a:tint val="23500"/>
                  <a:satMod val="160000"/>
                </a:srgbClr>
              </a:gs>
            </a:gsLst>
            <a:lin ang="5400000" scaled="1"/>
            <a:tileRect/>
          </a:gradFill>
          <a:ln>
            <a:solidFill>
              <a:schemeClr val="bg1">
                <a:lumMod val="50000"/>
              </a:schemeClr>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sz="1425" dirty="0">
                <a:solidFill>
                  <a:srgbClr val="01020B"/>
                </a:solidFill>
              </a:rPr>
              <a:t>6</a:t>
            </a:r>
          </a:p>
        </p:txBody>
      </p:sp>
      <p:sp>
        <p:nvSpPr>
          <p:cNvPr id="33" name="Rounded Rectangle 32"/>
          <p:cNvSpPr/>
          <p:nvPr/>
        </p:nvSpPr>
        <p:spPr bwMode="auto">
          <a:xfrm>
            <a:off x="6657345" y="3879204"/>
            <a:ext cx="819149" cy="478757"/>
          </a:xfrm>
          <a:prstGeom prst="round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8100000" scaled="1"/>
            <a:tileRect/>
          </a:gradFill>
          <a:ln>
            <a:solidFill>
              <a:schemeClr val="bg1">
                <a:lumMod val="50000"/>
              </a:schemeClr>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sz="1425" dirty="0">
                <a:solidFill>
                  <a:srgbClr val="01020B"/>
                </a:solidFill>
              </a:rPr>
              <a:t>100</a:t>
            </a:r>
          </a:p>
        </p:txBody>
      </p:sp>
      <p:sp>
        <p:nvSpPr>
          <p:cNvPr id="34" name="Rounded Rectangle 33"/>
          <p:cNvSpPr/>
          <p:nvPr/>
        </p:nvSpPr>
        <p:spPr bwMode="auto">
          <a:xfrm>
            <a:off x="7562276" y="3879204"/>
            <a:ext cx="667326" cy="478757"/>
          </a:xfrm>
          <a:prstGeom prst="roundRect">
            <a:avLst/>
          </a:prstGeom>
          <a:gradFill flip="none" rotWithShape="1">
            <a:gsLst>
              <a:gs pos="0">
                <a:srgbClr val="FFCCFF">
                  <a:shade val="30000"/>
                  <a:satMod val="115000"/>
                </a:srgbClr>
              </a:gs>
              <a:gs pos="50000">
                <a:srgbClr val="FFCCFF">
                  <a:shade val="67500"/>
                  <a:satMod val="115000"/>
                </a:srgbClr>
              </a:gs>
              <a:gs pos="100000">
                <a:srgbClr val="FFCCFF">
                  <a:shade val="100000"/>
                  <a:satMod val="115000"/>
                </a:srgbClr>
              </a:gs>
            </a:gsLst>
            <a:lin ang="18900000" scaled="1"/>
            <a:tileRect/>
          </a:gradFill>
          <a:ln>
            <a:solidFill>
              <a:schemeClr val="bg1">
                <a:lumMod val="50000"/>
              </a:schemeClr>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sz="1425" dirty="0">
                <a:solidFill>
                  <a:srgbClr val="01020B"/>
                </a:solidFill>
              </a:rPr>
              <a:t>101</a:t>
            </a:r>
          </a:p>
        </p:txBody>
      </p:sp>
      <p:sp>
        <p:nvSpPr>
          <p:cNvPr id="35" name="TextBox 34"/>
          <p:cNvSpPr txBox="1"/>
          <p:nvPr/>
        </p:nvSpPr>
        <p:spPr>
          <a:xfrm>
            <a:off x="727302" y="5050415"/>
            <a:ext cx="2691771" cy="369336"/>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lIns="91444" tIns="45722" rIns="91444" bIns="45722" rtlCol="0">
            <a:spAutoFit/>
          </a:bodyPr>
          <a:lstStyle/>
          <a:p>
            <a:pPr defTabSz="914484" fontAlgn="base"/>
            <a:r>
              <a:rPr lang="en-US" b="1" dirty="0">
                <a:solidFill>
                  <a:srgbClr val="A50021"/>
                </a:solidFill>
                <a:latin typeface="Arial" panose="020B0604020202020204" pitchFamily="34" charset="0"/>
                <a:ea typeface="Gungsuh" pitchFamily="18" charset="-127"/>
                <a:cs typeface="Arial" panose="020B0604020202020204" pitchFamily="34" charset="0"/>
              </a:rPr>
              <a:t>e.g., </a:t>
            </a:r>
            <a:r>
              <a:rPr lang="en-US" altLang="zh-CN" b="1" dirty="0">
                <a:solidFill>
                  <a:srgbClr val="A50021"/>
                </a:solidFill>
                <a:latin typeface="Arial" panose="020B0604020202020204" pitchFamily="34" charset="0"/>
                <a:ea typeface="Gungsuh" pitchFamily="18" charset="-127"/>
                <a:cs typeface="Arial" panose="020B0604020202020204" pitchFamily="34" charset="0"/>
              </a:rPr>
              <a:t>block size </a:t>
            </a:r>
            <a:r>
              <a:rPr lang="en-US" b="1" dirty="0">
                <a:solidFill>
                  <a:srgbClr val="A50021"/>
                </a:solidFill>
                <a:latin typeface="Arial" panose="020B0604020202020204" pitchFamily="34" charset="0"/>
                <a:ea typeface="Gungsuh" pitchFamily="18" charset="-127"/>
                <a:cs typeface="Arial" panose="020B0604020202020204" pitchFamily="34" charset="0"/>
              </a:rPr>
              <a:t>= 64MB</a:t>
            </a:r>
          </a:p>
        </p:txBody>
      </p:sp>
      <p:sp>
        <p:nvSpPr>
          <p:cNvPr id="3" name="Rectangle 2"/>
          <p:cNvSpPr/>
          <p:nvPr/>
        </p:nvSpPr>
        <p:spPr>
          <a:xfrm>
            <a:off x="4001468" y="4964880"/>
            <a:ext cx="4655255" cy="1061833"/>
          </a:xfrm>
          <a:prstGeom prst="rect">
            <a:avLst/>
          </a:prstGeom>
        </p:spPr>
        <p:txBody>
          <a:bodyPr wrap="square" lIns="91444" tIns="45722" rIns="91444" bIns="45722">
            <a:spAutoFit/>
          </a:bodyPr>
          <a:lstStyle/>
          <a:p>
            <a:pPr defTabSz="914484" fontAlgn="base"/>
            <a:r>
              <a:rPr lang="en-US" sz="1575" dirty="0">
                <a:solidFill>
                  <a:prstClr val="black"/>
                </a:solidFill>
                <a:latin typeface="微软雅黑" panose="020B0503020204020204" pitchFamily="34" charset="-122"/>
                <a:ea typeface="微软雅黑" panose="020B0503020204020204" pitchFamily="34" charset="-122"/>
              </a:rPr>
              <a:t>    </a:t>
            </a:r>
            <a:r>
              <a:rPr lang="zh-CN" altLang="en-US" sz="1575" dirty="0">
                <a:solidFill>
                  <a:prstClr val="black"/>
                </a:solidFill>
                <a:latin typeface="微软雅黑" panose="020B0503020204020204" pitchFamily="34" charset="-122"/>
                <a:ea typeface="微软雅黑" panose="020B0503020204020204" pitchFamily="34" charset="-122"/>
              </a:rPr>
              <a:t>文件由数据块集合组成</a:t>
            </a:r>
            <a:endParaRPr lang="en-US" sz="1575" dirty="0">
              <a:solidFill>
                <a:prstClr val="black"/>
              </a:solidFill>
              <a:latin typeface="微软雅黑" panose="020B0503020204020204" pitchFamily="34" charset="-122"/>
              <a:ea typeface="微软雅黑" panose="020B0503020204020204" pitchFamily="34" charset="-122"/>
            </a:endParaRPr>
          </a:p>
          <a:p>
            <a:pPr marL="742987" lvl="1" indent="-285764" defTabSz="914484" fontAlgn="base">
              <a:buFont typeface="Arial" pitchFamily="34" charset="0"/>
              <a:buChar char="•"/>
            </a:pPr>
            <a:r>
              <a:rPr lang="zh-CN" altLang="en-US" sz="1575" dirty="0">
                <a:solidFill>
                  <a:prstClr val="black"/>
                </a:solidFill>
                <a:latin typeface="微软雅黑" panose="020B0503020204020204" pitchFamily="34" charset="-122"/>
                <a:ea typeface="微软雅黑" panose="020B0503020204020204" pitchFamily="34" charset="-122"/>
              </a:rPr>
              <a:t>通常每块大小为</a:t>
            </a:r>
            <a:r>
              <a:rPr lang="en-US" sz="1575" dirty="0">
                <a:solidFill>
                  <a:prstClr val="black"/>
                </a:solidFill>
                <a:latin typeface="微软雅黑" panose="020B0503020204020204" pitchFamily="34" charset="-122"/>
                <a:ea typeface="微软雅黑" panose="020B0503020204020204" pitchFamily="34" charset="-122"/>
              </a:rPr>
              <a:t> 64MB</a:t>
            </a:r>
          </a:p>
          <a:p>
            <a:pPr marL="742987" lvl="1" indent="-285764" defTabSz="914484" fontAlgn="base">
              <a:buFont typeface="Arial" pitchFamily="34" charset="0"/>
              <a:buChar char="•"/>
            </a:pPr>
            <a:r>
              <a:rPr lang="zh-CN" altLang="en-US" sz="1575" dirty="0">
                <a:solidFill>
                  <a:prstClr val="black"/>
                </a:solidFill>
                <a:latin typeface="微软雅黑" panose="020B0503020204020204" pitchFamily="34" charset="-122"/>
                <a:ea typeface="微软雅黑" panose="020B0503020204020204" pitchFamily="34" charset="-122"/>
              </a:rPr>
              <a:t>每个数据块在本地文件系统中是以单独的文件进行存储</a:t>
            </a:r>
            <a:r>
              <a:rPr lang="en-US" sz="1575" dirty="0">
                <a:solidFill>
                  <a:prstClr val="black"/>
                </a:solidFill>
                <a:latin typeface="微软雅黑" panose="020B0503020204020204" pitchFamily="34" charset="-122"/>
                <a:ea typeface="微软雅黑" panose="020B0503020204020204" pitchFamily="34" charset="-122"/>
              </a:rPr>
              <a:t>(e.g. NTFS)</a:t>
            </a:r>
          </a:p>
        </p:txBody>
      </p:sp>
      <p:sp>
        <p:nvSpPr>
          <p:cNvPr id="36" name="灯片编号占位符 35"/>
          <p:cNvSpPr>
            <a:spLocks noGrp="1"/>
          </p:cNvSpPr>
          <p:nvPr>
            <p:ph type="sldNum" sz="quarter" idx="10"/>
          </p:nvPr>
        </p:nvSpPr>
        <p:spPr/>
        <p:txBody>
          <a:bodyPr/>
          <a:lstStyle/>
          <a:p>
            <a:fld id="{2F92E8BF-52C0-4DA6-9593-0F736FC6DF7B}" type="slidenum">
              <a:rPr lang="en-US" altLang="zh-CN" smtClean="0"/>
              <a:pPr/>
              <a:t>11</a:t>
            </a:fld>
            <a:endParaRPr lang="en-US" altLang="zh-CN" dirty="0"/>
          </a:p>
        </p:txBody>
      </p:sp>
    </p:spTree>
    <p:extLst>
      <p:ext uri="{BB962C8B-B14F-4D97-AF65-F5344CB8AC3E}">
        <p14:creationId xmlns:p14="http://schemas.microsoft.com/office/powerpoint/2010/main" val="291953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par>
                          <p:cTn id="36" fill="hold">
                            <p:stCondLst>
                              <p:cond delay="15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par>
                          <p:cTn id="43" fill="hold">
                            <p:stCondLst>
                              <p:cond delay="2000"/>
                            </p:stCondLst>
                            <p:childTnLst>
                              <p:par>
                                <p:cTn id="44" presetID="10" presetClass="entr" presetSubtype="0"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childTnLst>
                          </p:cTn>
                        </p:par>
                        <p:par>
                          <p:cTn id="50" fill="hold">
                            <p:stCondLst>
                              <p:cond delay="2500"/>
                            </p:stCondLst>
                            <p:childTnLst>
                              <p:par>
                                <p:cTn id="51" presetID="10" presetClass="entr" presetSubtype="0"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childTnLst>
                          </p:cTn>
                        </p:par>
                        <p:par>
                          <p:cTn id="57" fill="hold">
                            <p:stCondLst>
                              <p:cond delay="3000"/>
                            </p:stCondLst>
                            <p:childTnLst>
                              <p:par>
                                <p:cTn id="58" presetID="10" presetClass="entr" presetSubtype="0" fill="hold" grpId="0" nodeType="after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500"/>
                                        <p:tgtEl>
                                          <p:spTgt spid="1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childTnLst>
                          </p:cTn>
                        </p:par>
                        <p:par>
                          <p:cTn id="64" fill="hold">
                            <p:stCondLst>
                              <p:cond delay="3500"/>
                            </p:stCondLst>
                            <p:childTnLst>
                              <p:par>
                                <p:cTn id="65" presetID="10" presetClass="entr" presetSubtype="0"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childTnLst>
                          </p:cTn>
                        </p:par>
                        <p:par>
                          <p:cTn id="68" fill="hold">
                            <p:stCondLst>
                              <p:cond delay="4000"/>
                            </p:stCondLst>
                            <p:childTnLst>
                              <p:par>
                                <p:cTn id="69" presetID="10" presetClass="entr" presetSubtype="0" fill="hold" grpId="0" nodeType="after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500"/>
                                        <p:tgtEl>
                                          <p:spTgt spid="1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fade">
                                      <p:cBhvr>
                                        <p:cTn id="74" dur="500"/>
                                        <p:tgtEl>
                                          <p:spTgt spid="23"/>
                                        </p:tgtEl>
                                      </p:cBhvr>
                                    </p:animEffect>
                                  </p:childTnLst>
                                </p:cTn>
                              </p:par>
                            </p:childTnLst>
                          </p:cTn>
                        </p:par>
                        <p:par>
                          <p:cTn id="75" fill="hold">
                            <p:stCondLst>
                              <p:cond delay="4500"/>
                            </p:stCondLst>
                            <p:childTnLst>
                              <p:par>
                                <p:cTn id="76" presetID="10" presetClass="entr" presetSubtype="0" fill="hold" grpId="0" nodeType="afterEffect">
                                  <p:stCondLst>
                                    <p:cond delay="0"/>
                                  </p:stCondLst>
                                  <p:childTnLst>
                                    <p:set>
                                      <p:cBhvr>
                                        <p:cTn id="77" dur="1" fill="hold">
                                          <p:stCondLst>
                                            <p:cond delay="0"/>
                                          </p:stCondLst>
                                        </p:cTn>
                                        <p:tgtEl>
                                          <p:spTgt spid="14"/>
                                        </p:tgtEl>
                                        <p:attrNameLst>
                                          <p:attrName>style.visibility</p:attrName>
                                        </p:attrNameLst>
                                      </p:cBhvr>
                                      <p:to>
                                        <p:strVal val="visible"/>
                                      </p:to>
                                    </p:set>
                                    <p:animEffect transition="in" filter="fade">
                                      <p:cBhvr>
                                        <p:cTn id="78" dur="500"/>
                                        <p:tgtEl>
                                          <p:spTgt spid="14"/>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fade">
                                      <p:cBhvr>
                                        <p:cTn id="81" dur="500"/>
                                        <p:tgtEl>
                                          <p:spTgt spid="24"/>
                                        </p:tgtEl>
                                      </p:cBhvr>
                                    </p:animEffect>
                                  </p:childTnLst>
                                </p:cTn>
                              </p:par>
                            </p:childTnLst>
                          </p:cTn>
                        </p:par>
                        <p:par>
                          <p:cTn id="82" fill="hold">
                            <p:stCondLst>
                              <p:cond delay="5000"/>
                            </p:stCondLst>
                            <p:childTnLst>
                              <p:par>
                                <p:cTn id="83" presetID="10" presetClass="entr" presetSubtype="0" fill="hold" grpId="0" nodeType="after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fade">
                                      <p:cBhvr>
                                        <p:cTn id="85" dur="500"/>
                                        <p:tgtEl>
                                          <p:spTgt spid="2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fade">
                                      <p:cBhvr>
                                        <p:cTn id="88" dur="500"/>
                                        <p:tgtEl>
                                          <p:spTgt spid="27"/>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fade">
                                      <p:cBhvr>
                                        <p:cTn id="94" dur="500"/>
                                        <p:tgtEl>
                                          <p:spTgt spid="30"/>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fade">
                                      <p:cBhvr>
                                        <p:cTn id="97" dur="500"/>
                                        <p:tgtEl>
                                          <p:spTgt spid="31"/>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fade">
                                      <p:cBhvr>
                                        <p:cTn id="100" dur="500"/>
                                        <p:tgtEl>
                                          <p:spTgt spid="32"/>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3"/>
                                        </p:tgtEl>
                                        <p:attrNameLst>
                                          <p:attrName>style.visibility</p:attrName>
                                        </p:attrNameLst>
                                      </p:cBhvr>
                                      <p:to>
                                        <p:strVal val="visible"/>
                                      </p:to>
                                    </p:set>
                                    <p:animEffect transition="in" filter="fade">
                                      <p:cBhvr>
                                        <p:cTn id="103" dur="500"/>
                                        <p:tgtEl>
                                          <p:spTgt spid="33"/>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34"/>
                                        </p:tgtEl>
                                        <p:attrNameLst>
                                          <p:attrName>style.visibility</p:attrName>
                                        </p:attrNameLst>
                                      </p:cBhvr>
                                      <p:to>
                                        <p:strVal val="visible"/>
                                      </p:to>
                                    </p:set>
                                    <p:animEffect transition="in" filter="fade">
                                      <p:cBhvr>
                                        <p:cTn id="10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animBg="1"/>
      <p:bldP spid="10" grpId="0" animBg="1"/>
      <p:bldP spid="11" grpId="0" animBg="1"/>
      <p:bldP spid="12" grpId="0" animBg="1"/>
      <p:bldP spid="13" grpId="0" animBg="1"/>
      <p:bldP spid="14" grpId="0" animBg="1"/>
      <p:bldP spid="15" grpId="0" animBg="1"/>
      <p:bldP spid="16" grpId="0"/>
      <p:bldP spid="17" grpId="0"/>
      <p:bldP spid="18" grpId="0"/>
      <p:bldP spid="19" grpId="0"/>
      <p:bldP spid="20" grpId="0"/>
      <p:bldP spid="21" grpId="0"/>
      <p:bldP spid="22" grpId="0"/>
      <p:bldP spid="23" grpId="0"/>
      <p:bldP spid="24" grpId="0"/>
      <p:bldP spid="26" grpId="0" animBg="1"/>
      <p:bldP spid="27" grpId="0" animBg="1"/>
      <p:bldP spid="29" grpId="0" animBg="1"/>
      <p:bldP spid="30" grpId="0" animBg="1"/>
      <p:bldP spid="31" grpId="0" animBg="1"/>
      <p:bldP spid="32" grpId="0" animBg="1"/>
      <p:bldP spid="33" grpId="0" animBg="1"/>
      <p:bldP spid="34" grpId="0" animBg="1"/>
      <p:bldP spid="35"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需要解决的问题</a:t>
            </a:r>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12</a:t>
            </a:fld>
            <a:endParaRPr lang="en-US" altLang="zh-CN" dirty="0"/>
          </a:p>
        </p:txBody>
      </p:sp>
      <p:sp>
        <p:nvSpPr>
          <p:cNvPr id="4" name="内容占位符 3"/>
          <p:cNvSpPr>
            <a:spLocks noGrp="1"/>
          </p:cNvSpPr>
          <p:nvPr>
            <p:ph idx="1"/>
          </p:nvPr>
        </p:nvSpPr>
        <p:spPr/>
        <p:txBody>
          <a:bodyPr/>
          <a:lstStyle/>
          <a:p>
            <a:r>
              <a:rPr lang="zh-CN" altLang="en-US" dirty="0">
                <a:solidFill>
                  <a:schemeClr val="bg1">
                    <a:lumMod val="85000"/>
                  </a:schemeClr>
                </a:solidFill>
              </a:rPr>
              <a:t>如何存储上百</a:t>
            </a:r>
            <a:r>
              <a:rPr lang="en-US" altLang="zh-CN" dirty="0">
                <a:solidFill>
                  <a:schemeClr val="bg1">
                    <a:lumMod val="85000"/>
                  </a:schemeClr>
                </a:solidFill>
              </a:rPr>
              <a:t>GB/TB</a:t>
            </a:r>
            <a:r>
              <a:rPr lang="zh-CN" altLang="en-US" dirty="0">
                <a:solidFill>
                  <a:schemeClr val="bg1">
                    <a:lumMod val="85000"/>
                  </a:schemeClr>
                </a:solidFill>
              </a:rPr>
              <a:t>级别大文件？</a:t>
            </a:r>
            <a:endParaRPr lang="en-US" altLang="zh-CN" dirty="0">
              <a:solidFill>
                <a:schemeClr val="bg1">
                  <a:lumMod val="85000"/>
                </a:schemeClr>
              </a:solidFill>
            </a:endParaRPr>
          </a:p>
          <a:p>
            <a:pPr lvl="1"/>
            <a:r>
              <a:rPr lang="zh-CN" altLang="en-US" dirty="0">
                <a:solidFill>
                  <a:schemeClr val="bg1">
                    <a:lumMod val="85000"/>
                  </a:schemeClr>
                </a:solidFill>
              </a:rPr>
              <a:t>例如，某一主题的网页构成的数据集存成一个大文件</a:t>
            </a:r>
            <a:endParaRPr lang="en-US" altLang="zh-CN" dirty="0">
              <a:solidFill>
                <a:schemeClr val="bg1">
                  <a:lumMod val="85000"/>
                </a:schemeClr>
              </a:solidFill>
            </a:endParaRPr>
          </a:p>
          <a:p>
            <a:r>
              <a:rPr lang="zh-CN" altLang="en-US" dirty="0"/>
              <a:t>如何保证文件系统的</a:t>
            </a:r>
            <a:r>
              <a:rPr lang="zh-CN" altLang="en-US" dirty="0">
                <a:solidFill>
                  <a:srgbClr val="FF0000"/>
                </a:solidFill>
              </a:rPr>
              <a:t>容错</a:t>
            </a:r>
            <a:r>
              <a:rPr lang="zh-CN" altLang="en-US" dirty="0"/>
              <a:t>？</a:t>
            </a:r>
            <a:endParaRPr lang="en-US" altLang="zh-CN" dirty="0"/>
          </a:p>
          <a:p>
            <a:pPr lvl="1"/>
            <a:r>
              <a:rPr lang="zh-CN" altLang="en-US" dirty="0"/>
              <a:t>集群由低廉的普通服务器甚至个人</a:t>
            </a:r>
            <a:r>
              <a:rPr lang="en-US" altLang="zh-CN" dirty="0"/>
              <a:t>PC</a:t>
            </a:r>
            <a:r>
              <a:rPr lang="zh-CN" altLang="en-US" dirty="0"/>
              <a:t>组成，节点发生故障是普遍的现象</a:t>
            </a:r>
          </a:p>
          <a:p>
            <a:r>
              <a:rPr lang="zh-CN" altLang="en-US" dirty="0">
                <a:solidFill>
                  <a:schemeClr val="bg1">
                    <a:lumMod val="85000"/>
                  </a:schemeClr>
                </a:solidFill>
              </a:rPr>
              <a:t>如何进行大文件的并发读写控制？</a:t>
            </a:r>
            <a:endParaRPr lang="en-US" altLang="zh-CN" dirty="0">
              <a:solidFill>
                <a:schemeClr val="bg1">
                  <a:lumMod val="85000"/>
                </a:schemeClr>
              </a:solidFill>
            </a:endParaRPr>
          </a:p>
          <a:p>
            <a:pPr lvl="1"/>
            <a:r>
              <a:rPr lang="zh-CN" altLang="en-US" dirty="0">
                <a:solidFill>
                  <a:schemeClr val="bg1">
                    <a:lumMod val="85000"/>
                  </a:schemeClr>
                </a:solidFill>
              </a:rPr>
              <a:t>文件的并发读写往往需要加锁等一系列复杂的措施来避免读写冲突</a:t>
            </a:r>
          </a:p>
        </p:txBody>
      </p:sp>
    </p:spTree>
    <p:extLst>
      <p:ext uri="{BB962C8B-B14F-4D97-AF65-F5344CB8AC3E}">
        <p14:creationId xmlns:p14="http://schemas.microsoft.com/office/powerpoint/2010/main" val="2120576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l" eaLnBrk="1" hangingPunct="1"/>
            <a:r>
              <a:rPr lang="zh-CN" altLang="en-US" dirty="0"/>
              <a:t>回顾</a:t>
            </a:r>
            <a:r>
              <a:rPr kumimoji="0" lang="zh-CN" altLang="en-US" dirty="0"/>
              <a:t>：索引文件</a:t>
            </a:r>
          </a:p>
        </p:txBody>
      </p:sp>
      <p:sp>
        <p:nvSpPr>
          <p:cNvPr id="45059" name="Rectangle 3"/>
          <p:cNvSpPr>
            <a:spLocks noGrp="1" noChangeArrowheads="1"/>
          </p:cNvSpPr>
          <p:nvPr>
            <p:ph idx="1"/>
          </p:nvPr>
        </p:nvSpPr>
        <p:spPr/>
        <p:txBody>
          <a:bodyPr/>
          <a:lstStyle/>
          <a:p>
            <a:pPr eaLnBrk="1" hangingPunct="1">
              <a:lnSpc>
                <a:spcPct val="90000"/>
              </a:lnSpc>
            </a:pPr>
            <a:r>
              <a:rPr kumimoji="0" lang="zh-CN" altLang="en-US" dirty="0"/>
              <a:t>跨机器索引</a:t>
            </a:r>
          </a:p>
        </p:txBody>
      </p:sp>
      <p:sp>
        <p:nvSpPr>
          <p:cNvPr id="67587" name="Rectangle 4"/>
          <p:cNvSpPr>
            <a:spLocks noChangeArrowheads="1"/>
          </p:cNvSpPr>
          <p:nvPr/>
        </p:nvSpPr>
        <p:spPr bwMode="auto">
          <a:xfrm>
            <a:off x="393700" y="3168650"/>
            <a:ext cx="1944687" cy="4318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kumimoji="0" lang="zh-CN" altLang="en-US" sz="2000" b="1"/>
              <a:t>文件目录项</a:t>
            </a:r>
          </a:p>
        </p:txBody>
      </p:sp>
      <p:sp>
        <p:nvSpPr>
          <p:cNvPr id="67588" name="Rectangle 5"/>
          <p:cNvSpPr>
            <a:spLocks noChangeArrowheads="1"/>
          </p:cNvSpPr>
          <p:nvPr/>
        </p:nvSpPr>
        <p:spPr bwMode="auto">
          <a:xfrm>
            <a:off x="3273425" y="3168650"/>
            <a:ext cx="2447925" cy="2016125"/>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endParaRPr kumimoji="0" lang="zh-CN" altLang="en-US" sz="1800" b="1"/>
          </a:p>
        </p:txBody>
      </p:sp>
      <p:sp>
        <p:nvSpPr>
          <p:cNvPr id="67589" name="Rectangle 6"/>
          <p:cNvSpPr>
            <a:spLocks noChangeArrowheads="1"/>
          </p:cNvSpPr>
          <p:nvPr/>
        </p:nvSpPr>
        <p:spPr bwMode="auto">
          <a:xfrm>
            <a:off x="3273425" y="3168650"/>
            <a:ext cx="2447925" cy="4318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kumimoji="0" lang="zh-CN" altLang="en-US" sz="1800" b="1"/>
              <a:t>记录</a:t>
            </a:r>
            <a:r>
              <a:rPr kumimoji="0" lang="en-US" altLang="zh-CN" sz="1800" b="1"/>
              <a:t>1                    </a:t>
            </a:r>
          </a:p>
        </p:txBody>
      </p:sp>
      <p:sp>
        <p:nvSpPr>
          <p:cNvPr id="67590" name="Rectangle 7"/>
          <p:cNvSpPr>
            <a:spLocks noChangeArrowheads="1"/>
          </p:cNvSpPr>
          <p:nvPr/>
        </p:nvSpPr>
        <p:spPr bwMode="auto">
          <a:xfrm>
            <a:off x="3273425" y="3600450"/>
            <a:ext cx="2447925" cy="4318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kumimoji="0" lang="zh-CN" altLang="en-US" sz="1800" b="1"/>
              <a:t>记录</a:t>
            </a:r>
            <a:r>
              <a:rPr kumimoji="0" lang="en-US" altLang="zh-CN" sz="1800" b="1"/>
              <a:t>2                    </a:t>
            </a:r>
          </a:p>
        </p:txBody>
      </p:sp>
      <p:sp>
        <p:nvSpPr>
          <p:cNvPr id="67591" name="Rectangle 9"/>
          <p:cNvSpPr>
            <a:spLocks noChangeArrowheads="1"/>
          </p:cNvSpPr>
          <p:nvPr/>
        </p:nvSpPr>
        <p:spPr bwMode="auto">
          <a:xfrm>
            <a:off x="3273425" y="4752975"/>
            <a:ext cx="2447925" cy="4318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kumimoji="0" lang="zh-CN" altLang="en-US" sz="1800" b="1"/>
              <a:t>记录</a:t>
            </a:r>
            <a:r>
              <a:rPr kumimoji="0" lang="en-US" altLang="zh-CN" sz="1800" b="1"/>
              <a:t>N                    </a:t>
            </a:r>
          </a:p>
        </p:txBody>
      </p:sp>
      <p:sp>
        <p:nvSpPr>
          <p:cNvPr id="67592" name="Line 11"/>
          <p:cNvSpPr>
            <a:spLocks noChangeShapeType="1"/>
          </p:cNvSpPr>
          <p:nvPr/>
        </p:nvSpPr>
        <p:spPr bwMode="auto">
          <a:xfrm>
            <a:off x="4497387" y="3168650"/>
            <a:ext cx="0" cy="2016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67593" name="Text Box 12"/>
          <p:cNvSpPr txBox="1">
            <a:spLocks noChangeArrowheads="1"/>
          </p:cNvSpPr>
          <p:nvPr/>
        </p:nvSpPr>
        <p:spPr bwMode="auto">
          <a:xfrm>
            <a:off x="3700502" y="4105275"/>
            <a:ext cx="55399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kumimoji="0" lang="en-US" altLang="zh-CN" sz="2400" b="1"/>
              <a:t>…</a:t>
            </a:r>
          </a:p>
        </p:txBody>
      </p:sp>
      <p:sp>
        <p:nvSpPr>
          <p:cNvPr id="67594" name="Text Box 13"/>
          <p:cNvSpPr txBox="1">
            <a:spLocks noChangeArrowheads="1"/>
          </p:cNvSpPr>
          <p:nvPr/>
        </p:nvSpPr>
        <p:spPr bwMode="auto">
          <a:xfrm>
            <a:off x="4908589" y="4148138"/>
            <a:ext cx="55399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kumimoji="0" lang="en-US" altLang="zh-CN" sz="2400" b="1"/>
              <a:t>…</a:t>
            </a:r>
          </a:p>
        </p:txBody>
      </p:sp>
      <p:sp>
        <p:nvSpPr>
          <p:cNvPr id="67595" name="Line 14"/>
          <p:cNvSpPr>
            <a:spLocks noChangeShapeType="1"/>
          </p:cNvSpPr>
          <p:nvPr/>
        </p:nvSpPr>
        <p:spPr bwMode="auto">
          <a:xfrm>
            <a:off x="2365375" y="3384550"/>
            <a:ext cx="865187"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67596" name="Rectangle 15"/>
          <p:cNvSpPr>
            <a:spLocks noChangeArrowheads="1"/>
          </p:cNvSpPr>
          <p:nvPr/>
        </p:nvSpPr>
        <p:spPr bwMode="auto">
          <a:xfrm>
            <a:off x="7018337" y="3097213"/>
            <a:ext cx="1439863" cy="4318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kumimoji="0" lang="zh-CN" altLang="en-US" sz="1800" b="1"/>
              <a:t>块</a:t>
            </a:r>
          </a:p>
        </p:txBody>
      </p:sp>
      <p:sp>
        <p:nvSpPr>
          <p:cNvPr id="67597" name="Line 16"/>
          <p:cNvSpPr>
            <a:spLocks noChangeShapeType="1"/>
          </p:cNvSpPr>
          <p:nvPr/>
        </p:nvSpPr>
        <p:spPr bwMode="auto">
          <a:xfrm flipV="1">
            <a:off x="5073650" y="3313113"/>
            <a:ext cx="1871662" cy="71437"/>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67598" name="Rectangle 17"/>
          <p:cNvSpPr>
            <a:spLocks noChangeArrowheads="1"/>
          </p:cNvSpPr>
          <p:nvPr/>
        </p:nvSpPr>
        <p:spPr bwMode="auto">
          <a:xfrm>
            <a:off x="7018337" y="3889375"/>
            <a:ext cx="1439863" cy="4318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kumimoji="0" lang="zh-CN" altLang="en-US" sz="1800" b="1"/>
              <a:t>块</a:t>
            </a:r>
          </a:p>
        </p:txBody>
      </p:sp>
      <p:sp>
        <p:nvSpPr>
          <p:cNvPr id="67599" name="Line 18"/>
          <p:cNvSpPr>
            <a:spLocks noChangeShapeType="1"/>
          </p:cNvSpPr>
          <p:nvPr/>
        </p:nvSpPr>
        <p:spPr bwMode="auto">
          <a:xfrm>
            <a:off x="5073650" y="3817938"/>
            <a:ext cx="1871662" cy="287337"/>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67600" name="Rectangle 19"/>
          <p:cNvSpPr>
            <a:spLocks noChangeArrowheads="1"/>
          </p:cNvSpPr>
          <p:nvPr/>
        </p:nvSpPr>
        <p:spPr bwMode="auto">
          <a:xfrm>
            <a:off x="7018337" y="4826000"/>
            <a:ext cx="1439863" cy="4318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kumimoji="0" lang="zh-CN" altLang="en-US" sz="1800" b="1"/>
              <a:t>块</a:t>
            </a:r>
          </a:p>
        </p:txBody>
      </p:sp>
      <p:sp>
        <p:nvSpPr>
          <p:cNvPr id="67601" name="Line 20"/>
          <p:cNvSpPr>
            <a:spLocks noChangeShapeType="1"/>
          </p:cNvSpPr>
          <p:nvPr/>
        </p:nvSpPr>
        <p:spPr bwMode="auto">
          <a:xfrm>
            <a:off x="5073650" y="4968875"/>
            <a:ext cx="1871662" cy="7302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67602" name="Text Box 21"/>
          <p:cNvSpPr txBox="1">
            <a:spLocks noChangeArrowheads="1"/>
          </p:cNvSpPr>
          <p:nvPr/>
        </p:nvSpPr>
        <p:spPr bwMode="auto">
          <a:xfrm>
            <a:off x="4641850" y="2736850"/>
            <a:ext cx="9350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kumimoji="0" lang="zh-CN" altLang="en-US" sz="1800" b="1"/>
              <a:t>地址</a:t>
            </a:r>
          </a:p>
        </p:txBody>
      </p:sp>
      <p:sp>
        <p:nvSpPr>
          <p:cNvPr id="67603" name="Text Box 22"/>
          <p:cNvSpPr txBox="1">
            <a:spLocks noChangeArrowheads="1"/>
          </p:cNvSpPr>
          <p:nvPr/>
        </p:nvSpPr>
        <p:spPr bwMode="auto">
          <a:xfrm>
            <a:off x="3200400" y="2449513"/>
            <a:ext cx="13684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kumimoji="0" lang="zh-CN" altLang="en-US" sz="1800" b="1"/>
              <a:t>关键字或逻辑记录号</a:t>
            </a:r>
          </a:p>
        </p:txBody>
      </p:sp>
      <p:pic>
        <p:nvPicPr>
          <p:cNvPr id="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2814" y="2273632"/>
            <a:ext cx="529123" cy="704518"/>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pic>
      <p:pic>
        <p:nvPicPr>
          <p:cNvPr id="2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1905332"/>
            <a:ext cx="529123" cy="704518"/>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pic>
      <p:pic>
        <p:nvPicPr>
          <p:cNvPr id="2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9145" y="5407905"/>
            <a:ext cx="529123" cy="704518"/>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pic>
      <p:pic>
        <p:nvPicPr>
          <p:cNvPr id="2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7114" y="4121482"/>
            <a:ext cx="529123" cy="704518"/>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0"/>
          </p:nvPr>
        </p:nvSpPr>
        <p:spPr/>
        <p:txBody>
          <a:bodyPr/>
          <a:lstStyle/>
          <a:p>
            <a:fld id="{2F92E8BF-52C0-4DA6-9593-0F736FC6DF7B}" type="slidenum">
              <a:rPr lang="en-US" altLang="zh-CN" smtClean="0"/>
              <a:pPr/>
              <a:t>13</a:t>
            </a:fld>
            <a:endParaRPr lang="en-US" altLang="zh-CN" dirty="0"/>
          </a:p>
        </p:txBody>
      </p:sp>
    </p:spTree>
    <p:extLst>
      <p:ext uri="{BB962C8B-B14F-4D97-AF65-F5344CB8AC3E}">
        <p14:creationId xmlns:p14="http://schemas.microsoft.com/office/powerpoint/2010/main" val="3369938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endParaRPr lang="zh-CN" altLang="en-US" dirty="0"/>
          </a:p>
        </p:txBody>
      </p:sp>
      <p:sp>
        <p:nvSpPr>
          <p:cNvPr id="2" name="标题 1"/>
          <p:cNvSpPr>
            <a:spLocks noGrp="1"/>
          </p:cNvSpPr>
          <p:nvPr>
            <p:ph type="title"/>
          </p:nvPr>
        </p:nvSpPr>
        <p:spPr/>
        <p:txBody>
          <a:bodyPr/>
          <a:lstStyle/>
          <a:p>
            <a:r>
              <a:rPr lang="zh-CN" altLang="en-US" dirty="0"/>
              <a:t>分块冗余存储</a:t>
            </a:r>
          </a:p>
        </p:txBody>
      </p:sp>
      <p:sp>
        <p:nvSpPr>
          <p:cNvPr id="5" name="Folded Corner 4"/>
          <p:cNvSpPr/>
          <p:nvPr/>
        </p:nvSpPr>
        <p:spPr bwMode="auto">
          <a:xfrm>
            <a:off x="400051" y="1594751"/>
            <a:ext cx="8201024" cy="1595092"/>
          </a:xfrm>
          <a:prstGeom prst="foldedCorner">
            <a:avLst/>
          </a:prstGeom>
          <a:solidFill>
            <a:srgbClr val="FFFF93"/>
          </a:solidFill>
          <a:ln>
            <a:solidFill>
              <a:schemeClr val="bg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4" tIns="45722" rIns="91444" bIns="45722" numCol="1" rtlCol="0" anchor="t" anchorCtr="0" compatLnSpc="1">
            <a:prstTxWarp prst="textNoShape">
              <a:avLst/>
            </a:prstTxWarp>
          </a:bodyPr>
          <a:lstStyle/>
          <a:p>
            <a:pPr algn="ctr" defTabSz="914446" fontAlgn="base"/>
            <a:r>
              <a:rPr lang="zh-CN" altLang="en-US" sz="1575" b="1" dirty="0">
                <a:solidFill>
                  <a:srgbClr val="01020B"/>
                </a:solidFill>
              </a:rPr>
              <a:t>大文件</a:t>
            </a:r>
            <a:endParaRPr lang="en-US" sz="1575" b="1" dirty="0">
              <a:solidFill>
                <a:srgbClr val="01020B"/>
              </a:solidFill>
            </a:endParaRPr>
          </a:p>
          <a:p>
            <a:pPr algn="ctr" defTabSz="914484" fontAlgn="base"/>
            <a:r>
              <a:rPr lang="en-US" sz="975" dirty="0">
                <a:solidFill>
                  <a:srgbClr val="01020B"/>
                </a:solidFill>
              </a:rPr>
              <a:t>1100101010011100101010011100101010011100101010011100110010101001110010101001110010101001110010101001110010101001</a:t>
            </a:r>
          </a:p>
          <a:p>
            <a:pPr algn="ctr" defTabSz="914484" fontAlgn="base"/>
            <a:r>
              <a:rPr lang="en-US" sz="975" dirty="0">
                <a:solidFill>
                  <a:srgbClr val="01020B"/>
                </a:solidFill>
              </a:rPr>
              <a:t>1100101010011100101010011100101010011100101010011100110010101001110010101001110010101001110010101001110010101001</a:t>
            </a:r>
          </a:p>
          <a:p>
            <a:pPr algn="ctr" defTabSz="914484" fontAlgn="base"/>
            <a:r>
              <a:rPr lang="en-US" sz="975" dirty="0">
                <a:solidFill>
                  <a:srgbClr val="01020B"/>
                </a:solidFill>
              </a:rPr>
              <a:t>1100101010011100101010011100101010011100101010011100110010101001110010101001110010101001110010101001110010101001</a:t>
            </a:r>
          </a:p>
          <a:p>
            <a:pPr algn="ctr" defTabSz="914484" fontAlgn="base"/>
            <a:r>
              <a:rPr lang="en-US" sz="975" dirty="0">
                <a:solidFill>
                  <a:srgbClr val="01020B"/>
                </a:solidFill>
              </a:rPr>
              <a:t>1100101010011100101010011100101010011100101010011100110010101001110010101001110010101001110010101001110010101001</a:t>
            </a:r>
          </a:p>
          <a:p>
            <a:pPr algn="ctr" defTabSz="914484" fontAlgn="base"/>
            <a:r>
              <a:rPr lang="en-US" sz="975" dirty="0">
                <a:solidFill>
                  <a:srgbClr val="01020B"/>
                </a:solidFill>
              </a:rPr>
              <a:t>1100101010011100101010011100101010011100101010011100110010101001110010101001110010101001110010101001110010101001</a:t>
            </a:r>
          </a:p>
          <a:p>
            <a:pPr algn="ctr" defTabSz="914484" fontAlgn="base"/>
            <a:r>
              <a:rPr lang="en-US" sz="975" dirty="0">
                <a:solidFill>
                  <a:srgbClr val="01020B"/>
                </a:solidFill>
              </a:rPr>
              <a:t>1100101010011100101010011100101010011100101010011100110010101001110010101001110010101001110010101001110010101001</a:t>
            </a:r>
          </a:p>
          <a:p>
            <a:pPr algn="ctr" defTabSz="914484" fontAlgn="base"/>
            <a:r>
              <a:rPr lang="en-US" sz="975" dirty="0">
                <a:solidFill>
                  <a:srgbClr val="01020B"/>
                </a:solidFill>
              </a:rPr>
              <a:t>1100101010011100101010011100101010011100101010011100110010101001110010101001110010101001110010101001110010101001</a:t>
            </a:r>
          </a:p>
          <a:p>
            <a:pPr algn="ctr" defTabSz="914484" fontAlgn="base"/>
            <a:r>
              <a:rPr lang="en-US" sz="975" dirty="0">
                <a:solidFill>
                  <a:srgbClr val="01020B"/>
                </a:solidFill>
              </a:rPr>
              <a:t>1100101010011100101010011100101010011100101010011100110010101001110010101001110010101001110010101001110010101001</a:t>
            </a:r>
          </a:p>
          <a:p>
            <a:pPr algn="ctr" defTabSz="914484" fontAlgn="base"/>
            <a:r>
              <a:rPr lang="en-US" sz="975" dirty="0">
                <a:solidFill>
                  <a:srgbClr val="01020B"/>
                </a:solidFill>
              </a:rPr>
              <a:t>…</a:t>
            </a:r>
          </a:p>
          <a:p>
            <a:pPr algn="ctr" defTabSz="914484" fontAlgn="base"/>
            <a:endParaRPr lang="en-US" sz="975" dirty="0">
              <a:solidFill>
                <a:srgbClr val="01020B"/>
              </a:solidFill>
            </a:endParaRPr>
          </a:p>
        </p:txBody>
      </p:sp>
      <p:sp>
        <p:nvSpPr>
          <p:cNvPr id="6" name="Rectangle 5"/>
          <p:cNvSpPr/>
          <p:nvPr/>
        </p:nvSpPr>
        <p:spPr>
          <a:xfrm>
            <a:off x="3858872" y="3087520"/>
            <a:ext cx="1350058" cy="461797"/>
          </a:xfrm>
          <a:prstGeom prst="rect">
            <a:avLst/>
          </a:prstGeom>
        </p:spPr>
        <p:txBody>
          <a:bodyPr wrap="none" lIns="91444" tIns="45722" rIns="91444" bIns="45722">
            <a:spAutoFit/>
          </a:bodyPr>
          <a:lstStyle/>
          <a:p>
            <a:pPr algn="ctr" defTabSz="914484" fontAlgn="base"/>
            <a:r>
              <a:rPr lang="en-US" sz="2401" b="1" dirty="0">
                <a:solidFill>
                  <a:srgbClr val="01020B"/>
                </a:solidFill>
                <a:ea typeface="ＭＳ Ｐゴシック" charset="-128"/>
              </a:rPr>
              <a:t>6440MB</a:t>
            </a:r>
          </a:p>
        </p:txBody>
      </p:sp>
      <p:sp>
        <p:nvSpPr>
          <p:cNvPr id="7" name="Rounded Rectangle 6"/>
          <p:cNvSpPr/>
          <p:nvPr/>
        </p:nvSpPr>
        <p:spPr bwMode="auto">
          <a:xfrm>
            <a:off x="695332" y="3879204"/>
            <a:ext cx="819149" cy="478757"/>
          </a:xfrm>
          <a:prstGeom prst="roundRect">
            <a:avLst/>
          </a:prstGeom>
          <a:solidFill>
            <a:srgbClr val="FFFF93"/>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sz="1425" dirty="0">
                <a:solidFill>
                  <a:srgbClr val="01020B"/>
                </a:solidFill>
              </a:rPr>
              <a:t>1</a:t>
            </a:r>
          </a:p>
        </p:txBody>
      </p:sp>
      <p:sp>
        <p:nvSpPr>
          <p:cNvPr id="8" name="Rounded Rectangle 7"/>
          <p:cNvSpPr/>
          <p:nvPr/>
        </p:nvSpPr>
        <p:spPr bwMode="auto">
          <a:xfrm>
            <a:off x="1600093" y="3879204"/>
            <a:ext cx="819149" cy="478757"/>
          </a:xfrm>
          <a:prstGeom prst="roundRect">
            <a:avLst/>
          </a:prstGeom>
          <a:solidFill>
            <a:srgbClr val="FFFF93"/>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sz="1425" dirty="0">
                <a:solidFill>
                  <a:srgbClr val="01020B"/>
                </a:solidFill>
              </a:rPr>
              <a:t>2</a:t>
            </a:r>
          </a:p>
        </p:txBody>
      </p:sp>
      <p:sp>
        <p:nvSpPr>
          <p:cNvPr id="9" name="Rounded Rectangle 8"/>
          <p:cNvSpPr/>
          <p:nvPr/>
        </p:nvSpPr>
        <p:spPr bwMode="auto">
          <a:xfrm>
            <a:off x="2504848" y="3879204"/>
            <a:ext cx="819149" cy="478757"/>
          </a:xfrm>
          <a:prstGeom prst="roundRect">
            <a:avLst/>
          </a:prstGeom>
          <a:solidFill>
            <a:srgbClr val="FFFF93"/>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sz="1425" dirty="0">
                <a:solidFill>
                  <a:srgbClr val="01020B"/>
                </a:solidFill>
              </a:rPr>
              <a:t>3</a:t>
            </a:r>
          </a:p>
        </p:txBody>
      </p:sp>
      <p:sp>
        <p:nvSpPr>
          <p:cNvPr id="10" name="Rounded Rectangle 9"/>
          <p:cNvSpPr/>
          <p:nvPr/>
        </p:nvSpPr>
        <p:spPr bwMode="auto">
          <a:xfrm>
            <a:off x="3409613" y="3879204"/>
            <a:ext cx="819149" cy="478757"/>
          </a:xfrm>
          <a:prstGeom prst="roundRect">
            <a:avLst/>
          </a:prstGeom>
          <a:solidFill>
            <a:srgbClr val="FFFF93"/>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sz="1425" dirty="0">
                <a:solidFill>
                  <a:srgbClr val="01020B"/>
                </a:solidFill>
              </a:rPr>
              <a:t>4</a:t>
            </a:r>
          </a:p>
        </p:txBody>
      </p:sp>
      <p:sp>
        <p:nvSpPr>
          <p:cNvPr id="11" name="Rounded Rectangle 10"/>
          <p:cNvSpPr/>
          <p:nvPr/>
        </p:nvSpPr>
        <p:spPr bwMode="auto">
          <a:xfrm>
            <a:off x="4314372" y="3879204"/>
            <a:ext cx="819149" cy="478757"/>
          </a:xfrm>
          <a:prstGeom prst="roundRect">
            <a:avLst/>
          </a:prstGeom>
          <a:solidFill>
            <a:srgbClr val="FFFF93"/>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sz="1425" dirty="0">
                <a:solidFill>
                  <a:srgbClr val="01020B"/>
                </a:solidFill>
              </a:rPr>
              <a:t>5</a:t>
            </a:r>
          </a:p>
        </p:txBody>
      </p:sp>
      <p:sp>
        <p:nvSpPr>
          <p:cNvPr id="12" name="Rounded Rectangle 11"/>
          <p:cNvSpPr/>
          <p:nvPr/>
        </p:nvSpPr>
        <p:spPr bwMode="auto">
          <a:xfrm>
            <a:off x="5219130" y="3879204"/>
            <a:ext cx="819149" cy="478757"/>
          </a:xfrm>
          <a:prstGeom prst="roundRect">
            <a:avLst/>
          </a:prstGeom>
          <a:solidFill>
            <a:srgbClr val="FFFF93"/>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sz="1425" dirty="0">
                <a:solidFill>
                  <a:srgbClr val="01020B"/>
                </a:solidFill>
              </a:rPr>
              <a:t>6</a:t>
            </a:r>
          </a:p>
        </p:txBody>
      </p:sp>
      <p:sp>
        <p:nvSpPr>
          <p:cNvPr id="13" name="Rounded Rectangle 12"/>
          <p:cNvSpPr/>
          <p:nvPr/>
        </p:nvSpPr>
        <p:spPr bwMode="auto">
          <a:xfrm>
            <a:off x="6647880" y="3879204"/>
            <a:ext cx="819149" cy="478757"/>
          </a:xfrm>
          <a:prstGeom prst="roundRect">
            <a:avLst/>
          </a:prstGeom>
          <a:solidFill>
            <a:srgbClr val="FFFF93"/>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sz="1425" dirty="0">
                <a:solidFill>
                  <a:srgbClr val="01020B"/>
                </a:solidFill>
              </a:rPr>
              <a:t>100</a:t>
            </a:r>
          </a:p>
        </p:txBody>
      </p:sp>
      <p:sp>
        <p:nvSpPr>
          <p:cNvPr id="14" name="Rounded Rectangle 13"/>
          <p:cNvSpPr/>
          <p:nvPr/>
        </p:nvSpPr>
        <p:spPr bwMode="auto">
          <a:xfrm>
            <a:off x="7562276" y="3879204"/>
            <a:ext cx="667326" cy="478757"/>
          </a:xfrm>
          <a:prstGeom prst="roundRect">
            <a:avLst/>
          </a:prstGeom>
          <a:solidFill>
            <a:srgbClr val="FFFF93"/>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sz="1425" dirty="0">
                <a:solidFill>
                  <a:srgbClr val="01020B"/>
                </a:solidFill>
              </a:rPr>
              <a:t>101</a:t>
            </a:r>
          </a:p>
        </p:txBody>
      </p:sp>
      <p:sp>
        <p:nvSpPr>
          <p:cNvPr id="15" name="Down Arrow 14"/>
          <p:cNvSpPr/>
          <p:nvPr/>
        </p:nvSpPr>
        <p:spPr bwMode="auto">
          <a:xfrm>
            <a:off x="4247346" y="3467909"/>
            <a:ext cx="271808" cy="342989"/>
          </a:xfrm>
          <a:prstGeom prst="downArrow">
            <a:avLst/>
          </a:prstGeom>
          <a:solidFill>
            <a:schemeClr val="accent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a:sp3d>
        </p:spPr>
        <p:txBody>
          <a:bodyPr vert="horz" wrap="none" lIns="91444" tIns="45722" rIns="91444" bIns="45722" numCol="1" rtlCol="0" anchor="ctr" anchorCtr="0" compatLnSpc="1">
            <a:prstTxWarp prst="textNoShape">
              <a:avLst/>
            </a:prstTxWarp>
          </a:bodyPr>
          <a:lstStyle/>
          <a:p>
            <a:pPr algn="ctr" defTabSz="914446" fontAlgn="base"/>
            <a:endParaRPr lang="en-US" sz="1575">
              <a:solidFill>
                <a:srgbClr val="01020B"/>
              </a:solidFill>
              <a:ea typeface="ＭＳ Ｐゴシック" charset="-128"/>
            </a:endParaRPr>
          </a:p>
        </p:txBody>
      </p:sp>
      <p:sp>
        <p:nvSpPr>
          <p:cNvPr id="16" name="Rectangle 15"/>
          <p:cNvSpPr/>
          <p:nvPr/>
        </p:nvSpPr>
        <p:spPr>
          <a:xfrm>
            <a:off x="704793" y="4385830"/>
            <a:ext cx="800227" cy="369336"/>
          </a:xfrm>
          <a:prstGeom prst="rect">
            <a:avLst/>
          </a:prstGeom>
        </p:spPr>
        <p:txBody>
          <a:bodyPr wrap="none" lIns="91444" tIns="45722" rIns="91444" bIns="45722">
            <a:spAutoFit/>
          </a:bodyPr>
          <a:lstStyle/>
          <a:p>
            <a:pPr algn="ctr" defTabSz="914484" fontAlgn="base"/>
            <a:r>
              <a:rPr lang="en-US" b="1" dirty="0">
                <a:solidFill>
                  <a:srgbClr val="01020B"/>
                </a:solidFill>
                <a:ea typeface="ＭＳ Ｐゴシック" charset="-128"/>
              </a:rPr>
              <a:t>64MB</a:t>
            </a:r>
          </a:p>
        </p:txBody>
      </p:sp>
      <p:sp>
        <p:nvSpPr>
          <p:cNvPr id="17" name="Rectangle 16"/>
          <p:cNvSpPr/>
          <p:nvPr/>
        </p:nvSpPr>
        <p:spPr>
          <a:xfrm>
            <a:off x="1609553" y="4385830"/>
            <a:ext cx="800227" cy="369336"/>
          </a:xfrm>
          <a:prstGeom prst="rect">
            <a:avLst/>
          </a:prstGeom>
        </p:spPr>
        <p:txBody>
          <a:bodyPr wrap="none" lIns="91444" tIns="45722" rIns="91444" bIns="45722">
            <a:spAutoFit/>
          </a:bodyPr>
          <a:lstStyle/>
          <a:p>
            <a:pPr algn="ctr" defTabSz="914484" fontAlgn="base"/>
            <a:r>
              <a:rPr lang="en-US" b="1" dirty="0">
                <a:solidFill>
                  <a:srgbClr val="01020B"/>
                </a:solidFill>
                <a:ea typeface="ＭＳ Ｐゴシック" charset="-128"/>
              </a:rPr>
              <a:t>64MB</a:t>
            </a:r>
          </a:p>
        </p:txBody>
      </p:sp>
      <p:sp>
        <p:nvSpPr>
          <p:cNvPr id="18" name="Rectangle 17"/>
          <p:cNvSpPr/>
          <p:nvPr/>
        </p:nvSpPr>
        <p:spPr>
          <a:xfrm>
            <a:off x="2514309" y="4385830"/>
            <a:ext cx="800227" cy="369336"/>
          </a:xfrm>
          <a:prstGeom prst="rect">
            <a:avLst/>
          </a:prstGeom>
        </p:spPr>
        <p:txBody>
          <a:bodyPr wrap="none" lIns="91444" tIns="45722" rIns="91444" bIns="45722">
            <a:spAutoFit/>
          </a:bodyPr>
          <a:lstStyle/>
          <a:p>
            <a:pPr algn="ctr" defTabSz="914484" fontAlgn="base"/>
            <a:r>
              <a:rPr lang="en-US" b="1" dirty="0">
                <a:solidFill>
                  <a:srgbClr val="01020B"/>
                </a:solidFill>
                <a:ea typeface="ＭＳ Ｐゴシック" charset="-128"/>
              </a:rPr>
              <a:t>64MB</a:t>
            </a:r>
          </a:p>
        </p:txBody>
      </p:sp>
      <p:sp>
        <p:nvSpPr>
          <p:cNvPr id="19" name="Rectangle 18"/>
          <p:cNvSpPr/>
          <p:nvPr/>
        </p:nvSpPr>
        <p:spPr>
          <a:xfrm>
            <a:off x="3419073" y="4385830"/>
            <a:ext cx="800227" cy="369336"/>
          </a:xfrm>
          <a:prstGeom prst="rect">
            <a:avLst/>
          </a:prstGeom>
        </p:spPr>
        <p:txBody>
          <a:bodyPr wrap="none" lIns="91444" tIns="45722" rIns="91444" bIns="45722">
            <a:spAutoFit/>
          </a:bodyPr>
          <a:lstStyle/>
          <a:p>
            <a:pPr algn="ctr" defTabSz="914484" fontAlgn="base"/>
            <a:r>
              <a:rPr lang="en-US" b="1" dirty="0">
                <a:solidFill>
                  <a:srgbClr val="01020B"/>
                </a:solidFill>
                <a:ea typeface="ＭＳ Ｐゴシック" charset="-128"/>
              </a:rPr>
              <a:t>64MB</a:t>
            </a:r>
          </a:p>
        </p:txBody>
      </p:sp>
      <p:sp>
        <p:nvSpPr>
          <p:cNvPr id="20" name="Rectangle 19"/>
          <p:cNvSpPr/>
          <p:nvPr/>
        </p:nvSpPr>
        <p:spPr>
          <a:xfrm>
            <a:off x="4323828" y="4385830"/>
            <a:ext cx="800227" cy="369336"/>
          </a:xfrm>
          <a:prstGeom prst="rect">
            <a:avLst/>
          </a:prstGeom>
        </p:spPr>
        <p:txBody>
          <a:bodyPr wrap="none" lIns="91444" tIns="45722" rIns="91444" bIns="45722">
            <a:spAutoFit/>
          </a:bodyPr>
          <a:lstStyle/>
          <a:p>
            <a:pPr algn="ctr" defTabSz="914484" fontAlgn="base"/>
            <a:r>
              <a:rPr lang="en-US" b="1" dirty="0">
                <a:solidFill>
                  <a:srgbClr val="01020B"/>
                </a:solidFill>
                <a:ea typeface="ＭＳ Ｐゴシック" charset="-128"/>
              </a:rPr>
              <a:t>64MB</a:t>
            </a:r>
          </a:p>
        </p:txBody>
      </p:sp>
      <p:sp>
        <p:nvSpPr>
          <p:cNvPr id="21" name="Rectangle 20"/>
          <p:cNvSpPr/>
          <p:nvPr/>
        </p:nvSpPr>
        <p:spPr>
          <a:xfrm>
            <a:off x="5228591" y="4385830"/>
            <a:ext cx="800227" cy="369336"/>
          </a:xfrm>
          <a:prstGeom prst="rect">
            <a:avLst/>
          </a:prstGeom>
        </p:spPr>
        <p:txBody>
          <a:bodyPr wrap="none" lIns="91444" tIns="45722" rIns="91444" bIns="45722">
            <a:spAutoFit/>
          </a:bodyPr>
          <a:lstStyle/>
          <a:p>
            <a:pPr algn="ctr" defTabSz="914484" fontAlgn="base"/>
            <a:r>
              <a:rPr lang="en-US" b="1" dirty="0">
                <a:solidFill>
                  <a:srgbClr val="01020B"/>
                </a:solidFill>
                <a:ea typeface="ＭＳ Ｐゴシック" charset="-128"/>
              </a:rPr>
              <a:t>64MB</a:t>
            </a:r>
          </a:p>
        </p:txBody>
      </p:sp>
      <p:sp>
        <p:nvSpPr>
          <p:cNvPr id="22" name="Rectangle 21"/>
          <p:cNvSpPr/>
          <p:nvPr/>
        </p:nvSpPr>
        <p:spPr>
          <a:xfrm>
            <a:off x="6135465" y="3879204"/>
            <a:ext cx="444362" cy="404089"/>
          </a:xfrm>
          <a:prstGeom prst="rect">
            <a:avLst/>
          </a:prstGeom>
        </p:spPr>
        <p:txBody>
          <a:bodyPr wrap="none" lIns="91444" tIns="45722" rIns="91444" bIns="45722">
            <a:spAutoFit/>
          </a:bodyPr>
          <a:lstStyle/>
          <a:p>
            <a:pPr algn="ctr" defTabSz="914484" fontAlgn="base"/>
            <a:r>
              <a:rPr lang="en-US" sz="2026" b="1" dirty="0">
                <a:solidFill>
                  <a:srgbClr val="01020B"/>
                </a:solidFill>
                <a:ea typeface="ＭＳ Ｐゴシック" charset="-128"/>
              </a:rPr>
              <a:t>…</a:t>
            </a:r>
          </a:p>
        </p:txBody>
      </p:sp>
      <p:sp>
        <p:nvSpPr>
          <p:cNvPr id="23" name="Rectangle 22"/>
          <p:cNvSpPr/>
          <p:nvPr/>
        </p:nvSpPr>
        <p:spPr>
          <a:xfrm>
            <a:off x="6657341" y="4385830"/>
            <a:ext cx="800227" cy="369336"/>
          </a:xfrm>
          <a:prstGeom prst="rect">
            <a:avLst/>
          </a:prstGeom>
        </p:spPr>
        <p:txBody>
          <a:bodyPr wrap="none" lIns="91444" tIns="45722" rIns="91444" bIns="45722">
            <a:spAutoFit/>
          </a:bodyPr>
          <a:lstStyle/>
          <a:p>
            <a:pPr algn="ctr" defTabSz="914484" fontAlgn="base"/>
            <a:r>
              <a:rPr lang="en-US" b="1" dirty="0">
                <a:solidFill>
                  <a:srgbClr val="01020B"/>
                </a:solidFill>
                <a:ea typeface="ＭＳ Ｐゴシック" charset="-128"/>
              </a:rPr>
              <a:t>64MB</a:t>
            </a:r>
          </a:p>
        </p:txBody>
      </p:sp>
      <p:sp>
        <p:nvSpPr>
          <p:cNvPr id="24" name="Rectangle 23"/>
          <p:cNvSpPr/>
          <p:nvPr/>
        </p:nvSpPr>
        <p:spPr>
          <a:xfrm>
            <a:off x="7503769" y="4385830"/>
            <a:ext cx="800227" cy="369336"/>
          </a:xfrm>
          <a:prstGeom prst="rect">
            <a:avLst/>
          </a:prstGeom>
        </p:spPr>
        <p:txBody>
          <a:bodyPr wrap="none" lIns="91444" tIns="45722" rIns="91444" bIns="45722">
            <a:spAutoFit/>
          </a:bodyPr>
          <a:lstStyle/>
          <a:p>
            <a:pPr algn="ctr" defTabSz="914484" fontAlgn="base"/>
            <a:r>
              <a:rPr lang="en-US" b="1" dirty="0">
                <a:solidFill>
                  <a:srgbClr val="01020B"/>
                </a:solidFill>
                <a:ea typeface="ＭＳ Ｐゴシック" charset="-128"/>
              </a:rPr>
              <a:t>40MB</a:t>
            </a:r>
          </a:p>
        </p:txBody>
      </p:sp>
      <p:sp>
        <p:nvSpPr>
          <p:cNvPr id="25" name="Title 1"/>
          <p:cNvSpPr txBox="1">
            <a:spLocks/>
          </p:cNvSpPr>
          <p:nvPr/>
        </p:nvSpPr>
        <p:spPr bwMode="auto">
          <a:xfrm>
            <a:off x="398963" y="1658350"/>
            <a:ext cx="1523999" cy="295968"/>
          </a:xfrm>
          <a:prstGeom prst="rect">
            <a:avLst/>
          </a:prstGeom>
          <a:noFill/>
          <a:ln w="9525">
            <a:noFill/>
            <a:miter lim="800000"/>
            <a:headEnd/>
            <a:tailEnd/>
          </a:ln>
        </p:spPr>
        <p:txBody>
          <a:bodyPr vert="horz" wrap="square" lIns="91444" tIns="45722" rIns="91444" bIns="45722" numCol="1" anchor="b" anchorCtr="0" compatLnSpc="1">
            <a:prstTxWarp prst="textNoShape">
              <a:avLst/>
            </a:prstTxWarp>
            <a:scene3d>
              <a:camera prst="orthographicFront"/>
              <a:lightRig rig="threePt" dir="t"/>
            </a:scene3d>
            <a:sp3d extrusionH="57150">
              <a:bevelT w="38100" h="38100"/>
            </a:sp3d>
          </a:bodyPr>
          <a:lstStyle>
            <a:lvl1pPr algn="l" rtl="0" eaLnBrk="1" fontAlgn="base" hangingPunct="1">
              <a:spcBef>
                <a:spcPct val="0"/>
              </a:spcBef>
              <a:spcAft>
                <a:spcPct val="0"/>
              </a:spcAft>
              <a:defRPr sz="3800" b="1">
                <a:ln>
                  <a:noFill/>
                </a:ln>
                <a:solidFill>
                  <a:schemeClr val="bg2">
                    <a:lumMod val="50000"/>
                  </a:schemeClr>
                </a:solidFill>
                <a:effectLst/>
                <a:latin typeface="+mn-lt"/>
                <a:ea typeface="Tahoma" pitchFamily="34" charset="0"/>
                <a:cs typeface="Arial" pitchFamily="34" charset="0"/>
              </a:defRPr>
            </a:lvl1pPr>
            <a:lvl2pPr algn="l" rtl="0" eaLnBrk="1" fontAlgn="base" hangingPunct="1">
              <a:spcBef>
                <a:spcPct val="0"/>
              </a:spcBef>
              <a:spcAft>
                <a:spcPct val="0"/>
              </a:spcAft>
              <a:defRPr sz="3200">
                <a:solidFill>
                  <a:srgbClr val="0000FF"/>
                </a:solidFill>
                <a:latin typeface="Arial" charset="0"/>
                <a:ea typeface="ＭＳ Ｐゴシック" charset="-128"/>
                <a:cs typeface="ＭＳ Ｐゴシック" charset="-128"/>
              </a:defRPr>
            </a:lvl2pPr>
            <a:lvl3pPr algn="l" rtl="0" eaLnBrk="1" fontAlgn="base" hangingPunct="1">
              <a:spcBef>
                <a:spcPct val="0"/>
              </a:spcBef>
              <a:spcAft>
                <a:spcPct val="0"/>
              </a:spcAft>
              <a:defRPr sz="3200">
                <a:solidFill>
                  <a:srgbClr val="0000FF"/>
                </a:solidFill>
                <a:latin typeface="Arial" charset="0"/>
                <a:ea typeface="ＭＳ Ｐゴシック" charset="-128"/>
                <a:cs typeface="ＭＳ Ｐゴシック" charset="-128"/>
              </a:defRPr>
            </a:lvl3pPr>
            <a:lvl4pPr algn="l" rtl="0" eaLnBrk="1" fontAlgn="base" hangingPunct="1">
              <a:spcBef>
                <a:spcPct val="0"/>
              </a:spcBef>
              <a:spcAft>
                <a:spcPct val="0"/>
              </a:spcAft>
              <a:defRPr sz="3200">
                <a:solidFill>
                  <a:srgbClr val="0000FF"/>
                </a:solidFill>
                <a:latin typeface="Arial" charset="0"/>
                <a:ea typeface="ＭＳ Ｐゴシック" charset="-128"/>
                <a:cs typeface="ＭＳ Ｐゴシック" charset="-128"/>
              </a:defRPr>
            </a:lvl4pPr>
            <a:lvl5pPr algn="l" rtl="0" eaLnBrk="1" fontAlgn="base" hangingPunct="1">
              <a:spcBef>
                <a:spcPct val="0"/>
              </a:spcBef>
              <a:spcAft>
                <a:spcPct val="0"/>
              </a:spcAft>
              <a:defRPr sz="3200">
                <a:solidFill>
                  <a:srgbClr val="0000FF"/>
                </a:solidFill>
                <a:latin typeface="Arial" charset="0"/>
                <a:ea typeface="ＭＳ Ｐゴシック" charset="-128"/>
                <a:cs typeface="ＭＳ Ｐゴシック" charset="-128"/>
              </a:defRPr>
            </a:lvl5pPr>
            <a:lvl6pPr marL="457200" algn="l" rtl="0" eaLnBrk="1" fontAlgn="base" hangingPunct="1">
              <a:spcBef>
                <a:spcPct val="0"/>
              </a:spcBef>
              <a:spcAft>
                <a:spcPct val="0"/>
              </a:spcAft>
              <a:defRPr sz="3200">
                <a:solidFill>
                  <a:srgbClr val="0000FF"/>
                </a:solidFill>
                <a:latin typeface="Comic Sans MS" charset="0"/>
              </a:defRPr>
            </a:lvl6pPr>
            <a:lvl7pPr marL="914400" algn="l" rtl="0" eaLnBrk="1" fontAlgn="base" hangingPunct="1">
              <a:spcBef>
                <a:spcPct val="0"/>
              </a:spcBef>
              <a:spcAft>
                <a:spcPct val="0"/>
              </a:spcAft>
              <a:defRPr sz="3200">
                <a:solidFill>
                  <a:srgbClr val="0000FF"/>
                </a:solidFill>
                <a:latin typeface="Comic Sans MS" charset="0"/>
              </a:defRPr>
            </a:lvl7pPr>
            <a:lvl8pPr marL="1371600" algn="l" rtl="0" eaLnBrk="1" fontAlgn="base" hangingPunct="1">
              <a:spcBef>
                <a:spcPct val="0"/>
              </a:spcBef>
              <a:spcAft>
                <a:spcPct val="0"/>
              </a:spcAft>
              <a:defRPr sz="3200">
                <a:solidFill>
                  <a:srgbClr val="0000FF"/>
                </a:solidFill>
                <a:latin typeface="Comic Sans MS" charset="0"/>
              </a:defRPr>
            </a:lvl8pPr>
            <a:lvl9pPr marL="1828800" algn="l" rtl="0" eaLnBrk="1" fontAlgn="base" hangingPunct="1">
              <a:spcBef>
                <a:spcPct val="0"/>
              </a:spcBef>
              <a:spcAft>
                <a:spcPct val="0"/>
              </a:spcAft>
              <a:defRPr sz="3200">
                <a:solidFill>
                  <a:srgbClr val="0000FF"/>
                </a:solidFill>
                <a:latin typeface="Comic Sans MS" charset="0"/>
              </a:defRPr>
            </a:lvl9pPr>
          </a:lstStyle>
          <a:p>
            <a:pPr defTabSz="914484"/>
            <a:r>
              <a:rPr lang="en-US" sz="2176" dirty="0">
                <a:solidFill>
                  <a:srgbClr val="A50021"/>
                </a:solidFill>
              </a:rPr>
              <a:t>Example:</a:t>
            </a:r>
          </a:p>
        </p:txBody>
      </p:sp>
      <p:sp>
        <p:nvSpPr>
          <p:cNvPr id="26" name="Rounded Rectangle 25"/>
          <p:cNvSpPr/>
          <p:nvPr/>
        </p:nvSpPr>
        <p:spPr bwMode="auto">
          <a:xfrm>
            <a:off x="685866" y="3879204"/>
            <a:ext cx="819149" cy="478757"/>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sz="1425" dirty="0">
                <a:solidFill>
                  <a:srgbClr val="01020B"/>
                </a:solidFill>
              </a:rPr>
              <a:t>1</a:t>
            </a:r>
          </a:p>
        </p:txBody>
      </p:sp>
      <p:sp>
        <p:nvSpPr>
          <p:cNvPr id="27" name="Rounded Rectangle 26"/>
          <p:cNvSpPr/>
          <p:nvPr/>
        </p:nvSpPr>
        <p:spPr bwMode="auto">
          <a:xfrm>
            <a:off x="1609556" y="3879204"/>
            <a:ext cx="819149" cy="478757"/>
          </a:xfrm>
          <a:prstGeom prst="roundRect">
            <a:avLst/>
          </a:prstGeom>
          <a:solidFill>
            <a:schemeClr val="accent2">
              <a:lumMod val="40000"/>
              <a:lumOff val="60000"/>
            </a:schemeClr>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sz="1425" dirty="0">
                <a:solidFill>
                  <a:srgbClr val="01020B"/>
                </a:solidFill>
              </a:rPr>
              <a:t>2</a:t>
            </a:r>
          </a:p>
        </p:txBody>
      </p:sp>
      <p:sp>
        <p:nvSpPr>
          <p:cNvPr id="29" name="Rounded Rectangle 28"/>
          <p:cNvSpPr/>
          <p:nvPr/>
        </p:nvSpPr>
        <p:spPr bwMode="auto">
          <a:xfrm>
            <a:off x="2504848" y="3879204"/>
            <a:ext cx="819149" cy="478757"/>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sz="1425" dirty="0">
                <a:solidFill>
                  <a:srgbClr val="01020B"/>
                </a:solidFill>
              </a:rPr>
              <a:t>3</a:t>
            </a:r>
          </a:p>
        </p:txBody>
      </p:sp>
      <p:sp>
        <p:nvSpPr>
          <p:cNvPr id="30" name="Rounded Rectangle 29"/>
          <p:cNvSpPr/>
          <p:nvPr/>
        </p:nvSpPr>
        <p:spPr bwMode="auto">
          <a:xfrm>
            <a:off x="3409613" y="3879204"/>
            <a:ext cx="819149" cy="478757"/>
          </a:xfrm>
          <a:prstGeom prst="roundRect">
            <a:avLst/>
          </a:prstGeom>
          <a:solidFill>
            <a:schemeClr val="accent2">
              <a:lumMod val="40000"/>
              <a:lumOff val="60000"/>
            </a:schemeClr>
          </a:solidFill>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sz="1425" dirty="0">
                <a:solidFill>
                  <a:srgbClr val="01020B"/>
                </a:solidFill>
              </a:rPr>
              <a:t>4</a:t>
            </a:r>
          </a:p>
        </p:txBody>
      </p:sp>
      <p:sp>
        <p:nvSpPr>
          <p:cNvPr id="31" name="Rounded Rectangle 30"/>
          <p:cNvSpPr/>
          <p:nvPr/>
        </p:nvSpPr>
        <p:spPr bwMode="auto">
          <a:xfrm>
            <a:off x="4314372" y="3879204"/>
            <a:ext cx="819149" cy="478757"/>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sz="1425" dirty="0">
                <a:solidFill>
                  <a:srgbClr val="01020B"/>
                </a:solidFill>
              </a:rPr>
              <a:t>5</a:t>
            </a:r>
          </a:p>
        </p:txBody>
      </p:sp>
      <p:sp>
        <p:nvSpPr>
          <p:cNvPr id="32" name="Rounded Rectangle 31"/>
          <p:cNvSpPr/>
          <p:nvPr/>
        </p:nvSpPr>
        <p:spPr bwMode="auto">
          <a:xfrm>
            <a:off x="5228595" y="3879204"/>
            <a:ext cx="819149" cy="478757"/>
          </a:xfrm>
          <a:prstGeom prst="roundRect">
            <a:avLst/>
          </a:prstGeom>
          <a:gradFill flip="none" rotWithShape="1">
            <a:gsLst>
              <a:gs pos="0">
                <a:srgbClr val="FFCC00">
                  <a:tint val="66000"/>
                  <a:satMod val="160000"/>
                </a:srgbClr>
              </a:gs>
              <a:gs pos="50000">
                <a:srgbClr val="FFCC00">
                  <a:tint val="44500"/>
                  <a:satMod val="160000"/>
                </a:srgbClr>
              </a:gs>
              <a:gs pos="100000">
                <a:srgbClr val="FFCC00">
                  <a:tint val="23500"/>
                  <a:satMod val="160000"/>
                </a:srgbClr>
              </a:gs>
            </a:gsLst>
            <a:lin ang="5400000" scaled="1"/>
            <a:tileRect/>
          </a:gradFill>
          <a:ln>
            <a:solidFill>
              <a:schemeClr val="bg1">
                <a:lumMod val="50000"/>
              </a:schemeClr>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sz="1425" dirty="0">
                <a:solidFill>
                  <a:srgbClr val="01020B"/>
                </a:solidFill>
              </a:rPr>
              <a:t>6</a:t>
            </a:r>
          </a:p>
        </p:txBody>
      </p:sp>
      <p:sp>
        <p:nvSpPr>
          <p:cNvPr id="33" name="Rounded Rectangle 32"/>
          <p:cNvSpPr/>
          <p:nvPr/>
        </p:nvSpPr>
        <p:spPr bwMode="auto">
          <a:xfrm>
            <a:off x="6657345" y="3879204"/>
            <a:ext cx="819149" cy="478757"/>
          </a:xfrm>
          <a:prstGeom prst="round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8100000" scaled="1"/>
            <a:tileRect/>
          </a:gradFill>
          <a:ln>
            <a:solidFill>
              <a:schemeClr val="bg1">
                <a:lumMod val="50000"/>
              </a:schemeClr>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sz="1425" dirty="0">
                <a:solidFill>
                  <a:srgbClr val="01020B"/>
                </a:solidFill>
              </a:rPr>
              <a:t>100</a:t>
            </a:r>
          </a:p>
        </p:txBody>
      </p:sp>
      <p:sp>
        <p:nvSpPr>
          <p:cNvPr id="34" name="Rounded Rectangle 33"/>
          <p:cNvSpPr/>
          <p:nvPr/>
        </p:nvSpPr>
        <p:spPr bwMode="auto">
          <a:xfrm>
            <a:off x="7562276" y="3879204"/>
            <a:ext cx="667326" cy="478757"/>
          </a:xfrm>
          <a:prstGeom prst="roundRect">
            <a:avLst/>
          </a:prstGeom>
          <a:gradFill flip="none" rotWithShape="1">
            <a:gsLst>
              <a:gs pos="0">
                <a:srgbClr val="FFCCFF">
                  <a:shade val="30000"/>
                  <a:satMod val="115000"/>
                </a:srgbClr>
              </a:gs>
              <a:gs pos="50000">
                <a:srgbClr val="FFCCFF">
                  <a:shade val="67500"/>
                  <a:satMod val="115000"/>
                </a:srgbClr>
              </a:gs>
              <a:gs pos="100000">
                <a:srgbClr val="FFCCFF">
                  <a:shade val="100000"/>
                  <a:satMod val="115000"/>
                </a:srgbClr>
              </a:gs>
            </a:gsLst>
            <a:lin ang="18900000" scaled="1"/>
            <a:tileRect/>
          </a:gradFill>
          <a:ln>
            <a:solidFill>
              <a:schemeClr val="bg1">
                <a:lumMod val="50000"/>
              </a:schemeClr>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sz="1425" dirty="0">
                <a:solidFill>
                  <a:srgbClr val="01020B"/>
                </a:solidFill>
              </a:rPr>
              <a:t>101</a:t>
            </a:r>
          </a:p>
        </p:txBody>
      </p:sp>
      <p:sp>
        <p:nvSpPr>
          <p:cNvPr id="36" name="灯片编号占位符 35"/>
          <p:cNvSpPr>
            <a:spLocks noGrp="1"/>
          </p:cNvSpPr>
          <p:nvPr>
            <p:ph type="sldNum" sz="quarter" idx="10"/>
          </p:nvPr>
        </p:nvSpPr>
        <p:spPr/>
        <p:txBody>
          <a:bodyPr/>
          <a:lstStyle/>
          <a:p>
            <a:fld id="{2F92E8BF-52C0-4DA6-9593-0F736FC6DF7B}" type="slidenum">
              <a:rPr lang="en-US" altLang="zh-CN" smtClean="0"/>
              <a:pPr/>
              <a:t>14</a:t>
            </a:fld>
            <a:endParaRPr lang="en-US" altLang="zh-CN" dirty="0"/>
          </a:p>
        </p:txBody>
      </p:sp>
      <p:sp>
        <p:nvSpPr>
          <p:cNvPr id="37" name="Rounded Rectangle 6"/>
          <p:cNvSpPr/>
          <p:nvPr/>
        </p:nvSpPr>
        <p:spPr bwMode="auto">
          <a:xfrm>
            <a:off x="695266" y="4991438"/>
            <a:ext cx="819149" cy="478757"/>
          </a:xfrm>
          <a:prstGeom prst="roundRect">
            <a:avLst/>
          </a:prstGeom>
          <a:solidFill>
            <a:srgbClr val="FFFF93"/>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sz="1425" dirty="0">
                <a:solidFill>
                  <a:srgbClr val="01020B"/>
                </a:solidFill>
              </a:rPr>
              <a:t>1</a:t>
            </a:r>
          </a:p>
        </p:txBody>
      </p:sp>
      <p:sp>
        <p:nvSpPr>
          <p:cNvPr id="38" name="Rounded Rectangle 7"/>
          <p:cNvSpPr/>
          <p:nvPr/>
        </p:nvSpPr>
        <p:spPr bwMode="auto">
          <a:xfrm>
            <a:off x="1600027" y="4991438"/>
            <a:ext cx="819149" cy="478757"/>
          </a:xfrm>
          <a:prstGeom prst="roundRect">
            <a:avLst/>
          </a:prstGeom>
          <a:solidFill>
            <a:srgbClr val="FFFF93"/>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sz="1425" dirty="0">
                <a:solidFill>
                  <a:srgbClr val="01020B"/>
                </a:solidFill>
              </a:rPr>
              <a:t>2</a:t>
            </a:r>
          </a:p>
        </p:txBody>
      </p:sp>
      <p:sp>
        <p:nvSpPr>
          <p:cNvPr id="39" name="Rounded Rectangle 8"/>
          <p:cNvSpPr/>
          <p:nvPr/>
        </p:nvSpPr>
        <p:spPr bwMode="auto">
          <a:xfrm>
            <a:off x="2504782" y="4991438"/>
            <a:ext cx="819149" cy="478757"/>
          </a:xfrm>
          <a:prstGeom prst="roundRect">
            <a:avLst/>
          </a:prstGeom>
          <a:solidFill>
            <a:srgbClr val="FFFF93"/>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sz="1425" dirty="0">
                <a:solidFill>
                  <a:srgbClr val="01020B"/>
                </a:solidFill>
              </a:rPr>
              <a:t>3</a:t>
            </a:r>
          </a:p>
        </p:txBody>
      </p:sp>
      <p:sp>
        <p:nvSpPr>
          <p:cNvPr id="40" name="Rounded Rectangle 9"/>
          <p:cNvSpPr/>
          <p:nvPr/>
        </p:nvSpPr>
        <p:spPr bwMode="auto">
          <a:xfrm>
            <a:off x="3409547" y="4991438"/>
            <a:ext cx="819149" cy="478757"/>
          </a:xfrm>
          <a:prstGeom prst="roundRect">
            <a:avLst/>
          </a:prstGeom>
          <a:solidFill>
            <a:srgbClr val="FFFF93"/>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sz="1425" dirty="0">
                <a:solidFill>
                  <a:srgbClr val="01020B"/>
                </a:solidFill>
              </a:rPr>
              <a:t>4</a:t>
            </a:r>
          </a:p>
        </p:txBody>
      </p:sp>
      <p:sp>
        <p:nvSpPr>
          <p:cNvPr id="41" name="Rounded Rectangle 10"/>
          <p:cNvSpPr/>
          <p:nvPr/>
        </p:nvSpPr>
        <p:spPr bwMode="auto">
          <a:xfrm>
            <a:off x="4314306" y="4991438"/>
            <a:ext cx="819149" cy="478757"/>
          </a:xfrm>
          <a:prstGeom prst="roundRect">
            <a:avLst/>
          </a:prstGeom>
          <a:solidFill>
            <a:srgbClr val="FFFF93"/>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sz="1425" dirty="0">
                <a:solidFill>
                  <a:srgbClr val="01020B"/>
                </a:solidFill>
              </a:rPr>
              <a:t>5</a:t>
            </a:r>
          </a:p>
        </p:txBody>
      </p:sp>
      <p:sp>
        <p:nvSpPr>
          <p:cNvPr id="42" name="Rounded Rectangle 11"/>
          <p:cNvSpPr/>
          <p:nvPr/>
        </p:nvSpPr>
        <p:spPr bwMode="auto">
          <a:xfrm>
            <a:off x="5219064" y="4991438"/>
            <a:ext cx="819149" cy="478757"/>
          </a:xfrm>
          <a:prstGeom prst="roundRect">
            <a:avLst/>
          </a:prstGeom>
          <a:solidFill>
            <a:srgbClr val="FFFF93"/>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sz="1425" dirty="0">
                <a:solidFill>
                  <a:srgbClr val="01020B"/>
                </a:solidFill>
              </a:rPr>
              <a:t>6</a:t>
            </a:r>
          </a:p>
        </p:txBody>
      </p:sp>
      <p:sp>
        <p:nvSpPr>
          <p:cNvPr id="43" name="Rounded Rectangle 12"/>
          <p:cNvSpPr/>
          <p:nvPr/>
        </p:nvSpPr>
        <p:spPr bwMode="auto">
          <a:xfrm>
            <a:off x="6647814" y="4991438"/>
            <a:ext cx="819149" cy="478757"/>
          </a:xfrm>
          <a:prstGeom prst="roundRect">
            <a:avLst/>
          </a:prstGeom>
          <a:solidFill>
            <a:srgbClr val="FFFF93"/>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sz="1425" dirty="0">
                <a:solidFill>
                  <a:srgbClr val="01020B"/>
                </a:solidFill>
              </a:rPr>
              <a:t>100</a:t>
            </a:r>
          </a:p>
        </p:txBody>
      </p:sp>
      <p:sp>
        <p:nvSpPr>
          <p:cNvPr id="44" name="Rounded Rectangle 13"/>
          <p:cNvSpPr/>
          <p:nvPr/>
        </p:nvSpPr>
        <p:spPr bwMode="auto">
          <a:xfrm>
            <a:off x="7562210" y="4991438"/>
            <a:ext cx="667326" cy="478757"/>
          </a:xfrm>
          <a:prstGeom prst="roundRect">
            <a:avLst/>
          </a:prstGeom>
          <a:solidFill>
            <a:srgbClr val="FFFF93"/>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sz="1425" dirty="0">
                <a:solidFill>
                  <a:srgbClr val="01020B"/>
                </a:solidFill>
              </a:rPr>
              <a:t>101</a:t>
            </a:r>
          </a:p>
        </p:txBody>
      </p:sp>
      <p:sp>
        <p:nvSpPr>
          <p:cNvPr id="45" name="Rectangle 15"/>
          <p:cNvSpPr/>
          <p:nvPr/>
        </p:nvSpPr>
        <p:spPr>
          <a:xfrm>
            <a:off x="704727" y="5498064"/>
            <a:ext cx="800227" cy="369336"/>
          </a:xfrm>
          <a:prstGeom prst="rect">
            <a:avLst/>
          </a:prstGeom>
        </p:spPr>
        <p:txBody>
          <a:bodyPr wrap="none" lIns="91444" tIns="45722" rIns="91444" bIns="45722">
            <a:spAutoFit/>
          </a:bodyPr>
          <a:lstStyle/>
          <a:p>
            <a:pPr algn="ctr" defTabSz="914484" fontAlgn="base"/>
            <a:r>
              <a:rPr lang="en-US" b="1" dirty="0">
                <a:solidFill>
                  <a:srgbClr val="01020B"/>
                </a:solidFill>
                <a:ea typeface="ＭＳ Ｐゴシック" charset="-128"/>
              </a:rPr>
              <a:t>64MB</a:t>
            </a:r>
          </a:p>
        </p:txBody>
      </p:sp>
      <p:sp>
        <p:nvSpPr>
          <p:cNvPr id="46" name="Rectangle 16"/>
          <p:cNvSpPr/>
          <p:nvPr/>
        </p:nvSpPr>
        <p:spPr>
          <a:xfrm>
            <a:off x="1609487" y="5498064"/>
            <a:ext cx="800227" cy="369336"/>
          </a:xfrm>
          <a:prstGeom prst="rect">
            <a:avLst/>
          </a:prstGeom>
        </p:spPr>
        <p:txBody>
          <a:bodyPr wrap="none" lIns="91444" tIns="45722" rIns="91444" bIns="45722">
            <a:spAutoFit/>
          </a:bodyPr>
          <a:lstStyle/>
          <a:p>
            <a:pPr algn="ctr" defTabSz="914484" fontAlgn="base"/>
            <a:r>
              <a:rPr lang="en-US" b="1" dirty="0">
                <a:solidFill>
                  <a:srgbClr val="01020B"/>
                </a:solidFill>
                <a:ea typeface="ＭＳ Ｐゴシック" charset="-128"/>
              </a:rPr>
              <a:t>64MB</a:t>
            </a:r>
          </a:p>
        </p:txBody>
      </p:sp>
      <p:sp>
        <p:nvSpPr>
          <p:cNvPr id="47" name="Rectangle 17"/>
          <p:cNvSpPr/>
          <p:nvPr/>
        </p:nvSpPr>
        <p:spPr>
          <a:xfrm>
            <a:off x="2514243" y="5498064"/>
            <a:ext cx="800227" cy="369336"/>
          </a:xfrm>
          <a:prstGeom prst="rect">
            <a:avLst/>
          </a:prstGeom>
        </p:spPr>
        <p:txBody>
          <a:bodyPr wrap="none" lIns="91444" tIns="45722" rIns="91444" bIns="45722">
            <a:spAutoFit/>
          </a:bodyPr>
          <a:lstStyle/>
          <a:p>
            <a:pPr algn="ctr" defTabSz="914484" fontAlgn="base"/>
            <a:r>
              <a:rPr lang="en-US" b="1" dirty="0">
                <a:solidFill>
                  <a:srgbClr val="01020B"/>
                </a:solidFill>
                <a:ea typeface="ＭＳ Ｐゴシック" charset="-128"/>
              </a:rPr>
              <a:t>64MB</a:t>
            </a:r>
          </a:p>
        </p:txBody>
      </p:sp>
      <p:sp>
        <p:nvSpPr>
          <p:cNvPr id="48" name="Rectangle 18"/>
          <p:cNvSpPr/>
          <p:nvPr/>
        </p:nvSpPr>
        <p:spPr>
          <a:xfrm>
            <a:off x="3419007" y="5498064"/>
            <a:ext cx="800227" cy="369336"/>
          </a:xfrm>
          <a:prstGeom prst="rect">
            <a:avLst/>
          </a:prstGeom>
        </p:spPr>
        <p:txBody>
          <a:bodyPr wrap="none" lIns="91444" tIns="45722" rIns="91444" bIns="45722">
            <a:spAutoFit/>
          </a:bodyPr>
          <a:lstStyle/>
          <a:p>
            <a:pPr algn="ctr" defTabSz="914484" fontAlgn="base"/>
            <a:r>
              <a:rPr lang="en-US" b="1" dirty="0">
                <a:solidFill>
                  <a:srgbClr val="01020B"/>
                </a:solidFill>
                <a:ea typeface="ＭＳ Ｐゴシック" charset="-128"/>
              </a:rPr>
              <a:t>64MB</a:t>
            </a:r>
          </a:p>
        </p:txBody>
      </p:sp>
      <p:sp>
        <p:nvSpPr>
          <p:cNvPr id="49" name="Rectangle 19"/>
          <p:cNvSpPr/>
          <p:nvPr/>
        </p:nvSpPr>
        <p:spPr>
          <a:xfrm>
            <a:off x="4323762" y="5498064"/>
            <a:ext cx="800227" cy="369336"/>
          </a:xfrm>
          <a:prstGeom prst="rect">
            <a:avLst/>
          </a:prstGeom>
        </p:spPr>
        <p:txBody>
          <a:bodyPr wrap="none" lIns="91444" tIns="45722" rIns="91444" bIns="45722">
            <a:spAutoFit/>
          </a:bodyPr>
          <a:lstStyle/>
          <a:p>
            <a:pPr algn="ctr" defTabSz="914484" fontAlgn="base"/>
            <a:r>
              <a:rPr lang="en-US" b="1" dirty="0">
                <a:solidFill>
                  <a:srgbClr val="01020B"/>
                </a:solidFill>
                <a:ea typeface="ＭＳ Ｐゴシック" charset="-128"/>
              </a:rPr>
              <a:t>64MB</a:t>
            </a:r>
          </a:p>
        </p:txBody>
      </p:sp>
      <p:sp>
        <p:nvSpPr>
          <p:cNvPr id="50" name="Rectangle 20"/>
          <p:cNvSpPr/>
          <p:nvPr/>
        </p:nvSpPr>
        <p:spPr>
          <a:xfrm>
            <a:off x="5228525" y="5498064"/>
            <a:ext cx="800227" cy="369336"/>
          </a:xfrm>
          <a:prstGeom prst="rect">
            <a:avLst/>
          </a:prstGeom>
        </p:spPr>
        <p:txBody>
          <a:bodyPr wrap="none" lIns="91444" tIns="45722" rIns="91444" bIns="45722">
            <a:spAutoFit/>
          </a:bodyPr>
          <a:lstStyle/>
          <a:p>
            <a:pPr algn="ctr" defTabSz="914484" fontAlgn="base"/>
            <a:r>
              <a:rPr lang="en-US" b="1" dirty="0">
                <a:solidFill>
                  <a:srgbClr val="01020B"/>
                </a:solidFill>
                <a:ea typeface="ＭＳ Ｐゴシック" charset="-128"/>
              </a:rPr>
              <a:t>64MB</a:t>
            </a:r>
          </a:p>
        </p:txBody>
      </p:sp>
      <p:sp>
        <p:nvSpPr>
          <p:cNvPr id="51" name="Rectangle 21"/>
          <p:cNvSpPr/>
          <p:nvPr/>
        </p:nvSpPr>
        <p:spPr>
          <a:xfrm>
            <a:off x="6135399" y="4991438"/>
            <a:ext cx="444362" cy="404089"/>
          </a:xfrm>
          <a:prstGeom prst="rect">
            <a:avLst/>
          </a:prstGeom>
        </p:spPr>
        <p:txBody>
          <a:bodyPr wrap="none" lIns="91444" tIns="45722" rIns="91444" bIns="45722">
            <a:spAutoFit/>
          </a:bodyPr>
          <a:lstStyle/>
          <a:p>
            <a:pPr algn="ctr" defTabSz="914484" fontAlgn="base"/>
            <a:r>
              <a:rPr lang="en-US" sz="2026" b="1" dirty="0">
                <a:solidFill>
                  <a:srgbClr val="01020B"/>
                </a:solidFill>
                <a:ea typeface="ＭＳ Ｐゴシック" charset="-128"/>
              </a:rPr>
              <a:t>…</a:t>
            </a:r>
          </a:p>
        </p:txBody>
      </p:sp>
      <p:sp>
        <p:nvSpPr>
          <p:cNvPr id="52" name="Rectangle 22"/>
          <p:cNvSpPr/>
          <p:nvPr/>
        </p:nvSpPr>
        <p:spPr>
          <a:xfrm>
            <a:off x="6657275" y="5498064"/>
            <a:ext cx="800227" cy="369336"/>
          </a:xfrm>
          <a:prstGeom prst="rect">
            <a:avLst/>
          </a:prstGeom>
        </p:spPr>
        <p:txBody>
          <a:bodyPr wrap="none" lIns="91444" tIns="45722" rIns="91444" bIns="45722">
            <a:spAutoFit/>
          </a:bodyPr>
          <a:lstStyle/>
          <a:p>
            <a:pPr algn="ctr" defTabSz="914484" fontAlgn="base"/>
            <a:r>
              <a:rPr lang="en-US" b="1" dirty="0">
                <a:solidFill>
                  <a:srgbClr val="01020B"/>
                </a:solidFill>
                <a:ea typeface="ＭＳ Ｐゴシック" charset="-128"/>
              </a:rPr>
              <a:t>64MB</a:t>
            </a:r>
          </a:p>
        </p:txBody>
      </p:sp>
      <p:sp>
        <p:nvSpPr>
          <p:cNvPr id="53" name="Rectangle 23"/>
          <p:cNvSpPr/>
          <p:nvPr/>
        </p:nvSpPr>
        <p:spPr>
          <a:xfrm>
            <a:off x="7503703" y="5498064"/>
            <a:ext cx="800227" cy="369336"/>
          </a:xfrm>
          <a:prstGeom prst="rect">
            <a:avLst/>
          </a:prstGeom>
        </p:spPr>
        <p:txBody>
          <a:bodyPr wrap="none" lIns="91444" tIns="45722" rIns="91444" bIns="45722">
            <a:spAutoFit/>
          </a:bodyPr>
          <a:lstStyle/>
          <a:p>
            <a:pPr algn="ctr" defTabSz="914484" fontAlgn="base"/>
            <a:r>
              <a:rPr lang="en-US" b="1" dirty="0">
                <a:solidFill>
                  <a:srgbClr val="01020B"/>
                </a:solidFill>
                <a:ea typeface="ＭＳ Ｐゴシック" charset="-128"/>
              </a:rPr>
              <a:t>40MB</a:t>
            </a:r>
          </a:p>
        </p:txBody>
      </p:sp>
      <p:sp>
        <p:nvSpPr>
          <p:cNvPr id="54" name="Rounded Rectangle 25"/>
          <p:cNvSpPr/>
          <p:nvPr/>
        </p:nvSpPr>
        <p:spPr bwMode="auto">
          <a:xfrm>
            <a:off x="685800" y="4991438"/>
            <a:ext cx="819149" cy="478757"/>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altLang="zh-CN" sz="1425" dirty="0">
                <a:solidFill>
                  <a:srgbClr val="01020B"/>
                </a:solidFill>
              </a:rPr>
              <a:t>203</a:t>
            </a:r>
            <a:endParaRPr lang="en-US" sz="1425" dirty="0">
              <a:solidFill>
                <a:srgbClr val="01020B"/>
              </a:solidFill>
            </a:endParaRPr>
          </a:p>
        </p:txBody>
      </p:sp>
      <p:sp>
        <p:nvSpPr>
          <p:cNvPr id="55" name="Rounded Rectangle 26"/>
          <p:cNvSpPr/>
          <p:nvPr/>
        </p:nvSpPr>
        <p:spPr bwMode="auto">
          <a:xfrm>
            <a:off x="1609490" y="4991438"/>
            <a:ext cx="819149" cy="478757"/>
          </a:xfrm>
          <a:prstGeom prst="roundRect">
            <a:avLst/>
          </a:prstGeom>
          <a:solidFill>
            <a:schemeClr val="accent2">
              <a:lumMod val="40000"/>
              <a:lumOff val="60000"/>
            </a:schemeClr>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sz="1425" dirty="0">
                <a:solidFill>
                  <a:srgbClr val="01020B"/>
                </a:solidFill>
              </a:rPr>
              <a:t>2</a:t>
            </a:r>
            <a:r>
              <a:rPr lang="en-US" altLang="zh-CN" sz="1425" dirty="0">
                <a:solidFill>
                  <a:srgbClr val="01020B"/>
                </a:solidFill>
              </a:rPr>
              <a:t>04</a:t>
            </a:r>
            <a:endParaRPr lang="en-US" sz="1425" dirty="0">
              <a:solidFill>
                <a:srgbClr val="01020B"/>
              </a:solidFill>
            </a:endParaRPr>
          </a:p>
        </p:txBody>
      </p:sp>
      <p:sp>
        <p:nvSpPr>
          <p:cNvPr id="56" name="Rounded Rectangle 28"/>
          <p:cNvSpPr/>
          <p:nvPr/>
        </p:nvSpPr>
        <p:spPr bwMode="auto">
          <a:xfrm>
            <a:off x="2504782" y="4991438"/>
            <a:ext cx="819149" cy="478757"/>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altLang="zh-CN" sz="1425" dirty="0">
                <a:solidFill>
                  <a:srgbClr val="01020B"/>
                </a:solidFill>
              </a:rPr>
              <a:t>205</a:t>
            </a:r>
            <a:endParaRPr lang="en-US" sz="1425" dirty="0">
              <a:solidFill>
                <a:srgbClr val="01020B"/>
              </a:solidFill>
            </a:endParaRPr>
          </a:p>
        </p:txBody>
      </p:sp>
      <p:sp>
        <p:nvSpPr>
          <p:cNvPr id="57" name="Rounded Rectangle 29"/>
          <p:cNvSpPr/>
          <p:nvPr/>
        </p:nvSpPr>
        <p:spPr bwMode="auto">
          <a:xfrm>
            <a:off x="3409547" y="4991438"/>
            <a:ext cx="819149" cy="478757"/>
          </a:xfrm>
          <a:prstGeom prst="roundRect">
            <a:avLst/>
          </a:prstGeom>
          <a:solidFill>
            <a:schemeClr val="accent2">
              <a:lumMod val="40000"/>
              <a:lumOff val="60000"/>
            </a:schemeClr>
          </a:solidFill>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altLang="zh-CN" sz="1425" dirty="0">
                <a:solidFill>
                  <a:srgbClr val="01020B"/>
                </a:solidFill>
              </a:rPr>
              <a:t>206</a:t>
            </a:r>
            <a:endParaRPr lang="en-US" sz="1425" dirty="0">
              <a:solidFill>
                <a:srgbClr val="01020B"/>
              </a:solidFill>
            </a:endParaRPr>
          </a:p>
        </p:txBody>
      </p:sp>
      <p:sp>
        <p:nvSpPr>
          <p:cNvPr id="58" name="Rounded Rectangle 30"/>
          <p:cNvSpPr/>
          <p:nvPr/>
        </p:nvSpPr>
        <p:spPr bwMode="auto">
          <a:xfrm>
            <a:off x="4314306" y="4991438"/>
            <a:ext cx="819149" cy="478757"/>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altLang="zh-CN" sz="1425" dirty="0">
                <a:solidFill>
                  <a:srgbClr val="01020B"/>
                </a:solidFill>
              </a:rPr>
              <a:t>207</a:t>
            </a:r>
            <a:endParaRPr lang="en-US" sz="1425" dirty="0">
              <a:solidFill>
                <a:srgbClr val="01020B"/>
              </a:solidFill>
            </a:endParaRPr>
          </a:p>
        </p:txBody>
      </p:sp>
      <p:sp>
        <p:nvSpPr>
          <p:cNvPr id="59" name="Rounded Rectangle 31"/>
          <p:cNvSpPr/>
          <p:nvPr/>
        </p:nvSpPr>
        <p:spPr bwMode="auto">
          <a:xfrm>
            <a:off x="5228529" y="4991438"/>
            <a:ext cx="819149" cy="478757"/>
          </a:xfrm>
          <a:prstGeom prst="roundRect">
            <a:avLst/>
          </a:prstGeom>
          <a:gradFill flip="none" rotWithShape="1">
            <a:gsLst>
              <a:gs pos="0">
                <a:srgbClr val="FFCC00">
                  <a:tint val="66000"/>
                  <a:satMod val="160000"/>
                </a:srgbClr>
              </a:gs>
              <a:gs pos="50000">
                <a:srgbClr val="FFCC00">
                  <a:tint val="44500"/>
                  <a:satMod val="160000"/>
                </a:srgbClr>
              </a:gs>
              <a:gs pos="100000">
                <a:srgbClr val="FFCC00">
                  <a:tint val="23500"/>
                  <a:satMod val="160000"/>
                </a:srgbClr>
              </a:gs>
            </a:gsLst>
            <a:lin ang="5400000" scaled="1"/>
            <a:tileRect/>
          </a:gradFill>
          <a:ln>
            <a:solidFill>
              <a:schemeClr val="bg1">
                <a:lumMod val="50000"/>
              </a:schemeClr>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altLang="zh-CN" sz="1425" dirty="0">
                <a:solidFill>
                  <a:srgbClr val="01020B"/>
                </a:solidFill>
              </a:rPr>
              <a:t>208</a:t>
            </a:r>
            <a:endParaRPr lang="en-US" sz="1425" dirty="0">
              <a:solidFill>
                <a:srgbClr val="01020B"/>
              </a:solidFill>
            </a:endParaRPr>
          </a:p>
        </p:txBody>
      </p:sp>
      <p:sp>
        <p:nvSpPr>
          <p:cNvPr id="60" name="Rounded Rectangle 32"/>
          <p:cNvSpPr/>
          <p:nvPr/>
        </p:nvSpPr>
        <p:spPr bwMode="auto">
          <a:xfrm>
            <a:off x="6657279" y="4991438"/>
            <a:ext cx="819149" cy="478757"/>
          </a:xfrm>
          <a:prstGeom prst="round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8100000" scaled="1"/>
            <a:tileRect/>
          </a:gradFill>
          <a:ln>
            <a:solidFill>
              <a:schemeClr val="bg1">
                <a:lumMod val="50000"/>
              </a:schemeClr>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altLang="zh-CN" sz="1425" dirty="0">
                <a:solidFill>
                  <a:srgbClr val="01020B"/>
                </a:solidFill>
              </a:rPr>
              <a:t>3</a:t>
            </a:r>
            <a:r>
              <a:rPr lang="en-US" sz="1425" dirty="0">
                <a:solidFill>
                  <a:srgbClr val="01020B"/>
                </a:solidFill>
              </a:rPr>
              <a:t>02</a:t>
            </a:r>
          </a:p>
        </p:txBody>
      </p:sp>
      <p:sp>
        <p:nvSpPr>
          <p:cNvPr id="61" name="Rounded Rectangle 33"/>
          <p:cNvSpPr/>
          <p:nvPr/>
        </p:nvSpPr>
        <p:spPr bwMode="auto">
          <a:xfrm>
            <a:off x="7562210" y="4991438"/>
            <a:ext cx="667326" cy="478757"/>
          </a:xfrm>
          <a:prstGeom prst="roundRect">
            <a:avLst/>
          </a:prstGeom>
          <a:gradFill flip="none" rotWithShape="1">
            <a:gsLst>
              <a:gs pos="0">
                <a:srgbClr val="FFCCFF">
                  <a:shade val="30000"/>
                  <a:satMod val="115000"/>
                </a:srgbClr>
              </a:gs>
              <a:gs pos="50000">
                <a:srgbClr val="FFCCFF">
                  <a:shade val="67500"/>
                  <a:satMod val="115000"/>
                </a:srgbClr>
              </a:gs>
              <a:gs pos="100000">
                <a:srgbClr val="FFCCFF">
                  <a:shade val="100000"/>
                  <a:satMod val="115000"/>
                </a:srgbClr>
              </a:gs>
            </a:gsLst>
            <a:lin ang="18900000" scaled="1"/>
            <a:tileRect/>
          </a:gradFill>
          <a:ln>
            <a:solidFill>
              <a:schemeClr val="bg1">
                <a:lumMod val="50000"/>
              </a:schemeClr>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4" tIns="45722" rIns="91444" bIns="45722" numCol="1" rtlCol="0" anchor="ctr" anchorCtr="0" compatLnSpc="1">
            <a:prstTxWarp prst="textNoShape">
              <a:avLst/>
            </a:prstTxWarp>
          </a:bodyPr>
          <a:lstStyle/>
          <a:p>
            <a:pPr algn="ctr" defTabSz="914446" fontAlgn="base"/>
            <a:r>
              <a:rPr lang="en-US" sz="1425" dirty="0">
                <a:solidFill>
                  <a:srgbClr val="01020B"/>
                </a:solidFill>
              </a:rPr>
              <a:t>Block </a:t>
            </a:r>
          </a:p>
          <a:p>
            <a:pPr algn="ctr" defTabSz="914446" fontAlgn="base"/>
            <a:r>
              <a:rPr lang="en-US" altLang="zh-CN" sz="1425" dirty="0">
                <a:solidFill>
                  <a:srgbClr val="01020B"/>
                </a:solidFill>
              </a:rPr>
              <a:t>3</a:t>
            </a:r>
            <a:r>
              <a:rPr lang="en-US" sz="1425" dirty="0">
                <a:solidFill>
                  <a:srgbClr val="01020B"/>
                </a:solidFill>
              </a:rPr>
              <a:t>03</a:t>
            </a:r>
          </a:p>
        </p:txBody>
      </p:sp>
    </p:spTree>
    <p:extLst>
      <p:ext uri="{BB962C8B-B14F-4D97-AF65-F5344CB8AC3E}">
        <p14:creationId xmlns:p14="http://schemas.microsoft.com/office/powerpoint/2010/main" val="383520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par>
                          <p:cTn id="30" fill="hold">
                            <p:stCondLst>
                              <p:cond delay="1500"/>
                            </p:stCondLst>
                            <p:childTnLst>
                              <p:par>
                                <p:cTn id="31" presetID="10" presetClass="entr" presetSubtype="0"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childTnLst>
                          </p:cTn>
                        </p:par>
                        <p:par>
                          <p:cTn id="51" fill="hold">
                            <p:stCondLst>
                              <p:cond delay="3000"/>
                            </p:stCondLst>
                            <p:childTnLst>
                              <p:par>
                                <p:cTn id="52" presetID="10" presetClass="entr" presetSubtype="0" fill="hold" grpId="0" nodeType="after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par>
                          <p:cTn id="58" fill="hold">
                            <p:stCondLst>
                              <p:cond delay="3500"/>
                            </p:stCondLst>
                            <p:childTnLst>
                              <p:par>
                                <p:cTn id="59" presetID="10" presetClass="entr" presetSubtype="0" fill="hold" grpId="0" nodeType="after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childTnLst>
                          </p:cTn>
                        </p:par>
                        <p:par>
                          <p:cTn id="62" fill="hold">
                            <p:stCondLst>
                              <p:cond delay="400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childTnLst>
                          </p:cTn>
                        </p:par>
                        <p:par>
                          <p:cTn id="69" fill="hold">
                            <p:stCondLst>
                              <p:cond delay="4500"/>
                            </p:stCondLst>
                            <p:childTnLst>
                              <p:par>
                                <p:cTn id="70" presetID="10" presetClass="entr" presetSubtype="0" fill="hold" grpId="0" nodeType="after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fade">
                                      <p:cBhvr>
                                        <p:cTn id="72" dur="500"/>
                                        <p:tgtEl>
                                          <p:spTgt spid="1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fade">
                                      <p:cBhvr>
                                        <p:cTn id="75" dur="500"/>
                                        <p:tgtEl>
                                          <p:spTgt spid="24"/>
                                        </p:tgtEl>
                                      </p:cBhvr>
                                    </p:animEffect>
                                  </p:childTnLst>
                                </p:cTn>
                              </p:par>
                            </p:childTnLst>
                          </p:cTn>
                        </p:par>
                        <p:par>
                          <p:cTn id="76" fill="hold">
                            <p:stCondLst>
                              <p:cond delay="5000"/>
                            </p:stCondLst>
                            <p:childTnLst>
                              <p:par>
                                <p:cTn id="77" presetID="10" presetClass="entr" presetSubtype="0" fill="hold" grpId="0" nodeType="after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500"/>
                                        <p:tgtEl>
                                          <p:spTgt spid="2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fade">
                                      <p:cBhvr>
                                        <p:cTn id="82" dur="500"/>
                                        <p:tgtEl>
                                          <p:spTgt spid="27"/>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fade">
                                      <p:cBhvr>
                                        <p:cTn id="85" dur="500"/>
                                        <p:tgtEl>
                                          <p:spTgt spid="29"/>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0"/>
                                        </p:tgtEl>
                                        <p:attrNameLst>
                                          <p:attrName>style.visibility</p:attrName>
                                        </p:attrNameLst>
                                      </p:cBhvr>
                                      <p:to>
                                        <p:strVal val="visible"/>
                                      </p:to>
                                    </p:set>
                                    <p:animEffect transition="in" filter="fade">
                                      <p:cBhvr>
                                        <p:cTn id="88" dur="500"/>
                                        <p:tgtEl>
                                          <p:spTgt spid="30"/>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fade">
                                      <p:cBhvr>
                                        <p:cTn id="91" dur="500"/>
                                        <p:tgtEl>
                                          <p:spTgt spid="31"/>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fade">
                                      <p:cBhvr>
                                        <p:cTn id="94" dur="500"/>
                                        <p:tgtEl>
                                          <p:spTgt spid="32"/>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3"/>
                                        </p:tgtEl>
                                        <p:attrNameLst>
                                          <p:attrName>style.visibility</p:attrName>
                                        </p:attrNameLst>
                                      </p:cBhvr>
                                      <p:to>
                                        <p:strVal val="visible"/>
                                      </p:to>
                                    </p:set>
                                    <p:animEffect transition="in" filter="fade">
                                      <p:cBhvr>
                                        <p:cTn id="97" dur="500"/>
                                        <p:tgtEl>
                                          <p:spTgt spid="33"/>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fade">
                                      <p:cBhvr>
                                        <p:cTn id="100" dur="500"/>
                                        <p:tgtEl>
                                          <p:spTgt spid="34"/>
                                        </p:tgtEl>
                                      </p:cBhvr>
                                    </p:animEffect>
                                  </p:childTnLst>
                                </p:cTn>
                              </p:par>
                            </p:childTnLst>
                          </p:cTn>
                        </p:par>
                        <p:par>
                          <p:cTn id="101" fill="hold">
                            <p:stCondLst>
                              <p:cond delay="5500"/>
                            </p:stCondLst>
                            <p:childTnLst>
                              <p:par>
                                <p:cTn id="102" presetID="10" presetClass="entr" presetSubtype="0" fill="hold" grpId="0" nodeType="afterEffect">
                                  <p:stCondLst>
                                    <p:cond delay="0"/>
                                  </p:stCondLst>
                                  <p:childTnLst>
                                    <p:set>
                                      <p:cBhvr>
                                        <p:cTn id="103" dur="1" fill="hold">
                                          <p:stCondLst>
                                            <p:cond delay="0"/>
                                          </p:stCondLst>
                                        </p:cTn>
                                        <p:tgtEl>
                                          <p:spTgt spid="37"/>
                                        </p:tgtEl>
                                        <p:attrNameLst>
                                          <p:attrName>style.visibility</p:attrName>
                                        </p:attrNameLst>
                                      </p:cBhvr>
                                      <p:to>
                                        <p:strVal val="visible"/>
                                      </p:to>
                                    </p:set>
                                    <p:animEffect transition="in" filter="fade">
                                      <p:cBhvr>
                                        <p:cTn id="104" dur="500"/>
                                        <p:tgtEl>
                                          <p:spTgt spid="37"/>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45"/>
                                        </p:tgtEl>
                                        <p:attrNameLst>
                                          <p:attrName>style.visibility</p:attrName>
                                        </p:attrNameLst>
                                      </p:cBhvr>
                                      <p:to>
                                        <p:strVal val="visible"/>
                                      </p:to>
                                    </p:set>
                                    <p:animEffect transition="in" filter="fade">
                                      <p:cBhvr>
                                        <p:cTn id="107" dur="500"/>
                                        <p:tgtEl>
                                          <p:spTgt spid="45"/>
                                        </p:tgtEl>
                                      </p:cBhvr>
                                    </p:animEffect>
                                  </p:childTnLst>
                                </p:cTn>
                              </p:par>
                            </p:childTnLst>
                          </p:cTn>
                        </p:par>
                        <p:par>
                          <p:cTn id="108" fill="hold">
                            <p:stCondLst>
                              <p:cond delay="6000"/>
                            </p:stCondLst>
                            <p:childTnLst>
                              <p:par>
                                <p:cTn id="109" presetID="10" presetClass="entr" presetSubtype="0" fill="hold" grpId="0" nodeType="afterEffect">
                                  <p:stCondLst>
                                    <p:cond delay="0"/>
                                  </p:stCondLst>
                                  <p:childTnLst>
                                    <p:set>
                                      <p:cBhvr>
                                        <p:cTn id="110" dur="1" fill="hold">
                                          <p:stCondLst>
                                            <p:cond delay="0"/>
                                          </p:stCondLst>
                                        </p:cTn>
                                        <p:tgtEl>
                                          <p:spTgt spid="38"/>
                                        </p:tgtEl>
                                        <p:attrNameLst>
                                          <p:attrName>style.visibility</p:attrName>
                                        </p:attrNameLst>
                                      </p:cBhvr>
                                      <p:to>
                                        <p:strVal val="visible"/>
                                      </p:to>
                                    </p:set>
                                    <p:animEffect transition="in" filter="fade">
                                      <p:cBhvr>
                                        <p:cTn id="111" dur="500"/>
                                        <p:tgtEl>
                                          <p:spTgt spid="38"/>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46"/>
                                        </p:tgtEl>
                                        <p:attrNameLst>
                                          <p:attrName>style.visibility</p:attrName>
                                        </p:attrNameLst>
                                      </p:cBhvr>
                                      <p:to>
                                        <p:strVal val="visible"/>
                                      </p:to>
                                    </p:set>
                                    <p:animEffect transition="in" filter="fade">
                                      <p:cBhvr>
                                        <p:cTn id="114" dur="500"/>
                                        <p:tgtEl>
                                          <p:spTgt spid="46"/>
                                        </p:tgtEl>
                                      </p:cBhvr>
                                    </p:animEffect>
                                  </p:childTnLst>
                                </p:cTn>
                              </p:par>
                            </p:childTnLst>
                          </p:cTn>
                        </p:par>
                        <p:par>
                          <p:cTn id="115" fill="hold">
                            <p:stCondLst>
                              <p:cond delay="6500"/>
                            </p:stCondLst>
                            <p:childTnLst>
                              <p:par>
                                <p:cTn id="116" presetID="10" presetClass="entr" presetSubtype="0" fill="hold" grpId="0" nodeType="afterEffect">
                                  <p:stCondLst>
                                    <p:cond delay="0"/>
                                  </p:stCondLst>
                                  <p:childTnLst>
                                    <p:set>
                                      <p:cBhvr>
                                        <p:cTn id="117" dur="1" fill="hold">
                                          <p:stCondLst>
                                            <p:cond delay="0"/>
                                          </p:stCondLst>
                                        </p:cTn>
                                        <p:tgtEl>
                                          <p:spTgt spid="39"/>
                                        </p:tgtEl>
                                        <p:attrNameLst>
                                          <p:attrName>style.visibility</p:attrName>
                                        </p:attrNameLst>
                                      </p:cBhvr>
                                      <p:to>
                                        <p:strVal val="visible"/>
                                      </p:to>
                                    </p:set>
                                    <p:animEffect transition="in" filter="fade">
                                      <p:cBhvr>
                                        <p:cTn id="118" dur="500"/>
                                        <p:tgtEl>
                                          <p:spTgt spid="39"/>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47"/>
                                        </p:tgtEl>
                                        <p:attrNameLst>
                                          <p:attrName>style.visibility</p:attrName>
                                        </p:attrNameLst>
                                      </p:cBhvr>
                                      <p:to>
                                        <p:strVal val="visible"/>
                                      </p:to>
                                    </p:set>
                                    <p:animEffect transition="in" filter="fade">
                                      <p:cBhvr>
                                        <p:cTn id="121" dur="500"/>
                                        <p:tgtEl>
                                          <p:spTgt spid="47"/>
                                        </p:tgtEl>
                                      </p:cBhvr>
                                    </p:animEffect>
                                  </p:childTnLst>
                                </p:cTn>
                              </p:par>
                            </p:childTnLst>
                          </p:cTn>
                        </p:par>
                        <p:par>
                          <p:cTn id="122" fill="hold">
                            <p:stCondLst>
                              <p:cond delay="7000"/>
                            </p:stCondLst>
                            <p:childTnLst>
                              <p:par>
                                <p:cTn id="123" presetID="10" presetClass="entr" presetSubtype="0" fill="hold" grpId="0" nodeType="afterEffect">
                                  <p:stCondLst>
                                    <p:cond delay="0"/>
                                  </p:stCondLst>
                                  <p:childTnLst>
                                    <p:set>
                                      <p:cBhvr>
                                        <p:cTn id="124" dur="1" fill="hold">
                                          <p:stCondLst>
                                            <p:cond delay="0"/>
                                          </p:stCondLst>
                                        </p:cTn>
                                        <p:tgtEl>
                                          <p:spTgt spid="40"/>
                                        </p:tgtEl>
                                        <p:attrNameLst>
                                          <p:attrName>style.visibility</p:attrName>
                                        </p:attrNameLst>
                                      </p:cBhvr>
                                      <p:to>
                                        <p:strVal val="visible"/>
                                      </p:to>
                                    </p:set>
                                    <p:animEffect transition="in" filter="fade">
                                      <p:cBhvr>
                                        <p:cTn id="125" dur="500"/>
                                        <p:tgtEl>
                                          <p:spTgt spid="40"/>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48"/>
                                        </p:tgtEl>
                                        <p:attrNameLst>
                                          <p:attrName>style.visibility</p:attrName>
                                        </p:attrNameLst>
                                      </p:cBhvr>
                                      <p:to>
                                        <p:strVal val="visible"/>
                                      </p:to>
                                    </p:set>
                                    <p:animEffect transition="in" filter="fade">
                                      <p:cBhvr>
                                        <p:cTn id="128" dur="500"/>
                                        <p:tgtEl>
                                          <p:spTgt spid="48"/>
                                        </p:tgtEl>
                                      </p:cBhvr>
                                    </p:animEffect>
                                  </p:childTnLst>
                                </p:cTn>
                              </p:par>
                            </p:childTnLst>
                          </p:cTn>
                        </p:par>
                        <p:par>
                          <p:cTn id="129" fill="hold">
                            <p:stCondLst>
                              <p:cond delay="7500"/>
                            </p:stCondLst>
                            <p:childTnLst>
                              <p:par>
                                <p:cTn id="130" presetID="10" presetClass="entr" presetSubtype="0" fill="hold" grpId="0" nodeType="afterEffect">
                                  <p:stCondLst>
                                    <p:cond delay="0"/>
                                  </p:stCondLst>
                                  <p:childTnLst>
                                    <p:set>
                                      <p:cBhvr>
                                        <p:cTn id="131" dur="1" fill="hold">
                                          <p:stCondLst>
                                            <p:cond delay="0"/>
                                          </p:stCondLst>
                                        </p:cTn>
                                        <p:tgtEl>
                                          <p:spTgt spid="41"/>
                                        </p:tgtEl>
                                        <p:attrNameLst>
                                          <p:attrName>style.visibility</p:attrName>
                                        </p:attrNameLst>
                                      </p:cBhvr>
                                      <p:to>
                                        <p:strVal val="visible"/>
                                      </p:to>
                                    </p:set>
                                    <p:animEffect transition="in" filter="fade">
                                      <p:cBhvr>
                                        <p:cTn id="132" dur="500"/>
                                        <p:tgtEl>
                                          <p:spTgt spid="4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49"/>
                                        </p:tgtEl>
                                        <p:attrNameLst>
                                          <p:attrName>style.visibility</p:attrName>
                                        </p:attrNameLst>
                                      </p:cBhvr>
                                      <p:to>
                                        <p:strVal val="visible"/>
                                      </p:to>
                                    </p:set>
                                    <p:animEffect transition="in" filter="fade">
                                      <p:cBhvr>
                                        <p:cTn id="135" dur="500"/>
                                        <p:tgtEl>
                                          <p:spTgt spid="49"/>
                                        </p:tgtEl>
                                      </p:cBhvr>
                                    </p:animEffect>
                                  </p:childTnLst>
                                </p:cTn>
                              </p:par>
                            </p:childTnLst>
                          </p:cTn>
                        </p:par>
                        <p:par>
                          <p:cTn id="136" fill="hold">
                            <p:stCondLst>
                              <p:cond delay="8000"/>
                            </p:stCondLst>
                            <p:childTnLst>
                              <p:par>
                                <p:cTn id="137" presetID="10" presetClass="entr" presetSubtype="0" fill="hold" grpId="0" nodeType="afterEffect">
                                  <p:stCondLst>
                                    <p:cond delay="0"/>
                                  </p:stCondLst>
                                  <p:childTnLst>
                                    <p:set>
                                      <p:cBhvr>
                                        <p:cTn id="138" dur="1" fill="hold">
                                          <p:stCondLst>
                                            <p:cond delay="0"/>
                                          </p:stCondLst>
                                        </p:cTn>
                                        <p:tgtEl>
                                          <p:spTgt spid="42"/>
                                        </p:tgtEl>
                                        <p:attrNameLst>
                                          <p:attrName>style.visibility</p:attrName>
                                        </p:attrNameLst>
                                      </p:cBhvr>
                                      <p:to>
                                        <p:strVal val="visible"/>
                                      </p:to>
                                    </p:set>
                                    <p:animEffect transition="in" filter="fade">
                                      <p:cBhvr>
                                        <p:cTn id="139" dur="500"/>
                                        <p:tgtEl>
                                          <p:spTgt spid="42"/>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50"/>
                                        </p:tgtEl>
                                        <p:attrNameLst>
                                          <p:attrName>style.visibility</p:attrName>
                                        </p:attrNameLst>
                                      </p:cBhvr>
                                      <p:to>
                                        <p:strVal val="visible"/>
                                      </p:to>
                                    </p:set>
                                    <p:animEffect transition="in" filter="fade">
                                      <p:cBhvr>
                                        <p:cTn id="142" dur="500"/>
                                        <p:tgtEl>
                                          <p:spTgt spid="50"/>
                                        </p:tgtEl>
                                      </p:cBhvr>
                                    </p:animEffect>
                                  </p:childTnLst>
                                </p:cTn>
                              </p:par>
                            </p:childTnLst>
                          </p:cTn>
                        </p:par>
                        <p:par>
                          <p:cTn id="143" fill="hold">
                            <p:stCondLst>
                              <p:cond delay="8500"/>
                            </p:stCondLst>
                            <p:childTnLst>
                              <p:par>
                                <p:cTn id="144" presetID="10" presetClass="entr" presetSubtype="0" fill="hold" grpId="0" nodeType="afterEffect">
                                  <p:stCondLst>
                                    <p:cond delay="0"/>
                                  </p:stCondLst>
                                  <p:childTnLst>
                                    <p:set>
                                      <p:cBhvr>
                                        <p:cTn id="145" dur="1" fill="hold">
                                          <p:stCondLst>
                                            <p:cond delay="0"/>
                                          </p:stCondLst>
                                        </p:cTn>
                                        <p:tgtEl>
                                          <p:spTgt spid="51"/>
                                        </p:tgtEl>
                                        <p:attrNameLst>
                                          <p:attrName>style.visibility</p:attrName>
                                        </p:attrNameLst>
                                      </p:cBhvr>
                                      <p:to>
                                        <p:strVal val="visible"/>
                                      </p:to>
                                    </p:set>
                                    <p:animEffect transition="in" filter="fade">
                                      <p:cBhvr>
                                        <p:cTn id="146" dur="500"/>
                                        <p:tgtEl>
                                          <p:spTgt spid="51"/>
                                        </p:tgtEl>
                                      </p:cBhvr>
                                    </p:animEffect>
                                  </p:childTnLst>
                                </p:cTn>
                              </p:par>
                            </p:childTnLst>
                          </p:cTn>
                        </p:par>
                        <p:par>
                          <p:cTn id="147" fill="hold">
                            <p:stCondLst>
                              <p:cond delay="9000"/>
                            </p:stCondLst>
                            <p:childTnLst>
                              <p:par>
                                <p:cTn id="148" presetID="10" presetClass="entr" presetSubtype="0" fill="hold" grpId="0" nodeType="afterEffect">
                                  <p:stCondLst>
                                    <p:cond delay="0"/>
                                  </p:stCondLst>
                                  <p:childTnLst>
                                    <p:set>
                                      <p:cBhvr>
                                        <p:cTn id="149" dur="1" fill="hold">
                                          <p:stCondLst>
                                            <p:cond delay="0"/>
                                          </p:stCondLst>
                                        </p:cTn>
                                        <p:tgtEl>
                                          <p:spTgt spid="43"/>
                                        </p:tgtEl>
                                        <p:attrNameLst>
                                          <p:attrName>style.visibility</p:attrName>
                                        </p:attrNameLst>
                                      </p:cBhvr>
                                      <p:to>
                                        <p:strVal val="visible"/>
                                      </p:to>
                                    </p:set>
                                    <p:animEffect transition="in" filter="fade">
                                      <p:cBhvr>
                                        <p:cTn id="150" dur="500"/>
                                        <p:tgtEl>
                                          <p:spTgt spid="43"/>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52"/>
                                        </p:tgtEl>
                                        <p:attrNameLst>
                                          <p:attrName>style.visibility</p:attrName>
                                        </p:attrNameLst>
                                      </p:cBhvr>
                                      <p:to>
                                        <p:strVal val="visible"/>
                                      </p:to>
                                    </p:set>
                                    <p:animEffect transition="in" filter="fade">
                                      <p:cBhvr>
                                        <p:cTn id="153" dur="500"/>
                                        <p:tgtEl>
                                          <p:spTgt spid="52"/>
                                        </p:tgtEl>
                                      </p:cBhvr>
                                    </p:animEffect>
                                  </p:childTnLst>
                                </p:cTn>
                              </p:par>
                            </p:childTnLst>
                          </p:cTn>
                        </p:par>
                        <p:par>
                          <p:cTn id="154" fill="hold">
                            <p:stCondLst>
                              <p:cond delay="9500"/>
                            </p:stCondLst>
                            <p:childTnLst>
                              <p:par>
                                <p:cTn id="155" presetID="10" presetClass="entr" presetSubtype="0" fill="hold" grpId="0" nodeType="afterEffect">
                                  <p:stCondLst>
                                    <p:cond delay="0"/>
                                  </p:stCondLst>
                                  <p:childTnLst>
                                    <p:set>
                                      <p:cBhvr>
                                        <p:cTn id="156" dur="1" fill="hold">
                                          <p:stCondLst>
                                            <p:cond delay="0"/>
                                          </p:stCondLst>
                                        </p:cTn>
                                        <p:tgtEl>
                                          <p:spTgt spid="44"/>
                                        </p:tgtEl>
                                        <p:attrNameLst>
                                          <p:attrName>style.visibility</p:attrName>
                                        </p:attrNameLst>
                                      </p:cBhvr>
                                      <p:to>
                                        <p:strVal val="visible"/>
                                      </p:to>
                                    </p:set>
                                    <p:animEffect transition="in" filter="fade">
                                      <p:cBhvr>
                                        <p:cTn id="157" dur="500"/>
                                        <p:tgtEl>
                                          <p:spTgt spid="44"/>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53"/>
                                        </p:tgtEl>
                                        <p:attrNameLst>
                                          <p:attrName>style.visibility</p:attrName>
                                        </p:attrNameLst>
                                      </p:cBhvr>
                                      <p:to>
                                        <p:strVal val="visible"/>
                                      </p:to>
                                    </p:set>
                                    <p:animEffect transition="in" filter="fade">
                                      <p:cBhvr>
                                        <p:cTn id="160" dur="500"/>
                                        <p:tgtEl>
                                          <p:spTgt spid="53"/>
                                        </p:tgtEl>
                                      </p:cBhvr>
                                    </p:animEffect>
                                  </p:childTnLst>
                                </p:cTn>
                              </p:par>
                            </p:childTnLst>
                          </p:cTn>
                        </p:par>
                        <p:par>
                          <p:cTn id="161" fill="hold">
                            <p:stCondLst>
                              <p:cond delay="10000"/>
                            </p:stCondLst>
                            <p:childTnLst>
                              <p:par>
                                <p:cTn id="162" presetID="10" presetClass="entr" presetSubtype="0" fill="hold" grpId="0" nodeType="afterEffect">
                                  <p:stCondLst>
                                    <p:cond delay="0"/>
                                  </p:stCondLst>
                                  <p:childTnLst>
                                    <p:set>
                                      <p:cBhvr>
                                        <p:cTn id="163" dur="1" fill="hold">
                                          <p:stCondLst>
                                            <p:cond delay="0"/>
                                          </p:stCondLst>
                                        </p:cTn>
                                        <p:tgtEl>
                                          <p:spTgt spid="54"/>
                                        </p:tgtEl>
                                        <p:attrNameLst>
                                          <p:attrName>style.visibility</p:attrName>
                                        </p:attrNameLst>
                                      </p:cBhvr>
                                      <p:to>
                                        <p:strVal val="visible"/>
                                      </p:to>
                                    </p:set>
                                    <p:animEffect transition="in" filter="fade">
                                      <p:cBhvr>
                                        <p:cTn id="164" dur="500"/>
                                        <p:tgtEl>
                                          <p:spTgt spid="54"/>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55"/>
                                        </p:tgtEl>
                                        <p:attrNameLst>
                                          <p:attrName>style.visibility</p:attrName>
                                        </p:attrNameLst>
                                      </p:cBhvr>
                                      <p:to>
                                        <p:strVal val="visible"/>
                                      </p:to>
                                    </p:set>
                                    <p:animEffect transition="in" filter="fade">
                                      <p:cBhvr>
                                        <p:cTn id="167" dur="500"/>
                                        <p:tgtEl>
                                          <p:spTgt spid="55"/>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56"/>
                                        </p:tgtEl>
                                        <p:attrNameLst>
                                          <p:attrName>style.visibility</p:attrName>
                                        </p:attrNameLst>
                                      </p:cBhvr>
                                      <p:to>
                                        <p:strVal val="visible"/>
                                      </p:to>
                                    </p:set>
                                    <p:animEffect transition="in" filter="fade">
                                      <p:cBhvr>
                                        <p:cTn id="170" dur="500"/>
                                        <p:tgtEl>
                                          <p:spTgt spid="56"/>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57"/>
                                        </p:tgtEl>
                                        <p:attrNameLst>
                                          <p:attrName>style.visibility</p:attrName>
                                        </p:attrNameLst>
                                      </p:cBhvr>
                                      <p:to>
                                        <p:strVal val="visible"/>
                                      </p:to>
                                    </p:set>
                                    <p:animEffect transition="in" filter="fade">
                                      <p:cBhvr>
                                        <p:cTn id="173" dur="500"/>
                                        <p:tgtEl>
                                          <p:spTgt spid="57"/>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58"/>
                                        </p:tgtEl>
                                        <p:attrNameLst>
                                          <p:attrName>style.visibility</p:attrName>
                                        </p:attrNameLst>
                                      </p:cBhvr>
                                      <p:to>
                                        <p:strVal val="visible"/>
                                      </p:to>
                                    </p:set>
                                    <p:animEffect transition="in" filter="fade">
                                      <p:cBhvr>
                                        <p:cTn id="176" dur="500"/>
                                        <p:tgtEl>
                                          <p:spTgt spid="58"/>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59"/>
                                        </p:tgtEl>
                                        <p:attrNameLst>
                                          <p:attrName>style.visibility</p:attrName>
                                        </p:attrNameLst>
                                      </p:cBhvr>
                                      <p:to>
                                        <p:strVal val="visible"/>
                                      </p:to>
                                    </p:set>
                                    <p:animEffect transition="in" filter="fade">
                                      <p:cBhvr>
                                        <p:cTn id="179" dur="500"/>
                                        <p:tgtEl>
                                          <p:spTgt spid="59"/>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60"/>
                                        </p:tgtEl>
                                        <p:attrNameLst>
                                          <p:attrName>style.visibility</p:attrName>
                                        </p:attrNameLst>
                                      </p:cBhvr>
                                      <p:to>
                                        <p:strVal val="visible"/>
                                      </p:to>
                                    </p:set>
                                    <p:animEffect transition="in" filter="fade">
                                      <p:cBhvr>
                                        <p:cTn id="182" dur="500"/>
                                        <p:tgtEl>
                                          <p:spTgt spid="60"/>
                                        </p:tgtEl>
                                      </p:cBhvr>
                                    </p:animEffect>
                                  </p:childTnLst>
                                </p:cTn>
                              </p:par>
                              <p:par>
                                <p:cTn id="183" presetID="10" presetClass="entr" presetSubtype="0" fill="hold" grpId="0" nodeType="withEffect">
                                  <p:stCondLst>
                                    <p:cond delay="0"/>
                                  </p:stCondLst>
                                  <p:childTnLst>
                                    <p:set>
                                      <p:cBhvr>
                                        <p:cTn id="184" dur="1" fill="hold">
                                          <p:stCondLst>
                                            <p:cond delay="0"/>
                                          </p:stCondLst>
                                        </p:cTn>
                                        <p:tgtEl>
                                          <p:spTgt spid="61"/>
                                        </p:tgtEl>
                                        <p:attrNameLst>
                                          <p:attrName>style.visibility</p:attrName>
                                        </p:attrNameLst>
                                      </p:cBhvr>
                                      <p:to>
                                        <p:strVal val="visible"/>
                                      </p:to>
                                    </p:set>
                                    <p:animEffect transition="in" filter="fade">
                                      <p:cBhvr>
                                        <p:cTn id="18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animBg="1"/>
      <p:bldP spid="10" grpId="0" animBg="1"/>
      <p:bldP spid="11" grpId="0" animBg="1"/>
      <p:bldP spid="12" grpId="0" animBg="1"/>
      <p:bldP spid="13" grpId="0" animBg="1"/>
      <p:bldP spid="14" grpId="0" animBg="1"/>
      <p:bldP spid="15" grpId="0" animBg="1"/>
      <p:bldP spid="16" grpId="0"/>
      <p:bldP spid="17" grpId="0"/>
      <p:bldP spid="18" grpId="0"/>
      <p:bldP spid="19" grpId="0"/>
      <p:bldP spid="20" grpId="0"/>
      <p:bldP spid="21" grpId="0"/>
      <p:bldP spid="22" grpId="0"/>
      <p:bldP spid="23" grpId="0"/>
      <p:bldP spid="24" grpId="0"/>
      <p:bldP spid="26" grpId="0" animBg="1"/>
      <p:bldP spid="27" grpId="0" animBg="1"/>
      <p:bldP spid="29" grpId="0" animBg="1"/>
      <p:bldP spid="30" grpId="0" animBg="1"/>
      <p:bldP spid="31" grpId="0" animBg="1"/>
      <p:bldP spid="32" grpId="0" animBg="1"/>
      <p:bldP spid="33" grpId="0" animBg="1"/>
      <p:bldP spid="34" grpId="0" animBg="1"/>
      <p:bldP spid="37" grpId="0" animBg="1"/>
      <p:bldP spid="38" grpId="0" animBg="1"/>
      <p:bldP spid="39" grpId="0" animBg="1"/>
      <p:bldP spid="40" grpId="0" animBg="1"/>
      <p:bldP spid="41" grpId="0" animBg="1"/>
      <p:bldP spid="42" grpId="0" animBg="1"/>
      <p:bldP spid="43" grpId="0" animBg="1"/>
      <p:bldP spid="44" grpId="0" animBg="1"/>
      <p:bldP spid="45" grpId="0"/>
      <p:bldP spid="46" grpId="0"/>
      <p:bldP spid="47" grpId="0"/>
      <p:bldP spid="48" grpId="0"/>
      <p:bldP spid="49" grpId="0"/>
      <p:bldP spid="50" grpId="0"/>
      <p:bldP spid="51" grpId="0"/>
      <p:bldP spid="52" grpId="0"/>
      <p:bldP spid="53" grpId="0"/>
      <p:bldP spid="54" grpId="0" animBg="1"/>
      <p:bldP spid="55" grpId="0" animBg="1"/>
      <p:bldP spid="56" grpId="0" animBg="1"/>
      <p:bldP spid="57" grpId="0" animBg="1"/>
      <p:bldP spid="58" grpId="0" animBg="1"/>
      <p:bldP spid="59" grpId="0" animBg="1"/>
      <p:bldP spid="60" grpId="0" animBg="1"/>
      <p:bldP spid="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需要解决的问题</a:t>
            </a:r>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15</a:t>
            </a:fld>
            <a:endParaRPr lang="en-US" altLang="zh-CN" dirty="0"/>
          </a:p>
        </p:txBody>
      </p:sp>
      <p:sp>
        <p:nvSpPr>
          <p:cNvPr id="4" name="内容占位符 3"/>
          <p:cNvSpPr>
            <a:spLocks noGrp="1"/>
          </p:cNvSpPr>
          <p:nvPr>
            <p:ph idx="1"/>
          </p:nvPr>
        </p:nvSpPr>
        <p:spPr/>
        <p:txBody>
          <a:bodyPr/>
          <a:lstStyle/>
          <a:p>
            <a:r>
              <a:rPr lang="zh-CN" altLang="en-US" dirty="0">
                <a:solidFill>
                  <a:schemeClr val="bg1">
                    <a:lumMod val="85000"/>
                  </a:schemeClr>
                </a:solidFill>
              </a:rPr>
              <a:t>如何存储上百</a:t>
            </a:r>
            <a:r>
              <a:rPr lang="en-US" altLang="zh-CN" dirty="0">
                <a:solidFill>
                  <a:schemeClr val="bg1">
                    <a:lumMod val="85000"/>
                  </a:schemeClr>
                </a:solidFill>
              </a:rPr>
              <a:t>GB/TB</a:t>
            </a:r>
            <a:r>
              <a:rPr lang="zh-CN" altLang="en-US" dirty="0">
                <a:solidFill>
                  <a:schemeClr val="bg1">
                    <a:lumMod val="85000"/>
                  </a:schemeClr>
                </a:solidFill>
              </a:rPr>
              <a:t>级别大文件？</a:t>
            </a:r>
            <a:endParaRPr lang="en-US" altLang="zh-CN" dirty="0">
              <a:solidFill>
                <a:schemeClr val="bg1">
                  <a:lumMod val="85000"/>
                </a:schemeClr>
              </a:solidFill>
            </a:endParaRPr>
          </a:p>
          <a:p>
            <a:pPr lvl="1"/>
            <a:r>
              <a:rPr lang="zh-CN" altLang="en-US" dirty="0">
                <a:solidFill>
                  <a:schemeClr val="bg1">
                    <a:lumMod val="85000"/>
                  </a:schemeClr>
                </a:solidFill>
              </a:rPr>
              <a:t>例如，某一主题的网页构成的数据集存成一个大文件</a:t>
            </a:r>
            <a:endParaRPr lang="en-US" altLang="zh-CN" dirty="0">
              <a:solidFill>
                <a:schemeClr val="bg1">
                  <a:lumMod val="85000"/>
                </a:schemeClr>
              </a:solidFill>
            </a:endParaRPr>
          </a:p>
          <a:p>
            <a:r>
              <a:rPr lang="zh-CN" altLang="en-US" dirty="0">
                <a:solidFill>
                  <a:schemeClr val="bg1">
                    <a:lumMod val="85000"/>
                  </a:schemeClr>
                </a:solidFill>
              </a:rPr>
              <a:t>如何保证文件系统的容错？</a:t>
            </a:r>
            <a:endParaRPr lang="en-US" altLang="zh-CN" dirty="0">
              <a:solidFill>
                <a:schemeClr val="bg1">
                  <a:lumMod val="85000"/>
                </a:schemeClr>
              </a:solidFill>
            </a:endParaRPr>
          </a:p>
          <a:p>
            <a:pPr lvl="1"/>
            <a:r>
              <a:rPr lang="zh-CN" altLang="en-US" dirty="0">
                <a:solidFill>
                  <a:schemeClr val="bg1">
                    <a:lumMod val="85000"/>
                  </a:schemeClr>
                </a:solidFill>
              </a:rPr>
              <a:t>集群由低廉的普通服务器甚至个人</a:t>
            </a:r>
            <a:r>
              <a:rPr lang="en-US" altLang="zh-CN" dirty="0">
                <a:solidFill>
                  <a:schemeClr val="bg1">
                    <a:lumMod val="85000"/>
                  </a:schemeClr>
                </a:solidFill>
              </a:rPr>
              <a:t>PC</a:t>
            </a:r>
            <a:r>
              <a:rPr lang="zh-CN" altLang="en-US" dirty="0">
                <a:solidFill>
                  <a:schemeClr val="bg1">
                    <a:lumMod val="85000"/>
                  </a:schemeClr>
                </a:solidFill>
              </a:rPr>
              <a:t>组成，节点发生故障是普遍的现象</a:t>
            </a:r>
          </a:p>
          <a:p>
            <a:r>
              <a:rPr lang="zh-CN" altLang="en-US" dirty="0"/>
              <a:t>如何进行大文件的</a:t>
            </a:r>
            <a:r>
              <a:rPr lang="zh-CN" altLang="en-US" dirty="0">
                <a:solidFill>
                  <a:srgbClr val="FF0000"/>
                </a:solidFill>
              </a:rPr>
              <a:t>并发读写</a:t>
            </a:r>
            <a:r>
              <a:rPr lang="zh-CN" altLang="en-US" dirty="0"/>
              <a:t>控制？</a:t>
            </a:r>
            <a:endParaRPr lang="en-US" altLang="zh-CN" dirty="0"/>
          </a:p>
          <a:p>
            <a:pPr lvl="1"/>
            <a:r>
              <a:rPr lang="zh-CN" altLang="en-US" dirty="0"/>
              <a:t>文件的并发读写往往需要加锁等一系列复杂的措施来避免读写冲突</a:t>
            </a:r>
          </a:p>
        </p:txBody>
      </p:sp>
    </p:spTree>
    <p:extLst>
      <p:ext uri="{BB962C8B-B14F-4D97-AF65-F5344CB8AC3E}">
        <p14:creationId xmlns:p14="http://schemas.microsoft.com/office/powerpoint/2010/main" val="3163906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简化文件读写</a:t>
            </a:r>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16</a:t>
            </a:fld>
            <a:endParaRPr lang="en-US" altLang="zh-CN" dirty="0"/>
          </a:p>
        </p:txBody>
      </p:sp>
      <p:sp>
        <p:nvSpPr>
          <p:cNvPr id="4" name="内容占位符 3"/>
          <p:cNvSpPr>
            <a:spLocks noGrp="1"/>
          </p:cNvSpPr>
          <p:nvPr>
            <p:ph idx="1"/>
          </p:nvPr>
        </p:nvSpPr>
        <p:spPr/>
        <p:txBody>
          <a:bodyPr/>
          <a:lstStyle/>
          <a:p>
            <a:r>
              <a:rPr lang="zh-CN" altLang="en-US" dirty="0"/>
              <a:t>避免读写冲突</a:t>
            </a:r>
            <a:endParaRPr lang="en-US" altLang="zh-CN" dirty="0"/>
          </a:p>
          <a:p>
            <a:pPr lvl="1"/>
            <a:r>
              <a:rPr lang="zh-CN" altLang="en-US" dirty="0"/>
              <a:t>文件一次写入后不再修改，而仅允许多次读取</a:t>
            </a:r>
            <a:endParaRPr lang="en-US" altLang="zh-CN" dirty="0"/>
          </a:p>
          <a:p>
            <a:pPr lvl="1"/>
            <a:endParaRPr lang="en-US" altLang="zh-CN" dirty="0"/>
          </a:p>
          <a:p>
            <a:r>
              <a:rPr lang="zh-CN" altLang="en-US" dirty="0"/>
              <a:t>避免随机写</a:t>
            </a:r>
            <a:endParaRPr lang="en-US" altLang="zh-CN" dirty="0"/>
          </a:p>
          <a:p>
            <a:pPr lvl="1"/>
            <a:r>
              <a:rPr lang="zh-CN" altLang="en-US" dirty="0"/>
              <a:t>仅支持</a:t>
            </a:r>
            <a:r>
              <a:rPr lang="zh-CN" altLang="en-US"/>
              <a:t>顺序写入，而</a:t>
            </a:r>
            <a:r>
              <a:rPr lang="zh-CN" altLang="en-US" dirty="0"/>
              <a:t>不允许随机写入</a:t>
            </a:r>
            <a:endParaRPr lang="en-US" altLang="zh-CN" dirty="0"/>
          </a:p>
          <a:p>
            <a:pPr lvl="1"/>
            <a:endParaRPr lang="zh-CN" altLang="en-US" dirty="0"/>
          </a:p>
        </p:txBody>
      </p:sp>
    </p:spTree>
    <p:extLst>
      <p:ext uri="{BB962C8B-B14F-4D97-AF65-F5344CB8AC3E}">
        <p14:creationId xmlns:p14="http://schemas.microsoft.com/office/powerpoint/2010/main" val="826119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4" name="内容占位符 3"/>
          <p:cNvSpPr>
            <a:spLocks noGrp="1"/>
          </p:cNvSpPr>
          <p:nvPr>
            <p:ph idx="1"/>
          </p:nvPr>
        </p:nvSpPr>
        <p:spPr/>
        <p:txBody>
          <a:bodyPr/>
          <a:lstStyle/>
          <a:p>
            <a:r>
              <a:rPr lang="zh-CN" altLang="en-US" dirty="0"/>
              <a:t>设计思想</a:t>
            </a:r>
            <a:endParaRPr lang="en-US" altLang="zh-CN" dirty="0"/>
          </a:p>
          <a:p>
            <a:r>
              <a:rPr lang="zh-CN" altLang="en-US" dirty="0">
                <a:solidFill>
                  <a:srgbClr val="C00000"/>
                </a:solidFill>
              </a:rPr>
              <a:t>体系架构</a:t>
            </a:r>
            <a:endParaRPr lang="en-US" altLang="zh-CN" dirty="0">
              <a:solidFill>
                <a:srgbClr val="C00000"/>
              </a:solidFill>
            </a:endParaRPr>
          </a:p>
          <a:p>
            <a:pPr lvl="1"/>
            <a:r>
              <a:rPr lang="zh-CN" altLang="en-US" dirty="0">
                <a:solidFill>
                  <a:srgbClr val="C00000"/>
                </a:solidFill>
              </a:rPr>
              <a:t>架构图</a:t>
            </a:r>
            <a:endParaRPr lang="en-US" altLang="zh-CN" dirty="0">
              <a:solidFill>
                <a:srgbClr val="C00000"/>
              </a:solidFill>
            </a:endParaRPr>
          </a:p>
          <a:p>
            <a:pPr lvl="1"/>
            <a:r>
              <a:rPr lang="zh-CN" altLang="en-US" dirty="0"/>
              <a:t>应用程序执行流程</a:t>
            </a:r>
            <a:endParaRPr lang="en-US" altLang="zh-CN" dirty="0"/>
          </a:p>
          <a:p>
            <a:r>
              <a:rPr lang="zh-CN" altLang="en-US" dirty="0"/>
              <a:t>工作原理</a:t>
            </a:r>
            <a:endParaRPr lang="en-US" altLang="zh-CN" dirty="0"/>
          </a:p>
          <a:p>
            <a:r>
              <a:rPr lang="zh-CN" altLang="en-US" dirty="0"/>
              <a:t>容错机制</a:t>
            </a:r>
            <a:endParaRPr lang="en-US" altLang="zh-CN" dirty="0"/>
          </a:p>
          <a:p>
            <a:r>
              <a:rPr lang="zh-CN" altLang="en-US" dirty="0"/>
              <a:t>编程示例</a:t>
            </a:r>
          </a:p>
          <a:p>
            <a:endParaRPr lang="en-US" altLang="zh-CN" dirty="0"/>
          </a:p>
        </p:txBody>
      </p:sp>
      <p:sp>
        <p:nvSpPr>
          <p:cNvPr id="5" name="灯片编号占位符 4"/>
          <p:cNvSpPr>
            <a:spLocks noGrp="1"/>
          </p:cNvSpPr>
          <p:nvPr>
            <p:ph type="sldNum" sz="quarter" idx="10"/>
          </p:nvPr>
        </p:nvSpPr>
        <p:spPr/>
        <p:txBody>
          <a:bodyPr/>
          <a:lstStyle/>
          <a:p>
            <a:fld id="{2F92E8BF-52C0-4DA6-9593-0F736FC6DF7B}" type="slidenum">
              <a:rPr lang="en-US" altLang="zh-CN" smtClean="0"/>
              <a:pPr/>
              <a:t>17</a:t>
            </a:fld>
            <a:endParaRPr lang="en-US" altLang="zh-CN" dirty="0"/>
          </a:p>
        </p:txBody>
      </p:sp>
    </p:spTree>
    <p:extLst>
      <p:ext uri="{BB962C8B-B14F-4D97-AF65-F5344CB8AC3E}">
        <p14:creationId xmlns:p14="http://schemas.microsoft.com/office/powerpoint/2010/main" val="3139778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HDFS</a:t>
            </a:r>
            <a:r>
              <a:rPr lang="zh-CN" altLang="en-US" dirty="0"/>
              <a:t>架构图</a:t>
            </a:r>
            <a:r>
              <a:rPr lang="en-US" altLang="zh-CN" dirty="0"/>
              <a:t>——</a:t>
            </a:r>
            <a:r>
              <a:rPr lang="zh-CN" altLang="en-US" dirty="0"/>
              <a:t>主从结构</a:t>
            </a:r>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18</a:t>
            </a:fld>
            <a:endParaRPr lang="en-US" altLang="zh-CN" dirty="0"/>
          </a:p>
        </p:txBody>
      </p:sp>
      <p:sp>
        <p:nvSpPr>
          <p:cNvPr id="4" name="内容占位符 3"/>
          <p:cNvSpPr>
            <a:spLocks noGrp="1"/>
          </p:cNvSpPr>
          <p:nvPr>
            <p:ph idx="1"/>
          </p:nvPr>
        </p:nvSpPr>
        <p:spPr/>
        <p:txBody>
          <a:bodyPr/>
          <a:lstStyle/>
          <a:p>
            <a:endParaRPr lang="zh-CN" altLang="en-US"/>
          </a:p>
        </p:txBody>
      </p:sp>
      <p:pic>
        <p:nvPicPr>
          <p:cNvPr id="77" name="图片 76"/>
          <p:cNvPicPr>
            <a:picLocks noChangeAspect="1"/>
          </p:cNvPicPr>
          <p:nvPr/>
        </p:nvPicPr>
        <p:blipFill>
          <a:blip r:embed="rId2"/>
          <a:stretch>
            <a:fillRect/>
          </a:stretch>
        </p:blipFill>
        <p:spPr>
          <a:xfrm>
            <a:off x="1202478" y="1607208"/>
            <a:ext cx="6788253" cy="4614205"/>
          </a:xfrm>
          <a:prstGeom prst="rect">
            <a:avLst/>
          </a:prstGeom>
        </p:spPr>
      </p:pic>
    </p:spTree>
    <p:extLst>
      <p:ext uri="{BB962C8B-B14F-4D97-AF65-F5344CB8AC3E}">
        <p14:creationId xmlns:p14="http://schemas.microsoft.com/office/powerpoint/2010/main" val="1420764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t>HDFS</a:t>
            </a:r>
            <a:r>
              <a:rPr lang="zh-CN" altLang="en-US" dirty="0"/>
              <a:t>角色</a:t>
            </a:r>
          </a:p>
        </p:txBody>
      </p:sp>
      <p:sp>
        <p:nvSpPr>
          <p:cNvPr id="3" name="Content Placeholder 2"/>
          <p:cNvSpPr>
            <a:spLocks noGrp="1"/>
          </p:cNvSpPr>
          <p:nvPr>
            <p:ph idx="1"/>
          </p:nvPr>
        </p:nvSpPr>
        <p:spPr>
          <a:xfrm>
            <a:off x="457200" y="1447800"/>
            <a:ext cx="8431212" cy="4678363"/>
          </a:xfrm>
        </p:spPr>
        <p:txBody>
          <a:bodyPr>
            <a:noAutofit/>
          </a:bodyPr>
          <a:lstStyle/>
          <a:p>
            <a:r>
              <a:rPr lang="en-US" sz="2400" b="1" dirty="0" err="1">
                <a:latin typeface="微软雅黑" panose="020B0503020204020204" pitchFamily="34" charset="-122"/>
                <a:ea typeface="微软雅黑" panose="020B0503020204020204" pitchFamily="34" charset="-122"/>
              </a:rPr>
              <a:t>NameNode</a:t>
            </a:r>
            <a:endParaRPr lang="en-US" sz="2400" dirty="0">
              <a:latin typeface="微软雅黑" panose="020B0503020204020204" pitchFamily="34" charset="-122"/>
              <a:ea typeface="微软雅黑" panose="020B0503020204020204" pitchFamily="34" charset="-122"/>
            </a:endParaRPr>
          </a:p>
          <a:p>
            <a:pPr lvl="1"/>
            <a:r>
              <a:rPr lang="zh-CN" altLang="en-US" sz="2400" dirty="0">
                <a:latin typeface="微软雅黑" panose="020B0503020204020204" pitchFamily="34" charset="-122"/>
                <a:ea typeface="微软雅黑" panose="020B0503020204020204" pitchFamily="34" charset="-122"/>
              </a:rPr>
              <a:t>负责</a:t>
            </a:r>
            <a:r>
              <a:rPr lang="en-US" altLang="zh-CN" sz="2400" dirty="0">
                <a:latin typeface="微软雅黑" panose="020B0503020204020204" pitchFamily="34" charset="-122"/>
                <a:ea typeface="微软雅黑" panose="020B0503020204020204" pitchFamily="34" charset="-122"/>
              </a:rPr>
              <a:t>HDFS</a:t>
            </a:r>
            <a:r>
              <a:rPr lang="zh-CN" altLang="en-US" sz="2400" dirty="0">
                <a:latin typeface="微软雅黑" panose="020B0503020204020204" pitchFamily="34" charset="-122"/>
                <a:ea typeface="微软雅黑" panose="020B0503020204020204" pitchFamily="34" charset="-122"/>
              </a:rPr>
              <a:t>的管理工作，包括管理文件目录结构、位置等元数据、维护 </a:t>
            </a:r>
            <a:r>
              <a:rPr lang="en-US" altLang="zh-CN" sz="2400" dirty="0" err="1">
                <a:latin typeface="微软雅黑" panose="020B0503020204020204" pitchFamily="34" charset="-122"/>
                <a:ea typeface="微软雅黑" panose="020B0503020204020204" pitchFamily="34" charset="-122"/>
              </a:rPr>
              <a:t>DataNode</a:t>
            </a:r>
            <a:r>
              <a:rPr lang="zh-CN" altLang="en-US" sz="2400" dirty="0">
                <a:latin typeface="微软雅黑" panose="020B0503020204020204" pitchFamily="34" charset="-122"/>
                <a:ea typeface="微软雅黑" panose="020B0503020204020204" pitchFamily="34" charset="-122"/>
              </a:rPr>
              <a:t>的状态等</a:t>
            </a:r>
            <a:endParaRPr lang="en-US" altLang="zh-CN" sz="2400" dirty="0">
              <a:latin typeface="微软雅黑" panose="020B0503020204020204" pitchFamily="34" charset="-122"/>
              <a:ea typeface="微软雅黑" panose="020B0503020204020204" pitchFamily="34" charset="-122"/>
            </a:endParaRPr>
          </a:p>
          <a:p>
            <a:pPr lvl="1"/>
            <a:r>
              <a:rPr lang="zh-CN" altLang="en-US" sz="2400" dirty="0">
                <a:latin typeface="微软雅黑" panose="020B0503020204020204" pitchFamily="34" charset="-122"/>
                <a:ea typeface="微软雅黑" panose="020B0503020204020204" pitchFamily="34" charset="-122"/>
              </a:rPr>
              <a:t>并不实际存储文件</a:t>
            </a:r>
            <a:endParaRPr lang="en-US" sz="2400" dirty="0">
              <a:latin typeface="微软雅黑" panose="020B0503020204020204" pitchFamily="34" charset="-122"/>
              <a:ea typeface="微软雅黑" panose="020B0503020204020204" pitchFamily="34" charset="-122"/>
            </a:endParaRPr>
          </a:p>
          <a:p>
            <a:r>
              <a:rPr lang="en-US" altLang="zh-CN" sz="2400" b="1" dirty="0" err="1">
                <a:latin typeface="微软雅黑" panose="020B0503020204020204" pitchFamily="34" charset="-122"/>
                <a:ea typeface="微软雅黑" panose="020B0503020204020204" pitchFamily="34" charset="-122"/>
              </a:rPr>
              <a:t>SecondaryNameNode</a:t>
            </a:r>
            <a:r>
              <a:rPr lang="en-US" sz="2400" dirty="0">
                <a:latin typeface="微软雅黑" panose="020B0503020204020204" pitchFamily="34" charset="-122"/>
                <a:ea typeface="微软雅黑" panose="020B0503020204020204" pitchFamily="34" charset="-122"/>
              </a:rPr>
              <a:t> – </a:t>
            </a:r>
            <a:r>
              <a:rPr lang="en-US" sz="2400" dirty="0" err="1">
                <a:latin typeface="微软雅黑" panose="020B0503020204020204" pitchFamily="34" charset="-122"/>
                <a:ea typeface="微软雅黑" panose="020B0503020204020204" pitchFamily="34" charset="-122"/>
              </a:rPr>
              <a:t>NameNode</a:t>
            </a:r>
            <a:r>
              <a:rPr lang="zh-CN" altLang="en-US" sz="2400" dirty="0">
                <a:latin typeface="微软雅黑" panose="020B0503020204020204" pitchFamily="34" charset="-122"/>
                <a:ea typeface="微软雅黑" panose="020B0503020204020204" pitchFamily="34" charset="-122"/>
              </a:rPr>
              <a:t>的备份</a:t>
            </a:r>
            <a:endParaRPr lang="en-US" sz="2400" dirty="0">
              <a:latin typeface="微软雅黑" panose="020B0503020204020204" pitchFamily="34" charset="-122"/>
              <a:ea typeface="微软雅黑" panose="020B0503020204020204" pitchFamily="34" charset="-122"/>
            </a:endParaRPr>
          </a:p>
          <a:p>
            <a:pPr lvl="1"/>
            <a:r>
              <a:rPr lang="zh-CN" altLang="en-US" sz="2400" dirty="0">
                <a:latin typeface="微软雅黑" panose="020B0503020204020204" pitchFamily="34" charset="-122"/>
                <a:ea typeface="微软雅黑" panose="020B0503020204020204" pitchFamily="34" charset="-122"/>
              </a:rPr>
              <a:t>充当</a:t>
            </a:r>
            <a:r>
              <a:rPr lang="en-US" sz="2400" dirty="0" err="1">
                <a:latin typeface="微软雅黑" panose="020B0503020204020204" pitchFamily="34" charset="-122"/>
                <a:ea typeface="微软雅黑" panose="020B0503020204020204" pitchFamily="34" charset="-122"/>
              </a:rPr>
              <a:t>NameNode</a:t>
            </a:r>
            <a:r>
              <a:rPr lang="zh-CN" altLang="en-US" sz="2400" dirty="0">
                <a:latin typeface="微软雅黑" panose="020B0503020204020204" pitchFamily="34" charset="-122"/>
                <a:ea typeface="微软雅黑" panose="020B0503020204020204" pitchFamily="34" charset="-122"/>
              </a:rPr>
              <a:t>的备份</a:t>
            </a:r>
            <a:endParaRPr lang="en-US" altLang="zh-CN" sz="2400" dirty="0">
              <a:latin typeface="微软雅黑" panose="020B0503020204020204" pitchFamily="34" charset="-122"/>
              <a:ea typeface="微软雅黑" panose="020B0503020204020204" pitchFamily="34" charset="-122"/>
            </a:endParaRPr>
          </a:p>
          <a:p>
            <a:pPr lvl="1"/>
            <a:r>
              <a:rPr lang="zh-CN" altLang="en-US" sz="2400" dirty="0">
                <a:latin typeface="微软雅黑" panose="020B0503020204020204" pitchFamily="34" charset="-122"/>
                <a:ea typeface="微软雅黑" panose="020B0503020204020204" pitchFamily="34" charset="-122"/>
              </a:rPr>
              <a:t>一旦</a:t>
            </a:r>
            <a:r>
              <a:rPr lang="en-US" sz="2400" dirty="0" err="1">
                <a:latin typeface="微软雅黑" panose="020B0503020204020204" pitchFamily="34" charset="-122"/>
                <a:ea typeface="微软雅黑" panose="020B0503020204020204" pitchFamily="34" charset="-122"/>
              </a:rPr>
              <a:t>NameNode</a:t>
            </a:r>
            <a:r>
              <a:rPr lang="zh-CN" altLang="en-US" sz="2400" dirty="0">
                <a:latin typeface="微软雅黑" panose="020B0503020204020204" pitchFamily="34" charset="-122"/>
                <a:ea typeface="微软雅黑" panose="020B0503020204020204" pitchFamily="34" charset="-122"/>
              </a:rPr>
              <a:t>发生故障时利用</a:t>
            </a:r>
            <a:r>
              <a:rPr lang="en-US" sz="2400" dirty="0">
                <a:latin typeface="微软雅黑" panose="020B0503020204020204" pitchFamily="34" charset="-122"/>
                <a:ea typeface="微软雅黑" panose="020B0503020204020204" pitchFamily="34" charset="-122"/>
              </a:rPr>
              <a:t>Secondary </a:t>
            </a:r>
            <a:r>
              <a:rPr lang="en-US" sz="2400" dirty="0" err="1">
                <a:latin typeface="微软雅黑" panose="020B0503020204020204" pitchFamily="34" charset="-122"/>
                <a:ea typeface="微软雅黑" panose="020B0503020204020204" pitchFamily="34" charset="-122"/>
              </a:rPr>
              <a:t>NameNode</a:t>
            </a:r>
            <a:r>
              <a:rPr lang="zh-CN" altLang="en-US" sz="2400" dirty="0">
                <a:latin typeface="微软雅黑" panose="020B0503020204020204" pitchFamily="34" charset="-122"/>
                <a:ea typeface="微软雅黑" panose="020B0503020204020204" pitchFamily="34" charset="-122"/>
              </a:rPr>
              <a:t>进行恢复</a:t>
            </a:r>
            <a:endParaRPr lang="en-US" sz="2400" dirty="0">
              <a:latin typeface="微软雅黑" panose="020B0503020204020204" pitchFamily="34" charset="-122"/>
              <a:ea typeface="微软雅黑" panose="020B0503020204020204" pitchFamily="34" charset="-122"/>
            </a:endParaRPr>
          </a:p>
          <a:p>
            <a:r>
              <a:rPr lang="en-US" sz="2400" b="1" dirty="0" err="1">
                <a:latin typeface="微软雅黑" panose="020B0503020204020204" pitchFamily="34" charset="-122"/>
                <a:ea typeface="微软雅黑" panose="020B0503020204020204" pitchFamily="34" charset="-122"/>
              </a:rPr>
              <a:t>DataNode</a:t>
            </a:r>
            <a:endParaRPr lang="en-US" sz="2400" dirty="0">
              <a:latin typeface="微软雅黑" panose="020B0503020204020204" pitchFamily="34" charset="-122"/>
              <a:ea typeface="微软雅黑" panose="020B0503020204020204" pitchFamily="34" charset="-122"/>
            </a:endParaRPr>
          </a:p>
          <a:p>
            <a:pPr lvl="1"/>
            <a:r>
              <a:rPr lang="zh-CN" altLang="en-US" sz="2400" dirty="0">
                <a:latin typeface="微软雅黑" panose="020B0503020204020204" pitchFamily="34" charset="-122"/>
                <a:ea typeface="微软雅黑" panose="020B0503020204020204" pitchFamily="34" charset="-122"/>
              </a:rPr>
              <a:t>负责数据块的存储</a:t>
            </a:r>
            <a:endParaRPr lang="en-US" sz="2400" dirty="0">
              <a:latin typeface="微软雅黑" panose="020B0503020204020204" pitchFamily="34" charset="-122"/>
              <a:ea typeface="微软雅黑" panose="020B0503020204020204" pitchFamily="34" charset="-122"/>
            </a:endParaRPr>
          </a:p>
          <a:p>
            <a:pPr lvl="1"/>
            <a:r>
              <a:rPr lang="zh-CN" altLang="en-US" sz="2400" dirty="0">
                <a:latin typeface="微软雅黑" panose="020B0503020204020204" pitchFamily="34" charset="-122"/>
                <a:ea typeface="微软雅黑" panose="020B0503020204020204" pitchFamily="34" charset="-122"/>
              </a:rPr>
              <a:t>为客户端</a:t>
            </a:r>
            <a:r>
              <a:rPr lang="zh-CN" altLang="en-US" sz="2400">
                <a:latin typeface="微软雅黑" panose="020B0503020204020204" pitchFamily="34" charset="-122"/>
                <a:ea typeface="微软雅黑" panose="020B0503020204020204" pitchFamily="34" charset="-122"/>
              </a:rPr>
              <a:t>提供实际的文件</a:t>
            </a:r>
            <a:r>
              <a:rPr lang="zh-CN" altLang="en-US" sz="2400" dirty="0">
                <a:latin typeface="微软雅黑" panose="020B0503020204020204" pitchFamily="34" charset="-122"/>
                <a:ea typeface="微软雅黑" panose="020B0503020204020204" pitchFamily="34" charset="-122"/>
              </a:rPr>
              <a:t>数据</a:t>
            </a:r>
            <a:endParaRPr lang="en-US" sz="2400" dirty="0">
              <a:latin typeface="微软雅黑" panose="020B0503020204020204" pitchFamily="34" charset="-122"/>
              <a:ea typeface="微软雅黑" panose="020B0503020204020204" pitchFamily="34" charset="-122"/>
            </a:endParaRPr>
          </a:p>
          <a:p>
            <a:pPr lvl="1"/>
            <a:endParaRPr lang="en-US" sz="1800" dirty="0">
              <a:latin typeface="微软雅黑" panose="020B0503020204020204" pitchFamily="34" charset="-122"/>
              <a:ea typeface="微软雅黑" panose="020B0503020204020204" pitchFamily="34" charset="-122"/>
            </a:endParaRPr>
          </a:p>
          <a:p>
            <a:pPr marL="514376" lvl="1" indent="0">
              <a:buNone/>
            </a:pPr>
            <a:r>
              <a:rPr lang="en-US" sz="1800" dirty="0">
                <a:latin typeface="微软雅黑" panose="020B0503020204020204" pitchFamily="34" charset="-122"/>
                <a:ea typeface="微软雅黑" panose="020B0503020204020204" pitchFamily="34" charset="-122"/>
              </a:rPr>
              <a:t>    </a:t>
            </a:r>
          </a:p>
          <a:p>
            <a:pPr marL="514376" lvl="1" indent="0">
              <a:buNone/>
            </a:pPr>
            <a:endParaRPr lang="en-US" sz="1800" dirty="0">
              <a:latin typeface="微软雅黑" panose="020B0503020204020204" pitchFamily="34" charset="-122"/>
              <a:ea typeface="微软雅黑" panose="020B0503020204020204" pitchFamily="34" charset="-122"/>
            </a:endParaRPr>
          </a:p>
          <a:p>
            <a:pPr marL="514376" lvl="1" indent="0">
              <a:buNone/>
            </a:pPr>
            <a:endParaRPr lang="en-US" sz="18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0"/>
          </p:nvPr>
        </p:nvSpPr>
        <p:spPr/>
        <p:txBody>
          <a:bodyPr/>
          <a:lstStyle/>
          <a:p>
            <a:fld id="{2F92E8BF-52C0-4DA6-9593-0F736FC6DF7B}" type="slidenum">
              <a:rPr lang="en-US" altLang="zh-CN" smtClean="0"/>
              <a:pPr/>
              <a:t>19</a:t>
            </a:fld>
            <a:endParaRPr lang="en-US" altLang="zh-CN" dirty="0"/>
          </a:p>
        </p:txBody>
      </p:sp>
    </p:spTree>
    <p:extLst>
      <p:ext uri="{BB962C8B-B14F-4D97-AF65-F5344CB8AC3E}">
        <p14:creationId xmlns:p14="http://schemas.microsoft.com/office/powerpoint/2010/main" val="740354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Hadoop</a:t>
            </a:r>
            <a:r>
              <a:rPr lang="zh-CN" altLang="en-US" dirty="0"/>
              <a:t>发展简史</a:t>
            </a:r>
          </a:p>
        </p:txBody>
      </p:sp>
      <p:sp>
        <p:nvSpPr>
          <p:cNvPr id="2" name="灯片编号占位符 1"/>
          <p:cNvSpPr>
            <a:spLocks noGrp="1"/>
          </p:cNvSpPr>
          <p:nvPr>
            <p:ph type="sldNum" sz="quarter" idx="10"/>
          </p:nvPr>
        </p:nvSpPr>
        <p:spPr/>
        <p:txBody>
          <a:bodyPr/>
          <a:lstStyle/>
          <a:p>
            <a:fld id="{2DBF22CA-157B-4147-81F1-F94B3CB37AFE}" type="slidenum">
              <a:rPr lang="en-US" altLang="zh-CN" smtClean="0"/>
              <a:pPr/>
              <a:t>2</a:t>
            </a:fld>
            <a:endParaRPr lang="en-US" altLang="zh-CN"/>
          </a:p>
        </p:txBody>
      </p:sp>
      <p:sp>
        <p:nvSpPr>
          <p:cNvPr id="4" name="内容占位符 3"/>
          <p:cNvSpPr>
            <a:spLocks noGrp="1"/>
          </p:cNvSpPr>
          <p:nvPr>
            <p:ph idx="1"/>
          </p:nvPr>
        </p:nvSpPr>
        <p:spPr/>
        <p:txBody>
          <a:bodyPr/>
          <a:lstStyle/>
          <a:p>
            <a:r>
              <a:rPr lang="en-US" altLang="zh-CN" dirty="0"/>
              <a:t>Hadoop</a:t>
            </a:r>
            <a:r>
              <a:rPr lang="zh-CN" altLang="en-US" dirty="0"/>
              <a:t>源于</a:t>
            </a:r>
            <a:r>
              <a:rPr lang="en-US" altLang="zh-CN" dirty="0" err="1"/>
              <a:t>Lucene</a:t>
            </a:r>
            <a:r>
              <a:rPr lang="zh-CN" altLang="en-US" dirty="0"/>
              <a:t>（</a:t>
            </a:r>
            <a:r>
              <a:rPr lang="en-US" altLang="zh-CN" dirty="0" err="1"/>
              <a:t>Nutch</a:t>
            </a:r>
            <a:r>
              <a:rPr lang="zh-CN" altLang="en-US" dirty="0"/>
              <a:t>）</a:t>
            </a:r>
            <a:endParaRPr lang="en-US" altLang="zh-CN" dirty="0"/>
          </a:p>
          <a:p>
            <a:pPr lvl="1"/>
            <a:r>
              <a:rPr lang="en-US" altLang="zh-CN" dirty="0"/>
              <a:t>Apache </a:t>
            </a:r>
            <a:r>
              <a:rPr lang="en-US" altLang="zh-CN" dirty="0" err="1"/>
              <a:t>Lucene</a:t>
            </a:r>
            <a:r>
              <a:rPr lang="zh-CN" altLang="en-US" dirty="0"/>
              <a:t>项目：</a:t>
            </a:r>
            <a:r>
              <a:rPr lang="en-US" altLang="zh-CN" dirty="0"/>
              <a:t>Doug Cutting</a:t>
            </a:r>
            <a:r>
              <a:rPr lang="zh-CN" altLang="en-US" dirty="0"/>
              <a:t>开发的文本搜索库</a:t>
            </a:r>
          </a:p>
          <a:p>
            <a:pPr lvl="1"/>
            <a:r>
              <a:rPr lang="en-US" altLang="zh-CN" dirty="0"/>
              <a:t>2002</a:t>
            </a:r>
            <a:r>
              <a:rPr lang="zh-CN" altLang="en-US" dirty="0"/>
              <a:t>年，</a:t>
            </a:r>
            <a:r>
              <a:rPr lang="en-US" altLang="zh-CN" dirty="0"/>
              <a:t>Apache </a:t>
            </a:r>
            <a:r>
              <a:rPr lang="en-US" altLang="zh-CN" dirty="0" err="1"/>
              <a:t>Nutch</a:t>
            </a:r>
            <a:r>
              <a:rPr lang="zh-CN" altLang="en-US" dirty="0"/>
              <a:t>开源</a:t>
            </a:r>
            <a:endParaRPr lang="en-US" altLang="zh-CN" dirty="0"/>
          </a:p>
          <a:p>
            <a:pPr lvl="2"/>
            <a:r>
              <a:rPr lang="zh-CN" altLang="en-US" dirty="0"/>
              <a:t>一个网络搜索引擎</a:t>
            </a:r>
            <a:endParaRPr lang="en-US" altLang="zh-CN" dirty="0"/>
          </a:p>
          <a:p>
            <a:pPr lvl="2"/>
            <a:r>
              <a:rPr lang="en-US" altLang="zh-CN" dirty="0" err="1"/>
              <a:t>Lucene</a:t>
            </a:r>
            <a:r>
              <a:rPr lang="zh-CN" altLang="en-US" dirty="0"/>
              <a:t>项目的一部分</a:t>
            </a:r>
          </a:p>
          <a:p>
            <a:endParaRPr lang="zh-CN" altLang="en-US" dirty="0"/>
          </a:p>
        </p:txBody>
      </p:sp>
    </p:spTree>
    <p:extLst>
      <p:ext uri="{BB962C8B-B14F-4D97-AF65-F5344CB8AC3E}">
        <p14:creationId xmlns:p14="http://schemas.microsoft.com/office/powerpoint/2010/main" val="514242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NameNode</a:t>
            </a:r>
            <a:endParaRPr lang="zh-CN" altLang="en-US" dirty="0"/>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20</a:t>
            </a:fld>
            <a:endParaRPr lang="en-US" altLang="zh-CN" dirty="0"/>
          </a:p>
        </p:txBody>
      </p:sp>
      <p:sp>
        <p:nvSpPr>
          <p:cNvPr id="4" name="内容占位符 3"/>
          <p:cNvSpPr>
            <a:spLocks noGrp="1"/>
          </p:cNvSpPr>
          <p:nvPr>
            <p:ph idx="1"/>
          </p:nvPr>
        </p:nvSpPr>
        <p:spPr/>
        <p:txBody>
          <a:bodyPr/>
          <a:lstStyle/>
          <a:p>
            <a:r>
              <a:rPr lang="en-US" altLang="zh-CN" dirty="0" err="1"/>
              <a:t>FsImage</a:t>
            </a:r>
            <a:r>
              <a:rPr lang="zh-CN" altLang="en-US" dirty="0"/>
              <a:t>：内存中文件目录结构及其元信息在磁盘上的快照</a:t>
            </a:r>
            <a:endParaRPr lang="en-US" altLang="zh-CN" dirty="0"/>
          </a:p>
          <a:p>
            <a:r>
              <a:rPr lang="en-US" altLang="zh-CN" dirty="0" err="1"/>
              <a:t>EditLog</a:t>
            </a:r>
            <a:r>
              <a:rPr lang="zh-CN" altLang="en-US" dirty="0"/>
              <a:t>：针对目录及文件修改的操作</a:t>
            </a:r>
          </a:p>
        </p:txBody>
      </p:sp>
      <p:pic>
        <p:nvPicPr>
          <p:cNvPr id="5" name="图片 4"/>
          <p:cNvPicPr>
            <a:picLocks noChangeAspect="1"/>
          </p:cNvPicPr>
          <p:nvPr/>
        </p:nvPicPr>
        <p:blipFill>
          <a:blip r:embed="rId2"/>
          <a:stretch>
            <a:fillRect/>
          </a:stretch>
        </p:blipFill>
        <p:spPr>
          <a:xfrm>
            <a:off x="2133600" y="3733800"/>
            <a:ext cx="4737142" cy="2592882"/>
          </a:xfrm>
          <a:prstGeom prst="rect">
            <a:avLst/>
          </a:prstGeom>
        </p:spPr>
      </p:pic>
    </p:spTree>
    <p:extLst>
      <p:ext uri="{BB962C8B-B14F-4D97-AF65-F5344CB8AC3E}">
        <p14:creationId xmlns:p14="http://schemas.microsoft.com/office/powerpoint/2010/main" val="3013150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F8489B-D69D-4675-BC23-B89370CC77D8}"/>
              </a:ext>
            </a:extLst>
          </p:cNvPr>
          <p:cNvSpPr>
            <a:spLocks noGrp="1"/>
          </p:cNvSpPr>
          <p:nvPr>
            <p:ph type="title"/>
          </p:nvPr>
        </p:nvSpPr>
        <p:spPr/>
        <p:txBody>
          <a:bodyPr/>
          <a:lstStyle/>
          <a:p>
            <a:r>
              <a:rPr lang="en-US" altLang="zh-CN" dirty="0" err="1"/>
              <a:t>NameNode</a:t>
            </a:r>
            <a:r>
              <a:rPr lang="zh-CN" altLang="en-US" dirty="0"/>
              <a:t>与</a:t>
            </a:r>
            <a:r>
              <a:rPr lang="en-US" altLang="zh-CN" dirty="0" err="1"/>
              <a:t>SecondaryNameNode</a:t>
            </a:r>
            <a:endParaRPr lang="zh-CN" altLang="en-US" dirty="0"/>
          </a:p>
        </p:txBody>
      </p:sp>
      <p:sp>
        <p:nvSpPr>
          <p:cNvPr id="3" name="灯片编号占位符 2">
            <a:extLst>
              <a:ext uri="{FF2B5EF4-FFF2-40B4-BE49-F238E27FC236}">
                <a16:creationId xmlns:a16="http://schemas.microsoft.com/office/drawing/2014/main" id="{8DEC3531-768F-4D3C-93F2-2F091CF526DE}"/>
              </a:ext>
            </a:extLst>
          </p:cNvPr>
          <p:cNvSpPr>
            <a:spLocks noGrp="1"/>
          </p:cNvSpPr>
          <p:nvPr>
            <p:ph type="sldNum" sz="quarter" idx="10"/>
          </p:nvPr>
        </p:nvSpPr>
        <p:spPr/>
        <p:txBody>
          <a:bodyPr/>
          <a:lstStyle/>
          <a:p>
            <a:fld id="{2F92E8BF-52C0-4DA6-9593-0F736FC6DF7B}" type="slidenum">
              <a:rPr lang="en-US" altLang="zh-CN" smtClean="0"/>
              <a:pPr/>
              <a:t>21</a:t>
            </a:fld>
            <a:endParaRPr lang="en-US" altLang="zh-CN" dirty="0"/>
          </a:p>
        </p:txBody>
      </p:sp>
      <p:sp>
        <p:nvSpPr>
          <p:cNvPr id="4" name="内容占位符 3">
            <a:extLst>
              <a:ext uri="{FF2B5EF4-FFF2-40B4-BE49-F238E27FC236}">
                <a16:creationId xmlns:a16="http://schemas.microsoft.com/office/drawing/2014/main" id="{0F32A6E2-699E-4419-ADAC-316FD06005AB}"/>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7E99B9E2-5D49-4B2C-8D27-8EC9BEF2E291}"/>
              </a:ext>
            </a:extLst>
          </p:cNvPr>
          <p:cNvPicPr>
            <a:picLocks noChangeAspect="1"/>
          </p:cNvPicPr>
          <p:nvPr/>
        </p:nvPicPr>
        <p:blipFill>
          <a:blip r:embed="rId2"/>
          <a:stretch>
            <a:fillRect/>
          </a:stretch>
        </p:blipFill>
        <p:spPr>
          <a:xfrm>
            <a:off x="487634" y="1447800"/>
            <a:ext cx="9144000" cy="5073630"/>
          </a:xfrm>
          <a:prstGeom prst="rect">
            <a:avLst/>
          </a:prstGeom>
        </p:spPr>
      </p:pic>
    </p:spTree>
    <p:extLst>
      <p:ext uri="{BB962C8B-B14F-4D97-AF65-F5344CB8AC3E}">
        <p14:creationId xmlns:p14="http://schemas.microsoft.com/office/powerpoint/2010/main" val="4211368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4" name="内容占位符 3"/>
          <p:cNvSpPr>
            <a:spLocks noGrp="1"/>
          </p:cNvSpPr>
          <p:nvPr>
            <p:ph idx="1"/>
          </p:nvPr>
        </p:nvSpPr>
        <p:spPr/>
        <p:txBody>
          <a:bodyPr/>
          <a:lstStyle/>
          <a:p>
            <a:r>
              <a:rPr lang="zh-CN" altLang="en-US" dirty="0"/>
              <a:t>设计思想</a:t>
            </a:r>
            <a:endParaRPr lang="en-US" altLang="zh-CN" dirty="0"/>
          </a:p>
          <a:p>
            <a:r>
              <a:rPr lang="zh-CN" altLang="en-US" dirty="0">
                <a:solidFill>
                  <a:srgbClr val="C00000"/>
                </a:solidFill>
              </a:rPr>
              <a:t>体系架构</a:t>
            </a:r>
            <a:endParaRPr lang="en-US" altLang="zh-CN" dirty="0">
              <a:solidFill>
                <a:srgbClr val="C00000"/>
              </a:solidFill>
            </a:endParaRPr>
          </a:p>
          <a:p>
            <a:pPr lvl="1"/>
            <a:r>
              <a:rPr lang="zh-CN" altLang="en-US" dirty="0"/>
              <a:t>架构图</a:t>
            </a:r>
            <a:endParaRPr lang="en-US" altLang="zh-CN" dirty="0"/>
          </a:p>
          <a:p>
            <a:pPr lvl="1"/>
            <a:r>
              <a:rPr lang="zh-CN" altLang="en-US" dirty="0">
                <a:solidFill>
                  <a:srgbClr val="C00000"/>
                </a:solidFill>
              </a:rPr>
              <a:t>应用程序执行流程</a:t>
            </a:r>
            <a:endParaRPr lang="en-US" altLang="zh-CN" dirty="0">
              <a:solidFill>
                <a:srgbClr val="C00000"/>
              </a:solidFill>
            </a:endParaRPr>
          </a:p>
          <a:p>
            <a:r>
              <a:rPr lang="zh-CN" altLang="en-US" dirty="0"/>
              <a:t>工作原理</a:t>
            </a:r>
            <a:endParaRPr lang="en-US" altLang="zh-CN" dirty="0"/>
          </a:p>
          <a:p>
            <a:r>
              <a:rPr lang="zh-CN" altLang="en-US" dirty="0"/>
              <a:t>容错机制</a:t>
            </a:r>
            <a:endParaRPr lang="en-US" altLang="zh-CN" dirty="0"/>
          </a:p>
          <a:p>
            <a:r>
              <a:rPr lang="zh-CN" altLang="en-US" dirty="0"/>
              <a:t>编程示例</a:t>
            </a:r>
          </a:p>
          <a:p>
            <a:endParaRPr lang="en-US" altLang="zh-CN" dirty="0"/>
          </a:p>
        </p:txBody>
      </p:sp>
      <p:sp>
        <p:nvSpPr>
          <p:cNvPr id="5" name="灯片编号占位符 4"/>
          <p:cNvSpPr>
            <a:spLocks noGrp="1"/>
          </p:cNvSpPr>
          <p:nvPr>
            <p:ph type="sldNum" sz="quarter" idx="10"/>
          </p:nvPr>
        </p:nvSpPr>
        <p:spPr/>
        <p:txBody>
          <a:bodyPr/>
          <a:lstStyle/>
          <a:p>
            <a:fld id="{2F92E8BF-52C0-4DA6-9593-0F736FC6DF7B}" type="slidenum">
              <a:rPr lang="en-US" altLang="zh-CN" smtClean="0"/>
              <a:pPr/>
              <a:t>22</a:t>
            </a:fld>
            <a:endParaRPr lang="en-US" altLang="zh-CN" dirty="0"/>
          </a:p>
        </p:txBody>
      </p:sp>
    </p:spTree>
    <p:extLst>
      <p:ext uri="{BB962C8B-B14F-4D97-AF65-F5344CB8AC3E}">
        <p14:creationId xmlns:p14="http://schemas.microsoft.com/office/powerpoint/2010/main" val="3994690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8BE76C-3278-42E5-A6A4-CD18C8F4F752}"/>
              </a:ext>
            </a:extLst>
          </p:cNvPr>
          <p:cNvSpPr>
            <a:spLocks noGrp="1"/>
          </p:cNvSpPr>
          <p:nvPr>
            <p:ph type="title"/>
          </p:nvPr>
        </p:nvSpPr>
        <p:spPr/>
        <p:txBody>
          <a:bodyPr/>
          <a:lstStyle/>
          <a:p>
            <a:r>
              <a:rPr lang="zh-CN" altLang="en-US" dirty="0"/>
              <a:t>应用程序执行流程</a:t>
            </a:r>
          </a:p>
        </p:txBody>
      </p:sp>
      <p:sp>
        <p:nvSpPr>
          <p:cNvPr id="3" name="灯片编号占位符 2">
            <a:extLst>
              <a:ext uri="{FF2B5EF4-FFF2-40B4-BE49-F238E27FC236}">
                <a16:creationId xmlns:a16="http://schemas.microsoft.com/office/drawing/2014/main" id="{613430B5-C512-491F-9830-A6F3F0EF177A}"/>
              </a:ext>
            </a:extLst>
          </p:cNvPr>
          <p:cNvSpPr>
            <a:spLocks noGrp="1"/>
          </p:cNvSpPr>
          <p:nvPr>
            <p:ph type="sldNum" sz="quarter" idx="10"/>
          </p:nvPr>
        </p:nvSpPr>
        <p:spPr/>
        <p:txBody>
          <a:bodyPr/>
          <a:lstStyle/>
          <a:p>
            <a:fld id="{2F92E8BF-52C0-4DA6-9593-0F736FC6DF7B}" type="slidenum">
              <a:rPr lang="en-US" altLang="zh-CN" smtClean="0"/>
              <a:pPr/>
              <a:t>23</a:t>
            </a:fld>
            <a:endParaRPr lang="en-US" altLang="zh-CN" dirty="0"/>
          </a:p>
        </p:txBody>
      </p:sp>
      <p:sp>
        <p:nvSpPr>
          <p:cNvPr id="4" name="内容占位符 3">
            <a:extLst>
              <a:ext uri="{FF2B5EF4-FFF2-40B4-BE49-F238E27FC236}">
                <a16:creationId xmlns:a16="http://schemas.microsoft.com/office/drawing/2014/main" id="{7F3320D0-A995-4E90-8392-93DFCD97598F}"/>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066F09BD-0939-4B44-863B-5A2A981A0E5C}"/>
              </a:ext>
            </a:extLst>
          </p:cNvPr>
          <p:cNvPicPr>
            <a:picLocks noChangeAspect="1"/>
          </p:cNvPicPr>
          <p:nvPr/>
        </p:nvPicPr>
        <p:blipFill>
          <a:blip r:embed="rId2"/>
          <a:stretch>
            <a:fillRect/>
          </a:stretch>
        </p:blipFill>
        <p:spPr>
          <a:xfrm>
            <a:off x="601496" y="1558700"/>
            <a:ext cx="8096190" cy="4456562"/>
          </a:xfrm>
          <a:prstGeom prst="rect">
            <a:avLst/>
          </a:prstGeom>
        </p:spPr>
      </p:pic>
    </p:spTree>
    <p:extLst>
      <p:ext uri="{BB962C8B-B14F-4D97-AF65-F5344CB8AC3E}">
        <p14:creationId xmlns:p14="http://schemas.microsoft.com/office/powerpoint/2010/main" val="2335858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应用程序执行流程</a:t>
            </a:r>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24</a:t>
            </a:fld>
            <a:endParaRPr lang="en-US" altLang="zh-CN" dirty="0"/>
          </a:p>
        </p:txBody>
      </p:sp>
      <p:sp>
        <p:nvSpPr>
          <p:cNvPr id="4" name="内容占位符 3"/>
          <p:cNvSpPr>
            <a:spLocks noGrp="1"/>
          </p:cNvSpPr>
          <p:nvPr>
            <p:ph idx="1"/>
          </p:nvPr>
        </p:nvSpPr>
        <p:spPr/>
        <p:txBody>
          <a:bodyPr/>
          <a:lstStyle/>
          <a:p>
            <a:pPr marL="514350" indent="-514350">
              <a:buFont typeface="+mj-lt"/>
              <a:buAutoNum type="arabicPeriod"/>
            </a:pPr>
            <a:r>
              <a:rPr lang="zh-CN" altLang="en-US" dirty="0"/>
              <a:t>客户端向</a:t>
            </a:r>
            <a:r>
              <a:rPr lang="en-US" altLang="zh-CN" dirty="0" err="1"/>
              <a:t>NameNode</a:t>
            </a:r>
            <a:r>
              <a:rPr lang="zh-CN" altLang="en-US" dirty="0"/>
              <a:t>发起文件操作请求</a:t>
            </a:r>
            <a:endParaRPr lang="en-US" altLang="zh-CN" dirty="0"/>
          </a:p>
          <a:p>
            <a:pPr marL="514350" indent="-514350">
              <a:buFont typeface="+mj-lt"/>
              <a:buAutoNum type="arabicPeriod"/>
            </a:pPr>
            <a:r>
              <a:rPr lang="en-US" altLang="zh-CN" dirty="0" err="1"/>
              <a:t>NameNode</a:t>
            </a:r>
            <a:r>
              <a:rPr lang="zh-CN" altLang="en-US" dirty="0"/>
              <a:t>反馈</a:t>
            </a:r>
            <a:endParaRPr lang="en-US" altLang="zh-CN" dirty="0"/>
          </a:p>
          <a:p>
            <a:pPr lvl="1"/>
            <a:r>
              <a:rPr lang="zh-CN" altLang="en-US" sz="2400" dirty="0"/>
              <a:t>如果是</a:t>
            </a:r>
            <a:r>
              <a:rPr lang="zh-CN" altLang="en-US" sz="2400" dirty="0">
                <a:solidFill>
                  <a:srgbClr val="FF0000"/>
                </a:solidFill>
              </a:rPr>
              <a:t>读写</a:t>
            </a:r>
            <a:r>
              <a:rPr lang="zh-CN" altLang="en-US" sz="2400" dirty="0"/>
              <a:t>文件操作，则</a:t>
            </a:r>
            <a:r>
              <a:rPr lang="en-US" altLang="zh-CN" sz="2400" dirty="0" err="1"/>
              <a:t>NameNode</a:t>
            </a:r>
            <a:r>
              <a:rPr lang="zh-CN" altLang="en-US" sz="2400" dirty="0"/>
              <a:t>告知客户端文件块存储的位置信息。</a:t>
            </a:r>
            <a:endParaRPr lang="en-US" altLang="zh-CN" sz="2400" dirty="0"/>
          </a:p>
          <a:p>
            <a:pPr lvl="1"/>
            <a:r>
              <a:rPr lang="zh-CN" altLang="en-US" sz="2400" dirty="0"/>
              <a:t>如果是</a:t>
            </a:r>
            <a:r>
              <a:rPr lang="zh-CN" altLang="en-US" sz="2400" dirty="0">
                <a:solidFill>
                  <a:srgbClr val="0033CC"/>
                </a:solidFill>
              </a:rPr>
              <a:t>创建、删除、重命名</a:t>
            </a:r>
            <a:r>
              <a:rPr lang="zh-CN" altLang="en-US" sz="2400" dirty="0"/>
              <a:t>目录或文件等操作，</a:t>
            </a:r>
            <a:r>
              <a:rPr lang="en-US" altLang="zh-CN" sz="2400" dirty="0" err="1"/>
              <a:t>NameNode</a:t>
            </a:r>
            <a:r>
              <a:rPr lang="zh-CN" altLang="en-US" sz="2400" dirty="0"/>
              <a:t>修改文件目录结构成功后结束。</a:t>
            </a:r>
            <a:endParaRPr lang="en-US" altLang="zh-CN" sz="2400" dirty="0"/>
          </a:p>
          <a:p>
            <a:pPr lvl="1"/>
            <a:r>
              <a:rPr lang="zh-CN" altLang="en-US" sz="2400" dirty="0"/>
              <a:t>对于</a:t>
            </a:r>
            <a:r>
              <a:rPr lang="zh-CN" altLang="en-US" sz="2400" dirty="0">
                <a:solidFill>
                  <a:srgbClr val="921E84"/>
                </a:solidFill>
              </a:rPr>
              <a:t>删除</a:t>
            </a:r>
            <a:r>
              <a:rPr lang="zh-CN" altLang="en-US" sz="2400" dirty="0"/>
              <a:t>操作，</a:t>
            </a:r>
            <a:r>
              <a:rPr lang="en-US" altLang="zh-CN" sz="2400" dirty="0"/>
              <a:t>HDFS</a:t>
            </a:r>
            <a:r>
              <a:rPr lang="zh-CN" altLang="en-US" sz="2400" dirty="0"/>
              <a:t>并不会立即去删除</a:t>
            </a:r>
            <a:r>
              <a:rPr lang="en-US" altLang="zh-CN" sz="2400" dirty="0" err="1"/>
              <a:t>DataNode</a:t>
            </a:r>
            <a:r>
              <a:rPr lang="zh-CN" altLang="en-US" sz="2400" dirty="0"/>
              <a:t>上的数据块，而是等到特定时间才会真正删除。</a:t>
            </a:r>
            <a:endParaRPr lang="en-US" altLang="zh-CN" sz="2400" dirty="0"/>
          </a:p>
          <a:p>
            <a:pPr marL="514350" indent="-514350">
              <a:buFont typeface="+mj-lt"/>
              <a:buAutoNum type="arabicPeriod"/>
            </a:pPr>
            <a:r>
              <a:rPr lang="zh-CN" altLang="en-US" dirty="0"/>
              <a:t>对于读写文件操作，客户端获知具体位置信息后再与</a:t>
            </a:r>
            <a:r>
              <a:rPr lang="en-US" altLang="zh-CN" dirty="0" err="1"/>
              <a:t>DataNode</a:t>
            </a:r>
            <a:r>
              <a:rPr lang="zh-CN" altLang="en-US" dirty="0"/>
              <a:t>进行读写交互</a:t>
            </a:r>
          </a:p>
        </p:txBody>
      </p:sp>
    </p:spTree>
    <p:extLst>
      <p:ext uri="{BB962C8B-B14F-4D97-AF65-F5344CB8AC3E}">
        <p14:creationId xmlns:p14="http://schemas.microsoft.com/office/powerpoint/2010/main" val="1088941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4" name="内容占位符 3"/>
          <p:cNvSpPr>
            <a:spLocks noGrp="1"/>
          </p:cNvSpPr>
          <p:nvPr>
            <p:ph idx="1"/>
          </p:nvPr>
        </p:nvSpPr>
        <p:spPr/>
        <p:txBody>
          <a:bodyPr/>
          <a:lstStyle/>
          <a:p>
            <a:r>
              <a:rPr lang="zh-CN" altLang="en-US" dirty="0"/>
              <a:t>设计思想</a:t>
            </a:r>
            <a:endParaRPr lang="en-US" altLang="zh-CN" dirty="0"/>
          </a:p>
          <a:p>
            <a:r>
              <a:rPr lang="zh-CN" altLang="en-US" dirty="0"/>
              <a:t>体系架构</a:t>
            </a:r>
            <a:endParaRPr lang="en-US" altLang="zh-CN" dirty="0"/>
          </a:p>
          <a:p>
            <a:r>
              <a:rPr lang="zh-CN" altLang="en-US" dirty="0">
                <a:solidFill>
                  <a:srgbClr val="C00000"/>
                </a:solidFill>
              </a:rPr>
              <a:t>工作原理</a:t>
            </a:r>
            <a:endParaRPr lang="en-US" altLang="zh-CN" dirty="0">
              <a:solidFill>
                <a:srgbClr val="C00000"/>
              </a:solidFill>
            </a:endParaRPr>
          </a:p>
          <a:p>
            <a:pPr lvl="1"/>
            <a:r>
              <a:rPr lang="zh-CN" altLang="en-US" dirty="0">
                <a:solidFill>
                  <a:srgbClr val="C00000"/>
                </a:solidFill>
              </a:rPr>
              <a:t>文件分块与备份</a:t>
            </a:r>
            <a:endParaRPr lang="en-US" altLang="zh-CN" dirty="0">
              <a:solidFill>
                <a:srgbClr val="C00000"/>
              </a:solidFill>
            </a:endParaRPr>
          </a:p>
          <a:p>
            <a:pPr lvl="1"/>
            <a:r>
              <a:rPr lang="zh-CN" altLang="en-US" dirty="0"/>
              <a:t>文件写入</a:t>
            </a:r>
            <a:endParaRPr lang="en-US" altLang="zh-CN" dirty="0"/>
          </a:p>
          <a:p>
            <a:pPr lvl="1"/>
            <a:r>
              <a:rPr lang="zh-CN" altLang="en-US" dirty="0"/>
              <a:t>文件读取</a:t>
            </a:r>
            <a:endParaRPr lang="en-US" altLang="zh-CN" dirty="0"/>
          </a:p>
          <a:p>
            <a:pPr lvl="1"/>
            <a:r>
              <a:rPr lang="zh-CN" altLang="en-US" dirty="0"/>
              <a:t>文件读写与一致性</a:t>
            </a:r>
            <a:endParaRPr lang="en-US" altLang="zh-CN" dirty="0"/>
          </a:p>
          <a:p>
            <a:r>
              <a:rPr lang="zh-CN" altLang="en-US" dirty="0"/>
              <a:t>容错机制</a:t>
            </a:r>
            <a:endParaRPr lang="en-US" altLang="zh-CN" dirty="0"/>
          </a:p>
          <a:p>
            <a:r>
              <a:rPr lang="zh-CN" altLang="en-US" dirty="0"/>
              <a:t>编程示例</a:t>
            </a:r>
          </a:p>
          <a:p>
            <a:endParaRPr lang="en-US" altLang="zh-CN" dirty="0"/>
          </a:p>
        </p:txBody>
      </p:sp>
      <p:sp>
        <p:nvSpPr>
          <p:cNvPr id="5" name="灯片编号占位符 4"/>
          <p:cNvSpPr>
            <a:spLocks noGrp="1"/>
          </p:cNvSpPr>
          <p:nvPr>
            <p:ph type="sldNum" sz="quarter" idx="10"/>
          </p:nvPr>
        </p:nvSpPr>
        <p:spPr/>
        <p:txBody>
          <a:bodyPr/>
          <a:lstStyle/>
          <a:p>
            <a:fld id="{2F92E8BF-52C0-4DA6-9593-0F736FC6DF7B}" type="slidenum">
              <a:rPr lang="en-US" altLang="zh-CN" smtClean="0"/>
              <a:pPr/>
              <a:t>25</a:t>
            </a:fld>
            <a:endParaRPr lang="en-US" altLang="zh-CN" dirty="0"/>
          </a:p>
        </p:txBody>
      </p:sp>
    </p:spTree>
    <p:extLst>
      <p:ext uri="{BB962C8B-B14F-4D97-AF65-F5344CB8AC3E}">
        <p14:creationId xmlns:p14="http://schemas.microsoft.com/office/powerpoint/2010/main" val="2649581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文件分块与备份</a:t>
            </a:r>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26</a:t>
            </a:fld>
            <a:endParaRPr lang="en-US" altLang="zh-CN" dirty="0"/>
          </a:p>
        </p:txBody>
      </p:sp>
      <p:sp>
        <p:nvSpPr>
          <p:cNvPr id="4" name="内容占位符 3"/>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1295400" y="1492115"/>
            <a:ext cx="6184716" cy="4710248"/>
          </a:xfrm>
          <a:prstGeom prst="rect">
            <a:avLst/>
          </a:prstGeom>
        </p:spPr>
      </p:pic>
    </p:spTree>
    <p:extLst>
      <p:ext uri="{BB962C8B-B14F-4D97-AF65-F5344CB8AC3E}">
        <p14:creationId xmlns:p14="http://schemas.microsoft.com/office/powerpoint/2010/main" val="3706752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5" descr="_架(01-22-15-12-5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62315" y="3850958"/>
            <a:ext cx="435210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dirty="0"/>
              <a:t>文件块存放策略（启发式）</a:t>
            </a:r>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27</a:t>
            </a:fld>
            <a:endParaRPr lang="en-US" altLang="zh-CN" dirty="0"/>
          </a:p>
        </p:txBody>
      </p:sp>
      <p:sp>
        <p:nvSpPr>
          <p:cNvPr id="4" name="内容占位符 3"/>
          <p:cNvSpPr>
            <a:spLocks noGrp="1"/>
          </p:cNvSpPr>
          <p:nvPr>
            <p:ph idx="1"/>
          </p:nvPr>
        </p:nvSpPr>
        <p:spPr>
          <a:xfrm>
            <a:off x="457199" y="1447800"/>
            <a:ext cx="8457215" cy="4678363"/>
          </a:xfrm>
        </p:spPr>
        <p:txBody>
          <a:bodyPr/>
          <a:lstStyle/>
          <a:p>
            <a:r>
              <a:rPr lang="zh-CN" altLang="en-US" dirty="0"/>
              <a:t>第一个副本：</a:t>
            </a:r>
            <a:endParaRPr lang="en-US" altLang="zh-CN" dirty="0"/>
          </a:p>
          <a:p>
            <a:pPr lvl="1"/>
            <a:r>
              <a:rPr lang="zh-CN" altLang="en-US" dirty="0"/>
              <a:t>若客户端和某一</a:t>
            </a:r>
            <a:r>
              <a:rPr lang="en-US" altLang="zh-CN" dirty="0" err="1"/>
              <a:t>DataNode</a:t>
            </a:r>
            <a:r>
              <a:rPr lang="zh-CN" altLang="en-US" dirty="0"/>
              <a:t>位于同一物理节点，那么</a:t>
            </a:r>
            <a:r>
              <a:rPr lang="en-US" altLang="zh-CN" dirty="0"/>
              <a:t>HDFS</a:t>
            </a:r>
            <a:r>
              <a:rPr lang="zh-CN" altLang="en-US" dirty="0"/>
              <a:t>将第一个副本放置在该</a:t>
            </a:r>
            <a:r>
              <a:rPr lang="en-US" altLang="zh-CN" dirty="0" err="1"/>
              <a:t>DataNode</a:t>
            </a:r>
            <a:endParaRPr lang="en-US" altLang="zh-CN" dirty="0"/>
          </a:p>
          <a:p>
            <a:pPr lvl="1"/>
            <a:r>
              <a:rPr lang="zh-CN" altLang="en-US" dirty="0"/>
              <a:t>如果客户端不与任何的</a:t>
            </a:r>
            <a:r>
              <a:rPr lang="en-US" altLang="zh-CN" dirty="0" err="1"/>
              <a:t>DataNode</a:t>
            </a:r>
            <a:r>
              <a:rPr lang="zh-CN" altLang="en-US" dirty="0"/>
              <a:t>在同一物理节点，那么</a:t>
            </a:r>
            <a:r>
              <a:rPr lang="en-US" altLang="zh-CN" dirty="0"/>
              <a:t>HDFS</a:t>
            </a:r>
            <a:r>
              <a:rPr lang="zh-CN" altLang="en-US" dirty="0"/>
              <a:t>随机挑选一台磁盘不太满、</a:t>
            </a:r>
            <a:r>
              <a:rPr lang="en-US" altLang="zh-CN" dirty="0"/>
              <a:t>CPU</a:t>
            </a:r>
            <a:r>
              <a:rPr lang="zh-CN" altLang="en-US" dirty="0"/>
              <a:t>不太忙的节点</a:t>
            </a:r>
            <a:endParaRPr lang="en-US" altLang="zh-CN" dirty="0"/>
          </a:p>
          <a:p>
            <a:pPr lvl="1"/>
            <a:r>
              <a:rPr lang="zh-CN" altLang="en-US" dirty="0">
                <a:solidFill>
                  <a:srgbClr val="FF0000"/>
                </a:solidFill>
              </a:rPr>
              <a:t>为了支持快速写入</a:t>
            </a:r>
            <a:endParaRPr lang="en-US" altLang="zh-CN" dirty="0">
              <a:solidFill>
                <a:srgbClr val="FF0000"/>
              </a:solidFill>
            </a:endParaRPr>
          </a:p>
          <a:p>
            <a:pPr lvl="1"/>
            <a:endParaRPr lang="zh-CN" altLang="en-US" dirty="0"/>
          </a:p>
          <a:p>
            <a:pPr lvl="1"/>
            <a:endParaRPr lang="zh-CN" altLang="en-US" dirty="0"/>
          </a:p>
          <a:p>
            <a:endParaRPr lang="zh-CN" altLang="en-US" dirty="0"/>
          </a:p>
        </p:txBody>
      </p:sp>
      <p:sp>
        <p:nvSpPr>
          <p:cNvPr id="6" name="矩形 5"/>
          <p:cNvSpPr/>
          <p:nvPr/>
        </p:nvSpPr>
        <p:spPr>
          <a:xfrm>
            <a:off x="4800600" y="5973763"/>
            <a:ext cx="228600" cy="15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55409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文件块存放策略（启发式）</a:t>
            </a:r>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28</a:t>
            </a:fld>
            <a:endParaRPr lang="en-US" altLang="zh-CN" dirty="0"/>
          </a:p>
        </p:txBody>
      </p:sp>
      <p:sp>
        <p:nvSpPr>
          <p:cNvPr id="4" name="内容占位符 3"/>
          <p:cNvSpPr>
            <a:spLocks noGrp="1"/>
          </p:cNvSpPr>
          <p:nvPr>
            <p:ph idx="1"/>
          </p:nvPr>
        </p:nvSpPr>
        <p:spPr/>
        <p:txBody>
          <a:bodyPr/>
          <a:lstStyle/>
          <a:p>
            <a:r>
              <a:rPr lang="zh-CN" altLang="en-US" dirty="0"/>
              <a:t>第二个副本：</a:t>
            </a:r>
            <a:endParaRPr lang="en-US" altLang="zh-CN" dirty="0"/>
          </a:p>
          <a:p>
            <a:pPr lvl="1"/>
            <a:r>
              <a:rPr lang="en-US" altLang="zh-CN" dirty="0" err="1"/>
              <a:t>NameNode</a:t>
            </a:r>
            <a:r>
              <a:rPr lang="zh-CN" altLang="en-US" dirty="0"/>
              <a:t>将第二个副本放置在与第一个副本</a:t>
            </a:r>
            <a:r>
              <a:rPr lang="zh-CN" altLang="en-US" dirty="0">
                <a:solidFill>
                  <a:srgbClr val="0033CC"/>
                </a:solidFill>
              </a:rPr>
              <a:t>不同的机架</a:t>
            </a:r>
            <a:r>
              <a:rPr lang="zh-CN" altLang="en-US" dirty="0"/>
              <a:t>的某一节点上</a:t>
            </a:r>
            <a:endParaRPr lang="en-US" altLang="zh-CN" dirty="0"/>
          </a:p>
          <a:p>
            <a:pPr lvl="1"/>
            <a:r>
              <a:rPr lang="zh-CN" altLang="en-US" dirty="0"/>
              <a:t>有利于整体上</a:t>
            </a:r>
            <a:r>
              <a:rPr lang="zh-CN" altLang="en-US" dirty="0">
                <a:solidFill>
                  <a:srgbClr val="FF0000"/>
                </a:solidFill>
              </a:rPr>
              <a:t>减少跨机架</a:t>
            </a:r>
            <a:r>
              <a:rPr lang="zh-CN" altLang="en-US" dirty="0"/>
              <a:t>的网络流量</a:t>
            </a:r>
          </a:p>
          <a:p>
            <a:pPr lvl="1"/>
            <a:endParaRPr lang="zh-CN" altLang="en-US" dirty="0"/>
          </a:p>
          <a:p>
            <a:endParaRPr lang="zh-CN" altLang="en-US" dirty="0"/>
          </a:p>
        </p:txBody>
      </p:sp>
      <p:pic>
        <p:nvPicPr>
          <p:cNvPr id="5" name="图片 5" descr="_架(01-22-15-12-5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95950" y="3657600"/>
            <a:ext cx="435210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667000" y="5867400"/>
            <a:ext cx="228600" cy="15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029200" y="5813743"/>
            <a:ext cx="228600" cy="15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3176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文件块存放策略（启发式）</a:t>
            </a:r>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29</a:t>
            </a:fld>
            <a:endParaRPr lang="en-US" altLang="zh-CN" dirty="0"/>
          </a:p>
        </p:txBody>
      </p:sp>
      <p:sp>
        <p:nvSpPr>
          <p:cNvPr id="4" name="内容占位符 3"/>
          <p:cNvSpPr>
            <a:spLocks noGrp="1"/>
          </p:cNvSpPr>
          <p:nvPr>
            <p:ph idx="1"/>
          </p:nvPr>
        </p:nvSpPr>
        <p:spPr/>
        <p:txBody>
          <a:bodyPr/>
          <a:lstStyle/>
          <a:p>
            <a:r>
              <a:rPr lang="zh-CN" altLang="en-US" dirty="0"/>
              <a:t>第三个副本：</a:t>
            </a:r>
            <a:endParaRPr lang="en-US" altLang="zh-CN" dirty="0"/>
          </a:p>
          <a:p>
            <a:pPr lvl="1"/>
            <a:r>
              <a:rPr lang="en-US" altLang="zh-CN" dirty="0" err="1"/>
              <a:t>NameNode</a:t>
            </a:r>
            <a:r>
              <a:rPr lang="zh-CN" altLang="en-US" dirty="0"/>
              <a:t>将第三个副本放置在第一个副本所在机架的不同节点上</a:t>
            </a:r>
            <a:endParaRPr lang="en-US" altLang="zh-CN" dirty="0"/>
          </a:p>
          <a:p>
            <a:pPr lvl="1"/>
            <a:r>
              <a:rPr lang="zh-CN" altLang="en-US" dirty="0"/>
              <a:t>应对第一个副本所在节点宕机且</a:t>
            </a:r>
            <a:r>
              <a:rPr lang="zh-CN" altLang="en-US"/>
              <a:t>交换机故障</a:t>
            </a:r>
            <a:endParaRPr lang="zh-CN" altLang="en-US" dirty="0"/>
          </a:p>
          <a:p>
            <a:pPr lvl="1"/>
            <a:endParaRPr lang="zh-CN" altLang="en-US" dirty="0"/>
          </a:p>
          <a:p>
            <a:endParaRPr lang="zh-CN" altLang="en-US" dirty="0"/>
          </a:p>
        </p:txBody>
      </p:sp>
      <p:pic>
        <p:nvPicPr>
          <p:cNvPr id="5" name="图片 5" descr="_架(01-22-15-12-5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95950" y="3657600"/>
            <a:ext cx="435210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667000" y="5867400"/>
            <a:ext cx="228600" cy="15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029200" y="5867400"/>
            <a:ext cx="228600" cy="15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848100" y="5867400"/>
            <a:ext cx="228600" cy="15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8245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Hadoop</a:t>
            </a:r>
            <a:r>
              <a:rPr lang="zh-CN" altLang="en-US" dirty="0"/>
              <a:t>发展简史</a:t>
            </a:r>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3</a:t>
            </a:fld>
            <a:endParaRPr lang="en-US" altLang="zh-CN" dirty="0"/>
          </a:p>
        </p:txBody>
      </p:sp>
      <p:sp>
        <p:nvSpPr>
          <p:cNvPr id="4" name="内容占位符 3"/>
          <p:cNvSpPr>
            <a:spLocks noGrp="1"/>
          </p:cNvSpPr>
          <p:nvPr>
            <p:ph idx="1"/>
          </p:nvPr>
        </p:nvSpPr>
        <p:spPr/>
        <p:txBody>
          <a:bodyPr/>
          <a:lstStyle/>
          <a:p>
            <a:r>
              <a:rPr lang="zh-CN" altLang="en-US" dirty="0"/>
              <a:t>借鉴谷歌论文中的思想</a:t>
            </a:r>
            <a:endParaRPr lang="en-US" altLang="zh-CN" dirty="0"/>
          </a:p>
          <a:p>
            <a:pPr lvl="1"/>
            <a:r>
              <a:rPr lang="en-US" altLang="zh-CN" dirty="0"/>
              <a:t>2003</a:t>
            </a:r>
            <a:r>
              <a:rPr lang="zh-CN" altLang="en-US" dirty="0"/>
              <a:t>年，谷歌发表</a:t>
            </a:r>
            <a:r>
              <a:rPr lang="en-US" altLang="zh-CN" dirty="0">
                <a:solidFill>
                  <a:srgbClr val="FF0000"/>
                </a:solidFill>
              </a:rPr>
              <a:t>GFS</a:t>
            </a:r>
            <a:r>
              <a:rPr lang="zh-CN" altLang="en-US" dirty="0">
                <a:solidFill>
                  <a:srgbClr val="FF0000"/>
                </a:solidFill>
              </a:rPr>
              <a:t>论文</a:t>
            </a:r>
            <a:endParaRPr lang="en-US" altLang="zh-CN" dirty="0">
              <a:solidFill>
                <a:srgbClr val="FF0000"/>
              </a:solidFill>
            </a:endParaRPr>
          </a:p>
          <a:p>
            <a:pPr lvl="1"/>
            <a:r>
              <a:rPr lang="en-US" altLang="zh-CN" dirty="0"/>
              <a:t>2004</a:t>
            </a:r>
            <a:r>
              <a:rPr lang="zh-CN" altLang="en-US" dirty="0"/>
              <a:t>年，</a:t>
            </a:r>
            <a:r>
              <a:rPr lang="en-US" altLang="zh-CN" dirty="0" err="1"/>
              <a:t>Nutch</a:t>
            </a:r>
            <a:r>
              <a:rPr lang="zh-CN" altLang="en-US" dirty="0"/>
              <a:t>项目也模仿</a:t>
            </a:r>
            <a:r>
              <a:rPr lang="en-US" altLang="zh-CN" dirty="0"/>
              <a:t>GFS</a:t>
            </a:r>
            <a:r>
              <a:rPr lang="zh-CN" altLang="en-US" dirty="0"/>
              <a:t>开发了自己的分布式文件系统</a:t>
            </a:r>
            <a:r>
              <a:rPr lang="en-US" altLang="zh-CN" dirty="0"/>
              <a:t>NDFS</a:t>
            </a:r>
            <a:r>
              <a:rPr lang="zh-CN" altLang="en-US" dirty="0"/>
              <a:t>（</a:t>
            </a:r>
            <a:r>
              <a:rPr lang="en-US" altLang="zh-CN" dirty="0" err="1"/>
              <a:t>Nutch</a:t>
            </a:r>
            <a:r>
              <a:rPr lang="en-US" altLang="zh-CN" dirty="0"/>
              <a:t> Distributed File System</a:t>
            </a:r>
            <a:r>
              <a:rPr lang="zh-CN" altLang="en-US" dirty="0"/>
              <a:t>），也就是</a:t>
            </a:r>
            <a:r>
              <a:rPr lang="en-US" altLang="zh-CN" dirty="0"/>
              <a:t>HDFS</a:t>
            </a:r>
            <a:r>
              <a:rPr lang="zh-CN" altLang="en-US" dirty="0"/>
              <a:t>的前身</a:t>
            </a:r>
          </a:p>
          <a:p>
            <a:pPr lvl="1"/>
            <a:r>
              <a:rPr lang="en-US" altLang="zh-CN" dirty="0"/>
              <a:t>2004</a:t>
            </a:r>
            <a:r>
              <a:rPr lang="zh-CN" altLang="en-US" dirty="0"/>
              <a:t>年，谷歌公司发表</a:t>
            </a:r>
            <a:r>
              <a:rPr lang="en-US" altLang="zh-CN" dirty="0" err="1">
                <a:solidFill>
                  <a:srgbClr val="FF0000"/>
                </a:solidFill>
              </a:rPr>
              <a:t>MapReduce</a:t>
            </a:r>
            <a:r>
              <a:rPr lang="zh-CN" altLang="en-US" dirty="0">
                <a:solidFill>
                  <a:srgbClr val="FF0000"/>
                </a:solidFill>
              </a:rPr>
              <a:t>论文</a:t>
            </a:r>
            <a:endParaRPr lang="en-US" altLang="zh-CN" dirty="0"/>
          </a:p>
          <a:p>
            <a:pPr lvl="1"/>
            <a:r>
              <a:rPr lang="en-US" altLang="zh-CN" dirty="0"/>
              <a:t>2005</a:t>
            </a:r>
            <a:r>
              <a:rPr lang="zh-CN" altLang="en-US" dirty="0"/>
              <a:t>年，</a:t>
            </a:r>
            <a:r>
              <a:rPr lang="en-US" altLang="zh-CN" dirty="0" err="1"/>
              <a:t>Nutch</a:t>
            </a:r>
            <a:r>
              <a:rPr lang="zh-CN" altLang="en-US" dirty="0"/>
              <a:t>开源实现了谷歌的</a:t>
            </a:r>
            <a:r>
              <a:rPr lang="en-US" altLang="zh-CN" dirty="0" err="1"/>
              <a:t>MapReduce</a:t>
            </a:r>
            <a:endParaRPr lang="en-US" altLang="zh-CN" dirty="0"/>
          </a:p>
          <a:p>
            <a:pPr lvl="1"/>
            <a:endParaRPr lang="zh-CN" altLang="en-US" dirty="0"/>
          </a:p>
        </p:txBody>
      </p:sp>
      <p:sp>
        <p:nvSpPr>
          <p:cNvPr id="5" name="文本框 4"/>
          <p:cNvSpPr txBox="1"/>
          <p:nvPr/>
        </p:nvSpPr>
        <p:spPr>
          <a:xfrm>
            <a:off x="685800" y="5029200"/>
            <a:ext cx="8001000" cy="1754326"/>
          </a:xfrm>
          <a:prstGeom prst="rect">
            <a:avLst/>
          </a:prstGeom>
          <a:noFill/>
        </p:spPr>
        <p:txBody>
          <a:bodyPr wrap="square" rtlCol="0">
            <a:spAutoFit/>
          </a:bodyPr>
          <a:lstStyle/>
          <a:p>
            <a:r>
              <a:rPr lang="en-US" altLang="zh-CN" dirty="0" err="1"/>
              <a:t>Ghemawat</a:t>
            </a:r>
            <a:r>
              <a:rPr lang="en-US" altLang="zh-CN" dirty="0"/>
              <a:t>, S., </a:t>
            </a:r>
            <a:r>
              <a:rPr lang="en-US" altLang="zh-CN" dirty="0" err="1"/>
              <a:t>Gobioff</a:t>
            </a:r>
            <a:r>
              <a:rPr lang="en-US" altLang="zh-CN" dirty="0"/>
              <a:t>, H., &amp; Leung, S.-T. (2003). The Google File System. In SOSP (pp. 29–43).</a:t>
            </a:r>
          </a:p>
          <a:p>
            <a:endParaRPr lang="en-US" altLang="zh-CN" dirty="0"/>
          </a:p>
          <a:p>
            <a:r>
              <a:rPr lang="en-US" altLang="zh-CN" dirty="0"/>
              <a:t>Dean, J., &amp; </a:t>
            </a:r>
            <a:r>
              <a:rPr lang="en-US" altLang="zh-CN" dirty="0" err="1"/>
              <a:t>Ghemawat</a:t>
            </a:r>
            <a:r>
              <a:rPr lang="en-US" altLang="zh-CN" dirty="0"/>
              <a:t>, S. (2004). </a:t>
            </a:r>
            <a:r>
              <a:rPr lang="en-US" altLang="zh-CN" dirty="0" err="1"/>
              <a:t>MapReduce</a:t>
            </a:r>
            <a:r>
              <a:rPr lang="en-US" altLang="zh-CN" dirty="0"/>
              <a:t> : Simplified Data Processing on Large Clusters. In OSDI (pp. 137–149).</a:t>
            </a:r>
          </a:p>
          <a:p>
            <a:endParaRPr lang="en-US" altLang="zh-CN" dirty="0"/>
          </a:p>
        </p:txBody>
      </p:sp>
    </p:spTree>
    <p:extLst>
      <p:ext uri="{BB962C8B-B14F-4D97-AF65-F5344CB8AC3E}">
        <p14:creationId xmlns:p14="http://schemas.microsoft.com/office/powerpoint/2010/main" val="15710572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4" name="内容占位符 3"/>
          <p:cNvSpPr>
            <a:spLocks noGrp="1"/>
          </p:cNvSpPr>
          <p:nvPr>
            <p:ph idx="1"/>
          </p:nvPr>
        </p:nvSpPr>
        <p:spPr/>
        <p:txBody>
          <a:bodyPr/>
          <a:lstStyle/>
          <a:p>
            <a:r>
              <a:rPr lang="zh-CN" altLang="en-US" dirty="0"/>
              <a:t>设计思想</a:t>
            </a:r>
            <a:endParaRPr lang="en-US" altLang="zh-CN" dirty="0"/>
          </a:p>
          <a:p>
            <a:r>
              <a:rPr lang="zh-CN" altLang="en-US" dirty="0"/>
              <a:t>体系架构</a:t>
            </a:r>
            <a:endParaRPr lang="en-US" altLang="zh-CN" dirty="0"/>
          </a:p>
          <a:p>
            <a:r>
              <a:rPr lang="zh-CN" altLang="en-US" dirty="0">
                <a:solidFill>
                  <a:srgbClr val="C00000"/>
                </a:solidFill>
              </a:rPr>
              <a:t>工作原理</a:t>
            </a:r>
            <a:endParaRPr lang="en-US" altLang="zh-CN" dirty="0">
              <a:solidFill>
                <a:srgbClr val="C00000"/>
              </a:solidFill>
            </a:endParaRPr>
          </a:p>
          <a:p>
            <a:pPr lvl="1"/>
            <a:r>
              <a:rPr lang="zh-CN" altLang="en-US" dirty="0"/>
              <a:t>文件分块与备份</a:t>
            </a:r>
            <a:endParaRPr lang="en-US" altLang="zh-CN" dirty="0"/>
          </a:p>
          <a:p>
            <a:pPr lvl="1"/>
            <a:r>
              <a:rPr lang="zh-CN" altLang="en-US" dirty="0">
                <a:solidFill>
                  <a:srgbClr val="C00000"/>
                </a:solidFill>
              </a:rPr>
              <a:t>文件写入</a:t>
            </a:r>
            <a:endParaRPr lang="en-US" altLang="zh-CN" dirty="0">
              <a:solidFill>
                <a:srgbClr val="C00000"/>
              </a:solidFill>
            </a:endParaRPr>
          </a:p>
          <a:p>
            <a:pPr lvl="1"/>
            <a:r>
              <a:rPr lang="zh-CN" altLang="en-US" dirty="0"/>
              <a:t>文件读取</a:t>
            </a:r>
            <a:endParaRPr lang="en-US" altLang="zh-CN" dirty="0"/>
          </a:p>
          <a:p>
            <a:pPr lvl="1"/>
            <a:r>
              <a:rPr lang="zh-CN" altLang="en-US" dirty="0"/>
              <a:t>文件读写与一致性</a:t>
            </a:r>
            <a:endParaRPr lang="en-US" altLang="zh-CN" dirty="0"/>
          </a:p>
          <a:p>
            <a:r>
              <a:rPr lang="zh-CN" altLang="en-US" dirty="0"/>
              <a:t>容错机制</a:t>
            </a:r>
            <a:endParaRPr lang="en-US" altLang="zh-CN" dirty="0"/>
          </a:p>
          <a:p>
            <a:r>
              <a:rPr lang="zh-CN" altLang="en-US" dirty="0"/>
              <a:t>编程示例</a:t>
            </a:r>
          </a:p>
          <a:p>
            <a:endParaRPr lang="en-US" altLang="zh-CN" dirty="0"/>
          </a:p>
        </p:txBody>
      </p:sp>
      <p:sp>
        <p:nvSpPr>
          <p:cNvPr id="5" name="灯片编号占位符 4"/>
          <p:cNvSpPr>
            <a:spLocks noGrp="1"/>
          </p:cNvSpPr>
          <p:nvPr>
            <p:ph type="sldNum" sz="quarter" idx="10"/>
          </p:nvPr>
        </p:nvSpPr>
        <p:spPr/>
        <p:txBody>
          <a:bodyPr/>
          <a:lstStyle/>
          <a:p>
            <a:fld id="{2F92E8BF-52C0-4DA6-9593-0F736FC6DF7B}" type="slidenum">
              <a:rPr lang="en-US" altLang="zh-CN" smtClean="0"/>
              <a:pPr/>
              <a:t>30</a:t>
            </a:fld>
            <a:endParaRPr lang="en-US" altLang="zh-CN" dirty="0"/>
          </a:p>
        </p:txBody>
      </p:sp>
    </p:spTree>
    <p:extLst>
      <p:ext uri="{BB962C8B-B14F-4D97-AF65-F5344CB8AC3E}">
        <p14:creationId xmlns:p14="http://schemas.microsoft.com/office/powerpoint/2010/main" val="2253794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endParaRPr lang="zh-CN" altLang="en-US" dirty="0"/>
          </a:p>
        </p:txBody>
      </p:sp>
      <p:sp>
        <p:nvSpPr>
          <p:cNvPr id="90" name="Rounded Rectangle 89"/>
          <p:cNvSpPr/>
          <p:nvPr/>
        </p:nvSpPr>
        <p:spPr bwMode="auto">
          <a:xfrm>
            <a:off x="495304" y="4804753"/>
            <a:ext cx="1333501" cy="678833"/>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4" tIns="45722" rIns="91444" bIns="45722" numCol="1" rtlCol="0" anchor="t" anchorCtr="0" compatLnSpc="1">
            <a:prstTxWarp prst="textNoShape">
              <a:avLst/>
            </a:prstTxWarp>
          </a:bodyPr>
          <a:lstStyle/>
          <a:p>
            <a:pPr algn="ctr" defTabSz="914446" fontAlgn="base"/>
            <a:r>
              <a:rPr lang="en-US" sz="1575" b="1" dirty="0">
                <a:solidFill>
                  <a:srgbClr val="01020B"/>
                </a:solidFill>
                <a:latin typeface="微软雅黑" panose="020B0503020204020204" pitchFamily="34" charset="-122"/>
                <a:ea typeface="微软雅黑" panose="020B0503020204020204" pitchFamily="34" charset="-122"/>
              </a:rPr>
              <a:t>DataNode</a:t>
            </a:r>
            <a:r>
              <a:rPr lang="en-US" altLang="zh-CN" sz="1575" b="1" dirty="0">
                <a:solidFill>
                  <a:srgbClr val="01020B"/>
                </a:solidFill>
                <a:latin typeface="微软雅黑" panose="020B0503020204020204" pitchFamily="34" charset="-122"/>
                <a:ea typeface="微软雅黑" panose="020B0503020204020204" pitchFamily="34" charset="-122"/>
              </a:rPr>
              <a:t>1</a:t>
            </a:r>
            <a:endParaRPr lang="en-US" sz="1575" b="1" dirty="0">
              <a:solidFill>
                <a:srgbClr val="01020B"/>
              </a:solidFill>
              <a:latin typeface="微软雅黑" panose="020B0503020204020204" pitchFamily="34" charset="-122"/>
              <a:ea typeface="微软雅黑" panose="020B0503020204020204" pitchFamily="34" charset="-122"/>
            </a:endParaRPr>
          </a:p>
        </p:txBody>
      </p:sp>
      <p:sp>
        <p:nvSpPr>
          <p:cNvPr id="91" name="Rounded Rectangle 90"/>
          <p:cNvSpPr/>
          <p:nvPr/>
        </p:nvSpPr>
        <p:spPr bwMode="auto">
          <a:xfrm>
            <a:off x="695329" y="5172754"/>
            <a:ext cx="276225" cy="207223"/>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sp>
        <p:nvSpPr>
          <p:cNvPr id="92" name="Rounded Rectangle 91"/>
          <p:cNvSpPr/>
          <p:nvPr/>
        </p:nvSpPr>
        <p:spPr bwMode="auto">
          <a:xfrm>
            <a:off x="1023942" y="5172754"/>
            <a:ext cx="276225" cy="207223"/>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sp>
        <p:nvSpPr>
          <p:cNvPr id="95" name="Rounded Rectangle 94"/>
          <p:cNvSpPr/>
          <p:nvPr/>
        </p:nvSpPr>
        <p:spPr bwMode="auto">
          <a:xfrm>
            <a:off x="2085978" y="4804753"/>
            <a:ext cx="1333501" cy="678833"/>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4" tIns="45722" rIns="91444" bIns="45722" numCol="1" rtlCol="0" anchor="t" anchorCtr="0" compatLnSpc="1">
            <a:prstTxWarp prst="textNoShape">
              <a:avLst/>
            </a:prstTxWarp>
          </a:bodyPr>
          <a:lstStyle/>
          <a:p>
            <a:pPr algn="ctr" defTabSz="914446" fontAlgn="base"/>
            <a:r>
              <a:rPr lang="en-US" sz="1575" b="1" dirty="0">
                <a:solidFill>
                  <a:srgbClr val="01020B"/>
                </a:solidFill>
                <a:latin typeface="微软雅黑" panose="020B0503020204020204" pitchFamily="34" charset="-122"/>
                <a:ea typeface="微软雅黑" panose="020B0503020204020204" pitchFamily="34" charset="-122"/>
              </a:rPr>
              <a:t>DataNode</a:t>
            </a:r>
            <a:r>
              <a:rPr lang="en-US" altLang="zh-CN" sz="1575" b="1" dirty="0">
                <a:solidFill>
                  <a:srgbClr val="01020B"/>
                </a:solidFill>
                <a:latin typeface="微软雅黑" panose="020B0503020204020204" pitchFamily="34" charset="-122"/>
                <a:ea typeface="微软雅黑" panose="020B0503020204020204" pitchFamily="34" charset="-122"/>
              </a:rPr>
              <a:t>2</a:t>
            </a:r>
            <a:endParaRPr lang="en-US" sz="1575" b="1" dirty="0">
              <a:solidFill>
                <a:srgbClr val="01020B"/>
              </a:solidFill>
              <a:latin typeface="微软雅黑" panose="020B0503020204020204" pitchFamily="34" charset="-122"/>
              <a:ea typeface="微软雅黑" panose="020B0503020204020204" pitchFamily="34" charset="-122"/>
            </a:endParaRPr>
          </a:p>
        </p:txBody>
      </p:sp>
      <p:sp>
        <p:nvSpPr>
          <p:cNvPr id="96" name="Rounded Rectangle 95"/>
          <p:cNvSpPr/>
          <p:nvPr/>
        </p:nvSpPr>
        <p:spPr bwMode="auto">
          <a:xfrm>
            <a:off x="2286005" y="5172754"/>
            <a:ext cx="276225" cy="207223"/>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sp>
        <p:nvSpPr>
          <p:cNvPr id="98" name="Rounded Rectangle 97"/>
          <p:cNvSpPr/>
          <p:nvPr/>
        </p:nvSpPr>
        <p:spPr bwMode="auto">
          <a:xfrm>
            <a:off x="2952753" y="5172754"/>
            <a:ext cx="276225" cy="207223"/>
          </a:xfrm>
          <a:prstGeom prst="roundRect">
            <a:avLst/>
          </a:prstGeom>
          <a:solidFill>
            <a:srgbClr val="FF0000"/>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sp>
        <p:nvSpPr>
          <p:cNvPr id="100" name="Rounded Rectangle 99"/>
          <p:cNvSpPr/>
          <p:nvPr/>
        </p:nvSpPr>
        <p:spPr bwMode="auto">
          <a:xfrm>
            <a:off x="3676654" y="4804753"/>
            <a:ext cx="1333501" cy="678833"/>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4" tIns="45722" rIns="91444" bIns="45722" numCol="1" rtlCol="0" anchor="t" anchorCtr="0" compatLnSpc="1">
            <a:prstTxWarp prst="textNoShape">
              <a:avLst/>
            </a:prstTxWarp>
          </a:bodyPr>
          <a:lstStyle/>
          <a:p>
            <a:pPr algn="ctr" defTabSz="914446" fontAlgn="base"/>
            <a:r>
              <a:rPr lang="en-US" sz="1575" b="1" dirty="0">
                <a:solidFill>
                  <a:srgbClr val="01020B"/>
                </a:solidFill>
                <a:latin typeface="微软雅黑" panose="020B0503020204020204" pitchFamily="34" charset="-122"/>
                <a:ea typeface="微软雅黑" panose="020B0503020204020204" pitchFamily="34" charset="-122"/>
              </a:rPr>
              <a:t>DataNode</a:t>
            </a:r>
            <a:r>
              <a:rPr lang="en-US" altLang="zh-CN" sz="1575" b="1" dirty="0">
                <a:solidFill>
                  <a:srgbClr val="01020B"/>
                </a:solidFill>
                <a:latin typeface="微软雅黑" panose="020B0503020204020204" pitchFamily="34" charset="-122"/>
                <a:ea typeface="微软雅黑" panose="020B0503020204020204" pitchFamily="34" charset="-122"/>
              </a:rPr>
              <a:t>3</a:t>
            </a:r>
            <a:endParaRPr lang="en-US" sz="1575" b="1" dirty="0">
              <a:solidFill>
                <a:srgbClr val="01020B"/>
              </a:solidFill>
              <a:latin typeface="微软雅黑" panose="020B0503020204020204" pitchFamily="34" charset="-122"/>
              <a:ea typeface="微软雅黑" panose="020B0503020204020204" pitchFamily="34" charset="-122"/>
            </a:endParaRPr>
          </a:p>
        </p:txBody>
      </p:sp>
      <p:sp>
        <p:nvSpPr>
          <p:cNvPr id="101" name="Rounded Rectangle 100"/>
          <p:cNvSpPr/>
          <p:nvPr/>
        </p:nvSpPr>
        <p:spPr bwMode="auto">
          <a:xfrm>
            <a:off x="3876678" y="5172754"/>
            <a:ext cx="276225" cy="207223"/>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sp>
        <p:nvSpPr>
          <p:cNvPr id="103" name="Rounded Rectangle 102"/>
          <p:cNvSpPr/>
          <p:nvPr/>
        </p:nvSpPr>
        <p:spPr bwMode="auto">
          <a:xfrm>
            <a:off x="4543427" y="5172754"/>
            <a:ext cx="276225" cy="207223"/>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sp>
        <p:nvSpPr>
          <p:cNvPr id="105" name="Rounded Rectangle 104"/>
          <p:cNvSpPr/>
          <p:nvPr/>
        </p:nvSpPr>
        <p:spPr bwMode="auto">
          <a:xfrm>
            <a:off x="5267329" y="4804753"/>
            <a:ext cx="1333501" cy="678833"/>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4" tIns="45722" rIns="91444" bIns="45722" numCol="1" rtlCol="0" anchor="t" anchorCtr="0" compatLnSpc="1">
            <a:prstTxWarp prst="textNoShape">
              <a:avLst/>
            </a:prstTxWarp>
          </a:bodyPr>
          <a:lstStyle/>
          <a:p>
            <a:pPr algn="ctr" defTabSz="914446" fontAlgn="base"/>
            <a:r>
              <a:rPr lang="en-US" sz="1575" b="1" dirty="0">
                <a:solidFill>
                  <a:srgbClr val="01020B"/>
                </a:solidFill>
                <a:latin typeface="微软雅黑" panose="020B0503020204020204" pitchFamily="34" charset="-122"/>
                <a:ea typeface="微软雅黑" panose="020B0503020204020204" pitchFamily="34" charset="-122"/>
              </a:rPr>
              <a:t>DataNode</a:t>
            </a:r>
            <a:r>
              <a:rPr lang="en-US" altLang="zh-CN" sz="1575" b="1" dirty="0">
                <a:solidFill>
                  <a:srgbClr val="01020B"/>
                </a:solidFill>
                <a:latin typeface="微软雅黑" panose="020B0503020204020204" pitchFamily="34" charset="-122"/>
                <a:ea typeface="微软雅黑" panose="020B0503020204020204" pitchFamily="34" charset="-122"/>
              </a:rPr>
              <a:t>4</a:t>
            </a:r>
            <a:endParaRPr lang="en-US" sz="1575" b="1" dirty="0">
              <a:solidFill>
                <a:srgbClr val="01020B"/>
              </a:solidFill>
              <a:latin typeface="微软雅黑" panose="020B0503020204020204" pitchFamily="34" charset="-122"/>
              <a:ea typeface="微软雅黑" panose="020B0503020204020204" pitchFamily="34" charset="-122"/>
            </a:endParaRPr>
          </a:p>
        </p:txBody>
      </p:sp>
      <p:sp>
        <p:nvSpPr>
          <p:cNvPr id="106" name="Rounded Rectangle 105"/>
          <p:cNvSpPr/>
          <p:nvPr/>
        </p:nvSpPr>
        <p:spPr bwMode="auto">
          <a:xfrm>
            <a:off x="5467354" y="5172754"/>
            <a:ext cx="276225" cy="207223"/>
          </a:xfrm>
          <a:prstGeom prst="roundRect">
            <a:avLst/>
          </a:prstGeom>
          <a:solidFill>
            <a:srgbClr val="FF0000"/>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sp>
        <p:nvSpPr>
          <p:cNvPr id="110" name="Rounded Rectangle 109"/>
          <p:cNvSpPr/>
          <p:nvPr/>
        </p:nvSpPr>
        <p:spPr bwMode="auto">
          <a:xfrm>
            <a:off x="6858003" y="4804753"/>
            <a:ext cx="1333501" cy="678833"/>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4" tIns="45722" rIns="91444" bIns="45722" numCol="1" rtlCol="0" anchor="t" anchorCtr="0" compatLnSpc="1">
            <a:prstTxWarp prst="textNoShape">
              <a:avLst/>
            </a:prstTxWarp>
          </a:bodyPr>
          <a:lstStyle/>
          <a:p>
            <a:pPr algn="ctr" defTabSz="914446" fontAlgn="base"/>
            <a:r>
              <a:rPr lang="en-US" sz="1575" b="1" dirty="0">
                <a:solidFill>
                  <a:srgbClr val="01020B"/>
                </a:solidFill>
                <a:latin typeface="微软雅黑" panose="020B0503020204020204" pitchFamily="34" charset="-122"/>
                <a:ea typeface="微软雅黑" panose="020B0503020204020204" pitchFamily="34" charset="-122"/>
              </a:rPr>
              <a:t>DataNode</a:t>
            </a:r>
            <a:r>
              <a:rPr lang="en-US" altLang="zh-CN" sz="1575" b="1" dirty="0">
                <a:solidFill>
                  <a:srgbClr val="01020B"/>
                </a:solidFill>
                <a:latin typeface="微软雅黑" panose="020B0503020204020204" pitchFamily="34" charset="-122"/>
                <a:ea typeface="微软雅黑" panose="020B0503020204020204" pitchFamily="34" charset="-122"/>
              </a:rPr>
              <a:t>5</a:t>
            </a:r>
            <a:endParaRPr lang="en-US" sz="1575" b="1" dirty="0">
              <a:solidFill>
                <a:srgbClr val="01020B"/>
              </a:solidFill>
              <a:latin typeface="微软雅黑" panose="020B0503020204020204" pitchFamily="34" charset="-122"/>
              <a:ea typeface="微软雅黑" panose="020B0503020204020204" pitchFamily="34" charset="-122"/>
            </a:endParaRPr>
          </a:p>
        </p:txBody>
      </p:sp>
      <p:sp>
        <p:nvSpPr>
          <p:cNvPr id="111" name="Rounded Rectangle 110"/>
          <p:cNvSpPr/>
          <p:nvPr/>
        </p:nvSpPr>
        <p:spPr bwMode="auto">
          <a:xfrm>
            <a:off x="7058029" y="5172754"/>
            <a:ext cx="276225" cy="207223"/>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sp>
        <p:nvSpPr>
          <p:cNvPr id="112" name="Rounded Rectangle 111"/>
          <p:cNvSpPr/>
          <p:nvPr/>
        </p:nvSpPr>
        <p:spPr bwMode="auto">
          <a:xfrm>
            <a:off x="7386641" y="5172754"/>
            <a:ext cx="276225" cy="207223"/>
          </a:xfrm>
          <a:prstGeom prst="roundRect">
            <a:avLst/>
          </a:prstGeom>
          <a:solidFill>
            <a:srgbClr val="FF0000"/>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sp>
        <p:nvSpPr>
          <p:cNvPr id="2" name="Title 1"/>
          <p:cNvSpPr>
            <a:spLocks noGrp="1"/>
          </p:cNvSpPr>
          <p:nvPr>
            <p:ph type="title"/>
          </p:nvPr>
        </p:nvSpPr>
        <p:spPr/>
        <p:txBody>
          <a:bodyPr/>
          <a:lstStyle/>
          <a:p>
            <a:r>
              <a:rPr lang="zh-CN" altLang="en-US" b="1" dirty="0">
                <a:latin typeface="+mj-ea"/>
              </a:rPr>
              <a:t>文件写入</a:t>
            </a:r>
            <a:r>
              <a:rPr lang="en-US" b="1" dirty="0">
                <a:latin typeface="+mj-ea"/>
              </a:rPr>
              <a:t>HDFS</a:t>
            </a:r>
          </a:p>
        </p:txBody>
      </p:sp>
      <p:sp>
        <p:nvSpPr>
          <p:cNvPr id="5" name="Rounded Rectangle 4"/>
          <p:cNvSpPr/>
          <p:nvPr/>
        </p:nvSpPr>
        <p:spPr bwMode="auto">
          <a:xfrm>
            <a:off x="4995859" y="3146906"/>
            <a:ext cx="1657350" cy="471611"/>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4" tIns="45722" rIns="91444" bIns="45722" numCol="1" rtlCol="0" anchor="ctr" anchorCtr="0" compatLnSpc="1">
            <a:prstTxWarp prst="textNoShape">
              <a:avLst/>
            </a:prstTxWarp>
          </a:bodyPr>
          <a:lstStyle/>
          <a:p>
            <a:pPr algn="ctr" defTabSz="914446" fontAlgn="base"/>
            <a:r>
              <a:rPr lang="en-US" sz="1575" b="1" dirty="0" err="1">
                <a:solidFill>
                  <a:srgbClr val="01020B"/>
                </a:solidFill>
                <a:latin typeface="微软雅黑" panose="020B0503020204020204" pitchFamily="34" charset="-122"/>
                <a:ea typeface="微软雅黑" panose="020B0503020204020204" pitchFamily="34" charset="-122"/>
              </a:rPr>
              <a:t>NameNode</a:t>
            </a:r>
            <a:endParaRPr lang="en-US" sz="1575" b="1" dirty="0">
              <a:solidFill>
                <a:srgbClr val="01020B"/>
              </a:solidFill>
              <a:latin typeface="微软雅黑" panose="020B0503020204020204" pitchFamily="34" charset="-122"/>
              <a:ea typeface="微软雅黑" panose="020B0503020204020204" pitchFamily="34" charset="-122"/>
            </a:endParaRPr>
          </a:p>
        </p:txBody>
      </p:sp>
      <p:sp>
        <p:nvSpPr>
          <p:cNvPr id="7" name="Rounded Rectangle 6"/>
          <p:cNvSpPr/>
          <p:nvPr/>
        </p:nvSpPr>
        <p:spPr bwMode="auto">
          <a:xfrm>
            <a:off x="7203287" y="3093943"/>
            <a:ext cx="1243016" cy="602099"/>
          </a:xfrm>
          <a:prstGeom prst="roundRect">
            <a:avLst/>
          </a:prstGeom>
          <a:ln>
            <a:headEnd type="none" w="med" len="med"/>
            <a:tailEnd type="none" w="med" len="med"/>
          </a:ln>
        </p:spPr>
        <p:style>
          <a:lnRef idx="1">
            <a:schemeClr val="dk1"/>
          </a:lnRef>
          <a:fillRef idx="1003">
            <a:schemeClr val="lt1"/>
          </a:fillRef>
          <a:effectRef idx="1">
            <a:schemeClr val="dk1"/>
          </a:effectRef>
          <a:fontRef idx="minor">
            <a:schemeClr val="dk1"/>
          </a:fontRef>
        </p:style>
        <p:txBody>
          <a:bodyPr vert="horz" wrap="none" lIns="91444" tIns="45722" rIns="91444" bIns="45722" numCol="1" rtlCol="0" anchor="ctr" anchorCtr="0" compatLnSpc="1">
            <a:prstTxWarp prst="textNoShape">
              <a:avLst/>
            </a:prstTxWarp>
          </a:bodyPr>
          <a:lstStyle/>
          <a:p>
            <a:pPr algn="ctr" defTabSz="914446" fontAlgn="base"/>
            <a:r>
              <a:rPr lang="en-US" sz="1575" b="1" dirty="0">
                <a:solidFill>
                  <a:srgbClr val="01020B"/>
                </a:solidFill>
                <a:latin typeface="微软雅黑" panose="020B0503020204020204" pitchFamily="34" charset="-122"/>
                <a:ea typeface="微软雅黑" panose="020B0503020204020204" pitchFamily="34" charset="-122"/>
              </a:rPr>
              <a:t>Secondary</a:t>
            </a:r>
          </a:p>
          <a:p>
            <a:pPr algn="ctr" defTabSz="914446" fontAlgn="base"/>
            <a:r>
              <a:rPr lang="en-US" sz="1575" b="1" dirty="0" err="1">
                <a:solidFill>
                  <a:srgbClr val="01020B"/>
                </a:solidFill>
                <a:latin typeface="微软雅黑" panose="020B0503020204020204" pitchFamily="34" charset="-122"/>
                <a:ea typeface="微软雅黑" panose="020B0503020204020204" pitchFamily="34" charset="-122"/>
              </a:rPr>
              <a:t>NameNode</a:t>
            </a:r>
            <a:endParaRPr lang="en-US" sz="1575" b="1" dirty="0">
              <a:solidFill>
                <a:srgbClr val="01020B"/>
              </a:solidFill>
              <a:latin typeface="微软雅黑" panose="020B0503020204020204" pitchFamily="34" charset="-122"/>
              <a:ea typeface="微软雅黑" panose="020B0503020204020204" pitchFamily="34" charset="-122"/>
            </a:endParaRPr>
          </a:p>
        </p:txBody>
      </p:sp>
      <p:cxnSp>
        <p:nvCxnSpPr>
          <p:cNvPr id="33" name="Straight Connector 32"/>
          <p:cNvCxnSpPr>
            <a:stCxn id="5" idx="3"/>
            <a:endCxn id="7" idx="1"/>
          </p:cNvCxnSpPr>
          <p:nvPr/>
        </p:nvCxnSpPr>
        <p:spPr bwMode="auto">
          <a:xfrm>
            <a:off x="6653209" y="3382712"/>
            <a:ext cx="550078" cy="12281"/>
          </a:xfrm>
          <a:prstGeom prst="line">
            <a:avLst/>
          </a:prstGeom>
          <a:solidFill>
            <a:schemeClr val="accent1"/>
          </a:solidFill>
          <a:ln w="28575" cap="flat" cmpd="sng" algn="ctr">
            <a:solidFill>
              <a:schemeClr val="bg1">
                <a:lumMod val="50000"/>
              </a:schemeClr>
            </a:solidFill>
            <a:prstDash val="solid"/>
            <a:round/>
            <a:headEnd type="triangle" w="lg" len="lg"/>
            <a:tailEnd type="triangle" w="lg" len="lg"/>
          </a:ln>
          <a:effectLst/>
        </p:spPr>
      </p:cxnSp>
      <p:cxnSp>
        <p:nvCxnSpPr>
          <p:cNvPr id="35" name="Straight Connector 34"/>
          <p:cNvCxnSpPr>
            <a:stCxn id="5" idx="2"/>
            <a:endCxn id="90" idx="0"/>
          </p:cNvCxnSpPr>
          <p:nvPr/>
        </p:nvCxnSpPr>
        <p:spPr bwMode="auto">
          <a:xfrm flipH="1">
            <a:off x="1162055" y="3618517"/>
            <a:ext cx="4662479" cy="1186236"/>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36" name="Straight Connector 35"/>
          <p:cNvCxnSpPr>
            <a:stCxn id="5" idx="2"/>
            <a:endCxn id="95" idx="0"/>
          </p:cNvCxnSpPr>
          <p:nvPr/>
        </p:nvCxnSpPr>
        <p:spPr bwMode="auto">
          <a:xfrm flipH="1">
            <a:off x="2752729" y="3618517"/>
            <a:ext cx="3071805" cy="1186236"/>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39" name="Straight Connector 38"/>
          <p:cNvCxnSpPr>
            <a:stCxn id="5" idx="2"/>
            <a:endCxn id="100" idx="0"/>
          </p:cNvCxnSpPr>
          <p:nvPr/>
        </p:nvCxnSpPr>
        <p:spPr bwMode="auto">
          <a:xfrm flipH="1">
            <a:off x="4343405" y="3618517"/>
            <a:ext cx="1481129" cy="1186236"/>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42" name="Straight Connector 41"/>
          <p:cNvCxnSpPr>
            <a:stCxn id="5" idx="2"/>
            <a:endCxn id="105" idx="0"/>
          </p:cNvCxnSpPr>
          <p:nvPr/>
        </p:nvCxnSpPr>
        <p:spPr bwMode="auto">
          <a:xfrm>
            <a:off x="5824534" y="3618517"/>
            <a:ext cx="109546" cy="1186236"/>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45" name="Straight Connector 44"/>
          <p:cNvCxnSpPr>
            <a:stCxn id="5" idx="2"/>
            <a:endCxn id="110" idx="0"/>
          </p:cNvCxnSpPr>
          <p:nvPr/>
        </p:nvCxnSpPr>
        <p:spPr bwMode="auto">
          <a:xfrm>
            <a:off x="5824534" y="3618517"/>
            <a:ext cx="1700220" cy="1186236"/>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sp>
        <p:nvSpPr>
          <p:cNvPr id="3" name="Folded Corner 2"/>
          <p:cNvSpPr/>
          <p:nvPr/>
        </p:nvSpPr>
        <p:spPr bwMode="auto">
          <a:xfrm>
            <a:off x="133349" y="1591909"/>
            <a:ext cx="1028700" cy="1579180"/>
          </a:xfrm>
          <a:prstGeom prst="foldedCorner">
            <a:avLst/>
          </a:prstGeom>
          <a:solidFill>
            <a:srgbClr val="FFFF93"/>
          </a:solidFill>
          <a:ln>
            <a:solidFill>
              <a:schemeClr val="bg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4" tIns="45722" rIns="91444" bIns="45722" numCol="1" rtlCol="0" anchor="t" anchorCtr="0" compatLnSpc="1">
            <a:prstTxWarp prst="textNoShape">
              <a:avLst/>
            </a:prstTxWarp>
          </a:bodyPr>
          <a:lstStyle/>
          <a:p>
            <a:pPr algn="ctr" defTabSz="914446" fontAlgn="base"/>
            <a:r>
              <a:rPr lang="zh-CN" altLang="en-US" sz="1575" b="1" dirty="0">
                <a:solidFill>
                  <a:srgbClr val="01020B"/>
                </a:solidFill>
                <a:latin typeface="微软雅黑" panose="020B0503020204020204" pitchFamily="34" charset="-122"/>
                <a:ea typeface="微软雅黑" panose="020B0503020204020204" pitchFamily="34" charset="-122"/>
              </a:rPr>
              <a:t>文件</a:t>
            </a:r>
            <a:endParaRPr lang="en-US" sz="1575" b="1" dirty="0">
              <a:solidFill>
                <a:srgbClr val="01020B"/>
              </a:solidFill>
              <a:latin typeface="微软雅黑" panose="020B0503020204020204" pitchFamily="34" charset="-122"/>
              <a:ea typeface="微软雅黑" panose="020B0503020204020204" pitchFamily="34" charset="-122"/>
            </a:endParaRPr>
          </a:p>
          <a:p>
            <a:pPr algn="ctr" defTabSz="914484" fontAlgn="base"/>
            <a:r>
              <a:rPr lang="en-US" sz="975" dirty="0">
                <a:solidFill>
                  <a:srgbClr val="01020B"/>
                </a:solidFill>
                <a:latin typeface="微软雅黑" panose="020B0503020204020204" pitchFamily="34" charset="-122"/>
                <a:ea typeface="微软雅黑" panose="020B0503020204020204" pitchFamily="34" charset="-122"/>
              </a:rPr>
              <a:t>110010101001</a:t>
            </a:r>
          </a:p>
          <a:p>
            <a:pPr algn="ctr" defTabSz="914484" fontAlgn="base"/>
            <a:r>
              <a:rPr lang="en-US" sz="975" dirty="0">
                <a:solidFill>
                  <a:srgbClr val="01020B"/>
                </a:solidFill>
                <a:latin typeface="微软雅黑" panose="020B0503020204020204" pitchFamily="34" charset="-122"/>
                <a:ea typeface="微软雅黑" panose="020B0503020204020204" pitchFamily="34" charset="-122"/>
              </a:rPr>
              <a:t>010100101010</a:t>
            </a:r>
          </a:p>
          <a:p>
            <a:pPr algn="ctr" defTabSz="914484" fontAlgn="base"/>
            <a:r>
              <a:rPr lang="en-US" sz="975" dirty="0">
                <a:solidFill>
                  <a:srgbClr val="01020B"/>
                </a:solidFill>
                <a:latin typeface="微软雅黑" panose="020B0503020204020204" pitchFamily="34" charset="-122"/>
                <a:ea typeface="微软雅黑" panose="020B0503020204020204" pitchFamily="34" charset="-122"/>
              </a:rPr>
              <a:t>011001010100</a:t>
            </a:r>
          </a:p>
          <a:p>
            <a:pPr algn="ctr" defTabSz="914484" fontAlgn="base"/>
            <a:r>
              <a:rPr lang="en-US" sz="975" dirty="0">
                <a:solidFill>
                  <a:srgbClr val="01020B"/>
                </a:solidFill>
                <a:latin typeface="微软雅黑" panose="020B0503020204020204" pitchFamily="34" charset="-122"/>
                <a:ea typeface="微软雅黑" panose="020B0503020204020204" pitchFamily="34" charset="-122"/>
              </a:rPr>
              <a:t>101010010101</a:t>
            </a:r>
          </a:p>
          <a:p>
            <a:pPr algn="ctr" defTabSz="914484" fontAlgn="base"/>
            <a:r>
              <a:rPr lang="en-US" sz="975" dirty="0">
                <a:solidFill>
                  <a:srgbClr val="01020B"/>
                </a:solidFill>
                <a:latin typeface="微软雅黑" panose="020B0503020204020204" pitchFamily="34" charset="-122"/>
                <a:ea typeface="微软雅黑" panose="020B0503020204020204" pitchFamily="34" charset="-122"/>
              </a:rPr>
              <a:t>001100101010</a:t>
            </a:r>
          </a:p>
          <a:p>
            <a:pPr algn="ctr" defTabSz="914484" fontAlgn="base"/>
            <a:r>
              <a:rPr lang="en-US" sz="975" dirty="0">
                <a:solidFill>
                  <a:srgbClr val="01020B"/>
                </a:solidFill>
                <a:latin typeface="微软雅黑" panose="020B0503020204020204" pitchFamily="34" charset="-122"/>
                <a:ea typeface="微软雅黑" panose="020B0503020204020204" pitchFamily="34" charset="-122"/>
              </a:rPr>
              <a:t>010101001010</a:t>
            </a:r>
          </a:p>
          <a:p>
            <a:pPr algn="ctr" defTabSz="914484" fontAlgn="base"/>
            <a:r>
              <a:rPr lang="en-US" sz="975" dirty="0">
                <a:solidFill>
                  <a:srgbClr val="01020B"/>
                </a:solidFill>
                <a:latin typeface="微软雅黑" panose="020B0503020204020204" pitchFamily="34" charset="-122"/>
                <a:ea typeface="微软雅黑" panose="020B0503020204020204" pitchFamily="34" charset="-122"/>
              </a:rPr>
              <a:t>100110010101</a:t>
            </a:r>
          </a:p>
          <a:p>
            <a:pPr algn="ctr" defTabSz="914484" fontAlgn="base"/>
            <a:r>
              <a:rPr lang="en-US" sz="975" dirty="0">
                <a:solidFill>
                  <a:srgbClr val="01020B"/>
                </a:solidFill>
                <a:latin typeface="微软雅黑" panose="020B0503020204020204" pitchFamily="34" charset="-122"/>
                <a:ea typeface="微软雅黑" panose="020B0503020204020204" pitchFamily="34" charset="-122"/>
              </a:rPr>
              <a:t>001010100101</a:t>
            </a:r>
          </a:p>
        </p:txBody>
      </p:sp>
      <p:sp>
        <p:nvSpPr>
          <p:cNvPr id="79" name="Rounded Rectangle 78"/>
          <p:cNvSpPr/>
          <p:nvPr/>
        </p:nvSpPr>
        <p:spPr bwMode="auto">
          <a:xfrm>
            <a:off x="2686052" y="2028594"/>
            <a:ext cx="1000124" cy="537085"/>
          </a:xfrm>
          <a:prstGeom prst="roundRect">
            <a:avLst/>
          </a:prstGeom>
          <a:ln w="12700">
            <a:solidFill>
              <a:schemeClr val="tx1"/>
            </a:solidFill>
            <a:headEnd type="none" w="med" len="med"/>
            <a:tailEnd type="none" w="med" len="med"/>
          </a:ln>
          <a:effectLst>
            <a:outerShdw blurRad="50800" dist="38100" dir="18900000" algn="bl" rotWithShape="0">
              <a:prstClr val="black">
                <a:alpha val="40000"/>
              </a:prstClr>
            </a:outerShdw>
          </a:effectLst>
          <a:scene3d>
            <a:camera prst="orthographicFront"/>
            <a:lightRig rig="threePt" dir="t"/>
          </a:scene3d>
          <a:sp3d>
            <a:bevelT/>
          </a:sp3d>
        </p:spPr>
        <p:style>
          <a:lnRef idx="2">
            <a:schemeClr val="accent1">
              <a:shade val="50000"/>
            </a:schemeClr>
          </a:lnRef>
          <a:fillRef idx="1003">
            <a:schemeClr val="dk2"/>
          </a:fillRef>
          <a:effectRef idx="0">
            <a:schemeClr val="accent1"/>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84" fontAlgn="base"/>
            <a:r>
              <a:rPr 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HDFS</a:t>
            </a:r>
          </a:p>
          <a:p>
            <a:pPr algn="ctr" defTabSz="914484" fontAlgn="base"/>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客户端</a:t>
            </a:r>
            <a:endParaRPr lang="en-US" b="1" dirty="0">
              <a:solidFill>
                <a:srgbClr val="01020B"/>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80" name="Straight Connector 79"/>
          <p:cNvCxnSpPr>
            <a:stCxn id="79" idx="3"/>
            <a:endCxn id="5" idx="1"/>
          </p:cNvCxnSpPr>
          <p:nvPr/>
        </p:nvCxnSpPr>
        <p:spPr bwMode="auto">
          <a:xfrm>
            <a:off x="3686176" y="2297137"/>
            <a:ext cx="1309683" cy="1085575"/>
          </a:xfrm>
          <a:prstGeom prst="line">
            <a:avLst/>
          </a:prstGeom>
          <a:ln>
            <a:solidFill>
              <a:srgbClr val="A50021"/>
            </a:solidFill>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84" name="TextBox 83"/>
          <p:cNvSpPr txBox="1"/>
          <p:nvPr/>
        </p:nvSpPr>
        <p:spPr>
          <a:xfrm>
            <a:off x="3340165" y="1721133"/>
            <a:ext cx="2449717" cy="323169"/>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lIns="91444" tIns="45722" rIns="91444" bIns="45722" rtlCol="0">
            <a:spAutoFit/>
          </a:bodyPr>
          <a:lstStyle/>
          <a:p>
            <a:pPr algn="ctr" defTabSz="914484" fontAlgn="base"/>
            <a:r>
              <a:rPr lang="en-US" sz="1500" b="1" dirty="0">
                <a:solidFill>
                  <a:schemeClr val="accent6"/>
                </a:solidFill>
                <a:latin typeface="微软雅黑" panose="020B0503020204020204" pitchFamily="34" charset="-122"/>
                <a:ea typeface="微软雅黑" panose="020B0503020204020204" pitchFamily="34" charset="-122"/>
              </a:rPr>
              <a:t>{node1, node2, node 3}</a:t>
            </a:r>
          </a:p>
        </p:txBody>
      </p:sp>
      <p:sp>
        <p:nvSpPr>
          <p:cNvPr id="46" name="Rounded Rectangle 45"/>
          <p:cNvSpPr/>
          <p:nvPr/>
        </p:nvSpPr>
        <p:spPr bwMode="auto">
          <a:xfrm>
            <a:off x="1581158" y="1840912"/>
            <a:ext cx="276225" cy="207223"/>
          </a:xfrm>
          <a:prstGeom prst="roundRect">
            <a:avLst/>
          </a:prstGeom>
          <a:solidFill>
            <a:srgbClr val="921E84"/>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sp>
        <p:nvSpPr>
          <p:cNvPr id="47" name="Rounded Rectangle 46"/>
          <p:cNvSpPr/>
          <p:nvPr/>
        </p:nvSpPr>
        <p:spPr bwMode="auto">
          <a:xfrm>
            <a:off x="1909770" y="1840912"/>
            <a:ext cx="276225" cy="207223"/>
          </a:xfrm>
          <a:prstGeom prst="roundRect">
            <a:avLst/>
          </a:prstGeom>
          <a:solidFill>
            <a:srgbClr val="00B050"/>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sp>
        <p:nvSpPr>
          <p:cNvPr id="48" name="Rounded Rectangle 47"/>
          <p:cNvSpPr/>
          <p:nvPr/>
        </p:nvSpPr>
        <p:spPr bwMode="auto">
          <a:xfrm>
            <a:off x="2247906" y="1840912"/>
            <a:ext cx="276225" cy="207223"/>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sp>
        <p:nvSpPr>
          <p:cNvPr id="49" name="Rounded Rectangle 48"/>
          <p:cNvSpPr/>
          <p:nvPr/>
        </p:nvSpPr>
        <p:spPr bwMode="auto">
          <a:xfrm>
            <a:off x="1581158" y="2089914"/>
            <a:ext cx="276225" cy="20722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sp>
        <p:nvSpPr>
          <p:cNvPr id="50" name="Rounded Rectangle 49"/>
          <p:cNvSpPr/>
          <p:nvPr/>
        </p:nvSpPr>
        <p:spPr bwMode="auto">
          <a:xfrm>
            <a:off x="1909770" y="2089914"/>
            <a:ext cx="276225" cy="207223"/>
          </a:xfrm>
          <a:prstGeom prst="roundRect">
            <a:avLst/>
          </a:prstGeom>
          <a:solidFill>
            <a:srgbClr val="FFFF93"/>
          </a:solidFill>
          <a:ln>
            <a:solidFill>
              <a:schemeClr val="tx1">
                <a:lumMod val="50000"/>
                <a:lumOff val="50000"/>
              </a:schemeClr>
            </a:solid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sp>
        <p:nvSpPr>
          <p:cNvPr id="51" name="Rounded Rectangle 50"/>
          <p:cNvSpPr/>
          <p:nvPr/>
        </p:nvSpPr>
        <p:spPr bwMode="auto">
          <a:xfrm>
            <a:off x="2247906" y="2089914"/>
            <a:ext cx="276225" cy="207223"/>
          </a:xfrm>
          <a:prstGeom prst="roundRect">
            <a:avLst/>
          </a:prstGeom>
          <a:solidFill>
            <a:srgbClr val="FFCC00"/>
          </a:solidFill>
          <a:ln>
            <a:solidFill>
              <a:schemeClr val="tx1">
                <a:lumMod val="50000"/>
                <a:lumOff val="50000"/>
              </a:schemeClr>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sp>
        <p:nvSpPr>
          <p:cNvPr id="52" name="Rounded Rectangle 51"/>
          <p:cNvSpPr/>
          <p:nvPr/>
        </p:nvSpPr>
        <p:spPr bwMode="auto">
          <a:xfrm>
            <a:off x="1581158" y="2338918"/>
            <a:ext cx="276225" cy="207223"/>
          </a:xfrm>
          <a:prstGeom prst="roundRect">
            <a:avLst/>
          </a:prstGeom>
          <a:solidFill>
            <a:srgbClr val="FFCCFF"/>
          </a:solidFill>
          <a:ln>
            <a:solidFill>
              <a:schemeClr val="tx1">
                <a:lumMod val="50000"/>
                <a:lumOff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sp>
        <p:nvSpPr>
          <p:cNvPr id="53" name="Rounded Rectangle 52"/>
          <p:cNvSpPr/>
          <p:nvPr/>
        </p:nvSpPr>
        <p:spPr bwMode="auto">
          <a:xfrm>
            <a:off x="1909770" y="2338918"/>
            <a:ext cx="276225" cy="207223"/>
          </a:xfrm>
          <a:prstGeom prst="roundRect">
            <a:avLst/>
          </a:prstGeom>
          <a:solidFill>
            <a:schemeClr val="bg2">
              <a:lumMod val="90000"/>
            </a:schemeClr>
          </a:solidFill>
          <a:ln>
            <a:solidFill>
              <a:schemeClr val="tx1">
                <a:lumMod val="50000"/>
                <a:lumOff val="50000"/>
              </a:schemeClr>
            </a:solid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sp>
        <p:nvSpPr>
          <p:cNvPr id="54" name="Rounded Rectangle 53"/>
          <p:cNvSpPr/>
          <p:nvPr/>
        </p:nvSpPr>
        <p:spPr bwMode="auto">
          <a:xfrm>
            <a:off x="2247906" y="2338916"/>
            <a:ext cx="276225" cy="207223"/>
          </a:xfrm>
          <a:prstGeom prst="roundRect">
            <a:avLst/>
          </a:prstGeom>
          <a:solidFill>
            <a:schemeClr val="accent3">
              <a:lumMod val="60000"/>
              <a:lumOff val="40000"/>
            </a:schemeClr>
          </a:solidFill>
          <a:ln>
            <a:solidFill>
              <a:schemeClr val="tx1">
                <a:lumMod val="50000"/>
                <a:lumOff val="50000"/>
              </a:schemeClr>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sp>
        <p:nvSpPr>
          <p:cNvPr id="55" name="Rounded Rectangle 54"/>
          <p:cNvSpPr/>
          <p:nvPr/>
        </p:nvSpPr>
        <p:spPr bwMode="auto">
          <a:xfrm>
            <a:off x="1581158" y="2587920"/>
            <a:ext cx="276225" cy="207223"/>
          </a:xfrm>
          <a:prstGeom prst="roundRect">
            <a:avLst/>
          </a:prstGeom>
          <a:solidFill>
            <a:srgbClr val="FF6600"/>
          </a:solidFill>
          <a:ln>
            <a:solidFill>
              <a:schemeClr val="tx1">
                <a:lumMod val="50000"/>
                <a:lumOff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sp>
        <p:nvSpPr>
          <p:cNvPr id="56" name="Rounded Rectangle 55"/>
          <p:cNvSpPr/>
          <p:nvPr/>
        </p:nvSpPr>
        <p:spPr bwMode="auto">
          <a:xfrm>
            <a:off x="1909770" y="2587920"/>
            <a:ext cx="276225" cy="207223"/>
          </a:xfrm>
          <a:prstGeom prst="roundRect">
            <a:avLst/>
          </a:prstGeom>
          <a:solidFill>
            <a:srgbClr val="D7D200"/>
          </a:solidFill>
          <a:ln>
            <a:solidFill>
              <a:schemeClr val="tx1">
                <a:lumMod val="50000"/>
                <a:lumOff val="50000"/>
              </a:schemeClr>
            </a:solid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sp>
        <p:nvSpPr>
          <p:cNvPr id="57" name="Rounded Rectangle 56"/>
          <p:cNvSpPr/>
          <p:nvPr/>
        </p:nvSpPr>
        <p:spPr bwMode="auto">
          <a:xfrm>
            <a:off x="2247906" y="2587919"/>
            <a:ext cx="276225" cy="207223"/>
          </a:xfrm>
          <a:prstGeom prst="roundRect">
            <a:avLst/>
          </a:prstGeom>
          <a:solidFill>
            <a:schemeClr val="accent4">
              <a:lumMod val="40000"/>
              <a:lumOff val="60000"/>
            </a:schemeClr>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sp>
        <p:nvSpPr>
          <p:cNvPr id="58" name="Rounded Rectangle 57"/>
          <p:cNvSpPr/>
          <p:nvPr/>
        </p:nvSpPr>
        <p:spPr bwMode="auto">
          <a:xfrm>
            <a:off x="1581158" y="1591910"/>
            <a:ext cx="276225" cy="207223"/>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sp>
        <p:nvSpPr>
          <p:cNvPr id="59" name="Rounded Rectangle 58"/>
          <p:cNvSpPr/>
          <p:nvPr/>
        </p:nvSpPr>
        <p:spPr bwMode="auto">
          <a:xfrm>
            <a:off x="1909770" y="1591910"/>
            <a:ext cx="276225" cy="207223"/>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sp>
        <p:nvSpPr>
          <p:cNvPr id="60" name="Rounded Rectangle 59"/>
          <p:cNvSpPr/>
          <p:nvPr/>
        </p:nvSpPr>
        <p:spPr bwMode="auto">
          <a:xfrm>
            <a:off x="2247906" y="1591909"/>
            <a:ext cx="276225" cy="207223"/>
          </a:xfrm>
          <a:prstGeom prst="roundRect">
            <a:avLst/>
          </a:prstGeom>
          <a:solidFill>
            <a:srgbClr val="FF0000"/>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sp>
        <p:nvSpPr>
          <p:cNvPr id="43" name="Right Arrow 42"/>
          <p:cNvSpPr/>
          <p:nvPr/>
        </p:nvSpPr>
        <p:spPr bwMode="auto">
          <a:xfrm>
            <a:off x="1206667" y="2115210"/>
            <a:ext cx="336391" cy="153342"/>
          </a:xfrm>
          <a:prstGeom prst="rightArrow">
            <a:avLst/>
          </a:prstGeom>
          <a:solidFill>
            <a:srgbClr val="FF9900"/>
          </a:solidFill>
          <a:ln w="12700">
            <a:solidFill>
              <a:srgbClr val="FF9900"/>
            </a:solidFill>
            <a:headEnd type="none" w="med" len="med"/>
            <a:tailEnd type="none" w="med" len="med"/>
          </a:ln>
          <a:effectLst>
            <a:outerShdw blurRad="50800" dist="38100" dir="18900000" algn="bl" rotWithShape="0">
              <a:prstClr val="black">
                <a:alpha val="40000"/>
              </a:prstClr>
            </a:outerShdw>
          </a:effectLst>
          <a:scene3d>
            <a:camera prst="orthographicFront"/>
            <a:lightRig rig="threePt" dir="t"/>
          </a:scene3d>
          <a:sp3d>
            <a:bevelT w="114300" prst="hardEdge"/>
          </a:sp3d>
        </p:spPr>
        <p:style>
          <a:lnRef idx="2">
            <a:schemeClr val="accent6">
              <a:shade val="50000"/>
            </a:schemeClr>
          </a:lnRef>
          <a:fillRef idx="1">
            <a:schemeClr val="accent6"/>
          </a:fillRef>
          <a:effectRef idx="0">
            <a:schemeClr val="accent6"/>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cxnSp>
        <p:nvCxnSpPr>
          <p:cNvPr id="65" name="Straight Connector 64"/>
          <p:cNvCxnSpPr>
            <a:stCxn id="96" idx="2"/>
            <a:endCxn id="103" idx="2"/>
          </p:cNvCxnSpPr>
          <p:nvPr/>
        </p:nvCxnSpPr>
        <p:spPr bwMode="auto">
          <a:xfrm rot="16200000" flipH="1">
            <a:off x="3552829" y="4251266"/>
            <a:ext cx="12700" cy="2257422"/>
          </a:xfrm>
          <a:prstGeom prst="curvedConnector3">
            <a:avLst>
              <a:gd name="adj1" fmla="val 4320000"/>
            </a:avLst>
          </a:prstGeom>
          <a:ln>
            <a:solidFill>
              <a:schemeClr val="accent6"/>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66" name="TextBox 65"/>
          <p:cNvSpPr txBox="1"/>
          <p:nvPr/>
        </p:nvSpPr>
        <p:spPr>
          <a:xfrm>
            <a:off x="892094" y="3394993"/>
            <a:ext cx="2723831" cy="646335"/>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ln>
            <a:solidFill>
              <a:schemeClr val="bg1">
                <a:lumMod val="50000"/>
              </a:schemeClr>
            </a:solidFill>
          </a:ln>
        </p:spPr>
        <p:style>
          <a:lnRef idx="1">
            <a:schemeClr val="accent3"/>
          </a:lnRef>
          <a:fillRef idx="2">
            <a:schemeClr val="accent3"/>
          </a:fillRef>
          <a:effectRef idx="1">
            <a:schemeClr val="accent3"/>
          </a:effectRef>
          <a:fontRef idx="minor">
            <a:schemeClr val="dk1"/>
          </a:fontRef>
        </p:style>
        <p:txBody>
          <a:bodyPr wrap="none" lIns="91444" tIns="45722" rIns="91444" bIns="45722" rtlCol="0">
            <a:spAutoFit/>
          </a:bodyPr>
          <a:lstStyle/>
          <a:p>
            <a:pPr defTabSz="914484" fontAlgn="base"/>
            <a:r>
              <a:rPr lang="zh-CN" altLang="en-US" b="1" dirty="0">
                <a:solidFill>
                  <a:srgbClr val="A50021"/>
                </a:solidFill>
                <a:latin typeface="微软雅黑" panose="020B0503020204020204" pitchFamily="34" charset="-122"/>
                <a:ea typeface="微软雅黑" panose="020B0503020204020204" pitchFamily="34" charset="-122"/>
              </a:rPr>
              <a:t>客户端将数据块直接传输</a:t>
            </a:r>
            <a:br>
              <a:rPr lang="en-US" altLang="zh-CN" b="1" dirty="0">
                <a:solidFill>
                  <a:srgbClr val="A50021"/>
                </a:solidFill>
                <a:latin typeface="微软雅黑" panose="020B0503020204020204" pitchFamily="34" charset="-122"/>
                <a:ea typeface="微软雅黑" panose="020B0503020204020204" pitchFamily="34" charset="-122"/>
              </a:rPr>
            </a:br>
            <a:r>
              <a:rPr lang="zh-CN" altLang="en-US" b="1" dirty="0">
                <a:solidFill>
                  <a:srgbClr val="A50021"/>
                </a:solidFill>
                <a:latin typeface="微软雅黑" panose="020B0503020204020204" pitchFamily="34" charset="-122"/>
                <a:ea typeface="微软雅黑" panose="020B0503020204020204" pitchFamily="34" charset="-122"/>
              </a:rPr>
              <a:t>到指定的数据节点</a:t>
            </a:r>
            <a:endParaRPr lang="en-US" b="1" dirty="0">
              <a:solidFill>
                <a:srgbClr val="A50021"/>
              </a:solidFill>
              <a:latin typeface="微软雅黑" panose="020B0503020204020204" pitchFamily="34" charset="-122"/>
              <a:ea typeface="微软雅黑" panose="020B0503020204020204" pitchFamily="34" charset="-122"/>
            </a:endParaRPr>
          </a:p>
        </p:txBody>
      </p:sp>
      <p:sp>
        <p:nvSpPr>
          <p:cNvPr id="69" name="TextBox 68"/>
          <p:cNvSpPr txBox="1"/>
          <p:nvPr/>
        </p:nvSpPr>
        <p:spPr>
          <a:xfrm>
            <a:off x="3360317" y="1250003"/>
            <a:ext cx="2449717" cy="323169"/>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lIns="91444" tIns="45722" rIns="91444" bIns="45722" rtlCol="0">
            <a:spAutoFit/>
          </a:bodyPr>
          <a:lstStyle/>
          <a:p>
            <a:pPr algn="ctr" defTabSz="914484" fontAlgn="base"/>
            <a:r>
              <a:rPr lang="en-US" sz="1500" b="1" dirty="0">
                <a:solidFill>
                  <a:srgbClr val="FF0000"/>
                </a:solidFill>
                <a:latin typeface="微软雅黑" panose="020B0503020204020204" pitchFamily="34" charset="-122"/>
                <a:ea typeface="微软雅黑" panose="020B0503020204020204" pitchFamily="34" charset="-122"/>
              </a:rPr>
              <a:t>{node2, node4, node 5}</a:t>
            </a:r>
          </a:p>
        </p:txBody>
      </p:sp>
      <p:cxnSp>
        <p:nvCxnSpPr>
          <p:cNvPr id="74" name="Straight Connector 73"/>
          <p:cNvCxnSpPr>
            <a:stCxn id="101" idx="2"/>
            <a:endCxn id="111" idx="1"/>
          </p:cNvCxnSpPr>
          <p:nvPr/>
        </p:nvCxnSpPr>
        <p:spPr bwMode="auto">
          <a:xfrm rot="5400000" flipH="1" flipV="1">
            <a:off x="5484604" y="3806553"/>
            <a:ext cx="103611" cy="3043238"/>
          </a:xfrm>
          <a:prstGeom prst="curvedConnector4">
            <a:avLst>
              <a:gd name="adj1" fmla="val -551584"/>
              <a:gd name="adj2" fmla="val 89077"/>
            </a:avLst>
          </a:prstGeom>
          <a:ln>
            <a:solidFill>
              <a:schemeClr val="tx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76" name="TextBox 75"/>
          <p:cNvSpPr txBox="1"/>
          <p:nvPr/>
        </p:nvSpPr>
        <p:spPr>
          <a:xfrm>
            <a:off x="3303361" y="1487363"/>
            <a:ext cx="2449717" cy="323169"/>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lIns="91444" tIns="45722" rIns="91444" bIns="45722" rtlCol="0">
            <a:spAutoFit/>
          </a:bodyPr>
          <a:lstStyle/>
          <a:p>
            <a:pPr algn="ctr" defTabSz="914484" fontAlgn="base"/>
            <a:r>
              <a:rPr lang="en-US" sz="1500" b="1" dirty="0">
                <a:solidFill>
                  <a:schemeClr val="tx1"/>
                </a:solidFill>
                <a:latin typeface="微软雅黑" panose="020B0503020204020204" pitchFamily="34" charset="-122"/>
                <a:ea typeface="微软雅黑" panose="020B0503020204020204" pitchFamily="34" charset="-122"/>
              </a:rPr>
              <a:t>{node1, node3, node 5}</a:t>
            </a:r>
          </a:p>
        </p:txBody>
      </p:sp>
      <p:cxnSp>
        <p:nvCxnSpPr>
          <p:cNvPr id="83" name="Straight Connector 82"/>
          <p:cNvCxnSpPr>
            <a:stCxn id="60" idx="2"/>
            <a:endCxn id="98" idx="0"/>
          </p:cNvCxnSpPr>
          <p:nvPr/>
        </p:nvCxnSpPr>
        <p:spPr bwMode="auto">
          <a:xfrm>
            <a:off x="2386019" y="1799132"/>
            <a:ext cx="704847" cy="3373622"/>
          </a:xfrm>
          <a:prstGeom prst="line">
            <a:avLst/>
          </a:prstGeom>
          <a:ln>
            <a:solidFill>
              <a:srgbClr val="FF0000"/>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86" name="Straight Connector 85"/>
          <p:cNvCxnSpPr>
            <a:stCxn id="98" idx="2"/>
            <a:endCxn id="106" idx="2"/>
          </p:cNvCxnSpPr>
          <p:nvPr/>
        </p:nvCxnSpPr>
        <p:spPr bwMode="auto">
          <a:xfrm rot="16200000" flipH="1">
            <a:off x="4348166" y="4122676"/>
            <a:ext cx="12700" cy="2514601"/>
          </a:xfrm>
          <a:prstGeom prst="curvedConnector3">
            <a:avLst>
              <a:gd name="adj1" fmla="val 5310000"/>
            </a:avLst>
          </a:prstGeom>
          <a:ln>
            <a:solidFill>
              <a:srgbClr val="FF0000"/>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87" name="Straight Connector 86"/>
          <p:cNvCxnSpPr>
            <a:stCxn id="106" idx="2"/>
            <a:endCxn id="112" idx="2"/>
          </p:cNvCxnSpPr>
          <p:nvPr/>
        </p:nvCxnSpPr>
        <p:spPr bwMode="auto">
          <a:xfrm rot="16200000" flipH="1">
            <a:off x="6565110" y="4420333"/>
            <a:ext cx="12700" cy="1919287"/>
          </a:xfrm>
          <a:prstGeom prst="curvedConnector3">
            <a:avLst>
              <a:gd name="adj1" fmla="val 4860000"/>
            </a:avLst>
          </a:prstGeom>
          <a:ln>
            <a:solidFill>
              <a:srgbClr val="FF0000"/>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75" name="Rectangle 74"/>
          <p:cNvSpPr/>
          <p:nvPr/>
        </p:nvSpPr>
        <p:spPr>
          <a:xfrm>
            <a:off x="4350714" y="2541347"/>
            <a:ext cx="4558609" cy="646335"/>
          </a:xfrm>
          <a:prstGeom prst="rect">
            <a:avLst/>
          </a:prstGeom>
        </p:spPr>
        <p:txBody>
          <a:bodyPr wrap="square" lIns="91444" tIns="45722" rIns="91444" bIns="45722">
            <a:spAutoFit/>
          </a:bodyPr>
          <a:lstStyle/>
          <a:p>
            <a:pPr algn="ctr" defTabSz="914484" fontAlgn="base"/>
            <a:r>
              <a:rPr lang="en-US" dirty="0">
                <a:solidFill>
                  <a:prstClr val="black"/>
                </a:solidFill>
                <a:latin typeface="微软雅黑" panose="020B0503020204020204" pitchFamily="34" charset="-122"/>
                <a:ea typeface="微软雅黑" panose="020B0503020204020204" pitchFamily="34" charset="-122"/>
              </a:rPr>
              <a:t>Name node</a:t>
            </a:r>
            <a:r>
              <a:rPr lang="zh-CN" altLang="en-US" dirty="0">
                <a:solidFill>
                  <a:prstClr val="black"/>
                </a:solidFill>
                <a:latin typeface="微软雅黑" panose="020B0503020204020204" pitchFamily="34" charset="-122"/>
                <a:ea typeface="微软雅黑" panose="020B0503020204020204" pitchFamily="34" charset="-122"/>
              </a:rPr>
              <a:t>告知客户端文件的每一个数据块存储在何处</a:t>
            </a:r>
            <a:endParaRPr lang="en-US" dirty="0">
              <a:solidFill>
                <a:prstClr val="black"/>
              </a:solidFill>
              <a:latin typeface="微软雅黑" panose="020B0503020204020204" pitchFamily="34" charset="-122"/>
              <a:ea typeface="微软雅黑" panose="020B0503020204020204" pitchFamily="34" charset="-122"/>
            </a:endParaRPr>
          </a:p>
        </p:txBody>
      </p:sp>
      <p:cxnSp>
        <p:nvCxnSpPr>
          <p:cNvPr id="71" name="Straight Connector 70"/>
          <p:cNvCxnSpPr>
            <a:stCxn id="59" idx="2"/>
            <a:endCxn id="92" idx="0"/>
          </p:cNvCxnSpPr>
          <p:nvPr/>
        </p:nvCxnSpPr>
        <p:spPr bwMode="auto">
          <a:xfrm flipH="1">
            <a:off x="1162055" y="1799133"/>
            <a:ext cx="885828" cy="3373621"/>
          </a:xfrm>
          <a:prstGeom prst="line">
            <a:avLst/>
          </a:prstGeom>
          <a:ln>
            <a:solidFill>
              <a:schemeClr val="tx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63" name="Straight Connector 62"/>
          <p:cNvCxnSpPr>
            <a:stCxn id="58" idx="2"/>
            <a:endCxn id="91" idx="0"/>
          </p:cNvCxnSpPr>
          <p:nvPr/>
        </p:nvCxnSpPr>
        <p:spPr bwMode="auto">
          <a:xfrm flipH="1">
            <a:off x="833442" y="1799133"/>
            <a:ext cx="885829" cy="3373621"/>
          </a:xfrm>
          <a:prstGeom prst="line">
            <a:avLst/>
          </a:prstGeom>
          <a:ln>
            <a:solidFill>
              <a:schemeClr val="accent6"/>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64" name="Straight Connector 63"/>
          <p:cNvCxnSpPr>
            <a:stCxn id="91" idx="2"/>
            <a:endCxn id="96" idx="2"/>
          </p:cNvCxnSpPr>
          <p:nvPr/>
        </p:nvCxnSpPr>
        <p:spPr bwMode="auto">
          <a:xfrm rot="16200000" flipH="1">
            <a:off x="1628780" y="4584639"/>
            <a:ext cx="12700" cy="1590676"/>
          </a:xfrm>
          <a:prstGeom prst="curvedConnector3">
            <a:avLst>
              <a:gd name="adj1" fmla="val 4230000"/>
            </a:avLst>
          </a:prstGeom>
          <a:ln>
            <a:solidFill>
              <a:schemeClr val="accent6"/>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73" name="Straight Connector 72"/>
          <p:cNvCxnSpPr>
            <a:stCxn id="90" idx="2"/>
            <a:endCxn id="101" idx="2"/>
          </p:cNvCxnSpPr>
          <p:nvPr/>
        </p:nvCxnSpPr>
        <p:spPr bwMode="auto">
          <a:xfrm rot="5400000" flipH="1" flipV="1">
            <a:off x="2536618" y="4005414"/>
            <a:ext cx="103609" cy="2852736"/>
          </a:xfrm>
          <a:prstGeom prst="curvedConnector3">
            <a:avLst>
              <a:gd name="adj1" fmla="val -220637"/>
            </a:avLst>
          </a:prstGeom>
          <a:ln>
            <a:solidFill>
              <a:schemeClr val="tx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6" name="灯片编号占位符 5"/>
          <p:cNvSpPr>
            <a:spLocks noGrp="1"/>
          </p:cNvSpPr>
          <p:nvPr>
            <p:ph type="sldNum" sz="quarter" idx="10"/>
          </p:nvPr>
        </p:nvSpPr>
        <p:spPr/>
        <p:txBody>
          <a:bodyPr/>
          <a:lstStyle/>
          <a:p>
            <a:fld id="{2F92E8BF-52C0-4DA6-9593-0F736FC6DF7B}" type="slidenum">
              <a:rPr lang="en-US" altLang="zh-CN" smtClean="0"/>
              <a:pPr/>
              <a:t>31</a:t>
            </a:fld>
            <a:endParaRPr lang="en-US" altLang="zh-CN" dirty="0"/>
          </a:p>
        </p:txBody>
      </p:sp>
    </p:spTree>
    <p:extLst>
      <p:ext uri="{BB962C8B-B14F-4D97-AF65-F5344CB8AC3E}">
        <p14:creationId xmlns:p14="http://schemas.microsoft.com/office/powerpoint/2010/main" val="36270058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fade">
                                      <p:cBhvr>
                                        <p:cTn id="12" dur="500"/>
                                        <p:tgtEl>
                                          <p:spTgt spid="8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animEffect transition="in" filter="fade">
                                      <p:cBhvr>
                                        <p:cTn id="15" dur="500"/>
                                        <p:tgtEl>
                                          <p:spTgt spid="75"/>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randombar(horizontal)">
                                      <p:cBhvr>
                                        <p:cTn id="20" dur="500"/>
                                        <p:tgtEl>
                                          <p:spTgt spid="43"/>
                                        </p:tgtEl>
                                      </p:cBhvr>
                                    </p:animEffect>
                                  </p:childTnLst>
                                </p:cTn>
                              </p:par>
                            </p:childTnLst>
                          </p:cTn>
                        </p:par>
                        <p:par>
                          <p:cTn id="21" fill="hold">
                            <p:stCondLst>
                              <p:cond delay="500"/>
                            </p:stCondLst>
                            <p:childTnLst>
                              <p:par>
                                <p:cTn id="22" presetID="53" presetClass="entr" presetSubtype="16" fill="hold" grpId="1" nodeType="afterEffect">
                                  <p:stCondLst>
                                    <p:cond delay="0"/>
                                  </p:stCondLst>
                                  <p:childTnLst>
                                    <p:set>
                                      <p:cBhvr>
                                        <p:cTn id="23" dur="1" fill="hold">
                                          <p:stCondLst>
                                            <p:cond delay="0"/>
                                          </p:stCondLst>
                                        </p:cTn>
                                        <p:tgtEl>
                                          <p:spTgt spid="58"/>
                                        </p:tgtEl>
                                        <p:attrNameLst>
                                          <p:attrName>style.visibility</p:attrName>
                                        </p:attrNameLst>
                                      </p:cBhvr>
                                      <p:to>
                                        <p:strVal val="visible"/>
                                      </p:to>
                                    </p:set>
                                    <p:anim calcmode="lin" valueType="num">
                                      <p:cBhvr>
                                        <p:cTn id="24" dur="500" fill="hold"/>
                                        <p:tgtEl>
                                          <p:spTgt spid="58"/>
                                        </p:tgtEl>
                                        <p:attrNameLst>
                                          <p:attrName>ppt_w</p:attrName>
                                        </p:attrNameLst>
                                      </p:cBhvr>
                                      <p:tavLst>
                                        <p:tav tm="0">
                                          <p:val>
                                            <p:fltVal val="0"/>
                                          </p:val>
                                        </p:tav>
                                        <p:tav tm="100000">
                                          <p:val>
                                            <p:strVal val="#ppt_w"/>
                                          </p:val>
                                        </p:tav>
                                      </p:tavLst>
                                    </p:anim>
                                    <p:anim calcmode="lin" valueType="num">
                                      <p:cBhvr>
                                        <p:cTn id="25" dur="500" fill="hold"/>
                                        <p:tgtEl>
                                          <p:spTgt spid="58"/>
                                        </p:tgtEl>
                                        <p:attrNameLst>
                                          <p:attrName>ppt_h</p:attrName>
                                        </p:attrNameLst>
                                      </p:cBhvr>
                                      <p:tavLst>
                                        <p:tav tm="0">
                                          <p:val>
                                            <p:fltVal val="0"/>
                                          </p:val>
                                        </p:tav>
                                        <p:tav tm="100000">
                                          <p:val>
                                            <p:strVal val="#ppt_h"/>
                                          </p:val>
                                        </p:tav>
                                      </p:tavLst>
                                    </p:anim>
                                    <p:animEffect transition="in" filter="fade">
                                      <p:cBhvr>
                                        <p:cTn id="26" dur="500"/>
                                        <p:tgtEl>
                                          <p:spTgt spid="58"/>
                                        </p:tgtEl>
                                      </p:cBhvr>
                                    </p:animEffect>
                                  </p:childTnLst>
                                </p:cTn>
                              </p:par>
                              <p:par>
                                <p:cTn id="27" presetID="53" presetClass="entr" presetSubtype="16" fill="hold" grpId="1" nodeType="with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par>
                                <p:cTn id="32" presetID="53" presetClass="entr" presetSubtype="16" fill="hold" grpId="1" nodeType="withEffect">
                                  <p:stCondLst>
                                    <p:cond delay="0"/>
                                  </p:stCondLst>
                                  <p:childTnLst>
                                    <p:set>
                                      <p:cBhvr>
                                        <p:cTn id="33" dur="1" fill="hold">
                                          <p:stCondLst>
                                            <p:cond delay="0"/>
                                          </p:stCondLst>
                                        </p:cTn>
                                        <p:tgtEl>
                                          <p:spTgt spid="60"/>
                                        </p:tgtEl>
                                        <p:attrNameLst>
                                          <p:attrName>style.visibility</p:attrName>
                                        </p:attrNameLst>
                                      </p:cBhvr>
                                      <p:to>
                                        <p:strVal val="visible"/>
                                      </p:to>
                                    </p:set>
                                    <p:anim calcmode="lin" valueType="num">
                                      <p:cBhvr>
                                        <p:cTn id="34" dur="500" fill="hold"/>
                                        <p:tgtEl>
                                          <p:spTgt spid="60"/>
                                        </p:tgtEl>
                                        <p:attrNameLst>
                                          <p:attrName>ppt_w</p:attrName>
                                        </p:attrNameLst>
                                      </p:cBhvr>
                                      <p:tavLst>
                                        <p:tav tm="0">
                                          <p:val>
                                            <p:fltVal val="0"/>
                                          </p:val>
                                        </p:tav>
                                        <p:tav tm="100000">
                                          <p:val>
                                            <p:strVal val="#ppt_w"/>
                                          </p:val>
                                        </p:tav>
                                      </p:tavLst>
                                    </p:anim>
                                    <p:anim calcmode="lin" valueType="num">
                                      <p:cBhvr>
                                        <p:cTn id="35" dur="500" fill="hold"/>
                                        <p:tgtEl>
                                          <p:spTgt spid="60"/>
                                        </p:tgtEl>
                                        <p:attrNameLst>
                                          <p:attrName>ppt_h</p:attrName>
                                        </p:attrNameLst>
                                      </p:cBhvr>
                                      <p:tavLst>
                                        <p:tav tm="0">
                                          <p:val>
                                            <p:fltVal val="0"/>
                                          </p:val>
                                        </p:tav>
                                        <p:tav tm="100000">
                                          <p:val>
                                            <p:strVal val="#ppt_h"/>
                                          </p:val>
                                        </p:tav>
                                      </p:tavLst>
                                    </p:anim>
                                    <p:animEffect transition="in" filter="fade">
                                      <p:cBhvr>
                                        <p:cTn id="36" dur="500"/>
                                        <p:tgtEl>
                                          <p:spTgt spid="60"/>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p:cTn id="39" dur="500" fill="hold"/>
                                        <p:tgtEl>
                                          <p:spTgt spid="46"/>
                                        </p:tgtEl>
                                        <p:attrNameLst>
                                          <p:attrName>ppt_w</p:attrName>
                                        </p:attrNameLst>
                                      </p:cBhvr>
                                      <p:tavLst>
                                        <p:tav tm="0">
                                          <p:val>
                                            <p:fltVal val="0"/>
                                          </p:val>
                                        </p:tav>
                                        <p:tav tm="100000">
                                          <p:val>
                                            <p:strVal val="#ppt_w"/>
                                          </p:val>
                                        </p:tav>
                                      </p:tavLst>
                                    </p:anim>
                                    <p:anim calcmode="lin" valueType="num">
                                      <p:cBhvr>
                                        <p:cTn id="40" dur="500" fill="hold"/>
                                        <p:tgtEl>
                                          <p:spTgt spid="46"/>
                                        </p:tgtEl>
                                        <p:attrNameLst>
                                          <p:attrName>ppt_h</p:attrName>
                                        </p:attrNameLst>
                                      </p:cBhvr>
                                      <p:tavLst>
                                        <p:tav tm="0">
                                          <p:val>
                                            <p:fltVal val="0"/>
                                          </p:val>
                                        </p:tav>
                                        <p:tav tm="100000">
                                          <p:val>
                                            <p:strVal val="#ppt_h"/>
                                          </p:val>
                                        </p:tav>
                                      </p:tavLst>
                                    </p:anim>
                                    <p:animEffect transition="in" filter="fade">
                                      <p:cBhvr>
                                        <p:cTn id="41" dur="500"/>
                                        <p:tgtEl>
                                          <p:spTgt spid="46"/>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47"/>
                                        </p:tgtEl>
                                        <p:attrNameLst>
                                          <p:attrName>style.visibility</p:attrName>
                                        </p:attrNameLst>
                                      </p:cBhvr>
                                      <p:to>
                                        <p:strVal val="visible"/>
                                      </p:to>
                                    </p:set>
                                    <p:anim calcmode="lin" valueType="num">
                                      <p:cBhvr>
                                        <p:cTn id="44" dur="500" fill="hold"/>
                                        <p:tgtEl>
                                          <p:spTgt spid="47"/>
                                        </p:tgtEl>
                                        <p:attrNameLst>
                                          <p:attrName>ppt_w</p:attrName>
                                        </p:attrNameLst>
                                      </p:cBhvr>
                                      <p:tavLst>
                                        <p:tav tm="0">
                                          <p:val>
                                            <p:fltVal val="0"/>
                                          </p:val>
                                        </p:tav>
                                        <p:tav tm="100000">
                                          <p:val>
                                            <p:strVal val="#ppt_w"/>
                                          </p:val>
                                        </p:tav>
                                      </p:tavLst>
                                    </p:anim>
                                    <p:anim calcmode="lin" valueType="num">
                                      <p:cBhvr>
                                        <p:cTn id="45" dur="500" fill="hold"/>
                                        <p:tgtEl>
                                          <p:spTgt spid="47"/>
                                        </p:tgtEl>
                                        <p:attrNameLst>
                                          <p:attrName>ppt_h</p:attrName>
                                        </p:attrNameLst>
                                      </p:cBhvr>
                                      <p:tavLst>
                                        <p:tav tm="0">
                                          <p:val>
                                            <p:fltVal val="0"/>
                                          </p:val>
                                        </p:tav>
                                        <p:tav tm="100000">
                                          <p:val>
                                            <p:strVal val="#ppt_h"/>
                                          </p:val>
                                        </p:tav>
                                      </p:tavLst>
                                    </p:anim>
                                    <p:animEffect transition="in" filter="fade">
                                      <p:cBhvr>
                                        <p:cTn id="46" dur="500"/>
                                        <p:tgtEl>
                                          <p:spTgt spid="47"/>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anim calcmode="lin" valueType="num">
                                      <p:cBhvr>
                                        <p:cTn id="49" dur="500" fill="hold"/>
                                        <p:tgtEl>
                                          <p:spTgt spid="48"/>
                                        </p:tgtEl>
                                        <p:attrNameLst>
                                          <p:attrName>ppt_w</p:attrName>
                                        </p:attrNameLst>
                                      </p:cBhvr>
                                      <p:tavLst>
                                        <p:tav tm="0">
                                          <p:val>
                                            <p:fltVal val="0"/>
                                          </p:val>
                                        </p:tav>
                                        <p:tav tm="100000">
                                          <p:val>
                                            <p:strVal val="#ppt_w"/>
                                          </p:val>
                                        </p:tav>
                                      </p:tavLst>
                                    </p:anim>
                                    <p:anim calcmode="lin" valueType="num">
                                      <p:cBhvr>
                                        <p:cTn id="50" dur="500" fill="hold"/>
                                        <p:tgtEl>
                                          <p:spTgt spid="48"/>
                                        </p:tgtEl>
                                        <p:attrNameLst>
                                          <p:attrName>ppt_h</p:attrName>
                                        </p:attrNameLst>
                                      </p:cBhvr>
                                      <p:tavLst>
                                        <p:tav tm="0">
                                          <p:val>
                                            <p:fltVal val="0"/>
                                          </p:val>
                                        </p:tav>
                                        <p:tav tm="100000">
                                          <p:val>
                                            <p:strVal val="#ppt_h"/>
                                          </p:val>
                                        </p:tav>
                                      </p:tavLst>
                                    </p:anim>
                                    <p:animEffect transition="in" filter="fade">
                                      <p:cBhvr>
                                        <p:cTn id="51" dur="500"/>
                                        <p:tgtEl>
                                          <p:spTgt spid="48"/>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49"/>
                                        </p:tgtEl>
                                        <p:attrNameLst>
                                          <p:attrName>style.visibility</p:attrName>
                                        </p:attrNameLst>
                                      </p:cBhvr>
                                      <p:to>
                                        <p:strVal val="visible"/>
                                      </p:to>
                                    </p:set>
                                    <p:anim calcmode="lin" valueType="num">
                                      <p:cBhvr>
                                        <p:cTn id="54" dur="500" fill="hold"/>
                                        <p:tgtEl>
                                          <p:spTgt spid="49"/>
                                        </p:tgtEl>
                                        <p:attrNameLst>
                                          <p:attrName>ppt_w</p:attrName>
                                        </p:attrNameLst>
                                      </p:cBhvr>
                                      <p:tavLst>
                                        <p:tav tm="0">
                                          <p:val>
                                            <p:fltVal val="0"/>
                                          </p:val>
                                        </p:tav>
                                        <p:tav tm="100000">
                                          <p:val>
                                            <p:strVal val="#ppt_w"/>
                                          </p:val>
                                        </p:tav>
                                      </p:tavLst>
                                    </p:anim>
                                    <p:anim calcmode="lin" valueType="num">
                                      <p:cBhvr>
                                        <p:cTn id="55" dur="500" fill="hold"/>
                                        <p:tgtEl>
                                          <p:spTgt spid="49"/>
                                        </p:tgtEl>
                                        <p:attrNameLst>
                                          <p:attrName>ppt_h</p:attrName>
                                        </p:attrNameLst>
                                      </p:cBhvr>
                                      <p:tavLst>
                                        <p:tav tm="0">
                                          <p:val>
                                            <p:fltVal val="0"/>
                                          </p:val>
                                        </p:tav>
                                        <p:tav tm="100000">
                                          <p:val>
                                            <p:strVal val="#ppt_h"/>
                                          </p:val>
                                        </p:tav>
                                      </p:tavLst>
                                    </p:anim>
                                    <p:animEffect transition="in" filter="fade">
                                      <p:cBhvr>
                                        <p:cTn id="56" dur="500"/>
                                        <p:tgtEl>
                                          <p:spTgt spid="49"/>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50"/>
                                        </p:tgtEl>
                                        <p:attrNameLst>
                                          <p:attrName>style.visibility</p:attrName>
                                        </p:attrNameLst>
                                      </p:cBhvr>
                                      <p:to>
                                        <p:strVal val="visible"/>
                                      </p:to>
                                    </p:set>
                                    <p:anim calcmode="lin" valueType="num">
                                      <p:cBhvr>
                                        <p:cTn id="59" dur="500" fill="hold"/>
                                        <p:tgtEl>
                                          <p:spTgt spid="50"/>
                                        </p:tgtEl>
                                        <p:attrNameLst>
                                          <p:attrName>ppt_w</p:attrName>
                                        </p:attrNameLst>
                                      </p:cBhvr>
                                      <p:tavLst>
                                        <p:tav tm="0">
                                          <p:val>
                                            <p:fltVal val="0"/>
                                          </p:val>
                                        </p:tav>
                                        <p:tav tm="100000">
                                          <p:val>
                                            <p:strVal val="#ppt_w"/>
                                          </p:val>
                                        </p:tav>
                                      </p:tavLst>
                                    </p:anim>
                                    <p:anim calcmode="lin" valueType="num">
                                      <p:cBhvr>
                                        <p:cTn id="60" dur="500" fill="hold"/>
                                        <p:tgtEl>
                                          <p:spTgt spid="50"/>
                                        </p:tgtEl>
                                        <p:attrNameLst>
                                          <p:attrName>ppt_h</p:attrName>
                                        </p:attrNameLst>
                                      </p:cBhvr>
                                      <p:tavLst>
                                        <p:tav tm="0">
                                          <p:val>
                                            <p:fltVal val="0"/>
                                          </p:val>
                                        </p:tav>
                                        <p:tav tm="100000">
                                          <p:val>
                                            <p:strVal val="#ppt_h"/>
                                          </p:val>
                                        </p:tav>
                                      </p:tavLst>
                                    </p:anim>
                                    <p:animEffect transition="in" filter="fade">
                                      <p:cBhvr>
                                        <p:cTn id="61" dur="500"/>
                                        <p:tgtEl>
                                          <p:spTgt spid="50"/>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51"/>
                                        </p:tgtEl>
                                        <p:attrNameLst>
                                          <p:attrName>style.visibility</p:attrName>
                                        </p:attrNameLst>
                                      </p:cBhvr>
                                      <p:to>
                                        <p:strVal val="visible"/>
                                      </p:to>
                                    </p:set>
                                    <p:anim calcmode="lin" valueType="num">
                                      <p:cBhvr>
                                        <p:cTn id="64" dur="500" fill="hold"/>
                                        <p:tgtEl>
                                          <p:spTgt spid="51"/>
                                        </p:tgtEl>
                                        <p:attrNameLst>
                                          <p:attrName>ppt_w</p:attrName>
                                        </p:attrNameLst>
                                      </p:cBhvr>
                                      <p:tavLst>
                                        <p:tav tm="0">
                                          <p:val>
                                            <p:fltVal val="0"/>
                                          </p:val>
                                        </p:tav>
                                        <p:tav tm="100000">
                                          <p:val>
                                            <p:strVal val="#ppt_w"/>
                                          </p:val>
                                        </p:tav>
                                      </p:tavLst>
                                    </p:anim>
                                    <p:anim calcmode="lin" valueType="num">
                                      <p:cBhvr>
                                        <p:cTn id="65" dur="500" fill="hold"/>
                                        <p:tgtEl>
                                          <p:spTgt spid="51"/>
                                        </p:tgtEl>
                                        <p:attrNameLst>
                                          <p:attrName>ppt_h</p:attrName>
                                        </p:attrNameLst>
                                      </p:cBhvr>
                                      <p:tavLst>
                                        <p:tav tm="0">
                                          <p:val>
                                            <p:fltVal val="0"/>
                                          </p:val>
                                        </p:tav>
                                        <p:tav tm="100000">
                                          <p:val>
                                            <p:strVal val="#ppt_h"/>
                                          </p:val>
                                        </p:tav>
                                      </p:tavLst>
                                    </p:anim>
                                    <p:animEffect transition="in" filter="fade">
                                      <p:cBhvr>
                                        <p:cTn id="66" dur="500"/>
                                        <p:tgtEl>
                                          <p:spTgt spid="51"/>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52"/>
                                        </p:tgtEl>
                                        <p:attrNameLst>
                                          <p:attrName>style.visibility</p:attrName>
                                        </p:attrNameLst>
                                      </p:cBhvr>
                                      <p:to>
                                        <p:strVal val="visible"/>
                                      </p:to>
                                    </p:set>
                                    <p:anim calcmode="lin" valueType="num">
                                      <p:cBhvr>
                                        <p:cTn id="69" dur="500" fill="hold"/>
                                        <p:tgtEl>
                                          <p:spTgt spid="52"/>
                                        </p:tgtEl>
                                        <p:attrNameLst>
                                          <p:attrName>ppt_w</p:attrName>
                                        </p:attrNameLst>
                                      </p:cBhvr>
                                      <p:tavLst>
                                        <p:tav tm="0">
                                          <p:val>
                                            <p:fltVal val="0"/>
                                          </p:val>
                                        </p:tav>
                                        <p:tav tm="100000">
                                          <p:val>
                                            <p:strVal val="#ppt_w"/>
                                          </p:val>
                                        </p:tav>
                                      </p:tavLst>
                                    </p:anim>
                                    <p:anim calcmode="lin" valueType="num">
                                      <p:cBhvr>
                                        <p:cTn id="70" dur="500" fill="hold"/>
                                        <p:tgtEl>
                                          <p:spTgt spid="52"/>
                                        </p:tgtEl>
                                        <p:attrNameLst>
                                          <p:attrName>ppt_h</p:attrName>
                                        </p:attrNameLst>
                                      </p:cBhvr>
                                      <p:tavLst>
                                        <p:tav tm="0">
                                          <p:val>
                                            <p:fltVal val="0"/>
                                          </p:val>
                                        </p:tav>
                                        <p:tav tm="100000">
                                          <p:val>
                                            <p:strVal val="#ppt_h"/>
                                          </p:val>
                                        </p:tav>
                                      </p:tavLst>
                                    </p:anim>
                                    <p:animEffect transition="in" filter="fade">
                                      <p:cBhvr>
                                        <p:cTn id="71" dur="500"/>
                                        <p:tgtEl>
                                          <p:spTgt spid="52"/>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53"/>
                                        </p:tgtEl>
                                        <p:attrNameLst>
                                          <p:attrName>style.visibility</p:attrName>
                                        </p:attrNameLst>
                                      </p:cBhvr>
                                      <p:to>
                                        <p:strVal val="visible"/>
                                      </p:to>
                                    </p:set>
                                    <p:anim calcmode="lin" valueType="num">
                                      <p:cBhvr>
                                        <p:cTn id="74" dur="500" fill="hold"/>
                                        <p:tgtEl>
                                          <p:spTgt spid="53"/>
                                        </p:tgtEl>
                                        <p:attrNameLst>
                                          <p:attrName>ppt_w</p:attrName>
                                        </p:attrNameLst>
                                      </p:cBhvr>
                                      <p:tavLst>
                                        <p:tav tm="0">
                                          <p:val>
                                            <p:fltVal val="0"/>
                                          </p:val>
                                        </p:tav>
                                        <p:tav tm="100000">
                                          <p:val>
                                            <p:strVal val="#ppt_w"/>
                                          </p:val>
                                        </p:tav>
                                      </p:tavLst>
                                    </p:anim>
                                    <p:anim calcmode="lin" valueType="num">
                                      <p:cBhvr>
                                        <p:cTn id="75" dur="500" fill="hold"/>
                                        <p:tgtEl>
                                          <p:spTgt spid="53"/>
                                        </p:tgtEl>
                                        <p:attrNameLst>
                                          <p:attrName>ppt_h</p:attrName>
                                        </p:attrNameLst>
                                      </p:cBhvr>
                                      <p:tavLst>
                                        <p:tav tm="0">
                                          <p:val>
                                            <p:fltVal val="0"/>
                                          </p:val>
                                        </p:tav>
                                        <p:tav tm="100000">
                                          <p:val>
                                            <p:strVal val="#ppt_h"/>
                                          </p:val>
                                        </p:tav>
                                      </p:tavLst>
                                    </p:anim>
                                    <p:animEffect transition="in" filter="fade">
                                      <p:cBhvr>
                                        <p:cTn id="76" dur="500"/>
                                        <p:tgtEl>
                                          <p:spTgt spid="53"/>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anim calcmode="lin" valueType="num">
                                      <p:cBhvr>
                                        <p:cTn id="79" dur="500" fill="hold"/>
                                        <p:tgtEl>
                                          <p:spTgt spid="54"/>
                                        </p:tgtEl>
                                        <p:attrNameLst>
                                          <p:attrName>ppt_w</p:attrName>
                                        </p:attrNameLst>
                                      </p:cBhvr>
                                      <p:tavLst>
                                        <p:tav tm="0">
                                          <p:val>
                                            <p:fltVal val="0"/>
                                          </p:val>
                                        </p:tav>
                                        <p:tav tm="100000">
                                          <p:val>
                                            <p:strVal val="#ppt_w"/>
                                          </p:val>
                                        </p:tav>
                                      </p:tavLst>
                                    </p:anim>
                                    <p:anim calcmode="lin" valueType="num">
                                      <p:cBhvr>
                                        <p:cTn id="80" dur="500" fill="hold"/>
                                        <p:tgtEl>
                                          <p:spTgt spid="54"/>
                                        </p:tgtEl>
                                        <p:attrNameLst>
                                          <p:attrName>ppt_h</p:attrName>
                                        </p:attrNameLst>
                                      </p:cBhvr>
                                      <p:tavLst>
                                        <p:tav tm="0">
                                          <p:val>
                                            <p:fltVal val="0"/>
                                          </p:val>
                                        </p:tav>
                                        <p:tav tm="100000">
                                          <p:val>
                                            <p:strVal val="#ppt_h"/>
                                          </p:val>
                                        </p:tav>
                                      </p:tavLst>
                                    </p:anim>
                                    <p:animEffect transition="in" filter="fade">
                                      <p:cBhvr>
                                        <p:cTn id="81" dur="500"/>
                                        <p:tgtEl>
                                          <p:spTgt spid="54"/>
                                        </p:tgtEl>
                                      </p:cBhvr>
                                    </p:animEffect>
                                  </p:childTnLst>
                                </p:cTn>
                              </p:par>
                              <p:par>
                                <p:cTn id="82" presetID="53" presetClass="entr" presetSubtype="16" fill="hold" grpId="0" nodeType="withEffect">
                                  <p:stCondLst>
                                    <p:cond delay="0"/>
                                  </p:stCondLst>
                                  <p:childTnLst>
                                    <p:set>
                                      <p:cBhvr>
                                        <p:cTn id="83" dur="1" fill="hold">
                                          <p:stCondLst>
                                            <p:cond delay="0"/>
                                          </p:stCondLst>
                                        </p:cTn>
                                        <p:tgtEl>
                                          <p:spTgt spid="55"/>
                                        </p:tgtEl>
                                        <p:attrNameLst>
                                          <p:attrName>style.visibility</p:attrName>
                                        </p:attrNameLst>
                                      </p:cBhvr>
                                      <p:to>
                                        <p:strVal val="visible"/>
                                      </p:to>
                                    </p:set>
                                    <p:anim calcmode="lin" valueType="num">
                                      <p:cBhvr>
                                        <p:cTn id="84" dur="500" fill="hold"/>
                                        <p:tgtEl>
                                          <p:spTgt spid="55"/>
                                        </p:tgtEl>
                                        <p:attrNameLst>
                                          <p:attrName>ppt_w</p:attrName>
                                        </p:attrNameLst>
                                      </p:cBhvr>
                                      <p:tavLst>
                                        <p:tav tm="0">
                                          <p:val>
                                            <p:fltVal val="0"/>
                                          </p:val>
                                        </p:tav>
                                        <p:tav tm="100000">
                                          <p:val>
                                            <p:strVal val="#ppt_w"/>
                                          </p:val>
                                        </p:tav>
                                      </p:tavLst>
                                    </p:anim>
                                    <p:anim calcmode="lin" valueType="num">
                                      <p:cBhvr>
                                        <p:cTn id="85" dur="500" fill="hold"/>
                                        <p:tgtEl>
                                          <p:spTgt spid="55"/>
                                        </p:tgtEl>
                                        <p:attrNameLst>
                                          <p:attrName>ppt_h</p:attrName>
                                        </p:attrNameLst>
                                      </p:cBhvr>
                                      <p:tavLst>
                                        <p:tav tm="0">
                                          <p:val>
                                            <p:fltVal val="0"/>
                                          </p:val>
                                        </p:tav>
                                        <p:tav tm="100000">
                                          <p:val>
                                            <p:strVal val="#ppt_h"/>
                                          </p:val>
                                        </p:tav>
                                      </p:tavLst>
                                    </p:anim>
                                    <p:animEffect transition="in" filter="fade">
                                      <p:cBhvr>
                                        <p:cTn id="86" dur="500"/>
                                        <p:tgtEl>
                                          <p:spTgt spid="55"/>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56"/>
                                        </p:tgtEl>
                                        <p:attrNameLst>
                                          <p:attrName>style.visibility</p:attrName>
                                        </p:attrNameLst>
                                      </p:cBhvr>
                                      <p:to>
                                        <p:strVal val="visible"/>
                                      </p:to>
                                    </p:set>
                                    <p:anim calcmode="lin" valueType="num">
                                      <p:cBhvr>
                                        <p:cTn id="89" dur="500" fill="hold"/>
                                        <p:tgtEl>
                                          <p:spTgt spid="56"/>
                                        </p:tgtEl>
                                        <p:attrNameLst>
                                          <p:attrName>ppt_w</p:attrName>
                                        </p:attrNameLst>
                                      </p:cBhvr>
                                      <p:tavLst>
                                        <p:tav tm="0">
                                          <p:val>
                                            <p:fltVal val="0"/>
                                          </p:val>
                                        </p:tav>
                                        <p:tav tm="100000">
                                          <p:val>
                                            <p:strVal val="#ppt_w"/>
                                          </p:val>
                                        </p:tav>
                                      </p:tavLst>
                                    </p:anim>
                                    <p:anim calcmode="lin" valueType="num">
                                      <p:cBhvr>
                                        <p:cTn id="90" dur="500" fill="hold"/>
                                        <p:tgtEl>
                                          <p:spTgt spid="56"/>
                                        </p:tgtEl>
                                        <p:attrNameLst>
                                          <p:attrName>ppt_h</p:attrName>
                                        </p:attrNameLst>
                                      </p:cBhvr>
                                      <p:tavLst>
                                        <p:tav tm="0">
                                          <p:val>
                                            <p:fltVal val="0"/>
                                          </p:val>
                                        </p:tav>
                                        <p:tav tm="100000">
                                          <p:val>
                                            <p:strVal val="#ppt_h"/>
                                          </p:val>
                                        </p:tav>
                                      </p:tavLst>
                                    </p:anim>
                                    <p:animEffect transition="in" filter="fade">
                                      <p:cBhvr>
                                        <p:cTn id="91" dur="500"/>
                                        <p:tgtEl>
                                          <p:spTgt spid="56"/>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57"/>
                                        </p:tgtEl>
                                        <p:attrNameLst>
                                          <p:attrName>style.visibility</p:attrName>
                                        </p:attrNameLst>
                                      </p:cBhvr>
                                      <p:to>
                                        <p:strVal val="visible"/>
                                      </p:to>
                                    </p:set>
                                    <p:anim calcmode="lin" valueType="num">
                                      <p:cBhvr>
                                        <p:cTn id="94" dur="500" fill="hold"/>
                                        <p:tgtEl>
                                          <p:spTgt spid="57"/>
                                        </p:tgtEl>
                                        <p:attrNameLst>
                                          <p:attrName>ppt_w</p:attrName>
                                        </p:attrNameLst>
                                      </p:cBhvr>
                                      <p:tavLst>
                                        <p:tav tm="0">
                                          <p:val>
                                            <p:fltVal val="0"/>
                                          </p:val>
                                        </p:tav>
                                        <p:tav tm="100000">
                                          <p:val>
                                            <p:strVal val="#ppt_w"/>
                                          </p:val>
                                        </p:tav>
                                      </p:tavLst>
                                    </p:anim>
                                    <p:anim calcmode="lin" valueType="num">
                                      <p:cBhvr>
                                        <p:cTn id="95" dur="500" fill="hold"/>
                                        <p:tgtEl>
                                          <p:spTgt spid="57"/>
                                        </p:tgtEl>
                                        <p:attrNameLst>
                                          <p:attrName>ppt_h</p:attrName>
                                        </p:attrNameLst>
                                      </p:cBhvr>
                                      <p:tavLst>
                                        <p:tav tm="0">
                                          <p:val>
                                            <p:fltVal val="0"/>
                                          </p:val>
                                        </p:tav>
                                        <p:tav tm="100000">
                                          <p:val>
                                            <p:strVal val="#ppt_h"/>
                                          </p:val>
                                        </p:tav>
                                      </p:tavLst>
                                    </p:anim>
                                    <p:animEffect transition="in" filter="fade">
                                      <p:cBhvr>
                                        <p:cTn id="96" dur="500"/>
                                        <p:tgtEl>
                                          <p:spTgt spid="57"/>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66"/>
                                        </p:tgtEl>
                                        <p:attrNameLst>
                                          <p:attrName>style.visibility</p:attrName>
                                        </p:attrNameLst>
                                      </p:cBhvr>
                                      <p:to>
                                        <p:strVal val="visible"/>
                                      </p:to>
                                    </p:set>
                                    <p:animEffect transition="in" filter="fade">
                                      <p:cBhvr>
                                        <p:cTn id="101" dur="500"/>
                                        <p:tgtEl>
                                          <p:spTgt spid="66"/>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1" nodeType="clickEffect">
                                  <p:stCondLst>
                                    <p:cond delay="0"/>
                                  </p:stCondLst>
                                  <p:childTnLst>
                                    <p:set>
                                      <p:cBhvr>
                                        <p:cTn id="105" dur="1" fill="hold">
                                          <p:stCondLst>
                                            <p:cond delay="0"/>
                                          </p:stCondLst>
                                        </p:cTn>
                                        <p:tgtEl>
                                          <p:spTgt spid="66"/>
                                        </p:tgtEl>
                                        <p:attrNameLst>
                                          <p:attrName>style.visibility</p:attrName>
                                        </p:attrNameLst>
                                      </p:cBhvr>
                                      <p:to>
                                        <p:strVal val="visible"/>
                                      </p:to>
                                    </p:set>
                                    <p:animEffect transition="in" filter="fade">
                                      <p:cBhvr>
                                        <p:cTn id="106" dur="500"/>
                                        <p:tgtEl>
                                          <p:spTgt spid="66"/>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84"/>
                                        </p:tgtEl>
                                        <p:attrNameLst>
                                          <p:attrName>style.visibility</p:attrName>
                                        </p:attrNameLst>
                                      </p:cBhvr>
                                      <p:to>
                                        <p:strVal val="visible"/>
                                      </p:to>
                                    </p:set>
                                    <p:animEffect transition="in" filter="fade">
                                      <p:cBhvr>
                                        <p:cTn id="109" dur="500"/>
                                        <p:tgtEl>
                                          <p:spTgt spid="84"/>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91"/>
                                        </p:tgtEl>
                                        <p:attrNameLst>
                                          <p:attrName>style.visibility</p:attrName>
                                        </p:attrNameLst>
                                      </p:cBhvr>
                                      <p:to>
                                        <p:strVal val="visible"/>
                                      </p:to>
                                    </p:set>
                                    <p:animEffect transition="in" filter="fade">
                                      <p:cBhvr>
                                        <p:cTn id="112" dur="500"/>
                                        <p:tgtEl>
                                          <p:spTgt spid="91"/>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96"/>
                                        </p:tgtEl>
                                        <p:attrNameLst>
                                          <p:attrName>style.visibility</p:attrName>
                                        </p:attrNameLst>
                                      </p:cBhvr>
                                      <p:to>
                                        <p:strVal val="visible"/>
                                      </p:to>
                                    </p:set>
                                    <p:animEffect transition="in" filter="fade">
                                      <p:cBhvr>
                                        <p:cTn id="115" dur="500"/>
                                        <p:tgtEl>
                                          <p:spTgt spid="96"/>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03"/>
                                        </p:tgtEl>
                                        <p:attrNameLst>
                                          <p:attrName>style.visibility</p:attrName>
                                        </p:attrNameLst>
                                      </p:cBhvr>
                                      <p:to>
                                        <p:strVal val="visible"/>
                                      </p:to>
                                    </p:set>
                                    <p:animEffect transition="in" filter="fade">
                                      <p:cBhvr>
                                        <p:cTn id="118" dur="500"/>
                                        <p:tgtEl>
                                          <p:spTgt spid="103"/>
                                        </p:tgtEl>
                                      </p:cBhvr>
                                    </p:animEffect>
                                  </p:childTnLst>
                                </p:cTn>
                              </p:par>
                              <p:par>
                                <p:cTn id="119" presetID="10" presetClass="entr" presetSubtype="0" fill="hold" nodeType="withEffect">
                                  <p:stCondLst>
                                    <p:cond delay="0"/>
                                  </p:stCondLst>
                                  <p:childTnLst>
                                    <p:set>
                                      <p:cBhvr>
                                        <p:cTn id="120" dur="1" fill="hold">
                                          <p:stCondLst>
                                            <p:cond delay="0"/>
                                          </p:stCondLst>
                                        </p:cTn>
                                        <p:tgtEl>
                                          <p:spTgt spid="63"/>
                                        </p:tgtEl>
                                        <p:attrNameLst>
                                          <p:attrName>style.visibility</p:attrName>
                                        </p:attrNameLst>
                                      </p:cBhvr>
                                      <p:to>
                                        <p:strVal val="visible"/>
                                      </p:to>
                                    </p:set>
                                    <p:animEffect transition="in" filter="fade">
                                      <p:cBhvr>
                                        <p:cTn id="121" dur="500"/>
                                        <p:tgtEl>
                                          <p:spTgt spid="63"/>
                                        </p:tgtEl>
                                      </p:cBhvr>
                                    </p:animEffect>
                                  </p:childTnLst>
                                </p:cTn>
                              </p:par>
                              <p:par>
                                <p:cTn id="122" presetID="10" presetClass="entr" presetSubtype="0" fill="hold" nodeType="withEffect">
                                  <p:stCondLst>
                                    <p:cond delay="0"/>
                                  </p:stCondLst>
                                  <p:childTnLst>
                                    <p:set>
                                      <p:cBhvr>
                                        <p:cTn id="123" dur="1" fill="hold">
                                          <p:stCondLst>
                                            <p:cond delay="0"/>
                                          </p:stCondLst>
                                        </p:cTn>
                                        <p:tgtEl>
                                          <p:spTgt spid="64"/>
                                        </p:tgtEl>
                                        <p:attrNameLst>
                                          <p:attrName>style.visibility</p:attrName>
                                        </p:attrNameLst>
                                      </p:cBhvr>
                                      <p:to>
                                        <p:strVal val="visible"/>
                                      </p:to>
                                    </p:set>
                                    <p:animEffect transition="in" filter="fade">
                                      <p:cBhvr>
                                        <p:cTn id="124" dur="500"/>
                                        <p:tgtEl>
                                          <p:spTgt spid="64"/>
                                        </p:tgtEl>
                                      </p:cBhvr>
                                    </p:animEffect>
                                  </p:childTnLst>
                                </p:cTn>
                              </p:par>
                              <p:par>
                                <p:cTn id="125" presetID="10" presetClass="entr" presetSubtype="0" fill="hold" nodeType="withEffect">
                                  <p:stCondLst>
                                    <p:cond delay="0"/>
                                  </p:stCondLst>
                                  <p:childTnLst>
                                    <p:set>
                                      <p:cBhvr>
                                        <p:cTn id="126" dur="1" fill="hold">
                                          <p:stCondLst>
                                            <p:cond delay="0"/>
                                          </p:stCondLst>
                                        </p:cTn>
                                        <p:tgtEl>
                                          <p:spTgt spid="65"/>
                                        </p:tgtEl>
                                        <p:attrNameLst>
                                          <p:attrName>style.visibility</p:attrName>
                                        </p:attrNameLst>
                                      </p:cBhvr>
                                      <p:to>
                                        <p:strVal val="visible"/>
                                      </p:to>
                                    </p:set>
                                    <p:animEffect transition="in" filter="fade">
                                      <p:cBhvr>
                                        <p:cTn id="127" dur="500"/>
                                        <p:tgtEl>
                                          <p:spTgt spid="65"/>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71"/>
                                        </p:tgtEl>
                                        <p:attrNameLst>
                                          <p:attrName>style.visibility</p:attrName>
                                        </p:attrNameLst>
                                      </p:cBhvr>
                                      <p:to>
                                        <p:strVal val="visible"/>
                                      </p:to>
                                    </p:set>
                                    <p:animEffect transition="in" filter="fade">
                                      <p:cBhvr>
                                        <p:cTn id="132" dur="500"/>
                                        <p:tgtEl>
                                          <p:spTgt spid="71"/>
                                        </p:tgtEl>
                                      </p:cBhvr>
                                    </p:animEffect>
                                  </p:childTnLst>
                                </p:cTn>
                              </p:par>
                              <p:par>
                                <p:cTn id="133" presetID="10" presetClass="entr" presetSubtype="0" fill="hold" nodeType="withEffect">
                                  <p:stCondLst>
                                    <p:cond delay="0"/>
                                  </p:stCondLst>
                                  <p:childTnLst>
                                    <p:set>
                                      <p:cBhvr>
                                        <p:cTn id="134" dur="1" fill="hold">
                                          <p:stCondLst>
                                            <p:cond delay="0"/>
                                          </p:stCondLst>
                                        </p:cTn>
                                        <p:tgtEl>
                                          <p:spTgt spid="73"/>
                                        </p:tgtEl>
                                        <p:attrNameLst>
                                          <p:attrName>style.visibility</p:attrName>
                                        </p:attrNameLst>
                                      </p:cBhvr>
                                      <p:to>
                                        <p:strVal val="visible"/>
                                      </p:to>
                                    </p:set>
                                    <p:animEffect transition="in" filter="fade">
                                      <p:cBhvr>
                                        <p:cTn id="135" dur="500"/>
                                        <p:tgtEl>
                                          <p:spTgt spid="73"/>
                                        </p:tgtEl>
                                      </p:cBhvr>
                                    </p:animEffect>
                                  </p:childTnLst>
                                </p:cTn>
                              </p:par>
                              <p:par>
                                <p:cTn id="136" presetID="10" presetClass="entr" presetSubtype="0" fill="hold" nodeType="withEffect">
                                  <p:stCondLst>
                                    <p:cond delay="0"/>
                                  </p:stCondLst>
                                  <p:childTnLst>
                                    <p:set>
                                      <p:cBhvr>
                                        <p:cTn id="137" dur="1" fill="hold">
                                          <p:stCondLst>
                                            <p:cond delay="0"/>
                                          </p:stCondLst>
                                        </p:cTn>
                                        <p:tgtEl>
                                          <p:spTgt spid="74"/>
                                        </p:tgtEl>
                                        <p:attrNameLst>
                                          <p:attrName>style.visibility</p:attrName>
                                        </p:attrNameLst>
                                      </p:cBhvr>
                                      <p:to>
                                        <p:strVal val="visible"/>
                                      </p:to>
                                    </p:set>
                                    <p:animEffect transition="in" filter="fade">
                                      <p:cBhvr>
                                        <p:cTn id="138" dur="500"/>
                                        <p:tgtEl>
                                          <p:spTgt spid="74"/>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92"/>
                                        </p:tgtEl>
                                        <p:attrNameLst>
                                          <p:attrName>style.visibility</p:attrName>
                                        </p:attrNameLst>
                                      </p:cBhvr>
                                      <p:to>
                                        <p:strVal val="visible"/>
                                      </p:to>
                                    </p:set>
                                    <p:animEffect transition="in" filter="fade">
                                      <p:cBhvr>
                                        <p:cTn id="141" dur="500"/>
                                        <p:tgtEl>
                                          <p:spTgt spid="92"/>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111"/>
                                        </p:tgtEl>
                                        <p:attrNameLst>
                                          <p:attrName>style.visibility</p:attrName>
                                        </p:attrNameLst>
                                      </p:cBhvr>
                                      <p:to>
                                        <p:strVal val="visible"/>
                                      </p:to>
                                    </p:set>
                                    <p:animEffect transition="in" filter="fade">
                                      <p:cBhvr>
                                        <p:cTn id="144" dur="500"/>
                                        <p:tgtEl>
                                          <p:spTgt spid="111"/>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101"/>
                                        </p:tgtEl>
                                        <p:attrNameLst>
                                          <p:attrName>style.visibility</p:attrName>
                                        </p:attrNameLst>
                                      </p:cBhvr>
                                      <p:to>
                                        <p:strVal val="visible"/>
                                      </p:to>
                                    </p:set>
                                    <p:animEffect transition="in" filter="fade">
                                      <p:cBhvr>
                                        <p:cTn id="147" dur="500"/>
                                        <p:tgtEl>
                                          <p:spTgt spid="101"/>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76"/>
                                        </p:tgtEl>
                                        <p:attrNameLst>
                                          <p:attrName>style.visibility</p:attrName>
                                        </p:attrNameLst>
                                      </p:cBhvr>
                                      <p:to>
                                        <p:strVal val="visible"/>
                                      </p:to>
                                    </p:set>
                                    <p:animEffect transition="in" filter="fade">
                                      <p:cBhvr>
                                        <p:cTn id="150" dur="500"/>
                                        <p:tgtEl>
                                          <p:spTgt spid="76"/>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grpId="0" nodeType="clickEffect">
                                  <p:stCondLst>
                                    <p:cond delay="0"/>
                                  </p:stCondLst>
                                  <p:childTnLst>
                                    <p:set>
                                      <p:cBhvr>
                                        <p:cTn id="154" dur="1" fill="hold">
                                          <p:stCondLst>
                                            <p:cond delay="0"/>
                                          </p:stCondLst>
                                        </p:cTn>
                                        <p:tgtEl>
                                          <p:spTgt spid="98"/>
                                        </p:tgtEl>
                                        <p:attrNameLst>
                                          <p:attrName>style.visibility</p:attrName>
                                        </p:attrNameLst>
                                      </p:cBhvr>
                                      <p:to>
                                        <p:strVal val="visible"/>
                                      </p:to>
                                    </p:set>
                                    <p:animEffect transition="in" filter="fade">
                                      <p:cBhvr>
                                        <p:cTn id="155" dur="500"/>
                                        <p:tgtEl>
                                          <p:spTgt spid="98"/>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112"/>
                                        </p:tgtEl>
                                        <p:attrNameLst>
                                          <p:attrName>style.visibility</p:attrName>
                                        </p:attrNameLst>
                                      </p:cBhvr>
                                      <p:to>
                                        <p:strVal val="visible"/>
                                      </p:to>
                                    </p:set>
                                    <p:animEffect transition="in" filter="fade">
                                      <p:cBhvr>
                                        <p:cTn id="158" dur="500"/>
                                        <p:tgtEl>
                                          <p:spTgt spid="112"/>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106"/>
                                        </p:tgtEl>
                                        <p:attrNameLst>
                                          <p:attrName>style.visibility</p:attrName>
                                        </p:attrNameLst>
                                      </p:cBhvr>
                                      <p:to>
                                        <p:strVal val="visible"/>
                                      </p:to>
                                    </p:set>
                                    <p:animEffect transition="in" filter="fade">
                                      <p:cBhvr>
                                        <p:cTn id="161" dur="500"/>
                                        <p:tgtEl>
                                          <p:spTgt spid="106"/>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69"/>
                                        </p:tgtEl>
                                        <p:attrNameLst>
                                          <p:attrName>style.visibility</p:attrName>
                                        </p:attrNameLst>
                                      </p:cBhvr>
                                      <p:to>
                                        <p:strVal val="visible"/>
                                      </p:to>
                                    </p:set>
                                    <p:animEffect transition="in" filter="fade">
                                      <p:cBhvr>
                                        <p:cTn id="164" dur="500"/>
                                        <p:tgtEl>
                                          <p:spTgt spid="69"/>
                                        </p:tgtEl>
                                      </p:cBhvr>
                                    </p:animEffect>
                                  </p:childTnLst>
                                </p:cTn>
                              </p:par>
                              <p:par>
                                <p:cTn id="165" presetID="10" presetClass="entr" presetSubtype="0" fill="hold" nodeType="withEffect">
                                  <p:stCondLst>
                                    <p:cond delay="0"/>
                                  </p:stCondLst>
                                  <p:childTnLst>
                                    <p:set>
                                      <p:cBhvr>
                                        <p:cTn id="166" dur="1" fill="hold">
                                          <p:stCondLst>
                                            <p:cond delay="0"/>
                                          </p:stCondLst>
                                        </p:cTn>
                                        <p:tgtEl>
                                          <p:spTgt spid="83"/>
                                        </p:tgtEl>
                                        <p:attrNameLst>
                                          <p:attrName>style.visibility</p:attrName>
                                        </p:attrNameLst>
                                      </p:cBhvr>
                                      <p:to>
                                        <p:strVal val="visible"/>
                                      </p:to>
                                    </p:set>
                                    <p:animEffect transition="in" filter="fade">
                                      <p:cBhvr>
                                        <p:cTn id="167" dur="500"/>
                                        <p:tgtEl>
                                          <p:spTgt spid="83"/>
                                        </p:tgtEl>
                                      </p:cBhvr>
                                    </p:animEffect>
                                  </p:childTnLst>
                                </p:cTn>
                              </p:par>
                              <p:par>
                                <p:cTn id="168" presetID="10" presetClass="entr" presetSubtype="0" fill="hold" nodeType="withEffect">
                                  <p:stCondLst>
                                    <p:cond delay="0"/>
                                  </p:stCondLst>
                                  <p:childTnLst>
                                    <p:set>
                                      <p:cBhvr>
                                        <p:cTn id="169" dur="1" fill="hold">
                                          <p:stCondLst>
                                            <p:cond delay="0"/>
                                          </p:stCondLst>
                                        </p:cTn>
                                        <p:tgtEl>
                                          <p:spTgt spid="86"/>
                                        </p:tgtEl>
                                        <p:attrNameLst>
                                          <p:attrName>style.visibility</p:attrName>
                                        </p:attrNameLst>
                                      </p:cBhvr>
                                      <p:to>
                                        <p:strVal val="visible"/>
                                      </p:to>
                                    </p:set>
                                    <p:animEffect transition="in" filter="fade">
                                      <p:cBhvr>
                                        <p:cTn id="170" dur="500"/>
                                        <p:tgtEl>
                                          <p:spTgt spid="86"/>
                                        </p:tgtEl>
                                      </p:cBhvr>
                                    </p:animEffect>
                                  </p:childTnLst>
                                </p:cTn>
                              </p:par>
                              <p:par>
                                <p:cTn id="171" presetID="10" presetClass="entr" presetSubtype="0" fill="hold" nodeType="withEffect">
                                  <p:stCondLst>
                                    <p:cond delay="0"/>
                                  </p:stCondLst>
                                  <p:childTnLst>
                                    <p:set>
                                      <p:cBhvr>
                                        <p:cTn id="172" dur="1" fill="hold">
                                          <p:stCondLst>
                                            <p:cond delay="0"/>
                                          </p:stCondLst>
                                        </p:cTn>
                                        <p:tgtEl>
                                          <p:spTgt spid="87"/>
                                        </p:tgtEl>
                                        <p:attrNameLst>
                                          <p:attrName>style.visibility</p:attrName>
                                        </p:attrNameLst>
                                      </p:cBhvr>
                                      <p:to>
                                        <p:strVal val="visible"/>
                                      </p:to>
                                    </p:set>
                                    <p:animEffect transition="in" filter="fade">
                                      <p:cBhvr>
                                        <p:cTn id="173"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6" grpId="0" animBg="1"/>
      <p:bldP spid="98" grpId="0" animBg="1"/>
      <p:bldP spid="101" grpId="0" animBg="1"/>
      <p:bldP spid="103" grpId="0" animBg="1"/>
      <p:bldP spid="106" grpId="0" animBg="1"/>
      <p:bldP spid="111" grpId="0" animBg="1"/>
      <p:bldP spid="112" grpId="0" animBg="1"/>
      <p:bldP spid="3" grpId="0" animBg="1"/>
      <p:bldP spid="84" grpId="0"/>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1" animBg="1"/>
      <p:bldP spid="59" grpId="1" animBg="1"/>
      <p:bldP spid="60" grpId="1" animBg="1"/>
      <p:bldP spid="43" grpId="0" animBg="1"/>
      <p:bldP spid="66" grpId="0" animBg="1"/>
      <p:bldP spid="66" grpId="1" animBg="1"/>
      <p:bldP spid="69" grpId="0"/>
      <p:bldP spid="76" grpId="0"/>
      <p:bldP spid="7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4" name="内容占位符 3"/>
          <p:cNvSpPr>
            <a:spLocks noGrp="1"/>
          </p:cNvSpPr>
          <p:nvPr>
            <p:ph idx="1"/>
          </p:nvPr>
        </p:nvSpPr>
        <p:spPr/>
        <p:txBody>
          <a:bodyPr/>
          <a:lstStyle/>
          <a:p>
            <a:r>
              <a:rPr lang="zh-CN" altLang="en-US" dirty="0"/>
              <a:t>设计思想</a:t>
            </a:r>
            <a:endParaRPr lang="en-US" altLang="zh-CN" dirty="0"/>
          </a:p>
          <a:p>
            <a:r>
              <a:rPr lang="zh-CN" altLang="en-US" dirty="0"/>
              <a:t>体系架构</a:t>
            </a:r>
            <a:endParaRPr lang="en-US" altLang="zh-CN" dirty="0"/>
          </a:p>
          <a:p>
            <a:r>
              <a:rPr lang="zh-CN" altLang="en-US" dirty="0">
                <a:solidFill>
                  <a:srgbClr val="C00000"/>
                </a:solidFill>
              </a:rPr>
              <a:t>工作原理</a:t>
            </a:r>
            <a:endParaRPr lang="en-US" altLang="zh-CN" dirty="0">
              <a:solidFill>
                <a:srgbClr val="C00000"/>
              </a:solidFill>
            </a:endParaRPr>
          </a:p>
          <a:p>
            <a:pPr lvl="1"/>
            <a:r>
              <a:rPr lang="zh-CN" altLang="en-US" dirty="0"/>
              <a:t>文件分块与备份</a:t>
            </a:r>
            <a:endParaRPr lang="en-US" altLang="zh-CN" dirty="0"/>
          </a:p>
          <a:p>
            <a:pPr lvl="1"/>
            <a:r>
              <a:rPr lang="zh-CN" altLang="en-US" dirty="0"/>
              <a:t>文件写入</a:t>
            </a:r>
            <a:endParaRPr lang="en-US" altLang="zh-CN" dirty="0"/>
          </a:p>
          <a:p>
            <a:pPr lvl="1"/>
            <a:r>
              <a:rPr lang="zh-CN" altLang="en-US" dirty="0">
                <a:solidFill>
                  <a:srgbClr val="C00000"/>
                </a:solidFill>
              </a:rPr>
              <a:t>文件读取</a:t>
            </a:r>
            <a:endParaRPr lang="en-US" altLang="zh-CN" dirty="0">
              <a:solidFill>
                <a:srgbClr val="C00000"/>
              </a:solidFill>
            </a:endParaRPr>
          </a:p>
          <a:p>
            <a:pPr lvl="1"/>
            <a:r>
              <a:rPr lang="zh-CN" altLang="en-US" dirty="0"/>
              <a:t>文件读写与一致性</a:t>
            </a:r>
            <a:endParaRPr lang="en-US" altLang="zh-CN" dirty="0"/>
          </a:p>
          <a:p>
            <a:r>
              <a:rPr lang="zh-CN" altLang="en-US" dirty="0"/>
              <a:t>容错机制</a:t>
            </a:r>
            <a:endParaRPr lang="en-US" altLang="zh-CN" dirty="0"/>
          </a:p>
          <a:p>
            <a:r>
              <a:rPr lang="zh-CN" altLang="en-US" dirty="0"/>
              <a:t>编程示例</a:t>
            </a:r>
          </a:p>
          <a:p>
            <a:endParaRPr lang="en-US" altLang="zh-CN" dirty="0"/>
          </a:p>
        </p:txBody>
      </p:sp>
      <p:sp>
        <p:nvSpPr>
          <p:cNvPr id="5" name="灯片编号占位符 4"/>
          <p:cNvSpPr>
            <a:spLocks noGrp="1"/>
          </p:cNvSpPr>
          <p:nvPr>
            <p:ph type="sldNum" sz="quarter" idx="10"/>
          </p:nvPr>
        </p:nvSpPr>
        <p:spPr/>
        <p:txBody>
          <a:bodyPr/>
          <a:lstStyle/>
          <a:p>
            <a:fld id="{2F92E8BF-52C0-4DA6-9593-0F736FC6DF7B}" type="slidenum">
              <a:rPr lang="en-US" altLang="zh-CN" smtClean="0"/>
              <a:pPr/>
              <a:t>32</a:t>
            </a:fld>
            <a:endParaRPr lang="en-US" altLang="zh-CN" dirty="0"/>
          </a:p>
        </p:txBody>
      </p:sp>
    </p:spTree>
    <p:extLst>
      <p:ext uri="{BB962C8B-B14F-4D97-AF65-F5344CB8AC3E}">
        <p14:creationId xmlns:p14="http://schemas.microsoft.com/office/powerpoint/2010/main" val="1732997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latin typeface="+mj-ea"/>
              </a:rPr>
              <a:t>从</a:t>
            </a:r>
            <a:r>
              <a:rPr lang="en-US" b="1" dirty="0">
                <a:latin typeface="+mj-ea"/>
              </a:rPr>
              <a:t>HDFS</a:t>
            </a:r>
            <a:r>
              <a:rPr lang="zh-CN" altLang="en-US" b="1" dirty="0">
                <a:latin typeface="+mj-ea"/>
              </a:rPr>
              <a:t>读取文件</a:t>
            </a:r>
            <a:endParaRPr lang="en-US" b="1" dirty="0">
              <a:latin typeface="+mj-ea"/>
            </a:endParaRPr>
          </a:p>
        </p:txBody>
      </p:sp>
      <p:sp>
        <p:nvSpPr>
          <p:cNvPr id="3" name="内容占位符 2"/>
          <p:cNvSpPr>
            <a:spLocks noGrp="1"/>
          </p:cNvSpPr>
          <p:nvPr>
            <p:ph idx="1"/>
          </p:nvPr>
        </p:nvSpPr>
        <p:spPr/>
        <p:txBody>
          <a:bodyPr/>
          <a:lstStyle/>
          <a:p>
            <a:endParaRPr lang="zh-CN" altLang="en-US" dirty="0"/>
          </a:p>
        </p:txBody>
      </p:sp>
      <p:sp>
        <p:nvSpPr>
          <p:cNvPr id="5" name="Rounded Rectangle 4"/>
          <p:cNvSpPr/>
          <p:nvPr/>
        </p:nvSpPr>
        <p:spPr bwMode="auto">
          <a:xfrm>
            <a:off x="4981791" y="3299774"/>
            <a:ext cx="1657350" cy="471611"/>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4" tIns="45722" rIns="91444" bIns="45722" numCol="1" rtlCol="0" anchor="ctr" anchorCtr="0" compatLnSpc="1">
            <a:prstTxWarp prst="textNoShape">
              <a:avLst/>
            </a:prstTxWarp>
          </a:bodyPr>
          <a:lstStyle/>
          <a:p>
            <a:pPr algn="ctr" defTabSz="914446" fontAlgn="base"/>
            <a:r>
              <a:rPr lang="en-US" sz="1575" b="1" dirty="0" err="1">
                <a:solidFill>
                  <a:srgbClr val="01020B"/>
                </a:solidFill>
                <a:latin typeface="微软雅黑" panose="020B0503020204020204" pitchFamily="34" charset="-122"/>
                <a:ea typeface="微软雅黑" panose="020B0503020204020204" pitchFamily="34" charset="-122"/>
              </a:rPr>
              <a:t>NameNode</a:t>
            </a:r>
            <a:endParaRPr lang="en-US" sz="1575" b="1" dirty="0">
              <a:solidFill>
                <a:srgbClr val="01020B"/>
              </a:solidFill>
              <a:latin typeface="微软雅黑" panose="020B0503020204020204" pitchFamily="34" charset="-122"/>
              <a:ea typeface="微软雅黑" panose="020B0503020204020204" pitchFamily="34" charset="-122"/>
            </a:endParaRPr>
          </a:p>
        </p:txBody>
      </p:sp>
      <p:cxnSp>
        <p:nvCxnSpPr>
          <p:cNvPr id="12" name="Straight Connector 11"/>
          <p:cNvCxnSpPr>
            <a:stCxn id="5" idx="3"/>
            <a:endCxn id="6" idx="1"/>
          </p:cNvCxnSpPr>
          <p:nvPr/>
        </p:nvCxnSpPr>
        <p:spPr bwMode="auto">
          <a:xfrm flipV="1">
            <a:off x="6639141" y="3535582"/>
            <a:ext cx="514350" cy="1"/>
          </a:xfrm>
          <a:prstGeom prst="line">
            <a:avLst/>
          </a:prstGeom>
          <a:solidFill>
            <a:schemeClr val="accent1"/>
          </a:solidFill>
          <a:ln w="28575" cap="flat" cmpd="sng" algn="ctr">
            <a:solidFill>
              <a:schemeClr val="bg1">
                <a:lumMod val="50000"/>
              </a:schemeClr>
            </a:solidFill>
            <a:prstDash val="solid"/>
            <a:round/>
            <a:headEnd type="triangle" w="lg" len="lg"/>
            <a:tailEnd type="triangle" w="lg" len="lg"/>
          </a:ln>
          <a:effectLst/>
        </p:spPr>
      </p:cxnSp>
      <p:cxnSp>
        <p:nvCxnSpPr>
          <p:cNvPr id="13" name="Straight Connector 12"/>
          <p:cNvCxnSpPr>
            <a:stCxn id="5" idx="2"/>
            <a:endCxn id="63" idx="0"/>
          </p:cNvCxnSpPr>
          <p:nvPr/>
        </p:nvCxnSpPr>
        <p:spPr bwMode="auto">
          <a:xfrm flipH="1">
            <a:off x="1147987" y="3771385"/>
            <a:ext cx="4662479" cy="1087753"/>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14" name="Straight Connector 13"/>
          <p:cNvCxnSpPr>
            <a:stCxn id="5" idx="2"/>
            <a:endCxn id="68" idx="0"/>
          </p:cNvCxnSpPr>
          <p:nvPr/>
        </p:nvCxnSpPr>
        <p:spPr bwMode="auto">
          <a:xfrm flipH="1">
            <a:off x="2738661" y="3771385"/>
            <a:ext cx="3071805" cy="1087753"/>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15" name="Straight Connector 14"/>
          <p:cNvCxnSpPr>
            <a:stCxn id="5" idx="2"/>
            <a:endCxn id="73" idx="0"/>
          </p:cNvCxnSpPr>
          <p:nvPr/>
        </p:nvCxnSpPr>
        <p:spPr bwMode="auto">
          <a:xfrm flipH="1">
            <a:off x="4329337" y="3771385"/>
            <a:ext cx="1481129" cy="1087753"/>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16" name="Straight Connector 15"/>
          <p:cNvCxnSpPr>
            <a:stCxn id="5" idx="2"/>
            <a:endCxn id="78" idx="0"/>
          </p:cNvCxnSpPr>
          <p:nvPr/>
        </p:nvCxnSpPr>
        <p:spPr bwMode="auto">
          <a:xfrm>
            <a:off x="5810466" y="3771385"/>
            <a:ext cx="109546" cy="1087753"/>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17" name="Straight Connector 16"/>
          <p:cNvCxnSpPr>
            <a:stCxn id="5" idx="2"/>
            <a:endCxn id="83" idx="0"/>
          </p:cNvCxnSpPr>
          <p:nvPr/>
        </p:nvCxnSpPr>
        <p:spPr bwMode="auto">
          <a:xfrm>
            <a:off x="5810466" y="3771385"/>
            <a:ext cx="1700220" cy="1087753"/>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sp>
        <p:nvSpPr>
          <p:cNvPr id="18" name="Folded Corner 17"/>
          <p:cNvSpPr/>
          <p:nvPr/>
        </p:nvSpPr>
        <p:spPr bwMode="auto">
          <a:xfrm>
            <a:off x="133349" y="1634116"/>
            <a:ext cx="1028700" cy="1650124"/>
          </a:xfrm>
          <a:prstGeom prst="foldedCorner">
            <a:avLst/>
          </a:prstGeom>
          <a:solidFill>
            <a:srgbClr val="FFFF93"/>
          </a:solidFill>
          <a:ln>
            <a:solidFill>
              <a:schemeClr val="bg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4" tIns="45722" rIns="91444" bIns="45722" numCol="1" rtlCol="0" anchor="t" anchorCtr="0" compatLnSpc="1">
            <a:prstTxWarp prst="textNoShape">
              <a:avLst/>
            </a:prstTxWarp>
          </a:bodyPr>
          <a:lstStyle/>
          <a:p>
            <a:pPr algn="ctr" defTabSz="914446" fontAlgn="base"/>
            <a:r>
              <a:rPr lang="zh-CN" altLang="en-US" sz="1575" b="1" dirty="0">
                <a:solidFill>
                  <a:srgbClr val="01020B"/>
                </a:solidFill>
                <a:latin typeface="微软雅黑" panose="020B0503020204020204" pitchFamily="34" charset="-122"/>
                <a:ea typeface="微软雅黑" panose="020B0503020204020204" pitchFamily="34" charset="-122"/>
              </a:rPr>
              <a:t>文件</a:t>
            </a:r>
            <a:endParaRPr lang="en-US" sz="1575" b="1" dirty="0">
              <a:solidFill>
                <a:srgbClr val="01020B"/>
              </a:solidFill>
              <a:latin typeface="微软雅黑" panose="020B0503020204020204" pitchFamily="34" charset="-122"/>
              <a:ea typeface="微软雅黑" panose="020B0503020204020204" pitchFamily="34" charset="-122"/>
            </a:endParaRPr>
          </a:p>
          <a:p>
            <a:pPr algn="ctr" defTabSz="914484" fontAlgn="base"/>
            <a:r>
              <a:rPr lang="en-US" sz="975" dirty="0">
                <a:solidFill>
                  <a:srgbClr val="01020B"/>
                </a:solidFill>
                <a:latin typeface="微软雅黑" panose="020B0503020204020204" pitchFamily="34" charset="-122"/>
                <a:ea typeface="微软雅黑" panose="020B0503020204020204" pitchFamily="34" charset="-122"/>
              </a:rPr>
              <a:t>110010101001</a:t>
            </a:r>
          </a:p>
          <a:p>
            <a:pPr algn="ctr" defTabSz="914484" fontAlgn="base"/>
            <a:r>
              <a:rPr lang="en-US" sz="975" dirty="0">
                <a:solidFill>
                  <a:srgbClr val="01020B"/>
                </a:solidFill>
                <a:latin typeface="微软雅黑" panose="020B0503020204020204" pitchFamily="34" charset="-122"/>
                <a:ea typeface="微软雅黑" panose="020B0503020204020204" pitchFamily="34" charset="-122"/>
              </a:rPr>
              <a:t>010100101010</a:t>
            </a:r>
          </a:p>
          <a:p>
            <a:pPr algn="ctr" defTabSz="914484" fontAlgn="base"/>
            <a:r>
              <a:rPr lang="en-US" sz="975" dirty="0">
                <a:solidFill>
                  <a:srgbClr val="01020B"/>
                </a:solidFill>
                <a:latin typeface="微软雅黑" panose="020B0503020204020204" pitchFamily="34" charset="-122"/>
                <a:ea typeface="微软雅黑" panose="020B0503020204020204" pitchFamily="34" charset="-122"/>
              </a:rPr>
              <a:t>011001010100</a:t>
            </a:r>
          </a:p>
          <a:p>
            <a:pPr algn="ctr" defTabSz="914484" fontAlgn="base"/>
            <a:r>
              <a:rPr lang="en-US" sz="975" dirty="0">
                <a:solidFill>
                  <a:srgbClr val="01020B"/>
                </a:solidFill>
                <a:latin typeface="微软雅黑" panose="020B0503020204020204" pitchFamily="34" charset="-122"/>
                <a:ea typeface="微软雅黑" panose="020B0503020204020204" pitchFamily="34" charset="-122"/>
              </a:rPr>
              <a:t>101010010101</a:t>
            </a:r>
          </a:p>
          <a:p>
            <a:pPr algn="ctr" defTabSz="914484" fontAlgn="base"/>
            <a:r>
              <a:rPr lang="en-US" sz="975" dirty="0">
                <a:solidFill>
                  <a:srgbClr val="01020B"/>
                </a:solidFill>
                <a:latin typeface="微软雅黑" panose="020B0503020204020204" pitchFamily="34" charset="-122"/>
                <a:ea typeface="微软雅黑" panose="020B0503020204020204" pitchFamily="34" charset="-122"/>
              </a:rPr>
              <a:t>001100101010</a:t>
            </a:r>
          </a:p>
          <a:p>
            <a:pPr algn="ctr" defTabSz="914484" fontAlgn="base"/>
            <a:r>
              <a:rPr lang="en-US" sz="975" dirty="0">
                <a:solidFill>
                  <a:srgbClr val="01020B"/>
                </a:solidFill>
                <a:latin typeface="微软雅黑" panose="020B0503020204020204" pitchFamily="34" charset="-122"/>
                <a:ea typeface="微软雅黑" panose="020B0503020204020204" pitchFamily="34" charset="-122"/>
              </a:rPr>
              <a:t>010101001010</a:t>
            </a:r>
          </a:p>
          <a:p>
            <a:pPr algn="ctr" defTabSz="914484" fontAlgn="base"/>
            <a:r>
              <a:rPr lang="en-US" sz="975" dirty="0">
                <a:solidFill>
                  <a:srgbClr val="01020B"/>
                </a:solidFill>
                <a:latin typeface="微软雅黑" panose="020B0503020204020204" pitchFamily="34" charset="-122"/>
                <a:ea typeface="微软雅黑" panose="020B0503020204020204" pitchFamily="34" charset="-122"/>
              </a:rPr>
              <a:t>100110010101</a:t>
            </a:r>
          </a:p>
          <a:p>
            <a:pPr algn="ctr" defTabSz="914484" fontAlgn="base"/>
            <a:r>
              <a:rPr lang="en-US" sz="975" dirty="0">
                <a:solidFill>
                  <a:srgbClr val="01020B"/>
                </a:solidFill>
                <a:latin typeface="微软雅黑" panose="020B0503020204020204" pitchFamily="34" charset="-122"/>
                <a:ea typeface="微软雅黑" panose="020B0503020204020204" pitchFamily="34" charset="-122"/>
              </a:rPr>
              <a:t>001010100101</a:t>
            </a:r>
          </a:p>
        </p:txBody>
      </p:sp>
      <p:sp>
        <p:nvSpPr>
          <p:cNvPr id="19" name="Rounded Rectangle 18"/>
          <p:cNvSpPr/>
          <p:nvPr/>
        </p:nvSpPr>
        <p:spPr bwMode="auto">
          <a:xfrm>
            <a:off x="2686052" y="2070805"/>
            <a:ext cx="1000124" cy="537085"/>
          </a:xfrm>
          <a:prstGeom prst="roundRect">
            <a:avLst/>
          </a:prstGeom>
          <a:solidFill>
            <a:srgbClr val="002060"/>
          </a:solidFill>
          <a:ln w="12700">
            <a:solidFill>
              <a:schemeClr val="tx1"/>
            </a:solidFill>
            <a:headEnd type="none" w="med" len="med"/>
            <a:tailEnd type="none" w="med" len="med"/>
          </a:ln>
          <a:effectLst>
            <a:outerShdw blurRad="50800" dist="38100" dir="18900000" algn="b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84" fontAlgn="base"/>
            <a:r>
              <a:rPr 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HDFS</a:t>
            </a:r>
          </a:p>
          <a:p>
            <a:pPr algn="ctr" defTabSz="914484" fontAlgn="base"/>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客户端</a:t>
            </a:r>
            <a:endParaRPr lang="en-US" b="1" dirty="0">
              <a:solidFill>
                <a:srgbClr val="01020B"/>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20" name="Straight Connector 19"/>
          <p:cNvCxnSpPr>
            <a:stCxn id="19" idx="3"/>
            <a:endCxn id="5" idx="1"/>
          </p:cNvCxnSpPr>
          <p:nvPr/>
        </p:nvCxnSpPr>
        <p:spPr bwMode="auto">
          <a:xfrm>
            <a:off x="3686176" y="2339348"/>
            <a:ext cx="1295615" cy="1196232"/>
          </a:xfrm>
          <a:prstGeom prst="line">
            <a:avLst/>
          </a:prstGeom>
          <a:ln>
            <a:solidFill>
              <a:srgbClr val="A50021"/>
            </a:solidFill>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21" name="TextBox 20"/>
          <p:cNvSpPr txBox="1"/>
          <p:nvPr/>
        </p:nvSpPr>
        <p:spPr>
          <a:xfrm>
            <a:off x="4204724" y="2353636"/>
            <a:ext cx="2108279" cy="323169"/>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lIns="91444" tIns="45722" rIns="91444" bIns="45722" rtlCol="0">
            <a:spAutoFit/>
          </a:bodyPr>
          <a:lstStyle/>
          <a:p>
            <a:pPr algn="ctr" defTabSz="914484" fontAlgn="base"/>
            <a:r>
              <a:rPr lang="zh-CN" altLang="en-US" sz="1500" b="1" dirty="0">
                <a:solidFill>
                  <a:srgbClr val="A50021"/>
                </a:solidFill>
                <a:latin typeface="微软雅黑" panose="020B0503020204020204" pitchFamily="34" charset="-122"/>
                <a:ea typeface="微软雅黑" panose="020B0503020204020204" pitchFamily="34" charset="-122"/>
              </a:rPr>
              <a:t>返回每个数据块的位置</a:t>
            </a:r>
            <a:endParaRPr lang="en-US" sz="1500" b="1" dirty="0">
              <a:solidFill>
                <a:srgbClr val="A50021"/>
              </a:solidFill>
              <a:latin typeface="微软雅黑" panose="020B0503020204020204" pitchFamily="34" charset="-122"/>
              <a:ea typeface="微软雅黑" panose="020B0503020204020204" pitchFamily="34" charset="-122"/>
            </a:endParaRPr>
          </a:p>
        </p:txBody>
      </p:sp>
      <p:sp>
        <p:nvSpPr>
          <p:cNvPr id="34" name="Rounded Rectangle 33"/>
          <p:cNvSpPr/>
          <p:nvPr/>
        </p:nvSpPr>
        <p:spPr bwMode="auto">
          <a:xfrm>
            <a:off x="1581158" y="2133601"/>
            <a:ext cx="276225" cy="207223"/>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sp>
        <p:nvSpPr>
          <p:cNvPr id="35" name="Rounded Rectangle 34"/>
          <p:cNvSpPr/>
          <p:nvPr/>
        </p:nvSpPr>
        <p:spPr bwMode="auto">
          <a:xfrm>
            <a:off x="1909770" y="2133601"/>
            <a:ext cx="276225" cy="207223"/>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sp>
        <p:nvSpPr>
          <p:cNvPr id="36" name="Rounded Rectangle 35"/>
          <p:cNvSpPr/>
          <p:nvPr/>
        </p:nvSpPr>
        <p:spPr bwMode="auto">
          <a:xfrm>
            <a:off x="2247906" y="2133600"/>
            <a:ext cx="276225" cy="207223"/>
          </a:xfrm>
          <a:prstGeom prst="roundRect">
            <a:avLst/>
          </a:prstGeom>
          <a:solidFill>
            <a:srgbClr val="FF0000"/>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sp>
        <p:nvSpPr>
          <p:cNvPr id="39" name="Right Arrow 38"/>
          <p:cNvSpPr/>
          <p:nvPr/>
        </p:nvSpPr>
        <p:spPr bwMode="auto">
          <a:xfrm flipH="1">
            <a:off x="1206660" y="2157421"/>
            <a:ext cx="293523" cy="153342"/>
          </a:xfrm>
          <a:prstGeom prst="rightArrow">
            <a:avLst/>
          </a:prstGeom>
          <a:solidFill>
            <a:srgbClr val="FF9900"/>
          </a:solidFill>
          <a:ln w="12700">
            <a:solidFill>
              <a:srgbClr val="FF9900"/>
            </a:solidFill>
            <a:headEnd type="none" w="med" len="med"/>
            <a:tailEnd type="none" w="med" len="med"/>
          </a:ln>
          <a:effectLst>
            <a:outerShdw blurRad="50800" dist="38100" dir="18900000" algn="bl" rotWithShape="0">
              <a:prstClr val="black">
                <a:alpha val="40000"/>
              </a:prstClr>
            </a:outerShdw>
          </a:effectLst>
          <a:scene3d>
            <a:camera prst="orthographicFront"/>
            <a:lightRig rig="threePt" dir="t"/>
          </a:scene3d>
          <a:sp3d>
            <a:bevelT w="114300" prst="hardEdge"/>
          </a:sp3d>
        </p:spPr>
        <p:style>
          <a:lnRef idx="2">
            <a:schemeClr val="accent6">
              <a:shade val="50000"/>
            </a:schemeClr>
          </a:lnRef>
          <a:fillRef idx="1">
            <a:schemeClr val="accent6"/>
          </a:fillRef>
          <a:effectRef idx="0">
            <a:schemeClr val="accent6"/>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grpSp>
        <p:nvGrpSpPr>
          <p:cNvPr id="62" name="Group 61"/>
          <p:cNvGrpSpPr/>
          <p:nvPr/>
        </p:nvGrpSpPr>
        <p:grpSpPr>
          <a:xfrm>
            <a:off x="481236" y="4859138"/>
            <a:ext cx="1333501" cy="678833"/>
            <a:chOff x="876299" y="4552950"/>
            <a:chExt cx="1333501" cy="904875"/>
          </a:xfrm>
        </p:grpSpPr>
        <p:sp>
          <p:nvSpPr>
            <p:cNvPr id="63" name="Rounded Rectangle 62"/>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68598" tIns="34299" rIns="68598" bIns="34299" numCol="1" rtlCol="0" anchor="t" anchorCtr="0" compatLnSpc="1">
              <a:prstTxWarp prst="textNoShape">
                <a:avLst/>
              </a:prstTxWarp>
            </a:bodyPr>
            <a:lstStyle/>
            <a:p>
              <a:pPr algn="ctr" defTabSz="914446" fontAlgn="base"/>
              <a:r>
                <a:rPr lang="en-US" sz="1575" b="1" dirty="0" err="1">
                  <a:solidFill>
                    <a:srgbClr val="01020B"/>
                  </a:solidFill>
                  <a:latin typeface="微软雅黑" panose="020B0503020204020204" pitchFamily="34" charset="-122"/>
                  <a:ea typeface="微软雅黑" panose="020B0503020204020204" pitchFamily="34" charset="-122"/>
                </a:rPr>
                <a:t>DataNode</a:t>
              </a:r>
              <a:endParaRPr lang="en-US" sz="1575" b="1" dirty="0">
                <a:solidFill>
                  <a:srgbClr val="01020B"/>
                </a:solidFill>
                <a:latin typeface="微软雅黑" panose="020B0503020204020204" pitchFamily="34" charset="-122"/>
                <a:ea typeface="微软雅黑" panose="020B0503020204020204" pitchFamily="34" charset="-122"/>
              </a:endParaRPr>
            </a:p>
          </p:txBody>
        </p:sp>
        <p:sp>
          <p:nvSpPr>
            <p:cNvPr id="64" name="Rounded Rectangle 63"/>
            <p:cNvSpPr/>
            <p:nvPr/>
          </p:nvSpPr>
          <p:spPr bwMode="auto">
            <a:xfrm>
              <a:off x="1076325" y="5043487"/>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b="1">
                <a:solidFill>
                  <a:srgbClr val="01020B"/>
                </a:solidFill>
                <a:latin typeface="微软雅黑" panose="020B0503020204020204" pitchFamily="34" charset="-122"/>
                <a:ea typeface="微软雅黑" panose="020B0503020204020204" pitchFamily="34" charset="-122"/>
              </a:endParaRPr>
            </a:p>
          </p:txBody>
        </p:sp>
        <p:sp>
          <p:nvSpPr>
            <p:cNvPr id="65" name="Rounded Rectangle 64"/>
            <p:cNvSpPr/>
            <p:nvPr/>
          </p:nvSpPr>
          <p:spPr bwMode="auto">
            <a:xfrm>
              <a:off x="1404937"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b="1">
                <a:solidFill>
                  <a:srgbClr val="01020B"/>
                </a:solidFill>
                <a:latin typeface="微软雅黑" panose="020B0503020204020204" pitchFamily="34" charset="-122"/>
                <a:ea typeface="微软雅黑" panose="020B0503020204020204" pitchFamily="34" charset="-122"/>
              </a:endParaRPr>
            </a:p>
          </p:txBody>
        </p:sp>
        <p:sp>
          <p:nvSpPr>
            <p:cNvPr id="66" name="Rounded Rectangle 65"/>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b="1">
                <a:solidFill>
                  <a:srgbClr val="01020B"/>
                </a:solidFill>
                <a:latin typeface="微软雅黑" panose="020B0503020204020204" pitchFamily="34" charset="-122"/>
                <a:ea typeface="微软雅黑" panose="020B0503020204020204" pitchFamily="34" charset="-122"/>
              </a:endParaRPr>
            </a:p>
          </p:txBody>
        </p:sp>
      </p:grpSp>
      <p:grpSp>
        <p:nvGrpSpPr>
          <p:cNvPr id="67" name="Group 66"/>
          <p:cNvGrpSpPr/>
          <p:nvPr/>
        </p:nvGrpSpPr>
        <p:grpSpPr>
          <a:xfrm>
            <a:off x="2071910" y="4859138"/>
            <a:ext cx="1333501" cy="678833"/>
            <a:chOff x="876299" y="4552950"/>
            <a:chExt cx="1333501" cy="904875"/>
          </a:xfrm>
        </p:grpSpPr>
        <p:sp>
          <p:nvSpPr>
            <p:cNvPr id="68" name="Rounded Rectangle 67"/>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68598" tIns="34299" rIns="68598" bIns="34299" numCol="1" rtlCol="0" anchor="t" anchorCtr="0" compatLnSpc="1">
              <a:prstTxWarp prst="textNoShape">
                <a:avLst/>
              </a:prstTxWarp>
            </a:bodyPr>
            <a:lstStyle/>
            <a:p>
              <a:pPr algn="ctr" defTabSz="914446" fontAlgn="base"/>
              <a:r>
                <a:rPr lang="en-US" sz="1575" b="1" dirty="0" err="1">
                  <a:solidFill>
                    <a:srgbClr val="01020B"/>
                  </a:solidFill>
                  <a:latin typeface="微软雅黑" panose="020B0503020204020204" pitchFamily="34" charset="-122"/>
                  <a:ea typeface="微软雅黑" panose="020B0503020204020204" pitchFamily="34" charset="-122"/>
                </a:rPr>
                <a:t>DataNode</a:t>
              </a:r>
              <a:endParaRPr lang="en-US" sz="1575" b="1" dirty="0">
                <a:solidFill>
                  <a:srgbClr val="01020B"/>
                </a:solidFill>
                <a:latin typeface="微软雅黑" panose="020B0503020204020204" pitchFamily="34" charset="-122"/>
                <a:ea typeface="微软雅黑" panose="020B0503020204020204" pitchFamily="34" charset="-122"/>
              </a:endParaRPr>
            </a:p>
          </p:txBody>
        </p:sp>
        <p:sp>
          <p:nvSpPr>
            <p:cNvPr id="69" name="Rounded Rectangle 68"/>
            <p:cNvSpPr/>
            <p:nvPr/>
          </p:nvSpPr>
          <p:spPr bwMode="auto">
            <a:xfrm>
              <a:off x="1076325" y="5043487"/>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b="1">
                <a:solidFill>
                  <a:srgbClr val="01020B"/>
                </a:solidFill>
                <a:latin typeface="微软雅黑" panose="020B0503020204020204" pitchFamily="34" charset="-122"/>
                <a:ea typeface="微软雅黑" panose="020B0503020204020204" pitchFamily="34" charset="-122"/>
              </a:endParaRPr>
            </a:p>
          </p:txBody>
        </p:sp>
        <p:sp>
          <p:nvSpPr>
            <p:cNvPr id="70" name="Rounded Rectangle 69"/>
            <p:cNvSpPr/>
            <p:nvPr/>
          </p:nvSpPr>
          <p:spPr bwMode="auto">
            <a:xfrm>
              <a:off x="1404937" y="5043487"/>
              <a:ext cx="276225" cy="276225"/>
            </a:xfrm>
            <a:prstGeom prst="roundRect">
              <a:avLst/>
            </a:prstGeom>
            <a:solidFill>
              <a:srgbClr val="007033"/>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b="1">
                <a:solidFill>
                  <a:srgbClr val="01020B"/>
                </a:solidFill>
                <a:latin typeface="微软雅黑" panose="020B0503020204020204" pitchFamily="34" charset="-122"/>
                <a:ea typeface="微软雅黑" panose="020B0503020204020204" pitchFamily="34" charset="-122"/>
              </a:endParaRPr>
            </a:p>
          </p:txBody>
        </p:sp>
        <p:sp>
          <p:nvSpPr>
            <p:cNvPr id="71" name="Rounded Rectangle 70"/>
            <p:cNvSpPr/>
            <p:nvPr/>
          </p:nvSpPr>
          <p:spPr bwMode="auto">
            <a:xfrm>
              <a:off x="1743073" y="5043486"/>
              <a:ext cx="276225" cy="276225"/>
            </a:xfrm>
            <a:prstGeom prst="roundRect">
              <a:avLst/>
            </a:prstGeom>
            <a:solidFill>
              <a:srgbClr val="FF0000"/>
            </a:solidFill>
            <a:ln>
              <a:solidFill>
                <a:srgbClr val="FF0000"/>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b="1">
                <a:solidFill>
                  <a:srgbClr val="01020B"/>
                </a:solidFill>
                <a:latin typeface="微软雅黑" panose="020B0503020204020204" pitchFamily="34" charset="-122"/>
                <a:ea typeface="微软雅黑" panose="020B0503020204020204" pitchFamily="34" charset="-122"/>
              </a:endParaRPr>
            </a:p>
          </p:txBody>
        </p:sp>
      </p:grpSp>
      <p:grpSp>
        <p:nvGrpSpPr>
          <p:cNvPr id="72" name="Group 71"/>
          <p:cNvGrpSpPr/>
          <p:nvPr/>
        </p:nvGrpSpPr>
        <p:grpSpPr>
          <a:xfrm>
            <a:off x="3662586" y="4859138"/>
            <a:ext cx="1333501" cy="678833"/>
            <a:chOff x="876299" y="4552950"/>
            <a:chExt cx="1333501" cy="904875"/>
          </a:xfrm>
        </p:grpSpPr>
        <p:sp>
          <p:nvSpPr>
            <p:cNvPr id="73" name="Rounded Rectangle 72"/>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68598" tIns="34299" rIns="68598" bIns="34299" numCol="1" rtlCol="0" anchor="t" anchorCtr="0" compatLnSpc="1">
              <a:prstTxWarp prst="textNoShape">
                <a:avLst/>
              </a:prstTxWarp>
            </a:bodyPr>
            <a:lstStyle/>
            <a:p>
              <a:pPr algn="ctr" defTabSz="914446" fontAlgn="base"/>
              <a:r>
                <a:rPr lang="en-US" sz="1575" b="1" dirty="0" err="1">
                  <a:solidFill>
                    <a:srgbClr val="01020B"/>
                  </a:solidFill>
                  <a:latin typeface="微软雅黑" panose="020B0503020204020204" pitchFamily="34" charset="-122"/>
                  <a:ea typeface="微软雅黑" panose="020B0503020204020204" pitchFamily="34" charset="-122"/>
                </a:rPr>
                <a:t>DataNode</a:t>
              </a:r>
              <a:endParaRPr lang="en-US" sz="1575" b="1" dirty="0">
                <a:solidFill>
                  <a:srgbClr val="01020B"/>
                </a:solidFill>
                <a:latin typeface="微软雅黑" panose="020B0503020204020204" pitchFamily="34" charset="-122"/>
                <a:ea typeface="微软雅黑" panose="020B0503020204020204" pitchFamily="34" charset="-122"/>
              </a:endParaRPr>
            </a:p>
          </p:txBody>
        </p:sp>
        <p:sp>
          <p:nvSpPr>
            <p:cNvPr id="74" name="Rounded Rectangle 73"/>
            <p:cNvSpPr/>
            <p:nvPr/>
          </p:nvSpPr>
          <p:spPr bwMode="auto">
            <a:xfrm>
              <a:off x="1076325"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b="1">
                <a:solidFill>
                  <a:srgbClr val="01020B"/>
                </a:solidFill>
                <a:latin typeface="微软雅黑" panose="020B0503020204020204" pitchFamily="34" charset="-122"/>
                <a:ea typeface="微软雅黑" panose="020B0503020204020204" pitchFamily="34" charset="-122"/>
              </a:endParaRPr>
            </a:p>
          </p:txBody>
        </p:sp>
        <p:sp>
          <p:nvSpPr>
            <p:cNvPr id="75" name="Rounded Rectangle 74"/>
            <p:cNvSpPr/>
            <p:nvPr/>
          </p:nvSpPr>
          <p:spPr bwMode="auto">
            <a:xfrm>
              <a:off x="1404937" y="5043487"/>
              <a:ext cx="276225" cy="276225"/>
            </a:xfrm>
            <a:prstGeom prst="roundRect">
              <a:avLst/>
            </a:prstGeom>
            <a:solidFill>
              <a:srgbClr val="FF6600"/>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b="1">
                <a:solidFill>
                  <a:srgbClr val="01020B"/>
                </a:solidFill>
                <a:latin typeface="微软雅黑" panose="020B0503020204020204" pitchFamily="34" charset="-122"/>
                <a:ea typeface="微软雅黑" panose="020B0503020204020204" pitchFamily="34" charset="-122"/>
              </a:endParaRPr>
            </a:p>
          </p:txBody>
        </p:sp>
        <p:sp>
          <p:nvSpPr>
            <p:cNvPr id="76" name="Rounded Rectangle 75"/>
            <p:cNvSpPr/>
            <p:nvPr/>
          </p:nvSpPr>
          <p:spPr bwMode="auto">
            <a:xfrm>
              <a:off x="1743073" y="5043486"/>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b="1">
                <a:solidFill>
                  <a:srgbClr val="01020B"/>
                </a:solidFill>
                <a:latin typeface="微软雅黑" panose="020B0503020204020204" pitchFamily="34" charset="-122"/>
                <a:ea typeface="微软雅黑" panose="020B0503020204020204" pitchFamily="34" charset="-122"/>
              </a:endParaRPr>
            </a:p>
          </p:txBody>
        </p:sp>
      </p:grpSp>
      <p:grpSp>
        <p:nvGrpSpPr>
          <p:cNvPr id="77" name="Group 76"/>
          <p:cNvGrpSpPr/>
          <p:nvPr/>
        </p:nvGrpSpPr>
        <p:grpSpPr>
          <a:xfrm>
            <a:off x="5253261" y="4859138"/>
            <a:ext cx="1333501" cy="678833"/>
            <a:chOff x="876299" y="4552950"/>
            <a:chExt cx="1333501" cy="904875"/>
          </a:xfrm>
        </p:grpSpPr>
        <p:sp>
          <p:nvSpPr>
            <p:cNvPr id="78" name="Rounded Rectangle 77"/>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68598" tIns="34299" rIns="68598" bIns="34299" numCol="1" rtlCol="0" anchor="t" anchorCtr="0" compatLnSpc="1">
              <a:prstTxWarp prst="textNoShape">
                <a:avLst/>
              </a:prstTxWarp>
            </a:bodyPr>
            <a:lstStyle/>
            <a:p>
              <a:pPr algn="ctr" defTabSz="914446" fontAlgn="base"/>
              <a:r>
                <a:rPr lang="en-US" sz="1575" b="1" dirty="0" err="1">
                  <a:solidFill>
                    <a:srgbClr val="01020B"/>
                  </a:solidFill>
                  <a:latin typeface="微软雅黑" panose="020B0503020204020204" pitchFamily="34" charset="-122"/>
                  <a:ea typeface="微软雅黑" panose="020B0503020204020204" pitchFamily="34" charset="-122"/>
                </a:rPr>
                <a:t>DataNode</a:t>
              </a:r>
              <a:endParaRPr lang="en-US" sz="1575" b="1" dirty="0">
                <a:solidFill>
                  <a:srgbClr val="01020B"/>
                </a:solidFill>
                <a:latin typeface="微软雅黑" panose="020B0503020204020204" pitchFamily="34" charset="-122"/>
                <a:ea typeface="微软雅黑" panose="020B0503020204020204" pitchFamily="34" charset="-122"/>
              </a:endParaRPr>
            </a:p>
          </p:txBody>
        </p:sp>
        <p:sp>
          <p:nvSpPr>
            <p:cNvPr id="79" name="Rounded Rectangle 78"/>
            <p:cNvSpPr/>
            <p:nvPr/>
          </p:nvSpPr>
          <p:spPr bwMode="auto">
            <a:xfrm>
              <a:off x="1076325" y="5043487"/>
              <a:ext cx="276225" cy="276225"/>
            </a:xfrm>
            <a:prstGeom prst="roundRect">
              <a:avLst/>
            </a:prstGeom>
            <a:solidFill>
              <a:srgbClr val="FF0000"/>
            </a:solidFill>
            <a:ln>
              <a:solidFill>
                <a:srgbClr val="FF0000"/>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b="1">
                <a:solidFill>
                  <a:srgbClr val="01020B"/>
                </a:solidFill>
                <a:latin typeface="微软雅黑" panose="020B0503020204020204" pitchFamily="34" charset="-122"/>
                <a:ea typeface="微软雅黑" panose="020B0503020204020204" pitchFamily="34" charset="-122"/>
              </a:endParaRPr>
            </a:p>
          </p:txBody>
        </p:sp>
        <p:sp>
          <p:nvSpPr>
            <p:cNvPr id="80" name="Rounded Rectangle 79"/>
            <p:cNvSpPr/>
            <p:nvPr/>
          </p:nvSpPr>
          <p:spPr bwMode="auto">
            <a:xfrm>
              <a:off x="1404937" y="5043487"/>
              <a:ext cx="276225" cy="276225"/>
            </a:xfrm>
            <a:prstGeom prst="roundRect">
              <a:avLst/>
            </a:prstGeom>
            <a:solidFill>
              <a:srgbClr val="921E84"/>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b="1">
                <a:solidFill>
                  <a:srgbClr val="01020B"/>
                </a:solidFill>
                <a:latin typeface="微软雅黑" panose="020B0503020204020204" pitchFamily="34" charset="-122"/>
                <a:ea typeface="微软雅黑" panose="020B0503020204020204" pitchFamily="34" charset="-122"/>
              </a:endParaRPr>
            </a:p>
          </p:txBody>
        </p:sp>
        <p:sp>
          <p:nvSpPr>
            <p:cNvPr id="81" name="Rounded Rectangle 80"/>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b="1">
                <a:solidFill>
                  <a:srgbClr val="01020B"/>
                </a:solidFill>
                <a:latin typeface="微软雅黑" panose="020B0503020204020204" pitchFamily="34" charset="-122"/>
                <a:ea typeface="微软雅黑" panose="020B0503020204020204" pitchFamily="34" charset="-122"/>
              </a:endParaRPr>
            </a:p>
          </p:txBody>
        </p:sp>
      </p:grpSp>
      <p:grpSp>
        <p:nvGrpSpPr>
          <p:cNvPr id="82" name="Group 81"/>
          <p:cNvGrpSpPr/>
          <p:nvPr/>
        </p:nvGrpSpPr>
        <p:grpSpPr>
          <a:xfrm>
            <a:off x="6843935" y="4859138"/>
            <a:ext cx="1333501" cy="678833"/>
            <a:chOff x="876299" y="4552950"/>
            <a:chExt cx="1333501" cy="904875"/>
          </a:xfrm>
        </p:grpSpPr>
        <p:sp>
          <p:nvSpPr>
            <p:cNvPr id="83" name="Rounded Rectangle 82"/>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68598" tIns="34299" rIns="68598" bIns="34299" numCol="1" rtlCol="0" anchor="t" anchorCtr="0" compatLnSpc="1">
              <a:prstTxWarp prst="textNoShape">
                <a:avLst/>
              </a:prstTxWarp>
            </a:bodyPr>
            <a:lstStyle/>
            <a:p>
              <a:pPr algn="ctr" defTabSz="914446" fontAlgn="base"/>
              <a:r>
                <a:rPr lang="en-US" sz="1575" b="1" dirty="0" err="1">
                  <a:solidFill>
                    <a:srgbClr val="01020B"/>
                  </a:solidFill>
                  <a:latin typeface="微软雅黑" panose="020B0503020204020204" pitchFamily="34" charset="-122"/>
                  <a:ea typeface="微软雅黑" panose="020B0503020204020204" pitchFamily="34" charset="-122"/>
                </a:rPr>
                <a:t>DataNode</a:t>
              </a:r>
              <a:endParaRPr lang="en-US" sz="1575" b="1" dirty="0">
                <a:solidFill>
                  <a:srgbClr val="01020B"/>
                </a:solidFill>
                <a:latin typeface="微软雅黑" panose="020B0503020204020204" pitchFamily="34" charset="-122"/>
                <a:ea typeface="微软雅黑" panose="020B0503020204020204" pitchFamily="34" charset="-122"/>
              </a:endParaRPr>
            </a:p>
          </p:txBody>
        </p:sp>
        <p:sp>
          <p:nvSpPr>
            <p:cNvPr id="84" name="Rounded Rectangle 83"/>
            <p:cNvSpPr/>
            <p:nvPr/>
          </p:nvSpPr>
          <p:spPr bwMode="auto">
            <a:xfrm>
              <a:off x="1076325"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b="1">
                <a:solidFill>
                  <a:srgbClr val="01020B"/>
                </a:solidFill>
                <a:latin typeface="微软雅黑" panose="020B0503020204020204" pitchFamily="34" charset="-122"/>
                <a:ea typeface="微软雅黑" panose="020B0503020204020204" pitchFamily="34" charset="-122"/>
              </a:endParaRPr>
            </a:p>
          </p:txBody>
        </p:sp>
        <p:sp>
          <p:nvSpPr>
            <p:cNvPr id="85" name="Rounded Rectangle 84"/>
            <p:cNvSpPr/>
            <p:nvPr/>
          </p:nvSpPr>
          <p:spPr bwMode="auto">
            <a:xfrm>
              <a:off x="1404937" y="5043487"/>
              <a:ext cx="276225" cy="276225"/>
            </a:xfrm>
            <a:prstGeom prst="roundRect">
              <a:avLst/>
            </a:prstGeom>
            <a:solidFill>
              <a:srgbClr val="FF0000"/>
            </a:solidFill>
            <a:ln>
              <a:solidFill>
                <a:srgbClr val="FF0000"/>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b="1">
                <a:solidFill>
                  <a:srgbClr val="01020B"/>
                </a:solidFill>
                <a:latin typeface="微软雅黑" panose="020B0503020204020204" pitchFamily="34" charset="-122"/>
                <a:ea typeface="微软雅黑" panose="020B0503020204020204" pitchFamily="34" charset="-122"/>
              </a:endParaRPr>
            </a:p>
          </p:txBody>
        </p:sp>
        <p:sp>
          <p:nvSpPr>
            <p:cNvPr id="86" name="Rounded Rectangle 85"/>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b="1">
                <a:solidFill>
                  <a:srgbClr val="01020B"/>
                </a:solidFill>
                <a:latin typeface="微软雅黑" panose="020B0503020204020204" pitchFamily="34" charset="-122"/>
                <a:ea typeface="微软雅黑" panose="020B0503020204020204" pitchFamily="34" charset="-122"/>
              </a:endParaRPr>
            </a:p>
          </p:txBody>
        </p:sp>
      </p:grpSp>
      <p:sp>
        <p:nvSpPr>
          <p:cNvPr id="92" name="Right Arrow 91"/>
          <p:cNvSpPr/>
          <p:nvPr/>
        </p:nvSpPr>
        <p:spPr bwMode="auto">
          <a:xfrm rot="6745695" flipH="1">
            <a:off x="272922" y="3532529"/>
            <a:ext cx="2125331" cy="241907"/>
          </a:xfrm>
          <a:prstGeom prst="rightArrow">
            <a:avLst/>
          </a:prstGeom>
          <a:solidFill>
            <a:srgbClr val="FF9900">
              <a:alpha val="40000"/>
            </a:srgbClr>
          </a:solidFill>
          <a:ln w="12700">
            <a:solidFill>
              <a:srgbClr val="FF9900"/>
            </a:solidFill>
            <a:headEnd type="none" w="med" len="med"/>
            <a:tailEnd type="none" w="med" len="med"/>
          </a:ln>
          <a:effectLst>
            <a:outerShdw blurRad="50800" dist="38100" dir="18900000" algn="bl" rotWithShape="0">
              <a:prstClr val="black">
                <a:alpha val="40000"/>
              </a:prstClr>
            </a:outerShdw>
          </a:effectLst>
          <a:scene3d>
            <a:camera prst="orthographicFront"/>
            <a:lightRig rig="threePt" dir="t"/>
          </a:scene3d>
          <a:sp3d>
            <a:bevelT w="114300" prst="hardEdge"/>
          </a:sp3d>
        </p:spPr>
        <p:style>
          <a:lnRef idx="2">
            <a:schemeClr val="accent6">
              <a:shade val="50000"/>
            </a:schemeClr>
          </a:lnRef>
          <a:fillRef idx="1">
            <a:schemeClr val="accent6"/>
          </a:fillRef>
          <a:effectRef idx="0">
            <a:schemeClr val="accent6"/>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sp>
        <p:nvSpPr>
          <p:cNvPr id="93" name="Right Arrow 92"/>
          <p:cNvSpPr/>
          <p:nvPr/>
        </p:nvSpPr>
        <p:spPr bwMode="auto">
          <a:xfrm rot="4399997" flipH="1">
            <a:off x="1337814" y="3574896"/>
            <a:ext cx="1989313" cy="311497"/>
          </a:xfrm>
          <a:prstGeom prst="rightArrow">
            <a:avLst/>
          </a:prstGeom>
          <a:solidFill>
            <a:srgbClr val="FF9900">
              <a:alpha val="40000"/>
            </a:srgbClr>
          </a:solidFill>
          <a:ln w="12700">
            <a:solidFill>
              <a:srgbClr val="FF9900"/>
            </a:solidFill>
            <a:headEnd type="none" w="med" len="med"/>
            <a:tailEnd type="none" w="med" len="med"/>
          </a:ln>
          <a:effectLst>
            <a:outerShdw blurRad="50800" dist="38100" dir="18900000" algn="bl" rotWithShape="0">
              <a:prstClr val="black">
                <a:alpha val="40000"/>
              </a:prstClr>
            </a:outerShdw>
          </a:effectLst>
          <a:scene3d>
            <a:camera prst="orthographicFront"/>
            <a:lightRig rig="threePt" dir="t"/>
          </a:scene3d>
          <a:sp3d>
            <a:bevelT w="114300" prst="hardEdge"/>
          </a:sp3d>
        </p:spPr>
        <p:style>
          <a:lnRef idx="2">
            <a:schemeClr val="accent6">
              <a:shade val="50000"/>
            </a:schemeClr>
          </a:lnRef>
          <a:fillRef idx="1">
            <a:schemeClr val="accent6"/>
          </a:fillRef>
          <a:effectRef idx="0">
            <a:schemeClr val="accent6"/>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sp>
        <p:nvSpPr>
          <p:cNvPr id="94" name="Right Arrow 93"/>
          <p:cNvSpPr/>
          <p:nvPr/>
        </p:nvSpPr>
        <p:spPr bwMode="auto">
          <a:xfrm rot="3128204" flipH="1">
            <a:off x="1895995" y="3564217"/>
            <a:ext cx="2655468" cy="274405"/>
          </a:xfrm>
          <a:prstGeom prst="rightArrow">
            <a:avLst/>
          </a:prstGeom>
          <a:solidFill>
            <a:srgbClr val="FF9900">
              <a:alpha val="40000"/>
            </a:srgbClr>
          </a:solidFill>
          <a:ln w="12700">
            <a:solidFill>
              <a:srgbClr val="FF9900"/>
            </a:solidFill>
            <a:headEnd type="none" w="med" len="med"/>
            <a:tailEnd type="none" w="med" len="med"/>
          </a:ln>
          <a:effectLst>
            <a:outerShdw blurRad="50800" dist="38100" dir="18900000" algn="bl" rotWithShape="0">
              <a:prstClr val="black">
                <a:alpha val="40000"/>
              </a:prstClr>
            </a:outerShdw>
          </a:effectLst>
          <a:scene3d>
            <a:camera prst="orthographicFront"/>
            <a:lightRig rig="threePt" dir="t"/>
          </a:scene3d>
          <a:sp3d>
            <a:bevelT w="114300" prst="hardEdge"/>
          </a:sp3d>
        </p:spPr>
        <p:style>
          <a:lnRef idx="2">
            <a:schemeClr val="accent6">
              <a:shade val="50000"/>
            </a:schemeClr>
          </a:lnRef>
          <a:fillRef idx="1">
            <a:schemeClr val="accent6"/>
          </a:fillRef>
          <a:effectRef idx="0">
            <a:schemeClr val="accent6"/>
          </a:effectRef>
          <a:fontRef idx="minor">
            <a:schemeClr val="lt1"/>
          </a:fontRef>
        </p:style>
        <p:txBody>
          <a:bodyPr vert="horz" wrap="none" lIns="91444" tIns="45722" rIns="91444" bIns="45722"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sp>
        <p:nvSpPr>
          <p:cNvPr id="96" name="TextBox 95"/>
          <p:cNvSpPr txBox="1"/>
          <p:nvPr/>
        </p:nvSpPr>
        <p:spPr>
          <a:xfrm>
            <a:off x="1252000" y="3657566"/>
            <a:ext cx="2492998" cy="369336"/>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ln>
            <a:solidFill>
              <a:schemeClr val="bg1">
                <a:lumMod val="50000"/>
              </a:schemeClr>
            </a:solidFill>
          </a:ln>
        </p:spPr>
        <p:style>
          <a:lnRef idx="1">
            <a:schemeClr val="accent3"/>
          </a:lnRef>
          <a:fillRef idx="2">
            <a:schemeClr val="accent3"/>
          </a:fillRef>
          <a:effectRef idx="1">
            <a:schemeClr val="accent3"/>
          </a:effectRef>
          <a:fontRef idx="minor">
            <a:schemeClr val="dk1"/>
          </a:fontRef>
        </p:style>
        <p:txBody>
          <a:bodyPr wrap="none" lIns="91444" tIns="45722" rIns="91444" bIns="45722" rtlCol="0">
            <a:spAutoFit/>
          </a:bodyPr>
          <a:lstStyle/>
          <a:p>
            <a:pPr defTabSz="914484" fontAlgn="base"/>
            <a:r>
              <a:rPr lang="zh-CN" altLang="en-US" b="1" dirty="0">
                <a:solidFill>
                  <a:srgbClr val="A50021"/>
                </a:solidFill>
                <a:latin typeface="微软雅黑" panose="020B0503020204020204" pitchFamily="34" charset="-122"/>
                <a:ea typeface="微软雅黑" panose="020B0503020204020204" pitchFamily="34" charset="-122"/>
              </a:rPr>
              <a:t>从数据节点上传数据块</a:t>
            </a:r>
            <a:endParaRPr lang="en-US" b="1" dirty="0">
              <a:solidFill>
                <a:srgbClr val="A50021"/>
              </a:solidFill>
              <a:latin typeface="微软雅黑" panose="020B0503020204020204" pitchFamily="34" charset="-122"/>
              <a:ea typeface="微软雅黑" panose="020B0503020204020204" pitchFamily="34" charset="-122"/>
            </a:endParaRPr>
          </a:p>
        </p:txBody>
      </p:sp>
      <p:sp>
        <p:nvSpPr>
          <p:cNvPr id="87" name="Rounded Rectangle 6"/>
          <p:cNvSpPr/>
          <p:nvPr/>
        </p:nvSpPr>
        <p:spPr bwMode="auto">
          <a:xfrm>
            <a:off x="7159113" y="3211552"/>
            <a:ext cx="1243016" cy="602099"/>
          </a:xfrm>
          <a:prstGeom prst="roundRect">
            <a:avLst/>
          </a:prstGeom>
          <a:ln>
            <a:headEnd type="none" w="med" len="med"/>
            <a:tailEnd type="none" w="med" len="med"/>
          </a:ln>
        </p:spPr>
        <p:style>
          <a:lnRef idx="1">
            <a:schemeClr val="dk1"/>
          </a:lnRef>
          <a:fillRef idx="1003">
            <a:schemeClr val="lt1"/>
          </a:fillRef>
          <a:effectRef idx="1">
            <a:schemeClr val="dk1"/>
          </a:effectRef>
          <a:fontRef idx="minor">
            <a:schemeClr val="dk1"/>
          </a:fontRef>
        </p:style>
        <p:txBody>
          <a:bodyPr vert="horz" wrap="none" lIns="91444" tIns="45722" rIns="91444" bIns="45722" numCol="1" rtlCol="0" anchor="ctr" anchorCtr="0" compatLnSpc="1">
            <a:prstTxWarp prst="textNoShape">
              <a:avLst/>
            </a:prstTxWarp>
          </a:bodyPr>
          <a:lstStyle/>
          <a:p>
            <a:pPr algn="ctr" defTabSz="914446" fontAlgn="base"/>
            <a:r>
              <a:rPr lang="en-US" sz="1575" b="1" dirty="0">
                <a:solidFill>
                  <a:srgbClr val="01020B"/>
                </a:solidFill>
                <a:latin typeface="微软雅黑" panose="020B0503020204020204" pitchFamily="34" charset="-122"/>
                <a:ea typeface="微软雅黑" panose="020B0503020204020204" pitchFamily="34" charset="-122"/>
              </a:rPr>
              <a:t>Secondary</a:t>
            </a:r>
          </a:p>
          <a:p>
            <a:pPr algn="ctr" defTabSz="914446" fontAlgn="base"/>
            <a:r>
              <a:rPr lang="en-US" sz="1575" b="1" dirty="0" err="1">
                <a:solidFill>
                  <a:srgbClr val="01020B"/>
                </a:solidFill>
                <a:latin typeface="微软雅黑" panose="020B0503020204020204" pitchFamily="34" charset="-122"/>
                <a:ea typeface="微软雅黑" panose="020B0503020204020204" pitchFamily="34" charset="-122"/>
              </a:rPr>
              <a:t>NameNode</a:t>
            </a:r>
            <a:endParaRPr lang="en-US" sz="1575" b="1" dirty="0">
              <a:solidFill>
                <a:srgbClr val="01020B"/>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F92E8BF-52C0-4DA6-9593-0F736FC6DF7B}" type="slidenum">
              <a:rPr lang="en-US" altLang="zh-CN" smtClean="0"/>
              <a:pPr/>
              <a:t>33</a:t>
            </a:fld>
            <a:endParaRPr lang="en-US" altLang="zh-CN" dirty="0"/>
          </a:p>
        </p:txBody>
      </p:sp>
    </p:spTree>
    <p:extLst>
      <p:ext uri="{BB962C8B-B14F-4D97-AF65-F5344CB8AC3E}">
        <p14:creationId xmlns:p14="http://schemas.microsoft.com/office/powerpoint/2010/main" val="27504930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6"/>
                                        </p:tgtEl>
                                        <p:attrNameLst>
                                          <p:attrName>style.visibility</p:attrName>
                                        </p:attrNameLst>
                                      </p:cBhvr>
                                      <p:to>
                                        <p:strVal val="visible"/>
                                      </p:to>
                                    </p:set>
                                    <p:animEffect transition="in" filter="fade">
                                      <p:cBhvr>
                                        <p:cTn id="15" dur="500"/>
                                        <p:tgtEl>
                                          <p:spTgt spid="96"/>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34"/>
                                        </p:tgtEl>
                                        <p:attrNameLst>
                                          <p:attrName>style.visibility</p:attrName>
                                        </p:attrNameLst>
                                      </p:cBhvr>
                                      <p:to>
                                        <p:strVal val="visible"/>
                                      </p:to>
                                    </p:set>
                                    <p:anim calcmode="lin" valueType="num">
                                      <p:cBhvr>
                                        <p:cTn id="20" dur="200" fill="hold"/>
                                        <p:tgtEl>
                                          <p:spTgt spid="34"/>
                                        </p:tgtEl>
                                        <p:attrNameLst>
                                          <p:attrName>ppt_w</p:attrName>
                                        </p:attrNameLst>
                                      </p:cBhvr>
                                      <p:tavLst>
                                        <p:tav tm="0">
                                          <p:val>
                                            <p:fltVal val="0"/>
                                          </p:val>
                                        </p:tav>
                                        <p:tav tm="100000">
                                          <p:val>
                                            <p:strVal val="#ppt_w"/>
                                          </p:val>
                                        </p:tav>
                                      </p:tavLst>
                                    </p:anim>
                                    <p:anim calcmode="lin" valueType="num">
                                      <p:cBhvr>
                                        <p:cTn id="21" dur="200" fill="hold"/>
                                        <p:tgtEl>
                                          <p:spTgt spid="34"/>
                                        </p:tgtEl>
                                        <p:attrNameLst>
                                          <p:attrName>ppt_h</p:attrName>
                                        </p:attrNameLst>
                                      </p:cBhvr>
                                      <p:tavLst>
                                        <p:tav tm="0">
                                          <p:val>
                                            <p:fltVal val="0"/>
                                          </p:val>
                                        </p:tav>
                                        <p:tav tm="100000">
                                          <p:val>
                                            <p:strVal val="#ppt_h"/>
                                          </p:val>
                                        </p:tav>
                                      </p:tavLst>
                                    </p:anim>
                                    <p:animEffect transition="in" filter="fade">
                                      <p:cBhvr>
                                        <p:cTn id="22" dur="200"/>
                                        <p:tgtEl>
                                          <p:spTgt spid="34"/>
                                        </p:tgtEl>
                                      </p:cBhvr>
                                    </p:animEffect>
                                  </p:childTnLst>
                                </p:cTn>
                              </p:par>
                            </p:childTnLst>
                          </p:cTn>
                        </p:par>
                        <p:par>
                          <p:cTn id="23" fill="hold">
                            <p:stCondLst>
                              <p:cond delay="200"/>
                            </p:stCondLst>
                            <p:childTnLst>
                              <p:par>
                                <p:cTn id="24" presetID="10" presetClass="entr" presetSubtype="0" fill="hold" grpId="0" nodeType="afterEffect">
                                  <p:stCondLst>
                                    <p:cond delay="0"/>
                                  </p:stCondLst>
                                  <p:childTnLst>
                                    <p:set>
                                      <p:cBhvr>
                                        <p:cTn id="25" dur="1" fill="hold">
                                          <p:stCondLst>
                                            <p:cond delay="0"/>
                                          </p:stCondLst>
                                        </p:cTn>
                                        <p:tgtEl>
                                          <p:spTgt spid="92"/>
                                        </p:tgtEl>
                                        <p:attrNameLst>
                                          <p:attrName>style.visibility</p:attrName>
                                        </p:attrNameLst>
                                      </p:cBhvr>
                                      <p:to>
                                        <p:strVal val="visible"/>
                                      </p:to>
                                    </p:set>
                                    <p:animEffect transition="in" filter="fade">
                                      <p:cBhvr>
                                        <p:cTn id="26" dur="500"/>
                                        <p:tgtEl>
                                          <p:spTgt spid="92"/>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p:cTn id="31" dur="200" fill="hold"/>
                                        <p:tgtEl>
                                          <p:spTgt spid="35"/>
                                        </p:tgtEl>
                                        <p:attrNameLst>
                                          <p:attrName>ppt_w</p:attrName>
                                        </p:attrNameLst>
                                      </p:cBhvr>
                                      <p:tavLst>
                                        <p:tav tm="0">
                                          <p:val>
                                            <p:fltVal val="0"/>
                                          </p:val>
                                        </p:tav>
                                        <p:tav tm="100000">
                                          <p:val>
                                            <p:strVal val="#ppt_w"/>
                                          </p:val>
                                        </p:tav>
                                      </p:tavLst>
                                    </p:anim>
                                    <p:anim calcmode="lin" valueType="num">
                                      <p:cBhvr>
                                        <p:cTn id="32" dur="200" fill="hold"/>
                                        <p:tgtEl>
                                          <p:spTgt spid="35"/>
                                        </p:tgtEl>
                                        <p:attrNameLst>
                                          <p:attrName>ppt_h</p:attrName>
                                        </p:attrNameLst>
                                      </p:cBhvr>
                                      <p:tavLst>
                                        <p:tav tm="0">
                                          <p:val>
                                            <p:fltVal val="0"/>
                                          </p:val>
                                        </p:tav>
                                        <p:tav tm="100000">
                                          <p:val>
                                            <p:strVal val="#ppt_h"/>
                                          </p:val>
                                        </p:tav>
                                      </p:tavLst>
                                    </p:anim>
                                    <p:animEffect transition="in" filter="fade">
                                      <p:cBhvr>
                                        <p:cTn id="33" dur="200"/>
                                        <p:tgtEl>
                                          <p:spTgt spid="3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4"/>
                                        </p:tgtEl>
                                        <p:attrNameLst>
                                          <p:attrName>style.visibility</p:attrName>
                                        </p:attrNameLst>
                                      </p:cBhvr>
                                      <p:to>
                                        <p:strVal val="visible"/>
                                      </p:to>
                                    </p:set>
                                    <p:animEffect transition="in" filter="fade">
                                      <p:cBhvr>
                                        <p:cTn id="36" dur="500"/>
                                        <p:tgtEl>
                                          <p:spTgt spid="94"/>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p:cTn id="41" dur="200" fill="hold"/>
                                        <p:tgtEl>
                                          <p:spTgt spid="36"/>
                                        </p:tgtEl>
                                        <p:attrNameLst>
                                          <p:attrName>ppt_w</p:attrName>
                                        </p:attrNameLst>
                                      </p:cBhvr>
                                      <p:tavLst>
                                        <p:tav tm="0">
                                          <p:val>
                                            <p:fltVal val="0"/>
                                          </p:val>
                                        </p:tav>
                                        <p:tav tm="100000">
                                          <p:val>
                                            <p:strVal val="#ppt_w"/>
                                          </p:val>
                                        </p:tav>
                                      </p:tavLst>
                                    </p:anim>
                                    <p:anim calcmode="lin" valueType="num">
                                      <p:cBhvr>
                                        <p:cTn id="42" dur="200" fill="hold"/>
                                        <p:tgtEl>
                                          <p:spTgt spid="36"/>
                                        </p:tgtEl>
                                        <p:attrNameLst>
                                          <p:attrName>ppt_h</p:attrName>
                                        </p:attrNameLst>
                                      </p:cBhvr>
                                      <p:tavLst>
                                        <p:tav tm="0">
                                          <p:val>
                                            <p:fltVal val="0"/>
                                          </p:val>
                                        </p:tav>
                                        <p:tav tm="100000">
                                          <p:val>
                                            <p:strVal val="#ppt_h"/>
                                          </p:val>
                                        </p:tav>
                                      </p:tavLst>
                                    </p:anim>
                                    <p:animEffect transition="in" filter="fade">
                                      <p:cBhvr>
                                        <p:cTn id="43" dur="200"/>
                                        <p:tgtEl>
                                          <p:spTgt spid="3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3"/>
                                        </p:tgtEl>
                                        <p:attrNameLst>
                                          <p:attrName>style.visibility</p:attrName>
                                        </p:attrNameLst>
                                      </p:cBhvr>
                                      <p:to>
                                        <p:strVal val="visible"/>
                                      </p:to>
                                    </p:set>
                                    <p:animEffect transition="in" filter="fade">
                                      <p:cBhvr>
                                        <p:cTn id="46" dur="500"/>
                                        <p:tgtEl>
                                          <p:spTgt spid="93"/>
                                        </p:tgtEl>
                                      </p:cBhvr>
                                    </p:animEffec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500"/>
                                        <p:tgtEl>
                                          <p:spTgt spid="3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p:bldP spid="34" grpId="0" animBg="1"/>
      <p:bldP spid="35" grpId="0" animBg="1"/>
      <p:bldP spid="36" grpId="0" animBg="1"/>
      <p:bldP spid="39" grpId="0" animBg="1"/>
      <p:bldP spid="92" grpId="0" animBg="1"/>
      <p:bldP spid="93" grpId="0" animBg="1"/>
      <p:bldP spid="94" grpId="0" animBg="1"/>
      <p:bldP spid="9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4" name="内容占位符 3"/>
          <p:cNvSpPr>
            <a:spLocks noGrp="1"/>
          </p:cNvSpPr>
          <p:nvPr>
            <p:ph idx="1"/>
          </p:nvPr>
        </p:nvSpPr>
        <p:spPr/>
        <p:txBody>
          <a:bodyPr/>
          <a:lstStyle/>
          <a:p>
            <a:r>
              <a:rPr lang="zh-CN" altLang="en-US" dirty="0"/>
              <a:t>设计思想</a:t>
            </a:r>
            <a:endParaRPr lang="en-US" altLang="zh-CN" dirty="0"/>
          </a:p>
          <a:p>
            <a:r>
              <a:rPr lang="zh-CN" altLang="en-US" dirty="0"/>
              <a:t>体系架构</a:t>
            </a:r>
            <a:endParaRPr lang="en-US" altLang="zh-CN" dirty="0"/>
          </a:p>
          <a:p>
            <a:r>
              <a:rPr lang="zh-CN" altLang="en-US" dirty="0">
                <a:solidFill>
                  <a:srgbClr val="C00000"/>
                </a:solidFill>
              </a:rPr>
              <a:t>工作原理</a:t>
            </a:r>
            <a:endParaRPr lang="en-US" altLang="zh-CN" dirty="0">
              <a:solidFill>
                <a:srgbClr val="C00000"/>
              </a:solidFill>
            </a:endParaRPr>
          </a:p>
          <a:p>
            <a:pPr lvl="1"/>
            <a:r>
              <a:rPr lang="zh-CN" altLang="en-US" dirty="0"/>
              <a:t>文件分块与备份</a:t>
            </a:r>
            <a:endParaRPr lang="en-US" altLang="zh-CN" dirty="0"/>
          </a:p>
          <a:p>
            <a:pPr lvl="1"/>
            <a:r>
              <a:rPr lang="zh-CN" altLang="en-US" dirty="0"/>
              <a:t>文件写入</a:t>
            </a:r>
            <a:endParaRPr lang="en-US" altLang="zh-CN" dirty="0"/>
          </a:p>
          <a:p>
            <a:pPr lvl="1"/>
            <a:r>
              <a:rPr lang="zh-CN" altLang="en-US" dirty="0"/>
              <a:t>文件读取</a:t>
            </a:r>
            <a:endParaRPr lang="en-US" altLang="zh-CN" dirty="0"/>
          </a:p>
          <a:p>
            <a:pPr lvl="1"/>
            <a:r>
              <a:rPr lang="zh-CN" altLang="en-US" dirty="0">
                <a:solidFill>
                  <a:srgbClr val="C00000"/>
                </a:solidFill>
              </a:rPr>
              <a:t>文件读写与一致性</a:t>
            </a:r>
            <a:endParaRPr lang="en-US" altLang="zh-CN" dirty="0">
              <a:solidFill>
                <a:srgbClr val="C00000"/>
              </a:solidFill>
            </a:endParaRPr>
          </a:p>
          <a:p>
            <a:r>
              <a:rPr lang="zh-CN" altLang="en-US" dirty="0"/>
              <a:t>容错机制</a:t>
            </a:r>
            <a:endParaRPr lang="en-US" altLang="zh-CN" dirty="0"/>
          </a:p>
          <a:p>
            <a:r>
              <a:rPr lang="zh-CN" altLang="en-US" dirty="0"/>
              <a:t>编程示例</a:t>
            </a:r>
          </a:p>
          <a:p>
            <a:endParaRPr lang="en-US" altLang="zh-CN" dirty="0"/>
          </a:p>
        </p:txBody>
      </p:sp>
      <p:sp>
        <p:nvSpPr>
          <p:cNvPr id="5" name="灯片编号占位符 4"/>
          <p:cNvSpPr>
            <a:spLocks noGrp="1"/>
          </p:cNvSpPr>
          <p:nvPr>
            <p:ph type="sldNum" sz="quarter" idx="10"/>
          </p:nvPr>
        </p:nvSpPr>
        <p:spPr/>
        <p:txBody>
          <a:bodyPr/>
          <a:lstStyle/>
          <a:p>
            <a:fld id="{2F92E8BF-52C0-4DA6-9593-0F736FC6DF7B}" type="slidenum">
              <a:rPr lang="en-US" altLang="zh-CN" smtClean="0"/>
              <a:pPr/>
              <a:t>34</a:t>
            </a:fld>
            <a:endParaRPr lang="en-US" altLang="zh-CN" dirty="0"/>
          </a:p>
        </p:txBody>
      </p:sp>
    </p:spTree>
    <p:extLst>
      <p:ext uri="{BB962C8B-B14F-4D97-AF65-F5344CB8AC3E}">
        <p14:creationId xmlns:p14="http://schemas.microsoft.com/office/powerpoint/2010/main" val="18472929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文件读写与一致性</a:t>
            </a:r>
          </a:p>
        </p:txBody>
      </p:sp>
      <p:sp>
        <p:nvSpPr>
          <p:cNvPr id="4" name="内容占位符 3"/>
          <p:cNvSpPr>
            <a:spLocks noGrp="1"/>
          </p:cNvSpPr>
          <p:nvPr>
            <p:ph idx="1"/>
          </p:nvPr>
        </p:nvSpPr>
        <p:spPr/>
        <p:txBody>
          <a:bodyPr/>
          <a:lstStyle/>
          <a:p>
            <a:r>
              <a:rPr lang="zh-CN" altLang="en-US" dirty="0"/>
              <a:t>“一次写入多次读取”</a:t>
            </a:r>
            <a:endParaRPr lang="en-US" altLang="zh-CN" dirty="0"/>
          </a:p>
          <a:p>
            <a:pPr lvl="1"/>
            <a:r>
              <a:rPr lang="zh-CN" altLang="en-US" dirty="0"/>
              <a:t>一个文件经过创建、写入和关闭后就不得改变文件中的内容</a:t>
            </a:r>
            <a:endParaRPr lang="en-US" altLang="zh-CN" dirty="0"/>
          </a:p>
          <a:p>
            <a:pPr lvl="1"/>
            <a:r>
              <a:rPr lang="zh-CN" altLang="en-US" dirty="0"/>
              <a:t>已经写入到</a:t>
            </a:r>
            <a:r>
              <a:rPr lang="en-US" altLang="zh-CN" dirty="0"/>
              <a:t>HDFS</a:t>
            </a:r>
            <a:r>
              <a:rPr lang="zh-CN" altLang="en-US" dirty="0"/>
              <a:t>文件，仅允许在文件末尾追加数据，即</a:t>
            </a:r>
            <a:r>
              <a:rPr lang="en-US" altLang="zh-CN" dirty="0"/>
              <a:t>append</a:t>
            </a:r>
            <a:r>
              <a:rPr lang="zh-CN" altLang="en-US" dirty="0"/>
              <a:t>操作</a:t>
            </a:r>
            <a:endParaRPr lang="en-US" altLang="zh-CN" dirty="0"/>
          </a:p>
          <a:p>
            <a:pPr lvl="1"/>
            <a:r>
              <a:rPr lang="zh-CN" altLang="en-US" dirty="0"/>
              <a:t>当对一个文件进行写入操作或者追加操作，</a:t>
            </a:r>
            <a:r>
              <a:rPr lang="en-US" altLang="zh-CN" dirty="0" err="1"/>
              <a:t>NameNode</a:t>
            </a:r>
            <a:r>
              <a:rPr lang="zh-CN" altLang="en-US" dirty="0"/>
              <a:t>将拒绝其它针对该文件的读、写请求</a:t>
            </a:r>
            <a:endParaRPr lang="en-US" altLang="zh-CN" dirty="0"/>
          </a:p>
          <a:p>
            <a:pPr lvl="1"/>
            <a:r>
              <a:rPr lang="zh-CN" altLang="en-US" dirty="0"/>
              <a:t>当对一个文件进行读取操作时，</a:t>
            </a:r>
            <a:r>
              <a:rPr lang="en-US" altLang="zh-CN" dirty="0" err="1"/>
              <a:t>NameNode</a:t>
            </a:r>
            <a:r>
              <a:rPr lang="zh-CN" altLang="en-US" dirty="0"/>
              <a:t>允许其它针对该文件的读请求。</a:t>
            </a:r>
            <a:endParaRPr lang="en-US" altLang="zh-CN" dirty="0"/>
          </a:p>
          <a:p>
            <a:endParaRPr lang="zh-CN" altLang="en-US" dirty="0"/>
          </a:p>
        </p:txBody>
      </p:sp>
      <p:sp>
        <p:nvSpPr>
          <p:cNvPr id="5" name="灯片编号占位符 4"/>
          <p:cNvSpPr>
            <a:spLocks noGrp="1"/>
          </p:cNvSpPr>
          <p:nvPr>
            <p:ph type="sldNum" sz="quarter" idx="10"/>
          </p:nvPr>
        </p:nvSpPr>
        <p:spPr/>
        <p:txBody>
          <a:bodyPr/>
          <a:lstStyle/>
          <a:p>
            <a:fld id="{2F92E8BF-52C0-4DA6-9593-0F736FC6DF7B}" type="slidenum">
              <a:rPr lang="en-US" altLang="zh-CN" smtClean="0"/>
              <a:pPr/>
              <a:t>35</a:t>
            </a:fld>
            <a:endParaRPr lang="en-US" altLang="zh-CN" dirty="0"/>
          </a:p>
        </p:txBody>
      </p:sp>
    </p:spTree>
    <p:extLst>
      <p:ext uri="{BB962C8B-B14F-4D97-AF65-F5344CB8AC3E}">
        <p14:creationId xmlns:p14="http://schemas.microsoft.com/office/powerpoint/2010/main" val="40432776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简化的一致性模型</a:t>
            </a:r>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36</a:t>
            </a:fld>
            <a:endParaRPr lang="en-US" altLang="zh-CN" dirty="0"/>
          </a:p>
        </p:txBody>
      </p:sp>
      <p:sp>
        <p:nvSpPr>
          <p:cNvPr id="4" name="内容占位符 3"/>
          <p:cNvSpPr>
            <a:spLocks noGrp="1"/>
          </p:cNvSpPr>
          <p:nvPr>
            <p:ph idx="1"/>
          </p:nvPr>
        </p:nvSpPr>
        <p:spPr/>
        <p:txBody>
          <a:bodyPr/>
          <a:lstStyle/>
          <a:p>
            <a:r>
              <a:rPr lang="zh-CN" altLang="en-US" dirty="0"/>
              <a:t>简化的好处</a:t>
            </a:r>
            <a:endParaRPr lang="en-US" altLang="zh-CN" dirty="0"/>
          </a:p>
          <a:p>
            <a:pPr lvl="1"/>
            <a:r>
              <a:rPr lang="zh-CN" altLang="en-US" dirty="0"/>
              <a:t>避免读写冲突、用户编程无需考虑文件锁</a:t>
            </a:r>
            <a:endParaRPr lang="en-US" altLang="zh-CN" dirty="0"/>
          </a:p>
          <a:p>
            <a:endParaRPr lang="en-US" altLang="zh-CN" dirty="0"/>
          </a:p>
          <a:p>
            <a:r>
              <a:rPr lang="zh-CN" altLang="en-US" dirty="0"/>
              <a:t>问题</a:t>
            </a:r>
            <a:endParaRPr lang="en-US" altLang="zh-CN" dirty="0"/>
          </a:p>
          <a:p>
            <a:pPr lvl="1"/>
            <a:r>
              <a:rPr lang="zh-CN" altLang="en-US" dirty="0"/>
              <a:t>假如用户的确需要修改已有文件中的内容，怎么办？</a:t>
            </a:r>
            <a:endParaRPr lang="en-US" altLang="zh-CN" dirty="0"/>
          </a:p>
          <a:p>
            <a:pPr lvl="1"/>
            <a:r>
              <a:rPr lang="zh-CN" altLang="en-US" dirty="0"/>
              <a:t>如果</a:t>
            </a:r>
            <a:r>
              <a:rPr lang="en-US" altLang="zh-CN" dirty="0"/>
              <a:t>HDFS</a:t>
            </a:r>
            <a:r>
              <a:rPr lang="zh-CN" altLang="en-US" dirty="0"/>
              <a:t>允许修改文件中的已有内容，会带来哪些问题？</a:t>
            </a:r>
          </a:p>
        </p:txBody>
      </p:sp>
    </p:spTree>
    <p:extLst>
      <p:ext uri="{BB962C8B-B14F-4D97-AF65-F5344CB8AC3E}">
        <p14:creationId xmlns:p14="http://schemas.microsoft.com/office/powerpoint/2010/main" val="25645887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4" name="内容占位符 3"/>
          <p:cNvSpPr>
            <a:spLocks noGrp="1"/>
          </p:cNvSpPr>
          <p:nvPr>
            <p:ph idx="1"/>
          </p:nvPr>
        </p:nvSpPr>
        <p:spPr/>
        <p:txBody>
          <a:bodyPr/>
          <a:lstStyle/>
          <a:p>
            <a:r>
              <a:rPr lang="zh-CN" altLang="en-US" dirty="0"/>
              <a:t>设计思想</a:t>
            </a:r>
            <a:endParaRPr lang="en-US" altLang="zh-CN" dirty="0"/>
          </a:p>
          <a:p>
            <a:r>
              <a:rPr lang="zh-CN" altLang="en-US" dirty="0"/>
              <a:t>体系架构</a:t>
            </a:r>
            <a:endParaRPr lang="en-US" altLang="zh-CN" dirty="0"/>
          </a:p>
          <a:p>
            <a:r>
              <a:rPr lang="zh-CN" altLang="en-US" dirty="0"/>
              <a:t>工作原理</a:t>
            </a:r>
            <a:endParaRPr lang="en-US" altLang="zh-CN" dirty="0"/>
          </a:p>
          <a:p>
            <a:r>
              <a:rPr lang="zh-CN" altLang="en-US" dirty="0">
                <a:solidFill>
                  <a:srgbClr val="C00000"/>
                </a:solidFill>
              </a:rPr>
              <a:t>容错机制</a:t>
            </a:r>
            <a:endParaRPr lang="en-US" altLang="zh-CN" dirty="0">
              <a:solidFill>
                <a:srgbClr val="C00000"/>
              </a:solidFill>
            </a:endParaRPr>
          </a:p>
          <a:p>
            <a:r>
              <a:rPr lang="zh-CN" altLang="en-US" dirty="0"/>
              <a:t>编程示例</a:t>
            </a:r>
          </a:p>
          <a:p>
            <a:endParaRPr lang="en-US" altLang="zh-CN" dirty="0"/>
          </a:p>
        </p:txBody>
      </p:sp>
      <p:sp>
        <p:nvSpPr>
          <p:cNvPr id="5" name="灯片编号占位符 4"/>
          <p:cNvSpPr>
            <a:spLocks noGrp="1"/>
          </p:cNvSpPr>
          <p:nvPr>
            <p:ph type="sldNum" sz="quarter" idx="10"/>
          </p:nvPr>
        </p:nvSpPr>
        <p:spPr/>
        <p:txBody>
          <a:bodyPr/>
          <a:lstStyle/>
          <a:p>
            <a:fld id="{2F92E8BF-52C0-4DA6-9593-0F736FC6DF7B}" type="slidenum">
              <a:rPr lang="en-US" altLang="zh-CN" smtClean="0"/>
              <a:pPr/>
              <a:t>37</a:t>
            </a:fld>
            <a:endParaRPr lang="en-US" altLang="zh-CN" dirty="0"/>
          </a:p>
        </p:txBody>
      </p:sp>
    </p:spTree>
    <p:extLst>
      <p:ext uri="{BB962C8B-B14F-4D97-AF65-F5344CB8AC3E}">
        <p14:creationId xmlns:p14="http://schemas.microsoft.com/office/powerpoint/2010/main" val="28442592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rPr>
              <a:t>故障是常见现象</a:t>
            </a:r>
            <a:endParaRPr lang="en-US" dirty="0">
              <a:latin typeface="微软雅黑" panose="020B0503020204020204" pitchFamily="34" charset="-122"/>
              <a:ea typeface="微软雅黑" panose="020B0503020204020204" pitchFamily="34" charset="-122"/>
            </a:endParaRPr>
          </a:p>
        </p:txBody>
      </p:sp>
      <p:sp>
        <p:nvSpPr>
          <p:cNvPr id="24" name="Content Placeholder 2"/>
          <p:cNvSpPr txBox="1">
            <a:spLocks/>
          </p:cNvSpPr>
          <p:nvPr/>
        </p:nvSpPr>
        <p:spPr bwMode="auto">
          <a:xfrm>
            <a:off x="2699948" y="2968109"/>
            <a:ext cx="4500561" cy="3234254"/>
          </a:xfrm>
          <a:prstGeom prst="rect">
            <a:avLst/>
          </a:prstGeom>
          <a:noFill/>
          <a:ln w="9525">
            <a:noFill/>
            <a:miter lim="800000"/>
            <a:headEnd/>
            <a:tailEnd/>
          </a:ln>
        </p:spPr>
        <p:txBody>
          <a:bodyPr vert="horz" wrap="square" lIns="91444" tIns="45722" rIns="91444" bIns="45722"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50000"/>
              <a:buFont typeface="Wingdings" pitchFamily="2" charset="2"/>
              <a:buChar char="q"/>
              <a:defRPr sz="2800">
                <a:solidFill>
                  <a:srgbClr val="040408"/>
                </a:solidFill>
                <a:latin typeface="+mn-lt"/>
                <a:ea typeface="Tahoma" pitchFamily="34" charset="0"/>
                <a:cs typeface="Tahoma" pitchFamily="34" charset="0"/>
              </a:defRPr>
            </a:lvl1pPr>
            <a:lvl2pPr marL="742950" indent="-285750" algn="l" rtl="0" eaLnBrk="1" fontAlgn="base" hangingPunct="1">
              <a:spcBef>
                <a:spcPct val="20000"/>
              </a:spcBef>
              <a:spcAft>
                <a:spcPct val="0"/>
              </a:spcAft>
              <a:buClr>
                <a:schemeClr val="tx2"/>
              </a:buClr>
              <a:buSzPct val="50000"/>
              <a:buFont typeface="Wingdings" pitchFamily="2" charset="2"/>
              <a:buChar char="q"/>
              <a:defRPr sz="2400">
                <a:solidFill>
                  <a:schemeClr val="tx2"/>
                </a:solidFill>
                <a:latin typeface="+mn-lt"/>
                <a:ea typeface="Tahoma" pitchFamily="34" charset="0"/>
                <a:cs typeface="Tahoma" pitchFamily="34" charset="0"/>
              </a:defRPr>
            </a:lvl2pPr>
            <a:lvl3pPr marL="1143000" indent="-228600" algn="l" rtl="0" eaLnBrk="1" fontAlgn="base" hangingPunct="1">
              <a:spcBef>
                <a:spcPct val="20000"/>
              </a:spcBef>
              <a:spcAft>
                <a:spcPct val="0"/>
              </a:spcAft>
              <a:buClr>
                <a:schemeClr val="tx2"/>
              </a:buClr>
              <a:buSzPct val="50000"/>
              <a:buFont typeface="Wingdings" pitchFamily="2" charset="2"/>
              <a:buChar char="q"/>
              <a:defRPr sz="2000">
                <a:solidFill>
                  <a:schemeClr val="tx2"/>
                </a:solidFill>
                <a:latin typeface="+mn-lt"/>
                <a:ea typeface="Tahoma" pitchFamily="34" charset="0"/>
                <a:cs typeface="Tahoma" pitchFamily="34" charset="0"/>
              </a:defRPr>
            </a:lvl3pPr>
            <a:lvl4pPr marL="1600200" indent="-228600" algn="l" rtl="0" eaLnBrk="1" fontAlgn="base" hangingPunct="1">
              <a:spcBef>
                <a:spcPct val="20000"/>
              </a:spcBef>
              <a:spcAft>
                <a:spcPct val="0"/>
              </a:spcAft>
              <a:buClr>
                <a:schemeClr val="tx2"/>
              </a:buClr>
              <a:buSzPct val="50000"/>
              <a:buFont typeface="Wingdings" pitchFamily="2" charset="2"/>
              <a:buChar char="q"/>
              <a:defRPr sz="1800">
                <a:solidFill>
                  <a:schemeClr val="tx2"/>
                </a:solidFill>
                <a:latin typeface="+mn-lt"/>
                <a:ea typeface="Tahoma" pitchFamily="34" charset="0"/>
                <a:cs typeface="Tahoma" pitchFamily="34" charset="0"/>
              </a:defRPr>
            </a:lvl4pPr>
            <a:lvl5pPr marL="2057400" indent="-228600" algn="l" rtl="0" eaLnBrk="1" fontAlgn="base" hangingPunct="1">
              <a:spcBef>
                <a:spcPct val="20000"/>
              </a:spcBef>
              <a:spcAft>
                <a:spcPct val="0"/>
              </a:spcAft>
              <a:buClr>
                <a:schemeClr val="tx2"/>
              </a:buClr>
              <a:buSzPct val="50000"/>
              <a:buFont typeface="Wingdings" pitchFamily="2" charset="2"/>
              <a:buChar char="q"/>
              <a:defRPr sz="1800">
                <a:solidFill>
                  <a:schemeClr val="tx2"/>
                </a:solidFill>
                <a:latin typeface="+mn-lt"/>
                <a:ea typeface="Tahoma" pitchFamily="34" charset="0"/>
                <a:cs typeface="Tahoma" pitchFamily="34" charset="0"/>
              </a:defRPr>
            </a:lvl5pPr>
            <a:lvl6pPr marL="2514600" indent="-228600" algn="l" rtl="0" eaLnBrk="1" fontAlgn="base" hangingPunct="1">
              <a:spcBef>
                <a:spcPct val="20000"/>
              </a:spcBef>
              <a:spcAft>
                <a:spcPct val="0"/>
              </a:spcAft>
              <a:buClr>
                <a:schemeClr val="hlink"/>
              </a:buClr>
              <a:buSzPct val="60000"/>
              <a:buFont typeface="Wingdings" charset="2"/>
              <a:buChar char="n"/>
              <a:defRPr sz="1600">
                <a:solidFill>
                  <a:srgbClr val="0000FF"/>
                </a:solidFill>
                <a:latin typeface="+mn-lt"/>
                <a:ea typeface="ＭＳ Ｐゴシック" charset="-128"/>
              </a:defRPr>
            </a:lvl6pPr>
            <a:lvl7pPr marL="2971800" indent="-228600" algn="l" rtl="0" eaLnBrk="1" fontAlgn="base" hangingPunct="1">
              <a:spcBef>
                <a:spcPct val="20000"/>
              </a:spcBef>
              <a:spcAft>
                <a:spcPct val="0"/>
              </a:spcAft>
              <a:buClr>
                <a:schemeClr val="hlink"/>
              </a:buClr>
              <a:buSzPct val="60000"/>
              <a:buFont typeface="Wingdings" charset="2"/>
              <a:buChar char="n"/>
              <a:defRPr sz="1600">
                <a:solidFill>
                  <a:srgbClr val="0000FF"/>
                </a:solidFill>
                <a:latin typeface="+mn-lt"/>
                <a:ea typeface="ＭＳ Ｐゴシック" charset="-128"/>
              </a:defRPr>
            </a:lvl7pPr>
            <a:lvl8pPr marL="3429000" indent="-228600" algn="l" rtl="0" eaLnBrk="1" fontAlgn="base" hangingPunct="1">
              <a:spcBef>
                <a:spcPct val="20000"/>
              </a:spcBef>
              <a:spcAft>
                <a:spcPct val="0"/>
              </a:spcAft>
              <a:buClr>
                <a:schemeClr val="hlink"/>
              </a:buClr>
              <a:buSzPct val="60000"/>
              <a:buFont typeface="Wingdings" charset="2"/>
              <a:buChar char="n"/>
              <a:defRPr sz="1600">
                <a:solidFill>
                  <a:srgbClr val="0000FF"/>
                </a:solidFill>
                <a:latin typeface="+mn-lt"/>
                <a:ea typeface="ＭＳ Ｐゴシック" charset="-128"/>
              </a:defRPr>
            </a:lvl8pPr>
            <a:lvl9pPr marL="3886200" indent="-228600" algn="l" rtl="0" eaLnBrk="1" fontAlgn="base" hangingPunct="1">
              <a:spcBef>
                <a:spcPct val="20000"/>
              </a:spcBef>
              <a:spcAft>
                <a:spcPct val="0"/>
              </a:spcAft>
              <a:buClr>
                <a:schemeClr val="hlink"/>
              </a:buClr>
              <a:buSzPct val="60000"/>
              <a:buFont typeface="Wingdings" charset="2"/>
              <a:buChar char="n"/>
              <a:defRPr sz="1600">
                <a:solidFill>
                  <a:srgbClr val="0000FF"/>
                </a:solidFill>
                <a:latin typeface="+mn-lt"/>
                <a:ea typeface="ＭＳ Ｐゴシック" charset="-128"/>
              </a:defRPr>
            </a:lvl9pPr>
          </a:lstStyle>
          <a:p>
            <a:pPr marL="0" indent="0" defTabSz="914484">
              <a:buClr>
                <a:srgbClr val="1F497D"/>
              </a:buClr>
              <a:buNone/>
            </a:pPr>
            <a:r>
              <a:rPr lang="en-US" sz="2101" b="1" dirty="0">
                <a:latin typeface="微软雅黑" panose="020B0503020204020204" pitchFamily="34" charset="-122"/>
                <a:ea typeface="微软雅黑" panose="020B0503020204020204" pitchFamily="34" charset="-122"/>
              </a:rPr>
              <a:t>  </a:t>
            </a:r>
            <a:r>
              <a:rPr lang="zh-CN" altLang="en-US" sz="2101" b="1" dirty="0">
                <a:latin typeface="微软雅黑" panose="020B0503020204020204" pitchFamily="34" charset="-122"/>
                <a:ea typeface="微软雅黑" panose="020B0503020204020204" pitchFamily="34" charset="-122"/>
              </a:rPr>
              <a:t>故障类型</a:t>
            </a:r>
            <a:r>
              <a:rPr lang="en-US" sz="2101" b="1" dirty="0">
                <a:latin typeface="微软雅黑" panose="020B0503020204020204" pitchFamily="34" charset="-122"/>
                <a:ea typeface="微软雅黑" panose="020B0503020204020204" pitchFamily="34" charset="-122"/>
              </a:rPr>
              <a:t>:</a:t>
            </a:r>
          </a:p>
          <a:p>
            <a:pPr lvl="1" defTabSz="914484">
              <a:buClr>
                <a:srgbClr val="1F497D"/>
              </a:buClr>
            </a:pPr>
            <a:r>
              <a:rPr lang="zh-CN" altLang="en-US" sz="1800" dirty="0">
                <a:solidFill>
                  <a:srgbClr val="1F497D"/>
                </a:solidFill>
                <a:latin typeface="微软雅黑" panose="020B0503020204020204" pitchFamily="34" charset="-122"/>
                <a:ea typeface="微软雅黑" panose="020B0503020204020204" pitchFamily="34" charset="-122"/>
              </a:rPr>
              <a:t>磁盘错误和故障</a:t>
            </a:r>
            <a:endParaRPr lang="en-US" altLang="zh-CN" sz="1800" dirty="0">
              <a:solidFill>
                <a:srgbClr val="1F497D"/>
              </a:solidFill>
              <a:latin typeface="微软雅黑" panose="020B0503020204020204" pitchFamily="34" charset="-122"/>
              <a:ea typeface="微软雅黑" panose="020B0503020204020204" pitchFamily="34" charset="-122"/>
            </a:endParaRPr>
          </a:p>
          <a:p>
            <a:pPr lvl="1" defTabSz="914484">
              <a:buClr>
                <a:srgbClr val="1F497D"/>
              </a:buClr>
            </a:pPr>
            <a:r>
              <a:rPr lang="zh-CN" altLang="en-US" sz="1800" dirty="0">
                <a:solidFill>
                  <a:srgbClr val="1F497D"/>
                </a:solidFill>
                <a:latin typeface="微软雅黑" panose="020B0503020204020204" pitchFamily="34" charset="-122"/>
                <a:ea typeface="微软雅黑" panose="020B0503020204020204" pitchFamily="34" charset="-122"/>
              </a:rPr>
              <a:t>交换机</a:t>
            </a:r>
            <a:r>
              <a:rPr lang="en-US" altLang="zh-CN" sz="1800" dirty="0">
                <a:solidFill>
                  <a:srgbClr val="1F497D"/>
                </a:solidFill>
                <a:latin typeface="微软雅黑" panose="020B0503020204020204" pitchFamily="34" charset="-122"/>
                <a:ea typeface="微软雅黑" panose="020B0503020204020204" pitchFamily="34" charset="-122"/>
              </a:rPr>
              <a:t>/</a:t>
            </a:r>
            <a:r>
              <a:rPr lang="zh-CN" altLang="en-US" sz="1800" dirty="0">
                <a:solidFill>
                  <a:srgbClr val="1F497D"/>
                </a:solidFill>
                <a:latin typeface="微软雅黑" panose="020B0503020204020204" pitchFamily="34" charset="-122"/>
                <a:ea typeface="微软雅黑" panose="020B0503020204020204" pitchFamily="34" charset="-122"/>
              </a:rPr>
              <a:t>机架故障</a:t>
            </a:r>
            <a:endParaRPr lang="en-US" altLang="zh-CN" sz="1800" dirty="0">
              <a:solidFill>
                <a:srgbClr val="1F497D"/>
              </a:solidFill>
              <a:latin typeface="微软雅黑" panose="020B0503020204020204" pitchFamily="34" charset="-122"/>
              <a:ea typeface="微软雅黑" panose="020B0503020204020204" pitchFamily="34" charset="-122"/>
            </a:endParaRPr>
          </a:p>
          <a:p>
            <a:pPr lvl="1" defTabSz="914484">
              <a:buClr>
                <a:srgbClr val="1F497D"/>
              </a:buClr>
            </a:pPr>
            <a:r>
              <a:rPr lang="zh-CN" altLang="en-US" sz="1800" dirty="0">
                <a:solidFill>
                  <a:srgbClr val="1F497D"/>
                </a:solidFill>
                <a:latin typeface="微软雅黑" panose="020B0503020204020204" pitchFamily="34" charset="-122"/>
                <a:ea typeface="微软雅黑" panose="020B0503020204020204" pitchFamily="34" charset="-122"/>
              </a:rPr>
              <a:t>数据中心故障</a:t>
            </a:r>
            <a:endParaRPr lang="en-US" altLang="zh-CN" sz="1800" dirty="0">
              <a:solidFill>
                <a:srgbClr val="1F497D"/>
              </a:solidFill>
              <a:latin typeface="微软雅黑" panose="020B0503020204020204" pitchFamily="34" charset="-122"/>
              <a:ea typeface="微软雅黑" panose="020B0503020204020204" pitchFamily="34" charset="-122"/>
            </a:endParaRPr>
          </a:p>
          <a:p>
            <a:pPr lvl="1" defTabSz="914484">
              <a:buClr>
                <a:srgbClr val="1F497D"/>
              </a:buClr>
            </a:pPr>
            <a:r>
              <a:rPr lang="en-US" altLang="zh-CN" sz="1800" dirty="0">
                <a:solidFill>
                  <a:srgbClr val="1F497D"/>
                </a:solidFill>
                <a:latin typeface="微软雅黑" panose="020B0503020204020204" pitchFamily="34" charset="-122"/>
                <a:ea typeface="微软雅黑" panose="020B0503020204020204" pitchFamily="34" charset="-122"/>
              </a:rPr>
              <a:t>……</a:t>
            </a:r>
          </a:p>
          <a:p>
            <a:pPr lvl="1" defTabSz="914484">
              <a:buClr>
                <a:srgbClr val="1F497D"/>
              </a:buClr>
            </a:pPr>
            <a:endParaRPr lang="en-US" sz="1800" dirty="0">
              <a:solidFill>
                <a:srgbClr val="1F497D"/>
              </a:solidFill>
              <a:latin typeface="微软雅黑" panose="020B0503020204020204" pitchFamily="34" charset="-122"/>
              <a:ea typeface="微软雅黑" panose="020B0503020204020204" pitchFamily="34" charset="-122"/>
            </a:endParaRPr>
          </a:p>
          <a:p>
            <a:pPr lvl="1" defTabSz="914484">
              <a:buClr>
                <a:srgbClr val="1F497D"/>
              </a:buClr>
            </a:pPr>
            <a:r>
              <a:rPr lang="en-US" sz="1800" dirty="0" err="1">
                <a:solidFill>
                  <a:srgbClr val="1F497D"/>
                </a:solidFill>
                <a:latin typeface="微软雅黑" panose="020B0503020204020204" pitchFamily="34" charset="-122"/>
                <a:ea typeface="微软雅黑" panose="020B0503020204020204" pitchFamily="34" charset="-122"/>
              </a:rPr>
              <a:t>DataNode</a:t>
            </a:r>
            <a:r>
              <a:rPr lang="zh-CN" altLang="en-US" sz="1800" dirty="0">
                <a:solidFill>
                  <a:srgbClr val="1F497D"/>
                </a:solidFill>
                <a:latin typeface="微软雅黑" panose="020B0503020204020204" pitchFamily="34" charset="-122"/>
                <a:ea typeface="微软雅黑" panose="020B0503020204020204" pitchFamily="34" charset="-122"/>
              </a:rPr>
              <a:t>故障</a:t>
            </a:r>
            <a:endParaRPr lang="en-US" altLang="zh-CN" sz="1800" dirty="0">
              <a:solidFill>
                <a:srgbClr val="1F497D"/>
              </a:solidFill>
              <a:latin typeface="微软雅黑" panose="020B0503020204020204" pitchFamily="34" charset="-122"/>
              <a:ea typeface="微软雅黑" panose="020B0503020204020204" pitchFamily="34" charset="-122"/>
            </a:endParaRPr>
          </a:p>
          <a:p>
            <a:pPr lvl="1" defTabSz="914484">
              <a:buClr>
                <a:srgbClr val="1F497D"/>
              </a:buClr>
            </a:pPr>
            <a:r>
              <a:rPr lang="en-US" sz="1800" dirty="0" err="1">
                <a:solidFill>
                  <a:srgbClr val="1F497D"/>
                </a:solidFill>
                <a:latin typeface="微软雅黑" panose="020B0503020204020204" pitchFamily="34" charset="-122"/>
                <a:ea typeface="微软雅黑" panose="020B0503020204020204" pitchFamily="34" charset="-122"/>
              </a:rPr>
              <a:t>NameNode</a:t>
            </a:r>
            <a:r>
              <a:rPr lang="zh-CN" altLang="en-US" sz="1800" dirty="0">
                <a:solidFill>
                  <a:srgbClr val="1F497D"/>
                </a:solidFill>
                <a:latin typeface="微软雅黑" panose="020B0503020204020204" pitchFamily="34" charset="-122"/>
                <a:ea typeface="微软雅黑" panose="020B0503020204020204" pitchFamily="34" charset="-122"/>
              </a:rPr>
              <a:t>故障</a:t>
            </a:r>
            <a:endParaRPr lang="en-US" altLang="zh-CN" sz="1800" dirty="0">
              <a:solidFill>
                <a:srgbClr val="1F497D"/>
              </a:solidFill>
              <a:latin typeface="微软雅黑" panose="020B0503020204020204" pitchFamily="34" charset="-122"/>
              <a:ea typeface="微软雅黑" panose="020B0503020204020204" pitchFamily="34" charset="-122"/>
            </a:endParaRPr>
          </a:p>
          <a:p>
            <a:pPr defTabSz="914484">
              <a:buClr>
                <a:srgbClr val="1F497D"/>
              </a:buClr>
            </a:pPr>
            <a:endParaRPr lang="en-US" sz="2101" dirty="0">
              <a:latin typeface="微软雅黑" panose="020B0503020204020204" pitchFamily="34" charset="-122"/>
              <a:ea typeface="微软雅黑" panose="020B0503020204020204" pitchFamily="34" charset="-122"/>
            </a:endParaRPr>
          </a:p>
        </p:txBody>
      </p:sp>
      <p:sp>
        <p:nvSpPr>
          <p:cNvPr id="2" name="Title 1"/>
          <p:cNvSpPr>
            <a:spLocks noGrp="1"/>
          </p:cNvSpPr>
          <p:nvPr>
            <p:ph type="title"/>
          </p:nvPr>
        </p:nvSpPr>
        <p:spPr/>
        <p:txBody>
          <a:bodyPr/>
          <a:lstStyle/>
          <a:p>
            <a:r>
              <a:rPr lang="zh-CN" altLang="en-US" dirty="0">
                <a:latin typeface="+mj-ea"/>
              </a:rPr>
              <a:t>容错机制</a:t>
            </a:r>
            <a:endParaRPr lang="en-US" b="1" dirty="0">
              <a:latin typeface="+mj-ea"/>
            </a:endParaRPr>
          </a:p>
        </p:txBody>
      </p:sp>
      <p:grpSp>
        <p:nvGrpSpPr>
          <p:cNvPr id="20" name="Group 19"/>
          <p:cNvGrpSpPr/>
          <p:nvPr/>
        </p:nvGrpSpPr>
        <p:grpSpPr>
          <a:xfrm>
            <a:off x="6612334" y="3635032"/>
            <a:ext cx="1895476" cy="1357664"/>
            <a:chOff x="6433740" y="3713161"/>
            <a:chExt cx="1895476" cy="1809747"/>
          </a:xfrm>
        </p:grpSpPr>
        <p:sp>
          <p:nvSpPr>
            <p:cNvPr id="6" name="Rounded Rectangle 5"/>
            <p:cNvSpPr/>
            <p:nvPr/>
          </p:nvSpPr>
          <p:spPr bwMode="auto">
            <a:xfrm>
              <a:off x="6586141" y="4257675"/>
              <a:ext cx="1657350" cy="628651"/>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68598" tIns="34299" rIns="68598" bIns="34299" numCol="1" rtlCol="0" anchor="ctr" anchorCtr="0" compatLnSpc="1">
              <a:prstTxWarp prst="textNoShape">
                <a:avLst/>
              </a:prstTxWarp>
            </a:bodyPr>
            <a:lstStyle/>
            <a:p>
              <a:pPr algn="ctr" defTabSz="914446" fontAlgn="base"/>
              <a:r>
                <a:rPr lang="en-US" sz="1575" b="1" dirty="0" err="1">
                  <a:solidFill>
                    <a:srgbClr val="01020B"/>
                  </a:solidFill>
                  <a:latin typeface="微软雅黑" panose="020B0503020204020204" pitchFamily="34" charset="-122"/>
                  <a:ea typeface="微软雅黑" panose="020B0503020204020204" pitchFamily="34" charset="-122"/>
                </a:rPr>
                <a:t>NameNode</a:t>
              </a:r>
              <a:endParaRPr lang="en-US" sz="1575" b="1" dirty="0">
                <a:solidFill>
                  <a:srgbClr val="01020B"/>
                </a:solidFill>
                <a:latin typeface="微软雅黑" panose="020B0503020204020204" pitchFamily="34" charset="-122"/>
                <a:ea typeface="微软雅黑" panose="020B0503020204020204" pitchFamily="34" charset="-122"/>
              </a:endParaRPr>
            </a:p>
          </p:txBody>
        </p:sp>
        <p:sp>
          <p:nvSpPr>
            <p:cNvPr id="14" name="Multiply 13"/>
            <p:cNvSpPr/>
            <p:nvPr/>
          </p:nvSpPr>
          <p:spPr bwMode="auto">
            <a:xfrm>
              <a:off x="6433740" y="3713161"/>
              <a:ext cx="1895476" cy="1809747"/>
            </a:xfrm>
            <a:prstGeom prst="mathMultiply">
              <a:avLst>
                <a:gd name="adj1" fmla="val 7772"/>
              </a:avLst>
            </a:prstGeom>
            <a:solidFill>
              <a:srgbClr val="C00000"/>
            </a:solidFill>
            <a:ln w="19050" cap="flat" cmpd="sng" algn="ctr">
              <a:solidFill>
                <a:srgbClr val="A50021"/>
              </a:solidFill>
              <a:prstDash val="solid"/>
              <a:round/>
              <a:headEnd type="none" w="med" len="med"/>
              <a:tailEnd type="none" w="med" len="med"/>
            </a:ln>
            <a:effectLst/>
          </p:spPr>
          <p:txBody>
            <a:bodyPr vert="horz" wrap="none" lIns="68598" tIns="34299" rIns="68598" bIns="34299"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grpSp>
      <p:grpSp>
        <p:nvGrpSpPr>
          <p:cNvPr id="5" name="Group 4"/>
          <p:cNvGrpSpPr/>
          <p:nvPr/>
        </p:nvGrpSpPr>
        <p:grpSpPr>
          <a:xfrm>
            <a:off x="804467" y="2540563"/>
            <a:ext cx="1895476" cy="1357664"/>
            <a:chOff x="5019276" y="2265363"/>
            <a:chExt cx="1895476" cy="1809747"/>
          </a:xfrm>
        </p:grpSpPr>
        <p:pic>
          <p:nvPicPr>
            <p:cNvPr id="2050" name="Picture 2" descr="http://images.vistaclues.com/wp-content/uploads/2010/01/hard-disk.jp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99760" l="214" r="100000"/>
                      </a14:imgEffect>
                    </a14:imgLayer>
                  </a14:imgProps>
                </a:ext>
                <a:ext uri="{28A0092B-C50C-407E-A947-70E740481C1C}">
                  <a14:useLocalDpi xmlns:a14="http://schemas.microsoft.com/office/drawing/2010/main" val="0"/>
                </a:ext>
              </a:extLst>
            </a:blip>
            <a:srcRect/>
            <a:stretch>
              <a:fillRect/>
            </a:stretch>
          </p:blipFill>
          <p:spPr bwMode="auto">
            <a:xfrm>
              <a:off x="5339557" y="2616200"/>
              <a:ext cx="1246584" cy="1108075"/>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Multiply 14"/>
            <p:cNvSpPr/>
            <p:nvPr/>
          </p:nvSpPr>
          <p:spPr bwMode="auto">
            <a:xfrm>
              <a:off x="5019276" y="2265363"/>
              <a:ext cx="1895476" cy="1809747"/>
            </a:xfrm>
            <a:prstGeom prst="mathMultiply">
              <a:avLst>
                <a:gd name="adj1" fmla="val 7772"/>
              </a:avLst>
            </a:prstGeom>
            <a:solidFill>
              <a:srgbClr val="C00000"/>
            </a:solidFill>
            <a:ln w="19050" cap="flat" cmpd="sng" algn="ctr">
              <a:solidFill>
                <a:srgbClr val="A50021"/>
              </a:solidFill>
              <a:prstDash val="solid"/>
              <a:round/>
              <a:headEnd type="none" w="med" len="med"/>
              <a:tailEnd type="none" w="med" len="med"/>
            </a:ln>
            <a:effectLst/>
          </p:spPr>
          <p:txBody>
            <a:bodyPr vert="horz" wrap="none" lIns="68598" tIns="34299" rIns="68598" bIns="34299"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grpSp>
      <p:grpSp>
        <p:nvGrpSpPr>
          <p:cNvPr id="18" name="Group 17"/>
          <p:cNvGrpSpPr/>
          <p:nvPr/>
        </p:nvGrpSpPr>
        <p:grpSpPr>
          <a:xfrm>
            <a:off x="6783386" y="2684666"/>
            <a:ext cx="1895476" cy="1357664"/>
            <a:chOff x="4661693" y="4291008"/>
            <a:chExt cx="1895476" cy="1809747"/>
          </a:xfrm>
        </p:grpSpPr>
        <p:grpSp>
          <p:nvGrpSpPr>
            <p:cNvPr id="7" name="Group 6"/>
            <p:cNvGrpSpPr/>
            <p:nvPr/>
          </p:nvGrpSpPr>
          <p:grpSpPr>
            <a:xfrm>
              <a:off x="4962128" y="4705346"/>
              <a:ext cx="1333501" cy="904875"/>
              <a:chOff x="876299" y="4552950"/>
              <a:chExt cx="1333501" cy="904875"/>
            </a:xfrm>
          </p:grpSpPr>
          <p:sp>
            <p:nvSpPr>
              <p:cNvPr id="8" name="Rounded Rectangle 7"/>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68598" tIns="34299" rIns="68598" bIns="34299" numCol="1" rtlCol="0" anchor="t" anchorCtr="0" compatLnSpc="1">
                <a:prstTxWarp prst="textNoShape">
                  <a:avLst/>
                </a:prstTxWarp>
              </a:bodyPr>
              <a:lstStyle/>
              <a:p>
                <a:pPr algn="ctr" defTabSz="914446" fontAlgn="base"/>
                <a:r>
                  <a:rPr lang="en-US" sz="1575" b="1" dirty="0" err="1">
                    <a:solidFill>
                      <a:srgbClr val="01020B"/>
                    </a:solidFill>
                    <a:latin typeface="微软雅黑" panose="020B0503020204020204" pitchFamily="34" charset="-122"/>
                    <a:ea typeface="微软雅黑" panose="020B0503020204020204" pitchFamily="34" charset="-122"/>
                  </a:rPr>
                  <a:t>DataNode</a:t>
                </a:r>
                <a:endParaRPr lang="en-US" sz="1575" b="1" dirty="0">
                  <a:solidFill>
                    <a:srgbClr val="01020B"/>
                  </a:solidFill>
                  <a:latin typeface="微软雅黑" panose="020B0503020204020204" pitchFamily="34" charset="-122"/>
                  <a:ea typeface="微软雅黑" panose="020B0503020204020204" pitchFamily="34" charset="-122"/>
                </a:endParaRPr>
              </a:p>
            </p:txBody>
          </p:sp>
          <p:sp>
            <p:nvSpPr>
              <p:cNvPr id="9" name="Rounded Rectangle 8"/>
              <p:cNvSpPr/>
              <p:nvPr/>
            </p:nvSpPr>
            <p:spPr bwMode="auto">
              <a:xfrm>
                <a:off x="1076325"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b="1">
                  <a:solidFill>
                    <a:srgbClr val="01020B"/>
                  </a:solidFill>
                  <a:latin typeface="微软雅黑" panose="020B0503020204020204" pitchFamily="34" charset="-122"/>
                  <a:ea typeface="微软雅黑" panose="020B0503020204020204" pitchFamily="34" charset="-122"/>
                </a:endParaRPr>
              </a:p>
            </p:txBody>
          </p:sp>
          <p:sp>
            <p:nvSpPr>
              <p:cNvPr id="10" name="Rounded Rectangle 9"/>
              <p:cNvSpPr/>
              <p:nvPr/>
            </p:nvSpPr>
            <p:spPr bwMode="auto">
              <a:xfrm>
                <a:off x="1404937" y="5043487"/>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b="1">
                  <a:solidFill>
                    <a:srgbClr val="01020B"/>
                  </a:solidFill>
                  <a:latin typeface="微软雅黑" panose="020B0503020204020204" pitchFamily="34" charset="-122"/>
                  <a:ea typeface="微软雅黑" panose="020B0503020204020204" pitchFamily="34" charset="-122"/>
                </a:endParaRPr>
              </a:p>
            </p:txBody>
          </p:sp>
          <p:sp>
            <p:nvSpPr>
              <p:cNvPr id="11" name="Rounded Rectangle 10"/>
              <p:cNvSpPr/>
              <p:nvPr/>
            </p:nvSpPr>
            <p:spPr bwMode="auto">
              <a:xfrm>
                <a:off x="1743073" y="5043486"/>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b="1">
                  <a:solidFill>
                    <a:srgbClr val="01020B"/>
                  </a:solidFill>
                  <a:latin typeface="微软雅黑" panose="020B0503020204020204" pitchFamily="34" charset="-122"/>
                  <a:ea typeface="微软雅黑" panose="020B0503020204020204" pitchFamily="34" charset="-122"/>
                </a:endParaRPr>
              </a:p>
            </p:txBody>
          </p:sp>
        </p:grpSp>
        <p:sp>
          <p:nvSpPr>
            <p:cNvPr id="16" name="Multiply 15"/>
            <p:cNvSpPr/>
            <p:nvPr/>
          </p:nvSpPr>
          <p:spPr bwMode="auto">
            <a:xfrm>
              <a:off x="4661693" y="4291008"/>
              <a:ext cx="1895476" cy="1809747"/>
            </a:xfrm>
            <a:prstGeom prst="mathMultiply">
              <a:avLst>
                <a:gd name="adj1" fmla="val 7772"/>
              </a:avLst>
            </a:prstGeom>
            <a:solidFill>
              <a:srgbClr val="C00000"/>
            </a:solidFill>
            <a:ln w="19050" cap="flat" cmpd="sng" algn="ctr">
              <a:solidFill>
                <a:srgbClr val="A50021"/>
              </a:solidFill>
              <a:prstDash val="solid"/>
              <a:round/>
              <a:headEnd type="none" w="med" len="med"/>
              <a:tailEnd type="none" w="med" len="med"/>
            </a:ln>
            <a:effectLst/>
          </p:spPr>
          <p:txBody>
            <a:bodyPr vert="horz" wrap="none" lIns="68598" tIns="34299" rIns="68598" bIns="34299"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grpSp>
      <p:grpSp>
        <p:nvGrpSpPr>
          <p:cNvPr id="17" name="Group 16"/>
          <p:cNvGrpSpPr/>
          <p:nvPr/>
        </p:nvGrpSpPr>
        <p:grpSpPr>
          <a:xfrm>
            <a:off x="888800" y="3833067"/>
            <a:ext cx="2253857" cy="2013602"/>
            <a:chOff x="7222723" y="1601174"/>
            <a:chExt cx="2253857" cy="2684102"/>
          </a:xfrm>
        </p:grpSpPr>
        <p:pic>
          <p:nvPicPr>
            <p:cNvPr id="2051" name="Picture 3"/>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0" b="99345" l="3170" r="98271"/>
                      </a14:imgEffect>
                    </a14:imgLayer>
                  </a14:imgProps>
                </a:ext>
                <a:ext uri="{28A0092B-C50C-407E-A947-70E740481C1C}">
                  <a14:useLocalDpi xmlns:a14="http://schemas.microsoft.com/office/drawing/2010/main" val="0"/>
                </a:ext>
              </a:extLst>
            </a:blip>
            <a:srcRect/>
            <a:stretch>
              <a:fillRect/>
            </a:stretch>
          </p:blipFill>
          <p:spPr bwMode="auto">
            <a:xfrm>
              <a:off x="7442992" y="1601174"/>
              <a:ext cx="2033588" cy="26841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9" name="Multiply 18"/>
            <p:cNvSpPr/>
            <p:nvPr/>
          </p:nvSpPr>
          <p:spPr bwMode="auto">
            <a:xfrm>
              <a:off x="7222723" y="2099468"/>
              <a:ext cx="1895476" cy="1809748"/>
            </a:xfrm>
            <a:prstGeom prst="mathMultiply">
              <a:avLst>
                <a:gd name="adj1" fmla="val 7772"/>
              </a:avLst>
            </a:prstGeom>
            <a:solidFill>
              <a:srgbClr val="C00000"/>
            </a:solidFill>
            <a:ln w="19050" cap="flat" cmpd="sng" algn="ctr">
              <a:solidFill>
                <a:srgbClr val="A50021"/>
              </a:solidFill>
              <a:prstDash val="solid"/>
              <a:round/>
              <a:headEnd type="none" w="med" len="med"/>
              <a:tailEnd type="none" w="med" len="med"/>
            </a:ln>
            <a:effectLst/>
          </p:spPr>
          <p:txBody>
            <a:bodyPr vert="horz" wrap="none" lIns="68598" tIns="34299" rIns="68598" bIns="34299"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grpSp>
      <p:grpSp>
        <p:nvGrpSpPr>
          <p:cNvPr id="21" name="Group 20"/>
          <p:cNvGrpSpPr/>
          <p:nvPr/>
        </p:nvGrpSpPr>
        <p:grpSpPr>
          <a:xfrm>
            <a:off x="6190462" y="4515134"/>
            <a:ext cx="2036365" cy="1357664"/>
            <a:chOff x="6190455" y="4876801"/>
            <a:chExt cx="2036365" cy="1809747"/>
          </a:xfrm>
        </p:grpSpPr>
        <p:pic>
          <p:nvPicPr>
            <p:cNvPr id="2053" name="Picture 5" descr="http://www.epcsolutions.com/prod/files/images/image/FAM/FAM%20IT%20datacenter.pn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9309" b="100000" l="3604" r="99459"/>
                      </a14:imgEffect>
                    </a14:imgLayer>
                  </a14:imgProps>
                </a:ext>
                <a:ext uri="{28A0092B-C50C-407E-A947-70E740481C1C}">
                  <a14:useLocalDpi xmlns:a14="http://schemas.microsoft.com/office/drawing/2010/main" val="0"/>
                </a:ext>
              </a:extLst>
            </a:blip>
            <a:srcRect/>
            <a:stretch>
              <a:fillRect/>
            </a:stretch>
          </p:blipFill>
          <p:spPr bwMode="auto">
            <a:xfrm>
              <a:off x="6190455" y="5094285"/>
              <a:ext cx="2036365" cy="1379591"/>
            </a:xfrm>
            <a:prstGeom prst="rect">
              <a:avLst/>
            </a:prstGeom>
            <a:noFill/>
            <a:extLst>
              <a:ext uri="{909E8E84-426E-40dd-AFC4-6F175D3DCCD1}">
                <a14:hiddenFill xmlns="" xmlns:a14="http://schemas.microsoft.com/office/drawing/2010/main">
                  <a:solidFill>
                    <a:srgbClr val="FFFFFF"/>
                  </a:solidFill>
                </a14:hiddenFill>
              </a:ext>
            </a:extLst>
          </p:spPr>
        </p:pic>
        <p:sp>
          <p:nvSpPr>
            <p:cNvPr id="25" name="Multiply 24"/>
            <p:cNvSpPr/>
            <p:nvPr/>
          </p:nvSpPr>
          <p:spPr bwMode="auto">
            <a:xfrm>
              <a:off x="6190455" y="4876801"/>
              <a:ext cx="1895476" cy="1809747"/>
            </a:xfrm>
            <a:prstGeom prst="mathMultiply">
              <a:avLst>
                <a:gd name="adj1" fmla="val 7772"/>
              </a:avLst>
            </a:prstGeom>
            <a:solidFill>
              <a:srgbClr val="C00000"/>
            </a:solidFill>
            <a:ln w="19050" cap="flat" cmpd="sng" algn="ctr">
              <a:solidFill>
                <a:srgbClr val="A50021"/>
              </a:solidFill>
              <a:prstDash val="solid"/>
              <a:round/>
              <a:headEnd type="none" w="med" len="med"/>
              <a:tailEnd type="none" w="med" len="med"/>
            </a:ln>
            <a:effectLst/>
          </p:spPr>
          <p:txBody>
            <a:bodyPr vert="horz" wrap="none" lIns="68598" tIns="34299" rIns="68598" bIns="34299"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grpSp>
      <p:sp>
        <p:nvSpPr>
          <p:cNvPr id="4" name="灯片编号占位符 3"/>
          <p:cNvSpPr>
            <a:spLocks noGrp="1"/>
          </p:cNvSpPr>
          <p:nvPr>
            <p:ph type="sldNum" sz="quarter" idx="10"/>
          </p:nvPr>
        </p:nvSpPr>
        <p:spPr/>
        <p:txBody>
          <a:bodyPr/>
          <a:lstStyle/>
          <a:p>
            <a:fld id="{2F92E8BF-52C0-4DA6-9593-0F736FC6DF7B}" type="slidenum">
              <a:rPr lang="en-US" altLang="zh-CN" smtClean="0"/>
              <a:pPr/>
              <a:t>38</a:t>
            </a:fld>
            <a:endParaRPr lang="en-US" altLang="zh-CN" dirty="0"/>
          </a:p>
        </p:txBody>
      </p:sp>
    </p:spTree>
    <p:extLst>
      <p:ext uri="{BB962C8B-B14F-4D97-AF65-F5344CB8AC3E}">
        <p14:creationId xmlns:p14="http://schemas.microsoft.com/office/powerpoint/2010/main" val="1784445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fade">
                                      <p:cBhvr>
                                        <p:cTn id="12" dur="500"/>
                                        <p:tgtEl>
                                          <p:spTgt spid="2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
                                            <p:txEl>
                                              <p:pRg st="1" end="1"/>
                                            </p:txEl>
                                          </p:spTgt>
                                        </p:tgtEl>
                                        <p:attrNameLst>
                                          <p:attrName>style.visibility</p:attrName>
                                        </p:attrNameLst>
                                      </p:cBhvr>
                                      <p:to>
                                        <p:strVal val="visible"/>
                                      </p:to>
                                    </p:set>
                                    <p:animEffect transition="in" filter="fade">
                                      <p:cBhvr>
                                        <p:cTn id="17" dur="500"/>
                                        <p:tgtEl>
                                          <p:spTgt spid="2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xEl>
                                              <p:pRg st="2" end="2"/>
                                            </p:txEl>
                                          </p:spTgt>
                                        </p:tgtEl>
                                        <p:attrNameLst>
                                          <p:attrName>style.visibility</p:attrName>
                                        </p:attrNameLst>
                                      </p:cBhvr>
                                      <p:to>
                                        <p:strVal val="visible"/>
                                      </p:to>
                                    </p:set>
                                    <p:animEffect transition="in" filter="fade">
                                      <p:cBhvr>
                                        <p:cTn id="22" dur="500"/>
                                        <p:tgtEl>
                                          <p:spTgt spid="2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xEl>
                                              <p:pRg st="3" end="3"/>
                                            </p:txEl>
                                          </p:spTgt>
                                        </p:tgtEl>
                                        <p:attrNameLst>
                                          <p:attrName>style.visibility</p:attrName>
                                        </p:attrNameLst>
                                      </p:cBhvr>
                                      <p:to>
                                        <p:strVal val="visible"/>
                                      </p:to>
                                    </p:set>
                                    <p:animEffect transition="in" filter="fade">
                                      <p:cBhvr>
                                        <p:cTn id="27" dur="500"/>
                                        <p:tgtEl>
                                          <p:spTgt spid="2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
                                            <p:txEl>
                                              <p:pRg st="4" end="4"/>
                                            </p:txEl>
                                          </p:spTgt>
                                        </p:tgtEl>
                                        <p:attrNameLst>
                                          <p:attrName>style.visibility</p:attrName>
                                        </p:attrNameLst>
                                      </p:cBhvr>
                                      <p:to>
                                        <p:strVal val="visible"/>
                                      </p:to>
                                    </p:set>
                                    <p:animEffect transition="in" filter="fade">
                                      <p:cBhvr>
                                        <p:cTn id="32" dur="500"/>
                                        <p:tgtEl>
                                          <p:spTgt spid="24">
                                            <p:txEl>
                                              <p:pRg st="4" end="4"/>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4">
                                            <p:txEl>
                                              <p:pRg st="6" end="6"/>
                                            </p:txEl>
                                          </p:spTgt>
                                        </p:tgtEl>
                                        <p:attrNameLst>
                                          <p:attrName>style.visibility</p:attrName>
                                        </p:attrNameLst>
                                      </p:cBhvr>
                                      <p:to>
                                        <p:strVal val="visible"/>
                                      </p:to>
                                    </p:set>
                                    <p:animEffect transition="in" filter="fade">
                                      <p:cBhvr>
                                        <p:cTn id="40" dur="500"/>
                                        <p:tgtEl>
                                          <p:spTgt spid="24">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4">
                                            <p:txEl>
                                              <p:pRg st="7" end="7"/>
                                            </p:txEl>
                                          </p:spTgt>
                                        </p:tgtEl>
                                        <p:attrNameLst>
                                          <p:attrName>style.visibility</p:attrName>
                                        </p:attrNameLst>
                                      </p:cBhvr>
                                      <p:to>
                                        <p:strVal val="visible"/>
                                      </p:to>
                                    </p:set>
                                    <p:animEffect transition="in" filter="fade">
                                      <p:cBhvr>
                                        <p:cTn id="45" dur="500"/>
                                        <p:tgtEl>
                                          <p:spTgt spid="24">
                                            <p:txEl>
                                              <p:pRg st="7" end="7"/>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par>
                                <p:cTn id="49" presetID="10"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childTnLst>
                                </p:cTn>
                              </p:par>
                              <p:par>
                                <p:cTn id="55" presetID="10" presetClass="entr" presetSubtype="0"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4" name="内容占位符 3"/>
          <p:cNvSpPr>
            <a:spLocks noGrp="1"/>
          </p:cNvSpPr>
          <p:nvPr>
            <p:ph idx="1"/>
          </p:nvPr>
        </p:nvSpPr>
        <p:spPr/>
        <p:txBody>
          <a:bodyPr/>
          <a:lstStyle/>
          <a:p>
            <a:r>
              <a:rPr lang="zh-CN" altLang="en-US" dirty="0"/>
              <a:t>设计思想</a:t>
            </a:r>
            <a:endParaRPr lang="en-US" altLang="zh-CN" dirty="0"/>
          </a:p>
          <a:p>
            <a:r>
              <a:rPr lang="zh-CN" altLang="en-US" dirty="0"/>
              <a:t>体系架构</a:t>
            </a:r>
            <a:endParaRPr lang="en-US" altLang="zh-CN" dirty="0"/>
          </a:p>
          <a:p>
            <a:r>
              <a:rPr lang="zh-CN" altLang="en-US" dirty="0"/>
              <a:t>工作原理</a:t>
            </a:r>
            <a:endParaRPr lang="en-US" altLang="zh-CN" dirty="0"/>
          </a:p>
          <a:p>
            <a:r>
              <a:rPr lang="zh-CN" altLang="en-US" dirty="0">
                <a:solidFill>
                  <a:srgbClr val="C00000"/>
                </a:solidFill>
              </a:rPr>
              <a:t>容错机制</a:t>
            </a:r>
            <a:endParaRPr lang="en-US" altLang="zh-CN" dirty="0">
              <a:solidFill>
                <a:srgbClr val="C00000"/>
              </a:solidFill>
            </a:endParaRPr>
          </a:p>
          <a:p>
            <a:pPr lvl="1"/>
            <a:r>
              <a:rPr lang="en-US" altLang="zh-CN" dirty="0" err="1">
                <a:solidFill>
                  <a:srgbClr val="C00000"/>
                </a:solidFill>
              </a:rPr>
              <a:t>NameNode</a:t>
            </a:r>
            <a:r>
              <a:rPr lang="zh-CN" altLang="en-US" dirty="0">
                <a:solidFill>
                  <a:srgbClr val="C00000"/>
                </a:solidFill>
              </a:rPr>
              <a:t>故障</a:t>
            </a:r>
            <a:endParaRPr lang="en-US" altLang="zh-CN" dirty="0">
              <a:solidFill>
                <a:srgbClr val="C00000"/>
              </a:solidFill>
            </a:endParaRPr>
          </a:p>
          <a:p>
            <a:pPr lvl="1"/>
            <a:r>
              <a:rPr lang="en-US" altLang="zh-CN" dirty="0" err="1"/>
              <a:t>DataNode</a:t>
            </a:r>
            <a:r>
              <a:rPr lang="zh-CN" altLang="en-US" dirty="0"/>
              <a:t>故障</a:t>
            </a:r>
            <a:endParaRPr lang="en-US" altLang="zh-CN" dirty="0"/>
          </a:p>
          <a:p>
            <a:r>
              <a:rPr lang="zh-CN" altLang="en-US" dirty="0"/>
              <a:t>编程示例</a:t>
            </a:r>
          </a:p>
          <a:p>
            <a:endParaRPr lang="en-US" altLang="zh-CN" dirty="0"/>
          </a:p>
        </p:txBody>
      </p:sp>
      <p:sp>
        <p:nvSpPr>
          <p:cNvPr id="5" name="灯片编号占位符 4"/>
          <p:cNvSpPr>
            <a:spLocks noGrp="1"/>
          </p:cNvSpPr>
          <p:nvPr>
            <p:ph type="sldNum" sz="quarter" idx="10"/>
          </p:nvPr>
        </p:nvSpPr>
        <p:spPr/>
        <p:txBody>
          <a:bodyPr/>
          <a:lstStyle/>
          <a:p>
            <a:fld id="{2F92E8BF-52C0-4DA6-9593-0F736FC6DF7B}" type="slidenum">
              <a:rPr lang="en-US" altLang="zh-CN" smtClean="0"/>
              <a:pPr/>
              <a:t>39</a:t>
            </a:fld>
            <a:endParaRPr lang="en-US" altLang="zh-CN" dirty="0"/>
          </a:p>
        </p:txBody>
      </p:sp>
    </p:spTree>
    <p:extLst>
      <p:ext uri="{BB962C8B-B14F-4D97-AF65-F5344CB8AC3E}">
        <p14:creationId xmlns:p14="http://schemas.microsoft.com/office/powerpoint/2010/main" val="925736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Hadoop</a:t>
            </a:r>
            <a:r>
              <a:rPr lang="zh-CN" altLang="en-US" dirty="0"/>
              <a:t>发展简史</a:t>
            </a:r>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4</a:t>
            </a:fld>
            <a:endParaRPr lang="en-US" altLang="zh-CN" dirty="0"/>
          </a:p>
        </p:txBody>
      </p:sp>
      <p:sp>
        <p:nvSpPr>
          <p:cNvPr id="4" name="内容占位符 3"/>
          <p:cNvSpPr>
            <a:spLocks noGrp="1"/>
          </p:cNvSpPr>
          <p:nvPr>
            <p:ph idx="1"/>
          </p:nvPr>
        </p:nvSpPr>
        <p:spPr/>
        <p:txBody>
          <a:bodyPr/>
          <a:lstStyle/>
          <a:p>
            <a:r>
              <a:rPr lang="en-US" altLang="zh-CN" dirty="0"/>
              <a:t>Hadoop</a:t>
            </a:r>
            <a:r>
              <a:rPr lang="zh-CN" altLang="en-US" dirty="0"/>
              <a:t>的诞生</a:t>
            </a:r>
            <a:endParaRPr lang="en-US" altLang="zh-CN" dirty="0"/>
          </a:p>
          <a:p>
            <a:pPr lvl="1"/>
            <a:r>
              <a:rPr lang="en-US" altLang="zh-CN" dirty="0"/>
              <a:t>2006</a:t>
            </a:r>
            <a:r>
              <a:rPr lang="zh-CN" altLang="en-US" dirty="0"/>
              <a:t>年</a:t>
            </a:r>
            <a:r>
              <a:rPr lang="en-US" altLang="zh-CN" dirty="0"/>
              <a:t>2</a:t>
            </a:r>
            <a:r>
              <a:rPr lang="zh-CN" altLang="en-US" dirty="0"/>
              <a:t>月，</a:t>
            </a:r>
            <a:r>
              <a:rPr lang="en-US" altLang="zh-CN" dirty="0" err="1"/>
              <a:t>Nutch</a:t>
            </a:r>
            <a:r>
              <a:rPr lang="zh-CN" altLang="en-US" dirty="0"/>
              <a:t>中的</a:t>
            </a:r>
            <a:r>
              <a:rPr lang="en-US" altLang="zh-CN" dirty="0"/>
              <a:t>NDFS</a:t>
            </a:r>
            <a:r>
              <a:rPr lang="zh-CN" altLang="en-US" dirty="0"/>
              <a:t>和</a:t>
            </a:r>
            <a:r>
              <a:rPr lang="en-US" altLang="zh-CN" dirty="0" err="1"/>
              <a:t>MapReduce</a:t>
            </a:r>
            <a:r>
              <a:rPr lang="zh-CN" altLang="en-US" dirty="0"/>
              <a:t>开始独立出来，成为</a:t>
            </a:r>
            <a:r>
              <a:rPr lang="en-US" altLang="zh-CN" dirty="0" err="1"/>
              <a:t>Lucene</a:t>
            </a:r>
            <a:r>
              <a:rPr lang="zh-CN" altLang="en-US" dirty="0"/>
              <a:t>项目的一个子项目，称为</a:t>
            </a:r>
            <a:r>
              <a:rPr lang="en-US" altLang="zh-CN" dirty="0">
                <a:solidFill>
                  <a:srgbClr val="FF0000"/>
                </a:solidFill>
              </a:rPr>
              <a:t>Hadoop</a:t>
            </a:r>
            <a:r>
              <a:rPr lang="zh-CN" altLang="en-US" dirty="0"/>
              <a:t>。同时，</a:t>
            </a:r>
            <a:r>
              <a:rPr lang="en-US" altLang="zh-CN" dirty="0"/>
              <a:t>Doug Cutting</a:t>
            </a:r>
            <a:r>
              <a:rPr lang="zh-CN" altLang="en-US" dirty="0"/>
              <a:t>加盟雅虎</a:t>
            </a:r>
          </a:p>
          <a:p>
            <a:pPr lvl="1"/>
            <a:r>
              <a:rPr lang="en-US" altLang="zh-CN" dirty="0"/>
              <a:t>2008</a:t>
            </a:r>
            <a:r>
              <a:rPr lang="zh-CN" altLang="en-US" dirty="0"/>
              <a:t>年</a:t>
            </a:r>
            <a:r>
              <a:rPr lang="en-US" altLang="zh-CN" dirty="0"/>
              <a:t>1</a:t>
            </a:r>
            <a:r>
              <a:rPr lang="zh-CN" altLang="en-US" dirty="0"/>
              <a:t>月，</a:t>
            </a:r>
            <a:r>
              <a:rPr lang="en-US" altLang="zh-CN" dirty="0"/>
              <a:t>Hadoop</a:t>
            </a:r>
            <a:r>
              <a:rPr lang="zh-CN" altLang="en-US" dirty="0"/>
              <a:t>正式成为</a:t>
            </a:r>
            <a:r>
              <a:rPr lang="en-US" altLang="zh-CN" dirty="0"/>
              <a:t>Apache</a:t>
            </a:r>
            <a:r>
              <a:rPr lang="zh-CN" altLang="en-US" dirty="0"/>
              <a:t>顶级项目，</a:t>
            </a:r>
            <a:r>
              <a:rPr lang="en-US" altLang="zh-CN" dirty="0"/>
              <a:t>Hadoop</a:t>
            </a:r>
            <a:r>
              <a:rPr lang="zh-CN" altLang="en-US" dirty="0"/>
              <a:t>也逐渐开始被其他公司使用</a:t>
            </a:r>
          </a:p>
          <a:p>
            <a:pPr lvl="1"/>
            <a:r>
              <a:rPr lang="en-US" altLang="zh-CN" dirty="0"/>
              <a:t>2008</a:t>
            </a:r>
            <a:r>
              <a:rPr lang="zh-CN" altLang="en-US" dirty="0"/>
              <a:t>年</a:t>
            </a:r>
            <a:r>
              <a:rPr lang="en-US" altLang="zh-CN" dirty="0"/>
              <a:t>4</a:t>
            </a:r>
            <a:r>
              <a:rPr lang="zh-CN" altLang="en-US" dirty="0"/>
              <a:t>月，</a:t>
            </a:r>
            <a:r>
              <a:rPr lang="en-US" altLang="zh-CN" dirty="0"/>
              <a:t>Hadoop</a:t>
            </a:r>
            <a:r>
              <a:rPr lang="zh-CN" altLang="en-US" dirty="0"/>
              <a:t>采用一个由</a:t>
            </a:r>
            <a:r>
              <a:rPr lang="en-US" altLang="zh-CN" dirty="0"/>
              <a:t>910</a:t>
            </a:r>
            <a:r>
              <a:rPr lang="zh-CN" altLang="en-US" dirty="0"/>
              <a:t>个节点构成的集群</a:t>
            </a:r>
            <a:r>
              <a:rPr lang="zh-CN" altLang="en-US" dirty="0">
                <a:solidFill>
                  <a:srgbClr val="FF0000"/>
                </a:solidFill>
              </a:rPr>
              <a:t>排序</a:t>
            </a:r>
            <a:r>
              <a:rPr lang="en-US" altLang="zh-CN" dirty="0">
                <a:solidFill>
                  <a:srgbClr val="FF0000"/>
                </a:solidFill>
              </a:rPr>
              <a:t>1TB</a:t>
            </a:r>
            <a:r>
              <a:rPr lang="zh-CN" altLang="en-US" dirty="0">
                <a:solidFill>
                  <a:srgbClr val="FF0000"/>
                </a:solidFill>
              </a:rPr>
              <a:t>数据</a:t>
            </a:r>
            <a:r>
              <a:rPr lang="zh-CN" altLang="en-US" dirty="0"/>
              <a:t>只用了</a:t>
            </a:r>
            <a:r>
              <a:rPr lang="en-US" altLang="zh-CN" dirty="0"/>
              <a:t>209</a:t>
            </a:r>
            <a:r>
              <a:rPr lang="zh-CN" altLang="en-US" dirty="0"/>
              <a:t>秒</a:t>
            </a:r>
          </a:p>
          <a:p>
            <a:pPr lvl="1"/>
            <a:r>
              <a:rPr lang="zh-CN" altLang="en-US" dirty="0"/>
              <a:t>在</a:t>
            </a:r>
            <a:r>
              <a:rPr lang="en-US" altLang="zh-CN" dirty="0"/>
              <a:t>2009</a:t>
            </a:r>
            <a:r>
              <a:rPr lang="zh-CN" altLang="en-US" dirty="0"/>
              <a:t>年</a:t>
            </a:r>
            <a:r>
              <a:rPr lang="en-US" altLang="zh-CN" dirty="0"/>
              <a:t>5</a:t>
            </a:r>
            <a:r>
              <a:rPr lang="zh-CN" altLang="en-US" dirty="0"/>
              <a:t>月，</a:t>
            </a:r>
            <a:r>
              <a:rPr lang="en-US" altLang="zh-CN" dirty="0"/>
              <a:t>Hadoop</a:t>
            </a:r>
            <a:r>
              <a:rPr lang="zh-CN" altLang="en-US" dirty="0"/>
              <a:t>把</a:t>
            </a:r>
            <a:r>
              <a:rPr lang="en-US" altLang="zh-CN" dirty="0"/>
              <a:t>1TB</a:t>
            </a:r>
            <a:r>
              <a:rPr lang="zh-CN" altLang="en-US" dirty="0"/>
              <a:t>数据排序时间缩短到</a:t>
            </a:r>
            <a:r>
              <a:rPr lang="en-US" altLang="zh-CN" dirty="0"/>
              <a:t>62</a:t>
            </a:r>
            <a:r>
              <a:rPr lang="zh-CN" altLang="en-US" dirty="0"/>
              <a:t>秒</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57956"/>
            <a:ext cx="289560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02482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mj-ea"/>
              </a:rPr>
              <a:t>NameNode</a:t>
            </a:r>
            <a:r>
              <a:rPr lang="zh-CN" altLang="en-US" dirty="0">
                <a:latin typeface="+mj-ea"/>
              </a:rPr>
              <a:t>故障</a:t>
            </a:r>
            <a:endParaRPr lang="zh-CN" altLang="en-US" dirty="0"/>
          </a:p>
        </p:txBody>
      </p:sp>
      <p:sp>
        <p:nvSpPr>
          <p:cNvPr id="4" name="内容占位符 3"/>
          <p:cNvSpPr>
            <a:spLocks noGrp="1"/>
          </p:cNvSpPr>
          <p:nvPr>
            <p:ph idx="1"/>
          </p:nvPr>
        </p:nvSpPr>
        <p:spPr/>
        <p:txBody>
          <a:bodyPr/>
          <a:lstStyle/>
          <a:p>
            <a:r>
              <a:rPr lang="zh-CN" altLang="en-US" dirty="0"/>
              <a:t>根据</a:t>
            </a:r>
            <a:r>
              <a:rPr lang="en-US" altLang="zh-CN" dirty="0" err="1"/>
              <a:t>SecondaryNameNode</a:t>
            </a:r>
            <a:r>
              <a:rPr lang="zh-CN" altLang="en-US" dirty="0"/>
              <a:t>中的</a:t>
            </a:r>
            <a:r>
              <a:rPr lang="en-US" altLang="zh-CN" dirty="0" err="1"/>
              <a:t>FsImage</a:t>
            </a:r>
            <a:r>
              <a:rPr lang="zh-CN" altLang="en-US" dirty="0"/>
              <a:t>和</a:t>
            </a:r>
            <a:r>
              <a:rPr lang="en-US" altLang="zh-CN" dirty="0" err="1"/>
              <a:t>Editlog</a:t>
            </a:r>
            <a:r>
              <a:rPr lang="zh-CN" altLang="en-US" dirty="0"/>
              <a:t>数据进行恢复</a:t>
            </a:r>
          </a:p>
          <a:p>
            <a:endParaRPr lang="zh-CN" altLang="en-US" dirty="0"/>
          </a:p>
        </p:txBody>
      </p:sp>
      <p:sp>
        <p:nvSpPr>
          <p:cNvPr id="5" name="Rounded Rectangle 4"/>
          <p:cNvSpPr/>
          <p:nvPr/>
        </p:nvSpPr>
        <p:spPr bwMode="auto">
          <a:xfrm>
            <a:off x="4562477" y="2932900"/>
            <a:ext cx="1657350" cy="471611"/>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4" tIns="45722" rIns="91444" bIns="45722" numCol="1" rtlCol="0" anchor="ctr" anchorCtr="0" compatLnSpc="1">
            <a:prstTxWarp prst="textNoShape">
              <a:avLst/>
            </a:prstTxWarp>
          </a:bodyPr>
          <a:lstStyle/>
          <a:p>
            <a:pPr algn="ctr" defTabSz="914446" fontAlgn="base"/>
            <a:r>
              <a:rPr lang="en-US" sz="1575" b="1" dirty="0" err="1">
                <a:solidFill>
                  <a:srgbClr val="01020B"/>
                </a:solidFill>
                <a:latin typeface="微软雅黑" panose="020B0503020204020204" pitchFamily="34" charset="-122"/>
                <a:ea typeface="微软雅黑" panose="020B0503020204020204" pitchFamily="34" charset="-122"/>
              </a:rPr>
              <a:t>NameNode</a:t>
            </a:r>
            <a:endParaRPr lang="en-US" sz="1575" b="1" dirty="0">
              <a:solidFill>
                <a:srgbClr val="01020B"/>
              </a:solidFill>
              <a:latin typeface="微软雅黑" panose="020B0503020204020204" pitchFamily="34" charset="-122"/>
              <a:ea typeface="微软雅黑" panose="020B0503020204020204" pitchFamily="34" charset="-122"/>
            </a:endParaRPr>
          </a:p>
        </p:txBody>
      </p:sp>
      <p:grpSp>
        <p:nvGrpSpPr>
          <p:cNvPr id="11" name="Group 10"/>
          <p:cNvGrpSpPr/>
          <p:nvPr/>
        </p:nvGrpSpPr>
        <p:grpSpPr>
          <a:xfrm>
            <a:off x="504830" y="5340967"/>
            <a:ext cx="1333501" cy="678833"/>
            <a:chOff x="876299" y="4552950"/>
            <a:chExt cx="1333501" cy="904875"/>
          </a:xfrm>
        </p:grpSpPr>
        <p:sp>
          <p:nvSpPr>
            <p:cNvPr id="6" name="Rounded Rectangle 5"/>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68598" tIns="34299" rIns="68598" bIns="34299" numCol="1" rtlCol="0" anchor="t" anchorCtr="0" compatLnSpc="1">
              <a:prstTxWarp prst="textNoShape">
                <a:avLst/>
              </a:prstTxWarp>
            </a:bodyPr>
            <a:lstStyle/>
            <a:p>
              <a:pPr algn="ctr" defTabSz="914446" fontAlgn="base"/>
              <a:r>
                <a:rPr lang="en-US" sz="1575" b="1" dirty="0" err="1">
                  <a:solidFill>
                    <a:srgbClr val="01020B"/>
                  </a:solidFill>
                  <a:latin typeface="微软雅黑" panose="020B0503020204020204" pitchFamily="34" charset="-122"/>
                  <a:ea typeface="微软雅黑" panose="020B0503020204020204" pitchFamily="34" charset="-122"/>
                </a:rPr>
                <a:t>DataNode</a:t>
              </a:r>
              <a:endParaRPr lang="en-US" sz="1575" b="1" dirty="0">
                <a:solidFill>
                  <a:srgbClr val="01020B"/>
                </a:solidFill>
                <a:latin typeface="微软雅黑" panose="020B0503020204020204" pitchFamily="34" charset="-122"/>
                <a:ea typeface="微软雅黑" panose="020B0503020204020204" pitchFamily="34" charset="-122"/>
              </a:endParaRPr>
            </a:p>
          </p:txBody>
        </p:sp>
        <p:sp>
          <p:nvSpPr>
            <p:cNvPr id="8" name="Rounded Rectangle 7"/>
            <p:cNvSpPr/>
            <p:nvPr/>
          </p:nvSpPr>
          <p:spPr bwMode="auto">
            <a:xfrm>
              <a:off x="1076325" y="5043487"/>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sp>
          <p:nvSpPr>
            <p:cNvPr id="9" name="Rounded Rectangle 8"/>
            <p:cNvSpPr/>
            <p:nvPr/>
          </p:nvSpPr>
          <p:spPr bwMode="auto">
            <a:xfrm>
              <a:off x="1404937"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sp>
          <p:nvSpPr>
            <p:cNvPr id="10" name="Rounded Rectangle 9"/>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grpSp>
      <p:grpSp>
        <p:nvGrpSpPr>
          <p:cNvPr id="12" name="Group 11"/>
          <p:cNvGrpSpPr/>
          <p:nvPr/>
        </p:nvGrpSpPr>
        <p:grpSpPr>
          <a:xfrm>
            <a:off x="2095501" y="5340967"/>
            <a:ext cx="1333501" cy="678833"/>
            <a:chOff x="876299" y="4552950"/>
            <a:chExt cx="1333501" cy="904875"/>
          </a:xfrm>
        </p:grpSpPr>
        <p:sp>
          <p:nvSpPr>
            <p:cNvPr id="13" name="Rounded Rectangle 12"/>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68598" tIns="34299" rIns="68598" bIns="34299" numCol="1" rtlCol="0" anchor="t" anchorCtr="0" compatLnSpc="1">
              <a:prstTxWarp prst="textNoShape">
                <a:avLst/>
              </a:prstTxWarp>
            </a:bodyPr>
            <a:lstStyle/>
            <a:p>
              <a:pPr algn="ctr" defTabSz="914446" fontAlgn="base"/>
              <a:r>
                <a:rPr lang="en-US" sz="1575" b="1" dirty="0" err="1">
                  <a:solidFill>
                    <a:srgbClr val="01020B"/>
                  </a:solidFill>
                  <a:latin typeface="微软雅黑" panose="020B0503020204020204" pitchFamily="34" charset="-122"/>
                  <a:ea typeface="微软雅黑" panose="020B0503020204020204" pitchFamily="34" charset="-122"/>
                </a:rPr>
                <a:t>DataNode</a:t>
              </a:r>
              <a:endParaRPr lang="en-US" sz="1575" b="1" dirty="0">
                <a:solidFill>
                  <a:srgbClr val="01020B"/>
                </a:solidFill>
                <a:latin typeface="微软雅黑" panose="020B0503020204020204" pitchFamily="34" charset="-122"/>
                <a:ea typeface="微软雅黑" panose="020B0503020204020204" pitchFamily="34" charset="-122"/>
              </a:endParaRPr>
            </a:p>
          </p:txBody>
        </p:sp>
        <p:sp>
          <p:nvSpPr>
            <p:cNvPr id="14" name="Rounded Rectangle 13"/>
            <p:cNvSpPr/>
            <p:nvPr/>
          </p:nvSpPr>
          <p:spPr bwMode="auto">
            <a:xfrm>
              <a:off x="1076325" y="5043487"/>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sp>
          <p:nvSpPr>
            <p:cNvPr id="15" name="Rounded Rectangle 14"/>
            <p:cNvSpPr/>
            <p:nvPr/>
          </p:nvSpPr>
          <p:spPr bwMode="auto">
            <a:xfrm>
              <a:off x="1404937" y="5043487"/>
              <a:ext cx="276225" cy="276225"/>
            </a:xfrm>
            <a:prstGeom prst="roundRect">
              <a:avLst/>
            </a:prstGeom>
            <a:solidFill>
              <a:srgbClr val="FF0000"/>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sp>
          <p:nvSpPr>
            <p:cNvPr id="16" name="Rounded Rectangle 15"/>
            <p:cNvSpPr/>
            <p:nvPr/>
          </p:nvSpPr>
          <p:spPr bwMode="auto">
            <a:xfrm>
              <a:off x="1743073" y="5043486"/>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grpSp>
      <p:grpSp>
        <p:nvGrpSpPr>
          <p:cNvPr id="17" name="Group 16"/>
          <p:cNvGrpSpPr/>
          <p:nvPr/>
        </p:nvGrpSpPr>
        <p:grpSpPr>
          <a:xfrm>
            <a:off x="3686180" y="5340967"/>
            <a:ext cx="1333501" cy="678833"/>
            <a:chOff x="876299" y="4552950"/>
            <a:chExt cx="1333501" cy="904875"/>
          </a:xfrm>
        </p:grpSpPr>
        <p:sp>
          <p:nvSpPr>
            <p:cNvPr id="18" name="Rounded Rectangle 17"/>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68598" tIns="34299" rIns="68598" bIns="34299" numCol="1" rtlCol="0" anchor="t" anchorCtr="0" compatLnSpc="1">
              <a:prstTxWarp prst="textNoShape">
                <a:avLst/>
              </a:prstTxWarp>
            </a:bodyPr>
            <a:lstStyle/>
            <a:p>
              <a:pPr algn="ctr" defTabSz="914446" fontAlgn="base"/>
              <a:r>
                <a:rPr lang="en-US" sz="1575" b="1" dirty="0" err="1">
                  <a:solidFill>
                    <a:srgbClr val="01020B"/>
                  </a:solidFill>
                  <a:latin typeface="微软雅黑" panose="020B0503020204020204" pitchFamily="34" charset="-122"/>
                  <a:ea typeface="微软雅黑" panose="020B0503020204020204" pitchFamily="34" charset="-122"/>
                </a:rPr>
                <a:t>DataNode</a:t>
              </a:r>
              <a:endParaRPr lang="en-US" sz="1575" b="1" dirty="0">
                <a:solidFill>
                  <a:srgbClr val="01020B"/>
                </a:solidFill>
                <a:latin typeface="微软雅黑" panose="020B0503020204020204" pitchFamily="34" charset="-122"/>
                <a:ea typeface="微软雅黑" panose="020B0503020204020204" pitchFamily="34" charset="-122"/>
              </a:endParaRPr>
            </a:p>
          </p:txBody>
        </p:sp>
        <p:sp>
          <p:nvSpPr>
            <p:cNvPr id="19" name="Rounded Rectangle 18"/>
            <p:cNvSpPr/>
            <p:nvPr/>
          </p:nvSpPr>
          <p:spPr bwMode="auto">
            <a:xfrm>
              <a:off x="1076325"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sp>
          <p:nvSpPr>
            <p:cNvPr id="20" name="Rounded Rectangle 19"/>
            <p:cNvSpPr/>
            <p:nvPr/>
          </p:nvSpPr>
          <p:spPr bwMode="auto">
            <a:xfrm>
              <a:off x="1404937" y="5043487"/>
              <a:ext cx="276225" cy="276225"/>
            </a:xfrm>
            <a:prstGeom prst="roundRect">
              <a:avLst/>
            </a:prstGeom>
            <a:solidFill>
              <a:srgbClr val="FF0000"/>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sp>
          <p:nvSpPr>
            <p:cNvPr id="21" name="Rounded Rectangle 20"/>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grpSp>
      <p:grpSp>
        <p:nvGrpSpPr>
          <p:cNvPr id="22" name="Group 21"/>
          <p:cNvGrpSpPr/>
          <p:nvPr/>
        </p:nvGrpSpPr>
        <p:grpSpPr>
          <a:xfrm>
            <a:off x="5276856" y="5340967"/>
            <a:ext cx="1333501" cy="678833"/>
            <a:chOff x="876299" y="4552950"/>
            <a:chExt cx="1333501" cy="904875"/>
          </a:xfrm>
        </p:grpSpPr>
        <p:sp>
          <p:nvSpPr>
            <p:cNvPr id="23" name="Rounded Rectangle 22"/>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68598" tIns="34299" rIns="68598" bIns="34299" numCol="1" rtlCol="0" anchor="t" anchorCtr="0" compatLnSpc="1">
              <a:prstTxWarp prst="textNoShape">
                <a:avLst/>
              </a:prstTxWarp>
            </a:bodyPr>
            <a:lstStyle/>
            <a:p>
              <a:pPr algn="ctr" defTabSz="914446" fontAlgn="base"/>
              <a:r>
                <a:rPr lang="en-US" sz="1575" b="1" dirty="0" err="1">
                  <a:solidFill>
                    <a:srgbClr val="01020B"/>
                  </a:solidFill>
                  <a:latin typeface="微软雅黑" panose="020B0503020204020204" pitchFamily="34" charset="-122"/>
                  <a:ea typeface="微软雅黑" panose="020B0503020204020204" pitchFamily="34" charset="-122"/>
                </a:rPr>
                <a:t>DataNode</a:t>
              </a:r>
              <a:endParaRPr lang="en-US" sz="1575" b="1" dirty="0">
                <a:solidFill>
                  <a:srgbClr val="01020B"/>
                </a:solidFill>
                <a:latin typeface="微软雅黑" panose="020B0503020204020204" pitchFamily="34" charset="-122"/>
                <a:ea typeface="微软雅黑" panose="020B0503020204020204" pitchFamily="34" charset="-122"/>
              </a:endParaRPr>
            </a:p>
          </p:txBody>
        </p:sp>
        <p:sp>
          <p:nvSpPr>
            <p:cNvPr id="24" name="Rounded Rectangle 23"/>
            <p:cNvSpPr/>
            <p:nvPr/>
          </p:nvSpPr>
          <p:spPr bwMode="auto">
            <a:xfrm>
              <a:off x="1076325" y="5043487"/>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sp>
          <p:nvSpPr>
            <p:cNvPr id="25" name="Rounded Rectangle 24"/>
            <p:cNvSpPr/>
            <p:nvPr/>
          </p:nvSpPr>
          <p:spPr bwMode="auto">
            <a:xfrm>
              <a:off x="1404937" y="5043487"/>
              <a:ext cx="276225" cy="276225"/>
            </a:xfrm>
            <a:prstGeom prst="roundRect">
              <a:avLst/>
            </a:prstGeom>
            <a:solidFill>
              <a:srgbClr val="FF0000"/>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sp>
          <p:nvSpPr>
            <p:cNvPr id="26" name="Rounded Rectangle 25"/>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grpSp>
      <p:grpSp>
        <p:nvGrpSpPr>
          <p:cNvPr id="27" name="Group 26"/>
          <p:cNvGrpSpPr/>
          <p:nvPr/>
        </p:nvGrpSpPr>
        <p:grpSpPr>
          <a:xfrm>
            <a:off x="6867531" y="5340967"/>
            <a:ext cx="1333501" cy="678833"/>
            <a:chOff x="876299" y="4552950"/>
            <a:chExt cx="1333501" cy="904875"/>
          </a:xfrm>
        </p:grpSpPr>
        <p:sp>
          <p:nvSpPr>
            <p:cNvPr id="28" name="Rounded Rectangle 27"/>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68598" tIns="34299" rIns="68598" bIns="34299" numCol="1" rtlCol="0" anchor="t" anchorCtr="0" compatLnSpc="1">
              <a:prstTxWarp prst="textNoShape">
                <a:avLst/>
              </a:prstTxWarp>
            </a:bodyPr>
            <a:lstStyle/>
            <a:p>
              <a:pPr algn="ctr" defTabSz="914446" fontAlgn="base"/>
              <a:r>
                <a:rPr lang="en-US" sz="1575" b="1" dirty="0" err="1">
                  <a:solidFill>
                    <a:srgbClr val="01020B"/>
                  </a:solidFill>
                  <a:latin typeface="微软雅黑" panose="020B0503020204020204" pitchFamily="34" charset="-122"/>
                  <a:ea typeface="微软雅黑" panose="020B0503020204020204" pitchFamily="34" charset="-122"/>
                </a:rPr>
                <a:t>DataNode</a:t>
              </a:r>
              <a:endParaRPr lang="en-US" sz="1575" b="1" dirty="0">
                <a:solidFill>
                  <a:srgbClr val="01020B"/>
                </a:solidFill>
                <a:latin typeface="微软雅黑" panose="020B0503020204020204" pitchFamily="34" charset="-122"/>
                <a:ea typeface="微软雅黑" panose="020B0503020204020204" pitchFamily="34" charset="-122"/>
              </a:endParaRPr>
            </a:p>
          </p:txBody>
        </p:sp>
        <p:sp>
          <p:nvSpPr>
            <p:cNvPr id="29" name="Rounded Rectangle 28"/>
            <p:cNvSpPr/>
            <p:nvPr/>
          </p:nvSpPr>
          <p:spPr bwMode="auto">
            <a:xfrm>
              <a:off x="1076325"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b="1">
                <a:solidFill>
                  <a:srgbClr val="01020B"/>
                </a:solidFill>
                <a:latin typeface="微软雅黑" panose="020B0503020204020204" pitchFamily="34" charset="-122"/>
                <a:ea typeface="微软雅黑" panose="020B0503020204020204" pitchFamily="34" charset="-122"/>
              </a:endParaRPr>
            </a:p>
          </p:txBody>
        </p:sp>
        <p:sp>
          <p:nvSpPr>
            <p:cNvPr id="30" name="Rounded Rectangle 29"/>
            <p:cNvSpPr/>
            <p:nvPr/>
          </p:nvSpPr>
          <p:spPr bwMode="auto">
            <a:xfrm>
              <a:off x="1404937" y="5043487"/>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b="1">
                <a:solidFill>
                  <a:srgbClr val="01020B"/>
                </a:solidFill>
                <a:latin typeface="微软雅黑" panose="020B0503020204020204" pitchFamily="34" charset="-122"/>
                <a:ea typeface="微软雅黑" panose="020B0503020204020204" pitchFamily="34" charset="-122"/>
              </a:endParaRPr>
            </a:p>
          </p:txBody>
        </p:sp>
        <p:sp>
          <p:nvSpPr>
            <p:cNvPr id="31" name="Rounded Rectangle 30"/>
            <p:cNvSpPr/>
            <p:nvPr/>
          </p:nvSpPr>
          <p:spPr bwMode="auto">
            <a:xfrm>
              <a:off x="1743073" y="5043486"/>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b="1">
                <a:solidFill>
                  <a:srgbClr val="01020B"/>
                </a:solidFill>
                <a:latin typeface="微软雅黑" panose="020B0503020204020204" pitchFamily="34" charset="-122"/>
                <a:ea typeface="微软雅黑" panose="020B0503020204020204" pitchFamily="34" charset="-122"/>
              </a:endParaRPr>
            </a:p>
          </p:txBody>
        </p:sp>
      </p:grpSp>
      <p:cxnSp>
        <p:nvCxnSpPr>
          <p:cNvPr id="33" name="Straight Connector 32"/>
          <p:cNvCxnSpPr>
            <a:stCxn id="5" idx="3"/>
            <a:endCxn id="7" idx="1"/>
          </p:cNvCxnSpPr>
          <p:nvPr/>
        </p:nvCxnSpPr>
        <p:spPr bwMode="auto">
          <a:xfrm>
            <a:off x="6219827" y="3168706"/>
            <a:ext cx="628649" cy="0"/>
          </a:xfrm>
          <a:prstGeom prst="line">
            <a:avLst/>
          </a:prstGeom>
          <a:solidFill>
            <a:schemeClr val="accent1"/>
          </a:solidFill>
          <a:ln w="28575" cap="flat" cmpd="sng" algn="ctr">
            <a:solidFill>
              <a:schemeClr val="bg1">
                <a:lumMod val="50000"/>
              </a:schemeClr>
            </a:solidFill>
            <a:prstDash val="solid"/>
            <a:round/>
            <a:headEnd type="triangle" w="lg" len="lg"/>
            <a:tailEnd type="triangle" w="lg" len="lg"/>
          </a:ln>
          <a:effectLst/>
        </p:spPr>
      </p:cxnSp>
      <p:cxnSp>
        <p:nvCxnSpPr>
          <p:cNvPr id="35" name="Straight Connector 34"/>
          <p:cNvCxnSpPr>
            <a:stCxn id="5" idx="2"/>
            <a:endCxn id="6" idx="0"/>
          </p:cNvCxnSpPr>
          <p:nvPr/>
        </p:nvCxnSpPr>
        <p:spPr bwMode="auto">
          <a:xfrm flipH="1">
            <a:off x="1171582" y="3404509"/>
            <a:ext cx="4219575" cy="1936458"/>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36" name="Straight Connector 35"/>
          <p:cNvCxnSpPr>
            <a:stCxn id="5" idx="2"/>
            <a:endCxn id="13" idx="0"/>
          </p:cNvCxnSpPr>
          <p:nvPr/>
        </p:nvCxnSpPr>
        <p:spPr bwMode="auto">
          <a:xfrm flipH="1">
            <a:off x="2762251" y="3404509"/>
            <a:ext cx="2628900" cy="1936458"/>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39" name="Straight Connector 38"/>
          <p:cNvCxnSpPr>
            <a:stCxn id="5" idx="2"/>
            <a:endCxn id="18" idx="0"/>
          </p:cNvCxnSpPr>
          <p:nvPr/>
        </p:nvCxnSpPr>
        <p:spPr bwMode="auto">
          <a:xfrm flipH="1">
            <a:off x="4352932" y="3404509"/>
            <a:ext cx="1038225" cy="1936458"/>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42" name="Straight Connector 41"/>
          <p:cNvCxnSpPr>
            <a:stCxn id="5" idx="2"/>
            <a:endCxn id="23" idx="0"/>
          </p:cNvCxnSpPr>
          <p:nvPr/>
        </p:nvCxnSpPr>
        <p:spPr bwMode="auto">
          <a:xfrm>
            <a:off x="5391150" y="3404509"/>
            <a:ext cx="552450" cy="1936458"/>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45" name="Straight Connector 44"/>
          <p:cNvCxnSpPr>
            <a:stCxn id="5" idx="2"/>
            <a:endCxn id="28" idx="0"/>
          </p:cNvCxnSpPr>
          <p:nvPr/>
        </p:nvCxnSpPr>
        <p:spPr bwMode="auto">
          <a:xfrm>
            <a:off x="5391155" y="3404509"/>
            <a:ext cx="2143125" cy="1936458"/>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sp>
        <p:nvSpPr>
          <p:cNvPr id="40" name="Rounded Rectangle 6"/>
          <p:cNvSpPr/>
          <p:nvPr/>
        </p:nvSpPr>
        <p:spPr bwMode="auto">
          <a:xfrm>
            <a:off x="6922300" y="2853607"/>
            <a:ext cx="1243016" cy="602099"/>
          </a:xfrm>
          <a:prstGeom prst="roundRect">
            <a:avLst/>
          </a:prstGeom>
          <a:ln>
            <a:headEnd type="none" w="med" len="med"/>
            <a:tailEnd type="none" w="med" len="med"/>
          </a:ln>
        </p:spPr>
        <p:style>
          <a:lnRef idx="1">
            <a:schemeClr val="dk1"/>
          </a:lnRef>
          <a:fillRef idx="1003">
            <a:schemeClr val="lt1"/>
          </a:fillRef>
          <a:effectRef idx="1">
            <a:schemeClr val="dk1"/>
          </a:effectRef>
          <a:fontRef idx="minor">
            <a:schemeClr val="dk1"/>
          </a:fontRef>
        </p:style>
        <p:txBody>
          <a:bodyPr vert="horz" wrap="none" lIns="91444" tIns="45722" rIns="91444" bIns="45722" numCol="1" rtlCol="0" anchor="ctr" anchorCtr="0" compatLnSpc="1">
            <a:prstTxWarp prst="textNoShape">
              <a:avLst/>
            </a:prstTxWarp>
          </a:bodyPr>
          <a:lstStyle/>
          <a:p>
            <a:pPr algn="ctr" defTabSz="914446" fontAlgn="base"/>
            <a:r>
              <a:rPr lang="en-US" sz="1575" b="1" dirty="0">
                <a:solidFill>
                  <a:srgbClr val="01020B"/>
                </a:solidFill>
                <a:latin typeface="微软雅黑" panose="020B0503020204020204" pitchFamily="34" charset="-122"/>
                <a:ea typeface="微软雅黑" panose="020B0503020204020204" pitchFamily="34" charset="-122"/>
              </a:rPr>
              <a:t>Secondary</a:t>
            </a:r>
          </a:p>
          <a:p>
            <a:pPr algn="ctr" defTabSz="914446" fontAlgn="base"/>
            <a:r>
              <a:rPr lang="en-US" sz="1575" b="1" dirty="0" err="1">
                <a:solidFill>
                  <a:srgbClr val="01020B"/>
                </a:solidFill>
                <a:latin typeface="微软雅黑" panose="020B0503020204020204" pitchFamily="34" charset="-122"/>
                <a:ea typeface="微软雅黑" panose="020B0503020204020204" pitchFamily="34" charset="-122"/>
              </a:rPr>
              <a:t>NameNode</a:t>
            </a:r>
            <a:endParaRPr lang="en-US" sz="1575" b="1" dirty="0">
              <a:solidFill>
                <a:srgbClr val="01020B"/>
              </a:solidFill>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0"/>
          </p:nvPr>
        </p:nvSpPr>
        <p:spPr/>
        <p:txBody>
          <a:bodyPr/>
          <a:lstStyle/>
          <a:p>
            <a:fld id="{2F92E8BF-52C0-4DA6-9593-0F736FC6DF7B}" type="slidenum">
              <a:rPr lang="en-US" altLang="zh-CN" smtClean="0"/>
              <a:pPr/>
              <a:t>40</a:t>
            </a:fld>
            <a:endParaRPr lang="en-US" altLang="zh-CN" dirty="0"/>
          </a:p>
        </p:txBody>
      </p:sp>
    </p:spTree>
    <p:extLst>
      <p:ext uri="{BB962C8B-B14F-4D97-AF65-F5344CB8AC3E}">
        <p14:creationId xmlns:p14="http://schemas.microsoft.com/office/powerpoint/2010/main" val="36374918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4" name="内容占位符 3"/>
          <p:cNvSpPr>
            <a:spLocks noGrp="1"/>
          </p:cNvSpPr>
          <p:nvPr>
            <p:ph idx="1"/>
          </p:nvPr>
        </p:nvSpPr>
        <p:spPr/>
        <p:txBody>
          <a:bodyPr/>
          <a:lstStyle/>
          <a:p>
            <a:r>
              <a:rPr lang="zh-CN" altLang="en-US" dirty="0"/>
              <a:t>设计思想</a:t>
            </a:r>
            <a:endParaRPr lang="en-US" altLang="zh-CN" dirty="0"/>
          </a:p>
          <a:p>
            <a:r>
              <a:rPr lang="zh-CN" altLang="en-US" dirty="0"/>
              <a:t>体系架构</a:t>
            </a:r>
            <a:endParaRPr lang="en-US" altLang="zh-CN" dirty="0"/>
          </a:p>
          <a:p>
            <a:r>
              <a:rPr lang="zh-CN" altLang="en-US" dirty="0"/>
              <a:t>工作原理</a:t>
            </a:r>
            <a:endParaRPr lang="en-US" altLang="zh-CN" dirty="0"/>
          </a:p>
          <a:p>
            <a:r>
              <a:rPr lang="zh-CN" altLang="en-US" dirty="0">
                <a:solidFill>
                  <a:srgbClr val="C00000"/>
                </a:solidFill>
              </a:rPr>
              <a:t>容错机制</a:t>
            </a:r>
            <a:endParaRPr lang="en-US" altLang="zh-CN" dirty="0">
              <a:solidFill>
                <a:srgbClr val="C00000"/>
              </a:solidFill>
            </a:endParaRPr>
          </a:p>
          <a:p>
            <a:pPr lvl="1"/>
            <a:r>
              <a:rPr lang="en-US" altLang="zh-CN" dirty="0" err="1"/>
              <a:t>NameNode</a:t>
            </a:r>
            <a:r>
              <a:rPr lang="zh-CN" altLang="en-US" dirty="0"/>
              <a:t>故障</a:t>
            </a:r>
            <a:endParaRPr lang="en-US" altLang="zh-CN" dirty="0"/>
          </a:p>
          <a:p>
            <a:pPr lvl="1"/>
            <a:r>
              <a:rPr lang="en-US" altLang="zh-CN" dirty="0" err="1">
                <a:solidFill>
                  <a:srgbClr val="C00000"/>
                </a:solidFill>
              </a:rPr>
              <a:t>DataNode</a:t>
            </a:r>
            <a:r>
              <a:rPr lang="zh-CN" altLang="en-US" dirty="0">
                <a:solidFill>
                  <a:srgbClr val="C00000"/>
                </a:solidFill>
              </a:rPr>
              <a:t>故障</a:t>
            </a:r>
            <a:endParaRPr lang="en-US" altLang="zh-CN" dirty="0">
              <a:solidFill>
                <a:srgbClr val="C00000"/>
              </a:solidFill>
            </a:endParaRPr>
          </a:p>
          <a:p>
            <a:r>
              <a:rPr lang="zh-CN" altLang="en-US" dirty="0"/>
              <a:t>编程示例</a:t>
            </a:r>
          </a:p>
          <a:p>
            <a:endParaRPr lang="en-US" altLang="zh-CN" dirty="0"/>
          </a:p>
        </p:txBody>
      </p:sp>
      <p:sp>
        <p:nvSpPr>
          <p:cNvPr id="5" name="灯片编号占位符 4"/>
          <p:cNvSpPr>
            <a:spLocks noGrp="1"/>
          </p:cNvSpPr>
          <p:nvPr>
            <p:ph type="sldNum" sz="quarter" idx="10"/>
          </p:nvPr>
        </p:nvSpPr>
        <p:spPr/>
        <p:txBody>
          <a:bodyPr/>
          <a:lstStyle/>
          <a:p>
            <a:fld id="{2F92E8BF-52C0-4DA6-9593-0F736FC6DF7B}" type="slidenum">
              <a:rPr lang="en-US" altLang="zh-CN" smtClean="0"/>
              <a:pPr/>
              <a:t>41</a:t>
            </a:fld>
            <a:endParaRPr lang="en-US" altLang="zh-CN" dirty="0"/>
          </a:p>
        </p:txBody>
      </p:sp>
    </p:spTree>
    <p:extLst>
      <p:ext uri="{BB962C8B-B14F-4D97-AF65-F5344CB8AC3E}">
        <p14:creationId xmlns:p14="http://schemas.microsoft.com/office/powerpoint/2010/main" val="17728742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latin typeface="+mj-ea"/>
              </a:rPr>
              <a:t>DataNode</a:t>
            </a:r>
            <a:r>
              <a:rPr lang="zh-CN" altLang="en-US" b="1" dirty="0">
                <a:latin typeface="+mj-ea"/>
              </a:rPr>
              <a:t>故障</a:t>
            </a:r>
            <a:endParaRPr lang="en-US" b="1" dirty="0">
              <a:latin typeface="+mj-ea"/>
            </a:endParaRPr>
          </a:p>
        </p:txBody>
      </p:sp>
      <p:sp>
        <p:nvSpPr>
          <p:cNvPr id="4" name="内容占位符 3"/>
          <p:cNvSpPr>
            <a:spLocks noGrp="1"/>
          </p:cNvSpPr>
          <p:nvPr>
            <p:ph idx="1"/>
          </p:nvPr>
        </p:nvSpPr>
        <p:spPr/>
        <p:txBody>
          <a:bodyPr/>
          <a:lstStyle/>
          <a:p>
            <a:r>
              <a:rPr lang="zh-CN" altLang="en-US" dirty="0"/>
              <a:t>“宕机”，节点上面的所有数据都会被标记为“不可读”</a:t>
            </a:r>
            <a:endParaRPr lang="en-US" altLang="zh-CN" dirty="0"/>
          </a:p>
          <a:p>
            <a:r>
              <a:rPr lang="zh-CN" altLang="en-US" dirty="0"/>
              <a:t>定期检查备份因子</a:t>
            </a:r>
          </a:p>
        </p:txBody>
      </p:sp>
      <p:sp>
        <p:nvSpPr>
          <p:cNvPr id="5" name="Rounded Rectangle 4"/>
          <p:cNvSpPr/>
          <p:nvPr/>
        </p:nvSpPr>
        <p:spPr bwMode="auto">
          <a:xfrm>
            <a:off x="4562477" y="3049186"/>
            <a:ext cx="1657350" cy="471611"/>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4" tIns="45722" rIns="91444" bIns="45722" numCol="1" rtlCol="0" anchor="ctr" anchorCtr="0" compatLnSpc="1">
            <a:prstTxWarp prst="textNoShape">
              <a:avLst/>
            </a:prstTxWarp>
          </a:bodyPr>
          <a:lstStyle/>
          <a:p>
            <a:pPr algn="ctr" defTabSz="914446" fontAlgn="base"/>
            <a:r>
              <a:rPr lang="en-US" sz="1575" b="1" dirty="0" err="1">
                <a:solidFill>
                  <a:srgbClr val="01020B"/>
                </a:solidFill>
                <a:latin typeface="微软雅黑" panose="020B0503020204020204" pitchFamily="34" charset="-122"/>
                <a:ea typeface="微软雅黑" panose="020B0503020204020204" pitchFamily="34" charset="-122"/>
              </a:rPr>
              <a:t>NameNode</a:t>
            </a:r>
            <a:endParaRPr lang="en-US" sz="1575" b="1" dirty="0">
              <a:solidFill>
                <a:srgbClr val="01020B"/>
              </a:solidFill>
              <a:latin typeface="微软雅黑" panose="020B0503020204020204" pitchFamily="34" charset="-122"/>
              <a:ea typeface="微软雅黑" panose="020B0503020204020204" pitchFamily="34" charset="-122"/>
            </a:endParaRPr>
          </a:p>
        </p:txBody>
      </p:sp>
      <p:sp>
        <p:nvSpPr>
          <p:cNvPr id="7" name="Rounded Rectangle 6"/>
          <p:cNvSpPr/>
          <p:nvPr/>
        </p:nvSpPr>
        <p:spPr bwMode="auto">
          <a:xfrm>
            <a:off x="6824663" y="2984633"/>
            <a:ext cx="1481137" cy="590093"/>
          </a:xfrm>
          <a:prstGeom prst="roundRect">
            <a:avLst/>
          </a:prstGeom>
          <a:ln>
            <a:headEnd type="none" w="med" len="med"/>
            <a:tailEnd type="none" w="med" len="med"/>
          </a:ln>
        </p:spPr>
        <p:style>
          <a:lnRef idx="1">
            <a:schemeClr val="dk1"/>
          </a:lnRef>
          <a:fillRef idx="1003">
            <a:schemeClr val="lt1"/>
          </a:fillRef>
          <a:effectRef idx="1">
            <a:schemeClr val="dk1"/>
          </a:effectRef>
          <a:fontRef idx="minor">
            <a:schemeClr val="dk1"/>
          </a:fontRef>
        </p:style>
        <p:txBody>
          <a:bodyPr vert="horz" wrap="none" lIns="91444" tIns="45722" rIns="91444" bIns="45722" numCol="1" rtlCol="0" anchor="ctr" anchorCtr="0" compatLnSpc="1">
            <a:prstTxWarp prst="textNoShape">
              <a:avLst/>
            </a:prstTxWarp>
          </a:bodyPr>
          <a:lstStyle/>
          <a:p>
            <a:pPr algn="ctr" defTabSz="914446"/>
            <a:r>
              <a:rPr lang="en-US" altLang="zh-CN" sz="1575" b="1" dirty="0">
                <a:solidFill>
                  <a:srgbClr val="01020B"/>
                </a:solidFill>
                <a:latin typeface="微软雅黑" panose="020B0503020204020204" pitchFamily="34" charset="-122"/>
                <a:ea typeface="微软雅黑" panose="020B0503020204020204" pitchFamily="34" charset="-122"/>
              </a:rPr>
              <a:t>Secondary</a:t>
            </a:r>
          </a:p>
          <a:p>
            <a:pPr algn="ctr" defTabSz="914446" fontAlgn="base"/>
            <a:r>
              <a:rPr lang="en-US" altLang="zh-CN" sz="1575" b="1" dirty="0" err="1">
                <a:solidFill>
                  <a:srgbClr val="01020B"/>
                </a:solidFill>
                <a:latin typeface="微软雅黑" panose="020B0503020204020204" pitchFamily="34" charset="-122"/>
                <a:ea typeface="微软雅黑" panose="020B0503020204020204" pitchFamily="34" charset="-122"/>
              </a:rPr>
              <a:t>Name</a:t>
            </a:r>
            <a:r>
              <a:rPr lang="en-US" sz="1575" b="1" dirty="0" err="1">
                <a:solidFill>
                  <a:srgbClr val="01020B"/>
                </a:solidFill>
                <a:latin typeface="微软雅黑" panose="020B0503020204020204" pitchFamily="34" charset="-122"/>
                <a:ea typeface="微软雅黑" panose="020B0503020204020204" pitchFamily="34" charset="-122"/>
              </a:rPr>
              <a:t>Node</a:t>
            </a:r>
            <a:endParaRPr lang="en-US" sz="1575" b="1" dirty="0">
              <a:solidFill>
                <a:srgbClr val="01020B"/>
              </a:solidFill>
              <a:latin typeface="微软雅黑" panose="020B0503020204020204" pitchFamily="34" charset="-122"/>
              <a:ea typeface="微软雅黑" panose="020B0503020204020204" pitchFamily="34" charset="-122"/>
            </a:endParaRPr>
          </a:p>
        </p:txBody>
      </p:sp>
      <p:grpSp>
        <p:nvGrpSpPr>
          <p:cNvPr id="11" name="Group 10"/>
          <p:cNvGrpSpPr/>
          <p:nvPr/>
        </p:nvGrpSpPr>
        <p:grpSpPr>
          <a:xfrm>
            <a:off x="504830" y="5457253"/>
            <a:ext cx="1333501" cy="678833"/>
            <a:chOff x="876299" y="4552950"/>
            <a:chExt cx="1333501" cy="904875"/>
          </a:xfrm>
        </p:grpSpPr>
        <p:sp>
          <p:nvSpPr>
            <p:cNvPr id="6" name="Rounded Rectangle 5"/>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68598" tIns="34299" rIns="68598" bIns="34299" numCol="1" rtlCol="0" anchor="t" anchorCtr="0" compatLnSpc="1">
              <a:prstTxWarp prst="textNoShape">
                <a:avLst/>
              </a:prstTxWarp>
            </a:bodyPr>
            <a:lstStyle/>
            <a:p>
              <a:pPr algn="ctr" defTabSz="914446" fontAlgn="base"/>
              <a:r>
                <a:rPr lang="en-US" sz="1575" b="1" dirty="0" err="1">
                  <a:solidFill>
                    <a:srgbClr val="01020B"/>
                  </a:solidFill>
                  <a:latin typeface="微软雅黑" panose="020B0503020204020204" pitchFamily="34" charset="-122"/>
                  <a:ea typeface="微软雅黑" panose="020B0503020204020204" pitchFamily="34" charset="-122"/>
                </a:rPr>
                <a:t>DataNode</a:t>
              </a:r>
              <a:endParaRPr lang="en-US" sz="1575" b="1" dirty="0">
                <a:solidFill>
                  <a:srgbClr val="01020B"/>
                </a:solidFill>
                <a:latin typeface="微软雅黑" panose="020B0503020204020204" pitchFamily="34" charset="-122"/>
                <a:ea typeface="微软雅黑" panose="020B0503020204020204" pitchFamily="34" charset="-122"/>
              </a:endParaRPr>
            </a:p>
          </p:txBody>
        </p:sp>
        <p:sp>
          <p:nvSpPr>
            <p:cNvPr id="8" name="Rounded Rectangle 7"/>
            <p:cNvSpPr/>
            <p:nvPr/>
          </p:nvSpPr>
          <p:spPr bwMode="auto">
            <a:xfrm>
              <a:off x="1076325" y="5043487"/>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b="1">
                <a:solidFill>
                  <a:srgbClr val="01020B"/>
                </a:solidFill>
                <a:latin typeface="微软雅黑" panose="020B0503020204020204" pitchFamily="34" charset="-122"/>
                <a:ea typeface="微软雅黑" panose="020B0503020204020204" pitchFamily="34" charset="-122"/>
              </a:endParaRPr>
            </a:p>
          </p:txBody>
        </p:sp>
        <p:sp>
          <p:nvSpPr>
            <p:cNvPr id="9" name="Rounded Rectangle 8"/>
            <p:cNvSpPr/>
            <p:nvPr/>
          </p:nvSpPr>
          <p:spPr bwMode="auto">
            <a:xfrm>
              <a:off x="1404937"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b="1">
                <a:solidFill>
                  <a:srgbClr val="01020B"/>
                </a:solidFill>
                <a:latin typeface="微软雅黑" panose="020B0503020204020204" pitchFamily="34" charset="-122"/>
                <a:ea typeface="微软雅黑" panose="020B0503020204020204" pitchFamily="34" charset="-122"/>
              </a:endParaRPr>
            </a:p>
          </p:txBody>
        </p:sp>
        <p:sp>
          <p:nvSpPr>
            <p:cNvPr id="10" name="Rounded Rectangle 9"/>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b="1">
                <a:solidFill>
                  <a:srgbClr val="01020B"/>
                </a:solidFill>
                <a:latin typeface="微软雅黑" panose="020B0503020204020204" pitchFamily="34" charset="-122"/>
                <a:ea typeface="微软雅黑" panose="020B0503020204020204" pitchFamily="34" charset="-122"/>
              </a:endParaRPr>
            </a:p>
          </p:txBody>
        </p:sp>
      </p:grpSp>
      <p:grpSp>
        <p:nvGrpSpPr>
          <p:cNvPr id="12" name="Group 11"/>
          <p:cNvGrpSpPr/>
          <p:nvPr/>
        </p:nvGrpSpPr>
        <p:grpSpPr>
          <a:xfrm>
            <a:off x="2095501" y="5457253"/>
            <a:ext cx="1333501" cy="678833"/>
            <a:chOff x="876299" y="4552950"/>
            <a:chExt cx="1333501" cy="904875"/>
          </a:xfrm>
        </p:grpSpPr>
        <p:sp>
          <p:nvSpPr>
            <p:cNvPr id="13" name="Rounded Rectangle 12"/>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68598" tIns="34299" rIns="68598" bIns="34299" numCol="1" rtlCol="0" anchor="t" anchorCtr="0" compatLnSpc="1">
              <a:prstTxWarp prst="textNoShape">
                <a:avLst/>
              </a:prstTxWarp>
            </a:bodyPr>
            <a:lstStyle/>
            <a:p>
              <a:pPr algn="ctr" defTabSz="914446" fontAlgn="base"/>
              <a:r>
                <a:rPr lang="en-US" sz="1575" b="1" dirty="0" err="1">
                  <a:solidFill>
                    <a:srgbClr val="01020B"/>
                  </a:solidFill>
                  <a:latin typeface="微软雅黑" panose="020B0503020204020204" pitchFamily="34" charset="-122"/>
                  <a:ea typeface="微软雅黑" panose="020B0503020204020204" pitchFamily="34" charset="-122"/>
                </a:rPr>
                <a:t>DataNode</a:t>
              </a:r>
              <a:endParaRPr lang="en-US" sz="1575" b="1" dirty="0">
                <a:solidFill>
                  <a:srgbClr val="01020B"/>
                </a:solidFill>
                <a:latin typeface="微软雅黑" panose="020B0503020204020204" pitchFamily="34" charset="-122"/>
                <a:ea typeface="微软雅黑" panose="020B0503020204020204" pitchFamily="34" charset="-122"/>
              </a:endParaRPr>
            </a:p>
          </p:txBody>
        </p:sp>
        <p:sp>
          <p:nvSpPr>
            <p:cNvPr id="14" name="Rounded Rectangle 13"/>
            <p:cNvSpPr/>
            <p:nvPr/>
          </p:nvSpPr>
          <p:spPr bwMode="auto">
            <a:xfrm>
              <a:off x="1076325" y="5043487"/>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sp>
          <p:nvSpPr>
            <p:cNvPr id="15" name="Rounded Rectangle 14"/>
            <p:cNvSpPr/>
            <p:nvPr/>
          </p:nvSpPr>
          <p:spPr bwMode="auto">
            <a:xfrm>
              <a:off x="1404937" y="5043487"/>
              <a:ext cx="276225" cy="276225"/>
            </a:xfrm>
            <a:prstGeom prst="roundRect">
              <a:avLst/>
            </a:prstGeom>
            <a:solidFill>
              <a:srgbClr val="FF0000"/>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sp>
          <p:nvSpPr>
            <p:cNvPr id="16" name="Rounded Rectangle 15"/>
            <p:cNvSpPr/>
            <p:nvPr/>
          </p:nvSpPr>
          <p:spPr bwMode="auto">
            <a:xfrm>
              <a:off x="1743073" y="5043486"/>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grpSp>
      <p:grpSp>
        <p:nvGrpSpPr>
          <p:cNvPr id="17" name="Group 16"/>
          <p:cNvGrpSpPr/>
          <p:nvPr/>
        </p:nvGrpSpPr>
        <p:grpSpPr>
          <a:xfrm>
            <a:off x="3686180" y="5457253"/>
            <a:ext cx="1333501" cy="678833"/>
            <a:chOff x="876299" y="4552950"/>
            <a:chExt cx="1333501" cy="904875"/>
          </a:xfrm>
        </p:grpSpPr>
        <p:sp>
          <p:nvSpPr>
            <p:cNvPr id="18" name="Rounded Rectangle 17"/>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68598" tIns="34299" rIns="68598" bIns="34299" numCol="1" rtlCol="0" anchor="t" anchorCtr="0" compatLnSpc="1">
              <a:prstTxWarp prst="textNoShape">
                <a:avLst/>
              </a:prstTxWarp>
            </a:bodyPr>
            <a:lstStyle/>
            <a:p>
              <a:pPr algn="ctr" defTabSz="914446" fontAlgn="base"/>
              <a:r>
                <a:rPr lang="en-US" sz="1575" b="1" dirty="0" err="1">
                  <a:solidFill>
                    <a:srgbClr val="01020B"/>
                  </a:solidFill>
                  <a:latin typeface="微软雅黑" panose="020B0503020204020204" pitchFamily="34" charset="-122"/>
                  <a:ea typeface="微软雅黑" panose="020B0503020204020204" pitchFamily="34" charset="-122"/>
                </a:rPr>
                <a:t>DataNode</a:t>
              </a:r>
              <a:endParaRPr lang="en-US" sz="1575" b="1" dirty="0">
                <a:solidFill>
                  <a:srgbClr val="01020B"/>
                </a:solidFill>
                <a:latin typeface="微软雅黑" panose="020B0503020204020204" pitchFamily="34" charset="-122"/>
                <a:ea typeface="微软雅黑" panose="020B0503020204020204" pitchFamily="34" charset="-122"/>
              </a:endParaRPr>
            </a:p>
          </p:txBody>
        </p:sp>
        <p:sp>
          <p:nvSpPr>
            <p:cNvPr id="19" name="Rounded Rectangle 18"/>
            <p:cNvSpPr/>
            <p:nvPr/>
          </p:nvSpPr>
          <p:spPr bwMode="auto">
            <a:xfrm>
              <a:off x="1076325"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b="1">
                <a:solidFill>
                  <a:srgbClr val="01020B"/>
                </a:solidFill>
                <a:latin typeface="微软雅黑" panose="020B0503020204020204" pitchFamily="34" charset="-122"/>
                <a:ea typeface="微软雅黑" panose="020B0503020204020204" pitchFamily="34" charset="-122"/>
              </a:endParaRPr>
            </a:p>
          </p:txBody>
        </p:sp>
        <p:sp>
          <p:nvSpPr>
            <p:cNvPr id="20" name="Rounded Rectangle 19"/>
            <p:cNvSpPr/>
            <p:nvPr/>
          </p:nvSpPr>
          <p:spPr bwMode="auto">
            <a:xfrm>
              <a:off x="1404937" y="5043487"/>
              <a:ext cx="276225" cy="276225"/>
            </a:xfrm>
            <a:prstGeom prst="roundRect">
              <a:avLst/>
            </a:prstGeom>
            <a:solidFill>
              <a:srgbClr val="FF0000"/>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b="1">
                <a:solidFill>
                  <a:srgbClr val="01020B"/>
                </a:solidFill>
                <a:latin typeface="微软雅黑" panose="020B0503020204020204" pitchFamily="34" charset="-122"/>
                <a:ea typeface="微软雅黑" panose="020B0503020204020204" pitchFamily="34" charset="-122"/>
              </a:endParaRPr>
            </a:p>
          </p:txBody>
        </p:sp>
        <p:sp>
          <p:nvSpPr>
            <p:cNvPr id="21" name="Rounded Rectangle 20"/>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b="1">
                <a:solidFill>
                  <a:srgbClr val="01020B"/>
                </a:solidFill>
                <a:latin typeface="微软雅黑" panose="020B0503020204020204" pitchFamily="34" charset="-122"/>
                <a:ea typeface="微软雅黑" panose="020B0503020204020204" pitchFamily="34" charset="-122"/>
              </a:endParaRPr>
            </a:p>
          </p:txBody>
        </p:sp>
      </p:grpSp>
      <p:grpSp>
        <p:nvGrpSpPr>
          <p:cNvPr id="22" name="Group 21"/>
          <p:cNvGrpSpPr/>
          <p:nvPr/>
        </p:nvGrpSpPr>
        <p:grpSpPr>
          <a:xfrm>
            <a:off x="5276856" y="5457253"/>
            <a:ext cx="1333501" cy="678833"/>
            <a:chOff x="876299" y="4552950"/>
            <a:chExt cx="1333501" cy="904875"/>
          </a:xfrm>
        </p:grpSpPr>
        <p:sp>
          <p:nvSpPr>
            <p:cNvPr id="23" name="Rounded Rectangle 22"/>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68598" tIns="34299" rIns="68598" bIns="34299" numCol="1" rtlCol="0" anchor="t" anchorCtr="0" compatLnSpc="1">
              <a:prstTxWarp prst="textNoShape">
                <a:avLst/>
              </a:prstTxWarp>
            </a:bodyPr>
            <a:lstStyle/>
            <a:p>
              <a:pPr algn="ctr" defTabSz="914446" fontAlgn="base"/>
              <a:r>
                <a:rPr lang="en-US" sz="1575" b="1" dirty="0" err="1">
                  <a:solidFill>
                    <a:srgbClr val="01020B"/>
                  </a:solidFill>
                  <a:latin typeface="微软雅黑" panose="020B0503020204020204" pitchFamily="34" charset="-122"/>
                  <a:ea typeface="微软雅黑" panose="020B0503020204020204" pitchFamily="34" charset="-122"/>
                </a:rPr>
                <a:t>DataNode</a:t>
              </a:r>
              <a:endParaRPr lang="en-US" sz="1575" b="1" dirty="0">
                <a:solidFill>
                  <a:srgbClr val="01020B"/>
                </a:solidFill>
                <a:latin typeface="微软雅黑" panose="020B0503020204020204" pitchFamily="34" charset="-122"/>
                <a:ea typeface="微软雅黑" panose="020B0503020204020204" pitchFamily="34" charset="-122"/>
              </a:endParaRPr>
            </a:p>
          </p:txBody>
        </p:sp>
        <p:sp>
          <p:nvSpPr>
            <p:cNvPr id="24" name="Rounded Rectangle 23"/>
            <p:cNvSpPr/>
            <p:nvPr/>
          </p:nvSpPr>
          <p:spPr bwMode="auto">
            <a:xfrm>
              <a:off x="1076325" y="5043487"/>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b="1">
                <a:solidFill>
                  <a:srgbClr val="01020B"/>
                </a:solidFill>
                <a:latin typeface="微软雅黑" panose="020B0503020204020204" pitchFamily="34" charset="-122"/>
                <a:ea typeface="微软雅黑" panose="020B0503020204020204" pitchFamily="34" charset="-122"/>
              </a:endParaRPr>
            </a:p>
          </p:txBody>
        </p:sp>
        <p:sp>
          <p:nvSpPr>
            <p:cNvPr id="25" name="Rounded Rectangle 24"/>
            <p:cNvSpPr/>
            <p:nvPr/>
          </p:nvSpPr>
          <p:spPr bwMode="auto">
            <a:xfrm>
              <a:off x="1404937" y="5043487"/>
              <a:ext cx="276225" cy="276225"/>
            </a:xfrm>
            <a:prstGeom prst="roundRect">
              <a:avLst/>
            </a:prstGeom>
            <a:solidFill>
              <a:srgbClr val="FF0000"/>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b="1">
                <a:solidFill>
                  <a:srgbClr val="01020B"/>
                </a:solidFill>
                <a:latin typeface="微软雅黑" panose="020B0503020204020204" pitchFamily="34" charset="-122"/>
                <a:ea typeface="微软雅黑" panose="020B0503020204020204" pitchFamily="34" charset="-122"/>
              </a:endParaRPr>
            </a:p>
          </p:txBody>
        </p:sp>
        <p:sp>
          <p:nvSpPr>
            <p:cNvPr id="26" name="Rounded Rectangle 25"/>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b="1">
                <a:solidFill>
                  <a:srgbClr val="01020B"/>
                </a:solidFill>
                <a:latin typeface="微软雅黑" panose="020B0503020204020204" pitchFamily="34" charset="-122"/>
                <a:ea typeface="微软雅黑" panose="020B0503020204020204" pitchFamily="34" charset="-122"/>
              </a:endParaRPr>
            </a:p>
          </p:txBody>
        </p:sp>
      </p:grpSp>
      <p:grpSp>
        <p:nvGrpSpPr>
          <p:cNvPr id="27" name="Group 26"/>
          <p:cNvGrpSpPr/>
          <p:nvPr/>
        </p:nvGrpSpPr>
        <p:grpSpPr>
          <a:xfrm>
            <a:off x="6867531" y="5457253"/>
            <a:ext cx="1333501" cy="678833"/>
            <a:chOff x="876299" y="4552950"/>
            <a:chExt cx="1333501" cy="904875"/>
          </a:xfrm>
        </p:grpSpPr>
        <p:sp>
          <p:nvSpPr>
            <p:cNvPr id="28" name="Rounded Rectangle 27"/>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68598" tIns="34299" rIns="68598" bIns="34299" numCol="1" rtlCol="0" anchor="t" anchorCtr="0" compatLnSpc="1">
              <a:prstTxWarp prst="textNoShape">
                <a:avLst/>
              </a:prstTxWarp>
            </a:bodyPr>
            <a:lstStyle/>
            <a:p>
              <a:pPr algn="ctr" defTabSz="914446" fontAlgn="base"/>
              <a:r>
                <a:rPr lang="en-US" sz="1575" b="1" dirty="0" err="1">
                  <a:solidFill>
                    <a:srgbClr val="01020B"/>
                  </a:solidFill>
                  <a:latin typeface="微软雅黑" panose="020B0503020204020204" pitchFamily="34" charset="-122"/>
                  <a:ea typeface="微软雅黑" panose="020B0503020204020204" pitchFamily="34" charset="-122"/>
                </a:rPr>
                <a:t>DataNode</a:t>
              </a:r>
              <a:endParaRPr lang="en-US" sz="1575" b="1" dirty="0">
                <a:solidFill>
                  <a:srgbClr val="01020B"/>
                </a:solidFill>
                <a:latin typeface="微软雅黑" panose="020B0503020204020204" pitchFamily="34" charset="-122"/>
                <a:ea typeface="微软雅黑" panose="020B0503020204020204" pitchFamily="34" charset="-122"/>
              </a:endParaRPr>
            </a:p>
          </p:txBody>
        </p:sp>
        <p:sp>
          <p:nvSpPr>
            <p:cNvPr id="29" name="Rounded Rectangle 28"/>
            <p:cNvSpPr/>
            <p:nvPr/>
          </p:nvSpPr>
          <p:spPr bwMode="auto">
            <a:xfrm>
              <a:off x="1076325"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b="1">
                <a:solidFill>
                  <a:srgbClr val="01020B"/>
                </a:solidFill>
                <a:latin typeface="微软雅黑" panose="020B0503020204020204" pitchFamily="34" charset="-122"/>
                <a:ea typeface="微软雅黑" panose="020B0503020204020204" pitchFamily="34" charset="-122"/>
              </a:endParaRPr>
            </a:p>
          </p:txBody>
        </p:sp>
        <p:sp>
          <p:nvSpPr>
            <p:cNvPr id="30" name="Rounded Rectangle 29"/>
            <p:cNvSpPr/>
            <p:nvPr/>
          </p:nvSpPr>
          <p:spPr bwMode="auto">
            <a:xfrm>
              <a:off x="1404937" y="5043487"/>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b="1">
                <a:solidFill>
                  <a:srgbClr val="01020B"/>
                </a:solidFill>
                <a:latin typeface="微软雅黑" panose="020B0503020204020204" pitchFamily="34" charset="-122"/>
                <a:ea typeface="微软雅黑" panose="020B0503020204020204" pitchFamily="34" charset="-122"/>
              </a:endParaRPr>
            </a:p>
          </p:txBody>
        </p:sp>
        <p:sp>
          <p:nvSpPr>
            <p:cNvPr id="31" name="Rounded Rectangle 30"/>
            <p:cNvSpPr/>
            <p:nvPr/>
          </p:nvSpPr>
          <p:spPr bwMode="auto">
            <a:xfrm>
              <a:off x="1743073" y="5043486"/>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b="1">
                <a:solidFill>
                  <a:srgbClr val="01020B"/>
                </a:solidFill>
                <a:latin typeface="微软雅黑" panose="020B0503020204020204" pitchFamily="34" charset="-122"/>
                <a:ea typeface="微软雅黑" panose="020B0503020204020204" pitchFamily="34" charset="-122"/>
              </a:endParaRPr>
            </a:p>
          </p:txBody>
        </p:sp>
      </p:grpSp>
      <p:cxnSp>
        <p:nvCxnSpPr>
          <p:cNvPr id="33" name="Straight Connector 32"/>
          <p:cNvCxnSpPr>
            <a:stCxn id="5" idx="3"/>
            <a:endCxn id="7" idx="1"/>
          </p:cNvCxnSpPr>
          <p:nvPr/>
        </p:nvCxnSpPr>
        <p:spPr bwMode="auto">
          <a:xfrm flipV="1">
            <a:off x="6219827" y="3279680"/>
            <a:ext cx="604836" cy="5312"/>
          </a:xfrm>
          <a:prstGeom prst="line">
            <a:avLst/>
          </a:prstGeom>
          <a:solidFill>
            <a:schemeClr val="accent1"/>
          </a:solidFill>
          <a:ln w="28575" cap="flat" cmpd="sng" algn="ctr">
            <a:solidFill>
              <a:schemeClr val="bg1">
                <a:lumMod val="50000"/>
              </a:schemeClr>
            </a:solidFill>
            <a:prstDash val="solid"/>
            <a:round/>
            <a:headEnd type="triangle" w="lg" len="lg"/>
            <a:tailEnd type="triangle" w="lg" len="lg"/>
          </a:ln>
          <a:effectLst/>
        </p:spPr>
      </p:cxnSp>
      <p:cxnSp>
        <p:nvCxnSpPr>
          <p:cNvPr id="35" name="Straight Connector 34"/>
          <p:cNvCxnSpPr>
            <a:stCxn id="5" idx="2"/>
            <a:endCxn id="6" idx="0"/>
          </p:cNvCxnSpPr>
          <p:nvPr/>
        </p:nvCxnSpPr>
        <p:spPr bwMode="auto">
          <a:xfrm flipH="1">
            <a:off x="1171582" y="3520795"/>
            <a:ext cx="4219575" cy="1936458"/>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36" name="Straight Connector 35"/>
          <p:cNvCxnSpPr>
            <a:stCxn id="5" idx="2"/>
            <a:endCxn id="13" idx="0"/>
          </p:cNvCxnSpPr>
          <p:nvPr/>
        </p:nvCxnSpPr>
        <p:spPr bwMode="auto">
          <a:xfrm flipH="1">
            <a:off x="2762251" y="3520795"/>
            <a:ext cx="2628900" cy="1936458"/>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39" name="Straight Connector 38"/>
          <p:cNvCxnSpPr>
            <a:stCxn id="5" idx="2"/>
            <a:endCxn id="18" idx="0"/>
          </p:cNvCxnSpPr>
          <p:nvPr/>
        </p:nvCxnSpPr>
        <p:spPr bwMode="auto">
          <a:xfrm flipH="1">
            <a:off x="4352932" y="3520795"/>
            <a:ext cx="1038225" cy="1936458"/>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42" name="Straight Connector 41"/>
          <p:cNvCxnSpPr>
            <a:stCxn id="5" idx="2"/>
            <a:endCxn id="23" idx="0"/>
          </p:cNvCxnSpPr>
          <p:nvPr/>
        </p:nvCxnSpPr>
        <p:spPr bwMode="auto">
          <a:xfrm>
            <a:off x="5391150" y="3520795"/>
            <a:ext cx="552450" cy="1936458"/>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45" name="Straight Connector 44"/>
          <p:cNvCxnSpPr>
            <a:stCxn id="5" idx="2"/>
            <a:endCxn id="28" idx="0"/>
          </p:cNvCxnSpPr>
          <p:nvPr/>
        </p:nvCxnSpPr>
        <p:spPr bwMode="auto">
          <a:xfrm>
            <a:off x="5391155" y="3520795"/>
            <a:ext cx="2143125" cy="1936458"/>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sp>
        <p:nvSpPr>
          <p:cNvPr id="34" name="Multiply 33"/>
          <p:cNvSpPr/>
          <p:nvPr/>
        </p:nvSpPr>
        <p:spPr bwMode="auto">
          <a:xfrm>
            <a:off x="6586537" y="5117838"/>
            <a:ext cx="1895476" cy="1357664"/>
          </a:xfrm>
          <a:prstGeom prst="mathMultiply">
            <a:avLst>
              <a:gd name="adj1" fmla="val 14614"/>
            </a:avLst>
          </a:prstGeom>
          <a:solidFill>
            <a:srgbClr val="C00000"/>
          </a:solidFill>
          <a:ln w="19050" cap="flat" cmpd="sng" algn="ctr">
            <a:solidFill>
              <a:srgbClr val="A50021"/>
            </a:solidFill>
            <a:prstDash val="solid"/>
            <a:round/>
            <a:headEnd type="none" w="med" len="med"/>
            <a:tailEnd type="none" w="med" len="med"/>
          </a:ln>
          <a:effectLst/>
        </p:spPr>
        <p:txBody>
          <a:bodyPr vert="horz" wrap="none" lIns="91444" tIns="45722" rIns="91444" bIns="45722"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grpSp>
        <p:nvGrpSpPr>
          <p:cNvPr id="3" name="Group 2"/>
          <p:cNvGrpSpPr/>
          <p:nvPr/>
        </p:nvGrpSpPr>
        <p:grpSpPr>
          <a:xfrm>
            <a:off x="5280917" y="5452474"/>
            <a:ext cx="1333501" cy="921258"/>
            <a:chOff x="5276146" y="4977904"/>
            <a:chExt cx="1333501" cy="1228024"/>
          </a:xfrm>
        </p:grpSpPr>
        <p:sp>
          <p:nvSpPr>
            <p:cNvPr id="43" name="Rounded Rectangle 42"/>
            <p:cNvSpPr/>
            <p:nvPr/>
          </p:nvSpPr>
          <p:spPr bwMode="auto">
            <a:xfrm>
              <a:off x="5276146" y="4977904"/>
              <a:ext cx="1333501" cy="1228024"/>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68598" tIns="34299" rIns="68598" bIns="34299" numCol="1" rtlCol="0" anchor="t" anchorCtr="0" compatLnSpc="1">
              <a:prstTxWarp prst="textNoShape">
                <a:avLst/>
              </a:prstTxWarp>
            </a:bodyPr>
            <a:lstStyle/>
            <a:p>
              <a:pPr algn="ctr" defTabSz="914446" fontAlgn="base"/>
              <a:r>
                <a:rPr lang="en-US" sz="1575" dirty="0" err="1">
                  <a:solidFill>
                    <a:srgbClr val="01020B"/>
                  </a:solidFill>
                  <a:latin typeface="微软雅黑" panose="020B0503020204020204" pitchFamily="34" charset="-122"/>
                  <a:ea typeface="微软雅黑" panose="020B0503020204020204" pitchFamily="34" charset="-122"/>
                </a:rPr>
                <a:t>DataNode</a:t>
              </a:r>
              <a:endParaRPr lang="en-US" sz="1575" dirty="0">
                <a:solidFill>
                  <a:srgbClr val="01020B"/>
                </a:solidFill>
                <a:latin typeface="微软雅黑" panose="020B0503020204020204" pitchFamily="34" charset="-122"/>
                <a:ea typeface="微软雅黑" panose="020B0503020204020204" pitchFamily="34" charset="-122"/>
              </a:endParaRPr>
            </a:p>
          </p:txBody>
        </p:sp>
        <p:sp>
          <p:nvSpPr>
            <p:cNvPr id="44" name="Rounded Rectangle 43"/>
            <p:cNvSpPr/>
            <p:nvPr/>
          </p:nvSpPr>
          <p:spPr bwMode="auto">
            <a:xfrm>
              <a:off x="5476172" y="5468441"/>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sp>
          <p:nvSpPr>
            <p:cNvPr id="47" name="Rounded Rectangle 46"/>
            <p:cNvSpPr/>
            <p:nvPr/>
          </p:nvSpPr>
          <p:spPr bwMode="auto">
            <a:xfrm>
              <a:off x="5804784" y="5468441"/>
              <a:ext cx="276225" cy="276225"/>
            </a:xfrm>
            <a:prstGeom prst="roundRect">
              <a:avLst/>
            </a:prstGeom>
            <a:solidFill>
              <a:srgbClr val="FF0000"/>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sp>
          <p:nvSpPr>
            <p:cNvPr id="48" name="Rounded Rectangle 47"/>
            <p:cNvSpPr/>
            <p:nvPr/>
          </p:nvSpPr>
          <p:spPr bwMode="auto">
            <a:xfrm>
              <a:off x="6142920" y="5468440"/>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sp>
          <p:nvSpPr>
            <p:cNvPr id="49" name="Rounded Rectangle 48"/>
            <p:cNvSpPr/>
            <p:nvPr/>
          </p:nvSpPr>
          <p:spPr bwMode="auto">
            <a:xfrm>
              <a:off x="5476875" y="5843971"/>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grpSp>
      <p:sp>
        <p:nvSpPr>
          <p:cNvPr id="38" name="Freeform 37"/>
          <p:cNvSpPr/>
          <p:nvPr/>
        </p:nvSpPr>
        <p:spPr>
          <a:xfrm>
            <a:off x="1169234" y="5993415"/>
            <a:ext cx="4307642" cy="461081"/>
          </a:xfrm>
          <a:custGeom>
            <a:avLst/>
            <a:gdLst>
              <a:gd name="connsiteX0" fmla="*/ 0 w 4422098"/>
              <a:gd name="connsiteY0" fmla="*/ 0 h 614615"/>
              <a:gd name="connsiteX1" fmla="*/ 2308485 w 4422098"/>
              <a:gd name="connsiteY1" fmla="*/ 599607 h 614615"/>
              <a:gd name="connsiteX2" fmla="*/ 4422098 w 4422098"/>
              <a:gd name="connsiteY2" fmla="*/ 374754 h 614615"/>
            </a:gdLst>
            <a:ahLst/>
            <a:cxnLst>
              <a:cxn ang="0">
                <a:pos x="connsiteX0" y="connsiteY0"/>
              </a:cxn>
              <a:cxn ang="0">
                <a:pos x="connsiteX1" y="connsiteY1"/>
              </a:cxn>
              <a:cxn ang="0">
                <a:pos x="connsiteX2" y="connsiteY2"/>
              </a:cxn>
            </a:cxnLst>
            <a:rect l="l" t="t" r="r" b="b"/>
            <a:pathLst>
              <a:path w="4422098" h="614615">
                <a:moveTo>
                  <a:pt x="0" y="0"/>
                </a:moveTo>
                <a:cubicBezTo>
                  <a:pt x="785734" y="268574"/>
                  <a:pt x="1571469" y="537148"/>
                  <a:pt x="2308485" y="599607"/>
                </a:cubicBezTo>
                <a:cubicBezTo>
                  <a:pt x="3045501" y="662066"/>
                  <a:pt x="3733799" y="518410"/>
                  <a:pt x="4422098" y="374754"/>
                </a:cubicBezTo>
              </a:path>
            </a:pathLst>
          </a:custGeom>
          <a:ln>
            <a:solidFill>
              <a:schemeClr val="tx1"/>
            </a:solidFill>
            <a:prstDash val="dash"/>
            <a:headEnd type="none" w="med" len="med"/>
            <a:tailEnd type="triangle" w="lg" len="lg"/>
          </a:ln>
        </p:spPr>
        <p:txBody>
          <a:bodyPr vert="horz" wrap="none" lIns="91444" tIns="45722" rIns="91444" bIns="45722" numCol="1" rtlCol="0" anchor="ctr" anchorCtr="0" compatLnSpc="1">
            <a:prstTxWarp prst="textNoShape">
              <a:avLst/>
            </a:prstTxWarp>
          </a:bodyPr>
          <a:lstStyle/>
          <a:p>
            <a:pPr algn="ctr" defTabSz="914446" fontAlgn="base"/>
            <a:endParaRPr lang="en-US" sz="2401" b="1">
              <a:solidFill>
                <a:prstClr val="black"/>
              </a:solidFill>
              <a:latin typeface="微软雅黑" panose="020B0503020204020204" pitchFamily="34" charset="-122"/>
              <a:ea typeface="微软雅黑" panose="020B0503020204020204" pitchFamily="34" charset="-122"/>
            </a:endParaRPr>
          </a:p>
        </p:txBody>
      </p:sp>
      <p:grpSp>
        <p:nvGrpSpPr>
          <p:cNvPr id="61" name="Group 60"/>
          <p:cNvGrpSpPr/>
          <p:nvPr/>
        </p:nvGrpSpPr>
        <p:grpSpPr>
          <a:xfrm>
            <a:off x="485776" y="5446659"/>
            <a:ext cx="1333501" cy="916630"/>
            <a:chOff x="507324" y="4984073"/>
            <a:chExt cx="1333501" cy="1221855"/>
          </a:xfrm>
        </p:grpSpPr>
        <p:sp>
          <p:nvSpPr>
            <p:cNvPr id="56" name="Rounded Rectangle 55"/>
            <p:cNvSpPr/>
            <p:nvPr/>
          </p:nvSpPr>
          <p:spPr bwMode="auto">
            <a:xfrm>
              <a:off x="507324" y="4984073"/>
              <a:ext cx="1333501" cy="122185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68598" tIns="34299" rIns="68598" bIns="34299" numCol="1" rtlCol="0" anchor="t" anchorCtr="0" compatLnSpc="1">
              <a:prstTxWarp prst="textNoShape">
                <a:avLst/>
              </a:prstTxWarp>
            </a:bodyPr>
            <a:lstStyle/>
            <a:p>
              <a:pPr algn="ctr" defTabSz="914446" fontAlgn="base"/>
              <a:r>
                <a:rPr lang="en-US" sz="1575" b="1" dirty="0" err="1">
                  <a:solidFill>
                    <a:srgbClr val="01020B"/>
                  </a:solidFill>
                  <a:latin typeface="微软雅黑" panose="020B0503020204020204" pitchFamily="34" charset="-122"/>
                  <a:ea typeface="微软雅黑" panose="020B0503020204020204" pitchFamily="34" charset="-122"/>
                </a:rPr>
                <a:t>DataNode</a:t>
              </a:r>
              <a:endParaRPr lang="en-US" sz="1575" b="1" dirty="0">
                <a:solidFill>
                  <a:srgbClr val="01020B"/>
                </a:solidFill>
                <a:latin typeface="微软雅黑" panose="020B0503020204020204" pitchFamily="34" charset="-122"/>
                <a:ea typeface="微软雅黑" panose="020B0503020204020204" pitchFamily="34" charset="-122"/>
              </a:endParaRPr>
            </a:p>
          </p:txBody>
        </p:sp>
        <p:sp>
          <p:nvSpPr>
            <p:cNvPr id="57" name="Rounded Rectangle 56"/>
            <p:cNvSpPr/>
            <p:nvPr/>
          </p:nvSpPr>
          <p:spPr bwMode="auto">
            <a:xfrm>
              <a:off x="707350" y="5474610"/>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b="1">
                <a:solidFill>
                  <a:srgbClr val="01020B"/>
                </a:solidFill>
                <a:latin typeface="微软雅黑" panose="020B0503020204020204" pitchFamily="34" charset="-122"/>
                <a:ea typeface="微软雅黑" panose="020B0503020204020204" pitchFamily="34" charset="-122"/>
              </a:endParaRPr>
            </a:p>
          </p:txBody>
        </p:sp>
        <p:sp>
          <p:nvSpPr>
            <p:cNvPr id="58" name="Rounded Rectangle 57"/>
            <p:cNvSpPr/>
            <p:nvPr/>
          </p:nvSpPr>
          <p:spPr bwMode="auto">
            <a:xfrm>
              <a:off x="1035962" y="5474610"/>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b="1">
                <a:solidFill>
                  <a:srgbClr val="01020B"/>
                </a:solidFill>
                <a:latin typeface="微软雅黑" panose="020B0503020204020204" pitchFamily="34" charset="-122"/>
                <a:ea typeface="微软雅黑" panose="020B0503020204020204" pitchFamily="34" charset="-122"/>
              </a:endParaRPr>
            </a:p>
          </p:txBody>
        </p:sp>
        <p:sp>
          <p:nvSpPr>
            <p:cNvPr id="59" name="Rounded Rectangle 58"/>
            <p:cNvSpPr/>
            <p:nvPr/>
          </p:nvSpPr>
          <p:spPr bwMode="auto">
            <a:xfrm>
              <a:off x="1374098" y="5474609"/>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b="1">
                <a:solidFill>
                  <a:srgbClr val="01020B"/>
                </a:solidFill>
                <a:latin typeface="微软雅黑" panose="020B0503020204020204" pitchFamily="34" charset="-122"/>
                <a:ea typeface="微软雅黑" panose="020B0503020204020204" pitchFamily="34" charset="-122"/>
              </a:endParaRPr>
            </a:p>
          </p:txBody>
        </p:sp>
        <p:sp>
          <p:nvSpPr>
            <p:cNvPr id="60" name="Rounded Rectangle 59"/>
            <p:cNvSpPr/>
            <p:nvPr/>
          </p:nvSpPr>
          <p:spPr bwMode="auto">
            <a:xfrm>
              <a:off x="715311" y="5843971"/>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b="1">
                <a:solidFill>
                  <a:srgbClr val="01020B"/>
                </a:solidFill>
                <a:latin typeface="微软雅黑" panose="020B0503020204020204" pitchFamily="34" charset="-122"/>
                <a:ea typeface="微软雅黑" panose="020B0503020204020204" pitchFamily="34" charset="-122"/>
              </a:endParaRPr>
            </a:p>
          </p:txBody>
        </p:sp>
      </p:grpSp>
      <p:sp>
        <p:nvSpPr>
          <p:cNvPr id="62" name="Freeform 61"/>
          <p:cNvSpPr/>
          <p:nvPr/>
        </p:nvSpPr>
        <p:spPr>
          <a:xfrm flipH="1">
            <a:off x="981082" y="6015902"/>
            <a:ext cx="4633209" cy="273051"/>
          </a:xfrm>
          <a:custGeom>
            <a:avLst/>
            <a:gdLst>
              <a:gd name="connsiteX0" fmla="*/ 0 w 4422098"/>
              <a:gd name="connsiteY0" fmla="*/ 0 h 614615"/>
              <a:gd name="connsiteX1" fmla="*/ 2308485 w 4422098"/>
              <a:gd name="connsiteY1" fmla="*/ 599607 h 614615"/>
              <a:gd name="connsiteX2" fmla="*/ 4422098 w 4422098"/>
              <a:gd name="connsiteY2" fmla="*/ 374754 h 614615"/>
            </a:gdLst>
            <a:ahLst/>
            <a:cxnLst>
              <a:cxn ang="0">
                <a:pos x="connsiteX0" y="connsiteY0"/>
              </a:cxn>
              <a:cxn ang="0">
                <a:pos x="connsiteX1" y="connsiteY1"/>
              </a:cxn>
              <a:cxn ang="0">
                <a:pos x="connsiteX2" y="connsiteY2"/>
              </a:cxn>
            </a:cxnLst>
            <a:rect l="l" t="t" r="r" b="b"/>
            <a:pathLst>
              <a:path w="4422098" h="614615">
                <a:moveTo>
                  <a:pt x="0" y="0"/>
                </a:moveTo>
                <a:cubicBezTo>
                  <a:pt x="785734" y="268574"/>
                  <a:pt x="1571469" y="537148"/>
                  <a:pt x="2308485" y="599607"/>
                </a:cubicBezTo>
                <a:cubicBezTo>
                  <a:pt x="3045501" y="662066"/>
                  <a:pt x="3733799" y="518410"/>
                  <a:pt x="4422098" y="374754"/>
                </a:cubicBezTo>
              </a:path>
            </a:pathLst>
          </a:custGeom>
          <a:ln>
            <a:solidFill>
              <a:schemeClr val="tx1"/>
            </a:solidFill>
            <a:prstDash val="dash"/>
            <a:headEnd type="none" w="med" len="med"/>
            <a:tailEnd type="triangle" w="lg" len="lg"/>
          </a:ln>
        </p:spPr>
        <p:txBody>
          <a:bodyPr vert="horz" wrap="none" lIns="91444" tIns="45722" rIns="91444" bIns="45722" numCol="1" rtlCol="0" anchor="ctr" anchorCtr="0" compatLnSpc="1">
            <a:prstTxWarp prst="textNoShape">
              <a:avLst/>
            </a:prstTxWarp>
          </a:bodyPr>
          <a:lstStyle/>
          <a:p>
            <a:pPr algn="ctr" defTabSz="914446" fontAlgn="base"/>
            <a:endParaRPr lang="en-US" sz="2401" b="1">
              <a:solidFill>
                <a:prstClr val="black"/>
              </a:solidFill>
              <a:latin typeface="微软雅黑" panose="020B0503020204020204" pitchFamily="34" charset="-122"/>
              <a:ea typeface="微软雅黑" panose="020B0503020204020204" pitchFamily="34" charset="-122"/>
            </a:endParaRPr>
          </a:p>
        </p:txBody>
      </p:sp>
      <p:grpSp>
        <p:nvGrpSpPr>
          <p:cNvPr id="63" name="Group 62"/>
          <p:cNvGrpSpPr/>
          <p:nvPr/>
        </p:nvGrpSpPr>
        <p:grpSpPr>
          <a:xfrm>
            <a:off x="3676656" y="5452474"/>
            <a:ext cx="1333501" cy="921258"/>
            <a:chOff x="5276146" y="4977904"/>
            <a:chExt cx="1333501" cy="1228024"/>
          </a:xfrm>
        </p:grpSpPr>
        <p:sp>
          <p:nvSpPr>
            <p:cNvPr id="64" name="Rounded Rectangle 63"/>
            <p:cNvSpPr/>
            <p:nvPr/>
          </p:nvSpPr>
          <p:spPr bwMode="auto">
            <a:xfrm>
              <a:off x="5276146" y="4977904"/>
              <a:ext cx="1333501" cy="1228024"/>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68598" tIns="34299" rIns="68598" bIns="34299" numCol="1" rtlCol="0" anchor="t" anchorCtr="0" compatLnSpc="1">
              <a:prstTxWarp prst="textNoShape">
                <a:avLst/>
              </a:prstTxWarp>
            </a:bodyPr>
            <a:lstStyle/>
            <a:p>
              <a:pPr algn="ctr" defTabSz="914446" fontAlgn="base"/>
              <a:r>
                <a:rPr lang="en-US" sz="1575" b="1" dirty="0" err="1">
                  <a:solidFill>
                    <a:srgbClr val="01020B"/>
                  </a:solidFill>
                  <a:latin typeface="微软雅黑" panose="020B0503020204020204" pitchFamily="34" charset="-122"/>
                  <a:ea typeface="微软雅黑" panose="020B0503020204020204" pitchFamily="34" charset="-122"/>
                </a:rPr>
                <a:t>DataNode</a:t>
              </a:r>
              <a:endParaRPr lang="en-US" sz="1575" b="1" dirty="0">
                <a:solidFill>
                  <a:srgbClr val="01020B"/>
                </a:solidFill>
                <a:latin typeface="微软雅黑" panose="020B0503020204020204" pitchFamily="34" charset="-122"/>
                <a:ea typeface="微软雅黑" panose="020B0503020204020204" pitchFamily="34" charset="-122"/>
              </a:endParaRPr>
            </a:p>
          </p:txBody>
        </p:sp>
        <p:sp>
          <p:nvSpPr>
            <p:cNvPr id="65" name="Rounded Rectangle 64"/>
            <p:cNvSpPr/>
            <p:nvPr/>
          </p:nvSpPr>
          <p:spPr bwMode="auto">
            <a:xfrm>
              <a:off x="5476172" y="5468441"/>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sp>
          <p:nvSpPr>
            <p:cNvPr id="66" name="Rounded Rectangle 65"/>
            <p:cNvSpPr/>
            <p:nvPr/>
          </p:nvSpPr>
          <p:spPr bwMode="auto">
            <a:xfrm>
              <a:off x="5804784" y="5468442"/>
              <a:ext cx="276225" cy="276225"/>
            </a:xfrm>
            <a:prstGeom prst="roundRect">
              <a:avLst/>
            </a:prstGeom>
            <a:solidFill>
              <a:srgbClr val="FF0000"/>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sp>
          <p:nvSpPr>
            <p:cNvPr id="67" name="Rounded Rectangle 66"/>
            <p:cNvSpPr/>
            <p:nvPr/>
          </p:nvSpPr>
          <p:spPr bwMode="auto">
            <a:xfrm>
              <a:off x="6142920" y="5468440"/>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sp>
          <p:nvSpPr>
            <p:cNvPr id="68" name="Rounded Rectangle 67"/>
            <p:cNvSpPr/>
            <p:nvPr/>
          </p:nvSpPr>
          <p:spPr bwMode="auto">
            <a:xfrm>
              <a:off x="5476875" y="5843971"/>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68598" tIns="34299" rIns="68598" bIns="34299" numCol="1" rtlCol="0" anchor="ctr" anchorCtr="0" compatLnSpc="1">
              <a:prstTxWarp prst="textNoShape">
                <a:avLst/>
              </a:prstTxWarp>
            </a:bodyPr>
            <a:lstStyle/>
            <a:p>
              <a:pPr algn="ctr" defTabSz="914446" fontAlgn="base"/>
              <a:endParaRPr lang="en-US" sz="1575">
                <a:solidFill>
                  <a:srgbClr val="01020B"/>
                </a:solidFill>
                <a:latin typeface="微软雅黑" panose="020B0503020204020204" pitchFamily="34" charset="-122"/>
                <a:ea typeface="微软雅黑" panose="020B0503020204020204" pitchFamily="34" charset="-122"/>
              </a:endParaRPr>
            </a:p>
          </p:txBody>
        </p:sp>
      </p:grpSp>
      <p:sp>
        <p:nvSpPr>
          <p:cNvPr id="69" name="Freeform 68"/>
          <p:cNvSpPr/>
          <p:nvPr/>
        </p:nvSpPr>
        <p:spPr>
          <a:xfrm>
            <a:off x="2361941" y="6015919"/>
            <a:ext cx="1647387" cy="461081"/>
          </a:xfrm>
          <a:custGeom>
            <a:avLst/>
            <a:gdLst>
              <a:gd name="connsiteX0" fmla="*/ 0 w 4422098"/>
              <a:gd name="connsiteY0" fmla="*/ 0 h 614615"/>
              <a:gd name="connsiteX1" fmla="*/ 2308485 w 4422098"/>
              <a:gd name="connsiteY1" fmla="*/ 599607 h 614615"/>
              <a:gd name="connsiteX2" fmla="*/ 4422098 w 4422098"/>
              <a:gd name="connsiteY2" fmla="*/ 374754 h 614615"/>
            </a:gdLst>
            <a:ahLst/>
            <a:cxnLst>
              <a:cxn ang="0">
                <a:pos x="connsiteX0" y="connsiteY0"/>
              </a:cxn>
              <a:cxn ang="0">
                <a:pos x="connsiteX1" y="connsiteY1"/>
              </a:cxn>
              <a:cxn ang="0">
                <a:pos x="connsiteX2" y="connsiteY2"/>
              </a:cxn>
            </a:cxnLst>
            <a:rect l="l" t="t" r="r" b="b"/>
            <a:pathLst>
              <a:path w="4422098" h="614615">
                <a:moveTo>
                  <a:pt x="0" y="0"/>
                </a:moveTo>
                <a:cubicBezTo>
                  <a:pt x="785734" y="268574"/>
                  <a:pt x="1571469" y="537148"/>
                  <a:pt x="2308485" y="599607"/>
                </a:cubicBezTo>
                <a:cubicBezTo>
                  <a:pt x="3045501" y="662066"/>
                  <a:pt x="3733799" y="518410"/>
                  <a:pt x="4422098" y="374754"/>
                </a:cubicBezTo>
              </a:path>
            </a:pathLst>
          </a:custGeom>
          <a:ln>
            <a:solidFill>
              <a:schemeClr val="tx1"/>
            </a:solidFill>
            <a:prstDash val="dash"/>
            <a:headEnd type="none" w="med" len="med"/>
            <a:tailEnd type="triangle" w="lg" len="lg"/>
          </a:ln>
        </p:spPr>
        <p:txBody>
          <a:bodyPr vert="horz" wrap="none" lIns="91444" tIns="45722" rIns="91444" bIns="45722" numCol="1" rtlCol="0" anchor="ctr" anchorCtr="0" compatLnSpc="1">
            <a:prstTxWarp prst="textNoShape">
              <a:avLst/>
            </a:prstTxWarp>
          </a:bodyPr>
          <a:lstStyle/>
          <a:p>
            <a:pPr algn="ctr" defTabSz="914446" fontAlgn="base"/>
            <a:endParaRPr lang="en-US" sz="2401" b="1">
              <a:solidFill>
                <a:prstClr val="black"/>
              </a:solidFill>
              <a:latin typeface="微软雅黑" panose="020B0503020204020204" pitchFamily="34" charset="-122"/>
              <a:ea typeface="微软雅黑" panose="020B0503020204020204" pitchFamily="34" charset="-122"/>
            </a:endParaRPr>
          </a:p>
        </p:txBody>
      </p:sp>
      <p:sp>
        <p:nvSpPr>
          <p:cNvPr id="32" name="灯片编号占位符 31"/>
          <p:cNvSpPr>
            <a:spLocks noGrp="1"/>
          </p:cNvSpPr>
          <p:nvPr>
            <p:ph type="sldNum" sz="quarter" idx="10"/>
          </p:nvPr>
        </p:nvSpPr>
        <p:spPr/>
        <p:txBody>
          <a:bodyPr/>
          <a:lstStyle/>
          <a:p>
            <a:fld id="{2F92E8BF-52C0-4DA6-9593-0F736FC6DF7B}" type="slidenum">
              <a:rPr lang="en-US" altLang="zh-CN" smtClean="0"/>
              <a:pPr/>
              <a:t>42</a:t>
            </a:fld>
            <a:endParaRPr lang="en-US" altLang="zh-CN" dirty="0"/>
          </a:p>
        </p:txBody>
      </p:sp>
    </p:spTree>
    <p:extLst>
      <p:ext uri="{BB962C8B-B14F-4D97-AF65-F5344CB8AC3E}">
        <p14:creationId xmlns:p14="http://schemas.microsoft.com/office/powerpoint/2010/main" val="333552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 presetClass="exit" presetSubtype="0" fill="hold" nodeType="withEffect">
                                  <p:stCondLst>
                                    <p:cond delay="0"/>
                                  </p:stCondLst>
                                  <p:childTnLst>
                                    <p:set>
                                      <p:cBhvr>
                                        <p:cTn id="9" dur="1" fill="hold">
                                          <p:stCondLst>
                                            <p:cond delay="0"/>
                                          </p:stCondLst>
                                        </p:cTn>
                                        <p:tgtEl>
                                          <p:spTgt spid="27"/>
                                        </p:tgtEl>
                                        <p:attrNameLst>
                                          <p:attrName>style.visibility</p:attrName>
                                        </p:attrNameLst>
                                      </p:cBhvr>
                                      <p:to>
                                        <p:strVal val="hidden"/>
                                      </p:to>
                                    </p:set>
                                  </p:childTnLst>
                                </p:cTn>
                              </p:par>
                              <p:par>
                                <p:cTn id="10" presetID="1" presetClass="exit" presetSubtype="0" fill="hold" nodeType="withEffect">
                                  <p:stCondLst>
                                    <p:cond delay="0"/>
                                  </p:stCondLst>
                                  <p:childTnLst>
                                    <p:set>
                                      <p:cBhvr>
                                        <p:cTn id="11" dur="1" fill="hold">
                                          <p:stCondLst>
                                            <p:cond delay="0"/>
                                          </p:stCondLst>
                                        </p:cTn>
                                        <p:tgtEl>
                                          <p:spTgt spid="45"/>
                                        </p:tgtEl>
                                        <p:attrNameLst>
                                          <p:attrName>style.visibility</p:attrName>
                                        </p:attrNameLst>
                                      </p:cBhvr>
                                      <p:to>
                                        <p:strVal val="hidden"/>
                                      </p:to>
                                    </p:set>
                                  </p:childTnLst>
                                </p:cTn>
                              </p:par>
                              <p:par>
                                <p:cTn id="12" presetID="1" presetClass="exit" presetSubtype="0" fill="hold" grpId="1" nodeType="withEffect">
                                  <p:stCondLst>
                                    <p:cond delay="0"/>
                                  </p:stCondLst>
                                  <p:childTnLst>
                                    <p:set>
                                      <p:cBhvr>
                                        <p:cTn id="13" dur="1" fill="hold">
                                          <p:stCondLst>
                                            <p:cond delay="0"/>
                                          </p:stCondLst>
                                        </p:cTn>
                                        <p:tgtEl>
                                          <p:spTgt spid="3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38"/>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fade">
                                      <p:cBhvr>
                                        <p:cTn id="31" dur="500"/>
                                        <p:tgtEl>
                                          <p:spTgt spid="62"/>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62"/>
                                        </p:tgtEl>
                                        <p:attrNameLst>
                                          <p:attrName>style.visibility</p:attrName>
                                        </p:attrNameLst>
                                      </p:cBhvr>
                                      <p:to>
                                        <p:strVal val="hidden"/>
                                      </p:to>
                                    </p:set>
                                  </p:childTnLst>
                                </p:cTn>
                              </p:par>
                              <p:par>
                                <p:cTn id="36" presetID="10" presetClass="entr" presetSubtype="0" fill="hold" nodeType="withEffect">
                                  <p:stCondLst>
                                    <p:cond delay="0"/>
                                  </p:stCondLst>
                                  <p:childTnLst>
                                    <p:set>
                                      <p:cBhvr>
                                        <p:cTn id="37" dur="1" fill="hold">
                                          <p:stCondLst>
                                            <p:cond delay="0"/>
                                          </p:stCondLst>
                                        </p:cTn>
                                        <p:tgtEl>
                                          <p:spTgt spid="63"/>
                                        </p:tgtEl>
                                        <p:attrNameLst>
                                          <p:attrName>style.visibility</p:attrName>
                                        </p:attrNameLst>
                                      </p:cBhvr>
                                      <p:to>
                                        <p:strVal val="visible"/>
                                      </p:to>
                                    </p:set>
                                    <p:animEffect transition="in" filter="fade">
                                      <p:cBhvr>
                                        <p:cTn id="38" dur="500"/>
                                        <p:tgtEl>
                                          <p:spTgt spid="6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9"/>
                                        </p:tgtEl>
                                        <p:attrNameLst>
                                          <p:attrName>style.visibility</p:attrName>
                                        </p:attrNameLst>
                                      </p:cBhvr>
                                      <p:to>
                                        <p:strVal val="visible"/>
                                      </p:to>
                                    </p:set>
                                    <p:animEffect transition="in" filter="fade">
                                      <p:cBhvr>
                                        <p:cTn id="41" dur="500"/>
                                        <p:tgtEl>
                                          <p:spTgt spid="69"/>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8" grpId="0" animBg="1"/>
      <p:bldP spid="38" grpId="1" animBg="1"/>
      <p:bldP spid="62" grpId="0" animBg="1"/>
      <p:bldP spid="62" grpId="1" animBg="1"/>
      <p:bldP spid="69" grpId="0" animBg="1"/>
      <p:bldP spid="69"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4" name="内容占位符 3"/>
          <p:cNvSpPr>
            <a:spLocks noGrp="1"/>
          </p:cNvSpPr>
          <p:nvPr>
            <p:ph idx="1"/>
          </p:nvPr>
        </p:nvSpPr>
        <p:spPr/>
        <p:txBody>
          <a:bodyPr/>
          <a:lstStyle/>
          <a:p>
            <a:r>
              <a:rPr lang="zh-CN" altLang="en-US" dirty="0"/>
              <a:t>设计思想</a:t>
            </a:r>
            <a:endParaRPr lang="en-US" altLang="zh-CN" dirty="0"/>
          </a:p>
          <a:p>
            <a:r>
              <a:rPr lang="zh-CN" altLang="en-US" dirty="0"/>
              <a:t>体系架构</a:t>
            </a:r>
            <a:endParaRPr lang="en-US" altLang="zh-CN" dirty="0"/>
          </a:p>
          <a:p>
            <a:r>
              <a:rPr lang="zh-CN" altLang="en-US" dirty="0"/>
              <a:t>工作原理</a:t>
            </a:r>
            <a:endParaRPr lang="en-US" altLang="zh-CN" dirty="0"/>
          </a:p>
          <a:p>
            <a:r>
              <a:rPr lang="zh-CN" altLang="en-US" dirty="0"/>
              <a:t>容错机制</a:t>
            </a:r>
            <a:endParaRPr lang="en-US" altLang="zh-CN" dirty="0"/>
          </a:p>
          <a:p>
            <a:r>
              <a:rPr lang="zh-CN" altLang="en-US" dirty="0">
                <a:solidFill>
                  <a:srgbClr val="C00000"/>
                </a:solidFill>
              </a:rPr>
              <a:t>编程示例</a:t>
            </a:r>
          </a:p>
          <a:p>
            <a:endParaRPr lang="en-US" altLang="zh-CN" dirty="0"/>
          </a:p>
        </p:txBody>
      </p:sp>
      <p:sp>
        <p:nvSpPr>
          <p:cNvPr id="5" name="灯片编号占位符 4"/>
          <p:cNvSpPr>
            <a:spLocks noGrp="1"/>
          </p:cNvSpPr>
          <p:nvPr>
            <p:ph type="sldNum" sz="quarter" idx="10"/>
          </p:nvPr>
        </p:nvSpPr>
        <p:spPr/>
        <p:txBody>
          <a:bodyPr/>
          <a:lstStyle/>
          <a:p>
            <a:fld id="{2F92E8BF-52C0-4DA6-9593-0F736FC6DF7B}" type="slidenum">
              <a:rPr lang="en-US" altLang="zh-CN" smtClean="0"/>
              <a:pPr/>
              <a:t>43</a:t>
            </a:fld>
            <a:endParaRPr lang="en-US" altLang="zh-CN" dirty="0"/>
          </a:p>
        </p:txBody>
      </p:sp>
    </p:spTree>
    <p:extLst>
      <p:ext uri="{BB962C8B-B14F-4D97-AF65-F5344CB8AC3E}">
        <p14:creationId xmlns:p14="http://schemas.microsoft.com/office/powerpoint/2010/main" val="20148919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HDFS Shell</a:t>
            </a:r>
            <a:endParaRPr lang="zh-CN" altLang="en-US" dirty="0"/>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44</a:t>
            </a:fld>
            <a:endParaRPr lang="en-US" altLang="zh-CN" dirty="0"/>
          </a:p>
        </p:txBody>
      </p:sp>
      <p:sp>
        <p:nvSpPr>
          <p:cNvPr id="4" name="内容占位符 3"/>
          <p:cNvSpPr>
            <a:spLocks noGrp="1"/>
          </p:cNvSpPr>
          <p:nvPr>
            <p:ph idx="1"/>
          </p:nvPr>
        </p:nvSpPr>
        <p:spPr/>
        <p:txBody>
          <a:bodyPr/>
          <a:lstStyle/>
          <a:p>
            <a:r>
              <a:rPr lang="zh-CN" altLang="en-US" dirty="0"/>
              <a:t>新建目录</a:t>
            </a:r>
            <a:endParaRPr lang="en-US" altLang="zh-CN" dirty="0"/>
          </a:p>
          <a:p>
            <a:pPr lvl="1"/>
            <a:r>
              <a:rPr lang="en-US" altLang="zh-CN" dirty="0"/>
              <a:t>./bin/</a:t>
            </a:r>
            <a:r>
              <a:rPr lang="en-US" altLang="zh-CN" dirty="0" err="1"/>
              <a:t>hdfs</a:t>
            </a:r>
            <a:r>
              <a:rPr lang="en-US" altLang="zh-CN" dirty="0"/>
              <a:t> </a:t>
            </a:r>
            <a:r>
              <a:rPr lang="en-US" altLang="zh-CN" dirty="0" err="1"/>
              <a:t>dfs</a:t>
            </a:r>
            <a:r>
              <a:rPr lang="en-US" altLang="zh-CN" dirty="0"/>
              <a:t> –</a:t>
            </a:r>
            <a:r>
              <a:rPr lang="en-US" altLang="zh-CN" dirty="0" err="1"/>
              <a:t>mkdir</a:t>
            </a:r>
            <a:r>
              <a:rPr lang="en-US" altLang="zh-CN" dirty="0"/>
              <a:t> input</a:t>
            </a:r>
          </a:p>
          <a:p>
            <a:r>
              <a:rPr lang="zh-CN" altLang="en-US" dirty="0"/>
              <a:t>上传文件</a:t>
            </a:r>
            <a:endParaRPr lang="en-US" altLang="zh-CN" dirty="0"/>
          </a:p>
          <a:p>
            <a:pPr lvl="1"/>
            <a:r>
              <a:rPr lang="en-US" altLang="zh-CN" dirty="0"/>
              <a:t>./bin/</a:t>
            </a:r>
            <a:r>
              <a:rPr lang="en-US" altLang="zh-CN" dirty="0" err="1"/>
              <a:t>hdfs</a:t>
            </a:r>
            <a:r>
              <a:rPr lang="en-US" altLang="zh-CN" dirty="0"/>
              <a:t> </a:t>
            </a:r>
            <a:r>
              <a:rPr lang="en-US" altLang="zh-CN" dirty="0" err="1"/>
              <a:t>dfs</a:t>
            </a:r>
            <a:r>
              <a:rPr lang="en-US" altLang="zh-CN" dirty="0"/>
              <a:t> -put ./README.txt  ./input </a:t>
            </a:r>
          </a:p>
          <a:p>
            <a:r>
              <a:rPr lang="zh-CN" altLang="en-US" dirty="0"/>
              <a:t>查看文件</a:t>
            </a:r>
            <a:endParaRPr lang="en-US" altLang="zh-CN" dirty="0"/>
          </a:p>
          <a:p>
            <a:pPr lvl="1"/>
            <a:r>
              <a:rPr lang="en-US" altLang="zh-CN" dirty="0"/>
              <a:t>./bin/</a:t>
            </a:r>
            <a:r>
              <a:rPr lang="en-US" altLang="zh-CN" dirty="0" err="1"/>
              <a:t>hdfs</a:t>
            </a:r>
            <a:r>
              <a:rPr lang="en-US" altLang="zh-CN" dirty="0"/>
              <a:t> </a:t>
            </a:r>
            <a:r>
              <a:rPr lang="en-US" altLang="zh-CN" dirty="0" err="1"/>
              <a:t>dfs</a:t>
            </a:r>
            <a:r>
              <a:rPr lang="en-US" altLang="zh-CN" dirty="0"/>
              <a:t> –cat ./input/README.txt</a:t>
            </a:r>
          </a:p>
          <a:p>
            <a:pPr lvl="1"/>
            <a:r>
              <a:rPr lang="en-US" altLang="zh-CN" dirty="0"/>
              <a:t>./bin/</a:t>
            </a:r>
            <a:r>
              <a:rPr lang="en-US" altLang="zh-CN" dirty="0" err="1"/>
              <a:t>hdfs</a:t>
            </a:r>
            <a:r>
              <a:rPr lang="en-US" altLang="zh-CN" dirty="0"/>
              <a:t> </a:t>
            </a:r>
            <a:r>
              <a:rPr lang="en-US" altLang="zh-CN" dirty="0" err="1"/>
              <a:t>dfs</a:t>
            </a:r>
            <a:r>
              <a:rPr lang="en-US" altLang="zh-CN" dirty="0"/>
              <a:t> -ls / </a:t>
            </a:r>
          </a:p>
          <a:p>
            <a:r>
              <a:rPr lang="zh-CN" altLang="en-US" dirty="0"/>
              <a:t>拷贝</a:t>
            </a:r>
            <a:endParaRPr lang="en-US" altLang="zh-CN" dirty="0"/>
          </a:p>
          <a:p>
            <a:pPr lvl="1"/>
            <a:r>
              <a:rPr lang="en-US" altLang="zh-CN" dirty="0"/>
              <a:t>./bin/</a:t>
            </a:r>
            <a:r>
              <a:rPr lang="en-US" altLang="zh-CN" dirty="0" err="1"/>
              <a:t>hdfs</a:t>
            </a:r>
            <a:r>
              <a:rPr lang="en-US" altLang="zh-CN" dirty="0"/>
              <a:t> </a:t>
            </a:r>
            <a:r>
              <a:rPr lang="en-US" altLang="zh-CN" dirty="0" err="1"/>
              <a:t>dfs</a:t>
            </a:r>
            <a:r>
              <a:rPr lang="en-US" altLang="zh-CN" dirty="0"/>
              <a:t> -</a:t>
            </a:r>
            <a:r>
              <a:rPr lang="en-US" altLang="zh-CN" dirty="0" err="1"/>
              <a:t>cp</a:t>
            </a:r>
            <a:r>
              <a:rPr lang="en-US" altLang="zh-CN" dirty="0"/>
              <a:t> ./input/README.txt  / </a:t>
            </a:r>
          </a:p>
        </p:txBody>
      </p:sp>
    </p:spTree>
    <p:extLst>
      <p:ext uri="{BB962C8B-B14F-4D97-AF65-F5344CB8AC3E}">
        <p14:creationId xmlns:p14="http://schemas.microsoft.com/office/powerpoint/2010/main" val="10184068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程序框架</a:t>
            </a:r>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45</a:t>
            </a:fld>
            <a:endParaRPr lang="en-US" altLang="zh-CN" dirty="0"/>
          </a:p>
        </p:txBody>
      </p:sp>
      <p:sp>
        <p:nvSpPr>
          <p:cNvPr id="4" name="内容占位符 3"/>
          <p:cNvSpPr>
            <a:spLocks noGrp="1"/>
          </p:cNvSpPr>
          <p:nvPr>
            <p:ph idx="1"/>
          </p:nvPr>
        </p:nvSpPr>
        <p:spPr/>
        <p:txBody>
          <a:bodyPr/>
          <a:lstStyle/>
          <a:p>
            <a:endParaRPr lang="zh-CN" altLang="en-US"/>
          </a:p>
        </p:txBody>
      </p:sp>
      <p:pic>
        <p:nvPicPr>
          <p:cNvPr id="5" name="图片 4"/>
          <p:cNvPicPr>
            <a:picLocks noChangeAspect="1"/>
          </p:cNvPicPr>
          <p:nvPr/>
        </p:nvPicPr>
        <p:blipFill rotWithShape="1">
          <a:blip r:embed="rId2"/>
          <a:srcRect t="6475"/>
          <a:stretch/>
        </p:blipFill>
        <p:spPr>
          <a:xfrm>
            <a:off x="304799" y="1723708"/>
            <a:ext cx="8437974" cy="4402455"/>
          </a:xfrm>
          <a:prstGeom prst="rect">
            <a:avLst/>
          </a:prstGeom>
        </p:spPr>
      </p:pic>
    </p:spTree>
    <p:extLst>
      <p:ext uri="{BB962C8B-B14F-4D97-AF65-F5344CB8AC3E}">
        <p14:creationId xmlns:p14="http://schemas.microsoft.com/office/powerpoint/2010/main" val="4704534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4" name="内容占位符 3"/>
          <p:cNvSpPr>
            <a:spLocks noGrp="1"/>
          </p:cNvSpPr>
          <p:nvPr>
            <p:ph idx="1"/>
          </p:nvPr>
        </p:nvSpPr>
        <p:spPr/>
        <p:txBody>
          <a:bodyPr/>
          <a:lstStyle/>
          <a:p>
            <a:r>
              <a:rPr lang="zh-CN" altLang="en-US" dirty="0"/>
              <a:t>设计思想</a:t>
            </a:r>
            <a:endParaRPr lang="en-US" altLang="zh-CN" dirty="0"/>
          </a:p>
          <a:p>
            <a:r>
              <a:rPr lang="zh-CN" altLang="en-US" dirty="0"/>
              <a:t>体系架构</a:t>
            </a:r>
            <a:endParaRPr lang="en-US" altLang="zh-CN" dirty="0"/>
          </a:p>
          <a:p>
            <a:r>
              <a:rPr lang="zh-CN" altLang="en-US" dirty="0"/>
              <a:t>工作原理</a:t>
            </a:r>
            <a:endParaRPr lang="en-US" altLang="zh-CN" dirty="0"/>
          </a:p>
          <a:p>
            <a:r>
              <a:rPr lang="zh-CN" altLang="en-US" dirty="0"/>
              <a:t>容错机制</a:t>
            </a:r>
            <a:endParaRPr lang="en-US" altLang="zh-CN" dirty="0"/>
          </a:p>
          <a:p>
            <a:r>
              <a:rPr lang="zh-CN" altLang="en-US" dirty="0">
                <a:solidFill>
                  <a:srgbClr val="C00000"/>
                </a:solidFill>
              </a:rPr>
              <a:t>编程示例</a:t>
            </a:r>
            <a:endParaRPr lang="en-US" altLang="zh-CN" dirty="0">
              <a:solidFill>
                <a:srgbClr val="C00000"/>
              </a:solidFill>
            </a:endParaRPr>
          </a:p>
          <a:p>
            <a:pPr lvl="1"/>
            <a:r>
              <a:rPr lang="zh-CN" altLang="en-US" dirty="0">
                <a:solidFill>
                  <a:srgbClr val="C00000"/>
                </a:solidFill>
              </a:rPr>
              <a:t>写文件</a:t>
            </a:r>
            <a:endParaRPr lang="en-US" altLang="zh-CN" dirty="0">
              <a:solidFill>
                <a:srgbClr val="C00000"/>
              </a:solidFill>
            </a:endParaRPr>
          </a:p>
          <a:p>
            <a:pPr lvl="1"/>
            <a:r>
              <a:rPr lang="zh-CN" altLang="en-US" dirty="0"/>
              <a:t>读文件</a:t>
            </a:r>
          </a:p>
          <a:p>
            <a:endParaRPr lang="en-US" altLang="zh-CN" dirty="0"/>
          </a:p>
        </p:txBody>
      </p:sp>
      <p:sp>
        <p:nvSpPr>
          <p:cNvPr id="5" name="灯片编号占位符 4"/>
          <p:cNvSpPr>
            <a:spLocks noGrp="1"/>
          </p:cNvSpPr>
          <p:nvPr>
            <p:ph type="sldNum" sz="quarter" idx="10"/>
          </p:nvPr>
        </p:nvSpPr>
        <p:spPr/>
        <p:txBody>
          <a:bodyPr/>
          <a:lstStyle/>
          <a:p>
            <a:fld id="{2F92E8BF-52C0-4DA6-9593-0F736FC6DF7B}" type="slidenum">
              <a:rPr lang="en-US" altLang="zh-CN" smtClean="0"/>
              <a:pPr/>
              <a:t>46</a:t>
            </a:fld>
            <a:endParaRPr lang="en-US" altLang="zh-CN" dirty="0"/>
          </a:p>
        </p:txBody>
      </p:sp>
    </p:spTree>
    <p:extLst>
      <p:ext uri="{BB962C8B-B14F-4D97-AF65-F5344CB8AC3E}">
        <p14:creationId xmlns:p14="http://schemas.microsoft.com/office/powerpoint/2010/main" val="27130535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3276600"/>
            <a:ext cx="8229600" cy="3061820"/>
          </a:xfrm>
        </p:spPr>
      </p:pic>
      <p:sp>
        <p:nvSpPr>
          <p:cNvPr id="2" name="标题 1"/>
          <p:cNvSpPr>
            <a:spLocks noGrp="1"/>
          </p:cNvSpPr>
          <p:nvPr>
            <p:ph type="title"/>
          </p:nvPr>
        </p:nvSpPr>
        <p:spPr/>
        <p:txBody>
          <a:bodyPr/>
          <a:lstStyle/>
          <a:p>
            <a:r>
              <a:rPr lang="zh-CN" altLang="en-US" dirty="0"/>
              <a:t>将文件写入</a:t>
            </a:r>
            <a:r>
              <a:rPr lang="en-US" altLang="zh-CN" dirty="0"/>
              <a:t>HDFS</a:t>
            </a:r>
            <a:endParaRPr lang="zh-CN" altLang="en-US" dirty="0"/>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47</a:t>
            </a:fld>
            <a:endParaRPr lang="en-US" altLang="zh-CN" dirty="0"/>
          </a:p>
        </p:txBody>
      </p:sp>
      <p:pic>
        <p:nvPicPr>
          <p:cNvPr id="5" name="图片 4"/>
          <p:cNvPicPr>
            <a:picLocks noChangeAspect="1"/>
          </p:cNvPicPr>
          <p:nvPr/>
        </p:nvPicPr>
        <p:blipFill rotWithShape="1">
          <a:blip r:embed="rId3"/>
          <a:srcRect t="3784"/>
          <a:stretch/>
        </p:blipFill>
        <p:spPr>
          <a:xfrm>
            <a:off x="256222" y="1524000"/>
            <a:ext cx="8434388" cy="1937584"/>
          </a:xfrm>
          <a:prstGeom prst="rect">
            <a:avLst/>
          </a:prstGeom>
        </p:spPr>
      </p:pic>
    </p:spTree>
    <p:extLst>
      <p:ext uri="{BB962C8B-B14F-4D97-AF65-F5344CB8AC3E}">
        <p14:creationId xmlns:p14="http://schemas.microsoft.com/office/powerpoint/2010/main" val="24893331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4" name="内容占位符 3"/>
          <p:cNvSpPr>
            <a:spLocks noGrp="1"/>
          </p:cNvSpPr>
          <p:nvPr>
            <p:ph idx="1"/>
          </p:nvPr>
        </p:nvSpPr>
        <p:spPr/>
        <p:txBody>
          <a:bodyPr/>
          <a:lstStyle/>
          <a:p>
            <a:r>
              <a:rPr lang="zh-CN" altLang="en-US" dirty="0"/>
              <a:t>设计思想</a:t>
            </a:r>
            <a:endParaRPr lang="en-US" altLang="zh-CN" dirty="0"/>
          </a:p>
          <a:p>
            <a:r>
              <a:rPr lang="zh-CN" altLang="en-US" dirty="0"/>
              <a:t>体系架构</a:t>
            </a:r>
            <a:endParaRPr lang="en-US" altLang="zh-CN" dirty="0"/>
          </a:p>
          <a:p>
            <a:r>
              <a:rPr lang="zh-CN" altLang="en-US" dirty="0"/>
              <a:t>工作原理</a:t>
            </a:r>
            <a:endParaRPr lang="en-US" altLang="zh-CN" dirty="0"/>
          </a:p>
          <a:p>
            <a:r>
              <a:rPr lang="zh-CN" altLang="en-US" dirty="0"/>
              <a:t>容错机制</a:t>
            </a:r>
            <a:endParaRPr lang="en-US" altLang="zh-CN" dirty="0"/>
          </a:p>
          <a:p>
            <a:r>
              <a:rPr lang="zh-CN" altLang="en-US" dirty="0">
                <a:solidFill>
                  <a:srgbClr val="C00000"/>
                </a:solidFill>
              </a:rPr>
              <a:t>编程示例</a:t>
            </a:r>
            <a:endParaRPr lang="en-US" altLang="zh-CN" dirty="0">
              <a:solidFill>
                <a:srgbClr val="C00000"/>
              </a:solidFill>
            </a:endParaRPr>
          </a:p>
          <a:p>
            <a:pPr lvl="1"/>
            <a:r>
              <a:rPr lang="zh-CN" altLang="en-US" dirty="0"/>
              <a:t>写文件</a:t>
            </a:r>
            <a:endParaRPr lang="en-US" altLang="zh-CN" dirty="0"/>
          </a:p>
          <a:p>
            <a:pPr lvl="1"/>
            <a:r>
              <a:rPr lang="zh-CN" altLang="en-US" dirty="0">
                <a:solidFill>
                  <a:srgbClr val="C00000"/>
                </a:solidFill>
              </a:rPr>
              <a:t>读文件</a:t>
            </a:r>
          </a:p>
          <a:p>
            <a:endParaRPr lang="en-US" altLang="zh-CN" dirty="0"/>
          </a:p>
        </p:txBody>
      </p:sp>
      <p:sp>
        <p:nvSpPr>
          <p:cNvPr id="5" name="灯片编号占位符 4"/>
          <p:cNvSpPr>
            <a:spLocks noGrp="1"/>
          </p:cNvSpPr>
          <p:nvPr>
            <p:ph type="sldNum" sz="quarter" idx="10"/>
          </p:nvPr>
        </p:nvSpPr>
        <p:spPr/>
        <p:txBody>
          <a:bodyPr/>
          <a:lstStyle/>
          <a:p>
            <a:fld id="{2F92E8BF-52C0-4DA6-9593-0F736FC6DF7B}" type="slidenum">
              <a:rPr lang="en-US" altLang="zh-CN" smtClean="0"/>
              <a:pPr/>
              <a:t>48</a:t>
            </a:fld>
            <a:endParaRPr lang="en-US" altLang="zh-CN" dirty="0"/>
          </a:p>
        </p:txBody>
      </p:sp>
    </p:spTree>
    <p:extLst>
      <p:ext uri="{BB962C8B-B14F-4D97-AF65-F5344CB8AC3E}">
        <p14:creationId xmlns:p14="http://schemas.microsoft.com/office/powerpoint/2010/main" val="33752859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从</a:t>
            </a:r>
            <a:r>
              <a:rPr lang="en-US" altLang="zh-CN" dirty="0"/>
              <a:t>HDFS</a:t>
            </a:r>
            <a:r>
              <a:rPr lang="zh-CN" altLang="en-US" dirty="0"/>
              <a:t>读文件</a:t>
            </a:r>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49</a:t>
            </a:fld>
            <a:endParaRPr lang="en-US" altLang="zh-CN" dirty="0"/>
          </a:p>
        </p:txBody>
      </p:sp>
      <p:sp>
        <p:nvSpPr>
          <p:cNvPr id="4" name="内容占位符 3"/>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419100" y="1596458"/>
            <a:ext cx="8408352" cy="4621145"/>
          </a:xfrm>
          <a:prstGeom prst="rect">
            <a:avLst/>
          </a:prstGeom>
        </p:spPr>
      </p:pic>
    </p:spTree>
    <p:extLst>
      <p:ext uri="{BB962C8B-B14F-4D97-AF65-F5344CB8AC3E}">
        <p14:creationId xmlns:p14="http://schemas.microsoft.com/office/powerpoint/2010/main" val="3552916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Hadoop</a:t>
            </a:r>
            <a:r>
              <a:rPr lang="zh-CN" altLang="en-US" dirty="0"/>
              <a:t>与</a:t>
            </a:r>
            <a:r>
              <a:rPr lang="en-US" altLang="zh-CN" dirty="0" err="1"/>
              <a:t>MapReduce</a:t>
            </a:r>
            <a:endParaRPr lang="zh-CN" altLang="en-US" dirty="0"/>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5</a:t>
            </a:fld>
            <a:endParaRPr lang="en-US" altLang="zh-CN"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3603976644"/>
              </p:ext>
            </p:extLst>
          </p:nvPr>
        </p:nvGraphicFramePr>
        <p:xfrm>
          <a:off x="393301" y="2225040"/>
          <a:ext cx="8406607" cy="1112520"/>
        </p:xfrm>
        <a:graphic>
          <a:graphicData uri="http://schemas.openxmlformats.org/drawingml/2006/table">
            <a:tbl>
              <a:tblPr firstRow="1" bandRow="1">
                <a:tableStyleId>{5C22544A-7EE6-4342-B048-85BDC9FD1C3A}</a:tableStyleId>
              </a:tblPr>
              <a:tblGrid>
                <a:gridCol w="1064611">
                  <a:extLst>
                    <a:ext uri="{9D8B030D-6E8A-4147-A177-3AD203B41FA5}">
                      <a16:colId xmlns:a16="http://schemas.microsoft.com/office/drawing/2014/main" val="1119421808"/>
                    </a:ext>
                  </a:extLst>
                </a:gridCol>
                <a:gridCol w="4539794">
                  <a:extLst>
                    <a:ext uri="{9D8B030D-6E8A-4147-A177-3AD203B41FA5}">
                      <a16:colId xmlns:a16="http://schemas.microsoft.com/office/drawing/2014/main" val="1612255728"/>
                    </a:ext>
                  </a:extLst>
                </a:gridCol>
                <a:gridCol w="2802202">
                  <a:extLst>
                    <a:ext uri="{9D8B030D-6E8A-4147-A177-3AD203B41FA5}">
                      <a16:colId xmlns:a16="http://schemas.microsoft.com/office/drawing/2014/main" val="723193548"/>
                    </a:ext>
                  </a:extLst>
                </a:gridCol>
              </a:tblGrid>
              <a:tr h="370840">
                <a:tc gridSpan="2">
                  <a:txBody>
                    <a:bodyPr/>
                    <a:lstStyle/>
                    <a:p>
                      <a:pPr algn="ctr"/>
                      <a:r>
                        <a:rPr lang="zh-CN" altLang="en-US" dirty="0">
                          <a:solidFill>
                            <a:schemeClr val="tx1"/>
                          </a:solidFill>
                        </a:rPr>
                        <a:t>开源项目</a:t>
                      </a:r>
                    </a:p>
                  </a:txBody>
                  <a:tcPr/>
                </a:tc>
                <a:tc hMerge="1">
                  <a:txBody>
                    <a:bodyPr/>
                    <a:lstStyle/>
                    <a:p>
                      <a:endParaRPr lang="zh-CN" altLang="en-US" dirty="0"/>
                    </a:p>
                  </a:txBody>
                  <a:tcPr/>
                </a:tc>
                <a:tc>
                  <a:txBody>
                    <a:bodyPr/>
                    <a:lstStyle/>
                    <a:p>
                      <a:r>
                        <a:rPr lang="zh-CN" altLang="en-US" dirty="0">
                          <a:solidFill>
                            <a:schemeClr val="tx1"/>
                          </a:solidFill>
                        </a:rPr>
                        <a:t>学术论文</a:t>
                      </a:r>
                    </a:p>
                  </a:txBody>
                  <a:tcPr/>
                </a:tc>
                <a:extLst>
                  <a:ext uri="{0D108BD9-81ED-4DB2-BD59-A6C34878D82A}">
                    <a16:rowId xmlns:a16="http://schemas.microsoft.com/office/drawing/2014/main" val="4222169713"/>
                  </a:ext>
                </a:extLst>
              </a:tr>
              <a:tr h="370840">
                <a:tc rowSpan="2">
                  <a:txBody>
                    <a:bodyPr/>
                    <a:lstStyle/>
                    <a:p>
                      <a:pPr algn="ctr"/>
                      <a:r>
                        <a:rPr lang="en-US" altLang="zh-CN" dirty="0"/>
                        <a:t>Hadoop</a:t>
                      </a:r>
                      <a:endParaRPr lang="zh-CN" altLang="en-US" dirty="0"/>
                    </a:p>
                  </a:txBody>
                  <a:tcPr anchor="ctr"/>
                </a:tc>
                <a:tc>
                  <a:txBody>
                    <a:bodyPr/>
                    <a:lstStyle/>
                    <a:p>
                      <a:r>
                        <a:rPr lang="en-US" altLang="zh-CN" dirty="0"/>
                        <a:t>Hadoop Distributed File System (HDFS)</a:t>
                      </a:r>
                      <a:endParaRPr lang="zh-CN" altLang="en-US" dirty="0"/>
                    </a:p>
                  </a:txBody>
                  <a:tcPr/>
                </a:tc>
                <a:tc>
                  <a:txBody>
                    <a:bodyPr/>
                    <a:lstStyle/>
                    <a:p>
                      <a:r>
                        <a:rPr lang="en-US" altLang="zh-CN" dirty="0"/>
                        <a:t>Google File System (GFS)</a:t>
                      </a:r>
                      <a:endParaRPr lang="zh-CN" altLang="en-US" dirty="0"/>
                    </a:p>
                  </a:txBody>
                  <a:tcPr/>
                </a:tc>
                <a:extLst>
                  <a:ext uri="{0D108BD9-81ED-4DB2-BD59-A6C34878D82A}">
                    <a16:rowId xmlns:a16="http://schemas.microsoft.com/office/drawing/2014/main" val="111434491"/>
                  </a:ext>
                </a:extLst>
              </a:tr>
              <a:tr h="370840">
                <a:tc vMerge="1">
                  <a:txBody>
                    <a:bodyPr/>
                    <a:lstStyle/>
                    <a:p>
                      <a:endParaRPr lang="zh-CN" altLang="en-US" dirty="0"/>
                    </a:p>
                  </a:txBody>
                  <a:tcPr/>
                </a:tc>
                <a:tc>
                  <a:txBody>
                    <a:bodyPr/>
                    <a:lstStyle/>
                    <a:p>
                      <a:r>
                        <a:rPr lang="en-US" altLang="zh-CN" dirty="0"/>
                        <a:t>Hadoop </a:t>
                      </a:r>
                      <a:r>
                        <a:rPr lang="en-US" altLang="zh-CN" dirty="0" err="1"/>
                        <a:t>MapReduce</a:t>
                      </a:r>
                      <a:endParaRPr lang="zh-CN" altLang="en-US" dirty="0"/>
                    </a:p>
                  </a:txBody>
                  <a:tcPr/>
                </a:tc>
                <a:tc>
                  <a:txBody>
                    <a:bodyPr/>
                    <a:lstStyle/>
                    <a:p>
                      <a:r>
                        <a:rPr lang="en-US" altLang="zh-CN" dirty="0"/>
                        <a:t>Google </a:t>
                      </a:r>
                      <a:r>
                        <a:rPr lang="en-US" altLang="zh-CN" dirty="0" err="1"/>
                        <a:t>MapReduce</a:t>
                      </a:r>
                      <a:endParaRPr lang="zh-CN" altLang="en-US" dirty="0"/>
                    </a:p>
                  </a:txBody>
                  <a:tcPr/>
                </a:tc>
                <a:extLst>
                  <a:ext uri="{0D108BD9-81ED-4DB2-BD59-A6C34878D82A}">
                    <a16:rowId xmlns:a16="http://schemas.microsoft.com/office/drawing/2014/main" val="2154584794"/>
                  </a:ext>
                </a:extLst>
              </a:tr>
            </a:tbl>
          </a:graphicData>
        </a:graphic>
      </p:graphicFrame>
      <p:sp>
        <p:nvSpPr>
          <p:cNvPr id="6" name="文本框 5"/>
          <p:cNvSpPr txBox="1"/>
          <p:nvPr/>
        </p:nvSpPr>
        <p:spPr>
          <a:xfrm>
            <a:off x="596104" y="4038600"/>
            <a:ext cx="8001000" cy="1754326"/>
          </a:xfrm>
          <a:prstGeom prst="rect">
            <a:avLst/>
          </a:prstGeom>
          <a:noFill/>
        </p:spPr>
        <p:txBody>
          <a:bodyPr wrap="square" rtlCol="0">
            <a:spAutoFit/>
          </a:bodyPr>
          <a:lstStyle/>
          <a:p>
            <a:r>
              <a:rPr lang="en-US" altLang="zh-CN" dirty="0" err="1"/>
              <a:t>Ghemawat</a:t>
            </a:r>
            <a:r>
              <a:rPr lang="en-US" altLang="zh-CN" dirty="0"/>
              <a:t>, S., </a:t>
            </a:r>
            <a:r>
              <a:rPr lang="en-US" altLang="zh-CN" dirty="0" err="1"/>
              <a:t>Gobioff</a:t>
            </a:r>
            <a:r>
              <a:rPr lang="en-US" altLang="zh-CN" dirty="0"/>
              <a:t>, H., &amp; Leung, S.-T. (2003). The Google File System. In SOSP (pp. 29–43).</a:t>
            </a:r>
          </a:p>
          <a:p>
            <a:endParaRPr lang="en-US" altLang="zh-CN" dirty="0"/>
          </a:p>
          <a:p>
            <a:r>
              <a:rPr lang="en-US" altLang="zh-CN" dirty="0"/>
              <a:t>Dean, J., &amp; </a:t>
            </a:r>
            <a:r>
              <a:rPr lang="en-US" altLang="zh-CN" dirty="0" err="1"/>
              <a:t>Ghemawat</a:t>
            </a:r>
            <a:r>
              <a:rPr lang="en-US" altLang="zh-CN" dirty="0"/>
              <a:t>, S. (2004). </a:t>
            </a:r>
            <a:r>
              <a:rPr lang="en-US" altLang="zh-CN" dirty="0" err="1"/>
              <a:t>MapReduce</a:t>
            </a:r>
            <a:r>
              <a:rPr lang="en-US" altLang="zh-CN" dirty="0"/>
              <a:t> : Simplified Data Processing on Large Clusters. In OSDI (pp. 137–149).</a:t>
            </a:r>
          </a:p>
          <a:p>
            <a:endParaRPr lang="en-US" altLang="zh-CN" dirty="0"/>
          </a:p>
        </p:txBody>
      </p:sp>
    </p:spTree>
    <p:extLst>
      <p:ext uri="{BB962C8B-B14F-4D97-AF65-F5344CB8AC3E}">
        <p14:creationId xmlns:p14="http://schemas.microsoft.com/office/powerpoint/2010/main" val="33561553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课后阅读</a:t>
            </a:r>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50</a:t>
            </a:fld>
            <a:endParaRPr lang="en-US" altLang="zh-CN" dirty="0"/>
          </a:p>
        </p:txBody>
      </p:sp>
      <p:sp>
        <p:nvSpPr>
          <p:cNvPr id="4" name="内容占位符 3"/>
          <p:cNvSpPr>
            <a:spLocks noGrp="1"/>
          </p:cNvSpPr>
          <p:nvPr>
            <p:ph idx="1"/>
          </p:nvPr>
        </p:nvSpPr>
        <p:spPr/>
        <p:txBody>
          <a:bodyPr/>
          <a:lstStyle/>
          <a:p>
            <a:r>
              <a:rPr lang="en-US" altLang="zh-CN" dirty="0" err="1"/>
              <a:t>Ghemawat</a:t>
            </a:r>
            <a:r>
              <a:rPr lang="en-US" altLang="zh-CN" dirty="0"/>
              <a:t>, S., </a:t>
            </a:r>
            <a:r>
              <a:rPr lang="en-US" altLang="zh-CN" dirty="0" err="1"/>
              <a:t>Gobioff</a:t>
            </a:r>
            <a:r>
              <a:rPr lang="en-US" altLang="zh-CN" dirty="0"/>
              <a:t>, H., &amp; Leung, S.-T. (2003). The Google File System. In SOSP (pp. 29–43).</a:t>
            </a:r>
            <a:endParaRPr lang="zh-CN" altLang="en-US" dirty="0"/>
          </a:p>
        </p:txBody>
      </p:sp>
    </p:spTree>
    <p:extLst>
      <p:ext uri="{BB962C8B-B14F-4D97-AF65-F5344CB8AC3E}">
        <p14:creationId xmlns:p14="http://schemas.microsoft.com/office/powerpoint/2010/main" val="29072952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本章小结</a:t>
            </a:r>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51</a:t>
            </a:fld>
            <a:endParaRPr lang="en-US" altLang="zh-CN" dirty="0"/>
          </a:p>
        </p:txBody>
      </p:sp>
      <p:sp>
        <p:nvSpPr>
          <p:cNvPr id="4" name="内容占位符 3"/>
          <p:cNvSpPr>
            <a:spLocks noGrp="1"/>
          </p:cNvSpPr>
          <p:nvPr>
            <p:ph idx="1"/>
          </p:nvPr>
        </p:nvSpPr>
        <p:spPr/>
        <p:txBody>
          <a:bodyPr/>
          <a:lstStyle/>
          <a:p>
            <a:r>
              <a:rPr lang="zh-CN" altLang="en-US" dirty="0"/>
              <a:t>设计思想</a:t>
            </a:r>
            <a:endParaRPr lang="en-US" altLang="zh-CN" dirty="0"/>
          </a:p>
          <a:p>
            <a:r>
              <a:rPr lang="zh-CN" altLang="en-US" dirty="0"/>
              <a:t>体系架构</a:t>
            </a:r>
          </a:p>
          <a:p>
            <a:r>
              <a:rPr lang="zh-CN" altLang="en-US" dirty="0"/>
              <a:t>工作原理</a:t>
            </a:r>
          </a:p>
          <a:p>
            <a:r>
              <a:rPr lang="zh-CN" altLang="en-US" dirty="0"/>
              <a:t>容错机制</a:t>
            </a:r>
          </a:p>
          <a:p>
            <a:r>
              <a:rPr lang="zh-CN" altLang="en-US" dirty="0"/>
              <a:t>编程示例</a:t>
            </a:r>
          </a:p>
        </p:txBody>
      </p:sp>
      <p:pic>
        <p:nvPicPr>
          <p:cNvPr id="7" name="图片 6"/>
          <p:cNvPicPr>
            <a:picLocks noChangeAspect="1"/>
          </p:cNvPicPr>
          <p:nvPr/>
        </p:nvPicPr>
        <p:blipFill rotWithShape="1">
          <a:blip r:embed="rId2"/>
          <a:srcRect t="21338" b="20632"/>
          <a:stretch/>
        </p:blipFill>
        <p:spPr>
          <a:xfrm>
            <a:off x="2481524" y="5135563"/>
            <a:ext cx="2682472" cy="990600"/>
          </a:xfrm>
          <a:prstGeom prst="rect">
            <a:avLst/>
          </a:prstGeom>
        </p:spPr>
      </p:pic>
      <p:pic>
        <p:nvPicPr>
          <p:cNvPr id="8" name="图片 7">
            <a:extLst>
              <a:ext uri="{FF2B5EF4-FFF2-40B4-BE49-F238E27FC236}">
                <a16:creationId xmlns:a16="http://schemas.microsoft.com/office/drawing/2014/main" id="{BBCCC8ED-49E4-4FAA-A489-49C75EC3EE78}"/>
              </a:ext>
            </a:extLst>
          </p:cNvPr>
          <p:cNvPicPr>
            <a:picLocks noChangeAspect="1"/>
          </p:cNvPicPr>
          <p:nvPr/>
        </p:nvPicPr>
        <p:blipFill>
          <a:blip r:embed="rId3"/>
          <a:stretch>
            <a:fillRect/>
          </a:stretch>
        </p:blipFill>
        <p:spPr>
          <a:xfrm>
            <a:off x="5638800" y="1685365"/>
            <a:ext cx="2542252" cy="3426249"/>
          </a:xfrm>
          <a:prstGeom prst="rect">
            <a:avLst/>
          </a:prstGeom>
        </p:spPr>
      </p:pic>
    </p:spTree>
    <p:extLst>
      <p:ext uri="{BB962C8B-B14F-4D97-AF65-F5344CB8AC3E}">
        <p14:creationId xmlns:p14="http://schemas.microsoft.com/office/powerpoint/2010/main" val="2544944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ph idx="1"/>
          </p:nvPr>
        </p:nvSpPr>
        <p:spPr/>
        <p:txBody>
          <a:bodyPr/>
          <a:lstStyle/>
          <a:p>
            <a:endParaRPr lang="zh-CN" altLang="en-US" dirty="0"/>
          </a:p>
        </p:txBody>
      </p:sp>
      <p:sp>
        <p:nvSpPr>
          <p:cNvPr id="2" name="标题 1"/>
          <p:cNvSpPr>
            <a:spLocks noGrp="1"/>
          </p:cNvSpPr>
          <p:nvPr>
            <p:ph type="title"/>
          </p:nvPr>
        </p:nvSpPr>
        <p:spPr/>
        <p:txBody>
          <a:bodyPr/>
          <a:lstStyle/>
          <a:p>
            <a:r>
              <a:rPr lang="en-US" altLang="zh-CN" dirty="0"/>
              <a:t>Hadoop</a:t>
            </a:r>
            <a:r>
              <a:rPr lang="zh-CN" altLang="en-US" dirty="0"/>
              <a:t>核心项目</a:t>
            </a:r>
          </a:p>
        </p:txBody>
      </p:sp>
      <p:sp>
        <p:nvSpPr>
          <p:cNvPr id="4" name="标题 1"/>
          <p:cNvSpPr txBox="1">
            <a:spLocks/>
          </p:cNvSpPr>
          <p:nvPr/>
        </p:nvSpPr>
        <p:spPr>
          <a:xfrm>
            <a:off x="-1066800" y="1752600"/>
            <a:ext cx="7731125" cy="868363"/>
          </a:xfrm>
          <a:prstGeom prst="rect">
            <a:avLst/>
          </a:prstGeom>
        </p:spPr>
        <p:txBody>
          <a:bodyPr/>
          <a:lstStyle>
            <a:lvl1pPr algn="l" defTabSz="801688" rtl="0" eaLnBrk="1" fontAlgn="base" hangingPunct="1">
              <a:spcBef>
                <a:spcPct val="0"/>
              </a:spcBef>
              <a:spcAft>
                <a:spcPct val="0"/>
              </a:spcAft>
              <a:defRPr sz="3500">
                <a:solidFill>
                  <a:srgbClr val="990000"/>
                </a:solidFill>
                <a:latin typeface="+mj-lt"/>
                <a:ea typeface="+mj-ea"/>
                <a:cs typeface="+mj-cs"/>
              </a:defRPr>
            </a:lvl1pPr>
            <a:lvl2pPr algn="l" defTabSz="801688" rtl="0" eaLnBrk="1" fontAlgn="base" hangingPunct="1">
              <a:spcBef>
                <a:spcPct val="0"/>
              </a:spcBef>
              <a:spcAft>
                <a:spcPct val="0"/>
              </a:spcAft>
              <a:defRPr sz="3500">
                <a:solidFill>
                  <a:srgbClr val="990000"/>
                </a:solidFill>
                <a:latin typeface="FrutigerNext LT Medium" pitchFamily="34" charset="0"/>
                <a:ea typeface="黑体" pitchFamily="2" charset="-122"/>
              </a:defRPr>
            </a:lvl2pPr>
            <a:lvl3pPr algn="l" defTabSz="801688" rtl="0" eaLnBrk="1" fontAlgn="base" hangingPunct="1">
              <a:spcBef>
                <a:spcPct val="0"/>
              </a:spcBef>
              <a:spcAft>
                <a:spcPct val="0"/>
              </a:spcAft>
              <a:defRPr sz="3500">
                <a:solidFill>
                  <a:srgbClr val="990000"/>
                </a:solidFill>
                <a:latin typeface="FrutigerNext LT Medium" pitchFamily="34" charset="0"/>
                <a:ea typeface="黑体" pitchFamily="2" charset="-122"/>
              </a:defRPr>
            </a:lvl3pPr>
            <a:lvl4pPr algn="l" defTabSz="801688" rtl="0" eaLnBrk="1" fontAlgn="base" hangingPunct="1">
              <a:spcBef>
                <a:spcPct val="0"/>
              </a:spcBef>
              <a:spcAft>
                <a:spcPct val="0"/>
              </a:spcAft>
              <a:defRPr sz="3500">
                <a:solidFill>
                  <a:srgbClr val="990000"/>
                </a:solidFill>
                <a:latin typeface="FrutigerNext LT Medium" pitchFamily="34" charset="0"/>
                <a:ea typeface="黑体" pitchFamily="2" charset="-122"/>
              </a:defRPr>
            </a:lvl4pPr>
            <a:lvl5pPr algn="l" defTabSz="801688" rtl="0" eaLnBrk="1" fontAlgn="base" hangingPunct="1">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eaLnBrk="1" fontAlgn="base" hangingPunct="1">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eaLnBrk="1" fontAlgn="base" hangingPunct="1">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eaLnBrk="1" fontAlgn="base" hangingPunct="1">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eaLnBrk="1" fontAlgn="base" hangingPunct="1">
              <a:spcBef>
                <a:spcPct val="0"/>
              </a:spcBef>
              <a:spcAft>
                <a:spcPct val="0"/>
              </a:spcAft>
              <a:defRPr sz="3500">
                <a:solidFill>
                  <a:srgbClr val="990000"/>
                </a:solidFill>
                <a:latin typeface="FrutigerNext LT Medium" pitchFamily="34" charset="0"/>
                <a:ea typeface="黑体" pitchFamily="2" charset="-122"/>
              </a:defRPr>
            </a:lvl9pPr>
          </a:lstStyle>
          <a:p>
            <a:endParaRPr lang="zh-CN" altLang="en-US" b="1" kern="0" dirty="0"/>
          </a:p>
        </p:txBody>
      </p:sp>
      <p:grpSp>
        <p:nvGrpSpPr>
          <p:cNvPr id="3" name="组合 2"/>
          <p:cNvGrpSpPr/>
          <p:nvPr/>
        </p:nvGrpSpPr>
        <p:grpSpPr>
          <a:xfrm>
            <a:off x="339911" y="1672573"/>
            <a:ext cx="8290522" cy="4064000"/>
            <a:chOff x="339911" y="1672573"/>
            <a:chExt cx="8290522" cy="4064000"/>
          </a:xfrm>
        </p:grpSpPr>
        <p:sp>
          <p:nvSpPr>
            <p:cNvPr id="5" name="上箭头 4"/>
            <p:cNvSpPr/>
            <p:nvPr/>
          </p:nvSpPr>
          <p:spPr>
            <a:xfrm>
              <a:off x="339911" y="1672573"/>
              <a:ext cx="2600959" cy="1950720"/>
            </a:xfrm>
            <a:prstGeom prst="upArrow">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nchor="ctr"/>
            <a:lstStyle/>
            <a:p>
              <a:pPr algn="ctr"/>
              <a:r>
                <a:rPr lang="en-US" altLang="zh-CN" sz="2800" b="1" dirty="0">
                  <a:solidFill>
                    <a:schemeClr val="tx1"/>
                  </a:solidFill>
                </a:rPr>
                <a:t>HDFS</a:t>
              </a:r>
              <a:endParaRPr lang="zh-CN" altLang="en-US" sz="2800" b="1" dirty="0">
                <a:solidFill>
                  <a:schemeClr val="tx1"/>
                </a:solidFill>
              </a:endParaRPr>
            </a:p>
          </p:txBody>
        </p:sp>
        <p:sp>
          <p:nvSpPr>
            <p:cNvPr id="6" name="任意多边形 5"/>
            <p:cNvSpPr/>
            <p:nvPr/>
          </p:nvSpPr>
          <p:spPr>
            <a:xfrm>
              <a:off x="3018900" y="1672573"/>
              <a:ext cx="5611533" cy="1950720"/>
            </a:xfrm>
            <a:custGeom>
              <a:avLst/>
              <a:gdLst>
                <a:gd name="connsiteX0" fmla="*/ 0 w 4449579"/>
                <a:gd name="connsiteY0" fmla="*/ 0 h 1950720"/>
                <a:gd name="connsiteX1" fmla="*/ 4449579 w 4449579"/>
                <a:gd name="connsiteY1" fmla="*/ 0 h 1950720"/>
                <a:gd name="connsiteX2" fmla="*/ 4449579 w 4449579"/>
                <a:gd name="connsiteY2" fmla="*/ 1950720 h 1950720"/>
                <a:gd name="connsiteX3" fmla="*/ 0 w 4449579"/>
                <a:gd name="connsiteY3" fmla="*/ 1950720 h 1950720"/>
                <a:gd name="connsiteX4" fmla="*/ 0 w 4449579"/>
                <a:gd name="connsiteY4" fmla="*/ 0 h 195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9579" h="1950720">
                  <a:moveTo>
                    <a:pt x="0" y="0"/>
                  </a:moveTo>
                  <a:lnTo>
                    <a:pt x="4449579" y="0"/>
                  </a:lnTo>
                  <a:lnTo>
                    <a:pt x="4449579" y="1950720"/>
                  </a:lnTo>
                  <a:lnTo>
                    <a:pt x="0" y="19507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27584" tIns="0" rIns="227584" bIns="227584" numCol="1" spcCol="1270" anchor="ctr" anchorCtr="0">
              <a:noAutofit/>
            </a:bodyPr>
            <a:lstStyle/>
            <a:p>
              <a:pPr lvl="0" algn="l" defTabSz="1422400">
                <a:lnSpc>
                  <a:spcPct val="90000"/>
                </a:lnSpc>
                <a:spcBef>
                  <a:spcPct val="0"/>
                </a:spcBef>
                <a:spcAft>
                  <a:spcPct val="35000"/>
                </a:spcAft>
              </a:pPr>
              <a:r>
                <a:rPr lang="en-US" altLang="zh-CN" sz="3200" kern="1200" dirty="0"/>
                <a:t>HDFS: Hadoop Distributed File System </a:t>
              </a:r>
              <a:r>
                <a:rPr lang="zh-CN" altLang="en-US" sz="3200" kern="1200" dirty="0"/>
                <a:t>分布式文件系统</a:t>
              </a:r>
            </a:p>
          </p:txBody>
        </p:sp>
        <p:sp>
          <p:nvSpPr>
            <p:cNvPr id="7" name="下箭头 6"/>
            <p:cNvSpPr/>
            <p:nvPr/>
          </p:nvSpPr>
          <p:spPr>
            <a:xfrm>
              <a:off x="1120199" y="3785853"/>
              <a:ext cx="2600959" cy="1950720"/>
            </a:xfrm>
            <a:prstGeom prst="downArrow">
              <a:avLst/>
            </a:prstGeom>
          </p:spPr>
          <p:style>
            <a:lnRef idx="2">
              <a:schemeClr val="lt1">
                <a:hueOff val="0"/>
                <a:satOff val="0"/>
                <a:lumOff val="0"/>
                <a:alphaOff val="0"/>
              </a:schemeClr>
            </a:lnRef>
            <a:fillRef idx="1">
              <a:schemeClr val="accent5">
                <a:hueOff val="-10800000"/>
                <a:satOff val="70733"/>
                <a:lumOff val="-56862"/>
                <a:alphaOff val="0"/>
              </a:schemeClr>
            </a:fillRef>
            <a:effectRef idx="0">
              <a:schemeClr val="accent5">
                <a:hueOff val="-10800000"/>
                <a:satOff val="70733"/>
                <a:lumOff val="-56862"/>
                <a:alphaOff val="0"/>
              </a:schemeClr>
            </a:effectRef>
            <a:fontRef idx="minor">
              <a:schemeClr val="lt1"/>
            </a:fontRef>
          </p:style>
          <p:txBody>
            <a:bodyPr anchor="ctr"/>
            <a:lstStyle/>
            <a:p>
              <a:pPr algn="ctr"/>
              <a:r>
                <a:rPr lang="en-US" altLang="zh-CN" sz="2400" b="1" dirty="0" err="1">
                  <a:solidFill>
                    <a:schemeClr val="bg1"/>
                  </a:solidFill>
                </a:rPr>
                <a:t>MapReduce</a:t>
              </a:r>
              <a:endParaRPr lang="zh-CN" altLang="en-US" sz="2400" b="1" dirty="0">
                <a:solidFill>
                  <a:schemeClr val="bg1"/>
                </a:solidFill>
              </a:endParaRPr>
            </a:p>
          </p:txBody>
        </p:sp>
        <p:sp>
          <p:nvSpPr>
            <p:cNvPr id="8" name="任意多边形 7"/>
            <p:cNvSpPr/>
            <p:nvPr/>
          </p:nvSpPr>
          <p:spPr>
            <a:xfrm>
              <a:off x="3799188" y="3785853"/>
              <a:ext cx="4449579" cy="1950720"/>
            </a:xfrm>
            <a:custGeom>
              <a:avLst/>
              <a:gdLst>
                <a:gd name="connsiteX0" fmla="*/ 0 w 4449579"/>
                <a:gd name="connsiteY0" fmla="*/ 0 h 1950720"/>
                <a:gd name="connsiteX1" fmla="*/ 4449579 w 4449579"/>
                <a:gd name="connsiteY1" fmla="*/ 0 h 1950720"/>
                <a:gd name="connsiteX2" fmla="*/ 4449579 w 4449579"/>
                <a:gd name="connsiteY2" fmla="*/ 1950720 h 1950720"/>
                <a:gd name="connsiteX3" fmla="*/ 0 w 4449579"/>
                <a:gd name="connsiteY3" fmla="*/ 1950720 h 1950720"/>
                <a:gd name="connsiteX4" fmla="*/ 0 w 4449579"/>
                <a:gd name="connsiteY4" fmla="*/ 0 h 195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9579" h="1950720">
                  <a:moveTo>
                    <a:pt x="0" y="0"/>
                  </a:moveTo>
                  <a:lnTo>
                    <a:pt x="4449579" y="0"/>
                  </a:lnTo>
                  <a:lnTo>
                    <a:pt x="4449579" y="1950720"/>
                  </a:lnTo>
                  <a:lnTo>
                    <a:pt x="0" y="19507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27584" tIns="0" rIns="227584" bIns="227584" numCol="1" spcCol="1270" anchor="ctr" anchorCtr="0">
              <a:noAutofit/>
            </a:bodyPr>
            <a:lstStyle/>
            <a:p>
              <a:pPr lvl="0" algn="l" defTabSz="1422400">
                <a:lnSpc>
                  <a:spcPct val="90000"/>
                </a:lnSpc>
                <a:spcBef>
                  <a:spcPct val="0"/>
                </a:spcBef>
                <a:spcAft>
                  <a:spcPct val="35000"/>
                </a:spcAft>
              </a:pPr>
              <a:r>
                <a:rPr lang="en-US" altLang="zh-CN" sz="3200" kern="1200" dirty="0" err="1"/>
                <a:t>MapReduce</a:t>
              </a:r>
              <a:r>
                <a:rPr lang="zh-CN" altLang="en-US" sz="3200" kern="1200" dirty="0"/>
                <a:t>：</a:t>
              </a:r>
              <a:r>
                <a:rPr lang="zh-CN" altLang="en-US" sz="3200" dirty="0"/>
                <a:t>分布式</a:t>
              </a:r>
              <a:r>
                <a:rPr lang="zh-CN" altLang="en-US" sz="3200" kern="1200" dirty="0"/>
                <a:t>计算框架</a:t>
              </a:r>
            </a:p>
          </p:txBody>
        </p:sp>
      </p:grpSp>
      <p:sp>
        <p:nvSpPr>
          <p:cNvPr id="11" name="灯片编号占位符 10"/>
          <p:cNvSpPr>
            <a:spLocks noGrp="1"/>
          </p:cNvSpPr>
          <p:nvPr>
            <p:ph type="sldNum" sz="quarter" idx="10"/>
          </p:nvPr>
        </p:nvSpPr>
        <p:spPr/>
        <p:txBody>
          <a:bodyPr/>
          <a:lstStyle/>
          <a:p>
            <a:fld id="{2F92E8BF-52C0-4DA6-9593-0F736FC6DF7B}" type="slidenum">
              <a:rPr lang="en-US" altLang="zh-CN" smtClean="0"/>
              <a:pPr/>
              <a:t>6</a:t>
            </a:fld>
            <a:endParaRPr lang="en-US" altLang="zh-CN" dirty="0"/>
          </a:p>
        </p:txBody>
      </p:sp>
    </p:spTree>
    <p:extLst>
      <p:ext uri="{BB962C8B-B14F-4D97-AF65-F5344CB8AC3E}">
        <p14:creationId xmlns:p14="http://schemas.microsoft.com/office/powerpoint/2010/main" val="425963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4" name="内容占位符 3"/>
          <p:cNvSpPr>
            <a:spLocks noGrp="1"/>
          </p:cNvSpPr>
          <p:nvPr>
            <p:ph idx="1"/>
          </p:nvPr>
        </p:nvSpPr>
        <p:spPr/>
        <p:txBody>
          <a:bodyPr/>
          <a:lstStyle/>
          <a:p>
            <a:r>
              <a:rPr lang="zh-CN" altLang="en-US" dirty="0">
                <a:solidFill>
                  <a:srgbClr val="C00000"/>
                </a:solidFill>
              </a:rPr>
              <a:t>设计思想</a:t>
            </a:r>
            <a:endParaRPr lang="en-US" altLang="zh-CN" dirty="0">
              <a:solidFill>
                <a:srgbClr val="C00000"/>
              </a:solidFill>
            </a:endParaRPr>
          </a:p>
          <a:p>
            <a:r>
              <a:rPr lang="zh-CN" altLang="en-US" dirty="0"/>
              <a:t>体系架构</a:t>
            </a:r>
            <a:endParaRPr lang="en-US" altLang="zh-CN" dirty="0"/>
          </a:p>
          <a:p>
            <a:r>
              <a:rPr lang="zh-CN" altLang="en-US" dirty="0"/>
              <a:t>工作原理</a:t>
            </a:r>
            <a:endParaRPr lang="en-US" altLang="zh-CN" dirty="0"/>
          </a:p>
          <a:p>
            <a:r>
              <a:rPr lang="zh-CN" altLang="en-US" dirty="0"/>
              <a:t>容错机制</a:t>
            </a:r>
            <a:endParaRPr lang="en-US" altLang="zh-CN" dirty="0"/>
          </a:p>
          <a:p>
            <a:r>
              <a:rPr lang="zh-CN" altLang="en-US" dirty="0"/>
              <a:t>编程示例</a:t>
            </a:r>
          </a:p>
          <a:p>
            <a:endParaRPr lang="en-US" altLang="zh-CN" dirty="0"/>
          </a:p>
        </p:txBody>
      </p:sp>
      <p:sp>
        <p:nvSpPr>
          <p:cNvPr id="5" name="灯片编号占位符 4"/>
          <p:cNvSpPr>
            <a:spLocks noGrp="1"/>
          </p:cNvSpPr>
          <p:nvPr>
            <p:ph type="sldNum" sz="quarter" idx="10"/>
          </p:nvPr>
        </p:nvSpPr>
        <p:spPr/>
        <p:txBody>
          <a:bodyPr/>
          <a:lstStyle/>
          <a:p>
            <a:fld id="{2F92E8BF-52C0-4DA6-9593-0F736FC6DF7B}" type="slidenum">
              <a:rPr lang="en-US" altLang="zh-CN" smtClean="0"/>
              <a:pPr/>
              <a:t>7</a:t>
            </a:fld>
            <a:endParaRPr lang="en-US" altLang="zh-CN" dirty="0"/>
          </a:p>
        </p:txBody>
      </p:sp>
    </p:spTree>
    <p:extLst>
      <p:ext uri="{BB962C8B-B14F-4D97-AF65-F5344CB8AC3E}">
        <p14:creationId xmlns:p14="http://schemas.microsoft.com/office/powerpoint/2010/main" val="3243815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集群网络拓扑</a:t>
            </a:r>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8</a:t>
            </a:fld>
            <a:endParaRPr lang="en-US" altLang="zh-CN" dirty="0"/>
          </a:p>
        </p:txBody>
      </p:sp>
      <p:sp>
        <p:nvSpPr>
          <p:cNvPr id="4" name="内容占位符 3"/>
          <p:cNvSpPr>
            <a:spLocks noGrp="1"/>
          </p:cNvSpPr>
          <p:nvPr>
            <p:ph idx="1"/>
          </p:nvPr>
        </p:nvSpPr>
        <p:spPr/>
        <p:txBody>
          <a:bodyPr/>
          <a:lstStyle/>
          <a:p>
            <a:r>
              <a:rPr lang="zh-CN" altLang="en-US" dirty="0"/>
              <a:t>机架（</a:t>
            </a:r>
            <a:r>
              <a:rPr lang="en-US" altLang="zh-CN" dirty="0"/>
              <a:t>Rack</a:t>
            </a:r>
            <a:r>
              <a:rPr lang="zh-CN" altLang="en-US" dirty="0"/>
              <a:t>）</a:t>
            </a:r>
            <a:endParaRPr lang="en-US" altLang="zh-CN" dirty="0"/>
          </a:p>
          <a:p>
            <a:r>
              <a:rPr lang="zh-CN" altLang="en-US" dirty="0"/>
              <a:t>节点</a:t>
            </a:r>
            <a:endParaRPr lang="en-US" altLang="zh-CN" dirty="0"/>
          </a:p>
          <a:p>
            <a:endParaRPr lang="en-US" altLang="zh-CN" dirty="0"/>
          </a:p>
          <a:p>
            <a:endParaRPr lang="zh-CN" altLang="en-US" dirty="0"/>
          </a:p>
        </p:txBody>
      </p:sp>
      <p:pic>
        <p:nvPicPr>
          <p:cNvPr id="5" name="图片 5" descr="_架(01-22-15-12-5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952750"/>
            <a:ext cx="435210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3"/>
          <a:stretch>
            <a:fillRect/>
          </a:stretch>
        </p:blipFill>
        <p:spPr>
          <a:xfrm>
            <a:off x="5500190" y="1676400"/>
            <a:ext cx="3048000" cy="2168769"/>
          </a:xfrm>
          <a:prstGeom prst="rect">
            <a:avLst/>
          </a:prstGeom>
        </p:spPr>
      </p:pic>
      <p:pic>
        <p:nvPicPr>
          <p:cNvPr id="1026" name="Picture 2" descr="数据中心服务器机架">
            <a:extLst>
              <a:ext uri="{FF2B5EF4-FFF2-40B4-BE49-F238E27FC236}">
                <a16:creationId xmlns:a16="http://schemas.microsoft.com/office/drawing/2014/main" id="{A822F34E-A8FA-845C-B068-BB097E20D1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4174" y="3974016"/>
            <a:ext cx="3400033" cy="2371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031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需要解决的问题</a:t>
            </a:r>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9</a:t>
            </a:fld>
            <a:endParaRPr lang="en-US" altLang="zh-CN" dirty="0"/>
          </a:p>
        </p:txBody>
      </p:sp>
      <p:sp>
        <p:nvSpPr>
          <p:cNvPr id="4" name="内容占位符 3"/>
          <p:cNvSpPr>
            <a:spLocks noGrp="1"/>
          </p:cNvSpPr>
          <p:nvPr>
            <p:ph idx="1"/>
          </p:nvPr>
        </p:nvSpPr>
        <p:spPr/>
        <p:txBody>
          <a:bodyPr/>
          <a:lstStyle/>
          <a:p>
            <a:r>
              <a:rPr lang="zh-CN" altLang="en-US" dirty="0"/>
              <a:t>如何存储上百</a:t>
            </a:r>
            <a:r>
              <a:rPr lang="en-US" altLang="zh-CN" dirty="0"/>
              <a:t>GB/TB</a:t>
            </a:r>
            <a:r>
              <a:rPr lang="zh-CN" altLang="en-US" dirty="0"/>
              <a:t>级别</a:t>
            </a:r>
            <a:r>
              <a:rPr lang="zh-CN" altLang="en-US" dirty="0">
                <a:solidFill>
                  <a:srgbClr val="FF0000"/>
                </a:solidFill>
              </a:rPr>
              <a:t>大文件</a:t>
            </a:r>
            <a:r>
              <a:rPr lang="zh-CN" altLang="en-US" dirty="0"/>
              <a:t>？</a:t>
            </a:r>
            <a:endParaRPr lang="en-US" altLang="zh-CN" dirty="0"/>
          </a:p>
          <a:p>
            <a:pPr lvl="1"/>
            <a:r>
              <a:rPr lang="zh-CN" altLang="en-US" dirty="0"/>
              <a:t>例如，某一主题的网页构成的数据集存成一个大文件</a:t>
            </a:r>
            <a:endParaRPr lang="en-US" altLang="zh-CN" dirty="0"/>
          </a:p>
          <a:p>
            <a:r>
              <a:rPr lang="zh-CN" altLang="en-US" dirty="0"/>
              <a:t>如何保证文件系统的</a:t>
            </a:r>
            <a:r>
              <a:rPr lang="zh-CN" altLang="en-US" dirty="0">
                <a:solidFill>
                  <a:srgbClr val="FF0000"/>
                </a:solidFill>
              </a:rPr>
              <a:t>容错</a:t>
            </a:r>
            <a:r>
              <a:rPr lang="zh-CN" altLang="en-US" dirty="0"/>
              <a:t>？</a:t>
            </a:r>
            <a:endParaRPr lang="en-US" altLang="zh-CN" dirty="0"/>
          </a:p>
          <a:p>
            <a:pPr lvl="1"/>
            <a:r>
              <a:rPr lang="zh-CN" altLang="en-US" dirty="0"/>
              <a:t>集群由低廉的普通服务器甚至个人</a:t>
            </a:r>
            <a:r>
              <a:rPr lang="en-US" altLang="zh-CN" dirty="0"/>
              <a:t>PC</a:t>
            </a:r>
            <a:r>
              <a:rPr lang="zh-CN" altLang="en-US" dirty="0"/>
              <a:t>组成，节点发生故障是普遍的现象</a:t>
            </a:r>
          </a:p>
          <a:p>
            <a:r>
              <a:rPr lang="zh-CN" altLang="en-US"/>
              <a:t>如何进行大文件的</a:t>
            </a:r>
            <a:r>
              <a:rPr lang="zh-CN" altLang="en-US">
                <a:solidFill>
                  <a:srgbClr val="FF0000"/>
                </a:solidFill>
              </a:rPr>
              <a:t>并发读写</a:t>
            </a:r>
            <a:r>
              <a:rPr lang="zh-CN" altLang="en-US"/>
              <a:t>控制？</a:t>
            </a:r>
            <a:endParaRPr lang="en-US" altLang="zh-CN"/>
          </a:p>
          <a:p>
            <a:pPr lvl="1"/>
            <a:r>
              <a:rPr lang="zh-CN" altLang="en-US"/>
              <a:t>文件的并发读写往往需要加锁等一系列复杂的措施来避免读写冲突</a:t>
            </a:r>
            <a:endParaRPr lang="zh-CN" altLang="en-US" dirty="0"/>
          </a:p>
        </p:txBody>
      </p:sp>
    </p:spTree>
    <p:extLst>
      <p:ext uri="{BB962C8B-B14F-4D97-AF65-F5344CB8AC3E}">
        <p14:creationId xmlns:p14="http://schemas.microsoft.com/office/powerpoint/2010/main" val="338831952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14991</TotalTime>
  <Words>3447</Words>
  <Application>Microsoft Office PowerPoint</Application>
  <PresentationFormat>全屏显示(4:3)</PresentationFormat>
  <Paragraphs>603</Paragraphs>
  <Slides>51</Slides>
  <Notes>11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51</vt:i4>
      </vt:variant>
    </vt:vector>
  </HeadingPairs>
  <TitlesOfParts>
    <vt:vector size="63" baseType="lpstr">
      <vt:lpstr>FrutigerNext LT Regular</vt:lpstr>
      <vt:lpstr>ＭＳ Ｐゴシック</vt:lpstr>
      <vt:lpstr>华文细黑</vt:lpstr>
      <vt:lpstr>宋体</vt:lpstr>
      <vt:lpstr>微软雅黑</vt:lpstr>
      <vt:lpstr>Arial</vt:lpstr>
      <vt:lpstr>Calibri</vt:lpstr>
      <vt:lpstr>DejaVu Sans</vt:lpstr>
      <vt:lpstr>Segoe UI</vt:lpstr>
      <vt:lpstr>Times New Roman</vt:lpstr>
      <vt:lpstr>Wingdings</vt:lpstr>
      <vt:lpstr>Default Design</vt:lpstr>
      <vt:lpstr>PowerPoint 演示文稿</vt:lpstr>
      <vt:lpstr>Hadoop发展简史</vt:lpstr>
      <vt:lpstr>Hadoop发展简史</vt:lpstr>
      <vt:lpstr>Hadoop发展简史</vt:lpstr>
      <vt:lpstr>Hadoop与MapReduce</vt:lpstr>
      <vt:lpstr>Hadoop核心项目</vt:lpstr>
      <vt:lpstr>大纲</vt:lpstr>
      <vt:lpstr>集群网络拓扑</vt:lpstr>
      <vt:lpstr>需要解决的问题</vt:lpstr>
      <vt:lpstr>需要解决的问题</vt:lpstr>
      <vt:lpstr>文件分块存储</vt:lpstr>
      <vt:lpstr>需要解决的问题</vt:lpstr>
      <vt:lpstr>回顾：索引文件</vt:lpstr>
      <vt:lpstr>分块冗余存储</vt:lpstr>
      <vt:lpstr>需要解决的问题</vt:lpstr>
      <vt:lpstr>简化文件读写</vt:lpstr>
      <vt:lpstr>大纲</vt:lpstr>
      <vt:lpstr>HDFS架构图——主从结构</vt:lpstr>
      <vt:lpstr>HDFS角色</vt:lpstr>
      <vt:lpstr>NameNode</vt:lpstr>
      <vt:lpstr>NameNode与SecondaryNameNode</vt:lpstr>
      <vt:lpstr>大纲</vt:lpstr>
      <vt:lpstr>应用程序执行流程</vt:lpstr>
      <vt:lpstr>应用程序执行流程</vt:lpstr>
      <vt:lpstr>大纲</vt:lpstr>
      <vt:lpstr>文件分块与备份</vt:lpstr>
      <vt:lpstr>文件块存放策略（启发式）</vt:lpstr>
      <vt:lpstr>文件块存放策略（启发式）</vt:lpstr>
      <vt:lpstr>文件块存放策略（启发式）</vt:lpstr>
      <vt:lpstr>大纲</vt:lpstr>
      <vt:lpstr>文件写入HDFS</vt:lpstr>
      <vt:lpstr>大纲</vt:lpstr>
      <vt:lpstr>从HDFS读取文件</vt:lpstr>
      <vt:lpstr>大纲</vt:lpstr>
      <vt:lpstr>文件读写与一致性</vt:lpstr>
      <vt:lpstr>简化的一致性模型</vt:lpstr>
      <vt:lpstr>大纲</vt:lpstr>
      <vt:lpstr>容错机制</vt:lpstr>
      <vt:lpstr>大纲</vt:lpstr>
      <vt:lpstr>NameNode故障</vt:lpstr>
      <vt:lpstr>大纲</vt:lpstr>
      <vt:lpstr>DataNode故障</vt:lpstr>
      <vt:lpstr>大纲</vt:lpstr>
      <vt:lpstr>HDFS Shell</vt:lpstr>
      <vt:lpstr>Java程序框架</vt:lpstr>
      <vt:lpstr>大纲</vt:lpstr>
      <vt:lpstr>将文件写入HDFS</vt:lpstr>
      <vt:lpstr>大纲</vt:lpstr>
      <vt:lpstr>从HDFS读文件</vt:lpstr>
      <vt:lpstr>课后阅读</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chenxu</dc:creator>
  <cp:lastModifiedBy>服软 终会</cp:lastModifiedBy>
  <cp:revision>1137</cp:revision>
  <dcterms:created xsi:type="dcterms:W3CDTF">2011-07-01T03:41:19Z</dcterms:created>
  <dcterms:modified xsi:type="dcterms:W3CDTF">2024-06-12T14:35:43Z</dcterms:modified>
</cp:coreProperties>
</file>