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51"/>
  </p:notesMasterIdLst>
  <p:handoutMasterIdLst>
    <p:handoutMasterId r:id="rId52"/>
  </p:handoutMasterIdLst>
  <p:sldIdLst>
    <p:sldId id="556" r:id="rId2"/>
    <p:sldId id="621" r:id="rId3"/>
    <p:sldId id="620" r:id="rId4"/>
    <p:sldId id="622" r:id="rId5"/>
    <p:sldId id="559" r:id="rId6"/>
    <p:sldId id="537" r:id="rId7"/>
    <p:sldId id="586" r:id="rId8"/>
    <p:sldId id="541" r:id="rId9"/>
    <p:sldId id="560" r:id="rId10"/>
    <p:sldId id="561" r:id="rId11"/>
    <p:sldId id="587" r:id="rId12"/>
    <p:sldId id="562" r:id="rId13"/>
    <p:sldId id="605" r:id="rId14"/>
    <p:sldId id="508" r:id="rId15"/>
    <p:sldId id="617" r:id="rId16"/>
    <p:sldId id="618" r:id="rId17"/>
    <p:sldId id="546" r:id="rId18"/>
    <p:sldId id="604" r:id="rId19"/>
    <p:sldId id="578" r:id="rId20"/>
    <p:sldId id="606" r:id="rId21"/>
    <p:sldId id="608" r:id="rId22"/>
    <p:sldId id="609" r:id="rId23"/>
    <p:sldId id="607" r:id="rId24"/>
    <p:sldId id="610" r:id="rId25"/>
    <p:sldId id="580" r:id="rId26"/>
    <p:sldId id="588" r:id="rId27"/>
    <p:sldId id="571" r:id="rId28"/>
    <p:sldId id="581" r:id="rId29"/>
    <p:sldId id="582" r:id="rId30"/>
    <p:sldId id="572" r:id="rId31"/>
    <p:sldId id="591" r:id="rId32"/>
    <p:sldId id="590" r:id="rId33"/>
    <p:sldId id="594" r:id="rId34"/>
    <p:sldId id="589" r:id="rId35"/>
    <p:sldId id="619" r:id="rId36"/>
    <p:sldId id="614" r:id="rId37"/>
    <p:sldId id="615" r:id="rId38"/>
    <p:sldId id="611" r:id="rId39"/>
    <p:sldId id="598" r:id="rId40"/>
    <p:sldId id="599" r:id="rId41"/>
    <p:sldId id="584" r:id="rId42"/>
    <p:sldId id="585" r:id="rId43"/>
    <p:sldId id="602" r:id="rId44"/>
    <p:sldId id="616" r:id="rId45"/>
    <p:sldId id="612" r:id="rId46"/>
    <p:sldId id="613" r:id="rId47"/>
    <p:sldId id="557" r:id="rId48"/>
    <p:sldId id="576" r:id="rId49"/>
    <p:sldId id="624" r:id="rId50"/>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C2DDF0"/>
    <a:srgbClr val="BFBAE4"/>
    <a:srgbClr val="FF6600"/>
    <a:srgbClr val="00B050"/>
    <a:srgbClr val="C0C0C0"/>
    <a:srgbClr val="921E84"/>
    <a:srgbClr val="FF9966"/>
    <a:srgbClr val="007033"/>
    <a:srgbClr val="A1C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E3FDE45-AF77-4B5C-9715-49D594BDF05E}" styleName="浅色样式 1 - 强调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中度样式 2 - 强调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中度样式 2 - 强调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469" autoAdjust="0"/>
    <p:restoredTop sz="83450" autoAdjust="0"/>
  </p:normalViewPr>
  <p:slideViewPr>
    <p:cSldViewPr>
      <p:cViewPr varScale="1">
        <p:scale>
          <a:sx n="69" d="100"/>
          <a:sy n="69" d="100"/>
        </p:scale>
        <p:origin x="1176" y="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2" d="100"/>
          <a:sy n="52" d="100"/>
        </p:scale>
        <p:origin x="2680" y="5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pPr>
              <a:defRPr/>
            </a:pPr>
            <a:endParaRPr lang="en-SG"/>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pPr>
              <a:defRPr/>
            </a:pPr>
            <a:endParaRPr lang="en-SG"/>
          </a:p>
        </p:txBody>
      </p:sp>
      <p:sp>
        <p:nvSpPr>
          <p:cNvPr id="6" name="灯片编号占位符 5"/>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B924B4A-9F97-4044-B060-30A95D265EAF}" type="slidenum">
              <a:rPr lang="zh-CN" altLang="en-US" smtClean="0"/>
              <a:t>‹#›</a:t>
            </a:fld>
            <a:endParaRPr lang="zh-CN" altLang="en-US"/>
          </a:p>
        </p:txBody>
      </p:sp>
      <p:sp>
        <p:nvSpPr>
          <p:cNvPr id="7" name="日期占位符 6"/>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F5495AF-05B7-477B-ABDC-96CE838F43BB}" type="datetimeFigureOut">
              <a:rPr lang="zh-CN" altLang="en-US" smtClean="0"/>
              <a:t>2024/6/12</a:t>
            </a:fld>
            <a:endParaRPr lang="zh-CN" altLang="en-US"/>
          </a:p>
        </p:txBody>
      </p:sp>
    </p:spTree>
    <p:extLst>
      <p:ext uri="{BB962C8B-B14F-4D97-AF65-F5344CB8AC3E}">
        <p14:creationId xmlns:p14="http://schemas.microsoft.com/office/powerpoint/2010/main" val="271143254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charset="0"/>
              </a:defRPr>
            </a:lvl1pPr>
          </a:lstStyle>
          <a:p>
            <a:pPr>
              <a:defRPr/>
            </a:pPr>
            <a:endParaRPr lang="en-SG"/>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charset="0"/>
              </a:defRPr>
            </a:lvl1pPr>
          </a:lstStyle>
          <a:p>
            <a:pPr>
              <a:defRPr/>
            </a:pPr>
            <a:fld id="{F1D552A1-F52F-47E5-863A-422E5626C9AA}" type="datetimeFigureOut">
              <a:rPr lang="en-SG"/>
              <a:pPr>
                <a:defRPr/>
              </a:pPr>
              <a:t>12/6/2024</a:t>
            </a:fld>
            <a:endParaRPr lang="en-SG"/>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pPr lvl="0"/>
            <a:endParaRPr lang="en-SG"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SG" noProof="0"/>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charset="0"/>
              </a:defRPr>
            </a:lvl1pPr>
          </a:lstStyle>
          <a:p>
            <a:pPr>
              <a:defRPr/>
            </a:pPr>
            <a:endParaRPr lang="en-SG"/>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charset="0"/>
              </a:defRPr>
            </a:lvl1pPr>
          </a:lstStyle>
          <a:p>
            <a:pPr>
              <a:defRPr/>
            </a:pPr>
            <a:fld id="{E28AB7A1-70FC-4E54-A117-8C294D1C0100}" type="slidenum">
              <a:rPr lang="en-SG"/>
              <a:pPr>
                <a:defRPr/>
              </a:pPr>
              <a:t>‹#›</a:t>
            </a:fld>
            <a:endParaRPr lang="en-SG"/>
          </a:p>
        </p:txBody>
      </p:sp>
    </p:spTree>
    <p:extLst>
      <p:ext uri="{BB962C8B-B14F-4D97-AF65-F5344CB8AC3E}">
        <p14:creationId xmlns:p14="http://schemas.microsoft.com/office/powerpoint/2010/main" val="3675180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108075" y="803275"/>
            <a:ext cx="5341938" cy="4006850"/>
          </a:xfrm>
        </p:spPr>
      </p:sp>
      <p:sp>
        <p:nvSpPr>
          <p:cNvPr id="3" name="Notes Placeholder 2"/>
          <p:cNvSpPr>
            <a:spLocks noGrp="1"/>
          </p:cNvSpPr>
          <p:nvPr>
            <p:ph type="body" idx="1"/>
          </p:nvPr>
        </p:nvSpPr>
        <p:spPr>
          <a:xfrm>
            <a:off x="755650" y="5145088"/>
            <a:ext cx="6048375" cy="4210050"/>
          </a:xfrm>
          <a:prstGeom prst="rect">
            <a:avLst/>
          </a:prstGeom>
        </p:spPr>
        <p:txBody>
          <a:bodyPr/>
          <a:lstStyle/>
          <a:p>
            <a:endParaRPr kumimoji="1" lang="zh-CN" altLang="en-US"/>
          </a:p>
        </p:txBody>
      </p:sp>
      <p:sp>
        <p:nvSpPr>
          <p:cNvPr id="4" name="Slide Number Placeholder 3"/>
          <p:cNvSpPr>
            <a:spLocks noGrp="1"/>
          </p:cNvSpPr>
          <p:nvPr>
            <p:ph type="sldNum" sz="quarter" idx="10"/>
          </p:nvPr>
        </p:nvSpPr>
        <p:spPr/>
        <p:txBody>
          <a:bodyPr/>
          <a:lstStyle/>
          <a:p>
            <a:pPr marL="0" marR="0" lvl="0" indent="0" algn="r" defTabSz="457200" rtl="0" eaLnBrk="1" fontAlgn="base" latinLnBrk="0" hangingPunct="1">
              <a:lnSpc>
                <a:spcPct val="100000"/>
              </a:lnSpc>
              <a:spcBef>
                <a:spcPct val="0"/>
              </a:spcBef>
              <a:spcAft>
                <a:spcPct val="0"/>
              </a:spcAft>
              <a:buClrTx/>
              <a:buSzTx/>
              <a:buFont typeface="DejaVu Sans" charset="0"/>
              <a:buNone/>
              <a:tabLst/>
              <a:defRPr/>
            </a:pPr>
            <a:fld id="{FC76314E-5FE6-7B4D-8F79-E56B928D24E2}" type="slidenum">
              <a:rPr kumimoji="0" lang="zh-CN" altLang="en-US" sz="1800" b="0" i="0" u="none" strike="noStrike" kern="1200" cap="none" spc="0" normalizeH="0" baseline="0" noProof="0" smtClean="0">
                <a:ln>
                  <a:noFill/>
                </a:ln>
                <a:solidFill>
                  <a:srgbClr val="555555"/>
                </a:solidFill>
                <a:effectLst/>
                <a:uLnTx/>
                <a:uFillTx/>
                <a:latin typeface="Arial" panose="020B0604020202020204" pitchFamily="34" charset="0"/>
                <a:ea typeface="宋体" charset="-122"/>
                <a:cs typeface="+mn-cs"/>
              </a:rPr>
              <a:pPr marL="0" marR="0" lvl="0" indent="0" algn="r" defTabSz="457200" rtl="0" eaLnBrk="1" fontAlgn="base" latinLnBrk="0" hangingPunct="1">
                <a:lnSpc>
                  <a:spcPct val="100000"/>
                </a:lnSpc>
                <a:spcBef>
                  <a:spcPct val="0"/>
                </a:spcBef>
                <a:spcAft>
                  <a:spcPct val="0"/>
                </a:spcAft>
                <a:buClrTx/>
                <a:buSzTx/>
                <a:buFont typeface="DejaVu Sans" charset="0"/>
                <a:buNone/>
                <a:tabLst/>
                <a:defRPr/>
              </a:pPr>
              <a:t>1</a:t>
            </a:fld>
            <a:endParaRPr kumimoji="0" lang="zh-CN" altLang="en-US" sz="1300" b="0" i="0" u="none" strike="noStrike" kern="1200" cap="none" spc="0" normalizeH="0" baseline="0" noProof="0">
              <a:ln>
                <a:noFill/>
              </a:ln>
              <a:solidFill>
                <a:srgbClr val="555555"/>
              </a:solidFill>
              <a:effectLst/>
              <a:uLnTx/>
              <a:uFillTx/>
              <a:latin typeface="Arial" panose="020B0604020202020204" pitchFamily="34" charset="0"/>
              <a:ea typeface="宋体" charset="-122"/>
              <a:cs typeface="+mn-cs"/>
            </a:endParaRPr>
          </a:p>
        </p:txBody>
      </p:sp>
    </p:spTree>
    <p:extLst>
      <p:ext uri="{BB962C8B-B14F-4D97-AF65-F5344CB8AC3E}">
        <p14:creationId xmlns:p14="http://schemas.microsoft.com/office/powerpoint/2010/main" val="22212735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2"/>
          <p:cNvSpPr>
            <a:spLocks noGrp="1" noRot="1" noChangeAspect="1" noChangeArrowheads="1" noTextEdit="1"/>
          </p:cNvSpPr>
          <p:nvPr>
            <p:ph type="sldImg"/>
          </p:nvPr>
        </p:nvSpPr>
        <p:spPr>
          <a:xfrm>
            <a:off x="989013" y="766763"/>
            <a:ext cx="5119687" cy="3838575"/>
          </a:xfrm>
          <a:ln/>
        </p:spPr>
      </p:sp>
      <p:sp>
        <p:nvSpPr>
          <p:cNvPr id="164867" name="Rectangle 3"/>
          <p:cNvSpPr>
            <a:spLocks noGrp="1" noChangeArrowheads="1"/>
          </p:cNvSpPr>
          <p:nvPr>
            <p:ph type="body" idx="1"/>
          </p:nvPr>
        </p:nvSpPr>
        <p:spPr bwMode="auto">
          <a:xfrm>
            <a:off x="787436" y="5143027"/>
            <a:ext cx="5680075" cy="4605338"/>
          </a:xfrm>
          <a:prstGeom prst="rect">
            <a:avLst/>
          </a:prstGeom>
          <a:noFill/>
          <a:ln/>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lIns="91430" tIns="45716" rIns="91430" bIns="45716"/>
          <a:lstStyle/>
          <a:p>
            <a:r>
              <a:rPr lang="en-US" altLang="zh-CN" dirty="0">
                <a:latin typeface="华文细黑" panose="02010600040101010101" pitchFamily="2" charset="-122"/>
              </a:rPr>
              <a:t>MapReduce</a:t>
            </a:r>
            <a:r>
              <a:rPr lang="zh-CN" altLang="en-US" dirty="0">
                <a:latin typeface="华文细黑" panose="02010600040101010101" pitchFamily="2" charset="-122"/>
              </a:rPr>
              <a:t>是一个分布式计算框架，这个框架可以让用户通过实现简单的代码即可实现对大规模数据的处理。</a:t>
            </a:r>
          </a:p>
          <a:p>
            <a:r>
              <a:rPr lang="zh-CN" altLang="en-US" dirty="0">
                <a:latin typeface="华文细黑" panose="02010600040101010101" pitchFamily="2" charset="-122"/>
              </a:rPr>
              <a:t>从</a:t>
            </a:r>
            <a:r>
              <a:rPr lang="en-US" altLang="zh-CN" dirty="0">
                <a:latin typeface="华文细黑" panose="02010600040101010101" pitchFamily="2" charset="-122"/>
              </a:rPr>
              <a:t>Hadoop</a:t>
            </a:r>
            <a:r>
              <a:rPr lang="zh-CN" altLang="en-US" dirty="0">
                <a:latin typeface="华文细黑" panose="02010600040101010101" pitchFamily="2" charset="-122"/>
              </a:rPr>
              <a:t>生态圈我们知道</a:t>
            </a:r>
            <a:r>
              <a:rPr lang="en-US" altLang="zh-CN" dirty="0">
                <a:latin typeface="华文细黑" panose="02010600040101010101" pitchFamily="2" charset="-122"/>
              </a:rPr>
              <a:t>DFS/HDFS</a:t>
            </a:r>
            <a:r>
              <a:rPr lang="zh-CN" altLang="en-US" dirty="0">
                <a:latin typeface="华文细黑" panose="02010600040101010101" pitchFamily="2" charset="-122"/>
              </a:rPr>
              <a:t>主要用于存储大规模数据。</a:t>
            </a:r>
          </a:p>
          <a:p>
            <a:r>
              <a:rPr lang="en-US" altLang="zh-CN" dirty="0">
                <a:latin typeface="华文细黑" panose="02010600040101010101" pitchFamily="2" charset="-122"/>
              </a:rPr>
              <a:t>Yarn</a:t>
            </a:r>
            <a:r>
              <a:rPr lang="zh-CN" altLang="en-US" dirty="0">
                <a:latin typeface="华文细黑" panose="02010600040101010101" pitchFamily="2" charset="-122"/>
              </a:rPr>
              <a:t>是一种新的 </a:t>
            </a:r>
            <a:r>
              <a:rPr lang="en-US" altLang="zh-CN" dirty="0">
                <a:latin typeface="华文细黑" panose="02010600040101010101" pitchFamily="2" charset="-122"/>
              </a:rPr>
              <a:t>Hadoop </a:t>
            </a:r>
            <a:r>
              <a:rPr lang="en-US" altLang="zh-CN" dirty="0" err="1">
                <a:latin typeface="华文细黑" panose="02010600040101010101" pitchFamily="2" charset="-122"/>
              </a:rPr>
              <a:t>资源管理器</a:t>
            </a:r>
            <a:r>
              <a:rPr lang="en-US" altLang="zh-CN" dirty="0">
                <a:latin typeface="华文细黑" panose="02010600040101010101" pitchFamily="2" charset="-122"/>
              </a:rPr>
              <a:t>(2.0)，它是一个通用资源管理系统，可为上层应用提供统一的资源管理和调度，它的引入为集群在利用率、资源统一管理和数据共享等方面带来了巨大好处。</a:t>
            </a:r>
          </a:p>
          <a:p>
            <a:r>
              <a:rPr lang="zh-CN" altLang="en-US" dirty="0">
                <a:latin typeface="华文细黑" panose="02010600040101010101" pitchFamily="2" charset="-122"/>
              </a:rPr>
              <a:t>虽然通过实现简单的</a:t>
            </a:r>
            <a:r>
              <a:rPr lang="en-US" altLang="zh-CN" dirty="0">
                <a:latin typeface="华文细黑" panose="02010600040101010101" pitchFamily="2" charset="-122"/>
              </a:rPr>
              <a:t>MapReduce</a:t>
            </a:r>
            <a:r>
              <a:rPr lang="zh-CN" altLang="en-US" dirty="0">
                <a:latin typeface="华文细黑" panose="02010600040101010101" pitchFamily="2" charset="-122"/>
              </a:rPr>
              <a:t>程序就可以处理海量数据，但大家就是不想写代码。我们希望有个更高层更抽象的语言层来描述算法和数据处理流程。于是就有了</a:t>
            </a:r>
            <a:r>
              <a:rPr lang="en-US" altLang="zh-CN" dirty="0">
                <a:latin typeface="华文细黑" panose="02010600040101010101" pitchFamily="2" charset="-122"/>
              </a:rPr>
              <a:t>Pig</a:t>
            </a:r>
            <a:r>
              <a:rPr lang="zh-CN" altLang="en-US" dirty="0">
                <a:latin typeface="华文细黑" panose="02010600040101010101" pitchFamily="2" charset="-122"/>
              </a:rPr>
              <a:t>和</a:t>
            </a:r>
            <a:r>
              <a:rPr lang="en-US" altLang="zh-CN" dirty="0">
                <a:latin typeface="华文细黑" panose="02010600040101010101" pitchFamily="2" charset="-122"/>
              </a:rPr>
              <a:t>Hive</a:t>
            </a:r>
            <a:r>
              <a:rPr lang="zh-CN" altLang="en-US" dirty="0">
                <a:latin typeface="华文细黑" panose="02010600040101010101" pitchFamily="2" charset="-122"/>
              </a:rPr>
              <a:t>。</a:t>
            </a:r>
            <a:r>
              <a:rPr lang="en-US" altLang="zh-CN" dirty="0">
                <a:latin typeface="华文细黑" panose="02010600040101010101" pitchFamily="2" charset="-122"/>
              </a:rPr>
              <a:t>Pig</a:t>
            </a:r>
            <a:r>
              <a:rPr lang="zh-CN" altLang="en-US" dirty="0">
                <a:latin typeface="华文细黑" panose="02010600040101010101" pitchFamily="2" charset="-122"/>
              </a:rPr>
              <a:t>是接近脚本方式去描述</a:t>
            </a:r>
            <a:r>
              <a:rPr lang="en-US" altLang="zh-CN" dirty="0">
                <a:latin typeface="华文细黑" panose="02010600040101010101" pitchFamily="2" charset="-122"/>
              </a:rPr>
              <a:t>MapReduce</a:t>
            </a:r>
            <a:r>
              <a:rPr lang="zh-CN" altLang="en-US" dirty="0">
                <a:latin typeface="华文细黑" panose="02010600040101010101" pitchFamily="2" charset="-122"/>
              </a:rPr>
              <a:t>，</a:t>
            </a:r>
            <a:r>
              <a:rPr lang="en-US" altLang="zh-CN" dirty="0">
                <a:latin typeface="华文细黑" panose="02010600040101010101" pitchFamily="2" charset="-122"/>
              </a:rPr>
              <a:t>Hive</a:t>
            </a:r>
            <a:r>
              <a:rPr lang="zh-CN" altLang="en-US" dirty="0">
                <a:latin typeface="华文细黑" panose="02010600040101010101" pitchFamily="2" charset="-122"/>
              </a:rPr>
              <a:t>则用的是</a:t>
            </a:r>
            <a:r>
              <a:rPr lang="en-US" altLang="zh-CN" dirty="0">
                <a:latin typeface="华文细黑" panose="02010600040101010101" pitchFamily="2" charset="-122"/>
              </a:rPr>
              <a:t>SQL</a:t>
            </a:r>
            <a:r>
              <a:rPr lang="zh-CN" altLang="en-US" dirty="0">
                <a:latin typeface="华文细黑" panose="02010600040101010101" pitchFamily="2" charset="-122"/>
              </a:rPr>
              <a:t>。它们把脚本和</a:t>
            </a:r>
            <a:r>
              <a:rPr lang="en-US" altLang="zh-CN" dirty="0">
                <a:latin typeface="华文细黑" panose="02010600040101010101" pitchFamily="2" charset="-122"/>
              </a:rPr>
              <a:t>SQL</a:t>
            </a:r>
            <a:r>
              <a:rPr lang="zh-CN" altLang="en-US" dirty="0">
                <a:latin typeface="华文细黑" panose="02010600040101010101" pitchFamily="2" charset="-122"/>
              </a:rPr>
              <a:t>语言翻译成</a:t>
            </a:r>
            <a:r>
              <a:rPr lang="en-US" altLang="zh-CN" dirty="0">
                <a:latin typeface="华文细黑" panose="02010600040101010101" pitchFamily="2" charset="-122"/>
              </a:rPr>
              <a:t>MapReduce</a:t>
            </a:r>
            <a:r>
              <a:rPr lang="zh-CN" altLang="en-US" dirty="0">
                <a:latin typeface="华文细黑" panose="02010600040101010101" pitchFamily="2" charset="-122"/>
              </a:rPr>
              <a:t>程序，丢给计算引擎去计算，而你就从繁琐的</a:t>
            </a:r>
            <a:r>
              <a:rPr lang="en-US" altLang="zh-CN" dirty="0">
                <a:latin typeface="华文细黑" panose="02010600040101010101" pitchFamily="2" charset="-122"/>
              </a:rPr>
              <a:t>MapReduce</a:t>
            </a:r>
            <a:r>
              <a:rPr lang="zh-CN" altLang="en-US" dirty="0">
                <a:latin typeface="华文细黑" panose="02010600040101010101" pitchFamily="2" charset="-122"/>
              </a:rPr>
              <a:t>程序中解脱出来，用更简单更直观的语言去写程序了。</a:t>
            </a:r>
          </a:p>
        </p:txBody>
      </p:sp>
      <p:sp>
        <p:nvSpPr>
          <p:cNvPr id="4" name="页眉占位符 3"/>
          <p:cNvSpPr>
            <a:spLocks noGrp="1"/>
          </p:cNvSpPr>
          <p:nvPr>
            <p:ph type="hdr" sz="quarter"/>
          </p:nvPr>
        </p:nvSpPr>
        <p:spPr>
          <a:xfrm>
            <a:off x="892175" y="390525"/>
            <a:ext cx="3076575" cy="512763"/>
          </a:xfrm>
        </p:spPr>
        <p:txBody>
          <a:bodyPr/>
          <a:lstStyle/>
          <a:p>
            <a:r>
              <a:rPr lang="zh-CN" altLang="en-US" dirty="0"/>
              <a:t>大数据关键技术</a:t>
            </a:r>
          </a:p>
        </p:txBody>
      </p:sp>
      <p:sp>
        <p:nvSpPr>
          <p:cNvPr id="5" name="灯片编号占位符 4"/>
          <p:cNvSpPr>
            <a:spLocks noGrp="1"/>
          </p:cNvSpPr>
          <p:nvPr>
            <p:ph type="sldNum" sz="quarter" idx="5"/>
          </p:nvPr>
        </p:nvSpPr>
        <p:spPr>
          <a:xfrm>
            <a:off x="4060825" y="149225"/>
            <a:ext cx="2139950" cy="512763"/>
          </a:xfrm>
        </p:spPr>
        <p:txBody>
          <a:bodyPr/>
          <a:lstStyle/>
          <a:p>
            <a:r>
              <a:rPr lang="en-US" altLang="zh-CN"/>
              <a:t>P-</a:t>
            </a:r>
            <a:fld id="{53C4D65A-8D61-4BF8-8EE6-980764D8408A}" type="slidenum">
              <a:rPr lang="en-US" altLang="zh-CN" smtClean="0"/>
              <a:pPr/>
              <a:t>3</a:t>
            </a:fld>
            <a:endParaRPr lang="en-US" altLang="zh-CN"/>
          </a:p>
        </p:txBody>
      </p:sp>
      <p:sp>
        <p:nvSpPr>
          <p:cNvPr id="6" name="页脚占位符 5"/>
          <p:cNvSpPr>
            <a:spLocks noGrp="1"/>
          </p:cNvSpPr>
          <p:nvPr>
            <p:ph type="ftr" sz="quarter" idx="4"/>
          </p:nvPr>
        </p:nvSpPr>
        <p:spPr>
          <a:xfrm>
            <a:off x="1617785" y="9477248"/>
            <a:ext cx="3833447" cy="511175"/>
          </a:xfrm>
        </p:spPr>
        <p:txBody>
          <a:bodyPr/>
          <a:lstStyle/>
          <a:p>
            <a:r>
              <a:rPr lang="zh-CN" altLang="en-US" dirty="0"/>
              <a:t>华为技术有限公司  版权所有  未经许可不得扩散</a:t>
            </a:r>
          </a:p>
        </p:txBody>
      </p:sp>
    </p:spTree>
    <p:extLst>
      <p:ext uri="{BB962C8B-B14F-4D97-AF65-F5344CB8AC3E}">
        <p14:creationId xmlns:p14="http://schemas.microsoft.com/office/powerpoint/2010/main" val="219647839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https://stackoverflow.com/questions/30967247/difference-between-application-manager-and-application-master-in-yarn</a:t>
            </a:r>
          </a:p>
          <a:p>
            <a:endParaRPr lang="en-US" altLang="zh-CN" dirty="0"/>
          </a:p>
          <a:p>
            <a:r>
              <a:rPr lang="en-US" altLang="zh-CN" sz="1200" b="0" i="0" kern="1200" dirty="0">
                <a:solidFill>
                  <a:schemeClr val="tx1"/>
                </a:solidFill>
                <a:effectLst/>
                <a:latin typeface="+mn-lt"/>
                <a:ea typeface="+mn-ea"/>
                <a:cs typeface="+mn-cs"/>
              </a:rPr>
              <a:t>Application manager is responsible for maintaining a list of submitted application. After application is submitted by the client, application manager firstly validates whether application requirement of resources for its application master can be satisfied or not. If enough resources are available then it forwards the application to scheduler otherwise application will be rejected. It also make sure that no other application is submitted with same application id. Application manager keeps the cache of completed application so that if user requests for application data via web UI or command line at later point of time, it can fulfill the request of the user.</a:t>
            </a:r>
            <a:endParaRPr lang="zh-CN" altLang="en-US" dirty="0"/>
          </a:p>
        </p:txBody>
      </p:sp>
      <p:sp>
        <p:nvSpPr>
          <p:cNvPr id="4" name="灯片编号占位符 3"/>
          <p:cNvSpPr>
            <a:spLocks noGrp="1"/>
          </p:cNvSpPr>
          <p:nvPr>
            <p:ph type="sldNum" sz="quarter" idx="10"/>
          </p:nvPr>
        </p:nvSpPr>
        <p:spPr/>
        <p:txBody>
          <a:bodyPr/>
          <a:lstStyle/>
          <a:p>
            <a:pPr>
              <a:defRPr/>
            </a:pPr>
            <a:fld id="{E28AB7A1-70FC-4E54-A117-8C294D1C0100}" type="slidenum">
              <a:rPr lang="en-SG" smtClean="0"/>
              <a:pPr>
                <a:defRPr/>
              </a:pPr>
              <a:t>14</a:t>
            </a:fld>
            <a:endParaRPr lang="en-SG"/>
          </a:p>
        </p:txBody>
      </p:sp>
    </p:spTree>
    <p:extLst>
      <p:ext uri="{BB962C8B-B14F-4D97-AF65-F5344CB8AC3E}">
        <p14:creationId xmlns:p14="http://schemas.microsoft.com/office/powerpoint/2010/main" val="40542537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gif"/><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SG"/>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SG"/>
          </a:p>
        </p:txBody>
      </p:sp>
      <p:sp>
        <p:nvSpPr>
          <p:cNvPr id="4" name="Slide Number Placeholder 5"/>
          <p:cNvSpPr>
            <a:spLocks noGrp="1"/>
          </p:cNvSpPr>
          <p:nvPr>
            <p:ph type="sldNum" sz="quarter" idx="10"/>
          </p:nvPr>
        </p:nvSpPr>
        <p:spPr/>
        <p:txBody>
          <a:bodyPr/>
          <a:lstStyle>
            <a:lvl1pPr>
              <a:defRPr/>
            </a:lvl1pPr>
          </a:lstStyle>
          <a:p>
            <a:fld id="{05217E3D-15EA-495F-AC27-7DD053ADC851}" type="slidenum">
              <a:rPr lang="en-US" altLang="zh-CN"/>
              <a:pPr/>
              <a:t>‹#›</a:t>
            </a:fld>
            <a:endParaRPr lang="en-US" altLang="zh-CN" dirty="0"/>
          </a:p>
        </p:txBody>
      </p:sp>
    </p:spTree>
    <p:extLst>
      <p:ext uri="{BB962C8B-B14F-4D97-AF65-F5344CB8AC3E}">
        <p14:creationId xmlns:p14="http://schemas.microsoft.com/office/powerpoint/2010/main" val="31945340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5"/>
          <p:cNvSpPr>
            <a:spLocks noGrp="1"/>
          </p:cNvSpPr>
          <p:nvPr>
            <p:ph type="sldNum" sz="quarter" idx="10"/>
          </p:nvPr>
        </p:nvSpPr>
        <p:spPr/>
        <p:txBody>
          <a:bodyPr/>
          <a:lstStyle>
            <a:lvl1pPr>
              <a:defRPr/>
            </a:lvl1pPr>
          </a:lstStyle>
          <a:p>
            <a:fld id="{6555E266-7E06-4D5D-B4C8-9D8DB05A5F88}" type="slidenum">
              <a:rPr lang="en-US" altLang="zh-CN"/>
              <a:pPr/>
              <a:t>‹#›</a:t>
            </a:fld>
            <a:endParaRPr lang="en-US" altLang="zh-CN"/>
          </a:p>
        </p:txBody>
      </p:sp>
    </p:spTree>
    <p:extLst>
      <p:ext uri="{BB962C8B-B14F-4D97-AF65-F5344CB8AC3E}">
        <p14:creationId xmlns:p14="http://schemas.microsoft.com/office/powerpoint/2010/main" val="1312084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Slide Number Placeholder 5"/>
          <p:cNvSpPr>
            <a:spLocks noGrp="1"/>
          </p:cNvSpPr>
          <p:nvPr>
            <p:ph type="sldNum" sz="quarter" idx="10"/>
          </p:nvPr>
        </p:nvSpPr>
        <p:spPr/>
        <p:txBody>
          <a:bodyPr/>
          <a:lstStyle>
            <a:lvl1pPr>
              <a:defRPr/>
            </a:lvl1pPr>
          </a:lstStyle>
          <a:p>
            <a:fld id="{35CB5120-ED5E-4911-B3D0-975E7482FDA2}" type="slidenum">
              <a:rPr lang="en-US" altLang="zh-CN"/>
              <a:pPr/>
              <a:t>‹#›</a:t>
            </a:fld>
            <a:endParaRPr lang="en-US" altLang="zh-CN"/>
          </a:p>
        </p:txBody>
      </p:sp>
    </p:spTree>
    <p:extLst>
      <p:ext uri="{BB962C8B-B14F-4D97-AF65-F5344CB8AC3E}">
        <p14:creationId xmlns:p14="http://schemas.microsoft.com/office/powerpoint/2010/main" val="9504047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234568474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1371600"/>
            <a:ext cx="8153400" cy="4754563"/>
          </a:xfrm>
        </p:spPr>
        <p:txBody>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3" name="标题 1"/>
          <p:cNvSpPr>
            <a:spLocks noGrp="1"/>
          </p:cNvSpPr>
          <p:nvPr>
            <p:ph type="title" idx="10"/>
          </p:nvPr>
        </p:nvSpPr>
        <p:spPr>
          <a:xfrm>
            <a:off x="1143000" y="76200"/>
            <a:ext cx="8001000" cy="914400"/>
          </a:xfrm>
        </p:spPr>
        <p:txBody>
          <a:bodyPr/>
          <a:lstStyle/>
          <a:p>
            <a:r>
              <a:rPr lang="zh-CN" altLang="en-US" dirty="0"/>
              <a:t>单击此处编辑母版标题样式</a:t>
            </a:r>
          </a:p>
        </p:txBody>
      </p:sp>
    </p:spTree>
    <p:extLst>
      <p:ext uri="{BB962C8B-B14F-4D97-AF65-F5344CB8AC3E}">
        <p14:creationId xmlns:p14="http://schemas.microsoft.com/office/powerpoint/2010/main" val="110874360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1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356249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2_空白">
    <p:spTree>
      <p:nvGrpSpPr>
        <p:cNvPr id="1" name=""/>
        <p:cNvGrpSpPr/>
        <p:nvPr/>
      </p:nvGrpSpPr>
      <p:grpSpPr>
        <a:xfrm>
          <a:off x="0" y="0"/>
          <a:ext cx="0" cy="0"/>
          <a:chOff x="0" y="0"/>
          <a:chExt cx="0" cy="0"/>
        </a:xfrm>
      </p:grpSpPr>
      <p:sp>
        <p:nvSpPr>
          <p:cNvPr id="2" name="Rectangle 11"/>
          <p:cNvSpPr>
            <a:spLocks noGrp="1" noChangeArrowheads="1"/>
          </p:cNvSpPr>
          <p:nvPr>
            <p:ph type="title"/>
          </p:nvPr>
        </p:nvSpPr>
        <p:spPr bwMode="auto">
          <a:xfrm>
            <a:off x="1143000" y="76200"/>
            <a:ext cx="8001000" cy="914400"/>
          </a:xfrm>
          <a:prstGeom prst="rect">
            <a:avLst/>
          </a:prstGeom>
          <a:noFill/>
          <a:ln w="9525">
            <a:noFill/>
            <a:miter lim="800000"/>
            <a:headEnd/>
            <a:tailEnd/>
          </a:ln>
        </p:spPr>
        <p:txBody>
          <a:bodyPr/>
          <a:lstStyle/>
          <a:p>
            <a:pPr lvl="0"/>
            <a:r>
              <a:rPr lang="zh-CN"/>
              <a:t>单击此处编辑母版标题样式</a:t>
            </a:r>
          </a:p>
        </p:txBody>
      </p:sp>
    </p:spTree>
    <p:extLst>
      <p:ext uri="{BB962C8B-B14F-4D97-AF65-F5344CB8AC3E}">
        <p14:creationId xmlns:p14="http://schemas.microsoft.com/office/powerpoint/2010/main" val="336473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矩形 3"/>
          <p:cNvSpPr/>
          <p:nvPr userDrawn="1"/>
        </p:nvSpPr>
        <p:spPr>
          <a:xfrm>
            <a:off x="790575" y="6540500"/>
            <a:ext cx="2473325"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fontAlgn="base">
              <a:spcBef>
                <a:spcPct val="0"/>
              </a:spcBef>
              <a:spcAft>
                <a:spcPct val="0"/>
              </a:spcAft>
            </a:pPr>
            <a:endParaRPr lang="zh-CN" altLang="en-US" sz="1200" kern="1200" baseline="0" dirty="0">
              <a:solidFill>
                <a:schemeClr val="tx1"/>
              </a:solidFill>
              <a:latin typeface="+mn-lt"/>
              <a:ea typeface="宋体" panose="02010600030101010101" pitchFamily="2" charset="-122"/>
              <a:cs typeface="+mn-cs"/>
            </a:endParaRPr>
          </a:p>
        </p:txBody>
      </p:sp>
      <p:sp>
        <p:nvSpPr>
          <p:cNvPr id="14" name="矩形 13"/>
          <p:cNvSpPr/>
          <p:nvPr userDrawn="1"/>
        </p:nvSpPr>
        <p:spPr>
          <a:xfrm>
            <a:off x="5845175" y="6540500"/>
            <a:ext cx="2473325" cy="333375"/>
          </a:xfrm>
          <a:prstGeom prst="rect">
            <a:avLst/>
          </a:prstGeom>
          <a:solidFill>
            <a:srgbClr val="FF9966">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fontAlgn="base">
              <a:spcBef>
                <a:spcPct val="0"/>
              </a:spcBef>
              <a:spcAft>
                <a:spcPct val="0"/>
              </a:spcAft>
            </a:pPr>
            <a:endParaRPr lang="zh-CN" altLang="en-US" sz="1200" kern="1200" baseline="0" dirty="0">
              <a:solidFill>
                <a:schemeClr val="tx1"/>
              </a:solidFill>
              <a:latin typeface="+mn-lt"/>
              <a:ea typeface="宋体" panose="02010600030101010101" pitchFamily="2" charset="-122"/>
              <a:cs typeface="+mn-cs"/>
            </a:endParaRPr>
          </a:p>
        </p:txBody>
      </p:sp>
      <p:sp>
        <p:nvSpPr>
          <p:cNvPr id="7" name="矩形 6"/>
          <p:cNvSpPr/>
          <p:nvPr userDrawn="1"/>
        </p:nvSpPr>
        <p:spPr>
          <a:xfrm>
            <a:off x="609600" y="990600"/>
            <a:ext cx="8534400" cy="381000"/>
          </a:xfrm>
          <a:prstGeom prst="rect">
            <a:avLst/>
          </a:prstGeom>
          <a:solidFill>
            <a:srgbClr val="0070C0">
              <a:alpha val="24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Title 1"/>
          <p:cNvSpPr>
            <a:spLocks noGrp="1"/>
          </p:cNvSpPr>
          <p:nvPr>
            <p:ph type="title"/>
          </p:nvPr>
        </p:nvSpPr>
        <p:spPr>
          <a:xfrm>
            <a:off x="304799" y="-76200"/>
            <a:ext cx="8583613" cy="1143000"/>
          </a:xfrm>
        </p:spPr>
        <p:txBody>
          <a:bodyPr/>
          <a:lstStyle>
            <a:lvl1pPr algn="l">
              <a:defRPr lang="en-SG" sz="3600" b="1" dirty="0">
                <a:solidFill>
                  <a:schemeClr val="tx2"/>
                </a:solidFill>
                <a:latin typeface="Times New Roman" pitchFamily="18" charset="0"/>
                <a:ea typeface="宋体" charset="-122"/>
                <a:cs typeface="Times New Roman" pitchFamily="18" charset="0"/>
              </a:defRPr>
            </a:lvl1pPr>
          </a:lstStyle>
          <a:p>
            <a:r>
              <a:rPr lang="en-US" dirty="0"/>
              <a:t>Click to edit Master title style</a:t>
            </a:r>
            <a:endParaRPr lang="en-SG" dirty="0"/>
          </a:p>
        </p:txBody>
      </p:sp>
      <p:sp>
        <p:nvSpPr>
          <p:cNvPr id="6" name="Slide Number Placeholder 5"/>
          <p:cNvSpPr>
            <a:spLocks noGrp="1"/>
          </p:cNvSpPr>
          <p:nvPr>
            <p:ph type="sldNum" sz="quarter" idx="10"/>
          </p:nvPr>
        </p:nvSpPr>
        <p:spPr>
          <a:xfrm>
            <a:off x="0" y="990600"/>
            <a:ext cx="515937" cy="381000"/>
          </a:xfrm>
          <a:solidFill>
            <a:srgbClr val="FFC000">
              <a:alpha val="59000"/>
            </a:srgbClr>
          </a:solidFill>
        </p:spPr>
        <p:txBody>
          <a:bodyPr/>
          <a:lstStyle>
            <a:lvl1pPr algn="ctr">
              <a:defRPr/>
            </a:lvl1pPr>
          </a:lstStyle>
          <a:p>
            <a:fld id="{2F92E8BF-52C0-4DA6-9593-0F736FC6DF7B}" type="slidenum">
              <a:rPr lang="en-US" altLang="zh-CN" smtClean="0"/>
              <a:pPr/>
              <a:t>‹#›</a:t>
            </a:fld>
            <a:endParaRPr lang="en-US" altLang="zh-CN" dirty="0"/>
          </a:p>
        </p:txBody>
      </p:sp>
      <p:sp>
        <p:nvSpPr>
          <p:cNvPr id="8" name="Content Placeholder 2"/>
          <p:cNvSpPr>
            <a:spLocks noGrp="1"/>
          </p:cNvSpPr>
          <p:nvPr>
            <p:ph idx="1"/>
          </p:nvPr>
        </p:nvSpPr>
        <p:spPr>
          <a:xfrm>
            <a:off x="457200" y="1371600"/>
            <a:ext cx="8229600" cy="5135477"/>
          </a:xfrm>
        </p:spPr>
        <p:txBody>
          <a:bodyPr/>
          <a:lstStyle>
            <a:lvl1pPr marL="457200" indent="-457200">
              <a:buClr>
                <a:srgbClr val="FFC000"/>
              </a:buClr>
              <a:buFont typeface="Wingdings" pitchFamily="2" charset="2"/>
              <a:buChar char="p"/>
              <a:defRPr/>
            </a:lvl1pPr>
            <a:lvl2pPr marL="742950" indent="-285750">
              <a:buFontTx/>
              <a:buBlip>
                <a:blip r:embed="rId2"/>
              </a:buBlip>
              <a:defRPr/>
            </a:lvl2pPr>
            <a:lvl3pPr marL="1143000" indent="-228600">
              <a:buClr>
                <a:srgbClr val="0070C0"/>
              </a:buClr>
              <a:buFont typeface="Wingdings" panose="05000000000000000000" pitchFamily="2" charset="2"/>
              <a:buChar char="Ø"/>
              <a:defRPr/>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pic>
        <p:nvPicPr>
          <p:cNvPr id="12" name="图片 3076" descr="logo"/>
          <p:cNvPicPr>
            <a:picLocks noChangeAspect="1" noChangeArrowheads="1"/>
          </p:cNvPicPr>
          <p:nvPr userDrawn="1"/>
        </p:nvPicPr>
        <p:blipFill>
          <a:blip r:embed="rId3" cstate="screen">
            <a:extLst>
              <a:ext uri="{28A0092B-C50C-407E-A947-70E740481C1C}">
                <a14:useLocalDpi xmlns:a14="http://schemas.microsoft.com/office/drawing/2010/main"/>
              </a:ext>
            </a:extLst>
          </a:blip>
          <a:srcRect/>
          <a:stretch>
            <a:fillRect/>
          </a:stretch>
        </p:blipFill>
        <p:spPr bwMode="auto">
          <a:xfrm>
            <a:off x="8826500" y="6540500"/>
            <a:ext cx="330200" cy="33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矩形 12"/>
          <p:cNvSpPr/>
          <p:nvPr userDrawn="1"/>
        </p:nvSpPr>
        <p:spPr>
          <a:xfrm>
            <a:off x="3314700" y="6540500"/>
            <a:ext cx="2473325" cy="333375"/>
          </a:xfrm>
          <a:prstGeom prst="rect">
            <a:avLst/>
          </a:prstGeom>
          <a:solidFill>
            <a:srgbClr val="C2DD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rtl="0" fontAlgn="base">
              <a:spcBef>
                <a:spcPct val="0"/>
              </a:spcBef>
              <a:spcAft>
                <a:spcPct val="0"/>
              </a:spcAft>
            </a:pPr>
            <a:endParaRPr lang="zh-CN" altLang="en-US" sz="1200" kern="1200" baseline="0" dirty="0">
              <a:solidFill>
                <a:schemeClr val="tx1"/>
              </a:solidFill>
              <a:latin typeface="+mn-lt"/>
              <a:ea typeface="宋体" panose="02010600030101010101" pitchFamily="2" charset="-122"/>
              <a:cs typeface="+mn-cs"/>
            </a:endParaRPr>
          </a:p>
        </p:txBody>
      </p:sp>
      <p:pic>
        <p:nvPicPr>
          <p:cNvPr id="3" name="Picture 4">
            <a:extLst>
              <a:ext uri="{FF2B5EF4-FFF2-40B4-BE49-F238E27FC236}">
                <a16:creationId xmlns:a16="http://schemas.microsoft.com/office/drawing/2014/main" id="{0BBCDB16-2B1E-9502-6776-B32CB0E8DFFF}"/>
              </a:ext>
            </a:extLst>
          </p:cNvPr>
          <p:cNvPicPr>
            <a:picLocks noChangeAspect="1" noChangeArrowheads="1"/>
          </p:cNvPicPr>
          <p:nvPr userDrawn="1"/>
        </p:nvPicPr>
        <p:blipFill rotWithShape="1">
          <a:blip r:embed="rId4" cstate="print">
            <a:extLst>
              <a:ext uri="{28A0092B-C50C-407E-A947-70E740481C1C}">
                <a14:useLocalDpi xmlns:a14="http://schemas.microsoft.com/office/drawing/2010/main" val="0"/>
              </a:ext>
            </a:extLst>
          </a:blip>
          <a:srcRect l="21369" r="18531"/>
          <a:stretch/>
        </p:blipFill>
        <p:spPr bwMode="auto">
          <a:xfrm>
            <a:off x="0" y="6540499"/>
            <a:ext cx="337518" cy="33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135384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1143000"/>
          </a:xfrm>
        </p:spPr>
        <p:txBody>
          <a:bodyPr/>
          <a:lstStyle/>
          <a:p>
            <a:r>
              <a:rPr lang="en-US" dirty="0"/>
              <a:t>Click to edit Master title style</a:t>
            </a:r>
            <a:endParaRPr lang="en-SG"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矩形 4"/>
          <p:cNvSpPr/>
          <p:nvPr userDrawn="1"/>
        </p:nvSpPr>
        <p:spPr>
          <a:xfrm>
            <a:off x="790575" y="6540500"/>
            <a:ext cx="2473325" cy="333375"/>
          </a:xfrm>
          <a:prstGeom prst="rect">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zh-CN" altLang="en-US"/>
          </a:p>
        </p:txBody>
      </p:sp>
      <p:sp>
        <p:nvSpPr>
          <p:cNvPr id="6" name="矩形 5"/>
          <p:cNvSpPr/>
          <p:nvPr userDrawn="1"/>
        </p:nvSpPr>
        <p:spPr>
          <a:xfrm>
            <a:off x="5845175" y="6540500"/>
            <a:ext cx="2473325" cy="333375"/>
          </a:xfrm>
          <a:prstGeom prst="rect">
            <a:avLst/>
          </a:prstGeom>
          <a:solidFill>
            <a:srgbClr val="FF9966">
              <a:alpha val="53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8" name="图片 3076" descr="logo"/>
          <p:cNvPicPr>
            <a:picLocks noChangeAspect="1" noChangeArrowheads="1"/>
          </p:cNvPicPr>
          <p:nvPr userDrawn="1"/>
        </p:nvPicPr>
        <p:blipFill>
          <a:blip r:embed="rId2" cstate="screen">
            <a:extLst>
              <a:ext uri="{28A0092B-C50C-407E-A947-70E740481C1C}">
                <a14:useLocalDpi xmlns:a14="http://schemas.microsoft.com/office/drawing/2010/main"/>
              </a:ext>
            </a:extLst>
          </a:blip>
          <a:srcRect/>
          <a:stretch>
            <a:fillRect/>
          </a:stretch>
        </p:blipFill>
        <p:spPr bwMode="auto">
          <a:xfrm>
            <a:off x="8826500" y="6540500"/>
            <a:ext cx="317500" cy="31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矩形 8"/>
          <p:cNvSpPr/>
          <p:nvPr userDrawn="1"/>
        </p:nvSpPr>
        <p:spPr>
          <a:xfrm>
            <a:off x="3314700" y="6540500"/>
            <a:ext cx="2473325" cy="333375"/>
          </a:xfrm>
          <a:prstGeom prst="rect">
            <a:avLst/>
          </a:prstGeom>
          <a:solidFill>
            <a:srgbClr val="BFBAE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矩形 9"/>
          <p:cNvSpPr/>
          <p:nvPr userDrawn="1"/>
        </p:nvSpPr>
        <p:spPr>
          <a:xfrm>
            <a:off x="609600" y="1143000"/>
            <a:ext cx="8534400" cy="381000"/>
          </a:xfrm>
          <a:prstGeom prst="rect">
            <a:avLst/>
          </a:prstGeom>
          <a:solidFill>
            <a:srgbClr val="0070C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Slide Number Placeholder 5"/>
          <p:cNvSpPr>
            <a:spLocks noGrp="1"/>
          </p:cNvSpPr>
          <p:nvPr>
            <p:ph type="sldNum" sz="quarter" idx="10"/>
          </p:nvPr>
        </p:nvSpPr>
        <p:spPr>
          <a:xfrm>
            <a:off x="0" y="1143000"/>
            <a:ext cx="515937" cy="381000"/>
          </a:xfrm>
          <a:solidFill>
            <a:srgbClr val="FFC000">
              <a:alpha val="78000"/>
            </a:srgbClr>
          </a:solidFill>
        </p:spPr>
        <p:txBody>
          <a:bodyPr/>
          <a:lstStyle>
            <a:lvl1pPr algn="ctr">
              <a:defRPr/>
            </a:lvl1pPr>
          </a:lstStyle>
          <a:p>
            <a:fld id="{2F92E8BF-52C0-4DA6-9593-0F736FC6DF7B}" type="slidenum">
              <a:rPr lang="en-US" altLang="zh-CN" smtClean="0"/>
              <a:pPr/>
              <a:t>‹#›</a:t>
            </a:fld>
            <a:endParaRPr lang="en-US" altLang="zh-CN" dirty="0"/>
          </a:p>
        </p:txBody>
      </p:sp>
      <p:pic>
        <p:nvPicPr>
          <p:cNvPr id="4" name="Picture 4">
            <a:extLst>
              <a:ext uri="{FF2B5EF4-FFF2-40B4-BE49-F238E27FC236}">
                <a16:creationId xmlns:a16="http://schemas.microsoft.com/office/drawing/2014/main" id="{9E642627-4500-FFA4-02CC-BDF5073A6441}"/>
              </a:ext>
            </a:extLst>
          </p:cNvPr>
          <p:cNvPicPr>
            <a:picLocks noChangeAspect="1" noChangeArrowheads="1"/>
          </p:cNvPicPr>
          <p:nvPr userDrawn="1"/>
        </p:nvPicPr>
        <p:blipFill rotWithShape="1">
          <a:blip r:embed="rId3" cstate="print">
            <a:extLst>
              <a:ext uri="{28A0092B-C50C-407E-A947-70E740481C1C}">
                <a14:useLocalDpi xmlns:a14="http://schemas.microsoft.com/office/drawing/2010/main" val="0"/>
              </a:ext>
            </a:extLst>
          </a:blip>
          <a:srcRect l="21369" r="18531"/>
          <a:stretch/>
        </p:blipFill>
        <p:spPr bwMode="auto">
          <a:xfrm>
            <a:off x="0" y="6540499"/>
            <a:ext cx="337518" cy="3356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80124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SG"/>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Slide Number Placeholder 5"/>
          <p:cNvSpPr>
            <a:spLocks noGrp="1"/>
          </p:cNvSpPr>
          <p:nvPr>
            <p:ph type="sldNum" sz="quarter" idx="10"/>
          </p:nvPr>
        </p:nvSpPr>
        <p:spPr/>
        <p:txBody>
          <a:bodyPr/>
          <a:lstStyle>
            <a:lvl1pPr>
              <a:defRPr/>
            </a:lvl1pPr>
          </a:lstStyle>
          <a:p>
            <a:fld id="{E48BCAA8-8606-4CFF-9EA2-97CD0FE6DFFC}" type="slidenum">
              <a:rPr lang="en-US" altLang="zh-CN"/>
              <a:pPr/>
              <a:t>‹#›</a:t>
            </a:fld>
            <a:endParaRPr lang="en-US" altLang="zh-CN"/>
          </a:p>
        </p:txBody>
      </p:sp>
    </p:spTree>
    <p:extLst>
      <p:ext uri="{BB962C8B-B14F-4D97-AF65-F5344CB8AC3E}">
        <p14:creationId xmlns:p14="http://schemas.microsoft.com/office/powerpoint/2010/main" val="40195686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Slide Number Placeholder 5"/>
          <p:cNvSpPr>
            <a:spLocks noGrp="1"/>
          </p:cNvSpPr>
          <p:nvPr>
            <p:ph type="sldNum" sz="quarter" idx="10"/>
          </p:nvPr>
        </p:nvSpPr>
        <p:spPr/>
        <p:txBody>
          <a:bodyPr/>
          <a:lstStyle>
            <a:lvl1pPr>
              <a:defRPr/>
            </a:lvl1pPr>
          </a:lstStyle>
          <a:p>
            <a:fld id="{E0B102E9-3C4F-4541-A043-26608DC4B888}" type="slidenum">
              <a:rPr lang="en-US" altLang="zh-CN"/>
              <a:pPr/>
              <a:t>‹#›</a:t>
            </a:fld>
            <a:endParaRPr lang="en-US" altLang="zh-CN"/>
          </a:p>
        </p:txBody>
      </p:sp>
    </p:spTree>
    <p:extLst>
      <p:ext uri="{BB962C8B-B14F-4D97-AF65-F5344CB8AC3E}">
        <p14:creationId xmlns:p14="http://schemas.microsoft.com/office/powerpoint/2010/main" val="394275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Slide Number Placeholder 5"/>
          <p:cNvSpPr>
            <a:spLocks noGrp="1"/>
          </p:cNvSpPr>
          <p:nvPr>
            <p:ph type="sldNum" sz="quarter" idx="10"/>
          </p:nvPr>
        </p:nvSpPr>
        <p:spPr/>
        <p:txBody>
          <a:bodyPr/>
          <a:lstStyle>
            <a:lvl1pPr>
              <a:defRPr/>
            </a:lvl1pPr>
          </a:lstStyle>
          <a:p>
            <a:fld id="{4946922D-CB09-4C1C-8C44-FBDF4C1FA84B}" type="slidenum">
              <a:rPr lang="en-US" altLang="zh-CN"/>
              <a:pPr/>
              <a:t>‹#›</a:t>
            </a:fld>
            <a:endParaRPr lang="en-US" altLang="zh-CN"/>
          </a:p>
        </p:txBody>
      </p:sp>
    </p:spTree>
    <p:extLst>
      <p:ext uri="{BB962C8B-B14F-4D97-AF65-F5344CB8AC3E}">
        <p14:creationId xmlns:p14="http://schemas.microsoft.com/office/powerpoint/2010/main" val="42656257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5"/>
          <p:cNvSpPr>
            <a:spLocks noGrp="1"/>
          </p:cNvSpPr>
          <p:nvPr>
            <p:ph type="sldNum" sz="quarter" idx="10"/>
          </p:nvPr>
        </p:nvSpPr>
        <p:spPr/>
        <p:txBody>
          <a:bodyPr/>
          <a:lstStyle>
            <a:lvl1pPr>
              <a:defRPr/>
            </a:lvl1pPr>
          </a:lstStyle>
          <a:p>
            <a:fld id="{2DBF22CA-157B-4147-81F1-F94B3CB37AFE}" type="slidenum">
              <a:rPr lang="en-US" altLang="zh-CN"/>
              <a:pPr/>
              <a:t>‹#›</a:t>
            </a:fld>
            <a:endParaRPr lang="en-US" altLang="zh-CN"/>
          </a:p>
        </p:txBody>
      </p:sp>
    </p:spTree>
    <p:extLst>
      <p:ext uri="{BB962C8B-B14F-4D97-AF65-F5344CB8AC3E}">
        <p14:creationId xmlns:p14="http://schemas.microsoft.com/office/powerpoint/2010/main" val="1184093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SG"/>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16DA49D3-5869-459B-B101-F4488A0B9940}" type="slidenum">
              <a:rPr lang="en-US" altLang="zh-CN"/>
              <a:pPr/>
              <a:t>‹#›</a:t>
            </a:fld>
            <a:endParaRPr lang="en-US" altLang="zh-CN"/>
          </a:p>
        </p:txBody>
      </p:sp>
    </p:spTree>
    <p:extLst>
      <p:ext uri="{BB962C8B-B14F-4D97-AF65-F5344CB8AC3E}">
        <p14:creationId xmlns:p14="http://schemas.microsoft.com/office/powerpoint/2010/main" val="7004894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SG"/>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SG"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Slide Number Placeholder 5"/>
          <p:cNvSpPr>
            <a:spLocks noGrp="1"/>
          </p:cNvSpPr>
          <p:nvPr>
            <p:ph type="sldNum" sz="quarter" idx="10"/>
          </p:nvPr>
        </p:nvSpPr>
        <p:spPr/>
        <p:txBody>
          <a:bodyPr/>
          <a:lstStyle>
            <a:lvl1pPr>
              <a:defRPr/>
            </a:lvl1pPr>
          </a:lstStyle>
          <a:p>
            <a:fld id="{67599B5B-BF4C-4339-9A05-DF82A357607D}" type="slidenum">
              <a:rPr lang="en-US" altLang="zh-CN"/>
              <a:pPr/>
              <a:t>‹#›</a:t>
            </a:fld>
            <a:endParaRPr lang="en-US" altLang="zh-CN"/>
          </a:p>
        </p:txBody>
      </p:sp>
    </p:spTree>
    <p:extLst>
      <p:ext uri="{BB962C8B-B14F-4D97-AF65-F5344CB8AC3E}">
        <p14:creationId xmlns:p14="http://schemas.microsoft.com/office/powerpoint/2010/main" val="2306097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TextBox 8"/>
          <p:cNvSpPr txBox="1"/>
          <p:nvPr/>
        </p:nvSpPr>
        <p:spPr>
          <a:xfrm>
            <a:off x="1357313" y="6143625"/>
            <a:ext cx="1071562" cy="369888"/>
          </a:xfrm>
          <a:prstGeom prst="rect">
            <a:avLst/>
          </a:prstGeom>
          <a:solidFill>
            <a:schemeClr val="bg1"/>
          </a:solidFill>
        </p:spPr>
        <p:txBody>
          <a:bodyPr>
            <a:spAutoFit/>
          </a:bodyPr>
          <a:lstStyle/>
          <a:p>
            <a:pPr fontAlgn="auto">
              <a:spcBef>
                <a:spcPts val="0"/>
              </a:spcBef>
              <a:spcAft>
                <a:spcPts val="0"/>
              </a:spcAft>
              <a:defRPr/>
            </a:pPr>
            <a:endParaRPr lang="en-US" dirty="0">
              <a:latin typeface="+mn-lt"/>
            </a:endParaRPr>
          </a:p>
        </p:txBody>
      </p:sp>
      <p:sp>
        <p:nvSpPr>
          <p:cNvPr id="1028"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zh-CN"/>
              <a:t>Click to edit Master title style</a:t>
            </a:r>
          </a:p>
        </p:txBody>
      </p:sp>
      <p:sp>
        <p:nvSpPr>
          <p:cNvPr id="1029"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p>
        </p:txBody>
      </p:sp>
      <p:sp>
        <p:nvSpPr>
          <p:cNvPr id="12" name="Slide Number Placeholder 5"/>
          <p:cNvSpPr>
            <a:spLocks noGrp="1"/>
          </p:cNvSpPr>
          <p:nvPr>
            <p:ph type="sldNum" sz="quarter" idx="4"/>
          </p:nvPr>
        </p:nvSpPr>
        <p:spPr>
          <a:xfrm>
            <a:off x="2290762" y="6592888"/>
            <a:ext cx="2738438" cy="365125"/>
          </a:xfrm>
          <a:prstGeom prst="rect">
            <a:avLst/>
          </a:prstGeom>
        </p:spPr>
        <p:txBody>
          <a:bodyPr vert="horz" wrap="square" lIns="91440" tIns="45720" rIns="91440" bIns="45720" numCol="1" anchor="ctr" anchorCtr="0" compatLnSpc="1">
            <a:prstTxWarp prst="textNoShape">
              <a:avLst/>
            </a:prstTxWarp>
          </a:bodyPr>
          <a:lstStyle>
            <a:lvl1pPr algn="r">
              <a:defRPr sz="1200">
                <a:ea typeface="宋体" charset="-122"/>
              </a:defRPr>
            </a:lvl1pPr>
          </a:lstStyle>
          <a:p>
            <a:fld id="{6D676CB3-CD77-4B8C-9FEF-E4E6C34C5AC9}" type="slidenum">
              <a:rPr lang="en-US" altLang="zh-CN"/>
              <a:pPr/>
              <a:t>‹#›</a:t>
            </a:fld>
            <a:endParaRPr lang="en-US" altLang="zh-CN"/>
          </a:p>
        </p:txBody>
      </p:sp>
    </p:spTree>
  </p:cSld>
  <p:clrMap bg1="lt1" tx1="dk1" bg2="lt2" tx2="dk2" accent1="accent1" accent2="accent2" accent3="accent3" accent4="accent4" accent5="accent5" accent6="accent6" hlink="hlink" folHlink="folHlink"/>
  <p:sldLayoutIdLst>
    <p:sldLayoutId id="2147483782" r:id="rId1"/>
    <p:sldLayoutId id="214748379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 id="2147483793" r:id="rId12"/>
    <p:sldLayoutId id="2147483794" r:id="rId13"/>
    <p:sldLayoutId id="2147483795" r:id="rId14"/>
    <p:sldLayoutId id="2147483796" r:id="rId15"/>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Rectangle 9"/>
          <p:cNvSpPr>
            <a:spLocks noChangeArrowheads="1"/>
          </p:cNvSpPr>
          <p:nvPr/>
        </p:nvSpPr>
        <p:spPr bwMode="auto">
          <a:xfrm>
            <a:off x="0" y="5970588"/>
            <a:ext cx="9144000" cy="88741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38" name="Rectangle 10"/>
          <p:cNvSpPr>
            <a:spLocks noChangeArrowheads="1"/>
          </p:cNvSpPr>
          <p:nvPr/>
        </p:nvSpPr>
        <p:spPr bwMode="auto">
          <a:xfrm>
            <a:off x="0" y="6145212"/>
            <a:ext cx="2994025" cy="712788"/>
          </a:xfrm>
          <a:prstGeom prst="rect">
            <a:avLst/>
          </a:prstGeom>
          <a:solidFill>
            <a:srgbClr val="BFBAE4"/>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39" name="Rectangle 11"/>
          <p:cNvSpPr>
            <a:spLocks noChangeArrowheads="1"/>
          </p:cNvSpPr>
          <p:nvPr/>
        </p:nvSpPr>
        <p:spPr bwMode="auto">
          <a:xfrm>
            <a:off x="3067050" y="6143625"/>
            <a:ext cx="2962275" cy="714375"/>
          </a:xfrm>
          <a:prstGeom prst="rect">
            <a:avLst/>
          </a:prstGeom>
          <a:solidFill>
            <a:srgbClr val="A3CBE8"/>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40" name="Rectangle 11"/>
          <p:cNvSpPr>
            <a:spLocks noChangeArrowheads="1"/>
          </p:cNvSpPr>
          <p:nvPr/>
        </p:nvSpPr>
        <p:spPr bwMode="auto">
          <a:xfrm>
            <a:off x="6097588" y="6143625"/>
            <a:ext cx="3043237" cy="714375"/>
          </a:xfrm>
          <a:prstGeom prst="rect">
            <a:avLst/>
          </a:prstGeom>
          <a:solidFill>
            <a:srgbClr val="FFC9AE"/>
          </a:solidFill>
          <a:ln>
            <a:noFill/>
          </a:ln>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l" defTabSz="457200" rtl="0" eaLnBrk="1" fontAlgn="base" latinLnBrk="0" hangingPunct="1">
              <a:lnSpc>
                <a:spcPct val="100000"/>
              </a:lnSpc>
              <a:spcBef>
                <a:spcPct val="0"/>
              </a:spcBef>
              <a:spcAft>
                <a:spcPct val="0"/>
              </a:spcAft>
              <a:buClrTx/>
              <a:buSzTx/>
              <a:buFont typeface="Arial" panose="020B0604020202020204" pitchFamily="34" charset="0"/>
              <a:buNone/>
              <a:tabLst/>
              <a:defRPr/>
            </a:pPr>
            <a:endParaRPr kumimoji="0" lang="zh-CN" altLang="zh-CN" sz="1800" b="0" i="0" u="none" strike="noStrike" kern="1200" cap="none" spc="0" normalizeH="0" baseline="0" noProof="0">
              <a:ln>
                <a:noFill/>
              </a:ln>
              <a:solidFill>
                <a:srgbClr val="FFFFFF"/>
              </a:solidFill>
              <a:effectLst/>
              <a:uLnTx/>
              <a:uFillTx/>
              <a:latin typeface="Arial" panose="020B0604020202020204" pitchFamily="34" charset="0"/>
              <a:ea typeface="宋体" charset="-122"/>
              <a:cs typeface="+mn-cs"/>
              <a:sym typeface="Arial" panose="020B0604020202020204" pitchFamily="34" charset="0"/>
            </a:endParaRPr>
          </a:p>
        </p:txBody>
      </p:sp>
      <p:sp>
        <p:nvSpPr>
          <p:cNvPr id="14341" name="Subtitle 8"/>
          <p:cNvSpPr>
            <a:spLocks noChangeArrowheads="1"/>
          </p:cNvSpPr>
          <p:nvPr/>
        </p:nvSpPr>
        <p:spPr bwMode="auto">
          <a:xfrm>
            <a:off x="6099175" y="6048375"/>
            <a:ext cx="304482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FFFFFF"/>
              </a:solidFill>
              <a:effectLst/>
              <a:uLnTx/>
              <a:uFillTx/>
              <a:latin typeface="Segoe UI" panose="020B0502040204020203" charset="0"/>
              <a:ea typeface="宋体" charset="-122"/>
              <a:cs typeface="+mn-cs"/>
              <a:sym typeface="Tw Cen MT" charset="0"/>
            </a:endParaRPr>
          </a:p>
        </p:txBody>
      </p:sp>
      <p:sp>
        <p:nvSpPr>
          <p:cNvPr id="14342" name="副标题 2"/>
          <p:cNvSpPr>
            <a:spLocks noGrp="1" noChangeArrowheads="1"/>
          </p:cNvSpPr>
          <p:nvPr>
            <p:ph type="subTitle" idx="4294967295"/>
          </p:nvPr>
        </p:nvSpPr>
        <p:spPr>
          <a:xfrm>
            <a:off x="0" y="0"/>
            <a:ext cx="9144000" cy="2106612"/>
          </a:xfrm>
          <a:solidFill>
            <a:srgbClr val="A3CBE8"/>
          </a:solidFill>
        </p:spPr>
        <p:txBody>
          <a:bodyPr anchor="ctr"/>
          <a:lstStyle/>
          <a:p>
            <a:pPr marL="0" indent="0" algn="ctr" eaLnBrk="1" hangingPunct="1">
              <a:buFont typeface="Wingdings" panose="05000000000000000000" pitchFamily="2" charset="2"/>
              <a:buNone/>
            </a:pPr>
            <a:r>
              <a:rPr lang="zh-CN" altLang="en-US" sz="4800">
                <a:latin typeface="Times New Roman" panose="02020603050405020304" charset="0"/>
                <a:ea typeface="华文中宋" panose="02010600040101010101" charset="-122"/>
                <a:sym typeface="Times New Roman" panose="02020603050405020304" charset="0"/>
              </a:rPr>
              <a:t>第五章   资源管理</a:t>
            </a:r>
            <a:r>
              <a:rPr lang="zh-CN" altLang="en-US" sz="4800" dirty="0">
                <a:latin typeface="Times New Roman" panose="02020603050405020304" charset="0"/>
                <a:ea typeface="华文中宋" panose="02010600040101010101" charset="-122"/>
                <a:sym typeface="Times New Roman" panose="02020603050405020304" charset="0"/>
              </a:rPr>
              <a:t>系统</a:t>
            </a:r>
            <a:r>
              <a:rPr lang="en-US" altLang="zh-CN" sz="4800" dirty="0">
                <a:latin typeface="Times New Roman" panose="02020603050405020304" charset="0"/>
                <a:ea typeface="华文中宋" panose="02010600040101010101" charset="-122"/>
                <a:sym typeface="Times New Roman" panose="02020603050405020304" charset="0"/>
              </a:rPr>
              <a:t>Yarn</a:t>
            </a:r>
            <a:endParaRPr lang="zh-CN" altLang="zh-CN" sz="4800" dirty="0">
              <a:latin typeface="Times New Roman" panose="02020603050405020304" charset="0"/>
              <a:ea typeface="华文中宋" panose="02010600040101010101" charset="-122"/>
              <a:sym typeface="Times New Roman" panose="02020603050405020304" charset="0"/>
            </a:endParaRPr>
          </a:p>
        </p:txBody>
      </p:sp>
      <p:sp>
        <p:nvSpPr>
          <p:cNvPr id="14343" name="Rectangle 4"/>
          <p:cNvSpPr>
            <a:spLocks noChangeArrowheads="1"/>
          </p:cNvSpPr>
          <p:nvPr/>
        </p:nvSpPr>
        <p:spPr bwMode="auto">
          <a:xfrm>
            <a:off x="323850" y="301625"/>
            <a:ext cx="8339138"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0" fontAlgn="base" latinLnBrk="0" hangingPunct="0">
              <a:lnSpc>
                <a:spcPct val="100000"/>
              </a:lnSpc>
              <a:spcBef>
                <a:spcPct val="0"/>
              </a:spcBef>
              <a:spcAft>
                <a:spcPct val="0"/>
              </a:spcAft>
              <a:buClrTx/>
              <a:buSzTx/>
              <a:buFont typeface="Arial" panose="020B0604020202020204" pitchFamily="34" charset="0"/>
              <a:buNone/>
              <a:tabLst/>
              <a:defRPr/>
            </a:pPr>
            <a:endParaRPr kumimoji="0" lang="zh-CN" altLang="zh-CN" sz="3600" b="0" i="0" u="none" strike="noStrike" kern="1200" cap="none" spc="0" normalizeH="0" baseline="0" noProof="0">
              <a:ln>
                <a:noFill/>
              </a:ln>
              <a:solidFill>
                <a:srgbClr val="555555"/>
              </a:solidFill>
              <a:effectLst/>
              <a:uLnTx/>
              <a:uFillTx/>
              <a:latin typeface="Times New Roman" panose="02020603050405020304" charset="0"/>
              <a:ea typeface="华文中宋" panose="02010600040101010101" charset="-122"/>
              <a:cs typeface="+mn-cs"/>
              <a:sym typeface="Times New Roman" panose="02020603050405020304" charset="0"/>
            </a:endParaRPr>
          </a:p>
        </p:txBody>
      </p:sp>
      <p:sp>
        <p:nvSpPr>
          <p:cNvPr id="14345" name="Subtitle 8"/>
          <p:cNvSpPr>
            <a:spLocks noChangeArrowheads="1"/>
          </p:cNvSpPr>
          <p:nvPr/>
        </p:nvSpPr>
        <p:spPr bwMode="auto">
          <a:xfrm>
            <a:off x="3067050" y="6049963"/>
            <a:ext cx="2962275"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000066"/>
              </a:solidFill>
              <a:effectLst/>
              <a:uLnTx/>
              <a:uFillTx/>
              <a:latin typeface="Segoe UI" panose="020B0502040204020203" charset="0"/>
              <a:ea typeface="宋体" charset="-122"/>
              <a:cs typeface="+mn-cs"/>
              <a:sym typeface="Tw Cen MT" charset="0"/>
            </a:endParaRPr>
          </a:p>
        </p:txBody>
      </p:sp>
      <p:sp>
        <p:nvSpPr>
          <p:cNvPr id="3084" name="Subtitle 8"/>
          <p:cNvSpPr>
            <a:spLocks noChangeArrowheads="1"/>
          </p:cNvSpPr>
          <p:nvPr/>
        </p:nvSpPr>
        <p:spPr bwMode="auto">
          <a:xfrm>
            <a:off x="0" y="6061075"/>
            <a:ext cx="2994025" cy="685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marL="0" marR="0" lvl="0" indent="0" algn="ctr" defTabSz="457200" rtl="0" eaLnBrk="1" fontAlgn="base" latinLnBrk="0" hangingPunct="1">
              <a:lnSpc>
                <a:spcPct val="100000"/>
              </a:lnSpc>
              <a:spcBef>
                <a:spcPts val="700"/>
              </a:spcBef>
              <a:spcAft>
                <a:spcPct val="0"/>
              </a:spcAft>
              <a:buClr>
                <a:srgbClr val="DD8047"/>
              </a:buClr>
              <a:buSzPct val="60000"/>
              <a:buFont typeface="Wingdings" panose="05000000000000000000" pitchFamily="2" charset="2"/>
              <a:buNone/>
              <a:tabLst/>
              <a:defRPr/>
            </a:pPr>
            <a:endParaRPr kumimoji="0" lang="zh-CN" altLang="zh-CN" sz="2000" b="0" i="0" u="none" strike="noStrike" kern="1200" cap="none" spc="0" normalizeH="0" baseline="0" noProof="0">
              <a:ln>
                <a:noFill/>
              </a:ln>
              <a:solidFill>
                <a:srgbClr val="FFFFFF"/>
              </a:solidFill>
              <a:effectLst/>
              <a:uLnTx/>
              <a:uFillTx/>
              <a:latin typeface="Segoe UI" panose="020B0502040204020203" charset="0"/>
              <a:ea typeface="宋体" charset="-122"/>
              <a:cs typeface="+mn-cs"/>
              <a:sym typeface="Tw Cen MT" charset="0"/>
            </a:endParaRPr>
          </a:p>
        </p:txBody>
      </p:sp>
      <p:sp>
        <p:nvSpPr>
          <p:cNvPr id="2" name="文本框 1">
            <a:extLst>
              <a:ext uri="{FF2B5EF4-FFF2-40B4-BE49-F238E27FC236}">
                <a16:creationId xmlns:a16="http://schemas.microsoft.com/office/drawing/2014/main" id="{90812D1E-453C-39C6-D471-201F430AE3FD}"/>
              </a:ext>
            </a:extLst>
          </p:cNvPr>
          <p:cNvSpPr>
            <a:spLocks noChangeArrowheads="1"/>
          </p:cNvSpPr>
          <p:nvPr/>
        </p:nvSpPr>
        <p:spPr bwMode="auto">
          <a:xfrm>
            <a:off x="469106" y="2819400"/>
            <a:ext cx="8205788" cy="1263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lstStyle>
            <a:lvl1pPr>
              <a:spcBef>
                <a:spcPts val="700"/>
              </a:spcBef>
              <a:buClr>
                <a:schemeClr val="accent2"/>
              </a:buClr>
              <a:buSzPct val="60000"/>
              <a:buFont typeface="Wingdings" panose="05000000000000000000" pitchFamily="2" charset="2"/>
              <a:buChar char=""/>
              <a:defRPr sz="2900">
                <a:solidFill>
                  <a:srgbClr val="000066"/>
                </a:solidFill>
                <a:latin typeface="Segoe UI" panose="020B0502040204020203" charset="0"/>
                <a:ea typeface="Microsoft YaHei" charset="-122"/>
                <a:sym typeface="Tw Cen MT" charset="0"/>
              </a:defRPr>
            </a:lvl1pPr>
            <a:lvl2pPr marL="742950" indent="-285750">
              <a:spcBef>
                <a:spcPts val="550"/>
              </a:spcBef>
              <a:buClr>
                <a:schemeClr val="accent1"/>
              </a:buClr>
              <a:buSzPct val="70000"/>
              <a:buFont typeface="Wingdings" panose="05000000000000000000" pitchFamily="2" charset="2"/>
              <a:buChar char=""/>
              <a:defRPr sz="2600">
                <a:solidFill>
                  <a:schemeClr val="tx1"/>
                </a:solidFill>
                <a:latin typeface="Segoe UI" panose="020B0502040204020203" charset="0"/>
                <a:ea typeface="Microsoft YaHei" charset="-122"/>
                <a:sym typeface="Tw Cen MT" charset="0"/>
              </a:defRPr>
            </a:lvl2pPr>
            <a:lvl3pPr marL="1143000" indent="-228600">
              <a:spcBef>
                <a:spcPts val="500"/>
              </a:spcBef>
              <a:buClr>
                <a:schemeClr val="accent2"/>
              </a:buClr>
              <a:buSzPct val="75000"/>
              <a:buFont typeface="Wingdings" panose="05000000000000000000" pitchFamily="2" charset="2"/>
              <a:buChar char=""/>
              <a:defRPr sz="2300">
                <a:solidFill>
                  <a:schemeClr val="tx1"/>
                </a:solidFill>
                <a:latin typeface="Segoe UI" panose="020B0502040204020203" charset="0"/>
                <a:ea typeface="Microsoft YaHei" charset="-122"/>
                <a:sym typeface="Tw Cen MT" charset="0"/>
              </a:defRPr>
            </a:lvl3pPr>
            <a:lvl4pPr marL="1600200" indent="-228600">
              <a:spcBef>
                <a:spcPts val="400"/>
              </a:spcBef>
              <a:buClr>
                <a:srgbClr val="A5AB81"/>
              </a:buClr>
              <a:buSzPct val="7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4pPr>
            <a:lvl5pPr marL="2057400" indent="-228600">
              <a:spcBef>
                <a:spcPts val="400"/>
              </a:spcBef>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5pPr>
            <a:lvl6pPr marL="25146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6pPr>
            <a:lvl7pPr marL="29718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7pPr>
            <a:lvl8pPr marL="34290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8pPr>
            <a:lvl9pPr marL="3886200" indent="-228600" defTabSz="457200" eaLnBrk="0" fontAlgn="base" hangingPunct="0">
              <a:spcBef>
                <a:spcPts val="400"/>
              </a:spcBef>
              <a:spcAft>
                <a:spcPct val="0"/>
              </a:spcAft>
              <a:buClr>
                <a:srgbClr val="D8B25C"/>
              </a:buClr>
              <a:buSzPct val="65000"/>
              <a:buFont typeface="Wingdings" panose="05000000000000000000" pitchFamily="2" charset="2"/>
              <a:buChar char=""/>
              <a:defRPr sz="2000">
                <a:solidFill>
                  <a:schemeClr val="tx1"/>
                </a:solidFill>
                <a:latin typeface="Segoe UI" panose="020B0502040204020203" charset="0"/>
                <a:ea typeface="Microsoft YaHei" charset="-122"/>
                <a:sym typeface="Tw Cen MT" charset="0"/>
              </a:defRPr>
            </a:lvl9pPr>
          </a:lstStyle>
          <a:p>
            <a:pPr algn="ctr" defTabSz="457200">
              <a:spcBef>
                <a:spcPct val="0"/>
              </a:spcBef>
              <a:buClrTx/>
              <a:buSzTx/>
              <a:buNone/>
              <a:defRPr/>
            </a:pPr>
            <a:endParaRPr lang="en-US" altLang="zh-CN" sz="3200" dirty="0">
              <a:solidFill>
                <a:schemeClr val="tx1"/>
              </a:solidFill>
              <a:latin typeface="Times New Roman" panose="02020603050405020304" pitchFamily="18" charset="0"/>
              <a:ea typeface="隶书" panose="02010509060101010101" pitchFamily="49" charset="-122"/>
              <a:cs typeface="Times New Roman" panose="02020603050405020304" pitchFamily="18" charset="0"/>
            </a:endParaRPr>
          </a:p>
        </p:txBody>
      </p:sp>
      <p:sp>
        <p:nvSpPr>
          <p:cNvPr id="3" name="文本框 2">
            <a:extLst>
              <a:ext uri="{FF2B5EF4-FFF2-40B4-BE49-F238E27FC236}">
                <a16:creationId xmlns:a16="http://schemas.microsoft.com/office/drawing/2014/main" id="{7F4846E2-E7B8-213E-72F1-B3F532226D80}"/>
              </a:ext>
            </a:extLst>
          </p:cNvPr>
          <p:cNvSpPr txBox="1"/>
          <p:nvPr/>
        </p:nvSpPr>
        <p:spPr>
          <a:xfrm>
            <a:off x="1546973" y="5050067"/>
            <a:ext cx="6050054" cy="523220"/>
          </a:xfrm>
          <a:prstGeom prst="rect">
            <a:avLst/>
          </a:prstGeom>
          <a:noFill/>
        </p:spPr>
        <p:txBody>
          <a:bodyPr wrap="none" rtlCol="0">
            <a:spAutoFit/>
          </a:bodyPr>
          <a:lstStyle/>
          <a:p>
            <a:r>
              <a:rPr lang="zh-CN" altLang="en-US" sz="2800" dirty="0"/>
              <a:t>成都信息工程大学</a:t>
            </a:r>
            <a:r>
              <a:rPr lang="en-US" altLang="zh-CN" sz="2800" dirty="0"/>
              <a:t>-</a:t>
            </a:r>
            <a:r>
              <a:rPr lang="zh-CN" altLang="en-US" sz="2800" dirty="0"/>
              <a:t>网络空间安全学院</a:t>
            </a:r>
          </a:p>
        </p:txBody>
      </p:sp>
    </p:spTree>
    <p:extLst>
      <p:ext uri="{BB962C8B-B14F-4D97-AF65-F5344CB8AC3E}">
        <p14:creationId xmlns:p14="http://schemas.microsoft.com/office/powerpoint/2010/main" val="1482646541"/>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平台 </a:t>
            </a:r>
            <a:r>
              <a:rPr lang="en-US" altLang="zh-CN" dirty="0"/>
              <a:t>vs. </a:t>
            </a:r>
            <a:r>
              <a:rPr lang="zh-CN" altLang="en-US" dirty="0"/>
              <a:t>框架</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10</a:t>
            </a:fld>
            <a:endParaRPr lang="en-US" altLang="zh-CN" dirty="0"/>
          </a:p>
        </p:txBody>
      </p:sp>
      <p:sp>
        <p:nvSpPr>
          <p:cNvPr id="4" name="内容占位符 3"/>
          <p:cNvSpPr>
            <a:spLocks noGrp="1"/>
          </p:cNvSpPr>
          <p:nvPr>
            <p:ph idx="1"/>
          </p:nvPr>
        </p:nvSpPr>
        <p:spPr/>
        <p:txBody>
          <a:bodyPr/>
          <a:lstStyle/>
          <a:p>
            <a:r>
              <a:rPr lang="zh-CN" altLang="en-US" dirty="0"/>
              <a:t>系统</a:t>
            </a:r>
            <a:endParaRPr lang="en-US" altLang="zh-CN" dirty="0"/>
          </a:p>
          <a:p>
            <a:pPr lvl="1"/>
            <a:r>
              <a:rPr lang="zh-CN" altLang="en-US" dirty="0"/>
              <a:t>平台（</a:t>
            </a:r>
            <a:r>
              <a:rPr lang="en-US" altLang="zh-CN" dirty="0"/>
              <a:t>Platform</a:t>
            </a:r>
            <a:r>
              <a:rPr lang="zh-CN" altLang="en-US" dirty="0"/>
              <a:t>）：具有提供资源功能的系统</a:t>
            </a:r>
            <a:endParaRPr lang="en-US" altLang="zh-CN" dirty="0"/>
          </a:p>
          <a:p>
            <a:pPr lvl="1"/>
            <a:r>
              <a:rPr lang="zh-CN" altLang="en-US" dirty="0"/>
              <a:t>框架（</a:t>
            </a:r>
            <a:r>
              <a:rPr lang="en-US" altLang="zh-CN" dirty="0"/>
              <a:t>Framework</a:t>
            </a:r>
            <a:r>
              <a:rPr lang="zh-CN" altLang="en-US" dirty="0"/>
              <a:t>）：运行在平台上的系统</a:t>
            </a:r>
          </a:p>
        </p:txBody>
      </p:sp>
      <p:pic>
        <p:nvPicPr>
          <p:cNvPr id="5" name="图片 4"/>
          <p:cNvPicPr>
            <a:picLocks noChangeAspect="1"/>
          </p:cNvPicPr>
          <p:nvPr/>
        </p:nvPicPr>
        <p:blipFill>
          <a:blip r:embed="rId2"/>
          <a:stretch>
            <a:fillRect/>
          </a:stretch>
        </p:blipFill>
        <p:spPr>
          <a:xfrm>
            <a:off x="609600" y="3429000"/>
            <a:ext cx="7654478" cy="2819400"/>
          </a:xfrm>
          <a:prstGeom prst="rect">
            <a:avLst/>
          </a:prstGeom>
        </p:spPr>
      </p:pic>
    </p:spTree>
    <p:extLst>
      <p:ext uri="{BB962C8B-B14F-4D97-AF65-F5344CB8AC3E}">
        <p14:creationId xmlns:p14="http://schemas.microsoft.com/office/powerpoint/2010/main" val="11166064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r>
              <a:rPr lang="zh-CN" altLang="en-US" dirty="0"/>
              <a:t>应用</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11</a:t>
            </a:fld>
            <a:endParaRPr lang="en-US" altLang="zh-CN" dirty="0"/>
          </a:p>
        </p:txBody>
      </p:sp>
      <p:sp>
        <p:nvSpPr>
          <p:cNvPr id="4" name="内容占位符 3"/>
          <p:cNvSpPr>
            <a:spLocks noGrp="1"/>
          </p:cNvSpPr>
          <p:nvPr>
            <p:ph idx="1"/>
          </p:nvPr>
        </p:nvSpPr>
        <p:spPr/>
        <p:txBody>
          <a:bodyPr/>
          <a:lstStyle/>
          <a:p>
            <a:r>
              <a:rPr lang="en-US" altLang="zh-CN" dirty="0"/>
              <a:t>Yarn</a:t>
            </a:r>
            <a:r>
              <a:rPr lang="zh-CN" altLang="en-US" dirty="0"/>
              <a:t>管理的粒度是应用</a:t>
            </a:r>
            <a:endParaRPr lang="en-US" altLang="zh-CN" dirty="0"/>
          </a:p>
          <a:p>
            <a:pPr lvl="1"/>
            <a:r>
              <a:rPr lang="zh-CN" altLang="en-US" dirty="0"/>
              <a:t>但并不一定就是框架中的应用</a:t>
            </a:r>
            <a:endParaRPr lang="en-US" altLang="zh-CN" dirty="0"/>
          </a:p>
          <a:p>
            <a:pPr lvl="1"/>
            <a:r>
              <a:rPr lang="zh-CN" altLang="en-US" dirty="0"/>
              <a:t>运行在</a:t>
            </a:r>
            <a:r>
              <a:rPr lang="en-US" altLang="zh-CN" dirty="0"/>
              <a:t>Yarn</a:t>
            </a:r>
            <a:r>
              <a:rPr lang="zh-CN" altLang="en-US" dirty="0"/>
              <a:t>这个平台上的框架可以将</a:t>
            </a:r>
            <a:r>
              <a:rPr lang="zh-CN" altLang="en-US" dirty="0">
                <a:solidFill>
                  <a:srgbClr val="FF0000"/>
                </a:solidFill>
              </a:rPr>
              <a:t>应用或作业</a:t>
            </a:r>
            <a:r>
              <a:rPr lang="zh-CN" altLang="en-US" dirty="0"/>
              <a:t>映射为</a:t>
            </a:r>
            <a:r>
              <a:rPr lang="en-US" altLang="zh-CN" dirty="0"/>
              <a:t>Yarn</a:t>
            </a:r>
            <a:r>
              <a:rPr lang="zh-CN" altLang="en-US" dirty="0"/>
              <a:t>的应用</a:t>
            </a:r>
          </a:p>
          <a:p>
            <a:pPr lvl="1"/>
            <a:endParaRPr lang="en-US" altLang="zh-CN" dirty="0"/>
          </a:p>
          <a:p>
            <a:r>
              <a:rPr lang="en-US" altLang="zh-CN" dirty="0"/>
              <a:t>Spark: application = </a:t>
            </a:r>
            <a:r>
              <a:rPr lang="zh-CN" altLang="en-US" dirty="0"/>
              <a:t>一个或多个</a:t>
            </a:r>
            <a:r>
              <a:rPr lang="en-US" altLang="zh-CN" dirty="0"/>
              <a:t>Job</a:t>
            </a:r>
          </a:p>
          <a:p>
            <a:endParaRPr lang="en-US" altLang="zh-CN" dirty="0"/>
          </a:p>
        </p:txBody>
      </p:sp>
      <p:graphicFrame>
        <p:nvGraphicFramePr>
          <p:cNvPr id="5" name="表格 4">
            <a:extLst>
              <a:ext uri="{FF2B5EF4-FFF2-40B4-BE49-F238E27FC236}">
                <a16:creationId xmlns:a16="http://schemas.microsoft.com/office/drawing/2014/main" id="{2D6E5560-75E1-450A-9996-3EDAFF1F1415}"/>
              </a:ext>
            </a:extLst>
          </p:cNvPr>
          <p:cNvGraphicFramePr>
            <a:graphicFrameLocks noGrp="1"/>
          </p:cNvGraphicFramePr>
          <p:nvPr>
            <p:extLst>
              <p:ext uri="{D42A27DB-BD31-4B8C-83A1-F6EECF244321}">
                <p14:modId xmlns:p14="http://schemas.microsoft.com/office/powerpoint/2010/main" val="3966414358"/>
              </p:ext>
            </p:extLst>
          </p:nvPr>
        </p:nvGraphicFramePr>
        <p:xfrm>
          <a:off x="1447800" y="5029200"/>
          <a:ext cx="6096000" cy="741680"/>
        </p:xfrm>
        <a:graphic>
          <a:graphicData uri="http://schemas.openxmlformats.org/drawingml/2006/table">
            <a:tbl>
              <a:tblPr firstRow="1" bandRow="1">
                <a:tableStyleId>{5C22544A-7EE6-4342-B048-85BDC9FD1C3A}</a:tableStyleId>
              </a:tblPr>
              <a:tblGrid>
                <a:gridCol w="2032000">
                  <a:extLst>
                    <a:ext uri="{9D8B030D-6E8A-4147-A177-3AD203B41FA5}">
                      <a16:colId xmlns:a16="http://schemas.microsoft.com/office/drawing/2014/main" val="1848710179"/>
                    </a:ext>
                  </a:extLst>
                </a:gridCol>
                <a:gridCol w="2032000">
                  <a:extLst>
                    <a:ext uri="{9D8B030D-6E8A-4147-A177-3AD203B41FA5}">
                      <a16:colId xmlns:a16="http://schemas.microsoft.com/office/drawing/2014/main" val="172145854"/>
                    </a:ext>
                  </a:extLst>
                </a:gridCol>
                <a:gridCol w="2032000">
                  <a:extLst>
                    <a:ext uri="{9D8B030D-6E8A-4147-A177-3AD203B41FA5}">
                      <a16:colId xmlns:a16="http://schemas.microsoft.com/office/drawing/2014/main" val="1695636765"/>
                    </a:ext>
                  </a:extLst>
                </a:gridCol>
              </a:tblGrid>
              <a:tr h="370840">
                <a:tc>
                  <a:txBody>
                    <a:bodyPr/>
                    <a:lstStyle/>
                    <a:p>
                      <a:r>
                        <a:rPr lang="en-US" altLang="zh-CN" dirty="0">
                          <a:solidFill>
                            <a:schemeClr val="tx1"/>
                          </a:solidFill>
                        </a:rPr>
                        <a:t>Yarn</a:t>
                      </a:r>
                      <a:endParaRPr lang="zh-CN" altLang="en-US" dirty="0">
                        <a:solidFill>
                          <a:schemeClr val="tx1"/>
                        </a:solidFill>
                      </a:endParaRPr>
                    </a:p>
                  </a:txBody>
                  <a:tcPr/>
                </a:tc>
                <a:tc>
                  <a:txBody>
                    <a:bodyPr/>
                    <a:lstStyle/>
                    <a:p>
                      <a:r>
                        <a:rPr lang="en-US" altLang="zh-CN" dirty="0">
                          <a:solidFill>
                            <a:schemeClr val="tx1"/>
                          </a:solidFill>
                        </a:rPr>
                        <a:t>Spark</a:t>
                      </a:r>
                      <a:endParaRPr lang="zh-CN" altLang="en-US" dirty="0">
                        <a:solidFill>
                          <a:schemeClr val="tx1"/>
                        </a:solidFill>
                      </a:endParaRPr>
                    </a:p>
                  </a:txBody>
                  <a:tcPr/>
                </a:tc>
                <a:tc>
                  <a:txBody>
                    <a:bodyPr/>
                    <a:lstStyle/>
                    <a:p>
                      <a:r>
                        <a:rPr lang="en-US" altLang="zh-CN" dirty="0">
                          <a:solidFill>
                            <a:schemeClr val="tx1"/>
                          </a:solidFill>
                        </a:rPr>
                        <a:t>MapReduce</a:t>
                      </a:r>
                      <a:endParaRPr lang="zh-CN" altLang="en-US" dirty="0">
                        <a:solidFill>
                          <a:schemeClr val="tx1"/>
                        </a:solidFill>
                      </a:endParaRPr>
                    </a:p>
                  </a:txBody>
                  <a:tcPr/>
                </a:tc>
                <a:extLst>
                  <a:ext uri="{0D108BD9-81ED-4DB2-BD59-A6C34878D82A}">
                    <a16:rowId xmlns:a16="http://schemas.microsoft.com/office/drawing/2014/main" val="4124134776"/>
                  </a:ext>
                </a:extLst>
              </a:tr>
              <a:tr h="370840">
                <a:tc>
                  <a:txBody>
                    <a:bodyPr/>
                    <a:lstStyle/>
                    <a:p>
                      <a:r>
                        <a:rPr lang="zh-CN" altLang="en-US" dirty="0"/>
                        <a:t>应用</a:t>
                      </a:r>
                    </a:p>
                  </a:txBody>
                  <a:tcPr/>
                </a:tc>
                <a:tc>
                  <a:txBody>
                    <a:bodyPr/>
                    <a:lstStyle/>
                    <a:p>
                      <a:r>
                        <a:rPr lang="en-US" altLang="zh-CN" dirty="0"/>
                        <a:t>Application</a:t>
                      </a:r>
                      <a:endParaRPr lang="zh-CN" altLang="en-US" dirty="0"/>
                    </a:p>
                  </a:txBody>
                  <a:tcPr/>
                </a:tc>
                <a:tc>
                  <a:txBody>
                    <a:bodyPr/>
                    <a:lstStyle/>
                    <a:p>
                      <a:r>
                        <a:rPr lang="en-US" altLang="zh-CN" dirty="0"/>
                        <a:t>Job</a:t>
                      </a:r>
                      <a:endParaRPr lang="zh-CN" altLang="en-US" dirty="0"/>
                    </a:p>
                  </a:txBody>
                  <a:tcPr/>
                </a:tc>
                <a:extLst>
                  <a:ext uri="{0D108BD9-81ED-4DB2-BD59-A6C34878D82A}">
                    <a16:rowId xmlns:a16="http://schemas.microsoft.com/office/drawing/2014/main" val="2678608051"/>
                  </a:ext>
                </a:extLst>
              </a:tr>
            </a:tbl>
          </a:graphicData>
        </a:graphic>
      </p:graphicFrame>
    </p:spTree>
    <p:extLst>
      <p:ext uri="{BB962C8B-B14F-4D97-AF65-F5344CB8AC3E}">
        <p14:creationId xmlns:p14="http://schemas.microsoft.com/office/powerpoint/2010/main" val="294756431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12</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solidFill>
                  <a:srgbClr val="C00000"/>
                </a:solidFill>
              </a:rPr>
              <a:t>体系架构</a:t>
            </a:r>
            <a:endParaRPr lang="en-US" altLang="zh-CN" dirty="0">
              <a:solidFill>
                <a:srgbClr val="C00000"/>
              </a:solidFill>
            </a:endParaRPr>
          </a:p>
          <a:p>
            <a:pPr lvl="1"/>
            <a:r>
              <a:rPr lang="zh-CN" altLang="en-US" dirty="0">
                <a:solidFill>
                  <a:srgbClr val="C00000"/>
                </a:solidFill>
              </a:rPr>
              <a:t>架构图</a:t>
            </a:r>
            <a:endParaRPr lang="en-US" altLang="zh-CN" dirty="0">
              <a:solidFill>
                <a:srgbClr val="C00000"/>
              </a:solidFill>
            </a:endParaRPr>
          </a:p>
          <a:p>
            <a:pPr lvl="1"/>
            <a:r>
              <a:rPr lang="zh-CN" altLang="en-US" dirty="0"/>
              <a:t>应用程序执行流程</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典型应用</a:t>
            </a:r>
          </a:p>
        </p:txBody>
      </p:sp>
    </p:spTree>
    <p:extLst>
      <p:ext uri="{BB962C8B-B14F-4D97-AF65-F5344CB8AC3E}">
        <p14:creationId xmlns:p14="http://schemas.microsoft.com/office/powerpoint/2010/main" val="37337355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a:t>Yarn</a:t>
            </a:r>
            <a:r>
              <a:rPr lang="zh-CN" altLang="en-US"/>
              <a:t>架</a:t>
            </a:r>
            <a:r>
              <a:rPr lang="zh-CN" altLang="en-US" dirty="0"/>
              <a:t>构图</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13</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905000" y="2057400"/>
            <a:ext cx="5486400" cy="4257546"/>
          </a:xfrm>
          <a:prstGeom prst="rect">
            <a:avLst/>
          </a:prstGeom>
        </p:spPr>
      </p:pic>
    </p:spTree>
    <p:extLst>
      <p:ext uri="{BB962C8B-B14F-4D97-AF65-F5344CB8AC3E}">
        <p14:creationId xmlns:p14="http://schemas.microsoft.com/office/powerpoint/2010/main" val="27324943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p:cNvSpPr>
            <a:spLocks noGrp="1"/>
          </p:cNvSpPr>
          <p:nvPr>
            <p:ph type="title"/>
          </p:nvPr>
        </p:nvSpPr>
        <p:spPr/>
        <p:txBody>
          <a:bodyPr/>
          <a:lstStyle/>
          <a:p>
            <a:r>
              <a:rPr lang="en-US" altLang="zh-CN" dirty="0" err="1">
                <a:solidFill>
                  <a:schemeClr val="tx1"/>
                </a:solidFill>
              </a:rPr>
              <a:t>ResourceManager</a:t>
            </a:r>
            <a:endParaRPr lang="zh-CN" altLang="en-US" dirty="0">
              <a:solidFill>
                <a:schemeClr val="tx1"/>
              </a:solidFill>
            </a:endParaRPr>
          </a:p>
        </p:txBody>
      </p:sp>
      <p:sp>
        <p:nvSpPr>
          <p:cNvPr id="2" name="内容占位符 1"/>
          <p:cNvSpPr>
            <a:spLocks noGrp="1"/>
          </p:cNvSpPr>
          <p:nvPr>
            <p:ph idx="1"/>
          </p:nvPr>
        </p:nvSpPr>
        <p:spPr/>
        <p:txBody>
          <a:bodyPr/>
          <a:lstStyle/>
          <a:p>
            <a:r>
              <a:rPr lang="zh-CN" altLang="en-US" dirty="0"/>
              <a:t>资源管理器：负责整个系统的资源管理和分配</a:t>
            </a:r>
            <a:endParaRPr lang="en-US" altLang="zh-CN" dirty="0"/>
          </a:p>
          <a:p>
            <a:pPr lvl="1"/>
            <a:r>
              <a:rPr lang="zh-CN" altLang="en-US" dirty="0"/>
              <a:t>资源调度器</a:t>
            </a:r>
            <a:r>
              <a:rPr lang="en-US" altLang="zh-CN" dirty="0"/>
              <a:t>(Resource Scheduler)</a:t>
            </a:r>
            <a:r>
              <a:rPr lang="zh-CN" altLang="en-US" dirty="0"/>
              <a:t>：分配</a:t>
            </a:r>
            <a:r>
              <a:rPr lang="en-US" altLang="zh-CN" dirty="0"/>
              <a:t>Container</a:t>
            </a:r>
            <a:r>
              <a:rPr lang="zh-CN" altLang="en-US" dirty="0"/>
              <a:t>并进行资源调度</a:t>
            </a:r>
            <a:endParaRPr lang="en-US" altLang="zh-CN" dirty="0"/>
          </a:p>
          <a:p>
            <a:pPr lvl="1"/>
            <a:r>
              <a:rPr lang="zh-CN" altLang="en-US" dirty="0"/>
              <a:t>应用程序管理器</a:t>
            </a:r>
            <a:r>
              <a:rPr lang="en-US" altLang="zh-CN" dirty="0"/>
              <a:t>(Application Manager)</a:t>
            </a:r>
            <a:r>
              <a:rPr lang="zh-CN" altLang="en-US" dirty="0"/>
              <a:t>：管理整个系统中运行的所有应用</a:t>
            </a:r>
            <a:endParaRPr lang="en-US" altLang="zh-CN" dirty="0"/>
          </a:p>
          <a:p>
            <a:pPr lvl="2"/>
            <a:r>
              <a:rPr lang="zh-CN" altLang="en-US" dirty="0"/>
              <a:t>应用程序提交</a:t>
            </a:r>
            <a:endParaRPr lang="en-US" altLang="zh-CN" dirty="0"/>
          </a:p>
          <a:p>
            <a:pPr lvl="2"/>
            <a:r>
              <a:rPr lang="zh-CN" altLang="en-US" dirty="0"/>
              <a:t>与调度器协商资源以启动</a:t>
            </a:r>
            <a:r>
              <a:rPr lang="en-US" altLang="zh-CN" dirty="0" err="1"/>
              <a:t>ApplicationMaster</a:t>
            </a:r>
            <a:endParaRPr lang="en-US" altLang="zh-CN" dirty="0"/>
          </a:p>
          <a:p>
            <a:pPr lvl="2"/>
            <a:r>
              <a:rPr lang="zh-CN" altLang="en-US" dirty="0"/>
              <a:t>监控</a:t>
            </a:r>
            <a:r>
              <a:rPr lang="en-US" altLang="zh-CN" dirty="0" err="1"/>
              <a:t>ApplicationMaster</a:t>
            </a:r>
            <a:r>
              <a:rPr lang="zh-CN" altLang="en-US" dirty="0"/>
              <a:t>运行状态</a:t>
            </a:r>
            <a:endParaRPr lang="en-US" altLang="zh-CN" dirty="0"/>
          </a:p>
          <a:p>
            <a:endParaRPr lang="zh-CN" altLang="en-US"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14</a:t>
            </a:fld>
            <a:endParaRPr lang="en-US" altLang="zh-CN" dirty="0"/>
          </a:p>
        </p:txBody>
      </p:sp>
    </p:spTree>
    <p:extLst>
      <p:ext uri="{BB962C8B-B14F-4D97-AF65-F5344CB8AC3E}">
        <p14:creationId xmlns:p14="http://schemas.microsoft.com/office/powerpoint/2010/main" val="16154205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NodeManager</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15</a:t>
            </a:fld>
            <a:endParaRPr lang="en-US" altLang="zh-CN" dirty="0"/>
          </a:p>
        </p:txBody>
      </p:sp>
      <p:sp>
        <p:nvSpPr>
          <p:cNvPr id="4" name="内容占位符 3"/>
          <p:cNvSpPr>
            <a:spLocks noGrp="1"/>
          </p:cNvSpPr>
          <p:nvPr>
            <p:ph idx="1"/>
          </p:nvPr>
        </p:nvSpPr>
        <p:spPr/>
        <p:txBody>
          <a:bodyPr/>
          <a:lstStyle/>
          <a:p>
            <a:r>
              <a:rPr lang="zh-CN" altLang="en-US" dirty="0"/>
              <a:t>节点管理器：负责每个节点资源和任务管理</a:t>
            </a:r>
            <a:endParaRPr lang="en-US" altLang="zh-CN" dirty="0"/>
          </a:p>
          <a:p>
            <a:pPr lvl="1"/>
            <a:r>
              <a:rPr lang="zh-CN" altLang="en-US" dirty="0"/>
              <a:t>定时地向</a:t>
            </a:r>
            <a:r>
              <a:rPr lang="en-US" altLang="zh-CN" dirty="0"/>
              <a:t>RM</a:t>
            </a:r>
            <a:r>
              <a:rPr lang="zh-CN" altLang="en-US" dirty="0"/>
              <a:t>汇报本节点的资源使用情况和</a:t>
            </a:r>
            <a:r>
              <a:rPr lang="en-US" altLang="zh-CN" dirty="0"/>
              <a:t>Container</a:t>
            </a:r>
            <a:r>
              <a:rPr lang="zh-CN" altLang="en-US" dirty="0"/>
              <a:t>运行状态</a:t>
            </a:r>
            <a:endParaRPr lang="en-US" altLang="zh-CN" dirty="0"/>
          </a:p>
          <a:p>
            <a:pPr lvl="1"/>
            <a:r>
              <a:rPr lang="zh-CN" altLang="en-US" dirty="0"/>
              <a:t>接受并处理来自</a:t>
            </a:r>
            <a:r>
              <a:rPr lang="en-US" altLang="zh-CN" dirty="0"/>
              <a:t>AM</a:t>
            </a:r>
            <a:r>
              <a:rPr lang="zh-CN" altLang="en-US" dirty="0"/>
              <a:t>的</a:t>
            </a:r>
            <a:r>
              <a:rPr lang="en-US" altLang="zh-CN" dirty="0"/>
              <a:t>Container</a:t>
            </a:r>
            <a:r>
              <a:rPr lang="zh-CN" altLang="en-US" dirty="0"/>
              <a:t>启动</a:t>
            </a:r>
            <a:r>
              <a:rPr lang="en-US" altLang="zh-CN" dirty="0"/>
              <a:t>/</a:t>
            </a:r>
            <a:r>
              <a:rPr lang="zh-CN" altLang="en-US" dirty="0"/>
              <a:t>停止等各种请求</a:t>
            </a:r>
          </a:p>
        </p:txBody>
      </p:sp>
    </p:spTree>
    <p:extLst>
      <p:ext uri="{BB962C8B-B14F-4D97-AF65-F5344CB8AC3E}">
        <p14:creationId xmlns:p14="http://schemas.microsoft.com/office/powerpoint/2010/main" val="17456239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solidFill>
                  <a:schemeClr val="tx1"/>
                </a:solidFill>
              </a:rPr>
              <a:t>ApplicationMaster</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16</a:t>
            </a:fld>
            <a:endParaRPr lang="en-US" altLang="zh-CN" dirty="0"/>
          </a:p>
        </p:txBody>
      </p:sp>
      <p:sp>
        <p:nvSpPr>
          <p:cNvPr id="4" name="内容占位符 3"/>
          <p:cNvSpPr>
            <a:spLocks noGrp="1"/>
          </p:cNvSpPr>
          <p:nvPr>
            <p:ph idx="1"/>
          </p:nvPr>
        </p:nvSpPr>
        <p:spPr/>
        <p:txBody>
          <a:bodyPr/>
          <a:lstStyle/>
          <a:p>
            <a:r>
              <a:rPr lang="zh-CN" altLang="en-US" dirty="0"/>
              <a:t>当用户基于</a:t>
            </a:r>
            <a:r>
              <a:rPr lang="en-US" altLang="zh-CN" dirty="0"/>
              <a:t>Yarn</a:t>
            </a:r>
            <a:r>
              <a:rPr lang="zh-CN" altLang="en-US" dirty="0"/>
              <a:t>平台提交一个框架应用，</a:t>
            </a:r>
            <a:r>
              <a:rPr lang="en-US" altLang="zh-CN" dirty="0"/>
              <a:t>Yarn</a:t>
            </a:r>
            <a:r>
              <a:rPr lang="zh-CN" altLang="en-US" dirty="0"/>
              <a:t>均启动一个 </a:t>
            </a:r>
            <a:r>
              <a:rPr lang="en-US" altLang="zh-CN" dirty="0"/>
              <a:t>AM</a:t>
            </a:r>
            <a:r>
              <a:rPr lang="zh-CN" altLang="en-US" dirty="0"/>
              <a:t>用于管理该应用</a:t>
            </a:r>
            <a:endParaRPr lang="en-US" altLang="zh-CN" dirty="0"/>
          </a:p>
          <a:p>
            <a:pPr lvl="1"/>
            <a:r>
              <a:rPr lang="en-US" altLang="zh-CN" dirty="0"/>
              <a:t>AM</a:t>
            </a:r>
            <a:r>
              <a:rPr lang="zh-CN" altLang="en-US" dirty="0"/>
              <a:t>与</a:t>
            </a:r>
            <a:r>
              <a:rPr lang="en-US" altLang="zh-CN" dirty="0"/>
              <a:t>RM</a:t>
            </a:r>
            <a:r>
              <a:rPr lang="zh-CN" altLang="en-US" dirty="0"/>
              <a:t>调度器协商以获取资源（以</a:t>
            </a:r>
            <a:r>
              <a:rPr lang="en-US" altLang="zh-CN" dirty="0"/>
              <a:t>Container</a:t>
            </a:r>
            <a:r>
              <a:rPr lang="zh-CN" altLang="en-US" dirty="0"/>
              <a:t>表示），将获取的资源进一步分配给应用内部的任务</a:t>
            </a:r>
            <a:endParaRPr lang="en-US" altLang="zh-CN" dirty="0"/>
          </a:p>
          <a:p>
            <a:pPr lvl="1"/>
            <a:r>
              <a:rPr lang="en-US" altLang="zh-CN" dirty="0"/>
              <a:t>AM</a:t>
            </a:r>
            <a:r>
              <a:rPr lang="zh-CN" altLang="en-US" dirty="0"/>
              <a:t>与</a:t>
            </a:r>
            <a:r>
              <a:rPr lang="en-US" altLang="zh-CN" dirty="0"/>
              <a:t>NM</a:t>
            </a:r>
            <a:r>
              <a:rPr lang="zh-CN" altLang="en-US" dirty="0"/>
              <a:t>通信以启动</a:t>
            </a:r>
            <a:r>
              <a:rPr lang="en-US" altLang="zh-CN" dirty="0"/>
              <a:t>/</a:t>
            </a:r>
            <a:r>
              <a:rPr lang="zh-CN" altLang="en-US" dirty="0"/>
              <a:t>停止任务，监控所有任务运行状态， 并在任务发生故障时重新申请资源来重启任务</a:t>
            </a:r>
          </a:p>
        </p:txBody>
      </p:sp>
    </p:spTree>
    <p:extLst>
      <p:ext uri="{BB962C8B-B14F-4D97-AF65-F5344CB8AC3E}">
        <p14:creationId xmlns:p14="http://schemas.microsoft.com/office/powerpoint/2010/main" val="31389495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Container</a:t>
            </a:r>
            <a:endParaRPr lang="zh-CN" altLang="en-US" dirty="0"/>
          </a:p>
        </p:txBody>
      </p:sp>
      <p:sp>
        <p:nvSpPr>
          <p:cNvPr id="4" name="内容占位符 3"/>
          <p:cNvSpPr>
            <a:spLocks noGrp="1"/>
          </p:cNvSpPr>
          <p:nvPr>
            <p:ph idx="1"/>
          </p:nvPr>
        </p:nvSpPr>
        <p:spPr/>
        <p:txBody>
          <a:bodyPr/>
          <a:lstStyle/>
          <a:p>
            <a:r>
              <a:rPr lang="en-US" altLang="zh-CN" dirty="0"/>
              <a:t>Container</a:t>
            </a:r>
            <a:r>
              <a:rPr lang="zh-CN" altLang="en-US" dirty="0"/>
              <a:t>是资源的抽象表示，包含</a:t>
            </a:r>
            <a:r>
              <a:rPr lang="en-US" altLang="zh-CN" dirty="0"/>
              <a:t>CPU</a:t>
            </a:r>
            <a:r>
              <a:rPr lang="zh-CN" altLang="en-US" dirty="0"/>
              <a:t>、内存等资源，是一个动态资源划分单位</a:t>
            </a:r>
            <a:endParaRPr lang="en-US" altLang="zh-CN" dirty="0"/>
          </a:p>
          <a:p>
            <a:endParaRPr lang="en-US" altLang="zh-CN" dirty="0"/>
          </a:p>
          <a:p>
            <a:r>
              <a:rPr lang="zh-CN" altLang="en-US" dirty="0"/>
              <a:t>当</a:t>
            </a:r>
            <a:r>
              <a:rPr lang="en-US" altLang="zh-CN" dirty="0"/>
              <a:t>AM</a:t>
            </a:r>
            <a:r>
              <a:rPr lang="zh-CN" altLang="en-US" dirty="0"/>
              <a:t>向</a:t>
            </a:r>
            <a:r>
              <a:rPr lang="en-US" altLang="zh-CN" dirty="0"/>
              <a:t>RM</a:t>
            </a:r>
            <a:r>
              <a:rPr lang="zh-CN" altLang="en-US" dirty="0"/>
              <a:t>申请资源时，</a:t>
            </a:r>
            <a:r>
              <a:rPr lang="en-US" altLang="zh-CN" dirty="0"/>
              <a:t>RM</a:t>
            </a:r>
            <a:r>
              <a:rPr lang="zh-CN" altLang="en-US" dirty="0"/>
              <a:t>向</a:t>
            </a:r>
            <a:r>
              <a:rPr lang="en-US" altLang="zh-CN" dirty="0"/>
              <a:t>AM</a:t>
            </a:r>
            <a:r>
              <a:rPr lang="zh-CN" altLang="en-US" dirty="0"/>
              <a:t>返回以</a:t>
            </a:r>
            <a:r>
              <a:rPr lang="en-US" altLang="zh-CN" dirty="0"/>
              <a:t>Container</a:t>
            </a:r>
            <a:r>
              <a:rPr lang="zh-CN" altLang="en-US" dirty="0"/>
              <a:t>表示的资源</a:t>
            </a:r>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17</a:t>
            </a:fld>
            <a:endParaRPr lang="en-US" altLang="zh-CN" dirty="0"/>
          </a:p>
        </p:txBody>
      </p:sp>
    </p:spTree>
    <p:extLst>
      <p:ext uri="{BB962C8B-B14F-4D97-AF65-F5344CB8AC3E}">
        <p14:creationId xmlns:p14="http://schemas.microsoft.com/office/powerpoint/2010/main" val="9604245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r>
              <a:rPr lang="en-US" altLang="zh-CN" b="0" dirty="0"/>
              <a:t>: </a:t>
            </a:r>
            <a:r>
              <a:rPr lang="en-US" altLang="zh-CN" dirty="0"/>
              <a:t>Yet Another Resource Negotiator</a:t>
            </a:r>
            <a:endParaRPr lang="zh-CN" altLang="en-US" dirty="0"/>
          </a:p>
        </p:txBody>
      </p:sp>
      <p:sp>
        <p:nvSpPr>
          <p:cNvPr id="4" name="内容占位符 3"/>
          <p:cNvSpPr>
            <a:spLocks noGrp="1"/>
          </p:cNvSpPr>
          <p:nvPr>
            <p:ph idx="1"/>
          </p:nvPr>
        </p:nvSpPr>
        <p:spPr/>
        <p:txBody>
          <a:bodyPr/>
          <a:lstStyle/>
          <a:p>
            <a:r>
              <a:rPr lang="zh-CN" altLang="en-US" dirty="0"/>
              <a:t>资源管理与作业管理相分离</a:t>
            </a:r>
            <a:endParaRPr lang="en-US" altLang="zh-CN" dirty="0"/>
          </a:p>
          <a:p>
            <a:pPr lvl="1"/>
            <a:r>
              <a:rPr lang="en-US" altLang="zh-CN" dirty="0" err="1"/>
              <a:t>MapReduce</a:t>
            </a:r>
            <a:r>
              <a:rPr lang="en-US" altLang="zh-CN" dirty="0"/>
              <a:t> 1.0</a:t>
            </a:r>
            <a:r>
              <a:rPr lang="zh-CN" altLang="en-US" dirty="0"/>
              <a:t>既是计算系统，需要负责作业管理，也是资源管理系统</a:t>
            </a:r>
          </a:p>
          <a:p>
            <a:pPr lvl="1"/>
            <a:r>
              <a:rPr lang="en-US" altLang="zh-CN" dirty="0"/>
              <a:t>Yarn</a:t>
            </a:r>
            <a:r>
              <a:rPr lang="zh-CN" altLang="en-US" dirty="0"/>
              <a:t>是独立出来的</a:t>
            </a:r>
            <a:r>
              <a:rPr lang="zh-CN" altLang="en-US" dirty="0">
                <a:solidFill>
                  <a:srgbClr val="FF0000"/>
                </a:solidFill>
              </a:rPr>
              <a:t>资源管理系统</a:t>
            </a:r>
            <a:r>
              <a:rPr lang="zh-CN" altLang="en-US" dirty="0"/>
              <a:t>，而</a:t>
            </a:r>
            <a:r>
              <a:rPr lang="en-US" altLang="zh-CN" dirty="0"/>
              <a:t>MapReduce 2.0</a:t>
            </a:r>
            <a:r>
              <a:rPr lang="zh-CN" altLang="en-US" dirty="0"/>
              <a:t>作为计算系统负责</a:t>
            </a:r>
            <a:r>
              <a:rPr lang="zh-CN" altLang="en-US" dirty="0">
                <a:solidFill>
                  <a:srgbClr val="7030A0"/>
                </a:solidFill>
              </a:rPr>
              <a:t>作业管理</a:t>
            </a:r>
          </a:p>
        </p:txBody>
      </p:sp>
      <p:graphicFrame>
        <p:nvGraphicFramePr>
          <p:cNvPr id="5" name="内容占位符 6"/>
          <p:cNvGraphicFramePr>
            <a:graphicFrameLocks/>
          </p:cNvGraphicFramePr>
          <p:nvPr>
            <p:extLst>
              <p:ext uri="{D42A27DB-BD31-4B8C-83A1-F6EECF244321}">
                <p14:modId xmlns:p14="http://schemas.microsoft.com/office/powerpoint/2010/main" val="1951454163"/>
              </p:ext>
            </p:extLst>
          </p:nvPr>
        </p:nvGraphicFramePr>
        <p:xfrm>
          <a:off x="568489" y="3976124"/>
          <a:ext cx="8229600" cy="2160000"/>
        </p:xfrm>
        <a:graphic>
          <a:graphicData uri="http://schemas.openxmlformats.org/drawingml/2006/table">
            <a:tbl>
              <a:tblPr firstRow="1" bandRow="1">
                <a:tableStyleId>{21E4AEA4-8DFA-4A89-87EB-49C32662AFE0}</a:tableStyleId>
              </a:tblPr>
              <a:tblGrid>
                <a:gridCol w="2450608">
                  <a:extLst>
                    <a:ext uri="{9D8B030D-6E8A-4147-A177-3AD203B41FA5}">
                      <a16:colId xmlns:a16="http://schemas.microsoft.com/office/drawing/2014/main" val="2186157397"/>
                    </a:ext>
                  </a:extLst>
                </a:gridCol>
                <a:gridCol w="2286000">
                  <a:extLst>
                    <a:ext uri="{9D8B030D-6E8A-4147-A177-3AD203B41FA5}">
                      <a16:colId xmlns:a16="http://schemas.microsoft.com/office/drawing/2014/main" val="2148738545"/>
                    </a:ext>
                  </a:extLst>
                </a:gridCol>
                <a:gridCol w="3492992">
                  <a:extLst>
                    <a:ext uri="{9D8B030D-6E8A-4147-A177-3AD203B41FA5}">
                      <a16:colId xmlns:a16="http://schemas.microsoft.com/office/drawing/2014/main" val="2288510723"/>
                    </a:ext>
                  </a:extLst>
                </a:gridCol>
              </a:tblGrid>
              <a:tr h="432000">
                <a:tc>
                  <a:txBody>
                    <a:bodyPr/>
                    <a:lstStyle/>
                    <a:p>
                      <a:pPr algn="ctr"/>
                      <a:r>
                        <a:rPr lang="en-US" altLang="zh-CN" dirty="0" err="1"/>
                        <a:t>MapReduce</a:t>
                      </a:r>
                      <a:r>
                        <a:rPr lang="en-US" altLang="zh-CN" baseline="0" dirty="0"/>
                        <a:t> 1.0</a:t>
                      </a:r>
                      <a:endParaRPr lang="zh-CN" altLang="en-US" dirty="0">
                        <a:solidFill>
                          <a:schemeClr val="tx1"/>
                        </a:solidFill>
                      </a:endParaRPr>
                    </a:p>
                  </a:txBody>
                  <a:tcPr marL="112222" marR="112222"/>
                </a:tc>
                <a:tc>
                  <a:txBody>
                    <a:bodyPr/>
                    <a:lstStyle/>
                    <a:p>
                      <a:pPr algn="ctr"/>
                      <a:r>
                        <a:rPr lang="zh-CN" altLang="en-US" dirty="0"/>
                        <a:t>功能</a:t>
                      </a:r>
                      <a:endParaRPr lang="zh-CN" altLang="en-US" dirty="0">
                        <a:solidFill>
                          <a:schemeClr val="tx1"/>
                        </a:solidFill>
                      </a:endParaRPr>
                    </a:p>
                  </a:txBody>
                  <a:tcPr marL="112222" marR="112222"/>
                </a:tc>
                <a:tc>
                  <a:txBody>
                    <a:bodyPr/>
                    <a:lstStyle/>
                    <a:p>
                      <a:pPr algn="ctr"/>
                      <a:r>
                        <a:rPr lang="en-US" altLang="zh-CN" dirty="0">
                          <a:solidFill>
                            <a:schemeClr val="lt1"/>
                          </a:solidFill>
                        </a:rPr>
                        <a:t>MapReduce2.0 + Yarn</a:t>
                      </a:r>
                      <a:endParaRPr lang="zh-CN" altLang="en-US" dirty="0">
                        <a:solidFill>
                          <a:schemeClr val="tx1"/>
                        </a:solidFill>
                      </a:endParaRPr>
                    </a:p>
                  </a:txBody>
                  <a:tcPr marL="112222" marR="112222"/>
                </a:tc>
                <a:extLst>
                  <a:ext uri="{0D108BD9-81ED-4DB2-BD59-A6C34878D82A}">
                    <a16:rowId xmlns:a16="http://schemas.microsoft.com/office/drawing/2014/main" val="1698471304"/>
                  </a:ext>
                </a:extLst>
              </a:tr>
              <a:tr h="432000">
                <a:tc rowSpan="3">
                  <a:txBody>
                    <a:bodyPr/>
                    <a:lstStyle/>
                    <a:p>
                      <a:pPr algn="ctr"/>
                      <a:r>
                        <a:rPr lang="en-US" altLang="zh-CN" dirty="0" err="1"/>
                        <a:t>JobTracker</a:t>
                      </a:r>
                      <a:endParaRPr lang="zh-CN" altLang="en-US" dirty="0"/>
                    </a:p>
                    <a:p>
                      <a:pPr algn="ctr"/>
                      <a:r>
                        <a:rPr lang="en-US" altLang="zh-CN" dirty="0" err="1"/>
                        <a:t>TaskTracker</a:t>
                      </a:r>
                      <a:endParaRPr lang="zh-CN" altLang="en-US" dirty="0"/>
                    </a:p>
                  </a:txBody>
                  <a:tcPr marL="112222" marR="112222" anchor="ctr"/>
                </a:tc>
                <a:tc rowSpan="2">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FF0000"/>
                          </a:solidFill>
                        </a:rPr>
                        <a:t>资源管理</a:t>
                      </a:r>
                    </a:p>
                  </a:txBody>
                  <a:tcPr marL="112222" marR="112222" anchor="ctr"/>
                </a:tc>
                <a:tc>
                  <a:txBody>
                    <a:bodyPr/>
                    <a:lstStyle/>
                    <a:p>
                      <a:pPr algn="ctr"/>
                      <a:r>
                        <a:rPr lang="en-US" altLang="zh-CN" dirty="0" err="1"/>
                        <a:t>ResourceManager</a:t>
                      </a:r>
                      <a:endParaRPr lang="zh-CN" altLang="en-US" dirty="0"/>
                    </a:p>
                  </a:txBody>
                  <a:tcPr marL="112222" marR="112222" anchor="ctr"/>
                </a:tc>
                <a:extLst>
                  <a:ext uri="{0D108BD9-81ED-4DB2-BD59-A6C34878D82A}">
                    <a16:rowId xmlns:a16="http://schemas.microsoft.com/office/drawing/2014/main" val="764772056"/>
                  </a:ext>
                </a:extLst>
              </a:tr>
              <a:tr h="432000">
                <a:tc vMerge="1">
                  <a:txBody>
                    <a:bodyPr/>
                    <a:lstStyle/>
                    <a:p>
                      <a:endParaRPr lang="zh-CN" altLang="en-US" dirty="0"/>
                    </a:p>
                  </a:txBody>
                  <a:tcPr/>
                </a:tc>
                <a:tc vMerge="1">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zh-CN" altLang="en-US" b="1" dirty="0">
                        <a:solidFill>
                          <a:srgbClr val="FF0000"/>
                        </a:solidFill>
                      </a:endParaRPr>
                    </a:p>
                  </a:txBody>
                  <a:tcPr marL="112222" marR="112222" anchor="ctr"/>
                </a:tc>
                <a:tc>
                  <a:txBody>
                    <a:bodyPr/>
                    <a:lstStyle/>
                    <a:p>
                      <a:pPr algn="ctr"/>
                      <a:r>
                        <a:rPr lang="en-US" altLang="zh-CN" dirty="0" err="1"/>
                        <a:t>NodeManager</a:t>
                      </a:r>
                      <a:endParaRPr lang="zh-CN" altLang="en-US" dirty="0"/>
                    </a:p>
                  </a:txBody>
                  <a:tcPr marL="112222" marR="112222" anchor="ctr"/>
                </a:tc>
                <a:extLst>
                  <a:ext uri="{0D108BD9-81ED-4DB2-BD59-A6C34878D82A}">
                    <a16:rowId xmlns:a16="http://schemas.microsoft.com/office/drawing/2014/main" val="4137586893"/>
                  </a:ext>
                </a:extLst>
              </a:tr>
              <a:tr h="432000">
                <a:tc vMerge="1">
                  <a:txBody>
                    <a:bodyPr/>
                    <a:lstStyle/>
                    <a:p>
                      <a:pPr algn="ctr"/>
                      <a:endParaRPr lang="zh-CN" altLang="en-US" dirty="0"/>
                    </a:p>
                  </a:txBody>
                  <a:tcPr marL="112222" marR="112222" anchor="ct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zh-CN" altLang="en-US" b="1" dirty="0">
                          <a:solidFill>
                            <a:srgbClr val="7030A0"/>
                          </a:solidFill>
                        </a:rPr>
                        <a:t>作业管理</a:t>
                      </a:r>
                    </a:p>
                  </a:txBody>
                  <a:tcPr marL="112222" marR="112222" anchor="ctr"/>
                </a:tc>
                <a:tc>
                  <a:txBody>
                    <a:bodyPr/>
                    <a:lstStyle/>
                    <a:p>
                      <a:pPr algn="ctr"/>
                      <a:r>
                        <a:rPr lang="en-US" altLang="zh-CN" dirty="0" err="1"/>
                        <a:t>ApplicationMaster</a:t>
                      </a:r>
                      <a:endParaRPr lang="zh-CN" altLang="en-US" dirty="0"/>
                    </a:p>
                  </a:txBody>
                  <a:tcPr marL="112222" marR="112222" anchor="ctr"/>
                </a:tc>
                <a:extLst>
                  <a:ext uri="{0D108BD9-81ED-4DB2-BD59-A6C34878D82A}">
                    <a16:rowId xmlns:a16="http://schemas.microsoft.com/office/drawing/2014/main" val="2653099047"/>
                  </a:ext>
                </a:extLst>
              </a:tr>
              <a:tr h="432000">
                <a:tc>
                  <a:txBody>
                    <a:bodyPr/>
                    <a:lstStyle/>
                    <a:p>
                      <a:pPr algn="ctr"/>
                      <a:r>
                        <a:rPr lang="en-US" altLang="zh-CN" dirty="0"/>
                        <a:t>Task</a:t>
                      </a:r>
                      <a:endParaRPr lang="zh-CN" altLang="en-US" dirty="0"/>
                    </a:p>
                  </a:txBody>
                  <a:tcPr marL="112222" marR="112222" anchor="ctr"/>
                </a:tc>
                <a:tc>
                  <a:txBody>
                    <a:bodyPr/>
                    <a:lstStyle/>
                    <a:p>
                      <a:pPr algn="ctr"/>
                      <a:r>
                        <a:rPr lang="zh-CN" altLang="en-US" b="1" dirty="0">
                          <a:solidFill>
                            <a:schemeClr val="tx1"/>
                          </a:solidFill>
                        </a:rPr>
                        <a:t>执行计算</a:t>
                      </a:r>
                    </a:p>
                  </a:txBody>
                  <a:tcPr marL="112222" marR="112222" anchor="ctr"/>
                </a:tc>
                <a:tc>
                  <a:txBody>
                    <a:bodyPr/>
                    <a:lstStyle/>
                    <a:p>
                      <a:pPr algn="ctr"/>
                      <a:r>
                        <a:rPr lang="en-US" altLang="zh-CN" dirty="0"/>
                        <a:t>Container</a:t>
                      </a:r>
                      <a:endParaRPr lang="zh-CN" altLang="en-US" dirty="0"/>
                    </a:p>
                  </a:txBody>
                  <a:tcPr marL="112222" marR="112222" anchor="ctr"/>
                </a:tc>
                <a:extLst>
                  <a:ext uri="{0D108BD9-81ED-4DB2-BD59-A6C34878D82A}">
                    <a16:rowId xmlns:a16="http://schemas.microsoft.com/office/drawing/2014/main" val="1472857726"/>
                  </a:ext>
                </a:extLst>
              </a:tr>
            </a:tbl>
          </a:graphicData>
        </a:graphic>
      </p:graphicFrame>
      <p:sp>
        <p:nvSpPr>
          <p:cNvPr id="6" name="灯片编号占位符 5"/>
          <p:cNvSpPr>
            <a:spLocks noGrp="1"/>
          </p:cNvSpPr>
          <p:nvPr>
            <p:ph type="sldNum" sz="quarter" idx="10"/>
          </p:nvPr>
        </p:nvSpPr>
        <p:spPr/>
        <p:txBody>
          <a:bodyPr/>
          <a:lstStyle/>
          <a:p>
            <a:fld id="{2F92E8BF-52C0-4DA6-9593-0F736FC6DF7B}" type="slidenum">
              <a:rPr lang="en-US" altLang="zh-CN" smtClean="0"/>
              <a:pPr/>
              <a:t>18</a:t>
            </a:fld>
            <a:endParaRPr lang="en-US" altLang="zh-CN" dirty="0"/>
          </a:p>
        </p:txBody>
      </p:sp>
    </p:spTree>
    <p:extLst>
      <p:ext uri="{BB962C8B-B14F-4D97-AF65-F5344CB8AC3E}">
        <p14:creationId xmlns:p14="http://schemas.microsoft.com/office/powerpoint/2010/main" val="686091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19</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solidFill>
                  <a:srgbClr val="C00000"/>
                </a:solidFill>
              </a:rPr>
              <a:t>体系架构</a:t>
            </a:r>
            <a:endParaRPr lang="en-US" altLang="zh-CN" dirty="0">
              <a:solidFill>
                <a:srgbClr val="C00000"/>
              </a:solidFill>
            </a:endParaRPr>
          </a:p>
          <a:p>
            <a:pPr lvl="1"/>
            <a:r>
              <a:rPr lang="zh-CN" altLang="en-US" dirty="0"/>
              <a:t>架构图</a:t>
            </a:r>
            <a:endParaRPr lang="en-US" altLang="zh-CN" dirty="0"/>
          </a:p>
          <a:p>
            <a:pPr lvl="1"/>
            <a:r>
              <a:rPr lang="zh-CN" altLang="en-US" dirty="0">
                <a:solidFill>
                  <a:srgbClr val="C00000"/>
                </a:solidFill>
              </a:rPr>
              <a:t>应用程序执行流程</a:t>
            </a:r>
            <a:endParaRPr lang="en-US" altLang="zh-CN" dirty="0">
              <a:solidFill>
                <a:srgbClr val="C00000"/>
              </a:solidFill>
            </a:endParaRPr>
          </a:p>
          <a:p>
            <a:r>
              <a:rPr lang="zh-CN" altLang="en-US" dirty="0"/>
              <a:t>工作原理</a:t>
            </a:r>
            <a:endParaRPr lang="en-US" altLang="zh-CN" dirty="0"/>
          </a:p>
          <a:p>
            <a:r>
              <a:rPr lang="zh-CN" altLang="en-US" dirty="0"/>
              <a:t>容错机制</a:t>
            </a:r>
            <a:endParaRPr lang="en-US" altLang="zh-CN" dirty="0"/>
          </a:p>
          <a:p>
            <a:r>
              <a:rPr lang="zh-CN" altLang="en-US" dirty="0"/>
              <a:t>典型示例</a:t>
            </a:r>
          </a:p>
        </p:txBody>
      </p:sp>
    </p:spTree>
    <p:extLst>
      <p:ext uri="{BB962C8B-B14F-4D97-AF65-F5344CB8AC3E}">
        <p14:creationId xmlns:p14="http://schemas.microsoft.com/office/powerpoint/2010/main" val="9380264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 name="内容占位符 38"/>
          <p:cNvSpPr>
            <a:spLocks noGrp="1"/>
          </p:cNvSpPr>
          <p:nvPr>
            <p:ph idx="1"/>
          </p:nvPr>
        </p:nvSpPr>
        <p:spPr/>
        <p:txBody>
          <a:bodyPr/>
          <a:lstStyle/>
          <a:p>
            <a:endParaRPr lang="zh-CN" altLang="en-US" dirty="0"/>
          </a:p>
        </p:txBody>
      </p:sp>
      <p:sp>
        <p:nvSpPr>
          <p:cNvPr id="2" name="标题 1"/>
          <p:cNvSpPr>
            <a:spLocks noGrp="1"/>
          </p:cNvSpPr>
          <p:nvPr>
            <p:ph type="title"/>
          </p:nvPr>
        </p:nvSpPr>
        <p:spPr/>
        <p:txBody>
          <a:bodyPr/>
          <a:lstStyle/>
          <a:p>
            <a:r>
              <a:rPr lang="zh-CN" altLang="en-US" dirty="0"/>
              <a:t>分布式计算系统生态圈</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a:t>
            </a:fld>
            <a:endParaRPr lang="en-US" altLang="zh-CN" dirty="0"/>
          </a:p>
        </p:txBody>
      </p:sp>
      <p:pic>
        <p:nvPicPr>
          <p:cNvPr id="20" name="图片 19"/>
          <p:cNvPicPr>
            <a:picLocks noChangeAspect="1"/>
          </p:cNvPicPr>
          <p:nvPr/>
        </p:nvPicPr>
        <p:blipFill>
          <a:blip r:embed="rId2"/>
          <a:stretch>
            <a:fillRect/>
          </a:stretch>
        </p:blipFill>
        <p:spPr>
          <a:xfrm>
            <a:off x="819805" y="1905000"/>
            <a:ext cx="7553599" cy="3895682"/>
          </a:xfrm>
          <a:prstGeom prst="rect">
            <a:avLst/>
          </a:prstGeom>
        </p:spPr>
      </p:pic>
    </p:spTree>
    <p:extLst>
      <p:ext uri="{BB962C8B-B14F-4D97-AF65-F5344CB8AC3E}">
        <p14:creationId xmlns:p14="http://schemas.microsoft.com/office/powerpoint/2010/main" val="53343270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执行流程图</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20</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828800" y="1612058"/>
            <a:ext cx="5811233" cy="4654560"/>
          </a:xfrm>
          <a:prstGeom prst="rect">
            <a:avLst/>
          </a:prstGeom>
        </p:spPr>
      </p:pic>
    </p:spTree>
    <p:extLst>
      <p:ext uri="{BB962C8B-B14F-4D97-AF65-F5344CB8AC3E}">
        <p14:creationId xmlns:p14="http://schemas.microsoft.com/office/powerpoint/2010/main" val="13944016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应用程序执行流程</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21</a:t>
            </a:fld>
            <a:endParaRPr lang="en-US" altLang="zh-CN" dirty="0"/>
          </a:p>
        </p:txBody>
      </p:sp>
      <p:sp>
        <p:nvSpPr>
          <p:cNvPr id="4" name="内容占位符 3"/>
          <p:cNvSpPr>
            <a:spLocks noGrp="1"/>
          </p:cNvSpPr>
          <p:nvPr>
            <p:ph idx="1"/>
          </p:nvPr>
        </p:nvSpPr>
        <p:spPr/>
        <p:txBody>
          <a:bodyPr/>
          <a:lstStyle/>
          <a:p>
            <a:pPr marL="514350" indent="-514350">
              <a:buFont typeface="+mj-lt"/>
              <a:buAutoNum type="arabicPeriod"/>
            </a:pPr>
            <a:r>
              <a:rPr lang="zh-CN" altLang="en-US" dirty="0"/>
              <a:t>用户编写客户端应用程序，向</a:t>
            </a:r>
            <a:r>
              <a:rPr lang="en-US" altLang="zh-CN" dirty="0"/>
              <a:t>Yarn</a:t>
            </a:r>
            <a:r>
              <a:rPr lang="zh-CN" altLang="en-US" dirty="0"/>
              <a:t>提交应用程序。</a:t>
            </a:r>
            <a:endParaRPr lang="en-US" altLang="zh-CN" dirty="0"/>
          </a:p>
          <a:p>
            <a:pPr marL="514350" indent="-514350">
              <a:buFont typeface="+mj-lt"/>
              <a:buAutoNum type="arabicPeriod"/>
            </a:pPr>
            <a:r>
              <a:rPr lang="en-US" altLang="zh-CN" dirty="0"/>
              <a:t>RM</a:t>
            </a:r>
            <a:r>
              <a:rPr lang="zh-CN" altLang="en-US" dirty="0"/>
              <a:t>负责接收和处理来自客户端的请求，尝试为该程序分配第一个</a:t>
            </a:r>
            <a:r>
              <a:rPr lang="en-US" altLang="zh-CN" dirty="0"/>
              <a:t>Container</a:t>
            </a:r>
            <a:r>
              <a:rPr lang="zh-CN" altLang="en-US" dirty="0"/>
              <a:t>，若分配成功则在</a:t>
            </a:r>
            <a:r>
              <a:rPr lang="en-US" altLang="zh-CN" dirty="0"/>
              <a:t>Container</a:t>
            </a:r>
            <a:r>
              <a:rPr lang="zh-CN" altLang="en-US" dirty="0"/>
              <a:t>中启动应用程序的</a:t>
            </a:r>
            <a:r>
              <a:rPr lang="en-US" altLang="zh-CN" dirty="0"/>
              <a:t>AM</a:t>
            </a:r>
            <a:r>
              <a:rPr lang="zh-CN" altLang="en-US" dirty="0"/>
              <a:t>。</a:t>
            </a:r>
            <a:endParaRPr lang="en-US" altLang="zh-CN" dirty="0"/>
          </a:p>
          <a:p>
            <a:pPr marL="514350" indent="-514350">
              <a:buFont typeface="+mj-lt"/>
              <a:buAutoNum type="arabicPeriod"/>
            </a:pPr>
            <a:r>
              <a:rPr lang="en-US" altLang="zh-CN" dirty="0"/>
              <a:t>AM</a:t>
            </a:r>
            <a:r>
              <a:rPr lang="zh-CN" altLang="en-US" dirty="0"/>
              <a:t>向</a:t>
            </a:r>
            <a:r>
              <a:rPr lang="en-US" altLang="zh-CN" dirty="0"/>
              <a:t>RM</a:t>
            </a:r>
            <a:r>
              <a:rPr lang="zh-CN" altLang="en-US" dirty="0"/>
              <a:t>注册，这样客户端可通过</a:t>
            </a:r>
            <a:r>
              <a:rPr lang="en-US" altLang="zh-CN" dirty="0"/>
              <a:t>RM</a:t>
            </a:r>
            <a:r>
              <a:rPr lang="zh-CN" altLang="en-US" dirty="0"/>
              <a:t>查看应用程序的资源使用情况。</a:t>
            </a:r>
            <a:r>
              <a:rPr lang="en-US" altLang="zh-CN" dirty="0"/>
              <a:t>AM</a:t>
            </a:r>
            <a:r>
              <a:rPr lang="zh-CN" altLang="en-US" dirty="0"/>
              <a:t>将应用解析为作业并进一步分解为若干任务，并向</a:t>
            </a:r>
            <a:r>
              <a:rPr lang="en-US" altLang="zh-CN" dirty="0"/>
              <a:t>RM</a:t>
            </a:r>
            <a:r>
              <a:rPr lang="zh-CN" altLang="en-US" dirty="0"/>
              <a:t>申请启动这些任务的资源。</a:t>
            </a:r>
          </a:p>
        </p:txBody>
      </p:sp>
    </p:spTree>
    <p:extLst>
      <p:ext uri="{BB962C8B-B14F-4D97-AF65-F5344CB8AC3E}">
        <p14:creationId xmlns:p14="http://schemas.microsoft.com/office/powerpoint/2010/main" val="40660664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应用程序执行流程</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22</a:t>
            </a:fld>
            <a:endParaRPr lang="en-US" altLang="zh-CN" dirty="0"/>
          </a:p>
        </p:txBody>
      </p:sp>
      <p:sp>
        <p:nvSpPr>
          <p:cNvPr id="4" name="内容占位符 3"/>
          <p:cNvSpPr>
            <a:spLocks noGrp="1"/>
          </p:cNvSpPr>
          <p:nvPr>
            <p:ph idx="1"/>
          </p:nvPr>
        </p:nvSpPr>
        <p:spPr/>
        <p:txBody>
          <a:bodyPr/>
          <a:lstStyle/>
          <a:p>
            <a:pPr marL="514350" indent="-514350">
              <a:buFont typeface="+mj-lt"/>
              <a:buAutoNum type="arabicPeriod" startAt="4"/>
            </a:pPr>
            <a:r>
              <a:rPr lang="en-US" altLang="zh-CN" dirty="0"/>
              <a:t>RM</a:t>
            </a:r>
            <a:r>
              <a:rPr lang="zh-CN" altLang="en-US" dirty="0"/>
              <a:t>向提出申请的</a:t>
            </a:r>
            <a:r>
              <a:rPr lang="en-US" altLang="zh-CN" dirty="0"/>
              <a:t>AM</a:t>
            </a:r>
            <a:r>
              <a:rPr lang="zh-CN" altLang="en-US" dirty="0"/>
              <a:t>分配以</a:t>
            </a:r>
            <a:r>
              <a:rPr lang="en-US" altLang="zh-CN" dirty="0"/>
              <a:t>Container</a:t>
            </a:r>
            <a:r>
              <a:rPr lang="zh-CN" altLang="en-US" dirty="0"/>
              <a:t>形式表示的资源。一旦</a:t>
            </a:r>
            <a:r>
              <a:rPr lang="en-US" altLang="zh-CN" dirty="0"/>
              <a:t>AM</a:t>
            </a:r>
            <a:r>
              <a:rPr lang="zh-CN" altLang="en-US" dirty="0"/>
              <a:t>申请到资源后，在多个任务间进行资源分配。</a:t>
            </a:r>
            <a:endParaRPr lang="en-US" altLang="zh-CN" dirty="0"/>
          </a:p>
          <a:p>
            <a:pPr marL="514350" indent="-514350">
              <a:buFont typeface="+mj-lt"/>
              <a:buAutoNum type="arabicPeriod" startAt="4"/>
            </a:pPr>
            <a:r>
              <a:rPr lang="en-US" altLang="zh-CN" dirty="0"/>
              <a:t>AM</a:t>
            </a:r>
            <a:r>
              <a:rPr lang="zh-CN" altLang="en-US" dirty="0"/>
              <a:t>确定资源分配方案后，便与对应的</a:t>
            </a:r>
            <a:r>
              <a:rPr lang="en-US" altLang="zh-CN" dirty="0"/>
              <a:t>NM</a:t>
            </a:r>
            <a:r>
              <a:rPr lang="zh-CN" altLang="en-US" dirty="0"/>
              <a:t>通信，在相应的</a:t>
            </a:r>
            <a:r>
              <a:rPr lang="en-US" altLang="zh-CN" dirty="0"/>
              <a:t>Container</a:t>
            </a:r>
            <a:r>
              <a:rPr lang="zh-CN" altLang="en-US" dirty="0"/>
              <a:t>中启动工作进程用于执行任务。</a:t>
            </a:r>
            <a:endParaRPr lang="en-US" altLang="zh-CN" dirty="0"/>
          </a:p>
          <a:p>
            <a:pPr marL="514350" indent="-514350">
              <a:buFont typeface="+mj-lt"/>
              <a:buAutoNum type="arabicPeriod" startAt="4"/>
            </a:pPr>
            <a:r>
              <a:rPr lang="zh-CN" altLang="en-US" dirty="0"/>
              <a:t>各个任务向</a:t>
            </a:r>
            <a:r>
              <a:rPr lang="en-US" altLang="zh-CN" dirty="0"/>
              <a:t>AM</a:t>
            </a:r>
            <a:r>
              <a:rPr lang="zh-CN" altLang="en-US" dirty="0"/>
              <a:t>汇报自己的状态和进度，以便让</a:t>
            </a:r>
            <a:r>
              <a:rPr lang="en-US" altLang="zh-CN" dirty="0"/>
              <a:t>AM</a:t>
            </a:r>
            <a:r>
              <a:rPr lang="zh-CN" altLang="en-US" dirty="0"/>
              <a:t>随时掌握各个任务的运行状态。</a:t>
            </a:r>
            <a:endParaRPr lang="en-US" altLang="zh-CN" dirty="0"/>
          </a:p>
          <a:p>
            <a:pPr marL="514350" indent="-514350">
              <a:buFont typeface="+mj-lt"/>
              <a:buAutoNum type="arabicPeriod" startAt="4"/>
            </a:pPr>
            <a:r>
              <a:rPr lang="zh-CN" altLang="en-US" dirty="0"/>
              <a:t>随着任务执行结束，</a:t>
            </a:r>
            <a:r>
              <a:rPr lang="en-US" altLang="zh-CN" dirty="0"/>
              <a:t>AM</a:t>
            </a:r>
            <a:r>
              <a:rPr lang="zh-CN" altLang="en-US" dirty="0"/>
              <a:t>逐步释放所占用的资源，最终向 </a:t>
            </a:r>
            <a:r>
              <a:rPr lang="en-US" altLang="zh-CN" dirty="0"/>
              <a:t>RM</a:t>
            </a:r>
            <a:r>
              <a:rPr lang="zh-CN" altLang="en-US" dirty="0"/>
              <a:t>注销并关闭自己。</a:t>
            </a:r>
          </a:p>
          <a:p>
            <a:endParaRPr lang="en-US" altLang="zh-CN" dirty="0"/>
          </a:p>
        </p:txBody>
      </p:sp>
    </p:spTree>
    <p:extLst>
      <p:ext uri="{BB962C8B-B14F-4D97-AF65-F5344CB8AC3E}">
        <p14:creationId xmlns:p14="http://schemas.microsoft.com/office/powerpoint/2010/main" val="30103042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23</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solidFill>
                  <a:srgbClr val="C00000"/>
                </a:solidFill>
              </a:rPr>
              <a:t>单平台多框架</a:t>
            </a:r>
            <a:endParaRPr lang="en-US" altLang="zh-CN" dirty="0">
              <a:solidFill>
                <a:srgbClr val="C00000"/>
              </a:solidFill>
            </a:endParaRPr>
          </a:p>
          <a:p>
            <a:pPr lvl="1"/>
            <a:r>
              <a:rPr lang="zh-CN" altLang="en-US" dirty="0"/>
              <a:t>平台资源分配</a:t>
            </a:r>
            <a:endParaRPr lang="en-US" altLang="zh-CN" dirty="0"/>
          </a:p>
          <a:p>
            <a:r>
              <a:rPr lang="zh-CN" altLang="en-US" dirty="0"/>
              <a:t>容错机制</a:t>
            </a:r>
            <a:endParaRPr lang="en-US" altLang="zh-CN" dirty="0"/>
          </a:p>
          <a:p>
            <a:r>
              <a:rPr lang="zh-CN" altLang="en-US" dirty="0"/>
              <a:t>典型应用</a:t>
            </a:r>
          </a:p>
        </p:txBody>
      </p:sp>
    </p:spTree>
    <p:extLst>
      <p:ext uri="{BB962C8B-B14F-4D97-AF65-F5344CB8AC3E}">
        <p14:creationId xmlns:p14="http://schemas.microsoft.com/office/powerpoint/2010/main" val="40486151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一个平台多个框架</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24</a:t>
            </a:fld>
            <a:endParaRPr lang="en-US" altLang="zh-CN" dirty="0"/>
          </a:p>
        </p:txBody>
      </p:sp>
      <p:sp>
        <p:nvSpPr>
          <p:cNvPr id="4" name="内容占位符 3"/>
          <p:cNvSpPr>
            <a:spLocks noGrp="1"/>
          </p:cNvSpPr>
          <p:nvPr>
            <p:ph idx="1"/>
          </p:nvPr>
        </p:nvSpPr>
        <p:spPr/>
        <p:txBody>
          <a:bodyPr/>
          <a:lstStyle/>
          <a:p>
            <a:r>
              <a:rPr lang="zh-CN" altLang="en-US" dirty="0"/>
              <a:t>一个资源管理</a:t>
            </a:r>
            <a:r>
              <a:rPr lang="zh-CN" altLang="en-US" dirty="0">
                <a:solidFill>
                  <a:srgbClr val="FF0000"/>
                </a:solidFill>
              </a:rPr>
              <a:t>平台</a:t>
            </a:r>
            <a:r>
              <a:rPr lang="zh-CN" altLang="en-US" dirty="0"/>
              <a:t>运行多个计算</a:t>
            </a:r>
            <a:r>
              <a:rPr lang="zh-CN" altLang="en-US" dirty="0">
                <a:solidFill>
                  <a:srgbClr val="0033CC"/>
                </a:solidFill>
              </a:rPr>
              <a:t>框架</a:t>
            </a:r>
          </a:p>
          <a:p>
            <a:endParaRPr lang="zh-CN" altLang="en-US" dirty="0"/>
          </a:p>
        </p:txBody>
      </p:sp>
      <p:pic>
        <p:nvPicPr>
          <p:cNvPr id="5" name="图片 4"/>
          <p:cNvPicPr>
            <a:picLocks noChangeAspect="1"/>
          </p:cNvPicPr>
          <p:nvPr/>
        </p:nvPicPr>
        <p:blipFill>
          <a:blip r:embed="rId2"/>
          <a:stretch>
            <a:fillRect/>
          </a:stretch>
        </p:blipFill>
        <p:spPr>
          <a:xfrm>
            <a:off x="1316775" y="1981200"/>
            <a:ext cx="6559660" cy="4635112"/>
          </a:xfrm>
          <a:prstGeom prst="rect">
            <a:avLst/>
          </a:prstGeom>
        </p:spPr>
      </p:pic>
    </p:spTree>
    <p:extLst>
      <p:ext uri="{BB962C8B-B14F-4D97-AF65-F5344CB8AC3E}">
        <p14:creationId xmlns:p14="http://schemas.microsoft.com/office/powerpoint/2010/main" val="30786871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25</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solidFill>
                  <a:srgbClr val="C00000"/>
                </a:solidFill>
              </a:rPr>
              <a:t>工作原理</a:t>
            </a:r>
            <a:endParaRPr lang="en-US" altLang="zh-CN" dirty="0">
              <a:solidFill>
                <a:srgbClr val="C00000"/>
              </a:solidFill>
            </a:endParaRPr>
          </a:p>
          <a:p>
            <a:pPr lvl="1"/>
            <a:r>
              <a:rPr lang="zh-CN" altLang="en-US" dirty="0"/>
              <a:t>单平台多框架</a:t>
            </a:r>
            <a:endParaRPr lang="en-US" altLang="zh-CN" dirty="0"/>
          </a:p>
          <a:p>
            <a:pPr lvl="1"/>
            <a:r>
              <a:rPr lang="zh-CN" altLang="en-US" dirty="0">
                <a:solidFill>
                  <a:srgbClr val="C00000"/>
                </a:solidFill>
              </a:rPr>
              <a:t>平台资源分配</a:t>
            </a:r>
            <a:endParaRPr lang="en-US" altLang="zh-CN" dirty="0">
              <a:solidFill>
                <a:srgbClr val="C00000"/>
              </a:solidFill>
            </a:endParaRPr>
          </a:p>
          <a:p>
            <a:r>
              <a:rPr lang="zh-CN" altLang="en-US" dirty="0"/>
              <a:t>容错机制</a:t>
            </a:r>
            <a:endParaRPr lang="en-US" altLang="zh-CN" dirty="0"/>
          </a:p>
          <a:p>
            <a:r>
              <a:rPr lang="zh-CN" altLang="en-US" dirty="0"/>
              <a:t>典型应用</a:t>
            </a:r>
          </a:p>
        </p:txBody>
      </p:sp>
    </p:spTree>
    <p:extLst>
      <p:ext uri="{BB962C8B-B14F-4D97-AF65-F5344CB8AC3E}">
        <p14:creationId xmlns:p14="http://schemas.microsoft.com/office/powerpoint/2010/main" val="12497355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26</a:t>
            </a:fld>
            <a:endParaRPr lang="en-US" altLang="zh-CN" dirty="0"/>
          </a:p>
        </p:txBody>
      </p:sp>
      <p:sp>
        <p:nvSpPr>
          <p:cNvPr id="4" name="内容占位符 3"/>
          <p:cNvSpPr>
            <a:spLocks noGrp="1"/>
          </p:cNvSpPr>
          <p:nvPr>
            <p:ph idx="1"/>
          </p:nvPr>
        </p:nvSpPr>
        <p:spPr/>
        <p:txBody>
          <a:bodyPr/>
          <a:lstStyle/>
          <a:p>
            <a:r>
              <a:rPr lang="en-US" altLang="zh-CN" dirty="0"/>
              <a:t>Resource Manager</a:t>
            </a:r>
            <a:r>
              <a:rPr lang="zh-CN" altLang="en-US" dirty="0"/>
              <a:t>中的调度器维护了</a:t>
            </a:r>
            <a:r>
              <a:rPr lang="zh-CN" altLang="en-US" dirty="0">
                <a:solidFill>
                  <a:srgbClr val="FF0000"/>
                </a:solidFill>
              </a:rPr>
              <a:t>一个或多个应用队列</a:t>
            </a:r>
            <a:r>
              <a:rPr lang="zh-CN" altLang="en-US" dirty="0"/>
              <a:t>（</a:t>
            </a:r>
            <a:r>
              <a:rPr lang="en-US" altLang="zh-CN" dirty="0"/>
              <a:t>queue</a:t>
            </a:r>
            <a:r>
              <a:rPr lang="zh-CN" altLang="en-US" dirty="0"/>
              <a:t>），每个队列拥有一定量的资源，位于同一队列中的应用共享该队列所拥有的资源</a:t>
            </a:r>
            <a:endParaRPr lang="en-US" altLang="zh-CN" dirty="0"/>
          </a:p>
          <a:p>
            <a:r>
              <a:rPr lang="en-US" altLang="zh-CN" dirty="0"/>
              <a:t>Yarn</a:t>
            </a:r>
            <a:r>
              <a:rPr lang="zh-CN" altLang="en-US" dirty="0"/>
              <a:t>进行</a:t>
            </a:r>
            <a:r>
              <a:rPr lang="zh-CN" altLang="en-US" dirty="0">
                <a:solidFill>
                  <a:srgbClr val="0033CC"/>
                </a:solidFill>
              </a:rPr>
              <a:t>资源分配对象是应用</a:t>
            </a:r>
            <a:r>
              <a:rPr lang="zh-CN" altLang="en-US" dirty="0"/>
              <a:t>，用户提交的每个应用会分配到其中一个队列当中，而队列决定了该应用能使用的资源上限</a:t>
            </a:r>
            <a:endParaRPr lang="en-US" altLang="zh-CN" dirty="0"/>
          </a:p>
          <a:p>
            <a:r>
              <a:rPr lang="zh-CN" altLang="en-US" dirty="0"/>
              <a:t>资源调度实际上是决定</a:t>
            </a:r>
            <a:r>
              <a:rPr lang="zh-CN" altLang="en-US" dirty="0">
                <a:solidFill>
                  <a:srgbClr val="7030A0"/>
                </a:solidFill>
              </a:rPr>
              <a:t>如何将资源分配给队列、以及如何分配给队列中应用</a:t>
            </a:r>
            <a:r>
              <a:rPr lang="zh-CN" altLang="en-US" dirty="0"/>
              <a:t>的过程</a:t>
            </a:r>
          </a:p>
        </p:txBody>
      </p:sp>
    </p:spTree>
    <p:extLst>
      <p:ext uri="{BB962C8B-B14F-4D97-AF65-F5344CB8AC3E}">
        <p14:creationId xmlns:p14="http://schemas.microsoft.com/office/powerpoint/2010/main" val="45304752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资源分配策略</a:t>
            </a:r>
            <a:r>
              <a:rPr lang="en-US" altLang="zh-CN" dirty="0"/>
              <a:t>-FIFO</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27</a:t>
            </a:fld>
            <a:endParaRPr lang="en-US" altLang="zh-CN" dirty="0"/>
          </a:p>
        </p:txBody>
      </p:sp>
      <p:sp>
        <p:nvSpPr>
          <p:cNvPr id="4" name="内容占位符 3"/>
          <p:cNvSpPr>
            <a:spLocks noGrp="1"/>
          </p:cNvSpPr>
          <p:nvPr>
            <p:ph idx="1"/>
          </p:nvPr>
        </p:nvSpPr>
        <p:spPr/>
        <p:txBody>
          <a:bodyPr/>
          <a:lstStyle/>
          <a:p>
            <a:r>
              <a:rPr lang="en-US" altLang="zh-CN" dirty="0"/>
              <a:t>FIFO Scheduler</a:t>
            </a:r>
            <a:r>
              <a:rPr lang="zh-CN" altLang="en-US" dirty="0"/>
              <a:t>只维护一个队列，该队列拥有集群中所有的资源，调度器的资源分配方式是先提交的应用先得到资源</a:t>
            </a:r>
          </a:p>
        </p:txBody>
      </p:sp>
      <p:sp>
        <p:nvSpPr>
          <p:cNvPr id="19" name="文本框 18"/>
          <p:cNvSpPr txBox="1"/>
          <p:nvPr/>
        </p:nvSpPr>
        <p:spPr>
          <a:xfrm>
            <a:off x="6632576" y="4138522"/>
            <a:ext cx="2106612" cy="1200329"/>
          </a:xfrm>
          <a:prstGeom prst="rect">
            <a:avLst/>
          </a:prstGeom>
          <a:noFill/>
        </p:spPr>
        <p:txBody>
          <a:bodyPr wrap="square" rtlCol="0">
            <a:spAutoFit/>
          </a:bodyPr>
          <a:lstStyle/>
          <a:p>
            <a:r>
              <a:rPr lang="zh-CN" altLang="en-US" dirty="0">
                <a:solidFill>
                  <a:srgbClr val="FF0000"/>
                </a:solidFill>
              </a:rPr>
              <a:t>应用</a:t>
            </a:r>
            <a:r>
              <a:rPr lang="en-US" altLang="zh-CN" dirty="0">
                <a:solidFill>
                  <a:srgbClr val="FF0000"/>
                </a:solidFill>
              </a:rPr>
              <a:t>1</a:t>
            </a:r>
            <a:r>
              <a:rPr lang="zh-CN" altLang="en-US" dirty="0">
                <a:solidFill>
                  <a:srgbClr val="FF0000"/>
                </a:solidFill>
              </a:rPr>
              <a:t>占用所有资源，应用</a:t>
            </a:r>
            <a:r>
              <a:rPr lang="en-US" altLang="zh-CN" dirty="0">
                <a:solidFill>
                  <a:srgbClr val="FF0000"/>
                </a:solidFill>
              </a:rPr>
              <a:t>2</a:t>
            </a:r>
            <a:r>
              <a:rPr lang="zh-CN" altLang="en-US" dirty="0">
                <a:solidFill>
                  <a:srgbClr val="FF0000"/>
                </a:solidFill>
              </a:rPr>
              <a:t>需要等待应用</a:t>
            </a:r>
            <a:r>
              <a:rPr lang="en-US" altLang="zh-CN" dirty="0">
                <a:solidFill>
                  <a:srgbClr val="FF0000"/>
                </a:solidFill>
              </a:rPr>
              <a:t>1</a:t>
            </a:r>
            <a:r>
              <a:rPr lang="zh-CN" altLang="en-US" dirty="0">
                <a:solidFill>
                  <a:srgbClr val="FF0000"/>
                </a:solidFill>
              </a:rPr>
              <a:t>执行完毕后才会执行。</a:t>
            </a:r>
          </a:p>
        </p:txBody>
      </p:sp>
      <p:pic>
        <p:nvPicPr>
          <p:cNvPr id="5" name="图片 4"/>
          <p:cNvPicPr>
            <a:picLocks noChangeAspect="1"/>
          </p:cNvPicPr>
          <p:nvPr/>
        </p:nvPicPr>
        <p:blipFill>
          <a:blip r:embed="rId2"/>
          <a:stretch>
            <a:fillRect/>
          </a:stretch>
        </p:blipFill>
        <p:spPr>
          <a:xfrm>
            <a:off x="1524000" y="2971800"/>
            <a:ext cx="4614981" cy="3167054"/>
          </a:xfrm>
          <a:prstGeom prst="rect">
            <a:avLst/>
          </a:prstGeom>
        </p:spPr>
      </p:pic>
    </p:spTree>
    <p:extLst>
      <p:ext uri="{BB962C8B-B14F-4D97-AF65-F5344CB8AC3E}">
        <p14:creationId xmlns:p14="http://schemas.microsoft.com/office/powerpoint/2010/main" val="34774867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资源分配策略</a:t>
            </a:r>
            <a:r>
              <a:rPr lang="en-US" altLang="zh-CN" dirty="0"/>
              <a:t>-</a:t>
            </a:r>
            <a:r>
              <a:rPr lang="en-US" altLang="zh-CN" dirty="0">
                <a:cs typeface="Times New Roman" panose="02020603050405020304" charset="0"/>
              </a:rPr>
              <a:t>Capacity</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28</a:t>
            </a:fld>
            <a:endParaRPr lang="en-US" altLang="zh-CN" dirty="0"/>
          </a:p>
        </p:txBody>
      </p:sp>
      <p:sp>
        <p:nvSpPr>
          <p:cNvPr id="4" name="内容占位符 3"/>
          <p:cNvSpPr>
            <a:spLocks noGrp="1"/>
          </p:cNvSpPr>
          <p:nvPr>
            <p:ph idx="1"/>
          </p:nvPr>
        </p:nvSpPr>
        <p:spPr/>
        <p:txBody>
          <a:bodyPr/>
          <a:lstStyle/>
          <a:p>
            <a:r>
              <a:rPr lang="en-US" altLang="zh-CN" dirty="0"/>
              <a:t>Capacity Scheduler</a:t>
            </a:r>
            <a:r>
              <a:rPr lang="zh-CN" altLang="en-US" dirty="0"/>
              <a:t>维护了层级式的队列，集群中的资源划分给这些队列，队列内部的资源分配方式是</a:t>
            </a:r>
            <a:r>
              <a:rPr lang="en-US" altLang="zh-CN" dirty="0"/>
              <a:t>FIFO</a:t>
            </a:r>
          </a:p>
          <a:p>
            <a:endParaRPr lang="zh-CN" altLang="en-US" dirty="0">
              <a:latin typeface="Arial" panose="020B0604020202020204" pitchFamily="34" charset="0"/>
            </a:endParaRPr>
          </a:p>
        </p:txBody>
      </p:sp>
      <p:sp>
        <p:nvSpPr>
          <p:cNvPr id="21" name="文本框 20"/>
          <p:cNvSpPr txBox="1"/>
          <p:nvPr/>
        </p:nvSpPr>
        <p:spPr>
          <a:xfrm>
            <a:off x="5986372" y="2935207"/>
            <a:ext cx="2732178" cy="1477328"/>
          </a:xfrm>
          <a:prstGeom prst="rect">
            <a:avLst/>
          </a:prstGeom>
          <a:noFill/>
        </p:spPr>
        <p:txBody>
          <a:bodyPr wrap="square" rtlCol="0">
            <a:spAutoFit/>
          </a:bodyPr>
          <a:lstStyle/>
          <a:p>
            <a:r>
              <a:rPr lang="en-US" altLang="zh-CN" dirty="0">
                <a:solidFill>
                  <a:srgbClr val="0033CC"/>
                </a:solidFill>
              </a:rPr>
              <a:t>Capacity Scheduler</a:t>
            </a:r>
            <a:r>
              <a:rPr lang="zh-CN" altLang="en-US" dirty="0">
                <a:solidFill>
                  <a:srgbClr val="0033CC"/>
                </a:solidFill>
              </a:rPr>
              <a:t>调度方式可以避免某一长时间运行的应用独占集群资源而其它应用得不到运行的情况。</a:t>
            </a:r>
            <a:endParaRPr lang="en-US" altLang="zh-CN" dirty="0">
              <a:solidFill>
                <a:srgbClr val="0033CC"/>
              </a:solidFill>
            </a:endParaRPr>
          </a:p>
        </p:txBody>
      </p:sp>
      <p:sp>
        <p:nvSpPr>
          <p:cNvPr id="22" name="文本框 21"/>
          <p:cNvSpPr txBox="1"/>
          <p:nvPr/>
        </p:nvSpPr>
        <p:spPr>
          <a:xfrm>
            <a:off x="6031230" y="4804886"/>
            <a:ext cx="2732178" cy="1200329"/>
          </a:xfrm>
          <a:prstGeom prst="rect">
            <a:avLst/>
          </a:prstGeom>
          <a:noFill/>
        </p:spPr>
        <p:txBody>
          <a:bodyPr wrap="square" rtlCol="0">
            <a:spAutoFit/>
          </a:bodyPr>
          <a:lstStyle/>
          <a:p>
            <a:r>
              <a:rPr lang="zh-CN" altLang="en-US" dirty="0">
                <a:solidFill>
                  <a:srgbClr val="FF0000"/>
                </a:solidFill>
              </a:rPr>
              <a:t>然而，我们也能观察到，在提交应用</a:t>
            </a:r>
            <a:r>
              <a:rPr lang="en-US" altLang="zh-CN" dirty="0">
                <a:solidFill>
                  <a:srgbClr val="FF0000"/>
                </a:solidFill>
              </a:rPr>
              <a:t>2</a:t>
            </a:r>
            <a:r>
              <a:rPr lang="zh-CN" altLang="en-US" dirty="0">
                <a:solidFill>
                  <a:srgbClr val="FF0000"/>
                </a:solidFill>
              </a:rPr>
              <a:t>之前队列</a:t>
            </a:r>
            <a:r>
              <a:rPr lang="en-US" altLang="zh-CN" dirty="0">
                <a:solidFill>
                  <a:srgbClr val="FF0000"/>
                </a:solidFill>
              </a:rPr>
              <a:t>B</a:t>
            </a:r>
            <a:r>
              <a:rPr lang="zh-CN" altLang="en-US" dirty="0">
                <a:solidFill>
                  <a:srgbClr val="FF0000"/>
                </a:solidFill>
              </a:rPr>
              <a:t>中的资源处于空闲状态，这造成了集群资源的浪费。</a:t>
            </a:r>
          </a:p>
        </p:txBody>
      </p:sp>
      <p:pic>
        <p:nvPicPr>
          <p:cNvPr id="7" name="图片 6"/>
          <p:cNvPicPr>
            <a:picLocks noChangeAspect="1"/>
          </p:cNvPicPr>
          <p:nvPr/>
        </p:nvPicPr>
        <p:blipFill>
          <a:blip r:embed="rId2"/>
          <a:stretch>
            <a:fillRect/>
          </a:stretch>
        </p:blipFill>
        <p:spPr>
          <a:xfrm>
            <a:off x="1828800" y="3032025"/>
            <a:ext cx="3810000" cy="3281362"/>
          </a:xfrm>
          <a:prstGeom prst="rect">
            <a:avLst/>
          </a:prstGeom>
        </p:spPr>
      </p:pic>
    </p:spTree>
    <p:extLst>
      <p:ext uri="{BB962C8B-B14F-4D97-AF65-F5344CB8AC3E}">
        <p14:creationId xmlns:p14="http://schemas.microsoft.com/office/powerpoint/2010/main" val="1464187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2"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资源分配策略</a:t>
            </a:r>
            <a:r>
              <a:rPr lang="en-US" altLang="zh-CN" b="0" dirty="0"/>
              <a:t>-</a:t>
            </a:r>
            <a:r>
              <a:rPr lang="en-US" altLang="zh-CN" dirty="0"/>
              <a:t>Fair </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29</a:t>
            </a:fld>
            <a:endParaRPr lang="en-US" altLang="zh-CN" dirty="0"/>
          </a:p>
        </p:txBody>
      </p:sp>
      <p:sp>
        <p:nvSpPr>
          <p:cNvPr id="4" name="内容占位符 3"/>
          <p:cNvSpPr>
            <a:spLocks noGrp="1"/>
          </p:cNvSpPr>
          <p:nvPr>
            <p:ph idx="1"/>
          </p:nvPr>
        </p:nvSpPr>
        <p:spPr/>
        <p:txBody>
          <a:bodyPr/>
          <a:lstStyle/>
          <a:p>
            <a:r>
              <a:rPr lang="en-US" altLang="zh-CN" dirty="0"/>
              <a:t>Fair Scheduler</a:t>
            </a:r>
            <a:r>
              <a:rPr lang="zh-CN" altLang="en-US" dirty="0"/>
              <a:t>维护层级式的队列，集群中的资源划分给这些队列，但是这些队列可以共享资源，因而这些队列逻辑上可以看作是一个共享队列</a:t>
            </a:r>
          </a:p>
        </p:txBody>
      </p:sp>
      <p:sp>
        <p:nvSpPr>
          <p:cNvPr id="19" name="文本框 18"/>
          <p:cNvSpPr txBox="1"/>
          <p:nvPr/>
        </p:nvSpPr>
        <p:spPr>
          <a:xfrm>
            <a:off x="5878830" y="3709670"/>
            <a:ext cx="2807970" cy="2031325"/>
          </a:xfrm>
          <a:prstGeom prst="rect">
            <a:avLst/>
          </a:prstGeom>
          <a:noFill/>
        </p:spPr>
        <p:txBody>
          <a:bodyPr wrap="square" rtlCol="0">
            <a:spAutoFit/>
          </a:bodyPr>
          <a:lstStyle/>
          <a:p>
            <a:r>
              <a:rPr lang="zh-CN" altLang="en-US" dirty="0">
                <a:solidFill>
                  <a:srgbClr val="0033CC"/>
                </a:solidFill>
              </a:rPr>
              <a:t>当只有一个应用运行时，这个应用可以独占整个集群。但当其它应用提交到集群时，将空出部分资源给新的应用，最终所有的应用会根据所需使用内存的大小得到分配的资源。</a:t>
            </a:r>
          </a:p>
        </p:txBody>
      </p:sp>
      <p:pic>
        <p:nvPicPr>
          <p:cNvPr id="7" name="图片 6"/>
          <p:cNvPicPr>
            <a:picLocks noChangeAspect="1"/>
          </p:cNvPicPr>
          <p:nvPr/>
        </p:nvPicPr>
        <p:blipFill>
          <a:blip r:embed="rId2"/>
          <a:stretch>
            <a:fillRect/>
          </a:stretch>
        </p:blipFill>
        <p:spPr>
          <a:xfrm>
            <a:off x="1981200" y="3429000"/>
            <a:ext cx="3276600" cy="2839170"/>
          </a:xfrm>
          <a:prstGeom prst="rect">
            <a:avLst/>
          </a:prstGeom>
        </p:spPr>
      </p:pic>
    </p:spTree>
    <p:extLst>
      <p:ext uri="{BB962C8B-B14F-4D97-AF65-F5344CB8AC3E}">
        <p14:creationId xmlns:p14="http://schemas.microsoft.com/office/powerpoint/2010/main" val="970411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标题 1"/>
          <p:cNvSpPr>
            <a:spLocks noGrp="1" noChangeArrowheads="1"/>
          </p:cNvSpPr>
          <p:nvPr>
            <p:ph type="title"/>
          </p:nvPr>
        </p:nvSpPr>
        <p:spPr/>
        <p:txBody>
          <a:bodyPr/>
          <a:lstStyle/>
          <a:p>
            <a:pPr marL="0" indent="0" eaLnBrk="1" hangingPunct="1"/>
            <a:r>
              <a:rPr lang="en-US" altLang="zh-CN" b="1" dirty="0"/>
              <a:t>Hadoop 2.0</a:t>
            </a:r>
            <a:endParaRPr lang="zh-CN" altLang="en-US" dirty="0"/>
          </a:p>
        </p:txBody>
      </p:sp>
      <p:sp>
        <p:nvSpPr>
          <p:cNvPr id="2" name="内容占位符 1"/>
          <p:cNvSpPr>
            <a:spLocks noGrp="1"/>
          </p:cNvSpPr>
          <p:nvPr>
            <p:ph idx="1"/>
          </p:nvPr>
        </p:nvSpPr>
        <p:spPr/>
        <p:txBody>
          <a:bodyPr/>
          <a:lstStyle/>
          <a:p>
            <a:endParaRPr lang="zh-CN" altLang="en-US" dirty="0"/>
          </a:p>
        </p:txBody>
      </p:sp>
      <p:sp>
        <p:nvSpPr>
          <p:cNvPr id="10245" name="AutoShape 4"/>
          <p:cNvSpPr>
            <a:spLocks noChangeArrowheads="1"/>
          </p:cNvSpPr>
          <p:nvPr/>
        </p:nvSpPr>
        <p:spPr bwMode="auto">
          <a:xfrm>
            <a:off x="3469220" y="4014695"/>
            <a:ext cx="1800355" cy="575408"/>
          </a:xfrm>
          <a:prstGeom prst="can">
            <a:avLst>
              <a:gd name="adj" fmla="val 25000"/>
            </a:avLst>
          </a:prstGeom>
          <a:solidFill>
            <a:srgbClr val="00B05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r>
              <a:rPr lang="en-US" altLang="zh-CN" sz="1700" b="1">
                <a:ea typeface="Gulim" pitchFamily="34" charset="-127"/>
                <a:sym typeface="Arial" pitchFamily="34" charset="0"/>
              </a:rPr>
              <a:t>DFS</a:t>
            </a:r>
            <a:endParaRPr lang="zh-CN" altLang="en-US" sz="1700" b="1">
              <a:ea typeface="Gulim" pitchFamily="34" charset="-127"/>
              <a:sym typeface="Arial" pitchFamily="34" charset="0"/>
            </a:endParaRPr>
          </a:p>
        </p:txBody>
      </p:sp>
      <p:sp>
        <p:nvSpPr>
          <p:cNvPr id="10247" name="AutoShape 6"/>
          <p:cNvSpPr>
            <a:spLocks noChangeArrowheads="1"/>
          </p:cNvSpPr>
          <p:nvPr/>
        </p:nvSpPr>
        <p:spPr bwMode="auto">
          <a:xfrm rot="-5400000">
            <a:off x="2875789" y="3003422"/>
            <a:ext cx="436562" cy="623673"/>
          </a:xfrm>
          <a:prstGeom prst="upArrow">
            <a:avLst>
              <a:gd name="adj1" fmla="val 43852"/>
              <a:gd name="adj2" fmla="val 36908"/>
            </a:avLst>
          </a:prstGeom>
          <a:gradFill rotWithShape="1">
            <a:gsLst>
              <a:gs pos="0">
                <a:srgbClr val="B2B2B2"/>
              </a:gs>
              <a:gs pos="100000">
                <a:srgbClr val="B8B8B8"/>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buFont typeface="Arial" pitchFamily="34" charset="0"/>
              <a:buNone/>
            </a:pPr>
            <a:endParaRPr lang="zh-CN" altLang="zh-CN">
              <a:solidFill>
                <a:srgbClr val="000000"/>
              </a:solidFill>
              <a:ea typeface="华文细黑" pitchFamily="2" charset="-122"/>
              <a:sym typeface="FrutigerNext LT Regular" charset="0"/>
            </a:endParaRPr>
          </a:p>
        </p:txBody>
      </p:sp>
      <p:sp>
        <p:nvSpPr>
          <p:cNvPr id="10248" name="AutoShape 7"/>
          <p:cNvSpPr>
            <a:spLocks noChangeArrowheads="1"/>
          </p:cNvSpPr>
          <p:nvPr/>
        </p:nvSpPr>
        <p:spPr bwMode="auto">
          <a:xfrm rot="5400000" flipH="1">
            <a:off x="5361866" y="3543164"/>
            <a:ext cx="473623" cy="469438"/>
          </a:xfrm>
          <a:prstGeom prst="upArrow">
            <a:avLst>
              <a:gd name="adj1" fmla="val 46787"/>
              <a:gd name="adj2" fmla="val 40936"/>
            </a:avLst>
          </a:prstGeom>
          <a:gradFill rotWithShape="1">
            <a:gsLst>
              <a:gs pos="0">
                <a:srgbClr val="B2B2B2"/>
              </a:gs>
              <a:gs pos="100000">
                <a:srgbClr val="B8B8B8"/>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buFont typeface="Arial" pitchFamily="34" charset="0"/>
              <a:buNone/>
            </a:pPr>
            <a:endParaRPr lang="zh-CN" altLang="zh-CN">
              <a:solidFill>
                <a:srgbClr val="000000"/>
              </a:solidFill>
              <a:ea typeface="华文细黑" pitchFamily="2" charset="-122"/>
              <a:sym typeface="FrutigerNext LT Regular" charset="0"/>
            </a:endParaRPr>
          </a:p>
        </p:txBody>
      </p:sp>
      <p:sp>
        <p:nvSpPr>
          <p:cNvPr id="10249" name="AutoShape 8"/>
          <p:cNvSpPr>
            <a:spLocks noChangeArrowheads="1"/>
          </p:cNvSpPr>
          <p:nvPr/>
        </p:nvSpPr>
        <p:spPr bwMode="auto">
          <a:xfrm rot="10800000">
            <a:off x="4174978" y="4608928"/>
            <a:ext cx="476332" cy="533400"/>
          </a:xfrm>
          <a:prstGeom prst="upArrow">
            <a:avLst>
              <a:gd name="adj1" fmla="val 43898"/>
              <a:gd name="adj2" fmla="val 68023"/>
            </a:avLst>
          </a:prstGeom>
          <a:gradFill rotWithShape="1">
            <a:gsLst>
              <a:gs pos="0">
                <a:srgbClr val="B2B2B2"/>
              </a:gs>
              <a:gs pos="100000">
                <a:srgbClr val="B8B8B8"/>
              </a:gs>
            </a:gsLst>
            <a:lin ang="5400000" scaled="1"/>
          </a:gradFill>
          <a:ln>
            <a:noFill/>
          </a:ln>
          <a:extLst>
            <a:ext uri="{91240B29-F687-4f45-9708-019B960494DF}">
              <a14:hiddenLine xmlns:a14="http://schemas.microsoft.com/office/drawing/2010/main" xmlns="" w="9525">
                <a:solidFill>
                  <a:srgbClr val="000000"/>
                </a:solidFill>
                <a:miter lim="800000"/>
                <a:headEnd/>
                <a:tailEnd/>
              </a14:hiddenLine>
            </a:ext>
          </a:extLst>
        </p:spPr>
        <p:txBody>
          <a:bodyPr wrap="none"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buFont typeface="Arial" pitchFamily="34" charset="0"/>
              <a:buNone/>
            </a:pPr>
            <a:endParaRPr lang="zh-CN" altLang="zh-CN">
              <a:solidFill>
                <a:srgbClr val="000000"/>
              </a:solidFill>
              <a:ea typeface="华文细黑" pitchFamily="2" charset="-122"/>
              <a:sym typeface="FrutigerNext LT Regular" charset="0"/>
            </a:endParaRPr>
          </a:p>
        </p:txBody>
      </p:sp>
      <p:sp>
        <p:nvSpPr>
          <p:cNvPr id="10252" name="AutoShape 11"/>
          <p:cNvSpPr>
            <a:spLocks noChangeArrowheads="1"/>
          </p:cNvSpPr>
          <p:nvPr/>
        </p:nvSpPr>
        <p:spPr bwMode="auto">
          <a:xfrm>
            <a:off x="5963074" y="2813494"/>
            <a:ext cx="2393948" cy="1768379"/>
          </a:xfrm>
          <a:prstGeom prst="roundRect">
            <a:avLst>
              <a:gd name="adj" fmla="val 16667"/>
            </a:avLst>
          </a:prstGeom>
          <a:noFill/>
          <a:ln w="44450">
            <a:solidFill>
              <a:srgbClr val="BFBAE4"/>
            </a:solidFill>
            <a:round/>
            <a:headEnd/>
            <a:tailEnd/>
          </a:ln>
          <a:extLst>
            <a:ext uri="{909E8E84-426E-40dd-AFC4-6F175D3DCCD1}">
              <a14:hiddenFill xmlns:a14="http://schemas.microsoft.com/office/drawing/2010/main" xmlns="">
                <a:solidFill>
                  <a:srgbClr val="FFFFFF"/>
                </a:solidFill>
              </a14:hiddenFill>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endParaRPr lang="zh-CN" altLang="zh-CN" sz="1500">
              <a:solidFill>
                <a:srgbClr val="000000"/>
              </a:solidFill>
              <a:latin typeface="Verdana" pitchFamily="34" charset="0"/>
              <a:ea typeface="Gulim" pitchFamily="34" charset="-127"/>
              <a:sym typeface="Verdana" pitchFamily="34" charset="0"/>
            </a:endParaRPr>
          </a:p>
          <a:p>
            <a:pPr algn="ctr" fontAlgn="t">
              <a:buFont typeface="Arial" pitchFamily="34" charset="0"/>
              <a:buNone/>
            </a:pPr>
            <a:endParaRPr lang="zh-CN" altLang="zh-CN" sz="1500">
              <a:solidFill>
                <a:srgbClr val="000000"/>
              </a:solidFill>
              <a:latin typeface="Verdana" pitchFamily="34" charset="0"/>
              <a:ea typeface="Gulim" pitchFamily="34" charset="-127"/>
              <a:sym typeface="Verdana" pitchFamily="34" charset="0"/>
            </a:endParaRPr>
          </a:p>
          <a:p>
            <a:pPr algn="ctr" fontAlgn="t">
              <a:buFont typeface="Arial" pitchFamily="34" charset="0"/>
              <a:buNone/>
            </a:pPr>
            <a:endParaRPr lang="zh-CN" altLang="zh-CN" sz="1500">
              <a:solidFill>
                <a:srgbClr val="000000"/>
              </a:solidFill>
              <a:latin typeface="Verdana" pitchFamily="34" charset="0"/>
              <a:ea typeface="Gulim" pitchFamily="34" charset="-127"/>
              <a:sym typeface="Verdana" pitchFamily="34" charset="0"/>
            </a:endParaRPr>
          </a:p>
        </p:txBody>
      </p:sp>
      <p:sp>
        <p:nvSpPr>
          <p:cNvPr id="10254" name="Text Box 14"/>
          <p:cNvSpPr>
            <a:spLocks noChangeArrowheads="1"/>
          </p:cNvSpPr>
          <p:nvPr/>
        </p:nvSpPr>
        <p:spPr bwMode="auto">
          <a:xfrm>
            <a:off x="2612960" y="5169578"/>
            <a:ext cx="4076700" cy="32543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355" tIns="39177" rIns="78355" bIns="39177">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buFont typeface="Arial" pitchFamily="34" charset="0"/>
              <a:buNone/>
            </a:pPr>
            <a:r>
              <a:rPr lang="en-US" altLang="zh-CN" sz="1600" b="1" dirty="0">
                <a:solidFill>
                  <a:srgbClr val="000000"/>
                </a:solidFill>
                <a:latin typeface="微软雅黑" pitchFamily="34" charset="-122"/>
                <a:ea typeface="微软雅黑" pitchFamily="34" charset="-122"/>
                <a:sym typeface="微软雅黑" pitchFamily="34" charset="-122"/>
              </a:rPr>
              <a:t>DFS</a:t>
            </a:r>
            <a:r>
              <a:rPr lang="zh-CN" altLang="en-US" sz="1600" b="1" dirty="0">
                <a:solidFill>
                  <a:srgbClr val="000000"/>
                </a:solidFill>
                <a:latin typeface="微软雅黑" pitchFamily="34" charset="-122"/>
                <a:ea typeface="微软雅黑" pitchFamily="34" charset="-122"/>
                <a:sym typeface="微软雅黑" pitchFamily="34" charset="-122"/>
              </a:rPr>
              <a:t>：</a:t>
            </a:r>
            <a:r>
              <a:rPr lang="zh-CN" altLang="en-US" sz="1600" dirty="0">
                <a:solidFill>
                  <a:srgbClr val="000000"/>
                </a:solidFill>
                <a:latin typeface="微软雅黑" pitchFamily="34" charset="-122"/>
                <a:ea typeface="微软雅黑" pitchFamily="34" charset="-122"/>
                <a:sym typeface="微软雅黑" pitchFamily="34" charset="-122"/>
              </a:rPr>
              <a:t>分布式文件系统，支持</a:t>
            </a:r>
            <a:r>
              <a:rPr lang="en-US" altLang="zh-CN" sz="1600" dirty="0">
                <a:solidFill>
                  <a:srgbClr val="000000"/>
                </a:solidFill>
                <a:latin typeface="微软雅黑" pitchFamily="34" charset="-122"/>
                <a:ea typeface="微软雅黑" pitchFamily="34" charset="-122"/>
                <a:sym typeface="微软雅黑" pitchFamily="34" charset="-122"/>
              </a:rPr>
              <a:t>HDFS</a:t>
            </a:r>
            <a:r>
              <a:rPr lang="zh-CN" altLang="en-US" sz="1600" dirty="0">
                <a:solidFill>
                  <a:srgbClr val="000000"/>
                </a:solidFill>
                <a:latin typeface="微软雅黑" pitchFamily="34" charset="-122"/>
                <a:ea typeface="微软雅黑" pitchFamily="34" charset="-122"/>
                <a:sym typeface="微软雅黑" pitchFamily="34" charset="-122"/>
              </a:rPr>
              <a:t>，</a:t>
            </a:r>
            <a:r>
              <a:rPr lang="en-US" altLang="zh-CN" sz="1600" dirty="0">
                <a:solidFill>
                  <a:srgbClr val="000000"/>
                </a:solidFill>
                <a:latin typeface="微软雅黑" pitchFamily="34" charset="-122"/>
                <a:ea typeface="微软雅黑" pitchFamily="34" charset="-122"/>
                <a:sym typeface="微软雅黑" pitchFamily="34" charset="-122"/>
              </a:rPr>
              <a:t>S3</a:t>
            </a:r>
            <a:endParaRPr lang="zh-CN" altLang="en-US" sz="1600" dirty="0">
              <a:solidFill>
                <a:srgbClr val="000000"/>
              </a:solidFill>
              <a:latin typeface="微软雅黑" pitchFamily="34" charset="-122"/>
              <a:ea typeface="华文细黑" pitchFamily="2" charset="-122"/>
              <a:sym typeface="微软雅黑" pitchFamily="34" charset="-122"/>
            </a:endParaRPr>
          </a:p>
        </p:txBody>
      </p:sp>
      <p:sp>
        <p:nvSpPr>
          <p:cNvPr id="10255" name="AutoShape 15"/>
          <p:cNvSpPr>
            <a:spLocks noChangeArrowheads="1"/>
          </p:cNvSpPr>
          <p:nvPr/>
        </p:nvSpPr>
        <p:spPr bwMode="auto">
          <a:xfrm>
            <a:off x="342835" y="1892552"/>
            <a:ext cx="2393950" cy="2871535"/>
          </a:xfrm>
          <a:prstGeom prst="roundRect">
            <a:avLst>
              <a:gd name="adj" fmla="val 16667"/>
            </a:avLst>
          </a:prstGeom>
          <a:noFill/>
          <a:ln w="44450">
            <a:solidFill>
              <a:srgbClr val="FF6600"/>
            </a:solidFill>
            <a:round/>
            <a:headEnd/>
            <a:tailEnd/>
          </a:ln>
          <a:extLst>
            <a:ext uri="{909E8E84-426E-40dd-AFC4-6F175D3DCCD1}">
              <a14:hiddenFill xmlns:a14="http://schemas.microsoft.com/office/drawing/2010/main" xmlns="">
                <a:solidFill>
                  <a:srgbClr val="FFFFFF"/>
                </a:solidFill>
              </a14:hiddenFill>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endParaRPr lang="zh-CN" altLang="zh-CN">
              <a:solidFill>
                <a:srgbClr val="000000"/>
              </a:solidFill>
              <a:latin typeface="微软雅黑" pitchFamily="34" charset="-122"/>
              <a:ea typeface="微软雅黑" pitchFamily="34" charset="-122"/>
              <a:sym typeface="微软雅黑" pitchFamily="34" charset="-122"/>
            </a:endParaRPr>
          </a:p>
          <a:p>
            <a:pPr algn="ctr" fontAlgn="t">
              <a:buFont typeface="Arial" pitchFamily="34" charset="0"/>
              <a:buNone/>
            </a:pPr>
            <a:endParaRPr lang="zh-CN" altLang="zh-CN">
              <a:solidFill>
                <a:srgbClr val="000000"/>
              </a:solidFill>
              <a:latin typeface="微软雅黑" pitchFamily="34" charset="-122"/>
              <a:ea typeface="微软雅黑" pitchFamily="34" charset="-122"/>
              <a:sym typeface="微软雅黑" pitchFamily="34" charset="-122"/>
            </a:endParaRPr>
          </a:p>
          <a:p>
            <a:pPr algn="ctr" fontAlgn="t">
              <a:buFont typeface="Arial" pitchFamily="34" charset="0"/>
              <a:buNone/>
            </a:pPr>
            <a:endParaRPr lang="zh-CN" altLang="zh-CN">
              <a:solidFill>
                <a:srgbClr val="000000"/>
              </a:solidFill>
              <a:latin typeface="微软雅黑" pitchFamily="34" charset="-122"/>
              <a:ea typeface="Gulim" pitchFamily="34" charset="-127"/>
              <a:sym typeface="微软雅黑" pitchFamily="34" charset="-122"/>
            </a:endParaRPr>
          </a:p>
        </p:txBody>
      </p:sp>
      <p:sp>
        <p:nvSpPr>
          <p:cNvPr id="10256" name="Text Box 16"/>
          <p:cNvSpPr>
            <a:spLocks noChangeArrowheads="1"/>
          </p:cNvSpPr>
          <p:nvPr/>
        </p:nvSpPr>
        <p:spPr bwMode="auto">
          <a:xfrm>
            <a:off x="478463" y="2342537"/>
            <a:ext cx="2168525" cy="1814979"/>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355" tIns="39177" rIns="78355" bIns="39177">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lnSpc>
                <a:spcPct val="120000"/>
              </a:lnSpc>
              <a:buFont typeface="Arial" pitchFamily="34" charset="0"/>
              <a:buNone/>
            </a:pPr>
            <a:r>
              <a:rPr lang="en-US" altLang="zh-CN" sz="2400" b="1" dirty="0" err="1">
                <a:latin typeface="微软雅黑" pitchFamily="34" charset="-122"/>
                <a:ea typeface="微软雅黑" pitchFamily="34" charset="-122"/>
                <a:sym typeface="微软雅黑" pitchFamily="34" charset="-122"/>
              </a:rPr>
              <a:t>MapReduce:</a:t>
            </a:r>
            <a:r>
              <a:rPr lang="en-US" altLang="zh-CN" sz="1400" dirty="0" err="1">
                <a:latin typeface="微软雅黑" pitchFamily="34" charset="-122"/>
                <a:ea typeface="微软雅黑" pitchFamily="34" charset="-122"/>
                <a:sym typeface="微软雅黑" pitchFamily="34" charset="-122"/>
              </a:rPr>
              <a:t>Google</a:t>
            </a:r>
            <a:r>
              <a:rPr lang="en-US" altLang="zh-CN" sz="1400" dirty="0">
                <a:latin typeface="微软雅黑" pitchFamily="34" charset="-122"/>
                <a:ea typeface="微软雅黑" pitchFamily="34" charset="-122"/>
                <a:sym typeface="微软雅黑" pitchFamily="34" charset="-122"/>
              </a:rPr>
              <a:t> MapReduce</a:t>
            </a:r>
            <a:r>
              <a:rPr lang="zh-CN" altLang="en-US" sz="1400" dirty="0">
                <a:latin typeface="微软雅黑" pitchFamily="34" charset="-122"/>
                <a:ea typeface="微软雅黑" pitchFamily="34" charset="-122"/>
                <a:sym typeface="微软雅黑" pitchFamily="34" charset="-122"/>
              </a:rPr>
              <a:t>的开源实现，是对分布式计算的封装，使用户通过一些简单的逻辑即可完成复杂的分布式计算。</a:t>
            </a:r>
            <a:endParaRPr lang="en-US" altLang="zh-CN" sz="1400" dirty="0">
              <a:latin typeface="微软雅黑" pitchFamily="34" charset="-122"/>
              <a:ea typeface="微软雅黑" pitchFamily="34" charset="-122"/>
              <a:sym typeface="微软雅黑" pitchFamily="34" charset="-122"/>
            </a:endParaRPr>
          </a:p>
        </p:txBody>
      </p:sp>
      <p:sp>
        <p:nvSpPr>
          <p:cNvPr id="10257" name="AutoShape 17"/>
          <p:cNvSpPr>
            <a:spLocks noChangeArrowheads="1"/>
          </p:cNvSpPr>
          <p:nvPr/>
        </p:nvSpPr>
        <p:spPr bwMode="auto">
          <a:xfrm>
            <a:off x="2516959" y="5129880"/>
            <a:ext cx="4032250" cy="431800"/>
          </a:xfrm>
          <a:prstGeom prst="roundRect">
            <a:avLst>
              <a:gd name="adj" fmla="val 16667"/>
            </a:avLst>
          </a:prstGeom>
          <a:noFill/>
          <a:ln w="44450">
            <a:solidFill>
              <a:srgbClr val="00B050"/>
            </a:solidFill>
            <a:round/>
            <a:headEnd/>
            <a:tailEnd/>
          </a:ln>
          <a:extLst>
            <a:ext uri="{909E8E84-426E-40dd-AFC4-6F175D3DCCD1}">
              <a14:hiddenFill xmlns:a14="http://schemas.microsoft.com/office/drawing/2010/main" xmlns="">
                <a:solidFill>
                  <a:srgbClr val="FFFFFF"/>
                </a:solidFill>
              </a14:hiddenFill>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endParaRPr lang="zh-CN" altLang="zh-CN" sz="1500" dirty="0">
              <a:solidFill>
                <a:srgbClr val="000000"/>
              </a:solidFill>
              <a:latin typeface="Verdana" pitchFamily="34" charset="0"/>
              <a:ea typeface="Gulim" pitchFamily="34" charset="-127"/>
              <a:sym typeface="Verdana" pitchFamily="34" charset="0"/>
            </a:endParaRPr>
          </a:p>
        </p:txBody>
      </p:sp>
      <p:sp>
        <p:nvSpPr>
          <p:cNvPr id="10258" name="AutoShape 4"/>
          <p:cNvSpPr>
            <a:spLocks noChangeArrowheads="1"/>
          </p:cNvSpPr>
          <p:nvPr/>
        </p:nvSpPr>
        <p:spPr bwMode="auto">
          <a:xfrm>
            <a:off x="3472425" y="3519977"/>
            <a:ext cx="1797150" cy="538482"/>
          </a:xfrm>
          <a:prstGeom prst="can">
            <a:avLst>
              <a:gd name="adj" fmla="val 25000"/>
            </a:avLst>
          </a:prstGeom>
          <a:solidFill>
            <a:srgbClr val="BFBAE4"/>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r>
              <a:rPr lang="en-US" altLang="zh-CN" sz="1700" b="1">
                <a:ea typeface="Gulim" pitchFamily="34" charset="-127"/>
                <a:sym typeface="Arial" pitchFamily="34" charset="0"/>
              </a:rPr>
              <a:t>Ya</a:t>
            </a:r>
            <a:r>
              <a:rPr lang="zh-CN" altLang="en-US" sz="1700" b="1">
                <a:sym typeface="Arial" pitchFamily="34" charset="0"/>
              </a:rPr>
              <a:t>rn</a:t>
            </a:r>
            <a:endParaRPr lang="zh-CN" altLang="en-US" sz="1700" b="1">
              <a:ea typeface="Gulim" pitchFamily="34" charset="-127"/>
              <a:sym typeface="Arial" pitchFamily="34" charset="0"/>
            </a:endParaRPr>
          </a:p>
        </p:txBody>
      </p:sp>
      <p:sp>
        <p:nvSpPr>
          <p:cNvPr id="4" name="灯片编号占位符 3"/>
          <p:cNvSpPr>
            <a:spLocks noGrp="1"/>
          </p:cNvSpPr>
          <p:nvPr>
            <p:ph type="sldNum" sz="quarter" idx="10"/>
          </p:nvPr>
        </p:nvSpPr>
        <p:spPr/>
        <p:txBody>
          <a:bodyPr/>
          <a:lstStyle/>
          <a:p>
            <a:fld id="{2F92E8BF-52C0-4DA6-9593-0F736FC6DF7B}" type="slidenum">
              <a:rPr lang="en-US" altLang="zh-CN" smtClean="0"/>
              <a:pPr/>
              <a:t>3</a:t>
            </a:fld>
            <a:endParaRPr lang="en-US" altLang="zh-CN" dirty="0"/>
          </a:p>
        </p:txBody>
      </p:sp>
      <p:sp>
        <p:nvSpPr>
          <p:cNvPr id="19" name="Text Box 16"/>
          <p:cNvSpPr>
            <a:spLocks noChangeArrowheads="1"/>
          </p:cNvSpPr>
          <p:nvPr/>
        </p:nvSpPr>
        <p:spPr bwMode="auto">
          <a:xfrm>
            <a:off x="6161675" y="2813494"/>
            <a:ext cx="2168525" cy="155644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78355" tIns="39177" rIns="78355" bIns="39177">
            <a:spAutoFit/>
          </a:bodyP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fontAlgn="t">
              <a:lnSpc>
                <a:spcPct val="120000"/>
              </a:lnSpc>
              <a:buFont typeface="Arial" pitchFamily="34" charset="0"/>
              <a:buNone/>
            </a:pPr>
            <a:r>
              <a:rPr lang="en-US" altLang="zh-CN" sz="2400" b="1" dirty="0">
                <a:latin typeface="微软雅黑" pitchFamily="34" charset="-122"/>
                <a:ea typeface="微软雅黑" pitchFamily="34" charset="-122"/>
                <a:sym typeface="微软雅黑" pitchFamily="34" charset="-122"/>
              </a:rPr>
              <a:t>Yarn:</a:t>
            </a:r>
            <a:endParaRPr lang="zh-CN" altLang="en-US" sz="2400" b="1" dirty="0">
              <a:latin typeface="微软雅黑" pitchFamily="34" charset="-122"/>
              <a:ea typeface="微软雅黑" pitchFamily="34" charset="-122"/>
              <a:sym typeface="微软雅黑" pitchFamily="34" charset="-122"/>
            </a:endParaRPr>
          </a:p>
          <a:p>
            <a:pPr fontAlgn="t">
              <a:lnSpc>
                <a:spcPct val="120000"/>
              </a:lnSpc>
              <a:buFont typeface="Arial" pitchFamily="34" charset="0"/>
              <a:buNone/>
            </a:pPr>
            <a:r>
              <a:rPr lang="en-US" altLang="zh-CN" sz="1400" dirty="0">
                <a:latin typeface="微软雅黑" pitchFamily="34" charset="-122"/>
                <a:ea typeface="微软雅黑" pitchFamily="34" charset="-122"/>
                <a:sym typeface="微软雅黑" pitchFamily="34" charset="-122"/>
              </a:rPr>
              <a:t>Yet Another Resource Negotiator(</a:t>
            </a:r>
            <a:r>
              <a:rPr lang="zh-CN" altLang="en-US" sz="1400" dirty="0">
                <a:latin typeface="微软雅黑" pitchFamily="34" charset="-122"/>
                <a:ea typeface="微软雅黑" pitchFamily="34" charset="-122"/>
                <a:sym typeface="微软雅黑" pitchFamily="34" charset="-122"/>
              </a:rPr>
              <a:t>另一种资源协商</a:t>
            </a:r>
            <a:r>
              <a:rPr lang="en-US" altLang="zh-CN" sz="1400" dirty="0">
                <a:latin typeface="微软雅黑" pitchFamily="34" charset="-122"/>
                <a:ea typeface="微软雅黑" pitchFamily="34" charset="-122"/>
                <a:sym typeface="微软雅黑" pitchFamily="34" charset="-122"/>
              </a:rPr>
              <a:t>)</a:t>
            </a:r>
            <a:r>
              <a:rPr lang="zh-CN" altLang="en-US" sz="1400" dirty="0">
                <a:latin typeface="微软雅黑" pitchFamily="34" charset="-122"/>
                <a:ea typeface="微软雅黑" pitchFamily="34" charset="-122"/>
                <a:sym typeface="微软雅黑" pitchFamily="34" charset="-122"/>
              </a:rPr>
              <a:t>，是一个资源调度系统</a:t>
            </a:r>
            <a:endParaRPr lang="zh-CN" altLang="en-US" sz="1400" dirty="0">
              <a:latin typeface="微软雅黑" pitchFamily="34" charset="-122"/>
              <a:sym typeface="微软雅黑" pitchFamily="34" charset="-122"/>
            </a:endParaRPr>
          </a:p>
        </p:txBody>
      </p:sp>
      <p:sp>
        <p:nvSpPr>
          <p:cNvPr id="10250" name="AutoShape 9"/>
          <p:cNvSpPr>
            <a:spLocks noChangeArrowheads="1"/>
          </p:cNvSpPr>
          <p:nvPr/>
        </p:nvSpPr>
        <p:spPr bwMode="auto">
          <a:xfrm>
            <a:off x="3465577" y="3000909"/>
            <a:ext cx="1768705" cy="551519"/>
          </a:xfrm>
          <a:prstGeom prst="can">
            <a:avLst>
              <a:gd name="adj" fmla="val 25000"/>
            </a:avLst>
          </a:prstGeom>
          <a:solidFill>
            <a:srgbClr val="FF6600"/>
          </a:solidFill>
          <a:ln>
            <a:noFill/>
          </a:ln>
          <a:extLst>
            <a:ext uri="{91240B29-F687-4f45-9708-019B960494DF}">
              <a14:hiddenLine xmlns:a14="http://schemas.microsoft.com/office/drawing/2010/main" xmlns="" w="9525">
                <a:solidFill>
                  <a:srgbClr val="000000"/>
                </a:solidFill>
                <a:round/>
                <a:headEnd/>
                <a:tailEnd/>
              </a14:hiddenLine>
            </a:ext>
          </a:extLst>
        </p:spPr>
        <p:txBody>
          <a:bodyPr wrap="none" lIns="78355" tIns="39177" rIns="78355" bIns="39177" anchor="ctr"/>
          <a:lstStyle>
            <a:lvl1pPr>
              <a:defRPr>
                <a:solidFill>
                  <a:schemeClr val="tx1"/>
                </a:solidFill>
                <a:latin typeface="Arial" pitchFamily="34" charset="0"/>
                <a:ea typeface="宋体" pitchFamily="2" charset="-122"/>
              </a:defRPr>
            </a:lvl1pPr>
            <a:lvl2pPr marL="742950" indent="-285750">
              <a:defRPr>
                <a:solidFill>
                  <a:schemeClr val="tx1"/>
                </a:solidFill>
                <a:latin typeface="Arial" pitchFamily="34" charset="0"/>
                <a:ea typeface="宋体" pitchFamily="2" charset="-122"/>
              </a:defRPr>
            </a:lvl2pPr>
            <a:lvl3pPr marL="1143000" indent="-228600">
              <a:defRPr>
                <a:solidFill>
                  <a:schemeClr val="tx1"/>
                </a:solidFill>
                <a:latin typeface="Arial" pitchFamily="34" charset="0"/>
                <a:ea typeface="宋体" pitchFamily="2" charset="-122"/>
              </a:defRPr>
            </a:lvl3pPr>
            <a:lvl4pPr marL="1600200" indent="-228600">
              <a:defRPr>
                <a:solidFill>
                  <a:schemeClr val="tx1"/>
                </a:solidFill>
                <a:latin typeface="Arial" pitchFamily="34" charset="0"/>
                <a:ea typeface="宋体" pitchFamily="2" charset="-122"/>
              </a:defRPr>
            </a:lvl4pPr>
            <a:lvl5pPr marL="2057400" indent="-22860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algn="ctr" fontAlgn="t">
              <a:buFont typeface="Arial" pitchFamily="34" charset="0"/>
              <a:buNone/>
            </a:pPr>
            <a:r>
              <a:rPr lang="en-US" altLang="zh-CN" sz="1700" b="1" dirty="0">
                <a:ea typeface="Gulim" pitchFamily="34" charset="-127"/>
                <a:sym typeface="Arial" pitchFamily="34" charset="0"/>
              </a:rPr>
              <a:t>Map/Reduce</a:t>
            </a:r>
            <a:endParaRPr lang="zh-CN" altLang="en-US" sz="1700" b="1" dirty="0">
              <a:ea typeface="Gulim" pitchFamily="34" charset="-127"/>
              <a:sym typeface="Arial" pitchFamily="34" charset="0"/>
            </a:endParaRPr>
          </a:p>
        </p:txBody>
      </p:sp>
    </p:spTree>
    <p:extLst>
      <p:ext uri="{BB962C8B-B14F-4D97-AF65-F5344CB8AC3E}">
        <p14:creationId xmlns:p14="http://schemas.microsoft.com/office/powerpoint/2010/main" val="9247173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30</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solidFill>
                  <a:srgbClr val="C00000"/>
                </a:solidFill>
              </a:rPr>
              <a:t>容错机制</a:t>
            </a:r>
            <a:endParaRPr lang="en-US" altLang="zh-CN" dirty="0">
              <a:solidFill>
                <a:srgbClr val="C00000"/>
              </a:solidFill>
            </a:endParaRPr>
          </a:p>
          <a:p>
            <a:r>
              <a:rPr lang="zh-CN" altLang="en-US" dirty="0"/>
              <a:t>典型示例</a:t>
            </a:r>
            <a:endParaRPr lang="en-US" altLang="zh-CN" dirty="0"/>
          </a:p>
        </p:txBody>
      </p:sp>
    </p:spTree>
    <p:extLst>
      <p:ext uri="{BB962C8B-B14F-4D97-AF65-F5344CB8AC3E}">
        <p14:creationId xmlns:p14="http://schemas.microsoft.com/office/powerpoint/2010/main" val="206848089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故障类型</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31</a:t>
            </a:fld>
            <a:endParaRPr lang="en-US" altLang="zh-CN" dirty="0"/>
          </a:p>
        </p:txBody>
      </p:sp>
      <p:sp>
        <p:nvSpPr>
          <p:cNvPr id="4" name="内容占位符 3"/>
          <p:cNvSpPr>
            <a:spLocks noGrp="1"/>
          </p:cNvSpPr>
          <p:nvPr>
            <p:ph idx="1"/>
          </p:nvPr>
        </p:nvSpPr>
        <p:spPr/>
        <p:txBody>
          <a:bodyPr/>
          <a:lstStyle/>
          <a:p>
            <a:r>
              <a:rPr lang="en-US" altLang="zh-CN" dirty="0"/>
              <a:t>Resource Manager</a:t>
            </a:r>
            <a:r>
              <a:rPr lang="zh-CN" altLang="en-US" dirty="0"/>
              <a:t>故障</a:t>
            </a:r>
            <a:endParaRPr lang="en-US" altLang="zh-CN" dirty="0"/>
          </a:p>
          <a:p>
            <a:endParaRPr lang="en-US" altLang="zh-CN" dirty="0"/>
          </a:p>
          <a:p>
            <a:r>
              <a:rPr lang="en-US" altLang="zh-CN" dirty="0"/>
              <a:t>Node Manager</a:t>
            </a:r>
            <a:r>
              <a:rPr lang="zh-CN" altLang="en-US" dirty="0"/>
              <a:t>故障</a:t>
            </a:r>
            <a:endParaRPr lang="en-US" altLang="zh-CN" dirty="0"/>
          </a:p>
          <a:p>
            <a:endParaRPr lang="en-US" altLang="zh-CN" dirty="0"/>
          </a:p>
          <a:p>
            <a:r>
              <a:rPr lang="en-US" altLang="zh-CN" dirty="0"/>
              <a:t>Application Master</a:t>
            </a:r>
            <a:r>
              <a:rPr lang="zh-CN" altLang="en-US" dirty="0"/>
              <a:t>故障：重启</a:t>
            </a:r>
            <a:endParaRPr lang="en-US" altLang="zh-CN" dirty="0"/>
          </a:p>
          <a:p>
            <a:endParaRPr lang="en-US" altLang="zh-CN" dirty="0"/>
          </a:p>
          <a:p>
            <a:r>
              <a:rPr lang="en-US" altLang="zh-CN" dirty="0"/>
              <a:t>Container</a:t>
            </a:r>
            <a:r>
              <a:rPr lang="zh-CN" altLang="en-US" dirty="0"/>
              <a:t>中的任务故障：重启</a:t>
            </a:r>
          </a:p>
        </p:txBody>
      </p:sp>
    </p:spTree>
    <p:extLst>
      <p:ext uri="{BB962C8B-B14F-4D97-AF65-F5344CB8AC3E}">
        <p14:creationId xmlns:p14="http://schemas.microsoft.com/office/powerpoint/2010/main" val="325092792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Resource Manager</a:t>
            </a:r>
            <a:r>
              <a:rPr lang="zh-CN" altLang="en-US" dirty="0"/>
              <a:t>故障</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32</a:t>
            </a:fld>
            <a:endParaRPr lang="en-US" altLang="zh-CN" dirty="0"/>
          </a:p>
        </p:txBody>
      </p:sp>
      <p:sp>
        <p:nvSpPr>
          <p:cNvPr id="4" name="内容占位符 3"/>
          <p:cNvSpPr>
            <a:spLocks noGrp="1"/>
          </p:cNvSpPr>
          <p:nvPr>
            <p:ph idx="1"/>
          </p:nvPr>
        </p:nvSpPr>
        <p:spPr/>
        <p:txBody>
          <a:bodyPr/>
          <a:lstStyle/>
          <a:p>
            <a:r>
              <a:rPr lang="zh-CN" altLang="en-US" dirty="0"/>
              <a:t>如果</a:t>
            </a:r>
            <a:r>
              <a:rPr lang="en-US" altLang="zh-CN" dirty="0"/>
              <a:t>Resource Manager</a:t>
            </a:r>
            <a:r>
              <a:rPr lang="zh-CN" altLang="en-US" dirty="0"/>
              <a:t>发生故障，那么它在进行故障恢复时需要从某一持久化存储系统中恢复状态信息，所有应用将会重新执行</a:t>
            </a:r>
            <a:endParaRPr lang="en-US" altLang="zh-CN" dirty="0"/>
          </a:p>
          <a:p>
            <a:endParaRPr lang="en-US" altLang="zh-CN" dirty="0"/>
          </a:p>
          <a:p>
            <a:r>
              <a:rPr lang="zh-CN" altLang="en-US" dirty="0"/>
              <a:t>我们可以部署多个</a:t>
            </a:r>
            <a:r>
              <a:rPr lang="en-US" altLang="zh-CN" dirty="0"/>
              <a:t>Resource Manager</a:t>
            </a:r>
            <a:r>
              <a:rPr lang="zh-CN" altLang="en-US" dirty="0"/>
              <a:t>并通过</a:t>
            </a:r>
            <a:r>
              <a:rPr lang="en-US" altLang="zh-CN" dirty="0" err="1"/>
              <a:t>ZooKeeper</a:t>
            </a:r>
            <a:r>
              <a:rPr lang="zh-CN" altLang="en-US" dirty="0"/>
              <a:t>进行协调，从而保证</a:t>
            </a:r>
            <a:r>
              <a:rPr lang="en-US" altLang="zh-CN" dirty="0"/>
              <a:t>Resource Manager</a:t>
            </a:r>
            <a:r>
              <a:rPr lang="zh-CN" altLang="en-US" dirty="0"/>
              <a:t>的高可用性</a:t>
            </a:r>
          </a:p>
        </p:txBody>
      </p:sp>
    </p:spTree>
    <p:extLst>
      <p:ext uri="{BB962C8B-B14F-4D97-AF65-F5344CB8AC3E}">
        <p14:creationId xmlns:p14="http://schemas.microsoft.com/office/powerpoint/2010/main" val="123699071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Node Manager</a:t>
            </a:r>
            <a:r>
              <a:rPr lang="zh-CN" altLang="en-US" dirty="0"/>
              <a:t>故障</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33</a:t>
            </a:fld>
            <a:endParaRPr lang="en-US" altLang="zh-CN" dirty="0"/>
          </a:p>
        </p:txBody>
      </p:sp>
      <p:sp>
        <p:nvSpPr>
          <p:cNvPr id="4" name="内容占位符 3"/>
          <p:cNvSpPr>
            <a:spLocks noGrp="1"/>
          </p:cNvSpPr>
          <p:nvPr>
            <p:ph idx="1"/>
          </p:nvPr>
        </p:nvSpPr>
        <p:spPr/>
        <p:txBody>
          <a:bodyPr/>
          <a:lstStyle/>
          <a:p>
            <a:r>
              <a:rPr lang="en-US" altLang="zh-CN" dirty="0"/>
              <a:t>Resource Manager</a:t>
            </a:r>
            <a:r>
              <a:rPr lang="zh-CN" altLang="en-US" dirty="0"/>
              <a:t>认为</a:t>
            </a:r>
            <a:r>
              <a:rPr lang="en-US" altLang="zh-CN" dirty="0"/>
              <a:t>Node Manager</a:t>
            </a:r>
            <a:r>
              <a:rPr lang="zh-CN" altLang="en-US" dirty="0"/>
              <a:t>所在节点上所有容器运行的任务也都执行失败，并把执行失败的信息告诉</a:t>
            </a:r>
            <a:r>
              <a:rPr lang="en-US" altLang="zh-CN" dirty="0"/>
              <a:t>Application Master</a:t>
            </a:r>
          </a:p>
          <a:p>
            <a:pPr lvl="1"/>
            <a:r>
              <a:rPr lang="en-US" altLang="zh-CN" dirty="0"/>
              <a:t>AM</a:t>
            </a:r>
            <a:r>
              <a:rPr lang="zh-CN" altLang="en-US" dirty="0"/>
              <a:t>将向</a:t>
            </a:r>
            <a:r>
              <a:rPr lang="en-US" altLang="zh-CN" dirty="0"/>
              <a:t>RM</a:t>
            </a:r>
            <a:r>
              <a:rPr lang="zh-CN" altLang="en-US" dirty="0"/>
              <a:t>重新申请资源运行这些任务</a:t>
            </a:r>
            <a:endParaRPr lang="en-US" altLang="zh-CN" dirty="0"/>
          </a:p>
          <a:p>
            <a:pPr lvl="1"/>
            <a:r>
              <a:rPr lang="en-US" altLang="zh-CN" dirty="0"/>
              <a:t>RM</a:t>
            </a:r>
            <a:r>
              <a:rPr lang="zh-CN" altLang="en-US" dirty="0"/>
              <a:t>将分配其它节点的</a:t>
            </a:r>
            <a:r>
              <a:rPr lang="en-US" altLang="zh-CN" dirty="0"/>
              <a:t>Container</a:t>
            </a:r>
            <a:r>
              <a:rPr lang="zh-CN" altLang="en-US" dirty="0"/>
              <a:t>执行这些任务</a:t>
            </a:r>
            <a:endParaRPr lang="en-US" altLang="zh-CN" dirty="0"/>
          </a:p>
          <a:p>
            <a:r>
              <a:rPr lang="zh-CN" altLang="en-US" dirty="0"/>
              <a:t>如果发生故障的</a:t>
            </a:r>
            <a:r>
              <a:rPr lang="en-US" altLang="zh-CN" dirty="0"/>
              <a:t>Node Manager</a:t>
            </a:r>
            <a:r>
              <a:rPr lang="zh-CN" altLang="en-US" dirty="0"/>
              <a:t>进行恢复，那么它将向</a:t>
            </a:r>
            <a:r>
              <a:rPr lang="en-US" altLang="zh-CN" dirty="0"/>
              <a:t>Resource Manager</a:t>
            </a:r>
            <a:r>
              <a:rPr lang="zh-CN" altLang="en-US" dirty="0"/>
              <a:t>重新注册，重置本地的状态信息</a:t>
            </a:r>
          </a:p>
        </p:txBody>
      </p:sp>
    </p:spTree>
    <p:extLst>
      <p:ext uri="{BB962C8B-B14F-4D97-AF65-F5344CB8AC3E}">
        <p14:creationId xmlns:p14="http://schemas.microsoft.com/office/powerpoint/2010/main" val="30780029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34</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典型示例</a:t>
            </a:r>
            <a:endParaRPr lang="en-US" altLang="zh-CN" dirty="0">
              <a:solidFill>
                <a:srgbClr val="C00000"/>
              </a:solidFill>
            </a:endParaRPr>
          </a:p>
          <a:p>
            <a:pPr lvl="1"/>
            <a:r>
              <a:rPr lang="en-US" altLang="zh-CN" dirty="0">
                <a:solidFill>
                  <a:srgbClr val="C00000"/>
                </a:solidFill>
              </a:rPr>
              <a:t>Yarn</a:t>
            </a:r>
            <a:r>
              <a:rPr lang="zh-CN" altLang="en-US" dirty="0">
                <a:solidFill>
                  <a:srgbClr val="C00000"/>
                </a:solidFill>
              </a:rPr>
              <a:t>平台运行</a:t>
            </a:r>
            <a:r>
              <a:rPr lang="en-US" altLang="zh-CN" dirty="0" err="1">
                <a:solidFill>
                  <a:srgbClr val="C00000"/>
                </a:solidFill>
              </a:rPr>
              <a:t>MapReduce</a:t>
            </a:r>
            <a:r>
              <a:rPr lang="zh-CN" altLang="en-US" dirty="0">
                <a:solidFill>
                  <a:srgbClr val="C00000"/>
                </a:solidFill>
              </a:rPr>
              <a:t>框架</a:t>
            </a:r>
            <a:endParaRPr lang="en-US" altLang="zh-CN" dirty="0">
              <a:solidFill>
                <a:srgbClr val="C00000"/>
              </a:solidFill>
            </a:endParaRPr>
          </a:p>
          <a:p>
            <a:pPr lvl="1"/>
            <a:r>
              <a:rPr lang="en-US" altLang="zh-CN" dirty="0"/>
              <a:t>Yarn</a:t>
            </a:r>
            <a:r>
              <a:rPr lang="zh-CN" altLang="en-US" dirty="0"/>
              <a:t>平台运行</a:t>
            </a:r>
            <a:r>
              <a:rPr lang="en-US" altLang="zh-CN" dirty="0"/>
              <a:t>Spark</a:t>
            </a:r>
            <a:r>
              <a:rPr lang="zh-CN" altLang="en-US" dirty="0"/>
              <a:t>框架</a:t>
            </a:r>
            <a:endParaRPr lang="en-US" altLang="zh-CN" dirty="0"/>
          </a:p>
          <a:p>
            <a:pPr lvl="1"/>
            <a:r>
              <a:rPr lang="en-US" altLang="zh-CN" dirty="0"/>
              <a:t>Yarn</a:t>
            </a:r>
            <a:r>
              <a:rPr lang="zh-CN" altLang="en-US" dirty="0"/>
              <a:t>平台运行</a:t>
            </a:r>
            <a:r>
              <a:rPr lang="en-US" altLang="zh-CN" dirty="0" err="1"/>
              <a:t>MapReduce</a:t>
            </a:r>
            <a:r>
              <a:rPr lang="zh-CN" altLang="en-US" dirty="0"/>
              <a:t>和</a:t>
            </a:r>
            <a:r>
              <a:rPr lang="en-US" altLang="zh-CN" dirty="0"/>
              <a:t>Spark</a:t>
            </a:r>
            <a:r>
              <a:rPr lang="zh-CN" altLang="en-US" dirty="0"/>
              <a:t>框架</a:t>
            </a:r>
          </a:p>
        </p:txBody>
      </p:sp>
    </p:spTree>
    <p:extLst>
      <p:ext uri="{BB962C8B-B14F-4D97-AF65-F5344CB8AC3E}">
        <p14:creationId xmlns:p14="http://schemas.microsoft.com/office/powerpoint/2010/main" val="286777678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1.0</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35</a:t>
            </a:fld>
            <a:endParaRPr lang="en-US" altLang="zh-CN" dirty="0"/>
          </a:p>
        </p:txBody>
      </p:sp>
      <p:sp>
        <p:nvSpPr>
          <p:cNvPr id="4" name="内容占位符 3"/>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524000" y="1752600"/>
            <a:ext cx="5764096" cy="4588982"/>
          </a:xfrm>
          <a:prstGeom prst="rect">
            <a:avLst/>
          </a:prstGeom>
        </p:spPr>
      </p:pic>
    </p:spTree>
    <p:extLst>
      <p:ext uri="{BB962C8B-B14F-4D97-AF65-F5344CB8AC3E}">
        <p14:creationId xmlns:p14="http://schemas.microsoft.com/office/powerpoint/2010/main" val="125042571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Yarn</a:t>
            </a:r>
            <a:r>
              <a:rPr lang="zh-CN" altLang="en-US" dirty="0"/>
              <a:t>运行</a:t>
            </a:r>
            <a:r>
              <a:rPr lang="en-US" altLang="zh-CN" dirty="0" err="1"/>
              <a:t>MapReduce</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36</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447800" y="1676400"/>
            <a:ext cx="6044968" cy="4721622"/>
          </a:xfrm>
          <a:prstGeom prst="rect">
            <a:avLst/>
          </a:prstGeom>
        </p:spPr>
      </p:pic>
    </p:spTree>
    <p:extLst>
      <p:ext uri="{BB962C8B-B14F-4D97-AF65-F5344CB8AC3E}">
        <p14:creationId xmlns:p14="http://schemas.microsoft.com/office/powerpoint/2010/main" val="2414263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err="1"/>
              <a:t>MapReduce</a:t>
            </a:r>
            <a:r>
              <a:rPr lang="en-US" altLang="zh-CN" dirty="0"/>
              <a:t> 1.0</a:t>
            </a:r>
            <a:r>
              <a:rPr lang="zh-CN" altLang="en-US" dirty="0"/>
              <a:t>与</a:t>
            </a:r>
            <a:r>
              <a:rPr lang="en-US" altLang="zh-CN" dirty="0"/>
              <a:t>2.0</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37</a:t>
            </a:fld>
            <a:endParaRPr lang="en-US" altLang="zh-CN"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1510945282"/>
              </p:ext>
            </p:extLst>
          </p:nvPr>
        </p:nvGraphicFramePr>
        <p:xfrm>
          <a:off x="1371600" y="2514600"/>
          <a:ext cx="6799263" cy="1854200"/>
        </p:xfrm>
        <a:graphic>
          <a:graphicData uri="http://schemas.openxmlformats.org/drawingml/2006/table">
            <a:tbl>
              <a:tblPr firstRow="1" bandRow="1">
                <a:tableStyleId>{5C22544A-7EE6-4342-B048-85BDC9FD1C3A}</a:tableStyleId>
              </a:tblPr>
              <a:tblGrid>
                <a:gridCol w="1447800">
                  <a:extLst>
                    <a:ext uri="{9D8B030D-6E8A-4147-A177-3AD203B41FA5}">
                      <a16:colId xmlns:a16="http://schemas.microsoft.com/office/drawing/2014/main" val="303729575"/>
                    </a:ext>
                  </a:extLst>
                </a:gridCol>
                <a:gridCol w="2155128">
                  <a:extLst>
                    <a:ext uri="{9D8B030D-6E8A-4147-A177-3AD203B41FA5}">
                      <a16:colId xmlns:a16="http://schemas.microsoft.com/office/drawing/2014/main" val="682024135"/>
                    </a:ext>
                  </a:extLst>
                </a:gridCol>
                <a:gridCol w="3196335">
                  <a:extLst>
                    <a:ext uri="{9D8B030D-6E8A-4147-A177-3AD203B41FA5}">
                      <a16:colId xmlns:a16="http://schemas.microsoft.com/office/drawing/2014/main" val="2629882551"/>
                    </a:ext>
                  </a:extLst>
                </a:gridCol>
              </a:tblGrid>
              <a:tr h="370840">
                <a:tc>
                  <a:txBody>
                    <a:bodyPr/>
                    <a:lstStyle/>
                    <a:p>
                      <a:endParaRPr lang="zh-CN" altLang="en-US" dirty="0"/>
                    </a:p>
                  </a:txBody>
                  <a:tcPr/>
                </a:tc>
                <a:tc>
                  <a:txBody>
                    <a:bodyPr/>
                    <a:lstStyle/>
                    <a:p>
                      <a:pPr algn="ctr"/>
                      <a:r>
                        <a:rPr lang="en-US" altLang="zh-CN" dirty="0" err="1">
                          <a:solidFill>
                            <a:schemeClr val="tx1"/>
                          </a:solidFill>
                        </a:rPr>
                        <a:t>MapReduce</a:t>
                      </a:r>
                      <a:r>
                        <a:rPr lang="en-US" altLang="zh-CN" dirty="0">
                          <a:solidFill>
                            <a:schemeClr val="tx1"/>
                          </a:solidFill>
                        </a:rPr>
                        <a:t> 1.0</a:t>
                      </a:r>
                      <a:endParaRPr lang="zh-CN" altLang="en-US" dirty="0">
                        <a:solidFill>
                          <a:schemeClr val="tx1"/>
                        </a:solidFill>
                      </a:endParaRPr>
                    </a:p>
                  </a:txBody>
                  <a:tcPr anchor="ctr"/>
                </a:tc>
                <a:tc>
                  <a:txBody>
                    <a:bodyPr/>
                    <a:lstStyle/>
                    <a:p>
                      <a:pPr algn="ctr"/>
                      <a:r>
                        <a:rPr lang="en-US" altLang="zh-CN" dirty="0" err="1">
                          <a:solidFill>
                            <a:schemeClr val="tx1"/>
                          </a:solidFill>
                        </a:rPr>
                        <a:t>MapReduce</a:t>
                      </a:r>
                      <a:r>
                        <a:rPr lang="en-US" altLang="zh-CN" dirty="0">
                          <a:solidFill>
                            <a:schemeClr val="tx1"/>
                          </a:solidFill>
                        </a:rPr>
                        <a:t> 2.0 + Yarn</a:t>
                      </a:r>
                      <a:endParaRPr lang="zh-CN" altLang="en-US" dirty="0">
                        <a:solidFill>
                          <a:schemeClr val="tx1"/>
                        </a:solidFill>
                      </a:endParaRPr>
                    </a:p>
                  </a:txBody>
                  <a:tcPr anchor="ctr"/>
                </a:tc>
                <a:extLst>
                  <a:ext uri="{0D108BD9-81ED-4DB2-BD59-A6C34878D82A}">
                    <a16:rowId xmlns:a16="http://schemas.microsoft.com/office/drawing/2014/main" val="2520933818"/>
                  </a:ext>
                </a:extLst>
              </a:tr>
              <a:tr h="370840">
                <a:tc rowSpan="2">
                  <a:txBody>
                    <a:bodyPr/>
                    <a:lstStyle/>
                    <a:p>
                      <a:pPr algn="ctr"/>
                      <a:r>
                        <a:rPr lang="zh-CN" altLang="en-US" dirty="0"/>
                        <a:t>资源管理</a:t>
                      </a:r>
                    </a:p>
                  </a:txBody>
                  <a:tcPr anchor="ctr"/>
                </a:tc>
                <a:tc rowSpan="3">
                  <a:txBody>
                    <a:bodyPr/>
                    <a:lstStyle/>
                    <a:p>
                      <a:pPr algn="ctr"/>
                      <a:r>
                        <a:rPr lang="en-US" altLang="zh-CN" dirty="0" err="1"/>
                        <a:t>JobTracker</a:t>
                      </a:r>
                      <a:endParaRPr lang="zh-CN" altLang="en-US" dirty="0"/>
                    </a:p>
                    <a:p>
                      <a:pPr algn="ctr"/>
                      <a:r>
                        <a:rPr lang="en-US" altLang="zh-CN" dirty="0" err="1"/>
                        <a:t>TaskTracker</a:t>
                      </a:r>
                      <a:endParaRPr lang="zh-CN" altLang="en-US" dirty="0"/>
                    </a:p>
                  </a:txBody>
                  <a:tcPr anchor="ctr"/>
                </a:tc>
                <a:tc>
                  <a:txBody>
                    <a:bodyPr/>
                    <a:lstStyle/>
                    <a:p>
                      <a:pPr algn="ctr"/>
                      <a:r>
                        <a:rPr lang="en-US" altLang="zh-CN" dirty="0" err="1"/>
                        <a:t>ResourceManager</a:t>
                      </a:r>
                      <a:endParaRPr lang="zh-CN" altLang="en-US" dirty="0"/>
                    </a:p>
                  </a:txBody>
                  <a:tcPr anchor="ctr"/>
                </a:tc>
                <a:extLst>
                  <a:ext uri="{0D108BD9-81ED-4DB2-BD59-A6C34878D82A}">
                    <a16:rowId xmlns:a16="http://schemas.microsoft.com/office/drawing/2014/main" val="1800750671"/>
                  </a:ext>
                </a:extLst>
              </a:tr>
              <a:tr h="370840">
                <a:tc vMerge="1">
                  <a:txBody>
                    <a:bodyPr/>
                    <a:lstStyle/>
                    <a:p>
                      <a:endParaRPr lang="zh-CN" altLang="en-US" dirty="0"/>
                    </a:p>
                  </a:txBody>
                  <a:tcPr/>
                </a:tc>
                <a:tc vMerge="1">
                  <a:txBody>
                    <a:bodyPr/>
                    <a:lstStyle/>
                    <a:p>
                      <a:endParaRPr lang="zh-CN" altLang="en-US" dirty="0"/>
                    </a:p>
                  </a:txBody>
                  <a:tcPr/>
                </a:tc>
                <a:tc>
                  <a:txBody>
                    <a:bodyPr/>
                    <a:lstStyle/>
                    <a:p>
                      <a:pPr algn="ctr"/>
                      <a:r>
                        <a:rPr lang="en-US" altLang="zh-CN" dirty="0" err="1"/>
                        <a:t>NodeManager</a:t>
                      </a:r>
                      <a:endParaRPr lang="zh-CN" altLang="en-US" dirty="0"/>
                    </a:p>
                  </a:txBody>
                  <a:tcPr anchor="ctr"/>
                </a:tc>
                <a:extLst>
                  <a:ext uri="{0D108BD9-81ED-4DB2-BD59-A6C34878D82A}">
                    <a16:rowId xmlns:a16="http://schemas.microsoft.com/office/drawing/2014/main" val="3339958403"/>
                  </a:ext>
                </a:extLst>
              </a:tr>
              <a:tr h="370840">
                <a:tc>
                  <a:txBody>
                    <a:bodyPr/>
                    <a:lstStyle/>
                    <a:p>
                      <a:pPr algn="ctr"/>
                      <a:r>
                        <a:rPr lang="zh-CN" altLang="en-US" dirty="0"/>
                        <a:t>应用管理</a:t>
                      </a:r>
                    </a:p>
                  </a:txBody>
                  <a:tcPr anchor="ctr"/>
                </a:tc>
                <a:tc vMerge="1">
                  <a:txBody>
                    <a:bodyPr/>
                    <a:lstStyle/>
                    <a:p>
                      <a:endParaRPr lang="zh-CN" altLang="en-US" dirty="0"/>
                    </a:p>
                  </a:txBody>
                  <a:tcPr/>
                </a:tc>
                <a:tc>
                  <a:txBody>
                    <a:bodyPr/>
                    <a:lstStyle/>
                    <a:p>
                      <a:pPr algn="ctr"/>
                      <a:r>
                        <a:rPr lang="en-US" altLang="zh-CN" dirty="0" err="1"/>
                        <a:t>MRAppMaster</a:t>
                      </a:r>
                      <a:endParaRPr lang="zh-CN" altLang="en-US" dirty="0"/>
                    </a:p>
                  </a:txBody>
                  <a:tcPr anchor="ctr"/>
                </a:tc>
                <a:extLst>
                  <a:ext uri="{0D108BD9-81ED-4DB2-BD59-A6C34878D82A}">
                    <a16:rowId xmlns:a16="http://schemas.microsoft.com/office/drawing/2014/main" val="3431355083"/>
                  </a:ext>
                </a:extLst>
              </a:tr>
              <a:tr h="370840">
                <a:tc>
                  <a:txBody>
                    <a:bodyPr/>
                    <a:lstStyle/>
                    <a:p>
                      <a:pPr algn="ctr"/>
                      <a:r>
                        <a:rPr lang="zh-CN" altLang="en-US" dirty="0"/>
                        <a:t>任务执行</a:t>
                      </a:r>
                    </a:p>
                  </a:txBody>
                  <a:tcPr anchor="ctr"/>
                </a:tc>
                <a:tc>
                  <a:txBody>
                    <a:bodyPr/>
                    <a:lstStyle/>
                    <a:p>
                      <a:pPr algn="ctr"/>
                      <a:r>
                        <a:rPr lang="en-US" altLang="zh-CN" dirty="0"/>
                        <a:t>Child</a:t>
                      </a:r>
                      <a:endParaRPr lang="zh-CN" altLang="en-US" dirty="0"/>
                    </a:p>
                  </a:txBody>
                  <a:tcPr anchor="ctr"/>
                </a:tc>
                <a:tc>
                  <a:txBody>
                    <a:bodyPr/>
                    <a:lstStyle/>
                    <a:p>
                      <a:pPr algn="ctr"/>
                      <a:r>
                        <a:rPr lang="en-US" altLang="zh-CN" dirty="0" err="1"/>
                        <a:t>YarnChild</a:t>
                      </a:r>
                      <a:endParaRPr lang="zh-CN" altLang="en-US" dirty="0"/>
                    </a:p>
                  </a:txBody>
                  <a:tcPr anchor="ctr"/>
                </a:tc>
                <a:extLst>
                  <a:ext uri="{0D108BD9-81ED-4DB2-BD59-A6C34878D82A}">
                    <a16:rowId xmlns:a16="http://schemas.microsoft.com/office/drawing/2014/main" val="2046120187"/>
                  </a:ext>
                </a:extLst>
              </a:tr>
            </a:tbl>
          </a:graphicData>
        </a:graphic>
      </p:graphicFrame>
    </p:spTree>
    <p:extLst>
      <p:ext uri="{BB962C8B-B14F-4D97-AF65-F5344CB8AC3E}">
        <p14:creationId xmlns:p14="http://schemas.microsoft.com/office/powerpoint/2010/main" val="358387132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38</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典型示例</a:t>
            </a:r>
            <a:endParaRPr lang="en-US" altLang="zh-CN" dirty="0">
              <a:solidFill>
                <a:srgbClr val="C00000"/>
              </a:solidFill>
            </a:endParaRPr>
          </a:p>
          <a:p>
            <a:pPr lvl="1"/>
            <a:r>
              <a:rPr lang="en-US" altLang="zh-CN" dirty="0"/>
              <a:t>Yarn</a:t>
            </a:r>
            <a:r>
              <a:rPr lang="zh-CN" altLang="en-US" dirty="0"/>
              <a:t>平台运行</a:t>
            </a:r>
            <a:r>
              <a:rPr lang="en-US" altLang="zh-CN" dirty="0" err="1"/>
              <a:t>MapReduce</a:t>
            </a:r>
            <a:r>
              <a:rPr lang="zh-CN" altLang="en-US" dirty="0"/>
              <a:t>框架</a:t>
            </a:r>
            <a:endParaRPr lang="en-US" altLang="zh-CN" dirty="0"/>
          </a:p>
          <a:p>
            <a:pPr lvl="1"/>
            <a:r>
              <a:rPr lang="en-US" altLang="zh-CN" dirty="0">
                <a:solidFill>
                  <a:srgbClr val="C00000"/>
                </a:solidFill>
              </a:rPr>
              <a:t>Yarn</a:t>
            </a:r>
            <a:r>
              <a:rPr lang="zh-CN" altLang="en-US" dirty="0">
                <a:solidFill>
                  <a:srgbClr val="C00000"/>
                </a:solidFill>
              </a:rPr>
              <a:t>平台运行</a:t>
            </a:r>
            <a:r>
              <a:rPr lang="en-US" altLang="zh-CN" dirty="0">
                <a:solidFill>
                  <a:srgbClr val="C00000"/>
                </a:solidFill>
              </a:rPr>
              <a:t>Spark</a:t>
            </a:r>
            <a:r>
              <a:rPr lang="zh-CN" altLang="en-US" dirty="0">
                <a:solidFill>
                  <a:srgbClr val="C00000"/>
                </a:solidFill>
              </a:rPr>
              <a:t>框架</a:t>
            </a:r>
            <a:endParaRPr lang="en-US" altLang="zh-CN" dirty="0">
              <a:solidFill>
                <a:srgbClr val="C00000"/>
              </a:solidFill>
            </a:endParaRPr>
          </a:p>
          <a:p>
            <a:pPr lvl="1"/>
            <a:r>
              <a:rPr lang="en-US" altLang="zh-CN" dirty="0"/>
              <a:t>Yarn</a:t>
            </a:r>
            <a:r>
              <a:rPr lang="zh-CN" altLang="en-US" dirty="0"/>
              <a:t>平台运行</a:t>
            </a:r>
            <a:r>
              <a:rPr lang="en-US" altLang="zh-CN" dirty="0" err="1"/>
              <a:t>MapReduce</a:t>
            </a:r>
            <a:r>
              <a:rPr lang="zh-CN" altLang="en-US" dirty="0"/>
              <a:t>和</a:t>
            </a:r>
            <a:r>
              <a:rPr lang="en-US" altLang="zh-CN" dirty="0"/>
              <a:t>Spark</a:t>
            </a:r>
            <a:r>
              <a:rPr lang="zh-CN" altLang="en-US" dirty="0"/>
              <a:t>框架</a:t>
            </a:r>
          </a:p>
        </p:txBody>
      </p:sp>
    </p:spTree>
    <p:extLst>
      <p:ext uri="{BB962C8B-B14F-4D97-AF65-F5344CB8AC3E}">
        <p14:creationId xmlns:p14="http://schemas.microsoft.com/office/powerpoint/2010/main" val="271784757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Standalone Client</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39</a:t>
            </a:fld>
            <a:endParaRPr lang="en-US" altLang="zh-CN" dirty="0"/>
          </a:p>
        </p:txBody>
      </p:sp>
      <p:sp>
        <p:nvSpPr>
          <p:cNvPr id="4" name="内容占位符 3"/>
          <p:cNvSpPr>
            <a:spLocks noGrp="1"/>
          </p:cNvSpPr>
          <p:nvPr>
            <p:ph idx="1"/>
          </p:nvPr>
        </p:nvSpPr>
        <p:spPr/>
        <p:txBody>
          <a:bodyPr/>
          <a:lstStyle/>
          <a:p>
            <a:pPr marL="457200" lvl="1" indent="-457200">
              <a:buClr>
                <a:srgbClr val="FFC000"/>
              </a:buClr>
              <a:buFont typeface="Wingdings" pitchFamily="2" charset="2"/>
              <a:buChar char="p"/>
            </a:pPr>
            <a:r>
              <a:rPr lang="en-US" altLang="zh-CN" dirty="0"/>
              <a:t>Driver</a:t>
            </a:r>
            <a:r>
              <a:rPr lang="zh-CN" altLang="en-US" dirty="0"/>
              <a:t>和客户端以同一个进程存在</a:t>
            </a:r>
            <a:endParaRPr lang="en-US" altLang="zh-CN" dirty="0"/>
          </a:p>
          <a:p>
            <a:endParaRPr lang="zh-CN" altLang="en-US" dirty="0"/>
          </a:p>
        </p:txBody>
      </p:sp>
      <p:pic>
        <p:nvPicPr>
          <p:cNvPr id="6" name="图片 5"/>
          <p:cNvPicPr>
            <a:picLocks noChangeAspect="1"/>
          </p:cNvPicPr>
          <p:nvPr/>
        </p:nvPicPr>
        <p:blipFill>
          <a:blip r:embed="rId2"/>
          <a:stretch>
            <a:fillRect/>
          </a:stretch>
        </p:blipFill>
        <p:spPr>
          <a:xfrm>
            <a:off x="1382084" y="2057400"/>
            <a:ext cx="6379832" cy="4053232"/>
          </a:xfrm>
          <a:prstGeom prst="rect">
            <a:avLst/>
          </a:prstGeom>
        </p:spPr>
      </p:pic>
    </p:spTree>
    <p:extLst>
      <p:ext uri="{BB962C8B-B14F-4D97-AF65-F5344CB8AC3E}">
        <p14:creationId xmlns:p14="http://schemas.microsoft.com/office/powerpoint/2010/main" val="31010723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a:t>
            </a:r>
            <a:r>
              <a:rPr lang="zh-CN" altLang="en-US" dirty="0"/>
              <a:t>发展历史</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a:t>
            </a:fld>
            <a:endParaRPr lang="en-US" altLang="zh-CN" dirty="0"/>
          </a:p>
        </p:txBody>
      </p:sp>
      <p:sp>
        <p:nvSpPr>
          <p:cNvPr id="4" name="内容占位符 3"/>
          <p:cNvSpPr>
            <a:spLocks noGrp="1"/>
          </p:cNvSpPr>
          <p:nvPr>
            <p:ph idx="1"/>
          </p:nvPr>
        </p:nvSpPr>
        <p:spPr/>
        <p:txBody>
          <a:bodyPr/>
          <a:lstStyle/>
          <a:p>
            <a:r>
              <a:rPr lang="en-US" altLang="zh-CN" dirty="0"/>
              <a:t>2010</a:t>
            </a:r>
            <a:r>
              <a:rPr lang="zh-CN" altLang="en-US" dirty="0"/>
              <a:t>年，雅虎的工程师开始考虑</a:t>
            </a:r>
            <a:r>
              <a:rPr lang="en-US" altLang="zh-CN" dirty="0" err="1"/>
              <a:t>MapReduce</a:t>
            </a:r>
            <a:r>
              <a:rPr lang="zh-CN" altLang="en-US" dirty="0"/>
              <a:t>的新架构</a:t>
            </a:r>
            <a:endParaRPr lang="en-US" altLang="zh-CN" dirty="0"/>
          </a:p>
          <a:p>
            <a:endParaRPr lang="en-US" altLang="zh-CN" dirty="0"/>
          </a:p>
          <a:p>
            <a:r>
              <a:rPr lang="en-US" altLang="zh-CN" dirty="0"/>
              <a:t>2012</a:t>
            </a:r>
            <a:r>
              <a:rPr lang="zh-CN" altLang="en-US" dirty="0"/>
              <a:t>年</a:t>
            </a:r>
            <a:r>
              <a:rPr lang="en-US" altLang="zh-CN" dirty="0"/>
              <a:t>8</a:t>
            </a:r>
            <a:r>
              <a:rPr lang="zh-CN" altLang="en-US" dirty="0"/>
              <a:t>月，</a:t>
            </a:r>
            <a:r>
              <a:rPr lang="en-US" altLang="zh-CN" dirty="0"/>
              <a:t>Yarn</a:t>
            </a:r>
            <a:r>
              <a:rPr lang="zh-CN" altLang="en-US" dirty="0"/>
              <a:t>成为</a:t>
            </a:r>
            <a:r>
              <a:rPr lang="en-US" altLang="zh-CN" dirty="0"/>
              <a:t>Apache Hadoop</a:t>
            </a:r>
            <a:r>
              <a:rPr lang="zh-CN" altLang="en-US" dirty="0"/>
              <a:t>的一个子项目</a:t>
            </a:r>
          </a:p>
        </p:txBody>
      </p:sp>
    </p:spTree>
    <p:extLst>
      <p:ext uri="{BB962C8B-B14F-4D97-AF65-F5344CB8AC3E}">
        <p14:creationId xmlns:p14="http://schemas.microsoft.com/office/powerpoint/2010/main" val="420670118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Standalone Cluster</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40</a:t>
            </a:fld>
            <a:endParaRPr lang="en-US" altLang="zh-CN" dirty="0"/>
          </a:p>
        </p:txBody>
      </p:sp>
      <p:sp>
        <p:nvSpPr>
          <p:cNvPr id="4" name="内容占位符 3"/>
          <p:cNvSpPr>
            <a:spLocks noGrp="1"/>
          </p:cNvSpPr>
          <p:nvPr>
            <p:ph idx="1"/>
          </p:nvPr>
        </p:nvSpPr>
        <p:spPr/>
        <p:txBody>
          <a:bodyPr/>
          <a:lstStyle/>
          <a:p>
            <a:pPr marL="457200" lvl="1" indent="-457200">
              <a:buClr>
                <a:srgbClr val="FFC000"/>
              </a:buClr>
              <a:buFont typeface="Wingdings" pitchFamily="2" charset="2"/>
              <a:buChar char="p"/>
            </a:pPr>
            <a:r>
              <a:rPr lang="zh-CN" altLang="en-US" dirty="0"/>
              <a:t>某一</a:t>
            </a:r>
            <a:r>
              <a:rPr lang="en-US" altLang="zh-CN" dirty="0"/>
              <a:t>Worker</a:t>
            </a:r>
            <a:r>
              <a:rPr lang="zh-CN" altLang="en-US" dirty="0"/>
              <a:t>启动一个进程作为</a:t>
            </a:r>
            <a:r>
              <a:rPr lang="en-US" altLang="zh-CN" dirty="0"/>
              <a:t>Driver</a:t>
            </a:r>
            <a:endParaRPr lang="zh-CN" altLang="en-US" dirty="0"/>
          </a:p>
          <a:p>
            <a:endParaRPr lang="zh-CN" altLang="en-US" dirty="0"/>
          </a:p>
        </p:txBody>
      </p:sp>
      <p:pic>
        <p:nvPicPr>
          <p:cNvPr id="5" name="图片 4"/>
          <p:cNvPicPr>
            <a:picLocks noChangeAspect="1"/>
          </p:cNvPicPr>
          <p:nvPr/>
        </p:nvPicPr>
        <p:blipFill>
          <a:blip r:embed="rId2"/>
          <a:stretch>
            <a:fillRect/>
          </a:stretch>
        </p:blipFill>
        <p:spPr>
          <a:xfrm>
            <a:off x="1676400" y="2057400"/>
            <a:ext cx="5791200" cy="4114800"/>
          </a:xfrm>
          <a:prstGeom prst="rect">
            <a:avLst/>
          </a:prstGeom>
        </p:spPr>
      </p:pic>
    </p:spTree>
    <p:extLst>
      <p:ext uri="{BB962C8B-B14F-4D97-AF65-F5344CB8AC3E}">
        <p14:creationId xmlns:p14="http://schemas.microsoft.com/office/powerpoint/2010/main" val="119326474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 Client</a:t>
            </a:r>
            <a:r>
              <a:rPr lang="zh-CN" altLang="en-US" dirty="0"/>
              <a:t>模式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41</a:t>
            </a:fld>
            <a:endParaRPr lang="en-US" altLang="zh-CN" dirty="0"/>
          </a:p>
        </p:txBody>
      </p:sp>
      <p:sp>
        <p:nvSpPr>
          <p:cNvPr id="4" name="内容占位符 3"/>
          <p:cNvSpPr>
            <a:spLocks noGrp="1"/>
          </p:cNvSpPr>
          <p:nvPr>
            <p:ph idx="1"/>
          </p:nvPr>
        </p:nvSpPr>
        <p:spPr/>
        <p:txBody>
          <a:bodyPr/>
          <a:lstStyle/>
          <a:p>
            <a:endParaRPr lang="zh-CN" altLang="en-US" dirty="0"/>
          </a:p>
        </p:txBody>
      </p:sp>
      <p:pic>
        <p:nvPicPr>
          <p:cNvPr id="5" name="图片 4"/>
          <p:cNvPicPr>
            <a:picLocks noChangeAspect="1"/>
          </p:cNvPicPr>
          <p:nvPr/>
        </p:nvPicPr>
        <p:blipFill>
          <a:blip r:embed="rId2"/>
          <a:stretch>
            <a:fillRect/>
          </a:stretch>
        </p:blipFill>
        <p:spPr>
          <a:xfrm>
            <a:off x="1524000" y="1905000"/>
            <a:ext cx="6379832" cy="4387566"/>
          </a:xfrm>
          <a:prstGeom prst="rect">
            <a:avLst/>
          </a:prstGeom>
        </p:spPr>
      </p:pic>
    </p:spTree>
    <p:extLst>
      <p:ext uri="{BB962C8B-B14F-4D97-AF65-F5344CB8AC3E}">
        <p14:creationId xmlns:p14="http://schemas.microsoft.com/office/powerpoint/2010/main" val="225286584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 Cluster</a:t>
            </a:r>
            <a:r>
              <a:rPr lang="zh-CN" altLang="en-US" dirty="0"/>
              <a:t>模式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42</a:t>
            </a:fld>
            <a:endParaRPr lang="en-US" altLang="zh-CN" dirty="0"/>
          </a:p>
        </p:txBody>
      </p:sp>
      <p:sp>
        <p:nvSpPr>
          <p:cNvPr id="4" name="内容占位符 3"/>
          <p:cNvSpPr>
            <a:spLocks noGrp="1"/>
          </p:cNvSpPr>
          <p:nvPr>
            <p:ph idx="1"/>
          </p:nvPr>
        </p:nvSpPr>
        <p:spPr/>
        <p:txBody>
          <a:bodyPr/>
          <a:lstStyle/>
          <a:p>
            <a:endParaRPr lang="zh-CN" altLang="en-US"/>
          </a:p>
        </p:txBody>
      </p:sp>
      <p:pic>
        <p:nvPicPr>
          <p:cNvPr id="6" name="图片 5"/>
          <p:cNvPicPr>
            <a:picLocks noChangeAspect="1"/>
          </p:cNvPicPr>
          <p:nvPr/>
        </p:nvPicPr>
        <p:blipFill>
          <a:blip r:embed="rId2"/>
          <a:stretch>
            <a:fillRect/>
          </a:stretch>
        </p:blipFill>
        <p:spPr>
          <a:xfrm>
            <a:off x="1600200" y="1828800"/>
            <a:ext cx="6096000" cy="4432204"/>
          </a:xfrm>
          <a:prstGeom prst="rect">
            <a:avLst/>
          </a:prstGeom>
        </p:spPr>
      </p:pic>
    </p:spTree>
    <p:extLst>
      <p:ext uri="{BB962C8B-B14F-4D97-AF65-F5344CB8AC3E}">
        <p14:creationId xmlns:p14="http://schemas.microsoft.com/office/powerpoint/2010/main" val="414259903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Yarn Client vs. Yarn Cluster</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43</a:t>
            </a:fld>
            <a:endParaRPr lang="en-US" altLang="zh-CN" dirty="0"/>
          </a:p>
        </p:txBody>
      </p:sp>
      <p:sp>
        <p:nvSpPr>
          <p:cNvPr id="4" name="内容占位符 3"/>
          <p:cNvSpPr>
            <a:spLocks noGrp="1"/>
          </p:cNvSpPr>
          <p:nvPr>
            <p:ph idx="1"/>
          </p:nvPr>
        </p:nvSpPr>
        <p:spPr/>
        <p:txBody>
          <a:bodyPr/>
          <a:lstStyle/>
          <a:p>
            <a:r>
              <a:rPr lang="en-US" altLang="zh-CN" dirty="0"/>
              <a:t>Yarn Client</a:t>
            </a:r>
          </a:p>
          <a:p>
            <a:pPr lvl="1"/>
            <a:r>
              <a:rPr lang="en-US" altLang="zh-CN" dirty="0"/>
              <a:t>Driver</a:t>
            </a:r>
            <a:r>
              <a:rPr lang="zh-CN" altLang="en-US" dirty="0"/>
              <a:t>：在客户端启动的进程中</a:t>
            </a:r>
            <a:endParaRPr lang="en-US" altLang="zh-CN" dirty="0"/>
          </a:p>
          <a:p>
            <a:pPr lvl="1"/>
            <a:r>
              <a:rPr lang="en-US" altLang="zh-CN" dirty="0" err="1"/>
              <a:t>ApplicationMaster</a:t>
            </a:r>
            <a:r>
              <a:rPr lang="zh-CN" altLang="en-US" dirty="0"/>
              <a:t>：名为</a:t>
            </a:r>
            <a:r>
              <a:rPr lang="en-US" altLang="zh-CN" dirty="0" err="1"/>
              <a:t>ExecutorLauncher</a:t>
            </a:r>
            <a:r>
              <a:rPr lang="zh-CN" altLang="en-US" dirty="0"/>
              <a:t>，向</a:t>
            </a:r>
            <a:r>
              <a:rPr lang="en-US" altLang="zh-CN" dirty="0" err="1"/>
              <a:t>ResourceManager</a:t>
            </a:r>
            <a:r>
              <a:rPr lang="zh-CN" altLang="en-US" dirty="0"/>
              <a:t>申请资源，用</a:t>
            </a:r>
            <a:r>
              <a:rPr lang="en-US" altLang="zh-CN" dirty="0"/>
              <a:t>container</a:t>
            </a:r>
            <a:r>
              <a:rPr lang="zh-CN" altLang="en-US" dirty="0"/>
              <a:t>资源去链接其他的</a:t>
            </a:r>
            <a:r>
              <a:rPr lang="en-US" altLang="zh-CN" dirty="0" err="1"/>
              <a:t>NodeManager</a:t>
            </a:r>
            <a:r>
              <a:rPr lang="zh-CN" altLang="en-US" dirty="0"/>
              <a:t>，然后去启动</a:t>
            </a:r>
            <a:r>
              <a:rPr lang="en-US" altLang="zh-CN" dirty="0"/>
              <a:t>executor</a:t>
            </a:r>
          </a:p>
          <a:p>
            <a:r>
              <a:rPr lang="en-US" altLang="zh-CN" dirty="0"/>
              <a:t>Yarn Cluster</a:t>
            </a:r>
          </a:p>
          <a:p>
            <a:pPr lvl="1"/>
            <a:r>
              <a:rPr lang="en-US" altLang="zh-CN" dirty="0"/>
              <a:t>Driver</a:t>
            </a:r>
            <a:r>
              <a:rPr lang="zh-CN" altLang="en-US" dirty="0"/>
              <a:t>存在于</a:t>
            </a:r>
            <a:r>
              <a:rPr lang="en-US" altLang="zh-CN" dirty="0" err="1"/>
              <a:t>NodeManager</a:t>
            </a:r>
            <a:r>
              <a:rPr lang="zh-CN" altLang="en-US" dirty="0"/>
              <a:t>上的某一个</a:t>
            </a:r>
            <a:r>
              <a:rPr lang="en-US" altLang="zh-CN" dirty="0" err="1"/>
              <a:t>ApplicationMaster</a:t>
            </a:r>
            <a:endParaRPr lang="zh-CN" altLang="en-US" dirty="0"/>
          </a:p>
        </p:txBody>
      </p:sp>
    </p:spTree>
    <p:extLst>
      <p:ext uri="{BB962C8B-B14F-4D97-AF65-F5344CB8AC3E}">
        <p14:creationId xmlns:p14="http://schemas.microsoft.com/office/powerpoint/2010/main" val="34341060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Standalone</a:t>
            </a:r>
            <a:r>
              <a:rPr lang="zh-CN" altLang="en-US" dirty="0"/>
              <a:t>模式 </a:t>
            </a:r>
            <a:r>
              <a:rPr lang="en-US" altLang="zh-CN" dirty="0"/>
              <a:t>vs. Yarn</a:t>
            </a:r>
            <a:r>
              <a:rPr lang="zh-CN" altLang="en-US" dirty="0"/>
              <a:t>模式</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44</a:t>
            </a:fld>
            <a:endParaRPr lang="en-US" altLang="zh-CN" dirty="0"/>
          </a:p>
        </p:txBody>
      </p:sp>
      <p:graphicFrame>
        <p:nvGraphicFramePr>
          <p:cNvPr id="5" name="内容占位符 4"/>
          <p:cNvGraphicFramePr>
            <a:graphicFrameLocks noGrp="1"/>
          </p:cNvGraphicFramePr>
          <p:nvPr>
            <p:ph idx="1"/>
            <p:extLst>
              <p:ext uri="{D42A27DB-BD31-4B8C-83A1-F6EECF244321}">
                <p14:modId xmlns:p14="http://schemas.microsoft.com/office/powerpoint/2010/main" val="2303481762"/>
              </p:ext>
            </p:extLst>
          </p:nvPr>
        </p:nvGraphicFramePr>
        <p:xfrm>
          <a:off x="515937" y="2590800"/>
          <a:ext cx="8229600" cy="2225040"/>
        </p:xfrm>
        <a:graphic>
          <a:graphicData uri="http://schemas.openxmlformats.org/drawingml/2006/table">
            <a:tbl>
              <a:tblPr firstRow="1" bandRow="1">
                <a:tableStyleId>{5C22544A-7EE6-4342-B048-85BDC9FD1C3A}</a:tableStyleId>
              </a:tblPr>
              <a:tblGrid>
                <a:gridCol w="1160463">
                  <a:extLst>
                    <a:ext uri="{9D8B030D-6E8A-4147-A177-3AD203B41FA5}">
                      <a16:colId xmlns:a16="http://schemas.microsoft.com/office/drawing/2014/main" val="2840397900"/>
                    </a:ext>
                  </a:extLst>
                </a:gridCol>
                <a:gridCol w="1676400">
                  <a:extLst>
                    <a:ext uri="{9D8B030D-6E8A-4147-A177-3AD203B41FA5}">
                      <a16:colId xmlns:a16="http://schemas.microsoft.com/office/drawing/2014/main" val="4042274939"/>
                    </a:ext>
                  </a:extLst>
                </a:gridCol>
                <a:gridCol w="1676400">
                  <a:extLst>
                    <a:ext uri="{9D8B030D-6E8A-4147-A177-3AD203B41FA5}">
                      <a16:colId xmlns:a16="http://schemas.microsoft.com/office/drawing/2014/main" val="2515367849"/>
                    </a:ext>
                  </a:extLst>
                </a:gridCol>
                <a:gridCol w="1676400">
                  <a:extLst>
                    <a:ext uri="{9D8B030D-6E8A-4147-A177-3AD203B41FA5}">
                      <a16:colId xmlns:a16="http://schemas.microsoft.com/office/drawing/2014/main" val="2311542547"/>
                    </a:ext>
                  </a:extLst>
                </a:gridCol>
                <a:gridCol w="2039937">
                  <a:extLst>
                    <a:ext uri="{9D8B030D-6E8A-4147-A177-3AD203B41FA5}">
                      <a16:colId xmlns:a16="http://schemas.microsoft.com/office/drawing/2014/main" val="3093282333"/>
                    </a:ext>
                  </a:extLst>
                </a:gridCol>
              </a:tblGrid>
              <a:tr h="370840">
                <a:tc rowSpan="2">
                  <a:txBody>
                    <a:bodyPr/>
                    <a:lstStyle/>
                    <a:p>
                      <a:pPr algn="ctr"/>
                      <a:endParaRPr lang="zh-CN" altLang="en-US" dirty="0"/>
                    </a:p>
                  </a:txBody>
                  <a:tcPr anchor="ctr"/>
                </a:tc>
                <a:tc gridSpan="2">
                  <a:txBody>
                    <a:bodyPr/>
                    <a:lstStyle/>
                    <a:p>
                      <a:pPr algn="ctr"/>
                      <a:r>
                        <a:rPr lang="en-US" altLang="zh-CN" dirty="0">
                          <a:solidFill>
                            <a:schemeClr val="tx1"/>
                          </a:solidFill>
                        </a:rPr>
                        <a:t>Standalone</a:t>
                      </a:r>
                      <a:endParaRPr lang="zh-CN" altLang="en-US" dirty="0">
                        <a:solidFill>
                          <a:schemeClr val="tx1"/>
                        </a:solidFill>
                      </a:endParaRPr>
                    </a:p>
                  </a:txBody>
                  <a:tcPr anchor="ctr"/>
                </a:tc>
                <a:tc hMerge="1">
                  <a:txBody>
                    <a:bodyPr/>
                    <a:lstStyle/>
                    <a:p>
                      <a:endParaRPr lang="zh-CN" altLang="en-US"/>
                    </a:p>
                  </a:txBody>
                  <a:tcPr/>
                </a:tc>
                <a:tc gridSpan="2">
                  <a:txBody>
                    <a:bodyPr/>
                    <a:lstStyle/>
                    <a:p>
                      <a:pPr algn="ctr"/>
                      <a:r>
                        <a:rPr lang="en-US" altLang="zh-CN" dirty="0">
                          <a:solidFill>
                            <a:schemeClr val="tx1"/>
                          </a:solidFill>
                        </a:rPr>
                        <a:t>Yarn</a:t>
                      </a:r>
                      <a:endParaRPr lang="zh-CN" altLang="en-US" dirty="0">
                        <a:solidFill>
                          <a:schemeClr val="tx1"/>
                        </a:solidFill>
                      </a:endParaRPr>
                    </a:p>
                  </a:txBody>
                  <a:tcPr anchor="ctr"/>
                </a:tc>
                <a:tc hMerge="1">
                  <a:txBody>
                    <a:bodyPr/>
                    <a:lstStyle/>
                    <a:p>
                      <a:endParaRPr lang="zh-CN" altLang="en-US"/>
                    </a:p>
                  </a:txBody>
                  <a:tcPr/>
                </a:tc>
                <a:extLst>
                  <a:ext uri="{0D108BD9-81ED-4DB2-BD59-A6C34878D82A}">
                    <a16:rowId xmlns:a16="http://schemas.microsoft.com/office/drawing/2014/main" val="2801503736"/>
                  </a:ext>
                </a:extLst>
              </a:tr>
              <a:tr h="370840">
                <a:tc vMerge="1">
                  <a:txBody>
                    <a:bodyPr/>
                    <a:lstStyle/>
                    <a:p>
                      <a:pPr algn="ctr"/>
                      <a:endParaRPr lang="zh-CN" altLang="en-US" dirty="0"/>
                    </a:p>
                  </a:txBody>
                  <a:tcPr anchor="ctr"/>
                </a:tc>
                <a:tc>
                  <a:txBody>
                    <a:bodyPr/>
                    <a:lstStyle/>
                    <a:p>
                      <a:pPr algn="ctr"/>
                      <a:r>
                        <a:rPr lang="en-US" altLang="zh-CN" dirty="0"/>
                        <a:t>Client</a:t>
                      </a:r>
                      <a:endParaRPr lang="zh-CN" altLang="en-US" dirty="0"/>
                    </a:p>
                  </a:txBody>
                  <a:tcPr anchor="ctr"/>
                </a:tc>
                <a:tc>
                  <a:txBody>
                    <a:bodyPr/>
                    <a:lstStyle/>
                    <a:p>
                      <a:pPr algn="ctr"/>
                      <a:r>
                        <a:rPr lang="en-US" altLang="zh-CN" dirty="0"/>
                        <a:t>Cluster</a:t>
                      </a:r>
                      <a:endParaRPr lang="zh-CN" altLang="en-US" dirty="0"/>
                    </a:p>
                  </a:txBody>
                  <a:tcPr anchor="ctr"/>
                </a:tc>
                <a:tc>
                  <a:txBody>
                    <a:bodyPr/>
                    <a:lstStyle/>
                    <a:p>
                      <a:pPr algn="ctr"/>
                      <a:r>
                        <a:rPr lang="en-US" altLang="zh-CN" dirty="0"/>
                        <a:t>Client</a:t>
                      </a:r>
                      <a:endParaRPr lang="zh-CN" altLang="en-US" dirty="0"/>
                    </a:p>
                  </a:txBody>
                  <a:tcPr anchor="ctr"/>
                </a:tc>
                <a:tc>
                  <a:txBody>
                    <a:bodyPr/>
                    <a:lstStyle/>
                    <a:p>
                      <a:pPr algn="ctr"/>
                      <a:r>
                        <a:rPr lang="en-US" altLang="zh-CN" dirty="0"/>
                        <a:t>Cluster</a:t>
                      </a:r>
                      <a:endParaRPr lang="zh-CN" altLang="en-US" dirty="0"/>
                    </a:p>
                  </a:txBody>
                  <a:tcPr anchor="ctr"/>
                </a:tc>
                <a:extLst>
                  <a:ext uri="{0D108BD9-81ED-4DB2-BD59-A6C34878D82A}">
                    <a16:rowId xmlns:a16="http://schemas.microsoft.com/office/drawing/2014/main" val="3195234705"/>
                  </a:ext>
                </a:extLst>
              </a:tr>
              <a:tr h="370840">
                <a:tc rowSpan="2">
                  <a:txBody>
                    <a:bodyPr/>
                    <a:lstStyle/>
                    <a:p>
                      <a:pPr algn="ctr"/>
                      <a:r>
                        <a:rPr lang="zh-CN" altLang="en-US" dirty="0"/>
                        <a:t>资源管理</a:t>
                      </a:r>
                    </a:p>
                  </a:txBody>
                  <a:tcPr anchor="ctr"/>
                </a:tc>
                <a:tc gridSpan="2">
                  <a:txBody>
                    <a:bodyPr/>
                    <a:lstStyle/>
                    <a:p>
                      <a:pPr algn="ctr"/>
                      <a:r>
                        <a:rPr lang="en-US" altLang="zh-CN" dirty="0"/>
                        <a:t>Master</a:t>
                      </a:r>
                      <a:endParaRPr lang="zh-CN" altLang="en-US" dirty="0"/>
                    </a:p>
                  </a:txBody>
                  <a:tcPr anchor="ctr"/>
                </a:tc>
                <a:tc hMerge="1">
                  <a:txBody>
                    <a:bodyPr/>
                    <a:lstStyle/>
                    <a:p>
                      <a:endParaRPr lang="zh-CN" altLang="en-US"/>
                    </a:p>
                  </a:txBody>
                  <a:tcPr/>
                </a:tc>
                <a:tc gridSpan="2">
                  <a:txBody>
                    <a:bodyPr/>
                    <a:lstStyle/>
                    <a:p>
                      <a:pPr algn="ctr"/>
                      <a:r>
                        <a:rPr lang="en-US" altLang="zh-CN" dirty="0" err="1"/>
                        <a:t>ResourceManager</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104067797"/>
                  </a:ext>
                </a:extLst>
              </a:tr>
              <a:tr h="370840">
                <a:tc vMerge="1">
                  <a:txBody>
                    <a:bodyPr/>
                    <a:lstStyle/>
                    <a:p>
                      <a:endParaRPr lang="zh-CN" altLang="en-US" dirty="0"/>
                    </a:p>
                  </a:txBody>
                  <a:tcPr/>
                </a:tc>
                <a:tc gridSpan="2">
                  <a:txBody>
                    <a:bodyPr/>
                    <a:lstStyle/>
                    <a:p>
                      <a:pPr algn="ctr"/>
                      <a:r>
                        <a:rPr lang="en-US" altLang="zh-CN" dirty="0"/>
                        <a:t>Worker</a:t>
                      </a:r>
                      <a:endParaRPr lang="zh-CN" altLang="en-US" dirty="0"/>
                    </a:p>
                  </a:txBody>
                  <a:tcPr anchor="ctr"/>
                </a:tc>
                <a:tc hMerge="1">
                  <a:txBody>
                    <a:bodyPr/>
                    <a:lstStyle/>
                    <a:p>
                      <a:endParaRPr lang="zh-CN" altLang="en-US"/>
                    </a:p>
                  </a:txBody>
                  <a:tcPr/>
                </a:tc>
                <a:tc gridSpan="2">
                  <a:txBody>
                    <a:bodyPr/>
                    <a:lstStyle/>
                    <a:p>
                      <a:pPr algn="ctr"/>
                      <a:r>
                        <a:rPr lang="en-US" altLang="zh-CN" dirty="0" err="1"/>
                        <a:t>NodeManager</a:t>
                      </a:r>
                      <a:endParaRPr lang="zh-CN" altLang="en-US" dirty="0"/>
                    </a:p>
                  </a:txBody>
                  <a:tcPr anchor="ctr"/>
                </a:tc>
                <a:tc hMerge="1">
                  <a:txBody>
                    <a:bodyPr/>
                    <a:lstStyle/>
                    <a:p>
                      <a:endParaRPr lang="zh-CN" altLang="en-US"/>
                    </a:p>
                  </a:txBody>
                  <a:tcPr/>
                </a:tc>
                <a:extLst>
                  <a:ext uri="{0D108BD9-81ED-4DB2-BD59-A6C34878D82A}">
                    <a16:rowId xmlns:a16="http://schemas.microsoft.com/office/drawing/2014/main" val="851753796"/>
                  </a:ext>
                </a:extLst>
              </a:tr>
              <a:tr h="370840">
                <a:tc>
                  <a:txBody>
                    <a:bodyPr/>
                    <a:lstStyle/>
                    <a:p>
                      <a:pPr algn="ctr"/>
                      <a:r>
                        <a:rPr lang="zh-CN" altLang="en-US" dirty="0"/>
                        <a:t>应用管理</a:t>
                      </a:r>
                    </a:p>
                  </a:txBody>
                  <a:tcPr anchor="ctr"/>
                </a:tc>
                <a:tc>
                  <a:txBody>
                    <a:bodyPr/>
                    <a:lstStyle/>
                    <a:p>
                      <a:pPr algn="ctr"/>
                      <a:r>
                        <a:rPr lang="en-US" altLang="zh-CN" dirty="0" err="1"/>
                        <a:t>SparkSubmit</a:t>
                      </a:r>
                      <a:endParaRPr lang="zh-CN" altLang="en-US" dirty="0"/>
                    </a:p>
                  </a:txBody>
                  <a:tcPr anchor="ctr"/>
                </a:tc>
                <a:tc>
                  <a:txBody>
                    <a:bodyPr/>
                    <a:lstStyle/>
                    <a:p>
                      <a:pPr algn="ctr"/>
                      <a:r>
                        <a:rPr lang="en-US" altLang="zh-CN" dirty="0" err="1"/>
                        <a:t>DriverWrapper</a:t>
                      </a:r>
                      <a:endParaRPr lang="zh-CN" altLang="en-US" dirty="0"/>
                    </a:p>
                  </a:txBody>
                  <a:tcPr anchor="ctr"/>
                </a:tc>
                <a:tc>
                  <a:txBody>
                    <a:bodyPr/>
                    <a:lstStyle/>
                    <a:p>
                      <a:pPr algn="ctr"/>
                      <a:r>
                        <a:rPr lang="en-US" altLang="zh-CN" dirty="0" err="1"/>
                        <a:t>SparkSubmit</a:t>
                      </a:r>
                      <a:endParaRPr lang="zh-CN" altLang="en-US" dirty="0"/>
                    </a:p>
                  </a:txBody>
                  <a:tcPr anchor="ctr"/>
                </a:tc>
                <a:tc>
                  <a:txBody>
                    <a:bodyPr/>
                    <a:lstStyle/>
                    <a:p>
                      <a:pPr algn="ctr"/>
                      <a:r>
                        <a:rPr lang="en-US" altLang="zh-CN" dirty="0" err="1"/>
                        <a:t>ApplicationMaster</a:t>
                      </a:r>
                      <a:endParaRPr lang="zh-CN" altLang="en-US" dirty="0"/>
                    </a:p>
                  </a:txBody>
                  <a:tcPr anchor="ctr"/>
                </a:tc>
                <a:extLst>
                  <a:ext uri="{0D108BD9-81ED-4DB2-BD59-A6C34878D82A}">
                    <a16:rowId xmlns:a16="http://schemas.microsoft.com/office/drawing/2014/main" val="432719666"/>
                  </a:ext>
                </a:extLst>
              </a:tr>
              <a:tr h="370840">
                <a:tc>
                  <a:txBody>
                    <a:bodyPr/>
                    <a:lstStyle/>
                    <a:p>
                      <a:pPr algn="ctr"/>
                      <a:r>
                        <a:rPr lang="zh-CN" altLang="en-US" dirty="0"/>
                        <a:t>任务执行</a:t>
                      </a:r>
                    </a:p>
                  </a:txBody>
                  <a:tcPr anchor="ctr"/>
                </a:tc>
                <a:tc gridSpan="4">
                  <a:txBody>
                    <a:bodyPr/>
                    <a:lstStyle/>
                    <a:p>
                      <a:pPr algn="ctr"/>
                      <a:r>
                        <a:rPr lang="en-US" altLang="zh-CN" dirty="0" err="1"/>
                        <a:t>CoarseGrainedExecutorBackend</a:t>
                      </a:r>
                      <a:endParaRPr lang="zh-CN" altLang="en-US" dirty="0"/>
                    </a:p>
                  </a:txBody>
                  <a:tcPr anchor="ctr"/>
                </a:tc>
                <a:tc hMerge="1">
                  <a:txBody>
                    <a:bodyPr/>
                    <a:lstStyle/>
                    <a:p>
                      <a:endParaRPr lang="zh-CN" altLang="en-US"/>
                    </a:p>
                  </a:txBody>
                  <a:tcPr/>
                </a:tc>
                <a:tc hMerge="1">
                  <a:txBody>
                    <a:bodyPr/>
                    <a:lstStyle/>
                    <a:p>
                      <a:endParaRPr lang="zh-CN" altLang="en-US" dirty="0"/>
                    </a:p>
                  </a:txBody>
                  <a:tcPr/>
                </a:tc>
                <a:tc hMerge="1">
                  <a:txBody>
                    <a:bodyPr/>
                    <a:lstStyle/>
                    <a:p>
                      <a:endParaRPr lang="zh-CN" altLang="en-US"/>
                    </a:p>
                  </a:txBody>
                  <a:tcPr/>
                </a:tc>
                <a:extLst>
                  <a:ext uri="{0D108BD9-81ED-4DB2-BD59-A6C34878D82A}">
                    <a16:rowId xmlns:a16="http://schemas.microsoft.com/office/drawing/2014/main" val="3077853349"/>
                  </a:ext>
                </a:extLst>
              </a:tr>
            </a:tbl>
          </a:graphicData>
        </a:graphic>
      </p:graphicFrame>
    </p:spTree>
    <p:extLst>
      <p:ext uri="{BB962C8B-B14F-4D97-AF65-F5344CB8AC3E}">
        <p14:creationId xmlns:p14="http://schemas.microsoft.com/office/powerpoint/2010/main" val="262157152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45</a:t>
            </a:fld>
            <a:endParaRPr lang="en-US" altLang="zh-CN"/>
          </a:p>
        </p:txBody>
      </p:sp>
      <p:sp>
        <p:nvSpPr>
          <p:cNvPr id="6" name="内容占位符 5"/>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solidFill>
                  <a:srgbClr val="C00000"/>
                </a:solidFill>
              </a:rPr>
              <a:t>典型示例</a:t>
            </a:r>
            <a:endParaRPr lang="en-US" altLang="zh-CN" dirty="0">
              <a:solidFill>
                <a:srgbClr val="C00000"/>
              </a:solidFill>
            </a:endParaRPr>
          </a:p>
          <a:p>
            <a:pPr lvl="1"/>
            <a:r>
              <a:rPr lang="en-US" altLang="zh-CN" dirty="0"/>
              <a:t>Yarn</a:t>
            </a:r>
            <a:r>
              <a:rPr lang="zh-CN" altLang="en-US" dirty="0"/>
              <a:t>平台运行</a:t>
            </a:r>
            <a:r>
              <a:rPr lang="en-US" altLang="zh-CN" dirty="0" err="1"/>
              <a:t>MapReduce</a:t>
            </a:r>
            <a:r>
              <a:rPr lang="zh-CN" altLang="en-US" dirty="0"/>
              <a:t>框架</a:t>
            </a:r>
            <a:endParaRPr lang="en-US" altLang="zh-CN" dirty="0"/>
          </a:p>
          <a:p>
            <a:pPr lvl="1"/>
            <a:r>
              <a:rPr lang="en-US" altLang="zh-CN" dirty="0"/>
              <a:t>Yarn</a:t>
            </a:r>
            <a:r>
              <a:rPr lang="zh-CN" altLang="en-US" dirty="0"/>
              <a:t>平台运行</a:t>
            </a:r>
            <a:r>
              <a:rPr lang="en-US" altLang="zh-CN" dirty="0"/>
              <a:t>Spark</a:t>
            </a:r>
            <a:r>
              <a:rPr lang="zh-CN" altLang="en-US" dirty="0"/>
              <a:t>框架</a:t>
            </a:r>
            <a:endParaRPr lang="en-US" altLang="zh-CN" dirty="0"/>
          </a:p>
          <a:p>
            <a:pPr lvl="1"/>
            <a:r>
              <a:rPr lang="en-US" altLang="zh-CN" dirty="0">
                <a:solidFill>
                  <a:srgbClr val="C00000"/>
                </a:solidFill>
              </a:rPr>
              <a:t>Yarn</a:t>
            </a:r>
            <a:r>
              <a:rPr lang="zh-CN" altLang="en-US" dirty="0">
                <a:solidFill>
                  <a:srgbClr val="C00000"/>
                </a:solidFill>
              </a:rPr>
              <a:t>平台运行</a:t>
            </a:r>
            <a:r>
              <a:rPr lang="en-US" altLang="zh-CN" dirty="0" err="1">
                <a:solidFill>
                  <a:srgbClr val="C00000"/>
                </a:solidFill>
              </a:rPr>
              <a:t>MapReduce</a:t>
            </a:r>
            <a:r>
              <a:rPr lang="zh-CN" altLang="en-US" dirty="0">
                <a:solidFill>
                  <a:srgbClr val="C00000"/>
                </a:solidFill>
              </a:rPr>
              <a:t>和</a:t>
            </a:r>
            <a:r>
              <a:rPr lang="en-US" altLang="zh-CN" dirty="0">
                <a:solidFill>
                  <a:srgbClr val="C00000"/>
                </a:solidFill>
              </a:rPr>
              <a:t>Spark</a:t>
            </a:r>
            <a:r>
              <a:rPr lang="zh-CN" altLang="en-US" dirty="0">
                <a:solidFill>
                  <a:srgbClr val="C00000"/>
                </a:solidFill>
              </a:rPr>
              <a:t>框架</a:t>
            </a:r>
          </a:p>
        </p:txBody>
      </p:sp>
    </p:spTree>
    <p:extLst>
      <p:ext uri="{BB962C8B-B14F-4D97-AF65-F5344CB8AC3E}">
        <p14:creationId xmlns:p14="http://schemas.microsoft.com/office/powerpoint/2010/main" val="4249227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基于</a:t>
            </a:r>
            <a:r>
              <a:rPr lang="en-US" altLang="zh-CN" dirty="0"/>
              <a:t>Yarn</a:t>
            </a:r>
            <a:r>
              <a:rPr lang="zh-CN" altLang="en-US" dirty="0"/>
              <a:t>运行</a:t>
            </a:r>
            <a:r>
              <a:rPr lang="en-US" altLang="zh-CN" dirty="0" err="1"/>
              <a:t>MapReduce</a:t>
            </a:r>
            <a:r>
              <a:rPr lang="zh-CN" altLang="en-US" dirty="0"/>
              <a:t>和</a:t>
            </a:r>
            <a:r>
              <a:rPr lang="en-US" altLang="zh-CN" dirty="0"/>
              <a:t>Spark</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46</a:t>
            </a:fld>
            <a:endParaRPr lang="en-US" altLang="zh-CN" dirty="0"/>
          </a:p>
        </p:txBody>
      </p:sp>
      <p:sp>
        <p:nvSpPr>
          <p:cNvPr id="4" name="内容占位符 3"/>
          <p:cNvSpPr>
            <a:spLocks noGrp="1"/>
          </p:cNvSpPr>
          <p:nvPr>
            <p:ph idx="1"/>
          </p:nvPr>
        </p:nvSpPr>
        <p:spPr/>
        <p:txBody>
          <a:bodyPr/>
          <a:lstStyle/>
          <a:p>
            <a:endParaRPr lang="zh-CN" altLang="en-US"/>
          </a:p>
        </p:txBody>
      </p:sp>
      <p:pic>
        <p:nvPicPr>
          <p:cNvPr id="5" name="图片 4"/>
          <p:cNvPicPr>
            <a:picLocks noChangeAspect="1"/>
          </p:cNvPicPr>
          <p:nvPr/>
        </p:nvPicPr>
        <p:blipFill>
          <a:blip r:embed="rId2"/>
          <a:stretch>
            <a:fillRect/>
          </a:stretch>
        </p:blipFill>
        <p:spPr>
          <a:xfrm>
            <a:off x="1524000" y="1654379"/>
            <a:ext cx="5962406" cy="4852698"/>
          </a:xfrm>
          <a:prstGeom prst="rect">
            <a:avLst/>
          </a:prstGeom>
        </p:spPr>
      </p:pic>
    </p:spTree>
    <p:extLst>
      <p:ext uri="{BB962C8B-B14F-4D97-AF65-F5344CB8AC3E}">
        <p14:creationId xmlns:p14="http://schemas.microsoft.com/office/powerpoint/2010/main" val="7128163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课后阅读</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47</a:t>
            </a:fld>
            <a:endParaRPr lang="en-US" altLang="zh-CN" dirty="0"/>
          </a:p>
        </p:txBody>
      </p:sp>
      <p:sp>
        <p:nvSpPr>
          <p:cNvPr id="4" name="内容占位符 3"/>
          <p:cNvSpPr>
            <a:spLocks noGrp="1"/>
          </p:cNvSpPr>
          <p:nvPr>
            <p:ph idx="1"/>
          </p:nvPr>
        </p:nvSpPr>
        <p:spPr/>
        <p:txBody>
          <a:bodyPr/>
          <a:lstStyle/>
          <a:p>
            <a:r>
              <a:rPr lang="zh-CN" altLang="en-US"/>
              <a:t>论文</a:t>
            </a:r>
            <a:endParaRPr lang="en-US" altLang="zh-CN" dirty="0"/>
          </a:p>
          <a:p>
            <a:pPr lvl="1"/>
            <a:r>
              <a:rPr lang="en-US" altLang="zh-CN" dirty="0" err="1"/>
              <a:t>Vavilapalli</a:t>
            </a:r>
            <a:r>
              <a:rPr lang="en-US" altLang="zh-CN" dirty="0"/>
              <a:t>, V. K., Murthy, A. C., Douglas, C., Agarwal, S., </a:t>
            </a:r>
            <a:r>
              <a:rPr lang="en-US" altLang="zh-CN" dirty="0" err="1"/>
              <a:t>Konar</a:t>
            </a:r>
            <a:r>
              <a:rPr lang="en-US" altLang="zh-CN" dirty="0"/>
              <a:t>, M., Evans, R., … </a:t>
            </a:r>
            <a:r>
              <a:rPr lang="en-US" altLang="zh-CN" dirty="0" err="1"/>
              <a:t>Saha</a:t>
            </a:r>
            <a:r>
              <a:rPr lang="en-US" altLang="zh-CN" dirty="0"/>
              <a:t>, B. (2013). Apache Hadoop yarn: Yet another resource negotiator. In </a:t>
            </a:r>
            <a:r>
              <a:rPr lang="en-US" altLang="zh-CN" dirty="0" err="1"/>
              <a:t>SoCC</a:t>
            </a:r>
            <a:r>
              <a:rPr lang="en-US" altLang="zh-CN" dirty="0"/>
              <a:t> (pp. 5:1-5:16).</a:t>
            </a:r>
            <a:endParaRPr lang="zh-CN" altLang="en-US" dirty="0"/>
          </a:p>
        </p:txBody>
      </p:sp>
    </p:spTree>
    <p:extLst>
      <p:ext uri="{BB962C8B-B14F-4D97-AF65-F5344CB8AC3E}">
        <p14:creationId xmlns:p14="http://schemas.microsoft.com/office/powerpoint/2010/main" val="19896890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本章小结</a:t>
            </a:r>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48</a:t>
            </a:fld>
            <a:endParaRPr lang="en-US" altLang="zh-CN" dirty="0"/>
          </a:p>
        </p:txBody>
      </p:sp>
      <p:sp>
        <p:nvSpPr>
          <p:cNvPr id="4" name="内容占位符 3"/>
          <p:cNvSpPr>
            <a:spLocks noGrp="1"/>
          </p:cNvSpPr>
          <p:nvPr>
            <p:ph idx="1"/>
          </p:nvPr>
        </p:nvSpPr>
        <p:spPr/>
        <p:txBody>
          <a:bodyPr/>
          <a:lstStyle/>
          <a:p>
            <a:r>
              <a:rPr lang="zh-CN" altLang="en-US" dirty="0"/>
              <a:t>设计思想</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典型示例</a:t>
            </a:r>
          </a:p>
          <a:p>
            <a:endParaRPr lang="zh-CN" altLang="en-US" dirty="0"/>
          </a:p>
        </p:txBody>
      </p:sp>
      <p:pic>
        <p:nvPicPr>
          <p:cNvPr id="7" name="图片 6"/>
          <p:cNvPicPr>
            <a:picLocks noChangeAspect="1"/>
          </p:cNvPicPr>
          <p:nvPr/>
        </p:nvPicPr>
        <p:blipFill rotWithShape="1">
          <a:blip r:embed="rId2"/>
          <a:srcRect l="12740" t="14614" r="7679" b="18391"/>
          <a:stretch/>
        </p:blipFill>
        <p:spPr>
          <a:xfrm>
            <a:off x="1659082" y="4953000"/>
            <a:ext cx="2895600" cy="863600"/>
          </a:xfrm>
          <a:prstGeom prst="rect">
            <a:avLst/>
          </a:prstGeom>
        </p:spPr>
      </p:pic>
      <p:pic>
        <p:nvPicPr>
          <p:cNvPr id="8" name="图片 7">
            <a:extLst>
              <a:ext uri="{FF2B5EF4-FFF2-40B4-BE49-F238E27FC236}">
                <a16:creationId xmlns:a16="http://schemas.microsoft.com/office/drawing/2014/main" id="{E750D48F-975C-4FC4-8C51-8C157C25B943}"/>
              </a:ext>
            </a:extLst>
          </p:cNvPr>
          <p:cNvPicPr>
            <a:picLocks noChangeAspect="1"/>
          </p:cNvPicPr>
          <p:nvPr/>
        </p:nvPicPr>
        <p:blipFill>
          <a:blip r:embed="rId3"/>
          <a:stretch>
            <a:fillRect/>
          </a:stretch>
        </p:blipFill>
        <p:spPr>
          <a:xfrm>
            <a:off x="5381146" y="2060151"/>
            <a:ext cx="2542252" cy="3426249"/>
          </a:xfrm>
          <a:prstGeom prst="rect">
            <a:avLst/>
          </a:prstGeom>
        </p:spPr>
      </p:pic>
    </p:spTree>
    <p:extLst>
      <p:ext uri="{BB962C8B-B14F-4D97-AF65-F5344CB8AC3E}">
        <p14:creationId xmlns:p14="http://schemas.microsoft.com/office/powerpoint/2010/main" val="353056948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0F13119-FA37-886B-EB9D-815335BEA1E9}"/>
              </a:ext>
            </a:extLst>
          </p:cNvPr>
          <p:cNvSpPr>
            <a:spLocks noGrp="1"/>
          </p:cNvSpPr>
          <p:nvPr>
            <p:ph type="title"/>
          </p:nvPr>
        </p:nvSpPr>
        <p:spPr/>
        <p:txBody>
          <a:bodyPr/>
          <a:lstStyle/>
          <a:p>
            <a:r>
              <a:rPr lang="zh-CN" altLang="en-US" dirty="0"/>
              <a:t>作业</a:t>
            </a:r>
          </a:p>
        </p:txBody>
      </p:sp>
      <p:sp>
        <p:nvSpPr>
          <p:cNvPr id="3" name="灯片编号占位符 2">
            <a:extLst>
              <a:ext uri="{FF2B5EF4-FFF2-40B4-BE49-F238E27FC236}">
                <a16:creationId xmlns:a16="http://schemas.microsoft.com/office/drawing/2014/main" id="{7B23860D-8BFC-F3B0-2C29-EDCE2958C2A5}"/>
              </a:ext>
            </a:extLst>
          </p:cNvPr>
          <p:cNvSpPr>
            <a:spLocks noGrp="1"/>
          </p:cNvSpPr>
          <p:nvPr>
            <p:ph type="sldNum" sz="quarter" idx="10"/>
          </p:nvPr>
        </p:nvSpPr>
        <p:spPr/>
        <p:txBody>
          <a:bodyPr/>
          <a:lstStyle/>
          <a:p>
            <a:fld id="{2F92E8BF-52C0-4DA6-9593-0F736FC6DF7B}" type="slidenum">
              <a:rPr lang="en-US" altLang="zh-CN" smtClean="0"/>
              <a:pPr/>
              <a:t>49</a:t>
            </a:fld>
            <a:endParaRPr lang="en-US" altLang="zh-CN" dirty="0"/>
          </a:p>
        </p:txBody>
      </p:sp>
      <p:sp>
        <p:nvSpPr>
          <p:cNvPr id="4" name="内容占位符 3">
            <a:extLst>
              <a:ext uri="{FF2B5EF4-FFF2-40B4-BE49-F238E27FC236}">
                <a16:creationId xmlns:a16="http://schemas.microsoft.com/office/drawing/2014/main" id="{1EDA0BC0-3D55-FAA6-1D6A-7FD0C413C7A8}"/>
              </a:ext>
            </a:extLst>
          </p:cNvPr>
          <p:cNvSpPr>
            <a:spLocks noGrp="1"/>
          </p:cNvSpPr>
          <p:nvPr>
            <p:ph idx="1"/>
          </p:nvPr>
        </p:nvSpPr>
        <p:spPr/>
        <p:txBody>
          <a:bodyPr/>
          <a:lstStyle/>
          <a:p>
            <a:r>
              <a:rPr lang="zh-CN" altLang="en-US" dirty="0">
                <a:latin typeface="Times New Roman" panose="02020603050405020304" pitchFamily="18" charset="0"/>
                <a:ea typeface="宋体" panose="02010600030101010101" pitchFamily="2" charset="-122"/>
              </a:rPr>
              <a:t>习题</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p117</a:t>
            </a:r>
            <a:r>
              <a:rPr lang="zh-CN" altLang="en-US">
                <a:latin typeface="Times New Roman" panose="02020603050405020304" pitchFamily="18" charset="0"/>
                <a:ea typeface="宋体" panose="02010600030101010101" pitchFamily="2" charset="-122"/>
              </a:rPr>
              <a:t>）</a:t>
            </a:r>
            <a:r>
              <a:rPr lang="zh-CN" altLang="en-US" dirty="0">
                <a:latin typeface="Times New Roman" panose="02020603050405020304" pitchFamily="18" charset="0"/>
                <a:ea typeface="宋体" panose="02010600030101010101" pitchFamily="2" charset="-122"/>
              </a:rPr>
              <a:t>：</a:t>
            </a:r>
            <a:endParaRPr lang="en-US" altLang="zh-CN" dirty="0">
              <a:latin typeface="Times New Roman" panose="02020603050405020304" pitchFamily="18" charset="0"/>
              <a:ea typeface="宋体" panose="02010600030101010101" pitchFamily="2" charset="-122"/>
            </a:endParaRPr>
          </a:p>
          <a:p>
            <a:pPr lvl="1"/>
            <a:r>
              <a:rPr lang="zh-CN" altLang="en-US" dirty="0">
                <a:latin typeface="Times New Roman" panose="02020603050405020304" pitchFamily="18" charset="0"/>
                <a:ea typeface="宋体" panose="02010600030101010101" pitchFamily="2" charset="-122"/>
              </a:rPr>
              <a:t>基础</a:t>
            </a:r>
            <a:r>
              <a:rPr lang="zh-CN" altLang="en-US">
                <a:latin typeface="Times New Roman" panose="02020603050405020304" pitchFamily="18" charset="0"/>
                <a:ea typeface="宋体" panose="02010600030101010101" pitchFamily="2" charset="-122"/>
              </a:rPr>
              <a:t>题：</a:t>
            </a:r>
            <a:r>
              <a:rPr lang="en-US" altLang="zh-CN">
                <a:latin typeface="Times New Roman" panose="02020603050405020304" pitchFamily="18" charset="0"/>
                <a:ea typeface="宋体" panose="02010600030101010101" pitchFamily="2" charset="-122"/>
              </a:rPr>
              <a:t>3</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4</a:t>
            </a:r>
            <a:r>
              <a:rPr lang="zh-CN" altLang="en-US">
                <a:latin typeface="Times New Roman" panose="02020603050405020304" pitchFamily="18" charset="0"/>
                <a:ea typeface="宋体" panose="02010600030101010101" pitchFamily="2" charset="-122"/>
              </a:rPr>
              <a:t>、</a:t>
            </a:r>
            <a:r>
              <a:rPr lang="en-US" altLang="zh-CN">
                <a:latin typeface="Times New Roman" panose="02020603050405020304" pitchFamily="18" charset="0"/>
                <a:ea typeface="宋体" panose="02010600030101010101" pitchFamily="2" charset="-122"/>
              </a:rPr>
              <a:t>6</a:t>
            </a:r>
            <a:r>
              <a:rPr lang="zh-CN" altLang="en-US">
                <a:latin typeface="Times New Roman" panose="02020603050405020304" pitchFamily="18" charset="0"/>
                <a:ea typeface="宋体" panose="02010600030101010101" pitchFamily="2" charset="-122"/>
              </a:rPr>
              <a:t>、</a:t>
            </a:r>
            <a:r>
              <a:rPr lang="en-US" altLang="zh-CN" dirty="0">
                <a:latin typeface="Times New Roman" panose="02020603050405020304" pitchFamily="18" charset="0"/>
                <a:ea typeface="宋体" panose="02010600030101010101" pitchFamily="2" charset="-122"/>
              </a:rPr>
              <a:t>9</a:t>
            </a:r>
          </a:p>
          <a:p>
            <a:pPr lvl="1"/>
            <a:r>
              <a:rPr lang="zh-CN" altLang="en-US">
                <a:latin typeface="Times New Roman" panose="02020603050405020304" pitchFamily="18" charset="0"/>
                <a:ea typeface="宋体" panose="02010600030101010101" pitchFamily="2" charset="-122"/>
              </a:rPr>
              <a:t>画图题：</a:t>
            </a:r>
            <a:r>
              <a:rPr lang="en-US" altLang="zh-CN">
                <a:latin typeface="Times New Roman" panose="02020603050405020304" pitchFamily="18" charset="0"/>
                <a:ea typeface="宋体" panose="02010600030101010101" pitchFamily="2" charset="-122"/>
              </a:rPr>
              <a:t>12</a:t>
            </a:r>
            <a:endParaRPr lang="en-US" altLang="zh-CN" dirty="0">
              <a:latin typeface="Times New Roman" panose="02020603050405020304" pitchFamily="18" charset="0"/>
              <a:ea typeface="宋体" panose="02010600030101010101" pitchFamily="2" charset="-122"/>
            </a:endParaRPr>
          </a:p>
        </p:txBody>
      </p:sp>
    </p:spTree>
    <p:extLst>
      <p:ext uri="{BB962C8B-B14F-4D97-AF65-F5344CB8AC3E}">
        <p14:creationId xmlns:p14="http://schemas.microsoft.com/office/powerpoint/2010/main" val="19997578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5</a:t>
            </a:fld>
            <a:endParaRPr lang="en-US" altLang="zh-CN"/>
          </a:p>
        </p:txBody>
      </p:sp>
      <p:sp>
        <p:nvSpPr>
          <p:cNvPr id="6" name="内容占位符 5"/>
          <p:cNvSpPr>
            <a:spLocks noGrp="1"/>
          </p:cNvSpPr>
          <p:nvPr>
            <p:ph idx="1"/>
          </p:nvPr>
        </p:nvSpPr>
        <p:spPr/>
        <p:txBody>
          <a:bodyPr/>
          <a:lstStyle/>
          <a:p>
            <a:r>
              <a:rPr lang="zh-CN" altLang="en-US" dirty="0">
                <a:solidFill>
                  <a:srgbClr val="C00000"/>
                </a:solidFill>
              </a:rPr>
              <a:t>设计思想</a:t>
            </a:r>
            <a:endParaRPr lang="en-US" altLang="zh-CN" dirty="0">
              <a:solidFill>
                <a:srgbClr val="C00000"/>
              </a:solidFill>
            </a:endParaRPr>
          </a:p>
          <a:p>
            <a:pPr lvl="1"/>
            <a:r>
              <a:rPr lang="zh-CN" altLang="en-US" dirty="0">
                <a:solidFill>
                  <a:srgbClr val="C00000"/>
                </a:solidFill>
              </a:rPr>
              <a:t>作业与资源管理</a:t>
            </a:r>
            <a:endParaRPr lang="en-US" altLang="zh-CN" dirty="0">
              <a:solidFill>
                <a:srgbClr val="C00000"/>
              </a:solidFill>
            </a:endParaRPr>
          </a:p>
          <a:p>
            <a:pPr lvl="1"/>
            <a:r>
              <a:rPr lang="zh-CN" altLang="en-US" dirty="0"/>
              <a:t>平台与框架</a:t>
            </a:r>
            <a:endParaRPr lang="en-US" altLang="zh-CN" dirty="0"/>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典型示例</a:t>
            </a:r>
          </a:p>
        </p:txBody>
      </p:sp>
    </p:spTree>
    <p:extLst>
      <p:ext uri="{BB962C8B-B14F-4D97-AF65-F5344CB8AC3E}">
        <p14:creationId xmlns:p14="http://schemas.microsoft.com/office/powerpoint/2010/main" val="1402757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p:cNvSpPr>
            <a:spLocks noGrp="1"/>
          </p:cNvSpPr>
          <p:nvPr>
            <p:ph type="title"/>
          </p:nvPr>
        </p:nvSpPr>
        <p:spPr/>
        <p:txBody>
          <a:bodyPr/>
          <a:lstStyle/>
          <a:p>
            <a:r>
              <a:rPr lang="zh-CN" altLang="zh-CN" dirty="0"/>
              <a:t>MapReduce</a:t>
            </a:r>
            <a:r>
              <a:rPr lang="en-US" altLang="zh-CN" dirty="0"/>
              <a:t> </a:t>
            </a:r>
            <a:r>
              <a:rPr lang="zh-CN" altLang="zh-CN" dirty="0"/>
              <a:t>1.0</a:t>
            </a:r>
            <a:r>
              <a:rPr lang="zh-CN" altLang="en-US" dirty="0"/>
              <a:t>的</a:t>
            </a:r>
            <a:r>
              <a:rPr lang="en-US" altLang="zh-CN" dirty="0" err="1"/>
              <a:t>JobTracker</a:t>
            </a:r>
            <a:endParaRPr lang="en-US" altLang="zh-CN" dirty="0"/>
          </a:p>
        </p:txBody>
      </p:sp>
      <p:sp>
        <p:nvSpPr>
          <p:cNvPr id="2" name="内容占位符 1"/>
          <p:cNvSpPr>
            <a:spLocks noGrp="1"/>
          </p:cNvSpPr>
          <p:nvPr>
            <p:ph idx="1"/>
          </p:nvPr>
        </p:nvSpPr>
        <p:spPr/>
        <p:txBody>
          <a:bodyPr/>
          <a:lstStyle/>
          <a:p>
            <a:r>
              <a:rPr lang="zh-CN" altLang="en-US" dirty="0"/>
              <a:t>作业管理：状态监控、信息汇总、任务调度等</a:t>
            </a:r>
            <a:endParaRPr lang="en-US" altLang="zh-CN" dirty="0"/>
          </a:p>
          <a:p>
            <a:r>
              <a:rPr lang="zh-CN" altLang="en-US" dirty="0"/>
              <a:t>资源管理：</a:t>
            </a:r>
            <a:endParaRPr lang="en-US" altLang="zh-CN" dirty="0"/>
          </a:p>
        </p:txBody>
      </p:sp>
      <p:sp>
        <p:nvSpPr>
          <p:cNvPr id="5" name="灯片编号占位符 4"/>
          <p:cNvSpPr>
            <a:spLocks noGrp="1"/>
          </p:cNvSpPr>
          <p:nvPr>
            <p:ph type="sldNum" sz="quarter" idx="10"/>
          </p:nvPr>
        </p:nvSpPr>
        <p:spPr/>
        <p:txBody>
          <a:bodyPr/>
          <a:lstStyle/>
          <a:p>
            <a:fld id="{2F92E8BF-52C0-4DA6-9593-0F736FC6DF7B}" type="slidenum">
              <a:rPr lang="en-US" altLang="zh-CN" smtClean="0"/>
              <a:pPr/>
              <a:t>6</a:t>
            </a:fld>
            <a:endParaRPr lang="en-US" altLang="zh-CN" dirty="0"/>
          </a:p>
        </p:txBody>
      </p:sp>
      <p:pic>
        <p:nvPicPr>
          <p:cNvPr id="3" name="图片 2"/>
          <p:cNvPicPr>
            <a:picLocks noChangeAspect="1"/>
          </p:cNvPicPr>
          <p:nvPr/>
        </p:nvPicPr>
        <p:blipFill>
          <a:blip r:embed="rId2"/>
          <a:stretch>
            <a:fillRect/>
          </a:stretch>
        </p:blipFill>
        <p:spPr>
          <a:xfrm>
            <a:off x="3581400" y="2690955"/>
            <a:ext cx="4800600" cy="3816122"/>
          </a:xfrm>
          <a:prstGeom prst="rect">
            <a:avLst/>
          </a:prstGeom>
        </p:spPr>
      </p:pic>
    </p:spTree>
    <p:extLst>
      <p:ext uri="{BB962C8B-B14F-4D97-AF65-F5344CB8AC3E}">
        <p14:creationId xmlns:p14="http://schemas.microsoft.com/office/powerpoint/2010/main" val="185465187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zh-CN" dirty="0"/>
              <a:t>MapReduce</a:t>
            </a:r>
            <a:r>
              <a:rPr lang="en-US" altLang="zh-CN" dirty="0"/>
              <a:t> </a:t>
            </a:r>
            <a:r>
              <a:rPr lang="zh-CN" altLang="zh-CN" dirty="0"/>
              <a:t>1.0的缺陷</a:t>
            </a:r>
            <a:endParaRPr lang="zh-CN" altLang="en-US" dirty="0"/>
          </a:p>
        </p:txBody>
      </p:sp>
      <p:sp>
        <p:nvSpPr>
          <p:cNvPr id="3" name="灯片编号占位符 2"/>
          <p:cNvSpPr>
            <a:spLocks noGrp="1"/>
          </p:cNvSpPr>
          <p:nvPr>
            <p:ph type="sldNum" sz="quarter" idx="10"/>
          </p:nvPr>
        </p:nvSpPr>
        <p:spPr/>
        <p:txBody>
          <a:bodyPr/>
          <a:lstStyle/>
          <a:p>
            <a:fld id="{2F92E8BF-52C0-4DA6-9593-0F736FC6DF7B}" type="slidenum">
              <a:rPr lang="en-US" altLang="zh-CN" smtClean="0"/>
              <a:pPr/>
              <a:t>7</a:t>
            </a:fld>
            <a:endParaRPr lang="en-US" altLang="zh-CN" dirty="0"/>
          </a:p>
        </p:txBody>
      </p:sp>
      <p:sp>
        <p:nvSpPr>
          <p:cNvPr id="4" name="内容占位符 3"/>
          <p:cNvSpPr>
            <a:spLocks noGrp="1"/>
          </p:cNvSpPr>
          <p:nvPr>
            <p:ph idx="1"/>
          </p:nvPr>
        </p:nvSpPr>
        <p:spPr/>
        <p:txBody>
          <a:bodyPr/>
          <a:lstStyle/>
          <a:p>
            <a:r>
              <a:rPr lang="zh-CN" altLang="en-US" dirty="0"/>
              <a:t>资源管理与作业紧密耦合</a:t>
            </a:r>
            <a:endParaRPr lang="en-US" altLang="zh-CN" dirty="0"/>
          </a:p>
          <a:p>
            <a:pPr lvl="1"/>
            <a:r>
              <a:rPr lang="zh-CN" altLang="en-US" dirty="0">
                <a:solidFill>
                  <a:srgbClr val="FF0000"/>
                </a:solidFill>
              </a:rPr>
              <a:t>资源管理不单是</a:t>
            </a:r>
            <a:r>
              <a:rPr lang="en-US" altLang="zh-CN" dirty="0" err="1">
                <a:solidFill>
                  <a:srgbClr val="FF0000"/>
                </a:solidFill>
              </a:rPr>
              <a:t>MapReduce</a:t>
            </a:r>
            <a:r>
              <a:rPr lang="zh-CN" altLang="en-US" dirty="0">
                <a:solidFill>
                  <a:srgbClr val="FF0000"/>
                </a:solidFill>
              </a:rPr>
              <a:t>系统所需要的，而是通用的</a:t>
            </a:r>
          </a:p>
          <a:p>
            <a:r>
              <a:rPr lang="zh-CN" altLang="en-US" dirty="0"/>
              <a:t>作业的控制管理高度集中</a:t>
            </a:r>
            <a:endParaRPr lang="en-US" altLang="zh-CN" dirty="0"/>
          </a:p>
          <a:p>
            <a:pPr lvl="1"/>
            <a:r>
              <a:rPr lang="en-US" altLang="zh-CN" dirty="0" err="1"/>
              <a:t>JobTracker</a:t>
            </a:r>
            <a:r>
              <a:rPr lang="zh-CN" altLang="en-US" dirty="0"/>
              <a:t>需要维护所有作业的元信息，内存开销大</a:t>
            </a:r>
            <a:endParaRPr lang="en-US" altLang="zh-CN" dirty="0"/>
          </a:p>
          <a:p>
            <a:pPr lvl="1"/>
            <a:r>
              <a:rPr lang="zh-CN" altLang="en-US" dirty="0"/>
              <a:t>当同一时刻执行的作业数量增加时，</a:t>
            </a:r>
            <a:r>
              <a:rPr lang="en-US" altLang="zh-CN" dirty="0" err="1"/>
              <a:t>JobTracker</a:t>
            </a:r>
            <a:r>
              <a:rPr lang="zh-CN" altLang="en-US" dirty="0"/>
              <a:t>与执行这些作业中的任务以及</a:t>
            </a:r>
            <a:r>
              <a:rPr lang="en-US" altLang="zh-CN" dirty="0" err="1"/>
              <a:t>TaskTracker</a:t>
            </a:r>
            <a:r>
              <a:rPr lang="zh-CN" altLang="en-US" dirty="0"/>
              <a:t>之间的通信频率增大，造成</a:t>
            </a:r>
            <a:r>
              <a:rPr lang="en-US" altLang="zh-CN" dirty="0" err="1"/>
              <a:t>JobTracker</a:t>
            </a:r>
            <a:r>
              <a:rPr lang="zh-CN" altLang="en-US" dirty="0"/>
              <a:t>进程的不稳定</a:t>
            </a:r>
            <a:endParaRPr lang="en-US" altLang="zh-CN" dirty="0"/>
          </a:p>
          <a:p>
            <a:endParaRPr lang="zh-CN" altLang="en-US" dirty="0"/>
          </a:p>
        </p:txBody>
      </p:sp>
    </p:spTree>
    <p:extLst>
      <p:ext uri="{BB962C8B-B14F-4D97-AF65-F5344CB8AC3E}">
        <p14:creationId xmlns:p14="http://schemas.microsoft.com/office/powerpoint/2010/main" val="244441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3967226" y="2618994"/>
            <a:ext cx="4585970" cy="3305810"/>
          </a:xfrm>
          <a:custGeom>
            <a:avLst/>
            <a:gdLst/>
            <a:ahLst/>
            <a:cxnLst/>
            <a:rect l="l" t="t" r="r" b="b"/>
            <a:pathLst>
              <a:path w="4585970" h="3305810">
                <a:moveTo>
                  <a:pt x="4488560" y="0"/>
                </a:moveTo>
                <a:lnTo>
                  <a:pt x="97282" y="0"/>
                </a:lnTo>
                <a:lnTo>
                  <a:pt x="59418" y="7645"/>
                </a:lnTo>
                <a:lnTo>
                  <a:pt x="28495" y="28495"/>
                </a:lnTo>
                <a:lnTo>
                  <a:pt x="7645" y="59418"/>
                </a:lnTo>
                <a:lnTo>
                  <a:pt x="0" y="97281"/>
                </a:lnTo>
                <a:lnTo>
                  <a:pt x="0" y="3208324"/>
                </a:lnTo>
                <a:lnTo>
                  <a:pt x="7645" y="3246177"/>
                </a:lnTo>
                <a:lnTo>
                  <a:pt x="28495" y="3277087"/>
                </a:lnTo>
                <a:lnTo>
                  <a:pt x="59418" y="3297927"/>
                </a:lnTo>
                <a:lnTo>
                  <a:pt x="97282" y="3305568"/>
                </a:lnTo>
                <a:lnTo>
                  <a:pt x="4488560" y="3305568"/>
                </a:lnTo>
                <a:lnTo>
                  <a:pt x="4526424" y="3297927"/>
                </a:lnTo>
                <a:lnTo>
                  <a:pt x="4557347" y="3277087"/>
                </a:lnTo>
                <a:lnTo>
                  <a:pt x="4578197" y="3246177"/>
                </a:lnTo>
                <a:lnTo>
                  <a:pt x="4585843" y="3208324"/>
                </a:lnTo>
                <a:lnTo>
                  <a:pt x="4585843" y="97281"/>
                </a:lnTo>
                <a:lnTo>
                  <a:pt x="4578197" y="59418"/>
                </a:lnTo>
                <a:lnTo>
                  <a:pt x="4557347" y="28495"/>
                </a:lnTo>
                <a:lnTo>
                  <a:pt x="4526424" y="7645"/>
                </a:lnTo>
                <a:lnTo>
                  <a:pt x="4488560" y="0"/>
                </a:lnTo>
                <a:close/>
              </a:path>
            </a:pathLst>
          </a:custGeom>
          <a:solidFill>
            <a:srgbClr val="E8E8E8"/>
          </a:solidFill>
        </p:spPr>
        <p:txBody>
          <a:bodyPr wrap="square" lIns="0" tIns="0" rIns="0" bIns="0" rtlCol="0"/>
          <a:lstStyle/>
          <a:p>
            <a:endParaRPr/>
          </a:p>
        </p:txBody>
      </p:sp>
      <p:sp>
        <p:nvSpPr>
          <p:cNvPr id="3" name="object 3"/>
          <p:cNvSpPr/>
          <p:nvPr/>
        </p:nvSpPr>
        <p:spPr>
          <a:xfrm>
            <a:off x="3967226" y="2618994"/>
            <a:ext cx="4585970" cy="3305810"/>
          </a:xfrm>
          <a:custGeom>
            <a:avLst/>
            <a:gdLst/>
            <a:ahLst/>
            <a:cxnLst/>
            <a:rect l="l" t="t" r="r" b="b"/>
            <a:pathLst>
              <a:path w="4585970" h="3305810">
                <a:moveTo>
                  <a:pt x="0" y="97281"/>
                </a:moveTo>
                <a:lnTo>
                  <a:pt x="7645" y="59418"/>
                </a:lnTo>
                <a:lnTo>
                  <a:pt x="28495" y="28495"/>
                </a:lnTo>
                <a:lnTo>
                  <a:pt x="59418" y="7645"/>
                </a:lnTo>
                <a:lnTo>
                  <a:pt x="97282" y="0"/>
                </a:lnTo>
                <a:lnTo>
                  <a:pt x="4488560" y="0"/>
                </a:lnTo>
                <a:lnTo>
                  <a:pt x="4526424" y="7645"/>
                </a:lnTo>
                <a:lnTo>
                  <a:pt x="4557347" y="28495"/>
                </a:lnTo>
                <a:lnTo>
                  <a:pt x="4578197" y="59418"/>
                </a:lnTo>
                <a:lnTo>
                  <a:pt x="4585843" y="97281"/>
                </a:lnTo>
                <a:lnTo>
                  <a:pt x="4585843" y="3208324"/>
                </a:lnTo>
                <a:lnTo>
                  <a:pt x="4578197" y="3246177"/>
                </a:lnTo>
                <a:lnTo>
                  <a:pt x="4557347" y="3277087"/>
                </a:lnTo>
                <a:lnTo>
                  <a:pt x="4526424" y="3297927"/>
                </a:lnTo>
                <a:lnTo>
                  <a:pt x="4488560" y="3305568"/>
                </a:lnTo>
                <a:lnTo>
                  <a:pt x="97282" y="3305568"/>
                </a:lnTo>
                <a:lnTo>
                  <a:pt x="59418" y="3297927"/>
                </a:lnTo>
                <a:lnTo>
                  <a:pt x="28495" y="3277087"/>
                </a:lnTo>
                <a:lnTo>
                  <a:pt x="7645" y="3246177"/>
                </a:lnTo>
                <a:lnTo>
                  <a:pt x="0" y="3208324"/>
                </a:lnTo>
                <a:lnTo>
                  <a:pt x="0" y="97281"/>
                </a:lnTo>
                <a:close/>
              </a:path>
            </a:pathLst>
          </a:custGeom>
          <a:ln w="12700">
            <a:solidFill>
              <a:srgbClr val="E8E8E8"/>
            </a:solidFill>
          </a:ln>
        </p:spPr>
        <p:txBody>
          <a:bodyPr wrap="square" lIns="0" tIns="0" rIns="0" bIns="0" rtlCol="0"/>
          <a:lstStyle/>
          <a:p>
            <a:endParaRPr/>
          </a:p>
        </p:txBody>
      </p:sp>
      <p:sp>
        <p:nvSpPr>
          <p:cNvPr id="4" name="object 4"/>
          <p:cNvSpPr/>
          <p:nvPr/>
        </p:nvSpPr>
        <p:spPr>
          <a:xfrm>
            <a:off x="650875" y="2618994"/>
            <a:ext cx="2708275" cy="3305810"/>
          </a:xfrm>
          <a:custGeom>
            <a:avLst/>
            <a:gdLst/>
            <a:ahLst/>
            <a:cxnLst/>
            <a:rect l="l" t="t" r="r" b="b"/>
            <a:pathLst>
              <a:path w="2708275" h="3305810">
                <a:moveTo>
                  <a:pt x="2628646" y="0"/>
                </a:moveTo>
                <a:lnTo>
                  <a:pt x="79679" y="0"/>
                </a:lnTo>
                <a:lnTo>
                  <a:pt x="48665" y="6262"/>
                </a:lnTo>
                <a:lnTo>
                  <a:pt x="23337" y="23336"/>
                </a:lnTo>
                <a:lnTo>
                  <a:pt x="6261" y="48648"/>
                </a:lnTo>
                <a:lnTo>
                  <a:pt x="0" y="79628"/>
                </a:lnTo>
                <a:lnTo>
                  <a:pt x="0" y="3225888"/>
                </a:lnTo>
                <a:lnTo>
                  <a:pt x="6261" y="3256903"/>
                </a:lnTo>
                <a:lnTo>
                  <a:pt x="23337" y="3282230"/>
                </a:lnTo>
                <a:lnTo>
                  <a:pt x="48665" y="3299307"/>
                </a:lnTo>
                <a:lnTo>
                  <a:pt x="79679" y="3305568"/>
                </a:lnTo>
                <a:lnTo>
                  <a:pt x="2628646" y="3305568"/>
                </a:lnTo>
                <a:lnTo>
                  <a:pt x="2659626" y="3299307"/>
                </a:lnTo>
                <a:lnTo>
                  <a:pt x="2684938" y="3282230"/>
                </a:lnTo>
                <a:lnTo>
                  <a:pt x="2702012" y="3256903"/>
                </a:lnTo>
                <a:lnTo>
                  <a:pt x="2708275" y="3225888"/>
                </a:lnTo>
                <a:lnTo>
                  <a:pt x="2708275" y="79628"/>
                </a:lnTo>
                <a:lnTo>
                  <a:pt x="2702012" y="48648"/>
                </a:lnTo>
                <a:lnTo>
                  <a:pt x="2684938" y="23336"/>
                </a:lnTo>
                <a:lnTo>
                  <a:pt x="2659626" y="6262"/>
                </a:lnTo>
                <a:lnTo>
                  <a:pt x="2628646" y="0"/>
                </a:lnTo>
                <a:close/>
              </a:path>
            </a:pathLst>
          </a:custGeom>
          <a:solidFill>
            <a:srgbClr val="E8E8E8"/>
          </a:solidFill>
        </p:spPr>
        <p:txBody>
          <a:bodyPr wrap="square" lIns="0" tIns="0" rIns="0" bIns="0" rtlCol="0"/>
          <a:lstStyle/>
          <a:p>
            <a:endParaRPr/>
          </a:p>
        </p:txBody>
      </p:sp>
      <p:sp>
        <p:nvSpPr>
          <p:cNvPr id="5" name="object 5"/>
          <p:cNvSpPr/>
          <p:nvPr/>
        </p:nvSpPr>
        <p:spPr>
          <a:xfrm>
            <a:off x="650875" y="2618994"/>
            <a:ext cx="2708275" cy="3305810"/>
          </a:xfrm>
          <a:custGeom>
            <a:avLst/>
            <a:gdLst/>
            <a:ahLst/>
            <a:cxnLst/>
            <a:rect l="l" t="t" r="r" b="b"/>
            <a:pathLst>
              <a:path w="2708275" h="3305810">
                <a:moveTo>
                  <a:pt x="0" y="79628"/>
                </a:moveTo>
                <a:lnTo>
                  <a:pt x="6261" y="48648"/>
                </a:lnTo>
                <a:lnTo>
                  <a:pt x="23337" y="23336"/>
                </a:lnTo>
                <a:lnTo>
                  <a:pt x="48665" y="6262"/>
                </a:lnTo>
                <a:lnTo>
                  <a:pt x="79679" y="0"/>
                </a:lnTo>
                <a:lnTo>
                  <a:pt x="2628646" y="0"/>
                </a:lnTo>
                <a:lnTo>
                  <a:pt x="2659626" y="6262"/>
                </a:lnTo>
                <a:lnTo>
                  <a:pt x="2684938" y="23336"/>
                </a:lnTo>
                <a:lnTo>
                  <a:pt x="2702012" y="48648"/>
                </a:lnTo>
                <a:lnTo>
                  <a:pt x="2708275" y="79628"/>
                </a:lnTo>
                <a:lnTo>
                  <a:pt x="2708275" y="3225888"/>
                </a:lnTo>
                <a:lnTo>
                  <a:pt x="2702012" y="3256903"/>
                </a:lnTo>
                <a:lnTo>
                  <a:pt x="2684938" y="3282230"/>
                </a:lnTo>
                <a:lnTo>
                  <a:pt x="2659626" y="3299307"/>
                </a:lnTo>
                <a:lnTo>
                  <a:pt x="2628646" y="3305568"/>
                </a:lnTo>
                <a:lnTo>
                  <a:pt x="79679" y="3305568"/>
                </a:lnTo>
                <a:lnTo>
                  <a:pt x="48665" y="3299307"/>
                </a:lnTo>
                <a:lnTo>
                  <a:pt x="23337" y="3282230"/>
                </a:lnTo>
                <a:lnTo>
                  <a:pt x="6261" y="3256903"/>
                </a:lnTo>
                <a:lnTo>
                  <a:pt x="0" y="3225888"/>
                </a:lnTo>
                <a:lnTo>
                  <a:pt x="0" y="79628"/>
                </a:lnTo>
                <a:close/>
              </a:path>
            </a:pathLst>
          </a:custGeom>
          <a:ln w="12700">
            <a:solidFill>
              <a:srgbClr val="E8E8E8"/>
            </a:solidFill>
          </a:ln>
        </p:spPr>
        <p:txBody>
          <a:bodyPr wrap="square" lIns="0" tIns="0" rIns="0" bIns="0" rtlCol="0"/>
          <a:lstStyle/>
          <a:p>
            <a:endParaRPr/>
          </a:p>
        </p:txBody>
      </p:sp>
      <p:sp>
        <p:nvSpPr>
          <p:cNvPr id="6" name="object 6"/>
          <p:cNvSpPr txBox="1">
            <a:spLocks noGrp="1"/>
          </p:cNvSpPr>
          <p:nvPr>
            <p:ph type="title"/>
          </p:nvPr>
        </p:nvSpPr>
        <p:spPr>
          <a:xfrm>
            <a:off x="304799" y="211889"/>
            <a:ext cx="8583613" cy="566822"/>
          </a:xfrm>
          <a:prstGeom prst="rect">
            <a:avLst/>
          </a:prstGeom>
        </p:spPr>
        <p:txBody>
          <a:bodyPr vert="horz" wrap="square" lIns="0" tIns="12700" rIns="0" bIns="0" rtlCol="0">
            <a:spAutoFit/>
          </a:bodyPr>
          <a:lstStyle/>
          <a:p>
            <a:pPr marL="12700">
              <a:lnSpc>
                <a:spcPct val="100000"/>
              </a:lnSpc>
              <a:spcBef>
                <a:spcPts val="100"/>
              </a:spcBef>
            </a:pPr>
            <a:r>
              <a:rPr lang="en-SG" dirty="0"/>
              <a:t>Hadoop as Next-Gen Platform</a:t>
            </a:r>
          </a:p>
        </p:txBody>
      </p:sp>
      <p:sp>
        <p:nvSpPr>
          <p:cNvPr id="35" name="内容占位符 34"/>
          <p:cNvSpPr>
            <a:spLocks noGrp="1"/>
          </p:cNvSpPr>
          <p:nvPr>
            <p:ph idx="1"/>
          </p:nvPr>
        </p:nvSpPr>
        <p:spPr/>
        <p:txBody>
          <a:bodyPr/>
          <a:lstStyle/>
          <a:p>
            <a:endParaRPr lang="zh-CN" altLang="en-US" dirty="0"/>
          </a:p>
        </p:txBody>
      </p:sp>
      <p:sp>
        <p:nvSpPr>
          <p:cNvPr id="7" name="object 7"/>
          <p:cNvSpPr txBox="1"/>
          <p:nvPr/>
        </p:nvSpPr>
        <p:spPr>
          <a:xfrm>
            <a:off x="911453" y="2643377"/>
            <a:ext cx="216979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8000"/>
                </a:solidFill>
                <a:latin typeface="Arial"/>
                <a:cs typeface="Arial"/>
              </a:rPr>
              <a:t>HADOOP</a:t>
            </a:r>
            <a:r>
              <a:rPr sz="2800" b="1" spc="-100" dirty="0">
                <a:solidFill>
                  <a:srgbClr val="008000"/>
                </a:solidFill>
                <a:latin typeface="Arial"/>
                <a:cs typeface="Arial"/>
              </a:rPr>
              <a:t> </a:t>
            </a:r>
            <a:r>
              <a:rPr sz="2800" b="1" spc="-5" dirty="0">
                <a:solidFill>
                  <a:srgbClr val="008000"/>
                </a:solidFill>
                <a:latin typeface="Arial"/>
                <a:cs typeface="Arial"/>
              </a:rPr>
              <a:t>1.0</a:t>
            </a:r>
            <a:endParaRPr sz="2800">
              <a:latin typeface="Arial"/>
              <a:cs typeface="Arial"/>
            </a:endParaRPr>
          </a:p>
        </p:txBody>
      </p:sp>
      <p:sp>
        <p:nvSpPr>
          <p:cNvPr id="8" name="object 8"/>
          <p:cNvSpPr/>
          <p:nvPr/>
        </p:nvSpPr>
        <p:spPr>
          <a:xfrm>
            <a:off x="784910" y="4837176"/>
            <a:ext cx="2425700" cy="935990"/>
          </a:xfrm>
          <a:custGeom>
            <a:avLst/>
            <a:gdLst/>
            <a:ahLst/>
            <a:cxnLst/>
            <a:rect l="l" t="t" r="r" b="b"/>
            <a:pathLst>
              <a:path w="2425700" h="935989">
                <a:moveTo>
                  <a:pt x="2364181" y="0"/>
                </a:moveTo>
                <a:lnTo>
                  <a:pt x="61061" y="0"/>
                </a:lnTo>
                <a:lnTo>
                  <a:pt x="37295" y="4812"/>
                </a:lnTo>
                <a:lnTo>
                  <a:pt x="17886" y="17922"/>
                </a:lnTo>
                <a:lnTo>
                  <a:pt x="4799" y="37343"/>
                </a:lnTo>
                <a:lnTo>
                  <a:pt x="0" y="61087"/>
                </a:lnTo>
                <a:lnTo>
                  <a:pt x="0" y="874864"/>
                </a:lnTo>
                <a:lnTo>
                  <a:pt x="4799" y="898630"/>
                </a:lnTo>
                <a:lnTo>
                  <a:pt x="17886" y="918040"/>
                </a:lnTo>
                <a:lnTo>
                  <a:pt x="37295" y="931127"/>
                </a:lnTo>
                <a:lnTo>
                  <a:pt x="61061" y="935926"/>
                </a:lnTo>
                <a:lnTo>
                  <a:pt x="2364181" y="935926"/>
                </a:lnTo>
                <a:lnTo>
                  <a:pt x="2387977" y="931127"/>
                </a:lnTo>
                <a:lnTo>
                  <a:pt x="2407392" y="918040"/>
                </a:lnTo>
                <a:lnTo>
                  <a:pt x="2420473" y="898630"/>
                </a:lnTo>
                <a:lnTo>
                  <a:pt x="2425268" y="874864"/>
                </a:lnTo>
                <a:lnTo>
                  <a:pt x="2425268" y="61087"/>
                </a:lnTo>
                <a:lnTo>
                  <a:pt x="2420473" y="37343"/>
                </a:lnTo>
                <a:lnTo>
                  <a:pt x="2407392" y="17922"/>
                </a:lnTo>
                <a:lnTo>
                  <a:pt x="2387977" y="4812"/>
                </a:lnTo>
                <a:lnTo>
                  <a:pt x="2364181" y="0"/>
                </a:lnTo>
                <a:close/>
              </a:path>
            </a:pathLst>
          </a:custGeom>
          <a:solidFill>
            <a:srgbClr val="69BD28"/>
          </a:solidFill>
        </p:spPr>
        <p:txBody>
          <a:bodyPr wrap="square" lIns="0" tIns="0" rIns="0" bIns="0" rtlCol="0"/>
          <a:lstStyle/>
          <a:p>
            <a:endParaRPr/>
          </a:p>
        </p:txBody>
      </p:sp>
      <p:sp>
        <p:nvSpPr>
          <p:cNvPr id="9" name="object 9"/>
          <p:cNvSpPr/>
          <p:nvPr/>
        </p:nvSpPr>
        <p:spPr>
          <a:xfrm>
            <a:off x="784910" y="4837176"/>
            <a:ext cx="2425700" cy="935990"/>
          </a:xfrm>
          <a:custGeom>
            <a:avLst/>
            <a:gdLst/>
            <a:ahLst/>
            <a:cxnLst/>
            <a:rect l="l" t="t" r="r" b="b"/>
            <a:pathLst>
              <a:path w="2425700" h="935989">
                <a:moveTo>
                  <a:pt x="0" y="61087"/>
                </a:moveTo>
                <a:lnTo>
                  <a:pt x="4799" y="37343"/>
                </a:lnTo>
                <a:lnTo>
                  <a:pt x="17886" y="17922"/>
                </a:lnTo>
                <a:lnTo>
                  <a:pt x="37295" y="4812"/>
                </a:lnTo>
                <a:lnTo>
                  <a:pt x="61061" y="0"/>
                </a:lnTo>
                <a:lnTo>
                  <a:pt x="2364181" y="0"/>
                </a:lnTo>
                <a:lnTo>
                  <a:pt x="2387977" y="4812"/>
                </a:lnTo>
                <a:lnTo>
                  <a:pt x="2407392" y="17922"/>
                </a:lnTo>
                <a:lnTo>
                  <a:pt x="2420473" y="37343"/>
                </a:lnTo>
                <a:lnTo>
                  <a:pt x="2425268" y="61087"/>
                </a:lnTo>
                <a:lnTo>
                  <a:pt x="2425268" y="874864"/>
                </a:lnTo>
                <a:lnTo>
                  <a:pt x="2420473" y="898630"/>
                </a:lnTo>
                <a:lnTo>
                  <a:pt x="2407392" y="918040"/>
                </a:lnTo>
                <a:lnTo>
                  <a:pt x="2387977" y="931127"/>
                </a:lnTo>
                <a:lnTo>
                  <a:pt x="2364181" y="935926"/>
                </a:lnTo>
                <a:lnTo>
                  <a:pt x="61061" y="935926"/>
                </a:lnTo>
                <a:lnTo>
                  <a:pt x="37295" y="931127"/>
                </a:lnTo>
                <a:lnTo>
                  <a:pt x="17886" y="918040"/>
                </a:lnTo>
                <a:lnTo>
                  <a:pt x="4799" y="898630"/>
                </a:lnTo>
                <a:lnTo>
                  <a:pt x="0" y="874864"/>
                </a:lnTo>
                <a:lnTo>
                  <a:pt x="0" y="61087"/>
                </a:lnTo>
                <a:close/>
              </a:path>
            </a:pathLst>
          </a:custGeom>
          <a:ln w="12700">
            <a:solidFill>
              <a:srgbClr val="8E8E8E"/>
            </a:solidFill>
          </a:ln>
        </p:spPr>
        <p:txBody>
          <a:bodyPr wrap="square" lIns="0" tIns="0" rIns="0" bIns="0" rtlCol="0"/>
          <a:lstStyle/>
          <a:p>
            <a:endParaRPr/>
          </a:p>
        </p:txBody>
      </p:sp>
      <p:sp>
        <p:nvSpPr>
          <p:cNvPr id="10" name="object 10"/>
          <p:cNvSpPr txBox="1"/>
          <p:nvPr/>
        </p:nvSpPr>
        <p:spPr>
          <a:xfrm>
            <a:off x="1132128" y="5107330"/>
            <a:ext cx="1788795" cy="607060"/>
          </a:xfrm>
          <a:prstGeom prst="rect">
            <a:avLst/>
          </a:prstGeom>
        </p:spPr>
        <p:txBody>
          <a:bodyPr vert="horz" wrap="square" lIns="0" tIns="34290" rIns="0" bIns="0" rtlCol="0">
            <a:spAutoFit/>
          </a:bodyPr>
          <a:lstStyle/>
          <a:p>
            <a:pPr marL="1905" algn="ctr">
              <a:lnSpc>
                <a:spcPct val="100000"/>
              </a:lnSpc>
              <a:spcBef>
                <a:spcPts val="270"/>
              </a:spcBef>
            </a:pPr>
            <a:r>
              <a:rPr sz="2400" b="1" spc="-330" dirty="0">
                <a:solidFill>
                  <a:srgbClr val="1E1E1E"/>
                </a:solidFill>
                <a:latin typeface="Arial"/>
                <a:cs typeface="Arial"/>
              </a:rPr>
              <a:t>HDFS</a:t>
            </a:r>
            <a:endParaRPr sz="2400">
              <a:latin typeface="Arial"/>
              <a:cs typeface="Arial"/>
            </a:endParaRPr>
          </a:p>
          <a:p>
            <a:pPr algn="ctr">
              <a:lnSpc>
                <a:spcPct val="100000"/>
              </a:lnSpc>
              <a:spcBef>
                <a:spcPts val="90"/>
              </a:spcBef>
            </a:pPr>
            <a:r>
              <a:rPr sz="1200" spc="-40" dirty="0">
                <a:solidFill>
                  <a:srgbClr val="1E1E1E"/>
                </a:solidFill>
                <a:latin typeface="Arial"/>
                <a:cs typeface="Arial"/>
              </a:rPr>
              <a:t>(redundant, </a:t>
            </a:r>
            <a:r>
              <a:rPr sz="1200" spc="-30" dirty="0">
                <a:solidFill>
                  <a:srgbClr val="1E1E1E"/>
                </a:solidFill>
                <a:latin typeface="Arial"/>
                <a:cs typeface="Arial"/>
              </a:rPr>
              <a:t>reliable</a:t>
            </a:r>
            <a:r>
              <a:rPr sz="1200" spc="-160" dirty="0">
                <a:solidFill>
                  <a:srgbClr val="1E1E1E"/>
                </a:solidFill>
                <a:latin typeface="Arial"/>
                <a:cs typeface="Arial"/>
              </a:rPr>
              <a:t> </a:t>
            </a:r>
            <a:r>
              <a:rPr sz="1200" spc="-60" dirty="0">
                <a:solidFill>
                  <a:srgbClr val="1E1E1E"/>
                </a:solidFill>
                <a:latin typeface="Arial"/>
                <a:cs typeface="Arial"/>
              </a:rPr>
              <a:t>storage)</a:t>
            </a:r>
            <a:endParaRPr sz="1200">
              <a:latin typeface="Arial"/>
              <a:cs typeface="Arial"/>
            </a:endParaRPr>
          </a:p>
        </p:txBody>
      </p:sp>
      <p:sp>
        <p:nvSpPr>
          <p:cNvPr id="11" name="object 11"/>
          <p:cNvSpPr/>
          <p:nvPr/>
        </p:nvSpPr>
        <p:spPr>
          <a:xfrm>
            <a:off x="784910" y="3993007"/>
            <a:ext cx="2425700" cy="935990"/>
          </a:xfrm>
          <a:custGeom>
            <a:avLst/>
            <a:gdLst/>
            <a:ahLst/>
            <a:cxnLst/>
            <a:rect l="l" t="t" r="r" b="b"/>
            <a:pathLst>
              <a:path w="2425700" h="935989">
                <a:moveTo>
                  <a:pt x="2364181" y="0"/>
                </a:moveTo>
                <a:lnTo>
                  <a:pt x="61061" y="0"/>
                </a:lnTo>
                <a:lnTo>
                  <a:pt x="37295" y="4812"/>
                </a:lnTo>
                <a:lnTo>
                  <a:pt x="17886" y="17922"/>
                </a:lnTo>
                <a:lnTo>
                  <a:pt x="4799" y="37343"/>
                </a:lnTo>
                <a:lnTo>
                  <a:pt x="0" y="61087"/>
                </a:lnTo>
                <a:lnTo>
                  <a:pt x="0" y="874776"/>
                </a:lnTo>
                <a:lnTo>
                  <a:pt x="4799" y="898572"/>
                </a:lnTo>
                <a:lnTo>
                  <a:pt x="17886" y="917987"/>
                </a:lnTo>
                <a:lnTo>
                  <a:pt x="37295" y="931068"/>
                </a:lnTo>
                <a:lnTo>
                  <a:pt x="61061" y="935863"/>
                </a:lnTo>
                <a:lnTo>
                  <a:pt x="2364181" y="935863"/>
                </a:lnTo>
                <a:lnTo>
                  <a:pt x="2387977" y="931068"/>
                </a:lnTo>
                <a:lnTo>
                  <a:pt x="2407392" y="917987"/>
                </a:lnTo>
                <a:lnTo>
                  <a:pt x="2420473" y="898572"/>
                </a:lnTo>
                <a:lnTo>
                  <a:pt x="2425268" y="874776"/>
                </a:lnTo>
                <a:lnTo>
                  <a:pt x="2425268" y="61087"/>
                </a:lnTo>
                <a:lnTo>
                  <a:pt x="2420473" y="37343"/>
                </a:lnTo>
                <a:lnTo>
                  <a:pt x="2407392" y="17922"/>
                </a:lnTo>
                <a:lnTo>
                  <a:pt x="2387977" y="4812"/>
                </a:lnTo>
                <a:lnTo>
                  <a:pt x="2364181" y="0"/>
                </a:lnTo>
                <a:close/>
              </a:path>
            </a:pathLst>
          </a:custGeom>
          <a:solidFill>
            <a:srgbClr val="E0F5D1"/>
          </a:solidFill>
        </p:spPr>
        <p:txBody>
          <a:bodyPr wrap="square" lIns="0" tIns="0" rIns="0" bIns="0" rtlCol="0"/>
          <a:lstStyle/>
          <a:p>
            <a:endParaRPr/>
          </a:p>
        </p:txBody>
      </p:sp>
      <p:sp>
        <p:nvSpPr>
          <p:cNvPr id="12" name="object 12"/>
          <p:cNvSpPr/>
          <p:nvPr/>
        </p:nvSpPr>
        <p:spPr>
          <a:xfrm>
            <a:off x="784910" y="3993007"/>
            <a:ext cx="2425700" cy="935990"/>
          </a:xfrm>
          <a:custGeom>
            <a:avLst/>
            <a:gdLst/>
            <a:ahLst/>
            <a:cxnLst/>
            <a:rect l="l" t="t" r="r" b="b"/>
            <a:pathLst>
              <a:path w="2425700" h="935989">
                <a:moveTo>
                  <a:pt x="0" y="61087"/>
                </a:moveTo>
                <a:lnTo>
                  <a:pt x="4799" y="37343"/>
                </a:lnTo>
                <a:lnTo>
                  <a:pt x="17886" y="17922"/>
                </a:lnTo>
                <a:lnTo>
                  <a:pt x="37295" y="4812"/>
                </a:lnTo>
                <a:lnTo>
                  <a:pt x="61061" y="0"/>
                </a:lnTo>
                <a:lnTo>
                  <a:pt x="2364181" y="0"/>
                </a:lnTo>
                <a:lnTo>
                  <a:pt x="2387977" y="4812"/>
                </a:lnTo>
                <a:lnTo>
                  <a:pt x="2407392" y="17922"/>
                </a:lnTo>
                <a:lnTo>
                  <a:pt x="2420473" y="37343"/>
                </a:lnTo>
                <a:lnTo>
                  <a:pt x="2425268" y="61087"/>
                </a:lnTo>
                <a:lnTo>
                  <a:pt x="2425268" y="874776"/>
                </a:lnTo>
                <a:lnTo>
                  <a:pt x="2420473" y="898572"/>
                </a:lnTo>
                <a:lnTo>
                  <a:pt x="2407392" y="917987"/>
                </a:lnTo>
                <a:lnTo>
                  <a:pt x="2387977" y="931068"/>
                </a:lnTo>
                <a:lnTo>
                  <a:pt x="2364181" y="935863"/>
                </a:lnTo>
                <a:lnTo>
                  <a:pt x="61061" y="935863"/>
                </a:lnTo>
                <a:lnTo>
                  <a:pt x="37295" y="931068"/>
                </a:lnTo>
                <a:lnTo>
                  <a:pt x="17886" y="917987"/>
                </a:lnTo>
                <a:lnTo>
                  <a:pt x="4799" y="898572"/>
                </a:lnTo>
                <a:lnTo>
                  <a:pt x="0" y="874776"/>
                </a:lnTo>
                <a:lnTo>
                  <a:pt x="0" y="61087"/>
                </a:lnTo>
                <a:close/>
              </a:path>
            </a:pathLst>
          </a:custGeom>
          <a:ln w="12700">
            <a:solidFill>
              <a:srgbClr val="8E8E8E"/>
            </a:solidFill>
          </a:ln>
        </p:spPr>
        <p:txBody>
          <a:bodyPr wrap="square" lIns="0" tIns="0" rIns="0" bIns="0" rtlCol="0"/>
          <a:lstStyle/>
          <a:p>
            <a:endParaRPr/>
          </a:p>
        </p:txBody>
      </p:sp>
      <p:sp>
        <p:nvSpPr>
          <p:cNvPr id="13" name="object 13"/>
          <p:cNvSpPr txBox="1"/>
          <p:nvPr/>
        </p:nvSpPr>
        <p:spPr>
          <a:xfrm>
            <a:off x="1038555" y="4166108"/>
            <a:ext cx="1917700" cy="703580"/>
          </a:xfrm>
          <a:prstGeom prst="rect">
            <a:avLst/>
          </a:prstGeom>
        </p:spPr>
        <p:txBody>
          <a:bodyPr vert="horz" wrap="square" lIns="0" tIns="12700" rIns="0" bIns="0" rtlCol="0">
            <a:spAutoFit/>
          </a:bodyPr>
          <a:lstStyle/>
          <a:p>
            <a:pPr marL="328295">
              <a:lnSpc>
                <a:spcPct val="100000"/>
              </a:lnSpc>
              <a:spcBef>
                <a:spcPts val="100"/>
              </a:spcBef>
            </a:pPr>
            <a:r>
              <a:rPr sz="2000" b="1" spc="-150" dirty="0">
                <a:solidFill>
                  <a:srgbClr val="1E1E1E"/>
                </a:solidFill>
                <a:latin typeface="Arial"/>
                <a:cs typeface="Arial"/>
              </a:rPr>
              <a:t>MapReduce</a:t>
            </a:r>
            <a:endParaRPr sz="2000">
              <a:latin typeface="Arial"/>
              <a:cs typeface="Arial"/>
            </a:endParaRPr>
          </a:p>
          <a:p>
            <a:pPr marL="12700" marR="5080" algn="ctr">
              <a:lnSpc>
                <a:spcPct val="100000"/>
              </a:lnSpc>
              <a:spcBef>
                <a:spcPts val="60"/>
              </a:spcBef>
            </a:pPr>
            <a:r>
              <a:rPr sz="1200" spc="-40" dirty="0">
                <a:solidFill>
                  <a:srgbClr val="1E1E1E"/>
                </a:solidFill>
                <a:latin typeface="Arial"/>
                <a:cs typeface="Arial"/>
              </a:rPr>
              <a:t>(cluster </a:t>
            </a:r>
            <a:r>
              <a:rPr sz="1200" spc="-55" dirty="0">
                <a:solidFill>
                  <a:srgbClr val="1E1E1E"/>
                </a:solidFill>
                <a:latin typeface="Arial"/>
                <a:cs typeface="Arial"/>
              </a:rPr>
              <a:t>resource</a:t>
            </a:r>
            <a:r>
              <a:rPr sz="1200" spc="-175" dirty="0">
                <a:solidFill>
                  <a:srgbClr val="1E1E1E"/>
                </a:solidFill>
                <a:latin typeface="Arial"/>
                <a:cs typeface="Arial"/>
              </a:rPr>
              <a:t> </a:t>
            </a:r>
            <a:r>
              <a:rPr sz="1200" spc="-55" dirty="0">
                <a:solidFill>
                  <a:srgbClr val="1E1E1E"/>
                </a:solidFill>
                <a:latin typeface="Arial"/>
                <a:cs typeface="Arial"/>
              </a:rPr>
              <a:t>management  </a:t>
            </a:r>
            <a:r>
              <a:rPr sz="1200" spc="15" dirty="0">
                <a:solidFill>
                  <a:srgbClr val="1E1E1E"/>
                </a:solidFill>
                <a:latin typeface="Arial"/>
                <a:cs typeface="Arial"/>
              </a:rPr>
              <a:t>&amp; </a:t>
            </a:r>
            <a:r>
              <a:rPr sz="1200" spc="-45" dirty="0">
                <a:solidFill>
                  <a:srgbClr val="1E1E1E"/>
                </a:solidFill>
                <a:latin typeface="Arial"/>
                <a:cs typeface="Arial"/>
              </a:rPr>
              <a:t>data</a:t>
            </a:r>
            <a:r>
              <a:rPr sz="1200" spc="-175" dirty="0">
                <a:solidFill>
                  <a:srgbClr val="1E1E1E"/>
                </a:solidFill>
                <a:latin typeface="Arial"/>
                <a:cs typeface="Arial"/>
              </a:rPr>
              <a:t> </a:t>
            </a:r>
            <a:r>
              <a:rPr sz="1200" spc="-65" dirty="0">
                <a:solidFill>
                  <a:srgbClr val="1E1E1E"/>
                </a:solidFill>
                <a:latin typeface="Arial"/>
                <a:cs typeface="Arial"/>
              </a:rPr>
              <a:t>processing)</a:t>
            </a:r>
            <a:endParaRPr sz="1200">
              <a:latin typeface="Arial"/>
              <a:cs typeface="Arial"/>
            </a:endParaRPr>
          </a:p>
        </p:txBody>
      </p:sp>
      <p:sp>
        <p:nvSpPr>
          <p:cNvPr id="14" name="object 14"/>
          <p:cNvSpPr/>
          <p:nvPr/>
        </p:nvSpPr>
        <p:spPr>
          <a:xfrm>
            <a:off x="4124833" y="4837176"/>
            <a:ext cx="4253230" cy="935990"/>
          </a:xfrm>
          <a:custGeom>
            <a:avLst/>
            <a:gdLst/>
            <a:ahLst/>
            <a:cxnLst/>
            <a:rect l="l" t="t" r="r" b="b"/>
            <a:pathLst>
              <a:path w="4253230" h="935989">
                <a:moveTo>
                  <a:pt x="4192142" y="0"/>
                </a:moveTo>
                <a:lnTo>
                  <a:pt x="61087" y="0"/>
                </a:lnTo>
                <a:lnTo>
                  <a:pt x="37290" y="4812"/>
                </a:lnTo>
                <a:lnTo>
                  <a:pt x="17875" y="17922"/>
                </a:lnTo>
                <a:lnTo>
                  <a:pt x="4794" y="37343"/>
                </a:lnTo>
                <a:lnTo>
                  <a:pt x="0" y="61087"/>
                </a:lnTo>
                <a:lnTo>
                  <a:pt x="0" y="874864"/>
                </a:lnTo>
                <a:lnTo>
                  <a:pt x="4794" y="898630"/>
                </a:lnTo>
                <a:lnTo>
                  <a:pt x="17875" y="918040"/>
                </a:lnTo>
                <a:lnTo>
                  <a:pt x="37290" y="931127"/>
                </a:lnTo>
                <a:lnTo>
                  <a:pt x="61087" y="935926"/>
                </a:lnTo>
                <a:lnTo>
                  <a:pt x="4192142" y="935926"/>
                </a:lnTo>
                <a:lnTo>
                  <a:pt x="4215939" y="931127"/>
                </a:lnTo>
                <a:lnTo>
                  <a:pt x="4235354" y="918040"/>
                </a:lnTo>
                <a:lnTo>
                  <a:pt x="4248435" y="898630"/>
                </a:lnTo>
                <a:lnTo>
                  <a:pt x="4253230" y="874864"/>
                </a:lnTo>
                <a:lnTo>
                  <a:pt x="4253230" y="61087"/>
                </a:lnTo>
                <a:lnTo>
                  <a:pt x="4248435" y="37343"/>
                </a:lnTo>
                <a:lnTo>
                  <a:pt x="4235354" y="17922"/>
                </a:lnTo>
                <a:lnTo>
                  <a:pt x="4215939" y="4812"/>
                </a:lnTo>
                <a:lnTo>
                  <a:pt x="4192142" y="0"/>
                </a:lnTo>
                <a:close/>
              </a:path>
            </a:pathLst>
          </a:custGeom>
          <a:solidFill>
            <a:srgbClr val="69BD28"/>
          </a:solidFill>
        </p:spPr>
        <p:txBody>
          <a:bodyPr wrap="square" lIns="0" tIns="0" rIns="0" bIns="0" rtlCol="0"/>
          <a:lstStyle/>
          <a:p>
            <a:endParaRPr/>
          </a:p>
        </p:txBody>
      </p:sp>
      <p:sp>
        <p:nvSpPr>
          <p:cNvPr id="15" name="object 15"/>
          <p:cNvSpPr/>
          <p:nvPr/>
        </p:nvSpPr>
        <p:spPr>
          <a:xfrm>
            <a:off x="4124833" y="4837176"/>
            <a:ext cx="4253230" cy="935990"/>
          </a:xfrm>
          <a:custGeom>
            <a:avLst/>
            <a:gdLst/>
            <a:ahLst/>
            <a:cxnLst/>
            <a:rect l="l" t="t" r="r" b="b"/>
            <a:pathLst>
              <a:path w="4253230" h="935989">
                <a:moveTo>
                  <a:pt x="0" y="61087"/>
                </a:moveTo>
                <a:lnTo>
                  <a:pt x="4794" y="37343"/>
                </a:lnTo>
                <a:lnTo>
                  <a:pt x="17875" y="17922"/>
                </a:lnTo>
                <a:lnTo>
                  <a:pt x="37290" y="4812"/>
                </a:lnTo>
                <a:lnTo>
                  <a:pt x="61087" y="0"/>
                </a:lnTo>
                <a:lnTo>
                  <a:pt x="4192142" y="0"/>
                </a:lnTo>
                <a:lnTo>
                  <a:pt x="4215939" y="4812"/>
                </a:lnTo>
                <a:lnTo>
                  <a:pt x="4235354" y="17922"/>
                </a:lnTo>
                <a:lnTo>
                  <a:pt x="4248435" y="37343"/>
                </a:lnTo>
                <a:lnTo>
                  <a:pt x="4253230" y="61087"/>
                </a:lnTo>
                <a:lnTo>
                  <a:pt x="4253230" y="874864"/>
                </a:lnTo>
                <a:lnTo>
                  <a:pt x="4248435" y="898630"/>
                </a:lnTo>
                <a:lnTo>
                  <a:pt x="4235354" y="918040"/>
                </a:lnTo>
                <a:lnTo>
                  <a:pt x="4215939" y="931127"/>
                </a:lnTo>
                <a:lnTo>
                  <a:pt x="4192142" y="935926"/>
                </a:lnTo>
                <a:lnTo>
                  <a:pt x="61087" y="935926"/>
                </a:lnTo>
                <a:lnTo>
                  <a:pt x="37290" y="931127"/>
                </a:lnTo>
                <a:lnTo>
                  <a:pt x="17875" y="918040"/>
                </a:lnTo>
                <a:lnTo>
                  <a:pt x="4794" y="898630"/>
                </a:lnTo>
                <a:lnTo>
                  <a:pt x="0" y="874864"/>
                </a:lnTo>
                <a:lnTo>
                  <a:pt x="0" y="61087"/>
                </a:lnTo>
                <a:close/>
              </a:path>
            </a:pathLst>
          </a:custGeom>
          <a:ln w="12700">
            <a:solidFill>
              <a:srgbClr val="8E8E8E"/>
            </a:solidFill>
          </a:ln>
        </p:spPr>
        <p:txBody>
          <a:bodyPr wrap="square" lIns="0" tIns="0" rIns="0" bIns="0" rtlCol="0"/>
          <a:lstStyle/>
          <a:p>
            <a:endParaRPr/>
          </a:p>
        </p:txBody>
      </p:sp>
      <p:sp>
        <p:nvSpPr>
          <p:cNvPr id="16" name="object 16"/>
          <p:cNvSpPr txBox="1"/>
          <p:nvPr/>
        </p:nvSpPr>
        <p:spPr>
          <a:xfrm>
            <a:off x="4822952" y="5107330"/>
            <a:ext cx="2917825" cy="607060"/>
          </a:xfrm>
          <a:prstGeom prst="rect">
            <a:avLst/>
          </a:prstGeom>
        </p:spPr>
        <p:txBody>
          <a:bodyPr vert="horz" wrap="square" lIns="0" tIns="34290" rIns="0" bIns="0" rtlCol="0">
            <a:spAutoFit/>
          </a:bodyPr>
          <a:lstStyle/>
          <a:p>
            <a:pPr algn="ctr">
              <a:lnSpc>
                <a:spcPct val="100000"/>
              </a:lnSpc>
              <a:spcBef>
                <a:spcPts val="270"/>
              </a:spcBef>
            </a:pPr>
            <a:r>
              <a:rPr sz="2400" b="1" spc="-290" dirty="0">
                <a:solidFill>
                  <a:srgbClr val="1E1E1E"/>
                </a:solidFill>
                <a:latin typeface="Arial"/>
                <a:cs typeface="Arial"/>
              </a:rPr>
              <a:t>HDFS2</a:t>
            </a:r>
            <a:endParaRPr sz="2400">
              <a:latin typeface="Arial"/>
              <a:cs typeface="Arial"/>
            </a:endParaRPr>
          </a:p>
          <a:p>
            <a:pPr algn="ctr">
              <a:lnSpc>
                <a:spcPct val="100000"/>
              </a:lnSpc>
              <a:spcBef>
                <a:spcPts val="90"/>
              </a:spcBef>
            </a:pPr>
            <a:r>
              <a:rPr sz="1200" spc="-40" dirty="0">
                <a:solidFill>
                  <a:srgbClr val="1E1E1E"/>
                </a:solidFill>
                <a:latin typeface="Arial"/>
                <a:cs typeface="Arial"/>
              </a:rPr>
              <a:t>(redundant, </a:t>
            </a:r>
            <a:r>
              <a:rPr sz="1200" spc="-45" dirty="0">
                <a:solidFill>
                  <a:srgbClr val="1E1E1E"/>
                </a:solidFill>
                <a:latin typeface="Arial"/>
                <a:cs typeface="Arial"/>
              </a:rPr>
              <a:t>highly-available </a:t>
            </a:r>
            <a:r>
              <a:rPr sz="1200" spc="15" dirty="0">
                <a:solidFill>
                  <a:srgbClr val="1E1E1E"/>
                </a:solidFill>
                <a:latin typeface="Arial"/>
                <a:cs typeface="Arial"/>
              </a:rPr>
              <a:t>&amp;</a:t>
            </a:r>
            <a:r>
              <a:rPr sz="1200" spc="-254" dirty="0">
                <a:solidFill>
                  <a:srgbClr val="1E1E1E"/>
                </a:solidFill>
                <a:latin typeface="Arial"/>
                <a:cs typeface="Arial"/>
              </a:rPr>
              <a:t> </a:t>
            </a:r>
            <a:r>
              <a:rPr sz="1200" spc="-30" dirty="0">
                <a:solidFill>
                  <a:srgbClr val="1E1E1E"/>
                </a:solidFill>
                <a:latin typeface="Arial"/>
                <a:cs typeface="Arial"/>
              </a:rPr>
              <a:t>reliable </a:t>
            </a:r>
            <a:r>
              <a:rPr sz="1200" spc="-60" dirty="0">
                <a:solidFill>
                  <a:srgbClr val="1E1E1E"/>
                </a:solidFill>
                <a:latin typeface="Arial"/>
                <a:cs typeface="Arial"/>
              </a:rPr>
              <a:t>storage)</a:t>
            </a:r>
            <a:endParaRPr sz="1200">
              <a:latin typeface="Arial"/>
              <a:cs typeface="Arial"/>
            </a:endParaRPr>
          </a:p>
        </p:txBody>
      </p:sp>
      <p:sp>
        <p:nvSpPr>
          <p:cNvPr id="17" name="object 17"/>
          <p:cNvSpPr/>
          <p:nvPr/>
        </p:nvSpPr>
        <p:spPr>
          <a:xfrm>
            <a:off x="4124833" y="4125086"/>
            <a:ext cx="4253230" cy="803910"/>
          </a:xfrm>
          <a:custGeom>
            <a:avLst/>
            <a:gdLst/>
            <a:ahLst/>
            <a:cxnLst/>
            <a:rect l="l" t="t" r="r" b="b"/>
            <a:pathLst>
              <a:path w="4253230" h="803910">
                <a:moveTo>
                  <a:pt x="4200778" y="0"/>
                </a:moveTo>
                <a:lnTo>
                  <a:pt x="52450" y="0"/>
                </a:lnTo>
                <a:lnTo>
                  <a:pt x="32039" y="4123"/>
                </a:lnTo>
                <a:lnTo>
                  <a:pt x="15366" y="15367"/>
                </a:lnTo>
                <a:lnTo>
                  <a:pt x="4123" y="32039"/>
                </a:lnTo>
                <a:lnTo>
                  <a:pt x="0" y="52450"/>
                </a:lnTo>
                <a:lnTo>
                  <a:pt x="0" y="751332"/>
                </a:lnTo>
                <a:lnTo>
                  <a:pt x="4123" y="771743"/>
                </a:lnTo>
                <a:lnTo>
                  <a:pt x="15367" y="788416"/>
                </a:lnTo>
                <a:lnTo>
                  <a:pt x="32039" y="799659"/>
                </a:lnTo>
                <a:lnTo>
                  <a:pt x="52450" y="803782"/>
                </a:lnTo>
                <a:lnTo>
                  <a:pt x="4200778" y="803782"/>
                </a:lnTo>
                <a:lnTo>
                  <a:pt x="4221190" y="799659"/>
                </a:lnTo>
                <a:lnTo>
                  <a:pt x="4237863" y="788416"/>
                </a:lnTo>
                <a:lnTo>
                  <a:pt x="4249106" y="771743"/>
                </a:lnTo>
                <a:lnTo>
                  <a:pt x="4253230" y="751332"/>
                </a:lnTo>
                <a:lnTo>
                  <a:pt x="4253230" y="52450"/>
                </a:lnTo>
                <a:lnTo>
                  <a:pt x="4249106" y="32039"/>
                </a:lnTo>
                <a:lnTo>
                  <a:pt x="4237863" y="15367"/>
                </a:lnTo>
                <a:lnTo>
                  <a:pt x="4221190" y="4123"/>
                </a:lnTo>
                <a:lnTo>
                  <a:pt x="4200778" y="0"/>
                </a:lnTo>
                <a:close/>
              </a:path>
            </a:pathLst>
          </a:custGeom>
          <a:solidFill>
            <a:srgbClr val="A3E174"/>
          </a:solidFill>
        </p:spPr>
        <p:txBody>
          <a:bodyPr wrap="square" lIns="0" tIns="0" rIns="0" bIns="0" rtlCol="0"/>
          <a:lstStyle/>
          <a:p>
            <a:endParaRPr/>
          </a:p>
        </p:txBody>
      </p:sp>
      <p:sp>
        <p:nvSpPr>
          <p:cNvPr id="18" name="object 18"/>
          <p:cNvSpPr/>
          <p:nvPr/>
        </p:nvSpPr>
        <p:spPr>
          <a:xfrm>
            <a:off x="4124833" y="4125086"/>
            <a:ext cx="4253230" cy="803910"/>
          </a:xfrm>
          <a:custGeom>
            <a:avLst/>
            <a:gdLst/>
            <a:ahLst/>
            <a:cxnLst/>
            <a:rect l="l" t="t" r="r" b="b"/>
            <a:pathLst>
              <a:path w="4253230" h="803910">
                <a:moveTo>
                  <a:pt x="0" y="52450"/>
                </a:moveTo>
                <a:lnTo>
                  <a:pt x="4123" y="32039"/>
                </a:lnTo>
                <a:lnTo>
                  <a:pt x="15366" y="15366"/>
                </a:lnTo>
                <a:lnTo>
                  <a:pt x="32039" y="4123"/>
                </a:lnTo>
                <a:lnTo>
                  <a:pt x="52450" y="0"/>
                </a:lnTo>
                <a:lnTo>
                  <a:pt x="4200778" y="0"/>
                </a:lnTo>
                <a:lnTo>
                  <a:pt x="4221190" y="4123"/>
                </a:lnTo>
                <a:lnTo>
                  <a:pt x="4237863" y="15367"/>
                </a:lnTo>
                <a:lnTo>
                  <a:pt x="4249106" y="32039"/>
                </a:lnTo>
                <a:lnTo>
                  <a:pt x="4253230" y="52450"/>
                </a:lnTo>
                <a:lnTo>
                  <a:pt x="4253230" y="751332"/>
                </a:lnTo>
                <a:lnTo>
                  <a:pt x="4249106" y="771743"/>
                </a:lnTo>
                <a:lnTo>
                  <a:pt x="4237863" y="788416"/>
                </a:lnTo>
                <a:lnTo>
                  <a:pt x="4221190" y="799659"/>
                </a:lnTo>
                <a:lnTo>
                  <a:pt x="4200778" y="803782"/>
                </a:lnTo>
                <a:lnTo>
                  <a:pt x="52450" y="803782"/>
                </a:lnTo>
                <a:lnTo>
                  <a:pt x="32039" y="799659"/>
                </a:lnTo>
                <a:lnTo>
                  <a:pt x="15366" y="788415"/>
                </a:lnTo>
                <a:lnTo>
                  <a:pt x="4123" y="771743"/>
                </a:lnTo>
                <a:lnTo>
                  <a:pt x="0" y="751332"/>
                </a:lnTo>
                <a:lnTo>
                  <a:pt x="0" y="52450"/>
                </a:lnTo>
                <a:close/>
              </a:path>
            </a:pathLst>
          </a:custGeom>
          <a:ln w="12700">
            <a:solidFill>
              <a:srgbClr val="8E8E8E"/>
            </a:solidFill>
          </a:ln>
        </p:spPr>
        <p:txBody>
          <a:bodyPr wrap="square" lIns="0" tIns="0" rIns="0" bIns="0" rtlCol="0"/>
          <a:lstStyle/>
          <a:p>
            <a:endParaRPr/>
          </a:p>
        </p:txBody>
      </p:sp>
      <p:sp>
        <p:nvSpPr>
          <p:cNvPr id="19" name="object 19"/>
          <p:cNvSpPr txBox="1"/>
          <p:nvPr/>
        </p:nvSpPr>
        <p:spPr>
          <a:xfrm>
            <a:off x="5270372" y="4265090"/>
            <a:ext cx="1964689" cy="607695"/>
          </a:xfrm>
          <a:prstGeom prst="rect">
            <a:avLst/>
          </a:prstGeom>
        </p:spPr>
        <p:txBody>
          <a:bodyPr vert="horz" wrap="square" lIns="0" tIns="34925" rIns="0" bIns="0" rtlCol="0">
            <a:spAutoFit/>
          </a:bodyPr>
          <a:lstStyle/>
          <a:p>
            <a:pPr algn="ctr">
              <a:lnSpc>
                <a:spcPct val="100000"/>
              </a:lnSpc>
              <a:spcBef>
                <a:spcPts val="275"/>
              </a:spcBef>
            </a:pPr>
            <a:r>
              <a:rPr sz="2400" b="1" spc="-345" dirty="0">
                <a:solidFill>
                  <a:srgbClr val="1E1E1E"/>
                </a:solidFill>
                <a:latin typeface="Arial"/>
                <a:cs typeface="Arial"/>
              </a:rPr>
              <a:t>YARN</a:t>
            </a:r>
            <a:endParaRPr sz="2400">
              <a:latin typeface="Arial"/>
              <a:cs typeface="Arial"/>
            </a:endParaRPr>
          </a:p>
          <a:p>
            <a:pPr algn="ctr">
              <a:lnSpc>
                <a:spcPct val="100000"/>
              </a:lnSpc>
              <a:spcBef>
                <a:spcPts val="85"/>
              </a:spcBef>
            </a:pPr>
            <a:r>
              <a:rPr sz="1200" spc="-40" dirty="0">
                <a:solidFill>
                  <a:srgbClr val="1E1E1E"/>
                </a:solidFill>
                <a:latin typeface="Arial"/>
                <a:cs typeface="Arial"/>
              </a:rPr>
              <a:t>(cluster </a:t>
            </a:r>
            <a:r>
              <a:rPr sz="1200" spc="-55" dirty="0">
                <a:solidFill>
                  <a:srgbClr val="1E1E1E"/>
                </a:solidFill>
                <a:latin typeface="Arial"/>
                <a:cs typeface="Arial"/>
              </a:rPr>
              <a:t>resource</a:t>
            </a:r>
            <a:r>
              <a:rPr sz="1200" spc="-150" dirty="0">
                <a:solidFill>
                  <a:srgbClr val="1E1E1E"/>
                </a:solidFill>
                <a:latin typeface="Arial"/>
                <a:cs typeface="Arial"/>
              </a:rPr>
              <a:t> </a:t>
            </a:r>
            <a:r>
              <a:rPr sz="1200" spc="-55" dirty="0">
                <a:solidFill>
                  <a:srgbClr val="1E1E1E"/>
                </a:solidFill>
                <a:latin typeface="Arial"/>
                <a:cs typeface="Arial"/>
              </a:rPr>
              <a:t>management)</a:t>
            </a:r>
            <a:endParaRPr sz="1200">
              <a:latin typeface="Arial"/>
              <a:cs typeface="Arial"/>
            </a:endParaRPr>
          </a:p>
        </p:txBody>
      </p:sp>
      <p:sp>
        <p:nvSpPr>
          <p:cNvPr id="20" name="object 20"/>
          <p:cNvSpPr/>
          <p:nvPr/>
        </p:nvSpPr>
        <p:spPr>
          <a:xfrm>
            <a:off x="4124833" y="3424554"/>
            <a:ext cx="2108200" cy="792480"/>
          </a:xfrm>
          <a:custGeom>
            <a:avLst/>
            <a:gdLst/>
            <a:ahLst/>
            <a:cxnLst/>
            <a:rect l="l" t="t" r="r" b="b"/>
            <a:pathLst>
              <a:path w="2108200" h="792479">
                <a:moveTo>
                  <a:pt x="2056511" y="0"/>
                </a:moveTo>
                <a:lnTo>
                  <a:pt x="51688" y="0"/>
                </a:lnTo>
                <a:lnTo>
                  <a:pt x="31557" y="4058"/>
                </a:lnTo>
                <a:lnTo>
                  <a:pt x="15128" y="15128"/>
                </a:lnTo>
                <a:lnTo>
                  <a:pt x="4058" y="31557"/>
                </a:lnTo>
                <a:lnTo>
                  <a:pt x="0" y="51689"/>
                </a:lnTo>
                <a:lnTo>
                  <a:pt x="0" y="740791"/>
                </a:lnTo>
                <a:lnTo>
                  <a:pt x="4058" y="760922"/>
                </a:lnTo>
                <a:lnTo>
                  <a:pt x="15128" y="777351"/>
                </a:lnTo>
                <a:lnTo>
                  <a:pt x="31557" y="788421"/>
                </a:lnTo>
                <a:lnTo>
                  <a:pt x="51688" y="792480"/>
                </a:lnTo>
                <a:lnTo>
                  <a:pt x="2056511" y="792480"/>
                </a:lnTo>
                <a:lnTo>
                  <a:pt x="2076642" y="788421"/>
                </a:lnTo>
                <a:lnTo>
                  <a:pt x="2093071" y="777351"/>
                </a:lnTo>
                <a:lnTo>
                  <a:pt x="2104141" y="760922"/>
                </a:lnTo>
                <a:lnTo>
                  <a:pt x="2108200" y="740791"/>
                </a:lnTo>
                <a:lnTo>
                  <a:pt x="2108200" y="51689"/>
                </a:lnTo>
                <a:lnTo>
                  <a:pt x="2104141" y="31557"/>
                </a:lnTo>
                <a:lnTo>
                  <a:pt x="2093071" y="15128"/>
                </a:lnTo>
                <a:lnTo>
                  <a:pt x="2076642" y="4058"/>
                </a:lnTo>
                <a:lnTo>
                  <a:pt x="2056511" y="0"/>
                </a:lnTo>
                <a:close/>
              </a:path>
            </a:pathLst>
          </a:custGeom>
          <a:solidFill>
            <a:srgbClr val="E0F5D1"/>
          </a:solidFill>
        </p:spPr>
        <p:txBody>
          <a:bodyPr wrap="square" lIns="0" tIns="0" rIns="0" bIns="0" rtlCol="0"/>
          <a:lstStyle/>
          <a:p>
            <a:endParaRPr/>
          </a:p>
        </p:txBody>
      </p:sp>
      <p:sp>
        <p:nvSpPr>
          <p:cNvPr id="21" name="object 21"/>
          <p:cNvSpPr/>
          <p:nvPr/>
        </p:nvSpPr>
        <p:spPr>
          <a:xfrm>
            <a:off x="4124833" y="3424554"/>
            <a:ext cx="2108200" cy="792480"/>
          </a:xfrm>
          <a:custGeom>
            <a:avLst/>
            <a:gdLst/>
            <a:ahLst/>
            <a:cxnLst/>
            <a:rect l="l" t="t" r="r" b="b"/>
            <a:pathLst>
              <a:path w="2108200" h="792479">
                <a:moveTo>
                  <a:pt x="0" y="51689"/>
                </a:moveTo>
                <a:lnTo>
                  <a:pt x="4058" y="31557"/>
                </a:lnTo>
                <a:lnTo>
                  <a:pt x="15128" y="15128"/>
                </a:lnTo>
                <a:lnTo>
                  <a:pt x="31557" y="4058"/>
                </a:lnTo>
                <a:lnTo>
                  <a:pt x="51688" y="0"/>
                </a:lnTo>
                <a:lnTo>
                  <a:pt x="2056511" y="0"/>
                </a:lnTo>
                <a:lnTo>
                  <a:pt x="2076642" y="4058"/>
                </a:lnTo>
                <a:lnTo>
                  <a:pt x="2093071" y="15128"/>
                </a:lnTo>
                <a:lnTo>
                  <a:pt x="2104141" y="31557"/>
                </a:lnTo>
                <a:lnTo>
                  <a:pt x="2108200" y="51689"/>
                </a:lnTo>
                <a:lnTo>
                  <a:pt x="2108200" y="740791"/>
                </a:lnTo>
                <a:lnTo>
                  <a:pt x="2104141" y="760922"/>
                </a:lnTo>
                <a:lnTo>
                  <a:pt x="2093071" y="777351"/>
                </a:lnTo>
                <a:lnTo>
                  <a:pt x="2076642" y="788421"/>
                </a:lnTo>
                <a:lnTo>
                  <a:pt x="2056511" y="792480"/>
                </a:lnTo>
                <a:lnTo>
                  <a:pt x="51688" y="792480"/>
                </a:lnTo>
                <a:lnTo>
                  <a:pt x="31557" y="788421"/>
                </a:lnTo>
                <a:lnTo>
                  <a:pt x="15128" y="777351"/>
                </a:lnTo>
                <a:lnTo>
                  <a:pt x="4058" y="760922"/>
                </a:lnTo>
                <a:lnTo>
                  <a:pt x="0" y="740791"/>
                </a:lnTo>
                <a:lnTo>
                  <a:pt x="0" y="51689"/>
                </a:lnTo>
                <a:close/>
              </a:path>
            </a:pathLst>
          </a:custGeom>
          <a:ln w="12699">
            <a:solidFill>
              <a:srgbClr val="8E8E8E"/>
            </a:solidFill>
          </a:ln>
        </p:spPr>
        <p:txBody>
          <a:bodyPr wrap="square" lIns="0" tIns="0" rIns="0" bIns="0" rtlCol="0"/>
          <a:lstStyle/>
          <a:p>
            <a:endParaRPr/>
          </a:p>
        </p:txBody>
      </p:sp>
      <p:sp>
        <p:nvSpPr>
          <p:cNvPr id="22" name="object 22"/>
          <p:cNvSpPr txBox="1"/>
          <p:nvPr/>
        </p:nvSpPr>
        <p:spPr>
          <a:xfrm>
            <a:off x="4535551" y="3548252"/>
            <a:ext cx="1286510" cy="520700"/>
          </a:xfrm>
          <a:prstGeom prst="rect">
            <a:avLst/>
          </a:prstGeom>
        </p:spPr>
        <p:txBody>
          <a:bodyPr vert="horz" wrap="square" lIns="0" tIns="13335" rIns="0" bIns="0" rtlCol="0">
            <a:spAutoFit/>
          </a:bodyPr>
          <a:lstStyle/>
          <a:p>
            <a:pPr algn="ctr">
              <a:lnSpc>
                <a:spcPct val="100000"/>
              </a:lnSpc>
              <a:spcBef>
                <a:spcPts val="105"/>
              </a:spcBef>
            </a:pPr>
            <a:r>
              <a:rPr sz="2000" b="1" spc="-150" dirty="0">
                <a:solidFill>
                  <a:srgbClr val="1E1E1E"/>
                </a:solidFill>
                <a:latin typeface="Arial"/>
                <a:cs typeface="Arial"/>
              </a:rPr>
              <a:t>MapReduce</a:t>
            </a:r>
            <a:endParaRPr sz="2000">
              <a:latin typeface="Arial"/>
              <a:cs typeface="Arial"/>
            </a:endParaRPr>
          </a:p>
          <a:p>
            <a:pPr marL="2540" algn="ctr">
              <a:lnSpc>
                <a:spcPct val="100000"/>
              </a:lnSpc>
              <a:spcBef>
                <a:spcPts val="55"/>
              </a:spcBef>
            </a:pPr>
            <a:r>
              <a:rPr sz="1200" spc="-45" dirty="0">
                <a:solidFill>
                  <a:srgbClr val="1E1E1E"/>
                </a:solidFill>
                <a:latin typeface="Arial"/>
                <a:cs typeface="Arial"/>
              </a:rPr>
              <a:t>(data</a:t>
            </a:r>
            <a:r>
              <a:rPr sz="1200" spc="-105" dirty="0">
                <a:solidFill>
                  <a:srgbClr val="1E1E1E"/>
                </a:solidFill>
                <a:latin typeface="Arial"/>
                <a:cs typeface="Arial"/>
              </a:rPr>
              <a:t> </a:t>
            </a:r>
            <a:r>
              <a:rPr sz="1200" spc="-65" dirty="0">
                <a:solidFill>
                  <a:srgbClr val="1E1E1E"/>
                </a:solidFill>
                <a:latin typeface="Arial"/>
                <a:cs typeface="Arial"/>
              </a:rPr>
              <a:t>processing)</a:t>
            </a:r>
            <a:endParaRPr sz="1200">
              <a:latin typeface="Arial"/>
              <a:cs typeface="Arial"/>
            </a:endParaRPr>
          </a:p>
        </p:txBody>
      </p:sp>
      <p:sp>
        <p:nvSpPr>
          <p:cNvPr id="23" name="object 23"/>
          <p:cNvSpPr/>
          <p:nvPr/>
        </p:nvSpPr>
        <p:spPr>
          <a:xfrm>
            <a:off x="6294628" y="3424554"/>
            <a:ext cx="2083435" cy="792480"/>
          </a:xfrm>
          <a:custGeom>
            <a:avLst/>
            <a:gdLst/>
            <a:ahLst/>
            <a:cxnLst/>
            <a:rect l="l" t="t" r="r" b="b"/>
            <a:pathLst>
              <a:path w="2083434" h="792479">
                <a:moveTo>
                  <a:pt x="2031746" y="0"/>
                </a:moveTo>
                <a:lnTo>
                  <a:pt x="51688" y="0"/>
                </a:lnTo>
                <a:lnTo>
                  <a:pt x="31557" y="4058"/>
                </a:lnTo>
                <a:lnTo>
                  <a:pt x="15128" y="15128"/>
                </a:lnTo>
                <a:lnTo>
                  <a:pt x="4058" y="31557"/>
                </a:lnTo>
                <a:lnTo>
                  <a:pt x="0" y="51689"/>
                </a:lnTo>
                <a:lnTo>
                  <a:pt x="0" y="740791"/>
                </a:lnTo>
                <a:lnTo>
                  <a:pt x="4058" y="760922"/>
                </a:lnTo>
                <a:lnTo>
                  <a:pt x="15128" y="777351"/>
                </a:lnTo>
                <a:lnTo>
                  <a:pt x="31557" y="788421"/>
                </a:lnTo>
                <a:lnTo>
                  <a:pt x="51688" y="792480"/>
                </a:lnTo>
                <a:lnTo>
                  <a:pt x="2031746" y="792480"/>
                </a:lnTo>
                <a:lnTo>
                  <a:pt x="2051877" y="788421"/>
                </a:lnTo>
                <a:lnTo>
                  <a:pt x="2068306" y="777351"/>
                </a:lnTo>
                <a:lnTo>
                  <a:pt x="2079376" y="760922"/>
                </a:lnTo>
                <a:lnTo>
                  <a:pt x="2083435" y="740791"/>
                </a:lnTo>
                <a:lnTo>
                  <a:pt x="2083435" y="51689"/>
                </a:lnTo>
                <a:lnTo>
                  <a:pt x="2079376" y="31557"/>
                </a:lnTo>
                <a:lnTo>
                  <a:pt x="2068306" y="15128"/>
                </a:lnTo>
                <a:lnTo>
                  <a:pt x="2051877" y="4058"/>
                </a:lnTo>
                <a:lnTo>
                  <a:pt x="2031746" y="0"/>
                </a:lnTo>
                <a:close/>
              </a:path>
            </a:pathLst>
          </a:custGeom>
          <a:solidFill>
            <a:srgbClr val="E0F5D1"/>
          </a:solidFill>
        </p:spPr>
        <p:txBody>
          <a:bodyPr wrap="square" lIns="0" tIns="0" rIns="0" bIns="0" rtlCol="0"/>
          <a:lstStyle/>
          <a:p>
            <a:endParaRPr/>
          </a:p>
        </p:txBody>
      </p:sp>
      <p:sp>
        <p:nvSpPr>
          <p:cNvPr id="24" name="object 24"/>
          <p:cNvSpPr/>
          <p:nvPr/>
        </p:nvSpPr>
        <p:spPr>
          <a:xfrm>
            <a:off x="6294628" y="3424554"/>
            <a:ext cx="2083435" cy="792480"/>
          </a:xfrm>
          <a:custGeom>
            <a:avLst/>
            <a:gdLst/>
            <a:ahLst/>
            <a:cxnLst/>
            <a:rect l="l" t="t" r="r" b="b"/>
            <a:pathLst>
              <a:path w="2083434" h="792479">
                <a:moveTo>
                  <a:pt x="0" y="51689"/>
                </a:moveTo>
                <a:lnTo>
                  <a:pt x="4058" y="31557"/>
                </a:lnTo>
                <a:lnTo>
                  <a:pt x="15128" y="15128"/>
                </a:lnTo>
                <a:lnTo>
                  <a:pt x="31557" y="4058"/>
                </a:lnTo>
                <a:lnTo>
                  <a:pt x="51688" y="0"/>
                </a:lnTo>
                <a:lnTo>
                  <a:pt x="2031746" y="0"/>
                </a:lnTo>
                <a:lnTo>
                  <a:pt x="2051877" y="4058"/>
                </a:lnTo>
                <a:lnTo>
                  <a:pt x="2068306" y="15128"/>
                </a:lnTo>
                <a:lnTo>
                  <a:pt x="2079376" y="31557"/>
                </a:lnTo>
                <a:lnTo>
                  <a:pt x="2083435" y="51689"/>
                </a:lnTo>
                <a:lnTo>
                  <a:pt x="2083435" y="740791"/>
                </a:lnTo>
                <a:lnTo>
                  <a:pt x="2079376" y="760922"/>
                </a:lnTo>
                <a:lnTo>
                  <a:pt x="2068306" y="777351"/>
                </a:lnTo>
                <a:lnTo>
                  <a:pt x="2051877" y="788421"/>
                </a:lnTo>
                <a:lnTo>
                  <a:pt x="2031746" y="792480"/>
                </a:lnTo>
                <a:lnTo>
                  <a:pt x="51688" y="792480"/>
                </a:lnTo>
                <a:lnTo>
                  <a:pt x="31557" y="788421"/>
                </a:lnTo>
                <a:lnTo>
                  <a:pt x="15128" y="777351"/>
                </a:lnTo>
                <a:lnTo>
                  <a:pt x="4058" y="760922"/>
                </a:lnTo>
                <a:lnTo>
                  <a:pt x="0" y="740791"/>
                </a:lnTo>
                <a:lnTo>
                  <a:pt x="0" y="51689"/>
                </a:lnTo>
                <a:close/>
              </a:path>
            </a:pathLst>
          </a:custGeom>
          <a:ln w="12700">
            <a:solidFill>
              <a:srgbClr val="8E8E8E"/>
            </a:solidFill>
            <a:prstDash val="sysDash"/>
          </a:ln>
        </p:spPr>
        <p:txBody>
          <a:bodyPr wrap="square" lIns="0" tIns="0" rIns="0" bIns="0" rtlCol="0"/>
          <a:lstStyle/>
          <a:p>
            <a:endParaRPr/>
          </a:p>
        </p:txBody>
      </p:sp>
      <p:sp>
        <p:nvSpPr>
          <p:cNvPr id="25" name="object 25"/>
          <p:cNvSpPr txBox="1"/>
          <p:nvPr/>
        </p:nvSpPr>
        <p:spPr>
          <a:xfrm>
            <a:off x="6967219" y="3639692"/>
            <a:ext cx="739775" cy="330835"/>
          </a:xfrm>
          <a:prstGeom prst="rect">
            <a:avLst/>
          </a:prstGeom>
        </p:spPr>
        <p:txBody>
          <a:bodyPr vert="horz" wrap="square" lIns="0" tIns="12700" rIns="0" bIns="0" rtlCol="0">
            <a:spAutoFit/>
          </a:bodyPr>
          <a:lstStyle/>
          <a:p>
            <a:pPr marL="12700">
              <a:lnSpc>
                <a:spcPct val="100000"/>
              </a:lnSpc>
              <a:spcBef>
                <a:spcPts val="100"/>
              </a:spcBef>
            </a:pPr>
            <a:r>
              <a:rPr sz="2000" b="1" spc="-145" dirty="0">
                <a:solidFill>
                  <a:srgbClr val="1E1E1E"/>
                </a:solidFill>
                <a:latin typeface="Arial"/>
                <a:cs typeface="Arial"/>
              </a:rPr>
              <a:t>Others</a:t>
            </a:r>
            <a:endParaRPr sz="2000">
              <a:latin typeface="Arial"/>
              <a:cs typeface="Arial"/>
            </a:endParaRPr>
          </a:p>
        </p:txBody>
      </p:sp>
      <p:sp>
        <p:nvSpPr>
          <p:cNvPr id="26" name="object 26"/>
          <p:cNvSpPr/>
          <p:nvPr/>
        </p:nvSpPr>
        <p:spPr>
          <a:xfrm>
            <a:off x="5034534" y="4198111"/>
            <a:ext cx="229362" cy="170814"/>
          </a:xfrm>
          <a:prstGeom prst="rect">
            <a:avLst/>
          </a:prstGeom>
          <a:blipFill>
            <a:blip r:embed="rId2" cstate="print"/>
            <a:stretch>
              <a:fillRect/>
            </a:stretch>
          </a:blipFill>
        </p:spPr>
        <p:txBody>
          <a:bodyPr wrap="square" lIns="0" tIns="0" rIns="0" bIns="0" rtlCol="0"/>
          <a:lstStyle/>
          <a:p>
            <a:endParaRPr/>
          </a:p>
        </p:txBody>
      </p:sp>
      <p:sp>
        <p:nvSpPr>
          <p:cNvPr id="27" name="object 27"/>
          <p:cNvSpPr/>
          <p:nvPr/>
        </p:nvSpPr>
        <p:spPr>
          <a:xfrm>
            <a:off x="7209535" y="4197858"/>
            <a:ext cx="229235" cy="170815"/>
          </a:xfrm>
          <a:prstGeom prst="rect">
            <a:avLst/>
          </a:prstGeom>
          <a:blipFill>
            <a:blip r:embed="rId3" cstate="print"/>
            <a:stretch>
              <a:fillRect/>
            </a:stretch>
          </a:blipFill>
        </p:spPr>
        <p:txBody>
          <a:bodyPr wrap="square" lIns="0" tIns="0" rIns="0" bIns="0" rtlCol="0"/>
          <a:lstStyle/>
          <a:p>
            <a:endParaRPr/>
          </a:p>
        </p:txBody>
      </p:sp>
      <p:sp>
        <p:nvSpPr>
          <p:cNvPr id="28" name="object 28"/>
          <p:cNvSpPr txBox="1"/>
          <p:nvPr/>
        </p:nvSpPr>
        <p:spPr>
          <a:xfrm>
            <a:off x="5168010" y="2643377"/>
            <a:ext cx="2169795" cy="452120"/>
          </a:xfrm>
          <a:prstGeom prst="rect">
            <a:avLst/>
          </a:prstGeom>
        </p:spPr>
        <p:txBody>
          <a:bodyPr vert="horz" wrap="square" lIns="0" tIns="12065" rIns="0" bIns="0" rtlCol="0">
            <a:spAutoFit/>
          </a:bodyPr>
          <a:lstStyle/>
          <a:p>
            <a:pPr marL="12700">
              <a:lnSpc>
                <a:spcPct val="100000"/>
              </a:lnSpc>
              <a:spcBef>
                <a:spcPts val="95"/>
              </a:spcBef>
            </a:pPr>
            <a:r>
              <a:rPr sz="2800" b="1" spc="-10" dirty="0">
                <a:solidFill>
                  <a:srgbClr val="008000"/>
                </a:solidFill>
                <a:latin typeface="Arial"/>
                <a:cs typeface="Arial"/>
              </a:rPr>
              <a:t>HADOOP</a:t>
            </a:r>
            <a:r>
              <a:rPr sz="2800" b="1" spc="-100" dirty="0">
                <a:solidFill>
                  <a:srgbClr val="008000"/>
                </a:solidFill>
                <a:latin typeface="Arial"/>
                <a:cs typeface="Arial"/>
              </a:rPr>
              <a:t> </a:t>
            </a:r>
            <a:r>
              <a:rPr sz="2800" b="1" spc="-5" dirty="0">
                <a:solidFill>
                  <a:srgbClr val="008000"/>
                </a:solidFill>
                <a:latin typeface="Arial"/>
                <a:cs typeface="Arial"/>
              </a:rPr>
              <a:t>2.0</a:t>
            </a:r>
            <a:endParaRPr sz="2800">
              <a:latin typeface="Arial"/>
              <a:cs typeface="Arial"/>
            </a:endParaRPr>
          </a:p>
        </p:txBody>
      </p:sp>
      <p:sp>
        <p:nvSpPr>
          <p:cNvPr id="29" name="object 29"/>
          <p:cNvSpPr/>
          <p:nvPr/>
        </p:nvSpPr>
        <p:spPr>
          <a:xfrm>
            <a:off x="3262757" y="3792728"/>
            <a:ext cx="704850" cy="824865"/>
          </a:xfrm>
          <a:custGeom>
            <a:avLst/>
            <a:gdLst/>
            <a:ahLst/>
            <a:cxnLst/>
            <a:rect l="l" t="t" r="r" b="b"/>
            <a:pathLst>
              <a:path w="704850" h="824864">
                <a:moveTo>
                  <a:pt x="352170" y="0"/>
                </a:moveTo>
                <a:lnTo>
                  <a:pt x="352170" y="206248"/>
                </a:lnTo>
                <a:lnTo>
                  <a:pt x="0" y="206248"/>
                </a:lnTo>
                <a:lnTo>
                  <a:pt x="0" y="618617"/>
                </a:lnTo>
                <a:lnTo>
                  <a:pt x="352170" y="618617"/>
                </a:lnTo>
                <a:lnTo>
                  <a:pt x="352170" y="824738"/>
                </a:lnTo>
                <a:lnTo>
                  <a:pt x="704468" y="412369"/>
                </a:lnTo>
                <a:lnTo>
                  <a:pt x="352170" y="0"/>
                </a:lnTo>
                <a:close/>
              </a:path>
            </a:pathLst>
          </a:custGeom>
          <a:solidFill>
            <a:srgbClr val="E8E8E8"/>
          </a:solidFill>
        </p:spPr>
        <p:txBody>
          <a:bodyPr wrap="square" lIns="0" tIns="0" rIns="0" bIns="0" rtlCol="0"/>
          <a:lstStyle/>
          <a:p>
            <a:endParaRPr/>
          </a:p>
        </p:txBody>
      </p:sp>
      <p:sp>
        <p:nvSpPr>
          <p:cNvPr id="30" name="object 30"/>
          <p:cNvSpPr/>
          <p:nvPr/>
        </p:nvSpPr>
        <p:spPr>
          <a:xfrm>
            <a:off x="3262757" y="3792728"/>
            <a:ext cx="704850" cy="824865"/>
          </a:xfrm>
          <a:custGeom>
            <a:avLst/>
            <a:gdLst/>
            <a:ahLst/>
            <a:cxnLst/>
            <a:rect l="l" t="t" r="r" b="b"/>
            <a:pathLst>
              <a:path w="704850" h="824864">
                <a:moveTo>
                  <a:pt x="0" y="206248"/>
                </a:moveTo>
                <a:lnTo>
                  <a:pt x="352170" y="206248"/>
                </a:lnTo>
                <a:lnTo>
                  <a:pt x="352170" y="0"/>
                </a:lnTo>
                <a:lnTo>
                  <a:pt x="704468" y="412369"/>
                </a:lnTo>
                <a:lnTo>
                  <a:pt x="352170" y="824738"/>
                </a:lnTo>
                <a:lnTo>
                  <a:pt x="352170" y="618617"/>
                </a:lnTo>
                <a:lnTo>
                  <a:pt x="0" y="618617"/>
                </a:lnTo>
                <a:lnTo>
                  <a:pt x="0" y="206248"/>
                </a:lnTo>
                <a:close/>
              </a:path>
            </a:pathLst>
          </a:custGeom>
          <a:ln w="12700">
            <a:solidFill>
              <a:srgbClr val="E8E8E8"/>
            </a:solidFill>
          </a:ln>
        </p:spPr>
        <p:txBody>
          <a:bodyPr wrap="square" lIns="0" tIns="0" rIns="0" bIns="0" rtlCol="0"/>
          <a:lstStyle/>
          <a:p>
            <a:endParaRPr/>
          </a:p>
        </p:txBody>
      </p:sp>
      <p:sp>
        <p:nvSpPr>
          <p:cNvPr id="31" name="object 31"/>
          <p:cNvSpPr txBox="1"/>
          <p:nvPr/>
        </p:nvSpPr>
        <p:spPr>
          <a:xfrm>
            <a:off x="802030" y="1708914"/>
            <a:ext cx="2297430" cy="723265"/>
          </a:xfrm>
          <a:prstGeom prst="rect">
            <a:avLst/>
          </a:prstGeom>
        </p:spPr>
        <p:txBody>
          <a:bodyPr vert="horz" wrap="square" lIns="0" tIns="74930" rIns="0" bIns="0" rtlCol="0">
            <a:spAutoFit/>
          </a:bodyPr>
          <a:lstStyle/>
          <a:p>
            <a:pPr algn="ctr">
              <a:lnSpc>
                <a:spcPct val="100000"/>
              </a:lnSpc>
              <a:spcBef>
                <a:spcPts val="590"/>
              </a:spcBef>
            </a:pPr>
            <a:r>
              <a:rPr sz="2000" b="1" i="1" dirty="0">
                <a:latin typeface="Arial"/>
                <a:cs typeface="Arial"/>
              </a:rPr>
              <a:t>Single Use</a:t>
            </a:r>
            <a:r>
              <a:rPr sz="2000" b="1" i="1" spc="-114" dirty="0">
                <a:latin typeface="Arial"/>
                <a:cs typeface="Arial"/>
              </a:rPr>
              <a:t> </a:t>
            </a:r>
            <a:r>
              <a:rPr sz="2000" b="1" i="1" dirty="0">
                <a:latin typeface="Arial"/>
                <a:cs typeface="Arial"/>
              </a:rPr>
              <a:t>System</a:t>
            </a:r>
            <a:endParaRPr sz="2000" dirty="0">
              <a:latin typeface="Arial"/>
              <a:cs typeface="Arial"/>
            </a:endParaRPr>
          </a:p>
          <a:p>
            <a:pPr marL="635" algn="ctr">
              <a:lnSpc>
                <a:spcPct val="100000"/>
              </a:lnSpc>
              <a:spcBef>
                <a:spcPts val="440"/>
              </a:spcBef>
            </a:pPr>
            <a:r>
              <a:rPr sz="1800" i="1" spc="-5" dirty="0">
                <a:latin typeface="Arial"/>
                <a:cs typeface="Arial"/>
              </a:rPr>
              <a:t>Batch</a:t>
            </a:r>
            <a:r>
              <a:rPr sz="1800" i="1" spc="-95" dirty="0">
                <a:latin typeface="Arial"/>
                <a:cs typeface="Arial"/>
              </a:rPr>
              <a:t> </a:t>
            </a:r>
            <a:r>
              <a:rPr sz="1800" i="1" spc="-5" dirty="0">
                <a:latin typeface="Arial"/>
                <a:cs typeface="Arial"/>
              </a:rPr>
              <a:t>Apps</a:t>
            </a:r>
            <a:endParaRPr sz="1800" dirty="0">
              <a:latin typeface="Arial"/>
              <a:cs typeface="Arial"/>
            </a:endParaRPr>
          </a:p>
        </p:txBody>
      </p:sp>
      <p:sp>
        <p:nvSpPr>
          <p:cNvPr id="32" name="object 32"/>
          <p:cNvSpPr txBox="1"/>
          <p:nvPr/>
        </p:nvSpPr>
        <p:spPr>
          <a:xfrm>
            <a:off x="4208526" y="1708914"/>
            <a:ext cx="4101465" cy="723265"/>
          </a:xfrm>
          <a:prstGeom prst="rect">
            <a:avLst/>
          </a:prstGeom>
        </p:spPr>
        <p:txBody>
          <a:bodyPr vert="horz" wrap="square" lIns="0" tIns="74930" rIns="0" bIns="0" rtlCol="0">
            <a:spAutoFit/>
          </a:bodyPr>
          <a:lstStyle/>
          <a:p>
            <a:pPr marL="3810" algn="ctr">
              <a:lnSpc>
                <a:spcPct val="100000"/>
              </a:lnSpc>
              <a:spcBef>
                <a:spcPts val="590"/>
              </a:spcBef>
            </a:pPr>
            <a:r>
              <a:rPr sz="2000" b="1" i="1" spc="-5" dirty="0">
                <a:latin typeface="Arial"/>
                <a:cs typeface="Arial"/>
              </a:rPr>
              <a:t>Multi </a:t>
            </a:r>
            <a:r>
              <a:rPr sz="2000" b="1" i="1" dirty="0">
                <a:latin typeface="Arial"/>
                <a:cs typeface="Arial"/>
              </a:rPr>
              <a:t>Purpose</a:t>
            </a:r>
            <a:r>
              <a:rPr sz="2000" b="1" i="1" spc="-40" dirty="0">
                <a:latin typeface="Arial"/>
                <a:cs typeface="Arial"/>
              </a:rPr>
              <a:t> </a:t>
            </a:r>
            <a:r>
              <a:rPr sz="2000" b="1" i="1" dirty="0">
                <a:latin typeface="Arial"/>
                <a:cs typeface="Arial"/>
              </a:rPr>
              <a:t>Platform</a:t>
            </a:r>
            <a:endParaRPr sz="2000">
              <a:latin typeface="Arial"/>
              <a:cs typeface="Arial"/>
            </a:endParaRPr>
          </a:p>
          <a:p>
            <a:pPr algn="ctr">
              <a:lnSpc>
                <a:spcPct val="100000"/>
              </a:lnSpc>
              <a:spcBef>
                <a:spcPts val="440"/>
              </a:spcBef>
            </a:pPr>
            <a:r>
              <a:rPr sz="1800" i="1" dirty="0">
                <a:latin typeface="Arial"/>
                <a:cs typeface="Arial"/>
              </a:rPr>
              <a:t>Batch, </a:t>
            </a:r>
            <a:r>
              <a:rPr sz="1800" i="1" spc="-5" dirty="0">
                <a:latin typeface="Arial"/>
                <a:cs typeface="Arial"/>
              </a:rPr>
              <a:t>Interactive, Online, Streaming,</a:t>
            </a:r>
            <a:r>
              <a:rPr sz="1800" i="1" spc="-10" dirty="0">
                <a:latin typeface="Arial"/>
                <a:cs typeface="Arial"/>
              </a:rPr>
              <a:t> </a:t>
            </a:r>
            <a:r>
              <a:rPr sz="1800" i="1" dirty="0">
                <a:latin typeface="Arial"/>
                <a:cs typeface="Arial"/>
              </a:rPr>
              <a:t>…</a:t>
            </a:r>
            <a:endParaRPr sz="1800">
              <a:latin typeface="Arial"/>
              <a:cs typeface="Arial"/>
            </a:endParaRPr>
          </a:p>
        </p:txBody>
      </p:sp>
      <p:sp>
        <p:nvSpPr>
          <p:cNvPr id="36" name="灯片编号占位符 35"/>
          <p:cNvSpPr>
            <a:spLocks noGrp="1"/>
          </p:cNvSpPr>
          <p:nvPr>
            <p:ph type="sldNum" sz="quarter" idx="10"/>
          </p:nvPr>
        </p:nvSpPr>
        <p:spPr/>
        <p:txBody>
          <a:bodyPr/>
          <a:lstStyle/>
          <a:p>
            <a:fld id="{2F92E8BF-52C0-4DA6-9593-0F736FC6DF7B}" type="slidenum">
              <a:rPr lang="en-US" altLang="zh-CN" smtClean="0"/>
              <a:pPr/>
              <a:t>8</a:t>
            </a:fld>
            <a:endParaRPr lang="en-US" altLang="zh-CN" dirty="0"/>
          </a:p>
        </p:txBody>
      </p:sp>
    </p:spTree>
    <p:extLst>
      <p:ext uri="{BB962C8B-B14F-4D97-AF65-F5344CB8AC3E}">
        <p14:creationId xmlns:p14="http://schemas.microsoft.com/office/powerpoint/2010/main" val="36039889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r>
              <a:rPr lang="zh-CN" altLang="en-US"/>
              <a:t>大纲</a:t>
            </a:r>
            <a:endParaRPr lang="zh-CN" altLang="en-US" dirty="0"/>
          </a:p>
        </p:txBody>
      </p:sp>
      <p:sp>
        <p:nvSpPr>
          <p:cNvPr id="2" name="灯片编号占位符 1"/>
          <p:cNvSpPr>
            <a:spLocks noGrp="1"/>
          </p:cNvSpPr>
          <p:nvPr>
            <p:ph type="sldNum" sz="quarter" idx="10"/>
          </p:nvPr>
        </p:nvSpPr>
        <p:spPr/>
        <p:txBody>
          <a:bodyPr/>
          <a:lstStyle/>
          <a:p>
            <a:fld id="{2DBF22CA-157B-4147-81F1-F94B3CB37AFE}" type="slidenum">
              <a:rPr lang="en-US" altLang="zh-CN" smtClean="0"/>
              <a:pPr/>
              <a:t>9</a:t>
            </a:fld>
            <a:endParaRPr lang="en-US" altLang="zh-CN"/>
          </a:p>
        </p:txBody>
      </p:sp>
      <p:sp>
        <p:nvSpPr>
          <p:cNvPr id="6" name="内容占位符 5"/>
          <p:cNvSpPr>
            <a:spLocks noGrp="1"/>
          </p:cNvSpPr>
          <p:nvPr>
            <p:ph idx="1"/>
          </p:nvPr>
        </p:nvSpPr>
        <p:spPr/>
        <p:txBody>
          <a:bodyPr/>
          <a:lstStyle/>
          <a:p>
            <a:r>
              <a:rPr lang="zh-CN" altLang="en-US" dirty="0">
                <a:solidFill>
                  <a:srgbClr val="C00000"/>
                </a:solidFill>
              </a:rPr>
              <a:t>设计思想</a:t>
            </a:r>
            <a:endParaRPr lang="en-US" altLang="zh-CN" dirty="0">
              <a:solidFill>
                <a:srgbClr val="C00000"/>
              </a:solidFill>
            </a:endParaRPr>
          </a:p>
          <a:p>
            <a:pPr lvl="1"/>
            <a:r>
              <a:rPr lang="zh-CN" altLang="en-US" dirty="0"/>
              <a:t>作业与资源管理</a:t>
            </a:r>
            <a:endParaRPr lang="en-US" altLang="zh-CN" dirty="0"/>
          </a:p>
          <a:p>
            <a:pPr lvl="1"/>
            <a:r>
              <a:rPr lang="zh-CN" altLang="en-US" dirty="0">
                <a:solidFill>
                  <a:srgbClr val="C00000"/>
                </a:solidFill>
              </a:rPr>
              <a:t>平台与框架</a:t>
            </a:r>
            <a:endParaRPr lang="en-US" altLang="zh-CN" dirty="0">
              <a:solidFill>
                <a:srgbClr val="C00000"/>
              </a:solidFill>
            </a:endParaRPr>
          </a:p>
          <a:p>
            <a:r>
              <a:rPr lang="zh-CN" altLang="en-US" dirty="0"/>
              <a:t>体系架构</a:t>
            </a:r>
            <a:endParaRPr lang="en-US" altLang="zh-CN" dirty="0"/>
          </a:p>
          <a:p>
            <a:r>
              <a:rPr lang="zh-CN" altLang="en-US" dirty="0"/>
              <a:t>工作原理</a:t>
            </a:r>
            <a:endParaRPr lang="en-US" altLang="zh-CN" dirty="0"/>
          </a:p>
          <a:p>
            <a:r>
              <a:rPr lang="zh-CN" altLang="en-US" dirty="0"/>
              <a:t>容错机制</a:t>
            </a:r>
            <a:endParaRPr lang="en-US" altLang="zh-CN" dirty="0"/>
          </a:p>
          <a:p>
            <a:r>
              <a:rPr lang="zh-CN" altLang="en-US" dirty="0"/>
              <a:t>典型示例</a:t>
            </a:r>
          </a:p>
        </p:txBody>
      </p:sp>
    </p:spTree>
    <p:extLst>
      <p:ext uri="{BB962C8B-B14F-4D97-AF65-F5344CB8AC3E}">
        <p14:creationId xmlns:p14="http://schemas.microsoft.com/office/powerpoint/2010/main" val="731198235"/>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13273</TotalTime>
  <Words>2043</Words>
  <Application>Microsoft Office PowerPoint</Application>
  <PresentationFormat>全屏显示(4:3)</PresentationFormat>
  <Paragraphs>341</Paragraphs>
  <Slides>49</Slides>
  <Notes>3</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49</vt:i4>
      </vt:variant>
    </vt:vector>
  </HeadingPairs>
  <TitlesOfParts>
    <vt:vector size="60" baseType="lpstr">
      <vt:lpstr>Gulim</vt:lpstr>
      <vt:lpstr>华文细黑</vt:lpstr>
      <vt:lpstr>微软雅黑</vt:lpstr>
      <vt:lpstr>Arial</vt:lpstr>
      <vt:lpstr>Calibri</vt:lpstr>
      <vt:lpstr>DejaVu Sans</vt:lpstr>
      <vt:lpstr>Segoe UI</vt:lpstr>
      <vt:lpstr>Times New Roman</vt:lpstr>
      <vt:lpstr>Verdana</vt:lpstr>
      <vt:lpstr>Wingdings</vt:lpstr>
      <vt:lpstr>Default Design</vt:lpstr>
      <vt:lpstr>PowerPoint 演示文稿</vt:lpstr>
      <vt:lpstr>分布式计算系统生态圈</vt:lpstr>
      <vt:lpstr>Hadoop 2.0</vt:lpstr>
      <vt:lpstr>Yarn发展历史</vt:lpstr>
      <vt:lpstr>大纲</vt:lpstr>
      <vt:lpstr>MapReduce 1.0的JobTracker</vt:lpstr>
      <vt:lpstr>MapReduce 1.0的缺陷</vt:lpstr>
      <vt:lpstr>Hadoop as Next-Gen Platform</vt:lpstr>
      <vt:lpstr>大纲</vt:lpstr>
      <vt:lpstr>平台 vs. 框架</vt:lpstr>
      <vt:lpstr>Yarn应用</vt:lpstr>
      <vt:lpstr>大纲</vt:lpstr>
      <vt:lpstr>Yarn架构图</vt:lpstr>
      <vt:lpstr>ResourceManager</vt:lpstr>
      <vt:lpstr>NodeManager</vt:lpstr>
      <vt:lpstr>ApplicationMaster</vt:lpstr>
      <vt:lpstr>Container</vt:lpstr>
      <vt:lpstr>YARN: Yet Another Resource Negotiator</vt:lpstr>
      <vt:lpstr>大纲</vt:lpstr>
      <vt:lpstr>执行流程图</vt:lpstr>
      <vt:lpstr>应用程序执行流程</vt:lpstr>
      <vt:lpstr>应用程序执行流程</vt:lpstr>
      <vt:lpstr>大纲</vt:lpstr>
      <vt:lpstr>一个平台多个框架</vt:lpstr>
      <vt:lpstr>大纲</vt:lpstr>
      <vt:lpstr>资源分配</vt:lpstr>
      <vt:lpstr>资源分配策略-FIFO</vt:lpstr>
      <vt:lpstr>资源分配策略-Capacity</vt:lpstr>
      <vt:lpstr>资源分配策略-Fair </vt:lpstr>
      <vt:lpstr>大纲</vt:lpstr>
      <vt:lpstr>故障类型</vt:lpstr>
      <vt:lpstr>Resource Manager故障</vt:lpstr>
      <vt:lpstr>Node Manager故障</vt:lpstr>
      <vt:lpstr>大纲</vt:lpstr>
      <vt:lpstr>MapReduce 1.0</vt:lpstr>
      <vt:lpstr>基于Yarn运行MapReduce</vt:lpstr>
      <vt:lpstr>MapReduce 1.0与2.0</vt:lpstr>
      <vt:lpstr>大纲</vt:lpstr>
      <vt:lpstr>Standalone Client</vt:lpstr>
      <vt:lpstr>Standalone Cluster</vt:lpstr>
      <vt:lpstr>Yarn Client模式</vt:lpstr>
      <vt:lpstr>Yarn Cluster模式</vt:lpstr>
      <vt:lpstr>Yarn Client vs. Yarn Cluster</vt:lpstr>
      <vt:lpstr>Standalone模式 vs. Yarn模式</vt:lpstr>
      <vt:lpstr>大纲</vt:lpstr>
      <vt:lpstr>基于Yarn运行MapReduce和Spark</vt:lpstr>
      <vt:lpstr>课后阅读</vt:lpstr>
      <vt:lpstr>本章小结</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chenxu</dc:creator>
  <cp:lastModifiedBy>服软 终会</cp:lastModifiedBy>
  <cp:revision>1129</cp:revision>
  <dcterms:created xsi:type="dcterms:W3CDTF">2011-07-01T03:41:19Z</dcterms:created>
  <dcterms:modified xsi:type="dcterms:W3CDTF">2024-06-12T14:35:31Z</dcterms:modified>
</cp:coreProperties>
</file>