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2"/>
  </p:notesMasterIdLst>
  <p:handoutMasterIdLst>
    <p:handoutMasterId r:id="rId53"/>
  </p:handoutMasterIdLst>
  <p:sldIdLst>
    <p:sldId id="384" r:id="rId2"/>
    <p:sldId id="543" r:id="rId3"/>
    <p:sldId id="545" r:id="rId4"/>
    <p:sldId id="546" r:id="rId5"/>
    <p:sldId id="547" r:id="rId6"/>
    <p:sldId id="548" r:id="rId7"/>
    <p:sldId id="549" r:id="rId8"/>
    <p:sldId id="550" r:id="rId9"/>
    <p:sldId id="551" r:id="rId10"/>
    <p:sldId id="552" r:id="rId11"/>
    <p:sldId id="553" r:id="rId12"/>
    <p:sldId id="554" r:id="rId13"/>
    <p:sldId id="556" r:id="rId14"/>
    <p:sldId id="557"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71" r:id="rId29"/>
    <p:sldId id="584" r:id="rId30"/>
    <p:sldId id="585" r:id="rId31"/>
    <p:sldId id="586" r:id="rId32"/>
    <p:sldId id="587" r:id="rId33"/>
    <p:sldId id="626" r:id="rId34"/>
    <p:sldId id="627" r:id="rId35"/>
    <p:sldId id="637" r:id="rId36"/>
    <p:sldId id="638" r:id="rId37"/>
    <p:sldId id="639" r:id="rId38"/>
    <p:sldId id="640" r:id="rId39"/>
    <p:sldId id="641" r:id="rId40"/>
    <p:sldId id="642" r:id="rId41"/>
    <p:sldId id="643" r:id="rId42"/>
    <p:sldId id="644" r:id="rId43"/>
    <p:sldId id="650" r:id="rId44"/>
    <p:sldId id="651" r:id="rId45"/>
    <p:sldId id="657" r:id="rId46"/>
    <p:sldId id="658" r:id="rId47"/>
    <p:sldId id="659" r:id="rId48"/>
    <p:sldId id="660" r:id="rId49"/>
    <p:sldId id="654" r:id="rId50"/>
    <p:sldId id="655" r:id="rId51"/>
  </p:sldIdLst>
  <p:sldSz cx="9144000" cy="6858000" type="screen4x3"/>
  <p:notesSz cx="6858000" cy="9144000"/>
  <p:defaultTextStyle>
    <a:defPPr>
      <a:defRPr lang="en-US"/>
    </a:defPPr>
    <a:lvl1pPr algn="l" rtl="0" fontAlgn="base">
      <a:spcBef>
        <a:spcPct val="20000"/>
      </a:spcBef>
      <a:spcAft>
        <a:spcPct val="0"/>
      </a:spcAft>
      <a:buChar char="•"/>
      <a:defRPr sz="3200" kern="1200">
        <a:solidFill>
          <a:schemeClr val="bg1"/>
        </a:solidFill>
        <a:latin typeface="Arial" pitchFamily="34" charset="0"/>
        <a:ea typeface="楷体_GB2312" pitchFamily="49" charset="-122"/>
        <a:cs typeface="+mn-cs"/>
      </a:defRPr>
    </a:lvl1pPr>
    <a:lvl2pPr marL="457200" algn="l" rtl="0" fontAlgn="base">
      <a:spcBef>
        <a:spcPct val="20000"/>
      </a:spcBef>
      <a:spcAft>
        <a:spcPct val="0"/>
      </a:spcAft>
      <a:buChar char="•"/>
      <a:defRPr sz="3200" kern="1200">
        <a:solidFill>
          <a:schemeClr val="bg1"/>
        </a:solidFill>
        <a:latin typeface="Arial" pitchFamily="34" charset="0"/>
        <a:ea typeface="楷体_GB2312" pitchFamily="49" charset="-122"/>
        <a:cs typeface="+mn-cs"/>
      </a:defRPr>
    </a:lvl2pPr>
    <a:lvl3pPr marL="914400" algn="l" rtl="0" fontAlgn="base">
      <a:spcBef>
        <a:spcPct val="20000"/>
      </a:spcBef>
      <a:spcAft>
        <a:spcPct val="0"/>
      </a:spcAft>
      <a:buChar char="•"/>
      <a:defRPr sz="3200" kern="1200">
        <a:solidFill>
          <a:schemeClr val="bg1"/>
        </a:solidFill>
        <a:latin typeface="Arial" pitchFamily="34" charset="0"/>
        <a:ea typeface="楷体_GB2312" pitchFamily="49" charset="-122"/>
        <a:cs typeface="+mn-cs"/>
      </a:defRPr>
    </a:lvl3pPr>
    <a:lvl4pPr marL="1371600" algn="l" rtl="0" fontAlgn="base">
      <a:spcBef>
        <a:spcPct val="20000"/>
      </a:spcBef>
      <a:spcAft>
        <a:spcPct val="0"/>
      </a:spcAft>
      <a:buChar char="•"/>
      <a:defRPr sz="3200" kern="1200">
        <a:solidFill>
          <a:schemeClr val="bg1"/>
        </a:solidFill>
        <a:latin typeface="Arial" pitchFamily="34" charset="0"/>
        <a:ea typeface="楷体_GB2312" pitchFamily="49" charset="-122"/>
        <a:cs typeface="+mn-cs"/>
      </a:defRPr>
    </a:lvl4pPr>
    <a:lvl5pPr marL="1828800" algn="l" rtl="0" fontAlgn="base">
      <a:spcBef>
        <a:spcPct val="20000"/>
      </a:spcBef>
      <a:spcAft>
        <a:spcPct val="0"/>
      </a:spcAft>
      <a:buChar char="•"/>
      <a:defRPr sz="3200" kern="1200">
        <a:solidFill>
          <a:schemeClr val="bg1"/>
        </a:solidFill>
        <a:latin typeface="Arial" pitchFamily="34" charset="0"/>
        <a:ea typeface="楷体_GB2312" pitchFamily="49" charset="-122"/>
        <a:cs typeface="+mn-cs"/>
      </a:defRPr>
    </a:lvl5pPr>
    <a:lvl6pPr marL="2286000" algn="l" defTabSz="914400" rtl="0" eaLnBrk="1" latinLnBrk="0" hangingPunct="1">
      <a:defRPr sz="3200" kern="1200">
        <a:solidFill>
          <a:schemeClr val="bg1"/>
        </a:solidFill>
        <a:latin typeface="Arial" pitchFamily="34" charset="0"/>
        <a:ea typeface="楷体_GB2312" pitchFamily="49" charset="-122"/>
        <a:cs typeface="+mn-cs"/>
      </a:defRPr>
    </a:lvl6pPr>
    <a:lvl7pPr marL="2743200" algn="l" defTabSz="914400" rtl="0" eaLnBrk="1" latinLnBrk="0" hangingPunct="1">
      <a:defRPr sz="3200" kern="1200">
        <a:solidFill>
          <a:schemeClr val="bg1"/>
        </a:solidFill>
        <a:latin typeface="Arial" pitchFamily="34" charset="0"/>
        <a:ea typeface="楷体_GB2312" pitchFamily="49" charset="-122"/>
        <a:cs typeface="+mn-cs"/>
      </a:defRPr>
    </a:lvl7pPr>
    <a:lvl8pPr marL="3200400" algn="l" defTabSz="914400" rtl="0" eaLnBrk="1" latinLnBrk="0" hangingPunct="1">
      <a:defRPr sz="3200" kern="1200">
        <a:solidFill>
          <a:schemeClr val="bg1"/>
        </a:solidFill>
        <a:latin typeface="Arial" pitchFamily="34" charset="0"/>
        <a:ea typeface="楷体_GB2312" pitchFamily="49" charset="-122"/>
        <a:cs typeface="+mn-cs"/>
      </a:defRPr>
    </a:lvl8pPr>
    <a:lvl9pPr marL="3657600" algn="l" defTabSz="914400" rtl="0" eaLnBrk="1" latinLnBrk="0" hangingPunct="1">
      <a:defRPr sz="3200" kern="1200">
        <a:solidFill>
          <a:schemeClr val="bg1"/>
        </a:solidFill>
        <a:latin typeface="Arial"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33CC"/>
    <a:srgbClr val="0000CC"/>
    <a:srgbClr val="FFCC00"/>
    <a:srgbClr val="000099"/>
    <a:srgbClr val="A2F3F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5131" autoAdjust="0"/>
  </p:normalViewPr>
  <p:slideViewPr>
    <p:cSldViewPr>
      <p:cViewPr varScale="1">
        <p:scale>
          <a:sx n="155" d="100"/>
          <a:sy n="155" d="100"/>
        </p:scale>
        <p:origin x="4530"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59" d="100"/>
          <a:sy n="59" d="100"/>
        </p:scale>
        <p:origin x="-28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kumimoji="1" sz="1200">
                <a:solidFill>
                  <a:schemeClr val="tx1"/>
                </a:solidFill>
                <a:latin typeface="Tahoma" pitchFamily="34" charset="0"/>
                <a:ea typeface="宋体" pitchFamily="2" charset="-122"/>
              </a:defRPr>
            </a:lvl1pPr>
          </a:lstStyle>
          <a:p>
            <a:endParaRPr lang="zh-CN" altLang="en-US"/>
          </a:p>
        </p:txBody>
      </p:sp>
      <p:sp>
        <p:nvSpPr>
          <p:cNvPr id="1064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1" sz="1200">
                <a:solidFill>
                  <a:schemeClr val="tx1"/>
                </a:solidFill>
                <a:latin typeface="Tahoma" pitchFamily="34" charset="0"/>
                <a:ea typeface="宋体" pitchFamily="2" charset="-122"/>
              </a:defRPr>
            </a:lvl1pPr>
          </a:lstStyle>
          <a:p>
            <a:endParaRPr lang="en-US" altLang="zh-CN"/>
          </a:p>
        </p:txBody>
      </p:sp>
      <p:sp>
        <p:nvSpPr>
          <p:cNvPr id="1065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kumimoji="1" sz="1200">
                <a:solidFill>
                  <a:schemeClr val="tx1"/>
                </a:solidFill>
                <a:latin typeface="Tahoma" pitchFamily="34" charset="0"/>
                <a:ea typeface="宋体" pitchFamily="2" charset="-122"/>
              </a:defRPr>
            </a:lvl1pPr>
          </a:lstStyle>
          <a:p>
            <a:endParaRPr lang="en-US" altLang="zh-CN"/>
          </a:p>
        </p:txBody>
      </p:sp>
      <p:sp>
        <p:nvSpPr>
          <p:cNvPr id="1065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1" sz="1200">
                <a:solidFill>
                  <a:schemeClr val="tx1"/>
                </a:solidFill>
                <a:latin typeface="Tahoma" pitchFamily="34" charset="0"/>
                <a:ea typeface="宋体" pitchFamily="2" charset="-122"/>
              </a:defRPr>
            </a:lvl1pPr>
          </a:lstStyle>
          <a:p>
            <a:fld id="{3CEC0BE4-752E-4238-853E-2FD0F5C926E2}"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kumimoji="1" sz="1200">
                <a:solidFill>
                  <a:schemeClr val="tx1"/>
                </a:solidFill>
                <a:latin typeface="Tahoma" pitchFamily="34" charset="0"/>
                <a:ea typeface="宋体" pitchFamily="2" charset="-122"/>
              </a:defRPr>
            </a:lvl1pPr>
          </a:lstStyle>
          <a:p>
            <a:endParaRPr lang="zh-CN" altLang="en-U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1" sz="1200">
                <a:solidFill>
                  <a:schemeClr val="tx1"/>
                </a:solidFill>
                <a:latin typeface="Tahoma" pitchFamily="34" charset="0"/>
                <a:ea typeface="宋体" pitchFamily="2" charset="-122"/>
              </a:defRPr>
            </a:lvl1pPr>
          </a:lstStyle>
          <a:p>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kumimoji="1" sz="1200">
                <a:solidFill>
                  <a:schemeClr val="tx1"/>
                </a:solidFill>
                <a:latin typeface="Tahoma" pitchFamily="34" charset="0"/>
                <a:ea typeface="宋体" pitchFamily="2" charset="-122"/>
              </a:defRPr>
            </a:lvl1pPr>
          </a:lstStyle>
          <a:p>
            <a:endParaRPr lang="en-US" altLang="zh-CN"/>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1" sz="1200">
                <a:solidFill>
                  <a:schemeClr val="tx1"/>
                </a:solidFill>
                <a:latin typeface="Tahoma" pitchFamily="34" charset="0"/>
                <a:ea typeface="宋体" pitchFamily="2" charset="-122"/>
              </a:defRPr>
            </a:lvl1pPr>
          </a:lstStyle>
          <a:p>
            <a:fld id="{E917ABF7-F623-408D-9C87-E34487D7707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E581C082-459F-4CEA-BD4E-E99C9C8C8D49}" type="slidenum">
              <a:rPr lang="zh-CN" altLang="en-US"/>
              <a:pPr/>
              <a:t>‹#›</a:t>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DECEF39-4AF6-41B5-B617-6AE55567224F}" type="slidenum">
              <a:rPr lang="zh-CN" altLang="en-US"/>
              <a:pPr/>
              <a:t>‹#›</a:t>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76250"/>
            <a:ext cx="2058988" cy="56784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76250"/>
            <a:ext cx="6029325" cy="56784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65A0F5E-42A3-4E29-B79B-6B18F8735CB8}" type="slidenum">
              <a:rPr lang="zh-CN" altLang="en-US"/>
              <a:pPr/>
              <a:t>‹#›</a:t>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6287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9671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588125" y="6165850"/>
            <a:ext cx="2133600" cy="476250"/>
          </a:xfrm>
        </p:spPr>
        <p:txBody>
          <a:bodyPr/>
          <a:lstStyle>
            <a:lvl1pPr>
              <a:defRPr/>
            </a:lvl1pPr>
          </a:lstStyle>
          <a:p>
            <a:fld id="{6BD1F8CC-3380-4CA0-A1A7-4101E8CA0853}" type="slidenum">
              <a:rPr lang="zh-CN" altLang="en-US"/>
              <a:pPr/>
              <a:t>‹#›</a:t>
            </a:fld>
            <a:endParaRPr lang="en-US" altLang="zh-CN"/>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588125" y="6165850"/>
            <a:ext cx="2133600" cy="476250"/>
          </a:xfrm>
        </p:spPr>
        <p:txBody>
          <a:bodyPr/>
          <a:lstStyle>
            <a:lvl1pPr>
              <a:defRPr/>
            </a:lvl1pPr>
          </a:lstStyle>
          <a:p>
            <a:fld id="{904628C8-239D-43DF-AA67-CAD33677822E}" type="slidenum">
              <a:rPr lang="zh-CN" altLang="en-US"/>
              <a:pPr/>
              <a:t>‹#›</a:t>
            </a:fld>
            <a:endParaRPr lang="en-US" altLang="zh-CN"/>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3" y="39671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588125" y="6165850"/>
            <a:ext cx="2133600" cy="476250"/>
          </a:xfrm>
        </p:spPr>
        <p:txBody>
          <a:bodyPr/>
          <a:lstStyle>
            <a:lvl1pPr>
              <a:defRPr/>
            </a:lvl1pPr>
          </a:lstStyle>
          <a:p>
            <a:fld id="{03F7AB09-7AAB-4F6F-B166-24C4B7538709}" type="slidenum">
              <a:rPr lang="zh-CN" altLang="en-US"/>
              <a:pPr/>
              <a:t>‹#›</a:t>
            </a:fld>
            <a:endParaRPr lang="en-US" altLang="zh-CN"/>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628775"/>
            <a:ext cx="8229600" cy="4525963"/>
          </a:xfrm>
        </p:spPr>
        <p:txBody>
          <a:bodyPr/>
          <a:lstStyle/>
          <a:p>
            <a:endParaRPr lang="zh-CN" altLang="en-US"/>
          </a:p>
        </p:txBody>
      </p:sp>
      <p:sp>
        <p:nvSpPr>
          <p:cNvPr id="4" name="灯片编号占位符 3"/>
          <p:cNvSpPr>
            <a:spLocks noGrp="1"/>
          </p:cNvSpPr>
          <p:nvPr>
            <p:ph type="sldNum" sz="quarter" idx="10"/>
          </p:nvPr>
        </p:nvSpPr>
        <p:spPr>
          <a:xfrm>
            <a:off x="6588125" y="6165850"/>
            <a:ext cx="2133600" cy="476250"/>
          </a:xfrm>
        </p:spPr>
        <p:txBody>
          <a:bodyPr/>
          <a:lstStyle>
            <a:lvl1pPr>
              <a:defRPr/>
            </a:lvl1pPr>
          </a:lstStyle>
          <a:p>
            <a:fld id="{C1738E9B-7CB2-456A-841A-1B3C4BA521B2}" type="slidenum">
              <a:rPr lang="zh-CN" altLang="en-US"/>
              <a:pPr/>
              <a:t>‹#›</a:t>
            </a:fld>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904B398-3EA2-476F-81DA-67D3CBB74A38}" type="slidenum">
              <a:rPr lang="zh-CN" altLang="en-US"/>
              <a:pPr/>
              <a:t>‹#›</a:t>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9B594E61-7B86-432C-833C-23C19E3127F8}" type="slidenum">
              <a:rPr lang="zh-CN" altLang="en-US"/>
              <a:pPr/>
              <a:t>‹#›</a:t>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FF5B2FA-D5B7-4211-9F47-BD4A51631415}" type="slidenum">
              <a:rPr lang="zh-CN" altLang="en-US"/>
              <a:pPr/>
              <a:t>‹#›</a:t>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6E51714-D25A-4408-AD31-155A72A0CC54}" type="slidenum">
              <a:rPr lang="zh-CN" altLang="en-US"/>
              <a:pPr/>
              <a:t>‹#›</a:t>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E4A810C-5A93-43CD-98CA-7B29EECD96D9}" type="slidenum">
              <a:rPr lang="zh-CN" altLang="en-US"/>
              <a:pPr/>
              <a:t>‹#›</a:t>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A6880BA-5905-45E5-BB4E-6A9BED5C9BFD}" type="slidenum">
              <a:rPr lang="zh-CN" altLang="en-US"/>
              <a:pPr/>
              <a:t>‹#›</a:t>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D4FED2C-F78B-4096-B028-2CB41CC58C3D}" type="slidenum">
              <a:rPr lang="zh-CN" altLang="en-US"/>
              <a:pPr/>
              <a:t>‹#›</a:t>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57BF191-DDE9-4E27-BF8E-C7AA9645E124}" type="slidenum">
              <a:rPr lang="zh-CN" altLang="en-US"/>
              <a:pPr/>
              <a:t>‹#›</a:t>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01411" name="Rectangle 3"/>
          <p:cNvSpPr>
            <a:spLocks noGrp="1" noChangeArrowheads="1"/>
          </p:cNvSpPr>
          <p:nvPr>
            <p:ph type="title"/>
          </p:nvPr>
        </p:nvSpPr>
        <p:spPr bwMode="auto">
          <a:xfrm>
            <a:off x="457200" y="476250"/>
            <a:ext cx="8229600" cy="720725"/>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1412" name="Rectangle 4"/>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1415" name="Rectangle 7"/>
          <p:cNvSpPr>
            <a:spLocks noGrp="1" noChangeArrowheads="1"/>
          </p:cNvSpPr>
          <p:nvPr>
            <p:ph type="sldNum" sz="quarter" idx="4"/>
          </p:nvPr>
        </p:nvSpPr>
        <p:spPr bwMode="auto">
          <a:xfrm>
            <a:off x="6588125" y="6165850"/>
            <a:ext cx="2133600" cy="476250"/>
          </a:xfrm>
          <a:prstGeom prst="rect">
            <a:avLst/>
          </a:prstGeom>
          <a:noFill/>
          <a:ln w="9525">
            <a:noFill/>
            <a:miter lim="800000"/>
            <a:headEnd/>
            <a:tailEnd/>
          </a:ln>
          <a:effectLst>
            <a:outerShdw dist="35921" dir="2700000" algn="ctr" rotWithShape="0">
              <a:schemeClr val="accent2"/>
            </a:outerShdw>
          </a:effectLst>
        </p:spPr>
        <p:txBody>
          <a:bodyPr vert="horz" wrap="square" lIns="91440" tIns="45720" rIns="91440" bIns="45720" numCol="1" anchor="t" anchorCtr="0" compatLnSpc="1">
            <a:prstTxWarp prst="textNoShape">
              <a:avLst/>
            </a:prstTxWarp>
          </a:bodyPr>
          <a:lstStyle>
            <a:lvl1pPr algn="r">
              <a:spcBef>
                <a:spcPct val="0"/>
              </a:spcBef>
              <a:buFontTx/>
              <a:buNone/>
              <a:defRPr sz="1400" b="1">
                <a:solidFill>
                  <a:srgbClr val="FFFFFF"/>
                </a:solidFill>
                <a:ea typeface="宋体" pitchFamily="2" charset="-122"/>
              </a:defRPr>
            </a:lvl1pPr>
          </a:lstStyle>
          <a:p>
            <a:fld id="{B114C528-8F08-4D17-8DFF-6E3E8CB969B3}" type="slidenum">
              <a:rPr lang="zh-CN" altLang="en-US"/>
              <a:pPr/>
              <a:t>‹#›</a:t>
            </a:fld>
            <a:endParaRPr lang="en-US" altLang="zh-CN"/>
          </a:p>
        </p:txBody>
      </p:sp>
      <p:sp>
        <p:nvSpPr>
          <p:cNvPr id="401417" name="Text Box 9"/>
          <p:cNvSpPr txBox="1">
            <a:spLocks noChangeArrowheads="1"/>
          </p:cNvSpPr>
          <p:nvPr userDrawn="1"/>
        </p:nvSpPr>
        <p:spPr bwMode="ltGray">
          <a:xfrm>
            <a:off x="0" y="0"/>
            <a:ext cx="3779838" cy="519113"/>
          </a:xfrm>
          <a:prstGeom prst="rect">
            <a:avLst/>
          </a:prstGeom>
          <a:noFill/>
          <a:ln w="9525">
            <a:noFill/>
            <a:miter lim="800000"/>
            <a:headEnd/>
            <a:tailEnd/>
          </a:ln>
          <a:effectLst/>
        </p:spPr>
        <p:txBody>
          <a:bodyPr>
            <a:spAutoFit/>
          </a:bodyPr>
          <a:lstStyle/>
          <a:p>
            <a:pPr>
              <a:spcBef>
                <a:spcPct val="50000"/>
              </a:spcBef>
              <a:buFontTx/>
              <a:buNone/>
            </a:pPr>
            <a:r>
              <a:rPr lang="zh-CN" altLang="en-US" sz="2800">
                <a:solidFill>
                  <a:srgbClr val="FFCC00"/>
                </a:solidFill>
                <a:latin typeface="华文行楷" pitchFamily="2" charset="-122"/>
                <a:ea typeface="华文行楷" pitchFamily="2" charset="-122"/>
              </a:rPr>
              <a:t>信息安全理论与技术</a:t>
            </a:r>
          </a:p>
        </p:txBody>
      </p:sp>
      <p:sp>
        <p:nvSpPr>
          <p:cNvPr id="401421" name="AutoShape 13"/>
          <p:cNvSpPr>
            <a:spLocks noChangeArrowheads="1"/>
          </p:cNvSpPr>
          <p:nvPr userDrawn="1"/>
        </p:nvSpPr>
        <p:spPr bwMode="ltGray">
          <a:xfrm>
            <a:off x="8334375" y="0"/>
            <a:ext cx="809625" cy="671513"/>
          </a:xfrm>
          <a:prstGeom prst="cube">
            <a:avLst>
              <a:gd name="adj" fmla="val 25000"/>
            </a:avLst>
          </a:prstGeom>
          <a:solidFill>
            <a:srgbClr val="FFCC00"/>
          </a:solidFill>
          <a:ln w="9525">
            <a:solidFill>
              <a:schemeClr val="tx1"/>
            </a:solidFill>
            <a:miter lim="800000"/>
            <a:headEnd/>
            <a:tailEnd/>
          </a:ln>
          <a:effectLst/>
        </p:spPr>
        <p:txBody>
          <a:bodyPr anchor="ctr">
            <a:spAutoFit/>
          </a:bodyPr>
          <a:lstStyle/>
          <a:p>
            <a:pPr algn="ctr">
              <a:spcBef>
                <a:spcPct val="0"/>
              </a:spcBef>
              <a:buFontTx/>
              <a:buNone/>
            </a:pPr>
            <a:r>
              <a:rPr lang="en-US" altLang="zh-CN" sz="2800">
                <a:solidFill>
                  <a:schemeClr val="tx1"/>
                </a:solidFill>
                <a:latin typeface="楷体_GB2312" pitchFamily="49" charset="-122"/>
              </a:rPr>
              <a:t>2</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random/>
  </p:transition>
  <p:timing>
    <p:tnLst>
      <p:par>
        <p:cTn id="1" dur="indefinite" restart="never" nodeType="tmRoot"/>
      </p:par>
    </p:tnLst>
  </p:timing>
  <p:hf hdr="0" ftr="0" dt="0"/>
  <p:txStyles>
    <p:titleStyle>
      <a:lvl1pPr algn="l" rtl="0" fontAlgn="base">
        <a:spcBef>
          <a:spcPct val="0"/>
        </a:spcBef>
        <a:spcAft>
          <a:spcPct val="0"/>
        </a:spcAft>
        <a:defRPr sz="4400" b="1">
          <a:solidFill>
            <a:srgbClr val="FFCC00"/>
          </a:solidFill>
          <a:latin typeface="+mj-lt"/>
          <a:ea typeface="+mj-ea"/>
          <a:cs typeface="+mj-cs"/>
        </a:defRPr>
      </a:lvl1pPr>
      <a:lvl2pPr algn="l" rtl="0" fontAlgn="base">
        <a:spcBef>
          <a:spcPct val="0"/>
        </a:spcBef>
        <a:spcAft>
          <a:spcPct val="0"/>
        </a:spcAft>
        <a:defRPr sz="4400" b="1">
          <a:solidFill>
            <a:srgbClr val="FFCC00"/>
          </a:solidFill>
          <a:latin typeface="Arial" pitchFamily="34" charset="0"/>
        </a:defRPr>
      </a:lvl2pPr>
      <a:lvl3pPr algn="l" rtl="0" fontAlgn="base">
        <a:spcBef>
          <a:spcPct val="0"/>
        </a:spcBef>
        <a:spcAft>
          <a:spcPct val="0"/>
        </a:spcAft>
        <a:defRPr sz="4400" b="1">
          <a:solidFill>
            <a:srgbClr val="FFCC00"/>
          </a:solidFill>
          <a:latin typeface="Arial" pitchFamily="34" charset="0"/>
        </a:defRPr>
      </a:lvl3pPr>
      <a:lvl4pPr algn="l" rtl="0" fontAlgn="base">
        <a:spcBef>
          <a:spcPct val="0"/>
        </a:spcBef>
        <a:spcAft>
          <a:spcPct val="0"/>
        </a:spcAft>
        <a:defRPr sz="4400" b="1">
          <a:solidFill>
            <a:srgbClr val="FFCC00"/>
          </a:solidFill>
          <a:latin typeface="Arial" pitchFamily="34" charset="0"/>
        </a:defRPr>
      </a:lvl4pPr>
      <a:lvl5pPr algn="l" rtl="0" fontAlgn="base">
        <a:spcBef>
          <a:spcPct val="0"/>
        </a:spcBef>
        <a:spcAft>
          <a:spcPct val="0"/>
        </a:spcAft>
        <a:defRPr sz="4400" b="1">
          <a:solidFill>
            <a:srgbClr val="FFCC00"/>
          </a:solidFill>
          <a:latin typeface="Arial" pitchFamily="34" charset="0"/>
        </a:defRPr>
      </a:lvl5pPr>
      <a:lvl6pPr marL="457200" algn="l" rtl="0" fontAlgn="base">
        <a:spcBef>
          <a:spcPct val="0"/>
        </a:spcBef>
        <a:spcAft>
          <a:spcPct val="0"/>
        </a:spcAft>
        <a:defRPr sz="4400" b="1">
          <a:solidFill>
            <a:srgbClr val="FFCC00"/>
          </a:solidFill>
          <a:latin typeface="Arial" pitchFamily="34" charset="0"/>
        </a:defRPr>
      </a:lvl6pPr>
      <a:lvl7pPr marL="914400" algn="l" rtl="0" fontAlgn="base">
        <a:spcBef>
          <a:spcPct val="0"/>
        </a:spcBef>
        <a:spcAft>
          <a:spcPct val="0"/>
        </a:spcAft>
        <a:defRPr sz="4400" b="1">
          <a:solidFill>
            <a:srgbClr val="FFCC00"/>
          </a:solidFill>
          <a:latin typeface="Arial" pitchFamily="34" charset="0"/>
        </a:defRPr>
      </a:lvl7pPr>
      <a:lvl8pPr marL="1371600" algn="l" rtl="0" fontAlgn="base">
        <a:spcBef>
          <a:spcPct val="0"/>
        </a:spcBef>
        <a:spcAft>
          <a:spcPct val="0"/>
        </a:spcAft>
        <a:defRPr sz="4400" b="1">
          <a:solidFill>
            <a:srgbClr val="FFCC00"/>
          </a:solidFill>
          <a:latin typeface="Arial" pitchFamily="34" charset="0"/>
        </a:defRPr>
      </a:lvl8pPr>
      <a:lvl9pPr marL="1828800" algn="l" rtl="0" fontAlgn="base">
        <a:spcBef>
          <a:spcPct val="0"/>
        </a:spcBef>
        <a:spcAft>
          <a:spcPct val="0"/>
        </a:spcAft>
        <a:defRPr sz="4400" b="1">
          <a:solidFill>
            <a:srgbClr val="FFCC00"/>
          </a:solidFill>
          <a:latin typeface="Arial" pitchFamily="34"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defRPr>
      </a:lvl2pPr>
      <a:lvl3pPr marL="1143000" indent="-228600" algn="l" rtl="0" fontAlgn="base">
        <a:spcBef>
          <a:spcPct val="20000"/>
        </a:spcBef>
        <a:spcAft>
          <a:spcPct val="0"/>
        </a:spcAft>
        <a:buChar char="•"/>
        <a:defRPr sz="2400">
          <a:solidFill>
            <a:schemeClr val="bg1"/>
          </a:solidFill>
          <a:latin typeface="+mn-lt"/>
          <a:ea typeface="+mn-ea"/>
        </a:defRPr>
      </a:lvl3pPr>
      <a:lvl4pPr marL="1600200" indent="-228600" algn="l" rtl="0" fontAlgn="base">
        <a:spcBef>
          <a:spcPct val="20000"/>
        </a:spcBef>
        <a:spcAft>
          <a:spcPct val="0"/>
        </a:spcAft>
        <a:buChar char="–"/>
        <a:defRPr sz="2000">
          <a:solidFill>
            <a:schemeClr val="bg1"/>
          </a:solidFill>
          <a:latin typeface="+mn-lt"/>
          <a:ea typeface="+mn-ea"/>
        </a:defRPr>
      </a:lvl4pPr>
      <a:lvl5pPr marL="2057400" indent="-228600" algn="l" rtl="0" fontAlgn="base">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E9D7D8E9-7D40-4E56-A6E3-6B280238D322}" type="slidenum">
              <a:rPr lang="zh-CN" altLang="en-US"/>
              <a:pPr/>
              <a:t>1</a:t>
            </a:fld>
            <a:endParaRPr lang="en-US" altLang="zh-CN"/>
          </a:p>
        </p:txBody>
      </p:sp>
      <p:sp>
        <p:nvSpPr>
          <p:cNvPr id="315397" name="Rectangle 2053"/>
          <p:cNvSpPr>
            <a:spLocks noChangeArrowheads="1"/>
          </p:cNvSpPr>
          <p:nvPr/>
        </p:nvSpPr>
        <p:spPr bwMode="auto">
          <a:xfrm>
            <a:off x="684213" y="1628775"/>
            <a:ext cx="7559675" cy="1600200"/>
          </a:xfrm>
          <a:prstGeom prst="rect">
            <a:avLst/>
          </a:prstGeom>
          <a:noFill/>
          <a:ln w="9525">
            <a:noFill/>
            <a:miter lim="800000"/>
            <a:headEnd/>
            <a:tailEnd/>
          </a:ln>
        </p:spPr>
        <p:txBody>
          <a:bodyPr/>
          <a:lstStyle/>
          <a:p>
            <a:pPr algn="ctr" eaLnBrk="0" hangingPunct="0">
              <a:spcBef>
                <a:spcPct val="0"/>
              </a:spcBef>
              <a:buFontTx/>
              <a:buNone/>
            </a:pPr>
            <a:endParaRPr lang="zh-CN" altLang="en-US" sz="2400" b="1" dirty="0">
              <a:ea typeface="宋体" pitchFamily="2" charset="-122"/>
            </a:endParaRPr>
          </a:p>
          <a:p>
            <a:pPr algn="ctr" eaLnBrk="0" hangingPunct="0">
              <a:spcBef>
                <a:spcPct val="0"/>
              </a:spcBef>
              <a:buFontTx/>
              <a:buNone/>
            </a:pPr>
            <a:endParaRPr lang="zh-CN" altLang="en-US" sz="2400" dirty="0">
              <a:latin typeface="宋体" pitchFamily="2" charset="-122"/>
              <a:ea typeface="宋体" pitchFamily="2" charset="-122"/>
            </a:endParaRPr>
          </a:p>
          <a:p>
            <a:pPr algn="ctr" eaLnBrk="0" hangingPunct="0">
              <a:spcBef>
                <a:spcPct val="0"/>
              </a:spcBef>
              <a:buFontTx/>
              <a:buNone/>
            </a:pPr>
            <a:r>
              <a:rPr lang="zh-CN" altLang="en-US" sz="4800" b="1" dirty="0">
                <a:solidFill>
                  <a:srgbClr val="FFCC00"/>
                </a:solidFill>
                <a:latin typeface="楷体_GB2312" pitchFamily="49" charset="-122"/>
              </a:rPr>
              <a:t>第</a:t>
            </a:r>
            <a:r>
              <a:rPr lang="en-US" altLang="zh-CN" sz="4800" b="1" dirty="0">
                <a:solidFill>
                  <a:srgbClr val="FFCC00"/>
                </a:solidFill>
                <a:latin typeface="楷体_GB2312" pitchFamily="49" charset="-122"/>
              </a:rPr>
              <a:t>2</a:t>
            </a:r>
            <a:r>
              <a:rPr lang="zh-CN" altLang="en-US" sz="4800" b="1" dirty="0">
                <a:solidFill>
                  <a:srgbClr val="FFCC00"/>
                </a:solidFill>
                <a:latin typeface="楷体_GB2312" pitchFamily="49" charset="-122"/>
              </a:rPr>
              <a:t>章 密码技术</a:t>
            </a:r>
          </a:p>
          <a:p>
            <a:pPr algn="ctr" eaLnBrk="0" hangingPunct="0">
              <a:spcBef>
                <a:spcPct val="0"/>
              </a:spcBef>
              <a:buFontTx/>
              <a:buNone/>
            </a:pPr>
            <a:endParaRPr lang="zh-CN" altLang="en-US" sz="4800" dirty="0">
              <a:latin typeface="Tahoma" pitchFamily="34" charset="0"/>
              <a:ea typeface="宋体" pitchFamily="2" charset="-122"/>
            </a:endParaRPr>
          </a:p>
          <a:p>
            <a:pPr algn="ctr" eaLnBrk="0" hangingPunct="0">
              <a:spcBef>
                <a:spcPct val="0"/>
              </a:spcBef>
              <a:buFontTx/>
              <a:buNone/>
            </a:pPr>
            <a:r>
              <a:rPr lang="zh-CN" altLang="en-US" sz="2400" b="1" smtClean="0">
                <a:solidFill>
                  <a:srgbClr val="FFCC00"/>
                </a:solidFill>
                <a:ea typeface="宋体" pitchFamily="2" charset="-122"/>
              </a:rPr>
              <a:t>卢嘉中</a:t>
            </a:r>
            <a:endParaRPr lang="en-US" altLang="zh-CN" sz="2400" b="1" dirty="0">
              <a:solidFill>
                <a:srgbClr val="FFCC00"/>
              </a:solidFill>
              <a:ea typeface="宋体" pitchFamily="2" charset="-122"/>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0"/>
          </p:nvPr>
        </p:nvSpPr>
        <p:spPr/>
        <p:txBody>
          <a:bodyPr/>
          <a:lstStyle/>
          <a:p>
            <a:fld id="{F23993D3-38C0-42D0-AA6B-EF7E9768869C}" type="slidenum">
              <a:rPr lang="zh-CN" altLang="en-US"/>
              <a:pPr/>
              <a:t>10</a:t>
            </a:fld>
            <a:endParaRPr lang="en-US" altLang="zh-CN"/>
          </a:p>
        </p:txBody>
      </p:sp>
      <p:sp>
        <p:nvSpPr>
          <p:cNvPr id="570370" name="Rectangle 2"/>
          <p:cNvSpPr>
            <a:spLocks noGrp="1" noChangeArrowheads="1"/>
          </p:cNvSpPr>
          <p:nvPr>
            <p:ph type="body" sz="half" idx="1"/>
          </p:nvPr>
        </p:nvSpPr>
        <p:spPr>
          <a:xfrm>
            <a:off x="0" y="1052513"/>
            <a:ext cx="6408738" cy="5472112"/>
          </a:xfrm>
        </p:spPr>
        <p:txBody>
          <a:bodyPr/>
          <a:lstStyle/>
          <a:p>
            <a:pPr>
              <a:lnSpc>
                <a:spcPct val="90000"/>
              </a:lnSpc>
            </a:pPr>
            <a:r>
              <a:rPr lang="zh-CN" altLang="en-US" sz="2400">
                <a:latin typeface="黑体" pitchFamily="2" charset="-122"/>
              </a:rPr>
              <a:t>图灵（</a:t>
            </a:r>
            <a:r>
              <a:rPr lang="en-US" altLang="zh-CN" sz="2400">
                <a:latin typeface="黑体" pitchFamily="2" charset="-122"/>
              </a:rPr>
              <a:t>Alan Mathison Turing</a:t>
            </a:r>
            <a:r>
              <a:rPr lang="zh-CN" altLang="en-US" sz="2400">
                <a:latin typeface="黑体" pitchFamily="2" charset="-122"/>
              </a:rPr>
              <a:t>）</a:t>
            </a:r>
          </a:p>
          <a:p>
            <a:pPr lvl="1"/>
            <a:r>
              <a:rPr lang="en-US" altLang="zh-CN" sz="2400">
                <a:solidFill>
                  <a:srgbClr val="FFCC00"/>
                </a:solidFill>
                <a:latin typeface="宋体" pitchFamily="2" charset="-122"/>
              </a:rPr>
              <a:t>Alan Mathison Turing,</a:t>
            </a:r>
            <a:r>
              <a:rPr lang="en-US" altLang="zh-CN" sz="2400">
                <a:latin typeface="宋体" pitchFamily="2" charset="-122"/>
              </a:rPr>
              <a:t>1912</a:t>
            </a:r>
            <a:r>
              <a:rPr lang="zh-CN" altLang="en-US" sz="2400">
                <a:latin typeface="宋体" pitchFamily="2" charset="-122"/>
              </a:rPr>
              <a:t>～</a:t>
            </a:r>
            <a:r>
              <a:rPr lang="en-US" altLang="zh-CN" sz="2400">
                <a:latin typeface="宋体" pitchFamily="2" charset="-122"/>
              </a:rPr>
              <a:t>1954. </a:t>
            </a:r>
            <a:r>
              <a:rPr lang="zh-CN" altLang="en-US" sz="2400">
                <a:latin typeface="宋体" pitchFamily="2" charset="-122"/>
              </a:rPr>
              <a:t>英国数学家。</a:t>
            </a:r>
            <a:r>
              <a:rPr lang="en-US" altLang="zh-CN" sz="2400">
                <a:latin typeface="宋体" pitchFamily="2" charset="-122"/>
              </a:rPr>
              <a:t> </a:t>
            </a:r>
            <a:r>
              <a:rPr lang="zh-CN" altLang="en-US" sz="2400">
                <a:latin typeface="宋体" pitchFamily="2" charset="-122"/>
              </a:rPr>
              <a:t>一生对智能与机器之间的关系进行着不懈探索。</a:t>
            </a:r>
          </a:p>
          <a:p>
            <a:pPr lvl="1"/>
            <a:r>
              <a:rPr lang="en-US" altLang="zh-CN" sz="2400">
                <a:latin typeface="宋体" pitchFamily="2" charset="-122"/>
              </a:rPr>
              <a:t>1936</a:t>
            </a:r>
            <a:r>
              <a:rPr lang="zh-CN" altLang="en-US" sz="2400">
                <a:latin typeface="宋体" pitchFamily="2" charset="-122"/>
              </a:rPr>
              <a:t>年，</a:t>
            </a:r>
            <a:r>
              <a:rPr lang="en-US" altLang="zh-CN" sz="2400">
                <a:latin typeface="宋体" pitchFamily="2" charset="-122"/>
              </a:rPr>
              <a:t>24</a:t>
            </a:r>
            <a:r>
              <a:rPr lang="zh-CN" altLang="en-US" sz="2400">
                <a:latin typeface="宋体" pitchFamily="2" charset="-122"/>
              </a:rPr>
              <a:t>岁的图灵提出 “图灵机”的设想。二战期间成功地破译了纳粹德国的密码，设计并制造了 </a:t>
            </a:r>
            <a:r>
              <a:rPr lang="en-US" altLang="zh-CN" sz="2400">
                <a:latin typeface="宋体" pitchFamily="2" charset="-122"/>
              </a:rPr>
              <a:t>COLOSSUS,</a:t>
            </a:r>
            <a:r>
              <a:rPr lang="zh-CN" altLang="en-US" sz="2400">
                <a:latin typeface="宋体" pitchFamily="2" charset="-122"/>
              </a:rPr>
              <a:t>向现代计算机迈进了重要一步。</a:t>
            </a:r>
          </a:p>
          <a:p>
            <a:pPr lvl="1"/>
            <a:r>
              <a:rPr lang="en-US" altLang="zh-CN" sz="2400">
                <a:latin typeface="宋体" pitchFamily="2" charset="-122"/>
              </a:rPr>
              <a:t>1952</a:t>
            </a:r>
            <a:r>
              <a:rPr lang="zh-CN" altLang="en-US" sz="2400">
                <a:latin typeface="宋体" pitchFamily="2" charset="-122"/>
              </a:rPr>
              <a:t>年，图灵遭到警方拘捕。</a:t>
            </a:r>
            <a:r>
              <a:rPr lang="en-US" altLang="zh-CN" sz="2400">
                <a:latin typeface="宋体" pitchFamily="2" charset="-122"/>
              </a:rPr>
              <a:t>1954</a:t>
            </a:r>
            <a:r>
              <a:rPr lang="zh-CN" altLang="en-US" sz="2400">
                <a:latin typeface="宋体" pitchFamily="2" charset="-122"/>
              </a:rPr>
              <a:t>年</a:t>
            </a:r>
            <a:r>
              <a:rPr lang="en-US" altLang="zh-CN" sz="2400">
                <a:latin typeface="宋体" pitchFamily="2" charset="-122"/>
              </a:rPr>
              <a:t>6</a:t>
            </a:r>
            <a:r>
              <a:rPr lang="zh-CN" altLang="en-US" sz="2400">
                <a:latin typeface="宋体" pitchFamily="2" charset="-122"/>
              </a:rPr>
              <a:t>月</a:t>
            </a:r>
            <a:r>
              <a:rPr lang="en-US" altLang="zh-CN" sz="2400">
                <a:latin typeface="宋体" pitchFamily="2" charset="-122"/>
              </a:rPr>
              <a:t>8</a:t>
            </a:r>
            <a:r>
              <a:rPr lang="zh-CN" altLang="en-US" sz="2400">
                <a:latin typeface="宋体" pitchFamily="2" charset="-122"/>
              </a:rPr>
              <a:t>日，服毒自杀，年仅</a:t>
            </a:r>
            <a:r>
              <a:rPr lang="en-US" altLang="zh-CN" sz="2400">
                <a:latin typeface="宋体" pitchFamily="2" charset="-122"/>
              </a:rPr>
              <a:t>42</a:t>
            </a:r>
            <a:r>
              <a:rPr lang="zh-CN" altLang="en-US" sz="2400">
                <a:latin typeface="宋体" pitchFamily="2" charset="-122"/>
              </a:rPr>
              <a:t>岁。 </a:t>
            </a:r>
          </a:p>
          <a:p>
            <a:pPr lvl="1"/>
            <a:r>
              <a:rPr lang="zh-CN" altLang="en-US" sz="2400">
                <a:latin typeface="宋体" pitchFamily="2" charset="-122"/>
              </a:rPr>
              <a:t>图灵去世</a:t>
            </a:r>
            <a:r>
              <a:rPr lang="en-US" altLang="zh-CN" sz="2400">
                <a:latin typeface="宋体" pitchFamily="2" charset="-122"/>
              </a:rPr>
              <a:t>12</a:t>
            </a:r>
            <a:r>
              <a:rPr lang="zh-CN" altLang="en-US" sz="2400">
                <a:latin typeface="宋体" pitchFamily="2" charset="-122"/>
              </a:rPr>
              <a:t>年后，美国计算机协会以他的名字命名了计算机领域的最高奖“图灵奖”。</a:t>
            </a:r>
          </a:p>
        </p:txBody>
      </p:sp>
      <p:pic>
        <p:nvPicPr>
          <p:cNvPr id="570371" name="Picture 3" descr="41_33258_tuling3"/>
          <p:cNvPicPr>
            <a:picLocks noGrp="1" noChangeAspect="1" noChangeArrowheads="1"/>
          </p:cNvPicPr>
          <p:nvPr>
            <p:ph sz="quarter" idx="2"/>
          </p:nvPr>
        </p:nvPicPr>
        <p:blipFill>
          <a:blip r:embed="rId2" cstate="print"/>
          <a:srcRect/>
          <a:stretch>
            <a:fillRect/>
          </a:stretch>
        </p:blipFill>
        <p:spPr>
          <a:xfrm>
            <a:off x="6443663" y="1052513"/>
            <a:ext cx="2381250" cy="1971675"/>
          </a:xfrm>
          <a:noFill/>
          <a:ln/>
        </p:spPr>
      </p:pic>
      <p:pic>
        <p:nvPicPr>
          <p:cNvPr id="570372" name="Picture 4" descr="41_33258_tuling1"/>
          <p:cNvPicPr>
            <a:picLocks noGrp="1" noChangeAspect="1" noChangeArrowheads="1"/>
          </p:cNvPicPr>
          <p:nvPr>
            <p:ph sz="quarter" idx="3"/>
          </p:nvPr>
        </p:nvPicPr>
        <p:blipFill>
          <a:blip r:embed="rId3" cstate="print"/>
          <a:srcRect/>
          <a:stretch>
            <a:fillRect/>
          </a:stretch>
        </p:blipFill>
        <p:spPr>
          <a:xfrm>
            <a:off x="6443663" y="3933825"/>
            <a:ext cx="2381250" cy="1724025"/>
          </a:xfrm>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70370">
                                            <p:txEl>
                                              <p:pRg st="1" end="1"/>
                                            </p:txEl>
                                          </p:spTgt>
                                        </p:tgtEl>
                                        <p:attrNameLst>
                                          <p:attrName>style.visibility</p:attrName>
                                        </p:attrNameLst>
                                      </p:cBhvr>
                                      <p:to>
                                        <p:strVal val="visible"/>
                                      </p:to>
                                    </p:set>
                                    <p:anim calcmode="discrete" valueType="clr">
                                      <p:cBhvr override="childStyle">
                                        <p:cTn id="7" dur="80"/>
                                        <p:tgtEl>
                                          <p:spTgt spid="57037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70370">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570370">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70370">
                                            <p:txEl>
                                              <p:pRg st="2" end="2"/>
                                            </p:txEl>
                                          </p:spTgt>
                                        </p:tgtEl>
                                        <p:attrNameLst>
                                          <p:attrName>style.visibility</p:attrName>
                                        </p:attrNameLst>
                                      </p:cBhvr>
                                      <p:to>
                                        <p:strVal val="visible"/>
                                      </p:to>
                                    </p:set>
                                    <p:anim calcmode="discrete" valueType="clr">
                                      <p:cBhvr override="childStyle">
                                        <p:cTn id="14" dur="80"/>
                                        <p:tgtEl>
                                          <p:spTgt spid="57037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70370">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570370">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70370">
                                            <p:txEl>
                                              <p:pRg st="3" end="3"/>
                                            </p:txEl>
                                          </p:spTgt>
                                        </p:tgtEl>
                                        <p:attrNameLst>
                                          <p:attrName>style.visibility</p:attrName>
                                        </p:attrNameLst>
                                      </p:cBhvr>
                                      <p:to>
                                        <p:strVal val="visible"/>
                                      </p:to>
                                    </p:set>
                                    <p:anim calcmode="discrete" valueType="clr">
                                      <p:cBhvr override="childStyle">
                                        <p:cTn id="21" dur="80"/>
                                        <p:tgtEl>
                                          <p:spTgt spid="57037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70370">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570370">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70370">
                                            <p:txEl>
                                              <p:pRg st="4" end="4"/>
                                            </p:txEl>
                                          </p:spTgt>
                                        </p:tgtEl>
                                        <p:attrNameLst>
                                          <p:attrName>style.visibility</p:attrName>
                                        </p:attrNameLst>
                                      </p:cBhvr>
                                      <p:to>
                                        <p:strVal val="visible"/>
                                      </p:to>
                                    </p:set>
                                    <p:anim calcmode="discrete" valueType="clr">
                                      <p:cBhvr override="childStyle">
                                        <p:cTn id="28" dur="80"/>
                                        <p:tgtEl>
                                          <p:spTgt spid="57037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70370">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570370">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59813B3-DDEA-463D-9FC8-85EEE0CC0086}" type="slidenum">
              <a:rPr lang="zh-CN" altLang="en-US"/>
              <a:pPr/>
              <a:t>11</a:t>
            </a:fld>
            <a:endParaRPr lang="en-US" altLang="zh-CN"/>
          </a:p>
        </p:txBody>
      </p:sp>
      <p:sp>
        <p:nvSpPr>
          <p:cNvPr id="571394" name="Rectangle 2"/>
          <p:cNvSpPr>
            <a:spLocks noGrp="1" noChangeArrowheads="1"/>
          </p:cNvSpPr>
          <p:nvPr>
            <p:ph type="title"/>
          </p:nvPr>
        </p:nvSpPr>
        <p:spPr>
          <a:xfrm>
            <a:off x="0" y="476250"/>
            <a:ext cx="8229600" cy="720725"/>
          </a:xfrm>
        </p:spPr>
        <p:txBody>
          <a:bodyPr/>
          <a:lstStyle/>
          <a:p>
            <a:r>
              <a:rPr kumimoji="1" lang="zh-CN" altLang="en-US" sz="4000">
                <a:ea typeface="宋体" pitchFamily="2" charset="-122"/>
              </a:rPr>
              <a:t>第</a:t>
            </a:r>
            <a:r>
              <a:rPr kumimoji="1" lang="en-US" altLang="zh-CN" sz="4000">
                <a:ea typeface="宋体" pitchFamily="2" charset="-122"/>
              </a:rPr>
              <a:t>3</a:t>
            </a:r>
            <a:r>
              <a:rPr kumimoji="1" lang="zh-CN" altLang="en-US" sz="4000">
                <a:ea typeface="宋体" pitchFamily="2" charset="-122"/>
              </a:rPr>
              <a:t>阶段  </a:t>
            </a:r>
            <a:r>
              <a:rPr kumimoji="1" lang="en-US" altLang="zh-CN" sz="4000">
                <a:ea typeface="宋体" pitchFamily="2" charset="-122"/>
              </a:rPr>
              <a:t>1976~</a:t>
            </a:r>
            <a:endParaRPr kumimoji="1" lang="zh-CN" altLang="en-US" sz="4000">
              <a:ea typeface="宋体" pitchFamily="2" charset="-122"/>
            </a:endParaRPr>
          </a:p>
        </p:txBody>
      </p:sp>
      <p:sp>
        <p:nvSpPr>
          <p:cNvPr id="571395" name="Rectangle 3"/>
          <p:cNvSpPr>
            <a:spLocks noGrp="1" noChangeArrowheads="1"/>
          </p:cNvSpPr>
          <p:nvPr>
            <p:ph type="body" idx="1"/>
          </p:nvPr>
        </p:nvSpPr>
        <p:spPr>
          <a:xfrm>
            <a:off x="468313" y="1484313"/>
            <a:ext cx="8229600" cy="4525962"/>
          </a:xfrm>
        </p:spPr>
        <p:txBody>
          <a:bodyPr/>
          <a:lstStyle/>
          <a:p>
            <a:pPr>
              <a:lnSpc>
                <a:spcPct val="140000"/>
              </a:lnSpc>
              <a:spcBef>
                <a:spcPct val="50000"/>
              </a:spcBef>
            </a:pPr>
            <a:r>
              <a:rPr kumimoji="1" lang="en-US" altLang="zh-CN" sz="2800"/>
              <a:t>1976</a:t>
            </a:r>
            <a:r>
              <a:rPr kumimoji="1" lang="zh-CN" altLang="zh-CN" sz="2800"/>
              <a:t>年：</a:t>
            </a:r>
            <a:r>
              <a:rPr kumimoji="1" lang="en-US" altLang="zh-CN" sz="2800"/>
              <a:t>Diffie &amp; Hellman </a:t>
            </a:r>
            <a:r>
              <a:rPr kumimoji="1" lang="zh-CN" altLang="zh-CN" sz="2800"/>
              <a:t>的</a:t>
            </a:r>
            <a:r>
              <a:rPr kumimoji="1" lang="zh-CN" altLang="en-US" sz="2800"/>
              <a:t> </a:t>
            </a:r>
            <a:r>
              <a:rPr kumimoji="1" lang="zh-CN" altLang="zh-CN" sz="2800"/>
              <a:t>“</a:t>
            </a:r>
            <a:r>
              <a:rPr kumimoji="1" lang="en-US" altLang="zh-CN" sz="2800"/>
              <a:t>New Directions in Cryptography” </a:t>
            </a:r>
            <a:r>
              <a:rPr kumimoji="1" lang="zh-CN" altLang="zh-CN" sz="2800"/>
              <a:t>提出了不对称密钥</a:t>
            </a:r>
            <a:endParaRPr kumimoji="1" lang="zh-CN" altLang="en-US" sz="2800"/>
          </a:p>
          <a:p>
            <a:pPr>
              <a:lnSpc>
                <a:spcPct val="140000"/>
              </a:lnSpc>
              <a:spcBef>
                <a:spcPct val="50000"/>
              </a:spcBef>
            </a:pPr>
            <a:r>
              <a:rPr kumimoji="1" lang="zh-CN" altLang="zh-CN" sz="2800"/>
              <a:t>1977年</a:t>
            </a:r>
            <a:r>
              <a:rPr kumimoji="1" lang="en-US" altLang="zh-CN" sz="2800"/>
              <a:t>Rivest,Shamir &amp; Adleman</a:t>
            </a:r>
            <a:r>
              <a:rPr kumimoji="1" lang="zh-CN" altLang="zh-CN" sz="2800"/>
              <a:t>提出了</a:t>
            </a:r>
            <a:r>
              <a:rPr kumimoji="1" lang="en-US" altLang="zh-CN" sz="2800"/>
              <a:t>RSA</a:t>
            </a:r>
            <a:r>
              <a:rPr kumimoji="1" lang="zh-CN" altLang="zh-CN" sz="2800"/>
              <a:t>公钥算法</a:t>
            </a:r>
            <a:endParaRPr kumimoji="1" lang="zh-CN" altLang="en-US" sz="2800"/>
          </a:p>
          <a:p>
            <a:pPr>
              <a:lnSpc>
                <a:spcPct val="140000"/>
              </a:lnSpc>
              <a:spcBef>
                <a:spcPct val="50000"/>
              </a:spcBef>
            </a:pPr>
            <a:r>
              <a:rPr kumimoji="1" lang="en-US" altLang="zh-CN" sz="2800"/>
              <a:t>90</a:t>
            </a:r>
            <a:r>
              <a:rPr kumimoji="1" lang="zh-CN" altLang="zh-CN" sz="2800"/>
              <a:t>年代逐步出现椭圆曲线等其他公钥算法</a:t>
            </a:r>
            <a:endParaRPr kumimoji="1" lang="zh-CN" altLang="en-US" sz="2800"/>
          </a:p>
          <a:p>
            <a:pPr>
              <a:lnSpc>
                <a:spcPct val="140000"/>
              </a:lnSpc>
              <a:spcBef>
                <a:spcPct val="50000"/>
              </a:spcBef>
            </a:pPr>
            <a:r>
              <a:rPr kumimoji="1" lang="zh-CN" altLang="en-US" sz="2800"/>
              <a:t>主要特点：</a:t>
            </a:r>
            <a:r>
              <a:rPr kumimoji="1" lang="zh-CN" altLang="zh-CN" sz="2800"/>
              <a:t>公钥密码使得发送端和接收端无密钥传输的保密通信成为可能</a:t>
            </a:r>
            <a:endParaRPr kumimoji="1" lang="zh-CN" altLang="en-US" sz="2800"/>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172A31-4310-4AF8-B4AE-47B274789883}" type="slidenum">
              <a:rPr lang="zh-CN" altLang="en-US"/>
              <a:pPr/>
              <a:t>12</a:t>
            </a:fld>
            <a:endParaRPr lang="en-US" altLang="zh-CN"/>
          </a:p>
        </p:txBody>
      </p:sp>
      <p:sp>
        <p:nvSpPr>
          <p:cNvPr id="572418" name="Rectangle 2"/>
          <p:cNvSpPr>
            <a:spLocks noGrp="1" noChangeArrowheads="1"/>
          </p:cNvSpPr>
          <p:nvPr>
            <p:ph type="title"/>
          </p:nvPr>
        </p:nvSpPr>
        <p:spPr>
          <a:xfrm>
            <a:off x="0" y="476250"/>
            <a:ext cx="8229600" cy="720725"/>
          </a:xfrm>
        </p:spPr>
        <p:txBody>
          <a:bodyPr/>
          <a:lstStyle/>
          <a:p>
            <a:r>
              <a:rPr kumimoji="1" lang="zh-CN" altLang="en-US" sz="4000">
                <a:ea typeface="宋体" pitchFamily="2" charset="-122"/>
              </a:rPr>
              <a:t>第</a:t>
            </a:r>
            <a:r>
              <a:rPr kumimoji="1" lang="en-US" altLang="zh-CN" sz="4000">
                <a:ea typeface="宋体" pitchFamily="2" charset="-122"/>
              </a:rPr>
              <a:t>3</a:t>
            </a:r>
            <a:r>
              <a:rPr kumimoji="1" lang="zh-CN" altLang="en-US" sz="4000">
                <a:ea typeface="宋体" pitchFamily="2" charset="-122"/>
              </a:rPr>
              <a:t>阶段  </a:t>
            </a:r>
            <a:r>
              <a:rPr kumimoji="1" lang="en-US" altLang="zh-CN" sz="4000">
                <a:ea typeface="宋体" pitchFamily="2" charset="-122"/>
              </a:rPr>
              <a:t>1976~</a:t>
            </a:r>
            <a:endParaRPr kumimoji="1" lang="zh-CN" altLang="en-US" sz="4000">
              <a:ea typeface="宋体" pitchFamily="2" charset="-122"/>
            </a:endParaRPr>
          </a:p>
        </p:txBody>
      </p:sp>
      <p:sp>
        <p:nvSpPr>
          <p:cNvPr id="572419" name="Rectangle 3"/>
          <p:cNvSpPr>
            <a:spLocks noGrp="1" noChangeArrowheads="1"/>
          </p:cNvSpPr>
          <p:nvPr>
            <p:ph type="body" idx="1"/>
          </p:nvPr>
        </p:nvSpPr>
        <p:spPr>
          <a:xfrm>
            <a:off x="468313" y="1484313"/>
            <a:ext cx="8351837" cy="4525962"/>
          </a:xfrm>
        </p:spPr>
        <p:txBody>
          <a:bodyPr/>
          <a:lstStyle/>
          <a:p>
            <a:pPr>
              <a:lnSpc>
                <a:spcPct val="140000"/>
              </a:lnSpc>
              <a:spcBef>
                <a:spcPct val="50000"/>
              </a:spcBef>
            </a:pPr>
            <a:r>
              <a:rPr kumimoji="1" lang="zh-CN" altLang="zh-CN" sz="2800"/>
              <a:t>1977年</a:t>
            </a:r>
            <a:r>
              <a:rPr kumimoji="1" lang="en-US" altLang="zh-CN" sz="2800"/>
              <a:t>DES</a:t>
            </a:r>
            <a:r>
              <a:rPr kumimoji="1" lang="zh-CN" altLang="zh-CN" sz="2800"/>
              <a:t>正式成为标准</a:t>
            </a:r>
            <a:endParaRPr kumimoji="1" lang="zh-CN" altLang="en-US" sz="2800"/>
          </a:p>
          <a:p>
            <a:pPr>
              <a:lnSpc>
                <a:spcPct val="140000"/>
              </a:lnSpc>
              <a:spcBef>
                <a:spcPct val="50000"/>
              </a:spcBef>
            </a:pPr>
            <a:r>
              <a:rPr kumimoji="1" lang="zh-CN" altLang="zh-CN" sz="2800"/>
              <a:t>80年代出现“过渡性”的“</a:t>
            </a:r>
            <a:r>
              <a:rPr kumimoji="1" lang="en-US" altLang="zh-CN" sz="2800"/>
              <a:t>Post DES”</a:t>
            </a:r>
            <a:r>
              <a:rPr kumimoji="1" lang="zh-CN" altLang="zh-CN" sz="2800"/>
              <a:t>算法,如</a:t>
            </a:r>
            <a:r>
              <a:rPr kumimoji="1" lang="en-US" altLang="zh-CN" sz="2800"/>
              <a:t>IDEA,RCx,CAST</a:t>
            </a:r>
            <a:r>
              <a:rPr kumimoji="1" lang="zh-CN" altLang="zh-CN" sz="2800"/>
              <a:t>等</a:t>
            </a:r>
            <a:endParaRPr kumimoji="1" lang="zh-CN" altLang="en-US" sz="2800"/>
          </a:p>
          <a:p>
            <a:pPr>
              <a:lnSpc>
                <a:spcPct val="140000"/>
              </a:lnSpc>
              <a:spcBef>
                <a:spcPct val="50000"/>
              </a:spcBef>
            </a:pPr>
            <a:r>
              <a:rPr kumimoji="1" lang="en-US" altLang="zh-CN" sz="2800"/>
              <a:t>90</a:t>
            </a:r>
            <a:r>
              <a:rPr kumimoji="1" lang="zh-CN" altLang="zh-CN" sz="2800"/>
              <a:t>年代对称密钥密码进一步成熟 </a:t>
            </a:r>
            <a:r>
              <a:rPr kumimoji="1" lang="en-US" altLang="zh-CN" sz="2800"/>
              <a:t>Rijndael,RC6, MARS, Twofish, Serpent</a:t>
            </a:r>
            <a:r>
              <a:rPr kumimoji="1" lang="zh-CN" altLang="zh-CN" sz="2800"/>
              <a:t>等出现</a:t>
            </a:r>
            <a:endParaRPr kumimoji="1" lang="zh-CN" altLang="en-US" sz="2800"/>
          </a:p>
          <a:p>
            <a:pPr>
              <a:lnSpc>
                <a:spcPct val="140000"/>
              </a:lnSpc>
              <a:spcBef>
                <a:spcPct val="50000"/>
              </a:spcBef>
            </a:pPr>
            <a:r>
              <a:rPr kumimoji="1" lang="zh-CN" altLang="zh-CN" sz="2800"/>
              <a:t>2001年</a:t>
            </a:r>
            <a:r>
              <a:rPr kumimoji="1" lang="en-US" altLang="zh-CN" sz="2800"/>
              <a:t>Rijndael</a:t>
            </a:r>
            <a:r>
              <a:rPr kumimoji="1" lang="zh-CN" altLang="zh-CN" sz="2800"/>
              <a:t>成为</a:t>
            </a:r>
            <a:r>
              <a:rPr kumimoji="1" lang="en-US" altLang="zh-CN" sz="2800"/>
              <a:t>DES</a:t>
            </a:r>
            <a:r>
              <a:rPr kumimoji="1" lang="zh-CN" altLang="zh-CN" sz="2800"/>
              <a:t>的替代者</a:t>
            </a:r>
            <a:endParaRPr kumimoji="1" lang="zh-CN" altLang="en-US" sz="2800"/>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FD4D64-E983-4E62-BF1D-823E603D9E21}" type="slidenum">
              <a:rPr lang="zh-CN" altLang="en-US"/>
              <a:pPr/>
              <a:t>13</a:t>
            </a:fld>
            <a:endParaRPr lang="en-US" altLang="zh-CN"/>
          </a:p>
        </p:txBody>
      </p:sp>
      <p:sp>
        <p:nvSpPr>
          <p:cNvPr id="575490"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575491" name="Rectangle 3"/>
          <p:cNvSpPr>
            <a:spLocks noGrp="1" noChangeArrowheads="1"/>
          </p:cNvSpPr>
          <p:nvPr>
            <p:ph type="body" idx="1"/>
          </p:nvPr>
        </p:nvSpPr>
        <p:spPr/>
        <p:txBody>
          <a:bodyPr/>
          <a:lstStyle/>
          <a:p>
            <a:r>
              <a:rPr kumimoji="1" lang="en-US" altLang="zh-CN" b="1" dirty="0"/>
              <a:t>1.</a:t>
            </a:r>
            <a:r>
              <a:rPr kumimoji="1" lang="en-US" altLang="en-US" b="1" dirty="0"/>
              <a:t>密码学基本知识</a:t>
            </a:r>
            <a:endParaRPr kumimoji="1" lang="en-US" altLang="zh-CN" b="1" dirty="0"/>
          </a:p>
          <a:p>
            <a:pPr lvl="1"/>
            <a:r>
              <a:rPr kumimoji="1" lang="en-US" altLang="zh-CN" b="1" dirty="0"/>
              <a:t>1.1</a:t>
            </a:r>
            <a:r>
              <a:rPr kumimoji="1" lang="en-US" altLang="en-US" b="1" dirty="0"/>
              <a:t>密码学历史</a:t>
            </a:r>
            <a:endParaRPr kumimoji="1" lang="en-US" altLang="zh-CN" b="1" dirty="0"/>
          </a:p>
          <a:p>
            <a:pPr lvl="1"/>
            <a:r>
              <a:rPr kumimoji="1" lang="en-US" altLang="zh-CN" b="1" dirty="0">
                <a:solidFill>
                  <a:srgbClr val="FFCC00"/>
                </a:solidFill>
                <a:effectLst>
                  <a:outerShdw blurRad="38100" dist="38100" dir="2700000" algn="tl">
                    <a:srgbClr val="C0C0C0"/>
                  </a:outerShdw>
                </a:effectLst>
              </a:rPr>
              <a:t>1.2</a:t>
            </a:r>
            <a:r>
              <a:rPr kumimoji="1" lang="en-US" altLang="en-US" b="1" dirty="0">
                <a:solidFill>
                  <a:srgbClr val="FFCC00"/>
                </a:solidFill>
                <a:effectLst>
                  <a:outerShdw blurRad="38100" dist="38100" dir="2700000" algn="tl">
                    <a:srgbClr val="C0C0C0"/>
                  </a:outerShdw>
                </a:effectLst>
              </a:rPr>
              <a:t>密码学概述</a:t>
            </a:r>
            <a:endParaRPr kumimoji="1" lang="en-US" altLang="zh-CN" b="1" dirty="0">
              <a:solidFill>
                <a:srgbClr val="FFCC00"/>
              </a:solidFill>
              <a:effectLst>
                <a:outerShdw blurRad="38100" dist="38100" dir="2700000" algn="tl">
                  <a:srgbClr val="C0C0C0"/>
                </a:outerShdw>
              </a:effectLst>
            </a:endParaRPr>
          </a:p>
          <a:p>
            <a:r>
              <a:rPr kumimoji="1" lang="en-US" altLang="zh-CN" b="1" dirty="0" smtClean="0"/>
              <a:t>2</a:t>
            </a:r>
            <a:r>
              <a:rPr kumimoji="1" lang="en-US" altLang="zh-CN" b="1" dirty="0"/>
              <a:t>.</a:t>
            </a:r>
            <a:r>
              <a:rPr kumimoji="1" lang="en-US" altLang="en-US" b="1" dirty="0"/>
              <a:t>对称密码学</a:t>
            </a:r>
          </a:p>
          <a:p>
            <a:r>
              <a:rPr kumimoji="1" lang="en-US" altLang="zh-CN" b="1" dirty="0"/>
              <a:t>3.</a:t>
            </a:r>
            <a:r>
              <a:rPr kumimoji="1" lang="en-US" altLang="en-US" b="1" dirty="0"/>
              <a:t>非对称（公钥）密码学</a:t>
            </a:r>
            <a:endParaRPr kumimoji="1" lang="zh-CN" altLang="en-US" b="1" dirty="0"/>
          </a:p>
        </p:txBody>
      </p:sp>
      <p:sp>
        <p:nvSpPr>
          <p:cNvPr id="575492"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3BF49E-0E59-4C9E-8D6A-94189CAE7420}" type="slidenum">
              <a:rPr lang="zh-CN" altLang="en-US"/>
              <a:pPr/>
              <a:t>14</a:t>
            </a:fld>
            <a:endParaRPr lang="en-US" altLang="zh-CN"/>
          </a:p>
        </p:txBody>
      </p:sp>
      <p:sp>
        <p:nvSpPr>
          <p:cNvPr id="576514" name="Rectangle 2"/>
          <p:cNvSpPr>
            <a:spLocks noGrp="1" noChangeArrowheads="1"/>
          </p:cNvSpPr>
          <p:nvPr>
            <p:ph type="title"/>
          </p:nvPr>
        </p:nvSpPr>
        <p:spPr>
          <a:xfrm>
            <a:off x="0" y="476250"/>
            <a:ext cx="8229600" cy="720725"/>
          </a:xfrm>
        </p:spPr>
        <p:txBody>
          <a:bodyPr/>
          <a:lstStyle/>
          <a:p>
            <a:r>
              <a:rPr lang="zh-CN" altLang="en-US" sz="4000">
                <a:ea typeface="宋体" pitchFamily="2" charset="-122"/>
              </a:rPr>
              <a:t>密码学概述</a:t>
            </a:r>
          </a:p>
        </p:txBody>
      </p:sp>
      <p:sp>
        <p:nvSpPr>
          <p:cNvPr id="576515" name="Rectangle 3"/>
          <p:cNvSpPr>
            <a:spLocks noGrp="1" noChangeArrowheads="1"/>
          </p:cNvSpPr>
          <p:nvPr>
            <p:ph type="body" idx="1"/>
          </p:nvPr>
        </p:nvSpPr>
        <p:spPr>
          <a:xfrm>
            <a:off x="250825" y="1268413"/>
            <a:ext cx="8713788" cy="4886325"/>
          </a:xfrm>
        </p:spPr>
        <p:txBody>
          <a:bodyPr/>
          <a:lstStyle/>
          <a:p>
            <a:r>
              <a:rPr lang="zh-CN" altLang="en-US" b="1">
                <a:solidFill>
                  <a:srgbClr val="A2F3FC"/>
                </a:solidFill>
              </a:rPr>
              <a:t>密码学</a:t>
            </a:r>
            <a:r>
              <a:rPr lang="zh-CN" altLang="en-US"/>
              <a:t>是一门研究通信安全和保护信息资源的既古老而又年轻的科学和技术。</a:t>
            </a:r>
          </a:p>
          <a:p>
            <a:r>
              <a:rPr lang="zh-CN" altLang="en-US"/>
              <a:t>密码学包含两方面内容：</a:t>
            </a:r>
            <a:r>
              <a:rPr lang="zh-CN" altLang="en-US" b="1">
                <a:solidFill>
                  <a:srgbClr val="A2F3FC"/>
                </a:solidFill>
              </a:rPr>
              <a:t>密码编码学</a:t>
            </a:r>
            <a:r>
              <a:rPr lang="zh-CN" altLang="en-US"/>
              <a:t>、</a:t>
            </a:r>
            <a:r>
              <a:rPr lang="zh-CN" altLang="en-US" b="1">
                <a:solidFill>
                  <a:srgbClr val="A2F3FC"/>
                </a:solidFill>
              </a:rPr>
              <a:t>密码分析学</a:t>
            </a:r>
            <a:r>
              <a:rPr lang="zh-CN" altLang="en-US"/>
              <a:t>。</a:t>
            </a:r>
          </a:p>
          <a:p>
            <a:pPr>
              <a:buFont typeface="Arial" pitchFamily="34" charset="0"/>
              <a:buNone/>
            </a:pPr>
            <a:r>
              <a:rPr lang="zh-CN" altLang="en-US"/>
              <a:t>       </a:t>
            </a:r>
            <a:r>
              <a:rPr lang="zh-CN" altLang="en-US" b="1">
                <a:solidFill>
                  <a:srgbClr val="A2F3FC"/>
                </a:solidFill>
              </a:rPr>
              <a:t>密码编码学</a:t>
            </a:r>
            <a:r>
              <a:rPr lang="zh-CN" altLang="en-US"/>
              <a:t>是对信息编码以隐蔽信息的一门学问。</a:t>
            </a:r>
          </a:p>
          <a:p>
            <a:pPr>
              <a:buFontTx/>
              <a:buNone/>
            </a:pPr>
            <a:r>
              <a:rPr lang="zh-CN" altLang="en-US"/>
              <a:t>       </a:t>
            </a:r>
            <a:r>
              <a:rPr lang="zh-CN" altLang="en-US" b="1">
                <a:solidFill>
                  <a:srgbClr val="A2F3FC"/>
                </a:solidFill>
              </a:rPr>
              <a:t>密码分析学</a:t>
            </a:r>
            <a:r>
              <a:rPr lang="zh-CN" altLang="en-US"/>
              <a:t>是研究分析破译密码的学问。</a:t>
            </a:r>
          </a:p>
          <a:p>
            <a:r>
              <a:rPr lang="zh-CN" altLang="en-US"/>
              <a:t>这二者既相互对立又相互促进，共同推动密码学的发展。</a:t>
            </a:r>
          </a:p>
          <a:p>
            <a:pPr>
              <a:buFontTx/>
              <a:buNone/>
            </a:pPr>
            <a:endParaRPr lang="en-US" altLang="zh-CN"/>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B21DE7-55AC-4310-A438-7B1F397AF6F9}" type="slidenum">
              <a:rPr lang="zh-CN" altLang="en-US"/>
              <a:pPr/>
              <a:t>15</a:t>
            </a:fld>
            <a:endParaRPr lang="en-US" altLang="zh-CN"/>
          </a:p>
        </p:txBody>
      </p:sp>
      <p:sp>
        <p:nvSpPr>
          <p:cNvPr id="577538" name="Rectangle 2"/>
          <p:cNvSpPr>
            <a:spLocks noGrp="1" noChangeArrowheads="1"/>
          </p:cNvSpPr>
          <p:nvPr>
            <p:ph type="title"/>
          </p:nvPr>
        </p:nvSpPr>
        <p:spPr>
          <a:xfrm>
            <a:off x="0" y="476250"/>
            <a:ext cx="8229600" cy="720725"/>
          </a:xfrm>
        </p:spPr>
        <p:txBody>
          <a:bodyPr/>
          <a:lstStyle/>
          <a:p>
            <a:r>
              <a:rPr lang="zh-CN" altLang="en-US" sz="4000">
                <a:ea typeface="宋体" pitchFamily="2" charset="-122"/>
              </a:rPr>
              <a:t>密码学基本概念</a:t>
            </a:r>
          </a:p>
        </p:txBody>
      </p:sp>
      <p:sp>
        <p:nvSpPr>
          <p:cNvPr id="577539" name="Rectangle 3"/>
          <p:cNvSpPr>
            <a:spLocks noGrp="1" noChangeArrowheads="1"/>
          </p:cNvSpPr>
          <p:nvPr>
            <p:ph type="body" idx="1"/>
          </p:nvPr>
        </p:nvSpPr>
        <p:spPr>
          <a:xfrm>
            <a:off x="468313" y="1268413"/>
            <a:ext cx="8229600" cy="5400675"/>
          </a:xfrm>
        </p:spPr>
        <p:txBody>
          <a:bodyPr/>
          <a:lstStyle/>
          <a:p>
            <a:pPr>
              <a:lnSpc>
                <a:spcPct val="90000"/>
              </a:lnSpc>
            </a:pPr>
            <a:r>
              <a:rPr lang="zh-CN" altLang="en-US" sz="2600">
                <a:solidFill>
                  <a:srgbClr val="A2F3FC"/>
                </a:solidFill>
              </a:rPr>
              <a:t>明文</a:t>
            </a:r>
            <a:r>
              <a:rPr lang="zh-CN" altLang="en-US" sz="2600"/>
              <a:t>：需要秘密传送的消息。</a:t>
            </a:r>
          </a:p>
          <a:p>
            <a:pPr>
              <a:lnSpc>
                <a:spcPct val="90000"/>
              </a:lnSpc>
            </a:pPr>
            <a:r>
              <a:rPr lang="zh-CN" altLang="en-US" sz="2600">
                <a:solidFill>
                  <a:srgbClr val="A2F3FC"/>
                </a:solidFill>
              </a:rPr>
              <a:t>密文</a:t>
            </a:r>
            <a:r>
              <a:rPr lang="zh-CN" altLang="en-US" sz="2600"/>
              <a:t>：明文经过密码变换后的消息。</a:t>
            </a:r>
          </a:p>
          <a:p>
            <a:pPr>
              <a:lnSpc>
                <a:spcPct val="90000"/>
              </a:lnSpc>
            </a:pPr>
            <a:r>
              <a:rPr lang="zh-CN" altLang="en-US" sz="2600">
                <a:solidFill>
                  <a:srgbClr val="A2F3FC"/>
                </a:solidFill>
              </a:rPr>
              <a:t>加密</a:t>
            </a:r>
            <a:r>
              <a:rPr lang="zh-CN" altLang="en-US" sz="2600"/>
              <a:t>：由明文到密文的变换。</a:t>
            </a:r>
          </a:p>
          <a:p>
            <a:pPr>
              <a:lnSpc>
                <a:spcPct val="90000"/>
              </a:lnSpc>
            </a:pPr>
            <a:r>
              <a:rPr lang="zh-CN" altLang="en-US" sz="2600">
                <a:solidFill>
                  <a:srgbClr val="A2F3FC"/>
                </a:solidFill>
              </a:rPr>
              <a:t>解密</a:t>
            </a:r>
            <a:r>
              <a:rPr lang="zh-CN" altLang="en-US" sz="2600"/>
              <a:t>：从密文恢复出明文的过程。</a:t>
            </a:r>
          </a:p>
          <a:p>
            <a:pPr>
              <a:lnSpc>
                <a:spcPct val="90000"/>
              </a:lnSpc>
            </a:pPr>
            <a:r>
              <a:rPr lang="zh-CN" altLang="en-US" sz="2600">
                <a:solidFill>
                  <a:srgbClr val="A2F3FC"/>
                </a:solidFill>
              </a:rPr>
              <a:t>破译</a:t>
            </a:r>
            <a:r>
              <a:rPr lang="zh-CN" altLang="en-US" sz="2600"/>
              <a:t>：非法接收者试图从密文分析出明文的过程。</a:t>
            </a:r>
          </a:p>
          <a:p>
            <a:pPr>
              <a:lnSpc>
                <a:spcPct val="90000"/>
              </a:lnSpc>
            </a:pPr>
            <a:r>
              <a:rPr lang="zh-CN" altLang="en-US" sz="2600">
                <a:solidFill>
                  <a:srgbClr val="A2F3FC"/>
                </a:solidFill>
              </a:rPr>
              <a:t>加密算法</a:t>
            </a:r>
            <a:r>
              <a:rPr lang="zh-CN" altLang="en-US" sz="2600"/>
              <a:t>：对明文进行加密时采用的一组规则。</a:t>
            </a:r>
          </a:p>
          <a:p>
            <a:pPr>
              <a:lnSpc>
                <a:spcPct val="90000"/>
              </a:lnSpc>
            </a:pPr>
            <a:r>
              <a:rPr lang="zh-CN" altLang="en-US" sz="2600">
                <a:solidFill>
                  <a:srgbClr val="A2F3FC"/>
                </a:solidFill>
              </a:rPr>
              <a:t>解密算法</a:t>
            </a:r>
            <a:r>
              <a:rPr lang="zh-CN" altLang="en-US" sz="2600"/>
              <a:t>：对密文进行解密时采用的一组规则。</a:t>
            </a:r>
          </a:p>
          <a:p>
            <a:pPr>
              <a:lnSpc>
                <a:spcPct val="90000"/>
              </a:lnSpc>
            </a:pPr>
            <a:r>
              <a:rPr lang="zh-CN" altLang="en-US" sz="2600">
                <a:solidFill>
                  <a:srgbClr val="A2F3FC"/>
                </a:solidFill>
              </a:rPr>
              <a:t>密钥</a:t>
            </a:r>
            <a:r>
              <a:rPr lang="zh-CN" altLang="en-US" sz="2600"/>
              <a:t>：加密和解密时使用的一组秘密信息。</a:t>
            </a:r>
          </a:p>
          <a:p>
            <a:pPr>
              <a:lnSpc>
                <a:spcPct val="90000"/>
              </a:lnSpc>
              <a:buFontTx/>
              <a:buNone/>
            </a:pPr>
            <a:endParaRPr lang="zh-CN" altLang="en-US" sz="2600"/>
          </a:p>
          <a:p>
            <a:pPr>
              <a:lnSpc>
                <a:spcPct val="90000"/>
              </a:lnSpc>
              <a:buFontTx/>
              <a:buNone/>
            </a:pPr>
            <a:r>
              <a:rPr lang="zh-CN" altLang="en-US" sz="2600"/>
              <a:t>    明文</a:t>
            </a:r>
            <a:r>
              <a:rPr lang="en-US" altLang="zh-CN" sz="2600"/>
              <a:t>Plaintext </a:t>
            </a:r>
            <a:r>
              <a:rPr lang="zh-CN" altLang="en-US" sz="2600"/>
              <a:t>密文</a:t>
            </a:r>
            <a:r>
              <a:rPr lang="en-US" altLang="zh-CN" sz="2600"/>
              <a:t>Cipher text</a:t>
            </a:r>
          </a:p>
          <a:p>
            <a:pPr>
              <a:lnSpc>
                <a:spcPct val="90000"/>
              </a:lnSpc>
              <a:buFontTx/>
              <a:buNone/>
            </a:pPr>
            <a:r>
              <a:rPr lang="zh-CN" altLang="en-US" sz="2600"/>
              <a:t>    加密</a:t>
            </a:r>
            <a:r>
              <a:rPr lang="en-US" altLang="zh-CN" sz="2600"/>
              <a:t>Encryption </a:t>
            </a:r>
            <a:r>
              <a:rPr lang="zh-CN" altLang="en-US" sz="2600"/>
              <a:t>解密</a:t>
            </a:r>
            <a:r>
              <a:rPr lang="en-US" altLang="zh-CN" sz="2600"/>
              <a:t>Decryption</a:t>
            </a:r>
          </a:p>
          <a:p>
            <a:pPr>
              <a:lnSpc>
                <a:spcPct val="90000"/>
              </a:lnSpc>
              <a:buFontTx/>
              <a:buNone/>
            </a:pPr>
            <a:r>
              <a:rPr lang="zh-CN" altLang="en-US" sz="2600"/>
              <a:t>    密钥</a:t>
            </a:r>
            <a:r>
              <a:rPr lang="en-US" altLang="zh-CN" sz="2600"/>
              <a:t>key</a:t>
            </a:r>
            <a:endParaRPr lang="zh-CN" altLang="en-US" sz="2600"/>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9F36B53E-A012-4E7B-90F0-3A0D3FF6CCDE}" type="slidenum">
              <a:rPr lang="zh-CN" altLang="en-US"/>
              <a:pPr/>
              <a:t>16</a:t>
            </a:fld>
            <a:endParaRPr lang="en-US" altLang="zh-CN"/>
          </a:p>
        </p:txBody>
      </p:sp>
      <p:sp>
        <p:nvSpPr>
          <p:cNvPr id="578562" name="Rectangle 2"/>
          <p:cNvSpPr>
            <a:spLocks noGrp="1" noChangeArrowheads="1"/>
          </p:cNvSpPr>
          <p:nvPr>
            <p:ph type="title"/>
          </p:nvPr>
        </p:nvSpPr>
        <p:spPr>
          <a:xfrm>
            <a:off x="0" y="549275"/>
            <a:ext cx="8229600" cy="720725"/>
          </a:xfrm>
        </p:spPr>
        <p:txBody>
          <a:bodyPr/>
          <a:lstStyle/>
          <a:p>
            <a:r>
              <a:rPr lang="zh-CN" altLang="en-US" sz="4000">
                <a:ea typeface="宋体" pitchFamily="2" charset="-122"/>
              </a:rPr>
              <a:t>加密通信模型</a:t>
            </a:r>
          </a:p>
        </p:txBody>
      </p:sp>
      <p:grpSp>
        <p:nvGrpSpPr>
          <p:cNvPr id="578563" name="Group 3"/>
          <p:cNvGrpSpPr>
            <a:grpSpLocks/>
          </p:cNvGrpSpPr>
          <p:nvPr/>
        </p:nvGrpSpPr>
        <p:grpSpPr bwMode="auto">
          <a:xfrm>
            <a:off x="1187450" y="1196975"/>
            <a:ext cx="6567488" cy="3733800"/>
            <a:chOff x="807" y="1680"/>
            <a:chExt cx="4137" cy="2352"/>
          </a:xfrm>
        </p:grpSpPr>
        <p:sp>
          <p:nvSpPr>
            <p:cNvPr id="578564" name="Text Box 4"/>
            <p:cNvSpPr txBox="1">
              <a:spLocks noChangeArrowheads="1"/>
            </p:cNvSpPr>
            <p:nvPr/>
          </p:nvSpPr>
          <p:spPr bwMode="auto">
            <a:xfrm>
              <a:off x="807" y="2483"/>
              <a:ext cx="506" cy="294"/>
            </a:xfrm>
            <a:prstGeom prst="rect">
              <a:avLst/>
            </a:prstGeom>
            <a:noFill/>
            <a:ln w="9525">
              <a:solidFill>
                <a:schemeClr val="accent1"/>
              </a:solidFill>
              <a:miter lim="800000"/>
              <a:headEnd/>
              <a:tailEnd/>
            </a:ln>
            <a:effectLst/>
          </p:spPr>
          <p:txBody>
            <a:bodyPr wrap="none">
              <a:spAutoFit/>
            </a:bodyPr>
            <a:lstStyle/>
            <a:p>
              <a:pPr>
                <a:spcBef>
                  <a:spcPct val="0"/>
                </a:spcBef>
                <a:buFontTx/>
                <a:buNone/>
              </a:pPr>
              <a:r>
                <a:rPr kumimoji="1" lang="zh-CN" altLang="en-US" sz="2400">
                  <a:latin typeface="Times New Roman" pitchFamily="18" charset="0"/>
                  <a:ea typeface="宋体" pitchFamily="2" charset="-122"/>
                </a:rPr>
                <a:t>信源</a:t>
              </a:r>
            </a:p>
          </p:txBody>
        </p:sp>
        <p:sp>
          <p:nvSpPr>
            <p:cNvPr id="578565" name="Text Box 5"/>
            <p:cNvSpPr txBox="1">
              <a:spLocks noChangeArrowheads="1"/>
            </p:cNvSpPr>
            <p:nvPr/>
          </p:nvSpPr>
          <p:spPr bwMode="auto">
            <a:xfrm>
              <a:off x="1728" y="2496"/>
              <a:ext cx="768" cy="294"/>
            </a:xfrm>
            <a:prstGeom prst="rect">
              <a:avLst/>
            </a:prstGeom>
            <a:noFill/>
            <a:ln w="9525">
              <a:solidFill>
                <a:schemeClr val="accent1"/>
              </a:solidFill>
              <a:miter lim="800000"/>
              <a:headEnd/>
              <a:tailEnd/>
            </a:ln>
            <a:effectLst/>
          </p:spPr>
          <p:txBody>
            <a:bodyPr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加密机</a:t>
              </a:r>
            </a:p>
          </p:txBody>
        </p:sp>
        <p:sp>
          <p:nvSpPr>
            <p:cNvPr id="578566" name="Text Box 6"/>
            <p:cNvSpPr txBox="1">
              <a:spLocks noChangeArrowheads="1"/>
            </p:cNvSpPr>
            <p:nvPr/>
          </p:nvSpPr>
          <p:spPr bwMode="auto">
            <a:xfrm>
              <a:off x="2919" y="2509"/>
              <a:ext cx="696" cy="294"/>
            </a:xfrm>
            <a:prstGeom prst="rect">
              <a:avLst/>
            </a:prstGeom>
            <a:noFill/>
            <a:ln w="9525">
              <a:solidFill>
                <a:schemeClr val="accent1"/>
              </a:solid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解密机</a:t>
              </a:r>
            </a:p>
          </p:txBody>
        </p:sp>
        <p:sp>
          <p:nvSpPr>
            <p:cNvPr id="578567" name="Text Box 7"/>
            <p:cNvSpPr txBox="1">
              <a:spLocks noChangeArrowheads="1"/>
            </p:cNvSpPr>
            <p:nvPr/>
          </p:nvSpPr>
          <p:spPr bwMode="auto">
            <a:xfrm>
              <a:off x="4032" y="2483"/>
              <a:ext cx="696" cy="294"/>
            </a:xfrm>
            <a:prstGeom prst="rect">
              <a:avLst/>
            </a:prstGeom>
            <a:noFill/>
            <a:ln w="9525">
              <a:solidFill>
                <a:schemeClr val="accent1"/>
              </a:solid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接收者</a:t>
              </a:r>
            </a:p>
          </p:txBody>
        </p:sp>
        <p:sp>
          <p:nvSpPr>
            <p:cNvPr id="578568" name="Text Box 8"/>
            <p:cNvSpPr txBox="1">
              <a:spLocks noChangeArrowheads="1"/>
            </p:cNvSpPr>
            <p:nvPr/>
          </p:nvSpPr>
          <p:spPr bwMode="auto">
            <a:xfrm>
              <a:off x="2256" y="3744"/>
              <a:ext cx="882" cy="288"/>
            </a:xfrm>
            <a:prstGeom prst="rect">
              <a:avLst/>
            </a:prstGeom>
            <a:noFill/>
            <a:ln w="9525">
              <a:no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安全信道</a:t>
              </a:r>
            </a:p>
          </p:txBody>
        </p:sp>
        <p:sp>
          <p:nvSpPr>
            <p:cNvPr id="578569" name="Text Box 9"/>
            <p:cNvSpPr txBox="1">
              <a:spLocks noChangeArrowheads="1"/>
            </p:cNvSpPr>
            <p:nvPr/>
          </p:nvSpPr>
          <p:spPr bwMode="auto">
            <a:xfrm>
              <a:off x="1872" y="3408"/>
              <a:ext cx="698" cy="296"/>
            </a:xfrm>
            <a:prstGeom prst="rect">
              <a:avLst/>
            </a:prstGeom>
            <a:noFill/>
            <a:ln w="12700">
              <a:solidFill>
                <a:schemeClr val="accent1"/>
              </a:solid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密钥源</a:t>
              </a:r>
            </a:p>
          </p:txBody>
        </p:sp>
        <p:sp>
          <p:nvSpPr>
            <p:cNvPr id="578570" name="Line 10"/>
            <p:cNvSpPr>
              <a:spLocks noChangeShapeType="1"/>
            </p:cNvSpPr>
            <p:nvPr/>
          </p:nvSpPr>
          <p:spPr bwMode="auto">
            <a:xfrm flipV="1">
              <a:off x="2064" y="2784"/>
              <a:ext cx="0" cy="624"/>
            </a:xfrm>
            <a:prstGeom prst="line">
              <a:avLst/>
            </a:prstGeom>
            <a:noFill/>
            <a:ln w="9525">
              <a:solidFill>
                <a:schemeClr val="hlink"/>
              </a:solidFill>
              <a:round/>
              <a:headEnd/>
              <a:tailEnd type="triangle" w="med" len="med"/>
            </a:ln>
            <a:effectLst/>
          </p:spPr>
          <p:txBody>
            <a:bodyPr wrap="none" lIns="90000" tIns="46800" rIns="90000" bIns="46800">
              <a:spAutoFit/>
            </a:bodyPr>
            <a:lstStyle/>
            <a:p>
              <a:endParaRPr lang="zh-CN" altLang="en-US"/>
            </a:p>
          </p:txBody>
        </p:sp>
        <p:sp>
          <p:nvSpPr>
            <p:cNvPr id="578571" name="Line 11"/>
            <p:cNvSpPr>
              <a:spLocks noChangeShapeType="1"/>
            </p:cNvSpPr>
            <p:nvPr/>
          </p:nvSpPr>
          <p:spPr bwMode="auto">
            <a:xfrm>
              <a:off x="1344" y="2640"/>
              <a:ext cx="384" cy="0"/>
            </a:xfrm>
            <a:prstGeom prst="line">
              <a:avLst/>
            </a:prstGeom>
            <a:noFill/>
            <a:ln w="9525">
              <a:solidFill>
                <a:schemeClr val="hlink"/>
              </a:solidFill>
              <a:round/>
              <a:headEnd/>
              <a:tailEnd type="triangle" w="med" len="med"/>
            </a:ln>
            <a:effectLst/>
          </p:spPr>
          <p:txBody>
            <a:bodyPr wrap="none" lIns="90000" tIns="46800" rIns="90000" bIns="46800">
              <a:spAutoFit/>
            </a:bodyPr>
            <a:lstStyle/>
            <a:p>
              <a:endParaRPr lang="zh-CN" altLang="en-US"/>
            </a:p>
          </p:txBody>
        </p:sp>
        <p:sp>
          <p:nvSpPr>
            <p:cNvPr id="578572" name="Line 12"/>
            <p:cNvSpPr>
              <a:spLocks noChangeShapeType="1"/>
            </p:cNvSpPr>
            <p:nvPr/>
          </p:nvSpPr>
          <p:spPr bwMode="auto">
            <a:xfrm>
              <a:off x="2496" y="2640"/>
              <a:ext cx="432" cy="0"/>
            </a:xfrm>
            <a:prstGeom prst="line">
              <a:avLst/>
            </a:prstGeom>
            <a:noFill/>
            <a:ln w="9525">
              <a:solidFill>
                <a:schemeClr val="hlink"/>
              </a:solidFill>
              <a:round/>
              <a:headEnd/>
              <a:tailEnd type="triangle" w="med" len="med"/>
            </a:ln>
            <a:effectLst/>
          </p:spPr>
          <p:txBody>
            <a:bodyPr wrap="none" lIns="90000" tIns="46800" rIns="90000" bIns="46800">
              <a:spAutoFit/>
            </a:bodyPr>
            <a:lstStyle/>
            <a:p>
              <a:endParaRPr lang="zh-CN" altLang="en-US"/>
            </a:p>
          </p:txBody>
        </p:sp>
        <p:sp>
          <p:nvSpPr>
            <p:cNvPr id="578573" name="Line 13"/>
            <p:cNvSpPr>
              <a:spLocks noChangeShapeType="1"/>
            </p:cNvSpPr>
            <p:nvPr/>
          </p:nvSpPr>
          <p:spPr bwMode="auto">
            <a:xfrm>
              <a:off x="3600" y="2592"/>
              <a:ext cx="432" cy="0"/>
            </a:xfrm>
            <a:prstGeom prst="line">
              <a:avLst/>
            </a:prstGeom>
            <a:noFill/>
            <a:ln w="9525">
              <a:solidFill>
                <a:schemeClr val="hlink"/>
              </a:solidFill>
              <a:round/>
              <a:headEnd/>
              <a:tailEnd type="triangle" w="med" len="med"/>
            </a:ln>
            <a:effectLst/>
          </p:spPr>
          <p:txBody>
            <a:bodyPr lIns="90000" tIns="46800" rIns="90000" bIns="46800">
              <a:spAutoFit/>
            </a:bodyPr>
            <a:lstStyle/>
            <a:p>
              <a:endParaRPr lang="zh-CN" altLang="en-US"/>
            </a:p>
          </p:txBody>
        </p:sp>
        <p:sp>
          <p:nvSpPr>
            <p:cNvPr id="578574" name="Text Box 14"/>
            <p:cNvSpPr txBox="1">
              <a:spLocks noChangeArrowheads="1"/>
            </p:cNvSpPr>
            <p:nvPr/>
          </p:nvSpPr>
          <p:spPr bwMode="auto">
            <a:xfrm>
              <a:off x="2400" y="1763"/>
              <a:ext cx="696" cy="294"/>
            </a:xfrm>
            <a:prstGeom prst="rect">
              <a:avLst/>
            </a:prstGeom>
            <a:noFill/>
            <a:ln w="9525">
              <a:solidFill>
                <a:schemeClr val="accent1"/>
              </a:solid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窃听者</a:t>
              </a:r>
            </a:p>
          </p:txBody>
        </p:sp>
        <p:sp>
          <p:nvSpPr>
            <p:cNvPr id="578575" name="Line 15"/>
            <p:cNvSpPr>
              <a:spLocks noChangeShapeType="1"/>
            </p:cNvSpPr>
            <p:nvPr/>
          </p:nvSpPr>
          <p:spPr bwMode="auto">
            <a:xfrm flipV="1">
              <a:off x="2688" y="2064"/>
              <a:ext cx="0" cy="576"/>
            </a:xfrm>
            <a:prstGeom prst="line">
              <a:avLst/>
            </a:prstGeom>
            <a:noFill/>
            <a:ln w="9525">
              <a:solidFill>
                <a:schemeClr val="hlink"/>
              </a:solidFill>
              <a:round/>
              <a:headEnd/>
              <a:tailEnd type="triangle" w="med" len="med"/>
            </a:ln>
            <a:effectLst/>
          </p:spPr>
          <p:txBody>
            <a:bodyPr lIns="90000" tIns="46800" rIns="90000" bIns="46800">
              <a:spAutoFit/>
            </a:bodyPr>
            <a:lstStyle/>
            <a:p>
              <a:endParaRPr lang="zh-CN" altLang="en-US"/>
            </a:p>
          </p:txBody>
        </p:sp>
        <p:sp>
          <p:nvSpPr>
            <p:cNvPr id="578576" name="Text Box 16"/>
            <p:cNvSpPr txBox="1">
              <a:spLocks noChangeArrowheads="1"/>
            </p:cNvSpPr>
            <p:nvPr/>
          </p:nvSpPr>
          <p:spPr bwMode="auto">
            <a:xfrm>
              <a:off x="1392" y="2400"/>
              <a:ext cx="210" cy="288"/>
            </a:xfrm>
            <a:prstGeom prst="rect">
              <a:avLst/>
            </a:prstGeom>
            <a:noFill/>
            <a:ln w="9525">
              <a:noFill/>
              <a:miter lim="800000"/>
              <a:headEnd/>
              <a:tailEnd/>
            </a:ln>
            <a:effectLst/>
          </p:spPr>
          <p:txBody>
            <a:bodyPr lIns="90000" tIns="46800" rIns="90000" bIns="46800">
              <a:spAutoFit/>
            </a:bodyPr>
            <a:lstStyle/>
            <a:p>
              <a:pPr>
                <a:spcBef>
                  <a:spcPct val="0"/>
                </a:spcBef>
                <a:buFontTx/>
                <a:buNone/>
              </a:pPr>
              <a:r>
                <a:rPr kumimoji="1" lang="en-US" altLang="zh-CN" sz="2400">
                  <a:latin typeface="Times New Roman" pitchFamily="18" charset="0"/>
                  <a:ea typeface="宋体" pitchFamily="2" charset="-122"/>
                </a:rPr>
                <a:t>x</a:t>
              </a:r>
            </a:p>
          </p:txBody>
        </p:sp>
        <p:sp>
          <p:nvSpPr>
            <p:cNvPr id="578577" name="Text Box 17"/>
            <p:cNvSpPr txBox="1">
              <a:spLocks noChangeArrowheads="1"/>
            </p:cNvSpPr>
            <p:nvPr/>
          </p:nvSpPr>
          <p:spPr bwMode="auto">
            <a:xfrm>
              <a:off x="2487" y="2378"/>
              <a:ext cx="210" cy="288"/>
            </a:xfrm>
            <a:prstGeom prst="rect">
              <a:avLst/>
            </a:prstGeom>
            <a:noFill/>
            <a:ln w="9525">
              <a:noFill/>
              <a:miter lim="800000"/>
              <a:headEnd/>
              <a:tailEnd/>
            </a:ln>
            <a:effectLst/>
          </p:spPr>
          <p:txBody>
            <a:bodyPr wrap="none" lIns="90000" tIns="46800" rIns="90000" bIns="46800">
              <a:spAutoFit/>
            </a:bodyPr>
            <a:lstStyle/>
            <a:p>
              <a:pPr>
                <a:spcBef>
                  <a:spcPct val="0"/>
                </a:spcBef>
                <a:buFontTx/>
                <a:buNone/>
              </a:pPr>
              <a:r>
                <a:rPr kumimoji="1" lang="en-US" altLang="zh-CN" sz="2400">
                  <a:latin typeface="Times New Roman" pitchFamily="18" charset="0"/>
                  <a:ea typeface="宋体" pitchFamily="2" charset="-122"/>
                </a:rPr>
                <a:t>y</a:t>
              </a:r>
            </a:p>
          </p:txBody>
        </p:sp>
        <p:sp>
          <p:nvSpPr>
            <p:cNvPr id="578578" name="Text Box 18"/>
            <p:cNvSpPr txBox="1">
              <a:spLocks noChangeArrowheads="1"/>
            </p:cNvSpPr>
            <p:nvPr/>
          </p:nvSpPr>
          <p:spPr bwMode="auto">
            <a:xfrm>
              <a:off x="3648" y="2352"/>
              <a:ext cx="210" cy="288"/>
            </a:xfrm>
            <a:prstGeom prst="rect">
              <a:avLst/>
            </a:prstGeom>
            <a:noFill/>
            <a:ln w="9525">
              <a:noFill/>
              <a:miter lim="800000"/>
              <a:headEnd/>
              <a:tailEnd/>
            </a:ln>
            <a:effectLst/>
          </p:spPr>
          <p:txBody>
            <a:bodyPr wrap="none" lIns="90000" tIns="46800" rIns="90000" bIns="46800">
              <a:spAutoFit/>
            </a:bodyPr>
            <a:lstStyle/>
            <a:p>
              <a:pPr>
                <a:spcBef>
                  <a:spcPct val="0"/>
                </a:spcBef>
                <a:buFontTx/>
                <a:buNone/>
              </a:pPr>
              <a:r>
                <a:rPr kumimoji="1" lang="en-US" altLang="zh-CN" sz="2400">
                  <a:latin typeface="Times New Roman" pitchFamily="18" charset="0"/>
                  <a:ea typeface="宋体" pitchFamily="2" charset="-122"/>
                </a:rPr>
                <a:t>x</a:t>
              </a:r>
            </a:p>
          </p:txBody>
        </p:sp>
        <p:sp>
          <p:nvSpPr>
            <p:cNvPr id="578579" name="Line 19"/>
            <p:cNvSpPr>
              <a:spLocks noChangeShapeType="1"/>
            </p:cNvSpPr>
            <p:nvPr/>
          </p:nvSpPr>
          <p:spPr bwMode="auto">
            <a:xfrm flipV="1">
              <a:off x="3216" y="2784"/>
              <a:ext cx="0" cy="624"/>
            </a:xfrm>
            <a:prstGeom prst="line">
              <a:avLst/>
            </a:prstGeom>
            <a:noFill/>
            <a:ln w="9525">
              <a:solidFill>
                <a:schemeClr val="hlink"/>
              </a:solidFill>
              <a:round/>
              <a:headEnd/>
              <a:tailEnd type="triangle" w="med" len="med"/>
            </a:ln>
            <a:effectLst/>
          </p:spPr>
          <p:txBody>
            <a:bodyPr lIns="90000" tIns="46800" rIns="90000" bIns="46800">
              <a:spAutoFit/>
            </a:bodyPr>
            <a:lstStyle/>
            <a:p>
              <a:endParaRPr lang="zh-CN" altLang="en-US"/>
            </a:p>
          </p:txBody>
        </p:sp>
        <p:sp>
          <p:nvSpPr>
            <p:cNvPr id="578580" name="Text Box 20"/>
            <p:cNvSpPr txBox="1">
              <a:spLocks noChangeArrowheads="1"/>
            </p:cNvSpPr>
            <p:nvPr/>
          </p:nvSpPr>
          <p:spPr bwMode="auto">
            <a:xfrm>
              <a:off x="1824" y="2976"/>
              <a:ext cx="306" cy="288"/>
            </a:xfrm>
            <a:prstGeom prst="rect">
              <a:avLst/>
            </a:prstGeom>
            <a:noFill/>
            <a:ln w="9525">
              <a:noFill/>
              <a:miter lim="800000"/>
              <a:headEnd/>
              <a:tailEnd/>
            </a:ln>
            <a:effectLst/>
          </p:spPr>
          <p:txBody>
            <a:bodyPr wrap="none" lIns="90000" tIns="46800" rIns="90000" bIns="46800">
              <a:spAutoFit/>
            </a:bodyPr>
            <a:lstStyle/>
            <a:p>
              <a:pPr>
                <a:spcBef>
                  <a:spcPct val="50000"/>
                </a:spcBef>
                <a:buFontTx/>
                <a:buNone/>
              </a:pPr>
              <a:r>
                <a:rPr kumimoji="1" lang="en-US" altLang="zh-CN" sz="2400">
                  <a:latin typeface="Times New Roman" pitchFamily="18" charset="0"/>
                  <a:ea typeface="宋体" pitchFamily="2" charset="-122"/>
                </a:rPr>
                <a:t>k1</a:t>
              </a:r>
              <a:endParaRPr kumimoji="1" lang="en-US" altLang="zh-CN">
                <a:latin typeface="Times New Roman" pitchFamily="18" charset="0"/>
                <a:ea typeface="宋体" pitchFamily="2" charset="-122"/>
              </a:endParaRPr>
            </a:p>
          </p:txBody>
        </p:sp>
        <p:sp>
          <p:nvSpPr>
            <p:cNvPr id="578581" name="Text Box 21"/>
            <p:cNvSpPr txBox="1">
              <a:spLocks noChangeArrowheads="1"/>
            </p:cNvSpPr>
            <p:nvPr/>
          </p:nvSpPr>
          <p:spPr bwMode="auto">
            <a:xfrm>
              <a:off x="2928" y="3400"/>
              <a:ext cx="698" cy="296"/>
            </a:xfrm>
            <a:prstGeom prst="rect">
              <a:avLst/>
            </a:prstGeom>
            <a:noFill/>
            <a:ln w="12700">
              <a:solidFill>
                <a:schemeClr val="accent1"/>
              </a:solid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密钥源</a:t>
              </a:r>
            </a:p>
          </p:txBody>
        </p:sp>
        <p:sp>
          <p:nvSpPr>
            <p:cNvPr id="578582" name="Text Box 22"/>
            <p:cNvSpPr txBox="1">
              <a:spLocks noChangeArrowheads="1"/>
            </p:cNvSpPr>
            <p:nvPr/>
          </p:nvSpPr>
          <p:spPr bwMode="auto">
            <a:xfrm>
              <a:off x="3264" y="2976"/>
              <a:ext cx="306" cy="288"/>
            </a:xfrm>
            <a:prstGeom prst="rect">
              <a:avLst/>
            </a:prstGeom>
            <a:noFill/>
            <a:ln w="9525">
              <a:noFill/>
              <a:miter lim="800000"/>
              <a:headEnd/>
              <a:tailEnd/>
            </a:ln>
            <a:effectLst/>
          </p:spPr>
          <p:txBody>
            <a:bodyPr wrap="none" lIns="90000" tIns="46800" rIns="90000" bIns="46800">
              <a:spAutoFit/>
            </a:bodyPr>
            <a:lstStyle/>
            <a:p>
              <a:pPr>
                <a:spcBef>
                  <a:spcPct val="50000"/>
                </a:spcBef>
                <a:buFontTx/>
                <a:buNone/>
              </a:pPr>
              <a:r>
                <a:rPr kumimoji="1" lang="en-US" altLang="zh-CN" sz="2400">
                  <a:latin typeface="Times New Roman" pitchFamily="18" charset="0"/>
                  <a:ea typeface="宋体" pitchFamily="2" charset="-122"/>
                </a:rPr>
                <a:t>k2</a:t>
              </a:r>
              <a:endParaRPr kumimoji="1" lang="en-US" altLang="zh-CN">
                <a:latin typeface="Times New Roman" pitchFamily="18" charset="0"/>
                <a:ea typeface="宋体" pitchFamily="2" charset="-122"/>
              </a:endParaRPr>
            </a:p>
          </p:txBody>
        </p:sp>
        <p:sp>
          <p:nvSpPr>
            <p:cNvPr id="578583" name="Text Box 23"/>
            <p:cNvSpPr txBox="1">
              <a:spLocks noChangeArrowheads="1"/>
            </p:cNvSpPr>
            <p:nvPr/>
          </p:nvSpPr>
          <p:spPr bwMode="auto">
            <a:xfrm>
              <a:off x="2112" y="2832"/>
              <a:ext cx="1074" cy="288"/>
            </a:xfrm>
            <a:prstGeom prst="rect">
              <a:avLst/>
            </a:prstGeom>
            <a:noFill/>
            <a:ln w="9525">
              <a:noFill/>
              <a:miter lim="800000"/>
              <a:headEnd/>
              <a:tailEnd/>
            </a:ln>
            <a:effectLst/>
          </p:spPr>
          <p:txBody>
            <a:bodyPr wrap="none" lIns="90000" tIns="46800" rIns="90000" bIns="46800">
              <a:spAutoFit/>
            </a:bodyPr>
            <a:lstStyle/>
            <a:p>
              <a:pPr>
                <a:spcBef>
                  <a:spcPct val="0"/>
                </a:spcBef>
                <a:buFontTx/>
                <a:buNone/>
              </a:pPr>
              <a:r>
                <a:rPr kumimoji="1" lang="zh-CN" altLang="en-US" sz="2400">
                  <a:latin typeface="Times New Roman" pitchFamily="18" charset="0"/>
                  <a:ea typeface="宋体" pitchFamily="2" charset="-122"/>
                </a:rPr>
                <a:t>不安全信道</a:t>
              </a:r>
            </a:p>
          </p:txBody>
        </p:sp>
        <p:sp>
          <p:nvSpPr>
            <p:cNvPr id="578584" name="Line 24"/>
            <p:cNvSpPr>
              <a:spLocks noChangeShapeType="1"/>
            </p:cNvSpPr>
            <p:nvPr/>
          </p:nvSpPr>
          <p:spPr bwMode="auto">
            <a:xfrm>
              <a:off x="2592" y="3600"/>
              <a:ext cx="336" cy="0"/>
            </a:xfrm>
            <a:prstGeom prst="line">
              <a:avLst/>
            </a:prstGeom>
            <a:noFill/>
            <a:ln w="9525">
              <a:solidFill>
                <a:schemeClr val="hlink"/>
              </a:solidFill>
              <a:miter lim="800000"/>
              <a:headEnd/>
              <a:tailEnd/>
            </a:ln>
            <a:effectLst/>
          </p:spPr>
          <p:txBody>
            <a:bodyPr wrap="none"/>
            <a:lstStyle/>
            <a:p>
              <a:endParaRPr lang="zh-CN" altLang="en-US"/>
            </a:p>
          </p:txBody>
        </p:sp>
        <p:sp>
          <p:nvSpPr>
            <p:cNvPr id="578585" name="Line 25"/>
            <p:cNvSpPr>
              <a:spLocks noChangeShapeType="1"/>
            </p:cNvSpPr>
            <p:nvPr/>
          </p:nvSpPr>
          <p:spPr bwMode="auto">
            <a:xfrm>
              <a:off x="3120" y="1920"/>
              <a:ext cx="960" cy="0"/>
            </a:xfrm>
            <a:prstGeom prst="line">
              <a:avLst/>
            </a:prstGeom>
            <a:noFill/>
            <a:ln w="9525">
              <a:solidFill>
                <a:schemeClr val="hlink"/>
              </a:solidFill>
              <a:miter lim="800000"/>
              <a:headEnd/>
              <a:tailEnd type="triangle" w="med" len="med"/>
            </a:ln>
            <a:effectLst/>
          </p:spPr>
          <p:txBody>
            <a:bodyPr wrap="none"/>
            <a:lstStyle/>
            <a:p>
              <a:endParaRPr lang="zh-CN" altLang="en-US"/>
            </a:p>
          </p:txBody>
        </p:sp>
        <p:sp>
          <p:nvSpPr>
            <p:cNvPr id="578586" name="Rectangle 26"/>
            <p:cNvSpPr>
              <a:spLocks noChangeArrowheads="1"/>
            </p:cNvSpPr>
            <p:nvPr/>
          </p:nvSpPr>
          <p:spPr bwMode="auto">
            <a:xfrm>
              <a:off x="4080" y="1680"/>
              <a:ext cx="864" cy="480"/>
            </a:xfrm>
            <a:prstGeom prst="rect">
              <a:avLst/>
            </a:prstGeom>
            <a:solidFill>
              <a:srgbClr val="33CCCC"/>
            </a:solidFill>
            <a:ln w="9525">
              <a:solidFill>
                <a:schemeClr val="accent1"/>
              </a:solidFill>
              <a:miter lim="800000"/>
              <a:headEnd/>
              <a:tailEnd/>
            </a:ln>
            <a:effectLst/>
          </p:spPr>
          <p:txBody>
            <a:bodyPr wrap="none" anchor="ctr"/>
            <a:lstStyle/>
            <a:p>
              <a:pPr algn="ctr">
                <a:spcBef>
                  <a:spcPct val="0"/>
                </a:spcBef>
                <a:buFontTx/>
                <a:buNone/>
              </a:pPr>
              <a:r>
                <a:rPr kumimoji="1" lang="zh-CN" altLang="en-US" sz="2400" b="1">
                  <a:latin typeface="Tahoma" pitchFamily="34" charset="0"/>
                  <a:ea typeface="宋体" pitchFamily="2" charset="-122"/>
                </a:rPr>
                <a:t>密码分析</a:t>
              </a:r>
            </a:p>
          </p:txBody>
        </p:sp>
      </p:grpSp>
      <p:sp>
        <p:nvSpPr>
          <p:cNvPr id="578587" name="Text Box 27"/>
          <p:cNvSpPr txBox="1">
            <a:spLocks noChangeArrowheads="1"/>
          </p:cNvSpPr>
          <p:nvPr/>
        </p:nvSpPr>
        <p:spPr bwMode="ltGray">
          <a:xfrm>
            <a:off x="323850" y="5157788"/>
            <a:ext cx="8280400" cy="1373187"/>
          </a:xfrm>
          <a:prstGeom prst="rect">
            <a:avLst/>
          </a:prstGeom>
          <a:noFill/>
          <a:ln w="9525" algn="ctr">
            <a:noFill/>
            <a:miter lim="800000"/>
            <a:headEnd/>
            <a:tailEnd/>
          </a:ln>
          <a:effectLst/>
        </p:spPr>
        <p:txBody>
          <a:bodyPr>
            <a:spAutoFit/>
          </a:bodyPr>
          <a:lstStyle/>
          <a:p>
            <a:pPr>
              <a:spcBef>
                <a:spcPct val="0"/>
              </a:spcBef>
              <a:buFontTx/>
              <a:buNone/>
            </a:pPr>
            <a:r>
              <a:rPr lang="zh-CN" altLang="en-US" sz="2800">
                <a:latin typeface="楷体_GB2312" pitchFamily="49" charset="-122"/>
              </a:rPr>
              <a:t>加密的</a:t>
            </a:r>
            <a:r>
              <a:rPr lang="zh-CN" altLang="en-US" sz="2800">
                <a:solidFill>
                  <a:srgbClr val="A2F3FC"/>
                </a:solidFill>
                <a:latin typeface="楷体_GB2312" pitchFamily="49" charset="-122"/>
              </a:rPr>
              <a:t>目的</a:t>
            </a:r>
            <a:r>
              <a:rPr lang="zh-CN" altLang="en-US" sz="2800">
                <a:latin typeface="楷体_GB2312" pitchFamily="49" charset="-122"/>
              </a:rPr>
              <a:t>：发方和收方两个人在不安全的信道上进行通信，而敌方（攻击者）不能理解他们通信的内容。</a:t>
            </a: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850D91B-18C8-4CC4-8847-7E42DB79056F}" type="slidenum">
              <a:rPr lang="zh-CN" altLang="en-US"/>
              <a:pPr/>
              <a:t>17</a:t>
            </a:fld>
            <a:endParaRPr lang="en-US" altLang="zh-CN"/>
          </a:p>
        </p:txBody>
      </p:sp>
      <p:sp>
        <p:nvSpPr>
          <p:cNvPr id="579586" name="Rectangle 2"/>
          <p:cNvSpPr>
            <a:spLocks noChangeArrowheads="1"/>
          </p:cNvSpPr>
          <p:nvPr/>
        </p:nvSpPr>
        <p:spPr bwMode="auto">
          <a:xfrm>
            <a:off x="323850" y="1268413"/>
            <a:ext cx="8429625" cy="4729162"/>
          </a:xfrm>
          <a:prstGeom prst="rect">
            <a:avLst/>
          </a:prstGeom>
          <a:noFill/>
          <a:ln w="9525">
            <a:noFill/>
            <a:miter lim="800000"/>
            <a:headEnd/>
            <a:tailEnd/>
          </a:ln>
          <a:effectLst/>
        </p:spPr>
        <p:txBody>
          <a:bodyPr>
            <a:spAutoFit/>
          </a:bodyPr>
          <a:lstStyle/>
          <a:p>
            <a:pPr>
              <a:lnSpc>
                <a:spcPct val="140000"/>
              </a:lnSpc>
              <a:spcBef>
                <a:spcPct val="30000"/>
              </a:spcBef>
              <a:buFontTx/>
              <a:buNone/>
            </a:pPr>
            <a:r>
              <a:rPr lang="zh-CN" altLang="en-US" sz="2400">
                <a:latin typeface="楷体_GB2312" pitchFamily="49" charset="-122"/>
              </a:rPr>
              <a:t>设</a:t>
            </a:r>
            <a:r>
              <a:rPr lang="en-US" altLang="zh-CN" sz="2400">
                <a:solidFill>
                  <a:srgbClr val="A2F3FC"/>
                </a:solidFill>
                <a:latin typeface="楷体_GB2312" pitchFamily="49" charset="-122"/>
              </a:rPr>
              <a:t>P</a:t>
            </a:r>
            <a:r>
              <a:rPr lang="zh-CN" altLang="en-US" sz="2400">
                <a:latin typeface="楷体_GB2312" pitchFamily="49" charset="-122"/>
              </a:rPr>
              <a:t>是可能的明文有限集（明文空间），</a:t>
            </a:r>
          </a:p>
          <a:p>
            <a:pPr>
              <a:lnSpc>
                <a:spcPct val="140000"/>
              </a:lnSpc>
              <a:spcBef>
                <a:spcPct val="30000"/>
              </a:spcBef>
              <a:buFontTx/>
              <a:buNone/>
            </a:pPr>
            <a:r>
              <a:rPr lang="zh-CN" altLang="en-US" sz="2400">
                <a:latin typeface="楷体_GB2312" pitchFamily="49" charset="-122"/>
              </a:rPr>
              <a:t>  </a:t>
            </a:r>
            <a:r>
              <a:rPr lang="en-US" altLang="zh-CN" sz="2400">
                <a:solidFill>
                  <a:srgbClr val="A2F3FC"/>
                </a:solidFill>
                <a:latin typeface="楷体_GB2312" pitchFamily="49" charset="-122"/>
              </a:rPr>
              <a:t>C</a:t>
            </a:r>
            <a:r>
              <a:rPr lang="zh-CN" altLang="en-US" sz="2400">
                <a:latin typeface="楷体_GB2312" pitchFamily="49" charset="-122"/>
              </a:rPr>
              <a:t>是可能的密文有限集（密文空间），</a:t>
            </a:r>
          </a:p>
          <a:p>
            <a:pPr>
              <a:lnSpc>
                <a:spcPct val="140000"/>
              </a:lnSpc>
              <a:spcBef>
                <a:spcPct val="30000"/>
              </a:spcBef>
              <a:buFontTx/>
              <a:buNone/>
            </a:pPr>
            <a:r>
              <a:rPr lang="zh-CN" altLang="en-US" sz="2400">
                <a:latin typeface="楷体_GB2312" pitchFamily="49" charset="-122"/>
              </a:rPr>
              <a:t>  </a:t>
            </a:r>
            <a:r>
              <a:rPr lang="en-US" altLang="zh-CN" sz="2400">
                <a:solidFill>
                  <a:srgbClr val="A2F3FC"/>
                </a:solidFill>
                <a:latin typeface="楷体_GB2312" pitchFamily="49" charset="-122"/>
              </a:rPr>
              <a:t>K</a:t>
            </a:r>
            <a:r>
              <a:rPr lang="zh-CN" altLang="en-US" sz="2400">
                <a:latin typeface="楷体_GB2312" pitchFamily="49" charset="-122"/>
              </a:rPr>
              <a:t>是一切可能密钥的构成有限集，</a:t>
            </a:r>
          </a:p>
          <a:p>
            <a:pPr>
              <a:lnSpc>
                <a:spcPct val="140000"/>
              </a:lnSpc>
              <a:spcBef>
                <a:spcPct val="30000"/>
              </a:spcBef>
              <a:buFontTx/>
              <a:buNone/>
            </a:pPr>
            <a:r>
              <a:rPr lang="zh-CN" altLang="en-US" sz="2400">
                <a:latin typeface="楷体_GB2312" pitchFamily="49" charset="-122"/>
              </a:rPr>
              <a:t>  </a:t>
            </a:r>
            <a:r>
              <a:rPr lang="en-US" altLang="zh-CN" sz="2400">
                <a:solidFill>
                  <a:srgbClr val="A2F3FC"/>
                </a:solidFill>
                <a:latin typeface="楷体_GB2312" pitchFamily="49" charset="-122"/>
              </a:rPr>
              <a:t>E</a:t>
            </a:r>
            <a:r>
              <a:rPr lang="zh-CN" altLang="en-US" sz="2400">
                <a:solidFill>
                  <a:srgbClr val="A2F3FC"/>
                </a:solidFill>
                <a:latin typeface="楷体_GB2312" pitchFamily="49" charset="-122"/>
              </a:rPr>
              <a:t>、</a:t>
            </a:r>
            <a:r>
              <a:rPr lang="en-US" altLang="zh-CN" sz="2400">
                <a:solidFill>
                  <a:srgbClr val="A2F3FC"/>
                </a:solidFill>
                <a:latin typeface="楷体_GB2312" pitchFamily="49" charset="-122"/>
              </a:rPr>
              <a:t>D</a:t>
            </a:r>
            <a:r>
              <a:rPr lang="zh-CN" altLang="en-US" sz="2400">
                <a:latin typeface="楷体_GB2312" pitchFamily="49" charset="-122"/>
              </a:rPr>
              <a:t>是加密、解密算法，</a:t>
            </a:r>
          </a:p>
          <a:p>
            <a:pPr>
              <a:lnSpc>
                <a:spcPct val="140000"/>
              </a:lnSpc>
              <a:spcBef>
                <a:spcPct val="30000"/>
              </a:spcBef>
              <a:buFontTx/>
              <a:buNone/>
            </a:pPr>
            <a:r>
              <a:rPr lang="zh-CN" altLang="en-US" sz="2400">
                <a:latin typeface="楷体_GB2312" pitchFamily="49" charset="-122"/>
              </a:rPr>
              <a:t>  </a:t>
            </a:r>
            <a:r>
              <a:rPr lang="en-US" altLang="zh-CN" sz="2400">
                <a:solidFill>
                  <a:srgbClr val="A2F3FC"/>
                </a:solidFill>
                <a:latin typeface="楷体_GB2312" pitchFamily="49" charset="-122"/>
              </a:rPr>
              <a:t>S</a:t>
            </a:r>
            <a:r>
              <a:rPr lang="zh-CN" altLang="en-US" sz="2400">
                <a:latin typeface="楷体_GB2312" pitchFamily="49" charset="-122"/>
              </a:rPr>
              <a:t>为一个五元组，</a:t>
            </a:r>
            <a:r>
              <a:rPr lang="en-US" altLang="zh-CN" sz="2400">
                <a:latin typeface="楷体_GB2312" pitchFamily="49" charset="-122"/>
              </a:rPr>
              <a:t>S</a:t>
            </a:r>
            <a:r>
              <a:rPr lang="zh-CN" altLang="en-US" sz="2400">
                <a:latin typeface="楷体_GB2312" pitchFamily="49" charset="-122"/>
              </a:rPr>
              <a:t>＝</a:t>
            </a:r>
            <a:r>
              <a:rPr lang="en-US" altLang="zh-CN" sz="2400">
                <a:latin typeface="楷体_GB2312" pitchFamily="49" charset="-122"/>
              </a:rPr>
              <a:t>{P,C,K,E,D}</a:t>
            </a:r>
            <a:r>
              <a:rPr lang="zh-CN" altLang="en-US" sz="2400">
                <a:latin typeface="楷体_GB2312" pitchFamily="49" charset="-122"/>
              </a:rPr>
              <a:t>，</a:t>
            </a:r>
          </a:p>
          <a:p>
            <a:pPr>
              <a:lnSpc>
                <a:spcPct val="140000"/>
              </a:lnSpc>
              <a:spcBef>
                <a:spcPct val="30000"/>
              </a:spcBef>
              <a:buFontTx/>
              <a:buNone/>
            </a:pPr>
            <a:r>
              <a:rPr lang="zh-CN" altLang="en-US" sz="2400">
                <a:latin typeface="楷体_GB2312" pitchFamily="49" charset="-122"/>
              </a:rPr>
              <a:t>满足：任何</a:t>
            </a:r>
            <a:r>
              <a:rPr lang="en-US" altLang="zh-CN" sz="2400">
                <a:latin typeface="楷体_GB2312" pitchFamily="49" charset="-122"/>
              </a:rPr>
              <a:t>k</a:t>
            </a:r>
            <a:r>
              <a:rPr lang="en-US" altLang="zh-CN" sz="2400" baseline="-25000">
                <a:latin typeface="楷体_GB2312" pitchFamily="49" charset="-122"/>
              </a:rPr>
              <a:t>i</a:t>
            </a:r>
            <a:r>
              <a:rPr lang="en-US" altLang="zh-CN" sz="2400">
                <a:latin typeface="楷体_GB2312" pitchFamily="49" charset="-122"/>
              </a:rPr>
              <a:t>∈K</a:t>
            </a:r>
            <a:r>
              <a:rPr lang="zh-CN" altLang="en-US" sz="2400">
                <a:latin typeface="楷体_GB2312" pitchFamily="49" charset="-122"/>
              </a:rPr>
              <a:t>（</a:t>
            </a:r>
            <a:r>
              <a:rPr lang="en-US" altLang="zh-CN" sz="2400">
                <a:latin typeface="楷体_GB2312" pitchFamily="49" charset="-122"/>
              </a:rPr>
              <a:t>i=1,2,</a:t>
            </a:r>
            <a:r>
              <a:rPr lang="en-US" altLang="zh-CN" sz="2400">
                <a:latin typeface="Arial"/>
              </a:rPr>
              <a:t>…</a:t>
            </a:r>
            <a:r>
              <a:rPr lang="zh-CN" altLang="en-US" sz="2400">
                <a:latin typeface="楷体_GB2312" pitchFamily="49" charset="-122"/>
              </a:rPr>
              <a:t>），有一个加密算法</a:t>
            </a:r>
            <a:r>
              <a:rPr lang="en-US" altLang="zh-CN" sz="2400">
                <a:latin typeface="楷体_GB2312" pitchFamily="49" charset="-122"/>
              </a:rPr>
              <a:t>Ek</a:t>
            </a:r>
            <a:r>
              <a:rPr lang="en-US" altLang="zh-CN" sz="2400" baseline="-25000">
                <a:latin typeface="楷体_GB2312" pitchFamily="49" charset="-122"/>
              </a:rPr>
              <a:t>e</a:t>
            </a:r>
            <a:r>
              <a:rPr lang="en-US" altLang="zh-CN" sz="2400">
                <a:latin typeface="楷体_GB2312" pitchFamily="49" charset="-122"/>
              </a:rPr>
              <a:t>∈E</a:t>
            </a:r>
            <a:r>
              <a:rPr lang="zh-CN" altLang="en-US" sz="2400">
                <a:latin typeface="楷体_GB2312" pitchFamily="49" charset="-122"/>
              </a:rPr>
              <a:t>和相应解密算法</a:t>
            </a:r>
            <a:r>
              <a:rPr lang="en-US" altLang="zh-CN" sz="2400">
                <a:latin typeface="楷体_GB2312" pitchFamily="49" charset="-122"/>
              </a:rPr>
              <a:t>Dk</a:t>
            </a:r>
            <a:r>
              <a:rPr lang="en-US" altLang="zh-CN" sz="2400" baseline="-25000">
                <a:latin typeface="楷体_GB2312" pitchFamily="49" charset="-122"/>
              </a:rPr>
              <a:t>d</a:t>
            </a:r>
            <a:r>
              <a:rPr lang="en-US" altLang="zh-CN" sz="2400">
                <a:latin typeface="楷体_GB2312" pitchFamily="49" charset="-122"/>
              </a:rPr>
              <a:t>∈D</a:t>
            </a:r>
            <a:r>
              <a:rPr lang="zh-CN" altLang="en-US" sz="2400">
                <a:latin typeface="楷体_GB2312" pitchFamily="49" charset="-122"/>
              </a:rPr>
              <a:t>，使得，</a:t>
            </a:r>
            <a:r>
              <a:rPr lang="en-US" altLang="zh-CN" sz="2400">
                <a:latin typeface="楷体_GB2312" pitchFamily="49" charset="-122"/>
              </a:rPr>
              <a:t>Ek</a:t>
            </a:r>
            <a:r>
              <a:rPr lang="en-US" altLang="zh-CN" sz="2400" baseline="-25000">
                <a:latin typeface="楷体_GB2312" pitchFamily="49" charset="-122"/>
              </a:rPr>
              <a:t>e</a:t>
            </a:r>
            <a:r>
              <a:rPr lang="en-US" altLang="zh-CN" sz="2400">
                <a:latin typeface="楷体_GB2312" pitchFamily="49" charset="-122"/>
              </a:rPr>
              <a:t>:P→C</a:t>
            </a:r>
            <a:r>
              <a:rPr lang="zh-CN" altLang="en-US" sz="2400">
                <a:latin typeface="楷体_GB2312" pitchFamily="49" charset="-122"/>
              </a:rPr>
              <a:t>和</a:t>
            </a:r>
            <a:r>
              <a:rPr lang="en-US" altLang="zh-CN" sz="2400">
                <a:latin typeface="楷体_GB2312" pitchFamily="49" charset="-122"/>
              </a:rPr>
              <a:t>Dk</a:t>
            </a:r>
            <a:r>
              <a:rPr lang="en-US" altLang="zh-CN" sz="2400" baseline="-25000">
                <a:latin typeface="楷体_GB2312" pitchFamily="49" charset="-122"/>
              </a:rPr>
              <a:t>d</a:t>
            </a:r>
            <a:r>
              <a:rPr lang="en-US" altLang="zh-CN" sz="2400">
                <a:latin typeface="楷体_GB2312" pitchFamily="49" charset="-122"/>
              </a:rPr>
              <a:t>:C→P</a:t>
            </a:r>
            <a:r>
              <a:rPr lang="zh-CN" altLang="en-US" sz="2400">
                <a:latin typeface="楷体_GB2312" pitchFamily="49" charset="-122"/>
              </a:rPr>
              <a:t>分别为加、解密函数，并满足</a:t>
            </a:r>
            <a:r>
              <a:rPr lang="en-US" altLang="zh-CN" sz="2400">
                <a:latin typeface="楷体_GB2312" pitchFamily="49" charset="-122"/>
              </a:rPr>
              <a:t>Dk</a:t>
            </a:r>
            <a:r>
              <a:rPr lang="en-US" altLang="zh-CN" sz="2400" baseline="-25000">
                <a:latin typeface="楷体_GB2312" pitchFamily="49" charset="-122"/>
              </a:rPr>
              <a:t>d</a:t>
            </a:r>
            <a:r>
              <a:rPr lang="en-US" altLang="zh-CN" sz="2400">
                <a:latin typeface="楷体_GB2312" pitchFamily="49" charset="-122"/>
              </a:rPr>
              <a:t>[Ek</a:t>
            </a:r>
            <a:r>
              <a:rPr lang="en-US" altLang="zh-CN" sz="2400" baseline="-25000">
                <a:latin typeface="楷体_GB2312" pitchFamily="49" charset="-122"/>
              </a:rPr>
              <a:t>e</a:t>
            </a:r>
            <a:r>
              <a:rPr lang="en-US" altLang="zh-CN" sz="2400">
                <a:latin typeface="楷体_GB2312" pitchFamily="49" charset="-122"/>
              </a:rPr>
              <a:t>(x)]=x  x∈P</a:t>
            </a:r>
          </a:p>
        </p:txBody>
      </p:sp>
      <p:sp>
        <p:nvSpPr>
          <p:cNvPr id="579587" name="Rectangle 3"/>
          <p:cNvSpPr>
            <a:spLocks noGrp="1" noChangeArrowheads="1"/>
          </p:cNvSpPr>
          <p:nvPr>
            <p:ph type="title"/>
          </p:nvPr>
        </p:nvSpPr>
        <p:spPr>
          <a:xfrm>
            <a:off x="0" y="620713"/>
            <a:ext cx="9144000" cy="617537"/>
          </a:xfrm>
        </p:spPr>
        <p:txBody>
          <a:bodyPr/>
          <a:lstStyle/>
          <a:p>
            <a:r>
              <a:rPr lang="zh-CN" altLang="en-US">
                <a:latin typeface="宋体" pitchFamily="2" charset="-122"/>
                <a:ea typeface="宋体" pitchFamily="2" charset="-122"/>
              </a:rPr>
              <a:t>密码体制</a:t>
            </a:r>
            <a:r>
              <a:rPr lang="zh-CN" altLang="en-US">
                <a:solidFill>
                  <a:schemeClr val="bg1"/>
                </a:solidFill>
                <a:ea typeface="宋体" pitchFamily="2" charset="-122"/>
              </a:rPr>
              <a:t> </a:t>
            </a:r>
          </a:p>
        </p:txBody>
      </p:sp>
    </p:spTree>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22F0DF-AAE7-4D90-8673-0FAA77D22DF1}" type="slidenum">
              <a:rPr lang="zh-CN" altLang="en-US"/>
              <a:pPr/>
              <a:t>18</a:t>
            </a:fld>
            <a:endParaRPr lang="en-US" altLang="zh-CN"/>
          </a:p>
        </p:txBody>
      </p:sp>
      <p:sp>
        <p:nvSpPr>
          <p:cNvPr id="580610" name="Rectangle 2"/>
          <p:cNvSpPr>
            <a:spLocks noGrp="1" noChangeArrowheads="1"/>
          </p:cNvSpPr>
          <p:nvPr>
            <p:ph type="title"/>
          </p:nvPr>
        </p:nvSpPr>
        <p:spPr>
          <a:xfrm>
            <a:off x="0" y="620713"/>
            <a:ext cx="8229600" cy="720725"/>
          </a:xfrm>
        </p:spPr>
        <p:txBody>
          <a:bodyPr/>
          <a:lstStyle/>
          <a:p>
            <a:r>
              <a:rPr lang="zh-CN" altLang="en-US">
                <a:ea typeface="宋体" pitchFamily="2" charset="-122"/>
              </a:rPr>
              <a:t>密码算法分类</a:t>
            </a:r>
            <a:r>
              <a:rPr lang="en-US" altLang="zh-CN">
                <a:ea typeface="宋体" pitchFamily="2" charset="-122"/>
              </a:rPr>
              <a:t>-i</a:t>
            </a:r>
          </a:p>
        </p:txBody>
      </p:sp>
      <p:sp>
        <p:nvSpPr>
          <p:cNvPr id="580611" name="Rectangle 3"/>
          <p:cNvSpPr>
            <a:spLocks noGrp="1" noChangeArrowheads="1"/>
          </p:cNvSpPr>
          <p:nvPr>
            <p:ph type="body" idx="1"/>
          </p:nvPr>
        </p:nvSpPr>
        <p:spPr/>
        <p:txBody>
          <a:bodyPr/>
          <a:lstStyle/>
          <a:p>
            <a:r>
              <a:rPr lang="zh-CN" altLang="en-US" sz="2800" dirty="0"/>
              <a:t>按照保密的内容分</a:t>
            </a:r>
            <a:r>
              <a:rPr lang="en-US" altLang="zh-CN" sz="2800" dirty="0"/>
              <a:t>:</a:t>
            </a:r>
          </a:p>
          <a:p>
            <a:pPr>
              <a:buFont typeface="Wingdings" pitchFamily="2" charset="2"/>
              <a:buChar char="Ø"/>
            </a:pPr>
            <a:r>
              <a:rPr lang="zh-CN" altLang="en-US" sz="2800" dirty="0">
                <a:solidFill>
                  <a:srgbClr val="A2F3FC"/>
                </a:solidFill>
              </a:rPr>
              <a:t>受限制的（</a:t>
            </a:r>
            <a:r>
              <a:rPr lang="en-US" altLang="zh-CN" sz="2800" dirty="0">
                <a:solidFill>
                  <a:srgbClr val="A2F3FC"/>
                </a:solidFill>
              </a:rPr>
              <a:t>restricted)</a:t>
            </a:r>
            <a:r>
              <a:rPr lang="zh-CN" altLang="en-US" sz="2800" dirty="0">
                <a:solidFill>
                  <a:srgbClr val="A2F3FC"/>
                </a:solidFill>
              </a:rPr>
              <a:t>算法</a:t>
            </a:r>
            <a:r>
              <a:rPr lang="en-US" altLang="zh-CN" sz="2800" dirty="0"/>
              <a:t>:</a:t>
            </a:r>
            <a:r>
              <a:rPr lang="zh-CN" altLang="en-US" sz="2800" dirty="0"/>
              <a:t>又叫</a:t>
            </a:r>
            <a:r>
              <a:rPr lang="zh-CN" altLang="en-US" sz="2800" dirty="0">
                <a:solidFill>
                  <a:srgbClr val="A2F3FC"/>
                </a:solidFill>
              </a:rPr>
              <a:t>古典密码</a:t>
            </a:r>
            <a:r>
              <a:rPr lang="zh-CN" altLang="en-US" sz="2800" dirty="0"/>
              <a:t>，算法的保密性基于保持算法的秘密。</a:t>
            </a:r>
          </a:p>
          <a:p>
            <a:pPr>
              <a:buFont typeface="Wingdings" pitchFamily="2" charset="2"/>
              <a:buChar char="Ø"/>
            </a:pPr>
            <a:r>
              <a:rPr lang="zh-CN" altLang="en-US" sz="2800" dirty="0">
                <a:solidFill>
                  <a:srgbClr val="A2F3FC"/>
                </a:solidFill>
              </a:rPr>
              <a:t>基于密钥（</a:t>
            </a:r>
            <a:r>
              <a:rPr lang="en-US" altLang="zh-CN" sz="2800" dirty="0">
                <a:solidFill>
                  <a:srgbClr val="A2F3FC"/>
                </a:solidFill>
              </a:rPr>
              <a:t>key-based)</a:t>
            </a:r>
            <a:r>
              <a:rPr lang="zh-CN" altLang="en-US" sz="2800" dirty="0">
                <a:solidFill>
                  <a:srgbClr val="A2F3FC"/>
                </a:solidFill>
              </a:rPr>
              <a:t>的算法</a:t>
            </a:r>
            <a:r>
              <a:rPr lang="en-US" altLang="zh-CN" sz="2800" dirty="0"/>
              <a:t>:</a:t>
            </a:r>
            <a:r>
              <a:rPr lang="zh-CN" altLang="en-US" sz="2800" dirty="0"/>
              <a:t>又叫</a:t>
            </a:r>
            <a:r>
              <a:rPr lang="zh-CN" altLang="en-US" sz="2800" dirty="0">
                <a:solidFill>
                  <a:srgbClr val="A2F3FC"/>
                </a:solidFill>
              </a:rPr>
              <a:t>现代密码，</a:t>
            </a:r>
            <a:r>
              <a:rPr lang="zh-CN" altLang="en-US" sz="2800" dirty="0"/>
              <a:t>算法的保密性基于对密钥的保密。</a:t>
            </a:r>
          </a:p>
        </p:txBody>
      </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55BE884-8EB1-46DC-A444-606E89590A2E}" type="slidenum">
              <a:rPr lang="zh-CN" altLang="en-US"/>
              <a:pPr/>
              <a:t>19</a:t>
            </a:fld>
            <a:endParaRPr lang="en-US" altLang="zh-CN"/>
          </a:p>
        </p:txBody>
      </p:sp>
      <p:sp>
        <p:nvSpPr>
          <p:cNvPr id="581634" name="Rectangle 2"/>
          <p:cNvSpPr>
            <a:spLocks noGrp="1" noChangeArrowheads="1"/>
          </p:cNvSpPr>
          <p:nvPr>
            <p:ph type="title"/>
          </p:nvPr>
        </p:nvSpPr>
        <p:spPr>
          <a:xfrm>
            <a:off x="0" y="620713"/>
            <a:ext cx="8229600" cy="720725"/>
          </a:xfrm>
        </p:spPr>
        <p:txBody>
          <a:bodyPr/>
          <a:lstStyle/>
          <a:p>
            <a:r>
              <a:rPr lang="zh-CN" altLang="en-US">
                <a:ea typeface="宋体" pitchFamily="2" charset="-122"/>
              </a:rPr>
              <a:t>古典密码和现代密码</a:t>
            </a:r>
          </a:p>
        </p:txBody>
      </p:sp>
      <p:sp>
        <p:nvSpPr>
          <p:cNvPr id="581635" name="Rectangle 3"/>
          <p:cNvSpPr>
            <a:spLocks noGrp="1" noChangeArrowheads="1"/>
          </p:cNvSpPr>
          <p:nvPr>
            <p:ph type="body" idx="1"/>
          </p:nvPr>
        </p:nvSpPr>
        <p:spPr/>
        <p:txBody>
          <a:bodyPr/>
          <a:lstStyle/>
          <a:p>
            <a:pPr>
              <a:lnSpc>
                <a:spcPct val="90000"/>
              </a:lnSpc>
            </a:pPr>
            <a:r>
              <a:rPr lang="zh-CN" altLang="en-US"/>
              <a:t>古典密码</a:t>
            </a:r>
          </a:p>
          <a:p>
            <a:pPr lvl="1">
              <a:lnSpc>
                <a:spcPct val="90000"/>
              </a:lnSpc>
            </a:pPr>
            <a:r>
              <a:rPr lang="zh-CN" altLang="en-US"/>
              <a:t>代替密码（</a:t>
            </a:r>
            <a:r>
              <a:rPr lang="en-US" altLang="zh-CN"/>
              <a:t>Substitution Cipher</a:t>
            </a:r>
            <a:r>
              <a:rPr lang="zh-CN" altLang="en-US"/>
              <a:t>）</a:t>
            </a:r>
          </a:p>
          <a:p>
            <a:pPr lvl="1">
              <a:lnSpc>
                <a:spcPct val="90000"/>
              </a:lnSpc>
            </a:pPr>
            <a:r>
              <a:rPr lang="zh-CN" altLang="en-US"/>
              <a:t>换位密码 </a:t>
            </a:r>
            <a:r>
              <a:rPr lang="en-US" altLang="zh-CN"/>
              <a:t>(transposition Cipher)</a:t>
            </a:r>
          </a:p>
          <a:p>
            <a:pPr lvl="1">
              <a:lnSpc>
                <a:spcPct val="90000"/>
              </a:lnSpc>
            </a:pPr>
            <a:r>
              <a:rPr lang="zh-CN" altLang="en-US"/>
              <a:t>代替密码与换位密码的组合</a:t>
            </a:r>
          </a:p>
          <a:p>
            <a:pPr>
              <a:lnSpc>
                <a:spcPct val="90000"/>
              </a:lnSpc>
            </a:pPr>
            <a:r>
              <a:rPr lang="zh-CN" altLang="en-US"/>
              <a:t>古典密码（受限密码）的缺陷</a:t>
            </a:r>
          </a:p>
          <a:p>
            <a:pPr lvl="1">
              <a:lnSpc>
                <a:spcPct val="90000"/>
              </a:lnSpc>
            </a:pPr>
            <a:r>
              <a:rPr lang="zh-CN" altLang="en-US"/>
              <a:t>密码体制的安全性在于保持算法本身的保密性</a:t>
            </a:r>
          </a:p>
          <a:p>
            <a:pPr lvl="1">
              <a:lnSpc>
                <a:spcPct val="90000"/>
              </a:lnSpc>
            </a:pPr>
            <a:r>
              <a:rPr lang="zh-CN" altLang="en-US"/>
              <a:t>受限算法的缺陷</a:t>
            </a:r>
          </a:p>
          <a:p>
            <a:pPr lvl="2">
              <a:lnSpc>
                <a:spcPct val="90000"/>
              </a:lnSpc>
            </a:pPr>
            <a:r>
              <a:rPr lang="zh-CN" altLang="en-US"/>
              <a:t>不适合大规模生产</a:t>
            </a:r>
          </a:p>
          <a:p>
            <a:pPr lvl="2">
              <a:lnSpc>
                <a:spcPct val="90000"/>
              </a:lnSpc>
            </a:pPr>
            <a:r>
              <a:rPr lang="zh-CN" altLang="en-US"/>
              <a:t>不适合较大的或者人员变动较大的组织</a:t>
            </a:r>
          </a:p>
          <a:p>
            <a:pPr lvl="2">
              <a:lnSpc>
                <a:spcPct val="90000"/>
              </a:lnSpc>
            </a:pPr>
            <a:r>
              <a:rPr lang="zh-CN" altLang="en-US"/>
              <a:t>用户无法了解算法的安全性</a:t>
            </a:r>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1635">
                                            <p:txEl>
                                              <p:pRg st="0" end="0"/>
                                            </p:txEl>
                                          </p:spTgt>
                                        </p:tgtEl>
                                        <p:attrNameLst>
                                          <p:attrName>style.visibility</p:attrName>
                                        </p:attrNameLst>
                                      </p:cBhvr>
                                      <p:to>
                                        <p:strVal val="visible"/>
                                      </p:to>
                                    </p:set>
                                    <p:anim calcmode="discrete" valueType="clr">
                                      <p:cBhvr override="childStyle">
                                        <p:cTn id="7" dur="80"/>
                                        <p:tgtEl>
                                          <p:spTgt spid="5816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16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81635">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81635">
                                            <p:txEl>
                                              <p:pRg st="1" end="1"/>
                                            </p:txEl>
                                          </p:spTgt>
                                        </p:tgtEl>
                                        <p:attrNameLst>
                                          <p:attrName>style.visibility</p:attrName>
                                        </p:attrNameLst>
                                      </p:cBhvr>
                                      <p:to>
                                        <p:strVal val="visible"/>
                                      </p:to>
                                    </p:set>
                                    <p:anim calcmode="discrete" valueType="clr">
                                      <p:cBhvr override="childStyle">
                                        <p:cTn id="12" dur="80"/>
                                        <p:tgtEl>
                                          <p:spTgt spid="5816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8163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81635">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581635">
                                            <p:txEl>
                                              <p:pRg st="2" end="2"/>
                                            </p:txEl>
                                          </p:spTgt>
                                        </p:tgtEl>
                                        <p:attrNameLst>
                                          <p:attrName>style.visibility</p:attrName>
                                        </p:attrNameLst>
                                      </p:cBhvr>
                                      <p:to>
                                        <p:strVal val="visible"/>
                                      </p:to>
                                    </p:set>
                                    <p:anim calcmode="discrete" valueType="clr">
                                      <p:cBhvr override="childStyle">
                                        <p:cTn id="17" dur="80"/>
                                        <p:tgtEl>
                                          <p:spTgt spid="5816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81635">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581635">
                                            <p:txEl>
                                              <p:pRg st="2" end="2"/>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581635">
                                            <p:txEl>
                                              <p:pRg st="3" end="3"/>
                                            </p:txEl>
                                          </p:spTgt>
                                        </p:tgtEl>
                                        <p:attrNameLst>
                                          <p:attrName>style.visibility</p:attrName>
                                        </p:attrNameLst>
                                      </p:cBhvr>
                                      <p:to>
                                        <p:strVal val="visible"/>
                                      </p:to>
                                    </p:set>
                                    <p:anim calcmode="discrete" valueType="clr">
                                      <p:cBhvr override="childStyle">
                                        <p:cTn id="22" dur="80"/>
                                        <p:tgtEl>
                                          <p:spTgt spid="5816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581635">
                                            <p:txEl>
                                              <p:pRg st="3" end="3"/>
                                            </p:txEl>
                                          </p:spTgt>
                                        </p:tgtEl>
                                        <p:attrNameLst>
                                          <p:attrName>fillcolor</p:attrName>
                                        </p:attrNameLst>
                                      </p:cBhvr>
                                      <p:tavLst>
                                        <p:tav tm="0">
                                          <p:val>
                                            <p:clrVal>
                                              <a:schemeClr val="accent2"/>
                                            </p:clrVal>
                                          </p:val>
                                        </p:tav>
                                        <p:tav tm="50000">
                                          <p:val>
                                            <p:clrVal>
                                              <a:schemeClr val="hlink"/>
                                            </p:clrVal>
                                          </p:val>
                                        </p:tav>
                                      </p:tavLst>
                                    </p:anim>
                                    <p:set>
                                      <p:cBhvr>
                                        <p:cTn id="24" dur="80"/>
                                        <p:tgtEl>
                                          <p:spTgt spid="581635">
                                            <p:txEl>
                                              <p:pRg st="3" end="3"/>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581635">
                                            <p:txEl>
                                              <p:pRg st="4" end="4"/>
                                            </p:txEl>
                                          </p:spTgt>
                                        </p:tgtEl>
                                        <p:attrNameLst>
                                          <p:attrName>style.visibility</p:attrName>
                                        </p:attrNameLst>
                                      </p:cBhvr>
                                      <p:to>
                                        <p:strVal val="visible"/>
                                      </p:to>
                                    </p:set>
                                    <p:anim calcmode="discrete" valueType="clr">
                                      <p:cBhvr override="childStyle">
                                        <p:cTn id="29" dur="80"/>
                                        <p:tgtEl>
                                          <p:spTgt spid="58163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81635">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581635">
                                            <p:txEl>
                                              <p:pRg st="4" end="4"/>
                                            </p:txEl>
                                          </p:spTgt>
                                        </p:tgtEl>
                                        <p:attrNameLst>
                                          <p:attrName>fill.type</p:attrName>
                                        </p:attrNameLst>
                                      </p:cBhvr>
                                      <p:to>
                                        <p:strVal val="solid"/>
                                      </p:to>
                                    </p:set>
                                  </p:childTnLst>
                                </p:cTn>
                              </p:par>
                              <p:par>
                                <p:cTn id="32" presetID="27" presetClass="entr" presetSubtype="0" fill="hold" grpId="0" nodeType="withEffect">
                                  <p:stCondLst>
                                    <p:cond delay="0"/>
                                  </p:stCondLst>
                                  <p:iterate type="lt">
                                    <p:tmPct val="50000"/>
                                  </p:iterate>
                                  <p:childTnLst>
                                    <p:set>
                                      <p:cBhvr>
                                        <p:cTn id="33" dur="1" fill="hold">
                                          <p:stCondLst>
                                            <p:cond delay="0"/>
                                          </p:stCondLst>
                                        </p:cTn>
                                        <p:tgtEl>
                                          <p:spTgt spid="581635">
                                            <p:txEl>
                                              <p:pRg st="5" end="5"/>
                                            </p:txEl>
                                          </p:spTgt>
                                        </p:tgtEl>
                                        <p:attrNameLst>
                                          <p:attrName>style.visibility</p:attrName>
                                        </p:attrNameLst>
                                      </p:cBhvr>
                                      <p:to>
                                        <p:strVal val="visible"/>
                                      </p:to>
                                    </p:set>
                                    <p:anim calcmode="discrete" valueType="clr">
                                      <p:cBhvr override="childStyle">
                                        <p:cTn id="34" dur="80"/>
                                        <p:tgtEl>
                                          <p:spTgt spid="58163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581635">
                                            <p:txEl>
                                              <p:pRg st="5" end="5"/>
                                            </p:txEl>
                                          </p:spTgt>
                                        </p:tgtEl>
                                        <p:attrNameLst>
                                          <p:attrName>fillcolor</p:attrName>
                                        </p:attrNameLst>
                                      </p:cBhvr>
                                      <p:tavLst>
                                        <p:tav tm="0">
                                          <p:val>
                                            <p:clrVal>
                                              <a:schemeClr val="accent2"/>
                                            </p:clrVal>
                                          </p:val>
                                        </p:tav>
                                        <p:tav tm="50000">
                                          <p:val>
                                            <p:clrVal>
                                              <a:schemeClr val="hlink"/>
                                            </p:clrVal>
                                          </p:val>
                                        </p:tav>
                                      </p:tavLst>
                                    </p:anim>
                                    <p:set>
                                      <p:cBhvr>
                                        <p:cTn id="36" dur="80"/>
                                        <p:tgtEl>
                                          <p:spTgt spid="581635">
                                            <p:txEl>
                                              <p:pRg st="5" end="5"/>
                                            </p:txEl>
                                          </p:spTgt>
                                        </p:tgtEl>
                                        <p:attrNameLst>
                                          <p:attrName>fill.type</p:attrName>
                                        </p:attrNameLst>
                                      </p:cBhvr>
                                      <p:to>
                                        <p:strVal val="solid"/>
                                      </p:to>
                                    </p:set>
                                  </p:childTnLst>
                                </p:cTn>
                              </p:par>
                              <p:par>
                                <p:cTn id="37" presetID="27" presetClass="entr" presetSubtype="0" fill="hold" grpId="0" nodeType="withEffect">
                                  <p:stCondLst>
                                    <p:cond delay="0"/>
                                  </p:stCondLst>
                                  <p:iterate type="lt">
                                    <p:tmPct val="50000"/>
                                  </p:iterate>
                                  <p:childTnLst>
                                    <p:set>
                                      <p:cBhvr>
                                        <p:cTn id="38" dur="1" fill="hold">
                                          <p:stCondLst>
                                            <p:cond delay="0"/>
                                          </p:stCondLst>
                                        </p:cTn>
                                        <p:tgtEl>
                                          <p:spTgt spid="581635">
                                            <p:txEl>
                                              <p:pRg st="6" end="6"/>
                                            </p:txEl>
                                          </p:spTgt>
                                        </p:tgtEl>
                                        <p:attrNameLst>
                                          <p:attrName>style.visibility</p:attrName>
                                        </p:attrNameLst>
                                      </p:cBhvr>
                                      <p:to>
                                        <p:strVal val="visible"/>
                                      </p:to>
                                    </p:set>
                                    <p:anim calcmode="discrete" valueType="clr">
                                      <p:cBhvr override="childStyle">
                                        <p:cTn id="39" dur="80"/>
                                        <p:tgtEl>
                                          <p:spTgt spid="58163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581635">
                                            <p:txEl>
                                              <p:pRg st="6" end="6"/>
                                            </p:txEl>
                                          </p:spTgt>
                                        </p:tgtEl>
                                        <p:attrNameLst>
                                          <p:attrName>fillcolor</p:attrName>
                                        </p:attrNameLst>
                                      </p:cBhvr>
                                      <p:tavLst>
                                        <p:tav tm="0">
                                          <p:val>
                                            <p:clrVal>
                                              <a:schemeClr val="accent2"/>
                                            </p:clrVal>
                                          </p:val>
                                        </p:tav>
                                        <p:tav tm="50000">
                                          <p:val>
                                            <p:clrVal>
                                              <a:schemeClr val="hlink"/>
                                            </p:clrVal>
                                          </p:val>
                                        </p:tav>
                                      </p:tavLst>
                                    </p:anim>
                                    <p:set>
                                      <p:cBhvr>
                                        <p:cTn id="41" dur="80"/>
                                        <p:tgtEl>
                                          <p:spTgt spid="581635">
                                            <p:txEl>
                                              <p:pRg st="6" end="6"/>
                                            </p:txEl>
                                          </p:spTgt>
                                        </p:tgtEl>
                                        <p:attrNameLst>
                                          <p:attrName>fill.type</p:attrName>
                                        </p:attrNameLst>
                                      </p:cBhvr>
                                      <p:to>
                                        <p:strVal val="solid"/>
                                      </p:to>
                                    </p:set>
                                  </p:childTnLst>
                                </p:cTn>
                              </p:par>
                              <p:par>
                                <p:cTn id="42" presetID="27" presetClass="entr" presetSubtype="0" fill="hold" grpId="0" nodeType="withEffect">
                                  <p:stCondLst>
                                    <p:cond delay="0"/>
                                  </p:stCondLst>
                                  <p:iterate type="lt">
                                    <p:tmPct val="50000"/>
                                  </p:iterate>
                                  <p:childTnLst>
                                    <p:set>
                                      <p:cBhvr>
                                        <p:cTn id="43" dur="1" fill="hold">
                                          <p:stCondLst>
                                            <p:cond delay="0"/>
                                          </p:stCondLst>
                                        </p:cTn>
                                        <p:tgtEl>
                                          <p:spTgt spid="581635">
                                            <p:txEl>
                                              <p:pRg st="7" end="7"/>
                                            </p:txEl>
                                          </p:spTgt>
                                        </p:tgtEl>
                                        <p:attrNameLst>
                                          <p:attrName>style.visibility</p:attrName>
                                        </p:attrNameLst>
                                      </p:cBhvr>
                                      <p:to>
                                        <p:strVal val="visible"/>
                                      </p:to>
                                    </p:set>
                                    <p:anim calcmode="discrete" valueType="clr">
                                      <p:cBhvr override="childStyle">
                                        <p:cTn id="44" dur="80"/>
                                        <p:tgtEl>
                                          <p:spTgt spid="58163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581635">
                                            <p:txEl>
                                              <p:pRg st="7" end="7"/>
                                            </p:txEl>
                                          </p:spTgt>
                                        </p:tgtEl>
                                        <p:attrNameLst>
                                          <p:attrName>fillcolor</p:attrName>
                                        </p:attrNameLst>
                                      </p:cBhvr>
                                      <p:tavLst>
                                        <p:tav tm="0">
                                          <p:val>
                                            <p:clrVal>
                                              <a:schemeClr val="accent2"/>
                                            </p:clrVal>
                                          </p:val>
                                        </p:tav>
                                        <p:tav tm="50000">
                                          <p:val>
                                            <p:clrVal>
                                              <a:schemeClr val="hlink"/>
                                            </p:clrVal>
                                          </p:val>
                                        </p:tav>
                                      </p:tavLst>
                                    </p:anim>
                                    <p:set>
                                      <p:cBhvr>
                                        <p:cTn id="46" dur="80"/>
                                        <p:tgtEl>
                                          <p:spTgt spid="581635">
                                            <p:txEl>
                                              <p:pRg st="7" end="7"/>
                                            </p:txEl>
                                          </p:spTgt>
                                        </p:tgtEl>
                                        <p:attrNameLst>
                                          <p:attrName>fill.type</p:attrName>
                                        </p:attrNameLst>
                                      </p:cBhvr>
                                      <p:to>
                                        <p:strVal val="solid"/>
                                      </p:to>
                                    </p:set>
                                  </p:childTnLst>
                                </p:cTn>
                              </p:par>
                              <p:par>
                                <p:cTn id="47" presetID="27" presetClass="entr" presetSubtype="0" fill="hold" grpId="0" nodeType="withEffect">
                                  <p:stCondLst>
                                    <p:cond delay="0"/>
                                  </p:stCondLst>
                                  <p:iterate type="lt">
                                    <p:tmPct val="50000"/>
                                  </p:iterate>
                                  <p:childTnLst>
                                    <p:set>
                                      <p:cBhvr>
                                        <p:cTn id="48" dur="1" fill="hold">
                                          <p:stCondLst>
                                            <p:cond delay="0"/>
                                          </p:stCondLst>
                                        </p:cTn>
                                        <p:tgtEl>
                                          <p:spTgt spid="581635">
                                            <p:txEl>
                                              <p:pRg st="8" end="8"/>
                                            </p:txEl>
                                          </p:spTgt>
                                        </p:tgtEl>
                                        <p:attrNameLst>
                                          <p:attrName>style.visibility</p:attrName>
                                        </p:attrNameLst>
                                      </p:cBhvr>
                                      <p:to>
                                        <p:strVal val="visible"/>
                                      </p:to>
                                    </p:set>
                                    <p:anim calcmode="discrete" valueType="clr">
                                      <p:cBhvr override="childStyle">
                                        <p:cTn id="49" dur="80"/>
                                        <p:tgtEl>
                                          <p:spTgt spid="58163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81635">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581635">
                                            <p:txEl>
                                              <p:pRg st="8" end="8"/>
                                            </p:txEl>
                                          </p:spTgt>
                                        </p:tgtEl>
                                        <p:attrNameLst>
                                          <p:attrName>fill.type</p:attrName>
                                        </p:attrNameLst>
                                      </p:cBhvr>
                                      <p:to>
                                        <p:strVal val="solid"/>
                                      </p:to>
                                    </p:set>
                                  </p:childTnLst>
                                </p:cTn>
                              </p:par>
                              <p:par>
                                <p:cTn id="52" presetID="27" presetClass="entr" presetSubtype="0" fill="hold" grpId="0" nodeType="withEffect">
                                  <p:stCondLst>
                                    <p:cond delay="0"/>
                                  </p:stCondLst>
                                  <p:iterate type="lt">
                                    <p:tmPct val="50000"/>
                                  </p:iterate>
                                  <p:childTnLst>
                                    <p:set>
                                      <p:cBhvr>
                                        <p:cTn id="53" dur="1" fill="hold">
                                          <p:stCondLst>
                                            <p:cond delay="0"/>
                                          </p:stCondLst>
                                        </p:cTn>
                                        <p:tgtEl>
                                          <p:spTgt spid="581635">
                                            <p:txEl>
                                              <p:pRg st="9" end="9"/>
                                            </p:txEl>
                                          </p:spTgt>
                                        </p:tgtEl>
                                        <p:attrNameLst>
                                          <p:attrName>style.visibility</p:attrName>
                                        </p:attrNameLst>
                                      </p:cBhvr>
                                      <p:to>
                                        <p:strVal val="visible"/>
                                      </p:to>
                                    </p:set>
                                    <p:anim calcmode="discrete" valueType="clr">
                                      <p:cBhvr override="childStyle">
                                        <p:cTn id="54" dur="80"/>
                                        <p:tgtEl>
                                          <p:spTgt spid="58163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581635">
                                            <p:txEl>
                                              <p:pRg st="9" end="9"/>
                                            </p:txEl>
                                          </p:spTgt>
                                        </p:tgtEl>
                                        <p:attrNameLst>
                                          <p:attrName>fillcolor</p:attrName>
                                        </p:attrNameLst>
                                      </p:cBhvr>
                                      <p:tavLst>
                                        <p:tav tm="0">
                                          <p:val>
                                            <p:clrVal>
                                              <a:schemeClr val="accent2"/>
                                            </p:clrVal>
                                          </p:val>
                                        </p:tav>
                                        <p:tav tm="50000">
                                          <p:val>
                                            <p:clrVal>
                                              <a:schemeClr val="hlink"/>
                                            </p:clrVal>
                                          </p:val>
                                        </p:tav>
                                      </p:tavLst>
                                    </p:anim>
                                    <p:set>
                                      <p:cBhvr>
                                        <p:cTn id="56" dur="80"/>
                                        <p:tgtEl>
                                          <p:spTgt spid="58163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D089FF5-176A-471E-9C23-4D44DC158D08}" type="slidenum">
              <a:rPr lang="zh-CN" altLang="en-US"/>
              <a:pPr/>
              <a:t>2</a:t>
            </a:fld>
            <a:endParaRPr lang="en-US" altLang="zh-CN"/>
          </a:p>
        </p:txBody>
      </p:sp>
      <p:sp>
        <p:nvSpPr>
          <p:cNvPr id="561154" name="Rectangle 2"/>
          <p:cNvSpPr>
            <a:spLocks noGrp="1" noChangeArrowheads="1"/>
          </p:cNvSpPr>
          <p:nvPr>
            <p:ph type="title"/>
          </p:nvPr>
        </p:nvSpPr>
        <p:spPr>
          <a:xfrm>
            <a:off x="179388" y="549275"/>
            <a:ext cx="8229600" cy="720725"/>
          </a:xfrm>
        </p:spPr>
        <p:txBody>
          <a:bodyPr/>
          <a:lstStyle/>
          <a:p>
            <a:r>
              <a:rPr lang="zh-CN" altLang="en-US" sz="4000">
                <a:ea typeface="宋体" pitchFamily="2" charset="-122"/>
              </a:rPr>
              <a:t>回顾</a:t>
            </a:r>
          </a:p>
        </p:txBody>
      </p:sp>
      <p:sp>
        <p:nvSpPr>
          <p:cNvPr id="561155" name="Rectangle 3"/>
          <p:cNvSpPr>
            <a:spLocks noGrp="1" noChangeArrowheads="1"/>
          </p:cNvSpPr>
          <p:nvPr>
            <p:ph type="body" idx="1"/>
          </p:nvPr>
        </p:nvSpPr>
        <p:spPr/>
        <p:txBody>
          <a:bodyPr/>
          <a:lstStyle/>
          <a:p>
            <a:r>
              <a:rPr lang="zh-CN" altLang="en-US"/>
              <a:t>网络安全现状与分析</a:t>
            </a:r>
          </a:p>
          <a:p>
            <a:r>
              <a:rPr lang="zh-CN" altLang="en-US"/>
              <a:t>网络安全相关概念</a:t>
            </a:r>
          </a:p>
          <a:p>
            <a:r>
              <a:rPr lang="zh-CN" altLang="en-US"/>
              <a:t>安全模型（</a:t>
            </a:r>
            <a:r>
              <a:rPr lang="en-US" altLang="zh-CN"/>
              <a:t>P2DR</a:t>
            </a:r>
            <a:r>
              <a:rPr lang="zh-CN" altLang="en-US"/>
              <a:t>、</a:t>
            </a:r>
            <a:r>
              <a:rPr lang="en-US" altLang="zh-CN"/>
              <a:t>PDR2</a:t>
            </a:r>
            <a:r>
              <a:rPr lang="zh-CN" altLang="en-US"/>
              <a:t>）</a:t>
            </a:r>
          </a:p>
          <a:p>
            <a:r>
              <a:rPr lang="zh-CN" altLang="en-US"/>
              <a:t>风险管理</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65482D48-F8F8-41B5-9285-47D4F4B56137}" type="slidenum">
              <a:rPr lang="zh-CN" altLang="en-US"/>
              <a:pPr/>
              <a:t>20</a:t>
            </a:fld>
            <a:endParaRPr lang="en-US" altLang="zh-CN"/>
          </a:p>
        </p:txBody>
      </p:sp>
      <p:sp>
        <p:nvSpPr>
          <p:cNvPr id="582658" name="Rectangle 2"/>
          <p:cNvSpPr>
            <a:spLocks noGrp="1" noChangeArrowheads="1"/>
          </p:cNvSpPr>
          <p:nvPr>
            <p:ph type="title"/>
          </p:nvPr>
        </p:nvSpPr>
        <p:spPr>
          <a:xfrm>
            <a:off x="0" y="620713"/>
            <a:ext cx="8229600" cy="720725"/>
          </a:xfrm>
        </p:spPr>
        <p:txBody>
          <a:bodyPr/>
          <a:lstStyle/>
          <a:p>
            <a:r>
              <a:rPr lang="zh-CN" altLang="en-US">
                <a:ea typeface="宋体" pitchFamily="2" charset="-122"/>
              </a:rPr>
              <a:t>古典密码和现代密码（</a:t>
            </a:r>
            <a:r>
              <a:rPr lang="en-US" altLang="zh-CN">
                <a:ea typeface="宋体" pitchFamily="2" charset="-122"/>
              </a:rPr>
              <a:t>Cont.</a:t>
            </a:r>
            <a:r>
              <a:rPr lang="zh-CN" altLang="en-US">
                <a:ea typeface="宋体" pitchFamily="2" charset="-122"/>
              </a:rPr>
              <a:t>）</a:t>
            </a:r>
          </a:p>
        </p:txBody>
      </p:sp>
      <p:sp>
        <p:nvSpPr>
          <p:cNvPr id="582659" name="Rectangle 3"/>
          <p:cNvSpPr>
            <a:spLocks noGrp="1" noChangeArrowheads="1"/>
          </p:cNvSpPr>
          <p:nvPr>
            <p:ph type="body" idx="1"/>
          </p:nvPr>
        </p:nvSpPr>
        <p:spPr/>
        <p:txBody>
          <a:bodyPr/>
          <a:lstStyle/>
          <a:p>
            <a:r>
              <a:rPr lang="zh-CN" altLang="en-US"/>
              <a:t>现代密码算法</a:t>
            </a:r>
          </a:p>
          <a:p>
            <a:pPr lvl="1"/>
            <a:r>
              <a:rPr lang="zh-CN" altLang="en-US"/>
              <a:t>把算法和密钥分开</a:t>
            </a:r>
            <a:r>
              <a:rPr lang="en-US" altLang="zh-CN"/>
              <a:t> </a:t>
            </a:r>
          </a:p>
          <a:p>
            <a:pPr lvl="1"/>
            <a:r>
              <a:rPr lang="zh-CN" altLang="en-US"/>
              <a:t>密码算法可以公开，密钥保密</a:t>
            </a:r>
          </a:p>
          <a:p>
            <a:pPr lvl="1"/>
            <a:r>
              <a:rPr lang="zh-CN" altLang="en-US"/>
              <a:t>密码系统的安全性在于保持密钥的保密性</a:t>
            </a:r>
          </a:p>
        </p:txBody>
      </p:sp>
      <p:sp>
        <p:nvSpPr>
          <p:cNvPr id="582660" name="Line 4"/>
          <p:cNvSpPr>
            <a:spLocks noChangeShapeType="1"/>
          </p:cNvSpPr>
          <p:nvPr/>
        </p:nvSpPr>
        <p:spPr bwMode="auto">
          <a:xfrm>
            <a:off x="3303588" y="5222875"/>
            <a:ext cx="1871662" cy="0"/>
          </a:xfrm>
          <a:prstGeom prst="line">
            <a:avLst/>
          </a:prstGeom>
          <a:noFill/>
          <a:ln w="28575">
            <a:solidFill>
              <a:schemeClr val="bg1"/>
            </a:solidFill>
            <a:round/>
            <a:headEnd type="none" w="sm" len="sm"/>
            <a:tailEnd type="triangle" w="med" len="med"/>
          </a:ln>
          <a:effectLst/>
        </p:spPr>
        <p:txBody>
          <a:bodyPr/>
          <a:lstStyle/>
          <a:p>
            <a:endParaRPr lang="zh-CN" altLang="en-US"/>
          </a:p>
        </p:txBody>
      </p:sp>
      <p:sp>
        <p:nvSpPr>
          <p:cNvPr id="582661" name="Text Box 5"/>
          <p:cNvSpPr txBox="1">
            <a:spLocks noChangeArrowheads="1"/>
          </p:cNvSpPr>
          <p:nvPr/>
        </p:nvSpPr>
        <p:spPr bwMode="auto">
          <a:xfrm>
            <a:off x="449263" y="4719638"/>
            <a:ext cx="549275" cy="1079500"/>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发送方</a:t>
            </a:r>
          </a:p>
        </p:txBody>
      </p:sp>
      <p:sp>
        <p:nvSpPr>
          <p:cNvPr id="582662" name="Text Box 6"/>
          <p:cNvSpPr txBox="1">
            <a:spLocks noChangeArrowheads="1"/>
          </p:cNvSpPr>
          <p:nvPr/>
        </p:nvSpPr>
        <p:spPr bwMode="auto">
          <a:xfrm>
            <a:off x="8415338" y="4575175"/>
            <a:ext cx="549275" cy="1439863"/>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接收方</a:t>
            </a:r>
          </a:p>
        </p:txBody>
      </p:sp>
      <p:sp>
        <p:nvSpPr>
          <p:cNvPr id="582663" name="Text Box 7"/>
          <p:cNvSpPr txBox="1">
            <a:spLocks noChangeArrowheads="1"/>
          </p:cNvSpPr>
          <p:nvPr/>
        </p:nvSpPr>
        <p:spPr bwMode="auto">
          <a:xfrm>
            <a:off x="1071563" y="4935538"/>
            <a:ext cx="576262"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582664" name="Text Box 8"/>
          <p:cNvSpPr txBox="1">
            <a:spLocks noChangeArrowheads="1"/>
          </p:cNvSpPr>
          <p:nvPr/>
        </p:nvSpPr>
        <p:spPr bwMode="auto">
          <a:xfrm>
            <a:off x="7912100" y="4935538"/>
            <a:ext cx="576263"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582665" name="Rectangle 9"/>
          <p:cNvSpPr>
            <a:spLocks noChangeArrowheads="1"/>
          </p:cNvSpPr>
          <p:nvPr/>
        </p:nvSpPr>
        <p:spPr bwMode="auto">
          <a:xfrm>
            <a:off x="2151063" y="4791075"/>
            <a:ext cx="1152525" cy="792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a:solidFill>
                  <a:schemeClr val="tx1"/>
                </a:solidFill>
                <a:latin typeface="Times New Roman" pitchFamily="18" charset="0"/>
                <a:ea typeface="宋体" pitchFamily="2" charset="-122"/>
              </a:rPr>
              <a:t>加密</a:t>
            </a:r>
          </a:p>
          <a:p>
            <a:pPr algn="ctr" eaLnBrk="0" hangingPunct="0">
              <a:spcBef>
                <a:spcPct val="0"/>
              </a:spcBef>
              <a:buFontTx/>
              <a:buNone/>
            </a:pPr>
            <a:r>
              <a:rPr kumimoji="1" lang="en-US" altLang="zh-CN" sz="2400">
                <a:solidFill>
                  <a:schemeClr val="tx1"/>
                </a:solidFill>
                <a:latin typeface="Times New Roman" pitchFamily="18" charset="0"/>
                <a:ea typeface="宋体" pitchFamily="2" charset="-122"/>
              </a:rPr>
              <a:t>E</a:t>
            </a:r>
          </a:p>
        </p:txBody>
      </p:sp>
      <p:sp>
        <p:nvSpPr>
          <p:cNvPr id="582666" name="Rectangle 10"/>
          <p:cNvSpPr>
            <a:spLocks noChangeArrowheads="1"/>
          </p:cNvSpPr>
          <p:nvPr/>
        </p:nvSpPr>
        <p:spPr bwMode="auto">
          <a:xfrm>
            <a:off x="5175250" y="4791075"/>
            <a:ext cx="1152525" cy="79216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a:solidFill>
                  <a:schemeClr val="tx1"/>
                </a:solidFill>
                <a:latin typeface="Times New Roman" pitchFamily="18" charset="0"/>
                <a:ea typeface="宋体" pitchFamily="2" charset="-122"/>
              </a:rPr>
              <a:t>解密</a:t>
            </a:r>
          </a:p>
          <a:p>
            <a:pPr algn="ctr" eaLnBrk="0" hangingPunct="0">
              <a:spcBef>
                <a:spcPct val="0"/>
              </a:spcBef>
              <a:buFontTx/>
              <a:buNone/>
            </a:pPr>
            <a:r>
              <a:rPr kumimoji="1" lang="en-US" altLang="zh-CN" sz="2400">
                <a:solidFill>
                  <a:schemeClr val="tx1"/>
                </a:solidFill>
                <a:latin typeface="Times New Roman" pitchFamily="18" charset="0"/>
                <a:ea typeface="宋体" pitchFamily="2" charset="-122"/>
              </a:rPr>
              <a:t>D</a:t>
            </a:r>
          </a:p>
        </p:txBody>
      </p:sp>
      <p:sp>
        <p:nvSpPr>
          <p:cNvPr id="582667" name="Text Box 11"/>
          <p:cNvSpPr txBox="1">
            <a:spLocks noChangeArrowheads="1"/>
          </p:cNvSpPr>
          <p:nvPr/>
        </p:nvSpPr>
        <p:spPr bwMode="auto">
          <a:xfrm>
            <a:off x="3519488" y="4646613"/>
            <a:ext cx="1871662"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c= E</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(m)</a:t>
            </a:r>
          </a:p>
        </p:txBody>
      </p:sp>
      <p:sp>
        <p:nvSpPr>
          <p:cNvPr id="582668" name="Text Box 12"/>
          <p:cNvSpPr txBox="1">
            <a:spLocks noChangeArrowheads="1"/>
          </p:cNvSpPr>
          <p:nvPr/>
        </p:nvSpPr>
        <p:spPr bwMode="auto">
          <a:xfrm>
            <a:off x="6399213" y="4646613"/>
            <a:ext cx="1871662"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 E</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(c)</a:t>
            </a:r>
          </a:p>
        </p:txBody>
      </p:sp>
      <p:sp>
        <p:nvSpPr>
          <p:cNvPr id="582669" name="Line 13"/>
          <p:cNvSpPr>
            <a:spLocks noChangeShapeType="1"/>
          </p:cNvSpPr>
          <p:nvPr/>
        </p:nvSpPr>
        <p:spPr bwMode="auto">
          <a:xfrm>
            <a:off x="6299200" y="5224463"/>
            <a:ext cx="1512888" cy="0"/>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582670" name="Line 14"/>
          <p:cNvSpPr>
            <a:spLocks noChangeShapeType="1"/>
          </p:cNvSpPr>
          <p:nvPr/>
        </p:nvSpPr>
        <p:spPr bwMode="auto">
          <a:xfrm>
            <a:off x="1403350" y="5224463"/>
            <a:ext cx="719138" cy="0"/>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582671" name="Text Box 15"/>
          <p:cNvSpPr txBox="1">
            <a:spLocks noChangeArrowheads="1"/>
          </p:cNvSpPr>
          <p:nvPr/>
        </p:nvSpPr>
        <p:spPr bwMode="auto">
          <a:xfrm>
            <a:off x="3419475" y="5924550"/>
            <a:ext cx="1728788"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2400">
                <a:latin typeface="Times New Roman" pitchFamily="18" charset="0"/>
                <a:ea typeface="宋体" pitchFamily="2" charset="-122"/>
              </a:rPr>
              <a:t>密码分析</a:t>
            </a:r>
          </a:p>
        </p:txBody>
      </p:sp>
      <p:sp>
        <p:nvSpPr>
          <p:cNvPr id="582672" name="Text Box 16"/>
          <p:cNvSpPr txBox="1">
            <a:spLocks noChangeArrowheads="1"/>
          </p:cNvSpPr>
          <p:nvPr/>
        </p:nvSpPr>
        <p:spPr bwMode="auto">
          <a:xfrm>
            <a:off x="3092450" y="3968750"/>
            <a:ext cx="2767013" cy="396875"/>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2000">
                <a:latin typeface="Times New Roman" pitchFamily="18" charset="0"/>
                <a:ea typeface="宋体" pitchFamily="2" charset="-122"/>
              </a:rPr>
              <a:t>密钥分配（秘密信道）</a:t>
            </a:r>
          </a:p>
        </p:txBody>
      </p:sp>
      <p:sp>
        <p:nvSpPr>
          <p:cNvPr id="582673" name="Line 17"/>
          <p:cNvSpPr>
            <a:spLocks noChangeShapeType="1"/>
          </p:cNvSpPr>
          <p:nvPr/>
        </p:nvSpPr>
        <p:spPr bwMode="auto">
          <a:xfrm>
            <a:off x="2771775" y="3998913"/>
            <a:ext cx="3095625" cy="0"/>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582674" name="Line 18"/>
          <p:cNvSpPr>
            <a:spLocks noChangeShapeType="1"/>
          </p:cNvSpPr>
          <p:nvPr/>
        </p:nvSpPr>
        <p:spPr bwMode="auto">
          <a:xfrm>
            <a:off x="5867400" y="3998913"/>
            <a:ext cx="0" cy="792162"/>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582675" name="Line 19"/>
          <p:cNvSpPr>
            <a:spLocks noChangeShapeType="1"/>
          </p:cNvSpPr>
          <p:nvPr/>
        </p:nvSpPr>
        <p:spPr bwMode="auto">
          <a:xfrm>
            <a:off x="2771775" y="3998913"/>
            <a:ext cx="0" cy="792162"/>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582676" name="Text Box 20"/>
          <p:cNvSpPr txBox="1">
            <a:spLocks noChangeArrowheads="1"/>
          </p:cNvSpPr>
          <p:nvPr/>
        </p:nvSpPr>
        <p:spPr bwMode="auto">
          <a:xfrm>
            <a:off x="5938838" y="4359275"/>
            <a:ext cx="360362"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k</a:t>
            </a:r>
          </a:p>
        </p:txBody>
      </p:sp>
      <p:sp>
        <p:nvSpPr>
          <p:cNvPr id="582677" name="Text Box 21"/>
          <p:cNvSpPr txBox="1">
            <a:spLocks noChangeArrowheads="1"/>
          </p:cNvSpPr>
          <p:nvPr/>
        </p:nvSpPr>
        <p:spPr bwMode="auto">
          <a:xfrm>
            <a:off x="2339975" y="4359275"/>
            <a:ext cx="360363"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k</a:t>
            </a:r>
          </a:p>
        </p:txBody>
      </p:sp>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6F57BB5-C82D-407B-B533-4092EF6FF448}" type="slidenum">
              <a:rPr lang="zh-CN" altLang="en-US"/>
              <a:pPr/>
              <a:t>21</a:t>
            </a:fld>
            <a:endParaRPr lang="en-US" altLang="zh-CN"/>
          </a:p>
        </p:txBody>
      </p:sp>
      <p:sp>
        <p:nvSpPr>
          <p:cNvPr id="583682" name="Rectangle 2"/>
          <p:cNvSpPr>
            <a:spLocks noGrp="1" noChangeArrowheads="1"/>
          </p:cNvSpPr>
          <p:nvPr>
            <p:ph type="title"/>
          </p:nvPr>
        </p:nvSpPr>
        <p:spPr>
          <a:xfrm>
            <a:off x="0" y="620713"/>
            <a:ext cx="8229600" cy="720725"/>
          </a:xfrm>
        </p:spPr>
        <p:txBody>
          <a:bodyPr/>
          <a:lstStyle/>
          <a:p>
            <a:r>
              <a:rPr lang="zh-CN" altLang="en-US">
                <a:ea typeface="宋体" pitchFamily="2" charset="-122"/>
              </a:rPr>
              <a:t>密码算法分类</a:t>
            </a:r>
            <a:r>
              <a:rPr lang="en-US" altLang="zh-CN">
                <a:ea typeface="宋体" pitchFamily="2" charset="-122"/>
              </a:rPr>
              <a:t>-ii</a:t>
            </a:r>
          </a:p>
        </p:txBody>
      </p:sp>
      <p:sp>
        <p:nvSpPr>
          <p:cNvPr id="583683" name="Rectangle 3"/>
          <p:cNvSpPr>
            <a:spLocks noGrp="1" noChangeArrowheads="1"/>
          </p:cNvSpPr>
          <p:nvPr>
            <p:ph type="body" idx="1"/>
          </p:nvPr>
        </p:nvSpPr>
        <p:spPr>
          <a:xfrm>
            <a:off x="468313" y="1628775"/>
            <a:ext cx="8229600" cy="3365500"/>
          </a:xfrm>
        </p:spPr>
        <p:txBody>
          <a:bodyPr/>
          <a:lstStyle/>
          <a:p>
            <a:pPr>
              <a:lnSpc>
                <a:spcPct val="105000"/>
              </a:lnSpc>
            </a:pPr>
            <a:r>
              <a:rPr lang="zh-CN" altLang="en-US" sz="2800"/>
              <a:t>基于密钥的算法，按照密钥的特点分类：</a:t>
            </a:r>
          </a:p>
          <a:p>
            <a:pPr>
              <a:lnSpc>
                <a:spcPct val="105000"/>
              </a:lnSpc>
              <a:buFont typeface="Wingdings" pitchFamily="2" charset="2"/>
              <a:buChar char="Ø"/>
            </a:pPr>
            <a:r>
              <a:rPr lang="zh-CN" altLang="en-US" sz="2800">
                <a:solidFill>
                  <a:srgbClr val="A2F3FC"/>
                </a:solidFill>
              </a:rPr>
              <a:t>对称密钥密码算法（</a:t>
            </a:r>
            <a:r>
              <a:rPr lang="en-US" altLang="zh-CN" sz="2800">
                <a:solidFill>
                  <a:srgbClr val="A2F3FC"/>
                </a:solidFill>
              </a:rPr>
              <a:t>symmetric cipher)</a:t>
            </a:r>
            <a:r>
              <a:rPr lang="zh-CN" altLang="en-US" sz="2800"/>
              <a:t>：又称</a:t>
            </a:r>
            <a:r>
              <a:rPr lang="zh-CN" altLang="en-US" sz="2800">
                <a:solidFill>
                  <a:srgbClr val="A2F3FC"/>
                </a:solidFill>
              </a:rPr>
              <a:t>传统密码算法（</a:t>
            </a:r>
            <a:r>
              <a:rPr lang="en-US" altLang="zh-CN" sz="2800">
                <a:solidFill>
                  <a:srgbClr val="A2F3FC"/>
                </a:solidFill>
              </a:rPr>
              <a:t>conventional cipher)</a:t>
            </a:r>
            <a:r>
              <a:rPr lang="zh-CN" altLang="en-US" sz="2800"/>
              <a:t>，又称</a:t>
            </a:r>
            <a:r>
              <a:rPr lang="zh-CN" altLang="en-US" sz="2800">
                <a:solidFill>
                  <a:srgbClr val="A2F3FC"/>
                </a:solidFill>
              </a:rPr>
              <a:t>秘密密钥算法</a:t>
            </a:r>
            <a:r>
              <a:rPr lang="zh-CN" altLang="en-US" sz="2800"/>
              <a:t>或</a:t>
            </a:r>
            <a:r>
              <a:rPr lang="zh-CN" altLang="en-US" sz="2800">
                <a:solidFill>
                  <a:srgbClr val="A2F3FC"/>
                </a:solidFill>
              </a:rPr>
              <a:t>单密钥算法</a:t>
            </a:r>
            <a:r>
              <a:rPr lang="zh-CN" altLang="en-US" sz="2800"/>
              <a:t>。</a:t>
            </a:r>
          </a:p>
          <a:p>
            <a:pPr>
              <a:lnSpc>
                <a:spcPct val="105000"/>
              </a:lnSpc>
              <a:buFont typeface="Wingdings" pitchFamily="2" charset="2"/>
              <a:buChar char="Ø"/>
            </a:pPr>
            <a:r>
              <a:rPr lang="zh-CN" altLang="en-US" sz="2800">
                <a:solidFill>
                  <a:srgbClr val="A2F3FC"/>
                </a:solidFill>
              </a:rPr>
              <a:t>非对称密钥密码算法（</a:t>
            </a:r>
            <a:r>
              <a:rPr lang="en-US" altLang="zh-CN" sz="2800">
                <a:solidFill>
                  <a:srgbClr val="A2F3FC"/>
                </a:solidFill>
              </a:rPr>
              <a:t>asymmetric cipher):</a:t>
            </a:r>
            <a:r>
              <a:rPr lang="zh-CN" altLang="en-US" sz="2800"/>
              <a:t>加密密钥和解密密钥不相同，从一个很难推出另一个。又称</a:t>
            </a:r>
            <a:r>
              <a:rPr lang="zh-CN" altLang="en-US" sz="2800">
                <a:solidFill>
                  <a:srgbClr val="A2F3FC"/>
                </a:solidFill>
              </a:rPr>
              <a:t>公开密钥算法（</a:t>
            </a:r>
            <a:r>
              <a:rPr lang="en-US" altLang="zh-CN" sz="2800">
                <a:solidFill>
                  <a:srgbClr val="A2F3FC"/>
                </a:solidFill>
              </a:rPr>
              <a:t>public-key cipher)</a:t>
            </a:r>
            <a:r>
              <a:rPr lang="en-US" altLang="zh-CN" sz="2800"/>
              <a:t> </a:t>
            </a:r>
            <a:r>
              <a:rPr lang="zh-CN" altLang="en-US" sz="2800"/>
              <a:t>。</a:t>
            </a:r>
          </a:p>
        </p:txBody>
      </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CBE053-9814-4A0D-9D1E-9CB1572D7F8E}" type="slidenum">
              <a:rPr lang="zh-CN" altLang="en-US"/>
              <a:pPr/>
              <a:t>22</a:t>
            </a:fld>
            <a:endParaRPr lang="en-US" altLang="zh-CN"/>
          </a:p>
        </p:txBody>
      </p:sp>
      <p:sp>
        <p:nvSpPr>
          <p:cNvPr id="584706" name="Rectangle 2"/>
          <p:cNvSpPr>
            <a:spLocks noGrp="1" noChangeArrowheads="1"/>
          </p:cNvSpPr>
          <p:nvPr>
            <p:ph type="title"/>
          </p:nvPr>
        </p:nvSpPr>
        <p:spPr>
          <a:xfrm>
            <a:off x="0" y="620713"/>
            <a:ext cx="8229600" cy="720725"/>
          </a:xfrm>
        </p:spPr>
        <p:txBody>
          <a:bodyPr/>
          <a:lstStyle/>
          <a:p>
            <a:r>
              <a:rPr lang="zh-CN" altLang="en-US">
                <a:ea typeface="宋体" pitchFamily="2" charset="-122"/>
              </a:rPr>
              <a:t>对称密码算法和非对称密码算法</a:t>
            </a:r>
          </a:p>
        </p:txBody>
      </p:sp>
      <p:sp>
        <p:nvSpPr>
          <p:cNvPr id="584707" name="Rectangle 3"/>
          <p:cNvSpPr>
            <a:spLocks noGrp="1" noChangeArrowheads="1"/>
          </p:cNvSpPr>
          <p:nvPr>
            <p:ph type="body" idx="1"/>
          </p:nvPr>
        </p:nvSpPr>
        <p:spPr/>
        <p:txBody>
          <a:bodyPr/>
          <a:lstStyle/>
          <a:p>
            <a:r>
              <a:rPr lang="zh-CN" altLang="en-US" sz="2800"/>
              <a:t>对称密钥密码算法，又称传统密码算法、秘密密钥密码算法</a:t>
            </a:r>
          </a:p>
          <a:p>
            <a:pPr lvl="1"/>
            <a:r>
              <a:rPr lang="zh-CN" altLang="en-US" sz="2400"/>
              <a:t>加密和解密使用的密钥相同或可以通过简单步骤互相导出</a:t>
            </a:r>
            <a:endParaRPr lang="en-US" altLang="zh-CN" sz="2400"/>
          </a:p>
          <a:p>
            <a:pPr lvl="1"/>
            <a:r>
              <a:rPr lang="zh-CN" altLang="en-US" sz="2400"/>
              <a:t>常用算法：</a:t>
            </a:r>
            <a:r>
              <a:rPr lang="en-US" altLang="zh-CN" sz="2400"/>
              <a:t>DES, IDEA, Blowfish, RC2</a:t>
            </a:r>
            <a:r>
              <a:rPr lang="zh-CN" altLang="en-US" sz="2400"/>
              <a:t>等</a:t>
            </a:r>
          </a:p>
          <a:p>
            <a:r>
              <a:rPr lang="zh-CN" altLang="en-US" sz="2800"/>
              <a:t>优点</a:t>
            </a:r>
          </a:p>
          <a:p>
            <a:pPr lvl="1"/>
            <a:r>
              <a:rPr lang="zh-CN" altLang="en-US" sz="2400"/>
              <a:t>加密速度快，便于硬件实现和大规模生产</a:t>
            </a:r>
          </a:p>
          <a:p>
            <a:r>
              <a:rPr lang="zh-CN" altLang="en-US" sz="2800"/>
              <a:t>缺点</a:t>
            </a:r>
          </a:p>
          <a:p>
            <a:pPr lvl="1"/>
            <a:r>
              <a:rPr lang="zh-CN" altLang="en-US" sz="2400"/>
              <a:t>密钥分配：必须通过保密的信道</a:t>
            </a:r>
          </a:p>
          <a:p>
            <a:pPr lvl="1"/>
            <a:r>
              <a:rPr lang="zh-CN" altLang="en-US" sz="2400"/>
              <a:t>密钥个数：</a:t>
            </a:r>
            <a:r>
              <a:rPr lang="en-US" altLang="zh-CN" sz="2400"/>
              <a:t>n</a:t>
            </a:r>
            <a:r>
              <a:rPr lang="zh-CN" altLang="en-US" sz="2400"/>
              <a:t>（</a:t>
            </a:r>
            <a:r>
              <a:rPr lang="en-US" altLang="zh-CN" sz="2400"/>
              <a:t>n-1</a:t>
            </a:r>
            <a:r>
              <a:rPr lang="zh-CN" altLang="en-US" sz="2400"/>
              <a:t>）</a:t>
            </a:r>
            <a:r>
              <a:rPr lang="en-US" altLang="zh-CN" sz="2400"/>
              <a:t>/2 </a:t>
            </a:r>
          </a:p>
          <a:p>
            <a:pPr lvl="1"/>
            <a:r>
              <a:rPr lang="zh-CN" altLang="en-US" sz="2400"/>
              <a:t>无法用来签名和抗抵赖（没有第三方公证时）</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4707">
                                            <p:txEl>
                                              <p:pRg st="0" end="0"/>
                                            </p:txEl>
                                          </p:spTgt>
                                        </p:tgtEl>
                                        <p:attrNameLst>
                                          <p:attrName>style.visibility</p:attrName>
                                        </p:attrNameLst>
                                      </p:cBhvr>
                                      <p:to>
                                        <p:strVal val="visible"/>
                                      </p:to>
                                    </p:set>
                                    <p:anim calcmode="discrete" valueType="clr">
                                      <p:cBhvr override="childStyle">
                                        <p:cTn id="7" dur="80"/>
                                        <p:tgtEl>
                                          <p:spTgt spid="58470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470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84707">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84707">
                                            <p:txEl>
                                              <p:pRg st="1" end="1"/>
                                            </p:txEl>
                                          </p:spTgt>
                                        </p:tgtEl>
                                        <p:attrNameLst>
                                          <p:attrName>style.visibility</p:attrName>
                                        </p:attrNameLst>
                                      </p:cBhvr>
                                      <p:to>
                                        <p:strVal val="visible"/>
                                      </p:to>
                                    </p:set>
                                    <p:anim calcmode="discrete" valueType="clr">
                                      <p:cBhvr override="childStyle">
                                        <p:cTn id="12" dur="80"/>
                                        <p:tgtEl>
                                          <p:spTgt spid="58470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8470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84707">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584707">
                                            <p:txEl>
                                              <p:pRg st="2" end="2"/>
                                            </p:txEl>
                                          </p:spTgt>
                                        </p:tgtEl>
                                        <p:attrNameLst>
                                          <p:attrName>style.visibility</p:attrName>
                                        </p:attrNameLst>
                                      </p:cBhvr>
                                      <p:to>
                                        <p:strVal val="visible"/>
                                      </p:to>
                                    </p:set>
                                    <p:anim calcmode="discrete" valueType="clr">
                                      <p:cBhvr override="childStyle">
                                        <p:cTn id="17" dur="80"/>
                                        <p:tgtEl>
                                          <p:spTgt spid="58470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84707">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584707">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84707">
                                            <p:txEl>
                                              <p:pRg st="3" end="3"/>
                                            </p:txEl>
                                          </p:spTgt>
                                        </p:tgtEl>
                                        <p:attrNameLst>
                                          <p:attrName>style.visibility</p:attrName>
                                        </p:attrNameLst>
                                      </p:cBhvr>
                                      <p:to>
                                        <p:strVal val="visible"/>
                                      </p:to>
                                    </p:set>
                                    <p:anim calcmode="discrete" valueType="clr">
                                      <p:cBhvr override="childStyle">
                                        <p:cTn id="24" dur="80"/>
                                        <p:tgtEl>
                                          <p:spTgt spid="58470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84707">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584707">
                                            <p:txEl>
                                              <p:pRg st="3" end="3"/>
                                            </p:txEl>
                                          </p:spTgt>
                                        </p:tgtEl>
                                        <p:attrNameLst>
                                          <p:attrName>fill.type</p:attrName>
                                        </p:attrNameLst>
                                      </p:cBhvr>
                                      <p:to>
                                        <p:strVal val="solid"/>
                                      </p:to>
                                    </p:set>
                                  </p:childTnLst>
                                </p:cTn>
                              </p:par>
                              <p:par>
                                <p:cTn id="27" presetID="27" presetClass="entr" presetSubtype="0" fill="hold" grpId="0" nodeType="withEffect">
                                  <p:stCondLst>
                                    <p:cond delay="0"/>
                                  </p:stCondLst>
                                  <p:iterate type="lt">
                                    <p:tmPct val="50000"/>
                                  </p:iterate>
                                  <p:childTnLst>
                                    <p:set>
                                      <p:cBhvr>
                                        <p:cTn id="28" dur="1" fill="hold">
                                          <p:stCondLst>
                                            <p:cond delay="0"/>
                                          </p:stCondLst>
                                        </p:cTn>
                                        <p:tgtEl>
                                          <p:spTgt spid="584707">
                                            <p:txEl>
                                              <p:pRg st="4" end="4"/>
                                            </p:txEl>
                                          </p:spTgt>
                                        </p:tgtEl>
                                        <p:attrNameLst>
                                          <p:attrName>style.visibility</p:attrName>
                                        </p:attrNameLst>
                                      </p:cBhvr>
                                      <p:to>
                                        <p:strVal val="visible"/>
                                      </p:to>
                                    </p:set>
                                    <p:anim calcmode="discrete" valueType="clr">
                                      <p:cBhvr override="childStyle">
                                        <p:cTn id="29" dur="80"/>
                                        <p:tgtEl>
                                          <p:spTgt spid="58470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84707">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584707">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584707">
                                            <p:txEl>
                                              <p:pRg st="5" end="5"/>
                                            </p:txEl>
                                          </p:spTgt>
                                        </p:tgtEl>
                                        <p:attrNameLst>
                                          <p:attrName>style.visibility</p:attrName>
                                        </p:attrNameLst>
                                      </p:cBhvr>
                                      <p:to>
                                        <p:strVal val="visible"/>
                                      </p:to>
                                    </p:set>
                                    <p:anim calcmode="discrete" valueType="clr">
                                      <p:cBhvr override="childStyle">
                                        <p:cTn id="36" dur="80"/>
                                        <p:tgtEl>
                                          <p:spTgt spid="58470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584707">
                                            <p:txEl>
                                              <p:pRg st="5" end="5"/>
                                            </p:txEl>
                                          </p:spTgt>
                                        </p:tgtEl>
                                        <p:attrNameLst>
                                          <p:attrName>fillcolor</p:attrName>
                                        </p:attrNameLst>
                                      </p:cBhvr>
                                      <p:tavLst>
                                        <p:tav tm="0">
                                          <p:val>
                                            <p:clrVal>
                                              <a:schemeClr val="accent2"/>
                                            </p:clrVal>
                                          </p:val>
                                        </p:tav>
                                        <p:tav tm="50000">
                                          <p:val>
                                            <p:clrVal>
                                              <a:schemeClr val="hlink"/>
                                            </p:clrVal>
                                          </p:val>
                                        </p:tav>
                                      </p:tavLst>
                                    </p:anim>
                                    <p:set>
                                      <p:cBhvr>
                                        <p:cTn id="38" dur="80"/>
                                        <p:tgtEl>
                                          <p:spTgt spid="584707">
                                            <p:txEl>
                                              <p:pRg st="5" end="5"/>
                                            </p:txEl>
                                          </p:spTgt>
                                        </p:tgtEl>
                                        <p:attrNameLst>
                                          <p:attrName>fill.type</p:attrName>
                                        </p:attrNameLst>
                                      </p:cBhvr>
                                      <p:to>
                                        <p:strVal val="solid"/>
                                      </p:to>
                                    </p:set>
                                  </p:childTnLst>
                                </p:cTn>
                              </p:par>
                              <p:par>
                                <p:cTn id="39" presetID="27" presetClass="entr" presetSubtype="0" fill="hold" grpId="0" nodeType="withEffect">
                                  <p:stCondLst>
                                    <p:cond delay="0"/>
                                  </p:stCondLst>
                                  <p:iterate type="lt">
                                    <p:tmPct val="50000"/>
                                  </p:iterate>
                                  <p:childTnLst>
                                    <p:set>
                                      <p:cBhvr>
                                        <p:cTn id="40" dur="1" fill="hold">
                                          <p:stCondLst>
                                            <p:cond delay="0"/>
                                          </p:stCondLst>
                                        </p:cTn>
                                        <p:tgtEl>
                                          <p:spTgt spid="584707">
                                            <p:txEl>
                                              <p:pRg st="6" end="6"/>
                                            </p:txEl>
                                          </p:spTgt>
                                        </p:tgtEl>
                                        <p:attrNameLst>
                                          <p:attrName>style.visibility</p:attrName>
                                        </p:attrNameLst>
                                      </p:cBhvr>
                                      <p:to>
                                        <p:strVal val="visible"/>
                                      </p:to>
                                    </p:set>
                                    <p:anim calcmode="discrete" valueType="clr">
                                      <p:cBhvr override="childStyle">
                                        <p:cTn id="41" dur="80"/>
                                        <p:tgtEl>
                                          <p:spTgt spid="58470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584707">
                                            <p:txEl>
                                              <p:pRg st="6" end="6"/>
                                            </p:txEl>
                                          </p:spTgt>
                                        </p:tgtEl>
                                        <p:attrNameLst>
                                          <p:attrName>fillcolor</p:attrName>
                                        </p:attrNameLst>
                                      </p:cBhvr>
                                      <p:tavLst>
                                        <p:tav tm="0">
                                          <p:val>
                                            <p:clrVal>
                                              <a:schemeClr val="accent2"/>
                                            </p:clrVal>
                                          </p:val>
                                        </p:tav>
                                        <p:tav tm="50000">
                                          <p:val>
                                            <p:clrVal>
                                              <a:schemeClr val="hlink"/>
                                            </p:clrVal>
                                          </p:val>
                                        </p:tav>
                                      </p:tavLst>
                                    </p:anim>
                                    <p:set>
                                      <p:cBhvr>
                                        <p:cTn id="43" dur="80"/>
                                        <p:tgtEl>
                                          <p:spTgt spid="584707">
                                            <p:txEl>
                                              <p:pRg st="6" end="6"/>
                                            </p:txEl>
                                          </p:spTgt>
                                        </p:tgtEl>
                                        <p:attrNameLst>
                                          <p:attrName>fill.type</p:attrName>
                                        </p:attrNameLst>
                                      </p:cBhvr>
                                      <p:to>
                                        <p:strVal val="solid"/>
                                      </p:to>
                                    </p:set>
                                  </p:childTnLst>
                                </p:cTn>
                              </p:par>
                              <p:par>
                                <p:cTn id="44" presetID="27" presetClass="entr" presetSubtype="0" fill="hold" grpId="0" nodeType="withEffect">
                                  <p:stCondLst>
                                    <p:cond delay="0"/>
                                  </p:stCondLst>
                                  <p:iterate type="lt">
                                    <p:tmPct val="50000"/>
                                  </p:iterate>
                                  <p:childTnLst>
                                    <p:set>
                                      <p:cBhvr>
                                        <p:cTn id="45" dur="1" fill="hold">
                                          <p:stCondLst>
                                            <p:cond delay="0"/>
                                          </p:stCondLst>
                                        </p:cTn>
                                        <p:tgtEl>
                                          <p:spTgt spid="584707">
                                            <p:txEl>
                                              <p:pRg st="7" end="7"/>
                                            </p:txEl>
                                          </p:spTgt>
                                        </p:tgtEl>
                                        <p:attrNameLst>
                                          <p:attrName>style.visibility</p:attrName>
                                        </p:attrNameLst>
                                      </p:cBhvr>
                                      <p:to>
                                        <p:strVal val="visible"/>
                                      </p:to>
                                    </p:set>
                                    <p:anim calcmode="discrete" valueType="clr">
                                      <p:cBhvr override="childStyle">
                                        <p:cTn id="46" dur="80"/>
                                        <p:tgtEl>
                                          <p:spTgt spid="58470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84707">
                                            <p:txEl>
                                              <p:pRg st="7" end="7"/>
                                            </p:txEl>
                                          </p:spTgt>
                                        </p:tgtEl>
                                        <p:attrNameLst>
                                          <p:attrName>fillcolor</p:attrName>
                                        </p:attrNameLst>
                                      </p:cBhvr>
                                      <p:tavLst>
                                        <p:tav tm="0">
                                          <p:val>
                                            <p:clrVal>
                                              <a:schemeClr val="accent2"/>
                                            </p:clrVal>
                                          </p:val>
                                        </p:tav>
                                        <p:tav tm="50000">
                                          <p:val>
                                            <p:clrVal>
                                              <a:schemeClr val="hlink"/>
                                            </p:clrVal>
                                          </p:val>
                                        </p:tav>
                                      </p:tavLst>
                                    </p:anim>
                                    <p:set>
                                      <p:cBhvr>
                                        <p:cTn id="48" dur="80"/>
                                        <p:tgtEl>
                                          <p:spTgt spid="584707">
                                            <p:txEl>
                                              <p:pRg st="7" end="7"/>
                                            </p:txEl>
                                          </p:spTgt>
                                        </p:tgtEl>
                                        <p:attrNameLst>
                                          <p:attrName>fill.type</p:attrName>
                                        </p:attrNameLst>
                                      </p:cBhvr>
                                      <p:to>
                                        <p:strVal val="solid"/>
                                      </p:to>
                                    </p:set>
                                  </p:childTnLst>
                                </p:cTn>
                              </p:par>
                              <p:par>
                                <p:cTn id="49" presetID="27" presetClass="entr" presetSubtype="0" fill="hold" grpId="0" nodeType="withEffect">
                                  <p:stCondLst>
                                    <p:cond delay="0"/>
                                  </p:stCondLst>
                                  <p:iterate type="lt">
                                    <p:tmPct val="50000"/>
                                  </p:iterate>
                                  <p:childTnLst>
                                    <p:set>
                                      <p:cBhvr>
                                        <p:cTn id="50" dur="1" fill="hold">
                                          <p:stCondLst>
                                            <p:cond delay="0"/>
                                          </p:stCondLst>
                                        </p:cTn>
                                        <p:tgtEl>
                                          <p:spTgt spid="584707">
                                            <p:txEl>
                                              <p:pRg st="8" end="8"/>
                                            </p:txEl>
                                          </p:spTgt>
                                        </p:tgtEl>
                                        <p:attrNameLst>
                                          <p:attrName>style.visibility</p:attrName>
                                        </p:attrNameLst>
                                      </p:cBhvr>
                                      <p:to>
                                        <p:strVal val="visible"/>
                                      </p:to>
                                    </p:set>
                                    <p:anim calcmode="discrete" valueType="clr">
                                      <p:cBhvr override="childStyle">
                                        <p:cTn id="51" dur="80"/>
                                        <p:tgtEl>
                                          <p:spTgt spid="584707">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584707">
                                            <p:txEl>
                                              <p:pRg st="8" end="8"/>
                                            </p:txEl>
                                          </p:spTgt>
                                        </p:tgtEl>
                                        <p:attrNameLst>
                                          <p:attrName>fillcolor</p:attrName>
                                        </p:attrNameLst>
                                      </p:cBhvr>
                                      <p:tavLst>
                                        <p:tav tm="0">
                                          <p:val>
                                            <p:clrVal>
                                              <a:schemeClr val="accent2"/>
                                            </p:clrVal>
                                          </p:val>
                                        </p:tav>
                                        <p:tav tm="50000">
                                          <p:val>
                                            <p:clrVal>
                                              <a:schemeClr val="hlink"/>
                                            </p:clrVal>
                                          </p:val>
                                        </p:tav>
                                      </p:tavLst>
                                    </p:anim>
                                    <p:set>
                                      <p:cBhvr>
                                        <p:cTn id="53" dur="80"/>
                                        <p:tgtEl>
                                          <p:spTgt spid="584707">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B441AC-D50D-4E28-8F23-A0D05D67E9A3}" type="slidenum">
              <a:rPr lang="zh-CN" altLang="en-US"/>
              <a:pPr/>
              <a:t>23</a:t>
            </a:fld>
            <a:endParaRPr lang="en-US" altLang="zh-CN"/>
          </a:p>
        </p:txBody>
      </p:sp>
      <p:sp>
        <p:nvSpPr>
          <p:cNvPr id="585730" name="Rectangle 2"/>
          <p:cNvSpPr>
            <a:spLocks noGrp="1" noChangeArrowheads="1"/>
          </p:cNvSpPr>
          <p:nvPr>
            <p:ph type="title"/>
          </p:nvPr>
        </p:nvSpPr>
        <p:spPr>
          <a:xfrm>
            <a:off x="0" y="476250"/>
            <a:ext cx="8770938" cy="762000"/>
          </a:xfrm>
        </p:spPr>
        <p:txBody>
          <a:bodyPr/>
          <a:lstStyle/>
          <a:p>
            <a:r>
              <a:rPr lang="zh-CN" altLang="en-US">
                <a:ea typeface="宋体" pitchFamily="2" charset="-122"/>
              </a:rPr>
              <a:t>对称密码和非对称密码（</a:t>
            </a:r>
            <a:r>
              <a:rPr lang="en-US" altLang="zh-CN">
                <a:ea typeface="宋体" pitchFamily="2" charset="-122"/>
              </a:rPr>
              <a:t>Cont.</a:t>
            </a:r>
            <a:r>
              <a:rPr lang="zh-CN" altLang="en-US">
                <a:ea typeface="宋体" pitchFamily="2" charset="-122"/>
              </a:rPr>
              <a:t>）</a:t>
            </a:r>
            <a:endParaRPr lang="en-US" altLang="zh-CN">
              <a:ea typeface="宋体" pitchFamily="2" charset="-122"/>
            </a:endParaRPr>
          </a:p>
        </p:txBody>
      </p:sp>
      <p:sp>
        <p:nvSpPr>
          <p:cNvPr id="585731" name="Rectangle 3"/>
          <p:cNvSpPr>
            <a:spLocks noGrp="1" noChangeArrowheads="1"/>
          </p:cNvSpPr>
          <p:nvPr>
            <p:ph type="body" idx="1"/>
          </p:nvPr>
        </p:nvSpPr>
        <p:spPr>
          <a:xfrm>
            <a:off x="468313" y="1268413"/>
            <a:ext cx="8170862" cy="4800600"/>
          </a:xfrm>
        </p:spPr>
        <p:txBody>
          <a:bodyPr/>
          <a:lstStyle/>
          <a:p>
            <a:pPr>
              <a:lnSpc>
                <a:spcPct val="120000"/>
              </a:lnSpc>
            </a:pPr>
            <a:r>
              <a:rPr lang="zh-CN" altLang="en-US" sz="2400"/>
              <a:t>非对称密码，又称公开密钥密码算法</a:t>
            </a:r>
          </a:p>
          <a:p>
            <a:pPr lvl="1">
              <a:lnSpc>
                <a:spcPct val="120000"/>
              </a:lnSpc>
            </a:pPr>
            <a:r>
              <a:rPr lang="zh-CN" altLang="en-US" sz="2400"/>
              <a:t>加密和解密使用不同的密钥（</a:t>
            </a:r>
            <a:r>
              <a:rPr lang="en-US" altLang="zh-CN" sz="2400"/>
              <a:t>K</a:t>
            </a:r>
            <a:r>
              <a:rPr lang="en-US" altLang="zh-CN" sz="2400" baseline="-25000"/>
              <a:t>e</a:t>
            </a:r>
            <a:r>
              <a:rPr lang="en-US" altLang="zh-CN" sz="2400"/>
              <a:t>, K</a:t>
            </a:r>
            <a:r>
              <a:rPr lang="en-US" altLang="zh-CN" sz="2400" baseline="-25000"/>
              <a:t>d</a:t>
            </a:r>
            <a:r>
              <a:rPr lang="en-US" altLang="zh-CN" sz="2400"/>
              <a:t>)</a:t>
            </a:r>
            <a:r>
              <a:rPr lang="zh-CN" altLang="en-US" sz="2400"/>
              <a:t>，把加密密钥公开，解密密钥保密：</a:t>
            </a:r>
            <a:r>
              <a:rPr lang="en-US" altLang="zh-CN" sz="2400"/>
              <a:t> c= E</a:t>
            </a:r>
            <a:r>
              <a:rPr lang="en-US" altLang="zh-CN" sz="2400" baseline="-25000"/>
              <a:t>Ke</a:t>
            </a:r>
            <a:r>
              <a:rPr lang="en-US" altLang="zh-CN" sz="2400"/>
              <a:t>(m)  ,   m=D</a:t>
            </a:r>
            <a:r>
              <a:rPr lang="en-US" altLang="zh-CN" sz="2400" baseline="-25000"/>
              <a:t>Kd </a:t>
            </a:r>
            <a:r>
              <a:rPr lang="en-US" altLang="zh-CN" sz="2400"/>
              <a:t>(c)</a:t>
            </a:r>
          </a:p>
          <a:p>
            <a:pPr lvl="1">
              <a:lnSpc>
                <a:spcPct val="120000"/>
              </a:lnSpc>
            </a:pPr>
            <a:r>
              <a:rPr lang="zh-CN" altLang="en-US" sz="2400"/>
              <a:t>常用算法：</a:t>
            </a:r>
            <a:r>
              <a:rPr lang="en-US" altLang="zh-CN" sz="2400"/>
              <a:t>RSA,  DSA, </a:t>
            </a:r>
            <a:r>
              <a:rPr lang="zh-CN" altLang="en-US" sz="2400"/>
              <a:t>背包算法，</a:t>
            </a:r>
            <a:r>
              <a:rPr lang="en-US" altLang="zh-CN" sz="2400"/>
              <a:t>ElGamal , </a:t>
            </a:r>
            <a:r>
              <a:rPr lang="zh-CN" altLang="en-US" sz="2400"/>
              <a:t>椭圆曲线等</a:t>
            </a:r>
          </a:p>
          <a:p>
            <a:pPr>
              <a:lnSpc>
                <a:spcPct val="120000"/>
              </a:lnSpc>
            </a:pPr>
            <a:r>
              <a:rPr lang="zh-CN" altLang="en-US" sz="2400"/>
              <a:t>优点：</a:t>
            </a:r>
          </a:p>
          <a:p>
            <a:pPr lvl="1">
              <a:lnSpc>
                <a:spcPct val="120000"/>
              </a:lnSpc>
            </a:pPr>
            <a:r>
              <a:rPr lang="zh-CN" altLang="en-US" sz="2400"/>
              <a:t>密钥分配：不必保持信道的保密性</a:t>
            </a:r>
          </a:p>
          <a:p>
            <a:pPr lvl="1">
              <a:lnSpc>
                <a:spcPct val="120000"/>
              </a:lnSpc>
            </a:pPr>
            <a:r>
              <a:rPr lang="zh-CN" altLang="en-US" sz="2400"/>
              <a:t>密钥个数：</a:t>
            </a:r>
            <a:r>
              <a:rPr lang="en-US" altLang="zh-CN" sz="2400"/>
              <a:t>n pair</a:t>
            </a:r>
          </a:p>
          <a:p>
            <a:pPr lvl="1">
              <a:lnSpc>
                <a:spcPct val="120000"/>
              </a:lnSpc>
            </a:pPr>
            <a:r>
              <a:rPr lang="zh-CN" altLang="en-US" sz="2400"/>
              <a:t>可以用来签名和抗抵赖</a:t>
            </a:r>
          </a:p>
          <a:p>
            <a:pPr>
              <a:lnSpc>
                <a:spcPct val="120000"/>
              </a:lnSpc>
            </a:pPr>
            <a:r>
              <a:rPr lang="zh-CN" altLang="en-US" sz="2400"/>
              <a:t>缺点</a:t>
            </a:r>
          </a:p>
          <a:p>
            <a:pPr lvl="1">
              <a:lnSpc>
                <a:spcPct val="120000"/>
              </a:lnSpc>
            </a:pPr>
            <a:r>
              <a:rPr lang="zh-CN" altLang="en-US" sz="2400"/>
              <a:t>加密速度慢，不便于硬件实现和大规模生产</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5731">
                                            <p:txEl>
                                              <p:pRg st="0" end="0"/>
                                            </p:txEl>
                                          </p:spTgt>
                                        </p:tgtEl>
                                        <p:attrNameLst>
                                          <p:attrName>style.visibility</p:attrName>
                                        </p:attrNameLst>
                                      </p:cBhvr>
                                      <p:to>
                                        <p:strVal val="visible"/>
                                      </p:to>
                                    </p:set>
                                    <p:anim calcmode="discrete" valueType="clr">
                                      <p:cBhvr override="childStyle">
                                        <p:cTn id="7" dur="80"/>
                                        <p:tgtEl>
                                          <p:spTgt spid="5857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57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85731">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85731">
                                            <p:txEl>
                                              <p:pRg st="1" end="1"/>
                                            </p:txEl>
                                          </p:spTgt>
                                        </p:tgtEl>
                                        <p:attrNameLst>
                                          <p:attrName>style.visibility</p:attrName>
                                        </p:attrNameLst>
                                      </p:cBhvr>
                                      <p:to>
                                        <p:strVal val="visible"/>
                                      </p:to>
                                    </p:set>
                                    <p:anim calcmode="discrete" valueType="clr">
                                      <p:cBhvr override="childStyle">
                                        <p:cTn id="12" dur="80"/>
                                        <p:tgtEl>
                                          <p:spTgt spid="5857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85731">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85731">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585731">
                                            <p:txEl>
                                              <p:pRg st="2" end="2"/>
                                            </p:txEl>
                                          </p:spTgt>
                                        </p:tgtEl>
                                        <p:attrNameLst>
                                          <p:attrName>style.visibility</p:attrName>
                                        </p:attrNameLst>
                                      </p:cBhvr>
                                      <p:to>
                                        <p:strVal val="visible"/>
                                      </p:to>
                                    </p:set>
                                    <p:anim calcmode="discrete" valueType="clr">
                                      <p:cBhvr override="childStyle">
                                        <p:cTn id="17" dur="80"/>
                                        <p:tgtEl>
                                          <p:spTgt spid="5857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85731">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585731">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85731">
                                            <p:txEl>
                                              <p:pRg st="3" end="3"/>
                                            </p:txEl>
                                          </p:spTgt>
                                        </p:tgtEl>
                                        <p:attrNameLst>
                                          <p:attrName>style.visibility</p:attrName>
                                        </p:attrNameLst>
                                      </p:cBhvr>
                                      <p:to>
                                        <p:strVal val="visible"/>
                                      </p:to>
                                    </p:set>
                                    <p:anim calcmode="discrete" valueType="clr">
                                      <p:cBhvr override="childStyle">
                                        <p:cTn id="24" dur="80"/>
                                        <p:tgtEl>
                                          <p:spTgt spid="5857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85731">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585731">
                                            <p:txEl>
                                              <p:pRg st="3" end="3"/>
                                            </p:txEl>
                                          </p:spTgt>
                                        </p:tgtEl>
                                        <p:attrNameLst>
                                          <p:attrName>fill.type</p:attrName>
                                        </p:attrNameLst>
                                      </p:cBhvr>
                                      <p:to>
                                        <p:strVal val="solid"/>
                                      </p:to>
                                    </p:set>
                                  </p:childTnLst>
                                </p:cTn>
                              </p:par>
                              <p:par>
                                <p:cTn id="27" presetID="27" presetClass="entr" presetSubtype="0" fill="hold" grpId="0" nodeType="withEffect">
                                  <p:stCondLst>
                                    <p:cond delay="0"/>
                                  </p:stCondLst>
                                  <p:iterate type="lt">
                                    <p:tmPct val="50000"/>
                                  </p:iterate>
                                  <p:childTnLst>
                                    <p:set>
                                      <p:cBhvr>
                                        <p:cTn id="28" dur="1" fill="hold">
                                          <p:stCondLst>
                                            <p:cond delay="0"/>
                                          </p:stCondLst>
                                        </p:cTn>
                                        <p:tgtEl>
                                          <p:spTgt spid="585731">
                                            <p:txEl>
                                              <p:pRg st="4" end="4"/>
                                            </p:txEl>
                                          </p:spTgt>
                                        </p:tgtEl>
                                        <p:attrNameLst>
                                          <p:attrName>style.visibility</p:attrName>
                                        </p:attrNameLst>
                                      </p:cBhvr>
                                      <p:to>
                                        <p:strVal val="visible"/>
                                      </p:to>
                                    </p:set>
                                    <p:anim calcmode="discrete" valueType="clr">
                                      <p:cBhvr override="childStyle">
                                        <p:cTn id="29" dur="80"/>
                                        <p:tgtEl>
                                          <p:spTgt spid="5857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85731">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585731">
                                            <p:txEl>
                                              <p:pRg st="4" end="4"/>
                                            </p:txEl>
                                          </p:spTgt>
                                        </p:tgtEl>
                                        <p:attrNameLst>
                                          <p:attrName>fill.type</p:attrName>
                                        </p:attrNameLst>
                                      </p:cBhvr>
                                      <p:to>
                                        <p:strVal val="solid"/>
                                      </p:to>
                                    </p:set>
                                  </p:childTnLst>
                                </p:cTn>
                              </p:par>
                              <p:par>
                                <p:cTn id="32" presetID="27" presetClass="entr" presetSubtype="0" fill="hold" grpId="0" nodeType="withEffect">
                                  <p:stCondLst>
                                    <p:cond delay="0"/>
                                  </p:stCondLst>
                                  <p:iterate type="lt">
                                    <p:tmPct val="50000"/>
                                  </p:iterate>
                                  <p:childTnLst>
                                    <p:set>
                                      <p:cBhvr>
                                        <p:cTn id="33" dur="1" fill="hold">
                                          <p:stCondLst>
                                            <p:cond delay="0"/>
                                          </p:stCondLst>
                                        </p:cTn>
                                        <p:tgtEl>
                                          <p:spTgt spid="585731">
                                            <p:txEl>
                                              <p:pRg st="5" end="5"/>
                                            </p:txEl>
                                          </p:spTgt>
                                        </p:tgtEl>
                                        <p:attrNameLst>
                                          <p:attrName>style.visibility</p:attrName>
                                        </p:attrNameLst>
                                      </p:cBhvr>
                                      <p:to>
                                        <p:strVal val="visible"/>
                                      </p:to>
                                    </p:set>
                                    <p:anim calcmode="discrete" valueType="clr">
                                      <p:cBhvr override="childStyle">
                                        <p:cTn id="34" dur="80"/>
                                        <p:tgtEl>
                                          <p:spTgt spid="58573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585731">
                                            <p:txEl>
                                              <p:pRg st="5" end="5"/>
                                            </p:txEl>
                                          </p:spTgt>
                                        </p:tgtEl>
                                        <p:attrNameLst>
                                          <p:attrName>fillcolor</p:attrName>
                                        </p:attrNameLst>
                                      </p:cBhvr>
                                      <p:tavLst>
                                        <p:tav tm="0">
                                          <p:val>
                                            <p:clrVal>
                                              <a:schemeClr val="accent2"/>
                                            </p:clrVal>
                                          </p:val>
                                        </p:tav>
                                        <p:tav tm="50000">
                                          <p:val>
                                            <p:clrVal>
                                              <a:schemeClr val="hlink"/>
                                            </p:clrVal>
                                          </p:val>
                                        </p:tav>
                                      </p:tavLst>
                                    </p:anim>
                                    <p:set>
                                      <p:cBhvr>
                                        <p:cTn id="36" dur="80"/>
                                        <p:tgtEl>
                                          <p:spTgt spid="585731">
                                            <p:txEl>
                                              <p:pRg st="5" end="5"/>
                                            </p:txEl>
                                          </p:spTgt>
                                        </p:tgtEl>
                                        <p:attrNameLst>
                                          <p:attrName>fill.type</p:attrName>
                                        </p:attrNameLst>
                                      </p:cBhvr>
                                      <p:to>
                                        <p:strVal val="solid"/>
                                      </p:to>
                                    </p:set>
                                  </p:childTnLst>
                                </p:cTn>
                              </p:par>
                              <p:par>
                                <p:cTn id="37" presetID="27" presetClass="entr" presetSubtype="0" fill="hold" grpId="0" nodeType="withEffect">
                                  <p:stCondLst>
                                    <p:cond delay="0"/>
                                  </p:stCondLst>
                                  <p:iterate type="lt">
                                    <p:tmPct val="50000"/>
                                  </p:iterate>
                                  <p:childTnLst>
                                    <p:set>
                                      <p:cBhvr>
                                        <p:cTn id="38" dur="1" fill="hold">
                                          <p:stCondLst>
                                            <p:cond delay="0"/>
                                          </p:stCondLst>
                                        </p:cTn>
                                        <p:tgtEl>
                                          <p:spTgt spid="585731">
                                            <p:txEl>
                                              <p:pRg st="6" end="6"/>
                                            </p:txEl>
                                          </p:spTgt>
                                        </p:tgtEl>
                                        <p:attrNameLst>
                                          <p:attrName>style.visibility</p:attrName>
                                        </p:attrNameLst>
                                      </p:cBhvr>
                                      <p:to>
                                        <p:strVal val="visible"/>
                                      </p:to>
                                    </p:set>
                                    <p:anim calcmode="discrete" valueType="clr">
                                      <p:cBhvr override="childStyle">
                                        <p:cTn id="39" dur="80"/>
                                        <p:tgtEl>
                                          <p:spTgt spid="58573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585731">
                                            <p:txEl>
                                              <p:pRg st="6" end="6"/>
                                            </p:txEl>
                                          </p:spTgt>
                                        </p:tgtEl>
                                        <p:attrNameLst>
                                          <p:attrName>fillcolor</p:attrName>
                                        </p:attrNameLst>
                                      </p:cBhvr>
                                      <p:tavLst>
                                        <p:tav tm="0">
                                          <p:val>
                                            <p:clrVal>
                                              <a:schemeClr val="accent2"/>
                                            </p:clrVal>
                                          </p:val>
                                        </p:tav>
                                        <p:tav tm="50000">
                                          <p:val>
                                            <p:clrVal>
                                              <a:schemeClr val="hlink"/>
                                            </p:clrVal>
                                          </p:val>
                                        </p:tav>
                                      </p:tavLst>
                                    </p:anim>
                                    <p:set>
                                      <p:cBhvr>
                                        <p:cTn id="41" dur="80"/>
                                        <p:tgtEl>
                                          <p:spTgt spid="585731">
                                            <p:txEl>
                                              <p:pRg st="6" end="6"/>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585731">
                                            <p:txEl>
                                              <p:pRg st="7" end="7"/>
                                            </p:txEl>
                                          </p:spTgt>
                                        </p:tgtEl>
                                        <p:attrNameLst>
                                          <p:attrName>style.visibility</p:attrName>
                                        </p:attrNameLst>
                                      </p:cBhvr>
                                      <p:to>
                                        <p:strVal val="visible"/>
                                      </p:to>
                                    </p:set>
                                    <p:anim calcmode="discrete" valueType="clr">
                                      <p:cBhvr override="childStyle">
                                        <p:cTn id="46" dur="80"/>
                                        <p:tgtEl>
                                          <p:spTgt spid="58573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85731">
                                            <p:txEl>
                                              <p:pRg st="7" end="7"/>
                                            </p:txEl>
                                          </p:spTgt>
                                        </p:tgtEl>
                                        <p:attrNameLst>
                                          <p:attrName>fillcolor</p:attrName>
                                        </p:attrNameLst>
                                      </p:cBhvr>
                                      <p:tavLst>
                                        <p:tav tm="0">
                                          <p:val>
                                            <p:clrVal>
                                              <a:schemeClr val="accent2"/>
                                            </p:clrVal>
                                          </p:val>
                                        </p:tav>
                                        <p:tav tm="50000">
                                          <p:val>
                                            <p:clrVal>
                                              <a:schemeClr val="hlink"/>
                                            </p:clrVal>
                                          </p:val>
                                        </p:tav>
                                      </p:tavLst>
                                    </p:anim>
                                    <p:set>
                                      <p:cBhvr>
                                        <p:cTn id="48" dur="80"/>
                                        <p:tgtEl>
                                          <p:spTgt spid="585731">
                                            <p:txEl>
                                              <p:pRg st="7" end="7"/>
                                            </p:txEl>
                                          </p:spTgt>
                                        </p:tgtEl>
                                        <p:attrNameLst>
                                          <p:attrName>fill.type</p:attrName>
                                        </p:attrNameLst>
                                      </p:cBhvr>
                                      <p:to>
                                        <p:strVal val="solid"/>
                                      </p:to>
                                    </p:set>
                                  </p:childTnLst>
                                </p:cTn>
                              </p:par>
                              <p:par>
                                <p:cTn id="49" presetID="27" presetClass="entr" presetSubtype="0" fill="hold" grpId="0" nodeType="withEffect">
                                  <p:stCondLst>
                                    <p:cond delay="0"/>
                                  </p:stCondLst>
                                  <p:iterate type="lt">
                                    <p:tmPct val="50000"/>
                                  </p:iterate>
                                  <p:childTnLst>
                                    <p:set>
                                      <p:cBhvr>
                                        <p:cTn id="50" dur="1" fill="hold">
                                          <p:stCondLst>
                                            <p:cond delay="0"/>
                                          </p:stCondLst>
                                        </p:cTn>
                                        <p:tgtEl>
                                          <p:spTgt spid="585731">
                                            <p:txEl>
                                              <p:pRg st="8" end="8"/>
                                            </p:txEl>
                                          </p:spTgt>
                                        </p:tgtEl>
                                        <p:attrNameLst>
                                          <p:attrName>style.visibility</p:attrName>
                                        </p:attrNameLst>
                                      </p:cBhvr>
                                      <p:to>
                                        <p:strVal val="visible"/>
                                      </p:to>
                                    </p:set>
                                    <p:anim calcmode="discrete" valueType="clr">
                                      <p:cBhvr override="childStyle">
                                        <p:cTn id="51" dur="80"/>
                                        <p:tgtEl>
                                          <p:spTgt spid="58573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585731">
                                            <p:txEl>
                                              <p:pRg st="8" end="8"/>
                                            </p:txEl>
                                          </p:spTgt>
                                        </p:tgtEl>
                                        <p:attrNameLst>
                                          <p:attrName>fillcolor</p:attrName>
                                        </p:attrNameLst>
                                      </p:cBhvr>
                                      <p:tavLst>
                                        <p:tav tm="0">
                                          <p:val>
                                            <p:clrVal>
                                              <a:schemeClr val="accent2"/>
                                            </p:clrVal>
                                          </p:val>
                                        </p:tav>
                                        <p:tav tm="50000">
                                          <p:val>
                                            <p:clrVal>
                                              <a:schemeClr val="hlink"/>
                                            </p:clrVal>
                                          </p:val>
                                        </p:tav>
                                      </p:tavLst>
                                    </p:anim>
                                    <p:set>
                                      <p:cBhvr>
                                        <p:cTn id="53" dur="80"/>
                                        <p:tgtEl>
                                          <p:spTgt spid="58573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61F25E2-98E2-4D9F-B123-02FF04B2F1FC}" type="slidenum">
              <a:rPr lang="zh-CN" altLang="en-US"/>
              <a:pPr/>
              <a:t>24</a:t>
            </a:fld>
            <a:endParaRPr lang="en-US" altLang="zh-CN"/>
          </a:p>
        </p:txBody>
      </p:sp>
      <p:sp>
        <p:nvSpPr>
          <p:cNvPr id="586754" name="Rectangle 2"/>
          <p:cNvSpPr>
            <a:spLocks noGrp="1" noChangeArrowheads="1"/>
          </p:cNvSpPr>
          <p:nvPr>
            <p:ph type="title"/>
          </p:nvPr>
        </p:nvSpPr>
        <p:spPr>
          <a:xfrm>
            <a:off x="0" y="549275"/>
            <a:ext cx="8229600" cy="720725"/>
          </a:xfrm>
        </p:spPr>
        <p:txBody>
          <a:bodyPr/>
          <a:lstStyle/>
          <a:p>
            <a:r>
              <a:rPr lang="zh-CN" altLang="en-US">
                <a:ea typeface="宋体" pitchFamily="2" charset="-122"/>
              </a:rPr>
              <a:t>密码算法分类</a:t>
            </a:r>
            <a:r>
              <a:rPr lang="en-US" altLang="zh-CN">
                <a:ea typeface="宋体" pitchFamily="2" charset="-122"/>
              </a:rPr>
              <a:t>-iii</a:t>
            </a:r>
          </a:p>
        </p:txBody>
      </p:sp>
      <p:sp>
        <p:nvSpPr>
          <p:cNvPr id="586755" name="Rectangle 3"/>
          <p:cNvSpPr>
            <a:spLocks noGrp="1" noChangeArrowheads="1"/>
          </p:cNvSpPr>
          <p:nvPr>
            <p:ph type="body" idx="1"/>
          </p:nvPr>
        </p:nvSpPr>
        <p:spPr>
          <a:xfrm>
            <a:off x="323850" y="1628775"/>
            <a:ext cx="7772400" cy="4114800"/>
          </a:xfrm>
        </p:spPr>
        <p:txBody>
          <a:bodyPr/>
          <a:lstStyle/>
          <a:p>
            <a:r>
              <a:rPr lang="zh-CN" altLang="en-US" sz="2800"/>
              <a:t>按照明文的处理方法：</a:t>
            </a:r>
          </a:p>
          <a:p>
            <a:pPr>
              <a:buFont typeface="Wingdings" pitchFamily="2" charset="2"/>
              <a:buChar char="Ø"/>
            </a:pPr>
            <a:r>
              <a:rPr lang="zh-CN" altLang="en-US" sz="2800" b="1">
                <a:solidFill>
                  <a:srgbClr val="A2F3FC"/>
                </a:solidFill>
              </a:rPr>
              <a:t>分组密码（</a:t>
            </a:r>
            <a:r>
              <a:rPr lang="en-US" altLang="zh-CN" sz="2800" b="1">
                <a:solidFill>
                  <a:srgbClr val="A2F3FC"/>
                </a:solidFill>
              </a:rPr>
              <a:t>block cipher)</a:t>
            </a:r>
            <a:r>
              <a:rPr lang="zh-CN" altLang="en-US" sz="2800" b="1">
                <a:solidFill>
                  <a:srgbClr val="A2F3FC"/>
                </a:solidFill>
              </a:rPr>
              <a:t>：</a:t>
            </a:r>
            <a:r>
              <a:rPr lang="zh-CN" altLang="en-US" sz="2800"/>
              <a:t>将明文分成固定长度的组，用同一密钥和算法对每一块加密，输出也是固定长度的密文。</a:t>
            </a:r>
          </a:p>
          <a:p>
            <a:pPr>
              <a:buFont typeface="Wingdings" pitchFamily="2" charset="2"/>
              <a:buChar char="Ø"/>
            </a:pPr>
            <a:r>
              <a:rPr lang="zh-CN" altLang="en-US" sz="2800" b="1">
                <a:solidFill>
                  <a:srgbClr val="A2F3FC"/>
                </a:solidFill>
              </a:rPr>
              <a:t>流密码（</a:t>
            </a:r>
            <a:r>
              <a:rPr lang="en-US" altLang="zh-CN" sz="2800" b="1">
                <a:solidFill>
                  <a:srgbClr val="A2F3FC"/>
                </a:solidFill>
              </a:rPr>
              <a:t>stream cipher)</a:t>
            </a:r>
            <a:r>
              <a:rPr lang="zh-CN" altLang="en-US" sz="2800" b="1">
                <a:solidFill>
                  <a:srgbClr val="A2F3FC"/>
                </a:solidFill>
              </a:rPr>
              <a:t>：</a:t>
            </a:r>
            <a:r>
              <a:rPr lang="zh-CN" altLang="en-US" sz="2800"/>
              <a:t>又称</a:t>
            </a:r>
            <a:r>
              <a:rPr lang="zh-CN" altLang="en-US" sz="2800" b="1">
                <a:solidFill>
                  <a:srgbClr val="A2F3FC"/>
                </a:solidFill>
              </a:rPr>
              <a:t>序列密码。</a:t>
            </a:r>
            <a:r>
              <a:rPr lang="zh-CN" altLang="en-US" sz="2800"/>
              <a:t>序列密码每次加密一位或一字节的明文，也可以称为流密码。</a:t>
            </a:r>
          </a:p>
          <a:p>
            <a:pPr>
              <a:buFont typeface="Wingdings" pitchFamily="2" charset="2"/>
              <a:buNone/>
            </a:pPr>
            <a:r>
              <a:rPr lang="zh-CN" altLang="en-US" sz="2800"/>
              <a:t>           序列密码是手工和机械密码时代的主流</a:t>
            </a:r>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fld id="{510CC2AE-29FD-4140-8E0C-9353B5230F80}" type="slidenum">
              <a:rPr lang="zh-CN" altLang="en-US"/>
              <a:pPr/>
              <a:t>25</a:t>
            </a:fld>
            <a:endParaRPr lang="en-US" altLang="zh-CN"/>
          </a:p>
        </p:txBody>
      </p:sp>
      <p:sp>
        <p:nvSpPr>
          <p:cNvPr id="587778" name="Rectangle 2"/>
          <p:cNvSpPr>
            <a:spLocks noGrp="1" noChangeArrowheads="1"/>
          </p:cNvSpPr>
          <p:nvPr>
            <p:ph type="title"/>
          </p:nvPr>
        </p:nvSpPr>
        <p:spPr>
          <a:xfrm>
            <a:off x="0" y="549275"/>
            <a:ext cx="8229600" cy="720725"/>
          </a:xfrm>
        </p:spPr>
        <p:txBody>
          <a:bodyPr/>
          <a:lstStyle/>
          <a:p>
            <a:r>
              <a:rPr lang="zh-CN" altLang="en-US">
                <a:ea typeface="宋体" pitchFamily="2" charset="-122"/>
              </a:rPr>
              <a:t>分组密码和序列密码</a:t>
            </a:r>
          </a:p>
        </p:txBody>
      </p:sp>
      <p:sp>
        <p:nvSpPr>
          <p:cNvPr id="587779" name="Rectangle 3"/>
          <p:cNvSpPr>
            <a:spLocks noGrp="1" noChangeArrowheads="1"/>
          </p:cNvSpPr>
          <p:nvPr>
            <p:ph type="body" idx="1"/>
          </p:nvPr>
        </p:nvSpPr>
        <p:spPr>
          <a:xfrm>
            <a:off x="323850" y="1412875"/>
            <a:ext cx="8610600" cy="4800600"/>
          </a:xfrm>
        </p:spPr>
        <p:txBody>
          <a:bodyPr/>
          <a:lstStyle/>
          <a:p>
            <a:r>
              <a:rPr lang="zh-CN" altLang="en-US"/>
              <a:t>分组密码（</a:t>
            </a:r>
            <a:r>
              <a:rPr lang="en-US" altLang="zh-CN"/>
              <a:t>Block Cipher</a:t>
            </a:r>
            <a:r>
              <a:rPr lang="zh-CN" altLang="en-US"/>
              <a:t>）</a:t>
            </a:r>
          </a:p>
          <a:p>
            <a:pPr lvl="1"/>
            <a:r>
              <a:rPr lang="zh-CN" altLang="en-US"/>
              <a:t>一次加密或解密操作作用于一个数据块</a:t>
            </a:r>
            <a:r>
              <a:rPr lang="en-US" altLang="zh-CN"/>
              <a:t>,</a:t>
            </a:r>
            <a:r>
              <a:rPr lang="zh-CN" altLang="en-US"/>
              <a:t>比如</a:t>
            </a:r>
            <a:r>
              <a:rPr lang="en-US" altLang="zh-CN"/>
              <a:t>64</a:t>
            </a:r>
            <a:r>
              <a:rPr lang="zh-CN" altLang="en-US"/>
              <a:t>位</a:t>
            </a:r>
          </a:p>
          <a:p>
            <a:r>
              <a:rPr lang="zh-CN" altLang="en-US"/>
              <a:t>序列密码（</a:t>
            </a:r>
            <a:r>
              <a:rPr lang="en-US" altLang="zh-CN"/>
              <a:t>Stream Cipher</a:t>
            </a:r>
            <a:r>
              <a:rPr lang="zh-CN" altLang="en-US"/>
              <a:t>）</a:t>
            </a:r>
            <a:endParaRPr lang="en-US" altLang="zh-CN"/>
          </a:p>
          <a:p>
            <a:pPr lvl="1"/>
            <a:r>
              <a:rPr lang="zh-CN" altLang="en-US"/>
              <a:t>一次加密或解密操作作用于一位或者一个字节</a:t>
            </a:r>
          </a:p>
        </p:txBody>
      </p:sp>
      <p:grpSp>
        <p:nvGrpSpPr>
          <p:cNvPr id="587780" name="Group 4"/>
          <p:cNvGrpSpPr>
            <a:grpSpLocks/>
          </p:cNvGrpSpPr>
          <p:nvPr/>
        </p:nvGrpSpPr>
        <p:grpSpPr bwMode="auto">
          <a:xfrm>
            <a:off x="0" y="4652963"/>
            <a:ext cx="2593975" cy="720725"/>
            <a:chOff x="0" y="3203"/>
            <a:chExt cx="1520" cy="454"/>
          </a:xfrm>
        </p:grpSpPr>
        <p:sp>
          <p:nvSpPr>
            <p:cNvPr id="587781" name="Text Box 5"/>
            <p:cNvSpPr txBox="1">
              <a:spLocks noChangeArrowheads="1"/>
            </p:cNvSpPr>
            <p:nvPr/>
          </p:nvSpPr>
          <p:spPr bwMode="auto">
            <a:xfrm>
              <a:off x="0" y="3203"/>
              <a:ext cx="726" cy="231"/>
            </a:xfrm>
            <a:prstGeom prst="rect">
              <a:avLst/>
            </a:prstGeom>
            <a:noFill/>
            <a:ln w="12700">
              <a:noFill/>
              <a:miter lim="800000"/>
              <a:headEnd type="none" w="sm" len="sm"/>
              <a:tailEnd type="none" w="sm" len="sm"/>
            </a:ln>
            <a:effectLst/>
          </p:spPr>
          <p:txBody>
            <a:bodyPr>
              <a:spAutoFit/>
            </a:bodyPr>
            <a:lstStyle/>
            <a:p>
              <a:pPr algn="r" eaLnBrk="0" hangingPunct="0">
                <a:spcBef>
                  <a:spcPct val="50000"/>
                </a:spcBef>
                <a:buFontTx/>
                <a:buNone/>
              </a:pPr>
              <a:r>
                <a:rPr kumimoji="1" lang="zh-CN" altLang="en-US" sz="1800">
                  <a:latin typeface="Times New Roman" pitchFamily="18" charset="0"/>
                  <a:ea typeface="宋体" pitchFamily="2" charset="-122"/>
                </a:rPr>
                <a:t>随机序列</a:t>
              </a:r>
            </a:p>
          </p:txBody>
        </p:sp>
        <p:sp>
          <p:nvSpPr>
            <p:cNvPr id="587782" name="Line 6"/>
            <p:cNvSpPr>
              <a:spLocks noChangeShapeType="1"/>
            </p:cNvSpPr>
            <p:nvPr/>
          </p:nvSpPr>
          <p:spPr bwMode="auto">
            <a:xfrm>
              <a:off x="749" y="3294"/>
              <a:ext cx="771" cy="363"/>
            </a:xfrm>
            <a:prstGeom prst="line">
              <a:avLst/>
            </a:prstGeom>
            <a:noFill/>
            <a:ln w="12700" cap="rnd">
              <a:solidFill>
                <a:schemeClr val="tx1"/>
              </a:solidFill>
              <a:prstDash val="sysDot"/>
              <a:round/>
              <a:headEnd type="none" w="sm" len="sm"/>
              <a:tailEnd type="none" w="sm" len="sm"/>
            </a:ln>
            <a:effectLst/>
          </p:spPr>
          <p:txBody>
            <a:bodyPr/>
            <a:lstStyle/>
            <a:p>
              <a:endParaRPr lang="zh-CN" altLang="en-US"/>
            </a:p>
          </p:txBody>
        </p:sp>
      </p:grpSp>
      <p:grpSp>
        <p:nvGrpSpPr>
          <p:cNvPr id="587783" name="Group 7"/>
          <p:cNvGrpSpPr>
            <a:grpSpLocks/>
          </p:cNvGrpSpPr>
          <p:nvPr/>
        </p:nvGrpSpPr>
        <p:grpSpPr bwMode="auto">
          <a:xfrm>
            <a:off x="2843213" y="5805488"/>
            <a:ext cx="2305050" cy="765175"/>
            <a:chOff x="2064" y="3838"/>
            <a:chExt cx="1225" cy="482"/>
          </a:xfrm>
        </p:grpSpPr>
        <p:sp>
          <p:nvSpPr>
            <p:cNvPr id="587784" name="Text Box 8"/>
            <p:cNvSpPr txBox="1">
              <a:spLocks noChangeArrowheads="1"/>
            </p:cNvSpPr>
            <p:nvPr/>
          </p:nvSpPr>
          <p:spPr bwMode="auto">
            <a:xfrm>
              <a:off x="2563" y="4089"/>
              <a:ext cx="726" cy="231"/>
            </a:xfrm>
            <a:prstGeom prst="rect">
              <a:avLst/>
            </a:prstGeom>
            <a:noFill/>
            <a:ln w="12700">
              <a:noFill/>
              <a:miter lim="800000"/>
              <a:headEnd type="none" w="sm" len="sm"/>
              <a:tailEnd type="none" w="sm" len="sm"/>
            </a:ln>
            <a:effectLst/>
          </p:spPr>
          <p:txBody>
            <a:bodyPr>
              <a:spAutoFit/>
            </a:bodyPr>
            <a:lstStyle/>
            <a:p>
              <a:pPr algn="r" eaLnBrk="0" hangingPunct="0">
                <a:spcBef>
                  <a:spcPct val="50000"/>
                </a:spcBef>
                <a:buFontTx/>
                <a:buNone/>
              </a:pPr>
              <a:r>
                <a:rPr kumimoji="1" lang="zh-CN" altLang="en-US" sz="1800">
                  <a:latin typeface="Times New Roman" pitchFamily="18" charset="0"/>
                  <a:ea typeface="宋体" pitchFamily="2" charset="-122"/>
                </a:rPr>
                <a:t>随机序列</a:t>
              </a:r>
            </a:p>
          </p:txBody>
        </p:sp>
        <p:sp>
          <p:nvSpPr>
            <p:cNvPr id="587785" name="Line 9"/>
            <p:cNvSpPr>
              <a:spLocks noChangeShapeType="1"/>
            </p:cNvSpPr>
            <p:nvPr/>
          </p:nvSpPr>
          <p:spPr bwMode="auto">
            <a:xfrm>
              <a:off x="2064" y="3838"/>
              <a:ext cx="454" cy="227"/>
            </a:xfrm>
            <a:prstGeom prst="line">
              <a:avLst/>
            </a:prstGeom>
            <a:noFill/>
            <a:ln w="12700" cap="rnd">
              <a:solidFill>
                <a:schemeClr val="tx1"/>
              </a:solidFill>
              <a:prstDash val="sysDot"/>
              <a:round/>
              <a:headEnd type="none" w="sm" len="sm"/>
              <a:tailEnd type="none" w="sm" len="sm"/>
            </a:ln>
            <a:effectLst/>
          </p:spPr>
          <p:txBody>
            <a:bodyPr/>
            <a:lstStyle/>
            <a:p>
              <a:endParaRPr lang="zh-CN" altLang="en-US"/>
            </a:p>
          </p:txBody>
        </p:sp>
      </p:grpSp>
      <p:sp>
        <p:nvSpPr>
          <p:cNvPr id="587786" name="Rectangle 10"/>
          <p:cNvSpPr>
            <a:spLocks noChangeArrowheads="1"/>
          </p:cNvSpPr>
          <p:nvPr/>
        </p:nvSpPr>
        <p:spPr bwMode="auto">
          <a:xfrm>
            <a:off x="1403350" y="4149725"/>
            <a:ext cx="1873250" cy="647700"/>
          </a:xfrm>
          <a:prstGeom prst="rect">
            <a:avLst/>
          </a:prstGeom>
          <a:solidFill>
            <a:srgbClr val="33CCCC"/>
          </a:solidFill>
          <a:ln w="12700">
            <a:solidFill>
              <a:schemeClr val="bg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000" b="1">
                <a:latin typeface="Times New Roman" pitchFamily="18" charset="0"/>
                <a:ea typeface="宋体" pitchFamily="2" charset="-122"/>
              </a:rPr>
              <a:t>密钥序列发生器</a:t>
            </a:r>
          </a:p>
        </p:txBody>
      </p:sp>
      <p:grpSp>
        <p:nvGrpSpPr>
          <p:cNvPr id="587787" name="Group 11"/>
          <p:cNvGrpSpPr>
            <a:grpSpLocks/>
          </p:cNvGrpSpPr>
          <p:nvPr/>
        </p:nvGrpSpPr>
        <p:grpSpPr bwMode="auto">
          <a:xfrm>
            <a:off x="2247900" y="5662613"/>
            <a:ext cx="290513" cy="287337"/>
            <a:chOff x="1701" y="3294"/>
            <a:chExt cx="90" cy="92"/>
          </a:xfrm>
        </p:grpSpPr>
        <p:sp>
          <p:nvSpPr>
            <p:cNvPr id="587788" name="Oval 12"/>
            <p:cNvSpPr>
              <a:spLocks noChangeArrowheads="1"/>
            </p:cNvSpPr>
            <p:nvPr/>
          </p:nvSpPr>
          <p:spPr bwMode="auto">
            <a:xfrm>
              <a:off x="1701" y="3294"/>
              <a:ext cx="90" cy="92"/>
            </a:xfrm>
            <a:prstGeom prst="ellips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87789" name="Line 13"/>
            <p:cNvSpPr>
              <a:spLocks noChangeShapeType="1"/>
            </p:cNvSpPr>
            <p:nvPr/>
          </p:nvSpPr>
          <p:spPr bwMode="auto">
            <a:xfrm>
              <a:off x="1701" y="3339"/>
              <a:ext cx="90" cy="0"/>
            </a:xfrm>
            <a:prstGeom prst="line">
              <a:avLst/>
            </a:prstGeom>
            <a:noFill/>
            <a:ln w="12700">
              <a:solidFill>
                <a:schemeClr val="bg1"/>
              </a:solidFill>
              <a:round/>
              <a:headEnd type="none" w="sm" len="sm"/>
              <a:tailEnd type="none" w="sm" len="sm"/>
            </a:ln>
            <a:effectLst/>
          </p:spPr>
          <p:txBody>
            <a:bodyPr/>
            <a:lstStyle/>
            <a:p>
              <a:endParaRPr lang="zh-CN" altLang="en-US"/>
            </a:p>
          </p:txBody>
        </p:sp>
        <p:sp>
          <p:nvSpPr>
            <p:cNvPr id="587790" name="Line 14"/>
            <p:cNvSpPr>
              <a:spLocks noChangeShapeType="1"/>
            </p:cNvSpPr>
            <p:nvPr/>
          </p:nvSpPr>
          <p:spPr bwMode="auto">
            <a:xfrm>
              <a:off x="1746" y="3294"/>
              <a:ext cx="0" cy="91"/>
            </a:xfrm>
            <a:prstGeom prst="line">
              <a:avLst/>
            </a:prstGeom>
            <a:noFill/>
            <a:ln w="12700">
              <a:solidFill>
                <a:schemeClr val="bg1"/>
              </a:solidFill>
              <a:round/>
              <a:headEnd type="none" w="sm" len="sm"/>
              <a:tailEnd type="none" w="sm" len="sm"/>
            </a:ln>
            <a:effectLst/>
          </p:spPr>
          <p:txBody>
            <a:bodyPr/>
            <a:lstStyle/>
            <a:p>
              <a:endParaRPr lang="zh-CN" altLang="en-US"/>
            </a:p>
          </p:txBody>
        </p:sp>
      </p:grpSp>
      <p:sp>
        <p:nvSpPr>
          <p:cNvPr id="587791" name="Text Box 15"/>
          <p:cNvSpPr txBox="1">
            <a:spLocks noChangeArrowheads="1"/>
          </p:cNvSpPr>
          <p:nvPr/>
        </p:nvSpPr>
        <p:spPr bwMode="auto">
          <a:xfrm>
            <a:off x="601663" y="5518150"/>
            <a:ext cx="647700" cy="469900"/>
          </a:xfrm>
          <a:prstGeom prst="rect">
            <a:avLst/>
          </a:prstGeom>
          <a:noFill/>
          <a:ln w="12700">
            <a:solidFill>
              <a:schemeClr val="bg1"/>
            </a:solidFill>
            <a:miter lim="800000"/>
            <a:headEnd type="none" w="sm" len="sm"/>
            <a:tailEnd type="none" w="sm" len="sm"/>
          </a:ln>
          <a:effectLst/>
        </p:spPr>
        <p:txBody>
          <a:bodyPr>
            <a:spAutoFit/>
          </a:bodyPr>
          <a:lstStyle/>
          <a:p>
            <a:pPr eaLnBrk="0" hangingPunct="0">
              <a:spcBef>
                <a:spcPct val="50000"/>
              </a:spcBef>
              <a:buFontTx/>
              <a:buNone/>
            </a:pPr>
            <a:r>
              <a:rPr kumimoji="1" lang="en-US" altLang="zh-CN" sz="2400" i="1">
                <a:latin typeface="Times New Roman" pitchFamily="18" charset="0"/>
                <a:ea typeface="宋体" pitchFamily="2" charset="-122"/>
              </a:rPr>
              <a:t>P</a:t>
            </a:r>
            <a:r>
              <a:rPr kumimoji="1" lang="en-US" altLang="zh-CN" sz="2400" i="1" baseline="-25000">
                <a:latin typeface="Times New Roman" pitchFamily="18" charset="0"/>
                <a:ea typeface="宋体" pitchFamily="2" charset="-122"/>
              </a:rPr>
              <a:t>i</a:t>
            </a:r>
          </a:p>
        </p:txBody>
      </p:sp>
      <p:sp>
        <p:nvSpPr>
          <p:cNvPr id="587792" name="Line 16"/>
          <p:cNvSpPr>
            <a:spLocks noChangeShapeType="1"/>
          </p:cNvSpPr>
          <p:nvPr/>
        </p:nvSpPr>
        <p:spPr bwMode="auto">
          <a:xfrm>
            <a:off x="1182688" y="5805488"/>
            <a:ext cx="1079500" cy="1587"/>
          </a:xfrm>
          <a:prstGeom prst="line">
            <a:avLst/>
          </a:prstGeom>
          <a:noFill/>
          <a:ln w="12700">
            <a:solidFill>
              <a:schemeClr val="bg1"/>
            </a:solidFill>
            <a:round/>
            <a:headEnd type="none" w="sm" len="sm"/>
            <a:tailEnd type="triangle" w="sm" len="sm"/>
          </a:ln>
          <a:effectLst/>
        </p:spPr>
        <p:txBody>
          <a:bodyPr/>
          <a:lstStyle/>
          <a:p>
            <a:endParaRPr lang="zh-CN" altLang="en-US"/>
          </a:p>
        </p:txBody>
      </p:sp>
      <p:sp>
        <p:nvSpPr>
          <p:cNvPr id="587793" name="Line 17"/>
          <p:cNvSpPr>
            <a:spLocks noChangeShapeType="1"/>
          </p:cNvSpPr>
          <p:nvPr/>
        </p:nvSpPr>
        <p:spPr bwMode="auto">
          <a:xfrm>
            <a:off x="2268538" y="5805488"/>
            <a:ext cx="1685925" cy="1587"/>
          </a:xfrm>
          <a:prstGeom prst="line">
            <a:avLst/>
          </a:prstGeom>
          <a:noFill/>
          <a:ln w="12700">
            <a:solidFill>
              <a:schemeClr val="bg1"/>
            </a:solidFill>
            <a:round/>
            <a:headEnd type="none" w="sm" len="sm"/>
            <a:tailEnd type="triangle" w="sm" len="sm"/>
          </a:ln>
          <a:effectLst/>
        </p:spPr>
        <p:txBody>
          <a:bodyPr/>
          <a:lstStyle/>
          <a:p>
            <a:endParaRPr lang="zh-CN" altLang="en-US"/>
          </a:p>
        </p:txBody>
      </p:sp>
      <p:sp>
        <p:nvSpPr>
          <p:cNvPr id="587794" name="Text Box 18"/>
          <p:cNvSpPr txBox="1">
            <a:spLocks noChangeArrowheads="1"/>
          </p:cNvSpPr>
          <p:nvPr/>
        </p:nvSpPr>
        <p:spPr bwMode="auto">
          <a:xfrm>
            <a:off x="3921125" y="5518150"/>
            <a:ext cx="647700" cy="469900"/>
          </a:xfrm>
          <a:prstGeom prst="rect">
            <a:avLst/>
          </a:prstGeom>
          <a:noFill/>
          <a:ln w="12700">
            <a:solidFill>
              <a:schemeClr val="bg1"/>
            </a:solidFill>
            <a:miter lim="800000"/>
            <a:headEnd type="none" w="sm" len="sm"/>
            <a:tailEnd type="none" w="sm" len="sm"/>
          </a:ln>
          <a:effectLst/>
        </p:spPr>
        <p:txBody>
          <a:bodyPr>
            <a:spAutoFit/>
          </a:bodyPr>
          <a:lstStyle/>
          <a:p>
            <a:pPr eaLnBrk="0" hangingPunct="0">
              <a:spcBef>
                <a:spcPct val="50000"/>
              </a:spcBef>
              <a:buFontTx/>
              <a:buNone/>
            </a:pPr>
            <a:r>
              <a:rPr kumimoji="1" lang="en-US" altLang="zh-CN" sz="2400" i="1">
                <a:latin typeface="Times New Roman" pitchFamily="18" charset="0"/>
                <a:ea typeface="宋体" pitchFamily="2" charset="-122"/>
              </a:rPr>
              <a:t>C</a:t>
            </a:r>
            <a:r>
              <a:rPr kumimoji="1" lang="en-US" altLang="zh-CN" sz="2400" i="1" baseline="-25000">
                <a:latin typeface="Times New Roman" pitchFamily="18" charset="0"/>
                <a:ea typeface="宋体" pitchFamily="2" charset="-122"/>
              </a:rPr>
              <a:t>i</a:t>
            </a:r>
          </a:p>
        </p:txBody>
      </p:sp>
      <p:sp>
        <p:nvSpPr>
          <p:cNvPr id="587795" name="Text Box 19"/>
          <p:cNvSpPr txBox="1">
            <a:spLocks noChangeArrowheads="1"/>
          </p:cNvSpPr>
          <p:nvPr/>
        </p:nvSpPr>
        <p:spPr bwMode="auto">
          <a:xfrm>
            <a:off x="4935538" y="5518150"/>
            <a:ext cx="647700" cy="469900"/>
          </a:xfrm>
          <a:prstGeom prst="rect">
            <a:avLst/>
          </a:prstGeom>
          <a:noFill/>
          <a:ln w="12700">
            <a:solidFill>
              <a:schemeClr val="bg1"/>
            </a:solidFill>
            <a:miter lim="800000"/>
            <a:headEnd type="none" w="sm" len="sm"/>
            <a:tailEnd type="none" w="sm" len="sm"/>
          </a:ln>
          <a:effectLst/>
        </p:spPr>
        <p:txBody>
          <a:bodyPr>
            <a:spAutoFit/>
          </a:bodyPr>
          <a:lstStyle/>
          <a:p>
            <a:pPr eaLnBrk="0" hangingPunct="0">
              <a:spcBef>
                <a:spcPct val="50000"/>
              </a:spcBef>
              <a:buFontTx/>
              <a:buNone/>
            </a:pPr>
            <a:r>
              <a:rPr kumimoji="1" lang="en-US" altLang="zh-CN" sz="2400" i="1">
                <a:latin typeface="Times New Roman" pitchFamily="18" charset="0"/>
                <a:ea typeface="宋体" pitchFamily="2" charset="-122"/>
              </a:rPr>
              <a:t>C</a:t>
            </a:r>
            <a:r>
              <a:rPr kumimoji="1" lang="en-US" altLang="zh-CN" sz="2400" i="1" baseline="-25000">
                <a:latin typeface="Times New Roman" pitchFamily="18" charset="0"/>
                <a:ea typeface="宋体" pitchFamily="2" charset="-122"/>
              </a:rPr>
              <a:t>i</a:t>
            </a:r>
          </a:p>
        </p:txBody>
      </p:sp>
      <p:sp>
        <p:nvSpPr>
          <p:cNvPr id="587796" name="Line 20"/>
          <p:cNvSpPr>
            <a:spLocks noChangeShapeType="1"/>
          </p:cNvSpPr>
          <p:nvPr/>
        </p:nvSpPr>
        <p:spPr bwMode="auto">
          <a:xfrm flipV="1">
            <a:off x="5599113" y="5734050"/>
            <a:ext cx="865187" cy="1588"/>
          </a:xfrm>
          <a:prstGeom prst="line">
            <a:avLst/>
          </a:prstGeom>
          <a:noFill/>
          <a:ln w="12700">
            <a:solidFill>
              <a:schemeClr val="bg1"/>
            </a:solidFill>
            <a:round/>
            <a:headEnd type="none" w="sm" len="sm"/>
            <a:tailEnd type="triangle" w="sm" len="sm"/>
          </a:ln>
          <a:effectLst/>
        </p:spPr>
        <p:txBody>
          <a:bodyPr/>
          <a:lstStyle/>
          <a:p>
            <a:endParaRPr lang="zh-CN" altLang="en-US"/>
          </a:p>
        </p:txBody>
      </p:sp>
      <p:sp>
        <p:nvSpPr>
          <p:cNvPr id="587797" name="Line 21"/>
          <p:cNvSpPr>
            <a:spLocks noChangeShapeType="1"/>
          </p:cNvSpPr>
          <p:nvPr/>
        </p:nvSpPr>
        <p:spPr bwMode="auto">
          <a:xfrm>
            <a:off x="6818313" y="5734050"/>
            <a:ext cx="865187" cy="1588"/>
          </a:xfrm>
          <a:prstGeom prst="line">
            <a:avLst/>
          </a:prstGeom>
          <a:noFill/>
          <a:ln w="12700">
            <a:solidFill>
              <a:schemeClr val="bg1"/>
            </a:solidFill>
            <a:round/>
            <a:headEnd type="none" w="sm" len="sm"/>
            <a:tailEnd type="triangle" w="sm" len="sm"/>
          </a:ln>
          <a:effectLst/>
        </p:spPr>
        <p:txBody>
          <a:bodyPr/>
          <a:lstStyle/>
          <a:p>
            <a:endParaRPr lang="zh-CN" altLang="en-US"/>
          </a:p>
        </p:txBody>
      </p:sp>
      <p:sp>
        <p:nvSpPr>
          <p:cNvPr id="587798" name="Text Box 22"/>
          <p:cNvSpPr txBox="1">
            <a:spLocks noChangeArrowheads="1"/>
          </p:cNvSpPr>
          <p:nvPr/>
        </p:nvSpPr>
        <p:spPr bwMode="auto">
          <a:xfrm>
            <a:off x="7780338" y="5446713"/>
            <a:ext cx="647700" cy="469900"/>
          </a:xfrm>
          <a:prstGeom prst="rect">
            <a:avLst/>
          </a:prstGeom>
          <a:noFill/>
          <a:ln w="12700">
            <a:solidFill>
              <a:schemeClr val="bg1"/>
            </a:solidFill>
            <a:miter lim="800000"/>
            <a:headEnd type="none" w="sm" len="sm"/>
            <a:tailEnd type="none" w="sm" len="sm"/>
          </a:ln>
          <a:effectLst/>
        </p:spPr>
        <p:txBody>
          <a:bodyPr>
            <a:spAutoFit/>
          </a:bodyPr>
          <a:lstStyle/>
          <a:p>
            <a:pPr eaLnBrk="0" hangingPunct="0">
              <a:spcBef>
                <a:spcPct val="50000"/>
              </a:spcBef>
              <a:buFontTx/>
              <a:buNone/>
            </a:pPr>
            <a:r>
              <a:rPr kumimoji="1" lang="en-US" altLang="zh-CN" sz="2400" i="1">
                <a:latin typeface="Times New Roman" pitchFamily="18" charset="0"/>
                <a:ea typeface="宋体" pitchFamily="2" charset="-122"/>
              </a:rPr>
              <a:t>P</a:t>
            </a:r>
            <a:r>
              <a:rPr kumimoji="1" lang="en-US" altLang="zh-CN" sz="2400" i="1" baseline="-25000">
                <a:latin typeface="Times New Roman" pitchFamily="18" charset="0"/>
                <a:ea typeface="宋体" pitchFamily="2" charset="-122"/>
              </a:rPr>
              <a:t>i</a:t>
            </a:r>
          </a:p>
        </p:txBody>
      </p:sp>
      <p:sp>
        <p:nvSpPr>
          <p:cNvPr id="587799" name="Line 23"/>
          <p:cNvSpPr>
            <a:spLocks noChangeShapeType="1"/>
          </p:cNvSpPr>
          <p:nvPr/>
        </p:nvSpPr>
        <p:spPr bwMode="auto">
          <a:xfrm flipH="1">
            <a:off x="2403475" y="4797425"/>
            <a:ext cx="1588" cy="792163"/>
          </a:xfrm>
          <a:prstGeom prst="line">
            <a:avLst/>
          </a:prstGeom>
          <a:noFill/>
          <a:ln w="12700">
            <a:solidFill>
              <a:schemeClr val="bg1"/>
            </a:solidFill>
            <a:round/>
            <a:headEnd type="none" w="sm" len="sm"/>
            <a:tailEnd type="triangle" w="sm" len="sm"/>
          </a:ln>
          <a:effectLst/>
        </p:spPr>
        <p:txBody>
          <a:bodyPr/>
          <a:lstStyle/>
          <a:p>
            <a:endParaRPr lang="zh-CN" altLang="en-US"/>
          </a:p>
        </p:txBody>
      </p:sp>
      <p:sp>
        <p:nvSpPr>
          <p:cNvPr id="587800" name="Line 24"/>
          <p:cNvSpPr>
            <a:spLocks noChangeShapeType="1"/>
          </p:cNvSpPr>
          <p:nvPr/>
        </p:nvSpPr>
        <p:spPr bwMode="auto">
          <a:xfrm flipV="1">
            <a:off x="3297238" y="4510088"/>
            <a:ext cx="863600" cy="1587"/>
          </a:xfrm>
          <a:prstGeom prst="line">
            <a:avLst/>
          </a:prstGeom>
          <a:noFill/>
          <a:ln w="12700">
            <a:solidFill>
              <a:schemeClr val="bg1"/>
            </a:solidFill>
            <a:round/>
            <a:headEnd type="none" w="sm" len="sm"/>
            <a:tailEnd type="none" w="sm" len="sm"/>
          </a:ln>
          <a:effectLst/>
        </p:spPr>
        <p:txBody>
          <a:bodyPr/>
          <a:lstStyle/>
          <a:p>
            <a:endParaRPr lang="zh-CN" altLang="en-US"/>
          </a:p>
        </p:txBody>
      </p:sp>
      <p:sp>
        <p:nvSpPr>
          <p:cNvPr id="587801" name="Text Box 25"/>
          <p:cNvSpPr txBox="1">
            <a:spLocks noChangeArrowheads="1"/>
          </p:cNvSpPr>
          <p:nvPr/>
        </p:nvSpPr>
        <p:spPr bwMode="auto">
          <a:xfrm>
            <a:off x="4181475" y="4268788"/>
            <a:ext cx="792163" cy="469900"/>
          </a:xfrm>
          <a:prstGeom prst="rect">
            <a:avLst/>
          </a:prstGeom>
          <a:noFill/>
          <a:ln w="12700">
            <a:solidFill>
              <a:schemeClr val="bg1"/>
            </a:solidFill>
            <a:miter lim="800000"/>
            <a:headEnd type="none" w="sm" len="sm"/>
            <a:tailEnd type="none" w="sm" len="sm"/>
          </a:ln>
          <a:effectLst/>
        </p:spPr>
        <p:txBody>
          <a:bodyPr>
            <a:spAutoFit/>
          </a:bodyPr>
          <a:lstStyle/>
          <a:p>
            <a:pPr eaLnBrk="0" hangingPunct="0">
              <a:spcBef>
                <a:spcPct val="50000"/>
              </a:spcBef>
              <a:buFontTx/>
              <a:buNone/>
            </a:pPr>
            <a:r>
              <a:rPr kumimoji="1" lang="en-US" altLang="zh-CN" sz="2400" i="1">
                <a:latin typeface="Times New Roman" pitchFamily="18" charset="0"/>
                <a:ea typeface="宋体" pitchFamily="2" charset="-122"/>
              </a:rPr>
              <a:t>Key</a:t>
            </a:r>
          </a:p>
        </p:txBody>
      </p:sp>
      <p:sp>
        <p:nvSpPr>
          <p:cNvPr id="587802" name="Rectangle 26"/>
          <p:cNvSpPr>
            <a:spLocks noChangeArrowheads="1"/>
          </p:cNvSpPr>
          <p:nvPr/>
        </p:nvSpPr>
        <p:spPr bwMode="auto">
          <a:xfrm>
            <a:off x="5668963" y="4149725"/>
            <a:ext cx="1873250" cy="647700"/>
          </a:xfrm>
          <a:prstGeom prst="rect">
            <a:avLst/>
          </a:prstGeom>
          <a:solidFill>
            <a:srgbClr val="33CCCC"/>
          </a:solidFill>
          <a:ln w="12700">
            <a:solidFill>
              <a:schemeClr val="bg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000" b="1">
                <a:latin typeface="Times New Roman" pitchFamily="18" charset="0"/>
                <a:ea typeface="宋体" pitchFamily="2" charset="-122"/>
              </a:rPr>
              <a:t>密钥序列发生器</a:t>
            </a:r>
          </a:p>
        </p:txBody>
      </p:sp>
      <p:sp>
        <p:nvSpPr>
          <p:cNvPr id="587803" name="Line 27"/>
          <p:cNvSpPr>
            <a:spLocks noChangeShapeType="1"/>
          </p:cNvSpPr>
          <p:nvPr/>
        </p:nvSpPr>
        <p:spPr bwMode="auto">
          <a:xfrm flipH="1">
            <a:off x="6670675" y="4797425"/>
            <a:ext cx="0" cy="792163"/>
          </a:xfrm>
          <a:prstGeom prst="line">
            <a:avLst/>
          </a:prstGeom>
          <a:noFill/>
          <a:ln w="12700">
            <a:solidFill>
              <a:schemeClr val="bg1"/>
            </a:solidFill>
            <a:round/>
            <a:headEnd type="none" w="sm" len="sm"/>
            <a:tailEnd type="triangle" w="sm" len="sm"/>
          </a:ln>
          <a:effectLst/>
        </p:spPr>
        <p:txBody>
          <a:bodyPr/>
          <a:lstStyle/>
          <a:p>
            <a:endParaRPr lang="zh-CN" altLang="en-US"/>
          </a:p>
        </p:txBody>
      </p:sp>
      <p:grpSp>
        <p:nvGrpSpPr>
          <p:cNvPr id="587804" name="Group 28"/>
          <p:cNvGrpSpPr>
            <a:grpSpLocks/>
          </p:cNvGrpSpPr>
          <p:nvPr/>
        </p:nvGrpSpPr>
        <p:grpSpPr bwMode="auto">
          <a:xfrm>
            <a:off x="6515100" y="5589588"/>
            <a:ext cx="290513" cy="287337"/>
            <a:chOff x="1701" y="3294"/>
            <a:chExt cx="90" cy="92"/>
          </a:xfrm>
        </p:grpSpPr>
        <p:sp>
          <p:nvSpPr>
            <p:cNvPr id="587805" name="Oval 29"/>
            <p:cNvSpPr>
              <a:spLocks noChangeArrowheads="1"/>
            </p:cNvSpPr>
            <p:nvPr/>
          </p:nvSpPr>
          <p:spPr bwMode="auto">
            <a:xfrm>
              <a:off x="1701" y="3294"/>
              <a:ext cx="90" cy="92"/>
            </a:xfrm>
            <a:prstGeom prst="ellips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87806" name="Line 30"/>
            <p:cNvSpPr>
              <a:spLocks noChangeShapeType="1"/>
            </p:cNvSpPr>
            <p:nvPr/>
          </p:nvSpPr>
          <p:spPr bwMode="auto">
            <a:xfrm>
              <a:off x="1701" y="3339"/>
              <a:ext cx="90" cy="0"/>
            </a:xfrm>
            <a:prstGeom prst="line">
              <a:avLst/>
            </a:prstGeom>
            <a:noFill/>
            <a:ln w="12700">
              <a:solidFill>
                <a:schemeClr val="bg1"/>
              </a:solidFill>
              <a:round/>
              <a:headEnd type="none" w="sm" len="sm"/>
              <a:tailEnd type="none" w="sm" len="sm"/>
            </a:ln>
            <a:effectLst/>
          </p:spPr>
          <p:txBody>
            <a:bodyPr/>
            <a:lstStyle/>
            <a:p>
              <a:endParaRPr lang="zh-CN" altLang="en-US"/>
            </a:p>
          </p:txBody>
        </p:sp>
        <p:sp>
          <p:nvSpPr>
            <p:cNvPr id="587807" name="Line 31"/>
            <p:cNvSpPr>
              <a:spLocks noChangeShapeType="1"/>
            </p:cNvSpPr>
            <p:nvPr/>
          </p:nvSpPr>
          <p:spPr bwMode="auto">
            <a:xfrm>
              <a:off x="1746" y="3294"/>
              <a:ext cx="0" cy="91"/>
            </a:xfrm>
            <a:prstGeom prst="line">
              <a:avLst/>
            </a:prstGeom>
            <a:noFill/>
            <a:ln w="12700">
              <a:solidFill>
                <a:schemeClr val="bg1"/>
              </a:solidFill>
              <a:round/>
              <a:headEnd type="none" w="sm" len="sm"/>
              <a:tailEnd type="none" w="sm" len="sm"/>
            </a:ln>
            <a:effectLst/>
          </p:spPr>
          <p:txBody>
            <a:bodyPr/>
            <a:lstStyle/>
            <a:p>
              <a:endParaRPr lang="zh-CN" altLang="en-US"/>
            </a:p>
          </p:txBody>
        </p:sp>
      </p:grpSp>
      <p:sp>
        <p:nvSpPr>
          <p:cNvPr id="587808" name="Line 32"/>
          <p:cNvSpPr>
            <a:spLocks noChangeShapeType="1"/>
          </p:cNvSpPr>
          <p:nvPr/>
        </p:nvSpPr>
        <p:spPr bwMode="auto">
          <a:xfrm>
            <a:off x="5072063" y="4510088"/>
            <a:ext cx="647700" cy="1587"/>
          </a:xfrm>
          <a:prstGeom prst="line">
            <a:avLst/>
          </a:prstGeom>
          <a:noFill/>
          <a:ln w="12700">
            <a:solidFill>
              <a:schemeClr val="bg1"/>
            </a:solidFill>
            <a:round/>
            <a:headEnd type="none" w="sm" len="sm"/>
            <a:tailEnd type="none" w="sm" len="sm"/>
          </a:ln>
          <a:effec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7779">
                                            <p:txEl>
                                              <p:pRg st="0" end="0"/>
                                            </p:txEl>
                                          </p:spTgt>
                                        </p:tgtEl>
                                        <p:attrNameLst>
                                          <p:attrName>style.visibility</p:attrName>
                                        </p:attrNameLst>
                                      </p:cBhvr>
                                      <p:to>
                                        <p:strVal val="visible"/>
                                      </p:to>
                                    </p:set>
                                    <p:anim calcmode="discrete" valueType="clr">
                                      <p:cBhvr override="childStyle">
                                        <p:cTn id="7" dur="80"/>
                                        <p:tgtEl>
                                          <p:spTgt spid="5877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77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87779">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87779">
                                            <p:txEl>
                                              <p:pRg st="1" end="1"/>
                                            </p:txEl>
                                          </p:spTgt>
                                        </p:tgtEl>
                                        <p:attrNameLst>
                                          <p:attrName>style.visibility</p:attrName>
                                        </p:attrNameLst>
                                      </p:cBhvr>
                                      <p:to>
                                        <p:strVal val="visible"/>
                                      </p:to>
                                    </p:set>
                                    <p:anim calcmode="discrete" valueType="clr">
                                      <p:cBhvr override="childStyle">
                                        <p:cTn id="12" dur="80"/>
                                        <p:tgtEl>
                                          <p:spTgt spid="5877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87779">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87779">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87779">
                                            <p:txEl>
                                              <p:pRg st="2" end="2"/>
                                            </p:txEl>
                                          </p:spTgt>
                                        </p:tgtEl>
                                        <p:attrNameLst>
                                          <p:attrName>style.visibility</p:attrName>
                                        </p:attrNameLst>
                                      </p:cBhvr>
                                      <p:to>
                                        <p:strVal val="visible"/>
                                      </p:to>
                                    </p:set>
                                    <p:anim calcmode="discrete" valueType="clr">
                                      <p:cBhvr override="childStyle">
                                        <p:cTn id="19" dur="80"/>
                                        <p:tgtEl>
                                          <p:spTgt spid="5877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87779">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587779">
                                            <p:txEl>
                                              <p:pRg st="2" end="2"/>
                                            </p:txEl>
                                          </p:spTgt>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587779">
                                            <p:txEl>
                                              <p:pRg st="3" end="3"/>
                                            </p:txEl>
                                          </p:spTgt>
                                        </p:tgtEl>
                                        <p:attrNameLst>
                                          <p:attrName>style.visibility</p:attrName>
                                        </p:attrNameLst>
                                      </p:cBhvr>
                                      <p:to>
                                        <p:strVal val="visible"/>
                                      </p:to>
                                    </p:set>
                                    <p:anim calcmode="discrete" valueType="clr">
                                      <p:cBhvr override="childStyle">
                                        <p:cTn id="24" dur="80"/>
                                        <p:tgtEl>
                                          <p:spTgt spid="5877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87779">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587779">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77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7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023B14-098A-4167-A17B-0D5816726B0D}" type="slidenum">
              <a:rPr lang="zh-CN" altLang="en-US"/>
              <a:pPr/>
              <a:t>26</a:t>
            </a:fld>
            <a:endParaRPr lang="en-US" altLang="zh-CN"/>
          </a:p>
        </p:txBody>
      </p:sp>
      <p:sp>
        <p:nvSpPr>
          <p:cNvPr id="588802" name="Rectangle 2"/>
          <p:cNvSpPr>
            <a:spLocks noGrp="1" noChangeArrowheads="1"/>
          </p:cNvSpPr>
          <p:nvPr>
            <p:ph type="title"/>
          </p:nvPr>
        </p:nvSpPr>
        <p:spPr>
          <a:xfrm>
            <a:off x="0" y="549275"/>
            <a:ext cx="8229600" cy="720725"/>
          </a:xfrm>
        </p:spPr>
        <p:txBody>
          <a:bodyPr/>
          <a:lstStyle/>
          <a:p>
            <a:r>
              <a:rPr lang="zh-CN" altLang="en-US">
                <a:ea typeface="宋体" pitchFamily="2" charset="-122"/>
              </a:rPr>
              <a:t>密码安全性</a:t>
            </a:r>
            <a:endParaRPr lang="en-US" altLang="zh-CN">
              <a:ea typeface="宋体" pitchFamily="2" charset="-122"/>
            </a:endParaRPr>
          </a:p>
        </p:txBody>
      </p:sp>
      <p:sp>
        <p:nvSpPr>
          <p:cNvPr id="588803" name="Rectangle 3"/>
          <p:cNvSpPr>
            <a:spLocks noGrp="1" noChangeArrowheads="1"/>
          </p:cNvSpPr>
          <p:nvPr>
            <p:ph type="body" idx="1"/>
          </p:nvPr>
        </p:nvSpPr>
        <p:spPr/>
        <p:txBody>
          <a:bodyPr/>
          <a:lstStyle/>
          <a:p>
            <a:r>
              <a:rPr lang="zh-CN" altLang="en-US"/>
              <a:t>密码算法的安全性</a:t>
            </a:r>
          </a:p>
          <a:p>
            <a:pPr lvl="1"/>
            <a:r>
              <a:rPr lang="zh-CN" altLang="en-US"/>
              <a:t>如果破译算法的代价大于加密数据本身的价值，或者在信息的生命期内无法破解，那么你的算法可能是安全的。</a:t>
            </a:r>
          </a:p>
          <a:p>
            <a:pPr lvl="1"/>
            <a:r>
              <a:rPr lang="zh-CN" altLang="en-US"/>
              <a:t>一个算法被称为是计算上安全的，如果一个算法用可得到的资源不能破解。</a:t>
            </a:r>
          </a:p>
          <a:p>
            <a:pPr lvl="2"/>
            <a:r>
              <a:rPr lang="zh-CN" altLang="en-US"/>
              <a:t>处理复杂性：计算量，</a:t>
            </a:r>
            <a:r>
              <a:rPr lang="en-US" altLang="zh-CN"/>
              <a:t>CPU</a:t>
            </a:r>
            <a:r>
              <a:rPr lang="zh-CN" altLang="en-US"/>
              <a:t>时间</a:t>
            </a:r>
          </a:p>
          <a:p>
            <a:pPr lvl="2"/>
            <a:r>
              <a:rPr lang="zh-CN" altLang="en-US"/>
              <a:t>数据复杂性：所需输入数据量</a:t>
            </a:r>
          </a:p>
          <a:p>
            <a:pPr lvl="2"/>
            <a:r>
              <a:rPr lang="zh-CN" altLang="en-US"/>
              <a:t>存储复杂性：计算所需的存储空间</a:t>
            </a:r>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AB60550-EDEF-4535-98C7-1AC05F045DD4}" type="slidenum">
              <a:rPr lang="zh-CN" altLang="en-US"/>
              <a:pPr/>
              <a:t>27</a:t>
            </a:fld>
            <a:endParaRPr lang="en-US" altLang="zh-CN"/>
          </a:p>
        </p:txBody>
      </p:sp>
      <p:sp>
        <p:nvSpPr>
          <p:cNvPr id="589826" name="Rectangle 2"/>
          <p:cNvSpPr>
            <a:spLocks noGrp="1" noChangeArrowheads="1"/>
          </p:cNvSpPr>
          <p:nvPr>
            <p:ph type="title"/>
          </p:nvPr>
        </p:nvSpPr>
        <p:spPr>
          <a:xfrm>
            <a:off x="0" y="620713"/>
            <a:ext cx="8229600" cy="720725"/>
          </a:xfrm>
        </p:spPr>
        <p:txBody>
          <a:bodyPr/>
          <a:lstStyle/>
          <a:p>
            <a:r>
              <a:rPr lang="zh-CN" altLang="en-US">
                <a:ea typeface="宋体" pitchFamily="2" charset="-122"/>
              </a:rPr>
              <a:t>密码技术的主要用途</a:t>
            </a:r>
          </a:p>
        </p:txBody>
      </p:sp>
      <p:sp>
        <p:nvSpPr>
          <p:cNvPr id="589827" name="Rectangle 3"/>
          <p:cNvSpPr>
            <a:spLocks noGrp="1" noChangeArrowheads="1"/>
          </p:cNvSpPr>
          <p:nvPr>
            <p:ph type="body" idx="1"/>
          </p:nvPr>
        </p:nvSpPr>
        <p:spPr/>
        <p:txBody>
          <a:bodyPr/>
          <a:lstStyle/>
          <a:p>
            <a:r>
              <a:rPr lang="zh-CN" altLang="en-US" sz="2800"/>
              <a:t>数据保密</a:t>
            </a:r>
            <a:r>
              <a:rPr lang="en-US" altLang="zh-CN" sz="2800"/>
              <a:t>—</a:t>
            </a:r>
            <a:r>
              <a:rPr lang="zh-CN" altLang="en-US" sz="2800"/>
              <a:t>数据加密</a:t>
            </a:r>
            <a:r>
              <a:rPr lang="en-US" altLang="zh-CN" sz="2800"/>
              <a:t>/</a:t>
            </a:r>
            <a:r>
              <a:rPr lang="zh-CN" altLang="en-US" sz="2800"/>
              <a:t>解密</a:t>
            </a:r>
          </a:p>
          <a:p>
            <a:pPr lvl="1"/>
            <a:r>
              <a:rPr lang="zh-CN" altLang="en-US" sz="2400"/>
              <a:t>数据加密（存储和传输）</a:t>
            </a:r>
          </a:p>
          <a:p>
            <a:r>
              <a:rPr lang="zh-CN" altLang="en-US" sz="2800"/>
              <a:t>认证技术</a:t>
            </a:r>
          </a:p>
          <a:p>
            <a:pPr lvl="1"/>
            <a:r>
              <a:rPr lang="zh-CN" altLang="en-US" sz="2400"/>
              <a:t>实体身份认证</a:t>
            </a:r>
          </a:p>
          <a:p>
            <a:pPr lvl="1"/>
            <a:r>
              <a:rPr lang="zh-CN" altLang="en-US" sz="2400"/>
              <a:t>数据源发认证</a:t>
            </a:r>
          </a:p>
          <a:p>
            <a:r>
              <a:rPr lang="zh-CN" altLang="en-US" sz="2800"/>
              <a:t>信息完整性保护</a:t>
            </a:r>
          </a:p>
          <a:p>
            <a:pPr lvl="1"/>
            <a:r>
              <a:rPr lang="zh-CN" altLang="en-US" sz="2400"/>
              <a:t>数据在传输过程中没有被插入、篡改、重发；</a:t>
            </a:r>
          </a:p>
          <a:p>
            <a:r>
              <a:rPr lang="zh-CN" altLang="en-US" sz="2800"/>
              <a:t>数字签名和抗抵赖（</a:t>
            </a:r>
            <a:r>
              <a:rPr lang="en-US" altLang="zh-CN" sz="2800"/>
              <a:t>Non-repudiation </a:t>
            </a:r>
            <a:r>
              <a:rPr lang="zh-CN" altLang="en-US" sz="2800"/>
              <a:t>）</a:t>
            </a:r>
          </a:p>
          <a:p>
            <a:pPr lvl="1"/>
            <a:r>
              <a:rPr lang="zh-CN" altLang="en-US" sz="2400"/>
              <a:t>源发抗抵赖</a:t>
            </a:r>
          </a:p>
          <a:p>
            <a:pPr lvl="1"/>
            <a:r>
              <a:rPr lang="zh-CN" altLang="en-US" sz="2400"/>
              <a:t>交付抗抵赖</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89827">
                                            <p:txEl>
                                              <p:pRg st="0" end="0"/>
                                            </p:txEl>
                                          </p:spTgt>
                                        </p:tgtEl>
                                        <p:attrNameLst>
                                          <p:attrName>style.visibility</p:attrName>
                                        </p:attrNameLst>
                                      </p:cBhvr>
                                      <p:to>
                                        <p:strVal val="visible"/>
                                      </p:to>
                                    </p:set>
                                    <p:anim calcmode="discrete" valueType="clr">
                                      <p:cBhvr override="childStyle">
                                        <p:cTn id="7" dur="80"/>
                                        <p:tgtEl>
                                          <p:spTgt spid="5898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898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89827">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89827">
                                            <p:txEl>
                                              <p:pRg st="1" end="1"/>
                                            </p:txEl>
                                          </p:spTgt>
                                        </p:tgtEl>
                                        <p:attrNameLst>
                                          <p:attrName>style.visibility</p:attrName>
                                        </p:attrNameLst>
                                      </p:cBhvr>
                                      <p:to>
                                        <p:strVal val="visible"/>
                                      </p:to>
                                    </p:set>
                                    <p:anim calcmode="discrete" valueType="clr">
                                      <p:cBhvr override="childStyle">
                                        <p:cTn id="12" dur="80"/>
                                        <p:tgtEl>
                                          <p:spTgt spid="58982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8982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589827">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89827">
                                            <p:txEl>
                                              <p:pRg st="2" end="2"/>
                                            </p:txEl>
                                          </p:spTgt>
                                        </p:tgtEl>
                                        <p:attrNameLst>
                                          <p:attrName>style.visibility</p:attrName>
                                        </p:attrNameLst>
                                      </p:cBhvr>
                                      <p:to>
                                        <p:strVal val="visible"/>
                                      </p:to>
                                    </p:set>
                                    <p:anim calcmode="discrete" valueType="clr">
                                      <p:cBhvr override="childStyle">
                                        <p:cTn id="19" dur="80"/>
                                        <p:tgtEl>
                                          <p:spTgt spid="58982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89827">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589827">
                                            <p:txEl>
                                              <p:pRg st="2" end="2"/>
                                            </p:txEl>
                                          </p:spTgt>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589827">
                                            <p:txEl>
                                              <p:pRg st="3" end="3"/>
                                            </p:txEl>
                                          </p:spTgt>
                                        </p:tgtEl>
                                        <p:attrNameLst>
                                          <p:attrName>style.visibility</p:attrName>
                                        </p:attrNameLst>
                                      </p:cBhvr>
                                      <p:to>
                                        <p:strVal val="visible"/>
                                      </p:to>
                                    </p:set>
                                    <p:anim calcmode="discrete" valueType="clr">
                                      <p:cBhvr override="childStyle">
                                        <p:cTn id="24" dur="80"/>
                                        <p:tgtEl>
                                          <p:spTgt spid="58982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89827">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589827">
                                            <p:txEl>
                                              <p:pRg st="3" end="3"/>
                                            </p:txEl>
                                          </p:spTgt>
                                        </p:tgtEl>
                                        <p:attrNameLst>
                                          <p:attrName>fill.type</p:attrName>
                                        </p:attrNameLst>
                                      </p:cBhvr>
                                      <p:to>
                                        <p:strVal val="solid"/>
                                      </p:to>
                                    </p:set>
                                  </p:childTnLst>
                                </p:cTn>
                              </p:par>
                              <p:par>
                                <p:cTn id="27" presetID="27" presetClass="entr" presetSubtype="0" fill="hold" grpId="0" nodeType="withEffect">
                                  <p:stCondLst>
                                    <p:cond delay="0"/>
                                  </p:stCondLst>
                                  <p:iterate type="lt">
                                    <p:tmPct val="50000"/>
                                  </p:iterate>
                                  <p:childTnLst>
                                    <p:set>
                                      <p:cBhvr>
                                        <p:cTn id="28" dur="1" fill="hold">
                                          <p:stCondLst>
                                            <p:cond delay="0"/>
                                          </p:stCondLst>
                                        </p:cTn>
                                        <p:tgtEl>
                                          <p:spTgt spid="589827">
                                            <p:txEl>
                                              <p:pRg st="4" end="4"/>
                                            </p:txEl>
                                          </p:spTgt>
                                        </p:tgtEl>
                                        <p:attrNameLst>
                                          <p:attrName>style.visibility</p:attrName>
                                        </p:attrNameLst>
                                      </p:cBhvr>
                                      <p:to>
                                        <p:strVal val="visible"/>
                                      </p:to>
                                    </p:set>
                                    <p:anim calcmode="discrete" valueType="clr">
                                      <p:cBhvr override="childStyle">
                                        <p:cTn id="29" dur="80"/>
                                        <p:tgtEl>
                                          <p:spTgt spid="58982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89827">
                                            <p:txEl>
                                              <p:pRg st="4" end="4"/>
                                            </p:txEl>
                                          </p:spTgt>
                                        </p:tgtEl>
                                        <p:attrNameLst>
                                          <p:attrName>fillcolor</p:attrName>
                                        </p:attrNameLst>
                                      </p:cBhvr>
                                      <p:tavLst>
                                        <p:tav tm="0">
                                          <p:val>
                                            <p:clrVal>
                                              <a:schemeClr val="accent2"/>
                                            </p:clrVal>
                                          </p:val>
                                        </p:tav>
                                        <p:tav tm="50000">
                                          <p:val>
                                            <p:clrVal>
                                              <a:schemeClr val="hlink"/>
                                            </p:clrVal>
                                          </p:val>
                                        </p:tav>
                                      </p:tavLst>
                                    </p:anim>
                                    <p:set>
                                      <p:cBhvr>
                                        <p:cTn id="31" dur="80"/>
                                        <p:tgtEl>
                                          <p:spTgt spid="589827">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589827">
                                            <p:txEl>
                                              <p:pRg st="5" end="5"/>
                                            </p:txEl>
                                          </p:spTgt>
                                        </p:tgtEl>
                                        <p:attrNameLst>
                                          <p:attrName>style.visibility</p:attrName>
                                        </p:attrNameLst>
                                      </p:cBhvr>
                                      <p:to>
                                        <p:strVal val="visible"/>
                                      </p:to>
                                    </p:set>
                                    <p:anim calcmode="discrete" valueType="clr">
                                      <p:cBhvr override="childStyle">
                                        <p:cTn id="36" dur="80"/>
                                        <p:tgtEl>
                                          <p:spTgt spid="58982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589827">
                                            <p:txEl>
                                              <p:pRg st="5" end="5"/>
                                            </p:txEl>
                                          </p:spTgt>
                                        </p:tgtEl>
                                        <p:attrNameLst>
                                          <p:attrName>fillcolor</p:attrName>
                                        </p:attrNameLst>
                                      </p:cBhvr>
                                      <p:tavLst>
                                        <p:tav tm="0">
                                          <p:val>
                                            <p:clrVal>
                                              <a:schemeClr val="accent2"/>
                                            </p:clrVal>
                                          </p:val>
                                        </p:tav>
                                        <p:tav tm="50000">
                                          <p:val>
                                            <p:clrVal>
                                              <a:schemeClr val="hlink"/>
                                            </p:clrVal>
                                          </p:val>
                                        </p:tav>
                                      </p:tavLst>
                                    </p:anim>
                                    <p:set>
                                      <p:cBhvr>
                                        <p:cTn id="38" dur="80"/>
                                        <p:tgtEl>
                                          <p:spTgt spid="589827">
                                            <p:txEl>
                                              <p:pRg st="5" end="5"/>
                                            </p:txEl>
                                          </p:spTgt>
                                        </p:tgtEl>
                                        <p:attrNameLst>
                                          <p:attrName>fill.type</p:attrName>
                                        </p:attrNameLst>
                                      </p:cBhvr>
                                      <p:to>
                                        <p:strVal val="solid"/>
                                      </p:to>
                                    </p:set>
                                  </p:childTnLst>
                                </p:cTn>
                              </p:par>
                              <p:par>
                                <p:cTn id="39" presetID="27" presetClass="entr" presetSubtype="0" fill="hold" grpId="0" nodeType="withEffect">
                                  <p:stCondLst>
                                    <p:cond delay="0"/>
                                  </p:stCondLst>
                                  <p:iterate type="lt">
                                    <p:tmPct val="50000"/>
                                  </p:iterate>
                                  <p:childTnLst>
                                    <p:set>
                                      <p:cBhvr>
                                        <p:cTn id="40" dur="1" fill="hold">
                                          <p:stCondLst>
                                            <p:cond delay="0"/>
                                          </p:stCondLst>
                                        </p:cTn>
                                        <p:tgtEl>
                                          <p:spTgt spid="589827">
                                            <p:txEl>
                                              <p:pRg st="6" end="6"/>
                                            </p:txEl>
                                          </p:spTgt>
                                        </p:tgtEl>
                                        <p:attrNameLst>
                                          <p:attrName>style.visibility</p:attrName>
                                        </p:attrNameLst>
                                      </p:cBhvr>
                                      <p:to>
                                        <p:strVal val="visible"/>
                                      </p:to>
                                    </p:set>
                                    <p:anim calcmode="discrete" valueType="clr">
                                      <p:cBhvr override="childStyle">
                                        <p:cTn id="41" dur="80"/>
                                        <p:tgtEl>
                                          <p:spTgt spid="58982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589827">
                                            <p:txEl>
                                              <p:pRg st="6" end="6"/>
                                            </p:txEl>
                                          </p:spTgt>
                                        </p:tgtEl>
                                        <p:attrNameLst>
                                          <p:attrName>fillcolor</p:attrName>
                                        </p:attrNameLst>
                                      </p:cBhvr>
                                      <p:tavLst>
                                        <p:tav tm="0">
                                          <p:val>
                                            <p:clrVal>
                                              <a:schemeClr val="accent2"/>
                                            </p:clrVal>
                                          </p:val>
                                        </p:tav>
                                        <p:tav tm="50000">
                                          <p:val>
                                            <p:clrVal>
                                              <a:schemeClr val="hlink"/>
                                            </p:clrVal>
                                          </p:val>
                                        </p:tav>
                                      </p:tavLst>
                                    </p:anim>
                                    <p:set>
                                      <p:cBhvr>
                                        <p:cTn id="43" dur="80"/>
                                        <p:tgtEl>
                                          <p:spTgt spid="589827">
                                            <p:txEl>
                                              <p:pRg st="6" end="6"/>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589827">
                                            <p:txEl>
                                              <p:pRg st="7" end="7"/>
                                            </p:txEl>
                                          </p:spTgt>
                                        </p:tgtEl>
                                        <p:attrNameLst>
                                          <p:attrName>style.visibility</p:attrName>
                                        </p:attrNameLst>
                                      </p:cBhvr>
                                      <p:to>
                                        <p:strVal val="visible"/>
                                      </p:to>
                                    </p:set>
                                    <p:anim calcmode="discrete" valueType="clr">
                                      <p:cBhvr override="childStyle">
                                        <p:cTn id="48" dur="80"/>
                                        <p:tgtEl>
                                          <p:spTgt spid="58982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589827">
                                            <p:txEl>
                                              <p:pRg st="7" end="7"/>
                                            </p:txEl>
                                          </p:spTgt>
                                        </p:tgtEl>
                                        <p:attrNameLst>
                                          <p:attrName>fillcolor</p:attrName>
                                        </p:attrNameLst>
                                      </p:cBhvr>
                                      <p:tavLst>
                                        <p:tav tm="0">
                                          <p:val>
                                            <p:clrVal>
                                              <a:schemeClr val="accent2"/>
                                            </p:clrVal>
                                          </p:val>
                                        </p:tav>
                                        <p:tav tm="50000">
                                          <p:val>
                                            <p:clrVal>
                                              <a:schemeClr val="hlink"/>
                                            </p:clrVal>
                                          </p:val>
                                        </p:tav>
                                      </p:tavLst>
                                    </p:anim>
                                    <p:set>
                                      <p:cBhvr>
                                        <p:cTn id="50" dur="80"/>
                                        <p:tgtEl>
                                          <p:spTgt spid="589827">
                                            <p:txEl>
                                              <p:pRg st="7" end="7"/>
                                            </p:txEl>
                                          </p:spTgt>
                                        </p:tgtEl>
                                        <p:attrNameLst>
                                          <p:attrName>fill.type</p:attrName>
                                        </p:attrNameLst>
                                      </p:cBhvr>
                                      <p:to>
                                        <p:strVal val="solid"/>
                                      </p:to>
                                    </p:set>
                                  </p:childTnLst>
                                </p:cTn>
                              </p:par>
                              <p:par>
                                <p:cTn id="51" presetID="27" presetClass="entr" presetSubtype="0" fill="hold" grpId="0" nodeType="withEffect">
                                  <p:stCondLst>
                                    <p:cond delay="0"/>
                                  </p:stCondLst>
                                  <p:iterate type="lt">
                                    <p:tmPct val="50000"/>
                                  </p:iterate>
                                  <p:childTnLst>
                                    <p:set>
                                      <p:cBhvr>
                                        <p:cTn id="52" dur="1" fill="hold">
                                          <p:stCondLst>
                                            <p:cond delay="0"/>
                                          </p:stCondLst>
                                        </p:cTn>
                                        <p:tgtEl>
                                          <p:spTgt spid="589827">
                                            <p:txEl>
                                              <p:pRg st="8" end="8"/>
                                            </p:txEl>
                                          </p:spTgt>
                                        </p:tgtEl>
                                        <p:attrNameLst>
                                          <p:attrName>style.visibility</p:attrName>
                                        </p:attrNameLst>
                                      </p:cBhvr>
                                      <p:to>
                                        <p:strVal val="visible"/>
                                      </p:to>
                                    </p:set>
                                    <p:anim calcmode="discrete" valueType="clr">
                                      <p:cBhvr override="childStyle">
                                        <p:cTn id="53" dur="80"/>
                                        <p:tgtEl>
                                          <p:spTgt spid="589827">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589827">
                                            <p:txEl>
                                              <p:pRg st="8" end="8"/>
                                            </p:txEl>
                                          </p:spTgt>
                                        </p:tgtEl>
                                        <p:attrNameLst>
                                          <p:attrName>fillcolor</p:attrName>
                                        </p:attrNameLst>
                                      </p:cBhvr>
                                      <p:tavLst>
                                        <p:tav tm="0">
                                          <p:val>
                                            <p:clrVal>
                                              <a:schemeClr val="accent2"/>
                                            </p:clrVal>
                                          </p:val>
                                        </p:tav>
                                        <p:tav tm="50000">
                                          <p:val>
                                            <p:clrVal>
                                              <a:schemeClr val="hlink"/>
                                            </p:clrVal>
                                          </p:val>
                                        </p:tav>
                                      </p:tavLst>
                                    </p:anim>
                                    <p:set>
                                      <p:cBhvr>
                                        <p:cTn id="55" dur="80"/>
                                        <p:tgtEl>
                                          <p:spTgt spid="589827">
                                            <p:txEl>
                                              <p:pRg st="8" end="8"/>
                                            </p:txEl>
                                          </p:spTgt>
                                        </p:tgtEl>
                                        <p:attrNameLst>
                                          <p:attrName>fill.type</p:attrName>
                                        </p:attrNameLst>
                                      </p:cBhvr>
                                      <p:to>
                                        <p:strVal val="solid"/>
                                      </p:to>
                                    </p:set>
                                  </p:childTnLst>
                                </p:cTn>
                              </p:par>
                              <p:par>
                                <p:cTn id="56" presetID="27" presetClass="entr" presetSubtype="0" fill="hold" grpId="0" nodeType="withEffect">
                                  <p:stCondLst>
                                    <p:cond delay="0"/>
                                  </p:stCondLst>
                                  <p:iterate type="lt">
                                    <p:tmPct val="50000"/>
                                  </p:iterate>
                                  <p:childTnLst>
                                    <p:set>
                                      <p:cBhvr>
                                        <p:cTn id="57" dur="1" fill="hold">
                                          <p:stCondLst>
                                            <p:cond delay="0"/>
                                          </p:stCondLst>
                                        </p:cTn>
                                        <p:tgtEl>
                                          <p:spTgt spid="589827">
                                            <p:txEl>
                                              <p:pRg st="9" end="9"/>
                                            </p:txEl>
                                          </p:spTgt>
                                        </p:tgtEl>
                                        <p:attrNameLst>
                                          <p:attrName>style.visibility</p:attrName>
                                        </p:attrNameLst>
                                      </p:cBhvr>
                                      <p:to>
                                        <p:strVal val="visible"/>
                                      </p:to>
                                    </p:set>
                                    <p:anim calcmode="discrete" valueType="clr">
                                      <p:cBhvr override="childStyle">
                                        <p:cTn id="58" dur="80"/>
                                        <p:tgtEl>
                                          <p:spTgt spid="589827">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589827">
                                            <p:txEl>
                                              <p:pRg st="9" end="9"/>
                                            </p:txEl>
                                          </p:spTgt>
                                        </p:tgtEl>
                                        <p:attrNameLst>
                                          <p:attrName>fillcolor</p:attrName>
                                        </p:attrNameLst>
                                      </p:cBhvr>
                                      <p:tavLst>
                                        <p:tav tm="0">
                                          <p:val>
                                            <p:clrVal>
                                              <a:schemeClr val="accent2"/>
                                            </p:clrVal>
                                          </p:val>
                                        </p:tav>
                                        <p:tav tm="50000">
                                          <p:val>
                                            <p:clrVal>
                                              <a:schemeClr val="hlink"/>
                                            </p:clrVal>
                                          </p:val>
                                        </p:tav>
                                      </p:tavLst>
                                    </p:anim>
                                    <p:set>
                                      <p:cBhvr>
                                        <p:cTn id="60" dur="80"/>
                                        <p:tgtEl>
                                          <p:spTgt spid="589827">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B443657-1B48-4DBA-BDC9-B31737643D7F}" type="slidenum">
              <a:rPr lang="zh-CN" altLang="en-US"/>
              <a:pPr/>
              <a:t>28</a:t>
            </a:fld>
            <a:endParaRPr lang="en-US" altLang="zh-CN"/>
          </a:p>
        </p:txBody>
      </p:sp>
      <p:sp>
        <p:nvSpPr>
          <p:cNvPr id="590850"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590851" name="Rectangle 3"/>
          <p:cNvSpPr>
            <a:spLocks noGrp="1" noChangeArrowheads="1"/>
          </p:cNvSpPr>
          <p:nvPr>
            <p:ph type="body" idx="1"/>
          </p:nvPr>
        </p:nvSpPr>
        <p:spPr/>
        <p:txBody>
          <a:bodyPr/>
          <a:lstStyle/>
          <a:p>
            <a:r>
              <a:rPr kumimoji="1" lang="en-US" altLang="zh-CN" b="1" dirty="0"/>
              <a:t>1.</a:t>
            </a:r>
            <a:r>
              <a:rPr kumimoji="1" lang="en-US" altLang="en-US" b="1" dirty="0"/>
              <a:t>密码学基本知识</a:t>
            </a:r>
            <a:endParaRPr kumimoji="1" lang="en-US" altLang="zh-CN" b="1" dirty="0"/>
          </a:p>
          <a:p>
            <a:pPr lvl="1"/>
            <a:r>
              <a:rPr kumimoji="1" lang="en-US" altLang="zh-CN" b="1" dirty="0"/>
              <a:t>1.1</a:t>
            </a:r>
            <a:r>
              <a:rPr kumimoji="1" lang="en-US" altLang="en-US" b="1" dirty="0"/>
              <a:t>密码学历史</a:t>
            </a:r>
            <a:endParaRPr kumimoji="1" lang="en-US" altLang="zh-CN" b="1" dirty="0"/>
          </a:p>
          <a:p>
            <a:pPr lvl="1"/>
            <a:r>
              <a:rPr kumimoji="1" lang="en-US" altLang="zh-CN" b="1" dirty="0"/>
              <a:t>1.2</a:t>
            </a:r>
            <a:r>
              <a:rPr kumimoji="1" lang="en-US" altLang="en-US" b="1" dirty="0"/>
              <a:t>密码学概述</a:t>
            </a:r>
            <a:endParaRPr kumimoji="1" lang="en-US" altLang="zh-CN" b="1" dirty="0"/>
          </a:p>
          <a:p>
            <a:r>
              <a:rPr kumimoji="1" lang="en-US" altLang="zh-CN" b="1" dirty="0" smtClean="0"/>
              <a:t>2</a:t>
            </a:r>
            <a:r>
              <a:rPr kumimoji="1" lang="en-US" altLang="zh-CN" b="1" dirty="0"/>
              <a:t>.</a:t>
            </a:r>
            <a:r>
              <a:rPr kumimoji="1" lang="en-US" altLang="en-US" b="1" dirty="0"/>
              <a:t>对称密码学</a:t>
            </a:r>
          </a:p>
          <a:p>
            <a:r>
              <a:rPr kumimoji="1" lang="en-US" altLang="zh-CN" b="1" dirty="0"/>
              <a:t>3.</a:t>
            </a:r>
            <a:r>
              <a:rPr kumimoji="1" lang="en-US" altLang="en-US" b="1" dirty="0"/>
              <a:t>非对称（公钥）密码学</a:t>
            </a:r>
            <a:endParaRPr kumimoji="1" lang="zh-CN" altLang="en-US" b="1" dirty="0"/>
          </a:p>
        </p:txBody>
      </p:sp>
      <p:sp>
        <p:nvSpPr>
          <p:cNvPr id="590852"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054D1B8-A8CA-4B3D-AB63-F00FCB5AEBED}" type="slidenum">
              <a:rPr lang="zh-CN" altLang="en-US"/>
              <a:pPr/>
              <a:t>29</a:t>
            </a:fld>
            <a:endParaRPr lang="en-US" altLang="zh-CN"/>
          </a:p>
        </p:txBody>
      </p:sp>
      <p:sp>
        <p:nvSpPr>
          <p:cNvPr id="611330"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611331" name="Rectangle 3"/>
          <p:cNvSpPr>
            <a:spLocks noGrp="1" noChangeArrowheads="1"/>
          </p:cNvSpPr>
          <p:nvPr>
            <p:ph type="body" idx="1"/>
          </p:nvPr>
        </p:nvSpPr>
        <p:spPr/>
        <p:txBody>
          <a:bodyPr/>
          <a:lstStyle/>
          <a:p>
            <a:r>
              <a:rPr kumimoji="1" lang="en-US" altLang="zh-CN" b="1"/>
              <a:t>1.</a:t>
            </a:r>
            <a:r>
              <a:rPr kumimoji="1" lang="en-US" altLang="en-US" b="1"/>
              <a:t>密码学基本知识</a:t>
            </a:r>
            <a:endParaRPr kumimoji="1" lang="en-US" altLang="en-US" b="1">
              <a:solidFill>
                <a:schemeClr val="hlink"/>
              </a:solidFill>
              <a:effectLst>
                <a:outerShdw blurRad="38100" dist="38100" dir="2700000" algn="tl">
                  <a:srgbClr val="C0C0C0"/>
                </a:outerShdw>
              </a:effectLst>
            </a:endParaRPr>
          </a:p>
          <a:p>
            <a:r>
              <a:rPr kumimoji="1" lang="en-US" altLang="zh-CN" b="1"/>
              <a:t>2.</a:t>
            </a:r>
            <a:r>
              <a:rPr kumimoji="1" lang="en-US" altLang="en-US" b="1"/>
              <a:t>对称密码学</a:t>
            </a:r>
            <a:endParaRPr kumimoji="1" lang="en-US" altLang="zh-CN" b="1"/>
          </a:p>
          <a:p>
            <a:pPr lvl="1"/>
            <a:r>
              <a:rPr kumimoji="1" lang="en-US" altLang="zh-CN" b="1">
                <a:solidFill>
                  <a:srgbClr val="FFCC00"/>
                </a:solidFill>
                <a:effectLst>
                  <a:outerShdw blurRad="38100" dist="38100" dir="2700000" algn="tl">
                    <a:srgbClr val="C0C0C0"/>
                  </a:outerShdw>
                </a:effectLst>
              </a:rPr>
              <a:t>2.1</a:t>
            </a:r>
            <a:r>
              <a:rPr kumimoji="1" lang="en-US" altLang="en-US" b="1">
                <a:solidFill>
                  <a:srgbClr val="FFCC00"/>
                </a:solidFill>
                <a:effectLst>
                  <a:outerShdw blurRad="38100" dist="38100" dir="2700000" algn="tl">
                    <a:srgbClr val="C0C0C0"/>
                  </a:outerShdw>
                </a:effectLst>
              </a:rPr>
              <a:t>对称密码学概述</a:t>
            </a:r>
            <a:endParaRPr kumimoji="1" lang="en-US" altLang="zh-CN" b="1">
              <a:solidFill>
                <a:srgbClr val="FFCC00"/>
              </a:solidFill>
              <a:effectLst>
                <a:outerShdw blurRad="38100" dist="38100" dir="2700000" algn="tl">
                  <a:srgbClr val="C0C0C0"/>
                </a:outerShdw>
              </a:effectLst>
            </a:endParaRPr>
          </a:p>
          <a:p>
            <a:pPr lvl="1"/>
            <a:r>
              <a:rPr kumimoji="1" lang="en-US" altLang="zh-CN" b="1"/>
              <a:t>2.2</a:t>
            </a:r>
            <a:r>
              <a:rPr kumimoji="1" lang="en-US" altLang="en-US" b="1"/>
              <a:t> 数据加密标准（DES）</a:t>
            </a:r>
            <a:endParaRPr kumimoji="1" lang="en-US" altLang="zh-CN" b="1"/>
          </a:p>
          <a:p>
            <a:pPr lvl="1"/>
            <a:r>
              <a:rPr kumimoji="1" lang="en-US" altLang="zh-CN" b="1"/>
              <a:t>2.3 </a:t>
            </a:r>
            <a:r>
              <a:rPr kumimoji="1" lang="zh-CN" altLang="en-US" b="1"/>
              <a:t>分组密码的工作模式</a:t>
            </a:r>
            <a:endParaRPr kumimoji="1" lang="en-US" altLang="en-US" b="1"/>
          </a:p>
          <a:p>
            <a:r>
              <a:rPr kumimoji="1" lang="en-US" altLang="zh-CN" b="1"/>
              <a:t>3.</a:t>
            </a:r>
            <a:r>
              <a:rPr kumimoji="1" lang="en-US" altLang="en-US" b="1"/>
              <a:t>非对称（公钥）密码学</a:t>
            </a:r>
            <a:endParaRPr kumimoji="1" lang="zh-CN" altLang="en-US" b="1"/>
          </a:p>
        </p:txBody>
      </p:sp>
      <p:sp>
        <p:nvSpPr>
          <p:cNvPr id="611332"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2DF9DDA-EE7C-425C-AE67-B7FD8A7D3DE9}" type="slidenum">
              <a:rPr lang="zh-CN" altLang="en-US"/>
              <a:pPr/>
              <a:t>3</a:t>
            </a:fld>
            <a:endParaRPr lang="en-US" altLang="zh-CN"/>
          </a:p>
        </p:txBody>
      </p:sp>
      <p:sp>
        <p:nvSpPr>
          <p:cNvPr id="563202"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563203" name="Rectangle 3"/>
          <p:cNvSpPr>
            <a:spLocks noGrp="1" noChangeArrowheads="1"/>
          </p:cNvSpPr>
          <p:nvPr>
            <p:ph type="body" idx="1"/>
          </p:nvPr>
        </p:nvSpPr>
        <p:spPr/>
        <p:txBody>
          <a:bodyPr/>
          <a:lstStyle/>
          <a:p>
            <a:r>
              <a:rPr kumimoji="1" lang="en-US" altLang="zh-CN" b="1" dirty="0"/>
              <a:t>1.</a:t>
            </a:r>
            <a:r>
              <a:rPr kumimoji="1" lang="en-US" altLang="en-US" b="1" dirty="0"/>
              <a:t>密码学基本知识</a:t>
            </a:r>
            <a:endParaRPr kumimoji="1" lang="en-US" altLang="zh-CN" b="1" dirty="0"/>
          </a:p>
          <a:p>
            <a:pPr lvl="1"/>
            <a:r>
              <a:rPr kumimoji="1" lang="en-US" altLang="en-US" b="1" dirty="0" err="1">
                <a:solidFill>
                  <a:srgbClr val="FFCC00"/>
                </a:solidFill>
                <a:effectLst>
                  <a:outerShdw blurRad="38100" dist="38100" dir="2700000" algn="tl">
                    <a:srgbClr val="C0C0C0"/>
                  </a:outerShdw>
                </a:effectLst>
              </a:rPr>
              <a:t>密码学历史</a:t>
            </a:r>
            <a:endParaRPr kumimoji="1" lang="en-US" altLang="zh-CN" b="1" dirty="0">
              <a:solidFill>
                <a:srgbClr val="FFCC00"/>
              </a:solidFill>
              <a:effectLst>
                <a:outerShdw blurRad="38100" dist="38100" dir="2700000" algn="tl">
                  <a:srgbClr val="C0C0C0"/>
                </a:outerShdw>
              </a:effectLst>
            </a:endParaRPr>
          </a:p>
          <a:p>
            <a:pPr lvl="1"/>
            <a:r>
              <a:rPr kumimoji="1" lang="en-US" altLang="en-US" b="1" dirty="0" err="1"/>
              <a:t>密码学概述</a:t>
            </a:r>
            <a:endParaRPr kumimoji="1" lang="en-US" altLang="zh-CN" b="1" dirty="0">
              <a:solidFill>
                <a:srgbClr val="A2F3FC"/>
              </a:solidFill>
            </a:endParaRPr>
          </a:p>
          <a:p>
            <a:r>
              <a:rPr kumimoji="1" lang="en-US" altLang="zh-CN" b="1" dirty="0" smtClean="0"/>
              <a:t>2</a:t>
            </a:r>
            <a:r>
              <a:rPr kumimoji="1" lang="en-US" altLang="zh-CN" b="1" dirty="0"/>
              <a:t>.</a:t>
            </a:r>
            <a:r>
              <a:rPr kumimoji="1" lang="en-US" altLang="en-US" b="1" dirty="0"/>
              <a:t>对称密码学</a:t>
            </a:r>
          </a:p>
          <a:p>
            <a:r>
              <a:rPr kumimoji="1" lang="en-US" altLang="zh-CN" b="1" dirty="0"/>
              <a:t>3.</a:t>
            </a:r>
            <a:r>
              <a:rPr kumimoji="1" lang="en-US" altLang="en-US" b="1" dirty="0"/>
              <a:t>非对称（公钥）密码学</a:t>
            </a:r>
            <a:endParaRPr kumimoji="1" lang="zh-CN" altLang="en-US" b="1" dirty="0"/>
          </a:p>
        </p:txBody>
      </p:sp>
      <p:sp>
        <p:nvSpPr>
          <p:cNvPr id="563204"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53A1C143-8E76-4D7B-B0BC-44028C05A09A}" type="slidenum">
              <a:rPr lang="zh-CN" altLang="en-US"/>
              <a:pPr/>
              <a:t>30</a:t>
            </a:fld>
            <a:endParaRPr lang="en-US" altLang="zh-CN"/>
          </a:p>
        </p:txBody>
      </p:sp>
      <p:sp>
        <p:nvSpPr>
          <p:cNvPr id="612354" name="Rectangle 2"/>
          <p:cNvSpPr>
            <a:spLocks noGrp="1" noChangeArrowheads="1"/>
          </p:cNvSpPr>
          <p:nvPr>
            <p:ph type="title"/>
          </p:nvPr>
        </p:nvSpPr>
        <p:spPr/>
        <p:txBody>
          <a:bodyPr/>
          <a:lstStyle/>
          <a:p>
            <a:r>
              <a:rPr lang="zh-CN" altLang="en-US">
                <a:ea typeface="宋体" pitchFamily="2" charset="-122"/>
              </a:rPr>
              <a:t>对称密钥算法简介</a:t>
            </a:r>
            <a:endParaRPr lang="en-US" altLang="zh-CN">
              <a:ea typeface="宋体" pitchFamily="2" charset="-122"/>
            </a:endParaRPr>
          </a:p>
        </p:txBody>
      </p:sp>
      <p:sp>
        <p:nvSpPr>
          <p:cNvPr id="612355" name="Rectangle 3"/>
          <p:cNvSpPr>
            <a:spLocks noGrp="1" noChangeArrowheads="1"/>
          </p:cNvSpPr>
          <p:nvPr>
            <p:ph type="body" idx="1"/>
          </p:nvPr>
        </p:nvSpPr>
        <p:spPr>
          <a:xfrm>
            <a:off x="250825" y="1270000"/>
            <a:ext cx="8893175" cy="2303463"/>
          </a:xfrm>
        </p:spPr>
        <p:txBody>
          <a:bodyPr/>
          <a:lstStyle/>
          <a:p>
            <a:pPr>
              <a:lnSpc>
                <a:spcPct val="140000"/>
              </a:lnSpc>
              <a:spcBef>
                <a:spcPct val="40000"/>
              </a:spcBef>
            </a:pPr>
            <a:r>
              <a:rPr lang="zh-CN" altLang="en-US" sz="2800"/>
              <a:t>加密和解密使用相同的密钥：</a:t>
            </a:r>
            <a:r>
              <a:rPr lang="en-US" altLang="zh-CN" sz="2800"/>
              <a:t>K</a:t>
            </a:r>
            <a:r>
              <a:rPr lang="en-US" altLang="zh-CN" sz="2800" baseline="-25000"/>
              <a:t>E</a:t>
            </a:r>
            <a:r>
              <a:rPr lang="en-US" altLang="zh-CN" sz="2800"/>
              <a:t>=K</a:t>
            </a:r>
            <a:r>
              <a:rPr lang="en-US" altLang="zh-CN" sz="2800" baseline="-25000"/>
              <a:t>D</a:t>
            </a:r>
            <a:r>
              <a:rPr lang="zh-CN" altLang="en-US" sz="2800"/>
              <a:t>或由一个很容易推导出另一个</a:t>
            </a:r>
          </a:p>
          <a:p>
            <a:pPr>
              <a:lnSpc>
                <a:spcPct val="140000"/>
              </a:lnSpc>
              <a:spcBef>
                <a:spcPct val="40000"/>
              </a:spcBef>
            </a:pPr>
            <a:r>
              <a:rPr lang="zh-CN" altLang="en-US" sz="2800"/>
              <a:t>密钥必须使用秘密的信道分配</a:t>
            </a:r>
          </a:p>
        </p:txBody>
      </p:sp>
      <p:grpSp>
        <p:nvGrpSpPr>
          <p:cNvPr id="612356" name="Group 4"/>
          <p:cNvGrpSpPr>
            <a:grpSpLocks/>
          </p:cNvGrpSpPr>
          <p:nvPr/>
        </p:nvGrpSpPr>
        <p:grpSpPr bwMode="auto">
          <a:xfrm>
            <a:off x="250825" y="3789363"/>
            <a:ext cx="8520113" cy="2376487"/>
            <a:chOff x="158" y="2115"/>
            <a:chExt cx="5367" cy="1497"/>
          </a:xfrm>
        </p:grpSpPr>
        <p:sp>
          <p:nvSpPr>
            <p:cNvPr id="612357" name="Line 5"/>
            <p:cNvSpPr>
              <a:spLocks noChangeShapeType="1"/>
            </p:cNvSpPr>
            <p:nvPr/>
          </p:nvSpPr>
          <p:spPr bwMode="auto">
            <a:xfrm>
              <a:off x="1959" y="3113"/>
              <a:ext cx="1179" cy="0"/>
            </a:xfrm>
            <a:prstGeom prst="line">
              <a:avLst/>
            </a:prstGeom>
            <a:noFill/>
            <a:ln w="28575">
              <a:solidFill>
                <a:schemeClr val="bg1"/>
              </a:solidFill>
              <a:round/>
              <a:headEnd type="none" w="sm" len="sm"/>
              <a:tailEnd type="triangle" w="med" len="med"/>
            </a:ln>
            <a:effectLst/>
          </p:spPr>
          <p:txBody>
            <a:bodyPr/>
            <a:lstStyle/>
            <a:p>
              <a:endParaRPr lang="zh-CN" altLang="en-US"/>
            </a:p>
          </p:txBody>
        </p:sp>
        <p:sp>
          <p:nvSpPr>
            <p:cNvPr id="612358" name="Text Box 6"/>
            <p:cNvSpPr txBox="1">
              <a:spLocks noChangeArrowheads="1"/>
            </p:cNvSpPr>
            <p:nvPr/>
          </p:nvSpPr>
          <p:spPr bwMode="auto">
            <a:xfrm>
              <a:off x="158" y="2795"/>
              <a:ext cx="346" cy="680"/>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发送方</a:t>
              </a:r>
            </a:p>
          </p:txBody>
        </p:sp>
        <p:sp>
          <p:nvSpPr>
            <p:cNvPr id="612359" name="Text Box 7"/>
            <p:cNvSpPr txBox="1">
              <a:spLocks noChangeArrowheads="1"/>
            </p:cNvSpPr>
            <p:nvPr/>
          </p:nvSpPr>
          <p:spPr bwMode="auto">
            <a:xfrm>
              <a:off x="5179" y="2705"/>
              <a:ext cx="346" cy="907"/>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接收方</a:t>
              </a:r>
            </a:p>
          </p:txBody>
        </p:sp>
        <p:sp>
          <p:nvSpPr>
            <p:cNvPr id="612360" name="Text Box 8"/>
            <p:cNvSpPr txBox="1">
              <a:spLocks noChangeArrowheads="1"/>
            </p:cNvSpPr>
            <p:nvPr/>
          </p:nvSpPr>
          <p:spPr bwMode="auto">
            <a:xfrm>
              <a:off x="553" y="2932"/>
              <a:ext cx="363"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612361" name="Text Box 9"/>
            <p:cNvSpPr txBox="1">
              <a:spLocks noChangeArrowheads="1"/>
            </p:cNvSpPr>
            <p:nvPr/>
          </p:nvSpPr>
          <p:spPr bwMode="auto">
            <a:xfrm>
              <a:off x="4862" y="2932"/>
              <a:ext cx="363"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612362" name="Rectangle 10"/>
            <p:cNvSpPr>
              <a:spLocks noChangeArrowheads="1"/>
            </p:cNvSpPr>
            <p:nvPr/>
          </p:nvSpPr>
          <p:spPr bwMode="auto">
            <a:xfrm>
              <a:off x="1233" y="2841"/>
              <a:ext cx="726" cy="499"/>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a:latin typeface="Times New Roman" pitchFamily="18" charset="0"/>
                  <a:ea typeface="宋体" pitchFamily="2" charset="-122"/>
                </a:rPr>
                <a:t>加密</a:t>
              </a:r>
            </a:p>
            <a:p>
              <a:pPr algn="ctr" eaLnBrk="0" hangingPunct="0">
                <a:spcBef>
                  <a:spcPct val="0"/>
                </a:spcBef>
                <a:buFontTx/>
                <a:buNone/>
              </a:pPr>
              <a:r>
                <a:rPr kumimoji="1" lang="en-US" altLang="zh-CN" sz="2400">
                  <a:latin typeface="Times New Roman" pitchFamily="18" charset="0"/>
                  <a:ea typeface="宋体" pitchFamily="2" charset="-122"/>
                </a:rPr>
                <a:t>E</a:t>
              </a:r>
            </a:p>
          </p:txBody>
        </p:sp>
        <p:sp>
          <p:nvSpPr>
            <p:cNvPr id="612363" name="Rectangle 11"/>
            <p:cNvSpPr>
              <a:spLocks noChangeArrowheads="1"/>
            </p:cNvSpPr>
            <p:nvPr/>
          </p:nvSpPr>
          <p:spPr bwMode="auto">
            <a:xfrm>
              <a:off x="3138" y="2841"/>
              <a:ext cx="726" cy="499"/>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a:latin typeface="Times New Roman" pitchFamily="18" charset="0"/>
                  <a:ea typeface="宋体" pitchFamily="2" charset="-122"/>
                </a:rPr>
                <a:t>解密</a:t>
              </a:r>
            </a:p>
            <a:p>
              <a:pPr algn="ctr" eaLnBrk="0" hangingPunct="0">
                <a:spcBef>
                  <a:spcPct val="0"/>
                </a:spcBef>
                <a:buFontTx/>
                <a:buNone/>
              </a:pPr>
              <a:r>
                <a:rPr kumimoji="1" lang="en-US" altLang="zh-CN" sz="2400">
                  <a:latin typeface="Times New Roman" pitchFamily="18" charset="0"/>
                  <a:ea typeface="宋体" pitchFamily="2" charset="-122"/>
                </a:rPr>
                <a:t>D</a:t>
              </a:r>
            </a:p>
          </p:txBody>
        </p:sp>
        <p:sp>
          <p:nvSpPr>
            <p:cNvPr id="612364" name="Text Box 12"/>
            <p:cNvSpPr txBox="1">
              <a:spLocks noChangeArrowheads="1"/>
            </p:cNvSpPr>
            <p:nvPr/>
          </p:nvSpPr>
          <p:spPr bwMode="auto">
            <a:xfrm>
              <a:off x="2095" y="2750"/>
              <a:ext cx="1179"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c= E</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(m)</a:t>
              </a:r>
            </a:p>
          </p:txBody>
        </p:sp>
        <p:sp>
          <p:nvSpPr>
            <p:cNvPr id="612365" name="Text Box 13"/>
            <p:cNvSpPr txBox="1">
              <a:spLocks noChangeArrowheads="1"/>
            </p:cNvSpPr>
            <p:nvPr/>
          </p:nvSpPr>
          <p:spPr bwMode="auto">
            <a:xfrm>
              <a:off x="3909" y="2750"/>
              <a:ext cx="1178"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 D</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(c)</a:t>
              </a:r>
            </a:p>
          </p:txBody>
        </p:sp>
        <p:sp>
          <p:nvSpPr>
            <p:cNvPr id="612366" name="Line 14"/>
            <p:cNvSpPr>
              <a:spLocks noChangeShapeType="1"/>
            </p:cNvSpPr>
            <p:nvPr/>
          </p:nvSpPr>
          <p:spPr bwMode="auto">
            <a:xfrm>
              <a:off x="3846" y="3114"/>
              <a:ext cx="953" cy="0"/>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612367" name="Line 15"/>
            <p:cNvSpPr>
              <a:spLocks noChangeShapeType="1"/>
            </p:cNvSpPr>
            <p:nvPr/>
          </p:nvSpPr>
          <p:spPr bwMode="auto">
            <a:xfrm>
              <a:off x="793" y="3113"/>
              <a:ext cx="421" cy="1"/>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612368" name="Text Box 16"/>
            <p:cNvSpPr txBox="1">
              <a:spLocks noChangeArrowheads="1"/>
            </p:cNvSpPr>
            <p:nvPr/>
          </p:nvSpPr>
          <p:spPr bwMode="auto">
            <a:xfrm>
              <a:off x="1826" y="2115"/>
              <a:ext cx="1742" cy="25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2000">
                  <a:latin typeface="Times New Roman" pitchFamily="18" charset="0"/>
                  <a:ea typeface="宋体" pitchFamily="2" charset="-122"/>
                </a:rPr>
                <a:t>密钥分配（秘密信道）</a:t>
              </a:r>
            </a:p>
          </p:txBody>
        </p:sp>
        <p:sp>
          <p:nvSpPr>
            <p:cNvPr id="612369" name="Line 17"/>
            <p:cNvSpPr>
              <a:spLocks noChangeShapeType="1"/>
            </p:cNvSpPr>
            <p:nvPr/>
          </p:nvSpPr>
          <p:spPr bwMode="auto">
            <a:xfrm>
              <a:off x="1623" y="2134"/>
              <a:ext cx="1951" cy="0"/>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2370" name="Line 18"/>
            <p:cNvSpPr>
              <a:spLocks noChangeShapeType="1"/>
            </p:cNvSpPr>
            <p:nvPr/>
          </p:nvSpPr>
          <p:spPr bwMode="auto">
            <a:xfrm flipH="1">
              <a:off x="3562" y="2134"/>
              <a:ext cx="12" cy="707"/>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2371" name="Line 19"/>
            <p:cNvSpPr>
              <a:spLocks noChangeShapeType="1"/>
            </p:cNvSpPr>
            <p:nvPr/>
          </p:nvSpPr>
          <p:spPr bwMode="auto">
            <a:xfrm flipH="1">
              <a:off x="1610" y="2160"/>
              <a:ext cx="0" cy="726"/>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2372" name="Text Box 20"/>
            <p:cNvSpPr txBox="1">
              <a:spLocks noChangeArrowheads="1"/>
            </p:cNvSpPr>
            <p:nvPr/>
          </p:nvSpPr>
          <p:spPr bwMode="auto">
            <a:xfrm>
              <a:off x="3618" y="2361"/>
              <a:ext cx="228"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k</a:t>
              </a:r>
            </a:p>
          </p:txBody>
        </p:sp>
        <p:sp>
          <p:nvSpPr>
            <p:cNvPr id="612373" name="Text Box 21"/>
            <p:cNvSpPr txBox="1">
              <a:spLocks noChangeArrowheads="1"/>
            </p:cNvSpPr>
            <p:nvPr/>
          </p:nvSpPr>
          <p:spPr bwMode="auto">
            <a:xfrm>
              <a:off x="1352" y="2361"/>
              <a:ext cx="226"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k</a:t>
              </a:r>
            </a:p>
          </p:txBody>
        </p:sp>
      </p:gr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5B8DDF80-4E2B-4FD4-BF3A-1E7506628F50}" type="slidenum">
              <a:rPr lang="zh-CN" altLang="en-US"/>
              <a:pPr/>
              <a:t>31</a:t>
            </a:fld>
            <a:endParaRPr lang="en-US" altLang="zh-CN"/>
          </a:p>
        </p:txBody>
      </p:sp>
      <p:sp>
        <p:nvSpPr>
          <p:cNvPr id="613378" name="Rectangle 2"/>
          <p:cNvSpPr>
            <a:spLocks noGrp="1" noChangeArrowheads="1"/>
          </p:cNvSpPr>
          <p:nvPr>
            <p:ph type="title"/>
          </p:nvPr>
        </p:nvSpPr>
        <p:spPr/>
        <p:txBody>
          <a:bodyPr/>
          <a:lstStyle/>
          <a:p>
            <a:r>
              <a:rPr lang="zh-CN" altLang="en-US">
                <a:ea typeface="宋体" pitchFamily="2" charset="-122"/>
              </a:rPr>
              <a:t>对称密钥算法简介</a:t>
            </a:r>
            <a:r>
              <a:rPr lang="en-US" altLang="zh-CN">
                <a:ea typeface="宋体" pitchFamily="2" charset="-122"/>
              </a:rPr>
              <a:t>(Cont.)</a:t>
            </a:r>
          </a:p>
        </p:txBody>
      </p:sp>
      <p:sp>
        <p:nvSpPr>
          <p:cNvPr id="613379" name="Rectangle 3"/>
          <p:cNvSpPr>
            <a:spLocks noGrp="1" noChangeArrowheads="1"/>
          </p:cNvSpPr>
          <p:nvPr>
            <p:ph type="body" idx="1"/>
          </p:nvPr>
        </p:nvSpPr>
        <p:spPr>
          <a:xfrm>
            <a:off x="468313" y="1268413"/>
            <a:ext cx="8229600" cy="5329237"/>
          </a:xfrm>
        </p:spPr>
        <p:txBody>
          <a:bodyPr/>
          <a:lstStyle/>
          <a:p>
            <a:pPr>
              <a:lnSpc>
                <a:spcPct val="90000"/>
              </a:lnSpc>
            </a:pPr>
            <a:r>
              <a:rPr lang="zh-CN" altLang="en-US"/>
              <a:t>典型代表</a:t>
            </a:r>
          </a:p>
          <a:p>
            <a:pPr lvl="1">
              <a:lnSpc>
                <a:spcPct val="90000"/>
              </a:lnSpc>
            </a:pPr>
            <a:r>
              <a:rPr lang="zh-CN" altLang="en-US"/>
              <a:t>序列密码技术</a:t>
            </a:r>
          </a:p>
          <a:p>
            <a:pPr lvl="2">
              <a:lnSpc>
                <a:spcPct val="90000"/>
              </a:lnSpc>
            </a:pPr>
            <a:r>
              <a:rPr kumimoji="1" lang="zh-CN" altLang="en-US"/>
              <a:t>也称为流密码技术</a:t>
            </a:r>
          </a:p>
          <a:p>
            <a:pPr lvl="2">
              <a:lnSpc>
                <a:spcPct val="90000"/>
              </a:lnSpc>
            </a:pPr>
            <a:r>
              <a:rPr kumimoji="1" lang="zh-CN" altLang="en-US"/>
              <a:t>保密性取决于密钥的随机性</a:t>
            </a:r>
          </a:p>
          <a:p>
            <a:pPr lvl="2">
              <a:lnSpc>
                <a:spcPct val="90000"/>
              </a:lnSpc>
            </a:pPr>
            <a:r>
              <a:rPr kumimoji="1" lang="zh-CN" altLang="en-US"/>
              <a:t>伪随机序列作为密钥序列</a:t>
            </a:r>
          </a:p>
          <a:p>
            <a:pPr lvl="2">
              <a:lnSpc>
                <a:spcPct val="90000"/>
              </a:lnSpc>
            </a:pPr>
            <a:endParaRPr kumimoji="1" lang="zh-CN" altLang="en-US"/>
          </a:p>
          <a:p>
            <a:pPr lvl="2">
              <a:lnSpc>
                <a:spcPct val="90000"/>
              </a:lnSpc>
            </a:pPr>
            <a:endParaRPr kumimoji="1" lang="zh-CN" altLang="en-US"/>
          </a:p>
          <a:p>
            <a:pPr lvl="2">
              <a:lnSpc>
                <a:spcPct val="90000"/>
              </a:lnSpc>
            </a:pPr>
            <a:endParaRPr kumimoji="1" lang="zh-CN" altLang="en-US"/>
          </a:p>
          <a:p>
            <a:pPr lvl="2">
              <a:lnSpc>
                <a:spcPct val="90000"/>
              </a:lnSpc>
            </a:pPr>
            <a:endParaRPr kumimoji="1" lang="zh-CN" altLang="en-US"/>
          </a:p>
          <a:p>
            <a:pPr lvl="2">
              <a:lnSpc>
                <a:spcPct val="90000"/>
              </a:lnSpc>
            </a:pPr>
            <a:endParaRPr kumimoji="1" lang="zh-CN" altLang="en-US"/>
          </a:p>
          <a:p>
            <a:pPr lvl="2">
              <a:lnSpc>
                <a:spcPct val="90000"/>
              </a:lnSpc>
            </a:pPr>
            <a:endParaRPr kumimoji="1" lang="zh-CN" altLang="en-US"/>
          </a:p>
          <a:p>
            <a:pPr lvl="1">
              <a:lnSpc>
                <a:spcPct val="90000"/>
              </a:lnSpc>
            </a:pPr>
            <a:r>
              <a:rPr lang="zh-CN" altLang="en-US"/>
              <a:t>分组密码技术</a:t>
            </a:r>
          </a:p>
        </p:txBody>
      </p:sp>
      <p:grpSp>
        <p:nvGrpSpPr>
          <p:cNvPr id="613412" name="Group 36"/>
          <p:cNvGrpSpPr>
            <a:grpSpLocks/>
          </p:cNvGrpSpPr>
          <p:nvPr/>
        </p:nvGrpSpPr>
        <p:grpSpPr bwMode="auto">
          <a:xfrm>
            <a:off x="250825" y="3716338"/>
            <a:ext cx="8520113" cy="2449512"/>
            <a:chOff x="158" y="2341"/>
            <a:chExt cx="5367" cy="1543"/>
          </a:xfrm>
        </p:grpSpPr>
        <p:sp>
          <p:nvSpPr>
            <p:cNvPr id="613381" name="Line 5"/>
            <p:cNvSpPr>
              <a:spLocks noChangeShapeType="1"/>
            </p:cNvSpPr>
            <p:nvPr/>
          </p:nvSpPr>
          <p:spPr bwMode="auto">
            <a:xfrm>
              <a:off x="1746" y="3385"/>
              <a:ext cx="1678" cy="0"/>
            </a:xfrm>
            <a:prstGeom prst="line">
              <a:avLst/>
            </a:prstGeom>
            <a:noFill/>
            <a:ln w="28575">
              <a:solidFill>
                <a:schemeClr val="bg1"/>
              </a:solidFill>
              <a:round/>
              <a:headEnd type="none" w="sm" len="sm"/>
              <a:tailEnd type="triangle" w="med" len="med"/>
            </a:ln>
            <a:effectLst/>
          </p:spPr>
          <p:txBody>
            <a:bodyPr/>
            <a:lstStyle/>
            <a:p>
              <a:endParaRPr lang="zh-CN" altLang="en-US"/>
            </a:p>
          </p:txBody>
        </p:sp>
        <p:sp>
          <p:nvSpPr>
            <p:cNvPr id="613382" name="Text Box 6"/>
            <p:cNvSpPr txBox="1">
              <a:spLocks noChangeArrowheads="1"/>
            </p:cNvSpPr>
            <p:nvPr/>
          </p:nvSpPr>
          <p:spPr bwMode="auto">
            <a:xfrm>
              <a:off x="158" y="3067"/>
              <a:ext cx="346" cy="680"/>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发送方</a:t>
              </a:r>
            </a:p>
          </p:txBody>
        </p:sp>
        <p:sp>
          <p:nvSpPr>
            <p:cNvPr id="613383" name="Text Box 7"/>
            <p:cNvSpPr txBox="1">
              <a:spLocks noChangeArrowheads="1"/>
            </p:cNvSpPr>
            <p:nvPr/>
          </p:nvSpPr>
          <p:spPr bwMode="auto">
            <a:xfrm>
              <a:off x="5179" y="2977"/>
              <a:ext cx="346" cy="907"/>
            </a:xfrm>
            <a:prstGeom prst="rect">
              <a:avLst/>
            </a:prstGeom>
            <a:noFill/>
            <a:ln w="12700">
              <a:noFill/>
              <a:miter lim="800000"/>
              <a:headEnd type="none" w="sm" len="sm"/>
              <a:tailEnd type="none" w="sm" len="sm"/>
            </a:ln>
            <a:effectLst/>
          </p:spPr>
          <p:txBody>
            <a:bodyPr vert="eaVert">
              <a:spAutoFit/>
            </a:bodyPr>
            <a:lstStyle/>
            <a:p>
              <a:pPr eaLnBrk="0" hangingPunct="0">
                <a:spcBef>
                  <a:spcPct val="50000"/>
                </a:spcBef>
                <a:buFontTx/>
                <a:buNone/>
              </a:pPr>
              <a:r>
                <a:rPr kumimoji="1" lang="zh-CN" altLang="en-US" sz="2400">
                  <a:latin typeface="Times New Roman" pitchFamily="18" charset="0"/>
                  <a:ea typeface="宋体" pitchFamily="2" charset="-122"/>
                </a:rPr>
                <a:t>接收方</a:t>
              </a:r>
            </a:p>
          </p:txBody>
        </p:sp>
        <p:sp>
          <p:nvSpPr>
            <p:cNvPr id="613384" name="Text Box 8"/>
            <p:cNvSpPr txBox="1">
              <a:spLocks noChangeArrowheads="1"/>
            </p:cNvSpPr>
            <p:nvPr/>
          </p:nvSpPr>
          <p:spPr bwMode="auto">
            <a:xfrm>
              <a:off x="553" y="3204"/>
              <a:ext cx="363"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613385" name="Text Box 9"/>
            <p:cNvSpPr txBox="1">
              <a:spLocks noChangeArrowheads="1"/>
            </p:cNvSpPr>
            <p:nvPr/>
          </p:nvSpPr>
          <p:spPr bwMode="auto">
            <a:xfrm>
              <a:off x="4862" y="3204"/>
              <a:ext cx="363"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a:t>
              </a:r>
            </a:p>
          </p:txBody>
        </p:sp>
        <p:sp>
          <p:nvSpPr>
            <p:cNvPr id="613386" name="Rectangle 10"/>
            <p:cNvSpPr>
              <a:spLocks noChangeArrowheads="1"/>
            </p:cNvSpPr>
            <p:nvPr/>
          </p:nvSpPr>
          <p:spPr bwMode="auto">
            <a:xfrm>
              <a:off x="567" y="2704"/>
              <a:ext cx="1950" cy="318"/>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b="1">
                  <a:latin typeface="Times New Roman" pitchFamily="18" charset="0"/>
                  <a:ea typeface="宋体" pitchFamily="2" charset="-122"/>
                </a:rPr>
                <a:t>密钥序列密码产生器</a:t>
              </a:r>
              <a:endParaRPr kumimoji="1" lang="en-US" altLang="zh-CN" sz="2400" b="1">
                <a:latin typeface="Times New Roman" pitchFamily="18" charset="0"/>
                <a:ea typeface="宋体" pitchFamily="2" charset="-122"/>
              </a:endParaRPr>
            </a:p>
          </p:txBody>
        </p:sp>
        <p:sp>
          <p:nvSpPr>
            <p:cNvPr id="613388" name="Text Box 12"/>
            <p:cNvSpPr txBox="1">
              <a:spLocks noChangeArrowheads="1"/>
            </p:cNvSpPr>
            <p:nvPr/>
          </p:nvSpPr>
          <p:spPr bwMode="auto">
            <a:xfrm>
              <a:off x="2095" y="3022"/>
              <a:ext cx="1179"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c= E</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(m)</a:t>
              </a:r>
            </a:p>
          </p:txBody>
        </p:sp>
        <p:sp>
          <p:nvSpPr>
            <p:cNvPr id="613389" name="Text Box 13"/>
            <p:cNvSpPr txBox="1">
              <a:spLocks noChangeArrowheads="1"/>
            </p:cNvSpPr>
            <p:nvPr/>
          </p:nvSpPr>
          <p:spPr bwMode="auto">
            <a:xfrm>
              <a:off x="3909" y="3022"/>
              <a:ext cx="1178" cy="288"/>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en-US" altLang="zh-CN" sz="2400">
                  <a:latin typeface="Times New Roman" pitchFamily="18" charset="0"/>
                  <a:ea typeface="宋体" pitchFamily="2" charset="-122"/>
                </a:rPr>
                <a:t>m= D</a:t>
              </a:r>
              <a:r>
                <a:rPr kumimoji="1" lang="en-US" altLang="zh-CN" sz="2400" baseline="-25000">
                  <a:latin typeface="Times New Roman" pitchFamily="18" charset="0"/>
                  <a:ea typeface="宋体" pitchFamily="2" charset="-122"/>
                </a:rPr>
                <a:t>k </a:t>
              </a:r>
              <a:r>
                <a:rPr kumimoji="1" lang="en-US" altLang="zh-CN" sz="2400">
                  <a:latin typeface="Times New Roman" pitchFamily="18" charset="0"/>
                  <a:ea typeface="宋体" pitchFamily="2" charset="-122"/>
                </a:rPr>
                <a:t>(c)</a:t>
              </a:r>
            </a:p>
          </p:txBody>
        </p:sp>
        <p:sp>
          <p:nvSpPr>
            <p:cNvPr id="613390" name="Line 14"/>
            <p:cNvSpPr>
              <a:spLocks noChangeShapeType="1"/>
            </p:cNvSpPr>
            <p:nvPr/>
          </p:nvSpPr>
          <p:spPr bwMode="auto">
            <a:xfrm>
              <a:off x="3651" y="3385"/>
              <a:ext cx="1148" cy="1"/>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613391" name="Line 15"/>
            <p:cNvSpPr>
              <a:spLocks noChangeShapeType="1"/>
            </p:cNvSpPr>
            <p:nvPr/>
          </p:nvSpPr>
          <p:spPr bwMode="auto">
            <a:xfrm>
              <a:off x="793" y="3385"/>
              <a:ext cx="681" cy="0"/>
            </a:xfrm>
            <a:prstGeom prst="line">
              <a:avLst/>
            </a:prstGeom>
            <a:noFill/>
            <a:ln w="57150">
              <a:solidFill>
                <a:schemeClr val="bg1"/>
              </a:solidFill>
              <a:round/>
              <a:headEnd type="none" w="sm" len="sm"/>
              <a:tailEnd type="triangle" w="med" len="med"/>
            </a:ln>
            <a:effectLst/>
          </p:spPr>
          <p:txBody>
            <a:bodyPr/>
            <a:lstStyle/>
            <a:p>
              <a:endParaRPr lang="zh-CN" altLang="en-US"/>
            </a:p>
          </p:txBody>
        </p:sp>
        <p:sp>
          <p:nvSpPr>
            <p:cNvPr id="613392" name="Text Box 16"/>
            <p:cNvSpPr txBox="1">
              <a:spLocks noChangeArrowheads="1"/>
            </p:cNvSpPr>
            <p:nvPr/>
          </p:nvSpPr>
          <p:spPr bwMode="auto">
            <a:xfrm>
              <a:off x="2200" y="2341"/>
              <a:ext cx="873" cy="25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2000" b="1">
                  <a:latin typeface="Times New Roman" pitchFamily="18" charset="0"/>
                  <a:ea typeface="宋体" pitchFamily="2" charset="-122"/>
                </a:rPr>
                <a:t>安全信道</a:t>
              </a:r>
            </a:p>
          </p:txBody>
        </p:sp>
        <p:sp>
          <p:nvSpPr>
            <p:cNvPr id="613393" name="Line 17"/>
            <p:cNvSpPr>
              <a:spLocks noChangeShapeType="1"/>
            </p:cNvSpPr>
            <p:nvPr/>
          </p:nvSpPr>
          <p:spPr bwMode="auto">
            <a:xfrm>
              <a:off x="1623" y="2406"/>
              <a:ext cx="1951" cy="0"/>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3395" name="Line 19"/>
            <p:cNvSpPr>
              <a:spLocks noChangeShapeType="1"/>
            </p:cNvSpPr>
            <p:nvPr/>
          </p:nvSpPr>
          <p:spPr bwMode="auto">
            <a:xfrm flipH="1">
              <a:off x="1610" y="2432"/>
              <a:ext cx="0" cy="272"/>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3397" name="Text Box 21"/>
            <p:cNvSpPr txBox="1">
              <a:spLocks noChangeArrowheads="1"/>
            </p:cNvSpPr>
            <p:nvPr/>
          </p:nvSpPr>
          <p:spPr bwMode="auto">
            <a:xfrm>
              <a:off x="703" y="2432"/>
              <a:ext cx="862" cy="231"/>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1800" b="1">
                  <a:latin typeface="Times New Roman" pitchFamily="18" charset="0"/>
                  <a:ea typeface="宋体" pitchFamily="2" charset="-122"/>
                </a:rPr>
                <a:t>种子密钥</a:t>
              </a:r>
              <a:r>
                <a:rPr kumimoji="1" lang="en-US" altLang="zh-CN" sz="1800" b="1">
                  <a:latin typeface="Times New Roman" pitchFamily="18" charset="0"/>
                  <a:ea typeface="宋体" pitchFamily="2" charset="-122"/>
                </a:rPr>
                <a:t>k</a:t>
              </a:r>
            </a:p>
          </p:txBody>
        </p:sp>
      </p:grpSp>
      <p:sp>
        <p:nvSpPr>
          <p:cNvPr id="613398" name="Rectangle 22"/>
          <p:cNvSpPr>
            <a:spLocks noChangeArrowheads="1"/>
          </p:cNvSpPr>
          <p:nvPr/>
        </p:nvSpPr>
        <p:spPr bwMode="auto">
          <a:xfrm>
            <a:off x="4356100" y="4292600"/>
            <a:ext cx="3095625" cy="504825"/>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eaLnBrk="0" hangingPunct="0">
              <a:spcBef>
                <a:spcPct val="0"/>
              </a:spcBef>
              <a:buFontTx/>
              <a:buNone/>
            </a:pPr>
            <a:r>
              <a:rPr kumimoji="1" lang="zh-CN" altLang="en-US" sz="2400" b="1">
                <a:latin typeface="Times New Roman" pitchFamily="18" charset="0"/>
                <a:ea typeface="宋体" pitchFamily="2" charset="-122"/>
              </a:rPr>
              <a:t>密钥序列密码产生器</a:t>
            </a:r>
            <a:endParaRPr kumimoji="1" lang="en-US" altLang="zh-CN" sz="2400" b="1">
              <a:latin typeface="Times New Roman" pitchFamily="18" charset="0"/>
              <a:ea typeface="宋体" pitchFamily="2" charset="-122"/>
            </a:endParaRPr>
          </a:p>
        </p:txBody>
      </p:sp>
      <p:sp>
        <p:nvSpPr>
          <p:cNvPr id="613399" name="Text Box 23"/>
          <p:cNvSpPr txBox="1">
            <a:spLocks noChangeArrowheads="1"/>
          </p:cNvSpPr>
          <p:nvPr/>
        </p:nvSpPr>
        <p:spPr bwMode="auto">
          <a:xfrm>
            <a:off x="5795963" y="3860800"/>
            <a:ext cx="1368425" cy="366713"/>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pPr>
            <a:r>
              <a:rPr kumimoji="1" lang="zh-CN" altLang="en-US" sz="1800" b="1">
                <a:latin typeface="Times New Roman" pitchFamily="18" charset="0"/>
                <a:ea typeface="宋体" pitchFamily="2" charset="-122"/>
              </a:rPr>
              <a:t>种子密钥</a:t>
            </a:r>
            <a:r>
              <a:rPr kumimoji="1" lang="en-US" altLang="zh-CN" sz="1800" b="1">
                <a:latin typeface="Times New Roman" pitchFamily="18" charset="0"/>
                <a:ea typeface="宋体" pitchFamily="2" charset="-122"/>
              </a:rPr>
              <a:t>k</a:t>
            </a:r>
          </a:p>
        </p:txBody>
      </p:sp>
      <p:sp>
        <p:nvSpPr>
          <p:cNvPr id="613400" name="Line 24"/>
          <p:cNvSpPr>
            <a:spLocks noChangeShapeType="1"/>
          </p:cNvSpPr>
          <p:nvPr/>
        </p:nvSpPr>
        <p:spPr bwMode="auto">
          <a:xfrm flipH="1">
            <a:off x="5651500" y="3860800"/>
            <a:ext cx="0" cy="431800"/>
          </a:xfrm>
          <a:prstGeom prst="line">
            <a:avLst/>
          </a:prstGeom>
          <a:noFill/>
          <a:ln w="38100">
            <a:solidFill>
              <a:schemeClr val="bg1"/>
            </a:solidFill>
            <a:prstDash val="sysDot"/>
            <a:round/>
            <a:headEnd type="none" w="sm" len="sm"/>
            <a:tailEnd type="none" w="sm" len="sm"/>
          </a:ln>
          <a:effectLst/>
        </p:spPr>
        <p:txBody>
          <a:bodyPr/>
          <a:lstStyle/>
          <a:p>
            <a:endParaRPr lang="zh-CN" altLang="en-US"/>
          </a:p>
        </p:txBody>
      </p:sp>
      <p:sp>
        <p:nvSpPr>
          <p:cNvPr id="613401" name="Line 25"/>
          <p:cNvSpPr>
            <a:spLocks noChangeShapeType="1"/>
          </p:cNvSpPr>
          <p:nvPr/>
        </p:nvSpPr>
        <p:spPr bwMode="auto">
          <a:xfrm>
            <a:off x="2555875" y="4797425"/>
            <a:ext cx="0" cy="503238"/>
          </a:xfrm>
          <a:prstGeom prst="line">
            <a:avLst/>
          </a:prstGeom>
          <a:noFill/>
          <a:ln w="9525">
            <a:solidFill>
              <a:schemeClr val="bg1"/>
            </a:solidFill>
            <a:round/>
            <a:headEnd/>
            <a:tailEnd type="triangle" w="med" len="med"/>
          </a:ln>
          <a:effectLst>
            <a:outerShdw dist="35921" dir="2700000" algn="ctr" rotWithShape="0">
              <a:schemeClr val="accent2"/>
            </a:outerShdw>
          </a:effectLst>
        </p:spPr>
        <p:txBody>
          <a:bodyPr/>
          <a:lstStyle/>
          <a:p>
            <a:endParaRPr lang="zh-CN" altLang="en-US"/>
          </a:p>
        </p:txBody>
      </p:sp>
      <p:sp>
        <p:nvSpPr>
          <p:cNvPr id="613402" name="Line 26"/>
          <p:cNvSpPr>
            <a:spLocks noChangeShapeType="1"/>
          </p:cNvSpPr>
          <p:nvPr/>
        </p:nvSpPr>
        <p:spPr bwMode="auto">
          <a:xfrm>
            <a:off x="5651500" y="4797425"/>
            <a:ext cx="0" cy="503238"/>
          </a:xfrm>
          <a:prstGeom prst="line">
            <a:avLst/>
          </a:prstGeom>
          <a:noFill/>
          <a:ln w="9525">
            <a:solidFill>
              <a:schemeClr val="bg1"/>
            </a:solidFill>
            <a:round/>
            <a:headEnd/>
            <a:tailEnd type="triangle" w="med" len="med"/>
          </a:ln>
          <a:effectLst>
            <a:outerShdw dist="35921" dir="2700000" algn="ctr" rotWithShape="0">
              <a:schemeClr val="accent2"/>
            </a:outerShdw>
          </a:effectLst>
        </p:spPr>
        <p:txBody>
          <a:bodyPr/>
          <a:lstStyle/>
          <a:p>
            <a:endParaRPr lang="zh-CN" altLang="en-US"/>
          </a:p>
        </p:txBody>
      </p:sp>
      <p:grpSp>
        <p:nvGrpSpPr>
          <p:cNvPr id="613404" name="Group 28"/>
          <p:cNvGrpSpPr>
            <a:grpSpLocks/>
          </p:cNvGrpSpPr>
          <p:nvPr/>
        </p:nvGrpSpPr>
        <p:grpSpPr bwMode="auto">
          <a:xfrm>
            <a:off x="2411413" y="5300663"/>
            <a:ext cx="290512" cy="287337"/>
            <a:chOff x="1701" y="3294"/>
            <a:chExt cx="90" cy="92"/>
          </a:xfrm>
        </p:grpSpPr>
        <p:sp>
          <p:nvSpPr>
            <p:cNvPr id="613405" name="Oval 29"/>
            <p:cNvSpPr>
              <a:spLocks noChangeArrowheads="1"/>
            </p:cNvSpPr>
            <p:nvPr/>
          </p:nvSpPr>
          <p:spPr bwMode="auto">
            <a:xfrm>
              <a:off x="1701" y="3294"/>
              <a:ext cx="90" cy="92"/>
            </a:xfrm>
            <a:prstGeom prst="ellips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13406" name="Line 30"/>
            <p:cNvSpPr>
              <a:spLocks noChangeShapeType="1"/>
            </p:cNvSpPr>
            <p:nvPr/>
          </p:nvSpPr>
          <p:spPr bwMode="auto">
            <a:xfrm>
              <a:off x="1701" y="3339"/>
              <a:ext cx="90" cy="0"/>
            </a:xfrm>
            <a:prstGeom prst="line">
              <a:avLst/>
            </a:prstGeom>
            <a:noFill/>
            <a:ln w="12700">
              <a:solidFill>
                <a:schemeClr val="bg1"/>
              </a:solidFill>
              <a:round/>
              <a:headEnd type="none" w="sm" len="sm"/>
              <a:tailEnd type="none" w="sm" len="sm"/>
            </a:ln>
            <a:effectLst/>
          </p:spPr>
          <p:txBody>
            <a:bodyPr/>
            <a:lstStyle/>
            <a:p>
              <a:endParaRPr lang="zh-CN" altLang="en-US"/>
            </a:p>
          </p:txBody>
        </p:sp>
        <p:sp>
          <p:nvSpPr>
            <p:cNvPr id="613407" name="Line 31"/>
            <p:cNvSpPr>
              <a:spLocks noChangeShapeType="1"/>
            </p:cNvSpPr>
            <p:nvPr/>
          </p:nvSpPr>
          <p:spPr bwMode="auto">
            <a:xfrm>
              <a:off x="1746" y="3294"/>
              <a:ext cx="0" cy="91"/>
            </a:xfrm>
            <a:prstGeom prst="line">
              <a:avLst/>
            </a:prstGeom>
            <a:noFill/>
            <a:ln w="12700">
              <a:solidFill>
                <a:schemeClr val="bg1"/>
              </a:solidFill>
              <a:round/>
              <a:headEnd type="none" w="sm" len="sm"/>
              <a:tailEnd type="none" w="sm" len="sm"/>
            </a:ln>
            <a:effectLst/>
          </p:spPr>
          <p:txBody>
            <a:bodyPr/>
            <a:lstStyle/>
            <a:p>
              <a:endParaRPr lang="zh-CN" altLang="en-US"/>
            </a:p>
          </p:txBody>
        </p:sp>
      </p:grpSp>
      <p:grpSp>
        <p:nvGrpSpPr>
          <p:cNvPr id="613408" name="Group 32"/>
          <p:cNvGrpSpPr>
            <a:grpSpLocks/>
          </p:cNvGrpSpPr>
          <p:nvPr/>
        </p:nvGrpSpPr>
        <p:grpSpPr bwMode="auto">
          <a:xfrm>
            <a:off x="5508625" y="5300663"/>
            <a:ext cx="290513" cy="287337"/>
            <a:chOff x="1701" y="3294"/>
            <a:chExt cx="90" cy="92"/>
          </a:xfrm>
        </p:grpSpPr>
        <p:sp>
          <p:nvSpPr>
            <p:cNvPr id="613409" name="Oval 33"/>
            <p:cNvSpPr>
              <a:spLocks noChangeArrowheads="1"/>
            </p:cNvSpPr>
            <p:nvPr/>
          </p:nvSpPr>
          <p:spPr bwMode="auto">
            <a:xfrm>
              <a:off x="1701" y="3294"/>
              <a:ext cx="90" cy="92"/>
            </a:xfrm>
            <a:prstGeom prst="ellips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13410" name="Line 34"/>
            <p:cNvSpPr>
              <a:spLocks noChangeShapeType="1"/>
            </p:cNvSpPr>
            <p:nvPr/>
          </p:nvSpPr>
          <p:spPr bwMode="auto">
            <a:xfrm>
              <a:off x="1701" y="3339"/>
              <a:ext cx="90" cy="0"/>
            </a:xfrm>
            <a:prstGeom prst="line">
              <a:avLst/>
            </a:prstGeom>
            <a:noFill/>
            <a:ln w="12700">
              <a:solidFill>
                <a:schemeClr val="bg1"/>
              </a:solidFill>
              <a:round/>
              <a:headEnd type="none" w="sm" len="sm"/>
              <a:tailEnd type="none" w="sm" len="sm"/>
            </a:ln>
            <a:effectLst/>
          </p:spPr>
          <p:txBody>
            <a:bodyPr/>
            <a:lstStyle/>
            <a:p>
              <a:endParaRPr lang="zh-CN" altLang="en-US"/>
            </a:p>
          </p:txBody>
        </p:sp>
        <p:sp>
          <p:nvSpPr>
            <p:cNvPr id="613411" name="Line 35"/>
            <p:cNvSpPr>
              <a:spLocks noChangeShapeType="1"/>
            </p:cNvSpPr>
            <p:nvPr/>
          </p:nvSpPr>
          <p:spPr bwMode="auto">
            <a:xfrm>
              <a:off x="1746" y="3294"/>
              <a:ext cx="0" cy="91"/>
            </a:xfrm>
            <a:prstGeom prst="line">
              <a:avLst/>
            </a:prstGeom>
            <a:noFill/>
            <a:ln w="12700">
              <a:solidFill>
                <a:schemeClr val="bg1"/>
              </a:solidFill>
              <a:round/>
              <a:headEnd type="none" w="sm" len="sm"/>
              <a:tailEnd type="none" w="sm" len="sm"/>
            </a:ln>
            <a:effec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3379">
                                            <p:txEl>
                                              <p:pRg st="0" end="0"/>
                                            </p:txEl>
                                          </p:spTgt>
                                        </p:tgtEl>
                                        <p:attrNameLst>
                                          <p:attrName>style.visibility</p:attrName>
                                        </p:attrNameLst>
                                      </p:cBhvr>
                                      <p:to>
                                        <p:strVal val="visible"/>
                                      </p:to>
                                    </p:set>
                                    <p:anim calcmode="discrete" valueType="clr">
                                      <p:cBhvr override="childStyle">
                                        <p:cTn id="7" dur="80"/>
                                        <p:tgtEl>
                                          <p:spTgt spid="6133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33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13379">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613379">
                                            <p:txEl>
                                              <p:pRg st="1" end="1"/>
                                            </p:txEl>
                                          </p:spTgt>
                                        </p:tgtEl>
                                        <p:attrNameLst>
                                          <p:attrName>style.visibility</p:attrName>
                                        </p:attrNameLst>
                                      </p:cBhvr>
                                      <p:to>
                                        <p:strVal val="visible"/>
                                      </p:to>
                                    </p:set>
                                    <p:anim calcmode="discrete" valueType="clr">
                                      <p:cBhvr override="childStyle">
                                        <p:cTn id="12" dur="80"/>
                                        <p:tgtEl>
                                          <p:spTgt spid="6133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13379">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613379">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613379">
                                            <p:txEl>
                                              <p:pRg st="2" end="2"/>
                                            </p:txEl>
                                          </p:spTgt>
                                        </p:tgtEl>
                                        <p:attrNameLst>
                                          <p:attrName>style.visibility</p:attrName>
                                        </p:attrNameLst>
                                      </p:cBhvr>
                                      <p:to>
                                        <p:strVal val="visible"/>
                                      </p:to>
                                    </p:set>
                                    <p:anim calcmode="discrete" valueType="clr">
                                      <p:cBhvr override="childStyle">
                                        <p:cTn id="17" dur="80"/>
                                        <p:tgtEl>
                                          <p:spTgt spid="6133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613379">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613379">
                                            <p:txEl>
                                              <p:pRg st="2" end="2"/>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613379">
                                            <p:txEl>
                                              <p:pRg st="3" end="3"/>
                                            </p:txEl>
                                          </p:spTgt>
                                        </p:tgtEl>
                                        <p:attrNameLst>
                                          <p:attrName>style.visibility</p:attrName>
                                        </p:attrNameLst>
                                      </p:cBhvr>
                                      <p:to>
                                        <p:strVal val="visible"/>
                                      </p:to>
                                    </p:set>
                                    <p:anim calcmode="discrete" valueType="clr">
                                      <p:cBhvr override="childStyle">
                                        <p:cTn id="22" dur="80"/>
                                        <p:tgtEl>
                                          <p:spTgt spid="6133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613379">
                                            <p:txEl>
                                              <p:pRg st="3" end="3"/>
                                            </p:txEl>
                                          </p:spTgt>
                                        </p:tgtEl>
                                        <p:attrNameLst>
                                          <p:attrName>fillcolor</p:attrName>
                                        </p:attrNameLst>
                                      </p:cBhvr>
                                      <p:tavLst>
                                        <p:tav tm="0">
                                          <p:val>
                                            <p:clrVal>
                                              <a:schemeClr val="accent2"/>
                                            </p:clrVal>
                                          </p:val>
                                        </p:tav>
                                        <p:tav tm="50000">
                                          <p:val>
                                            <p:clrVal>
                                              <a:schemeClr val="hlink"/>
                                            </p:clrVal>
                                          </p:val>
                                        </p:tav>
                                      </p:tavLst>
                                    </p:anim>
                                    <p:set>
                                      <p:cBhvr>
                                        <p:cTn id="24" dur="80"/>
                                        <p:tgtEl>
                                          <p:spTgt spid="613379">
                                            <p:txEl>
                                              <p:pRg st="3" end="3"/>
                                            </p:txEl>
                                          </p:spTgt>
                                        </p:tgtEl>
                                        <p:attrNameLst>
                                          <p:attrName>fill.type</p:attrName>
                                        </p:attrNameLst>
                                      </p:cBhvr>
                                      <p:to>
                                        <p:strVal val="solid"/>
                                      </p:to>
                                    </p:set>
                                  </p:childTnLst>
                                </p:cTn>
                              </p:par>
                              <p:par>
                                <p:cTn id="25" presetID="27" presetClass="entr" presetSubtype="0" fill="hold" grpId="0" nodeType="withEffect">
                                  <p:stCondLst>
                                    <p:cond delay="0"/>
                                  </p:stCondLst>
                                  <p:iterate type="lt">
                                    <p:tmPct val="50000"/>
                                  </p:iterate>
                                  <p:childTnLst>
                                    <p:set>
                                      <p:cBhvr>
                                        <p:cTn id="26" dur="1" fill="hold">
                                          <p:stCondLst>
                                            <p:cond delay="0"/>
                                          </p:stCondLst>
                                        </p:cTn>
                                        <p:tgtEl>
                                          <p:spTgt spid="613379">
                                            <p:txEl>
                                              <p:pRg st="4" end="4"/>
                                            </p:txEl>
                                          </p:spTgt>
                                        </p:tgtEl>
                                        <p:attrNameLst>
                                          <p:attrName>style.visibility</p:attrName>
                                        </p:attrNameLst>
                                      </p:cBhvr>
                                      <p:to>
                                        <p:strVal val="visible"/>
                                      </p:to>
                                    </p:set>
                                    <p:anim calcmode="discrete" valueType="clr">
                                      <p:cBhvr override="childStyle">
                                        <p:cTn id="27" dur="80"/>
                                        <p:tgtEl>
                                          <p:spTgt spid="6133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613379">
                                            <p:txEl>
                                              <p:pRg st="4" end="4"/>
                                            </p:txEl>
                                          </p:spTgt>
                                        </p:tgtEl>
                                        <p:attrNameLst>
                                          <p:attrName>fillcolor</p:attrName>
                                        </p:attrNameLst>
                                      </p:cBhvr>
                                      <p:tavLst>
                                        <p:tav tm="0">
                                          <p:val>
                                            <p:clrVal>
                                              <a:schemeClr val="accent2"/>
                                            </p:clrVal>
                                          </p:val>
                                        </p:tav>
                                        <p:tav tm="50000">
                                          <p:val>
                                            <p:clrVal>
                                              <a:schemeClr val="hlink"/>
                                            </p:clrVal>
                                          </p:val>
                                        </p:tav>
                                      </p:tavLst>
                                    </p:anim>
                                    <p:set>
                                      <p:cBhvr>
                                        <p:cTn id="29" dur="80"/>
                                        <p:tgtEl>
                                          <p:spTgt spid="613379">
                                            <p:txEl>
                                              <p:pRg st="4" end="4"/>
                                            </p:txEl>
                                          </p:spTgt>
                                        </p:tgtEl>
                                        <p:attrNameLst>
                                          <p:attrName>fill.type</p:attrName>
                                        </p:attrNameLst>
                                      </p:cBhvr>
                                      <p:to>
                                        <p:strVal val="solid"/>
                                      </p:to>
                                    </p:set>
                                  </p:childTnLst>
                                </p:cTn>
                              </p:par>
                              <p:par>
                                <p:cTn id="30" presetID="27" presetClass="entr" presetSubtype="0" fill="hold" grpId="0" nodeType="withEffect">
                                  <p:stCondLst>
                                    <p:cond delay="0"/>
                                  </p:stCondLst>
                                  <p:iterate type="lt">
                                    <p:tmPct val="50000"/>
                                  </p:iterate>
                                  <p:childTnLst>
                                    <p:set>
                                      <p:cBhvr>
                                        <p:cTn id="31" dur="1" fill="hold">
                                          <p:stCondLst>
                                            <p:cond delay="0"/>
                                          </p:stCondLst>
                                        </p:cTn>
                                        <p:tgtEl>
                                          <p:spTgt spid="613379">
                                            <p:txEl>
                                              <p:pRg st="11" end="11"/>
                                            </p:txEl>
                                          </p:spTgt>
                                        </p:tgtEl>
                                        <p:attrNameLst>
                                          <p:attrName>style.visibility</p:attrName>
                                        </p:attrNameLst>
                                      </p:cBhvr>
                                      <p:to>
                                        <p:strVal val="visible"/>
                                      </p:to>
                                    </p:set>
                                    <p:anim calcmode="discrete" valueType="clr">
                                      <p:cBhvr override="childStyle">
                                        <p:cTn id="32" dur="80"/>
                                        <p:tgtEl>
                                          <p:spTgt spid="613379">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613379">
                                            <p:txEl>
                                              <p:pRg st="11" end="11"/>
                                            </p:txEl>
                                          </p:spTgt>
                                        </p:tgtEl>
                                        <p:attrNameLst>
                                          <p:attrName>fillcolor</p:attrName>
                                        </p:attrNameLst>
                                      </p:cBhvr>
                                      <p:tavLst>
                                        <p:tav tm="0">
                                          <p:val>
                                            <p:clrVal>
                                              <a:schemeClr val="accent2"/>
                                            </p:clrVal>
                                          </p:val>
                                        </p:tav>
                                        <p:tav tm="50000">
                                          <p:val>
                                            <p:clrVal>
                                              <a:schemeClr val="hlink"/>
                                            </p:clrVal>
                                          </p:val>
                                        </p:tav>
                                      </p:tavLst>
                                    </p:anim>
                                    <p:set>
                                      <p:cBhvr>
                                        <p:cTn id="34" dur="80"/>
                                        <p:tgtEl>
                                          <p:spTgt spid="613379">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04E95F3-9EC9-459A-845E-DA918BBF2CEB}" type="slidenum">
              <a:rPr lang="zh-CN" altLang="en-US"/>
              <a:pPr/>
              <a:t>32</a:t>
            </a:fld>
            <a:endParaRPr lang="en-US" altLang="zh-CN"/>
          </a:p>
        </p:txBody>
      </p:sp>
      <p:sp>
        <p:nvSpPr>
          <p:cNvPr id="614402" name="Rectangle 2"/>
          <p:cNvSpPr>
            <a:spLocks noGrp="1" noChangeArrowheads="1"/>
          </p:cNvSpPr>
          <p:nvPr>
            <p:ph type="title"/>
          </p:nvPr>
        </p:nvSpPr>
        <p:spPr>
          <a:xfrm>
            <a:off x="0" y="549275"/>
            <a:ext cx="8229600" cy="720725"/>
          </a:xfrm>
        </p:spPr>
        <p:txBody>
          <a:bodyPr/>
          <a:lstStyle/>
          <a:p>
            <a:r>
              <a:rPr lang="zh-CN" altLang="en-US" sz="4000">
                <a:ea typeface="宋体" pitchFamily="2" charset="-122"/>
              </a:rPr>
              <a:t>现代密码设计基本思想：</a:t>
            </a:r>
          </a:p>
        </p:txBody>
      </p:sp>
      <p:sp>
        <p:nvSpPr>
          <p:cNvPr id="614403" name="Rectangle 3"/>
          <p:cNvSpPr>
            <a:spLocks noGrp="1" noChangeArrowheads="1"/>
          </p:cNvSpPr>
          <p:nvPr>
            <p:ph type="body" idx="1"/>
          </p:nvPr>
        </p:nvSpPr>
        <p:spPr>
          <a:xfrm>
            <a:off x="468313" y="1412875"/>
            <a:ext cx="8229600" cy="4741863"/>
          </a:xfrm>
        </p:spPr>
        <p:txBody>
          <a:bodyPr/>
          <a:lstStyle/>
          <a:p>
            <a:pPr>
              <a:lnSpc>
                <a:spcPct val="90000"/>
              </a:lnSpc>
            </a:pPr>
            <a:r>
              <a:rPr lang="zh-CN" altLang="en-US" sz="2800">
                <a:solidFill>
                  <a:srgbClr val="A2F3FC"/>
                </a:solidFill>
              </a:rPr>
              <a:t>混乱</a:t>
            </a:r>
            <a:r>
              <a:rPr lang="en-US" altLang="zh-CN" sz="2800" b="1"/>
              <a:t>(confusion)</a:t>
            </a:r>
            <a:r>
              <a:rPr lang="zh-CN" altLang="en-US" sz="2800"/>
              <a:t>：</a:t>
            </a:r>
          </a:p>
          <a:p>
            <a:pPr>
              <a:lnSpc>
                <a:spcPct val="90000"/>
              </a:lnSpc>
              <a:buFontTx/>
              <a:buNone/>
            </a:pPr>
            <a:r>
              <a:rPr lang="zh-CN" altLang="en-US" sz="2800"/>
              <a:t>   即在加密变换过程中使明文、密钥及密文之间的关系复杂化。用于掩盖明文和密文间的关系。</a:t>
            </a:r>
          </a:p>
          <a:p>
            <a:pPr>
              <a:lnSpc>
                <a:spcPct val="90000"/>
              </a:lnSpc>
            </a:pPr>
            <a:r>
              <a:rPr lang="zh-CN" altLang="en-US" sz="2800">
                <a:solidFill>
                  <a:srgbClr val="A2F3FC"/>
                </a:solidFill>
              </a:rPr>
              <a:t>扩散</a:t>
            </a:r>
            <a:r>
              <a:rPr lang="en-US" altLang="zh-CN" sz="2800" b="1"/>
              <a:t>(diffusion)</a:t>
            </a:r>
            <a:r>
              <a:rPr lang="zh-CN" altLang="en-US" sz="2800"/>
              <a:t>：</a:t>
            </a:r>
          </a:p>
          <a:p>
            <a:pPr>
              <a:lnSpc>
                <a:spcPct val="90000"/>
              </a:lnSpc>
              <a:buFontTx/>
              <a:buNone/>
            </a:pPr>
            <a:r>
              <a:rPr lang="zh-CN" altLang="en-US" sz="2800"/>
              <a:t>    即将每一位明文信息的变化尽可能地散布到多个输出的密文信息中，即改变一个明文尽可能多的改变多个密文，以便隐蔽明文信息的统计特性。</a:t>
            </a:r>
          </a:p>
          <a:p>
            <a:pPr>
              <a:lnSpc>
                <a:spcPct val="90000"/>
              </a:lnSpc>
              <a:buFontTx/>
              <a:buNone/>
            </a:pPr>
            <a:endParaRPr lang="zh-CN" altLang="en-US" sz="2800"/>
          </a:p>
          <a:p>
            <a:pPr>
              <a:lnSpc>
                <a:spcPct val="90000"/>
              </a:lnSpc>
              <a:buFontTx/>
              <a:buNone/>
            </a:pPr>
            <a:r>
              <a:rPr lang="zh-CN" altLang="en-US" sz="2400">
                <a:latin typeface="宋体" pitchFamily="2" charset="-122"/>
                <a:ea typeface="宋体" pitchFamily="2" charset="-122"/>
              </a:rPr>
              <a:t>   </a:t>
            </a:r>
            <a:r>
              <a:rPr lang="zh-CN" altLang="en-US" sz="2400" b="1">
                <a:solidFill>
                  <a:srgbClr val="A2F3FC"/>
                </a:solidFill>
                <a:latin typeface="楷体_GB2312" pitchFamily="49" charset="-122"/>
              </a:rPr>
              <a:t>单独用一种方法，容易被攻破。</a:t>
            </a:r>
          </a:p>
          <a:p>
            <a:pPr>
              <a:lnSpc>
                <a:spcPct val="90000"/>
              </a:lnSpc>
              <a:buFontTx/>
              <a:buNone/>
            </a:pPr>
            <a:r>
              <a:rPr lang="zh-CN" altLang="en-US" sz="2400" b="1">
                <a:solidFill>
                  <a:srgbClr val="A2F3FC"/>
                </a:solidFill>
                <a:latin typeface="楷体_GB2312" pitchFamily="49" charset="-122"/>
              </a:rPr>
              <a:t>   流密码只依赖于混乱；分组密码两者都用</a:t>
            </a:r>
            <a:r>
              <a:rPr lang="zh-CN" altLang="en-US" sz="2800" b="1">
                <a:solidFill>
                  <a:srgbClr val="A2F3FC"/>
                </a:solidFill>
                <a:latin typeface="楷体_GB2312" pitchFamily="49" charset="-122"/>
              </a:rPr>
              <a:t>。</a:t>
            </a: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1509F6D-29CD-436F-8496-F3D117D548DB}" type="slidenum">
              <a:rPr lang="zh-CN" altLang="en-US"/>
              <a:pPr/>
              <a:t>33</a:t>
            </a:fld>
            <a:endParaRPr lang="en-US" altLang="zh-CN"/>
          </a:p>
        </p:txBody>
      </p:sp>
      <p:sp>
        <p:nvSpPr>
          <p:cNvPr id="686082"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686083" name="Rectangle 3"/>
          <p:cNvSpPr>
            <a:spLocks noGrp="1" noChangeArrowheads="1"/>
          </p:cNvSpPr>
          <p:nvPr>
            <p:ph type="body" idx="1"/>
          </p:nvPr>
        </p:nvSpPr>
        <p:spPr/>
        <p:txBody>
          <a:bodyPr/>
          <a:lstStyle/>
          <a:p>
            <a:r>
              <a:rPr kumimoji="1" lang="en-US" altLang="zh-CN" b="1"/>
              <a:t>1.</a:t>
            </a:r>
            <a:r>
              <a:rPr kumimoji="1" lang="en-US" altLang="en-US" b="1"/>
              <a:t>密码学基本知识</a:t>
            </a:r>
            <a:endParaRPr kumimoji="1" lang="en-US" altLang="en-US" b="1">
              <a:solidFill>
                <a:schemeClr val="hlink"/>
              </a:solidFill>
              <a:effectLst>
                <a:outerShdw blurRad="38100" dist="38100" dir="2700000" algn="tl">
                  <a:srgbClr val="C0C0C0"/>
                </a:outerShdw>
              </a:effectLst>
            </a:endParaRPr>
          </a:p>
          <a:p>
            <a:r>
              <a:rPr kumimoji="1" lang="en-US" altLang="zh-CN" b="1"/>
              <a:t>2.</a:t>
            </a:r>
            <a:r>
              <a:rPr kumimoji="1" lang="en-US" altLang="en-US" b="1"/>
              <a:t>对称密码学</a:t>
            </a:r>
          </a:p>
          <a:p>
            <a:r>
              <a:rPr kumimoji="1" lang="en-US" altLang="zh-CN" b="1"/>
              <a:t>3.</a:t>
            </a:r>
            <a:r>
              <a:rPr kumimoji="1" lang="en-US" altLang="en-US" b="1"/>
              <a:t>非对称（公钥）密码学 </a:t>
            </a:r>
            <a:endParaRPr kumimoji="1" lang="en-US" altLang="zh-CN" b="1"/>
          </a:p>
          <a:p>
            <a:pPr lvl="1"/>
            <a:r>
              <a:rPr kumimoji="1" lang="en-US" altLang="zh-CN" b="1">
                <a:solidFill>
                  <a:schemeClr val="hlink"/>
                </a:solidFill>
                <a:effectLst>
                  <a:outerShdw blurRad="38100" dist="38100" dir="2700000" algn="tl">
                    <a:srgbClr val="C0C0C0"/>
                  </a:outerShdw>
                </a:effectLst>
              </a:rPr>
              <a:t>3.1 </a:t>
            </a:r>
            <a:r>
              <a:rPr kumimoji="1" lang="zh-CN" altLang="en-US" b="1">
                <a:solidFill>
                  <a:schemeClr val="hlink"/>
                </a:solidFill>
                <a:effectLst>
                  <a:outerShdw blurRad="38100" dist="38100" dir="2700000" algn="tl">
                    <a:srgbClr val="C0C0C0"/>
                  </a:outerShdw>
                </a:effectLst>
              </a:rPr>
              <a:t>公钥密码学概述</a:t>
            </a:r>
          </a:p>
          <a:p>
            <a:pPr lvl="1"/>
            <a:r>
              <a:rPr kumimoji="1" lang="en-US" altLang="zh-CN" b="1"/>
              <a:t>3.2 RSA</a:t>
            </a:r>
            <a:r>
              <a:rPr kumimoji="1" lang="zh-CN" altLang="en-US" b="1"/>
              <a:t>算法</a:t>
            </a:r>
          </a:p>
        </p:txBody>
      </p:sp>
      <p:sp>
        <p:nvSpPr>
          <p:cNvPr id="686084"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C63D164-8B9D-416A-9505-674E4206CBE0}" type="slidenum">
              <a:rPr lang="zh-CN" altLang="en-US"/>
              <a:pPr/>
              <a:t>34</a:t>
            </a:fld>
            <a:endParaRPr lang="en-US" altLang="zh-CN"/>
          </a:p>
        </p:txBody>
      </p:sp>
      <p:sp>
        <p:nvSpPr>
          <p:cNvPr id="687106" name="Rectangle 2"/>
          <p:cNvSpPr>
            <a:spLocks noGrp="1" noChangeArrowheads="1"/>
          </p:cNvSpPr>
          <p:nvPr>
            <p:ph type="title"/>
          </p:nvPr>
        </p:nvSpPr>
        <p:spPr/>
        <p:txBody>
          <a:bodyPr/>
          <a:lstStyle/>
          <a:p>
            <a:r>
              <a:rPr lang="zh-CN" altLang="en-US">
                <a:ea typeface="宋体" pitchFamily="2" charset="-122"/>
              </a:rPr>
              <a:t>非对称密码算法原理</a:t>
            </a:r>
          </a:p>
        </p:txBody>
      </p:sp>
      <p:sp>
        <p:nvSpPr>
          <p:cNvPr id="687107" name="Rectangle 3"/>
          <p:cNvSpPr>
            <a:spLocks noGrp="1" noChangeArrowheads="1"/>
          </p:cNvSpPr>
          <p:nvPr>
            <p:ph type="body" idx="1"/>
          </p:nvPr>
        </p:nvSpPr>
        <p:spPr/>
        <p:txBody>
          <a:bodyPr/>
          <a:lstStyle/>
          <a:p>
            <a:r>
              <a:rPr lang="zh-CN" altLang="en-US" sz="2800"/>
              <a:t>对称密钥密码系统的缺陷</a:t>
            </a:r>
          </a:p>
          <a:p>
            <a:pPr lvl="1"/>
            <a:r>
              <a:rPr lang="zh-CN" altLang="en-US" sz="2400"/>
              <a:t>密钥必须经过安全的信道分配</a:t>
            </a:r>
          </a:p>
          <a:p>
            <a:pPr lvl="1"/>
            <a:r>
              <a:rPr lang="zh-CN" altLang="en-US" sz="2400"/>
              <a:t>无法用于数字签名</a:t>
            </a:r>
          </a:p>
          <a:p>
            <a:pPr lvl="1"/>
            <a:r>
              <a:rPr lang="zh-CN" altLang="en-US" sz="2400"/>
              <a:t>密钥管理复杂 </a:t>
            </a:r>
            <a:r>
              <a:rPr lang="en-US" altLang="zh-CN" sz="2400"/>
              <a:t>O(n</a:t>
            </a:r>
            <a:r>
              <a:rPr lang="en-US" altLang="zh-CN" sz="2400" baseline="30000"/>
              <a:t>2</a:t>
            </a:r>
            <a:r>
              <a:rPr lang="en-US" altLang="zh-CN" sz="2400"/>
              <a:t>)</a:t>
            </a:r>
            <a:endParaRPr lang="en-US" altLang="zh-CN" sz="2400" baseline="30000"/>
          </a:p>
          <a:p>
            <a:r>
              <a:rPr lang="zh-CN" altLang="en-US" sz="2800"/>
              <a:t>非对称密钥密码，也称公开密钥密码，由</a:t>
            </a:r>
            <a:r>
              <a:rPr lang="de-DE" altLang="zh-CN" sz="2800"/>
              <a:t>Diffie, Hellman </a:t>
            </a:r>
            <a:r>
              <a:rPr lang="en-US" altLang="zh-CN" sz="2800"/>
              <a:t>1976</a:t>
            </a:r>
            <a:r>
              <a:rPr lang="zh-CN" altLang="en-US" sz="2800"/>
              <a:t>年提出</a:t>
            </a:r>
            <a:endParaRPr lang="zh-CN" altLang="de-DE" sz="2800"/>
          </a:p>
          <a:p>
            <a:r>
              <a:rPr lang="zh-CN" altLang="de-DE" sz="2800"/>
              <a:t>使用两个密钥，对于密钥分配、数字签名、认证等有深远影响</a:t>
            </a:r>
          </a:p>
          <a:p>
            <a:r>
              <a:rPr lang="zh-CN" altLang="de-DE" sz="2800"/>
              <a:t>基于数学函数而不是代替和换位，密码学历史上唯一的一次真正的革命</a:t>
            </a:r>
            <a:endParaRPr lang="zh-CN" altLang="en-US" sz="28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87107">
                                            <p:txEl>
                                              <p:pRg st="0" end="0"/>
                                            </p:txEl>
                                          </p:spTgt>
                                        </p:tgtEl>
                                        <p:attrNameLst>
                                          <p:attrName>style.visibility</p:attrName>
                                        </p:attrNameLst>
                                      </p:cBhvr>
                                      <p:to>
                                        <p:strVal val="visible"/>
                                      </p:to>
                                    </p:set>
                                    <p:anim calcmode="discrete" valueType="clr">
                                      <p:cBhvr override="childStyle">
                                        <p:cTn id="7" dur="80"/>
                                        <p:tgtEl>
                                          <p:spTgt spid="68710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8710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8710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87107">
                                            <p:txEl>
                                              <p:pRg st="1" end="1"/>
                                            </p:txEl>
                                          </p:spTgt>
                                        </p:tgtEl>
                                        <p:attrNameLst>
                                          <p:attrName>style.visibility</p:attrName>
                                        </p:attrNameLst>
                                      </p:cBhvr>
                                      <p:to>
                                        <p:strVal val="visible"/>
                                      </p:to>
                                    </p:set>
                                    <p:anim calcmode="discrete" valueType="clr">
                                      <p:cBhvr override="childStyle">
                                        <p:cTn id="14" dur="80"/>
                                        <p:tgtEl>
                                          <p:spTgt spid="68710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8710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8710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87107">
                                            <p:txEl>
                                              <p:pRg st="2" end="2"/>
                                            </p:txEl>
                                          </p:spTgt>
                                        </p:tgtEl>
                                        <p:attrNameLst>
                                          <p:attrName>style.visibility</p:attrName>
                                        </p:attrNameLst>
                                      </p:cBhvr>
                                      <p:to>
                                        <p:strVal val="visible"/>
                                      </p:to>
                                    </p:set>
                                    <p:anim calcmode="discrete" valueType="clr">
                                      <p:cBhvr override="childStyle">
                                        <p:cTn id="21" dur="80"/>
                                        <p:tgtEl>
                                          <p:spTgt spid="68710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8710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87107">
                                            <p:txEl>
                                              <p:pRg st="2" end="2"/>
                                            </p:txEl>
                                          </p:spTgt>
                                        </p:tgtEl>
                                        <p:attrNameLst>
                                          <p:attrName>fill.type</p:attrName>
                                        </p:attrNameLst>
                                      </p:cBhvr>
                                      <p:to>
                                        <p:strVal val="solid"/>
                                      </p:to>
                                    </p:set>
                                  </p:childTnLst>
                                </p:cTn>
                              </p:par>
                              <p:par>
                                <p:cTn id="24" presetID="27" presetClass="entr" presetSubtype="0" fill="hold" grpId="0" nodeType="withEffect">
                                  <p:stCondLst>
                                    <p:cond delay="0"/>
                                  </p:stCondLst>
                                  <p:iterate type="lt">
                                    <p:tmPct val="50000"/>
                                  </p:iterate>
                                  <p:childTnLst>
                                    <p:set>
                                      <p:cBhvr>
                                        <p:cTn id="25" dur="1" fill="hold">
                                          <p:stCondLst>
                                            <p:cond delay="0"/>
                                          </p:stCondLst>
                                        </p:cTn>
                                        <p:tgtEl>
                                          <p:spTgt spid="687107">
                                            <p:txEl>
                                              <p:pRg st="3" end="3"/>
                                            </p:txEl>
                                          </p:spTgt>
                                        </p:tgtEl>
                                        <p:attrNameLst>
                                          <p:attrName>style.visibility</p:attrName>
                                        </p:attrNameLst>
                                      </p:cBhvr>
                                      <p:to>
                                        <p:strVal val="visible"/>
                                      </p:to>
                                    </p:set>
                                    <p:anim calcmode="discrete" valueType="clr">
                                      <p:cBhvr override="childStyle">
                                        <p:cTn id="26" dur="80"/>
                                        <p:tgtEl>
                                          <p:spTgt spid="68710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87107">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687107">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687107">
                                            <p:txEl>
                                              <p:pRg st="4" end="4"/>
                                            </p:txEl>
                                          </p:spTgt>
                                        </p:tgtEl>
                                        <p:attrNameLst>
                                          <p:attrName>style.visibility</p:attrName>
                                        </p:attrNameLst>
                                      </p:cBhvr>
                                      <p:to>
                                        <p:strVal val="visible"/>
                                      </p:to>
                                    </p:set>
                                    <p:anim calcmode="discrete" valueType="clr">
                                      <p:cBhvr override="childStyle">
                                        <p:cTn id="33" dur="80"/>
                                        <p:tgtEl>
                                          <p:spTgt spid="68710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687107">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687107">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687107">
                                            <p:txEl>
                                              <p:pRg st="5" end="5"/>
                                            </p:txEl>
                                          </p:spTgt>
                                        </p:tgtEl>
                                        <p:attrNameLst>
                                          <p:attrName>style.visibility</p:attrName>
                                        </p:attrNameLst>
                                      </p:cBhvr>
                                      <p:to>
                                        <p:strVal val="visible"/>
                                      </p:to>
                                    </p:set>
                                    <p:anim calcmode="discrete" valueType="clr">
                                      <p:cBhvr override="childStyle">
                                        <p:cTn id="40" dur="80"/>
                                        <p:tgtEl>
                                          <p:spTgt spid="68710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687107">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687107">
                                            <p:txEl>
                                              <p:pRg st="5" end="5"/>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687107">
                                            <p:txEl>
                                              <p:pRg st="6" end="6"/>
                                            </p:txEl>
                                          </p:spTgt>
                                        </p:tgtEl>
                                        <p:attrNameLst>
                                          <p:attrName>style.visibility</p:attrName>
                                        </p:attrNameLst>
                                      </p:cBhvr>
                                      <p:to>
                                        <p:strVal val="visible"/>
                                      </p:to>
                                    </p:set>
                                    <p:anim calcmode="discrete" valueType="clr">
                                      <p:cBhvr override="childStyle">
                                        <p:cTn id="47" dur="80"/>
                                        <p:tgtEl>
                                          <p:spTgt spid="68710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687107">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687107">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0"/>
          </p:nvPr>
        </p:nvSpPr>
        <p:spPr/>
        <p:txBody>
          <a:bodyPr/>
          <a:lstStyle/>
          <a:p>
            <a:fld id="{48B06709-C566-4968-93D9-99B03497C6DC}" type="slidenum">
              <a:rPr lang="zh-CN" altLang="en-US"/>
              <a:pPr/>
              <a:t>35</a:t>
            </a:fld>
            <a:endParaRPr lang="en-US" altLang="zh-CN"/>
          </a:p>
        </p:txBody>
      </p:sp>
      <p:sp>
        <p:nvSpPr>
          <p:cNvPr id="706562" name="Rectangle 2"/>
          <p:cNvSpPr>
            <a:spLocks noGrp="1" noChangeArrowheads="1"/>
          </p:cNvSpPr>
          <p:nvPr>
            <p:ph type="title"/>
          </p:nvPr>
        </p:nvSpPr>
        <p:spPr/>
        <p:txBody>
          <a:bodyPr/>
          <a:lstStyle/>
          <a:p>
            <a:r>
              <a:rPr lang="zh-CN" altLang="en-US">
                <a:ea typeface="宋体" pitchFamily="2" charset="-122"/>
              </a:rPr>
              <a:t>公钥密码系统的加密原理</a:t>
            </a:r>
          </a:p>
        </p:txBody>
      </p:sp>
      <p:sp>
        <p:nvSpPr>
          <p:cNvPr id="706563" name="Rectangle 3"/>
          <p:cNvSpPr>
            <a:spLocks noGrp="1" noChangeArrowheads="1"/>
          </p:cNvSpPr>
          <p:nvPr>
            <p:ph type="body" idx="1"/>
          </p:nvPr>
        </p:nvSpPr>
        <p:spPr>
          <a:xfrm>
            <a:off x="179388" y="1268413"/>
            <a:ext cx="8215312" cy="1728787"/>
          </a:xfrm>
        </p:spPr>
        <p:txBody>
          <a:bodyPr/>
          <a:lstStyle/>
          <a:p>
            <a:pPr>
              <a:lnSpc>
                <a:spcPct val="90000"/>
              </a:lnSpc>
            </a:pPr>
            <a:r>
              <a:rPr lang="zh-CN" altLang="en-US" sz="2400"/>
              <a:t>每个通信实体有一对密钥（公钥，私钥）。公钥公开，用于加密和验证签名，私钥保密，用作解密和签名</a:t>
            </a:r>
          </a:p>
          <a:p>
            <a:pPr>
              <a:lnSpc>
                <a:spcPct val="90000"/>
              </a:lnSpc>
            </a:pPr>
            <a:r>
              <a:rPr lang="en-US" altLang="zh-CN" sz="2400"/>
              <a:t>A</a:t>
            </a:r>
            <a:r>
              <a:rPr lang="zh-CN" altLang="en-US" sz="2400"/>
              <a:t>向</a:t>
            </a:r>
            <a:r>
              <a:rPr lang="en-US" altLang="zh-CN" sz="2400"/>
              <a:t>B </a:t>
            </a:r>
            <a:r>
              <a:rPr lang="zh-CN" altLang="en-US" sz="2400"/>
              <a:t>发送消息，用</a:t>
            </a:r>
            <a:r>
              <a:rPr lang="en-US" altLang="zh-CN" sz="2400"/>
              <a:t>B</a:t>
            </a:r>
            <a:r>
              <a:rPr lang="zh-CN" altLang="en-US" sz="2400"/>
              <a:t>的公钥加密</a:t>
            </a:r>
          </a:p>
          <a:p>
            <a:pPr>
              <a:lnSpc>
                <a:spcPct val="90000"/>
              </a:lnSpc>
            </a:pPr>
            <a:r>
              <a:rPr lang="en-US" altLang="zh-CN" sz="2400"/>
              <a:t>B</a:t>
            </a:r>
            <a:r>
              <a:rPr lang="zh-CN" altLang="en-US" sz="2400"/>
              <a:t>收到密文后，用自己的私钥解密</a:t>
            </a:r>
          </a:p>
        </p:txBody>
      </p:sp>
      <p:grpSp>
        <p:nvGrpSpPr>
          <p:cNvPr id="706564" name="Group 4"/>
          <p:cNvGrpSpPr>
            <a:grpSpLocks/>
          </p:cNvGrpSpPr>
          <p:nvPr/>
        </p:nvGrpSpPr>
        <p:grpSpPr bwMode="auto">
          <a:xfrm>
            <a:off x="214313" y="2997200"/>
            <a:ext cx="8929687" cy="2592388"/>
            <a:chOff x="67" y="1888"/>
            <a:chExt cx="5625" cy="1633"/>
          </a:xfrm>
        </p:grpSpPr>
        <p:sp>
          <p:nvSpPr>
            <p:cNvPr id="706565" name="AutoShape 5"/>
            <p:cNvSpPr>
              <a:spLocks noChangeArrowheads="1"/>
            </p:cNvSpPr>
            <p:nvPr/>
          </p:nvSpPr>
          <p:spPr bwMode="auto">
            <a:xfrm>
              <a:off x="520" y="2946"/>
              <a:ext cx="682" cy="555"/>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800">
                  <a:solidFill>
                    <a:schemeClr val="tx1"/>
                  </a:solidFill>
                  <a:latin typeface="Times New Roman" pitchFamily="18" charset="0"/>
                  <a:ea typeface="宋体" pitchFamily="2" charset="-122"/>
                </a:rPr>
                <a:t>PlainText</a:t>
              </a:r>
            </a:p>
          </p:txBody>
        </p:sp>
        <p:sp>
          <p:nvSpPr>
            <p:cNvPr id="706566" name="Rectangle 6"/>
            <p:cNvSpPr>
              <a:spLocks noChangeArrowheads="1"/>
            </p:cNvSpPr>
            <p:nvPr/>
          </p:nvSpPr>
          <p:spPr bwMode="auto">
            <a:xfrm>
              <a:off x="1519" y="2886"/>
              <a:ext cx="635" cy="635"/>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buFontTx/>
                <a:buNone/>
              </a:pPr>
              <a:r>
                <a:rPr lang="zh-CN" altLang="en-US" sz="2400">
                  <a:solidFill>
                    <a:schemeClr val="tx1"/>
                  </a:solidFill>
                  <a:ea typeface="宋体" pitchFamily="2" charset="-122"/>
                </a:rPr>
                <a:t>加密</a:t>
              </a:r>
            </a:p>
            <a:p>
              <a:pPr algn="ctr">
                <a:spcBef>
                  <a:spcPct val="0"/>
                </a:spcBef>
                <a:buFontTx/>
                <a:buNone/>
              </a:pPr>
              <a:r>
                <a:rPr lang="zh-CN" altLang="en-US" sz="2400">
                  <a:solidFill>
                    <a:schemeClr val="tx1"/>
                  </a:solidFill>
                  <a:ea typeface="宋体" pitchFamily="2" charset="-122"/>
                </a:rPr>
                <a:t>算法</a:t>
              </a:r>
            </a:p>
          </p:txBody>
        </p:sp>
        <p:sp>
          <p:nvSpPr>
            <p:cNvPr id="706567" name="Rectangle 7"/>
            <p:cNvSpPr>
              <a:spLocks noChangeArrowheads="1"/>
            </p:cNvSpPr>
            <p:nvPr/>
          </p:nvSpPr>
          <p:spPr bwMode="auto">
            <a:xfrm>
              <a:off x="3606" y="2911"/>
              <a:ext cx="635" cy="545"/>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buFontTx/>
                <a:buNone/>
              </a:pPr>
              <a:r>
                <a:rPr lang="zh-CN" altLang="en-US" sz="2400">
                  <a:solidFill>
                    <a:schemeClr val="tx1"/>
                  </a:solidFill>
                  <a:ea typeface="宋体" pitchFamily="2" charset="-122"/>
                </a:rPr>
                <a:t>解密</a:t>
              </a:r>
            </a:p>
            <a:p>
              <a:pPr algn="ctr">
                <a:spcBef>
                  <a:spcPct val="0"/>
                </a:spcBef>
                <a:buFontTx/>
                <a:buNone/>
              </a:pPr>
              <a:r>
                <a:rPr lang="zh-CN" altLang="en-US" sz="2400">
                  <a:solidFill>
                    <a:schemeClr val="tx1"/>
                  </a:solidFill>
                  <a:ea typeface="宋体" pitchFamily="2" charset="-122"/>
                </a:rPr>
                <a:t>算法</a:t>
              </a:r>
              <a:endParaRPr lang="zh-CN" altLang="en-US" sz="2400" baseline="-25000">
                <a:solidFill>
                  <a:schemeClr val="tx1"/>
                </a:solidFill>
                <a:ea typeface="宋体" pitchFamily="2" charset="-122"/>
              </a:endParaRPr>
            </a:p>
          </p:txBody>
        </p:sp>
        <p:sp>
          <p:nvSpPr>
            <p:cNvPr id="706568" name="Text Box 8"/>
            <p:cNvSpPr txBox="1">
              <a:spLocks noChangeArrowheads="1"/>
            </p:cNvSpPr>
            <p:nvPr/>
          </p:nvSpPr>
          <p:spPr bwMode="auto">
            <a:xfrm>
              <a:off x="67" y="1888"/>
              <a:ext cx="409" cy="633"/>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2400" b="1">
                  <a:solidFill>
                    <a:schemeClr val="tx1"/>
                  </a:solidFill>
                  <a:ea typeface="宋体" pitchFamily="2" charset="-122"/>
                </a:rPr>
                <a:t>A</a:t>
              </a:r>
            </a:p>
            <a:p>
              <a:pPr>
                <a:spcBef>
                  <a:spcPct val="50000"/>
                </a:spcBef>
                <a:buFontTx/>
                <a:buNone/>
              </a:pPr>
              <a:endParaRPr lang="zh-CN" altLang="en-US" sz="2400" b="1">
                <a:solidFill>
                  <a:schemeClr val="tx1"/>
                </a:solidFill>
                <a:ea typeface="宋体" pitchFamily="2" charset="-122"/>
              </a:endParaRPr>
            </a:p>
          </p:txBody>
        </p:sp>
        <p:sp>
          <p:nvSpPr>
            <p:cNvPr id="706569" name="Text Box 9"/>
            <p:cNvSpPr txBox="1">
              <a:spLocks noChangeArrowheads="1"/>
            </p:cNvSpPr>
            <p:nvPr/>
          </p:nvSpPr>
          <p:spPr bwMode="auto">
            <a:xfrm>
              <a:off x="5283" y="1890"/>
              <a:ext cx="409" cy="633"/>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2400" b="1">
                  <a:solidFill>
                    <a:schemeClr val="tx1"/>
                  </a:solidFill>
                  <a:ea typeface="宋体" pitchFamily="2" charset="-122"/>
                </a:rPr>
                <a:t>B</a:t>
              </a:r>
            </a:p>
            <a:p>
              <a:pPr>
                <a:spcBef>
                  <a:spcPct val="50000"/>
                </a:spcBef>
                <a:buFontTx/>
                <a:buNone/>
              </a:pPr>
              <a:endParaRPr lang="zh-CN" altLang="en-US" sz="2400" b="1">
                <a:solidFill>
                  <a:schemeClr val="tx1"/>
                </a:solidFill>
                <a:ea typeface="宋体" pitchFamily="2" charset="-122"/>
              </a:endParaRPr>
            </a:p>
          </p:txBody>
        </p:sp>
        <p:grpSp>
          <p:nvGrpSpPr>
            <p:cNvPr id="706570" name="Group 10"/>
            <p:cNvGrpSpPr>
              <a:grpSpLocks/>
            </p:cNvGrpSpPr>
            <p:nvPr/>
          </p:nvGrpSpPr>
          <p:grpSpPr bwMode="auto">
            <a:xfrm>
              <a:off x="113" y="2956"/>
              <a:ext cx="272" cy="545"/>
              <a:chOff x="1247" y="2976"/>
              <a:chExt cx="272" cy="545"/>
            </a:xfrm>
          </p:grpSpPr>
          <p:sp>
            <p:nvSpPr>
              <p:cNvPr id="706571" name="Oval 11"/>
              <p:cNvSpPr>
                <a:spLocks noChangeArrowheads="1"/>
              </p:cNvSpPr>
              <p:nvPr/>
            </p:nvSpPr>
            <p:spPr bwMode="auto">
              <a:xfrm>
                <a:off x="1292" y="2976"/>
                <a:ext cx="182" cy="18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06572" name="Line 12"/>
              <p:cNvSpPr>
                <a:spLocks noChangeShapeType="1"/>
              </p:cNvSpPr>
              <p:nvPr/>
            </p:nvSpPr>
            <p:spPr bwMode="auto">
              <a:xfrm>
                <a:off x="1247" y="3249"/>
                <a:ext cx="272" cy="0"/>
              </a:xfrm>
              <a:prstGeom prst="line">
                <a:avLst/>
              </a:prstGeom>
              <a:noFill/>
              <a:ln w="9525">
                <a:solidFill>
                  <a:schemeClr val="tx1"/>
                </a:solidFill>
                <a:round/>
                <a:headEnd/>
                <a:tailEnd/>
              </a:ln>
              <a:effectLst/>
            </p:spPr>
            <p:txBody>
              <a:bodyPr/>
              <a:lstStyle/>
              <a:p>
                <a:endParaRPr lang="zh-CN" altLang="en-US"/>
              </a:p>
            </p:txBody>
          </p:sp>
          <p:sp>
            <p:nvSpPr>
              <p:cNvPr id="706573" name="Line 13"/>
              <p:cNvSpPr>
                <a:spLocks noChangeShapeType="1"/>
              </p:cNvSpPr>
              <p:nvPr/>
            </p:nvSpPr>
            <p:spPr bwMode="auto">
              <a:xfrm>
                <a:off x="1383" y="3158"/>
                <a:ext cx="0" cy="227"/>
              </a:xfrm>
              <a:prstGeom prst="line">
                <a:avLst/>
              </a:prstGeom>
              <a:noFill/>
              <a:ln w="9525">
                <a:solidFill>
                  <a:schemeClr val="tx1"/>
                </a:solidFill>
                <a:round/>
                <a:headEnd/>
                <a:tailEnd/>
              </a:ln>
              <a:effectLst/>
            </p:spPr>
            <p:txBody>
              <a:bodyPr/>
              <a:lstStyle/>
              <a:p>
                <a:endParaRPr lang="zh-CN" altLang="en-US"/>
              </a:p>
            </p:txBody>
          </p:sp>
          <p:sp>
            <p:nvSpPr>
              <p:cNvPr id="706574" name="Line 14"/>
              <p:cNvSpPr>
                <a:spLocks noChangeShapeType="1"/>
              </p:cNvSpPr>
              <p:nvPr/>
            </p:nvSpPr>
            <p:spPr bwMode="auto">
              <a:xfrm flipH="1">
                <a:off x="1247" y="3385"/>
                <a:ext cx="136" cy="136"/>
              </a:xfrm>
              <a:prstGeom prst="line">
                <a:avLst/>
              </a:prstGeom>
              <a:noFill/>
              <a:ln w="9525">
                <a:solidFill>
                  <a:schemeClr val="tx1"/>
                </a:solidFill>
                <a:round/>
                <a:headEnd/>
                <a:tailEnd/>
              </a:ln>
              <a:effectLst/>
            </p:spPr>
            <p:txBody>
              <a:bodyPr/>
              <a:lstStyle/>
              <a:p>
                <a:endParaRPr lang="zh-CN" altLang="en-US"/>
              </a:p>
            </p:txBody>
          </p:sp>
          <p:sp>
            <p:nvSpPr>
              <p:cNvPr id="706575" name="Line 15"/>
              <p:cNvSpPr>
                <a:spLocks noChangeShapeType="1"/>
              </p:cNvSpPr>
              <p:nvPr/>
            </p:nvSpPr>
            <p:spPr bwMode="auto">
              <a:xfrm>
                <a:off x="1383" y="3385"/>
                <a:ext cx="136" cy="136"/>
              </a:xfrm>
              <a:prstGeom prst="line">
                <a:avLst/>
              </a:prstGeom>
              <a:noFill/>
              <a:ln w="9525">
                <a:solidFill>
                  <a:schemeClr val="tx1"/>
                </a:solidFill>
                <a:round/>
                <a:headEnd/>
                <a:tailEnd/>
              </a:ln>
              <a:effectLst/>
            </p:spPr>
            <p:txBody>
              <a:bodyPr/>
              <a:lstStyle/>
              <a:p>
                <a:endParaRPr lang="zh-CN" altLang="en-US"/>
              </a:p>
            </p:txBody>
          </p:sp>
        </p:grpSp>
        <p:grpSp>
          <p:nvGrpSpPr>
            <p:cNvPr id="706576" name="Group 16"/>
            <p:cNvGrpSpPr>
              <a:grpSpLocks/>
            </p:cNvGrpSpPr>
            <p:nvPr/>
          </p:nvGrpSpPr>
          <p:grpSpPr bwMode="auto">
            <a:xfrm>
              <a:off x="5375" y="2911"/>
              <a:ext cx="272" cy="545"/>
              <a:chOff x="1247" y="2976"/>
              <a:chExt cx="272" cy="545"/>
            </a:xfrm>
          </p:grpSpPr>
          <p:sp>
            <p:nvSpPr>
              <p:cNvPr id="706577" name="Oval 17"/>
              <p:cNvSpPr>
                <a:spLocks noChangeArrowheads="1"/>
              </p:cNvSpPr>
              <p:nvPr/>
            </p:nvSpPr>
            <p:spPr bwMode="auto">
              <a:xfrm>
                <a:off x="1292" y="2976"/>
                <a:ext cx="182" cy="18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06578" name="Line 18"/>
              <p:cNvSpPr>
                <a:spLocks noChangeShapeType="1"/>
              </p:cNvSpPr>
              <p:nvPr/>
            </p:nvSpPr>
            <p:spPr bwMode="auto">
              <a:xfrm>
                <a:off x="1247" y="3249"/>
                <a:ext cx="272" cy="0"/>
              </a:xfrm>
              <a:prstGeom prst="line">
                <a:avLst/>
              </a:prstGeom>
              <a:noFill/>
              <a:ln w="9525">
                <a:solidFill>
                  <a:schemeClr val="tx1"/>
                </a:solidFill>
                <a:round/>
                <a:headEnd/>
                <a:tailEnd/>
              </a:ln>
              <a:effectLst/>
            </p:spPr>
            <p:txBody>
              <a:bodyPr/>
              <a:lstStyle/>
              <a:p>
                <a:endParaRPr lang="zh-CN" altLang="en-US"/>
              </a:p>
            </p:txBody>
          </p:sp>
          <p:sp>
            <p:nvSpPr>
              <p:cNvPr id="706579" name="Line 19"/>
              <p:cNvSpPr>
                <a:spLocks noChangeShapeType="1"/>
              </p:cNvSpPr>
              <p:nvPr/>
            </p:nvSpPr>
            <p:spPr bwMode="auto">
              <a:xfrm>
                <a:off x="1383" y="3158"/>
                <a:ext cx="0" cy="227"/>
              </a:xfrm>
              <a:prstGeom prst="line">
                <a:avLst/>
              </a:prstGeom>
              <a:noFill/>
              <a:ln w="9525">
                <a:solidFill>
                  <a:schemeClr val="tx1"/>
                </a:solidFill>
                <a:round/>
                <a:headEnd/>
                <a:tailEnd/>
              </a:ln>
              <a:effectLst/>
            </p:spPr>
            <p:txBody>
              <a:bodyPr/>
              <a:lstStyle/>
              <a:p>
                <a:endParaRPr lang="zh-CN" altLang="en-US"/>
              </a:p>
            </p:txBody>
          </p:sp>
          <p:sp>
            <p:nvSpPr>
              <p:cNvPr id="706580" name="Line 20"/>
              <p:cNvSpPr>
                <a:spLocks noChangeShapeType="1"/>
              </p:cNvSpPr>
              <p:nvPr/>
            </p:nvSpPr>
            <p:spPr bwMode="auto">
              <a:xfrm flipH="1">
                <a:off x="1247" y="3385"/>
                <a:ext cx="136" cy="136"/>
              </a:xfrm>
              <a:prstGeom prst="line">
                <a:avLst/>
              </a:prstGeom>
              <a:noFill/>
              <a:ln w="9525">
                <a:solidFill>
                  <a:schemeClr val="tx1"/>
                </a:solidFill>
                <a:round/>
                <a:headEnd/>
                <a:tailEnd/>
              </a:ln>
              <a:effectLst/>
            </p:spPr>
            <p:txBody>
              <a:bodyPr/>
              <a:lstStyle/>
              <a:p>
                <a:endParaRPr lang="zh-CN" altLang="en-US"/>
              </a:p>
            </p:txBody>
          </p:sp>
          <p:sp>
            <p:nvSpPr>
              <p:cNvPr id="706581" name="Line 21"/>
              <p:cNvSpPr>
                <a:spLocks noChangeShapeType="1"/>
              </p:cNvSpPr>
              <p:nvPr/>
            </p:nvSpPr>
            <p:spPr bwMode="auto">
              <a:xfrm>
                <a:off x="1383" y="3385"/>
                <a:ext cx="136" cy="136"/>
              </a:xfrm>
              <a:prstGeom prst="line">
                <a:avLst/>
              </a:prstGeom>
              <a:noFill/>
              <a:ln w="9525">
                <a:solidFill>
                  <a:schemeClr val="tx1"/>
                </a:solidFill>
                <a:round/>
                <a:headEnd/>
                <a:tailEnd/>
              </a:ln>
              <a:effectLst/>
            </p:spPr>
            <p:txBody>
              <a:bodyPr/>
              <a:lstStyle/>
              <a:p>
                <a:endParaRPr lang="zh-CN" altLang="en-US"/>
              </a:p>
            </p:txBody>
          </p:sp>
        </p:grpSp>
        <p:sp>
          <p:nvSpPr>
            <p:cNvPr id="706582" name="Line 22"/>
            <p:cNvSpPr>
              <a:spLocks noChangeShapeType="1"/>
            </p:cNvSpPr>
            <p:nvPr/>
          </p:nvSpPr>
          <p:spPr bwMode="auto">
            <a:xfrm>
              <a:off x="431" y="3229"/>
              <a:ext cx="90" cy="0"/>
            </a:xfrm>
            <a:prstGeom prst="line">
              <a:avLst/>
            </a:prstGeom>
            <a:noFill/>
            <a:ln w="9525">
              <a:solidFill>
                <a:schemeClr val="tx1"/>
              </a:solidFill>
              <a:round/>
              <a:headEnd/>
              <a:tailEnd/>
            </a:ln>
            <a:effectLst/>
          </p:spPr>
          <p:txBody>
            <a:bodyPr/>
            <a:lstStyle/>
            <a:p>
              <a:endParaRPr lang="zh-CN" altLang="en-US"/>
            </a:p>
          </p:txBody>
        </p:sp>
        <p:sp>
          <p:nvSpPr>
            <p:cNvPr id="706583" name="Line 23"/>
            <p:cNvSpPr>
              <a:spLocks noChangeShapeType="1"/>
            </p:cNvSpPr>
            <p:nvPr/>
          </p:nvSpPr>
          <p:spPr bwMode="auto">
            <a:xfrm>
              <a:off x="1247" y="3204"/>
              <a:ext cx="272" cy="0"/>
            </a:xfrm>
            <a:prstGeom prst="line">
              <a:avLst/>
            </a:prstGeom>
            <a:noFill/>
            <a:ln w="28575">
              <a:solidFill>
                <a:schemeClr val="tx1"/>
              </a:solidFill>
              <a:round/>
              <a:headEnd/>
              <a:tailEnd type="triangle" w="med" len="med"/>
            </a:ln>
            <a:effectLst/>
          </p:spPr>
          <p:txBody>
            <a:bodyPr/>
            <a:lstStyle/>
            <a:p>
              <a:endParaRPr lang="zh-CN" altLang="en-US"/>
            </a:p>
          </p:txBody>
        </p:sp>
        <p:grpSp>
          <p:nvGrpSpPr>
            <p:cNvPr id="706584" name="Group 24"/>
            <p:cNvGrpSpPr>
              <a:grpSpLocks/>
            </p:cNvGrpSpPr>
            <p:nvPr/>
          </p:nvGrpSpPr>
          <p:grpSpPr bwMode="auto">
            <a:xfrm>
              <a:off x="2154" y="2901"/>
              <a:ext cx="1452" cy="555"/>
              <a:chOff x="2154" y="3354"/>
              <a:chExt cx="1452" cy="555"/>
            </a:xfrm>
          </p:grpSpPr>
          <p:sp>
            <p:nvSpPr>
              <p:cNvPr id="706585" name="AutoShape 25"/>
              <p:cNvSpPr>
                <a:spLocks noChangeArrowheads="1"/>
              </p:cNvSpPr>
              <p:nvPr/>
            </p:nvSpPr>
            <p:spPr bwMode="auto">
              <a:xfrm>
                <a:off x="2516" y="3354"/>
                <a:ext cx="591" cy="555"/>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2000">
                    <a:solidFill>
                      <a:schemeClr val="tx1"/>
                    </a:solidFill>
                    <a:latin typeface="Times New Roman" pitchFamily="18" charset="0"/>
                    <a:ea typeface="宋体" pitchFamily="2" charset="-122"/>
                  </a:rPr>
                  <a:t>cipher</a:t>
                </a:r>
              </a:p>
            </p:txBody>
          </p:sp>
          <p:sp>
            <p:nvSpPr>
              <p:cNvPr id="706586" name="Line 26"/>
              <p:cNvSpPr>
                <a:spLocks noChangeShapeType="1"/>
              </p:cNvSpPr>
              <p:nvPr/>
            </p:nvSpPr>
            <p:spPr bwMode="auto">
              <a:xfrm>
                <a:off x="2154" y="3657"/>
                <a:ext cx="363" cy="0"/>
              </a:xfrm>
              <a:prstGeom prst="line">
                <a:avLst/>
              </a:prstGeom>
              <a:noFill/>
              <a:ln w="28575">
                <a:solidFill>
                  <a:schemeClr val="tx1"/>
                </a:solidFill>
                <a:round/>
                <a:headEnd/>
                <a:tailEnd type="triangle" w="med" len="med"/>
              </a:ln>
              <a:effectLst/>
            </p:spPr>
            <p:txBody>
              <a:bodyPr/>
              <a:lstStyle/>
              <a:p>
                <a:endParaRPr lang="zh-CN" altLang="en-US"/>
              </a:p>
            </p:txBody>
          </p:sp>
          <p:sp>
            <p:nvSpPr>
              <p:cNvPr id="706587" name="Line 27"/>
              <p:cNvSpPr>
                <a:spLocks noChangeShapeType="1"/>
              </p:cNvSpPr>
              <p:nvPr/>
            </p:nvSpPr>
            <p:spPr bwMode="auto">
              <a:xfrm flipV="1">
                <a:off x="3107" y="3657"/>
                <a:ext cx="499" cy="0"/>
              </a:xfrm>
              <a:prstGeom prst="line">
                <a:avLst/>
              </a:prstGeom>
              <a:noFill/>
              <a:ln w="28575">
                <a:solidFill>
                  <a:schemeClr val="tx1"/>
                </a:solidFill>
                <a:round/>
                <a:headEnd/>
                <a:tailEnd type="triangle" w="med" len="med"/>
              </a:ln>
              <a:effectLst/>
            </p:spPr>
            <p:txBody>
              <a:bodyPr/>
              <a:lstStyle/>
              <a:p>
                <a:endParaRPr lang="zh-CN" altLang="en-US"/>
              </a:p>
            </p:txBody>
          </p:sp>
        </p:grpSp>
        <p:grpSp>
          <p:nvGrpSpPr>
            <p:cNvPr id="706588" name="Group 28"/>
            <p:cNvGrpSpPr>
              <a:grpSpLocks/>
            </p:cNvGrpSpPr>
            <p:nvPr/>
          </p:nvGrpSpPr>
          <p:grpSpPr bwMode="auto">
            <a:xfrm>
              <a:off x="4241" y="2911"/>
              <a:ext cx="907" cy="555"/>
              <a:chOff x="4241" y="3364"/>
              <a:chExt cx="907" cy="555"/>
            </a:xfrm>
          </p:grpSpPr>
          <p:sp>
            <p:nvSpPr>
              <p:cNvPr id="706589" name="AutoShape 29"/>
              <p:cNvSpPr>
                <a:spLocks noChangeArrowheads="1"/>
              </p:cNvSpPr>
              <p:nvPr/>
            </p:nvSpPr>
            <p:spPr bwMode="auto">
              <a:xfrm>
                <a:off x="4513" y="3364"/>
                <a:ext cx="635" cy="555"/>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600">
                    <a:solidFill>
                      <a:schemeClr val="tx1"/>
                    </a:solidFill>
                    <a:latin typeface="Times New Roman" pitchFamily="18" charset="0"/>
                    <a:ea typeface="宋体" pitchFamily="2" charset="-122"/>
                  </a:rPr>
                  <a:t>PlainText</a:t>
                </a:r>
              </a:p>
            </p:txBody>
          </p:sp>
          <p:sp>
            <p:nvSpPr>
              <p:cNvPr id="706590" name="Line 30"/>
              <p:cNvSpPr>
                <a:spLocks noChangeShapeType="1"/>
              </p:cNvSpPr>
              <p:nvPr/>
            </p:nvSpPr>
            <p:spPr bwMode="auto">
              <a:xfrm flipV="1">
                <a:off x="4241" y="3657"/>
                <a:ext cx="272" cy="0"/>
              </a:xfrm>
              <a:prstGeom prst="line">
                <a:avLst/>
              </a:prstGeom>
              <a:noFill/>
              <a:ln w="28575">
                <a:solidFill>
                  <a:schemeClr val="tx1"/>
                </a:solidFill>
                <a:round/>
                <a:headEnd/>
                <a:tailEnd type="triangle" w="med" len="med"/>
              </a:ln>
              <a:effectLst/>
            </p:spPr>
            <p:txBody>
              <a:bodyPr/>
              <a:lstStyle/>
              <a:p>
                <a:endParaRPr lang="zh-CN" altLang="en-US"/>
              </a:p>
            </p:txBody>
          </p:sp>
        </p:grpSp>
        <p:grpSp>
          <p:nvGrpSpPr>
            <p:cNvPr id="706591" name="Group 31"/>
            <p:cNvGrpSpPr>
              <a:grpSpLocks/>
            </p:cNvGrpSpPr>
            <p:nvPr/>
          </p:nvGrpSpPr>
          <p:grpSpPr bwMode="auto">
            <a:xfrm rot="784535">
              <a:off x="1711" y="2342"/>
              <a:ext cx="136" cy="317"/>
              <a:chOff x="5193" y="2886"/>
              <a:chExt cx="272" cy="635"/>
            </a:xfrm>
          </p:grpSpPr>
          <p:sp>
            <p:nvSpPr>
              <p:cNvPr id="706592" name="Oval 32"/>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593" name="Line 33"/>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6594" name="Line 34"/>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6595" name="Line 35"/>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nvGrpSpPr>
            <p:cNvPr id="706596" name="Group 36"/>
            <p:cNvGrpSpPr>
              <a:grpSpLocks/>
            </p:cNvGrpSpPr>
            <p:nvPr/>
          </p:nvGrpSpPr>
          <p:grpSpPr bwMode="auto">
            <a:xfrm rot="2547767">
              <a:off x="1565" y="2251"/>
              <a:ext cx="136" cy="317"/>
              <a:chOff x="5193" y="2886"/>
              <a:chExt cx="272" cy="635"/>
            </a:xfrm>
          </p:grpSpPr>
          <p:sp>
            <p:nvSpPr>
              <p:cNvPr id="706597" name="Oval 37"/>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598" name="Line 38"/>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6599" name="Line 39"/>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6600" name="Line 40"/>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nvGrpSpPr>
            <p:cNvPr id="706601" name="Group 41"/>
            <p:cNvGrpSpPr>
              <a:grpSpLocks/>
            </p:cNvGrpSpPr>
            <p:nvPr/>
          </p:nvGrpSpPr>
          <p:grpSpPr bwMode="auto">
            <a:xfrm>
              <a:off x="3878" y="2251"/>
              <a:ext cx="1270" cy="343"/>
              <a:chOff x="3878" y="2704"/>
              <a:chExt cx="1270" cy="343"/>
            </a:xfrm>
          </p:grpSpPr>
          <p:sp>
            <p:nvSpPr>
              <p:cNvPr id="706602" name="Text Box 42"/>
              <p:cNvSpPr txBox="1">
                <a:spLocks noChangeArrowheads="1"/>
              </p:cNvSpPr>
              <p:nvPr/>
            </p:nvSpPr>
            <p:spPr bwMode="auto">
              <a:xfrm>
                <a:off x="4195" y="2816"/>
                <a:ext cx="953" cy="231"/>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1800">
                    <a:solidFill>
                      <a:schemeClr val="tx1"/>
                    </a:solidFill>
                    <a:ea typeface="宋体" pitchFamily="2" charset="-122"/>
                  </a:rPr>
                  <a:t>B</a:t>
                </a:r>
                <a:r>
                  <a:rPr lang="zh-CN" altLang="en-US" sz="1800">
                    <a:solidFill>
                      <a:schemeClr val="tx1"/>
                    </a:solidFill>
                    <a:ea typeface="宋体" pitchFamily="2" charset="-122"/>
                  </a:rPr>
                  <a:t>的私钥</a:t>
                </a:r>
              </a:p>
            </p:txBody>
          </p:sp>
          <p:grpSp>
            <p:nvGrpSpPr>
              <p:cNvPr id="706603" name="Group 43"/>
              <p:cNvGrpSpPr>
                <a:grpSpLocks/>
              </p:cNvGrpSpPr>
              <p:nvPr/>
            </p:nvGrpSpPr>
            <p:grpSpPr bwMode="auto">
              <a:xfrm>
                <a:off x="3878" y="2704"/>
                <a:ext cx="182" cy="343"/>
                <a:chOff x="3969" y="1071"/>
                <a:chExt cx="181" cy="363"/>
              </a:xfrm>
            </p:grpSpPr>
            <p:sp>
              <p:nvSpPr>
                <p:cNvPr id="706604" name="Oval 44"/>
                <p:cNvSpPr>
                  <a:spLocks noChangeArrowheads="1"/>
                </p:cNvSpPr>
                <p:nvPr/>
              </p:nvSpPr>
              <p:spPr bwMode="auto">
                <a:xfrm>
                  <a:off x="3969" y="1071"/>
                  <a:ext cx="181" cy="13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05" name="Line 45"/>
                <p:cNvSpPr>
                  <a:spLocks noChangeShapeType="1"/>
                </p:cNvSpPr>
                <p:nvPr/>
              </p:nvSpPr>
              <p:spPr bwMode="auto">
                <a:xfrm>
                  <a:off x="4059" y="1207"/>
                  <a:ext cx="0" cy="227"/>
                </a:xfrm>
                <a:prstGeom prst="line">
                  <a:avLst/>
                </a:prstGeom>
                <a:noFill/>
                <a:ln w="28575">
                  <a:solidFill>
                    <a:schemeClr val="tx1"/>
                  </a:solidFill>
                  <a:round/>
                  <a:headEnd/>
                  <a:tailEnd/>
                </a:ln>
                <a:effectLst/>
              </p:spPr>
              <p:txBody>
                <a:bodyPr/>
                <a:lstStyle/>
                <a:p>
                  <a:endParaRPr lang="zh-CN" altLang="en-US"/>
                </a:p>
              </p:txBody>
            </p:sp>
            <p:sp>
              <p:nvSpPr>
                <p:cNvPr id="706606" name="Line 46"/>
                <p:cNvSpPr>
                  <a:spLocks noChangeShapeType="1"/>
                </p:cNvSpPr>
                <p:nvPr/>
              </p:nvSpPr>
              <p:spPr bwMode="auto">
                <a:xfrm>
                  <a:off x="4059" y="1389"/>
                  <a:ext cx="46" cy="0"/>
                </a:xfrm>
                <a:prstGeom prst="line">
                  <a:avLst/>
                </a:prstGeom>
                <a:noFill/>
                <a:ln w="28575">
                  <a:solidFill>
                    <a:schemeClr val="tx1"/>
                  </a:solidFill>
                  <a:round/>
                  <a:headEnd/>
                  <a:tailEnd/>
                </a:ln>
                <a:effectLst/>
              </p:spPr>
              <p:txBody>
                <a:bodyPr/>
                <a:lstStyle/>
                <a:p>
                  <a:endParaRPr lang="zh-CN" altLang="en-US"/>
                </a:p>
              </p:txBody>
            </p:sp>
            <p:sp>
              <p:nvSpPr>
                <p:cNvPr id="706607" name="Line 47"/>
                <p:cNvSpPr>
                  <a:spLocks noChangeShapeType="1"/>
                </p:cNvSpPr>
                <p:nvPr/>
              </p:nvSpPr>
              <p:spPr bwMode="auto">
                <a:xfrm flipV="1">
                  <a:off x="4059" y="1343"/>
                  <a:ext cx="91" cy="0"/>
                </a:xfrm>
                <a:prstGeom prst="line">
                  <a:avLst/>
                </a:prstGeom>
                <a:noFill/>
                <a:ln w="28575">
                  <a:solidFill>
                    <a:schemeClr val="tx1"/>
                  </a:solidFill>
                  <a:round/>
                  <a:headEnd/>
                  <a:tailEnd/>
                </a:ln>
                <a:effectLst/>
              </p:spPr>
              <p:txBody>
                <a:bodyPr/>
                <a:lstStyle/>
                <a:p>
                  <a:endParaRPr lang="zh-CN" altLang="en-US"/>
                </a:p>
              </p:txBody>
            </p:sp>
          </p:grpSp>
        </p:grpSp>
        <p:sp>
          <p:nvSpPr>
            <p:cNvPr id="706608" name="Text Box 48"/>
            <p:cNvSpPr txBox="1">
              <a:spLocks noChangeArrowheads="1"/>
            </p:cNvSpPr>
            <p:nvPr/>
          </p:nvSpPr>
          <p:spPr bwMode="auto">
            <a:xfrm rot="1729689">
              <a:off x="839" y="2160"/>
              <a:ext cx="771" cy="231"/>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1800">
                  <a:solidFill>
                    <a:schemeClr val="tx1"/>
                  </a:solidFill>
                  <a:ea typeface="宋体" pitchFamily="2" charset="-122"/>
                </a:rPr>
                <a:t>C</a:t>
              </a:r>
              <a:r>
                <a:rPr lang="zh-CN" altLang="en-US" sz="1800">
                  <a:solidFill>
                    <a:schemeClr val="tx1"/>
                  </a:solidFill>
                  <a:ea typeface="宋体" pitchFamily="2" charset="-122"/>
                </a:rPr>
                <a:t>的公钥</a:t>
              </a:r>
            </a:p>
          </p:txBody>
        </p:sp>
        <p:sp>
          <p:nvSpPr>
            <p:cNvPr id="706609" name="Oval 49"/>
            <p:cNvSpPr>
              <a:spLocks noChangeArrowheads="1"/>
            </p:cNvSpPr>
            <p:nvPr/>
          </p:nvSpPr>
          <p:spPr bwMode="auto">
            <a:xfrm rot="723047">
              <a:off x="1700" y="2115"/>
              <a:ext cx="230" cy="227"/>
            </a:xfrm>
            <a:prstGeom prst="ellipse">
              <a:avLst/>
            </a:prstGeom>
            <a:solidFill>
              <a:schemeClr val="bg1"/>
            </a:solidFill>
            <a:ln w="28575">
              <a:solidFill>
                <a:schemeClr val="accent2"/>
              </a:solidFill>
              <a:round/>
              <a:headEnd/>
              <a:tailEnd/>
            </a:ln>
            <a:effectLst/>
          </p:spPr>
          <p:txBody>
            <a:bodyPr wrap="none" anchor="ctr"/>
            <a:lstStyle/>
            <a:p>
              <a:endParaRPr lang="zh-CN" altLang="en-US"/>
            </a:p>
          </p:txBody>
        </p:sp>
        <p:grpSp>
          <p:nvGrpSpPr>
            <p:cNvPr id="706610" name="Group 50"/>
            <p:cNvGrpSpPr>
              <a:grpSpLocks/>
            </p:cNvGrpSpPr>
            <p:nvPr/>
          </p:nvGrpSpPr>
          <p:grpSpPr bwMode="auto">
            <a:xfrm>
              <a:off x="1882" y="2296"/>
              <a:ext cx="907" cy="317"/>
              <a:chOff x="1882" y="2749"/>
              <a:chExt cx="907" cy="317"/>
            </a:xfrm>
          </p:grpSpPr>
          <p:sp>
            <p:nvSpPr>
              <p:cNvPr id="706611" name="Text Box 51"/>
              <p:cNvSpPr txBox="1">
                <a:spLocks noChangeArrowheads="1"/>
              </p:cNvSpPr>
              <p:nvPr/>
            </p:nvSpPr>
            <p:spPr bwMode="auto">
              <a:xfrm rot="-1169352">
                <a:off x="2018" y="2816"/>
                <a:ext cx="771" cy="231"/>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1800">
                    <a:solidFill>
                      <a:schemeClr val="tx1"/>
                    </a:solidFill>
                    <a:ea typeface="宋体" pitchFamily="2" charset="-122"/>
                  </a:rPr>
                  <a:t>B</a:t>
                </a:r>
                <a:r>
                  <a:rPr lang="zh-CN" altLang="en-US" sz="1800">
                    <a:solidFill>
                      <a:schemeClr val="tx1"/>
                    </a:solidFill>
                    <a:ea typeface="宋体" pitchFamily="2" charset="-122"/>
                  </a:rPr>
                  <a:t>的公钥</a:t>
                </a:r>
              </a:p>
            </p:txBody>
          </p:sp>
          <p:grpSp>
            <p:nvGrpSpPr>
              <p:cNvPr id="706612" name="Group 52"/>
              <p:cNvGrpSpPr>
                <a:grpSpLocks/>
              </p:cNvGrpSpPr>
              <p:nvPr/>
            </p:nvGrpSpPr>
            <p:grpSpPr bwMode="auto">
              <a:xfrm rot="-1627514">
                <a:off x="1882" y="2749"/>
                <a:ext cx="136" cy="317"/>
                <a:chOff x="5193" y="2886"/>
                <a:chExt cx="272" cy="635"/>
              </a:xfrm>
            </p:grpSpPr>
            <p:sp>
              <p:nvSpPr>
                <p:cNvPr id="706613" name="Oval 53"/>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14" name="Line 54"/>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6615" name="Line 55"/>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6616" name="Line 56"/>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sp>
          <p:nvSpPr>
            <p:cNvPr id="706617" name="Line 57"/>
            <p:cNvSpPr>
              <a:spLocks noChangeShapeType="1"/>
            </p:cNvSpPr>
            <p:nvPr/>
          </p:nvSpPr>
          <p:spPr bwMode="auto">
            <a:xfrm>
              <a:off x="1973" y="2614"/>
              <a:ext cx="0" cy="272"/>
            </a:xfrm>
            <a:prstGeom prst="line">
              <a:avLst/>
            </a:prstGeom>
            <a:noFill/>
            <a:ln w="28575">
              <a:solidFill>
                <a:schemeClr val="tx1"/>
              </a:solidFill>
              <a:round/>
              <a:headEnd/>
              <a:tailEnd type="triangle" w="med" len="med"/>
            </a:ln>
            <a:effectLst/>
          </p:spPr>
          <p:txBody>
            <a:bodyPr/>
            <a:lstStyle/>
            <a:p>
              <a:endParaRPr lang="zh-CN" altLang="en-US"/>
            </a:p>
          </p:txBody>
        </p:sp>
        <p:sp>
          <p:nvSpPr>
            <p:cNvPr id="706618" name="Line 58"/>
            <p:cNvSpPr>
              <a:spLocks noChangeShapeType="1"/>
            </p:cNvSpPr>
            <p:nvPr/>
          </p:nvSpPr>
          <p:spPr bwMode="auto">
            <a:xfrm>
              <a:off x="3969" y="2660"/>
              <a:ext cx="0" cy="226"/>
            </a:xfrm>
            <a:prstGeom prst="line">
              <a:avLst/>
            </a:prstGeom>
            <a:noFill/>
            <a:ln w="28575">
              <a:solidFill>
                <a:schemeClr val="tx1"/>
              </a:solidFill>
              <a:round/>
              <a:headEnd/>
              <a:tailEnd type="triangle" w="med" len="med"/>
            </a:ln>
            <a:effectLst/>
          </p:spPr>
          <p:txBody>
            <a:bodyPr/>
            <a:lstStyle/>
            <a:p>
              <a:endParaRPr lang="zh-CN" altLang="en-US"/>
            </a:p>
          </p:txBody>
        </p:sp>
        <p:grpSp>
          <p:nvGrpSpPr>
            <p:cNvPr id="706619" name="Group 59"/>
            <p:cNvGrpSpPr>
              <a:grpSpLocks/>
            </p:cNvGrpSpPr>
            <p:nvPr/>
          </p:nvGrpSpPr>
          <p:grpSpPr bwMode="auto">
            <a:xfrm>
              <a:off x="5238" y="2251"/>
              <a:ext cx="454" cy="408"/>
              <a:chOff x="5103" y="2478"/>
              <a:chExt cx="454" cy="408"/>
            </a:xfrm>
          </p:grpSpPr>
          <p:grpSp>
            <p:nvGrpSpPr>
              <p:cNvPr id="706620" name="Group 60"/>
              <p:cNvGrpSpPr>
                <a:grpSpLocks/>
              </p:cNvGrpSpPr>
              <p:nvPr/>
            </p:nvGrpSpPr>
            <p:grpSpPr bwMode="auto">
              <a:xfrm rot="-993190">
                <a:off x="5329" y="2478"/>
                <a:ext cx="228" cy="388"/>
                <a:chOff x="3969" y="1071"/>
                <a:chExt cx="181" cy="363"/>
              </a:xfrm>
            </p:grpSpPr>
            <p:sp>
              <p:nvSpPr>
                <p:cNvPr id="706621" name="Oval 61"/>
                <p:cNvSpPr>
                  <a:spLocks noChangeArrowheads="1"/>
                </p:cNvSpPr>
                <p:nvPr/>
              </p:nvSpPr>
              <p:spPr bwMode="auto">
                <a:xfrm>
                  <a:off x="3969" y="1071"/>
                  <a:ext cx="181" cy="13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22" name="Line 62"/>
                <p:cNvSpPr>
                  <a:spLocks noChangeShapeType="1"/>
                </p:cNvSpPr>
                <p:nvPr/>
              </p:nvSpPr>
              <p:spPr bwMode="auto">
                <a:xfrm>
                  <a:off x="4059" y="1207"/>
                  <a:ext cx="0" cy="227"/>
                </a:xfrm>
                <a:prstGeom prst="line">
                  <a:avLst/>
                </a:prstGeom>
                <a:noFill/>
                <a:ln w="28575">
                  <a:solidFill>
                    <a:schemeClr val="tx1"/>
                  </a:solidFill>
                  <a:round/>
                  <a:headEnd/>
                  <a:tailEnd/>
                </a:ln>
                <a:effectLst/>
              </p:spPr>
              <p:txBody>
                <a:bodyPr/>
                <a:lstStyle/>
                <a:p>
                  <a:endParaRPr lang="zh-CN" altLang="en-US"/>
                </a:p>
              </p:txBody>
            </p:sp>
            <p:sp>
              <p:nvSpPr>
                <p:cNvPr id="706623" name="Line 63"/>
                <p:cNvSpPr>
                  <a:spLocks noChangeShapeType="1"/>
                </p:cNvSpPr>
                <p:nvPr/>
              </p:nvSpPr>
              <p:spPr bwMode="auto">
                <a:xfrm>
                  <a:off x="4059" y="1389"/>
                  <a:ext cx="46" cy="0"/>
                </a:xfrm>
                <a:prstGeom prst="line">
                  <a:avLst/>
                </a:prstGeom>
                <a:noFill/>
                <a:ln w="28575">
                  <a:solidFill>
                    <a:schemeClr val="tx1"/>
                  </a:solidFill>
                  <a:round/>
                  <a:headEnd/>
                  <a:tailEnd/>
                </a:ln>
                <a:effectLst/>
              </p:spPr>
              <p:txBody>
                <a:bodyPr/>
                <a:lstStyle/>
                <a:p>
                  <a:endParaRPr lang="zh-CN" altLang="en-US"/>
                </a:p>
              </p:txBody>
            </p:sp>
            <p:sp>
              <p:nvSpPr>
                <p:cNvPr id="706624" name="Line 64"/>
                <p:cNvSpPr>
                  <a:spLocks noChangeShapeType="1"/>
                </p:cNvSpPr>
                <p:nvPr/>
              </p:nvSpPr>
              <p:spPr bwMode="auto">
                <a:xfrm flipV="1">
                  <a:off x="4059" y="1343"/>
                  <a:ext cx="91" cy="0"/>
                </a:xfrm>
                <a:prstGeom prst="line">
                  <a:avLst/>
                </a:prstGeom>
                <a:noFill/>
                <a:ln w="28575">
                  <a:solidFill>
                    <a:schemeClr val="tx1"/>
                  </a:solidFill>
                  <a:round/>
                  <a:headEnd/>
                  <a:tailEnd/>
                </a:ln>
                <a:effectLst/>
              </p:spPr>
              <p:txBody>
                <a:bodyPr/>
                <a:lstStyle/>
                <a:p>
                  <a:endParaRPr lang="zh-CN" altLang="en-US"/>
                </a:p>
              </p:txBody>
            </p:sp>
          </p:grpSp>
          <p:grpSp>
            <p:nvGrpSpPr>
              <p:cNvPr id="706625" name="Group 65"/>
              <p:cNvGrpSpPr>
                <a:grpSpLocks/>
              </p:cNvGrpSpPr>
              <p:nvPr/>
            </p:nvGrpSpPr>
            <p:grpSpPr bwMode="auto">
              <a:xfrm rot="784535">
                <a:off x="5103" y="2478"/>
                <a:ext cx="227" cy="408"/>
                <a:chOff x="5193" y="2886"/>
                <a:chExt cx="272" cy="635"/>
              </a:xfrm>
            </p:grpSpPr>
            <p:sp>
              <p:nvSpPr>
                <p:cNvPr id="706626" name="Oval 66"/>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27" name="Line 67"/>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6628" name="Line 68"/>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6629" name="Line 69"/>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grpSp>
          <p:nvGrpSpPr>
            <p:cNvPr id="706630" name="Group 70"/>
            <p:cNvGrpSpPr>
              <a:grpSpLocks/>
            </p:cNvGrpSpPr>
            <p:nvPr/>
          </p:nvGrpSpPr>
          <p:grpSpPr bwMode="auto">
            <a:xfrm>
              <a:off x="68" y="2342"/>
              <a:ext cx="454" cy="408"/>
              <a:chOff x="5103" y="2478"/>
              <a:chExt cx="454" cy="408"/>
            </a:xfrm>
          </p:grpSpPr>
          <p:grpSp>
            <p:nvGrpSpPr>
              <p:cNvPr id="706631" name="Group 71"/>
              <p:cNvGrpSpPr>
                <a:grpSpLocks/>
              </p:cNvGrpSpPr>
              <p:nvPr/>
            </p:nvGrpSpPr>
            <p:grpSpPr bwMode="auto">
              <a:xfrm rot="-993190">
                <a:off x="5329" y="2478"/>
                <a:ext cx="228" cy="388"/>
                <a:chOff x="3969" y="1071"/>
                <a:chExt cx="181" cy="363"/>
              </a:xfrm>
            </p:grpSpPr>
            <p:sp>
              <p:nvSpPr>
                <p:cNvPr id="706632" name="Oval 72"/>
                <p:cNvSpPr>
                  <a:spLocks noChangeArrowheads="1"/>
                </p:cNvSpPr>
                <p:nvPr/>
              </p:nvSpPr>
              <p:spPr bwMode="auto">
                <a:xfrm>
                  <a:off x="3969" y="1071"/>
                  <a:ext cx="181" cy="13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33" name="Line 73"/>
                <p:cNvSpPr>
                  <a:spLocks noChangeShapeType="1"/>
                </p:cNvSpPr>
                <p:nvPr/>
              </p:nvSpPr>
              <p:spPr bwMode="auto">
                <a:xfrm>
                  <a:off x="4059" y="1207"/>
                  <a:ext cx="0" cy="227"/>
                </a:xfrm>
                <a:prstGeom prst="line">
                  <a:avLst/>
                </a:prstGeom>
                <a:noFill/>
                <a:ln w="28575">
                  <a:solidFill>
                    <a:schemeClr val="tx1"/>
                  </a:solidFill>
                  <a:round/>
                  <a:headEnd/>
                  <a:tailEnd/>
                </a:ln>
                <a:effectLst/>
              </p:spPr>
              <p:txBody>
                <a:bodyPr/>
                <a:lstStyle/>
                <a:p>
                  <a:endParaRPr lang="zh-CN" altLang="en-US"/>
                </a:p>
              </p:txBody>
            </p:sp>
            <p:sp>
              <p:nvSpPr>
                <p:cNvPr id="706634" name="Line 74"/>
                <p:cNvSpPr>
                  <a:spLocks noChangeShapeType="1"/>
                </p:cNvSpPr>
                <p:nvPr/>
              </p:nvSpPr>
              <p:spPr bwMode="auto">
                <a:xfrm>
                  <a:off x="4059" y="1389"/>
                  <a:ext cx="46" cy="0"/>
                </a:xfrm>
                <a:prstGeom prst="line">
                  <a:avLst/>
                </a:prstGeom>
                <a:noFill/>
                <a:ln w="28575">
                  <a:solidFill>
                    <a:schemeClr val="tx1"/>
                  </a:solidFill>
                  <a:round/>
                  <a:headEnd/>
                  <a:tailEnd/>
                </a:ln>
                <a:effectLst/>
              </p:spPr>
              <p:txBody>
                <a:bodyPr/>
                <a:lstStyle/>
                <a:p>
                  <a:endParaRPr lang="zh-CN" altLang="en-US"/>
                </a:p>
              </p:txBody>
            </p:sp>
            <p:sp>
              <p:nvSpPr>
                <p:cNvPr id="706635" name="Line 75"/>
                <p:cNvSpPr>
                  <a:spLocks noChangeShapeType="1"/>
                </p:cNvSpPr>
                <p:nvPr/>
              </p:nvSpPr>
              <p:spPr bwMode="auto">
                <a:xfrm flipV="1">
                  <a:off x="4059" y="1343"/>
                  <a:ext cx="91" cy="0"/>
                </a:xfrm>
                <a:prstGeom prst="line">
                  <a:avLst/>
                </a:prstGeom>
                <a:noFill/>
                <a:ln w="28575">
                  <a:solidFill>
                    <a:schemeClr val="tx1"/>
                  </a:solidFill>
                  <a:round/>
                  <a:headEnd/>
                  <a:tailEnd/>
                </a:ln>
                <a:effectLst/>
              </p:spPr>
              <p:txBody>
                <a:bodyPr/>
                <a:lstStyle/>
                <a:p>
                  <a:endParaRPr lang="zh-CN" altLang="en-US"/>
                </a:p>
              </p:txBody>
            </p:sp>
          </p:grpSp>
          <p:grpSp>
            <p:nvGrpSpPr>
              <p:cNvPr id="706636" name="Group 76"/>
              <p:cNvGrpSpPr>
                <a:grpSpLocks/>
              </p:cNvGrpSpPr>
              <p:nvPr/>
            </p:nvGrpSpPr>
            <p:grpSpPr bwMode="auto">
              <a:xfrm rot="784535">
                <a:off x="5103" y="2478"/>
                <a:ext cx="227" cy="408"/>
                <a:chOff x="5193" y="2886"/>
                <a:chExt cx="272" cy="635"/>
              </a:xfrm>
            </p:grpSpPr>
            <p:sp>
              <p:nvSpPr>
                <p:cNvPr id="706637" name="Oval 77"/>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6638" name="Line 78"/>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6639" name="Line 79"/>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6640" name="Line 80"/>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grpSp>
      <p:sp>
        <p:nvSpPr>
          <p:cNvPr id="706641" name="Text Box 81"/>
          <p:cNvSpPr txBox="1">
            <a:spLocks noChangeArrowheads="1"/>
          </p:cNvSpPr>
          <p:nvPr/>
        </p:nvSpPr>
        <p:spPr bwMode="auto">
          <a:xfrm>
            <a:off x="827088" y="5661025"/>
            <a:ext cx="8101012" cy="1004888"/>
          </a:xfrm>
          <a:prstGeom prst="rect">
            <a:avLst/>
          </a:prstGeom>
          <a:noFill/>
          <a:ln w="9525">
            <a:noFill/>
            <a:miter lim="800000"/>
            <a:headEnd/>
            <a:tailEnd/>
          </a:ln>
          <a:effectLst/>
        </p:spPr>
        <p:txBody>
          <a:bodyPr>
            <a:spAutoFit/>
          </a:bodyPr>
          <a:lstStyle/>
          <a:p>
            <a:pPr>
              <a:spcBef>
                <a:spcPct val="50000"/>
              </a:spcBef>
              <a:buFontTx/>
              <a:buNone/>
            </a:pPr>
            <a:r>
              <a:rPr lang="zh-CN" altLang="en-US" sz="2400">
                <a:latin typeface="黑体" pitchFamily="2" charset="-122"/>
                <a:ea typeface="黑体" pitchFamily="2" charset="-122"/>
              </a:rPr>
              <a:t>任何人向</a:t>
            </a:r>
            <a:r>
              <a:rPr lang="en-US" altLang="zh-CN" sz="2400">
                <a:latin typeface="黑体" pitchFamily="2" charset="-122"/>
                <a:ea typeface="黑体" pitchFamily="2" charset="-122"/>
              </a:rPr>
              <a:t>B</a:t>
            </a:r>
            <a:r>
              <a:rPr lang="zh-CN" altLang="en-US" sz="2400">
                <a:latin typeface="黑体" pitchFamily="2" charset="-122"/>
                <a:ea typeface="黑体" pitchFamily="2" charset="-122"/>
              </a:rPr>
              <a:t>发送信息都可以使用同一个密钥</a:t>
            </a:r>
            <a:r>
              <a:rPr lang="en-US" altLang="zh-CN" sz="2400">
                <a:latin typeface="黑体" pitchFamily="2" charset="-122"/>
                <a:ea typeface="黑体" pitchFamily="2" charset="-122"/>
              </a:rPr>
              <a:t>(B</a:t>
            </a:r>
            <a:r>
              <a:rPr lang="zh-CN" altLang="en-US" sz="2400">
                <a:latin typeface="黑体" pitchFamily="2" charset="-122"/>
                <a:ea typeface="黑体" pitchFamily="2" charset="-122"/>
              </a:rPr>
              <a:t>的公钥</a:t>
            </a:r>
            <a:r>
              <a:rPr lang="en-US" altLang="zh-CN" sz="2400">
                <a:latin typeface="黑体" pitchFamily="2" charset="-122"/>
                <a:ea typeface="黑体" pitchFamily="2" charset="-122"/>
              </a:rPr>
              <a:t>)</a:t>
            </a:r>
            <a:r>
              <a:rPr lang="zh-CN" altLang="en-US" sz="2400">
                <a:latin typeface="黑体" pitchFamily="2" charset="-122"/>
                <a:ea typeface="黑体" pitchFamily="2" charset="-122"/>
              </a:rPr>
              <a:t>加密</a:t>
            </a:r>
          </a:p>
          <a:p>
            <a:pPr>
              <a:spcBef>
                <a:spcPct val="50000"/>
              </a:spcBef>
              <a:buFontTx/>
              <a:buNone/>
            </a:pPr>
            <a:r>
              <a:rPr lang="zh-CN" altLang="en-US" sz="2400">
                <a:latin typeface="黑体" pitchFamily="2" charset="-122"/>
                <a:ea typeface="黑体" pitchFamily="2" charset="-122"/>
              </a:rPr>
              <a:t>没有其他人可以得到</a:t>
            </a:r>
            <a:r>
              <a:rPr lang="en-US" altLang="zh-CN" sz="2400">
                <a:latin typeface="黑体" pitchFamily="2" charset="-122"/>
                <a:ea typeface="黑体" pitchFamily="2" charset="-122"/>
              </a:rPr>
              <a:t>B </a:t>
            </a:r>
            <a:r>
              <a:rPr lang="zh-CN" altLang="en-US" sz="2400">
                <a:latin typeface="黑体" pitchFamily="2" charset="-122"/>
                <a:ea typeface="黑体" pitchFamily="2" charset="-122"/>
              </a:rPr>
              <a:t>的私钥，所以只有</a:t>
            </a:r>
            <a:r>
              <a:rPr lang="en-US" altLang="zh-CN" sz="2400">
                <a:latin typeface="黑体" pitchFamily="2" charset="-122"/>
                <a:ea typeface="黑体" pitchFamily="2" charset="-122"/>
              </a:rPr>
              <a:t>B</a:t>
            </a:r>
            <a:r>
              <a:rPr lang="zh-CN" altLang="en-US" sz="2400">
                <a:latin typeface="黑体" pitchFamily="2" charset="-122"/>
                <a:ea typeface="黑体" pitchFamily="2" charset="-122"/>
              </a:rPr>
              <a:t>可以解密</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06563">
                                            <p:txEl>
                                              <p:pRg st="0" end="0"/>
                                            </p:txEl>
                                          </p:spTgt>
                                        </p:tgtEl>
                                        <p:attrNameLst>
                                          <p:attrName>style.visibility</p:attrName>
                                        </p:attrNameLst>
                                      </p:cBhvr>
                                      <p:to>
                                        <p:strVal val="visible"/>
                                      </p:to>
                                    </p:set>
                                    <p:anim calcmode="discrete" valueType="clr">
                                      <p:cBhvr override="childStyle">
                                        <p:cTn id="7" dur="80"/>
                                        <p:tgtEl>
                                          <p:spTgt spid="7065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0656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0656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06563">
                                            <p:txEl>
                                              <p:pRg st="1" end="1"/>
                                            </p:txEl>
                                          </p:spTgt>
                                        </p:tgtEl>
                                        <p:attrNameLst>
                                          <p:attrName>style.visibility</p:attrName>
                                        </p:attrNameLst>
                                      </p:cBhvr>
                                      <p:to>
                                        <p:strVal val="visible"/>
                                      </p:to>
                                    </p:set>
                                    <p:anim calcmode="discrete" valueType="clr">
                                      <p:cBhvr override="childStyle">
                                        <p:cTn id="14" dur="80"/>
                                        <p:tgtEl>
                                          <p:spTgt spid="7065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0656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0656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06563">
                                            <p:txEl>
                                              <p:pRg st="2" end="2"/>
                                            </p:txEl>
                                          </p:spTgt>
                                        </p:tgtEl>
                                        <p:attrNameLst>
                                          <p:attrName>style.visibility</p:attrName>
                                        </p:attrNameLst>
                                      </p:cBhvr>
                                      <p:to>
                                        <p:strVal val="visible"/>
                                      </p:to>
                                    </p:set>
                                    <p:anim calcmode="discrete" valueType="clr">
                                      <p:cBhvr override="childStyle">
                                        <p:cTn id="21" dur="80"/>
                                        <p:tgtEl>
                                          <p:spTgt spid="7065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0656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0656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06641"/>
                                        </p:tgtEl>
                                        <p:attrNameLst>
                                          <p:attrName>style.visibility</p:attrName>
                                        </p:attrNameLst>
                                      </p:cBhvr>
                                      <p:to>
                                        <p:strVal val="visible"/>
                                      </p:to>
                                    </p:set>
                                    <p:anim calcmode="discrete" valueType="clr">
                                      <p:cBhvr override="childStyle">
                                        <p:cTn id="28" dur="80"/>
                                        <p:tgtEl>
                                          <p:spTgt spid="70664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06641"/>
                                        </p:tgtEl>
                                        <p:attrNameLst>
                                          <p:attrName>fillcolor</p:attrName>
                                        </p:attrNameLst>
                                      </p:cBhvr>
                                      <p:tavLst>
                                        <p:tav tm="0">
                                          <p:val>
                                            <p:clrVal>
                                              <a:schemeClr val="accent2"/>
                                            </p:clrVal>
                                          </p:val>
                                        </p:tav>
                                        <p:tav tm="50000">
                                          <p:val>
                                            <p:clrVal>
                                              <a:schemeClr val="hlink"/>
                                            </p:clrVal>
                                          </p:val>
                                        </p:tav>
                                      </p:tavLst>
                                    </p:anim>
                                    <p:set>
                                      <p:cBhvr>
                                        <p:cTn id="30" dur="80"/>
                                        <p:tgtEl>
                                          <p:spTgt spid="7066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build="p"/>
      <p:bldP spid="7066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9727368E-CC9F-4BC6-B447-C2CC3B839170}" type="slidenum">
              <a:rPr lang="zh-CN" altLang="en-US"/>
              <a:pPr/>
              <a:t>36</a:t>
            </a:fld>
            <a:endParaRPr lang="en-US" altLang="zh-CN"/>
          </a:p>
        </p:txBody>
      </p:sp>
      <p:sp>
        <p:nvSpPr>
          <p:cNvPr id="707586" name="Rectangle 2"/>
          <p:cNvSpPr>
            <a:spLocks noGrp="1" noChangeArrowheads="1"/>
          </p:cNvSpPr>
          <p:nvPr>
            <p:ph type="title"/>
          </p:nvPr>
        </p:nvSpPr>
        <p:spPr/>
        <p:txBody>
          <a:bodyPr/>
          <a:lstStyle/>
          <a:p>
            <a:r>
              <a:rPr lang="zh-CN" altLang="en-US">
                <a:ea typeface="宋体" pitchFamily="2" charset="-122"/>
              </a:rPr>
              <a:t>公钥密码系统的签名原理</a:t>
            </a:r>
          </a:p>
        </p:txBody>
      </p:sp>
      <p:sp>
        <p:nvSpPr>
          <p:cNvPr id="707587" name="Rectangle 3"/>
          <p:cNvSpPr>
            <a:spLocks noGrp="1" noChangeArrowheads="1"/>
          </p:cNvSpPr>
          <p:nvPr>
            <p:ph type="body" idx="1"/>
          </p:nvPr>
        </p:nvSpPr>
        <p:spPr>
          <a:xfrm>
            <a:off x="323850" y="4365625"/>
            <a:ext cx="8286750" cy="2243138"/>
          </a:xfrm>
        </p:spPr>
        <p:txBody>
          <a:bodyPr/>
          <a:lstStyle/>
          <a:p>
            <a:r>
              <a:rPr lang="en-US" altLang="zh-CN"/>
              <a:t>A</a:t>
            </a:r>
            <a:r>
              <a:rPr lang="zh-CN" altLang="en-US"/>
              <a:t>向</a:t>
            </a:r>
            <a:r>
              <a:rPr lang="en-US" altLang="zh-CN"/>
              <a:t>B </a:t>
            </a:r>
            <a:r>
              <a:rPr lang="zh-CN" altLang="en-US"/>
              <a:t>发送消息，用</a:t>
            </a:r>
            <a:r>
              <a:rPr lang="en-US" altLang="zh-CN"/>
              <a:t>A</a:t>
            </a:r>
            <a:r>
              <a:rPr lang="zh-CN" altLang="en-US"/>
              <a:t>的私钥加密（签名）</a:t>
            </a:r>
          </a:p>
          <a:p>
            <a:r>
              <a:rPr lang="en-US" altLang="zh-CN"/>
              <a:t>B</a:t>
            </a:r>
            <a:r>
              <a:rPr lang="zh-CN" altLang="en-US"/>
              <a:t>收到密文后，用</a:t>
            </a:r>
            <a:r>
              <a:rPr lang="en-US" altLang="zh-CN"/>
              <a:t>A</a:t>
            </a:r>
            <a:r>
              <a:rPr lang="zh-CN" altLang="en-US"/>
              <a:t>的公钥解密（验证）</a:t>
            </a:r>
          </a:p>
          <a:p>
            <a:endParaRPr lang="zh-CN" altLang="en-US"/>
          </a:p>
        </p:txBody>
      </p:sp>
      <p:sp>
        <p:nvSpPr>
          <p:cNvPr id="707588" name="AutoShape 4"/>
          <p:cNvSpPr>
            <a:spLocks noChangeArrowheads="1"/>
          </p:cNvSpPr>
          <p:nvPr/>
        </p:nvSpPr>
        <p:spPr bwMode="auto">
          <a:xfrm>
            <a:off x="825500" y="2547938"/>
            <a:ext cx="1154113" cy="881062"/>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800">
                <a:solidFill>
                  <a:schemeClr val="tx1"/>
                </a:solidFill>
                <a:latin typeface="Times New Roman" pitchFamily="18" charset="0"/>
                <a:ea typeface="宋体" pitchFamily="2" charset="-122"/>
              </a:rPr>
              <a:t>PlainText</a:t>
            </a:r>
          </a:p>
        </p:txBody>
      </p:sp>
      <p:sp>
        <p:nvSpPr>
          <p:cNvPr id="707589" name="Rectangle 5"/>
          <p:cNvSpPr>
            <a:spLocks noChangeArrowheads="1"/>
          </p:cNvSpPr>
          <p:nvPr/>
        </p:nvSpPr>
        <p:spPr bwMode="auto">
          <a:xfrm>
            <a:off x="2411413" y="2452688"/>
            <a:ext cx="936625" cy="1008062"/>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buFontTx/>
              <a:buNone/>
            </a:pPr>
            <a:r>
              <a:rPr lang="zh-CN" altLang="en-US" sz="2400">
                <a:solidFill>
                  <a:schemeClr val="tx1"/>
                </a:solidFill>
                <a:ea typeface="宋体" pitchFamily="2" charset="-122"/>
              </a:rPr>
              <a:t>加密</a:t>
            </a:r>
          </a:p>
          <a:p>
            <a:pPr algn="ctr">
              <a:spcBef>
                <a:spcPct val="0"/>
              </a:spcBef>
              <a:buFontTx/>
              <a:buNone/>
            </a:pPr>
            <a:r>
              <a:rPr lang="zh-CN" altLang="en-US" sz="2400">
                <a:solidFill>
                  <a:schemeClr val="tx1"/>
                </a:solidFill>
                <a:ea typeface="宋体" pitchFamily="2" charset="-122"/>
              </a:rPr>
              <a:t>算法</a:t>
            </a:r>
          </a:p>
        </p:txBody>
      </p:sp>
      <p:sp>
        <p:nvSpPr>
          <p:cNvPr id="707590" name="Rectangle 6"/>
          <p:cNvSpPr>
            <a:spLocks noChangeArrowheads="1"/>
          </p:cNvSpPr>
          <p:nvPr/>
        </p:nvSpPr>
        <p:spPr bwMode="auto">
          <a:xfrm>
            <a:off x="6011863" y="2563813"/>
            <a:ext cx="792162" cy="1008062"/>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buFontTx/>
              <a:buNone/>
            </a:pPr>
            <a:r>
              <a:rPr lang="zh-CN" altLang="en-US" sz="2400">
                <a:solidFill>
                  <a:schemeClr val="tx1"/>
                </a:solidFill>
                <a:ea typeface="宋体" pitchFamily="2" charset="-122"/>
              </a:rPr>
              <a:t>解密</a:t>
            </a:r>
          </a:p>
          <a:p>
            <a:pPr algn="ctr">
              <a:spcBef>
                <a:spcPct val="0"/>
              </a:spcBef>
              <a:buFontTx/>
              <a:buNone/>
            </a:pPr>
            <a:r>
              <a:rPr lang="zh-CN" altLang="en-US" sz="2400">
                <a:solidFill>
                  <a:schemeClr val="tx1"/>
                </a:solidFill>
                <a:ea typeface="宋体" pitchFamily="2" charset="-122"/>
              </a:rPr>
              <a:t>算法</a:t>
            </a:r>
          </a:p>
        </p:txBody>
      </p:sp>
      <p:sp>
        <p:nvSpPr>
          <p:cNvPr id="707591" name="AutoShape 7"/>
          <p:cNvSpPr>
            <a:spLocks noChangeArrowheads="1"/>
          </p:cNvSpPr>
          <p:nvPr/>
        </p:nvSpPr>
        <p:spPr bwMode="auto">
          <a:xfrm>
            <a:off x="3994150" y="2476500"/>
            <a:ext cx="938213" cy="881063"/>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2000">
                <a:solidFill>
                  <a:schemeClr val="tx1"/>
                </a:solidFill>
                <a:latin typeface="Times New Roman" pitchFamily="18" charset="0"/>
                <a:ea typeface="宋体" pitchFamily="2" charset="-122"/>
              </a:rPr>
              <a:t>cipher</a:t>
            </a:r>
          </a:p>
        </p:txBody>
      </p:sp>
      <p:sp>
        <p:nvSpPr>
          <p:cNvPr id="707592" name="AutoShape 8"/>
          <p:cNvSpPr>
            <a:spLocks noChangeArrowheads="1"/>
          </p:cNvSpPr>
          <p:nvPr/>
        </p:nvSpPr>
        <p:spPr bwMode="auto">
          <a:xfrm>
            <a:off x="7092950" y="2492375"/>
            <a:ext cx="1008063" cy="881063"/>
          </a:xfrm>
          <a:prstGeom prst="horizontalScroll">
            <a:avLst>
              <a:gd name="adj" fmla="val 12500"/>
            </a:avLst>
          </a:prstGeom>
          <a:solidFill>
            <a:schemeClr val="bg1"/>
          </a:solid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800">
                <a:solidFill>
                  <a:schemeClr val="tx1"/>
                </a:solidFill>
                <a:latin typeface="Times New Roman" pitchFamily="18" charset="0"/>
                <a:ea typeface="宋体" pitchFamily="2" charset="-122"/>
              </a:rPr>
              <a:t>PlainText</a:t>
            </a:r>
          </a:p>
        </p:txBody>
      </p:sp>
      <p:sp>
        <p:nvSpPr>
          <p:cNvPr id="707593" name="Text Box 9"/>
          <p:cNvSpPr txBox="1">
            <a:spLocks noChangeArrowheads="1"/>
          </p:cNvSpPr>
          <p:nvPr/>
        </p:nvSpPr>
        <p:spPr bwMode="auto">
          <a:xfrm>
            <a:off x="250825" y="1773238"/>
            <a:ext cx="649288" cy="457200"/>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2400" b="1">
                <a:solidFill>
                  <a:schemeClr val="tx1"/>
                </a:solidFill>
                <a:ea typeface="宋体" pitchFamily="2" charset="-122"/>
              </a:rPr>
              <a:t>A</a:t>
            </a:r>
          </a:p>
        </p:txBody>
      </p:sp>
      <p:sp>
        <p:nvSpPr>
          <p:cNvPr id="707594" name="Text Box 10"/>
          <p:cNvSpPr txBox="1">
            <a:spLocks noChangeArrowheads="1"/>
          </p:cNvSpPr>
          <p:nvPr/>
        </p:nvSpPr>
        <p:spPr bwMode="auto">
          <a:xfrm>
            <a:off x="8459788" y="1916113"/>
            <a:ext cx="649287" cy="457200"/>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2400" b="1">
                <a:solidFill>
                  <a:schemeClr val="tx1"/>
                </a:solidFill>
                <a:ea typeface="宋体" pitchFamily="2" charset="-122"/>
              </a:rPr>
              <a:t>B</a:t>
            </a:r>
          </a:p>
        </p:txBody>
      </p:sp>
      <p:grpSp>
        <p:nvGrpSpPr>
          <p:cNvPr id="707595" name="Group 11"/>
          <p:cNvGrpSpPr>
            <a:grpSpLocks/>
          </p:cNvGrpSpPr>
          <p:nvPr/>
        </p:nvGrpSpPr>
        <p:grpSpPr bwMode="auto">
          <a:xfrm>
            <a:off x="179388" y="2563813"/>
            <a:ext cx="431800" cy="865187"/>
            <a:chOff x="1247" y="2976"/>
            <a:chExt cx="272" cy="545"/>
          </a:xfrm>
        </p:grpSpPr>
        <p:sp>
          <p:nvSpPr>
            <p:cNvPr id="707596" name="Oval 12"/>
            <p:cNvSpPr>
              <a:spLocks noChangeArrowheads="1"/>
            </p:cNvSpPr>
            <p:nvPr/>
          </p:nvSpPr>
          <p:spPr bwMode="auto">
            <a:xfrm>
              <a:off x="1292" y="2976"/>
              <a:ext cx="182" cy="18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07597" name="Line 13"/>
            <p:cNvSpPr>
              <a:spLocks noChangeShapeType="1"/>
            </p:cNvSpPr>
            <p:nvPr/>
          </p:nvSpPr>
          <p:spPr bwMode="auto">
            <a:xfrm>
              <a:off x="1247" y="3249"/>
              <a:ext cx="272" cy="0"/>
            </a:xfrm>
            <a:prstGeom prst="line">
              <a:avLst/>
            </a:prstGeom>
            <a:noFill/>
            <a:ln w="9525">
              <a:solidFill>
                <a:schemeClr val="tx1"/>
              </a:solidFill>
              <a:round/>
              <a:headEnd/>
              <a:tailEnd/>
            </a:ln>
            <a:effectLst/>
          </p:spPr>
          <p:txBody>
            <a:bodyPr/>
            <a:lstStyle/>
            <a:p>
              <a:endParaRPr lang="zh-CN" altLang="en-US"/>
            </a:p>
          </p:txBody>
        </p:sp>
        <p:sp>
          <p:nvSpPr>
            <p:cNvPr id="707598" name="Line 14"/>
            <p:cNvSpPr>
              <a:spLocks noChangeShapeType="1"/>
            </p:cNvSpPr>
            <p:nvPr/>
          </p:nvSpPr>
          <p:spPr bwMode="auto">
            <a:xfrm>
              <a:off x="1383" y="3158"/>
              <a:ext cx="0" cy="227"/>
            </a:xfrm>
            <a:prstGeom prst="line">
              <a:avLst/>
            </a:prstGeom>
            <a:noFill/>
            <a:ln w="9525">
              <a:solidFill>
                <a:schemeClr val="tx1"/>
              </a:solidFill>
              <a:round/>
              <a:headEnd/>
              <a:tailEnd/>
            </a:ln>
            <a:effectLst/>
          </p:spPr>
          <p:txBody>
            <a:bodyPr/>
            <a:lstStyle/>
            <a:p>
              <a:endParaRPr lang="zh-CN" altLang="en-US"/>
            </a:p>
          </p:txBody>
        </p:sp>
        <p:sp>
          <p:nvSpPr>
            <p:cNvPr id="707599" name="Line 15"/>
            <p:cNvSpPr>
              <a:spLocks noChangeShapeType="1"/>
            </p:cNvSpPr>
            <p:nvPr/>
          </p:nvSpPr>
          <p:spPr bwMode="auto">
            <a:xfrm flipH="1">
              <a:off x="1247" y="3385"/>
              <a:ext cx="136" cy="136"/>
            </a:xfrm>
            <a:prstGeom prst="line">
              <a:avLst/>
            </a:prstGeom>
            <a:noFill/>
            <a:ln w="9525">
              <a:solidFill>
                <a:schemeClr val="tx1"/>
              </a:solidFill>
              <a:round/>
              <a:headEnd/>
              <a:tailEnd/>
            </a:ln>
            <a:effectLst/>
          </p:spPr>
          <p:txBody>
            <a:bodyPr/>
            <a:lstStyle/>
            <a:p>
              <a:endParaRPr lang="zh-CN" altLang="en-US"/>
            </a:p>
          </p:txBody>
        </p:sp>
        <p:sp>
          <p:nvSpPr>
            <p:cNvPr id="707600" name="Line 16"/>
            <p:cNvSpPr>
              <a:spLocks noChangeShapeType="1"/>
            </p:cNvSpPr>
            <p:nvPr/>
          </p:nvSpPr>
          <p:spPr bwMode="auto">
            <a:xfrm>
              <a:off x="1383" y="3385"/>
              <a:ext cx="136" cy="136"/>
            </a:xfrm>
            <a:prstGeom prst="line">
              <a:avLst/>
            </a:prstGeom>
            <a:noFill/>
            <a:ln w="9525">
              <a:solidFill>
                <a:schemeClr val="tx1"/>
              </a:solidFill>
              <a:round/>
              <a:headEnd/>
              <a:tailEnd/>
            </a:ln>
            <a:effectLst/>
          </p:spPr>
          <p:txBody>
            <a:bodyPr/>
            <a:lstStyle/>
            <a:p>
              <a:endParaRPr lang="zh-CN" altLang="en-US"/>
            </a:p>
          </p:txBody>
        </p:sp>
      </p:grpSp>
      <p:grpSp>
        <p:nvGrpSpPr>
          <p:cNvPr id="707601" name="Group 17"/>
          <p:cNvGrpSpPr>
            <a:grpSpLocks/>
          </p:cNvGrpSpPr>
          <p:nvPr/>
        </p:nvGrpSpPr>
        <p:grpSpPr bwMode="auto">
          <a:xfrm>
            <a:off x="8532813" y="2492375"/>
            <a:ext cx="431800" cy="865188"/>
            <a:chOff x="1247" y="2976"/>
            <a:chExt cx="272" cy="545"/>
          </a:xfrm>
        </p:grpSpPr>
        <p:sp>
          <p:nvSpPr>
            <p:cNvPr id="707602" name="Oval 18"/>
            <p:cNvSpPr>
              <a:spLocks noChangeArrowheads="1"/>
            </p:cNvSpPr>
            <p:nvPr/>
          </p:nvSpPr>
          <p:spPr bwMode="auto">
            <a:xfrm>
              <a:off x="1292" y="2976"/>
              <a:ext cx="182" cy="18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07603" name="Line 19"/>
            <p:cNvSpPr>
              <a:spLocks noChangeShapeType="1"/>
            </p:cNvSpPr>
            <p:nvPr/>
          </p:nvSpPr>
          <p:spPr bwMode="auto">
            <a:xfrm>
              <a:off x="1247" y="3249"/>
              <a:ext cx="272" cy="0"/>
            </a:xfrm>
            <a:prstGeom prst="line">
              <a:avLst/>
            </a:prstGeom>
            <a:noFill/>
            <a:ln w="9525">
              <a:solidFill>
                <a:schemeClr val="tx1"/>
              </a:solidFill>
              <a:round/>
              <a:headEnd/>
              <a:tailEnd/>
            </a:ln>
            <a:effectLst/>
          </p:spPr>
          <p:txBody>
            <a:bodyPr/>
            <a:lstStyle/>
            <a:p>
              <a:endParaRPr lang="zh-CN" altLang="en-US"/>
            </a:p>
          </p:txBody>
        </p:sp>
        <p:sp>
          <p:nvSpPr>
            <p:cNvPr id="707604" name="Line 20"/>
            <p:cNvSpPr>
              <a:spLocks noChangeShapeType="1"/>
            </p:cNvSpPr>
            <p:nvPr/>
          </p:nvSpPr>
          <p:spPr bwMode="auto">
            <a:xfrm>
              <a:off x="1383" y="3158"/>
              <a:ext cx="0" cy="227"/>
            </a:xfrm>
            <a:prstGeom prst="line">
              <a:avLst/>
            </a:prstGeom>
            <a:noFill/>
            <a:ln w="9525">
              <a:solidFill>
                <a:schemeClr val="tx1"/>
              </a:solidFill>
              <a:round/>
              <a:headEnd/>
              <a:tailEnd/>
            </a:ln>
            <a:effectLst/>
          </p:spPr>
          <p:txBody>
            <a:bodyPr/>
            <a:lstStyle/>
            <a:p>
              <a:endParaRPr lang="zh-CN" altLang="en-US"/>
            </a:p>
          </p:txBody>
        </p:sp>
        <p:sp>
          <p:nvSpPr>
            <p:cNvPr id="707605" name="Line 21"/>
            <p:cNvSpPr>
              <a:spLocks noChangeShapeType="1"/>
            </p:cNvSpPr>
            <p:nvPr/>
          </p:nvSpPr>
          <p:spPr bwMode="auto">
            <a:xfrm flipH="1">
              <a:off x="1247" y="3385"/>
              <a:ext cx="136" cy="136"/>
            </a:xfrm>
            <a:prstGeom prst="line">
              <a:avLst/>
            </a:prstGeom>
            <a:noFill/>
            <a:ln w="9525">
              <a:solidFill>
                <a:schemeClr val="tx1"/>
              </a:solidFill>
              <a:round/>
              <a:headEnd/>
              <a:tailEnd/>
            </a:ln>
            <a:effectLst/>
          </p:spPr>
          <p:txBody>
            <a:bodyPr/>
            <a:lstStyle/>
            <a:p>
              <a:endParaRPr lang="zh-CN" altLang="en-US"/>
            </a:p>
          </p:txBody>
        </p:sp>
        <p:sp>
          <p:nvSpPr>
            <p:cNvPr id="707606" name="Line 22"/>
            <p:cNvSpPr>
              <a:spLocks noChangeShapeType="1"/>
            </p:cNvSpPr>
            <p:nvPr/>
          </p:nvSpPr>
          <p:spPr bwMode="auto">
            <a:xfrm>
              <a:off x="1383" y="3385"/>
              <a:ext cx="136" cy="136"/>
            </a:xfrm>
            <a:prstGeom prst="line">
              <a:avLst/>
            </a:prstGeom>
            <a:noFill/>
            <a:ln w="9525">
              <a:solidFill>
                <a:schemeClr val="tx1"/>
              </a:solidFill>
              <a:round/>
              <a:headEnd/>
              <a:tailEnd/>
            </a:ln>
            <a:effectLst/>
          </p:spPr>
          <p:txBody>
            <a:bodyPr/>
            <a:lstStyle/>
            <a:p>
              <a:endParaRPr lang="zh-CN" altLang="en-US"/>
            </a:p>
          </p:txBody>
        </p:sp>
      </p:grpSp>
      <p:sp>
        <p:nvSpPr>
          <p:cNvPr id="707607" name="Text Box 23"/>
          <p:cNvSpPr txBox="1">
            <a:spLocks noChangeArrowheads="1"/>
          </p:cNvSpPr>
          <p:nvPr/>
        </p:nvSpPr>
        <p:spPr bwMode="auto">
          <a:xfrm>
            <a:off x="2843213" y="1700213"/>
            <a:ext cx="1512887" cy="366712"/>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1800">
                <a:solidFill>
                  <a:schemeClr val="tx1"/>
                </a:solidFill>
                <a:ea typeface="宋体" pitchFamily="2" charset="-122"/>
              </a:rPr>
              <a:t>A</a:t>
            </a:r>
            <a:r>
              <a:rPr lang="zh-CN" altLang="en-US" sz="1800">
                <a:solidFill>
                  <a:schemeClr val="tx1"/>
                </a:solidFill>
                <a:ea typeface="宋体" pitchFamily="2" charset="-122"/>
              </a:rPr>
              <a:t>的私钥</a:t>
            </a:r>
          </a:p>
        </p:txBody>
      </p:sp>
      <p:sp>
        <p:nvSpPr>
          <p:cNvPr id="707608" name="Line 24"/>
          <p:cNvSpPr>
            <a:spLocks noChangeShapeType="1"/>
          </p:cNvSpPr>
          <p:nvPr/>
        </p:nvSpPr>
        <p:spPr bwMode="auto">
          <a:xfrm>
            <a:off x="684213" y="2997200"/>
            <a:ext cx="142875" cy="0"/>
          </a:xfrm>
          <a:prstGeom prst="line">
            <a:avLst/>
          </a:prstGeom>
          <a:noFill/>
          <a:ln w="9525">
            <a:solidFill>
              <a:schemeClr val="tx1"/>
            </a:solidFill>
            <a:round/>
            <a:headEnd/>
            <a:tailEnd/>
          </a:ln>
          <a:effectLst/>
        </p:spPr>
        <p:txBody>
          <a:bodyPr/>
          <a:lstStyle/>
          <a:p>
            <a:endParaRPr lang="zh-CN" altLang="en-US"/>
          </a:p>
        </p:txBody>
      </p:sp>
      <p:sp>
        <p:nvSpPr>
          <p:cNvPr id="707609" name="Line 25"/>
          <p:cNvSpPr>
            <a:spLocks noChangeShapeType="1"/>
          </p:cNvSpPr>
          <p:nvPr/>
        </p:nvSpPr>
        <p:spPr bwMode="auto">
          <a:xfrm>
            <a:off x="1979613" y="2924175"/>
            <a:ext cx="431800" cy="0"/>
          </a:xfrm>
          <a:prstGeom prst="line">
            <a:avLst/>
          </a:prstGeom>
          <a:noFill/>
          <a:ln w="28575">
            <a:solidFill>
              <a:schemeClr val="tx1"/>
            </a:solidFill>
            <a:round/>
            <a:headEnd/>
            <a:tailEnd type="triangle" w="med" len="med"/>
          </a:ln>
          <a:effectLst/>
        </p:spPr>
        <p:txBody>
          <a:bodyPr/>
          <a:lstStyle/>
          <a:p>
            <a:endParaRPr lang="zh-CN" altLang="en-US"/>
          </a:p>
        </p:txBody>
      </p:sp>
      <p:sp>
        <p:nvSpPr>
          <p:cNvPr id="707610" name="Line 26"/>
          <p:cNvSpPr>
            <a:spLocks noChangeShapeType="1"/>
          </p:cNvSpPr>
          <p:nvPr/>
        </p:nvSpPr>
        <p:spPr bwMode="auto">
          <a:xfrm>
            <a:off x="3348038" y="2924175"/>
            <a:ext cx="647700" cy="0"/>
          </a:xfrm>
          <a:prstGeom prst="line">
            <a:avLst/>
          </a:prstGeom>
          <a:noFill/>
          <a:ln w="28575">
            <a:solidFill>
              <a:schemeClr val="tx1"/>
            </a:solidFill>
            <a:round/>
            <a:headEnd/>
            <a:tailEnd type="triangle" w="med" len="med"/>
          </a:ln>
          <a:effectLst/>
        </p:spPr>
        <p:txBody>
          <a:bodyPr/>
          <a:lstStyle/>
          <a:p>
            <a:endParaRPr lang="zh-CN" altLang="en-US"/>
          </a:p>
        </p:txBody>
      </p:sp>
      <p:sp>
        <p:nvSpPr>
          <p:cNvPr id="707611" name="Line 27"/>
          <p:cNvSpPr>
            <a:spLocks noChangeShapeType="1"/>
          </p:cNvSpPr>
          <p:nvPr/>
        </p:nvSpPr>
        <p:spPr bwMode="auto">
          <a:xfrm>
            <a:off x="4932363" y="2924175"/>
            <a:ext cx="1079500" cy="0"/>
          </a:xfrm>
          <a:prstGeom prst="line">
            <a:avLst/>
          </a:prstGeom>
          <a:noFill/>
          <a:ln w="28575">
            <a:solidFill>
              <a:schemeClr val="tx1"/>
            </a:solidFill>
            <a:round/>
            <a:headEnd/>
            <a:tailEnd type="triangle" w="med" len="med"/>
          </a:ln>
          <a:effectLst/>
        </p:spPr>
        <p:txBody>
          <a:bodyPr/>
          <a:lstStyle/>
          <a:p>
            <a:endParaRPr lang="zh-CN" altLang="en-US"/>
          </a:p>
        </p:txBody>
      </p:sp>
      <p:sp>
        <p:nvSpPr>
          <p:cNvPr id="707612" name="Line 28"/>
          <p:cNvSpPr>
            <a:spLocks noChangeShapeType="1"/>
          </p:cNvSpPr>
          <p:nvPr/>
        </p:nvSpPr>
        <p:spPr bwMode="auto">
          <a:xfrm>
            <a:off x="6804025" y="2924175"/>
            <a:ext cx="288925" cy="0"/>
          </a:xfrm>
          <a:prstGeom prst="line">
            <a:avLst/>
          </a:prstGeom>
          <a:noFill/>
          <a:ln w="28575">
            <a:solidFill>
              <a:schemeClr val="tx1"/>
            </a:solidFill>
            <a:round/>
            <a:headEnd/>
            <a:tailEnd type="triangle" w="med" len="med"/>
          </a:ln>
          <a:effectLst/>
        </p:spPr>
        <p:txBody>
          <a:bodyPr/>
          <a:lstStyle/>
          <a:p>
            <a:endParaRPr lang="zh-CN" altLang="en-US"/>
          </a:p>
        </p:txBody>
      </p:sp>
      <p:sp>
        <p:nvSpPr>
          <p:cNvPr id="707613" name="Line 29"/>
          <p:cNvSpPr>
            <a:spLocks noChangeShapeType="1"/>
          </p:cNvSpPr>
          <p:nvPr/>
        </p:nvSpPr>
        <p:spPr bwMode="auto">
          <a:xfrm>
            <a:off x="8101013" y="2852738"/>
            <a:ext cx="431800" cy="0"/>
          </a:xfrm>
          <a:prstGeom prst="line">
            <a:avLst/>
          </a:prstGeom>
          <a:noFill/>
          <a:ln w="28575">
            <a:solidFill>
              <a:schemeClr val="tx1"/>
            </a:solidFill>
            <a:round/>
            <a:headEnd/>
            <a:tailEnd type="triangle" w="med" len="med"/>
          </a:ln>
          <a:effectLst/>
        </p:spPr>
        <p:txBody>
          <a:bodyPr/>
          <a:lstStyle/>
          <a:p>
            <a:endParaRPr lang="zh-CN" altLang="en-US"/>
          </a:p>
        </p:txBody>
      </p:sp>
      <p:sp>
        <p:nvSpPr>
          <p:cNvPr id="707614" name="Text Box 30"/>
          <p:cNvSpPr txBox="1">
            <a:spLocks noChangeArrowheads="1"/>
          </p:cNvSpPr>
          <p:nvPr/>
        </p:nvSpPr>
        <p:spPr bwMode="auto">
          <a:xfrm rot="-1169352">
            <a:off x="6804025" y="1766888"/>
            <a:ext cx="1223963" cy="366712"/>
          </a:xfrm>
          <a:prstGeom prst="rect">
            <a:avLst/>
          </a:prstGeom>
          <a:solidFill>
            <a:schemeClr val="bg1"/>
          </a:solidFill>
          <a:ln w="9525">
            <a:noFill/>
            <a:miter lim="800000"/>
            <a:headEnd/>
            <a:tailEnd/>
          </a:ln>
          <a:effectLst/>
        </p:spPr>
        <p:txBody>
          <a:bodyPr>
            <a:spAutoFit/>
          </a:bodyPr>
          <a:lstStyle/>
          <a:p>
            <a:pPr>
              <a:spcBef>
                <a:spcPct val="50000"/>
              </a:spcBef>
              <a:buFontTx/>
              <a:buNone/>
            </a:pPr>
            <a:r>
              <a:rPr lang="en-US" altLang="zh-CN" sz="1800">
                <a:solidFill>
                  <a:schemeClr val="tx1"/>
                </a:solidFill>
                <a:ea typeface="宋体" pitchFamily="2" charset="-122"/>
              </a:rPr>
              <a:t>A</a:t>
            </a:r>
            <a:r>
              <a:rPr lang="zh-CN" altLang="en-US" sz="1800">
                <a:solidFill>
                  <a:schemeClr val="tx1"/>
                </a:solidFill>
                <a:ea typeface="宋体" pitchFamily="2" charset="-122"/>
              </a:rPr>
              <a:t>的公钥</a:t>
            </a:r>
          </a:p>
        </p:txBody>
      </p:sp>
      <p:grpSp>
        <p:nvGrpSpPr>
          <p:cNvPr id="707615" name="Group 31"/>
          <p:cNvGrpSpPr>
            <a:grpSpLocks/>
          </p:cNvGrpSpPr>
          <p:nvPr/>
        </p:nvGrpSpPr>
        <p:grpSpPr bwMode="auto">
          <a:xfrm rot="2547767">
            <a:off x="6084888" y="1701800"/>
            <a:ext cx="215900" cy="503238"/>
            <a:chOff x="5193" y="2886"/>
            <a:chExt cx="272" cy="635"/>
          </a:xfrm>
        </p:grpSpPr>
        <p:sp>
          <p:nvSpPr>
            <p:cNvPr id="707616" name="Oval 32"/>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7617" name="Line 33"/>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7618" name="Line 34"/>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7619" name="Line 35"/>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sp>
        <p:nvSpPr>
          <p:cNvPr id="707620" name="Oval 36"/>
          <p:cNvSpPr>
            <a:spLocks noChangeArrowheads="1"/>
          </p:cNvSpPr>
          <p:nvPr/>
        </p:nvSpPr>
        <p:spPr bwMode="auto">
          <a:xfrm rot="723047">
            <a:off x="6299200" y="1490663"/>
            <a:ext cx="365125" cy="360362"/>
          </a:xfrm>
          <a:prstGeom prst="ellipse">
            <a:avLst/>
          </a:prstGeom>
          <a:solidFill>
            <a:schemeClr val="bg1"/>
          </a:solidFill>
          <a:ln w="28575">
            <a:solidFill>
              <a:schemeClr val="accent2"/>
            </a:solidFill>
            <a:round/>
            <a:headEnd/>
            <a:tailEnd/>
          </a:ln>
          <a:effectLst/>
        </p:spPr>
        <p:txBody>
          <a:bodyPr wrap="none" anchor="ctr"/>
          <a:lstStyle/>
          <a:p>
            <a:endParaRPr lang="zh-CN" altLang="en-US"/>
          </a:p>
        </p:txBody>
      </p:sp>
      <p:grpSp>
        <p:nvGrpSpPr>
          <p:cNvPr id="707621" name="Group 37"/>
          <p:cNvGrpSpPr>
            <a:grpSpLocks/>
          </p:cNvGrpSpPr>
          <p:nvPr/>
        </p:nvGrpSpPr>
        <p:grpSpPr bwMode="auto">
          <a:xfrm rot="784535">
            <a:off x="6245225" y="1773238"/>
            <a:ext cx="215900" cy="503237"/>
            <a:chOff x="5193" y="2886"/>
            <a:chExt cx="272" cy="635"/>
          </a:xfrm>
        </p:grpSpPr>
        <p:sp>
          <p:nvSpPr>
            <p:cNvPr id="707622" name="Oval 38"/>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7623" name="Line 39"/>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7624" name="Line 40"/>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7625" name="Line 41"/>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nvGrpSpPr>
          <p:cNvPr id="707626" name="Group 42"/>
          <p:cNvGrpSpPr>
            <a:grpSpLocks/>
          </p:cNvGrpSpPr>
          <p:nvPr/>
        </p:nvGrpSpPr>
        <p:grpSpPr bwMode="auto">
          <a:xfrm rot="-1627514">
            <a:off x="6516688" y="1724025"/>
            <a:ext cx="215900" cy="503238"/>
            <a:chOff x="5193" y="2886"/>
            <a:chExt cx="272" cy="635"/>
          </a:xfrm>
        </p:grpSpPr>
        <p:sp>
          <p:nvSpPr>
            <p:cNvPr id="707627" name="Oval 43"/>
            <p:cNvSpPr>
              <a:spLocks noChangeArrowheads="1"/>
            </p:cNvSpPr>
            <p:nvPr/>
          </p:nvSpPr>
          <p:spPr bwMode="auto">
            <a:xfrm>
              <a:off x="5193" y="2886"/>
              <a:ext cx="272" cy="22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7628" name="Line 44"/>
            <p:cNvSpPr>
              <a:spLocks noChangeShapeType="1"/>
            </p:cNvSpPr>
            <p:nvPr/>
          </p:nvSpPr>
          <p:spPr bwMode="auto">
            <a:xfrm flipH="1">
              <a:off x="5329" y="3113"/>
              <a:ext cx="0" cy="408"/>
            </a:xfrm>
            <a:prstGeom prst="line">
              <a:avLst/>
            </a:prstGeom>
            <a:noFill/>
            <a:ln w="28575">
              <a:solidFill>
                <a:schemeClr val="tx1"/>
              </a:solidFill>
              <a:round/>
              <a:headEnd/>
              <a:tailEnd/>
            </a:ln>
            <a:effectLst/>
          </p:spPr>
          <p:txBody>
            <a:bodyPr/>
            <a:lstStyle/>
            <a:p>
              <a:endParaRPr lang="zh-CN" altLang="en-US"/>
            </a:p>
          </p:txBody>
        </p:sp>
        <p:sp>
          <p:nvSpPr>
            <p:cNvPr id="707629" name="Line 45"/>
            <p:cNvSpPr>
              <a:spLocks noChangeShapeType="1"/>
            </p:cNvSpPr>
            <p:nvPr/>
          </p:nvSpPr>
          <p:spPr bwMode="auto">
            <a:xfrm>
              <a:off x="5329" y="3339"/>
              <a:ext cx="136" cy="0"/>
            </a:xfrm>
            <a:prstGeom prst="line">
              <a:avLst/>
            </a:prstGeom>
            <a:noFill/>
            <a:ln w="28575">
              <a:solidFill>
                <a:schemeClr val="tx1"/>
              </a:solidFill>
              <a:round/>
              <a:headEnd/>
              <a:tailEnd/>
            </a:ln>
            <a:effectLst/>
          </p:spPr>
          <p:txBody>
            <a:bodyPr/>
            <a:lstStyle/>
            <a:p>
              <a:endParaRPr lang="zh-CN" altLang="en-US"/>
            </a:p>
          </p:txBody>
        </p:sp>
        <p:sp>
          <p:nvSpPr>
            <p:cNvPr id="707630" name="Line 46"/>
            <p:cNvSpPr>
              <a:spLocks noChangeShapeType="1"/>
            </p:cNvSpPr>
            <p:nvPr/>
          </p:nvSpPr>
          <p:spPr bwMode="auto">
            <a:xfrm>
              <a:off x="5329" y="3430"/>
              <a:ext cx="91" cy="0"/>
            </a:xfrm>
            <a:prstGeom prst="line">
              <a:avLst/>
            </a:prstGeom>
            <a:noFill/>
            <a:ln w="28575">
              <a:solidFill>
                <a:schemeClr val="tx1"/>
              </a:solidFill>
              <a:round/>
              <a:headEnd/>
              <a:tailEnd/>
            </a:ln>
            <a:effectLst/>
          </p:spPr>
          <p:txBody>
            <a:bodyPr/>
            <a:lstStyle/>
            <a:p>
              <a:endParaRPr lang="zh-CN" altLang="en-US"/>
            </a:p>
          </p:txBody>
        </p:sp>
      </p:grpSp>
      <p:grpSp>
        <p:nvGrpSpPr>
          <p:cNvPr id="707631" name="Group 47"/>
          <p:cNvGrpSpPr>
            <a:grpSpLocks/>
          </p:cNvGrpSpPr>
          <p:nvPr/>
        </p:nvGrpSpPr>
        <p:grpSpPr bwMode="auto">
          <a:xfrm>
            <a:off x="2628900" y="1700213"/>
            <a:ext cx="287338" cy="576262"/>
            <a:chOff x="3969" y="1071"/>
            <a:chExt cx="181" cy="363"/>
          </a:xfrm>
        </p:grpSpPr>
        <p:sp>
          <p:nvSpPr>
            <p:cNvPr id="707632" name="Oval 48"/>
            <p:cNvSpPr>
              <a:spLocks noChangeArrowheads="1"/>
            </p:cNvSpPr>
            <p:nvPr/>
          </p:nvSpPr>
          <p:spPr bwMode="auto">
            <a:xfrm>
              <a:off x="3969" y="1071"/>
              <a:ext cx="181" cy="136"/>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707633" name="Line 49"/>
            <p:cNvSpPr>
              <a:spLocks noChangeShapeType="1"/>
            </p:cNvSpPr>
            <p:nvPr/>
          </p:nvSpPr>
          <p:spPr bwMode="auto">
            <a:xfrm>
              <a:off x="4059" y="1207"/>
              <a:ext cx="0" cy="227"/>
            </a:xfrm>
            <a:prstGeom prst="line">
              <a:avLst/>
            </a:prstGeom>
            <a:noFill/>
            <a:ln w="28575">
              <a:solidFill>
                <a:schemeClr val="tx1"/>
              </a:solidFill>
              <a:round/>
              <a:headEnd/>
              <a:tailEnd/>
            </a:ln>
            <a:effectLst/>
          </p:spPr>
          <p:txBody>
            <a:bodyPr/>
            <a:lstStyle/>
            <a:p>
              <a:endParaRPr lang="zh-CN" altLang="en-US"/>
            </a:p>
          </p:txBody>
        </p:sp>
        <p:sp>
          <p:nvSpPr>
            <p:cNvPr id="707634" name="Line 50"/>
            <p:cNvSpPr>
              <a:spLocks noChangeShapeType="1"/>
            </p:cNvSpPr>
            <p:nvPr/>
          </p:nvSpPr>
          <p:spPr bwMode="auto">
            <a:xfrm>
              <a:off x="4059" y="1389"/>
              <a:ext cx="46" cy="0"/>
            </a:xfrm>
            <a:prstGeom prst="line">
              <a:avLst/>
            </a:prstGeom>
            <a:noFill/>
            <a:ln w="28575">
              <a:solidFill>
                <a:schemeClr val="tx1"/>
              </a:solidFill>
              <a:round/>
              <a:headEnd/>
              <a:tailEnd/>
            </a:ln>
            <a:effectLst/>
          </p:spPr>
          <p:txBody>
            <a:bodyPr/>
            <a:lstStyle/>
            <a:p>
              <a:endParaRPr lang="zh-CN" altLang="en-US"/>
            </a:p>
          </p:txBody>
        </p:sp>
        <p:sp>
          <p:nvSpPr>
            <p:cNvPr id="707635" name="Line 51"/>
            <p:cNvSpPr>
              <a:spLocks noChangeShapeType="1"/>
            </p:cNvSpPr>
            <p:nvPr/>
          </p:nvSpPr>
          <p:spPr bwMode="auto">
            <a:xfrm flipV="1">
              <a:off x="4059" y="1343"/>
              <a:ext cx="91" cy="0"/>
            </a:xfrm>
            <a:prstGeom prst="line">
              <a:avLst/>
            </a:prstGeom>
            <a:noFill/>
            <a:ln w="28575">
              <a:solidFill>
                <a:schemeClr val="tx1"/>
              </a:solidFill>
              <a:round/>
              <a:headEnd/>
              <a:tailEnd/>
            </a:ln>
            <a:effectLst/>
          </p:spPr>
          <p:txBody>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09E055-DA16-4E6D-8F3D-58A4C4BCA385}" type="slidenum">
              <a:rPr lang="zh-CN" altLang="en-US"/>
              <a:pPr/>
              <a:t>37</a:t>
            </a:fld>
            <a:endParaRPr lang="en-US" altLang="zh-CN"/>
          </a:p>
        </p:txBody>
      </p:sp>
      <p:sp>
        <p:nvSpPr>
          <p:cNvPr id="708610" name="Rectangle 2"/>
          <p:cNvSpPr>
            <a:spLocks noGrp="1" noChangeArrowheads="1"/>
          </p:cNvSpPr>
          <p:nvPr>
            <p:ph type="title"/>
          </p:nvPr>
        </p:nvSpPr>
        <p:spPr/>
        <p:txBody>
          <a:bodyPr/>
          <a:lstStyle/>
          <a:p>
            <a:r>
              <a:rPr lang="zh-CN" altLang="en-US">
                <a:ea typeface="宋体" pitchFamily="2" charset="-122"/>
              </a:rPr>
              <a:t>公钥密码算法的表示</a:t>
            </a:r>
          </a:p>
        </p:txBody>
      </p:sp>
      <p:sp>
        <p:nvSpPr>
          <p:cNvPr id="708611" name="Rectangle 3"/>
          <p:cNvSpPr>
            <a:spLocks noGrp="1" noChangeArrowheads="1"/>
          </p:cNvSpPr>
          <p:nvPr>
            <p:ph type="body" idx="1"/>
          </p:nvPr>
        </p:nvSpPr>
        <p:spPr>
          <a:xfrm>
            <a:off x="533400" y="1447800"/>
            <a:ext cx="8359775" cy="4800600"/>
          </a:xfrm>
        </p:spPr>
        <p:txBody>
          <a:bodyPr/>
          <a:lstStyle/>
          <a:p>
            <a:r>
              <a:rPr lang="zh-CN" altLang="en-US"/>
              <a:t>对称密钥密码</a:t>
            </a:r>
          </a:p>
          <a:p>
            <a:pPr lvl="1"/>
            <a:r>
              <a:rPr lang="zh-CN" altLang="en-US"/>
              <a:t>密钥：会话密钥（</a:t>
            </a:r>
            <a:r>
              <a:rPr lang="en-US" altLang="zh-CN"/>
              <a:t>Ks</a:t>
            </a:r>
            <a:r>
              <a:rPr lang="zh-CN" altLang="en-US"/>
              <a:t>）</a:t>
            </a:r>
          </a:p>
          <a:p>
            <a:pPr lvl="1"/>
            <a:r>
              <a:rPr lang="zh-CN" altLang="en-US"/>
              <a:t>加密函数：</a:t>
            </a:r>
            <a:r>
              <a:rPr lang="en-US" altLang="zh-CN"/>
              <a:t>C= E</a:t>
            </a:r>
            <a:r>
              <a:rPr lang="en-US" altLang="zh-CN" baseline="-25000"/>
              <a:t>Ks</a:t>
            </a:r>
            <a:r>
              <a:rPr lang="en-US" altLang="zh-CN"/>
              <a:t>[P]</a:t>
            </a:r>
          </a:p>
          <a:p>
            <a:pPr lvl="1"/>
            <a:r>
              <a:rPr lang="zh-CN" altLang="en-US"/>
              <a:t>对密文</a:t>
            </a:r>
            <a:r>
              <a:rPr lang="en-US" altLang="zh-CN"/>
              <a:t>C</a:t>
            </a:r>
            <a:r>
              <a:rPr lang="zh-CN" altLang="en-US"/>
              <a:t>，解密函数：</a:t>
            </a:r>
            <a:r>
              <a:rPr lang="en-US" altLang="zh-CN"/>
              <a:t>D</a:t>
            </a:r>
            <a:r>
              <a:rPr lang="en-US" altLang="zh-CN" baseline="-25000"/>
              <a:t>Ks</a:t>
            </a:r>
            <a:r>
              <a:rPr lang="en-US" altLang="zh-CN"/>
              <a:t>[C]</a:t>
            </a:r>
            <a:r>
              <a:rPr lang="zh-CN" altLang="en-US"/>
              <a:t>，</a:t>
            </a:r>
            <a:endParaRPr lang="zh-CN" altLang="en-US" baseline="-25000"/>
          </a:p>
          <a:p>
            <a:r>
              <a:rPr lang="zh-CN" altLang="en-US"/>
              <a:t>公开密钥</a:t>
            </a:r>
          </a:p>
          <a:p>
            <a:pPr lvl="1"/>
            <a:r>
              <a:rPr lang="en-US" altLang="zh-CN"/>
              <a:t>(KUa</a:t>
            </a:r>
            <a:r>
              <a:rPr lang="zh-CN" altLang="en-US"/>
              <a:t>，</a:t>
            </a:r>
            <a:r>
              <a:rPr lang="en-US" altLang="zh-CN">
                <a:solidFill>
                  <a:srgbClr val="FF3300"/>
                </a:solidFill>
              </a:rPr>
              <a:t>KRa</a:t>
            </a:r>
            <a:r>
              <a:rPr lang="en-US" altLang="zh-CN"/>
              <a:t>)</a:t>
            </a:r>
          </a:p>
          <a:p>
            <a:pPr lvl="1"/>
            <a:r>
              <a:rPr lang="zh-CN" altLang="en-US"/>
              <a:t>加密</a:t>
            </a:r>
            <a:r>
              <a:rPr lang="en-US" altLang="zh-CN"/>
              <a:t>/</a:t>
            </a:r>
            <a:r>
              <a:rPr lang="zh-CN" altLang="en-US"/>
              <a:t>签名：</a:t>
            </a:r>
            <a:r>
              <a:rPr lang="en-US" altLang="zh-CN"/>
              <a:t>C= E</a:t>
            </a:r>
            <a:r>
              <a:rPr lang="en-US" altLang="zh-CN" baseline="-25000"/>
              <a:t>KUb</a:t>
            </a:r>
            <a:r>
              <a:rPr lang="en-US" altLang="zh-CN"/>
              <a:t>[P]</a:t>
            </a:r>
            <a:r>
              <a:rPr lang="zh-CN" altLang="en-US"/>
              <a:t>，</a:t>
            </a:r>
            <a:r>
              <a:rPr lang="en-US" altLang="zh-CN"/>
              <a:t>E</a:t>
            </a:r>
            <a:r>
              <a:rPr lang="en-US" altLang="zh-CN" baseline="-25000"/>
              <a:t>KRa</a:t>
            </a:r>
            <a:r>
              <a:rPr lang="en-US" altLang="zh-CN"/>
              <a:t>[P]</a:t>
            </a:r>
          </a:p>
          <a:p>
            <a:pPr lvl="1"/>
            <a:r>
              <a:rPr lang="zh-CN" altLang="en-US"/>
              <a:t>解密</a:t>
            </a:r>
            <a:r>
              <a:rPr lang="en-US" altLang="zh-CN"/>
              <a:t>/</a:t>
            </a:r>
            <a:r>
              <a:rPr lang="zh-CN" altLang="en-US"/>
              <a:t>验证：</a:t>
            </a:r>
            <a:r>
              <a:rPr lang="en-US" altLang="zh-CN"/>
              <a:t>P= D</a:t>
            </a:r>
            <a:r>
              <a:rPr lang="en-US" altLang="zh-CN" baseline="-25000">
                <a:solidFill>
                  <a:srgbClr val="FF3300"/>
                </a:solidFill>
              </a:rPr>
              <a:t>KRb</a:t>
            </a:r>
            <a:r>
              <a:rPr lang="en-US" altLang="zh-CN"/>
              <a:t>[C]</a:t>
            </a:r>
            <a:r>
              <a:rPr lang="zh-CN" altLang="en-US"/>
              <a:t>，</a:t>
            </a:r>
            <a:r>
              <a:rPr lang="en-US" altLang="zh-CN"/>
              <a:t>D</a:t>
            </a:r>
            <a:r>
              <a:rPr lang="en-US" altLang="zh-CN" baseline="-25000"/>
              <a:t>KUa</a:t>
            </a:r>
            <a:r>
              <a:rPr lang="en-US" altLang="zh-CN"/>
              <a:t>[C]</a:t>
            </a:r>
            <a:endParaRPr lang="en-US" altLang="zh-CN" baseline="-25000"/>
          </a:p>
        </p:txBody>
      </p:sp>
    </p:spTree>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fld id="{0E2496EA-280B-4443-A7BD-1FCDAD904228}" type="slidenum">
              <a:rPr lang="zh-CN" altLang="en-US"/>
              <a:pPr/>
              <a:t>38</a:t>
            </a:fld>
            <a:endParaRPr lang="en-US" altLang="zh-CN"/>
          </a:p>
        </p:txBody>
      </p:sp>
      <p:sp>
        <p:nvSpPr>
          <p:cNvPr id="709634" name="Rectangle 2"/>
          <p:cNvSpPr>
            <a:spLocks noGrp="1" noChangeArrowheads="1"/>
          </p:cNvSpPr>
          <p:nvPr>
            <p:ph type="title"/>
          </p:nvPr>
        </p:nvSpPr>
        <p:spPr/>
        <p:txBody>
          <a:bodyPr/>
          <a:lstStyle/>
          <a:p>
            <a:r>
              <a:rPr lang="zh-CN" altLang="en-US">
                <a:ea typeface="宋体" pitchFamily="2" charset="-122"/>
              </a:rPr>
              <a:t>数字签名和加密同时使用</a:t>
            </a:r>
          </a:p>
        </p:txBody>
      </p:sp>
      <p:sp>
        <p:nvSpPr>
          <p:cNvPr id="709635" name="AutoShape 3"/>
          <p:cNvSpPr>
            <a:spLocks noChangeArrowheads="1"/>
          </p:cNvSpPr>
          <p:nvPr/>
        </p:nvSpPr>
        <p:spPr bwMode="auto">
          <a:xfrm>
            <a:off x="468313" y="2276475"/>
            <a:ext cx="433387" cy="647700"/>
          </a:xfrm>
          <a:prstGeom prst="horizontalScroll">
            <a:avLst>
              <a:gd name="adj" fmla="val 12500"/>
            </a:avLst>
          </a:prstGeom>
          <a:no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800">
                <a:latin typeface="Times New Roman" pitchFamily="18" charset="0"/>
                <a:ea typeface="宋体" pitchFamily="2" charset="-122"/>
              </a:rPr>
              <a:t>X</a:t>
            </a:r>
          </a:p>
        </p:txBody>
      </p:sp>
      <p:sp>
        <p:nvSpPr>
          <p:cNvPr id="709636" name="Rectangle 4"/>
          <p:cNvSpPr>
            <a:spLocks noChangeArrowheads="1"/>
          </p:cNvSpPr>
          <p:nvPr/>
        </p:nvSpPr>
        <p:spPr bwMode="auto">
          <a:xfrm>
            <a:off x="1476375" y="1989138"/>
            <a:ext cx="720725" cy="936625"/>
          </a:xfrm>
          <a:prstGeom prst="rect">
            <a:avLst/>
          </a:prstGeom>
          <a:solidFill>
            <a:schemeClr val="hlink"/>
          </a:solidFill>
          <a:ln w="9525">
            <a:solidFill>
              <a:schemeClr val="tx1"/>
            </a:solidFill>
            <a:miter lim="800000"/>
            <a:headEnd/>
            <a:tailEnd/>
          </a:ln>
          <a:effectLst/>
        </p:spPr>
        <p:txBody>
          <a:bodyPr wrap="none" anchor="ctr"/>
          <a:lstStyle/>
          <a:p>
            <a:pPr algn="ctr">
              <a:spcBef>
                <a:spcPct val="0"/>
              </a:spcBef>
              <a:buFontTx/>
              <a:buNone/>
            </a:pPr>
            <a:r>
              <a:rPr lang="zh-CN" altLang="en-US" sz="1800">
                <a:solidFill>
                  <a:schemeClr val="tx1"/>
                </a:solidFill>
                <a:ea typeface="宋体" pitchFamily="2" charset="-122"/>
              </a:rPr>
              <a:t>加密</a:t>
            </a:r>
          </a:p>
          <a:p>
            <a:pPr algn="ctr">
              <a:spcBef>
                <a:spcPct val="0"/>
              </a:spcBef>
              <a:buFontTx/>
              <a:buNone/>
            </a:pPr>
            <a:r>
              <a:rPr lang="zh-CN" altLang="en-US" sz="1800">
                <a:solidFill>
                  <a:schemeClr val="tx1"/>
                </a:solidFill>
                <a:ea typeface="宋体" pitchFamily="2" charset="-122"/>
              </a:rPr>
              <a:t>（签名）</a:t>
            </a:r>
          </a:p>
        </p:txBody>
      </p:sp>
      <p:sp>
        <p:nvSpPr>
          <p:cNvPr id="709637" name="Rectangle 5"/>
          <p:cNvSpPr>
            <a:spLocks noChangeArrowheads="1"/>
          </p:cNvSpPr>
          <p:nvPr/>
        </p:nvSpPr>
        <p:spPr bwMode="auto">
          <a:xfrm>
            <a:off x="3059113" y="1989138"/>
            <a:ext cx="720725" cy="935037"/>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FontTx/>
              <a:buNone/>
            </a:pPr>
            <a:r>
              <a:rPr lang="zh-CN" altLang="en-US" sz="1800">
                <a:solidFill>
                  <a:schemeClr val="tx1"/>
                </a:solidFill>
                <a:ea typeface="宋体" pitchFamily="2" charset="-122"/>
              </a:rPr>
              <a:t>加密</a:t>
            </a:r>
          </a:p>
        </p:txBody>
      </p:sp>
      <p:sp>
        <p:nvSpPr>
          <p:cNvPr id="709638" name="Rectangle 6"/>
          <p:cNvSpPr>
            <a:spLocks noChangeArrowheads="1"/>
          </p:cNvSpPr>
          <p:nvPr/>
        </p:nvSpPr>
        <p:spPr bwMode="auto">
          <a:xfrm>
            <a:off x="5148263" y="1989138"/>
            <a:ext cx="720725" cy="935037"/>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FontTx/>
              <a:buNone/>
            </a:pPr>
            <a:r>
              <a:rPr lang="zh-CN" altLang="en-US" sz="1800">
                <a:solidFill>
                  <a:schemeClr val="tx1"/>
                </a:solidFill>
                <a:ea typeface="宋体" pitchFamily="2" charset="-122"/>
              </a:rPr>
              <a:t>解密</a:t>
            </a:r>
          </a:p>
        </p:txBody>
      </p:sp>
      <p:sp>
        <p:nvSpPr>
          <p:cNvPr id="709639" name="Rectangle 7"/>
          <p:cNvSpPr>
            <a:spLocks noChangeArrowheads="1"/>
          </p:cNvSpPr>
          <p:nvPr/>
        </p:nvSpPr>
        <p:spPr bwMode="auto">
          <a:xfrm>
            <a:off x="6731000" y="1989138"/>
            <a:ext cx="720725" cy="935037"/>
          </a:xfrm>
          <a:prstGeom prst="rect">
            <a:avLst/>
          </a:prstGeom>
          <a:solidFill>
            <a:schemeClr val="hlink"/>
          </a:solidFill>
          <a:ln w="9525">
            <a:solidFill>
              <a:schemeClr val="tx1"/>
            </a:solidFill>
            <a:miter lim="800000"/>
            <a:headEnd/>
            <a:tailEnd/>
          </a:ln>
          <a:effectLst/>
        </p:spPr>
        <p:txBody>
          <a:bodyPr wrap="none" anchor="ctr"/>
          <a:lstStyle/>
          <a:p>
            <a:pPr algn="ctr">
              <a:spcBef>
                <a:spcPct val="0"/>
              </a:spcBef>
              <a:buFontTx/>
              <a:buNone/>
            </a:pPr>
            <a:r>
              <a:rPr lang="zh-CN" altLang="en-US" sz="1800">
                <a:solidFill>
                  <a:schemeClr val="tx1"/>
                </a:solidFill>
                <a:ea typeface="宋体" pitchFamily="2" charset="-122"/>
              </a:rPr>
              <a:t>解密</a:t>
            </a:r>
          </a:p>
          <a:p>
            <a:pPr algn="ctr">
              <a:spcBef>
                <a:spcPct val="0"/>
              </a:spcBef>
              <a:buFontTx/>
              <a:buNone/>
            </a:pPr>
            <a:r>
              <a:rPr lang="zh-CN" altLang="en-US" sz="1800">
                <a:solidFill>
                  <a:schemeClr val="tx1"/>
                </a:solidFill>
                <a:ea typeface="宋体" pitchFamily="2" charset="-122"/>
              </a:rPr>
              <a:t>（验证）</a:t>
            </a:r>
          </a:p>
        </p:txBody>
      </p:sp>
      <p:sp>
        <p:nvSpPr>
          <p:cNvPr id="709640" name="AutoShape 8"/>
          <p:cNvSpPr>
            <a:spLocks noChangeArrowheads="1"/>
          </p:cNvSpPr>
          <p:nvPr/>
        </p:nvSpPr>
        <p:spPr bwMode="auto">
          <a:xfrm>
            <a:off x="8101013" y="2205038"/>
            <a:ext cx="433387" cy="647700"/>
          </a:xfrm>
          <a:prstGeom prst="horizontalScroll">
            <a:avLst>
              <a:gd name="adj" fmla="val 12500"/>
            </a:avLst>
          </a:prstGeom>
          <a:noFill/>
          <a:ln w="12700">
            <a:solidFill>
              <a:schemeClr val="tx1"/>
            </a:solidFill>
            <a:round/>
            <a:headEnd type="none" w="sm" len="sm"/>
            <a:tailEnd type="none" w="sm" len="sm"/>
          </a:ln>
          <a:effectLst/>
        </p:spPr>
        <p:txBody>
          <a:bodyPr wrap="none" anchor="ctr"/>
          <a:lstStyle/>
          <a:p>
            <a:pPr algn="ctr">
              <a:spcBef>
                <a:spcPct val="0"/>
              </a:spcBef>
              <a:buFontTx/>
              <a:buNone/>
            </a:pPr>
            <a:r>
              <a:rPr kumimoji="1" lang="en-US" altLang="zh-CN" sz="1800">
                <a:latin typeface="Times New Roman" pitchFamily="18" charset="0"/>
                <a:ea typeface="宋体" pitchFamily="2" charset="-122"/>
              </a:rPr>
              <a:t>X</a:t>
            </a:r>
          </a:p>
        </p:txBody>
      </p:sp>
      <p:sp>
        <p:nvSpPr>
          <p:cNvPr id="709641" name="Line 9"/>
          <p:cNvSpPr>
            <a:spLocks noChangeShapeType="1"/>
          </p:cNvSpPr>
          <p:nvPr/>
        </p:nvSpPr>
        <p:spPr bwMode="auto">
          <a:xfrm>
            <a:off x="900113" y="2565400"/>
            <a:ext cx="576262" cy="0"/>
          </a:xfrm>
          <a:prstGeom prst="line">
            <a:avLst/>
          </a:prstGeom>
          <a:noFill/>
          <a:ln w="28575">
            <a:solidFill>
              <a:schemeClr val="tx1"/>
            </a:solidFill>
            <a:round/>
            <a:headEnd/>
            <a:tailEnd type="triangle" w="med" len="med"/>
          </a:ln>
          <a:effectLst/>
        </p:spPr>
        <p:txBody>
          <a:bodyPr/>
          <a:lstStyle/>
          <a:p>
            <a:endParaRPr lang="zh-CN" altLang="en-US"/>
          </a:p>
        </p:txBody>
      </p:sp>
      <p:sp>
        <p:nvSpPr>
          <p:cNvPr id="709642" name="Line 10"/>
          <p:cNvSpPr>
            <a:spLocks noChangeShapeType="1"/>
          </p:cNvSpPr>
          <p:nvPr/>
        </p:nvSpPr>
        <p:spPr bwMode="auto">
          <a:xfrm>
            <a:off x="2195513" y="2565400"/>
            <a:ext cx="792162" cy="0"/>
          </a:xfrm>
          <a:prstGeom prst="line">
            <a:avLst/>
          </a:prstGeom>
          <a:noFill/>
          <a:ln w="28575">
            <a:solidFill>
              <a:schemeClr val="tx1"/>
            </a:solidFill>
            <a:round/>
            <a:headEnd/>
            <a:tailEnd type="triangle" w="med" len="med"/>
          </a:ln>
          <a:effectLst/>
        </p:spPr>
        <p:txBody>
          <a:bodyPr/>
          <a:lstStyle/>
          <a:p>
            <a:endParaRPr lang="zh-CN" altLang="en-US"/>
          </a:p>
        </p:txBody>
      </p:sp>
      <p:sp>
        <p:nvSpPr>
          <p:cNvPr id="709643" name="Line 11"/>
          <p:cNvSpPr>
            <a:spLocks noChangeShapeType="1"/>
          </p:cNvSpPr>
          <p:nvPr/>
        </p:nvSpPr>
        <p:spPr bwMode="auto">
          <a:xfrm>
            <a:off x="3779838" y="2565400"/>
            <a:ext cx="1296987" cy="0"/>
          </a:xfrm>
          <a:prstGeom prst="line">
            <a:avLst/>
          </a:prstGeom>
          <a:noFill/>
          <a:ln w="28575">
            <a:solidFill>
              <a:schemeClr val="tx1"/>
            </a:solidFill>
            <a:round/>
            <a:headEnd/>
            <a:tailEnd type="triangle" w="med" len="med"/>
          </a:ln>
          <a:effectLst/>
        </p:spPr>
        <p:txBody>
          <a:bodyPr/>
          <a:lstStyle/>
          <a:p>
            <a:endParaRPr lang="zh-CN" altLang="en-US"/>
          </a:p>
        </p:txBody>
      </p:sp>
      <p:sp>
        <p:nvSpPr>
          <p:cNvPr id="709644" name="Line 12"/>
          <p:cNvSpPr>
            <a:spLocks noChangeShapeType="1"/>
          </p:cNvSpPr>
          <p:nvPr/>
        </p:nvSpPr>
        <p:spPr bwMode="auto">
          <a:xfrm>
            <a:off x="5867400" y="2565400"/>
            <a:ext cx="865188" cy="0"/>
          </a:xfrm>
          <a:prstGeom prst="line">
            <a:avLst/>
          </a:prstGeom>
          <a:noFill/>
          <a:ln w="28575">
            <a:solidFill>
              <a:schemeClr val="tx1"/>
            </a:solidFill>
            <a:round/>
            <a:headEnd/>
            <a:tailEnd type="triangle" w="med" len="med"/>
          </a:ln>
          <a:effectLst/>
        </p:spPr>
        <p:txBody>
          <a:bodyPr/>
          <a:lstStyle/>
          <a:p>
            <a:endParaRPr lang="zh-CN" altLang="en-US"/>
          </a:p>
        </p:txBody>
      </p:sp>
      <p:sp>
        <p:nvSpPr>
          <p:cNvPr id="709645" name="Line 13"/>
          <p:cNvSpPr>
            <a:spLocks noChangeShapeType="1"/>
          </p:cNvSpPr>
          <p:nvPr/>
        </p:nvSpPr>
        <p:spPr bwMode="auto">
          <a:xfrm>
            <a:off x="7451725" y="2565400"/>
            <a:ext cx="649288" cy="0"/>
          </a:xfrm>
          <a:prstGeom prst="line">
            <a:avLst/>
          </a:prstGeom>
          <a:noFill/>
          <a:ln w="28575">
            <a:solidFill>
              <a:schemeClr val="tx1"/>
            </a:solidFill>
            <a:round/>
            <a:headEnd/>
            <a:tailEnd type="triangle" w="med" len="med"/>
          </a:ln>
          <a:effectLst/>
        </p:spPr>
        <p:txBody>
          <a:bodyPr/>
          <a:lstStyle/>
          <a:p>
            <a:endParaRPr lang="zh-CN" altLang="en-US"/>
          </a:p>
        </p:txBody>
      </p:sp>
      <p:sp>
        <p:nvSpPr>
          <p:cNvPr id="709646" name="Text Box 14"/>
          <p:cNvSpPr txBox="1">
            <a:spLocks noChangeArrowheads="1"/>
          </p:cNvSpPr>
          <p:nvPr/>
        </p:nvSpPr>
        <p:spPr bwMode="auto">
          <a:xfrm>
            <a:off x="2339975" y="2133600"/>
            <a:ext cx="360363" cy="376238"/>
          </a:xfrm>
          <a:prstGeom prst="rect">
            <a:avLst/>
          </a:prstGeom>
          <a:noFill/>
          <a:ln w="9525">
            <a:solidFill>
              <a:schemeClr val="hlink"/>
            </a:solidFill>
            <a:miter lim="800000"/>
            <a:headEnd/>
            <a:tailEnd/>
          </a:ln>
          <a:effectLst/>
        </p:spPr>
        <p:txBody>
          <a:bodyPr>
            <a:spAutoFit/>
          </a:bodyPr>
          <a:lstStyle/>
          <a:p>
            <a:pPr>
              <a:spcBef>
                <a:spcPct val="50000"/>
              </a:spcBef>
              <a:buFontTx/>
              <a:buNone/>
            </a:pPr>
            <a:r>
              <a:rPr lang="en-US" altLang="zh-CN" sz="1800">
                <a:ea typeface="宋体" pitchFamily="2" charset="-122"/>
              </a:rPr>
              <a:t>Y</a:t>
            </a:r>
          </a:p>
        </p:txBody>
      </p:sp>
      <p:sp>
        <p:nvSpPr>
          <p:cNvPr id="709647" name="Text Box 15"/>
          <p:cNvSpPr txBox="1">
            <a:spLocks noChangeArrowheads="1"/>
          </p:cNvSpPr>
          <p:nvPr/>
        </p:nvSpPr>
        <p:spPr bwMode="auto">
          <a:xfrm>
            <a:off x="4211638" y="2133600"/>
            <a:ext cx="504825" cy="376238"/>
          </a:xfrm>
          <a:prstGeom prst="rect">
            <a:avLst/>
          </a:prstGeom>
          <a:noFill/>
          <a:ln w="9525">
            <a:solidFill>
              <a:srgbClr val="FF3300"/>
            </a:solidFill>
            <a:miter lim="800000"/>
            <a:headEnd/>
            <a:tailEnd/>
          </a:ln>
          <a:effectLst/>
        </p:spPr>
        <p:txBody>
          <a:bodyPr>
            <a:spAutoFit/>
          </a:bodyPr>
          <a:lstStyle/>
          <a:p>
            <a:pPr>
              <a:spcBef>
                <a:spcPct val="50000"/>
              </a:spcBef>
              <a:buFontTx/>
              <a:buNone/>
            </a:pPr>
            <a:r>
              <a:rPr lang="en-US" altLang="zh-CN" sz="1800">
                <a:ea typeface="宋体" pitchFamily="2" charset="-122"/>
              </a:rPr>
              <a:t>Z</a:t>
            </a:r>
          </a:p>
        </p:txBody>
      </p:sp>
      <p:sp>
        <p:nvSpPr>
          <p:cNvPr id="709648" name="Text Box 16"/>
          <p:cNvSpPr txBox="1">
            <a:spLocks noChangeArrowheads="1"/>
          </p:cNvSpPr>
          <p:nvPr/>
        </p:nvSpPr>
        <p:spPr bwMode="auto">
          <a:xfrm>
            <a:off x="6156325" y="2133600"/>
            <a:ext cx="504825" cy="376238"/>
          </a:xfrm>
          <a:prstGeom prst="rect">
            <a:avLst/>
          </a:prstGeom>
          <a:noFill/>
          <a:ln w="9525">
            <a:solidFill>
              <a:schemeClr val="hlink"/>
            </a:solidFill>
            <a:miter lim="800000"/>
            <a:headEnd/>
            <a:tailEnd/>
          </a:ln>
          <a:effectLst/>
        </p:spPr>
        <p:txBody>
          <a:bodyPr>
            <a:spAutoFit/>
          </a:bodyPr>
          <a:lstStyle/>
          <a:p>
            <a:pPr>
              <a:spcBef>
                <a:spcPct val="50000"/>
              </a:spcBef>
              <a:buFontTx/>
              <a:buNone/>
            </a:pPr>
            <a:r>
              <a:rPr lang="en-US" altLang="zh-CN" sz="1800">
                <a:ea typeface="宋体" pitchFamily="2" charset="-122"/>
              </a:rPr>
              <a:t>Y</a:t>
            </a:r>
          </a:p>
        </p:txBody>
      </p:sp>
      <p:sp>
        <p:nvSpPr>
          <p:cNvPr id="709649" name="Rectangle 17"/>
          <p:cNvSpPr>
            <a:spLocks noGrp="1" noChangeArrowheads="1"/>
          </p:cNvSpPr>
          <p:nvPr>
            <p:ph type="body" idx="1"/>
          </p:nvPr>
        </p:nvSpPr>
        <p:spPr>
          <a:xfrm>
            <a:off x="611188" y="5445125"/>
            <a:ext cx="8001000" cy="1008063"/>
          </a:xfrm>
        </p:spPr>
        <p:txBody>
          <a:bodyPr/>
          <a:lstStyle/>
          <a:p>
            <a:pPr lvl="1">
              <a:lnSpc>
                <a:spcPct val="90000"/>
              </a:lnSpc>
              <a:buFontTx/>
              <a:buNone/>
            </a:pPr>
            <a:r>
              <a:rPr lang="en-US" altLang="zh-CN"/>
              <a:t>Z= E</a:t>
            </a:r>
            <a:r>
              <a:rPr lang="en-US" altLang="zh-CN" baseline="-25000"/>
              <a:t>KUb</a:t>
            </a:r>
            <a:r>
              <a:rPr lang="en-US" altLang="zh-CN"/>
              <a:t> [Y] = E</a:t>
            </a:r>
            <a:r>
              <a:rPr lang="en-US" altLang="zh-CN" baseline="-25000"/>
              <a:t>KUb </a:t>
            </a:r>
            <a:r>
              <a:rPr lang="en-US" altLang="zh-CN"/>
              <a:t>[ E</a:t>
            </a:r>
            <a:r>
              <a:rPr lang="en-US" altLang="zh-CN" baseline="-25000">
                <a:solidFill>
                  <a:srgbClr val="FF3300"/>
                </a:solidFill>
              </a:rPr>
              <a:t>KRa </a:t>
            </a:r>
            <a:r>
              <a:rPr lang="en-US" altLang="zh-CN"/>
              <a:t>(X) ]</a:t>
            </a:r>
          </a:p>
          <a:p>
            <a:pPr lvl="1">
              <a:lnSpc>
                <a:spcPct val="90000"/>
              </a:lnSpc>
              <a:buFontTx/>
              <a:buNone/>
            </a:pPr>
            <a:r>
              <a:rPr lang="en-US" altLang="zh-CN"/>
              <a:t>X= D</a:t>
            </a:r>
            <a:r>
              <a:rPr lang="en-US" altLang="zh-CN" baseline="-25000"/>
              <a:t>KUa</a:t>
            </a:r>
            <a:r>
              <a:rPr lang="en-US" altLang="zh-CN"/>
              <a:t>[Y] = D</a:t>
            </a:r>
            <a:r>
              <a:rPr lang="en-US" altLang="zh-CN" baseline="-25000"/>
              <a:t>KUa </a:t>
            </a:r>
            <a:r>
              <a:rPr lang="en-US" altLang="zh-CN"/>
              <a:t>[ D</a:t>
            </a:r>
            <a:r>
              <a:rPr lang="en-US" altLang="zh-CN" baseline="-25000">
                <a:solidFill>
                  <a:srgbClr val="FF3300"/>
                </a:solidFill>
              </a:rPr>
              <a:t>KRb</a:t>
            </a:r>
            <a:r>
              <a:rPr lang="en-US" altLang="zh-CN" baseline="-25000"/>
              <a:t> </a:t>
            </a:r>
            <a:r>
              <a:rPr lang="en-US" altLang="zh-CN"/>
              <a:t>(Z) ]</a:t>
            </a:r>
          </a:p>
        </p:txBody>
      </p:sp>
      <p:sp>
        <p:nvSpPr>
          <p:cNvPr id="709650" name="Text Box 18"/>
          <p:cNvSpPr txBox="1">
            <a:spLocks noChangeArrowheads="1"/>
          </p:cNvSpPr>
          <p:nvPr/>
        </p:nvSpPr>
        <p:spPr bwMode="auto">
          <a:xfrm>
            <a:off x="1619250" y="1341438"/>
            <a:ext cx="647700" cy="457200"/>
          </a:xfrm>
          <a:prstGeom prst="rect">
            <a:avLst/>
          </a:prstGeom>
          <a:noFill/>
          <a:ln w="9525">
            <a:noFill/>
            <a:miter lim="800000"/>
            <a:headEnd/>
            <a:tailEnd/>
          </a:ln>
          <a:effectLst/>
        </p:spPr>
        <p:txBody>
          <a:bodyPr>
            <a:spAutoFit/>
          </a:bodyPr>
          <a:lstStyle/>
          <a:p>
            <a:pPr>
              <a:spcBef>
                <a:spcPct val="50000"/>
              </a:spcBef>
              <a:buFontTx/>
              <a:buNone/>
            </a:pPr>
            <a:r>
              <a:rPr lang="en-US" altLang="zh-CN" sz="2400" b="1">
                <a:ea typeface="宋体" pitchFamily="2" charset="-122"/>
              </a:rPr>
              <a:t>A</a:t>
            </a:r>
          </a:p>
        </p:txBody>
      </p:sp>
      <p:sp>
        <p:nvSpPr>
          <p:cNvPr id="709651" name="Text Box 19"/>
          <p:cNvSpPr txBox="1">
            <a:spLocks noChangeArrowheads="1"/>
          </p:cNvSpPr>
          <p:nvPr/>
        </p:nvSpPr>
        <p:spPr bwMode="auto">
          <a:xfrm>
            <a:off x="7308850" y="1316038"/>
            <a:ext cx="647700" cy="457200"/>
          </a:xfrm>
          <a:prstGeom prst="rect">
            <a:avLst/>
          </a:prstGeom>
          <a:noFill/>
          <a:ln w="9525">
            <a:noFill/>
            <a:miter lim="800000"/>
            <a:headEnd/>
            <a:tailEnd/>
          </a:ln>
          <a:effectLst/>
        </p:spPr>
        <p:txBody>
          <a:bodyPr>
            <a:spAutoFit/>
          </a:bodyPr>
          <a:lstStyle/>
          <a:p>
            <a:pPr>
              <a:spcBef>
                <a:spcPct val="50000"/>
              </a:spcBef>
              <a:buFontTx/>
              <a:buNone/>
            </a:pPr>
            <a:r>
              <a:rPr lang="en-US" altLang="zh-CN" sz="2400" b="1">
                <a:ea typeface="宋体" pitchFamily="2" charset="-122"/>
              </a:rPr>
              <a:t>B</a:t>
            </a:r>
          </a:p>
        </p:txBody>
      </p:sp>
      <p:sp>
        <p:nvSpPr>
          <p:cNvPr id="709652" name="AutoShape 20"/>
          <p:cNvSpPr>
            <a:spLocks noChangeArrowheads="1"/>
          </p:cNvSpPr>
          <p:nvPr/>
        </p:nvSpPr>
        <p:spPr bwMode="auto">
          <a:xfrm>
            <a:off x="4787900" y="4005263"/>
            <a:ext cx="1368425" cy="431800"/>
          </a:xfrm>
          <a:prstGeom prst="roundRect">
            <a:avLst>
              <a:gd name="adj" fmla="val 16667"/>
            </a:avLst>
          </a:prstGeom>
          <a:solidFill>
            <a:schemeClr val="bg2"/>
          </a:solidFill>
          <a:ln w="9525">
            <a:solidFill>
              <a:schemeClr val="tx1"/>
            </a:solidFill>
            <a:round/>
            <a:headEnd/>
            <a:tailEnd/>
          </a:ln>
          <a:effectLst/>
        </p:spPr>
        <p:txBody>
          <a:bodyPr wrap="none" anchor="ctr"/>
          <a:lstStyle/>
          <a:p>
            <a:pPr algn="ctr">
              <a:spcBef>
                <a:spcPct val="0"/>
              </a:spcBef>
              <a:buFontTx/>
              <a:buNone/>
            </a:pPr>
            <a:r>
              <a:rPr lang="zh-CN" altLang="en-US" sz="1800">
                <a:solidFill>
                  <a:schemeClr val="tx1"/>
                </a:solidFill>
                <a:ea typeface="宋体" pitchFamily="2" charset="-122"/>
              </a:rPr>
              <a:t>产生密钥对</a:t>
            </a:r>
          </a:p>
        </p:txBody>
      </p:sp>
      <p:sp>
        <p:nvSpPr>
          <p:cNvPr id="709653" name="AutoShape 21"/>
          <p:cNvSpPr>
            <a:spLocks noChangeArrowheads="1"/>
          </p:cNvSpPr>
          <p:nvPr/>
        </p:nvSpPr>
        <p:spPr bwMode="auto">
          <a:xfrm>
            <a:off x="1619250" y="4797425"/>
            <a:ext cx="1368425" cy="503238"/>
          </a:xfrm>
          <a:prstGeom prst="roundRect">
            <a:avLst>
              <a:gd name="adj" fmla="val 16667"/>
            </a:avLst>
          </a:prstGeom>
          <a:solidFill>
            <a:schemeClr val="bg2"/>
          </a:solidFill>
          <a:ln w="9525">
            <a:solidFill>
              <a:schemeClr val="tx1"/>
            </a:solidFill>
            <a:round/>
            <a:headEnd/>
            <a:tailEnd/>
          </a:ln>
          <a:effectLst/>
        </p:spPr>
        <p:txBody>
          <a:bodyPr wrap="none" anchor="ctr"/>
          <a:lstStyle/>
          <a:p>
            <a:pPr algn="ctr">
              <a:spcBef>
                <a:spcPct val="0"/>
              </a:spcBef>
              <a:buFontTx/>
              <a:buNone/>
            </a:pPr>
            <a:r>
              <a:rPr lang="zh-CN" altLang="en-US" sz="1800">
                <a:solidFill>
                  <a:schemeClr val="tx1"/>
                </a:solidFill>
                <a:ea typeface="宋体" pitchFamily="2" charset="-122"/>
              </a:rPr>
              <a:t>产生密钥对</a:t>
            </a:r>
          </a:p>
        </p:txBody>
      </p:sp>
      <p:sp>
        <p:nvSpPr>
          <p:cNvPr id="709654" name="Line 22"/>
          <p:cNvSpPr>
            <a:spLocks noChangeShapeType="1"/>
          </p:cNvSpPr>
          <p:nvPr/>
        </p:nvSpPr>
        <p:spPr bwMode="auto">
          <a:xfrm flipV="1">
            <a:off x="1835150" y="2924175"/>
            <a:ext cx="0" cy="1873250"/>
          </a:xfrm>
          <a:prstGeom prst="line">
            <a:avLst/>
          </a:prstGeom>
          <a:noFill/>
          <a:ln w="38100">
            <a:solidFill>
              <a:srgbClr val="FF3300"/>
            </a:solidFill>
            <a:round/>
            <a:headEnd/>
            <a:tailEnd type="triangle" w="med" len="med"/>
          </a:ln>
          <a:effectLst/>
        </p:spPr>
        <p:txBody>
          <a:bodyPr/>
          <a:lstStyle/>
          <a:p>
            <a:endParaRPr lang="zh-CN" altLang="en-US"/>
          </a:p>
        </p:txBody>
      </p:sp>
      <p:grpSp>
        <p:nvGrpSpPr>
          <p:cNvPr id="709655" name="Group 23"/>
          <p:cNvGrpSpPr>
            <a:grpSpLocks/>
          </p:cNvGrpSpPr>
          <p:nvPr/>
        </p:nvGrpSpPr>
        <p:grpSpPr bwMode="auto">
          <a:xfrm>
            <a:off x="2700338" y="2924175"/>
            <a:ext cx="4319587" cy="1873250"/>
            <a:chOff x="1701" y="1842"/>
            <a:chExt cx="2721" cy="1180"/>
          </a:xfrm>
        </p:grpSpPr>
        <p:sp>
          <p:nvSpPr>
            <p:cNvPr id="709656" name="Line 24"/>
            <p:cNvSpPr>
              <a:spLocks noChangeShapeType="1"/>
            </p:cNvSpPr>
            <p:nvPr/>
          </p:nvSpPr>
          <p:spPr bwMode="auto">
            <a:xfrm flipV="1">
              <a:off x="1701" y="2931"/>
              <a:ext cx="0" cy="91"/>
            </a:xfrm>
            <a:prstGeom prst="line">
              <a:avLst/>
            </a:prstGeom>
            <a:noFill/>
            <a:ln w="28575">
              <a:solidFill>
                <a:schemeClr val="tx1"/>
              </a:solidFill>
              <a:round/>
              <a:headEnd/>
              <a:tailEnd/>
            </a:ln>
            <a:effectLst/>
          </p:spPr>
          <p:txBody>
            <a:bodyPr/>
            <a:lstStyle/>
            <a:p>
              <a:endParaRPr lang="zh-CN" altLang="en-US"/>
            </a:p>
          </p:txBody>
        </p:sp>
        <p:sp>
          <p:nvSpPr>
            <p:cNvPr id="709657" name="Line 25"/>
            <p:cNvSpPr>
              <a:spLocks noChangeShapeType="1"/>
            </p:cNvSpPr>
            <p:nvPr/>
          </p:nvSpPr>
          <p:spPr bwMode="auto">
            <a:xfrm>
              <a:off x="1701" y="2931"/>
              <a:ext cx="2721" cy="0"/>
            </a:xfrm>
            <a:prstGeom prst="line">
              <a:avLst/>
            </a:prstGeom>
            <a:noFill/>
            <a:ln w="28575">
              <a:solidFill>
                <a:schemeClr val="tx1"/>
              </a:solidFill>
              <a:round/>
              <a:headEnd/>
              <a:tailEnd/>
            </a:ln>
            <a:effectLst/>
          </p:spPr>
          <p:txBody>
            <a:bodyPr/>
            <a:lstStyle/>
            <a:p>
              <a:endParaRPr lang="zh-CN" altLang="en-US"/>
            </a:p>
          </p:txBody>
        </p:sp>
        <p:sp>
          <p:nvSpPr>
            <p:cNvPr id="709658" name="Line 26"/>
            <p:cNvSpPr>
              <a:spLocks noChangeShapeType="1"/>
            </p:cNvSpPr>
            <p:nvPr/>
          </p:nvSpPr>
          <p:spPr bwMode="auto">
            <a:xfrm flipV="1">
              <a:off x="4422" y="1842"/>
              <a:ext cx="0" cy="1089"/>
            </a:xfrm>
            <a:prstGeom prst="line">
              <a:avLst/>
            </a:prstGeom>
            <a:noFill/>
            <a:ln w="28575">
              <a:solidFill>
                <a:schemeClr val="tx1"/>
              </a:solidFill>
              <a:round/>
              <a:headEnd/>
              <a:tailEnd type="triangle" w="med" len="med"/>
            </a:ln>
            <a:effectLst/>
          </p:spPr>
          <p:txBody>
            <a:bodyPr/>
            <a:lstStyle/>
            <a:p>
              <a:endParaRPr lang="zh-CN" altLang="en-US"/>
            </a:p>
          </p:txBody>
        </p:sp>
      </p:grpSp>
      <p:sp>
        <p:nvSpPr>
          <p:cNvPr id="709659" name="Line 27"/>
          <p:cNvSpPr>
            <a:spLocks noChangeShapeType="1"/>
          </p:cNvSpPr>
          <p:nvPr/>
        </p:nvSpPr>
        <p:spPr bwMode="auto">
          <a:xfrm flipV="1">
            <a:off x="5580063" y="2924175"/>
            <a:ext cx="0" cy="1081088"/>
          </a:xfrm>
          <a:prstGeom prst="line">
            <a:avLst/>
          </a:prstGeom>
          <a:noFill/>
          <a:ln w="38100">
            <a:solidFill>
              <a:srgbClr val="FF3300"/>
            </a:solidFill>
            <a:round/>
            <a:headEnd/>
            <a:tailEnd type="triangle" w="med" len="med"/>
          </a:ln>
          <a:effectLst/>
        </p:spPr>
        <p:txBody>
          <a:bodyPr/>
          <a:lstStyle/>
          <a:p>
            <a:endParaRPr lang="zh-CN" altLang="en-US"/>
          </a:p>
        </p:txBody>
      </p:sp>
      <p:grpSp>
        <p:nvGrpSpPr>
          <p:cNvPr id="709660" name="Group 28"/>
          <p:cNvGrpSpPr>
            <a:grpSpLocks/>
          </p:cNvGrpSpPr>
          <p:nvPr/>
        </p:nvGrpSpPr>
        <p:grpSpPr bwMode="auto">
          <a:xfrm>
            <a:off x="3419475" y="2924175"/>
            <a:ext cx="1657350" cy="1081088"/>
            <a:chOff x="2154" y="1842"/>
            <a:chExt cx="1044" cy="681"/>
          </a:xfrm>
        </p:grpSpPr>
        <p:sp>
          <p:nvSpPr>
            <p:cNvPr id="709661" name="Line 29"/>
            <p:cNvSpPr>
              <a:spLocks noChangeShapeType="1"/>
            </p:cNvSpPr>
            <p:nvPr/>
          </p:nvSpPr>
          <p:spPr bwMode="auto">
            <a:xfrm>
              <a:off x="2154" y="1842"/>
              <a:ext cx="0" cy="409"/>
            </a:xfrm>
            <a:prstGeom prst="line">
              <a:avLst/>
            </a:prstGeom>
            <a:noFill/>
            <a:ln w="28575">
              <a:solidFill>
                <a:schemeClr val="tx1"/>
              </a:solidFill>
              <a:round/>
              <a:headEnd type="triangle" w="med" len="med"/>
              <a:tailEnd/>
            </a:ln>
            <a:effectLst/>
          </p:spPr>
          <p:txBody>
            <a:bodyPr/>
            <a:lstStyle/>
            <a:p>
              <a:endParaRPr lang="zh-CN" altLang="en-US"/>
            </a:p>
          </p:txBody>
        </p:sp>
        <p:sp>
          <p:nvSpPr>
            <p:cNvPr id="709662" name="Line 30"/>
            <p:cNvSpPr>
              <a:spLocks noChangeShapeType="1"/>
            </p:cNvSpPr>
            <p:nvPr/>
          </p:nvSpPr>
          <p:spPr bwMode="auto">
            <a:xfrm flipV="1">
              <a:off x="3198" y="2251"/>
              <a:ext cx="0" cy="272"/>
            </a:xfrm>
            <a:prstGeom prst="line">
              <a:avLst/>
            </a:prstGeom>
            <a:noFill/>
            <a:ln w="28575">
              <a:solidFill>
                <a:schemeClr val="tx1"/>
              </a:solidFill>
              <a:round/>
              <a:headEnd/>
              <a:tailEnd/>
            </a:ln>
            <a:effectLst/>
          </p:spPr>
          <p:txBody>
            <a:bodyPr/>
            <a:lstStyle/>
            <a:p>
              <a:endParaRPr lang="zh-CN" altLang="en-US"/>
            </a:p>
          </p:txBody>
        </p:sp>
        <p:sp>
          <p:nvSpPr>
            <p:cNvPr id="709663" name="Line 31"/>
            <p:cNvSpPr>
              <a:spLocks noChangeShapeType="1"/>
            </p:cNvSpPr>
            <p:nvPr/>
          </p:nvSpPr>
          <p:spPr bwMode="auto">
            <a:xfrm flipH="1" flipV="1">
              <a:off x="2154" y="2251"/>
              <a:ext cx="1044" cy="0"/>
            </a:xfrm>
            <a:prstGeom prst="line">
              <a:avLst/>
            </a:prstGeom>
            <a:noFill/>
            <a:ln w="28575">
              <a:solidFill>
                <a:schemeClr val="tx1"/>
              </a:solidFill>
              <a:round/>
              <a:headEnd/>
              <a:tailEnd/>
            </a:ln>
            <a:effectLst/>
          </p:spPr>
          <p:txBody>
            <a:bodyPr/>
            <a:lstStyle/>
            <a:p>
              <a:endParaRPr lang="zh-CN" altLang="en-US"/>
            </a:p>
          </p:txBody>
        </p:sp>
      </p:grpSp>
      <p:sp>
        <p:nvSpPr>
          <p:cNvPr id="709664" name="Text Box 32"/>
          <p:cNvSpPr txBox="1">
            <a:spLocks noChangeArrowheads="1"/>
          </p:cNvSpPr>
          <p:nvPr/>
        </p:nvSpPr>
        <p:spPr bwMode="auto">
          <a:xfrm>
            <a:off x="1260475" y="4365625"/>
            <a:ext cx="1008063" cy="366713"/>
          </a:xfrm>
          <a:prstGeom prst="rect">
            <a:avLst/>
          </a:prstGeom>
          <a:noFill/>
          <a:ln w="9525">
            <a:noFill/>
            <a:miter lim="800000"/>
            <a:headEnd/>
            <a:tailEnd/>
          </a:ln>
          <a:effectLst/>
        </p:spPr>
        <p:txBody>
          <a:bodyPr>
            <a:spAutoFit/>
          </a:bodyPr>
          <a:lstStyle/>
          <a:p>
            <a:pPr>
              <a:spcBef>
                <a:spcPct val="50000"/>
              </a:spcBef>
              <a:buFontTx/>
              <a:buNone/>
            </a:pPr>
            <a:r>
              <a:rPr lang="en-US" altLang="zh-CN" sz="1800">
                <a:solidFill>
                  <a:srgbClr val="FF3300"/>
                </a:solidFill>
                <a:ea typeface="宋体" pitchFamily="2" charset="-122"/>
              </a:rPr>
              <a:t>KRa</a:t>
            </a:r>
          </a:p>
        </p:txBody>
      </p:sp>
      <p:sp>
        <p:nvSpPr>
          <p:cNvPr id="709665" name="Text Box 33"/>
          <p:cNvSpPr txBox="1">
            <a:spLocks noChangeArrowheads="1"/>
          </p:cNvSpPr>
          <p:nvPr/>
        </p:nvSpPr>
        <p:spPr bwMode="auto">
          <a:xfrm>
            <a:off x="2411413" y="4292600"/>
            <a:ext cx="792162" cy="366713"/>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KUa</a:t>
            </a:r>
          </a:p>
        </p:txBody>
      </p:sp>
      <p:sp>
        <p:nvSpPr>
          <p:cNvPr id="709666" name="Text Box 34"/>
          <p:cNvSpPr txBox="1">
            <a:spLocks noChangeArrowheads="1"/>
          </p:cNvSpPr>
          <p:nvPr/>
        </p:nvSpPr>
        <p:spPr bwMode="auto">
          <a:xfrm>
            <a:off x="5651500" y="3573463"/>
            <a:ext cx="792163" cy="366712"/>
          </a:xfrm>
          <a:prstGeom prst="rect">
            <a:avLst/>
          </a:prstGeom>
          <a:noFill/>
          <a:ln w="9525">
            <a:noFill/>
            <a:miter lim="800000"/>
            <a:headEnd/>
            <a:tailEnd/>
          </a:ln>
          <a:effectLst/>
        </p:spPr>
        <p:txBody>
          <a:bodyPr>
            <a:spAutoFit/>
          </a:bodyPr>
          <a:lstStyle/>
          <a:p>
            <a:pPr>
              <a:spcBef>
                <a:spcPct val="50000"/>
              </a:spcBef>
              <a:buFontTx/>
              <a:buNone/>
            </a:pPr>
            <a:r>
              <a:rPr lang="en-US" altLang="zh-CN" sz="1800">
                <a:solidFill>
                  <a:srgbClr val="FF3300"/>
                </a:solidFill>
                <a:ea typeface="宋体" pitchFamily="2" charset="-122"/>
              </a:rPr>
              <a:t>KRb</a:t>
            </a:r>
          </a:p>
        </p:txBody>
      </p:sp>
      <p:sp>
        <p:nvSpPr>
          <p:cNvPr id="709667" name="Text Box 35"/>
          <p:cNvSpPr txBox="1">
            <a:spLocks noChangeArrowheads="1"/>
          </p:cNvSpPr>
          <p:nvPr/>
        </p:nvSpPr>
        <p:spPr bwMode="auto">
          <a:xfrm>
            <a:off x="4211638" y="3644900"/>
            <a:ext cx="792162" cy="366713"/>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KUb</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09635"/>
                                        </p:tgtEl>
                                        <p:attrNameLst>
                                          <p:attrName>style.visibility</p:attrName>
                                        </p:attrNameLst>
                                      </p:cBhvr>
                                      <p:to>
                                        <p:strVal val="visible"/>
                                      </p:to>
                                    </p:set>
                                    <p:anim calcmode="lin" valueType="num">
                                      <p:cBhvr>
                                        <p:cTn id="7" dur="1000" fill="hold"/>
                                        <p:tgtEl>
                                          <p:spTgt spid="709635"/>
                                        </p:tgtEl>
                                        <p:attrNameLst>
                                          <p:attrName>ppt_w</p:attrName>
                                        </p:attrNameLst>
                                      </p:cBhvr>
                                      <p:tavLst>
                                        <p:tav tm="0">
                                          <p:val>
                                            <p:fltVal val="0"/>
                                          </p:val>
                                        </p:tav>
                                        <p:tav tm="100000">
                                          <p:val>
                                            <p:strVal val="#ppt_w"/>
                                          </p:val>
                                        </p:tav>
                                      </p:tavLst>
                                    </p:anim>
                                    <p:anim calcmode="lin" valueType="num">
                                      <p:cBhvr>
                                        <p:cTn id="8" dur="1000" fill="hold"/>
                                        <p:tgtEl>
                                          <p:spTgt spid="709635"/>
                                        </p:tgtEl>
                                        <p:attrNameLst>
                                          <p:attrName>ppt_h</p:attrName>
                                        </p:attrNameLst>
                                      </p:cBhvr>
                                      <p:tavLst>
                                        <p:tav tm="0">
                                          <p:val>
                                            <p:fltVal val="0"/>
                                          </p:val>
                                        </p:tav>
                                        <p:tav tm="100000">
                                          <p:val>
                                            <p:strVal val="#ppt_h"/>
                                          </p:val>
                                        </p:tav>
                                      </p:tavLst>
                                    </p:anim>
                                    <p:anim calcmode="lin" valueType="num">
                                      <p:cBhvr>
                                        <p:cTn id="9" dur="1000" fill="hold"/>
                                        <p:tgtEl>
                                          <p:spTgt spid="7096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096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FD694C0-CD70-4A2C-AF79-319E417D583E}" type="slidenum">
              <a:rPr lang="zh-CN" altLang="en-US"/>
              <a:pPr/>
              <a:t>39</a:t>
            </a:fld>
            <a:endParaRPr lang="en-US" altLang="zh-CN"/>
          </a:p>
        </p:txBody>
      </p:sp>
      <p:sp>
        <p:nvSpPr>
          <p:cNvPr id="710658" name="Rectangle 2"/>
          <p:cNvSpPr>
            <a:spLocks noGrp="1" noChangeArrowheads="1"/>
          </p:cNvSpPr>
          <p:nvPr>
            <p:ph type="title"/>
          </p:nvPr>
        </p:nvSpPr>
        <p:spPr/>
        <p:txBody>
          <a:bodyPr/>
          <a:lstStyle/>
          <a:p>
            <a:r>
              <a:rPr lang="zh-CN" altLang="en-US">
                <a:ea typeface="宋体" pitchFamily="2" charset="-122"/>
              </a:rPr>
              <a:t>对公开密钥密码算法的要求</a:t>
            </a:r>
          </a:p>
        </p:txBody>
      </p:sp>
      <p:sp>
        <p:nvSpPr>
          <p:cNvPr id="710659" name="Rectangle 3"/>
          <p:cNvSpPr>
            <a:spLocks noGrp="1" noChangeArrowheads="1"/>
          </p:cNvSpPr>
          <p:nvPr>
            <p:ph type="body" idx="1"/>
          </p:nvPr>
        </p:nvSpPr>
        <p:spPr>
          <a:xfrm>
            <a:off x="533400" y="1447800"/>
            <a:ext cx="8286750" cy="4800600"/>
          </a:xfrm>
        </p:spPr>
        <p:txBody>
          <a:bodyPr/>
          <a:lstStyle/>
          <a:p>
            <a:r>
              <a:rPr lang="en-US" altLang="zh-CN"/>
              <a:t>1.</a:t>
            </a:r>
            <a:r>
              <a:rPr lang="zh-CN" altLang="en-US"/>
              <a:t>参与方</a:t>
            </a:r>
            <a:r>
              <a:rPr lang="en-US" altLang="zh-CN"/>
              <a:t>B</a:t>
            </a:r>
            <a:r>
              <a:rPr lang="zh-CN" altLang="en-US"/>
              <a:t>容易产生密钥对（</a:t>
            </a:r>
            <a:r>
              <a:rPr lang="en-US" altLang="zh-CN"/>
              <a:t>KUb, KRb</a:t>
            </a:r>
            <a:r>
              <a:rPr lang="zh-CN" altLang="en-US"/>
              <a:t>）</a:t>
            </a:r>
          </a:p>
          <a:p>
            <a:r>
              <a:rPr lang="en-US" altLang="zh-CN"/>
              <a:t>2.</a:t>
            </a:r>
            <a:r>
              <a:rPr lang="zh-CN" altLang="en-US"/>
              <a:t>已知</a:t>
            </a:r>
            <a:r>
              <a:rPr lang="en-US" altLang="zh-CN"/>
              <a:t>KUb</a:t>
            </a:r>
            <a:r>
              <a:rPr lang="zh-CN" altLang="en-US"/>
              <a:t>，</a:t>
            </a:r>
            <a:r>
              <a:rPr lang="en-US" altLang="zh-CN"/>
              <a:t>A</a:t>
            </a:r>
            <a:r>
              <a:rPr lang="zh-CN" altLang="en-US"/>
              <a:t>的加密操作是容易的：</a:t>
            </a:r>
          </a:p>
          <a:p>
            <a:pPr lvl="1">
              <a:buFontTx/>
              <a:buNone/>
            </a:pPr>
            <a:r>
              <a:rPr lang="zh-CN" altLang="en-US"/>
              <a:t>   </a:t>
            </a:r>
            <a:r>
              <a:rPr lang="en-US" altLang="zh-CN"/>
              <a:t>C=E</a:t>
            </a:r>
            <a:r>
              <a:rPr lang="en-US" altLang="zh-CN" baseline="-25000"/>
              <a:t>KUb</a:t>
            </a:r>
            <a:r>
              <a:rPr lang="en-US" altLang="zh-CN"/>
              <a:t>(P)</a:t>
            </a:r>
          </a:p>
          <a:p>
            <a:r>
              <a:rPr lang="en-US" altLang="zh-CN"/>
              <a:t>3.</a:t>
            </a:r>
            <a:r>
              <a:rPr lang="zh-CN" altLang="en-US"/>
              <a:t>已知</a:t>
            </a:r>
            <a:r>
              <a:rPr lang="en-US" altLang="zh-CN"/>
              <a:t>KRb</a:t>
            </a:r>
            <a:r>
              <a:rPr lang="zh-CN" altLang="en-US"/>
              <a:t>，</a:t>
            </a:r>
            <a:r>
              <a:rPr lang="en-US" altLang="zh-CN"/>
              <a:t>B</a:t>
            </a:r>
            <a:r>
              <a:rPr lang="zh-CN" altLang="en-US"/>
              <a:t>解密操作是容易的</a:t>
            </a:r>
            <a:r>
              <a:rPr lang="en-US" altLang="zh-CN"/>
              <a:t>:</a:t>
            </a:r>
          </a:p>
          <a:p>
            <a:pPr lvl="1">
              <a:buFontTx/>
              <a:buNone/>
            </a:pPr>
            <a:r>
              <a:rPr lang="en-US" altLang="zh-CN"/>
              <a:t>  P=D</a:t>
            </a:r>
            <a:r>
              <a:rPr lang="en-US" altLang="zh-CN" baseline="-25000">
                <a:solidFill>
                  <a:srgbClr val="FF3300"/>
                </a:solidFill>
              </a:rPr>
              <a:t>KRb </a:t>
            </a:r>
            <a:r>
              <a:rPr lang="en-US" altLang="zh-CN"/>
              <a:t>(C)  =D</a:t>
            </a:r>
            <a:r>
              <a:rPr lang="en-US" altLang="zh-CN" baseline="-25000">
                <a:solidFill>
                  <a:srgbClr val="FF3300"/>
                </a:solidFill>
              </a:rPr>
              <a:t>KRb</a:t>
            </a:r>
            <a:r>
              <a:rPr lang="en-US" altLang="zh-CN" baseline="-25000"/>
              <a:t> </a:t>
            </a:r>
            <a:r>
              <a:rPr lang="en-US" altLang="zh-CN"/>
              <a:t>( E</a:t>
            </a:r>
            <a:r>
              <a:rPr lang="en-US" altLang="zh-CN" baseline="-25000"/>
              <a:t>KUb </a:t>
            </a:r>
            <a:r>
              <a:rPr lang="en-US" altLang="zh-CN"/>
              <a:t>(P) )</a:t>
            </a:r>
          </a:p>
          <a:p>
            <a:pPr>
              <a:buFontTx/>
              <a:buNone/>
            </a:pPr>
            <a:r>
              <a:rPr lang="en-US" altLang="zh-CN"/>
              <a:t>4. </a:t>
            </a:r>
            <a:r>
              <a:rPr lang="zh-CN" altLang="en-US"/>
              <a:t>已知</a:t>
            </a:r>
            <a:r>
              <a:rPr lang="en-US" altLang="zh-CN"/>
              <a:t>KUb</a:t>
            </a:r>
            <a:r>
              <a:rPr lang="zh-CN" altLang="en-US"/>
              <a:t>，求</a:t>
            </a:r>
            <a:r>
              <a:rPr lang="en-US" altLang="zh-CN">
                <a:solidFill>
                  <a:srgbClr val="FF3300"/>
                </a:solidFill>
              </a:rPr>
              <a:t>KRb</a:t>
            </a:r>
            <a:r>
              <a:rPr lang="zh-CN" altLang="en-US"/>
              <a:t>是计算上不可行的；</a:t>
            </a:r>
          </a:p>
          <a:p>
            <a:pPr>
              <a:buFontTx/>
              <a:buNone/>
            </a:pPr>
            <a:r>
              <a:rPr lang="en-US" altLang="zh-CN"/>
              <a:t>5. </a:t>
            </a:r>
            <a:r>
              <a:rPr lang="zh-CN" altLang="en-US"/>
              <a:t>已知</a:t>
            </a:r>
            <a:r>
              <a:rPr lang="en-US" altLang="zh-CN"/>
              <a:t>KUb</a:t>
            </a:r>
            <a:r>
              <a:rPr lang="zh-CN" altLang="en-US"/>
              <a:t>和</a:t>
            </a:r>
            <a:r>
              <a:rPr lang="en-US" altLang="zh-CN"/>
              <a:t>C, </a:t>
            </a:r>
            <a:r>
              <a:rPr lang="zh-CN" altLang="en-US"/>
              <a:t>欲恢复</a:t>
            </a:r>
            <a:r>
              <a:rPr lang="en-US" altLang="zh-CN"/>
              <a:t>P</a:t>
            </a:r>
            <a:r>
              <a:rPr lang="zh-CN" altLang="en-US"/>
              <a:t>是计算上不可行的。</a:t>
            </a: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069B7A2-C2DE-4939-A519-694EB72CDF0A}" type="slidenum">
              <a:rPr lang="zh-CN" altLang="en-US"/>
              <a:pPr/>
              <a:t>4</a:t>
            </a:fld>
            <a:endParaRPr lang="en-US" altLang="zh-CN"/>
          </a:p>
        </p:txBody>
      </p:sp>
      <p:sp>
        <p:nvSpPr>
          <p:cNvPr id="564226" name="Rectangle 2"/>
          <p:cNvSpPr>
            <a:spLocks noGrp="1" noChangeArrowheads="1"/>
          </p:cNvSpPr>
          <p:nvPr>
            <p:ph type="title"/>
          </p:nvPr>
        </p:nvSpPr>
        <p:spPr>
          <a:xfrm>
            <a:off x="395288" y="692150"/>
            <a:ext cx="8229600" cy="720725"/>
          </a:xfrm>
        </p:spPr>
        <p:txBody>
          <a:bodyPr/>
          <a:lstStyle/>
          <a:p>
            <a:r>
              <a:rPr lang="zh-CN" altLang="en-US" sz="4000">
                <a:ea typeface="宋体" pitchFamily="2" charset="-122"/>
              </a:rPr>
              <a:t>密码学的起源与发展</a:t>
            </a:r>
          </a:p>
        </p:txBody>
      </p:sp>
      <p:sp>
        <p:nvSpPr>
          <p:cNvPr id="564227" name="Rectangle 3"/>
          <p:cNvSpPr>
            <a:spLocks noGrp="1" noChangeArrowheads="1"/>
          </p:cNvSpPr>
          <p:nvPr>
            <p:ph type="body" idx="1"/>
          </p:nvPr>
        </p:nvSpPr>
        <p:spPr>
          <a:xfrm>
            <a:off x="468313" y="1844675"/>
            <a:ext cx="8229600" cy="3744913"/>
          </a:xfrm>
        </p:spPr>
        <p:txBody>
          <a:bodyPr/>
          <a:lstStyle/>
          <a:p>
            <a:pPr>
              <a:buFontTx/>
              <a:buNone/>
            </a:pPr>
            <a:r>
              <a:rPr lang="en-US" altLang="zh-CN"/>
              <a:t>•</a:t>
            </a:r>
            <a:r>
              <a:rPr lang="zh-CN" altLang="en-US"/>
              <a:t>第一阶段（古代</a:t>
            </a:r>
            <a:r>
              <a:rPr lang="en-US" altLang="zh-CN"/>
              <a:t>——1949</a:t>
            </a:r>
            <a:r>
              <a:rPr lang="zh-CN" altLang="en-US"/>
              <a:t>）</a:t>
            </a:r>
          </a:p>
          <a:p>
            <a:pPr>
              <a:buFontTx/>
              <a:buNone/>
            </a:pPr>
            <a:r>
              <a:rPr lang="zh-CN" altLang="en-US"/>
              <a:t>  </a:t>
            </a:r>
            <a:r>
              <a:rPr lang="zh-CN" altLang="en-US">
                <a:hlinkClick r:id="rId2" action="ppaction://hlinksldjump"/>
              </a:rPr>
              <a:t>▲</a:t>
            </a:r>
            <a:r>
              <a:rPr lang="zh-CN" altLang="en-US" b="1"/>
              <a:t>手工阶段</a:t>
            </a:r>
          </a:p>
          <a:p>
            <a:pPr>
              <a:buFontTx/>
              <a:buNone/>
            </a:pPr>
            <a:r>
              <a:rPr lang="en-US" altLang="zh-CN"/>
              <a:t>•</a:t>
            </a:r>
            <a:r>
              <a:rPr lang="zh-CN" altLang="en-US"/>
              <a:t>第二阶段（</a:t>
            </a:r>
            <a:r>
              <a:rPr lang="en-US" altLang="zh-CN"/>
              <a:t>1949——1975</a:t>
            </a:r>
            <a:r>
              <a:rPr lang="zh-CN" altLang="en-US"/>
              <a:t>）   </a:t>
            </a:r>
          </a:p>
          <a:p>
            <a:pPr>
              <a:buFontTx/>
              <a:buNone/>
            </a:pPr>
            <a:r>
              <a:rPr lang="zh-CN" altLang="en-US"/>
              <a:t> </a:t>
            </a:r>
            <a:r>
              <a:rPr lang="en-US" altLang="zh-CN">
                <a:hlinkClick r:id="rId3" action="ppaction://hlinksldjump"/>
              </a:rPr>
              <a:t>▲</a:t>
            </a:r>
            <a:r>
              <a:rPr lang="zh-CN" altLang="en-US" b="1"/>
              <a:t>机器时代、电子时代。</a:t>
            </a:r>
            <a:r>
              <a:rPr lang="zh-CN" altLang="en-US"/>
              <a:t> </a:t>
            </a:r>
          </a:p>
          <a:p>
            <a:pPr>
              <a:buFontTx/>
              <a:buNone/>
            </a:pPr>
            <a:r>
              <a:rPr lang="en-US" altLang="zh-CN"/>
              <a:t>•</a:t>
            </a:r>
            <a:r>
              <a:rPr lang="zh-CN" altLang="en-US"/>
              <a:t>第三阶段（</a:t>
            </a:r>
            <a:r>
              <a:rPr lang="en-US" altLang="zh-CN"/>
              <a:t>1976</a:t>
            </a:r>
            <a:r>
              <a:rPr lang="zh-CN" altLang="en-US"/>
              <a:t>年以后）</a:t>
            </a:r>
          </a:p>
          <a:p>
            <a:pPr>
              <a:buFontTx/>
              <a:buNone/>
            </a:pPr>
            <a:r>
              <a:rPr lang="zh-CN" altLang="en-US"/>
              <a:t>   </a:t>
            </a:r>
            <a:r>
              <a:rPr lang="zh-CN" altLang="en-US" b="1"/>
              <a:t>密码学的新方向</a:t>
            </a:r>
            <a:r>
              <a:rPr lang="en-US" altLang="zh-CN" b="1"/>
              <a:t>——</a:t>
            </a:r>
            <a:r>
              <a:rPr lang="zh-CN" altLang="en-US" b="1"/>
              <a:t>公钥密码学</a:t>
            </a:r>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990343-F545-4F87-A68E-7EDC09349AD5}" type="slidenum">
              <a:rPr lang="zh-CN" altLang="en-US"/>
              <a:pPr/>
              <a:t>40</a:t>
            </a:fld>
            <a:endParaRPr lang="en-US" altLang="zh-CN"/>
          </a:p>
        </p:txBody>
      </p:sp>
      <p:sp>
        <p:nvSpPr>
          <p:cNvPr id="711682" name="Rectangle 2"/>
          <p:cNvSpPr>
            <a:spLocks noGrp="1" noChangeArrowheads="1"/>
          </p:cNvSpPr>
          <p:nvPr>
            <p:ph type="title"/>
          </p:nvPr>
        </p:nvSpPr>
        <p:spPr/>
        <p:txBody>
          <a:bodyPr/>
          <a:lstStyle/>
          <a:p>
            <a:r>
              <a:rPr lang="zh-CN" altLang="en-US">
                <a:ea typeface="宋体" pitchFamily="2" charset="-122"/>
              </a:rPr>
              <a:t>对公钥密码算法的误解</a:t>
            </a:r>
          </a:p>
        </p:txBody>
      </p:sp>
      <p:sp>
        <p:nvSpPr>
          <p:cNvPr id="711683" name="Rectangle 3"/>
          <p:cNvSpPr>
            <a:spLocks noGrp="1" noChangeArrowheads="1"/>
          </p:cNvSpPr>
          <p:nvPr>
            <p:ph type="body" idx="1"/>
          </p:nvPr>
        </p:nvSpPr>
        <p:spPr>
          <a:xfrm>
            <a:off x="250825" y="1447800"/>
            <a:ext cx="8713788" cy="4800600"/>
          </a:xfrm>
        </p:spPr>
        <p:txBody>
          <a:bodyPr/>
          <a:lstStyle/>
          <a:p>
            <a:r>
              <a:rPr lang="zh-CN" altLang="en-US"/>
              <a:t>公开密钥算法比对称密钥密码算法更安全？</a:t>
            </a:r>
          </a:p>
          <a:p>
            <a:pPr lvl="1"/>
            <a:r>
              <a:rPr lang="zh-CN" altLang="en-US"/>
              <a:t>任何一种算法都依赖于密钥长度、破译密码的工作量，从抗分析角度，没有一方更优越</a:t>
            </a:r>
          </a:p>
          <a:p>
            <a:r>
              <a:rPr lang="zh-CN" altLang="en-US"/>
              <a:t>公开密钥算法使对称密钥成为过时了的技术？</a:t>
            </a:r>
          </a:p>
          <a:p>
            <a:pPr lvl="1"/>
            <a:r>
              <a:rPr lang="zh-CN" altLang="en-US"/>
              <a:t>公开密钥很慢，只能用在密钥管理和数字签名，对称密钥密码算法将长期存在</a:t>
            </a:r>
          </a:p>
          <a:p>
            <a:r>
              <a:rPr lang="zh-CN" altLang="en-US"/>
              <a:t>使用公开密钥加密，密钥分配变得非常简单？</a:t>
            </a:r>
          </a:p>
          <a:p>
            <a:pPr lvl="1"/>
            <a:r>
              <a:rPr lang="zh-CN" altLang="en-US"/>
              <a:t>事实上的密钥分配既不简单，也不有效</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1683">
                                            <p:txEl>
                                              <p:pRg st="0" end="0"/>
                                            </p:txEl>
                                          </p:spTgt>
                                        </p:tgtEl>
                                        <p:attrNameLst>
                                          <p:attrName>style.visibility</p:attrName>
                                        </p:attrNameLst>
                                      </p:cBhvr>
                                      <p:to>
                                        <p:strVal val="visible"/>
                                      </p:to>
                                    </p:set>
                                    <p:anim calcmode="discrete" valueType="clr">
                                      <p:cBhvr override="childStyle">
                                        <p:cTn id="7" dur="80"/>
                                        <p:tgtEl>
                                          <p:spTgt spid="7116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16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1168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11683">
                                            <p:txEl>
                                              <p:pRg st="1" end="1"/>
                                            </p:txEl>
                                          </p:spTgt>
                                        </p:tgtEl>
                                        <p:attrNameLst>
                                          <p:attrName>style.visibility</p:attrName>
                                        </p:attrNameLst>
                                      </p:cBhvr>
                                      <p:to>
                                        <p:strVal val="visible"/>
                                      </p:to>
                                    </p:set>
                                    <p:anim calcmode="discrete" valueType="clr">
                                      <p:cBhvr override="childStyle">
                                        <p:cTn id="14" dur="80"/>
                                        <p:tgtEl>
                                          <p:spTgt spid="7116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16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1168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11683">
                                            <p:txEl>
                                              <p:pRg st="2" end="2"/>
                                            </p:txEl>
                                          </p:spTgt>
                                        </p:tgtEl>
                                        <p:attrNameLst>
                                          <p:attrName>style.visibility</p:attrName>
                                        </p:attrNameLst>
                                      </p:cBhvr>
                                      <p:to>
                                        <p:strVal val="visible"/>
                                      </p:to>
                                    </p:set>
                                    <p:anim calcmode="discrete" valueType="clr">
                                      <p:cBhvr override="childStyle">
                                        <p:cTn id="21" dur="80"/>
                                        <p:tgtEl>
                                          <p:spTgt spid="7116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168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1168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11683">
                                            <p:txEl>
                                              <p:pRg st="3" end="3"/>
                                            </p:txEl>
                                          </p:spTgt>
                                        </p:tgtEl>
                                        <p:attrNameLst>
                                          <p:attrName>style.visibility</p:attrName>
                                        </p:attrNameLst>
                                      </p:cBhvr>
                                      <p:to>
                                        <p:strVal val="visible"/>
                                      </p:to>
                                    </p:set>
                                    <p:anim calcmode="discrete" valueType="clr">
                                      <p:cBhvr override="childStyle">
                                        <p:cTn id="28" dur="80"/>
                                        <p:tgtEl>
                                          <p:spTgt spid="7116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168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1168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711683">
                                            <p:txEl>
                                              <p:pRg st="4" end="4"/>
                                            </p:txEl>
                                          </p:spTgt>
                                        </p:tgtEl>
                                        <p:attrNameLst>
                                          <p:attrName>style.visibility</p:attrName>
                                        </p:attrNameLst>
                                      </p:cBhvr>
                                      <p:to>
                                        <p:strVal val="visible"/>
                                      </p:to>
                                    </p:set>
                                    <p:anim calcmode="discrete" valueType="clr">
                                      <p:cBhvr override="childStyle">
                                        <p:cTn id="35" dur="80"/>
                                        <p:tgtEl>
                                          <p:spTgt spid="7116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168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71168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711683">
                                            <p:txEl>
                                              <p:pRg st="5" end="5"/>
                                            </p:txEl>
                                          </p:spTgt>
                                        </p:tgtEl>
                                        <p:attrNameLst>
                                          <p:attrName>style.visibility</p:attrName>
                                        </p:attrNameLst>
                                      </p:cBhvr>
                                      <p:to>
                                        <p:strVal val="visible"/>
                                      </p:to>
                                    </p:set>
                                    <p:anim calcmode="discrete" valueType="clr">
                                      <p:cBhvr override="childStyle">
                                        <p:cTn id="42" dur="80"/>
                                        <p:tgtEl>
                                          <p:spTgt spid="71168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168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71168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DA2D923-0811-4A53-95E6-DFC5AE06207A}" type="slidenum">
              <a:rPr lang="zh-CN" altLang="en-US"/>
              <a:pPr/>
              <a:t>41</a:t>
            </a:fld>
            <a:endParaRPr lang="en-US" altLang="zh-CN"/>
          </a:p>
        </p:txBody>
      </p:sp>
      <p:sp>
        <p:nvSpPr>
          <p:cNvPr id="712706" name="Rectangle 2"/>
          <p:cNvSpPr>
            <a:spLocks noGrp="1" noChangeArrowheads="1"/>
          </p:cNvSpPr>
          <p:nvPr>
            <p:ph type="title"/>
          </p:nvPr>
        </p:nvSpPr>
        <p:spPr>
          <a:xfrm>
            <a:off x="250825" y="692150"/>
            <a:ext cx="8229600" cy="720725"/>
          </a:xfrm>
        </p:spPr>
        <p:txBody>
          <a:bodyPr/>
          <a:lstStyle/>
          <a:p>
            <a:r>
              <a:rPr lang="zh-CN" altLang="en-US" sz="4000">
                <a:latin typeface="宋体" pitchFamily="2" charset="-122"/>
                <a:ea typeface="宋体" pitchFamily="2" charset="-122"/>
              </a:rPr>
              <a:t>目录</a:t>
            </a:r>
          </a:p>
        </p:txBody>
      </p:sp>
      <p:sp>
        <p:nvSpPr>
          <p:cNvPr id="712707" name="Rectangle 3"/>
          <p:cNvSpPr>
            <a:spLocks noGrp="1" noChangeArrowheads="1"/>
          </p:cNvSpPr>
          <p:nvPr>
            <p:ph type="body" idx="1"/>
          </p:nvPr>
        </p:nvSpPr>
        <p:spPr/>
        <p:txBody>
          <a:bodyPr/>
          <a:lstStyle/>
          <a:p>
            <a:r>
              <a:rPr kumimoji="1" lang="en-US" altLang="zh-CN" b="1"/>
              <a:t>1.</a:t>
            </a:r>
            <a:r>
              <a:rPr kumimoji="1" lang="en-US" altLang="en-US" b="1"/>
              <a:t>密码学基本知识</a:t>
            </a:r>
            <a:endParaRPr kumimoji="1" lang="en-US" altLang="en-US" b="1">
              <a:solidFill>
                <a:schemeClr val="hlink"/>
              </a:solidFill>
              <a:effectLst>
                <a:outerShdw blurRad="38100" dist="38100" dir="2700000" algn="tl">
                  <a:srgbClr val="C0C0C0"/>
                </a:outerShdw>
              </a:effectLst>
            </a:endParaRPr>
          </a:p>
          <a:p>
            <a:r>
              <a:rPr kumimoji="1" lang="en-US" altLang="zh-CN" b="1"/>
              <a:t>2.</a:t>
            </a:r>
            <a:r>
              <a:rPr kumimoji="1" lang="en-US" altLang="en-US" b="1"/>
              <a:t>对称密码学</a:t>
            </a:r>
          </a:p>
          <a:p>
            <a:r>
              <a:rPr kumimoji="1" lang="en-US" altLang="zh-CN" b="1"/>
              <a:t>3.</a:t>
            </a:r>
            <a:r>
              <a:rPr kumimoji="1" lang="en-US" altLang="en-US" b="1"/>
              <a:t>非对称（公钥）密码学 </a:t>
            </a:r>
            <a:endParaRPr kumimoji="1" lang="en-US" altLang="zh-CN" b="1"/>
          </a:p>
          <a:p>
            <a:pPr lvl="1"/>
            <a:r>
              <a:rPr kumimoji="1" lang="en-US" altLang="zh-CN" b="1"/>
              <a:t>3.1 </a:t>
            </a:r>
            <a:r>
              <a:rPr kumimoji="1" lang="zh-CN" altLang="en-US" b="1"/>
              <a:t>公钥密码学概述</a:t>
            </a:r>
          </a:p>
          <a:p>
            <a:pPr lvl="1"/>
            <a:r>
              <a:rPr kumimoji="1" lang="en-US" altLang="zh-CN" b="1">
                <a:solidFill>
                  <a:schemeClr val="hlink"/>
                </a:solidFill>
                <a:effectLst>
                  <a:outerShdw blurRad="38100" dist="38100" dir="2700000" algn="tl">
                    <a:srgbClr val="C0C0C0"/>
                  </a:outerShdw>
                </a:effectLst>
              </a:rPr>
              <a:t>3.2 RSA</a:t>
            </a:r>
            <a:r>
              <a:rPr kumimoji="1" lang="zh-CN" altLang="en-US" b="1">
                <a:solidFill>
                  <a:schemeClr val="hlink"/>
                </a:solidFill>
                <a:effectLst>
                  <a:outerShdw blurRad="38100" dist="38100" dir="2700000" algn="tl">
                    <a:srgbClr val="C0C0C0"/>
                  </a:outerShdw>
                </a:effectLst>
              </a:rPr>
              <a:t>算法</a:t>
            </a:r>
          </a:p>
        </p:txBody>
      </p:sp>
      <p:sp>
        <p:nvSpPr>
          <p:cNvPr id="712708" name="Line 4"/>
          <p:cNvSpPr>
            <a:spLocks noChangeShapeType="1"/>
          </p:cNvSpPr>
          <p:nvPr/>
        </p:nvSpPr>
        <p:spPr bwMode="auto">
          <a:xfrm>
            <a:off x="0" y="1484313"/>
            <a:ext cx="7740650" cy="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374AF69-0E9E-4CEC-97D5-BAF32FAAB7D5}" type="slidenum">
              <a:rPr lang="zh-CN" altLang="en-US"/>
              <a:pPr/>
              <a:t>42</a:t>
            </a:fld>
            <a:endParaRPr lang="en-US" altLang="zh-CN"/>
          </a:p>
        </p:txBody>
      </p:sp>
      <p:sp>
        <p:nvSpPr>
          <p:cNvPr id="713730" name="Rectangle 2"/>
          <p:cNvSpPr>
            <a:spLocks noGrp="1" noChangeArrowheads="1"/>
          </p:cNvSpPr>
          <p:nvPr>
            <p:ph type="title"/>
          </p:nvPr>
        </p:nvSpPr>
        <p:spPr/>
        <p:txBody>
          <a:bodyPr/>
          <a:lstStyle/>
          <a:p>
            <a:r>
              <a:rPr lang="en-US" altLang="zh-CN">
                <a:ea typeface="宋体" pitchFamily="2" charset="-122"/>
              </a:rPr>
              <a:t>RSA</a:t>
            </a:r>
            <a:r>
              <a:rPr lang="zh-CN" altLang="en-US">
                <a:ea typeface="宋体" pitchFamily="2" charset="-122"/>
              </a:rPr>
              <a:t>算法简介</a:t>
            </a:r>
          </a:p>
        </p:txBody>
      </p:sp>
      <p:sp>
        <p:nvSpPr>
          <p:cNvPr id="713731" name="Rectangle 3"/>
          <p:cNvSpPr>
            <a:spLocks noGrp="1" noChangeArrowheads="1"/>
          </p:cNvSpPr>
          <p:nvPr>
            <p:ph type="body" idx="1"/>
          </p:nvPr>
        </p:nvSpPr>
        <p:spPr/>
        <p:txBody>
          <a:bodyPr/>
          <a:lstStyle/>
          <a:p>
            <a:r>
              <a:rPr lang="en-US" altLang="zh-CN" dirty="0"/>
              <a:t>Ron </a:t>
            </a:r>
            <a:r>
              <a:rPr lang="en-US" altLang="zh-CN" dirty="0" err="1"/>
              <a:t>Rivest</a:t>
            </a:r>
            <a:r>
              <a:rPr lang="en-US" altLang="zh-CN" dirty="0"/>
              <a:t>, </a:t>
            </a:r>
            <a:r>
              <a:rPr lang="en-US" altLang="zh-CN" dirty="0" err="1"/>
              <a:t>Adi</a:t>
            </a:r>
            <a:r>
              <a:rPr lang="en-US" altLang="zh-CN" dirty="0"/>
              <a:t> Shamir , Leonard </a:t>
            </a:r>
            <a:r>
              <a:rPr lang="en-US" altLang="zh-CN" dirty="0" err="1"/>
              <a:t>Adleman</a:t>
            </a:r>
            <a:endParaRPr lang="en-US" altLang="zh-CN" dirty="0"/>
          </a:p>
          <a:p>
            <a:r>
              <a:rPr lang="en-US" altLang="zh-CN" dirty="0"/>
              <a:t>RSA</a:t>
            </a:r>
            <a:r>
              <a:rPr lang="zh-CN" altLang="en-US" dirty="0"/>
              <a:t>的安全性基于大数分解的难度</a:t>
            </a:r>
          </a:p>
          <a:p>
            <a:r>
              <a:rPr lang="en-US" altLang="zh-CN" dirty="0"/>
              <a:t>RSA</a:t>
            </a:r>
            <a:r>
              <a:rPr lang="zh-CN" altLang="en-US" dirty="0"/>
              <a:t>在美国申请了专利（已经过期），在其他国家没有</a:t>
            </a:r>
          </a:p>
          <a:p>
            <a:r>
              <a:rPr lang="en-US" altLang="zh-CN" dirty="0"/>
              <a:t>RSA</a:t>
            </a:r>
            <a:r>
              <a:rPr lang="zh-CN" altLang="en-US" dirty="0"/>
              <a:t>已经成了事实上的工业标准，在美国除外</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13731">
                                            <p:txEl>
                                              <p:pRg st="0" end="0"/>
                                            </p:txEl>
                                          </p:spTgt>
                                        </p:tgtEl>
                                        <p:attrNameLst>
                                          <p:attrName>style.visibility</p:attrName>
                                        </p:attrNameLst>
                                      </p:cBhvr>
                                      <p:to>
                                        <p:strVal val="visible"/>
                                      </p:to>
                                    </p:set>
                                    <p:anim calcmode="discrete" valueType="clr">
                                      <p:cBhvr override="childStyle">
                                        <p:cTn id="7" dur="80"/>
                                        <p:tgtEl>
                                          <p:spTgt spid="7137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37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1373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13731">
                                            <p:txEl>
                                              <p:pRg st="1" end="1"/>
                                            </p:txEl>
                                          </p:spTgt>
                                        </p:tgtEl>
                                        <p:attrNameLst>
                                          <p:attrName>style.visibility</p:attrName>
                                        </p:attrNameLst>
                                      </p:cBhvr>
                                      <p:to>
                                        <p:strVal val="visible"/>
                                      </p:to>
                                    </p:set>
                                    <p:anim calcmode="discrete" valueType="clr">
                                      <p:cBhvr override="childStyle">
                                        <p:cTn id="14" dur="80"/>
                                        <p:tgtEl>
                                          <p:spTgt spid="7137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373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13731">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13731">
                                            <p:txEl>
                                              <p:pRg st="2" end="2"/>
                                            </p:txEl>
                                          </p:spTgt>
                                        </p:tgtEl>
                                        <p:attrNameLst>
                                          <p:attrName>style.visibility</p:attrName>
                                        </p:attrNameLst>
                                      </p:cBhvr>
                                      <p:to>
                                        <p:strVal val="visible"/>
                                      </p:to>
                                    </p:set>
                                    <p:anim calcmode="discrete" valueType="clr">
                                      <p:cBhvr override="childStyle">
                                        <p:cTn id="21" dur="80"/>
                                        <p:tgtEl>
                                          <p:spTgt spid="7137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373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13731">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13731">
                                            <p:txEl>
                                              <p:pRg st="3" end="3"/>
                                            </p:txEl>
                                          </p:spTgt>
                                        </p:tgtEl>
                                        <p:attrNameLst>
                                          <p:attrName>style.visibility</p:attrName>
                                        </p:attrNameLst>
                                      </p:cBhvr>
                                      <p:to>
                                        <p:strVal val="visible"/>
                                      </p:to>
                                    </p:set>
                                    <p:anim calcmode="discrete" valueType="clr">
                                      <p:cBhvr override="childStyle">
                                        <p:cTn id="28" dur="80"/>
                                        <p:tgtEl>
                                          <p:spTgt spid="7137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373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1373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D1F36202-9313-40D4-8778-0369655DB24D}" type="slidenum">
              <a:rPr lang="zh-CN" altLang="en-US"/>
              <a:pPr/>
              <a:t>43</a:t>
            </a:fld>
            <a:endParaRPr lang="en-US" altLang="zh-CN"/>
          </a:p>
        </p:txBody>
      </p:sp>
      <p:sp>
        <p:nvSpPr>
          <p:cNvPr id="719874" name="Rectangle 2"/>
          <p:cNvSpPr>
            <a:spLocks noGrp="1" noChangeArrowheads="1"/>
          </p:cNvSpPr>
          <p:nvPr>
            <p:ph type="title"/>
          </p:nvPr>
        </p:nvSpPr>
        <p:spPr/>
        <p:txBody>
          <a:bodyPr/>
          <a:lstStyle/>
          <a:p>
            <a:r>
              <a:rPr lang="en-US" altLang="zh-CN">
                <a:ea typeface="宋体" pitchFamily="2" charset="-122"/>
              </a:rPr>
              <a:t>RSA</a:t>
            </a:r>
            <a:r>
              <a:rPr lang="zh-CN" altLang="en-US">
                <a:ea typeface="宋体" pitchFamily="2" charset="-122"/>
              </a:rPr>
              <a:t>算法操作过程</a:t>
            </a:r>
          </a:p>
        </p:txBody>
      </p:sp>
      <p:sp>
        <p:nvSpPr>
          <p:cNvPr id="719875" name="Rectangle 3"/>
          <p:cNvSpPr>
            <a:spLocks noGrp="1" noChangeArrowheads="1"/>
          </p:cNvSpPr>
          <p:nvPr>
            <p:ph type="body" idx="1"/>
          </p:nvPr>
        </p:nvSpPr>
        <p:spPr>
          <a:xfrm>
            <a:off x="323850" y="1447800"/>
            <a:ext cx="6840538" cy="5149850"/>
          </a:xfrm>
        </p:spPr>
        <p:txBody>
          <a:bodyPr/>
          <a:lstStyle/>
          <a:p>
            <a:r>
              <a:rPr lang="zh-CN" altLang="en-US"/>
              <a:t>密钥产生</a:t>
            </a:r>
          </a:p>
          <a:p>
            <a:pPr lvl="1">
              <a:buFontTx/>
              <a:buNone/>
            </a:pPr>
            <a:r>
              <a:rPr lang="en-US" altLang="zh-CN"/>
              <a:t>1. </a:t>
            </a:r>
            <a:r>
              <a:rPr lang="zh-CN" altLang="en-US"/>
              <a:t>取两个大素数 </a:t>
            </a:r>
            <a:r>
              <a:rPr lang="en-US" altLang="zh-CN" i="1"/>
              <a:t>p, q , </a:t>
            </a:r>
            <a:r>
              <a:rPr lang="zh-CN" altLang="en-US"/>
              <a:t>保密</a:t>
            </a:r>
            <a:r>
              <a:rPr lang="en-US" altLang="zh-CN"/>
              <a:t>;             </a:t>
            </a:r>
            <a:endParaRPr lang="en-US" altLang="zh-CN" sz="2400"/>
          </a:p>
          <a:p>
            <a:pPr lvl="1">
              <a:buFontTx/>
              <a:buNone/>
            </a:pPr>
            <a:r>
              <a:rPr lang="en-US" altLang="zh-CN"/>
              <a:t>2. </a:t>
            </a:r>
            <a:r>
              <a:rPr lang="zh-CN" altLang="en-US"/>
              <a:t>计算</a:t>
            </a:r>
            <a:r>
              <a:rPr lang="en-US" altLang="zh-CN" i="1"/>
              <a:t>n=pq</a:t>
            </a:r>
            <a:r>
              <a:rPr lang="zh-CN" altLang="en-US" i="1"/>
              <a:t>，</a:t>
            </a:r>
            <a:r>
              <a:rPr lang="zh-CN" altLang="en-US"/>
              <a:t>公开</a:t>
            </a:r>
            <a:r>
              <a:rPr lang="en-US" altLang="zh-CN" i="1"/>
              <a:t>n;                          </a:t>
            </a:r>
          </a:p>
          <a:p>
            <a:pPr lvl="1">
              <a:buFontTx/>
              <a:buNone/>
            </a:pPr>
            <a:r>
              <a:rPr lang="en-US" altLang="zh-CN" i="1"/>
              <a:t>3. </a:t>
            </a:r>
            <a:r>
              <a:rPr lang="zh-CN" altLang="en-US"/>
              <a:t>计算欧拉函数</a:t>
            </a:r>
            <a:r>
              <a:rPr lang="en-US" altLang="zh-CN" i="1"/>
              <a:t>ф(n) =</a:t>
            </a:r>
            <a:r>
              <a:rPr lang="zh-CN" altLang="en-US" i="1"/>
              <a:t>（</a:t>
            </a:r>
            <a:r>
              <a:rPr lang="en-US" altLang="zh-CN" i="1"/>
              <a:t>p-1</a:t>
            </a:r>
            <a:r>
              <a:rPr lang="zh-CN" altLang="en-US" i="1"/>
              <a:t>）</a:t>
            </a:r>
            <a:r>
              <a:rPr lang="en-US" altLang="zh-CN" i="1"/>
              <a:t>(q-1)</a:t>
            </a:r>
            <a:r>
              <a:rPr lang="zh-CN" altLang="en-US" i="1"/>
              <a:t>；</a:t>
            </a:r>
            <a:endParaRPr lang="zh-CN" altLang="en-US"/>
          </a:p>
          <a:p>
            <a:pPr lvl="1">
              <a:buFontTx/>
              <a:buNone/>
            </a:pPr>
            <a:r>
              <a:rPr lang="en-US" altLang="zh-CN"/>
              <a:t>4. </a:t>
            </a:r>
            <a:r>
              <a:rPr lang="zh-CN" altLang="en-US"/>
              <a:t>任意取一个与</a:t>
            </a:r>
            <a:r>
              <a:rPr lang="en-US" altLang="zh-CN" i="1"/>
              <a:t>ф(n) </a:t>
            </a:r>
            <a:r>
              <a:rPr lang="zh-CN" altLang="en-US"/>
              <a:t>互素的小整数</a:t>
            </a:r>
            <a:r>
              <a:rPr lang="en-US" altLang="zh-CN" i="1"/>
              <a:t>e, </a:t>
            </a:r>
            <a:r>
              <a:rPr lang="zh-CN" altLang="en-US"/>
              <a:t>即  </a:t>
            </a:r>
            <a:br>
              <a:rPr lang="zh-CN" altLang="en-US"/>
            </a:br>
            <a:r>
              <a:rPr lang="zh-CN" altLang="en-US"/>
              <a:t> </a:t>
            </a:r>
            <a:r>
              <a:rPr lang="en-US" altLang="zh-CN" i="1"/>
              <a:t>gcd (e, ф(n) )=1;    1&lt;e&lt; ф(n)</a:t>
            </a:r>
          </a:p>
          <a:p>
            <a:pPr lvl="1">
              <a:buFontTx/>
              <a:buNone/>
            </a:pPr>
            <a:r>
              <a:rPr lang="en-US" altLang="zh-CN"/>
              <a:t>   </a:t>
            </a:r>
            <a:r>
              <a:rPr lang="en-US" altLang="zh-CN" i="1"/>
              <a:t>e</a:t>
            </a:r>
            <a:r>
              <a:rPr lang="zh-CN" altLang="en-US"/>
              <a:t>作为公钥公开</a:t>
            </a:r>
            <a:r>
              <a:rPr lang="en-US" altLang="zh-CN"/>
              <a:t>;</a:t>
            </a:r>
          </a:p>
          <a:p>
            <a:pPr lvl="1">
              <a:buFontTx/>
              <a:buNone/>
            </a:pPr>
            <a:r>
              <a:rPr lang="en-US" altLang="zh-CN"/>
              <a:t>5. </a:t>
            </a:r>
            <a:r>
              <a:rPr lang="zh-CN" altLang="en-US"/>
              <a:t>寻找</a:t>
            </a:r>
            <a:r>
              <a:rPr lang="en-US" altLang="zh-CN" i="1"/>
              <a:t>d, </a:t>
            </a:r>
            <a:r>
              <a:rPr lang="zh-CN" altLang="en-US"/>
              <a:t>使得 </a:t>
            </a:r>
            <a:br>
              <a:rPr lang="zh-CN" altLang="en-US"/>
            </a:br>
            <a:r>
              <a:rPr lang="en-US" altLang="zh-CN" i="1"/>
              <a:t>de </a:t>
            </a:r>
            <a:r>
              <a:rPr lang="en-US" altLang="zh-CN"/>
              <a:t>≡</a:t>
            </a:r>
            <a:r>
              <a:rPr lang="en-US" altLang="zh-CN" i="1"/>
              <a:t>1 mod  ф(n) </a:t>
            </a:r>
            <a:r>
              <a:rPr lang="en-US" altLang="zh-CN"/>
              <a:t>,  </a:t>
            </a:r>
            <a:r>
              <a:rPr lang="en-US" altLang="zh-CN" i="1"/>
              <a:t>ed </a:t>
            </a:r>
            <a:r>
              <a:rPr lang="en-US" altLang="zh-CN"/>
              <a:t> =</a:t>
            </a:r>
            <a:r>
              <a:rPr lang="en-US" altLang="zh-CN" i="1"/>
              <a:t>k</a:t>
            </a:r>
            <a:r>
              <a:rPr lang="en-US" altLang="zh-CN"/>
              <a:t> </a:t>
            </a:r>
            <a:r>
              <a:rPr lang="en-US" altLang="zh-CN" i="1"/>
              <a:t>ф(n) +</a:t>
            </a:r>
            <a:r>
              <a:rPr lang="en-US" altLang="zh-CN"/>
              <a:t>1     </a:t>
            </a:r>
            <a:br>
              <a:rPr lang="en-US" altLang="zh-CN"/>
            </a:br>
            <a:r>
              <a:rPr lang="en-US" altLang="zh-CN" i="1"/>
              <a:t>d </a:t>
            </a:r>
            <a:r>
              <a:rPr lang="zh-CN" altLang="en-US"/>
              <a:t>作为私钥保密。</a:t>
            </a:r>
          </a:p>
        </p:txBody>
      </p:sp>
      <p:sp>
        <p:nvSpPr>
          <p:cNvPr id="719876" name="Text Box 4"/>
          <p:cNvSpPr txBox="1">
            <a:spLocks noChangeArrowheads="1"/>
          </p:cNvSpPr>
          <p:nvPr/>
        </p:nvSpPr>
        <p:spPr bwMode="auto">
          <a:xfrm>
            <a:off x="7380288" y="2054225"/>
            <a:ext cx="1512887" cy="366713"/>
          </a:xfrm>
          <a:prstGeom prst="rect">
            <a:avLst/>
          </a:prstGeom>
          <a:noFill/>
          <a:ln w="9525">
            <a:noFill/>
            <a:miter lim="800000"/>
            <a:headEnd/>
            <a:tailEnd/>
          </a:ln>
          <a:effectLst/>
        </p:spPr>
        <p:txBody>
          <a:bodyPr>
            <a:spAutoFit/>
          </a:bodyPr>
          <a:lstStyle/>
          <a:p>
            <a:pPr>
              <a:spcBef>
                <a:spcPct val="50000"/>
              </a:spcBef>
              <a:buFontTx/>
              <a:buNone/>
            </a:pPr>
            <a:r>
              <a:rPr lang="en-US" altLang="zh-CN" sz="1800" i="1">
                <a:ea typeface="宋体" pitchFamily="2" charset="-122"/>
              </a:rPr>
              <a:t>p=7,q=17</a:t>
            </a:r>
          </a:p>
        </p:txBody>
      </p:sp>
      <p:sp>
        <p:nvSpPr>
          <p:cNvPr id="719877" name="Text Box 5"/>
          <p:cNvSpPr txBox="1">
            <a:spLocks noChangeArrowheads="1"/>
          </p:cNvSpPr>
          <p:nvPr/>
        </p:nvSpPr>
        <p:spPr bwMode="auto">
          <a:xfrm>
            <a:off x="7380288" y="2708275"/>
            <a:ext cx="1512887" cy="366713"/>
          </a:xfrm>
          <a:prstGeom prst="rect">
            <a:avLst/>
          </a:prstGeom>
          <a:noFill/>
          <a:ln w="9525">
            <a:noFill/>
            <a:miter lim="800000"/>
            <a:headEnd/>
            <a:tailEnd/>
          </a:ln>
          <a:effectLst/>
        </p:spPr>
        <p:txBody>
          <a:bodyPr>
            <a:spAutoFit/>
          </a:bodyPr>
          <a:lstStyle/>
          <a:p>
            <a:pPr>
              <a:spcBef>
                <a:spcPct val="50000"/>
              </a:spcBef>
              <a:buFontTx/>
              <a:buNone/>
            </a:pPr>
            <a:r>
              <a:rPr lang="en-US" altLang="zh-CN" sz="1800" i="1">
                <a:ea typeface="宋体" pitchFamily="2" charset="-122"/>
              </a:rPr>
              <a:t>n=119</a:t>
            </a:r>
          </a:p>
        </p:txBody>
      </p:sp>
      <p:sp>
        <p:nvSpPr>
          <p:cNvPr id="719878" name="Text Box 6"/>
          <p:cNvSpPr txBox="1">
            <a:spLocks noChangeArrowheads="1"/>
          </p:cNvSpPr>
          <p:nvPr/>
        </p:nvSpPr>
        <p:spPr bwMode="auto">
          <a:xfrm>
            <a:off x="7308850" y="3206750"/>
            <a:ext cx="1512888" cy="366713"/>
          </a:xfrm>
          <a:prstGeom prst="rect">
            <a:avLst/>
          </a:prstGeom>
          <a:noFill/>
          <a:ln w="9525">
            <a:noFill/>
            <a:miter lim="800000"/>
            <a:headEnd/>
            <a:tailEnd/>
          </a:ln>
          <a:effectLst/>
        </p:spPr>
        <p:txBody>
          <a:bodyPr>
            <a:spAutoFit/>
          </a:bodyPr>
          <a:lstStyle/>
          <a:p>
            <a:pPr>
              <a:spcBef>
                <a:spcPct val="50000"/>
              </a:spcBef>
              <a:buFontTx/>
              <a:buNone/>
            </a:pPr>
            <a:r>
              <a:rPr lang="ru-RU" altLang="zh-CN" sz="1800" i="1">
                <a:ea typeface="宋体" pitchFamily="2" charset="-122"/>
                <a:cs typeface="Arial" pitchFamily="34" charset="0"/>
              </a:rPr>
              <a:t>Ф</a:t>
            </a:r>
            <a:r>
              <a:rPr lang="en-US" altLang="zh-CN" sz="1800" i="1">
                <a:ea typeface="宋体" pitchFamily="2" charset="-122"/>
                <a:cs typeface="Arial" pitchFamily="34" charset="0"/>
              </a:rPr>
              <a:t>(n)=96</a:t>
            </a:r>
            <a:endParaRPr lang="ru-RU" altLang="zh-CN" sz="1800" i="1">
              <a:ea typeface="宋体" pitchFamily="2" charset="-122"/>
              <a:cs typeface="Arial" pitchFamily="34" charset="0"/>
            </a:endParaRPr>
          </a:p>
        </p:txBody>
      </p:sp>
      <p:sp>
        <p:nvSpPr>
          <p:cNvPr id="719879" name="Text Box 7"/>
          <p:cNvSpPr txBox="1">
            <a:spLocks noChangeArrowheads="1"/>
          </p:cNvSpPr>
          <p:nvPr/>
        </p:nvSpPr>
        <p:spPr bwMode="auto">
          <a:xfrm>
            <a:off x="7380288" y="3716338"/>
            <a:ext cx="1512887" cy="366712"/>
          </a:xfrm>
          <a:prstGeom prst="rect">
            <a:avLst/>
          </a:prstGeom>
          <a:noFill/>
          <a:ln w="9525">
            <a:noFill/>
            <a:miter lim="800000"/>
            <a:headEnd/>
            <a:tailEnd/>
          </a:ln>
          <a:effectLst/>
        </p:spPr>
        <p:txBody>
          <a:bodyPr>
            <a:spAutoFit/>
          </a:bodyPr>
          <a:lstStyle/>
          <a:p>
            <a:pPr>
              <a:spcBef>
                <a:spcPct val="50000"/>
              </a:spcBef>
              <a:buFontTx/>
              <a:buNone/>
            </a:pPr>
            <a:r>
              <a:rPr lang="zh-CN" altLang="en-US" sz="1800" i="1">
                <a:ea typeface="宋体" pitchFamily="2" charset="-122"/>
                <a:cs typeface="Arial" pitchFamily="34" charset="0"/>
              </a:rPr>
              <a:t>选择</a:t>
            </a:r>
            <a:r>
              <a:rPr lang="en-US" altLang="zh-CN" sz="1800" i="1">
                <a:ea typeface="宋体" pitchFamily="2" charset="-122"/>
                <a:cs typeface="Arial" pitchFamily="34" charset="0"/>
              </a:rPr>
              <a:t>e=5</a:t>
            </a:r>
            <a:endParaRPr lang="ru-RU" altLang="zh-CN" sz="1800" i="1">
              <a:ea typeface="宋体" pitchFamily="2" charset="-122"/>
              <a:cs typeface="Arial" pitchFamily="34" charset="0"/>
            </a:endParaRPr>
          </a:p>
        </p:txBody>
      </p:sp>
      <p:sp>
        <p:nvSpPr>
          <p:cNvPr id="719880" name="Text Box 8"/>
          <p:cNvSpPr txBox="1">
            <a:spLocks noChangeArrowheads="1"/>
          </p:cNvSpPr>
          <p:nvPr/>
        </p:nvSpPr>
        <p:spPr bwMode="auto">
          <a:xfrm>
            <a:off x="7235825" y="4941888"/>
            <a:ext cx="1657350" cy="779462"/>
          </a:xfrm>
          <a:prstGeom prst="rect">
            <a:avLst/>
          </a:prstGeom>
          <a:noFill/>
          <a:ln w="9525">
            <a:noFill/>
            <a:miter lim="800000"/>
            <a:headEnd/>
            <a:tailEnd/>
          </a:ln>
          <a:effectLst/>
        </p:spPr>
        <p:txBody>
          <a:bodyPr>
            <a:spAutoFit/>
          </a:bodyPr>
          <a:lstStyle/>
          <a:p>
            <a:pPr>
              <a:spcBef>
                <a:spcPct val="50000"/>
              </a:spcBef>
              <a:buFontTx/>
              <a:buNone/>
            </a:pPr>
            <a:r>
              <a:rPr lang="en-US" altLang="zh-CN" sz="1800" i="1">
                <a:ea typeface="宋体" pitchFamily="2" charset="-122"/>
                <a:cs typeface="Arial" pitchFamily="34" charset="0"/>
              </a:rPr>
              <a:t>5d=k×96</a:t>
            </a:r>
            <a:r>
              <a:rPr lang="zh-CN" altLang="en-US" sz="1800" i="1">
                <a:ea typeface="宋体" pitchFamily="2" charset="-122"/>
                <a:cs typeface="Arial" pitchFamily="34" charset="0"/>
              </a:rPr>
              <a:t>＋</a:t>
            </a:r>
            <a:r>
              <a:rPr lang="en-US" altLang="zh-CN" sz="1800" i="1">
                <a:ea typeface="宋体" pitchFamily="2" charset="-122"/>
                <a:cs typeface="Arial" pitchFamily="34" charset="0"/>
              </a:rPr>
              <a:t>1</a:t>
            </a:r>
          </a:p>
          <a:p>
            <a:pPr>
              <a:spcBef>
                <a:spcPct val="50000"/>
              </a:spcBef>
              <a:buFontTx/>
              <a:buNone/>
            </a:pPr>
            <a:endParaRPr lang="ru-RU" altLang="zh-CN" sz="1800" i="1">
              <a:ea typeface="宋体" pitchFamily="2" charset="-122"/>
              <a:cs typeface="Arial" pitchFamily="34" charset="0"/>
            </a:endParaRPr>
          </a:p>
        </p:txBody>
      </p:sp>
      <p:sp>
        <p:nvSpPr>
          <p:cNvPr id="719881" name="Text Box 9"/>
          <p:cNvSpPr txBox="1">
            <a:spLocks noChangeArrowheads="1"/>
          </p:cNvSpPr>
          <p:nvPr/>
        </p:nvSpPr>
        <p:spPr bwMode="auto">
          <a:xfrm>
            <a:off x="7235825" y="5516563"/>
            <a:ext cx="1657350" cy="641350"/>
          </a:xfrm>
          <a:prstGeom prst="rect">
            <a:avLst/>
          </a:prstGeom>
          <a:noFill/>
          <a:ln w="9525">
            <a:noFill/>
            <a:miter lim="800000"/>
            <a:headEnd/>
            <a:tailEnd/>
          </a:ln>
          <a:effectLst/>
        </p:spPr>
        <p:txBody>
          <a:bodyPr>
            <a:spAutoFit/>
          </a:bodyPr>
          <a:lstStyle/>
          <a:p>
            <a:pPr>
              <a:spcBef>
                <a:spcPct val="0"/>
              </a:spcBef>
              <a:buFontTx/>
              <a:buNone/>
            </a:pPr>
            <a:r>
              <a:rPr lang="zh-CN" altLang="en-US" sz="1800" i="1">
                <a:ea typeface="宋体" pitchFamily="2" charset="-122"/>
              </a:rPr>
              <a:t>令  </a:t>
            </a:r>
            <a:r>
              <a:rPr lang="en-US" altLang="zh-CN" sz="1800" i="1">
                <a:ea typeface="宋体" pitchFamily="2" charset="-122"/>
              </a:rPr>
              <a:t>k=4, </a:t>
            </a:r>
            <a:r>
              <a:rPr lang="zh-CN" altLang="en-US" sz="1800" i="1">
                <a:ea typeface="宋体" pitchFamily="2" charset="-122"/>
              </a:rPr>
              <a:t>得到</a:t>
            </a:r>
          </a:p>
          <a:p>
            <a:pPr>
              <a:spcBef>
                <a:spcPct val="0"/>
              </a:spcBef>
              <a:buFontTx/>
              <a:buNone/>
            </a:pPr>
            <a:r>
              <a:rPr lang="zh-CN" altLang="en-US" sz="1800" i="1">
                <a:ea typeface="宋体" pitchFamily="2" charset="-122"/>
              </a:rPr>
              <a:t>求得</a:t>
            </a:r>
            <a:r>
              <a:rPr lang="en-US" altLang="zh-CN" sz="1800" i="1">
                <a:ea typeface="宋体" pitchFamily="2" charset="-122"/>
              </a:rPr>
              <a:t>d=77</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19875">
                                            <p:txEl>
                                              <p:pRg st="1" end="1"/>
                                            </p:txEl>
                                          </p:spTgt>
                                        </p:tgtEl>
                                        <p:attrNameLst>
                                          <p:attrName>style.visibility</p:attrName>
                                        </p:attrNameLst>
                                      </p:cBhvr>
                                      <p:to>
                                        <p:strVal val="visible"/>
                                      </p:to>
                                    </p:set>
                                    <p:anim calcmode="discrete" valueType="clr">
                                      <p:cBhvr override="childStyle">
                                        <p:cTn id="7" dur="80"/>
                                        <p:tgtEl>
                                          <p:spTgt spid="719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987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719875">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19876"/>
                                        </p:tgtEl>
                                        <p:attrNameLst>
                                          <p:attrName>style.visibility</p:attrName>
                                        </p:attrNameLst>
                                      </p:cBhvr>
                                      <p:to>
                                        <p:strVal val="visible"/>
                                      </p:to>
                                    </p:set>
                                    <p:anim calcmode="discrete" valueType="clr">
                                      <p:cBhvr override="childStyle">
                                        <p:cTn id="14" dur="80"/>
                                        <p:tgtEl>
                                          <p:spTgt spid="71987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9876"/>
                                        </p:tgtEl>
                                        <p:attrNameLst>
                                          <p:attrName>fillcolor</p:attrName>
                                        </p:attrNameLst>
                                      </p:cBhvr>
                                      <p:tavLst>
                                        <p:tav tm="0">
                                          <p:val>
                                            <p:clrVal>
                                              <a:schemeClr val="accent2"/>
                                            </p:clrVal>
                                          </p:val>
                                        </p:tav>
                                        <p:tav tm="50000">
                                          <p:val>
                                            <p:clrVal>
                                              <a:schemeClr val="hlink"/>
                                            </p:clrVal>
                                          </p:val>
                                        </p:tav>
                                      </p:tavLst>
                                    </p:anim>
                                    <p:set>
                                      <p:cBhvr>
                                        <p:cTn id="16" dur="80"/>
                                        <p:tgtEl>
                                          <p:spTgt spid="71987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9875">
                                            <p:txEl>
                                              <p:pRg st="2" end="2"/>
                                            </p:txEl>
                                          </p:spTgt>
                                        </p:tgtEl>
                                        <p:attrNameLst>
                                          <p:attrName>style.visibility</p:attrName>
                                        </p:attrNameLst>
                                      </p:cBhvr>
                                      <p:to>
                                        <p:strVal val="visible"/>
                                      </p:to>
                                    </p:set>
                                    <p:anim calcmode="discrete" valueType="clr">
                                      <p:cBhvr override="childStyle">
                                        <p:cTn id="21" dur="80"/>
                                        <p:tgtEl>
                                          <p:spTgt spid="719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98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1987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19877"/>
                                        </p:tgtEl>
                                        <p:attrNameLst>
                                          <p:attrName>style.visibility</p:attrName>
                                        </p:attrNameLst>
                                      </p:cBhvr>
                                      <p:to>
                                        <p:strVal val="visible"/>
                                      </p:to>
                                    </p:set>
                                    <p:anim calcmode="discrete" valueType="clr">
                                      <p:cBhvr override="childStyle">
                                        <p:cTn id="28" dur="80"/>
                                        <p:tgtEl>
                                          <p:spTgt spid="719877"/>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9877"/>
                                        </p:tgtEl>
                                        <p:attrNameLst>
                                          <p:attrName>fillcolor</p:attrName>
                                        </p:attrNameLst>
                                      </p:cBhvr>
                                      <p:tavLst>
                                        <p:tav tm="0">
                                          <p:val>
                                            <p:clrVal>
                                              <a:schemeClr val="accent2"/>
                                            </p:clrVal>
                                          </p:val>
                                        </p:tav>
                                        <p:tav tm="50000">
                                          <p:val>
                                            <p:clrVal>
                                              <a:schemeClr val="hlink"/>
                                            </p:clrVal>
                                          </p:val>
                                        </p:tav>
                                      </p:tavLst>
                                    </p:anim>
                                    <p:set>
                                      <p:cBhvr>
                                        <p:cTn id="30" dur="80"/>
                                        <p:tgtEl>
                                          <p:spTgt spid="719877"/>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19875">
                                            <p:txEl>
                                              <p:pRg st="3" end="3"/>
                                            </p:txEl>
                                          </p:spTgt>
                                        </p:tgtEl>
                                        <p:attrNameLst>
                                          <p:attrName>style.visibility</p:attrName>
                                        </p:attrNameLst>
                                      </p:cBhvr>
                                      <p:to>
                                        <p:strVal val="visible"/>
                                      </p:to>
                                    </p:set>
                                    <p:anim calcmode="discrete" valueType="clr">
                                      <p:cBhvr override="childStyle">
                                        <p:cTn id="35" dur="80"/>
                                        <p:tgtEl>
                                          <p:spTgt spid="7198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19875">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719875">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719878"/>
                                        </p:tgtEl>
                                        <p:attrNameLst>
                                          <p:attrName>style.visibility</p:attrName>
                                        </p:attrNameLst>
                                      </p:cBhvr>
                                      <p:to>
                                        <p:strVal val="visible"/>
                                      </p:to>
                                    </p:set>
                                    <p:anim calcmode="discrete" valueType="clr">
                                      <p:cBhvr override="childStyle">
                                        <p:cTn id="42" dur="80"/>
                                        <p:tgtEl>
                                          <p:spTgt spid="71987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19878"/>
                                        </p:tgtEl>
                                        <p:attrNameLst>
                                          <p:attrName>fillcolor</p:attrName>
                                        </p:attrNameLst>
                                      </p:cBhvr>
                                      <p:tavLst>
                                        <p:tav tm="0">
                                          <p:val>
                                            <p:clrVal>
                                              <a:schemeClr val="accent2"/>
                                            </p:clrVal>
                                          </p:val>
                                        </p:tav>
                                        <p:tav tm="50000">
                                          <p:val>
                                            <p:clrVal>
                                              <a:schemeClr val="hlink"/>
                                            </p:clrVal>
                                          </p:val>
                                        </p:tav>
                                      </p:tavLst>
                                    </p:anim>
                                    <p:set>
                                      <p:cBhvr>
                                        <p:cTn id="44" dur="80"/>
                                        <p:tgtEl>
                                          <p:spTgt spid="719878"/>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719875">
                                            <p:txEl>
                                              <p:pRg st="4" end="4"/>
                                            </p:txEl>
                                          </p:spTgt>
                                        </p:tgtEl>
                                        <p:attrNameLst>
                                          <p:attrName>style.visibility</p:attrName>
                                        </p:attrNameLst>
                                      </p:cBhvr>
                                      <p:to>
                                        <p:strVal val="visible"/>
                                      </p:to>
                                    </p:set>
                                    <p:anim calcmode="discrete" valueType="clr">
                                      <p:cBhvr override="childStyle">
                                        <p:cTn id="49" dur="80"/>
                                        <p:tgtEl>
                                          <p:spTgt spid="71987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719875">
                                            <p:txEl>
                                              <p:pRg st="4" end="4"/>
                                            </p:txEl>
                                          </p:spTgt>
                                        </p:tgtEl>
                                        <p:attrNameLst>
                                          <p:attrName>fillcolor</p:attrName>
                                        </p:attrNameLst>
                                      </p:cBhvr>
                                      <p:tavLst>
                                        <p:tav tm="0">
                                          <p:val>
                                            <p:clrVal>
                                              <a:schemeClr val="accent2"/>
                                            </p:clrVal>
                                          </p:val>
                                        </p:tav>
                                        <p:tav tm="50000">
                                          <p:val>
                                            <p:clrVal>
                                              <a:schemeClr val="hlink"/>
                                            </p:clrVal>
                                          </p:val>
                                        </p:tav>
                                      </p:tavLst>
                                    </p:anim>
                                    <p:set>
                                      <p:cBhvr>
                                        <p:cTn id="51" dur="80"/>
                                        <p:tgtEl>
                                          <p:spTgt spid="719875">
                                            <p:txEl>
                                              <p:pRg st="4" end="4"/>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719879"/>
                                        </p:tgtEl>
                                        <p:attrNameLst>
                                          <p:attrName>style.visibility</p:attrName>
                                        </p:attrNameLst>
                                      </p:cBhvr>
                                      <p:to>
                                        <p:strVal val="visible"/>
                                      </p:to>
                                    </p:set>
                                    <p:anim calcmode="discrete" valueType="clr">
                                      <p:cBhvr override="childStyle">
                                        <p:cTn id="56" dur="80"/>
                                        <p:tgtEl>
                                          <p:spTgt spid="719879"/>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719879"/>
                                        </p:tgtEl>
                                        <p:attrNameLst>
                                          <p:attrName>fillcolor</p:attrName>
                                        </p:attrNameLst>
                                      </p:cBhvr>
                                      <p:tavLst>
                                        <p:tav tm="0">
                                          <p:val>
                                            <p:clrVal>
                                              <a:schemeClr val="accent2"/>
                                            </p:clrVal>
                                          </p:val>
                                        </p:tav>
                                        <p:tav tm="50000">
                                          <p:val>
                                            <p:clrVal>
                                              <a:schemeClr val="hlink"/>
                                            </p:clrVal>
                                          </p:val>
                                        </p:tav>
                                      </p:tavLst>
                                    </p:anim>
                                    <p:set>
                                      <p:cBhvr>
                                        <p:cTn id="58" dur="80"/>
                                        <p:tgtEl>
                                          <p:spTgt spid="719879"/>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719875">
                                            <p:txEl>
                                              <p:pRg st="5" end="5"/>
                                            </p:txEl>
                                          </p:spTgt>
                                        </p:tgtEl>
                                        <p:attrNameLst>
                                          <p:attrName>style.visibility</p:attrName>
                                        </p:attrNameLst>
                                      </p:cBhvr>
                                      <p:to>
                                        <p:strVal val="visible"/>
                                      </p:to>
                                    </p:set>
                                    <p:anim calcmode="discrete" valueType="clr">
                                      <p:cBhvr override="childStyle">
                                        <p:cTn id="63" dur="80"/>
                                        <p:tgtEl>
                                          <p:spTgt spid="71987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719875">
                                            <p:txEl>
                                              <p:pRg st="5" end="5"/>
                                            </p:txEl>
                                          </p:spTgt>
                                        </p:tgtEl>
                                        <p:attrNameLst>
                                          <p:attrName>fillcolor</p:attrName>
                                        </p:attrNameLst>
                                      </p:cBhvr>
                                      <p:tavLst>
                                        <p:tav tm="0">
                                          <p:val>
                                            <p:clrVal>
                                              <a:schemeClr val="accent2"/>
                                            </p:clrVal>
                                          </p:val>
                                        </p:tav>
                                        <p:tav tm="50000">
                                          <p:val>
                                            <p:clrVal>
                                              <a:schemeClr val="hlink"/>
                                            </p:clrVal>
                                          </p:val>
                                        </p:tav>
                                      </p:tavLst>
                                    </p:anim>
                                    <p:set>
                                      <p:cBhvr>
                                        <p:cTn id="65" dur="80"/>
                                        <p:tgtEl>
                                          <p:spTgt spid="719875">
                                            <p:txEl>
                                              <p:pRg st="5" end="5"/>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719875">
                                            <p:txEl>
                                              <p:pRg st="6" end="6"/>
                                            </p:txEl>
                                          </p:spTgt>
                                        </p:tgtEl>
                                        <p:attrNameLst>
                                          <p:attrName>style.visibility</p:attrName>
                                        </p:attrNameLst>
                                      </p:cBhvr>
                                      <p:to>
                                        <p:strVal val="visible"/>
                                      </p:to>
                                    </p:set>
                                    <p:anim calcmode="discrete" valueType="clr">
                                      <p:cBhvr override="childStyle">
                                        <p:cTn id="70" dur="80"/>
                                        <p:tgtEl>
                                          <p:spTgt spid="71987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719875">
                                            <p:txEl>
                                              <p:pRg st="6" end="6"/>
                                            </p:txEl>
                                          </p:spTgt>
                                        </p:tgtEl>
                                        <p:attrNameLst>
                                          <p:attrName>fillcolor</p:attrName>
                                        </p:attrNameLst>
                                      </p:cBhvr>
                                      <p:tavLst>
                                        <p:tav tm="0">
                                          <p:val>
                                            <p:clrVal>
                                              <a:schemeClr val="accent2"/>
                                            </p:clrVal>
                                          </p:val>
                                        </p:tav>
                                        <p:tav tm="50000">
                                          <p:val>
                                            <p:clrVal>
                                              <a:schemeClr val="hlink"/>
                                            </p:clrVal>
                                          </p:val>
                                        </p:tav>
                                      </p:tavLst>
                                    </p:anim>
                                    <p:set>
                                      <p:cBhvr>
                                        <p:cTn id="72" dur="80"/>
                                        <p:tgtEl>
                                          <p:spTgt spid="719875">
                                            <p:txEl>
                                              <p:pRg st="6" end="6"/>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719880"/>
                                        </p:tgtEl>
                                        <p:attrNameLst>
                                          <p:attrName>style.visibility</p:attrName>
                                        </p:attrNameLst>
                                      </p:cBhvr>
                                      <p:to>
                                        <p:strVal val="visible"/>
                                      </p:to>
                                    </p:set>
                                    <p:anim calcmode="discrete" valueType="clr">
                                      <p:cBhvr override="childStyle">
                                        <p:cTn id="77" dur="80"/>
                                        <p:tgtEl>
                                          <p:spTgt spid="719880"/>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719880"/>
                                        </p:tgtEl>
                                        <p:attrNameLst>
                                          <p:attrName>fillcolor</p:attrName>
                                        </p:attrNameLst>
                                      </p:cBhvr>
                                      <p:tavLst>
                                        <p:tav tm="0">
                                          <p:val>
                                            <p:clrVal>
                                              <a:schemeClr val="accent2"/>
                                            </p:clrVal>
                                          </p:val>
                                        </p:tav>
                                        <p:tav tm="50000">
                                          <p:val>
                                            <p:clrVal>
                                              <a:schemeClr val="hlink"/>
                                            </p:clrVal>
                                          </p:val>
                                        </p:tav>
                                      </p:tavLst>
                                    </p:anim>
                                    <p:set>
                                      <p:cBhvr>
                                        <p:cTn id="79" dur="80"/>
                                        <p:tgtEl>
                                          <p:spTgt spid="719880"/>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719881"/>
                                        </p:tgtEl>
                                        <p:attrNameLst>
                                          <p:attrName>style.visibility</p:attrName>
                                        </p:attrNameLst>
                                      </p:cBhvr>
                                      <p:to>
                                        <p:strVal val="visible"/>
                                      </p:to>
                                    </p:set>
                                    <p:anim calcmode="discrete" valueType="clr">
                                      <p:cBhvr override="childStyle">
                                        <p:cTn id="84" dur="80"/>
                                        <p:tgtEl>
                                          <p:spTgt spid="719881"/>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719881"/>
                                        </p:tgtEl>
                                        <p:attrNameLst>
                                          <p:attrName>fillcolor</p:attrName>
                                        </p:attrNameLst>
                                      </p:cBhvr>
                                      <p:tavLst>
                                        <p:tav tm="0">
                                          <p:val>
                                            <p:clrVal>
                                              <a:schemeClr val="accent2"/>
                                            </p:clrVal>
                                          </p:val>
                                        </p:tav>
                                        <p:tav tm="50000">
                                          <p:val>
                                            <p:clrVal>
                                              <a:schemeClr val="hlink"/>
                                            </p:clrVal>
                                          </p:val>
                                        </p:tav>
                                      </p:tavLst>
                                    </p:anim>
                                    <p:set>
                                      <p:cBhvr>
                                        <p:cTn id="86" dur="80"/>
                                        <p:tgtEl>
                                          <p:spTgt spid="71988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6" grpId="0"/>
      <p:bldP spid="719877" grpId="0"/>
      <p:bldP spid="719878" grpId="0"/>
      <p:bldP spid="719879" grpId="0"/>
      <p:bldP spid="719880" grpId="0"/>
      <p:bldP spid="7198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0256F6A8-3B46-4674-A488-D419973DB973}" type="slidenum">
              <a:rPr lang="zh-CN" altLang="en-US"/>
              <a:pPr/>
              <a:t>44</a:t>
            </a:fld>
            <a:endParaRPr lang="en-US" altLang="zh-CN"/>
          </a:p>
        </p:txBody>
      </p:sp>
      <p:sp>
        <p:nvSpPr>
          <p:cNvPr id="720898" name="Rectangle 2"/>
          <p:cNvSpPr>
            <a:spLocks noGrp="1" noChangeArrowheads="1"/>
          </p:cNvSpPr>
          <p:nvPr>
            <p:ph type="title"/>
          </p:nvPr>
        </p:nvSpPr>
        <p:spPr/>
        <p:txBody>
          <a:bodyPr/>
          <a:lstStyle/>
          <a:p>
            <a:r>
              <a:rPr lang="en-US" altLang="zh-CN">
                <a:ea typeface="宋体" pitchFamily="2" charset="-122"/>
              </a:rPr>
              <a:t>RSA </a:t>
            </a:r>
            <a:r>
              <a:rPr lang="zh-CN" altLang="en-US">
                <a:ea typeface="宋体" pitchFamily="2" charset="-122"/>
              </a:rPr>
              <a:t>算法加密</a:t>
            </a:r>
            <a:r>
              <a:rPr lang="en-US" altLang="zh-CN">
                <a:ea typeface="宋体" pitchFamily="2" charset="-122"/>
              </a:rPr>
              <a:t>/</a:t>
            </a:r>
            <a:r>
              <a:rPr lang="zh-CN" altLang="en-US">
                <a:ea typeface="宋体" pitchFamily="2" charset="-122"/>
              </a:rPr>
              <a:t>解密过程（续）</a:t>
            </a:r>
          </a:p>
        </p:txBody>
      </p:sp>
      <p:sp>
        <p:nvSpPr>
          <p:cNvPr id="720899" name="Rectangle 3"/>
          <p:cNvSpPr>
            <a:spLocks noGrp="1" noChangeArrowheads="1"/>
          </p:cNvSpPr>
          <p:nvPr>
            <p:ph type="body" idx="1"/>
          </p:nvPr>
        </p:nvSpPr>
        <p:spPr>
          <a:xfrm>
            <a:off x="468313" y="1628775"/>
            <a:ext cx="6819900" cy="4525963"/>
          </a:xfrm>
        </p:spPr>
        <p:txBody>
          <a:bodyPr/>
          <a:lstStyle/>
          <a:p>
            <a:pPr>
              <a:lnSpc>
                <a:spcPct val="90000"/>
              </a:lnSpc>
            </a:pPr>
            <a:r>
              <a:rPr lang="zh-CN" altLang="en-US"/>
              <a:t>密钥对（</a:t>
            </a:r>
            <a:r>
              <a:rPr lang="en-US" altLang="zh-CN"/>
              <a:t>KU, KR</a:t>
            </a:r>
            <a:r>
              <a:rPr lang="zh-CN" altLang="en-US"/>
              <a:t>）</a:t>
            </a:r>
            <a:r>
              <a:rPr lang="en-US" altLang="zh-CN"/>
              <a:t>:</a:t>
            </a:r>
          </a:p>
          <a:p>
            <a:pPr lvl="1">
              <a:lnSpc>
                <a:spcPct val="90000"/>
              </a:lnSpc>
              <a:buFontTx/>
              <a:buNone/>
            </a:pPr>
            <a:r>
              <a:rPr lang="en-US" altLang="zh-CN"/>
              <a:t>KU={e, n} ,    KR={</a:t>
            </a:r>
            <a:r>
              <a:rPr lang="en-US" altLang="zh-CN">
                <a:solidFill>
                  <a:srgbClr val="FF3300"/>
                </a:solidFill>
              </a:rPr>
              <a:t>d</a:t>
            </a:r>
            <a:r>
              <a:rPr lang="en-US" altLang="zh-CN"/>
              <a:t>, n}</a:t>
            </a:r>
          </a:p>
          <a:p>
            <a:pPr>
              <a:lnSpc>
                <a:spcPct val="90000"/>
              </a:lnSpc>
            </a:pPr>
            <a:r>
              <a:rPr lang="zh-CN" altLang="en-US"/>
              <a:t>加密过程</a:t>
            </a:r>
          </a:p>
          <a:p>
            <a:pPr lvl="1">
              <a:lnSpc>
                <a:spcPct val="90000"/>
              </a:lnSpc>
              <a:buFontTx/>
              <a:buNone/>
            </a:pPr>
            <a:r>
              <a:rPr lang="zh-CN" altLang="en-US"/>
              <a:t>把待加密的内容分成</a:t>
            </a:r>
            <a:r>
              <a:rPr lang="en-US" altLang="zh-CN"/>
              <a:t>k</a:t>
            </a:r>
            <a:r>
              <a:rPr lang="zh-CN" altLang="en-US"/>
              <a:t>比特的分组，</a:t>
            </a:r>
            <a:r>
              <a:rPr lang="en-US" altLang="zh-CN"/>
              <a:t>k</a:t>
            </a:r>
            <a:r>
              <a:rPr lang="en-US" altLang="zh-CN">
                <a:cs typeface="Times New Roman" pitchFamily="18" charset="0"/>
              </a:rPr>
              <a:t>≤ </a:t>
            </a:r>
            <a:r>
              <a:rPr lang="en-US" altLang="zh-CN"/>
              <a:t>log</a:t>
            </a:r>
            <a:r>
              <a:rPr lang="en-US" altLang="zh-CN" baseline="-25000"/>
              <a:t>2</a:t>
            </a:r>
            <a:r>
              <a:rPr lang="en-US" altLang="zh-CN"/>
              <a:t>n</a:t>
            </a:r>
            <a:r>
              <a:rPr lang="zh-CN" altLang="en-US"/>
              <a:t>，并写成数字，设为</a:t>
            </a:r>
            <a:r>
              <a:rPr lang="en-US" altLang="zh-CN"/>
              <a:t>M,</a:t>
            </a:r>
            <a:r>
              <a:rPr lang="zh-CN" altLang="en-US"/>
              <a:t>则：</a:t>
            </a:r>
          </a:p>
          <a:p>
            <a:pPr lvl="2">
              <a:lnSpc>
                <a:spcPct val="90000"/>
              </a:lnSpc>
              <a:buFontTx/>
              <a:buNone/>
            </a:pPr>
            <a:r>
              <a:rPr lang="en-US" altLang="zh-CN" sz="3200"/>
              <a:t>C=  M</a:t>
            </a:r>
            <a:r>
              <a:rPr lang="en-US" altLang="zh-CN" sz="3200" baseline="30000"/>
              <a:t>e</a:t>
            </a:r>
            <a:r>
              <a:rPr lang="en-US" altLang="zh-CN" sz="3200"/>
              <a:t>  mod  n</a:t>
            </a:r>
          </a:p>
          <a:p>
            <a:pPr>
              <a:lnSpc>
                <a:spcPct val="90000"/>
              </a:lnSpc>
            </a:pPr>
            <a:r>
              <a:rPr lang="zh-CN" altLang="en-US"/>
              <a:t>解密过程</a:t>
            </a:r>
          </a:p>
          <a:p>
            <a:pPr lvl="2">
              <a:lnSpc>
                <a:spcPct val="90000"/>
              </a:lnSpc>
              <a:buFontTx/>
              <a:buNone/>
            </a:pPr>
            <a:r>
              <a:rPr lang="en-US" altLang="zh-CN" sz="3200"/>
              <a:t>M =  C</a:t>
            </a:r>
            <a:r>
              <a:rPr lang="en-US" altLang="zh-CN" sz="3200" baseline="30000">
                <a:solidFill>
                  <a:srgbClr val="FF3300"/>
                </a:solidFill>
              </a:rPr>
              <a:t>d</a:t>
            </a:r>
            <a:r>
              <a:rPr lang="en-US" altLang="zh-CN" sz="3200" baseline="30000"/>
              <a:t> </a:t>
            </a:r>
            <a:r>
              <a:rPr lang="en-US" altLang="zh-CN" sz="3200"/>
              <a:t>  mod  n </a:t>
            </a:r>
          </a:p>
          <a:p>
            <a:pPr lvl="2">
              <a:lnSpc>
                <a:spcPct val="90000"/>
              </a:lnSpc>
              <a:buFontTx/>
              <a:buNone/>
            </a:pPr>
            <a:r>
              <a:rPr lang="en-US" altLang="zh-CN" sz="3200"/>
              <a:t>    </a:t>
            </a:r>
          </a:p>
        </p:txBody>
      </p:sp>
      <p:sp>
        <p:nvSpPr>
          <p:cNvPr id="720900" name="Text Box 4"/>
          <p:cNvSpPr txBox="1">
            <a:spLocks noChangeArrowheads="1"/>
          </p:cNvSpPr>
          <p:nvPr/>
        </p:nvSpPr>
        <p:spPr bwMode="auto">
          <a:xfrm>
            <a:off x="6732588" y="1916113"/>
            <a:ext cx="1223962" cy="366712"/>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{5,119}</a:t>
            </a:r>
          </a:p>
        </p:txBody>
      </p:sp>
      <p:sp>
        <p:nvSpPr>
          <p:cNvPr id="720901" name="Text Box 5"/>
          <p:cNvSpPr txBox="1">
            <a:spLocks noChangeArrowheads="1"/>
          </p:cNvSpPr>
          <p:nvPr/>
        </p:nvSpPr>
        <p:spPr bwMode="auto">
          <a:xfrm>
            <a:off x="7812088" y="1916113"/>
            <a:ext cx="1223962" cy="366712"/>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{77,119}</a:t>
            </a:r>
          </a:p>
        </p:txBody>
      </p:sp>
      <p:sp>
        <p:nvSpPr>
          <p:cNvPr id="720902" name="Text Box 6"/>
          <p:cNvSpPr txBox="1">
            <a:spLocks noChangeArrowheads="1"/>
          </p:cNvSpPr>
          <p:nvPr/>
        </p:nvSpPr>
        <p:spPr bwMode="auto">
          <a:xfrm>
            <a:off x="6948488" y="3925888"/>
            <a:ext cx="2016125" cy="366712"/>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c=m</a:t>
            </a:r>
            <a:r>
              <a:rPr lang="en-US" altLang="zh-CN" sz="1800" baseline="30000">
                <a:ea typeface="宋体" pitchFamily="2" charset="-122"/>
              </a:rPr>
              <a:t>5</a:t>
            </a:r>
            <a:r>
              <a:rPr lang="en-US" altLang="zh-CN" sz="1800">
                <a:ea typeface="宋体" pitchFamily="2" charset="-122"/>
              </a:rPr>
              <a:t> mod 119</a:t>
            </a:r>
          </a:p>
        </p:txBody>
      </p:sp>
      <p:sp>
        <p:nvSpPr>
          <p:cNvPr id="720903" name="Text Box 7"/>
          <p:cNvSpPr txBox="1">
            <a:spLocks noChangeArrowheads="1"/>
          </p:cNvSpPr>
          <p:nvPr/>
        </p:nvSpPr>
        <p:spPr bwMode="auto">
          <a:xfrm>
            <a:off x="6948488" y="5149850"/>
            <a:ext cx="2016125" cy="366713"/>
          </a:xfrm>
          <a:prstGeom prst="rect">
            <a:avLst/>
          </a:prstGeom>
          <a:noFill/>
          <a:ln w="9525">
            <a:noFill/>
            <a:miter lim="800000"/>
            <a:headEnd/>
            <a:tailEnd/>
          </a:ln>
          <a:effectLst/>
        </p:spPr>
        <p:txBody>
          <a:bodyPr>
            <a:spAutoFit/>
          </a:bodyPr>
          <a:lstStyle/>
          <a:p>
            <a:pPr>
              <a:spcBef>
                <a:spcPct val="50000"/>
              </a:spcBef>
              <a:buFontTx/>
              <a:buNone/>
            </a:pPr>
            <a:r>
              <a:rPr lang="en-US" altLang="zh-CN" sz="1800">
                <a:ea typeface="宋体" pitchFamily="2" charset="-122"/>
              </a:rPr>
              <a:t>m=c</a:t>
            </a:r>
            <a:r>
              <a:rPr lang="en-US" altLang="zh-CN" sz="1800" baseline="30000">
                <a:ea typeface="宋体" pitchFamily="2" charset="-122"/>
              </a:rPr>
              <a:t>77</a:t>
            </a:r>
            <a:r>
              <a:rPr lang="en-US" altLang="zh-CN" sz="1800">
                <a:ea typeface="宋体" pitchFamily="2" charset="-122"/>
              </a:rPr>
              <a:t> mod 119</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20899">
                                            <p:txEl>
                                              <p:pRg st="0" end="0"/>
                                            </p:txEl>
                                          </p:spTgt>
                                        </p:tgtEl>
                                        <p:attrNameLst>
                                          <p:attrName>style.visibility</p:attrName>
                                        </p:attrNameLst>
                                      </p:cBhvr>
                                      <p:to>
                                        <p:strVal val="visible"/>
                                      </p:to>
                                    </p:set>
                                    <p:anim calcmode="discrete" valueType="clr">
                                      <p:cBhvr override="childStyle">
                                        <p:cTn id="7" dur="80"/>
                                        <p:tgtEl>
                                          <p:spTgt spid="720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20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20899">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720899">
                                            <p:txEl>
                                              <p:pRg st="1" end="1"/>
                                            </p:txEl>
                                          </p:spTgt>
                                        </p:tgtEl>
                                        <p:attrNameLst>
                                          <p:attrName>style.visibility</p:attrName>
                                        </p:attrNameLst>
                                      </p:cBhvr>
                                      <p:to>
                                        <p:strVal val="visible"/>
                                      </p:to>
                                    </p:set>
                                    <p:anim calcmode="discrete" valueType="clr">
                                      <p:cBhvr override="childStyle">
                                        <p:cTn id="12" dur="80"/>
                                        <p:tgtEl>
                                          <p:spTgt spid="720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20899">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20899">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720900"/>
                                        </p:tgtEl>
                                        <p:attrNameLst>
                                          <p:attrName>style.visibility</p:attrName>
                                        </p:attrNameLst>
                                      </p:cBhvr>
                                      <p:to>
                                        <p:strVal val="visible"/>
                                      </p:to>
                                    </p:set>
                                    <p:anim calcmode="discrete" valueType="clr">
                                      <p:cBhvr override="childStyle">
                                        <p:cTn id="19" dur="80"/>
                                        <p:tgtEl>
                                          <p:spTgt spid="720900"/>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20900"/>
                                        </p:tgtEl>
                                        <p:attrNameLst>
                                          <p:attrName>fillcolor</p:attrName>
                                        </p:attrNameLst>
                                      </p:cBhvr>
                                      <p:tavLst>
                                        <p:tav tm="0">
                                          <p:val>
                                            <p:clrVal>
                                              <a:schemeClr val="accent2"/>
                                            </p:clrVal>
                                          </p:val>
                                        </p:tav>
                                        <p:tav tm="50000">
                                          <p:val>
                                            <p:clrVal>
                                              <a:schemeClr val="hlink"/>
                                            </p:clrVal>
                                          </p:val>
                                        </p:tav>
                                      </p:tavLst>
                                    </p:anim>
                                    <p:set>
                                      <p:cBhvr>
                                        <p:cTn id="21" dur="80"/>
                                        <p:tgtEl>
                                          <p:spTgt spid="720900"/>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720901"/>
                                        </p:tgtEl>
                                        <p:attrNameLst>
                                          <p:attrName>style.visibility</p:attrName>
                                        </p:attrNameLst>
                                      </p:cBhvr>
                                      <p:to>
                                        <p:strVal val="visible"/>
                                      </p:to>
                                    </p:set>
                                    <p:anim calcmode="discrete" valueType="clr">
                                      <p:cBhvr override="childStyle">
                                        <p:cTn id="24" dur="80"/>
                                        <p:tgtEl>
                                          <p:spTgt spid="720901"/>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720901"/>
                                        </p:tgtEl>
                                        <p:attrNameLst>
                                          <p:attrName>fillcolor</p:attrName>
                                        </p:attrNameLst>
                                      </p:cBhvr>
                                      <p:tavLst>
                                        <p:tav tm="0">
                                          <p:val>
                                            <p:clrVal>
                                              <a:schemeClr val="accent2"/>
                                            </p:clrVal>
                                          </p:val>
                                        </p:tav>
                                        <p:tav tm="50000">
                                          <p:val>
                                            <p:clrVal>
                                              <a:schemeClr val="hlink"/>
                                            </p:clrVal>
                                          </p:val>
                                        </p:tav>
                                      </p:tavLst>
                                    </p:anim>
                                    <p:set>
                                      <p:cBhvr>
                                        <p:cTn id="26" dur="80"/>
                                        <p:tgtEl>
                                          <p:spTgt spid="72090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720899">
                                            <p:txEl>
                                              <p:pRg st="2" end="2"/>
                                            </p:txEl>
                                          </p:spTgt>
                                        </p:tgtEl>
                                        <p:attrNameLst>
                                          <p:attrName>style.visibility</p:attrName>
                                        </p:attrNameLst>
                                      </p:cBhvr>
                                      <p:to>
                                        <p:strVal val="visible"/>
                                      </p:to>
                                    </p:set>
                                    <p:anim calcmode="discrete" valueType="clr">
                                      <p:cBhvr override="childStyle">
                                        <p:cTn id="31" dur="80"/>
                                        <p:tgtEl>
                                          <p:spTgt spid="720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720899">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720899">
                                            <p:txEl>
                                              <p:pRg st="2" end="2"/>
                                            </p:txEl>
                                          </p:spTgt>
                                        </p:tgtEl>
                                        <p:attrNameLst>
                                          <p:attrName>fill.type</p:attrName>
                                        </p:attrNameLst>
                                      </p:cBhvr>
                                      <p:to>
                                        <p:strVal val="solid"/>
                                      </p:to>
                                    </p:set>
                                  </p:childTnLst>
                                </p:cTn>
                              </p:par>
                              <p:par>
                                <p:cTn id="34" presetID="27" presetClass="entr" presetSubtype="0" fill="hold" grpId="0" nodeType="withEffect">
                                  <p:stCondLst>
                                    <p:cond delay="0"/>
                                  </p:stCondLst>
                                  <p:iterate type="lt">
                                    <p:tmPct val="50000"/>
                                  </p:iterate>
                                  <p:childTnLst>
                                    <p:set>
                                      <p:cBhvr>
                                        <p:cTn id="35" dur="1" fill="hold">
                                          <p:stCondLst>
                                            <p:cond delay="0"/>
                                          </p:stCondLst>
                                        </p:cTn>
                                        <p:tgtEl>
                                          <p:spTgt spid="720899">
                                            <p:txEl>
                                              <p:pRg st="3" end="3"/>
                                            </p:txEl>
                                          </p:spTgt>
                                        </p:tgtEl>
                                        <p:attrNameLst>
                                          <p:attrName>style.visibility</p:attrName>
                                        </p:attrNameLst>
                                      </p:cBhvr>
                                      <p:to>
                                        <p:strVal val="visible"/>
                                      </p:to>
                                    </p:set>
                                    <p:anim calcmode="discrete" valueType="clr">
                                      <p:cBhvr override="childStyle">
                                        <p:cTn id="36" dur="80"/>
                                        <p:tgtEl>
                                          <p:spTgt spid="720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720899">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720899">
                                            <p:txEl>
                                              <p:pRg st="3" end="3"/>
                                            </p:txEl>
                                          </p:spTgt>
                                        </p:tgtEl>
                                        <p:attrNameLst>
                                          <p:attrName>fill.type</p:attrName>
                                        </p:attrNameLst>
                                      </p:cBhvr>
                                      <p:to>
                                        <p:strVal val="solid"/>
                                      </p:to>
                                    </p:set>
                                  </p:childTnLst>
                                </p:cTn>
                              </p:par>
                              <p:par>
                                <p:cTn id="39" presetID="27" presetClass="entr" presetSubtype="0" fill="hold" grpId="0" nodeType="withEffect">
                                  <p:stCondLst>
                                    <p:cond delay="0"/>
                                  </p:stCondLst>
                                  <p:iterate type="lt">
                                    <p:tmPct val="50000"/>
                                  </p:iterate>
                                  <p:childTnLst>
                                    <p:set>
                                      <p:cBhvr>
                                        <p:cTn id="40" dur="1" fill="hold">
                                          <p:stCondLst>
                                            <p:cond delay="0"/>
                                          </p:stCondLst>
                                        </p:cTn>
                                        <p:tgtEl>
                                          <p:spTgt spid="720899">
                                            <p:txEl>
                                              <p:pRg st="4" end="4"/>
                                            </p:txEl>
                                          </p:spTgt>
                                        </p:tgtEl>
                                        <p:attrNameLst>
                                          <p:attrName>style.visibility</p:attrName>
                                        </p:attrNameLst>
                                      </p:cBhvr>
                                      <p:to>
                                        <p:strVal val="visible"/>
                                      </p:to>
                                    </p:set>
                                    <p:anim calcmode="discrete" valueType="clr">
                                      <p:cBhvr override="childStyle">
                                        <p:cTn id="41" dur="80"/>
                                        <p:tgtEl>
                                          <p:spTgt spid="72089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720899">
                                            <p:txEl>
                                              <p:pRg st="4" end="4"/>
                                            </p:txEl>
                                          </p:spTgt>
                                        </p:tgtEl>
                                        <p:attrNameLst>
                                          <p:attrName>fillcolor</p:attrName>
                                        </p:attrNameLst>
                                      </p:cBhvr>
                                      <p:tavLst>
                                        <p:tav tm="0">
                                          <p:val>
                                            <p:clrVal>
                                              <a:schemeClr val="accent2"/>
                                            </p:clrVal>
                                          </p:val>
                                        </p:tav>
                                        <p:tav tm="50000">
                                          <p:val>
                                            <p:clrVal>
                                              <a:schemeClr val="hlink"/>
                                            </p:clrVal>
                                          </p:val>
                                        </p:tav>
                                      </p:tavLst>
                                    </p:anim>
                                    <p:set>
                                      <p:cBhvr>
                                        <p:cTn id="43" dur="80"/>
                                        <p:tgtEl>
                                          <p:spTgt spid="720899">
                                            <p:txEl>
                                              <p:pRg st="4" end="4"/>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720902"/>
                                        </p:tgtEl>
                                        <p:attrNameLst>
                                          <p:attrName>style.visibility</p:attrName>
                                        </p:attrNameLst>
                                      </p:cBhvr>
                                      <p:to>
                                        <p:strVal val="visible"/>
                                      </p:to>
                                    </p:set>
                                    <p:anim calcmode="discrete" valueType="clr">
                                      <p:cBhvr override="childStyle">
                                        <p:cTn id="48" dur="80"/>
                                        <p:tgtEl>
                                          <p:spTgt spid="720902"/>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720902"/>
                                        </p:tgtEl>
                                        <p:attrNameLst>
                                          <p:attrName>fillcolor</p:attrName>
                                        </p:attrNameLst>
                                      </p:cBhvr>
                                      <p:tavLst>
                                        <p:tav tm="0">
                                          <p:val>
                                            <p:clrVal>
                                              <a:schemeClr val="accent2"/>
                                            </p:clrVal>
                                          </p:val>
                                        </p:tav>
                                        <p:tav tm="50000">
                                          <p:val>
                                            <p:clrVal>
                                              <a:schemeClr val="hlink"/>
                                            </p:clrVal>
                                          </p:val>
                                        </p:tav>
                                      </p:tavLst>
                                    </p:anim>
                                    <p:set>
                                      <p:cBhvr>
                                        <p:cTn id="50" dur="80"/>
                                        <p:tgtEl>
                                          <p:spTgt spid="720902"/>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720899">
                                            <p:txEl>
                                              <p:pRg st="5" end="5"/>
                                            </p:txEl>
                                          </p:spTgt>
                                        </p:tgtEl>
                                        <p:attrNameLst>
                                          <p:attrName>style.visibility</p:attrName>
                                        </p:attrNameLst>
                                      </p:cBhvr>
                                      <p:to>
                                        <p:strVal val="visible"/>
                                      </p:to>
                                    </p:set>
                                    <p:anim calcmode="discrete" valueType="clr">
                                      <p:cBhvr override="childStyle">
                                        <p:cTn id="55" dur="80"/>
                                        <p:tgtEl>
                                          <p:spTgt spid="72089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720899">
                                            <p:txEl>
                                              <p:pRg st="5" end="5"/>
                                            </p:txEl>
                                          </p:spTgt>
                                        </p:tgtEl>
                                        <p:attrNameLst>
                                          <p:attrName>fillcolor</p:attrName>
                                        </p:attrNameLst>
                                      </p:cBhvr>
                                      <p:tavLst>
                                        <p:tav tm="0">
                                          <p:val>
                                            <p:clrVal>
                                              <a:schemeClr val="accent2"/>
                                            </p:clrVal>
                                          </p:val>
                                        </p:tav>
                                        <p:tav tm="50000">
                                          <p:val>
                                            <p:clrVal>
                                              <a:schemeClr val="hlink"/>
                                            </p:clrVal>
                                          </p:val>
                                        </p:tav>
                                      </p:tavLst>
                                    </p:anim>
                                    <p:set>
                                      <p:cBhvr>
                                        <p:cTn id="57" dur="80"/>
                                        <p:tgtEl>
                                          <p:spTgt spid="720899">
                                            <p:txEl>
                                              <p:pRg st="5" end="5"/>
                                            </p:txEl>
                                          </p:spTgt>
                                        </p:tgtEl>
                                        <p:attrNameLst>
                                          <p:attrName>fill.type</p:attrName>
                                        </p:attrNameLst>
                                      </p:cBhvr>
                                      <p:to>
                                        <p:strVal val="solid"/>
                                      </p:to>
                                    </p:set>
                                  </p:childTnLst>
                                </p:cTn>
                              </p:par>
                              <p:par>
                                <p:cTn id="58" presetID="27" presetClass="entr" presetSubtype="0" fill="hold" grpId="0" nodeType="withEffect">
                                  <p:stCondLst>
                                    <p:cond delay="0"/>
                                  </p:stCondLst>
                                  <p:iterate type="lt">
                                    <p:tmPct val="50000"/>
                                  </p:iterate>
                                  <p:childTnLst>
                                    <p:set>
                                      <p:cBhvr>
                                        <p:cTn id="59" dur="1" fill="hold">
                                          <p:stCondLst>
                                            <p:cond delay="0"/>
                                          </p:stCondLst>
                                        </p:cTn>
                                        <p:tgtEl>
                                          <p:spTgt spid="720899">
                                            <p:txEl>
                                              <p:pRg st="6" end="6"/>
                                            </p:txEl>
                                          </p:spTgt>
                                        </p:tgtEl>
                                        <p:attrNameLst>
                                          <p:attrName>style.visibility</p:attrName>
                                        </p:attrNameLst>
                                      </p:cBhvr>
                                      <p:to>
                                        <p:strVal val="visible"/>
                                      </p:to>
                                    </p:set>
                                    <p:anim calcmode="discrete" valueType="clr">
                                      <p:cBhvr override="childStyle">
                                        <p:cTn id="60" dur="80"/>
                                        <p:tgtEl>
                                          <p:spTgt spid="72089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720899">
                                            <p:txEl>
                                              <p:pRg st="6" end="6"/>
                                            </p:txEl>
                                          </p:spTgt>
                                        </p:tgtEl>
                                        <p:attrNameLst>
                                          <p:attrName>fillcolor</p:attrName>
                                        </p:attrNameLst>
                                      </p:cBhvr>
                                      <p:tavLst>
                                        <p:tav tm="0">
                                          <p:val>
                                            <p:clrVal>
                                              <a:schemeClr val="accent2"/>
                                            </p:clrVal>
                                          </p:val>
                                        </p:tav>
                                        <p:tav tm="50000">
                                          <p:val>
                                            <p:clrVal>
                                              <a:schemeClr val="hlink"/>
                                            </p:clrVal>
                                          </p:val>
                                        </p:tav>
                                      </p:tavLst>
                                    </p:anim>
                                    <p:set>
                                      <p:cBhvr>
                                        <p:cTn id="62" dur="80"/>
                                        <p:tgtEl>
                                          <p:spTgt spid="720899">
                                            <p:txEl>
                                              <p:pRg st="6" end="6"/>
                                            </p:txEl>
                                          </p:spTgt>
                                        </p:tgtEl>
                                        <p:attrNameLst>
                                          <p:attrName>fill.type</p:attrName>
                                        </p:attrNameLst>
                                      </p:cBhvr>
                                      <p:to>
                                        <p:strVal val="solid"/>
                                      </p:to>
                                    </p:set>
                                  </p:childTnLst>
                                </p:cTn>
                              </p:par>
                              <p:par>
                                <p:cTn id="63" presetID="27" presetClass="entr" presetSubtype="0" fill="hold" grpId="0" nodeType="withEffect">
                                  <p:stCondLst>
                                    <p:cond delay="0"/>
                                  </p:stCondLst>
                                  <p:iterate type="lt">
                                    <p:tmPct val="50000"/>
                                  </p:iterate>
                                  <p:childTnLst>
                                    <p:set>
                                      <p:cBhvr>
                                        <p:cTn id="64" dur="1" fill="hold">
                                          <p:stCondLst>
                                            <p:cond delay="0"/>
                                          </p:stCondLst>
                                        </p:cTn>
                                        <p:tgtEl>
                                          <p:spTgt spid="720899">
                                            <p:txEl>
                                              <p:pRg st="7" end="7"/>
                                            </p:txEl>
                                          </p:spTgt>
                                        </p:tgtEl>
                                        <p:attrNameLst>
                                          <p:attrName>style.visibility</p:attrName>
                                        </p:attrNameLst>
                                      </p:cBhvr>
                                      <p:to>
                                        <p:strVal val="visible"/>
                                      </p:to>
                                    </p:set>
                                    <p:anim calcmode="discrete" valueType="clr">
                                      <p:cBhvr override="childStyle">
                                        <p:cTn id="65" dur="80"/>
                                        <p:tgtEl>
                                          <p:spTgt spid="72089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720899">
                                            <p:txEl>
                                              <p:pRg st="7" end="7"/>
                                            </p:txEl>
                                          </p:spTgt>
                                        </p:tgtEl>
                                        <p:attrNameLst>
                                          <p:attrName>fillcolor</p:attrName>
                                        </p:attrNameLst>
                                      </p:cBhvr>
                                      <p:tavLst>
                                        <p:tav tm="0">
                                          <p:val>
                                            <p:clrVal>
                                              <a:schemeClr val="accent2"/>
                                            </p:clrVal>
                                          </p:val>
                                        </p:tav>
                                        <p:tav tm="50000">
                                          <p:val>
                                            <p:clrVal>
                                              <a:schemeClr val="hlink"/>
                                            </p:clrVal>
                                          </p:val>
                                        </p:tav>
                                      </p:tavLst>
                                    </p:anim>
                                    <p:set>
                                      <p:cBhvr>
                                        <p:cTn id="67" dur="80"/>
                                        <p:tgtEl>
                                          <p:spTgt spid="720899">
                                            <p:txEl>
                                              <p:pRg st="7" end="7"/>
                                            </p:txEl>
                                          </p:spTgt>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7" presetClass="entr" presetSubtype="0" fill="hold" grpId="0" nodeType="clickEffect">
                                  <p:stCondLst>
                                    <p:cond delay="0"/>
                                  </p:stCondLst>
                                  <p:iterate type="lt">
                                    <p:tmPct val="50000"/>
                                  </p:iterate>
                                  <p:childTnLst>
                                    <p:set>
                                      <p:cBhvr>
                                        <p:cTn id="71" dur="1" fill="hold">
                                          <p:stCondLst>
                                            <p:cond delay="0"/>
                                          </p:stCondLst>
                                        </p:cTn>
                                        <p:tgtEl>
                                          <p:spTgt spid="720903"/>
                                        </p:tgtEl>
                                        <p:attrNameLst>
                                          <p:attrName>style.visibility</p:attrName>
                                        </p:attrNameLst>
                                      </p:cBhvr>
                                      <p:to>
                                        <p:strVal val="visible"/>
                                      </p:to>
                                    </p:set>
                                    <p:anim calcmode="discrete" valueType="clr">
                                      <p:cBhvr override="childStyle">
                                        <p:cTn id="72" dur="80"/>
                                        <p:tgtEl>
                                          <p:spTgt spid="720903"/>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720903"/>
                                        </p:tgtEl>
                                        <p:attrNameLst>
                                          <p:attrName>fillcolor</p:attrName>
                                        </p:attrNameLst>
                                      </p:cBhvr>
                                      <p:tavLst>
                                        <p:tav tm="0">
                                          <p:val>
                                            <p:clrVal>
                                              <a:schemeClr val="accent2"/>
                                            </p:clrVal>
                                          </p:val>
                                        </p:tav>
                                        <p:tav tm="50000">
                                          <p:val>
                                            <p:clrVal>
                                              <a:schemeClr val="hlink"/>
                                            </p:clrVal>
                                          </p:val>
                                        </p:tav>
                                      </p:tavLst>
                                    </p:anim>
                                    <p:set>
                                      <p:cBhvr>
                                        <p:cTn id="74" dur="80"/>
                                        <p:tgtEl>
                                          <p:spTgt spid="72090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p:bldP spid="720900" grpId="0"/>
      <p:bldP spid="720901" grpId="0"/>
      <p:bldP spid="720902" grpId="0"/>
      <p:bldP spid="72090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ChangeArrowheads="1"/>
          </p:cNvSpPr>
          <p:nvPr/>
        </p:nvSpPr>
        <p:spPr bwMode="auto">
          <a:xfrm>
            <a:off x="611560" y="548680"/>
            <a:ext cx="7488831" cy="914400"/>
          </a:xfrm>
          <a:prstGeom prst="rect">
            <a:avLst/>
          </a:prstGeom>
          <a:noFill/>
          <a:ln w="9525">
            <a:noFill/>
            <a:miter lim="800000"/>
            <a:headEnd/>
            <a:tailEnd/>
          </a:ln>
          <a:effectLst/>
        </p:spPr>
        <p:txBody>
          <a:bodyPr anchor="ctr"/>
          <a:lstStyle/>
          <a:p>
            <a:pPr>
              <a:spcBef>
                <a:spcPct val="0"/>
              </a:spcBef>
            </a:pPr>
            <a:r>
              <a:rPr lang="en-US" altLang="zh-CN" sz="4400" b="1" dirty="0">
                <a:solidFill>
                  <a:srgbClr val="FFCC00"/>
                </a:solidFill>
                <a:latin typeface="+mj-lt"/>
                <a:ea typeface="宋体" pitchFamily="2" charset="-122"/>
                <a:cs typeface="+mj-cs"/>
              </a:rPr>
              <a:t>RSA</a:t>
            </a:r>
            <a:r>
              <a:rPr lang="zh-CN" altLang="en-US" sz="4400" b="1" dirty="0">
                <a:solidFill>
                  <a:srgbClr val="FFCC00"/>
                </a:solidFill>
                <a:latin typeface="+mj-lt"/>
                <a:ea typeface="宋体" pitchFamily="2" charset="-122"/>
                <a:cs typeface="+mj-cs"/>
              </a:rPr>
              <a:t>算法的安全性分析</a:t>
            </a:r>
          </a:p>
        </p:txBody>
      </p:sp>
      <p:sp>
        <p:nvSpPr>
          <p:cNvPr id="520195" name="Rectangle 3"/>
          <p:cNvSpPr>
            <a:spLocks noChangeArrowheads="1"/>
          </p:cNvSpPr>
          <p:nvPr/>
        </p:nvSpPr>
        <p:spPr bwMode="auto">
          <a:xfrm>
            <a:off x="179512" y="1412776"/>
            <a:ext cx="8964488" cy="2743200"/>
          </a:xfrm>
          <a:prstGeom prst="rect">
            <a:avLst/>
          </a:prstGeom>
          <a:noFill/>
          <a:ln w="9525">
            <a:noFill/>
            <a:miter lim="800000"/>
            <a:headEnd/>
            <a:tailEnd/>
          </a:ln>
          <a:effectLst/>
        </p:spPr>
        <p:txBody>
          <a:bodyPr/>
          <a:lstStyle/>
          <a:p>
            <a:pPr marL="342900" indent="-342900" algn="just">
              <a:lnSpc>
                <a:spcPct val="130000"/>
              </a:lnSpc>
              <a:spcBef>
                <a:spcPct val="20000"/>
              </a:spcBef>
              <a:buClr>
                <a:schemeClr val="folHlink"/>
              </a:buClr>
              <a:buSzPct val="150000"/>
              <a:buFont typeface="Wingdings" pitchFamily="2" charset="2"/>
              <a:buChar char="§"/>
            </a:pPr>
            <a:r>
              <a:rPr lang="zh-CN" altLang="en-US" sz="2800" b="1" dirty="0">
                <a:latin typeface="Times New Roman" pitchFamily="18" charset="0"/>
              </a:rPr>
              <a:t>密码分析者攻击</a:t>
            </a:r>
            <a:r>
              <a:rPr lang="en-US" altLang="zh-CN" sz="2800" b="1" dirty="0">
                <a:latin typeface="Times New Roman" pitchFamily="18" charset="0"/>
              </a:rPr>
              <a:t>RSA</a:t>
            </a:r>
            <a:r>
              <a:rPr lang="zh-CN" altLang="en-US" sz="2800" b="1" dirty="0">
                <a:latin typeface="Times New Roman" pitchFamily="18" charset="0"/>
              </a:rPr>
              <a:t>体制的关键点在于如何分解</a:t>
            </a:r>
            <a:r>
              <a:rPr lang="en-US" altLang="zh-CN" sz="2800" b="1" dirty="0">
                <a:latin typeface="Times New Roman" pitchFamily="18" charset="0"/>
              </a:rPr>
              <a:t>n</a:t>
            </a:r>
          </a:p>
          <a:p>
            <a:pPr marL="342900" indent="-342900" algn="just">
              <a:lnSpc>
                <a:spcPct val="130000"/>
              </a:lnSpc>
              <a:spcBef>
                <a:spcPct val="20000"/>
              </a:spcBef>
              <a:buClr>
                <a:schemeClr val="folHlink"/>
              </a:buClr>
              <a:buSzPct val="150000"/>
              <a:buFont typeface="Wingdings" pitchFamily="2" charset="2"/>
              <a:buChar char="§"/>
            </a:pPr>
            <a:r>
              <a:rPr lang="zh-CN" altLang="en-US" sz="2800" b="1" dirty="0">
                <a:latin typeface="Times New Roman" pitchFamily="18" charset="0"/>
              </a:rPr>
              <a:t>若分解成功使</a:t>
            </a:r>
            <a:r>
              <a:rPr lang="en-US" altLang="zh-CN" sz="2800" b="1" dirty="0">
                <a:latin typeface="Times New Roman" pitchFamily="18" charset="0"/>
              </a:rPr>
              <a:t>n=</a:t>
            </a:r>
            <a:r>
              <a:rPr lang="en-US" altLang="zh-CN" sz="2800" b="1" dirty="0" err="1">
                <a:latin typeface="Times New Roman" pitchFamily="18" charset="0"/>
              </a:rPr>
              <a:t>pq</a:t>
            </a:r>
            <a:r>
              <a:rPr lang="zh-CN" altLang="en-US" sz="2800" b="1" dirty="0">
                <a:latin typeface="Times New Roman" pitchFamily="18" charset="0"/>
              </a:rPr>
              <a:t>，则可以算出</a:t>
            </a:r>
            <a:r>
              <a:rPr lang="en-US" altLang="zh-CN" sz="2800" b="1" dirty="0">
                <a:latin typeface="Times New Roman" pitchFamily="18" charset="0"/>
              </a:rPr>
              <a:t>φ(n)</a:t>
            </a:r>
            <a:r>
              <a:rPr lang="zh-CN" altLang="en-US" sz="2800" b="1" dirty="0">
                <a:latin typeface="Times New Roman" pitchFamily="18" charset="0"/>
              </a:rPr>
              <a:t>＝（</a:t>
            </a:r>
            <a:r>
              <a:rPr lang="en-US" altLang="zh-CN" sz="2800" b="1" dirty="0">
                <a:latin typeface="Times New Roman" pitchFamily="18" charset="0"/>
              </a:rPr>
              <a:t>p-1)(q-1)</a:t>
            </a:r>
            <a:r>
              <a:rPr lang="zh-CN" altLang="en-US" sz="2800" b="1" dirty="0">
                <a:latin typeface="Times New Roman" pitchFamily="18" charset="0"/>
              </a:rPr>
              <a:t>，然后由公开的</a:t>
            </a:r>
            <a:r>
              <a:rPr lang="en-US" altLang="zh-CN" sz="2800" b="1" dirty="0">
                <a:latin typeface="Times New Roman" pitchFamily="18" charset="0"/>
              </a:rPr>
              <a:t>e</a:t>
            </a:r>
            <a:r>
              <a:rPr lang="zh-CN" altLang="en-US" sz="2800" b="1" dirty="0">
                <a:latin typeface="Times New Roman" pitchFamily="18" charset="0"/>
              </a:rPr>
              <a:t>，解出秘密的</a:t>
            </a:r>
            <a:r>
              <a:rPr lang="en-US" altLang="zh-CN" sz="2800" b="1" dirty="0">
                <a:latin typeface="Times New Roman" pitchFamily="18" charset="0"/>
              </a:rPr>
              <a:t>d</a:t>
            </a:r>
          </a:p>
          <a:p>
            <a:pPr marL="342900" indent="-342900" algn="just">
              <a:lnSpc>
                <a:spcPct val="130000"/>
              </a:lnSpc>
              <a:buClr>
                <a:schemeClr val="folHlink"/>
              </a:buClr>
              <a:buSzPct val="150000"/>
              <a:buFont typeface="Wingdings" pitchFamily="2" charset="2"/>
              <a:buChar char="§"/>
            </a:pPr>
            <a:r>
              <a:rPr lang="zh-CN" altLang="en-US" sz="2800" b="1" dirty="0">
                <a:latin typeface="Times New Roman" pitchFamily="18" charset="0"/>
              </a:rPr>
              <a:t>若使</a:t>
            </a:r>
            <a:r>
              <a:rPr lang="en-US" altLang="zh-CN" sz="2800" b="1" dirty="0">
                <a:latin typeface="Times New Roman" pitchFamily="18" charset="0"/>
              </a:rPr>
              <a:t>RSA</a:t>
            </a:r>
            <a:r>
              <a:rPr lang="zh-CN" altLang="en-US" sz="2800" b="1" dirty="0">
                <a:latin typeface="Times New Roman" pitchFamily="18" charset="0"/>
              </a:rPr>
              <a:t>安全，</a:t>
            </a:r>
            <a:r>
              <a:rPr lang="en-US" altLang="zh-CN" sz="2800" b="1" dirty="0">
                <a:latin typeface="Times New Roman" pitchFamily="18" charset="0"/>
              </a:rPr>
              <a:t>p</a:t>
            </a:r>
            <a:r>
              <a:rPr lang="zh-CN" altLang="en-US" sz="2800" b="1" dirty="0">
                <a:latin typeface="Times New Roman" pitchFamily="18" charset="0"/>
              </a:rPr>
              <a:t>与</a:t>
            </a:r>
            <a:r>
              <a:rPr lang="en-US" altLang="zh-CN" sz="2800" b="1" dirty="0">
                <a:latin typeface="Times New Roman" pitchFamily="18" charset="0"/>
              </a:rPr>
              <a:t>q</a:t>
            </a:r>
            <a:r>
              <a:rPr lang="zh-CN" altLang="en-US" sz="2800" b="1" dirty="0">
                <a:latin typeface="Times New Roman" pitchFamily="18" charset="0"/>
              </a:rPr>
              <a:t>必为足够大的素数，使分析者没有办法在多项式时间内将</a:t>
            </a:r>
            <a:r>
              <a:rPr lang="en-US" altLang="zh-CN" sz="2800" b="1" dirty="0">
                <a:latin typeface="Times New Roman" pitchFamily="18" charset="0"/>
              </a:rPr>
              <a:t>n</a:t>
            </a:r>
            <a:r>
              <a:rPr lang="zh-CN" altLang="en-US" sz="2800" b="1" dirty="0">
                <a:latin typeface="Times New Roman" pitchFamily="18" charset="0"/>
              </a:rPr>
              <a:t>分解</a:t>
            </a:r>
            <a:r>
              <a:rPr lang="zh-CN" altLang="en-US" sz="2800" b="1" dirty="0" smtClean="0">
                <a:latin typeface="Times New Roman" pitchFamily="18" charset="0"/>
              </a:rPr>
              <a:t>出来</a:t>
            </a:r>
            <a:r>
              <a:rPr lang="en-US" altLang="zh-CN" sz="2800" b="1" dirty="0" smtClean="0">
                <a:latin typeface="Times New Roman" pitchFamily="18" charset="0"/>
              </a:rPr>
              <a:t>(</a:t>
            </a:r>
            <a:r>
              <a:rPr lang="zh-CN" altLang="en-US" sz="2800" dirty="0" smtClean="0"/>
              <a:t>在计算复杂度理论中，指的是一个问题的计算时间</a:t>
            </a:r>
            <a:r>
              <a:rPr lang="en-US" altLang="zh-CN" sz="2800" i="1" dirty="0" smtClean="0"/>
              <a:t>m</a:t>
            </a:r>
            <a:r>
              <a:rPr lang="en-US" altLang="zh-CN" sz="2800" dirty="0" smtClean="0"/>
              <a:t>(</a:t>
            </a:r>
            <a:r>
              <a:rPr lang="en-US" altLang="zh-CN" sz="2800" i="1" dirty="0" smtClean="0"/>
              <a:t>n</a:t>
            </a:r>
            <a:r>
              <a:rPr lang="en-US" altLang="zh-CN" sz="2800" dirty="0" smtClean="0"/>
              <a:t>)</a:t>
            </a:r>
            <a:r>
              <a:rPr lang="zh-CN" altLang="en-US" sz="2800" dirty="0" smtClean="0"/>
              <a:t>不大于问题大小</a:t>
            </a:r>
            <a:r>
              <a:rPr lang="en-US" altLang="zh-CN" sz="2800" i="1" dirty="0" smtClean="0"/>
              <a:t>n</a:t>
            </a:r>
            <a:r>
              <a:rPr lang="zh-CN" altLang="en-US" sz="2800" dirty="0" smtClean="0"/>
              <a:t>的多项式倍数。</a:t>
            </a:r>
            <a:r>
              <a:rPr lang="en-US" altLang="zh-CN" sz="2800" dirty="0" smtClean="0"/>
              <a:t>)</a:t>
            </a:r>
            <a:endParaRPr lang="zh-CN" altLang="en-US" sz="2800" b="1" dirty="0">
              <a:latin typeface="Times New Roman" pitchFamily="18" charset="0"/>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683568" y="476672"/>
            <a:ext cx="6114219" cy="914400"/>
          </a:xfrm>
          <a:prstGeom prst="rect">
            <a:avLst/>
          </a:prstGeom>
          <a:noFill/>
          <a:ln w="9525">
            <a:noFill/>
            <a:miter lim="800000"/>
            <a:headEnd/>
            <a:tailEnd/>
          </a:ln>
          <a:effectLst/>
        </p:spPr>
        <p:txBody>
          <a:bodyPr anchor="ctr"/>
          <a:lstStyle/>
          <a:p>
            <a:pPr>
              <a:spcBef>
                <a:spcPct val="0"/>
              </a:spcBef>
            </a:pPr>
            <a:r>
              <a:rPr lang="en-US" altLang="zh-CN" sz="4400" b="1" dirty="0">
                <a:solidFill>
                  <a:srgbClr val="FFCC00"/>
                </a:solidFill>
                <a:latin typeface="+mj-lt"/>
                <a:ea typeface="宋体" pitchFamily="2" charset="-122"/>
                <a:cs typeface="+mj-cs"/>
              </a:rPr>
              <a:t>RSA</a:t>
            </a:r>
            <a:r>
              <a:rPr lang="zh-CN" altLang="en-US" sz="4400" b="1" dirty="0">
                <a:solidFill>
                  <a:srgbClr val="FFCC00"/>
                </a:solidFill>
                <a:latin typeface="+mj-lt"/>
                <a:ea typeface="宋体" pitchFamily="2" charset="-122"/>
                <a:cs typeface="+mj-cs"/>
              </a:rPr>
              <a:t>算法的安全性分析</a:t>
            </a:r>
          </a:p>
        </p:txBody>
      </p:sp>
      <p:sp>
        <p:nvSpPr>
          <p:cNvPr id="521219" name="Rectangle 3"/>
          <p:cNvSpPr>
            <a:spLocks noChangeArrowheads="1"/>
          </p:cNvSpPr>
          <p:nvPr/>
        </p:nvSpPr>
        <p:spPr bwMode="auto">
          <a:xfrm>
            <a:off x="611560" y="1340768"/>
            <a:ext cx="8088923" cy="2895600"/>
          </a:xfrm>
          <a:prstGeom prst="rect">
            <a:avLst/>
          </a:prstGeom>
          <a:noFill/>
          <a:ln w="9525">
            <a:noFill/>
            <a:miter lim="800000"/>
            <a:headEnd/>
            <a:tailEnd/>
          </a:ln>
          <a:effectLst/>
        </p:spPr>
        <p:txBody>
          <a:bodyPr/>
          <a:lstStyle/>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建议选择</a:t>
            </a:r>
            <a:r>
              <a:rPr lang="en-US" altLang="zh-CN" b="1" dirty="0">
                <a:latin typeface="Times New Roman" pitchFamily="18" charset="0"/>
              </a:rPr>
              <a:t>p</a:t>
            </a:r>
            <a:r>
              <a:rPr lang="zh-CN" altLang="en-US" b="1" dirty="0">
                <a:latin typeface="Times New Roman" pitchFamily="18" charset="0"/>
              </a:rPr>
              <a:t>和</a:t>
            </a:r>
            <a:r>
              <a:rPr lang="en-US" altLang="zh-CN" b="1" dirty="0">
                <a:latin typeface="Times New Roman" pitchFamily="18" charset="0"/>
              </a:rPr>
              <a:t>q</a:t>
            </a:r>
            <a:r>
              <a:rPr lang="zh-CN" altLang="en-US" b="1" dirty="0">
                <a:latin typeface="Times New Roman" pitchFamily="18" charset="0"/>
              </a:rPr>
              <a:t>大约是</a:t>
            </a:r>
            <a:r>
              <a:rPr lang="en-US" altLang="zh-CN" b="1" dirty="0">
                <a:latin typeface="Times New Roman" pitchFamily="18" charset="0"/>
              </a:rPr>
              <a:t>100</a:t>
            </a:r>
            <a:r>
              <a:rPr lang="zh-CN" altLang="en-US" b="1" dirty="0">
                <a:latin typeface="Times New Roman" pitchFamily="18" charset="0"/>
              </a:rPr>
              <a:t>位的十进制素数</a:t>
            </a:r>
          </a:p>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模</a:t>
            </a:r>
            <a:r>
              <a:rPr lang="en-US" altLang="zh-CN" b="1" dirty="0">
                <a:latin typeface="Times New Roman" pitchFamily="18" charset="0"/>
              </a:rPr>
              <a:t>n</a:t>
            </a:r>
            <a:r>
              <a:rPr lang="zh-CN" altLang="en-US" b="1" dirty="0">
                <a:latin typeface="Times New Roman" pitchFamily="18" charset="0"/>
              </a:rPr>
              <a:t>的长度要求至少是</a:t>
            </a:r>
            <a:r>
              <a:rPr lang="en-US" altLang="zh-CN" b="1" dirty="0">
                <a:latin typeface="Times New Roman" pitchFamily="18" charset="0"/>
              </a:rPr>
              <a:t>512</a:t>
            </a:r>
            <a:r>
              <a:rPr lang="zh-CN" altLang="en-US" b="1" dirty="0">
                <a:latin typeface="Times New Roman" pitchFamily="18" charset="0"/>
              </a:rPr>
              <a:t>比特</a:t>
            </a:r>
          </a:p>
          <a:p>
            <a:pPr marL="342900" indent="-342900" algn="just">
              <a:lnSpc>
                <a:spcPct val="130000"/>
              </a:lnSpc>
              <a:spcBef>
                <a:spcPct val="20000"/>
              </a:spcBef>
              <a:buClr>
                <a:schemeClr val="folHlink"/>
              </a:buClr>
              <a:buSzPct val="150000"/>
              <a:buFont typeface="Wingdings" pitchFamily="2" charset="2"/>
              <a:buChar char="§"/>
            </a:pPr>
            <a:r>
              <a:rPr lang="en-US" altLang="zh-CN" b="1" dirty="0">
                <a:latin typeface="Times New Roman" pitchFamily="18" charset="0"/>
              </a:rPr>
              <a:t>EDI</a:t>
            </a:r>
            <a:r>
              <a:rPr lang="zh-CN" altLang="en-US" b="1" dirty="0">
                <a:latin typeface="Times New Roman" pitchFamily="18" charset="0"/>
              </a:rPr>
              <a:t>攻击标准使用的</a:t>
            </a:r>
            <a:r>
              <a:rPr lang="en-US" altLang="zh-CN" b="1" dirty="0">
                <a:latin typeface="Times New Roman" pitchFamily="18" charset="0"/>
              </a:rPr>
              <a:t>RSA</a:t>
            </a:r>
            <a:r>
              <a:rPr lang="zh-CN" altLang="en-US" b="1" dirty="0">
                <a:latin typeface="Times New Roman" pitchFamily="18" charset="0"/>
              </a:rPr>
              <a:t>算法中规定</a:t>
            </a:r>
            <a:r>
              <a:rPr lang="en-US" altLang="zh-CN" b="1" dirty="0">
                <a:latin typeface="Times New Roman" pitchFamily="18" charset="0"/>
              </a:rPr>
              <a:t>n</a:t>
            </a:r>
            <a:r>
              <a:rPr lang="zh-CN" altLang="en-US" b="1" dirty="0">
                <a:latin typeface="Times New Roman" pitchFamily="18" charset="0"/>
              </a:rPr>
              <a:t>的长度为</a:t>
            </a:r>
            <a:r>
              <a:rPr lang="en-US" altLang="zh-CN" b="1" dirty="0">
                <a:latin typeface="Times New Roman" pitchFamily="18" charset="0"/>
              </a:rPr>
              <a:t>512</a:t>
            </a:r>
            <a:r>
              <a:rPr lang="zh-CN" altLang="en-US" b="1" dirty="0">
                <a:latin typeface="Times New Roman" pitchFamily="18" charset="0"/>
              </a:rPr>
              <a:t>至</a:t>
            </a:r>
            <a:r>
              <a:rPr lang="en-US" altLang="zh-CN" b="1" dirty="0">
                <a:latin typeface="Times New Roman" pitchFamily="18" charset="0"/>
              </a:rPr>
              <a:t>1024</a:t>
            </a:r>
            <a:r>
              <a:rPr lang="zh-CN" altLang="en-US" b="1" dirty="0">
                <a:latin typeface="Times New Roman" pitchFamily="18" charset="0"/>
              </a:rPr>
              <a:t>比特位之间，但必须是</a:t>
            </a:r>
            <a:r>
              <a:rPr lang="en-US" altLang="zh-CN" b="1" dirty="0">
                <a:latin typeface="Times New Roman" pitchFamily="18" charset="0"/>
              </a:rPr>
              <a:t>128</a:t>
            </a:r>
            <a:r>
              <a:rPr lang="zh-CN" altLang="en-US" b="1" dirty="0">
                <a:latin typeface="Times New Roman" pitchFamily="18" charset="0"/>
              </a:rPr>
              <a:t>的倍数</a:t>
            </a:r>
          </a:p>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国际数字签名标准</a:t>
            </a:r>
            <a:r>
              <a:rPr lang="en-US" altLang="zh-CN" b="1" dirty="0">
                <a:latin typeface="Times New Roman" pitchFamily="18" charset="0"/>
              </a:rPr>
              <a:t>ISO/IEC 9796</a:t>
            </a:r>
            <a:r>
              <a:rPr lang="zh-CN" altLang="en-US" b="1" dirty="0">
                <a:latin typeface="Times New Roman" pitchFamily="18" charset="0"/>
              </a:rPr>
              <a:t>中规定</a:t>
            </a:r>
            <a:r>
              <a:rPr lang="en-US" altLang="zh-CN" b="1" dirty="0">
                <a:latin typeface="Times New Roman" pitchFamily="18" charset="0"/>
              </a:rPr>
              <a:t>n</a:t>
            </a:r>
            <a:r>
              <a:rPr lang="zh-CN" altLang="en-US" b="1" dirty="0">
                <a:latin typeface="Times New Roman" pitchFamily="18" charset="0"/>
              </a:rPr>
              <a:t>的长度位</a:t>
            </a:r>
            <a:r>
              <a:rPr lang="en-US" altLang="zh-CN" b="1" dirty="0">
                <a:latin typeface="Times New Roman" pitchFamily="18" charset="0"/>
              </a:rPr>
              <a:t>512</a:t>
            </a:r>
            <a:r>
              <a:rPr lang="zh-CN" altLang="en-US" b="1" dirty="0">
                <a:latin typeface="Times New Roman" pitchFamily="18" charset="0"/>
              </a:rPr>
              <a:t>比特位</a:t>
            </a: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899592" y="548680"/>
            <a:ext cx="6546267" cy="914400"/>
          </a:xfrm>
          <a:prstGeom prst="rect">
            <a:avLst/>
          </a:prstGeom>
          <a:noFill/>
          <a:ln w="9525">
            <a:noFill/>
            <a:miter lim="800000"/>
            <a:headEnd/>
            <a:tailEnd/>
          </a:ln>
          <a:effectLst/>
        </p:spPr>
        <p:txBody>
          <a:bodyPr anchor="ctr"/>
          <a:lstStyle/>
          <a:p>
            <a:pPr>
              <a:spcBef>
                <a:spcPct val="0"/>
              </a:spcBef>
            </a:pPr>
            <a:r>
              <a:rPr lang="en-US" altLang="zh-CN" sz="4400" b="1" dirty="0">
                <a:solidFill>
                  <a:srgbClr val="FFCC00"/>
                </a:solidFill>
                <a:latin typeface="+mj-lt"/>
                <a:ea typeface="宋体" pitchFamily="2" charset="-122"/>
                <a:cs typeface="+mj-cs"/>
              </a:rPr>
              <a:t>RSA</a:t>
            </a:r>
            <a:r>
              <a:rPr lang="zh-CN" altLang="en-US" sz="4400" b="1" dirty="0">
                <a:solidFill>
                  <a:srgbClr val="FFCC00"/>
                </a:solidFill>
                <a:latin typeface="+mj-lt"/>
                <a:ea typeface="宋体" pitchFamily="2" charset="-122"/>
                <a:cs typeface="+mj-cs"/>
              </a:rPr>
              <a:t>算法的安全性分析</a:t>
            </a:r>
          </a:p>
        </p:txBody>
      </p:sp>
      <p:sp>
        <p:nvSpPr>
          <p:cNvPr id="522243" name="Rectangle 3"/>
          <p:cNvSpPr>
            <a:spLocks noChangeArrowheads="1"/>
          </p:cNvSpPr>
          <p:nvPr/>
        </p:nvSpPr>
        <p:spPr bwMode="auto">
          <a:xfrm>
            <a:off x="0" y="1268760"/>
            <a:ext cx="8340443" cy="3429000"/>
          </a:xfrm>
          <a:prstGeom prst="rect">
            <a:avLst/>
          </a:prstGeom>
          <a:noFill/>
          <a:ln w="9525">
            <a:noFill/>
            <a:miter lim="800000"/>
            <a:headEnd/>
            <a:tailEnd/>
          </a:ln>
          <a:effectLst/>
        </p:spPr>
        <p:txBody>
          <a:bodyPr/>
          <a:lstStyle/>
          <a:p>
            <a:pPr marL="342900" indent="-342900" algn="just">
              <a:lnSpc>
                <a:spcPct val="130000"/>
              </a:lnSpc>
              <a:spcBef>
                <a:spcPct val="20000"/>
              </a:spcBef>
              <a:buClr>
                <a:schemeClr val="folHlink"/>
              </a:buClr>
              <a:buSzPct val="150000"/>
              <a:buFont typeface="Wingdings" pitchFamily="2" charset="2"/>
              <a:buNone/>
            </a:pPr>
            <a:r>
              <a:rPr lang="en-US" altLang="zh-CN" b="1" dirty="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为了</a:t>
            </a:r>
            <a:r>
              <a:rPr lang="zh-CN" altLang="en-US" b="1" dirty="0">
                <a:latin typeface="Times New Roman" pitchFamily="18" charset="0"/>
              </a:rPr>
              <a:t>抵抗现有的整数分解算法，对</a:t>
            </a:r>
            <a:r>
              <a:rPr lang="en-US" altLang="zh-CN" b="1" dirty="0">
                <a:latin typeface="Times New Roman" pitchFamily="18" charset="0"/>
              </a:rPr>
              <a:t>RSA</a:t>
            </a:r>
            <a:r>
              <a:rPr lang="zh-CN" altLang="en-US" b="1" dirty="0">
                <a:latin typeface="Times New Roman" pitchFamily="18" charset="0"/>
              </a:rPr>
              <a:t>模</a:t>
            </a:r>
            <a:r>
              <a:rPr lang="en-US" altLang="zh-CN" b="1" dirty="0">
                <a:latin typeface="Times New Roman" pitchFamily="18" charset="0"/>
              </a:rPr>
              <a:t>n</a:t>
            </a:r>
            <a:r>
              <a:rPr lang="zh-CN" altLang="en-US" b="1" dirty="0">
                <a:latin typeface="Times New Roman" pitchFamily="18" charset="0"/>
              </a:rPr>
              <a:t>的素因子</a:t>
            </a:r>
            <a:r>
              <a:rPr lang="en-US" altLang="zh-CN" b="1" dirty="0">
                <a:latin typeface="Times New Roman" pitchFamily="18" charset="0"/>
              </a:rPr>
              <a:t>p</a:t>
            </a:r>
            <a:r>
              <a:rPr lang="zh-CN" altLang="en-US" b="1" dirty="0">
                <a:latin typeface="Times New Roman" pitchFamily="18" charset="0"/>
              </a:rPr>
              <a:t>和</a:t>
            </a:r>
            <a:r>
              <a:rPr lang="en-US" altLang="zh-CN" b="1" dirty="0">
                <a:latin typeface="Times New Roman" pitchFamily="18" charset="0"/>
              </a:rPr>
              <a:t>q</a:t>
            </a:r>
            <a:r>
              <a:rPr lang="zh-CN" altLang="en-US" b="1" dirty="0">
                <a:latin typeface="Times New Roman" pitchFamily="18" charset="0"/>
              </a:rPr>
              <a:t>还有如下</a:t>
            </a:r>
            <a:r>
              <a:rPr lang="zh-CN" altLang="en-US" b="1" dirty="0" smtClean="0">
                <a:latin typeface="Times New Roman" pitchFamily="18" charset="0"/>
              </a:rPr>
              <a:t>要求</a:t>
            </a:r>
            <a:r>
              <a:rPr lang="zh-CN" altLang="en-US" b="1" dirty="0">
                <a:latin typeface="Times New Roman" pitchFamily="18" charset="0"/>
              </a:rPr>
              <a:t>：</a:t>
            </a:r>
          </a:p>
          <a:p>
            <a:pPr marL="342900" indent="-342900" algn="just">
              <a:lnSpc>
                <a:spcPct val="130000"/>
              </a:lnSpc>
              <a:spcBef>
                <a:spcPct val="20000"/>
              </a:spcBef>
              <a:buClr>
                <a:schemeClr val="folHlink"/>
              </a:buClr>
              <a:buSzPct val="150000"/>
              <a:buFont typeface="Wingdings" pitchFamily="2" charset="2"/>
              <a:buNone/>
            </a:pPr>
            <a:r>
              <a:rPr lang="zh-CN" altLang="en-US" b="1" dirty="0">
                <a:latin typeface="Times New Roman" pitchFamily="18" charset="0"/>
              </a:rPr>
              <a:t>         </a:t>
            </a:r>
            <a:r>
              <a:rPr lang="en-US" altLang="zh-CN" b="1" dirty="0">
                <a:latin typeface="Times New Roman" pitchFamily="18" charset="0"/>
              </a:rPr>
              <a:t>(1) |p-q|</a:t>
            </a:r>
            <a:r>
              <a:rPr lang="zh-CN" altLang="en-US" b="1" dirty="0">
                <a:latin typeface="Times New Roman" pitchFamily="18" charset="0"/>
              </a:rPr>
              <a:t>很大，通常 </a:t>
            </a:r>
            <a:r>
              <a:rPr lang="en-US" altLang="zh-CN" b="1" dirty="0">
                <a:latin typeface="Times New Roman" pitchFamily="18" charset="0"/>
              </a:rPr>
              <a:t>p</a:t>
            </a:r>
            <a:r>
              <a:rPr lang="zh-CN" altLang="en-US" b="1" dirty="0">
                <a:latin typeface="Times New Roman" pitchFamily="18" charset="0"/>
              </a:rPr>
              <a:t>和</a:t>
            </a:r>
            <a:r>
              <a:rPr lang="en-US" altLang="zh-CN" b="1" dirty="0">
                <a:latin typeface="Times New Roman" pitchFamily="18" charset="0"/>
              </a:rPr>
              <a:t>q</a:t>
            </a:r>
            <a:r>
              <a:rPr lang="zh-CN" altLang="en-US" b="1" dirty="0">
                <a:latin typeface="Times New Roman" pitchFamily="18" charset="0"/>
              </a:rPr>
              <a:t>的长度相同；</a:t>
            </a:r>
          </a:p>
          <a:p>
            <a:pPr marL="342900" indent="-342900" algn="just">
              <a:lnSpc>
                <a:spcPct val="130000"/>
              </a:lnSpc>
              <a:spcBef>
                <a:spcPct val="20000"/>
              </a:spcBef>
              <a:buClr>
                <a:schemeClr val="folHlink"/>
              </a:buClr>
              <a:buSzPct val="150000"/>
              <a:buFont typeface="Wingdings" pitchFamily="2" charset="2"/>
              <a:buNone/>
            </a:pPr>
            <a:r>
              <a:rPr lang="zh-CN" altLang="en-US" b="1" dirty="0">
                <a:latin typeface="Times New Roman" pitchFamily="18" charset="0"/>
              </a:rPr>
              <a:t>         </a:t>
            </a:r>
            <a:r>
              <a:rPr lang="en-US" altLang="zh-CN" b="1" dirty="0">
                <a:latin typeface="Times New Roman" pitchFamily="18" charset="0"/>
              </a:rPr>
              <a:t>(2) p-1 </a:t>
            </a:r>
            <a:r>
              <a:rPr lang="zh-CN" altLang="en-US" b="1" dirty="0">
                <a:latin typeface="Times New Roman" pitchFamily="18" charset="0"/>
              </a:rPr>
              <a:t>和</a:t>
            </a:r>
            <a:r>
              <a:rPr lang="en-US" altLang="zh-CN" b="1" dirty="0">
                <a:latin typeface="Times New Roman" pitchFamily="18" charset="0"/>
              </a:rPr>
              <a:t>q-1</a:t>
            </a:r>
            <a:r>
              <a:rPr lang="zh-CN" altLang="en-US" b="1" dirty="0">
                <a:latin typeface="Times New Roman" pitchFamily="18" charset="0"/>
              </a:rPr>
              <a:t>分别含有大素因子</a:t>
            </a:r>
            <a:r>
              <a:rPr lang="en-US" altLang="zh-CN" b="1" dirty="0">
                <a:latin typeface="Times New Roman" pitchFamily="18" charset="0"/>
              </a:rPr>
              <a:t>p1</a:t>
            </a:r>
            <a:r>
              <a:rPr lang="zh-CN" altLang="en-US" b="1" dirty="0">
                <a:latin typeface="Times New Roman" pitchFamily="18" charset="0"/>
              </a:rPr>
              <a:t>和</a:t>
            </a:r>
            <a:r>
              <a:rPr lang="en-US" altLang="zh-CN" b="1" dirty="0">
                <a:latin typeface="Times New Roman" pitchFamily="18" charset="0"/>
              </a:rPr>
              <a:t>q1</a:t>
            </a:r>
          </a:p>
          <a:p>
            <a:pPr marL="342900" indent="-342900" algn="just">
              <a:lnSpc>
                <a:spcPct val="130000"/>
              </a:lnSpc>
              <a:spcBef>
                <a:spcPct val="20000"/>
              </a:spcBef>
              <a:buClr>
                <a:schemeClr val="folHlink"/>
              </a:buClr>
              <a:buSzPct val="150000"/>
              <a:buFont typeface="Wingdings" pitchFamily="2" charset="2"/>
              <a:buNone/>
            </a:pPr>
            <a:r>
              <a:rPr lang="en-US" altLang="zh-CN" b="1" dirty="0">
                <a:latin typeface="Times New Roman" pitchFamily="18" charset="0"/>
              </a:rPr>
              <a:t>         (3) P1-1</a:t>
            </a:r>
            <a:r>
              <a:rPr lang="zh-CN" altLang="en-US" b="1" dirty="0">
                <a:latin typeface="Times New Roman" pitchFamily="18" charset="0"/>
              </a:rPr>
              <a:t>和</a:t>
            </a:r>
            <a:r>
              <a:rPr lang="en-US" altLang="zh-CN" b="1" dirty="0">
                <a:latin typeface="Times New Roman" pitchFamily="18" charset="0"/>
              </a:rPr>
              <a:t>q1-1</a:t>
            </a:r>
            <a:r>
              <a:rPr lang="zh-CN" altLang="en-US" b="1" dirty="0">
                <a:latin typeface="Times New Roman" pitchFamily="18" charset="0"/>
              </a:rPr>
              <a:t>分别含有大素因子</a:t>
            </a:r>
            <a:r>
              <a:rPr lang="en-US" altLang="zh-CN" b="1" dirty="0">
                <a:latin typeface="Times New Roman" pitchFamily="18" charset="0"/>
              </a:rPr>
              <a:t>p2</a:t>
            </a:r>
            <a:r>
              <a:rPr lang="zh-CN" altLang="en-US" b="1" dirty="0">
                <a:latin typeface="Times New Roman" pitchFamily="18" charset="0"/>
              </a:rPr>
              <a:t>和</a:t>
            </a:r>
            <a:r>
              <a:rPr lang="en-US" altLang="zh-CN" b="1" dirty="0">
                <a:latin typeface="Times New Roman" pitchFamily="18" charset="0"/>
              </a:rPr>
              <a:t>q2</a:t>
            </a:r>
          </a:p>
          <a:p>
            <a:pPr marL="342900" indent="-342900" algn="just">
              <a:lnSpc>
                <a:spcPct val="130000"/>
              </a:lnSpc>
              <a:spcBef>
                <a:spcPct val="20000"/>
              </a:spcBef>
              <a:buClr>
                <a:schemeClr val="folHlink"/>
              </a:buClr>
              <a:buSzPct val="150000"/>
              <a:buFont typeface="Wingdings" pitchFamily="2" charset="2"/>
              <a:buNone/>
            </a:pPr>
            <a:r>
              <a:rPr lang="en-US" altLang="zh-CN" b="1" dirty="0">
                <a:latin typeface="Times New Roman" pitchFamily="18" charset="0"/>
              </a:rPr>
              <a:t>         (4) p+1</a:t>
            </a:r>
            <a:r>
              <a:rPr lang="zh-CN" altLang="en-US" b="1" dirty="0">
                <a:latin typeface="Times New Roman" pitchFamily="18" charset="0"/>
              </a:rPr>
              <a:t>和</a:t>
            </a:r>
            <a:r>
              <a:rPr lang="en-US" altLang="zh-CN" b="1" dirty="0">
                <a:latin typeface="Times New Roman" pitchFamily="18" charset="0"/>
              </a:rPr>
              <a:t>q+1</a:t>
            </a:r>
            <a:r>
              <a:rPr lang="zh-CN" altLang="en-US" b="1" dirty="0">
                <a:latin typeface="Times New Roman" pitchFamily="18" charset="0"/>
              </a:rPr>
              <a:t>分别含有大素因子</a:t>
            </a:r>
            <a:r>
              <a:rPr lang="en-US" altLang="zh-CN" b="1" dirty="0">
                <a:latin typeface="Times New Roman" pitchFamily="18" charset="0"/>
              </a:rPr>
              <a:t>p3</a:t>
            </a:r>
            <a:r>
              <a:rPr lang="zh-CN" altLang="en-US" b="1" dirty="0">
                <a:latin typeface="Times New Roman" pitchFamily="18" charset="0"/>
              </a:rPr>
              <a:t>和</a:t>
            </a:r>
            <a:r>
              <a:rPr lang="en-US" altLang="zh-CN" b="1" dirty="0">
                <a:latin typeface="Times New Roman" pitchFamily="18" charset="0"/>
              </a:rPr>
              <a:t>q3</a:t>
            </a: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611560" y="476672"/>
            <a:ext cx="6618275" cy="914400"/>
          </a:xfrm>
          <a:prstGeom prst="rect">
            <a:avLst/>
          </a:prstGeom>
          <a:noFill/>
          <a:ln w="9525">
            <a:noFill/>
            <a:miter lim="800000"/>
            <a:headEnd/>
            <a:tailEnd/>
          </a:ln>
          <a:effectLst/>
        </p:spPr>
        <p:txBody>
          <a:bodyPr anchor="ctr"/>
          <a:lstStyle/>
          <a:p>
            <a:pPr>
              <a:spcBef>
                <a:spcPct val="0"/>
              </a:spcBef>
            </a:pPr>
            <a:r>
              <a:rPr lang="en-US" altLang="zh-CN" sz="4400" b="1" dirty="0">
                <a:solidFill>
                  <a:srgbClr val="FFCC00"/>
                </a:solidFill>
                <a:latin typeface="+mj-lt"/>
                <a:ea typeface="宋体" pitchFamily="2" charset="-122"/>
                <a:cs typeface="+mj-cs"/>
              </a:rPr>
              <a:t>RSA</a:t>
            </a:r>
            <a:r>
              <a:rPr lang="zh-CN" altLang="en-US" sz="4400" b="1" dirty="0">
                <a:solidFill>
                  <a:srgbClr val="FFCC00"/>
                </a:solidFill>
                <a:latin typeface="+mj-lt"/>
                <a:ea typeface="宋体" pitchFamily="2" charset="-122"/>
                <a:cs typeface="+mj-cs"/>
              </a:rPr>
              <a:t>算法的安全性分析</a:t>
            </a:r>
          </a:p>
        </p:txBody>
      </p:sp>
      <p:sp>
        <p:nvSpPr>
          <p:cNvPr id="523267" name="Rectangle 3"/>
          <p:cNvSpPr>
            <a:spLocks noChangeArrowheads="1"/>
          </p:cNvSpPr>
          <p:nvPr/>
        </p:nvSpPr>
        <p:spPr bwMode="auto">
          <a:xfrm>
            <a:off x="683568" y="1772816"/>
            <a:ext cx="7272808" cy="2514600"/>
          </a:xfrm>
          <a:prstGeom prst="rect">
            <a:avLst/>
          </a:prstGeom>
          <a:noFill/>
          <a:ln w="9525">
            <a:noFill/>
            <a:miter lim="800000"/>
            <a:headEnd/>
            <a:tailEnd/>
          </a:ln>
          <a:effectLst/>
        </p:spPr>
        <p:txBody>
          <a:bodyPr/>
          <a:lstStyle/>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为了提高加密速度，通常取</a:t>
            </a:r>
            <a:r>
              <a:rPr lang="en-US" altLang="zh-CN" b="1" dirty="0">
                <a:latin typeface="Times New Roman" pitchFamily="18" charset="0"/>
              </a:rPr>
              <a:t>e</a:t>
            </a:r>
            <a:r>
              <a:rPr lang="zh-CN" altLang="en-US" b="1" dirty="0">
                <a:latin typeface="Times New Roman" pitchFamily="18" charset="0"/>
              </a:rPr>
              <a:t>为特定的小整数</a:t>
            </a:r>
          </a:p>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如</a:t>
            </a:r>
            <a:r>
              <a:rPr lang="en-US" altLang="zh-CN" b="1" dirty="0">
                <a:latin typeface="Times New Roman" pitchFamily="18" charset="0"/>
              </a:rPr>
              <a:t>EDI</a:t>
            </a:r>
            <a:r>
              <a:rPr lang="zh-CN" altLang="en-US" b="1" dirty="0">
                <a:latin typeface="Times New Roman" pitchFamily="18" charset="0"/>
              </a:rPr>
              <a:t>国际标准中规定 </a:t>
            </a:r>
            <a:r>
              <a:rPr lang="en-US" altLang="zh-CN" b="1" dirty="0">
                <a:latin typeface="Times New Roman" pitchFamily="18" charset="0"/>
              </a:rPr>
              <a:t>e</a:t>
            </a:r>
            <a:r>
              <a:rPr lang="zh-CN" altLang="en-US" b="1" dirty="0">
                <a:latin typeface="Times New Roman" pitchFamily="18" charset="0"/>
              </a:rPr>
              <a:t>＝</a:t>
            </a:r>
            <a:r>
              <a:rPr lang="en-US" altLang="zh-CN" b="1" dirty="0" smtClean="0">
                <a:latin typeface="Times New Roman" pitchFamily="18" charset="0"/>
              </a:rPr>
              <a:t>2^16</a:t>
            </a:r>
            <a:r>
              <a:rPr lang="zh-CN" altLang="en-US" b="1" dirty="0">
                <a:latin typeface="Times New Roman" pitchFamily="18" charset="0"/>
              </a:rPr>
              <a:t>＋</a:t>
            </a:r>
            <a:r>
              <a:rPr lang="en-US" altLang="zh-CN" b="1" dirty="0">
                <a:latin typeface="Times New Roman" pitchFamily="18" charset="0"/>
              </a:rPr>
              <a:t>1</a:t>
            </a:r>
          </a:p>
          <a:p>
            <a:pPr marL="342900" indent="-342900" algn="just">
              <a:lnSpc>
                <a:spcPct val="130000"/>
              </a:lnSpc>
              <a:spcBef>
                <a:spcPct val="20000"/>
              </a:spcBef>
              <a:buClr>
                <a:schemeClr val="folHlink"/>
              </a:buClr>
              <a:buSzPct val="150000"/>
              <a:buFont typeface="Wingdings" pitchFamily="2" charset="2"/>
              <a:buChar char="§"/>
            </a:pPr>
            <a:r>
              <a:rPr lang="en-US" altLang="zh-CN" b="1" dirty="0">
                <a:latin typeface="Times New Roman" pitchFamily="18" charset="0"/>
              </a:rPr>
              <a:t>ISO/IEC9796</a:t>
            </a:r>
            <a:r>
              <a:rPr lang="zh-CN" altLang="en-US" b="1" dirty="0">
                <a:latin typeface="Times New Roman" pitchFamily="18" charset="0"/>
              </a:rPr>
              <a:t>中甚至允许取</a:t>
            </a:r>
            <a:r>
              <a:rPr lang="en-US" altLang="zh-CN" b="1" dirty="0">
                <a:latin typeface="Times New Roman" pitchFamily="18" charset="0"/>
              </a:rPr>
              <a:t>e</a:t>
            </a:r>
            <a:r>
              <a:rPr lang="zh-CN" altLang="en-US" b="1" dirty="0">
                <a:latin typeface="Times New Roman" pitchFamily="18" charset="0"/>
              </a:rPr>
              <a:t>＝</a:t>
            </a:r>
            <a:r>
              <a:rPr lang="en-US" altLang="zh-CN" b="1" dirty="0">
                <a:latin typeface="Times New Roman" pitchFamily="18" charset="0"/>
              </a:rPr>
              <a:t>3</a:t>
            </a:r>
          </a:p>
          <a:p>
            <a:pPr marL="342900" indent="-342900" algn="just">
              <a:lnSpc>
                <a:spcPct val="130000"/>
              </a:lnSpc>
              <a:spcBef>
                <a:spcPct val="20000"/>
              </a:spcBef>
              <a:buClr>
                <a:schemeClr val="folHlink"/>
              </a:buClr>
              <a:buSzPct val="150000"/>
              <a:buFont typeface="Wingdings" pitchFamily="2" charset="2"/>
              <a:buChar char="§"/>
            </a:pPr>
            <a:r>
              <a:rPr lang="zh-CN" altLang="en-US" b="1" dirty="0">
                <a:latin typeface="Times New Roman" pitchFamily="18" charset="0"/>
              </a:rPr>
              <a:t>这时加密速度一般比解密速度快</a:t>
            </a:r>
            <a:r>
              <a:rPr lang="en-US" altLang="zh-CN" b="1" dirty="0">
                <a:latin typeface="Times New Roman" pitchFamily="18" charset="0"/>
              </a:rPr>
              <a:t>10</a:t>
            </a:r>
            <a:r>
              <a:rPr lang="zh-CN" altLang="en-US" b="1" dirty="0">
                <a:latin typeface="Times New Roman" pitchFamily="18" charset="0"/>
              </a:rPr>
              <a:t>倍以上</a:t>
            </a:r>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n-US" altLang="zh-CN" dirty="0">
                <a:ea typeface="宋体" pitchFamily="2" charset="-122"/>
              </a:rPr>
              <a:t>RSA </a:t>
            </a:r>
            <a:r>
              <a:rPr lang="zh-CN" altLang="en-US" dirty="0">
                <a:ea typeface="宋体" pitchFamily="2" charset="-122"/>
              </a:rPr>
              <a:t>算法的安全性</a:t>
            </a:r>
          </a:p>
        </p:txBody>
      </p:sp>
      <p:sp>
        <p:nvSpPr>
          <p:cNvPr id="723971" name="Rectangle 3"/>
          <p:cNvSpPr>
            <a:spLocks noGrp="1" noChangeArrowheads="1"/>
          </p:cNvSpPr>
          <p:nvPr>
            <p:ph type="body" sz="half" idx="1"/>
          </p:nvPr>
        </p:nvSpPr>
        <p:spPr>
          <a:xfrm>
            <a:off x="533400" y="1447800"/>
            <a:ext cx="8286750" cy="2268538"/>
          </a:xfrm>
        </p:spPr>
        <p:txBody>
          <a:bodyPr/>
          <a:lstStyle/>
          <a:p>
            <a:r>
              <a:rPr lang="zh-CN" altLang="en-US" sz="2800"/>
              <a:t>攻击方法</a:t>
            </a:r>
          </a:p>
          <a:p>
            <a:pPr lvl="1"/>
            <a:r>
              <a:rPr lang="zh-CN" altLang="en-US" sz="2400"/>
              <a:t>蛮力攻击：对所有密钥都进行尝试</a:t>
            </a:r>
          </a:p>
          <a:p>
            <a:pPr lvl="1"/>
            <a:r>
              <a:rPr lang="zh-CN" altLang="en-US" sz="2400"/>
              <a:t>数学攻击：等效于对两个素数乘积</a:t>
            </a:r>
            <a:r>
              <a:rPr lang="en-US" altLang="zh-CN" sz="2400"/>
              <a:t>(n)</a:t>
            </a:r>
            <a:r>
              <a:rPr lang="zh-CN" altLang="en-US" sz="2400"/>
              <a:t>的因子分解</a:t>
            </a:r>
          </a:p>
          <a:p>
            <a:r>
              <a:rPr lang="zh-CN" altLang="en-US" sz="2800"/>
              <a:t>大数的因子分解是数论中的一个难题</a:t>
            </a:r>
          </a:p>
        </p:txBody>
      </p:sp>
      <p:sp>
        <p:nvSpPr>
          <p:cNvPr id="2" name="内容占位符 1"/>
          <p:cNvSpPr>
            <a:spLocks noGrp="1"/>
          </p:cNvSpPr>
          <p:nvPr>
            <p:ph sz="half" idx="2"/>
          </p:nvPr>
        </p:nvSpPr>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00B6183-1D6B-46CD-A6BC-044BB81F9477}" type="slidenum">
              <a:rPr lang="zh-CN" altLang="en-US"/>
              <a:pPr/>
              <a:t>5</a:t>
            </a:fld>
            <a:endParaRPr lang="en-US" altLang="zh-CN"/>
          </a:p>
        </p:txBody>
      </p:sp>
      <p:sp>
        <p:nvSpPr>
          <p:cNvPr id="565250" name="Rectangle 2"/>
          <p:cNvSpPr>
            <a:spLocks noGrp="1" noChangeArrowheads="1"/>
          </p:cNvSpPr>
          <p:nvPr>
            <p:ph type="title"/>
          </p:nvPr>
        </p:nvSpPr>
        <p:spPr>
          <a:xfrm>
            <a:off x="0" y="620713"/>
            <a:ext cx="8229600" cy="720725"/>
          </a:xfrm>
        </p:spPr>
        <p:txBody>
          <a:bodyPr/>
          <a:lstStyle/>
          <a:p>
            <a:r>
              <a:rPr lang="zh-CN" altLang="en-US" sz="4000">
                <a:latin typeface="宋体" pitchFamily="2" charset="-122"/>
                <a:ea typeface="宋体" pitchFamily="2" charset="-122"/>
              </a:rPr>
              <a:t>第</a:t>
            </a:r>
            <a:r>
              <a:rPr lang="en-US" altLang="zh-CN" sz="4000">
                <a:latin typeface="宋体" pitchFamily="2" charset="-122"/>
                <a:ea typeface="宋体" pitchFamily="2" charset="-122"/>
              </a:rPr>
              <a:t>1</a:t>
            </a:r>
            <a:r>
              <a:rPr lang="zh-CN" altLang="en-US" sz="4000">
                <a:latin typeface="宋体" pitchFamily="2" charset="-122"/>
                <a:ea typeface="宋体" pitchFamily="2" charset="-122"/>
              </a:rPr>
              <a:t>阶段－古典密码</a:t>
            </a:r>
          </a:p>
        </p:txBody>
      </p:sp>
      <p:sp>
        <p:nvSpPr>
          <p:cNvPr id="565251" name="Rectangle 3"/>
          <p:cNvSpPr>
            <a:spLocks noGrp="1" noChangeArrowheads="1"/>
          </p:cNvSpPr>
          <p:nvPr>
            <p:ph type="body" idx="1"/>
          </p:nvPr>
        </p:nvSpPr>
        <p:spPr/>
        <p:txBody>
          <a:bodyPr/>
          <a:lstStyle/>
          <a:p>
            <a:pPr>
              <a:lnSpc>
                <a:spcPct val="140000"/>
              </a:lnSpc>
              <a:spcBef>
                <a:spcPct val="50000"/>
              </a:spcBef>
            </a:pPr>
            <a:r>
              <a:rPr lang="en-US" altLang="zh-CN" sz="2800">
                <a:latin typeface="Times New Roman" pitchFamily="18" charset="0"/>
                <a:cs typeface="Times New Roman" pitchFamily="18" charset="0"/>
              </a:rPr>
              <a:t>1883</a:t>
            </a:r>
            <a:r>
              <a:rPr lang="zh-CN" altLang="en-US" sz="2800">
                <a:latin typeface="宋体" pitchFamily="2" charset="-122"/>
              </a:rPr>
              <a:t>年</a:t>
            </a:r>
            <a:r>
              <a:rPr lang="en-US" altLang="zh-CN" sz="2800">
                <a:latin typeface="Times New Roman" pitchFamily="18" charset="0"/>
                <a:cs typeface="Times New Roman" pitchFamily="18" charset="0"/>
              </a:rPr>
              <a:t>Kerchoffs</a:t>
            </a:r>
            <a:r>
              <a:rPr lang="zh-CN" altLang="en-US" sz="2800">
                <a:latin typeface="宋体" pitchFamily="2" charset="-122"/>
              </a:rPr>
              <a:t>第一次明确提出了编码的原则：加密算法应建立在算法的公开不影响明文和密钥的安全。</a:t>
            </a:r>
          </a:p>
          <a:p>
            <a:pPr>
              <a:lnSpc>
                <a:spcPct val="140000"/>
              </a:lnSpc>
              <a:spcBef>
                <a:spcPct val="50000"/>
              </a:spcBef>
            </a:pPr>
            <a:r>
              <a:rPr lang="zh-CN" altLang="en-US" sz="2800">
                <a:latin typeface="宋体" pitchFamily="2" charset="-122"/>
              </a:rPr>
              <a:t>这一原则已得到普遍承认，成为判定密码强度的衡量标准，实际上也成为传统密码和现代密码的分界线。</a:t>
            </a:r>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0"/>
          </p:nvPr>
        </p:nvSpPr>
        <p:spPr/>
        <p:txBody>
          <a:bodyPr/>
          <a:lstStyle/>
          <a:p>
            <a:fld id="{5F2C7F01-EC93-483A-8789-DE1C57A3F60E}" type="slidenum">
              <a:rPr lang="zh-CN" altLang="en-US"/>
              <a:pPr/>
              <a:t>50</a:t>
            </a:fld>
            <a:endParaRPr lang="en-US" altLang="zh-CN"/>
          </a:p>
        </p:txBody>
      </p:sp>
      <p:sp>
        <p:nvSpPr>
          <p:cNvPr id="724994" name="Rectangle 2"/>
          <p:cNvSpPr>
            <a:spLocks noGrp="1" noChangeArrowheads="1"/>
          </p:cNvSpPr>
          <p:nvPr>
            <p:ph type="title"/>
          </p:nvPr>
        </p:nvSpPr>
        <p:spPr/>
        <p:txBody>
          <a:bodyPr/>
          <a:lstStyle/>
          <a:p>
            <a:r>
              <a:rPr lang="en-US" altLang="zh-CN">
                <a:ea typeface="宋体" pitchFamily="2" charset="-122"/>
              </a:rPr>
              <a:t>RSA </a:t>
            </a:r>
            <a:r>
              <a:rPr lang="zh-CN" altLang="en-US">
                <a:ea typeface="宋体" pitchFamily="2" charset="-122"/>
              </a:rPr>
              <a:t>算法的性能</a:t>
            </a:r>
          </a:p>
        </p:txBody>
      </p:sp>
      <p:sp>
        <p:nvSpPr>
          <p:cNvPr id="724995" name="Rectangle 3"/>
          <p:cNvSpPr>
            <a:spLocks noGrp="1" noChangeArrowheads="1"/>
          </p:cNvSpPr>
          <p:nvPr>
            <p:ph type="body" sz="half" idx="1"/>
          </p:nvPr>
        </p:nvSpPr>
        <p:spPr>
          <a:xfrm>
            <a:off x="468313" y="1628775"/>
            <a:ext cx="7337425" cy="1868488"/>
          </a:xfrm>
        </p:spPr>
        <p:txBody>
          <a:bodyPr/>
          <a:lstStyle/>
          <a:p>
            <a:r>
              <a:rPr lang="zh-CN" altLang="en-US" sz="2800"/>
              <a:t>速度</a:t>
            </a:r>
          </a:p>
          <a:p>
            <a:pPr lvl="1"/>
            <a:r>
              <a:rPr lang="zh-CN" altLang="en-US" sz="2400"/>
              <a:t>软件实现比</a:t>
            </a:r>
            <a:r>
              <a:rPr lang="en-US" altLang="zh-CN" sz="2400"/>
              <a:t>DES </a:t>
            </a:r>
            <a:r>
              <a:rPr lang="zh-CN" altLang="en-US" sz="2400"/>
              <a:t>慢</a:t>
            </a:r>
            <a:r>
              <a:rPr lang="en-US" altLang="zh-CN" sz="2400"/>
              <a:t>100</a:t>
            </a:r>
            <a:r>
              <a:rPr lang="zh-CN" altLang="en-US" sz="2400"/>
              <a:t>倍</a:t>
            </a:r>
          </a:p>
          <a:p>
            <a:pPr lvl="1"/>
            <a:r>
              <a:rPr lang="zh-CN" altLang="en-US" sz="2400"/>
              <a:t>硬件实现比</a:t>
            </a:r>
            <a:r>
              <a:rPr lang="en-US" altLang="zh-CN" sz="2400"/>
              <a:t>DES</a:t>
            </a:r>
            <a:r>
              <a:rPr lang="zh-CN" altLang="en-US" sz="2400"/>
              <a:t>慢</a:t>
            </a:r>
            <a:r>
              <a:rPr lang="en-US" altLang="zh-CN" sz="2400"/>
              <a:t>1000</a:t>
            </a:r>
            <a:r>
              <a:rPr lang="zh-CN" altLang="en-US" sz="2400"/>
              <a:t>倍</a:t>
            </a:r>
          </a:p>
        </p:txBody>
      </p:sp>
      <p:graphicFrame>
        <p:nvGraphicFramePr>
          <p:cNvPr id="724996" name="Group 4"/>
          <p:cNvGraphicFramePr>
            <a:graphicFrameLocks noGrp="1"/>
          </p:cNvGraphicFramePr>
          <p:nvPr>
            <p:ph sz="half" idx="2"/>
          </p:nvPr>
        </p:nvGraphicFramePr>
        <p:xfrm>
          <a:off x="846138" y="3644900"/>
          <a:ext cx="7775575" cy="2586038"/>
        </p:xfrm>
        <a:graphic>
          <a:graphicData uri="http://schemas.openxmlformats.org/drawingml/2006/table">
            <a:tbl>
              <a:tblPr/>
              <a:tblGrid>
                <a:gridCol w="1925637">
                  <a:extLst>
                    <a:ext uri="{9D8B030D-6E8A-4147-A177-3AD203B41FA5}">
                      <a16:colId xmlns:a16="http://schemas.microsoft.com/office/drawing/2014/main" val="20000"/>
                    </a:ext>
                  </a:extLst>
                </a:gridCol>
                <a:gridCol w="1963738">
                  <a:extLst>
                    <a:ext uri="{9D8B030D-6E8A-4147-A177-3AD203B41FA5}">
                      <a16:colId xmlns:a16="http://schemas.microsoft.com/office/drawing/2014/main" val="20001"/>
                    </a:ext>
                  </a:extLst>
                </a:gridCol>
                <a:gridCol w="1941512">
                  <a:extLst>
                    <a:ext uri="{9D8B030D-6E8A-4147-A177-3AD203B41FA5}">
                      <a16:colId xmlns:a16="http://schemas.microsoft.com/office/drawing/2014/main" val="20002"/>
                    </a:ext>
                  </a:extLst>
                </a:gridCol>
                <a:gridCol w="1944688">
                  <a:extLst>
                    <a:ext uri="{9D8B030D-6E8A-4147-A177-3AD203B41FA5}">
                      <a16:colId xmlns:a16="http://schemas.microsoft.com/office/drawing/2014/main" val="20003"/>
                    </a:ext>
                  </a:extLst>
                </a:gridCol>
              </a:tblGrid>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Arial"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512</a:t>
                      </a: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768</a:t>
                      </a: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1024</a:t>
                      </a: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位</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加密</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解密</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签名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Arial" pitchFamily="34" charset="0"/>
                          <a:ea typeface="楷体_GB2312" pitchFamily="49" charset="-122"/>
                        </a:rPr>
                        <a:t>验证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pitchFamily="34" charset="0"/>
                          <a:ea typeface="楷体_GB2312" pitchFamily="49" charset="-122"/>
                        </a:rPr>
                        <a:t>0.08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786B59-311B-43A0-A6B4-3C43E642BD54}" type="slidenum">
              <a:rPr lang="zh-CN" altLang="en-US"/>
              <a:pPr/>
              <a:t>6</a:t>
            </a:fld>
            <a:endParaRPr lang="en-US" altLang="zh-CN"/>
          </a:p>
        </p:txBody>
      </p:sp>
      <p:sp>
        <p:nvSpPr>
          <p:cNvPr id="566274" name="Rectangle 2"/>
          <p:cNvSpPr>
            <a:spLocks noGrp="1" noChangeArrowheads="1"/>
          </p:cNvSpPr>
          <p:nvPr>
            <p:ph type="title"/>
          </p:nvPr>
        </p:nvSpPr>
        <p:spPr>
          <a:xfrm>
            <a:off x="179388" y="476250"/>
            <a:ext cx="8229600" cy="720725"/>
          </a:xfrm>
        </p:spPr>
        <p:txBody>
          <a:bodyPr/>
          <a:lstStyle/>
          <a:p>
            <a:r>
              <a:rPr lang="en-US" altLang="zh-CN" sz="4000">
                <a:latin typeface="宋体" pitchFamily="2" charset="-122"/>
                <a:ea typeface="宋体" pitchFamily="2" charset="-122"/>
              </a:rPr>
              <a:t>Phaistos</a:t>
            </a:r>
            <a:r>
              <a:rPr lang="zh-CN" altLang="en-US" sz="4000">
                <a:latin typeface="宋体" pitchFamily="2" charset="-122"/>
                <a:ea typeface="宋体" pitchFamily="2" charset="-122"/>
              </a:rPr>
              <a:t>圆盘</a:t>
            </a:r>
            <a:endParaRPr lang="zh-CN" altLang="en-US" sz="4000">
              <a:latin typeface="宋体" pitchFamily="2" charset="-122"/>
              <a:ea typeface="宋体" pitchFamily="2" charset="-122"/>
              <a:hlinkClick r:id="rId2" action="ppaction://hlinksldjump"/>
            </a:endParaRPr>
          </a:p>
        </p:txBody>
      </p:sp>
      <p:pic>
        <p:nvPicPr>
          <p:cNvPr id="566275" name="Picture 3" descr="天文加密"/>
          <p:cNvPicPr>
            <a:picLocks noChangeAspect="1" noChangeArrowheads="1"/>
          </p:cNvPicPr>
          <p:nvPr/>
        </p:nvPicPr>
        <p:blipFill>
          <a:blip r:embed="rId3" cstate="print"/>
          <a:srcRect/>
          <a:stretch>
            <a:fillRect/>
          </a:stretch>
        </p:blipFill>
        <p:spPr bwMode="auto">
          <a:xfrm>
            <a:off x="1835150" y="1268413"/>
            <a:ext cx="5400675" cy="5080000"/>
          </a:xfrm>
          <a:prstGeom prst="rect">
            <a:avLst/>
          </a:prstGeom>
          <a:noFill/>
        </p:spPr>
      </p:pic>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4768BA-2336-4756-82F9-716DE0C06139}" type="slidenum">
              <a:rPr lang="zh-CN" altLang="en-US"/>
              <a:pPr/>
              <a:t>7</a:t>
            </a:fld>
            <a:endParaRPr lang="en-US" altLang="zh-CN"/>
          </a:p>
        </p:txBody>
      </p:sp>
      <p:sp>
        <p:nvSpPr>
          <p:cNvPr id="567298" name="Rectangle 2"/>
          <p:cNvSpPr>
            <a:spLocks noGrp="1" noChangeArrowheads="1"/>
          </p:cNvSpPr>
          <p:nvPr>
            <p:ph type="title"/>
          </p:nvPr>
        </p:nvSpPr>
        <p:spPr>
          <a:xfrm>
            <a:off x="179388" y="476250"/>
            <a:ext cx="8229600" cy="720725"/>
          </a:xfrm>
        </p:spPr>
        <p:txBody>
          <a:bodyPr/>
          <a:lstStyle/>
          <a:p>
            <a:r>
              <a:rPr kumimoji="1" lang="zh-CN" altLang="en-US" sz="4000">
                <a:ea typeface="宋体" pitchFamily="2" charset="-122"/>
              </a:rPr>
              <a:t>第</a:t>
            </a:r>
            <a:r>
              <a:rPr kumimoji="1" lang="en-US" altLang="zh-CN" sz="4000">
                <a:ea typeface="宋体" pitchFamily="2" charset="-122"/>
              </a:rPr>
              <a:t>2</a:t>
            </a:r>
            <a:r>
              <a:rPr kumimoji="1" lang="zh-CN" altLang="en-US" sz="4000">
                <a:ea typeface="宋体" pitchFamily="2" charset="-122"/>
              </a:rPr>
              <a:t>阶段  </a:t>
            </a:r>
            <a:r>
              <a:rPr kumimoji="1" lang="en-US" altLang="zh-CN" sz="4000">
                <a:ea typeface="宋体" pitchFamily="2" charset="-122"/>
              </a:rPr>
              <a:t>1949~1975</a:t>
            </a:r>
            <a:endParaRPr kumimoji="1" lang="zh-CN" altLang="en-US" sz="4000">
              <a:ea typeface="宋体" pitchFamily="2" charset="-122"/>
            </a:endParaRPr>
          </a:p>
        </p:txBody>
      </p:sp>
      <p:sp>
        <p:nvSpPr>
          <p:cNvPr id="567299" name="Rectangle 3"/>
          <p:cNvSpPr>
            <a:spLocks noGrp="1" noChangeArrowheads="1"/>
          </p:cNvSpPr>
          <p:nvPr>
            <p:ph type="body" idx="1"/>
          </p:nvPr>
        </p:nvSpPr>
        <p:spPr>
          <a:xfrm>
            <a:off x="468313" y="1268413"/>
            <a:ext cx="8229600" cy="5400675"/>
          </a:xfrm>
        </p:spPr>
        <p:txBody>
          <a:bodyPr/>
          <a:lstStyle/>
          <a:p>
            <a:pPr>
              <a:lnSpc>
                <a:spcPct val="120000"/>
              </a:lnSpc>
              <a:spcBef>
                <a:spcPct val="50000"/>
              </a:spcBef>
            </a:pPr>
            <a:r>
              <a:rPr kumimoji="1" lang="zh-CN" altLang="en-US" sz="2400"/>
              <a:t>计算机使得基于复杂计算的密码成为可能</a:t>
            </a:r>
          </a:p>
          <a:p>
            <a:pPr>
              <a:lnSpc>
                <a:spcPct val="140000"/>
              </a:lnSpc>
              <a:spcBef>
                <a:spcPct val="50000"/>
              </a:spcBef>
            </a:pPr>
            <a:r>
              <a:rPr kumimoji="1" lang="zh-CN" altLang="en-US" sz="2400"/>
              <a:t> 相关技术的发展</a:t>
            </a:r>
          </a:p>
          <a:p>
            <a:pPr lvl="1">
              <a:lnSpc>
                <a:spcPct val="140000"/>
              </a:lnSpc>
              <a:spcBef>
                <a:spcPct val="50000"/>
              </a:spcBef>
            </a:pPr>
            <a:r>
              <a:rPr kumimoji="1" lang="en-US" altLang="zh-CN" sz="2400"/>
              <a:t>1949</a:t>
            </a:r>
            <a:r>
              <a:rPr kumimoji="1" lang="zh-CN" altLang="en-US" sz="2400"/>
              <a:t>年</a:t>
            </a:r>
            <a:r>
              <a:rPr kumimoji="1" lang="en-US" altLang="zh-CN" sz="2400"/>
              <a:t>Shannon</a:t>
            </a:r>
            <a:r>
              <a:rPr kumimoji="1" lang="zh-CN" altLang="zh-CN" sz="2400"/>
              <a:t>的</a:t>
            </a:r>
            <a:r>
              <a:rPr kumimoji="1" lang="zh-CN" altLang="en-US" sz="2400"/>
              <a:t>“</a:t>
            </a:r>
            <a:r>
              <a:rPr kumimoji="1" lang="en-US" altLang="zh-CN" sz="2400"/>
              <a:t>The Communication Theory of Secret Systems” </a:t>
            </a:r>
          </a:p>
          <a:p>
            <a:pPr lvl="1">
              <a:lnSpc>
                <a:spcPct val="140000"/>
              </a:lnSpc>
              <a:spcBef>
                <a:spcPct val="50000"/>
              </a:spcBef>
            </a:pPr>
            <a:r>
              <a:rPr kumimoji="1" lang="en-US" altLang="zh-CN" sz="2400"/>
              <a:t>1967</a:t>
            </a:r>
            <a:r>
              <a:rPr kumimoji="1" lang="zh-CN" altLang="zh-CN" sz="2400"/>
              <a:t>年</a:t>
            </a:r>
            <a:r>
              <a:rPr kumimoji="1" lang="en-US" altLang="zh-CN" sz="2400"/>
              <a:t>David Kahn</a:t>
            </a:r>
            <a:r>
              <a:rPr kumimoji="1" lang="zh-CN" altLang="zh-CN" sz="2400"/>
              <a:t>的</a:t>
            </a:r>
            <a:r>
              <a:rPr kumimoji="1" lang="en-US" altLang="zh-CN" sz="2400"/>
              <a:t>《The Codebreakers》</a:t>
            </a:r>
          </a:p>
          <a:p>
            <a:pPr lvl="1">
              <a:lnSpc>
                <a:spcPct val="140000"/>
              </a:lnSpc>
              <a:spcBef>
                <a:spcPct val="50000"/>
              </a:spcBef>
            </a:pPr>
            <a:r>
              <a:rPr kumimoji="1" lang="en-US" altLang="zh-CN" sz="2400"/>
              <a:t>1971-73</a:t>
            </a:r>
            <a:r>
              <a:rPr kumimoji="1" lang="zh-CN" altLang="zh-CN" sz="2400"/>
              <a:t>年</a:t>
            </a:r>
            <a:r>
              <a:rPr kumimoji="1" lang="en-US" altLang="zh-CN" sz="2400"/>
              <a:t>IBM Watson</a:t>
            </a:r>
            <a:r>
              <a:rPr kumimoji="1" lang="zh-CN" altLang="en-US" sz="2400"/>
              <a:t>实验室</a:t>
            </a:r>
            <a:r>
              <a:rPr kumimoji="1" lang="zh-CN" altLang="zh-CN" sz="2400"/>
              <a:t>的</a:t>
            </a:r>
            <a:r>
              <a:rPr kumimoji="1" lang="en-US" altLang="zh-CN" sz="2400"/>
              <a:t>Horst Feistel</a:t>
            </a:r>
            <a:r>
              <a:rPr kumimoji="1" lang="zh-CN" altLang="zh-CN" sz="2400"/>
              <a:t>等几篇技术报告</a:t>
            </a:r>
            <a:endParaRPr kumimoji="1" lang="zh-CN" altLang="en-US" sz="2400"/>
          </a:p>
          <a:p>
            <a:pPr>
              <a:lnSpc>
                <a:spcPct val="140000"/>
              </a:lnSpc>
              <a:spcBef>
                <a:spcPct val="50000"/>
              </a:spcBef>
            </a:pPr>
            <a:r>
              <a:rPr kumimoji="1" lang="zh-CN" altLang="en-US" sz="2400">
                <a:sym typeface="Wingdings" pitchFamily="2" charset="2"/>
              </a:rPr>
              <a:t>主要特点：</a:t>
            </a:r>
            <a:r>
              <a:rPr kumimoji="1" lang="zh-CN" altLang="en-US" sz="2400"/>
              <a:t>数据的安全基于密钥而不是算法的保密</a:t>
            </a: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47AF72C-AE41-4410-A20F-683286B7945A}" type="slidenum">
              <a:rPr lang="zh-CN" altLang="en-US"/>
              <a:pPr/>
              <a:t>8</a:t>
            </a:fld>
            <a:endParaRPr lang="en-US" altLang="zh-CN"/>
          </a:p>
        </p:txBody>
      </p:sp>
      <p:sp>
        <p:nvSpPr>
          <p:cNvPr id="568322" name="Rectangle 2"/>
          <p:cNvSpPr>
            <a:spLocks noGrp="1" noChangeArrowheads="1"/>
          </p:cNvSpPr>
          <p:nvPr>
            <p:ph type="title"/>
          </p:nvPr>
        </p:nvSpPr>
        <p:spPr/>
        <p:txBody>
          <a:bodyPr/>
          <a:lstStyle/>
          <a:p>
            <a:r>
              <a:rPr lang="en-US" altLang="zh-CN">
                <a:ea typeface="宋体" pitchFamily="2" charset="-122"/>
              </a:rPr>
              <a:t>ENIGMA</a:t>
            </a:r>
            <a:endParaRPr lang="zh-CN" altLang="en-US" sz="4000">
              <a:ea typeface="宋体" pitchFamily="2" charset="-122"/>
              <a:hlinkClick r:id="rId2" action="ppaction://hlinksldjump"/>
            </a:endParaRPr>
          </a:p>
        </p:txBody>
      </p:sp>
      <p:pic>
        <p:nvPicPr>
          <p:cNvPr id="568323" name="Picture 3" descr="ENIGMA"/>
          <p:cNvPicPr>
            <a:picLocks noChangeAspect="1" noChangeArrowheads="1"/>
          </p:cNvPicPr>
          <p:nvPr/>
        </p:nvPicPr>
        <p:blipFill>
          <a:blip r:embed="rId3" cstate="print"/>
          <a:srcRect/>
          <a:stretch>
            <a:fillRect/>
          </a:stretch>
        </p:blipFill>
        <p:spPr bwMode="auto">
          <a:xfrm>
            <a:off x="250825" y="1196975"/>
            <a:ext cx="4895850" cy="5184775"/>
          </a:xfrm>
          <a:prstGeom prst="rect">
            <a:avLst/>
          </a:prstGeom>
          <a:noFill/>
        </p:spPr>
      </p:pic>
      <p:sp>
        <p:nvSpPr>
          <p:cNvPr id="568324" name="Text Box 4"/>
          <p:cNvSpPr txBox="1">
            <a:spLocks noChangeArrowheads="1"/>
          </p:cNvSpPr>
          <p:nvPr/>
        </p:nvSpPr>
        <p:spPr bwMode="ltGray">
          <a:xfrm>
            <a:off x="5292725" y="1989138"/>
            <a:ext cx="3600450" cy="3084512"/>
          </a:xfrm>
          <a:prstGeom prst="rect">
            <a:avLst/>
          </a:prstGeom>
          <a:noFill/>
          <a:ln w="9525" algn="ctr">
            <a:noFill/>
            <a:miter lim="800000"/>
            <a:headEnd/>
            <a:tailEnd/>
          </a:ln>
          <a:effectLst/>
        </p:spPr>
        <p:txBody>
          <a:bodyPr>
            <a:spAutoFit/>
          </a:bodyPr>
          <a:lstStyle/>
          <a:p>
            <a:pPr>
              <a:lnSpc>
                <a:spcPct val="140000"/>
              </a:lnSpc>
              <a:spcBef>
                <a:spcPct val="40000"/>
              </a:spcBef>
              <a:buFontTx/>
              <a:buNone/>
            </a:pPr>
            <a:r>
              <a:rPr kumimoji="1" lang="zh-CN" altLang="en-US" sz="2800">
                <a:latin typeface="楷体_GB2312" pitchFamily="49" charset="-122"/>
              </a:rPr>
              <a:t>转轮密码机</a:t>
            </a:r>
            <a:r>
              <a:rPr kumimoji="1" lang="en-US" altLang="zh-CN" sz="2800">
                <a:latin typeface="楷体_GB2312" pitchFamily="49" charset="-122"/>
              </a:rPr>
              <a:t>ENIGMA</a:t>
            </a:r>
            <a:r>
              <a:rPr kumimoji="1" lang="zh-CN" altLang="en-US" sz="2800">
                <a:latin typeface="楷体_GB2312" pitchFamily="49" charset="-122"/>
              </a:rPr>
              <a:t>，由</a:t>
            </a:r>
            <a:r>
              <a:rPr kumimoji="1" lang="en-US" altLang="zh-CN" sz="2800">
                <a:latin typeface="楷体_GB2312" pitchFamily="49" charset="-122"/>
              </a:rPr>
              <a:t>Arthur Scherbius</a:t>
            </a:r>
            <a:r>
              <a:rPr kumimoji="1" lang="zh-CN" altLang="en-US" sz="2800">
                <a:latin typeface="楷体_GB2312" pitchFamily="49" charset="-122"/>
              </a:rPr>
              <a:t>于</a:t>
            </a:r>
            <a:r>
              <a:rPr kumimoji="1" lang="en-US" altLang="zh-CN" sz="2800">
                <a:latin typeface="楷体_GB2312" pitchFamily="49" charset="-122"/>
              </a:rPr>
              <a:t>1919</a:t>
            </a:r>
            <a:r>
              <a:rPr kumimoji="1" lang="zh-CN" altLang="en-US" sz="2800">
                <a:latin typeface="楷体_GB2312" pitchFamily="49" charset="-122"/>
              </a:rPr>
              <a:t>年发明，</a:t>
            </a:r>
            <a:r>
              <a:rPr kumimoji="1" lang="en-US" altLang="zh-CN" sz="2800">
                <a:latin typeface="楷体_GB2312" pitchFamily="49" charset="-122"/>
              </a:rPr>
              <a:t>4 </a:t>
            </a:r>
            <a:r>
              <a:rPr kumimoji="1" lang="zh-CN" altLang="en-US" sz="2800">
                <a:latin typeface="楷体_GB2312" pitchFamily="49" charset="-122"/>
              </a:rPr>
              <a:t>轮</a:t>
            </a:r>
            <a:r>
              <a:rPr kumimoji="1" lang="en-US" altLang="zh-CN" sz="2800">
                <a:latin typeface="楷体_GB2312" pitchFamily="49" charset="-122"/>
              </a:rPr>
              <a:t>ENIGMA</a:t>
            </a:r>
            <a:r>
              <a:rPr kumimoji="1" lang="zh-CN" altLang="en-US" sz="2800">
                <a:latin typeface="楷体_GB2312" pitchFamily="49" charset="-122"/>
              </a:rPr>
              <a:t>在</a:t>
            </a:r>
            <a:r>
              <a:rPr kumimoji="1" lang="en-US" altLang="zh-CN" sz="2800">
                <a:latin typeface="楷体_GB2312" pitchFamily="49" charset="-122"/>
              </a:rPr>
              <a:t>1944</a:t>
            </a:r>
            <a:r>
              <a:rPr kumimoji="1" lang="zh-CN" altLang="en-US" sz="2800">
                <a:latin typeface="楷体_GB2312" pitchFamily="49" charset="-122"/>
              </a:rPr>
              <a:t>年装备德国海军</a:t>
            </a:r>
            <a:r>
              <a:rPr kumimoji="1" lang="en-US" altLang="zh-CN" sz="2800">
                <a:latin typeface="楷体_GB2312" pitchFamily="49" charset="-122"/>
              </a:rPr>
              <a:t>.</a:t>
            </a:r>
            <a:endParaRPr lang="zh-CN" altLang="en-US" sz="2800">
              <a:latin typeface="楷体_GB2312" pitchFamily="49" charset="-122"/>
            </a:endParaRP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D7618DCD-B329-4A39-9E61-AFC02ED468E5}" type="slidenum">
              <a:rPr lang="zh-CN" altLang="en-US"/>
              <a:pPr/>
              <a:t>9</a:t>
            </a:fld>
            <a:endParaRPr lang="en-US" altLang="zh-CN"/>
          </a:p>
        </p:txBody>
      </p:sp>
      <p:sp>
        <p:nvSpPr>
          <p:cNvPr id="569346" name="Rectangle 2"/>
          <p:cNvSpPr>
            <a:spLocks noGrp="1" noChangeArrowheads="1"/>
          </p:cNvSpPr>
          <p:nvPr>
            <p:ph type="body" sz="half" idx="1"/>
          </p:nvPr>
        </p:nvSpPr>
        <p:spPr>
          <a:xfrm>
            <a:off x="395288" y="5300663"/>
            <a:ext cx="8064500" cy="1366837"/>
          </a:xfrm>
        </p:spPr>
        <p:txBody>
          <a:bodyPr/>
          <a:lstStyle/>
          <a:p>
            <a:pPr>
              <a:lnSpc>
                <a:spcPct val="90000"/>
              </a:lnSpc>
              <a:buFontTx/>
              <a:buNone/>
            </a:pPr>
            <a:r>
              <a:rPr lang="zh-CN" altLang="en-US"/>
              <a:t>    英国的</a:t>
            </a:r>
            <a:r>
              <a:rPr lang="en-US" altLang="zh-CN"/>
              <a:t>TYPEX</a:t>
            </a:r>
            <a:r>
              <a:rPr lang="zh-CN" altLang="en-US"/>
              <a:t>打字密码机，是德国</a:t>
            </a:r>
            <a:r>
              <a:rPr lang="en-US" altLang="zh-CN"/>
              <a:t>3</a:t>
            </a:r>
            <a:r>
              <a:rPr lang="zh-CN" altLang="en-US"/>
              <a:t>轮</a:t>
            </a:r>
            <a:r>
              <a:rPr lang="en-US" altLang="zh-CN"/>
              <a:t>ENIGMA</a:t>
            </a:r>
            <a:r>
              <a:rPr lang="zh-CN" altLang="en-US"/>
              <a:t>的改进型密码机。它在英国通信中使用广泛，且在破译密钥后帮助破解德国信号。</a:t>
            </a:r>
          </a:p>
        </p:txBody>
      </p:sp>
      <p:pic>
        <p:nvPicPr>
          <p:cNvPr id="569347" name="Picture 3" descr="typex"/>
          <p:cNvPicPr>
            <a:picLocks noGrp="1" noChangeAspect="1" noChangeArrowheads="1"/>
          </p:cNvPicPr>
          <p:nvPr>
            <p:ph idx="4294967295"/>
          </p:nvPr>
        </p:nvPicPr>
        <p:blipFill>
          <a:blip r:embed="rId2" cstate="print"/>
          <a:srcRect/>
          <a:stretch>
            <a:fillRect/>
          </a:stretch>
        </p:blipFill>
        <p:spPr>
          <a:xfrm>
            <a:off x="971550" y="1125538"/>
            <a:ext cx="7200900" cy="4008437"/>
          </a:xfrm>
          <a:noFill/>
          <a:ln/>
        </p:spPr>
      </p:pic>
      <p:sp>
        <p:nvSpPr>
          <p:cNvPr id="569348" name="Rectangle 4"/>
          <p:cNvSpPr>
            <a:spLocks noGrp="1" noChangeArrowheads="1"/>
          </p:cNvSpPr>
          <p:nvPr>
            <p:ph type="title"/>
          </p:nvPr>
        </p:nvSpPr>
        <p:spPr>
          <a:xfrm>
            <a:off x="250825" y="476250"/>
            <a:ext cx="8229600" cy="720725"/>
          </a:xfrm>
          <a:noFill/>
          <a:ln/>
        </p:spPr>
        <p:txBody>
          <a:bodyPr/>
          <a:lstStyle/>
          <a:p>
            <a:r>
              <a:rPr lang="en-US" altLang="zh-CN">
                <a:ea typeface="宋体" pitchFamily="2" charset="-122"/>
              </a:rPr>
              <a:t>TYPEX</a:t>
            </a:r>
            <a:endParaRPr lang="zh-CN" altLang="en-US">
              <a:ea typeface="宋体" pitchFamily="2" charset="-122"/>
              <a:hlinkClick r:id="rId3" action="ppaction://hlinksldjump"/>
            </a:endParaRP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35921" dir="2700000" algn="ctr" rotWithShape="0">
            <a:schemeClr val="accent2"/>
          </a:outerShdw>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bg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35921" dir="2700000" algn="ctr" rotWithShape="0">
            <a:schemeClr val="accent2"/>
          </a:outerShdw>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bg1"/>
            </a:solidFill>
            <a:effectLst/>
            <a:latin typeface="Arial" pitchFamily="34" charset="0"/>
            <a:ea typeface="楷体_GB2312" pitchFamily="49"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ab-blue</Template>
  <TotalTime>5262</TotalTime>
  <Words>3062</Words>
  <Application>Microsoft Office PowerPoint</Application>
  <PresentationFormat>全屏显示(4:3)</PresentationFormat>
  <Paragraphs>482</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黑体</vt:lpstr>
      <vt:lpstr>华文行楷</vt:lpstr>
      <vt:lpstr>楷体_GB2312</vt:lpstr>
      <vt:lpstr>宋体</vt:lpstr>
      <vt:lpstr>Arial</vt:lpstr>
      <vt:lpstr>Tahoma</vt:lpstr>
      <vt:lpstr>Times New Roman</vt:lpstr>
      <vt:lpstr>Wingdings</vt:lpstr>
      <vt:lpstr>Default Design</vt:lpstr>
      <vt:lpstr>PowerPoint 演示文稿</vt:lpstr>
      <vt:lpstr>回顾</vt:lpstr>
      <vt:lpstr>目录</vt:lpstr>
      <vt:lpstr>密码学的起源与发展</vt:lpstr>
      <vt:lpstr>第1阶段－古典密码</vt:lpstr>
      <vt:lpstr>Phaistos圆盘</vt:lpstr>
      <vt:lpstr>第2阶段  1949~1975</vt:lpstr>
      <vt:lpstr>ENIGMA</vt:lpstr>
      <vt:lpstr>TYPEX</vt:lpstr>
      <vt:lpstr>PowerPoint 演示文稿</vt:lpstr>
      <vt:lpstr>第3阶段  1976~</vt:lpstr>
      <vt:lpstr>第3阶段  1976~</vt:lpstr>
      <vt:lpstr>目录</vt:lpstr>
      <vt:lpstr>密码学概述</vt:lpstr>
      <vt:lpstr>密码学基本概念</vt:lpstr>
      <vt:lpstr>加密通信模型</vt:lpstr>
      <vt:lpstr>密码体制 </vt:lpstr>
      <vt:lpstr>密码算法分类-i</vt:lpstr>
      <vt:lpstr>古典密码和现代密码</vt:lpstr>
      <vt:lpstr>古典密码和现代密码（Cont.）</vt:lpstr>
      <vt:lpstr>密码算法分类-ii</vt:lpstr>
      <vt:lpstr>对称密码算法和非对称密码算法</vt:lpstr>
      <vt:lpstr>对称密码和非对称密码（Cont.）</vt:lpstr>
      <vt:lpstr>密码算法分类-iii</vt:lpstr>
      <vt:lpstr>分组密码和序列密码</vt:lpstr>
      <vt:lpstr>密码安全性</vt:lpstr>
      <vt:lpstr>密码技术的主要用途</vt:lpstr>
      <vt:lpstr>目录</vt:lpstr>
      <vt:lpstr>目录</vt:lpstr>
      <vt:lpstr>对称密钥算法简介</vt:lpstr>
      <vt:lpstr>对称密钥算法简介(Cont.)</vt:lpstr>
      <vt:lpstr>现代密码设计基本思想：</vt:lpstr>
      <vt:lpstr>目录</vt:lpstr>
      <vt:lpstr>非对称密码算法原理</vt:lpstr>
      <vt:lpstr>公钥密码系统的加密原理</vt:lpstr>
      <vt:lpstr>公钥密码系统的签名原理</vt:lpstr>
      <vt:lpstr>公钥密码算法的表示</vt:lpstr>
      <vt:lpstr>数字签名和加密同时使用</vt:lpstr>
      <vt:lpstr>对公开密钥密码算法的要求</vt:lpstr>
      <vt:lpstr>对公钥密码算法的误解</vt:lpstr>
      <vt:lpstr>目录</vt:lpstr>
      <vt:lpstr>RSA算法简介</vt:lpstr>
      <vt:lpstr>RSA算法操作过程</vt:lpstr>
      <vt:lpstr>RSA 算法加密/解密过程（续）</vt:lpstr>
      <vt:lpstr>PowerPoint 演示文稿</vt:lpstr>
      <vt:lpstr>PowerPoint 演示文稿</vt:lpstr>
      <vt:lpstr>PowerPoint 演示文稿</vt:lpstr>
      <vt:lpstr>PowerPoint 演示文稿</vt:lpstr>
      <vt:lpstr>RSA 算法的安全性</vt:lpstr>
      <vt:lpstr>RSA 算法的性能</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课程名称：计算机系统安全</dc:title>
  <dc:creator>cao</dc:creator>
  <cp:lastModifiedBy>ljz19</cp:lastModifiedBy>
  <cp:revision>203</cp:revision>
  <cp:lastPrinted>1601-01-01T00:00:00Z</cp:lastPrinted>
  <dcterms:created xsi:type="dcterms:W3CDTF">2001-05-08T13:39:25Z</dcterms:created>
  <dcterms:modified xsi:type="dcterms:W3CDTF">2023-04-25T13:05:25Z</dcterms:modified>
</cp:coreProperties>
</file>