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9.xml" ContentType="application/vnd.openxmlformats-officedocument.presentationml.slide+xml"/>
  <Override PartName="/ppt/notesSlides/notesSlide7.xml" ContentType="application/vnd.openxmlformats-officedocument.presentationml.notesSlide+xml"/>
  <Override PartName="/ppt/diagrams/layout1.xml" ContentType="application/vnd.openxmlformats-officedocument.drawingml.diagram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Default Extension="vml" ContentType="application/vnd.openxmlformats-officedocument.vmlDrawing"/>
  <Override PartName="/ppt/notesSlides/notesSlide8.xml" ContentType="application/vnd.openxmlformats-officedocument.presentationml.notesSlide+xml"/>
  <Override PartName="/ppt/slides/slide89.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notesSlides/notesSlide4.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notesSlides/notesSlide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92"/>
  </p:notesMasterIdLst>
  <p:sldIdLst>
    <p:sldId id="326" r:id="rId2"/>
    <p:sldId id="258" r:id="rId3"/>
    <p:sldId id="259" r:id="rId4"/>
    <p:sldId id="349" r:id="rId5"/>
    <p:sldId id="261" r:id="rId6"/>
    <p:sldId id="350" r:id="rId7"/>
    <p:sldId id="351" r:id="rId8"/>
    <p:sldId id="332" r:id="rId9"/>
    <p:sldId id="265" r:id="rId10"/>
    <p:sldId id="266" r:id="rId11"/>
    <p:sldId id="267" r:id="rId12"/>
    <p:sldId id="333" r:id="rId13"/>
    <p:sldId id="268" r:id="rId14"/>
    <p:sldId id="438" r:id="rId15"/>
    <p:sldId id="353" r:id="rId16"/>
    <p:sldId id="354" r:id="rId17"/>
    <p:sldId id="269" r:id="rId18"/>
    <p:sldId id="270" r:id="rId19"/>
    <p:sldId id="271" r:id="rId20"/>
    <p:sldId id="435" r:id="rId21"/>
    <p:sldId id="335" r:id="rId22"/>
    <p:sldId id="273" r:id="rId23"/>
    <p:sldId id="334" r:id="rId24"/>
    <p:sldId id="439" r:id="rId25"/>
    <p:sldId id="336" r:id="rId26"/>
    <p:sldId id="274" r:id="rId27"/>
    <p:sldId id="275" r:id="rId28"/>
    <p:sldId id="276" r:id="rId29"/>
    <p:sldId id="277" r:id="rId30"/>
    <p:sldId id="278" r:id="rId31"/>
    <p:sldId id="279" r:id="rId32"/>
    <p:sldId id="280" r:id="rId33"/>
    <p:sldId id="441" r:id="rId34"/>
    <p:sldId id="281" r:id="rId35"/>
    <p:sldId id="436" r:id="rId36"/>
    <p:sldId id="282" r:id="rId37"/>
    <p:sldId id="283" r:id="rId38"/>
    <p:sldId id="284" r:id="rId39"/>
    <p:sldId id="285" r:id="rId40"/>
    <p:sldId id="286" r:id="rId41"/>
    <p:sldId id="328" r:id="rId42"/>
    <p:sldId id="287" r:id="rId43"/>
    <p:sldId id="329" r:id="rId44"/>
    <p:sldId id="288" r:id="rId45"/>
    <p:sldId id="330" r:id="rId46"/>
    <p:sldId id="340" r:id="rId47"/>
    <p:sldId id="289" r:id="rId48"/>
    <p:sldId id="290" r:id="rId49"/>
    <p:sldId id="291" r:id="rId50"/>
    <p:sldId id="331" r:id="rId51"/>
    <p:sldId id="292" r:id="rId52"/>
    <p:sldId id="293" r:id="rId53"/>
    <p:sldId id="341" r:id="rId54"/>
    <p:sldId id="295" r:id="rId55"/>
    <p:sldId id="339" r:id="rId56"/>
    <p:sldId id="296" r:id="rId57"/>
    <p:sldId id="297" r:id="rId58"/>
    <p:sldId id="299" r:id="rId59"/>
    <p:sldId id="300" r:id="rId60"/>
    <p:sldId id="301" r:id="rId61"/>
    <p:sldId id="302" r:id="rId62"/>
    <p:sldId id="303" r:id="rId63"/>
    <p:sldId id="304" r:id="rId64"/>
    <p:sldId id="305" r:id="rId65"/>
    <p:sldId id="306" r:id="rId66"/>
    <p:sldId id="307" r:id="rId67"/>
    <p:sldId id="338" r:id="rId68"/>
    <p:sldId id="308" r:id="rId69"/>
    <p:sldId id="440" r:id="rId70"/>
    <p:sldId id="310" r:id="rId71"/>
    <p:sldId id="311" r:id="rId72"/>
    <p:sldId id="312" r:id="rId73"/>
    <p:sldId id="313" r:id="rId74"/>
    <p:sldId id="315" r:id="rId75"/>
    <p:sldId id="316" r:id="rId76"/>
    <p:sldId id="314" r:id="rId77"/>
    <p:sldId id="317" r:id="rId78"/>
    <p:sldId id="318" r:id="rId79"/>
    <p:sldId id="319" r:id="rId80"/>
    <p:sldId id="320" r:id="rId81"/>
    <p:sldId id="321" r:id="rId82"/>
    <p:sldId id="322" r:id="rId83"/>
    <p:sldId id="348" r:id="rId84"/>
    <p:sldId id="323" r:id="rId85"/>
    <p:sldId id="324" r:id="rId86"/>
    <p:sldId id="325" r:id="rId87"/>
    <p:sldId id="342" r:id="rId88"/>
    <p:sldId id="343" r:id="rId89"/>
    <p:sldId id="344" r:id="rId90"/>
    <p:sldId id="345" r:id="rId9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26">
          <p15:clr>
            <a:srgbClr val="A4A3A4"/>
          </p15:clr>
        </p15:guide>
        <p15:guide id="2" pos="291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21196" autoAdjust="0"/>
    <p:restoredTop sz="94660"/>
  </p:normalViewPr>
  <p:slideViewPr>
    <p:cSldViewPr snapToGrid="0">
      <p:cViewPr varScale="1">
        <p:scale>
          <a:sx n="104" d="100"/>
          <a:sy n="104" d="100"/>
        </p:scale>
        <p:origin x="-1740" y="-96"/>
      </p:cViewPr>
      <p:guideLst>
        <p:guide orient="horz" pos="2126"/>
        <p:guide pos="2916"/>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0_1#1">
  <dgm:title val=""/>
  <dgm:desc val=""/>
  <dgm:catLst>
    <dgm:cat type="mainScheme" pri="10100"/>
  </dgm:catLst>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52E8DFE2-B22C-4B69-8EF7-D1BF2CD0C187}" type="doc">
      <dgm:prSet loTypeId="urn:microsoft.com/office/officeart/2005/8/layout/hierarchy6" loCatId="hierarchy" qsTypeId="urn:microsoft.com/office/officeart/2005/8/quickstyle/simple2#1" qsCatId="simple" csTypeId="urn:microsoft.com/office/officeart/2005/8/colors/accent0_1#1" csCatId="mainScheme" phldr="1"/>
      <dgm:spPr/>
      <dgm:t>
        <a:bodyPr/>
        <a:lstStyle/>
        <a:p>
          <a:endParaRPr lang="zh-CN" altLang="en-US"/>
        </a:p>
      </dgm:t>
    </dgm:pt>
    <dgm:pt modelId="{E8E3E5FF-AA48-46D0-9F49-5CEA1797F998}">
      <dgm:prSet custT="1"/>
      <dgm:spPr/>
      <dgm:t>
        <a:bodyPr/>
        <a:lstStyle/>
        <a:p>
          <a:pPr rtl="0"/>
          <a:r>
            <a:rPr lang="zh-CN" altLang="en-US" sz="1200" dirty="0">
              <a:latin typeface="微软雅黑" panose="020B0503020204020204" pitchFamily="34" charset="-122"/>
              <a:ea typeface="微软雅黑" panose="020B0503020204020204" pitchFamily="34" charset="-122"/>
            </a:rPr>
            <a:t>坐标系小结</a:t>
          </a:r>
        </a:p>
      </dgm:t>
    </dgm:pt>
    <dgm:pt modelId="{C89CED1C-3E35-445A-94FB-F8C4DB8F7AD6}" type="parTrans" cxnId="{11888A49-81A6-48A9-B6F1-DCEC1B553231}">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0AB8A811-B194-4EA3-9430-7F348BFD60C6}" type="sibTrans" cxnId="{11888A49-81A6-48A9-B6F1-DCEC1B553231}">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B46E8BCF-EEF0-468C-A880-537C4DB63475}">
      <dgm:prSet custT="1"/>
      <dgm:spPr/>
      <dgm:t>
        <a:bodyPr/>
        <a:lstStyle/>
        <a:p>
          <a:pPr rtl="0"/>
          <a:r>
            <a:rPr kumimoji="1" lang="zh-CN" altLang="en-US" sz="1200">
              <a:latin typeface="微软雅黑" panose="020B0503020204020204" pitchFamily="34" charset="-122"/>
              <a:ea typeface="微软雅黑" panose="020B0503020204020204" pitchFamily="34" charset="-122"/>
            </a:rPr>
            <a:t>物理分类</a:t>
          </a:r>
          <a:endParaRPr lang="zh-CN" altLang="en-US" sz="1200">
            <a:latin typeface="微软雅黑" panose="020B0503020204020204" pitchFamily="34" charset="-122"/>
            <a:ea typeface="微软雅黑" panose="020B0503020204020204" pitchFamily="34" charset="-122"/>
          </a:endParaRPr>
        </a:p>
      </dgm:t>
    </dgm:pt>
    <dgm:pt modelId="{B6E4B6B3-A3B2-476A-9532-05FF534D9197}" type="parTrans" cxnId="{6A442577-3E3E-4E68-B30A-1FF693B1FA4B}">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B76D13D3-B941-4421-A671-81724EBC14A7}" type="sibTrans" cxnId="{6A442577-3E3E-4E68-B30A-1FF693B1FA4B}">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EA642972-BDD3-44FD-90A6-A12EB18EA880}">
      <dgm:prSet custT="1"/>
      <dgm:spPr/>
      <dgm:t>
        <a:bodyPr/>
        <a:lstStyle/>
        <a:p>
          <a:pPr rtl="0"/>
          <a:r>
            <a:rPr kumimoji="1" lang="zh-CN" altLang="en-US" sz="1200">
              <a:latin typeface="微软雅黑" panose="020B0503020204020204" pitchFamily="34" charset="-122"/>
              <a:ea typeface="微软雅黑" panose="020B0503020204020204" pitchFamily="34" charset="-122"/>
            </a:rPr>
            <a:t>惯性坐标系</a:t>
          </a:r>
          <a:endParaRPr lang="zh-CN" altLang="en-US" sz="1200">
            <a:latin typeface="微软雅黑" panose="020B0503020204020204" pitchFamily="34" charset="-122"/>
            <a:ea typeface="微软雅黑" panose="020B0503020204020204" pitchFamily="34" charset="-122"/>
          </a:endParaRPr>
        </a:p>
      </dgm:t>
    </dgm:pt>
    <dgm:pt modelId="{BA625435-6AFD-4727-ACAE-6109D24585C3}" type="parTrans" cxnId="{F5B44C93-C2A6-41AA-8EA4-954AC4C3BFA5}">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C658FC22-9E35-4FED-B645-A550129DB678}" type="sibTrans" cxnId="{F5B44C93-C2A6-41AA-8EA4-954AC4C3BFA5}">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5D9B44E5-0CC6-4993-89F8-1A3E9B5EB22B}">
      <dgm:prSet custT="1"/>
      <dgm:spPr/>
      <dgm:t>
        <a:bodyPr/>
        <a:lstStyle/>
        <a:p>
          <a:pPr rtl="0"/>
          <a:r>
            <a:rPr kumimoji="1" lang="zh-CN" altLang="en-US" sz="1200">
              <a:latin typeface="微软雅黑" panose="020B0503020204020204" pitchFamily="34" charset="-122"/>
              <a:ea typeface="微软雅黑" panose="020B0503020204020204" pitchFamily="34" charset="-122"/>
            </a:rPr>
            <a:t>旋转坐标系</a:t>
          </a:r>
          <a:endParaRPr lang="zh-CN" altLang="en-US" sz="1200">
            <a:latin typeface="微软雅黑" panose="020B0503020204020204" pitchFamily="34" charset="-122"/>
            <a:ea typeface="微软雅黑" panose="020B0503020204020204" pitchFamily="34" charset="-122"/>
          </a:endParaRPr>
        </a:p>
      </dgm:t>
    </dgm:pt>
    <dgm:pt modelId="{698FAB33-A134-4F50-A055-8D795D00AF4C}" type="parTrans" cxnId="{CBC4AFA5-42C0-4872-8E91-EE7A5B02952F}">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84E0A55E-E1E2-40BC-8F5E-3FE8F1C61DD1}" type="sibTrans" cxnId="{CBC4AFA5-42C0-4872-8E91-EE7A5B02952F}">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E08095DA-6738-40A1-850D-9A85350A5E97}">
      <dgm:prSet custT="1"/>
      <dgm:spPr/>
      <dgm:t>
        <a:bodyPr/>
        <a:lstStyle/>
        <a:p>
          <a:pPr rtl="0"/>
          <a:r>
            <a:rPr kumimoji="1" lang="zh-CN" altLang="en-US" sz="1200" dirty="0">
              <a:latin typeface="微软雅黑" panose="020B0503020204020204" pitchFamily="34" charset="-122"/>
              <a:ea typeface="微软雅黑" panose="020B0503020204020204" pitchFamily="34" charset="-122"/>
            </a:rPr>
            <a:t>垂直坐标分类</a:t>
          </a:r>
          <a:endParaRPr lang="zh-CN" altLang="en-US" sz="1200" dirty="0">
            <a:latin typeface="微软雅黑" panose="020B0503020204020204" pitchFamily="34" charset="-122"/>
            <a:ea typeface="微软雅黑" panose="020B0503020204020204" pitchFamily="34" charset="-122"/>
          </a:endParaRPr>
        </a:p>
      </dgm:t>
    </dgm:pt>
    <dgm:pt modelId="{DD4E3BAC-ECEF-4FF0-8EBD-6D2ED9B92079}" type="parTrans" cxnId="{B8A535EA-C6F0-4D72-AF9D-6E18F173528D}">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7CD962CC-7027-4865-BFFE-787C833111BC}" type="sibTrans" cxnId="{B8A535EA-C6F0-4D72-AF9D-6E18F173528D}">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B16763AD-A176-4475-878F-5B3894594409}">
      <dgm:prSet custT="1"/>
      <dgm:spPr>
        <a:ln>
          <a:solidFill>
            <a:srgbClr val="C00000"/>
          </a:solidFill>
        </a:ln>
      </dgm:spPr>
      <dgm:t>
        <a:bodyPr/>
        <a:lstStyle/>
        <a:p>
          <a:pPr rtl="0"/>
          <a:r>
            <a:rPr kumimoji="1" lang="en-US" sz="1200" b="1">
              <a:solidFill>
                <a:srgbClr val="C00000"/>
              </a:solidFill>
              <a:latin typeface="微软雅黑" panose="020B0503020204020204" pitchFamily="34" charset="-122"/>
              <a:ea typeface="微软雅黑" panose="020B0503020204020204" pitchFamily="34" charset="-122"/>
            </a:rPr>
            <a:t>z</a:t>
          </a:r>
          <a:r>
            <a:rPr kumimoji="1" lang="zh-CN" sz="1200" b="1">
              <a:solidFill>
                <a:srgbClr val="C00000"/>
              </a:solidFill>
              <a:latin typeface="微软雅黑" panose="020B0503020204020204" pitchFamily="34" charset="-122"/>
              <a:ea typeface="微软雅黑" panose="020B0503020204020204" pitchFamily="34" charset="-122"/>
            </a:rPr>
            <a:t>坐标系</a:t>
          </a:r>
          <a:endParaRPr lang="zh-CN" sz="1200" b="1">
            <a:solidFill>
              <a:srgbClr val="C00000"/>
            </a:solidFill>
            <a:latin typeface="微软雅黑" panose="020B0503020204020204" pitchFamily="34" charset="-122"/>
            <a:ea typeface="微软雅黑" panose="020B0503020204020204" pitchFamily="34" charset="-122"/>
          </a:endParaRPr>
        </a:p>
      </dgm:t>
    </dgm:pt>
    <dgm:pt modelId="{5B36F2EE-81DF-48CF-A15E-BAFBA5B7CA45}" type="parTrans" cxnId="{1B21CCBE-4852-4AAA-B125-D9D10F655968}">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30611AD7-7F65-433C-91A9-57380E79C6C6}" type="sibTrans" cxnId="{1B21CCBE-4852-4AAA-B125-D9D10F655968}">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61EECAC6-F00F-4362-9BEE-AEBE6972A510}">
      <dgm:prSet custT="1"/>
      <dgm:spPr>
        <a:ln>
          <a:solidFill>
            <a:srgbClr val="002060"/>
          </a:solidFill>
        </a:ln>
      </dgm:spPr>
      <dgm:t>
        <a:bodyPr/>
        <a:lstStyle/>
        <a:p>
          <a:pPr rtl="0"/>
          <a:r>
            <a:rPr kumimoji="1" lang="en-US" sz="1200" b="1" dirty="0">
              <a:solidFill>
                <a:srgbClr val="002060"/>
              </a:solidFill>
              <a:latin typeface="微软雅黑" panose="020B0503020204020204" pitchFamily="34" charset="-122"/>
              <a:ea typeface="微软雅黑" panose="020B0503020204020204" pitchFamily="34" charset="-122"/>
            </a:rPr>
            <a:t>p</a:t>
          </a:r>
          <a:r>
            <a:rPr kumimoji="1" lang="zh-CN" sz="1200" b="1" dirty="0">
              <a:solidFill>
                <a:srgbClr val="002060"/>
              </a:solidFill>
              <a:latin typeface="微软雅黑" panose="020B0503020204020204" pitchFamily="34" charset="-122"/>
              <a:ea typeface="微软雅黑" panose="020B0503020204020204" pitchFamily="34" charset="-122"/>
            </a:rPr>
            <a:t>坐标系</a:t>
          </a:r>
          <a:endParaRPr lang="zh-CN" sz="1200" b="1" dirty="0">
            <a:solidFill>
              <a:srgbClr val="002060"/>
            </a:solidFill>
            <a:latin typeface="微软雅黑" panose="020B0503020204020204" pitchFamily="34" charset="-122"/>
            <a:ea typeface="微软雅黑" panose="020B0503020204020204" pitchFamily="34" charset="-122"/>
          </a:endParaRPr>
        </a:p>
      </dgm:t>
    </dgm:pt>
    <dgm:pt modelId="{D9100F4B-64DE-42C9-AC44-14D0D0F85B7B}" type="parTrans" cxnId="{E7937099-1624-48FD-B504-473F9BCE24E3}">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D07F5E71-A6DA-4AA3-A830-CAC1B7531D44}" type="sibTrans" cxnId="{E7937099-1624-48FD-B504-473F9BCE24E3}">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F548C213-E88A-40CE-ABB8-048ADD5C2EF0}">
      <dgm:prSet custT="1"/>
      <dgm:spPr>
        <a:noFill/>
        <a:ln>
          <a:solidFill>
            <a:srgbClr val="002060"/>
          </a:solidFill>
        </a:ln>
      </dgm:spPr>
      <dgm:t>
        <a:bodyPr/>
        <a:lstStyle/>
        <a:p>
          <a:pPr rtl="0"/>
          <a:r>
            <a:rPr kumimoji="1" lang="el-GR" sz="1200" b="1">
              <a:solidFill>
                <a:srgbClr val="002060"/>
              </a:solidFill>
              <a:latin typeface="微软雅黑" panose="020B0503020204020204" pitchFamily="34" charset="-122"/>
              <a:ea typeface="微软雅黑" panose="020B0503020204020204" pitchFamily="34" charset="-122"/>
            </a:rPr>
            <a:t>σ</a:t>
          </a:r>
          <a:r>
            <a:rPr kumimoji="1" lang="zh-CN" sz="1200" b="1">
              <a:solidFill>
                <a:srgbClr val="002060"/>
              </a:solidFill>
              <a:latin typeface="微软雅黑" panose="020B0503020204020204" pitchFamily="34" charset="-122"/>
              <a:ea typeface="微软雅黑" panose="020B0503020204020204" pitchFamily="34" charset="-122"/>
            </a:rPr>
            <a:t>坐标系</a:t>
          </a:r>
          <a:endParaRPr lang="zh-CN" sz="1200" b="1">
            <a:solidFill>
              <a:srgbClr val="002060"/>
            </a:solidFill>
            <a:latin typeface="微软雅黑" panose="020B0503020204020204" pitchFamily="34" charset="-122"/>
            <a:ea typeface="微软雅黑" panose="020B0503020204020204" pitchFamily="34" charset="-122"/>
          </a:endParaRPr>
        </a:p>
      </dgm:t>
    </dgm:pt>
    <dgm:pt modelId="{524DCBA3-2969-4F40-92BE-6A6D78BFE2C4}" type="parTrans" cxnId="{ECF20F3B-FF11-48A0-BEF5-23DBA97609B6}">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E699B3C1-1EA4-4559-81A7-C286DD1DAFD4}" type="sibTrans" cxnId="{ECF20F3B-FF11-48A0-BEF5-23DBA97609B6}">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8DF8E33C-8D96-4359-97B3-D3FE020EE15E}">
      <dgm:prSet custT="1"/>
      <dgm:spPr/>
      <dgm:t>
        <a:bodyPr/>
        <a:lstStyle/>
        <a:p>
          <a:pPr rtl="0"/>
          <a:r>
            <a:rPr kumimoji="1" lang="el-GR" sz="1200">
              <a:latin typeface="微软雅黑" panose="020B0503020204020204" pitchFamily="34" charset="-122"/>
              <a:ea typeface="微软雅黑" panose="020B0503020204020204" pitchFamily="34" charset="-122"/>
            </a:rPr>
            <a:t>θ</a:t>
          </a:r>
          <a:r>
            <a:rPr kumimoji="1" lang="zh-CN" sz="1200">
              <a:latin typeface="微软雅黑" panose="020B0503020204020204" pitchFamily="34" charset="-122"/>
              <a:ea typeface="微软雅黑" panose="020B0503020204020204" pitchFamily="34" charset="-122"/>
            </a:rPr>
            <a:t>坐标系</a:t>
          </a:r>
          <a:endParaRPr lang="zh-CN" sz="1200">
            <a:latin typeface="微软雅黑" panose="020B0503020204020204" pitchFamily="34" charset="-122"/>
            <a:ea typeface="微软雅黑" panose="020B0503020204020204" pitchFamily="34" charset="-122"/>
          </a:endParaRPr>
        </a:p>
      </dgm:t>
    </dgm:pt>
    <dgm:pt modelId="{5FC2DC00-9D2D-48F2-9383-7D375FFC3074}" type="parTrans" cxnId="{4C067A07-8439-40A6-8228-123F2069C2CE}">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F598ACFA-9BD6-4B99-9BE6-F89840DB0812}" type="sibTrans" cxnId="{4C067A07-8439-40A6-8228-123F2069C2CE}">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C45B61CE-019C-4F61-ACBB-800901E12D00}">
      <dgm:prSet custT="1"/>
      <dgm:spPr/>
      <dgm:t>
        <a:bodyPr/>
        <a:lstStyle/>
        <a:p>
          <a:pPr rtl="0"/>
          <a:r>
            <a:rPr kumimoji="1" lang="zh-CN" sz="1200" dirty="0">
              <a:latin typeface="微软雅黑" panose="020B0503020204020204" pitchFamily="34" charset="-122"/>
              <a:ea typeface="微软雅黑" panose="020B0503020204020204" pitchFamily="34" charset="-122"/>
            </a:rPr>
            <a:t>对数</a:t>
          </a:r>
          <a:r>
            <a:rPr kumimoji="1" lang="en-US" sz="1200" dirty="0">
              <a:latin typeface="微软雅黑" panose="020B0503020204020204" pitchFamily="34" charset="-122"/>
              <a:ea typeface="微软雅黑" panose="020B0503020204020204" pitchFamily="34" charset="-122"/>
            </a:rPr>
            <a:t>-</a:t>
          </a:r>
          <a:r>
            <a:rPr kumimoji="1" lang="zh-CN" sz="1200" dirty="0">
              <a:latin typeface="微软雅黑" panose="020B0503020204020204" pitchFamily="34" charset="-122"/>
              <a:ea typeface="微软雅黑" panose="020B0503020204020204" pitchFamily="34" charset="-122"/>
            </a:rPr>
            <a:t>压力坐标系</a:t>
          </a:r>
          <a:endParaRPr lang="zh-CN" sz="1200" dirty="0">
            <a:latin typeface="微软雅黑" panose="020B0503020204020204" pitchFamily="34" charset="-122"/>
            <a:ea typeface="微软雅黑" panose="020B0503020204020204" pitchFamily="34" charset="-122"/>
          </a:endParaRPr>
        </a:p>
      </dgm:t>
    </dgm:pt>
    <dgm:pt modelId="{C79A4BB7-7521-4D11-8365-6B28A5296DD2}" type="parTrans" cxnId="{E17EEE04-E094-4596-8EE6-9175093D8E04}">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73EF0AF5-A3CA-4956-8FEB-C091C5F3E0D3}" type="sibTrans" cxnId="{E17EEE04-E094-4596-8EE6-9175093D8E04}">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5B0035D9-FD26-4FA6-990B-A3B3DED55D1F}" type="pres">
      <dgm:prSet presAssocID="{52E8DFE2-B22C-4B69-8EF7-D1BF2CD0C187}" presName="mainComposite" presStyleCnt="0">
        <dgm:presLayoutVars>
          <dgm:chPref val="1"/>
          <dgm:dir/>
          <dgm:animOne val="branch"/>
          <dgm:animLvl val="lvl"/>
          <dgm:resizeHandles val="exact"/>
        </dgm:presLayoutVars>
      </dgm:prSet>
      <dgm:spPr/>
      <dgm:t>
        <a:bodyPr/>
        <a:lstStyle/>
        <a:p>
          <a:endParaRPr lang="zh-CN" altLang="en-US"/>
        </a:p>
      </dgm:t>
    </dgm:pt>
    <dgm:pt modelId="{FCCDE42F-5CB0-4592-9433-C6260CFBCA16}" type="pres">
      <dgm:prSet presAssocID="{52E8DFE2-B22C-4B69-8EF7-D1BF2CD0C187}" presName="hierFlow" presStyleCnt="0"/>
      <dgm:spPr/>
    </dgm:pt>
    <dgm:pt modelId="{8611F535-926B-4450-92A7-CE7D57506732}" type="pres">
      <dgm:prSet presAssocID="{52E8DFE2-B22C-4B69-8EF7-D1BF2CD0C187}" presName="hierChild1" presStyleCnt="0">
        <dgm:presLayoutVars>
          <dgm:chPref val="1"/>
          <dgm:animOne val="branch"/>
          <dgm:animLvl val="lvl"/>
        </dgm:presLayoutVars>
      </dgm:prSet>
      <dgm:spPr/>
    </dgm:pt>
    <dgm:pt modelId="{6EC4E4D5-B424-4E9D-8E4E-4823C1F70D15}" type="pres">
      <dgm:prSet presAssocID="{E8E3E5FF-AA48-46D0-9F49-5CEA1797F998}" presName="Name14" presStyleCnt="0"/>
      <dgm:spPr/>
    </dgm:pt>
    <dgm:pt modelId="{FEA70A9C-12F1-4A5C-884C-54872F9DDD14}" type="pres">
      <dgm:prSet presAssocID="{E8E3E5FF-AA48-46D0-9F49-5CEA1797F998}" presName="level1Shape" presStyleLbl="node0" presStyleIdx="0" presStyleCnt="1" custScaleX="137506">
        <dgm:presLayoutVars>
          <dgm:chPref val="3"/>
        </dgm:presLayoutVars>
      </dgm:prSet>
      <dgm:spPr/>
      <dgm:t>
        <a:bodyPr/>
        <a:lstStyle/>
        <a:p>
          <a:endParaRPr lang="zh-CN" altLang="en-US"/>
        </a:p>
      </dgm:t>
    </dgm:pt>
    <dgm:pt modelId="{907A5181-EA18-4D23-B20B-32254BEFF344}" type="pres">
      <dgm:prSet presAssocID="{E8E3E5FF-AA48-46D0-9F49-5CEA1797F998}" presName="hierChild2" presStyleCnt="0"/>
      <dgm:spPr/>
    </dgm:pt>
    <dgm:pt modelId="{CB5746B1-B555-4F12-9D71-39BB1D327462}" type="pres">
      <dgm:prSet presAssocID="{B6E4B6B3-A3B2-476A-9532-05FF534D9197}" presName="Name19" presStyleLbl="parChTrans1D2" presStyleIdx="0" presStyleCnt="2"/>
      <dgm:spPr/>
      <dgm:t>
        <a:bodyPr/>
        <a:lstStyle/>
        <a:p>
          <a:endParaRPr lang="zh-CN" altLang="en-US"/>
        </a:p>
      </dgm:t>
    </dgm:pt>
    <dgm:pt modelId="{08583F3D-E53F-4C3E-8892-E135DEA5AD4C}" type="pres">
      <dgm:prSet presAssocID="{B46E8BCF-EEF0-468C-A880-537C4DB63475}" presName="Name21" presStyleCnt="0"/>
      <dgm:spPr/>
    </dgm:pt>
    <dgm:pt modelId="{F804B0AB-6B27-4356-9889-57E9A335C531}" type="pres">
      <dgm:prSet presAssocID="{B46E8BCF-EEF0-468C-A880-537C4DB63475}" presName="level2Shape" presStyleLbl="node2" presStyleIdx="0" presStyleCnt="2" custScaleX="136439"/>
      <dgm:spPr/>
      <dgm:t>
        <a:bodyPr/>
        <a:lstStyle/>
        <a:p>
          <a:endParaRPr lang="zh-CN" altLang="en-US"/>
        </a:p>
      </dgm:t>
    </dgm:pt>
    <dgm:pt modelId="{BE6E39AD-E0C8-4914-8C28-F5A640CC96FE}" type="pres">
      <dgm:prSet presAssocID="{B46E8BCF-EEF0-468C-A880-537C4DB63475}" presName="hierChild3" presStyleCnt="0"/>
      <dgm:spPr/>
    </dgm:pt>
    <dgm:pt modelId="{E29C7E73-E515-4571-8635-5BF4BDC1B8A4}" type="pres">
      <dgm:prSet presAssocID="{BA625435-6AFD-4727-ACAE-6109D24585C3}" presName="Name19" presStyleLbl="parChTrans1D3" presStyleIdx="0" presStyleCnt="7"/>
      <dgm:spPr/>
      <dgm:t>
        <a:bodyPr/>
        <a:lstStyle/>
        <a:p>
          <a:endParaRPr lang="zh-CN" altLang="en-US"/>
        </a:p>
      </dgm:t>
    </dgm:pt>
    <dgm:pt modelId="{CFEAF3C9-9596-44C1-AE3E-83C198E72DB3}" type="pres">
      <dgm:prSet presAssocID="{EA642972-BDD3-44FD-90A6-A12EB18EA880}" presName="Name21" presStyleCnt="0"/>
      <dgm:spPr/>
    </dgm:pt>
    <dgm:pt modelId="{60FB78C7-BFE0-4F26-89E8-A379CD76C253}" type="pres">
      <dgm:prSet presAssocID="{EA642972-BDD3-44FD-90A6-A12EB18EA880}" presName="level2Shape" presStyleLbl="node3" presStyleIdx="0" presStyleCnt="7" custScaleX="152142"/>
      <dgm:spPr/>
      <dgm:t>
        <a:bodyPr/>
        <a:lstStyle/>
        <a:p>
          <a:endParaRPr lang="zh-CN" altLang="en-US"/>
        </a:p>
      </dgm:t>
    </dgm:pt>
    <dgm:pt modelId="{08F945BB-1AD0-49C1-8161-9836BDA7D824}" type="pres">
      <dgm:prSet presAssocID="{EA642972-BDD3-44FD-90A6-A12EB18EA880}" presName="hierChild3" presStyleCnt="0"/>
      <dgm:spPr/>
    </dgm:pt>
    <dgm:pt modelId="{20D024D3-3ABC-41D0-8C0A-93AC9F1EFAF4}" type="pres">
      <dgm:prSet presAssocID="{698FAB33-A134-4F50-A055-8D795D00AF4C}" presName="Name19" presStyleLbl="parChTrans1D3" presStyleIdx="1" presStyleCnt="7"/>
      <dgm:spPr/>
      <dgm:t>
        <a:bodyPr/>
        <a:lstStyle/>
        <a:p>
          <a:endParaRPr lang="zh-CN" altLang="en-US"/>
        </a:p>
      </dgm:t>
    </dgm:pt>
    <dgm:pt modelId="{57C939CD-45D0-4B5B-BAAA-EA64E5511A5A}" type="pres">
      <dgm:prSet presAssocID="{5D9B44E5-0CC6-4993-89F8-1A3E9B5EB22B}" presName="Name21" presStyleCnt="0"/>
      <dgm:spPr/>
    </dgm:pt>
    <dgm:pt modelId="{DDBAE7EB-AAB8-4E5D-89C7-824C2ED91BF9}" type="pres">
      <dgm:prSet presAssocID="{5D9B44E5-0CC6-4993-89F8-1A3E9B5EB22B}" presName="level2Shape" presStyleLbl="node3" presStyleIdx="1" presStyleCnt="7" custScaleX="132801"/>
      <dgm:spPr/>
      <dgm:t>
        <a:bodyPr/>
        <a:lstStyle/>
        <a:p>
          <a:endParaRPr lang="zh-CN" altLang="en-US"/>
        </a:p>
      </dgm:t>
    </dgm:pt>
    <dgm:pt modelId="{6490C2E7-2726-489C-9DAF-ABAA6087DB03}" type="pres">
      <dgm:prSet presAssocID="{5D9B44E5-0CC6-4993-89F8-1A3E9B5EB22B}" presName="hierChild3" presStyleCnt="0"/>
      <dgm:spPr/>
    </dgm:pt>
    <dgm:pt modelId="{3B52EEFB-250D-42E5-AB26-92103B078A54}" type="pres">
      <dgm:prSet presAssocID="{DD4E3BAC-ECEF-4FF0-8EBD-6D2ED9B92079}" presName="Name19" presStyleLbl="parChTrans1D2" presStyleIdx="1" presStyleCnt="2"/>
      <dgm:spPr/>
      <dgm:t>
        <a:bodyPr/>
        <a:lstStyle/>
        <a:p>
          <a:endParaRPr lang="zh-CN" altLang="en-US"/>
        </a:p>
      </dgm:t>
    </dgm:pt>
    <dgm:pt modelId="{C8C093FC-E8AF-4302-ACDA-3EECC9B7C85A}" type="pres">
      <dgm:prSet presAssocID="{E08095DA-6738-40A1-850D-9A85350A5E97}" presName="Name21" presStyleCnt="0"/>
      <dgm:spPr/>
    </dgm:pt>
    <dgm:pt modelId="{78A8ECE0-61FA-4085-A64B-BE668F580D7C}" type="pres">
      <dgm:prSet presAssocID="{E08095DA-6738-40A1-850D-9A85350A5E97}" presName="level2Shape" presStyleLbl="node2" presStyleIdx="1" presStyleCnt="2" custScaleX="166014"/>
      <dgm:spPr/>
      <dgm:t>
        <a:bodyPr/>
        <a:lstStyle/>
        <a:p>
          <a:endParaRPr lang="zh-CN" altLang="en-US"/>
        </a:p>
      </dgm:t>
    </dgm:pt>
    <dgm:pt modelId="{0715C4D6-202B-4201-83DA-FFFBF4D0B175}" type="pres">
      <dgm:prSet presAssocID="{E08095DA-6738-40A1-850D-9A85350A5E97}" presName="hierChild3" presStyleCnt="0"/>
      <dgm:spPr/>
    </dgm:pt>
    <dgm:pt modelId="{B14AEFD9-07A1-4996-BD10-779E9A94371B}" type="pres">
      <dgm:prSet presAssocID="{5B36F2EE-81DF-48CF-A15E-BAFBA5B7CA45}" presName="Name19" presStyleLbl="parChTrans1D3" presStyleIdx="2" presStyleCnt="7"/>
      <dgm:spPr/>
      <dgm:t>
        <a:bodyPr/>
        <a:lstStyle/>
        <a:p>
          <a:endParaRPr lang="zh-CN" altLang="en-US"/>
        </a:p>
      </dgm:t>
    </dgm:pt>
    <dgm:pt modelId="{A0C7F294-1BDD-4473-8599-F7FCB9829828}" type="pres">
      <dgm:prSet presAssocID="{B16763AD-A176-4475-878F-5B3894594409}" presName="Name21" presStyleCnt="0"/>
      <dgm:spPr/>
    </dgm:pt>
    <dgm:pt modelId="{25486318-13E1-47C7-B928-05199BAF6651}" type="pres">
      <dgm:prSet presAssocID="{B16763AD-A176-4475-878F-5B3894594409}" presName="level2Shape" presStyleLbl="node3" presStyleIdx="2" presStyleCnt="7"/>
      <dgm:spPr/>
      <dgm:t>
        <a:bodyPr/>
        <a:lstStyle/>
        <a:p>
          <a:endParaRPr lang="zh-CN" altLang="en-US"/>
        </a:p>
      </dgm:t>
    </dgm:pt>
    <dgm:pt modelId="{E031E1EF-99ED-4493-B1E4-3B980EDF68F0}" type="pres">
      <dgm:prSet presAssocID="{B16763AD-A176-4475-878F-5B3894594409}" presName="hierChild3" presStyleCnt="0"/>
      <dgm:spPr/>
    </dgm:pt>
    <dgm:pt modelId="{97821BE4-66F8-4677-A57B-13FC18BDE385}" type="pres">
      <dgm:prSet presAssocID="{D9100F4B-64DE-42C9-AC44-14D0D0F85B7B}" presName="Name19" presStyleLbl="parChTrans1D3" presStyleIdx="3" presStyleCnt="7"/>
      <dgm:spPr/>
      <dgm:t>
        <a:bodyPr/>
        <a:lstStyle/>
        <a:p>
          <a:endParaRPr lang="zh-CN" altLang="en-US"/>
        </a:p>
      </dgm:t>
    </dgm:pt>
    <dgm:pt modelId="{303CEEA2-11D1-4E5B-8E7B-D3F88DB997E5}" type="pres">
      <dgm:prSet presAssocID="{61EECAC6-F00F-4362-9BEE-AEBE6972A510}" presName="Name21" presStyleCnt="0"/>
      <dgm:spPr/>
    </dgm:pt>
    <dgm:pt modelId="{3E90C342-69E0-4F32-A93B-ACB689664219}" type="pres">
      <dgm:prSet presAssocID="{61EECAC6-F00F-4362-9BEE-AEBE6972A510}" presName="level2Shape" presStyleLbl="node3" presStyleIdx="3" presStyleCnt="7"/>
      <dgm:spPr/>
      <dgm:t>
        <a:bodyPr/>
        <a:lstStyle/>
        <a:p>
          <a:endParaRPr lang="zh-CN" altLang="en-US"/>
        </a:p>
      </dgm:t>
    </dgm:pt>
    <dgm:pt modelId="{DD422761-C67B-4400-BF21-301A1C50C385}" type="pres">
      <dgm:prSet presAssocID="{61EECAC6-F00F-4362-9BEE-AEBE6972A510}" presName="hierChild3" presStyleCnt="0"/>
      <dgm:spPr/>
    </dgm:pt>
    <dgm:pt modelId="{272B1FF4-5F29-4511-8747-22505990A781}" type="pres">
      <dgm:prSet presAssocID="{524DCBA3-2969-4F40-92BE-6A6D78BFE2C4}" presName="Name19" presStyleLbl="parChTrans1D3" presStyleIdx="4" presStyleCnt="7"/>
      <dgm:spPr/>
      <dgm:t>
        <a:bodyPr/>
        <a:lstStyle/>
        <a:p>
          <a:endParaRPr lang="zh-CN" altLang="en-US"/>
        </a:p>
      </dgm:t>
    </dgm:pt>
    <dgm:pt modelId="{8933E8E0-C529-433D-ACC9-B67CBC69EF8F}" type="pres">
      <dgm:prSet presAssocID="{F548C213-E88A-40CE-ABB8-048ADD5C2EF0}" presName="Name21" presStyleCnt="0"/>
      <dgm:spPr/>
    </dgm:pt>
    <dgm:pt modelId="{1EB0C7AF-81C2-47B7-849A-D8070949E058}" type="pres">
      <dgm:prSet presAssocID="{F548C213-E88A-40CE-ABB8-048ADD5C2EF0}" presName="level2Shape" presStyleLbl="node3" presStyleIdx="4" presStyleCnt="7"/>
      <dgm:spPr/>
      <dgm:t>
        <a:bodyPr/>
        <a:lstStyle/>
        <a:p>
          <a:endParaRPr lang="zh-CN" altLang="en-US"/>
        </a:p>
      </dgm:t>
    </dgm:pt>
    <dgm:pt modelId="{1D470EBB-AF0C-4884-A55B-673A64372CE8}" type="pres">
      <dgm:prSet presAssocID="{F548C213-E88A-40CE-ABB8-048ADD5C2EF0}" presName="hierChild3" presStyleCnt="0"/>
      <dgm:spPr/>
    </dgm:pt>
    <dgm:pt modelId="{6755A170-5D2E-472C-A9BC-6AD48AC08ADC}" type="pres">
      <dgm:prSet presAssocID="{5FC2DC00-9D2D-48F2-9383-7D375FFC3074}" presName="Name19" presStyleLbl="parChTrans1D3" presStyleIdx="5" presStyleCnt="7"/>
      <dgm:spPr/>
      <dgm:t>
        <a:bodyPr/>
        <a:lstStyle/>
        <a:p>
          <a:endParaRPr lang="zh-CN" altLang="en-US"/>
        </a:p>
      </dgm:t>
    </dgm:pt>
    <dgm:pt modelId="{90CC6E9C-705D-48CB-ACFF-0F233F0489AD}" type="pres">
      <dgm:prSet presAssocID="{8DF8E33C-8D96-4359-97B3-D3FE020EE15E}" presName="Name21" presStyleCnt="0"/>
      <dgm:spPr/>
    </dgm:pt>
    <dgm:pt modelId="{FA48589C-A442-4AC3-9478-C63415D00FF8}" type="pres">
      <dgm:prSet presAssocID="{8DF8E33C-8D96-4359-97B3-D3FE020EE15E}" presName="level2Shape" presStyleLbl="node3" presStyleIdx="5" presStyleCnt="7"/>
      <dgm:spPr/>
      <dgm:t>
        <a:bodyPr/>
        <a:lstStyle/>
        <a:p>
          <a:endParaRPr lang="zh-CN" altLang="en-US"/>
        </a:p>
      </dgm:t>
    </dgm:pt>
    <dgm:pt modelId="{E2E50709-F0D8-4389-8C04-4C52DCF45709}" type="pres">
      <dgm:prSet presAssocID="{8DF8E33C-8D96-4359-97B3-D3FE020EE15E}" presName="hierChild3" presStyleCnt="0"/>
      <dgm:spPr/>
    </dgm:pt>
    <dgm:pt modelId="{C5032D6A-1ADE-4DBD-9DA3-FBB272E8EAC9}" type="pres">
      <dgm:prSet presAssocID="{C79A4BB7-7521-4D11-8365-6B28A5296DD2}" presName="Name19" presStyleLbl="parChTrans1D3" presStyleIdx="6" presStyleCnt="7"/>
      <dgm:spPr/>
      <dgm:t>
        <a:bodyPr/>
        <a:lstStyle/>
        <a:p>
          <a:endParaRPr lang="zh-CN" altLang="en-US"/>
        </a:p>
      </dgm:t>
    </dgm:pt>
    <dgm:pt modelId="{60FFDE62-809C-467F-ADDF-54BECD91B31A}" type="pres">
      <dgm:prSet presAssocID="{C45B61CE-019C-4F61-ACBB-800901E12D00}" presName="Name21" presStyleCnt="0"/>
      <dgm:spPr/>
    </dgm:pt>
    <dgm:pt modelId="{3721F3CC-125B-4990-B47F-A50458CA586E}" type="pres">
      <dgm:prSet presAssocID="{C45B61CE-019C-4F61-ACBB-800901E12D00}" presName="level2Shape" presStyleLbl="node3" presStyleIdx="6" presStyleCnt="7" custScaleX="201369"/>
      <dgm:spPr/>
      <dgm:t>
        <a:bodyPr/>
        <a:lstStyle/>
        <a:p>
          <a:endParaRPr lang="zh-CN" altLang="en-US"/>
        </a:p>
      </dgm:t>
    </dgm:pt>
    <dgm:pt modelId="{4A3FD1E1-FE10-4CFB-8FCB-03EFBB4EA024}" type="pres">
      <dgm:prSet presAssocID="{C45B61CE-019C-4F61-ACBB-800901E12D00}" presName="hierChild3" presStyleCnt="0"/>
      <dgm:spPr/>
    </dgm:pt>
    <dgm:pt modelId="{481D7B33-6D8C-479E-9523-847A3342D263}" type="pres">
      <dgm:prSet presAssocID="{52E8DFE2-B22C-4B69-8EF7-D1BF2CD0C187}" presName="bgShapesFlow" presStyleCnt="0"/>
      <dgm:spPr/>
    </dgm:pt>
  </dgm:ptLst>
  <dgm:cxnLst>
    <dgm:cxn modelId="{6C83935C-CAE2-419C-B6A1-BA9F88AAFC73}" type="presOf" srcId="{BA625435-6AFD-4727-ACAE-6109D24585C3}" destId="{E29C7E73-E515-4571-8635-5BF4BDC1B8A4}" srcOrd="0" destOrd="0" presId="urn:microsoft.com/office/officeart/2005/8/layout/hierarchy6"/>
    <dgm:cxn modelId="{9BC3A676-D4C4-4E56-83F9-3394249F59BF}" type="presOf" srcId="{698FAB33-A134-4F50-A055-8D795D00AF4C}" destId="{20D024D3-3ABC-41D0-8C0A-93AC9F1EFAF4}" srcOrd="0" destOrd="0" presId="urn:microsoft.com/office/officeart/2005/8/layout/hierarchy6"/>
    <dgm:cxn modelId="{2421EE6E-4E1A-4C78-85CB-9A74A0D0CFAB}" type="presOf" srcId="{D9100F4B-64DE-42C9-AC44-14D0D0F85B7B}" destId="{97821BE4-66F8-4677-A57B-13FC18BDE385}" srcOrd="0" destOrd="0" presId="urn:microsoft.com/office/officeart/2005/8/layout/hierarchy6"/>
    <dgm:cxn modelId="{DD5CB2EE-CA6C-4879-97A8-DAE8845396DF}" type="presOf" srcId="{5FC2DC00-9D2D-48F2-9383-7D375FFC3074}" destId="{6755A170-5D2E-472C-A9BC-6AD48AC08ADC}" srcOrd="0" destOrd="0" presId="urn:microsoft.com/office/officeart/2005/8/layout/hierarchy6"/>
    <dgm:cxn modelId="{B8A535EA-C6F0-4D72-AF9D-6E18F173528D}" srcId="{E8E3E5FF-AA48-46D0-9F49-5CEA1797F998}" destId="{E08095DA-6738-40A1-850D-9A85350A5E97}" srcOrd="1" destOrd="0" parTransId="{DD4E3BAC-ECEF-4FF0-8EBD-6D2ED9B92079}" sibTransId="{7CD962CC-7027-4865-BFFE-787C833111BC}"/>
    <dgm:cxn modelId="{7931AA8B-0EE4-46E6-A881-DDE837365164}" type="presOf" srcId="{B16763AD-A176-4475-878F-5B3894594409}" destId="{25486318-13E1-47C7-B928-05199BAF6651}" srcOrd="0" destOrd="0" presId="urn:microsoft.com/office/officeart/2005/8/layout/hierarchy6"/>
    <dgm:cxn modelId="{94813699-31B2-4E8A-8398-B7FA5FDBDCEE}" type="presOf" srcId="{B46E8BCF-EEF0-468C-A880-537C4DB63475}" destId="{F804B0AB-6B27-4356-9889-57E9A335C531}" srcOrd="0" destOrd="0" presId="urn:microsoft.com/office/officeart/2005/8/layout/hierarchy6"/>
    <dgm:cxn modelId="{E17EEE04-E094-4596-8EE6-9175093D8E04}" srcId="{E08095DA-6738-40A1-850D-9A85350A5E97}" destId="{C45B61CE-019C-4F61-ACBB-800901E12D00}" srcOrd="4" destOrd="0" parTransId="{C79A4BB7-7521-4D11-8365-6B28A5296DD2}" sibTransId="{73EF0AF5-A3CA-4956-8FEB-C091C5F3E0D3}"/>
    <dgm:cxn modelId="{F5B44C93-C2A6-41AA-8EA4-954AC4C3BFA5}" srcId="{B46E8BCF-EEF0-468C-A880-537C4DB63475}" destId="{EA642972-BDD3-44FD-90A6-A12EB18EA880}" srcOrd="0" destOrd="0" parTransId="{BA625435-6AFD-4727-ACAE-6109D24585C3}" sibTransId="{C658FC22-9E35-4FED-B645-A550129DB678}"/>
    <dgm:cxn modelId="{1E406A37-6326-47ED-8400-41364D452C1A}" type="presOf" srcId="{52E8DFE2-B22C-4B69-8EF7-D1BF2CD0C187}" destId="{5B0035D9-FD26-4FA6-990B-A3B3DED55D1F}" srcOrd="0" destOrd="0" presId="urn:microsoft.com/office/officeart/2005/8/layout/hierarchy6"/>
    <dgm:cxn modelId="{A7C19648-F52E-4594-ABD5-A996916CDA0A}" type="presOf" srcId="{EA642972-BDD3-44FD-90A6-A12EB18EA880}" destId="{60FB78C7-BFE0-4F26-89E8-A379CD76C253}" srcOrd="0" destOrd="0" presId="urn:microsoft.com/office/officeart/2005/8/layout/hierarchy6"/>
    <dgm:cxn modelId="{6A442577-3E3E-4E68-B30A-1FF693B1FA4B}" srcId="{E8E3E5FF-AA48-46D0-9F49-5CEA1797F998}" destId="{B46E8BCF-EEF0-468C-A880-537C4DB63475}" srcOrd="0" destOrd="0" parTransId="{B6E4B6B3-A3B2-476A-9532-05FF534D9197}" sibTransId="{B76D13D3-B941-4421-A671-81724EBC14A7}"/>
    <dgm:cxn modelId="{4C067A07-8439-40A6-8228-123F2069C2CE}" srcId="{E08095DA-6738-40A1-850D-9A85350A5E97}" destId="{8DF8E33C-8D96-4359-97B3-D3FE020EE15E}" srcOrd="3" destOrd="0" parTransId="{5FC2DC00-9D2D-48F2-9383-7D375FFC3074}" sibTransId="{F598ACFA-9BD6-4B99-9BE6-F89840DB0812}"/>
    <dgm:cxn modelId="{ECF20F3B-FF11-48A0-BEF5-23DBA97609B6}" srcId="{E08095DA-6738-40A1-850D-9A85350A5E97}" destId="{F548C213-E88A-40CE-ABB8-048ADD5C2EF0}" srcOrd="2" destOrd="0" parTransId="{524DCBA3-2969-4F40-92BE-6A6D78BFE2C4}" sibTransId="{E699B3C1-1EA4-4559-81A7-C286DD1DAFD4}"/>
    <dgm:cxn modelId="{1B21CCBE-4852-4AAA-B125-D9D10F655968}" srcId="{E08095DA-6738-40A1-850D-9A85350A5E97}" destId="{B16763AD-A176-4475-878F-5B3894594409}" srcOrd="0" destOrd="0" parTransId="{5B36F2EE-81DF-48CF-A15E-BAFBA5B7CA45}" sibTransId="{30611AD7-7F65-433C-91A9-57380E79C6C6}"/>
    <dgm:cxn modelId="{BFFB0CC8-1D72-4026-A443-038FB3AFA9B9}" type="presOf" srcId="{61EECAC6-F00F-4362-9BEE-AEBE6972A510}" destId="{3E90C342-69E0-4F32-A93B-ACB689664219}" srcOrd="0" destOrd="0" presId="urn:microsoft.com/office/officeart/2005/8/layout/hierarchy6"/>
    <dgm:cxn modelId="{3812A43D-1A25-4EEE-820D-5EB61F91FEA2}" type="presOf" srcId="{5B36F2EE-81DF-48CF-A15E-BAFBA5B7CA45}" destId="{B14AEFD9-07A1-4996-BD10-779E9A94371B}" srcOrd="0" destOrd="0" presId="urn:microsoft.com/office/officeart/2005/8/layout/hierarchy6"/>
    <dgm:cxn modelId="{11888A49-81A6-48A9-B6F1-DCEC1B553231}" srcId="{52E8DFE2-B22C-4B69-8EF7-D1BF2CD0C187}" destId="{E8E3E5FF-AA48-46D0-9F49-5CEA1797F998}" srcOrd="0" destOrd="0" parTransId="{C89CED1C-3E35-445A-94FB-F8C4DB8F7AD6}" sibTransId="{0AB8A811-B194-4EA3-9430-7F348BFD60C6}"/>
    <dgm:cxn modelId="{DC85C484-F789-47D5-8EC7-27D5515E2FD5}" type="presOf" srcId="{F548C213-E88A-40CE-ABB8-048ADD5C2EF0}" destId="{1EB0C7AF-81C2-47B7-849A-D8070949E058}" srcOrd="0" destOrd="0" presId="urn:microsoft.com/office/officeart/2005/8/layout/hierarchy6"/>
    <dgm:cxn modelId="{7860D45E-E2FD-472A-BB40-B2DCC86993BE}" type="presOf" srcId="{B6E4B6B3-A3B2-476A-9532-05FF534D9197}" destId="{CB5746B1-B555-4F12-9D71-39BB1D327462}" srcOrd="0" destOrd="0" presId="urn:microsoft.com/office/officeart/2005/8/layout/hierarchy6"/>
    <dgm:cxn modelId="{E7937099-1624-48FD-B504-473F9BCE24E3}" srcId="{E08095DA-6738-40A1-850D-9A85350A5E97}" destId="{61EECAC6-F00F-4362-9BEE-AEBE6972A510}" srcOrd="1" destOrd="0" parTransId="{D9100F4B-64DE-42C9-AC44-14D0D0F85B7B}" sibTransId="{D07F5E71-A6DA-4AA3-A830-CAC1B7531D44}"/>
    <dgm:cxn modelId="{B897D8BA-4FD0-4C8A-B2E5-6D933FB5679D}" type="presOf" srcId="{E08095DA-6738-40A1-850D-9A85350A5E97}" destId="{78A8ECE0-61FA-4085-A64B-BE668F580D7C}" srcOrd="0" destOrd="0" presId="urn:microsoft.com/office/officeart/2005/8/layout/hierarchy6"/>
    <dgm:cxn modelId="{6B8C0D42-5B3C-4344-9285-26D39A0DC031}" type="presOf" srcId="{8DF8E33C-8D96-4359-97B3-D3FE020EE15E}" destId="{FA48589C-A442-4AC3-9478-C63415D00FF8}" srcOrd="0" destOrd="0" presId="urn:microsoft.com/office/officeart/2005/8/layout/hierarchy6"/>
    <dgm:cxn modelId="{0DD20F91-849C-4D9B-A229-69EFDC412D28}" type="presOf" srcId="{C45B61CE-019C-4F61-ACBB-800901E12D00}" destId="{3721F3CC-125B-4990-B47F-A50458CA586E}" srcOrd="0" destOrd="0" presId="urn:microsoft.com/office/officeart/2005/8/layout/hierarchy6"/>
    <dgm:cxn modelId="{5C1CB356-90E3-4FE7-B743-EC83C3567BCD}" type="presOf" srcId="{DD4E3BAC-ECEF-4FF0-8EBD-6D2ED9B92079}" destId="{3B52EEFB-250D-42E5-AB26-92103B078A54}" srcOrd="0" destOrd="0" presId="urn:microsoft.com/office/officeart/2005/8/layout/hierarchy6"/>
    <dgm:cxn modelId="{CBC4AFA5-42C0-4872-8E91-EE7A5B02952F}" srcId="{B46E8BCF-EEF0-468C-A880-537C4DB63475}" destId="{5D9B44E5-0CC6-4993-89F8-1A3E9B5EB22B}" srcOrd="1" destOrd="0" parTransId="{698FAB33-A134-4F50-A055-8D795D00AF4C}" sibTransId="{84E0A55E-E1E2-40BC-8F5E-3FE8F1C61DD1}"/>
    <dgm:cxn modelId="{159F3FE2-F480-4597-8A80-68CE2B670DD8}" type="presOf" srcId="{E8E3E5FF-AA48-46D0-9F49-5CEA1797F998}" destId="{FEA70A9C-12F1-4A5C-884C-54872F9DDD14}" srcOrd="0" destOrd="0" presId="urn:microsoft.com/office/officeart/2005/8/layout/hierarchy6"/>
    <dgm:cxn modelId="{75F53CD6-3E54-49B9-AB7C-DADBEFA1D4B6}" type="presOf" srcId="{524DCBA3-2969-4F40-92BE-6A6D78BFE2C4}" destId="{272B1FF4-5F29-4511-8747-22505990A781}" srcOrd="0" destOrd="0" presId="urn:microsoft.com/office/officeart/2005/8/layout/hierarchy6"/>
    <dgm:cxn modelId="{3DEAEA5F-B637-4459-92FD-CF5B6B095F60}" type="presOf" srcId="{C79A4BB7-7521-4D11-8365-6B28A5296DD2}" destId="{C5032D6A-1ADE-4DBD-9DA3-FBB272E8EAC9}" srcOrd="0" destOrd="0" presId="urn:microsoft.com/office/officeart/2005/8/layout/hierarchy6"/>
    <dgm:cxn modelId="{0E17D46C-2E2A-4E3F-BCBF-B31258A28014}" type="presOf" srcId="{5D9B44E5-0CC6-4993-89F8-1A3E9B5EB22B}" destId="{DDBAE7EB-AAB8-4E5D-89C7-824C2ED91BF9}" srcOrd="0" destOrd="0" presId="urn:microsoft.com/office/officeart/2005/8/layout/hierarchy6"/>
    <dgm:cxn modelId="{F823B73B-5298-4CDE-809B-20DC424D6FEE}" type="presParOf" srcId="{5B0035D9-FD26-4FA6-990B-A3B3DED55D1F}" destId="{FCCDE42F-5CB0-4592-9433-C6260CFBCA16}" srcOrd="0" destOrd="0" presId="urn:microsoft.com/office/officeart/2005/8/layout/hierarchy6"/>
    <dgm:cxn modelId="{0017DEAA-7781-49D4-9D9A-41F3D8DC48AE}" type="presParOf" srcId="{FCCDE42F-5CB0-4592-9433-C6260CFBCA16}" destId="{8611F535-926B-4450-92A7-CE7D57506732}" srcOrd="0" destOrd="0" presId="urn:microsoft.com/office/officeart/2005/8/layout/hierarchy6"/>
    <dgm:cxn modelId="{8FED72DE-2EF4-42DD-8F19-A160C83523B9}" type="presParOf" srcId="{8611F535-926B-4450-92A7-CE7D57506732}" destId="{6EC4E4D5-B424-4E9D-8E4E-4823C1F70D15}" srcOrd="0" destOrd="0" presId="urn:microsoft.com/office/officeart/2005/8/layout/hierarchy6"/>
    <dgm:cxn modelId="{DC2E0307-9B8C-49D3-86F9-AE3715DF31B6}" type="presParOf" srcId="{6EC4E4D5-B424-4E9D-8E4E-4823C1F70D15}" destId="{FEA70A9C-12F1-4A5C-884C-54872F9DDD14}" srcOrd="0" destOrd="0" presId="urn:microsoft.com/office/officeart/2005/8/layout/hierarchy6"/>
    <dgm:cxn modelId="{DB2B44FA-6759-426A-9DA3-13A6C871DAAA}" type="presParOf" srcId="{6EC4E4D5-B424-4E9D-8E4E-4823C1F70D15}" destId="{907A5181-EA18-4D23-B20B-32254BEFF344}" srcOrd="1" destOrd="0" presId="urn:microsoft.com/office/officeart/2005/8/layout/hierarchy6"/>
    <dgm:cxn modelId="{CD3BEE84-C61E-45A9-9723-5EA36D44F712}" type="presParOf" srcId="{907A5181-EA18-4D23-B20B-32254BEFF344}" destId="{CB5746B1-B555-4F12-9D71-39BB1D327462}" srcOrd="0" destOrd="0" presId="urn:microsoft.com/office/officeart/2005/8/layout/hierarchy6"/>
    <dgm:cxn modelId="{1E2E1A27-41D5-4AD8-B141-8BD1D376E2B4}" type="presParOf" srcId="{907A5181-EA18-4D23-B20B-32254BEFF344}" destId="{08583F3D-E53F-4C3E-8892-E135DEA5AD4C}" srcOrd="1" destOrd="0" presId="urn:microsoft.com/office/officeart/2005/8/layout/hierarchy6"/>
    <dgm:cxn modelId="{6F05886F-1ED0-42F1-8924-4CE11F192A26}" type="presParOf" srcId="{08583F3D-E53F-4C3E-8892-E135DEA5AD4C}" destId="{F804B0AB-6B27-4356-9889-57E9A335C531}" srcOrd="0" destOrd="0" presId="urn:microsoft.com/office/officeart/2005/8/layout/hierarchy6"/>
    <dgm:cxn modelId="{0B0BBE22-2759-4B13-AAA2-535BB8CA77A2}" type="presParOf" srcId="{08583F3D-E53F-4C3E-8892-E135DEA5AD4C}" destId="{BE6E39AD-E0C8-4914-8C28-F5A640CC96FE}" srcOrd="1" destOrd="0" presId="urn:microsoft.com/office/officeart/2005/8/layout/hierarchy6"/>
    <dgm:cxn modelId="{917B6B2F-5627-4383-8ADC-714E5C35AD8D}" type="presParOf" srcId="{BE6E39AD-E0C8-4914-8C28-F5A640CC96FE}" destId="{E29C7E73-E515-4571-8635-5BF4BDC1B8A4}" srcOrd="0" destOrd="0" presId="urn:microsoft.com/office/officeart/2005/8/layout/hierarchy6"/>
    <dgm:cxn modelId="{511CF652-D910-472D-813D-DEA0E0F68E9B}" type="presParOf" srcId="{BE6E39AD-E0C8-4914-8C28-F5A640CC96FE}" destId="{CFEAF3C9-9596-44C1-AE3E-83C198E72DB3}" srcOrd="1" destOrd="0" presId="urn:microsoft.com/office/officeart/2005/8/layout/hierarchy6"/>
    <dgm:cxn modelId="{79F0391A-93C7-4F84-B6D2-C145800C2049}" type="presParOf" srcId="{CFEAF3C9-9596-44C1-AE3E-83C198E72DB3}" destId="{60FB78C7-BFE0-4F26-89E8-A379CD76C253}" srcOrd="0" destOrd="0" presId="urn:microsoft.com/office/officeart/2005/8/layout/hierarchy6"/>
    <dgm:cxn modelId="{A832BE9E-E38E-4321-B85F-93E53BF66F87}" type="presParOf" srcId="{CFEAF3C9-9596-44C1-AE3E-83C198E72DB3}" destId="{08F945BB-1AD0-49C1-8161-9836BDA7D824}" srcOrd="1" destOrd="0" presId="urn:microsoft.com/office/officeart/2005/8/layout/hierarchy6"/>
    <dgm:cxn modelId="{780FA643-37F1-4666-893D-399A84E4250D}" type="presParOf" srcId="{BE6E39AD-E0C8-4914-8C28-F5A640CC96FE}" destId="{20D024D3-3ABC-41D0-8C0A-93AC9F1EFAF4}" srcOrd="2" destOrd="0" presId="urn:microsoft.com/office/officeart/2005/8/layout/hierarchy6"/>
    <dgm:cxn modelId="{80E44710-E45D-4BC6-9423-9A6A4FA5DD36}" type="presParOf" srcId="{BE6E39AD-E0C8-4914-8C28-F5A640CC96FE}" destId="{57C939CD-45D0-4B5B-BAAA-EA64E5511A5A}" srcOrd="3" destOrd="0" presId="urn:microsoft.com/office/officeart/2005/8/layout/hierarchy6"/>
    <dgm:cxn modelId="{DC2982B1-9152-49F1-B89C-A4C12A0AC541}" type="presParOf" srcId="{57C939CD-45D0-4B5B-BAAA-EA64E5511A5A}" destId="{DDBAE7EB-AAB8-4E5D-89C7-824C2ED91BF9}" srcOrd="0" destOrd="0" presId="urn:microsoft.com/office/officeart/2005/8/layout/hierarchy6"/>
    <dgm:cxn modelId="{28F8A194-88C8-4513-BA96-494DA7902511}" type="presParOf" srcId="{57C939CD-45D0-4B5B-BAAA-EA64E5511A5A}" destId="{6490C2E7-2726-489C-9DAF-ABAA6087DB03}" srcOrd="1" destOrd="0" presId="urn:microsoft.com/office/officeart/2005/8/layout/hierarchy6"/>
    <dgm:cxn modelId="{ADDBA227-4EE3-46FD-A65B-06E02AA4CF07}" type="presParOf" srcId="{907A5181-EA18-4D23-B20B-32254BEFF344}" destId="{3B52EEFB-250D-42E5-AB26-92103B078A54}" srcOrd="2" destOrd="0" presId="urn:microsoft.com/office/officeart/2005/8/layout/hierarchy6"/>
    <dgm:cxn modelId="{9ABE1575-94BE-4850-8FF5-3C9EFEC10048}" type="presParOf" srcId="{907A5181-EA18-4D23-B20B-32254BEFF344}" destId="{C8C093FC-E8AF-4302-ACDA-3EECC9B7C85A}" srcOrd="3" destOrd="0" presId="urn:microsoft.com/office/officeart/2005/8/layout/hierarchy6"/>
    <dgm:cxn modelId="{A3B7BA19-9A09-4E03-B412-90502842AEC4}" type="presParOf" srcId="{C8C093FC-E8AF-4302-ACDA-3EECC9B7C85A}" destId="{78A8ECE0-61FA-4085-A64B-BE668F580D7C}" srcOrd="0" destOrd="0" presId="urn:microsoft.com/office/officeart/2005/8/layout/hierarchy6"/>
    <dgm:cxn modelId="{560DCF9E-292E-44DD-A14A-AF3DDCF7A383}" type="presParOf" srcId="{C8C093FC-E8AF-4302-ACDA-3EECC9B7C85A}" destId="{0715C4D6-202B-4201-83DA-FFFBF4D0B175}" srcOrd="1" destOrd="0" presId="urn:microsoft.com/office/officeart/2005/8/layout/hierarchy6"/>
    <dgm:cxn modelId="{5F25BD8E-0499-4A0E-8E2B-AD0816029A71}" type="presParOf" srcId="{0715C4D6-202B-4201-83DA-FFFBF4D0B175}" destId="{B14AEFD9-07A1-4996-BD10-779E9A94371B}" srcOrd="0" destOrd="0" presId="urn:microsoft.com/office/officeart/2005/8/layout/hierarchy6"/>
    <dgm:cxn modelId="{D5B076AD-230A-4E5A-AAEB-C3920EDCB10C}" type="presParOf" srcId="{0715C4D6-202B-4201-83DA-FFFBF4D0B175}" destId="{A0C7F294-1BDD-4473-8599-F7FCB9829828}" srcOrd="1" destOrd="0" presId="urn:microsoft.com/office/officeart/2005/8/layout/hierarchy6"/>
    <dgm:cxn modelId="{841AE462-D29A-4662-B323-FF977A7C1F83}" type="presParOf" srcId="{A0C7F294-1BDD-4473-8599-F7FCB9829828}" destId="{25486318-13E1-47C7-B928-05199BAF6651}" srcOrd="0" destOrd="0" presId="urn:microsoft.com/office/officeart/2005/8/layout/hierarchy6"/>
    <dgm:cxn modelId="{0F6D1C2E-3581-4223-A3B0-D26CD2C02619}" type="presParOf" srcId="{A0C7F294-1BDD-4473-8599-F7FCB9829828}" destId="{E031E1EF-99ED-4493-B1E4-3B980EDF68F0}" srcOrd="1" destOrd="0" presId="urn:microsoft.com/office/officeart/2005/8/layout/hierarchy6"/>
    <dgm:cxn modelId="{563727F5-AFC9-442E-BDC2-C883D36319DE}" type="presParOf" srcId="{0715C4D6-202B-4201-83DA-FFFBF4D0B175}" destId="{97821BE4-66F8-4677-A57B-13FC18BDE385}" srcOrd="2" destOrd="0" presId="urn:microsoft.com/office/officeart/2005/8/layout/hierarchy6"/>
    <dgm:cxn modelId="{6D5942B5-EFA0-4C73-BB33-BE4636C0AE55}" type="presParOf" srcId="{0715C4D6-202B-4201-83DA-FFFBF4D0B175}" destId="{303CEEA2-11D1-4E5B-8E7B-D3F88DB997E5}" srcOrd="3" destOrd="0" presId="urn:microsoft.com/office/officeart/2005/8/layout/hierarchy6"/>
    <dgm:cxn modelId="{4B19D448-8B99-4741-93EA-C259CFC31D18}" type="presParOf" srcId="{303CEEA2-11D1-4E5B-8E7B-D3F88DB997E5}" destId="{3E90C342-69E0-4F32-A93B-ACB689664219}" srcOrd="0" destOrd="0" presId="urn:microsoft.com/office/officeart/2005/8/layout/hierarchy6"/>
    <dgm:cxn modelId="{6AF2B964-178F-428C-B3CD-CCDD44AEAA7B}" type="presParOf" srcId="{303CEEA2-11D1-4E5B-8E7B-D3F88DB997E5}" destId="{DD422761-C67B-4400-BF21-301A1C50C385}" srcOrd="1" destOrd="0" presId="urn:microsoft.com/office/officeart/2005/8/layout/hierarchy6"/>
    <dgm:cxn modelId="{F543AE73-34DA-4E88-BEFB-1FD40EADB4F5}" type="presParOf" srcId="{0715C4D6-202B-4201-83DA-FFFBF4D0B175}" destId="{272B1FF4-5F29-4511-8747-22505990A781}" srcOrd="4" destOrd="0" presId="urn:microsoft.com/office/officeart/2005/8/layout/hierarchy6"/>
    <dgm:cxn modelId="{849CA6E7-3DA1-4051-8A33-B04FE28B016D}" type="presParOf" srcId="{0715C4D6-202B-4201-83DA-FFFBF4D0B175}" destId="{8933E8E0-C529-433D-ACC9-B67CBC69EF8F}" srcOrd="5" destOrd="0" presId="urn:microsoft.com/office/officeart/2005/8/layout/hierarchy6"/>
    <dgm:cxn modelId="{EE012B3D-A7FE-4504-9C5D-9BE00F967811}" type="presParOf" srcId="{8933E8E0-C529-433D-ACC9-B67CBC69EF8F}" destId="{1EB0C7AF-81C2-47B7-849A-D8070949E058}" srcOrd="0" destOrd="0" presId="urn:microsoft.com/office/officeart/2005/8/layout/hierarchy6"/>
    <dgm:cxn modelId="{CB41FE3C-5F0B-4631-A545-1BBD5E1C8F78}" type="presParOf" srcId="{8933E8E0-C529-433D-ACC9-B67CBC69EF8F}" destId="{1D470EBB-AF0C-4884-A55B-673A64372CE8}" srcOrd="1" destOrd="0" presId="urn:microsoft.com/office/officeart/2005/8/layout/hierarchy6"/>
    <dgm:cxn modelId="{7440AB8C-FC08-45D7-984D-A096C5D79658}" type="presParOf" srcId="{0715C4D6-202B-4201-83DA-FFFBF4D0B175}" destId="{6755A170-5D2E-472C-A9BC-6AD48AC08ADC}" srcOrd="6" destOrd="0" presId="urn:microsoft.com/office/officeart/2005/8/layout/hierarchy6"/>
    <dgm:cxn modelId="{271BD67E-0239-439C-8F9A-13283411C9BE}" type="presParOf" srcId="{0715C4D6-202B-4201-83DA-FFFBF4D0B175}" destId="{90CC6E9C-705D-48CB-ACFF-0F233F0489AD}" srcOrd="7" destOrd="0" presId="urn:microsoft.com/office/officeart/2005/8/layout/hierarchy6"/>
    <dgm:cxn modelId="{71D9E08A-F817-478D-9DA9-77FCE603866A}" type="presParOf" srcId="{90CC6E9C-705D-48CB-ACFF-0F233F0489AD}" destId="{FA48589C-A442-4AC3-9478-C63415D00FF8}" srcOrd="0" destOrd="0" presId="urn:microsoft.com/office/officeart/2005/8/layout/hierarchy6"/>
    <dgm:cxn modelId="{26B72C22-831F-49B1-BC0A-C574860E26F7}" type="presParOf" srcId="{90CC6E9C-705D-48CB-ACFF-0F233F0489AD}" destId="{E2E50709-F0D8-4389-8C04-4C52DCF45709}" srcOrd="1" destOrd="0" presId="urn:microsoft.com/office/officeart/2005/8/layout/hierarchy6"/>
    <dgm:cxn modelId="{A8C757D0-4AAE-40C4-A2F9-54DD6C785A5E}" type="presParOf" srcId="{0715C4D6-202B-4201-83DA-FFFBF4D0B175}" destId="{C5032D6A-1ADE-4DBD-9DA3-FBB272E8EAC9}" srcOrd="8" destOrd="0" presId="urn:microsoft.com/office/officeart/2005/8/layout/hierarchy6"/>
    <dgm:cxn modelId="{94E265D4-0751-4EE6-90CB-07EB5BE1AEC8}" type="presParOf" srcId="{0715C4D6-202B-4201-83DA-FFFBF4D0B175}" destId="{60FFDE62-809C-467F-ADDF-54BECD91B31A}" srcOrd="9" destOrd="0" presId="urn:microsoft.com/office/officeart/2005/8/layout/hierarchy6"/>
    <dgm:cxn modelId="{42923558-DB24-49A4-84A6-D24A55299BB6}" type="presParOf" srcId="{60FFDE62-809C-467F-ADDF-54BECD91B31A}" destId="{3721F3CC-125B-4990-B47F-A50458CA586E}" srcOrd="0" destOrd="0" presId="urn:microsoft.com/office/officeart/2005/8/layout/hierarchy6"/>
    <dgm:cxn modelId="{2B32F24C-3A9A-4A89-A078-3CA11C82976E}" type="presParOf" srcId="{60FFDE62-809C-467F-ADDF-54BECD91B31A}" destId="{4A3FD1E1-FE10-4CFB-8FCB-03EFBB4EA024}" srcOrd="1" destOrd="0" presId="urn:microsoft.com/office/officeart/2005/8/layout/hierarchy6"/>
    <dgm:cxn modelId="{3BAE1F47-6601-44BA-8EE0-9431DCDC469A}" type="presParOf" srcId="{5B0035D9-FD26-4FA6-990B-A3B3DED55D1F}" destId="{481D7B33-6D8C-479E-9523-847A3342D263}" srcOrd="1" destOrd="0" presId="urn:microsoft.com/office/officeart/2005/8/layout/hierarchy6"/>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A70A9C-12F1-4A5C-884C-54872F9DDD14}">
      <dsp:nvSpPr>
        <dsp:cNvPr id="0" name=""/>
        <dsp:cNvSpPr/>
      </dsp:nvSpPr>
      <dsp:spPr>
        <a:xfrm>
          <a:off x="2626158" y="441340"/>
          <a:ext cx="975011" cy="472712"/>
        </a:xfrm>
        <a:prstGeom prst="roundRect">
          <a:avLst>
            <a:gd name="adj" fmla="val 10000"/>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zh-CN" altLang="en-US" sz="1200" kern="1200" dirty="0">
              <a:latin typeface="微软雅黑" panose="020B0503020204020204" pitchFamily="34" charset="-122"/>
              <a:ea typeface="微软雅黑" panose="020B0503020204020204" pitchFamily="34" charset="-122"/>
            </a:rPr>
            <a:t>坐标系小结</a:t>
          </a:r>
        </a:p>
      </dsp:txBody>
      <dsp:txXfrm>
        <a:off x="2640003" y="455185"/>
        <a:ext cx="947321" cy="445022"/>
      </dsp:txXfrm>
    </dsp:sp>
    <dsp:sp modelId="{CB5746B1-B555-4F12-9D71-39BB1D327462}">
      <dsp:nvSpPr>
        <dsp:cNvPr id="0" name=""/>
        <dsp:cNvSpPr/>
      </dsp:nvSpPr>
      <dsp:spPr>
        <a:xfrm>
          <a:off x="1117837" y="914053"/>
          <a:ext cx="1995826" cy="189084"/>
        </a:xfrm>
        <a:custGeom>
          <a:avLst/>
          <a:gdLst/>
          <a:ahLst/>
          <a:cxnLst/>
          <a:rect l="0" t="0" r="0" b="0"/>
          <a:pathLst>
            <a:path>
              <a:moveTo>
                <a:pt x="1995826" y="0"/>
              </a:moveTo>
              <a:lnTo>
                <a:pt x="1995826" y="94542"/>
              </a:lnTo>
              <a:lnTo>
                <a:pt x="0" y="94542"/>
              </a:lnTo>
              <a:lnTo>
                <a:pt x="0" y="189084"/>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04B0AB-6B27-4356-9889-57E9A335C531}">
      <dsp:nvSpPr>
        <dsp:cNvPr id="0" name=""/>
        <dsp:cNvSpPr/>
      </dsp:nvSpPr>
      <dsp:spPr>
        <a:xfrm>
          <a:off x="634114" y="1103137"/>
          <a:ext cx="967445" cy="472712"/>
        </a:xfrm>
        <a:prstGeom prst="roundRect">
          <a:avLst>
            <a:gd name="adj" fmla="val 10000"/>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kumimoji="1" lang="zh-CN" altLang="en-US" sz="1200" kern="1200">
              <a:latin typeface="微软雅黑" panose="020B0503020204020204" pitchFamily="34" charset="-122"/>
              <a:ea typeface="微软雅黑" panose="020B0503020204020204" pitchFamily="34" charset="-122"/>
            </a:rPr>
            <a:t>物理分类</a:t>
          </a:r>
          <a:endParaRPr lang="zh-CN" altLang="en-US" sz="1200" kern="1200">
            <a:latin typeface="微软雅黑" panose="020B0503020204020204" pitchFamily="34" charset="-122"/>
            <a:ea typeface="微软雅黑" panose="020B0503020204020204" pitchFamily="34" charset="-122"/>
          </a:endParaRPr>
        </a:p>
      </dsp:txBody>
      <dsp:txXfrm>
        <a:off x="647959" y="1116982"/>
        <a:ext cx="939755" cy="445022"/>
      </dsp:txXfrm>
    </dsp:sp>
    <dsp:sp modelId="{E29C7E73-E515-4571-8635-5BF4BDC1B8A4}">
      <dsp:nvSpPr>
        <dsp:cNvPr id="0" name=""/>
        <dsp:cNvSpPr/>
      </dsp:nvSpPr>
      <dsp:spPr>
        <a:xfrm>
          <a:off x="540652" y="1575850"/>
          <a:ext cx="577185" cy="189084"/>
        </a:xfrm>
        <a:custGeom>
          <a:avLst/>
          <a:gdLst/>
          <a:ahLst/>
          <a:cxnLst/>
          <a:rect l="0" t="0" r="0" b="0"/>
          <a:pathLst>
            <a:path>
              <a:moveTo>
                <a:pt x="577185" y="0"/>
              </a:moveTo>
              <a:lnTo>
                <a:pt x="577185" y="94542"/>
              </a:lnTo>
              <a:lnTo>
                <a:pt x="0" y="94542"/>
              </a:lnTo>
              <a:lnTo>
                <a:pt x="0" y="189084"/>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0FB78C7-BFE0-4F26-89E8-A379CD76C253}">
      <dsp:nvSpPr>
        <dsp:cNvPr id="0" name=""/>
        <dsp:cNvSpPr/>
      </dsp:nvSpPr>
      <dsp:spPr>
        <a:xfrm>
          <a:off x="1257" y="1764934"/>
          <a:ext cx="1078790" cy="472712"/>
        </a:xfrm>
        <a:prstGeom prst="roundRect">
          <a:avLst>
            <a:gd name="adj" fmla="val 10000"/>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kumimoji="1" lang="zh-CN" altLang="en-US" sz="1200" kern="1200">
              <a:latin typeface="微软雅黑" panose="020B0503020204020204" pitchFamily="34" charset="-122"/>
              <a:ea typeface="微软雅黑" panose="020B0503020204020204" pitchFamily="34" charset="-122"/>
            </a:rPr>
            <a:t>惯性坐标系</a:t>
          </a:r>
          <a:endParaRPr lang="zh-CN" altLang="en-US" sz="1200" kern="1200">
            <a:latin typeface="微软雅黑" panose="020B0503020204020204" pitchFamily="34" charset="-122"/>
            <a:ea typeface="微软雅黑" panose="020B0503020204020204" pitchFamily="34" charset="-122"/>
          </a:endParaRPr>
        </a:p>
      </dsp:txBody>
      <dsp:txXfrm>
        <a:off x="15102" y="1778779"/>
        <a:ext cx="1051100" cy="445022"/>
      </dsp:txXfrm>
    </dsp:sp>
    <dsp:sp modelId="{20D024D3-3ABC-41D0-8C0A-93AC9F1EFAF4}">
      <dsp:nvSpPr>
        <dsp:cNvPr id="0" name=""/>
        <dsp:cNvSpPr/>
      </dsp:nvSpPr>
      <dsp:spPr>
        <a:xfrm>
          <a:off x="1117837" y="1575850"/>
          <a:ext cx="645755" cy="189084"/>
        </a:xfrm>
        <a:custGeom>
          <a:avLst/>
          <a:gdLst/>
          <a:ahLst/>
          <a:cxnLst/>
          <a:rect l="0" t="0" r="0" b="0"/>
          <a:pathLst>
            <a:path>
              <a:moveTo>
                <a:pt x="0" y="0"/>
              </a:moveTo>
              <a:lnTo>
                <a:pt x="0" y="94542"/>
              </a:lnTo>
              <a:lnTo>
                <a:pt x="645755" y="94542"/>
              </a:lnTo>
              <a:lnTo>
                <a:pt x="645755" y="189084"/>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DBAE7EB-AAB8-4E5D-89C7-824C2ED91BF9}">
      <dsp:nvSpPr>
        <dsp:cNvPr id="0" name=""/>
        <dsp:cNvSpPr/>
      </dsp:nvSpPr>
      <dsp:spPr>
        <a:xfrm>
          <a:off x="1292768" y="1764934"/>
          <a:ext cx="941649" cy="472712"/>
        </a:xfrm>
        <a:prstGeom prst="roundRect">
          <a:avLst>
            <a:gd name="adj" fmla="val 10000"/>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kumimoji="1" lang="zh-CN" altLang="en-US" sz="1200" kern="1200">
              <a:latin typeface="微软雅黑" panose="020B0503020204020204" pitchFamily="34" charset="-122"/>
              <a:ea typeface="微软雅黑" panose="020B0503020204020204" pitchFamily="34" charset="-122"/>
            </a:rPr>
            <a:t>旋转坐标系</a:t>
          </a:r>
          <a:endParaRPr lang="zh-CN" altLang="en-US" sz="1200" kern="1200">
            <a:latin typeface="微软雅黑" panose="020B0503020204020204" pitchFamily="34" charset="-122"/>
            <a:ea typeface="微软雅黑" panose="020B0503020204020204" pitchFamily="34" charset="-122"/>
          </a:endParaRPr>
        </a:p>
      </dsp:txBody>
      <dsp:txXfrm>
        <a:off x="1306613" y="1778779"/>
        <a:ext cx="913959" cy="445022"/>
      </dsp:txXfrm>
    </dsp:sp>
    <dsp:sp modelId="{3B52EEFB-250D-42E5-AB26-92103B078A54}">
      <dsp:nvSpPr>
        <dsp:cNvPr id="0" name=""/>
        <dsp:cNvSpPr/>
      </dsp:nvSpPr>
      <dsp:spPr>
        <a:xfrm>
          <a:off x="3113664" y="914053"/>
          <a:ext cx="1890973" cy="189084"/>
        </a:xfrm>
        <a:custGeom>
          <a:avLst/>
          <a:gdLst/>
          <a:ahLst/>
          <a:cxnLst/>
          <a:rect l="0" t="0" r="0" b="0"/>
          <a:pathLst>
            <a:path>
              <a:moveTo>
                <a:pt x="0" y="0"/>
              </a:moveTo>
              <a:lnTo>
                <a:pt x="0" y="94542"/>
              </a:lnTo>
              <a:lnTo>
                <a:pt x="1890973" y="94542"/>
              </a:lnTo>
              <a:lnTo>
                <a:pt x="1890973" y="189084"/>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8A8ECE0-61FA-4085-A64B-BE668F580D7C}">
      <dsp:nvSpPr>
        <dsp:cNvPr id="0" name=""/>
        <dsp:cNvSpPr/>
      </dsp:nvSpPr>
      <dsp:spPr>
        <a:xfrm>
          <a:off x="4416061" y="1103137"/>
          <a:ext cx="1177152" cy="472712"/>
        </a:xfrm>
        <a:prstGeom prst="roundRect">
          <a:avLst>
            <a:gd name="adj" fmla="val 10000"/>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kumimoji="1" lang="zh-CN" altLang="en-US" sz="1200" kern="1200" dirty="0">
              <a:latin typeface="微软雅黑" panose="020B0503020204020204" pitchFamily="34" charset="-122"/>
              <a:ea typeface="微软雅黑" panose="020B0503020204020204" pitchFamily="34" charset="-122"/>
            </a:rPr>
            <a:t>垂直坐标分类</a:t>
          </a:r>
          <a:endParaRPr lang="zh-CN" altLang="en-US" sz="1200" kern="1200" dirty="0">
            <a:latin typeface="微软雅黑" panose="020B0503020204020204" pitchFamily="34" charset="-122"/>
            <a:ea typeface="微软雅黑" panose="020B0503020204020204" pitchFamily="34" charset="-122"/>
          </a:endParaRPr>
        </a:p>
      </dsp:txBody>
      <dsp:txXfrm>
        <a:off x="4429906" y="1116982"/>
        <a:ext cx="1149462" cy="445022"/>
      </dsp:txXfrm>
    </dsp:sp>
    <dsp:sp modelId="{B14AEFD9-07A1-4996-BD10-779E9A94371B}">
      <dsp:nvSpPr>
        <dsp:cNvPr id="0" name=""/>
        <dsp:cNvSpPr/>
      </dsp:nvSpPr>
      <dsp:spPr>
        <a:xfrm>
          <a:off x="2801672" y="1575850"/>
          <a:ext cx="2202964" cy="189084"/>
        </a:xfrm>
        <a:custGeom>
          <a:avLst/>
          <a:gdLst/>
          <a:ahLst/>
          <a:cxnLst/>
          <a:rect l="0" t="0" r="0" b="0"/>
          <a:pathLst>
            <a:path>
              <a:moveTo>
                <a:pt x="2202964" y="0"/>
              </a:moveTo>
              <a:lnTo>
                <a:pt x="2202964" y="94542"/>
              </a:lnTo>
              <a:lnTo>
                <a:pt x="0" y="94542"/>
              </a:lnTo>
              <a:lnTo>
                <a:pt x="0" y="189084"/>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486318-13E1-47C7-B928-05199BAF6651}">
      <dsp:nvSpPr>
        <dsp:cNvPr id="0" name=""/>
        <dsp:cNvSpPr/>
      </dsp:nvSpPr>
      <dsp:spPr>
        <a:xfrm>
          <a:off x="2447138" y="1764934"/>
          <a:ext cx="709068" cy="472712"/>
        </a:xfrm>
        <a:prstGeom prst="roundRect">
          <a:avLst>
            <a:gd name="adj" fmla="val 10000"/>
          </a:avLst>
        </a:prstGeom>
        <a:solidFill>
          <a:schemeClr val="lt1">
            <a:hueOff val="0"/>
            <a:satOff val="0"/>
            <a:lumOff val="0"/>
            <a:alphaOff val="0"/>
          </a:schemeClr>
        </a:solidFill>
        <a:ln w="38100" cap="flat" cmpd="sng" algn="ctr">
          <a:solidFill>
            <a:srgbClr val="C00000"/>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kumimoji="1" lang="en-US" sz="1200" b="1" kern="1200">
              <a:solidFill>
                <a:srgbClr val="C00000"/>
              </a:solidFill>
              <a:latin typeface="微软雅黑" panose="020B0503020204020204" pitchFamily="34" charset="-122"/>
              <a:ea typeface="微软雅黑" panose="020B0503020204020204" pitchFamily="34" charset="-122"/>
            </a:rPr>
            <a:t>z</a:t>
          </a:r>
          <a:r>
            <a:rPr kumimoji="1" lang="zh-CN" sz="1200" b="1" kern="1200">
              <a:solidFill>
                <a:srgbClr val="C00000"/>
              </a:solidFill>
              <a:latin typeface="微软雅黑" panose="020B0503020204020204" pitchFamily="34" charset="-122"/>
              <a:ea typeface="微软雅黑" panose="020B0503020204020204" pitchFamily="34" charset="-122"/>
            </a:rPr>
            <a:t>坐标系</a:t>
          </a:r>
          <a:endParaRPr lang="zh-CN" sz="1200" b="1" kern="1200">
            <a:solidFill>
              <a:srgbClr val="C00000"/>
            </a:solidFill>
            <a:latin typeface="微软雅黑" panose="020B0503020204020204" pitchFamily="34" charset="-122"/>
            <a:ea typeface="微软雅黑" panose="020B0503020204020204" pitchFamily="34" charset="-122"/>
          </a:endParaRPr>
        </a:p>
      </dsp:txBody>
      <dsp:txXfrm>
        <a:off x="2460983" y="1778779"/>
        <a:ext cx="681378" cy="445022"/>
      </dsp:txXfrm>
    </dsp:sp>
    <dsp:sp modelId="{97821BE4-66F8-4677-A57B-13FC18BDE385}">
      <dsp:nvSpPr>
        <dsp:cNvPr id="0" name=""/>
        <dsp:cNvSpPr/>
      </dsp:nvSpPr>
      <dsp:spPr>
        <a:xfrm>
          <a:off x="3723461" y="1575850"/>
          <a:ext cx="1281176" cy="189084"/>
        </a:xfrm>
        <a:custGeom>
          <a:avLst/>
          <a:gdLst/>
          <a:ahLst/>
          <a:cxnLst/>
          <a:rect l="0" t="0" r="0" b="0"/>
          <a:pathLst>
            <a:path>
              <a:moveTo>
                <a:pt x="1281176" y="0"/>
              </a:moveTo>
              <a:lnTo>
                <a:pt x="1281176" y="94542"/>
              </a:lnTo>
              <a:lnTo>
                <a:pt x="0" y="94542"/>
              </a:lnTo>
              <a:lnTo>
                <a:pt x="0" y="189084"/>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E90C342-69E0-4F32-A93B-ACB689664219}">
      <dsp:nvSpPr>
        <dsp:cNvPr id="0" name=""/>
        <dsp:cNvSpPr/>
      </dsp:nvSpPr>
      <dsp:spPr>
        <a:xfrm>
          <a:off x="3368927" y="1764934"/>
          <a:ext cx="709068" cy="472712"/>
        </a:xfrm>
        <a:prstGeom prst="roundRect">
          <a:avLst>
            <a:gd name="adj" fmla="val 10000"/>
          </a:avLst>
        </a:prstGeom>
        <a:solidFill>
          <a:schemeClr val="lt1">
            <a:hueOff val="0"/>
            <a:satOff val="0"/>
            <a:lumOff val="0"/>
            <a:alphaOff val="0"/>
          </a:schemeClr>
        </a:solidFill>
        <a:ln w="38100" cap="flat" cmpd="sng" algn="ctr">
          <a:solidFill>
            <a:srgbClr val="002060"/>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kumimoji="1" lang="en-US" sz="1200" b="1" kern="1200" dirty="0">
              <a:solidFill>
                <a:srgbClr val="002060"/>
              </a:solidFill>
              <a:latin typeface="微软雅黑" panose="020B0503020204020204" pitchFamily="34" charset="-122"/>
              <a:ea typeface="微软雅黑" panose="020B0503020204020204" pitchFamily="34" charset="-122"/>
            </a:rPr>
            <a:t>p</a:t>
          </a:r>
          <a:r>
            <a:rPr kumimoji="1" lang="zh-CN" sz="1200" b="1" kern="1200" dirty="0">
              <a:solidFill>
                <a:srgbClr val="002060"/>
              </a:solidFill>
              <a:latin typeface="微软雅黑" panose="020B0503020204020204" pitchFamily="34" charset="-122"/>
              <a:ea typeface="微软雅黑" panose="020B0503020204020204" pitchFamily="34" charset="-122"/>
            </a:rPr>
            <a:t>坐标系</a:t>
          </a:r>
          <a:endParaRPr lang="zh-CN" sz="1200" b="1" kern="1200" dirty="0">
            <a:solidFill>
              <a:srgbClr val="002060"/>
            </a:solidFill>
            <a:latin typeface="微软雅黑" panose="020B0503020204020204" pitchFamily="34" charset="-122"/>
            <a:ea typeface="微软雅黑" panose="020B0503020204020204" pitchFamily="34" charset="-122"/>
          </a:endParaRPr>
        </a:p>
      </dsp:txBody>
      <dsp:txXfrm>
        <a:off x="3382772" y="1778779"/>
        <a:ext cx="681378" cy="445022"/>
      </dsp:txXfrm>
    </dsp:sp>
    <dsp:sp modelId="{272B1FF4-5F29-4511-8747-22505990A781}">
      <dsp:nvSpPr>
        <dsp:cNvPr id="0" name=""/>
        <dsp:cNvSpPr/>
      </dsp:nvSpPr>
      <dsp:spPr>
        <a:xfrm>
          <a:off x="4645249" y="1575850"/>
          <a:ext cx="359387" cy="189084"/>
        </a:xfrm>
        <a:custGeom>
          <a:avLst/>
          <a:gdLst/>
          <a:ahLst/>
          <a:cxnLst/>
          <a:rect l="0" t="0" r="0" b="0"/>
          <a:pathLst>
            <a:path>
              <a:moveTo>
                <a:pt x="359387" y="0"/>
              </a:moveTo>
              <a:lnTo>
                <a:pt x="359387" y="94542"/>
              </a:lnTo>
              <a:lnTo>
                <a:pt x="0" y="94542"/>
              </a:lnTo>
              <a:lnTo>
                <a:pt x="0" y="189084"/>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EB0C7AF-81C2-47B7-849A-D8070949E058}">
      <dsp:nvSpPr>
        <dsp:cNvPr id="0" name=""/>
        <dsp:cNvSpPr/>
      </dsp:nvSpPr>
      <dsp:spPr>
        <a:xfrm>
          <a:off x="4290715" y="1764934"/>
          <a:ext cx="709068" cy="472712"/>
        </a:xfrm>
        <a:prstGeom prst="roundRect">
          <a:avLst>
            <a:gd name="adj" fmla="val 10000"/>
          </a:avLst>
        </a:prstGeom>
        <a:noFill/>
        <a:ln w="38100" cap="flat" cmpd="sng" algn="ctr">
          <a:solidFill>
            <a:srgbClr val="002060"/>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kumimoji="1" lang="el-GR" sz="1200" b="1" kern="1200">
              <a:solidFill>
                <a:srgbClr val="002060"/>
              </a:solidFill>
              <a:latin typeface="微软雅黑" panose="020B0503020204020204" pitchFamily="34" charset="-122"/>
              <a:ea typeface="微软雅黑" panose="020B0503020204020204" pitchFamily="34" charset="-122"/>
            </a:rPr>
            <a:t>σ</a:t>
          </a:r>
          <a:r>
            <a:rPr kumimoji="1" lang="zh-CN" sz="1200" b="1" kern="1200">
              <a:solidFill>
                <a:srgbClr val="002060"/>
              </a:solidFill>
              <a:latin typeface="微软雅黑" panose="020B0503020204020204" pitchFamily="34" charset="-122"/>
              <a:ea typeface="微软雅黑" panose="020B0503020204020204" pitchFamily="34" charset="-122"/>
            </a:rPr>
            <a:t>坐标系</a:t>
          </a:r>
          <a:endParaRPr lang="zh-CN" sz="1200" b="1" kern="1200">
            <a:solidFill>
              <a:srgbClr val="002060"/>
            </a:solidFill>
            <a:latin typeface="微软雅黑" panose="020B0503020204020204" pitchFamily="34" charset="-122"/>
            <a:ea typeface="微软雅黑" panose="020B0503020204020204" pitchFamily="34" charset="-122"/>
          </a:endParaRPr>
        </a:p>
      </dsp:txBody>
      <dsp:txXfrm>
        <a:off x="4304560" y="1778779"/>
        <a:ext cx="681378" cy="445022"/>
      </dsp:txXfrm>
    </dsp:sp>
    <dsp:sp modelId="{6755A170-5D2E-472C-A9BC-6AD48AC08ADC}">
      <dsp:nvSpPr>
        <dsp:cNvPr id="0" name=""/>
        <dsp:cNvSpPr/>
      </dsp:nvSpPr>
      <dsp:spPr>
        <a:xfrm>
          <a:off x="5004637" y="1575850"/>
          <a:ext cx="562400" cy="189084"/>
        </a:xfrm>
        <a:custGeom>
          <a:avLst/>
          <a:gdLst/>
          <a:ahLst/>
          <a:cxnLst/>
          <a:rect l="0" t="0" r="0" b="0"/>
          <a:pathLst>
            <a:path>
              <a:moveTo>
                <a:pt x="0" y="0"/>
              </a:moveTo>
              <a:lnTo>
                <a:pt x="0" y="94542"/>
              </a:lnTo>
              <a:lnTo>
                <a:pt x="562400" y="94542"/>
              </a:lnTo>
              <a:lnTo>
                <a:pt x="562400" y="189084"/>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48589C-A442-4AC3-9478-C63415D00FF8}">
      <dsp:nvSpPr>
        <dsp:cNvPr id="0" name=""/>
        <dsp:cNvSpPr/>
      </dsp:nvSpPr>
      <dsp:spPr>
        <a:xfrm>
          <a:off x="5212504" y="1764934"/>
          <a:ext cx="709068" cy="472712"/>
        </a:xfrm>
        <a:prstGeom prst="roundRect">
          <a:avLst>
            <a:gd name="adj" fmla="val 10000"/>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kumimoji="1" lang="el-GR" sz="1200" kern="1200">
              <a:latin typeface="微软雅黑" panose="020B0503020204020204" pitchFamily="34" charset="-122"/>
              <a:ea typeface="微软雅黑" panose="020B0503020204020204" pitchFamily="34" charset="-122"/>
            </a:rPr>
            <a:t>θ</a:t>
          </a:r>
          <a:r>
            <a:rPr kumimoji="1" lang="zh-CN" sz="1200" kern="1200">
              <a:latin typeface="微软雅黑" panose="020B0503020204020204" pitchFamily="34" charset="-122"/>
              <a:ea typeface="微软雅黑" panose="020B0503020204020204" pitchFamily="34" charset="-122"/>
            </a:rPr>
            <a:t>坐标系</a:t>
          </a:r>
          <a:endParaRPr lang="zh-CN" sz="1200" kern="1200">
            <a:latin typeface="微软雅黑" panose="020B0503020204020204" pitchFamily="34" charset="-122"/>
            <a:ea typeface="微软雅黑" panose="020B0503020204020204" pitchFamily="34" charset="-122"/>
          </a:endParaRPr>
        </a:p>
      </dsp:txBody>
      <dsp:txXfrm>
        <a:off x="5226349" y="1778779"/>
        <a:ext cx="681378" cy="445022"/>
      </dsp:txXfrm>
    </dsp:sp>
    <dsp:sp modelId="{C5032D6A-1ADE-4DBD-9DA3-FBB272E8EAC9}">
      <dsp:nvSpPr>
        <dsp:cNvPr id="0" name=""/>
        <dsp:cNvSpPr/>
      </dsp:nvSpPr>
      <dsp:spPr>
        <a:xfrm>
          <a:off x="5004637" y="1575850"/>
          <a:ext cx="1843577" cy="189084"/>
        </a:xfrm>
        <a:custGeom>
          <a:avLst/>
          <a:gdLst/>
          <a:ahLst/>
          <a:cxnLst/>
          <a:rect l="0" t="0" r="0" b="0"/>
          <a:pathLst>
            <a:path>
              <a:moveTo>
                <a:pt x="0" y="0"/>
              </a:moveTo>
              <a:lnTo>
                <a:pt x="0" y="94542"/>
              </a:lnTo>
              <a:lnTo>
                <a:pt x="1843577" y="94542"/>
              </a:lnTo>
              <a:lnTo>
                <a:pt x="1843577" y="189084"/>
              </a:lnTo>
            </a:path>
          </a:pathLst>
        </a:custGeom>
        <a:noFill/>
        <a:ln w="254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721F3CC-125B-4990-B47F-A50458CA586E}">
      <dsp:nvSpPr>
        <dsp:cNvPr id="0" name=""/>
        <dsp:cNvSpPr/>
      </dsp:nvSpPr>
      <dsp:spPr>
        <a:xfrm>
          <a:off x="6134293" y="1764934"/>
          <a:ext cx="1427843" cy="472712"/>
        </a:xfrm>
        <a:prstGeom prst="roundRect">
          <a:avLst>
            <a:gd name="adj" fmla="val 10000"/>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kumimoji="1" lang="zh-CN" sz="1200" kern="1200" dirty="0">
              <a:latin typeface="微软雅黑" panose="020B0503020204020204" pitchFamily="34" charset="-122"/>
              <a:ea typeface="微软雅黑" panose="020B0503020204020204" pitchFamily="34" charset="-122"/>
            </a:rPr>
            <a:t>对数</a:t>
          </a:r>
          <a:r>
            <a:rPr kumimoji="1" lang="en-US" sz="1200" kern="1200" dirty="0">
              <a:latin typeface="微软雅黑" panose="020B0503020204020204" pitchFamily="34" charset="-122"/>
              <a:ea typeface="微软雅黑" panose="020B0503020204020204" pitchFamily="34" charset="-122"/>
            </a:rPr>
            <a:t>-</a:t>
          </a:r>
          <a:r>
            <a:rPr kumimoji="1" lang="zh-CN" sz="1200" kern="1200" dirty="0">
              <a:latin typeface="微软雅黑" panose="020B0503020204020204" pitchFamily="34" charset="-122"/>
              <a:ea typeface="微软雅黑" panose="020B0503020204020204" pitchFamily="34" charset="-122"/>
            </a:rPr>
            <a:t>压力坐标系</a:t>
          </a:r>
          <a:endParaRPr lang="zh-CN" sz="1200" kern="1200" dirty="0">
            <a:latin typeface="微软雅黑" panose="020B0503020204020204" pitchFamily="34" charset="-122"/>
            <a:ea typeface="微软雅黑" panose="020B0503020204020204" pitchFamily="34" charset="-122"/>
          </a:endParaRPr>
        </a:p>
      </dsp:txBody>
      <dsp:txXfrm>
        <a:off x="6148138" y="1778779"/>
        <a:ext cx="1400153" cy="44502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2#1">
  <dgm:title val=""/>
  <dgm:desc val=""/>
  <dgm:catLst>
    <dgm:cat type="simple" pri="102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36.wmf"/><Relationship Id="rId1" Type="http://schemas.openxmlformats.org/officeDocument/2006/relationships/image" Target="../media/image35.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5" Type="http://schemas.openxmlformats.org/officeDocument/2006/relationships/image" Target="../media/image8.wmf"/><Relationship Id="rId4"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67.wmf"/><Relationship Id="rId1" Type="http://schemas.openxmlformats.org/officeDocument/2006/relationships/image" Target="../media/image66.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70.wmf"/><Relationship Id="rId7" Type="http://schemas.openxmlformats.org/officeDocument/2006/relationships/image" Target="../media/image74.wmf"/><Relationship Id="rId2" Type="http://schemas.openxmlformats.org/officeDocument/2006/relationships/image" Target="../media/image69.wmf"/><Relationship Id="rId1" Type="http://schemas.openxmlformats.org/officeDocument/2006/relationships/image" Target="../media/image68.wmf"/><Relationship Id="rId6" Type="http://schemas.openxmlformats.org/officeDocument/2006/relationships/image" Target="../media/image73.wmf"/><Relationship Id="rId5" Type="http://schemas.openxmlformats.org/officeDocument/2006/relationships/image" Target="../media/image72.wmf"/><Relationship Id="rId4" Type="http://schemas.openxmlformats.org/officeDocument/2006/relationships/image" Target="../media/image71.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27.vml.rels><?xml version="1.0" encoding="UTF-8" standalone="yes"?>
<Relationships xmlns="http://schemas.openxmlformats.org/package/2006/relationships"><Relationship Id="rId8" Type="http://schemas.openxmlformats.org/officeDocument/2006/relationships/image" Target="../media/image82.wmf"/><Relationship Id="rId3" Type="http://schemas.openxmlformats.org/officeDocument/2006/relationships/image" Target="../media/image77.wmf"/><Relationship Id="rId7" Type="http://schemas.openxmlformats.org/officeDocument/2006/relationships/image" Target="../media/image81.wmf"/><Relationship Id="rId2" Type="http://schemas.openxmlformats.org/officeDocument/2006/relationships/image" Target="../media/image76.wmf"/><Relationship Id="rId1" Type="http://schemas.openxmlformats.org/officeDocument/2006/relationships/image" Target="../media/image68.wmf"/><Relationship Id="rId6" Type="http://schemas.openxmlformats.org/officeDocument/2006/relationships/image" Target="../media/image80.wmf"/><Relationship Id="rId5" Type="http://schemas.openxmlformats.org/officeDocument/2006/relationships/image" Target="../media/image79.wmf"/><Relationship Id="rId4" Type="http://schemas.openxmlformats.org/officeDocument/2006/relationships/image" Target="../media/image78.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83.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85.wmf"/><Relationship Id="rId2" Type="http://schemas.openxmlformats.org/officeDocument/2006/relationships/image" Target="../media/image84.wmf"/><Relationship Id="rId1" Type="http://schemas.openxmlformats.org/officeDocument/2006/relationships/image" Target="../media/image77.wmf"/><Relationship Id="rId4" Type="http://schemas.openxmlformats.org/officeDocument/2006/relationships/image" Target="../media/image8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89.wmf"/><Relationship Id="rId2" Type="http://schemas.openxmlformats.org/officeDocument/2006/relationships/image" Target="../media/image88.wmf"/><Relationship Id="rId1" Type="http://schemas.openxmlformats.org/officeDocument/2006/relationships/image" Target="../media/image87.wmf"/><Relationship Id="rId4" Type="http://schemas.openxmlformats.org/officeDocument/2006/relationships/image" Target="../media/image90.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92.wmf"/><Relationship Id="rId1" Type="http://schemas.openxmlformats.org/officeDocument/2006/relationships/image" Target="../media/image91.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94.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95.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97.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98.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00.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01.e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04.wmf"/><Relationship Id="rId2" Type="http://schemas.openxmlformats.org/officeDocument/2006/relationships/image" Target="../media/image103.wmf"/><Relationship Id="rId1" Type="http://schemas.openxmlformats.org/officeDocument/2006/relationships/image" Target="../media/image102.wmf"/><Relationship Id="rId4" Type="http://schemas.openxmlformats.org/officeDocument/2006/relationships/image" Target="../media/image105.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106.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png"/><Relationship Id="rId5" Type="http://schemas.openxmlformats.org/officeDocument/2006/relationships/image" Target="../media/image14.emf"/><Relationship Id="rId4" Type="http://schemas.openxmlformats.org/officeDocument/2006/relationships/image" Target="../media/image13.wmf"/></Relationships>
</file>

<file path=ppt/drawings/_rels/vmlDrawing40.vml.rels><?xml version="1.0" encoding="UTF-8" standalone="yes"?>
<Relationships xmlns="http://schemas.openxmlformats.org/package/2006/relationships"><Relationship Id="rId2" Type="http://schemas.openxmlformats.org/officeDocument/2006/relationships/image" Target="../media/image107.wmf"/><Relationship Id="rId1" Type="http://schemas.openxmlformats.org/officeDocument/2006/relationships/image" Target="../media/image68.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110.wmf"/><Relationship Id="rId2" Type="http://schemas.openxmlformats.org/officeDocument/2006/relationships/image" Target="../media/image109.wmf"/><Relationship Id="rId1" Type="http://schemas.openxmlformats.org/officeDocument/2006/relationships/image" Target="../media/image108.wmf"/></Relationships>
</file>

<file path=ppt/drawings/_rels/vmlDrawing42.vml.rels><?xml version="1.0" encoding="UTF-8" standalone="yes"?>
<Relationships xmlns="http://schemas.openxmlformats.org/package/2006/relationships"><Relationship Id="rId2" Type="http://schemas.openxmlformats.org/officeDocument/2006/relationships/image" Target="../media/image113.wmf"/><Relationship Id="rId1" Type="http://schemas.openxmlformats.org/officeDocument/2006/relationships/image" Target="../media/image112.wmf"/></Relationships>
</file>

<file path=ppt/drawings/_rels/vmlDrawing43.vml.rels><?xml version="1.0" encoding="UTF-8" standalone="yes"?>
<Relationships xmlns="http://schemas.openxmlformats.org/package/2006/relationships"><Relationship Id="rId2" Type="http://schemas.openxmlformats.org/officeDocument/2006/relationships/image" Target="../media/image115.wmf"/><Relationship Id="rId1" Type="http://schemas.openxmlformats.org/officeDocument/2006/relationships/image" Target="../media/image114.w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117.w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110.wmf"/><Relationship Id="rId2" Type="http://schemas.openxmlformats.org/officeDocument/2006/relationships/image" Target="../media/image103.wmf"/><Relationship Id="rId1" Type="http://schemas.openxmlformats.org/officeDocument/2006/relationships/image" Target="../media/image118.wmf"/><Relationship Id="rId6" Type="http://schemas.openxmlformats.org/officeDocument/2006/relationships/image" Target="../media/image121.wmf"/><Relationship Id="rId5" Type="http://schemas.openxmlformats.org/officeDocument/2006/relationships/image" Target="../media/image120.emf"/><Relationship Id="rId4" Type="http://schemas.openxmlformats.org/officeDocument/2006/relationships/image" Target="../media/image119.w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123.w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127.wmf"/><Relationship Id="rId2" Type="http://schemas.openxmlformats.org/officeDocument/2006/relationships/image" Target="../media/image126.wmf"/><Relationship Id="rId1" Type="http://schemas.openxmlformats.org/officeDocument/2006/relationships/image" Target="../media/image125.w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12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50.vml.rels><?xml version="1.0" encoding="UTF-8" standalone="yes"?>
<Relationships xmlns="http://schemas.openxmlformats.org/package/2006/relationships"><Relationship Id="rId2" Type="http://schemas.openxmlformats.org/officeDocument/2006/relationships/image" Target="../media/image130.wmf"/><Relationship Id="rId1" Type="http://schemas.openxmlformats.org/officeDocument/2006/relationships/image" Target="../media/image129.wmf"/></Relationships>
</file>

<file path=ppt/drawings/_rels/vmlDrawing51.vml.rels><?xml version="1.0" encoding="UTF-8" standalone="yes"?>
<Relationships xmlns="http://schemas.openxmlformats.org/package/2006/relationships"><Relationship Id="rId3" Type="http://schemas.openxmlformats.org/officeDocument/2006/relationships/image" Target="../media/image131.wmf"/><Relationship Id="rId2" Type="http://schemas.openxmlformats.org/officeDocument/2006/relationships/image" Target="../media/image129.wmf"/><Relationship Id="rId1" Type="http://schemas.openxmlformats.org/officeDocument/2006/relationships/image" Target="../media/image130.w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132.wmf"/></Relationships>
</file>

<file path=ppt/drawings/_rels/vmlDrawing53.vml.rels><?xml version="1.0" encoding="UTF-8" standalone="yes"?>
<Relationships xmlns="http://schemas.openxmlformats.org/package/2006/relationships"><Relationship Id="rId2" Type="http://schemas.openxmlformats.org/officeDocument/2006/relationships/image" Target="../media/image134.wmf"/><Relationship Id="rId1" Type="http://schemas.openxmlformats.org/officeDocument/2006/relationships/image" Target="../media/image133.wmf"/></Relationships>
</file>

<file path=ppt/drawings/_rels/vmlDrawing54.vml.rels><?xml version="1.0" encoding="UTF-8" standalone="yes"?>
<Relationships xmlns="http://schemas.openxmlformats.org/package/2006/relationships"><Relationship Id="rId3" Type="http://schemas.openxmlformats.org/officeDocument/2006/relationships/image" Target="../media/image131.wmf"/><Relationship Id="rId2" Type="http://schemas.openxmlformats.org/officeDocument/2006/relationships/image" Target="../media/image136.wmf"/><Relationship Id="rId1" Type="http://schemas.openxmlformats.org/officeDocument/2006/relationships/image" Target="../media/image135.w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137.w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138.wmf"/></Relationships>
</file>

<file path=ppt/drawings/_rels/vmlDrawing57.vml.rels><?xml version="1.0" encoding="UTF-8" standalone="yes"?>
<Relationships xmlns="http://schemas.openxmlformats.org/package/2006/relationships"><Relationship Id="rId3" Type="http://schemas.openxmlformats.org/officeDocument/2006/relationships/image" Target="../media/image142.wmf"/><Relationship Id="rId7" Type="http://schemas.openxmlformats.org/officeDocument/2006/relationships/image" Target="../media/image146.wmf"/><Relationship Id="rId2" Type="http://schemas.openxmlformats.org/officeDocument/2006/relationships/image" Target="../media/image141.wmf"/><Relationship Id="rId1" Type="http://schemas.openxmlformats.org/officeDocument/2006/relationships/image" Target="../media/image140.wmf"/><Relationship Id="rId6" Type="http://schemas.openxmlformats.org/officeDocument/2006/relationships/image" Target="../media/image145.wmf"/><Relationship Id="rId5" Type="http://schemas.openxmlformats.org/officeDocument/2006/relationships/image" Target="../media/image144.wmf"/><Relationship Id="rId4" Type="http://schemas.openxmlformats.org/officeDocument/2006/relationships/image" Target="../media/image143.w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147.wmf"/></Relationships>
</file>

<file path=ppt/drawings/_rels/vmlDrawing59.vml.rels><?xml version="1.0" encoding="UTF-8" standalone="yes"?>
<Relationships xmlns="http://schemas.openxmlformats.org/package/2006/relationships"><Relationship Id="rId2" Type="http://schemas.openxmlformats.org/officeDocument/2006/relationships/image" Target="../media/image150.wmf"/><Relationship Id="rId1" Type="http://schemas.openxmlformats.org/officeDocument/2006/relationships/image" Target="../media/image149.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60.vml.rels><?xml version="1.0" encoding="UTF-8" standalone="yes"?>
<Relationships xmlns="http://schemas.openxmlformats.org/package/2006/relationships"><Relationship Id="rId2" Type="http://schemas.openxmlformats.org/officeDocument/2006/relationships/image" Target="../media/image152.wmf"/><Relationship Id="rId1" Type="http://schemas.openxmlformats.org/officeDocument/2006/relationships/image" Target="../media/image151.wmf"/></Relationships>
</file>

<file path=ppt/drawings/_rels/vmlDrawing61.vml.rels><?xml version="1.0" encoding="UTF-8" standalone="yes"?>
<Relationships xmlns="http://schemas.openxmlformats.org/package/2006/relationships"><Relationship Id="rId2" Type="http://schemas.openxmlformats.org/officeDocument/2006/relationships/image" Target="../media/image156.wmf"/><Relationship Id="rId1" Type="http://schemas.openxmlformats.org/officeDocument/2006/relationships/image" Target="../media/image155.wmf"/></Relationships>
</file>

<file path=ppt/drawings/_rels/vmlDrawing62.vml.rels><?xml version="1.0" encoding="UTF-8" standalone="yes"?>
<Relationships xmlns="http://schemas.openxmlformats.org/package/2006/relationships"><Relationship Id="rId3" Type="http://schemas.openxmlformats.org/officeDocument/2006/relationships/image" Target="../media/image159.wmf"/><Relationship Id="rId2" Type="http://schemas.openxmlformats.org/officeDocument/2006/relationships/image" Target="../media/image158.wmf"/><Relationship Id="rId1" Type="http://schemas.openxmlformats.org/officeDocument/2006/relationships/image" Target="../media/image157.wmf"/><Relationship Id="rId5" Type="http://schemas.openxmlformats.org/officeDocument/2006/relationships/image" Target="../media/image161.wmf"/><Relationship Id="rId4" Type="http://schemas.openxmlformats.org/officeDocument/2006/relationships/image" Target="../media/image160.wmf"/></Relationships>
</file>

<file path=ppt/drawings/_rels/vmlDrawing63.vml.rels><?xml version="1.0" encoding="UTF-8" standalone="yes"?>
<Relationships xmlns="http://schemas.openxmlformats.org/package/2006/relationships"><Relationship Id="rId2" Type="http://schemas.openxmlformats.org/officeDocument/2006/relationships/image" Target="../media/image164.wmf"/><Relationship Id="rId1" Type="http://schemas.openxmlformats.org/officeDocument/2006/relationships/image" Target="../media/image163.wmf"/></Relationships>
</file>

<file path=ppt/drawings/_rels/vmlDrawing64.vml.rels><?xml version="1.0" encoding="UTF-8" standalone="yes"?>
<Relationships xmlns="http://schemas.openxmlformats.org/package/2006/relationships"><Relationship Id="rId1" Type="http://schemas.openxmlformats.org/officeDocument/2006/relationships/image" Target="../media/image165.wmf"/></Relationships>
</file>

<file path=ppt/drawings/_rels/vmlDrawing65.vml.rels><?xml version="1.0" encoding="UTF-8" standalone="yes"?>
<Relationships xmlns="http://schemas.openxmlformats.org/package/2006/relationships"><Relationship Id="rId3" Type="http://schemas.openxmlformats.org/officeDocument/2006/relationships/image" Target="../media/image169.wmf"/><Relationship Id="rId2" Type="http://schemas.openxmlformats.org/officeDocument/2006/relationships/image" Target="../media/image168.wmf"/><Relationship Id="rId1" Type="http://schemas.openxmlformats.org/officeDocument/2006/relationships/image" Target="../media/image167.wmf"/></Relationships>
</file>

<file path=ppt/drawings/_rels/vmlDrawing66.vml.rels><?xml version="1.0" encoding="UTF-8" standalone="yes"?>
<Relationships xmlns="http://schemas.openxmlformats.org/package/2006/relationships"><Relationship Id="rId1" Type="http://schemas.openxmlformats.org/officeDocument/2006/relationships/image" Target="../media/image170.wmf"/></Relationships>
</file>

<file path=ppt/drawings/_rels/vmlDrawing67.vml.rels><?xml version="1.0" encoding="UTF-8" standalone="yes"?>
<Relationships xmlns="http://schemas.openxmlformats.org/package/2006/relationships"><Relationship Id="rId1" Type="http://schemas.openxmlformats.org/officeDocument/2006/relationships/image" Target="../media/image171.wmf"/></Relationships>
</file>

<file path=ppt/drawings/_rels/vmlDrawing68.vml.rels><?xml version="1.0" encoding="UTF-8" standalone="yes"?>
<Relationships xmlns="http://schemas.openxmlformats.org/package/2006/relationships"><Relationship Id="rId3" Type="http://schemas.openxmlformats.org/officeDocument/2006/relationships/image" Target="../media/image174.wmf"/><Relationship Id="rId2" Type="http://schemas.openxmlformats.org/officeDocument/2006/relationships/image" Target="../media/image173.wmf"/><Relationship Id="rId1" Type="http://schemas.openxmlformats.org/officeDocument/2006/relationships/image" Target="../media/image172.wmf"/><Relationship Id="rId5" Type="http://schemas.openxmlformats.org/officeDocument/2006/relationships/image" Target="../media/image176.wmf"/><Relationship Id="rId4" Type="http://schemas.openxmlformats.org/officeDocument/2006/relationships/image" Target="../media/image175.wmf"/></Relationships>
</file>

<file path=ppt/drawings/_rels/vmlDrawing69.vml.rels><?xml version="1.0" encoding="UTF-8" standalone="yes"?>
<Relationships xmlns="http://schemas.openxmlformats.org/package/2006/relationships"><Relationship Id="rId3" Type="http://schemas.openxmlformats.org/officeDocument/2006/relationships/image" Target="../media/image179.wmf"/><Relationship Id="rId2" Type="http://schemas.openxmlformats.org/officeDocument/2006/relationships/image" Target="../media/image178.wmf"/><Relationship Id="rId1" Type="http://schemas.openxmlformats.org/officeDocument/2006/relationships/image" Target="../media/image177.wmf"/><Relationship Id="rId4" Type="http://schemas.openxmlformats.org/officeDocument/2006/relationships/image" Target="../media/image180.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 Id="rId4" Type="http://schemas.openxmlformats.org/officeDocument/2006/relationships/image" Target="../media/image24.wmf"/></Relationships>
</file>

<file path=ppt/drawings/_rels/vmlDrawing70.vml.rels><?xml version="1.0" encoding="UTF-8" standalone="yes"?>
<Relationships xmlns="http://schemas.openxmlformats.org/package/2006/relationships"><Relationship Id="rId3" Type="http://schemas.openxmlformats.org/officeDocument/2006/relationships/image" Target="../media/image183.wmf"/><Relationship Id="rId2" Type="http://schemas.openxmlformats.org/officeDocument/2006/relationships/image" Target="../media/image182.wmf"/><Relationship Id="rId1" Type="http://schemas.openxmlformats.org/officeDocument/2006/relationships/image" Target="../media/image181.wmf"/></Relationships>
</file>

<file path=ppt/drawings/_rels/vmlDrawing71.vml.rels><?xml version="1.0" encoding="UTF-8" standalone="yes"?>
<Relationships xmlns="http://schemas.openxmlformats.org/package/2006/relationships"><Relationship Id="rId3" Type="http://schemas.openxmlformats.org/officeDocument/2006/relationships/image" Target="../media/image186.wmf"/><Relationship Id="rId2" Type="http://schemas.openxmlformats.org/officeDocument/2006/relationships/image" Target="../media/image185.wmf"/><Relationship Id="rId1" Type="http://schemas.openxmlformats.org/officeDocument/2006/relationships/image" Target="../media/image184.wmf"/><Relationship Id="rId4" Type="http://schemas.openxmlformats.org/officeDocument/2006/relationships/image" Target="../media/image180.wmf"/></Relationships>
</file>

<file path=ppt/drawings/_rels/vmlDrawing72.vml.rels><?xml version="1.0" encoding="UTF-8" standalone="yes"?>
<Relationships xmlns="http://schemas.openxmlformats.org/package/2006/relationships"><Relationship Id="rId1" Type="http://schemas.openxmlformats.org/officeDocument/2006/relationships/image" Target="../media/image187.wmf"/></Relationships>
</file>

<file path=ppt/drawings/_rels/vmlDrawing73.vml.rels><?xml version="1.0" encoding="UTF-8" standalone="yes"?>
<Relationships xmlns="http://schemas.openxmlformats.org/package/2006/relationships"><Relationship Id="rId3" Type="http://schemas.openxmlformats.org/officeDocument/2006/relationships/image" Target="../media/image190.wmf"/><Relationship Id="rId7" Type="http://schemas.openxmlformats.org/officeDocument/2006/relationships/image" Target="../media/image194.wmf"/><Relationship Id="rId2" Type="http://schemas.openxmlformats.org/officeDocument/2006/relationships/image" Target="../media/image189.wmf"/><Relationship Id="rId1" Type="http://schemas.openxmlformats.org/officeDocument/2006/relationships/image" Target="../media/image188.wmf"/><Relationship Id="rId6" Type="http://schemas.openxmlformats.org/officeDocument/2006/relationships/image" Target="../media/image193.wmf"/><Relationship Id="rId5" Type="http://schemas.openxmlformats.org/officeDocument/2006/relationships/image" Target="../media/image192.wmf"/><Relationship Id="rId4" Type="http://schemas.openxmlformats.org/officeDocument/2006/relationships/image" Target="../media/image191.wmf"/></Relationships>
</file>

<file path=ppt/drawings/_rels/vmlDrawing74.vml.rels><?xml version="1.0" encoding="UTF-8" standalone="yes"?>
<Relationships xmlns="http://schemas.openxmlformats.org/package/2006/relationships"><Relationship Id="rId1" Type="http://schemas.openxmlformats.org/officeDocument/2006/relationships/image" Target="../media/image195.wmf"/></Relationships>
</file>

<file path=ppt/drawings/_rels/vmlDrawing75.vml.rels><?xml version="1.0" encoding="UTF-8" standalone="yes"?>
<Relationships xmlns="http://schemas.openxmlformats.org/package/2006/relationships"><Relationship Id="rId3" Type="http://schemas.openxmlformats.org/officeDocument/2006/relationships/image" Target="../media/image198.wmf"/><Relationship Id="rId2" Type="http://schemas.openxmlformats.org/officeDocument/2006/relationships/image" Target="../media/image197.wmf"/><Relationship Id="rId1" Type="http://schemas.openxmlformats.org/officeDocument/2006/relationships/image" Target="../media/image196.wmf"/></Relationships>
</file>

<file path=ppt/drawings/_rels/vmlDrawing76.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7.wmf"/><Relationship Id="rId7" Type="http://schemas.openxmlformats.org/officeDocument/2006/relationships/image" Target="../media/image24.wmf"/><Relationship Id="rId2" Type="http://schemas.openxmlformats.org/officeDocument/2006/relationships/image" Target="../media/image26.wmf"/><Relationship Id="rId1" Type="http://schemas.openxmlformats.org/officeDocument/2006/relationships/image" Target="../media/image25.wmf"/><Relationship Id="rId6" Type="http://schemas.openxmlformats.org/officeDocument/2006/relationships/image" Target="../media/image30.wmf"/><Relationship Id="rId5" Type="http://schemas.openxmlformats.org/officeDocument/2006/relationships/image" Target="../media/image29.wmf"/><Relationship Id="rId4" Type="http://schemas.openxmlformats.org/officeDocument/2006/relationships/image" Target="../media/image2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ea typeface="微软雅黑" panose="020B0503020204020204" pitchFamily="34" charset="-122"/>
              </a:defRPr>
            </a:lvl1pPr>
          </a:lstStyle>
          <a:p>
            <a:fld id="{A89A5BA2-17AF-43AE-9408-B1DAC6036233}" type="datetimeFigureOut">
              <a:rPr lang="zh-CN" altLang="en-US" smtClean="0"/>
              <a:pPr/>
              <a:t>2023/11/8</a:t>
            </a:fld>
            <a:endParaRPr lang="zh-CN" altLang="en-US" dirty="0"/>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ea typeface="微软雅黑" panose="020B0503020204020204" pitchFamily="34" charset="-122"/>
              </a:defRPr>
            </a:lvl1pPr>
          </a:lstStyle>
          <a:p>
            <a:fld id="{CACED8F9-269D-4873-8CFC-A5D0A7DD1A42}" type="slidenum">
              <a:rPr lang="zh-CN" altLang="en-US" smtClean="0"/>
              <a:pPr/>
              <a:t>‹#›</a:t>
            </a:fld>
            <a:endParaRPr lang="zh-CN" altLang="en-US" dirty="0"/>
          </a:p>
        </p:txBody>
      </p:sp>
    </p:spTree>
    <p:extLst>
      <p:ext uri="{BB962C8B-B14F-4D97-AF65-F5344CB8AC3E}">
        <p14:creationId xmlns="" xmlns:p14="http://schemas.microsoft.com/office/powerpoint/2010/main" val="4226959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微软雅黑" panose="020B0503020204020204" pitchFamily="34" charset="-122"/>
        <a:cs typeface="+mn-cs"/>
      </a:defRPr>
    </a:lvl1pPr>
    <a:lvl2pPr marL="457200" algn="l" defTabSz="914400" rtl="0" eaLnBrk="1" latinLnBrk="0" hangingPunct="1">
      <a:defRPr sz="1200" kern="1200">
        <a:solidFill>
          <a:schemeClr val="tx1"/>
        </a:solidFill>
        <a:latin typeface="Arial" panose="020B0604020202020204" pitchFamily="34" charset="0"/>
        <a:ea typeface="微软雅黑" panose="020B0503020204020204" pitchFamily="34" charset="-122"/>
        <a:cs typeface="+mn-cs"/>
      </a:defRPr>
    </a:lvl2pPr>
    <a:lvl3pPr marL="914400" algn="l" defTabSz="914400" rtl="0" eaLnBrk="1" latinLnBrk="0" hangingPunct="1">
      <a:defRPr sz="1200" kern="1200">
        <a:solidFill>
          <a:schemeClr val="tx1"/>
        </a:solidFill>
        <a:latin typeface="Arial" panose="020B0604020202020204" pitchFamily="34" charset="0"/>
        <a:ea typeface="微软雅黑" panose="020B0503020204020204" pitchFamily="34" charset="-122"/>
        <a:cs typeface="+mn-cs"/>
      </a:defRPr>
    </a:lvl3pPr>
    <a:lvl4pPr marL="1371600" algn="l" defTabSz="914400" rtl="0" eaLnBrk="1" latinLnBrk="0" hangingPunct="1">
      <a:defRPr sz="1200" kern="1200">
        <a:solidFill>
          <a:schemeClr val="tx1"/>
        </a:solidFill>
        <a:latin typeface="Arial" panose="020B0604020202020204" pitchFamily="34" charset="0"/>
        <a:ea typeface="微软雅黑" panose="020B0503020204020204" pitchFamily="34" charset="-122"/>
        <a:cs typeface="+mn-cs"/>
      </a:defRPr>
    </a:lvl4pPr>
    <a:lvl5pPr marL="1828800" algn="l" defTabSz="914400" rtl="0" eaLnBrk="1" latinLnBrk="0" hangingPunct="1">
      <a:defRPr sz="1200" kern="1200">
        <a:solidFill>
          <a:schemeClr val="tx1"/>
        </a:solidFill>
        <a:latin typeface="Arial" panose="020B0604020202020204" pitchFamily="34" charset="0"/>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CED8F9-269D-4873-8CFC-A5D0A7DD1A42}" type="slidenum">
              <a:rPr lang="zh-CN" altLang="en-US" smtClean="0"/>
              <a:pPr/>
              <a:t>1</a:t>
            </a:fld>
            <a:endParaRPr lang="zh-CN" altLang="en-US" dirty="0"/>
          </a:p>
        </p:txBody>
      </p:sp>
    </p:spTree>
    <p:extLst>
      <p:ext uri="{BB962C8B-B14F-4D97-AF65-F5344CB8AC3E}">
        <p14:creationId xmlns="" xmlns:p14="http://schemas.microsoft.com/office/powerpoint/2010/main" val="791859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CED8F9-269D-4873-8CFC-A5D0A7DD1A42}" type="slidenum">
              <a:rPr lang="zh-CN" altLang="en-US" smtClean="0"/>
              <a:pPr/>
              <a:t>4</a:t>
            </a:fld>
            <a:endParaRPr lang="zh-CN" altLang="en-US" dirty="0"/>
          </a:p>
        </p:txBody>
      </p:sp>
    </p:spTree>
    <p:extLst>
      <p:ext uri="{BB962C8B-B14F-4D97-AF65-F5344CB8AC3E}">
        <p14:creationId xmlns="" xmlns:p14="http://schemas.microsoft.com/office/powerpoint/2010/main" val="6831778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CED8F9-269D-4873-8CFC-A5D0A7DD1A42}" type="slidenum">
              <a:rPr lang="zh-CN" altLang="en-US" smtClean="0"/>
              <a:pPr/>
              <a:t>21</a:t>
            </a:fld>
            <a:endParaRPr lang="zh-CN" altLang="en-US" dirty="0"/>
          </a:p>
        </p:txBody>
      </p:sp>
    </p:spTree>
    <p:extLst>
      <p:ext uri="{BB962C8B-B14F-4D97-AF65-F5344CB8AC3E}">
        <p14:creationId xmlns="" xmlns:p14="http://schemas.microsoft.com/office/powerpoint/2010/main" val="34400698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CED8F9-269D-4873-8CFC-A5D0A7DD1A42}" type="slidenum">
              <a:rPr lang="zh-CN" altLang="en-US" smtClean="0"/>
              <a:pPr/>
              <a:t>24</a:t>
            </a:fld>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CED8F9-269D-4873-8CFC-A5D0A7DD1A42}" type="slidenum">
              <a:rPr lang="zh-CN" altLang="en-US" smtClean="0"/>
              <a:pPr/>
              <a:t>48</a:t>
            </a:fld>
            <a:endParaRPr lang="zh-CN" altLang="en-US" dirty="0"/>
          </a:p>
        </p:txBody>
      </p:sp>
    </p:spTree>
    <p:extLst>
      <p:ext uri="{BB962C8B-B14F-4D97-AF65-F5344CB8AC3E}">
        <p14:creationId xmlns="" xmlns:p14="http://schemas.microsoft.com/office/powerpoint/2010/main" val="41814448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CED8F9-269D-4873-8CFC-A5D0A7DD1A42}" type="slidenum">
              <a:rPr lang="zh-CN" altLang="en-US" smtClean="0"/>
              <a:pPr/>
              <a:t>57</a:t>
            </a:fld>
            <a:endParaRPr lang="zh-CN" altLang="en-US" dirty="0"/>
          </a:p>
        </p:txBody>
      </p:sp>
    </p:spTree>
    <p:extLst>
      <p:ext uri="{BB962C8B-B14F-4D97-AF65-F5344CB8AC3E}">
        <p14:creationId xmlns="" xmlns:p14="http://schemas.microsoft.com/office/powerpoint/2010/main" val="19600651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CED8F9-269D-4873-8CFC-A5D0A7DD1A42}" type="slidenum">
              <a:rPr lang="zh-CN" altLang="en-US" smtClean="0"/>
              <a:pPr/>
              <a:t>60</a:t>
            </a:fld>
            <a:endParaRPr lang="zh-CN" altLang="en-US" dirty="0"/>
          </a:p>
        </p:txBody>
      </p:sp>
    </p:spTree>
    <p:extLst>
      <p:ext uri="{BB962C8B-B14F-4D97-AF65-F5344CB8AC3E}">
        <p14:creationId xmlns="" xmlns:p14="http://schemas.microsoft.com/office/powerpoint/2010/main" val="22939811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幻灯片图像占位符 1"/>
          <p:cNvSpPr>
            <a:spLocks noGrp="1" noRot="1" noChangeAspect="1" noChangeArrowheads="1"/>
          </p:cNvSpPr>
          <p:nvPr>
            <p:ph type="sldImg" idx="4294967295"/>
          </p:nvPr>
        </p:nvSpPr>
        <p:spPr/>
      </p:sp>
      <p:sp>
        <p:nvSpPr>
          <p:cNvPr id="71682" name="文本占位符 2"/>
          <p:cNvSpPr>
            <a:spLocks noGrp="1" noChangeArrowheads="1"/>
          </p:cNvSpPr>
          <p:nvPr>
            <p:ph type="body" idx="4294967295"/>
          </p:nvPr>
        </p:nvSpPr>
        <p:spPr/>
        <p:txBody>
          <a:bodyPr/>
          <a:lstStyle/>
          <a:p>
            <a:endParaRPr lang="zh-CN" altLang="en-US"/>
          </a:p>
        </p:txBody>
      </p:sp>
      <p:sp>
        <p:nvSpPr>
          <p:cNvPr id="71683" name="灯片编号占位符 3"/>
          <p:cNvSpPr>
            <a:spLocks noGrp="1" noChangeArrowheads="1"/>
          </p:cNvSpPr>
          <p:nvPr>
            <p:ph type="sldNum" sz="quarter" idx="5"/>
          </p:nvPr>
        </p:nvSpPr>
        <p:spPr bwMode="auto">
          <a:solidFill>
            <a:srgbClr val="FFFFFF"/>
          </a:solidFill>
          <a:ln>
            <a:solidFill>
              <a:srgbClr val="000000"/>
            </a:solidFill>
            <a:miter lim="800000"/>
          </a:ln>
        </p:spPr>
        <p:txBody>
          <a:bodyPr vert="horz" wrap="square" lIns="91440" tIns="45720" rIns="91440" bIns="45720" numCol="1" anchorCtr="0" compatLnSpc="1"/>
          <a:lstStyle/>
          <a:p>
            <a:fld id="{9084A498-6FAD-4318-A8AA-9649A50D77C6}" type="slidenum">
              <a:rPr lang="zh-CN" altLang="en-US" smtClean="0">
                <a:latin typeface="Arial" panose="020B0604020202020204" pitchFamily="34" charset="0"/>
              </a:rPr>
              <a:pPr/>
              <a:t>82</a:t>
            </a:fld>
            <a:endParaRPr lang="zh-CN" altLang="en-US" dirty="0">
              <a:latin typeface="Arial" panose="020B0604020202020204" pitchFamily="34" charset="0"/>
            </a:endParaRPr>
          </a:p>
        </p:txBody>
      </p:sp>
    </p:spTree>
    <p:extLst>
      <p:ext uri="{BB962C8B-B14F-4D97-AF65-F5344CB8AC3E}">
        <p14:creationId xmlns="" xmlns:p14="http://schemas.microsoft.com/office/powerpoint/2010/main" val="7165135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幻灯片图像占位符 1"/>
          <p:cNvSpPr>
            <a:spLocks noGrp="1" noRot="1" noChangeAspect="1" noChangeArrowheads="1"/>
          </p:cNvSpPr>
          <p:nvPr>
            <p:ph type="sldImg" idx="4294967295"/>
          </p:nvPr>
        </p:nvSpPr>
        <p:spPr/>
      </p:sp>
      <p:sp>
        <p:nvSpPr>
          <p:cNvPr id="71682" name="文本占位符 2"/>
          <p:cNvSpPr>
            <a:spLocks noGrp="1" noChangeArrowheads="1"/>
          </p:cNvSpPr>
          <p:nvPr>
            <p:ph type="body" idx="4294967295"/>
          </p:nvPr>
        </p:nvSpPr>
        <p:spPr/>
        <p:txBody>
          <a:bodyPr/>
          <a:lstStyle/>
          <a:p>
            <a:endParaRPr lang="zh-CN" altLang="en-US"/>
          </a:p>
        </p:txBody>
      </p:sp>
      <p:sp>
        <p:nvSpPr>
          <p:cNvPr id="71683" name="灯片编号占位符 3"/>
          <p:cNvSpPr>
            <a:spLocks noGrp="1" noChangeArrowheads="1"/>
          </p:cNvSpPr>
          <p:nvPr>
            <p:ph type="sldNum" sz="quarter" idx="5"/>
          </p:nvPr>
        </p:nvSpPr>
        <p:spPr bwMode="auto">
          <a:solidFill>
            <a:srgbClr val="FFFFFF"/>
          </a:solidFill>
          <a:ln>
            <a:solidFill>
              <a:srgbClr val="000000"/>
            </a:solidFill>
            <a:miter lim="800000"/>
          </a:ln>
        </p:spPr>
        <p:txBody>
          <a:bodyPr vert="horz" wrap="square" lIns="91440" tIns="45720" rIns="91440" bIns="45720" numCol="1" anchorCtr="0" compatLnSpc="1"/>
          <a:lstStyle/>
          <a:p>
            <a:fld id="{9084A498-6FAD-4318-A8AA-9649A50D77C6}" type="slidenum">
              <a:rPr lang="zh-CN" altLang="en-US" smtClean="0">
                <a:latin typeface="Arial" panose="020B0604020202020204" pitchFamily="34" charset="0"/>
              </a:rPr>
              <a:pPr/>
              <a:t>83</a:t>
            </a:fld>
            <a:endParaRPr lang="zh-CN" altLang="en-US" dirty="0">
              <a:latin typeface="Arial" panose="020B0604020202020204" pitchFamily="34" charset="0"/>
            </a:endParaRPr>
          </a:p>
        </p:txBody>
      </p:sp>
    </p:spTree>
    <p:extLst>
      <p:ext uri="{BB962C8B-B14F-4D97-AF65-F5344CB8AC3E}">
        <p14:creationId xmlns="" xmlns:p14="http://schemas.microsoft.com/office/powerpoint/2010/main" val="35661693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algn="ctr">
              <a:defRPr/>
            </a:lvl1pPr>
          </a:lstStyle>
          <a:p>
            <a:r>
              <a:rPr lang="zh-CN" altLang="en-US" dirty="0"/>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5BDF72E-9FE5-429F-91AD-B59394577185}" type="slidenum">
              <a:rPr lang="zh-CN" altLang="en-US" smtClean="0"/>
              <a:pPr/>
              <a:t>‹#›</a:t>
            </a:fld>
            <a:endParaRPr lang="zh-CN" altLang="en-US"/>
          </a:p>
        </p:txBody>
      </p:sp>
      <p:cxnSp>
        <p:nvCxnSpPr>
          <p:cNvPr id="7" name="直接连接符 6"/>
          <p:cNvCxnSpPr/>
          <p:nvPr userDrawn="1"/>
        </p:nvCxnSpPr>
        <p:spPr>
          <a:xfrm>
            <a:off x="457200" y="947061"/>
            <a:ext cx="3747407" cy="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仅标题（大）">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5BDF72E-9FE5-429F-91AD-B59394577185}" type="slidenum">
              <a:rPr lang="zh-CN" altLang="en-US" smtClean="0"/>
              <a:pPr/>
              <a:t>‹#›</a:t>
            </a:fld>
            <a:endParaRPr lang="zh-CN" altLang="en-US"/>
          </a:p>
        </p:txBody>
      </p:sp>
      <p:cxnSp>
        <p:nvCxnSpPr>
          <p:cNvPr id="8" name="直接连接符 7"/>
          <p:cNvCxnSpPr/>
          <p:nvPr userDrawn="1"/>
        </p:nvCxnSpPr>
        <p:spPr>
          <a:xfrm>
            <a:off x="457200" y="947061"/>
            <a:ext cx="3747407" cy="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仅标题（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2400"/>
            </a:lvl1pPr>
          </a:lstStyle>
          <a:p>
            <a:r>
              <a:rPr lang="zh-CN" altLang="en-US" noProof="1"/>
              <a:t>单击此处编辑母版标题样式</a:t>
            </a:r>
          </a:p>
        </p:txBody>
      </p:sp>
      <p:cxnSp>
        <p:nvCxnSpPr>
          <p:cNvPr id="6" name="直接连接符 5"/>
          <p:cNvCxnSpPr/>
          <p:nvPr userDrawn="1"/>
        </p:nvCxnSpPr>
        <p:spPr>
          <a:xfrm>
            <a:off x="457200" y="947061"/>
            <a:ext cx="3747407" cy="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sp>
        <p:nvSpPr>
          <p:cNvPr id="4" name="灯片编号占位符 5"/>
          <p:cNvSpPr>
            <a:spLocks noGrp="1"/>
          </p:cNvSpPr>
          <p:nvPr>
            <p:ph type="sldNum" sz="quarter" idx="4"/>
          </p:nvPr>
        </p:nvSpPr>
        <p:spPr>
          <a:xfrm>
            <a:off x="7784646" y="6373993"/>
            <a:ext cx="917121"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ea typeface="微软雅黑" panose="020B0503020204020204" pitchFamily="34" charset="-122"/>
              </a:defRPr>
            </a:lvl1pPr>
          </a:lstStyle>
          <a:p>
            <a:fld id="{E5BDF72E-9FE5-429F-91AD-B59394577185}" type="slidenum">
              <a:rPr lang="zh-CN" altLang="en-US" smtClean="0"/>
              <a:pPr/>
              <a:t>‹#›</a:t>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有页码">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5BDF72E-9FE5-429F-91AD-B59394577185}"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空白无页码">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空白无单位">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a:xfrm>
            <a:off x="7784646" y="6373993"/>
            <a:ext cx="917121" cy="365125"/>
          </a:xfrm>
        </p:spPr>
        <p:txBody>
          <a:bodyPr/>
          <a:lstStyle/>
          <a:p>
            <a:fld id="{E5BDF72E-9FE5-429F-91AD-B59394577185}"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p:nvPicPr>
        <p:blipFill>
          <a:blip r:embed="rId9" cstate="print">
            <a:extLst>
              <a:ext uri="{28A0092B-C50C-407E-A947-70E740481C1C}">
                <a14:useLocalDpi xmlns="" xmlns:a14="http://schemas.microsoft.com/office/drawing/2010/main" val="0"/>
              </a:ext>
            </a:extLst>
          </a:blip>
          <a:stretch>
            <a:fillRect/>
          </a:stretch>
        </p:blipFill>
        <p:spPr>
          <a:xfrm>
            <a:off x="153278" y="6245203"/>
            <a:ext cx="2896082" cy="524738"/>
          </a:xfrm>
          <a:prstGeom prst="rect">
            <a:avLst/>
          </a:prstGeom>
        </p:spPr>
      </p:pic>
      <p:sp>
        <p:nvSpPr>
          <p:cNvPr id="2" name="标题占位符 1"/>
          <p:cNvSpPr>
            <a:spLocks noGrp="1"/>
          </p:cNvSpPr>
          <p:nvPr>
            <p:ph type="title"/>
          </p:nvPr>
        </p:nvSpPr>
        <p:spPr>
          <a:xfrm>
            <a:off x="457200" y="274639"/>
            <a:ext cx="8229600" cy="639762"/>
          </a:xfrm>
          <a:prstGeom prst="rect">
            <a:avLst/>
          </a:prstGeom>
        </p:spPr>
        <p:txBody>
          <a:bodyPr vert="horz" lIns="91440" tIns="45720" rIns="91440" bIns="45720" rtlCol="0" anchor="ctr">
            <a:noAutofit/>
          </a:bodyPr>
          <a:lstStyle/>
          <a:p>
            <a:r>
              <a:rPr lang="zh-CN" altLang="en-US" dirty="0"/>
              <a:t>单击此处编辑母版标题样式</a:t>
            </a:r>
          </a:p>
        </p:txBody>
      </p:sp>
      <p:sp>
        <p:nvSpPr>
          <p:cNvPr id="3" name="文本占位符 2"/>
          <p:cNvSpPr>
            <a:spLocks noGrp="1"/>
          </p:cNvSpPr>
          <p:nvPr>
            <p:ph type="body" idx="1"/>
          </p:nvPr>
        </p:nvSpPr>
        <p:spPr>
          <a:xfrm>
            <a:off x="457200" y="1033440"/>
            <a:ext cx="8229600" cy="5092724"/>
          </a:xfrm>
          <a:prstGeom prst="rect">
            <a:avLst/>
          </a:prstGeom>
          <a:ln>
            <a:noFill/>
          </a:ln>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1352548" y="6393541"/>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5" name="页脚占位符 4"/>
          <p:cNvSpPr>
            <a:spLocks noGrp="1"/>
          </p:cNvSpPr>
          <p:nvPr>
            <p:ph type="ftr" sz="quarter" idx="3"/>
          </p:nvPr>
        </p:nvSpPr>
        <p:spPr>
          <a:xfrm>
            <a:off x="3728360" y="6402612"/>
            <a:ext cx="1596997"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7784646" y="6373993"/>
            <a:ext cx="917121"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ea typeface="微软雅黑" panose="020B0503020204020204" pitchFamily="34" charset="-122"/>
              </a:defRPr>
            </a:lvl1pPr>
          </a:lstStyle>
          <a:p>
            <a:fld id="{E5BDF72E-9FE5-429F-91AD-B59394577185}" type="slidenum">
              <a:rPr lang="zh-CN" altLang="en-US" smtClean="0"/>
              <a:pPr/>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hdr="0" ftr="0" dt="0"/>
  <p:txStyles>
    <p:titleStyle>
      <a:lvl1pPr algn="l" defTabSz="914400" rtl="0" eaLnBrk="1" latinLnBrk="0" hangingPunct="1">
        <a:spcBef>
          <a:spcPct val="0"/>
        </a:spcBef>
        <a:buNone/>
        <a:defRPr sz="3200" b="1" kern="1200">
          <a:solidFill>
            <a:schemeClr val="tx2"/>
          </a:solidFill>
          <a:latin typeface="微软雅黑" panose="020B0503020204020204" pitchFamily="34" charset="-122"/>
          <a:ea typeface="微软雅黑" panose="020B0503020204020204" pitchFamily="34" charset="-122"/>
          <a:cs typeface="+mj-cs"/>
        </a:defRPr>
      </a:lvl1pPr>
    </p:titleStyle>
    <p:bodyStyle>
      <a:lvl1pPr marL="342900" indent="-342900" algn="l" defTabSz="914400" rtl="0" eaLnBrk="1" latinLnBrk="0" hangingPunct="1">
        <a:spcBef>
          <a:spcPct val="20000"/>
        </a:spcBef>
        <a:buFont typeface="Wingdings" panose="05000000000000000000" pitchFamily="2" charset="2"/>
        <a:buChar char="l"/>
        <a:defRPr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Wingdings" panose="05000000000000000000" pitchFamily="2" charset="2"/>
        <a:buChar char="l"/>
        <a:defRPr sz="2800" kern="1200">
          <a:solidFill>
            <a:srgbClr val="002060"/>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Wingdings" panose="05000000000000000000" pitchFamily="2" charset="2"/>
        <a:buChar char="l"/>
        <a:defRPr sz="2400" kern="1200">
          <a:solidFill>
            <a:srgbClr val="C00000"/>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Wingdings" panose="05000000000000000000" pitchFamily="2" charset="2"/>
        <a:buChar char="l"/>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Wingdings" panose="05000000000000000000" pitchFamily="2" charset="2"/>
        <a:buChar char="l"/>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image" Target="../media/image31.png"/><Relationship Id="rId7" Type="http://schemas.openxmlformats.org/officeDocument/2006/relationships/oleObject" Target="../embeddings/oleObject25.bin"/><Relationship Id="rId2" Type="http://schemas.openxmlformats.org/officeDocument/2006/relationships/slideLayout" Target="../slideLayouts/slideLayout5.xml"/><Relationship Id="rId1" Type="http://schemas.openxmlformats.org/officeDocument/2006/relationships/vmlDrawing" Target="../drawings/vmlDrawing8.vml"/><Relationship Id="rId6" Type="http://schemas.openxmlformats.org/officeDocument/2006/relationships/oleObject" Target="../embeddings/oleObject24.bin"/><Relationship Id="rId11" Type="http://schemas.openxmlformats.org/officeDocument/2006/relationships/oleObject" Target="../embeddings/oleObject29.bin"/><Relationship Id="rId5" Type="http://schemas.openxmlformats.org/officeDocument/2006/relationships/oleObject" Target="../embeddings/oleObject23.bin"/><Relationship Id="rId10" Type="http://schemas.openxmlformats.org/officeDocument/2006/relationships/oleObject" Target="../embeddings/oleObject28.bin"/><Relationship Id="rId4" Type="http://schemas.openxmlformats.org/officeDocument/2006/relationships/oleObject" Target="../embeddings/oleObject22.bin"/><Relationship Id="rId9" Type="http://schemas.openxmlformats.org/officeDocument/2006/relationships/oleObject" Target="../embeddings/oleObject27.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4.xml"/><Relationship Id="rId1" Type="http://schemas.openxmlformats.org/officeDocument/2006/relationships/vmlDrawing" Target="../drawings/vmlDrawing9.v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4.xml"/><Relationship Id="rId1" Type="http://schemas.openxmlformats.org/officeDocument/2006/relationships/vmlDrawing" Target="../drawings/vmlDrawing10.vml"/><Relationship Id="rId4" Type="http://schemas.openxmlformats.org/officeDocument/2006/relationships/oleObject" Target="../embeddings/oleObject32.bin"/></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4.xml"/><Relationship Id="rId1" Type="http://schemas.openxmlformats.org/officeDocument/2006/relationships/vmlDrawing" Target="../drawings/vmlDrawing11.vml"/><Relationship Id="rId5" Type="http://schemas.openxmlformats.org/officeDocument/2006/relationships/oleObject" Target="../embeddings/oleObject35.bin"/><Relationship Id="rId4" Type="http://schemas.openxmlformats.org/officeDocument/2006/relationships/oleObject" Target="../embeddings/oleObject34.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8.png"/><Relationship Id="rId7" Type="http://schemas.openxmlformats.org/officeDocument/2006/relationships/oleObject" Target="../embeddings/oleObject36.bin"/><Relationship Id="rId2" Type="http://schemas.openxmlformats.org/officeDocument/2006/relationships/slideLayout" Target="../slideLayouts/slideLayout4.xml"/><Relationship Id="rId1" Type="http://schemas.openxmlformats.org/officeDocument/2006/relationships/vmlDrawing" Target="../drawings/vmlDrawing12.v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1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4.xml"/><Relationship Id="rId4" Type="http://schemas.openxmlformats.org/officeDocument/2006/relationships/image" Target="../media/image45.png"/></Relationships>
</file>

<file path=ppt/slides/_rels/slide1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slideLayout" Target="../slideLayouts/slideLayout4.xml"/><Relationship Id="rId1" Type="http://schemas.openxmlformats.org/officeDocument/2006/relationships/vmlDrawing" Target="../drawings/vmlDrawing13.vml"/><Relationship Id="rId6" Type="http://schemas.openxmlformats.org/officeDocument/2006/relationships/oleObject" Target="../embeddings/oleObject39.bin"/><Relationship Id="rId5" Type="http://schemas.openxmlformats.org/officeDocument/2006/relationships/oleObject" Target="../embeddings/oleObject38.bin"/><Relationship Id="rId4" Type="http://schemas.openxmlformats.org/officeDocument/2006/relationships/oleObject" Target="../embeddings/oleObject37.bin"/></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5.xml"/><Relationship Id="rId1" Type="http://schemas.openxmlformats.org/officeDocument/2006/relationships/vmlDrawing" Target="../drawings/vmlDrawing14.vml"/><Relationship Id="rId5" Type="http://schemas.openxmlformats.org/officeDocument/2006/relationships/oleObject" Target="../embeddings/oleObject42.bin"/><Relationship Id="rId4" Type="http://schemas.openxmlformats.org/officeDocument/2006/relationships/oleObject" Target="../embeddings/oleObject41.bin"/></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5.xml"/><Relationship Id="rId1" Type="http://schemas.openxmlformats.org/officeDocument/2006/relationships/vmlDrawing" Target="../drawings/vmlDrawing15.v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5.xml"/><Relationship Id="rId1" Type="http://schemas.openxmlformats.org/officeDocument/2006/relationships/vmlDrawing" Target="../drawings/vmlDrawing16.vml"/><Relationship Id="rId4" Type="http://schemas.openxmlformats.org/officeDocument/2006/relationships/image" Target="../media/image55.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vmlDrawing" Target="../drawings/vmlDrawing17.vml"/><Relationship Id="rId4" Type="http://schemas.openxmlformats.org/officeDocument/2006/relationships/oleObject" Target="../embeddings/oleObject45.bin"/></Relationships>
</file>

<file path=ppt/slides/_rels/slide2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slideLayout" Target="../slideLayouts/slideLayout4.xml"/><Relationship Id="rId1" Type="http://schemas.openxmlformats.org/officeDocument/2006/relationships/vmlDrawing" Target="../drawings/vmlDrawing18.vml"/><Relationship Id="rId4" Type="http://schemas.openxmlformats.org/officeDocument/2006/relationships/oleObject" Target="../embeddings/oleObject46.bin"/></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4.xml"/><Relationship Id="rId1" Type="http://schemas.openxmlformats.org/officeDocument/2006/relationships/vmlDrawing" Target="../drawings/vmlDrawing19.v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vmlDrawing" Target="../drawings/vmlDrawing20.vml"/><Relationship Id="rId4" Type="http://schemas.openxmlformats.org/officeDocument/2006/relationships/oleObject" Target="../embeddings/oleObject48.bin"/></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5.xml"/><Relationship Id="rId1" Type="http://schemas.openxmlformats.org/officeDocument/2006/relationships/vmlDrawing" Target="../drawings/vmlDrawing21.vml"/></Relationships>
</file>

<file path=ppt/slides/_rels/slide26.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7.xml"/><Relationship Id="rId1" Type="http://schemas.openxmlformats.org/officeDocument/2006/relationships/vmlDrawing" Target="../drawings/vmlDrawing22.v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5.xml"/><Relationship Id="rId1" Type="http://schemas.openxmlformats.org/officeDocument/2006/relationships/vmlDrawing" Target="../drawings/vmlDrawing23.v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4.xml"/><Relationship Id="rId1" Type="http://schemas.openxmlformats.org/officeDocument/2006/relationships/vmlDrawing" Target="../drawings/vmlDrawing24.vml"/><Relationship Id="rId4" Type="http://schemas.openxmlformats.org/officeDocument/2006/relationships/oleObject" Target="../embeddings/oleObject53.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58.bin"/><Relationship Id="rId3" Type="http://schemas.openxmlformats.org/officeDocument/2006/relationships/image" Target="../media/image75.png"/><Relationship Id="rId7" Type="http://schemas.openxmlformats.org/officeDocument/2006/relationships/oleObject" Target="../embeddings/oleObject57.bin"/><Relationship Id="rId2" Type="http://schemas.openxmlformats.org/officeDocument/2006/relationships/slideLayout" Target="../slideLayouts/slideLayout5.xml"/><Relationship Id="rId1" Type="http://schemas.openxmlformats.org/officeDocument/2006/relationships/vmlDrawing" Target="../drawings/vmlDrawing25.vml"/><Relationship Id="rId6" Type="http://schemas.openxmlformats.org/officeDocument/2006/relationships/oleObject" Target="../embeddings/oleObject56.bin"/><Relationship Id="rId5" Type="http://schemas.openxmlformats.org/officeDocument/2006/relationships/oleObject" Target="../embeddings/oleObject55.bin"/><Relationship Id="rId10" Type="http://schemas.openxmlformats.org/officeDocument/2006/relationships/oleObject" Target="../embeddings/oleObject60.bin"/><Relationship Id="rId4" Type="http://schemas.openxmlformats.org/officeDocument/2006/relationships/oleObject" Target="../embeddings/oleObject54.bin"/><Relationship Id="rId9" Type="http://schemas.openxmlformats.org/officeDocument/2006/relationships/oleObject" Target="../embeddings/oleObject59.bin"/></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Layout" Target="../slideLayouts/slideLayout5.xml"/><Relationship Id="rId1" Type="http://schemas.openxmlformats.org/officeDocument/2006/relationships/vmlDrawing" Target="../drawings/vmlDrawing26.vml"/></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66.bin"/><Relationship Id="rId3" Type="http://schemas.openxmlformats.org/officeDocument/2006/relationships/image" Target="../media/image75.png"/><Relationship Id="rId7" Type="http://schemas.openxmlformats.org/officeDocument/2006/relationships/oleObject" Target="../embeddings/oleObject65.bin"/><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oleObject" Target="../embeddings/oleObject64.bin"/><Relationship Id="rId11" Type="http://schemas.openxmlformats.org/officeDocument/2006/relationships/oleObject" Target="../embeddings/oleObject69.bin"/><Relationship Id="rId5" Type="http://schemas.openxmlformats.org/officeDocument/2006/relationships/oleObject" Target="../embeddings/oleObject63.bin"/><Relationship Id="rId10" Type="http://schemas.openxmlformats.org/officeDocument/2006/relationships/oleObject" Target="../embeddings/oleObject68.bin"/><Relationship Id="rId4" Type="http://schemas.openxmlformats.org/officeDocument/2006/relationships/oleObject" Target="../embeddings/oleObject62.bin"/><Relationship Id="rId9" Type="http://schemas.openxmlformats.org/officeDocument/2006/relationships/oleObject" Target="../embeddings/oleObject67.bin"/></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70.bin"/><Relationship Id="rId2" Type="http://schemas.openxmlformats.org/officeDocument/2006/relationships/slideLayout" Target="../slideLayouts/slideLayout5.xml"/><Relationship Id="rId1" Type="http://schemas.openxmlformats.org/officeDocument/2006/relationships/vmlDrawing" Target="../drawings/vmlDrawing28.vml"/></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76.bin"/><Relationship Id="rId3" Type="http://schemas.openxmlformats.org/officeDocument/2006/relationships/oleObject" Target="../embeddings/oleObject71.bin"/><Relationship Id="rId7" Type="http://schemas.openxmlformats.org/officeDocument/2006/relationships/oleObject" Target="../embeddings/oleObject75.bin"/><Relationship Id="rId2" Type="http://schemas.openxmlformats.org/officeDocument/2006/relationships/slideLayout" Target="../slideLayouts/slideLayout5.xml"/><Relationship Id="rId1" Type="http://schemas.openxmlformats.org/officeDocument/2006/relationships/vmlDrawing" Target="../drawings/vmlDrawing29.vml"/><Relationship Id="rId6" Type="http://schemas.openxmlformats.org/officeDocument/2006/relationships/oleObject" Target="../embeddings/oleObject74.bin"/><Relationship Id="rId5" Type="http://schemas.openxmlformats.org/officeDocument/2006/relationships/oleObject" Target="../embeddings/oleObject73.bin"/><Relationship Id="rId4" Type="http://schemas.openxmlformats.org/officeDocument/2006/relationships/oleObject" Target="../embeddings/oleObject72.bin"/></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77.bin"/><Relationship Id="rId2" Type="http://schemas.openxmlformats.org/officeDocument/2006/relationships/slideLayout" Target="../slideLayouts/slideLayout5.xml"/><Relationship Id="rId1" Type="http://schemas.openxmlformats.org/officeDocument/2006/relationships/vmlDrawing" Target="../drawings/vmlDrawing30.vml"/><Relationship Id="rId6" Type="http://schemas.openxmlformats.org/officeDocument/2006/relationships/oleObject" Target="../embeddings/oleObject80.bin"/><Relationship Id="rId5" Type="http://schemas.openxmlformats.org/officeDocument/2006/relationships/oleObject" Target="../embeddings/oleObject79.bin"/><Relationship Id="rId4" Type="http://schemas.openxmlformats.org/officeDocument/2006/relationships/oleObject" Target="../embeddings/oleObject78.bin"/></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notesSlide" Target="../notesSlides/notesSlide2.xml"/><Relationship Id="rId7" Type="http://schemas.openxmlformats.org/officeDocument/2006/relationships/oleObject" Target="../embeddings/oleObject6.bin"/><Relationship Id="rId2" Type="http://schemas.openxmlformats.org/officeDocument/2006/relationships/slideLayout" Target="../slideLayouts/slideLayout5.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oleObject" Target="../embeddings/oleObject4.bin"/><Relationship Id="rId4" Type="http://schemas.openxmlformats.org/officeDocument/2006/relationships/oleObject" Target="../embeddings/oleObject3.bin"/></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81.bin"/><Relationship Id="rId2" Type="http://schemas.openxmlformats.org/officeDocument/2006/relationships/slideLayout" Target="../slideLayouts/slideLayout4.xml"/><Relationship Id="rId1" Type="http://schemas.openxmlformats.org/officeDocument/2006/relationships/vmlDrawing" Target="../drawings/vmlDrawing31.vml"/><Relationship Id="rId5" Type="http://schemas.openxmlformats.org/officeDocument/2006/relationships/image" Target="../media/image93.png"/><Relationship Id="rId4" Type="http://schemas.openxmlformats.org/officeDocument/2006/relationships/oleObject" Target="../embeddings/oleObject82.bin"/></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83.bin"/><Relationship Id="rId2" Type="http://schemas.openxmlformats.org/officeDocument/2006/relationships/slideLayout" Target="../slideLayouts/slideLayout4.xml"/><Relationship Id="rId1" Type="http://schemas.openxmlformats.org/officeDocument/2006/relationships/vmlDrawing" Target="../drawings/vmlDrawing32.vml"/><Relationship Id="rId4" Type="http://schemas.openxmlformats.org/officeDocument/2006/relationships/image" Target="../media/image93.png"/></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84.bin"/><Relationship Id="rId2" Type="http://schemas.openxmlformats.org/officeDocument/2006/relationships/slideLayout" Target="../slideLayouts/slideLayout4.xml"/><Relationship Id="rId1" Type="http://schemas.openxmlformats.org/officeDocument/2006/relationships/vmlDrawing" Target="../drawings/vmlDrawing33.vml"/><Relationship Id="rId4" Type="http://schemas.openxmlformats.org/officeDocument/2006/relationships/image" Target="../media/image96.png"/></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85.bin"/><Relationship Id="rId2" Type="http://schemas.openxmlformats.org/officeDocument/2006/relationships/slideLayout" Target="../slideLayouts/slideLayout4.xml"/><Relationship Id="rId1" Type="http://schemas.openxmlformats.org/officeDocument/2006/relationships/vmlDrawing" Target="../drawings/vmlDrawing34.vml"/><Relationship Id="rId4" Type="http://schemas.openxmlformats.org/officeDocument/2006/relationships/image" Target="../media/image96.png"/></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86.bin"/><Relationship Id="rId2" Type="http://schemas.openxmlformats.org/officeDocument/2006/relationships/slideLayout" Target="../slideLayouts/slideLayout4.xml"/><Relationship Id="rId1" Type="http://schemas.openxmlformats.org/officeDocument/2006/relationships/vmlDrawing" Target="../drawings/vmlDrawing35.vml"/><Relationship Id="rId4" Type="http://schemas.openxmlformats.org/officeDocument/2006/relationships/image" Target="../media/image99.png"/></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87.bin"/><Relationship Id="rId2" Type="http://schemas.openxmlformats.org/officeDocument/2006/relationships/slideLayout" Target="../slideLayouts/slideLayout4.xml"/><Relationship Id="rId1" Type="http://schemas.openxmlformats.org/officeDocument/2006/relationships/vmlDrawing" Target="../drawings/vmlDrawing36.vml"/><Relationship Id="rId4" Type="http://schemas.openxmlformats.org/officeDocument/2006/relationships/image" Target="../media/image99.png"/></Relationships>
</file>

<file path=ppt/slides/_rels/slide46.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slideLayout" Target="../slideLayouts/slideLayout4.xml"/><Relationship Id="rId1" Type="http://schemas.openxmlformats.org/officeDocument/2006/relationships/vmlDrawing" Target="../drawings/vmlDrawing37.vml"/><Relationship Id="rId6" Type="http://schemas.openxmlformats.org/officeDocument/2006/relationships/oleObject" Target="../embeddings/oleObject88.bin"/><Relationship Id="rId5" Type="http://schemas.openxmlformats.org/officeDocument/2006/relationships/image" Target="../media/image96.png"/><Relationship Id="rId4" Type="http://schemas.openxmlformats.org/officeDocument/2006/relationships/image" Target="../media/image93.png"/></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89.bin"/><Relationship Id="rId2" Type="http://schemas.openxmlformats.org/officeDocument/2006/relationships/slideLayout" Target="../slideLayouts/slideLayout7.xml"/><Relationship Id="rId1" Type="http://schemas.openxmlformats.org/officeDocument/2006/relationships/vmlDrawing" Target="../drawings/vmlDrawing38.vml"/><Relationship Id="rId6" Type="http://schemas.openxmlformats.org/officeDocument/2006/relationships/oleObject" Target="../embeddings/oleObject92.bin"/><Relationship Id="rId5" Type="http://schemas.openxmlformats.org/officeDocument/2006/relationships/oleObject" Target="../embeddings/oleObject91.bin"/><Relationship Id="rId4" Type="http://schemas.openxmlformats.org/officeDocument/2006/relationships/oleObject" Target="../embeddings/oleObject90.bin"/></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vmlDrawing" Target="../drawings/vmlDrawing39.vml"/><Relationship Id="rId4" Type="http://schemas.openxmlformats.org/officeDocument/2006/relationships/oleObject" Target="../embeddings/oleObject93.bin"/></Relationships>
</file>

<file path=ppt/slides/_rels/slide49.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slideLayout" Target="../slideLayouts/slideLayout4.xml"/><Relationship Id="rId1" Type="http://schemas.openxmlformats.org/officeDocument/2006/relationships/vmlDrawing" Target="../drawings/vmlDrawing40.vml"/><Relationship Id="rId5" Type="http://schemas.openxmlformats.org/officeDocument/2006/relationships/oleObject" Target="../embeddings/oleObject95.bin"/><Relationship Id="rId4" Type="http://schemas.openxmlformats.org/officeDocument/2006/relationships/oleObject" Target="../embeddings/oleObject94.bin"/></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3.xml"/><Relationship Id="rId1" Type="http://schemas.openxmlformats.org/officeDocument/2006/relationships/vmlDrawing" Target="../drawings/vmlDrawing3.vml"/></Relationships>
</file>

<file path=ppt/slides/_rels/slide50.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slideLayout" Target="../slideLayouts/slideLayout4.xml"/><Relationship Id="rId1" Type="http://schemas.openxmlformats.org/officeDocument/2006/relationships/vmlDrawing" Target="../drawings/vmlDrawing41.vml"/><Relationship Id="rId6" Type="http://schemas.openxmlformats.org/officeDocument/2006/relationships/oleObject" Target="../embeddings/oleObject98.bin"/><Relationship Id="rId5" Type="http://schemas.openxmlformats.org/officeDocument/2006/relationships/oleObject" Target="../embeddings/oleObject97.bin"/><Relationship Id="rId4" Type="http://schemas.openxmlformats.org/officeDocument/2006/relationships/oleObject" Target="../embeddings/oleObject96.bin"/></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99.bin"/><Relationship Id="rId2" Type="http://schemas.openxmlformats.org/officeDocument/2006/relationships/slideLayout" Target="../slideLayouts/slideLayout4.xml"/><Relationship Id="rId1" Type="http://schemas.openxmlformats.org/officeDocument/2006/relationships/vmlDrawing" Target="../drawings/vmlDrawing42.vml"/><Relationship Id="rId4" Type="http://schemas.openxmlformats.org/officeDocument/2006/relationships/oleObject" Target="../embeddings/oleObject100.bin"/></Relationships>
</file>

<file path=ppt/slides/_rels/slide52.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slideLayout" Target="../slideLayouts/slideLayout4.xml"/><Relationship Id="rId1" Type="http://schemas.openxmlformats.org/officeDocument/2006/relationships/vmlDrawing" Target="../drawings/vmlDrawing43.vml"/><Relationship Id="rId5" Type="http://schemas.openxmlformats.org/officeDocument/2006/relationships/oleObject" Target="../embeddings/oleObject102.bin"/><Relationship Id="rId4" Type="http://schemas.openxmlformats.org/officeDocument/2006/relationships/oleObject" Target="../embeddings/oleObject101.bin"/></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103.bin"/><Relationship Id="rId2" Type="http://schemas.openxmlformats.org/officeDocument/2006/relationships/slideLayout" Target="../slideLayouts/slideLayout4.xml"/><Relationship Id="rId1" Type="http://schemas.openxmlformats.org/officeDocument/2006/relationships/vmlDrawing" Target="../drawings/vmlDrawing44.v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04.bin"/><Relationship Id="rId2" Type="http://schemas.openxmlformats.org/officeDocument/2006/relationships/slideLayout" Target="../slideLayouts/slideLayout4.xml"/><Relationship Id="rId1" Type="http://schemas.openxmlformats.org/officeDocument/2006/relationships/vmlDrawing" Target="../drawings/vmlDrawing45.vml"/></Relationships>
</file>

<file path=ppt/slides/_rels/slide55.xml.rels><?xml version="1.0" encoding="UTF-8" standalone="yes"?>
<Relationships xmlns="http://schemas.openxmlformats.org/package/2006/relationships"><Relationship Id="rId8" Type="http://schemas.openxmlformats.org/officeDocument/2006/relationships/oleObject" Target="../embeddings/oleObject110.bin"/><Relationship Id="rId3" Type="http://schemas.openxmlformats.org/officeDocument/2006/relationships/oleObject" Target="../embeddings/oleObject105.bin"/><Relationship Id="rId7" Type="http://schemas.openxmlformats.org/officeDocument/2006/relationships/oleObject" Target="../embeddings/oleObject109.bin"/><Relationship Id="rId2" Type="http://schemas.openxmlformats.org/officeDocument/2006/relationships/slideLayout" Target="../slideLayouts/slideLayout4.xml"/><Relationship Id="rId1" Type="http://schemas.openxmlformats.org/officeDocument/2006/relationships/vmlDrawing" Target="../drawings/vmlDrawing46.vml"/><Relationship Id="rId6" Type="http://schemas.openxmlformats.org/officeDocument/2006/relationships/oleObject" Target="../embeddings/oleObject108.bin"/><Relationship Id="rId5" Type="http://schemas.openxmlformats.org/officeDocument/2006/relationships/oleObject" Target="../embeddings/oleObject107.bin"/><Relationship Id="rId4" Type="http://schemas.openxmlformats.org/officeDocument/2006/relationships/oleObject" Target="../embeddings/oleObject106.bin"/></Relationships>
</file>

<file path=ppt/slides/_rels/slide56.xml.rels><?xml version="1.0" encoding="UTF-8" standalone="yes"?>
<Relationships xmlns="http://schemas.openxmlformats.org/package/2006/relationships"><Relationship Id="rId2" Type="http://schemas.openxmlformats.org/officeDocument/2006/relationships/image" Target="../media/image122.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vmlDrawing" Target="../drawings/vmlDrawing47.vml"/><Relationship Id="rId5" Type="http://schemas.openxmlformats.org/officeDocument/2006/relationships/oleObject" Target="../embeddings/oleObject111.bin"/><Relationship Id="rId4" Type="http://schemas.openxmlformats.org/officeDocument/2006/relationships/image" Target="../media/image124.png"/></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112.bin"/><Relationship Id="rId2" Type="http://schemas.openxmlformats.org/officeDocument/2006/relationships/slideLayout" Target="../slideLayouts/slideLayout4.xml"/><Relationship Id="rId1" Type="http://schemas.openxmlformats.org/officeDocument/2006/relationships/vmlDrawing" Target="../drawings/vmlDrawing48.vml"/><Relationship Id="rId5" Type="http://schemas.openxmlformats.org/officeDocument/2006/relationships/oleObject" Target="../embeddings/oleObject114.bin"/><Relationship Id="rId4" Type="http://schemas.openxmlformats.org/officeDocument/2006/relationships/oleObject" Target="../embeddings/oleObject113.bin"/></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115.bin"/><Relationship Id="rId2" Type="http://schemas.openxmlformats.org/officeDocument/2006/relationships/slideLayout" Target="../slideLayouts/slideLayout4.xml"/><Relationship Id="rId1" Type="http://schemas.openxmlformats.org/officeDocument/2006/relationships/vmlDrawing" Target="../drawings/vmlDrawing49.v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9.bin"/><Relationship Id="rId7" Type="http://schemas.openxmlformats.org/officeDocument/2006/relationships/oleObject" Target="../embeddings/oleObject13.bin"/><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oleObject" Target="../embeddings/oleObject12.bin"/><Relationship Id="rId5" Type="http://schemas.openxmlformats.org/officeDocument/2006/relationships/oleObject" Target="../embeddings/oleObject11.bin"/><Relationship Id="rId4" Type="http://schemas.openxmlformats.org/officeDocument/2006/relationships/oleObject" Target="../embeddings/oleObject10.bin"/></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116.bin"/><Relationship Id="rId2" Type="http://schemas.openxmlformats.org/officeDocument/2006/relationships/slideLayout" Target="../slideLayouts/slideLayout5.xml"/><Relationship Id="rId1" Type="http://schemas.openxmlformats.org/officeDocument/2006/relationships/vmlDrawing" Target="../drawings/vmlDrawing50.vml"/><Relationship Id="rId4" Type="http://schemas.openxmlformats.org/officeDocument/2006/relationships/oleObject" Target="../embeddings/oleObject117.bin"/></Relationships>
</file>

<file path=ppt/slides/_rels/slide62.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slideLayout" Target="../slideLayouts/slideLayout5.xml"/><Relationship Id="rId1" Type="http://schemas.openxmlformats.org/officeDocument/2006/relationships/vmlDrawing" Target="../drawings/vmlDrawing51.vml"/><Relationship Id="rId6" Type="http://schemas.openxmlformats.org/officeDocument/2006/relationships/oleObject" Target="../embeddings/oleObject120.bin"/><Relationship Id="rId5" Type="http://schemas.openxmlformats.org/officeDocument/2006/relationships/oleObject" Target="../embeddings/oleObject119.bin"/><Relationship Id="rId4" Type="http://schemas.openxmlformats.org/officeDocument/2006/relationships/oleObject" Target="../embeddings/oleObject118.bin"/></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121.bin"/><Relationship Id="rId2" Type="http://schemas.openxmlformats.org/officeDocument/2006/relationships/slideLayout" Target="../slideLayouts/slideLayout5.xml"/><Relationship Id="rId1" Type="http://schemas.openxmlformats.org/officeDocument/2006/relationships/vmlDrawing" Target="../drawings/vmlDrawing52.v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122.bin"/><Relationship Id="rId2" Type="http://schemas.openxmlformats.org/officeDocument/2006/relationships/slideLayout" Target="../slideLayouts/slideLayout5.xml"/><Relationship Id="rId1" Type="http://schemas.openxmlformats.org/officeDocument/2006/relationships/vmlDrawing" Target="../drawings/vmlDrawing53.vml"/><Relationship Id="rId4" Type="http://schemas.openxmlformats.org/officeDocument/2006/relationships/oleObject" Target="../embeddings/oleObject123.bin"/></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124.bin"/><Relationship Id="rId2" Type="http://schemas.openxmlformats.org/officeDocument/2006/relationships/slideLayout" Target="../slideLayouts/slideLayout4.xml"/><Relationship Id="rId1" Type="http://schemas.openxmlformats.org/officeDocument/2006/relationships/vmlDrawing" Target="../drawings/vmlDrawing54.vml"/><Relationship Id="rId5" Type="http://schemas.openxmlformats.org/officeDocument/2006/relationships/oleObject" Target="../embeddings/oleObject126.bin"/><Relationship Id="rId4" Type="http://schemas.openxmlformats.org/officeDocument/2006/relationships/oleObject" Target="../embeddings/oleObject125.bin"/></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127.bin"/><Relationship Id="rId2" Type="http://schemas.openxmlformats.org/officeDocument/2006/relationships/slideLayout" Target="../slideLayouts/slideLayout4.xml"/><Relationship Id="rId1" Type="http://schemas.openxmlformats.org/officeDocument/2006/relationships/vmlDrawing" Target="../drawings/vmlDrawing55.vml"/></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128.bin"/><Relationship Id="rId2" Type="http://schemas.openxmlformats.org/officeDocument/2006/relationships/slideLayout" Target="../slideLayouts/slideLayout4.xml"/><Relationship Id="rId1" Type="http://schemas.openxmlformats.org/officeDocument/2006/relationships/vmlDrawing" Target="../drawings/vmlDrawing56.vml"/><Relationship Id="rId4" Type="http://schemas.openxmlformats.org/officeDocument/2006/relationships/image" Target="../media/image139.png"/></Relationships>
</file>

<file path=ppt/slides/_rels/slide68.xml.rels><?xml version="1.0" encoding="UTF-8" standalone="yes"?>
<Relationships xmlns="http://schemas.openxmlformats.org/package/2006/relationships"><Relationship Id="rId8" Type="http://schemas.openxmlformats.org/officeDocument/2006/relationships/oleObject" Target="../embeddings/oleObject134.bin"/><Relationship Id="rId3" Type="http://schemas.openxmlformats.org/officeDocument/2006/relationships/oleObject" Target="../embeddings/oleObject129.bin"/><Relationship Id="rId7" Type="http://schemas.openxmlformats.org/officeDocument/2006/relationships/oleObject" Target="../embeddings/oleObject133.bin"/><Relationship Id="rId2" Type="http://schemas.openxmlformats.org/officeDocument/2006/relationships/slideLayout" Target="../slideLayouts/slideLayout4.xml"/><Relationship Id="rId1" Type="http://schemas.openxmlformats.org/officeDocument/2006/relationships/vmlDrawing" Target="../drawings/vmlDrawing57.vml"/><Relationship Id="rId6" Type="http://schemas.openxmlformats.org/officeDocument/2006/relationships/oleObject" Target="../embeddings/oleObject132.bin"/><Relationship Id="rId5" Type="http://schemas.openxmlformats.org/officeDocument/2006/relationships/oleObject" Target="../embeddings/oleObject131.bin"/><Relationship Id="rId4" Type="http://schemas.openxmlformats.org/officeDocument/2006/relationships/oleObject" Target="../embeddings/oleObject130.bin"/><Relationship Id="rId9" Type="http://schemas.openxmlformats.org/officeDocument/2006/relationships/oleObject" Target="../embeddings/oleObject135.bin"/></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136.bin"/><Relationship Id="rId2" Type="http://schemas.openxmlformats.org/officeDocument/2006/relationships/slideLayout" Target="../slideLayouts/slideLayout5.xml"/><Relationship Id="rId1" Type="http://schemas.openxmlformats.org/officeDocument/2006/relationships/vmlDrawing" Target="../drawings/vmlDrawing58.v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4.xml"/><Relationship Id="rId1" Type="http://schemas.openxmlformats.org/officeDocument/2006/relationships/vmlDrawing" Target="../drawings/vmlDrawing5.vml"/><Relationship Id="rId4" Type="http://schemas.openxmlformats.org/officeDocument/2006/relationships/oleObject" Target="../embeddings/oleObject14.bin"/></Relationships>
</file>

<file path=ppt/slides/_rels/slide70.xml.rels><?xml version="1.0" encoding="UTF-8" standalone="yes"?>
<Relationships xmlns="http://schemas.openxmlformats.org/package/2006/relationships"><Relationship Id="rId2" Type="http://schemas.openxmlformats.org/officeDocument/2006/relationships/image" Target="../media/image148.png"/><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137.bin"/><Relationship Id="rId2" Type="http://schemas.openxmlformats.org/officeDocument/2006/relationships/slideLayout" Target="../slideLayouts/slideLayout5.xml"/><Relationship Id="rId1" Type="http://schemas.openxmlformats.org/officeDocument/2006/relationships/vmlDrawing" Target="../drawings/vmlDrawing59.vml"/><Relationship Id="rId4" Type="http://schemas.openxmlformats.org/officeDocument/2006/relationships/oleObject" Target="../embeddings/oleObject138.bin"/></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139.bin"/><Relationship Id="rId2" Type="http://schemas.openxmlformats.org/officeDocument/2006/relationships/slideLayout" Target="../slideLayouts/slideLayout5.xml"/><Relationship Id="rId1" Type="http://schemas.openxmlformats.org/officeDocument/2006/relationships/vmlDrawing" Target="../drawings/vmlDrawing60.vml"/><Relationship Id="rId6" Type="http://schemas.openxmlformats.org/officeDocument/2006/relationships/image" Target="../media/image154.png"/><Relationship Id="rId5" Type="http://schemas.openxmlformats.org/officeDocument/2006/relationships/image" Target="../media/image153.png"/><Relationship Id="rId4" Type="http://schemas.openxmlformats.org/officeDocument/2006/relationships/oleObject" Target="../embeddings/oleObject140.bin"/></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141.bin"/><Relationship Id="rId2" Type="http://schemas.openxmlformats.org/officeDocument/2006/relationships/slideLayout" Target="../slideLayouts/slideLayout4.xml"/><Relationship Id="rId1" Type="http://schemas.openxmlformats.org/officeDocument/2006/relationships/vmlDrawing" Target="../drawings/vmlDrawing61.vml"/><Relationship Id="rId4" Type="http://schemas.openxmlformats.org/officeDocument/2006/relationships/oleObject" Target="../embeddings/oleObject142.bin"/></Relationships>
</file>

<file path=ppt/slides/_rels/slide74.xml.rels><?xml version="1.0" encoding="UTF-8" standalone="yes"?>
<Relationships xmlns="http://schemas.openxmlformats.org/package/2006/relationships"><Relationship Id="rId8" Type="http://schemas.openxmlformats.org/officeDocument/2006/relationships/image" Target="../media/image162.png"/><Relationship Id="rId3" Type="http://schemas.openxmlformats.org/officeDocument/2006/relationships/oleObject" Target="../embeddings/oleObject143.bin"/><Relationship Id="rId7" Type="http://schemas.openxmlformats.org/officeDocument/2006/relationships/oleObject" Target="../embeddings/oleObject147.bin"/><Relationship Id="rId2" Type="http://schemas.openxmlformats.org/officeDocument/2006/relationships/slideLayout" Target="../slideLayouts/slideLayout4.xml"/><Relationship Id="rId1" Type="http://schemas.openxmlformats.org/officeDocument/2006/relationships/vmlDrawing" Target="../drawings/vmlDrawing62.vml"/><Relationship Id="rId6" Type="http://schemas.openxmlformats.org/officeDocument/2006/relationships/oleObject" Target="../embeddings/oleObject146.bin"/><Relationship Id="rId5" Type="http://schemas.openxmlformats.org/officeDocument/2006/relationships/oleObject" Target="../embeddings/oleObject145.bin"/><Relationship Id="rId4" Type="http://schemas.openxmlformats.org/officeDocument/2006/relationships/oleObject" Target="../embeddings/oleObject144.bin"/></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148.bin"/><Relationship Id="rId2" Type="http://schemas.openxmlformats.org/officeDocument/2006/relationships/slideLayout" Target="../slideLayouts/slideLayout5.xml"/><Relationship Id="rId1" Type="http://schemas.openxmlformats.org/officeDocument/2006/relationships/vmlDrawing" Target="../drawings/vmlDrawing63.vml"/><Relationship Id="rId4" Type="http://schemas.openxmlformats.org/officeDocument/2006/relationships/oleObject" Target="../embeddings/oleObject149.bin"/></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150.bin"/><Relationship Id="rId2" Type="http://schemas.openxmlformats.org/officeDocument/2006/relationships/slideLayout" Target="../slideLayouts/slideLayout4.xml"/><Relationship Id="rId1" Type="http://schemas.openxmlformats.org/officeDocument/2006/relationships/vmlDrawing" Target="../drawings/vmlDrawing64.vml"/><Relationship Id="rId4" Type="http://schemas.openxmlformats.org/officeDocument/2006/relationships/image" Target="../media/image166.png"/></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151.bin"/><Relationship Id="rId2" Type="http://schemas.openxmlformats.org/officeDocument/2006/relationships/slideLayout" Target="../slideLayouts/slideLayout4.xml"/><Relationship Id="rId1" Type="http://schemas.openxmlformats.org/officeDocument/2006/relationships/vmlDrawing" Target="../drawings/vmlDrawing65.vml"/><Relationship Id="rId5" Type="http://schemas.openxmlformats.org/officeDocument/2006/relationships/oleObject" Target="../embeddings/oleObject153.bin"/><Relationship Id="rId4" Type="http://schemas.openxmlformats.org/officeDocument/2006/relationships/oleObject" Target="../embeddings/oleObject152.bin"/></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154.bin"/><Relationship Id="rId2" Type="http://schemas.openxmlformats.org/officeDocument/2006/relationships/slideLayout" Target="../slideLayouts/slideLayout5.xml"/><Relationship Id="rId1" Type="http://schemas.openxmlformats.org/officeDocument/2006/relationships/vmlDrawing" Target="../drawings/vmlDrawing66.vml"/></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155.bin"/><Relationship Id="rId2" Type="http://schemas.openxmlformats.org/officeDocument/2006/relationships/slideLayout" Target="../slideLayouts/slideLayout5.xml"/><Relationship Id="rId1" Type="http://schemas.openxmlformats.org/officeDocument/2006/relationships/vmlDrawing" Target="../drawings/vmlDrawing67.v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4.xml"/><Relationship Id="rId1" Type="http://schemas.openxmlformats.org/officeDocument/2006/relationships/vmlDrawing" Target="../drawings/vmlDrawing6.vml"/><Relationship Id="rId6" Type="http://schemas.openxmlformats.org/officeDocument/2006/relationships/oleObject" Target="../embeddings/oleObject17.bin"/><Relationship Id="rId5" Type="http://schemas.openxmlformats.org/officeDocument/2006/relationships/oleObject" Target="../embeddings/oleObject16.bin"/><Relationship Id="rId4" Type="http://schemas.openxmlformats.org/officeDocument/2006/relationships/image" Target="../media/image20.png"/></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156.bin"/><Relationship Id="rId7" Type="http://schemas.openxmlformats.org/officeDocument/2006/relationships/oleObject" Target="../embeddings/oleObject160.bin"/><Relationship Id="rId2" Type="http://schemas.openxmlformats.org/officeDocument/2006/relationships/slideLayout" Target="../slideLayouts/slideLayout4.xml"/><Relationship Id="rId1" Type="http://schemas.openxmlformats.org/officeDocument/2006/relationships/vmlDrawing" Target="../drawings/vmlDrawing68.vml"/><Relationship Id="rId6" Type="http://schemas.openxmlformats.org/officeDocument/2006/relationships/oleObject" Target="../embeddings/oleObject159.bin"/><Relationship Id="rId5" Type="http://schemas.openxmlformats.org/officeDocument/2006/relationships/oleObject" Target="../embeddings/oleObject158.bin"/><Relationship Id="rId4" Type="http://schemas.openxmlformats.org/officeDocument/2006/relationships/oleObject" Target="../embeddings/oleObject157.bin"/></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161.bin"/><Relationship Id="rId2" Type="http://schemas.openxmlformats.org/officeDocument/2006/relationships/slideLayout" Target="../slideLayouts/slideLayout5.xml"/><Relationship Id="rId1" Type="http://schemas.openxmlformats.org/officeDocument/2006/relationships/vmlDrawing" Target="../drawings/vmlDrawing69.vml"/><Relationship Id="rId6" Type="http://schemas.openxmlformats.org/officeDocument/2006/relationships/oleObject" Target="../embeddings/oleObject164.bin"/><Relationship Id="rId5" Type="http://schemas.openxmlformats.org/officeDocument/2006/relationships/oleObject" Target="../embeddings/oleObject163.bin"/><Relationship Id="rId4" Type="http://schemas.openxmlformats.org/officeDocument/2006/relationships/oleObject" Target="../embeddings/oleObject162.bin"/></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vmlDrawing" Target="../drawings/vmlDrawing70.vml"/><Relationship Id="rId6" Type="http://schemas.openxmlformats.org/officeDocument/2006/relationships/oleObject" Target="../embeddings/oleObject167.bin"/><Relationship Id="rId5" Type="http://schemas.openxmlformats.org/officeDocument/2006/relationships/oleObject" Target="../embeddings/oleObject166.bin"/><Relationship Id="rId4" Type="http://schemas.openxmlformats.org/officeDocument/2006/relationships/oleObject" Target="../embeddings/oleObject165.bin"/></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oleObject" Target="../embeddings/oleObject171.bin"/><Relationship Id="rId2" Type="http://schemas.openxmlformats.org/officeDocument/2006/relationships/slideLayout" Target="../slideLayouts/slideLayout5.xml"/><Relationship Id="rId1" Type="http://schemas.openxmlformats.org/officeDocument/2006/relationships/vmlDrawing" Target="../drawings/vmlDrawing71.vml"/><Relationship Id="rId6" Type="http://schemas.openxmlformats.org/officeDocument/2006/relationships/oleObject" Target="../embeddings/oleObject170.bin"/><Relationship Id="rId5" Type="http://schemas.openxmlformats.org/officeDocument/2006/relationships/oleObject" Target="../embeddings/oleObject169.bin"/><Relationship Id="rId4" Type="http://schemas.openxmlformats.org/officeDocument/2006/relationships/oleObject" Target="../embeddings/oleObject168.bin"/></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172.bin"/><Relationship Id="rId2" Type="http://schemas.openxmlformats.org/officeDocument/2006/relationships/slideLayout" Target="../slideLayouts/slideLayout4.xml"/><Relationship Id="rId1" Type="http://schemas.openxmlformats.org/officeDocument/2006/relationships/vmlDrawing" Target="../drawings/vmlDrawing72.vml"/></Relationships>
</file>

<file path=ppt/slides/_rels/slide85.xml.rels><?xml version="1.0" encoding="UTF-8" standalone="yes"?>
<Relationships xmlns="http://schemas.openxmlformats.org/package/2006/relationships"><Relationship Id="rId8" Type="http://schemas.openxmlformats.org/officeDocument/2006/relationships/oleObject" Target="../embeddings/oleObject178.bin"/><Relationship Id="rId3" Type="http://schemas.openxmlformats.org/officeDocument/2006/relationships/oleObject" Target="../embeddings/oleObject173.bin"/><Relationship Id="rId7" Type="http://schemas.openxmlformats.org/officeDocument/2006/relationships/oleObject" Target="../embeddings/oleObject177.bin"/><Relationship Id="rId2" Type="http://schemas.openxmlformats.org/officeDocument/2006/relationships/slideLayout" Target="../slideLayouts/slideLayout4.xml"/><Relationship Id="rId1" Type="http://schemas.openxmlformats.org/officeDocument/2006/relationships/vmlDrawing" Target="../drawings/vmlDrawing73.vml"/><Relationship Id="rId6" Type="http://schemas.openxmlformats.org/officeDocument/2006/relationships/oleObject" Target="../embeddings/oleObject176.bin"/><Relationship Id="rId5" Type="http://schemas.openxmlformats.org/officeDocument/2006/relationships/oleObject" Target="../embeddings/oleObject175.bin"/><Relationship Id="rId4" Type="http://schemas.openxmlformats.org/officeDocument/2006/relationships/oleObject" Target="../embeddings/oleObject174.bin"/><Relationship Id="rId9" Type="http://schemas.openxmlformats.org/officeDocument/2006/relationships/oleObject" Target="../embeddings/oleObject179.bin"/></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180.bin"/><Relationship Id="rId2" Type="http://schemas.openxmlformats.org/officeDocument/2006/relationships/slideLayout" Target="../slideLayouts/slideLayout5.xml"/><Relationship Id="rId1" Type="http://schemas.openxmlformats.org/officeDocument/2006/relationships/vmlDrawing" Target="../drawings/vmlDrawing74.vml"/></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181.bin"/><Relationship Id="rId2" Type="http://schemas.openxmlformats.org/officeDocument/2006/relationships/slideLayout" Target="../slideLayouts/slideLayout4.xml"/><Relationship Id="rId1" Type="http://schemas.openxmlformats.org/officeDocument/2006/relationships/vmlDrawing" Target="../drawings/vmlDrawing75.vml"/><Relationship Id="rId5" Type="http://schemas.openxmlformats.org/officeDocument/2006/relationships/oleObject" Target="../embeddings/oleObject183.bin"/><Relationship Id="rId4" Type="http://schemas.openxmlformats.org/officeDocument/2006/relationships/oleObject" Target="../embeddings/oleObject182.bin"/></Relationships>
</file>

<file path=ppt/slides/_rels/slide8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oleObject" Target="../embeddings/oleObject21.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20.bin"/><Relationship Id="rId5" Type="http://schemas.openxmlformats.org/officeDocument/2006/relationships/oleObject" Target="../embeddings/oleObject19.bin"/><Relationship Id="rId4" Type="http://schemas.openxmlformats.org/officeDocument/2006/relationships/oleObject" Target="../embeddings/oleObject18.bin"/></Relationships>
</file>

<file path=ppt/slides/_rels/slide90.xml.rels><?xml version="1.0" encoding="UTF-8" standalone="yes"?>
<Relationships xmlns="http://schemas.openxmlformats.org/package/2006/relationships"><Relationship Id="rId3" Type="http://schemas.openxmlformats.org/officeDocument/2006/relationships/image" Target="../media/image199.jpeg"/><Relationship Id="rId2" Type="http://schemas.openxmlformats.org/officeDocument/2006/relationships/slideLayout" Target="../slideLayouts/slideLayout2.xml"/><Relationship Id="rId1" Type="http://schemas.openxmlformats.org/officeDocument/2006/relationships/vmlDrawing" Target="../drawings/vmlDrawing76.vml"/><Relationship Id="rId4" Type="http://schemas.openxmlformats.org/officeDocument/2006/relationships/oleObject" Target="../embeddings/oleObject184.bin"/></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833636" y="1159674"/>
            <a:ext cx="7482780" cy="1800200"/>
          </a:xfrm>
          <a:noFill/>
          <a:ln>
            <a:noFill/>
          </a:ln>
        </p:spPr>
        <p:style>
          <a:lnRef idx="2">
            <a:schemeClr val="accent1"/>
          </a:lnRef>
          <a:fillRef idx="1">
            <a:schemeClr val="lt1"/>
          </a:fillRef>
          <a:effectRef idx="0">
            <a:schemeClr val="accent1"/>
          </a:effectRef>
          <a:fontRef idx="minor">
            <a:schemeClr val="dk1"/>
          </a:fontRef>
        </p:style>
        <p:txBody>
          <a:bodyPr>
            <a:normAutofit/>
          </a:bodyPr>
          <a:lstStyle/>
          <a:p>
            <a:r>
              <a:rPr lang="zh-CN" altLang="en-US" b="0" dirty="0">
                <a:latin typeface="Arial" panose="020B0604020202020204" pitchFamily="34" charset="0"/>
                <a:ea typeface="微软雅黑" panose="020B0503020204020204" pitchFamily="34" charset="-122"/>
              </a:rPr>
              <a:t>大气流体力学</a:t>
            </a:r>
            <a:r>
              <a:rPr lang="en-US" altLang="zh-CN" b="0" dirty="0">
                <a:latin typeface="Arial" panose="020B0604020202020204" pitchFamily="34" charset="0"/>
                <a:ea typeface="微软雅黑" panose="020B0503020204020204" pitchFamily="34" charset="-122"/>
              </a:rPr>
              <a:t/>
            </a:r>
            <a:br>
              <a:rPr lang="en-US" altLang="zh-CN" b="0" dirty="0">
                <a:latin typeface="Arial" panose="020B0604020202020204" pitchFamily="34" charset="0"/>
                <a:ea typeface="微软雅黑" panose="020B0503020204020204" pitchFamily="34" charset="-122"/>
              </a:rPr>
            </a:br>
            <a:r>
              <a:rPr lang="en-US" altLang="zh-CN" b="0" dirty="0">
                <a:latin typeface="Arial" panose="020B0604020202020204" pitchFamily="34" charset="0"/>
                <a:ea typeface="微软雅黑" panose="020B0503020204020204" pitchFamily="34" charset="-122"/>
              </a:rPr>
              <a:t>Mechanics of the Atmospheric Fluids</a:t>
            </a:r>
            <a:endParaRPr lang="zh-CN" altLang="en-US" sz="2400" b="0" dirty="0">
              <a:latin typeface="Arial" panose="020B0604020202020204" pitchFamily="34" charset="0"/>
              <a:ea typeface="微软雅黑" panose="020B0503020204020204" pitchFamily="34" charset="-122"/>
            </a:endParaRPr>
          </a:p>
        </p:txBody>
      </p:sp>
      <p:sp>
        <p:nvSpPr>
          <p:cNvPr id="6" name="矩形 5"/>
          <p:cNvSpPr/>
          <p:nvPr/>
        </p:nvSpPr>
        <p:spPr>
          <a:xfrm>
            <a:off x="3152505" y="6229686"/>
            <a:ext cx="5914151" cy="52322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sz="1400" i="1" dirty="0">
                <a:solidFill>
                  <a:schemeClr val="bg1">
                    <a:lumMod val="50000"/>
                  </a:schemeClr>
                </a:solidFill>
                <a:latin typeface="Arial" panose="020B0604020202020204" pitchFamily="34" charset="0"/>
                <a:ea typeface="微软雅黑" panose="020B0503020204020204" pitchFamily="34" charset="-122"/>
              </a:rPr>
              <a:t>If you can't explain it simply, you don't understand it well enough.</a:t>
            </a:r>
          </a:p>
          <a:p>
            <a:pPr algn="r"/>
            <a:r>
              <a:rPr lang="en-US" altLang="zh-CN" sz="1400" i="1" dirty="0">
                <a:solidFill>
                  <a:schemeClr val="bg1">
                    <a:lumMod val="50000"/>
                  </a:schemeClr>
                </a:solidFill>
                <a:latin typeface="Arial" panose="020B0604020202020204" pitchFamily="34" charset="0"/>
                <a:ea typeface="微软雅黑" panose="020B0503020204020204" pitchFamily="34" charset="-122"/>
              </a:rPr>
              <a:t>------Albert Einstein</a:t>
            </a:r>
          </a:p>
        </p:txBody>
      </p:sp>
      <p:sp>
        <p:nvSpPr>
          <p:cNvPr id="22" name="文本框 21"/>
          <p:cNvSpPr txBox="1"/>
          <p:nvPr/>
        </p:nvSpPr>
        <p:spPr>
          <a:xfrm>
            <a:off x="2326934" y="3236248"/>
            <a:ext cx="4584909"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zh-CN" altLang="en-US" sz="2400" dirty="0">
                <a:latin typeface="微软雅黑" panose="020B0503020204020204" pitchFamily="34" charset="-122"/>
                <a:ea typeface="微软雅黑" panose="020B0503020204020204" pitchFamily="34" charset="-122"/>
              </a:rPr>
              <a:t>第三章 大气运动坐标系与方程组</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矩形 13315"/>
          <p:cNvSpPr>
            <a:spLocks noChangeArrowheads="1"/>
          </p:cNvSpPr>
          <p:nvPr/>
        </p:nvSpPr>
        <p:spPr bwMode="auto">
          <a:xfrm>
            <a:off x="579755" y="1766020"/>
            <a:ext cx="7911101" cy="9233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b="0" dirty="0">
                <a:latin typeface="Arial" panose="020B0604020202020204" pitchFamily="34" charset="0"/>
                <a:ea typeface="微软雅黑" panose="020B0503020204020204" pitchFamily="34" charset="-122"/>
              </a:rPr>
              <a:t>        因      在惯性坐标系中可视为位置矢量，         是地球旋转引起的       矢端速度，地球旋转角速度为    ，则有：</a:t>
            </a:r>
          </a:p>
        </p:txBody>
      </p:sp>
      <p:pic>
        <p:nvPicPr>
          <p:cNvPr id="13316" name="图片 13316"/>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443663" y="2949847"/>
            <a:ext cx="2563812" cy="2016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aphicFrame>
        <p:nvGraphicFramePr>
          <p:cNvPr id="13317" name="对象 13317"/>
          <p:cNvGraphicFramePr>
            <a:graphicFrameLocks/>
          </p:cNvGraphicFramePr>
          <p:nvPr/>
        </p:nvGraphicFramePr>
        <p:xfrm>
          <a:off x="1473018" y="1855787"/>
          <a:ext cx="369888" cy="303213"/>
        </p:xfrm>
        <a:graphic>
          <a:graphicData uri="http://schemas.openxmlformats.org/presentationml/2006/ole">
            <p:oleObj spid="_x0000_s52249" name="Equation" r:id="rId4" imgW="3962400" imgH="5486400" progId="Equation.DSMT4">
              <p:embed/>
            </p:oleObj>
          </a:graphicData>
        </a:graphic>
      </p:graphicFrame>
      <p:graphicFrame>
        <p:nvGraphicFramePr>
          <p:cNvPr id="13318" name="对象 13318"/>
          <p:cNvGraphicFramePr>
            <a:graphicFrameLocks/>
          </p:cNvGraphicFramePr>
          <p:nvPr/>
        </p:nvGraphicFramePr>
        <p:xfrm>
          <a:off x="5234944" y="1711325"/>
          <a:ext cx="469900" cy="592138"/>
        </p:xfrm>
        <a:graphic>
          <a:graphicData uri="http://schemas.openxmlformats.org/presentationml/2006/ole">
            <p:oleObj spid="_x0000_s52250" name="Equation" r:id="rId5" imgW="7620000" imgH="10972800" progId="Equation.DSMT4">
              <p:embed/>
            </p:oleObj>
          </a:graphicData>
        </a:graphic>
      </p:graphicFrame>
      <p:graphicFrame>
        <p:nvGraphicFramePr>
          <p:cNvPr id="13320" name="对象 13320">
            <a:hlinkClick r:id="" action="ppaction://ole?verb=1"/>
          </p:cNvPr>
          <p:cNvGraphicFramePr>
            <a:graphicFrameLocks noChangeAspect="1"/>
          </p:cNvGraphicFramePr>
          <p:nvPr/>
        </p:nvGraphicFramePr>
        <p:xfrm>
          <a:off x="3464854" y="2286958"/>
          <a:ext cx="207962" cy="271463"/>
        </p:xfrm>
        <a:graphic>
          <a:graphicData uri="http://schemas.openxmlformats.org/presentationml/2006/ole">
            <p:oleObj spid="_x0000_s52251" r:id="rId6" imgW="3962400" imgH="5181600" progId="Equation.3">
              <p:embed/>
            </p:oleObj>
          </a:graphicData>
        </a:graphic>
      </p:graphicFrame>
      <p:graphicFrame>
        <p:nvGraphicFramePr>
          <p:cNvPr id="13321" name="对象 13321"/>
          <p:cNvGraphicFramePr>
            <a:graphicFrameLocks/>
          </p:cNvGraphicFramePr>
          <p:nvPr/>
        </p:nvGraphicFramePr>
        <p:xfrm>
          <a:off x="1694791" y="2806029"/>
          <a:ext cx="4166078" cy="782876"/>
        </p:xfrm>
        <a:graphic>
          <a:graphicData uri="http://schemas.openxmlformats.org/presentationml/2006/ole">
            <p:oleObj spid="_x0000_s52252" name="Equation" r:id="rId7" imgW="73456800" imgH="10972800" progId="Equation.DSMT4">
              <p:embed/>
            </p:oleObj>
          </a:graphicData>
        </a:graphic>
      </p:graphicFrame>
      <p:graphicFrame>
        <p:nvGraphicFramePr>
          <p:cNvPr id="13322" name="对象 13322">
            <a:hlinkClick r:id="" action="ppaction://ole?verb=1"/>
          </p:cNvPr>
          <p:cNvGraphicFramePr>
            <a:graphicFrameLocks noChangeAspect="1"/>
          </p:cNvGraphicFramePr>
          <p:nvPr/>
        </p:nvGraphicFramePr>
        <p:xfrm>
          <a:off x="1268413" y="3765550"/>
          <a:ext cx="5065712" cy="1481138"/>
        </p:xfrm>
        <a:graphic>
          <a:graphicData uri="http://schemas.openxmlformats.org/presentationml/2006/ole">
            <p:oleObj spid="_x0000_s52253" name="Equation" r:id="rId8" imgW="75285600" imgH="21945600" progId="Equation.DSMT4">
              <p:embed/>
            </p:oleObj>
          </a:graphicData>
        </a:graphic>
      </p:graphicFrame>
      <p:graphicFrame>
        <p:nvGraphicFramePr>
          <p:cNvPr id="13323" name="对象 13323"/>
          <p:cNvGraphicFramePr>
            <a:graphicFrameLocks/>
          </p:cNvGraphicFramePr>
          <p:nvPr/>
        </p:nvGraphicFramePr>
        <p:xfrm>
          <a:off x="3187700" y="5046663"/>
          <a:ext cx="2525713" cy="917575"/>
        </p:xfrm>
        <a:graphic>
          <a:graphicData uri="http://schemas.openxmlformats.org/presentationml/2006/ole">
            <p:oleObj spid="_x0000_s52254" name="Equation" r:id="rId9" imgW="36271200" imgH="10058400" progId="Equation.DSMT4">
              <p:embed/>
            </p:oleObj>
          </a:graphicData>
        </a:graphic>
      </p:graphicFrame>
      <p:sp>
        <p:nvSpPr>
          <p:cNvPr id="13324" name="矩形 13324"/>
          <p:cNvSpPr>
            <a:spLocks noChangeArrowheads="1"/>
          </p:cNvSpPr>
          <p:nvPr/>
        </p:nvSpPr>
        <p:spPr bwMode="auto">
          <a:xfrm>
            <a:off x="2781572" y="6096994"/>
            <a:ext cx="3662091" cy="55399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ctr">
              <a:lnSpc>
                <a:spcPct val="150000"/>
              </a:lnSpc>
            </a:pPr>
            <a:r>
              <a:rPr lang="zh-CN" altLang="en-US" sz="2000" b="0" dirty="0">
                <a:latin typeface="Arial" panose="020B0604020202020204" pitchFamily="34" charset="0"/>
                <a:ea typeface="微软雅黑" panose="020B0503020204020204" pitchFamily="34" charset="-122"/>
              </a:rPr>
              <a:t>绝对变化=相对变化+牵连变化</a:t>
            </a:r>
            <a:endParaRPr lang="zh-CN" altLang="en-US" b="0" dirty="0">
              <a:latin typeface="Arial" panose="020B0604020202020204" pitchFamily="34" charset="0"/>
              <a:ea typeface="微软雅黑" panose="020B0503020204020204" pitchFamily="34" charset="-122"/>
            </a:endParaRPr>
          </a:p>
        </p:txBody>
      </p:sp>
      <p:sp>
        <p:nvSpPr>
          <p:cNvPr id="3" name="灯片编号占位符 2"/>
          <p:cNvSpPr>
            <a:spLocks noGrp="1"/>
          </p:cNvSpPr>
          <p:nvPr>
            <p:ph type="sldNum" sz="quarter" idx="12"/>
          </p:nvPr>
        </p:nvSpPr>
        <p:spPr/>
        <p:txBody>
          <a:bodyPr/>
          <a:lstStyle/>
          <a:p>
            <a:fld id="{E5BDF72E-9FE5-429F-91AD-B59394577185}" type="slidenum">
              <a:rPr lang="zh-CN" altLang="en-US" smtClean="0"/>
              <a:pPr/>
              <a:t>10</a:t>
            </a:fld>
            <a:endParaRPr lang="zh-CN" altLang="en-US"/>
          </a:p>
        </p:txBody>
      </p:sp>
      <p:graphicFrame>
        <p:nvGraphicFramePr>
          <p:cNvPr id="15" name="对象 14"/>
          <p:cNvGraphicFramePr>
            <a:graphicFrameLocks noChangeAspect="1"/>
          </p:cNvGraphicFramePr>
          <p:nvPr/>
        </p:nvGraphicFramePr>
        <p:xfrm>
          <a:off x="1908175" y="346093"/>
          <a:ext cx="5592762" cy="1168400"/>
        </p:xfrm>
        <a:graphic>
          <a:graphicData uri="http://schemas.openxmlformats.org/presentationml/2006/ole">
            <p:oleObj spid="_x0000_s52255" name="Equation" r:id="rId10" imgW="107899200" imgH="22555200" progId="Equation.DSMT4">
              <p:embed/>
            </p:oleObj>
          </a:graphicData>
        </a:graphic>
      </p:graphicFrame>
      <p:graphicFrame>
        <p:nvGraphicFramePr>
          <p:cNvPr id="16" name="对象 13317"/>
          <p:cNvGraphicFramePr>
            <a:graphicFrameLocks/>
          </p:cNvGraphicFramePr>
          <p:nvPr/>
        </p:nvGraphicFramePr>
        <p:xfrm>
          <a:off x="7709218" y="1880927"/>
          <a:ext cx="369888" cy="303213"/>
        </p:xfrm>
        <a:graphic>
          <a:graphicData uri="http://schemas.openxmlformats.org/presentationml/2006/ole">
            <p:oleObj spid="_x0000_s52256" name="Equation" r:id="rId11" imgW="3962400" imgH="5486400" progId="Equation.DSMT4">
              <p:embed/>
            </p:oleObj>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37" name="对象 14337"/>
          <p:cNvGraphicFramePr>
            <a:graphicFrameLocks/>
          </p:cNvGraphicFramePr>
          <p:nvPr/>
        </p:nvGraphicFramePr>
        <p:xfrm>
          <a:off x="878157" y="1371197"/>
          <a:ext cx="7561262" cy="4524375"/>
        </p:xfrm>
        <a:graphic>
          <a:graphicData uri="http://schemas.openxmlformats.org/presentationml/2006/ole">
            <p:oleObj spid="_x0000_s55300" name="Equation" r:id="rId3" imgW="97840800" imgH="65836800" progId="Equation.DSMT4">
              <p:embed/>
            </p:oleObj>
          </a:graphicData>
        </a:graphic>
      </p:graphicFrame>
      <p:sp>
        <p:nvSpPr>
          <p:cNvPr id="2" name="标题 1"/>
          <p:cNvSpPr>
            <a:spLocks noGrp="1"/>
          </p:cNvSpPr>
          <p:nvPr>
            <p:ph type="title"/>
          </p:nvPr>
        </p:nvSpPr>
        <p:spPr/>
        <p:txBody>
          <a:bodyPr/>
          <a:lstStyle/>
          <a:p>
            <a:r>
              <a:rPr lang="zh-CN" altLang="en-US" dirty="0"/>
              <a:t>绝对加速度</a:t>
            </a:r>
          </a:p>
        </p:txBody>
      </p:sp>
      <p:sp>
        <p:nvSpPr>
          <p:cNvPr id="3" name="灯片编号占位符 2"/>
          <p:cNvSpPr>
            <a:spLocks noGrp="1"/>
          </p:cNvSpPr>
          <p:nvPr>
            <p:ph type="sldNum" sz="quarter" idx="4"/>
          </p:nvPr>
        </p:nvSpPr>
        <p:spPr/>
        <p:txBody>
          <a:bodyPr/>
          <a:lstStyle/>
          <a:p>
            <a:fld id="{E5BDF72E-9FE5-429F-91AD-B59394577185}" type="slidenum">
              <a:rPr lang="zh-CN" altLang="en-US" smtClean="0"/>
              <a:pPr/>
              <a:t>11</a:t>
            </a:fld>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37" name="对象 14337"/>
          <p:cNvGraphicFramePr>
            <a:graphicFrameLocks/>
          </p:cNvGraphicFramePr>
          <p:nvPr/>
        </p:nvGraphicFramePr>
        <p:xfrm>
          <a:off x="637861" y="1013254"/>
          <a:ext cx="7815263" cy="3384550"/>
        </p:xfrm>
        <a:graphic>
          <a:graphicData uri="http://schemas.openxmlformats.org/presentationml/2006/ole">
            <p:oleObj spid="_x0000_s56327" name="Equation" r:id="rId3" imgW="85344000" imgH="41452800" progId="Equation.DSMT4">
              <p:embed/>
            </p:oleObj>
          </a:graphicData>
        </a:graphic>
      </p:graphicFrame>
      <p:sp>
        <p:nvSpPr>
          <p:cNvPr id="14338" name="矩形 14338"/>
          <p:cNvSpPr>
            <a:spLocks noChangeArrowheads="1"/>
          </p:cNvSpPr>
          <p:nvPr/>
        </p:nvSpPr>
        <p:spPr bwMode="auto">
          <a:xfrm>
            <a:off x="1418965" y="5640867"/>
            <a:ext cx="6522722" cy="92333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indent="457200">
              <a:lnSpc>
                <a:spcPct val="150000"/>
              </a:lnSpc>
            </a:pPr>
            <a:r>
              <a:rPr lang="zh-CN" altLang="en-US" b="0" dirty="0">
                <a:latin typeface="Arial" panose="020B0604020202020204" pitchFamily="34" charset="0"/>
                <a:ea typeface="微软雅黑" panose="020B0503020204020204" pitchFamily="34" charset="-122"/>
              </a:rPr>
              <a:t>空气质点的</a:t>
            </a:r>
            <a:r>
              <a:rPr lang="zh-CN" altLang="en-US" b="1" dirty="0">
                <a:solidFill>
                  <a:srgbClr val="002060"/>
                </a:solidFill>
                <a:latin typeface="Arial" panose="020B0604020202020204" pitchFamily="34" charset="0"/>
                <a:ea typeface="微软雅黑" panose="020B0503020204020204" pitchFamily="34" charset="-122"/>
              </a:rPr>
              <a:t>绝对加速度</a:t>
            </a:r>
            <a:r>
              <a:rPr lang="zh-CN" altLang="en-US" b="0" dirty="0">
                <a:latin typeface="Arial" panose="020B0604020202020204" pitchFamily="34" charset="0"/>
                <a:ea typeface="微软雅黑" panose="020B0503020204020204" pitchFamily="34" charset="-122"/>
              </a:rPr>
              <a:t>由</a:t>
            </a:r>
            <a:r>
              <a:rPr lang="zh-CN" altLang="en-US" b="1" dirty="0">
                <a:solidFill>
                  <a:srgbClr val="C00000"/>
                </a:solidFill>
                <a:latin typeface="Arial" panose="020B0604020202020204" pitchFamily="34" charset="0"/>
                <a:ea typeface="微软雅黑" panose="020B0503020204020204" pitchFamily="34" charset="-122"/>
              </a:rPr>
              <a:t>相对加速度</a:t>
            </a:r>
            <a:r>
              <a:rPr lang="zh-CN" altLang="en-US" b="0" dirty="0">
                <a:latin typeface="Arial" panose="020B0604020202020204" pitchFamily="34" charset="0"/>
                <a:ea typeface="微软雅黑" panose="020B0503020204020204" pitchFamily="34" charset="-122"/>
              </a:rPr>
              <a:t>、</a:t>
            </a:r>
            <a:r>
              <a:rPr lang="zh-CN" altLang="en-US" b="1" dirty="0">
                <a:solidFill>
                  <a:srgbClr val="C00000"/>
                </a:solidFill>
                <a:latin typeface="Arial" panose="020B0604020202020204" pitchFamily="34" charset="0"/>
                <a:ea typeface="微软雅黑" panose="020B0503020204020204" pitchFamily="34" charset="-122"/>
              </a:rPr>
              <a:t>科里奥利加速度</a:t>
            </a:r>
            <a:r>
              <a:rPr lang="zh-CN" altLang="en-US" b="0" dirty="0">
                <a:latin typeface="Arial" panose="020B0604020202020204" pitchFamily="34" charset="0"/>
                <a:ea typeface="微软雅黑" panose="020B0503020204020204" pitchFamily="34" charset="-122"/>
              </a:rPr>
              <a:t>和</a:t>
            </a:r>
            <a:r>
              <a:rPr lang="zh-CN" altLang="en-US" b="1" dirty="0">
                <a:solidFill>
                  <a:srgbClr val="C00000"/>
                </a:solidFill>
                <a:latin typeface="Arial" panose="020B0604020202020204" pitchFamily="34" charset="0"/>
                <a:ea typeface="微软雅黑" panose="020B0503020204020204" pitchFamily="34" charset="-122"/>
              </a:rPr>
              <a:t>地转离心加速度</a:t>
            </a:r>
            <a:r>
              <a:rPr lang="zh-CN" altLang="en-US" b="0" dirty="0">
                <a:latin typeface="Arial" panose="020B0604020202020204" pitchFamily="34" charset="0"/>
                <a:ea typeface="微软雅黑" panose="020B0503020204020204" pitchFamily="34" charset="-122"/>
              </a:rPr>
              <a:t>构成。</a:t>
            </a:r>
            <a:endParaRPr lang="zh-CN" altLang="en-US" sz="1600" b="0" dirty="0">
              <a:latin typeface="Arial" panose="020B0604020202020204" pitchFamily="34" charset="0"/>
              <a:ea typeface="微软雅黑" panose="020B0503020204020204" pitchFamily="34" charset="-122"/>
            </a:endParaRPr>
          </a:p>
        </p:txBody>
      </p:sp>
      <p:graphicFrame>
        <p:nvGraphicFramePr>
          <p:cNvPr id="2" name="对象 1"/>
          <p:cNvGraphicFramePr>
            <a:graphicFrameLocks noChangeAspect="1"/>
          </p:cNvGraphicFramePr>
          <p:nvPr/>
        </p:nvGraphicFramePr>
        <p:xfrm>
          <a:off x="1098550" y="4659313"/>
          <a:ext cx="7164388" cy="720725"/>
        </p:xfrm>
        <a:graphic>
          <a:graphicData uri="http://schemas.openxmlformats.org/presentationml/2006/ole">
            <p:oleObj spid="_x0000_s56328" name="Equation" r:id="rId4" imgW="106070400" imgH="10668000" progId="Equation.DSMT4">
              <p:embed/>
            </p:oleObj>
          </a:graphicData>
        </a:graphic>
      </p:graphicFrame>
      <p:sp>
        <p:nvSpPr>
          <p:cNvPr id="3" name="标题 2"/>
          <p:cNvSpPr>
            <a:spLocks noGrp="1"/>
          </p:cNvSpPr>
          <p:nvPr>
            <p:ph type="title"/>
          </p:nvPr>
        </p:nvSpPr>
        <p:spPr/>
        <p:txBody>
          <a:bodyPr/>
          <a:lstStyle/>
          <a:p>
            <a:r>
              <a:rPr lang="zh-CN" altLang="en-US" dirty="0"/>
              <a:t>绝对加速度</a:t>
            </a:r>
          </a:p>
        </p:txBody>
      </p:sp>
      <p:sp>
        <p:nvSpPr>
          <p:cNvPr id="4" name="灯片编号占位符 3"/>
          <p:cNvSpPr>
            <a:spLocks noGrp="1"/>
          </p:cNvSpPr>
          <p:nvPr>
            <p:ph type="sldNum" sz="quarter" idx="4"/>
          </p:nvPr>
        </p:nvSpPr>
        <p:spPr/>
        <p:txBody>
          <a:bodyPr/>
          <a:lstStyle/>
          <a:p>
            <a:fld id="{E5BDF72E-9FE5-429F-91AD-B59394577185}" type="slidenum">
              <a:rPr lang="zh-CN" altLang="en-US" smtClean="0"/>
              <a:pPr/>
              <a:t>12</a:t>
            </a:fld>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361" name="对象 15361"/>
          <p:cNvGraphicFramePr>
            <a:graphicFrameLocks/>
          </p:cNvGraphicFramePr>
          <p:nvPr/>
        </p:nvGraphicFramePr>
        <p:xfrm>
          <a:off x="351669" y="1319604"/>
          <a:ext cx="4432300" cy="1881188"/>
        </p:xfrm>
        <a:graphic>
          <a:graphicData uri="http://schemas.openxmlformats.org/presentationml/2006/ole">
            <p:oleObj spid="_x0000_s58378" name="Equation" r:id="rId3" imgW="74371200" imgH="34747200" progId="Equation.DSMT4">
              <p:embed/>
            </p:oleObj>
          </a:graphicData>
        </a:graphic>
      </p:graphicFrame>
      <p:sp>
        <p:nvSpPr>
          <p:cNvPr id="15362" name="矩形 15362"/>
          <p:cNvSpPr>
            <a:spLocks noChangeArrowheads="1"/>
          </p:cNvSpPr>
          <p:nvPr/>
        </p:nvSpPr>
        <p:spPr bwMode="auto">
          <a:xfrm>
            <a:off x="118872" y="5038328"/>
            <a:ext cx="4131470" cy="1015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2000" b="1" dirty="0">
                <a:solidFill>
                  <a:srgbClr val="002060"/>
                </a:solidFill>
                <a:latin typeface="Arial" panose="020B0604020202020204" pitchFamily="34" charset="0"/>
                <a:ea typeface="微软雅黑" panose="020B0503020204020204" pitchFamily="34" charset="-122"/>
              </a:rPr>
              <a:t>相对加速度</a:t>
            </a:r>
            <a:r>
              <a:rPr lang="zh-CN" altLang="en-US" sz="2000" b="0" dirty="0">
                <a:latin typeface="Arial" panose="020B0604020202020204" pitchFamily="34" charset="0"/>
                <a:ea typeface="微软雅黑" panose="020B0503020204020204" pitchFamily="34" charset="-122"/>
              </a:rPr>
              <a:t>由</a:t>
            </a:r>
            <a:r>
              <a:rPr lang="zh-CN" altLang="en-US" sz="2000" b="1" dirty="0">
                <a:solidFill>
                  <a:srgbClr val="C00000"/>
                </a:solidFill>
                <a:latin typeface="Arial" panose="020B0604020202020204" pitchFamily="34" charset="0"/>
                <a:ea typeface="微软雅黑" panose="020B0503020204020204" pitchFamily="34" charset="-122"/>
              </a:rPr>
              <a:t>气压梯度力、重力、科里奥利力和摩擦力</a:t>
            </a:r>
            <a:r>
              <a:rPr lang="zh-CN" altLang="en-US" sz="2000" b="0" dirty="0">
                <a:latin typeface="Arial" panose="020B0604020202020204" pitchFamily="34" charset="0"/>
                <a:ea typeface="微软雅黑" panose="020B0503020204020204" pitchFamily="34" charset="-122"/>
              </a:rPr>
              <a:t>构成。</a:t>
            </a:r>
            <a:endParaRPr lang="zh-CN" altLang="en-US" b="0" dirty="0">
              <a:latin typeface="Arial" panose="020B0604020202020204" pitchFamily="34" charset="0"/>
              <a:ea typeface="微软雅黑" panose="020B0503020204020204" pitchFamily="34" charset="-122"/>
            </a:endParaRPr>
          </a:p>
        </p:txBody>
      </p:sp>
      <p:sp>
        <p:nvSpPr>
          <p:cNvPr id="2" name="标题 1"/>
          <p:cNvSpPr>
            <a:spLocks noGrp="1"/>
          </p:cNvSpPr>
          <p:nvPr>
            <p:ph type="title"/>
          </p:nvPr>
        </p:nvSpPr>
        <p:spPr/>
        <p:txBody>
          <a:bodyPr/>
          <a:lstStyle/>
          <a:p>
            <a:r>
              <a:rPr lang="zh-CN" altLang="en-US" b="0" dirty="0">
                <a:latin typeface="Arial" panose="020B0604020202020204" pitchFamily="34" charset="0"/>
              </a:rPr>
              <a:t>旋转坐标系的大气运动方程</a:t>
            </a:r>
            <a:endParaRPr lang="zh-CN" altLang="en-US" dirty="0"/>
          </a:p>
        </p:txBody>
      </p:sp>
      <p:sp>
        <p:nvSpPr>
          <p:cNvPr id="3" name="灯片编号占位符 2"/>
          <p:cNvSpPr>
            <a:spLocks noGrp="1"/>
          </p:cNvSpPr>
          <p:nvPr>
            <p:ph type="sldNum" sz="quarter" idx="4"/>
          </p:nvPr>
        </p:nvSpPr>
        <p:spPr/>
        <p:txBody>
          <a:bodyPr/>
          <a:lstStyle/>
          <a:p>
            <a:fld id="{E5BDF72E-9FE5-429F-91AD-B59394577185}" type="slidenum">
              <a:rPr lang="zh-CN" altLang="en-US" smtClean="0"/>
              <a:pPr/>
              <a:t>13</a:t>
            </a:fld>
            <a:endParaRPr lang="zh-CN" altLang="en-US"/>
          </a:p>
        </p:txBody>
      </p:sp>
      <p:graphicFrame>
        <p:nvGraphicFramePr>
          <p:cNvPr id="5" name="对象 4"/>
          <p:cNvGraphicFramePr>
            <a:graphicFrameLocks noChangeAspect="1"/>
          </p:cNvGraphicFramePr>
          <p:nvPr/>
        </p:nvGraphicFramePr>
        <p:xfrm>
          <a:off x="245608" y="4103525"/>
          <a:ext cx="3901891" cy="820284"/>
        </p:xfrm>
        <a:graphic>
          <a:graphicData uri="http://schemas.openxmlformats.org/presentationml/2006/ole">
            <p:oleObj spid="_x0000_s58379" name="Equation" r:id="rId4" imgW="53644800" imgH="11277600" progId="Equation.DSMT4">
              <p:embed/>
            </p:oleObj>
          </a:graphicData>
        </a:graphic>
      </p:graphicFrame>
      <p:sp>
        <p:nvSpPr>
          <p:cNvPr id="7" name="矩形 6"/>
          <p:cNvSpPr/>
          <p:nvPr/>
        </p:nvSpPr>
        <p:spPr>
          <a:xfrm>
            <a:off x="0" y="3535532"/>
            <a:ext cx="4814138" cy="369332"/>
          </a:xfrm>
          <a:prstGeom prst="rect">
            <a:avLst/>
          </a:prstGeom>
        </p:spPr>
        <p:txBody>
          <a:bodyPr wrap="none">
            <a:spAutoFit/>
          </a:bodyPr>
          <a:lstStyle/>
          <a:p>
            <a:r>
              <a:rPr lang="zh-CN" altLang="en-US" dirty="0">
                <a:latin typeface="Arial" panose="020B0604020202020204" pitchFamily="34" charset="0"/>
                <a:ea typeface="微软雅黑" panose="020B0503020204020204" pitchFamily="34" charset="-122"/>
              </a:rPr>
              <a:t>合并地心引力和惯性离心力，称之为重力，则</a:t>
            </a:r>
            <a:endParaRPr lang="zh-CN" altLang="en-US" dirty="0"/>
          </a:p>
        </p:txBody>
      </p:sp>
      <p:sp>
        <p:nvSpPr>
          <p:cNvPr id="8" name="矩形 7"/>
          <p:cNvSpPr/>
          <p:nvPr/>
        </p:nvSpPr>
        <p:spPr>
          <a:xfrm>
            <a:off x="5172351" y="2708304"/>
            <a:ext cx="3137338" cy="830997"/>
          </a:xfrm>
          <a:prstGeom prst="rect">
            <a:avLst/>
          </a:prstGeom>
        </p:spPr>
        <p:txBody>
          <a:bodyPr wrap="square">
            <a:spAutoFit/>
          </a:bodyPr>
          <a:lstStyle/>
          <a:p>
            <a:r>
              <a:rPr lang="zh-CN" altLang="en-US" sz="2400" dirty="0">
                <a:latin typeface="Arial" panose="020B0604020202020204" pitchFamily="34" charset="0"/>
                <a:ea typeface="微软雅黑" panose="020B0503020204020204" pitchFamily="34" charset="-122"/>
              </a:rPr>
              <a:t> 惯性坐标系中大气运动的一般形式为——</a:t>
            </a:r>
            <a:endParaRPr lang="zh-CN" altLang="en-US" sz="2400" dirty="0"/>
          </a:p>
        </p:txBody>
      </p:sp>
      <p:graphicFrame>
        <p:nvGraphicFramePr>
          <p:cNvPr id="11142" name="Object 902">
            <a:hlinkClick r:id="" action="ppaction://ole?verb=1"/>
          </p:cNvPr>
          <p:cNvGraphicFramePr>
            <a:graphicFrameLocks noChangeAspect="1"/>
          </p:cNvGraphicFramePr>
          <p:nvPr/>
        </p:nvGraphicFramePr>
        <p:xfrm>
          <a:off x="5244285" y="3769271"/>
          <a:ext cx="3479091" cy="897322"/>
        </p:xfrm>
        <a:graphic>
          <a:graphicData uri="http://schemas.openxmlformats.org/presentationml/2006/ole">
            <p:oleObj spid="_x0000_s58380" name="Equation" r:id="rId5" imgW="43586400" imgH="11277600" progId="Equation.DSMT4">
              <p:embed/>
            </p:oleObj>
          </a:graphicData>
        </a:graphic>
      </p:graphicFrame>
      <p:sp>
        <p:nvSpPr>
          <p:cNvPr id="10" name="矩形 9"/>
          <p:cNvSpPr/>
          <p:nvPr/>
        </p:nvSpPr>
        <p:spPr>
          <a:xfrm>
            <a:off x="5171091" y="4903104"/>
            <a:ext cx="3972909" cy="1384995"/>
          </a:xfrm>
          <a:prstGeom prst="rect">
            <a:avLst/>
          </a:prstGeom>
        </p:spPr>
        <p:txBody>
          <a:bodyPr wrap="square">
            <a:spAutoFit/>
          </a:bodyPr>
          <a:lstStyle/>
          <a:p>
            <a:r>
              <a:rPr lang="zh-CN" altLang="en-US" sz="2800" dirty="0">
                <a:latin typeface="Arial" panose="020B0604020202020204" pitchFamily="34" charset="0"/>
                <a:ea typeface="微软雅黑" panose="020B0503020204020204" pitchFamily="34" charset="-122"/>
              </a:rPr>
              <a:t> 空气质点的</a:t>
            </a:r>
            <a:r>
              <a:rPr lang="zh-CN" altLang="en-US" sz="2800" b="1" dirty="0">
                <a:solidFill>
                  <a:srgbClr val="002060"/>
                </a:solidFill>
                <a:latin typeface="Arial" panose="020B0604020202020204" pitchFamily="34" charset="0"/>
                <a:ea typeface="微软雅黑" panose="020B0503020204020204" pitchFamily="34" charset="-122"/>
              </a:rPr>
              <a:t>绝对加速度</a:t>
            </a:r>
            <a:r>
              <a:rPr lang="zh-CN" altLang="en-US" sz="2800" dirty="0">
                <a:latin typeface="Arial" panose="020B0604020202020204" pitchFamily="34" charset="0"/>
                <a:ea typeface="微软雅黑" panose="020B0503020204020204" pitchFamily="34" charset="-122"/>
              </a:rPr>
              <a:t>由</a:t>
            </a:r>
            <a:r>
              <a:rPr lang="zh-CN" altLang="en-US" sz="2800" b="1" dirty="0">
                <a:solidFill>
                  <a:srgbClr val="C00000"/>
                </a:solidFill>
                <a:latin typeface="Arial" panose="020B0604020202020204" pitchFamily="34" charset="0"/>
                <a:ea typeface="微软雅黑" panose="020B0503020204020204" pitchFamily="34" charset="-122"/>
              </a:rPr>
              <a:t>气压梯度力</a:t>
            </a:r>
            <a:r>
              <a:rPr lang="zh-CN" altLang="en-US" sz="2800" dirty="0">
                <a:latin typeface="Arial" panose="020B0604020202020204" pitchFamily="34" charset="0"/>
                <a:ea typeface="微软雅黑" panose="020B0503020204020204" pitchFamily="34" charset="-122"/>
              </a:rPr>
              <a:t>、</a:t>
            </a:r>
            <a:r>
              <a:rPr lang="zh-CN" altLang="en-US" sz="2800" b="1" dirty="0">
                <a:solidFill>
                  <a:srgbClr val="C00000"/>
                </a:solidFill>
                <a:latin typeface="Arial" panose="020B0604020202020204" pitchFamily="34" charset="0"/>
                <a:ea typeface="微软雅黑" panose="020B0503020204020204" pitchFamily="34" charset="-122"/>
              </a:rPr>
              <a:t>地球引力</a:t>
            </a:r>
            <a:r>
              <a:rPr lang="zh-CN" altLang="en-US" sz="2800" dirty="0">
                <a:latin typeface="Arial" panose="020B0604020202020204" pitchFamily="34" charset="0"/>
                <a:ea typeface="微软雅黑" panose="020B0503020204020204" pitchFamily="34" charset="-122"/>
              </a:rPr>
              <a:t>和</a:t>
            </a:r>
            <a:r>
              <a:rPr lang="zh-CN" altLang="en-US" sz="2800" b="1" dirty="0">
                <a:solidFill>
                  <a:srgbClr val="C00000"/>
                </a:solidFill>
                <a:latin typeface="Arial" panose="020B0604020202020204" pitchFamily="34" charset="0"/>
                <a:ea typeface="微软雅黑" panose="020B0503020204020204" pitchFamily="34" charset="-122"/>
              </a:rPr>
              <a:t>摩擦力</a:t>
            </a:r>
            <a:r>
              <a:rPr lang="zh-CN" altLang="en-US" sz="2800" dirty="0">
                <a:latin typeface="Arial" panose="020B0604020202020204" pitchFamily="34" charset="0"/>
                <a:ea typeface="微软雅黑" panose="020B0503020204020204" pitchFamily="34" charset="-122"/>
              </a:rPr>
              <a:t>共同引起。</a:t>
            </a:r>
            <a:endParaRPr lang="zh-CN" altLang="en-US" sz="2800" dirty="0"/>
          </a:p>
        </p:txBody>
      </p:sp>
      <p:sp>
        <p:nvSpPr>
          <p:cNvPr id="11" name="矩形 10"/>
          <p:cNvSpPr/>
          <p:nvPr/>
        </p:nvSpPr>
        <p:spPr>
          <a:xfrm>
            <a:off x="4953526" y="2459421"/>
            <a:ext cx="4099034" cy="389408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视示力</a:t>
            </a:r>
          </a:p>
        </p:txBody>
      </p:sp>
      <p:sp>
        <p:nvSpPr>
          <p:cNvPr id="3" name="灯片编号占位符 2"/>
          <p:cNvSpPr>
            <a:spLocks noGrp="1"/>
          </p:cNvSpPr>
          <p:nvPr>
            <p:ph type="sldNum" sz="quarter" idx="4"/>
          </p:nvPr>
        </p:nvSpPr>
        <p:spPr/>
        <p:txBody>
          <a:bodyPr/>
          <a:lstStyle/>
          <a:p>
            <a:fld id="{E5BDF72E-9FE5-429F-91AD-B59394577185}" type="slidenum">
              <a:rPr lang="zh-CN" altLang="en-US" smtClean="0"/>
              <a:pPr/>
              <a:t>14</a:t>
            </a:fld>
            <a:endParaRPr lang="zh-CN" altLang="en-US" dirty="0"/>
          </a:p>
        </p:txBody>
      </p:sp>
      <p:sp>
        <p:nvSpPr>
          <p:cNvPr id="4" name="TextBox 3"/>
          <p:cNvSpPr txBox="1"/>
          <p:nvPr/>
        </p:nvSpPr>
        <p:spPr>
          <a:xfrm>
            <a:off x="441434" y="993228"/>
            <a:ext cx="8324193" cy="3539430"/>
          </a:xfrm>
          <a:prstGeom prst="rect">
            <a:avLst/>
          </a:prstGeom>
          <a:noFill/>
        </p:spPr>
        <p:txBody>
          <a:bodyPr wrap="square" rtlCol="0">
            <a:spAutoFit/>
          </a:bodyPr>
          <a:lstStyle/>
          <a:p>
            <a:pPr algn="just"/>
            <a:r>
              <a:rPr lang="zh-CN" altLang="en-US" sz="2800" dirty="0"/>
              <a:t>与真实力区别，称之为“视示力”。</a:t>
            </a:r>
            <a:endParaRPr lang="en-US" altLang="zh-CN" sz="2800" dirty="0"/>
          </a:p>
          <a:p>
            <a:pPr algn="just"/>
            <a:r>
              <a:rPr lang="en-US" altLang="zh-CN" sz="2800" dirty="0"/>
              <a:t>The most satisfactory way of including the effects of coordinate acceleration is to introduce “apparent” forces in the statement of Newton’s second law. These apparent forces are the inertial reaction terms that arise because of the coordinate acceleration. For a coordinate system in uniform rotation, two such apparent forces are required: the centrifugal force and the </a:t>
            </a:r>
            <a:r>
              <a:rPr lang="en-US" altLang="zh-CN" sz="2800" dirty="0" err="1"/>
              <a:t>Coriolis</a:t>
            </a:r>
            <a:r>
              <a:rPr lang="en-US" altLang="zh-CN" sz="2800" dirty="0"/>
              <a:t> force.</a:t>
            </a:r>
            <a:endParaRPr lang="zh-CN" altLang="en-US" sz="28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气压梯度力</a:t>
            </a:r>
          </a:p>
        </p:txBody>
      </p:sp>
      <p:sp>
        <p:nvSpPr>
          <p:cNvPr id="3" name="灯片编号占位符 2"/>
          <p:cNvSpPr>
            <a:spLocks noGrp="1"/>
          </p:cNvSpPr>
          <p:nvPr>
            <p:ph type="sldNum" sz="quarter" idx="4"/>
          </p:nvPr>
        </p:nvSpPr>
        <p:spPr/>
        <p:txBody>
          <a:bodyPr/>
          <a:lstStyle/>
          <a:p>
            <a:fld id="{E5BDF72E-9FE5-429F-91AD-B59394577185}" type="slidenum">
              <a:rPr lang="zh-CN" altLang="en-US" smtClean="0"/>
              <a:pPr/>
              <a:t>15</a:t>
            </a:fld>
            <a:endParaRPr lang="zh-CN" altLang="en-US" dirty="0"/>
          </a:p>
        </p:txBody>
      </p:sp>
      <p:pic>
        <p:nvPicPr>
          <p:cNvPr id="205826" name="Picture 2"/>
          <p:cNvPicPr>
            <a:picLocks noChangeAspect="1" noChangeArrowheads="1"/>
          </p:cNvPicPr>
          <p:nvPr/>
        </p:nvPicPr>
        <p:blipFill>
          <a:blip r:embed="rId3" cstate="print"/>
          <a:srcRect/>
          <a:stretch>
            <a:fillRect/>
          </a:stretch>
        </p:blipFill>
        <p:spPr bwMode="auto">
          <a:xfrm>
            <a:off x="4871545" y="2139034"/>
            <a:ext cx="4272455" cy="2975728"/>
          </a:xfrm>
          <a:prstGeom prst="rect">
            <a:avLst/>
          </a:prstGeom>
          <a:noFill/>
          <a:ln w="9525">
            <a:noFill/>
            <a:miter lim="800000"/>
            <a:headEnd/>
            <a:tailEnd/>
          </a:ln>
        </p:spPr>
      </p:pic>
      <p:sp>
        <p:nvSpPr>
          <p:cNvPr id="5" name="TextBox 4"/>
          <p:cNvSpPr txBox="1"/>
          <p:nvPr/>
        </p:nvSpPr>
        <p:spPr>
          <a:xfrm>
            <a:off x="4713889" y="4887310"/>
            <a:ext cx="4430111" cy="830997"/>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rPr>
              <a:t>作用于空气微团的气压梯度力的</a:t>
            </a:r>
            <a:r>
              <a:rPr lang="en-US" altLang="zh-CN" sz="2400" dirty="0">
                <a:latin typeface="黑体" panose="02010609060101010101" pitchFamily="49" charset="-122"/>
                <a:ea typeface="黑体" panose="02010609060101010101" pitchFamily="49" charset="-122"/>
              </a:rPr>
              <a:t>x</a:t>
            </a:r>
            <a:r>
              <a:rPr lang="zh-CN" altLang="en-US" sz="2400" dirty="0">
                <a:latin typeface="黑体" panose="02010609060101010101" pitchFamily="49" charset="-122"/>
                <a:ea typeface="黑体" panose="02010609060101010101" pitchFamily="49" charset="-122"/>
              </a:rPr>
              <a:t>分量</a:t>
            </a:r>
          </a:p>
        </p:txBody>
      </p:sp>
      <p:pic>
        <p:nvPicPr>
          <p:cNvPr id="205827" name="Picture 3"/>
          <p:cNvPicPr>
            <a:picLocks noChangeAspect="1" noChangeArrowheads="1"/>
          </p:cNvPicPr>
          <p:nvPr/>
        </p:nvPicPr>
        <p:blipFill>
          <a:blip r:embed="rId4" cstate="print"/>
          <a:srcRect/>
          <a:stretch>
            <a:fillRect/>
          </a:stretch>
        </p:blipFill>
        <p:spPr bwMode="auto">
          <a:xfrm>
            <a:off x="472965" y="2554178"/>
            <a:ext cx="4067175" cy="866775"/>
          </a:xfrm>
          <a:prstGeom prst="rect">
            <a:avLst/>
          </a:prstGeom>
          <a:noFill/>
          <a:ln w="9525">
            <a:noFill/>
            <a:miter lim="800000"/>
            <a:headEnd/>
            <a:tailEnd/>
          </a:ln>
        </p:spPr>
      </p:pic>
      <p:pic>
        <p:nvPicPr>
          <p:cNvPr id="205828" name="Picture 4"/>
          <p:cNvPicPr>
            <a:picLocks noChangeAspect="1" noChangeArrowheads="1"/>
          </p:cNvPicPr>
          <p:nvPr/>
        </p:nvPicPr>
        <p:blipFill>
          <a:blip r:embed="rId5" cstate="print"/>
          <a:srcRect/>
          <a:stretch>
            <a:fillRect/>
          </a:stretch>
        </p:blipFill>
        <p:spPr bwMode="auto">
          <a:xfrm>
            <a:off x="457200" y="3547406"/>
            <a:ext cx="3676650" cy="866775"/>
          </a:xfrm>
          <a:prstGeom prst="rect">
            <a:avLst/>
          </a:prstGeom>
          <a:noFill/>
          <a:ln w="9525">
            <a:noFill/>
            <a:miter lim="800000"/>
            <a:headEnd/>
            <a:tailEnd/>
          </a:ln>
        </p:spPr>
      </p:pic>
      <p:pic>
        <p:nvPicPr>
          <p:cNvPr id="205829" name="Picture 5"/>
          <p:cNvPicPr>
            <a:picLocks noChangeAspect="1" noChangeArrowheads="1"/>
          </p:cNvPicPr>
          <p:nvPr/>
        </p:nvPicPr>
        <p:blipFill>
          <a:blip r:embed="rId6" cstate="print"/>
          <a:srcRect/>
          <a:stretch>
            <a:fillRect/>
          </a:stretch>
        </p:blipFill>
        <p:spPr bwMode="auto">
          <a:xfrm>
            <a:off x="536028" y="4950207"/>
            <a:ext cx="3581400" cy="962025"/>
          </a:xfrm>
          <a:prstGeom prst="rect">
            <a:avLst/>
          </a:prstGeom>
          <a:noFill/>
          <a:ln w="9525">
            <a:noFill/>
            <a:miter lim="800000"/>
            <a:headEnd/>
            <a:tailEnd/>
          </a:ln>
        </p:spPr>
      </p:pic>
      <p:sp>
        <p:nvSpPr>
          <p:cNvPr id="13" name="TextBox 12"/>
          <p:cNvSpPr txBox="1"/>
          <p:nvPr/>
        </p:nvSpPr>
        <p:spPr>
          <a:xfrm>
            <a:off x="0" y="898634"/>
            <a:ext cx="9144000" cy="1938992"/>
          </a:xfrm>
          <a:prstGeom prst="rect">
            <a:avLst/>
          </a:prstGeom>
          <a:noFill/>
        </p:spPr>
        <p:txBody>
          <a:bodyPr wrap="square" rtlCol="0">
            <a:spAutoFit/>
          </a:bodyPr>
          <a:lstStyle/>
          <a:p>
            <a:r>
              <a:rPr lang="zh-CN" altLang="en-US" sz="2400" b="1" dirty="0"/>
              <a:t>气压梯度力是空气介质对空气微团的作用力。考虑大气中一物质体积元，取笛卡尔坐标系，其体积为                               ，体积元的中心在（</a:t>
            </a:r>
            <a:r>
              <a:rPr lang="en-US" altLang="zh-CN" sz="2400" b="1" dirty="0"/>
              <a:t>x0,y0,z0</a:t>
            </a:r>
            <a:r>
              <a:rPr lang="zh-CN" altLang="en-US" sz="2400" b="1" dirty="0"/>
              <a:t>）处，如图。该体积元各面上都要受周围空气对它的作用力</a:t>
            </a:r>
            <a:r>
              <a:rPr lang="en-US" altLang="zh-CN" sz="2400" b="1" dirty="0"/>
              <a:t>—</a:t>
            </a:r>
            <a:r>
              <a:rPr lang="zh-CN" altLang="en-US" sz="2400" b="1" dirty="0"/>
              <a:t>压力。以</a:t>
            </a:r>
            <a:r>
              <a:rPr lang="en-US" altLang="zh-CN" sz="2400" b="1" dirty="0"/>
              <a:t>P0</a:t>
            </a:r>
            <a:r>
              <a:rPr lang="zh-CN" altLang="en-US" sz="2400" b="1" dirty="0"/>
              <a:t>代表该体积元中心处的气压，则在图中</a:t>
            </a:r>
            <a:r>
              <a:rPr lang="en-US" altLang="zh-CN" sz="2400" b="1" dirty="0"/>
              <a:t>A</a:t>
            </a:r>
            <a:r>
              <a:rPr lang="zh-CN" altLang="en-US" sz="2400" b="1" dirty="0"/>
              <a:t>面上的气压为                               </a:t>
            </a:r>
          </a:p>
        </p:txBody>
      </p:sp>
      <p:graphicFrame>
        <p:nvGraphicFramePr>
          <p:cNvPr id="205834" name="Object 10"/>
          <p:cNvGraphicFramePr>
            <a:graphicFrameLocks/>
          </p:cNvGraphicFramePr>
          <p:nvPr/>
        </p:nvGraphicFramePr>
        <p:xfrm>
          <a:off x="4893770" y="1305473"/>
          <a:ext cx="1517650" cy="393700"/>
        </p:xfrm>
        <a:graphic>
          <a:graphicData uri="http://schemas.openxmlformats.org/presentationml/2006/ole">
            <p:oleObj spid="_x0000_s74756" name="公式" r:id="rId7" imgW="18592800" imgH="4876800" progId="Equation.3">
              <p:embed/>
            </p:oleObj>
          </a:graphicData>
        </a:graphic>
      </p:graphicFrame>
      <p:sp>
        <p:nvSpPr>
          <p:cNvPr id="15" name="TextBox 14"/>
          <p:cNvSpPr txBox="1"/>
          <p:nvPr/>
        </p:nvSpPr>
        <p:spPr>
          <a:xfrm>
            <a:off x="299545" y="3216165"/>
            <a:ext cx="4099034" cy="461665"/>
          </a:xfrm>
          <a:prstGeom prst="rect">
            <a:avLst/>
          </a:prstGeom>
          <a:noFill/>
        </p:spPr>
        <p:txBody>
          <a:bodyPr wrap="square" rtlCol="0">
            <a:spAutoFit/>
          </a:bodyPr>
          <a:lstStyle/>
          <a:p>
            <a:r>
              <a:rPr lang="zh-CN" altLang="en-US" sz="2400" b="1" dirty="0"/>
              <a:t>作用在整个</a:t>
            </a:r>
            <a:r>
              <a:rPr lang="en-US" altLang="zh-CN" sz="2400" b="1" dirty="0"/>
              <a:t>A</a:t>
            </a:r>
            <a:r>
              <a:rPr lang="zh-CN" altLang="en-US" sz="2400" b="1" dirty="0"/>
              <a:t>面上的总压力为</a:t>
            </a:r>
          </a:p>
        </p:txBody>
      </p:sp>
      <p:sp>
        <p:nvSpPr>
          <p:cNvPr id="16" name="TextBox 15"/>
          <p:cNvSpPr txBox="1"/>
          <p:nvPr/>
        </p:nvSpPr>
        <p:spPr>
          <a:xfrm>
            <a:off x="425668" y="4303986"/>
            <a:ext cx="4083269" cy="830997"/>
          </a:xfrm>
          <a:prstGeom prst="rect">
            <a:avLst/>
          </a:prstGeom>
          <a:noFill/>
        </p:spPr>
        <p:txBody>
          <a:bodyPr wrap="square" rtlCol="0">
            <a:spAutoFit/>
          </a:bodyPr>
          <a:lstStyle/>
          <a:p>
            <a:r>
              <a:rPr lang="zh-CN" altLang="en-US" sz="2400" b="1" dirty="0"/>
              <a:t>其中</a:t>
            </a:r>
            <a:r>
              <a:rPr lang="en-US" altLang="zh-CN" sz="2400" b="1" dirty="0" err="1">
                <a:latin typeface="Times New Roman" panose="02020603050405020304"/>
                <a:cs typeface="Times New Roman" panose="02020603050405020304"/>
              </a:rPr>
              <a:t>δy</a:t>
            </a:r>
            <a:r>
              <a:rPr lang="en-US" altLang="zh-CN" sz="2400" b="1" dirty="0">
                <a:latin typeface="Times New Roman" panose="02020603050405020304"/>
                <a:cs typeface="Times New Roman" panose="02020603050405020304"/>
              </a:rPr>
              <a:t> </a:t>
            </a:r>
            <a:r>
              <a:rPr lang="en-US" altLang="zh-CN" sz="2400" b="1" dirty="0" err="1">
                <a:latin typeface="Times New Roman" panose="02020603050405020304"/>
                <a:cs typeface="Times New Roman" panose="02020603050405020304"/>
              </a:rPr>
              <a:t>δz</a:t>
            </a:r>
            <a:r>
              <a:rPr lang="zh-CN" altLang="en-US" sz="2400" b="1" dirty="0">
                <a:latin typeface="Times New Roman" panose="02020603050405020304"/>
                <a:cs typeface="Times New Roman" panose="02020603050405020304"/>
              </a:rPr>
              <a:t>是</a:t>
            </a:r>
            <a:r>
              <a:rPr lang="en-US" altLang="zh-CN" sz="2400" b="1" dirty="0">
                <a:latin typeface="Times New Roman" panose="02020603050405020304"/>
                <a:cs typeface="Times New Roman" panose="02020603050405020304"/>
              </a:rPr>
              <a:t>A</a:t>
            </a:r>
            <a:r>
              <a:rPr lang="zh-CN" altLang="en-US" sz="2400" b="1" dirty="0">
                <a:latin typeface="Times New Roman" panose="02020603050405020304"/>
                <a:cs typeface="Times New Roman" panose="02020603050405020304"/>
              </a:rPr>
              <a:t>的面积。同理作用于</a:t>
            </a:r>
            <a:r>
              <a:rPr lang="en-US" altLang="zh-CN" sz="2400" b="1" dirty="0">
                <a:latin typeface="Times New Roman" panose="02020603050405020304"/>
                <a:cs typeface="Times New Roman" panose="02020603050405020304"/>
              </a:rPr>
              <a:t>B</a:t>
            </a:r>
            <a:r>
              <a:rPr lang="zh-CN" altLang="en-US" sz="2400" b="1" dirty="0">
                <a:latin typeface="Times New Roman" panose="02020603050405020304"/>
                <a:cs typeface="Times New Roman" panose="02020603050405020304"/>
              </a:rPr>
              <a:t>面的总压力为</a:t>
            </a:r>
            <a:endParaRPr lang="zh-CN" altLang="en-US" sz="2400" b="1" dirty="0"/>
          </a:p>
        </p:txBody>
      </p:sp>
      <p:pic>
        <p:nvPicPr>
          <p:cNvPr id="17" name="Picture 6"/>
          <p:cNvPicPr>
            <a:picLocks noChangeAspect="1" noChangeArrowheads="1"/>
          </p:cNvPicPr>
          <p:nvPr/>
        </p:nvPicPr>
        <p:blipFill>
          <a:blip r:embed="rId8" cstate="print"/>
          <a:srcRect/>
          <a:stretch>
            <a:fillRect/>
          </a:stretch>
        </p:blipFill>
        <p:spPr bwMode="auto">
          <a:xfrm>
            <a:off x="4693853" y="6038850"/>
            <a:ext cx="3981450" cy="819150"/>
          </a:xfrm>
          <a:prstGeom prst="rect">
            <a:avLst/>
          </a:prstGeom>
          <a:noFill/>
          <a:ln w="9525">
            <a:noFill/>
            <a:miter lim="800000"/>
            <a:headEnd/>
            <a:tailEnd/>
          </a:ln>
        </p:spPr>
      </p:pic>
      <p:sp>
        <p:nvSpPr>
          <p:cNvPr id="18" name="TextBox 17"/>
          <p:cNvSpPr txBox="1"/>
          <p:nvPr/>
        </p:nvSpPr>
        <p:spPr>
          <a:xfrm>
            <a:off x="2869325" y="5722883"/>
            <a:ext cx="4209393" cy="830997"/>
          </a:xfrm>
          <a:prstGeom prst="rect">
            <a:avLst/>
          </a:prstGeom>
          <a:noFill/>
        </p:spPr>
        <p:txBody>
          <a:bodyPr wrap="square" rtlCol="0">
            <a:spAutoFit/>
          </a:bodyPr>
          <a:lstStyle/>
          <a:p>
            <a:r>
              <a:rPr lang="zh-CN" altLang="en-US" sz="2400" b="1" dirty="0"/>
              <a:t>因此，作用于体积元上</a:t>
            </a:r>
            <a:r>
              <a:rPr lang="en-US" altLang="zh-CN" sz="2400" b="1" dirty="0"/>
              <a:t>x</a:t>
            </a:r>
            <a:r>
              <a:rPr lang="zh-CN" altLang="en-US" sz="2400" b="1" dirty="0"/>
              <a:t>方向的合压力为</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气压梯度力</a:t>
            </a:r>
          </a:p>
        </p:txBody>
      </p:sp>
      <p:sp>
        <p:nvSpPr>
          <p:cNvPr id="3" name="灯片编号占位符 2"/>
          <p:cNvSpPr>
            <a:spLocks noGrp="1"/>
          </p:cNvSpPr>
          <p:nvPr>
            <p:ph type="sldNum" sz="quarter" idx="4"/>
          </p:nvPr>
        </p:nvSpPr>
        <p:spPr/>
        <p:txBody>
          <a:bodyPr/>
          <a:lstStyle/>
          <a:p>
            <a:fld id="{E5BDF72E-9FE5-429F-91AD-B59394577185}" type="slidenum">
              <a:rPr lang="zh-CN" altLang="en-US" smtClean="0"/>
              <a:pPr/>
              <a:t>16</a:t>
            </a:fld>
            <a:endParaRPr lang="zh-CN" altLang="en-US" dirty="0"/>
          </a:p>
        </p:txBody>
      </p:sp>
      <p:pic>
        <p:nvPicPr>
          <p:cNvPr id="4" name="Picture 9"/>
          <p:cNvPicPr>
            <a:picLocks noChangeAspect="1" noChangeArrowheads="1"/>
          </p:cNvPicPr>
          <p:nvPr/>
        </p:nvPicPr>
        <p:blipFill>
          <a:blip r:embed="rId2" cstate="print"/>
          <a:srcRect/>
          <a:stretch>
            <a:fillRect/>
          </a:stretch>
        </p:blipFill>
        <p:spPr bwMode="auto">
          <a:xfrm>
            <a:off x="4463448" y="5609240"/>
            <a:ext cx="1762125" cy="933450"/>
          </a:xfrm>
          <a:prstGeom prst="rect">
            <a:avLst/>
          </a:prstGeom>
          <a:noFill/>
          <a:ln w="9525">
            <a:noFill/>
            <a:miter lim="800000"/>
            <a:headEnd/>
            <a:tailEnd/>
          </a:ln>
        </p:spPr>
      </p:pic>
      <p:pic>
        <p:nvPicPr>
          <p:cNvPr id="5" name="Picture 8"/>
          <p:cNvPicPr>
            <a:picLocks noChangeAspect="1" noChangeArrowheads="1"/>
          </p:cNvPicPr>
          <p:nvPr/>
        </p:nvPicPr>
        <p:blipFill>
          <a:blip r:embed="rId3" cstate="print"/>
          <a:srcRect/>
          <a:stretch>
            <a:fillRect/>
          </a:stretch>
        </p:blipFill>
        <p:spPr bwMode="auto">
          <a:xfrm>
            <a:off x="2349883" y="3804086"/>
            <a:ext cx="4791075" cy="952500"/>
          </a:xfrm>
          <a:prstGeom prst="rect">
            <a:avLst/>
          </a:prstGeom>
          <a:noFill/>
          <a:ln w="9525">
            <a:noFill/>
            <a:miter lim="800000"/>
            <a:headEnd/>
            <a:tailEnd/>
          </a:ln>
        </p:spPr>
      </p:pic>
      <p:pic>
        <p:nvPicPr>
          <p:cNvPr id="6" name="Picture 7"/>
          <p:cNvPicPr>
            <a:picLocks noChangeAspect="1" noChangeArrowheads="1"/>
          </p:cNvPicPr>
          <p:nvPr/>
        </p:nvPicPr>
        <p:blipFill>
          <a:blip r:embed="rId4" cstate="print"/>
          <a:srcRect/>
          <a:stretch>
            <a:fillRect/>
          </a:stretch>
        </p:blipFill>
        <p:spPr bwMode="auto">
          <a:xfrm>
            <a:off x="3159672" y="2070211"/>
            <a:ext cx="1752600" cy="857250"/>
          </a:xfrm>
          <a:prstGeom prst="rect">
            <a:avLst/>
          </a:prstGeom>
          <a:noFill/>
          <a:ln w="9525">
            <a:noFill/>
            <a:miter lim="800000"/>
            <a:headEnd/>
            <a:tailEnd/>
          </a:ln>
        </p:spPr>
      </p:pic>
      <p:sp>
        <p:nvSpPr>
          <p:cNvPr id="8" name="TextBox 7"/>
          <p:cNvSpPr txBox="1"/>
          <p:nvPr/>
        </p:nvSpPr>
        <p:spPr>
          <a:xfrm>
            <a:off x="677917" y="1072055"/>
            <a:ext cx="7504386" cy="1200329"/>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rPr>
              <a:t>若空气微团的密度为</a:t>
            </a:r>
            <a:r>
              <a:rPr lang="el-GR" altLang="zh-CN" sz="2400" dirty="0">
                <a:latin typeface="黑体" panose="02010609060101010101" pitchFamily="49" charset="-122"/>
                <a:ea typeface="黑体" panose="02010609060101010101" pitchFamily="49" charset="-122"/>
                <a:cs typeface="Times New Roman" panose="02020603050405020304"/>
              </a:rPr>
              <a:t>ρ</a:t>
            </a:r>
            <a:r>
              <a:rPr lang="zh-CN" altLang="en-US" sz="2400" dirty="0">
                <a:latin typeface="黑体" panose="02010609060101010101" pitchFamily="49" charset="-122"/>
                <a:ea typeface="黑体" panose="02010609060101010101" pitchFamily="49" charset="-122"/>
                <a:cs typeface="Times New Roman" panose="02020603050405020304"/>
              </a:rPr>
              <a:t>，该体积元含有大气质量为</a:t>
            </a:r>
            <a:r>
              <a:rPr lang="en-US" altLang="zh-CN" sz="2400" dirty="0">
                <a:latin typeface="黑体" panose="02010609060101010101" pitchFamily="49" charset="-122"/>
                <a:ea typeface="黑体" panose="02010609060101010101" pitchFamily="49" charset="-122"/>
                <a:cs typeface="Times New Roman" panose="02020603050405020304"/>
              </a:rPr>
              <a:t>m=</a:t>
            </a:r>
            <a:r>
              <a:rPr lang="el-GR" altLang="zh-CN" sz="2400" dirty="0">
                <a:latin typeface="黑体" panose="02010609060101010101" pitchFamily="49" charset="-122"/>
                <a:ea typeface="黑体" panose="02010609060101010101" pitchFamily="49" charset="-122"/>
                <a:cs typeface="Times New Roman" panose="02020603050405020304"/>
              </a:rPr>
              <a:t> ρδ</a:t>
            </a:r>
            <a:r>
              <a:rPr lang="en-US" altLang="zh-CN" sz="2400" dirty="0">
                <a:latin typeface="黑体" panose="02010609060101010101" pitchFamily="49" charset="-122"/>
                <a:ea typeface="黑体" panose="02010609060101010101" pitchFamily="49" charset="-122"/>
                <a:cs typeface="Times New Roman" panose="02020603050405020304"/>
              </a:rPr>
              <a:t>x</a:t>
            </a:r>
            <a:r>
              <a:rPr lang="el-GR" altLang="zh-CN" sz="2400" dirty="0">
                <a:latin typeface="黑体" panose="02010609060101010101" pitchFamily="49" charset="-122"/>
                <a:ea typeface="黑体" panose="02010609060101010101" pitchFamily="49" charset="-122"/>
                <a:cs typeface="Times New Roman" panose="02020603050405020304"/>
              </a:rPr>
              <a:t>δ</a:t>
            </a:r>
            <a:r>
              <a:rPr lang="en-US" altLang="zh-CN" sz="2400" dirty="0">
                <a:latin typeface="黑体" panose="02010609060101010101" pitchFamily="49" charset="-122"/>
                <a:ea typeface="黑体" panose="02010609060101010101" pitchFamily="49" charset="-122"/>
                <a:cs typeface="Times New Roman" panose="02020603050405020304"/>
              </a:rPr>
              <a:t>y</a:t>
            </a:r>
            <a:r>
              <a:rPr lang="el-GR" altLang="zh-CN" sz="2400" dirty="0">
                <a:latin typeface="黑体" panose="02010609060101010101" pitchFamily="49" charset="-122"/>
                <a:ea typeface="黑体" panose="02010609060101010101" pitchFamily="49" charset="-122"/>
                <a:cs typeface="Times New Roman" panose="02020603050405020304"/>
              </a:rPr>
              <a:t>δ</a:t>
            </a:r>
            <a:r>
              <a:rPr lang="en-US" altLang="zh-CN" sz="2400" dirty="0">
                <a:latin typeface="黑体" panose="02010609060101010101" pitchFamily="49" charset="-122"/>
                <a:ea typeface="黑体" panose="02010609060101010101" pitchFamily="49" charset="-122"/>
                <a:cs typeface="Times New Roman" panose="02020603050405020304"/>
              </a:rPr>
              <a:t>z</a:t>
            </a:r>
            <a:r>
              <a:rPr lang="zh-CN" altLang="en-US" sz="2400" dirty="0">
                <a:latin typeface="黑体" panose="02010609060101010101" pitchFamily="49" charset="-122"/>
                <a:ea typeface="黑体" panose="02010609060101010101" pitchFamily="49" charset="-122"/>
                <a:cs typeface="Times New Roman" panose="02020603050405020304"/>
              </a:rPr>
              <a:t>，因而作用于每单位空气质量上的合压力为</a:t>
            </a:r>
            <a:endParaRPr lang="zh-CN" altLang="en-US" sz="2400" dirty="0">
              <a:latin typeface="黑体" panose="02010609060101010101" pitchFamily="49" charset="-122"/>
              <a:ea typeface="黑体" panose="02010609060101010101" pitchFamily="49" charset="-122"/>
            </a:endParaRPr>
          </a:p>
        </p:txBody>
      </p:sp>
      <p:sp>
        <p:nvSpPr>
          <p:cNvPr id="9" name="TextBox 8"/>
          <p:cNvSpPr txBox="1"/>
          <p:nvPr/>
        </p:nvSpPr>
        <p:spPr>
          <a:xfrm>
            <a:off x="677917" y="2963917"/>
            <a:ext cx="8119242" cy="830997"/>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rPr>
              <a:t>该力的方向与</a:t>
            </a:r>
            <a:r>
              <a:rPr lang="en-US" altLang="zh-CN" sz="2400" dirty="0">
                <a:latin typeface="黑体" panose="02010609060101010101" pitchFamily="49" charset="-122"/>
                <a:ea typeface="黑体" panose="02010609060101010101" pitchFamily="49" charset="-122"/>
              </a:rPr>
              <a:t>x</a:t>
            </a:r>
            <a:r>
              <a:rPr lang="zh-CN" altLang="en-US" sz="2400" dirty="0">
                <a:latin typeface="黑体" panose="02010609060101010101" pitchFamily="49" charset="-122"/>
                <a:ea typeface="黑体" panose="02010609060101010101" pitchFamily="49" charset="-122"/>
              </a:rPr>
              <a:t>轴的方向相平行。考虑周围空气对其它面上的压力，则有</a:t>
            </a:r>
          </a:p>
        </p:txBody>
      </p:sp>
      <p:sp>
        <p:nvSpPr>
          <p:cNvPr id="10" name="TextBox 9"/>
          <p:cNvSpPr txBox="1"/>
          <p:nvPr/>
        </p:nvSpPr>
        <p:spPr>
          <a:xfrm>
            <a:off x="709448" y="4650828"/>
            <a:ext cx="7945821" cy="1200329"/>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rPr>
              <a:t>气压梯度力的方向与气压梯度相同，它垂直于等压面，由高压区指向低压区；气压梯度力的大小与气压梯度力的大小成正比，与密度成反比。</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图片 16386"/>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340449" y="2490473"/>
            <a:ext cx="4595812" cy="20288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6385" name="矩形 16385"/>
          <p:cNvSpPr>
            <a:spLocks noChangeArrowheads="1"/>
          </p:cNvSpPr>
          <p:nvPr/>
        </p:nvSpPr>
        <p:spPr bwMode="auto">
          <a:xfrm>
            <a:off x="457200" y="1024845"/>
            <a:ext cx="8353425" cy="5493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b="0" dirty="0">
                <a:latin typeface="Arial" panose="020B0604020202020204" pitchFamily="34" charset="0"/>
                <a:ea typeface="微软雅黑" panose="020B0503020204020204" pitchFamily="34" charset="-122"/>
              </a:rPr>
              <a:t>宇宙间任何两个物体间必然存在相互吸引的力，力的方向沿着两物体的连线，力的大小与两物体质量的乘积成正比，与距离的平方成反比。如图，两个物体，质量分别为M和m，其距离为r，r的方向由M指向m，那么M对m的引力为：</a:t>
            </a:r>
            <a:endParaRPr lang="en-US" altLang="zh-CN" b="0" dirty="0">
              <a:latin typeface="Arial" panose="020B0604020202020204" pitchFamily="34" charset="0"/>
              <a:ea typeface="微软雅黑" panose="020B0503020204020204" pitchFamily="34" charset="-122"/>
            </a:endParaRPr>
          </a:p>
          <a:p>
            <a:pPr>
              <a:lnSpc>
                <a:spcPct val="150000"/>
              </a:lnSpc>
            </a:pPr>
            <a:endParaRPr lang="zh-CN" altLang="en-US" b="0" dirty="0">
              <a:latin typeface="Arial" panose="020B0604020202020204" pitchFamily="34" charset="0"/>
              <a:ea typeface="微软雅黑" panose="020B0503020204020204" pitchFamily="34" charset="-122"/>
            </a:endParaRPr>
          </a:p>
          <a:p>
            <a:pPr>
              <a:lnSpc>
                <a:spcPct val="150000"/>
              </a:lnSpc>
            </a:pPr>
            <a:endParaRPr lang="zh-CN" altLang="en-US" b="0" dirty="0">
              <a:latin typeface="Arial" panose="020B0604020202020204" pitchFamily="34" charset="0"/>
              <a:ea typeface="微软雅黑" panose="020B0503020204020204" pitchFamily="34" charset="-122"/>
            </a:endParaRPr>
          </a:p>
          <a:p>
            <a:pPr>
              <a:lnSpc>
                <a:spcPct val="150000"/>
              </a:lnSpc>
            </a:pPr>
            <a:endParaRPr lang="zh-CN" altLang="en-US" b="0" dirty="0">
              <a:latin typeface="Arial" panose="020B0604020202020204" pitchFamily="34" charset="0"/>
              <a:ea typeface="微软雅黑" panose="020B0503020204020204" pitchFamily="34" charset="-122"/>
            </a:endParaRPr>
          </a:p>
          <a:p>
            <a:pPr>
              <a:lnSpc>
                <a:spcPct val="150000"/>
              </a:lnSpc>
            </a:pPr>
            <a:r>
              <a:rPr lang="en-US" altLang="zh-CN" dirty="0">
                <a:latin typeface="Arial" panose="020B0604020202020204" pitchFamily="34" charset="0"/>
                <a:ea typeface="微软雅黑" panose="020B0503020204020204" pitchFamily="34" charset="-122"/>
              </a:rPr>
              <a:t>G=6.67×10</a:t>
            </a:r>
            <a:r>
              <a:rPr lang="en-US" altLang="zh-CN" baseline="30000" dirty="0">
                <a:latin typeface="Arial" panose="020B0604020202020204" pitchFamily="34" charset="0"/>
                <a:ea typeface="微软雅黑" panose="020B0503020204020204" pitchFamily="34" charset="-122"/>
              </a:rPr>
              <a:t>-11</a:t>
            </a:r>
            <a:r>
              <a:rPr lang="en-US" altLang="zh-CN" dirty="0">
                <a:latin typeface="Arial" panose="020B0604020202020204" pitchFamily="34" charset="0"/>
                <a:ea typeface="微软雅黑" panose="020B0503020204020204" pitchFamily="34" charset="-122"/>
              </a:rPr>
              <a:t>N∙m</a:t>
            </a:r>
            <a:r>
              <a:rPr lang="en-US" altLang="zh-CN" baseline="30000" dirty="0">
                <a:latin typeface="Arial" panose="020B0604020202020204" pitchFamily="34" charset="0"/>
                <a:ea typeface="微软雅黑" panose="020B0503020204020204" pitchFamily="34" charset="-122"/>
              </a:rPr>
              <a:t>2</a:t>
            </a:r>
            <a:r>
              <a:rPr lang="en-US" altLang="zh-CN" dirty="0">
                <a:latin typeface="Arial" panose="020B0604020202020204" pitchFamily="34" charset="0"/>
                <a:ea typeface="微软雅黑" panose="020B0503020204020204" pitchFamily="34" charset="-122"/>
              </a:rPr>
              <a:t>/kg</a:t>
            </a:r>
            <a:r>
              <a:rPr lang="en-US" altLang="zh-CN" baseline="30000" dirty="0">
                <a:latin typeface="Arial" panose="020B0604020202020204" pitchFamily="34" charset="0"/>
                <a:ea typeface="微软雅黑" panose="020B0503020204020204" pitchFamily="34" charset="-122"/>
              </a:rPr>
              <a:t>2</a:t>
            </a:r>
            <a:r>
              <a:rPr lang="zh-CN" altLang="en-US" b="0" dirty="0">
                <a:latin typeface="Arial" panose="020B0604020202020204" pitchFamily="34" charset="0"/>
                <a:ea typeface="微软雅黑" panose="020B0503020204020204" pitchFamily="34" charset="-122"/>
              </a:rPr>
              <a:t>为引力常数。</a:t>
            </a:r>
            <a:endParaRPr lang="en-US" altLang="zh-CN" b="0" dirty="0">
              <a:latin typeface="Arial" panose="020B0604020202020204" pitchFamily="34" charset="0"/>
              <a:ea typeface="微软雅黑" panose="020B0503020204020204" pitchFamily="34" charset="-122"/>
            </a:endParaRPr>
          </a:p>
          <a:p>
            <a:pPr>
              <a:lnSpc>
                <a:spcPct val="150000"/>
              </a:lnSpc>
            </a:pPr>
            <a:r>
              <a:rPr lang="zh-CN" altLang="en-US" b="0" dirty="0">
                <a:latin typeface="Arial" panose="020B0604020202020204" pitchFamily="34" charset="0"/>
                <a:ea typeface="微软雅黑" panose="020B0503020204020204" pitchFamily="34" charset="-122"/>
              </a:rPr>
              <a:t>假设M为地球质量</a:t>
            </a:r>
            <a:r>
              <a:rPr lang="en-US" altLang="zh-CN" b="0" dirty="0">
                <a:latin typeface="Arial" panose="020B0604020202020204" pitchFamily="34" charset="0"/>
                <a:ea typeface="微软雅黑" panose="020B0503020204020204" pitchFamily="34" charset="-122"/>
              </a:rPr>
              <a:t>M=5.998</a:t>
            </a:r>
            <a:r>
              <a:rPr lang="en-US" altLang="zh-CN" dirty="0">
                <a:latin typeface="Arial" panose="020B0604020202020204" pitchFamily="34" charset="0"/>
                <a:ea typeface="微软雅黑" panose="020B0503020204020204" pitchFamily="34" charset="-122"/>
              </a:rPr>
              <a:t>×</a:t>
            </a:r>
            <a:r>
              <a:rPr lang="en-US" altLang="zh-CN" b="0" dirty="0">
                <a:latin typeface="Arial" panose="020B0604020202020204" pitchFamily="34" charset="0"/>
                <a:ea typeface="微软雅黑" panose="020B0503020204020204" pitchFamily="34" charset="-122"/>
              </a:rPr>
              <a:t>10</a:t>
            </a:r>
            <a:r>
              <a:rPr lang="en-US" altLang="zh-CN" b="0" baseline="30000" dirty="0">
                <a:latin typeface="Arial" panose="020B0604020202020204" pitchFamily="34" charset="0"/>
                <a:ea typeface="微软雅黑" panose="020B0503020204020204" pitchFamily="34" charset="-122"/>
              </a:rPr>
              <a:t>24</a:t>
            </a:r>
            <a:r>
              <a:rPr lang="en-US" altLang="zh-CN" b="0" dirty="0">
                <a:latin typeface="Arial" panose="020B0604020202020204" pitchFamily="34" charset="0"/>
                <a:ea typeface="微软雅黑" panose="020B0503020204020204" pitchFamily="34" charset="-122"/>
              </a:rPr>
              <a:t>kg</a:t>
            </a:r>
          </a:p>
          <a:p>
            <a:pPr>
              <a:lnSpc>
                <a:spcPct val="150000"/>
              </a:lnSpc>
            </a:pPr>
            <a:r>
              <a:rPr lang="en-US" altLang="zh-CN" dirty="0">
                <a:latin typeface="Arial" panose="020B0604020202020204" pitchFamily="34" charset="0"/>
                <a:ea typeface="微软雅黑" panose="020B0503020204020204" pitchFamily="34" charset="-122"/>
              </a:rPr>
              <a:t>m</a:t>
            </a:r>
            <a:r>
              <a:rPr lang="zh-CN" altLang="en-US" b="0" dirty="0">
                <a:latin typeface="Arial" panose="020B0604020202020204" pitchFamily="34" charset="0"/>
                <a:ea typeface="微软雅黑" panose="020B0503020204020204" pitchFamily="34" charset="-122"/>
              </a:rPr>
              <a:t>为空气块质量，则地球对单位质量</a:t>
            </a:r>
          </a:p>
          <a:p>
            <a:pPr>
              <a:lnSpc>
                <a:spcPct val="150000"/>
              </a:lnSpc>
            </a:pPr>
            <a:r>
              <a:rPr lang="zh-CN" altLang="en-US" b="0" dirty="0">
                <a:latin typeface="Arial" panose="020B0604020202020204" pitchFamily="34" charset="0"/>
                <a:ea typeface="微软雅黑" panose="020B0503020204020204" pitchFamily="34" charset="-122"/>
              </a:rPr>
              <a:t>空气块的引力为</a:t>
            </a:r>
          </a:p>
          <a:p>
            <a:pPr>
              <a:lnSpc>
                <a:spcPct val="150000"/>
              </a:lnSpc>
            </a:pPr>
            <a:endParaRPr lang="zh-CN" altLang="en-US" b="0" dirty="0">
              <a:latin typeface="Arial" panose="020B0604020202020204" pitchFamily="34" charset="0"/>
              <a:ea typeface="微软雅黑" panose="020B0503020204020204" pitchFamily="34" charset="-122"/>
            </a:endParaRPr>
          </a:p>
          <a:p>
            <a:pPr>
              <a:lnSpc>
                <a:spcPct val="150000"/>
              </a:lnSpc>
            </a:pPr>
            <a:r>
              <a:rPr lang="zh-CN" altLang="en-US" b="0" dirty="0">
                <a:latin typeface="Arial" panose="020B0604020202020204" pitchFamily="34" charset="0"/>
                <a:ea typeface="微软雅黑" panose="020B0503020204020204" pitchFamily="34" charset="-122"/>
              </a:rPr>
              <a:t>      为地心到空气微团的位置矢径，设地球平均半径为a(地心到海平面的距离)，Z为海拔高度，则r=a+z.</a:t>
            </a:r>
          </a:p>
        </p:txBody>
      </p:sp>
      <p:graphicFrame>
        <p:nvGraphicFramePr>
          <p:cNvPr id="16387" name="对象 16387"/>
          <p:cNvGraphicFramePr>
            <a:graphicFrameLocks/>
          </p:cNvGraphicFramePr>
          <p:nvPr/>
        </p:nvGraphicFramePr>
        <p:xfrm>
          <a:off x="612775" y="2553835"/>
          <a:ext cx="2305050" cy="865187"/>
        </p:xfrm>
        <a:graphic>
          <a:graphicData uri="http://schemas.openxmlformats.org/presentationml/2006/ole">
            <p:oleObj spid="_x0000_s76810" r:id="rId4" imgW="28041600" imgH="10668000" progId="Equation.3">
              <p:embed/>
            </p:oleObj>
          </a:graphicData>
        </a:graphic>
      </p:graphicFrame>
      <p:graphicFrame>
        <p:nvGraphicFramePr>
          <p:cNvPr id="16390" name="对象 16390"/>
          <p:cNvGraphicFramePr>
            <a:graphicFrameLocks/>
          </p:cNvGraphicFramePr>
          <p:nvPr/>
        </p:nvGraphicFramePr>
        <p:xfrm>
          <a:off x="3942351" y="4684985"/>
          <a:ext cx="2705100" cy="889000"/>
        </p:xfrm>
        <a:graphic>
          <a:graphicData uri="http://schemas.openxmlformats.org/presentationml/2006/ole">
            <p:oleObj spid="_x0000_s76811" r:id="rId5" imgW="32918400" imgH="10972800" progId="Equation.3">
              <p:embed/>
            </p:oleObj>
          </a:graphicData>
        </a:graphic>
      </p:graphicFrame>
      <p:graphicFrame>
        <p:nvGraphicFramePr>
          <p:cNvPr id="16391" name="对象 16391"/>
          <p:cNvGraphicFramePr>
            <a:graphicFrameLocks/>
          </p:cNvGraphicFramePr>
          <p:nvPr/>
        </p:nvGraphicFramePr>
        <p:xfrm>
          <a:off x="612775" y="5573985"/>
          <a:ext cx="225425" cy="419100"/>
        </p:xfrm>
        <a:graphic>
          <a:graphicData uri="http://schemas.openxmlformats.org/presentationml/2006/ole">
            <p:oleObj spid="_x0000_s76812" name="Equation" r:id="rId6" imgW="2743200" imgH="5181600" progId="Equation.DSMT4">
              <p:embed/>
            </p:oleObj>
          </a:graphicData>
        </a:graphic>
      </p:graphicFrame>
      <p:sp>
        <p:nvSpPr>
          <p:cNvPr id="2" name="标题 1"/>
          <p:cNvSpPr>
            <a:spLocks noGrp="1"/>
          </p:cNvSpPr>
          <p:nvPr>
            <p:ph type="title"/>
          </p:nvPr>
        </p:nvSpPr>
        <p:spPr/>
        <p:txBody>
          <a:bodyPr/>
          <a:lstStyle/>
          <a:p>
            <a:r>
              <a:rPr lang="zh-CN" altLang="en-US" sz="2800" dirty="0">
                <a:solidFill>
                  <a:srgbClr val="002060"/>
                </a:solidFill>
                <a:latin typeface="Arial" panose="020B0604020202020204" pitchFamily="34" charset="0"/>
              </a:rPr>
              <a:t>万有引力</a:t>
            </a:r>
            <a:r>
              <a:rPr lang="zh-CN" altLang="en-US" dirty="0">
                <a:solidFill>
                  <a:srgbClr val="002060"/>
                </a:solidFill>
                <a:latin typeface="Arial" panose="020B0604020202020204" pitchFamily="34" charset="0"/>
              </a:rPr>
              <a:t>——牛顿万有引力定律</a:t>
            </a:r>
            <a:endParaRPr lang="zh-CN" altLang="en-US" dirty="0"/>
          </a:p>
        </p:txBody>
      </p:sp>
      <p:sp>
        <p:nvSpPr>
          <p:cNvPr id="3" name="灯片编号占位符 2"/>
          <p:cNvSpPr>
            <a:spLocks noGrp="1"/>
          </p:cNvSpPr>
          <p:nvPr>
            <p:ph type="sldNum" sz="quarter" idx="4"/>
          </p:nvPr>
        </p:nvSpPr>
        <p:spPr/>
        <p:txBody>
          <a:bodyPr/>
          <a:lstStyle/>
          <a:p>
            <a:fld id="{E5BDF72E-9FE5-429F-91AD-B59394577185}" type="slidenum">
              <a:rPr lang="zh-CN" altLang="en-US" smtClean="0"/>
              <a:pPr/>
              <a:t>17</a:t>
            </a:fld>
            <a:endParaRPr lang="zh-CN"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409" name="对象 17409"/>
          <p:cNvGraphicFramePr>
            <a:graphicFrameLocks/>
          </p:cNvGraphicFramePr>
          <p:nvPr/>
        </p:nvGraphicFramePr>
        <p:xfrm>
          <a:off x="2484438" y="1123950"/>
          <a:ext cx="4610100" cy="2222500"/>
        </p:xfrm>
        <a:graphic>
          <a:graphicData uri="http://schemas.openxmlformats.org/presentationml/2006/ole">
            <p:oleObj spid="_x0000_s78858" r:id="rId3" imgW="56083200" imgH="27432000" progId="Equation.3">
              <p:embed/>
            </p:oleObj>
          </a:graphicData>
        </a:graphic>
      </p:graphicFrame>
      <p:sp>
        <p:nvSpPr>
          <p:cNvPr id="17410" name="矩形 17410"/>
          <p:cNvSpPr>
            <a:spLocks noChangeArrowheads="1"/>
          </p:cNvSpPr>
          <p:nvPr/>
        </p:nvSpPr>
        <p:spPr bwMode="auto">
          <a:xfrm>
            <a:off x="417876" y="3542462"/>
            <a:ext cx="8353425" cy="1463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000" b="0" dirty="0">
                <a:latin typeface="Arial" panose="020B0604020202020204" pitchFamily="34" charset="0"/>
                <a:ea typeface="微软雅黑" panose="020B0503020204020204" pitchFamily="34" charset="-122"/>
              </a:rPr>
              <a:t>        其中                             ，是海平面上的地心引力，在气象学中,z一般为几十公里，而地球平均半径a=6371km，故              (薄层近似)，可按常数处理，地心引力是始终作用于大气的真实存在的力。</a:t>
            </a:r>
            <a:endParaRPr lang="zh-CN" altLang="en-US" b="0" dirty="0">
              <a:latin typeface="Arial" panose="020B0604020202020204" pitchFamily="34" charset="0"/>
              <a:ea typeface="微软雅黑" panose="020B0503020204020204" pitchFamily="34" charset="-122"/>
            </a:endParaRPr>
          </a:p>
        </p:txBody>
      </p:sp>
      <p:graphicFrame>
        <p:nvGraphicFramePr>
          <p:cNvPr id="17411" name="对象 17411"/>
          <p:cNvGraphicFramePr>
            <a:graphicFrameLocks/>
          </p:cNvGraphicFramePr>
          <p:nvPr/>
        </p:nvGraphicFramePr>
        <p:xfrm>
          <a:off x="1716681" y="3251519"/>
          <a:ext cx="1879600" cy="912812"/>
        </p:xfrm>
        <a:graphic>
          <a:graphicData uri="http://schemas.openxmlformats.org/presentationml/2006/ole">
            <p:oleObj spid="_x0000_s78859" r:id="rId4" imgW="22860000" imgH="11277600" progId="Equation.3">
              <p:embed/>
            </p:oleObj>
          </a:graphicData>
        </a:graphic>
      </p:graphicFrame>
      <p:graphicFrame>
        <p:nvGraphicFramePr>
          <p:cNvPr id="17412" name="对象 17412"/>
          <p:cNvGraphicFramePr>
            <a:graphicFrameLocks/>
          </p:cNvGraphicFramePr>
          <p:nvPr/>
        </p:nvGraphicFramePr>
        <p:xfrm>
          <a:off x="5630810" y="4014742"/>
          <a:ext cx="928688" cy="519113"/>
        </p:xfrm>
        <a:graphic>
          <a:graphicData uri="http://schemas.openxmlformats.org/presentationml/2006/ole">
            <p:oleObj spid="_x0000_s78860" r:id="rId5" imgW="11277600" imgH="6400800" progId="Equation.3">
              <p:embed/>
            </p:oleObj>
          </a:graphicData>
        </a:graphic>
      </p:graphicFrame>
      <p:sp>
        <p:nvSpPr>
          <p:cNvPr id="3" name="灯片编号占位符 2"/>
          <p:cNvSpPr>
            <a:spLocks noGrp="1"/>
          </p:cNvSpPr>
          <p:nvPr>
            <p:ph type="sldNum" sz="quarter" idx="12"/>
          </p:nvPr>
        </p:nvSpPr>
        <p:spPr/>
        <p:txBody>
          <a:bodyPr/>
          <a:lstStyle/>
          <a:p>
            <a:fld id="{E5BDF72E-9FE5-429F-91AD-B59394577185}" type="slidenum">
              <a:rPr lang="zh-CN" altLang="en-US" smtClean="0"/>
              <a:pPr/>
              <a:t>18</a:t>
            </a:fld>
            <a:endParaRPr lang="zh-CN"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矩形 18433"/>
          <p:cNvSpPr>
            <a:spLocks noChangeArrowheads="1"/>
          </p:cNvSpPr>
          <p:nvPr/>
        </p:nvSpPr>
        <p:spPr bwMode="auto">
          <a:xfrm>
            <a:off x="323850" y="1123950"/>
            <a:ext cx="8353425" cy="26060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000" b="0" dirty="0">
                <a:solidFill>
                  <a:srgbClr val="FF0000"/>
                </a:solidFill>
                <a:latin typeface="Arial" panose="020B0604020202020204" pitchFamily="34" charset="0"/>
                <a:ea typeface="微软雅黑" panose="020B0503020204020204" pitchFamily="34" charset="-122"/>
              </a:rPr>
              <a:t>惯性离心力——</a:t>
            </a:r>
          </a:p>
          <a:p>
            <a:pPr>
              <a:lnSpc>
                <a:spcPct val="150000"/>
              </a:lnSpc>
            </a:pPr>
            <a:r>
              <a:rPr lang="zh-CN" altLang="en-US" b="0" dirty="0">
                <a:latin typeface="Arial" panose="020B0604020202020204" pitchFamily="34" charset="0"/>
                <a:ea typeface="微软雅黑" panose="020B0503020204020204" pitchFamily="34" charset="-122"/>
              </a:rPr>
              <a:t>        惯性离心力：</a:t>
            </a:r>
          </a:p>
          <a:p>
            <a:pPr>
              <a:lnSpc>
                <a:spcPct val="150000"/>
              </a:lnSpc>
            </a:pPr>
            <a:r>
              <a:rPr lang="zh-CN" altLang="en-US" b="0" dirty="0">
                <a:latin typeface="Arial" panose="020B0604020202020204" pitchFamily="34" charset="0"/>
                <a:ea typeface="微软雅黑" panose="020B0503020204020204" pitchFamily="34" charset="-122"/>
              </a:rPr>
              <a:t>        惯性离心力大小与向心力相等，方向相反。惯性离心力的方向与地轴垂直指向球外，惯性离心力</a:t>
            </a:r>
            <a:r>
              <a:rPr lang="zh-CN" altLang="en-US" b="1" dirty="0">
                <a:solidFill>
                  <a:srgbClr val="C00000"/>
                </a:solidFill>
                <a:latin typeface="Arial" panose="020B0604020202020204" pitchFamily="34" charset="0"/>
                <a:ea typeface="微软雅黑" panose="020B0503020204020204" pitchFamily="34" charset="-122"/>
              </a:rPr>
              <a:t>不是真实存在的力</a:t>
            </a:r>
            <a:r>
              <a:rPr lang="zh-CN" altLang="en-US" b="0" dirty="0">
                <a:latin typeface="Arial" panose="020B0604020202020204" pitchFamily="34" charset="0"/>
                <a:ea typeface="微软雅黑" panose="020B0503020204020204" pitchFamily="34" charset="-122"/>
              </a:rPr>
              <a:t>，而是</a:t>
            </a:r>
            <a:r>
              <a:rPr lang="zh-CN" altLang="en-US" b="0" dirty="0">
                <a:solidFill>
                  <a:srgbClr val="002060"/>
                </a:solidFill>
                <a:latin typeface="Arial" panose="020B0604020202020204" pitchFamily="34" charset="0"/>
                <a:ea typeface="微软雅黑" panose="020B0503020204020204" pitchFamily="34" charset="-122"/>
              </a:rPr>
              <a:t>由于我们站在非惯性坐标系内观察运动并企图运用牛顿第二定律来解释它的结果</a:t>
            </a:r>
            <a:r>
              <a:rPr lang="zh-CN" altLang="en-US" b="0" dirty="0">
                <a:latin typeface="Arial" panose="020B0604020202020204" pitchFamily="34" charset="0"/>
                <a:ea typeface="微软雅黑" panose="020B0503020204020204" pitchFamily="34" charset="-122"/>
              </a:rPr>
              <a:t>。</a:t>
            </a:r>
          </a:p>
          <a:p>
            <a:pPr>
              <a:lnSpc>
                <a:spcPct val="150000"/>
              </a:lnSpc>
            </a:pPr>
            <a:endParaRPr lang="zh-CN" altLang="en-US" b="0" dirty="0">
              <a:latin typeface="Arial" panose="020B0604020202020204" pitchFamily="34" charset="0"/>
              <a:ea typeface="微软雅黑" panose="020B0503020204020204" pitchFamily="34" charset="-122"/>
            </a:endParaRPr>
          </a:p>
        </p:txBody>
      </p:sp>
      <p:graphicFrame>
        <p:nvGraphicFramePr>
          <p:cNvPr id="18435" name="对象 18435"/>
          <p:cNvGraphicFramePr>
            <a:graphicFrameLocks/>
          </p:cNvGraphicFramePr>
          <p:nvPr/>
        </p:nvGraphicFramePr>
        <p:xfrm>
          <a:off x="2357438" y="1649413"/>
          <a:ext cx="620712" cy="358775"/>
        </p:xfrm>
        <a:graphic>
          <a:graphicData uri="http://schemas.openxmlformats.org/presentationml/2006/ole">
            <p:oleObj spid="_x0000_s79876" name="Equation" r:id="rId3" imgW="7924800" imgH="5181600" progId="Equation.DSMT4">
              <p:embed/>
            </p:oleObj>
          </a:graphicData>
        </a:graphic>
      </p:graphicFrame>
      <p:sp>
        <p:nvSpPr>
          <p:cNvPr id="2" name="灯片编号占位符 1"/>
          <p:cNvSpPr>
            <a:spLocks noGrp="1"/>
          </p:cNvSpPr>
          <p:nvPr>
            <p:ph type="sldNum" sz="quarter" idx="12"/>
          </p:nvPr>
        </p:nvSpPr>
        <p:spPr/>
        <p:txBody>
          <a:bodyPr/>
          <a:lstStyle/>
          <a:p>
            <a:fld id="{E5BDF72E-9FE5-429F-91AD-B59394577185}" type="slidenum">
              <a:rPr lang="zh-CN" altLang="en-US" smtClean="0"/>
              <a:pPr/>
              <a:t>19</a:t>
            </a:fld>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文本框 5123"/>
          <p:cNvSpPr txBox="1">
            <a:spLocks noChangeArrowheads="1"/>
          </p:cNvSpPr>
          <p:nvPr/>
        </p:nvSpPr>
        <p:spPr bwMode="auto">
          <a:xfrm>
            <a:off x="1277756" y="1909082"/>
            <a:ext cx="6847341" cy="3292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2000" b="0" dirty="0">
                <a:latin typeface="微软雅黑" panose="020B0503020204020204" pitchFamily="34" charset="-122"/>
                <a:ea typeface="微软雅黑" panose="020B0503020204020204" pitchFamily="34" charset="-122"/>
              </a:rPr>
              <a:t>第一节 作用于大气上的力，惯性坐标系运动方程组 </a:t>
            </a:r>
          </a:p>
          <a:p>
            <a:pPr>
              <a:lnSpc>
                <a:spcPct val="150000"/>
              </a:lnSpc>
            </a:pPr>
            <a:r>
              <a:rPr lang="zh-CN" altLang="en-US" sz="2000" b="0" dirty="0">
                <a:latin typeface="微软雅黑" panose="020B0503020204020204" pitchFamily="34" charset="-122"/>
                <a:ea typeface="微软雅黑" panose="020B0503020204020204" pitchFamily="34" charset="-122"/>
              </a:rPr>
              <a:t>第二节 视示力，旋转坐标系运动方程</a:t>
            </a:r>
          </a:p>
          <a:p>
            <a:pPr>
              <a:lnSpc>
                <a:spcPct val="150000"/>
              </a:lnSpc>
            </a:pPr>
            <a:r>
              <a:rPr lang="zh-CN" altLang="en-US" sz="2000" b="0" dirty="0">
                <a:latin typeface="微软雅黑" panose="020B0503020204020204" pitchFamily="34" charset="-122"/>
                <a:ea typeface="微软雅黑" panose="020B0503020204020204" pitchFamily="34" charset="-122"/>
              </a:rPr>
              <a:t>第三节 连续方程和热力学方程</a:t>
            </a:r>
          </a:p>
          <a:p>
            <a:pPr>
              <a:lnSpc>
                <a:spcPct val="150000"/>
              </a:lnSpc>
            </a:pPr>
            <a:r>
              <a:rPr lang="zh-CN" altLang="en-US" sz="2000" b="0" dirty="0">
                <a:latin typeface="微软雅黑" panose="020B0503020204020204" pitchFamily="34" charset="-122"/>
                <a:ea typeface="微软雅黑" panose="020B0503020204020204" pitchFamily="34" charset="-122"/>
              </a:rPr>
              <a:t>第四节 </a:t>
            </a:r>
            <a:r>
              <a:rPr lang="zh-CN" altLang="en-US" sz="2000" b="1" dirty="0">
                <a:solidFill>
                  <a:srgbClr val="002060"/>
                </a:solidFill>
                <a:latin typeface="微软雅黑" panose="020B0503020204020204" pitchFamily="34" charset="-122"/>
                <a:ea typeface="微软雅黑" panose="020B0503020204020204" pitchFamily="34" charset="-122"/>
              </a:rPr>
              <a:t>球坐标系</a:t>
            </a:r>
            <a:r>
              <a:rPr lang="zh-CN" altLang="en-US" sz="2000" b="0" dirty="0">
                <a:latin typeface="微软雅黑" panose="020B0503020204020204" pitchFamily="34" charset="-122"/>
                <a:ea typeface="微软雅黑" panose="020B0503020204020204" pitchFamily="34" charset="-122"/>
              </a:rPr>
              <a:t>大气方程组简介</a:t>
            </a:r>
          </a:p>
          <a:p>
            <a:pPr>
              <a:lnSpc>
                <a:spcPct val="150000"/>
              </a:lnSpc>
            </a:pPr>
            <a:r>
              <a:rPr lang="zh-CN" altLang="en-US" sz="2000" b="0" dirty="0">
                <a:latin typeface="微软雅黑" panose="020B0503020204020204" pitchFamily="34" charset="-122"/>
                <a:ea typeface="微软雅黑" panose="020B0503020204020204" pitchFamily="34" charset="-122"/>
              </a:rPr>
              <a:t>第五节 </a:t>
            </a:r>
            <a:r>
              <a:rPr lang="zh-CN" altLang="en-US" sz="2000" b="1" dirty="0">
                <a:solidFill>
                  <a:srgbClr val="FF0000"/>
                </a:solidFill>
                <a:latin typeface="微软雅黑" panose="020B0503020204020204" pitchFamily="34" charset="-122"/>
                <a:ea typeface="微软雅黑" panose="020B0503020204020204" pitchFamily="34" charset="-122"/>
              </a:rPr>
              <a:t>局地直角坐标系</a:t>
            </a:r>
            <a:r>
              <a:rPr lang="zh-CN" altLang="en-US" sz="2000" b="0" dirty="0">
                <a:latin typeface="微软雅黑" panose="020B0503020204020204" pitchFamily="34" charset="-122"/>
                <a:ea typeface="微软雅黑" panose="020B0503020204020204" pitchFamily="34" charset="-122"/>
              </a:rPr>
              <a:t>的大气方程组</a:t>
            </a:r>
          </a:p>
          <a:p>
            <a:pPr>
              <a:lnSpc>
                <a:spcPct val="150000"/>
              </a:lnSpc>
            </a:pPr>
            <a:r>
              <a:rPr lang="zh-CN" altLang="en-US" sz="2000" b="0" dirty="0">
                <a:latin typeface="微软雅黑" panose="020B0503020204020204" pitchFamily="34" charset="-122"/>
                <a:ea typeface="微软雅黑" panose="020B0503020204020204" pitchFamily="34" charset="-122"/>
              </a:rPr>
              <a:t>第六节 坐标变换，</a:t>
            </a:r>
            <a:r>
              <a:rPr lang="zh-CN" altLang="en-US" sz="2000" b="1" dirty="0">
                <a:solidFill>
                  <a:srgbClr val="002060"/>
                </a:solidFill>
                <a:latin typeface="微软雅黑" panose="020B0503020204020204" pitchFamily="34" charset="-122"/>
                <a:ea typeface="微软雅黑" panose="020B0503020204020204" pitchFamily="34" charset="-122"/>
              </a:rPr>
              <a:t>气压坐标系</a:t>
            </a:r>
            <a:r>
              <a:rPr lang="zh-CN" altLang="en-US" sz="2000" b="0" dirty="0">
                <a:latin typeface="微软雅黑" panose="020B0503020204020204" pitchFamily="34" charset="-122"/>
                <a:ea typeface="微软雅黑" panose="020B0503020204020204" pitchFamily="34" charset="-122"/>
              </a:rPr>
              <a:t>的大气方程组</a:t>
            </a:r>
          </a:p>
          <a:p>
            <a:pPr>
              <a:lnSpc>
                <a:spcPct val="150000"/>
              </a:lnSpc>
            </a:pPr>
            <a:r>
              <a:rPr lang="zh-CN" altLang="en-US" sz="2000" b="0" dirty="0">
                <a:latin typeface="微软雅黑" panose="020B0503020204020204" pitchFamily="34" charset="-122"/>
                <a:ea typeface="微软雅黑" panose="020B0503020204020204" pitchFamily="34" charset="-122"/>
              </a:rPr>
              <a:t>第七节 有关科里奥利参数f的三个近似</a:t>
            </a:r>
          </a:p>
        </p:txBody>
      </p:sp>
      <p:sp>
        <p:nvSpPr>
          <p:cNvPr id="3" name="标题 2"/>
          <p:cNvSpPr>
            <a:spLocks noGrp="1"/>
          </p:cNvSpPr>
          <p:nvPr>
            <p:ph type="title"/>
          </p:nvPr>
        </p:nvSpPr>
        <p:spPr/>
        <p:txBody>
          <a:bodyPr/>
          <a:lstStyle/>
          <a:p>
            <a:r>
              <a:rPr lang="zh-CN" altLang="en-US" dirty="0"/>
              <a:t>主要内容</a:t>
            </a:r>
          </a:p>
        </p:txBody>
      </p:sp>
      <p:sp>
        <p:nvSpPr>
          <p:cNvPr id="2" name="灯片编号占位符 1"/>
          <p:cNvSpPr>
            <a:spLocks noGrp="1"/>
          </p:cNvSpPr>
          <p:nvPr>
            <p:ph type="sldNum" sz="quarter" idx="12"/>
          </p:nvPr>
        </p:nvSpPr>
        <p:spPr/>
        <p:txBody>
          <a:bodyPr/>
          <a:lstStyle/>
          <a:p>
            <a:fld id="{E5BDF72E-9FE5-429F-91AD-B59394577185}" type="slidenum">
              <a:rPr lang="zh-CN" altLang="en-US" smtClean="0"/>
              <a:pPr/>
              <a:t>2</a:t>
            </a:fld>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E5BDF72E-9FE5-429F-91AD-B59394577185}" type="slidenum">
              <a:rPr lang="zh-CN" altLang="en-US" smtClean="0"/>
              <a:pPr/>
              <a:t>20</a:t>
            </a:fld>
            <a:endParaRPr lang="zh-CN" altLang="en-US"/>
          </a:p>
        </p:txBody>
      </p:sp>
      <p:sp>
        <p:nvSpPr>
          <p:cNvPr id="5" name="文本框 4"/>
          <p:cNvSpPr txBox="1"/>
          <p:nvPr/>
        </p:nvSpPr>
        <p:spPr>
          <a:xfrm>
            <a:off x="26035" y="1339850"/>
            <a:ext cx="5493385" cy="2834640"/>
          </a:xfrm>
          <a:prstGeom prst="rect">
            <a:avLst/>
          </a:prstGeom>
          <a:noFill/>
        </p:spPr>
        <p:txBody>
          <a:bodyPr wrap="square" rtlCol="0" anchor="t">
            <a:spAutoFit/>
          </a:bodyPr>
          <a:lstStyle/>
          <a:p>
            <a:pPr>
              <a:lnSpc>
                <a:spcPct val="150000"/>
              </a:lnSpc>
            </a:pPr>
            <a:r>
              <a:rPr lang="en-US" altLang="zh-CN" sz="2000" dirty="0">
                <a:latin typeface="Arial" panose="020B0604020202020204" pitchFamily="34" charset="0"/>
                <a:ea typeface="微软雅黑" panose="020B0503020204020204" pitchFamily="34" charset="-122"/>
                <a:sym typeface="+mn-ea"/>
              </a:rPr>
              <a:t>       </a:t>
            </a:r>
            <a:r>
              <a:rPr lang="zh-CN" altLang="en-US" sz="2000" dirty="0">
                <a:latin typeface="Arial" panose="020B0604020202020204" pitchFamily="34" charset="0"/>
                <a:ea typeface="微软雅黑" panose="020B0503020204020204" pitchFamily="34" charset="-122"/>
                <a:sym typeface="+mn-ea"/>
              </a:rPr>
              <a:t>地心引力+惯性离心力=有效重力(    )</a:t>
            </a:r>
            <a:endParaRPr lang="zh-CN" altLang="en-US" sz="2000" b="0" dirty="0">
              <a:latin typeface="Arial" panose="020B0604020202020204" pitchFamily="34" charset="0"/>
              <a:ea typeface="微软雅黑" panose="020B0503020204020204" pitchFamily="34" charset="-122"/>
            </a:endParaRPr>
          </a:p>
          <a:p>
            <a:pPr>
              <a:lnSpc>
                <a:spcPct val="150000"/>
              </a:lnSpc>
            </a:pPr>
            <a:r>
              <a:rPr lang="zh-CN" altLang="en-US" sz="2000" dirty="0">
                <a:latin typeface="Arial" panose="020B0604020202020204" pitchFamily="34" charset="0"/>
                <a:ea typeface="微软雅黑" panose="020B0503020204020204" pitchFamily="34" charset="-122"/>
                <a:sym typeface="+mn-ea"/>
              </a:rPr>
              <a:t>       重力是地心引力和惯性离心力的合力。</a:t>
            </a:r>
          </a:p>
          <a:p>
            <a:pPr>
              <a:lnSpc>
                <a:spcPct val="150000"/>
              </a:lnSpc>
            </a:pPr>
            <a:r>
              <a:rPr lang="zh-CN" altLang="en-US" sz="2000" dirty="0">
                <a:latin typeface="Arial" panose="020B0604020202020204" pitchFamily="34" charset="0"/>
                <a:ea typeface="微软雅黑" panose="020B0503020204020204" pitchFamily="34" charset="-122"/>
                <a:sym typeface="+mn-ea"/>
              </a:rPr>
              <a:t>在两极，惯性离心力为零；在赤道，惯性离心力最大，方向与地球引力相反。所以，如果地球是一正球体，除两极和赤道外，重力不指向地心，它与地球引力之间有一很小的交角。</a:t>
            </a:r>
            <a:endParaRPr lang="en-US" altLang="zh-CN" sz="2000" dirty="0">
              <a:latin typeface="Arial" panose="020B0604020202020204" pitchFamily="34" charset="0"/>
              <a:ea typeface="微软雅黑" panose="020B0503020204020204" pitchFamily="34" charset="-122"/>
              <a:sym typeface="+mn-ea"/>
            </a:endParaRPr>
          </a:p>
        </p:txBody>
      </p:sp>
      <p:sp>
        <p:nvSpPr>
          <p:cNvPr id="6" name="文本框 5"/>
          <p:cNvSpPr txBox="1"/>
          <p:nvPr/>
        </p:nvSpPr>
        <p:spPr>
          <a:xfrm>
            <a:off x="3302000" y="642620"/>
            <a:ext cx="995680" cy="613410"/>
          </a:xfrm>
          <a:prstGeom prst="rect">
            <a:avLst/>
          </a:prstGeom>
          <a:noFill/>
        </p:spPr>
        <p:txBody>
          <a:bodyPr wrap="none" rtlCol="0">
            <a:spAutoFit/>
          </a:bodyPr>
          <a:lstStyle/>
          <a:p>
            <a:pPr algn="l"/>
            <a:r>
              <a:rPr lang="zh-CN" altLang="en-US" sz="3200" dirty="0">
                <a:solidFill>
                  <a:srgbClr val="FF0000"/>
                </a:solidFill>
                <a:latin typeface="Arial" panose="020B0604020202020204" pitchFamily="34" charset="0"/>
                <a:ea typeface="微软雅黑" panose="020B0503020204020204" pitchFamily="34" charset="-122"/>
                <a:sym typeface="+mn-ea"/>
              </a:rPr>
              <a:t>重力</a:t>
            </a:r>
            <a:endParaRPr lang="zh-CN" altLang="en-US" sz="3200" b="0" dirty="0">
              <a:solidFill>
                <a:srgbClr val="FF0000"/>
              </a:solidFill>
              <a:latin typeface="Arial" panose="020B0604020202020204" pitchFamily="34" charset="0"/>
              <a:ea typeface="微软雅黑" panose="020B0503020204020204" pitchFamily="34" charset="-122"/>
              <a:sym typeface="+mn-ea"/>
            </a:endParaRPr>
          </a:p>
        </p:txBody>
      </p:sp>
      <p:graphicFrame>
        <p:nvGraphicFramePr>
          <p:cNvPr id="18437" name="对象 18437">
            <a:hlinkClick r:id="" action="ppaction://ole?verb=1"/>
          </p:cNvPr>
          <p:cNvGraphicFramePr>
            <a:graphicFrameLocks noChangeAspect="1"/>
          </p:cNvGraphicFramePr>
          <p:nvPr/>
        </p:nvGraphicFramePr>
        <p:xfrm>
          <a:off x="4373880" y="1339850"/>
          <a:ext cx="334645" cy="608965"/>
        </p:xfrm>
        <a:graphic>
          <a:graphicData uri="http://schemas.openxmlformats.org/presentationml/2006/ole">
            <p:oleObj spid="_x0000_s80900" r:id="rId3" imgW="3352800" imgH="6096000" progId="Equation.3">
              <p:embed/>
            </p:oleObj>
          </a:graphicData>
        </a:graphic>
      </p:graphicFrame>
      <p:pic>
        <p:nvPicPr>
          <p:cNvPr id="18436" name="图片 18436"/>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5625465" y="1339850"/>
            <a:ext cx="3442970" cy="2745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文本框 6"/>
          <p:cNvSpPr txBox="1"/>
          <p:nvPr/>
        </p:nvSpPr>
        <p:spPr>
          <a:xfrm>
            <a:off x="519430" y="4638040"/>
            <a:ext cx="8287385" cy="579120"/>
          </a:xfrm>
          <a:prstGeom prst="rect">
            <a:avLst/>
          </a:prstGeom>
          <a:noFill/>
        </p:spPr>
        <p:txBody>
          <a:bodyPr wrap="square" rtlCol="0">
            <a:spAutoFit/>
          </a:bodyPr>
          <a:lstStyle/>
          <a:p>
            <a:r>
              <a:rPr lang="zh-CN" altLang="en-US" sz="3200">
                <a:latin typeface="黑体" panose="02010609060101010101" pitchFamily="49" charset="-122"/>
                <a:ea typeface="黑体" panose="02010609060101010101" pitchFamily="49" charset="-122"/>
              </a:rPr>
              <a:t>为什么地球是椭球体？</a:t>
            </a:r>
            <a:r>
              <a:rPr lang="en-US" altLang="zh-CN" sz="3200">
                <a:latin typeface="黑体" panose="02010609060101010101" pitchFamily="49" charset="-122"/>
                <a:ea typeface="黑体" panose="02010609060101010101" pitchFamily="49" charset="-122"/>
              </a:rPr>
              <a:t>--</a:t>
            </a:r>
            <a:r>
              <a:rPr lang="zh-CN" altLang="en-US" sz="3200">
                <a:latin typeface="黑体" panose="02010609060101010101" pitchFamily="49" charset="-122"/>
                <a:ea typeface="黑体" panose="02010609060101010101" pitchFamily="49" charset="-122"/>
              </a:rPr>
              <a:t>惯性离心力的作用</a:t>
            </a:r>
          </a:p>
        </p:txBody>
      </p:sp>
      <p:sp>
        <p:nvSpPr>
          <p:cNvPr id="8" name="文本框 7"/>
          <p:cNvSpPr txBox="1"/>
          <p:nvPr/>
        </p:nvSpPr>
        <p:spPr>
          <a:xfrm>
            <a:off x="528955" y="5217160"/>
            <a:ext cx="8024495" cy="1191895"/>
          </a:xfrm>
          <a:prstGeom prst="rect">
            <a:avLst/>
          </a:prstGeom>
          <a:noFill/>
        </p:spPr>
        <p:txBody>
          <a:bodyPr wrap="square" rtlCol="0">
            <a:spAutoFit/>
          </a:bodyPr>
          <a:lstStyle/>
          <a:p>
            <a:r>
              <a:rPr lang="zh-CN" altLang="en-US" sz="2400"/>
              <a:t>地球长轴半径与短轴半径只相差</a:t>
            </a:r>
            <a:r>
              <a:rPr lang="en-US" altLang="zh-CN" sz="2400"/>
              <a:t>2.1</a:t>
            </a:r>
            <a:r>
              <a:rPr lang="en-US" altLang="zh-CN" sz="2400">
                <a:cs typeface="Arial" panose="020B0604020202020204" pitchFamily="34" charset="0"/>
              </a:rPr>
              <a:t>×10</a:t>
            </a:r>
            <a:r>
              <a:rPr lang="en-US" altLang="zh-CN" sz="2400" baseline="30000">
                <a:cs typeface="Arial" panose="020B0604020202020204" pitchFamily="34" charset="0"/>
              </a:rPr>
              <a:t>4</a:t>
            </a:r>
            <a:r>
              <a:rPr lang="en-US" altLang="zh-CN" sz="2400">
                <a:cs typeface="Arial" panose="020B0604020202020204" pitchFamily="34" charset="0"/>
              </a:rPr>
              <a:t>m</a:t>
            </a:r>
            <a:r>
              <a:rPr lang="zh-CN" altLang="en-US" sz="2400">
                <a:cs typeface="Arial" panose="020B0604020202020204" pitchFamily="34" charset="0"/>
              </a:rPr>
              <a:t>左右，而地球平均半径为</a:t>
            </a:r>
            <a:r>
              <a:rPr lang="en-US" altLang="zh-CN" sz="2400">
                <a:cs typeface="Arial" panose="020B0604020202020204" pitchFamily="34" charset="0"/>
              </a:rPr>
              <a:t>6.37</a:t>
            </a:r>
            <a:r>
              <a:rPr lang="en-US" altLang="zh-CN" sz="2400">
                <a:cs typeface="Arial" panose="020B0604020202020204" pitchFamily="34" charset="0"/>
                <a:sym typeface="+mn-ea"/>
              </a:rPr>
              <a:t>×10</a:t>
            </a:r>
            <a:r>
              <a:rPr lang="en-US" altLang="zh-CN" sz="2400" baseline="30000">
                <a:cs typeface="Arial" panose="020B0604020202020204" pitchFamily="34" charset="0"/>
                <a:sym typeface="+mn-ea"/>
              </a:rPr>
              <a:t>6</a:t>
            </a:r>
            <a:r>
              <a:rPr lang="en-US" altLang="zh-CN" sz="2400">
                <a:cs typeface="Arial" panose="020B0604020202020204" pitchFamily="34" charset="0"/>
                <a:sym typeface="+mn-ea"/>
              </a:rPr>
              <a:t>m</a:t>
            </a:r>
            <a:r>
              <a:rPr lang="zh-CN" altLang="en-US" sz="2400">
                <a:cs typeface="Arial" panose="020B0604020202020204" pitchFamily="34" charset="0"/>
                <a:sym typeface="+mn-ea"/>
              </a:rPr>
              <a:t>，所以可以把地球看成是一个足够圆的正球体。</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93668" y="1576250"/>
            <a:ext cx="4310743"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计算赤道上空有效重力为</a:t>
            </a: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的高度。</a:t>
            </a:r>
          </a:p>
        </p:txBody>
      </p:sp>
      <p:graphicFrame>
        <p:nvGraphicFramePr>
          <p:cNvPr id="3" name="对象 2"/>
          <p:cNvGraphicFramePr>
            <a:graphicFrameLocks noChangeAspect="1"/>
          </p:cNvGraphicFramePr>
          <p:nvPr/>
        </p:nvGraphicFramePr>
        <p:xfrm>
          <a:off x="2806357" y="2301766"/>
          <a:ext cx="3121477" cy="2758965"/>
        </p:xfrm>
        <a:graphic>
          <a:graphicData uri="http://schemas.openxmlformats.org/presentationml/2006/ole">
            <p:oleObj spid="_x0000_s82948" name="Equation" r:id="rId4" imgW="39014400" imgH="26517600" progId="Equation.DSMT4">
              <p:embed/>
            </p:oleObj>
          </a:graphicData>
        </a:graphic>
      </p:graphicFrame>
      <p:sp>
        <p:nvSpPr>
          <p:cNvPr id="4" name="灯片编号占位符 3"/>
          <p:cNvSpPr>
            <a:spLocks noGrp="1"/>
          </p:cNvSpPr>
          <p:nvPr>
            <p:ph type="sldNum" sz="quarter" idx="12"/>
          </p:nvPr>
        </p:nvSpPr>
        <p:spPr/>
        <p:txBody>
          <a:bodyPr/>
          <a:lstStyle/>
          <a:p>
            <a:fld id="{E5BDF72E-9FE5-429F-91AD-B59394577185}" type="slidenum">
              <a:rPr lang="zh-CN" altLang="en-US" smtClean="0"/>
              <a:pPr/>
              <a:t>21</a:t>
            </a:fld>
            <a:endParaRPr lang="zh-CN"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矩形 20481"/>
          <p:cNvSpPr>
            <a:spLocks noChangeArrowheads="1"/>
          </p:cNvSpPr>
          <p:nvPr/>
        </p:nvSpPr>
        <p:spPr bwMode="auto">
          <a:xfrm>
            <a:off x="435612" y="1120503"/>
            <a:ext cx="7976867" cy="39703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2000" b="0" dirty="0">
                <a:latin typeface="Arial" panose="020B0604020202020204" pitchFamily="34" charset="0"/>
                <a:ea typeface="微软雅黑" panose="020B0503020204020204" pitchFamily="34" charset="-122"/>
              </a:rPr>
              <a:t>引入了旋转坐标系或考虑了地球旋转效应后出现了地转偏向力(科氏力)。物理模型：转盘试验</a:t>
            </a:r>
            <a:r>
              <a:rPr lang="zh-CN" altLang="en-US" b="0" dirty="0">
                <a:latin typeface="Arial" panose="020B0604020202020204" pitchFamily="34" charset="0"/>
                <a:ea typeface="微软雅黑" panose="020B0503020204020204" pitchFamily="34" charset="-122"/>
              </a:rPr>
              <a:t>试</a:t>
            </a:r>
            <a:r>
              <a:rPr lang="zh-CN" altLang="en-US" sz="2000" b="0" dirty="0">
                <a:latin typeface="Arial" panose="020B0604020202020204" pitchFamily="34" charset="0"/>
                <a:ea typeface="微软雅黑" panose="020B0503020204020204" pitchFamily="34" charset="-122"/>
              </a:rPr>
              <a:t>验设置：O点固定在转盘中心，A位置为转盘外固定点，由O向A抛出小球：</a:t>
            </a:r>
          </a:p>
          <a:p>
            <a:pPr>
              <a:lnSpc>
                <a:spcPct val="150000"/>
              </a:lnSpc>
            </a:pPr>
            <a:endParaRPr lang="zh-CN" altLang="en-US" b="0" dirty="0">
              <a:latin typeface="Arial" panose="020B0604020202020204" pitchFamily="34" charset="0"/>
              <a:ea typeface="微软雅黑" panose="020B0503020204020204" pitchFamily="34" charset="-122"/>
            </a:endParaRPr>
          </a:p>
          <a:p>
            <a:pPr>
              <a:lnSpc>
                <a:spcPct val="150000"/>
              </a:lnSpc>
            </a:pPr>
            <a:endParaRPr lang="zh-CN" altLang="en-US" b="0" dirty="0">
              <a:latin typeface="Arial" panose="020B0604020202020204" pitchFamily="34" charset="0"/>
              <a:ea typeface="微软雅黑" panose="020B0503020204020204" pitchFamily="34" charset="-122"/>
            </a:endParaRPr>
          </a:p>
          <a:p>
            <a:pPr>
              <a:lnSpc>
                <a:spcPct val="150000"/>
              </a:lnSpc>
            </a:pPr>
            <a:endParaRPr lang="zh-CN" altLang="en-US" b="0" dirty="0">
              <a:latin typeface="Arial" panose="020B0604020202020204" pitchFamily="34" charset="0"/>
              <a:ea typeface="微软雅黑" panose="020B0503020204020204" pitchFamily="34" charset="-122"/>
            </a:endParaRPr>
          </a:p>
          <a:p>
            <a:pPr>
              <a:lnSpc>
                <a:spcPct val="150000"/>
              </a:lnSpc>
            </a:pPr>
            <a:endParaRPr lang="zh-CN" altLang="en-US" b="0" dirty="0">
              <a:latin typeface="Arial" panose="020B0604020202020204" pitchFamily="34" charset="0"/>
              <a:ea typeface="微软雅黑" panose="020B0503020204020204" pitchFamily="34" charset="-122"/>
            </a:endParaRPr>
          </a:p>
          <a:p>
            <a:pPr>
              <a:lnSpc>
                <a:spcPct val="150000"/>
              </a:lnSpc>
            </a:pPr>
            <a:endParaRPr lang="zh-CN" altLang="en-US" b="0" dirty="0">
              <a:latin typeface="Arial" panose="020B0604020202020204" pitchFamily="34" charset="0"/>
              <a:ea typeface="微软雅黑" panose="020B0503020204020204" pitchFamily="34" charset="-122"/>
            </a:endParaRPr>
          </a:p>
          <a:p>
            <a:pPr>
              <a:lnSpc>
                <a:spcPct val="150000"/>
              </a:lnSpc>
            </a:pPr>
            <a:endParaRPr lang="zh-CN" altLang="en-US" b="0" dirty="0">
              <a:latin typeface="Arial" panose="020B0604020202020204" pitchFamily="34" charset="0"/>
              <a:ea typeface="微软雅黑" panose="020B0503020204020204" pitchFamily="34" charset="-122"/>
            </a:endParaRPr>
          </a:p>
        </p:txBody>
      </p:sp>
      <p:pic>
        <p:nvPicPr>
          <p:cNvPr id="20482" name="图片 2048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918708" y="2814162"/>
            <a:ext cx="6865938" cy="2447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aphicFrame>
        <p:nvGraphicFramePr>
          <p:cNvPr id="20483" name="对象 20483"/>
          <p:cNvGraphicFramePr>
            <a:graphicFrameLocks/>
          </p:cNvGraphicFramePr>
          <p:nvPr/>
        </p:nvGraphicFramePr>
        <p:xfrm>
          <a:off x="3466375" y="5008823"/>
          <a:ext cx="1584325" cy="566738"/>
        </p:xfrm>
        <a:graphic>
          <a:graphicData uri="http://schemas.openxmlformats.org/presentationml/2006/ole">
            <p:oleObj spid="_x0000_s83972" r:id="rId4" imgW="19202400" imgH="5486400" progId="Equation.3">
              <p:embed/>
            </p:oleObj>
          </a:graphicData>
        </a:graphic>
      </p:graphicFrame>
      <p:sp>
        <p:nvSpPr>
          <p:cNvPr id="2" name="标题 1"/>
          <p:cNvSpPr>
            <a:spLocks noGrp="1"/>
          </p:cNvSpPr>
          <p:nvPr>
            <p:ph type="title"/>
          </p:nvPr>
        </p:nvSpPr>
        <p:spPr/>
        <p:txBody>
          <a:bodyPr/>
          <a:lstStyle/>
          <a:p>
            <a:r>
              <a:rPr lang="zh-CN" altLang="en-US" dirty="0"/>
              <a:t>地转偏向力</a:t>
            </a:r>
          </a:p>
        </p:txBody>
      </p:sp>
      <p:sp>
        <p:nvSpPr>
          <p:cNvPr id="3" name="灯片编号占位符 2"/>
          <p:cNvSpPr>
            <a:spLocks noGrp="1"/>
          </p:cNvSpPr>
          <p:nvPr>
            <p:ph type="sldNum" sz="quarter" idx="4"/>
          </p:nvPr>
        </p:nvSpPr>
        <p:spPr/>
        <p:txBody>
          <a:bodyPr/>
          <a:lstStyle/>
          <a:p>
            <a:fld id="{E5BDF72E-9FE5-429F-91AD-B59394577185}" type="slidenum">
              <a:rPr lang="zh-CN" altLang="en-US" smtClean="0"/>
              <a:pPr/>
              <a:t>22</a:t>
            </a:fld>
            <a:endParaRPr lang="zh-CN"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矩形 20481"/>
          <p:cNvSpPr>
            <a:spLocks noChangeArrowheads="1"/>
          </p:cNvSpPr>
          <p:nvPr/>
        </p:nvSpPr>
        <p:spPr bwMode="auto">
          <a:xfrm>
            <a:off x="635904" y="1207589"/>
            <a:ext cx="8020412" cy="33239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marL="342900" indent="-342900">
              <a:lnSpc>
                <a:spcPct val="150000"/>
              </a:lnSpc>
              <a:buFont typeface="Wingdings" panose="05000000000000000000" pitchFamily="2" charset="2"/>
              <a:buChar char="ü"/>
            </a:pPr>
            <a:r>
              <a:rPr lang="zh-CN" altLang="en-US" sz="2000" b="0" dirty="0">
                <a:latin typeface="Arial" panose="020B0604020202020204" pitchFamily="34" charset="0"/>
                <a:ea typeface="微软雅黑" panose="020B0503020204020204" pitchFamily="34" charset="-122"/>
              </a:rPr>
              <a:t>地转偏向力的大小与流速垂直，只改变流速的方向，不改变流速的大小; </a:t>
            </a:r>
            <a:endParaRPr lang="en-US" altLang="zh-CN" sz="2000" b="0" dirty="0">
              <a:latin typeface="Arial" panose="020B0604020202020204" pitchFamily="34" charset="0"/>
              <a:ea typeface="微软雅黑" panose="020B0503020204020204" pitchFamily="34" charset="-122"/>
            </a:endParaRPr>
          </a:p>
          <a:p>
            <a:pPr marL="342900" indent="-342900">
              <a:lnSpc>
                <a:spcPct val="150000"/>
              </a:lnSpc>
              <a:buFont typeface="Wingdings" panose="05000000000000000000" pitchFamily="2" charset="2"/>
              <a:buChar char="ü"/>
            </a:pPr>
            <a:r>
              <a:rPr lang="zh-CN" altLang="en-US" sz="2000" b="0" dirty="0">
                <a:latin typeface="Arial" panose="020B0604020202020204" pitchFamily="34" charset="0"/>
                <a:ea typeface="微软雅黑" panose="020B0503020204020204" pitchFamily="34" charset="-122"/>
              </a:rPr>
              <a:t>沿着流向观测，对于地球流体运动而言，地转偏向力使流体向右偏转(北半球)</a:t>
            </a:r>
          </a:p>
          <a:p>
            <a:pPr marL="342900" indent="-342900">
              <a:lnSpc>
                <a:spcPct val="150000"/>
              </a:lnSpc>
              <a:buFont typeface="Wingdings" panose="05000000000000000000" pitchFamily="2" charset="2"/>
              <a:buChar char="ü"/>
            </a:pPr>
            <a:r>
              <a:rPr lang="zh-CN" altLang="en-US" sz="2000" b="0" dirty="0">
                <a:latin typeface="Arial" panose="020B0604020202020204" pitchFamily="34" charset="0"/>
                <a:ea typeface="微软雅黑" panose="020B0503020204020204" pitchFamily="34" charset="-122"/>
              </a:rPr>
              <a:t>与相对速度V大小和夹角成正比；</a:t>
            </a:r>
            <a:endParaRPr lang="en-US" altLang="zh-CN" sz="2000" b="0" dirty="0">
              <a:latin typeface="Arial" panose="020B0604020202020204" pitchFamily="34" charset="0"/>
              <a:ea typeface="微软雅黑" panose="020B0503020204020204" pitchFamily="34" charset="-122"/>
            </a:endParaRPr>
          </a:p>
          <a:p>
            <a:pPr marL="342900" indent="-342900">
              <a:lnSpc>
                <a:spcPct val="150000"/>
              </a:lnSpc>
              <a:buFont typeface="Wingdings" panose="05000000000000000000" pitchFamily="2" charset="2"/>
              <a:buChar char="ü"/>
            </a:pPr>
            <a:r>
              <a:rPr lang="zh-CN" altLang="en-US" sz="2000" b="0" dirty="0">
                <a:latin typeface="Arial" panose="020B0604020202020204" pitchFamily="34" charset="0"/>
                <a:ea typeface="微软雅黑" panose="020B0503020204020204" pitchFamily="34" charset="-122"/>
              </a:rPr>
              <a:t>当不运动时，A=0，只有在做相对运动时，A才存在；</a:t>
            </a:r>
          </a:p>
          <a:p>
            <a:pPr marL="342900" indent="-342900">
              <a:lnSpc>
                <a:spcPct val="150000"/>
              </a:lnSpc>
              <a:buFont typeface="Wingdings" panose="05000000000000000000" pitchFamily="2" charset="2"/>
              <a:buChar char="ü"/>
            </a:pPr>
            <a:r>
              <a:rPr lang="zh-CN" altLang="en-US" sz="2000" b="0" dirty="0">
                <a:latin typeface="Arial" panose="020B0604020202020204" pitchFamily="34" charset="0"/>
                <a:ea typeface="微软雅黑" panose="020B0503020204020204" pitchFamily="34" charset="-122"/>
              </a:rPr>
              <a:t>小尺度可不考虑科氏力，大尺度必须考虑。</a:t>
            </a:r>
          </a:p>
        </p:txBody>
      </p:sp>
      <p:sp>
        <p:nvSpPr>
          <p:cNvPr id="2" name="标题 1"/>
          <p:cNvSpPr>
            <a:spLocks noGrp="1"/>
          </p:cNvSpPr>
          <p:nvPr>
            <p:ph type="title"/>
          </p:nvPr>
        </p:nvSpPr>
        <p:spPr/>
        <p:txBody>
          <a:bodyPr/>
          <a:lstStyle/>
          <a:p>
            <a:r>
              <a:rPr lang="zh-CN" altLang="en-US" dirty="0"/>
              <a:t>地转偏向力</a:t>
            </a:r>
          </a:p>
        </p:txBody>
      </p:sp>
      <p:sp>
        <p:nvSpPr>
          <p:cNvPr id="3" name="灯片编号占位符 2"/>
          <p:cNvSpPr>
            <a:spLocks noGrp="1"/>
          </p:cNvSpPr>
          <p:nvPr>
            <p:ph type="sldNum" sz="quarter" idx="4"/>
          </p:nvPr>
        </p:nvSpPr>
        <p:spPr/>
        <p:txBody>
          <a:bodyPr/>
          <a:lstStyle/>
          <a:p>
            <a:fld id="{E5BDF72E-9FE5-429F-91AD-B59394577185}" type="slidenum">
              <a:rPr lang="zh-CN" altLang="en-US" smtClean="0"/>
              <a:pPr/>
              <a:t>23</a:t>
            </a:fld>
            <a:endParaRPr lang="zh-CN" altLang="en-US"/>
          </a:p>
        </p:txBody>
      </p:sp>
      <p:graphicFrame>
        <p:nvGraphicFramePr>
          <p:cNvPr id="7" name="对象 20483"/>
          <p:cNvGraphicFramePr>
            <a:graphicFrameLocks/>
          </p:cNvGraphicFramePr>
          <p:nvPr/>
        </p:nvGraphicFramePr>
        <p:xfrm>
          <a:off x="3466375" y="5008823"/>
          <a:ext cx="1584325" cy="566738"/>
        </p:xfrm>
        <a:graphic>
          <a:graphicData uri="http://schemas.openxmlformats.org/presentationml/2006/ole">
            <p:oleObj spid="_x0000_s86020" r:id="rId3" imgW="19202400" imgH="5486400" progId="Equation.3">
              <p:embed/>
            </p:oleObj>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3772" y="748938"/>
            <a:ext cx="7724502" cy="1754326"/>
          </a:xfrm>
          <a:prstGeom prst="rect">
            <a:avLst/>
          </a:prstGeom>
          <a:noFill/>
        </p:spPr>
        <p:txBody>
          <a:bodyPr wrap="square" rtlCol="0">
            <a:spAutoFit/>
          </a:bodyPr>
          <a:lstStyle/>
          <a:p>
            <a:pPr>
              <a:lnSpc>
                <a:spcPct val="150000"/>
              </a:lnSpc>
            </a:pPr>
            <a:r>
              <a:rPr lang="zh-CN" altLang="en-US" dirty="0">
                <a:latin typeface="微软雅黑" panose="020B0503020204020204" pitchFamily="34" charset="-122"/>
                <a:ea typeface="微软雅黑" panose="020B0503020204020204" pitchFamily="34" charset="-122"/>
              </a:rPr>
              <a:t>一个气块以</a:t>
            </a:r>
            <a:r>
              <a:rPr lang="en-US" altLang="zh-CN" dirty="0">
                <a:latin typeface="微软雅黑" panose="020B0503020204020204" pitchFamily="34" charset="-122"/>
                <a:ea typeface="微软雅黑" panose="020B0503020204020204" pitchFamily="34" charset="-122"/>
              </a:rPr>
              <a:t>20m/s</a:t>
            </a:r>
            <a:r>
              <a:rPr lang="zh-CN" altLang="en-US" dirty="0">
                <a:latin typeface="微软雅黑" panose="020B0503020204020204" pitchFamily="34" charset="-122"/>
                <a:ea typeface="微软雅黑" panose="020B0503020204020204" pitchFamily="34" charset="-122"/>
              </a:rPr>
              <a:t>的速度沿赤道向西运动，试计算</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）由地球以外的观测者以及与地球一起转动的坐标系内的观测者来看，指向地球中心的向心加速度各位多大？</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）在旋转坐标系内的科里奥利力有多大？</a:t>
            </a:r>
          </a:p>
        </p:txBody>
      </p:sp>
      <p:graphicFrame>
        <p:nvGraphicFramePr>
          <p:cNvPr id="3" name="对象 2"/>
          <p:cNvGraphicFramePr>
            <a:graphicFrameLocks noChangeAspect="1"/>
          </p:cNvGraphicFramePr>
          <p:nvPr/>
        </p:nvGraphicFramePr>
        <p:xfrm>
          <a:off x="1217749" y="2806925"/>
          <a:ext cx="6578996" cy="2217919"/>
        </p:xfrm>
        <a:graphic>
          <a:graphicData uri="http://schemas.openxmlformats.org/presentationml/2006/ole">
            <p:oleObj spid="_x0000_s119811" name="Equation" r:id="rId4" imgW="80467200" imgH="27127200" progId="Equation.DSMT4">
              <p:embed/>
            </p:oleObj>
          </a:graphicData>
        </a:graphic>
      </p:graphicFrame>
      <p:sp>
        <p:nvSpPr>
          <p:cNvPr id="4" name="灯片编号占位符 3"/>
          <p:cNvSpPr>
            <a:spLocks noGrp="1"/>
          </p:cNvSpPr>
          <p:nvPr>
            <p:ph type="sldNum" sz="quarter" idx="12"/>
          </p:nvPr>
        </p:nvSpPr>
        <p:spPr/>
        <p:txBody>
          <a:bodyPr/>
          <a:lstStyle/>
          <a:p>
            <a:fld id="{E5BDF72E-9FE5-429F-91AD-B59394577185}" type="slidenum">
              <a:rPr lang="zh-CN" altLang="en-US" smtClean="0"/>
              <a:pPr/>
              <a:t>24</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E5BDF72E-9FE5-429F-91AD-B59394577185}" type="slidenum">
              <a:rPr lang="zh-CN" altLang="en-US" smtClean="0"/>
              <a:pPr/>
              <a:t>25</a:t>
            </a:fld>
            <a:endParaRPr lang="zh-CN" altLang="en-US" dirty="0"/>
          </a:p>
        </p:txBody>
      </p:sp>
      <p:sp>
        <p:nvSpPr>
          <p:cNvPr id="4" name="文本框 3"/>
          <p:cNvSpPr txBox="1"/>
          <p:nvPr/>
        </p:nvSpPr>
        <p:spPr>
          <a:xfrm>
            <a:off x="940357" y="1384917"/>
            <a:ext cx="7404653" cy="923330"/>
          </a:xfrm>
          <a:prstGeom prst="rect">
            <a:avLst/>
          </a:prstGeom>
          <a:noFill/>
        </p:spPr>
        <p:txBody>
          <a:bodyPr wrap="square" rtlCol="0">
            <a:spAutoFit/>
          </a:bodyPr>
          <a:lstStyle/>
          <a:p>
            <a:pPr indent="457200">
              <a:lnSpc>
                <a:spcPct val="150000"/>
              </a:lnSpc>
            </a:pPr>
            <a:r>
              <a:rPr lang="zh-CN" altLang="en-US" dirty="0">
                <a:latin typeface="微软雅黑" panose="020B0503020204020204" pitchFamily="34" charset="-122"/>
                <a:ea typeface="微软雅黑" panose="020B0503020204020204" pitchFamily="34" charset="-122"/>
              </a:rPr>
              <a:t>一人造卫星经过赤道的飞行方向与赤道平面成</a:t>
            </a:r>
            <a:r>
              <a:rPr lang="en-US" altLang="zh-CN" dirty="0">
                <a:latin typeface="微软雅黑" panose="020B0503020204020204" pitchFamily="34" charset="-122"/>
                <a:ea typeface="微软雅黑" panose="020B0503020204020204" pitchFamily="34" charset="-122"/>
              </a:rPr>
              <a:t>60</a:t>
            </a:r>
            <a:r>
              <a:rPr lang="zh-CN" altLang="en-US" dirty="0">
                <a:latin typeface="微软雅黑" panose="020B0503020204020204" pitchFamily="34" charset="-122"/>
                <a:ea typeface="微软雅黑" panose="020B0503020204020204" pitchFamily="34" charset="-122"/>
              </a:rPr>
              <a:t>度夹角，其相对速度为</a:t>
            </a:r>
            <a:r>
              <a:rPr lang="en-US" altLang="zh-CN" dirty="0">
                <a:latin typeface="微软雅黑" panose="020B0503020204020204" pitchFamily="34" charset="-122"/>
                <a:ea typeface="微软雅黑" panose="020B0503020204020204" pitchFamily="34" charset="-122"/>
              </a:rPr>
              <a:t>6×10</a:t>
            </a:r>
            <a:r>
              <a:rPr lang="en-US" altLang="zh-CN" baseline="30000" dirty="0">
                <a:latin typeface="微软雅黑" panose="020B0503020204020204" pitchFamily="34" charset="-122"/>
                <a:ea typeface="微软雅黑" panose="020B0503020204020204" pitchFamily="34" charset="-122"/>
              </a:rPr>
              <a:t>3</a:t>
            </a:r>
            <a:r>
              <a:rPr lang="en-US" altLang="zh-CN" dirty="0">
                <a:latin typeface="微软雅黑" panose="020B0503020204020204" pitchFamily="34" charset="-122"/>
                <a:ea typeface="微软雅黑" panose="020B0503020204020204" pitchFamily="34" charset="-122"/>
              </a:rPr>
              <a:t>m/s</a:t>
            </a:r>
            <a:r>
              <a:rPr lang="zh-CN" altLang="en-US" dirty="0">
                <a:latin typeface="微软雅黑" panose="020B0503020204020204" pitchFamily="34" charset="-122"/>
                <a:ea typeface="微软雅黑" panose="020B0503020204020204" pitchFamily="34" charset="-122"/>
              </a:rPr>
              <a:t>，求通过赤道上空时的科里奥利加速度。</a:t>
            </a:r>
          </a:p>
        </p:txBody>
      </p:sp>
      <p:graphicFrame>
        <p:nvGraphicFramePr>
          <p:cNvPr id="5" name="对象 4"/>
          <p:cNvGraphicFramePr>
            <a:graphicFrameLocks noChangeAspect="1"/>
          </p:cNvGraphicFramePr>
          <p:nvPr/>
        </p:nvGraphicFramePr>
        <p:xfrm>
          <a:off x="1468884" y="3029951"/>
          <a:ext cx="6548410" cy="1400005"/>
        </p:xfrm>
        <a:graphic>
          <a:graphicData uri="http://schemas.openxmlformats.org/presentationml/2006/ole">
            <p:oleObj spid="_x0000_s87044" name="Equation" r:id="rId3" imgW="88392000" imgH="1889760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5" name="图片 21505"/>
          <p:cNvPicPr>
            <a:picLocks noChangeAspect="1" noChangeArrowheads="1"/>
          </p:cNvPicPr>
          <p:nvPr/>
        </p:nvPicPr>
        <p:blipFill rotWithShape="1">
          <a:blip r:embed="rId2" cstate="print">
            <a:extLst>
              <a:ext uri="{28A0092B-C50C-407E-A947-70E740481C1C}">
                <a14:useLocalDpi xmlns="" xmlns:a14="http://schemas.microsoft.com/office/drawing/2010/main" val="0"/>
              </a:ext>
            </a:extLst>
          </a:blip>
          <a:srcRect t="11992"/>
          <a:stretch>
            <a:fillRect/>
          </a:stretch>
        </p:blipFill>
        <p:spPr bwMode="auto">
          <a:xfrm>
            <a:off x="922654" y="1567543"/>
            <a:ext cx="7008813" cy="38309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dirty="0"/>
              <a:t>气旋和台风</a:t>
            </a:r>
          </a:p>
        </p:txBody>
      </p:sp>
      <p:sp>
        <p:nvSpPr>
          <p:cNvPr id="3" name="灯片编号占位符 2"/>
          <p:cNvSpPr>
            <a:spLocks noGrp="1"/>
          </p:cNvSpPr>
          <p:nvPr>
            <p:ph type="sldNum" sz="quarter" idx="4"/>
          </p:nvPr>
        </p:nvSpPr>
        <p:spPr/>
        <p:txBody>
          <a:bodyPr/>
          <a:lstStyle/>
          <a:p>
            <a:fld id="{E5BDF72E-9FE5-429F-91AD-B59394577185}" type="slidenum">
              <a:rPr lang="zh-CN" altLang="en-US" smtClean="0"/>
              <a:pPr/>
              <a:t>26</a:t>
            </a:fld>
            <a:endParaRPr lang="zh-CN" alt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29" name="图片 22529"/>
          <p:cNvPicPr>
            <a:picLocks noChangeAspect="1" noChangeArrowheads="1"/>
          </p:cNvPicPr>
          <p:nvPr/>
        </p:nvPicPr>
        <p:blipFill rotWithShape="1">
          <a:blip r:embed="rId2" cstate="print">
            <a:extLst>
              <a:ext uri="{28A0092B-C50C-407E-A947-70E740481C1C}">
                <a14:useLocalDpi xmlns="" xmlns:a14="http://schemas.microsoft.com/office/drawing/2010/main" val="0"/>
              </a:ext>
            </a:extLst>
          </a:blip>
          <a:srcRect t="12227"/>
          <a:stretch>
            <a:fillRect/>
          </a:stretch>
        </p:blipFill>
        <p:spPr bwMode="auto">
          <a:xfrm>
            <a:off x="1002846" y="1441926"/>
            <a:ext cx="6781800" cy="440454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dirty="0"/>
              <a:t>军事应用</a:t>
            </a:r>
          </a:p>
        </p:txBody>
      </p:sp>
      <p:sp>
        <p:nvSpPr>
          <p:cNvPr id="3" name="灯片编号占位符 2"/>
          <p:cNvSpPr>
            <a:spLocks noGrp="1"/>
          </p:cNvSpPr>
          <p:nvPr>
            <p:ph type="sldNum" sz="quarter" idx="4"/>
          </p:nvPr>
        </p:nvSpPr>
        <p:spPr/>
        <p:txBody>
          <a:bodyPr/>
          <a:lstStyle/>
          <a:p>
            <a:fld id="{E5BDF72E-9FE5-429F-91AD-B59394577185}" type="slidenum">
              <a:rPr lang="zh-CN" altLang="en-US" smtClean="0"/>
              <a:pPr/>
              <a:t>27</a:t>
            </a:fld>
            <a:endParaRPr lang="zh-CN" alt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3" name="图片 23553"/>
          <p:cNvPicPr>
            <a:picLocks noChangeAspect="1" noChangeArrowheads="1"/>
          </p:cNvPicPr>
          <p:nvPr/>
        </p:nvPicPr>
        <p:blipFill rotWithShape="1">
          <a:blip r:embed="rId2" cstate="print">
            <a:extLst>
              <a:ext uri="{28A0092B-C50C-407E-A947-70E740481C1C}">
                <a14:useLocalDpi xmlns="" xmlns:a14="http://schemas.microsoft.com/office/drawing/2010/main" val="0"/>
              </a:ext>
            </a:extLst>
          </a:blip>
          <a:srcRect l="-128" t="25588" r="128" b="-10874"/>
          <a:stretch>
            <a:fillRect/>
          </a:stretch>
        </p:blipFill>
        <p:spPr bwMode="auto">
          <a:xfrm>
            <a:off x="1309370" y="1550126"/>
            <a:ext cx="6791325" cy="30056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dirty="0"/>
              <a:t>其他应用</a:t>
            </a:r>
          </a:p>
        </p:txBody>
      </p:sp>
      <p:sp>
        <p:nvSpPr>
          <p:cNvPr id="3" name="灯片编号占位符 2"/>
          <p:cNvSpPr>
            <a:spLocks noGrp="1"/>
          </p:cNvSpPr>
          <p:nvPr>
            <p:ph type="sldNum" sz="quarter" idx="4"/>
          </p:nvPr>
        </p:nvSpPr>
        <p:spPr/>
        <p:txBody>
          <a:bodyPr/>
          <a:lstStyle/>
          <a:p>
            <a:fld id="{E5BDF72E-9FE5-429F-91AD-B59394577185}" type="slidenum">
              <a:rPr lang="zh-CN" altLang="en-US" smtClean="0"/>
              <a:pPr/>
              <a:t>28</a:t>
            </a:fld>
            <a:endParaRPr lang="zh-CN" alt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矩形 24577"/>
          <p:cNvSpPr>
            <a:spLocks noChangeArrowheads="1"/>
          </p:cNvSpPr>
          <p:nvPr/>
        </p:nvSpPr>
        <p:spPr bwMode="auto">
          <a:xfrm>
            <a:off x="306433" y="1529806"/>
            <a:ext cx="8712200" cy="33239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marL="342900" indent="-342900">
              <a:lnSpc>
                <a:spcPct val="150000"/>
              </a:lnSpc>
              <a:buClr>
                <a:srgbClr val="0070C0"/>
              </a:buClr>
              <a:buFont typeface="Wingdings" panose="05000000000000000000" pitchFamily="2" charset="2"/>
              <a:buChar char="n"/>
            </a:pPr>
            <a:r>
              <a:rPr lang="zh-CN" altLang="en-US" sz="2000" b="0" dirty="0">
                <a:latin typeface="Arial" panose="020B0604020202020204" pitchFamily="34" charset="0"/>
                <a:ea typeface="微软雅黑" panose="020B0503020204020204" pitchFamily="34" charset="-122"/>
              </a:rPr>
              <a:t>摩擦力指地面与空气之间，不同运动状况的空气层之内相互作用而产生的阻力。气层之间的阻力，成为</a:t>
            </a:r>
            <a:r>
              <a:rPr lang="zh-CN" altLang="en-US" sz="2000" b="1" dirty="0">
                <a:solidFill>
                  <a:srgbClr val="002060"/>
                </a:solidFill>
                <a:latin typeface="Arial" panose="020B0604020202020204" pitchFamily="34" charset="0"/>
                <a:ea typeface="微软雅黑" panose="020B0503020204020204" pitchFamily="34" charset="-122"/>
              </a:rPr>
              <a:t>内摩擦力</a:t>
            </a:r>
            <a:r>
              <a:rPr lang="zh-CN" altLang="en-US" sz="2000" b="0" dirty="0">
                <a:latin typeface="Arial" panose="020B0604020202020204" pitchFamily="34" charset="0"/>
                <a:ea typeface="微软雅黑" panose="020B0503020204020204" pitchFamily="34" charset="-122"/>
              </a:rPr>
              <a:t>，地面对空气的阻力，成为</a:t>
            </a:r>
            <a:r>
              <a:rPr lang="zh-CN" altLang="en-US" sz="2000" b="1" dirty="0">
                <a:solidFill>
                  <a:srgbClr val="C00000"/>
                </a:solidFill>
                <a:latin typeface="Arial" panose="020B0604020202020204" pitchFamily="34" charset="0"/>
                <a:ea typeface="微软雅黑" panose="020B0503020204020204" pitchFamily="34" charset="-122"/>
              </a:rPr>
              <a:t>外摩擦力</a:t>
            </a:r>
            <a:r>
              <a:rPr lang="zh-CN" altLang="en-US" sz="2000" b="0" dirty="0">
                <a:latin typeface="Arial" panose="020B0604020202020204" pitchFamily="34" charset="0"/>
                <a:ea typeface="微软雅黑" panose="020B0503020204020204" pitchFamily="34" charset="-122"/>
              </a:rPr>
              <a:t>。</a:t>
            </a:r>
          </a:p>
          <a:p>
            <a:pPr marL="342900" indent="-342900">
              <a:lnSpc>
                <a:spcPct val="150000"/>
              </a:lnSpc>
              <a:buClr>
                <a:srgbClr val="0070C0"/>
              </a:buClr>
              <a:buFont typeface="Wingdings" panose="05000000000000000000" pitchFamily="2" charset="2"/>
              <a:buChar char="n"/>
            </a:pPr>
            <a:r>
              <a:rPr lang="zh-CN" altLang="en-US" sz="2000" b="0" dirty="0">
                <a:latin typeface="Arial" panose="020B0604020202020204" pitchFamily="34" charset="0"/>
                <a:ea typeface="微软雅黑" panose="020B0503020204020204" pitchFamily="34" charset="-122"/>
              </a:rPr>
              <a:t>摩擦力以近地层最明显，随高度增加而迅速减弱，一般1-2km以上就可以忽略不计，此高度以上气层称为</a:t>
            </a:r>
            <a:r>
              <a:rPr lang="zh-CN" altLang="en-US" sz="2000" b="1" dirty="0">
                <a:solidFill>
                  <a:srgbClr val="002060"/>
                </a:solidFill>
                <a:latin typeface="Arial" panose="020B0604020202020204" pitchFamily="34" charset="0"/>
                <a:ea typeface="微软雅黑" panose="020B0503020204020204" pitchFamily="34" charset="-122"/>
              </a:rPr>
              <a:t>自由大气</a:t>
            </a:r>
            <a:r>
              <a:rPr lang="zh-CN" altLang="en-US" sz="2000" b="0" dirty="0">
                <a:latin typeface="Arial" panose="020B0604020202020204" pitchFamily="34" charset="0"/>
                <a:ea typeface="微软雅黑" panose="020B0503020204020204" pitchFamily="34" charset="-122"/>
              </a:rPr>
              <a:t>。</a:t>
            </a:r>
          </a:p>
          <a:p>
            <a:pPr marL="342900" indent="-342900">
              <a:lnSpc>
                <a:spcPct val="150000"/>
              </a:lnSpc>
              <a:buClr>
                <a:srgbClr val="0070C0"/>
              </a:buClr>
              <a:buFont typeface="Wingdings" panose="05000000000000000000" pitchFamily="2" charset="2"/>
              <a:buChar char="n"/>
            </a:pPr>
            <a:r>
              <a:rPr lang="zh-CN" altLang="en-US" sz="2000" b="0" dirty="0">
                <a:latin typeface="Arial" panose="020B0604020202020204" pitchFamily="34" charset="0"/>
                <a:ea typeface="微软雅黑" panose="020B0503020204020204" pitchFamily="34" charset="-122"/>
              </a:rPr>
              <a:t>摩擦力与风向相反，使风速减小，导致地转偏向力也相应减弱，陆地摩擦力总是大于海洋表面。</a:t>
            </a:r>
            <a:endParaRPr lang="zh-CN" altLang="en-US" b="0" dirty="0">
              <a:latin typeface="Arial" panose="020B0604020202020204" pitchFamily="34" charset="0"/>
              <a:ea typeface="微软雅黑" panose="020B0503020204020204" pitchFamily="34" charset="-122"/>
            </a:endParaRPr>
          </a:p>
        </p:txBody>
      </p:sp>
      <p:sp>
        <p:nvSpPr>
          <p:cNvPr id="3" name="标题 2"/>
          <p:cNvSpPr>
            <a:spLocks noGrp="1"/>
          </p:cNvSpPr>
          <p:nvPr>
            <p:ph type="title"/>
          </p:nvPr>
        </p:nvSpPr>
        <p:spPr/>
        <p:txBody>
          <a:bodyPr/>
          <a:lstStyle/>
          <a:p>
            <a:r>
              <a:rPr lang="zh-CN" altLang="en-US" b="0" dirty="0">
                <a:latin typeface="Arial" panose="020B0604020202020204" pitchFamily="34" charset="0"/>
              </a:rPr>
              <a:t>摩擦力——分子粘性力</a:t>
            </a:r>
            <a:endParaRPr lang="zh-CN" altLang="en-US" dirty="0"/>
          </a:p>
        </p:txBody>
      </p:sp>
      <p:sp>
        <p:nvSpPr>
          <p:cNvPr id="4" name="灯片编号占位符 3"/>
          <p:cNvSpPr>
            <a:spLocks noGrp="1"/>
          </p:cNvSpPr>
          <p:nvPr>
            <p:ph type="sldNum" sz="quarter" idx="4"/>
          </p:nvPr>
        </p:nvSpPr>
        <p:spPr/>
        <p:txBody>
          <a:bodyPr/>
          <a:lstStyle/>
          <a:p>
            <a:fld id="{E5BDF72E-9FE5-429F-91AD-B59394577185}" type="slidenum">
              <a:rPr lang="zh-CN" altLang="en-US" smtClean="0"/>
              <a:pPr/>
              <a:t>29</a:t>
            </a:fld>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6146"/>
          <p:cNvSpPr>
            <a:spLocks noChangeArrowheads="1"/>
          </p:cNvSpPr>
          <p:nvPr/>
        </p:nvSpPr>
        <p:spPr bwMode="auto">
          <a:xfrm>
            <a:off x="396875" y="1221013"/>
            <a:ext cx="8280400" cy="4664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000" b="0" dirty="0">
                <a:solidFill>
                  <a:srgbClr val="C00000"/>
                </a:solidFill>
                <a:latin typeface="Arial" panose="020B0604020202020204" pitchFamily="34" charset="0"/>
                <a:ea typeface="微软雅黑" panose="020B0503020204020204" pitchFamily="34" charset="-122"/>
              </a:rPr>
              <a:t>1. 惯性（绝对）坐标系</a:t>
            </a:r>
          </a:p>
          <a:p>
            <a:pPr>
              <a:lnSpc>
                <a:spcPct val="150000"/>
              </a:lnSpc>
            </a:pPr>
            <a:r>
              <a:rPr lang="zh-CN" altLang="en-US" sz="2000" b="0" dirty="0">
                <a:latin typeface="Arial" panose="020B0604020202020204" pitchFamily="34" charset="0"/>
                <a:ea typeface="微软雅黑" panose="020B0503020204020204" pitchFamily="34" charset="-122"/>
              </a:rPr>
              <a:t>        通常将相对于某个恒星静止或作匀速直线运动（即没有加速度）的坐标系称为惯性（绝对）坐标系，在绝对坐标系中观测到的大气运动称为绝对运动。</a:t>
            </a:r>
          </a:p>
          <a:p>
            <a:pPr>
              <a:lnSpc>
                <a:spcPct val="150000"/>
              </a:lnSpc>
            </a:pPr>
            <a:r>
              <a:rPr lang="zh-CN" altLang="en-US" sz="2000" b="0" dirty="0">
                <a:solidFill>
                  <a:srgbClr val="C00000"/>
                </a:solidFill>
                <a:latin typeface="Arial" panose="020B0604020202020204" pitchFamily="34" charset="0"/>
                <a:ea typeface="微软雅黑" panose="020B0503020204020204" pitchFamily="34" charset="-122"/>
              </a:rPr>
              <a:t>2. 惯性坐标系大气运动方程</a:t>
            </a:r>
          </a:p>
          <a:p>
            <a:pPr>
              <a:lnSpc>
                <a:spcPct val="150000"/>
              </a:lnSpc>
            </a:pPr>
            <a:r>
              <a:rPr lang="zh-CN" altLang="en-US" sz="2000" b="0" dirty="0">
                <a:latin typeface="Arial" panose="020B0604020202020204" pitchFamily="34" charset="0"/>
                <a:ea typeface="微软雅黑" panose="020B0503020204020204" pitchFamily="34" charset="-122"/>
              </a:rPr>
              <a:t>        惯性坐标系中，牛顿第二运动定律成立，即</a:t>
            </a:r>
          </a:p>
          <a:p>
            <a:pPr>
              <a:lnSpc>
                <a:spcPct val="150000"/>
              </a:lnSpc>
            </a:pPr>
            <a:endParaRPr lang="zh-CN" altLang="en-US" sz="2000" b="0" dirty="0">
              <a:latin typeface="Arial" panose="020B0604020202020204" pitchFamily="34" charset="0"/>
              <a:ea typeface="微软雅黑" panose="020B0503020204020204" pitchFamily="34" charset="-122"/>
            </a:endParaRPr>
          </a:p>
          <a:p>
            <a:pPr>
              <a:lnSpc>
                <a:spcPct val="150000"/>
              </a:lnSpc>
            </a:pPr>
            <a:r>
              <a:rPr lang="zh-CN" altLang="en-US" sz="2000" b="0" dirty="0">
                <a:latin typeface="Arial" panose="020B0604020202020204" pitchFamily="34" charset="0"/>
                <a:ea typeface="微软雅黑" panose="020B0503020204020204" pitchFamily="34" charset="-122"/>
              </a:rPr>
              <a:t>        对于单位空气微团，作用于该微团的真实外力包括：</a:t>
            </a:r>
          </a:p>
          <a:p>
            <a:pPr>
              <a:lnSpc>
                <a:spcPct val="150000"/>
              </a:lnSpc>
            </a:pPr>
            <a:endParaRPr lang="zh-CN" altLang="en-US" sz="2000" b="0" dirty="0">
              <a:latin typeface="Arial" panose="020B0604020202020204" pitchFamily="34" charset="0"/>
              <a:ea typeface="微软雅黑" panose="020B0503020204020204" pitchFamily="34" charset="-122"/>
            </a:endParaRPr>
          </a:p>
          <a:p>
            <a:pPr>
              <a:lnSpc>
                <a:spcPct val="150000"/>
              </a:lnSpc>
            </a:pPr>
            <a:r>
              <a:rPr lang="zh-CN" altLang="en-US" sz="2000" b="0" dirty="0">
                <a:latin typeface="Arial" panose="020B0604020202020204" pitchFamily="34" charset="0"/>
                <a:ea typeface="微软雅黑" panose="020B0503020204020204" pitchFamily="34" charset="-122"/>
              </a:rPr>
              <a:t>        </a:t>
            </a:r>
            <a:r>
              <a:rPr lang="zh-CN" altLang="en-US" sz="2000" b="1" dirty="0">
                <a:solidFill>
                  <a:srgbClr val="002060"/>
                </a:solidFill>
                <a:latin typeface="Arial" panose="020B0604020202020204" pitchFamily="34" charset="0"/>
                <a:ea typeface="微软雅黑" panose="020B0503020204020204" pitchFamily="34" charset="-122"/>
              </a:rPr>
              <a:t>气压梯度力、地球引力和摩擦力</a:t>
            </a:r>
            <a:endParaRPr lang="zh-CN" altLang="en-US" sz="2000" b="0" dirty="0">
              <a:latin typeface="Arial" panose="020B0604020202020204" pitchFamily="34" charset="0"/>
              <a:ea typeface="微软雅黑" panose="020B0503020204020204" pitchFamily="34" charset="-122"/>
            </a:endParaRPr>
          </a:p>
        </p:txBody>
      </p:sp>
      <p:graphicFrame>
        <p:nvGraphicFramePr>
          <p:cNvPr id="6147" name="对象 6147">
            <a:hlinkClick r:id="" action="ppaction://ole?verb=1"/>
          </p:cNvPr>
          <p:cNvGraphicFramePr>
            <a:graphicFrameLocks noChangeAspect="1"/>
          </p:cNvGraphicFramePr>
          <p:nvPr/>
        </p:nvGraphicFramePr>
        <p:xfrm>
          <a:off x="6205562" y="3433751"/>
          <a:ext cx="1455070" cy="749582"/>
        </p:xfrm>
        <a:graphic>
          <a:graphicData uri="http://schemas.openxmlformats.org/presentationml/2006/ole">
            <p:oleObj spid="_x0000_s1924" r:id="rId3" imgW="19507200" imgH="10058400" progId="Equation.3">
              <p:embed/>
            </p:oleObj>
          </a:graphicData>
        </a:graphic>
      </p:graphicFrame>
      <p:graphicFrame>
        <p:nvGraphicFramePr>
          <p:cNvPr id="6148" name="对象 6148">
            <a:hlinkClick r:id="" action="ppaction://ole?verb=1"/>
          </p:cNvPr>
          <p:cNvGraphicFramePr>
            <a:graphicFrameLocks noChangeAspect="1"/>
          </p:cNvGraphicFramePr>
          <p:nvPr/>
        </p:nvGraphicFramePr>
        <p:xfrm>
          <a:off x="5019648" y="5259068"/>
          <a:ext cx="2640984" cy="758460"/>
        </p:xfrm>
        <a:graphic>
          <a:graphicData uri="http://schemas.openxmlformats.org/presentationml/2006/ole">
            <p:oleObj spid="_x0000_s1925" r:id="rId4" imgW="28651200" imgH="8229600" progId="Equation.3">
              <p:embed/>
            </p:oleObj>
          </a:graphicData>
        </a:graphic>
      </p:graphicFrame>
      <p:sp>
        <p:nvSpPr>
          <p:cNvPr id="2" name="标题 1"/>
          <p:cNvSpPr>
            <a:spLocks noGrp="1"/>
          </p:cNvSpPr>
          <p:nvPr>
            <p:ph type="title"/>
          </p:nvPr>
        </p:nvSpPr>
        <p:spPr/>
        <p:txBody>
          <a:bodyPr/>
          <a:lstStyle/>
          <a:p>
            <a:r>
              <a:rPr lang="zh-CN" altLang="en-US" sz="2400" b="0" dirty="0">
                <a:latin typeface="Arial" panose="020B0604020202020204" pitchFamily="34" charset="0"/>
                <a:cs typeface="Arial" panose="020B0604020202020204" pitchFamily="34" charset="0"/>
              </a:rPr>
              <a:t>第一节 </a:t>
            </a:r>
            <a:r>
              <a:rPr lang="zh-CN" altLang="en-US" sz="2400" b="0" dirty="0"/>
              <a:t>作用于大气上的力，惯性坐标系运动方程组 </a:t>
            </a:r>
            <a:r>
              <a:rPr lang="zh-CN" altLang="en-US" sz="2400" b="0" dirty="0">
                <a:latin typeface="Arial" panose="020B0604020202020204" pitchFamily="34" charset="0"/>
                <a:cs typeface="Arial" panose="020B0604020202020204" pitchFamily="34" charset="0"/>
              </a:rPr>
              <a:t> </a:t>
            </a:r>
            <a:endParaRPr lang="zh-CN" altLang="en-US" sz="2400" dirty="0"/>
          </a:p>
        </p:txBody>
      </p:sp>
      <p:sp>
        <p:nvSpPr>
          <p:cNvPr id="4" name="灯片编号占位符 3"/>
          <p:cNvSpPr>
            <a:spLocks noGrp="1"/>
          </p:cNvSpPr>
          <p:nvPr>
            <p:ph type="sldNum" sz="quarter" idx="12"/>
          </p:nvPr>
        </p:nvSpPr>
        <p:spPr/>
        <p:txBody>
          <a:bodyPr/>
          <a:lstStyle/>
          <a:p>
            <a:fld id="{E5BDF72E-9FE5-429F-91AD-B59394577185}" type="slidenum">
              <a:rPr lang="zh-CN" altLang="en-US" smtClean="0"/>
              <a:pPr/>
              <a:t>3</a:t>
            </a:fld>
            <a:endParaRPr lang="zh-CN"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601" name="对象 25601"/>
          <p:cNvGraphicFramePr>
            <a:graphicFrameLocks/>
          </p:cNvGraphicFramePr>
          <p:nvPr/>
        </p:nvGraphicFramePr>
        <p:xfrm>
          <a:off x="2732587" y="514487"/>
          <a:ext cx="3471863" cy="863600"/>
        </p:xfrm>
        <a:graphic>
          <a:graphicData uri="http://schemas.openxmlformats.org/presentationml/2006/ole">
            <p:oleObj spid="_x0000_s22532" name="Equation" r:id="rId3" imgW="53644800" imgH="11277600" progId="Equation.DSMT4">
              <p:embed/>
            </p:oleObj>
          </a:graphicData>
        </a:graphic>
      </p:graphicFrame>
      <p:sp>
        <p:nvSpPr>
          <p:cNvPr id="25602" name="矩形 25602"/>
          <p:cNvSpPr>
            <a:spLocks noChangeArrowheads="1"/>
          </p:cNvSpPr>
          <p:nvPr/>
        </p:nvSpPr>
        <p:spPr bwMode="auto">
          <a:xfrm>
            <a:off x="465091" y="1583737"/>
            <a:ext cx="8236676" cy="470898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indent="504190">
              <a:lnSpc>
                <a:spcPct val="150000"/>
              </a:lnSpc>
            </a:pPr>
            <a:r>
              <a:rPr lang="zh-CN" altLang="en-US" sz="2000" b="0" dirty="0">
                <a:latin typeface="Arial" panose="020B0604020202020204" pitchFamily="34" charset="0"/>
                <a:ea typeface="微软雅黑" panose="020B0503020204020204" pitchFamily="34" charset="-122"/>
              </a:rPr>
              <a:t>旋转坐标系中</a:t>
            </a:r>
            <a:r>
              <a:rPr lang="zh-CN" altLang="en-US" sz="2000" b="1" dirty="0">
                <a:solidFill>
                  <a:srgbClr val="C00000"/>
                </a:solidFill>
                <a:latin typeface="Arial" panose="020B0604020202020204" pitchFamily="34" charset="0"/>
                <a:ea typeface="微软雅黑" panose="020B0503020204020204" pitchFamily="34" charset="-122"/>
              </a:rPr>
              <a:t>加速度</a:t>
            </a:r>
            <a:r>
              <a:rPr lang="zh-CN" altLang="en-US" sz="2000" b="0" dirty="0">
                <a:latin typeface="Arial" panose="020B0604020202020204" pitchFamily="34" charset="0"/>
                <a:ea typeface="微软雅黑" panose="020B0503020204020204" pitchFamily="34" charset="-122"/>
              </a:rPr>
              <a:t>等于</a:t>
            </a:r>
            <a:r>
              <a:rPr lang="zh-CN" altLang="en-US" sz="2000" b="1" dirty="0">
                <a:solidFill>
                  <a:srgbClr val="002060"/>
                </a:solidFill>
                <a:latin typeface="Arial" panose="020B0604020202020204" pitchFamily="34" charset="0"/>
                <a:ea typeface="微软雅黑" panose="020B0503020204020204" pitchFamily="34" charset="-122"/>
              </a:rPr>
              <a:t>气压梯度力、科氏力、重力以及摩擦力</a:t>
            </a:r>
            <a:r>
              <a:rPr lang="zh-CN" altLang="en-US" sz="2000" b="0" dirty="0">
                <a:latin typeface="Arial" panose="020B0604020202020204" pitchFamily="34" charset="0"/>
                <a:ea typeface="微软雅黑" panose="020B0503020204020204" pitchFamily="34" charset="-122"/>
              </a:rPr>
              <a:t>之和。</a:t>
            </a:r>
            <a:endParaRPr lang="en-US" altLang="zh-CN" sz="2000" b="0" dirty="0">
              <a:latin typeface="Arial" panose="020B0604020202020204" pitchFamily="34" charset="0"/>
              <a:ea typeface="微软雅黑" panose="020B0503020204020204" pitchFamily="34" charset="-122"/>
            </a:endParaRPr>
          </a:p>
          <a:p>
            <a:pPr indent="504190">
              <a:lnSpc>
                <a:spcPct val="150000"/>
              </a:lnSpc>
            </a:pPr>
            <a:r>
              <a:rPr lang="zh-CN" altLang="en-US" sz="2000" b="0" dirty="0">
                <a:latin typeface="Arial" panose="020B0604020202020204" pitchFamily="34" charset="0"/>
                <a:ea typeface="微软雅黑" panose="020B0503020204020204" pitchFamily="34" charset="-122"/>
              </a:rPr>
              <a:t>重力始终垂直向下，而大气运动是准水平的，是</a:t>
            </a:r>
            <a:r>
              <a:rPr lang="zh-CN" altLang="en-US" sz="2000" b="1" dirty="0">
                <a:solidFill>
                  <a:srgbClr val="002060"/>
                </a:solidFill>
                <a:latin typeface="Arial" panose="020B0604020202020204" pitchFamily="34" charset="0"/>
                <a:ea typeface="微软雅黑" panose="020B0503020204020204" pitchFamily="34" charset="-122"/>
              </a:rPr>
              <a:t>保守力</a:t>
            </a:r>
            <a:r>
              <a:rPr lang="zh-CN" altLang="en-US" sz="2000" b="0" dirty="0">
                <a:latin typeface="Arial" panose="020B0604020202020204" pitchFamily="34" charset="0"/>
                <a:ea typeface="微软雅黑" panose="020B0503020204020204" pitchFamily="34" charset="-122"/>
              </a:rPr>
              <a:t>；</a:t>
            </a:r>
          </a:p>
          <a:p>
            <a:pPr indent="504190">
              <a:lnSpc>
                <a:spcPct val="150000"/>
              </a:lnSpc>
            </a:pPr>
            <a:r>
              <a:rPr lang="zh-CN" altLang="en-US" sz="2000" b="0" dirty="0">
                <a:latin typeface="Arial" panose="020B0604020202020204" pitchFamily="34" charset="0"/>
                <a:ea typeface="微软雅黑" panose="020B0503020204020204" pitchFamily="34" charset="-122"/>
              </a:rPr>
              <a:t>科氏力始终垂直于速度方向，</a:t>
            </a:r>
            <a:r>
              <a:rPr lang="zh-CN" altLang="en-US" sz="2000" b="1" dirty="0">
                <a:solidFill>
                  <a:srgbClr val="C00000"/>
                </a:solidFill>
                <a:latin typeface="Arial" panose="020B0604020202020204" pitchFamily="34" charset="0"/>
                <a:ea typeface="微软雅黑" panose="020B0503020204020204" pitchFamily="34" charset="-122"/>
              </a:rPr>
              <a:t>只改变方向，不做功</a:t>
            </a:r>
            <a:r>
              <a:rPr lang="zh-CN" altLang="en-US" sz="2000" b="0" dirty="0">
                <a:latin typeface="Arial" panose="020B0604020202020204" pitchFamily="34" charset="0"/>
                <a:ea typeface="微软雅黑" panose="020B0503020204020204" pitchFamily="34" charset="-122"/>
              </a:rPr>
              <a:t>；</a:t>
            </a:r>
          </a:p>
          <a:p>
            <a:pPr indent="504190">
              <a:lnSpc>
                <a:spcPct val="150000"/>
              </a:lnSpc>
            </a:pPr>
            <a:r>
              <a:rPr lang="zh-CN" altLang="en-US" sz="2000" dirty="0">
                <a:latin typeface="Arial" panose="020B0604020202020204" pitchFamily="34" charset="0"/>
                <a:ea typeface="微软雅黑" panose="020B0503020204020204" pitchFamily="34" charset="-122"/>
              </a:rPr>
              <a:t>摩擦力：</a:t>
            </a:r>
            <a:r>
              <a:rPr lang="zh-CN" altLang="en-US" sz="2000" b="1" dirty="0">
                <a:solidFill>
                  <a:srgbClr val="C00000"/>
                </a:solidFill>
                <a:latin typeface="Arial" panose="020B0604020202020204" pitchFamily="34" charset="0"/>
                <a:ea typeface="微软雅黑" panose="020B0503020204020204" pitchFamily="34" charset="-122"/>
              </a:rPr>
              <a:t>耗散</a:t>
            </a:r>
            <a:r>
              <a:rPr lang="zh-CN" altLang="en-US" sz="2000" b="0" dirty="0">
                <a:latin typeface="Arial" panose="020B0604020202020204" pitchFamily="34" charset="0"/>
                <a:ea typeface="微软雅黑" panose="020B0503020204020204" pitchFamily="34" charset="-122"/>
              </a:rPr>
              <a:t>；</a:t>
            </a:r>
          </a:p>
          <a:p>
            <a:pPr indent="504190">
              <a:lnSpc>
                <a:spcPct val="150000"/>
              </a:lnSpc>
            </a:pPr>
            <a:r>
              <a:rPr lang="zh-CN" altLang="en-US" sz="2000" b="0" dirty="0">
                <a:latin typeface="Arial" panose="020B0604020202020204" pitchFamily="34" charset="0"/>
                <a:ea typeface="微软雅黑" panose="020B0503020204020204" pitchFamily="34" charset="-122"/>
              </a:rPr>
              <a:t>故引起大气运动的最重要的因素是由于压力分布不均匀而产生的气压梯度力(热力作用引起的)</a:t>
            </a:r>
            <a:r>
              <a:rPr lang="zh-CN" altLang="en-US" sz="2000" dirty="0">
                <a:latin typeface="Arial" panose="020B0604020202020204" pitchFamily="34" charset="0"/>
                <a:ea typeface="微软雅黑" panose="020B0503020204020204" pitchFamily="34" charset="-122"/>
              </a:rPr>
              <a:t>。</a:t>
            </a:r>
            <a:endParaRPr lang="en-US" altLang="zh-CN" sz="2000" dirty="0">
              <a:latin typeface="Arial" panose="020B0604020202020204" pitchFamily="34" charset="0"/>
              <a:ea typeface="微软雅黑" panose="020B0503020204020204" pitchFamily="34" charset="-122"/>
            </a:endParaRPr>
          </a:p>
          <a:p>
            <a:pPr indent="504190">
              <a:lnSpc>
                <a:spcPct val="150000"/>
              </a:lnSpc>
            </a:pPr>
            <a:r>
              <a:rPr lang="zh-CN" altLang="en-US" sz="2000" b="0" dirty="0">
                <a:solidFill>
                  <a:srgbClr val="002060"/>
                </a:solidFill>
                <a:latin typeface="Arial" panose="020B0604020202020204" pitchFamily="34" charset="0"/>
                <a:ea typeface="微软雅黑" panose="020B0503020204020204" pitchFamily="34" charset="-122"/>
              </a:rPr>
              <a:t>大气运动能量最终来源于太阳，太阳辐射在各纬度的不均匀分布(热力作用)产生了压力分布不均匀(水平气压梯度力)，从而驱动大气运动。</a:t>
            </a:r>
            <a:r>
              <a:rPr lang="zh-CN" altLang="en-US" sz="2000" b="0" dirty="0">
                <a:solidFill>
                  <a:srgbClr val="C00000"/>
                </a:solidFill>
                <a:latin typeface="Arial" panose="020B0604020202020204" pitchFamily="34" charset="0"/>
                <a:ea typeface="微软雅黑" panose="020B0503020204020204" pitchFamily="34" charset="-122"/>
              </a:rPr>
              <a:t>大气运动最终被摩擦耗散掉。</a:t>
            </a:r>
          </a:p>
        </p:txBody>
      </p:sp>
      <p:sp>
        <p:nvSpPr>
          <p:cNvPr id="3" name="灯片编号占位符 2"/>
          <p:cNvSpPr>
            <a:spLocks noGrp="1"/>
          </p:cNvSpPr>
          <p:nvPr>
            <p:ph type="sldNum" sz="quarter" idx="12"/>
          </p:nvPr>
        </p:nvSpPr>
        <p:spPr/>
        <p:txBody>
          <a:bodyPr/>
          <a:lstStyle/>
          <a:p>
            <a:fld id="{E5BDF72E-9FE5-429F-91AD-B59394577185}" type="slidenum">
              <a:rPr lang="zh-CN" altLang="en-US" smtClean="0"/>
              <a:pPr/>
              <a:t>30</a:t>
            </a:fld>
            <a:endParaRPr lang="zh-CN" alt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矩形 26625"/>
          <p:cNvSpPr>
            <a:spLocks noChangeArrowheads="1"/>
          </p:cNvSpPr>
          <p:nvPr/>
        </p:nvSpPr>
        <p:spPr bwMode="auto">
          <a:xfrm>
            <a:off x="971550" y="908050"/>
            <a:ext cx="7129463" cy="4991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gn="ctr">
              <a:lnSpc>
                <a:spcPct val="150000"/>
              </a:lnSpc>
            </a:pPr>
            <a:r>
              <a:rPr lang="zh-CN" altLang="en-US" sz="2000" b="1" dirty="0">
                <a:solidFill>
                  <a:srgbClr val="002060"/>
                </a:solidFill>
                <a:latin typeface="Arial" panose="020B0604020202020204" pitchFamily="34" charset="0"/>
                <a:ea typeface="微软雅黑" panose="020B0503020204020204" pitchFamily="34" charset="-122"/>
                <a:cs typeface="Arial" panose="020B0604020202020204" pitchFamily="34" charset="0"/>
              </a:rPr>
              <a:t>第</a:t>
            </a:r>
            <a:r>
              <a:rPr lang="zh-CN" altLang="en-US" sz="2000" b="1" dirty="0">
                <a:solidFill>
                  <a:srgbClr val="002060"/>
                </a:solidFill>
                <a:latin typeface="Arial" panose="020B0604020202020204" pitchFamily="34" charset="0"/>
                <a:ea typeface="微软雅黑" panose="020B0503020204020204" pitchFamily="34" charset="-122"/>
              </a:rPr>
              <a:t>三</a:t>
            </a:r>
            <a:r>
              <a:rPr lang="zh-CN" altLang="en-US" sz="2000" b="1" dirty="0">
                <a:solidFill>
                  <a:srgbClr val="002060"/>
                </a:solidFill>
                <a:latin typeface="Arial" panose="020B0604020202020204" pitchFamily="34" charset="0"/>
                <a:ea typeface="微软雅黑" panose="020B0503020204020204" pitchFamily="34" charset="-122"/>
                <a:cs typeface="Arial" panose="020B0604020202020204" pitchFamily="34" charset="0"/>
              </a:rPr>
              <a:t>节	</a:t>
            </a:r>
            <a:r>
              <a:rPr lang="zh-CN" altLang="en-US" sz="2000" b="1" dirty="0">
                <a:solidFill>
                  <a:srgbClr val="002060"/>
                </a:solidFill>
                <a:latin typeface="微软雅黑" panose="020B0503020204020204" pitchFamily="34" charset="-122"/>
                <a:ea typeface="微软雅黑" panose="020B0503020204020204" pitchFamily="34" charset="-122"/>
              </a:rPr>
              <a:t>连续方程和热力学方程 </a:t>
            </a:r>
            <a:r>
              <a:rPr lang="zh-CN" altLang="en-US" sz="2000" b="1" dirty="0">
                <a:solidFill>
                  <a:srgbClr val="002060"/>
                </a:solidFill>
                <a:latin typeface="Arial" panose="020B0604020202020204" pitchFamily="34" charset="0"/>
                <a:ea typeface="微软雅黑" panose="020B0503020204020204" pitchFamily="34" charset="-122"/>
                <a:cs typeface="Arial" panose="020B0604020202020204" pitchFamily="34" charset="0"/>
              </a:rPr>
              <a:t> </a:t>
            </a:r>
          </a:p>
        </p:txBody>
      </p:sp>
      <p:sp>
        <p:nvSpPr>
          <p:cNvPr id="26626" name="矩形 26626"/>
          <p:cNvSpPr>
            <a:spLocks noChangeArrowheads="1"/>
          </p:cNvSpPr>
          <p:nvPr/>
        </p:nvSpPr>
        <p:spPr bwMode="auto">
          <a:xfrm>
            <a:off x="396875" y="1612900"/>
            <a:ext cx="8280400" cy="420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000" b="0" dirty="0">
                <a:latin typeface="Arial" panose="020B0604020202020204" pitchFamily="34" charset="0"/>
                <a:ea typeface="微软雅黑" panose="020B0503020204020204" pitchFamily="34" charset="-122"/>
              </a:rPr>
              <a:t>         连续方程实质就是气象中的质量守恒定律，一般形式为：</a:t>
            </a:r>
          </a:p>
          <a:p>
            <a:pPr>
              <a:lnSpc>
                <a:spcPct val="150000"/>
              </a:lnSpc>
            </a:pPr>
            <a:endParaRPr lang="zh-CN" altLang="en-US" sz="2000" b="0" dirty="0">
              <a:latin typeface="Arial" panose="020B0604020202020204" pitchFamily="34" charset="0"/>
              <a:ea typeface="微软雅黑" panose="020B0503020204020204" pitchFamily="34" charset="-122"/>
            </a:endParaRPr>
          </a:p>
          <a:p>
            <a:pPr>
              <a:lnSpc>
                <a:spcPct val="150000"/>
              </a:lnSpc>
            </a:pPr>
            <a:endParaRPr lang="zh-CN" altLang="en-US" sz="2000" b="0" dirty="0">
              <a:latin typeface="Arial" panose="020B0604020202020204" pitchFamily="34" charset="0"/>
              <a:ea typeface="微软雅黑" panose="020B0503020204020204" pitchFamily="34" charset="-122"/>
            </a:endParaRPr>
          </a:p>
          <a:p>
            <a:pPr>
              <a:lnSpc>
                <a:spcPct val="150000"/>
              </a:lnSpc>
            </a:pPr>
            <a:endParaRPr lang="zh-CN" altLang="en-US" sz="2000" b="0" dirty="0">
              <a:latin typeface="Arial" panose="020B0604020202020204" pitchFamily="34" charset="0"/>
              <a:ea typeface="微软雅黑" panose="020B0503020204020204" pitchFamily="34" charset="-122"/>
            </a:endParaRPr>
          </a:p>
          <a:p>
            <a:pPr>
              <a:lnSpc>
                <a:spcPct val="150000"/>
              </a:lnSpc>
            </a:pPr>
            <a:r>
              <a:rPr lang="zh-CN" altLang="en-US" sz="2000" b="0" dirty="0">
                <a:latin typeface="Arial" panose="020B0604020202020204" pitchFamily="34" charset="0"/>
                <a:ea typeface="微软雅黑" panose="020B0503020204020204" pitchFamily="34" charset="-122"/>
              </a:rPr>
              <a:t>        连续方程描写了</a:t>
            </a:r>
            <a:r>
              <a:rPr lang="zh-CN" altLang="en-US" sz="2000" b="1" dirty="0">
                <a:solidFill>
                  <a:srgbClr val="C00000"/>
                </a:solidFill>
                <a:latin typeface="Arial" panose="020B0604020202020204" pitchFamily="34" charset="0"/>
                <a:ea typeface="微软雅黑" panose="020B0503020204020204" pitchFamily="34" charset="-122"/>
              </a:rPr>
              <a:t>速度场</a:t>
            </a:r>
            <a:r>
              <a:rPr lang="zh-CN" altLang="en-US" sz="2000" b="0" dirty="0">
                <a:latin typeface="Arial" panose="020B0604020202020204" pitchFamily="34" charset="0"/>
                <a:ea typeface="微软雅黑" panose="020B0503020204020204" pitchFamily="34" charset="-122"/>
              </a:rPr>
              <a:t>与</a:t>
            </a:r>
            <a:r>
              <a:rPr lang="zh-CN" altLang="en-US" sz="2000" b="1" dirty="0">
                <a:solidFill>
                  <a:srgbClr val="002060"/>
                </a:solidFill>
                <a:latin typeface="Arial" panose="020B0604020202020204" pitchFamily="34" charset="0"/>
                <a:ea typeface="微软雅黑" panose="020B0503020204020204" pitchFamily="34" charset="-122"/>
              </a:rPr>
              <a:t>密度场</a:t>
            </a:r>
            <a:r>
              <a:rPr lang="zh-CN" altLang="en-US" sz="2000" b="0" dirty="0">
                <a:latin typeface="Arial" panose="020B0604020202020204" pitchFamily="34" charset="0"/>
                <a:ea typeface="微软雅黑" panose="020B0503020204020204" pitchFamily="34" charset="-122"/>
              </a:rPr>
              <a:t>之间的相互制约关系；</a:t>
            </a:r>
          </a:p>
          <a:p>
            <a:pPr>
              <a:lnSpc>
                <a:spcPct val="150000"/>
              </a:lnSpc>
            </a:pPr>
            <a:r>
              <a:rPr lang="zh-CN" altLang="en-US" sz="2000" b="0" dirty="0">
                <a:latin typeface="Arial" panose="020B0604020202020204" pitchFamily="34" charset="0"/>
                <a:ea typeface="微软雅黑" panose="020B0503020204020204" pitchFamily="34" charset="-122"/>
              </a:rPr>
              <a:t>        </a:t>
            </a:r>
            <a:r>
              <a:rPr lang="zh-CN" altLang="en-US" sz="2000" dirty="0">
                <a:solidFill>
                  <a:srgbClr val="C00000"/>
                </a:solidFill>
                <a:latin typeface="Arial" panose="020B0604020202020204" pitchFamily="34" charset="0"/>
                <a:ea typeface="微软雅黑" panose="020B0503020204020204" pitchFamily="34" charset="-122"/>
              </a:rPr>
              <a:t>拉格朗日观点：</a:t>
            </a:r>
            <a:r>
              <a:rPr lang="zh-CN" altLang="en-US" sz="2000" b="0" dirty="0">
                <a:latin typeface="Arial" panose="020B0604020202020204" pitchFamily="34" charset="0"/>
                <a:ea typeface="微软雅黑" panose="020B0503020204020204" pitchFamily="34" charset="-122"/>
              </a:rPr>
              <a:t>当物质体积元在运动中体积增大(辐散)时，因质量守恒其密度要减小；运动中体积减小(辐合)时，其密度要增大；</a:t>
            </a:r>
          </a:p>
          <a:p>
            <a:pPr>
              <a:lnSpc>
                <a:spcPct val="150000"/>
              </a:lnSpc>
            </a:pPr>
            <a:r>
              <a:rPr lang="zh-CN" altLang="en-US" sz="2000" b="0" dirty="0">
                <a:latin typeface="Arial" panose="020B0604020202020204" pitchFamily="34" charset="0"/>
                <a:ea typeface="微软雅黑" panose="020B0503020204020204" pitchFamily="34" charset="-122"/>
              </a:rPr>
              <a:t>        </a:t>
            </a:r>
            <a:r>
              <a:rPr lang="zh-CN" altLang="en-US" sz="2000" b="0" dirty="0">
                <a:solidFill>
                  <a:srgbClr val="C00000"/>
                </a:solidFill>
                <a:latin typeface="Arial" panose="020B0604020202020204" pitchFamily="34" charset="0"/>
                <a:ea typeface="微软雅黑" panose="020B0503020204020204" pitchFamily="34" charset="-122"/>
              </a:rPr>
              <a:t>欧拉观点：</a:t>
            </a:r>
            <a:r>
              <a:rPr lang="zh-CN" altLang="en-US" sz="2000" b="0" dirty="0">
                <a:latin typeface="Arial" panose="020B0604020202020204" pitchFamily="34" charset="0"/>
                <a:ea typeface="微软雅黑" panose="020B0503020204020204" pitchFamily="34" charset="-122"/>
              </a:rPr>
              <a:t>对于固定空间体积元，当有质量净流入，固定体积元的密度要增大，当有质量净流出，固定体积元密度要减小。        </a:t>
            </a:r>
          </a:p>
        </p:txBody>
      </p:sp>
      <p:graphicFrame>
        <p:nvGraphicFramePr>
          <p:cNvPr id="26627" name="对象 26627">
            <a:hlinkClick r:id="" action="ppaction://ole?verb=1"/>
          </p:cNvPr>
          <p:cNvGraphicFramePr>
            <a:graphicFrameLocks noChangeAspect="1"/>
          </p:cNvGraphicFramePr>
          <p:nvPr/>
        </p:nvGraphicFramePr>
        <p:xfrm>
          <a:off x="3635375" y="2276475"/>
          <a:ext cx="1728788" cy="1287463"/>
        </p:xfrm>
        <a:graphic>
          <a:graphicData uri="http://schemas.openxmlformats.org/presentationml/2006/ole">
            <p:oleObj spid="_x0000_s23556" r:id="rId3" imgW="26212800" imgH="19507200" progId="Equation.3">
              <p:embed/>
            </p:oleObj>
          </a:graphicData>
        </a:graphic>
      </p:graphicFrame>
      <p:sp>
        <p:nvSpPr>
          <p:cNvPr id="3" name="灯片编号占位符 2"/>
          <p:cNvSpPr>
            <a:spLocks noGrp="1"/>
          </p:cNvSpPr>
          <p:nvPr>
            <p:ph type="sldNum" sz="quarter" idx="12"/>
          </p:nvPr>
        </p:nvSpPr>
        <p:spPr/>
        <p:txBody>
          <a:bodyPr/>
          <a:lstStyle/>
          <a:p>
            <a:fld id="{E5BDF72E-9FE5-429F-91AD-B59394577185}" type="slidenum">
              <a:rPr lang="zh-CN" altLang="en-US" smtClean="0"/>
              <a:pPr/>
              <a:t>31</a:t>
            </a:fld>
            <a:endParaRPr lang="zh-CN" alt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27650"/>
          <p:cNvSpPr>
            <a:spLocks noChangeArrowheads="1"/>
          </p:cNvSpPr>
          <p:nvPr/>
        </p:nvSpPr>
        <p:spPr bwMode="auto">
          <a:xfrm>
            <a:off x="508339" y="1124274"/>
            <a:ext cx="3880781" cy="1015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2000" b="0" dirty="0">
                <a:latin typeface="Arial" panose="020B0604020202020204" pitchFamily="34" charset="0"/>
                <a:ea typeface="微软雅黑" panose="020B0503020204020204" pitchFamily="34" charset="-122"/>
              </a:rPr>
              <a:t>热力学方程即气象中的能量或热力守恒定律     </a:t>
            </a:r>
            <a:endParaRPr lang="zh-CN" altLang="en-US" b="0" dirty="0">
              <a:latin typeface="Arial" panose="020B0604020202020204" pitchFamily="34" charset="0"/>
              <a:ea typeface="微软雅黑" panose="020B0503020204020204" pitchFamily="34" charset="-122"/>
            </a:endParaRPr>
          </a:p>
        </p:txBody>
      </p:sp>
      <p:sp>
        <p:nvSpPr>
          <p:cNvPr id="5" name="标题 4"/>
          <p:cNvSpPr>
            <a:spLocks noGrp="1"/>
          </p:cNvSpPr>
          <p:nvPr>
            <p:ph type="title"/>
          </p:nvPr>
        </p:nvSpPr>
        <p:spPr/>
        <p:txBody>
          <a:bodyPr/>
          <a:lstStyle/>
          <a:p>
            <a:r>
              <a:rPr lang="zh-CN" altLang="en-US" b="0" dirty="0">
                <a:latin typeface="Arial" panose="020B0604020202020204" pitchFamily="34" charset="0"/>
              </a:rPr>
              <a:t>热力学方程</a:t>
            </a:r>
            <a:endParaRPr lang="zh-CN" altLang="en-US" dirty="0"/>
          </a:p>
        </p:txBody>
      </p:sp>
      <p:sp>
        <p:nvSpPr>
          <p:cNvPr id="3" name="灯片编号占位符 2"/>
          <p:cNvSpPr>
            <a:spLocks noGrp="1"/>
          </p:cNvSpPr>
          <p:nvPr>
            <p:ph type="sldNum" sz="quarter" idx="4"/>
          </p:nvPr>
        </p:nvSpPr>
        <p:spPr/>
        <p:txBody>
          <a:bodyPr/>
          <a:lstStyle/>
          <a:p>
            <a:fld id="{E5BDF72E-9FE5-429F-91AD-B59394577185}" type="slidenum">
              <a:rPr lang="zh-CN" altLang="en-US" smtClean="0"/>
              <a:pPr/>
              <a:t>32</a:t>
            </a:fld>
            <a:endParaRPr lang="zh-CN" altLang="en-US"/>
          </a:p>
        </p:txBody>
      </p:sp>
      <p:graphicFrame>
        <p:nvGraphicFramePr>
          <p:cNvPr id="2" name="对象 1"/>
          <p:cNvGraphicFramePr>
            <a:graphicFrameLocks noChangeAspect="1"/>
          </p:cNvGraphicFramePr>
          <p:nvPr/>
        </p:nvGraphicFramePr>
        <p:xfrm>
          <a:off x="6250441" y="1011893"/>
          <a:ext cx="2073660" cy="1993130"/>
        </p:xfrm>
        <a:graphic>
          <a:graphicData uri="http://schemas.openxmlformats.org/presentationml/2006/ole">
            <p:oleObj spid="_x0000_s24583" name="Equation" r:id="rId3" imgW="31394400" imgH="30175200" progId="Equation.DSMT4">
              <p:embed/>
            </p:oleObj>
          </a:graphicData>
        </a:graphic>
      </p:graphicFrame>
      <p:sp>
        <p:nvSpPr>
          <p:cNvPr id="4" name="矩形 3"/>
          <p:cNvSpPr/>
          <p:nvPr/>
        </p:nvSpPr>
        <p:spPr>
          <a:xfrm>
            <a:off x="508339" y="3372691"/>
            <a:ext cx="5332730" cy="1754326"/>
          </a:xfrm>
          <a:prstGeom prst="rect">
            <a:avLst/>
          </a:prstGeom>
        </p:spPr>
        <p:txBody>
          <a:bodyPr wrap="square">
            <a:spAutoFit/>
          </a:bodyPr>
          <a:lstStyle/>
          <a:p>
            <a:pPr indent="457200">
              <a:lnSpc>
                <a:spcPct val="150000"/>
              </a:lnSpc>
            </a:pPr>
            <a:r>
              <a:rPr lang="zh-CN" altLang="en-US" dirty="0">
                <a:latin typeface="微软雅黑" panose="020B0503020204020204" pitchFamily="34" charset="-122"/>
                <a:ea typeface="微软雅黑" panose="020B0503020204020204" pitchFamily="34" charset="-122"/>
              </a:rPr>
              <a:t>其中，</a:t>
            </a:r>
            <a:r>
              <a:rPr lang="el-GR" altLang="zh-CN" dirty="0">
                <a:latin typeface="微软雅黑" panose="020B0503020204020204" pitchFamily="34" charset="-122"/>
                <a:ea typeface="微软雅黑" panose="020B0503020204020204" pitchFamily="34" charset="-122"/>
              </a:rPr>
              <a:t>α</a:t>
            </a:r>
            <a:r>
              <a:rPr lang="en-US" altLang="zh-CN" dirty="0">
                <a:latin typeface="微软雅黑" panose="020B0503020204020204" pitchFamily="34" charset="-122"/>
                <a:ea typeface="微软雅黑" panose="020B0503020204020204" pitchFamily="34" charset="-122"/>
              </a:rPr>
              <a:t>=1/</a:t>
            </a:r>
            <a:r>
              <a:rPr lang="el-GR" altLang="zh-CN" dirty="0">
                <a:latin typeface="微软雅黑" panose="020B0503020204020204" pitchFamily="34" charset="-122"/>
                <a:ea typeface="微软雅黑" panose="020B0503020204020204" pitchFamily="34" charset="-122"/>
              </a:rPr>
              <a:t>ρ</a:t>
            </a:r>
            <a:r>
              <a:rPr lang="zh-CN" altLang="en-US" dirty="0">
                <a:latin typeface="微软雅黑" panose="020B0503020204020204" pitchFamily="34" charset="-122"/>
                <a:ea typeface="微软雅黑" panose="020B0503020204020204" pitchFamily="34" charset="-122"/>
              </a:rPr>
              <a:t>为比容，</a:t>
            </a:r>
            <a:r>
              <a:rPr lang="en-US" altLang="zh-CN" dirty="0" err="1">
                <a:latin typeface="微软雅黑" panose="020B0503020204020204" pitchFamily="34" charset="-122"/>
                <a:ea typeface="微软雅黑" panose="020B0503020204020204" pitchFamily="34" charset="-122"/>
              </a:rPr>
              <a:t>C</a:t>
            </a:r>
            <a:r>
              <a:rPr lang="en-US" altLang="zh-CN" baseline="-25000" dirty="0" err="1">
                <a:latin typeface="微软雅黑" panose="020B0503020204020204" pitchFamily="34" charset="-122"/>
                <a:ea typeface="微软雅黑" panose="020B0503020204020204" pitchFamily="34" charset="-122"/>
              </a:rPr>
              <a:t>v</a:t>
            </a:r>
            <a:r>
              <a:rPr lang="zh-CN" altLang="en-US" dirty="0">
                <a:latin typeface="微软雅黑" panose="020B0503020204020204" pitchFamily="34" charset="-122"/>
                <a:ea typeface="微软雅黑" panose="020B0503020204020204" pitchFamily="34" charset="-122"/>
              </a:rPr>
              <a:t>为定容比热，</a:t>
            </a:r>
            <a:r>
              <a:rPr lang="en-US" altLang="zh-CN" dirty="0" err="1">
                <a:latin typeface="微软雅黑" panose="020B0503020204020204" pitchFamily="34" charset="-122"/>
                <a:ea typeface="微软雅黑" panose="020B0503020204020204" pitchFamily="34" charset="-122"/>
              </a:rPr>
              <a:t>C</a:t>
            </a:r>
            <a:r>
              <a:rPr lang="en-US" altLang="zh-CN" baseline="-25000" dirty="0" err="1">
                <a:latin typeface="微软雅黑" panose="020B0503020204020204" pitchFamily="34" charset="-122"/>
                <a:ea typeface="微软雅黑" panose="020B0503020204020204" pitchFamily="34" charset="-122"/>
              </a:rPr>
              <a:t>p</a:t>
            </a:r>
            <a:r>
              <a:rPr lang="zh-CN" altLang="en-US" dirty="0">
                <a:latin typeface="微软雅黑" panose="020B0503020204020204" pitchFamily="34" charset="-122"/>
                <a:ea typeface="微软雅黑" panose="020B0503020204020204" pitchFamily="34" charset="-122"/>
              </a:rPr>
              <a:t>为定压比热，</a:t>
            </a:r>
            <a:r>
              <a:rPr lang="en-US" altLang="zh-CN" dirty="0">
                <a:latin typeface="微软雅黑" panose="020B0503020204020204" pitchFamily="34" charset="-122"/>
                <a:ea typeface="微软雅黑" panose="020B0503020204020204" pitchFamily="34" charset="-122"/>
              </a:rPr>
              <a:t>Q</a:t>
            </a:r>
            <a:r>
              <a:rPr lang="zh-CN" altLang="en-US" dirty="0">
                <a:latin typeface="微软雅黑" panose="020B0503020204020204" pitchFamily="34" charset="-122"/>
                <a:ea typeface="微软雅黑" panose="020B0503020204020204" pitchFamily="34" charset="-122"/>
              </a:rPr>
              <a:t>为单位质量空气的非绝热加热率。</a:t>
            </a:r>
            <a:endParaRPr lang="en-US" altLang="zh-CN" dirty="0">
              <a:latin typeface="微软雅黑" panose="020B0503020204020204" pitchFamily="34" charset="-122"/>
              <a:ea typeface="微软雅黑" panose="020B0503020204020204" pitchFamily="34" charset="-122"/>
            </a:endParaRPr>
          </a:p>
          <a:p>
            <a:pPr indent="457200">
              <a:lnSpc>
                <a:spcPct val="150000"/>
              </a:lnSpc>
            </a:pPr>
            <a:r>
              <a:rPr lang="zh-CN" altLang="en-US" dirty="0">
                <a:latin typeface="微软雅黑" panose="020B0503020204020204" pitchFamily="34" charset="-122"/>
                <a:ea typeface="微软雅黑" panose="020B0503020204020204" pitchFamily="34" charset="-122"/>
              </a:rPr>
              <a:t>对于短期天气过程，可认为空气与四周无热量交换。</a:t>
            </a:r>
          </a:p>
        </p:txBody>
      </p:sp>
      <p:graphicFrame>
        <p:nvGraphicFramePr>
          <p:cNvPr id="10" name="对象 9"/>
          <p:cNvGraphicFramePr>
            <a:graphicFrameLocks noChangeAspect="1"/>
          </p:cNvGraphicFramePr>
          <p:nvPr/>
        </p:nvGraphicFramePr>
        <p:xfrm>
          <a:off x="6271464" y="4130860"/>
          <a:ext cx="2052637" cy="1992313"/>
        </p:xfrm>
        <a:graphic>
          <a:graphicData uri="http://schemas.openxmlformats.org/presentationml/2006/ole">
            <p:oleObj spid="_x0000_s24584" name="Equation" r:id="rId4" imgW="31089600" imgH="30175200" progId="Equation.DSMT4">
              <p:embed/>
            </p:oleObj>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E5BDF72E-9FE5-429F-91AD-B59394577185}" type="slidenum">
              <a:rPr lang="zh-CN" altLang="en-US" smtClean="0"/>
              <a:pPr/>
              <a:t>33</a:t>
            </a:fld>
            <a:endParaRPr lang="zh-CN" altLang="en-US" dirty="0"/>
          </a:p>
        </p:txBody>
      </p:sp>
      <p:sp>
        <p:nvSpPr>
          <p:cNvPr id="4" name="矩形 3"/>
          <p:cNvSpPr/>
          <p:nvPr/>
        </p:nvSpPr>
        <p:spPr>
          <a:xfrm>
            <a:off x="792206" y="1225621"/>
            <a:ext cx="7451000" cy="1338828"/>
          </a:xfrm>
          <a:prstGeom prst="rect">
            <a:avLst/>
          </a:prstGeom>
        </p:spPr>
        <p:txBody>
          <a:bodyPr wrap="square">
            <a:spAutoFit/>
          </a:bodyPr>
          <a:lstStyle/>
          <a:p>
            <a:pPr indent="457200" algn="just">
              <a:lnSpc>
                <a:spcPct val="150000"/>
              </a:lnSpc>
            </a:pPr>
            <a:r>
              <a:rPr lang="zh-CN" altLang="en-US" dirty="0">
                <a:latin typeface="Arial" panose="020B0604020202020204" pitchFamily="34" charset="0"/>
                <a:ea typeface="微软雅黑" panose="020B0503020204020204" pitchFamily="34" charset="-122"/>
              </a:rPr>
              <a:t>有一个</a:t>
            </a:r>
            <a:r>
              <a:rPr lang="en-US" altLang="zh-CN" dirty="0">
                <a:latin typeface="Arial" panose="020B0604020202020204" pitchFamily="34" charset="0"/>
                <a:ea typeface="微软雅黑" panose="020B0503020204020204" pitchFamily="34" charset="-122"/>
              </a:rPr>
              <a:t>1kg</a:t>
            </a:r>
            <a:r>
              <a:rPr lang="zh-CN" altLang="en-US" dirty="0">
                <a:latin typeface="Arial" panose="020B0604020202020204" pitchFamily="34" charset="0"/>
                <a:ea typeface="微软雅黑" panose="020B0503020204020204" pitchFamily="34" charset="-122"/>
              </a:rPr>
              <a:t>的干空气块以固定垂直速度上升。若气块以</a:t>
            </a:r>
            <a:r>
              <a:rPr lang="en-US" altLang="zh-CN" dirty="0">
                <a:latin typeface="Arial" panose="020B0604020202020204" pitchFamily="34" charset="0"/>
                <a:ea typeface="微软雅黑" panose="020B0503020204020204" pitchFamily="34" charset="-122"/>
              </a:rPr>
              <a:t>0.1W/kg</a:t>
            </a:r>
            <a:r>
              <a:rPr lang="zh-CN" altLang="en-US" dirty="0">
                <a:latin typeface="Arial" panose="020B0604020202020204" pitchFamily="34" charset="0"/>
                <a:ea typeface="微软雅黑" panose="020B0503020204020204" pitchFamily="34" charset="-122"/>
              </a:rPr>
              <a:t>的变率被辐射加热，要使其温度保持不变，所需的上升速度应为多大？</a:t>
            </a:r>
            <a:r>
              <a:rPr lang="zh-CN" altLang="en-US" b="1" dirty="0">
                <a:solidFill>
                  <a:srgbClr val="C00000"/>
                </a:solidFill>
                <a:latin typeface="Arial" panose="020B0604020202020204" pitchFamily="34" charset="0"/>
                <a:ea typeface="微软雅黑" panose="020B0503020204020204" pitchFamily="34" charset="-122"/>
              </a:rPr>
              <a:t>（</a:t>
            </a:r>
            <a:r>
              <a:rPr lang="en-US" altLang="zh-CN" b="1" dirty="0">
                <a:solidFill>
                  <a:srgbClr val="C00000"/>
                </a:solidFill>
                <a:latin typeface="Arial" panose="020B0604020202020204" pitchFamily="34" charset="0"/>
                <a:ea typeface="微软雅黑" panose="020B0503020204020204" pitchFamily="34" charset="-122"/>
              </a:rPr>
              <a:t>0.01m/s</a:t>
            </a:r>
            <a:r>
              <a:rPr lang="zh-CN" altLang="en-US" b="1" dirty="0">
                <a:solidFill>
                  <a:srgbClr val="C00000"/>
                </a:solidFill>
                <a:latin typeface="Arial" panose="020B0604020202020204" pitchFamily="34" charset="0"/>
                <a:ea typeface="微软雅黑" panose="020B0503020204020204" pitchFamily="34" charset="-122"/>
              </a:rPr>
              <a:t>）</a:t>
            </a:r>
            <a:endParaRPr lang="zh-CN" altLang="en-US" b="1" dirty="0">
              <a:solidFill>
                <a:srgbClr val="C00000"/>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686745" y="2938062"/>
            <a:ext cx="4284663" cy="3762375"/>
            <a:chOff x="4860925" y="2781300"/>
            <a:chExt cx="4284663" cy="3762375"/>
          </a:xfrm>
        </p:grpSpPr>
        <p:pic>
          <p:nvPicPr>
            <p:cNvPr id="28674" name="图片 28674"/>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860925" y="2781300"/>
              <a:ext cx="4284663" cy="3762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文本框 1"/>
            <p:cNvSpPr txBox="1"/>
            <p:nvPr/>
          </p:nvSpPr>
          <p:spPr>
            <a:xfrm>
              <a:off x="6712001" y="5364472"/>
              <a:ext cx="346570" cy="461665"/>
            </a:xfrm>
            <a:prstGeom prst="rect">
              <a:avLst/>
            </a:prstGeom>
            <a:noFill/>
          </p:spPr>
          <p:txBody>
            <a:bodyPr wrap="none" rtlCol="0">
              <a:spAutoFit/>
            </a:bodyPr>
            <a:lstStyle/>
            <a:p>
              <a:r>
                <a:rPr lang="en-US" altLang="zh-CN" sz="2400" dirty="0"/>
                <a:t>o</a:t>
              </a:r>
              <a:endParaRPr lang="zh-CN" altLang="en-US" sz="2400" dirty="0"/>
            </a:p>
          </p:txBody>
        </p:sp>
        <p:sp>
          <p:nvSpPr>
            <p:cNvPr id="14" name="文本框 13"/>
            <p:cNvSpPr txBox="1"/>
            <p:nvPr/>
          </p:nvSpPr>
          <p:spPr>
            <a:xfrm>
              <a:off x="7369505" y="4942117"/>
              <a:ext cx="292068" cy="461665"/>
            </a:xfrm>
            <a:prstGeom prst="rect">
              <a:avLst/>
            </a:prstGeom>
            <a:noFill/>
          </p:spPr>
          <p:txBody>
            <a:bodyPr wrap="none" rtlCol="0">
              <a:spAutoFit/>
            </a:bodyPr>
            <a:lstStyle/>
            <a:p>
              <a:r>
                <a:rPr lang="en-US" altLang="zh-CN" sz="2400" dirty="0"/>
                <a:t>r</a:t>
              </a:r>
              <a:endParaRPr lang="zh-CN" altLang="en-US" sz="2400" dirty="0"/>
            </a:p>
          </p:txBody>
        </p:sp>
        <p:graphicFrame>
          <p:nvGraphicFramePr>
            <p:cNvPr id="28681" name="对象 28681">
              <a:hlinkClick r:id="" action="ppaction://ole?verb=1"/>
            </p:cNvPr>
            <p:cNvGraphicFramePr>
              <a:graphicFrameLocks noChangeAspect="1"/>
            </p:cNvGraphicFramePr>
            <p:nvPr/>
          </p:nvGraphicFramePr>
          <p:xfrm>
            <a:off x="7669213" y="4724400"/>
            <a:ext cx="265112" cy="288925"/>
          </p:xfrm>
          <a:graphic>
            <a:graphicData uri="http://schemas.openxmlformats.org/presentationml/2006/ole">
              <p:oleObj spid="_x0000_s25622" r:id="rId4" imgW="3657600" imgH="3962400" progId="Equation.3">
                <p:embed/>
              </p:oleObj>
            </a:graphicData>
          </a:graphic>
        </p:graphicFrame>
        <p:cxnSp>
          <p:nvCxnSpPr>
            <p:cNvPr id="16" name="直接连接符 15"/>
            <p:cNvCxnSpPr/>
            <p:nvPr/>
          </p:nvCxnSpPr>
          <p:spPr>
            <a:xfrm flipH="1">
              <a:off x="6461081" y="5671500"/>
              <a:ext cx="576262" cy="720725"/>
            </a:xfrm>
            <a:prstGeom prst="line">
              <a:avLst/>
            </a:prstGeom>
            <a:ln w="34925" cmpd="sng">
              <a:solidFill>
                <a:srgbClr val="00B050"/>
              </a:solidFill>
              <a:prstDash val="solid"/>
            </a:ln>
          </p:spPr>
          <p:style>
            <a:lnRef idx="1">
              <a:schemeClr val="dk1"/>
            </a:lnRef>
            <a:fillRef idx="0">
              <a:schemeClr val="dk1"/>
            </a:fillRef>
            <a:effectRef idx="0">
              <a:schemeClr val="dk1"/>
            </a:effectRef>
            <a:fontRef idx="minor">
              <a:schemeClr val="tx1"/>
            </a:fontRef>
          </p:style>
        </p:cxnSp>
        <p:sp>
          <p:nvSpPr>
            <p:cNvPr id="17" name="文本框 5"/>
            <p:cNvSpPr txBox="1">
              <a:spLocks noChangeArrowheads="1"/>
            </p:cNvSpPr>
            <p:nvPr/>
          </p:nvSpPr>
          <p:spPr bwMode="auto">
            <a:xfrm>
              <a:off x="6952162" y="5755234"/>
              <a:ext cx="300082"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zh-CN" altLang="en-US" dirty="0">
                  <a:latin typeface="Arial" panose="020B0604020202020204" pitchFamily="34" charset="0"/>
                  <a:ea typeface="微软雅黑" panose="020B0503020204020204" pitchFamily="34" charset="-122"/>
                </a:rPr>
                <a:t>λ</a:t>
              </a:r>
            </a:p>
          </p:txBody>
        </p:sp>
      </p:grpSp>
      <p:sp>
        <p:nvSpPr>
          <p:cNvPr id="28673" name="文本框 28673"/>
          <p:cNvSpPr txBox="1">
            <a:spLocks noChangeArrowheads="1"/>
          </p:cNvSpPr>
          <p:nvPr/>
        </p:nvSpPr>
        <p:spPr bwMode="auto">
          <a:xfrm>
            <a:off x="2916238" y="692150"/>
            <a:ext cx="385073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zh-CN" altLang="en-US" sz="2000" b="1" dirty="0">
                <a:solidFill>
                  <a:srgbClr val="002060"/>
                </a:solidFill>
                <a:latin typeface="微软雅黑" panose="020B0503020204020204" pitchFamily="34" charset="-122"/>
                <a:ea typeface="微软雅黑" panose="020B0503020204020204" pitchFamily="34" charset="-122"/>
              </a:rPr>
              <a:t>第四节 球坐标系大气方程组简介</a:t>
            </a:r>
          </a:p>
        </p:txBody>
      </p:sp>
      <p:sp>
        <p:nvSpPr>
          <p:cNvPr id="28675" name="矩形 28675"/>
          <p:cNvSpPr>
            <a:spLocks noChangeArrowheads="1"/>
          </p:cNvSpPr>
          <p:nvPr/>
        </p:nvSpPr>
        <p:spPr bwMode="auto">
          <a:xfrm>
            <a:off x="395288" y="1268413"/>
            <a:ext cx="8280400" cy="33239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000" b="0" dirty="0">
                <a:solidFill>
                  <a:srgbClr val="002060"/>
                </a:solidFill>
                <a:latin typeface="Arial" panose="020B0604020202020204" pitchFamily="34" charset="0"/>
                <a:ea typeface="微软雅黑" panose="020B0503020204020204" pitchFamily="34" charset="-122"/>
              </a:rPr>
              <a:t>1.球坐标系</a:t>
            </a:r>
          </a:p>
          <a:p>
            <a:pPr>
              <a:lnSpc>
                <a:spcPct val="150000"/>
              </a:lnSpc>
            </a:pPr>
            <a:r>
              <a:rPr lang="zh-CN" altLang="en-US" sz="2000" b="0" dirty="0">
                <a:latin typeface="Arial" panose="020B0604020202020204" pitchFamily="34" charset="0"/>
                <a:ea typeface="微软雅黑" panose="020B0503020204020204" pitchFamily="34" charset="-122"/>
              </a:rPr>
              <a:t>        O为地球中心， 为经度， 为纬度(场论多用余纬               )， 为离地心的距离。</a:t>
            </a:r>
            <a:r>
              <a:rPr lang="zh-CN" altLang="en-US" sz="2000" b="0" i="1" dirty="0">
                <a:latin typeface="Arial" panose="020B0604020202020204" pitchFamily="34" charset="0"/>
                <a:ea typeface="微软雅黑" panose="020B0503020204020204" pitchFamily="34" charset="-122"/>
              </a:rPr>
              <a:t>i,j,k </a:t>
            </a:r>
            <a:r>
              <a:rPr lang="zh-CN" altLang="en-US" sz="2000" b="0" dirty="0">
                <a:latin typeface="Arial" panose="020B0604020202020204" pitchFamily="34" charset="0"/>
                <a:ea typeface="微软雅黑" panose="020B0503020204020204" pitchFamily="34" charset="-122"/>
              </a:rPr>
              <a:t>为球坐标系的三个单位矢量。i:与纬圈相切指向东，j:与经圈相切指向北，k:垂直于地面指向天空。   </a:t>
            </a:r>
          </a:p>
          <a:p>
            <a:pPr>
              <a:lnSpc>
                <a:spcPct val="150000"/>
              </a:lnSpc>
            </a:pPr>
            <a:r>
              <a:rPr lang="zh-CN" altLang="en-US" sz="2000" b="0" dirty="0">
                <a:latin typeface="Arial" panose="020B0604020202020204" pitchFamily="34" charset="0"/>
                <a:ea typeface="微软雅黑" panose="020B0503020204020204" pitchFamily="34" charset="-122"/>
              </a:rPr>
              <a:t>        由于坐标面的球面性，单位向量的指向在不同</a:t>
            </a:r>
            <a:endParaRPr lang="en-US" altLang="zh-CN" sz="2000" b="0" dirty="0">
              <a:latin typeface="Arial" panose="020B0604020202020204" pitchFamily="34" charset="0"/>
              <a:ea typeface="微软雅黑" panose="020B0503020204020204" pitchFamily="34" charset="-122"/>
            </a:endParaRPr>
          </a:p>
          <a:p>
            <a:pPr>
              <a:lnSpc>
                <a:spcPct val="150000"/>
              </a:lnSpc>
            </a:pPr>
            <a:r>
              <a:rPr lang="zh-CN" altLang="en-US" sz="2000" b="0" dirty="0">
                <a:latin typeface="Arial" panose="020B0604020202020204" pitchFamily="34" charset="0"/>
                <a:ea typeface="微软雅黑" panose="020B0503020204020204" pitchFamily="34" charset="-122"/>
              </a:rPr>
              <a:t>的地理位置上是不同的，即在球坐标系中</a:t>
            </a:r>
            <a:endParaRPr lang="en-US" altLang="zh-CN" sz="2000" b="0" dirty="0">
              <a:latin typeface="Arial" panose="020B0604020202020204" pitchFamily="34" charset="0"/>
              <a:ea typeface="微软雅黑" panose="020B0503020204020204" pitchFamily="34" charset="-122"/>
            </a:endParaRPr>
          </a:p>
          <a:p>
            <a:pPr>
              <a:lnSpc>
                <a:spcPct val="150000"/>
              </a:lnSpc>
            </a:pPr>
            <a:r>
              <a:rPr lang="zh-CN" altLang="en-US" sz="2000" b="0" dirty="0">
                <a:latin typeface="Arial" panose="020B0604020202020204" pitchFamily="34" charset="0"/>
                <a:ea typeface="微软雅黑" panose="020B0503020204020204" pitchFamily="34" charset="-122"/>
              </a:rPr>
              <a:t>随着空气质点的移动，            是改变的。     </a:t>
            </a:r>
            <a:endParaRPr lang="zh-CN" altLang="en-US" b="0" dirty="0">
              <a:latin typeface="Arial" panose="020B0604020202020204" pitchFamily="34" charset="0"/>
              <a:ea typeface="微软雅黑" panose="020B0503020204020204" pitchFamily="34" charset="-122"/>
            </a:endParaRPr>
          </a:p>
        </p:txBody>
      </p:sp>
      <p:graphicFrame>
        <p:nvGraphicFramePr>
          <p:cNvPr id="28676" name="对象 28676">
            <a:hlinkClick r:id="" action="ppaction://ole?verb=1"/>
          </p:cNvPr>
          <p:cNvGraphicFramePr>
            <a:graphicFrameLocks noChangeAspect="1"/>
          </p:cNvGraphicFramePr>
          <p:nvPr/>
        </p:nvGraphicFramePr>
        <p:xfrm>
          <a:off x="1778499" y="1414552"/>
          <a:ext cx="1031875" cy="323850"/>
        </p:xfrm>
        <a:graphic>
          <a:graphicData uri="http://schemas.openxmlformats.org/presentationml/2006/ole">
            <p:oleObj spid="_x0000_s25623" r:id="rId5" imgW="15544800" imgH="4876800" progId="Equation.3">
              <p:embed/>
            </p:oleObj>
          </a:graphicData>
        </a:graphic>
      </p:graphicFrame>
      <p:graphicFrame>
        <p:nvGraphicFramePr>
          <p:cNvPr id="28677" name="对象 28677"/>
          <p:cNvGraphicFramePr>
            <a:graphicFrameLocks/>
          </p:cNvGraphicFramePr>
          <p:nvPr/>
        </p:nvGraphicFramePr>
        <p:xfrm>
          <a:off x="2555875" y="1917700"/>
          <a:ext cx="273050" cy="292100"/>
        </p:xfrm>
        <a:graphic>
          <a:graphicData uri="http://schemas.openxmlformats.org/presentationml/2006/ole">
            <p:oleObj spid="_x0000_s25624" r:id="rId6" imgW="3352800" imgH="4267200" progId="Equation.3">
              <p:embed/>
            </p:oleObj>
          </a:graphicData>
        </a:graphic>
      </p:graphicFrame>
      <p:graphicFrame>
        <p:nvGraphicFramePr>
          <p:cNvPr id="28678" name="对象 28678">
            <a:hlinkClick r:id="" action="ppaction://ole?verb=1"/>
          </p:cNvPr>
          <p:cNvGraphicFramePr>
            <a:graphicFrameLocks noChangeAspect="1"/>
          </p:cNvGraphicFramePr>
          <p:nvPr/>
        </p:nvGraphicFramePr>
        <p:xfrm>
          <a:off x="6311678" y="1738402"/>
          <a:ext cx="1009650" cy="627062"/>
        </p:xfrm>
        <a:graphic>
          <a:graphicData uri="http://schemas.openxmlformats.org/presentationml/2006/ole">
            <p:oleObj spid="_x0000_s25625" r:id="rId7" imgW="15240000" imgH="9448800" progId="Equation.3">
              <p:embed/>
            </p:oleObj>
          </a:graphicData>
        </a:graphic>
      </p:graphicFrame>
      <p:graphicFrame>
        <p:nvGraphicFramePr>
          <p:cNvPr id="28679" name="对象 28679"/>
          <p:cNvGraphicFramePr>
            <a:graphicFrameLocks/>
          </p:cNvGraphicFramePr>
          <p:nvPr/>
        </p:nvGraphicFramePr>
        <p:xfrm>
          <a:off x="7532282" y="1908991"/>
          <a:ext cx="361950" cy="287338"/>
        </p:xfrm>
        <a:graphic>
          <a:graphicData uri="http://schemas.openxmlformats.org/presentationml/2006/ole">
            <p:oleObj spid="_x0000_s25626" r:id="rId8" imgW="2743200" imgH="3048000" progId="Equation.3">
              <p:embed/>
            </p:oleObj>
          </a:graphicData>
        </a:graphic>
      </p:graphicFrame>
      <p:graphicFrame>
        <p:nvGraphicFramePr>
          <p:cNvPr id="28680" name="对象 28680">
            <a:hlinkClick r:id="" action="ppaction://ole?verb=1"/>
          </p:cNvPr>
          <p:cNvGraphicFramePr>
            <a:graphicFrameLocks noChangeAspect="1"/>
          </p:cNvGraphicFramePr>
          <p:nvPr/>
        </p:nvGraphicFramePr>
        <p:xfrm>
          <a:off x="2916238" y="4016348"/>
          <a:ext cx="935037" cy="506413"/>
        </p:xfrm>
        <a:graphic>
          <a:graphicData uri="http://schemas.openxmlformats.org/presentationml/2006/ole">
            <p:oleObj spid="_x0000_s25627" r:id="rId9" imgW="11277600" imgH="6096000" progId="Equation.3">
              <p:embed/>
            </p:oleObj>
          </a:graphicData>
        </a:graphic>
      </p:graphicFrame>
      <p:graphicFrame>
        <p:nvGraphicFramePr>
          <p:cNvPr id="28682" name="对象 28682">
            <a:hlinkClick r:id="" action="ppaction://ole?verb=1"/>
          </p:cNvPr>
          <p:cNvGraphicFramePr>
            <a:graphicFrameLocks noChangeAspect="1"/>
          </p:cNvGraphicFramePr>
          <p:nvPr/>
        </p:nvGraphicFramePr>
        <p:xfrm>
          <a:off x="3635375" y="1917700"/>
          <a:ext cx="223838" cy="263525"/>
        </p:xfrm>
        <a:graphic>
          <a:graphicData uri="http://schemas.openxmlformats.org/presentationml/2006/ole">
            <p:oleObj spid="_x0000_s25628" r:id="rId10" imgW="3352800" imgH="3962400" progId="Equation.3">
              <p:embed/>
            </p:oleObj>
          </a:graphicData>
        </a:graphic>
      </p:graphicFrame>
      <p:sp>
        <p:nvSpPr>
          <p:cNvPr id="3" name="灯片编号占位符 2"/>
          <p:cNvSpPr>
            <a:spLocks noGrp="1"/>
          </p:cNvSpPr>
          <p:nvPr>
            <p:ph type="sldNum" sz="quarter" idx="12"/>
          </p:nvPr>
        </p:nvSpPr>
        <p:spPr/>
        <p:txBody>
          <a:bodyPr/>
          <a:lstStyle/>
          <a:p>
            <a:fld id="{E5BDF72E-9FE5-429F-91AD-B59394577185}" type="slidenum">
              <a:rPr lang="zh-CN" altLang="en-US" smtClean="0"/>
              <a:pPr/>
              <a:t>34</a:t>
            </a:fld>
            <a:endParaRPr lang="zh-CN" alt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E5BDF72E-9FE5-429F-91AD-B59394577185}" type="slidenum">
              <a:rPr lang="zh-CN" altLang="en-US" smtClean="0"/>
              <a:pPr/>
              <a:t>35</a:t>
            </a:fld>
            <a:endParaRPr lang="zh-CN" altLang="en-US"/>
          </a:p>
        </p:txBody>
      </p:sp>
      <p:graphicFrame>
        <p:nvGraphicFramePr>
          <p:cNvPr id="115714" name="Object 2" descr="image64"/>
          <p:cNvGraphicFramePr>
            <a:graphicFrameLocks/>
          </p:cNvGraphicFramePr>
          <p:nvPr/>
        </p:nvGraphicFramePr>
        <p:xfrm>
          <a:off x="2700557" y="419757"/>
          <a:ext cx="3471862" cy="863600"/>
        </p:xfrm>
        <a:graphic>
          <a:graphicData uri="http://schemas.openxmlformats.org/presentationml/2006/ole">
            <p:oleObj spid="_x0000_s26628" name="Equation" r:id="rId3" imgW="53644800" imgH="11277600" progId="Equation.DSMT4">
              <p:embed/>
            </p:oleObj>
          </a:graphicData>
        </a:graphic>
      </p:graphicFrame>
      <p:graphicFrame>
        <p:nvGraphicFramePr>
          <p:cNvPr id="4" name="表格 3"/>
          <p:cNvGraphicFramePr>
            <a:graphicFrameLocks noGrp="1"/>
          </p:cNvGraphicFramePr>
          <p:nvPr/>
        </p:nvGraphicFramePr>
        <p:xfrm>
          <a:off x="283780" y="1397002"/>
          <a:ext cx="8466082" cy="4083180"/>
        </p:xfrm>
        <a:graphic>
          <a:graphicData uri="http://schemas.openxmlformats.org/drawingml/2006/table">
            <a:tbl>
              <a:tblPr firstRow="1" bandRow="1">
                <a:tableStyleId>{5C22544A-7EE6-4342-B048-85BDC9FD1C3A}</a:tableStyleId>
              </a:tblPr>
              <a:tblGrid>
                <a:gridCol w="3216165">
                  <a:extLst>
                    <a:ext uri="{9D8B030D-6E8A-4147-A177-3AD203B41FA5}">
                      <a16:colId xmlns="" xmlns:a16="http://schemas.microsoft.com/office/drawing/2014/main" val="20000"/>
                    </a:ext>
                  </a:extLst>
                </a:gridCol>
                <a:gridCol w="1481958">
                  <a:extLst>
                    <a:ext uri="{9D8B030D-6E8A-4147-A177-3AD203B41FA5}">
                      <a16:colId xmlns="" xmlns:a16="http://schemas.microsoft.com/office/drawing/2014/main" val="20001"/>
                    </a:ext>
                  </a:extLst>
                </a:gridCol>
                <a:gridCol w="3767959">
                  <a:extLst>
                    <a:ext uri="{9D8B030D-6E8A-4147-A177-3AD203B41FA5}">
                      <a16:colId xmlns="" xmlns:a16="http://schemas.microsoft.com/office/drawing/2014/main" val="20002"/>
                    </a:ext>
                  </a:extLst>
                </a:gridCol>
              </a:tblGrid>
              <a:tr h="548640">
                <a:tc gridSpan="3">
                  <a:txBody>
                    <a:bodyPr/>
                    <a:lstStyle/>
                    <a:p>
                      <a:pPr algn="ctr"/>
                      <a:r>
                        <a:rPr lang="zh-CN" altLang="en-US" sz="2800" dirty="0">
                          <a:latin typeface="微软雅黑" panose="020B0503020204020204" pitchFamily="34" charset="-122"/>
                          <a:ea typeface="微软雅黑" panose="020B0503020204020204" pitchFamily="34" charset="-122"/>
                        </a:rPr>
                        <a:t>球坐标大气运动方程组推导流程图</a:t>
                      </a:r>
                    </a:p>
                  </a:txBody>
                  <a:tcPr/>
                </a:tc>
                <a:tc hMerge="1">
                  <a:txBody>
                    <a:bodyPr/>
                    <a:lstStyle/>
                    <a:p>
                      <a:endParaRPr lang="zh-CN"/>
                    </a:p>
                  </a:txBody>
                  <a:tcPr/>
                </a:tc>
                <a:tc hMerge="1">
                  <a:txBody>
                    <a:bodyPr/>
                    <a:lstStyle/>
                    <a:p>
                      <a:endParaRPr lang="zh-CN"/>
                    </a:p>
                  </a:txBody>
                  <a:tcPr/>
                </a:tc>
                <a:extLst>
                  <a:ext uri="{0D108BD9-81ED-4DB2-BD59-A6C34878D82A}">
                    <a16:rowId xmlns="" xmlns:a16="http://schemas.microsoft.com/office/drawing/2014/main" val="10000"/>
                  </a:ext>
                </a:extLst>
              </a:tr>
              <a:tr h="540735">
                <a:tc rowSpan="2">
                  <a:txBody>
                    <a:bodyPr/>
                    <a:lstStyle/>
                    <a:p>
                      <a:r>
                        <a:rPr lang="zh-CN" altLang="en-US" sz="2800" dirty="0">
                          <a:latin typeface="微软雅黑" panose="020B0503020204020204" pitchFamily="34" charset="-122"/>
                          <a:ea typeface="微软雅黑" panose="020B0503020204020204" pitchFamily="34" charset="-122"/>
                        </a:rPr>
                        <a:t>第一步：</a:t>
                      </a:r>
                      <a:r>
                        <a:rPr lang="zh-CN" altLang="zh-CN" sz="2800" kern="1200" dirty="0">
                          <a:solidFill>
                            <a:schemeClr val="dk1"/>
                          </a:solidFill>
                          <a:latin typeface="微软雅黑" panose="020B0503020204020204" pitchFamily="34" charset="-122"/>
                          <a:ea typeface="微软雅黑" panose="020B0503020204020204" pitchFamily="34" charset="-122"/>
                          <a:cs typeface="+mn-cs"/>
                        </a:rPr>
                        <a:t>左边</a:t>
                      </a:r>
                      <a:endParaRPr lang="en-US" altLang="zh-CN" sz="2800" kern="1200" dirty="0">
                        <a:solidFill>
                          <a:schemeClr val="dk1"/>
                        </a:solidFill>
                        <a:latin typeface="微软雅黑" panose="020B0503020204020204" pitchFamily="34" charset="-122"/>
                        <a:ea typeface="微软雅黑" panose="020B0503020204020204" pitchFamily="34" charset="-122"/>
                        <a:cs typeface="+mn-cs"/>
                      </a:endParaRPr>
                    </a:p>
                    <a:p>
                      <a:r>
                        <a:rPr lang="zh-CN" altLang="zh-CN" sz="2800" kern="1200" dirty="0">
                          <a:solidFill>
                            <a:schemeClr val="dk1"/>
                          </a:solidFill>
                          <a:latin typeface="微软雅黑" panose="020B0503020204020204" pitchFamily="34" charset="-122"/>
                          <a:ea typeface="微软雅黑" panose="020B0503020204020204" pitchFamily="34" charset="-122"/>
                          <a:cs typeface="+mn-cs"/>
                        </a:rPr>
                        <a:t>个别导数在球坐标中的形式的求解</a:t>
                      </a:r>
                      <a:endParaRPr lang="zh-CN" altLang="en-US" sz="2800" dirty="0">
                        <a:latin typeface="微软雅黑" panose="020B0503020204020204" pitchFamily="34" charset="-122"/>
                        <a:ea typeface="微软雅黑" panose="020B0503020204020204" pitchFamily="34" charset="-122"/>
                      </a:endParaRPr>
                    </a:p>
                  </a:txBody>
                  <a:tcPr/>
                </a:tc>
                <a:tc>
                  <a:txBody>
                    <a:bodyPr/>
                    <a:lstStyle/>
                    <a:p>
                      <a:r>
                        <a:rPr lang="zh-CN" altLang="en-US" sz="2800" dirty="0">
                          <a:latin typeface="微软雅黑" panose="020B0503020204020204" pitchFamily="34" charset="-122"/>
                          <a:ea typeface="微软雅黑" panose="020B0503020204020204" pitchFamily="34" charset="-122"/>
                        </a:rPr>
                        <a:t>首先</a:t>
                      </a:r>
                    </a:p>
                  </a:txBody>
                  <a:tcPr/>
                </a:tc>
                <a:tc>
                  <a:txBody>
                    <a:bodyPr/>
                    <a:lstStyle/>
                    <a:p>
                      <a:r>
                        <a:rPr lang="zh-CN" altLang="en-US" sz="2800" dirty="0">
                          <a:latin typeface="微软雅黑" panose="020B0503020204020204" pitchFamily="34" charset="-122"/>
                          <a:ea typeface="微软雅黑" panose="020B0503020204020204" pitchFamily="34" charset="-122"/>
                        </a:rPr>
                        <a:t>通常意义的加速度项</a:t>
                      </a:r>
                    </a:p>
                  </a:txBody>
                  <a:tcPr/>
                </a:tc>
                <a:extLst>
                  <a:ext uri="{0D108BD9-81ED-4DB2-BD59-A6C34878D82A}">
                    <a16:rowId xmlns="" xmlns:a16="http://schemas.microsoft.com/office/drawing/2014/main" val="10001"/>
                  </a:ext>
                </a:extLst>
              </a:tr>
              <a:tr h="540735">
                <a:tc vMerge="1">
                  <a:txBody>
                    <a:bodyPr/>
                    <a:lstStyle/>
                    <a:p>
                      <a:endParaRPr lang="zh-CN"/>
                    </a:p>
                  </a:txBody>
                  <a:tcPr/>
                </a:tc>
                <a:tc>
                  <a:txBody>
                    <a:bodyPr/>
                    <a:lstStyle/>
                    <a:p>
                      <a:r>
                        <a:rPr lang="zh-CN" altLang="en-US" sz="2800" dirty="0">
                          <a:latin typeface="微软雅黑" panose="020B0503020204020204" pitchFamily="34" charset="-122"/>
                          <a:ea typeface="微软雅黑" panose="020B0503020204020204" pitchFamily="34" charset="-122"/>
                        </a:rPr>
                        <a:t>然后</a:t>
                      </a:r>
                    </a:p>
                  </a:txBody>
                  <a:tcPr/>
                </a:tc>
                <a:tc>
                  <a:txBody>
                    <a:bodyPr/>
                    <a:lstStyle/>
                    <a:p>
                      <a:r>
                        <a:rPr lang="zh-CN" altLang="zh-CN" sz="2800" kern="1200" dirty="0">
                          <a:solidFill>
                            <a:schemeClr val="dk1"/>
                          </a:solidFill>
                          <a:latin typeface="微软雅黑" panose="020B0503020204020204" pitchFamily="34" charset="-122"/>
                          <a:ea typeface="微软雅黑" panose="020B0503020204020204" pitchFamily="34" charset="-122"/>
                          <a:cs typeface="+mn-cs"/>
                        </a:rPr>
                        <a:t>坐标矢量的变换</a:t>
                      </a:r>
                      <a:endParaRPr lang="zh-CN" altLang="en-US" sz="2800" dirty="0">
                        <a:latin typeface="微软雅黑" panose="020B0503020204020204" pitchFamily="34" charset="-122"/>
                        <a:ea typeface="微软雅黑" panose="020B0503020204020204" pitchFamily="34" charset="-122"/>
                      </a:endParaRPr>
                    </a:p>
                  </a:txBody>
                  <a:tcPr/>
                </a:tc>
                <a:extLst>
                  <a:ext uri="{0D108BD9-81ED-4DB2-BD59-A6C34878D82A}">
                    <a16:rowId xmlns="" xmlns:a16="http://schemas.microsoft.com/office/drawing/2014/main" val="10002"/>
                  </a:ext>
                </a:extLst>
              </a:tr>
              <a:tr h="540735">
                <a:tc rowSpan="4">
                  <a:txBody>
                    <a:bodyPr/>
                    <a:lstStyle/>
                    <a:p>
                      <a:r>
                        <a:rPr lang="zh-CN" altLang="en-US" sz="2800" dirty="0">
                          <a:latin typeface="微软雅黑" panose="020B0503020204020204" pitchFamily="34" charset="-122"/>
                          <a:ea typeface="微软雅黑" panose="020B0503020204020204" pitchFamily="34" charset="-122"/>
                        </a:rPr>
                        <a:t>第二步：</a:t>
                      </a:r>
                      <a:r>
                        <a:rPr lang="zh-CN" altLang="zh-CN" sz="2800" kern="1200" dirty="0">
                          <a:solidFill>
                            <a:schemeClr val="dk1"/>
                          </a:solidFill>
                          <a:latin typeface="微软雅黑" panose="020B0503020204020204" pitchFamily="34" charset="-122"/>
                          <a:ea typeface="微软雅黑" panose="020B0503020204020204" pitchFamily="34" charset="-122"/>
                          <a:cs typeface="+mn-cs"/>
                        </a:rPr>
                        <a:t>右边</a:t>
                      </a:r>
                      <a:endParaRPr lang="en-US" altLang="zh-CN" sz="2800" kern="1200" dirty="0">
                        <a:solidFill>
                          <a:schemeClr val="dk1"/>
                        </a:solidFill>
                        <a:latin typeface="微软雅黑" panose="020B0503020204020204" pitchFamily="34" charset="-122"/>
                        <a:ea typeface="微软雅黑" panose="020B0503020204020204" pitchFamily="34" charset="-122"/>
                        <a:cs typeface="+mn-cs"/>
                      </a:endParaRPr>
                    </a:p>
                    <a:p>
                      <a:r>
                        <a:rPr lang="zh-CN" altLang="zh-CN" sz="2800" kern="1200" dirty="0">
                          <a:solidFill>
                            <a:schemeClr val="dk1"/>
                          </a:solidFill>
                          <a:latin typeface="微软雅黑" panose="020B0503020204020204" pitchFamily="34" charset="-122"/>
                          <a:ea typeface="微软雅黑" panose="020B0503020204020204" pitchFamily="34" charset="-122"/>
                          <a:cs typeface="+mn-cs"/>
                        </a:rPr>
                        <a:t>各个力的在球坐标的形式求解</a:t>
                      </a:r>
                      <a:endParaRPr lang="zh-CN" altLang="en-US" sz="2800" dirty="0">
                        <a:latin typeface="微软雅黑" panose="020B0503020204020204" pitchFamily="34" charset="-122"/>
                        <a:ea typeface="微软雅黑" panose="020B0503020204020204" pitchFamily="34" charset="-122"/>
                      </a:endParaRPr>
                    </a:p>
                  </a:txBody>
                  <a:tcPr/>
                </a:tc>
                <a:tc gridSpan="2">
                  <a:txBody>
                    <a:bodyPr/>
                    <a:lstStyle/>
                    <a:p>
                      <a:r>
                        <a:rPr lang="zh-CN" altLang="en-US" sz="2800" dirty="0">
                          <a:latin typeface="微软雅黑" panose="020B0503020204020204" pitchFamily="34" charset="-122"/>
                          <a:ea typeface="微软雅黑" panose="020B0503020204020204" pitchFamily="34" charset="-122"/>
                        </a:rPr>
                        <a:t>气压梯度力</a:t>
                      </a:r>
                    </a:p>
                  </a:txBody>
                  <a:tcPr/>
                </a:tc>
                <a:tc hMerge="1">
                  <a:txBody>
                    <a:bodyPr/>
                    <a:lstStyle/>
                    <a:p>
                      <a:endParaRPr lang="zh-CN"/>
                    </a:p>
                  </a:txBody>
                  <a:tcPr/>
                </a:tc>
                <a:extLst>
                  <a:ext uri="{0D108BD9-81ED-4DB2-BD59-A6C34878D82A}">
                    <a16:rowId xmlns="" xmlns:a16="http://schemas.microsoft.com/office/drawing/2014/main" val="10003"/>
                  </a:ext>
                </a:extLst>
              </a:tr>
              <a:tr h="540735">
                <a:tc vMerge="1">
                  <a:txBody>
                    <a:bodyPr/>
                    <a:lstStyle/>
                    <a:p>
                      <a:endParaRPr lang="zh-CN"/>
                    </a:p>
                  </a:txBody>
                  <a:tcPr/>
                </a:tc>
                <a:tc gridSpan="2">
                  <a:txBody>
                    <a:bodyPr/>
                    <a:lstStyle/>
                    <a:p>
                      <a:r>
                        <a:rPr lang="zh-CN" altLang="en-US" sz="2800" dirty="0">
                          <a:latin typeface="微软雅黑" panose="020B0503020204020204" pitchFamily="34" charset="-122"/>
                          <a:ea typeface="微软雅黑" panose="020B0503020204020204" pitchFamily="34" charset="-122"/>
                        </a:rPr>
                        <a:t>重力</a:t>
                      </a:r>
                    </a:p>
                  </a:txBody>
                  <a:tcPr/>
                </a:tc>
                <a:tc hMerge="1">
                  <a:txBody>
                    <a:bodyPr/>
                    <a:lstStyle/>
                    <a:p>
                      <a:endParaRPr lang="zh-CN"/>
                    </a:p>
                  </a:txBody>
                  <a:tcPr/>
                </a:tc>
                <a:extLst>
                  <a:ext uri="{0D108BD9-81ED-4DB2-BD59-A6C34878D82A}">
                    <a16:rowId xmlns="" xmlns:a16="http://schemas.microsoft.com/office/drawing/2014/main" val="10004"/>
                  </a:ext>
                </a:extLst>
              </a:tr>
              <a:tr h="540735">
                <a:tc vMerge="1">
                  <a:txBody>
                    <a:bodyPr/>
                    <a:lstStyle/>
                    <a:p>
                      <a:endParaRPr lang="zh-CN"/>
                    </a:p>
                  </a:txBody>
                  <a:tcPr/>
                </a:tc>
                <a:tc gridSpan="2">
                  <a:txBody>
                    <a:bodyPr/>
                    <a:lstStyle/>
                    <a:p>
                      <a:r>
                        <a:rPr lang="zh-CN" altLang="en-US" sz="2800" dirty="0">
                          <a:latin typeface="微软雅黑" panose="020B0503020204020204" pitchFamily="34" charset="-122"/>
                          <a:ea typeface="微软雅黑" panose="020B0503020204020204" pitchFamily="34" charset="-122"/>
                        </a:rPr>
                        <a:t>科氏力</a:t>
                      </a:r>
                    </a:p>
                  </a:txBody>
                  <a:tcPr/>
                </a:tc>
                <a:tc hMerge="1">
                  <a:txBody>
                    <a:bodyPr/>
                    <a:lstStyle/>
                    <a:p>
                      <a:endParaRPr lang="zh-CN"/>
                    </a:p>
                  </a:txBody>
                  <a:tcPr/>
                </a:tc>
                <a:extLst>
                  <a:ext uri="{0D108BD9-81ED-4DB2-BD59-A6C34878D82A}">
                    <a16:rowId xmlns="" xmlns:a16="http://schemas.microsoft.com/office/drawing/2014/main" val="10005"/>
                  </a:ext>
                </a:extLst>
              </a:tr>
              <a:tr h="540735">
                <a:tc vMerge="1">
                  <a:txBody>
                    <a:bodyPr/>
                    <a:lstStyle/>
                    <a:p>
                      <a:endParaRPr lang="zh-CN"/>
                    </a:p>
                  </a:txBody>
                  <a:tcPr/>
                </a:tc>
                <a:tc gridSpan="2">
                  <a:txBody>
                    <a:bodyPr/>
                    <a:lstStyle/>
                    <a:p>
                      <a:r>
                        <a:rPr lang="zh-CN" altLang="en-US" sz="2800" dirty="0">
                          <a:latin typeface="微软雅黑" panose="020B0503020204020204" pitchFamily="34" charset="-122"/>
                          <a:ea typeface="微软雅黑" panose="020B0503020204020204" pitchFamily="34" charset="-122"/>
                        </a:rPr>
                        <a:t>惯性离心力</a:t>
                      </a:r>
                    </a:p>
                  </a:txBody>
                  <a:tcPr/>
                </a:tc>
                <a:tc hMerge="1">
                  <a:txBody>
                    <a:bodyPr/>
                    <a:lstStyle/>
                    <a:p>
                      <a:endParaRPr lang="zh-CN"/>
                    </a:p>
                  </a:txBody>
                  <a:tcPr/>
                </a:tc>
                <a:extLst>
                  <a:ext uri="{0D108BD9-81ED-4DB2-BD59-A6C34878D82A}">
                    <a16:rowId xmlns="" xmlns:a16="http://schemas.microsoft.com/office/drawing/2014/main" val="10006"/>
                  </a:ext>
                </a:extLst>
              </a:tr>
            </a:tbl>
          </a:graphicData>
        </a:graphic>
      </p:graphicFrame>
      <p:sp>
        <p:nvSpPr>
          <p:cNvPr id="5" name="TextBox 4"/>
          <p:cNvSpPr txBox="1"/>
          <p:nvPr/>
        </p:nvSpPr>
        <p:spPr>
          <a:xfrm>
            <a:off x="945932" y="472965"/>
            <a:ext cx="1608082" cy="830997"/>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旋转坐标系方程组</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4686745" y="2938062"/>
            <a:ext cx="4284663" cy="3762375"/>
            <a:chOff x="4860925" y="2781300"/>
            <a:chExt cx="4284663" cy="3762375"/>
          </a:xfrm>
        </p:grpSpPr>
        <p:pic>
          <p:nvPicPr>
            <p:cNvPr id="33" name="图片 28674"/>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860925" y="2781300"/>
              <a:ext cx="4284663" cy="3762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4" name="文本框 33"/>
            <p:cNvSpPr txBox="1"/>
            <p:nvPr/>
          </p:nvSpPr>
          <p:spPr>
            <a:xfrm>
              <a:off x="6712001" y="5364472"/>
              <a:ext cx="346570" cy="461665"/>
            </a:xfrm>
            <a:prstGeom prst="rect">
              <a:avLst/>
            </a:prstGeom>
            <a:noFill/>
          </p:spPr>
          <p:txBody>
            <a:bodyPr wrap="none" rtlCol="0">
              <a:spAutoFit/>
            </a:bodyPr>
            <a:lstStyle/>
            <a:p>
              <a:r>
                <a:rPr lang="en-US" altLang="zh-CN" sz="2400" dirty="0"/>
                <a:t>o</a:t>
              </a:r>
              <a:endParaRPr lang="zh-CN" altLang="en-US" sz="2400" dirty="0"/>
            </a:p>
          </p:txBody>
        </p:sp>
        <p:sp>
          <p:nvSpPr>
            <p:cNvPr id="35" name="文本框 34"/>
            <p:cNvSpPr txBox="1"/>
            <p:nvPr/>
          </p:nvSpPr>
          <p:spPr>
            <a:xfrm>
              <a:off x="7369505" y="4942117"/>
              <a:ext cx="292068" cy="461665"/>
            </a:xfrm>
            <a:prstGeom prst="rect">
              <a:avLst/>
            </a:prstGeom>
            <a:noFill/>
          </p:spPr>
          <p:txBody>
            <a:bodyPr wrap="none" rtlCol="0">
              <a:spAutoFit/>
            </a:bodyPr>
            <a:lstStyle/>
            <a:p>
              <a:r>
                <a:rPr lang="en-US" altLang="zh-CN" sz="2400" dirty="0"/>
                <a:t>r</a:t>
              </a:r>
              <a:endParaRPr lang="zh-CN" altLang="en-US" sz="2400" dirty="0"/>
            </a:p>
          </p:txBody>
        </p:sp>
        <p:graphicFrame>
          <p:nvGraphicFramePr>
            <p:cNvPr id="36" name="对象 28681">
              <a:hlinkClick r:id="" action="ppaction://ole?verb=1"/>
            </p:cNvPr>
            <p:cNvGraphicFramePr>
              <a:graphicFrameLocks noChangeAspect="1"/>
            </p:cNvGraphicFramePr>
            <p:nvPr/>
          </p:nvGraphicFramePr>
          <p:xfrm>
            <a:off x="7669213" y="4724400"/>
            <a:ext cx="265112" cy="288925"/>
          </p:xfrm>
          <a:graphic>
            <a:graphicData uri="http://schemas.openxmlformats.org/presentationml/2006/ole">
              <p:oleObj spid="_x0000_s27673" r:id="rId4" imgW="3657600" imgH="3962400" progId="Equation.3">
                <p:embed/>
              </p:oleObj>
            </a:graphicData>
          </a:graphic>
        </p:graphicFrame>
        <p:cxnSp>
          <p:nvCxnSpPr>
            <p:cNvPr id="37" name="直接连接符 36"/>
            <p:cNvCxnSpPr/>
            <p:nvPr/>
          </p:nvCxnSpPr>
          <p:spPr>
            <a:xfrm flipH="1">
              <a:off x="6461081" y="5671500"/>
              <a:ext cx="576262" cy="720725"/>
            </a:xfrm>
            <a:prstGeom prst="line">
              <a:avLst/>
            </a:prstGeom>
            <a:ln w="34925" cmpd="sng">
              <a:solidFill>
                <a:srgbClr val="00B050"/>
              </a:solidFill>
              <a:prstDash val="solid"/>
            </a:ln>
          </p:spPr>
          <p:style>
            <a:lnRef idx="1">
              <a:schemeClr val="dk1"/>
            </a:lnRef>
            <a:fillRef idx="0">
              <a:schemeClr val="dk1"/>
            </a:fillRef>
            <a:effectRef idx="0">
              <a:schemeClr val="dk1"/>
            </a:effectRef>
            <a:fontRef idx="minor">
              <a:schemeClr val="tx1"/>
            </a:fontRef>
          </p:style>
        </p:cxnSp>
        <p:sp>
          <p:nvSpPr>
            <p:cNvPr id="38" name="文本框 5"/>
            <p:cNvSpPr txBox="1">
              <a:spLocks noChangeArrowheads="1"/>
            </p:cNvSpPr>
            <p:nvPr/>
          </p:nvSpPr>
          <p:spPr bwMode="auto">
            <a:xfrm>
              <a:off x="6952162" y="5755234"/>
              <a:ext cx="300082"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zh-CN" altLang="en-US" dirty="0">
                  <a:latin typeface="Arial" panose="020B0604020202020204" pitchFamily="34" charset="0"/>
                  <a:ea typeface="微软雅黑" panose="020B0503020204020204" pitchFamily="34" charset="-122"/>
                </a:rPr>
                <a:t>λ</a:t>
              </a:r>
            </a:p>
          </p:txBody>
        </p:sp>
      </p:grpSp>
      <p:sp>
        <p:nvSpPr>
          <p:cNvPr id="29697" name="矩形 29697"/>
          <p:cNvSpPr>
            <a:spLocks noChangeArrowheads="1"/>
          </p:cNvSpPr>
          <p:nvPr/>
        </p:nvSpPr>
        <p:spPr bwMode="auto">
          <a:xfrm>
            <a:off x="395288" y="550863"/>
            <a:ext cx="8280400" cy="32464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000" b="0" dirty="0">
                <a:solidFill>
                  <a:srgbClr val="002060"/>
                </a:solidFill>
                <a:latin typeface="Arial" panose="020B0604020202020204" pitchFamily="34" charset="0"/>
                <a:ea typeface="微软雅黑" panose="020B0503020204020204" pitchFamily="34" charset="-122"/>
              </a:rPr>
              <a:t>2.球坐标系中的加速度</a:t>
            </a:r>
          </a:p>
          <a:p>
            <a:pPr>
              <a:lnSpc>
                <a:spcPct val="150000"/>
              </a:lnSpc>
            </a:pPr>
            <a:r>
              <a:rPr lang="zh-CN" altLang="en-US" sz="2000" b="0" dirty="0">
                <a:latin typeface="Arial" panose="020B0604020202020204" pitchFamily="34" charset="0"/>
                <a:ea typeface="微软雅黑" panose="020B0503020204020204" pitchFamily="34" charset="-122"/>
              </a:rPr>
              <a:t>        取u,v,w分别表示相对速度    在球坐标系          三个方向的分量，则</a:t>
            </a:r>
          </a:p>
          <a:p>
            <a:pPr>
              <a:lnSpc>
                <a:spcPct val="150000"/>
              </a:lnSpc>
            </a:pPr>
            <a:endParaRPr lang="zh-CN" altLang="en-US" sz="2000" b="0" dirty="0">
              <a:latin typeface="Arial" panose="020B0604020202020204" pitchFamily="34" charset="0"/>
              <a:ea typeface="微软雅黑" panose="020B0503020204020204" pitchFamily="34" charset="-122"/>
            </a:endParaRPr>
          </a:p>
          <a:p>
            <a:pPr>
              <a:lnSpc>
                <a:spcPct val="150000"/>
              </a:lnSpc>
            </a:pPr>
            <a:endParaRPr lang="zh-CN" altLang="en-US" sz="2000" b="0" dirty="0">
              <a:latin typeface="Arial" panose="020B0604020202020204" pitchFamily="34" charset="0"/>
              <a:ea typeface="微软雅黑" panose="020B0503020204020204" pitchFamily="34" charset="-122"/>
            </a:endParaRPr>
          </a:p>
          <a:p>
            <a:pPr>
              <a:lnSpc>
                <a:spcPct val="150000"/>
              </a:lnSpc>
            </a:pPr>
            <a:r>
              <a:rPr lang="zh-CN" altLang="en-US" sz="2000" b="0" dirty="0">
                <a:latin typeface="Arial" panose="020B0604020202020204" pitchFamily="34" charset="0"/>
                <a:ea typeface="微软雅黑" panose="020B0503020204020204" pitchFamily="34" charset="-122"/>
              </a:rPr>
              <a:t>式中           通过P点所在纬圈平面上的投影矢量，而                  是P点到地轴的距离。</a:t>
            </a:r>
          </a:p>
          <a:p>
            <a:pPr>
              <a:lnSpc>
                <a:spcPct val="150000"/>
              </a:lnSpc>
            </a:pPr>
            <a:endParaRPr lang="zh-CN" altLang="en-US" b="0" dirty="0">
              <a:latin typeface="Arial" panose="020B0604020202020204" pitchFamily="34" charset="0"/>
              <a:ea typeface="微软雅黑" panose="020B0503020204020204" pitchFamily="34" charset="-122"/>
            </a:endParaRPr>
          </a:p>
        </p:txBody>
      </p:sp>
      <p:graphicFrame>
        <p:nvGraphicFramePr>
          <p:cNvPr id="29698" name="对象 29698">
            <a:hlinkClick r:id="" action="ppaction://ole?verb=1"/>
          </p:cNvPr>
          <p:cNvGraphicFramePr>
            <a:graphicFrameLocks noChangeAspect="1"/>
          </p:cNvGraphicFramePr>
          <p:nvPr/>
        </p:nvGraphicFramePr>
        <p:xfrm>
          <a:off x="3962046" y="1061090"/>
          <a:ext cx="297391" cy="446087"/>
        </p:xfrm>
        <a:graphic>
          <a:graphicData uri="http://schemas.openxmlformats.org/presentationml/2006/ole">
            <p:oleObj spid="_x0000_s27674" r:id="rId5" imgW="3657600" imgH="5486400" progId="Equation.3">
              <p:embed/>
            </p:oleObj>
          </a:graphicData>
        </a:graphic>
      </p:graphicFrame>
      <p:graphicFrame>
        <p:nvGraphicFramePr>
          <p:cNvPr id="29699" name="对象 29699">
            <a:hlinkClick r:id="" action="ppaction://ole?verb=1"/>
          </p:cNvPr>
          <p:cNvGraphicFramePr>
            <a:graphicFrameLocks noChangeAspect="1"/>
          </p:cNvGraphicFramePr>
          <p:nvPr/>
        </p:nvGraphicFramePr>
        <p:xfrm>
          <a:off x="5515878" y="1083006"/>
          <a:ext cx="608013" cy="434975"/>
        </p:xfrm>
        <a:graphic>
          <a:graphicData uri="http://schemas.openxmlformats.org/presentationml/2006/ole">
            <p:oleObj spid="_x0000_s27675" r:id="rId6" imgW="8534400" imgH="6096000" progId="Equation.3">
              <p:embed/>
            </p:oleObj>
          </a:graphicData>
        </a:graphic>
      </p:graphicFrame>
      <p:graphicFrame>
        <p:nvGraphicFramePr>
          <p:cNvPr id="29700" name="对象 29700">
            <a:hlinkClick r:id="" action="ppaction://ole?verb=1"/>
          </p:cNvPr>
          <p:cNvGraphicFramePr>
            <a:graphicFrameLocks noChangeAspect="1"/>
          </p:cNvGraphicFramePr>
          <p:nvPr/>
        </p:nvGraphicFramePr>
        <p:xfrm>
          <a:off x="3492500" y="1484313"/>
          <a:ext cx="2039938" cy="958850"/>
        </p:xfrm>
        <a:graphic>
          <a:graphicData uri="http://schemas.openxmlformats.org/presentationml/2006/ole">
            <p:oleObj spid="_x0000_s27676" name="Equation" r:id="rId7" imgW="24688800" imgH="11582400" progId="Equation.DSMT4">
              <p:embed/>
            </p:oleObj>
          </a:graphicData>
        </a:graphic>
      </p:graphicFrame>
      <p:graphicFrame>
        <p:nvGraphicFramePr>
          <p:cNvPr id="29701" name="对象 29701"/>
          <p:cNvGraphicFramePr>
            <a:graphicFrameLocks/>
          </p:cNvGraphicFramePr>
          <p:nvPr/>
        </p:nvGraphicFramePr>
        <p:xfrm>
          <a:off x="1006386" y="2422703"/>
          <a:ext cx="720725" cy="431800"/>
        </p:xfrm>
        <a:graphic>
          <a:graphicData uri="http://schemas.openxmlformats.org/presentationml/2006/ole">
            <p:oleObj spid="_x0000_s27677" r:id="rId8" imgW="8229600" imgH="5791200" progId="Equation.3">
              <p:embed/>
            </p:oleObj>
          </a:graphicData>
        </a:graphic>
      </p:graphicFrame>
      <p:graphicFrame>
        <p:nvGraphicFramePr>
          <p:cNvPr id="29702" name="对象 29702"/>
          <p:cNvGraphicFramePr>
            <a:graphicFrameLocks/>
          </p:cNvGraphicFramePr>
          <p:nvPr/>
        </p:nvGraphicFramePr>
        <p:xfrm>
          <a:off x="6295665" y="2513146"/>
          <a:ext cx="1081088" cy="377825"/>
        </p:xfrm>
        <a:graphic>
          <a:graphicData uri="http://schemas.openxmlformats.org/presentationml/2006/ole">
            <p:oleObj spid="_x0000_s27678" r:id="rId9" imgW="16764000" imgH="4876800" progId="Equation.3">
              <p:embed/>
            </p:oleObj>
          </a:graphicData>
        </a:graphic>
      </p:graphicFrame>
      <p:graphicFrame>
        <p:nvGraphicFramePr>
          <p:cNvPr id="29703" name="对象 29703">
            <a:hlinkClick r:id="" action="ppaction://ole?verb=1"/>
          </p:cNvPr>
          <p:cNvGraphicFramePr>
            <a:graphicFrameLocks noChangeAspect="1"/>
          </p:cNvGraphicFramePr>
          <p:nvPr/>
        </p:nvGraphicFramePr>
        <p:xfrm>
          <a:off x="395288" y="3536950"/>
          <a:ext cx="4859338" cy="2928937"/>
        </p:xfrm>
        <a:graphic>
          <a:graphicData uri="http://schemas.openxmlformats.org/presentationml/2006/ole">
            <p:oleObj spid="_x0000_s27679" name="Equation" r:id="rId10" imgW="58826400" imgH="35356800" progId="Equation.DSMT4">
              <p:embed/>
            </p:oleObj>
          </a:graphicData>
        </a:graphic>
      </p:graphicFrame>
      <p:graphicFrame>
        <p:nvGraphicFramePr>
          <p:cNvPr id="29706" name="对象 4">
            <a:hlinkClick r:id="" action="ppaction://ole?verb=1"/>
          </p:cNvPr>
          <p:cNvGraphicFramePr>
            <a:graphicFrameLocks noChangeAspect="1"/>
          </p:cNvGraphicFramePr>
          <p:nvPr/>
        </p:nvGraphicFramePr>
        <p:xfrm>
          <a:off x="4114800" y="3321050"/>
          <a:ext cx="914400" cy="215900"/>
        </p:xfrm>
        <a:graphic>
          <a:graphicData uri="http://schemas.openxmlformats.org/presentationml/2006/ole">
            <p:oleObj spid="_x0000_s27680" r:id="rId11" imgW="2743200" imgH="5181600" progId="Equation.3">
              <p:embed/>
            </p:oleObj>
          </a:graphicData>
        </a:graphic>
      </p:graphicFrame>
      <p:sp>
        <p:nvSpPr>
          <p:cNvPr id="4" name="灯片编号占位符 3"/>
          <p:cNvSpPr>
            <a:spLocks noGrp="1"/>
          </p:cNvSpPr>
          <p:nvPr>
            <p:ph type="sldNum" sz="quarter" idx="12"/>
          </p:nvPr>
        </p:nvSpPr>
        <p:spPr/>
        <p:txBody>
          <a:bodyPr/>
          <a:lstStyle/>
          <a:p>
            <a:fld id="{E5BDF72E-9FE5-429F-91AD-B59394577185}" type="slidenum">
              <a:rPr lang="zh-CN" altLang="en-US" smtClean="0"/>
              <a:pPr/>
              <a:t>36</a:t>
            </a:fld>
            <a:endParaRPr lang="zh-CN" alt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21" name="对象 31745">
            <a:hlinkClick r:id="" action="ppaction://ole?verb=1"/>
          </p:cNvPr>
          <p:cNvGraphicFramePr>
            <a:graphicFrameLocks noChangeAspect="1"/>
          </p:cNvGraphicFramePr>
          <p:nvPr/>
        </p:nvGraphicFramePr>
        <p:xfrm>
          <a:off x="1422400" y="1492250"/>
          <a:ext cx="6296025" cy="1716088"/>
        </p:xfrm>
        <a:graphic>
          <a:graphicData uri="http://schemas.openxmlformats.org/presentationml/2006/ole">
            <p:oleObj spid="_x0000_s28676" name="Equation" r:id="rId3" imgW="76200000" imgH="20726400" progId="Equation.DSMT4">
              <p:embed/>
            </p:oleObj>
          </a:graphicData>
        </a:graphic>
      </p:graphicFrame>
      <p:sp>
        <p:nvSpPr>
          <p:cNvPr id="30722" name="直接连接符 31746"/>
          <p:cNvSpPr>
            <a:spLocks noChangeShapeType="1"/>
          </p:cNvSpPr>
          <p:nvPr/>
        </p:nvSpPr>
        <p:spPr bwMode="auto">
          <a:xfrm>
            <a:off x="2482118" y="3233001"/>
            <a:ext cx="2305050" cy="1588"/>
          </a:xfrm>
          <a:prstGeom prst="line">
            <a:avLst/>
          </a:prstGeom>
          <a:noFill/>
          <a:ln w="38100">
            <a:solidFill>
              <a:srgbClr val="FF0000"/>
            </a:solidFill>
            <a:round/>
          </a:ln>
          <a:extLst>
            <a:ext uri="{909E8E84-426E-40DD-AFC4-6F175D3DCCD1}">
              <a14:hiddenFill xmlns=""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30723" name="直接连接符 31747"/>
          <p:cNvSpPr>
            <a:spLocks noChangeShapeType="1"/>
          </p:cNvSpPr>
          <p:nvPr/>
        </p:nvSpPr>
        <p:spPr bwMode="auto">
          <a:xfrm>
            <a:off x="5147530" y="3233001"/>
            <a:ext cx="2305050" cy="1588"/>
          </a:xfrm>
          <a:prstGeom prst="line">
            <a:avLst/>
          </a:prstGeom>
          <a:noFill/>
          <a:ln w="38100">
            <a:solidFill>
              <a:srgbClr val="FF0000"/>
            </a:solidFill>
            <a:round/>
          </a:ln>
          <a:extLst>
            <a:ext uri="{909E8E84-426E-40DD-AFC4-6F175D3DCCD1}">
              <a14:hiddenFill xmlns="" xmlns:a14="http://schemas.microsoft.com/office/drawing/2010/main">
                <a:noFill/>
              </a14:hiddenFill>
            </a:ext>
          </a:extLst>
        </p:spPr>
        <p:txBody>
          <a:bodyPr/>
          <a:lstStyle/>
          <a:p>
            <a:endParaRPr lang="zh-CN" altLang="en-US" dirty="0">
              <a:latin typeface="Arial" panose="020B0604020202020204" pitchFamily="34" charset="0"/>
              <a:ea typeface="微软雅黑" panose="020B0503020204020204" pitchFamily="34" charset="-122"/>
            </a:endParaRPr>
          </a:p>
        </p:txBody>
      </p:sp>
      <p:sp>
        <p:nvSpPr>
          <p:cNvPr id="30724" name="矩形 31748"/>
          <p:cNvSpPr>
            <a:spLocks noChangeArrowheads="1"/>
          </p:cNvSpPr>
          <p:nvPr/>
        </p:nvSpPr>
        <p:spPr bwMode="auto">
          <a:xfrm>
            <a:off x="2337655" y="3306026"/>
            <a:ext cx="2592388" cy="1015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gn="ctr">
              <a:lnSpc>
                <a:spcPct val="150000"/>
              </a:lnSpc>
            </a:pPr>
            <a:r>
              <a:rPr lang="zh-CN" altLang="en-US" sz="2000" b="0" dirty="0">
                <a:latin typeface="Arial" panose="020B0604020202020204" pitchFamily="34" charset="0"/>
                <a:ea typeface="微软雅黑" panose="020B0503020204020204" pitchFamily="34" charset="-122"/>
              </a:rPr>
              <a:t>通常意义上</a:t>
            </a:r>
          </a:p>
          <a:p>
            <a:pPr algn="ctr">
              <a:lnSpc>
                <a:spcPct val="150000"/>
              </a:lnSpc>
            </a:pPr>
            <a:r>
              <a:rPr lang="zh-CN" altLang="en-US" sz="2000" b="0" dirty="0">
                <a:latin typeface="Arial" panose="020B0604020202020204" pitchFamily="34" charset="0"/>
                <a:ea typeface="微软雅黑" panose="020B0503020204020204" pitchFamily="34" charset="-122"/>
              </a:rPr>
              <a:t>的加速度项</a:t>
            </a:r>
            <a:endParaRPr lang="zh-CN" altLang="en-US" b="0" dirty="0">
              <a:latin typeface="Arial" panose="020B0604020202020204" pitchFamily="34" charset="0"/>
              <a:ea typeface="微软雅黑" panose="020B0503020204020204" pitchFamily="34" charset="-122"/>
            </a:endParaRPr>
          </a:p>
        </p:txBody>
      </p:sp>
      <p:sp>
        <p:nvSpPr>
          <p:cNvPr id="30725" name="矩形 31749"/>
          <p:cNvSpPr>
            <a:spLocks noChangeArrowheads="1"/>
          </p:cNvSpPr>
          <p:nvPr/>
        </p:nvSpPr>
        <p:spPr bwMode="auto">
          <a:xfrm>
            <a:off x="5191980" y="3288564"/>
            <a:ext cx="2590800" cy="1463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gn="ctr">
              <a:lnSpc>
                <a:spcPct val="150000"/>
              </a:lnSpc>
            </a:pPr>
            <a:r>
              <a:rPr lang="zh-CN" altLang="en-US" sz="2000" b="0" dirty="0">
                <a:latin typeface="Arial" panose="020B0604020202020204" pitchFamily="34" charset="0"/>
                <a:ea typeface="微软雅黑" panose="020B0503020204020204" pitchFamily="34" charset="-122"/>
              </a:rPr>
              <a:t>曲率加速度项(由于球坐标系是一种曲线坐标而出现的加速度)</a:t>
            </a:r>
            <a:endParaRPr lang="zh-CN" altLang="en-US" b="0" dirty="0">
              <a:latin typeface="Arial" panose="020B0604020202020204" pitchFamily="34" charset="0"/>
              <a:ea typeface="微软雅黑" panose="020B0503020204020204" pitchFamily="34" charset="-122"/>
            </a:endParaRPr>
          </a:p>
        </p:txBody>
      </p:sp>
      <p:sp>
        <p:nvSpPr>
          <p:cNvPr id="3" name="灯片编号占位符 2"/>
          <p:cNvSpPr>
            <a:spLocks noGrp="1"/>
          </p:cNvSpPr>
          <p:nvPr>
            <p:ph type="sldNum" sz="quarter" idx="12"/>
          </p:nvPr>
        </p:nvSpPr>
        <p:spPr/>
        <p:txBody>
          <a:bodyPr/>
          <a:lstStyle/>
          <a:p>
            <a:fld id="{E5BDF72E-9FE5-429F-91AD-B59394577185}" type="slidenum">
              <a:rPr lang="zh-CN" altLang="en-US" smtClean="0"/>
              <a:pPr/>
              <a:t>37</a:t>
            </a:fld>
            <a:endParaRPr lang="zh-CN" alt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矩形 32769"/>
          <p:cNvSpPr>
            <a:spLocks noChangeArrowheads="1"/>
          </p:cNvSpPr>
          <p:nvPr/>
        </p:nvSpPr>
        <p:spPr bwMode="auto">
          <a:xfrm>
            <a:off x="395288" y="196015"/>
            <a:ext cx="8280400" cy="6035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000" b="0" dirty="0">
                <a:latin typeface="Arial" panose="020B0604020202020204" pitchFamily="34" charset="0"/>
                <a:ea typeface="微软雅黑" panose="020B0503020204020204" pitchFamily="34" charset="-122"/>
              </a:rPr>
              <a:t>         为了得到分量方程，需要把由于相对运动引起的单位向量的变化率写为         的分量。</a:t>
            </a:r>
          </a:p>
          <a:p>
            <a:pPr>
              <a:lnSpc>
                <a:spcPct val="150000"/>
              </a:lnSpc>
            </a:pPr>
            <a:endParaRPr lang="zh-CN" altLang="en-US" sz="2000" b="0" dirty="0">
              <a:latin typeface="Arial" panose="020B0604020202020204" pitchFamily="34" charset="0"/>
              <a:ea typeface="微软雅黑" panose="020B0503020204020204" pitchFamily="34" charset="-122"/>
            </a:endParaRPr>
          </a:p>
          <a:p>
            <a:pPr>
              <a:lnSpc>
                <a:spcPct val="150000"/>
              </a:lnSpc>
            </a:pPr>
            <a:endParaRPr lang="zh-CN" altLang="en-US" sz="2000" b="0" dirty="0">
              <a:latin typeface="Arial" panose="020B0604020202020204" pitchFamily="34" charset="0"/>
              <a:ea typeface="微软雅黑" panose="020B0503020204020204" pitchFamily="34" charset="-122"/>
            </a:endParaRPr>
          </a:p>
          <a:p>
            <a:pPr>
              <a:lnSpc>
                <a:spcPct val="150000"/>
              </a:lnSpc>
            </a:pPr>
            <a:r>
              <a:rPr lang="zh-CN" altLang="en-US" sz="2000" b="0" dirty="0">
                <a:latin typeface="Arial" panose="020B0604020202020204" pitchFamily="34" charset="0"/>
                <a:ea typeface="微软雅黑" panose="020B0503020204020204" pitchFamily="34" charset="-122"/>
              </a:rPr>
              <a:t>        按照上式，单位向量的全导数可展开为：</a:t>
            </a:r>
          </a:p>
          <a:p>
            <a:pPr>
              <a:lnSpc>
                <a:spcPct val="150000"/>
              </a:lnSpc>
            </a:pPr>
            <a:endParaRPr lang="zh-CN" altLang="en-US" sz="2000" b="0" dirty="0">
              <a:latin typeface="Arial" panose="020B0604020202020204" pitchFamily="34" charset="0"/>
              <a:ea typeface="微软雅黑" panose="020B0503020204020204" pitchFamily="34" charset="-122"/>
            </a:endParaRPr>
          </a:p>
          <a:p>
            <a:pPr>
              <a:lnSpc>
                <a:spcPct val="150000"/>
              </a:lnSpc>
            </a:pPr>
            <a:endParaRPr lang="zh-CN" altLang="en-US" sz="2000" b="0" dirty="0">
              <a:latin typeface="Arial" panose="020B0604020202020204" pitchFamily="34" charset="0"/>
              <a:ea typeface="微软雅黑" panose="020B0503020204020204" pitchFamily="34" charset="-122"/>
            </a:endParaRPr>
          </a:p>
          <a:p>
            <a:pPr>
              <a:lnSpc>
                <a:spcPct val="150000"/>
              </a:lnSpc>
            </a:pPr>
            <a:endParaRPr lang="zh-CN" altLang="en-US" sz="2000" b="0" dirty="0">
              <a:latin typeface="Arial" panose="020B0604020202020204" pitchFamily="34" charset="0"/>
              <a:ea typeface="微软雅黑" panose="020B0503020204020204" pitchFamily="34" charset="-122"/>
            </a:endParaRPr>
          </a:p>
          <a:p>
            <a:pPr>
              <a:lnSpc>
                <a:spcPct val="150000"/>
              </a:lnSpc>
            </a:pPr>
            <a:endParaRPr lang="zh-CN" altLang="en-US" sz="2000" b="0" dirty="0">
              <a:latin typeface="Arial" panose="020B0604020202020204" pitchFamily="34" charset="0"/>
              <a:ea typeface="微软雅黑" panose="020B0503020204020204" pitchFamily="34" charset="-122"/>
            </a:endParaRPr>
          </a:p>
          <a:p>
            <a:pPr>
              <a:lnSpc>
                <a:spcPct val="150000"/>
              </a:lnSpc>
            </a:pPr>
            <a:endParaRPr lang="zh-CN" altLang="en-US" sz="2000" b="0" dirty="0">
              <a:latin typeface="Arial" panose="020B0604020202020204" pitchFamily="34" charset="0"/>
              <a:ea typeface="微软雅黑" panose="020B0503020204020204" pitchFamily="34" charset="-122"/>
            </a:endParaRPr>
          </a:p>
          <a:p>
            <a:pPr>
              <a:lnSpc>
                <a:spcPct val="150000"/>
              </a:lnSpc>
            </a:pPr>
            <a:r>
              <a:rPr lang="zh-CN" altLang="en-US" sz="2000" b="0" dirty="0">
                <a:latin typeface="Arial" panose="020B0604020202020204" pitchFamily="34" charset="0"/>
                <a:ea typeface="微软雅黑" panose="020B0503020204020204" pitchFamily="34" charset="-122"/>
              </a:rPr>
              <a:t>        因局地直角坐标系和球坐标系在P点的         是一致的，但局地直角坐标系将球面视为以P点为中心的平面不考虑         的空间变化。</a:t>
            </a:r>
          </a:p>
          <a:p>
            <a:pPr>
              <a:lnSpc>
                <a:spcPct val="150000"/>
              </a:lnSpc>
            </a:pPr>
            <a:r>
              <a:rPr lang="zh-CN" altLang="en-US" sz="2000" b="0" dirty="0">
                <a:latin typeface="Arial" panose="020B0604020202020204" pitchFamily="34" charset="0"/>
                <a:ea typeface="微软雅黑" panose="020B0503020204020204" pitchFamily="34" charset="-122"/>
              </a:rPr>
              <a:t>        </a:t>
            </a:r>
            <a:endParaRPr lang="zh-CN" altLang="en-US" b="0" dirty="0">
              <a:latin typeface="Arial" panose="020B0604020202020204" pitchFamily="34" charset="0"/>
              <a:ea typeface="微软雅黑" panose="020B0503020204020204" pitchFamily="34" charset="-122"/>
            </a:endParaRPr>
          </a:p>
        </p:txBody>
      </p:sp>
      <p:graphicFrame>
        <p:nvGraphicFramePr>
          <p:cNvPr id="31746" name="对象 32770">
            <a:hlinkClick r:id="" action="ppaction://ole?verb=1"/>
          </p:cNvPr>
          <p:cNvGraphicFramePr>
            <a:graphicFrameLocks noChangeAspect="1"/>
          </p:cNvGraphicFramePr>
          <p:nvPr/>
        </p:nvGraphicFramePr>
        <p:xfrm>
          <a:off x="985198" y="714515"/>
          <a:ext cx="609600" cy="434975"/>
        </p:xfrm>
        <a:graphic>
          <a:graphicData uri="http://schemas.openxmlformats.org/presentationml/2006/ole">
            <p:oleObj spid="_x0000_s29715" r:id="rId3" imgW="8534400" imgH="6096000" progId="Equation.3">
              <p:embed/>
            </p:oleObj>
          </a:graphicData>
        </a:graphic>
      </p:graphicFrame>
      <p:graphicFrame>
        <p:nvGraphicFramePr>
          <p:cNvPr id="31747" name="对象 32771">
            <a:hlinkClick r:id="" action="ppaction://ole?verb=1"/>
          </p:cNvPr>
          <p:cNvGraphicFramePr>
            <a:graphicFrameLocks noChangeAspect="1"/>
          </p:cNvGraphicFramePr>
          <p:nvPr/>
        </p:nvGraphicFramePr>
        <p:xfrm>
          <a:off x="1044861" y="1260281"/>
          <a:ext cx="7050088" cy="730250"/>
        </p:xfrm>
        <a:graphic>
          <a:graphicData uri="http://schemas.openxmlformats.org/presentationml/2006/ole">
            <p:oleObj spid="_x0000_s29716" name="Equation" r:id="rId4" imgW="97231200" imgH="10058400" progId="Equation.DSMT4">
              <p:embed/>
            </p:oleObj>
          </a:graphicData>
        </a:graphic>
      </p:graphicFrame>
      <p:graphicFrame>
        <p:nvGraphicFramePr>
          <p:cNvPr id="31748" name="对象 32772">
            <a:hlinkClick r:id="" action="ppaction://ole?verb=1"/>
          </p:cNvPr>
          <p:cNvGraphicFramePr>
            <a:graphicFrameLocks noChangeAspect="1"/>
          </p:cNvGraphicFramePr>
          <p:nvPr/>
        </p:nvGraphicFramePr>
        <p:xfrm>
          <a:off x="2769394" y="2490690"/>
          <a:ext cx="3532187" cy="2238375"/>
        </p:xfrm>
        <a:graphic>
          <a:graphicData uri="http://schemas.openxmlformats.org/presentationml/2006/ole">
            <p:oleObj spid="_x0000_s29717" name="Equation" r:id="rId5" imgW="54864000" imgH="34747200" progId="Equation.DSMT4">
              <p:embed/>
            </p:oleObj>
          </a:graphicData>
        </a:graphic>
      </p:graphicFrame>
      <p:graphicFrame>
        <p:nvGraphicFramePr>
          <p:cNvPr id="31749" name="对象 32773">
            <a:hlinkClick r:id="" action="ppaction://ole?verb=1"/>
          </p:cNvPr>
          <p:cNvGraphicFramePr>
            <a:graphicFrameLocks noChangeAspect="1"/>
          </p:cNvGraphicFramePr>
          <p:nvPr/>
        </p:nvGraphicFramePr>
        <p:xfrm>
          <a:off x="5253559" y="4860237"/>
          <a:ext cx="608012" cy="434975"/>
        </p:xfrm>
        <a:graphic>
          <a:graphicData uri="http://schemas.openxmlformats.org/presentationml/2006/ole">
            <p:oleObj spid="_x0000_s29718" r:id="rId6" imgW="8534400" imgH="6096000" progId="Equation.3">
              <p:embed/>
            </p:oleObj>
          </a:graphicData>
        </a:graphic>
      </p:graphicFrame>
      <p:graphicFrame>
        <p:nvGraphicFramePr>
          <p:cNvPr id="31750" name="对象 32774">
            <a:hlinkClick r:id="" action="ppaction://ole?verb=1"/>
          </p:cNvPr>
          <p:cNvGraphicFramePr>
            <a:graphicFrameLocks noChangeAspect="1"/>
          </p:cNvGraphicFramePr>
          <p:nvPr/>
        </p:nvGraphicFramePr>
        <p:xfrm>
          <a:off x="5557565" y="5328475"/>
          <a:ext cx="608012" cy="434975"/>
        </p:xfrm>
        <a:graphic>
          <a:graphicData uri="http://schemas.openxmlformats.org/presentationml/2006/ole">
            <p:oleObj spid="_x0000_s29719" r:id="rId7" imgW="8534400" imgH="6096000" progId="Equation.3">
              <p:embed/>
            </p:oleObj>
          </a:graphicData>
        </a:graphic>
      </p:graphicFrame>
      <p:graphicFrame>
        <p:nvGraphicFramePr>
          <p:cNvPr id="9" name="对象 33794">
            <a:hlinkClick r:id="" action="ppaction://ole?verb=1"/>
          </p:cNvPr>
          <p:cNvGraphicFramePr>
            <a:graphicFrameLocks noChangeAspect="1"/>
          </p:cNvGraphicFramePr>
          <p:nvPr/>
        </p:nvGraphicFramePr>
        <p:xfrm>
          <a:off x="4405833" y="5868116"/>
          <a:ext cx="2911475" cy="760412"/>
        </p:xfrm>
        <a:graphic>
          <a:graphicData uri="http://schemas.openxmlformats.org/presentationml/2006/ole">
            <p:oleObj spid="_x0000_s29720" name="Equation" r:id="rId8" imgW="40843200" imgH="10668000" progId="Equation.DSMT4">
              <p:embed/>
            </p:oleObj>
          </a:graphicData>
        </a:graphic>
      </p:graphicFrame>
      <p:sp>
        <p:nvSpPr>
          <p:cNvPr id="3" name="灯片编号占位符 2"/>
          <p:cNvSpPr>
            <a:spLocks noGrp="1"/>
          </p:cNvSpPr>
          <p:nvPr>
            <p:ph type="sldNum" sz="quarter" idx="12"/>
          </p:nvPr>
        </p:nvSpPr>
        <p:spPr/>
        <p:txBody>
          <a:bodyPr/>
          <a:lstStyle/>
          <a:p>
            <a:fld id="{E5BDF72E-9FE5-429F-91AD-B59394577185}" type="slidenum">
              <a:rPr lang="zh-CN" altLang="en-US" smtClean="0"/>
              <a:pPr/>
              <a:t>38</a:t>
            </a:fld>
            <a:endParaRPr lang="zh-CN" alt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771" name="对象 33795">
            <a:hlinkClick r:id="" action="ppaction://ole?verb=1"/>
          </p:cNvPr>
          <p:cNvGraphicFramePr>
            <a:graphicFrameLocks noChangeAspect="1"/>
          </p:cNvGraphicFramePr>
          <p:nvPr/>
        </p:nvGraphicFramePr>
        <p:xfrm>
          <a:off x="2124075" y="645856"/>
          <a:ext cx="4127500" cy="369887"/>
        </p:xfrm>
        <a:graphic>
          <a:graphicData uri="http://schemas.openxmlformats.org/presentationml/2006/ole">
            <p:oleObj spid="_x0000_s30733" r:id="rId3" imgW="57912000" imgH="5181600" progId="Equation.3">
              <p:embed/>
            </p:oleObj>
          </a:graphicData>
        </a:graphic>
      </p:graphicFrame>
      <p:graphicFrame>
        <p:nvGraphicFramePr>
          <p:cNvPr id="32772" name="对象 33796">
            <a:hlinkClick r:id="" action="ppaction://ole?verb=1"/>
          </p:cNvPr>
          <p:cNvGraphicFramePr>
            <a:graphicFrameLocks noChangeAspect="1"/>
          </p:cNvGraphicFramePr>
          <p:nvPr/>
        </p:nvGraphicFramePr>
        <p:xfrm>
          <a:off x="1738312" y="1381459"/>
          <a:ext cx="5781675" cy="1435100"/>
        </p:xfrm>
        <a:graphic>
          <a:graphicData uri="http://schemas.openxmlformats.org/presentationml/2006/ole">
            <p:oleObj spid="_x0000_s30734" name="Equation" r:id="rId4" imgW="81076800" imgH="20116800" progId="Equation.DSMT4">
              <p:embed/>
            </p:oleObj>
          </a:graphicData>
        </a:graphic>
      </p:graphicFrame>
      <p:graphicFrame>
        <p:nvGraphicFramePr>
          <p:cNvPr id="32773" name="对象 33797">
            <a:hlinkClick r:id="" action="ppaction://ole?verb=1"/>
          </p:cNvPr>
          <p:cNvGraphicFramePr>
            <a:graphicFrameLocks noChangeAspect="1"/>
          </p:cNvGraphicFramePr>
          <p:nvPr/>
        </p:nvGraphicFramePr>
        <p:xfrm>
          <a:off x="1044574" y="3050053"/>
          <a:ext cx="7169150" cy="1520825"/>
        </p:xfrm>
        <a:graphic>
          <a:graphicData uri="http://schemas.openxmlformats.org/presentationml/2006/ole">
            <p:oleObj spid="_x0000_s30735" name="Equation" r:id="rId5" imgW="100584000" imgH="21336000" progId="Equation.DSMT4">
              <p:embed/>
            </p:oleObj>
          </a:graphicData>
        </a:graphic>
      </p:graphicFrame>
      <p:sp>
        <p:nvSpPr>
          <p:cNvPr id="3" name="灯片编号占位符 2"/>
          <p:cNvSpPr>
            <a:spLocks noGrp="1"/>
          </p:cNvSpPr>
          <p:nvPr>
            <p:ph type="sldNum" sz="quarter" idx="12"/>
          </p:nvPr>
        </p:nvSpPr>
        <p:spPr/>
        <p:txBody>
          <a:bodyPr/>
          <a:lstStyle/>
          <a:p>
            <a:fld id="{E5BDF72E-9FE5-429F-91AD-B59394577185}" type="slidenum">
              <a:rPr lang="zh-CN" altLang="en-US" smtClean="0"/>
              <a:pPr/>
              <a:t>39</a:t>
            </a:fld>
            <a:endParaRPr lang="zh-CN" altLang="en-US"/>
          </a:p>
        </p:txBody>
      </p:sp>
      <p:graphicFrame>
        <p:nvGraphicFramePr>
          <p:cNvPr id="6" name="对象 34817">
            <a:hlinkClick r:id="" action="ppaction://ole?verb=1"/>
          </p:cNvPr>
          <p:cNvGraphicFramePr>
            <a:graphicFrameLocks noChangeAspect="1"/>
          </p:cNvGraphicFramePr>
          <p:nvPr/>
        </p:nvGraphicFramePr>
        <p:xfrm>
          <a:off x="2114550" y="4948238"/>
          <a:ext cx="4867275" cy="704850"/>
        </p:xfrm>
        <a:graphic>
          <a:graphicData uri="http://schemas.openxmlformats.org/presentationml/2006/ole">
            <p:oleObj spid="_x0000_s30736" name="Equation" r:id="rId6" imgW="71628000" imgH="10363200" progId="Equation.DSMT4">
              <p:embed/>
            </p:oleObj>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矩形 7170"/>
          <p:cNvSpPr>
            <a:spLocks noChangeArrowheads="1"/>
          </p:cNvSpPr>
          <p:nvPr/>
        </p:nvSpPr>
        <p:spPr bwMode="auto">
          <a:xfrm>
            <a:off x="370748" y="541658"/>
            <a:ext cx="8280400" cy="56323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000" b="0" dirty="0">
                <a:latin typeface="Arial" panose="020B0604020202020204" pitchFamily="34" charset="0"/>
                <a:ea typeface="微软雅黑" panose="020B0503020204020204" pitchFamily="34" charset="-122"/>
              </a:rPr>
              <a:t>                                            气压梯度力，由气压分布不均引起</a:t>
            </a:r>
          </a:p>
          <a:p>
            <a:pPr>
              <a:lnSpc>
                <a:spcPct val="150000"/>
              </a:lnSpc>
            </a:pPr>
            <a:r>
              <a:rPr lang="zh-CN" altLang="en-US" sz="2000" b="0" dirty="0">
                <a:latin typeface="Arial" panose="020B0604020202020204" pitchFamily="34" charset="0"/>
                <a:ea typeface="微软雅黑" panose="020B0503020204020204" pitchFamily="34" charset="-122"/>
              </a:rPr>
              <a:t>        </a:t>
            </a:r>
          </a:p>
          <a:p>
            <a:pPr>
              <a:lnSpc>
                <a:spcPct val="150000"/>
              </a:lnSpc>
            </a:pPr>
            <a:r>
              <a:rPr lang="zh-CN" altLang="en-US" sz="2000" b="0" dirty="0">
                <a:latin typeface="Arial" panose="020B0604020202020204" pitchFamily="34" charset="0"/>
                <a:ea typeface="微软雅黑" panose="020B0503020204020204" pitchFamily="34" charset="-122"/>
              </a:rPr>
              <a:t>                                             地球引力</a:t>
            </a:r>
          </a:p>
          <a:p>
            <a:pPr>
              <a:lnSpc>
                <a:spcPct val="150000"/>
              </a:lnSpc>
            </a:pPr>
            <a:endParaRPr lang="zh-CN" altLang="en-US" sz="2000" b="0" dirty="0">
              <a:latin typeface="Arial" panose="020B0604020202020204" pitchFamily="34" charset="0"/>
              <a:ea typeface="微软雅黑" panose="020B0503020204020204" pitchFamily="34" charset="-122"/>
            </a:endParaRPr>
          </a:p>
          <a:p>
            <a:pPr>
              <a:lnSpc>
                <a:spcPct val="150000"/>
              </a:lnSpc>
            </a:pPr>
            <a:r>
              <a:rPr lang="zh-CN" altLang="en-US" sz="2000" b="0" dirty="0">
                <a:latin typeface="Arial" panose="020B0604020202020204" pitchFamily="34" charset="0"/>
                <a:ea typeface="微软雅黑" panose="020B0503020204020204" pitchFamily="34" charset="-122"/>
              </a:rPr>
              <a:t>                                             摩擦力=内摩擦力+外摩擦力</a:t>
            </a:r>
          </a:p>
          <a:p>
            <a:pPr>
              <a:lnSpc>
                <a:spcPct val="150000"/>
              </a:lnSpc>
            </a:pPr>
            <a:endParaRPr lang="zh-CN" altLang="en-US" sz="2000" b="0" dirty="0">
              <a:latin typeface="Arial" panose="020B0604020202020204" pitchFamily="34" charset="0"/>
              <a:ea typeface="微软雅黑" panose="020B0503020204020204" pitchFamily="34" charset="-122"/>
            </a:endParaRPr>
          </a:p>
          <a:p>
            <a:pPr>
              <a:lnSpc>
                <a:spcPct val="150000"/>
              </a:lnSpc>
            </a:pPr>
            <a:r>
              <a:rPr lang="zh-CN" altLang="en-US" sz="2000" b="0" dirty="0">
                <a:latin typeface="Arial" panose="020B0604020202020204" pitchFamily="34" charset="0"/>
                <a:ea typeface="微软雅黑" panose="020B0503020204020204" pitchFamily="34" charset="-122"/>
              </a:rPr>
              <a:t>         广义牛顿粘性假设——</a:t>
            </a:r>
            <a:endParaRPr lang="en-US" altLang="zh-CN" sz="2000" b="0" dirty="0">
              <a:latin typeface="Arial" panose="020B0604020202020204" pitchFamily="34" charset="0"/>
              <a:ea typeface="微软雅黑" panose="020B0503020204020204" pitchFamily="34" charset="-122"/>
            </a:endParaRPr>
          </a:p>
          <a:p>
            <a:pPr>
              <a:lnSpc>
                <a:spcPct val="150000"/>
              </a:lnSpc>
            </a:pPr>
            <a:endParaRPr lang="zh-CN" altLang="en-US" sz="2000" b="0" dirty="0">
              <a:latin typeface="Arial" panose="020B0604020202020204" pitchFamily="34" charset="0"/>
              <a:ea typeface="微软雅黑" panose="020B0503020204020204" pitchFamily="34" charset="-122"/>
            </a:endParaRPr>
          </a:p>
          <a:p>
            <a:pPr>
              <a:lnSpc>
                <a:spcPct val="150000"/>
              </a:lnSpc>
            </a:pPr>
            <a:r>
              <a:rPr lang="zh-CN" altLang="en-US" sz="2000" b="0" dirty="0">
                <a:latin typeface="Arial" panose="020B0604020202020204" pitchFamily="34" charset="0"/>
                <a:ea typeface="微软雅黑" panose="020B0503020204020204" pitchFamily="34" charset="-122"/>
              </a:rPr>
              <a:t>        惯性坐标系中大气运动的一般形式为——</a:t>
            </a:r>
          </a:p>
          <a:p>
            <a:pPr>
              <a:lnSpc>
                <a:spcPct val="150000"/>
              </a:lnSpc>
            </a:pPr>
            <a:endParaRPr lang="zh-CN" altLang="en-US" sz="2000" b="0" dirty="0">
              <a:latin typeface="Arial" panose="020B0604020202020204" pitchFamily="34" charset="0"/>
              <a:ea typeface="微软雅黑" panose="020B0503020204020204" pitchFamily="34" charset="-122"/>
            </a:endParaRPr>
          </a:p>
          <a:p>
            <a:pPr>
              <a:lnSpc>
                <a:spcPct val="150000"/>
              </a:lnSpc>
            </a:pPr>
            <a:endParaRPr lang="zh-CN" altLang="en-US" sz="2000" b="0" dirty="0">
              <a:latin typeface="Arial" panose="020B0604020202020204" pitchFamily="34" charset="0"/>
              <a:ea typeface="微软雅黑" panose="020B0503020204020204" pitchFamily="34" charset="-122"/>
            </a:endParaRPr>
          </a:p>
          <a:p>
            <a:pPr>
              <a:lnSpc>
                <a:spcPct val="150000"/>
              </a:lnSpc>
            </a:pPr>
            <a:r>
              <a:rPr lang="zh-CN" altLang="en-US" sz="2000" b="0" dirty="0">
                <a:latin typeface="Arial" panose="020B0604020202020204" pitchFamily="34" charset="0"/>
                <a:ea typeface="微软雅黑" panose="020B0503020204020204" pitchFamily="34" charset="-122"/>
              </a:rPr>
              <a:t>        空气质点的</a:t>
            </a:r>
            <a:r>
              <a:rPr lang="zh-CN" altLang="en-US" sz="2000" b="1" dirty="0">
                <a:solidFill>
                  <a:srgbClr val="002060"/>
                </a:solidFill>
                <a:latin typeface="Arial" panose="020B0604020202020204" pitchFamily="34" charset="0"/>
                <a:ea typeface="微软雅黑" panose="020B0503020204020204" pitchFamily="34" charset="-122"/>
              </a:rPr>
              <a:t>绝对加速度</a:t>
            </a:r>
            <a:r>
              <a:rPr lang="zh-CN" altLang="en-US" sz="2000" b="0" dirty="0">
                <a:latin typeface="Arial" panose="020B0604020202020204" pitchFamily="34" charset="0"/>
                <a:ea typeface="微软雅黑" panose="020B0503020204020204" pitchFamily="34" charset="-122"/>
              </a:rPr>
              <a:t>由</a:t>
            </a:r>
            <a:r>
              <a:rPr lang="zh-CN" altLang="en-US" sz="2000" b="1" dirty="0">
                <a:solidFill>
                  <a:srgbClr val="C00000"/>
                </a:solidFill>
                <a:latin typeface="Arial" panose="020B0604020202020204" pitchFamily="34" charset="0"/>
                <a:ea typeface="微软雅黑" panose="020B0503020204020204" pitchFamily="34" charset="-122"/>
              </a:rPr>
              <a:t>气压梯度力</a:t>
            </a:r>
            <a:r>
              <a:rPr lang="zh-CN" altLang="en-US" sz="2000" b="0" dirty="0">
                <a:latin typeface="Arial" panose="020B0604020202020204" pitchFamily="34" charset="0"/>
                <a:ea typeface="微软雅黑" panose="020B0503020204020204" pitchFamily="34" charset="-122"/>
              </a:rPr>
              <a:t>、</a:t>
            </a:r>
            <a:r>
              <a:rPr lang="zh-CN" altLang="en-US" sz="2000" b="1" dirty="0">
                <a:solidFill>
                  <a:srgbClr val="C00000"/>
                </a:solidFill>
                <a:latin typeface="Arial" panose="020B0604020202020204" pitchFamily="34" charset="0"/>
                <a:ea typeface="微软雅黑" panose="020B0503020204020204" pitchFamily="34" charset="-122"/>
              </a:rPr>
              <a:t>地球引力</a:t>
            </a:r>
            <a:r>
              <a:rPr lang="zh-CN" altLang="en-US" sz="2000" b="0" dirty="0">
                <a:latin typeface="Arial" panose="020B0604020202020204" pitchFamily="34" charset="0"/>
                <a:ea typeface="微软雅黑" panose="020B0503020204020204" pitchFamily="34" charset="-122"/>
              </a:rPr>
              <a:t>和</a:t>
            </a:r>
            <a:r>
              <a:rPr lang="zh-CN" altLang="en-US" sz="2000" b="1" dirty="0">
                <a:solidFill>
                  <a:srgbClr val="C00000"/>
                </a:solidFill>
                <a:latin typeface="Arial" panose="020B0604020202020204" pitchFamily="34" charset="0"/>
                <a:ea typeface="微软雅黑" panose="020B0503020204020204" pitchFamily="34" charset="-122"/>
              </a:rPr>
              <a:t>摩擦力</a:t>
            </a:r>
            <a:r>
              <a:rPr lang="zh-CN" altLang="en-US" sz="2000" b="0" dirty="0">
                <a:latin typeface="Arial" panose="020B0604020202020204" pitchFamily="34" charset="0"/>
                <a:ea typeface="微软雅黑" panose="020B0503020204020204" pitchFamily="34" charset="-122"/>
              </a:rPr>
              <a:t>共同引起。</a:t>
            </a:r>
          </a:p>
        </p:txBody>
      </p:sp>
      <p:graphicFrame>
        <p:nvGraphicFramePr>
          <p:cNvPr id="7169" name="对象 7169">
            <a:hlinkClick r:id="" action="ppaction://ole?verb=1"/>
          </p:cNvPr>
          <p:cNvGraphicFramePr>
            <a:graphicFrameLocks noChangeAspect="1"/>
          </p:cNvGraphicFramePr>
          <p:nvPr/>
        </p:nvGraphicFramePr>
        <p:xfrm>
          <a:off x="1561055" y="511991"/>
          <a:ext cx="1370012" cy="666750"/>
        </p:xfrm>
        <a:graphic>
          <a:graphicData uri="http://schemas.openxmlformats.org/presentationml/2006/ole">
            <p:oleObj spid="_x0000_s15376" name="Equation" r:id="rId4" imgW="21336000" imgH="10363200" progId="Equation.DSMT4">
              <p:embed/>
            </p:oleObj>
          </a:graphicData>
        </a:graphic>
      </p:graphicFrame>
      <p:graphicFrame>
        <p:nvGraphicFramePr>
          <p:cNvPr id="7171" name="对象 7171">
            <a:hlinkClick r:id="" action="ppaction://ole?verb=1"/>
          </p:cNvPr>
          <p:cNvGraphicFramePr>
            <a:graphicFrameLocks noChangeAspect="1"/>
          </p:cNvGraphicFramePr>
          <p:nvPr/>
        </p:nvGraphicFramePr>
        <p:xfrm>
          <a:off x="1567542" y="1447800"/>
          <a:ext cx="1349375" cy="627063"/>
        </p:xfrm>
        <a:graphic>
          <a:graphicData uri="http://schemas.openxmlformats.org/presentationml/2006/ole">
            <p:oleObj spid="_x0000_s15377" name="Equation" r:id="rId5" imgW="21031200" imgH="9753600" progId="Equation.DSMT4">
              <p:embed/>
            </p:oleObj>
          </a:graphicData>
        </a:graphic>
      </p:graphicFrame>
      <p:graphicFrame>
        <p:nvGraphicFramePr>
          <p:cNvPr id="7172" name="对象 7172">
            <a:hlinkClick r:id="" action="ppaction://ole?verb=1"/>
          </p:cNvPr>
          <p:cNvGraphicFramePr>
            <a:graphicFrameLocks noChangeAspect="1"/>
          </p:cNvGraphicFramePr>
          <p:nvPr/>
        </p:nvGraphicFramePr>
        <p:xfrm>
          <a:off x="1619250" y="2458312"/>
          <a:ext cx="803275" cy="411162"/>
        </p:xfrm>
        <a:graphic>
          <a:graphicData uri="http://schemas.openxmlformats.org/presentationml/2006/ole">
            <p:oleObj spid="_x0000_s15378" name="Equation" r:id="rId6" imgW="12496800" imgH="6400800" progId="Equation.DSMT4">
              <p:embed/>
            </p:oleObj>
          </a:graphicData>
        </a:graphic>
      </p:graphicFrame>
      <p:graphicFrame>
        <p:nvGraphicFramePr>
          <p:cNvPr id="7175" name="对象 7175">
            <a:hlinkClick r:id="" action="ppaction://ole?verb=1"/>
          </p:cNvPr>
          <p:cNvGraphicFramePr>
            <a:graphicFrameLocks noChangeAspect="1"/>
          </p:cNvGraphicFramePr>
          <p:nvPr/>
        </p:nvGraphicFramePr>
        <p:xfrm>
          <a:off x="2822575" y="4773613"/>
          <a:ext cx="2808288" cy="725487"/>
        </p:xfrm>
        <a:graphic>
          <a:graphicData uri="http://schemas.openxmlformats.org/presentationml/2006/ole">
            <p:oleObj spid="_x0000_s15379" name="Equation" r:id="rId7" imgW="43586400" imgH="11277600" progId="Equation.DSMT4">
              <p:embed/>
            </p:oleObj>
          </a:graphicData>
        </a:graphic>
      </p:graphicFrame>
      <p:sp>
        <p:nvSpPr>
          <p:cNvPr id="3" name="灯片编号占位符 2"/>
          <p:cNvSpPr>
            <a:spLocks noGrp="1"/>
          </p:cNvSpPr>
          <p:nvPr>
            <p:ph type="sldNum" sz="quarter" idx="12"/>
          </p:nvPr>
        </p:nvSpPr>
        <p:spPr/>
        <p:txBody>
          <a:bodyPr/>
          <a:lstStyle/>
          <a:p>
            <a:fld id="{E5BDF72E-9FE5-429F-91AD-B59394577185}" type="slidenum">
              <a:rPr lang="zh-CN" altLang="en-US" smtClean="0"/>
              <a:pPr/>
              <a:t>4</a:t>
            </a:fld>
            <a:endParaRPr lang="zh-CN" altLang="en-US"/>
          </a:p>
        </p:txBody>
      </p:sp>
      <p:graphicFrame>
        <p:nvGraphicFramePr>
          <p:cNvPr id="2" name="对象 1"/>
          <p:cNvGraphicFramePr>
            <a:graphicFrameLocks noChangeAspect="1"/>
          </p:cNvGraphicFramePr>
          <p:nvPr/>
        </p:nvGraphicFramePr>
        <p:xfrm>
          <a:off x="4082868" y="3231787"/>
          <a:ext cx="2570480" cy="685461"/>
        </p:xfrm>
        <a:graphic>
          <a:graphicData uri="http://schemas.openxmlformats.org/presentationml/2006/ole">
            <p:oleObj spid="_x0000_s15380" name="Equation" r:id="rId8" imgW="36576000" imgH="9753600" progId="Equation.DSMT4">
              <p:embed/>
            </p:oleObj>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793" name="对象 34817">
            <a:hlinkClick r:id="" action="ppaction://ole?verb=1"/>
          </p:cNvPr>
          <p:cNvGraphicFramePr>
            <a:graphicFrameLocks noChangeAspect="1"/>
          </p:cNvGraphicFramePr>
          <p:nvPr/>
        </p:nvGraphicFramePr>
        <p:xfrm>
          <a:off x="860425" y="1296988"/>
          <a:ext cx="4867275" cy="1409700"/>
        </p:xfrm>
        <a:graphic>
          <a:graphicData uri="http://schemas.openxmlformats.org/presentationml/2006/ole">
            <p:oleObj spid="_x0000_s31751" name="Equation" r:id="rId3" imgW="71628000" imgH="20726400" progId="Equation.DSMT4">
              <p:embed/>
            </p:oleObj>
          </a:graphicData>
        </a:graphic>
      </p:graphicFrame>
      <p:graphicFrame>
        <p:nvGraphicFramePr>
          <p:cNvPr id="33794" name="对象 34818">
            <a:hlinkClick r:id="" action="ppaction://ole?verb=1"/>
          </p:cNvPr>
          <p:cNvGraphicFramePr>
            <a:graphicFrameLocks noChangeAspect="1"/>
          </p:cNvGraphicFramePr>
          <p:nvPr/>
        </p:nvGraphicFramePr>
        <p:xfrm>
          <a:off x="809352" y="2904312"/>
          <a:ext cx="3997779" cy="2605833"/>
        </p:xfrm>
        <a:graphic>
          <a:graphicData uri="http://schemas.openxmlformats.org/presentationml/2006/ole">
            <p:oleObj spid="_x0000_s31752" name="Equation" r:id="rId4" imgW="51511200" imgH="33528000" progId="Equation.DSMT4">
              <p:embed/>
            </p:oleObj>
          </a:graphicData>
        </a:graphic>
      </p:graphicFrame>
      <p:pic>
        <p:nvPicPr>
          <p:cNvPr id="33796" name="图片 34820"/>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4272099" y="3837604"/>
            <a:ext cx="4038600" cy="1870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标题 2"/>
          <p:cNvSpPr>
            <a:spLocks noGrp="1"/>
          </p:cNvSpPr>
          <p:nvPr>
            <p:ph type="title"/>
          </p:nvPr>
        </p:nvSpPr>
        <p:spPr/>
        <p:txBody>
          <a:bodyPr/>
          <a:lstStyle/>
          <a:p>
            <a:r>
              <a:rPr lang="en-US" altLang="zh-CN" b="0" dirty="0" err="1"/>
              <a:t>i</a:t>
            </a:r>
            <a:r>
              <a:rPr lang="zh-CN" altLang="en-US" b="0" dirty="0"/>
              <a:t>单位矢量个别变化</a:t>
            </a:r>
          </a:p>
        </p:txBody>
      </p:sp>
      <p:sp>
        <p:nvSpPr>
          <p:cNvPr id="4" name="灯片编号占位符 3"/>
          <p:cNvSpPr>
            <a:spLocks noGrp="1"/>
          </p:cNvSpPr>
          <p:nvPr>
            <p:ph type="sldNum" sz="quarter" idx="4"/>
          </p:nvPr>
        </p:nvSpPr>
        <p:spPr/>
        <p:txBody>
          <a:bodyPr/>
          <a:lstStyle/>
          <a:p>
            <a:fld id="{E5BDF72E-9FE5-429F-91AD-B59394577185}" type="slidenum">
              <a:rPr lang="zh-CN" altLang="en-US" smtClean="0"/>
              <a:pPr/>
              <a:t>40</a:t>
            </a:fld>
            <a:endParaRPr lang="zh-CN" alt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795" name="对象 34819"/>
          <p:cNvGraphicFramePr>
            <a:graphicFrameLocks/>
          </p:cNvGraphicFramePr>
          <p:nvPr/>
        </p:nvGraphicFramePr>
        <p:xfrm>
          <a:off x="1086214" y="1554163"/>
          <a:ext cx="5313362" cy="4179887"/>
        </p:xfrm>
        <a:graphic>
          <a:graphicData uri="http://schemas.openxmlformats.org/presentationml/2006/ole">
            <p:oleObj spid="_x0000_s32772" name="Equation" r:id="rId3" imgW="84124800" imgH="78333600" progId="Equation.DSMT4">
              <p:embed/>
            </p:oleObj>
          </a:graphicData>
        </a:graphic>
      </p:graphicFrame>
      <p:pic>
        <p:nvPicPr>
          <p:cNvPr id="33796" name="图片 34820"/>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4502196" y="4365988"/>
            <a:ext cx="4038600" cy="1870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标题 2"/>
          <p:cNvSpPr>
            <a:spLocks noGrp="1"/>
          </p:cNvSpPr>
          <p:nvPr>
            <p:ph type="title"/>
          </p:nvPr>
        </p:nvSpPr>
        <p:spPr/>
        <p:txBody>
          <a:bodyPr/>
          <a:lstStyle/>
          <a:p>
            <a:r>
              <a:rPr lang="en-US" altLang="zh-CN" b="0" dirty="0" err="1"/>
              <a:t>i</a:t>
            </a:r>
            <a:r>
              <a:rPr lang="zh-CN" altLang="en-US" b="0" dirty="0"/>
              <a:t>单位矢量个别变化</a:t>
            </a:r>
            <a:endParaRPr lang="zh-CN" altLang="en-US" dirty="0"/>
          </a:p>
        </p:txBody>
      </p:sp>
      <p:sp>
        <p:nvSpPr>
          <p:cNvPr id="4" name="灯片编号占位符 3"/>
          <p:cNvSpPr>
            <a:spLocks noGrp="1"/>
          </p:cNvSpPr>
          <p:nvPr>
            <p:ph type="sldNum" sz="quarter" idx="4"/>
          </p:nvPr>
        </p:nvSpPr>
        <p:spPr/>
        <p:txBody>
          <a:bodyPr/>
          <a:lstStyle/>
          <a:p>
            <a:fld id="{E5BDF72E-9FE5-429F-91AD-B59394577185}" type="slidenum">
              <a:rPr lang="zh-CN" altLang="en-US" smtClean="0"/>
              <a:pPr/>
              <a:t>41</a:t>
            </a:fld>
            <a:endParaRPr lang="zh-CN" alt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817" name="对象 35841"/>
          <p:cNvGraphicFramePr>
            <a:graphicFrameLocks/>
          </p:cNvGraphicFramePr>
          <p:nvPr/>
        </p:nvGraphicFramePr>
        <p:xfrm>
          <a:off x="671740" y="1463358"/>
          <a:ext cx="5808663" cy="3413125"/>
        </p:xfrm>
        <a:graphic>
          <a:graphicData uri="http://schemas.openxmlformats.org/presentationml/2006/ole">
            <p:oleObj spid="_x0000_s33796" name="Equation" r:id="rId3" imgW="97536000" imgH="64008000" progId="Equation.DSMT4">
              <p:embed/>
            </p:oleObj>
          </a:graphicData>
        </a:graphic>
      </p:graphicFrame>
      <p:pic>
        <p:nvPicPr>
          <p:cNvPr id="34818" name="图片 35842"/>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4572000" y="3775028"/>
            <a:ext cx="3875087" cy="2686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标题 2"/>
          <p:cNvSpPr>
            <a:spLocks noGrp="1"/>
          </p:cNvSpPr>
          <p:nvPr>
            <p:ph type="title"/>
          </p:nvPr>
        </p:nvSpPr>
        <p:spPr/>
        <p:txBody>
          <a:bodyPr/>
          <a:lstStyle/>
          <a:p>
            <a:r>
              <a:rPr lang="en-US" altLang="zh-CN" b="0" dirty="0"/>
              <a:t>j</a:t>
            </a:r>
            <a:r>
              <a:rPr lang="zh-CN" altLang="en-US" b="0" dirty="0"/>
              <a:t>单位矢量个别变化</a:t>
            </a:r>
            <a:endParaRPr lang="zh-CN" altLang="en-US" dirty="0"/>
          </a:p>
        </p:txBody>
      </p:sp>
      <p:sp>
        <p:nvSpPr>
          <p:cNvPr id="4" name="灯片编号占位符 3"/>
          <p:cNvSpPr>
            <a:spLocks noGrp="1"/>
          </p:cNvSpPr>
          <p:nvPr>
            <p:ph type="sldNum" sz="quarter" idx="4"/>
          </p:nvPr>
        </p:nvSpPr>
        <p:spPr/>
        <p:txBody>
          <a:bodyPr/>
          <a:lstStyle/>
          <a:p>
            <a:fld id="{E5BDF72E-9FE5-429F-91AD-B59394577185}" type="slidenum">
              <a:rPr lang="zh-CN" altLang="en-US" smtClean="0"/>
              <a:pPr/>
              <a:t>42</a:t>
            </a:fld>
            <a:endParaRPr lang="zh-CN" alt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817" name="对象 35841"/>
          <p:cNvGraphicFramePr>
            <a:graphicFrameLocks/>
          </p:cNvGraphicFramePr>
          <p:nvPr/>
        </p:nvGraphicFramePr>
        <p:xfrm>
          <a:off x="923336" y="1473472"/>
          <a:ext cx="5642927" cy="3278822"/>
        </p:xfrm>
        <a:graphic>
          <a:graphicData uri="http://schemas.openxmlformats.org/presentationml/2006/ole">
            <p:oleObj spid="_x0000_s34821" name="Equation" r:id="rId3" imgW="76809600" imgH="56692800" progId="Equation.DSMT4">
              <p:embed/>
            </p:oleObj>
          </a:graphicData>
        </a:graphic>
      </p:graphicFrame>
      <p:pic>
        <p:nvPicPr>
          <p:cNvPr id="34818" name="图片 35842"/>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3909559" y="3409269"/>
            <a:ext cx="3875087" cy="2686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标题 2"/>
          <p:cNvSpPr>
            <a:spLocks noGrp="1"/>
          </p:cNvSpPr>
          <p:nvPr>
            <p:ph type="title"/>
          </p:nvPr>
        </p:nvSpPr>
        <p:spPr/>
        <p:txBody>
          <a:bodyPr/>
          <a:lstStyle/>
          <a:p>
            <a:r>
              <a:rPr lang="en-US" altLang="zh-CN" b="0" dirty="0"/>
              <a:t>j</a:t>
            </a:r>
            <a:r>
              <a:rPr lang="zh-CN" altLang="en-US" b="0" dirty="0"/>
              <a:t>单位矢量个别变化</a:t>
            </a:r>
            <a:endParaRPr lang="zh-CN" altLang="en-US" dirty="0"/>
          </a:p>
        </p:txBody>
      </p:sp>
      <p:sp>
        <p:nvSpPr>
          <p:cNvPr id="4" name="灯片编号占位符 3"/>
          <p:cNvSpPr>
            <a:spLocks noGrp="1"/>
          </p:cNvSpPr>
          <p:nvPr>
            <p:ph type="sldNum" sz="quarter" idx="4"/>
          </p:nvPr>
        </p:nvSpPr>
        <p:spPr/>
        <p:txBody>
          <a:bodyPr/>
          <a:lstStyle/>
          <a:p>
            <a:fld id="{E5BDF72E-9FE5-429F-91AD-B59394577185}" type="slidenum">
              <a:rPr lang="zh-CN" altLang="en-US" smtClean="0"/>
              <a:pPr/>
              <a:t>43</a:t>
            </a:fld>
            <a:endParaRPr lang="zh-CN" alt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841" name="对象 36865"/>
          <p:cNvGraphicFramePr>
            <a:graphicFrameLocks/>
          </p:cNvGraphicFramePr>
          <p:nvPr/>
        </p:nvGraphicFramePr>
        <p:xfrm>
          <a:off x="712787" y="1235074"/>
          <a:ext cx="5592763" cy="3983038"/>
        </p:xfrm>
        <a:graphic>
          <a:graphicData uri="http://schemas.openxmlformats.org/presentationml/2006/ole">
            <p:oleObj spid="_x0000_s35845" name="Equation" r:id="rId3" imgW="83515200" imgH="69799200" progId="Equation.DSMT4">
              <p:embed/>
            </p:oleObj>
          </a:graphicData>
        </a:graphic>
      </p:graphicFrame>
      <p:pic>
        <p:nvPicPr>
          <p:cNvPr id="35842" name="图片 36866"/>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4169910" y="3765005"/>
            <a:ext cx="4619625" cy="27146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标题 2"/>
          <p:cNvSpPr>
            <a:spLocks noGrp="1"/>
          </p:cNvSpPr>
          <p:nvPr>
            <p:ph type="title"/>
          </p:nvPr>
        </p:nvSpPr>
        <p:spPr/>
        <p:txBody>
          <a:bodyPr/>
          <a:lstStyle/>
          <a:p>
            <a:r>
              <a:rPr lang="en-US" altLang="zh-CN" b="0" dirty="0"/>
              <a:t>k</a:t>
            </a:r>
            <a:r>
              <a:rPr lang="zh-CN" altLang="en-US" b="0" dirty="0"/>
              <a:t>单位矢量个别变化</a:t>
            </a:r>
            <a:endParaRPr lang="zh-CN" altLang="en-US" dirty="0"/>
          </a:p>
        </p:txBody>
      </p:sp>
      <p:sp>
        <p:nvSpPr>
          <p:cNvPr id="4" name="灯片编号占位符 3"/>
          <p:cNvSpPr>
            <a:spLocks noGrp="1"/>
          </p:cNvSpPr>
          <p:nvPr>
            <p:ph type="sldNum" sz="quarter" idx="4"/>
          </p:nvPr>
        </p:nvSpPr>
        <p:spPr/>
        <p:txBody>
          <a:bodyPr/>
          <a:lstStyle/>
          <a:p>
            <a:fld id="{E5BDF72E-9FE5-429F-91AD-B59394577185}" type="slidenum">
              <a:rPr lang="zh-CN" altLang="en-US" smtClean="0"/>
              <a:pPr/>
              <a:t>44</a:t>
            </a:fld>
            <a:endParaRPr lang="zh-CN" alt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841" name="对象 36865"/>
          <p:cNvGraphicFramePr>
            <a:graphicFrameLocks/>
          </p:cNvGraphicFramePr>
          <p:nvPr/>
        </p:nvGraphicFramePr>
        <p:xfrm>
          <a:off x="2785269" y="4348706"/>
          <a:ext cx="3573462" cy="1547812"/>
        </p:xfrm>
        <a:graphic>
          <a:graphicData uri="http://schemas.openxmlformats.org/presentationml/2006/ole">
            <p:oleObj spid="_x0000_s36868" name="Equation" r:id="rId3" imgW="53340000" imgH="27127200" progId="Equation.DSMT4">
              <p:embed/>
            </p:oleObj>
          </a:graphicData>
        </a:graphic>
      </p:graphicFrame>
      <p:pic>
        <p:nvPicPr>
          <p:cNvPr id="35842" name="图片 36866"/>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2140811" y="1398950"/>
            <a:ext cx="4619625" cy="27146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标题 2"/>
          <p:cNvSpPr>
            <a:spLocks noGrp="1"/>
          </p:cNvSpPr>
          <p:nvPr>
            <p:ph type="title"/>
          </p:nvPr>
        </p:nvSpPr>
        <p:spPr/>
        <p:txBody>
          <a:bodyPr/>
          <a:lstStyle/>
          <a:p>
            <a:r>
              <a:rPr lang="en-US" altLang="zh-CN" b="0" dirty="0"/>
              <a:t>k</a:t>
            </a:r>
            <a:r>
              <a:rPr lang="zh-CN" altLang="en-US" b="0" dirty="0"/>
              <a:t>单位矢量个别变化</a:t>
            </a:r>
            <a:endParaRPr lang="zh-CN" altLang="en-US" dirty="0"/>
          </a:p>
        </p:txBody>
      </p:sp>
      <p:sp>
        <p:nvSpPr>
          <p:cNvPr id="4" name="灯片编号占位符 3"/>
          <p:cNvSpPr>
            <a:spLocks noGrp="1"/>
          </p:cNvSpPr>
          <p:nvPr>
            <p:ph type="sldNum" sz="quarter" idx="4"/>
          </p:nvPr>
        </p:nvSpPr>
        <p:spPr/>
        <p:txBody>
          <a:bodyPr/>
          <a:lstStyle/>
          <a:p>
            <a:fld id="{E5BDF72E-9FE5-429F-91AD-B59394577185}" type="slidenum">
              <a:rPr lang="zh-CN" altLang="en-US" smtClean="0"/>
              <a:pPr/>
              <a:t>45</a:t>
            </a:fld>
            <a:endParaRPr lang="zh-CN" alt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图片 36866"/>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900715" y="3892731"/>
            <a:ext cx="3699882" cy="21741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标题 2"/>
          <p:cNvSpPr>
            <a:spLocks noGrp="1"/>
          </p:cNvSpPr>
          <p:nvPr>
            <p:ph type="title"/>
          </p:nvPr>
        </p:nvSpPr>
        <p:spPr/>
        <p:txBody>
          <a:bodyPr/>
          <a:lstStyle/>
          <a:p>
            <a:r>
              <a:rPr lang="zh-CN" altLang="en-US" b="0" dirty="0"/>
              <a:t>单位矢量个别变化</a:t>
            </a:r>
            <a:endParaRPr lang="zh-CN" altLang="en-US" dirty="0"/>
          </a:p>
        </p:txBody>
      </p:sp>
      <p:sp>
        <p:nvSpPr>
          <p:cNvPr id="4" name="灯片编号占位符 3"/>
          <p:cNvSpPr>
            <a:spLocks noGrp="1"/>
          </p:cNvSpPr>
          <p:nvPr>
            <p:ph type="sldNum" sz="quarter" idx="4"/>
          </p:nvPr>
        </p:nvSpPr>
        <p:spPr/>
        <p:txBody>
          <a:bodyPr/>
          <a:lstStyle/>
          <a:p>
            <a:fld id="{E5BDF72E-9FE5-429F-91AD-B59394577185}" type="slidenum">
              <a:rPr lang="zh-CN" altLang="en-US" smtClean="0"/>
              <a:pPr/>
              <a:t>46</a:t>
            </a:fld>
            <a:endParaRPr lang="zh-CN" altLang="en-US" dirty="0"/>
          </a:p>
        </p:txBody>
      </p:sp>
      <p:pic>
        <p:nvPicPr>
          <p:cNvPr id="6" name="图片 5"/>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4663167" y="1459801"/>
            <a:ext cx="4038600" cy="1870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图片 35842"/>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696914" y="3744685"/>
            <a:ext cx="3409674" cy="23634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aphicFrame>
        <p:nvGraphicFramePr>
          <p:cNvPr id="2" name="对象 1"/>
          <p:cNvGraphicFramePr>
            <a:graphicFrameLocks noChangeAspect="1"/>
          </p:cNvGraphicFramePr>
          <p:nvPr/>
        </p:nvGraphicFramePr>
        <p:xfrm>
          <a:off x="666750" y="1284378"/>
          <a:ext cx="3905250" cy="2238375"/>
        </p:xfrm>
        <a:graphic>
          <a:graphicData uri="http://schemas.openxmlformats.org/presentationml/2006/ole">
            <p:oleObj spid="_x0000_s37892" name="Equation" r:id="rId6" imgW="3904491" imgH="2238920" progId="Equation.DSMT4">
              <p:embed/>
            </p:oleObj>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866" name="对象 37890">
            <a:hlinkClick r:id="" action="ppaction://ole?verb=1"/>
          </p:cNvPr>
          <p:cNvGraphicFramePr>
            <a:graphicFrameLocks noChangeAspect="1"/>
          </p:cNvGraphicFramePr>
          <p:nvPr/>
        </p:nvGraphicFramePr>
        <p:xfrm>
          <a:off x="2678113" y="1906588"/>
          <a:ext cx="3905250" cy="2239962"/>
        </p:xfrm>
        <a:graphic>
          <a:graphicData uri="http://schemas.openxmlformats.org/presentationml/2006/ole">
            <p:oleObj spid="_x0000_s38925" name="Equation" r:id="rId3" imgW="60655200" imgH="34747200" progId="Equation.DSMT4">
              <p:embed/>
            </p:oleObj>
          </a:graphicData>
        </a:graphic>
      </p:graphicFrame>
      <p:sp>
        <p:nvSpPr>
          <p:cNvPr id="36867" name="矩形 37891"/>
          <p:cNvSpPr>
            <a:spLocks noChangeArrowheads="1"/>
          </p:cNvSpPr>
          <p:nvPr/>
        </p:nvSpPr>
        <p:spPr bwMode="auto">
          <a:xfrm>
            <a:off x="252413" y="4292600"/>
            <a:ext cx="8280400" cy="19389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000" b="0" dirty="0">
                <a:latin typeface="Arial" panose="020B0604020202020204" pitchFamily="34" charset="0"/>
                <a:ea typeface="微软雅黑" panose="020B0503020204020204" pitchFamily="34" charset="-122"/>
              </a:rPr>
              <a:t>        相对运动加速度的球坐标系展开式：  </a:t>
            </a:r>
          </a:p>
          <a:p>
            <a:pPr>
              <a:lnSpc>
                <a:spcPct val="150000"/>
              </a:lnSpc>
            </a:pPr>
            <a:endParaRPr lang="zh-CN" altLang="en-US" sz="2000" b="0" dirty="0">
              <a:latin typeface="Arial" panose="020B0604020202020204" pitchFamily="34" charset="0"/>
              <a:ea typeface="微软雅黑" panose="020B0503020204020204" pitchFamily="34" charset="-122"/>
            </a:endParaRPr>
          </a:p>
          <a:p>
            <a:pPr>
              <a:lnSpc>
                <a:spcPct val="150000"/>
              </a:lnSpc>
            </a:pPr>
            <a:endParaRPr lang="zh-CN" altLang="en-US" sz="2000" b="0" dirty="0">
              <a:latin typeface="Arial" panose="020B0604020202020204" pitchFamily="34" charset="0"/>
              <a:ea typeface="微软雅黑" panose="020B0503020204020204" pitchFamily="34" charset="-122"/>
            </a:endParaRPr>
          </a:p>
          <a:p>
            <a:pPr>
              <a:lnSpc>
                <a:spcPct val="150000"/>
              </a:lnSpc>
            </a:pPr>
            <a:r>
              <a:rPr lang="zh-CN" altLang="en-US" sz="2000" dirty="0">
                <a:latin typeface="Arial" panose="020B0604020202020204" pitchFamily="34" charset="0"/>
                <a:ea typeface="微软雅黑" panose="020B0503020204020204" pitchFamily="34" charset="-122"/>
              </a:rPr>
              <a:t>        </a:t>
            </a:r>
            <a:r>
              <a:rPr lang="zh-CN" altLang="en-US" sz="2000" b="0" dirty="0">
                <a:latin typeface="Arial" panose="020B0604020202020204" pitchFamily="34" charset="0"/>
                <a:ea typeface="微软雅黑" panose="020B0503020204020204" pitchFamily="34" charset="-122"/>
              </a:rPr>
              <a:t>有      的项为曲率加速度，是由空气运动和地球的球面性共同引起</a:t>
            </a:r>
            <a:endParaRPr lang="zh-CN" altLang="en-US" b="0" dirty="0">
              <a:latin typeface="Arial" panose="020B0604020202020204" pitchFamily="34" charset="0"/>
              <a:ea typeface="微软雅黑" panose="020B0503020204020204" pitchFamily="34" charset="-122"/>
            </a:endParaRPr>
          </a:p>
        </p:txBody>
      </p:sp>
      <p:graphicFrame>
        <p:nvGraphicFramePr>
          <p:cNvPr id="36868" name="对象 37892">
            <a:hlinkClick r:id="" action="ppaction://ole?verb=1"/>
          </p:cNvPr>
          <p:cNvGraphicFramePr>
            <a:graphicFrameLocks noChangeAspect="1"/>
          </p:cNvGraphicFramePr>
          <p:nvPr/>
        </p:nvGraphicFramePr>
        <p:xfrm>
          <a:off x="1340559" y="4846307"/>
          <a:ext cx="6569075" cy="704850"/>
        </p:xfrm>
        <a:graphic>
          <a:graphicData uri="http://schemas.openxmlformats.org/presentationml/2006/ole">
            <p:oleObj spid="_x0000_s38926" name="Equation" r:id="rId4" imgW="96621600" imgH="10363200" progId="Equation.DSMT4">
              <p:embed/>
            </p:oleObj>
          </a:graphicData>
        </a:graphic>
      </p:graphicFrame>
      <p:graphicFrame>
        <p:nvGraphicFramePr>
          <p:cNvPr id="36869" name="对象 37893"/>
          <p:cNvGraphicFramePr>
            <a:graphicFrameLocks/>
          </p:cNvGraphicFramePr>
          <p:nvPr/>
        </p:nvGraphicFramePr>
        <p:xfrm>
          <a:off x="1105182" y="5551157"/>
          <a:ext cx="470753" cy="857158"/>
        </p:xfrm>
        <a:graphic>
          <a:graphicData uri="http://schemas.openxmlformats.org/presentationml/2006/ole">
            <p:oleObj spid="_x0000_s38927" name="Equation" r:id="rId5" imgW="3962400" imgH="9753600" progId="Equation.DSMT4">
              <p:embed/>
            </p:oleObj>
          </a:graphicData>
        </a:graphic>
      </p:graphicFrame>
      <p:sp>
        <p:nvSpPr>
          <p:cNvPr id="3" name="灯片编号占位符 2"/>
          <p:cNvSpPr>
            <a:spLocks noGrp="1"/>
          </p:cNvSpPr>
          <p:nvPr>
            <p:ph type="sldNum" sz="quarter" idx="12"/>
          </p:nvPr>
        </p:nvSpPr>
        <p:spPr/>
        <p:txBody>
          <a:bodyPr/>
          <a:lstStyle/>
          <a:p>
            <a:fld id="{E5BDF72E-9FE5-429F-91AD-B59394577185}" type="slidenum">
              <a:rPr lang="zh-CN" altLang="en-US" smtClean="0"/>
              <a:pPr/>
              <a:t>47</a:t>
            </a:fld>
            <a:endParaRPr lang="zh-CN" altLang="en-US"/>
          </a:p>
        </p:txBody>
      </p:sp>
      <p:graphicFrame>
        <p:nvGraphicFramePr>
          <p:cNvPr id="8" name="对象 31745">
            <a:hlinkClick r:id="" action="ppaction://ole?verb=1"/>
          </p:cNvPr>
          <p:cNvGraphicFramePr>
            <a:graphicFrameLocks noChangeAspect="1"/>
          </p:cNvGraphicFramePr>
          <p:nvPr/>
        </p:nvGraphicFramePr>
        <p:xfrm>
          <a:off x="1737950" y="772485"/>
          <a:ext cx="5918200" cy="857250"/>
        </p:xfrm>
        <a:graphic>
          <a:graphicData uri="http://schemas.openxmlformats.org/presentationml/2006/ole">
            <p:oleObj spid="_x0000_s38928" name="Equation" r:id="rId6" imgW="71628000" imgH="10363200" progId="Equation.DSMT4">
              <p:embed/>
            </p:oleObj>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b="0" dirty="0"/>
              <a:t>球坐标系运算公式</a:t>
            </a:r>
          </a:p>
        </p:txBody>
      </p:sp>
      <p:graphicFrame>
        <p:nvGraphicFramePr>
          <p:cNvPr id="3" name="对象 2"/>
          <p:cNvGraphicFramePr>
            <a:graphicFrameLocks noChangeAspect="1"/>
          </p:cNvGraphicFramePr>
          <p:nvPr/>
        </p:nvGraphicFramePr>
        <p:xfrm>
          <a:off x="457200" y="1495424"/>
          <a:ext cx="8100078" cy="2284095"/>
        </p:xfrm>
        <a:graphic>
          <a:graphicData uri="http://schemas.openxmlformats.org/presentationml/2006/ole">
            <p:oleObj spid="_x0000_s39940" name="Equation" r:id="rId4" imgW="160020000" imgH="45110400" progId="Equation.DSMT4">
              <p:embed/>
            </p:oleObj>
          </a:graphicData>
        </a:graphic>
      </p:graphicFrame>
      <p:sp>
        <p:nvSpPr>
          <p:cNvPr id="6" name="灯片编号占位符 5"/>
          <p:cNvSpPr>
            <a:spLocks noGrp="1"/>
          </p:cNvSpPr>
          <p:nvPr>
            <p:ph type="sldNum" sz="quarter" idx="4"/>
          </p:nvPr>
        </p:nvSpPr>
        <p:spPr/>
        <p:txBody>
          <a:bodyPr/>
          <a:lstStyle/>
          <a:p>
            <a:fld id="{E5BDF72E-9FE5-429F-91AD-B59394577185}" type="slidenum">
              <a:rPr lang="zh-CN" altLang="en-US" smtClean="0"/>
              <a:pPr/>
              <a:t>48</a:t>
            </a:fld>
            <a:endParaRPr lang="zh-CN" alt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4686745" y="2938062"/>
            <a:ext cx="4284663" cy="3762375"/>
            <a:chOff x="4860925" y="2781300"/>
            <a:chExt cx="4284663" cy="3762375"/>
          </a:xfrm>
        </p:grpSpPr>
        <p:pic>
          <p:nvPicPr>
            <p:cNvPr id="8" name="图片 28674"/>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860925" y="2781300"/>
              <a:ext cx="4284663" cy="3762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文本框 8"/>
            <p:cNvSpPr txBox="1"/>
            <p:nvPr/>
          </p:nvSpPr>
          <p:spPr>
            <a:xfrm>
              <a:off x="6712001" y="5364472"/>
              <a:ext cx="346570" cy="461665"/>
            </a:xfrm>
            <a:prstGeom prst="rect">
              <a:avLst/>
            </a:prstGeom>
            <a:noFill/>
          </p:spPr>
          <p:txBody>
            <a:bodyPr wrap="none" rtlCol="0">
              <a:spAutoFit/>
            </a:bodyPr>
            <a:lstStyle/>
            <a:p>
              <a:r>
                <a:rPr lang="en-US" altLang="zh-CN" sz="2400" dirty="0"/>
                <a:t>o</a:t>
              </a:r>
              <a:endParaRPr lang="zh-CN" altLang="en-US" sz="2400" dirty="0"/>
            </a:p>
          </p:txBody>
        </p:sp>
        <p:sp>
          <p:nvSpPr>
            <p:cNvPr id="11" name="文本框 10"/>
            <p:cNvSpPr txBox="1"/>
            <p:nvPr/>
          </p:nvSpPr>
          <p:spPr>
            <a:xfrm>
              <a:off x="7369505" y="4942117"/>
              <a:ext cx="292068" cy="461665"/>
            </a:xfrm>
            <a:prstGeom prst="rect">
              <a:avLst/>
            </a:prstGeom>
            <a:noFill/>
          </p:spPr>
          <p:txBody>
            <a:bodyPr wrap="none" rtlCol="0">
              <a:spAutoFit/>
            </a:bodyPr>
            <a:lstStyle/>
            <a:p>
              <a:r>
                <a:rPr lang="en-US" altLang="zh-CN" sz="2400" dirty="0"/>
                <a:t>r</a:t>
              </a:r>
              <a:endParaRPr lang="zh-CN" altLang="en-US" sz="2400" dirty="0"/>
            </a:p>
          </p:txBody>
        </p:sp>
        <p:graphicFrame>
          <p:nvGraphicFramePr>
            <p:cNvPr id="12" name="对象 28681">
              <a:hlinkClick r:id="" action="ppaction://ole?verb=1"/>
            </p:cNvPr>
            <p:cNvGraphicFramePr>
              <a:graphicFrameLocks noChangeAspect="1"/>
            </p:cNvGraphicFramePr>
            <p:nvPr/>
          </p:nvGraphicFramePr>
          <p:xfrm>
            <a:off x="7669213" y="4724400"/>
            <a:ext cx="265112" cy="288925"/>
          </p:xfrm>
          <a:graphic>
            <a:graphicData uri="http://schemas.openxmlformats.org/presentationml/2006/ole">
              <p:oleObj spid="_x0000_s40967" r:id="rId4" imgW="3657600" imgH="3962400" progId="Equation.3">
                <p:embed/>
              </p:oleObj>
            </a:graphicData>
          </a:graphic>
        </p:graphicFrame>
        <p:cxnSp>
          <p:nvCxnSpPr>
            <p:cNvPr id="13" name="直接连接符 12"/>
            <p:cNvCxnSpPr/>
            <p:nvPr/>
          </p:nvCxnSpPr>
          <p:spPr>
            <a:xfrm flipH="1">
              <a:off x="6461081" y="5671500"/>
              <a:ext cx="576262" cy="720725"/>
            </a:xfrm>
            <a:prstGeom prst="line">
              <a:avLst/>
            </a:prstGeom>
            <a:ln w="34925" cmpd="sng">
              <a:solidFill>
                <a:srgbClr val="00B050"/>
              </a:solidFill>
              <a:prstDash val="solid"/>
            </a:ln>
          </p:spPr>
          <p:style>
            <a:lnRef idx="1">
              <a:schemeClr val="dk1"/>
            </a:lnRef>
            <a:fillRef idx="0">
              <a:schemeClr val="dk1"/>
            </a:fillRef>
            <a:effectRef idx="0">
              <a:schemeClr val="dk1"/>
            </a:effectRef>
            <a:fontRef idx="minor">
              <a:schemeClr val="tx1"/>
            </a:fontRef>
          </p:style>
        </p:cxnSp>
        <p:sp>
          <p:nvSpPr>
            <p:cNvPr id="14" name="文本框 5"/>
            <p:cNvSpPr txBox="1">
              <a:spLocks noChangeArrowheads="1"/>
            </p:cNvSpPr>
            <p:nvPr/>
          </p:nvSpPr>
          <p:spPr bwMode="auto">
            <a:xfrm>
              <a:off x="6952162" y="5755234"/>
              <a:ext cx="300082"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zh-CN" altLang="en-US" dirty="0">
                  <a:latin typeface="Arial" panose="020B0604020202020204" pitchFamily="34" charset="0"/>
                  <a:ea typeface="微软雅黑" panose="020B0503020204020204" pitchFamily="34" charset="-122"/>
                </a:rPr>
                <a:t>λ</a:t>
              </a:r>
            </a:p>
          </p:txBody>
        </p:sp>
      </p:grpSp>
      <p:sp>
        <p:nvSpPr>
          <p:cNvPr id="38913" name="矩形 39937"/>
          <p:cNvSpPr>
            <a:spLocks noChangeArrowheads="1"/>
          </p:cNvSpPr>
          <p:nvPr/>
        </p:nvSpPr>
        <p:spPr bwMode="auto">
          <a:xfrm>
            <a:off x="616035" y="1705115"/>
            <a:ext cx="8280400" cy="19389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000" b="0" dirty="0">
                <a:latin typeface="Arial" panose="020B0604020202020204" pitchFamily="34" charset="0"/>
                <a:ea typeface="微软雅黑" panose="020B0503020204020204" pitchFamily="34" charset="-122"/>
              </a:rPr>
              <a:t>已知旋转坐标系大气运动方程：</a:t>
            </a:r>
          </a:p>
          <a:p>
            <a:pPr>
              <a:lnSpc>
                <a:spcPct val="150000"/>
              </a:lnSpc>
            </a:pPr>
            <a:endParaRPr lang="zh-CN" altLang="en-US" sz="2000" b="0" dirty="0">
              <a:latin typeface="Arial" panose="020B0604020202020204" pitchFamily="34" charset="0"/>
              <a:ea typeface="微软雅黑" panose="020B0503020204020204" pitchFamily="34" charset="-122"/>
            </a:endParaRPr>
          </a:p>
          <a:p>
            <a:pPr>
              <a:lnSpc>
                <a:spcPct val="150000"/>
              </a:lnSpc>
            </a:pPr>
            <a:r>
              <a:rPr lang="zh-CN" altLang="en-US" sz="2000" b="0" dirty="0">
                <a:latin typeface="Arial" panose="020B0604020202020204" pitchFamily="34" charset="0"/>
                <a:ea typeface="微软雅黑" panose="020B0503020204020204" pitchFamily="34" charset="-122"/>
              </a:rPr>
              <a:t>       </a:t>
            </a:r>
            <a:endParaRPr lang="en-US" altLang="zh-CN" sz="2000" b="0" dirty="0">
              <a:latin typeface="Arial" panose="020B0604020202020204" pitchFamily="34" charset="0"/>
              <a:ea typeface="微软雅黑" panose="020B0503020204020204" pitchFamily="34" charset="-122"/>
            </a:endParaRPr>
          </a:p>
          <a:p>
            <a:pPr>
              <a:lnSpc>
                <a:spcPct val="150000"/>
              </a:lnSpc>
            </a:pPr>
            <a:r>
              <a:rPr lang="zh-CN" altLang="en-US" sz="2000" b="0" dirty="0">
                <a:latin typeface="Arial" panose="020B0604020202020204" pitchFamily="34" charset="0"/>
                <a:ea typeface="微软雅黑" panose="020B0503020204020204" pitchFamily="34" charset="-122"/>
              </a:rPr>
              <a:t>将各项展开成为</a:t>
            </a:r>
            <a:r>
              <a:rPr lang="zh-CN" altLang="en-US" sz="2000" dirty="0">
                <a:latin typeface="Arial" panose="020B0604020202020204" pitchFamily="34" charset="0"/>
                <a:ea typeface="微软雅黑" panose="020B0503020204020204" pitchFamily="34" charset="-122"/>
              </a:rPr>
              <a:t>球坐标系中的分量形式</a:t>
            </a:r>
            <a:r>
              <a:rPr lang="zh-CN" altLang="en-US" sz="2000" b="0" dirty="0">
                <a:latin typeface="Arial" panose="020B0604020202020204" pitchFamily="34" charset="0"/>
                <a:ea typeface="微软雅黑" panose="020B0503020204020204" pitchFamily="34" charset="-122"/>
              </a:rPr>
              <a:t>。        </a:t>
            </a:r>
          </a:p>
        </p:txBody>
      </p:sp>
      <p:graphicFrame>
        <p:nvGraphicFramePr>
          <p:cNvPr id="38914" name="对象 39938"/>
          <p:cNvGraphicFramePr>
            <a:graphicFrameLocks/>
          </p:cNvGraphicFramePr>
          <p:nvPr/>
        </p:nvGraphicFramePr>
        <p:xfrm>
          <a:off x="4276725" y="1571625"/>
          <a:ext cx="3471863" cy="863600"/>
        </p:xfrm>
        <a:graphic>
          <a:graphicData uri="http://schemas.openxmlformats.org/presentationml/2006/ole">
            <p:oleObj spid="_x0000_s40968" name="Equation" r:id="rId5" imgW="53644800" imgH="11277600" progId="Equation.DSMT4">
              <p:embed/>
            </p:oleObj>
          </a:graphicData>
        </a:graphic>
      </p:graphicFrame>
      <p:sp>
        <p:nvSpPr>
          <p:cNvPr id="3" name="标题 2"/>
          <p:cNvSpPr>
            <a:spLocks noGrp="1"/>
          </p:cNvSpPr>
          <p:nvPr>
            <p:ph type="title"/>
          </p:nvPr>
        </p:nvSpPr>
        <p:spPr/>
        <p:txBody>
          <a:bodyPr/>
          <a:lstStyle/>
          <a:p>
            <a:r>
              <a:rPr lang="zh-CN" altLang="en-US" b="0" dirty="0">
                <a:latin typeface="Arial" panose="020B0604020202020204" pitchFamily="34" charset="0"/>
              </a:rPr>
              <a:t>3.球坐标系大气运动方程组</a:t>
            </a:r>
            <a:endParaRPr lang="zh-CN" altLang="en-US" dirty="0"/>
          </a:p>
        </p:txBody>
      </p:sp>
      <p:sp>
        <p:nvSpPr>
          <p:cNvPr id="4" name="灯片编号占位符 3"/>
          <p:cNvSpPr>
            <a:spLocks noGrp="1"/>
          </p:cNvSpPr>
          <p:nvPr>
            <p:ph type="sldNum" sz="quarter" idx="4"/>
          </p:nvPr>
        </p:nvSpPr>
        <p:spPr/>
        <p:txBody>
          <a:bodyPr/>
          <a:lstStyle/>
          <a:p>
            <a:fld id="{E5BDF72E-9FE5-429F-91AD-B59394577185}" type="slidenum">
              <a:rPr lang="zh-CN" altLang="en-US" smtClean="0"/>
              <a:pPr/>
              <a:t>49</a:t>
            </a:fld>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矩形 8194"/>
          <p:cNvSpPr>
            <a:spLocks noChangeArrowheads="1"/>
          </p:cNvSpPr>
          <p:nvPr/>
        </p:nvSpPr>
        <p:spPr bwMode="auto">
          <a:xfrm>
            <a:off x="423002" y="1104265"/>
            <a:ext cx="8280400" cy="424731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000" b="0" dirty="0">
                <a:solidFill>
                  <a:srgbClr val="002060"/>
                </a:solidFill>
                <a:latin typeface="Arial" panose="020B0604020202020204" pitchFamily="34" charset="0"/>
                <a:ea typeface="微软雅黑" panose="020B0503020204020204" pitchFamily="34" charset="-122"/>
              </a:rPr>
              <a:t>1. 旋转（相对）坐标系</a:t>
            </a:r>
          </a:p>
          <a:p>
            <a:pPr>
              <a:lnSpc>
                <a:spcPct val="150000"/>
              </a:lnSpc>
            </a:pPr>
            <a:r>
              <a:rPr lang="zh-CN" altLang="en-US" sz="2000" b="0" dirty="0">
                <a:latin typeface="Arial" panose="020B0604020202020204" pitchFamily="34" charset="0"/>
                <a:ea typeface="微软雅黑" panose="020B0503020204020204" pitchFamily="34" charset="-122"/>
              </a:rPr>
              <a:t>        通常将相对于某个恒星作旋转运动（即</a:t>
            </a:r>
            <a:r>
              <a:rPr lang="zh-CN" altLang="en-US" sz="2000" b="1" dirty="0">
                <a:solidFill>
                  <a:srgbClr val="C00000"/>
                </a:solidFill>
                <a:latin typeface="Arial" panose="020B0604020202020204" pitchFamily="34" charset="0"/>
                <a:ea typeface="微软雅黑" panose="020B0503020204020204" pitchFamily="34" charset="-122"/>
              </a:rPr>
              <a:t>有加速度</a:t>
            </a:r>
            <a:r>
              <a:rPr lang="zh-CN" altLang="en-US" sz="2000" b="0" dirty="0">
                <a:latin typeface="Arial" panose="020B0604020202020204" pitchFamily="34" charset="0"/>
                <a:ea typeface="微软雅黑" panose="020B0503020204020204" pitchFamily="34" charset="-122"/>
              </a:rPr>
              <a:t>）的坐标系称为</a:t>
            </a:r>
            <a:r>
              <a:rPr lang="zh-CN" altLang="en-US" sz="2000" b="1" dirty="0">
                <a:solidFill>
                  <a:srgbClr val="002060"/>
                </a:solidFill>
                <a:latin typeface="Arial" panose="020B0604020202020204" pitchFamily="34" charset="0"/>
                <a:ea typeface="微软雅黑" panose="020B0503020204020204" pitchFamily="34" charset="-122"/>
              </a:rPr>
              <a:t>旋转（相对）坐标系</a:t>
            </a:r>
            <a:r>
              <a:rPr lang="zh-CN" altLang="en-US" sz="2000" b="0" dirty="0">
                <a:latin typeface="Arial" panose="020B0604020202020204" pitchFamily="34" charset="0"/>
                <a:ea typeface="微软雅黑" panose="020B0503020204020204" pitchFamily="34" charset="-122"/>
              </a:rPr>
              <a:t>，在相对坐标系中观测到的大气运动称为相对运动，固定在地球上的坐标属于旋转坐标系。</a:t>
            </a:r>
          </a:p>
          <a:p>
            <a:pPr>
              <a:lnSpc>
                <a:spcPct val="150000"/>
              </a:lnSpc>
            </a:pPr>
            <a:endParaRPr lang="zh-CN" altLang="en-US" sz="2000" b="0" dirty="0">
              <a:latin typeface="Arial" panose="020B0604020202020204" pitchFamily="34" charset="0"/>
              <a:ea typeface="微软雅黑" panose="020B0503020204020204" pitchFamily="34" charset="-122"/>
            </a:endParaRPr>
          </a:p>
          <a:p>
            <a:pPr>
              <a:lnSpc>
                <a:spcPct val="150000"/>
              </a:lnSpc>
            </a:pPr>
            <a:r>
              <a:rPr lang="zh-CN" altLang="en-US" sz="2000" b="0" dirty="0">
                <a:latin typeface="Arial" panose="020B0604020202020204" pitchFamily="34" charset="0"/>
                <a:ea typeface="微软雅黑" panose="020B0503020204020204" pitchFamily="34" charset="-122"/>
              </a:rPr>
              <a:t>        在绝对坐标系中，单位质量空气微团所遵从的运动方程称为绝对运动方程。但由于地球坐标系中（如地球上的观测站）无法直接观测到绝对坐标系和绝对加速度，只能观测到</a:t>
            </a:r>
            <a:r>
              <a:rPr lang="zh-CN" altLang="en-US" sz="2000" b="1" dirty="0">
                <a:solidFill>
                  <a:srgbClr val="C00000"/>
                </a:solidFill>
                <a:latin typeface="Arial" panose="020B0604020202020204" pitchFamily="34" charset="0"/>
                <a:ea typeface="微软雅黑" panose="020B0503020204020204" pitchFamily="34" charset="-122"/>
              </a:rPr>
              <a:t>相对速度</a:t>
            </a:r>
            <a:r>
              <a:rPr lang="zh-CN" altLang="en-US" sz="2000" b="0" dirty="0">
                <a:latin typeface="Arial" panose="020B0604020202020204" pitchFamily="34" charset="0"/>
                <a:ea typeface="微软雅黑" panose="020B0503020204020204" pitchFamily="34" charset="-122"/>
              </a:rPr>
              <a:t>和</a:t>
            </a:r>
            <a:r>
              <a:rPr lang="zh-CN" altLang="en-US" sz="2000" b="1" dirty="0">
                <a:solidFill>
                  <a:srgbClr val="002060"/>
                </a:solidFill>
                <a:latin typeface="Arial" panose="020B0604020202020204" pitchFamily="34" charset="0"/>
                <a:ea typeface="微软雅黑" panose="020B0503020204020204" pitchFamily="34" charset="-122"/>
              </a:rPr>
              <a:t>相对加速度</a:t>
            </a:r>
            <a:r>
              <a:rPr lang="zh-CN" altLang="en-US" sz="2000" b="0" dirty="0">
                <a:latin typeface="Arial" panose="020B0604020202020204" pitchFamily="34" charset="0"/>
                <a:ea typeface="微软雅黑" panose="020B0503020204020204" pitchFamily="34" charset="-122"/>
              </a:rPr>
              <a:t>。因此，不能直接将方程                                          用于研究地球大气运动。</a:t>
            </a:r>
          </a:p>
        </p:txBody>
      </p:sp>
      <p:graphicFrame>
        <p:nvGraphicFramePr>
          <p:cNvPr id="8195" name="对象 8195">
            <a:hlinkClick r:id="" action="ppaction://ole?verb=1"/>
          </p:cNvPr>
          <p:cNvGraphicFramePr>
            <a:graphicFrameLocks noChangeAspect="1"/>
          </p:cNvGraphicFramePr>
          <p:nvPr/>
        </p:nvGraphicFramePr>
        <p:xfrm>
          <a:off x="2220051" y="4921069"/>
          <a:ext cx="2514600" cy="647700"/>
        </p:xfrm>
        <a:graphic>
          <a:graphicData uri="http://schemas.openxmlformats.org/presentationml/2006/ole">
            <p:oleObj spid="_x0000_s16388" r:id="rId3" imgW="39014400" imgH="10058400" progId="Equation.3">
              <p:embed/>
            </p:oleObj>
          </a:graphicData>
        </a:graphic>
      </p:graphicFrame>
      <p:sp>
        <p:nvSpPr>
          <p:cNvPr id="3" name="标题 2"/>
          <p:cNvSpPr>
            <a:spLocks noGrp="1"/>
          </p:cNvSpPr>
          <p:nvPr>
            <p:ph type="title"/>
          </p:nvPr>
        </p:nvSpPr>
        <p:spPr/>
        <p:txBody>
          <a:bodyPr/>
          <a:lstStyle/>
          <a:p>
            <a:r>
              <a:rPr lang="zh-CN" altLang="en-US" sz="2800" b="0" dirty="0">
                <a:latin typeface="Arial" panose="020B0604020202020204" pitchFamily="34" charset="0"/>
                <a:cs typeface="Arial" panose="020B0604020202020204" pitchFamily="34" charset="0"/>
              </a:rPr>
              <a:t>第</a:t>
            </a:r>
            <a:r>
              <a:rPr lang="zh-CN" altLang="en-US" sz="2800" b="0" dirty="0">
                <a:latin typeface="Arial" panose="020B0604020202020204" pitchFamily="34" charset="0"/>
              </a:rPr>
              <a:t>二</a:t>
            </a:r>
            <a:r>
              <a:rPr lang="zh-CN" altLang="en-US" sz="2800" b="0" dirty="0">
                <a:latin typeface="Arial" panose="020B0604020202020204" pitchFamily="34" charset="0"/>
                <a:cs typeface="Arial" panose="020B0604020202020204" pitchFamily="34" charset="0"/>
              </a:rPr>
              <a:t>节 </a:t>
            </a:r>
            <a:r>
              <a:rPr lang="zh-CN" altLang="en-US" sz="2800" b="0" dirty="0"/>
              <a:t>视示力，旋转坐标系运动方程</a:t>
            </a:r>
            <a:r>
              <a:rPr lang="zh-CN" altLang="en-US" sz="2800" b="0" dirty="0">
                <a:latin typeface="Arial" panose="020B0604020202020204" pitchFamily="34" charset="0"/>
                <a:cs typeface="Arial" panose="020B0604020202020204" pitchFamily="34" charset="0"/>
              </a:rPr>
              <a:t> </a:t>
            </a:r>
            <a:endParaRPr lang="zh-CN" altLang="en-US" sz="2800" dirty="0"/>
          </a:p>
        </p:txBody>
      </p:sp>
      <p:sp>
        <p:nvSpPr>
          <p:cNvPr id="4" name="灯片编号占位符 3"/>
          <p:cNvSpPr>
            <a:spLocks noGrp="1"/>
          </p:cNvSpPr>
          <p:nvPr>
            <p:ph type="sldNum" sz="quarter" idx="12"/>
          </p:nvPr>
        </p:nvSpPr>
        <p:spPr/>
        <p:txBody>
          <a:bodyPr/>
          <a:lstStyle/>
          <a:p>
            <a:fld id="{E5BDF72E-9FE5-429F-91AD-B59394577185}" type="slidenum">
              <a:rPr lang="zh-CN" altLang="en-US" smtClean="0"/>
              <a:pPr/>
              <a:t>5</a:t>
            </a:fld>
            <a:endParaRPr lang="zh-CN" alt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矩形 39937"/>
          <p:cNvSpPr>
            <a:spLocks noChangeArrowheads="1"/>
          </p:cNvSpPr>
          <p:nvPr/>
        </p:nvSpPr>
        <p:spPr bwMode="auto">
          <a:xfrm>
            <a:off x="537658" y="1084262"/>
            <a:ext cx="8280400" cy="37856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000" b="0" dirty="0">
                <a:latin typeface="Arial" panose="020B0604020202020204" pitchFamily="34" charset="0"/>
                <a:ea typeface="微软雅黑" panose="020B0503020204020204" pitchFamily="34" charset="-122"/>
              </a:rPr>
              <a:t>万有引力(真实力)+惯性离心力(视示力,虚拟力)=重力</a:t>
            </a:r>
            <a:endParaRPr lang="en-US" altLang="zh-CN" sz="2000" b="0" dirty="0">
              <a:latin typeface="Arial" panose="020B0604020202020204" pitchFamily="34" charset="0"/>
              <a:ea typeface="微软雅黑" panose="020B0503020204020204" pitchFamily="34" charset="-122"/>
            </a:endParaRPr>
          </a:p>
          <a:p>
            <a:pPr>
              <a:lnSpc>
                <a:spcPct val="150000"/>
              </a:lnSpc>
            </a:pPr>
            <a:endParaRPr lang="zh-CN" altLang="en-US" sz="2000" b="0" dirty="0">
              <a:latin typeface="Arial" panose="020B0604020202020204" pitchFamily="34" charset="0"/>
              <a:ea typeface="微软雅黑" panose="020B0503020204020204" pitchFamily="34" charset="-122"/>
            </a:endParaRPr>
          </a:p>
          <a:p>
            <a:pPr>
              <a:lnSpc>
                <a:spcPct val="150000"/>
              </a:lnSpc>
            </a:pPr>
            <a:r>
              <a:rPr lang="zh-CN" altLang="en-US" sz="2000" b="0" dirty="0">
                <a:latin typeface="Arial" panose="020B0604020202020204" pitchFamily="34" charset="0"/>
                <a:ea typeface="微软雅黑" panose="020B0503020204020204" pitchFamily="34" charset="-122"/>
              </a:rPr>
              <a:t>惯性离心力：</a:t>
            </a:r>
            <a:endParaRPr lang="en-US" altLang="zh-CN" sz="2000" b="0" dirty="0">
              <a:latin typeface="Arial" panose="020B0604020202020204" pitchFamily="34" charset="0"/>
              <a:ea typeface="微软雅黑" panose="020B0503020204020204" pitchFamily="34" charset="-122"/>
            </a:endParaRPr>
          </a:p>
          <a:p>
            <a:pPr>
              <a:lnSpc>
                <a:spcPct val="150000"/>
              </a:lnSpc>
            </a:pPr>
            <a:endParaRPr lang="en-US" altLang="zh-CN" sz="2000" b="0" dirty="0">
              <a:latin typeface="Arial" panose="020B0604020202020204" pitchFamily="34" charset="0"/>
              <a:ea typeface="微软雅黑" panose="020B0503020204020204" pitchFamily="34" charset="-122"/>
            </a:endParaRPr>
          </a:p>
          <a:p>
            <a:pPr>
              <a:lnSpc>
                <a:spcPct val="150000"/>
              </a:lnSpc>
            </a:pPr>
            <a:r>
              <a:rPr lang="zh-CN" altLang="en-US" sz="2000" b="0" dirty="0">
                <a:latin typeface="Arial" panose="020B0604020202020204" pitchFamily="34" charset="0"/>
                <a:ea typeface="微软雅黑" panose="020B0503020204020204" pitchFamily="34" charset="-122"/>
              </a:rPr>
              <a:t>万有引力：</a:t>
            </a:r>
            <a:endParaRPr lang="en-US" altLang="zh-CN" sz="2000" b="0" dirty="0">
              <a:latin typeface="Arial" panose="020B0604020202020204" pitchFamily="34" charset="0"/>
              <a:ea typeface="微软雅黑" panose="020B0503020204020204" pitchFamily="34" charset="-122"/>
            </a:endParaRPr>
          </a:p>
          <a:p>
            <a:pPr>
              <a:lnSpc>
                <a:spcPct val="150000"/>
              </a:lnSpc>
            </a:pPr>
            <a:endParaRPr lang="zh-CN" altLang="en-US" sz="2000" b="0" dirty="0">
              <a:latin typeface="Arial" panose="020B0604020202020204" pitchFamily="34" charset="0"/>
              <a:ea typeface="微软雅黑" panose="020B0503020204020204" pitchFamily="34" charset="-122"/>
            </a:endParaRPr>
          </a:p>
          <a:p>
            <a:pPr>
              <a:lnSpc>
                <a:spcPct val="150000"/>
              </a:lnSpc>
            </a:pPr>
            <a:r>
              <a:rPr lang="zh-CN" altLang="en-US" sz="2000" b="0" dirty="0">
                <a:latin typeface="Arial" panose="020B0604020202020204" pitchFamily="34" charset="0"/>
                <a:ea typeface="微软雅黑" panose="020B0503020204020204" pitchFamily="34" charset="-122"/>
              </a:rPr>
              <a:t>在球坐标系中，重力只在坐标轴r上出现，但其</a:t>
            </a:r>
          </a:p>
          <a:p>
            <a:pPr>
              <a:lnSpc>
                <a:spcPct val="150000"/>
              </a:lnSpc>
            </a:pPr>
            <a:r>
              <a:rPr lang="zh-CN" altLang="en-US" sz="2000" b="0" dirty="0">
                <a:latin typeface="Arial" panose="020B0604020202020204" pitchFamily="34" charset="0"/>
                <a:ea typeface="微软雅黑" panose="020B0503020204020204" pitchFamily="34" charset="-122"/>
              </a:rPr>
              <a:t>方向与k相反，因而                </a:t>
            </a:r>
          </a:p>
        </p:txBody>
      </p:sp>
      <p:pic>
        <p:nvPicPr>
          <p:cNvPr id="38915" name="图片 39939"/>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139236" y="1826623"/>
            <a:ext cx="2990850" cy="2438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aphicFrame>
        <p:nvGraphicFramePr>
          <p:cNvPr id="38916" name="对象 39940"/>
          <p:cNvGraphicFramePr>
            <a:graphicFrameLocks/>
          </p:cNvGraphicFramePr>
          <p:nvPr/>
        </p:nvGraphicFramePr>
        <p:xfrm>
          <a:off x="2118439" y="2099676"/>
          <a:ext cx="841375" cy="360362"/>
        </p:xfrm>
        <a:graphic>
          <a:graphicData uri="http://schemas.openxmlformats.org/presentationml/2006/ole">
            <p:oleObj spid="_x0000_s41994" r:id="rId4" imgW="10668000" imgH="5181600" progId="Equation.3">
              <p:embed/>
            </p:oleObj>
          </a:graphicData>
        </a:graphic>
      </p:graphicFrame>
      <p:graphicFrame>
        <p:nvGraphicFramePr>
          <p:cNvPr id="38917" name="对象 39941"/>
          <p:cNvGraphicFramePr>
            <a:graphicFrameLocks/>
          </p:cNvGraphicFramePr>
          <p:nvPr/>
        </p:nvGraphicFramePr>
        <p:xfrm>
          <a:off x="2000171" y="2746111"/>
          <a:ext cx="1077913" cy="914400"/>
        </p:xfrm>
        <a:graphic>
          <a:graphicData uri="http://schemas.openxmlformats.org/presentationml/2006/ole">
            <p:oleObj spid="_x0000_s41995" r:id="rId5" imgW="13106400" imgH="11277600" progId="Equation.3">
              <p:embed/>
            </p:oleObj>
          </a:graphicData>
        </a:graphic>
      </p:graphicFrame>
      <p:graphicFrame>
        <p:nvGraphicFramePr>
          <p:cNvPr id="38918" name="对象 39942"/>
          <p:cNvGraphicFramePr>
            <a:graphicFrameLocks/>
          </p:cNvGraphicFramePr>
          <p:nvPr/>
        </p:nvGraphicFramePr>
        <p:xfrm>
          <a:off x="4035924" y="5128151"/>
          <a:ext cx="1103312" cy="493712"/>
        </p:xfrm>
        <a:graphic>
          <a:graphicData uri="http://schemas.openxmlformats.org/presentationml/2006/ole">
            <p:oleObj spid="_x0000_s41996" r:id="rId6" imgW="13411200" imgH="6096000" progId="Equation.3">
              <p:embed/>
            </p:oleObj>
          </a:graphicData>
        </a:graphic>
      </p:graphicFrame>
      <p:sp>
        <p:nvSpPr>
          <p:cNvPr id="3" name="标题 2"/>
          <p:cNvSpPr>
            <a:spLocks noGrp="1"/>
          </p:cNvSpPr>
          <p:nvPr>
            <p:ph type="title"/>
          </p:nvPr>
        </p:nvSpPr>
        <p:spPr/>
        <p:txBody>
          <a:bodyPr/>
          <a:lstStyle/>
          <a:p>
            <a:r>
              <a:rPr lang="en-US" altLang="zh-CN" b="0" dirty="0">
                <a:latin typeface="Arial" panose="020B0604020202020204" pitchFamily="34" charset="0"/>
              </a:rPr>
              <a:t>1)</a:t>
            </a:r>
            <a:r>
              <a:rPr lang="zh-CN" altLang="en-US" b="0" dirty="0">
                <a:latin typeface="Arial" panose="020B0604020202020204" pitchFamily="34" charset="0"/>
              </a:rPr>
              <a:t>重力</a:t>
            </a:r>
            <a:r>
              <a:rPr lang="en-US" altLang="zh-CN" b="0" dirty="0">
                <a:latin typeface="Arial" panose="020B0604020202020204" pitchFamily="34" charset="0"/>
              </a:rPr>
              <a:t>(</a:t>
            </a:r>
            <a:r>
              <a:rPr lang="zh-CN" altLang="en-US" b="0" dirty="0">
                <a:latin typeface="Arial" panose="020B0604020202020204" pitchFamily="34" charset="0"/>
              </a:rPr>
              <a:t>真实力</a:t>
            </a:r>
            <a:r>
              <a:rPr lang="en-US" altLang="zh-CN" b="0" dirty="0">
                <a:latin typeface="Arial" panose="020B0604020202020204" pitchFamily="34" charset="0"/>
              </a:rPr>
              <a:t>)</a:t>
            </a:r>
          </a:p>
        </p:txBody>
      </p:sp>
      <p:sp>
        <p:nvSpPr>
          <p:cNvPr id="4" name="灯片编号占位符 3"/>
          <p:cNvSpPr>
            <a:spLocks noGrp="1"/>
          </p:cNvSpPr>
          <p:nvPr>
            <p:ph type="sldNum" sz="quarter" idx="4"/>
          </p:nvPr>
        </p:nvSpPr>
        <p:spPr/>
        <p:txBody>
          <a:bodyPr/>
          <a:lstStyle/>
          <a:p>
            <a:fld id="{E5BDF72E-9FE5-429F-91AD-B59394577185}" type="slidenum">
              <a:rPr lang="zh-CN" altLang="en-US" smtClean="0"/>
              <a:pPr/>
              <a:t>50</a:t>
            </a:fld>
            <a:endParaRPr lang="zh-CN" alt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9938" name="对象 40962">
            <a:hlinkClick r:id="" action="ppaction://ole?verb=1"/>
          </p:cNvPr>
          <p:cNvGraphicFramePr>
            <a:graphicFrameLocks noChangeAspect="1"/>
          </p:cNvGraphicFramePr>
          <p:nvPr/>
        </p:nvGraphicFramePr>
        <p:xfrm>
          <a:off x="1027113" y="1319213"/>
          <a:ext cx="6494462" cy="3392487"/>
        </p:xfrm>
        <a:graphic>
          <a:graphicData uri="http://schemas.openxmlformats.org/presentationml/2006/ole">
            <p:oleObj spid="_x0000_s43015" name="Equation" r:id="rId3" imgW="123748800" imgH="64617600" progId="Equation.DSMT4">
              <p:embed/>
            </p:oleObj>
          </a:graphicData>
        </a:graphic>
      </p:graphicFrame>
      <p:sp>
        <p:nvSpPr>
          <p:cNvPr id="3" name="标题 2"/>
          <p:cNvSpPr>
            <a:spLocks noGrp="1"/>
          </p:cNvSpPr>
          <p:nvPr>
            <p:ph type="title"/>
          </p:nvPr>
        </p:nvSpPr>
        <p:spPr/>
        <p:txBody>
          <a:bodyPr/>
          <a:lstStyle/>
          <a:p>
            <a:r>
              <a:rPr lang="zh-CN" altLang="en-US" b="0" dirty="0">
                <a:latin typeface="Arial" panose="020B0604020202020204" pitchFamily="34" charset="0"/>
              </a:rPr>
              <a:t> 2)气压梯度力</a:t>
            </a:r>
            <a:endParaRPr lang="zh-CN" altLang="en-US" dirty="0"/>
          </a:p>
        </p:txBody>
      </p:sp>
      <p:graphicFrame>
        <p:nvGraphicFramePr>
          <p:cNvPr id="4" name="对象 3"/>
          <p:cNvGraphicFramePr>
            <a:graphicFrameLocks noChangeAspect="1"/>
          </p:cNvGraphicFramePr>
          <p:nvPr/>
        </p:nvGraphicFramePr>
        <p:xfrm>
          <a:off x="1785938" y="5202238"/>
          <a:ext cx="5272087" cy="696912"/>
        </p:xfrm>
        <a:graphic>
          <a:graphicData uri="http://schemas.openxmlformats.org/presentationml/2006/ole">
            <p:oleObj spid="_x0000_s43016" name="Equation" r:id="rId4" imgW="78333600" imgH="10363200" progId="Equation.DSMT4">
              <p:embed/>
            </p:oleObj>
          </a:graphicData>
        </a:graphic>
      </p:graphicFrame>
      <p:sp>
        <p:nvSpPr>
          <p:cNvPr id="5" name="灯片编号占位符 4"/>
          <p:cNvSpPr>
            <a:spLocks noGrp="1"/>
          </p:cNvSpPr>
          <p:nvPr>
            <p:ph type="sldNum" sz="quarter" idx="4"/>
          </p:nvPr>
        </p:nvSpPr>
        <p:spPr/>
        <p:txBody>
          <a:bodyPr/>
          <a:lstStyle/>
          <a:p>
            <a:fld id="{E5BDF72E-9FE5-429F-91AD-B59394577185}" type="slidenum">
              <a:rPr lang="zh-CN" altLang="en-US" smtClean="0"/>
              <a:pPr/>
              <a:t>51</a:t>
            </a:fld>
            <a:endParaRPr lang="zh-CN" alt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矩形 41985"/>
          <p:cNvSpPr>
            <a:spLocks noChangeArrowheads="1"/>
          </p:cNvSpPr>
          <p:nvPr/>
        </p:nvSpPr>
        <p:spPr bwMode="auto">
          <a:xfrm>
            <a:off x="285750" y="1015841"/>
            <a:ext cx="8280400" cy="4991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000" b="0" dirty="0">
                <a:latin typeface="Arial" panose="020B0604020202020204" pitchFamily="34" charset="0"/>
                <a:ea typeface="微软雅黑" panose="020B0503020204020204" pitchFamily="34" charset="-122"/>
              </a:rPr>
              <a:t>已知旋转坐标系大气运动方程：      </a:t>
            </a:r>
          </a:p>
        </p:txBody>
      </p:sp>
      <p:pic>
        <p:nvPicPr>
          <p:cNvPr id="40962" name="图片 41986"/>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932363" y="836613"/>
            <a:ext cx="3951287" cy="3295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标题 2"/>
          <p:cNvSpPr>
            <a:spLocks noGrp="1"/>
          </p:cNvSpPr>
          <p:nvPr>
            <p:ph type="title"/>
          </p:nvPr>
        </p:nvSpPr>
        <p:spPr/>
        <p:txBody>
          <a:bodyPr/>
          <a:lstStyle/>
          <a:p>
            <a:r>
              <a:rPr lang="zh-CN" altLang="en-US" b="0" dirty="0">
                <a:latin typeface="Arial" panose="020B0604020202020204" pitchFamily="34" charset="0"/>
              </a:rPr>
              <a:t> 3)科氏力</a:t>
            </a:r>
            <a:endParaRPr lang="zh-CN" altLang="en-US" dirty="0"/>
          </a:p>
        </p:txBody>
      </p:sp>
      <p:sp>
        <p:nvSpPr>
          <p:cNvPr id="4" name="灯片编号占位符 3"/>
          <p:cNvSpPr>
            <a:spLocks noGrp="1"/>
          </p:cNvSpPr>
          <p:nvPr>
            <p:ph type="sldNum" sz="quarter" idx="4"/>
          </p:nvPr>
        </p:nvSpPr>
        <p:spPr/>
        <p:txBody>
          <a:bodyPr/>
          <a:lstStyle/>
          <a:p>
            <a:fld id="{E5BDF72E-9FE5-429F-91AD-B59394577185}" type="slidenum">
              <a:rPr lang="zh-CN" altLang="en-US" smtClean="0"/>
              <a:pPr/>
              <a:t>52</a:t>
            </a:fld>
            <a:endParaRPr lang="zh-CN" altLang="en-US" dirty="0"/>
          </a:p>
        </p:txBody>
      </p:sp>
      <p:graphicFrame>
        <p:nvGraphicFramePr>
          <p:cNvPr id="2" name="对象 1"/>
          <p:cNvGraphicFramePr>
            <a:graphicFrameLocks noChangeAspect="1"/>
          </p:cNvGraphicFramePr>
          <p:nvPr/>
        </p:nvGraphicFramePr>
        <p:xfrm>
          <a:off x="676208" y="1707820"/>
          <a:ext cx="4013328" cy="2193620"/>
        </p:xfrm>
        <a:graphic>
          <a:graphicData uri="http://schemas.openxmlformats.org/presentationml/2006/ole">
            <p:oleObj spid="_x0000_s44039" name="Equation" r:id="rId4" imgW="49072800" imgH="26822400" progId="Equation.DSMT4">
              <p:embed/>
            </p:oleObj>
          </a:graphicData>
        </a:graphic>
      </p:graphicFrame>
      <p:graphicFrame>
        <p:nvGraphicFramePr>
          <p:cNvPr id="5" name="对象 4"/>
          <p:cNvGraphicFramePr>
            <a:graphicFrameLocks noChangeAspect="1"/>
          </p:cNvGraphicFramePr>
          <p:nvPr/>
        </p:nvGraphicFramePr>
        <p:xfrm>
          <a:off x="761970" y="4233703"/>
          <a:ext cx="6361533" cy="1740615"/>
        </p:xfrm>
        <a:graphic>
          <a:graphicData uri="http://schemas.openxmlformats.org/presentationml/2006/ole">
            <p:oleObj spid="_x0000_s44040" name="Equation" r:id="rId5" imgW="93573600" imgH="25603200" progId="Equation.DSMT4">
              <p:embed/>
            </p:oleObj>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矩形 20481"/>
          <p:cNvSpPr>
            <a:spLocks noChangeArrowheads="1"/>
          </p:cNvSpPr>
          <p:nvPr/>
        </p:nvSpPr>
        <p:spPr bwMode="auto">
          <a:xfrm>
            <a:off x="635904" y="1207589"/>
            <a:ext cx="8020412" cy="28623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marL="342900" indent="-342900">
              <a:lnSpc>
                <a:spcPct val="150000"/>
              </a:lnSpc>
              <a:buFont typeface="Wingdings" panose="05000000000000000000" pitchFamily="2" charset="2"/>
              <a:buChar char="ü"/>
            </a:pPr>
            <a:r>
              <a:rPr lang="zh-CN" altLang="en-US" sz="2000" dirty="0">
                <a:latin typeface="Arial" panose="020B0604020202020204" pitchFamily="34" charset="0"/>
                <a:ea typeface="微软雅黑" panose="020B0503020204020204" pitchFamily="34" charset="-122"/>
              </a:rPr>
              <a:t>科氏力的</a:t>
            </a:r>
            <a:r>
              <a:rPr lang="zh-CN" altLang="en-US" sz="2000" b="0" dirty="0">
                <a:latin typeface="Arial" panose="020B0604020202020204" pitchFamily="34" charset="0"/>
                <a:ea typeface="微软雅黑" panose="020B0503020204020204" pitchFamily="34" charset="-122"/>
              </a:rPr>
              <a:t>大小与流速垂直，只改变流速的方向，不改变流速的大小; </a:t>
            </a:r>
            <a:endParaRPr lang="en-US" altLang="zh-CN" sz="2000" b="0" dirty="0">
              <a:latin typeface="Arial" panose="020B0604020202020204" pitchFamily="34" charset="0"/>
              <a:ea typeface="微软雅黑" panose="020B0503020204020204" pitchFamily="34" charset="-122"/>
            </a:endParaRPr>
          </a:p>
          <a:p>
            <a:pPr marL="342900" indent="-342900">
              <a:lnSpc>
                <a:spcPct val="150000"/>
              </a:lnSpc>
              <a:buFont typeface="Wingdings" panose="05000000000000000000" pitchFamily="2" charset="2"/>
              <a:buChar char="ü"/>
            </a:pPr>
            <a:r>
              <a:rPr lang="zh-CN" altLang="en-US" sz="2000" b="0" dirty="0">
                <a:latin typeface="Arial" panose="020B0604020202020204" pitchFamily="34" charset="0"/>
                <a:ea typeface="微软雅黑" panose="020B0503020204020204" pitchFamily="34" charset="-122"/>
              </a:rPr>
              <a:t>沿着流向观测，对于地球流体运动而言</a:t>
            </a:r>
            <a:r>
              <a:rPr lang="zh-CN" altLang="en-US" sz="2000" dirty="0">
                <a:latin typeface="Arial" panose="020B0604020202020204" pitchFamily="34" charset="0"/>
                <a:ea typeface="微软雅黑" panose="020B0503020204020204" pitchFamily="34" charset="-122"/>
              </a:rPr>
              <a:t>，科氏力使</a:t>
            </a:r>
            <a:r>
              <a:rPr lang="zh-CN" altLang="en-US" sz="2000" b="0" dirty="0">
                <a:latin typeface="Arial" panose="020B0604020202020204" pitchFamily="34" charset="0"/>
                <a:ea typeface="微软雅黑" panose="020B0503020204020204" pitchFamily="34" charset="-122"/>
              </a:rPr>
              <a:t>流体向右偏转(北半球)</a:t>
            </a:r>
          </a:p>
          <a:p>
            <a:pPr marL="342900" indent="-342900">
              <a:lnSpc>
                <a:spcPct val="150000"/>
              </a:lnSpc>
              <a:buFont typeface="Wingdings" panose="05000000000000000000" pitchFamily="2" charset="2"/>
              <a:buChar char="ü"/>
            </a:pPr>
            <a:r>
              <a:rPr lang="zh-CN" altLang="en-US" sz="2000" b="0" dirty="0">
                <a:latin typeface="Arial" panose="020B0604020202020204" pitchFamily="34" charset="0"/>
                <a:ea typeface="微软雅黑" panose="020B0503020204020204" pitchFamily="34" charset="-122"/>
              </a:rPr>
              <a:t>与相对速度V大小和夹角成正比；</a:t>
            </a:r>
            <a:endParaRPr lang="en-US" altLang="zh-CN" sz="2000" b="0" dirty="0">
              <a:latin typeface="Arial" panose="020B0604020202020204" pitchFamily="34" charset="0"/>
              <a:ea typeface="微软雅黑" panose="020B0503020204020204" pitchFamily="34" charset="-122"/>
            </a:endParaRPr>
          </a:p>
          <a:p>
            <a:pPr marL="342900" indent="-342900">
              <a:lnSpc>
                <a:spcPct val="150000"/>
              </a:lnSpc>
              <a:buFont typeface="Wingdings" panose="05000000000000000000" pitchFamily="2" charset="2"/>
              <a:buChar char="ü"/>
            </a:pPr>
            <a:r>
              <a:rPr lang="zh-CN" altLang="en-US" sz="2000" b="0" dirty="0">
                <a:latin typeface="Arial" panose="020B0604020202020204" pitchFamily="34" charset="0"/>
                <a:ea typeface="微软雅黑" panose="020B0503020204020204" pitchFamily="34" charset="-122"/>
              </a:rPr>
              <a:t>当不运动时，A=0，只有在做相对运动时，A才存在；</a:t>
            </a:r>
          </a:p>
          <a:p>
            <a:pPr marL="342900" indent="-342900">
              <a:lnSpc>
                <a:spcPct val="150000"/>
              </a:lnSpc>
              <a:buFont typeface="Wingdings" panose="05000000000000000000" pitchFamily="2" charset="2"/>
              <a:buChar char="ü"/>
            </a:pPr>
            <a:r>
              <a:rPr lang="zh-CN" altLang="en-US" sz="2000" b="0" dirty="0">
                <a:latin typeface="Arial" panose="020B0604020202020204" pitchFamily="34" charset="0"/>
                <a:ea typeface="微软雅黑" panose="020B0503020204020204" pitchFamily="34" charset="-122"/>
              </a:rPr>
              <a:t>小尺度可不考虑科氏力，大尺度必须考虑。</a:t>
            </a:r>
          </a:p>
        </p:txBody>
      </p:sp>
      <p:sp>
        <p:nvSpPr>
          <p:cNvPr id="2" name="标题 1"/>
          <p:cNvSpPr>
            <a:spLocks noGrp="1"/>
          </p:cNvSpPr>
          <p:nvPr>
            <p:ph type="title"/>
          </p:nvPr>
        </p:nvSpPr>
        <p:spPr/>
        <p:txBody>
          <a:bodyPr/>
          <a:lstStyle/>
          <a:p>
            <a:r>
              <a:rPr lang="zh-CN" altLang="en-US" b="0" dirty="0"/>
              <a:t>科氏</a:t>
            </a:r>
            <a:r>
              <a:rPr lang="zh-CN" altLang="en-US" b="0" dirty="0">
                <a:latin typeface="Arial" panose="020B0604020202020204" pitchFamily="34" charset="0"/>
              </a:rPr>
              <a:t>力的特点</a:t>
            </a:r>
            <a:endParaRPr lang="zh-CN" altLang="en-US" b="0" dirty="0"/>
          </a:p>
        </p:txBody>
      </p:sp>
      <p:sp>
        <p:nvSpPr>
          <p:cNvPr id="3" name="灯片编号占位符 2"/>
          <p:cNvSpPr>
            <a:spLocks noGrp="1"/>
          </p:cNvSpPr>
          <p:nvPr>
            <p:ph type="sldNum" sz="quarter" idx="4"/>
          </p:nvPr>
        </p:nvSpPr>
        <p:spPr/>
        <p:txBody>
          <a:bodyPr/>
          <a:lstStyle/>
          <a:p>
            <a:fld id="{E5BDF72E-9FE5-429F-91AD-B59394577185}" type="slidenum">
              <a:rPr lang="zh-CN" altLang="en-US" smtClean="0"/>
              <a:pPr/>
              <a:t>53</a:t>
            </a:fld>
            <a:endParaRPr lang="zh-CN" altLang="en-US"/>
          </a:p>
        </p:txBody>
      </p:sp>
      <p:graphicFrame>
        <p:nvGraphicFramePr>
          <p:cNvPr id="7" name="对象 20483"/>
          <p:cNvGraphicFramePr>
            <a:graphicFrameLocks/>
          </p:cNvGraphicFramePr>
          <p:nvPr/>
        </p:nvGraphicFramePr>
        <p:xfrm>
          <a:off x="3466375" y="5008823"/>
          <a:ext cx="1584325" cy="566738"/>
        </p:xfrm>
        <a:graphic>
          <a:graphicData uri="http://schemas.openxmlformats.org/presentationml/2006/ole">
            <p:oleObj spid="_x0000_s45060" r:id="rId3" imgW="19202400" imgH="5486400" progId="Equation.3">
              <p:embed/>
            </p:oleObj>
          </a:graphicData>
        </a:graphic>
      </p:graphicFrame>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b="0" dirty="0">
                <a:latin typeface="Arial" panose="020B0604020202020204" pitchFamily="34" charset="0"/>
              </a:rPr>
              <a:t> 摩擦力</a:t>
            </a:r>
            <a:endParaRPr lang="zh-CN" altLang="en-US" dirty="0"/>
          </a:p>
        </p:txBody>
      </p:sp>
      <p:sp>
        <p:nvSpPr>
          <p:cNvPr id="5" name="灯片编号占位符 4"/>
          <p:cNvSpPr>
            <a:spLocks noGrp="1"/>
          </p:cNvSpPr>
          <p:nvPr>
            <p:ph type="sldNum" sz="quarter" idx="4"/>
          </p:nvPr>
        </p:nvSpPr>
        <p:spPr/>
        <p:txBody>
          <a:bodyPr/>
          <a:lstStyle/>
          <a:p>
            <a:fld id="{E5BDF72E-9FE5-429F-91AD-B59394577185}" type="slidenum">
              <a:rPr lang="zh-CN" altLang="en-US" smtClean="0"/>
              <a:pPr/>
              <a:t>54</a:t>
            </a:fld>
            <a:endParaRPr lang="zh-CN" altLang="en-US" dirty="0"/>
          </a:p>
        </p:txBody>
      </p:sp>
      <p:graphicFrame>
        <p:nvGraphicFramePr>
          <p:cNvPr id="2" name="对象 1"/>
          <p:cNvGraphicFramePr>
            <a:graphicFrameLocks noChangeAspect="1"/>
          </p:cNvGraphicFramePr>
          <p:nvPr/>
        </p:nvGraphicFramePr>
        <p:xfrm>
          <a:off x="2963925" y="1403112"/>
          <a:ext cx="3216149" cy="626876"/>
        </p:xfrm>
        <a:graphic>
          <a:graphicData uri="http://schemas.openxmlformats.org/presentationml/2006/ole">
            <p:oleObj spid="_x0000_s46084" name="Equation" r:id="rId3" imgW="35966400" imgH="7010400" progId="Equation.DSMT4">
              <p:embed/>
            </p:oleObj>
          </a:graphicData>
        </a:graphic>
      </p:graphicFrame>
      <p:sp>
        <p:nvSpPr>
          <p:cNvPr id="16" name="矩形 24577"/>
          <p:cNvSpPr>
            <a:spLocks noChangeArrowheads="1"/>
          </p:cNvSpPr>
          <p:nvPr/>
        </p:nvSpPr>
        <p:spPr bwMode="auto">
          <a:xfrm>
            <a:off x="315141" y="2182946"/>
            <a:ext cx="8712200" cy="33239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marL="342900" indent="-342900">
              <a:lnSpc>
                <a:spcPct val="150000"/>
              </a:lnSpc>
              <a:buClr>
                <a:srgbClr val="0070C0"/>
              </a:buClr>
              <a:buFont typeface="Wingdings" panose="05000000000000000000" pitchFamily="2" charset="2"/>
              <a:buChar char="n"/>
            </a:pPr>
            <a:r>
              <a:rPr lang="zh-CN" altLang="en-US" sz="2000" b="0" dirty="0">
                <a:latin typeface="Arial" panose="020B0604020202020204" pitchFamily="34" charset="0"/>
                <a:ea typeface="微软雅黑" panose="020B0503020204020204" pitchFamily="34" charset="-122"/>
              </a:rPr>
              <a:t>摩擦力指地面与空气之间，不同运动状况的空气层之内相互作用而产生的阻力。气层之间的阻力，成为</a:t>
            </a:r>
            <a:r>
              <a:rPr lang="zh-CN" altLang="en-US" sz="2000" b="1" dirty="0">
                <a:solidFill>
                  <a:srgbClr val="002060"/>
                </a:solidFill>
                <a:latin typeface="Arial" panose="020B0604020202020204" pitchFamily="34" charset="0"/>
                <a:ea typeface="微软雅黑" panose="020B0503020204020204" pitchFamily="34" charset="-122"/>
              </a:rPr>
              <a:t>内摩擦力</a:t>
            </a:r>
            <a:r>
              <a:rPr lang="zh-CN" altLang="en-US" sz="2000" b="0" dirty="0">
                <a:latin typeface="Arial" panose="020B0604020202020204" pitchFamily="34" charset="0"/>
                <a:ea typeface="微软雅黑" panose="020B0503020204020204" pitchFamily="34" charset="-122"/>
              </a:rPr>
              <a:t>，地面对空气的阻力，成为</a:t>
            </a:r>
            <a:r>
              <a:rPr lang="zh-CN" altLang="en-US" sz="2000" b="1" dirty="0">
                <a:solidFill>
                  <a:srgbClr val="C00000"/>
                </a:solidFill>
                <a:latin typeface="Arial" panose="020B0604020202020204" pitchFamily="34" charset="0"/>
                <a:ea typeface="微软雅黑" panose="020B0503020204020204" pitchFamily="34" charset="-122"/>
              </a:rPr>
              <a:t>外摩擦力</a:t>
            </a:r>
            <a:r>
              <a:rPr lang="zh-CN" altLang="en-US" sz="2000" b="0" dirty="0">
                <a:latin typeface="Arial" panose="020B0604020202020204" pitchFamily="34" charset="0"/>
                <a:ea typeface="微软雅黑" panose="020B0503020204020204" pitchFamily="34" charset="-122"/>
              </a:rPr>
              <a:t>。</a:t>
            </a:r>
          </a:p>
          <a:p>
            <a:pPr marL="342900" indent="-342900">
              <a:lnSpc>
                <a:spcPct val="150000"/>
              </a:lnSpc>
              <a:buClr>
                <a:srgbClr val="0070C0"/>
              </a:buClr>
              <a:buFont typeface="Wingdings" panose="05000000000000000000" pitchFamily="2" charset="2"/>
              <a:buChar char="n"/>
            </a:pPr>
            <a:r>
              <a:rPr lang="zh-CN" altLang="en-US" sz="2000" b="0" dirty="0">
                <a:latin typeface="Arial" panose="020B0604020202020204" pitchFamily="34" charset="0"/>
                <a:ea typeface="微软雅黑" panose="020B0503020204020204" pitchFamily="34" charset="-122"/>
              </a:rPr>
              <a:t>摩擦力以近地层最明显，随高度增加而迅速减弱，一般1-2km以上就可以忽略不计，此高度以上气层称为</a:t>
            </a:r>
            <a:r>
              <a:rPr lang="zh-CN" altLang="en-US" sz="2000" b="1" dirty="0">
                <a:solidFill>
                  <a:srgbClr val="002060"/>
                </a:solidFill>
                <a:latin typeface="Arial" panose="020B0604020202020204" pitchFamily="34" charset="0"/>
                <a:ea typeface="微软雅黑" panose="020B0503020204020204" pitchFamily="34" charset="-122"/>
              </a:rPr>
              <a:t>自由大气</a:t>
            </a:r>
            <a:r>
              <a:rPr lang="zh-CN" altLang="en-US" sz="2000" b="0" dirty="0">
                <a:latin typeface="Arial" panose="020B0604020202020204" pitchFamily="34" charset="0"/>
                <a:ea typeface="微软雅黑" panose="020B0503020204020204" pitchFamily="34" charset="-122"/>
              </a:rPr>
              <a:t>。</a:t>
            </a:r>
          </a:p>
          <a:p>
            <a:pPr marL="342900" indent="-342900">
              <a:lnSpc>
                <a:spcPct val="150000"/>
              </a:lnSpc>
              <a:buClr>
                <a:srgbClr val="0070C0"/>
              </a:buClr>
              <a:buFont typeface="Wingdings" panose="05000000000000000000" pitchFamily="2" charset="2"/>
              <a:buChar char="n"/>
            </a:pPr>
            <a:r>
              <a:rPr lang="zh-CN" altLang="en-US" sz="2000" b="0" dirty="0">
                <a:latin typeface="Arial" panose="020B0604020202020204" pitchFamily="34" charset="0"/>
                <a:ea typeface="微软雅黑" panose="020B0503020204020204" pitchFamily="34" charset="-122"/>
              </a:rPr>
              <a:t>摩擦力与风向相反，使风速减小，导致地转偏向力也相应减弱，陆地摩擦力总是大于海洋表面。</a:t>
            </a:r>
            <a:endParaRPr lang="zh-CN" altLang="en-US" b="0" dirty="0">
              <a:latin typeface="Arial" panose="020B0604020202020204" pitchFamily="34" charset="0"/>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矩形 44034"/>
          <p:cNvSpPr>
            <a:spLocks noChangeArrowheads="1"/>
          </p:cNvSpPr>
          <p:nvPr/>
        </p:nvSpPr>
        <p:spPr bwMode="auto">
          <a:xfrm>
            <a:off x="664357" y="1104808"/>
            <a:ext cx="6581162" cy="41924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2000" b="0" dirty="0">
                <a:latin typeface="Arial" panose="020B0604020202020204" pitchFamily="34" charset="0"/>
                <a:ea typeface="微软雅黑" panose="020B0503020204020204" pitchFamily="34" charset="-122"/>
              </a:rPr>
              <a:t>将</a:t>
            </a:r>
            <a:endParaRPr lang="en-US" altLang="zh-CN" sz="2000" b="0" dirty="0">
              <a:latin typeface="Arial" panose="020B0604020202020204" pitchFamily="34" charset="0"/>
              <a:ea typeface="微软雅黑" panose="020B0503020204020204" pitchFamily="34" charset="-122"/>
            </a:endParaRPr>
          </a:p>
          <a:p>
            <a:pPr>
              <a:lnSpc>
                <a:spcPct val="150000"/>
              </a:lnSpc>
            </a:pPr>
            <a:endParaRPr lang="zh-CN" altLang="en-US" sz="2000" b="0" dirty="0">
              <a:latin typeface="Arial" panose="020B0604020202020204" pitchFamily="34" charset="0"/>
              <a:ea typeface="微软雅黑" panose="020B0503020204020204" pitchFamily="34" charset="-122"/>
            </a:endParaRPr>
          </a:p>
          <a:p>
            <a:pPr>
              <a:lnSpc>
                <a:spcPct val="150000"/>
              </a:lnSpc>
            </a:pPr>
            <a:endParaRPr lang="zh-CN" altLang="en-US" sz="2000" b="0" dirty="0">
              <a:latin typeface="Arial" panose="020B0604020202020204" pitchFamily="34" charset="0"/>
              <a:ea typeface="微软雅黑" panose="020B0503020204020204" pitchFamily="34" charset="-122"/>
            </a:endParaRPr>
          </a:p>
          <a:p>
            <a:pPr>
              <a:lnSpc>
                <a:spcPct val="150000"/>
              </a:lnSpc>
            </a:pPr>
            <a:endParaRPr lang="zh-CN" altLang="en-US" sz="2000" b="0" dirty="0">
              <a:latin typeface="Arial" panose="020B0604020202020204" pitchFamily="34" charset="0"/>
              <a:ea typeface="微软雅黑" panose="020B0503020204020204" pitchFamily="34" charset="-122"/>
            </a:endParaRPr>
          </a:p>
          <a:p>
            <a:pPr>
              <a:lnSpc>
                <a:spcPct val="150000"/>
              </a:lnSpc>
            </a:pPr>
            <a:endParaRPr lang="zh-CN" altLang="en-US" sz="2000" b="0" dirty="0">
              <a:latin typeface="Arial" panose="020B0604020202020204" pitchFamily="34" charset="0"/>
              <a:ea typeface="微软雅黑" panose="020B0503020204020204" pitchFamily="34" charset="-122"/>
            </a:endParaRPr>
          </a:p>
          <a:p>
            <a:pPr>
              <a:lnSpc>
                <a:spcPct val="150000"/>
              </a:lnSpc>
            </a:pPr>
            <a:endParaRPr lang="zh-CN" altLang="en-US" sz="2000" b="0" dirty="0">
              <a:latin typeface="Arial" panose="020B0604020202020204" pitchFamily="34" charset="0"/>
              <a:ea typeface="微软雅黑" panose="020B0503020204020204" pitchFamily="34" charset="-122"/>
            </a:endParaRPr>
          </a:p>
          <a:p>
            <a:pPr>
              <a:lnSpc>
                <a:spcPct val="150000"/>
              </a:lnSpc>
            </a:pPr>
            <a:endParaRPr lang="zh-CN" altLang="en-US" sz="2000" b="0" dirty="0">
              <a:latin typeface="Arial" panose="020B0604020202020204" pitchFamily="34" charset="0"/>
              <a:ea typeface="微软雅黑" panose="020B0503020204020204" pitchFamily="34" charset="-122"/>
            </a:endParaRPr>
          </a:p>
          <a:p>
            <a:pPr>
              <a:lnSpc>
                <a:spcPct val="150000"/>
              </a:lnSpc>
            </a:pPr>
            <a:endParaRPr lang="en-US" altLang="zh-CN" sz="2000" b="0" dirty="0">
              <a:latin typeface="Arial" panose="020B0604020202020204" pitchFamily="34" charset="0"/>
              <a:ea typeface="微软雅黑" panose="020B0503020204020204" pitchFamily="34" charset="-122"/>
            </a:endParaRPr>
          </a:p>
          <a:p>
            <a:pPr>
              <a:lnSpc>
                <a:spcPct val="150000"/>
              </a:lnSpc>
            </a:pPr>
            <a:r>
              <a:rPr lang="zh-CN" altLang="en-US" sz="2000" b="0" dirty="0">
                <a:latin typeface="Arial" panose="020B0604020202020204" pitchFamily="34" charset="0"/>
                <a:ea typeface="微软雅黑" panose="020B0503020204020204" pitchFamily="34" charset="-122"/>
              </a:rPr>
              <a:t>代入</a:t>
            </a:r>
          </a:p>
        </p:txBody>
      </p:sp>
      <p:graphicFrame>
        <p:nvGraphicFramePr>
          <p:cNvPr id="43016" name="对象 44040"/>
          <p:cNvGraphicFramePr>
            <a:graphicFrameLocks/>
          </p:cNvGraphicFramePr>
          <p:nvPr/>
        </p:nvGraphicFramePr>
        <p:xfrm>
          <a:off x="2836863" y="5124450"/>
          <a:ext cx="3471862" cy="863600"/>
        </p:xfrm>
        <a:graphic>
          <a:graphicData uri="http://schemas.openxmlformats.org/presentationml/2006/ole">
            <p:oleObj spid="_x0000_s47123" name="Equation" r:id="rId3" imgW="53644800" imgH="11277600" progId="Equation.DSMT4">
              <p:embed/>
            </p:oleObj>
          </a:graphicData>
        </a:graphic>
      </p:graphicFrame>
      <p:sp>
        <p:nvSpPr>
          <p:cNvPr id="4" name="标题 3"/>
          <p:cNvSpPr>
            <a:spLocks noGrp="1"/>
          </p:cNvSpPr>
          <p:nvPr>
            <p:ph type="title"/>
          </p:nvPr>
        </p:nvSpPr>
        <p:spPr/>
        <p:txBody>
          <a:bodyPr/>
          <a:lstStyle/>
          <a:p>
            <a:r>
              <a:rPr lang="zh-CN" altLang="en-US" dirty="0"/>
              <a:t>球坐标系大气运动方程组</a:t>
            </a:r>
          </a:p>
        </p:txBody>
      </p:sp>
      <p:sp>
        <p:nvSpPr>
          <p:cNvPr id="5" name="灯片编号占位符 4"/>
          <p:cNvSpPr>
            <a:spLocks noGrp="1"/>
          </p:cNvSpPr>
          <p:nvPr>
            <p:ph type="sldNum" sz="quarter" idx="4"/>
          </p:nvPr>
        </p:nvSpPr>
        <p:spPr/>
        <p:txBody>
          <a:bodyPr/>
          <a:lstStyle/>
          <a:p>
            <a:fld id="{E5BDF72E-9FE5-429F-91AD-B59394577185}" type="slidenum">
              <a:rPr lang="zh-CN" altLang="en-US" smtClean="0"/>
              <a:pPr/>
              <a:t>55</a:t>
            </a:fld>
            <a:endParaRPr lang="zh-CN" altLang="en-US" dirty="0"/>
          </a:p>
        </p:txBody>
      </p:sp>
      <p:graphicFrame>
        <p:nvGraphicFramePr>
          <p:cNvPr id="12" name="对象 37892">
            <a:hlinkClick r:id="" action="ppaction://ole?verb=1"/>
          </p:cNvPr>
          <p:cNvGraphicFramePr>
            <a:graphicFrameLocks noChangeAspect="1"/>
          </p:cNvGraphicFramePr>
          <p:nvPr/>
        </p:nvGraphicFramePr>
        <p:xfrm>
          <a:off x="1287461" y="1337788"/>
          <a:ext cx="6569075" cy="704850"/>
        </p:xfrm>
        <a:graphic>
          <a:graphicData uri="http://schemas.openxmlformats.org/presentationml/2006/ole">
            <p:oleObj spid="_x0000_s47124" name="Equation" r:id="rId4" imgW="96621600" imgH="10363200" progId="Equation.DSMT4">
              <p:embed/>
            </p:oleObj>
          </a:graphicData>
        </a:graphic>
      </p:graphicFrame>
      <p:graphicFrame>
        <p:nvGraphicFramePr>
          <p:cNvPr id="13" name="对象 39942"/>
          <p:cNvGraphicFramePr>
            <a:graphicFrameLocks/>
          </p:cNvGraphicFramePr>
          <p:nvPr/>
        </p:nvGraphicFramePr>
        <p:xfrm>
          <a:off x="1370377" y="2256421"/>
          <a:ext cx="1103312" cy="493712"/>
        </p:xfrm>
        <a:graphic>
          <a:graphicData uri="http://schemas.openxmlformats.org/presentationml/2006/ole">
            <p:oleObj spid="_x0000_s47125" r:id="rId5" imgW="13411200" imgH="6096000" progId="Equation.3">
              <p:embed/>
            </p:oleObj>
          </a:graphicData>
        </a:graphic>
      </p:graphicFrame>
      <p:graphicFrame>
        <p:nvGraphicFramePr>
          <p:cNvPr id="14" name="对象 13"/>
          <p:cNvGraphicFramePr>
            <a:graphicFrameLocks noChangeAspect="1"/>
          </p:cNvGraphicFramePr>
          <p:nvPr/>
        </p:nvGraphicFramePr>
        <p:xfrm>
          <a:off x="1287461" y="2938141"/>
          <a:ext cx="5272087" cy="696912"/>
        </p:xfrm>
        <a:graphic>
          <a:graphicData uri="http://schemas.openxmlformats.org/presentationml/2006/ole">
            <p:oleObj spid="_x0000_s47126" name="Equation" r:id="rId6" imgW="78333600" imgH="10363200" progId="Equation.DSMT4">
              <p:embed/>
            </p:oleObj>
          </a:graphicData>
        </a:graphic>
      </p:graphicFrame>
      <p:graphicFrame>
        <p:nvGraphicFramePr>
          <p:cNvPr id="2" name="对象 1"/>
          <p:cNvGraphicFramePr>
            <a:graphicFrameLocks noChangeAspect="1"/>
          </p:cNvGraphicFramePr>
          <p:nvPr/>
        </p:nvGraphicFramePr>
        <p:xfrm>
          <a:off x="3130505" y="2246176"/>
          <a:ext cx="2881357" cy="560620"/>
        </p:xfrm>
        <a:graphic>
          <a:graphicData uri="http://schemas.openxmlformats.org/presentationml/2006/ole">
            <p:oleObj spid="_x0000_s47127" name="Equation" r:id="rId7" imgW="3213960" imgH="624982" progId="Equation.DSMT4">
              <p:embed/>
            </p:oleObj>
          </a:graphicData>
        </a:graphic>
      </p:graphicFrame>
      <p:graphicFrame>
        <p:nvGraphicFramePr>
          <p:cNvPr id="15" name="对象 14"/>
          <p:cNvGraphicFramePr>
            <a:graphicFrameLocks noChangeAspect="1"/>
          </p:cNvGraphicFramePr>
          <p:nvPr/>
        </p:nvGraphicFramePr>
        <p:xfrm>
          <a:off x="1287461" y="3900096"/>
          <a:ext cx="7375525" cy="414338"/>
        </p:xfrm>
        <a:graphic>
          <a:graphicData uri="http://schemas.openxmlformats.org/presentationml/2006/ole">
            <p:oleObj spid="_x0000_s47128" name="Equation" r:id="rId8" imgW="108508800" imgH="6096000" progId="Equation.DSMT4">
              <p:embed/>
            </p:oleObj>
          </a:graphicData>
        </a:graphic>
      </p:graphicFrame>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3" name="图片 45057"/>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320391" y="1226278"/>
            <a:ext cx="6446837" cy="2305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标题 2"/>
          <p:cNvSpPr>
            <a:spLocks noGrp="1"/>
          </p:cNvSpPr>
          <p:nvPr>
            <p:ph type="title"/>
          </p:nvPr>
        </p:nvSpPr>
        <p:spPr/>
        <p:txBody>
          <a:bodyPr/>
          <a:lstStyle/>
          <a:p>
            <a:r>
              <a:rPr lang="zh-CN" altLang="en-US" dirty="0"/>
              <a:t>球坐标系大气运动方程组</a:t>
            </a:r>
          </a:p>
        </p:txBody>
      </p:sp>
      <p:sp>
        <p:nvSpPr>
          <p:cNvPr id="6" name="灯片编号占位符 5"/>
          <p:cNvSpPr>
            <a:spLocks noGrp="1"/>
          </p:cNvSpPr>
          <p:nvPr>
            <p:ph type="sldNum" sz="quarter" idx="4"/>
          </p:nvPr>
        </p:nvSpPr>
        <p:spPr/>
        <p:txBody>
          <a:bodyPr/>
          <a:lstStyle/>
          <a:p>
            <a:fld id="{E5BDF72E-9FE5-429F-91AD-B59394577185}" type="slidenum">
              <a:rPr lang="zh-CN" altLang="en-US" smtClean="0"/>
              <a:pPr/>
              <a:t>56</a:t>
            </a:fld>
            <a:endParaRPr lang="zh-CN" altLang="en-US" dirty="0"/>
          </a:p>
        </p:txBody>
      </p:sp>
      <p:sp>
        <p:nvSpPr>
          <p:cNvPr id="7" name="矩形 6"/>
          <p:cNvSpPr/>
          <p:nvPr/>
        </p:nvSpPr>
        <p:spPr>
          <a:xfrm>
            <a:off x="714104" y="3967478"/>
            <a:ext cx="7546520" cy="203132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indent="457200">
              <a:lnSpc>
                <a:spcPct val="150000"/>
              </a:lnSpc>
            </a:pPr>
            <a:r>
              <a:rPr lang="zh-CN" altLang="en-US" sz="1400" dirty="0">
                <a:latin typeface="Arial" panose="020B0604020202020204" pitchFamily="34" charset="0"/>
                <a:ea typeface="微软雅黑" panose="020B0503020204020204" pitchFamily="34" charset="-122"/>
              </a:rPr>
              <a:t>该方程组是最一般的运动方程的分量形式，它能够描述从近地面层附近到全球大气环流的各种各样的运动，由于该方程不仅含有旋转坐标系中的各个作用力，而且还含有地球曲率对相对速度加速度的影响，故</a:t>
            </a:r>
            <a:r>
              <a:rPr lang="zh-CN" altLang="en-US" sz="1400" b="1" dirty="0">
                <a:solidFill>
                  <a:srgbClr val="C00000"/>
                </a:solidFill>
                <a:latin typeface="Arial" panose="020B0604020202020204" pitchFamily="34" charset="0"/>
                <a:ea typeface="微软雅黑" panose="020B0503020204020204" pitchFamily="34" charset="-122"/>
              </a:rPr>
              <a:t>在研究全球范围内大气运动时宜采用近似情况下的方程组</a:t>
            </a:r>
            <a:r>
              <a:rPr lang="zh-CN" altLang="en-US" sz="1400" dirty="0">
                <a:latin typeface="Arial" panose="020B0604020202020204" pitchFamily="34" charset="0"/>
                <a:ea typeface="微软雅黑" panose="020B0503020204020204" pitchFamily="34" charset="-122"/>
              </a:rPr>
              <a:t>。</a:t>
            </a:r>
          </a:p>
          <a:p>
            <a:pPr indent="457200">
              <a:lnSpc>
                <a:spcPct val="150000"/>
              </a:lnSpc>
            </a:pPr>
            <a:r>
              <a:rPr lang="zh-CN" altLang="en-US" sz="1400" dirty="0">
                <a:latin typeface="Arial" panose="020B0604020202020204" pitchFamily="34" charset="0"/>
                <a:ea typeface="微软雅黑" panose="020B0503020204020204" pitchFamily="34" charset="-122"/>
              </a:rPr>
              <a:t>但该方程组的形式相当复杂，而对大气运动中的大多数问题也并不需要保留方程中各项，尤其是对</a:t>
            </a:r>
            <a:r>
              <a:rPr lang="zh-CN" altLang="en-US" sz="1400" b="1" dirty="0">
                <a:solidFill>
                  <a:srgbClr val="002060"/>
                </a:solidFill>
                <a:latin typeface="Arial" panose="020B0604020202020204" pitchFamily="34" charset="0"/>
                <a:ea typeface="微软雅黑" panose="020B0503020204020204" pitchFamily="34" charset="-122"/>
              </a:rPr>
              <a:t>中低纬度短期天气预报</a:t>
            </a:r>
            <a:r>
              <a:rPr lang="zh-CN" altLang="en-US" sz="1400" dirty="0">
                <a:latin typeface="Arial" panose="020B0604020202020204" pitchFamily="34" charset="0"/>
                <a:ea typeface="微软雅黑" panose="020B0503020204020204" pitchFamily="34" charset="-122"/>
              </a:rPr>
              <a:t>问题完全可以忽略</a:t>
            </a:r>
            <a:r>
              <a:rPr lang="zh-CN" altLang="en-US" sz="1400" b="1" dirty="0">
                <a:solidFill>
                  <a:srgbClr val="002060"/>
                </a:solidFill>
                <a:latin typeface="Arial" panose="020B0604020202020204" pitchFamily="34" charset="0"/>
                <a:ea typeface="微软雅黑" panose="020B0503020204020204" pitchFamily="34" charset="-122"/>
              </a:rPr>
              <a:t>地球曲率</a:t>
            </a:r>
            <a:r>
              <a:rPr lang="zh-CN" altLang="en-US" sz="1400" dirty="0">
                <a:latin typeface="Arial" panose="020B0604020202020204" pitchFamily="34" charset="0"/>
                <a:ea typeface="微软雅黑" panose="020B0503020204020204" pitchFamily="34" charset="-122"/>
              </a:rPr>
              <a:t>的影响，因此在大气动力学中除讨论个别问题外，一般采用</a:t>
            </a:r>
            <a:r>
              <a:rPr lang="zh-CN" altLang="en-US" sz="1400" b="1" dirty="0">
                <a:solidFill>
                  <a:srgbClr val="C00000"/>
                </a:solidFill>
                <a:latin typeface="Arial" panose="020B0604020202020204" pitchFamily="34" charset="0"/>
                <a:ea typeface="微软雅黑" panose="020B0503020204020204" pitchFamily="34" charset="-122"/>
              </a:rPr>
              <a:t>局地坐标系</a:t>
            </a:r>
            <a:r>
              <a:rPr lang="zh-CN" altLang="en-US" sz="1400" dirty="0">
                <a:latin typeface="Arial" panose="020B0604020202020204" pitchFamily="34" charset="0"/>
                <a:ea typeface="微软雅黑" panose="020B0503020204020204" pitchFamily="34" charset="-122"/>
              </a:rPr>
              <a:t>的运动分量方程。</a:t>
            </a:r>
            <a:endParaRPr lang="zh-CN" altLang="en-US" sz="1400" dirty="0"/>
          </a:p>
        </p:txBody>
      </p:sp>
      <p:sp>
        <p:nvSpPr>
          <p:cNvPr id="2" name="文本框 1"/>
          <p:cNvSpPr txBox="1"/>
          <p:nvPr/>
        </p:nvSpPr>
        <p:spPr>
          <a:xfrm flipH="1">
            <a:off x="4010660" y="3009900"/>
            <a:ext cx="124460" cy="365760"/>
          </a:xfrm>
          <a:prstGeom prst="rect">
            <a:avLst/>
          </a:prstGeom>
          <a:noFill/>
        </p:spPr>
        <p:txBody>
          <a:bodyPr wrap="square" rtlCol="0" anchor="t">
            <a:spAutoFit/>
          </a:bodyPr>
          <a:lstStyle/>
          <a:p>
            <a:r>
              <a:rPr lang="zh-CN" altLang="en-US">
                <a:latin typeface="Arial" panose="020B0604020202020204" pitchFamily="34" charset="0"/>
                <a:cs typeface="Arial" panose="020B0604020202020204" pitchFamily="34" charset="0"/>
              </a:rPr>
              <a:t>¦</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7" name="图片 46081"/>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227412" y="2829880"/>
            <a:ext cx="6446837" cy="2362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 name="标题 3"/>
          <p:cNvSpPr>
            <a:spLocks noGrp="1"/>
          </p:cNvSpPr>
          <p:nvPr>
            <p:ph type="title"/>
          </p:nvPr>
        </p:nvSpPr>
        <p:spPr/>
        <p:txBody>
          <a:bodyPr/>
          <a:lstStyle/>
          <a:p>
            <a:r>
              <a:rPr lang="zh-CN" altLang="en-US" dirty="0"/>
              <a:t>浅薄大气近似（薄层近似）</a:t>
            </a:r>
          </a:p>
        </p:txBody>
      </p:sp>
      <p:sp>
        <p:nvSpPr>
          <p:cNvPr id="3" name="文本框 2"/>
          <p:cNvSpPr txBox="1"/>
          <p:nvPr/>
        </p:nvSpPr>
        <p:spPr>
          <a:xfrm>
            <a:off x="875208" y="5393446"/>
            <a:ext cx="7468349"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nSpc>
                <a:spcPct val="150000"/>
              </a:lnSpc>
            </a:pPr>
            <a:r>
              <a:rPr lang="zh-CN" altLang="en-US" dirty="0">
                <a:latin typeface="微软雅黑" panose="020B0503020204020204" pitchFamily="34" charset="-122"/>
                <a:ea typeface="微软雅黑" panose="020B0503020204020204" pitchFamily="34" charset="-122"/>
              </a:rPr>
              <a:t>这就是球坐标系的大气运动方程组（常用形式）</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有</a:t>
            </a:r>
            <a:r>
              <a:rPr lang="en-US" altLang="zh-CN" dirty="0">
                <a:latin typeface="微软雅黑" panose="020B0503020204020204" pitchFamily="34" charset="-122"/>
                <a:ea typeface="微软雅黑" panose="020B0503020204020204" pitchFamily="34" charset="-122"/>
              </a:rPr>
              <a:t>1/r</a:t>
            </a:r>
            <a:r>
              <a:rPr lang="zh-CN" altLang="en-US" dirty="0">
                <a:latin typeface="微软雅黑" panose="020B0503020204020204" pitchFamily="34" charset="-122"/>
                <a:ea typeface="微软雅黑" panose="020B0503020204020204" pitchFamily="34" charset="-122"/>
              </a:rPr>
              <a:t>的项为</a:t>
            </a:r>
            <a:r>
              <a:rPr lang="zh-CN" altLang="en-US" b="1" dirty="0">
                <a:solidFill>
                  <a:srgbClr val="C00000"/>
                </a:solidFill>
                <a:latin typeface="微软雅黑" panose="020B0503020204020204" pitchFamily="34" charset="-122"/>
                <a:ea typeface="微软雅黑" panose="020B0503020204020204" pitchFamily="34" charset="-122"/>
              </a:rPr>
              <a:t>曲率加速度</a:t>
            </a:r>
            <a:r>
              <a:rPr lang="zh-CN" altLang="en-US" dirty="0">
                <a:latin typeface="微软雅黑" panose="020B0503020204020204" pitchFamily="34" charset="-122"/>
                <a:ea typeface="微软雅黑" panose="020B0503020204020204" pitchFamily="34" charset="-122"/>
              </a:rPr>
              <a:t>，是由空气运动和地球的球面性共同引起</a:t>
            </a:r>
          </a:p>
        </p:txBody>
      </p:sp>
      <p:sp>
        <p:nvSpPr>
          <p:cNvPr id="6" name="文本框 3"/>
          <p:cNvSpPr txBox="1"/>
          <p:nvPr/>
        </p:nvSpPr>
        <p:spPr>
          <a:xfrm>
            <a:off x="1030515" y="1286217"/>
            <a:ext cx="7197498" cy="87440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dirty="0">
                <a:latin typeface="微软雅黑" panose="020B0503020204020204" pitchFamily="34" charset="-122"/>
                <a:ea typeface="微软雅黑" panose="020B0503020204020204" pitchFamily="34" charset="-122"/>
              </a:rPr>
              <a:t>我们关心大气垂直范围为地面以上</a:t>
            </a:r>
            <a:r>
              <a:rPr lang="en-US" altLang="zh-CN" dirty="0">
                <a:latin typeface="微软雅黑" panose="020B0503020204020204" pitchFamily="34" charset="-122"/>
                <a:ea typeface="微软雅黑" panose="020B0503020204020204" pitchFamily="34" charset="-122"/>
              </a:rPr>
              <a:t>10km</a:t>
            </a:r>
            <a:r>
              <a:rPr lang="zh-CN" altLang="en-US" dirty="0">
                <a:latin typeface="微软雅黑" panose="020B0503020204020204" pitchFamily="34" charset="-122"/>
                <a:ea typeface="微软雅黑" panose="020B0503020204020204" pitchFamily="34" charset="-122"/>
              </a:rPr>
              <a:t>左右的对流层内大气，</a:t>
            </a:r>
            <a:r>
              <a:rPr lang="en-US" altLang="zh-CN" dirty="0">
                <a:latin typeface="微软雅黑" panose="020B0503020204020204" pitchFamily="34" charset="-122"/>
                <a:ea typeface="微软雅黑" panose="020B0503020204020204" pitchFamily="34" charset="-122"/>
              </a:rPr>
              <a:t>z&lt;&lt;a</a:t>
            </a:r>
            <a:r>
              <a:rPr lang="zh-CN" altLang="en-US" dirty="0">
                <a:latin typeface="微软雅黑" panose="020B0503020204020204" pitchFamily="34" charset="-122"/>
                <a:ea typeface="微软雅黑" panose="020B0503020204020204" pitchFamily="34" charset="-122"/>
              </a:rPr>
              <a:t>，其中，</a:t>
            </a:r>
            <a:r>
              <a:rPr lang="en-US" altLang="zh-CN" dirty="0">
                <a:latin typeface="微软雅黑" panose="020B0503020204020204" pitchFamily="34" charset="-122"/>
                <a:ea typeface="微软雅黑" panose="020B0503020204020204" pitchFamily="34" charset="-122"/>
              </a:rPr>
              <a:t>a=6371km</a:t>
            </a:r>
            <a:r>
              <a:rPr lang="zh-CN" altLang="en-US" dirty="0">
                <a:latin typeface="微软雅黑" panose="020B0503020204020204" pitchFamily="34" charset="-122"/>
                <a:ea typeface="微软雅黑" panose="020B0503020204020204" pitchFamily="34" charset="-122"/>
              </a:rPr>
              <a:t>为地球平均半径，引入</a:t>
            </a:r>
            <a:r>
              <a:rPr lang="zh-CN" altLang="en-US" b="1" dirty="0">
                <a:solidFill>
                  <a:srgbClr val="C00000"/>
                </a:solidFill>
                <a:latin typeface="微软雅黑" panose="020B0503020204020204" pitchFamily="34" charset="-122"/>
                <a:ea typeface="微软雅黑" panose="020B0503020204020204" pitchFamily="34" charset="-122"/>
              </a:rPr>
              <a:t>浅薄大气近似（薄层近似）</a:t>
            </a:r>
            <a:endParaRPr lang="en-US" altLang="zh-CN" b="1" dirty="0">
              <a:solidFill>
                <a:srgbClr val="C00000"/>
              </a:solidFill>
              <a:latin typeface="微软雅黑" panose="020B0503020204020204" pitchFamily="34" charset="-122"/>
              <a:ea typeface="微软雅黑" panose="020B0503020204020204" pitchFamily="34" charset="-122"/>
            </a:endParaRPr>
          </a:p>
        </p:txBody>
      </p:sp>
      <p:graphicFrame>
        <p:nvGraphicFramePr>
          <p:cNvPr id="8" name="对象 7"/>
          <p:cNvGraphicFramePr>
            <a:graphicFrameLocks noChangeAspect="1"/>
          </p:cNvGraphicFramePr>
          <p:nvPr/>
        </p:nvGraphicFramePr>
        <p:xfrm>
          <a:off x="1298326" y="2132852"/>
          <a:ext cx="3920994" cy="627359"/>
        </p:xfrm>
        <a:graphic>
          <a:graphicData uri="http://schemas.openxmlformats.org/presentationml/2006/ole">
            <p:oleObj spid="_x0000_s48132" name="Equation" r:id="rId5" imgW="60960000" imgH="9753600" progId="Equation.DSMT4">
              <p:embed/>
            </p:oleObj>
          </a:graphicData>
        </a:graphic>
      </p:graphicFrame>
      <p:sp>
        <p:nvSpPr>
          <p:cNvPr id="5" name="灯片编号占位符 4"/>
          <p:cNvSpPr>
            <a:spLocks noGrp="1"/>
          </p:cNvSpPr>
          <p:nvPr>
            <p:ph type="sldNum" sz="quarter" idx="4"/>
          </p:nvPr>
        </p:nvSpPr>
        <p:spPr/>
        <p:txBody>
          <a:bodyPr/>
          <a:lstStyle/>
          <a:p>
            <a:fld id="{E5BDF72E-9FE5-429F-91AD-B59394577185}" type="slidenum">
              <a:rPr lang="zh-CN" altLang="en-US" smtClean="0"/>
              <a:pPr/>
              <a:t>57</a:t>
            </a:fld>
            <a:endParaRPr lang="zh-CN" altLang="en-US" dirty="0"/>
          </a:p>
        </p:txBody>
      </p:sp>
      <p:sp>
        <p:nvSpPr>
          <p:cNvPr id="7" name="文本框 6"/>
          <p:cNvSpPr txBox="1"/>
          <p:nvPr/>
        </p:nvSpPr>
        <p:spPr>
          <a:xfrm flipH="1">
            <a:off x="3004820" y="4655820"/>
            <a:ext cx="124460" cy="365760"/>
          </a:xfrm>
          <a:prstGeom prst="rect">
            <a:avLst/>
          </a:prstGeom>
          <a:noFill/>
        </p:spPr>
        <p:txBody>
          <a:bodyPr wrap="square" rtlCol="0" anchor="t">
            <a:spAutoFit/>
          </a:bodyPr>
          <a:lstStyle/>
          <a:p>
            <a:r>
              <a:rPr lang="zh-CN" altLang="en-US">
                <a:latin typeface="Arial" panose="020B0604020202020204" pitchFamily="34" charset="0"/>
                <a:cs typeface="Arial" panose="020B0604020202020204" pitchFamily="34" charset="0"/>
              </a:rPr>
              <a:t>¦</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106" name="对象 48130"/>
          <p:cNvGraphicFramePr>
            <a:graphicFrameLocks/>
          </p:cNvGraphicFramePr>
          <p:nvPr/>
        </p:nvGraphicFramePr>
        <p:xfrm>
          <a:off x="1403031" y="1418591"/>
          <a:ext cx="6216967" cy="2169341"/>
        </p:xfrm>
        <a:graphic>
          <a:graphicData uri="http://schemas.openxmlformats.org/presentationml/2006/ole">
            <p:oleObj spid="_x0000_s49162" name="Equation" r:id="rId3" imgW="106375200" imgH="36576000" progId="Equation.DSMT4">
              <p:embed/>
            </p:oleObj>
          </a:graphicData>
        </a:graphic>
      </p:graphicFrame>
      <p:sp>
        <p:nvSpPr>
          <p:cNvPr id="3" name="标题 2"/>
          <p:cNvSpPr>
            <a:spLocks noGrp="1"/>
          </p:cNvSpPr>
          <p:nvPr>
            <p:ph type="title"/>
          </p:nvPr>
        </p:nvSpPr>
        <p:spPr/>
        <p:txBody>
          <a:bodyPr/>
          <a:lstStyle/>
          <a:p>
            <a:r>
              <a:rPr lang="zh-CN" altLang="en-US" b="0" dirty="0">
                <a:latin typeface="Arial" panose="020B0604020202020204" pitchFamily="34" charset="0"/>
              </a:rPr>
              <a:t>球坐标系连续方程</a:t>
            </a:r>
            <a:endParaRPr lang="zh-CN" altLang="en-US" dirty="0"/>
          </a:p>
        </p:txBody>
      </p:sp>
      <p:graphicFrame>
        <p:nvGraphicFramePr>
          <p:cNvPr id="4" name="对象 3"/>
          <p:cNvGraphicFramePr>
            <a:graphicFrameLocks noChangeAspect="1"/>
          </p:cNvGraphicFramePr>
          <p:nvPr/>
        </p:nvGraphicFramePr>
        <p:xfrm>
          <a:off x="1602581" y="4151404"/>
          <a:ext cx="5680075" cy="674687"/>
        </p:xfrm>
        <a:graphic>
          <a:graphicData uri="http://schemas.openxmlformats.org/presentationml/2006/ole">
            <p:oleObj spid="_x0000_s49163" name="Equation" r:id="rId4" imgW="87172800" imgH="10363200" progId="Equation.DSMT4">
              <p:embed/>
            </p:oleObj>
          </a:graphicData>
        </a:graphic>
      </p:graphicFrame>
      <p:graphicFrame>
        <p:nvGraphicFramePr>
          <p:cNvPr id="5" name="对象 4"/>
          <p:cNvGraphicFramePr>
            <a:graphicFrameLocks noChangeAspect="1"/>
          </p:cNvGraphicFramePr>
          <p:nvPr/>
        </p:nvGraphicFramePr>
        <p:xfrm>
          <a:off x="1000125" y="5389563"/>
          <a:ext cx="6884988" cy="682625"/>
        </p:xfrm>
        <a:graphic>
          <a:graphicData uri="http://schemas.openxmlformats.org/presentationml/2006/ole">
            <p:oleObj spid="_x0000_s49164" name="Equation" r:id="rId5" imgW="104546400" imgH="10363200" progId="Equation.DSMT4">
              <p:embed/>
            </p:oleObj>
          </a:graphicData>
        </a:graphic>
      </p:graphicFrame>
      <p:sp>
        <p:nvSpPr>
          <p:cNvPr id="7" name="灯片编号占位符 6"/>
          <p:cNvSpPr>
            <a:spLocks noGrp="1"/>
          </p:cNvSpPr>
          <p:nvPr>
            <p:ph type="sldNum" sz="quarter" idx="4"/>
          </p:nvPr>
        </p:nvSpPr>
        <p:spPr/>
        <p:txBody>
          <a:bodyPr/>
          <a:lstStyle/>
          <a:p>
            <a:fld id="{E5BDF72E-9FE5-429F-91AD-B59394577185}" type="slidenum">
              <a:rPr lang="zh-CN" altLang="en-US" smtClean="0"/>
              <a:pPr/>
              <a:t>58</a:t>
            </a:fld>
            <a:endParaRPr lang="zh-CN" alt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8130" name="对象 49154"/>
          <p:cNvGraphicFramePr>
            <a:graphicFrameLocks/>
          </p:cNvGraphicFramePr>
          <p:nvPr/>
        </p:nvGraphicFramePr>
        <p:xfrm>
          <a:off x="1263650" y="1065213"/>
          <a:ext cx="6434138" cy="5157787"/>
        </p:xfrm>
        <a:graphic>
          <a:graphicData uri="http://schemas.openxmlformats.org/presentationml/2006/ole">
            <p:oleObj spid="_x0000_s51204" name="Equation" r:id="rId3" imgW="92659200" imgH="92049600" progId="Equation.DSMT4">
              <p:embed/>
            </p:oleObj>
          </a:graphicData>
        </a:graphic>
      </p:graphicFrame>
      <p:sp>
        <p:nvSpPr>
          <p:cNvPr id="3" name="标题 2"/>
          <p:cNvSpPr>
            <a:spLocks noGrp="1"/>
          </p:cNvSpPr>
          <p:nvPr>
            <p:ph type="title"/>
          </p:nvPr>
        </p:nvSpPr>
        <p:spPr/>
        <p:txBody>
          <a:bodyPr/>
          <a:lstStyle/>
          <a:p>
            <a:r>
              <a:rPr lang="zh-CN" altLang="en-US" b="0" dirty="0">
                <a:latin typeface="Arial" panose="020B0604020202020204" pitchFamily="34" charset="0"/>
              </a:rPr>
              <a:t>球坐标系连续方程的具体推导过程</a:t>
            </a:r>
            <a:endParaRPr lang="zh-CN" altLang="en-US" dirty="0"/>
          </a:p>
        </p:txBody>
      </p:sp>
      <p:sp>
        <p:nvSpPr>
          <p:cNvPr id="4" name="灯片编号占位符 3"/>
          <p:cNvSpPr>
            <a:spLocks noGrp="1"/>
          </p:cNvSpPr>
          <p:nvPr>
            <p:ph type="sldNum" sz="quarter" idx="4"/>
          </p:nvPr>
        </p:nvSpPr>
        <p:spPr/>
        <p:txBody>
          <a:bodyPr/>
          <a:lstStyle/>
          <a:p>
            <a:fld id="{E5BDF72E-9FE5-429F-91AD-B59394577185}" type="slidenum">
              <a:rPr lang="zh-CN" altLang="en-US" smtClean="0"/>
              <a:pPr/>
              <a:t>59</a:t>
            </a:fld>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18" name="对象 9218"/>
          <p:cNvGraphicFramePr>
            <a:graphicFrameLocks/>
          </p:cNvGraphicFramePr>
          <p:nvPr/>
        </p:nvGraphicFramePr>
        <p:xfrm>
          <a:off x="699974" y="1861882"/>
          <a:ext cx="2376487" cy="2736850"/>
        </p:xfrm>
        <a:graphic>
          <a:graphicData uri="http://schemas.openxmlformats.org/presentationml/2006/ole">
            <p:oleObj spid="_x0000_s18448" r:id="rId3" imgW="2534004" imgH="2980952" progId="PBrush">
              <p:embed/>
            </p:oleObj>
          </a:graphicData>
        </a:graphic>
      </p:graphicFrame>
      <p:sp>
        <p:nvSpPr>
          <p:cNvPr id="9222" name="矩形 9222"/>
          <p:cNvSpPr>
            <a:spLocks noChangeArrowheads="1"/>
          </p:cNvSpPr>
          <p:nvPr/>
        </p:nvSpPr>
        <p:spPr bwMode="auto">
          <a:xfrm>
            <a:off x="307975" y="4983163"/>
            <a:ext cx="8280400" cy="1015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000" b="0" dirty="0">
                <a:latin typeface="Arial" panose="020B0604020202020204" pitchFamily="34" charset="0"/>
                <a:ea typeface="微软雅黑" panose="020B0503020204020204" pitchFamily="34" charset="-122"/>
              </a:rPr>
              <a:t>        根据力学基本原理，</a:t>
            </a:r>
            <a:r>
              <a:rPr lang="zh-CN" altLang="en-US" sz="2000" b="1" dirty="0">
                <a:solidFill>
                  <a:srgbClr val="002060"/>
                </a:solidFill>
                <a:latin typeface="Arial" panose="020B0604020202020204" pitchFamily="34" charset="0"/>
                <a:ea typeface="微软雅黑" panose="020B0503020204020204" pitchFamily="34" charset="-122"/>
              </a:rPr>
              <a:t>绝对运动=相对运动+牵连运动</a:t>
            </a:r>
            <a:r>
              <a:rPr lang="zh-CN" altLang="en-US" sz="2000" b="0" dirty="0">
                <a:latin typeface="Arial" panose="020B0604020202020204" pitchFamily="34" charset="0"/>
                <a:ea typeface="微软雅黑" panose="020B0503020204020204" pitchFamily="34" charset="-122"/>
              </a:rPr>
              <a:t>；对于速度，</a:t>
            </a:r>
            <a:r>
              <a:rPr lang="zh-CN" altLang="en-US" sz="2000" b="1" dirty="0">
                <a:solidFill>
                  <a:srgbClr val="C00000"/>
                </a:solidFill>
                <a:latin typeface="Arial" panose="020B0604020202020204" pitchFamily="34" charset="0"/>
                <a:ea typeface="微软雅黑" panose="020B0503020204020204" pitchFamily="34" charset="-122"/>
              </a:rPr>
              <a:t>绝对速度=相对速度+牵连速度</a:t>
            </a:r>
            <a:r>
              <a:rPr lang="zh-CN" altLang="en-US" sz="2000" b="0" dirty="0">
                <a:latin typeface="Arial" panose="020B0604020202020204" pitchFamily="34" charset="0"/>
                <a:ea typeface="微软雅黑" panose="020B0503020204020204" pitchFamily="34" charset="-122"/>
              </a:rPr>
              <a:t>，即</a:t>
            </a:r>
            <a:endParaRPr lang="zh-CN" altLang="en-US" b="0" dirty="0">
              <a:latin typeface="Arial" panose="020B0604020202020204" pitchFamily="34" charset="0"/>
              <a:ea typeface="微软雅黑" panose="020B0503020204020204" pitchFamily="34" charset="-122"/>
            </a:endParaRPr>
          </a:p>
        </p:txBody>
      </p:sp>
      <p:graphicFrame>
        <p:nvGraphicFramePr>
          <p:cNvPr id="9223" name="对象 9223">
            <a:hlinkClick r:id="" action="ppaction://ole?verb=1"/>
          </p:cNvPr>
          <p:cNvGraphicFramePr>
            <a:graphicFrameLocks noChangeAspect="1"/>
          </p:cNvGraphicFramePr>
          <p:nvPr/>
        </p:nvGraphicFramePr>
        <p:xfrm>
          <a:off x="4308475" y="5533689"/>
          <a:ext cx="1536700" cy="504825"/>
        </p:xfrm>
        <a:graphic>
          <a:graphicData uri="http://schemas.openxmlformats.org/presentationml/2006/ole">
            <p:oleObj spid="_x0000_s18449" r:id="rId4" imgW="16764000" imgH="5486400" progId="Equation.3">
              <p:embed/>
            </p:oleObj>
          </a:graphicData>
        </a:graphic>
      </p:graphicFrame>
      <p:sp>
        <p:nvSpPr>
          <p:cNvPr id="4" name="标题 3"/>
          <p:cNvSpPr>
            <a:spLocks noGrp="1"/>
          </p:cNvSpPr>
          <p:nvPr>
            <p:ph type="title"/>
          </p:nvPr>
        </p:nvSpPr>
        <p:spPr/>
        <p:txBody>
          <a:bodyPr/>
          <a:lstStyle/>
          <a:p>
            <a:r>
              <a:rPr lang="zh-CN" altLang="en-US" b="0" dirty="0">
                <a:latin typeface="Arial" panose="020B0604020202020204" pitchFamily="34" charset="0"/>
              </a:rPr>
              <a:t>绝对速度与相对速度</a:t>
            </a:r>
            <a:endParaRPr lang="zh-CN" altLang="en-US" dirty="0"/>
          </a:p>
        </p:txBody>
      </p:sp>
      <p:sp>
        <p:nvSpPr>
          <p:cNvPr id="3" name="灯片编号占位符 2"/>
          <p:cNvSpPr>
            <a:spLocks noGrp="1"/>
          </p:cNvSpPr>
          <p:nvPr>
            <p:ph type="sldNum" sz="quarter" idx="4"/>
          </p:nvPr>
        </p:nvSpPr>
        <p:spPr/>
        <p:txBody>
          <a:bodyPr/>
          <a:lstStyle/>
          <a:p>
            <a:fld id="{E5BDF72E-9FE5-429F-91AD-B59394577185}" type="slidenum">
              <a:rPr lang="zh-CN" altLang="en-US" smtClean="0"/>
              <a:pPr/>
              <a:t>6</a:t>
            </a:fld>
            <a:endParaRPr lang="zh-CN" altLang="en-US"/>
          </a:p>
        </p:txBody>
      </p:sp>
      <p:graphicFrame>
        <p:nvGraphicFramePr>
          <p:cNvPr id="10" name="对象 10243">
            <a:hlinkClick r:id="" action="ppaction://ole?verb=1"/>
          </p:cNvPr>
          <p:cNvGraphicFramePr>
            <a:graphicFrameLocks noChangeAspect="1"/>
          </p:cNvGraphicFramePr>
          <p:nvPr/>
        </p:nvGraphicFramePr>
        <p:xfrm>
          <a:off x="3366576" y="1692611"/>
          <a:ext cx="2811463" cy="1868487"/>
        </p:xfrm>
        <a:graphic>
          <a:graphicData uri="http://schemas.openxmlformats.org/presentationml/2006/ole">
            <p:oleObj spid="_x0000_s18450" name="Equation" r:id="rId5" imgW="30784800" imgH="20421600" progId="Equation.DSMT4">
              <p:embed/>
            </p:oleObj>
          </a:graphicData>
        </a:graphic>
      </p:graphicFrame>
      <p:graphicFrame>
        <p:nvGraphicFramePr>
          <p:cNvPr id="11" name="对象 10244">
            <a:hlinkClick r:id="" action="ppaction://ole?verb=1"/>
          </p:cNvPr>
          <p:cNvGraphicFramePr>
            <a:graphicFrameLocks noChangeAspect="1"/>
          </p:cNvGraphicFramePr>
          <p:nvPr/>
        </p:nvGraphicFramePr>
        <p:xfrm>
          <a:off x="3357518" y="3855042"/>
          <a:ext cx="2505075" cy="585788"/>
        </p:xfrm>
        <a:graphic>
          <a:graphicData uri="http://schemas.openxmlformats.org/presentationml/2006/ole">
            <p:oleObj spid="_x0000_s18451" name="Equation" r:id="rId6" imgW="27432000" imgH="6400800" progId="Equation.DSMT4">
              <p:embed/>
            </p:oleObj>
          </a:graphicData>
        </a:graphic>
      </p:graphicFrame>
      <p:graphicFrame>
        <p:nvGraphicFramePr>
          <p:cNvPr id="2" name="对象 1"/>
          <p:cNvGraphicFramePr>
            <a:graphicFrameLocks noChangeAspect="1"/>
          </p:cNvGraphicFramePr>
          <p:nvPr/>
        </p:nvGraphicFramePr>
        <p:xfrm>
          <a:off x="6468154" y="3160634"/>
          <a:ext cx="2233613" cy="1458913"/>
        </p:xfrm>
        <a:graphic>
          <a:graphicData uri="http://schemas.openxmlformats.org/presentationml/2006/ole">
            <p:oleObj spid="_x0000_s18452" name="Equation" r:id="rId7" imgW="2234327" imgH="1458412" progId="Equation.DSMT4">
              <p:embed/>
            </p:oleObj>
          </a:graphicData>
        </a:graphic>
      </p:graphicFrame>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矩形 50178"/>
          <p:cNvSpPr>
            <a:spLocks noChangeArrowheads="1"/>
          </p:cNvSpPr>
          <p:nvPr/>
        </p:nvSpPr>
        <p:spPr bwMode="auto">
          <a:xfrm>
            <a:off x="396875" y="1612900"/>
            <a:ext cx="8280400" cy="3292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000" b="0" dirty="0">
                <a:latin typeface="Arial" panose="020B0604020202020204" pitchFamily="34" charset="0"/>
                <a:ea typeface="微软雅黑" panose="020B0503020204020204" pitchFamily="34" charset="-122"/>
              </a:rPr>
              <a:t>1. 局地直角坐标系(或标准坐标系或Z坐标系)</a:t>
            </a:r>
          </a:p>
          <a:p>
            <a:pPr>
              <a:lnSpc>
                <a:spcPct val="150000"/>
              </a:lnSpc>
            </a:pPr>
            <a:r>
              <a:rPr lang="zh-CN" altLang="en-US" sz="2000" b="0" dirty="0">
                <a:latin typeface="Arial" panose="020B0604020202020204" pitchFamily="34" charset="0"/>
                <a:ea typeface="微软雅黑" panose="020B0503020204020204" pitchFamily="34" charset="-122"/>
              </a:rPr>
              <a:t>        对于大气运动，采用球坐标系是最合理，最真实，但由于</a:t>
            </a:r>
            <a:r>
              <a:rPr lang="zh-CN" altLang="en-US" sz="2000" b="1" dirty="0">
                <a:solidFill>
                  <a:srgbClr val="FF0000"/>
                </a:solidFill>
                <a:latin typeface="Arial" panose="020B0604020202020204" pitchFamily="34" charset="0"/>
                <a:ea typeface="微软雅黑" panose="020B0503020204020204" pitchFamily="34" charset="-122"/>
              </a:rPr>
              <a:t>球坐标系方程形式复杂</a:t>
            </a:r>
            <a:r>
              <a:rPr lang="zh-CN" altLang="en-US" sz="2000" b="0" dirty="0">
                <a:latin typeface="Arial" panose="020B0604020202020204" pitchFamily="34" charset="0"/>
                <a:ea typeface="微软雅黑" panose="020B0503020204020204" pitchFamily="34" charset="-122"/>
              </a:rPr>
              <a:t>，不如笛卡尔直角坐标系方便。</a:t>
            </a:r>
          </a:p>
          <a:p>
            <a:pPr>
              <a:lnSpc>
                <a:spcPct val="150000"/>
              </a:lnSpc>
            </a:pPr>
            <a:r>
              <a:rPr lang="zh-CN" altLang="en-US" sz="2000" b="0" dirty="0">
                <a:latin typeface="Arial" panose="020B0604020202020204" pitchFamily="34" charset="0"/>
                <a:ea typeface="微软雅黑" panose="020B0503020204020204" pitchFamily="34" charset="-122"/>
              </a:rPr>
              <a:t>        因此，如大气运动局限于较小的区域内(不超过半球范围)，最好设计一种既有笛卡尔直角坐标系简单的特点，又含有部分球坐标系考虑地球球面性的坐标系，把</a:t>
            </a:r>
            <a:r>
              <a:rPr lang="zh-CN" altLang="en-US" sz="2000" b="0">
                <a:latin typeface="Arial" panose="020B0604020202020204" pitchFamily="34" charset="0"/>
                <a:ea typeface="微软雅黑" panose="020B0503020204020204" pitchFamily="34" charset="-122"/>
              </a:rPr>
              <a:t>这种坐标系为</a:t>
            </a:r>
            <a:r>
              <a:rPr lang="zh-CN" altLang="en-US" sz="2000" b="1" dirty="0">
                <a:solidFill>
                  <a:srgbClr val="002060"/>
                </a:solidFill>
                <a:latin typeface="Arial" panose="020B0604020202020204" pitchFamily="34" charset="0"/>
                <a:ea typeface="微软雅黑" panose="020B0503020204020204" pitchFamily="34" charset="-122"/>
              </a:rPr>
              <a:t>局地直角坐标系或标准坐标系</a:t>
            </a:r>
            <a:r>
              <a:rPr lang="zh-CN" altLang="en-US" sz="2000" b="0" dirty="0">
                <a:latin typeface="Arial" panose="020B0604020202020204" pitchFamily="34" charset="0"/>
                <a:ea typeface="微软雅黑" panose="020B0503020204020204" pitchFamily="34" charset="-122"/>
              </a:rPr>
              <a:t>，一般</a:t>
            </a:r>
            <a:r>
              <a:rPr lang="zh-CN" altLang="en-US" sz="2000" dirty="0">
                <a:latin typeface="Arial" panose="020B0604020202020204" pitchFamily="34" charset="0"/>
                <a:ea typeface="微软雅黑" panose="020B0503020204020204" pitchFamily="34" charset="-122"/>
              </a:rPr>
              <a:t>称为</a:t>
            </a:r>
            <a:r>
              <a:rPr lang="zh-CN" altLang="en-US" sz="2000" b="0" dirty="0">
                <a:latin typeface="Arial" panose="020B0604020202020204" pitchFamily="34" charset="0"/>
                <a:ea typeface="微软雅黑" panose="020B0503020204020204" pitchFamily="34" charset="-122"/>
              </a:rPr>
              <a:t>Z坐标系。</a:t>
            </a:r>
          </a:p>
        </p:txBody>
      </p:sp>
      <p:sp>
        <p:nvSpPr>
          <p:cNvPr id="3" name="标题 2"/>
          <p:cNvSpPr>
            <a:spLocks noGrp="1"/>
          </p:cNvSpPr>
          <p:nvPr>
            <p:ph type="title"/>
          </p:nvPr>
        </p:nvSpPr>
        <p:spPr/>
        <p:txBody>
          <a:bodyPr/>
          <a:lstStyle/>
          <a:p>
            <a:r>
              <a:rPr lang="zh-CN" altLang="en-US" b="0" dirty="0">
                <a:latin typeface="Arial" panose="020B0604020202020204" pitchFamily="34" charset="0"/>
                <a:cs typeface="Arial" panose="020B0604020202020204" pitchFamily="34" charset="0"/>
              </a:rPr>
              <a:t>第五节 </a:t>
            </a:r>
            <a:r>
              <a:rPr lang="zh-CN" altLang="en-US" b="0" dirty="0">
                <a:latin typeface="Arial" panose="020B0604020202020204" pitchFamily="34" charset="0"/>
              </a:rPr>
              <a:t>局地</a:t>
            </a:r>
            <a:r>
              <a:rPr lang="zh-CN" altLang="en-US" b="0" dirty="0"/>
              <a:t>直角坐标系的大气运动方程组 </a:t>
            </a:r>
            <a:r>
              <a:rPr lang="zh-CN" altLang="en-US" b="0" dirty="0">
                <a:latin typeface="Arial" panose="020B0604020202020204" pitchFamily="34" charset="0"/>
                <a:cs typeface="Arial" panose="020B0604020202020204" pitchFamily="34" charset="0"/>
              </a:rPr>
              <a:t> </a:t>
            </a:r>
            <a:endParaRPr lang="zh-CN" altLang="en-US" dirty="0"/>
          </a:p>
        </p:txBody>
      </p:sp>
      <p:sp>
        <p:nvSpPr>
          <p:cNvPr id="4" name="灯片编号占位符 3"/>
          <p:cNvSpPr>
            <a:spLocks noGrp="1"/>
          </p:cNvSpPr>
          <p:nvPr>
            <p:ph type="sldNum" sz="quarter" idx="4"/>
          </p:nvPr>
        </p:nvSpPr>
        <p:spPr/>
        <p:txBody>
          <a:bodyPr/>
          <a:lstStyle/>
          <a:p>
            <a:fld id="{E5BDF72E-9FE5-429F-91AD-B59394577185}" type="slidenum">
              <a:rPr lang="zh-CN" altLang="en-US" smtClean="0"/>
              <a:pPr/>
              <a:t>60</a:t>
            </a:fld>
            <a:endParaRPr lang="zh-CN" alt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矩形 51201"/>
          <p:cNvSpPr>
            <a:spLocks noChangeArrowheads="1"/>
          </p:cNvSpPr>
          <p:nvPr/>
        </p:nvSpPr>
        <p:spPr bwMode="auto">
          <a:xfrm>
            <a:off x="396875" y="216138"/>
            <a:ext cx="8280400" cy="60939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000" b="0" dirty="0">
                <a:latin typeface="Arial" panose="020B0604020202020204" pitchFamily="34" charset="0"/>
                <a:ea typeface="微软雅黑" panose="020B0503020204020204" pitchFamily="34" charset="-122"/>
              </a:rPr>
              <a:t>2. 局地直角坐标系的特点</a:t>
            </a:r>
          </a:p>
          <a:p>
            <a:pPr>
              <a:lnSpc>
                <a:spcPct val="150000"/>
              </a:lnSpc>
            </a:pPr>
            <a:r>
              <a:rPr lang="zh-CN" altLang="en-US" sz="2000" b="0" dirty="0">
                <a:latin typeface="Arial" panose="020B0604020202020204" pitchFamily="34" charset="0"/>
                <a:ea typeface="微软雅黑" panose="020B0503020204020204" pitchFamily="34" charset="-122"/>
              </a:rPr>
              <a:t>        p为海平面上任一点，x轴指向东，y轴指向北，z轴垂直向上，可认为它是一种地球上可</a:t>
            </a:r>
            <a:r>
              <a:rPr lang="zh-CN" altLang="en-US" sz="2000" b="1" dirty="0">
                <a:solidFill>
                  <a:srgbClr val="002060"/>
                </a:solidFill>
                <a:latin typeface="Arial" panose="020B0604020202020204" pitchFamily="34" charset="0"/>
                <a:ea typeface="微软雅黑" panose="020B0503020204020204" pitchFamily="34" charset="-122"/>
              </a:rPr>
              <a:t>任意移动的直角坐标系</a:t>
            </a:r>
            <a:r>
              <a:rPr lang="zh-CN" altLang="en-US" sz="2000" b="0" dirty="0">
                <a:latin typeface="Arial" panose="020B0604020202020204" pitchFamily="34" charset="0"/>
                <a:ea typeface="微软雅黑" panose="020B0503020204020204" pitchFamily="34" charset="-122"/>
              </a:rPr>
              <a:t>，但移动后坐标的方向和原方向不会发生改变。</a:t>
            </a:r>
          </a:p>
          <a:p>
            <a:pPr>
              <a:lnSpc>
                <a:spcPct val="150000"/>
              </a:lnSpc>
            </a:pPr>
            <a:r>
              <a:rPr lang="zh-CN" altLang="en-US" b="0" dirty="0">
                <a:latin typeface="Arial" panose="020B0604020202020204" pitchFamily="34" charset="0"/>
                <a:ea typeface="微软雅黑" panose="020B0503020204020204" pitchFamily="34" charset="-122"/>
              </a:rPr>
              <a:t>        局地直角坐标系变量与球坐标系变量的关系：</a:t>
            </a:r>
            <a:endParaRPr lang="en-US" altLang="zh-CN" b="0" dirty="0">
              <a:latin typeface="Arial" panose="020B0604020202020204" pitchFamily="34" charset="0"/>
              <a:ea typeface="微软雅黑" panose="020B0503020204020204" pitchFamily="34" charset="-122"/>
            </a:endParaRPr>
          </a:p>
          <a:p>
            <a:pPr>
              <a:lnSpc>
                <a:spcPct val="150000"/>
              </a:lnSpc>
            </a:pPr>
            <a:endParaRPr lang="zh-CN" altLang="en-US" b="0" dirty="0">
              <a:latin typeface="Arial" panose="020B0604020202020204" pitchFamily="34" charset="0"/>
              <a:ea typeface="微软雅黑" panose="020B0503020204020204" pitchFamily="34" charset="-122"/>
            </a:endParaRPr>
          </a:p>
          <a:p>
            <a:pPr>
              <a:lnSpc>
                <a:spcPct val="150000"/>
              </a:lnSpc>
            </a:pPr>
            <a:endParaRPr lang="zh-CN" altLang="en-US" b="0" dirty="0">
              <a:latin typeface="Arial" panose="020B0604020202020204" pitchFamily="34" charset="0"/>
              <a:ea typeface="微软雅黑" panose="020B0503020204020204" pitchFamily="34" charset="-122"/>
            </a:endParaRPr>
          </a:p>
          <a:p>
            <a:pPr>
              <a:lnSpc>
                <a:spcPct val="150000"/>
              </a:lnSpc>
            </a:pPr>
            <a:r>
              <a:rPr lang="zh-CN" altLang="en-US" b="0" dirty="0">
                <a:latin typeface="Arial" panose="020B0604020202020204" pitchFamily="34" charset="0"/>
                <a:ea typeface="微软雅黑" panose="020B0503020204020204" pitchFamily="34" charset="-122"/>
              </a:rPr>
              <a:t>        所以，局地直角坐标系考虑了地球的球面性(r</a:t>
            </a:r>
            <a:r>
              <a:rPr lang="zh-CN" altLang="en-US" dirty="0">
                <a:latin typeface="Arial" panose="020B0604020202020204" pitchFamily="34" charset="0"/>
                <a:ea typeface="微软雅黑" panose="020B0503020204020204" pitchFamily="34" charset="-122"/>
              </a:rPr>
              <a:t>反映</a:t>
            </a:r>
            <a:r>
              <a:rPr lang="zh-CN" altLang="en-US" b="0" dirty="0">
                <a:latin typeface="Arial" panose="020B0604020202020204" pitchFamily="34" charset="0"/>
                <a:ea typeface="微软雅黑" panose="020B0503020204020204" pitchFamily="34" charset="-122"/>
              </a:rPr>
              <a:t>球坐标的特点)，又认为坐标轴单位矢量的个别变化为零，即</a:t>
            </a:r>
            <a:endParaRPr lang="en-US" altLang="zh-CN" b="0" dirty="0">
              <a:latin typeface="Arial" panose="020B0604020202020204" pitchFamily="34" charset="0"/>
              <a:ea typeface="微软雅黑" panose="020B0503020204020204" pitchFamily="34" charset="-122"/>
            </a:endParaRPr>
          </a:p>
          <a:p>
            <a:pPr>
              <a:lnSpc>
                <a:spcPct val="150000"/>
              </a:lnSpc>
            </a:pPr>
            <a:endParaRPr lang="zh-CN" altLang="en-US" b="0" dirty="0">
              <a:latin typeface="Arial" panose="020B0604020202020204" pitchFamily="34" charset="0"/>
              <a:ea typeface="微软雅黑" panose="020B0503020204020204" pitchFamily="34" charset="-122"/>
            </a:endParaRPr>
          </a:p>
          <a:p>
            <a:pPr>
              <a:lnSpc>
                <a:spcPct val="150000"/>
              </a:lnSpc>
            </a:pPr>
            <a:endParaRPr lang="zh-CN" altLang="en-US" b="0" dirty="0">
              <a:latin typeface="Arial" panose="020B0604020202020204" pitchFamily="34" charset="0"/>
              <a:ea typeface="微软雅黑" panose="020B0503020204020204" pitchFamily="34" charset="-122"/>
            </a:endParaRPr>
          </a:p>
          <a:p>
            <a:pPr>
              <a:lnSpc>
                <a:spcPct val="150000"/>
              </a:lnSpc>
            </a:pPr>
            <a:endParaRPr lang="zh-CN" altLang="en-US" b="0" dirty="0">
              <a:latin typeface="Arial" panose="020B0604020202020204" pitchFamily="34" charset="0"/>
              <a:ea typeface="微软雅黑" panose="020B0503020204020204" pitchFamily="34" charset="-122"/>
            </a:endParaRPr>
          </a:p>
          <a:p>
            <a:pPr>
              <a:lnSpc>
                <a:spcPct val="150000"/>
              </a:lnSpc>
            </a:pPr>
            <a:r>
              <a:rPr lang="zh-CN" altLang="en-US" b="0" dirty="0">
                <a:latin typeface="Arial" panose="020B0604020202020204" pitchFamily="34" charset="0"/>
                <a:ea typeface="微软雅黑" panose="020B0503020204020204" pitchFamily="34" charset="-122"/>
              </a:rPr>
              <a:t>        即将</a:t>
            </a:r>
            <a:r>
              <a:rPr lang="zh-CN" altLang="en-US" b="1" dirty="0">
                <a:solidFill>
                  <a:srgbClr val="C00000"/>
                </a:solidFill>
                <a:latin typeface="Arial" panose="020B0604020202020204" pitchFamily="34" charset="0"/>
                <a:ea typeface="微软雅黑" panose="020B0503020204020204" pitchFamily="34" charset="-122"/>
              </a:rPr>
              <a:t>地球表面近似看做某一平面</a:t>
            </a:r>
            <a:r>
              <a:rPr lang="zh-CN" altLang="en-US" b="0" dirty="0">
                <a:latin typeface="Arial" panose="020B0604020202020204" pitchFamily="34" charset="0"/>
                <a:ea typeface="微软雅黑" panose="020B0503020204020204" pitchFamily="34" charset="-122"/>
              </a:rPr>
              <a:t>(该近似成为局地切平面近似)，则可略去曲率项。</a:t>
            </a:r>
          </a:p>
        </p:txBody>
      </p:sp>
      <p:graphicFrame>
        <p:nvGraphicFramePr>
          <p:cNvPr id="50178" name="对象 51202"/>
          <p:cNvGraphicFramePr>
            <a:graphicFrameLocks/>
          </p:cNvGraphicFramePr>
          <p:nvPr/>
        </p:nvGraphicFramePr>
        <p:xfrm>
          <a:off x="2394040" y="2776124"/>
          <a:ext cx="3889375" cy="358775"/>
        </p:xfrm>
        <a:graphic>
          <a:graphicData uri="http://schemas.openxmlformats.org/presentationml/2006/ole">
            <p:oleObj spid="_x0000_s60423" r:id="rId3" imgW="58216800" imgH="5181600" progId="Equation.3">
              <p:embed/>
            </p:oleObj>
          </a:graphicData>
        </a:graphic>
      </p:graphicFrame>
      <p:graphicFrame>
        <p:nvGraphicFramePr>
          <p:cNvPr id="50179" name="对象 51203"/>
          <p:cNvGraphicFramePr>
            <a:graphicFrameLocks/>
          </p:cNvGraphicFramePr>
          <p:nvPr/>
        </p:nvGraphicFramePr>
        <p:xfrm>
          <a:off x="2882989" y="4462729"/>
          <a:ext cx="2911475" cy="739775"/>
        </p:xfrm>
        <a:graphic>
          <a:graphicData uri="http://schemas.openxmlformats.org/presentationml/2006/ole">
            <p:oleObj spid="_x0000_s60424" r:id="rId4" imgW="43586400" imgH="10668000" progId="Equation.3">
              <p:embed/>
            </p:oleObj>
          </a:graphicData>
        </a:graphic>
      </p:graphicFrame>
      <p:sp>
        <p:nvSpPr>
          <p:cNvPr id="3" name="灯片编号占位符 2"/>
          <p:cNvSpPr>
            <a:spLocks noGrp="1"/>
          </p:cNvSpPr>
          <p:nvPr>
            <p:ph type="sldNum" sz="quarter" idx="12"/>
          </p:nvPr>
        </p:nvSpPr>
        <p:spPr/>
        <p:txBody>
          <a:bodyPr/>
          <a:lstStyle/>
          <a:p>
            <a:fld id="{E5BDF72E-9FE5-429F-91AD-B59394577185}" type="slidenum">
              <a:rPr lang="zh-CN" altLang="en-US" smtClean="0"/>
              <a:pPr/>
              <a:t>61</a:t>
            </a:fld>
            <a:endParaRPr lang="zh-CN" alt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45057"/>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07204" y="3293380"/>
            <a:ext cx="5454878" cy="19503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1201" name="矩形 52225"/>
          <p:cNvSpPr>
            <a:spLocks noChangeArrowheads="1"/>
          </p:cNvSpPr>
          <p:nvPr/>
        </p:nvSpPr>
        <p:spPr bwMode="auto">
          <a:xfrm>
            <a:off x="396875" y="608013"/>
            <a:ext cx="8280400" cy="59554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000" b="0" dirty="0">
                <a:latin typeface="Arial" panose="020B0604020202020204" pitchFamily="34" charset="0"/>
                <a:ea typeface="微软雅黑" panose="020B0503020204020204" pitchFamily="34" charset="-122"/>
              </a:rPr>
              <a:t>3. 局地直角坐标系的运动方程</a:t>
            </a:r>
          </a:p>
          <a:p>
            <a:pPr>
              <a:lnSpc>
                <a:spcPct val="150000"/>
              </a:lnSpc>
            </a:pPr>
            <a:r>
              <a:rPr lang="zh-CN" altLang="en-US" b="0" dirty="0">
                <a:latin typeface="Arial" panose="020B0604020202020204" pitchFamily="34" charset="0"/>
                <a:ea typeface="微软雅黑" panose="020B0503020204020204" pitchFamily="34" charset="-122"/>
              </a:rPr>
              <a:t>1)利用                                                可将球坐标系方程组中含r的曲率加速度项略去。</a:t>
            </a:r>
          </a:p>
          <a:p>
            <a:pPr>
              <a:lnSpc>
                <a:spcPct val="150000"/>
              </a:lnSpc>
            </a:pPr>
            <a:r>
              <a:rPr lang="zh-CN" altLang="en-US" b="0" dirty="0">
                <a:latin typeface="Arial" panose="020B0604020202020204" pitchFamily="34" charset="0"/>
                <a:ea typeface="微软雅黑" panose="020B0503020204020204" pitchFamily="34" charset="-122"/>
              </a:rPr>
              <a:t>2)再利用局地直角坐标系与球坐标系的关系式：</a:t>
            </a:r>
          </a:p>
          <a:p>
            <a:pPr>
              <a:lnSpc>
                <a:spcPct val="150000"/>
              </a:lnSpc>
            </a:pPr>
            <a:endParaRPr lang="zh-CN" altLang="en-US" b="0" dirty="0">
              <a:latin typeface="Arial" panose="020B0604020202020204" pitchFamily="34" charset="0"/>
              <a:ea typeface="微软雅黑" panose="020B0503020204020204" pitchFamily="34" charset="-122"/>
            </a:endParaRPr>
          </a:p>
          <a:p>
            <a:pPr>
              <a:lnSpc>
                <a:spcPct val="150000"/>
              </a:lnSpc>
            </a:pPr>
            <a:r>
              <a:rPr lang="zh-CN" altLang="en-US" b="0" dirty="0">
                <a:latin typeface="Arial" panose="020B0604020202020204" pitchFamily="34" charset="0"/>
                <a:ea typeface="微软雅黑" panose="020B0503020204020204" pitchFamily="34" charset="-122"/>
              </a:rPr>
              <a:t>进行变换，即可得到运动方程在局地直角坐标系中的三个方程分量：</a:t>
            </a:r>
          </a:p>
          <a:p>
            <a:pPr>
              <a:lnSpc>
                <a:spcPct val="150000"/>
              </a:lnSpc>
            </a:pPr>
            <a:endParaRPr lang="zh-CN" altLang="en-US" b="0" dirty="0">
              <a:latin typeface="Arial" panose="020B0604020202020204" pitchFamily="34" charset="0"/>
              <a:ea typeface="微软雅黑" panose="020B0503020204020204" pitchFamily="34" charset="-122"/>
            </a:endParaRPr>
          </a:p>
          <a:p>
            <a:pPr>
              <a:lnSpc>
                <a:spcPct val="150000"/>
              </a:lnSpc>
            </a:pPr>
            <a:endParaRPr lang="zh-CN" altLang="en-US" b="0" dirty="0">
              <a:latin typeface="Arial" panose="020B0604020202020204" pitchFamily="34" charset="0"/>
              <a:ea typeface="微软雅黑" panose="020B0503020204020204" pitchFamily="34" charset="-122"/>
            </a:endParaRPr>
          </a:p>
          <a:p>
            <a:pPr>
              <a:lnSpc>
                <a:spcPct val="150000"/>
              </a:lnSpc>
            </a:pPr>
            <a:endParaRPr lang="zh-CN" altLang="en-US" b="0" dirty="0">
              <a:latin typeface="Arial" panose="020B0604020202020204" pitchFamily="34" charset="0"/>
              <a:ea typeface="微软雅黑" panose="020B0503020204020204" pitchFamily="34" charset="-122"/>
            </a:endParaRPr>
          </a:p>
          <a:p>
            <a:pPr>
              <a:lnSpc>
                <a:spcPct val="150000"/>
              </a:lnSpc>
            </a:pPr>
            <a:endParaRPr lang="zh-CN" altLang="en-US" b="0" dirty="0">
              <a:latin typeface="Arial" panose="020B0604020202020204" pitchFamily="34" charset="0"/>
              <a:ea typeface="微软雅黑" panose="020B0503020204020204" pitchFamily="34" charset="-122"/>
            </a:endParaRPr>
          </a:p>
          <a:p>
            <a:pPr>
              <a:lnSpc>
                <a:spcPct val="150000"/>
              </a:lnSpc>
            </a:pPr>
            <a:endParaRPr lang="zh-CN" altLang="en-US" b="0" dirty="0">
              <a:latin typeface="Arial" panose="020B0604020202020204" pitchFamily="34" charset="0"/>
              <a:ea typeface="微软雅黑" panose="020B0503020204020204" pitchFamily="34" charset="-122"/>
            </a:endParaRPr>
          </a:p>
          <a:p>
            <a:pPr>
              <a:lnSpc>
                <a:spcPct val="150000"/>
              </a:lnSpc>
            </a:pPr>
            <a:endParaRPr lang="zh-CN" altLang="en-US" b="0" dirty="0">
              <a:latin typeface="Arial" panose="020B0604020202020204" pitchFamily="34" charset="0"/>
              <a:ea typeface="微软雅黑" panose="020B0503020204020204" pitchFamily="34" charset="-122"/>
            </a:endParaRPr>
          </a:p>
          <a:p>
            <a:pPr>
              <a:lnSpc>
                <a:spcPct val="150000"/>
              </a:lnSpc>
            </a:pPr>
            <a:r>
              <a:rPr lang="zh-CN" altLang="en-US" b="0" dirty="0">
                <a:latin typeface="Arial" panose="020B0604020202020204" pitchFamily="34" charset="0"/>
                <a:ea typeface="微软雅黑" panose="020B0503020204020204" pitchFamily="34" charset="-122"/>
              </a:rPr>
              <a:t>球坐标系运动方程略去地球曲率项</a:t>
            </a:r>
            <a:endParaRPr lang="en-US" altLang="zh-CN" b="0" dirty="0">
              <a:latin typeface="Arial" panose="020B0604020202020204" pitchFamily="34" charset="0"/>
              <a:ea typeface="微软雅黑" panose="020B0503020204020204" pitchFamily="34" charset="-122"/>
            </a:endParaRPr>
          </a:p>
          <a:p>
            <a:pPr>
              <a:lnSpc>
                <a:spcPct val="150000"/>
              </a:lnSpc>
            </a:pPr>
            <a:r>
              <a:rPr lang="zh-CN" altLang="en-US" b="0" dirty="0">
                <a:latin typeface="Arial" panose="020B0604020202020204" pitchFamily="34" charset="0"/>
                <a:ea typeface="微软雅黑" panose="020B0503020204020204" pitchFamily="34" charset="-122"/>
              </a:rPr>
              <a:t>即可得Z坐标系运动方程。</a:t>
            </a:r>
          </a:p>
        </p:txBody>
      </p:sp>
      <p:graphicFrame>
        <p:nvGraphicFramePr>
          <p:cNvPr id="51202" name="对象 52226"/>
          <p:cNvGraphicFramePr>
            <a:graphicFrameLocks/>
          </p:cNvGraphicFramePr>
          <p:nvPr/>
        </p:nvGraphicFramePr>
        <p:xfrm>
          <a:off x="1187450" y="1024620"/>
          <a:ext cx="2911475" cy="739775"/>
        </p:xfrm>
        <a:graphic>
          <a:graphicData uri="http://schemas.openxmlformats.org/presentationml/2006/ole">
            <p:oleObj spid="_x0000_s61450" r:id="rId4" imgW="43586400" imgH="10668000" progId="Equation.3">
              <p:embed/>
            </p:oleObj>
          </a:graphicData>
        </a:graphic>
      </p:graphicFrame>
      <p:graphicFrame>
        <p:nvGraphicFramePr>
          <p:cNvPr id="51203" name="对象 52227"/>
          <p:cNvGraphicFramePr>
            <a:graphicFrameLocks/>
          </p:cNvGraphicFramePr>
          <p:nvPr/>
        </p:nvGraphicFramePr>
        <p:xfrm>
          <a:off x="2413000" y="2349500"/>
          <a:ext cx="3887788" cy="358775"/>
        </p:xfrm>
        <a:graphic>
          <a:graphicData uri="http://schemas.openxmlformats.org/presentationml/2006/ole">
            <p:oleObj spid="_x0000_s61451" r:id="rId5" imgW="58216800" imgH="5181600" progId="Equation.3">
              <p:embed/>
            </p:oleObj>
          </a:graphicData>
        </a:graphic>
      </p:graphicFrame>
      <p:sp>
        <p:nvSpPr>
          <p:cNvPr id="3" name="灯片编号占位符 2"/>
          <p:cNvSpPr>
            <a:spLocks noGrp="1"/>
          </p:cNvSpPr>
          <p:nvPr>
            <p:ph type="sldNum" sz="quarter" idx="12"/>
          </p:nvPr>
        </p:nvSpPr>
        <p:spPr/>
        <p:txBody>
          <a:bodyPr/>
          <a:lstStyle/>
          <a:p>
            <a:fld id="{E5BDF72E-9FE5-429F-91AD-B59394577185}" type="slidenum">
              <a:rPr lang="zh-CN" altLang="en-US" smtClean="0"/>
              <a:pPr/>
              <a:t>62</a:t>
            </a:fld>
            <a:endParaRPr lang="zh-CN" altLang="en-US"/>
          </a:p>
        </p:txBody>
      </p:sp>
      <p:graphicFrame>
        <p:nvGraphicFramePr>
          <p:cNvPr id="7" name="对象 6"/>
          <p:cNvGraphicFramePr>
            <a:graphicFrameLocks noChangeAspect="1"/>
          </p:cNvGraphicFramePr>
          <p:nvPr/>
        </p:nvGraphicFramePr>
        <p:xfrm>
          <a:off x="4616907" y="4169943"/>
          <a:ext cx="4190999" cy="2393546"/>
        </p:xfrm>
        <a:graphic>
          <a:graphicData uri="http://schemas.openxmlformats.org/presentationml/2006/ole">
            <p:oleObj spid="_x0000_s61452" name="Equation" r:id="rId6" imgW="75895200" imgH="43281600" progId="Equation.DSMT4">
              <p:embed/>
            </p:oleObj>
          </a:graphicData>
        </a:graphic>
      </p:graphicFrame>
      <p:sp>
        <p:nvSpPr>
          <p:cNvPr id="2" name="文本框 1"/>
          <p:cNvSpPr txBox="1"/>
          <p:nvPr/>
        </p:nvSpPr>
        <p:spPr>
          <a:xfrm flipH="1">
            <a:off x="2776220" y="4777740"/>
            <a:ext cx="124460" cy="365760"/>
          </a:xfrm>
          <a:prstGeom prst="rect">
            <a:avLst/>
          </a:prstGeom>
          <a:noFill/>
        </p:spPr>
        <p:txBody>
          <a:bodyPr wrap="square" rtlCol="0" anchor="t">
            <a:spAutoFit/>
          </a:bodyPr>
          <a:lstStyle/>
          <a:p>
            <a:r>
              <a:rPr lang="zh-CN" altLang="en-US">
                <a:latin typeface="Arial" panose="020B0604020202020204" pitchFamily="34" charset="0"/>
                <a:cs typeface="Arial" panose="020B0604020202020204" pitchFamily="34" charset="0"/>
              </a:rPr>
              <a:t>¦</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矩形 53249"/>
          <p:cNvSpPr>
            <a:spLocks noChangeArrowheads="1"/>
          </p:cNvSpPr>
          <p:nvPr/>
        </p:nvSpPr>
        <p:spPr bwMode="auto">
          <a:xfrm>
            <a:off x="396875" y="608013"/>
            <a:ext cx="8280400" cy="3749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000" b="0" dirty="0">
                <a:latin typeface="Arial" panose="020B0604020202020204" pitchFamily="34" charset="0"/>
                <a:ea typeface="微软雅黑" panose="020B0503020204020204" pitchFamily="34" charset="-122"/>
              </a:rPr>
              <a:t>4. 局地直角坐标系与笛卡尔直角坐标系的区别</a:t>
            </a:r>
          </a:p>
          <a:p>
            <a:pPr>
              <a:lnSpc>
                <a:spcPct val="150000"/>
              </a:lnSpc>
            </a:pPr>
            <a:r>
              <a:rPr lang="zh-CN" altLang="en-US" sz="2000" b="0" dirty="0">
                <a:latin typeface="Arial" panose="020B0604020202020204" pitchFamily="34" charset="0"/>
                <a:ea typeface="微软雅黑" panose="020B0503020204020204" pitchFamily="34" charset="-122"/>
              </a:rPr>
              <a:t>        虽然运动方程在两种直角坐标系中的表达形式相同，但它们有本质的区别(局地直角坐标系本质上为球坐标系，形式上取笛卡尔直角坐标系)，两者差异反映在以下两个方面：</a:t>
            </a:r>
          </a:p>
          <a:p>
            <a:pPr>
              <a:lnSpc>
                <a:spcPct val="150000"/>
              </a:lnSpc>
            </a:pPr>
            <a:r>
              <a:rPr lang="zh-CN" altLang="en-US" b="0" dirty="0">
                <a:latin typeface="Arial" panose="020B0604020202020204" pitchFamily="34" charset="0"/>
                <a:ea typeface="微软雅黑" panose="020B0503020204020204" pitchFamily="34" charset="-122"/>
              </a:rPr>
              <a:t>     </a:t>
            </a:r>
            <a:r>
              <a:rPr lang="zh-CN" altLang="en-US" sz="2000" b="0" dirty="0">
                <a:latin typeface="Arial" panose="020B0604020202020204" pitchFamily="34" charset="0"/>
                <a:ea typeface="微软雅黑" panose="020B0503020204020204" pitchFamily="34" charset="-122"/>
              </a:rPr>
              <a:t>   1)重力在局地直角坐标系中只有垂直分量，而重力在笛卡尔坐标系中还可以有水平分量，因为局地直角坐标系是可以任意移动的坐标系，而笛卡尔直角坐标系是固定于某一点的直角坐标系。</a:t>
            </a:r>
          </a:p>
          <a:p>
            <a:pPr>
              <a:lnSpc>
                <a:spcPct val="150000"/>
              </a:lnSpc>
            </a:pPr>
            <a:r>
              <a:rPr lang="zh-CN" altLang="en-US" sz="2000" b="0" dirty="0">
                <a:latin typeface="Arial" panose="020B0604020202020204" pitchFamily="34" charset="0"/>
                <a:ea typeface="微软雅黑" panose="020B0503020204020204" pitchFamily="34" charset="-122"/>
              </a:rPr>
              <a:t>        2)笛卡尔直角坐标系中：</a:t>
            </a:r>
          </a:p>
        </p:txBody>
      </p:sp>
      <p:sp>
        <p:nvSpPr>
          <p:cNvPr id="3" name="灯片编号占位符 2"/>
          <p:cNvSpPr>
            <a:spLocks noGrp="1"/>
          </p:cNvSpPr>
          <p:nvPr>
            <p:ph type="sldNum" sz="quarter" idx="12"/>
          </p:nvPr>
        </p:nvSpPr>
        <p:spPr/>
        <p:txBody>
          <a:bodyPr/>
          <a:lstStyle/>
          <a:p>
            <a:fld id="{E5BDF72E-9FE5-429F-91AD-B59394577185}" type="slidenum">
              <a:rPr lang="zh-CN" altLang="en-US" smtClean="0"/>
              <a:pPr/>
              <a:t>63</a:t>
            </a:fld>
            <a:endParaRPr lang="zh-CN" altLang="en-US"/>
          </a:p>
        </p:txBody>
      </p:sp>
      <p:graphicFrame>
        <p:nvGraphicFramePr>
          <p:cNvPr id="2" name="对象 1"/>
          <p:cNvGraphicFramePr>
            <a:graphicFrameLocks noChangeAspect="1"/>
          </p:cNvGraphicFramePr>
          <p:nvPr/>
        </p:nvGraphicFramePr>
        <p:xfrm>
          <a:off x="1012735" y="4537165"/>
          <a:ext cx="3614060" cy="1524001"/>
        </p:xfrm>
        <a:graphic>
          <a:graphicData uri="http://schemas.openxmlformats.org/presentationml/2006/ole">
            <p:oleObj spid="_x0000_s62468" name="Equation" r:id="rId3" imgW="50596800" imgH="21336000" progId="Equation.DSMT4">
              <p:embed/>
            </p:oleObj>
          </a:graphicData>
        </a:graphic>
      </p:graphicFrame>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矩形 54274"/>
          <p:cNvSpPr>
            <a:spLocks noChangeArrowheads="1"/>
          </p:cNvSpPr>
          <p:nvPr/>
        </p:nvSpPr>
        <p:spPr bwMode="auto">
          <a:xfrm>
            <a:off x="573243" y="3434359"/>
            <a:ext cx="8281987" cy="28623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indent="457200">
              <a:lnSpc>
                <a:spcPct val="150000"/>
              </a:lnSpc>
            </a:pPr>
            <a:r>
              <a:rPr lang="zh-CN" altLang="en-US" sz="2000" b="0" dirty="0">
                <a:latin typeface="Arial" panose="020B0604020202020204" pitchFamily="34" charset="0"/>
                <a:ea typeface="微软雅黑" panose="020B0503020204020204" pitchFamily="34" charset="-122"/>
              </a:rPr>
              <a:t>当</a:t>
            </a:r>
            <a:r>
              <a:rPr lang="el-GR" altLang="zh-CN" sz="2000" b="0" dirty="0">
                <a:latin typeface="Arial" panose="020B0604020202020204" pitchFamily="34" charset="0"/>
                <a:ea typeface="微软雅黑" panose="020B0503020204020204" pitchFamily="34" charset="-122"/>
              </a:rPr>
              <a:t>φ</a:t>
            </a:r>
            <a:r>
              <a:rPr lang="en-US" altLang="zh-CN" sz="2000" b="0" dirty="0">
                <a:latin typeface="Arial" panose="020B0604020202020204" pitchFamily="34" charset="0"/>
                <a:ea typeface="微软雅黑" panose="020B0503020204020204" pitchFamily="34" charset="-122"/>
              </a:rPr>
              <a:t>=90̊</a:t>
            </a:r>
            <a:r>
              <a:rPr lang="zh-CN" altLang="en-US" sz="2000" b="0" dirty="0">
                <a:latin typeface="Arial" panose="020B0604020202020204" pitchFamily="34" charset="0"/>
                <a:ea typeface="微软雅黑" panose="020B0503020204020204" pitchFamily="34" charset="-122"/>
              </a:rPr>
              <a:t>时，</a:t>
            </a:r>
            <a:endParaRPr lang="en-US" altLang="zh-CN" sz="2000" b="0" dirty="0">
              <a:latin typeface="Arial" panose="020B0604020202020204" pitchFamily="34" charset="0"/>
              <a:ea typeface="微软雅黑" panose="020B0503020204020204" pitchFamily="34" charset="-122"/>
            </a:endParaRPr>
          </a:p>
          <a:p>
            <a:pPr indent="457200">
              <a:lnSpc>
                <a:spcPct val="150000"/>
              </a:lnSpc>
            </a:pPr>
            <a:r>
              <a:rPr lang="zh-CN" altLang="en-US" sz="2000" b="0" dirty="0">
                <a:latin typeface="Arial" panose="020B0604020202020204" pitchFamily="34" charset="0"/>
                <a:ea typeface="微软雅黑" panose="020B0503020204020204" pitchFamily="34" charset="-122"/>
              </a:rPr>
              <a:t>在靠近极地的地区，不宜采用局地坐标系，而只能使用球坐标系。</a:t>
            </a:r>
            <a:endParaRPr lang="en-US" altLang="zh-CN" sz="2000" b="0" dirty="0">
              <a:latin typeface="Arial" panose="020B0604020202020204" pitchFamily="34" charset="0"/>
              <a:ea typeface="微软雅黑" panose="020B0503020204020204" pitchFamily="34" charset="-122"/>
            </a:endParaRPr>
          </a:p>
          <a:p>
            <a:pPr indent="457200">
              <a:lnSpc>
                <a:spcPct val="150000"/>
              </a:lnSpc>
            </a:pPr>
            <a:r>
              <a:rPr lang="zh-CN" altLang="en-US" sz="2000" b="0" dirty="0">
                <a:latin typeface="Arial" panose="020B0604020202020204" pitchFamily="34" charset="0"/>
                <a:ea typeface="微软雅黑" panose="020B0503020204020204" pitchFamily="34" charset="-122"/>
              </a:rPr>
              <a:t>综上所述：</a:t>
            </a:r>
          </a:p>
          <a:p>
            <a:pPr indent="457200">
              <a:lnSpc>
                <a:spcPct val="150000"/>
              </a:lnSpc>
            </a:pPr>
            <a:r>
              <a:rPr lang="zh-CN" altLang="en-US" sz="2000" b="0" dirty="0">
                <a:latin typeface="Arial" panose="020B0604020202020204" pitchFamily="34" charset="0"/>
                <a:ea typeface="微软雅黑" panose="020B0503020204020204" pitchFamily="34" charset="-122"/>
              </a:rPr>
              <a:t>如果我们的研究范围仅限于</a:t>
            </a:r>
            <a:r>
              <a:rPr lang="zh-CN" altLang="en-US" sz="2000" b="1" dirty="0">
                <a:solidFill>
                  <a:srgbClr val="002060"/>
                </a:solidFill>
                <a:latin typeface="Arial" panose="020B0604020202020204" pitchFamily="34" charset="0"/>
                <a:ea typeface="微软雅黑" panose="020B0503020204020204" pitchFamily="34" charset="-122"/>
              </a:rPr>
              <a:t>中低纬度大气运动</a:t>
            </a:r>
            <a:r>
              <a:rPr lang="zh-CN" altLang="en-US" sz="2000" b="0" dirty="0">
                <a:latin typeface="Arial" panose="020B0604020202020204" pitchFamily="34" charset="0"/>
                <a:ea typeface="微软雅黑" panose="020B0503020204020204" pitchFamily="34" charset="-122"/>
              </a:rPr>
              <a:t>，那么局地直角坐标系中的方程组已相当精确，以后本课程(包括动力气象)中所讨论的大多数问题，都以局地直角坐标系中的基本方程组作为出发方程。</a:t>
            </a:r>
          </a:p>
        </p:txBody>
      </p:sp>
      <p:sp>
        <p:nvSpPr>
          <p:cNvPr id="3" name="灯片编号占位符 2"/>
          <p:cNvSpPr>
            <a:spLocks noGrp="1"/>
          </p:cNvSpPr>
          <p:nvPr>
            <p:ph type="sldNum" sz="quarter" idx="12"/>
          </p:nvPr>
        </p:nvSpPr>
        <p:spPr/>
        <p:txBody>
          <a:bodyPr/>
          <a:lstStyle/>
          <a:p>
            <a:fld id="{E5BDF72E-9FE5-429F-91AD-B59394577185}" type="slidenum">
              <a:rPr lang="zh-CN" altLang="en-US" smtClean="0"/>
              <a:pPr/>
              <a:t>64</a:t>
            </a:fld>
            <a:endParaRPr lang="zh-CN" altLang="en-US"/>
          </a:p>
        </p:txBody>
      </p:sp>
      <p:graphicFrame>
        <p:nvGraphicFramePr>
          <p:cNvPr id="2" name="对象 1"/>
          <p:cNvGraphicFramePr>
            <a:graphicFrameLocks noChangeAspect="1"/>
          </p:cNvGraphicFramePr>
          <p:nvPr/>
        </p:nvGraphicFramePr>
        <p:xfrm>
          <a:off x="732290" y="842011"/>
          <a:ext cx="7847013" cy="1809750"/>
        </p:xfrm>
        <a:graphic>
          <a:graphicData uri="http://schemas.openxmlformats.org/presentationml/2006/ole">
            <p:oleObj spid="_x0000_s63495" name="Equation" r:id="rId3" imgW="97840800" imgH="22555200" progId="Equation.DSMT4">
              <p:embed/>
            </p:oleObj>
          </a:graphicData>
        </a:graphic>
      </p:graphicFrame>
      <p:graphicFrame>
        <p:nvGraphicFramePr>
          <p:cNvPr id="6" name="对象 5"/>
          <p:cNvGraphicFramePr>
            <a:graphicFrameLocks noChangeAspect="1"/>
          </p:cNvGraphicFramePr>
          <p:nvPr/>
        </p:nvGraphicFramePr>
        <p:xfrm>
          <a:off x="2502986" y="3357047"/>
          <a:ext cx="1860008" cy="651003"/>
        </p:xfrm>
        <a:graphic>
          <a:graphicData uri="http://schemas.openxmlformats.org/presentationml/2006/ole">
            <p:oleObj spid="_x0000_s63496" name="Equation" r:id="rId4" imgW="30480000" imgH="10668000" progId="Equation.DSMT4">
              <p:embed/>
            </p:oleObj>
          </a:graphicData>
        </a:graphic>
      </p:graphicFrame>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矩形 55297"/>
          <p:cNvSpPr>
            <a:spLocks noChangeArrowheads="1"/>
          </p:cNvSpPr>
          <p:nvPr/>
        </p:nvSpPr>
        <p:spPr bwMode="auto">
          <a:xfrm>
            <a:off x="579755" y="1159084"/>
            <a:ext cx="8280400" cy="350865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000" b="0" dirty="0">
                <a:latin typeface="Arial" panose="020B0604020202020204" pitchFamily="34" charset="0"/>
                <a:ea typeface="微软雅黑" panose="020B0503020204020204" pitchFamily="34" charset="-122"/>
              </a:rPr>
              <a:t>对于大范围空气运动，w&lt;&lt;u,v，可令w≈0，并令F</a:t>
            </a:r>
            <a:r>
              <a:rPr lang="zh-CN" altLang="en-US" sz="2000" b="0" baseline="-25000" dirty="0">
                <a:latin typeface="Arial" panose="020B0604020202020204" pitchFamily="34" charset="0"/>
                <a:ea typeface="微软雅黑" panose="020B0503020204020204" pitchFamily="34" charset="-122"/>
              </a:rPr>
              <a:t>z</a:t>
            </a:r>
            <a:r>
              <a:rPr lang="zh-CN" altLang="en-US" sz="2000" b="0" dirty="0">
                <a:latin typeface="Arial" panose="020B0604020202020204" pitchFamily="34" charset="0"/>
                <a:ea typeface="微软雅黑" panose="020B0503020204020204" pitchFamily="34" charset="-122"/>
              </a:rPr>
              <a:t>=0，在垂直运动方程中略去科氏力的垂直分量</a:t>
            </a:r>
            <a:r>
              <a:rPr lang="en-US" altLang="zh-CN" sz="2000" b="0" dirty="0">
                <a:latin typeface="Arial" panose="020B0604020202020204" pitchFamily="34" charset="0"/>
                <a:ea typeface="微软雅黑" panose="020B0503020204020204" pitchFamily="34" charset="-122"/>
              </a:rPr>
              <a:t>2</a:t>
            </a:r>
            <a:r>
              <a:rPr lang="el-GR" altLang="zh-CN" sz="2000" b="0" dirty="0">
                <a:latin typeface="Arial" panose="020B0604020202020204" pitchFamily="34" charset="0"/>
                <a:ea typeface="微软雅黑" panose="020B0503020204020204" pitchFamily="34" charset="-122"/>
              </a:rPr>
              <a:t>Ω</a:t>
            </a:r>
            <a:r>
              <a:rPr lang="en-US" altLang="zh-CN" sz="2000" b="0" dirty="0" err="1">
                <a:latin typeface="Arial" panose="020B0604020202020204" pitchFamily="34" charset="0"/>
                <a:ea typeface="微软雅黑" panose="020B0503020204020204" pitchFamily="34" charset="-122"/>
              </a:rPr>
              <a:t>ucos</a:t>
            </a:r>
            <a:r>
              <a:rPr lang="el-GR" altLang="zh-CN" sz="2000" b="0" dirty="0">
                <a:latin typeface="Arial" panose="020B0604020202020204" pitchFamily="34" charset="0"/>
                <a:ea typeface="微软雅黑" panose="020B0503020204020204" pitchFamily="34" charset="-122"/>
              </a:rPr>
              <a:t>φ</a:t>
            </a:r>
            <a:r>
              <a:rPr lang="zh-CN" altLang="en-US" sz="2000" b="0" dirty="0">
                <a:latin typeface="Arial" panose="020B0604020202020204" pitchFamily="34" charset="0"/>
                <a:ea typeface="微软雅黑" panose="020B0503020204020204" pitchFamily="34" charset="-122"/>
              </a:rPr>
              <a:t>，则</a:t>
            </a:r>
          </a:p>
          <a:p>
            <a:pPr>
              <a:lnSpc>
                <a:spcPct val="150000"/>
              </a:lnSpc>
            </a:pPr>
            <a:endParaRPr lang="zh-CN" altLang="en-US" b="0" dirty="0">
              <a:latin typeface="Arial" panose="020B0604020202020204" pitchFamily="34" charset="0"/>
              <a:ea typeface="微软雅黑" panose="020B0503020204020204" pitchFamily="34" charset="-122"/>
            </a:endParaRPr>
          </a:p>
          <a:p>
            <a:pPr>
              <a:lnSpc>
                <a:spcPct val="150000"/>
              </a:lnSpc>
            </a:pPr>
            <a:endParaRPr lang="zh-CN" altLang="en-US" b="0" dirty="0">
              <a:latin typeface="Arial" panose="020B0604020202020204" pitchFamily="34" charset="0"/>
              <a:ea typeface="微软雅黑" panose="020B0503020204020204" pitchFamily="34" charset="-122"/>
            </a:endParaRPr>
          </a:p>
          <a:p>
            <a:pPr>
              <a:lnSpc>
                <a:spcPct val="150000"/>
              </a:lnSpc>
            </a:pPr>
            <a:r>
              <a:rPr lang="zh-CN" altLang="en-US" b="0" dirty="0">
                <a:latin typeface="Arial" panose="020B0604020202020204" pitchFamily="34" charset="0"/>
                <a:ea typeface="微软雅黑" panose="020B0503020204020204" pitchFamily="34" charset="-122"/>
              </a:rPr>
              <a:t>                                                         可化简为：</a:t>
            </a:r>
          </a:p>
          <a:p>
            <a:pPr>
              <a:lnSpc>
                <a:spcPct val="150000"/>
              </a:lnSpc>
            </a:pPr>
            <a:endParaRPr lang="en-US" altLang="zh-CN" dirty="0">
              <a:latin typeface="Arial" panose="020B0604020202020204" pitchFamily="34" charset="0"/>
              <a:ea typeface="微软雅黑" panose="020B0503020204020204" pitchFamily="34" charset="-122"/>
            </a:endParaRPr>
          </a:p>
          <a:p>
            <a:pPr>
              <a:lnSpc>
                <a:spcPct val="150000"/>
              </a:lnSpc>
            </a:pPr>
            <a:endParaRPr lang="en-US" altLang="zh-CN" b="0" dirty="0">
              <a:latin typeface="Arial" panose="020B0604020202020204" pitchFamily="34" charset="0"/>
              <a:ea typeface="微软雅黑" panose="020B0503020204020204" pitchFamily="34" charset="-122"/>
            </a:endParaRPr>
          </a:p>
          <a:p>
            <a:pPr>
              <a:lnSpc>
                <a:spcPct val="150000"/>
              </a:lnSpc>
            </a:pPr>
            <a:endParaRPr lang="zh-CN" altLang="en-US" b="0" dirty="0">
              <a:latin typeface="Arial" panose="020B0604020202020204" pitchFamily="34" charset="0"/>
              <a:ea typeface="微软雅黑" panose="020B0503020204020204" pitchFamily="34" charset="-122"/>
            </a:endParaRPr>
          </a:p>
        </p:txBody>
      </p:sp>
      <p:sp>
        <p:nvSpPr>
          <p:cNvPr id="54277" name="矩形 55301"/>
          <p:cNvSpPr>
            <a:spLocks noChangeArrowheads="1"/>
          </p:cNvSpPr>
          <p:nvPr/>
        </p:nvSpPr>
        <p:spPr bwMode="auto">
          <a:xfrm>
            <a:off x="588469" y="4483100"/>
            <a:ext cx="5716542" cy="5539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2000" b="0" dirty="0">
                <a:latin typeface="Arial" panose="020B0604020202020204" pitchFamily="34" charset="0"/>
                <a:ea typeface="微软雅黑" panose="020B0503020204020204" pitchFamily="34" charset="-122"/>
              </a:rPr>
              <a:t>将上式中水平分量合并可得到水平运动矢量方程：</a:t>
            </a:r>
            <a:endParaRPr lang="zh-CN" altLang="en-US" b="0" dirty="0">
              <a:latin typeface="Arial" panose="020B0604020202020204" pitchFamily="34" charset="0"/>
              <a:ea typeface="微软雅黑" panose="020B0503020204020204" pitchFamily="34" charset="-122"/>
            </a:endParaRPr>
          </a:p>
        </p:txBody>
      </p:sp>
      <p:sp>
        <p:nvSpPr>
          <p:cNvPr id="4" name="标题 3"/>
          <p:cNvSpPr>
            <a:spLocks noGrp="1"/>
          </p:cNvSpPr>
          <p:nvPr>
            <p:ph type="title"/>
          </p:nvPr>
        </p:nvSpPr>
        <p:spPr/>
        <p:txBody>
          <a:bodyPr/>
          <a:lstStyle/>
          <a:p>
            <a:r>
              <a:rPr lang="zh-CN" altLang="en-US" b="0" dirty="0">
                <a:latin typeface="Arial" panose="020B0604020202020204" pitchFamily="34" charset="0"/>
              </a:rPr>
              <a:t>局地直角坐标系运动方程的简化形式</a:t>
            </a:r>
            <a:endParaRPr lang="zh-CN" altLang="en-US" dirty="0"/>
          </a:p>
        </p:txBody>
      </p:sp>
      <p:sp>
        <p:nvSpPr>
          <p:cNvPr id="3" name="灯片编号占位符 2"/>
          <p:cNvSpPr>
            <a:spLocks noGrp="1"/>
          </p:cNvSpPr>
          <p:nvPr>
            <p:ph type="sldNum" sz="quarter" idx="4"/>
          </p:nvPr>
        </p:nvSpPr>
        <p:spPr/>
        <p:txBody>
          <a:bodyPr/>
          <a:lstStyle/>
          <a:p>
            <a:fld id="{E5BDF72E-9FE5-429F-91AD-B59394577185}" type="slidenum">
              <a:rPr lang="zh-CN" altLang="en-US" smtClean="0"/>
              <a:pPr/>
              <a:t>65</a:t>
            </a:fld>
            <a:endParaRPr lang="zh-CN" altLang="en-US"/>
          </a:p>
        </p:txBody>
      </p:sp>
      <p:graphicFrame>
        <p:nvGraphicFramePr>
          <p:cNvPr id="2" name="对象 1"/>
          <p:cNvGraphicFramePr>
            <a:graphicFrameLocks noChangeAspect="1"/>
          </p:cNvGraphicFramePr>
          <p:nvPr/>
        </p:nvGraphicFramePr>
        <p:xfrm>
          <a:off x="1453605" y="5043448"/>
          <a:ext cx="5373189" cy="1381677"/>
        </p:xfrm>
        <a:graphic>
          <a:graphicData uri="http://schemas.openxmlformats.org/presentationml/2006/ole">
            <p:oleObj spid="_x0000_s64522" name="Equation" r:id="rId3" imgW="85344000" imgH="21945600" progId="Equation.DSMT4">
              <p:embed/>
            </p:oleObj>
          </a:graphicData>
        </a:graphic>
      </p:graphicFrame>
      <p:graphicFrame>
        <p:nvGraphicFramePr>
          <p:cNvPr id="9" name="对象 8"/>
          <p:cNvGraphicFramePr>
            <a:graphicFrameLocks noChangeAspect="1"/>
          </p:cNvGraphicFramePr>
          <p:nvPr/>
        </p:nvGraphicFramePr>
        <p:xfrm>
          <a:off x="5391787" y="2033379"/>
          <a:ext cx="2955925" cy="2205038"/>
        </p:xfrm>
        <a:graphic>
          <a:graphicData uri="http://schemas.openxmlformats.org/presentationml/2006/ole">
            <p:oleObj spid="_x0000_s64523" name="Equation" r:id="rId4" imgW="51511200" imgH="38404800" progId="Equation.DSMT4">
              <p:embed/>
            </p:oleObj>
          </a:graphicData>
        </a:graphic>
      </p:graphicFrame>
      <p:graphicFrame>
        <p:nvGraphicFramePr>
          <p:cNvPr id="10" name="对象 9"/>
          <p:cNvGraphicFramePr>
            <a:graphicFrameLocks noChangeAspect="1"/>
          </p:cNvGraphicFramePr>
          <p:nvPr/>
        </p:nvGraphicFramePr>
        <p:xfrm>
          <a:off x="642258" y="2131066"/>
          <a:ext cx="3894817" cy="2224392"/>
        </p:xfrm>
        <a:graphic>
          <a:graphicData uri="http://schemas.openxmlformats.org/presentationml/2006/ole">
            <p:oleObj spid="_x0000_s64524" name="Equation" r:id="rId5" imgW="75895200" imgH="43281600" progId="Equation.DSMT4">
              <p:embed/>
            </p:oleObj>
          </a:graphicData>
        </a:graphic>
      </p:graphicFrame>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b="0" dirty="0">
                <a:latin typeface="Arial" panose="020B0604020202020204" pitchFamily="34" charset="0"/>
                <a:sym typeface="Arial" panose="020B0604020202020204" pitchFamily="34" charset="0"/>
              </a:rPr>
              <a:t>闭合方程组、初始条件和边界条件</a:t>
            </a:r>
            <a:endParaRPr lang="zh-CN" altLang="en-US" dirty="0"/>
          </a:p>
        </p:txBody>
      </p:sp>
      <p:sp>
        <p:nvSpPr>
          <p:cNvPr id="3" name="灯片编号占位符 2"/>
          <p:cNvSpPr>
            <a:spLocks noGrp="1"/>
          </p:cNvSpPr>
          <p:nvPr>
            <p:ph type="sldNum" sz="quarter" idx="4"/>
          </p:nvPr>
        </p:nvSpPr>
        <p:spPr/>
        <p:txBody>
          <a:bodyPr/>
          <a:lstStyle/>
          <a:p>
            <a:fld id="{E5BDF72E-9FE5-429F-91AD-B59394577185}" type="slidenum">
              <a:rPr lang="zh-CN" altLang="en-US" smtClean="0"/>
              <a:pPr/>
              <a:t>66</a:t>
            </a:fld>
            <a:endParaRPr lang="zh-CN" altLang="en-US"/>
          </a:p>
        </p:txBody>
      </p:sp>
      <p:sp>
        <p:nvSpPr>
          <p:cNvPr id="2" name="文本框 1"/>
          <p:cNvSpPr txBox="1"/>
          <p:nvPr/>
        </p:nvSpPr>
        <p:spPr>
          <a:xfrm>
            <a:off x="914399" y="1293566"/>
            <a:ext cx="6627223" cy="874407"/>
          </a:xfrm>
          <a:prstGeom prst="rect">
            <a:avLst/>
          </a:prstGeom>
          <a:noFill/>
        </p:spPr>
        <p:txBody>
          <a:bodyPr wrap="square" rtlCol="0">
            <a:spAutoFit/>
          </a:bodyPr>
          <a:lstStyle/>
          <a:p>
            <a:pPr>
              <a:lnSpc>
                <a:spcPct val="150000"/>
              </a:lnSpc>
            </a:pPr>
            <a:r>
              <a:rPr lang="zh-CN" altLang="en-US" dirty="0">
                <a:latin typeface="微软雅黑" panose="020B0503020204020204" pitchFamily="34" charset="-122"/>
                <a:ea typeface="微软雅黑" panose="020B0503020204020204" pitchFamily="34" charset="-122"/>
              </a:rPr>
              <a:t>大气运动的基本方程组：运动方程，连续方程，状态方程，热力学方程，水汽方程（湿空气）</a:t>
            </a:r>
          </a:p>
        </p:txBody>
      </p:sp>
      <p:graphicFrame>
        <p:nvGraphicFramePr>
          <p:cNvPr id="4" name="对象 3"/>
          <p:cNvGraphicFramePr>
            <a:graphicFrameLocks noChangeAspect="1"/>
          </p:cNvGraphicFramePr>
          <p:nvPr/>
        </p:nvGraphicFramePr>
        <p:xfrm>
          <a:off x="2853865" y="2377752"/>
          <a:ext cx="2586524" cy="2451965"/>
        </p:xfrm>
        <a:graphic>
          <a:graphicData uri="http://schemas.openxmlformats.org/presentationml/2006/ole">
            <p:oleObj spid="_x0000_s65540" name="Equation" r:id="rId3" imgW="52730400" imgH="49987200" progId="Equation.DSMT4">
              <p:embed/>
            </p:oleObj>
          </a:graphicData>
        </a:graphic>
      </p:graphicFrame>
      <p:sp>
        <p:nvSpPr>
          <p:cNvPr id="5" name="矩形 4"/>
          <p:cNvSpPr/>
          <p:nvPr/>
        </p:nvSpPr>
        <p:spPr>
          <a:xfrm>
            <a:off x="772357" y="4829717"/>
            <a:ext cx="7190913" cy="1294585"/>
          </a:xfrm>
          <a:prstGeom prst="rect">
            <a:avLst/>
          </a:prstGeom>
        </p:spPr>
        <p:txBody>
          <a:bodyPr wrap="square">
            <a:spAutoFit/>
          </a:bodyPr>
          <a:lstStyle/>
          <a:p>
            <a:pPr>
              <a:lnSpc>
                <a:spcPct val="150000"/>
              </a:lnSpc>
            </a:pPr>
            <a:r>
              <a:rPr lang="en-US" altLang="zh-CN" dirty="0">
                <a:latin typeface="微软雅黑" panose="020B0503020204020204" pitchFamily="34" charset="-122"/>
                <a:ea typeface="微软雅黑" panose="020B0503020204020204" pitchFamily="34" charset="-122"/>
              </a:rPr>
              <a:t>q</a:t>
            </a:r>
            <a:r>
              <a:rPr lang="zh-CN" altLang="en-US" dirty="0">
                <a:latin typeface="微软雅黑" panose="020B0503020204020204" pitchFamily="34" charset="-122"/>
                <a:ea typeface="微软雅黑" panose="020B0503020204020204" pitchFamily="34" charset="-122"/>
              </a:rPr>
              <a:t>比湿，</a:t>
            </a:r>
            <a:r>
              <a:rPr lang="en-US" altLang="zh-CN" dirty="0">
                <a:latin typeface="微软雅黑" panose="020B0503020204020204" pitchFamily="34" charset="-122"/>
                <a:ea typeface="微软雅黑" panose="020B0503020204020204" pitchFamily="34" charset="-122"/>
              </a:rPr>
              <a:t>S</a:t>
            </a:r>
            <a:r>
              <a:rPr lang="zh-CN" altLang="en-US" dirty="0">
                <a:latin typeface="微软雅黑" panose="020B0503020204020204" pitchFamily="34" charset="-122"/>
                <a:ea typeface="微软雅黑" panose="020B0503020204020204" pitchFamily="34" charset="-122"/>
              </a:rPr>
              <a:t>水汽源汇（单位时间、单位体积的外界输入（出）的水汽）</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七个方程，七个变量（</a:t>
            </a:r>
            <a:r>
              <a:rPr lang="en-US" altLang="zh-CN" dirty="0">
                <a:latin typeface="微软雅黑" panose="020B0503020204020204" pitchFamily="34" charset="-122"/>
                <a:ea typeface="微软雅黑" panose="020B0503020204020204" pitchFamily="34" charset="-122"/>
              </a:rPr>
              <a:t>u</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v</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w</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p</a:t>
            </a:r>
            <a:r>
              <a:rPr lang="zh-CN" altLang="en-US" dirty="0">
                <a:latin typeface="微软雅黑" panose="020B0503020204020204" pitchFamily="34" charset="-122"/>
                <a:ea typeface="微软雅黑" panose="020B0503020204020204" pitchFamily="34" charset="-122"/>
              </a:rPr>
              <a:t>，</a:t>
            </a:r>
            <a:r>
              <a:rPr lang="el-GR" altLang="zh-CN" dirty="0">
                <a:latin typeface="微软雅黑" panose="020B0503020204020204" pitchFamily="34" charset="-122"/>
                <a:ea typeface="微软雅黑" panose="020B0503020204020204" pitchFamily="34" charset="-122"/>
              </a:rPr>
              <a:t>ρ</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T</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q</a:t>
            </a:r>
            <a:r>
              <a:rPr lang="zh-CN" altLang="en-US" dirty="0">
                <a:latin typeface="微软雅黑" panose="020B0503020204020204" pitchFamily="34" charset="-122"/>
                <a:ea typeface="微软雅黑" panose="020B0503020204020204" pitchFamily="34" charset="-122"/>
              </a:rPr>
              <a:t>），方程组闭合，在给定初始条件和边界条件下，理论上可以求解。</a:t>
            </a:r>
            <a:endParaRPr lang="zh-CN" alt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矩形 57346"/>
          <p:cNvSpPr>
            <a:spLocks noChangeArrowheads="1"/>
          </p:cNvSpPr>
          <p:nvPr/>
        </p:nvSpPr>
        <p:spPr bwMode="auto">
          <a:xfrm>
            <a:off x="335280" y="2396352"/>
            <a:ext cx="8280400" cy="17543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b="1" dirty="0">
                <a:solidFill>
                  <a:srgbClr val="C00000"/>
                </a:solidFill>
                <a:latin typeface="Arial" panose="020B0604020202020204" pitchFamily="34" charset="0"/>
                <a:ea typeface="微软雅黑" panose="020B0503020204020204" pitchFamily="34" charset="-122"/>
              </a:rPr>
              <a:t>蝴蝶效应</a:t>
            </a:r>
            <a:r>
              <a:rPr lang="zh-CN" altLang="en-US" dirty="0">
                <a:latin typeface="Arial" panose="020B0604020202020204" pitchFamily="34" charset="0"/>
                <a:ea typeface="微软雅黑" panose="020B0503020204020204" pitchFamily="34" charset="-122"/>
              </a:rPr>
              <a:t>：初始场微小的不确定性在运算过程中被指数级放大。这就提出了预报的可预报性问题，中期数值天气预报逐日预报的可预报时限大约是</a:t>
            </a:r>
            <a:r>
              <a:rPr lang="en-US" altLang="zh-CN" dirty="0">
                <a:latin typeface="Arial" panose="020B0604020202020204" pitchFamily="34" charset="0"/>
                <a:ea typeface="微软雅黑" panose="020B0503020204020204" pitchFamily="34" charset="-122"/>
              </a:rPr>
              <a:t>2-3</a:t>
            </a:r>
            <a:r>
              <a:rPr lang="zh-CN" altLang="en-US" dirty="0">
                <a:latin typeface="Arial" panose="020B0604020202020204" pitchFamily="34" charset="0"/>
                <a:ea typeface="微软雅黑" panose="020B0503020204020204" pitchFamily="34" charset="-122"/>
              </a:rPr>
              <a:t>周。</a:t>
            </a:r>
            <a:endParaRPr lang="en-US" altLang="zh-CN" dirty="0">
              <a:latin typeface="Arial" panose="020B0604020202020204" pitchFamily="34" charset="0"/>
              <a:ea typeface="微软雅黑" panose="020B0503020204020204" pitchFamily="34" charset="-122"/>
            </a:endParaRPr>
          </a:p>
          <a:p>
            <a:pPr>
              <a:lnSpc>
                <a:spcPct val="150000"/>
              </a:lnSpc>
            </a:pPr>
            <a:r>
              <a:rPr lang="zh-CN" altLang="en-US" b="1" dirty="0">
                <a:solidFill>
                  <a:srgbClr val="002060"/>
                </a:solidFill>
                <a:latin typeface="Arial" panose="020B0604020202020204" pitchFamily="34" charset="0"/>
                <a:ea typeface="微软雅黑" panose="020B0503020204020204" pitchFamily="34" charset="-122"/>
              </a:rPr>
              <a:t>洛伦兹名言</a:t>
            </a:r>
            <a:r>
              <a:rPr lang="zh-CN" altLang="en-US" dirty="0">
                <a:latin typeface="Arial" panose="020B0604020202020204" pitchFamily="34" charset="0"/>
                <a:ea typeface="微软雅黑" panose="020B0503020204020204" pitchFamily="34" charset="-122"/>
              </a:rPr>
              <a:t>：“里约热内卢的一只蝴蝶扇动了一下翅膀，可能在纽约导致一场暴风雨吗？”</a:t>
            </a:r>
            <a:endParaRPr lang="zh-CN" altLang="en-US" b="0" dirty="0">
              <a:latin typeface="Arial" panose="020B0604020202020204" pitchFamily="34" charset="0"/>
              <a:ea typeface="微软雅黑" panose="020B0503020204020204" pitchFamily="34" charset="-122"/>
            </a:endParaRPr>
          </a:p>
        </p:txBody>
      </p:sp>
      <p:sp>
        <p:nvSpPr>
          <p:cNvPr id="2" name="标题 1"/>
          <p:cNvSpPr>
            <a:spLocks noGrp="1"/>
          </p:cNvSpPr>
          <p:nvPr>
            <p:ph type="title"/>
          </p:nvPr>
        </p:nvSpPr>
        <p:spPr/>
        <p:txBody>
          <a:bodyPr/>
          <a:lstStyle/>
          <a:p>
            <a:r>
              <a:rPr lang="zh-CN" altLang="en-US" dirty="0"/>
              <a:t>初始条件</a:t>
            </a:r>
          </a:p>
        </p:txBody>
      </p:sp>
      <p:sp>
        <p:nvSpPr>
          <p:cNvPr id="3" name="灯片编号占位符 2"/>
          <p:cNvSpPr>
            <a:spLocks noGrp="1"/>
          </p:cNvSpPr>
          <p:nvPr>
            <p:ph type="sldNum" sz="quarter" idx="4"/>
          </p:nvPr>
        </p:nvSpPr>
        <p:spPr/>
        <p:txBody>
          <a:bodyPr/>
          <a:lstStyle/>
          <a:p>
            <a:fld id="{E5BDF72E-9FE5-429F-91AD-B59394577185}" type="slidenum">
              <a:rPr lang="zh-CN" altLang="en-US" smtClean="0"/>
              <a:pPr/>
              <a:t>67</a:t>
            </a:fld>
            <a:endParaRPr lang="zh-CN" altLang="en-US"/>
          </a:p>
        </p:txBody>
      </p:sp>
      <p:graphicFrame>
        <p:nvGraphicFramePr>
          <p:cNvPr id="4" name="对象 3"/>
          <p:cNvGraphicFramePr>
            <a:graphicFrameLocks noChangeAspect="1"/>
          </p:cNvGraphicFramePr>
          <p:nvPr/>
        </p:nvGraphicFramePr>
        <p:xfrm>
          <a:off x="843280" y="1682251"/>
          <a:ext cx="7401732" cy="616811"/>
        </p:xfrm>
        <a:graphic>
          <a:graphicData uri="http://schemas.openxmlformats.org/presentationml/2006/ole">
            <p:oleObj spid="_x0000_s66564" name="Equation" r:id="rId3" imgW="80467200" imgH="6705600" progId="Equation.DSMT4">
              <p:embed/>
            </p:oleObj>
          </a:graphicData>
        </a:graphic>
      </p:graphicFrame>
      <p:pic>
        <p:nvPicPr>
          <p:cNvPr id="5" name="Picture 2"/>
          <p:cNvPicPr>
            <a:picLocks noChangeAspect="1" noChangeArrowheads="1"/>
          </p:cNvPicPr>
          <p:nvPr/>
        </p:nvPicPr>
        <p:blipFill>
          <a:blip r:embed="rId4" cstate="print"/>
          <a:srcRect/>
          <a:stretch>
            <a:fillRect/>
          </a:stretch>
        </p:blipFill>
        <p:spPr bwMode="auto">
          <a:xfrm>
            <a:off x="1585595" y="3717290"/>
            <a:ext cx="6216650" cy="2851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矩形 57346"/>
          <p:cNvSpPr>
            <a:spLocks noChangeArrowheads="1"/>
          </p:cNvSpPr>
          <p:nvPr/>
        </p:nvSpPr>
        <p:spPr bwMode="auto">
          <a:xfrm>
            <a:off x="406400" y="1194723"/>
            <a:ext cx="8280400" cy="46628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b="0" dirty="0">
                <a:latin typeface="Arial" panose="020B0604020202020204" pitchFamily="34" charset="0"/>
                <a:ea typeface="微软雅黑" panose="020B0503020204020204" pitchFamily="34" charset="-122"/>
              </a:rPr>
              <a:t>（</a:t>
            </a:r>
            <a:r>
              <a:rPr lang="en-US" altLang="zh-CN" b="0" dirty="0">
                <a:latin typeface="Arial" panose="020B0604020202020204" pitchFamily="34" charset="0"/>
                <a:ea typeface="微软雅黑" panose="020B0503020204020204" pitchFamily="34" charset="-122"/>
              </a:rPr>
              <a:t>1</a:t>
            </a:r>
            <a:r>
              <a:rPr lang="zh-CN" altLang="en-US" b="0" dirty="0">
                <a:latin typeface="Arial" panose="020B0604020202020204" pitchFamily="34" charset="0"/>
                <a:ea typeface="微软雅黑" panose="020B0503020204020204" pitchFamily="34" charset="-122"/>
              </a:rPr>
              <a:t>）下边界条件</a:t>
            </a:r>
            <a:endParaRPr lang="en-US" altLang="zh-CN" b="0" dirty="0">
              <a:latin typeface="Arial" panose="020B0604020202020204" pitchFamily="34" charset="0"/>
              <a:ea typeface="微软雅黑" panose="020B0503020204020204" pitchFamily="34" charset="-122"/>
            </a:endParaRPr>
          </a:p>
          <a:p>
            <a:pPr lvl="1">
              <a:lnSpc>
                <a:spcPct val="150000"/>
              </a:lnSpc>
            </a:pPr>
            <a:r>
              <a:rPr lang="zh-CN" altLang="en-US" dirty="0">
                <a:latin typeface="Arial" panose="020B0604020202020204" pitchFamily="34" charset="0"/>
                <a:ea typeface="微软雅黑" panose="020B0503020204020204" pitchFamily="34" charset="-122"/>
              </a:rPr>
              <a:t>考虑空气黏性</a:t>
            </a:r>
            <a:endParaRPr lang="en-US" altLang="zh-CN" dirty="0">
              <a:latin typeface="Arial" panose="020B0604020202020204" pitchFamily="34" charset="0"/>
              <a:ea typeface="微软雅黑" panose="020B0503020204020204" pitchFamily="34" charset="-122"/>
            </a:endParaRPr>
          </a:p>
          <a:p>
            <a:pPr lvl="1">
              <a:lnSpc>
                <a:spcPct val="150000"/>
              </a:lnSpc>
            </a:pPr>
            <a:r>
              <a:rPr lang="zh-CN" altLang="en-US" b="0" dirty="0">
                <a:latin typeface="Arial" panose="020B0604020202020204" pitchFamily="34" charset="0"/>
                <a:ea typeface="微软雅黑" panose="020B0503020204020204" pitchFamily="34" charset="-122"/>
              </a:rPr>
              <a:t>不考虑</a:t>
            </a:r>
            <a:r>
              <a:rPr lang="zh-CN" altLang="en-US" dirty="0">
                <a:latin typeface="Arial" panose="020B0604020202020204" pitchFamily="34" charset="0"/>
                <a:ea typeface="微软雅黑" panose="020B0503020204020204" pitchFamily="34" charset="-122"/>
              </a:rPr>
              <a:t>黏性</a:t>
            </a:r>
            <a:r>
              <a:rPr lang="zh-CN" altLang="en-US" b="0" dirty="0">
                <a:latin typeface="Arial" panose="020B0604020202020204" pitchFamily="34" charset="0"/>
                <a:ea typeface="微软雅黑" panose="020B0503020204020204" pitchFamily="34" charset="-122"/>
              </a:rPr>
              <a:t>，且地面平坦</a:t>
            </a:r>
            <a:endParaRPr lang="en-US" altLang="zh-CN" b="0" dirty="0">
              <a:latin typeface="Arial" panose="020B0604020202020204" pitchFamily="34" charset="0"/>
              <a:ea typeface="微软雅黑" panose="020B0503020204020204" pitchFamily="34" charset="-122"/>
            </a:endParaRPr>
          </a:p>
          <a:p>
            <a:pPr lvl="1">
              <a:lnSpc>
                <a:spcPct val="150000"/>
              </a:lnSpc>
            </a:pPr>
            <a:r>
              <a:rPr lang="zh-CN" altLang="en-US" dirty="0">
                <a:latin typeface="Arial" panose="020B0604020202020204" pitchFamily="34" charset="0"/>
                <a:ea typeface="微软雅黑" panose="020B0503020204020204" pitchFamily="34" charset="-122"/>
              </a:rPr>
              <a:t>考虑黏性，且有地形</a:t>
            </a:r>
            <a:r>
              <a:rPr lang="en-US" altLang="zh-CN" dirty="0">
                <a:latin typeface="Arial" panose="020B0604020202020204" pitchFamily="34" charset="0"/>
                <a:ea typeface="微软雅黑" panose="020B0503020204020204" pitchFamily="34" charset="-122"/>
              </a:rPr>
              <a:t>z=</a:t>
            </a:r>
            <a:r>
              <a:rPr lang="en-US" altLang="zh-CN" dirty="0" err="1">
                <a:latin typeface="Arial" panose="020B0604020202020204" pitchFamily="34" charset="0"/>
                <a:ea typeface="微软雅黑" panose="020B0503020204020204" pitchFamily="34" charset="-122"/>
              </a:rPr>
              <a:t>h</a:t>
            </a:r>
            <a:r>
              <a:rPr lang="en-US" altLang="zh-CN" baseline="-25000" dirty="0" err="1">
                <a:latin typeface="Arial" panose="020B0604020202020204" pitchFamily="34" charset="0"/>
                <a:ea typeface="微软雅黑" panose="020B0503020204020204" pitchFamily="34" charset="-122"/>
              </a:rPr>
              <a:t>s</a:t>
            </a:r>
            <a:r>
              <a:rPr lang="en-US" altLang="zh-CN" dirty="0">
                <a:latin typeface="Arial" panose="020B0604020202020204" pitchFamily="34" charset="0"/>
                <a:ea typeface="微软雅黑" panose="020B0503020204020204" pitchFamily="34" charset="-122"/>
              </a:rPr>
              <a:t>(</a:t>
            </a:r>
            <a:r>
              <a:rPr lang="en-US" altLang="zh-CN" dirty="0" err="1">
                <a:latin typeface="Arial" panose="020B0604020202020204" pitchFamily="34" charset="0"/>
                <a:ea typeface="微软雅黑" panose="020B0503020204020204" pitchFamily="34" charset="-122"/>
              </a:rPr>
              <a:t>x,y</a:t>
            </a:r>
            <a:r>
              <a:rPr lang="en-US" altLang="zh-CN" dirty="0">
                <a:latin typeface="Arial" panose="020B0604020202020204" pitchFamily="34" charset="0"/>
                <a:ea typeface="微软雅黑" panose="020B0503020204020204" pitchFamily="34" charset="-122"/>
              </a:rPr>
              <a:t>)</a:t>
            </a:r>
          </a:p>
          <a:p>
            <a:pPr>
              <a:lnSpc>
                <a:spcPct val="150000"/>
              </a:lnSpc>
            </a:pPr>
            <a:r>
              <a:rPr lang="zh-CN" altLang="en-US" dirty="0">
                <a:latin typeface="Arial" panose="020B0604020202020204" pitchFamily="34" charset="0"/>
                <a:ea typeface="微软雅黑" panose="020B0503020204020204" pitchFamily="34" charset="-122"/>
              </a:rPr>
              <a:t>（</a:t>
            </a:r>
            <a:r>
              <a:rPr lang="en-US" altLang="zh-CN" dirty="0">
                <a:latin typeface="Arial" panose="020B0604020202020204" pitchFamily="34" charset="0"/>
                <a:ea typeface="微软雅黑" panose="020B0503020204020204" pitchFamily="34" charset="-122"/>
              </a:rPr>
              <a:t>2</a:t>
            </a:r>
            <a:r>
              <a:rPr lang="zh-CN" altLang="en-US" dirty="0">
                <a:latin typeface="Arial" panose="020B0604020202020204" pitchFamily="34" charset="0"/>
                <a:ea typeface="微软雅黑" panose="020B0503020204020204" pitchFamily="34" charset="-122"/>
              </a:rPr>
              <a:t>）上边界条件</a:t>
            </a:r>
            <a:endParaRPr lang="en-US" altLang="zh-CN" dirty="0">
              <a:latin typeface="Arial" panose="020B0604020202020204" pitchFamily="34" charset="0"/>
              <a:ea typeface="微软雅黑" panose="020B0503020204020204" pitchFamily="34" charset="-122"/>
            </a:endParaRPr>
          </a:p>
          <a:p>
            <a:pPr lvl="1">
              <a:lnSpc>
                <a:spcPct val="150000"/>
              </a:lnSpc>
            </a:pPr>
            <a:r>
              <a:rPr lang="zh-CN" altLang="en-US" b="0" dirty="0">
                <a:latin typeface="Arial" panose="020B0604020202020204" pitchFamily="34" charset="0"/>
                <a:ea typeface="微软雅黑" panose="020B0503020204020204" pitchFamily="34" charset="-122"/>
              </a:rPr>
              <a:t>空气分子稀少</a:t>
            </a:r>
            <a:endParaRPr lang="en-US" altLang="zh-CN" b="0" dirty="0">
              <a:latin typeface="Arial" panose="020B0604020202020204" pitchFamily="34" charset="0"/>
              <a:ea typeface="微软雅黑" panose="020B0503020204020204" pitchFamily="34" charset="-122"/>
            </a:endParaRPr>
          </a:p>
          <a:p>
            <a:pPr lvl="1">
              <a:lnSpc>
                <a:spcPct val="150000"/>
              </a:lnSpc>
            </a:pPr>
            <a:r>
              <a:rPr lang="zh-CN" altLang="en-US" dirty="0">
                <a:latin typeface="Arial" panose="020B0604020202020204" pitchFamily="34" charset="0"/>
                <a:ea typeface="微软雅黑" panose="020B0503020204020204" pitchFamily="34" charset="-122"/>
              </a:rPr>
              <a:t>垂直动量有界</a:t>
            </a:r>
            <a:endParaRPr lang="en-US" altLang="zh-CN" dirty="0">
              <a:latin typeface="Arial" panose="020B0604020202020204" pitchFamily="34" charset="0"/>
              <a:ea typeface="微软雅黑" panose="020B0503020204020204" pitchFamily="34" charset="-122"/>
            </a:endParaRPr>
          </a:p>
          <a:p>
            <a:pPr lvl="1">
              <a:lnSpc>
                <a:spcPct val="150000"/>
              </a:lnSpc>
            </a:pPr>
            <a:r>
              <a:rPr lang="zh-CN" altLang="en-US" dirty="0">
                <a:latin typeface="Arial" panose="020B0604020202020204" pitchFamily="34" charset="0"/>
                <a:ea typeface="微软雅黑" panose="020B0503020204020204" pitchFamily="34" charset="-122"/>
              </a:rPr>
              <a:t>垂直动能有界</a:t>
            </a:r>
            <a:endParaRPr lang="en-US" altLang="zh-CN" dirty="0">
              <a:latin typeface="Arial" panose="020B0604020202020204" pitchFamily="34" charset="0"/>
              <a:ea typeface="微软雅黑" panose="020B0503020204020204" pitchFamily="34" charset="-122"/>
            </a:endParaRPr>
          </a:p>
          <a:p>
            <a:pPr>
              <a:lnSpc>
                <a:spcPct val="150000"/>
              </a:lnSpc>
            </a:pPr>
            <a:r>
              <a:rPr lang="zh-CN" altLang="en-US" b="0" dirty="0">
                <a:latin typeface="Arial" panose="020B0604020202020204" pitchFamily="34" charset="0"/>
                <a:ea typeface="微软雅黑" panose="020B0503020204020204" pitchFamily="34" charset="-122"/>
              </a:rPr>
              <a:t>（</a:t>
            </a:r>
            <a:r>
              <a:rPr lang="en-US" altLang="zh-CN" b="0" dirty="0">
                <a:latin typeface="Arial" panose="020B0604020202020204" pitchFamily="34" charset="0"/>
                <a:ea typeface="微软雅黑" panose="020B0503020204020204" pitchFamily="34" charset="-122"/>
              </a:rPr>
              <a:t>3</a:t>
            </a:r>
            <a:r>
              <a:rPr lang="zh-CN" altLang="en-US" b="0" dirty="0">
                <a:latin typeface="Arial" panose="020B0604020202020204" pitchFamily="34" charset="0"/>
                <a:ea typeface="微软雅黑" panose="020B0503020204020204" pitchFamily="34" charset="-122"/>
              </a:rPr>
              <a:t>）内边界条件</a:t>
            </a:r>
            <a:endParaRPr lang="en-US" altLang="zh-CN" b="0" dirty="0">
              <a:latin typeface="Arial" panose="020B0604020202020204" pitchFamily="34" charset="0"/>
              <a:ea typeface="微软雅黑" panose="020B0503020204020204" pitchFamily="34" charset="-122"/>
            </a:endParaRPr>
          </a:p>
          <a:p>
            <a:pPr lvl="1">
              <a:lnSpc>
                <a:spcPct val="150000"/>
              </a:lnSpc>
            </a:pPr>
            <a:r>
              <a:rPr lang="zh-CN" altLang="en-US" b="0" dirty="0">
                <a:latin typeface="Arial" panose="020B0604020202020204" pitchFamily="34" charset="0"/>
                <a:ea typeface="微软雅黑" panose="020B0503020204020204" pitchFamily="34" charset="-122"/>
              </a:rPr>
              <a:t>对于两种性质不同的空气交界面（如物理要素不连续面），有</a:t>
            </a:r>
            <a:endParaRPr lang="en-US" altLang="zh-CN" b="0" dirty="0">
              <a:latin typeface="Arial" panose="020B0604020202020204" pitchFamily="34" charset="0"/>
              <a:ea typeface="微软雅黑" panose="020B0503020204020204" pitchFamily="34" charset="-122"/>
            </a:endParaRPr>
          </a:p>
          <a:p>
            <a:pPr lvl="1">
              <a:lnSpc>
                <a:spcPct val="150000"/>
              </a:lnSpc>
            </a:pPr>
            <a:r>
              <a:rPr lang="en-US" altLang="zh-CN" dirty="0">
                <a:latin typeface="Arial" panose="020B0604020202020204" pitchFamily="34" charset="0"/>
                <a:ea typeface="微软雅黑" panose="020B0503020204020204" pitchFamily="34" charset="-122"/>
              </a:rPr>
              <a:t>V</a:t>
            </a:r>
            <a:r>
              <a:rPr lang="en-US" altLang="zh-CN" baseline="-25000" dirty="0">
                <a:latin typeface="Arial" panose="020B0604020202020204" pitchFamily="34" charset="0"/>
                <a:ea typeface="微软雅黑" panose="020B0503020204020204" pitchFamily="34" charset="-122"/>
              </a:rPr>
              <a:t>n1</a:t>
            </a:r>
            <a:r>
              <a:rPr lang="en-US" altLang="zh-CN" dirty="0">
                <a:latin typeface="Arial" panose="020B0604020202020204" pitchFamily="34" charset="0"/>
                <a:ea typeface="微软雅黑" panose="020B0503020204020204" pitchFamily="34" charset="-122"/>
              </a:rPr>
              <a:t>=V</a:t>
            </a:r>
            <a:r>
              <a:rPr lang="en-US" altLang="zh-CN" baseline="-25000" dirty="0">
                <a:latin typeface="Arial" panose="020B0604020202020204" pitchFamily="34" charset="0"/>
                <a:ea typeface="微软雅黑" panose="020B0503020204020204" pitchFamily="34" charset="-122"/>
              </a:rPr>
              <a:t>n2</a:t>
            </a:r>
            <a:r>
              <a:rPr lang="zh-CN" altLang="en-US" dirty="0">
                <a:latin typeface="Arial" panose="020B0604020202020204" pitchFamily="34" charset="0"/>
                <a:ea typeface="微软雅黑" panose="020B0503020204020204" pitchFamily="34" charset="-122"/>
              </a:rPr>
              <a:t>（法向速度）和</a:t>
            </a:r>
            <a:r>
              <a:rPr lang="en-US" altLang="zh-CN" dirty="0">
                <a:latin typeface="Arial" panose="020B0604020202020204" pitchFamily="34" charset="0"/>
                <a:ea typeface="微软雅黑" panose="020B0503020204020204" pitchFamily="34" charset="-122"/>
              </a:rPr>
              <a:t>p</a:t>
            </a:r>
            <a:r>
              <a:rPr lang="en-US" altLang="zh-CN" baseline="-25000" dirty="0">
                <a:latin typeface="Arial" panose="020B0604020202020204" pitchFamily="34" charset="0"/>
                <a:ea typeface="微软雅黑" panose="020B0503020204020204" pitchFamily="34" charset="-122"/>
              </a:rPr>
              <a:t>1</a:t>
            </a:r>
            <a:r>
              <a:rPr lang="en-US" altLang="zh-CN" dirty="0">
                <a:latin typeface="Arial" panose="020B0604020202020204" pitchFamily="34" charset="0"/>
                <a:ea typeface="微软雅黑" panose="020B0503020204020204" pitchFamily="34" charset="-122"/>
              </a:rPr>
              <a:t>=p</a:t>
            </a:r>
            <a:r>
              <a:rPr lang="en-US" altLang="zh-CN" baseline="-25000" dirty="0">
                <a:latin typeface="Arial" panose="020B0604020202020204" pitchFamily="34" charset="0"/>
                <a:ea typeface="微软雅黑" panose="020B0503020204020204" pitchFamily="34" charset="-122"/>
              </a:rPr>
              <a:t>2</a:t>
            </a:r>
            <a:endParaRPr lang="zh-CN" altLang="en-US" b="0" baseline="-25000" dirty="0">
              <a:latin typeface="Arial" panose="020B0604020202020204" pitchFamily="34" charset="0"/>
              <a:ea typeface="微软雅黑" panose="020B0503020204020204" pitchFamily="34" charset="-122"/>
            </a:endParaRPr>
          </a:p>
        </p:txBody>
      </p:sp>
      <p:sp>
        <p:nvSpPr>
          <p:cNvPr id="2" name="标题 1"/>
          <p:cNvSpPr>
            <a:spLocks noGrp="1"/>
          </p:cNvSpPr>
          <p:nvPr>
            <p:ph type="title"/>
          </p:nvPr>
        </p:nvSpPr>
        <p:spPr/>
        <p:txBody>
          <a:bodyPr/>
          <a:lstStyle/>
          <a:p>
            <a:r>
              <a:rPr lang="zh-CN" altLang="en-US" dirty="0"/>
              <a:t>边界条件</a:t>
            </a:r>
          </a:p>
        </p:txBody>
      </p:sp>
      <p:sp>
        <p:nvSpPr>
          <p:cNvPr id="3" name="灯片编号占位符 2"/>
          <p:cNvSpPr>
            <a:spLocks noGrp="1"/>
          </p:cNvSpPr>
          <p:nvPr>
            <p:ph type="sldNum" sz="quarter" idx="4"/>
          </p:nvPr>
        </p:nvSpPr>
        <p:spPr/>
        <p:txBody>
          <a:bodyPr/>
          <a:lstStyle/>
          <a:p>
            <a:fld id="{E5BDF72E-9FE5-429F-91AD-B59394577185}" type="slidenum">
              <a:rPr lang="zh-CN" altLang="en-US" smtClean="0"/>
              <a:pPr/>
              <a:t>68</a:t>
            </a:fld>
            <a:endParaRPr lang="zh-CN" altLang="en-US"/>
          </a:p>
        </p:txBody>
      </p:sp>
      <p:graphicFrame>
        <p:nvGraphicFramePr>
          <p:cNvPr id="4" name="对象 3"/>
          <p:cNvGraphicFramePr>
            <a:graphicFrameLocks noChangeAspect="1"/>
          </p:cNvGraphicFramePr>
          <p:nvPr/>
        </p:nvGraphicFramePr>
        <p:xfrm>
          <a:off x="3422287" y="1231144"/>
          <a:ext cx="2459580" cy="389286"/>
        </p:xfrm>
        <a:graphic>
          <a:graphicData uri="http://schemas.openxmlformats.org/presentationml/2006/ole">
            <p:oleObj spid="_x0000_s67606" name="Equation" r:id="rId3" imgW="42367200" imgH="6705600" progId="Equation.DSMT4">
              <p:embed/>
            </p:oleObj>
          </a:graphicData>
        </a:graphic>
      </p:graphicFrame>
      <p:graphicFrame>
        <p:nvGraphicFramePr>
          <p:cNvPr id="5" name="对象 4"/>
          <p:cNvGraphicFramePr>
            <a:graphicFrameLocks noChangeAspect="1"/>
          </p:cNvGraphicFramePr>
          <p:nvPr/>
        </p:nvGraphicFramePr>
        <p:xfrm>
          <a:off x="3448414" y="1702102"/>
          <a:ext cx="2941924" cy="385252"/>
        </p:xfrm>
        <a:graphic>
          <a:graphicData uri="http://schemas.openxmlformats.org/presentationml/2006/ole">
            <p:oleObj spid="_x0000_s67607" name="Equation" r:id="rId4" imgW="51206400" imgH="6705600" progId="Equation.DSMT4">
              <p:embed/>
            </p:oleObj>
          </a:graphicData>
        </a:graphic>
      </p:graphicFrame>
      <p:graphicFrame>
        <p:nvGraphicFramePr>
          <p:cNvPr id="9" name="对象 8"/>
          <p:cNvGraphicFramePr>
            <a:graphicFrameLocks noChangeAspect="1"/>
          </p:cNvGraphicFramePr>
          <p:nvPr/>
        </p:nvGraphicFramePr>
        <p:xfrm>
          <a:off x="4364126" y="2155642"/>
          <a:ext cx="1009061" cy="403624"/>
        </p:xfrm>
        <a:graphic>
          <a:graphicData uri="http://schemas.openxmlformats.org/presentationml/2006/ole">
            <p:oleObj spid="_x0000_s67608" name="Equation" r:id="rId5" imgW="16764000" imgH="6705600" progId="Equation.DSMT4">
              <p:embed/>
            </p:oleObj>
          </a:graphicData>
        </a:graphic>
      </p:graphicFrame>
      <p:graphicFrame>
        <p:nvGraphicFramePr>
          <p:cNvPr id="10" name="对象 9"/>
          <p:cNvGraphicFramePr>
            <a:graphicFrameLocks noChangeAspect="1"/>
          </p:cNvGraphicFramePr>
          <p:nvPr/>
        </p:nvGraphicFramePr>
        <p:xfrm>
          <a:off x="4390254" y="2485912"/>
          <a:ext cx="3763420" cy="563684"/>
        </p:xfrm>
        <a:graphic>
          <a:graphicData uri="http://schemas.openxmlformats.org/presentationml/2006/ole">
            <p:oleObj spid="_x0000_s67609" name="Equation" r:id="rId6" imgW="69189600" imgH="10363200" progId="Equation.DSMT4">
              <p:embed/>
            </p:oleObj>
          </a:graphicData>
        </a:graphic>
      </p:graphicFrame>
      <p:graphicFrame>
        <p:nvGraphicFramePr>
          <p:cNvPr id="11" name="对象 10"/>
          <p:cNvGraphicFramePr>
            <a:graphicFrameLocks noChangeAspect="1"/>
          </p:cNvGraphicFramePr>
          <p:nvPr/>
        </p:nvGraphicFramePr>
        <p:xfrm>
          <a:off x="3610835" y="3307135"/>
          <a:ext cx="1152754" cy="422677"/>
        </p:xfrm>
        <a:graphic>
          <a:graphicData uri="http://schemas.openxmlformats.org/presentationml/2006/ole">
            <p:oleObj spid="_x0000_s67610" name="Equation" r:id="rId7" imgW="18288000" imgH="6705600" progId="Equation.DSMT4">
              <p:embed/>
            </p:oleObj>
          </a:graphicData>
        </a:graphic>
      </p:graphicFrame>
      <p:graphicFrame>
        <p:nvGraphicFramePr>
          <p:cNvPr id="12" name="对象 11"/>
          <p:cNvGraphicFramePr>
            <a:graphicFrameLocks noChangeAspect="1"/>
          </p:cNvGraphicFramePr>
          <p:nvPr/>
        </p:nvGraphicFramePr>
        <p:xfrm>
          <a:off x="3590881" y="3763828"/>
          <a:ext cx="1253304" cy="393896"/>
        </p:xfrm>
        <a:graphic>
          <a:graphicData uri="http://schemas.openxmlformats.org/presentationml/2006/ole">
            <p:oleObj spid="_x0000_s67611" name="Equation" r:id="rId8" imgW="21336000" imgH="6705600" progId="Equation.DSMT4">
              <p:embed/>
            </p:oleObj>
          </a:graphicData>
        </a:graphic>
      </p:graphicFrame>
      <p:graphicFrame>
        <p:nvGraphicFramePr>
          <p:cNvPr id="13" name="对象 12"/>
          <p:cNvGraphicFramePr>
            <a:graphicFrameLocks noChangeAspect="1"/>
          </p:cNvGraphicFramePr>
          <p:nvPr/>
        </p:nvGraphicFramePr>
        <p:xfrm>
          <a:off x="3585258" y="4175142"/>
          <a:ext cx="1326376" cy="389070"/>
        </p:xfrm>
        <a:graphic>
          <a:graphicData uri="http://schemas.openxmlformats.org/presentationml/2006/ole">
            <p:oleObj spid="_x0000_s67612" name="Equation" r:id="rId9" imgW="22860000" imgH="6705600" progId="Equation.DSMT4">
              <p:embed/>
            </p:oleObj>
          </a:graphicData>
        </a:graphic>
      </p:graphicFrame>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E5BDF72E-9FE5-429F-91AD-B59394577185}" type="slidenum">
              <a:rPr lang="zh-CN" altLang="en-US" smtClean="0"/>
              <a:pPr/>
              <a:t>69</a:t>
            </a:fld>
            <a:endParaRPr lang="zh-CN" altLang="en-US" dirty="0"/>
          </a:p>
        </p:txBody>
      </p:sp>
      <p:sp>
        <p:nvSpPr>
          <p:cNvPr id="4" name="矩形 3"/>
          <p:cNvSpPr/>
          <p:nvPr/>
        </p:nvSpPr>
        <p:spPr>
          <a:xfrm>
            <a:off x="713154" y="836022"/>
            <a:ext cx="7673200" cy="4662815"/>
          </a:xfrm>
          <a:prstGeom prst="rect">
            <a:avLst/>
          </a:prstGeom>
        </p:spPr>
        <p:txBody>
          <a:bodyPr wrap="square">
            <a:spAutoFit/>
          </a:bodyPr>
          <a:lstStyle/>
          <a:p>
            <a:pPr indent="457200" algn="just">
              <a:lnSpc>
                <a:spcPct val="150000"/>
              </a:lnSpc>
            </a:pPr>
            <a:r>
              <a:rPr lang="zh-CN" altLang="en-US" dirty="0" smtClean="0">
                <a:latin typeface="Arial" panose="020B0604020202020204" pitchFamily="34" charset="0"/>
                <a:ea typeface="微软雅黑" panose="020B0503020204020204" pitchFamily="34" charset="-122"/>
              </a:rPr>
              <a:t>青藏高原是世界上最高的高原，其平均海拔约为</a:t>
            </a:r>
            <a:r>
              <a:rPr lang="en-US" altLang="zh-CN" dirty="0" smtClean="0">
                <a:latin typeface="Arial" panose="020B0604020202020204" pitchFamily="34" charset="0"/>
                <a:ea typeface="微软雅黑" panose="020B0503020204020204" pitchFamily="34" charset="-122"/>
              </a:rPr>
              <a:t>4000m</a:t>
            </a:r>
            <a:r>
              <a:rPr lang="zh-CN" altLang="en-US" dirty="0" smtClean="0">
                <a:latin typeface="Arial" panose="020B0604020202020204" pitchFamily="34" charset="0"/>
                <a:ea typeface="微软雅黑" panose="020B0503020204020204" pitchFamily="34" charset="-122"/>
              </a:rPr>
              <a:t>，西南沿的坡度为</a:t>
            </a:r>
            <a:r>
              <a:rPr lang="en-US" altLang="zh-CN" dirty="0" smtClean="0">
                <a:latin typeface="Arial" panose="020B0604020202020204" pitchFamily="34" charset="0"/>
                <a:ea typeface="微软雅黑" panose="020B0503020204020204" pitchFamily="34" charset="-122"/>
              </a:rPr>
              <a:t>1%</a:t>
            </a:r>
            <a:r>
              <a:rPr lang="zh-CN" altLang="en-US" dirty="0" smtClean="0">
                <a:latin typeface="Arial" panose="020B0604020202020204" pitchFamily="34" charset="0"/>
                <a:ea typeface="微软雅黑" panose="020B0503020204020204" pitchFamily="34" charset="-122"/>
              </a:rPr>
              <a:t>，坡的走向为正西北</a:t>
            </a:r>
            <a:r>
              <a:rPr lang="en-US" altLang="zh-CN" dirty="0" smtClean="0">
                <a:latin typeface="Arial" panose="020B0604020202020204" pitchFamily="34" charset="0"/>
                <a:ea typeface="微软雅黑" panose="020B0503020204020204" pitchFamily="34" charset="-122"/>
              </a:rPr>
              <a:t>-</a:t>
            </a:r>
            <a:r>
              <a:rPr lang="zh-CN" altLang="en-US" dirty="0" smtClean="0">
                <a:latin typeface="Arial" panose="020B0604020202020204" pitchFamily="34" charset="0"/>
                <a:ea typeface="微软雅黑" panose="020B0503020204020204" pitchFamily="34" charset="-122"/>
              </a:rPr>
              <a:t>东南向。</a:t>
            </a:r>
            <a:endParaRPr lang="en-US" altLang="zh-CN" dirty="0" smtClean="0">
              <a:latin typeface="Arial" panose="020B0604020202020204" pitchFamily="34" charset="0"/>
              <a:ea typeface="微软雅黑" panose="020B0503020204020204" pitchFamily="34" charset="-122"/>
            </a:endParaRPr>
          </a:p>
          <a:p>
            <a:pPr indent="457200" algn="just">
              <a:lnSpc>
                <a:spcPct val="150000"/>
              </a:lnSpc>
            </a:pPr>
            <a:r>
              <a:rPr lang="zh-CN" altLang="en-US" dirty="0" smtClean="0">
                <a:latin typeface="Arial" panose="020B0604020202020204" pitchFamily="34" charset="0"/>
                <a:ea typeface="微软雅黑" panose="020B0503020204020204" pitchFamily="34" charset="-122"/>
              </a:rPr>
              <a:t>（</a:t>
            </a:r>
            <a:r>
              <a:rPr lang="en-US" altLang="zh-CN" dirty="0" smtClean="0">
                <a:latin typeface="Arial" panose="020B0604020202020204" pitchFamily="34" charset="0"/>
                <a:ea typeface="微软雅黑" panose="020B0503020204020204" pitchFamily="34" charset="-122"/>
              </a:rPr>
              <a:t>1</a:t>
            </a:r>
            <a:r>
              <a:rPr lang="zh-CN" altLang="en-US" dirty="0" smtClean="0">
                <a:latin typeface="Arial" panose="020B0604020202020204" pitchFamily="34" charset="0"/>
                <a:ea typeface="微软雅黑" panose="020B0503020204020204" pitchFamily="34" charset="-122"/>
              </a:rPr>
              <a:t>）风速为</a:t>
            </a:r>
            <a:r>
              <a:rPr lang="en-US" altLang="zh-CN" dirty="0" smtClean="0">
                <a:latin typeface="Arial" panose="020B0604020202020204" pitchFamily="34" charset="0"/>
                <a:ea typeface="微软雅黑" panose="020B0503020204020204" pitchFamily="34" charset="-122"/>
              </a:rPr>
              <a:t>14.142m/s</a:t>
            </a:r>
            <a:r>
              <a:rPr lang="zh-CN" altLang="en-US" dirty="0" smtClean="0">
                <a:latin typeface="Arial" panose="020B0604020202020204" pitchFamily="34" charset="0"/>
                <a:ea typeface="微软雅黑" panose="020B0503020204020204" pitchFamily="34" charset="-122"/>
              </a:rPr>
              <a:t>的西风流经高原时，产生多大的垂直速度，是爬坡还是下坡？</a:t>
            </a:r>
            <a:r>
              <a:rPr lang="zh-CN" altLang="en-US" b="1" dirty="0" smtClean="0">
                <a:solidFill>
                  <a:srgbClr val="C00000"/>
                </a:solidFill>
                <a:latin typeface="Arial" panose="020B0604020202020204" pitchFamily="34" charset="0"/>
                <a:ea typeface="微软雅黑" panose="020B0503020204020204" pitchFamily="34" charset="-122"/>
              </a:rPr>
              <a:t>（</a:t>
            </a:r>
            <a:r>
              <a:rPr lang="en-US" altLang="zh-CN" b="1" dirty="0" smtClean="0">
                <a:solidFill>
                  <a:srgbClr val="C00000"/>
                </a:solidFill>
                <a:latin typeface="Arial" panose="020B0604020202020204" pitchFamily="34" charset="0"/>
                <a:ea typeface="微软雅黑" panose="020B0503020204020204" pitchFamily="34" charset="-122"/>
              </a:rPr>
              <a:t>w=0.2m/s</a:t>
            </a:r>
            <a:r>
              <a:rPr lang="zh-CN" altLang="en-US" b="1" dirty="0" smtClean="0">
                <a:solidFill>
                  <a:srgbClr val="C00000"/>
                </a:solidFill>
                <a:latin typeface="Arial" panose="020B0604020202020204" pitchFamily="34" charset="0"/>
                <a:ea typeface="微软雅黑" panose="020B0503020204020204" pitchFamily="34" charset="-122"/>
              </a:rPr>
              <a:t>，爬坡）</a:t>
            </a:r>
            <a:endParaRPr lang="en-US" altLang="zh-CN" b="1" dirty="0" smtClean="0">
              <a:solidFill>
                <a:srgbClr val="C00000"/>
              </a:solidFill>
              <a:latin typeface="Arial" panose="020B0604020202020204" pitchFamily="34" charset="0"/>
              <a:ea typeface="微软雅黑" panose="020B0503020204020204" pitchFamily="34" charset="-122"/>
            </a:endParaRPr>
          </a:p>
          <a:p>
            <a:pPr indent="457200" algn="just">
              <a:lnSpc>
                <a:spcPct val="150000"/>
              </a:lnSpc>
            </a:pPr>
            <a:r>
              <a:rPr lang="zh-CN" altLang="en-US" dirty="0" smtClean="0">
                <a:latin typeface="Arial" panose="020B0604020202020204" pitchFamily="34" charset="0"/>
                <a:ea typeface="微软雅黑" panose="020B0503020204020204" pitchFamily="34" charset="-122"/>
              </a:rPr>
              <a:t>（</a:t>
            </a:r>
            <a:r>
              <a:rPr lang="en-US" altLang="zh-CN" dirty="0" smtClean="0">
                <a:latin typeface="Arial" panose="020B0604020202020204" pitchFamily="34" charset="0"/>
                <a:ea typeface="微软雅黑" panose="020B0503020204020204" pitchFamily="34" charset="-122"/>
              </a:rPr>
              <a:t>2</a:t>
            </a:r>
            <a:r>
              <a:rPr lang="zh-CN" altLang="en-US" dirty="0" smtClean="0">
                <a:latin typeface="Arial" panose="020B0604020202020204" pitchFamily="34" charset="0"/>
                <a:ea typeface="微软雅黑" panose="020B0503020204020204" pitchFamily="34" charset="-122"/>
              </a:rPr>
              <a:t>）一空气块以</a:t>
            </a:r>
            <a:r>
              <a:rPr lang="en-US" altLang="zh-CN" dirty="0" smtClean="0">
                <a:latin typeface="Arial" panose="020B0604020202020204" pitchFamily="34" charset="0"/>
                <a:ea typeface="微软雅黑" panose="020B0503020204020204" pitchFamily="34" charset="-122"/>
              </a:rPr>
              <a:t>0.05m/s</a:t>
            </a:r>
            <a:r>
              <a:rPr lang="zh-CN" altLang="en-US" dirty="0" smtClean="0">
                <a:latin typeface="Arial" panose="020B0604020202020204" pitchFamily="34" charset="0"/>
                <a:ea typeface="微软雅黑" panose="020B0503020204020204" pitchFamily="34" charset="-122"/>
              </a:rPr>
              <a:t>的垂直速度从海平面气压为</a:t>
            </a:r>
            <a:r>
              <a:rPr lang="en-US" altLang="zh-CN" dirty="0" smtClean="0">
                <a:latin typeface="Arial" panose="020B0604020202020204" pitchFamily="34" charset="0"/>
                <a:ea typeface="微软雅黑" panose="020B0503020204020204" pitchFamily="34" charset="-122"/>
              </a:rPr>
              <a:t>1000hPa</a:t>
            </a:r>
            <a:r>
              <a:rPr lang="zh-CN" altLang="en-US" dirty="0" smtClean="0">
                <a:latin typeface="Arial" panose="020B0604020202020204" pitchFamily="34" charset="0"/>
                <a:ea typeface="微软雅黑" panose="020B0503020204020204" pitchFamily="34" charset="-122"/>
              </a:rPr>
              <a:t>处爬上高原时，其气压变为</a:t>
            </a:r>
            <a:r>
              <a:rPr lang="en-US" altLang="zh-CN" dirty="0" smtClean="0">
                <a:latin typeface="Arial" panose="020B0604020202020204" pitchFamily="34" charset="0"/>
                <a:ea typeface="微软雅黑" panose="020B0503020204020204" pitchFamily="34" charset="-122"/>
              </a:rPr>
              <a:t>650hPa</a:t>
            </a:r>
            <a:r>
              <a:rPr lang="zh-CN" altLang="en-US" dirty="0" smtClean="0">
                <a:latin typeface="Arial" panose="020B0604020202020204" pitchFamily="34" charset="0"/>
                <a:ea typeface="微软雅黑" panose="020B0503020204020204" pitchFamily="34" charset="-122"/>
              </a:rPr>
              <a:t>，假设水平面上的气压梯度可以忽略，试求这块空气给斜坡中点造成的局地气压变化率。</a:t>
            </a:r>
            <a:r>
              <a:rPr lang="zh-CN" altLang="en-US" b="1" dirty="0" smtClean="0">
                <a:solidFill>
                  <a:srgbClr val="C00000"/>
                </a:solidFill>
                <a:latin typeface="Arial" panose="020B0604020202020204" pitchFamily="34" charset="0"/>
                <a:ea typeface="微软雅黑" panose="020B0503020204020204" pitchFamily="34" charset="-122"/>
              </a:rPr>
              <a:t>（</a:t>
            </a:r>
            <a:r>
              <a:rPr lang="en-US" altLang="zh-CN" b="1" dirty="0" smtClean="0">
                <a:solidFill>
                  <a:srgbClr val="C00000"/>
                </a:solidFill>
                <a:latin typeface="Arial" panose="020B0604020202020204" pitchFamily="34" charset="0"/>
                <a:ea typeface="微软雅黑" panose="020B0503020204020204" pitchFamily="34" charset="-122"/>
              </a:rPr>
              <a:t>5.5hPa/3h</a:t>
            </a:r>
            <a:r>
              <a:rPr lang="zh-CN" altLang="en-US" b="1" dirty="0" smtClean="0">
                <a:solidFill>
                  <a:srgbClr val="C00000"/>
                </a:solidFill>
                <a:latin typeface="Arial" panose="020B0604020202020204" pitchFamily="34" charset="0"/>
                <a:ea typeface="微软雅黑" panose="020B0503020204020204" pitchFamily="34" charset="-122"/>
              </a:rPr>
              <a:t>）青藏高原平均海拔高度为</a:t>
            </a:r>
            <a:r>
              <a:rPr lang="en-US" altLang="zh-CN" b="1" dirty="0" smtClean="0">
                <a:solidFill>
                  <a:srgbClr val="C00000"/>
                </a:solidFill>
                <a:latin typeface="Arial" panose="020B0604020202020204" pitchFamily="34" charset="0"/>
                <a:ea typeface="微软雅黑" panose="020B0503020204020204" pitchFamily="34" charset="-122"/>
              </a:rPr>
              <a:t>4000m</a:t>
            </a:r>
            <a:r>
              <a:rPr lang="zh-CN" altLang="en-US" b="1" dirty="0" smtClean="0">
                <a:solidFill>
                  <a:srgbClr val="C00000"/>
                </a:solidFill>
                <a:latin typeface="Arial" panose="020B0604020202020204" pitchFamily="34" charset="0"/>
                <a:ea typeface="微软雅黑" panose="020B0503020204020204" pitchFamily="34" charset="-122"/>
              </a:rPr>
              <a:t>，密度压高公式</a:t>
            </a:r>
            <a:endParaRPr lang="en-US" altLang="zh-CN" b="1" dirty="0" smtClean="0">
              <a:solidFill>
                <a:srgbClr val="C00000"/>
              </a:solidFill>
              <a:latin typeface="Arial" panose="020B0604020202020204" pitchFamily="34" charset="0"/>
              <a:ea typeface="微软雅黑" panose="020B0503020204020204" pitchFamily="34" charset="-122"/>
            </a:endParaRPr>
          </a:p>
          <a:p>
            <a:pPr indent="457200" algn="just">
              <a:lnSpc>
                <a:spcPct val="150000"/>
              </a:lnSpc>
            </a:pPr>
            <a:r>
              <a:rPr lang="zh-CN" altLang="en-US" dirty="0" smtClean="0">
                <a:latin typeface="Arial" panose="020B0604020202020204" pitchFamily="34" charset="0"/>
                <a:ea typeface="微软雅黑" panose="020B0503020204020204" pitchFamily="34" charset="-122"/>
              </a:rPr>
              <a:t>（</a:t>
            </a:r>
            <a:r>
              <a:rPr lang="en-US" altLang="zh-CN" dirty="0" smtClean="0">
                <a:latin typeface="Arial" panose="020B0604020202020204" pitchFamily="34" charset="0"/>
                <a:ea typeface="微软雅黑" panose="020B0503020204020204" pitchFamily="34" charset="-122"/>
              </a:rPr>
              <a:t>3</a:t>
            </a:r>
            <a:r>
              <a:rPr lang="zh-CN" altLang="en-US" dirty="0" smtClean="0">
                <a:latin typeface="Arial" panose="020B0604020202020204" pitchFamily="34" charset="0"/>
                <a:ea typeface="微软雅黑" panose="020B0503020204020204" pitchFamily="34" charset="-122"/>
              </a:rPr>
              <a:t>）若一空气块从高原下滑至海平面时，其气压在</a:t>
            </a:r>
            <a:r>
              <a:rPr lang="en-US" altLang="zh-CN" dirty="0" smtClean="0">
                <a:latin typeface="Arial" panose="020B0604020202020204" pitchFamily="34" charset="0"/>
                <a:ea typeface="微软雅黑" panose="020B0503020204020204" pitchFamily="34" charset="-122"/>
              </a:rPr>
              <a:t>3h</a:t>
            </a:r>
            <a:r>
              <a:rPr lang="zh-CN" altLang="en-US" dirty="0" smtClean="0">
                <a:latin typeface="Arial" panose="020B0604020202020204" pitchFamily="34" charset="0"/>
                <a:ea typeface="微软雅黑" panose="020B0503020204020204" pitchFamily="34" charset="-122"/>
              </a:rPr>
              <a:t>内变化了</a:t>
            </a:r>
            <a:r>
              <a:rPr lang="en-US" altLang="zh-CN" dirty="0" smtClean="0">
                <a:latin typeface="Arial" panose="020B0604020202020204" pitchFamily="34" charset="0"/>
                <a:ea typeface="微软雅黑" panose="020B0503020204020204" pitchFamily="34" charset="-122"/>
              </a:rPr>
              <a:t>10hPa</a:t>
            </a:r>
            <a:r>
              <a:rPr lang="zh-CN" altLang="en-US" dirty="0" smtClean="0">
                <a:latin typeface="Arial" panose="020B0604020202020204" pitchFamily="34" charset="0"/>
                <a:ea typeface="微软雅黑" panose="020B0503020204020204" pitchFamily="34" charset="-122"/>
              </a:rPr>
              <a:t>，该处所测得的</a:t>
            </a:r>
            <a:r>
              <a:rPr lang="en-US" altLang="zh-CN" dirty="0" smtClean="0">
                <a:latin typeface="Arial" panose="020B0604020202020204" pitchFamily="34" charset="0"/>
                <a:ea typeface="微软雅黑" panose="020B0503020204020204" pitchFamily="34" charset="-122"/>
              </a:rPr>
              <a:t>3h</a:t>
            </a:r>
            <a:r>
              <a:rPr lang="zh-CN" altLang="en-US" dirty="0" smtClean="0">
                <a:latin typeface="Arial" panose="020B0604020202020204" pitchFamily="34" charset="0"/>
                <a:ea typeface="微软雅黑" panose="020B0503020204020204" pitchFamily="34" charset="-122"/>
              </a:rPr>
              <a:t>变压为</a:t>
            </a:r>
            <a:r>
              <a:rPr lang="en-US" altLang="zh-CN" dirty="0" smtClean="0">
                <a:latin typeface="Arial" panose="020B0604020202020204" pitchFamily="34" charset="0"/>
                <a:ea typeface="微软雅黑" panose="020B0503020204020204" pitchFamily="34" charset="-122"/>
              </a:rPr>
              <a:t>0.01hPa</a:t>
            </a:r>
            <a:r>
              <a:rPr lang="zh-CN" altLang="en-US" dirty="0" smtClean="0">
                <a:latin typeface="Arial" panose="020B0604020202020204" pitchFamily="34" charset="0"/>
                <a:ea typeface="微软雅黑" panose="020B0503020204020204" pitchFamily="34" charset="-122"/>
              </a:rPr>
              <a:t>，设空气的密度为</a:t>
            </a:r>
            <a:r>
              <a:rPr lang="en-US" altLang="zh-CN" dirty="0" smtClean="0">
                <a:latin typeface="Arial" panose="020B0604020202020204" pitchFamily="34" charset="0"/>
                <a:ea typeface="微软雅黑" panose="020B0503020204020204" pitchFamily="34" charset="-122"/>
              </a:rPr>
              <a:t>1.29kg/m</a:t>
            </a:r>
            <a:r>
              <a:rPr lang="en-US" altLang="zh-CN" baseline="30000" dirty="0" smtClean="0">
                <a:latin typeface="Arial" panose="020B0604020202020204" pitchFamily="34" charset="0"/>
                <a:ea typeface="微软雅黑" panose="020B0503020204020204" pitchFamily="34" charset="-122"/>
              </a:rPr>
              <a:t>3</a:t>
            </a:r>
            <a:r>
              <a:rPr lang="en-US" altLang="zh-CN" dirty="0" smtClean="0">
                <a:latin typeface="Arial" panose="020B0604020202020204" pitchFamily="34" charset="0"/>
                <a:ea typeface="微软雅黑" panose="020B0503020204020204" pitchFamily="34" charset="-122"/>
              </a:rPr>
              <a:t>,</a:t>
            </a:r>
            <a:r>
              <a:rPr lang="zh-CN" altLang="en-US" dirty="0" smtClean="0">
                <a:latin typeface="Arial" panose="020B0604020202020204" pitchFamily="34" charset="0"/>
                <a:ea typeface="微软雅黑" panose="020B0503020204020204" pitchFamily="34" charset="-122"/>
              </a:rPr>
              <a:t>水平气压梯度可以忽略，试求该气块下滑至海平面时的速度。</a:t>
            </a:r>
            <a:r>
              <a:rPr lang="zh-CN" altLang="en-US" b="1" dirty="0" smtClean="0">
                <a:solidFill>
                  <a:srgbClr val="C00000"/>
                </a:solidFill>
                <a:latin typeface="Arial" panose="020B0604020202020204" pitchFamily="34" charset="0"/>
                <a:ea typeface="微软雅黑" panose="020B0503020204020204" pitchFamily="34" charset="-122"/>
              </a:rPr>
              <a:t>（</a:t>
            </a:r>
            <a:r>
              <a:rPr lang="en-US" altLang="zh-CN" b="1" dirty="0" smtClean="0">
                <a:solidFill>
                  <a:srgbClr val="C00000"/>
                </a:solidFill>
                <a:latin typeface="Arial" panose="020B0604020202020204" pitchFamily="34" charset="0"/>
                <a:ea typeface="微软雅黑" panose="020B0503020204020204" pitchFamily="34" charset="-122"/>
              </a:rPr>
              <a:t>w=-0.0073m/s</a:t>
            </a:r>
            <a:r>
              <a:rPr lang="zh-CN" altLang="en-US" b="1" dirty="0" smtClean="0">
                <a:solidFill>
                  <a:srgbClr val="C00000"/>
                </a:solidFill>
                <a:latin typeface="Arial" panose="020B0604020202020204" pitchFamily="34" charset="0"/>
                <a:ea typeface="微软雅黑" panose="020B0503020204020204" pitchFamily="34" charset="-122"/>
              </a:rPr>
              <a:t>）</a:t>
            </a:r>
            <a:endParaRPr lang="zh-CN" altLang="en-US" b="1" dirty="0">
              <a:solidFill>
                <a:srgbClr val="C00000"/>
              </a:solidFill>
            </a:endParaRPr>
          </a:p>
        </p:txBody>
      </p:sp>
      <p:graphicFrame>
        <p:nvGraphicFramePr>
          <p:cNvPr id="6" name="对象 5"/>
          <p:cNvGraphicFramePr>
            <a:graphicFrameLocks noChangeAspect="1"/>
          </p:cNvGraphicFramePr>
          <p:nvPr/>
        </p:nvGraphicFramePr>
        <p:xfrm>
          <a:off x="4133850" y="3796630"/>
          <a:ext cx="1096518" cy="431962"/>
        </p:xfrm>
        <a:graphic>
          <a:graphicData uri="http://schemas.openxmlformats.org/presentationml/2006/ole">
            <p:oleObj spid="_x0000_s133121" name="Equation" r:id="rId3" imgW="838080" imgH="330120" progId="Equation.DSMT4">
              <p:embed/>
            </p:oleObj>
          </a:graphicData>
        </a:graphic>
      </p:graphicFrame>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70" name="图片 11270"/>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539411" y="1230267"/>
            <a:ext cx="4305300" cy="3038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aphicFrame>
        <p:nvGraphicFramePr>
          <p:cNvPr id="2" name="对象 1"/>
          <p:cNvGraphicFramePr>
            <a:graphicFrameLocks noChangeAspect="1"/>
          </p:cNvGraphicFramePr>
          <p:nvPr/>
        </p:nvGraphicFramePr>
        <p:xfrm>
          <a:off x="2468753" y="4347483"/>
          <a:ext cx="4934985" cy="1537879"/>
        </p:xfrm>
        <a:graphic>
          <a:graphicData uri="http://schemas.openxmlformats.org/presentationml/2006/ole">
            <p:oleObj spid="_x0000_s19460" name="Equation" r:id="rId4" imgW="65532000" imgH="20421600" progId="Equation.DSMT4">
              <p:embed/>
            </p:oleObj>
          </a:graphicData>
        </a:graphic>
      </p:graphicFrame>
      <p:sp>
        <p:nvSpPr>
          <p:cNvPr id="3" name="标题 2"/>
          <p:cNvSpPr>
            <a:spLocks noGrp="1"/>
          </p:cNvSpPr>
          <p:nvPr>
            <p:ph type="title"/>
          </p:nvPr>
        </p:nvSpPr>
        <p:spPr/>
        <p:txBody>
          <a:bodyPr/>
          <a:lstStyle/>
          <a:p>
            <a:r>
              <a:rPr lang="zh-CN" altLang="en-US" b="0" dirty="0">
                <a:latin typeface="Arial" panose="020B0604020202020204" pitchFamily="34" charset="0"/>
              </a:rPr>
              <a:t>绝对速度与相对速度</a:t>
            </a:r>
            <a:endParaRPr lang="zh-CN" altLang="en-US" dirty="0"/>
          </a:p>
        </p:txBody>
      </p:sp>
      <p:sp>
        <p:nvSpPr>
          <p:cNvPr id="4" name="灯片编号占位符 3"/>
          <p:cNvSpPr>
            <a:spLocks noGrp="1"/>
          </p:cNvSpPr>
          <p:nvPr>
            <p:ph type="sldNum" sz="quarter" idx="4"/>
          </p:nvPr>
        </p:nvSpPr>
        <p:spPr/>
        <p:txBody>
          <a:bodyPr/>
          <a:lstStyle/>
          <a:p>
            <a:fld id="{E5BDF72E-9FE5-429F-91AD-B59394577185}" type="slidenum">
              <a:rPr lang="zh-CN" altLang="en-US" smtClean="0"/>
              <a:pPr/>
              <a:t>7</a:t>
            </a:fld>
            <a:endParaRPr lang="zh-CN" alt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文本框 59393"/>
          <p:cNvSpPr txBox="1">
            <a:spLocks noChangeArrowheads="1"/>
          </p:cNvSpPr>
          <p:nvPr/>
        </p:nvSpPr>
        <p:spPr bwMode="auto">
          <a:xfrm>
            <a:off x="735700" y="240802"/>
            <a:ext cx="7552067" cy="584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zh-CN" altLang="en-US" sz="3200" b="1" dirty="0">
                <a:solidFill>
                  <a:srgbClr val="002060"/>
                </a:solidFill>
                <a:latin typeface="微软雅黑" panose="020B0503020204020204" pitchFamily="34" charset="-122"/>
                <a:ea typeface="微软雅黑" panose="020B0503020204020204" pitchFamily="34" charset="-122"/>
              </a:rPr>
              <a:t>第六节 坐标变换，</a:t>
            </a:r>
            <a:r>
              <a:rPr lang="en-US" altLang="zh-CN" sz="3200" b="1">
                <a:solidFill>
                  <a:srgbClr val="002060"/>
                </a:solidFill>
                <a:latin typeface="微软雅黑" panose="020B0503020204020204" pitchFamily="34" charset="-122"/>
                <a:ea typeface="微软雅黑" panose="020B0503020204020204" pitchFamily="34" charset="-122"/>
              </a:rPr>
              <a:t>P</a:t>
            </a:r>
            <a:r>
              <a:rPr lang="zh-CN" altLang="en-US" sz="3200" b="1">
                <a:solidFill>
                  <a:srgbClr val="002060"/>
                </a:solidFill>
                <a:latin typeface="微软雅黑" panose="020B0503020204020204" pitchFamily="34" charset="-122"/>
                <a:ea typeface="微软雅黑" panose="020B0503020204020204" pitchFamily="34" charset="-122"/>
              </a:rPr>
              <a:t>坐标系</a:t>
            </a:r>
            <a:r>
              <a:rPr lang="zh-CN" altLang="en-US" sz="3200" b="1" dirty="0">
                <a:solidFill>
                  <a:srgbClr val="002060"/>
                </a:solidFill>
                <a:latin typeface="微软雅黑" panose="020B0503020204020204" pitchFamily="34" charset="-122"/>
                <a:ea typeface="微软雅黑" panose="020B0503020204020204" pitchFamily="34" charset="-122"/>
              </a:rPr>
              <a:t>的大气方程组</a:t>
            </a:r>
          </a:p>
        </p:txBody>
      </p:sp>
      <p:sp>
        <p:nvSpPr>
          <p:cNvPr id="58370" name="矩形 59394"/>
          <p:cNvSpPr>
            <a:spLocks noChangeArrowheads="1"/>
          </p:cNvSpPr>
          <p:nvPr/>
        </p:nvSpPr>
        <p:spPr bwMode="auto">
          <a:xfrm>
            <a:off x="1" y="1068705"/>
            <a:ext cx="4724400" cy="50783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algn="just">
              <a:lnSpc>
                <a:spcPct val="150000"/>
              </a:lnSpc>
            </a:pPr>
            <a:r>
              <a:rPr lang="zh-CN" altLang="en-US" sz="2400" b="0" dirty="0">
                <a:latin typeface="Arial" panose="020B0604020202020204" pitchFamily="34" charset="0"/>
                <a:ea typeface="微软雅黑" panose="020B0503020204020204" pitchFamily="34" charset="-122"/>
              </a:rPr>
              <a:t>1.</a:t>
            </a:r>
            <a:r>
              <a:rPr lang="zh-CN" altLang="en-US" sz="2400" dirty="0">
                <a:latin typeface="Arial" panose="020B0604020202020204" pitchFamily="34" charset="0"/>
                <a:ea typeface="微软雅黑" panose="020B0503020204020204" pitchFamily="34" charset="-122"/>
              </a:rPr>
              <a:t> </a:t>
            </a:r>
            <a:r>
              <a:rPr lang="zh-CN" altLang="en-US" sz="2400" b="0" dirty="0">
                <a:latin typeface="Arial" panose="020B0604020202020204" pitchFamily="34" charset="0"/>
                <a:ea typeface="微软雅黑" panose="020B0503020204020204" pitchFamily="34" charset="-122"/>
                <a:sym typeface="Arial" panose="020B0604020202020204" pitchFamily="34" charset="0"/>
              </a:rPr>
              <a:t>P坐标系的含义</a:t>
            </a:r>
          </a:p>
          <a:p>
            <a:pPr algn="just">
              <a:lnSpc>
                <a:spcPct val="150000"/>
              </a:lnSpc>
            </a:pPr>
            <a:r>
              <a:rPr lang="zh-CN" altLang="en-US" sz="2400" b="1" dirty="0">
                <a:solidFill>
                  <a:srgbClr val="C00000"/>
                </a:solidFill>
                <a:latin typeface="Arial" panose="020B0604020202020204" pitchFamily="34" charset="0"/>
                <a:ea typeface="微软雅黑" panose="020B0503020204020204" pitchFamily="34" charset="-122"/>
                <a:sym typeface="Arial" panose="020B0604020202020204" pitchFamily="34" charset="0"/>
              </a:rPr>
              <a:t>“z”坐标系</a:t>
            </a:r>
            <a:r>
              <a:rPr lang="zh-CN" altLang="en-US" sz="2400" dirty="0">
                <a:latin typeface="Arial" panose="020B0604020202020204" pitchFamily="34" charset="0"/>
                <a:ea typeface="微软雅黑" panose="020B0503020204020204" pitchFamily="34" charset="-122"/>
                <a:sym typeface="Arial" panose="020B0604020202020204" pitchFamily="34" charset="0"/>
              </a:rPr>
              <a:t>(x,y,z,t)</a:t>
            </a:r>
            <a:r>
              <a:rPr lang="zh-CN" altLang="en-US" sz="2400" b="1" dirty="0">
                <a:solidFill>
                  <a:srgbClr val="C00000"/>
                </a:solidFill>
                <a:latin typeface="Arial" panose="020B0604020202020204" pitchFamily="34" charset="0"/>
                <a:ea typeface="微软雅黑" panose="020B0503020204020204" pitchFamily="34" charset="-122"/>
                <a:sym typeface="Arial" panose="020B0604020202020204" pitchFamily="34" charset="0"/>
              </a:rPr>
              <a:t>：</a:t>
            </a:r>
            <a:r>
              <a:rPr lang="zh-CN" altLang="en-US" sz="2400" dirty="0">
                <a:latin typeface="Arial" panose="020B0604020202020204" pitchFamily="34" charset="0"/>
                <a:ea typeface="微软雅黑" panose="020B0503020204020204" pitchFamily="34" charset="-122"/>
                <a:sym typeface="Arial" panose="020B0604020202020204" pitchFamily="34" charset="0"/>
              </a:rPr>
              <a:t>空气质点的空间位置用(x,y,z)坐标来表示，其中的垂直坐标z以几何高度表示。</a:t>
            </a:r>
            <a:endParaRPr lang="zh-CN" altLang="en-US" sz="2400" b="0" dirty="0">
              <a:latin typeface="Arial" panose="020B0604020202020204" pitchFamily="34" charset="0"/>
              <a:ea typeface="微软雅黑" panose="020B0503020204020204" pitchFamily="34" charset="-122"/>
              <a:sym typeface="Arial" panose="020B0604020202020204" pitchFamily="34" charset="0"/>
            </a:endParaRPr>
          </a:p>
          <a:p>
            <a:pPr algn="just">
              <a:lnSpc>
                <a:spcPct val="150000"/>
              </a:lnSpc>
            </a:pPr>
            <a:r>
              <a:rPr lang="zh-CN" altLang="en-US" sz="2400" b="1" dirty="0">
                <a:solidFill>
                  <a:srgbClr val="002060"/>
                </a:solidFill>
                <a:latin typeface="Arial" panose="020B0604020202020204" pitchFamily="34" charset="0"/>
                <a:ea typeface="微软雅黑" panose="020B0503020204020204" pitchFamily="34" charset="-122"/>
                <a:sym typeface="Arial" panose="020B0604020202020204" pitchFamily="34" charset="0"/>
              </a:rPr>
              <a:t>“p”坐标系</a:t>
            </a:r>
            <a:r>
              <a:rPr lang="zh-CN" altLang="en-US" sz="2400" b="0" dirty="0">
                <a:latin typeface="Arial" panose="020B0604020202020204" pitchFamily="34" charset="0"/>
                <a:ea typeface="微软雅黑" panose="020B0503020204020204" pitchFamily="34" charset="-122"/>
                <a:sym typeface="Arial" panose="020B0604020202020204" pitchFamily="34" charset="0"/>
              </a:rPr>
              <a:t>：实际</a:t>
            </a:r>
            <a:r>
              <a:rPr lang="en-US" altLang="zh-CN" sz="2400" dirty="0">
                <a:latin typeface="Arial" panose="020B0604020202020204" pitchFamily="34" charset="0"/>
                <a:ea typeface="微软雅黑" panose="020B0503020204020204" pitchFamily="34" charset="-122"/>
                <a:sym typeface="Arial" panose="020B0604020202020204" pitchFamily="34" charset="0"/>
              </a:rPr>
              <a:t>---</a:t>
            </a:r>
            <a:r>
              <a:rPr lang="zh-CN" altLang="en-US" sz="2400" b="0" dirty="0">
                <a:latin typeface="Arial" panose="020B0604020202020204" pitchFamily="34" charset="0"/>
                <a:ea typeface="微软雅黑" panose="020B0503020204020204" pitchFamily="34" charset="-122"/>
                <a:sym typeface="Arial" panose="020B0604020202020204" pitchFamily="34" charset="0"/>
              </a:rPr>
              <a:t>等压面图</a:t>
            </a:r>
            <a:r>
              <a:rPr lang="zh-CN" altLang="en-US" sz="2400" b="1" dirty="0">
                <a:solidFill>
                  <a:srgbClr val="002060"/>
                </a:solidFill>
                <a:latin typeface="Arial" panose="020B0604020202020204" pitchFamily="34" charset="0"/>
                <a:ea typeface="微软雅黑" panose="020B0503020204020204" pitchFamily="34" charset="-122"/>
                <a:sym typeface="Arial" panose="020B0604020202020204" pitchFamily="34" charset="0"/>
              </a:rPr>
              <a:t>：</a:t>
            </a:r>
            <a:endParaRPr lang="en-US" altLang="zh-CN" sz="2400" b="0" dirty="0">
              <a:latin typeface="Arial" panose="020B0604020202020204" pitchFamily="34" charset="0"/>
              <a:ea typeface="微软雅黑" panose="020B0503020204020204" pitchFamily="34" charset="-122"/>
              <a:sym typeface="Arial" panose="020B0604020202020204" pitchFamily="34" charset="0"/>
            </a:endParaRPr>
          </a:p>
          <a:p>
            <a:pPr algn="just">
              <a:lnSpc>
                <a:spcPct val="150000"/>
              </a:lnSpc>
            </a:pPr>
            <a:r>
              <a:rPr lang="zh-CN" altLang="en-US" sz="2400" b="0" dirty="0">
                <a:latin typeface="Arial" panose="020B0604020202020204" pitchFamily="34" charset="0"/>
                <a:ea typeface="微软雅黑" panose="020B0503020204020204" pitchFamily="34" charset="-122"/>
                <a:sym typeface="Arial" panose="020B0604020202020204" pitchFamily="34" charset="0"/>
              </a:rPr>
              <a:t>当用等压面图分析大气运动时，空气质点的空间位置改用(x,y,p,t)来表示，以气压p为垂直坐标的(x,y,p,t)坐标系。</a:t>
            </a:r>
          </a:p>
        </p:txBody>
      </p:sp>
      <p:sp>
        <p:nvSpPr>
          <p:cNvPr id="3" name="灯片编号占位符 2"/>
          <p:cNvSpPr>
            <a:spLocks noGrp="1"/>
          </p:cNvSpPr>
          <p:nvPr>
            <p:ph type="sldNum" sz="quarter" idx="12"/>
          </p:nvPr>
        </p:nvSpPr>
        <p:spPr/>
        <p:txBody>
          <a:bodyPr/>
          <a:lstStyle/>
          <a:p>
            <a:fld id="{E5BDF72E-9FE5-429F-91AD-B59394577185}" type="slidenum">
              <a:rPr lang="zh-CN" altLang="en-US" smtClean="0"/>
              <a:pPr/>
              <a:t>70</a:t>
            </a:fld>
            <a:endParaRPr lang="zh-CN" altLang="en-US"/>
          </a:p>
        </p:txBody>
      </p:sp>
      <p:sp>
        <p:nvSpPr>
          <p:cNvPr id="6" name="TextBox 5"/>
          <p:cNvSpPr txBox="1"/>
          <p:nvPr/>
        </p:nvSpPr>
        <p:spPr>
          <a:xfrm>
            <a:off x="5394960" y="5882640"/>
            <a:ext cx="2834640" cy="369332"/>
          </a:xfrm>
          <a:prstGeom prst="rect">
            <a:avLst/>
          </a:prstGeom>
          <a:noFill/>
        </p:spPr>
        <p:txBody>
          <a:bodyPr wrap="square" rtlCol="0">
            <a:spAutoFit/>
          </a:bodyPr>
          <a:lstStyle/>
          <a:p>
            <a:r>
              <a:rPr lang="zh-CN" altLang="en-US" dirty="0"/>
              <a:t>引自中央气象台</a:t>
            </a:r>
          </a:p>
        </p:txBody>
      </p:sp>
      <p:pic>
        <p:nvPicPr>
          <p:cNvPr id="7" name="图片 6"/>
          <p:cNvPicPr>
            <a:picLocks noChangeAspect="1"/>
          </p:cNvPicPr>
          <p:nvPr/>
        </p:nvPicPr>
        <p:blipFill>
          <a:blip r:embed="rId2" cstate="print"/>
          <a:stretch>
            <a:fillRect/>
          </a:stretch>
        </p:blipFill>
        <p:spPr>
          <a:xfrm>
            <a:off x="4692729" y="1264920"/>
            <a:ext cx="4451271" cy="4251960"/>
          </a:xfrm>
          <a:prstGeom prst="rect">
            <a:avLst/>
          </a:prstGeom>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矩形 60417"/>
          <p:cNvSpPr>
            <a:spLocks noChangeArrowheads="1"/>
          </p:cNvSpPr>
          <p:nvPr/>
        </p:nvSpPr>
        <p:spPr bwMode="auto">
          <a:xfrm>
            <a:off x="396875" y="608013"/>
            <a:ext cx="8280400" cy="5121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000" b="0" dirty="0">
                <a:latin typeface="Arial" panose="020B0604020202020204" pitchFamily="34" charset="0"/>
                <a:ea typeface="微软雅黑" panose="020B0503020204020204" pitchFamily="34" charset="-122"/>
              </a:rPr>
              <a:t>      </a:t>
            </a:r>
            <a:r>
              <a:rPr lang="zh-CN" altLang="en-US" sz="2000" b="0" dirty="0">
                <a:latin typeface="Arial" panose="020B0604020202020204" pitchFamily="34" charset="0"/>
                <a:ea typeface="微软雅黑" panose="020B0503020204020204" pitchFamily="34" charset="-122"/>
                <a:sym typeface="Arial" panose="020B0604020202020204" pitchFamily="34" charset="0"/>
              </a:rPr>
              <a:t>  2. "z"坐标系与"P"坐标系的转换关系</a:t>
            </a:r>
          </a:p>
          <a:p>
            <a:pPr>
              <a:lnSpc>
                <a:spcPct val="150000"/>
              </a:lnSpc>
            </a:pPr>
            <a:r>
              <a:rPr lang="zh-CN" altLang="en-US" sz="2000" b="0" dirty="0">
                <a:latin typeface="Arial" panose="020B0604020202020204" pitchFamily="34" charset="0"/>
                <a:ea typeface="微软雅黑" panose="020B0503020204020204" pitchFamily="34" charset="-122"/>
                <a:sym typeface="Arial" panose="020B0604020202020204" pitchFamily="34" charset="0"/>
              </a:rPr>
              <a:t>                             z坐标系                                  p坐标系</a:t>
            </a:r>
          </a:p>
          <a:p>
            <a:pPr>
              <a:lnSpc>
                <a:spcPct val="150000"/>
              </a:lnSpc>
            </a:pPr>
            <a:r>
              <a:rPr lang="zh-CN" altLang="en-US" sz="2000" b="0" dirty="0">
                <a:latin typeface="Arial" panose="020B0604020202020204" pitchFamily="34" charset="0"/>
                <a:ea typeface="微软雅黑" panose="020B0503020204020204" pitchFamily="34" charset="-122"/>
                <a:sym typeface="Arial" panose="020B0604020202020204" pitchFamily="34" charset="0"/>
              </a:rPr>
              <a:t>                             (x,y,z,t)                                     (x,y,p,t)</a:t>
            </a:r>
          </a:p>
          <a:p>
            <a:pPr>
              <a:lnSpc>
                <a:spcPct val="150000"/>
              </a:lnSpc>
            </a:pPr>
            <a:r>
              <a:rPr lang="zh-CN" altLang="en-US" sz="2000" b="0" dirty="0">
                <a:latin typeface="Arial" panose="020B0604020202020204" pitchFamily="34" charset="0"/>
                <a:ea typeface="微软雅黑" panose="020B0503020204020204" pitchFamily="34" charset="-122"/>
                <a:sym typeface="Arial" panose="020B0604020202020204" pitchFamily="34" charset="0"/>
              </a:rPr>
              <a:t>        (x,y,p,t)坐标系与(x,y,z,t)坐标系，x轴和y轴都取在水平方向上，t与空间坐标无关(二者相同)，只有垂直坐标系不同，由于准静力平衡方程建立了p和z之间一一对应的函数关系，故二者可以互相转换。</a:t>
            </a:r>
          </a:p>
          <a:p>
            <a:pPr>
              <a:lnSpc>
                <a:spcPct val="150000"/>
              </a:lnSpc>
            </a:pPr>
            <a:r>
              <a:rPr lang="zh-CN" altLang="en-US" sz="2000" b="0" dirty="0">
                <a:latin typeface="Arial" panose="020B0604020202020204" pitchFamily="34" charset="0"/>
                <a:ea typeface="微软雅黑" panose="020B0503020204020204" pitchFamily="34" charset="-122"/>
                <a:sym typeface="Arial" panose="020B0604020202020204" pitchFamily="34" charset="0"/>
              </a:rPr>
              <a:t>        (1)空间导数的转换关系</a:t>
            </a:r>
          </a:p>
          <a:p>
            <a:pPr>
              <a:lnSpc>
                <a:spcPct val="150000"/>
              </a:lnSpc>
            </a:pPr>
            <a:r>
              <a:rPr lang="zh-CN" altLang="en-US" sz="2000" b="0" dirty="0">
                <a:latin typeface="Arial" panose="020B0604020202020204" pitchFamily="34" charset="0"/>
                <a:ea typeface="微软雅黑" panose="020B0503020204020204" pitchFamily="34" charset="-122"/>
                <a:sym typeface="Arial" panose="020B0604020202020204" pitchFamily="34" charset="0"/>
              </a:rPr>
              <a:t>        若F表示任一气象要素，F=F(x,y,z,t)</a:t>
            </a:r>
          </a:p>
          <a:p>
            <a:pPr>
              <a:lnSpc>
                <a:spcPct val="150000"/>
              </a:lnSpc>
            </a:pPr>
            <a:endParaRPr lang="zh-CN" altLang="en-US" sz="2000" b="0" dirty="0">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zh-CN" altLang="en-US" sz="2000" b="0" dirty="0">
                <a:latin typeface="Arial" panose="020B0604020202020204" pitchFamily="34" charset="0"/>
                <a:ea typeface="微软雅黑" panose="020B0503020204020204" pitchFamily="34" charset="-122"/>
                <a:sym typeface="Arial" panose="020B0604020202020204" pitchFamily="34" charset="0"/>
              </a:rPr>
              <a:t>    </a:t>
            </a:r>
          </a:p>
          <a:p>
            <a:pPr>
              <a:lnSpc>
                <a:spcPct val="150000"/>
              </a:lnSpc>
            </a:pPr>
            <a:r>
              <a:rPr lang="zh-CN" altLang="en-US" sz="2000" b="0" dirty="0">
                <a:latin typeface="Arial" panose="020B0604020202020204" pitchFamily="34" charset="0"/>
                <a:ea typeface="微软雅黑" panose="020B0503020204020204" pitchFamily="34" charset="-122"/>
                <a:sym typeface="Arial" panose="020B0604020202020204" pitchFamily="34" charset="0"/>
              </a:rPr>
              <a:t>        利用复合函数求导法则展开：</a:t>
            </a:r>
          </a:p>
        </p:txBody>
      </p:sp>
      <p:graphicFrame>
        <p:nvGraphicFramePr>
          <p:cNvPr id="59395" name="对象 60419"/>
          <p:cNvGraphicFramePr>
            <a:graphicFrameLocks/>
          </p:cNvGraphicFramePr>
          <p:nvPr/>
        </p:nvGraphicFramePr>
        <p:xfrm>
          <a:off x="3112293" y="4846637"/>
          <a:ext cx="2849563" cy="401638"/>
        </p:xfrm>
        <a:graphic>
          <a:graphicData uri="http://schemas.openxmlformats.org/presentationml/2006/ole">
            <p:oleObj spid="_x0000_s69639" r:id="rId3" imgW="42672000" imgH="5791200" progId="Equation.3">
              <p:embed/>
            </p:oleObj>
          </a:graphicData>
        </a:graphic>
      </p:graphicFrame>
      <p:graphicFrame>
        <p:nvGraphicFramePr>
          <p:cNvPr id="59396" name="对象 60420"/>
          <p:cNvGraphicFramePr>
            <a:graphicFrameLocks/>
          </p:cNvGraphicFramePr>
          <p:nvPr/>
        </p:nvGraphicFramePr>
        <p:xfrm>
          <a:off x="4517368" y="4365625"/>
          <a:ext cx="1833562" cy="401638"/>
        </p:xfrm>
        <a:graphic>
          <a:graphicData uri="http://schemas.openxmlformats.org/presentationml/2006/ole">
            <p:oleObj spid="_x0000_s69640" r:id="rId4" imgW="27432000" imgH="5791200" progId="Equation.3">
              <p:embed/>
            </p:oleObj>
          </a:graphicData>
        </a:graphic>
      </p:graphicFrame>
      <p:sp>
        <p:nvSpPr>
          <p:cNvPr id="3" name="灯片编号占位符 2"/>
          <p:cNvSpPr>
            <a:spLocks noGrp="1"/>
          </p:cNvSpPr>
          <p:nvPr>
            <p:ph type="sldNum" sz="quarter" idx="12"/>
          </p:nvPr>
        </p:nvSpPr>
        <p:spPr/>
        <p:txBody>
          <a:bodyPr/>
          <a:lstStyle/>
          <a:p>
            <a:fld id="{E5BDF72E-9FE5-429F-91AD-B59394577185}" type="slidenum">
              <a:rPr lang="zh-CN" altLang="en-US" smtClean="0"/>
              <a:pPr/>
              <a:t>71</a:t>
            </a:fld>
            <a:endParaRPr lang="zh-CN" altLang="en-US"/>
          </a:p>
        </p:txBody>
      </p:sp>
      <p:sp>
        <p:nvSpPr>
          <p:cNvPr id="2" name="右箭头 1"/>
          <p:cNvSpPr/>
          <p:nvPr/>
        </p:nvSpPr>
        <p:spPr>
          <a:xfrm>
            <a:off x="3892732" y="1454331"/>
            <a:ext cx="1541417" cy="269966"/>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4" name="下箭头 3"/>
          <p:cNvSpPr/>
          <p:nvPr/>
        </p:nvSpPr>
        <p:spPr>
          <a:xfrm>
            <a:off x="4191794" y="4293326"/>
            <a:ext cx="136366" cy="473937"/>
          </a:xfrm>
          <a:prstGeom prst="down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矩形 61442"/>
          <p:cNvSpPr>
            <a:spLocks noChangeArrowheads="1"/>
          </p:cNvSpPr>
          <p:nvPr/>
        </p:nvSpPr>
        <p:spPr bwMode="auto">
          <a:xfrm>
            <a:off x="405086" y="392113"/>
            <a:ext cx="5090024" cy="59554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2000" b="0" dirty="0">
                <a:latin typeface="Arial" panose="020B0604020202020204" pitchFamily="34" charset="0"/>
                <a:ea typeface="微软雅黑" panose="020B0503020204020204" pitchFamily="34" charset="-122"/>
                <a:sym typeface="Arial" panose="020B0604020202020204" pitchFamily="34" charset="0"/>
              </a:rPr>
              <a:t>P-Z坐标系的转换公式：</a:t>
            </a:r>
          </a:p>
          <a:p>
            <a:pPr>
              <a:lnSpc>
                <a:spcPct val="150000"/>
              </a:lnSpc>
            </a:pPr>
            <a:endParaRPr lang="zh-CN" altLang="en-US" b="0" dirty="0">
              <a:latin typeface="Arial" panose="020B0604020202020204" pitchFamily="34" charset="0"/>
              <a:ea typeface="微软雅黑" panose="020B0503020204020204" pitchFamily="34" charset="-122"/>
            </a:endParaRPr>
          </a:p>
          <a:p>
            <a:pPr>
              <a:lnSpc>
                <a:spcPct val="150000"/>
              </a:lnSpc>
            </a:pPr>
            <a:endParaRPr lang="en-US" altLang="zh-CN" b="0" dirty="0">
              <a:latin typeface="Arial" panose="020B0604020202020204" pitchFamily="34" charset="0"/>
              <a:ea typeface="微软雅黑" panose="020B0503020204020204" pitchFamily="34" charset="-122"/>
            </a:endParaRPr>
          </a:p>
          <a:p>
            <a:pPr>
              <a:lnSpc>
                <a:spcPct val="150000"/>
              </a:lnSpc>
            </a:pPr>
            <a:endParaRPr lang="en-US" altLang="zh-CN" dirty="0">
              <a:latin typeface="Arial" panose="020B0604020202020204" pitchFamily="34" charset="0"/>
              <a:ea typeface="微软雅黑" panose="020B0503020204020204" pitchFamily="34" charset="-122"/>
            </a:endParaRPr>
          </a:p>
          <a:p>
            <a:pPr>
              <a:lnSpc>
                <a:spcPct val="150000"/>
              </a:lnSpc>
            </a:pPr>
            <a:endParaRPr lang="zh-CN" altLang="en-US" b="0" dirty="0">
              <a:latin typeface="Arial" panose="020B0604020202020204" pitchFamily="34" charset="0"/>
              <a:ea typeface="微软雅黑" panose="020B0503020204020204" pitchFamily="34" charset="-122"/>
            </a:endParaRPr>
          </a:p>
          <a:p>
            <a:pPr>
              <a:lnSpc>
                <a:spcPct val="150000"/>
              </a:lnSpc>
            </a:pPr>
            <a:r>
              <a:rPr lang="zh-CN" altLang="en-US" b="0" dirty="0">
                <a:latin typeface="Arial" panose="020B0604020202020204" pitchFamily="34" charset="0"/>
                <a:ea typeface="微软雅黑" panose="020B0503020204020204" pitchFamily="34" charset="-122"/>
              </a:rPr>
              <a:t>      </a:t>
            </a:r>
          </a:p>
          <a:p>
            <a:pPr>
              <a:lnSpc>
                <a:spcPct val="150000"/>
              </a:lnSpc>
            </a:pPr>
            <a:endParaRPr lang="zh-CN" altLang="en-US" b="0" dirty="0">
              <a:latin typeface="Arial" panose="020B0604020202020204" pitchFamily="34" charset="0"/>
              <a:ea typeface="微软雅黑" panose="020B0503020204020204" pitchFamily="34" charset="-122"/>
            </a:endParaRPr>
          </a:p>
          <a:p>
            <a:pPr>
              <a:lnSpc>
                <a:spcPct val="150000"/>
              </a:lnSpc>
            </a:pPr>
            <a:endParaRPr lang="zh-CN" altLang="en-US" b="0" dirty="0">
              <a:latin typeface="Arial" panose="020B0604020202020204" pitchFamily="34" charset="0"/>
              <a:ea typeface="微软雅黑" panose="020B0503020204020204" pitchFamily="34" charset="-122"/>
            </a:endParaRPr>
          </a:p>
          <a:p>
            <a:pPr>
              <a:lnSpc>
                <a:spcPct val="150000"/>
              </a:lnSpc>
            </a:pPr>
            <a:r>
              <a:rPr lang="zh-CN" altLang="en-US" b="0" dirty="0">
                <a:latin typeface="Arial" panose="020B0604020202020204" pitchFamily="34" charset="0"/>
                <a:ea typeface="微软雅黑" panose="020B0503020204020204" pitchFamily="34" charset="-122"/>
              </a:rPr>
              <a:t>(2)时间导数的转换关系：</a:t>
            </a:r>
          </a:p>
          <a:p>
            <a:pPr>
              <a:lnSpc>
                <a:spcPct val="150000"/>
              </a:lnSpc>
            </a:pPr>
            <a:r>
              <a:rPr lang="zh-CN" altLang="en-US" b="0" dirty="0">
                <a:latin typeface="Arial" panose="020B0604020202020204" pitchFamily="34" charset="0"/>
                <a:ea typeface="微软雅黑" panose="020B0503020204020204" pitchFamily="34" charset="-122"/>
              </a:rPr>
              <a:t>        从全导数的讨论可知，场变量的时间导数包括全导数(个别变化)和局地变化。由于任何气象要素的</a:t>
            </a:r>
            <a:r>
              <a:rPr lang="zh-CN" altLang="en-US" b="1" dirty="0">
                <a:solidFill>
                  <a:srgbClr val="002060"/>
                </a:solidFill>
                <a:latin typeface="Arial" panose="020B0604020202020204" pitchFamily="34" charset="0"/>
                <a:ea typeface="微软雅黑" panose="020B0503020204020204" pitchFamily="34" charset="-122"/>
              </a:rPr>
              <a:t>个别变化与所取坐标无关</a:t>
            </a:r>
            <a:r>
              <a:rPr lang="zh-CN" altLang="en-US" b="0" dirty="0">
                <a:latin typeface="Arial" panose="020B0604020202020204" pitchFamily="34" charset="0"/>
                <a:ea typeface="微软雅黑" panose="020B0503020204020204" pitchFamily="34" charset="-122"/>
              </a:rPr>
              <a:t>，所以全导数(个别变化)在各坐标系是一样的，因此"Z"和"P"坐标系中全导数相同，即：</a:t>
            </a:r>
          </a:p>
        </p:txBody>
      </p:sp>
      <p:graphicFrame>
        <p:nvGraphicFramePr>
          <p:cNvPr id="60417" name="对象 61441"/>
          <p:cNvGraphicFramePr>
            <a:graphicFrameLocks/>
          </p:cNvGraphicFramePr>
          <p:nvPr/>
        </p:nvGraphicFramePr>
        <p:xfrm>
          <a:off x="773137" y="890993"/>
          <a:ext cx="2832100" cy="2871787"/>
        </p:xfrm>
        <a:graphic>
          <a:graphicData uri="http://schemas.openxmlformats.org/presentationml/2006/ole">
            <p:oleObj spid="_x0000_s72711" name="Equation" r:id="rId3" imgW="42367200" imgH="41452800" progId="Equation.DSMT4">
              <p:embed/>
            </p:oleObj>
          </a:graphicData>
        </a:graphic>
      </p:graphicFrame>
      <p:graphicFrame>
        <p:nvGraphicFramePr>
          <p:cNvPr id="60419" name="对象 61443"/>
          <p:cNvGraphicFramePr>
            <a:graphicFrameLocks/>
          </p:cNvGraphicFramePr>
          <p:nvPr/>
        </p:nvGraphicFramePr>
        <p:xfrm>
          <a:off x="5823993" y="4711336"/>
          <a:ext cx="2234746" cy="780415"/>
        </p:xfrm>
        <a:graphic>
          <a:graphicData uri="http://schemas.openxmlformats.org/presentationml/2006/ole">
            <p:oleObj spid="_x0000_s72712" name="Equation" r:id="rId4" imgW="23774400" imgH="9753600" progId="Equation.DSMT4">
              <p:embed/>
            </p:oleObj>
          </a:graphicData>
        </a:graphic>
      </p:graphicFrame>
      <p:sp>
        <p:nvSpPr>
          <p:cNvPr id="3" name="灯片编号占位符 2"/>
          <p:cNvSpPr>
            <a:spLocks noGrp="1"/>
          </p:cNvSpPr>
          <p:nvPr>
            <p:ph type="sldNum" sz="quarter" idx="12"/>
          </p:nvPr>
        </p:nvSpPr>
        <p:spPr/>
        <p:txBody>
          <a:bodyPr/>
          <a:lstStyle/>
          <a:p>
            <a:fld id="{E5BDF72E-9FE5-429F-91AD-B59394577185}" type="slidenum">
              <a:rPr lang="zh-CN" altLang="en-US" smtClean="0"/>
              <a:pPr/>
              <a:t>72</a:t>
            </a:fld>
            <a:endParaRPr lang="zh-CN" altLang="en-US"/>
          </a:p>
        </p:txBody>
      </p:sp>
      <p:pic>
        <p:nvPicPr>
          <p:cNvPr id="72709" name="Picture 5"/>
          <p:cNvPicPr>
            <a:picLocks noChangeAspect="1" noChangeArrowheads="1"/>
          </p:cNvPicPr>
          <p:nvPr/>
        </p:nvPicPr>
        <p:blipFill>
          <a:blip r:embed="rId5" cstate="print"/>
          <a:srcRect/>
          <a:stretch>
            <a:fillRect/>
          </a:stretch>
        </p:blipFill>
        <p:spPr bwMode="auto">
          <a:xfrm>
            <a:off x="4255453" y="890905"/>
            <a:ext cx="4080827" cy="3382110"/>
          </a:xfrm>
          <a:prstGeom prst="rect">
            <a:avLst/>
          </a:prstGeom>
          <a:noFill/>
          <a:ln w="9525">
            <a:noFill/>
            <a:miter lim="800000"/>
            <a:headEnd/>
            <a:tailEnd/>
          </a:ln>
        </p:spPr>
      </p:pic>
      <p:pic>
        <p:nvPicPr>
          <p:cNvPr id="72710" name="Picture 6"/>
          <p:cNvPicPr>
            <a:picLocks noChangeAspect="1" noChangeArrowheads="1"/>
          </p:cNvPicPr>
          <p:nvPr/>
        </p:nvPicPr>
        <p:blipFill>
          <a:blip r:embed="rId6" cstate="print"/>
          <a:srcRect/>
          <a:stretch>
            <a:fillRect/>
          </a:stretch>
        </p:blipFill>
        <p:spPr bwMode="auto">
          <a:xfrm>
            <a:off x="3493453" y="277178"/>
            <a:ext cx="4472142" cy="74390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矩形 62465"/>
          <p:cNvSpPr>
            <a:spLocks noChangeArrowheads="1"/>
          </p:cNvSpPr>
          <p:nvPr/>
        </p:nvSpPr>
        <p:spPr bwMode="auto">
          <a:xfrm>
            <a:off x="390662" y="904107"/>
            <a:ext cx="8296138" cy="46628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a:lnSpc>
                <a:spcPct val="150000"/>
              </a:lnSpc>
            </a:pPr>
            <a:endParaRPr lang="en-US" altLang="zh-CN" b="0" dirty="0">
              <a:latin typeface="Arial" panose="020B0604020202020204" pitchFamily="34" charset="0"/>
              <a:ea typeface="微软雅黑" panose="020B0503020204020204" pitchFamily="34" charset="-122"/>
            </a:endParaRPr>
          </a:p>
          <a:p>
            <a:pPr>
              <a:lnSpc>
                <a:spcPct val="150000"/>
              </a:lnSpc>
            </a:pPr>
            <a:r>
              <a:rPr lang="el-GR" altLang="zh-CN" b="0" dirty="0">
                <a:latin typeface="Arial" panose="020B0604020202020204" pitchFamily="34" charset="0"/>
                <a:ea typeface="微软雅黑" panose="020B0503020204020204" pitchFamily="34" charset="-122"/>
              </a:rPr>
              <a:t>ω</a:t>
            </a:r>
            <a:r>
              <a:rPr lang="zh-CN" altLang="en-US" b="0" dirty="0">
                <a:latin typeface="Arial" panose="020B0604020202020204" pitchFamily="34" charset="0"/>
                <a:ea typeface="微软雅黑" panose="020B0503020204020204" pitchFamily="34" charset="-122"/>
              </a:rPr>
              <a:t>和w有如下关系：</a:t>
            </a:r>
          </a:p>
          <a:p>
            <a:pPr>
              <a:lnSpc>
                <a:spcPct val="150000"/>
              </a:lnSpc>
            </a:pPr>
            <a:r>
              <a:rPr lang="zh-CN" altLang="en-US" b="0" dirty="0">
                <a:latin typeface="Arial" panose="020B0604020202020204" pitchFamily="34" charset="0"/>
                <a:ea typeface="微软雅黑" panose="020B0503020204020204" pitchFamily="34" charset="-122"/>
              </a:rPr>
              <a:t>      </a:t>
            </a:r>
            <a:endParaRPr lang="en-US" altLang="zh-CN" b="0" dirty="0">
              <a:latin typeface="Arial" panose="020B0604020202020204" pitchFamily="34" charset="0"/>
              <a:ea typeface="微软雅黑" panose="020B0503020204020204" pitchFamily="34" charset="-122"/>
            </a:endParaRPr>
          </a:p>
          <a:p>
            <a:pPr>
              <a:lnSpc>
                <a:spcPct val="150000"/>
              </a:lnSpc>
            </a:pPr>
            <a:endParaRPr lang="en-US" altLang="zh-CN" dirty="0">
              <a:latin typeface="Arial" panose="020B0604020202020204" pitchFamily="34" charset="0"/>
              <a:ea typeface="微软雅黑" panose="020B0503020204020204" pitchFamily="34" charset="-122"/>
            </a:endParaRPr>
          </a:p>
          <a:p>
            <a:pPr>
              <a:lnSpc>
                <a:spcPct val="150000"/>
              </a:lnSpc>
            </a:pPr>
            <a:endParaRPr lang="en-US" altLang="zh-CN" b="0" dirty="0">
              <a:latin typeface="Arial" panose="020B0604020202020204" pitchFamily="34" charset="0"/>
              <a:ea typeface="微软雅黑" panose="020B0503020204020204" pitchFamily="34" charset="-122"/>
            </a:endParaRPr>
          </a:p>
          <a:p>
            <a:pPr>
              <a:lnSpc>
                <a:spcPct val="150000"/>
              </a:lnSpc>
            </a:pPr>
            <a:r>
              <a:rPr lang="zh-CN" altLang="en-US" b="0" dirty="0">
                <a:latin typeface="Arial" panose="020B0604020202020204" pitchFamily="34" charset="0"/>
                <a:ea typeface="微软雅黑" panose="020B0503020204020204" pitchFamily="34" charset="-122"/>
              </a:rPr>
              <a:t>对于天气尺度运动，前三项量级为10</a:t>
            </a:r>
            <a:r>
              <a:rPr lang="zh-CN" altLang="en-US" b="0" baseline="30000" dirty="0">
                <a:latin typeface="Arial" panose="020B0604020202020204" pitchFamily="34" charset="0"/>
                <a:ea typeface="微软雅黑" panose="020B0503020204020204" pitchFamily="34" charset="-122"/>
              </a:rPr>
              <a:t>-</a:t>
            </a:r>
            <a:r>
              <a:rPr lang="en-US" altLang="zh-CN" b="0" baseline="30000" dirty="0">
                <a:latin typeface="Arial" panose="020B0604020202020204" pitchFamily="34" charset="0"/>
                <a:ea typeface="微软雅黑" panose="020B0503020204020204" pitchFamily="34" charset="-122"/>
              </a:rPr>
              <a:t>2</a:t>
            </a:r>
            <a:r>
              <a:rPr lang="zh-CN" altLang="en-US" b="0" dirty="0">
                <a:latin typeface="Arial" panose="020B0604020202020204" pitchFamily="34" charset="0"/>
                <a:ea typeface="微软雅黑" panose="020B0503020204020204" pitchFamily="34" charset="-122"/>
              </a:rPr>
              <a:t>，而最后一项量级为10</a:t>
            </a:r>
            <a:r>
              <a:rPr lang="zh-CN" altLang="en-US" b="0" baseline="30000" dirty="0">
                <a:latin typeface="Arial" panose="020B0604020202020204" pitchFamily="34" charset="0"/>
                <a:ea typeface="微软雅黑" panose="020B0503020204020204" pitchFamily="34" charset="-122"/>
              </a:rPr>
              <a:t>-</a:t>
            </a:r>
            <a:r>
              <a:rPr lang="en-US" altLang="zh-CN" b="0" baseline="30000">
                <a:latin typeface="Arial" panose="020B0604020202020204" pitchFamily="34" charset="0"/>
                <a:ea typeface="微软雅黑" panose="020B0503020204020204" pitchFamily="34" charset="-122"/>
              </a:rPr>
              <a:t>1</a:t>
            </a:r>
            <a:r>
              <a:rPr lang="zh-CN" altLang="en-US" b="0">
                <a:latin typeface="Arial" panose="020B0604020202020204" pitchFamily="34" charset="0"/>
                <a:ea typeface="微软雅黑" panose="020B0503020204020204" pitchFamily="34" charset="-122"/>
              </a:rPr>
              <a:t>，</a:t>
            </a:r>
            <a:r>
              <a:rPr lang="zh-CN" altLang="en-US" b="0" dirty="0">
                <a:latin typeface="Arial" panose="020B0604020202020204" pitchFamily="34" charset="0"/>
                <a:ea typeface="微软雅黑" panose="020B0503020204020204" pitchFamily="34" charset="-122"/>
              </a:rPr>
              <a:t>故在精度要求不高的情况下，可令：</a:t>
            </a:r>
            <a:endParaRPr lang="en-US" altLang="zh-CN" b="0" dirty="0">
              <a:latin typeface="Arial" panose="020B0604020202020204" pitchFamily="34" charset="0"/>
              <a:ea typeface="微软雅黑" panose="020B0503020204020204" pitchFamily="34" charset="-122"/>
            </a:endParaRPr>
          </a:p>
          <a:p>
            <a:pPr>
              <a:lnSpc>
                <a:spcPct val="150000"/>
              </a:lnSpc>
            </a:pPr>
            <a:endParaRPr lang="en-US" altLang="zh-CN" b="0" dirty="0">
              <a:latin typeface="Arial" panose="020B0604020202020204" pitchFamily="34" charset="0"/>
              <a:ea typeface="微软雅黑" panose="020B0503020204020204" pitchFamily="34" charset="-122"/>
            </a:endParaRPr>
          </a:p>
          <a:p>
            <a:pPr>
              <a:lnSpc>
                <a:spcPct val="150000"/>
              </a:lnSpc>
            </a:pPr>
            <a:endParaRPr lang="zh-CN" altLang="en-US" b="0" dirty="0">
              <a:latin typeface="Arial" panose="020B0604020202020204" pitchFamily="34" charset="0"/>
              <a:ea typeface="微软雅黑" panose="020B0503020204020204" pitchFamily="34" charset="-122"/>
            </a:endParaRPr>
          </a:p>
          <a:p>
            <a:pPr>
              <a:lnSpc>
                <a:spcPct val="150000"/>
              </a:lnSpc>
            </a:pPr>
            <a:r>
              <a:rPr lang="zh-CN" altLang="en-US" b="0" dirty="0">
                <a:latin typeface="Arial" panose="020B0604020202020204" pitchFamily="34" charset="0"/>
                <a:ea typeface="微软雅黑" panose="020B0503020204020204" pitchFamily="34" charset="-122"/>
              </a:rPr>
              <a:t>        上式说明，</a:t>
            </a:r>
            <a:r>
              <a:rPr lang="zh-CN" altLang="en-US" b="1" dirty="0">
                <a:solidFill>
                  <a:srgbClr val="C00000"/>
                </a:solidFill>
                <a:latin typeface="Arial" panose="020B0604020202020204" pitchFamily="34" charset="0"/>
                <a:ea typeface="微软雅黑" panose="020B0503020204020204" pitchFamily="34" charset="-122"/>
              </a:rPr>
              <a:t>用</a:t>
            </a:r>
            <a:r>
              <a:rPr lang="el-GR" altLang="zh-CN" b="1" dirty="0">
                <a:solidFill>
                  <a:srgbClr val="C00000"/>
                </a:solidFill>
                <a:latin typeface="Arial" panose="020B0604020202020204" pitchFamily="34" charset="0"/>
                <a:ea typeface="微软雅黑" panose="020B0503020204020204" pitchFamily="34" charset="-122"/>
              </a:rPr>
              <a:t>ω</a:t>
            </a:r>
            <a:r>
              <a:rPr lang="zh-CN" altLang="en-US" b="1" dirty="0">
                <a:solidFill>
                  <a:srgbClr val="C00000"/>
                </a:solidFill>
                <a:latin typeface="Arial" panose="020B0604020202020204" pitchFamily="34" charset="0"/>
                <a:ea typeface="微软雅黑" panose="020B0503020204020204" pitchFamily="34" charset="-122"/>
              </a:rPr>
              <a:t>表示的垂直运动与w的符号正好相反</a:t>
            </a:r>
            <a:r>
              <a:rPr lang="zh-CN" altLang="en-US" b="0" dirty="0">
                <a:latin typeface="Arial" panose="020B0604020202020204" pitchFamily="34" charset="0"/>
                <a:ea typeface="微软雅黑" panose="020B0503020204020204" pitchFamily="34" charset="-122"/>
              </a:rPr>
              <a:t>，当空气为上升运动时，</a:t>
            </a:r>
          </a:p>
          <a:p>
            <a:pPr>
              <a:lnSpc>
                <a:spcPct val="150000"/>
              </a:lnSpc>
            </a:pPr>
            <a:r>
              <a:rPr lang="zh-CN" altLang="en-US" b="0" dirty="0">
                <a:latin typeface="Arial" panose="020B0604020202020204" pitchFamily="34" charset="0"/>
                <a:ea typeface="微软雅黑" panose="020B0503020204020204" pitchFamily="34" charset="-122"/>
              </a:rPr>
              <a:t>  </a:t>
            </a:r>
            <a:r>
              <a:rPr lang="el-GR" altLang="zh-CN" dirty="0">
                <a:latin typeface="Arial" panose="020B0604020202020204" pitchFamily="34" charset="0"/>
                <a:ea typeface="微软雅黑" panose="020B0503020204020204" pitchFamily="34" charset="-122"/>
              </a:rPr>
              <a:t>ω</a:t>
            </a:r>
            <a:r>
              <a:rPr lang="zh-CN" altLang="en-US" b="0" dirty="0">
                <a:latin typeface="Arial" panose="020B0604020202020204" pitchFamily="34" charset="0"/>
                <a:ea typeface="微软雅黑" panose="020B0503020204020204" pitchFamily="34" charset="-122"/>
              </a:rPr>
              <a:t>&lt;0(w&gt;0)，下沉运动时，  </a:t>
            </a:r>
            <a:r>
              <a:rPr lang="el-GR" altLang="zh-CN" dirty="0">
                <a:latin typeface="Arial" panose="020B0604020202020204" pitchFamily="34" charset="0"/>
                <a:ea typeface="微软雅黑" panose="020B0503020204020204" pitchFamily="34" charset="-122"/>
              </a:rPr>
              <a:t>ω</a:t>
            </a:r>
            <a:r>
              <a:rPr lang="zh-CN" altLang="en-US" b="0" dirty="0">
                <a:latin typeface="Arial" panose="020B0604020202020204" pitchFamily="34" charset="0"/>
                <a:ea typeface="微软雅黑" panose="020B0503020204020204" pitchFamily="34" charset="-122"/>
              </a:rPr>
              <a:t>&gt;0(w&lt;0)。</a:t>
            </a:r>
          </a:p>
        </p:txBody>
      </p:sp>
      <p:graphicFrame>
        <p:nvGraphicFramePr>
          <p:cNvPr id="61445" name="对象 62469"/>
          <p:cNvGraphicFramePr>
            <a:graphicFrameLocks/>
          </p:cNvGraphicFramePr>
          <p:nvPr/>
        </p:nvGraphicFramePr>
        <p:xfrm>
          <a:off x="1225109" y="1881736"/>
          <a:ext cx="6627243" cy="829977"/>
        </p:xfrm>
        <a:graphic>
          <a:graphicData uri="http://schemas.openxmlformats.org/presentationml/2006/ole">
            <p:oleObj spid="_x0000_s73735" name="Equation" r:id="rId3" imgW="91744800" imgH="10058400" progId="Equation.DSMT4">
              <p:embed/>
            </p:oleObj>
          </a:graphicData>
        </a:graphic>
      </p:graphicFrame>
      <p:graphicFrame>
        <p:nvGraphicFramePr>
          <p:cNvPr id="61446" name="对象 62470"/>
          <p:cNvGraphicFramePr>
            <a:graphicFrameLocks/>
          </p:cNvGraphicFramePr>
          <p:nvPr/>
        </p:nvGraphicFramePr>
        <p:xfrm>
          <a:off x="3386456" y="3679049"/>
          <a:ext cx="2160587" cy="720725"/>
        </p:xfrm>
        <a:graphic>
          <a:graphicData uri="http://schemas.openxmlformats.org/presentationml/2006/ole">
            <p:oleObj spid="_x0000_s73736" r:id="rId4" imgW="30175200" imgH="9448800" progId="Equation.3">
              <p:embed/>
            </p:oleObj>
          </a:graphicData>
        </a:graphic>
      </p:graphicFrame>
      <p:sp>
        <p:nvSpPr>
          <p:cNvPr id="2" name="标题 1"/>
          <p:cNvSpPr>
            <a:spLocks noGrp="1"/>
          </p:cNvSpPr>
          <p:nvPr>
            <p:ph type="title"/>
          </p:nvPr>
        </p:nvSpPr>
        <p:spPr/>
        <p:txBody>
          <a:bodyPr/>
          <a:lstStyle/>
          <a:p>
            <a:r>
              <a:rPr lang="el-GR" altLang="zh-CN" b="0" dirty="0">
                <a:latin typeface="Arial" panose="020B0604020202020204" pitchFamily="34" charset="0"/>
              </a:rPr>
              <a:t>ω</a:t>
            </a:r>
            <a:r>
              <a:rPr lang="zh-CN" altLang="en-US" b="0" dirty="0">
                <a:latin typeface="Arial" panose="020B0604020202020204" pitchFamily="34" charset="0"/>
              </a:rPr>
              <a:t>和w关系</a:t>
            </a:r>
            <a:endParaRPr lang="zh-CN" altLang="en-US" dirty="0"/>
          </a:p>
        </p:txBody>
      </p:sp>
      <p:sp>
        <p:nvSpPr>
          <p:cNvPr id="3" name="灯片编号占位符 2"/>
          <p:cNvSpPr>
            <a:spLocks noGrp="1"/>
          </p:cNvSpPr>
          <p:nvPr>
            <p:ph type="sldNum" sz="quarter" idx="4"/>
          </p:nvPr>
        </p:nvSpPr>
        <p:spPr/>
        <p:txBody>
          <a:bodyPr/>
          <a:lstStyle/>
          <a:p>
            <a:fld id="{E5BDF72E-9FE5-429F-91AD-B59394577185}" type="slidenum">
              <a:rPr lang="zh-CN" altLang="en-US" smtClean="0"/>
              <a:pPr/>
              <a:t>73</a:t>
            </a:fld>
            <a:endParaRPr lang="zh-CN" alt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b="0" dirty="0">
                <a:latin typeface="Arial" panose="020B0604020202020204" pitchFamily="34" charset="0"/>
                <a:sym typeface="Arial" panose="020B0604020202020204" pitchFamily="34" charset="0"/>
              </a:rPr>
              <a:t>P坐标系连续方程</a:t>
            </a:r>
            <a:endParaRPr lang="zh-CN" altLang="en-US" dirty="0"/>
          </a:p>
        </p:txBody>
      </p:sp>
      <p:sp>
        <p:nvSpPr>
          <p:cNvPr id="3" name="灯片编号占位符 2"/>
          <p:cNvSpPr>
            <a:spLocks noGrp="1"/>
          </p:cNvSpPr>
          <p:nvPr>
            <p:ph type="sldNum" sz="quarter" idx="4"/>
          </p:nvPr>
        </p:nvSpPr>
        <p:spPr/>
        <p:txBody>
          <a:bodyPr/>
          <a:lstStyle/>
          <a:p>
            <a:fld id="{E5BDF72E-9FE5-429F-91AD-B59394577185}" type="slidenum">
              <a:rPr lang="zh-CN" altLang="en-US" smtClean="0"/>
              <a:pPr/>
              <a:t>74</a:t>
            </a:fld>
            <a:endParaRPr lang="zh-CN" altLang="en-US"/>
          </a:p>
        </p:txBody>
      </p:sp>
      <p:sp>
        <p:nvSpPr>
          <p:cNvPr id="2" name="矩形 1"/>
          <p:cNvSpPr/>
          <p:nvPr/>
        </p:nvSpPr>
        <p:spPr>
          <a:xfrm>
            <a:off x="458043" y="1299558"/>
            <a:ext cx="4506362" cy="3831818"/>
          </a:xfrm>
          <a:prstGeom prst="rect">
            <a:avLst/>
          </a:prstGeom>
        </p:spPr>
        <p:txBody>
          <a:bodyPr wrap="none">
            <a:spAutoFit/>
          </a:bodyPr>
          <a:lstStyle/>
          <a:p>
            <a:pPr>
              <a:lnSpc>
                <a:spcPct val="150000"/>
              </a:lnSpc>
            </a:pPr>
            <a:r>
              <a:rPr lang="zh-CN" altLang="en-US" dirty="0">
                <a:latin typeface="Arial" panose="020B0604020202020204" pitchFamily="34" charset="0"/>
                <a:ea typeface="微软雅黑" panose="020B0503020204020204" pitchFamily="34" charset="-122"/>
              </a:rPr>
              <a:t>设有空气微团，其体积</a:t>
            </a:r>
            <a:endParaRPr lang="en-US" altLang="zh-CN" dirty="0">
              <a:latin typeface="Arial" panose="020B0604020202020204" pitchFamily="34" charset="0"/>
              <a:ea typeface="微软雅黑" panose="020B0503020204020204" pitchFamily="34" charset="-122"/>
            </a:endParaRPr>
          </a:p>
          <a:p>
            <a:pPr>
              <a:lnSpc>
                <a:spcPct val="150000"/>
              </a:lnSpc>
            </a:pPr>
            <a:r>
              <a:rPr lang="zh-CN" altLang="en-US" dirty="0">
                <a:latin typeface="Arial" panose="020B0604020202020204" pitchFamily="34" charset="0"/>
                <a:ea typeface="微软雅黑" panose="020B0503020204020204" pitchFamily="34" charset="-122"/>
              </a:rPr>
              <a:t>则质量</a:t>
            </a:r>
            <a:endParaRPr lang="en-US" altLang="zh-CN" dirty="0">
              <a:latin typeface="Arial" panose="020B0604020202020204" pitchFamily="34" charset="0"/>
              <a:ea typeface="微软雅黑" panose="020B0503020204020204" pitchFamily="34" charset="-122"/>
            </a:endParaRPr>
          </a:p>
          <a:p>
            <a:pPr>
              <a:lnSpc>
                <a:spcPct val="150000"/>
              </a:lnSpc>
            </a:pPr>
            <a:r>
              <a:rPr lang="zh-CN" altLang="en-US" dirty="0">
                <a:latin typeface="Arial" panose="020B0604020202020204" pitchFamily="34" charset="0"/>
                <a:ea typeface="微软雅黑" panose="020B0503020204020204" pitchFamily="34" charset="-122"/>
              </a:rPr>
              <a:t>设其满足静力平衡，则</a:t>
            </a:r>
            <a:endParaRPr lang="en-US" altLang="zh-CN" dirty="0">
              <a:latin typeface="Arial" panose="020B0604020202020204" pitchFamily="34" charset="0"/>
              <a:ea typeface="微软雅黑" panose="020B0503020204020204" pitchFamily="34" charset="-122"/>
            </a:endParaRPr>
          </a:p>
          <a:p>
            <a:pPr>
              <a:lnSpc>
                <a:spcPct val="150000"/>
              </a:lnSpc>
            </a:pPr>
            <a:endParaRPr lang="en-US" altLang="zh-CN" dirty="0">
              <a:latin typeface="Arial" panose="020B0604020202020204" pitchFamily="34" charset="0"/>
              <a:ea typeface="微软雅黑" panose="020B0503020204020204" pitchFamily="34" charset="-122"/>
            </a:endParaRPr>
          </a:p>
          <a:p>
            <a:pPr>
              <a:lnSpc>
                <a:spcPct val="150000"/>
              </a:lnSpc>
            </a:pPr>
            <a:r>
              <a:rPr lang="zh-CN" altLang="en-US" dirty="0">
                <a:latin typeface="Arial" panose="020B0604020202020204" pitchFamily="34" charset="0"/>
                <a:ea typeface="微软雅黑" panose="020B0503020204020204" pitchFamily="34" charset="-122"/>
              </a:rPr>
              <a:t>设空气微团在运动过程中质量守恒，则</a:t>
            </a:r>
            <a:endParaRPr lang="en-US" altLang="zh-CN" dirty="0">
              <a:latin typeface="Arial" panose="020B0604020202020204" pitchFamily="34" charset="0"/>
              <a:ea typeface="微软雅黑" panose="020B0503020204020204" pitchFamily="34" charset="-122"/>
            </a:endParaRPr>
          </a:p>
          <a:p>
            <a:pPr>
              <a:lnSpc>
                <a:spcPct val="150000"/>
              </a:lnSpc>
            </a:pPr>
            <a:endParaRPr lang="en-US" altLang="zh-CN" dirty="0">
              <a:latin typeface="Arial" panose="020B0604020202020204" pitchFamily="34" charset="0"/>
              <a:ea typeface="微软雅黑" panose="020B0503020204020204" pitchFamily="34" charset="-122"/>
            </a:endParaRPr>
          </a:p>
          <a:p>
            <a:pPr>
              <a:lnSpc>
                <a:spcPct val="150000"/>
              </a:lnSpc>
            </a:pPr>
            <a:endParaRPr lang="en-US" altLang="zh-CN" dirty="0">
              <a:latin typeface="Arial" panose="020B0604020202020204" pitchFamily="34" charset="0"/>
              <a:ea typeface="微软雅黑" panose="020B0503020204020204" pitchFamily="34" charset="-122"/>
            </a:endParaRPr>
          </a:p>
          <a:p>
            <a:pPr>
              <a:lnSpc>
                <a:spcPct val="150000"/>
              </a:lnSpc>
            </a:pPr>
            <a:endParaRPr lang="en-US" altLang="zh-CN" dirty="0">
              <a:latin typeface="Arial" panose="020B0604020202020204" pitchFamily="34" charset="0"/>
              <a:ea typeface="微软雅黑" panose="020B0503020204020204" pitchFamily="34" charset="-122"/>
            </a:endParaRPr>
          </a:p>
          <a:p>
            <a:pPr>
              <a:lnSpc>
                <a:spcPct val="150000"/>
              </a:lnSpc>
            </a:pPr>
            <a:r>
              <a:rPr lang="zh-CN" altLang="en-US" dirty="0">
                <a:latin typeface="Arial" panose="020B0604020202020204" pitchFamily="34" charset="0"/>
                <a:ea typeface="微软雅黑" panose="020B0503020204020204" pitchFamily="34" charset="-122"/>
              </a:rPr>
              <a:t>因为流体连续，交换</a:t>
            </a:r>
            <a:r>
              <a:rPr lang="en-US" altLang="zh-CN" dirty="0">
                <a:latin typeface="Arial" panose="020B0604020202020204" pitchFamily="34" charset="0"/>
                <a:ea typeface="微软雅黑" panose="020B0503020204020204" pitchFamily="34" charset="-122"/>
              </a:rPr>
              <a:t>d</a:t>
            </a:r>
            <a:r>
              <a:rPr lang="zh-CN" altLang="en-US" dirty="0">
                <a:latin typeface="Arial" panose="020B0604020202020204" pitchFamily="34" charset="0"/>
                <a:ea typeface="微软雅黑" panose="020B0503020204020204" pitchFamily="34" charset="-122"/>
              </a:rPr>
              <a:t>和</a:t>
            </a:r>
            <a:r>
              <a:rPr lang="el-GR" altLang="zh-CN" dirty="0">
                <a:latin typeface="Arial" panose="020B0604020202020204" pitchFamily="34" charset="0"/>
                <a:ea typeface="微软雅黑" panose="020B0503020204020204" pitchFamily="34" charset="-122"/>
              </a:rPr>
              <a:t>δ</a:t>
            </a:r>
            <a:r>
              <a:rPr lang="zh-CN" altLang="en-US" dirty="0">
                <a:latin typeface="Arial" panose="020B0604020202020204" pitchFamily="34" charset="0"/>
                <a:ea typeface="微软雅黑" panose="020B0503020204020204" pitchFamily="34" charset="-122"/>
              </a:rPr>
              <a:t>的计算顺序，有</a:t>
            </a:r>
            <a:endParaRPr lang="zh-CN" altLang="en-US" dirty="0"/>
          </a:p>
        </p:txBody>
      </p:sp>
      <p:graphicFrame>
        <p:nvGraphicFramePr>
          <p:cNvPr id="4" name="对象 3"/>
          <p:cNvGraphicFramePr>
            <a:graphicFrameLocks noChangeAspect="1"/>
          </p:cNvGraphicFramePr>
          <p:nvPr/>
        </p:nvGraphicFramePr>
        <p:xfrm>
          <a:off x="2870198" y="1387687"/>
          <a:ext cx="1852025" cy="347255"/>
        </p:xfrm>
        <a:graphic>
          <a:graphicData uri="http://schemas.openxmlformats.org/presentationml/2006/ole">
            <p:oleObj spid="_x0000_s99339" name="Equation" r:id="rId3" imgW="24384000" imgH="4572000" progId="Equation.DSMT4">
              <p:embed/>
            </p:oleObj>
          </a:graphicData>
        </a:graphic>
      </p:graphicFrame>
      <p:graphicFrame>
        <p:nvGraphicFramePr>
          <p:cNvPr id="8" name="对象 7"/>
          <p:cNvGraphicFramePr>
            <a:graphicFrameLocks noChangeAspect="1"/>
          </p:cNvGraphicFramePr>
          <p:nvPr/>
        </p:nvGraphicFramePr>
        <p:xfrm>
          <a:off x="1979374" y="1877995"/>
          <a:ext cx="2549448" cy="311383"/>
        </p:xfrm>
        <a:graphic>
          <a:graphicData uri="http://schemas.openxmlformats.org/presentationml/2006/ole">
            <p:oleObj spid="_x0000_s99340" name="Equation" r:id="rId4" imgW="39928800" imgH="4876800" progId="Equation.DSMT4">
              <p:embed/>
            </p:oleObj>
          </a:graphicData>
        </a:graphic>
      </p:graphicFrame>
      <p:graphicFrame>
        <p:nvGraphicFramePr>
          <p:cNvPr id="5" name="对象 4"/>
          <p:cNvGraphicFramePr>
            <a:graphicFrameLocks noChangeAspect="1"/>
          </p:cNvGraphicFramePr>
          <p:nvPr/>
        </p:nvGraphicFramePr>
        <p:xfrm>
          <a:off x="2451814" y="2442465"/>
          <a:ext cx="3954976" cy="646110"/>
        </p:xfrm>
        <a:graphic>
          <a:graphicData uri="http://schemas.openxmlformats.org/presentationml/2006/ole">
            <p:oleObj spid="_x0000_s99341" name="Equation" r:id="rId5" imgW="61569600" imgH="10058400" progId="Equation.DSMT4">
              <p:embed/>
            </p:oleObj>
          </a:graphicData>
        </a:graphic>
      </p:graphicFrame>
      <p:graphicFrame>
        <p:nvGraphicFramePr>
          <p:cNvPr id="11" name="对象 10"/>
          <p:cNvGraphicFramePr>
            <a:graphicFrameLocks noChangeAspect="1"/>
          </p:cNvGraphicFramePr>
          <p:nvPr/>
        </p:nvGraphicFramePr>
        <p:xfrm>
          <a:off x="1281272" y="3824181"/>
          <a:ext cx="6856075" cy="721692"/>
        </p:xfrm>
        <a:graphic>
          <a:graphicData uri="http://schemas.openxmlformats.org/presentationml/2006/ole">
            <p:oleObj spid="_x0000_s99342" name="Equation" r:id="rId6" imgW="110032800" imgH="11582400" progId="Equation.DSMT4">
              <p:embed/>
            </p:oleObj>
          </a:graphicData>
        </a:graphic>
      </p:graphicFrame>
      <p:graphicFrame>
        <p:nvGraphicFramePr>
          <p:cNvPr id="12" name="对象 11"/>
          <p:cNvGraphicFramePr>
            <a:graphicFrameLocks noChangeAspect="1"/>
          </p:cNvGraphicFramePr>
          <p:nvPr/>
        </p:nvGraphicFramePr>
        <p:xfrm>
          <a:off x="1152392" y="5305425"/>
          <a:ext cx="6834187" cy="788988"/>
        </p:xfrm>
        <a:graphic>
          <a:graphicData uri="http://schemas.openxmlformats.org/presentationml/2006/ole">
            <p:oleObj spid="_x0000_s99343" name="Equation" r:id="rId7" imgW="100279200" imgH="11582400" progId="Equation.DSMT4">
              <p:embed/>
            </p:oleObj>
          </a:graphicData>
        </a:graphic>
      </p:graphicFrame>
      <p:pic>
        <p:nvPicPr>
          <p:cNvPr id="6" name="Picture 6"/>
          <p:cNvPicPr>
            <a:picLocks noChangeAspect="1" noChangeArrowheads="1"/>
          </p:cNvPicPr>
          <p:nvPr/>
        </p:nvPicPr>
        <p:blipFill>
          <a:blip r:embed="rId8" cstate="print"/>
          <a:srcRect/>
          <a:stretch>
            <a:fillRect/>
          </a:stretch>
        </p:blipFill>
        <p:spPr bwMode="auto">
          <a:xfrm>
            <a:off x="4733925" y="0"/>
            <a:ext cx="4410075" cy="2505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E5BDF72E-9FE5-429F-91AD-B59394577185}" type="slidenum">
              <a:rPr lang="zh-CN" altLang="en-US" smtClean="0"/>
              <a:pPr/>
              <a:t>75</a:t>
            </a:fld>
            <a:endParaRPr lang="zh-CN" altLang="en-US"/>
          </a:p>
        </p:txBody>
      </p:sp>
      <p:graphicFrame>
        <p:nvGraphicFramePr>
          <p:cNvPr id="2" name="对象 1"/>
          <p:cNvGraphicFramePr>
            <a:graphicFrameLocks noChangeAspect="1"/>
          </p:cNvGraphicFramePr>
          <p:nvPr/>
        </p:nvGraphicFramePr>
        <p:xfrm>
          <a:off x="1400628" y="875328"/>
          <a:ext cx="4814388" cy="2513394"/>
        </p:xfrm>
        <a:graphic>
          <a:graphicData uri="http://schemas.openxmlformats.org/presentationml/2006/ole">
            <p:oleObj spid="_x0000_s100357" name="Equation" r:id="rId3" imgW="82905600" imgH="43281600" progId="Equation.DSMT4">
              <p:embed/>
            </p:oleObj>
          </a:graphicData>
        </a:graphic>
      </p:graphicFrame>
      <p:graphicFrame>
        <p:nvGraphicFramePr>
          <p:cNvPr id="4" name="对象 3"/>
          <p:cNvGraphicFramePr>
            <a:graphicFrameLocks noChangeAspect="1"/>
          </p:cNvGraphicFramePr>
          <p:nvPr/>
        </p:nvGraphicFramePr>
        <p:xfrm>
          <a:off x="1400628" y="4049893"/>
          <a:ext cx="6802891" cy="1662929"/>
        </p:xfrm>
        <a:graphic>
          <a:graphicData uri="http://schemas.openxmlformats.org/presentationml/2006/ole">
            <p:oleObj spid="_x0000_s100358" name="Equation" r:id="rId4" imgW="109728000" imgH="26822400" progId="Equation.DSMT4">
              <p:embed/>
            </p:oleObj>
          </a:graphicData>
        </a:graphic>
      </p:graphicFrame>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矩形 63490"/>
          <p:cNvSpPr>
            <a:spLocks noChangeArrowheads="1"/>
          </p:cNvSpPr>
          <p:nvPr/>
        </p:nvSpPr>
        <p:spPr bwMode="auto">
          <a:xfrm>
            <a:off x="574041" y="3771403"/>
            <a:ext cx="3175000" cy="17543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indent="457200">
              <a:lnSpc>
                <a:spcPct val="150000"/>
              </a:lnSpc>
            </a:pPr>
            <a:r>
              <a:rPr lang="zh-CN" altLang="en-US" b="0" dirty="0">
                <a:latin typeface="Arial" panose="020B0604020202020204" pitchFamily="34" charset="0"/>
                <a:ea typeface="微软雅黑" panose="020B0503020204020204" pitchFamily="34" charset="-122"/>
              </a:rPr>
              <a:t>可知，P坐标系中的</a:t>
            </a:r>
            <a:r>
              <a:rPr lang="zh-CN" altLang="en-US" dirty="0">
                <a:latin typeface="Arial" panose="020B0604020202020204" pitchFamily="34" charset="0"/>
                <a:ea typeface="微软雅黑" panose="020B0503020204020204" pitchFamily="34" charset="-122"/>
              </a:rPr>
              <a:t>连续</a:t>
            </a:r>
            <a:r>
              <a:rPr lang="zh-CN" altLang="en-US" b="0" dirty="0">
                <a:latin typeface="Arial" panose="020B0604020202020204" pitchFamily="34" charset="0"/>
                <a:ea typeface="微软雅黑" panose="020B0503020204020204" pitchFamily="34" charset="-122"/>
              </a:rPr>
              <a:t>方程要比Z坐标系中的</a:t>
            </a:r>
            <a:r>
              <a:rPr lang="zh-CN" altLang="en-US" b="1" dirty="0">
                <a:solidFill>
                  <a:srgbClr val="002060"/>
                </a:solidFill>
                <a:latin typeface="Arial" panose="020B0604020202020204" pitchFamily="34" charset="0"/>
                <a:ea typeface="微软雅黑" panose="020B0503020204020204" pitchFamily="34" charset="-122"/>
              </a:rPr>
              <a:t>连续方程要简单得多</a:t>
            </a:r>
            <a:r>
              <a:rPr lang="zh-CN" altLang="en-US" b="0" dirty="0">
                <a:latin typeface="Arial" panose="020B0604020202020204" pitchFamily="34" charset="0"/>
                <a:ea typeface="微软雅黑" panose="020B0503020204020204" pitchFamily="34" charset="-122"/>
              </a:rPr>
              <a:t>，这也是分析等压面较分析等高面的优点之一。</a:t>
            </a:r>
          </a:p>
        </p:txBody>
      </p:sp>
      <p:graphicFrame>
        <p:nvGraphicFramePr>
          <p:cNvPr id="62467" name="对象 63491"/>
          <p:cNvGraphicFramePr>
            <a:graphicFrameLocks/>
          </p:cNvGraphicFramePr>
          <p:nvPr/>
        </p:nvGraphicFramePr>
        <p:xfrm>
          <a:off x="1099729" y="1813832"/>
          <a:ext cx="2660650" cy="1577975"/>
        </p:xfrm>
        <a:graphic>
          <a:graphicData uri="http://schemas.openxmlformats.org/presentationml/2006/ole">
            <p:oleObj spid="_x0000_s101379" name="Equation" r:id="rId3" imgW="37185600" imgH="20726400" progId="Equation.DSMT4">
              <p:embed/>
            </p:oleObj>
          </a:graphicData>
        </a:graphic>
      </p:graphicFrame>
      <p:sp>
        <p:nvSpPr>
          <p:cNvPr id="2" name="标题 1"/>
          <p:cNvSpPr>
            <a:spLocks noGrp="1"/>
          </p:cNvSpPr>
          <p:nvPr>
            <p:ph type="title"/>
          </p:nvPr>
        </p:nvSpPr>
        <p:spPr/>
        <p:txBody>
          <a:bodyPr/>
          <a:lstStyle/>
          <a:p>
            <a:r>
              <a:rPr lang="zh-CN" altLang="en-US" b="0" dirty="0">
                <a:latin typeface="Arial" panose="020B0604020202020204" pitchFamily="34" charset="0"/>
              </a:rPr>
              <a:t>P坐标系和Z坐标系中连续方程比较</a:t>
            </a:r>
            <a:endParaRPr lang="zh-CN" altLang="en-US" dirty="0"/>
          </a:p>
        </p:txBody>
      </p:sp>
      <p:sp>
        <p:nvSpPr>
          <p:cNvPr id="3" name="灯片编号占位符 2"/>
          <p:cNvSpPr>
            <a:spLocks noGrp="1"/>
          </p:cNvSpPr>
          <p:nvPr>
            <p:ph type="sldNum" sz="quarter" idx="4"/>
          </p:nvPr>
        </p:nvSpPr>
        <p:spPr/>
        <p:txBody>
          <a:bodyPr/>
          <a:lstStyle/>
          <a:p>
            <a:fld id="{E5BDF72E-9FE5-429F-91AD-B59394577185}" type="slidenum">
              <a:rPr lang="zh-CN" altLang="en-US" smtClean="0"/>
              <a:pPr/>
              <a:t>76</a:t>
            </a:fld>
            <a:endParaRPr lang="zh-CN" altLang="en-US"/>
          </a:p>
        </p:txBody>
      </p:sp>
      <p:pic>
        <p:nvPicPr>
          <p:cNvPr id="4" name="Picture 2"/>
          <p:cNvPicPr>
            <a:picLocks noChangeAspect="1" noChangeArrowheads="1"/>
          </p:cNvPicPr>
          <p:nvPr/>
        </p:nvPicPr>
        <p:blipFill>
          <a:blip r:embed="rId4" cstate="print"/>
          <a:srcRect/>
          <a:stretch>
            <a:fillRect/>
          </a:stretch>
        </p:blipFill>
        <p:spPr bwMode="auto">
          <a:xfrm>
            <a:off x="3962400" y="1066800"/>
            <a:ext cx="4419600" cy="4876800"/>
          </a:xfrm>
          <a:prstGeom prst="rect">
            <a:avLst/>
          </a:prstGeom>
          <a:noFill/>
          <a:ln w="9525">
            <a:noFill/>
            <a:miter lim="800000"/>
            <a:headEnd/>
            <a:tailEnd/>
          </a:ln>
        </p:spPr>
      </p:pic>
      <p:sp>
        <p:nvSpPr>
          <p:cNvPr id="7" name="TextBox 6"/>
          <p:cNvSpPr txBox="1"/>
          <p:nvPr/>
        </p:nvSpPr>
        <p:spPr>
          <a:xfrm>
            <a:off x="5288280" y="5928360"/>
            <a:ext cx="2895600" cy="369332"/>
          </a:xfrm>
          <a:prstGeom prst="rect">
            <a:avLst/>
          </a:prstGeom>
          <a:noFill/>
        </p:spPr>
        <p:txBody>
          <a:bodyPr wrap="square" rtlCol="0">
            <a:spAutoFit/>
          </a:bodyPr>
          <a:lstStyle/>
          <a:p>
            <a:r>
              <a:rPr lang="zh-CN" altLang="en-US" dirty="0"/>
              <a:t>引自华莱士</a:t>
            </a:r>
            <a:r>
              <a:rPr lang="en-US" altLang="zh-CN" dirty="0"/>
              <a:t>《</a:t>
            </a:r>
            <a:r>
              <a:rPr lang="zh-CN" altLang="en-US" dirty="0"/>
              <a:t>大气科学</a:t>
            </a:r>
            <a:r>
              <a:rPr lang="en-US" altLang="zh-CN" dirty="0"/>
              <a:t>》</a:t>
            </a:r>
            <a:endParaRPr lang="zh-CN" altLang="en-US"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矩形 66561"/>
          <p:cNvSpPr>
            <a:spLocks noChangeArrowheads="1"/>
          </p:cNvSpPr>
          <p:nvPr/>
        </p:nvSpPr>
        <p:spPr bwMode="auto">
          <a:xfrm>
            <a:off x="299613" y="1078670"/>
            <a:ext cx="8280400" cy="424731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b="0" dirty="0">
                <a:latin typeface="Arial" panose="020B0604020202020204" pitchFamily="34" charset="0"/>
                <a:ea typeface="微软雅黑" panose="020B0503020204020204" pitchFamily="34" charset="-122"/>
                <a:sym typeface="Arial" panose="020B0604020202020204" pitchFamily="34" charset="0"/>
              </a:rPr>
              <a:t>同理运用P-Z坐标系转换关系式，将Z坐标系运动方程转换为P坐标系运动方程，具体推导过程如下：由P-Z转换公式</a:t>
            </a:r>
            <a:endParaRPr lang="en-US" altLang="zh-CN" b="0" dirty="0">
              <a:latin typeface="Arial" panose="020B0604020202020204" pitchFamily="34" charset="0"/>
              <a:ea typeface="微软雅黑" panose="020B0503020204020204" pitchFamily="34" charset="-122"/>
              <a:sym typeface="Arial" panose="020B0604020202020204" pitchFamily="34" charset="0"/>
            </a:endParaRPr>
          </a:p>
          <a:p>
            <a:pPr>
              <a:lnSpc>
                <a:spcPct val="150000"/>
              </a:lnSpc>
            </a:pPr>
            <a:endParaRPr lang="en-US" altLang="zh-CN" dirty="0">
              <a:latin typeface="Arial" panose="020B0604020202020204" pitchFamily="34" charset="0"/>
              <a:ea typeface="微软雅黑" panose="020B0503020204020204" pitchFamily="34" charset="-122"/>
              <a:sym typeface="Arial" panose="020B0604020202020204" pitchFamily="34" charset="0"/>
            </a:endParaRPr>
          </a:p>
          <a:p>
            <a:pPr>
              <a:lnSpc>
                <a:spcPct val="150000"/>
              </a:lnSpc>
            </a:pPr>
            <a:endParaRPr lang="en-US" altLang="zh-CN" b="0" dirty="0">
              <a:latin typeface="Arial" panose="020B0604020202020204" pitchFamily="34" charset="0"/>
              <a:ea typeface="微软雅黑" panose="020B0503020204020204" pitchFamily="34" charset="-122"/>
              <a:sym typeface="Arial" panose="020B0604020202020204" pitchFamily="34" charset="0"/>
            </a:endParaRPr>
          </a:p>
          <a:p>
            <a:pPr>
              <a:lnSpc>
                <a:spcPct val="150000"/>
              </a:lnSpc>
            </a:pPr>
            <a:endParaRPr lang="en-US" altLang="zh-CN" dirty="0">
              <a:latin typeface="Arial" panose="020B0604020202020204" pitchFamily="34" charset="0"/>
              <a:ea typeface="微软雅黑" panose="020B0503020204020204" pitchFamily="34" charset="-122"/>
              <a:sym typeface="Arial" panose="020B0604020202020204" pitchFamily="34" charset="0"/>
            </a:endParaRPr>
          </a:p>
          <a:p>
            <a:pPr>
              <a:lnSpc>
                <a:spcPct val="150000"/>
              </a:lnSpc>
            </a:pPr>
            <a:endParaRPr lang="en-US" altLang="zh-CN" b="0" dirty="0">
              <a:latin typeface="Arial" panose="020B0604020202020204" pitchFamily="34" charset="0"/>
              <a:ea typeface="微软雅黑" panose="020B0503020204020204" pitchFamily="34" charset="-122"/>
              <a:sym typeface="Arial" panose="020B0604020202020204" pitchFamily="34" charset="0"/>
            </a:endParaRPr>
          </a:p>
          <a:p>
            <a:pPr>
              <a:lnSpc>
                <a:spcPct val="150000"/>
              </a:lnSpc>
            </a:pPr>
            <a:endParaRPr lang="en-US" altLang="zh-CN" dirty="0">
              <a:latin typeface="Arial" panose="020B0604020202020204" pitchFamily="34" charset="0"/>
              <a:ea typeface="微软雅黑" panose="020B0503020204020204" pitchFamily="34" charset="-122"/>
              <a:sym typeface="Arial" panose="020B0604020202020204" pitchFamily="34" charset="0"/>
            </a:endParaRPr>
          </a:p>
          <a:p>
            <a:pPr>
              <a:lnSpc>
                <a:spcPct val="150000"/>
              </a:lnSpc>
            </a:pPr>
            <a:endParaRPr lang="en-US" altLang="zh-CN" b="0" dirty="0">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zh-CN" altLang="en-US" dirty="0">
                <a:latin typeface="Arial" panose="020B0604020202020204" pitchFamily="34" charset="0"/>
                <a:ea typeface="微软雅黑" panose="020B0503020204020204" pitchFamily="34" charset="-122"/>
                <a:sym typeface="Arial" panose="020B0604020202020204" pitchFamily="34" charset="0"/>
              </a:rPr>
              <a:t>令</a:t>
            </a:r>
            <a:r>
              <a:rPr lang="en-US" altLang="zh-CN" dirty="0">
                <a:latin typeface="Arial" panose="020B0604020202020204" pitchFamily="34" charset="0"/>
                <a:ea typeface="微软雅黑" panose="020B0503020204020204" pitchFamily="34" charset="-122"/>
                <a:sym typeface="Arial" panose="020B0604020202020204" pitchFamily="34" charset="0"/>
              </a:rPr>
              <a:t>F=p</a:t>
            </a:r>
            <a:r>
              <a:rPr lang="zh-CN" altLang="en-US" dirty="0">
                <a:latin typeface="Arial" panose="020B0604020202020204" pitchFamily="34" charset="0"/>
                <a:ea typeface="微软雅黑" panose="020B0503020204020204" pitchFamily="34" charset="-122"/>
                <a:sym typeface="Arial" panose="020B0604020202020204" pitchFamily="34" charset="0"/>
              </a:rPr>
              <a:t>（气压）代入上式，并利用静力平衡关系式</a:t>
            </a:r>
            <a:endParaRPr lang="en-US" altLang="zh-CN" dirty="0">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zh-CN" altLang="en-US" dirty="0">
                <a:latin typeface="Arial" panose="020B0604020202020204" pitchFamily="34" charset="0"/>
                <a:ea typeface="微软雅黑" panose="020B0503020204020204" pitchFamily="34" charset="-122"/>
                <a:sym typeface="Arial" panose="020B0604020202020204" pitchFamily="34" charset="0"/>
              </a:rPr>
              <a:t>则在等压面上</a:t>
            </a:r>
            <a:endParaRPr lang="en-US" altLang="zh-CN" dirty="0">
              <a:latin typeface="Arial" panose="020B0604020202020204" pitchFamily="34" charset="0"/>
              <a:ea typeface="微软雅黑" panose="020B0503020204020204" pitchFamily="34" charset="-122"/>
              <a:sym typeface="Arial" panose="020B0604020202020204" pitchFamily="34" charset="0"/>
            </a:endParaRPr>
          </a:p>
        </p:txBody>
      </p:sp>
      <p:sp>
        <p:nvSpPr>
          <p:cNvPr id="5" name="标题 4"/>
          <p:cNvSpPr>
            <a:spLocks noGrp="1"/>
          </p:cNvSpPr>
          <p:nvPr>
            <p:ph type="title"/>
          </p:nvPr>
        </p:nvSpPr>
        <p:spPr/>
        <p:txBody>
          <a:bodyPr/>
          <a:lstStyle/>
          <a:p>
            <a:r>
              <a:rPr lang="zh-CN" altLang="en-US" b="0" dirty="0">
                <a:latin typeface="Arial" panose="020B0604020202020204" pitchFamily="34" charset="0"/>
                <a:sym typeface="Arial" panose="020B0604020202020204" pitchFamily="34" charset="0"/>
              </a:rPr>
              <a:t>P坐标系运动方程</a:t>
            </a:r>
            <a:endParaRPr lang="zh-CN" altLang="en-US" dirty="0"/>
          </a:p>
        </p:txBody>
      </p:sp>
      <p:sp>
        <p:nvSpPr>
          <p:cNvPr id="3" name="灯片编号占位符 2"/>
          <p:cNvSpPr>
            <a:spLocks noGrp="1"/>
          </p:cNvSpPr>
          <p:nvPr>
            <p:ph type="sldNum" sz="quarter" idx="4"/>
          </p:nvPr>
        </p:nvSpPr>
        <p:spPr/>
        <p:txBody>
          <a:bodyPr/>
          <a:lstStyle/>
          <a:p>
            <a:fld id="{E5BDF72E-9FE5-429F-91AD-B59394577185}" type="slidenum">
              <a:rPr lang="zh-CN" altLang="en-US" smtClean="0"/>
              <a:pPr/>
              <a:t>77</a:t>
            </a:fld>
            <a:endParaRPr lang="zh-CN" altLang="en-US"/>
          </a:p>
        </p:txBody>
      </p:sp>
      <p:graphicFrame>
        <p:nvGraphicFramePr>
          <p:cNvPr id="6" name="对象 5"/>
          <p:cNvGraphicFramePr>
            <a:graphicFrameLocks noChangeAspect="1"/>
          </p:cNvGraphicFramePr>
          <p:nvPr/>
        </p:nvGraphicFramePr>
        <p:xfrm>
          <a:off x="2026557" y="1920338"/>
          <a:ext cx="2674514" cy="2365169"/>
        </p:xfrm>
        <a:graphic>
          <a:graphicData uri="http://schemas.openxmlformats.org/presentationml/2006/ole">
            <p:oleObj spid="_x0000_s102407" name="Equation" r:id="rId3" imgW="52425600" imgH="46329600" progId="Equation.DSMT4">
              <p:embed/>
            </p:oleObj>
          </a:graphicData>
        </a:graphic>
      </p:graphicFrame>
      <p:graphicFrame>
        <p:nvGraphicFramePr>
          <p:cNvPr id="2" name="对象 1"/>
          <p:cNvGraphicFramePr>
            <a:graphicFrameLocks noChangeAspect="1"/>
          </p:cNvGraphicFramePr>
          <p:nvPr/>
        </p:nvGraphicFramePr>
        <p:xfrm>
          <a:off x="5634067" y="4285507"/>
          <a:ext cx="1297955" cy="692242"/>
        </p:xfrm>
        <a:graphic>
          <a:graphicData uri="http://schemas.openxmlformats.org/presentationml/2006/ole">
            <p:oleObj spid="_x0000_s102408" name="Equation" r:id="rId4" imgW="18288000" imgH="9753600" progId="Equation.DSMT4">
              <p:embed/>
            </p:oleObj>
          </a:graphicData>
        </a:graphic>
      </p:graphicFrame>
      <p:graphicFrame>
        <p:nvGraphicFramePr>
          <p:cNvPr id="4" name="对象 3"/>
          <p:cNvGraphicFramePr>
            <a:graphicFrameLocks noChangeAspect="1"/>
          </p:cNvGraphicFramePr>
          <p:nvPr/>
        </p:nvGraphicFramePr>
        <p:xfrm>
          <a:off x="2026557" y="4981605"/>
          <a:ext cx="4564063" cy="1312862"/>
        </p:xfrm>
        <a:graphic>
          <a:graphicData uri="http://schemas.openxmlformats.org/presentationml/2006/ole">
            <p:oleObj spid="_x0000_s102409" name="Equation" r:id="rId5" imgW="80467200" imgH="23164800" progId="Equation.DSMT4">
              <p:embed/>
            </p:oleObj>
          </a:graphicData>
        </a:graphic>
      </p:graphicFrame>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E5BDF72E-9FE5-429F-91AD-B59394577185}" type="slidenum">
              <a:rPr lang="zh-CN" altLang="en-US" smtClean="0"/>
              <a:pPr/>
              <a:t>78</a:t>
            </a:fld>
            <a:endParaRPr lang="zh-CN" altLang="en-US"/>
          </a:p>
        </p:txBody>
      </p:sp>
      <p:graphicFrame>
        <p:nvGraphicFramePr>
          <p:cNvPr id="2" name="对象 1"/>
          <p:cNvGraphicFramePr>
            <a:graphicFrameLocks noChangeAspect="1"/>
          </p:cNvGraphicFramePr>
          <p:nvPr/>
        </p:nvGraphicFramePr>
        <p:xfrm>
          <a:off x="1166948" y="744265"/>
          <a:ext cx="6815364" cy="5338405"/>
        </p:xfrm>
        <a:graphic>
          <a:graphicData uri="http://schemas.openxmlformats.org/presentationml/2006/ole">
            <p:oleObj spid="_x0000_s103427" name="Equation" r:id="rId3" imgW="116738400" imgH="91440000" progId="Equation.DSMT4">
              <p:embed/>
            </p:oleObj>
          </a:graphicData>
        </a:graphic>
      </p:graphicFrame>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矩形 68609"/>
          <p:cNvSpPr>
            <a:spLocks noChangeArrowheads="1"/>
          </p:cNvSpPr>
          <p:nvPr/>
        </p:nvSpPr>
        <p:spPr bwMode="auto">
          <a:xfrm>
            <a:off x="396875" y="106363"/>
            <a:ext cx="8280400" cy="1015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000" b="0" dirty="0">
                <a:latin typeface="Arial" panose="020B0604020202020204" pitchFamily="34" charset="0"/>
                <a:ea typeface="微软雅黑" panose="020B0503020204020204" pitchFamily="34" charset="-122"/>
              </a:rPr>
              <a:t>      </a:t>
            </a:r>
            <a:r>
              <a:rPr lang="zh-CN" altLang="en-US" sz="2000" b="0" dirty="0">
                <a:latin typeface="Arial" panose="020B0604020202020204" pitchFamily="34" charset="0"/>
                <a:ea typeface="微软雅黑" panose="020B0503020204020204" pitchFamily="34" charset="-122"/>
                <a:sym typeface="Arial" panose="020B0604020202020204" pitchFamily="34" charset="0"/>
              </a:rPr>
              <a:t>   </a:t>
            </a:r>
          </a:p>
          <a:p>
            <a:pPr>
              <a:lnSpc>
                <a:spcPct val="150000"/>
              </a:lnSpc>
            </a:pPr>
            <a:r>
              <a:rPr lang="zh-CN" altLang="en-US" sz="2000" b="0" dirty="0">
                <a:latin typeface="Arial" panose="020B0604020202020204" pitchFamily="34" charset="0"/>
                <a:ea typeface="微软雅黑" panose="020B0503020204020204" pitchFamily="34" charset="-122"/>
                <a:sym typeface="Arial" panose="020B0604020202020204" pitchFamily="34" charset="0"/>
              </a:rPr>
              <a:t>        </a:t>
            </a:r>
            <a:r>
              <a:rPr lang="zh-CN" altLang="en-US" b="0" dirty="0">
                <a:latin typeface="Arial" panose="020B0604020202020204" pitchFamily="34" charset="0"/>
                <a:ea typeface="微软雅黑" panose="020B0503020204020204" pitchFamily="34" charset="-122"/>
                <a:sym typeface="Arial" panose="020B0604020202020204" pitchFamily="34" charset="0"/>
              </a:rPr>
              <a:t>将上式带入P-Z转换公式可得P坐标系运动方程：</a:t>
            </a:r>
            <a:endParaRPr lang="zh-CN" altLang="en-US" b="0" dirty="0">
              <a:latin typeface="Arial" panose="020B0604020202020204" pitchFamily="34" charset="0"/>
              <a:ea typeface="微软雅黑" panose="020B0503020204020204" pitchFamily="34" charset="-122"/>
            </a:endParaRPr>
          </a:p>
        </p:txBody>
      </p:sp>
      <p:sp>
        <p:nvSpPr>
          <p:cNvPr id="3" name="灯片编号占位符 2"/>
          <p:cNvSpPr>
            <a:spLocks noGrp="1"/>
          </p:cNvSpPr>
          <p:nvPr>
            <p:ph type="sldNum" sz="quarter" idx="12"/>
          </p:nvPr>
        </p:nvSpPr>
        <p:spPr/>
        <p:txBody>
          <a:bodyPr/>
          <a:lstStyle/>
          <a:p>
            <a:fld id="{E5BDF72E-9FE5-429F-91AD-B59394577185}" type="slidenum">
              <a:rPr lang="zh-CN" altLang="en-US" smtClean="0"/>
              <a:pPr/>
              <a:t>79</a:t>
            </a:fld>
            <a:endParaRPr lang="zh-CN" altLang="en-US"/>
          </a:p>
        </p:txBody>
      </p:sp>
      <p:graphicFrame>
        <p:nvGraphicFramePr>
          <p:cNvPr id="2" name="对象 1"/>
          <p:cNvGraphicFramePr>
            <a:graphicFrameLocks noChangeAspect="1"/>
          </p:cNvGraphicFramePr>
          <p:nvPr/>
        </p:nvGraphicFramePr>
        <p:xfrm>
          <a:off x="1484176" y="1374349"/>
          <a:ext cx="5839733" cy="4627150"/>
        </p:xfrm>
        <a:graphic>
          <a:graphicData uri="http://schemas.openxmlformats.org/presentationml/2006/ole">
            <p:oleObj spid="_x0000_s104451" name="Equation" r:id="rId3" imgW="92354400" imgH="73152000" progId="Equation.DSMT4">
              <p:embed/>
            </p:oleObj>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矩形 11268"/>
          <p:cNvSpPr>
            <a:spLocks noChangeArrowheads="1"/>
          </p:cNvSpPr>
          <p:nvPr/>
        </p:nvSpPr>
        <p:spPr bwMode="auto">
          <a:xfrm>
            <a:off x="406400" y="1256030"/>
            <a:ext cx="8280400" cy="5539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000" b="0" dirty="0">
                <a:latin typeface="Arial" panose="020B0604020202020204" pitchFamily="34" charset="0"/>
                <a:ea typeface="微软雅黑" panose="020B0503020204020204" pitchFamily="34" charset="-122"/>
              </a:rPr>
              <a:t>惯性坐标系与旋转坐标系的矢量个别导数有以下关系：</a:t>
            </a:r>
            <a:endParaRPr lang="zh-CN" altLang="en-US" b="0" dirty="0">
              <a:latin typeface="Arial" panose="020B0604020202020204" pitchFamily="34" charset="0"/>
              <a:ea typeface="微软雅黑" panose="020B0503020204020204" pitchFamily="34" charset="-122"/>
            </a:endParaRPr>
          </a:p>
        </p:txBody>
      </p:sp>
      <p:sp>
        <p:nvSpPr>
          <p:cNvPr id="3" name="标题 2"/>
          <p:cNvSpPr>
            <a:spLocks noGrp="1"/>
          </p:cNvSpPr>
          <p:nvPr>
            <p:ph type="title"/>
          </p:nvPr>
        </p:nvSpPr>
        <p:spPr/>
        <p:txBody>
          <a:bodyPr/>
          <a:lstStyle/>
          <a:p>
            <a:r>
              <a:rPr lang="zh-CN" altLang="en-US" b="0" dirty="0">
                <a:latin typeface="Arial" panose="020B0604020202020204" pitchFamily="34" charset="0"/>
              </a:rPr>
              <a:t>达朗贝尔原理</a:t>
            </a:r>
            <a:endParaRPr lang="zh-CN" altLang="en-US" dirty="0"/>
          </a:p>
        </p:txBody>
      </p:sp>
      <p:graphicFrame>
        <p:nvGraphicFramePr>
          <p:cNvPr id="7" name="对象 13323"/>
          <p:cNvGraphicFramePr>
            <a:graphicFrameLocks/>
          </p:cNvGraphicFramePr>
          <p:nvPr/>
        </p:nvGraphicFramePr>
        <p:xfrm>
          <a:off x="3048413" y="1810028"/>
          <a:ext cx="2206625" cy="973137"/>
        </p:xfrm>
        <a:graphic>
          <a:graphicData uri="http://schemas.openxmlformats.org/presentationml/2006/ole">
            <p:oleObj spid="_x0000_s20490" name="Equation" r:id="rId3" imgW="31699200" imgH="10668000" progId="Equation.DSMT4">
              <p:embed/>
            </p:oleObj>
          </a:graphicData>
        </a:graphic>
      </p:graphicFrame>
      <p:sp>
        <p:nvSpPr>
          <p:cNvPr id="4" name="矩形 3"/>
          <p:cNvSpPr/>
          <p:nvPr/>
        </p:nvSpPr>
        <p:spPr>
          <a:xfrm>
            <a:off x="406399" y="2967317"/>
            <a:ext cx="8389257" cy="2585323"/>
          </a:xfrm>
          <a:prstGeom prst="rect">
            <a:avLst/>
          </a:prstGeom>
        </p:spPr>
        <p:txBody>
          <a:bodyPr wrap="square">
            <a:spAutoFit/>
          </a:bodyPr>
          <a:lstStyle/>
          <a:p>
            <a:pPr>
              <a:lnSpc>
                <a:spcPct val="150000"/>
              </a:lnSpc>
            </a:pPr>
            <a:r>
              <a:rPr lang="zh-CN" altLang="en-US" dirty="0">
                <a:solidFill>
                  <a:srgbClr val="C00000"/>
                </a:solidFill>
                <a:latin typeface="Arial" panose="020B0604020202020204" pitchFamily="34" charset="0"/>
                <a:ea typeface="微软雅黑" panose="020B0503020204020204" pitchFamily="34" charset="-122"/>
              </a:rPr>
              <a:t>惯性坐标系</a:t>
            </a:r>
            <a:r>
              <a:rPr lang="zh-CN" altLang="en-US" dirty="0">
                <a:latin typeface="Arial" panose="020B0604020202020204" pitchFamily="34" charset="0"/>
                <a:ea typeface="微软雅黑" panose="020B0503020204020204" pitchFamily="34" charset="-122"/>
              </a:rPr>
              <a:t>：o-xyz，原点o取在地心，z轴与地轴重合，x轴位于赤道平面内并指向太阳，y轴也在赤道平面内，与x轴成直角构成右螺旋坐标系，x,y,z方向上的单位矢量分别以          表示。</a:t>
            </a:r>
            <a:endParaRPr lang="en-US" altLang="zh-CN" dirty="0">
              <a:latin typeface="Arial" panose="020B0604020202020204" pitchFamily="34" charset="0"/>
              <a:ea typeface="微软雅黑" panose="020B0503020204020204" pitchFamily="34" charset="-122"/>
            </a:endParaRPr>
          </a:p>
          <a:p>
            <a:pPr>
              <a:lnSpc>
                <a:spcPct val="150000"/>
              </a:lnSpc>
            </a:pPr>
            <a:endParaRPr lang="zh-CN" altLang="en-US" dirty="0">
              <a:latin typeface="Arial" panose="020B0604020202020204" pitchFamily="34" charset="0"/>
              <a:ea typeface="微软雅黑" panose="020B0503020204020204" pitchFamily="34" charset="-122"/>
            </a:endParaRPr>
          </a:p>
          <a:p>
            <a:pPr>
              <a:lnSpc>
                <a:spcPct val="150000"/>
              </a:lnSpc>
            </a:pPr>
            <a:r>
              <a:rPr lang="zh-CN" altLang="en-US" dirty="0">
                <a:solidFill>
                  <a:srgbClr val="002060"/>
                </a:solidFill>
                <a:latin typeface="Arial" panose="020B0604020202020204" pitchFamily="34" charset="0"/>
                <a:ea typeface="微软雅黑" panose="020B0503020204020204" pitchFamily="34" charset="-122"/>
              </a:rPr>
              <a:t>旋转坐标系</a:t>
            </a:r>
            <a:r>
              <a:rPr lang="zh-CN" altLang="en-US" dirty="0">
                <a:latin typeface="Arial" panose="020B0604020202020204" pitchFamily="34" charset="0"/>
                <a:ea typeface="微软雅黑" panose="020B0503020204020204" pitchFamily="34" charset="-122"/>
              </a:rPr>
              <a:t>：</a:t>
            </a:r>
            <a:r>
              <a:rPr lang="en-US" altLang="zh-CN" dirty="0">
                <a:latin typeface="Arial" panose="020B0604020202020204" pitchFamily="34" charset="0"/>
                <a:ea typeface="微软雅黑" panose="020B0503020204020204" pitchFamily="34" charset="-122"/>
              </a:rPr>
              <a:t>o-</a:t>
            </a:r>
            <a:r>
              <a:rPr lang="en-US" altLang="zh-CN" dirty="0" err="1">
                <a:latin typeface="Arial" panose="020B0604020202020204" pitchFamily="34" charset="0"/>
                <a:ea typeface="微软雅黑" panose="020B0503020204020204" pitchFamily="34" charset="-122"/>
              </a:rPr>
              <a:t>x’y’z</a:t>
            </a:r>
            <a:r>
              <a:rPr lang="en-US" altLang="zh-CN" dirty="0">
                <a:latin typeface="Arial" panose="020B0604020202020204" pitchFamily="34" charset="0"/>
                <a:ea typeface="微软雅黑" panose="020B0503020204020204" pitchFamily="34" charset="-122"/>
              </a:rPr>
              <a:t>’</a:t>
            </a:r>
            <a:r>
              <a:rPr lang="zh-CN" altLang="en-US" dirty="0">
                <a:latin typeface="Arial" panose="020B0604020202020204" pitchFamily="34" charset="0"/>
                <a:ea typeface="微软雅黑" panose="020B0503020204020204" pitchFamily="34" charset="-122"/>
              </a:rPr>
              <a:t>，原点</a:t>
            </a:r>
            <a:r>
              <a:rPr lang="en-US" altLang="zh-CN" dirty="0" err="1">
                <a:latin typeface="Arial" panose="020B0604020202020204" pitchFamily="34" charset="0"/>
                <a:ea typeface="微软雅黑" panose="020B0503020204020204" pitchFamily="34" charset="-122"/>
              </a:rPr>
              <a:t>o,o</a:t>
            </a:r>
            <a:r>
              <a:rPr lang="en-US" altLang="zh-CN" dirty="0">
                <a:latin typeface="Arial" panose="020B0604020202020204" pitchFamily="34" charset="0"/>
                <a:ea typeface="微软雅黑" panose="020B0503020204020204" pitchFamily="34" charset="-122"/>
              </a:rPr>
              <a:t>’</a:t>
            </a:r>
            <a:r>
              <a:rPr lang="zh-CN" altLang="en-US" dirty="0">
                <a:latin typeface="Arial" panose="020B0604020202020204" pitchFamily="34" charset="0"/>
                <a:ea typeface="微软雅黑" panose="020B0503020204020204" pitchFamily="34" charset="-122"/>
              </a:rPr>
              <a:t>重合，</a:t>
            </a:r>
            <a:r>
              <a:rPr lang="en-US" altLang="zh-CN" dirty="0" err="1">
                <a:latin typeface="Arial" panose="020B0604020202020204" pitchFamily="34" charset="0"/>
                <a:ea typeface="微软雅黑" panose="020B0503020204020204" pitchFamily="34" charset="-122"/>
              </a:rPr>
              <a:t>x’,y’,z</a:t>
            </a:r>
            <a:r>
              <a:rPr lang="en-US" altLang="zh-CN" dirty="0">
                <a:latin typeface="Arial" panose="020B0604020202020204" pitchFamily="34" charset="0"/>
                <a:ea typeface="微软雅黑" panose="020B0503020204020204" pitchFamily="34" charset="-122"/>
              </a:rPr>
              <a:t>’</a:t>
            </a:r>
            <a:r>
              <a:rPr lang="zh-CN" altLang="en-US" dirty="0">
                <a:latin typeface="Arial" panose="020B0604020202020204" pitchFamily="34" charset="0"/>
                <a:ea typeface="微软雅黑" panose="020B0503020204020204" pitchFamily="34" charset="-122"/>
              </a:rPr>
              <a:t>相互垂直也构成右螺旋坐标系，三个方向上单位矢量用            表示，</a:t>
            </a:r>
            <a:r>
              <a:rPr lang="en-US" altLang="zh-CN" dirty="0">
                <a:latin typeface="Arial" panose="020B0604020202020204" pitchFamily="34" charset="0"/>
                <a:ea typeface="微软雅黑" panose="020B0503020204020204" pitchFamily="34" charset="-122"/>
              </a:rPr>
              <a:t>o-</a:t>
            </a:r>
            <a:r>
              <a:rPr lang="en-US" altLang="zh-CN" dirty="0" err="1">
                <a:latin typeface="Arial" panose="020B0604020202020204" pitchFamily="34" charset="0"/>
                <a:ea typeface="微软雅黑" panose="020B0503020204020204" pitchFamily="34" charset="-122"/>
              </a:rPr>
              <a:t>x’y’z</a:t>
            </a:r>
            <a:r>
              <a:rPr lang="en-US" altLang="zh-CN" dirty="0">
                <a:latin typeface="Arial" panose="020B0604020202020204" pitchFamily="34" charset="0"/>
                <a:ea typeface="微软雅黑" panose="020B0503020204020204" pitchFamily="34" charset="-122"/>
              </a:rPr>
              <a:t>’</a:t>
            </a:r>
            <a:r>
              <a:rPr lang="zh-CN" altLang="en-US" dirty="0">
                <a:latin typeface="Arial" panose="020B0604020202020204" pitchFamily="34" charset="0"/>
                <a:ea typeface="微软雅黑" panose="020B0503020204020204" pitchFamily="34" charset="-122"/>
              </a:rPr>
              <a:t>坐标系随地球一同旋转，如图所示。</a:t>
            </a:r>
            <a:endParaRPr lang="zh-CN" altLang="en-US" dirty="0"/>
          </a:p>
        </p:txBody>
      </p:sp>
      <p:pic>
        <p:nvPicPr>
          <p:cNvPr id="9" name="图片 12290"/>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6732632" y="594520"/>
            <a:ext cx="2139950" cy="2038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aphicFrame>
        <p:nvGraphicFramePr>
          <p:cNvPr id="10" name="对象 12291">
            <a:hlinkClick r:id="" action="ppaction://ole?verb=1"/>
          </p:cNvPr>
          <p:cNvGraphicFramePr>
            <a:graphicFrameLocks noChangeAspect="1"/>
          </p:cNvGraphicFramePr>
          <p:nvPr/>
        </p:nvGraphicFramePr>
        <p:xfrm>
          <a:off x="1936478" y="3901203"/>
          <a:ext cx="503238" cy="358775"/>
        </p:xfrm>
        <a:graphic>
          <a:graphicData uri="http://schemas.openxmlformats.org/presentationml/2006/ole">
            <p:oleObj spid="_x0000_s20491" r:id="rId5" imgW="8534400" imgH="6096000" progId="Equation.3">
              <p:embed/>
            </p:oleObj>
          </a:graphicData>
        </a:graphic>
      </p:graphicFrame>
      <p:graphicFrame>
        <p:nvGraphicFramePr>
          <p:cNvPr id="11" name="对象 12295">
            <a:hlinkClick r:id="" action="ppaction://ole?verb=1"/>
          </p:cNvPr>
          <p:cNvGraphicFramePr>
            <a:graphicFrameLocks noChangeAspect="1"/>
          </p:cNvGraphicFramePr>
          <p:nvPr/>
        </p:nvGraphicFramePr>
        <p:xfrm>
          <a:off x="2381663" y="5080414"/>
          <a:ext cx="666750" cy="396875"/>
        </p:xfrm>
        <a:graphic>
          <a:graphicData uri="http://schemas.openxmlformats.org/presentationml/2006/ole">
            <p:oleObj spid="_x0000_s20492" r:id="rId6" imgW="11277600" imgH="6705600" progId="Equation.3">
              <p:embed/>
            </p:oleObj>
          </a:graphicData>
        </a:graphic>
      </p:graphicFrame>
      <p:sp>
        <p:nvSpPr>
          <p:cNvPr id="2" name="灯片编号占位符 1"/>
          <p:cNvSpPr>
            <a:spLocks noGrp="1"/>
          </p:cNvSpPr>
          <p:nvPr>
            <p:ph type="sldNum" sz="quarter" idx="4"/>
          </p:nvPr>
        </p:nvSpPr>
        <p:spPr/>
        <p:txBody>
          <a:bodyPr/>
          <a:lstStyle/>
          <a:p>
            <a:fld id="{E5BDF72E-9FE5-429F-91AD-B59394577185}" type="slidenum">
              <a:rPr lang="zh-CN" altLang="en-US" smtClean="0"/>
              <a:pPr/>
              <a:t>8</a:t>
            </a:fld>
            <a:endParaRPr lang="zh-CN" alt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矩形 69633"/>
          <p:cNvSpPr>
            <a:spLocks noChangeArrowheads="1"/>
          </p:cNvSpPr>
          <p:nvPr/>
        </p:nvSpPr>
        <p:spPr bwMode="auto">
          <a:xfrm>
            <a:off x="396875" y="1102637"/>
            <a:ext cx="8280400" cy="424731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b="0" dirty="0">
                <a:latin typeface="Arial" panose="020B0604020202020204" pitchFamily="34" charset="0"/>
                <a:ea typeface="微软雅黑" panose="020B0503020204020204" pitchFamily="34" charset="-122"/>
                <a:sym typeface="Arial" panose="020B0604020202020204" pitchFamily="34" charset="0"/>
              </a:rPr>
              <a:t>        由热力学方程：</a:t>
            </a:r>
          </a:p>
          <a:p>
            <a:pPr>
              <a:lnSpc>
                <a:spcPct val="150000"/>
              </a:lnSpc>
            </a:pPr>
            <a:r>
              <a:rPr lang="zh-CN" altLang="en-US" b="0" dirty="0">
                <a:latin typeface="Arial" panose="020B0604020202020204" pitchFamily="34" charset="0"/>
                <a:ea typeface="微软雅黑" panose="020B0503020204020204" pitchFamily="34" charset="-122"/>
              </a:rPr>
              <a:t>        单位质量气团外界加热率=内能变化率+气团膨胀反抗压力做功率</a:t>
            </a:r>
          </a:p>
          <a:p>
            <a:pPr>
              <a:lnSpc>
                <a:spcPct val="150000"/>
              </a:lnSpc>
            </a:pPr>
            <a:r>
              <a:rPr lang="zh-CN" altLang="en-US" b="0" dirty="0">
                <a:latin typeface="Arial" panose="020B0604020202020204" pitchFamily="34" charset="0"/>
                <a:ea typeface="微软雅黑" panose="020B0503020204020204" pitchFamily="34" charset="-122"/>
              </a:rPr>
              <a:t>        另外一种常用表达式：</a:t>
            </a:r>
          </a:p>
          <a:p>
            <a:pPr>
              <a:lnSpc>
                <a:spcPct val="150000"/>
              </a:lnSpc>
            </a:pPr>
            <a:r>
              <a:rPr lang="zh-CN" altLang="en-US" b="0" dirty="0">
                <a:latin typeface="Arial" panose="020B0604020202020204" pitchFamily="34" charset="0"/>
                <a:ea typeface="微软雅黑" panose="020B0503020204020204" pitchFamily="34" charset="-122"/>
              </a:rPr>
              <a:t>        由状态方程：</a:t>
            </a:r>
          </a:p>
          <a:p>
            <a:pPr>
              <a:lnSpc>
                <a:spcPct val="150000"/>
              </a:lnSpc>
            </a:pPr>
            <a:r>
              <a:rPr lang="zh-CN" altLang="en-US" b="0" dirty="0">
                <a:latin typeface="Arial" panose="020B0604020202020204" pitchFamily="34" charset="0"/>
                <a:ea typeface="微软雅黑" panose="020B0503020204020204" pitchFamily="34" charset="-122"/>
              </a:rPr>
              <a:t>        对状态方程取时间的全导数可得：</a:t>
            </a:r>
          </a:p>
          <a:p>
            <a:pPr>
              <a:lnSpc>
                <a:spcPct val="150000"/>
              </a:lnSpc>
            </a:pPr>
            <a:endParaRPr lang="zh-CN" altLang="en-US" b="0" dirty="0">
              <a:latin typeface="Arial" panose="020B0604020202020204" pitchFamily="34" charset="0"/>
              <a:ea typeface="微软雅黑" panose="020B0503020204020204" pitchFamily="34" charset="-122"/>
            </a:endParaRPr>
          </a:p>
          <a:p>
            <a:pPr>
              <a:lnSpc>
                <a:spcPct val="150000"/>
              </a:lnSpc>
            </a:pPr>
            <a:r>
              <a:rPr lang="zh-CN" altLang="en-US" b="0" dirty="0">
                <a:latin typeface="Arial" panose="020B0604020202020204" pitchFamily="34" charset="0"/>
                <a:ea typeface="微软雅黑" panose="020B0503020204020204" pitchFamily="34" charset="-122"/>
              </a:rPr>
              <a:t>       </a:t>
            </a:r>
          </a:p>
          <a:p>
            <a:pPr>
              <a:lnSpc>
                <a:spcPct val="150000"/>
              </a:lnSpc>
            </a:pPr>
            <a:r>
              <a:rPr lang="zh-CN" altLang="en-US" b="0" dirty="0">
                <a:latin typeface="Arial" panose="020B0604020202020204" pitchFamily="34" charset="0"/>
                <a:ea typeface="微软雅黑" panose="020B0503020204020204" pitchFamily="34" charset="-122"/>
              </a:rPr>
              <a:t>        根据迈耶公式：                    ，热力学方程改写为：</a:t>
            </a:r>
          </a:p>
          <a:p>
            <a:pPr>
              <a:lnSpc>
                <a:spcPct val="150000"/>
              </a:lnSpc>
            </a:pPr>
            <a:endParaRPr lang="zh-CN" altLang="en-US" b="0" dirty="0">
              <a:latin typeface="Arial" panose="020B0604020202020204" pitchFamily="34" charset="0"/>
              <a:ea typeface="微软雅黑" panose="020B0503020204020204" pitchFamily="34" charset="-122"/>
            </a:endParaRPr>
          </a:p>
          <a:p>
            <a:pPr>
              <a:lnSpc>
                <a:spcPct val="150000"/>
              </a:lnSpc>
            </a:pPr>
            <a:endParaRPr lang="zh-CN" altLang="en-US" b="0" dirty="0">
              <a:latin typeface="Arial" panose="020B0604020202020204" pitchFamily="34" charset="0"/>
              <a:ea typeface="微软雅黑" panose="020B0503020204020204" pitchFamily="34" charset="-122"/>
            </a:endParaRPr>
          </a:p>
        </p:txBody>
      </p:sp>
      <p:graphicFrame>
        <p:nvGraphicFramePr>
          <p:cNvPr id="68611" name="对象 69635"/>
          <p:cNvGraphicFramePr>
            <a:graphicFrameLocks/>
          </p:cNvGraphicFramePr>
          <p:nvPr/>
        </p:nvGraphicFramePr>
        <p:xfrm>
          <a:off x="3419475" y="2401754"/>
          <a:ext cx="1047750" cy="371475"/>
        </p:xfrm>
        <a:graphic>
          <a:graphicData uri="http://schemas.openxmlformats.org/presentationml/2006/ole">
            <p:oleObj spid="_x0000_s105483" r:id="rId3" imgW="14630400" imgH="4876800" progId="Equation.3">
              <p:embed/>
            </p:oleObj>
          </a:graphicData>
        </a:graphic>
      </p:graphicFrame>
      <p:graphicFrame>
        <p:nvGraphicFramePr>
          <p:cNvPr id="68612" name="对象 69636"/>
          <p:cNvGraphicFramePr>
            <a:graphicFrameLocks/>
          </p:cNvGraphicFramePr>
          <p:nvPr/>
        </p:nvGraphicFramePr>
        <p:xfrm>
          <a:off x="3106738" y="3300414"/>
          <a:ext cx="2247900" cy="722312"/>
        </p:xfrm>
        <a:graphic>
          <a:graphicData uri="http://schemas.openxmlformats.org/presentationml/2006/ole">
            <p:oleObj spid="_x0000_s105484" r:id="rId4" imgW="31394400" imgH="9448800" progId="Equation.3">
              <p:embed/>
            </p:oleObj>
          </a:graphicData>
        </a:graphic>
      </p:graphicFrame>
      <p:graphicFrame>
        <p:nvGraphicFramePr>
          <p:cNvPr id="68613" name="对象 69637"/>
          <p:cNvGraphicFramePr>
            <a:graphicFrameLocks/>
          </p:cNvGraphicFramePr>
          <p:nvPr/>
        </p:nvGraphicFramePr>
        <p:xfrm>
          <a:off x="2534924" y="4048808"/>
          <a:ext cx="1330325" cy="442912"/>
        </p:xfrm>
        <a:graphic>
          <a:graphicData uri="http://schemas.openxmlformats.org/presentationml/2006/ole">
            <p:oleObj spid="_x0000_s105485" r:id="rId5" imgW="18592800" imgH="5791200" progId="Equation.3">
              <p:embed/>
            </p:oleObj>
          </a:graphicData>
        </a:graphic>
      </p:graphicFrame>
      <p:graphicFrame>
        <p:nvGraphicFramePr>
          <p:cNvPr id="68614" name="对象 69638"/>
          <p:cNvGraphicFramePr>
            <a:graphicFrameLocks/>
          </p:cNvGraphicFramePr>
          <p:nvPr/>
        </p:nvGraphicFramePr>
        <p:xfrm>
          <a:off x="2533103" y="4766176"/>
          <a:ext cx="4506913" cy="722312"/>
        </p:xfrm>
        <a:graphic>
          <a:graphicData uri="http://schemas.openxmlformats.org/presentationml/2006/ole">
            <p:oleObj spid="_x0000_s105486" r:id="rId6" imgW="58826400" imgH="9448800" progId="Equation.3">
              <p:embed/>
            </p:oleObj>
          </a:graphicData>
        </a:graphic>
      </p:graphicFrame>
      <p:sp>
        <p:nvSpPr>
          <p:cNvPr id="2" name="标题 1"/>
          <p:cNvSpPr>
            <a:spLocks noGrp="1"/>
          </p:cNvSpPr>
          <p:nvPr>
            <p:ph type="title"/>
          </p:nvPr>
        </p:nvSpPr>
        <p:spPr/>
        <p:txBody>
          <a:bodyPr/>
          <a:lstStyle/>
          <a:p>
            <a:r>
              <a:rPr lang="zh-CN" altLang="en-US" b="0" dirty="0">
                <a:latin typeface="Arial" panose="020B0604020202020204" pitchFamily="34" charset="0"/>
                <a:sym typeface="Arial" panose="020B0604020202020204" pitchFamily="34" charset="0"/>
              </a:rPr>
              <a:t>P坐标系热力学方程</a:t>
            </a:r>
            <a:endParaRPr lang="zh-CN" altLang="en-US" dirty="0"/>
          </a:p>
        </p:txBody>
      </p:sp>
      <p:sp>
        <p:nvSpPr>
          <p:cNvPr id="3" name="灯片编号占位符 2"/>
          <p:cNvSpPr>
            <a:spLocks noGrp="1"/>
          </p:cNvSpPr>
          <p:nvPr>
            <p:ph type="sldNum" sz="quarter" idx="4"/>
          </p:nvPr>
        </p:nvSpPr>
        <p:spPr/>
        <p:txBody>
          <a:bodyPr/>
          <a:lstStyle/>
          <a:p>
            <a:fld id="{E5BDF72E-9FE5-429F-91AD-B59394577185}" type="slidenum">
              <a:rPr lang="zh-CN" altLang="en-US" smtClean="0"/>
              <a:pPr/>
              <a:t>80</a:t>
            </a:fld>
            <a:endParaRPr lang="zh-CN" altLang="en-US"/>
          </a:p>
        </p:txBody>
      </p:sp>
      <p:graphicFrame>
        <p:nvGraphicFramePr>
          <p:cNvPr id="4" name="对象 3"/>
          <p:cNvGraphicFramePr>
            <a:graphicFrameLocks noChangeAspect="1"/>
          </p:cNvGraphicFramePr>
          <p:nvPr/>
        </p:nvGraphicFramePr>
        <p:xfrm>
          <a:off x="2660784" y="1060225"/>
          <a:ext cx="1771877" cy="550486"/>
        </p:xfrm>
        <a:graphic>
          <a:graphicData uri="http://schemas.openxmlformats.org/presentationml/2006/ole">
            <p:oleObj spid="_x0000_s105487" name="Equation" r:id="rId7" imgW="31394400" imgH="9753600" progId="Equation.DSMT4">
              <p:embed/>
            </p:oleObj>
          </a:graphicData>
        </a:graphic>
      </p:graphicFrame>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矩形 70657"/>
          <p:cNvSpPr>
            <a:spLocks noChangeArrowheads="1"/>
          </p:cNvSpPr>
          <p:nvPr/>
        </p:nvSpPr>
        <p:spPr bwMode="auto">
          <a:xfrm>
            <a:off x="1051347" y="1996391"/>
            <a:ext cx="5327174" cy="507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b="0" dirty="0">
                <a:latin typeface="Arial" panose="020B0604020202020204" pitchFamily="34" charset="0"/>
                <a:ea typeface="微软雅黑" panose="020B0503020204020204" pitchFamily="34" charset="-122"/>
                <a:sym typeface="Arial" panose="020B0604020202020204" pitchFamily="34" charset="0"/>
              </a:rPr>
              <a:t>将        在P坐标系展开：</a:t>
            </a:r>
          </a:p>
        </p:txBody>
      </p:sp>
      <p:graphicFrame>
        <p:nvGraphicFramePr>
          <p:cNvPr id="69634" name="对象 70658"/>
          <p:cNvGraphicFramePr>
            <a:graphicFrameLocks/>
          </p:cNvGraphicFramePr>
          <p:nvPr/>
        </p:nvGraphicFramePr>
        <p:xfrm>
          <a:off x="1434649" y="1889945"/>
          <a:ext cx="466725" cy="720725"/>
        </p:xfrm>
        <a:graphic>
          <a:graphicData uri="http://schemas.openxmlformats.org/presentationml/2006/ole">
            <p:oleObj spid="_x0000_s106505" r:id="rId3" imgW="6096000" imgH="9448800" progId="Equation.3">
              <p:embed/>
            </p:oleObj>
          </a:graphicData>
        </a:graphic>
      </p:graphicFrame>
      <p:sp>
        <p:nvSpPr>
          <p:cNvPr id="3" name="灯片编号占位符 2"/>
          <p:cNvSpPr>
            <a:spLocks noGrp="1"/>
          </p:cNvSpPr>
          <p:nvPr>
            <p:ph type="sldNum" sz="quarter" idx="12"/>
          </p:nvPr>
        </p:nvSpPr>
        <p:spPr/>
        <p:txBody>
          <a:bodyPr/>
          <a:lstStyle/>
          <a:p>
            <a:fld id="{E5BDF72E-9FE5-429F-91AD-B59394577185}" type="slidenum">
              <a:rPr lang="zh-CN" altLang="en-US" smtClean="0"/>
              <a:pPr/>
              <a:t>81</a:t>
            </a:fld>
            <a:endParaRPr lang="zh-CN" altLang="en-US"/>
          </a:p>
        </p:txBody>
      </p:sp>
      <p:graphicFrame>
        <p:nvGraphicFramePr>
          <p:cNvPr id="2" name="对象 1"/>
          <p:cNvGraphicFramePr>
            <a:graphicFrameLocks noChangeAspect="1"/>
          </p:cNvGraphicFramePr>
          <p:nvPr/>
        </p:nvGraphicFramePr>
        <p:xfrm>
          <a:off x="2042512" y="2823305"/>
          <a:ext cx="4873721" cy="705407"/>
        </p:xfrm>
        <a:graphic>
          <a:graphicData uri="http://schemas.openxmlformats.org/presentationml/2006/ole">
            <p:oleObj spid="_x0000_s106506" name="Equation" r:id="rId4" imgW="69494400" imgH="10058400" progId="Equation.DSMT4">
              <p:embed/>
            </p:oleObj>
          </a:graphicData>
        </a:graphic>
      </p:graphicFrame>
      <p:graphicFrame>
        <p:nvGraphicFramePr>
          <p:cNvPr id="7" name="对象 69638"/>
          <p:cNvGraphicFramePr>
            <a:graphicFrameLocks/>
          </p:cNvGraphicFramePr>
          <p:nvPr/>
        </p:nvGraphicFramePr>
        <p:xfrm>
          <a:off x="3235325" y="1054100"/>
          <a:ext cx="2124075" cy="744538"/>
        </p:xfrm>
        <a:graphic>
          <a:graphicData uri="http://schemas.openxmlformats.org/presentationml/2006/ole">
            <p:oleObj spid="_x0000_s106507" name="Equation" r:id="rId5" imgW="27736800" imgH="9753600" progId="Equation.DSMT4">
              <p:embed/>
            </p:oleObj>
          </a:graphicData>
        </a:graphic>
      </p:graphicFrame>
      <p:sp>
        <p:nvSpPr>
          <p:cNvPr id="8" name="矩形 70657"/>
          <p:cNvSpPr>
            <a:spLocks noChangeArrowheads="1"/>
          </p:cNvSpPr>
          <p:nvPr/>
        </p:nvSpPr>
        <p:spPr bwMode="auto">
          <a:xfrm>
            <a:off x="1051347" y="3646175"/>
            <a:ext cx="5327174" cy="45653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dirty="0">
                <a:latin typeface="Arial" panose="020B0604020202020204" pitchFamily="34" charset="0"/>
                <a:ea typeface="微软雅黑" panose="020B0503020204020204" pitchFamily="34" charset="-122"/>
                <a:sym typeface="Arial" panose="020B0604020202020204" pitchFamily="34" charset="0"/>
              </a:rPr>
              <a:t>代入热力学方程得</a:t>
            </a:r>
            <a:endParaRPr lang="zh-CN" altLang="en-US" b="0" dirty="0">
              <a:latin typeface="Arial" panose="020B0604020202020204" pitchFamily="34" charset="0"/>
              <a:ea typeface="微软雅黑" panose="020B0503020204020204" pitchFamily="34" charset="-122"/>
              <a:sym typeface="Arial" panose="020B0604020202020204" pitchFamily="34" charset="0"/>
            </a:endParaRPr>
          </a:p>
        </p:txBody>
      </p:sp>
      <p:graphicFrame>
        <p:nvGraphicFramePr>
          <p:cNvPr id="4" name="对象 3"/>
          <p:cNvGraphicFramePr>
            <a:graphicFrameLocks noChangeAspect="1"/>
          </p:cNvGraphicFramePr>
          <p:nvPr/>
        </p:nvGraphicFramePr>
        <p:xfrm>
          <a:off x="1782989" y="4352488"/>
          <a:ext cx="5468938" cy="892175"/>
        </p:xfrm>
        <a:graphic>
          <a:graphicData uri="http://schemas.openxmlformats.org/presentationml/2006/ole">
            <p:oleObj spid="_x0000_s106508" name="Equation" r:id="rId6" imgW="74676000" imgH="12192000" progId="Equation.DSMT4">
              <p:embed/>
            </p:oleObj>
          </a:graphicData>
        </a:graphic>
      </p:graphicFrame>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E5BDF72E-9FE5-429F-91AD-B59394577185}" type="slidenum">
              <a:rPr lang="zh-CN" altLang="en-US" smtClean="0"/>
              <a:pPr/>
              <a:t>82</a:t>
            </a:fld>
            <a:endParaRPr lang="zh-CN" altLang="en-US"/>
          </a:p>
        </p:txBody>
      </p:sp>
      <p:sp>
        <p:nvSpPr>
          <p:cNvPr id="5" name="矩形 4"/>
          <p:cNvSpPr/>
          <p:nvPr/>
        </p:nvSpPr>
        <p:spPr>
          <a:xfrm>
            <a:off x="1109369" y="187886"/>
            <a:ext cx="5872120" cy="6324808"/>
          </a:xfrm>
          <a:prstGeom prst="rect">
            <a:avLst/>
          </a:prstGeom>
        </p:spPr>
        <p:txBody>
          <a:bodyPr wrap="none">
            <a:spAutoFit/>
          </a:bodyPr>
          <a:lstStyle/>
          <a:p>
            <a:pPr>
              <a:lnSpc>
                <a:spcPct val="150000"/>
              </a:lnSpc>
            </a:pPr>
            <a:r>
              <a:rPr lang="en-US" altLang="zh-CN" dirty="0">
                <a:latin typeface="微软雅黑" panose="020B0503020204020204" pitchFamily="34" charset="-122"/>
                <a:ea typeface="微软雅黑" panose="020B0503020204020204" pitchFamily="34" charset="-122"/>
              </a:rPr>
              <a:t>P</a:t>
            </a:r>
            <a:r>
              <a:rPr lang="zh-CN" altLang="en-US" dirty="0">
                <a:latin typeface="微软雅黑" panose="020B0503020204020204" pitchFamily="34" charset="-122"/>
                <a:ea typeface="微软雅黑" panose="020B0503020204020204" pitchFamily="34" charset="-122"/>
              </a:rPr>
              <a:t>坐标系中定义环境干绝热温度直减率</a:t>
            </a:r>
            <a:endParaRPr lang="en-US" altLang="zh-CN" dirty="0">
              <a:latin typeface="微软雅黑" panose="020B0503020204020204" pitchFamily="34" charset="-122"/>
              <a:ea typeface="微软雅黑" panose="020B0503020204020204" pitchFamily="34" charset="-122"/>
            </a:endParaRPr>
          </a:p>
          <a:p>
            <a:pPr>
              <a:lnSpc>
                <a:spcPct val="150000"/>
              </a:lnSpc>
            </a:pPr>
            <a:endParaRPr lang="en-US" altLang="zh-CN" dirty="0">
              <a:latin typeface="微软雅黑" panose="020B0503020204020204" pitchFamily="34" charset="-122"/>
              <a:ea typeface="微软雅黑" panose="020B0503020204020204" pitchFamily="34" charset="-122"/>
            </a:endParaRPr>
          </a:p>
          <a:p>
            <a:pPr>
              <a:lnSpc>
                <a:spcPct val="150000"/>
              </a:lnSpc>
            </a:pP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空气块干绝热温度直减率</a:t>
            </a:r>
            <a:endParaRPr lang="en-US" altLang="zh-CN" dirty="0">
              <a:latin typeface="微软雅黑" panose="020B0503020204020204" pitchFamily="34" charset="-122"/>
              <a:ea typeface="微软雅黑" panose="020B0503020204020204" pitchFamily="34" charset="-122"/>
            </a:endParaRPr>
          </a:p>
          <a:p>
            <a:pPr>
              <a:lnSpc>
                <a:spcPct val="150000"/>
              </a:lnSpc>
            </a:pPr>
            <a:endParaRPr lang="en-US" altLang="zh-CN" dirty="0">
              <a:latin typeface="微软雅黑" panose="020B0503020204020204" pitchFamily="34" charset="-122"/>
              <a:ea typeface="微软雅黑" panose="020B0503020204020204" pitchFamily="34" charset="-122"/>
            </a:endParaRPr>
          </a:p>
          <a:p>
            <a:pPr>
              <a:lnSpc>
                <a:spcPct val="150000"/>
              </a:lnSpc>
            </a:pPr>
            <a:endParaRPr lang="en-US" altLang="zh-CN" dirty="0">
              <a:latin typeface="微软雅黑" panose="020B0503020204020204" pitchFamily="34" charset="-122"/>
              <a:ea typeface="微软雅黑" panose="020B0503020204020204" pitchFamily="34" charset="-122"/>
            </a:endParaRPr>
          </a:p>
          <a:p>
            <a:pPr>
              <a:lnSpc>
                <a:spcPct val="150000"/>
              </a:lnSpc>
            </a:pP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将</a:t>
            </a:r>
            <a:r>
              <a:rPr lang="az-Cyrl-AZ" altLang="zh-CN" dirty="0">
                <a:latin typeface="微软雅黑" panose="020B0503020204020204" pitchFamily="34" charset="-122"/>
                <a:ea typeface="微软雅黑" panose="020B0503020204020204" pitchFamily="34" charset="-122"/>
              </a:rPr>
              <a:t>Г</a:t>
            </a:r>
            <a:r>
              <a:rPr lang="zh-CN" altLang="en-US" dirty="0">
                <a:latin typeface="微软雅黑" panose="020B0503020204020204" pitchFamily="34" charset="-122"/>
                <a:ea typeface="微软雅黑" panose="020B0503020204020204" pitchFamily="34" charset="-122"/>
              </a:rPr>
              <a:t>和</a:t>
            </a:r>
            <a:r>
              <a:rPr lang="az-Cyrl-AZ" altLang="zh-CN" dirty="0">
                <a:latin typeface="微软雅黑" panose="020B0503020204020204" pitchFamily="34" charset="-122"/>
                <a:ea typeface="微软雅黑" panose="020B0503020204020204" pitchFamily="34" charset="-122"/>
              </a:rPr>
              <a:t>Г</a:t>
            </a:r>
            <a:r>
              <a:rPr lang="en-US" altLang="zh-CN" baseline="-25000" dirty="0">
                <a:latin typeface="微软雅黑" panose="020B0503020204020204" pitchFamily="34" charset="-122"/>
                <a:ea typeface="微软雅黑" panose="020B0503020204020204" pitchFamily="34" charset="-122"/>
              </a:rPr>
              <a:t>d</a:t>
            </a:r>
            <a:r>
              <a:rPr lang="zh-CN" altLang="en-US" dirty="0">
                <a:latin typeface="微软雅黑" panose="020B0503020204020204" pitchFamily="34" charset="-122"/>
                <a:ea typeface="微软雅黑" panose="020B0503020204020204" pitchFamily="34" charset="-122"/>
              </a:rPr>
              <a:t>带入热力学能量方程得</a:t>
            </a:r>
            <a:endParaRPr lang="en-US" altLang="zh-CN" dirty="0">
              <a:latin typeface="微软雅黑" panose="020B0503020204020204" pitchFamily="34" charset="-122"/>
              <a:ea typeface="微软雅黑" panose="020B0503020204020204" pitchFamily="34" charset="-122"/>
            </a:endParaRPr>
          </a:p>
          <a:p>
            <a:pPr>
              <a:lnSpc>
                <a:spcPct val="150000"/>
              </a:lnSpc>
            </a:pPr>
            <a:endParaRPr lang="en-US" altLang="zh-CN" dirty="0">
              <a:latin typeface="微软雅黑" panose="020B0503020204020204" pitchFamily="34" charset="-122"/>
              <a:ea typeface="微软雅黑" panose="020B0503020204020204" pitchFamily="34" charset="-122"/>
            </a:endParaRPr>
          </a:p>
          <a:p>
            <a:pPr>
              <a:lnSpc>
                <a:spcPct val="150000"/>
              </a:lnSpc>
            </a:pPr>
            <a:endParaRPr lang="en-US" altLang="zh-CN" dirty="0">
              <a:latin typeface="微软雅黑" panose="020B0503020204020204" pitchFamily="34" charset="-122"/>
              <a:ea typeface="微软雅黑" panose="020B0503020204020204" pitchFamily="34" charset="-122"/>
            </a:endParaRPr>
          </a:p>
          <a:p>
            <a:pPr>
              <a:lnSpc>
                <a:spcPct val="150000"/>
              </a:lnSpc>
            </a:pPr>
            <a:endParaRPr lang="en-US" altLang="zh-CN" dirty="0">
              <a:latin typeface="微软雅黑" panose="020B0503020204020204" pitchFamily="34" charset="-122"/>
              <a:ea typeface="微软雅黑" panose="020B0503020204020204" pitchFamily="34" charset="-122"/>
            </a:endParaRPr>
          </a:p>
          <a:p>
            <a:pPr>
              <a:lnSpc>
                <a:spcPct val="150000"/>
              </a:lnSpc>
            </a:pPr>
            <a:endParaRPr lang="en-US" altLang="zh-CN" dirty="0">
              <a:latin typeface="微软雅黑" panose="020B0503020204020204" pitchFamily="34" charset="-122"/>
              <a:ea typeface="微软雅黑" panose="020B0503020204020204" pitchFamily="34" charset="-122"/>
            </a:endParaRPr>
          </a:p>
          <a:p>
            <a:pPr>
              <a:lnSpc>
                <a:spcPct val="150000"/>
              </a:lnSpc>
            </a:pPr>
            <a:endParaRPr lang="en-US" altLang="zh-CN" dirty="0">
              <a:latin typeface="微软雅黑" panose="020B0503020204020204" pitchFamily="34" charset="-122"/>
              <a:ea typeface="微软雅黑" panose="020B0503020204020204" pitchFamily="34" charset="-122"/>
            </a:endParaRPr>
          </a:p>
          <a:p>
            <a:pPr>
              <a:lnSpc>
                <a:spcPct val="150000"/>
              </a:lnSpc>
            </a:pP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即为大气科学中常用的</a:t>
            </a:r>
            <a:r>
              <a:rPr lang="en-US" altLang="zh-CN" dirty="0">
                <a:latin typeface="微软雅黑" panose="020B0503020204020204" pitchFamily="34" charset="-122"/>
                <a:ea typeface="微软雅黑" panose="020B0503020204020204" pitchFamily="34" charset="-122"/>
              </a:rPr>
              <a:t>p</a:t>
            </a:r>
            <a:r>
              <a:rPr lang="zh-CN" altLang="en-US" dirty="0">
                <a:latin typeface="微软雅黑" panose="020B0503020204020204" pitchFamily="34" charset="-122"/>
                <a:ea typeface="微软雅黑" panose="020B0503020204020204" pitchFamily="34" charset="-122"/>
              </a:rPr>
              <a:t>坐标系中的热力学能量方程形式</a:t>
            </a:r>
            <a:endParaRPr lang="en-US" altLang="zh-CN" dirty="0">
              <a:latin typeface="微软雅黑" panose="020B0503020204020204" pitchFamily="34" charset="-122"/>
              <a:ea typeface="微软雅黑" panose="020B0503020204020204" pitchFamily="34" charset="-122"/>
            </a:endParaRPr>
          </a:p>
        </p:txBody>
      </p:sp>
      <p:graphicFrame>
        <p:nvGraphicFramePr>
          <p:cNvPr id="6" name="对象 5"/>
          <p:cNvGraphicFramePr>
            <a:graphicFrameLocks noChangeAspect="1"/>
          </p:cNvGraphicFramePr>
          <p:nvPr/>
        </p:nvGraphicFramePr>
        <p:xfrm>
          <a:off x="3055396" y="1776280"/>
          <a:ext cx="2154238" cy="1298575"/>
        </p:xfrm>
        <a:graphic>
          <a:graphicData uri="http://schemas.openxmlformats.org/presentationml/2006/ole">
            <p:oleObj spid="_x0000_s107527" name="Equation" r:id="rId4" imgW="37490400" imgH="22555200" progId="Equation.DSMT4">
              <p:embed/>
            </p:oleObj>
          </a:graphicData>
        </a:graphic>
      </p:graphicFrame>
      <p:graphicFrame>
        <p:nvGraphicFramePr>
          <p:cNvPr id="2" name="对象 1"/>
          <p:cNvGraphicFramePr>
            <a:graphicFrameLocks noChangeAspect="1"/>
          </p:cNvGraphicFramePr>
          <p:nvPr/>
        </p:nvGraphicFramePr>
        <p:xfrm>
          <a:off x="3333040" y="696530"/>
          <a:ext cx="896060" cy="642825"/>
        </p:xfrm>
        <a:graphic>
          <a:graphicData uri="http://schemas.openxmlformats.org/presentationml/2006/ole">
            <p:oleObj spid="_x0000_s107528" name="Equation" r:id="rId5" imgW="14020800" imgH="10058400" progId="Equation.DSMT4">
              <p:embed/>
            </p:oleObj>
          </a:graphicData>
        </a:graphic>
      </p:graphicFrame>
      <p:graphicFrame>
        <p:nvGraphicFramePr>
          <p:cNvPr id="14" name="对象 13"/>
          <p:cNvGraphicFramePr>
            <a:graphicFrameLocks noChangeAspect="1"/>
          </p:cNvGraphicFramePr>
          <p:nvPr/>
        </p:nvGraphicFramePr>
        <p:xfrm>
          <a:off x="1837509" y="3656615"/>
          <a:ext cx="5337175" cy="2135188"/>
        </p:xfrm>
        <a:graphic>
          <a:graphicData uri="http://schemas.openxmlformats.org/presentationml/2006/ole">
            <p:oleObj spid="_x0000_s107529" name="Equation" r:id="rId6" imgW="74676000" imgH="29870400" progId="Equation.DSMT4">
              <p:embed/>
            </p:oleObj>
          </a:graphicData>
        </a:graphic>
      </p:graphicFrame>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E5BDF72E-9FE5-429F-91AD-B59394577185}" type="slidenum">
              <a:rPr lang="zh-CN" altLang="en-US" smtClean="0"/>
              <a:pPr/>
              <a:t>83</a:t>
            </a:fld>
            <a:endParaRPr lang="zh-CN" altLang="en-US"/>
          </a:p>
        </p:txBody>
      </p:sp>
      <p:sp>
        <p:nvSpPr>
          <p:cNvPr id="5" name="矩形 4"/>
          <p:cNvSpPr/>
          <p:nvPr/>
        </p:nvSpPr>
        <p:spPr>
          <a:xfrm>
            <a:off x="1152912" y="1919601"/>
            <a:ext cx="4249881" cy="3831818"/>
          </a:xfrm>
          <a:prstGeom prst="rect">
            <a:avLst/>
          </a:prstGeom>
        </p:spPr>
        <p:txBody>
          <a:bodyPr wrap="none">
            <a:spAutoFit/>
          </a:bodyPr>
          <a:lstStyle/>
          <a:p>
            <a:pPr>
              <a:lnSpc>
                <a:spcPct val="150000"/>
              </a:lnSpc>
            </a:pPr>
            <a:r>
              <a:rPr lang="zh-CN" altLang="en-US" dirty="0">
                <a:latin typeface="微软雅黑" panose="020B0503020204020204" pitchFamily="34" charset="-122"/>
                <a:ea typeface="微软雅黑" panose="020B0503020204020204" pitchFamily="34" charset="-122"/>
              </a:rPr>
              <a:t>根据</a:t>
            </a:r>
            <a:r>
              <a:rPr lang="en-US" altLang="zh-CN" dirty="0">
                <a:latin typeface="微软雅黑" panose="020B0503020204020204" pitchFamily="34" charset="-122"/>
                <a:ea typeface="微软雅黑" panose="020B0503020204020204" pitchFamily="34" charset="-122"/>
              </a:rPr>
              <a:t>p</a:t>
            </a:r>
            <a:r>
              <a:rPr lang="zh-CN" altLang="en-US" dirty="0">
                <a:latin typeface="微软雅黑" panose="020B0503020204020204" pitchFamily="34" charset="-122"/>
                <a:ea typeface="微软雅黑" panose="020B0503020204020204" pitchFamily="34" charset="-122"/>
              </a:rPr>
              <a:t>坐标系静力平衡表达式</a:t>
            </a:r>
            <a:endParaRPr lang="en-US" altLang="zh-CN" dirty="0">
              <a:latin typeface="微软雅黑" panose="020B0503020204020204" pitchFamily="34" charset="-122"/>
              <a:ea typeface="微软雅黑" panose="020B0503020204020204" pitchFamily="34" charset="-122"/>
            </a:endParaRPr>
          </a:p>
          <a:p>
            <a:pPr>
              <a:lnSpc>
                <a:spcPct val="150000"/>
              </a:lnSpc>
            </a:pPr>
            <a:endParaRPr lang="en-US" altLang="zh-CN" dirty="0">
              <a:latin typeface="微软雅黑" panose="020B0503020204020204" pitchFamily="34" charset="-122"/>
              <a:ea typeface="微软雅黑" panose="020B0503020204020204" pitchFamily="34" charset="-122"/>
            </a:endParaRPr>
          </a:p>
          <a:p>
            <a:pPr>
              <a:lnSpc>
                <a:spcPct val="150000"/>
              </a:lnSpc>
            </a:pP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P</a:t>
            </a:r>
            <a:r>
              <a:rPr lang="zh-CN" altLang="en-US" dirty="0">
                <a:latin typeface="微软雅黑" panose="020B0503020204020204" pitchFamily="34" charset="-122"/>
                <a:ea typeface="微软雅黑" panose="020B0503020204020204" pitchFamily="34" charset="-122"/>
              </a:rPr>
              <a:t>坐标系中热力学能量方程的另一种形式</a:t>
            </a:r>
            <a:endParaRPr lang="en-US" altLang="zh-CN" dirty="0">
              <a:latin typeface="微软雅黑" panose="020B0503020204020204" pitchFamily="34" charset="-122"/>
              <a:ea typeface="微软雅黑" panose="020B0503020204020204" pitchFamily="34" charset="-122"/>
            </a:endParaRPr>
          </a:p>
          <a:p>
            <a:pPr>
              <a:lnSpc>
                <a:spcPct val="150000"/>
              </a:lnSpc>
            </a:pPr>
            <a:endParaRPr lang="en-US" altLang="zh-CN" dirty="0">
              <a:latin typeface="微软雅黑" panose="020B0503020204020204" pitchFamily="34" charset="-122"/>
              <a:ea typeface="微软雅黑" panose="020B0503020204020204" pitchFamily="34" charset="-122"/>
            </a:endParaRPr>
          </a:p>
          <a:p>
            <a:pPr>
              <a:lnSpc>
                <a:spcPct val="150000"/>
              </a:lnSpc>
            </a:pPr>
            <a:endParaRPr lang="en-US" altLang="zh-CN" dirty="0">
              <a:latin typeface="微软雅黑" panose="020B0503020204020204" pitchFamily="34" charset="-122"/>
              <a:ea typeface="微软雅黑" panose="020B0503020204020204" pitchFamily="34" charset="-122"/>
            </a:endParaRPr>
          </a:p>
          <a:p>
            <a:pPr>
              <a:lnSpc>
                <a:spcPct val="150000"/>
              </a:lnSpc>
            </a:pP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其中层结稳定度参数为</a:t>
            </a:r>
            <a:endParaRPr lang="en-US" altLang="zh-CN" dirty="0">
              <a:latin typeface="微软雅黑" panose="020B0503020204020204" pitchFamily="34" charset="-122"/>
              <a:ea typeface="微软雅黑" panose="020B0503020204020204" pitchFamily="34" charset="-122"/>
            </a:endParaRPr>
          </a:p>
          <a:p>
            <a:pPr>
              <a:lnSpc>
                <a:spcPct val="150000"/>
              </a:lnSpc>
            </a:pPr>
            <a:endParaRPr lang="zh-CN" altLang="en-US" dirty="0">
              <a:latin typeface="微软雅黑" panose="020B0503020204020204" pitchFamily="34" charset="-122"/>
              <a:ea typeface="微软雅黑" panose="020B0503020204020204" pitchFamily="34" charset="-122"/>
            </a:endParaRPr>
          </a:p>
        </p:txBody>
      </p:sp>
      <p:graphicFrame>
        <p:nvGraphicFramePr>
          <p:cNvPr id="8" name="对象 7"/>
          <p:cNvGraphicFramePr>
            <a:graphicFrameLocks noChangeAspect="1"/>
          </p:cNvGraphicFramePr>
          <p:nvPr/>
        </p:nvGraphicFramePr>
        <p:xfrm>
          <a:off x="2124123" y="3894659"/>
          <a:ext cx="4970462" cy="831850"/>
        </p:xfrm>
        <a:graphic>
          <a:graphicData uri="http://schemas.openxmlformats.org/presentationml/2006/ole">
            <p:oleObj spid="_x0000_s108553" name="Equation" r:id="rId4" imgW="69189600" imgH="11582400" progId="Equation.DSMT4">
              <p:embed/>
            </p:oleObj>
          </a:graphicData>
        </a:graphic>
      </p:graphicFrame>
      <p:graphicFrame>
        <p:nvGraphicFramePr>
          <p:cNvPr id="9" name="对象 8"/>
          <p:cNvGraphicFramePr>
            <a:graphicFrameLocks noChangeAspect="1"/>
          </p:cNvGraphicFramePr>
          <p:nvPr/>
        </p:nvGraphicFramePr>
        <p:xfrm>
          <a:off x="3681949" y="5281719"/>
          <a:ext cx="1450506" cy="583740"/>
        </p:xfrm>
        <a:graphic>
          <a:graphicData uri="http://schemas.openxmlformats.org/presentationml/2006/ole">
            <p:oleObj spid="_x0000_s108554" name="Equation" r:id="rId5" imgW="24993600" imgH="10058400" progId="Equation.DSMT4">
              <p:embed/>
            </p:oleObj>
          </a:graphicData>
        </a:graphic>
      </p:graphicFrame>
      <p:graphicFrame>
        <p:nvGraphicFramePr>
          <p:cNvPr id="10" name="对象 9"/>
          <p:cNvGraphicFramePr>
            <a:graphicFrameLocks noChangeAspect="1"/>
          </p:cNvGraphicFramePr>
          <p:nvPr/>
        </p:nvGraphicFramePr>
        <p:xfrm>
          <a:off x="2532328" y="2410278"/>
          <a:ext cx="3749749" cy="672560"/>
        </p:xfrm>
        <a:graphic>
          <a:graphicData uri="http://schemas.openxmlformats.org/presentationml/2006/ole">
            <p:oleObj spid="_x0000_s108555" name="Equation" r:id="rId6" imgW="57912000" imgH="10363200" progId="Equation.DSMT4">
              <p:embed/>
            </p:oleObj>
          </a:graphicData>
        </a:graphic>
      </p:graphicFrame>
      <p:graphicFrame>
        <p:nvGraphicFramePr>
          <p:cNvPr id="13" name="对象 12"/>
          <p:cNvGraphicFramePr>
            <a:graphicFrameLocks noChangeAspect="1"/>
          </p:cNvGraphicFramePr>
          <p:nvPr/>
        </p:nvGraphicFramePr>
        <p:xfrm>
          <a:off x="1835239" y="954698"/>
          <a:ext cx="5468938" cy="892175"/>
        </p:xfrm>
        <a:graphic>
          <a:graphicData uri="http://schemas.openxmlformats.org/presentationml/2006/ole">
            <p:oleObj spid="_x0000_s108556" name="Equation" r:id="rId7" imgW="74676000" imgH="12192000" progId="Equation.DSMT4">
              <p:embed/>
            </p:oleObj>
          </a:graphicData>
        </a:graphic>
      </p:graphicFrame>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b="0" dirty="0">
                <a:latin typeface="Arial" panose="020B0604020202020204" pitchFamily="34" charset="0"/>
                <a:sym typeface="Arial" panose="020B0604020202020204" pitchFamily="34" charset="0"/>
              </a:rPr>
              <a:t>P坐标系大气运动方程组</a:t>
            </a:r>
            <a:endParaRPr lang="zh-CN" altLang="en-US" dirty="0"/>
          </a:p>
        </p:txBody>
      </p:sp>
      <p:sp>
        <p:nvSpPr>
          <p:cNvPr id="3" name="灯片编号占位符 2"/>
          <p:cNvSpPr>
            <a:spLocks noGrp="1"/>
          </p:cNvSpPr>
          <p:nvPr>
            <p:ph type="sldNum" sz="quarter" idx="4"/>
          </p:nvPr>
        </p:nvSpPr>
        <p:spPr/>
        <p:txBody>
          <a:bodyPr/>
          <a:lstStyle/>
          <a:p>
            <a:fld id="{E5BDF72E-9FE5-429F-91AD-B59394577185}" type="slidenum">
              <a:rPr lang="zh-CN" altLang="en-US" smtClean="0"/>
              <a:pPr/>
              <a:t>84</a:t>
            </a:fld>
            <a:endParaRPr lang="zh-CN" altLang="en-US"/>
          </a:p>
        </p:txBody>
      </p:sp>
      <p:graphicFrame>
        <p:nvGraphicFramePr>
          <p:cNvPr id="2" name="对象 1"/>
          <p:cNvGraphicFramePr>
            <a:graphicFrameLocks noChangeAspect="1"/>
          </p:cNvGraphicFramePr>
          <p:nvPr/>
        </p:nvGraphicFramePr>
        <p:xfrm>
          <a:off x="2052638" y="1573213"/>
          <a:ext cx="4967287" cy="3879850"/>
        </p:xfrm>
        <a:graphic>
          <a:graphicData uri="http://schemas.openxmlformats.org/presentationml/2006/ole">
            <p:oleObj spid="_x0000_s110595" name="Equation" r:id="rId3" imgW="71018400" imgH="55473600" progId="Equation.DSMT4">
              <p:embed/>
            </p:oleObj>
          </a:graphicData>
        </a:graphic>
      </p:graphicFrame>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a:t>
            </a:r>
            <a:r>
              <a:rPr lang="zh-CN" altLang="en-US" dirty="0"/>
              <a:t>坐标系边界条件</a:t>
            </a:r>
          </a:p>
        </p:txBody>
      </p:sp>
      <p:sp>
        <p:nvSpPr>
          <p:cNvPr id="3" name="灯片编号占位符 2"/>
          <p:cNvSpPr>
            <a:spLocks noGrp="1"/>
          </p:cNvSpPr>
          <p:nvPr>
            <p:ph type="sldNum" sz="quarter" idx="4"/>
          </p:nvPr>
        </p:nvSpPr>
        <p:spPr/>
        <p:txBody>
          <a:bodyPr/>
          <a:lstStyle/>
          <a:p>
            <a:fld id="{E5BDF72E-9FE5-429F-91AD-B59394577185}" type="slidenum">
              <a:rPr lang="zh-CN" altLang="en-US" smtClean="0"/>
              <a:pPr/>
              <a:t>85</a:t>
            </a:fld>
            <a:endParaRPr lang="zh-CN" altLang="en-US"/>
          </a:p>
        </p:txBody>
      </p:sp>
      <p:sp>
        <p:nvSpPr>
          <p:cNvPr id="4" name="矩形 3"/>
          <p:cNvSpPr/>
          <p:nvPr/>
        </p:nvSpPr>
        <p:spPr>
          <a:xfrm>
            <a:off x="816858" y="1273591"/>
            <a:ext cx="6186309" cy="4247317"/>
          </a:xfrm>
          <a:prstGeom prst="rect">
            <a:avLst/>
          </a:prstGeom>
        </p:spPr>
        <p:txBody>
          <a:bodyPr wrap="none">
            <a:spAutoFit/>
          </a:bodyPr>
          <a:lstStyle/>
          <a:p>
            <a:r>
              <a:rPr lang="zh-CN" altLang="en-US" b="1" dirty="0">
                <a:solidFill>
                  <a:srgbClr val="C00000"/>
                </a:solidFill>
                <a:latin typeface="微软雅黑" panose="020B0503020204020204" pitchFamily="34" charset="-122"/>
                <a:ea typeface="微软雅黑" panose="020B0503020204020204" pitchFamily="34" charset="-122"/>
              </a:rPr>
              <a:t>下边界条件</a:t>
            </a:r>
            <a:endParaRPr lang="en-US" altLang="zh-CN" b="1" dirty="0">
              <a:solidFill>
                <a:srgbClr val="C00000"/>
              </a:solidFill>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如不考虑黏性，有</a:t>
            </a:r>
            <a:endParaRPr lang="en-US" altLang="zh-CN" dirty="0">
              <a:latin typeface="微软雅黑" panose="020B0503020204020204" pitchFamily="34" charset="-122"/>
              <a:ea typeface="微软雅黑" panose="020B0503020204020204" pitchFamily="34" charset="-122"/>
            </a:endParaRPr>
          </a:p>
          <a:p>
            <a:pPr lvl="1"/>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或近似为</a:t>
            </a:r>
            <a:endParaRPr lang="en-US" altLang="zh-CN" dirty="0">
              <a:latin typeface="微软雅黑" panose="020B0503020204020204" pitchFamily="34" charset="-122"/>
              <a:ea typeface="微软雅黑" panose="020B0503020204020204" pitchFamily="34" charset="-122"/>
            </a:endParaRPr>
          </a:p>
          <a:p>
            <a:pPr lvl="1"/>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考虑黏性，有</a:t>
            </a:r>
            <a:endParaRPr lang="en-US" altLang="zh-CN" dirty="0">
              <a:latin typeface="微软雅黑" panose="020B0503020204020204" pitchFamily="34" charset="-122"/>
              <a:ea typeface="微软雅黑" panose="020B0503020204020204" pitchFamily="34" charset="-122"/>
            </a:endParaRPr>
          </a:p>
          <a:p>
            <a:pPr lvl="1"/>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考虑地形，有</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b="1" dirty="0">
                <a:solidFill>
                  <a:srgbClr val="C00000"/>
                </a:solidFill>
                <a:latin typeface="微软雅黑" panose="020B0503020204020204" pitchFamily="34" charset="-122"/>
                <a:ea typeface="微软雅黑" panose="020B0503020204020204" pitchFamily="34" charset="-122"/>
              </a:rPr>
              <a:t>上边界条件</a:t>
            </a:r>
            <a:endParaRPr lang="en-US" altLang="zh-CN" b="1" dirty="0">
              <a:solidFill>
                <a:srgbClr val="C00000"/>
              </a:solidFill>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或近似为</a:t>
            </a:r>
            <a:endParaRPr lang="en-US" altLang="zh-CN" dirty="0"/>
          </a:p>
          <a:p>
            <a:pPr lvl="1"/>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对垂直有限的气层，常取齐次边界条件（固定、刚壁）</a:t>
            </a:r>
            <a:endParaRPr lang="en-US" altLang="zh-CN" dirty="0">
              <a:latin typeface="微软雅黑" panose="020B0503020204020204" pitchFamily="34" charset="-122"/>
              <a:ea typeface="微软雅黑" panose="020B0503020204020204" pitchFamily="34" charset="-122"/>
            </a:endParaRPr>
          </a:p>
        </p:txBody>
      </p:sp>
      <p:graphicFrame>
        <p:nvGraphicFramePr>
          <p:cNvPr id="5" name="对象 4"/>
          <p:cNvGraphicFramePr>
            <a:graphicFrameLocks noChangeAspect="1"/>
          </p:cNvGraphicFramePr>
          <p:nvPr/>
        </p:nvGraphicFramePr>
        <p:xfrm>
          <a:off x="3957637" y="1533341"/>
          <a:ext cx="2615115" cy="495970"/>
        </p:xfrm>
        <a:graphic>
          <a:graphicData uri="http://schemas.openxmlformats.org/presentationml/2006/ole">
            <p:oleObj spid="_x0000_s112655" name="Equation" r:id="rId3" imgW="53035200" imgH="10058400" progId="Equation.DSMT4">
              <p:embed/>
            </p:oleObj>
          </a:graphicData>
        </a:graphic>
      </p:graphicFrame>
      <p:graphicFrame>
        <p:nvGraphicFramePr>
          <p:cNvPr id="8" name="对象 7"/>
          <p:cNvGraphicFramePr>
            <a:graphicFrameLocks noChangeAspect="1"/>
          </p:cNvGraphicFramePr>
          <p:nvPr/>
        </p:nvGraphicFramePr>
        <p:xfrm>
          <a:off x="3948113" y="2173288"/>
          <a:ext cx="981075" cy="438150"/>
        </p:xfrm>
        <a:graphic>
          <a:graphicData uri="http://schemas.openxmlformats.org/presentationml/2006/ole">
            <p:oleObj spid="_x0000_s112656" name="Equation" r:id="rId4" imgW="17068800" imgH="7620000" progId="Equation.DSMT4">
              <p:embed/>
            </p:oleObj>
          </a:graphicData>
        </a:graphic>
      </p:graphicFrame>
      <p:graphicFrame>
        <p:nvGraphicFramePr>
          <p:cNvPr id="6" name="对象 5"/>
          <p:cNvGraphicFramePr>
            <a:graphicFrameLocks noChangeAspect="1"/>
          </p:cNvGraphicFramePr>
          <p:nvPr/>
        </p:nvGraphicFramePr>
        <p:xfrm>
          <a:off x="3951288" y="2633663"/>
          <a:ext cx="1368425" cy="471487"/>
        </p:xfrm>
        <a:graphic>
          <a:graphicData uri="http://schemas.openxmlformats.org/presentationml/2006/ole">
            <p:oleObj spid="_x0000_s112657" name="Equation" r:id="rId5" imgW="28346400" imgH="9753600" progId="Equation.DSMT4">
              <p:embed/>
            </p:oleObj>
          </a:graphicData>
        </a:graphic>
      </p:graphicFrame>
      <p:graphicFrame>
        <p:nvGraphicFramePr>
          <p:cNvPr id="10" name="对象 9"/>
          <p:cNvGraphicFramePr>
            <a:graphicFrameLocks noChangeAspect="1"/>
          </p:cNvGraphicFramePr>
          <p:nvPr/>
        </p:nvGraphicFramePr>
        <p:xfrm>
          <a:off x="3948112" y="3209763"/>
          <a:ext cx="2417853" cy="520297"/>
        </p:xfrm>
        <a:graphic>
          <a:graphicData uri="http://schemas.openxmlformats.org/presentationml/2006/ole">
            <p:oleObj spid="_x0000_s112658" name="Equation" r:id="rId6" imgW="48158400" imgH="10363200" progId="Equation.DSMT4">
              <p:embed/>
            </p:oleObj>
          </a:graphicData>
        </a:graphic>
      </p:graphicFrame>
      <p:graphicFrame>
        <p:nvGraphicFramePr>
          <p:cNvPr id="11" name="对象 10"/>
          <p:cNvGraphicFramePr>
            <a:graphicFrameLocks noChangeAspect="1"/>
          </p:cNvGraphicFramePr>
          <p:nvPr/>
        </p:nvGraphicFramePr>
        <p:xfrm>
          <a:off x="3835400" y="4094163"/>
          <a:ext cx="981075" cy="388937"/>
        </p:xfrm>
        <a:graphic>
          <a:graphicData uri="http://schemas.openxmlformats.org/presentationml/2006/ole">
            <p:oleObj spid="_x0000_s112659" name="Equation" r:id="rId7" imgW="17678400" imgH="7010400" progId="Equation.DSMT4">
              <p:embed/>
            </p:oleObj>
          </a:graphicData>
        </a:graphic>
      </p:graphicFrame>
      <p:graphicFrame>
        <p:nvGraphicFramePr>
          <p:cNvPr id="12" name="对象 11"/>
          <p:cNvGraphicFramePr>
            <a:graphicFrameLocks noChangeAspect="1"/>
          </p:cNvGraphicFramePr>
          <p:nvPr/>
        </p:nvGraphicFramePr>
        <p:xfrm>
          <a:off x="3835400" y="4643438"/>
          <a:ext cx="1111250" cy="427037"/>
        </p:xfrm>
        <a:graphic>
          <a:graphicData uri="http://schemas.openxmlformats.org/presentationml/2006/ole">
            <p:oleObj spid="_x0000_s112660" name="Equation" r:id="rId8" imgW="18288000" imgH="7010400" progId="Equation.DSMT4">
              <p:embed/>
            </p:oleObj>
          </a:graphicData>
        </a:graphic>
      </p:graphicFrame>
      <p:graphicFrame>
        <p:nvGraphicFramePr>
          <p:cNvPr id="13" name="对象 12"/>
          <p:cNvGraphicFramePr>
            <a:graphicFrameLocks noChangeAspect="1"/>
          </p:cNvGraphicFramePr>
          <p:nvPr/>
        </p:nvGraphicFramePr>
        <p:xfrm>
          <a:off x="3795713" y="5580063"/>
          <a:ext cx="1174750" cy="465137"/>
        </p:xfrm>
        <a:graphic>
          <a:graphicData uri="http://schemas.openxmlformats.org/presentationml/2006/ole">
            <p:oleObj spid="_x0000_s112661" name="Equation" r:id="rId9" imgW="17678400" imgH="7010400" progId="Equation.DSMT4">
              <p:embed/>
            </p:oleObj>
          </a:graphicData>
        </a:graphic>
      </p:graphicFrame>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b="0" dirty="0"/>
              <a:t>z</a:t>
            </a:r>
            <a:r>
              <a:rPr lang="zh-CN" altLang="en-US" b="0" dirty="0"/>
              <a:t>坐标系和</a:t>
            </a:r>
            <a:r>
              <a:rPr lang="en-US" altLang="zh-CN" b="0" dirty="0"/>
              <a:t>p</a:t>
            </a:r>
            <a:r>
              <a:rPr lang="zh-CN" altLang="en-US" b="0" dirty="0"/>
              <a:t>坐标系的比较</a:t>
            </a:r>
          </a:p>
        </p:txBody>
      </p:sp>
      <p:sp>
        <p:nvSpPr>
          <p:cNvPr id="3" name="灯片编号占位符 2"/>
          <p:cNvSpPr>
            <a:spLocks noGrp="1"/>
          </p:cNvSpPr>
          <p:nvPr>
            <p:ph type="sldNum" sz="quarter" idx="4"/>
          </p:nvPr>
        </p:nvSpPr>
        <p:spPr/>
        <p:txBody>
          <a:bodyPr/>
          <a:lstStyle/>
          <a:p>
            <a:fld id="{E5BDF72E-9FE5-429F-91AD-B59394577185}" type="slidenum">
              <a:rPr lang="zh-CN" altLang="en-US" smtClean="0"/>
              <a:pPr/>
              <a:t>86</a:t>
            </a:fld>
            <a:endParaRPr lang="zh-CN" altLang="en-US"/>
          </a:p>
        </p:txBody>
      </p:sp>
      <p:sp>
        <p:nvSpPr>
          <p:cNvPr id="2" name="文本框 1"/>
          <p:cNvSpPr txBox="1"/>
          <p:nvPr/>
        </p:nvSpPr>
        <p:spPr>
          <a:xfrm>
            <a:off x="857244" y="1230888"/>
            <a:ext cx="7587070" cy="3000821"/>
          </a:xfrm>
          <a:prstGeom prst="rect">
            <a:avLst/>
          </a:prstGeom>
          <a:noFill/>
        </p:spPr>
        <p:txBody>
          <a:bodyPr wrap="square" rtlCol="0">
            <a:spAutoFit/>
          </a:bodyPr>
          <a:lstStyle/>
          <a:p>
            <a:pPr algn="just">
              <a:lnSpc>
                <a:spcPct val="150000"/>
              </a:lnSpc>
            </a:pPr>
            <a:r>
              <a:rPr lang="en-US" altLang="zh-CN" b="1" dirty="0">
                <a:solidFill>
                  <a:srgbClr val="002060"/>
                </a:solidFill>
                <a:latin typeface="微软雅黑" panose="020B0503020204020204" pitchFamily="34" charset="-122"/>
                <a:ea typeface="微软雅黑" panose="020B0503020204020204" pitchFamily="34" charset="-122"/>
              </a:rPr>
              <a:t>z</a:t>
            </a:r>
            <a:r>
              <a:rPr lang="zh-CN" altLang="en-US" b="1" dirty="0">
                <a:solidFill>
                  <a:srgbClr val="002060"/>
                </a:solidFill>
                <a:latin typeface="微软雅黑" panose="020B0503020204020204" pitchFamily="34" charset="-122"/>
                <a:ea typeface="微软雅黑" panose="020B0503020204020204" pitchFamily="34" charset="-122"/>
              </a:rPr>
              <a:t>坐标系：</a:t>
            </a:r>
            <a:r>
              <a:rPr lang="zh-CN" altLang="en-US" dirty="0">
                <a:latin typeface="微软雅黑" panose="020B0503020204020204" pitchFamily="34" charset="-122"/>
                <a:ea typeface="微软雅黑" panose="020B0503020204020204" pitchFamily="34" charset="-122"/>
              </a:rPr>
              <a:t>无静力平衡条件要求，方程形式比</a:t>
            </a:r>
            <a:r>
              <a:rPr lang="en-US" altLang="zh-CN" dirty="0">
                <a:latin typeface="微软雅黑" panose="020B0503020204020204" pitchFamily="34" charset="-122"/>
                <a:ea typeface="微软雅黑" panose="020B0503020204020204" pitchFamily="34" charset="-122"/>
              </a:rPr>
              <a:t>p</a:t>
            </a:r>
            <a:r>
              <a:rPr lang="zh-CN" altLang="en-US" dirty="0">
                <a:latin typeface="微软雅黑" panose="020B0503020204020204" pitchFamily="34" charset="-122"/>
                <a:ea typeface="微软雅黑" panose="020B0503020204020204" pitchFamily="34" charset="-122"/>
              </a:rPr>
              <a:t>坐标系复杂，运动方程、连续方程显含密度，坐标面为等高面，利用高空探测资料不便。</a:t>
            </a:r>
            <a:endParaRPr lang="en-US" altLang="zh-CN" dirty="0">
              <a:latin typeface="微软雅黑" panose="020B0503020204020204" pitchFamily="34" charset="-122"/>
              <a:ea typeface="微软雅黑" panose="020B0503020204020204" pitchFamily="34" charset="-122"/>
            </a:endParaRPr>
          </a:p>
          <a:p>
            <a:pPr algn="just">
              <a:lnSpc>
                <a:spcPct val="150000"/>
              </a:lnSpc>
            </a:pPr>
            <a:r>
              <a:rPr lang="en-US" altLang="zh-CN" b="1" dirty="0">
                <a:solidFill>
                  <a:srgbClr val="C00000"/>
                </a:solidFill>
                <a:latin typeface="微软雅黑" panose="020B0503020204020204" pitchFamily="34" charset="-122"/>
                <a:ea typeface="微软雅黑" panose="020B0503020204020204" pitchFamily="34" charset="-122"/>
              </a:rPr>
              <a:t>p</a:t>
            </a:r>
            <a:r>
              <a:rPr lang="zh-CN" altLang="en-US" b="1" dirty="0">
                <a:solidFill>
                  <a:srgbClr val="C00000"/>
                </a:solidFill>
                <a:latin typeface="微软雅黑" panose="020B0503020204020204" pitchFamily="34" charset="-122"/>
                <a:ea typeface="微软雅黑" panose="020B0503020204020204" pitchFamily="34" charset="-122"/>
              </a:rPr>
              <a:t>坐标系：</a:t>
            </a:r>
            <a:r>
              <a:rPr lang="zh-CN" altLang="en-US" dirty="0">
                <a:latin typeface="微软雅黑" panose="020B0503020204020204" pitchFamily="34" charset="-122"/>
                <a:ea typeface="微软雅黑" panose="020B0503020204020204" pitchFamily="34" charset="-122"/>
              </a:rPr>
              <a:t>在静力平衡时才能使用，不适宜研究中小尺度（如强对流天气系统）。方程形式比</a:t>
            </a:r>
            <a:r>
              <a:rPr lang="en-US" altLang="zh-CN" dirty="0">
                <a:latin typeface="微软雅黑" panose="020B0503020204020204" pitchFamily="34" charset="-122"/>
                <a:ea typeface="微软雅黑" panose="020B0503020204020204" pitchFamily="34" charset="-122"/>
              </a:rPr>
              <a:t>z</a:t>
            </a:r>
            <a:r>
              <a:rPr lang="zh-CN" altLang="en-US" dirty="0">
                <a:latin typeface="微软雅黑" panose="020B0503020204020204" pitchFamily="34" charset="-122"/>
                <a:ea typeface="微软雅黑" panose="020B0503020204020204" pitchFamily="34" charset="-122"/>
              </a:rPr>
              <a:t>坐标系简单，运动方程、连续方程不显含密度，坐标面为等压面，便于利用高空观测资料。但下边界条件较复杂，不便于研究地形问题。由于采用静力平衡近似，方程组以消除气象意义不大的高频扰动（如大气声波）。</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E5BDF72E-9FE5-429F-91AD-B59394577185}" type="slidenum">
              <a:rPr lang="zh-CN" altLang="en-US" smtClean="0"/>
              <a:pPr/>
              <a:t>87</a:t>
            </a:fld>
            <a:endParaRPr lang="zh-CN" altLang="en-US"/>
          </a:p>
        </p:txBody>
      </p:sp>
      <p:sp>
        <p:nvSpPr>
          <p:cNvPr id="3" name="文本框 59393"/>
          <p:cNvSpPr txBox="1">
            <a:spLocks noChangeArrowheads="1"/>
          </p:cNvSpPr>
          <p:nvPr/>
        </p:nvSpPr>
        <p:spPr bwMode="auto">
          <a:xfrm>
            <a:off x="2843258" y="735779"/>
            <a:ext cx="293061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zh-CN" altLang="en-US" sz="2000" b="1" dirty="0">
                <a:solidFill>
                  <a:srgbClr val="002060"/>
                </a:solidFill>
                <a:latin typeface="微软雅黑" panose="020B0503020204020204" pitchFamily="34" charset="-122"/>
                <a:ea typeface="微软雅黑" panose="020B0503020204020204" pitchFamily="34" charset="-122"/>
              </a:rPr>
              <a:t>第七节 有关</a:t>
            </a:r>
            <a:r>
              <a:rPr lang="en-US" altLang="zh-CN" sz="2000" b="1" dirty="0">
                <a:solidFill>
                  <a:srgbClr val="002060"/>
                </a:solidFill>
                <a:latin typeface="微软雅黑" panose="020B0503020204020204" pitchFamily="34" charset="-122"/>
                <a:ea typeface="微软雅黑" panose="020B0503020204020204" pitchFamily="34" charset="-122"/>
              </a:rPr>
              <a:t>f</a:t>
            </a:r>
            <a:r>
              <a:rPr lang="zh-CN" altLang="en-US" sz="2000" b="1" dirty="0">
                <a:solidFill>
                  <a:srgbClr val="002060"/>
                </a:solidFill>
                <a:latin typeface="微软雅黑" panose="020B0503020204020204" pitchFamily="34" charset="-122"/>
                <a:ea typeface="微软雅黑" panose="020B0503020204020204" pitchFamily="34" charset="-122"/>
              </a:rPr>
              <a:t>的三个近似</a:t>
            </a:r>
          </a:p>
        </p:txBody>
      </p:sp>
      <p:graphicFrame>
        <p:nvGraphicFramePr>
          <p:cNvPr id="4" name="对象 3"/>
          <p:cNvGraphicFramePr>
            <a:graphicFrameLocks noChangeAspect="1"/>
          </p:cNvGraphicFramePr>
          <p:nvPr/>
        </p:nvGraphicFramePr>
        <p:xfrm>
          <a:off x="1106830" y="2805324"/>
          <a:ext cx="6677816" cy="1842156"/>
        </p:xfrm>
        <a:graphic>
          <a:graphicData uri="http://schemas.openxmlformats.org/presentationml/2006/ole">
            <p:oleObj spid="_x0000_s113667" name="Equation" r:id="rId3" imgW="114909600" imgH="31699200" progId="Equation.DSMT4">
              <p:embed/>
            </p:oleObj>
          </a:graphicData>
        </a:graphic>
      </p:graphicFrame>
      <p:sp>
        <p:nvSpPr>
          <p:cNvPr id="5" name="矩形 4"/>
          <p:cNvSpPr/>
          <p:nvPr/>
        </p:nvSpPr>
        <p:spPr>
          <a:xfrm>
            <a:off x="985326" y="1532708"/>
            <a:ext cx="6956892" cy="879087"/>
          </a:xfrm>
          <a:prstGeom prst="rect">
            <a:avLst/>
          </a:prstGeom>
        </p:spPr>
        <p:txBody>
          <a:bodyPr wrap="square">
            <a:spAutoFit/>
          </a:bodyPr>
          <a:lstStyle/>
          <a:p>
            <a:pPr indent="457200">
              <a:lnSpc>
                <a:spcPct val="150000"/>
              </a:lnSpc>
            </a:pPr>
            <a:r>
              <a:rPr lang="zh-CN" altLang="en-US" dirty="0">
                <a:latin typeface="微软雅黑" panose="020B0503020204020204" pitchFamily="34" charset="-122"/>
                <a:ea typeface="微软雅黑" panose="020B0503020204020204" pitchFamily="34" charset="-122"/>
              </a:rPr>
              <a:t>设局地直角坐标系原点所在纬度为</a:t>
            </a:r>
            <a:r>
              <a:rPr lang="el-GR" altLang="zh-CN" dirty="0">
                <a:latin typeface="微软雅黑" panose="020B0503020204020204" pitchFamily="34" charset="-122"/>
                <a:ea typeface="微软雅黑" panose="020B0503020204020204" pitchFamily="34" charset="-122"/>
              </a:rPr>
              <a:t>φ</a:t>
            </a:r>
            <a:r>
              <a:rPr lang="en-US" altLang="zh-CN" baseline="-25000"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，则南北坐标</a:t>
            </a:r>
            <a:r>
              <a:rPr lang="en-US" altLang="zh-CN" dirty="0">
                <a:latin typeface="微软雅黑" panose="020B0503020204020204" pitchFamily="34" charset="-122"/>
                <a:ea typeface="微软雅黑" panose="020B0503020204020204" pitchFamily="34" charset="-122"/>
              </a:rPr>
              <a:t>y</a:t>
            </a:r>
            <a:r>
              <a:rPr lang="en-US" altLang="zh-CN" baseline="-25000" dirty="0">
                <a:latin typeface="微软雅黑" panose="020B0503020204020204" pitchFamily="34" charset="-122"/>
                <a:ea typeface="微软雅黑" panose="020B0503020204020204" pitchFamily="34" charset="-122"/>
              </a:rPr>
              <a:t>0</a:t>
            </a:r>
            <a:r>
              <a:rPr lang="en-US" altLang="zh-CN"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，将</a:t>
            </a:r>
            <a:r>
              <a:rPr lang="en-US" altLang="zh-CN" dirty="0">
                <a:latin typeface="微软雅黑" panose="020B0503020204020204" pitchFamily="34" charset="-122"/>
                <a:ea typeface="微软雅黑" panose="020B0503020204020204" pitchFamily="34" charset="-122"/>
              </a:rPr>
              <a:t>f</a:t>
            </a:r>
            <a:r>
              <a:rPr lang="zh-CN" altLang="en-US" dirty="0">
                <a:latin typeface="微软雅黑" panose="020B0503020204020204" pitchFamily="34" charset="-122"/>
                <a:ea typeface="微软雅黑" panose="020B0503020204020204" pitchFamily="34" charset="-122"/>
              </a:rPr>
              <a:t>在</a:t>
            </a:r>
            <a:r>
              <a:rPr lang="el-GR" altLang="zh-CN" dirty="0">
                <a:latin typeface="微软雅黑" panose="020B0503020204020204" pitchFamily="34" charset="-122"/>
                <a:ea typeface="微软雅黑" panose="020B0503020204020204" pitchFamily="34" charset="-122"/>
              </a:rPr>
              <a:t>φ</a:t>
            </a:r>
            <a:r>
              <a:rPr lang="en-US" altLang="zh-CN" baseline="-25000"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附近展开为（</a:t>
            </a:r>
            <a:r>
              <a:rPr lang="el-GR" altLang="zh-CN" dirty="0">
                <a:latin typeface="微软雅黑" panose="020B0503020204020204" pitchFamily="34" charset="-122"/>
                <a:ea typeface="微软雅黑" panose="020B0503020204020204" pitchFamily="34" charset="-122"/>
              </a:rPr>
              <a:t>φ</a:t>
            </a:r>
            <a:r>
              <a:rPr lang="en-US" altLang="zh-CN" baseline="-25000"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 </a:t>
            </a:r>
            <a:r>
              <a:rPr lang="el-GR" altLang="zh-CN" dirty="0">
                <a:latin typeface="微软雅黑" panose="020B0503020204020204" pitchFamily="34" charset="-122"/>
                <a:ea typeface="微软雅黑" panose="020B0503020204020204" pitchFamily="34" charset="-122"/>
              </a:rPr>
              <a:t>φ</a:t>
            </a:r>
            <a:r>
              <a:rPr lang="en-US" altLang="zh-CN" baseline="-25000" dirty="0">
                <a:latin typeface="微软雅黑" panose="020B0503020204020204" pitchFamily="34" charset="-122"/>
                <a:ea typeface="微软雅黑" panose="020B0503020204020204" pitchFamily="34" charset="-122"/>
              </a:rPr>
              <a:t>0 </a:t>
            </a:r>
            <a:r>
              <a:rPr lang="zh-CN" altLang="en-US" dirty="0">
                <a:latin typeface="微软雅黑" panose="020B0503020204020204" pitchFamily="34" charset="-122"/>
                <a:ea typeface="微软雅黑" panose="020B0503020204020204" pitchFamily="34" charset="-122"/>
              </a:rPr>
              <a:t>）的泰勒级数</a:t>
            </a:r>
            <a:endParaRPr lang="zh-CN" altLang="en-US"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f</a:t>
            </a:r>
            <a:r>
              <a:rPr lang="zh-CN" altLang="en-US" dirty="0"/>
              <a:t>的三种近似</a:t>
            </a:r>
            <a:r>
              <a:rPr lang="en-US" altLang="zh-CN" dirty="0"/>
              <a:t>-</a:t>
            </a:r>
            <a:r>
              <a:rPr lang="zh-CN" altLang="en-US" sz="1600" dirty="0">
                <a:solidFill>
                  <a:srgbClr val="002060"/>
                </a:solidFill>
              </a:rPr>
              <a:t>用不同的局地切平面</a:t>
            </a:r>
            <a:r>
              <a:rPr lang="en-US" altLang="zh-CN" sz="1600" dirty="0">
                <a:solidFill>
                  <a:srgbClr val="002060"/>
                </a:solidFill>
              </a:rPr>
              <a:t>f(y)</a:t>
            </a:r>
            <a:r>
              <a:rPr lang="zh-CN" altLang="en-US" sz="1600" dirty="0">
                <a:solidFill>
                  <a:srgbClr val="002060"/>
                </a:solidFill>
              </a:rPr>
              <a:t>代替球面</a:t>
            </a:r>
            <a:r>
              <a:rPr lang="en-US" altLang="zh-CN" sz="1600" dirty="0">
                <a:solidFill>
                  <a:srgbClr val="002060"/>
                </a:solidFill>
              </a:rPr>
              <a:t>f(</a:t>
            </a:r>
            <a:r>
              <a:rPr lang="el-GR" altLang="zh-CN" sz="1600" dirty="0">
                <a:solidFill>
                  <a:srgbClr val="002060"/>
                </a:solidFill>
              </a:rPr>
              <a:t>φ</a:t>
            </a:r>
            <a:r>
              <a:rPr lang="en-US" altLang="zh-CN" sz="1600" dirty="0">
                <a:solidFill>
                  <a:srgbClr val="002060"/>
                </a:solidFill>
              </a:rPr>
              <a:t>)</a:t>
            </a:r>
            <a:endParaRPr lang="zh-CN" altLang="en-US" dirty="0"/>
          </a:p>
        </p:txBody>
      </p:sp>
      <p:sp>
        <p:nvSpPr>
          <p:cNvPr id="2" name="灯片编号占位符 1"/>
          <p:cNvSpPr>
            <a:spLocks noGrp="1"/>
          </p:cNvSpPr>
          <p:nvPr>
            <p:ph type="sldNum" sz="quarter" idx="4"/>
          </p:nvPr>
        </p:nvSpPr>
        <p:spPr/>
        <p:txBody>
          <a:bodyPr/>
          <a:lstStyle/>
          <a:p>
            <a:fld id="{E5BDF72E-9FE5-429F-91AD-B59394577185}" type="slidenum">
              <a:rPr lang="zh-CN" altLang="en-US" smtClean="0"/>
              <a:pPr/>
              <a:t>88</a:t>
            </a:fld>
            <a:endParaRPr lang="zh-CN" altLang="en-US"/>
          </a:p>
        </p:txBody>
      </p:sp>
      <p:graphicFrame>
        <p:nvGraphicFramePr>
          <p:cNvPr id="5" name="对象 4"/>
          <p:cNvGraphicFramePr>
            <a:graphicFrameLocks noChangeAspect="1"/>
          </p:cNvGraphicFramePr>
          <p:nvPr/>
        </p:nvGraphicFramePr>
        <p:xfrm>
          <a:off x="2832899" y="1706651"/>
          <a:ext cx="4279394" cy="2111419"/>
        </p:xfrm>
        <a:graphic>
          <a:graphicData uri="http://schemas.openxmlformats.org/presentationml/2006/ole">
            <p:oleObj spid="_x0000_s115719" name="Equation" r:id="rId3" imgW="69189600" imgH="34137600" progId="Equation.DSMT4">
              <p:embed/>
            </p:oleObj>
          </a:graphicData>
        </a:graphic>
      </p:graphicFrame>
      <p:sp>
        <p:nvSpPr>
          <p:cNvPr id="6" name="矩形 5"/>
          <p:cNvSpPr/>
          <p:nvPr/>
        </p:nvSpPr>
        <p:spPr>
          <a:xfrm>
            <a:off x="690465" y="1213655"/>
            <a:ext cx="5686172" cy="369332"/>
          </a:xfrm>
          <a:prstGeom prst="rect">
            <a:avLst/>
          </a:prstGeom>
        </p:spPr>
        <p:txBody>
          <a:bodyPr wrap="none">
            <a:spAutoFit/>
          </a:bodyPr>
          <a:lstStyle/>
          <a:p>
            <a:r>
              <a:rPr lang="zh-CN" altLang="en-US" b="1" dirty="0">
                <a:solidFill>
                  <a:srgbClr val="C00000"/>
                </a:solidFill>
                <a:latin typeface="微软雅黑" panose="020B0503020204020204" pitchFamily="34" charset="-122"/>
                <a:ea typeface="微软雅黑" panose="020B0503020204020204" pitchFamily="34" charset="-122"/>
              </a:rPr>
              <a:t>中高纬度</a:t>
            </a:r>
            <a:r>
              <a:rPr lang="el-GR" altLang="zh-CN" b="1" dirty="0">
                <a:solidFill>
                  <a:srgbClr val="C00000"/>
                </a:solidFill>
                <a:latin typeface="微软雅黑" panose="020B0503020204020204" pitchFamily="34" charset="-122"/>
                <a:ea typeface="微软雅黑" panose="020B0503020204020204" pitchFamily="34" charset="-122"/>
              </a:rPr>
              <a:t>β</a:t>
            </a:r>
            <a:r>
              <a:rPr lang="zh-CN" altLang="en-US" b="1" dirty="0">
                <a:solidFill>
                  <a:srgbClr val="C00000"/>
                </a:solidFill>
                <a:latin typeface="微软雅黑" panose="020B0503020204020204" pitchFamily="34" charset="-122"/>
                <a:ea typeface="微软雅黑" panose="020B0503020204020204" pitchFamily="34" charset="-122"/>
              </a:rPr>
              <a:t>平面近似</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 sin</a:t>
            </a:r>
            <a:r>
              <a:rPr lang="el-GR" altLang="zh-CN" dirty="0">
                <a:latin typeface="微软雅黑" panose="020B0503020204020204" pitchFamily="34" charset="-122"/>
                <a:ea typeface="微软雅黑" panose="020B0503020204020204" pitchFamily="34" charset="-122"/>
              </a:rPr>
              <a:t>φ</a:t>
            </a:r>
            <a:r>
              <a:rPr lang="en-US" altLang="zh-CN" baseline="-25000" dirty="0">
                <a:latin typeface="微软雅黑" panose="020B0503020204020204" pitchFamily="34" charset="-122"/>
                <a:ea typeface="微软雅黑" panose="020B0503020204020204" pitchFamily="34" charset="-122"/>
              </a:rPr>
              <a:t>0</a:t>
            </a:r>
            <a:r>
              <a:rPr lang="en-US" altLang="zh-CN" dirty="0">
                <a:latin typeface="微软雅黑" panose="020B0503020204020204" pitchFamily="34" charset="-122"/>
                <a:ea typeface="微软雅黑" panose="020B0503020204020204" pitchFamily="34" charset="-122"/>
              </a:rPr>
              <a:t>≈cos</a:t>
            </a:r>
            <a:r>
              <a:rPr lang="el-GR" altLang="zh-CN" dirty="0">
                <a:latin typeface="微软雅黑" panose="020B0503020204020204" pitchFamily="34" charset="-122"/>
                <a:ea typeface="微软雅黑" panose="020B0503020204020204" pitchFamily="34" charset="-122"/>
              </a:rPr>
              <a:t>φ</a:t>
            </a:r>
            <a:r>
              <a:rPr lang="en-US" altLang="zh-CN" baseline="-25000"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。对于</a:t>
            </a:r>
            <a:r>
              <a:rPr lang="zh-CN" altLang="en-US" b="1" dirty="0">
                <a:solidFill>
                  <a:srgbClr val="002060"/>
                </a:solidFill>
                <a:latin typeface="微软雅黑" panose="020B0503020204020204" pitchFamily="34" charset="-122"/>
                <a:ea typeface="微软雅黑" panose="020B0503020204020204" pitchFamily="34" charset="-122"/>
              </a:rPr>
              <a:t>大尺度运动</a:t>
            </a:r>
          </a:p>
        </p:txBody>
      </p:sp>
      <p:sp>
        <p:nvSpPr>
          <p:cNvPr id="7" name="矩形 6"/>
          <p:cNvSpPr/>
          <p:nvPr/>
        </p:nvSpPr>
        <p:spPr>
          <a:xfrm>
            <a:off x="718745" y="4072493"/>
            <a:ext cx="5333511" cy="369332"/>
          </a:xfrm>
          <a:prstGeom prst="rect">
            <a:avLst/>
          </a:prstGeom>
        </p:spPr>
        <p:txBody>
          <a:bodyPr wrap="none">
            <a:spAutoFit/>
          </a:bodyPr>
          <a:lstStyle/>
          <a:p>
            <a:r>
              <a:rPr lang="en-US" altLang="zh-CN" b="1" dirty="0">
                <a:solidFill>
                  <a:srgbClr val="C00000"/>
                </a:solidFill>
                <a:latin typeface="微软雅黑" panose="020B0503020204020204" pitchFamily="34" charset="-122"/>
                <a:ea typeface="微软雅黑" panose="020B0503020204020204" pitchFamily="34" charset="-122"/>
              </a:rPr>
              <a:t>f</a:t>
            </a:r>
            <a:r>
              <a:rPr lang="zh-CN" altLang="en-US" b="1" dirty="0">
                <a:solidFill>
                  <a:srgbClr val="C00000"/>
                </a:solidFill>
                <a:latin typeface="微软雅黑" panose="020B0503020204020204" pitchFamily="34" charset="-122"/>
                <a:ea typeface="微软雅黑" panose="020B0503020204020204" pitchFamily="34" charset="-122"/>
              </a:rPr>
              <a:t>平面近似</a:t>
            </a:r>
            <a:r>
              <a:rPr lang="zh-CN" altLang="en-US" dirty="0">
                <a:latin typeface="微软雅黑" panose="020B0503020204020204" pitchFamily="34" charset="-122"/>
                <a:ea typeface="微软雅黑" panose="020B0503020204020204" pitchFamily="34" charset="-122"/>
              </a:rPr>
              <a:t>：</a:t>
            </a:r>
            <a:r>
              <a:rPr lang="zh-CN" altLang="en-US" b="1" dirty="0">
                <a:solidFill>
                  <a:srgbClr val="002060"/>
                </a:solidFill>
                <a:latin typeface="微软雅黑" panose="020B0503020204020204" pitchFamily="34" charset="-122"/>
                <a:ea typeface="微软雅黑" panose="020B0503020204020204" pitchFamily="34" charset="-122"/>
              </a:rPr>
              <a:t>小范围大气运动</a:t>
            </a:r>
            <a:r>
              <a:rPr lang="zh-CN" altLang="en-US" dirty="0">
                <a:latin typeface="微软雅黑" panose="020B0503020204020204" pitchFamily="34" charset="-122"/>
                <a:ea typeface="微软雅黑" panose="020B0503020204020204" pitchFamily="34" charset="-122"/>
              </a:rPr>
              <a:t>，如中小尺度天气系统</a:t>
            </a:r>
          </a:p>
        </p:txBody>
      </p:sp>
      <p:sp>
        <p:nvSpPr>
          <p:cNvPr id="8" name="矩形 7"/>
          <p:cNvSpPr/>
          <p:nvPr/>
        </p:nvSpPr>
        <p:spPr>
          <a:xfrm>
            <a:off x="736160" y="5451696"/>
            <a:ext cx="3086101" cy="369332"/>
          </a:xfrm>
          <a:prstGeom prst="rect">
            <a:avLst/>
          </a:prstGeom>
        </p:spPr>
        <p:txBody>
          <a:bodyPr wrap="none">
            <a:spAutoFit/>
          </a:bodyPr>
          <a:lstStyle/>
          <a:p>
            <a:r>
              <a:rPr lang="zh-CN" altLang="en-US" b="1" dirty="0">
                <a:solidFill>
                  <a:srgbClr val="C00000"/>
                </a:solidFill>
                <a:latin typeface="微软雅黑" panose="020B0503020204020204" pitchFamily="34" charset="-122"/>
                <a:ea typeface="微软雅黑" panose="020B0503020204020204" pitchFamily="34" charset="-122"/>
              </a:rPr>
              <a:t>赤道</a:t>
            </a:r>
            <a:r>
              <a:rPr lang="el-GR" altLang="zh-CN" b="1" dirty="0">
                <a:solidFill>
                  <a:srgbClr val="C00000"/>
                </a:solidFill>
                <a:latin typeface="微软雅黑" panose="020B0503020204020204" pitchFamily="34" charset="-122"/>
                <a:ea typeface="微软雅黑" panose="020B0503020204020204" pitchFamily="34" charset="-122"/>
              </a:rPr>
              <a:t>β</a:t>
            </a:r>
            <a:r>
              <a:rPr lang="zh-CN" altLang="en-US" b="1" dirty="0">
                <a:solidFill>
                  <a:srgbClr val="C00000"/>
                </a:solidFill>
                <a:latin typeface="微软雅黑" panose="020B0503020204020204" pitchFamily="34" charset="-122"/>
                <a:ea typeface="微软雅黑" panose="020B0503020204020204" pitchFamily="34" charset="-122"/>
              </a:rPr>
              <a:t>平面近似</a:t>
            </a:r>
            <a:r>
              <a:rPr lang="zh-CN" altLang="en-US" dirty="0">
                <a:latin typeface="微软雅黑" panose="020B0503020204020204" pitchFamily="34" charset="-122"/>
                <a:ea typeface="微软雅黑" panose="020B0503020204020204" pitchFamily="34" charset="-122"/>
              </a:rPr>
              <a:t>：</a:t>
            </a:r>
            <a:r>
              <a:rPr lang="zh-CN" altLang="en-US" b="1" dirty="0">
                <a:solidFill>
                  <a:srgbClr val="002060"/>
                </a:solidFill>
                <a:latin typeface="微软雅黑" panose="020B0503020204020204" pitchFamily="34" charset="-122"/>
                <a:ea typeface="微软雅黑" panose="020B0503020204020204" pitchFamily="34" charset="-122"/>
              </a:rPr>
              <a:t>低纬度地区</a:t>
            </a:r>
          </a:p>
        </p:txBody>
      </p:sp>
      <p:graphicFrame>
        <p:nvGraphicFramePr>
          <p:cNvPr id="10" name="对象 9"/>
          <p:cNvGraphicFramePr>
            <a:graphicFrameLocks noChangeAspect="1"/>
          </p:cNvGraphicFramePr>
          <p:nvPr/>
        </p:nvGraphicFramePr>
        <p:xfrm>
          <a:off x="3710803" y="5893164"/>
          <a:ext cx="1828800" cy="715963"/>
        </p:xfrm>
        <a:graphic>
          <a:graphicData uri="http://schemas.openxmlformats.org/presentationml/2006/ole">
            <p:oleObj spid="_x0000_s115720" name="Equation" r:id="rId4" imgW="29565600" imgH="11582400" progId="Equation.DSMT4">
              <p:embed/>
            </p:oleObj>
          </a:graphicData>
        </a:graphic>
      </p:graphicFrame>
      <p:graphicFrame>
        <p:nvGraphicFramePr>
          <p:cNvPr id="12" name="对象 11"/>
          <p:cNvGraphicFramePr>
            <a:graphicFrameLocks noChangeAspect="1"/>
          </p:cNvGraphicFramePr>
          <p:nvPr/>
        </p:nvGraphicFramePr>
        <p:xfrm>
          <a:off x="3639856" y="4474435"/>
          <a:ext cx="1771650" cy="979487"/>
        </p:xfrm>
        <a:graphic>
          <a:graphicData uri="http://schemas.openxmlformats.org/presentationml/2006/ole">
            <p:oleObj spid="_x0000_s115721" name="Equation" r:id="rId5" imgW="28651200" imgH="15849600" progId="Equation.DSMT4">
              <p:embed/>
            </p:oleObj>
          </a:graphicData>
        </a:graphic>
      </p:graphicFrame>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kumimoji="1" lang="zh-CN" altLang="en-US" dirty="0"/>
              <a:t>总结 </a:t>
            </a:r>
            <a:endParaRPr lang="zh-CN" altLang="en-US" dirty="0"/>
          </a:p>
        </p:txBody>
      </p:sp>
      <p:sp>
        <p:nvSpPr>
          <p:cNvPr id="6" name="灯片编号占位符 3"/>
          <p:cNvSpPr>
            <a:spLocks noGrp="1"/>
          </p:cNvSpPr>
          <p:nvPr>
            <p:ph type="sldNum" sz="quarter" idx="4"/>
          </p:nvPr>
        </p:nvSpPr>
        <p:spPr/>
        <p:txBody>
          <a:bodyPr/>
          <a:lstStyle/>
          <a:p>
            <a:fld id="{909F6D9B-7503-497C-8C6C-AA57F3FCC4E6}" type="slidenum">
              <a:rPr lang="en-US" altLang="zh-CN"/>
              <a:pPr/>
              <a:t>89</a:t>
            </a:fld>
            <a:endParaRPr lang="en-US" altLang="zh-CN"/>
          </a:p>
        </p:txBody>
      </p:sp>
      <p:sp>
        <p:nvSpPr>
          <p:cNvPr id="344067" name="Rectangle 3"/>
          <p:cNvSpPr>
            <a:spLocks noChangeArrowheads="1"/>
          </p:cNvSpPr>
          <p:nvPr/>
        </p:nvSpPr>
        <p:spPr bwMode="auto">
          <a:xfrm>
            <a:off x="467543" y="1606052"/>
            <a:ext cx="8110400" cy="156966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numCol="2" spcCol="360000">
            <a:spAutoFit/>
          </a:bodyPr>
          <a:lstStyle>
            <a:lvl1pPr indent="269875">
              <a:tabLst>
                <a:tab pos="536575" algn="l"/>
              </a:tabLst>
              <a:defRPr>
                <a:solidFill>
                  <a:schemeClr val="tx1"/>
                </a:solidFill>
                <a:latin typeface="Arial" panose="020B0604020202020204" pitchFamily="34" charset="0"/>
                <a:ea typeface="宋体" panose="02010600030101010101" pitchFamily="2" charset="-122"/>
              </a:defRPr>
            </a:lvl1pPr>
            <a:lvl2pPr>
              <a:tabLst>
                <a:tab pos="536575" algn="l"/>
              </a:tabLst>
              <a:defRPr>
                <a:solidFill>
                  <a:schemeClr val="tx1"/>
                </a:solidFill>
                <a:latin typeface="Arial" panose="020B0604020202020204" pitchFamily="34" charset="0"/>
                <a:ea typeface="宋体" panose="02010600030101010101" pitchFamily="2" charset="-122"/>
              </a:defRPr>
            </a:lvl2pPr>
            <a:lvl3pPr>
              <a:tabLst>
                <a:tab pos="536575" algn="l"/>
              </a:tabLst>
              <a:defRPr>
                <a:solidFill>
                  <a:schemeClr val="tx1"/>
                </a:solidFill>
                <a:latin typeface="Arial" panose="020B0604020202020204" pitchFamily="34" charset="0"/>
                <a:ea typeface="宋体" panose="02010600030101010101" pitchFamily="2" charset="-122"/>
              </a:defRPr>
            </a:lvl3pPr>
            <a:lvl4pPr>
              <a:tabLst>
                <a:tab pos="536575" algn="l"/>
              </a:tabLst>
              <a:defRPr>
                <a:solidFill>
                  <a:schemeClr val="tx1"/>
                </a:solidFill>
                <a:latin typeface="Arial" panose="020B0604020202020204" pitchFamily="34" charset="0"/>
                <a:ea typeface="宋体" panose="02010600030101010101" pitchFamily="2" charset="-122"/>
              </a:defRPr>
            </a:lvl4pPr>
            <a:lvl5pPr>
              <a:tabLst>
                <a:tab pos="536575"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536575"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536575"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536575"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536575" algn="l"/>
              </a:tabLst>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sz="1600" dirty="0">
                <a:latin typeface="微软雅黑" panose="020B0503020204020204" pitchFamily="34" charset="-122"/>
                <a:ea typeface="微软雅黑" panose="020B0503020204020204" pitchFamily="34" charset="-122"/>
              </a:rPr>
              <a:t>第一节 惯性坐标系运动方程组 </a:t>
            </a:r>
          </a:p>
          <a:p>
            <a:pPr>
              <a:lnSpc>
                <a:spcPct val="150000"/>
              </a:lnSpc>
            </a:pPr>
            <a:r>
              <a:rPr lang="zh-CN" altLang="en-US" sz="1600" dirty="0">
                <a:latin typeface="微软雅黑" panose="020B0503020204020204" pitchFamily="34" charset="-122"/>
                <a:ea typeface="微软雅黑" panose="020B0503020204020204" pitchFamily="34" charset="-122"/>
              </a:rPr>
              <a:t>第二节 旋转坐标系运动方程</a:t>
            </a:r>
          </a:p>
          <a:p>
            <a:pPr>
              <a:lnSpc>
                <a:spcPct val="150000"/>
              </a:lnSpc>
            </a:pPr>
            <a:r>
              <a:rPr lang="zh-CN" altLang="en-US" sz="1600" dirty="0">
                <a:latin typeface="微软雅黑" panose="020B0503020204020204" pitchFamily="34" charset="-122"/>
                <a:ea typeface="微软雅黑" panose="020B0503020204020204" pitchFamily="34" charset="-122"/>
              </a:rPr>
              <a:t>第三节 连续方程和热力学方程</a:t>
            </a:r>
          </a:p>
          <a:p>
            <a:pPr>
              <a:lnSpc>
                <a:spcPct val="150000"/>
              </a:lnSpc>
            </a:pPr>
            <a:r>
              <a:rPr lang="zh-CN" altLang="en-US" sz="1600" dirty="0">
                <a:latin typeface="微软雅黑" panose="020B0503020204020204" pitchFamily="34" charset="-122"/>
                <a:ea typeface="微软雅黑" panose="020B0503020204020204" pitchFamily="34" charset="-122"/>
              </a:rPr>
              <a:t>第四节 </a:t>
            </a:r>
            <a:r>
              <a:rPr lang="zh-CN" altLang="en-US" sz="1600" b="1" dirty="0">
                <a:solidFill>
                  <a:srgbClr val="002060"/>
                </a:solidFill>
                <a:latin typeface="微软雅黑" panose="020B0503020204020204" pitchFamily="34" charset="-122"/>
                <a:ea typeface="微软雅黑" panose="020B0503020204020204" pitchFamily="34" charset="-122"/>
              </a:rPr>
              <a:t>球坐标系</a:t>
            </a:r>
            <a:r>
              <a:rPr lang="zh-CN" altLang="en-US" sz="1600" dirty="0">
                <a:latin typeface="微软雅黑" panose="020B0503020204020204" pitchFamily="34" charset="-122"/>
                <a:ea typeface="微软雅黑" panose="020B0503020204020204" pitchFamily="34" charset="-122"/>
              </a:rPr>
              <a:t>大气方程组简介</a:t>
            </a:r>
          </a:p>
          <a:p>
            <a:pPr>
              <a:lnSpc>
                <a:spcPct val="150000"/>
              </a:lnSpc>
            </a:pPr>
            <a:r>
              <a:rPr lang="zh-CN" altLang="en-US" sz="1600" dirty="0">
                <a:latin typeface="微软雅黑" panose="020B0503020204020204" pitchFamily="34" charset="-122"/>
                <a:ea typeface="微软雅黑" panose="020B0503020204020204" pitchFamily="34" charset="-122"/>
              </a:rPr>
              <a:t>第五节 </a:t>
            </a:r>
            <a:r>
              <a:rPr lang="zh-CN" altLang="en-US" sz="1600" b="1" dirty="0">
                <a:solidFill>
                  <a:srgbClr val="FF0000"/>
                </a:solidFill>
                <a:latin typeface="微软雅黑" panose="020B0503020204020204" pitchFamily="34" charset="-122"/>
                <a:ea typeface="微软雅黑" panose="020B0503020204020204" pitchFamily="34" charset="-122"/>
              </a:rPr>
              <a:t>局地直角坐标系</a:t>
            </a:r>
            <a:r>
              <a:rPr lang="zh-CN" altLang="en-US" sz="1600" dirty="0">
                <a:latin typeface="微软雅黑" panose="020B0503020204020204" pitchFamily="34" charset="-122"/>
                <a:ea typeface="微软雅黑" panose="020B0503020204020204" pitchFamily="34" charset="-122"/>
              </a:rPr>
              <a:t>的大气方程组</a:t>
            </a:r>
          </a:p>
          <a:p>
            <a:pPr>
              <a:lnSpc>
                <a:spcPct val="150000"/>
              </a:lnSpc>
            </a:pPr>
            <a:r>
              <a:rPr lang="zh-CN" altLang="en-US" sz="1600" dirty="0">
                <a:latin typeface="微软雅黑" panose="020B0503020204020204" pitchFamily="34" charset="-122"/>
                <a:ea typeface="微软雅黑" panose="020B0503020204020204" pitchFamily="34" charset="-122"/>
              </a:rPr>
              <a:t>第六节 </a:t>
            </a:r>
            <a:r>
              <a:rPr lang="zh-CN" altLang="en-US" sz="1600" b="1" dirty="0">
                <a:solidFill>
                  <a:srgbClr val="002060"/>
                </a:solidFill>
                <a:latin typeface="微软雅黑" panose="020B0503020204020204" pitchFamily="34" charset="-122"/>
                <a:ea typeface="微软雅黑" panose="020B0503020204020204" pitchFamily="34" charset="-122"/>
              </a:rPr>
              <a:t>气压坐标系</a:t>
            </a:r>
            <a:r>
              <a:rPr lang="zh-CN" altLang="en-US" sz="1600" dirty="0">
                <a:latin typeface="微软雅黑" panose="020B0503020204020204" pitchFamily="34" charset="-122"/>
                <a:ea typeface="微软雅黑" panose="020B0503020204020204" pitchFamily="34" charset="-122"/>
              </a:rPr>
              <a:t>的大气方程组</a:t>
            </a:r>
          </a:p>
          <a:p>
            <a:pPr>
              <a:lnSpc>
                <a:spcPct val="150000"/>
              </a:lnSpc>
            </a:pPr>
            <a:r>
              <a:rPr lang="zh-CN" altLang="en-US" sz="1600" dirty="0">
                <a:latin typeface="微软雅黑" panose="020B0503020204020204" pitchFamily="34" charset="-122"/>
                <a:ea typeface="微软雅黑" panose="020B0503020204020204" pitchFamily="34" charset="-122"/>
              </a:rPr>
              <a:t>第七节 有关科里奥利参数f的三个近似</a:t>
            </a:r>
          </a:p>
          <a:p>
            <a:pPr indent="0" algn="just">
              <a:lnSpc>
                <a:spcPct val="150000"/>
              </a:lnSpc>
            </a:pPr>
            <a:endParaRPr kumimoji="1" lang="zh-CN" altLang="en-US" sz="1600" dirty="0">
              <a:solidFill>
                <a:srgbClr val="002060"/>
              </a:solidFill>
              <a:ea typeface="微软雅黑" panose="020B0503020204020204" pitchFamily="34" charset="-122"/>
            </a:endParaRPr>
          </a:p>
        </p:txBody>
      </p:sp>
      <p:graphicFrame>
        <p:nvGraphicFramePr>
          <p:cNvPr id="7" name="图示 6"/>
          <p:cNvGraphicFramePr/>
          <p:nvPr/>
        </p:nvGraphicFramePr>
        <p:xfrm>
          <a:off x="819424" y="3361338"/>
          <a:ext cx="7563394" cy="26789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矩形 12289"/>
          <p:cNvSpPr>
            <a:spLocks noChangeArrowheads="1"/>
          </p:cNvSpPr>
          <p:nvPr/>
        </p:nvSpPr>
        <p:spPr bwMode="auto">
          <a:xfrm>
            <a:off x="654287" y="952676"/>
            <a:ext cx="5528799" cy="25853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b="0" dirty="0">
                <a:latin typeface="Arial" panose="020B0604020202020204" pitchFamily="34" charset="0"/>
                <a:ea typeface="微软雅黑" panose="020B0503020204020204" pitchFamily="34" charset="-122"/>
              </a:rPr>
              <a:t>任一矢量：                                        在惯性坐标系和旋转坐标系中的分量形式分别写为：        </a:t>
            </a:r>
          </a:p>
          <a:p>
            <a:pPr>
              <a:lnSpc>
                <a:spcPct val="150000"/>
              </a:lnSpc>
            </a:pPr>
            <a:endParaRPr lang="zh-CN" altLang="en-US" b="0" dirty="0">
              <a:latin typeface="Arial" panose="020B0604020202020204" pitchFamily="34" charset="0"/>
              <a:ea typeface="微软雅黑" panose="020B0503020204020204" pitchFamily="34" charset="-122"/>
            </a:endParaRPr>
          </a:p>
          <a:p>
            <a:pPr>
              <a:lnSpc>
                <a:spcPct val="150000"/>
              </a:lnSpc>
            </a:pPr>
            <a:endParaRPr lang="zh-CN" altLang="en-US" b="0" dirty="0">
              <a:latin typeface="Arial" panose="020B0604020202020204" pitchFamily="34" charset="0"/>
              <a:ea typeface="微软雅黑" panose="020B0503020204020204" pitchFamily="34" charset="-122"/>
            </a:endParaRPr>
          </a:p>
          <a:p>
            <a:pPr>
              <a:lnSpc>
                <a:spcPct val="150000"/>
              </a:lnSpc>
            </a:pPr>
            <a:endParaRPr lang="zh-CN" altLang="en-US" b="0" dirty="0">
              <a:latin typeface="Arial" panose="020B0604020202020204" pitchFamily="34" charset="0"/>
              <a:ea typeface="微软雅黑" panose="020B0503020204020204" pitchFamily="34" charset="-122"/>
            </a:endParaRPr>
          </a:p>
          <a:p>
            <a:pPr>
              <a:lnSpc>
                <a:spcPct val="150000"/>
              </a:lnSpc>
            </a:pPr>
            <a:endParaRPr lang="zh-CN" altLang="en-US" b="0" dirty="0">
              <a:latin typeface="Arial" panose="020B0604020202020204" pitchFamily="34" charset="0"/>
              <a:ea typeface="微软雅黑" panose="020B0503020204020204" pitchFamily="34" charset="-122"/>
            </a:endParaRPr>
          </a:p>
        </p:txBody>
      </p:sp>
      <p:pic>
        <p:nvPicPr>
          <p:cNvPr id="12290" name="图片 12290"/>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549752" y="446882"/>
            <a:ext cx="2139950" cy="2038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aphicFrame>
        <p:nvGraphicFramePr>
          <p:cNvPr id="12297" name="对象 12297">
            <a:hlinkClick r:id="" action="ppaction://ole?verb=1"/>
          </p:cNvPr>
          <p:cNvGraphicFramePr>
            <a:graphicFrameLocks noChangeAspect="1"/>
          </p:cNvGraphicFramePr>
          <p:nvPr/>
        </p:nvGraphicFramePr>
        <p:xfrm>
          <a:off x="1985859" y="1041089"/>
          <a:ext cx="2378075" cy="360362"/>
        </p:xfrm>
        <a:graphic>
          <a:graphicData uri="http://schemas.openxmlformats.org/presentationml/2006/ole">
            <p:oleObj spid="_x0000_s21517" r:id="rId4" imgW="40233600" imgH="6096000" progId="Equation.3">
              <p:embed/>
            </p:oleObj>
          </a:graphicData>
        </a:graphic>
      </p:graphicFrame>
      <p:graphicFrame>
        <p:nvGraphicFramePr>
          <p:cNvPr id="12298" name="对象 12298">
            <a:hlinkClick r:id="" action="ppaction://ole?verb=1"/>
          </p:cNvPr>
          <p:cNvGraphicFramePr>
            <a:graphicFrameLocks noChangeAspect="1"/>
          </p:cNvGraphicFramePr>
          <p:nvPr/>
        </p:nvGraphicFramePr>
        <p:xfrm>
          <a:off x="1728335" y="2094918"/>
          <a:ext cx="2360612" cy="828675"/>
        </p:xfrm>
        <a:graphic>
          <a:graphicData uri="http://schemas.openxmlformats.org/presentationml/2006/ole">
            <p:oleObj spid="_x0000_s21518" name="Equation" r:id="rId5" imgW="39928800" imgH="14020800" progId="Equation.DSMT4">
              <p:embed/>
            </p:oleObj>
          </a:graphicData>
        </a:graphic>
      </p:graphicFrame>
      <p:graphicFrame>
        <p:nvGraphicFramePr>
          <p:cNvPr id="12299" name="对象 12299">
            <a:hlinkClick r:id="" action="ppaction://ole?verb=1"/>
          </p:cNvPr>
          <p:cNvGraphicFramePr>
            <a:graphicFrameLocks noChangeAspect="1"/>
          </p:cNvGraphicFramePr>
          <p:nvPr/>
        </p:nvGraphicFramePr>
        <p:xfrm>
          <a:off x="2384335" y="3952090"/>
          <a:ext cx="3135313" cy="1300163"/>
        </p:xfrm>
        <a:graphic>
          <a:graphicData uri="http://schemas.openxmlformats.org/presentationml/2006/ole">
            <p:oleObj spid="_x0000_s21519" name="Equation" r:id="rId6" imgW="53035200" imgH="21945600" progId="Equation.DSMT4">
              <p:embed/>
            </p:oleObj>
          </a:graphicData>
        </a:graphic>
      </p:graphicFrame>
      <p:sp>
        <p:nvSpPr>
          <p:cNvPr id="3" name="灯片编号占位符 2"/>
          <p:cNvSpPr>
            <a:spLocks noGrp="1"/>
          </p:cNvSpPr>
          <p:nvPr>
            <p:ph type="sldNum" sz="quarter" idx="12"/>
          </p:nvPr>
        </p:nvSpPr>
        <p:spPr/>
        <p:txBody>
          <a:bodyPr/>
          <a:lstStyle/>
          <a:p>
            <a:fld id="{E5BDF72E-9FE5-429F-91AD-B59394577185}" type="slidenum">
              <a:rPr lang="zh-CN" altLang="en-US" smtClean="0"/>
              <a:pPr/>
              <a:t>9</a:t>
            </a:fld>
            <a:endParaRPr lang="zh-CN" altLang="en-US"/>
          </a:p>
        </p:txBody>
      </p:sp>
      <p:sp>
        <p:nvSpPr>
          <p:cNvPr id="4" name="矩形 3"/>
          <p:cNvSpPr/>
          <p:nvPr/>
        </p:nvSpPr>
        <p:spPr>
          <a:xfrm>
            <a:off x="654287" y="2923593"/>
            <a:ext cx="3877985" cy="879087"/>
          </a:xfrm>
          <a:prstGeom prst="rect">
            <a:avLst/>
          </a:prstGeom>
        </p:spPr>
        <p:txBody>
          <a:bodyPr wrap="none">
            <a:spAutoFit/>
          </a:bodyPr>
          <a:lstStyle/>
          <a:p>
            <a:pPr>
              <a:lnSpc>
                <a:spcPct val="150000"/>
              </a:lnSpc>
            </a:pPr>
            <a:r>
              <a:rPr lang="zh-CN" altLang="en-US" dirty="0">
                <a:latin typeface="Arial" panose="020B0604020202020204" pitchFamily="34" charset="0"/>
                <a:ea typeface="微软雅黑" panose="020B0503020204020204" pitchFamily="34" charset="-122"/>
              </a:rPr>
              <a:t>绝对坐标系，单位坐标矢量为常矢量</a:t>
            </a:r>
            <a:endParaRPr lang="en-US" altLang="zh-CN" dirty="0">
              <a:latin typeface="Arial" panose="020B0604020202020204" pitchFamily="34" charset="0"/>
              <a:ea typeface="微软雅黑" panose="020B0503020204020204" pitchFamily="34" charset="-122"/>
            </a:endParaRPr>
          </a:p>
          <a:p>
            <a:pPr>
              <a:lnSpc>
                <a:spcPct val="150000"/>
              </a:lnSpc>
            </a:pPr>
            <a:r>
              <a:rPr lang="zh-CN" altLang="en-US" dirty="0">
                <a:latin typeface="Arial" panose="020B0604020202020204" pitchFamily="34" charset="0"/>
                <a:ea typeface="微软雅黑" panose="020B0503020204020204" pitchFamily="34" charset="-122"/>
              </a:rPr>
              <a:t>旋转坐标系，单位坐标矢量可变</a:t>
            </a:r>
            <a:endParaRPr lang="zh-CN" altLang="en-US" dirty="0"/>
          </a:p>
        </p:txBody>
      </p:sp>
      <p:graphicFrame>
        <p:nvGraphicFramePr>
          <p:cNvPr id="5" name="对象 4"/>
          <p:cNvGraphicFramePr>
            <a:graphicFrameLocks noChangeAspect="1"/>
          </p:cNvGraphicFramePr>
          <p:nvPr/>
        </p:nvGraphicFramePr>
        <p:xfrm>
          <a:off x="2384425" y="5387975"/>
          <a:ext cx="5592763" cy="1168400"/>
        </p:xfrm>
        <a:graphic>
          <a:graphicData uri="http://schemas.openxmlformats.org/presentationml/2006/ole">
            <p:oleObj spid="_x0000_s21520" name="Equation" r:id="rId7" imgW="107899200" imgH="22555200" progId="Equation.DSMT4">
              <p:embed/>
            </p:oleObj>
          </a:graphicData>
        </a:graphic>
      </p:graphicFrame>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4499992" y="2232248"/>
            <a:ext cx="4509120" cy="4509120"/>
          </a:xfrm>
          <a:prstGeom prst="rect">
            <a:avLst/>
          </a:prstGeom>
        </p:spPr>
      </p:pic>
      <p:sp>
        <p:nvSpPr>
          <p:cNvPr id="2" name="标题 1"/>
          <p:cNvSpPr>
            <a:spLocks noGrp="1"/>
          </p:cNvSpPr>
          <p:nvPr>
            <p:ph type="title"/>
          </p:nvPr>
        </p:nvSpPr>
        <p:spPr/>
        <p:txBody>
          <a:bodyPr/>
          <a:lstStyle/>
          <a:p>
            <a:r>
              <a:rPr lang="zh-CN" altLang="en-US" dirty="0"/>
              <a:t>作业</a:t>
            </a:r>
          </a:p>
        </p:txBody>
      </p:sp>
      <p:sp>
        <p:nvSpPr>
          <p:cNvPr id="4" name="内容占位符 3"/>
          <p:cNvSpPr>
            <a:spLocks noGrp="1"/>
          </p:cNvSpPr>
          <p:nvPr>
            <p:ph idx="1"/>
          </p:nvPr>
        </p:nvSpPr>
        <p:spPr>
          <a:xfrm>
            <a:off x="692333" y="1269275"/>
            <a:ext cx="5194920" cy="3773015"/>
          </a:xfrm>
        </p:spPr>
        <p:txBody>
          <a:bodyPr>
            <a:normAutofit fontScale="77500" lnSpcReduction="20000"/>
          </a:bodyPr>
          <a:lstStyle/>
          <a:p>
            <a:pPr>
              <a:lnSpc>
                <a:spcPct val="150000"/>
              </a:lnSpc>
            </a:pPr>
            <a:r>
              <a:rPr lang="zh-CN" altLang="en-US" sz="2400" dirty="0"/>
              <a:t>证明</a:t>
            </a:r>
            <a:endParaRPr lang="en-US" altLang="zh-CN" sz="2400" dirty="0"/>
          </a:p>
          <a:p>
            <a:pPr>
              <a:lnSpc>
                <a:spcPct val="150000"/>
              </a:lnSpc>
            </a:pPr>
            <a:endParaRPr lang="en-US" altLang="zh-CN" sz="2400" dirty="0"/>
          </a:p>
          <a:p>
            <a:pPr marL="0" indent="0">
              <a:lnSpc>
                <a:spcPct val="150000"/>
              </a:lnSpc>
              <a:buNone/>
            </a:pPr>
            <a:endParaRPr lang="en-US" altLang="zh-CN" sz="2400" dirty="0"/>
          </a:p>
          <a:p>
            <a:pPr>
              <a:lnSpc>
                <a:spcPct val="150000"/>
              </a:lnSpc>
            </a:pPr>
            <a:r>
              <a:rPr lang="zh-CN" altLang="en-US" sz="2400" dirty="0"/>
              <a:t>动力气象习题</a:t>
            </a:r>
            <a:r>
              <a:rPr lang="en-US" altLang="zh-CN" sz="2400" dirty="0"/>
              <a:t>3</a:t>
            </a:r>
          </a:p>
          <a:p>
            <a:pPr lvl="1">
              <a:lnSpc>
                <a:spcPct val="150000"/>
              </a:lnSpc>
            </a:pPr>
            <a:r>
              <a:rPr lang="en-US" altLang="zh-CN" sz="2000" dirty="0" smtClean="0">
                <a:solidFill>
                  <a:schemeClr val="tx1"/>
                </a:solidFill>
              </a:rPr>
              <a:t>3.11</a:t>
            </a:r>
            <a:endParaRPr lang="en-US" altLang="zh-CN" sz="2000" dirty="0">
              <a:solidFill>
                <a:schemeClr val="tx1"/>
              </a:solidFill>
            </a:endParaRPr>
          </a:p>
          <a:p>
            <a:pPr lvl="1">
              <a:lnSpc>
                <a:spcPct val="150000"/>
              </a:lnSpc>
            </a:pPr>
            <a:r>
              <a:rPr lang="en-US" altLang="zh-CN" sz="2000" dirty="0" smtClean="0">
                <a:solidFill>
                  <a:schemeClr val="tx1"/>
                </a:solidFill>
              </a:rPr>
              <a:t>3.12</a:t>
            </a:r>
            <a:endParaRPr lang="en-US" altLang="zh-CN" sz="2000" dirty="0">
              <a:solidFill>
                <a:schemeClr val="tx1"/>
              </a:solidFill>
            </a:endParaRPr>
          </a:p>
          <a:p>
            <a:pPr lvl="1">
              <a:lnSpc>
                <a:spcPct val="150000"/>
              </a:lnSpc>
            </a:pPr>
            <a:r>
              <a:rPr lang="en-US" altLang="zh-CN" sz="2000" dirty="0" smtClean="0">
                <a:solidFill>
                  <a:schemeClr val="tx1"/>
                </a:solidFill>
              </a:rPr>
              <a:t>3.16</a:t>
            </a:r>
            <a:endParaRPr lang="en-US" altLang="zh-CN" sz="2000" dirty="0">
              <a:solidFill>
                <a:schemeClr val="tx1"/>
              </a:solidFill>
            </a:endParaRPr>
          </a:p>
          <a:p>
            <a:pPr lvl="1">
              <a:lnSpc>
                <a:spcPct val="150000"/>
              </a:lnSpc>
            </a:pPr>
            <a:r>
              <a:rPr lang="en-US" altLang="zh-CN" sz="2000" dirty="0" smtClean="0">
                <a:solidFill>
                  <a:schemeClr val="tx1"/>
                </a:solidFill>
              </a:rPr>
              <a:t>3.21</a:t>
            </a:r>
            <a:endParaRPr lang="en-US" altLang="zh-CN" sz="2000" dirty="0">
              <a:solidFill>
                <a:schemeClr val="tx1"/>
              </a:solidFill>
            </a:endParaRPr>
          </a:p>
          <a:p>
            <a:pPr lvl="1">
              <a:lnSpc>
                <a:spcPct val="150000"/>
              </a:lnSpc>
            </a:pPr>
            <a:r>
              <a:rPr lang="en-US" altLang="zh-CN" sz="2000" dirty="0" smtClean="0">
                <a:solidFill>
                  <a:schemeClr val="tx1"/>
                </a:solidFill>
              </a:rPr>
              <a:t>3.26</a:t>
            </a:r>
            <a:endParaRPr lang="en-US" altLang="zh-CN" sz="2000" dirty="0">
              <a:solidFill>
                <a:schemeClr val="tx1"/>
              </a:solidFill>
            </a:endParaRPr>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90</a:t>
            </a:fld>
            <a:endParaRPr lang="zh-CN" altLang="en-US"/>
          </a:p>
        </p:txBody>
      </p:sp>
      <p:graphicFrame>
        <p:nvGraphicFramePr>
          <p:cNvPr id="7" name="对象 6"/>
          <p:cNvGraphicFramePr>
            <a:graphicFrameLocks noChangeAspect="1"/>
          </p:cNvGraphicFramePr>
          <p:nvPr/>
        </p:nvGraphicFramePr>
        <p:xfrm>
          <a:off x="1105205" y="1772329"/>
          <a:ext cx="6876664" cy="691780"/>
        </p:xfrm>
        <a:graphic>
          <a:graphicData uri="http://schemas.openxmlformats.org/presentationml/2006/ole">
            <p:oleObj spid="_x0000_s116739" name="Equation" r:id="rId4" imgW="106070400" imgH="10668000" progId="Equation.DSMT4">
              <p:embed/>
            </p:oleObj>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2016-2017学年第一学期大气流体力学模板">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2016-2017学年第一学期大气流体力学模板</Template>
  <TotalTime>465</TotalTime>
  <Words>4960</Words>
  <Application>Microsoft Office PowerPoint</Application>
  <PresentationFormat>全屏显示(4:3)</PresentationFormat>
  <Paragraphs>559</Paragraphs>
  <Slides>90</Slides>
  <Notes>9</Notes>
  <HiddenSlides>0</HiddenSlides>
  <MMClips>0</MMClips>
  <ScaleCrop>false</ScaleCrop>
  <HeadingPairs>
    <vt:vector size="6" baseType="variant">
      <vt:variant>
        <vt:lpstr>主题</vt:lpstr>
      </vt:variant>
      <vt:variant>
        <vt:i4>1</vt:i4>
      </vt:variant>
      <vt:variant>
        <vt:lpstr>嵌入 OLE 服务器</vt:lpstr>
      </vt:variant>
      <vt:variant>
        <vt:i4>4</vt:i4>
      </vt:variant>
      <vt:variant>
        <vt:lpstr>幻灯片标题</vt:lpstr>
      </vt:variant>
      <vt:variant>
        <vt:i4>90</vt:i4>
      </vt:variant>
    </vt:vector>
  </HeadingPairs>
  <TitlesOfParts>
    <vt:vector size="95" baseType="lpstr">
      <vt:lpstr>2016-2017学年第一学期大气流体力学模板</vt:lpstr>
      <vt:lpstr>Microsoft 公式 3.0</vt:lpstr>
      <vt:lpstr>Equation</vt:lpstr>
      <vt:lpstr>公式</vt:lpstr>
      <vt:lpstr>MathType 6.0 Equation</vt:lpstr>
      <vt:lpstr>大气流体力学 Mechanics of the Atmospheric Fluids</vt:lpstr>
      <vt:lpstr>主要内容</vt:lpstr>
      <vt:lpstr>第一节 作用于大气上的力，惯性坐标系运动方程组  </vt:lpstr>
      <vt:lpstr>幻灯片 4</vt:lpstr>
      <vt:lpstr>第二节 视示力，旋转坐标系运动方程 </vt:lpstr>
      <vt:lpstr>绝对速度与相对速度</vt:lpstr>
      <vt:lpstr>绝对速度与相对速度</vt:lpstr>
      <vt:lpstr>达朗贝尔原理</vt:lpstr>
      <vt:lpstr>幻灯片 9</vt:lpstr>
      <vt:lpstr>幻灯片 10</vt:lpstr>
      <vt:lpstr>绝对加速度</vt:lpstr>
      <vt:lpstr>绝对加速度</vt:lpstr>
      <vt:lpstr>旋转坐标系的大气运动方程</vt:lpstr>
      <vt:lpstr>视示力</vt:lpstr>
      <vt:lpstr>气压梯度力</vt:lpstr>
      <vt:lpstr>气压梯度力</vt:lpstr>
      <vt:lpstr>万有引力——牛顿万有引力定律</vt:lpstr>
      <vt:lpstr>幻灯片 18</vt:lpstr>
      <vt:lpstr>幻灯片 19</vt:lpstr>
      <vt:lpstr>幻灯片 20</vt:lpstr>
      <vt:lpstr>幻灯片 21</vt:lpstr>
      <vt:lpstr>地转偏向力</vt:lpstr>
      <vt:lpstr>地转偏向力</vt:lpstr>
      <vt:lpstr>幻灯片 24</vt:lpstr>
      <vt:lpstr>幻灯片 25</vt:lpstr>
      <vt:lpstr>气旋和台风</vt:lpstr>
      <vt:lpstr>军事应用</vt:lpstr>
      <vt:lpstr>其他应用</vt:lpstr>
      <vt:lpstr>摩擦力——分子粘性力</vt:lpstr>
      <vt:lpstr>幻灯片 30</vt:lpstr>
      <vt:lpstr>幻灯片 31</vt:lpstr>
      <vt:lpstr>热力学方程</vt:lpstr>
      <vt:lpstr>幻灯片 33</vt:lpstr>
      <vt:lpstr>幻灯片 34</vt:lpstr>
      <vt:lpstr>幻灯片 35</vt:lpstr>
      <vt:lpstr>幻灯片 36</vt:lpstr>
      <vt:lpstr>幻灯片 37</vt:lpstr>
      <vt:lpstr>幻灯片 38</vt:lpstr>
      <vt:lpstr>幻灯片 39</vt:lpstr>
      <vt:lpstr>i单位矢量个别变化</vt:lpstr>
      <vt:lpstr>i单位矢量个别变化</vt:lpstr>
      <vt:lpstr>j单位矢量个别变化</vt:lpstr>
      <vt:lpstr>j单位矢量个别变化</vt:lpstr>
      <vt:lpstr>k单位矢量个别变化</vt:lpstr>
      <vt:lpstr>k单位矢量个别变化</vt:lpstr>
      <vt:lpstr>单位矢量个别变化</vt:lpstr>
      <vt:lpstr>幻灯片 47</vt:lpstr>
      <vt:lpstr>球坐标系运算公式</vt:lpstr>
      <vt:lpstr>3.球坐标系大气运动方程组</vt:lpstr>
      <vt:lpstr>1)重力(真实力)</vt:lpstr>
      <vt:lpstr> 2)气压梯度力</vt:lpstr>
      <vt:lpstr> 3)科氏力</vt:lpstr>
      <vt:lpstr>科氏力的特点</vt:lpstr>
      <vt:lpstr> 摩擦力</vt:lpstr>
      <vt:lpstr>球坐标系大气运动方程组</vt:lpstr>
      <vt:lpstr>球坐标系大气运动方程组</vt:lpstr>
      <vt:lpstr>浅薄大气近似（薄层近似）</vt:lpstr>
      <vt:lpstr>球坐标系连续方程</vt:lpstr>
      <vt:lpstr>球坐标系连续方程的具体推导过程</vt:lpstr>
      <vt:lpstr>第五节 局地直角坐标系的大气运动方程组  </vt:lpstr>
      <vt:lpstr>幻灯片 61</vt:lpstr>
      <vt:lpstr>幻灯片 62</vt:lpstr>
      <vt:lpstr>幻灯片 63</vt:lpstr>
      <vt:lpstr>幻灯片 64</vt:lpstr>
      <vt:lpstr>局地直角坐标系运动方程的简化形式</vt:lpstr>
      <vt:lpstr>闭合方程组、初始条件和边界条件</vt:lpstr>
      <vt:lpstr>初始条件</vt:lpstr>
      <vt:lpstr>边界条件</vt:lpstr>
      <vt:lpstr>幻灯片 69</vt:lpstr>
      <vt:lpstr>幻灯片 70</vt:lpstr>
      <vt:lpstr>幻灯片 71</vt:lpstr>
      <vt:lpstr>幻灯片 72</vt:lpstr>
      <vt:lpstr>ω和w关系</vt:lpstr>
      <vt:lpstr>P坐标系连续方程</vt:lpstr>
      <vt:lpstr>幻灯片 75</vt:lpstr>
      <vt:lpstr>P坐标系和Z坐标系中连续方程比较</vt:lpstr>
      <vt:lpstr>P坐标系运动方程</vt:lpstr>
      <vt:lpstr>幻灯片 78</vt:lpstr>
      <vt:lpstr>幻灯片 79</vt:lpstr>
      <vt:lpstr>P坐标系热力学方程</vt:lpstr>
      <vt:lpstr>幻灯片 81</vt:lpstr>
      <vt:lpstr>幻灯片 82</vt:lpstr>
      <vt:lpstr>幻灯片 83</vt:lpstr>
      <vt:lpstr>P坐标系大气运动方程组</vt:lpstr>
      <vt:lpstr>p坐标系边界条件</vt:lpstr>
      <vt:lpstr>z坐标系和p坐标系的比较</vt:lpstr>
      <vt:lpstr>幻灯片 87</vt:lpstr>
      <vt:lpstr>f的三种近似-用不同的局地切平面f(y)代替球面f(φ)</vt:lpstr>
      <vt:lpstr>总结 </vt:lpstr>
      <vt:lpstr>作业</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Shaobo Zhang</dc:creator>
  <cp:lastModifiedBy>zy</cp:lastModifiedBy>
  <cp:revision>425</cp:revision>
  <dcterms:created xsi:type="dcterms:W3CDTF">2016-10-24T01:28:00Z</dcterms:created>
  <dcterms:modified xsi:type="dcterms:W3CDTF">2023-11-08T09:56:47Z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ies>
</file>