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146"/>
  </p:notesMasterIdLst>
  <p:sldIdLst>
    <p:sldId id="453" r:id="rId2"/>
    <p:sldId id="454" r:id="rId3"/>
    <p:sldId id="455" r:id="rId4"/>
    <p:sldId id="457" r:id="rId5"/>
    <p:sldId id="622" r:id="rId6"/>
    <p:sldId id="458" r:id="rId7"/>
    <p:sldId id="459" r:id="rId8"/>
    <p:sldId id="460" r:id="rId9"/>
    <p:sldId id="461" r:id="rId10"/>
    <p:sldId id="462" r:id="rId11"/>
    <p:sldId id="574" r:id="rId12"/>
    <p:sldId id="463" r:id="rId13"/>
    <p:sldId id="464" r:id="rId14"/>
    <p:sldId id="465" r:id="rId15"/>
    <p:sldId id="466" r:id="rId16"/>
    <p:sldId id="467" r:id="rId17"/>
    <p:sldId id="575" r:id="rId18"/>
    <p:sldId id="576" r:id="rId19"/>
    <p:sldId id="468" r:id="rId20"/>
    <p:sldId id="469" r:id="rId21"/>
    <p:sldId id="470" r:id="rId22"/>
    <p:sldId id="471" r:id="rId23"/>
    <p:sldId id="472" r:id="rId24"/>
    <p:sldId id="473" r:id="rId25"/>
    <p:sldId id="474" r:id="rId26"/>
    <p:sldId id="475" r:id="rId27"/>
    <p:sldId id="476" r:id="rId28"/>
    <p:sldId id="477" r:id="rId29"/>
    <p:sldId id="478" r:id="rId30"/>
    <p:sldId id="479" r:id="rId31"/>
    <p:sldId id="623" r:id="rId32"/>
    <p:sldId id="481" r:id="rId33"/>
    <p:sldId id="482" r:id="rId34"/>
    <p:sldId id="483" r:id="rId35"/>
    <p:sldId id="484" r:id="rId36"/>
    <p:sldId id="485" r:id="rId37"/>
    <p:sldId id="486" r:id="rId38"/>
    <p:sldId id="610" r:id="rId39"/>
    <p:sldId id="612" r:id="rId40"/>
    <p:sldId id="613" r:id="rId41"/>
    <p:sldId id="614" r:id="rId42"/>
    <p:sldId id="615" r:id="rId43"/>
    <p:sldId id="616" r:id="rId44"/>
    <p:sldId id="617" r:id="rId45"/>
    <p:sldId id="618" r:id="rId46"/>
    <p:sldId id="619" r:id="rId47"/>
    <p:sldId id="620" r:id="rId48"/>
    <p:sldId id="578" r:id="rId49"/>
    <p:sldId id="496" r:id="rId50"/>
    <p:sldId id="497" r:id="rId51"/>
    <p:sldId id="600" r:id="rId52"/>
    <p:sldId id="580" r:id="rId53"/>
    <p:sldId id="498" r:id="rId54"/>
    <p:sldId id="499" r:id="rId55"/>
    <p:sldId id="500" r:id="rId56"/>
    <p:sldId id="581" r:id="rId57"/>
    <p:sldId id="501" r:id="rId58"/>
    <p:sldId id="502" r:id="rId59"/>
    <p:sldId id="503" r:id="rId60"/>
    <p:sldId id="504" r:id="rId61"/>
    <p:sldId id="505" r:id="rId62"/>
    <p:sldId id="621" r:id="rId63"/>
    <p:sldId id="605" r:id="rId64"/>
    <p:sldId id="606" r:id="rId65"/>
    <p:sldId id="607" r:id="rId66"/>
    <p:sldId id="608" r:id="rId67"/>
    <p:sldId id="609" r:id="rId68"/>
    <p:sldId id="506" r:id="rId69"/>
    <p:sldId id="624" r:id="rId70"/>
    <p:sldId id="507" r:id="rId71"/>
    <p:sldId id="508" r:id="rId72"/>
    <p:sldId id="509" r:id="rId73"/>
    <p:sldId id="510" r:id="rId74"/>
    <p:sldId id="511" r:id="rId75"/>
    <p:sldId id="512" r:id="rId76"/>
    <p:sldId id="513" r:id="rId77"/>
    <p:sldId id="515" r:id="rId78"/>
    <p:sldId id="514" r:id="rId79"/>
    <p:sldId id="516" r:id="rId80"/>
    <p:sldId id="517" r:id="rId81"/>
    <p:sldId id="518" r:id="rId82"/>
    <p:sldId id="519" r:id="rId83"/>
    <p:sldId id="520" r:id="rId84"/>
    <p:sldId id="586" r:id="rId85"/>
    <p:sldId id="587" r:id="rId86"/>
    <p:sldId id="601" r:id="rId87"/>
    <p:sldId id="602" r:id="rId88"/>
    <p:sldId id="521" r:id="rId89"/>
    <p:sldId id="525" r:id="rId90"/>
    <p:sldId id="588" r:id="rId91"/>
    <p:sldId id="523" r:id="rId92"/>
    <p:sldId id="524" r:id="rId93"/>
    <p:sldId id="526" r:id="rId94"/>
    <p:sldId id="527" r:id="rId95"/>
    <p:sldId id="528" r:id="rId96"/>
    <p:sldId id="589" r:id="rId97"/>
    <p:sldId id="625" r:id="rId98"/>
    <p:sldId id="529" r:id="rId99"/>
    <p:sldId id="626" r:id="rId100"/>
    <p:sldId id="530" r:id="rId101"/>
    <p:sldId id="598" r:id="rId102"/>
    <p:sldId id="532" r:id="rId103"/>
    <p:sldId id="534" r:id="rId104"/>
    <p:sldId id="533" r:id="rId105"/>
    <p:sldId id="535" r:id="rId106"/>
    <p:sldId id="536" r:id="rId107"/>
    <p:sldId id="537" r:id="rId108"/>
    <p:sldId id="538" r:id="rId109"/>
    <p:sldId id="539" r:id="rId110"/>
    <p:sldId id="540" r:id="rId111"/>
    <p:sldId id="541" r:id="rId112"/>
    <p:sldId id="542" r:id="rId113"/>
    <p:sldId id="544" r:id="rId114"/>
    <p:sldId id="545" r:id="rId115"/>
    <p:sldId id="546" r:id="rId116"/>
    <p:sldId id="547" r:id="rId117"/>
    <p:sldId id="548" r:id="rId118"/>
    <p:sldId id="549" r:id="rId119"/>
    <p:sldId id="550" r:id="rId120"/>
    <p:sldId id="551" r:id="rId121"/>
    <p:sldId id="555" r:id="rId122"/>
    <p:sldId id="628" r:id="rId123"/>
    <p:sldId id="556" r:id="rId124"/>
    <p:sldId id="557" r:id="rId125"/>
    <p:sldId id="558" r:id="rId126"/>
    <p:sldId id="560" r:id="rId127"/>
    <p:sldId id="561" r:id="rId128"/>
    <p:sldId id="563" r:id="rId129"/>
    <p:sldId id="564" r:id="rId130"/>
    <p:sldId id="565" r:id="rId131"/>
    <p:sldId id="591" r:id="rId132"/>
    <p:sldId id="567" r:id="rId133"/>
    <p:sldId id="568" r:id="rId134"/>
    <p:sldId id="569" r:id="rId135"/>
    <p:sldId id="570" r:id="rId136"/>
    <p:sldId id="571" r:id="rId137"/>
    <p:sldId id="572" r:id="rId138"/>
    <p:sldId id="573" r:id="rId139"/>
    <p:sldId id="599" r:id="rId140"/>
    <p:sldId id="592" r:id="rId141"/>
    <p:sldId id="593" r:id="rId142"/>
    <p:sldId id="594" r:id="rId143"/>
    <p:sldId id="256" r:id="rId144"/>
    <p:sldId id="597" r:id="rId1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heme" Target="theme/theme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7AD099-B8FF-43AB-8B76-834474806FF2}" type="datetimeFigureOut">
              <a:rPr lang="zh-CN" altLang="en-US" smtClean="0"/>
              <a:t>2024/9/3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76C21-2D1E-47BF-9AD9-974CF3AA21FC}" type="slidenum">
              <a:rPr lang="zh-CN" altLang="en-US" smtClean="0"/>
              <a:t>‹#›</a:t>
            </a:fld>
            <a:endParaRPr lang="zh-CN" altLang="en-US"/>
          </a:p>
        </p:txBody>
      </p:sp>
    </p:spTree>
    <p:extLst>
      <p:ext uri="{BB962C8B-B14F-4D97-AF65-F5344CB8AC3E}">
        <p14:creationId xmlns:p14="http://schemas.microsoft.com/office/powerpoint/2010/main" val="2569485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A2AFE-CF27-417A-B7BB-581E44C6CB85}"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7A2AFE-CF27-417A-B7BB-581E44C6CB85}" type="slidenum">
              <a:rPr lang="zh-CN" altLang="en-US" smtClean="0"/>
              <a:pPr/>
              <a:t>57</a:t>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A2AFE-CF27-417A-B7BB-581E44C6CB85}" type="slidenum">
              <a:rPr lang="zh-CN" altLang="en-US" smtClean="0"/>
              <a:pPr/>
              <a:t>69</a:t>
            </a:fld>
            <a:endParaRPr lang="zh-CN" altLang="en-US"/>
          </a:p>
        </p:txBody>
      </p:sp>
    </p:spTree>
    <p:extLst>
      <p:ext uri="{BB962C8B-B14F-4D97-AF65-F5344CB8AC3E}">
        <p14:creationId xmlns:p14="http://schemas.microsoft.com/office/powerpoint/2010/main" val="2166839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A2AFE-CF27-417A-B7BB-581E44C6CB85}" type="slidenum">
              <a:rPr lang="zh-CN" altLang="en-US" smtClean="0"/>
              <a:pPr/>
              <a:t>97</a:t>
            </a:fld>
            <a:endParaRPr lang="zh-CN" altLang="en-US"/>
          </a:p>
        </p:txBody>
      </p:sp>
    </p:spTree>
    <p:extLst>
      <p:ext uri="{BB962C8B-B14F-4D97-AF65-F5344CB8AC3E}">
        <p14:creationId xmlns:p14="http://schemas.microsoft.com/office/powerpoint/2010/main" val="3063592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A2AFE-CF27-417A-B7BB-581E44C6CB85}" type="slidenum">
              <a:rPr lang="zh-CN" altLang="en-US" smtClean="0"/>
              <a:pPr/>
              <a:t>122</a:t>
            </a:fld>
            <a:endParaRPr lang="zh-CN" altLang="en-US"/>
          </a:p>
        </p:txBody>
      </p:sp>
    </p:spTree>
    <p:extLst>
      <p:ext uri="{BB962C8B-B14F-4D97-AF65-F5344CB8AC3E}">
        <p14:creationId xmlns:p14="http://schemas.microsoft.com/office/powerpoint/2010/main" val="4053527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A2AFE-CF27-417A-B7BB-581E44C6CB85}"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7A2AFE-CF27-417A-B7BB-581E44C6CB85}"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A2AFE-CF27-417A-B7BB-581E44C6CB85}" type="slidenum">
              <a:rPr lang="zh-CN" altLang="en-US" smtClean="0"/>
              <a:pPr/>
              <a:t>5</a:t>
            </a:fld>
            <a:endParaRPr lang="zh-CN" altLang="en-US"/>
          </a:p>
        </p:txBody>
      </p:sp>
    </p:spTree>
    <p:extLst>
      <p:ext uri="{BB962C8B-B14F-4D97-AF65-F5344CB8AC3E}">
        <p14:creationId xmlns:p14="http://schemas.microsoft.com/office/powerpoint/2010/main" val="3749629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7A2AFE-CF27-417A-B7BB-581E44C6CB85}" type="slidenum">
              <a:rPr lang="zh-CN" altLang="en-US" smtClean="0"/>
              <a:pPr/>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7A2AFE-CF27-417A-B7BB-581E44C6CB85}" type="slidenum">
              <a:rPr lang="zh-CN" altLang="en-US" smtClean="0"/>
              <a:pPr/>
              <a:t>13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7A2AFE-CF27-417A-B7BB-581E44C6CB85}" type="slidenum">
              <a:rPr lang="zh-CN" altLang="en-US" smtClean="0"/>
              <a:pPr/>
              <a:t>19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A2AFE-CF27-417A-B7BB-581E44C6CB85}" type="slidenum">
              <a:rPr lang="zh-CN" altLang="en-US" smtClean="0"/>
              <a:pPr/>
              <a:t>31</a:t>
            </a:fld>
            <a:endParaRPr lang="zh-CN" altLang="en-US"/>
          </a:p>
        </p:txBody>
      </p:sp>
    </p:spTree>
    <p:extLst>
      <p:ext uri="{BB962C8B-B14F-4D97-AF65-F5344CB8AC3E}">
        <p14:creationId xmlns:p14="http://schemas.microsoft.com/office/powerpoint/2010/main" val="3089108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57A2AFE-CF27-417A-B7BB-581E44C6CB85}" type="slidenum">
              <a:rPr lang="zh-CN" altLang="en-US" smtClean="0"/>
              <a:pPr/>
              <a:t>32</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041571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9536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7" name="直接连接符 6"/>
          <p:cNvCxnSpPr/>
          <p:nvPr/>
        </p:nvCxnSpPr>
        <p:spPr>
          <a:xfrm>
            <a:off x="609601" y="947061"/>
            <a:ext cx="4996543"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3917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仅标题（大）">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8" name="直接连接符 7"/>
          <p:cNvCxnSpPr/>
          <p:nvPr/>
        </p:nvCxnSpPr>
        <p:spPr>
          <a:xfrm>
            <a:off x="609601" y="947061"/>
            <a:ext cx="4996543"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6103142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仅标题（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400"/>
            </a:lvl1pPr>
          </a:lstStyle>
          <a:p>
            <a:r>
              <a:rPr lang="zh-CN" altLang="en-US" noProof="1"/>
              <a:t>单击此处编辑母版标题样式</a:t>
            </a:r>
          </a:p>
        </p:txBody>
      </p:sp>
      <p:cxnSp>
        <p:nvCxnSpPr>
          <p:cNvPr id="6" name="直接连接符 5"/>
          <p:cNvCxnSpPr/>
          <p:nvPr/>
        </p:nvCxnSpPr>
        <p:spPr>
          <a:xfrm>
            <a:off x="609601" y="947061"/>
            <a:ext cx="4996543"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63553435"/>
      </p:ext>
    </p:extLst>
  </p:cSld>
  <p:clrMapOvr>
    <a:masterClrMapping/>
  </p:clrMapOvr>
  <p:transition>
    <p:dissolv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有页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6432920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空白无页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4569076"/>
      </p:ext>
    </p:extLst>
  </p:cSld>
  <p:clrMapOvr>
    <a:masterClrMapping/>
  </p:clrMapOvr>
  <p:transition>
    <p:dissolv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name="空白无单位">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10379529" y="6373994"/>
            <a:ext cx="1222828"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24901631"/>
      </p:ext>
    </p:extLst>
  </p:cSld>
  <p:clrMapOvr>
    <a:masterClrMapping/>
  </p:clrMapOvr>
  <p:transition>
    <p:dissolv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259756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4814145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04371" y="6245203"/>
            <a:ext cx="3861443" cy="524738"/>
          </a:xfrm>
          <a:prstGeom prst="rect">
            <a:avLst/>
          </a:prstGeom>
        </p:spPr>
      </p:pic>
      <p:sp>
        <p:nvSpPr>
          <p:cNvPr id="2" name="标题占位符 1"/>
          <p:cNvSpPr>
            <a:spLocks noGrp="1"/>
          </p:cNvSpPr>
          <p:nvPr>
            <p:ph type="title"/>
          </p:nvPr>
        </p:nvSpPr>
        <p:spPr>
          <a:xfrm>
            <a:off x="609600" y="274639"/>
            <a:ext cx="10972800" cy="639762"/>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609600" y="1033440"/>
            <a:ext cx="10972800" cy="5092724"/>
          </a:xfrm>
          <a:prstGeom prst="rect">
            <a:avLst/>
          </a:prstGeom>
          <a:ln>
            <a:noFill/>
          </a:ln>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803397" y="6393542"/>
            <a:ext cx="28448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5" name="页脚占位符 4"/>
          <p:cNvSpPr>
            <a:spLocks noGrp="1"/>
          </p:cNvSpPr>
          <p:nvPr>
            <p:ph type="ftr" sz="quarter" idx="3"/>
          </p:nvPr>
        </p:nvSpPr>
        <p:spPr>
          <a:xfrm>
            <a:off x="4971148" y="6402613"/>
            <a:ext cx="2129329"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10379529" y="6373994"/>
            <a:ext cx="1222828"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4816437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Lst>
  <p:hf hdr="0" ftr="0" dt="0"/>
  <p:txStyles>
    <p:title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Wingdings" panose="05000000000000000000" pitchFamily="2" charset="2"/>
        <a:buChar char="l"/>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Wingdings" panose="05000000000000000000" pitchFamily="2" charset="2"/>
        <a:buChar char="l"/>
        <a:defRPr sz="2800" kern="1200">
          <a:solidFill>
            <a:srgbClr val="002060"/>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Wingdings" panose="05000000000000000000" pitchFamily="2" charset="2"/>
        <a:buChar char="l"/>
        <a:defRPr sz="2400" kern="1200">
          <a:solidFill>
            <a:srgbClr val="C00000"/>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Wingdings" panose="05000000000000000000" pitchFamily="2" charset="2"/>
        <a:buChar char="l"/>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Wingdings" panose="05000000000000000000" pitchFamily="2" charset="2"/>
        <a:buChar char="l"/>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9.bin"/><Relationship Id="rId18" Type="http://schemas.openxmlformats.org/officeDocument/2006/relationships/image" Target="../media/image29.wmf"/><Relationship Id="rId3" Type="http://schemas.openxmlformats.org/officeDocument/2006/relationships/oleObject" Target="../embeddings/oleObject24.bin"/><Relationship Id="rId21" Type="http://schemas.openxmlformats.org/officeDocument/2006/relationships/image" Target="../media/image30.wmf"/><Relationship Id="rId7" Type="http://schemas.openxmlformats.org/officeDocument/2006/relationships/oleObject" Target="../embeddings/oleObject26.bin"/><Relationship Id="rId12" Type="http://schemas.openxmlformats.org/officeDocument/2006/relationships/image" Target="../media/image26.wmf"/><Relationship Id="rId17" Type="http://schemas.openxmlformats.org/officeDocument/2006/relationships/oleObject" Target="../embeddings/oleObject31.bin"/><Relationship Id="rId2" Type="http://schemas.openxmlformats.org/officeDocument/2006/relationships/notesSlide" Target="../notesSlides/notesSlide5.xml"/><Relationship Id="rId16" Type="http://schemas.openxmlformats.org/officeDocument/2006/relationships/image" Target="../media/image28.wmf"/><Relationship Id="rId20" Type="http://schemas.openxmlformats.org/officeDocument/2006/relationships/oleObject" Target="../embeddings/oleObject33.bin"/><Relationship Id="rId1" Type="http://schemas.openxmlformats.org/officeDocument/2006/relationships/slideLayout" Target="../slideLayouts/slideLayout3.xml"/><Relationship Id="rId6" Type="http://schemas.openxmlformats.org/officeDocument/2006/relationships/image" Target="../media/image23.wmf"/><Relationship Id="rId11" Type="http://schemas.openxmlformats.org/officeDocument/2006/relationships/oleObject" Target="../embeddings/oleObject28.bin"/><Relationship Id="rId5" Type="http://schemas.openxmlformats.org/officeDocument/2006/relationships/oleObject" Target="../embeddings/oleObject25.bin"/><Relationship Id="rId15" Type="http://schemas.openxmlformats.org/officeDocument/2006/relationships/oleObject" Target="../embeddings/oleObject30.bin"/><Relationship Id="rId10" Type="http://schemas.openxmlformats.org/officeDocument/2006/relationships/image" Target="../media/image25.wmf"/><Relationship Id="rId19" Type="http://schemas.openxmlformats.org/officeDocument/2006/relationships/oleObject" Target="../embeddings/oleObject32.bin"/><Relationship Id="rId4" Type="http://schemas.openxmlformats.org/officeDocument/2006/relationships/image" Target="../media/image22.wmf"/><Relationship Id="rId9" Type="http://schemas.openxmlformats.org/officeDocument/2006/relationships/oleObject" Target="../embeddings/oleObject27.bin"/><Relationship Id="rId14" Type="http://schemas.openxmlformats.org/officeDocument/2006/relationships/image" Target="../media/image27.wmf"/></Relationships>
</file>

<file path=ppt/slides/_rels/slide100.xml.rels><?xml version="1.0" encoding="UTF-8" standalone="yes"?>
<Relationships xmlns="http://schemas.openxmlformats.org/package/2006/relationships"><Relationship Id="rId8" Type="http://schemas.openxmlformats.org/officeDocument/2006/relationships/oleObject" Target="../embeddings/oleObject345.bin"/><Relationship Id="rId3" Type="http://schemas.openxmlformats.org/officeDocument/2006/relationships/image" Target="../media/image304.wmf"/><Relationship Id="rId7" Type="http://schemas.openxmlformats.org/officeDocument/2006/relationships/image" Target="../media/image306.wmf"/><Relationship Id="rId2" Type="http://schemas.openxmlformats.org/officeDocument/2006/relationships/oleObject" Target="../embeddings/oleObject342.bin"/><Relationship Id="rId1" Type="http://schemas.openxmlformats.org/officeDocument/2006/relationships/slideLayout" Target="../slideLayouts/slideLayout3.xml"/><Relationship Id="rId6" Type="http://schemas.openxmlformats.org/officeDocument/2006/relationships/oleObject" Target="../embeddings/oleObject344.bin"/><Relationship Id="rId11" Type="http://schemas.openxmlformats.org/officeDocument/2006/relationships/image" Target="../media/image308.wmf"/><Relationship Id="rId5" Type="http://schemas.openxmlformats.org/officeDocument/2006/relationships/image" Target="../media/image305.wmf"/><Relationship Id="rId10" Type="http://schemas.openxmlformats.org/officeDocument/2006/relationships/oleObject" Target="../embeddings/oleObject346.bin"/><Relationship Id="rId4" Type="http://schemas.openxmlformats.org/officeDocument/2006/relationships/oleObject" Target="../embeddings/oleObject343.bin"/><Relationship Id="rId9" Type="http://schemas.openxmlformats.org/officeDocument/2006/relationships/image" Target="../media/image307.wmf"/></Relationships>
</file>

<file path=ppt/slides/_rels/slide101.xml.rels><?xml version="1.0" encoding="UTF-8" standalone="yes"?>
<Relationships xmlns="http://schemas.openxmlformats.org/package/2006/relationships"><Relationship Id="rId8" Type="http://schemas.openxmlformats.org/officeDocument/2006/relationships/oleObject" Target="../embeddings/oleObject350.bin"/><Relationship Id="rId3" Type="http://schemas.openxmlformats.org/officeDocument/2006/relationships/image" Target="../media/image309.wmf"/><Relationship Id="rId7" Type="http://schemas.openxmlformats.org/officeDocument/2006/relationships/image" Target="../media/image311.emf"/><Relationship Id="rId2" Type="http://schemas.openxmlformats.org/officeDocument/2006/relationships/oleObject" Target="../embeddings/oleObject347.bin"/><Relationship Id="rId1" Type="http://schemas.openxmlformats.org/officeDocument/2006/relationships/slideLayout" Target="../slideLayouts/slideLayout3.xml"/><Relationship Id="rId6" Type="http://schemas.openxmlformats.org/officeDocument/2006/relationships/oleObject" Target="../embeddings/oleObject349.bin"/><Relationship Id="rId11" Type="http://schemas.openxmlformats.org/officeDocument/2006/relationships/image" Target="../media/image313.wmf"/><Relationship Id="rId5" Type="http://schemas.openxmlformats.org/officeDocument/2006/relationships/image" Target="../media/image310.wmf"/><Relationship Id="rId10" Type="http://schemas.openxmlformats.org/officeDocument/2006/relationships/oleObject" Target="../embeddings/oleObject351.bin"/><Relationship Id="rId4" Type="http://schemas.openxmlformats.org/officeDocument/2006/relationships/oleObject" Target="../embeddings/oleObject348.bin"/><Relationship Id="rId9" Type="http://schemas.openxmlformats.org/officeDocument/2006/relationships/image" Target="../media/image312.wmf"/></Relationships>
</file>

<file path=ppt/slides/_rels/slide102.xml.rels><?xml version="1.0" encoding="UTF-8" standalone="yes"?>
<Relationships xmlns="http://schemas.openxmlformats.org/package/2006/relationships"><Relationship Id="rId3" Type="http://schemas.openxmlformats.org/officeDocument/2006/relationships/image" Target="../media/image314.wmf"/><Relationship Id="rId7" Type="http://schemas.openxmlformats.org/officeDocument/2006/relationships/image" Target="../media/image316.wmf"/><Relationship Id="rId2" Type="http://schemas.openxmlformats.org/officeDocument/2006/relationships/oleObject" Target="../embeddings/oleObject352.bin"/><Relationship Id="rId1" Type="http://schemas.openxmlformats.org/officeDocument/2006/relationships/slideLayout" Target="../slideLayouts/slideLayout3.xml"/><Relationship Id="rId6" Type="http://schemas.openxmlformats.org/officeDocument/2006/relationships/oleObject" Target="../embeddings/oleObject354.bin"/><Relationship Id="rId5" Type="http://schemas.openxmlformats.org/officeDocument/2006/relationships/image" Target="../media/image315.wmf"/><Relationship Id="rId4" Type="http://schemas.openxmlformats.org/officeDocument/2006/relationships/oleObject" Target="../embeddings/oleObject353.bin"/></Relationships>
</file>

<file path=ppt/slides/_rels/slide103.xml.rels><?xml version="1.0" encoding="UTF-8" standalone="yes"?>
<Relationships xmlns="http://schemas.openxmlformats.org/package/2006/relationships"><Relationship Id="rId8" Type="http://schemas.openxmlformats.org/officeDocument/2006/relationships/image" Target="../media/image320.jpeg"/><Relationship Id="rId3" Type="http://schemas.openxmlformats.org/officeDocument/2006/relationships/image" Target="../media/image317.wmf"/><Relationship Id="rId7" Type="http://schemas.openxmlformats.org/officeDocument/2006/relationships/image" Target="../media/image319.wmf"/><Relationship Id="rId2" Type="http://schemas.openxmlformats.org/officeDocument/2006/relationships/oleObject" Target="../embeddings/oleObject355.bin"/><Relationship Id="rId1" Type="http://schemas.openxmlformats.org/officeDocument/2006/relationships/slideLayout" Target="../slideLayouts/slideLayout3.xml"/><Relationship Id="rId6" Type="http://schemas.openxmlformats.org/officeDocument/2006/relationships/oleObject" Target="../embeddings/oleObject357.bin"/><Relationship Id="rId11" Type="http://schemas.openxmlformats.org/officeDocument/2006/relationships/image" Target="../media/image323.jpeg"/><Relationship Id="rId5" Type="http://schemas.openxmlformats.org/officeDocument/2006/relationships/image" Target="../media/image318.wmf"/><Relationship Id="rId10" Type="http://schemas.openxmlformats.org/officeDocument/2006/relationships/image" Target="../media/image322.jpeg"/><Relationship Id="rId4" Type="http://schemas.openxmlformats.org/officeDocument/2006/relationships/oleObject" Target="../embeddings/oleObject356.bin"/><Relationship Id="rId9" Type="http://schemas.openxmlformats.org/officeDocument/2006/relationships/image" Target="../media/image321.jpeg"/></Relationships>
</file>

<file path=ppt/slides/_rels/slide104.xml.rels><?xml version="1.0" encoding="UTF-8" standalone="yes"?>
<Relationships xmlns="http://schemas.openxmlformats.org/package/2006/relationships"><Relationship Id="rId8" Type="http://schemas.openxmlformats.org/officeDocument/2006/relationships/oleObject" Target="../embeddings/oleObject361.bin"/><Relationship Id="rId3" Type="http://schemas.openxmlformats.org/officeDocument/2006/relationships/image" Target="../media/image324.wmf"/><Relationship Id="rId7" Type="http://schemas.openxmlformats.org/officeDocument/2006/relationships/image" Target="../media/image326.wmf"/><Relationship Id="rId2" Type="http://schemas.openxmlformats.org/officeDocument/2006/relationships/oleObject" Target="../embeddings/oleObject358.bin"/><Relationship Id="rId1" Type="http://schemas.openxmlformats.org/officeDocument/2006/relationships/slideLayout" Target="../slideLayouts/slideLayout3.xml"/><Relationship Id="rId6" Type="http://schemas.openxmlformats.org/officeDocument/2006/relationships/oleObject" Target="../embeddings/oleObject360.bin"/><Relationship Id="rId5" Type="http://schemas.openxmlformats.org/officeDocument/2006/relationships/image" Target="../media/image325.wmf"/><Relationship Id="rId4" Type="http://schemas.openxmlformats.org/officeDocument/2006/relationships/oleObject" Target="../embeddings/oleObject359.bin"/><Relationship Id="rId9" Type="http://schemas.openxmlformats.org/officeDocument/2006/relationships/image" Target="../media/image327.wmf"/></Relationships>
</file>

<file path=ppt/slides/_rels/slide105.xml.rels><?xml version="1.0" encoding="UTF-8" standalone="yes"?>
<Relationships xmlns="http://schemas.openxmlformats.org/package/2006/relationships"><Relationship Id="rId8" Type="http://schemas.openxmlformats.org/officeDocument/2006/relationships/image" Target="../media/image331.emf"/><Relationship Id="rId3" Type="http://schemas.openxmlformats.org/officeDocument/2006/relationships/image" Target="../media/image328.wmf"/><Relationship Id="rId7" Type="http://schemas.openxmlformats.org/officeDocument/2006/relationships/oleObject" Target="../embeddings/oleObject364.bin"/><Relationship Id="rId2" Type="http://schemas.openxmlformats.org/officeDocument/2006/relationships/oleObject" Target="../embeddings/oleObject362.bin"/><Relationship Id="rId1" Type="http://schemas.openxmlformats.org/officeDocument/2006/relationships/slideLayout" Target="../slideLayouts/slideLayout3.xml"/><Relationship Id="rId6" Type="http://schemas.openxmlformats.org/officeDocument/2006/relationships/image" Target="../media/image330.wmf"/><Relationship Id="rId5" Type="http://schemas.openxmlformats.org/officeDocument/2006/relationships/oleObject" Target="../embeddings/oleObject363.bin"/><Relationship Id="rId4" Type="http://schemas.openxmlformats.org/officeDocument/2006/relationships/image" Target="../media/image329.jpeg"/></Relationships>
</file>

<file path=ppt/slides/_rels/slide106.xml.rels><?xml version="1.0" encoding="UTF-8" standalone="yes"?>
<Relationships xmlns="http://schemas.openxmlformats.org/package/2006/relationships"><Relationship Id="rId3" Type="http://schemas.openxmlformats.org/officeDocument/2006/relationships/image" Target="../media/image332.wmf"/><Relationship Id="rId7" Type="http://schemas.openxmlformats.org/officeDocument/2006/relationships/image" Target="../media/image334.wmf"/><Relationship Id="rId2" Type="http://schemas.openxmlformats.org/officeDocument/2006/relationships/oleObject" Target="../embeddings/oleObject365.bin"/><Relationship Id="rId1" Type="http://schemas.openxmlformats.org/officeDocument/2006/relationships/slideLayout" Target="../slideLayouts/slideLayout3.xml"/><Relationship Id="rId6" Type="http://schemas.openxmlformats.org/officeDocument/2006/relationships/oleObject" Target="../embeddings/oleObject367.bin"/><Relationship Id="rId5" Type="http://schemas.openxmlformats.org/officeDocument/2006/relationships/image" Target="../media/image333.wmf"/><Relationship Id="rId4" Type="http://schemas.openxmlformats.org/officeDocument/2006/relationships/oleObject" Target="../embeddings/oleObject366.bin"/></Relationships>
</file>

<file path=ppt/slides/_rels/slide107.xml.rels><?xml version="1.0" encoding="UTF-8" standalone="yes"?>
<Relationships xmlns="http://schemas.openxmlformats.org/package/2006/relationships"><Relationship Id="rId3" Type="http://schemas.openxmlformats.org/officeDocument/2006/relationships/image" Target="../media/image335.wmf"/><Relationship Id="rId2" Type="http://schemas.openxmlformats.org/officeDocument/2006/relationships/oleObject" Target="../embeddings/oleObject368.bin"/><Relationship Id="rId1" Type="http://schemas.openxmlformats.org/officeDocument/2006/relationships/slideLayout" Target="../slideLayouts/slideLayout3.xml"/><Relationship Id="rId5" Type="http://schemas.openxmlformats.org/officeDocument/2006/relationships/image" Target="../media/image333.wmf"/><Relationship Id="rId4" Type="http://schemas.openxmlformats.org/officeDocument/2006/relationships/oleObject" Target="../embeddings/oleObject369.bin"/></Relationships>
</file>

<file path=ppt/slides/_rels/slide108.xml.rels><?xml version="1.0" encoding="UTF-8" standalone="yes"?>
<Relationships xmlns="http://schemas.openxmlformats.org/package/2006/relationships"><Relationship Id="rId8" Type="http://schemas.openxmlformats.org/officeDocument/2006/relationships/image" Target="../media/image339.jpeg"/><Relationship Id="rId3" Type="http://schemas.openxmlformats.org/officeDocument/2006/relationships/image" Target="../media/image336.wmf"/><Relationship Id="rId7" Type="http://schemas.openxmlformats.org/officeDocument/2006/relationships/image" Target="../media/image338.wmf"/><Relationship Id="rId2" Type="http://schemas.openxmlformats.org/officeDocument/2006/relationships/oleObject" Target="../embeddings/oleObject370.bin"/><Relationship Id="rId1" Type="http://schemas.openxmlformats.org/officeDocument/2006/relationships/slideLayout" Target="../slideLayouts/slideLayout3.xml"/><Relationship Id="rId6" Type="http://schemas.openxmlformats.org/officeDocument/2006/relationships/oleObject" Target="../embeddings/oleObject372.bin"/><Relationship Id="rId5" Type="http://schemas.openxmlformats.org/officeDocument/2006/relationships/image" Target="../media/image337.wmf"/><Relationship Id="rId4" Type="http://schemas.openxmlformats.org/officeDocument/2006/relationships/oleObject" Target="../embeddings/oleObject371.bin"/><Relationship Id="rId9" Type="http://schemas.openxmlformats.org/officeDocument/2006/relationships/image" Target="../media/image337.png"/></Relationships>
</file>

<file path=ppt/slides/_rels/slide109.xml.rels><?xml version="1.0" encoding="UTF-8" standalone="yes"?>
<Relationships xmlns="http://schemas.openxmlformats.org/package/2006/relationships"><Relationship Id="rId3" Type="http://schemas.openxmlformats.org/officeDocument/2006/relationships/image" Target="../media/image340.wmf"/><Relationship Id="rId7" Type="http://schemas.openxmlformats.org/officeDocument/2006/relationships/image" Target="../media/image344.jpeg"/><Relationship Id="rId2" Type="http://schemas.openxmlformats.org/officeDocument/2006/relationships/oleObject" Target="../embeddings/oleObject373.bin"/><Relationship Id="rId1" Type="http://schemas.openxmlformats.org/officeDocument/2006/relationships/slideLayout" Target="../slideLayouts/slideLayout3.xml"/><Relationship Id="rId6" Type="http://schemas.openxmlformats.org/officeDocument/2006/relationships/image" Target="../media/image343.jpeg"/><Relationship Id="rId5" Type="http://schemas.openxmlformats.org/officeDocument/2006/relationships/image" Target="../media/image342.jpeg"/><Relationship Id="rId4" Type="http://schemas.openxmlformats.org/officeDocument/2006/relationships/image" Target="../media/image341.png"/></Relationships>
</file>

<file path=ppt/slides/_rels/slide1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34.bin"/><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8" Type="http://schemas.openxmlformats.org/officeDocument/2006/relationships/oleObject" Target="../embeddings/oleObject377.bin"/><Relationship Id="rId3" Type="http://schemas.openxmlformats.org/officeDocument/2006/relationships/image" Target="../media/image345.wmf"/><Relationship Id="rId7" Type="http://schemas.openxmlformats.org/officeDocument/2006/relationships/image" Target="../media/image347.wmf"/><Relationship Id="rId2" Type="http://schemas.openxmlformats.org/officeDocument/2006/relationships/oleObject" Target="../embeddings/oleObject374.bin"/><Relationship Id="rId1" Type="http://schemas.openxmlformats.org/officeDocument/2006/relationships/slideLayout" Target="../slideLayouts/slideLayout3.xml"/><Relationship Id="rId6" Type="http://schemas.openxmlformats.org/officeDocument/2006/relationships/oleObject" Target="../embeddings/oleObject376.bin"/><Relationship Id="rId5" Type="http://schemas.openxmlformats.org/officeDocument/2006/relationships/image" Target="../media/image346.wmf"/><Relationship Id="rId4" Type="http://schemas.openxmlformats.org/officeDocument/2006/relationships/oleObject" Target="../embeddings/oleObject375.bin"/><Relationship Id="rId9" Type="http://schemas.openxmlformats.org/officeDocument/2006/relationships/image" Target="../media/image348.wmf"/></Relationships>
</file>

<file path=ppt/slides/_rels/slide111.xml.rels><?xml version="1.0" encoding="UTF-8" standalone="yes"?>
<Relationships xmlns="http://schemas.openxmlformats.org/package/2006/relationships"><Relationship Id="rId3" Type="http://schemas.openxmlformats.org/officeDocument/2006/relationships/image" Target="../media/image349.wmf"/><Relationship Id="rId2" Type="http://schemas.openxmlformats.org/officeDocument/2006/relationships/oleObject" Target="../embeddings/oleObject378.bin"/><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8" Type="http://schemas.openxmlformats.org/officeDocument/2006/relationships/oleObject" Target="../embeddings/oleObject382.bin"/><Relationship Id="rId3" Type="http://schemas.openxmlformats.org/officeDocument/2006/relationships/image" Target="../media/image349.wmf"/><Relationship Id="rId7" Type="http://schemas.openxmlformats.org/officeDocument/2006/relationships/image" Target="../media/image351.wmf"/><Relationship Id="rId2" Type="http://schemas.openxmlformats.org/officeDocument/2006/relationships/oleObject" Target="../embeddings/oleObject379.bin"/><Relationship Id="rId1" Type="http://schemas.openxmlformats.org/officeDocument/2006/relationships/slideLayout" Target="../slideLayouts/slideLayout3.xml"/><Relationship Id="rId6" Type="http://schemas.openxmlformats.org/officeDocument/2006/relationships/oleObject" Target="../embeddings/oleObject381.bin"/><Relationship Id="rId11" Type="http://schemas.openxmlformats.org/officeDocument/2006/relationships/image" Target="../media/image353.wmf"/><Relationship Id="rId5" Type="http://schemas.openxmlformats.org/officeDocument/2006/relationships/image" Target="../media/image350.wmf"/><Relationship Id="rId10" Type="http://schemas.openxmlformats.org/officeDocument/2006/relationships/oleObject" Target="../embeddings/oleObject383.bin"/><Relationship Id="rId4" Type="http://schemas.openxmlformats.org/officeDocument/2006/relationships/oleObject" Target="../embeddings/oleObject380.bin"/><Relationship Id="rId9" Type="http://schemas.openxmlformats.org/officeDocument/2006/relationships/image" Target="../media/image352.wmf"/></Relationships>
</file>

<file path=ppt/slides/_rels/slide113.xml.rels><?xml version="1.0" encoding="UTF-8" standalone="yes"?>
<Relationships xmlns="http://schemas.openxmlformats.org/package/2006/relationships"><Relationship Id="rId3" Type="http://schemas.openxmlformats.org/officeDocument/2006/relationships/image" Target="../media/image354.wmf"/><Relationship Id="rId7" Type="http://schemas.openxmlformats.org/officeDocument/2006/relationships/image" Target="../media/image356.wmf"/><Relationship Id="rId2" Type="http://schemas.openxmlformats.org/officeDocument/2006/relationships/oleObject" Target="../embeddings/oleObject384.bin"/><Relationship Id="rId1" Type="http://schemas.openxmlformats.org/officeDocument/2006/relationships/slideLayout" Target="../slideLayouts/slideLayout3.xml"/><Relationship Id="rId6" Type="http://schemas.openxmlformats.org/officeDocument/2006/relationships/oleObject" Target="../embeddings/oleObject386.bin"/><Relationship Id="rId5" Type="http://schemas.openxmlformats.org/officeDocument/2006/relationships/image" Target="../media/image355.wmf"/><Relationship Id="rId4" Type="http://schemas.openxmlformats.org/officeDocument/2006/relationships/oleObject" Target="../embeddings/oleObject385.bin"/></Relationships>
</file>

<file path=ppt/slides/_rels/slide114.xml.rels><?xml version="1.0" encoding="UTF-8" standalone="yes"?>
<Relationships xmlns="http://schemas.openxmlformats.org/package/2006/relationships"><Relationship Id="rId3" Type="http://schemas.openxmlformats.org/officeDocument/2006/relationships/image" Target="../media/image357.emf"/><Relationship Id="rId2" Type="http://schemas.openxmlformats.org/officeDocument/2006/relationships/oleObject" Target="../embeddings/oleObject387.bin"/><Relationship Id="rId1" Type="http://schemas.openxmlformats.org/officeDocument/2006/relationships/slideLayout" Target="../slideLayouts/slideLayout3.xml"/><Relationship Id="rId5" Type="http://schemas.openxmlformats.org/officeDocument/2006/relationships/image" Target="../media/image358.wmf"/><Relationship Id="rId4" Type="http://schemas.openxmlformats.org/officeDocument/2006/relationships/oleObject" Target="../embeddings/oleObject388.bin"/></Relationships>
</file>

<file path=ppt/slides/_rels/slide115.xml.rels><?xml version="1.0" encoding="UTF-8" standalone="yes"?>
<Relationships xmlns="http://schemas.openxmlformats.org/package/2006/relationships"><Relationship Id="rId3" Type="http://schemas.openxmlformats.org/officeDocument/2006/relationships/image" Target="../media/image359.wmf"/><Relationship Id="rId2" Type="http://schemas.openxmlformats.org/officeDocument/2006/relationships/oleObject" Target="../embeddings/oleObject389.bin"/><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360.wmf"/><Relationship Id="rId2" Type="http://schemas.openxmlformats.org/officeDocument/2006/relationships/oleObject" Target="../embeddings/oleObject390.bin"/><Relationship Id="rId1" Type="http://schemas.openxmlformats.org/officeDocument/2006/relationships/slideLayout" Target="../slideLayouts/slideLayout3.xml"/><Relationship Id="rId5" Type="http://schemas.openxmlformats.org/officeDocument/2006/relationships/image" Target="../media/image361.wmf"/><Relationship Id="rId4" Type="http://schemas.openxmlformats.org/officeDocument/2006/relationships/oleObject" Target="../embeddings/oleObject391.bin"/></Relationships>
</file>

<file path=ppt/slides/_rels/slide117.xml.rels><?xml version="1.0" encoding="UTF-8" standalone="yes"?>
<Relationships xmlns="http://schemas.openxmlformats.org/package/2006/relationships"><Relationship Id="rId8" Type="http://schemas.openxmlformats.org/officeDocument/2006/relationships/image" Target="../media/image364.wmf"/><Relationship Id="rId13" Type="http://schemas.openxmlformats.org/officeDocument/2006/relationships/oleObject" Target="../embeddings/oleObject398.bin"/><Relationship Id="rId3" Type="http://schemas.openxmlformats.org/officeDocument/2006/relationships/image" Target="../media/image362.wmf"/><Relationship Id="rId7" Type="http://schemas.openxmlformats.org/officeDocument/2006/relationships/oleObject" Target="../embeddings/oleObject395.bin"/><Relationship Id="rId12" Type="http://schemas.openxmlformats.org/officeDocument/2006/relationships/image" Target="../media/image366.wmf"/><Relationship Id="rId2" Type="http://schemas.openxmlformats.org/officeDocument/2006/relationships/oleObject" Target="../embeddings/oleObject392.bin"/><Relationship Id="rId16" Type="http://schemas.openxmlformats.org/officeDocument/2006/relationships/image" Target="../media/image368.wmf"/><Relationship Id="rId1" Type="http://schemas.openxmlformats.org/officeDocument/2006/relationships/slideLayout" Target="../slideLayouts/slideLayout3.xml"/><Relationship Id="rId6" Type="http://schemas.openxmlformats.org/officeDocument/2006/relationships/oleObject" Target="../embeddings/oleObject394.bin"/><Relationship Id="rId11" Type="http://schemas.openxmlformats.org/officeDocument/2006/relationships/oleObject" Target="../embeddings/oleObject397.bin"/><Relationship Id="rId5" Type="http://schemas.openxmlformats.org/officeDocument/2006/relationships/image" Target="../media/image363.wmf"/><Relationship Id="rId15" Type="http://schemas.openxmlformats.org/officeDocument/2006/relationships/oleObject" Target="../embeddings/oleObject399.bin"/><Relationship Id="rId10" Type="http://schemas.openxmlformats.org/officeDocument/2006/relationships/image" Target="../media/image365.emf"/><Relationship Id="rId4" Type="http://schemas.openxmlformats.org/officeDocument/2006/relationships/oleObject" Target="../embeddings/oleObject393.bin"/><Relationship Id="rId9" Type="http://schemas.openxmlformats.org/officeDocument/2006/relationships/oleObject" Target="../embeddings/oleObject396.bin"/><Relationship Id="rId14" Type="http://schemas.openxmlformats.org/officeDocument/2006/relationships/image" Target="../media/image367.emf"/></Relationships>
</file>

<file path=ppt/slides/_rels/slide118.xml.rels><?xml version="1.0" encoding="UTF-8" standalone="yes"?>
<Relationships xmlns="http://schemas.openxmlformats.org/package/2006/relationships"><Relationship Id="rId3" Type="http://schemas.openxmlformats.org/officeDocument/2006/relationships/image" Target="../media/image369.wmf"/><Relationship Id="rId2" Type="http://schemas.openxmlformats.org/officeDocument/2006/relationships/oleObject" Target="../embeddings/oleObject400.bin"/><Relationship Id="rId1" Type="http://schemas.openxmlformats.org/officeDocument/2006/relationships/slideLayout" Target="../slideLayouts/slideLayout3.xml"/><Relationship Id="rId5" Type="http://schemas.openxmlformats.org/officeDocument/2006/relationships/image" Target="../media/image370.wmf"/><Relationship Id="rId4" Type="http://schemas.openxmlformats.org/officeDocument/2006/relationships/oleObject" Target="../embeddings/oleObject401.bin"/></Relationships>
</file>

<file path=ppt/slides/_rels/slide119.xml.rels><?xml version="1.0" encoding="UTF-8" standalone="yes"?>
<Relationships xmlns="http://schemas.openxmlformats.org/package/2006/relationships"><Relationship Id="rId8" Type="http://schemas.openxmlformats.org/officeDocument/2006/relationships/oleObject" Target="../embeddings/oleObject405.bin"/><Relationship Id="rId13" Type="http://schemas.openxmlformats.org/officeDocument/2006/relationships/image" Target="../media/image376.wmf"/><Relationship Id="rId3" Type="http://schemas.openxmlformats.org/officeDocument/2006/relationships/image" Target="../media/image371.wmf"/><Relationship Id="rId7" Type="http://schemas.openxmlformats.org/officeDocument/2006/relationships/image" Target="../media/image373.wmf"/><Relationship Id="rId12" Type="http://schemas.openxmlformats.org/officeDocument/2006/relationships/oleObject" Target="../embeddings/oleObject407.bin"/><Relationship Id="rId17" Type="http://schemas.openxmlformats.org/officeDocument/2006/relationships/image" Target="../media/image378.wmf"/><Relationship Id="rId2" Type="http://schemas.openxmlformats.org/officeDocument/2006/relationships/oleObject" Target="../embeddings/oleObject402.bin"/><Relationship Id="rId16" Type="http://schemas.openxmlformats.org/officeDocument/2006/relationships/oleObject" Target="../embeddings/oleObject409.bin"/><Relationship Id="rId1" Type="http://schemas.openxmlformats.org/officeDocument/2006/relationships/slideLayout" Target="../slideLayouts/slideLayout3.xml"/><Relationship Id="rId6" Type="http://schemas.openxmlformats.org/officeDocument/2006/relationships/oleObject" Target="../embeddings/oleObject404.bin"/><Relationship Id="rId11" Type="http://schemas.openxmlformats.org/officeDocument/2006/relationships/image" Target="../media/image375.wmf"/><Relationship Id="rId5" Type="http://schemas.openxmlformats.org/officeDocument/2006/relationships/image" Target="../media/image372.wmf"/><Relationship Id="rId15" Type="http://schemas.openxmlformats.org/officeDocument/2006/relationships/image" Target="../media/image377.wmf"/><Relationship Id="rId10" Type="http://schemas.openxmlformats.org/officeDocument/2006/relationships/oleObject" Target="../embeddings/oleObject406.bin"/><Relationship Id="rId4" Type="http://schemas.openxmlformats.org/officeDocument/2006/relationships/oleObject" Target="../embeddings/oleObject403.bin"/><Relationship Id="rId9" Type="http://schemas.openxmlformats.org/officeDocument/2006/relationships/image" Target="../media/image374.wmf"/><Relationship Id="rId14" Type="http://schemas.openxmlformats.org/officeDocument/2006/relationships/oleObject" Target="../embeddings/oleObject408.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image" Target="../media/image32.jpeg"/><Relationship Id="rId1" Type="http://schemas.openxmlformats.org/officeDocument/2006/relationships/slideLayout" Target="../slideLayouts/slideLayout3.xml"/><Relationship Id="rId6" Type="http://schemas.openxmlformats.org/officeDocument/2006/relationships/image" Target="../media/image34.wmf"/><Relationship Id="rId5" Type="http://schemas.openxmlformats.org/officeDocument/2006/relationships/oleObject" Target="../embeddings/oleObject36.bin"/><Relationship Id="rId4" Type="http://schemas.openxmlformats.org/officeDocument/2006/relationships/image" Target="../media/image33.wmf"/></Relationships>
</file>

<file path=ppt/slides/_rels/slide120.xml.rels><?xml version="1.0" encoding="UTF-8" standalone="yes"?>
<Relationships xmlns="http://schemas.openxmlformats.org/package/2006/relationships"><Relationship Id="rId3" Type="http://schemas.openxmlformats.org/officeDocument/2006/relationships/image" Target="../media/image379.wmf"/><Relationship Id="rId7" Type="http://schemas.openxmlformats.org/officeDocument/2006/relationships/image" Target="../media/image381.emf"/><Relationship Id="rId2" Type="http://schemas.openxmlformats.org/officeDocument/2006/relationships/oleObject" Target="../embeddings/oleObject410.bin"/><Relationship Id="rId1" Type="http://schemas.openxmlformats.org/officeDocument/2006/relationships/slideLayout" Target="../slideLayouts/slideLayout3.xml"/><Relationship Id="rId6" Type="http://schemas.openxmlformats.org/officeDocument/2006/relationships/oleObject" Target="../embeddings/oleObject412.bin"/><Relationship Id="rId5" Type="http://schemas.openxmlformats.org/officeDocument/2006/relationships/image" Target="../media/image380.wmf"/><Relationship Id="rId4" Type="http://schemas.openxmlformats.org/officeDocument/2006/relationships/oleObject" Target="../embeddings/oleObject411.bin"/></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413.bin"/><Relationship Id="rId2" Type="http://schemas.openxmlformats.org/officeDocument/2006/relationships/image" Target="../media/image382.png"/><Relationship Id="rId1" Type="http://schemas.openxmlformats.org/officeDocument/2006/relationships/slideLayout" Target="../slideLayouts/slideLayout3.xml"/><Relationship Id="rId6" Type="http://schemas.openxmlformats.org/officeDocument/2006/relationships/image" Target="../media/image384.wmf"/><Relationship Id="rId5" Type="http://schemas.openxmlformats.org/officeDocument/2006/relationships/oleObject" Target="../embeddings/oleObject414.bin"/><Relationship Id="rId4" Type="http://schemas.openxmlformats.org/officeDocument/2006/relationships/image" Target="../media/image383.wmf"/></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8" Type="http://schemas.openxmlformats.org/officeDocument/2006/relationships/oleObject" Target="../embeddings/oleObject418.bin"/><Relationship Id="rId3" Type="http://schemas.openxmlformats.org/officeDocument/2006/relationships/image" Target="../media/image385.wmf"/><Relationship Id="rId7" Type="http://schemas.openxmlformats.org/officeDocument/2006/relationships/image" Target="../media/image386.wmf"/><Relationship Id="rId2" Type="http://schemas.openxmlformats.org/officeDocument/2006/relationships/oleObject" Target="../embeddings/oleObject415.bin"/><Relationship Id="rId1" Type="http://schemas.openxmlformats.org/officeDocument/2006/relationships/slideLayout" Target="../slideLayouts/slideLayout3.xml"/><Relationship Id="rId6" Type="http://schemas.openxmlformats.org/officeDocument/2006/relationships/oleObject" Target="../embeddings/oleObject417.bin"/><Relationship Id="rId11" Type="http://schemas.openxmlformats.org/officeDocument/2006/relationships/image" Target="../media/image388.wmf"/><Relationship Id="rId5" Type="http://schemas.openxmlformats.org/officeDocument/2006/relationships/image" Target="../media/image270.wmf"/><Relationship Id="rId10" Type="http://schemas.openxmlformats.org/officeDocument/2006/relationships/oleObject" Target="../embeddings/oleObject419.bin"/><Relationship Id="rId4" Type="http://schemas.openxmlformats.org/officeDocument/2006/relationships/oleObject" Target="../embeddings/oleObject416.bin"/><Relationship Id="rId9" Type="http://schemas.openxmlformats.org/officeDocument/2006/relationships/image" Target="../media/image387.wmf"/></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image" Target="../media/image389.wmf"/><Relationship Id="rId2" Type="http://schemas.openxmlformats.org/officeDocument/2006/relationships/oleObject" Target="../embeddings/oleObject420.bin"/><Relationship Id="rId1" Type="http://schemas.openxmlformats.org/officeDocument/2006/relationships/slideLayout" Target="../slideLayouts/slideLayout3.xml"/><Relationship Id="rId5" Type="http://schemas.openxmlformats.org/officeDocument/2006/relationships/image" Target="../media/image390.wmf"/><Relationship Id="rId4" Type="http://schemas.openxmlformats.org/officeDocument/2006/relationships/oleObject" Target="../embeddings/oleObject421.bin"/></Relationships>
</file>

<file path=ppt/slides/_rels/slide126.xml.rels><?xml version="1.0" encoding="UTF-8" standalone="yes"?>
<Relationships xmlns="http://schemas.openxmlformats.org/package/2006/relationships"><Relationship Id="rId8" Type="http://schemas.openxmlformats.org/officeDocument/2006/relationships/oleObject" Target="../embeddings/oleObject425.bin"/><Relationship Id="rId3" Type="http://schemas.openxmlformats.org/officeDocument/2006/relationships/image" Target="../media/image391.wmf"/><Relationship Id="rId7" Type="http://schemas.openxmlformats.org/officeDocument/2006/relationships/image" Target="../media/image393.wmf"/><Relationship Id="rId2" Type="http://schemas.openxmlformats.org/officeDocument/2006/relationships/oleObject" Target="../embeddings/oleObject422.bin"/><Relationship Id="rId1" Type="http://schemas.openxmlformats.org/officeDocument/2006/relationships/slideLayout" Target="../slideLayouts/slideLayout3.xml"/><Relationship Id="rId6" Type="http://schemas.openxmlformats.org/officeDocument/2006/relationships/oleObject" Target="../embeddings/oleObject424.bin"/><Relationship Id="rId5" Type="http://schemas.openxmlformats.org/officeDocument/2006/relationships/image" Target="../media/image392.wmf"/><Relationship Id="rId4" Type="http://schemas.openxmlformats.org/officeDocument/2006/relationships/oleObject" Target="../embeddings/oleObject423.bin"/><Relationship Id="rId9" Type="http://schemas.openxmlformats.org/officeDocument/2006/relationships/image" Target="../media/image394.wmf"/></Relationships>
</file>

<file path=ppt/slides/_rels/slide127.xml.rels><?xml version="1.0" encoding="UTF-8" standalone="yes"?>
<Relationships xmlns="http://schemas.openxmlformats.org/package/2006/relationships"><Relationship Id="rId3" Type="http://schemas.openxmlformats.org/officeDocument/2006/relationships/image" Target="../media/image395.wmf"/><Relationship Id="rId2" Type="http://schemas.openxmlformats.org/officeDocument/2006/relationships/oleObject" Target="../embeddings/oleObject426.bin"/><Relationship Id="rId1" Type="http://schemas.openxmlformats.org/officeDocument/2006/relationships/slideLayout" Target="../slideLayouts/slideLayout3.xml"/><Relationship Id="rId6" Type="http://schemas.openxmlformats.org/officeDocument/2006/relationships/image" Target="../media/image397.jpeg"/><Relationship Id="rId5" Type="http://schemas.openxmlformats.org/officeDocument/2006/relationships/image" Target="../media/image396.wmf"/><Relationship Id="rId4" Type="http://schemas.openxmlformats.org/officeDocument/2006/relationships/oleObject" Target="../embeddings/oleObject427.bin"/></Relationships>
</file>

<file path=ppt/slides/_rels/slide128.xml.rels><?xml version="1.0" encoding="UTF-8" standalone="yes"?>
<Relationships xmlns="http://schemas.openxmlformats.org/package/2006/relationships"><Relationship Id="rId3" Type="http://schemas.openxmlformats.org/officeDocument/2006/relationships/image" Target="../media/image398.wmf"/><Relationship Id="rId2" Type="http://schemas.openxmlformats.org/officeDocument/2006/relationships/oleObject" Target="../embeddings/oleObject428.bin"/><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8" Type="http://schemas.openxmlformats.org/officeDocument/2006/relationships/oleObject" Target="../embeddings/oleObject432.bin"/><Relationship Id="rId13" Type="http://schemas.openxmlformats.org/officeDocument/2006/relationships/image" Target="../media/image404.wmf"/><Relationship Id="rId3" Type="http://schemas.openxmlformats.org/officeDocument/2006/relationships/image" Target="../media/image399.wmf"/><Relationship Id="rId7" Type="http://schemas.openxmlformats.org/officeDocument/2006/relationships/image" Target="../media/image401.wmf"/><Relationship Id="rId12" Type="http://schemas.openxmlformats.org/officeDocument/2006/relationships/oleObject" Target="../embeddings/oleObject434.bin"/><Relationship Id="rId17" Type="http://schemas.openxmlformats.org/officeDocument/2006/relationships/image" Target="../media/image406.wmf"/><Relationship Id="rId2" Type="http://schemas.openxmlformats.org/officeDocument/2006/relationships/oleObject" Target="../embeddings/oleObject429.bin"/><Relationship Id="rId16" Type="http://schemas.openxmlformats.org/officeDocument/2006/relationships/oleObject" Target="../embeddings/oleObject436.bin"/><Relationship Id="rId1" Type="http://schemas.openxmlformats.org/officeDocument/2006/relationships/slideLayout" Target="../slideLayouts/slideLayout3.xml"/><Relationship Id="rId6" Type="http://schemas.openxmlformats.org/officeDocument/2006/relationships/oleObject" Target="../embeddings/oleObject431.bin"/><Relationship Id="rId11" Type="http://schemas.openxmlformats.org/officeDocument/2006/relationships/image" Target="../media/image403.wmf"/><Relationship Id="rId5" Type="http://schemas.openxmlformats.org/officeDocument/2006/relationships/image" Target="../media/image400.emf"/><Relationship Id="rId15" Type="http://schemas.openxmlformats.org/officeDocument/2006/relationships/image" Target="../media/image405.wmf"/><Relationship Id="rId10" Type="http://schemas.openxmlformats.org/officeDocument/2006/relationships/oleObject" Target="../embeddings/oleObject433.bin"/><Relationship Id="rId4" Type="http://schemas.openxmlformats.org/officeDocument/2006/relationships/oleObject" Target="../embeddings/oleObject430.bin"/><Relationship Id="rId9" Type="http://schemas.openxmlformats.org/officeDocument/2006/relationships/image" Target="../media/image402.wmf"/><Relationship Id="rId14" Type="http://schemas.openxmlformats.org/officeDocument/2006/relationships/oleObject" Target="../embeddings/oleObject435.bin"/></Relationships>
</file>

<file path=ppt/slides/_rels/slide13.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6.wmf"/><Relationship Id="rId5" Type="http://schemas.openxmlformats.org/officeDocument/2006/relationships/oleObject" Target="../embeddings/oleObject38.bin"/><Relationship Id="rId4" Type="http://schemas.openxmlformats.org/officeDocument/2006/relationships/image" Target="../media/image35.wmf"/><Relationship Id="rId9" Type="http://schemas.openxmlformats.org/officeDocument/2006/relationships/image" Target="../media/image32.jpeg"/></Relationships>
</file>

<file path=ppt/slides/_rels/slide130.xml.rels><?xml version="1.0" encoding="UTF-8" standalone="yes"?>
<Relationships xmlns="http://schemas.openxmlformats.org/package/2006/relationships"><Relationship Id="rId8" Type="http://schemas.openxmlformats.org/officeDocument/2006/relationships/oleObject" Target="../embeddings/oleObject440.bin"/><Relationship Id="rId13" Type="http://schemas.openxmlformats.org/officeDocument/2006/relationships/image" Target="../media/image412.emf"/><Relationship Id="rId3" Type="http://schemas.openxmlformats.org/officeDocument/2006/relationships/image" Target="../media/image407.wmf"/><Relationship Id="rId7" Type="http://schemas.openxmlformats.org/officeDocument/2006/relationships/image" Target="../media/image409.emf"/><Relationship Id="rId12" Type="http://schemas.openxmlformats.org/officeDocument/2006/relationships/oleObject" Target="../embeddings/oleObject442.bin"/><Relationship Id="rId2" Type="http://schemas.openxmlformats.org/officeDocument/2006/relationships/oleObject" Target="../embeddings/oleObject437.bin"/><Relationship Id="rId1" Type="http://schemas.openxmlformats.org/officeDocument/2006/relationships/slideLayout" Target="../slideLayouts/slideLayout3.xml"/><Relationship Id="rId6" Type="http://schemas.openxmlformats.org/officeDocument/2006/relationships/oleObject" Target="../embeddings/oleObject439.bin"/><Relationship Id="rId11" Type="http://schemas.openxmlformats.org/officeDocument/2006/relationships/image" Target="../media/image411.emf"/><Relationship Id="rId5" Type="http://schemas.openxmlformats.org/officeDocument/2006/relationships/image" Target="../media/image408.wmf"/><Relationship Id="rId10" Type="http://schemas.openxmlformats.org/officeDocument/2006/relationships/oleObject" Target="../embeddings/oleObject441.bin"/><Relationship Id="rId4" Type="http://schemas.openxmlformats.org/officeDocument/2006/relationships/oleObject" Target="../embeddings/oleObject438.bin"/><Relationship Id="rId9" Type="http://schemas.openxmlformats.org/officeDocument/2006/relationships/image" Target="../media/image410.wmf"/></Relationships>
</file>

<file path=ppt/slides/_rels/slide131.xml.rels><?xml version="1.0" encoding="UTF-8" standalone="yes"?>
<Relationships xmlns="http://schemas.openxmlformats.org/package/2006/relationships"><Relationship Id="rId8" Type="http://schemas.openxmlformats.org/officeDocument/2006/relationships/oleObject" Target="../embeddings/oleObject446.bin"/><Relationship Id="rId3" Type="http://schemas.openxmlformats.org/officeDocument/2006/relationships/image" Target="../media/image413.wmf"/><Relationship Id="rId7" Type="http://schemas.openxmlformats.org/officeDocument/2006/relationships/image" Target="../media/image415.emf"/><Relationship Id="rId2" Type="http://schemas.openxmlformats.org/officeDocument/2006/relationships/oleObject" Target="../embeddings/oleObject443.bin"/><Relationship Id="rId1" Type="http://schemas.openxmlformats.org/officeDocument/2006/relationships/slideLayout" Target="../slideLayouts/slideLayout3.xml"/><Relationship Id="rId6" Type="http://schemas.openxmlformats.org/officeDocument/2006/relationships/oleObject" Target="../embeddings/oleObject445.bin"/><Relationship Id="rId11" Type="http://schemas.openxmlformats.org/officeDocument/2006/relationships/image" Target="../media/image417.wmf"/><Relationship Id="rId5" Type="http://schemas.openxmlformats.org/officeDocument/2006/relationships/image" Target="../media/image414.emf"/><Relationship Id="rId10" Type="http://schemas.openxmlformats.org/officeDocument/2006/relationships/oleObject" Target="../embeddings/oleObject447.bin"/><Relationship Id="rId4" Type="http://schemas.openxmlformats.org/officeDocument/2006/relationships/oleObject" Target="../embeddings/oleObject444.bin"/><Relationship Id="rId9" Type="http://schemas.openxmlformats.org/officeDocument/2006/relationships/image" Target="../media/image416.wmf"/></Relationships>
</file>

<file path=ppt/slides/_rels/slide132.xml.rels><?xml version="1.0" encoding="UTF-8" standalone="yes"?>
<Relationships xmlns="http://schemas.openxmlformats.org/package/2006/relationships"><Relationship Id="rId8" Type="http://schemas.openxmlformats.org/officeDocument/2006/relationships/oleObject" Target="../embeddings/oleObject451.bin"/><Relationship Id="rId3" Type="http://schemas.openxmlformats.org/officeDocument/2006/relationships/image" Target="../media/image418.wmf"/><Relationship Id="rId7" Type="http://schemas.openxmlformats.org/officeDocument/2006/relationships/image" Target="../media/image419.wmf"/><Relationship Id="rId2" Type="http://schemas.openxmlformats.org/officeDocument/2006/relationships/oleObject" Target="../embeddings/oleObject448.bin"/><Relationship Id="rId1" Type="http://schemas.openxmlformats.org/officeDocument/2006/relationships/slideLayout" Target="../slideLayouts/slideLayout3.xml"/><Relationship Id="rId6" Type="http://schemas.openxmlformats.org/officeDocument/2006/relationships/oleObject" Target="../embeddings/oleObject450.bin"/><Relationship Id="rId5" Type="http://schemas.openxmlformats.org/officeDocument/2006/relationships/image" Target="../media/image398.wmf"/><Relationship Id="rId4" Type="http://schemas.openxmlformats.org/officeDocument/2006/relationships/oleObject" Target="../embeddings/oleObject449.bin"/><Relationship Id="rId9" Type="http://schemas.openxmlformats.org/officeDocument/2006/relationships/image" Target="../media/image420.emf"/></Relationships>
</file>

<file path=ppt/slides/_rels/slide133.xml.rels><?xml version="1.0" encoding="UTF-8" standalone="yes"?>
<Relationships xmlns="http://schemas.openxmlformats.org/package/2006/relationships"><Relationship Id="rId3" Type="http://schemas.openxmlformats.org/officeDocument/2006/relationships/image" Target="../media/image421.wmf"/><Relationship Id="rId7" Type="http://schemas.openxmlformats.org/officeDocument/2006/relationships/image" Target="../media/image423.wmf"/><Relationship Id="rId2" Type="http://schemas.openxmlformats.org/officeDocument/2006/relationships/oleObject" Target="../embeddings/oleObject452.bin"/><Relationship Id="rId1" Type="http://schemas.openxmlformats.org/officeDocument/2006/relationships/slideLayout" Target="../slideLayouts/slideLayout3.xml"/><Relationship Id="rId6" Type="http://schemas.openxmlformats.org/officeDocument/2006/relationships/oleObject" Target="../embeddings/oleObject454.bin"/><Relationship Id="rId5" Type="http://schemas.openxmlformats.org/officeDocument/2006/relationships/image" Target="../media/image422.wmf"/><Relationship Id="rId4" Type="http://schemas.openxmlformats.org/officeDocument/2006/relationships/oleObject" Target="../embeddings/oleObject453.bin"/></Relationships>
</file>

<file path=ppt/slides/_rels/slide134.xml.rels><?xml version="1.0" encoding="UTF-8" standalone="yes"?>
<Relationships xmlns="http://schemas.openxmlformats.org/package/2006/relationships"><Relationship Id="rId8" Type="http://schemas.openxmlformats.org/officeDocument/2006/relationships/oleObject" Target="../embeddings/oleObject458.bin"/><Relationship Id="rId3" Type="http://schemas.openxmlformats.org/officeDocument/2006/relationships/image" Target="../media/image424.wmf"/><Relationship Id="rId7" Type="http://schemas.openxmlformats.org/officeDocument/2006/relationships/image" Target="../media/image426.wmf"/><Relationship Id="rId2" Type="http://schemas.openxmlformats.org/officeDocument/2006/relationships/oleObject" Target="../embeddings/oleObject455.bin"/><Relationship Id="rId1" Type="http://schemas.openxmlformats.org/officeDocument/2006/relationships/slideLayout" Target="../slideLayouts/slideLayout3.xml"/><Relationship Id="rId6" Type="http://schemas.openxmlformats.org/officeDocument/2006/relationships/oleObject" Target="../embeddings/oleObject457.bin"/><Relationship Id="rId5" Type="http://schemas.openxmlformats.org/officeDocument/2006/relationships/image" Target="../media/image425.wmf"/><Relationship Id="rId4" Type="http://schemas.openxmlformats.org/officeDocument/2006/relationships/oleObject" Target="../embeddings/oleObject456.bin"/><Relationship Id="rId9" Type="http://schemas.openxmlformats.org/officeDocument/2006/relationships/image" Target="../media/image427.emf"/></Relationships>
</file>

<file path=ppt/slides/_rels/slide135.xml.rels><?xml version="1.0" encoding="UTF-8" standalone="yes"?>
<Relationships xmlns="http://schemas.openxmlformats.org/package/2006/relationships"><Relationship Id="rId3" Type="http://schemas.openxmlformats.org/officeDocument/2006/relationships/image" Target="../media/image426.wmf"/><Relationship Id="rId2" Type="http://schemas.openxmlformats.org/officeDocument/2006/relationships/oleObject" Target="../embeddings/oleObject459.bin"/><Relationship Id="rId1" Type="http://schemas.openxmlformats.org/officeDocument/2006/relationships/slideLayout" Target="../slideLayouts/slideLayout3.xml"/><Relationship Id="rId5" Type="http://schemas.openxmlformats.org/officeDocument/2006/relationships/image" Target="../media/image428.wmf"/><Relationship Id="rId4" Type="http://schemas.openxmlformats.org/officeDocument/2006/relationships/oleObject" Target="../embeddings/oleObject460.bin"/></Relationships>
</file>

<file path=ppt/slides/_rels/slide136.xml.rels><?xml version="1.0" encoding="UTF-8" standalone="yes"?>
<Relationships xmlns="http://schemas.openxmlformats.org/package/2006/relationships"><Relationship Id="rId3" Type="http://schemas.openxmlformats.org/officeDocument/2006/relationships/image" Target="../media/image429.wmf"/><Relationship Id="rId2" Type="http://schemas.openxmlformats.org/officeDocument/2006/relationships/oleObject" Target="../embeddings/oleObject461.bin"/><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3" Type="http://schemas.openxmlformats.org/officeDocument/2006/relationships/image" Target="../media/image430.wmf"/><Relationship Id="rId2" Type="http://schemas.openxmlformats.org/officeDocument/2006/relationships/oleObject" Target="../embeddings/oleObject462.bin"/><Relationship Id="rId1" Type="http://schemas.openxmlformats.org/officeDocument/2006/relationships/slideLayout" Target="../slideLayouts/slideLayout3.xml"/><Relationship Id="rId5" Type="http://schemas.openxmlformats.org/officeDocument/2006/relationships/image" Target="../media/image431.emf"/><Relationship Id="rId4" Type="http://schemas.openxmlformats.org/officeDocument/2006/relationships/oleObject" Target="../embeddings/oleObject463.bin"/></Relationships>
</file>

<file path=ppt/slides/_rels/slide138.xml.rels><?xml version="1.0" encoding="UTF-8" standalone="yes"?>
<Relationships xmlns="http://schemas.openxmlformats.org/package/2006/relationships"><Relationship Id="rId8" Type="http://schemas.openxmlformats.org/officeDocument/2006/relationships/oleObject" Target="../embeddings/oleObject467.bin"/><Relationship Id="rId3" Type="http://schemas.openxmlformats.org/officeDocument/2006/relationships/image" Target="../media/image432.wmf"/><Relationship Id="rId7" Type="http://schemas.openxmlformats.org/officeDocument/2006/relationships/image" Target="../media/image434.wmf"/><Relationship Id="rId2" Type="http://schemas.openxmlformats.org/officeDocument/2006/relationships/oleObject" Target="../embeddings/oleObject464.bin"/><Relationship Id="rId1" Type="http://schemas.openxmlformats.org/officeDocument/2006/relationships/slideLayout" Target="../slideLayouts/slideLayout3.xml"/><Relationship Id="rId6" Type="http://schemas.openxmlformats.org/officeDocument/2006/relationships/oleObject" Target="../embeddings/oleObject466.bin"/><Relationship Id="rId5" Type="http://schemas.openxmlformats.org/officeDocument/2006/relationships/image" Target="../media/image433.wmf"/><Relationship Id="rId4" Type="http://schemas.openxmlformats.org/officeDocument/2006/relationships/oleObject" Target="../embeddings/oleObject465.bin"/><Relationship Id="rId9" Type="http://schemas.openxmlformats.org/officeDocument/2006/relationships/image" Target="../media/image435.wmf"/></Relationships>
</file>

<file path=ppt/slides/_rels/slide139.xml.rels><?xml version="1.0" encoding="UTF-8" standalone="yes"?>
<Relationships xmlns="http://schemas.openxmlformats.org/package/2006/relationships"><Relationship Id="rId2" Type="http://schemas.openxmlformats.org/officeDocument/2006/relationships/image" Target="../media/image43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0.wmf"/><Relationship Id="rId2" Type="http://schemas.openxmlformats.org/officeDocument/2006/relationships/oleObject" Target="../embeddings/oleObject40.bin"/><Relationship Id="rId1" Type="http://schemas.openxmlformats.org/officeDocument/2006/relationships/slideLayout" Target="../slideLayouts/slideLayout3.xml"/><Relationship Id="rId6" Type="http://schemas.openxmlformats.org/officeDocument/2006/relationships/oleObject" Target="../embeddings/oleObject42.bin"/><Relationship Id="rId5" Type="http://schemas.openxmlformats.org/officeDocument/2006/relationships/image" Target="../media/image39.wmf"/><Relationship Id="rId4" Type="http://schemas.openxmlformats.org/officeDocument/2006/relationships/oleObject" Target="../embeddings/oleObject41.bin"/></Relationships>
</file>

<file path=ppt/slides/_rels/slide140.xml.rels><?xml version="1.0" encoding="UTF-8" standalone="yes"?>
<Relationships xmlns="http://schemas.openxmlformats.org/package/2006/relationships"><Relationship Id="rId3" Type="http://schemas.openxmlformats.org/officeDocument/2006/relationships/image" Target="../media/image421.wmf"/><Relationship Id="rId2" Type="http://schemas.openxmlformats.org/officeDocument/2006/relationships/oleObject" Target="../embeddings/oleObject468.bin"/><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8" Type="http://schemas.openxmlformats.org/officeDocument/2006/relationships/oleObject" Target="../embeddings/oleObject472.bin"/><Relationship Id="rId3" Type="http://schemas.openxmlformats.org/officeDocument/2006/relationships/image" Target="../media/image437.wmf"/><Relationship Id="rId7" Type="http://schemas.openxmlformats.org/officeDocument/2006/relationships/image" Target="../media/image439.wmf"/><Relationship Id="rId2" Type="http://schemas.openxmlformats.org/officeDocument/2006/relationships/oleObject" Target="../embeddings/oleObject469.bin"/><Relationship Id="rId1" Type="http://schemas.openxmlformats.org/officeDocument/2006/relationships/slideLayout" Target="../slideLayouts/slideLayout3.xml"/><Relationship Id="rId6" Type="http://schemas.openxmlformats.org/officeDocument/2006/relationships/oleObject" Target="../embeddings/oleObject471.bin"/><Relationship Id="rId11" Type="http://schemas.openxmlformats.org/officeDocument/2006/relationships/image" Target="../media/image441.wmf"/><Relationship Id="rId5" Type="http://schemas.openxmlformats.org/officeDocument/2006/relationships/image" Target="../media/image438.wmf"/><Relationship Id="rId10" Type="http://schemas.openxmlformats.org/officeDocument/2006/relationships/oleObject" Target="../embeddings/oleObject473.bin"/><Relationship Id="rId4" Type="http://schemas.openxmlformats.org/officeDocument/2006/relationships/oleObject" Target="../embeddings/oleObject470.bin"/><Relationship Id="rId9" Type="http://schemas.openxmlformats.org/officeDocument/2006/relationships/image" Target="../media/image440.wmf"/></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8" Type="http://schemas.openxmlformats.org/officeDocument/2006/relationships/oleObject" Target="../embeddings/oleObject477.bin"/><Relationship Id="rId13" Type="http://schemas.openxmlformats.org/officeDocument/2006/relationships/image" Target="../media/image349.wmf"/><Relationship Id="rId18" Type="http://schemas.openxmlformats.org/officeDocument/2006/relationships/oleObject" Target="../embeddings/oleObject482.bin"/><Relationship Id="rId26" Type="http://schemas.openxmlformats.org/officeDocument/2006/relationships/image" Target="../media/image19.wmf"/><Relationship Id="rId3" Type="http://schemas.openxmlformats.org/officeDocument/2006/relationships/image" Target="../media/image261.wmf"/><Relationship Id="rId21" Type="http://schemas.openxmlformats.org/officeDocument/2006/relationships/image" Target="../media/image446.wmf"/><Relationship Id="rId7" Type="http://schemas.openxmlformats.org/officeDocument/2006/relationships/image" Target="../media/image443.wmf"/><Relationship Id="rId12" Type="http://schemas.openxmlformats.org/officeDocument/2006/relationships/oleObject" Target="../embeddings/oleObject479.bin"/><Relationship Id="rId17" Type="http://schemas.openxmlformats.org/officeDocument/2006/relationships/image" Target="../media/image379.wmf"/><Relationship Id="rId25" Type="http://schemas.openxmlformats.org/officeDocument/2006/relationships/oleObject" Target="../embeddings/oleObject19.bin"/><Relationship Id="rId2" Type="http://schemas.openxmlformats.org/officeDocument/2006/relationships/oleObject" Target="../embeddings/oleObject474.bin"/><Relationship Id="rId16" Type="http://schemas.openxmlformats.org/officeDocument/2006/relationships/oleObject" Target="../embeddings/oleObject481.bin"/><Relationship Id="rId20" Type="http://schemas.openxmlformats.org/officeDocument/2006/relationships/oleObject" Target="../embeddings/oleObject483.bin"/><Relationship Id="rId1" Type="http://schemas.openxmlformats.org/officeDocument/2006/relationships/slideLayout" Target="../slideLayouts/slideLayout3.xml"/><Relationship Id="rId6" Type="http://schemas.openxmlformats.org/officeDocument/2006/relationships/oleObject" Target="../embeddings/oleObject476.bin"/><Relationship Id="rId11" Type="http://schemas.openxmlformats.org/officeDocument/2006/relationships/image" Target="../media/image444.wmf"/><Relationship Id="rId24" Type="http://schemas.openxmlformats.org/officeDocument/2006/relationships/image" Target="../media/image448.wmf"/><Relationship Id="rId5" Type="http://schemas.openxmlformats.org/officeDocument/2006/relationships/image" Target="../media/image442.wmf"/><Relationship Id="rId15" Type="http://schemas.openxmlformats.org/officeDocument/2006/relationships/image" Target="../media/image352.wmf"/><Relationship Id="rId23" Type="http://schemas.openxmlformats.org/officeDocument/2006/relationships/oleObject" Target="../embeddings/oleObject484.bin"/><Relationship Id="rId28" Type="http://schemas.openxmlformats.org/officeDocument/2006/relationships/image" Target="../media/image449.wmf"/><Relationship Id="rId10" Type="http://schemas.openxmlformats.org/officeDocument/2006/relationships/oleObject" Target="../embeddings/oleObject478.bin"/><Relationship Id="rId19" Type="http://schemas.openxmlformats.org/officeDocument/2006/relationships/image" Target="../media/image445.wmf"/><Relationship Id="rId4" Type="http://schemas.openxmlformats.org/officeDocument/2006/relationships/oleObject" Target="../embeddings/oleObject475.bin"/><Relationship Id="rId9" Type="http://schemas.openxmlformats.org/officeDocument/2006/relationships/image" Target="../media/image286.wmf"/><Relationship Id="rId14" Type="http://schemas.openxmlformats.org/officeDocument/2006/relationships/oleObject" Target="../embeddings/oleObject480.bin"/><Relationship Id="rId22" Type="http://schemas.openxmlformats.org/officeDocument/2006/relationships/image" Target="../media/image447.emf"/><Relationship Id="rId27" Type="http://schemas.openxmlformats.org/officeDocument/2006/relationships/oleObject" Target="../embeddings/oleObject485.bin"/></Relationships>
</file>

<file path=ppt/slides/_rels/slide144.xml.rels><?xml version="1.0" encoding="UTF-8" standalone="yes"?>
<Relationships xmlns="http://schemas.openxmlformats.org/package/2006/relationships"><Relationship Id="rId2" Type="http://schemas.openxmlformats.org/officeDocument/2006/relationships/image" Target="../media/image45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41.wmf"/><Relationship Id="rId7" Type="http://schemas.openxmlformats.org/officeDocument/2006/relationships/image" Target="../media/image43.wmf"/><Relationship Id="rId2" Type="http://schemas.openxmlformats.org/officeDocument/2006/relationships/oleObject" Target="../embeddings/oleObject43.bin"/><Relationship Id="rId1" Type="http://schemas.openxmlformats.org/officeDocument/2006/relationships/slideLayout" Target="../slideLayouts/slideLayout3.xml"/><Relationship Id="rId6" Type="http://schemas.openxmlformats.org/officeDocument/2006/relationships/oleObject" Target="../embeddings/oleObject45.bin"/><Relationship Id="rId5" Type="http://schemas.openxmlformats.org/officeDocument/2006/relationships/image" Target="../media/image42.wmf"/><Relationship Id="rId10" Type="http://schemas.openxmlformats.org/officeDocument/2006/relationships/image" Target="../media/image44.wmf"/><Relationship Id="rId4" Type="http://schemas.openxmlformats.org/officeDocument/2006/relationships/oleObject" Target="../embeddings/oleObject44.bin"/><Relationship Id="rId9" Type="http://schemas.openxmlformats.org/officeDocument/2006/relationships/oleObject" Target="../embeddings/oleObject47.bin"/></Relationships>
</file>

<file path=ppt/slides/_rels/slide16.x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7.wmf"/><Relationship Id="rId2" Type="http://schemas.openxmlformats.org/officeDocument/2006/relationships/oleObject" Target="../embeddings/oleObject48.bin"/><Relationship Id="rId1" Type="http://schemas.openxmlformats.org/officeDocument/2006/relationships/slideLayout" Target="../slideLayouts/slideLayout3.xml"/><Relationship Id="rId6" Type="http://schemas.openxmlformats.org/officeDocument/2006/relationships/oleObject" Target="../embeddings/oleObject50.bin"/><Relationship Id="rId5" Type="http://schemas.openxmlformats.org/officeDocument/2006/relationships/image" Target="../media/image46.wmf"/><Relationship Id="rId4" Type="http://schemas.openxmlformats.org/officeDocument/2006/relationships/oleObject" Target="../embeddings/oleObject49.bin"/></Relationships>
</file>

<file path=ppt/slides/_rels/slide17.x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0.wmf"/><Relationship Id="rId2" Type="http://schemas.openxmlformats.org/officeDocument/2006/relationships/oleObject" Target="../embeddings/oleObject51.bin"/><Relationship Id="rId1" Type="http://schemas.openxmlformats.org/officeDocument/2006/relationships/slideLayout" Target="../slideLayouts/slideLayout3.xml"/><Relationship Id="rId6" Type="http://schemas.openxmlformats.org/officeDocument/2006/relationships/oleObject" Target="../embeddings/oleObject53.bin"/><Relationship Id="rId5" Type="http://schemas.openxmlformats.org/officeDocument/2006/relationships/image" Target="../media/image49.wmf"/><Relationship Id="rId4" Type="http://schemas.openxmlformats.org/officeDocument/2006/relationships/oleObject" Target="../embeddings/oleObject52.bin"/></Relationships>
</file>

<file path=ppt/slides/_rels/slide18.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54.bin"/><Relationship Id="rId1" Type="http://schemas.openxmlformats.org/officeDocument/2006/relationships/slideLayout" Target="../slideLayouts/slideLayout3.xml"/><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oleObject" Target="../embeddings/oleObject55.bin"/></Relationships>
</file>

<file path=ppt/slides/_rels/slide19.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6.wmf"/><Relationship Id="rId2" Type="http://schemas.openxmlformats.org/officeDocument/2006/relationships/notesSlide" Target="../notesSlides/notesSlide7.xml"/><Relationship Id="rId16" Type="http://schemas.openxmlformats.org/officeDocument/2006/relationships/image" Target="../media/image57.wmf"/><Relationship Id="rId1" Type="http://schemas.openxmlformats.org/officeDocument/2006/relationships/slideLayout" Target="../slideLayouts/slideLayout3.xml"/><Relationship Id="rId6" Type="http://schemas.openxmlformats.org/officeDocument/2006/relationships/image" Target="../media/image55.w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oleObject" Target="../embeddings/oleObject62.bin"/><Relationship Id="rId10" Type="http://schemas.openxmlformats.org/officeDocument/2006/relationships/image" Target="../media/image5.wmf"/><Relationship Id="rId4" Type="http://schemas.openxmlformats.org/officeDocument/2006/relationships/image" Target="../media/image54.wmf"/><Relationship Id="rId9" Type="http://schemas.openxmlformats.org/officeDocument/2006/relationships/oleObject" Target="../embeddings/oleObject59.bin"/><Relationship Id="rId14" Type="http://schemas.openxmlformats.org/officeDocument/2006/relationships/image" Target="../media/image13.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8.wmf"/><Relationship Id="rId7" Type="http://schemas.openxmlformats.org/officeDocument/2006/relationships/image" Target="../media/image60.wmf"/><Relationship Id="rId2" Type="http://schemas.openxmlformats.org/officeDocument/2006/relationships/oleObject" Target="../embeddings/oleObject63.bin"/><Relationship Id="rId1" Type="http://schemas.openxmlformats.org/officeDocument/2006/relationships/slideLayout" Target="../slideLayouts/slideLayout3.xml"/><Relationship Id="rId6" Type="http://schemas.openxmlformats.org/officeDocument/2006/relationships/oleObject" Target="../embeddings/oleObject65.bin"/><Relationship Id="rId5" Type="http://schemas.openxmlformats.org/officeDocument/2006/relationships/image" Target="../media/image59.wmf"/><Relationship Id="rId4" Type="http://schemas.openxmlformats.org/officeDocument/2006/relationships/oleObject" Target="../embeddings/oleObject64.bin"/></Relationships>
</file>

<file path=ppt/slides/_rels/slide22.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71.bin"/><Relationship Id="rId18" Type="http://schemas.openxmlformats.org/officeDocument/2006/relationships/image" Target="../media/image69.wmf"/><Relationship Id="rId3" Type="http://schemas.openxmlformats.org/officeDocument/2006/relationships/image" Target="../media/image61.wmf"/><Relationship Id="rId7" Type="http://schemas.openxmlformats.org/officeDocument/2006/relationships/oleObject" Target="../embeddings/oleObject68.bin"/><Relationship Id="rId12" Type="http://schemas.openxmlformats.org/officeDocument/2006/relationships/image" Target="../media/image66.wmf"/><Relationship Id="rId17" Type="http://schemas.openxmlformats.org/officeDocument/2006/relationships/oleObject" Target="../embeddings/oleObject73.bin"/><Relationship Id="rId2" Type="http://schemas.openxmlformats.org/officeDocument/2006/relationships/oleObject" Target="../embeddings/oleObject66.bin"/><Relationship Id="rId16" Type="http://schemas.openxmlformats.org/officeDocument/2006/relationships/image" Target="../media/image68.wmf"/><Relationship Id="rId1" Type="http://schemas.openxmlformats.org/officeDocument/2006/relationships/slideLayout" Target="../slideLayouts/slideLayout3.xml"/><Relationship Id="rId6" Type="http://schemas.openxmlformats.org/officeDocument/2006/relationships/image" Target="../media/image63.w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oleObject" Target="../embeddings/oleObject72.bin"/><Relationship Id="rId10" Type="http://schemas.openxmlformats.org/officeDocument/2006/relationships/image" Target="../media/image65.wmf"/><Relationship Id="rId4" Type="http://schemas.openxmlformats.org/officeDocument/2006/relationships/image" Target="../media/image62.jpeg"/><Relationship Id="rId9" Type="http://schemas.openxmlformats.org/officeDocument/2006/relationships/oleObject" Target="../embeddings/oleObject69.bin"/><Relationship Id="rId14" Type="http://schemas.openxmlformats.org/officeDocument/2006/relationships/image" Target="../media/image67.wmf"/></Relationships>
</file>

<file path=ppt/slides/_rels/slide23.xml.rels><?xml version="1.0" encoding="UTF-8" standalone="yes"?>
<Relationships xmlns="http://schemas.openxmlformats.org/package/2006/relationships"><Relationship Id="rId8" Type="http://schemas.openxmlformats.org/officeDocument/2006/relationships/image" Target="../media/image62.jpeg"/><Relationship Id="rId13" Type="http://schemas.openxmlformats.org/officeDocument/2006/relationships/oleObject" Target="../embeddings/oleObject79.bin"/><Relationship Id="rId18" Type="http://schemas.openxmlformats.org/officeDocument/2006/relationships/image" Target="../media/image67.wmf"/><Relationship Id="rId26" Type="http://schemas.openxmlformats.org/officeDocument/2006/relationships/image" Target="../media/image74.wmf"/><Relationship Id="rId3" Type="http://schemas.openxmlformats.org/officeDocument/2006/relationships/image" Target="../media/image70.wmf"/><Relationship Id="rId21" Type="http://schemas.openxmlformats.org/officeDocument/2006/relationships/oleObject" Target="../embeddings/oleObject83.bin"/><Relationship Id="rId7" Type="http://schemas.openxmlformats.org/officeDocument/2006/relationships/image" Target="../media/image72.wmf"/><Relationship Id="rId12" Type="http://schemas.openxmlformats.org/officeDocument/2006/relationships/image" Target="../media/image64.wmf"/><Relationship Id="rId17" Type="http://schemas.openxmlformats.org/officeDocument/2006/relationships/oleObject" Target="../embeddings/oleObject81.bin"/><Relationship Id="rId25" Type="http://schemas.openxmlformats.org/officeDocument/2006/relationships/oleObject" Target="../embeddings/oleObject85.bin"/><Relationship Id="rId2" Type="http://schemas.openxmlformats.org/officeDocument/2006/relationships/oleObject" Target="../embeddings/oleObject74.bin"/><Relationship Id="rId16" Type="http://schemas.openxmlformats.org/officeDocument/2006/relationships/image" Target="../media/image66.wmf"/><Relationship Id="rId20" Type="http://schemas.openxmlformats.org/officeDocument/2006/relationships/image" Target="../media/image68.wmf"/><Relationship Id="rId1" Type="http://schemas.openxmlformats.org/officeDocument/2006/relationships/slideLayout" Target="../slideLayouts/slideLayout3.xml"/><Relationship Id="rId6" Type="http://schemas.openxmlformats.org/officeDocument/2006/relationships/oleObject" Target="../embeddings/oleObject76.bin"/><Relationship Id="rId11" Type="http://schemas.openxmlformats.org/officeDocument/2006/relationships/oleObject" Target="../embeddings/oleObject78.bin"/><Relationship Id="rId24" Type="http://schemas.openxmlformats.org/officeDocument/2006/relationships/image" Target="../media/image73.wmf"/><Relationship Id="rId5" Type="http://schemas.openxmlformats.org/officeDocument/2006/relationships/image" Target="../media/image71.wmf"/><Relationship Id="rId15" Type="http://schemas.openxmlformats.org/officeDocument/2006/relationships/oleObject" Target="../embeddings/oleObject80.bin"/><Relationship Id="rId23" Type="http://schemas.openxmlformats.org/officeDocument/2006/relationships/oleObject" Target="../embeddings/oleObject84.bin"/><Relationship Id="rId10" Type="http://schemas.openxmlformats.org/officeDocument/2006/relationships/image" Target="../media/image63.wmf"/><Relationship Id="rId19" Type="http://schemas.openxmlformats.org/officeDocument/2006/relationships/oleObject" Target="../embeddings/oleObject82.bin"/><Relationship Id="rId4" Type="http://schemas.openxmlformats.org/officeDocument/2006/relationships/oleObject" Target="../embeddings/oleObject75.bin"/><Relationship Id="rId9" Type="http://schemas.openxmlformats.org/officeDocument/2006/relationships/oleObject" Target="../embeddings/oleObject77.bin"/><Relationship Id="rId14" Type="http://schemas.openxmlformats.org/officeDocument/2006/relationships/image" Target="../media/image65.wmf"/><Relationship Id="rId22" Type="http://schemas.openxmlformats.org/officeDocument/2006/relationships/image" Target="../media/image69.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89.bin"/><Relationship Id="rId3" Type="http://schemas.openxmlformats.org/officeDocument/2006/relationships/image" Target="../media/image75.wmf"/><Relationship Id="rId7" Type="http://schemas.openxmlformats.org/officeDocument/2006/relationships/image" Target="../media/image76.wmf"/><Relationship Id="rId2" Type="http://schemas.openxmlformats.org/officeDocument/2006/relationships/oleObject" Target="../embeddings/oleObject86.bin"/><Relationship Id="rId1" Type="http://schemas.openxmlformats.org/officeDocument/2006/relationships/slideLayout" Target="../slideLayouts/slideLayout3.xml"/><Relationship Id="rId6" Type="http://schemas.openxmlformats.org/officeDocument/2006/relationships/oleObject" Target="../embeddings/oleObject88.bin"/><Relationship Id="rId11" Type="http://schemas.openxmlformats.org/officeDocument/2006/relationships/image" Target="../media/image78.wmf"/><Relationship Id="rId5" Type="http://schemas.openxmlformats.org/officeDocument/2006/relationships/image" Target="../media/image72.wmf"/><Relationship Id="rId10" Type="http://schemas.openxmlformats.org/officeDocument/2006/relationships/oleObject" Target="../embeddings/oleObject90.bin"/><Relationship Id="rId4" Type="http://schemas.openxmlformats.org/officeDocument/2006/relationships/oleObject" Target="../embeddings/oleObject87.bin"/><Relationship Id="rId9" Type="http://schemas.openxmlformats.org/officeDocument/2006/relationships/image" Target="../media/image77.wmf"/></Relationships>
</file>

<file path=ppt/slides/_rels/slide25.xml.rels><?xml version="1.0" encoding="UTF-8" standalone="yes"?>
<Relationships xmlns="http://schemas.openxmlformats.org/package/2006/relationships"><Relationship Id="rId3" Type="http://schemas.openxmlformats.org/officeDocument/2006/relationships/image" Target="../media/image79.wmf"/><Relationship Id="rId7" Type="http://schemas.openxmlformats.org/officeDocument/2006/relationships/image" Target="../media/image81.wmf"/><Relationship Id="rId2" Type="http://schemas.openxmlformats.org/officeDocument/2006/relationships/oleObject" Target="../embeddings/oleObject91.bin"/><Relationship Id="rId1" Type="http://schemas.openxmlformats.org/officeDocument/2006/relationships/slideLayout" Target="../slideLayouts/slideLayout3.xml"/><Relationship Id="rId6" Type="http://schemas.openxmlformats.org/officeDocument/2006/relationships/oleObject" Target="../embeddings/oleObject93.bin"/><Relationship Id="rId5" Type="http://schemas.openxmlformats.org/officeDocument/2006/relationships/image" Target="../media/image80.wmf"/><Relationship Id="rId4" Type="http://schemas.openxmlformats.org/officeDocument/2006/relationships/oleObject" Target="../embeddings/oleObject92.bin"/></Relationships>
</file>

<file path=ppt/slides/_rels/slide26.xml.rels><?xml version="1.0" encoding="UTF-8" standalone="yes"?>
<Relationships xmlns="http://schemas.openxmlformats.org/package/2006/relationships"><Relationship Id="rId3" Type="http://schemas.openxmlformats.org/officeDocument/2006/relationships/image" Target="../media/image82.wmf"/><Relationship Id="rId7" Type="http://schemas.openxmlformats.org/officeDocument/2006/relationships/image" Target="../media/image84.emf"/><Relationship Id="rId2" Type="http://schemas.openxmlformats.org/officeDocument/2006/relationships/oleObject" Target="../embeddings/oleObject94.bin"/><Relationship Id="rId1" Type="http://schemas.openxmlformats.org/officeDocument/2006/relationships/slideLayout" Target="../slideLayouts/slideLayout3.xml"/><Relationship Id="rId6" Type="http://schemas.openxmlformats.org/officeDocument/2006/relationships/oleObject" Target="../embeddings/oleObject96.bin"/><Relationship Id="rId5" Type="http://schemas.openxmlformats.org/officeDocument/2006/relationships/image" Target="../media/image83.wmf"/><Relationship Id="rId4" Type="http://schemas.openxmlformats.org/officeDocument/2006/relationships/oleObject" Target="../embeddings/oleObject95.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image" Target="../media/image90.wmf"/><Relationship Id="rId3" Type="http://schemas.openxmlformats.org/officeDocument/2006/relationships/image" Target="../media/image85.wmf"/><Relationship Id="rId7" Type="http://schemas.openxmlformats.org/officeDocument/2006/relationships/image" Target="../media/image87.wmf"/><Relationship Id="rId12" Type="http://schemas.openxmlformats.org/officeDocument/2006/relationships/oleObject" Target="../embeddings/oleObject102.bin"/><Relationship Id="rId2" Type="http://schemas.openxmlformats.org/officeDocument/2006/relationships/oleObject" Target="../embeddings/oleObject97.bin"/><Relationship Id="rId1" Type="http://schemas.openxmlformats.org/officeDocument/2006/relationships/slideLayout" Target="../slideLayouts/slideLayout3.xml"/><Relationship Id="rId6" Type="http://schemas.openxmlformats.org/officeDocument/2006/relationships/oleObject" Target="../embeddings/oleObject99.bin"/><Relationship Id="rId11" Type="http://schemas.openxmlformats.org/officeDocument/2006/relationships/image" Target="../media/image89.wmf"/><Relationship Id="rId5" Type="http://schemas.openxmlformats.org/officeDocument/2006/relationships/image" Target="../media/image86.wmf"/><Relationship Id="rId10" Type="http://schemas.openxmlformats.org/officeDocument/2006/relationships/oleObject" Target="../embeddings/oleObject101.bin"/><Relationship Id="rId4" Type="http://schemas.openxmlformats.org/officeDocument/2006/relationships/oleObject" Target="../embeddings/oleObject98.bin"/><Relationship Id="rId9" Type="http://schemas.openxmlformats.org/officeDocument/2006/relationships/image" Target="../media/image88.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06.bin"/><Relationship Id="rId3" Type="http://schemas.openxmlformats.org/officeDocument/2006/relationships/image" Target="../media/image91.wmf"/><Relationship Id="rId7" Type="http://schemas.openxmlformats.org/officeDocument/2006/relationships/image" Target="../media/image90.wmf"/><Relationship Id="rId2" Type="http://schemas.openxmlformats.org/officeDocument/2006/relationships/oleObject" Target="../embeddings/oleObject103.bin"/><Relationship Id="rId1" Type="http://schemas.openxmlformats.org/officeDocument/2006/relationships/slideLayout" Target="../slideLayouts/slideLayout3.xml"/><Relationship Id="rId6" Type="http://schemas.openxmlformats.org/officeDocument/2006/relationships/oleObject" Target="../embeddings/oleObject105.bin"/><Relationship Id="rId5" Type="http://schemas.openxmlformats.org/officeDocument/2006/relationships/image" Target="../media/image92.wmf"/><Relationship Id="rId4" Type="http://schemas.openxmlformats.org/officeDocument/2006/relationships/oleObject" Target="../embeddings/oleObject104.bin"/><Relationship Id="rId9" Type="http://schemas.openxmlformats.org/officeDocument/2006/relationships/image" Target="../media/image56.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10.bin"/><Relationship Id="rId3" Type="http://schemas.openxmlformats.org/officeDocument/2006/relationships/image" Target="../media/image93.wmf"/><Relationship Id="rId7" Type="http://schemas.openxmlformats.org/officeDocument/2006/relationships/image" Target="../media/image91.wmf"/><Relationship Id="rId2" Type="http://schemas.openxmlformats.org/officeDocument/2006/relationships/oleObject" Target="../embeddings/oleObject107.bin"/><Relationship Id="rId1" Type="http://schemas.openxmlformats.org/officeDocument/2006/relationships/slideLayout" Target="../slideLayouts/slideLayout3.xml"/><Relationship Id="rId6" Type="http://schemas.openxmlformats.org/officeDocument/2006/relationships/oleObject" Target="../embeddings/oleObject109.bin"/><Relationship Id="rId5" Type="http://schemas.openxmlformats.org/officeDocument/2006/relationships/image" Target="../media/image94.wmf"/><Relationship Id="rId4" Type="http://schemas.openxmlformats.org/officeDocument/2006/relationships/oleObject" Target="../embeddings/oleObject108.bin"/><Relationship Id="rId9" Type="http://schemas.openxmlformats.org/officeDocument/2006/relationships/image" Target="../media/image95.wmf"/></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3.xml"/><Relationship Id="rId5" Type="http://schemas.openxmlformats.org/officeDocument/2006/relationships/image" Target="../media/image4.wmf"/><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14.bin"/><Relationship Id="rId3" Type="http://schemas.openxmlformats.org/officeDocument/2006/relationships/image" Target="../media/image96.wmf"/><Relationship Id="rId7" Type="http://schemas.openxmlformats.org/officeDocument/2006/relationships/image" Target="../media/image98.wmf"/><Relationship Id="rId2" Type="http://schemas.openxmlformats.org/officeDocument/2006/relationships/oleObject" Target="../embeddings/oleObject111.bin"/><Relationship Id="rId1" Type="http://schemas.openxmlformats.org/officeDocument/2006/relationships/slideLayout" Target="../slideLayouts/slideLayout3.xml"/><Relationship Id="rId6" Type="http://schemas.openxmlformats.org/officeDocument/2006/relationships/oleObject" Target="../embeddings/oleObject113.bin"/><Relationship Id="rId11" Type="http://schemas.openxmlformats.org/officeDocument/2006/relationships/image" Target="../media/image100.wmf"/><Relationship Id="rId5" Type="http://schemas.openxmlformats.org/officeDocument/2006/relationships/image" Target="../media/image97.wmf"/><Relationship Id="rId10" Type="http://schemas.openxmlformats.org/officeDocument/2006/relationships/oleObject" Target="../embeddings/oleObject115.bin"/><Relationship Id="rId4" Type="http://schemas.openxmlformats.org/officeDocument/2006/relationships/oleObject" Target="../embeddings/oleObject112.bin"/><Relationship Id="rId9" Type="http://schemas.openxmlformats.org/officeDocument/2006/relationships/image" Target="../media/image99.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116.bin"/><Relationship Id="rId7" Type="http://schemas.openxmlformats.org/officeDocument/2006/relationships/oleObject" Target="../embeddings/oleObject118.bin"/><Relationship Id="rId12" Type="http://schemas.openxmlformats.org/officeDocument/2006/relationships/image" Target="../media/image105.wmf"/><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02.wmf"/><Relationship Id="rId11" Type="http://schemas.openxmlformats.org/officeDocument/2006/relationships/oleObject" Target="../embeddings/oleObject120.bin"/><Relationship Id="rId5" Type="http://schemas.openxmlformats.org/officeDocument/2006/relationships/oleObject" Target="../embeddings/oleObject117.bin"/><Relationship Id="rId10" Type="http://schemas.openxmlformats.org/officeDocument/2006/relationships/image" Target="../media/image104.wmf"/><Relationship Id="rId4" Type="http://schemas.openxmlformats.org/officeDocument/2006/relationships/image" Target="../media/image101.wmf"/><Relationship Id="rId9" Type="http://schemas.openxmlformats.org/officeDocument/2006/relationships/oleObject" Target="../embeddings/oleObject119.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24.bin"/><Relationship Id="rId13" Type="http://schemas.openxmlformats.org/officeDocument/2006/relationships/image" Target="../media/image111.wmf"/><Relationship Id="rId3" Type="http://schemas.openxmlformats.org/officeDocument/2006/relationships/image" Target="../media/image106.wmf"/><Relationship Id="rId7" Type="http://schemas.openxmlformats.org/officeDocument/2006/relationships/image" Target="../media/image108.wmf"/><Relationship Id="rId12" Type="http://schemas.openxmlformats.org/officeDocument/2006/relationships/oleObject" Target="../embeddings/oleObject126.bin"/><Relationship Id="rId2" Type="http://schemas.openxmlformats.org/officeDocument/2006/relationships/oleObject" Target="../embeddings/oleObject121.bin"/><Relationship Id="rId1" Type="http://schemas.openxmlformats.org/officeDocument/2006/relationships/slideLayout" Target="../slideLayouts/slideLayout3.xml"/><Relationship Id="rId6" Type="http://schemas.openxmlformats.org/officeDocument/2006/relationships/oleObject" Target="../embeddings/oleObject123.bin"/><Relationship Id="rId11" Type="http://schemas.openxmlformats.org/officeDocument/2006/relationships/image" Target="../media/image110.wmf"/><Relationship Id="rId5" Type="http://schemas.openxmlformats.org/officeDocument/2006/relationships/image" Target="../media/image107.wmf"/><Relationship Id="rId15" Type="http://schemas.openxmlformats.org/officeDocument/2006/relationships/image" Target="../media/image112.wmf"/><Relationship Id="rId10" Type="http://schemas.openxmlformats.org/officeDocument/2006/relationships/oleObject" Target="../embeddings/oleObject125.bin"/><Relationship Id="rId4" Type="http://schemas.openxmlformats.org/officeDocument/2006/relationships/oleObject" Target="../embeddings/oleObject122.bin"/><Relationship Id="rId9" Type="http://schemas.openxmlformats.org/officeDocument/2006/relationships/image" Target="../media/image109.wmf"/><Relationship Id="rId14" Type="http://schemas.openxmlformats.org/officeDocument/2006/relationships/oleObject" Target="../embeddings/oleObject127.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31.bin"/><Relationship Id="rId3" Type="http://schemas.openxmlformats.org/officeDocument/2006/relationships/image" Target="../media/image113.wmf"/><Relationship Id="rId7" Type="http://schemas.openxmlformats.org/officeDocument/2006/relationships/image" Target="../media/image115.wmf"/><Relationship Id="rId2" Type="http://schemas.openxmlformats.org/officeDocument/2006/relationships/oleObject" Target="../embeddings/oleObject128.bin"/><Relationship Id="rId1" Type="http://schemas.openxmlformats.org/officeDocument/2006/relationships/slideLayout" Target="../slideLayouts/slideLayout3.xml"/><Relationship Id="rId6" Type="http://schemas.openxmlformats.org/officeDocument/2006/relationships/oleObject" Target="../embeddings/oleObject130.bin"/><Relationship Id="rId11" Type="http://schemas.openxmlformats.org/officeDocument/2006/relationships/image" Target="../media/image117.wmf"/><Relationship Id="rId5" Type="http://schemas.openxmlformats.org/officeDocument/2006/relationships/image" Target="../media/image114.wmf"/><Relationship Id="rId10" Type="http://schemas.openxmlformats.org/officeDocument/2006/relationships/oleObject" Target="../embeddings/oleObject132.bin"/><Relationship Id="rId4" Type="http://schemas.openxmlformats.org/officeDocument/2006/relationships/oleObject" Target="../embeddings/oleObject129.bin"/><Relationship Id="rId9" Type="http://schemas.openxmlformats.org/officeDocument/2006/relationships/image" Target="../media/image116.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36.bin"/><Relationship Id="rId13" Type="http://schemas.openxmlformats.org/officeDocument/2006/relationships/oleObject" Target="../embeddings/oleObject139.bin"/><Relationship Id="rId3" Type="http://schemas.openxmlformats.org/officeDocument/2006/relationships/image" Target="../media/image118.wmf"/><Relationship Id="rId7" Type="http://schemas.openxmlformats.org/officeDocument/2006/relationships/image" Target="../media/image120.wmf"/><Relationship Id="rId12" Type="http://schemas.openxmlformats.org/officeDocument/2006/relationships/image" Target="../media/image122.wmf"/><Relationship Id="rId2" Type="http://schemas.openxmlformats.org/officeDocument/2006/relationships/oleObject" Target="../embeddings/oleObject133.bin"/><Relationship Id="rId16" Type="http://schemas.openxmlformats.org/officeDocument/2006/relationships/image" Target="../media/image124.wmf"/><Relationship Id="rId1" Type="http://schemas.openxmlformats.org/officeDocument/2006/relationships/slideLayout" Target="../slideLayouts/slideLayout3.xml"/><Relationship Id="rId6" Type="http://schemas.openxmlformats.org/officeDocument/2006/relationships/oleObject" Target="../embeddings/oleObject135.bin"/><Relationship Id="rId11" Type="http://schemas.openxmlformats.org/officeDocument/2006/relationships/oleObject" Target="../embeddings/oleObject138.bin"/><Relationship Id="rId5" Type="http://schemas.openxmlformats.org/officeDocument/2006/relationships/image" Target="../media/image119.wmf"/><Relationship Id="rId15" Type="http://schemas.openxmlformats.org/officeDocument/2006/relationships/oleObject" Target="../embeddings/oleObject140.bin"/><Relationship Id="rId10" Type="http://schemas.openxmlformats.org/officeDocument/2006/relationships/oleObject" Target="../embeddings/oleObject137.bin"/><Relationship Id="rId4" Type="http://schemas.openxmlformats.org/officeDocument/2006/relationships/oleObject" Target="../embeddings/oleObject134.bin"/><Relationship Id="rId9" Type="http://schemas.openxmlformats.org/officeDocument/2006/relationships/image" Target="../media/image121.wmf"/><Relationship Id="rId14" Type="http://schemas.openxmlformats.org/officeDocument/2006/relationships/image" Target="../media/image123.wmf"/></Relationships>
</file>

<file path=ppt/slides/_rels/slide38.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125.wmf"/><Relationship Id="rId7" Type="http://schemas.openxmlformats.org/officeDocument/2006/relationships/image" Target="../media/image127.wmf"/><Relationship Id="rId12" Type="http://schemas.openxmlformats.org/officeDocument/2006/relationships/image" Target="../media/image130.wmf"/><Relationship Id="rId2" Type="http://schemas.openxmlformats.org/officeDocument/2006/relationships/oleObject" Target="../embeddings/oleObject141.bin"/><Relationship Id="rId1" Type="http://schemas.openxmlformats.org/officeDocument/2006/relationships/slideLayout" Target="../slideLayouts/slideLayout3.xml"/><Relationship Id="rId6" Type="http://schemas.openxmlformats.org/officeDocument/2006/relationships/oleObject" Target="../embeddings/oleObject143.bin"/><Relationship Id="rId11" Type="http://schemas.openxmlformats.org/officeDocument/2006/relationships/oleObject" Target="../embeddings/oleObject145.bin"/><Relationship Id="rId5" Type="http://schemas.openxmlformats.org/officeDocument/2006/relationships/image" Target="../media/image126.wmf"/><Relationship Id="rId10" Type="http://schemas.openxmlformats.org/officeDocument/2006/relationships/image" Target="../media/image129.wmf"/><Relationship Id="rId4" Type="http://schemas.openxmlformats.org/officeDocument/2006/relationships/oleObject" Target="../embeddings/oleObject142.bin"/><Relationship Id="rId9" Type="http://schemas.openxmlformats.org/officeDocument/2006/relationships/oleObject" Target="../embeddings/oleObject144.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49.bin"/><Relationship Id="rId3" Type="http://schemas.openxmlformats.org/officeDocument/2006/relationships/image" Target="../media/image130.wmf"/><Relationship Id="rId7" Type="http://schemas.openxmlformats.org/officeDocument/2006/relationships/image" Target="../media/image132.wmf"/><Relationship Id="rId2" Type="http://schemas.openxmlformats.org/officeDocument/2006/relationships/oleObject" Target="../embeddings/oleObject146.bin"/><Relationship Id="rId1" Type="http://schemas.openxmlformats.org/officeDocument/2006/relationships/slideLayout" Target="../slideLayouts/slideLayout3.xml"/><Relationship Id="rId6" Type="http://schemas.openxmlformats.org/officeDocument/2006/relationships/oleObject" Target="../embeddings/oleObject148.bin"/><Relationship Id="rId5" Type="http://schemas.openxmlformats.org/officeDocument/2006/relationships/image" Target="../media/image131.wmf"/><Relationship Id="rId10" Type="http://schemas.openxmlformats.org/officeDocument/2006/relationships/image" Target="../media/image133.wmf"/><Relationship Id="rId4" Type="http://schemas.openxmlformats.org/officeDocument/2006/relationships/oleObject" Target="../embeddings/oleObject147.bin"/><Relationship Id="rId9" Type="http://schemas.openxmlformats.org/officeDocument/2006/relationships/oleObject" Target="../embeddings/oleObject150.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54.bin"/><Relationship Id="rId13" Type="http://schemas.openxmlformats.org/officeDocument/2006/relationships/image" Target="../media/image138.wmf"/><Relationship Id="rId18" Type="http://schemas.openxmlformats.org/officeDocument/2006/relationships/oleObject" Target="../embeddings/oleObject159.bin"/><Relationship Id="rId3" Type="http://schemas.openxmlformats.org/officeDocument/2006/relationships/image" Target="../media/image118.wmf"/><Relationship Id="rId7" Type="http://schemas.openxmlformats.org/officeDocument/2006/relationships/image" Target="../media/image135.wmf"/><Relationship Id="rId12" Type="http://schemas.openxmlformats.org/officeDocument/2006/relationships/oleObject" Target="../embeddings/oleObject156.bin"/><Relationship Id="rId17" Type="http://schemas.openxmlformats.org/officeDocument/2006/relationships/image" Target="../media/image140.wmf"/><Relationship Id="rId2" Type="http://schemas.openxmlformats.org/officeDocument/2006/relationships/oleObject" Target="../embeddings/oleObject151.bin"/><Relationship Id="rId16" Type="http://schemas.openxmlformats.org/officeDocument/2006/relationships/oleObject" Target="../embeddings/oleObject158.bin"/><Relationship Id="rId1" Type="http://schemas.openxmlformats.org/officeDocument/2006/relationships/slideLayout" Target="../slideLayouts/slideLayout3.xml"/><Relationship Id="rId6" Type="http://schemas.openxmlformats.org/officeDocument/2006/relationships/oleObject" Target="../embeddings/oleObject153.bin"/><Relationship Id="rId11" Type="http://schemas.openxmlformats.org/officeDocument/2006/relationships/image" Target="../media/image137.wmf"/><Relationship Id="rId5" Type="http://schemas.openxmlformats.org/officeDocument/2006/relationships/image" Target="../media/image134.wmf"/><Relationship Id="rId15" Type="http://schemas.openxmlformats.org/officeDocument/2006/relationships/image" Target="../media/image139.wmf"/><Relationship Id="rId10" Type="http://schemas.openxmlformats.org/officeDocument/2006/relationships/oleObject" Target="../embeddings/oleObject155.bin"/><Relationship Id="rId19" Type="http://schemas.openxmlformats.org/officeDocument/2006/relationships/image" Target="../media/image141.wmf"/><Relationship Id="rId4" Type="http://schemas.openxmlformats.org/officeDocument/2006/relationships/oleObject" Target="../embeddings/oleObject152.bin"/><Relationship Id="rId9" Type="http://schemas.openxmlformats.org/officeDocument/2006/relationships/image" Target="../media/image136.wmf"/><Relationship Id="rId14" Type="http://schemas.openxmlformats.org/officeDocument/2006/relationships/oleObject" Target="../embeddings/oleObject157.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63.bin"/><Relationship Id="rId13" Type="http://schemas.openxmlformats.org/officeDocument/2006/relationships/image" Target="../media/image138.wmf"/><Relationship Id="rId3" Type="http://schemas.openxmlformats.org/officeDocument/2006/relationships/image" Target="../media/image142.wmf"/><Relationship Id="rId7" Type="http://schemas.openxmlformats.org/officeDocument/2006/relationships/image" Target="../media/image135.wmf"/><Relationship Id="rId12" Type="http://schemas.openxmlformats.org/officeDocument/2006/relationships/oleObject" Target="../embeddings/oleObject165.bin"/><Relationship Id="rId2" Type="http://schemas.openxmlformats.org/officeDocument/2006/relationships/oleObject" Target="../embeddings/oleObject160.bin"/><Relationship Id="rId16" Type="http://schemas.openxmlformats.org/officeDocument/2006/relationships/image" Target="../media/image144.wmf"/><Relationship Id="rId1" Type="http://schemas.openxmlformats.org/officeDocument/2006/relationships/slideLayout" Target="../slideLayouts/slideLayout3.xml"/><Relationship Id="rId6" Type="http://schemas.openxmlformats.org/officeDocument/2006/relationships/oleObject" Target="../embeddings/oleObject162.bin"/><Relationship Id="rId11" Type="http://schemas.openxmlformats.org/officeDocument/2006/relationships/image" Target="../media/image137.wmf"/><Relationship Id="rId5" Type="http://schemas.openxmlformats.org/officeDocument/2006/relationships/image" Target="../media/image134.wmf"/><Relationship Id="rId15" Type="http://schemas.openxmlformats.org/officeDocument/2006/relationships/image" Target="../media/image143.wmf"/><Relationship Id="rId10" Type="http://schemas.openxmlformats.org/officeDocument/2006/relationships/oleObject" Target="../embeddings/oleObject164.bin"/><Relationship Id="rId4" Type="http://schemas.openxmlformats.org/officeDocument/2006/relationships/oleObject" Target="../embeddings/oleObject161.bin"/><Relationship Id="rId9" Type="http://schemas.openxmlformats.org/officeDocument/2006/relationships/image" Target="../media/image136.wmf"/><Relationship Id="rId14" Type="http://schemas.openxmlformats.org/officeDocument/2006/relationships/oleObject" Target="../embeddings/oleObject166.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70.bin"/><Relationship Id="rId13" Type="http://schemas.openxmlformats.org/officeDocument/2006/relationships/image" Target="../media/image138.wmf"/><Relationship Id="rId18" Type="http://schemas.openxmlformats.org/officeDocument/2006/relationships/oleObject" Target="../embeddings/oleObject175.bin"/><Relationship Id="rId3" Type="http://schemas.openxmlformats.org/officeDocument/2006/relationships/image" Target="../media/image118.wmf"/><Relationship Id="rId21" Type="http://schemas.openxmlformats.org/officeDocument/2006/relationships/image" Target="../media/image148.wmf"/><Relationship Id="rId7" Type="http://schemas.openxmlformats.org/officeDocument/2006/relationships/image" Target="../media/image135.wmf"/><Relationship Id="rId12" Type="http://schemas.openxmlformats.org/officeDocument/2006/relationships/oleObject" Target="../embeddings/oleObject172.bin"/><Relationship Id="rId17" Type="http://schemas.openxmlformats.org/officeDocument/2006/relationships/image" Target="../media/image146.wmf"/><Relationship Id="rId2" Type="http://schemas.openxmlformats.org/officeDocument/2006/relationships/oleObject" Target="../embeddings/oleObject167.bin"/><Relationship Id="rId16" Type="http://schemas.openxmlformats.org/officeDocument/2006/relationships/oleObject" Target="../embeddings/oleObject174.bin"/><Relationship Id="rId20" Type="http://schemas.openxmlformats.org/officeDocument/2006/relationships/oleObject" Target="../embeddings/oleObject176.bin"/><Relationship Id="rId1" Type="http://schemas.openxmlformats.org/officeDocument/2006/relationships/slideLayout" Target="../slideLayouts/slideLayout3.xml"/><Relationship Id="rId6" Type="http://schemas.openxmlformats.org/officeDocument/2006/relationships/oleObject" Target="../embeddings/oleObject169.bin"/><Relationship Id="rId11" Type="http://schemas.openxmlformats.org/officeDocument/2006/relationships/image" Target="../media/image137.wmf"/><Relationship Id="rId5" Type="http://schemas.openxmlformats.org/officeDocument/2006/relationships/image" Target="../media/image134.wmf"/><Relationship Id="rId15" Type="http://schemas.openxmlformats.org/officeDocument/2006/relationships/image" Target="../media/image145.wmf"/><Relationship Id="rId10" Type="http://schemas.openxmlformats.org/officeDocument/2006/relationships/oleObject" Target="../embeddings/oleObject171.bin"/><Relationship Id="rId19" Type="http://schemas.openxmlformats.org/officeDocument/2006/relationships/image" Target="../media/image147.wmf"/><Relationship Id="rId4" Type="http://schemas.openxmlformats.org/officeDocument/2006/relationships/oleObject" Target="../embeddings/oleObject168.bin"/><Relationship Id="rId9" Type="http://schemas.openxmlformats.org/officeDocument/2006/relationships/image" Target="../media/image136.wmf"/><Relationship Id="rId14" Type="http://schemas.openxmlformats.org/officeDocument/2006/relationships/oleObject" Target="../embeddings/oleObject173.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80.bin"/><Relationship Id="rId3" Type="http://schemas.openxmlformats.org/officeDocument/2006/relationships/image" Target="../media/image149.wmf"/><Relationship Id="rId7" Type="http://schemas.openxmlformats.org/officeDocument/2006/relationships/image" Target="../media/image151.wmf"/><Relationship Id="rId2" Type="http://schemas.openxmlformats.org/officeDocument/2006/relationships/oleObject" Target="../embeddings/oleObject177.bin"/><Relationship Id="rId1" Type="http://schemas.openxmlformats.org/officeDocument/2006/relationships/slideLayout" Target="../slideLayouts/slideLayout3.xml"/><Relationship Id="rId6" Type="http://schemas.openxmlformats.org/officeDocument/2006/relationships/oleObject" Target="../embeddings/oleObject179.bin"/><Relationship Id="rId5" Type="http://schemas.openxmlformats.org/officeDocument/2006/relationships/image" Target="../media/image150.wmf"/><Relationship Id="rId4" Type="http://schemas.openxmlformats.org/officeDocument/2006/relationships/oleObject" Target="../embeddings/oleObject178.bin"/><Relationship Id="rId9" Type="http://schemas.openxmlformats.org/officeDocument/2006/relationships/image" Target="../media/image152.wmf"/></Relationships>
</file>

<file path=ppt/slides/_rels/slide44.xml.rels><?xml version="1.0" encoding="UTF-8" standalone="yes"?>
<Relationships xmlns="http://schemas.openxmlformats.org/package/2006/relationships"><Relationship Id="rId3" Type="http://schemas.openxmlformats.org/officeDocument/2006/relationships/image" Target="../media/image153.wmf"/><Relationship Id="rId7" Type="http://schemas.openxmlformats.org/officeDocument/2006/relationships/image" Target="../media/image155.wmf"/><Relationship Id="rId2" Type="http://schemas.openxmlformats.org/officeDocument/2006/relationships/oleObject" Target="../embeddings/oleObject181.bin"/><Relationship Id="rId1" Type="http://schemas.openxmlformats.org/officeDocument/2006/relationships/slideLayout" Target="../slideLayouts/slideLayout3.xml"/><Relationship Id="rId6" Type="http://schemas.openxmlformats.org/officeDocument/2006/relationships/oleObject" Target="../embeddings/oleObject183.bin"/><Relationship Id="rId5" Type="http://schemas.openxmlformats.org/officeDocument/2006/relationships/image" Target="../media/image154.wmf"/><Relationship Id="rId4" Type="http://schemas.openxmlformats.org/officeDocument/2006/relationships/oleObject" Target="../embeddings/oleObject182.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87.bin"/><Relationship Id="rId13" Type="http://schemas.openxmlformats.org/officeDocument/2006/relationships/image" Target="../media/image156.wmf"/><Relationship Id="rId3" Type="http://schemas.openxmlformats.org/officeDocument/2006/relationships/image" Target="../media/image118.wmf"/><Relationship Id="rId7" Type="http://schemas.openxmlformats.org/officeDocument/2006/relationships/image" Target="../media/image136.wmf"/><Relationship Id="rId12" Type="http://schemas.openxmlformats.org/officeDocument/2006/relationships/oleObject" Target="../embeddings/oleObject189.bin"/><Relationship Id="rId17" Type="http://schemas.openxmlformats.org/officeDocument/2006/relationships/image" Target="../media/image158.wmf"/><Relationship Id="rId2" Type="http://schemas.openxmlformats.org/officeDocument/2006/relationships/oleObject" Target="../embeddings/oleObject184.bin"/><Relationship Id="rId16" Type="http://schemas.openxmlformats.org/officeDocument/2006/relationships/oleObject" Target="../embeddings/oleObject191.bin"/><Relationship Id="rId1" Type="http://schemas.openxmlformats.org/officeDocument/2006/relationships/slideLayout" Target="../slideLayouts/slideLayout3.xml"/><Relationship Id="rId6" Type="http://schemas.openxmlformats.org/officeDocument/2006/relationships/oleObject" Target="../embeddings/oleObject186.bin"/><Relationship Id="rId11" Type="http://schemas.openxmlformats.org/officeDocument/2006/relationships/image" Target="../media/image138.wmf"/><Relationship Id="rId5" Type="http://schemas.openxmlformats.org/officeDocument/2006/relationships/image" Target="../media/image135.wmf"/><Relationship Id="rId15" Type="http://schemas.openxmlformats.org/officeDocument/2006/relationships/image" Target="../media/image157.wmf"/><Relationship Id="rId10" Type="http://schemas.openxmlformats.org/officeDocument/2006/relationships/oleObject" Target="../embeddings/oleObject188.bin"/><Relationship Id="rId4" Type="http://schemas.openxmlformats.org/officeDocument/2006/relationships/oleObject" Target="../embeddings/oleObject185.bin"/><Relationship Id="rId9" Type="http://schemas.openxmlformats.org/officeDocument/2006/relationships/image" Target="../media/image137.wmf"/><Relationship Id="rId14" Type="http://schemas.openxmlformats.org/officeDocument/2006/relationships/oleObject" Target="../embeddings/oleObject190.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95.bin"/><Relationship Id="rId13" Type="http://schemas.openxmlformats.org/officeDocument/2006/relationships/image" Target="../media/image164.wmf"/><Relationship Id="rId3" Type="http://schemas.openxmlformats.org/officeDocument/2006/relationships/image" Target="../media/image159.wmf"/><Relationship Id="rId7" Type="http://schemas.openxmlformats.org/officeDocument/2006/relationships/image" Target="../media/image161.wmf"/><Relationship Id="rId12" Type="http://schemas.openxmlformats.org/officeDocument/2006/relationships/oleObject" Target="../embeddings/oleObject197.bin"/><Relationship Id="rId2" Type="http://schemas.openxmlformats.org/officeDocument/2006/relationships/oleObject" Target="../embeddings/oleObject192.bin"/><Relationship Id="rId1" Type="http://schemas.openxmlformats.org/officeDocument/2006/relationships/slideLayout" Target="../slideLayouts/slideLayout3.xml"/><Relationship Id="rId6" Type="http://schemas.openxmlformats.org/officeDocument/2006/relationships/oleObject" Target="../embeddings/oleObject194.bin"/><Relationship Id="rId11" Type="http://schemas.openxmlformats.org/officeDocument/2006/relationships/image" Target="../media/image163.wmf"/><Relationship Id="rId5" Type="http://schemas.openxmlformats.org/officeDocument/2006/relationships/image" Target="../media/image160.wmf"/><Relationship Id="rId10" Type="http://schemas.openxmlformats.org/officeDocument/2006/relationships/oleObject" Target="../embeddings/oleObject196.bin"/><Relationship Id="rId4" Type="http://schemas.openxmlformats.org/officeDocument/2006/relationships/oleObject" Target="../embeddings/oleObject193.bin"/><Relationship Id="rId9" Type="http://schemas.openxmlformats.org/officeDocument/2006/relationships/image" Target="../media/image162.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01.bin"/><Relationship Id="rId3" Type="http://schemas.openxmlformats.org/officeDocument/2006/relationships/image" Target="../media/image165.wmf"/><Relationship Id="rId7" Type="http://schemas.openxmlformats.org/officeDocument/2006/relationships/image" Target="../media/image167.wmf"/><Relationship Id="rId2" Type="http://schemas.openxmlformats.org/officeDocument/2006/relationships/oleObject" Target="../embeddings/oleObject198.bin"/><Relationship Id="rId1" Type="http://schemas.openxmlformats.org/officeDocument/2006/relationships/slideLayout" Target="../slideLayouts/slideLayout3.xml"/><Relationship Id="rId6" Type="http://schemas.openxmlformats.org/officeDocument/2006/relationships/oleObject" Target="../embeddings/oleObject200.bin"/><Relationship Id="rId11" Type="http://schemas.openxmlformats.org/officeDocument/2006/relationships/image" Target="../media/image169.wmf"/><Relationship Id="rId5" Type="http://schemas.openxmlformats.org/officeDocument/2006/relationships/image" Target="../media/image166.wmf"/><Relationship Id="rId10" Type="http://schemas.openxmlformats.org/officeDocument/2006/relationships/oleObject" Target="../embeddings/oleObject202.bin"/><Relationship Id="rId4" Type="http://schemas.openxmlformats.org/officeDocument/2006/relationships/oleObject" Target="../embeddings/oleObject199.bin"/><Relationship Id="rId9" Type="http://schemas.openxmlformats.org/officeDocument/2006/relationships/image" Target="../media/image168.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06.bin"/><Relationship Id="rId13" Type="http://schemas.openxmlformats.org/officeDocument/2006/relationships/image" Target="../media/image174.wmf"/><Relationship Id="rId18" Type="http://schemas.openxmlformats.org/officeDocument/2006/relationships/oleObject" Target="../embeddings/oleObject213.bin"/><Relationship Id="rId3" Type="http://schemas.openxmlformats.org/officeDocument/2006/relationships/image" Target="../media/image170.wmf"/><Relationship Id="rId7" Type="http://schemas.openxmlformats.org/officeDocument/2006/relationships/image" Target="../media/image172.wmf"/><Relationship Id="rId12" Type="http://schemas.openxmlformats.org/officeDocument/2006/relationships/oleObject" Target="../embeddings/oleObject209.bin"/><Relationship Id="rId17" Type="http://schemas.openxmlformats.org/officeDocument/2006/relationships/oleObject" Target="../embeddings/oleObject212.bin"/><Relationship Id="rId2" Type="http://schemas.openxmlformats.org/officeDocument/2006/relationships/oleObject" Target="../embeddings/oleObject203.bin"/><Relationship Id="rId16" Type="http://schemas.openxmlformats.org/officeDocument/2006/relationships/oleObject" Target="../embeddings/oleObject211.bin"/><Relationship Id="rId1" Type="http://schemas.openxmlformats.org/officeDocument/2006/relationships/slideLayout" Target="../slideLayouts/slideLayout3.xml"/><Relationship Id="rId6" Type="http://schemas.openxmlformats.org/officeDocument/2006/relationships/oleObject" Target="../embeddings/oleObject205.bin"/><Relationship Id="rId11" Type="http://schemas.openxmlformats.org/officeDocument/2006/relationships/oleObject" Target="../embeddings/oleObject208.bin"/><Relationship Id="rId5" Type="http://schemas.openxmlformats.org/officeDocument/2006/relationships/image" Target="../media/image171.wmf"/><Relationship Id="rId15" Type="http://schemas.openxmlformats.org/officeDocument/2006/relationships/oleObject" Target="../embeddings/oleObject210.bin"/><Relationship Id="rId10" Type="http://schemas.openxmlformats.org/officeDocument/2006/relationships/oleObject" Target="../embeddings/oleObject207.bin"/><Relationship Id="rId4" Type="http://schemas.openxmlformats.org/officeDocument/2006/relationships/oleObject" Target="../embeddings/oleObject204.bin"/><Relationship Id="rId9" Type="http://schemas.openxmlformats.org/officeDocument/2006/relationships/image" Target="../media/image173.wmf"/><Relationship Id="rId14" Type="http://schemas.openxmlformats.org/officeDocument/2006/relationships/image" Target="../media/image175.jpeg"/></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17.bin"/><Relationship Id="rId3" Type="http://schemas.openxmlformats.org/officeDocument/2006/relationships/image" Target="../media/image176.wmf"/><Relationship Id="rId7" Type="http://schemas.openxmlformats.org/officeDocument/2006/relationships/image" Target="../media/image178.emf"/><Relationship Id="rId2" Type="http://schemas.openxmlformats.org/officeDocument/2006/relationships/oleObject" Target="../embeddings/oleObject214.bin"/><Relationship Id="rId1" Type="http://schemas.openxmlformats.org/officeDocument/2006/relationships/slideLayout" Target="../slideLayouts/slideLayout3.xml"/><Relationship Id="rId6" Type="http://schemas.openxmlformats.org/officeDocument/2006/relationships/oleObject" Target="../embeddings/oleObject216.bin"/><Relationship Id="rId5" Type="http://schemas.openxmlformats.org/officeDocument/2006/relationships/image" Target="../media/image177.wmf"/><Relationship Id="rId4" Type="http://schemas.openxmlformats.org/officeDocument/2006/relationships/oleObject" Target="../embeddings/oleObject215.bin"/><Relationship Id="rId9" Type="http://schemas.openxmlformats.org/officeDocument/2006/relationships/image" Target="../media/image179.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221.bin"/><Relationship Id="rId3" Type="http://schemas.openxmlformats.org/officeDocument/2006/relationships/image" Target="../media/image180.wmf"/><Relationship Id="rId7" Type="http://schemas.openxmlformats.org/officeDocument/2006/relationships/image" Target="../media/image182.wmf"/><Relationship Id="rId2" Type="http://schemas.openxmlformats.org/officeDocument/2006/relationships/oleObject" Target="../embeddings/oleObject218.bin"/><Relationship Id="rId1" Type="http://schemas.openxmlformats.org/officeDocument/2006/relationships/slideLayout" Target="../slideLayouts/slideLayout3.xml"/><Relationship Id="rId6" Type="http://schemas.openxmlformats.org/officeDocument/2006/relationships/oleObject" Target="../embeddings/oleObject220.bin"/><Relationship Id="rId11" Type="http://schemas.openxmlformats.org/officeDocument/2006/relationships/image" Target="../media/image184.wmf"/><Relationship Id="rId5" Type="http://schemas.openxmlformats.org/officeDocument/2006/relationships/image" Target="../media/image181.wmf"/><Relationship Id="rId10" Type="http://schemas.openxmlformats.org/officeDocument/2006/relationships/oleObject" Target="../embeddings/oleObject222.bin"/><Relationship Id="rId4" Type="http://schemas.openxmlformats.org/officeDocument/2006/relationships/oleObject" Target="../embeddings/oleObject219.bin"/><Relationship Id="rId9" Type="http://schemas.openxmlformats.org/officeDocument/2006/relationships/image" Target="../media/image183.wmf"/></Relationships>
</file>

<file path=ppt/slides/_rels/slide51.xml.rels><?xml version="1.0" encoding="UTF-8" standalone="yes"?>
<Relationships xmlns="http://schemas.openxmlformats.org/package/2006/relationships"><Relationship Id="rId3" Type="http://schemas.openxmlformats.org/officeDocument/2006/relationships/image" Target="../media/image185.wmf"/><Relationship Id="rId7" Type="http://schemas.openxmlformats.org/officeDocument/2006/relationships/image" Target="../media/image187.wmf"/><Relationship Id="rId2" Type="http://schemas.openxmlformats.org/officeDocument/2006/relationships/oleObject" Target="../embeddings/oleObject223.bin"/><Relationship Id="rId1" Type="http://schemas.openxmlformats.org/officeDocument/2006/relationships/slideLayout" Target="../slideLayouts/slideLayout3.xml"/><Relationship Id="rId6" Type="http://schemas.openxmlformats.org/officeDocument/2006/relationships/oleObject" Target="../embeddings/oleObject225.bin"/><Relationship Id="rId5" Type="http://schemas.openxmlformats.org/officeDocument/2006/relationships/image" Target="../media/image186.wmf"/><Relationship Id="rId4" Type="http://schemas.openxmlformats.org/officeDocument/2006/relationships/oleObject" Target="../embeddings/oleObject224.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26.bin"/><Relationship Id="rId2" Type="http://schemas.openxmlformats.org/officeDocument/2006/relationships/image" Target="../media/image188.png"/><Relationship Id="rId1" Type="http://schemas.openxmlformats.org/officeDocument/2006/relationships/slideLayout" Target="../slideLayouts/slideLayout3.xml"/><Relationship Id="rId4" Type="http://schemas.openxmlformats.org/officeDocument/2006/relationships/image" Target="../media/image189.wmf"/></Relationships>
</file>

<file path=ppt/slides/_rels/slide55.x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oleObject" Target="../embeddings/oleObject227.bin"/><Relationship Id="rId1" Type="http://schemas.openxmlformats.org/officeDocument/2006/relationships/slideLayout" Target="../slideLayouts/slideLayout3.xml"/><Relationship Id="rId5" Type="http://schemas.openxmlformats.org/officeDocument/2006/relationships/image" Target="../media/image191.wmf"/><Relationship Id="rId4" Type="http://schemas.openxmlformats.org/officeDocument/2006/relationships/oleObject" Target="../embeddings/oleObject228.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image" Target="../media/image195.jpeg"/><Relationship Id="rId3" Type="http://schemas.openxmlformats.org/officeDocument/2006/relationships/oleObject" Target="../embeddings/oleObject229.bin"/><Relationship Id="rId7" Type="http://schemas.openxmlformats.org/officeDocument/2006/relationships/image" Target="../media/image194.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93.wmf"/><Relationship Id="rId11" Type="http://schemas.openxmlformats.org/officeDocument/2006/relationships/image" Target="../media/image197.emf"/><Relationship Id="rId5" Type="http://schemas.openxmlformats.org/officeDocument/2006/relationships/oleObject" Target="../embeddings/oleObject230.bin"/><Relationship Id="rId10" Type="http://schemas.openxmlformats.org/officeDocument/2006/relationships/oleObject" Target="../embeddings/oleObject231.bin"/><Relationship Id="rId4" Type="http://schemas.openxmlformats.org/officeDocument/2006/relationships/image" Target="../media/image192.wmf"/><Relationship Id="rId9" Type="http://schemas.openxmlformats.org/officeDocument/2006/relationships/image" Target="../media/image196.jpeg"/></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35.bin"/><Relationship Id="rId3" Type="http://schemas.openxmlformats.org/officeDocument/2006/relationships/image" Target="../media/image198.wmf"/><Relationship Id="rId7" Type="http://schemas.openxmlformats.org/officeDocument/2006/relationships/image" Target="../media/image200.wmf"/><Relationship Id="rId2" Type="http://schemas.openxmlformats.org/officeDocument/2006/relationships/oleObject" Target="../embeddings/oleObject232.bin"/><Relationship Id="rId1" Type="http://schemas.openxmlformats.org/officeDocument/2006/relationships/slideLayout" Target="../slideLayouts/slideLayout3.xml"/><Relationship Id="rId6" Type="http://schemas.openxmlformats.org/officeDocument/2006/relationships/oleObject" Target="../embeddings/oleObject234.bin"/><Relationship Id="rId5" Type="http://schemas.openxmlformats.org/officeDocument/2006/relationships/image" Target="../media/image199.wmf"/><Relationship Id="rId4" Type="http://schemas.openxmlformats.org/officeDocument/2006/relationships/oleObject" Target="../embeddings/oleObject233.bin"/><Relationship Id="rId9" Type="http://schemas.openxmlformats.org/officeDocument/2006/relationships/image" Target="../media/image201.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39.bin"/><Relationship Id="rId3" Type="http://schemas.openxmlformats.org/officeDocument/2006/relationships/image" Target="../media/image202.wmf"/><Relationship Id="rId7" Type="http://schemas.openxmlformats.org/officeDocument/2006/relationships/image" Target="../media/image204.wmf"/><Relationship Id="rId2" Type="http://schemas.openxmlformats.org/officeDocument/2006/relationships/oleObject" Target="../embeddings/oleObject236.bin"/><Relationship Id="rId1" Type="http://schemas.openxmlformats.org/officeDocument/2006/relationships/slideLayout" Target="../slideLayouts/slideLayout3.xml"/><Relationship Id="rId6" Type="http://schemas.openxmlformats.org/officeDocument/2006/relationships/oleObject" Target="../embeddings/oleObject238.bin"/><Relationship Id="rId5" Type="http://schemas.openxmlformats.org/officeDocument/2006/relationships/image" Target="../media/image203.wmf"/><Relationship Id="rId4" Type="http://schemas.openxmlformats.org/officeDocument/2006/relationships/oleObject" Target="../embeddings/oleObject237.bin"/><Relationship Id="rId9" Type="http://schemas.openxmlformats.org/officeDocument/2006/relationships/image" Target="../media/image19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8" Type="http://schemas.openxmlformats.org/officeDocument/2006/relationships/image" Target="../media/image206.wmf"/><Relationship Id="rId3" Type="http://schemas.openxmlformats.org/officeDocument/2006/relationships/image" Target="../media/image204.wmf"/><Relationship Id="rId7" Type="http://schemas.openxmlformats.org/officeDocument/2006/relationships/oleObject" Target="../embeddings/oleObject243.bin"/><Relationship Id="rId2" Type="http://schemas.openxmlformats.org/officeDocument/2006/relationships/oleObject" Target="../embeddings/oleObject240.bin"/><Relationship Id="rId1" Type="http://schemas.openxmlformats.org/officeDocument/2006/relationships/slideLayout" Target="../slideLayouts/slideLayout3.xml"/><Relationship Id="rId6" Type="http://schemas.openxmlformats.org/officeDocument/2006/relationships/oleObject" Target="../embeddings/oleObject242.bin"/><Relationship Id="rId5" Type="http://schemas.openxmlformats.org/officeDocument/2006/relationships/image" Target="../media/image205.wmf"/><Relationship Id="rId4" Type="http://schemas.openxmlformats.org/officeDocument/2006/relationships/oleObject" Target="../embeddings/oleObject241.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47.bin"/><Relationship Id="rId3" Type="http://schemas.openxmlformats.org/officeDocument/2006/relationships/image" Target="../media/image207.wmf"/><Relationship Id="rId7" Type="http://schemas.openxmlformats.org/officeDocument/2006/relationships/image" Target="../media/image209.wmf"/><Relationship Id="rId2" Type="http://schemas.openxmlformats.org/officeDocument/2006/relationships/oleObject" Target="../embeddings/oleObject244.bin"/><Relationship Id="rId1" Type="http://schemas.openxmlformats.org/officeDocument/2006/relationships/slideLayout" Target="../slideLayouts/slideLayout3.xml"/><Relationship Id="rId6" Type="http://schemas.openxmlformats.org/officeDocument/2006/relationships/oleObject" Target="../embeddings/oleObject246.bin"/><Relationship Id="rId5" Type="http://schemas.openxmlformats.org/officeDocument/2006/relationships/image" Target="../media/image208.wmf"/><Relationship Id="rId4" Type="http://schemas.openxmlformats.org/officeDocument/2006/relationships/oleObject" Target="../embeddings/oleObject245.bin"/><Relationship Id="rId9" Type="http://schemas.openxmlformats.org/officeDocument/2006/relationships/image" Target="../media/image192.wmf"/></Relationships>
</file>

<file path=ppt/slides/_rels/slide62.xml.rels><?xml version="1.0" encoding="UTF-8" standalone="yes"?>
<Relationships xmlns="http://schemas.openxmlformats.org/package/2006/relationships"><Relationship Id="rId8" Type="http://schemas.openxmlformats.org/officeDocument/2006/relationships/image" Target="../media/image213.wmf"/><Relationship Id="rId13" Type="http://schemas.openxmlformats.org/officeDocument/2006/relationships/oleObject" Target="../embeddings/oleObject253.bin"/><Relationship Id="rId18" Type="http://schemas.openxmlformats.org/officeDocument/2006/relationships/image" Target="../media/image218.emf"/><Relationship Id="rId26" Type="http://schemas.openxmlformats.org/officeDocument/2006/relationships/image" Target="../media/image208.wmf"/><Relationship Id="rId3" Type="http://schemas.openxmlformats.org/officeDocument/2006/relationships/oleObject" Target="../embeddings/oleObject248.bin"/><Relationship Id="rId21" Type="http://schemas.openxmlformats.org/officeDocument/2006/relationships/oleObject" Target="../embeddings/oleObject257.bin"/><Relationship Id="rId7" Type="http://schemas.openxmlformats.org/officeDocument/2006/relationships/oleObject" Target="../embeddings/oleObject250.bin"/><Relationship Id="rId12" Type="http://schemas.openxmlformats.org/officeDocument/2006/relationships/image" Target="../media/image215.wmf"/><Relationship Id="rId17" Type="http://schemas.openxmlformats.org/officeDocument/2006/relationships/oleObject" Target="../embeddings/oleObject255.bin"/><Relationship Id="rId25" Type="http://schemas.openxmlformats.org/officeDocument/2006/relationships/oleObject" Target="../embeddings/oleObject245.bin"/><Relationship Id="rId2" Type="http://schemas.openxmlformats.org/officeDocument/2006/relationships/image" Target="../media/image210.png"/><Relationship Id="rId16" Type="http://schemas.openxmlformats.org/officeDocument/2006/relationships/image" Target="../media/image217.wmf"/><Relationship Id="rId20" Type="http://schemas.openxmlformats.org/officeDocument/2006/relationships/image" Target="../media/image219.wmf"/><Relationship Id="rId1" Type="http://schemas.openxmlformats.org/officeDocument/2006/relationships/slideLayout" Target="../slideLayouts/slideLayout3.xml"/><Relationship Id="rId6" Type="http://schemas.openxmlformats.org/officeDocument/2006/relationships/image" Target="../media/image212.wmf"/><Relationship Id="rId11" Type="http://schemas.openxmlformats.org/officeDocument/2006/relationships/oleObject" Target="../embeddings/oleObject252.bin"/><Relationship Id="rId24" Type="http://schemas.openxmlformats.org/officeDocument/2006/relationships/image" Target="../media/image221.wmf"/><Relationship Id="rId5" Type="http://schemas.openxmlformats.org/officeDocument/2006/relationships/oleObject" Target="../embeddings/oleObject249.bin"/><Relationship Id="rId15" Type="http://schemas.openxmlformats.org/officeDocument/2006/relationships/oleObject" Target="../embeddings/oleObject254.bin"/><Relationship Id="rId23" Type="http://schemas.openxmlformats.org/officeDocument/2006/relationships/oleObject" Target="../embeddings/oleObject258.bin"/><Relationship Id="rId28" Type="http://schemas.openxmlformats.org/officeDocument/2006/relationships/image" Target="../media/image222.wmf"/><Relationship Id="rId10" Type="http://schemas.openxmlformats.org/officeDocument/2006/relationships/image" Target="../media/image214.wmf"/><Relationship Id="rId19" Type="http://schemas.openxmlformats.org/officeDocument/2006/relationships/oleObject" Target="../embeddings/oleObject256.bin"/><Relationship Id="rId4" Type="http://schemas.openxmlformats.org/officeDocument/2006/relationships/image" Target="../media/image211.wmf"/><Relationship Id="rId9" Type="http://schemas.openxmlformats.org/officeDocument/2006/relationships/oleObject" Target="../embeddings/oleObject251.bin"/><Relationship Id="rId14" Type="http://schemas.openxmlformats.org/officeDocument/2006/relationships/image" Target="../media/image216.wmf"/><Relationship Id="rId22" Type="http://schemas.openxmlformats.org/officeDocument/2006/relationships/image" Target="../media/image220.wmf"/><Relationship Id="rId27" Type="http://schemas.openxmlformats.org/officeDocument/2006/relationships/oleObject" Target="../embeddings/oleObject259.bin"/></Relationships>
</file>

<file path=ppt/slides/_rels/slide63.xml.rels><?xml version="1.0" encoding="UTF-8" standalone="yes"?>
<Relationships xmlns="http://schemas.openxmlformats.org/package/2006/relationships"><Relationship Id="rId3" Type="http://schemas.openxmlformats.org/officeDocument/2006/relationships/hyperlink" Target="https://baike.baidu.com/item/%E7%BA%BF%E6%80%A7%E5%85%B3%E7%B3%BB/1653156" TargetMode="External"/><Relationship Id="rId7" Type="http://schemas.openxmlformats.org/officeDocument/2006/relationships/hyperlink" Target="https://www.bilibili.com/video/BV1Q14y1q7Ba/?spm_id_from=333.337.search-card.all.click&amp;vd_source=e7d3f2c38e78b9994ad48821b8ddaf21" TargetMode="External"/><Relationship Id="rId2" Type="http://schemas.openxmlformats.org/officeDocument/2006/relationships/hyperlink" Target="https://baike.baidu.com/item/%E5%89%AA%E5%BA%94%E5%8A%9B/9613503" TargetMode="External"/><Relationship Id="rId1" Type="http://schemas.openxmlformats.org/officeDocument/2006/relationships/slideLayout" Target="../slideLayouts/slideLayout3.xml"/><Relationship Id="rId6" Type="http://schemas.openxmlformats.org/officeDocument/2006/relationships/hyperlink" Target="https://baike.baidu.com/item/%E7%BB%86%E8%83%9E%E8%B4%A8/602010" TargetMode="External"/><Relationship Id="rId5" Type="http://schemas.openxmlformats.org/officeDocument/2006/relationships/hyperlink" Target="https://baike.baidu.com/item/%E4%BD%93%E6%B6%B2/4837328" TargetMode="External"/><Relationship Id="rId4" Type="http://schemas.openxmlformats.org/officeDocument/2006/relationships/hyperlink" Target="https://baike.baidu.com/item/%E6%B7%8B%E5%B7%B4%E6%B6%B2/7604862" TargetMode="External"/></Relationships>
</file>

<file path=ppt/slides/_rels/slide64.xml.rels><?xml version="1.0" encoding="UTF-8" standalone="yes"?>
<Relationships xmlns="http://schemas.openxmlformats.org/package/2006/relationships"><Relationship Id="rId2" Type="http://schemas.openxmlformats.org/officeDocument/2006/relationships/image" Target="../media/image223.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224.jpe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25.jpe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hyperlink" Target="https://www.bilibili.com/video/BV1R5411S7UJ/?spm_id_from=333.337.search-card.all.click&amp;vd_source=e7d3f2c38e78b9994ad48821b8ddaf21" TargetMode="External"/><Relationship Id="rId2" Type="http://schemas.openxmlformats.org/officeDocument/2006/relationships/image" Target="../media/image226.jpe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7.wmf"/><Relationship Id="rId12" Type="http://schemas.openxmlformats.org/officeDocument/2006/relationships/oleObject" Target="../embeddings/oleObject7.bin"/><Relationship Id="rId17" Type="http://schemas.openxmlformats.org/officeDocument/2006/relationships/image" Target="../media/image12.wmf"/><Relationship Id="rId2" Type="http://schemas.openxmlformats.org/officeDocument/2006/relationships/oleObject" Target="../embeddings/oleObject2.bin"/><Relationship Id="rId16" Type="http://schemas.openxmlformats.org/officeDocument/2006/relationships/oleObject" Target="../embeddings/oleObject9.bin"/><Relationship Id="rId1" Type="http://schemas.openxmlformats.org/officeDocument/2006/relationships/slideLayout" Target="../slideLayouts/slideLayout3.xml"/><Relationship Id="rId6" Type="http://schemas.openxmlformats.org/officeDocument/2006/relationships/oleObject" Target="../embeddings/oleObject4.bin"/><Relationship Id="rId11" Type="http://schemas.openxmlformats.org/officeDocument/2006/relationships/image" Target="../media/image9.wmf"/><Relationship Id="rId5" Type="http://schemas.openxmlformats.org/officeDocument/2006/relationships/image" Target="../media/image6.wmf"/><Relationship Id="rId15" Type="http://schemas.openxmlformats.org/officeDocument/2006/relationships/image" Target="../media/image11.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8.wmf"/><Relationship Id="rId14" Type="http://schemas.openxmlformats.org/officeDocument/2006/relationships/oleObject" Target="../embeddings/oleObject8.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263.bin"/><Relationship Id="rId13" Type="http://schemas.openxmlformats.org/officeDocument/2006/relationships/image" Target="../media/image232.wmf"/><Relationship Id="rId3" Type="http://schemas.openxmlformats.org/officeDocument/2006/relationships/image" Target="../media/image227.wmf"/><Relationship Id="rId7" Type="http://schemas.openxmlformats.org/officeDocument/2006/relationships/image" Target="../media/image229.wmf"/><Relationship Id="rId12" Type="http://schemas.openxmlformats.org/officeDocument/2006/relationships/oleObject" Target="../embeddings/oleObject265.bin"/><Relationship Id="rId2" Type="http://schemas.openxmlformats.org/officeDocument/2006/relationships/oleObject" Target="../embeddings/oleObject260.bin"/><Relationship Id="rId1" Type="http://schemas.openxmlformats.org/officeDocument/2006/relationships/slideLayout" Target="../slideLayouts/slideLayout3.xml"/><Relationship Id="rId6" Type="http://schemas.openxmlformats.org/officeDocument/2006/relationships/oleObject" Target="../embeddings/oleObject262.bin"/><Relationship Id="rId11" Type="http://schemas.openxmlformats.org/officeDocument/2006/relationships/image" Target="../media/image231.wmf"/><Relationship Id="rId5" Type="http://schemas.openxmlformats.org/officeDocument/2006/relationships/image" Target="../media/image228.wmf"/><Relationship Id="rId10" Type="http://schemas.openxmlformats.org/officeDocument/2006/relationships/oleObject" Target="../embeddings/oleObject264.bin"/><Relationship Id="rId4" Type="http://schemas.openxmlformats.org/officeDocument/2006/relationships/oleObject" Target="../embeddings/oleObject261.bin"/><Relationship Id="rId9" Type="http://schemas.openxmlformats.org/officeDocument/2006/relationships/image" Target="../media/image230.wmf"/></Relationships>
</file>

<file path=ppt/slides/_rels/slide72.xml.rels><?xml version="1.0" encoding="UTF-8" standalone="yes"?>
<Relationships xmlns="http://schemas.openxmlformats.org/package/2006/relationships"><Relationship Id="rId8" Type="http://schemas.openxmlformats.org/officeDocument/2006/relationships/image" Target="../media/image236.emf"/><Relationship Id="rId13" Type="http://schemas.openxmlformats.org/officeDocument/2006/relationships/oleObject" Target="../embeddings/oleObject271.bin"/><Relationship Id="rId18" Type="http://schemas.openxmlformats.org/officeDocument/2006/relationships/image" Target="../media/image230.wmf"/><Relationship Id="rId3" Type="http://schemas.openxmlformats.org/officeDocument/2006/relationships/oleObject" Target="../embeddings/oleObject266.bin"/><Relationship Id="rId21" Type="http://schemas.openxmlformats.org/officeDocument/2006/relationships/oleObject" Target="../embeddings/oleObject275.bin"/><Relationship Id="rId7" Type="http://schemas.openxmlformats.org/officeDocument/2006/relationships/oleObject" Target="../embeddings/oleObject268.bin"/><Relationship Id="rId12" Type="http://schemas.openxmlformats.org/officeDocument/2006/relationships/image" Target="../media/image238.wmf"/><Relationship Id="rId17" Type="http://schemas.openxmlformats.org/officeDocument/2006/relationships/oleObject" Target="../embeddings/oleObject273.bin"/><Relationship Id="rId2" Type="http://schemas.openxmlformats.org/officeDocument/2006/relationships/image" Target="../media/image233.jpeg"/><Relationship Id="rId16" Type="http://schemas.openxmlformats.org/officeDocument/2006/relationships/image" Target="../media/image229.wmf"/><Relationship Id="rId20" Type="http://schemas.openxmlformats.org/officeDocument/2006/relationships/image" Target="../media/image231.wmf"/><Relationship Id="rId1" Type="http://schemas.openxmlformats.org/officeDocument/2006/relationships/slideLayout" Target="../slideLayouts/slideLayout3.xml"/><Relationship Id="rId6" Type="http://schemas.openxmlformats.org/officeDocument/2006/relationships/image" Target="../media/image235.wmf"/><Relationship Id="rId11" Type="http://schemas.openxmlformats.org/officeDocument/2006/relationships/oleObject" Target="../embeddings/oleObject270.bin"/><Relationship Id="rId24" Type="http://schemas.openxmlformats.org/officeDocument/2006/relationships/image" Target="../media/image241.wmf"/><Relationship Id="rId5" Type="http://schemas.openxmlformats.org/officeDocument/2006/relationships/oleObject" Target="../embeddings/oleObject267.bin"/><Relationship Id="rId15" Type="http://schemas.openxmlformats.org/officeDocument/2006/relationships/oleObject" Target="../embeddings/oleObject272.bin"/><Relationship Id="rId23" Type="http://schemas.openxmlformats.org/officeDocument/2006/relationships/oleObject" Target="../embeddings/oleObject276.bin"/><Relationship Id="rId10" Type="http://schemas.openxmlformats.org/officeDocument/2006/relationships/image" Target="../media/image237.wmf"/><Relationship Id="rId19" Type="http://schemas.openxmlformats.org/officeDocument/2006/relationships/oleObject" Target="../embeddings/oleObject274.bin"/><Relationship Id="rId4" Type="http://schemas.openxmlformats.org/officeDocument/2006/relationships/image" Target="../media/image234.wmf"/><Relationship Id="rId9" Type="http://schemas.openxmlformats.org/officeDocument/2006/relationships/oleObject" Target="../embeddings/oleObject269.bin"/><Relationship Id="rId14" Type="http://schemas.openxmlformats.org/officeDocument/2006/relationships/image" Target="../media/image239.wmf"/><Relationship Id="rId22" Type="http://schemas.openxmlformats.org/officeDocument/2006/relationships/image" Target="../media/image240.wmf"/></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280.bin"/><Relationship Id="rId13" Type="http://schemas.openxmlformats.org/officeDocument/2006/relationships/image" Target="../media/image230.wmf"/><Relationship Id="rId18" Type="http://schemas.openxmlformats.org/officeDocument/2006/relationships/oleObject" Target="../embeddings/oleObject285.bin"/><Relationship Id="rId3" Type="http://schemas.openxmlformats.org/officeDocument/2006/relationships/image" Target="../media/image242.wmf"/><Relationship Id="rId21" Type="http://schemas.openxmlformats.org/officeDocument/2006/relationships/image" Target="../media/image248.wmf"/><Relationship Id="rId7" Type="http://schemas.openxmlformats.org/officeDocument/2006/relationships/image" Target="../media/image244.wmf"/><Relationship Id="rId12" Type="http://schemas.openxmlformats.org/officeDocument/2006/relationships/oleObject" Target="../embeddings/oleObject282.bin"/><Relationship Id="rId17" Type="http://schemas.openxmlformats.org/officeDocument/2006/relationships/image" Target="../media/image246.wmf"/><Relationship Id="rId2" Type="http://schemas.openxmlformats.org/officeDocument/2006/relationships/oleObject" Target="../embeddings/oleObject277.bin"/><Relationship Id="rId16" Type="http://schemas.openxmlformats.org/officeDocument/2006/relationships/oleObject" Target="../embeddings/oleObject284.bin"/><Relationship Id="rId20" Type="http://schemas.openxmlformats.org/officeDocument/2006/relationships/oleObject" Target="../embeddings/oleObject286.bin"/><Relationship Id="rId1" Type="http://schemas.openxmlformats.org/officeDocument/2006/relationships/slideLayout" Target="../slideLayouts/slideLayout3.xml"/><Relationship Id="rId6" Type="http://schemas.openxmlformats.org/officeDocument/2006/relationships/oleObject" Target="../embeddings/oleObject279.bin"/><Relationship Id="rId11" Type="http://schemas.openxmlformats.org/officeDocument/2006/relationships/image" Target="../media/image229.wmf"/><Relationship Id="rId5" Type="http://schemas.openxmlformats.org/officeDocument/2006/relationships/image" Target="../media/image243.wmf"/><Relationship Id="rId15" Type="http://schemas.openxmlformats.org/officeDocument/2006/relationships/image" Target="../media/image231.wmf"/><Relationship Id="rId23" Type="http://schemas.openxmlformats.org/officeDocument/2006/relationships/image" Target="../media/image249.wmf"/><Relationship Id="rId10" Type="http://schemas.openxmlformats.org/officeDocument/2006/relationships/oleObject" Target="../embeddings/oleObject281.bin"/><Relationship Id="rId19" Type="http://schemas.openxmlformats.org/officeDocument/2006/relationships/image" Target="../media/image247.wmf"/><Relationship Id="rId4" Type="http://schemas.openxmlformats.org/officeDocument/2006/relationships/oleObject" Target="../embeddings/oleObject278.bin"/><Relationship Id="rId9" Type="http://schemas.openxmlformats.org/officeDocument/2006/relationships/image" Target="../media/image245.wmf"/><Relationship Id="rId14" Type="http://schemas.openxmlformats.org/officeDocument/2006/relationships/oleObject" Target="../embeddings/oleObject283.bin"/><Relationship Id="rId22" Type="http://schemas.openxmlformats.org/officeDocument/2006/relationships/oleObject" Target="../embeddings/oleObject287.bin"/></Relationships>
</file>

<file path=ppt/slides/_rels/slide74.xml.rels><?xml version="1.0" encoding="UTF-8" standalone="yes"?>
<Relationships xmlns="http://schemas.openxmlformats.org/package/2006/relationships"><Relationship Id="rId3" Type="http://schemas.openxmlformats.org/officeDocument/2006/relationships/image" Target="../media/image250.wmf"/><Relationship Id="rId2" Type="http://schemas.openxmlformats.org/officeDocument/2006/relationships/oleObject" Target="../embeddings/oleObject288.bin"/><Relationship Id="rId1" Type="http://schemas.openxmlformats.org/officeDocument/2006/relationships/slideLayout" Target="../slideLayouts/slideLayout3.xml"/><Relationship Id="rId5" Type="http://schemas.openxmlformats.org/officeDocument/2006/relationships/image" Target="../media/image251.emf"/><Relationship Id="rId4" Type="http://schemas.openxmlformats.org/officeDocument/2006/relationships/oleObject" Target="../embeddings/oleObject289.bin"/></Relationships>
</file>

<file path=ppt/slides/_rels/slide75.xml.rels><?xml version="1.0" encoding="UTF-8" standalone="yes"?>
<Relationships xmlns="http://schemas.openxmlformats.org/package/2006/relationships"><Relationship Id="rId3" Type="http://schemas.openxmlformats.org/officeDocument/2006/relationships/image" Target="../media/image252.emf"/><Relationship Id="rId2" Type="http://schemas.openxmlformats.org/officeDocument/2006/relationships/oleObject" Target="../embeddings/oleObject290.bin"/><Relationship Id="rId1" Type="http://schemas.openxmlformats.org/officeDocument/2006/relationships/slideLayout" Target="../slideLayouts/slideLayout3.xml"/><Relationship Id="rId5" Type="http://schemas.openxmlformats.org/officeDocument/2006/relationships/image" Target="../media/image253.emf"/><Relationship Id="rId4" Type="http://schemas.openxmlformats.org/officeDocument/2006/relationships/oleObject" Target="../embeddings/oleObject291.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295.bin"/><Relationship Id="rId3" Type="http://schemas.openxmlformats.org/officeDocument/2006/relationships/image" Target="../media/image254.wmf"/><Relationship Id="rId7" Type="http://schemas.openxmlformats.org/officeDocument/2006/relationships/image" Target="../media/image256.wmf"/><Relationship Id="rId2" Type="http://schemas.openxmlformats.org/officeDocument/2006/relationships/oleObject" Target="../embeddings/oleObject292.bin"/><Relationship Id="rId1" Type="http://schemas.openxmlformats.org/officeDocument/2006/relationships/slideLayout" Target="../slideLayouts/slideLayout3.xml"/><Relationship Id="rId6" Type="http://schemas.openxmlformats.org/officeDocument/2006/relationships/oleObject" Target="../embeddings/oleObject294.bin"/><Relationship Id="rId5" Type="http://schemas.openxmlformats.org/officeDocument/2006/relationships/image" Target="../media/image255.wmf"/><Relationship Id="rId4" Type="http://schemas.openxmlformats.org/officeDocument/2006/relationships/oleObject" Target="../embeddings/oleObject293.bin"/><Relationship Id="rId9" Type="http://schemas.openxmlformats.org/officeDocument/2006/relationships/image" Target="../media/image257.wmf"/></Relationships>
</file>

<file path=ppt/slides/_rels/slide77.xml.rels><?xml version="1.0" encoding="UTF-8" standalone="yes"?>
<Relationships xmlns="http://schemas.openxmlformats.org/package/2006/relationships"><Relationship Id="rId3" Type="http://schemas.openxmlformats.org/officeDocument/2006/relationships/image" Target="../media/image258.wmf"/><Relationship Id="rId2" Type="http://schemas.openxmlformats.org/officeDocument/2006/relationships/oleObject" Target="../embeddings/oleObject296.bin"/><Relationship Id="rId1" Type="http://schemas.openxmlformats.org/officeDocument/2006/relationships/slideLayout" Target="../slideLayouts/slideLayout3.xml"/><Relationship Id="rId5" Type="http://schemas.openxmlformats.org/officeDocument/2006/relationships/image" Target="../media/image259.emf"/><Relationship Id="rId4" Type="http://schemas.openxmlformats.org/officeDocument/2006/relationships/oleObject" Target="../embeddings/oleObject297.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260.wmf"/><Relationship Id="rId7" Type="http://schemas.openxmlformats.org/officeDocument/2006/relationships/image" Target="../media/image262.wmf"/><Relationship Id="rId2" Type="http://schemas.openxmlformats.org/officeDocument/2006/relationships/oleObject" Target="../embeddings/oleObject298.bin"/><Relationship Id="rId1" Type="http://schemas.openxmlformats.org/officeDocument/2006/relationships/slideLayout" Target="../slideLayouts/slideLayout3.xml"/><Relationship Id="rId6" Type="http://schemas.openxmlformats.org/officeDocument/2006/relationships/oleObject" Target="../embeddings/oleObject300.bin"/><Relationship Id="rId5" Type="http://schemas.openxmlformats.org/officeDocument/2006/relationships/image" Target="../media/image261.wmf"/><Relationship Id="rId4" Type="http://schemas.openxmlformats.org/officeDocument/2006/relationships/oleObject" Target="../embeddings/oleObject299.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9.wmf"/><Relationship Id="rId18" Type="http://schemas.openxmlformats.org/officeDocument/2006/relationships/oleObject" Target="../embeddings/oleObject18.bin"/><Relationship Id="rId3" Type="http://schemas.openxmlformats.org/officeDocument/2006/relationships/image" Target="../media/image5.wmf"/><Relationship Id="rId7" Type="http://schemas.openxmlformats.org/officeDocument/2006/relationships/image" Target="../media/image13.wmf"/><Relationship Id="rId12" Type="http://schemas.openxmlformats.org/officeDocument/2006/relationships/oleObject" Target="../embeddings/oleObject15.bin"/><Relationship Id="rId17" Type="http://schemas.openxmlformats.org/officeDocument/2006/relationships/image" Target="../media/image17.wmf"/><Relationship Id="rId2" Type="http://schemas.openxmlformats.org/officeDocument/2006/relationships/oleObject" Target="../embeddings/oleObject10.bin"/><Relationship Id="rId16" Type="http://schemas.openxmlformats.org/officeDocument/2006/relationships/oleObject" Target="../embeddings/oleObject17.bin"/><Relationship Id="rId1" Type="http://schemas.openxmlformats.org/officeDocument/2006/relationships/slideLayout" Target="../slideLayouts/slideLayout3.xml"/><Relationship Id="rId6" Type="http://schemas.openxmlformats.org/officeDocument/2006/relationships/oleObject" Target="../embeddings/oleObject12.bin"/><Relationship Id="rId11" Type="http://schemas.openxmlformats.org/officeDocument/2006/relationships/image" Target="../media/image15.wmf"/><Relationship Id="rId5" Type="http://schemas.openxmlformats.org/officeDocument/2006/relationships/image" Target="../media/image6.wmf"/><Relationship Id="rId15" Type="http://schemas.openxmlformats.org/officeDocument/2006/relationships/image" Target="../media/image16.wmf"/><Relationship Id="rId10" Type="http://schemas.openxmlformats.org/officeDocument/2006/relationships/oleObject" Target="../embeddings/oleObject14.bin"/><Relationship Id="rId19" Type="http://schemas.openxmlformats.org/officeDocument/2006/relationships/image" Target="../media/image18.wmf"/><Relationship Id="rId4" Type="http://schemas.openxmlformats.org/officeDocument/2006/relationships/oleObject" Target="../embeddings/oleObject11.bin"/><Relationship Id="rId9" Type="http://schemas.openxmlformats.org/officeDocument/2006/relationships/image" Target="../media/image14.wmf"/><Relationship Id="rId14" Type="http://schemas.openxmlformats.org/officeDocument/2006/relationships/oleObject" Target="../embeddings/oleObject16.bin"/></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304.bin"/><Relationship Id="rId3" Type="http://schemas.openxmlformats.org/officeDocument/2006/relationships/image" Target="../media/image263.wmf"/><Relationship Id="rId7" Type="http://schemas.openxmlformats.org/officeDocument/2006/relationships/image" Target="../media/image265.emf"/><Relationship Id="rId2" Type="http://schemas.openxmlformats.org/officeDocument/2006/relationships/oleObject" Target="../embeddings/oleObject301.bin"/><Relationship Id="rId1" Type="http://schemas.openxmlformats.org/officeDocument/2006/relationships/slideLayout" Target="../slideLayouts/slideLayout3.xml"/><Relationship Id="rId6" Type="http://schemas.openxmlformats.org/officeDocument/2006/relationships/oleObject" Target="../embeddings/oleObject303.bin"/><Relationship Id="rId5" Type="http://schemas.openxmlformats.org/officeDocument/2006/relationships/image" Target="../media/image264.wmf"/><Relationship Id="rId4" Type="http://schemas.openxmlformats.org/officeDocument/2006/relationships/oleObject" Target="../embeddings/oleObject302.bin"/><Relationship Id="rId9" Type="http://schemas.openxmlformats.org/officeDocument/2006/relationships/image" Target="../media/image266.emf"/></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308.bin"/><Relationship Id="rId13" Type="http://schemas.openxmlformats.org/officeDocument/2006/relationships/image" Target="../media/image272.wmf"/><Relationship Id="rId3" Type="http://schemas.openxmlformats.org/officeDocument/2006/relationships/image" Target="../media/image267.wmf"/><Relationship Id="rId7" Type="http://schemas.openxmlformats.org/officeDocument/2006/relationships/image" Target="../media/image269.wmf"/><Relationship Id="rId12" Type="http://schemas.openxmlformats.org/officeDocument/2006/relationships/oleObject" Target="../embeddings/oleObject310.bin"/><Relationship Id="rId2" Type="http://schemas.openxmlformats.org/officeDocument/2006/relationships/oleObject" Target="../embeddings/oleObject305.bin"/><Relationship Id="rId1" Type="http://schemas.openxmlformats.org/officeDocument/2006/relationships/slideLayout" Target="../slideLayouts/slideLayout3.xml"/><Relationship Id="rId6" Type="http://schemas.openxmlformats.org/officeDocument/2006/relationships/oleObject" Target="../embeddings/oleObject307.bin"/><Relationship Id="rId11" Type="http://schemas.openxmlformats.org/officeDocument/2006/relationships/image" Target="../media/image271.wmf"/><Relationship Id="rId5" Type="http://schemas.openxmlformats.org/officeDocument/2006/relationships/image" Target="../media/image268.wmf"/><Relationship Id="rId10" Type="http://schemas.openxmlformats.org/officeDocument/2006/relationships/oleObject" Target="../embeddings/oleObject309.bin"/><Relationship Id="rId4" Type="http://schemas.openxmlformats.org/officeDocument/2006/relationships/oleObject" Target="../embeddings/oleObject306.bin"/><Relationship Id="rId9" Type="http://schemas.openxmlformats.org/officeDocument/2006/relationships/image" Target="../media/image270.wmf"/><Relationship Id="rId14" Type="http://schemas.openxmlformats.org/officeDocument/2006/relationships/hyperlink" Target="https://www.bilibili.com/video/BV1mE411g7gw/?spm_id_from=333.337.search-card.all.click&amp;vd_source=e7d3f2c38e78b9994ad48821b8ddaf21" TargetMode="External"/></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314.bin"/><Relationship Id="rId3" Type="http://schemas.openxmlformats.org/officeDocument/2006/relationships/image" Target="../media/image273.wmf"/><Relationship Id="rId7" Type="http://schemas.openxmlformats.org/officeDocument/2006/relationships/image" Target="../media/image275.emf"/><Relationship Id="rId2" Type="http://schemas.openxmlformats.org/officeDocument/2006/relationships/oleObject" Target="../embeddings/oleObject311.bin"/><Relationship Id="rId1" Type="http://schemas.openxmlformats.org/officeDocument/2006/relationships/slideLayout" Target="../slideLayouts/slideLayout3.xml"/><Relationship Id="rId6" Type="http://schemas.openxmlformats.org/officeDocument/2006/relationships/oleObject" Target="../embeddings/oleObject313.bin"/><Relationship Id="rId11" Type="http://schemas.openxmlformats.org/officeDocument/2006/relationships/image" Target="../media/image277.emf"/><Relationship Id="rId5" Type="http://schemas.openxmlformats.org/officeDocument/2006/relationships/image" Target="../media/image274.wmf"/><Relationship Id="rId10" Type="http://schemas.openxmlformats.org/officeDocument/2006/relationships/oleObject" Target="../embeddings/oleObject315.bin"/><Relationship Id="rId4" Type="http://schemas.openxmlformats.org/officeDocument/2006/relationships/oleObject" Target="../embeddings/oleObject312.bin"/><Relationship Id="rId9" Type="http://schemas.openxmlformats.org/officeDocument/2006/relationships/image" Target="../media/image276.wmf"/></Relationships>
</file>

<file path=ppt/slides/_rels/slide83.xml.rels><?xml version="1.0" encoding="UTF-8" standalone="yes"?>
<Relationships xmlns="http://schemas.openxmlformats.org/package/2006/relationships"><Relationship Id="rId3" Type="http://schemas.openxmlformats.org/officeDocument/2006/relationships/image" Target="../media/image278.wmf"/><Relationship Id="rId2" Type="http://schemas.openxmlformats.org/officeDocument/2006/relationships/oleObject" Target="../embeddings/oleObject316.bin"/><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279.wmf"/><Relationship Id="rId2" Type="http://schemas.openxmlformats.org/officeDocument/2006/relationships/oleObject" Target="../embeddings/oleObject317.bin"/><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280.wmf"/><Relationship Id="rId2" Type="http://schemas.openxmlformats.org/officeDocument/2006/relationships/oleObject" Target="../embeddings/oleObject318.bin"/><Relationship Id="rId1" Type="http://schemas.openxmlformats.org/officeDocument/2006/relationships/slideLayout" Target="../slideLayouts/slideLayout3.xml"/><Relationship Id="rId5" Type="http://schemas.openxmlformats.org/officeDocument/2006/relationships/image" Target="../media/image281.wmf"/><Relationship Id="rId4" Type="http://schemas.openxmlformats.org/officeDocument/2006/relationships/oleObject" Target="../embeddings/oleObject319.bin"/></Relationships>
</file>

<file path=ppt/slides/_rels/slide87.xml.rels><?xml version="1.0" encoding="UTF-8" standalone="yes"?>
<Relationships xmlns="http://schemas.openxmlformats.org/package/2006/relationships"><Relationship Id="rId3" Type="http://schemas.openxmlformats.org/officeDocument/2006/relationships/image" Target="../media/image282.wmf"/><Relationship Id="rId7" Type="http://schemas.openxmlformats.org/officeDocument/2006/relationships/image" Target="../media/image284.wmf"/><Relationship Id="rId2" Type="http://schemas.openxmlformats.org/officeDocument/2006/relationships/oleObject" Target="../embeddings/oleObject320.bin"/><Relationship Id="rId1" Type="http://schemas.openxmlformats.org/officeDocument/2006/relationships/slideLayout" Target="../slideLayouts/slideLayout3.xml"/><Relationship Id="rId6" Type="http://schemas.openxmlformats.org/officeDocument/2006/relationships/oleObject" Target="../embeddings/oleObject322.bin"/><Relationship Id="rId5" Type="http://schemas.openxmlformats.org/officeDocument/2006/relationships/image" Target="../media/image283.wmf"/><Relationship Id="rId4" Type="http://schemas.openxmlformats.org/officeDocument/2006/relationships/oleObject" Target="../embeddings/oleObject321.bin"/></Relationships>
</file>

<file path=ppt/slides/_rels/slide88.xml.rels><?xml version="1.0" encoding="UTF-8" standalone="yes"?>
<Relationships xmlns="http://schemas.openxmlformats.org/package/2006/relationships"><Relationship Id="rId3" Type="http://schemas.openxmlformats.org/officeDocument/2006/relationships/image" Target="../media/image285.wmf"/><Relationship Id="rId2" Type="http://schemas.openxmlformats.org/officeDocument/2006/relationships/oleObject" Target="../embeddings/oleObject323.bin"/><Relationship Id="rId1" Type="http://schemas.openxmlformats.org/officeDocument/2006/relationships/slideLayout" Target="../slideLayouts/slideLayout3.xml"/><Relationship Id="rId5" Type="http://schemas.openxmlformats.org/officeDocument/2006/relationships/image" Target="../media/image286.wmf"/><Relationship Id="rId4" Type="http://schemas.openxmlformats.org/officeDocument/2006/relationships/oleObject" Target="../embeddings/oleObject324.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19.bin"/><Relationship Id="rId1" Type="http://schemas.openxmlformats.org/officeDocument/2006/relationships/slideLayout" Target="../slideLayouts/slideLayout3.xml"/><Relationship Id="rId6" Type="http://schemas.openxmlformats.org/officeDocument/2006/relationships/oleObject" Target="../embeddings/oleObject21.bin"/><Relationship Id="rId5" Type="http://schemas.openxmlformats.org/officeDocument/2006/relationships/image" Target="../media/image20.wmf"/><Relationship Id="rId4" Type="http://schemas.openxmlformats.org/officeDocument/2006/relationships/oleObject" Target="../embeddings/oleObject20.bin"/><Relationship Id="rId9" Type="http://schemas.openxmlformats.org/officeDocument/2006/relationships/oleObject" Target="../embeddings/oleObject23.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328.bin"/><Relationship Id="rId3" Type="http://schemas.openxmlformats.org/officeDocument/2006/relationships/image" Target="../media/image287.wmf"/><Relationship Id="rId7" Type="http://schemas.openxmlformats.org/officeDocument/2006/relationships/image" Target="../media/image289.wmf"/><Relationship Id="rId2" Type="http://schemas.openxmlformats.org/officeDocument/2006/relationships/oleObject" Target="../embeddings/oleObject325.bin"/><Relationship Id="rId1" Type="http://schemas.openxmlformats.org/officeDocument/2006/relationships/slideLayout" Target="../slideLayouts/slideLayout3.xml"/><Relationship Id="rId6" Type="http://schemas.openxmlformats.org/officeDocument/2006/relationships/oleObject" Target="../embeddings/oleObject327.bin"/><Relationship Id="rId5" Type="http://schemas.openxmlformats.org/officeDocument/2006/relationships/image" Target="../media/image288.wmf"/><Relationship Id="rId4" Type="http://schemas.openxmlformats.org/officeDocument/2006/relationships/oleObject" Target="../embeddings/oleObject326.bin"/><Relationship Id="rId9" Type="http://schemas.openxmlformats.org/officeDocument/2006/relationships/image" Target="../media/image290.wmf"/></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332.bin"/><Relationship Id="rId3" Type="http://schemas.openxmlformats.org/officeDocument/2006/relationships/image" Target="../media/image291.wmf"/><Relationship Id="rId7" Type="http://schemas.openxmlformats.org/officeDocument/2006/relationships/image" Target="../media/image293.wmf"/><Relationship Id="rId2" Type="http://schemas.openxmlformats.org/officeDocument/2006/relationships/oleObject" Target="../embeddings/oleObject329.bin"/><Relationship Id="rId1" Type="http://schemas.openxmlformats.org/officeDocument/2006/relationships/slideLayout" Target="../slideLayouts/slideLayout3.xml"/><Relationship Id="rId6" Type="http://schemas.openxmlformats.org/officeDocument/2006/relationships/oleObject" Target="../embeddings/oleObject331.bin"/><Relationship Id="rId5" Type="http://schemas.openxmlformats.org/officeDocument/2006/relationships/image" Target="../media/image292.wmf"/><Relationship Id="rId4" Type="http://schemas.openxmlformats.org/officeDocument/2006/relationships/oleObject" Target="../embeddings/oleObject330.bin"/><Relationship Id="rId9" Type="http://schemas.openxmlformats.org/officeDocument/2006/relationships/image" Target="../media/image294.wmf"/></Relationships>
</file>

<file path=ppt/slides/_rels/slide93.xml.rels><?xml version="1.0" encoding="UTF-8" standalone="yes"?>
<Relationships xmlns="http://schemas.openxmlformats.org/package/2006/relationships"><Relationship Id="rId3" Type="http://schemas.openxmlformats.org/officeDocument/2006/relationships/image" Target="../media/image295.wmf"/><Relationship Id="rId2" Type="http://schemas.openxmlformats.org/officeDocument/2006/relationships/oleObject" Target="../embeddings/oleObject333.bin"/><Relationship Id="rId1" Type="http://schemas.openxmlformats.org/officeDocument/2006/relationships/slideLayout" Target="../slideLayouts/slideLayout3.xml"/><Relationship Id="rId5" Type="http://schemas.openxmlformats.org/officeDocument/2006/relationships/image" Target="../media/image285.wmf"/><Relationship Id="rId4" Type="http://schemas.openxmlformats.org/officeDocument/2006/relationships/oleObject" Target="../embeddings/oleObject334.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335.bin"/><Relationship Id="rId2" Type="http://schemas.openxmlformats.org/officeDocument/2006/relationships/image" Target="../media/image296.jpeg"/><Relationship Id="rId1" Type="http://schemas.openxmlformats.org/officeDocument/2006/relationships/slideLayout" Target="../slideLayouts/slideLayout3.xml"/><Relationship Id="rId6" Type="http://schemas.openxmlformats.org/officeDocument/2006/relationships/image" Target="../media/image298.wmf"/><Relationship Id="rId5" Type="http://schemas.openxmlformats.org/officeDocument/2006/relationships/oleObject" Target="../embeddings/oleObject336.bin"/><Relationship Id="rId4" Type="http://schemas.openxmlformats.org/officeDocument/2006/relationships/image" Target="../media/image297.wmf"/></Relationships>
</file>

<file path=ppt/slides/_rels/slide95.xml.rels><?xml version="1.0" encoding="UTF-8" standalone="yes"?>
<Relationships xmlns="http://schemas.openxmlformats.org/package/2006/relationships"><Relationship Id="rId3" Type="http://schemas.openxmlformats.org/officeDocument/2006/relationships/image" Target="../media/image299.wmf"/><Relationship Id="rId2" Type="http://schemas.openxmlformats.org/officeDocument/2006/relationships/oleObject" Target="../embeddings/oleObject337.bin"/><Relationship Id="rId1" Type="http://schemas.openxmlformats.org/officeDocument/2006/relationships/slideLayout" Target="../slideLayouts/slideLayout3.xml"/><Relationship Id="rId5" Type="http://schemas.openxmlformats.org/officeDocument/2006/relationships/image" Target="../media/image300.wmf"/><Relationship Id="rId4" Type="http://schemas.openxmlformats.org/officeDocument/2006/relationships/oleObject" Target="../embeddings/oleObject338.bin"/></Relationships>
</file>

<file path=ppt/slides/_rels/slide96.xml.rels><?xml version="1.0" encoding="UTF-8" standalone="yes"?>
<Relationships xmlns="http://schemas.openxmlformats.org/package/2006/relationships"><Relationship Id="rId3" Type="http://schemas.openxmlformats.org/officeDocument/2006/relationships/image" Target="../media/image301.wmf"/><Relationship Id="rId7" Type="http://schemas.openxmlformats.org/officeDocument/2006/relationships/image" Target="../media/image303.wmf"/><Relationship Id="rId2" Type="http://schemas.openxmlformats.org/officeDocument/2006/relationships/oleObject" Target="../embeddings/oleObject339.bin"/><Relationship Id="rId1" Type="http://schemas.openxmlformats.org/officeDocument/2006/relationships/slideLayout" Target="../slideLayouts/slideLayout3.xml"/><Relationship Id="rId6" Type="http://schemas.openxmlformats.org/officeDocument/2006/relationships/oleObject" Target="../embeddings/oleObject341.bin"/><Relationship Id="rId5" Type="http://schemas.openxmlformats.org/officeDocument/2006/relationships/image" Target="../media/image302.wmf"/><Relationship Id="rId4" Type="http://schemas.openxmlformats.org/officeDocument/2006/relationships/oleObject" Target="../embeddings/oleObject340.bin"/></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91544" y="1268760"/>
            <a:ext cx="7986836" cy="1800200"/>
          </a:xfrm>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zh-CN" altLang="en-US" b="0" dirty="0">
                <a:latin typeface="微软雅黑" panose="020B0503020204020204" pitchFamily="34" charset="-122"/>
                <a:ea typeface="微软雅黑" panose="020B0503020204020204" pitchFamily="34" charset="-122"/>
              </a:rPr>
              <a:t>大气流体力学</a:t>
            </a:r>
            <a:br>
              <a:rPr lang="en-US" altLang="zh-CN" sz="2800" b="0" dirty="0">
                <a:latin typeface="Arial" panose="020B0604020202020204" pitchFamily="34" charset="0"/>
                <a:ea typeface="微软雅黑" panose="020B0503020204020204" pitchFamily="34" charset="-122"/>
              </a:rPr>
            </a:br>
            <a:r>
              <a:rPr lang="en-US" altLang="zh-CN" b="0" dirty="0">
                <a:latin typeface="Arial" panose="020B0604020202020204" pitchFamily="34" charset="0"/>
                <a:ea typeface="微软雅黑" panose="020B0503020204020204" pitchFamily="34" charset="-122"/>
                <a:cs typeface="Arial" panose="020B0604020202020204" pitchFamily="34" charset="0"/>
              </a:rPr>
              <a:t>Mechanics of the Atmospheric Fluids</a:t>
            </a:r>
            <a:endParaRPr lang="zh-CN" altLang="en-US" sz="2400" b="0" dirty="0">
              <a:latin typeface="Arial" panose="020B0604020202020204" pitchFamily="34" charset="0"/>
              <a:ea typeface="微软雅黑" panose="020B0503020204020204" pitchFamily="34" charset="-122"/>
              <a:cs typeface="Arial" panose="020B0604020202020204" pitchFamily="34" charset="0"/>
            </a:endParaRPr>
          </a:p>
        </p:txBody>
      </p:sp>
      <p:sp>
        <p:nvSpPr>
          <p:cNvPr id="6" name="矩形 5"/>
          <p:cNvSpPr/>
          <p:nvPr/>
        </p:nvSpPr>
        <p:spPr>
          <a:xfrm>
            <a:off x="5087888" y="6257064"/>
            <a:ext cx="5472608" cy="52322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400" i="1" dirty="0">
                <a:solidFill>
                  <a:schemeClr val="bg1">
                    <a:lumMod val="50000"/>
                  </a:schemeClr>
                </a:solidFill>
                <a:latin typeface="Arial" panose="020B0604020202020204" pitchFamily="34" charset="0"/>
                <a:ea typeface="微软雅黑" panose="020B0503020204020204" pitchFamily="34" charset="-122"/>
              </a:rPr>
              <a:t>If you can't explain it simply, you don't understand it well enough.  </a:t>
            </a:r>
          </a:p>
          <a:p>
            <a:pPr algn="r"/>
            <a:r>
              <a:rPr lang="en-US" altLang="zh-CN" sz="1400" i="1" dirty="0">
                <a:solidFill>
                  <a:schemeClr val="bg1">
                    <a:lumMod val="50000"/>
                  </a:schemeClr>
                </a:solidFill>
                <a:latin typeface="Arial" panose="020B0604020202020204" pitchFamily="34" charset="0"/>
                <a:ea typeface="微软雅黑" panose="020B0503020204020204" pitchFamily="34" charset="-122"/>
              </a:rPr>
              <a:t>------Albert Einstein</a:t>
            </a:r>
          </a:p>
        </p:txBody>
      </p:sp>
      <p:sp>
        <p:nvSpPr>
          <p:cNvPr id="7" name="文本框 6"/>
          <p:cNvSpPr txBox="1"/>
          <p:nvPr/>
        </p:nvSpPr>
        <p:spPr>
          <a:xfrm>
            <a:off x="3934460" y="3235960"/>
            <a:ext cx="4213860" cy="521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zh-CN" sz="2800" dirty="0">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第二章 流体运动方程组</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矩形 13320"/>
          <p:cNvSpPr>
            <a:spLocks noChangeArrowheads="1"/>
          </p:cNvSpPr>
          <p:nvPr/>
        </p:nvSpPr>
        <p:spPr bwMode="auto">
          <a:xfrm>
            <a:off x="2028825" y="3259139"/>
            <a:ext cx="86042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latin typeface="Arial" panose="020B0604020202020204" pitchFamily="34" charset="0"/>
                <a:ea typeface="微软雅黑" panose="020B0503020204020204" pitchFamily="34" charset="-122"/>
                <a:cs typeface="Arial" panose="020B0604020202020204" pitchFamily="34" charset="0"/>
              </a:rPr>
              <a:t>2）若          </a:t>
            </a: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，且各处的    （常数）也一样，                 </a:t>
            </a: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（不随</a:t>
            </a:r>
          </a:p>
          <a:p>
            <a:endParaRPr lang="zh-CN" altLang="en-US" sz="2000" dirty="0">
              <a:latin typeface="Arial" panose="020B0604020202020204" pitchFamily="34" charset="0"/>
              <a:ea typeface="微软雅黑" panose="020B0503020204020204" pitchFamily="34" charset="-122"/>
              <a:cs typeface="Arial" panose="020B0604020202020204" pitchFamily="34" charset="0"/>
            </a:endParaRPr>
          </a:p>
          <a:p>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x,y,z,t而异），称为</a:t>
            </a:r>
            <a:r>
              <a:rPr lang="zh-CN" altLang="en-US" sz="2000" b="1" dirty="0">
                <a:solidFill>
                  <a:srgbClr val="FF0000"/>
                </a:solidFill>
                <a:latin typeface="Arial" panose="020B0604020202020204" pitchFamily="34" charset="0"/>
                <a:ea typeface="微软雅黑" panose="020B0503020204020204" pitchFamily="34" charset="-122"/>
                <a:cs typeface="Arial" panose="020B0604020202020204" pitchFamily="34" charset="0"/>
              </a:rPr>
              <a:t>均质（均匀）不可压（缩）流体 </a:t>
            </a:r>
            <a:r>
              <a:rPr lang="zh-CN" altLang="en-US" sz="2000" dirty="0">
                <a:latin typeface="Arial" panose="020B0604020202020204" pitchFamily="34" charset="0"/>
                <a:ea typeface="微软雅黑" panose="020B0503020204020204" pitchFamily="34" charset="-122"/>
                <a:cs typeface="Arial" panose="020B0604020202020204" pitchFamily="34" charset="0"/>
              </a:rPr>
              <a:t>。</a:t>
            </a:r>
          </a:p>
        </p:txBody>
      </p:sp>
      <p:sp>
        <p:nvSpPr>
          <p:cNvPr id="13318" name="矩形 13318"/>
          <p:cNvSpPr>
            <a:spLocks noChangeArrowheads="1"/>
          </p:cNvSpPr>
          <p:nvPr/>
        </p:nvSpPr>
        <p:spPr bwMode="auto">
          <a:xfrm>
            <a:off x="2063750" y="1243013"/>
            <a:ext cx="82087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latin typeface="Arial" panose="020B0604020202020204" pitchFamily="34" charset="0"/>
                <a:ea typeface="微软雅黑" panose="020B0503020204020204" pitchFamily="34" charset="-122"/>
                <a:cs typeface="Arial" panose="020B0604020202020204" pitchFamily="34" charset="0"/>
              </a:rPr>
              <a:t>1）若               ，即                                </a:t>
            </a: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称为</a:t>
            </a:r>
            <a:r>
              <a:rPr lang="zh-CN" altLang="en-US" sz="2000" b="1" dirty="0">
                <a:solidFill>
                  <a:srgbClr val="FF0000"/>
                </a:solidFill>
                <a:latin typeface="Arial" panose="020B0604020202020204" pitchFamily="34" charset="0"/>
                <a:ea typeface="微软雅黑" panose="020B0503020204020204" pitchFamily="34" charset="-122"/>
                <a:cs typeface="Arial" panose="020B0604020202020204" pitchFamily="34" charset="0"/>
              </a:rPr>
              <a:t>不可压（缩）流体                    </a:t>
            </a:r>
          </a:p>
        </p:txBody>
      </p:sp>
      <p:sp>
        <p:nvSpPr>
          <p:cNvPr id="13313" name="矩形 13313"/>
          <p:cNvSpPr>
            <a:spLocks noChangeArrowheads="1"/>
          </p:cNvSpPr>
          <p:nvPr/>
        </p:nvSpPr>
        <p:spPr bwMode="auto">
          <a:xfrm>
            <a:off x="152400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10</a:t>
            </a:fld>
            <a:endParaRPr lang="zh-CN" altLang="en-US"/>
          </a:p>
        </p:txBody>
      </p:sp>
      <p:graphicFrame>
        <p:nvGraphicFramePr>
          <p:cNvPr id="13314" name="内容占位符 13314"/>
          <p:cNvGraphicFramePr>
            <a:graphicFrameLocks noGrp="1" noChangeAspect="1"/>
          </p:cNvGraphicFramePr>
          <p:nvPr>
            <p:ph sz="quarter" idx="4294967295"/>
          </p:nvPr>
        </p:nvGraphicFramePr>
        <p:xfrm>
          <a:off x="4449764" y="1191444"/>
          <a:ext cx="2862263" cy="452437"/>
        </p:xfrm>
        <a:graphic>
          <a:graphicData uri="http://schemas.openxmlformats.org/presentationml/2006/ole">
            <mc:AlternateContent xmlns:mc="http://schemas.openxmlformats.org/markup-compatibility/2006">
              <mc:Choice xmlns:v="urn:schemas-microsoft-com:vml" Requires="v">
                <p:oleObj r:id="rId3" imgW="29565600" imgH="4876800" progId="Equation.DSMT4">
                  <p:embed/>
                </p:oleObj>
              </mc:Choice>
              <mc:Fallback>
                <p:oleObj r:id="rId3" imgW="29565600" imgH="4876800" progId="Equation.DSMT4">
                  <p:embed/>
                  <p:pic>
                    <p:nvPicPr>
                      <p:cNvPr id="13314" name="内容占位符 1331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9764" y="1191444"/>
                        <a:ext cx="2862263"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15" name="内容占位符 13315"/>
          <p:cNvGraphicFramePr>
            <a:graphicFrameLocks noGrp="1" noChangeAspect="1"/>
          </p:cNvGraphicFramePr>
          <p:nvPr>
            <p:ph sz="quarter" idx="4294967295"/>
          </p:nvPr>
        </p:nvGraphicFramePr>
        <p:xfrm>
          <a:off x="2885802" y="3014179"/>
          <a:ext cx="952500" cy="876300"/>
        </p:xfrm>
        <a:graphic>
          <a:graphicData uri="http://schemas.openxmlformats.org/presentationml/2006/ole">
            <mc:AlternateContent xmlns:mc="http://schemas.openxmlformats.org/markup-compatibility/2006">
              <mc:Choice xmlns:v="urn:schemas-microsoft-com:vml" Requires="v">
                <p:oleObj r:id="rId5" imgW="11887200" imgH="9448800" progId="Equation.DSMT4">
                  <p:embed/>
                </p:oleObj>
              </mc:Choice>
              <mc:Fallback>
                <p:oleObj r:id="rId5" imgW="11887200" imgH="9448800" progId="Equation.DSMT4">
                  <p:embed/>
                  <p:pic>
                    <p:nvPicPr>
                      <p:cNvPr id="13315" name="内容占位符 1331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5802" y="3014179"/>
                        <a:ext cx="9525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16" name="内容占位符 13316"/>
          <p:cNvGraphicFramePr>
            <a:graphicFrameLocks noGrp="1" noChangeAspect="1"/>
          </p:cNvGraphicFramePr>
          <p:nvPr>
            <p:ph sz="quarter" idx="4294967295"/>
          </p:nvPr>
        </p:nvGraphicFramePr>
        <p:xfrm>
          <a:off x="2522166" y="1882450"/>
          <a:ext cx="2925763" cy="912812"/>
        </p:xfrm>
        <a:graphic>
          <a:graphicData uri="http://schemas.openxmlformats.org/presentationml/2006/ole">
            <mc:AlternateContent xmlns:mc="http://schemas.openxmlformats.org/markup-compatibility/2006">
              <mc:Choice xmlns:v="urn:schemas-microsoft-com:vml" Requires="v">
                <p:oleObj r:id="rId7" imgW="35052000" imgH="9448800" progId="Equation.DSMT4">
                  <p:embed/>
                </p:oleObj>
              </mc:Choice>
              <mc:Fallback>
                <p:oleObj r:id="rId7" imgW="35052000" imgH="9448800" progId="Equation.DSMT4">
                  <p:embed/>
                  <p:pic>
                    <p:nvPicPr>
                      <p:cNvPr id="13316" name="内容占位符 13316"/>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2166" y="1882450"/>
                        <a:ext cx="2925763"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21" name="内容占位符 13321"/>
          <p:cNvGraphicFramePr>
            <a:graphicFrameLocks noGrp="1" noChangeAspect="1"/>
          </p:cNvGraphicFramePr>
          <p:nvPr>
            <p:ph sz="quarter" idx="4294967295"/>
          </p:nvPr>
        </p:nvGraphicFramePr>
        <p:xfrm>
          <a:off x="2885802" y="1037799"/>
          <a:ext cx="993118" cy="747347"/>
        </p:xfrm>
        <a:graphic>
          <a:graphicData uri="http://schemas.openxmlformats.org/presentationml/2006/ole">
            <mc:AlternateContent xmlns:mc="http://schemas.openxmlformats.org/markup-compatibility/2006">
              <mc:Choice xmlns:v="urn:schemas-microsoft-com:vml" Requires="v">
                <p:oleObj r:id="rId9" imgW="11887200" imgH="9448800" progId="Equation.DSMT4">
                  <p:embed/>
                </p:oleObj>
              </mc:Choice>
              <mc:Fallback>
                <p:oleObj r:id="rId9" imgW="11887200" imgH="9448800" progId="Equation.DSMT4">
                  <p:embed/>
                  <p:pic>
                    <p:nvPicPr>
                      <p:cNvPr id="13321" name="内容占位符 13321"/>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5802" y="1037799"/>
                        <a:ext cx="993118" cy="747347"/>
                      </a:xfrm>
                      <a:prstGeom prst="rect">
                        <a:avLst/>
                      </a:prstGeom>
                      <a:noFill/>
                      <a:ln>
                        <a:noFill/>
                      </a:ln>
                    </p:spPr>
                  </p:pic>
                </p:oleObj>
              </mc:Fallback>
            </mc:AlternateContent>
          </a:graphicData>
        </a:graphic>
      </p:graphicFrame>
      <p:sp>
        <p:nvSpPr>
          <p:cNvPr id="13319" name="矩形 13319"/>
          <p:cNvSpPr>
            <a:spLocks noChangeArrowheads="1"/>
          </p:cNvSpPr>
          <p:nvPr/>
        </p:nvSpPr>
        <p:spPr bwMode="auto">
          <a:xfrm>
            <a:off x="5519738" y="2108200"/>
            <a:ext cx="44640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latin typeface="Arial" panose="020B0604020202020204" pitchFamily="34" charset="0"/>
                <a:ea typeface="微软雅黑" panose="020B0503020204020204" pitchFamily="34" charset="-122"/>
                <a:cs typeface="Arial" panose="020B0604020202020204" pitchFamily="34" charset="0"/>
              </a:rPr>
              <a:t>不可压流体</a:t>
            </a:r>
            <a:r>
              <a:rPr lang="en-US" altLang="zh-CN" sz="2000" dirty="0">
                <a:latin typeface="Arial" panose="020B0604020202020204" pitchFamily="34" charset="0"/>
                <a:ea typeface="微软雅黑" panose="020B0503020204020204" pitchFamily="34" charset="-122"/>
                <a:cs typeface="Arial" panose="020B0604020202020204" pitchFamily="34" charset="0"/>
              </a:rPr>
              <a:t>=</a:t>
            </a:r>
            <a:r>
              <a:rPr lang="zh-CN" altLang="en-US" sz="2000" dirty="0">
                <a:latin typeface="Arial" panose="020B0604020202020204" pitchFamily="34" charset="0"/>
                <a:ea typeface="微软雅黑" panose="020B0503020204020204" pitchFamily="34" charset="-122"/>
                <a:cs typeface="Arial" panose="020B0604020202020204" pitchFamily="34" charset="0"/>
              </a:rPr>
              <a:t>（三维）无辐散流。                    </a:t>
            </a:r>
          </a:p>
        </p:txBody>
      </p:sp>
      <p:graphicFrame>
        <p:nvGraphicFramePr>
          <p:cNvPr id="13322" name="对象 13322"/>
          <p:cNvGraphicFramePr>
            <a:graphicFrameLocks noChangeAspect="1"/>
          </p:cNvGraphicFramePr>
          <p:nvPr/>
        </p:nvGraphicFramePr>
        <p:xfrm>
          <a:off x="5114554" y="3284538"/>
          <a:ext cx="333375" cy="360362"/>
        </p:xfrm>
        <a:graphic>
          <a:graphicData uri="http://schemas.openxmlformats.org/presentationml/2006/ole">
            <mc:AlternateContent xmlns:mc="http://schemas.openxmlformats.org/markup-compatibility/2006">
              <mc:Choice xmlns:v="urn:schemas-microsoft-com:vml" Requires="v">
                <p:oleObj r:id="rId11" imgW="3657600" imgH="3962400" progId="Equation.DSMT4">
                  <p:embed/>
                </p:oleObj>
              </mc:Choice>
              <mc:Fallback>
                <p:oleObj r:id="rId11" imgW="3657600" imgH="3962400" progId="Equation.DSMT4">
                  <p:embed/>
                  <p:pic>
                    <p:nvPicPr>
                      <p:cNvPr id="13322" name="对象 133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14554" y="3284538"/>
                        <a:ext cx="3333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23" name="对象 13323"/>
          <p:cNvGraphicFramePr>
            <a:graphicFrameLocks noChangeAspect="1"/>
          </p:cNvGraphicFramePr>
          <p:nvPr/>
        </p:nvGraphicFramePr>
        <p:xfrm>
          <a:off x="7319416" y="3293170"/>
          <a:ext cx="1512888" cy="423862"/>
        </p:xfrm>
        <a:graphic>
          <a:graphicData uri="http://schemas.openxmlformats.org/presentationml/2006/ole">
            <mc:AlternateContent xmlns:mc="http://schemas.openxmlformats.org/markup-compatibility/2006">
              <mc:Choice xmlns:v="urn:schemas-microsoft-com:vml" Requires="v">
                <p:oleObj r:id="rId13" imgW="15240000" imgH="4267200" progId="Equation.DSMT4">
                  <p:embed/>
                </p:oleObj>
              </mc:Choice>
              <mc:Fallback>
                <p:oleObj r:id="rId13" imgW="15240000" imgH="4267200" progId="Equation.DSMT4">
                  <p:embed/>
                  <p:pic>
                    <p:nvPicPr>
                      <p:cNvPr id="13323" name="对象 133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19416" y="3293170"/>
                        <a:ext cx="1512888"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24" name="矩形 13324"/>
          <p:cNvSpPr>
            <a:spLocks noChangeArrowheads="1"/>
          </p:cNvSpPr>
          <p:nvPr/>
        </p:nvSpPr>
        <p:spPr bwMode="auto">
          <a:xfrm>
            <a:off x="2063750" y="4700589"/>
            <a:ext cx="8604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latin typeface="Arial" panose="020B0604020202020204" pitchFamily="34" charset="0"/>
                <a:ea typeface="微软雅黑" panose="020B0503020204020204" pitchFamily="34" charset="-122"/>
                <a:cs typeface="Arial" panose="020B0604020202020204" pitchFamily="34" charset="0"/>
              </a:rPr>
              <a:t>3）若           </a:t>
            </a: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，则     与</a:t>
            </a:r>
            <a:r>
              <a:rPr lang="zh-CN" altLang="en-US" sz="2000" i="1" dirty="0">
                <a:latin typeface="Arial" panose="020B0604020202020204" pitchFamily="34" charset="0"/>
                <a:ea typeface="微软雅黑" panose="020B0503020204020204" pitchFamily="34" charset="-122"/>
                <a:cs typeface="Arial" panose="020B0604020202020204" pitchFamily="34" charset="0"/>
              </a:rPr>
              <a:t>t</a:t>
            </a:r>
            <a:r>
              <a:rPr lang="zh-CN" altLang="en-US" sz="2000" dirty="0">
                <a:latin typeface="Arial" panose="020B0604020202020204" pitchFamily="34" charset="0"/>
                <a:ea typeface="微软雅黑" panose="020B0503020204020204" pitchFamily="34" charset="-122"/>
                <a:cs typeface="Arial" panose="020B0604020202020204" pitchFamily="34" charset="0"/>
              </a:rPr>
              <a:t>无关，称为</a:t>
            </a:r>
            <a:r>
              <a:rPr lang="zh-CN" altLang="en-US" sz="2000" b="1" dirty="0">
                <a:solidFill>
                  <a:srgbClr val="FF0000"/>
                </a:solidFill>
                <a:latin typeface="Arial" panose="020B0604020202020204" pitchFamily="34" charset="0"/>
                <a:ea typeface="微软雅黑" panose="020B0503020204020204" pitchFamily="34" charset="-122"/>
                <a:cs typeface="Arial" panose="020B0604020202020204" pitchFamily="34" charset="0"/>
              </a:rPr>
              <a:t>（密度）定常流体</a:t>
            </a:r>
            <a:r>
              <a:rPr lang="zh-CN" altLang="en-US" sz="2000" dirty="0">
                <a:latin typeface="Arial" panose="020B0604020202020204" pitchFamily="34" charset="0"/>
                <a:ea typeface="微软雅黑" panose="020B0503020204020204" pitchFamily="34" charset="-122"/>
                <a:cs typeface="Arial" panose="020B0604020202020204" pitchFamily="34" charset="0"/>
              </a:rPr>
              <a:t>。</a:t>
            </a:r>
          </a:p>
        </p:txBody>
      </p:sp>
      <p:graphicFrame>
        <p:nvGraphicFramePr>
          <p:cNvPr id="13325" name="对象 13325"/>
          <p:cNvGraphicFramePr>
            <a:graphicFrameLocks noChangeAspect="1"/>
          </p:cNvGraphicFramePr>
          <p:nvPr/>
        </p:nvGraphicFramePr>
        <p:xfrm>
          <a:off x="2931045" y="4535226"/>
          <a:ext cx="852488" cy="714375"/>
        </p:xfrm>
        <a:graphic>
          <a:graphicData uri="http://schemas.openxmlformats.org/presentationml/2006/ole">
            <mc:AlternateContent xmlns:mc="http://schemas.openxmlformats.org/markup-compatibility/2006">
              <mc:Choice xmlns:v="urn:schemas-microsoft-com:vml" Requires="v">
                <p:oleObj r:id="rId15" imgW="11277600" imgH="9448800" progId="Equation.DSMT4">
                  <p:embed/>
                </p:oleObj>
              </mc:Choice>
              <mc:Fallback>
                <p:oleObj r:id="rId15" imgW="11277600" imgH="9448800" progId="Equation.DSMT4">
                  <p:embed/>
                  <p:pic>
                    <p:nvPicPr>
                      <p:cNvPr id="13325" name="对象 133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31045" y="4535226"/>
                        <a:ext cx="85248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26" name="对象 13326"/>
          <p:cNvGraphicFramePr>
            <a:graphicFrameLocks noChangeAspect="1"/>
          </p:cNvGraphicFramePr>
          <p:nvPr/>
        </p:nvGraphicFramePr>
        <p:xfrm>
          <a:off x="4375151" y="4724400"/>
          <a:ext cx="352425" cy="381000"/>
        </p:xfrm>
        <a:graphic>
          <a:graphicData uri="http://schemas.openxmlformats.org/presentationml/2006/ole">
            <mc:AlternateContent xmlns:mc="http://schemas.openxmlformats.org/markup-compatibility/2006">
              <mc:Choice xmlns:v="urn:schemas-microsoft-com:vml" Requires="v">
                <p:oleObj r:id="rId17" imgW="3657600" imgH="3962400" progId="Equation.DSMT4">
                  <p:embed/>
                </p:oleObj>
              </mc:Choice>
              <mc:Fallback>
                <p:oleObj r:id="rId17" imgW="3657600" imgH="3962400" progId="Equation.DSMT4">
                  <p:embed/>
                  <p:pic>
                    <p:nvPicPr>
                      <p:cNvPr id="13326" name="对象 133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75151" y="4724400"/>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27" name="矩形 13327"/>
          <p:cNvSpPr>
            <a:spLocks noChangeArrowheads="1"/>
          </p:cNvSpPr>
          <p:nvPr/>
        </p:nvSpPr>
        <p:spPr bwMode="auto">
          <a:xfrm>
            <a:off x="2063750" y="5506349"/>
            <a:ext cx="8604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latin typeface="Arial" panose="020B0604020202020204" pitchFamily="34" charset="0"/>
                <a:ea typeface="微软雅黑" panose="020B0503020204020204" pitchFamily="34" charset="-122"/>
                <a:cs typeface="Arial" panose="020B0604020202020204" pitchFamily="34" charset="0"/>
              </a:rPr>
              <a:t>4）若         </a:t>
            </a: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 ，并且              ，则为</a:t>
            </a:r>
            <a:r>
              <a:rPr lang="zh-CN" altLang="en-US" sz="2000" b="1" dirty="0">
                <a:solidFill>
                  <a:srgbClr val="FF0000"/>
                </a:solidFill>
                <a:latin typeface="Arial" panose="020B0604020202020204" pitchFamily="34" charset="0"/>
                <a:ea typeface="微软雅黑" panose="020B0503020204020204" pitchFamily="34" charset="-122"/>
                <a:cs typeface="Arial" panose="020B0604020202020204" pitchFamily="34" charset="0"/>
              </a:rPr>
              <a:t>均质不可压流体</a:t>
            </a:r>
            <a:r>
              <a:rPr lang="zh-CN" altLang="en-US" sz="2000" dirty="0">
                <a:latin typeface="Arial" panose="020B0604020202020204" pitchFamily="34" charset="0"/>
                <a:ea typeface="微软雅黑" panose="020B0503020204020204" pitchFamily="34" charset="-122"/>
                <a:cs typeface="Arial" panose="020B0604020202020204" pitchFamily="34" charset="0"/>
              </a:rPr>
              <a:t>。</a:t>
            </a:r>
          </a:p>
        </p:txBody>
      </p:sp>
      <p:graphicFrame>
        <p:nvGraphicFramePr>
          <p:cNvPr id="13328" name="对象 13328"/>
          <p:cNvGraphicFramePr>
            <a:graphicFrameLocks noChangeAspect="1"/>
          </p:cNvGraphicFramePr>
          <p:nvPr/>
        </p:nvGraphicFramePr>
        <p:xfrm>
          <a:off x="2885803" y="5372998"/>
          <a:ext cx="792163" cy="663575"/>
        </p:xfrm>
        <a:graphic>
          <a:graphicData uri="http://schemas.openxmlformats.org/presentationml/2006/ole">
            <mc:AlternateContent xmlns:mc="http://schemas.openxmlformats.org/markup-compatibility/2006">
              <mc:Choice xmlns:v="urn:schemas-microsoft-com:vml" Requires="v">
                <p:oleObj r:id="rId19" imgW="11277600" imgH="9448800" progId="Equation.DSMT4">
                  <p:embed/>
                </p:oleObj>
              </mc:Choice>
              <mc:Fallback>
                <p:oleObj r:id="rId19" imgW="11277600" imgH="9448800" progId="Equation.DSMT4">
                  <p:embed/>
                  <p:pic>
                    <p:nvPicPr>
                      <p:cNvPr id="13328" name="对象 133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85803" y="5372998"/>
                        <a:ext cx="792163"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29" name="对象 13329"/>
          <p:cNvGraphicFramePr>
            <a:graphicFrameLocks noChangeAspect="1"/>
          </p:cNvGraphicFramePr>
          <p:nvPr/>
        </p:nvGraphicFramePr>
        <p:xfrm>
          <a:off x="4610522" y="5532439"/>
          <a:ext cx="1008063" cy="436563"/>
        </p:xfrm>
        <a:graphic>
          <a:graphicData uri="http://schemas.openxmlformats.org/presentationml/2006/ole">
            <mc:AlternateContent xmlns:mc="http://schemas.openxmlformats.org/markup-compatibility/2006">
              <mc:Choice xmlns:v="urn:schemas-microsoft-com:vml" Requires="v">
                <p:oleObj r:id="rId20" imgW="11277600" imgH="4876800" progId="Equation.DSMT4">
                  <p:embed/>
                </p:oleObj>
              </mc:Choice>
              <mc:Fallback>
                <p:oleObj r:id="rId20" imgW="11277600" imgH="4876800" progId="Equation.DSMT4">
                  <p:embed/>
                  <p:pic>
                    <p:nvPicPr>
                      <p:cNvPr id="13329" name="对象 1332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10522" y="5532439"/>
                        <a:ext cx="1008063"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标题 2">
            <a:extLst>
              <a:ext uri="{FF2B5EF4-FFF2-40B4-BE49-F238E27FC236}">
                <a16:creationId xmlns:a16="http://schemas.microsoft.com/office/drawing/2014/main" id="{6347967A-75AE-602E-3794-1B5DE5E0F479}"/>
              </a:ext>
            </a:extLst>
          </p:cNvPr>
          <p:cNvSpPr txBox="1">
            <a:spLocks/>
          </p:cNvSpPr>
          <p:nvPr/>
        </p:nvSpPr>
        <p:spPr>
          <a:xfrm>
            <a:off x="692151" y="302418"/>
            <a:ext cx="8070850"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连续方程</a:t>
            </a:r>
            <a:r>
              <a:rPr lang="en-US" altLang="zh-CN" dirty="0"/>
              <a:t>——</a:t>
            </a:r>
            <a:r>
              <a:rPr lang="zh-CN" altLang="en-US" noProof="1">
                <a:solidFill>
                  <a:srgbClr val="008000"/>
                </a:solidFill>
                <a:effectLst>
                  <a:outerShdw blurRad="38100" dist="38100" dir="2700000">
                    <a:srgbClr val="FFFFFF"/>
                  </a:outerShdw>
                </a:effectLst>
                <a:cs typeface="+mn-ea"/>
              </a:rPr>
              <a:t>拉格郎日</a:t>
            </a:r>
            <a:r>
              <a:rPr lang="en-US" altLang="zh-CN" noProof="1">
                <a:solidFill>
                  <a:srgbClr val="008000"/>
                </a:solidFill>
                <a:effectLst>
                  <a:outerShdw blurRad="38100" dist="38100" dir="2700000">
                    <a:srgbClr val="FFFFFF"/>
                  </a:outerShdw>
                </a:effectLst>
                <a:cs typeface="+mn-ea"/>
              </a:rPr>
              <a:t>(Lagrange) </a:t>
            </a:r>
            <a:r>
              <a:rPr lang="zh-CN" altLang="en-US" noProof="1">
                <a:solidFill>
                  <a:srgbClr val="008000"/>
                </a:solidFill>
                <a:effectLst>
                  <a:outerShdw blurRad="38100" dist="38100" dir="2700000">
                    <a:srgbClr val="FFFFFF"/>
                  </a:outerShdw>
                </a:effectLst>
                <a:cs typeface="+mn-ea"/>
              </a:rPr>
              <a:t>观点</a:t>
            </a:r>
            <a:endParaRPr lang="zh-CN" altLang="en-US" dirty="0">
              <a:solidFill>
                <a:srgbClr val="008000"/>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矩形 83969"/>
          <p:cNvSpPr>
            <a:spLocks noChangeArrowheads="1"/>
          </p:cNvSpPr>
          <p:nvPr/>
        </p:nvSpPr>
        <p:spPr bwMode="auto">
          <a:xfrm>
            <a:off x="2711625" y="1363511"/>
            <a:ext cx="5904656" cy="373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与能量有关的相关知识回顾：</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    对于单位质量的物质:</a:t>
            </a:r>
          </a:p>
          <a:p>
            <a:pPr>
              <a:lnSpc>
                <a:spcPct val="150000"/>
              </a:lnSpc>
            </a:pPr>
            <a:r>
              <a:rPr lang="zh-CN" altLang="en-US" sz="2000" dirty="0">
                <a:latin typeface="微软雅黑" panose="020B0503020204020204" pitchFamily="34" charset="-122"/>
                <a:ea typeface="微软雅黑" panose="020B0503020204020204" pitchFamily="34" charset="-122"/>
              </a:rPr>
              <a:t>    内能  </a:t>
            </a:r>
          </a:p>
          <a:p>
            <a:pPr>
              <a:lnSpc>
                <a:spcPct val="150000"/>
              </a:lnSpc>
            </a:pPr>
            <a:r>
              <a:rPr lang="zh-CN" altLang="en-US" sz="2000" dirty="0">
                <a:latin typeface="微软雅黑" panose="020B0503020204020204" pitchFamily="34" charset="-122"/>
                <a:ea typeface="微软雅黑" panose="020B0503020204020204" pitchFamily="34" charset="-122"/>
              </a:rPr>
              <a:t>    动能</a:t>
            </a:r>
          </a:p>
          <a:p>
            <a:pPr>
              <a:lnSpc>
                <a:spcPct val="150000"/>
              </a:lnSpc>
            </a:pPr>
            <a:r>
              <a:rPr lang="zh-CN" altLang="en-US" sz="2000" dirty="0">
                <a:latin typeface="微软雅黑" panose="020B0503020204020204" pitchFamily="34" charset="-122"/>
                <a:ea typeface="微软雅黑" panose="020B0503020204020204" pitchFamily="34" charset="-122"/>
              </a:rPr>
              <a:t>    外力做功</a:t>
            </a:r>
          </a:p>
          <a:p>
            <a:pPr>
              <a:lnSpc>
                <a:spcPct val="150000"/>
              </a:lnSpc>
            </a:pPr>
            <a:r>
              <a:rPr lang="zh-CN" altLang="en-US" sz="2000" dirty="0">
                <a:latin typeface="微软雅黑" panose="020B0503020204020204" pitchFamily="34" charset="-122"/>
                <a:ea typeface="微软雅黑" panose="020B0503020204020204" pitchFamily="34" charset="-122"/>
              </a:rPr>
              <a:t>    单位时间所做的功</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    吸收的热量</a:t>
            </a:r>
          </a:p>
        </p:txBody>
      </p:sp>
      <p:graphicFrame>
        <p:nvGraphicFramePr>
          <p:cNvPr id="82946" name="对象 83970"/>
          <p:cNvGraphicFramePr>
            <a:graphicFrameLocks noChangeAspect="1"/>
          </p:cNvGraphicFramePr>
          <p:nvPr/>
        </p:nvGraphicFramePr>
        <p:xfrm>
          <a:off x="5480866" y="2764692"/>
          <a:ext cx="488950" cy="428489"/>
        </p:xfrm>
        <a:graphic>
          <a:graphicData uri="http://schemas.openxmlformats.org/presentationml/2006/ole">
            <mc:AlternateContent xmlns:mc="http://schemas.openxmlformats.org/markup-compatibility/2006">
              <mc:Choice xmlns:v="urn:schemas-microsoft-com:vml" Requires="v">
                <p:oleObj r:id="rId2" imgW="6400800" imgH="5486400" progId="Equation.3">
                  <p:embed/>
                </p:oleObj>
              </mc:Choice>
              <mc:Fallback>
                <p:oleObj r:id="rId2" imgW="6400800" imgH="5486400" progId="Equation.3">
                  <p:embed/>
                  <p:pic>
                    <p:nvPicPr>
                      <p:cNvPr id="82946" name="对象 839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0866" y="2764692"/>
                        <a:ext cx="488950" cy="428489"/>
                      </a:xfrm>
                      <a:prstGeom prst="rect">
                        <a:avLst/>
                      </a:prstGeom>
                      <a:noFill/>
                      <a:ln>
                        <a:noFill/>
                      </a:ln>
                    </p:spPr>
                  </p:pic>
                </p:oleObj>
              </mc:Fallback>
            </mc:AlternateContent>
          </a:graphicData>
        </a:graphic>
      </p:graphicFrame>
      <p:graphicFrame>
        <p:nvGraphicFramePr>
          <p:cNvPr id="82947" name="对象 83971"/>
          <p:cNvGraphicFramePr>
            <a:graphicFrameLocks noChangeAspect="1"/>
          </p:cNvGraphicFramePr>
          <p:nvPr/>
        </p:nvGraphicFramePr>
        <p:xfrm>
          <a:off x="5446682" y="3229151"/>
          <a:ext cx="720725" cy="376237"/>
        </p:xfrm>
        <a:graphic>
          <a:graphicData uri="http://schemas.openxmlformats.org/presentationml/2006/ole">
            <mc:AlternateContent xmlns:mc="http://schemas.openxmlformats.org/markup-compatibility/2006">
              <mc:Choice xmlns:v="urn:schemas-microsoft-com:vml" Requires="v">
                <p:oleObj r:id="rId4" imgW="9448800" imgH="4876800" progId="Equation.3">
                  <p:embed/>
                </p:oleObj>
              </mc:Choice>
              <mc:Fallback>
                <p:oleObj r:id="rId4" imgW="9448800" imgH="4876800" progId="Equation.3">
                  <p:embed/>
                  <p:pic>
                    <p:nvPicPr>
                      <p:cNvPr id="82947" name="对象 839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6682" y="3229151"/>
                        <a:ext cx="72072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948" name="对象 83972"/>
          <p:cNvGraphicFramePr>
            <a:graphicFrameLocks noChangeAspect="1"/>
          </p:cNvGraphicFramePr>
          <p:nvPr/>
        </p:nvGraphicFramePr>
        <p:xfrm>
          <a:off x="5482415" y="3742279"/>
          <a:ext cx="628650" cy="422275"/>
        </p:xfrm>
        <a:graphic>
          <a:graphicData uri="http://schemas.openxmlformats.org/presentationml/2006/ole">
            <mc:AlternateContent xmlns:mc="http://schemas.openxmlformats.org/markup-compatibility/2006">
              <mc:Choice xmlns:v="urn:schemas-microsoft-com:vml" Requires="v">
                <p:oleObj r:id="rId6" imgW="8229600" imgH="5486400" progId="Equation.3">
                  <p:embed/>
                </p:oleObj>
              </mc:Choice>
              <mc:Fallback>
                <p:oleObj r:id="rId6" imgW="8229600" imgH="5486400" progId="Equation.3">
                  <p:embed/>
                  <p:pic>
                    <p:nvPicPr>
                      <p:cNvPr id="82948" name="对象 839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2415" y="3742279"/>
                        <a:ext cx="6286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949" name="对象 83973"/>
          <p:cNvGraphicFramePr>
            <a:graphicFrameLocks noChangeAspect="1"/>
          </p:cNvGraphicFramePr>
          <p:nvPr/>
        </p:nvGraphicFramePr>
        <p:xfrm>
          <a:off x="5482416" y="4192522"/>
          <a:ext cx="1724025" cy="422275"/>
        </p:xfrm>
        <a:graphic>
          <a:graphicData uri="http://schemas.openxmlformats.org/presentationml/2006/ole">
            <mc:AlternateContent xmlns:mc="http://schemas.openxmlformats.org/markup-compatibility/2006">
              <mc:Choice xmlns:v="urn:schemas-microsoft-com:vml" Requires="v">
                <p:oleObj r:id="rId8" imgW="22555200" imgH="5486400" progId="Equation.3">
                  <p:embed/>
                </p:oleObj>
              </mc:Choice>
              <mc:Fallback>
                <p:oleObj r:id="rId8" imgW="22555200" imgH="5486400" progId="Equation.3">
                  <p:embed/>
                  <p:pic>
                    <p:nvPicPr>
                      <p:cNvPr id="82949" name="对象 8397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2416" y="4192522"/>
                        <a:ext cx="17240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100</a:t>
            </a:fld>
            <a:endParaRPr lang="zh-CN" altLang="en-US"/>
          </a:p>
        </p:txBody>
      </p:sp>
      <p:graphicFrame>
        <p:nvGraphicFramePr>
          <p:cNvPr id="3" name="对象 2">
            <a:extLst>
              <a:ext uri="{FF2B5EF4-FFF2-40B4-BE49-F238E27FC236}">
                <a16:creationId xmlns:a16="http://schemas.microsoft.com/office/drawing/2014/main" id="{5C7A26F5-A966-CA92-9160-20F59926D13C}"/>
              </a:ext>
            </a:extLst>
          </p:cNvPr>
          <p:cNvGraphicFramePr>
            <a:graphicFrameLocks noChangeAspect="1"/>
          </p:cNvGraphicFramePr>
          <p:nvPr/>
        </p:nvGraphicFramePr>
        <p:xfrm>
          <a:off x="5426543" y="4649652"/>
          <a:ext cx="277781" cy="361115"/>
        </p:xfrm>
        <a:graphic>
          <a:graphicData uri="http://schemas.openxmlformats.org/presentationml/2006/ole">
            <mc:AlternateContent xmlns:mc="http://schemas.openxmlformats.org/markup-compatibility/2006">
              <mc:Choice xmlns:v="urn:schemas-microsoft-com:vml" Requires="v">
                <p:oleObj name="Equation" r:id="rId10" imgW="126720" imgH="164880" progId="Equation.DSMT4">
                  <p:embed/>
                </p:oleObj>
              </mc:Choice>
              <mc:Fallback>
                <p:oleObj name="Equation" r:id="rId10" imgW="126720" imgH="164880" progId="Equation.DSMT4">
                  <p:embed/>
                  <p:pic>
                    <p:nvPicPr>
                      <p:cNvPr id="3" name="对象 2">
                        <a:extLst>
                          <a:ext uri="{FF2B5EF4-FFF2-40B4-BE49-F238E27FC236}">
                            <a16:creationId xmlns:a16="http://schemas.microsoft.com/office/drawing/2014/main" id="{5C7A26F5-A966-CA92-9160-20F59926D13C}"/>
                          </a:ext>
                        </a:extLst>
                      </p:cNvPr>
                      <p:cNvPicPr/>
                      <p:nvPr/>
                    </p:nvPicPr>
                    <p:blipFill>
                      <a:blip r:embed="rId11"/>
                      <a:stretch>
                        <a:fillRect/>
                      </a:stretch>
                    </p:blipFill>
                    <p:spPr>
                      <a:xfrm>
                        <a:off x="5426543" y="4649652"/>
                        <a:ext cx="277781" cy="361115"/>
                      </a:xfrm>
                      <a:prstGeom prst="rect">
                        <a:avLst/>
                      </a:prstGeom>
                    </p:spPr>
                  </p:pic>
                </p:oleObj>
              </mc:Fallback>
            </mc:AlternateContent>
          </a:graphicData>
        </a:graphic>
      </p:graphicFrame>
      <p:sp>
        <p:nvSpPr>
          <p:cNvPr id="5" name="标题 2">
            <a:extLst>
              <a:ext uri="{FF2B5EF4-FFF2-40B4-BE49-F238E27FC236}">
                <a16:creationId xmlns:a16="http://schemas.microsoft.com/office/drawing/2014/main" id="{9A31F81B-9E01-CE9A-6E14-0C801DAAAEB6}"/>
              </a:ext>
            </a:extLst>
          </p:cNvPr>
          <p:cNvSpPr>
            <a:spLocks noGrp="1"/>
          </p:cNvSpPr>
          <p:nvPr>
            <p:ph type="title"/>
          </p:nvPr>
        </p:nvSpPr>
        <p:spPr>
          <a:xfrm>
            <a:off x="651163" y="283875"/>
            <a:ext cx="2170584" cy="639762"/>
          </a:xfrm>
        </p:spPr>
        <p:txBody>
          <a:bodyPr/>
          <a:lstStyle/>
          <a:p>
            <a:r>
              <a:rPr lang="en-US" altLang="zh-CN" sz="2800" dirty="0"/>
              <a:t>4 </a:t>
            </a:r>
            <a:r>
              <a:rPr lang="zh-CN" altLang="en-US" sz="2800" dirty="0"/>
              <a:t>能量方程</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39616" y="1749423"/>
            <a:ext cx="7632848" cy="3323987"/>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sym typeface="Arial" panose="020B0604020202020204" pitchFamily="34" charset="0"/>
              </a:rPr>
              <a:t>取一块体积为  ，面积为      </a:t>
            </a:r>
            <a:r>
              <a:rPr lang="en-US" altLang="zh-CN" sz="2000" dirty="0">
                <a:latin typeface="微软雅黑" panose="020B0503020204020204" pitchFamily="34" charset="-122"/>
                <a:ea typeface="微软雅黑" panose="020B0503020204020204" pitchFamily="34" charset="-122"/>
                <a:sym typeface="Arial" panose="020B0604020202020204" pitchFamily="34" charset="0"/>
              </a:rPr>
              <a:t>, </a:t>
            </a:r>
            <a:r>
              <a:rPr lang="zh-CN" altLang="en-US" sz="2000" dirty="0">
                <a:latin typeface="微软雅黑" panose="020B0503020204020204" pitchFamily="34" charset="-122"/>
                <a:ea typeface="微软雅黑" panose="020B0503020204020204" pitchFamily="34" charset="-122"/>
                <a:sym typeface="Arial" panose="020B0604020202020204" pitchFamily="34" charset="0"/>
              </a:rPr>
              <a:t>质量为</a:t>
            </a:r>
            <a:r>
              <a:rPr lang="en-US" altLang="zh-CN" sz="2000" dirty="0">
                <a:latin typeface="微软雅黑" panose="020B0503020204020204" pitchFamily="34" charset="-122"/>
                <a:ea typeface="微软雅黑" panose="020B0503020204020204" pitchFamily="34" charset="-122"/>
                <a:sym typeface="Arial" panose="020B0604020202020204" pitchFamily="34" charset="0"/>
              </a:rPr>
              <a:t>m</a:t>
            </a:r>
            <a:r>
              <a:rPr lang="zh-CN" altLang="en-US" sz="2000" dirty="0">
                <a:latin typeface="微软雅黑" panose="020B0503020204020204" pitchFamily="34" charset="-122"/>
                <a:ea typeface="微软雅黑" panose="020B0503020204020204" pitchFamily="34" charset="-122"/>
                <a:sym typeface="Arial" panose="020B0604020202020204" pitchFamily="34" charset="0"/>
              </a:rPr>
              <a:t>的小流体块</a:t>
            </a:r>
          </a:p>
          <a:p>
            <a:pPr>
              <a:lnSpc>
                <a:spcPct val="150000"/>
              </a:lnSpc>
            </a:pPr>
            <a:endParaRPr lang="en-US" altLang="zh-CN" sz="20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zh-CN" altLang="en-US" sz="2000" dirty="0">
                <a:latin typeface="微软雅黑" panose="020B0503020204020204" pitchFamily="34" charset="-122"/>
                <a:ea typeface="微软雅黑" panose="020B0503020204020204" pitchFamily="34" charset="-122"/>
                <a:sym typeface="Arial" panose="020B0604020202020204" pitchFamily="34" charset="0"/>
              </a:rPr>
              <a:t>流体的动能和内能，即：                 （单位质量的内能和动能）</a:t>
            </a:r>
            <a:endParaRPr lang="en-US" altLang="zh-CN" sz="20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endParaRPr lang="zh-CN" altLang="en-US" sz="20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zh-CN" altLang="en-US" sz="2000" dirty="0">
                <a:latin typeface="微软雅黑" panose="020B0503020204020204" pitchFamily="34" charset="-122"/>
                <a:ea typeface="微软雅黑" panose="020B0503020204020204" pitchFamily="34" charset="-122"/>
                <a:sym typeface="Arial" panose="020B0604020202020204" pitchFamily="34" charset="0"/>
              </a:rPr>
              <a:t>小流体块总能量的变化率：</a:t>
            </a:r>
            <a:endParaRPr lang="en-US" altLang="zh-CN" sz="20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endParaRPr lang="en-US" altLang="zh-CN" sz="20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zh-CN" altLang="en-US" sz="2000" dirty="0">
                <a:latin typeface="微软雅黑" panose="020B0503020204020204" pitchFamily="34" charset="-122"/>
                <a:ea typeface="微软雅黑" panose="020B0503020204020204" pitchFamily="34" charset="-122"/>
                <a:sym typeface="Arial" panose="020B0604020202020204" pitchFamily="34" charset="0"/>
              </a:rPr>
              <a:t>质量力做功率：  </a:t>
            </a:r>
            <a:endParaRPr lang="zh-CN" altLang="en-US" sz="2000" dirty="0"/>
          </a:p>
        </p:txBody>
      </p:sp>
      <p:graphicFrame>
        <p:nvGraphicFramePr>
          <p:cNvPr id="83971" name="对象 84995"/>
          <p:cNvGraphicFramePr>
            <a:graphicFrameLocks noChangeAspect="1"/>
          </p:cNvGraphicFramePr>
          <p:nvPr/>
        </p:nvGraphicFramePr>
        <p:xfrm>
          <a:off x="4211312" y="1912679"/>
          <a:ext cx="312737" cy="358775"/>
        </p:xfrm>
        <a:graphic>
          <a:graphicData uri="http://schemas.openxmlformats.org/presentationml/2006/ole">
            <mc:AlternateContent xmlns:mc="http://schemas.openxmlformats.org/markup-compatibility/2006">
              <mc:Choice xmlns:v="urn:schemas-microsoft-com:vml" Requires="v">
                <p:oleObj r:id="rId2" imgW="3048000" imgH="3352800" progId="Equation.3">
                  <p:embed/>
                </p:oleObj>
              </mc:Choice>
              <mc:Fallback>
                <p:oleObj r:id="rId2" imgW="3048000" imgH="3352800" progId="Equation.3">
                  <p:embed/>
                  <p:pic>
                    <p:nvPicPr>
                      <p:cNvPr id="83971" name="对象 849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312" y="1912679"/>
                        <a:ext cx="31273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3972" name="对象 84996"/>
          <p:cNvGraphicFramePr>
            <a:graphicFrameLocks noChangeAspect="1"/>
          </p:cNvGraphicFramePr>
          <p:nvPr/>
        </p:nvGraphicFramePr>
        <p:xfrm>
          <a:off x="5447606" y="1893869"/>
          <a:ext cx="360363" cy="339725"/>
        </p:xfrm>
        <a:graphic>
          <a:graphicData uri="http://schemas.openxmlformats.org/presentationml/2006/ole">
            <mc:AlternateContent xmlns:mc="http://schemas.openxmlformats.org/markup-compatibility/2006">
              <mc:Choice xmlns:v="urn:schemas-microsoft-com:vml" Requires="v">
                <p:oleObj r:id="rId4" imgW="3657600" imgH="3352800" progId="Equation.3">
                  <p:embed/>
                </p:oleObj>
              </mc:Choice>
              <mc:Fallback>
                <p:oleObj r:id="rId4" imgW="3657600" imgH="3352800" progId="Equation.3">
                  <p:embed/>
                  <p:pic>
                    <p:nvPicPr>
                      <p:cNvPr id="83972" name="对象 8499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7606" y="1893869"/>
                        <a:ext cx="360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101</a:t>
            </a:fld>
            <a:endParaRPr lang="zh-CN" altLang="en-US"/>
          </a:p>
        </p:txBody>
      </p:sp>
      <p:graphicFrame>
        <p:nvGraphicFramePr>
          <p:cNvPr id="5" name="对象 4"/>
          <p:cNvGraphicFramePr>
            <a:graphicFrameLocks noChangeAspect="1"/>
          </p:cNvGraphicFramePr>
          <p:nvPr/>
        </p:nvGraphicFramePr>
        <p:xfrm>
          <a:off x="5519937" y="2615438"/>
          <a:ext cx="1279525" cy="727075"/>
        </p:xfrm>
        <a:graphic>
          <a:graphicData uri="http://schemas.openxmlformats.org/presentationml/2006/ole">
            <mc:AlternateContent xmlns:mc="http://schemas.openxmlformats.org/markup-compatibility/2006">
              <mc:Choice xmlns:v="urn:schemas-microsoft-com:vml" Requires="v">
                <p:oleObj name="Equation" r:id="rId6" imgW="1278815" imgH="726866" progId="Equation.DSMT4">
                  <p:embed/>
                </p:oleObj>
              </mc:Choice>
              <mc:Fallback>
                <p:oleObj name="Equation" r:id="rId6" imgW="1278815" imgH="726866" progId="Equation.DSMT4">
                  <p:embed/>
                  <p:pic>
                    <p:nvPicPr>
                      <p:cNvPr id="5"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9937" y="2615438"/>
                        <a:ext cx="1279525"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86019"/>
          <p:cNvGraphicFramePr>
            <a:graphicFrameLocks noChangeAspect="1"/>
          </p:cNvGraphicFramePr>
          <p:nvPr/>
        </p:nvGraphicFramePr>
        <p:xfrm>
          <a:off x="5951985" y="3508724"/>
          <a:ext cx="2449513" cy="779462"/>
        </p:xfrm>
        <a:graphic>
          <a:graphicData uri="http://schemas.openxmlformats.org/presentationml/2006/ole">
            <mc:AlternateContent xmlns:mc="http://schemas.openxmlformats.org/markup-compatibility/2006">
              <mc:Choice xmlns:v="urn:schemas-microsoft-com:vml" Requires="v">
                <p:oleObj r:id="rId8" imgW="34747200" imgH="10972800" progId="Equation.3">
                  <p:embed/>
                </p:oleObj>
              </mc:Choice>
              <mc:Fallback>
                <p:oleObj r:id="rId8" imgW="34747200" imgH="10972800" progId="Equation.3">
                  <p:embed/>
                  <p:pic>
                    <p:nvPicPr>
                      <p:cNvPr id="10" name="对象 860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51985" y="3508724"/>
                        <a:ext cx="2449513"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对象 86020"/>
          <p:cNvGraphicFramePr>
            <a:graphicFrameLocks noChangeAspect="1"/>
          </p:cNvGraphicFramePr>
          <p:nvPr/>
        </p:nvGraphicFramePr>
        <p:xfrm>
          <a:off x="4799856" y="4509120"/>
          <a:ext cx="1627188" cy="668338"/>
        </p:xfrm>
        <a:graphic>
          <a:graphicData uri="http://schemas.openxmlformats.org/presentationml/2006/ole">
            <mc:AlternateContent xmlns:mc="http://schemas.openxmlformats.org/markup-compatibility/2006">
              <mc:Choice xmlns:v="urn:schemas-microsoft-com:vml" Requires="v">
                <p:oleObj name="Equation" r:id="rId10" imgW="23164800" imgH="9448800" progId="Equation.DSMT4">
                  <p:embed/>
                </p:oleObj>
              </mc:Choice>
              <mc:Fallback>
                <p:oleObj name="Equation" r:id="rId10" imgW="23164800" imgH="9448800" progId="Equation.DSMT4">
                  <p:embed/>
                  <p:pic>
                    <p:nvPicPr>
                      <p:cNvPr id="11" name="对象 860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99856" y="4509120"/>
                        <a:ext cx="1627188"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标题 2">
            <a:extLst>
              <a:ext uri="{FF2B5EF4-FFF2-40B4-BE49-F238E27FC236}">
                <a16:creationId xmlns:a16="http://schemas.microsoft.com/office/drawing/2014/main" id="{A2D6E77B-CA3E-7D40-02A3-A3DD418AB660}"/>
              </a:ext>
            </a:extLst>
          </p:cNvPr>
          <p:cNvSpPr>
            <a:spLocks noGrp="1"/>
          </p:cNvSpPr>
          <p:nvPr>
            <p:ph type="title"/>
          </p:nvPr>
        </p:nvSpPr>
        <p:spPr>
          <a:xfrm>
            <a:off x="614218" y="283876"/>
            <a:ext cx="2170584" cy="639762"/>
          </a:xfrm>
        </p:spPr>
        <p:txBody>
          <a:bodyPr/>
          <a:lstStyle/>
          <a:p>
            <a:r>
              <a:rPr lang="en-US" altLang="zh-CN" sz="2800" dirty="0"/>
              <a:t>4 </a:t>
            </a:r>
            <a:r>
              <a:rPr lang="zh-CN" altLang="en-US" sz="2800" dirty="0"/>
              <a:t>能量方程</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矩形 86017"/>
          <p:cNvSpPr>
            <a:spLocks noChangeArrowheads="1"/>
          </p:cNvSpPr>
          <p:nvPr/>
        </p:nvSpPr>
        <p:spPr bwMode="auto">
          <a:xfrm>
            <a:off x="1919288" y="1124744"/>
            <a:ext cx="8353425" cy="373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endParaRPr lang="zh-CN" altLang="en-US" sz="20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zh-CN" altLang="en-US" sz="2000" dirty="0">
                <a:latin typeface="微软雅黑" panose="020B0503020204020204" pitchFamily="34" charset="-122"/>
                <a:ea typeface="微软雅黑" panose="020B0503020204020204" pitchFamily="34" charset="-122"/>
                <a:sym typeface="Arial" panose="020B0604020202020204" pitchFamily="34" charset="0"/>
              </a:rPr>
              <a:t> 表面力做功率：</a:t>
            </a:r>
            <a:endParaRPr lang="en-US" altLang="zh-CN" sz="20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endParaRPr lang="zh-CN" altLang="en-US" sz="20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zh-CN" altLang="en-US" sz="2000" dirty="0">
                <a:latin typeface="微软雅黑" panose="020B0503020204020204" pitchFamily="34" charset="-122"/>
                <a:ea typeface="微软雅黑" panose="020B0503020204020204" pitchFamily="34" charset="-122"/>
                <a:sym typeface="Arial" panose="020B0604020202020204" pitchFamily="34" charset="0"/>
              </a:rPr>
              <a:t>    </a:t>
            </a:r>
            <a:endParaRPr lang="en-US" altLang="zh-CN" sz="20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zh-CN" altLang="en-US" sz="2000" dirty="0">
                <a:latin typeface="微软雅黑" panose="020B0503020204020204" pitchFamily="34" charset="-122"/>
                <a:ea typeface="微软雅黑" panose="020B0503020204020204" pitchFamily="34" charset="-122"/>
                <a:sym typeface="Arial" panose="020B0604020202020204" pitchFamily="34" charset="0"/>
              </a:rPr>
              <a:t> 热流入量变化率</a:t>
            </a:r>
            <a:endParaRPr lang="en-US" altLang="zh-CN" sz="20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endParaRPr lang="en-US" altLang="zh-CN" sz="20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zh-CN" altLang="en-US" sz="2000" dirty="0">
                <a:latin typeface="微软雅黑" panose="020B0503020204020204" pitchFamily="34" charset="-122"/>
                <a:ea typeface="微软雅黑" panose="020B0503020204020204" pitchFamily="34" charset="-122"/>
                <a:sym typeface="Arial" panose="020B0604020202020204" pitchFamily="34" charset="0"/>
              </a:rPr>
              <a:t>（如单位时间经过辐射或其他原因传入小流体块的总热量）：</a:t>
            </a:r>
          </a:p>
          <a:p>
            <a:pPr>
              <a:lnSpc>
                <a:spcPct val="150000"/>
              </a:lnSpc>
            </a:pPr>
            <a:r>
              <a:rPr lang="zh-CN" altLang="en-US" sz="2000" dirty="0">
                <a:latin typeface="微软雅黑" panose="020B0503020204020204" pitchFamily="34" charset="-122"/>
                <a:ea typeface="微软雅黑" panose="020B0503020204020204" pitchFamily="34" charset="-122"/>
                <a:sym typeface="Arial" panose="020B0604020202020204" pitchFamily="34" charset="0"/>
              </a:rPr>
              <a:t> q是单位质量流体块受到的热流入量。 </a:t>
            </a:r>
          </a:p>
        </p:txBody>
      </p:sp>
      <p:graphicFrame>
        <p:nvGraphicFramePr>
          <p:cNvPr id="84997" name="对象 86021"/>
          <p:cNvGraphicFramePr>
            <a:graphicFrameLocks noChangeAspect="1"/>
          </p:cNvGraphicFramePr>
          <p:nvPr/>
        </p:nvGraphicFramePr>
        <p:xfrm>
          <a:off x="4079777" y="1362815"/>
          <a:ext cx="3956019" cy="930423"/>
        </p:xfrm>
        <a:graphic>
          <a:graphicData uri="http://schemas.openxmlformats.org/presentationml/2006/ole">
            <mc:AlternateContent xmlns:mc="http://schemas.openxmlformats.org/markup-compatibility/2006">
              <mc:Choice xmlns:v="urn:schemas-microsoft-com:vml" Requires="v">
                <p:oleObj name="Equation" r:id="rId2" imgW="2298600" imgH="507960" progId="Equation.DSMT4">
                  <p:embed/>
                </p:oleObj>
              </mc:Choice>
              <mc:Fallback>
                <p:oleObj name="Equation" r:id="rId2" imgW="2298600" imgH="507960" progId="Equation.DSMT4">
                  <p:embed/>
                  <p:pic>
                    <p:nvPicPr>
                      <p:cNvPr id="84997" name="对象 86021"/>
                      <p:cNvPicPr>
                        <a:picLocks noChangeAspect="1" noChangeArrowheads="1"/>
                      </p:cNvPicPr>
                      <p:nvPr/>
                    </p:nvPicPr>
                    <p:blipFill>
                      <a:blip r:embed="rId3"/>
                      <a:srcRect/>
                      <a:stretch>
                        <a:fillRect/>
                      </a:stretch>
                    </p:blipFill>
                    <p:spPr bwMode="auto">
                      <a:xfrm>
                        <a:off x="4079777" y="1362815"/>
                        <a:ext cx="3956019" cy="930423"/>
                      </a:xfrm>
                      <a:prstGeom prst="rect">
                        <a:avLst/>
                      </a:prstGeom>
                      <a:noFill/>
                      <a:ln>
                        <a:noFill/>
                      </a:ln>
                    </p:spPr>
                  </p:pic>
                </p:oleObj>
              </mc:Fallback>
            </mc:AlternateContent>
          </a:graphicData>
        </a:graphic>
      </p:graphicFrame>
      <p:graphicFrame>
        <p:nvGraphicFramePr>
          <p:cNvPr id="84999" name="对象 86023"/>
          <p:cNvGraphicFramePr>
            <a:graphicFrameLocks noChangeAspect="1"/>
          </p:cNvGraphicFramePr>
          <p:nvPr/>
        </p:nvGraphicFramePr>
        <p:xfrm>
          <a:off x="6129297" y="2531307"/>
          <a:ext cx="2532915" cy="694522"/>
        </p:xfrm>
        <a:graphic>
          <a:graphicData uri="http://schemas.openxmlformats.org/presentationml/2006/ole">
            <mc:AlternateContent xmlns:mc="http://schemas.openxmlformats.org/markup-compatibility/2006">
              <mc:Choice xmlns:v="urn:schemas-microsoft-com:vml" Requires="v">
                <p:oleObj name="Equation" r:id="rId4" imgW="1409400" imgH="368280" progId="Equation.DSMT4">
                  <p:embed/>
                </p:oleObj>
              </mc:Choice>
              <mc:Fallback>
                <p:oleObj name="Equation" r:id="rId4" imgW="1409400" imgH="368280" progId="Equation.DSMT4">
                  <p:embed/>
                  <p:pic>
                    <p:nvPicPr>
                      <p:cNvPr id="84999" name="对象 86023"/>
                      <p:cNvPicPr>
                        <a:picLocks noChangeAspect="1" noChangeArrowheads="1"/>
                      </p:cNvPicPr>
                      <p:nvPr/>
                    </p:nvPicPr>
                    <p:blipFill>
                      <a:blip r:embed="rId5"/>
                      <a:srcRect/>
                      <a:stretch>
                        <a:fillRect/>
                      </a:stretch>
                    </p:blipFill>
                    <p:spPr bwMode="auto">
                      <a:xfrm>
                        <a:off x="6129297" y="2531307"/>
                        <a:ext cx="2532915" cy="694522"/>
                      </a:xfrm>
                      <a:prstGeom prst="rect">
                        <a:avLst/>
                      </a:prstGeom>
                      <a:noFill/>
                      <a:ln>
                        <a:noFill/>
                      </a:ln>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102</a:t>
            </a:fld>
            <a:endParaRPr lang="zh-CN" altLang="en-US"/>
          </a:p>
        </p:txBody>
      </p:sp>
      <p:sp>
        <p:nvSpPr>
          <p:cNvPr id="4" name="文本框 3">
            <a:extLst>
              <a:ext uri="{FF2B5EF4-FFF2-40B4-BE49-F238E27FC236}">
                <a16:creationId xmlns:a16="http://schemas.microsoft.com/office/drawing/2014/main" id="{623235C3-2E94-3DA8-3D56-A1B8400558F2}"/>
              </a:ext>
            </a:extLst>
          </p:cNvPr>
          <p:cNvSpPr txBox="1"/>
          <p:nvPr/>
        </p:nvSpPr>
        <p:spPr>
          <a:xfrm>
            <a:off x="8760297" y="2528719"/>
            <a:ext cx="1594325"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sym typeface="Arial" panose="020B0604020202020204" pitchFamily="34" charset="0"/>
              </a:rPr>
              <a:t>奥高公式</a:t>
            </a:r>
            <a:endParaRPr lang="zh-CN" altLang="en-US" sz="2400" dirty="0"/>
          </a:p>
        </p:txBody>
      </p:sp>
      <p:cxnSp>
        <p:nvCxnSpPr>
          <p:cNvPr id="6" name="直接箭头连接符 5">
            <a:extLst>
              <a:ext uri="{FF2B5EF4-FFF2-40B4-BE49-F238E27FC236}">
                <a16:creationId xmlns:a16="http://schemas.microsoft.com/office/drawing/2014/main" id="{5D8D8AA0-0731-8BD7-8774-F9E44CECB957}"/>
              </a:ext>
            </a:extLst>
          </p:cNvPr>
          <p:cNvCxnSpPr>
            <a:cxnSpLocks/>
          </p:cNvCxnSpPr>
          <p:nvPr/>
        </p:nvCxnSpPr>
        <p:spPr>
          <a:xfrm flipV="1">
            <a:off x="6057785" y="2093495"/>
            <a:ext cx="0" cy="463902"/>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对象 8">
            <a:extLst>
              <a:ext uri="{FF2B5EF4-FFF2-40B4-BE49-F238E27FC236}">
                <a16:creationId xmlns:a16="http://schemas.microsoft.com/office/drawing/2014/main" id="{963A892F-0AD2-9F5D-FEA3-F303615BF518}"/>
              </a:ext>
            </a:extLst>
          </p:cNvPr>
          <p:cNvGraphicFramePr>
            <a:graphicFrameLocks noChangeAspect="1"/>
          </p:cNvGraphicFramePr>
          <p:nvPr/>
        </p:nvGraphicFramePr>
        <p:xfrm>
          <a:off x="4079776" y="2990383"/>
          <a:ext cx="1455738" cy="823912"/>
        </p:xfrm>
        <a:graphic>
          <a:graphicData uri="http://schemas.openxmlformats.org/presentationml/2006/ole">
            <mc:AlternateContent xmlns:mc="http://schemas.openxmlformats.org/markup-compatibility/2006">
              <mc:Choice xmlns:v="urn:schemas-microsoft-com:vml" Requires="v">
                <p:oleObj name="Equation" r:id="rId6" imgW="761760" imgH="431640" progId="Equation.DSMT4">
                  <p:embed/>
                </p:oleObj>
              </mc:Choice>
              <mc:Fallback>
                <p:oleObj name="Equation" r:id="rId6" imgW="761760" imgH="431640" progId="Equation.DSMT4">
                  <p:embed/>
                  <p:pic>
                    <p:nvPicPr>
                      <p:cNvPr id="9" name="对象 8">
                        <a:extLst>
                          <a:ext uri="{FF2B5EF4-FFF2-40B4-BE49-F238E27FC236}">
                            <a16:creationId xmlns:a16="http://schemas.microsoft.com/office/drawing/2014/main" id="{963A892F-0AD2-9F5D-FEA3-F303615BF518}"/>
                          </a:ext>
                        </a:extLst>
                      </p:cNvPr>
                      <p:cNvPicPr/>
                      <p:nvPr/>
                    </p:nvPicPr>
                    <p:blipFill>
                      <a:blip r:embed="rId7"/>
                      <a:stretch>
                        <a:fillRect/>
                      </a:stretch>
                    </p:blipFill>
                    <p:spPr>
                      <a:xfrm>
                        <a:off x="4079776" y="2990383"/>
                        <a:ext cx="1455738" cy="823912"/>
                      </a:xfrm>
                      <a:prstGeom prst="rect">
                        <a:avLst/>
                      </a:prstGeom>
                    </p:spPr>
                  </p:pic>
                </p:oleObj>
              </mc:Fallback>
            </mc:AlternateContent>
          </a:graphicData>
        </a:graphic>
      </p:graphicFrame>
      <p:sp>
        <p:nvSpPr>
          <p:cNvPr id="5" name="标题 2">
            <a:extLst>
              <a:ext uri="{FF2B5EF4-FFF2-40B4-BE49-F238E27FC236}">
                <a16:creationId xmlns:a16="http://schemas.microsoft.com/office/drawing/2014/main" id="{5A6FDF4B-4B2A-A890-1A95-21F63F34FD70}"/>
              </a:ext>
            </a:extLst>
          </p:cNvPr>
          <p:cNvSpPr>
            <a:spLocks noGrp="1"/>
          </p:cNvSpPr>
          <p:nvPr>
            <p:ph type="title"/>
          </p:nvPr>
        </p:nvSpPr>
        <p:spPr>
          <a:xfrm>
            <a:off x="641927" y="293112"/>
            <a:ext cx="2170584" cy="639762"/>
          </a:xfrm>
        </p:spPr>
        <p:txBody>
          <a:bodyPr/>
          <a:lstStyle/>
          <a:p>
            <a:r>
              <a:rPr lang="en-US" altLang="zh-CN" sz="2800" dirty="0"/>
              <a:t>4 </a:t>
            </a:r>
            <a:r>
              <a:rPr lang="zh-CN" altLang="en-US" sz="2800" dirty="0"/>
              <a:t>能量方程</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矩形 88065"/>
          <p:cNvSpPr>
            <a:spLocks noChangeArrowheads="1"/>
          </p:cNvSpPr>
          <p:nvPr/>
        </p:nvSpPr>
        <p:spPr bwMode="auto">
          <a:xfrm>
            <a:off x="5375275" y="2092787"/>
            <a:ext cx="5010150" cy="396875"/>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外界对系统所作的功率＋吸收或释放的热量</a:t>
            </a:r>
          </a:p>
        </p:txBody>
      </p:sp>
      <p:sp>
        <p:nvSpPr>
          <p:cNvPr id="87042" name="矩形 88066"/>
          <p:cNvSpPr>
            <a:spLocks noChangeArrowheads="1"/>
          </p:cNvSpPr>
          <p:nvPr/>
        </p:nvSpPr>
        <p:spPr bwMode="auto">
          <a:xfrm>
            <a:off x="2070011" y="2092786"/>
            <a:ext cx="2940228" cy="400110"/>
          </a:xfrm>
          <a:prstGeom prst="rect">
            <a:avLst/>
          </a:prstGeom>
          <a:solidFill>
            <a:srgbClr val="33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（内能</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动能）的变化率</a:t>
            </a:r>
          </a:p>
        </p:txBody>
      </p:sp>
      <p:graphicFrame>
        <p:nvGraphicFramePr>
          <p:cNvPr id="88068" name="对象 88067"/>
          <p:cNvGraphicFramePr>
            <a:graphicFrameLocks noChangeAspect="1"/>
          </p:cNvGraphicFramePr>
          <p:nvPr/>
        </p:nvGraphicFramePr>
        <p:xfrm>
          <a:off x="2323420" y="2882307"/>
          <a:ext cx="7443787" cy="728662"/>
        </p:xfrm>
        <a:graphic>
          <a:graphicData uri="http://schemas.openxmlformats.org/presentationml/2006/ole">
            <mc:AlternateContent xmlns:mc="http://schemas.openxmlformats.org/markup-compatibility/2006">
              <mc:Choice xmlns:v="urn:schemas-microsoft-com:vml" Requires="v">
                <p:oleObj name="Equation" r:id="rId2" imgW="108204000" imgH="10668000" progId="Equation.DSMT4">
                  <p:embed/>
                </p:oleObj>
              </mc:Choice>
              <mc:Fallback>
                <p:oleObj name="Equation" r:id="rId2" imgW="108204000" imgH="10668000" progId="Equation.DSMT4">
                  <p:embed/>
                  <p:pic>
                    <p:nvPicPr>
                      <p:cNvPr id="88068" name="对象 880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3420" y="2882307"/>
                        <a:ext cx="7443787"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7044" name="直接连接符 88068"/>
          <p:cNvSpPr>
            <a:spLocks noChangeShapeType="1"/>
          </p:cNvSpPr>
          <p:nvPr/>
        </p:nvSpPr>
        <p:spPr bwMode="auto">
          <a:xfrm>
            <a:off x="5016500" y="2237248"/>
            <a:ext cx="287338"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87045" name="直接连接符 88069"/>
          <p:cNvSpPr>
            <a:spLocks noChangeShapeType="1"/>
          </p:cNvSpPr>
          <p:nvPr/>
        </p:nvSpPr>
        <p:spPr bwMode="auto">
          <a:xfrm>
            <a:off x="5014914" y="2381711"/>
            <a:ext cx="288925"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87046" name="矩形 88070"/>
          <p:cNvSpPr>
            <a:spLocks noChangeArrowheads="1"/>
          </p:cNvSpPr>
          <p:nvPr/>
        </p:nvSpPr>
        <p:spPr bwMode="auto">
          <a:xfrm>
            <a:off x="3436258" y="1295914"/>
            <a:ext cx="51924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latin typeface="微软雅黑" panose="020B0503020204020204" pitchFamily="34" charset="-122"/>
                <a:ea typeface="微软雅黑" panose="020B0503020204020204" pitchFamily="34" charset="-122"/>
              </a:rPr>
              <a:t>流体中以界面       包围的体积为     的流体块</a:t>
            </a:r>
          </a:p>
        </p:txBody>
      </p:sp>
      <p:graphicFrame>
        <p:nvGraphicFramePr>
          <p:cNvPr id="87047" name="对象 88071"/>
          <p:cNvGraphicFramePr>
            <a:graphicFrameLocks noChangeAspect="1"/>
          </p:cNvGraphicFramePr>
          <p:nvPr/>
        </p:nvGraphicFramePr>
        <p:xfrm>
          <a:off x="5045573" y="1268957"/>
          <a:ext cx="584200" cy="454025"/>
        </p:xfrm>
        <a:graphic>
          <a:graphicData uri="http://schemas.openxmlformats.org/presentationml/2006/ole">
            <mc:AlternateContent xmlns:mc="http://schemas.openxmlformats.org/markup-compatibility/2006">
              <mc:Choice xmlns:v="urn:schemas-microsoft-com:vml" Requires="v">
                <p:oleObj r:id="rId4" imgW="5486400" imgH="4267200" progId="Equation.DSMT4">
                  <p:embed/>
                </p:oleObj>
              </mc:Choice>
              <mc:Fallback>
                <p:oleObj r:id="rId4" imgW="5486400" imgH="4267200" progId="Equation.DSMT4">
                  <p:embed/>
                  <p:pic>
                    <p:nvPicPr>
                      <p:cNvPr id="87047" name="对象 880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5573" y="1268957"/>
                        <a:ext cx="5842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7048" name="对象 88072"/>
          <p:cNvGraphicFramePr>
            <a:graphicFrameLocks noChangeAspect="1"/>
          </p:cNvGraphicFramePr>
          <p:nvPr/>
        </p:nvGraphicFramePr>
        <p:xfrm>
          <a:off x="6985089" y="1219702"/>
          <a:ext cx="508000" cy="454025"/>
        </p:xfrm>
        <a:graphic>
          <a:graphicData uri="http://schemas.openxmlformats.org/presentationml/2006/ole">
            <mc:AlternateContent xmlns:mc="http://schemas.openxmlformats.org/markup-compatibility/2006">
              <mc:Choice xmlns:v="urn:schemas-microsoft-com:vml" Requires="v">
                <p:oleObj r:id="rId6" imgW="4876800" imgH="4267200" progId="Equation.DSMT4">
                  <p:embed/>
                </p:oleObj>
              </mc:Choice>
              <mc:Fallback>
                <p:oleObj r:id="rId6" imgW="4876800" imgH="4267200" progId="Equation.DSMT4">
                  <p:embed/>
                  <p:pic>
                    <p:nvPicPr>
                      <p:cNvPr id="87048" name="对象 880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5089" y="1219702"/>
                        <a:ext cx="5080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87050" name="图片 88074" descr="4]]_HJOB%P4Z15Q%ED0SUR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06763" y="3610970"/>
            <a:ext cx="466725" cy="214959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87051" name="图片 88075" descr="5@OF`[OP1IIF0XOMC6JKT[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27656" y="3452164"/>
            <a:ext cx="5048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52" name="图片 88076" descr="HK[`SBT5CS27W1HRJ_N(~3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248107" y="3460895"/>
            <a:ext cx="4667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53" name="图片 88077" descr="F]68`6LZIZP5$P%W8P}M}EQ"/>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040375" y="3565489"/>
            <a:ext cx="466725" cy="203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pPr/>
              <a:t>103</a:t>
            </a:fld>
            <a:endParaRPr lang="zh-CN" altLang="en-US"/>
          </a:p>
        </p:txBody>
      </p:sp>
      <p:sp>
        <p:nvSpPr>
          <p:cNvPr id="4" name="标题 2">
            <a:extLst>
              <a:ext uri="{FF2B5EF4-FFF2-40B4-BE49-F238E27FC236}">
                <a16:creationId xmlns:a16="http://schemas.microsoft.com/office/drawing/2014/main" id="{302348E6-7A09-0623-4CCE-3C77ABD0AB5D}"/>
              </a:ext>
            </a:extLst>
          </p:cNvPr>
          <p:cNvSpPr>
            <a:spLocks noGrp="1"/>
          </p:cNvSpPr>
          <p:nvPr>
            <p:ph type="title"/>
          </p:nvPr>
        </p:nvSpPr>
        <p:spPr>
          <a:xfrm>
            <a:off x="623454" y="330057"/>
            <a:ext cx="2170584" cy="639762"/>
          </a:xfrm>
        </p:spPr>
        <p:txBody>
          <a:bodyPr/>
          <a:lstStyle/>
          <a:p>
            <a:r>
              <a:rPr lang="en-US" altLang="zh-CN" sz="2800" dirty="0"/>
              <a:t>4 </a:t>
            </a:r>
            <a:r>
              <a:rPr lang="zh-CN" altLang="en-US" sz="2800" dirty="0"/>
              <a:t>能量方程</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7" name="对象 87041"/>
          <p:cNvGraphicFramePr>
            <a:graphicFrameLocks noChangeAspect="1"/>
          </p:cNvGraphicFramePr>
          <p:nvPr/>
        </p:nvGraphicFramePr>
        <p:xfrm>
          <a:off x="2603304" y="1412876"/>
          <a:ext cx="7074097" cy="780870"/>
        </p:xfrm>
        <a:graphic>
          <a:graphicData uri="http://schemas.openxmlformats.org/presentationml/2006/ole">
            <mc:AlternateContent xmlns:mc="http://schemas.openxmlformats.org/markup-compatibility/2006">
              <mc:Choice xmlns:v="urn:schemas-microsoft-com:vml" Requires="v">
                <p:oleObj name="Equation" r:id="rId2" imgW="4508280" imgH="444240" progId="Equation.DSMT4">
                  <p:embed/>
                </p:oleObj>
              </mc:Choice>
              <mc:Fallback>
                <p:oleObj name="Equation" r:id="rId2" imgW="4508280" imgH="444240" progId="Equation.DSMT4">
                  <p:embed/>
                  <p:pic>
                    <p:nvPicPr>
                      <p:cNvPr id="86017" name="对象 87041"/>
                      <p:cNvPicPr>
                        <a:picLocks noChangeAspect="1" noChangeArrowheads="1"/>
                      </p:cNvPicPr>
                      <p:nvPr/>
                    </p:nvPicPr>
                    <p:blipFill>
                      <a:blip r:embed="rId3"/>
                      <a:srcRect/>
                      <a:stretch>
                        <a:fillRect/>
                      </a:stretch>
                    </p:blipFill>
                    <p:spPr bwMode="auto">
                      <a:xfrm>
                        <a:off x="2603304" y="1412876"/>
                        <a:ext cx="7074097" cy="780870"/>
                      </a:xfrm>
                      <a:prstGeom prst="rect">
                        <a:avLst/>
                      </a:prstGeom>
                      <a:noFill/>
                      <a:ln>
                        <a:noFill/>
                      </a:ln>
                    </p:spPr>
                  </p:pic>
                </p:oleObj>
              </mc:Fallback>
            </mc:AlternateContent>
          </a:graphicData>
        </a:graphic>
      </p:graphicFrame>
      <p:sp>
        <p:nvSpPr>
          <p:cNvPr id="86018" name="矩形 87042"/>
          <p:cNvSpPr>
            <a:spLocks noChangeArrowheads="1"/>
          </p:cNvSpPr>
          <p:nvPr/>
        </p:nvSpPr>
        <p:spPr bwMode="auto">
          <a:xfrm>
            <a:off x="2418100" y="981075"/>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微软雅黑" panose="020B0503020204020204" pitchFamily="34" charset="-122"/>
                <a:ea typeface="微软雅黑" panose="020B0503020204020204" pitchFamily="34" charset="-122"/>
              </a:rPr>
              <a:t>方程变换</a:t>
            </a:r>
          </a:p>
        </p:txBody>
      </p:sp>
      <p:graphicFrame>
        <p:nvGraphicFramePr>
          <p:cNvPr id="87044" name="对象 87043"/>
          <p:cNvGraphicFramePr>
            <a:graphicFrameLocks noChangeAspect="1"/>
          </p:cNvGraphicFramePr>
          <p:nvPr/>
        </p:nvGraphicFramePr>
        <p:xfrm>
          <a:off x="3359150" y="4076700"/>
          <a:ext cx="6013450" cy="846138"/>
        </p:xfrm>
        <a:graphic>
          <a:graphicData uri="http://schemas.openxmlformats.org/presentationml/2006/ole">
            <mc:AlternateContent xmlns:mc="http://schemas.openxmlformats.org/markup-compatibility/2006">
              <mc:Choice xmlns:v="urn:schemas-microsoft-com:vml" Requires="v">
                <p:oleObj r:id="rId4" imgW="75285600" imgH="10668000" progId="Equation.DSMT4">
                  <p:embed/>
                </p:oleObj>
              </mc:Choice>
              <mc:Fallback>
                <p:oleObj r:id="rId4" imgW="75285600" imgH="10668000" progId="Equation.DSMT4">
                  <p:embed/>
                  <p:pic>
                    <p:nvPicPr>
                      <p:cNvPr id="87044" name="对象 870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9150" y="4076700"/>
                        <a:ext cx="601345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7045" name="矩形 87044"/>
          <p:cNvSpPr>
            <a:spLocks noChangeArrowheads="1"/>
          </p:cNvSpPr>
          <p:nvPr/>
        </p:nvSpPr>
        <p:spPr bwMode="auto">
          <a:xfrm>
            <a:off x="2046427" y="3644900"/>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微软雅黑" panose="020B0503020204020204" pitchFamily="34" charset="-122"/>
                <a:ea typeface="微软雅黑" panose="020B0503020204020204" pitchFamily="34" charset="-122"/>
              </a:rPr>
              <a:t>总能量的变化项：</a:t>
            </a:r>
          </a:p>
        </p:txBody>
      </p:sp>
      <p:sp>
        <p:nvSpPr>
          <p:cNvPr id="86021" name="直接连接符 87045"/>
          <p:cNvSpPr>
            <a:spLocks noChangeShapeType="1"/>
          </p:cNvSpPr>
          <p:nvPr/>
        </p:nvSpPr>
        <p:spPr bwMode="auto">
          <a:xfrm>
            <a:off x="2590800" y="2209800"/>
            <a:ext cx="2438400"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87047" name="对象 87046"/>
          <p:cNvGraphicFramePr>
            <a:graphicFrameLocks noChangeAspect="1"/>
          </p:cNvGraphicFramePr>
          <p:nvPr/>
        </p:nvGraphicFramePr>
        <p:xfrm>
          <a:off x="2471739" y="2690814"/>
          <a:ext cx="7026275" cy="846137"/>
        </p:xfrm>
        <a:graphic>
          <a:graphicData uri="http://schemas.openxmlformats.org/presentationml/2006/ole">
            <mc:AlternateContent xmlns:mc="http://schemas.openxmlformats.org/markup-compatibility/2006">
              <mc:Choice xmlns:v="urn:schemas-microsoft-com:vml" Requires="v">
                <p:oleObj name="Equation" r:id="rId6" imgW="3352680" imgH="444240" progId="Equation.DSMT4">
                  <p:embed/>
                </p:oleObj>
              </mc:Choice>
              <mc:Fallback>
                <p:oleObj name="Equation" r:id="rId6" imgW="3352680" imgH="444240" progId="Equation.DSMT4">
                  <p:embed/>
                  <p:pic>
                    <p:nvPicPr>
                      <p:cNvPr id="87047" name="对象 87046"/>
                      <p:cNvPicPr>
                        <a:picLocks noChangeAspect="1" noChangeArrowheads="1"/>
                      </p:cNvPicPr>
                      <p:nvPr/>
                    </p:nvPicPr>
                    <p:blipFill>
                      <a:blip r:embed="rId7"/>
                      <a:srcRect/>
                      <a:stretch>
                        <a:fillRect/>
                      </a:stretch>
                    </p:blipFill>
                    <p:spPr bwMode="auto">
                      <a:xfrm>
                        <a:off x="2471739" y="2690814"/>
                        <a:ext cx="7026275" cy="846137"/>
                      </a:xfrm>
                      <a:prstGeom prst="rect">
                        <a:avLst/>
                      </a:prstGeom>
                      <a:noFill/>
                      <a:ln>
                        <a:noFill/>
                      </a:ln>
                    </p:spPr>
                  </p:pic>
                </p:oleObj>
              </mc:Fallback>
            </mc:AlternateContent>
          </a:graphicData>
        </a:graphic>
      </p:graphicFrame>
      <p:graphicFrame>
        <p:nvGraphicFramePr>
          <p:cNvPr id="87048" name="对象 87047"/>
          <p:cNvGraphicFramePr>
            <a:graphicFrameLocks noChangeAspect="1"/>
          </p:cNvGraphicFramePr>
          <p:nvPr/>
        </p:nvGraphicFramePr>
        <p:xfrm>
          <a:off x="3935735" y="5130802"/>
          <a:ext cx="3492500" cy="962025"/>
        </p:xfrm>
        <a:graphic>
          <a:graphicData uri="http://schemas.openxmlformats.org/presentationml/2006/ole">
            <mc:AlternateContent xmlns:mc="http://schemas.openxmlformats.org/markup-compatibility/2006">
              <mc:Choice xmlns:v="urn:schemas-microsoft-com:vml" Requires="v">
                <p:oleObj r:id="rId8" imgW="38404800" imgH="10668000" progId="Equation.DSMT4">
                  <p:embed/>
                </p:oleObj>
              </mc:Choice>
              <mc:Fallback>
                <p:oleObj r:id="rId8" imgW="38404800" imgH="10668000" progId="Equation.DSMT4">
                  <p:embed/>
                  <p:pic>
                    <p:nvPicPr>
                      <p:cNvPr id="87048" name="对象 8704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5735" y="5130802"/>
                        <a:ext cx="34925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6024" name="直接连接符 87048"/>
          <p:cNvSpPr>
            <a:spLocks noChangeShapeType="1"/>
          </p:cNvSpPr>
          <p:nvPr/>
        </p:nvSpPr>
        <p:spPr bwMode="auto">
          <a:xfrm>
            <a:off x="8382000" y="2286000"/>
            <a:ext cx="1295400"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86025" name="直接连接符 87049"/>
          <p:cNvSpPr>
            <a:spLocks noChangeShapeType="1"/>
          </p:cNvSpPr>
          <p:nvPr/>
        </p:nvSpPr>
        <p:spPr bwMode="auto">
          <a:xfrm>
            <a:off x="8382000" y="2438400"/>
            <a:ext cx="1295400"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87051" name="矩形 87050"/>
          <p:cNvSpPr>
            <a:spLocks noChangeArrowheads="1"/>
          </p:cNvSpPr>
          <p:nvPr/>
        </p:nvSpPr>
        <p:spPr bwMode="auto">
          <a:xfrm>
            <a:off x="2017506" y="4868863"/>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微软雅黑" panose="020B0503020204020204" pitchFamily="34" charset="-122"/>
                <a:ea typeface="微软雅黑" panose="020B0503020204020204" pitchFamily="34" charset="-122"/>
              </a:rPr>
              <a:t>热流量的变化率</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104</a:t>
            </a:fld>
            <a:endParaRPr lang="zh-CN" altLang="en-US"/>
          </a:p>
        </p:txBody>
      </p:sp>
      <p:sp>
        <p:nvSpPr>
          <p:cNvPr id="3" name="文本框 2">
            <a:extLst>
              <a:ext uri="{FF2B5EF4-FFF2-40B4-BE49-F238E27FC236}">
                <a16:creationId xmlns:a16="http://schemas.microsoft.com/office/drawing/2014/main" id="{9CE4BD73-8EB9-2B5C-D53F-96E9AEF77794}"/>
              </a:ext>
            </a:extLst>
          </p:cNvPr>
          <p:cNvSpPr txBox="1"/>
          <p:nvPr/>
        </p:nvSpPr>
        <p:spPr>
          <a:xfrm>
            <a:off x="6096001" y="3540551"/>
            <a:ext cx="1453025" cy="369332"/>
          </a:xfrm>
          <a:prstGeom prst="rect">
            <a:avLst/>
          </a:prstGeom>
          <a:noFill/>
        </p:spPr>
        <p:txBody>
          <a:bodyPr wrap="square" rtlCol="0">
            <a:spAutoFit/>
          </a:bodyPr>
          <a:lstStyle/>
          <a:p>
            <a:r>
              <a:rPr lang="zh-CN" altLang="en-US" dirty="0"/>
              <a:t>质量守恒</a:t>
            </a:r>
            <a:r>
              <a:rPr lang="en-US" altLang="zh-CN" dirty="0"/>
              <a:t>=0</a:t>
            </a:r>
            <a:endParaRPr lang="zh-CN" altLang="en-US" dirty="0"/>
          </a:p>
        </p:txBody>
      </p:sp>
      <p:cxnSp>
        <p:nvCxnSpPr>
          <p:cNvPr id="5" name="直接连接符 4">
            <a:extLst>
              <a:ext uri="{FF2B5EF4-FFF2-40B4-BE49-F238E27FC236}">
                <a16:creationId xmlns:a16="http://schemas.microsoft.com/office/drawing/2014/main" id="{5527B44B-0197-2C9E-A7A5-3A7B1A7F26EB}"/>
              </a:ext>
            </a:extLst>
          </p:cNvPr>
          <p:cNvCxnSpPr/>
          <p:nvPr/>
        </p:nvCxnSpPr>
        <p:spPr>
          <a:xfrm>
            <a:off x="6096001" y="3490647"/>
            <a:ext cx="133223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标题 2">
            <a:extLst>
              <a:ext uri="{FF2B5EF4-FFF2-40B4-BE49-F238E27FC236}">
                <a16:creationId xmlns:a16="http://schemas.microsoft.com/office/drawing/2014/main" id="{A18D0EED-A6EA-7ADC-96F5-AB14A079702B}"/>
              </a:ext>
            </a:extLst>
          </p:cNvPr>
          <p:cNvSpPr>
            <a:spLocks noGrp="1"/>
          </p:cNvSpPr>
          <p:nvPr>
            <p:ph type="title"/>
          </p:nvPr>
        </p:nvSpPr>
        <p:spPr>
          <a:xfrm>
            <a:off x="1981200" y="274639"/>
            <a:ext cx="2170584" cy="639762"/>
          </a:xfrm>
        </p:spPr>
        <p:txBody>
          <a:bodyPr/>
          <a:lstStyle/>
          <a:p>
            <a:r>
              <a:rPr lang="en-US" altLang="zh-CN" sz="2800" dirty="0"/>
              <a:t>4 </a:t>
            </a:r>
            <a:r>
              <a:rPr lang="zh-CN" altLang="en-US" sz="2800" dirty="0"/>
              <a:t>能量方程</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直接连接符 89090"/>
          <p:cNvSpPr>
            <a:spLocks noChangeShapeType="1"/>
          </p:cNvSpPr>
          <p:nvPr/>
        </p:nvSpPr>
        <p:spPr bwMode="auto">
          <a:xfrm>
            <a:off x="6858677" y="2060848"/>
            <a:ext cx="1397563"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89092" name="矩形 89091"/>
          <p:cNvSpPr>
            <a:spLocks noChangeArrowheads="1"/>
          </p:cNvSpPr>
          <p:nvPr/>
        </p:nvSpPr>
        <p:spPr bwMode="auto">
          <a:xfrm>
            <a:off x="6449382" y="2222600"/>
            <a:ext cx="221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微软雅黑" panose="020B0503020204020204" pitchFamily="34" charset="-122"/>
                <a:ea typeface="微软雅黑" panose="020B0503020204020204" pitchFamily="34" charset="-122"/>
              </a:rPr>
              <a:t>表面力作功率项：</a:t>
            </a:r>
          </a:p>
        </p:txBody>
      </p:sp>
      <p:graphicFrame>
        <p:nvGraphicFramePr>
          <p:cNvPr id="89093" name="对象 89092"/>
          <p:cNvGraphicFramePr>
            <a:graphicFrameLocks noChangeAspect="1"/>
          </p:cNvGraphicFramePr>
          <p:nvPr/>
        </p:nvGraphicFramePr>
        <p:xfrm>
          <a:off x="4727849" y="5229126"/>
          <a:ext cx="4416425" cy="792162"/>
        </p:xfrm>
        <a:graphic>
          <a:graphicData uri="http://schemas.openxmlformats.org/presentationml/2006/ole">
            <mc:AlternateContent xmlns:mc="http://schemas.openxmlformats.org/markup-compatibility/2006">
              <mc:Choice xmlns:v="urn:schemas-microsoft-com:vml" Requires="v">
                <p:oleObj r:id="rId2" imgW="52120800" imgH="9448800" progId="Equation.DSMT4">
                  <p:embed/>
                </p:oleObj>
              </mc:Choice>
              <mc:Fallback>
                <p:oleObj r:id="rId2" imgW="52120800" imgH="9448800" progId="Equation.DSMT4">
                  <p:embed/>
                  <p:pic>
                    <p:nvPicPr>
                      <p:cNvPr id="89093" name="对象 890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849" y="5229126"/>
                        <a:ext cx="44164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094" name="直接连接符 89093"/>
          <p:cNvSpPr>
            <a:spLocks noChangeShapeType="1"/>
          </p:cNvSpPr>
          <p:nvPr/>
        </p:nvSpPr>
        <p:spPr bwMode="auto">
          <a:xfrm>
            <a:off x="6816998" y="2803333"/>
            <a:ext cx="0" cy="625568"/>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89095" name="直接连接符 89094"/>
          <p:cNvSpPr>
            <a:spLocks noChangeShapeType="1"/>
          </p:cNvSpPr>
          <p:nvPr/>
        </p:nvSpPr>
        <p:spPr bwMode="auto">
          <a:xfrm>
            <a:off x="6816998" y="4148039"/>
            <a:ext cx="0" cy="1223963"/>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pic>
        <p:nvPicPr>
          <p:cNvPr id="88071" name="图片 89095" descr="))WWC7(AV~ND4N{_2}U@4`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9874" y="4436963"/>
            <a:ext cx="1514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8072" name="对象 89096"/>
          <p:cNvGraphicFramePr>
            <a:graphicFrameLocks noChangeAspect="1"/>
          </p:cNvGraphicFramePr>
          <p:nvPr/>
        </p:nvGraphicFramePr>
        <p:xfrm>
          <a:off x="5232674" y="3428901"/>
          <a:ext cx="3159125" cy="671512"/>
        </p:xfrm>
        <a:graphic>
          <a:graphicData uri="http://schemas.openxmlformats.org/presentationml/2006/ole">
            <mc:AlternateContent xmlns:mc="http://schemas.openxmlformats.org/markup-compatibility/2006">
              <mc:Choice xmlns:v="urn:schemas-microsoft-com:vml" Requires="v">
                <p:oleObj r:id="rId5" imgW="44805600" imgH="9448800" progId="Equation.3">
                  <p:embed/>
                </p:oleObj>
              </mc:Choice>
              <mc:Fallback>
                <p:oleObj r:id="rId5" imgW="44805600" imgH="9448800" progId="Equation.3">
                  <p:embed/>
                  <p:pic>
                    <p:nvPicPr>
                      <p:cNvPr id="88072" name="对象 890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2674" y="3428901"/>
                        <a:ext cx="315912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105</a:t>
            </a:fld>
            <a:endParaRPr lang="zh-CN" altLang="en-US"/>
          </a:p>
        </p:txBody>
      </p:sp>
      <p:sp>
        <p:nvSpPr>
          <p:cNvPr id="5" name="标题 2">
            <a:extLst>
              <a:ext uri="{FF2B5EF4-FFF2-40B4-BE49-F238E27FC236}">
                <a16:creationId xmlns:a16="http://schemas.microsoft.com/office/drawing/2014/main" id="{6C898457-32F3-AD30-D024-A220B62B48B9}"/>
              </a:ext>
            </a:extLst>
          </p:cNvPr>
          <p:cNvSpPr>
            <a:spLocks noGrp="1"/>
          </p:cNvSpPr>
          <p:nvPr>
            <p:ph type="title"/>
          </p:nvPr>
        </p:nvSpPr>
        <p:spPr>
          <a:xfrm>
            <a:off x="614218" y="302348"/>
            <a:ext cx="2170584" cy="639762"/>
          </a:xfrm>
        </p:spPr>
        <p:txBody>
          <a:bodyPr/>
          <a:lstStyle/>
          <a:p>
            <a:r>
              <a:rPr lang="en-US" altLang="zh-CN" sz="2800" dirty="0"/>
              <a:t>4 </a:t>
            </a:r>
            <a:r>
              <a:rPr lang="zh-CN" altLang="en-US" sz="2800" dirty="0"/>
              <a:t>能量方程</a:t>
            </a:r>
          </a:p>
        </p:txBody>
      </p:sp>
      <p:graphicFrame>
        <p:nvGraphicFramePr>
          <p:cNvPr id="6" name="对象 5">
            <a:extLst>
              <a:ext uri="{FF2B5EF4-FFF2-40B4-BE49-F238E27FC236}">
                <a16:creationId xmlns:a16="http://schemas.microsoft.com/office/drawing/2014/main" id="{02B8F752-2EDA-55CD-AFA1-B2ADE2C13116}"/>
              </a:ext>
            </a:extLst>
          </p:cNvPr>
          <p:cNvGraphicFramePr>
            <a:graphicFrameLocks noChangeAspect="1"/>
          </p:cNvGraphicFramePr>
          <p:nvPr/>
        </p:nvGraphicFramePr>
        <p:xfrm>
          <a:off x="2559050" y="1290248"/>
          <a:ext cx="7073900" cy="781050"/>
        </p:xfrm>
        <a:graphic>
          <a:graphicData uri="http://schemas.openxmlformats.org/presentationml/2006/ole">
            <mc:AlternateContent xmlns:mc="http://schemas.openxmlformats.org/markup-compatibility/2006">
              <mc:Choice xmlns:v="urn:schemas-microsoft-com:vml" Requires="v">
                <p:oleObj name="Equation" r:id="rId7" imgW="7074528" imgH="780508" progId="Equation.DSMT4">
                  <p:embed/>
                </p:oleObj>
              </mc:Choice>
              <mc:Fallback>
                <p:oleObj name="Equation" r:id="rId7" imgW="7074528" imgH="780508" progId="Equation.DSMT4">
                  <p:embed/>
                  <p:pic>
                    <p:nvPicPr>
                      <p:cNvPr id="6" name="对象 5">
                        <a:extLst>
                          <a:ext uri="{FF2B5EF4-FFF2-40B4-BE49-F238E27FC236}">
                            <a16:creationId xmlns:a16="http://schemas.microsoft.com/office/drawing/2014/main" id="{02B8F752-2EDA-55CD-AFA1-B2ADE2C13116}"/>
                          </a:ext>
                        </a:extLst>
                      </p:cNvPr>
                      <p:cNvPicPr/>
                      <p:nvPr/>
                    </p:nvPicPr>
                    <p:blipFill>
                      <a:blip r:embed="rId8"/>
                      <a:stretch>
                        <a:fillRect/>
                      </a:stretch>
                    </p:blipFill>
                    <p:spPr>
                      <a:xfrm>
                        <a:off x="2559050" y="1290248"/>
                        <a:ext cx="7073900" cy="781050"/>
                      </a:xfrm>
                      <a:prstGeom prst="rect">
                        <a:avLst/>
                      </a:prstGeom>
                    </p:spPr>
                  </p:pic>
                </p:oleObj>
              </mc:Fallback>
            </mc:AlternateContent>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4" name="对象 90113"/>
          <p:cNvGraphicFramePr>
            <a:graphicFrameLocks noChangeAspect="1"/>
          </p:cNvGraphicFramePr>
          <p:nvPr/>
        </p:nvGraphicFramePr>
        <p:xfrm>
          <a:off x="2843214" y="3055939"/>
          <a:ext cx="7113587" cy="949325"/>
        </p:xfrm>
        <a:graphic>
          <a:graphicData uri="http://schemas.openxmlformats.org/presentationml/2006/ole">
            <mc:AlternateContent xmlns:mc="http://schemas.openxmlformats.org/markup-compatibility/2006">
              <mc:Choice xmlns:v="urn:schemas-microsoft-com:vml" Requires="v">
                <p:oleObj r:id="rId2" imgW="84429600" imgH="11277600" progId="Equation.DSMT4">
                  <p:embed/>
                </p:oleObj>
              </mc:Choice>
              <mc:Fallback>
                <p:oleObj r:id="rId2" imgW="84429600" imgH="11277600" progId="Equation.DSMT4">
                  <p:embed/>
                  <p:pic>
                    <p:nvPicPr>
                      <p:cNvPr id="90114" name="对象 90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4" y="3055939"/>
                        <a:ext cx="7113587"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0115" name="矩形 90114"/>
          <p:cNvSpPr>
            <a:spLocks noChangeArrowheads="1"/>
          </p:cNvSpPr>
          <p:nvPr/>
        </p:nvSpPr>
        <p:spPr bwMode="auto">
          <a:xfrm>
            <a:off x="2279577" y="2636913"/>
            <a:ext cx="1293243" cy="3968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eaLnBrk="0" hangingPunct="0">
              <a:spcBef>
                <a:spcPct val="50000"/>
              </a:spcBef>
            </a:pPr>
            <a:r>
              <a:rPr lang="zh-CN" altLang="en-US" sz="2000" dirty="0">
                <a:latin typeface="微软雅黑" panose="020B0503020204020204" pitchFamily="34" charset="-122"/>
                <a:ea typeface="微软雅黑" panose="020B0503020204020204" pitchFamily="34" charset="-122"/>
              </a:rPr>
              <a:t>改写为：</a:t>
            </a:r>
          </a:p>
        </p:txBody>
      </p:sp>
      <p:graphicFrame>
        <p:nvGraphicFramePr>
          <p:cNvPr id="90116" name="对象 90115"/>
          <p:cNvGraphicFramePr>
            <a:graphicFrameLocks noChangeAspect="1"/>
          </p:cNvGraphicFramePr>
          <p:nvPr/>
        </p:nvGraphicFramePr>
        <p:xfrm>
          <a:off x="3259932" y="5051897"/>
          <a:ext cx="5959475" cy="931863"/>
        </p:xfrm>
        <a:graphic>
          <a:graphicData uri="http://schemas.openxmlformats.org/presentationml/2006/ole">
            <mc:AlternateContent xmlns:mc="http://schemas.openxmlformats.org/markup-compatibility/2006">
              <mc:Choice xmlns:v="urn:schemas-microsoft-com:vml" Requires="v">
                <p:oleObj r:id="rId4" imgW="64617600" imgH="10058400" progId="Equation.DSMT4">
                  <p:embed/>
                </p:oleObj>
              </mc:Choice>
              <mc:Fallback>
                <p:oleObj r:id="rId4" imgW="64617600" imgH="10058400" progId="Equation.DSMT4">
                  <p:embed/>
                  <p:pic>
                    <p:nvPicPr>
                      <p:cNvPr id="90116" name="对象 90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9932" y="5051897"/>
                        <a:ext cx="595947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0117" name="直接连接符 90116"/>
          <p:cNvSpPr>
            <a:spLocks noChangeShapeType="1"/>
          </p:cNvSpPr>
          <p:nvPr/>
        </p:nvSpPr>
        <p:spPr bwMode="auto">
          <a:xfrm>
            <a:off x="3575050" y="3933825"/>
            <a:ext cx="5181600"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90118" name="直接连接符 90117"/>
          <p:cNvSpPr>
            <a:spLocks noChangeShapeType="1"/>
          </p:cNvSpPr>
          <p:nvPr/>
        </p:nvSpPr>
        <p:spPr bwMode="auto">
          <a:xfrm>
            <a:off x="6600056" y="4187032"/>
            <a:ext cx="0" cy="864865"/>
          </a:xfrm>
          <a:prstGeom prst="line">
            <a:avLst/>
          </a:prstGeom>
          <a:noFill/>
          <a:ln w="571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89094" name="对象 90118"/>
          <p:cNvGraphicFramePr>
            <a:graphicFrameLocks noChangeAspect="1"/>
          </p:cNvGraphicFramePr>
          <p:nvPr/>
        </p:nvGraphicFramePr>
        <p:xfrm>
          <a:off x="2490788" y="1412875"/>
          <a:ext cx="8075612" cy="1009650"/>
        </p:xfrm>
        <a:graphic>
          <a:graphicData uri="http://schemas.openxmlformats.org/presentationml/2006/ole">
            <mc:AlternateContent xmlns:mc="http://schemas.openxmlformats.org/markup-compatibility/2006">
              <mc:Choice xmlns:v="urn:schemas-microsoft-com:vml" Requires="v">
                <p:oleObj r:id="rId6" imgW="106984800" imgH="10668000" progId="Equation.DSMT4">
                  <p:embed/>
                </p:oleObj>
              </mc:Choice>
              <mc:Fallback>
                <p:oleObj r:id="rId6" imgW="106984800" imgH="10668000" progId="Equation.DSMT4">
                  <p:embed/>
                  <p:pic>
                    <p:nvPicPr>
                      <p:cNvPr id="89094" name="对象 901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0788" y="1412875"/>
                        <a:ext cx="807561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0121" name="直接连接符 90120"/>
          <p:cNvSpPr>
            <a:spLocks noChangeShapeType="1"/>
          </p:cNvSpPr>
          <p:nvPr/>
        </p:nvSpPr>
        <p:spPr bwMode="auto">
          <a:xfrm flipV="1">
            <a:off x="2640014" y="2420938"/>
            <a:ext cx="2447925" cy="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90122" name="直接连接符 90121"/>
          <p:cNvSpPr>
            <a:spLocks noChangeShapeType="1"/>
          </p:cNvSpPr>
          <p:nvPr/>
        </p:nvSpPr>
        <p:spPr bwMode="auto">
          <a:xfrm>
            <a:off x="3719736" y="2419350"/>
            <a:ext cx="0" cy="863600"/>
          </a:xfrm>
          <a:prstGeom prst="line">
            <a:avLst/>
          </a:prstGeom>
          <a:noFill/>
          <a:ln w="3810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90123" name="直接连接符 90122"/>
          <p:cNvSpPr>
            <a:spLocks noChangeShapeType="1"/>
          </p:cNvSpPr>
          <p:nvPr/>
        </p:nvSpPr>
        <p:spPr bwMode="auto">
          <a:xfrm>
            <a:off x="5951538" y="2420938"/>
            <a:ext cx="0" cy="863600"/>
          </a:xfrm>
          <a:prstGeom prst="line">
            <a:avLst/>
          </a:prstGeom>
          <a:noFill/>
          <a:ln w="38100">
            <a:solidFill>
              <a:srgbClr val="339966"/>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90124" name="直接连接符 90123"/>
          <p:cNvSpPr>
            <a:spLocks noChangeShapeType="1"/>
          </p:cNvSpPr>
          <p:nvPr/>
        </p:nvSpPr>
        <p:spPr bwMode="auto">
          <a:xfrm>
            <a:off x="5519738" y="2420938"/>
            <a:ext cx="1439862" cy="0"/>
          </a:xfrm>
          <a:prstGeom prst="line">
            <a:avLst/>
          </a:prstGeom>
          <a:noFill/>
          <a:ln w="38100">
            <a:solidFill>
              <a:srgbClr val="339966"/>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90125" name="直接连接符 90124"/>
          <p:cNvSpPr>
            <a:spLocks noChangeShapeType="1"/>
          </p:cNvSpPr>
          <p:nvPr/>
        </p:nvSpPr>
        <p:spPr bwMode="auto">
          <a:xfrm>
            <a:off x="7535864" y="2419350"/>
            <a:ext cx="1368425" cy="0"/>
          </a:xfrm>
          <a:prstGeom prst="line">
            <a:avLst/>
          </a:prstGeom>
          <a:noFill/>
          <a:ln w="38100">
            <a:solidFill>
              <a:srgbClr val="FF66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90126" name="直接连接符 90125"/>
          <p:cNvSpPr>
            <a:spLocks noChangeShapeType="1"/>
          </p:cNvSpPr>
          <p:nvPr/>
        </p:nvSpPr>
        <p:spPr bwMode="auto">
          <a:xfrm flipH="1">
            <a:off x="7680325" y="2419351"/>
            <a:ext cx="360363" cy="877888"/>
          </a:xfrm>
          <a:prstGeom prst="line">
            <a:avLst/>
          </a:prstGeom>
          <a:noFill/>
          <a:ln w="38100">
            <a:solidFill>
              <a:srgbClr val="FF66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90127" name="直接连接符 90126"/>
          <p:cNvSpPr>
            <a:spLocks noChangeShapeType="1"/>
          </p:cNvSpPr>
          <p:nvPr/>
        </p:nvSpPr>
        <p:spPr bwMode="auto">
          <a:xfrm>
            <a:off x="9409113" y="2420938"/>
            <a:ext cx="1008062" cy="0"/>
          </a:xfrm>
          <a:prstGeom prst="line">
            <a:avLst/>
          </a:prstGeom>
          <a:noFill/>
          <a:ln w="38100">
            <a:solidFill>
              <a:srgbClr val="666699"/>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90128" name="直接连接符 90127"/>
          <p:cNvSpPr>
            <a:spLocks noChangeShapeType="1"/>
          </p:cNvSpPr>
          <p:nvPr/>
        </p:nvSpPr>
        <p:spPr bwMode="auto">
          <a:xfrm flipH="1">
            <a:off x="8688385" y="2420938"/>
            <a:ext cx="1152527" cy="949319"/>
          </a:xfrm>
          <a:prstGeom prst="line">
            <a:avLst/>
          </a:prstGeom>
          <a:noFill/>
          <a:ln w="38100">
            <a:solidFill>
              <a:srgbClr val="666699"/>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106</a:t>
            </a:fld>
            <a:endParaRPr lang="zh-CN" altLang="en-US"/>
          </a:p>
        </p:txBody>
      </p:sp>
      <p:sp>
        <p:nvSpPr>
          <p:cNvPr id="18" name="矩形 90119"/>
          <p:cNvSpPr>
            <a:spLocks noChangeArrowheads="1"/>
          </p:cNvSpPr>
          <p:nvPr/>
        </p:nvSpPr>
        <p:spPr bwMode="auto">
          <a:xfrm>
            <a:off x="2328020" y="4540252"/>
            <a:ext cx="3911648" cy="40011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l-GR" altLang="zh-CN" sz="2000" dirty="0">
                <a:latin typeface="微软雅黑" panose="020B0503020204020204" pitchFamily="34" charset="-122"/>
                <a:ea typeface="微软雅黑" panose="020B0503020204020204" pitchFamily="34" charset="-122"/>
              </a:rPr>
              <a:t>τ</a:t>
            </a:r>
            <a:r>
              <a:rPr lang="zh-CN" altLang="en-US" sz="2000" dirty="0">
                <a:latin typeface="微软雅黑" panose="020B0503020204020204" pitchFamily="34" charset="-122"/>
                <a:ea typeface="微软雅黑" panose="020B0503020204020204" pitchFamily="34" charset="-122"/>
              </a:rPr>
              <a:t>为</a:t>
            </a:r>
            <a:r>
              <a:rPr lang="zh-CN" altLang="en-US" sz="2000" dirty="0">
                <a:latin typeface="Arial" panose="020B0604020202020204" pitchFamily="34" charset="0"/>
                <a:ea typeface="微软雅黑" panose="020B0503020204020204" pitchFamily="34" charset="-122"/>
              </a:rPr>
              <a:t>任意选取，故被积函数恒为零</a:t>
            </a:r>
          </a:p>
        </p:txBody>
      </p:sp>
      <p:sp>
        <p:nvSpPr>
          <p:cNvPr id="4" name="标题 2">
            <a:extLst>
              <a:ext uri="{FF2B5EF4-FFF2-40B4-BE49-F238E27FC236}">
                <a16:creationId xmlns:a16="http://schemas.microsoft.com/office/drawing/2014/main" id="{38ECDEB6-041C-DFB6-3B75-F63C45BD6C49}"/>
              </a:ext>
            </a:extLst>
          </p:cNvPr>
          <p:cNvSpPr>
            <a:spLocks noGrp="1"/>
          </p:cNvSpPr>
          <p:nvPr>
            <p:ph type="title"/>
          </p:nvPr>
        </p:nvSpPr>
        <p:spPr>
          <a:xfrm>
            <a:off x="577273" y="274712"/>
            <a:ext cx="2170584" cy="639762"/>
          </a:xfrm>
        </p:spPr>
        <p:txBody>
          <a:bodyPr/>
          <a:lstStyle/>
          <a:p>
            <a:r>
              <a:rPr lang="en-US" altLang="zh-CN" sz="2800" dirty="0"/>
              <a:t>4 </a:t>
            </a:r>
            <a:r>
              <a:rPr lang="zh-CN" altLang="en-US" sz="2800" dirty="0"/>
              <a:t>能量方程</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矩形 91137"/>
          <p:cNvSpPr>
            <a:spLocks noChangeArrowheads="1"/>
          </p:cNvSpPr>
          <p:nvPr/>
        </p:nvSpPr>
        <p:spPr bwMode="auto">
          <a:xfrm>
            <a:off x="2205944" y="4664320"/>
            <a:ext cx="7561262" cy="142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    单位质量流体的能量方程，它是</a:t>
            </a:r>
            <a:r>
              <a:rPr lang="zh-CN" altLang="en-US" sz="2000" b="1" dirty="0">
                <a:solidFill>
                  <a:srgbClr val="0070C0"/>
                </a:solidFill>
                <a:latin typeface="微软雅黑" panose="020B0503020204020204" pitchFamily="34" charset="-122"/>
                <a:ea typeface="微软雅黑" panose="020B0503020204020204" pitchFamily="34" charset="-122"/>
              </a:rPr>
              <a:t>能量守恒定律</a:t>
            </a:r>
            <a:r>
              <a:rPr lang="zh-CN" altLang="en-US" sz="2000" dirty="0">
                <a:latin typeface="微软雅黑" panose="020B0503020204020204" pitchFamily="34" charset="-122"/>
                <a:ea typeface="微软雅黑" panose="020B0503020204020204" pitchFamily="34" charset="-122"/>
              </a:rPr>
              <a:t>在流体运动中</a:t>
            </a:r>
          </a:p>
          <a:p>
            <a:pPr>
              <a:lnSpc>
                <a:spcPct val="150000"/>
              </a:lnSpc>
            </a:pPr>
            <a:r>
              <a:rPr lang="zh-CN" altLang="en-US" sz="2000" dirty="0">
                <a:latin typeface="微软雅黑" panose="020B0503020204020204" pitchFamily="34" charset="-122"/>
                <a:ea typeface="微软雅黑" panose="020B0503020204020204" pitchFamily="34" charset="-122"/>
              </a:rPr>
              <a:t>的具体表现形式。 </a:t>
            </a:r>
          </a:p>
          <a:p>
            <a:pPr>
              <a:lnSpc>
                <a:spcPct val="150000"/>
              </a:lnSpc>
            </a:pPr>
            <a:r>
              <a:rPr lang="zh-CN" altLang="en-US" sz="2000" dirty="0">
                <a:latin typeface="微软雅黑" panose="020B0503020204020204" pitchFamily="34" charset="-122"/>
                <a:ea typeface="微软雅黑" panose="020B0503020204020204" pitchFamily="34" charset="-122"/>
              </a:rPr>
              <a:t>    下面分别讨论</a:t>
            </a:r>
            <a:r>
              <a:rPr lang="zh-CN" altLang="en-US" sz="2000" b="1" dirty="0">
                <a:solidFill>
                  <a:srgbClr val="0070C0"/>
                </a:solidFill>
                <a:latin typeface="微软雅黑" panose="020B0503020204020204" pitchFamily="34" charset="-122"/>
                <a:ea typeface="微软雅黑" panose="020B0503020204020204" pitchFamily="34" charset="-122"/>
              </a:rPr>
              <a:t>动能方程</a:t>
            </a:r>
            <a:r>
              <a:rPr lang="zh-CN" altLang="en-US" sz="2000" dirty="0">
                <a:latin typeface="微软雅黑" panose="020B0503020204020204" pitchFamily="34" charset="-122"/>
                <a:ea typeface="微软雅黑" panose="020B0503020204020204" pitchFamily="34" charset="-122"/>
              </a:rPr>
              <a:t>、</a:t>
            </a:r>
            <a:r>
              <a:rPr lang="zh-CN" altLang="en-US" sz="2000" b="1" dirty="0">
                <a:solidFill>
                  <a:srgbClr val="0070C0"/>
                </a:solidFill>
                <a:latin typeface="微软雅黑" panose="020B0503020204020204" pitchFamily="34" charset="-122"/>
                <a:ea typeface="微软雅黑" panose="020B0503020204020204" pitchFamily="34" charset="-122"/>
              </a:rPr>
              <a:t>热流量方程</a:t>
            </a:r>
            <a:r>
              <a:rPr lang="zh-CN" altLang="en-US" sz="2000" dirty="0">
                <a:latin typeface="微软雅黑" panose="020B0503020204020204" pitchFamily="34" charset="-122"/>
                <a:ea typeface="微软雅黑" panose="020B0503020204020204" pitchFamily="34" charset="-122"/>
              </a:rPr>
              <a:t>和</a:t>
            </a:r>
            <a:r>
              <a:rPr lang="zh-CN" altLang="en-US" sz="2000" b="1" dirty="0">
                <a:solidFill>
                  <a:srgbClr val="0070C0"/>
                </a:solidFill>
                <a:latin typeface="微软雅黑" panose="020B0503020204020204" pitchFamily="34" charset="-122"/>
                <a:ea typeface="微软雅黑" panose="020B0503020204020204" pitchFamily="34" charset="-122"/>
              </a:rPr>
              <a:t>伯努利方程</a:t>
            </a:r>
            <a:r>
              <a:rPr lang="zh-CN" altLang="en-US" sz="2000" dirty="0">
                <a:latin typeface="微软雅黑" panose="020B0503020204020204" pitchFamily="34" charset="-122"/>
                <a:ea typeface="微软雅黑" panose="020B0503020204020204" pitchFamily="34" charset="-122"/>
              </a:rPr>
              <a:t>。</a:t>
            </a:r>
          </a:p>
        </p:txBody>
      </p:sp>
      <p:graphicFrame>
        <p:nvGraphicFramePr>
          <p:cNvPr id="90114" name="对象 91138"/>
          <p:cNvGraphicFramePr>
            <a:graphicFrameLocks noChangeAspect="1"/>
          </p:cNvGraphicFramePr>
          <p:nvPr>
            <p:extLst>
              <p:ext uri="{D42A27DB-BD31-4B8C-83A1-F6EECF244321}">
                <p14:modId xmlns:p14="http://schemas.microsoft.com/office/powerpoint/2010/main" val="2272498403"/>
              </p:ext>
            </p:extLst>
          </p:nvPr>
        </p:nvGraphicFramePr>
        <p:xfrm>
          <a:off x="2775566" y="2193680"/>
          <a:ext cx="6550950" cy="2470640"/>
        </p:xfrm>
        <a:graphic>
          <a:graphicData uri="http://schemas.openxmlformats.org/presentationml/2006/ole">
            <mc:AlternateContent xmlns:mc="http://schemas.openxmlformats.org/markup-compatibility/2006">
              <mc:Choice xmlns:v="urn:schemas-microsoft-com:vml" Requires="v">
                <p:oleObj name="Equation" r:id="rId2" imgW="3479760" imgH="1307880" progId="Equation.DSMT4">
                  <p:embed/>
                </p:oleObj>
              </mc:Choice>
              <mc:Fallback>
                <p:oleObj name="Equation" r:id="rId2" imgW="3479760" imgH="1307880" progId="Equation.DSMT4">
                  <p:embed/>
                  <p:pic>
                    <p:nvPicPr>
                      <p:cNvPr id="90114" name="对象 91138"/>
                      <p:cNvPicPr>
                        <a:picLocks noChangeAspect="1" noChangeArrowheads="1"/>
                      </p:cNvPicPr>
                      <p:nvPr/>
                    </p:nvPicPr>
                    <p:blipFill>
                      <a:blip r:embed="rId3"/>
                      <a:srcRect/>
                      <a:stretch>
                        <a:fillRect/>
                      </a:stretch>
                    </p:blipFill>
                    <p:spPr bwMode="auto">
                      <a:xfrm>
                        <a:off x="2775566" y="2193680"/>
                        <a:ext cx="6550950" cy="2470640"/>
                      </a:xfrm>
                      <a:prstGeom prst="rect">
                        <a:avLst/>
                      </a:prstGeom>
                      <a:noFill/>
                      <a:ln>
                        <a:noFill/>
                      </a:ln>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107</a:t>
            </a:fld>
            <a:endParaRPr lang="zh-CN" altLang="en-US"/>
          </a:p>
        </p:txBody>
      </p:sp>
      <p:graphicFrame>
        <p:nvGraphicFramePr>
          <p:cNvPr id="5" name="对象 4"/>
          <p:cNvGraphicFramePr>
            <a:graphicFrameLocks noChangeAspect="1"/>
          </p:cNvGraphicFramePr>
          <p:nvPr/>
        </p:nvGraphicFramePr>
        <p:xfrm>
          <a:off x="2913362" y="1068076"/>
          <a:ext cx="5959475" cy="931863"/>
        </p:xfrm>
        <a:graphic>
          <a:graphicData uri="http://schemas.openxmlformats.org/presentationml/2006/ole">
            <mc:AlternateContent xmlns:mc="http://schemas.openxmlformats.org/markup-compatibility/2006">
              <mc:Choice xmlns:v="urn:schemas-microsoft-com:vml" Requires="v">
                <p:oleObj r:id="rId4" imgW="64617600" imgH="10058400" progId="Equation.DSMT4">
                  <p:embed/>
                </p:oleObj>
              </mc:Choice>
              <mc:Fallback>
                <p:oleObj r:id="rId4" imgW="64617600" imgH="10058400" progId="Equation.DSMT4">
                  <p:embed/>
                  <p:pic>
                    <p:nvPicPr>
                      <p:cNvPr id="5"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362" y="1068076"/>
                        <a:ext cx="5959475" cy="931863"/>
                      </a:xfrm>
                      <a:prstGeom prst="rect">
                        <a:avLst/>
                      </a:prstGeom>
                      <a:noFill/>
                      <a:ln w="28575">
                        <a:solidFill>
                          <a:srgbClr val="00206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标题 2">
            <a:extLst>
              <a:ext uri="{FF2B5EF4-FFF2-40B4-BE49-F238E27FC236}">
                <a16:creationId xmlns:a16="http://schemas.microsoft.com/office/drawing/2014/main" id="{32A75A16-2838-66FF-0EB5-35CC23607465}"/>
              </a:ext>
            </a:extLst>
          </p:cNvPr>
          <p:cNvSpPr>
            <a:spLocks noGrp="1"/>
          </p:cNvSpPr>
          <p:nvPr>
            <p:ph type="title"/>
          </p:nvPr>
        </p:nvSpPr>
        <p:spPr>
          <a:xfrm>
            <a:off x="604982" y="311584"/>
            <a:ext cx="2170584" cy="639762"/>
          </a:xfrm>
        </p:spPr>
        <p:txBody>
          <a:bodyPr/>
          <a:lstStyle/>
          <a:p>
            <a:r>
              <a:rPr lang="en-US" altLang="zh-CN" sz="2800" dirty="0"/>
              <a:t>4 </a:t>
            </a:r>
            <a:r>
              <a:rPr lang="zh-CN" altLang="en-US" sz="2800" dirty="0"/>
              <a:t>能量方程</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138" name="对象 92162"/>
          <p:cNvGraphicFramePr>
            <a:graphicFrameLocks noChangeAspect="1"/>
          </p:cNvGraphicFramePr>
          <p:nvPr/>
        </p:nvGraphicFramePr>
        <p:xfrm>
          <a:off x="5715000" y="1381126"/>
          <a:ext cx="2025650" cy="766763"/>
        </p:xfrm>
        <a:graphic>
          <a:graphicData uri="http://schemas.openxmlformats.org/presentationml/2006/ole">
            <mc:AlternateContent xmlns:mc="http://schemas.openxmlformats.org/markup-compatibility/2006">
              <mc:Choice xmlns:v="urn:schemas-microsoft-com:vml" Requires="v">
                <p:oleObj r:id="rId2" imgW="28041600" imgH="10668000" progId="Equation.3">
                  <p:embed/>
                </p:oleObj>
              </mc:Choice>
              <mc:Fallback>
                <p:oleObj r:id="rId2" imgW="28041600" imgH="10668000" progId="Equation.3">
                  <p:embed/>
                  <p:pic>
                    <p:nvPicPr>
                      <p:cNvPr id="91138" name="对象 92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381126"/>
                        <a:ext cx="202565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1139" name="对象 92163"/>
          <p:cNvGraphicFramePr>
            <a:graphicFrameLocks noChangeAspect="1"/>
          </p:cNvGraphicFramePr>
          <p:nvPr/>
        </p:nvGraphicFramePr>
        <p:xfrm>
          <a:off x="4572000" y="2895601"/>
          <a:ext cx="3886200" cy="942975"/>
        </p:xfrm>
        <a:graphic>
          <a:graphicData uri="http://schemas.openxmlformats.org/presentationml/2006/ole">
            <mc:AlternateContent xmlns:mc="http://schemas.openxmlformats.org/markup-compatibility/2006">
              <mc:Choice xmlns:v="urn:schemas-microsoft-com:vml" Requires="v">
                <p:oleObj name="Equation" r:id="rId4" imgW="47853600" imgH="11582400" progId="Equation.DSMT4">
                  <p:embed/>
                </p:oleObj>
              </mc:Choice>
              <mc:Fallback>
                <p:oleObj name="Equation" r:id="rId4" imgW="47853600" imgH="11582400" progId="Equation.DSMT4">
                  <p:embed/>
                  <p:pic>
                    <p:nvPicPr>
                      <p:cNvPr id="91139" name="对象 921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895601"/>
                        <a:ext cx="38862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1140" name="对象 92164"/>
          <p:cNvGraphicFramePr>
            <a:graphicFrameLocks noChangeAspect="1"/>
          </p:cNvGraphicFramePr>
          <p:nvPr/>
        </p:nvGraphicFramePr>
        <p:xfrm>
          <a:off x="4572000" y="4572000"/>
          <a:ext cx="5486400" cy="914400"/>
        </p:xfrm>
        <a:graphic>
          <a:graphicData uri="http://schemas.openxmlformats.org/presentationml/2006/ole">
            <mc:AlternateContent xmlns:mc="http://schemas.openxmlformats.org/markup-compatibility/2006">
              <mc:Choice xmlns:v="urn:schemas-microsoft-com:vml" Requires="v">
                <p:oleObj r:id="rId6" imgW="69494400" imgH="11582400" progId="Equation.3">
                  <p:embed/>
                </p:oleObj>
              </mc:Choice>
              <mc:Fallback>
                <p:oleObj r:id="rId6" imgW="69494400" imgH="11582400" progId="Equation.3">
                  <p:embed/>
                  <p:pic>
                    <p:nvPicPr>
                      <p:cNvPr id="91140" name="对象 921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4572000"/>
                        <a:ext cx="5486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1141" name="矩形 92165"/>
          <p:cNvSpPr>
            <a:spLocks noChangeArrowheads="1"/>
          </p:cNvSpPr>
          <p:nvPr/>
        </p:nvSpPr>
        <p:spPr bwMode="auto">
          <a:xfrm>
            <a:off x="2971800" y="1600201"/>
            <a:ext cx="247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微软雅黑" panose="020B0503020204020204" pitchFamily="34" charset="-122"/>
                <a:ea typeface="微软雅黑" panose="020B0503020204020204" pitchFamily="34" charset="-122"/>
              </a:rPr>
              <a:t>根据流体的</a:t>
            </a:r>
            <a:r>
              <a:rPr lang="zh-CN" altLang="en-US" sz="2000" dirty="0">
                <a:solidFill>
                  <a:srgbClr val="FF0000"/>
                </a:solidFill>
                <a:latin typeface="微软雅黑" panose="020B0503020204020204" pitchFamily="34" charset="-122"/>
                <a:ea typeface="微软雅黑" panose="020B0503020204020204" pitchFamily="34" charset="-122"/>
              </a:rPr>
              <a:t>运动方程</a:t>
            </a:r>
          </a:p>
        </p:txBody>
      </p:sp>
      <p:sp>
        <p:nvSpPr>
          <p:cNvPr id="91142" name="矩形 92166"/>
          <p:cNvSpPr>
            <a:spLocks noChangeArrowheads="1"/>
          </p:cNvSpPr>
          <p:nvPr/>
        </p:nvSpPr>
        <p:spPr bwMode="auto">
          <a:xfrm>
            <a:off x="3025022" y="2276475"/>
            <a:ext cx="27494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微软雅黑" panose="020B0503020204020204" pitchFamily="34" charset="-122"/>
                <a:ea typeface="微软雅黑" panose="020B0503020204020204" pitchFamily="34" charset="-122"/>
              </a:rPr>
              <a:t>上式两端</a:t>
            </a:r>
            <a:r>
              <a:rPr lang="zh-CN" altLang="en-US" sz="2000" dirty="0">
                <a:solidFill>
                  <a:srgbClr val="FF0000"/>
                </a:solidFill>
                <a:latin typeface="微软雅黑" panose="020B0503020204020204" pitchFamily="34" charset="-122"/>
                <a:ea typeface="微软雅黑" panose="020B0503020204020204" pitchFamily="34" charset="-122"/>
              </a:rPr>
              <a:t>同乘速度矢量</a:t>
            </a:r>
          </a:p>
        </p:txBody>
      </p:sp>
      <p:sp>
        <p:nvSpPr>
          <p:cNvPr id="91143" name="矩形 92167"/>
          <p:cNvSpPr>
            <a:spLocks noChangeArrowheads="1"/>
          </p:cNvSpPr>
          <p:nvPr/>
        </p:nvSpPr>
        <p:spPr bwMode="auto">
          <a:xfrm>
            <a:off x="2971800" y="3810001"/>
            <a:ext cx="323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微软雅黑" panose="020B0503020204020204" pitchFamily="34" charset="-122"/>
                <a:ea typeface="微软雅黑" panose="020B0503020204020204" pitchFamily="34" charset="-122"/>
              </a:rPr>
              <a:t>右端第二项展开后，则有：</a:t>
            </a:r>
          </a:p>
        </p:txBody>
      </p:sp>
      <p:sp>
        <p:nvSpPr>
          <p:cNvPr id="91144" name="直接连接符 92168"/>
          <p:cNvSpPr>
            <a:spLocks noChangeShapeType="1"/>
          </p:cNvSpPr>
          <p:nvPr/>
        </p:nvSpPr>
        <p:spPr bwMode="auto">
          <a:xfrm>
            <a:off x="6781800" y="3810000"/>
            <a:ext cx="1828800"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91145" name="直接连接符 92169"/>
          <p:cNvSpPr>
            <a:spLocks noChangeShapeType="1"/>
          </p:cNvSpPr>
          <p:nvPr/>
        </p:nvSpPr>
        <p:spPr bwMode="auto">
          <a:xfrm>
            <a:off x="6959601" y="5469469"/>
            <a:ext cx="1296640" cy="7407"/>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92171" name="直接连接符 92170"/>
          <p:cNvSpPr>
            <a:spLocks noChangeShapeType="1"/>
          </p:cNvSpPr>
          <p:nvPr/>
        </p:nvSpPr>
        <p:spPr bwMode="auto">
          <a:xfrm>
            <a:off x="7680325" y="3789363"/>
            <a:ext cx="0" cy="86360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pic>
        <p:nvPicPr>
          <p:cNvPr id="91147" name="图片 92171" descr="(Y3KAA7D0S~EMC@W[8S9SC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24789" y="4149725"/>
            <a:ext cx="7524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2"/>
          <p:cNvSpPr>
            <a:spLocks noGrp="1"/>
          </p:cNvSpPr>
          <p:nvPr>
            <p:ph type="title"/>
          </p:nvPr>
        </p:nvSpPr>
        <p:spPr/>
        <p:txBody>
          <a:bodyPr/>
          <a:lstStyle/>
          <a:p>
            <a:r>
              <a:rPr lang="en-US" altLang="zh-CN" sz="2800" dirty="0"/>
              <a:t>4.1</a:t>
            </a:r>
            <a:r>
              <a:rPr lang="zh-CN" altLang="en-US" sz="2800" dirty="0"/>
              <a:t>动能方程</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108</a:t>
            </a:fld>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D7692B5-DE1F-2009-14B7-EF012A4348C9}"/>
                  </a:ext>
                </a:extLst>
              </p:cNvPr>
              <p:cNvSpPr txBox="1"/>
              <p:nvPr/>
            </p:nvSpPr>
            <p:spPr>
              <a:xfrm>
                <a:off x="5588593" y="2278925"/>
                <a:ext cx="803501" cy="4029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𝑉</m:t>
                          </m:r>
                        </m:e>
                      </m:acc>
                    </m:oMath>
                  </m:oMathPara>
                </a14:m>
                <a:endParaRPr lang="zh-CN" altLang="en-US" dirty="0"/>
              </a:p>
            </p:txBody>
          </p:sp>
        </mc:Choice>
        <mc:Fallback xmlns="">
          <p:sp>
            <p:nvSpPr>
              <p:cNvPr id="5" name="文本框 4">
                <a:extLst>
                  <a:ext uri="{FF2B5EF4-FFF2-40B4-BE49-F238E27FC236}">
                    <a16:creationId xmlns:a16="http://schemas.microsoft.com/office/drawing/2014/main" id="{2D7692B5-DE1F-2009-14B7-EF012A4348C9}"/>
                  </a:ext>
                </a:extLst>
              </p:cNvPr>
              <p:cNvSpPr txBox="1">
                <a:spLocks noRot="1" noChangeAspect="1" noMove="1" noResize="1" noEditPoints="1" noAdjustHandles="1" noChangeArrowheads="1" noChangeShapeType="1" noTextEdit="1"/>
              </p:cNvSpPr>
              <p:nvPr/>
            </p:nvSpPr>
            <p:spPr>
              <a:xfrm>
                <a:off x="5588593" y="2278925"/>
                <a:ext cx="803501" cy="402931"/>
              </a:xfrm>
              <a:prstGeom prst="rect">
                <a:avLst/>
              </a:prstGeom>
              <a:blipFill>
                <a:blip r:embed="rId9"/>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27DC2D5-4C57-1FAC-B467-93EF4BF8D35E}"/>
              </a:ext>
            </a:extLst>
          </p:cNvPr>
          <p:cNvSpPr txBox="1"/>
          <p:nvPr/>
        </p:nvSpPr>
        <p:spPr>
          <a:xfrm>
            <a:off x="7495209" y="5530086"/>
            <a:ext cx="1730375" cy="400110"/>
          </a:xfrm>
          <a:prstGeom prst="rect">
            <a:avLst/>
          </a:prstGeom>
          <a:noFill/>
        </p:spPr>
        <p:txBody>
          <a:bodyPr wrap="square" rtlCol="0">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表面力做功率</a:t>
            </a:r>
          </a:p>
        </p:txBody>
      </p:sp>
      <p:sp>
        <p:nvSpPr>
          <p:cNvPr id="7" name="文本框 6">
            <a:extLst>
              <a:ext uri="{FF2B5EF4-FFF2-40B4-BE49-F238E27FC236}">
                <a16:creationId xmlns:a16="http://schemas.microsoft.com/office/drawing/2014/main" id="{D537C681-C776-76C7-8AAB-73C15C05AEB0}"/>
              </a:ext>
            </a:extLst>
          </p:cNvPr>
          <p:cNvSpPr txBox="1"/>
          <p:nvPr/>
        </p:nvSpPr>
        <p:spPr>
          <a:xfrm>
            <a:off x="5275945" y="5530086"/>
            <a:ext cx="1730375" cy="400110"/>
          </a:xfrm>
          <a:prstGeom prst="rect">
            <a:avLst/>
          </a:prstGeom>
          <a:noFill/>
        </p:spPr>
        <p:txBody>
          <a:bodyPr wrap="square" rtlCol="0">
            <a:spAutoFit/>
          </a:bodyPr>
          <a:lstStyle/>
          <a:p>
            <a:r>
              <a:rPr lang="zh-CN" altLang="en-US" sz="2000" dirty="0">
                <a:solidFill>
                  <a:srgbClr val="4818FA"/>
                </a:solidFill>
                <a:latin typeface="微软雅黑" panose="020B0503020204020204" pitchFamily="34" charset="-122"/>
                <a:ea typeface="微软雅黑" panose="020B0503020204020204" pitchFamily="34" charset="-122"/>
              </a:rPr>
              <a:t>质量力做功率</a:t>
            </a:r>
          </a:p>
        </p:txBody>
      </p:sp>
      <p:sp>
        <p:nvSpPr>
          <p:cNvPr id="4" name="直接连接符 92169">
            <a:extLst>
              <a:ext uri="{FF2B5EF4-FFF2-40B4-BE49-F238E27FC236}">
                <a16:creationId xmlns:a16="http://schemas.microsoft.com/office/drawing/2014/main" id="{1BB4FE51-E9E3-AAB3-EF0C-187E710A862B}"/>
              </a:ext>
            </a:extLst>
          </p:cNvPr>
          <p:cNvSpPr>
            <a:spLocks noChangeShapeType="1"/>
          </p:cNvSpPr>
          <p:nvPr/>
        </p:nvSpPr>
        <p:spPr bwMode="auto">
          <a:xfrm>
            <a:off x="8256241" y="5476876"/>
            <a:ext cx="1617662"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63" name="对象 93187"/>
          <p:cNvGraphicFramePr>
            <a:graphicFrameLocks noChangeAspect="1"/>
          </p:cNvGraphicFramePr>
          <p:nvPr/>
        </p:nvGraphicFramePr>
        <p:xfrm>
          <a:off x="2543078" y="1145913"/>
          <a:ext cx="5784899" cy="959983"/>
        </p:xfrm>
        <a:graphic>
          <a:graphicData uri="http://schemas.openxmlformats.org/presentationml/2006/ole">
            <mc:AlternateContent xmlns:mc="http://schemas.openxmlformats.org/markup-compatibility/2006">
              <mc:Choice xmlns:v="urn:schemas-microsoft-com:vml" Requires="v">
                <p:oleObj r:id="rId2" imgW="69799200" imgH="11582400" progId="Equation.DSMT4">
                  <p:embed/>
                </p:oleObj>
              </mc:Choice>
              <mc:Fallback>
                <p:oleObj r:id="rId2" imgW="69799200" imgH="11582400" progId="Equation.DSMT4">
                  <p:embed/>
                  <p:pic>
                    <p:nvPicPr>
                      <p:cNvPr id="92163" name="对象 931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078" y="1145913"/>
                        <a:ext cx="5784899" cy="959983"/>
                      </a:xfrm>
                      <a:prstGeom prst="rect">
                        <a:avLst/>
                      </a:prstGeom>
                      <a:noFill/>
                      <a:ln w="28575">
                        <a:solidFill>
                          <a:srgbClr val="002060"/>
                        </a:solidFill>
                        <a:miter lim="800000"/>
                        <a:headEnd/>
                        <a:tailEnd/>
                      </a:ln>
                    </p:spPr>
                  </p:pic>
                </p:oleObj>
              </mc:Fallback>
            </mc:AlternateContent>
          </a:graphicData>
        </a:graphic>
      </p:graphicFrame>
      <p:pic>
        <p:nvPicPr>
          <p:cNvPr id="92164" name="图片 9318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7586" y="2359894"/>
            <a:ext cx="6015885" cy="157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图片 93189" descr="IV7OTO0{($HQ67SYUIYSH9I"/>
          <p:cNvPicPr>
            <a:picLocks noChangeAspect="1" noChangeArrowheads="1"/>
          </p:cNvPicPr>
          <p:nvPr/>
        </p:nvPicPr>
        <p:blipFill>
          <a:blip r:embed="rId5" cstate="print">
            <a:extLst>
              <a:ext uri="{28A0092B-C50C-407E-A947-70E740481C1C}">
                <a14:useLocalDpi xmlns:a14="http://schemas.microsoft.com/office/drawing/2010/main" val="0"/>
              </a:ext>
            </a:extLst>
          </a:blip>
          <a:srcRect l="1028"/>
          <a:stretch>
            <a:fillRect/>
          </a:stretch>
        </p:blipFill>
        <p:spPr bwMode="auto">
          <a:xfrm>
            <a:off x="2422525" y="3933826"/>
            <a:ext cx="6929438"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6" name="图片 93190" descr="{LF]1)Z]@OD}@%ROFE@NE5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66989" y="5662613"/>
            <a:ext cx="35147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7" name="图片 93191" descr="3(92A%{0($Z8P4{3SDOLO3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00825" y="5662614"/>
            <a:ext cx="17526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pPr/>
              <a:t>109</a:t>
            </a:fld>
            <a:endParaRPr lang="zh-CN" altLang="en-US"/>
          </a:p>
        </p:txBody>
      </p:sp>
      <p:cxnSp>
        <p:nvCxnSpPr>
          <p:cNvPr id="4" name="直接连接符 3">
            <a:extLst>
              <a:ext uri="{FF2B5EF4-FFF2-40B4-BE49-F238E27FC236}">
                <a16:creationId xmlns:a16="http://schemas.microsoft.com/office/drawing/2014/main" id="{213640C9-5A47-0FD6-159F-B0A81C299B87}"/>
              </a:ext>
            </a:extLst>
          </p:cNvPr>
          <p:cNvCxnSpPr/>
          <p:nvPr/>
        </p:nvCxnSpPr>
        <p:spPr>
          <a:xfrm>
            <a:off x="6743800" y="1988840"/>
            <a:ext cx="15841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标题 2">
            <a:extLst>
              <a:ext uri="{FF2B5EF4-FFF2-40B4-BE49-F238E27FC236}">
                <a16:creationId xmlns:a16="http://schemas.microsoft.com/office/drawing/2014/main" id="{11B51F5D-BE59-F278-0562-1CB6DD59ADA5}"/>
              </a:ext>
            </a:extLst>
          </p:cNvPr>
          <p:cNvSpPr>
            <a:spLocks noGrp="1"/>
          </p:cNvSpPr>
          <p:nvPr>
            <p:ph type="title"/>
          </p:nvPr>
        </p:nvSpPr>
        <p:spPr>
          <a:xfrm>
            <a:off x="632690" y="252153"/>
            <a:ext cx="3106688" cy="639762"/>
          </a:xfrm>
        </p:spPr>
        <p:txBody>
          <a:bodyPr/>
          <a:lstStyle/>
          <a:p>
            <a:r>
              <a:rPr lang="en-US" altLang="zh-CN" sz="2800" dirty="0"/>
              <a:t>4.1</a:t>
            </a:r>
            <a:r>
              <a:rPr lang="zh-CN" altLang="en-US" sz="2800" dirty="0"/>
              <a:t>动能方程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fld id="{891985B1-25EC-4C5D-A4C7-8A06D81A0472}" type="slidenum">
              <a:rPr lang="en-US" altLang="zh-CN"/>
              <a:pPr/>
              <a:t>11</a:t>
            </a:fld>
            <a:endParaRPr lang="en-US" altLang="zh-CN"/>
          </a:p>
        </p:txBody>
      </p:sp>
      <p:sp>
        <p:nvSpPr>
          <p:cNvPr id="700419" name="Rectangle 3"/>
          <p:cNvSpPr>
            <a:spLocks noGrp="1" noChangeArrowheads="1"/>
          </p:cNvSpPr>
          <p:nvPr>
            <p:ph type="body" sz="half" idx="4294967295"/>
          </p:nvPr>
        </p:nvSpPr>
        <p:spPr>
          <a:xfrm>
            <a:off x="2468916" y="1634331"/>
            <a:ext cx="7277100" cy="4114800"/>
          </a:xfrm>
        </p:spPr>
        <p:txBody>
          <a:bodyPr/>
          <a:lstStyle/>
          <a:p>
            <a:pPr>
              <a:buFont typeface="Wingdings" panose="05000000000000000000" pitchFamily="2" charset="2"/>
              <a:buNone/>
            </a:pPr>
            <a:r>
              <a:rPr lang="zh-CN" altLang="en-US" sz="2800" dirty="0"/>
              <a:t>例</a:t>
            </a:r>
            <a:r>
              <a:rPr lang="en-US" altLang="zh-CN" sz="2800" dirty="0"/>
              <a:t>2-1-1</a:t>
            </a:r>
            <a:r>
              <a:rPr lang="zh-CN" altLang="en-US" sz="2800" dirty="0"/>
              <a:t>判断下列流体运动是否为不可压缩？</a:t>
            </a:r>
          </a:p>
          <a:p>
            <a:pPr>
              <a:buFont typeface="Wingdings" panose="05000000000000000000" pitchFamily="2" charset="2"/>
              <a:buNone/>
            </a:pPr>
            <a:endParaRPr lang="zh-CN" altLang="en-US" sz="2800" dirty="0"/>
          </a:p>
          <a:p>
            <a:pPr>
              <a:buFont typeface="Wingdings" panose="05000000000000000000" pitchFamily="2" charset="2"/>
              <a:buNone/>
            </a:pPr>
            <a:endParaRPr lang="zh-CN" altLang="en-US" sz="2000" dirty="0"/>
          </a:p>
          <a:p>
            <a:pPr>
              <a:buFont typeface="Wingdings" panose="05000000000000000000" pitchFamily="2" charset="2"/>
              <a:buNone/>
            </a:pPr>
            <a:endParaRPr lang="en-US" altLang="zh-CN" sz="2000" dirty="0"/>
          </a:p>
        </p:txBody>
      </p:sp>
      <p:graphicFrame>
        <p:nvGraphicFramePr>
          <p:cNvPr id="700420" name="Object 4"/>
          <p:cNvGraphicFramePr>
            <a:graphicFrameLocks noGrp="1" noChangeAspect="1"/>
          </p:cNvGraphicFramePr>
          <p:nvPr>
            <p:ph sz="half" idx="4294967295"/>
          </p:nvPr>
        </p:nvGraphicFramePr>
        <p:xfrm>
          <a:off x="2999657" y="2532205"/>
          <a:ext cx="6048375" cy="2109787"/>
        </p:xfrm>
        <a:graphic>
          <a:graphicData uri="http://schemas.openxmlformats.org/presentationml/2006/ole">
            <mc:AlternateContent xmlns:mc="http://schemas.openxmlformats.org/markup-compatibility/2006">
              <mc:Choice xmlns:v="urn:schemas-microsoft-com:vml" Requires="v">
                <p:oleObj name="Equation" r:id="rId2" imgW="71628000" imgH="24993600" progId="Equation.DSMT4">
                  <p:embed/>
                </p:oleObj>
              </mc:Choice>
              <mc:Fallback>
                <p:oleObj name="Equation" r:id="rId2" imgW="71628000" imgH="24993600" progId="Equation.DSMT4">
                  <p:embed/>
                  <p:pic>
                    <p:nvPicPr>
                      <p:cNvPr id="70042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657" y="2532205"/>
                        <a:ext cx="6048375" cy="210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3431704" y="4988203"/>
            <a:ext cx="110799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b="1" dirty="0">
                <a:solidFill>
                  <a:schemeClr val="accent1"/>
                </a:solidFill>
                <a:latin typeface="Arial" panose="020B0604020202020204" pitchFamily="34" charset="0"/>
                <a:ea typeface="微软雅黑" panose="020B0503020204020204" pitchFamily="34" charset="-122"/>
              </a:rPr>
              <a:t>不可压缩</a:t>
            </a:r>
          </a:p>
        </p:txBody>
      </p:sp>
      <p:sp>
        <p:nvSpPr>
          <p:cNvPr id="7" name="文本框 6"/>
          <p:cNvSpPr txBox="1"/>
          <p:nvPr/>
        </p:nvSpPr>
        <p:spPr>
          <a:xfrm>
            <a:off x="7176120" y="4968747"/>
            <a:ext cx="110799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b="1" dirty="0">
                <a:solidFill>
                  <a:schemeClr val="accent1"/>
                </a:solidFill>
                <a:latin typeface="Arial" panose="020B0604020202020204" pitchFamily="34" charset="0"/>
                <a:ea typeface="微软雅黑" panose="020B0503020204020204" pitchFamily="34" charset="-122"/>
              </a:rPr>
              <a:t>不可压缩</a:t>
            </a:r>
          </a:p>
        </p:txBody>
      </p:sp>
      <p:sp>
        <p:nvSpPr>
          <p:cNvPr id="5" name="标题 2">
            <a:extLst>
              <a:ext uri="{FF2B5EF4-FFF2-40B4-BE49-F238E27FC236}">
                <a16:creationId xmlns:a16="http://schemas.microsoft.com/office/drawing/2014/main" id="{C5897D47-7774-C007-94E2-6B2CAB3A7330}"/>
              </a:ext>
            </a:extLst>
          </p:cNvPr>
          <p:cNvSpPr txBox="1">
            <a:spLocks/>
          </p:cNvSpPr>
          <p:nvPr/>
        </p:nvSpPr>
        <p:spPr>
          <a:xfrm>
            <a:off x="504275" y="339293"/>
            <a:ext cx="8070850"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连续方程</a:t>
            </a:r>
            <a:r>
              <a:rPr lang="en-US" altLang="zh-CN" dirty="0"/>
              <a:t>——</a:t>
            </a:r>
            <a:r>
              <a:rPr lang="zh-CN" altLang="en-US" noProof="1">
                <a:solidFill>
                  <a:srgbClr val="008000"/>
                </a:solidFill>
                <a:effectLst>
                  <a:outerShdw blurRad="38100" dist="38100" dir="2700000">
                    <a:srgbClr val="FFFFFF"/>
                  </a:outerShdw>
                </a:effectLst>
                <a:cs typeface="+mn-ea"/>
              </a:rPr>
              <a:t>拉格郎日</a:t>
            </a:r>
            <a:r>
              <a:rPr lang="en-US" altLang="zh-CN" noProof="1">
                <a:solidFill>
                  <a:srgbClr val="008000"/>
                </a:solidFill>
                <a:effectLst>
                  <a:outerShdw blurRad="38100" dist="38100" dir="2700000">
                    <a:srgbClr val="FFFFFF"/>
                  </a:outerShdw>
                </a:effectLst>
                <a:cs typeface="+mn-ea"/>
              </a:rPr>
              <a:t>(Lagrange) </a:t>
            </a:r>
            <a:r>
              <a:rPr lang="zh-CN" altLang="en-US" noProof="1">
                <a:solidFill>
                  <a:srgbClr val="008000"/>
                </a:solidFill>
                <a:effectLst>
                  <a:outerShdw blurRad="38100" dist="38100" dir="2700000">
                    <a:srgbClr val="FFFFFF"/>
                  </a:outerShdw>
                </a:effectLst>
                <a:cs typeface="+mn-ea"/>
              </a:rPr>
              <a:t>观点</a:t>
            </a:r>
            <a:endParaRPr lang="zh-CN" altLang="en-US" dirty="0">
              <a:solidFill>
                <a:srgbClr val="008000"/>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5" name="对象 94209"/>
          <p:cNvGraphicFramePr>
            <a:graphicFrameLocks noChangeAspect="1"/>
          </p:cNvGraphicFramePr>
          <p:nvPr>
            <p:extLst>
              <p:ext uri="{D42A27DB-BD31-4B8C-83A1-F6EECF244321}">
                <p14:modId xmlns:p14="http://schemas.microsoft.com/office/powerpoint/2010/main" val="2507831331"/>
              </p:ext>
            </p:extLst>
          </p:nvPr>
        </p:nvGraphicFramePr>
        <p:xfrm>
          <a:off x="3223521" y="1154021"/>
          <a:ext cx="5357850" cy="785818"/>
        </p:xfrm>
        <a:graphic>
          <a:graphicData uri="http://schemas.openxmlformats.org/presentationml/2006/ole">
            <mc:AlternateContent xmlns:mc="http://schemas.openxmlformats.org/markup-compatibility/2006">
              <mc:Choice xmlns:v="urn:schemas-microsoft-com:vml" Requires="v">
                <p:oleObj name="Equation" r:id="rId2" imgW="3441600" imgH="419040" progId="Equation.DSMT4">
                  <p:embed/>
                </p:oleObj>
              </mc:Choice>
              <mc:Fallback>
                <p:oleObj name="Equation" r:id="rId2" imgW="3441600" imgH="419040" progId="Equation.DSMT4">
                  <p:embed/>
                  <p:pic>
                    <p:nvPicPr>
                      <p:cNvPr id="93185" name="对象 942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3521" y="1154021"/>
                        <a:ext cx="5357850" cy="78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3186" name="直接连接符 94210"/>
          <p:cNvSpPr>
            <a:spLocks noChangeShapeType="1"/>
          </p:cNvSpPr>
          <p:nvPr/>
        </p:nvSpPr>
        <p:spPr bwMode="auto">
          <a:xfrm>
            <a:off x="6197180" y="1865161"/>
            <a:ext cx="2520950"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93187" name="矩形 94211"/>
          <p:cNvSpPr>
            <a:spLocks noChangeArrowheads="1"/>
          </p:cNvSpPr>
          <p:nvPr/>
        </p:nvSpPr>
        <p:spPr bwMode="auto">
          <a:xfrm>
            <a:off x="7305741" y="1865451"/>
            <a:ext cx="505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FF0000"/>
                </a:solidFill>
                <a:latin typeface="微软雅黑" panose="020B0503020204020204" pitchFamily="34" charset="-122"/>
                <a:ea typeface="微软雅黑" panose="020B0503020204020204" pitchFamily="34" charset="-122"/>
              </a:rPr>
              <a:t>(2)</a:t>
            </a:r>
          </a:p>
        </p:txBody>
      </p:sp>
      <p:graphicFrame>
        <p:nvGraphicFramePr>
          <p:cNvPr id="93188" name="对象 94212"/>
          <p:cNvGraphicFramePr>
            <a:graphicFrameLocks noChangeAspect="1"/>
          </p:cNvGraphicFramePr>
          <p:nvPr>
            <p:extLst>
              <p:ext uri="{D42A27DB-BD31-4B8C-83A1-F6EECF244321}">
                <p14:modId xmlns:p14="http://schemas.microsoft.com/office/powerpoint/2010/main" val="2132808634"/>
              </p:ext>
            </p:extLst>
          </p:nvPr>
        </p:nvGraphicFramePr>
        <p:xfrm>
          <a:off x="2268538" y="4848225"/>
          <a:ext cx="6037262" cy="1343025"/>
        </p:xfrm>
        <a:graphic>
          <a:graphicData uri="http://schemas.openxmlformats.org/presentationml/2006/ole">
            <mc:AlternateContent xmlns:mc="http://schemas.openxmlformats.org/markup-compatibility/2006">
              <mc:Choice xmlns:v="urn:schemas-microsoft-com:vml" Requires="v">
                <p:oleObj name="Equation" r:id="rId4" imgW="3962160" imgH="888840" progId="Equation.DSMT4">
                  <p:embed/>
                </p:oleObj>
              </mc:Choice>
              <mc:Fallback>
                <p:oleObj name="Equation" r:id="rId4" imgW="3962160" imgH="888840" progId="Equation.DSMT4">
                  <p:embed/>
                  <p:pic>
                    <p:nvPicPr>
                      <p:cNvPr id="93188" name="对象 94212"/>
                      <p:cNvPicPr>
                        <a:picLocks noChangeAspect="1" noChangeArrowheads="1"/>
                      </p:cNvPicPr>
                      <p:nvPr/>
                    </p:nvPicPr>
                    <p:blipFill>
                      <a:blip r:embed="rId5"/>
                      <a:srcRect/>
                      <a:stretch>
                        <a:fillRect/>
                      </a:stretch>
                    </p:blipFill>
                    <p:spPr bwMode="auto">
                      <a:xfrm>
                        <a:off x="2268538" y="4848225"/>
                        <a:ext cx="6037262" cy="1343025"/>
                      </a:xfrm>
                      <a:prstGeom prst="rect">
                        <a:avLst/>
                      </a:prstGeom>
                      <a:noFill/>
                      <a:ln w="28575">
                        <a:solidFill>
                          <a:srgbClr val="002060"/>
                        </a:solidFill>
                        <a:miter lim="800000"/>
                        <a:headEnd/>
                        <a:tailEnd/>
                      </a:ln>
                    </p:spPr>
                  </p:pic>
                </p:oleObj>
              </mc:Fallback>
            </mc:AlternateContent>
          </a:graphicData>
        </a:graphic>
      </p:graphicFrame>
      <p:sp>
        <p:nvSpPr>
          <p:cNvPr id="93189" name="矩形 94213"/>
          <p:cNvSpPr>
            <a:spLocks noChangeArrowheads="1"/>
          </p:cNvSpPr>
          <p:nvPr/>
        </p:nvSpPr>
        <p:spPr bwMode="auto">
          <a:xfrm>
            <a:off x="8718130" y="5319804"/>
            <a:ext cx="954107" cy="40011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lgn="ctr"/>
            <a:r>
              <a:rPr lang="zh-CN" altLang="en-US" sz="2000" dirty="0">
                <a:latin typeface="微软雅黑" panose="020B0503020204020204" pitchFamily="34" charset="-122"/>
                <a:ea typeface="微软雅黑" panose="020B0503020204020204" pitchFamily="34" charset="-122"/>
              </a:rPr>
              <a:t>恒为正</a:t>
            </a:r>
          </a:p>
        </p:txBody>
      </p:sp>
      <p:graphicFrame>
        <p:nvGraphicFramePr>
          <p:cNvPr id="93190" name="对象 94214"/>
          <p:cNvGraphicFramePr>
            <a:graphicFrameLocks noChangeAspect="1"/>
          </p:cNvGraphicFramePr>
          <p:nvPr>
            <p:extLst>
              <p:ext uri="{D42A27DB-BD31-4B8C-83A1-F6EECF244321}">
                <p14:modId xmlns:p14="http://schemas.microsoft.com/office/powerpoint/2010/main" val="91450801"/>
              </p:ext>
            </p:extLst>
          </p:nvPr>
        </p:nvGraphicFramePr>
        <p:xfrm>
          <a:off x="1992617" y="1862684"/>
          <a:ext cx="6588754" cy="2745314"/>
        </p:xfrm>
        <a:graphic>
          <a:graphicData uri="http://schemas.openxmlformats.org/presentationml/2006/ole">
            <mc:AlternateContent xmlns:mc="http://schemas.openxmlformats.org/markup-compatibility/2006">
              <mc:Choice xmlns:v="urn:schemas-microsoft-com:vml" Requires="v">
                <p:oleObj name="Equation" r:id="rId6" imgW="4927320" imgH="2044440" progId="Equation.DSMT4">
                  <p:embed/>
                </p:oleObj>
              </mc:Choice>
              <mc:Fallback>
                <p:oleObj name="Equation" r:id="rId6" imgW="4927320" imgH="2044440" progId="Equation.DSMT4">
                  <p:embed/>
                  <p:pic>
                    <p:nvPicPr>
                      <p:cNvPr id="93190" name="对象 94214"/>
                      <p:cNvPicPr>
                        <a:picLocks noChangeAspect="1" noChangeArrowheads="1"/>
                      </p:cNvPicPr>
                      <p:nvPr/>
                    </p:nvPicPr>
                    <p:blipFill>
                      <a:blip r:embed="rId7"/>
                      <a:srcRect/>
                      <a:stretch>
                        <a:fillRect/>
                      </a:stretch>
                    </p:blipFill>
                    <p:spPr bwMode="auto">
                      <a:xfrm>
                        <a:off x="1992617" y="1862684"/>
                        <a:ext cx="6588754" cy="2745314"/>
                      </a:xfrm>
                      <a:prstGeom prst="rect">
                        <a:avLst/>
                      </a:prstGeom>
                      <a:noFill/>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110</a:t>
            </a:fld>
            <a:endParaRPr lang="zh-CN" altLang="en-US"/>
          </a:p>
        </p:txBody>
      </p:sp>
      <p:sp>
        <p:nvSpPr>
          <p:cNvPr id="4" name="标题 2">
            <a:extLst>
              <a:ext uri="{FF2B5EF4-FFF2-40B4-BE49-F238E27FC236}">
                <a16:creationId xmlns:a16="http://schemas.microsoft.com/office/drawing/2014/main" id="{3EADFB0B-A8A3-4F1F-427D-31C5FF6677A1}"/>
              </a:ext>
            </a:extLst>
          </p:cNvPr>
          <p:cNvSpPr>
            <a:spLocks noGrp="1"/>
          </p:cNvSpPr>
          <p:nvPr>
            <p:ph type="title"/>
          </p:nvPr>
        </p:nvSpPr>
        <p:spPr>
          <a:xfrm>
            <a:off x="614218" y="311060"/>
            <a:ext cx="3106688" cy="639762"/>
          </a:xfrm>
        </p:spPr>
        <p:txBody>
          <a:bodyPr/>
          <a:lstStyle/>
          <a:p>
            <a:r>
              <a:rPr lang="en-US" altLang="zh-CN" sz="2800" dirty="0"/>
              <a:t>4.1</a:t>
            </a:r>
            <a:r>
              <a:rPr lang="zh-CN" altLang="en-US" sz="2800" dirty="0"/>
              <a:t>动能方程</a:t>
            </a:r>
          </a:p>
        </p:txBody>
      </p:sp>
      <p:graphicFrame>
        <p:nvGraphicFramePr>
          <p:cNvPr id="3" name="对象 2">
            <a:extLst>
              <a:ext uri="{FF2B5EF4-FFF2-40B4-BE49-F238E27FC236}">
                <a16:creationId xmlns:a16="http://schemas.microsoft.com/office/drawing/2014/main" id="{6DA75695-AB38-0F2C-F102-C3D462CB6BA6}"/>
              </a:ext>
            </a:extLst>
          </p:cNvPr>
          <p:cNvGraphicFramePr>
            <a:graphicFrameLocks noChangeAspect="1"/>
          </p:cNvGraphicFramePr>
          <p:nvPr>
            <p:extLst>
              <p:ext uri="{D42A27DB-BD31-4B8C-83A1-F6EECF244321}">
                <p14:modId xmlns:p14="http://schemas.microsoft.com/office/powerpoint/2010/main" val="579459643"/>
              </p:ext>
            </p:extLst>
          </p:nvPr>
        </p:nvGraphicFramePr>
        <p:xfrm>
          <a:off x="8559163" y="2714323"/>
          <a:ext cx="2668074" cy="641165"/>
        </p:xfrm>
        <a:graphic>
          <a:graphicData uri="http://schemas.openxmlformats.org/presentationml/2006/ole">
            <mc:AlternateContent xmlns:mc="http://schemas.openxmlformats.org/markup-compatibility/2006">
              <mc:Choice xmlns:v="urn:schemas-microsoft-com:vml" Requires="v">
                <p:oleObj name="Equation" r:id="rId8" imgW="1638000" imgH="393480" progId="Equation.DSMT4">
                  <p:embed/>
                </p:oleObj>
              </mc:Choice>
              <mc:Fallback>
                <p:oleObj name="Equation" r:id="rId8" imgW="1638000" imgH="393480" progId="Equation.DSMT4">
                  <p:embed/>
                  <p:pic>
                    <p:nvPicPr>
                      <p:cNvPr id="0" name=""/>
                      <p:cNvPicPr/>
                      <p:nvPr/>
                    </p:nvPicPr>
                    <p:blipFill>
                      <a:blip r:embed="rId9"/>
                      <a:stretch>
                        <a:fillRect/>
                      </a:stretch>
                    </p:blipFill>
                    <p:spPr>
                      <a:xfrm>
                        <a:off x="8559163" y="2714323"/>
                        <a:ext cx="2668074" cy="641165"/>
                      </a:xfrm>
                      <a:prstGeom prst="rect">
                        <a:avLst/>
                      </a:prstGeom>
                    </p:spPr>
                  </p:pic>
                </p:oleObj>
              </mc:Fallback>
            </mc:AlternateContent>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09" name="对象 95233"/>
          <p:cNvGraphicFramePr>
            <a:graphicFrameLocks noChangeAspect="1"/>
          </p:cNvGraphicFramePr>
          <p:nvPr/>
        </p:nvGraphicFramePr>
        <p:xfrm>
          <a:off x="3432175" y="1339850"/>
          <a:ext cx="5208588" cy="863600"/>
        </p:xfrm>
        <a:graphic>
          <a:graphicData uri="http://schemas.openxmlformats.org/presentationml/2006/ole">
            <mc:AlternateContent xmlns:mc="http://schemas.openxmlformats.org/markup-compatibility/2006">
              <mc:Choice xmlns:v="urn:schemas-microsoft-com:vml" Requires="v">
                <p:oleObj r:id="rId2" imgW="64922400" imgH="10668000" progId="Equation.3">
                  <p:embed/>
                </p:oleObj>
              </mc:Choice>
              <mc:Fallback>
                <p:oleObj r:id="rId2" imgW="64922400" imgH="10668000" progId="Equation.3">
                  <p:embed/>
                  <p:pic>
                    <p:nvPicPr>
                      <p:cNvPr id="94209" name="对象 952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2175" y="1339850"/>
                        <a:ext cx="520858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4210" name="矩形 95234"/>
          <p:cNvSpPr>
            <a:spLocks noChangeArrowheads="1"/>
          </p:cNvSpPr>
          <p:nvPr/>
        </p:nvSpPr>
        <p:spPr bwMode="auto">
          <a:xfrm>
            <a:off x="4729163" y="2058988"/>
            <a:ext cx="48952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latin typeface="微软雅黑" panose="020B0503020204020204" pitchFamily="34" charset="-122"/>
                <a:ea typeface="微软雅黑" panose="020B0503020204020204" pitchFamily="34" charset="-122"/>
              </a:rPr>
              <a:t>(1)              (2)              (3)      (4)</a:t>
            </a:r>
          </a:p>
        </p:txBody>
      </p:sp>
      <p:sp>
        <p:nvSpPr>
          <p:cNvPr id="94211" name="矩形 95235"/>
          <p:cNvSpPr>
            <a:spLocks noChangeArrowheads="1"/>
          </p:cNvSpPr>
          <p:nvPr/>
        </p:nvSpPr>
        <p:spPr bwMode="auto">
          <a:xfrm>
            <a:off x="2063751" y="2635251"/>
            <a:ext cx="8424863"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物理意义：</a:t>
            </a:r>
          </a:p>
          <a:p>
            <a:pPr>
              <a:lnSpc>
                <a:spcPct val="150000"/>
              </a:lnSpc>
            </a:pPr>
            <a:r>
              <a:rPr lang="zh-CN" altLang="en-US" sz="2000" dirty="0">
                <a:latin typeface="微软雅黑" panose="020B0503020204020204" pitchFamily="34" charset="-122"/>
                <a:ea typeface="微软雅黑" panose="020B0503020204020204" pitchFamily="34" charset="-122"/>
              </a:rPr>
              <a:t>    1-2表示</a:t>
            </a:r>
            <a:r>
              <a:rPr lang="zh-CN" altLang="en-US" sz="2000" dirty="0">
                <a:solidFill>
                  <a:srgbClr val="FF0000"/>
                </a:solidFill>
                <a:latin typeface="微软雅黑" panose="020B0503020204020204" pitchFamily="34" charset="-122"/>
                <a:ea typeface="微软雅黑" panose="020B0503020204020204" pitchFamily="34" charset="-122"/>
              </a:rPr>
              <a:t>外力做功率</a:t>
            </a:r>
            <a:r>
              <a:rPr lang="zh-CN" altLang="en-US" sz="2000" dirty="0">
                <a:latin typeface="微软雅黑" panose="020B0503020204020204" pitchFamily="34" charset="-122"/>
                <a:ea typeface="微软雅黑" panose="020B0503020204020204" pitchFamily="34" charset="-122"/>
              </a:rPr>
              <a:t>引起的动能变化，其中1表示质量力作功率，2表示表面力作功率；</a:t>
            </a:r>
          </a:p>
          <a:p>
            <a:pPr>
              <a:lnSpc>
                <a:spcPct val="150000"/>
              </a:lnSpc>
            </a:pPr>
            <a:r>
              <a:rPr lang="zh-CN" altLang="en-US" sz="2000" dirty="0">
                <a:latin typeface="微软雅黑" panose="020B0503020204020204" pitchFamily="34" charset="-122"/>
                <a:ea typeface="微软雅黑" panose="020B0503020204020204" pitchFamily="34" charset="-122"/>
              </a:rPr>
              <a:t>    3-4为</a:t>
            </a:r>
            <a:r>
              <a:rPr lang="zh-CN" altLang="en-US" sz="2000" dirty="0">
                <a:solidFill>
                  <a:srgbClr val="FF0000"/>
                </a:solidFill>
                <a:latin typeface="微软雅黑" panose="020B0503020204020204" pitchFamily="34" charset="-122"/>
                <a:ea typeface="微软雅黑" panose="020B0503020204020204" pitchFamily="34" charset="-122"/>
              </a:rPr>
              <a:t>动能-内能的转换</a:t>
            </a:r>
            <a:r>
              <a:rPr lang="zh-CN" altLang="en-US" sz="2000" dirty="0">
                <a:latin typeface="微软雅黑" panose="020B0503020204020204" pitchFamily="34" charset="-122"/>
                <a:ea typeface="微软雅黑" panose="020B0503020204020204" pitchFamily="34" charset="-122"/>
              </a:rPr>
              <a:t>，其中3表示在压力作用下膨胀、收缩引起的能量转换项(流体压缩性)，4表示</a:t>
            </a:r>
            <a:r>
              <a:rPr lang="zh-CN" altLang="en-US" sz="2000" dirty="0">
                <a:solidFill>
                  <a:srgbClr val="FF0000"/>
                </a:solidFill>
                <a:latin typeface="微软雅黑" panose="020B0503020204020204" pitchFamily="34" charset="-122"/>
                <a:ea typeface="微软雅黑" panose="020B0503020204020204" pitchFamily="34" charset="-122"/>
              </a:rPr>
              <a:t>粘性耗散项</a:t>
            </a:r>
            <a:r>
              <a:rPr lang="zh-CN" altLang="en-US" sz="2000" dirty="0">
                <a:latin typeface="微软雅黑" panose="020B0503020204020204" pitchFamily="34" charset="-122"/>
                <a:ea typeface="微软雅黑" panose="020B0503020204020204" pitchFamily="34" charset="-122"/>
              </a:rPr>
              <a:t>(流体粘性)。</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111</a:t>
            </a:fld>
            <a:endParaRPr lang="zh-CN" altLang="en-US"/>
          </a:p>
        </p:txBody>
      </p:sp>
      <p:sp>
        <p:nvSpPr>
          <p:cNvPr id="4" name="标题 2">
            <a:extLst>
              <a:ext uri="{FF2B5EF4-FFF2-40B4-BE49-F238E27FC236}">
                <a16:creationId xmlns:a16="http://schemas.microsoft.com/office/drawing/2014/main" id="{6D6A31BE-E669-F321-FD82-77F9EA46AE17}"/>
              </a:ext>
            </a:extLst>
          </p:cNvPr>
          <p:cNvSpPr>
            <a:spLocks noGrp="1"/>
          </p:cNvSpPr>
          <p:nvPr>
            <p:ph type="title"/>
          </p:nvPr>
        </p:nvSpPr>
        <p:spPr>
          <a:xfrm>
            <a:off x="577273" y="268287"/>
            <a:ext cx="3106688" cy="639762"/>
          </a:xfrm>
        </p:spPr>
        <p:txBody>
          <a:bodyPr/>
          <a:lstStyle/>
          <a:p>
            <a:r>
              <a:rPr lang="en-US" altLang="zh-CN" sz="2800" dirty="0"/>
              <a:t>4.1</a:t>
            </a:r>
            <a:r>
              <a:rPr lang="zh-CN" altLang="en-US" sz="2800" dirty="0"/>
              <a:t>动能方程</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3" name="对象 96257"/>
          <p:cNvGraphicFramePr>
            <a:graphicFrameLocks noChangeAspect="1"/>
          </p:cNvGraphicFramePr>
          <p:nvPr>
            <p:extLst>
              <p:ext uri="{D42A27DB-BD31-4B8C-83A1-F6EECF244321}">
                <p14:modId xmlns:p14="http://schemas.microsoft.com/office/powerpoint/2010/main" val="3675565629"/>
              </p:ext>
            </p:extLst>
          </p:nvPr>
        </p:nvGraphicFramePr>
        <p:xfrm>
          <a:off x="6537206" y="797311"/>
          <a:ext cx="5208587" cy="863600"/>
        </p:xfrm>
        <a:graphic>
          <a:graphicData uri="http://schemas.openxmlformats.org/presentationml/2006/ole">
            <mc:AlternateContent xmlns:mc="http://schemas.openxmlformats.org/markup-compatibility/2006">
              <mc:Choice xmlns:v="urn:schemas-microsoft-com:vml" Requires="v">
                <p:oleObj r:id="rId2" imgW="64922400" imgH="10668000" progId="Equation.3">
                  <p:embed/>
                </p:oleObj>
              </mc:Choice>
              <mc:Fallback>
                <p:oleObj r:id="rId2" imgW="64922400" imgH="10668000" progId="Equation.3">
                  <p:embed/>
                  <p:pic>
                    <p:nvPicPr>
                      <p:cNvPr id="95233" name="对象 96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7206" y="797311"/>
                        <a:ext cx="5208587" cy="863600"/>
                      </a:xfrm>
                      <a:prstGeom prst="rect">
                        <a:avLst/>
                      </a:prstGeom>
                      <a:noFill/>
                      <a:ln w="28575">
                        <a:solidFill>
                          <a:srgbClr val="00206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34" name="矩形 96258"/>
          <p:cNvSpPr>
            <a:spLocks noChangeArrowheads="1"/>
          </p:cNvSpPr>
          <p:nvPr/>
        </p:nvSpPr>
        <p:spPr bwMode="auto">
          <a:xfrm>
            <a:off x="1252388" y="1575886"/>
            <a:ext cx="8424863" cy="4798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对于</a:t>
            </a:r>
            <a:r>
              <a:rPr lang="zh-CN" altLang="en-US" sz="2000" dirty="0">
                <a:solidFill>
                  <a:srgbClr val="FF0000"/>
                </a:solidFill>
                <a:latin typeface="微软雅黑" panose="020B0503020204020204" pitchFamily="34" charset="-122"/>
                <a:ea typeface="微软雅黑" panose="020B0503020204020204" pitchFamily="34" charset="-122"/>
              </a:rPr>
              <a:t>理想流体</a:t>
            </a:r>
            <a:r>
              <a:rPr lang="zh-CN" altLang="en-US" sz="2000" dirty="0">
                <a:latin typeface="微软雅黑" panose="020B0503020204020204" pitchFamily="34" charset="-122"/>
                <a:ea typeface="微软雅黑" panose="020B0503020204020204" pitchFamily="34" charset="-122"/>
              </a:rPr>
              <a:t>，E=0，方程可简化为：</a:t>
            </a:r>
          </a:p>
          <a:p>
            <a:pPr>
              <a:lnSpc>
                <a:spcPct val="150000"/>
              </a:lnSpc>
            </a:pP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又因为</a:t>
            </a:r>
          </a:p>
          <a:p>
            <a:pPr>
              <a:lnSpc>
                <a:spcPct val="150000"/>
              </a:lnSpc>
            </a:pPr>
            <a:endParaRPr lang="zh-CN" altLang="en-US" dirty="0">
              <a:latin typeface="Arial" panose="020B0604020202020204" pitchFamily="34" charset="0"/>
              <a:ea typeface="微软雅黑" panose="020B0503020204020204" pitchFamily="34" charset="-122"/>
            </a:endParaRPr>
          </a:p>
          <a:p>
            <a:pPr>
              <a:lnSpc>
                <a:spcPct val="150000"/>
              </a:lnSpc>
            </a:pPr>
            <a:r>
              <a:rPr lang="zh-CN" altLang="en-US" dirty="0">
                <a:latin typeface="Arial" panose="020B0604020202020204" pitchFamily="34" charset="0"/>
                <a:ea typeface="微软雅黑" panose="020B0503020204020204" pitchFamily="34" charset="-122"/>
              </a:rPr>
              <a:t>       </a:t>
            </a:r>
            <a:endParaRPr lang="en-US" altLang="zh-CN" dirty="0">
              <a:latin typeface="Arial" panose="020B0604020202020204" pitchFamily="34" charset="0"/>
              <a:ea typeface="微软雅黑" panose="020B0503020204020204" pitchFamily="34" charset="-122"/>
            </a:endParaRPr>
          </a:p>
          <a:p>
            <a:pPr>
              <a:lnSpc>
                <a:spcPct val="150000"/>
              </a:lnSpc>
            </a:pPr>
            <a:endParaRPr lang="en-US" altLang="zh-CN" dirty="0">
              <a:latin typeface="Arial" panose="020B0604020202020204" pitchFamily="34" charset="0"/>
              <a:ea typeface="微软雅黑" panose="020B0503020204020204" pitchFamily="34" charset="-122"/>
            </a:endParaRPr>
          </a:p>
          <a:p>
            <a:pPr>
              <a:lnSpc>
                <a:spcPct val="150000"/>
              </a:lnSpc>
            </a:pPr>
            <a:r>
              <a:rPr lang="zh-CN" altLang="en-US" dirty="0">
                <a:latin typeface="Arial" panose="020B0604020202020204" pitchFamily="34" charset="0"/>
                <a:ea typeface="微软雅黑" panose="020B0503020204020204" pitchFamily="34" charset="-122"/>
              </a:rPr>
              <a:t>故最终</a:t>
            </a:r>
            <a:r>
              <a:rPr lang="zh-CN" altLang="en-US" dirty="0">
                <a:solidFill>
                  <a:srgbClr val="FF0000"/>
                </a:solidFill>
                <a:latin typeface="Arial" panose="020B0604020202020204" pitchFamily="34" charset="0"/>
                <a:ea typeface="微软雅黑" panose="020B0503020204020204" pitchFamily="34" charset="-122"/>
              </a:rPr>
              <a:t>理想流体</a:t>
            </a:r>
            <a:r>
              <a:rPr lang="zh-CN" altLang="en-US" dirty="0">
                <a:latin typeface="Arial" panose="020B0604020202020204" pitchFamily="34" charset="0"/>
                <a:ea typeface="微软雅黑" panose="020B0503020204020204" pitchFamily="34" charset="-122"/>
              </a:rPr>
              <a:t>的动能方程可以写为：</a:t>
            </a:r>
          </a:p>
          <a:p>
            <a:pPr>
              <a:lnSpc>
                <a:spcPct val="150000"/>
              </a:lnSpc>
            </a:pPr>
            <a:endParaRPr lang="zh-CN" altLang="en-US" dirty="0">
              <a:latin typeface="Arial" panose="020B0604020202020204" pitchFamily="34" charset="0"/>
              <a:ea typeface="微软雅黑" panose="020B0503020204020204" pitchFamily="34" charset="-122"/>
            </a:endParaRPr>
          </a:p>
          <a:p>
            <a:pPr>
              <a:lnSpc>
                <a:spcPct val="150000"/>
              </a:lnSpc>
            </a:pPr>
            <a:r>
              <a:rPr lang="zh-CN" altLang="en-US" dirty="0">
                <a:latin typeface="Arial" panose="020B0604020202020204" pitchFamily="34" charset="0"/>
                <a:ea typeface="微软雅黑" panose="020B0503020204020204" pitchFamily="34" charset="-122"/>
              </a:rPr>
              <a:t>       </a:t>
            </a:r>
            <a:r>
              <a:rPr lang="zh-CN" altLang="en-US" b="1" dirty="0">
                <a:solidFill>
                  <a:srgbClr val="FF0000"/>
                </a:solidFill>
                <a:latin typeface="Arial" panose="020B0604020202020204" pitchFamily="34" charset="0"/>
                <a:ea typeface="微软雅黑" panose="020B0503020204020204" pitchFamily="34" charset="-122"/>
              </a:rPr>
              <a:t>理想流体</a:t>
            </a:r>
            <a:r>
              <a:rPr lang="zh-CN" altLang="en-US" dirty="0">
                <a:latin typeface="Arial" panose="020B0604020202020204" pitchFamily="34" charset="0"/>
                <a:ea typeface="微软雅黑" panose="020B0503020204020204" pitchFamily="34" charset="-122"/>
              </a:rPr>
              <a:t>动能的变化，仅仅是由</a:t>
            </a:r>
            <a:r>
              <a:rPr lang="zh-CN" altLang="en-US" b="1" dirty="0">
                <a:solidFill>
                  <a:srgbClr val="FF0000"/>
                </a:solidFill>
                <a:latin typeface="Arial" panose="020B0604020202020204" pitchFamily="34" charset="0"/>
                <a:ea typeface="微软雅黑" panose="020B0503020204020204" pitchFamily="34" charset="-122"/>
              </a:rPr>
              <a:t>质量力和压力梯度力</a:t>
            </a:r>
            <a:r>
              <a:rPr lang="zh-CN" altLang="en-US" dirty="0">
                <a:latin typeface="Arial" panose="020B0604020202020204" pitchFamily="34" charset="0"/>
                <a:ea typeface="微软雅黑" panose="020B0503020204020204" pitchFamily="34" charset="-122"/>
              </a:rPr>
              <a:t>对流体微团做功造成的，</a:t>
            </a:r>
          </a:p>
          <a:p>
            <a:pPr>
              <a:lnSpc>
                <a:spcPct val="150000"/>
              </a:lnSpc>
            </a:pPr>
            <a:r>
              <a:rPr lang="zh-CN" altLang="en-US" dirty="0">
                <a:latin typeface="Arial" panose="020B0604020202020204" pitchFamily="34" charset="0"/>
                <a:ea typeface="微软雅黑" panose="020B0503020204020204" pitchFamily="34" charset="-122"/>
              </a:rPr>
              <a:t>而与热能不发生任何转换。</a:t>
            </a:r>
          </a:p>
        </p:txBody>
      </p:sp>
      <p:graphicFrame>
        <p:nvGraphicFramePr>
          <p:cNvPr id="95235" name="对象 96259"/>
          <p:cNvGraphicFramePr>
            <a:graphicFrameLocks noChangeAspect="1"/>
          </p:cNvGraphicFramePr>
          <p:nvPr/>
        </p:nvGraphicFramePr>
        <p:xfrm>
          <a:off x="2783633" y="2002266"/>
          <a:ext cx="3753573" cy="739791"/>
        </p:xfrm>
        <a:graphic>
          <a:graphicData uri="http://schemas.openxmlformats.org/presentationml/2006/ole">
            <mc:AlternateContent xmlns:mc="http://schemas.openxmlformats.org/markup-compatibility/2006">
              <mc:Choice xmlns:v="urn:schemas-microsoft-com:vml" Requires="v">
                <p:oleObj name="Equation" r:id="rId4" imgW="2361960" imgH="444240" progId="Equation.DSMT4">
                  <p:embed/>
                </p:oleObj>
              </mc:Choice>
              <mc:Fallback>
                <p:oleObj name="Equation" r:id="rId4" imgW="2361960" imgH="444240" progId="Equation.DSMT4">
                  <p:embed/>
                  <p:pic>
                    <p:nvPicPr>
                      <p:cNvPr id="95235" name="对象 96259"/>
                      <p:cNvPicPr>
                        <a:picLocks noChangeAspect="1" noChangeArrowheads="1"/>
                      </p:cNvPicPr>
                      <p:nvPr/>
                    </p:nvPicPr>
                    <p:blipFill>
                      <a:blip r:embed="rId5"/>
                      <a:srcRect/>
                      <a:stretch>
                        <a:fillRect/>
                      </a:stretch>
                    </p:blipFill>
                    <p:spPr bwMode="auto">
                      <a:xfrm>
                        <a:off x="2783633" y="2002266"/>
                        <a:ext cx="3753573" cy="739791"/>
                      </a:xfrm>
                      <a:prstGeom prst="rect">
                        <a:avLst/>
                      </a:prstGeom>
                      <a:noFill/>
                      <a:ln>
                        <a:noFill/>
                      </a:ln>
                    </p:spPr>
                  </p:pic>
                </p:oleObj>
              </mc:Fallback>
            </mc:AlternateContent>
          </a:graphicData>
        </a:graphic>
      </p:graphicFrame>
      <p:graphicFrame>
        <p:nvGraphicFramePr>
          <p:cNvPr id="95236" name="对象 96260"/>
          <p:cNvGraphicFramePr>
            <a:graphicFrameLocks/>
          </p:cNvGraphicFramePr>
          <p:nvPr/>
        </p:nvGraphicFramePr>
        <p:xfrm>
          <a:off x="3431705" y="2997302"/>
          <a:ext cx="5540375" cy="1495425"/>
        </p:xfrm>
        <a:graphic>
          <a:graphicData uri="http://schemas.openxmlformats.org/presentationml/2006/ole">
            <mc:AlternateContent xmlns:mc="http://schemas.openxmlformats.org/markup-compatibility/2006">
              <mc:Choice xmlns:v="urn:schemas-microsoft-com:vml" Requires="v">
                <p:oleObj name="Equation" r:id="rId6" imgW="3581280" imgH="863280" progId="Equation.DSMT4">
                  <p:embed/>
                </p:oleObj>
              </mc:Choice>
              <mc:Fallback>
                <p:oleObj name="Equation" r:id="rId6" imgW="3581280" imgH="863280" progId="Equation.DSMT4">
                  <p:embed/>
                  <p:pic>
                    <p:nvPicPr>
                      <p:cNvPr id="95236" name="对象 96260"/>
                      <p:cNvPicPr>
                        <a:picLocks noChangeArrowheads="1"/>
                      </p:cNvPicPr>
                      <p:nvPr/>
                    </p:nvPicPr>
                    <p:blipFill>
                      <a:blip r:embed="rId7"/>
                      <a:srcRect/>
                      <a:stretch>
                        <a:fillRect/>
                      </a:stretch>
                    </p:blipFill>
                    <p:spPr bwMode="auto">
                      <a:xfrm>
                        <a:off x="3431705" y="2997302"/>
                        <a:ext cx="5540375" cy="1495425"/>
                      </a:xfrm>
                      <a:prstGeom prst="rect">
                        <a:avLst/>
                      </a:prstGeom>
                      <a:noFill/>
                      <a:ln>
                        <a:noFill/>
                      </a:ln>
                    </p:spPr>
                  </p:pic>
                </p:oleObj>
              </mc:Fallback>
            </mc:AlternateContent>
          </a:graphicData>
        </a:graphic>
      </p:graphicFrame>
      <p:graphicFrame>
        <p:nvGraphicFramePr>
          <p:cNvPr id="95237" name="对象 96261"/>
          <p:cNvGraphicFramePr>
            <a:graphicFrameLocks noChangeAspect="1"/>
          </p:cNvGraphicFramePr>
          <p:nvPr>
            <p:extLst>
              <p:ext uri="{D42A27DB-BD31-4B8C-83A1-F6EECF244321}">
                <p14:modId xmlns:p14="http://schemas.microsoft.com/office/powerpoint/2010/main" val="1473281720"/>
              </p:ext>
            </p:extLst>
          </p:nvPr>
        </p:nvGraphicFramePr>
        <p:xfrm>
          <a:off x="5591944" y="4400502"/>
          <a:ext cx="2683934" cy="834207"/>
        </p:xfrm>
        <a:graphic>
          <a:graphicData uri="http://schemas.openxmlformats.org/presentationml/2006/ole">
            <mc:AlternateContent xmlns:mc="http://schemas.openxmlformats.org/markup-compatibility/2006">
              <mc:Choice xmlns:v="urn:schemas-microsoft-com:vml" Requires="v">
                <p:oleObj name="Equation" r:id="rId8" imgW="1473120" imgH="457200" progId="Equation.DSMT4">
                  <p:embed/>
                </p:oleObj>
              </mc:Choice>
              <mc:Fallback>
                <p:oleObj name="Equation" r:id="rId8" imgW="1473120" imgH="457200" progId="Equation.DSMT4">
                  <p:embed/>
                  <p:pic>
                    <p:nvPicPr>
                      <p:cNvPr id="95237" name="对象 96261"/>
                      <p:cNvPicPr>
                        <a:picLocks noChangeAspect="1" noChangeArrowheads="1"/>
                      </p:cNvPicPr>
                      <p:nvPr/>
                    </p:nvPicPr>
                    <p:blipFill>
                      <a:blip r:embed="rId9"/>
                      <a:srcRect/>
                      <a:stretch>
                        <a:fillRect/>
                      </a:stretch>
                    </p:blipFill>
                    <p:spPr bwMode="auto">
                      <a:xfrm>
                        <a:off x="5591944" y="4400502"/>
                        <a:ext cx="2683934" cy="834207"/>
                      </a:xfrm>
                      <a:prstGeom prst="rect">
                        <a:avLst/>
                      </a:prstGeom>
                      <a:noFill/>
                      <a:ln w="28575">
                        <a:solidFill>
                          <a:srgbClr val="002060"/>
                        </a:solidFill>
                        <a:miter lim="800000"/>
                        <a:headEnd/>
                        <a:tailEnd/>
                      </a:ln>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112</a:t>
            </a:fld>
            <a:endParaRPr lang="zh-CN" altLang="en-US"/>
          </a:p>
        </p:txBody>
      </p:sp>
      <p:graphicFrame>
        <p:nvGraphicFramePr>
          <p:cNvPr id="3" name="对象 2">
            <a:extLst>
              <a:ext uri="{FF2B5EF4-FFF2-40B4-BE49-F238E27FC236}">
                <a16:creationId xmlns:a16="http://schemas.microsoft.com/office/drawing/2014/main" id="{8E6795E3-2AC1-DA67-496D-2E37F822C5DF}"/>
              </a:ext>
            </a:extLst>
          </p:cNvPr>
          <p:cNvGraphicFramePr>
            <a:graphicFrameLocks noChangeAspect="1"/>
          </p:cNvGraphicFramePr>
          <p:nvPr/>
        </p:nvGraphicFramePr>
        <p:xfrm>
          <a:off x="6924105" y="2016482"/>
          <a:ext cx="3432372" cy="725574"/>
        </p:xfrm>
        <a:graphic>
          <a:graphicData uri="http://schemas.openxmlformats.org/presentationml/2006/ole">
            <mc:AlternateContent xmlns:mc="http://schemas.openxmlformats.org/markup-compatibility/2006">
              <mc:Choice xmlns:v="urn:schemas-microsoft-com:vml" Requires="v">
                <p:oleObj name="Equation" r:id="rId10" imgW="1981080" imgH="393480" progId="Equation.DSMT4">
                  <p:embed/>
                </p:oleObj>
              </mc:Choice>
              <mc:Fallback>
                <p:oleObj name="Equation" r:id="rId10" imgW="1981080" imgH="393480" progId="Equation.DSMT4">
                  <p:embed/>
                  <p:pic>
                    <p:nvPicPr>
                      <p:cNvPr id="3" name="对象 2">
                        <a:extLst>
                          <a:ext uri="{FF2B5EF4-FFF2-40B4-BE49-F238E27FC236}">
                            <a16:creationId xmlns:a16="http://schemas.microsoft.com/office/drawing/2014/main" id="{8E6795E3-2AC1-DA67-496D-2E37F822C5DF}"/>
                          </a:ext>
                        </a:extLst>
                      </p:cNvPr>
                      <p:cNvPicPr>
                        <a:picLocks noChangeAspect="1" noChangeArrowheads="1"/>
                      </p:cNvPicPr>
                      <p:nvPr/>
                    </p:nvPicPr>
                    <p:blipFill>
                      <a:blip r:embed="rId11"/>
                      <a:srcRect/>
                      <a:stretch>
                        <a:fillRect/>
                      </a:stretch>
                    </p:blipFill>
                    <p:spPr bwMode="auto">
                      <a:xfrm>
                        <a:off x="6924105" y="2016482"/>
                        <a:ext cx="3432372" cy="725574"/>
                      </a:xfrm>
                      <a:prstGeom prst="rect">
                        <a:avLst/>
                      </a:prstGeom>
                      <a:noFill/>
                      <a:ln w="28575">
                        <a:solidFill>
                          <a:srgbClr val="FF0000"/>
                        </a:solidFill>
                        <a:miter lim="800000"/>
                        <a:headEnd/>
                        <a:tailEnd/>
                      </a:ln>
                    </p:spPr>
                  </p:pic>
                </p:oleObj>
              </mc:Fallback>
            </mc:AlternateContent>
          </a:graphicData>
        </a:graphic>
      </p:graphicFrame>
      <p:cxnSp>
        <p:nvCxnSpPr>
          <p:cNvPr id="5" name="直接连接符 4">
            <a:extLst>
              <a:ext uri="{FF2B5EF4-FFF2-40B4-BE49-F238E27FC236}">
                <a16:creationId xmlns:a16="http://schemas.microsoft.com/office/drawing/2014/main" id="{E9DD7FA5-6E48-D663-EE63-CF4983C408C1}"/>
              </a:ext>
            </a:extLst>
          </p:cNvPr>
          <p:cNvCxnSpPr/>
          <p:nvPr/>
        </p:nvCxnSpPr>
        <p:spPr>
          <a:xfrm>
            <a:off x="4511824" y="2742056"/>
            <a:ext cx="1080120" cy="0"/>
          </a:xfrm>
          <a:prstGeom prst="line">
            <a:avLst/>
          </a:prstGeom>
          <a:ln w="34925">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F193F2B9-A924-5B96-288D-C127CEBC464C}"/>
              </a:ext>
            </a:extLst>
          </p:cNvPr>
          <p:cNvCxnSpPr/>
          <p:nvPr/>
        </p:nvCxnSpPr>
        <p:spPr>
          <a:xfrm>
            <a:off x="5087888" y="2780929"/>
            <a:ext cx="0" cy="21637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标题 2">
            <a:extLst>
              <a:ext uri="{FF2B5EF4-FFF2-40B4-BE49-F238E27FC236}">
                <a16:creationId xmlns:a16="http://schemas.microsoft.com/office/drawing/2014/main" id="{FA63095A-DDB4-B58B-0107-06B5ED339E64}"/>
              </a:ext>
            </a:extLst>
          </p:cNvPr>
          <p:cNvSpPr>
            <a:spLocks noGrp="1"/>
          </p:cNvSpPr>
          <p:nvPr>
            <p:ph type="title"/>
          </p:nvPr>
        </p:nvSpPr>
        <p:spPr>
          <a:xfrm>
            <a:off x="688108" y="253414"/>
            <a:ext cx="4087091" cy="639762"/>
          </a:xfrm>
        </p:spPr>
        <p:txBody>
          <a:bodyPr/>
          <a:lstStyle/>
          <a:p>
            <a:r>
              <a:rPr lang="en-US" altLang="zh-CN" sz="2800" dirty="0"/>
              <a:t>4.1</a:t>
            </a:r>
            <a:r>
              <a:rPr lang="zh-CN" altLang="en-US" sz="2800" dirty="0"/>
              <a:t>动能方程 </a:t>
            </a:r>
            <a:r>
              <a:rPr lang="en-US" altLang="zh-CN" sz="2800" dirty="0"/>
              <a:t>(</a:t>
            </a:r>
            <a:r>
              <a:rPr lang="zh-CN" altLang="en-US" sz="2800" dirty="0">
                <a:solidFill>
                  <a:srgbClr val="008000"/>
                </a:solidFill>
              </a:rPr>
              <a:t>理想流体</a:t>
            </a:r>
            <a:r>
              <a:rPr lang="en-US" altLang="zh-CN" sz="2800" dirty="0"/>
              <a:t>)</a:t>
            </a:r>
            <a:endParaRPr lang="zh-CN" altLang="en-US" sz="28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矩形 98305"/>
          <p:cNvSpPr>
            <a:spLocks noChangeArrowheads="1"/>
          </p:cNvSpPr>
          <p:nvPr/>
        </p:nvSpPr>
        <p:spPr bwMode="auto">
          <a:xfrm>
            <a:off x="539869" y="398855"/>
            <a:ext cx="2590800" cy="525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p>
            <a:pPr>
              <a:spcBef>
                <a:spcPct val="0"/>
              </a:spcBef>
            </a:pPr>
            <a:r>
              <a:rPr lang="en-US" altLang="zh-CN" sz="2800" b="1" dirty="0">
                <a:solidFill>
                  <a:schemeClr val="tx2"/>
                </a:solidFill>
                <a:latin typeface="微软雅黑" panose="020B0503020204020204" pitchFamily="34" charset="-122"/>
                <a:ea typeface="微软雅黑" panose="020B0503020204020204" pitchFamily="34" charset="-122"/>
                <a:cs typeface="+mj-cs"/>
              </a:rPr>
              <a:t>4.2</a:t>
            </a:r>
            <a:r>
              <a:rPr lang="zh-CN" altLang="en-US" sz="2800" b="1" dirty="0">
                <a:solidFill>
                  <a:schemeClr val="tx2"/>
                </a:solidFill>
                <a:latin typeface="微软雅黑" panose="020B0503020204020204" pitchFamily="34" charset="-122"/>
                <a:ea typeface="微软雅黑" panose="020B0503020204020204" pitchFamily="34" charset="-122"/>
                <a:cs typeface="+mj-cs"/>
              </a:rPr>
              <a:t>热流量方程</a:t>
            </a:r>
          </a:p>
        </p:txBody>
      </p:sp>
      <p:sp>
        <p:nvSpPr>
          <p:cNvPr id="97282" name="矩形 98306"/>
          <p:cNvSpPr>
            <a:spLocks noChangeArrowheads="1"/>
          </p:cNvSpPr>
          <p:nvPr/>
        </p:nvSpPr>
        <p:spPr bwMode="auto">
          <a:xfrm>
            <a:off x="2438400" y="1447801"/>
            <a:ext cx="800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latin typeface="微软雅黑" panose="020B0503020204020204" pitchFamily="34" charset="-122"/>
                <a:ea typeface="微软雅黑" panose="020B0503020204020204" pitchFamily="34" charset="-122"/>
              </a:rPr>
              <a:t>用</a:t>
            </a:r>
            <a:r>
              <a:rPr lang="zh-CN" altLang="en-US" sz="2000" dirty="0">
                <a:solidFill>
                  <a:srgbClr val="FF0000"/>
                </a:solidFill>
                <a:latin typeface="微软雅黑" panose="020B0503020204020204" pitchFamily="34" charset="-122"/>
                <a:ea typeface="微软雅黑" panose="020B0503020204020204" pitchFamily="34" charset="-122"/>
              </a:rPr>
              <a:t>能量方程</a:t>
            </a:r>
            <a:r>
              <a:rPr lang="zh-CN" altLang="en-US" sz="2000" dirty="0">
                <a:solidFill>
                  <a:srgbClr val="002060"/>
                </a:solidFill>
                <a:latin typeface="微软雅黑" panose="020B0503020204020204" pitchFamily="34" charset="-122"/>
                <a:ea typeface="微软雅黑" panose="020B0503020204020204" pitchFamily="34" charset="-122"/>
              </a:rPr>
              <a:t>减去</a:t>
            </a:r>
            <a:r>
              <a:rPr lang="zh-CN" altLang="en-US" sz="2000" dirty="0">
                <a:solidFill>
                  <a:srgbClr val="FF0000"/>
                </a:solidFill>
                <a:latin typeface="微软雅黑" panose="020B0503020204020204" pitchFamily="34" charset="-122"/>
                <a:ea typeface="微软雅黑" panose="020B0503020204020204" pitchFamily="34" charset="-122"/>
              </a:rPr>
              <a:t>动能方程</a:t>
            </a:r>
            <a:r>
              <a:rPr lang="zh-CN" altLang="en-US" sz="2000" dirty="0">
                <a:latin typeface="微软雅黑" panose="020B0503020204020204" pitchFamily="34" charset="-122"/>
                <a:ea typeface="微软雅黑" panose="020B0503020204020204" pitchFamily="34" charset="-122"/>
              </a:rPr>
              <a:t>       反映内能变化率的热流量方程</a:t>
            </a:r>
          </a:p>
        </p:txBody>
      </p:sp>
      <p:graphicFrame>
        <p:nvGraphicFramePr>
          <p:cNvPr id="97283" name="对象 98307"/>
          <p:cNvGraphicFramePr>
            <a:graphicFrameLocks noChangeAspect="1"/>
          </p:cNvGraphicFramePr>
          <p:nvPr/>
        </p:nvGraphicFramePr>
        <p:xfrm>
          <a:off x="3287688" y="4068064"/>
          <a:ext cx="5374918" cy="2054315"/>
        </p:xfrm>
        <a:graphic>
          <a:graphicData uri="http://schemas.openxmlformats.org/presentationml/2006/ole">
            <mc:AlternateContent xmlns:mc="http://schemas.openxmlformats.org/markup-compatibility/2006">
              <mc:Choice xmlns:v="urn:schemas-microsoft-com:vml" Requires="v">
                <p:oleObj name="Equation" r:id="rId2" imgW="1841400" imgH="863280" progId="Equation.DSMT4">
                  <p:embed/>
                </p:oleObj>
              </mc:Choice>
              <mc:Fallback>
                <p:oleObj name="Equation" r:id="rId2" imgW="1841400" imgH="863280" progId="Equation.DSMT4">
                  <p:embed/>
                  <p:pic>
                    <p:nvPicPr>
                      <p:cNvPr id="97283" name="对象 98307"/>
                      <p:cNvPicPr>
                        <a:picLocks noChangeAspect="1" noChangeArrowheads="1"/>
                      </p:cNvPicPr>
                      <p:nvPr/>
                    </p:nvPicPr>
                    <p:blipFill>
                      <a:blip r:embed="rId3"/>
                      <a:srcRect/>
                      <a:stretch>
                        <a:fillRect/>
                      </a:stretch>
                    </p:blipFill>
                    <p:spPr bwMode="auto">
                      <a:xfrm>
                        <a:off x="3287688" y="4068064"/>
                        <a:ext cx="5374918" cy="2054315"/>
                      </a:xfrm>
                      <a:prstGeom prst="rect">
                        <a:avLst/>
                      </a:prstGeom>
                      <a:noFill/>
                      <a:ln w="28575">
                        <a:solidFill>
                          <a:srgbClr val="002060"/>
                        </a:solidFill>
                        <a:miter lim="800000"/>
                        <a:headEnd/>
                        <a:tailEnd/>
                      </a:ln>
                    </p:spPr>
                  </p:pic>
                </p:oleObj>
              </mc:Fallback>
            </mc:AlternateContent>
          </a:graphicData>
        </a:graphic>
      </p:graphicFrame>
      <p:graphicFrame>
        <p:nvGraphicFramePr>
          <p:cNvPr id="97284" name="对象 98308"/>
          <p:cNvGraphicFramePr>
            <a:graphicFrameLocks noChangeAspect="1"/>
          </p:cNvGraphicFramePr>
          <p:nvPr/>
        </p:nvGraphicFramePr>
        <p:xfrm>
          <a:off x="3287688" y="2091800"/>
          <a:ext cx="5469408" cy="855461"/>
        </p:xfrm>
        <a:graphic>
          <a:graphicData uri="http://schemas.openxmlformats.org/presentationml/2006/ole">
            <mc:AlternateContent xmlns:mc="http://schemas.openxmlformats.org/markup-compatibility/2006">
              <mc:Choice xmlns:v="urn:schemas-microsoft-com:vml" Requires="v">
                <p:oleObj r:id="rId4" imgW="64617600" imgH="10058400" progId="Equation.DSMT4">
                  <p:embed/>
                </p:oleObj>
              </mc:Choice>
              <mc:Fallback>
                <p:oleObj r:id="rId4" imgW="64617600" imgH="10058400" progId="Equation.DSMT4">
                  <p:embed/>
                  <p:pic>
                    <p:nvPicPr>
                      <p:cNvPr id="97284" name="对象 983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7688" y="2091800"/>
                        <a:ext cx="5469408" cy="855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5" name="对象 98309"/>
          <p:cNvGraphicFramePr>
            <a:graphicFrameLocks noChangeAspect="1"/>
          </p:cNvGraphicFramePr>
          <p:nvPr/>
        </p:nvGraphicFramePr>
        <p:xfrm>
          <a:off x="4295801" y="2893622"/>
          <a:ext cx="4960483" cy="895419"/>
        </p:xfrm>
        <a:graphic>
          <a:graphicData uri="http://schemas.openxmlformats.org/presentationml/2006/ole">
            <mc:AlternateContent xmlns:mc="http://schemas.openxmlformats.org/markup-compatibility/2006">
              <mc:Choice xmlns:v="urn:schemas-microsoft-com:vml" Requires="v">
                <p:oleObj r:id="rId6" imgW="64617600" imgH="11582400" progId="Equation.DSMT4">
                  <p:embed/>
                </p:oleObj>
              </mc:Choice>
              <mc:Fallback>
                <p:oleObj r:id="rId6" imgW="64617600" imgH="11582400" progId="Equation.DSMT4">
                  <p:embed/>
                  <p:pic>
                    <p:nvPicPr>
                      <p:cNvPr id="97285" name="对象 983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5801" y="2893622"/>
                        <a:ext cx="4960483" cy="8954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6" name="直接连接符 98310"/>
          <p:cNvSpPr>
            <a:spLocks noChangeShapeType="1"/>
          </p:cNvSpPr>
          <p:nvPr/>
        </p:nvSpPr>
        <p:spPr bwMode="auto">
          <a:xfrm>
            <a:off x="5426968" y="1666900"/>
            <a:ext cx="381000" cy="0"/>
          </a:xfrm>
          <a:prstGeom prst="line">
            <a:avLst/>
          </a:prstGeom>
          <a:noFill/>
          <a:ln w="5715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113</a:t>
            </a:fld>
            <a:endParaRPr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矩形 99329"/>
          <p:cNvSpPr>
            <a:spLocks noChangeArrowheads="1"/>
          </p:cNvSpPr>
          <p:nvPr/>
        </p:nvSpPr>
        <p:spPr bwMode="auto">
          <a:xfrm>
            <a:off x="3098800" y="1600201"/>
            <a:ext cx="602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微软雅黑" panose="020B0503020204020204" pitchFamily="34" charset="-122"/>
                <a:ea typeface="微软雅黑" panose="020B0503020204020204" pitchFamily="34" charset="-122"/>
              </a:rPr>
              <a:t>对于</a:t>
            </a:r>
            <a:r>
              <a:rPr lang="zh-CN" altLang="en-US" sz="2000" dirty="0">
                <a:solidFill>
                  <a:srgbClr val="FF0000"/>
                </a:solidFill>
                <a:latin typeface="微软雅黑" panose="020B0503020204020204" pitchFamily="34" charset="-122"/>
                <a:ea typeface="微软雅黑" panose="020B0503020204020204" pitchFamily="34" charset="-122"/>
              </a:rPr>
              <a:t>理想流体</a:t>
            </a:r>
            <a:r>
              <a:rPr lang="zh-CN" altLang="en-US" sz="2000" dirty="0">
                <a:latin typeface="微软雅黑" panose="020B0503020204020204" pitchFamily="34" charset="-122"/>
                <a:ea typeface="微软雅黑" panose="020B0503020204020204" pitchFamily="34" charset="-122"/>
              </a:rPr>
              <a:t>，即考虑无粘性，热流量方程简化为：</a:t>
            </a:r>
          </a:p>
        </p:txBody>
      </p:sp>
      <p:sp>
        <p:nvSpPr>
          <p:cNvPr id="98306" name="矩形 99330"/>
          <p:cNvSpPr>
            <a:spLocks noChangeArrowheads="1"/>
          </p:cNvSpPr>
          <p:nvPr/>
        </p:nvSpPr>
        <p:spPr bwMode="auto">
          <a:xfrm>
            <a:off x="3529350" y="3933825"/>
            <a:ext cx="531427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热力学第一定律”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能量转换和守恒定律</a:t>
            </a:r>
          </a:p>
          <a:p>
            <a:pPr algn="ctr" eaLnBrk="0" hangingPunct="0"/>
            <a:r>
              <a:rPr lang="zh-CN" altLang="en-US" sz="2000" dirty="0">
                <a:latin typeface="微软雅黑" panose="020B0503020204020204" pitchFamily="34" charset="-122"/>
                <a:ea typeface="微软雅黑" panose="020B0503020204020204" pitchFamily="34" charset="-122"/>
              </a:rPr>
              <a:t>在大气科学中所用的的形式。</a:t>
            </a:r>
          </a:p>
        </p:txBody>
      </p:sp>
      <p:graphicFrame>
        <p:nvGraphicFramePr>
          <p:cNvPr id="98307" name="对象 99331"/>
          <p:cNvGraphicFramePr>
            <a:graphicFrameLocks noChangeAspect="1"/>
          </p:cNvGraphicFramePr>
          <p:nvPr/>
        </p:nvGraphicFramePr>
        <p:xfrm>
          <a:off x="4181476" y="2447926"/>
          <a:ext cx="3751263" cy="1114425"/>
        </p:xfrm>
        <a:graphic>
          <a:graphicData uri="http://schemas.openxmlformats.org/presentationml/2006/ole">
            <mc:AlternateContent xmlns:mc="http://schemas.openxmlformats.org/markup-compatibility/2006">
              <mc:Choice xmlns:v="urn:schemas-microsoft-com:vml" Requires="v">
                <p:oleObj r:id="rId2" imgW="1422000" imgH="410040" progId="Equation.DSMT4">
                  <p:embed/>
                </p:oleObj>
              </mc:Choice>
              <mc:Fallback>
                <p:oleObj r:id="rId2" imgW="1422000" imgH="410040" progId="Equation.DSMT4">
                  <p:embed/>
                  <p:pic>
                    <p:nvPicPr>
                      <p:cNvPr id="98307" name="对象 993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1476" y="2447926"/>
                        <a:ext cx="3751263"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114</a:t>
            </a:fld>
            <a:endParaRPr lang="zh-CN" altLang="en-US"/>
          </a:p>
        </p:txBody>
      </p:sp>
      <p:graphicFrame>
        <p:nvGraphicFramePr>
          <p:cNvPr id="3" name="对象 2">
            <a:extLst>
              <a:ext uri="{FF2B5EF4-FFF2-40B4-BE49-F238E27FC236}">
                <a16:creationId xmlns:a16="http://schemas.microsoft.com/office/drawing/2014/main" id="{65EA5770-D511-31C0-C0C8-762DBBAC16C5}"/>
              </a:ext>
            </a:extLst>
          </p:cNvPr>
          <p:cNvGraphicFramePr>
            <a:graphicFrameLocks noChangeAspect="1"/>
          </p:cNvGraphicFramePr>
          <p:nvPr>
            <p:extLst>
              <p:ext uri="{D42A27DB-BD31-4B8C-83A1-F6EECF244321}">
                <p14:modId xmlns:p14="http://schemas.microsoft.com/office/powerpoint/2010/main" val="1506298180"/>
              </p:ext>
            </p:extLst>
          </p:nvPr>
        </p:nvGraphicFramePr>
        <p:xfrm>
          <a:off x="4079776" y="5013185"/>
          <a:ext cx="4673600" cy="893905"/>
        </p:xfrm>
        <a:graphic>
          <a:graphicData uri="http://schemas.openxmlformats.org/presentationml/2006/ole">
            <mc:AlternateContent xmlns:mc="http://schemas.openxmlformats.org/markup-compatibility/2006">
              <mc:Choice xmlns:v="urn:schemas-microsoft-com:vml" Requires="v">
                <p:oleObj name="Equation" r:id="rId4" imgW="1930320" imgH="431640" progId="Equation.DSMT4">
                  <p:embed/>
                </p:oleObj>
              </mc:Choice>
              <mc:Fallback>
                <p:oleObj name="Equation" r:id="rId4" imgW="1930320" imgH="431640" progId="Equation.DSMT4">
                  <p:embed/>
                  <p:pic>
                    <p:nvPicPr>
                      <p:cNvPr id="3" name="对象 2">
                        <a:extLst>
                          <a:ext uri="{FF2B5EF4-FFF2-40B4-BE49-F238E27FC236}">
                            <a16:creationId xmlns:a16="http://schemas.microsoft.com/office/drawing/2014/main" id="{65EA5770-D511-31C0-C0C8-762DBBAC16C5}"/>
                          </a:ext>
                        </a:extLst>
                      </p:cNvPr>
                      <p:cNvPicPr/>
                      <p:nvPr/>
                    </p:nvPicPr>
                    <p:blipFill>
                      <a:blip r:embed="rId5"/>
                      <a:stretch>
                        <a:fillRect/>
                      </a:stretch>
                    </p:blipFill>
                    <p:spPr>
                      <a:xfrm>
                        <a:off x="4079776" y="5013185"/>
                        <a:ext cx="4673600" cy="893905"/>
                      </a:xfrm>
                      <a:prstGeom prst="rect">
                        <a:avLst/>
                      </a:prstGeom>
                    </p:spPr>
                  </p:pic>
                </p:oleObj>
              </mc:Fallback>
            </mc:AlternateContent>
          </a:graphicData>
        </a:graphic>
      </p:graphicFrame>
      <p:sp>
        <p:nvSpPr>
          <p:cNvPr id="5" name="矩形 98305">
            <a:extLst>
              <a:ext uri="{FF2B5EF4-FFF2-40B4-BE49-F238E27FC236}">
                <a16:creationId xmlns:a16="http://schemas.microsoft.com/office/drawing/2014/main" id="{515C38DB-519F-ABF9-FF87-C748DF54B6CA}"/>
              </a:ext>
            </a:extLst>
          </p:cNvPr>
          <p:cNvSpPr>
            <a:spLocks noChangeArrowheads="1"/>
          </p:cNvSpPr>
          <p:nvPr/>
        </p:nvSpPr>
        <p:spPr bwMode="auto">
          <a:xfrm>
            <a:off x="539868" y="398855"/>
            <a:ext cx="4697149" cy="525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170" tIns="46990" rIns="90170" bIns="46990">
            <a:spAutoFit/>
          </a:bodyPr>
          <a:lstStyle/>
          <a:p>
            <a:pPr>
              <a:spcBef>
                <a:spcPct val="0"/>
              </a:spcBef>
            </a:pPr>
            <a:r>
              <a:rPr lang="en-US" altLang="zh-CN" sz="2800" b="1" dirty="0">
                <a:solidFill>
                  <a:schemeClr val="tx2"/>
                </a:solidFill>
                <a:latin typeface="微软雅黑" panose="020B0503020204020204" pitchFamily="34" charset="-122"/>
                <a:ea typeface="微软雅黑" panose="020B0503020204020204" pitchFamily="34" charset="-122"/>
                <a:cs typeface="+mj-cs"/>
              </a:rPr>
              <a:t>4.2</a:t>
            </a:r>
            <a:r>
              <a:rPr lang="zh-CN" altLang="en-US" sz="2800" b="1" dirty="0">
                <a:solidFill>
                  <a:schemeClr val="tx2"/>
                </a:solidFill>
                <a:latin typeface="微软雅黑" panose="020B0503020204020204" pitchFamily="34" charset="-122"/>
                <a:ea typeface="微软雅黑" panose="020B0503020204020204" pitchFamily="34" charset="-122"/>
                <a:cs typeface="+mj-cs"/>
              </a:rPr>
              <a:t>热流量方程</a:t>
            </a:r>
            <a:r>
              <a:rPr lang="en-US" altLang="zh-CN" sz="2800" b="1" dirty="0">
                <a:latin typeface="微软雅黑" panose="020B0503020204020204" pitchFamily="34" charset="-122"/>
                <a:ea typeface="微软雅黑" panose="020B0503020204020204" pitchFamily="34" charset="-122"/>
              </a:rPr>
              <a:t>(</a:t>
            </a:r>
            <a:r>
              <a:rPr lang="zh-CN" altLang="en-US" sz="2800" b="1" dirty="0">
                <a:solidFill>
                  <a:srgbClr val="008000"/>
                </a:solidFill>
                <a:latin typeface="微软雅黑" panose="020B0503020204020204" pitchFamily="34" charset="-122"/>
                <a:ea typeface="微软雅黑" panose="020B0503020204020204" pitchFamily="34" charset="-122"/>
              </a:rPr>
              <a:t>理想流体</a:t>
            </a:r>
            <a:r>
              <a:rPr lang="en-US" altLang="zh-CN" sz="2800" b="1" dirty="0">
                <a:latin typeface="微软雅黑" panose="020B0503020204020204" pitchFamily="34" charset="-122"/>
                <a:ea typeface="微软雅黑" panose="020B0503020204020204" pitchFamily="34" charset="-122"/>
              </a:rPr>
              <a:t>)</a:t>
            </a:r>
            <a:endParaRPr lang="zh-CN" altLang="en-US" sz="2800" b="1" dirty="0">
              <a:solidFill>
                <a:schemeClr val="tx2"/>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115</a:t>
            </a:fld>
            <a:endParaRPr lang="zh-CN" altLang="en-US"/>
          </a:p>
        </p:txBody>
      </p:sp>
      <p:sp>
        <p:nvSpPr>
          <p:cNvPr id="99329" name="文本占位符 100353"/>
          <p:cNvSpPr>
            <a:spLocks noGrp="1" noChangeArrowheads="1"/>
          </p:cNvSpPr>
          <p:nvPr>
            <p:ph idx="4294967295"/>
          </p:nvPr>
        </p:nvSpPr>
        <p:spPr>
          <a:xfrm>
            <a:off x="2456873" y="3089132"/>
            <a:ext cx="6789738" cy="2974975"/>
          </a:xfrm>
        </p:spPr>
        <p:txBody>
          <a:bodyPr/>
          <a:lstStyle/>
          <a:p>
            <a:pPr>
              <a:lnSpc>
                <a:spcPct val="150000"/>
              </a:lnSpc>
              <a:buFont typeface="Arial" panose="020B0604020202020204" pitchFamily="34" charset="0"/>
              <a:buNone/>
            </a:pPr>
            <a:r>
              <a:rPr lang="zh-CN" altLang="en-US" sz="2000" dirty="0"/>
              <a:t>伯努利方程的适用条件：</a:t>
            </a:r>
          </a:p>
          <a:p>
            <a:pPr marL="457200" indent="-457200">
              <a:lnSpc>
                <a:spcPct val="150000"/>
              </a:lnSpc>
              <a:buFont typeface="Arial" panose="020B0604020202020204" pitchFamily="34" charset="0"/>
              <a:buAutoNum type="arabicParenBoth"/>
            </a:pPr>
            <a:r>
              <a:rPr lang="zh-CN" altLang="en-US" sz="2000" dirty="0"/>
              <a:t>无粘性流体  </a:t>
            </a:r>
            <a:r>
              <a:rPr lang="en-US" altLang="zh-CN" sz="2000" dirty="0"/>
              <a:t>(</a:t>
            </a:r>
            <a:r>
              <a:rPr lang="zh-CN" altLang="en-US" sz="2000" dirty="0"/>
              <a:t>理想流体</a:t>
            </a:r>
            <a:r>
              <a:rPr lang="en-US" altLang="zh-CN" sz="2000" dirty="0"/>
              <a:t>)</a:t>
            </a:r>
          </a:p>
          <a:p>
            <a:pPr marL="0" indent="0">
              <a:lnSpc>
                <a:spcPct val="150000"/>
              </a:lnSpc>
              <a:buNone/>
            </a:pPr>
            <a:r>
              <a:rPr lang="en-US" altLang="zh-CN" sz="2000" dirty="0"/>
              <a:t>(2) </a:t>
            </a:r>
            <a:r>
              <a:rPr lang="zh-CN" altLang="en-US" sz="2000" dirty="0"/>
              <a:t>不可压缩流体</a:t>
            </a:r>
          </a:p>
          <a:p>
            <a:pPr>
              <a:lnSpc>
                <a:spcPct val="150000"/>
              </a:lnSpc>
              <a:buFont typeface="Arial" panose="020B0604020202020204" pitchFamily="34" charset="0"/>
              <a:buNone/>
            </a:pPr>
            <a:r>
              <a:rPr lang="en-US" altLang="zh-CN" sz="2000" dirty="0"/>
              <a:t>(3) </a:t>
            </a:r>
            <a:r>
              <a:rPr lang="zh-CN" altLang="en-US" sz="2000" dirty="0"/>
              <a:t>定常流动</a:t>
            </a:r>
          </a:p>
          <a:p>
            <a:pPr>
              <a:lnSpc>
                <a:spcPct val="150000"/>
              </a:lnSpc>
              <a:buFont typeface="Arial" panose="020B0604020202020204" pitchFamily="34" charset="0"/>
              <a:buNone/>
            </a:pPr>
            <a:r>
              <a:rPr lang="en-US" altLang="zh-CN" sz="2000" dirty="0"/>
              <a:t>(4) </a:t>
            </a:r>
            <a:r>
              <a:rPr lang="zh-CN" altLang="en-US" sz="2000" dirty="0"/>
              <a:t>质量力为有势力（保守力）</a:t>
            </a:r>
          </a:p>
        </p:txBody>
      </p:sp>
      <p:sp>
        <p:nvSpPr>
          <p:cNvPr id="100355" name="矩形 100354"/>
          <p:cNvSpPr/>
          <p:nvPr/>
        </p:nvSpPr>
        <p:spPr>
          <a:xfrm>
            <a:off x="553903" y="254433"/>
            <a:ext cx="2590800" cy="662554"/>
          </a:xfrm>
          <a:prstGeom prst="rect">
            <a:avLst/>
          </a:prstGeom>
          <a:noFill/>
          <a:ln w="9525">
            <a:noFill/>
            <a:miter/>
          </a:ln>
        </p:spPr>
        <p:txBody>
          <a:bodyPr>
            <a:spAutoFit/>
          </a:bodyPr>
          <a:lstStyle/>
          <a:p>
            <a:pPr algn="ctr">
              <a:lnSpc>
                <a:spcPct val="150000"/>
              </a:lnSpc>
              <a:buClr>
                <a:srgbClr val="000000"/>
              </a:buClr>
            </a:pPr>
            <a:r>
              <a:rPr lang="en-US" altLang="zh-CN" sz="2800" b="1" noProof="1">
                <a:solidFill>
                  <a:schemeClr val="tx2"/>
                </a:solidFill>
                <a:latin typeface="微软雅黑" panose="020B0503020204020204" pitchFamily="34" charset="-122"/>
                <a:ea typeface="微软雅黑" panose="020B0503020204020204" pitchFamily="34" charset="-122"/>
                <a:cs typeface="+mj-cs"/>
              </a:rPr>
              <a:t>4.3</a:t>
            </a:r>
            <a:r>
              <a:rPr lang="zh-CN" altLang="en-US" sz="2800" b="1" noProof="1">
                <a:solidFill>
                  <a:schemeClr val="tx2"/>
                </a:solidFill>
                <a:latin typeface="微软雅黑" panose="020B0503020204020204" pitchFamily="34" charset="-122"/>
                <a:ea typeface="微软雅黑" panose="020B0503020204020204" pitchFamily="34" charset="-122"/>
                <a:cs typeface="+mj-cs"/>
              </a:rPr>
              <a:t>伯努利方程 </a:t>
            </a:r>
          </a:p>
        </p:txBody>
      </p:sp>
      <p:graphicFrame>
        <p:nvGraphicFramePr>
          <p:cNvPr id="99331" name="对象 100355"/>
          <p:cNvGraphicFramePr>
            <a:graphicFrameLocks noChangeAspect="1"/>
          </p:cNvGraphicFramePr>
          <p:nvPr>
            <p:extLst>
              <p:ext uri="{D42A27DB-BD31-4B8C-83A1-F6EECF244321}">
                <p14:modId xmlns:p14="http://schemas.microsoft.com/office/powerpoint/2010/main" val="1868113313"/>
              </p:ext>
            </p:extLst>
          </p:nvPr>
        </p:nvGraphicFramePr>
        <p:xfrm>
          <a:off x="4918869" y="1144957"/>
          <a:ext cx="2159000" cy="741362"/>
        </p:xfrm>
        <a:graphic>
          <a:graphicData uri="http://schemas.openxmlformats.org/presentationml/2006/ole">
            <mc:AlternateContent xmlns:mc="http://schemas.openxmlformats.org/markup-compatibility/2006">
              <mc:Choice xmlns:v="urn:schemas-microsoft-com:vml" Requires="v">
                <p:oleObj r:id="rId2" imgW="31089600" imgH="10668000" progId="Equation.3">
                  <p:embed/>
                </p:oleObj>
              </mc:Choice>
              <mc:Fallback>
                <p:oleObj r:id="rId2" imgW="31089600" imgH="10668000" progId="Equation.3">
                  <p:embed/>
                  <p:pic>
                    <p:nvPicPr>
                      <p:cNvPr id="99331" name="对象 1003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8869" y="1144957"/>
                        <a:ext cx="2159000"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9332" name="矩形 100356"/>
          <p:cNvSpPr>
            <a:spLocks noChangeArrowheads="1"/>
          </p:cNvSpPr>
          <p:nvPr/>
        </p:nvSpPr>
        <p:spPr bwMode="auto">
          <a:xfrm>
            <a:off x="2208213" y="1886319"/>
            <a:ext cx="7416800"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理想</a:t>
            </a:r>
            <a:r>
              <a:rPr lang="zh-CN" altLang="en-US" sz="2000" dirty="0">
                <a:solidFill>
                  <a:srgbClr val="4818FA"/>
                </a:solidFill>
                <a:latin typeface="微软雅黑" panose="020B0503020204020204" pitchFamily="34" charset="-122"/>
                <a:ea typeface="微软雅黑" panose="020B0503020204020204" pitchFamily="34" charset="-122"/>
              </a:rPr>
              <a:t>不可压缩</a:t>
            </a:r>
            <a:r>
              <a:rPr lang="zh-CN" altLang="en-US" sz="2000" dirty="0">
                <a:latin typeface="微软雅黑" panose="020B0503020204020204" pitchFamily="34" charset="-122"/>
                <a:ea typeface="微软雅黑" panose="020B0503020204020204" pitchFamily="34" charset="-122"/>
              </a:rPr>
              <a:t>流体在重力作用下作</a:t>
            </a:r>
            <a:r>
              <a:rPr lang="zh-CN" altLang="en-US" sz="2000" dirty="0">
                <a:solidFill>
                  <a:srgbClr val="7030A0"/>
                </a:solidFill>
                <a:latin typeface="微软雅黑" panose="020B0503020204020204" pitchFamily="34" charset="-122"/>
                <a:ea typeface="微软雅黑" panose="020B0503020204020204" pitchFamily="34" charset="-122"/>
              </a:rPr>
              <a:t>定常运动</a:t>
            </a:r>
            <a:r>
              <a:rPr lang="zh-CN" altLang="en-US" sz="2000" dirty="0">
                <a:latin typeface="微软雅黑" panose="020B0503020204020204" pitchFamily="34" charset="-122"/>
                <a:ea typeface="微软雅黑" panose="020B0503020204020204" pitchFamily="34" charset="-122"/>
              </a:rPr>
              <a:t>时，流体的</a:t>
            </a:r>
            <a:r>
              <a:rPr lang="zh-CN" altLang="en-US" sz="2000" dirty="0">
                <a:solidFill>
                  <a:srgbClr val="FF0000"/>
                </a:solidFill>
                <a:latin typeface="微软雅黑" panose="020B0503020204020204" pitchFamily="34" charset="-122"/>
                <a:ea typeface="微软雅黑" panose="020B0503020204020204" pitchFamily="34" charset="-122"/>
              </a:rPr>
              <a:t>总机械能</a:t>
            </a:r>
            <a:r>
              <a:rPr lang="zh-CN" altLang="en-US" sz="2000" dirty="0">
                <a:latin typeface="微软雅黑" panose="020B0503020204020204" pitchFamily="34" charset="-122"/>
                <a:ea typeface="微软雅黑" panose="020B0503020204020204" pitchFamily="34" charset="-122"/>
              </a:rPr>
              <a:t>(动能、重力势能、压力能之和)沿着流线或迹线守恒。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矩形 101377"/>
          <p:cNvSpPr>
            <a:spLocks noChangeArrowheads="1"/>
          </p:cNvSpPr>
          <p:nvPr/>
        </p:nvSpPr>
        <p:spPr bwMode="auto">
          <a:xfrm>
            <a:off x="2328152" y="2338192"/>
            <a:ext cx="7315200" cy="49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spcBef>
                <a:spcPct val="50000"/>
              </a:spcBef>
            </a:pPr>
            <a:r>
              <a:rPr lang="zh-CN" altLang="en-US" sz="2000" dirty="0">
                <a:latin typeface="微软雅黑" panose="020B0503020204020204" pitchFamily="34" charset="-122"/>
                <a:ea typeface="微软雅黑" panose="020B0503020204020204" pitchFamily="34" charset="-122"/>
              </a:rPr>
              <a:t>对于</a:t>
            </a:r>
            <a:r>
              <a:rPr lang="zh-CN" altLang="en-US" sz="2000" dirty="0">
                <a:solidFill>
                  <a:srgbClr val="FF0000"/>
                </a:solidFill>
                <a:latin typeface="微软雅黑" panose="020B0503020204020204" pitchFamily="34" charset="-122"/>
                <a:ea typeface="微软雅黑" panose="020B0503020204020204" pitchFamily="34" charset="-122"/>
              </a:rPr>
              <a:t>理想流体</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动能方程</a:t>
            </a:r>
            <a:r>
              <a:rPr lang="zh-CN" altLang="en-US" sz="2000" dirty="0">
                <a:latin typeface="微软雅黑" panose="020B0503020204020204" pitchFamily="34" charset="-122"/>
                <a:ea typeface="微软雅黑" panose="020B0503020204020204" pitchFamily="34" charset="-122"/>
              </a:rPr>
              <a:t>简化为：</a:t>
            </a:r>
          </a:p>
        </p:txBody>
      </p:sp>
      <p:graphicFrame>
        <p:nvGraphicFramePr>
          <p:cNvPr id="101381" name="对象 101380"/>
          <p:cNvGraphicFramePr>
            <a:graphicFrameLocks noChangeAspect="1"/>
          </p:cNvGraphicFramePr>
          <p:nvPr>
            <p:extLst>
              <p:ext uri="{D42A27DB-BD31-4B8C-83A1-F6EECF244321}">
                <p14:modId xmlns:p14="http://schemas.microsoft.com/office/powerpoint/2010/main" val="1360602865"/>
              </p:ext>
            </p:extLst>
          </p:nvPr>
        </p:nvGraphicFramePr>
        <p:xfrm>
          <a:off x="3843617" y="3227954"/>
          <a:ext cx="3148012" cy="954088"/>
        </p:xfrm>
        <a:graphic>
          <a:graphicData uri="http://schemas.openxmlformats.org/presentationml/2006/ole">
            <mc:AlternateContent xmlns:mc="http://schemas.openxmlformats.org/markup-compatibility/2006">
              <mc:Choice xmlns:v="urn:schemas-microsoft-com:vml" Requires="v">
                <p:oleObj r:id="rId2" imgW="38100000" imgH="11582400" progId="Equation.3">
                  <p:embed/>
                </p:oleObj>
              </mc:Choice>
              <mc:Fallback>
                <p:oleObj r:id="rId2" imgW="38100000" imgH="11582400" progId="Equation.3">
                  <p:embed/>
                  <p:pic>
                    <p:nvPicPr>
                      <p:cNvPr id="101381" name="对象 1013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3617" y="3227954"/>
                        <a:ext cx="3148012" cy="954088"/>
                      </a:xfrm>
                      <a:prstGeom prst="rect">
                        <a:avLst/>
                      </a:prstGeom>
                      <a:noFill/>
                      <a:ln w="28575">
                        <a:solidFill>
                          <a:srgbClr val="00206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82" name="矩形 101381"/>
          <p:cNvSpPr>
            <a:spLocks noChangeArrowheads="1"/>
          </p:cNvSpPr>
          <p:nvPr/>
        </p:nvSpPr>
        <p:spPr bwMode="auto">
          <a:xfrm>
            <a:off x="1849303" y="4823692"/>
            <a:ext cx="7315200"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spcBef>
                <a:spcPct val="50000"/>
              </a:spcBef>
            </a:pPr>
            <a:r>
              <a:rPr lang="zh-CN" altLang="en-US" sz="2000" dirty="0">
                <a:latin typeface="微软雅黑" panose="020B0503020204020204" pitchFamily="34" charset="-122"/>
                <a:ea typeface="微软雅黑" panose="020B0503020204020204" pitchFamily="34" charset="-122"/>
              </a:rPr>
              <a:t>理想流体动能的变化，仅仅是由</a:t>
            </a:r>
            <a:r>
              <a:rPr lang="zh-CN" altLang="en-US" sz="2000" b="1" dirty="0">
                <a:solidFill>
                  <a:srgbClr val="002060"/>
                </a:solidFill>
                <a:latin typeface="微软雅黑" panose="020B0503020204020204" pitchFamily="34" charset="-122"/>
                <a:ea typeface="微软雅黑" panose="020B0503020204020204" pitchFamily="34" charset="-122"/>
              </a:rPr>
              <a:t>质量力</a:t>
            </a:r>
            <a:r>
              <a:rPr lang="zh-CN" altLang="en-US" sz="2000" dirty="0">
                <a:latin typeface="微软雅黑" panose="020B0503020204020204" pitchFamily="34" charset="-122"/>
                <a:ea typeface="微软雅黑" panose="020B0503020204020204" pitchFamily="34" charset="-122"/>
              </a:rPr>
              <a:t>和</a:t>
            </a:r>
            <a:r>
              <a:rPr lang="zh-CN" altLang="en-US" sz="2000" b="1" dirty="0">
                <a:solidFill>
                  <a:srgbClr val="C00000"/>
                </a:solidFill>
                <a:latin typeface="微软雅黑" panose="020B0503020204020204" pitchFamily="34" charset="-122"/>
                <a:ea typeface="微软雅黑" panose="020B0503020204020204" pitchFamily="34" charset="-122"/>
              </a:rPr>
              <a:t>压力梯度力</a:t>
            </a:r>
            <a:r>
              <a:rPr lang="zh-CN" altLang="en-US" sz="2000" dirty="0">
                <a:latin typeface="微软雅黑" panose="020B0503020204020204" pitchFamily="34" charset="-122"/>
                <a:ea typeface="微软雅黑" panose="020B0503020204020204" pitchFamily="34" charset="-122"/>
              </a:rPr>
              <a:t>对流体微团作功造成的，而与热能不发生任何转换。</a:t>
            </a:r>
          </a:p>
        </p:txBody>
      </p:sp>
      <p:graphicFrame>
        <p:nvGraphicFramePr>
          <p:cNvPr id="100360" name="对象 101384"/>
          <p:cNvGraphicFramePr>
            <a:graphicFrameLocks noChangeAspect="1"/>
          </p:cNvGraphicFramePr>
          <p:nvPr>
            <p:extLst>
              <p:ext uri="{D42A27DB-BD31-4B8C-83A1-F6EECF244321}">
                <p14:modId xmlns:p14="http://schemas.microsoft.com/office/powerpoint/2010/main" val="3998168216"/>
              </p:ext>
            </p:extLst>
          </p:nvPr>
        </p:nvGraphicFramePr>
        <p:xfrm>
          <a:off x="3148385" y="1204001"/>
          <a:ext cx="5249863" cy="947738"/>
        </p:xfrm>
        <a:graphic>
          <a:graphicData uri="http://schemas.openxmlformats.org/presentationml/2006/ole">
            <mc:AlternateContent xmlns:mc="http://schemas.openxmlformats.org/markup-compatibility/2006">
              <mc:Choice xmlns:v="urn:schemas-microsoft-com:vml" Requires="v">
                <p:oleObj r:id="rId4" imgW="64617600" imgH="11582400" progId="Equation.DSMT4">
                  <p:embed/>
                </p:oleObj>
              </mc:Choice>
              <mc:Fallback>
                <p:oleObj r:id="rId4" imgW="64617600" imgH="11582400" progId="Equation.DSMT4">
                  <p:embed/>
                  <p:pic>
                    <p:nvPicPr>
                      <p:cNvPr id="100360" name="对象 1013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8385" y="1204001"/>
                        <a:ext cx="5249863"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116</a:t>
            </a:fld>
            <a:endParaRPr lang="zh-CN" altLang="en-US"/>
          </a:p>
        </p:txBody>
      </p:sp>
      <p:sp>
        <p:nvSpPr>
          <p:cNvPr id="5" name="矩形 4">
            <a:extLst>
              <a:ext uri="{FF2B5EF4-FFF2-40B4-BE49-F238E27FC236}">
                <a16:creationId xmlns:a16="http://schemas.microsoft.com/office/drawing/2014/main" id="{FF204DBB-8DC9-FD4E-24F6-87A870643411}"/>
              </a:ext>
            </a:extLst>
          </p:cNvPr>
          <p:cNvSpPr/>
          <p:nvPr/>
        </p:nvSpPr>
        <p:spPr>
          <a:xfrm>
            <a:off x="553903" y="254433"/>
            <a:ext cx="2590800" cy="662554"/>
          </a:xfrm>
          <a:prstGeom prst="rect">
            <a:avLst/>
          </a:prstGeom>
          <a:noFill/>
          <a:ln w="9525">
            <a:noFill/>
            <a:miter/>
          </a:ln>
        </p:spPr>
        <p:txBody>
          <a:bodyPr>
            <a:spAutoFit/>
          </a:bodyPr>
          <a:lstStyle/>
          <a:p>
            <a:pPr algn="ctr">
              <a:lnSpc>
                <a:spcPct val="150000"/>
              </a:lnSpc>
              <a:buClr>
                <a:srgbClr val="000000"/>
              </a:buClr>
            </a:pPr>
            <a:r>
              <a:rPr lang="en-US" altLang="zh-CN" sz="2800" b="1" noProof="1">
                <a:solidFill>
                  <a:schemeClr val="tx2"/>
                </a:solidFill>
                <a:latin typeface="微软雅黑" panose="020B0503020204020204" pitchFamily="34" charset="-122"/>
                <a:ea typeface="微软雅黑" panose="020B0503020204020204" pitchFamily="34" charset="-122"/>
                <a:cs typeface="+mj-cs"/>
              </a:rPr>
              <a:t>4.3</a:t>
            </a:r>
            <a:r>
              <a:rPr lang="zh-CN" altLang="en-US" sz="2800" b="1" noProof="1">
                <a:solidFill>
                  <a:schemeClr val="tx2"/>
                </a:solidFill>
                <a:latin typeface="微软雅黑" panose="020B0503020204020204" pitchFamily="34" charset="-122"/>
                <a:ea typeface="微软雅黑" panose="020B0503020204020204" pitchFamily="34" charset="-122"/>
                <a:cs typeface="+mj-cs"/>
              </a:rPr>
              <a:t>伯努利方程 </a:t>
            </a:r>
          </a:p>
        </p:txBody>
      </p:sp>
      <p:sp>
        <p:nvSpPr>
          <p:cNvPr id="6" name="文本框 5">
            <a:extLst>
              <a:ext uri="{FF2B5EF4-FFF2-40B4-BE49-F238E27FC236}">
                <a16:creationId xmlns:a16="http://schemas.microsoft.com/office/drawing/2014/main" id="{E382C5EE-CF3A-1F60-92E8-B049AF02A581}"/>
              </a:ext>
            </a:extLst>
          </p:cNvPr>
          <p:cNvSpPr txBox="1"/>
          <p:nvPr/>
        </p:nvSpPr>
        <p:spPr>
          <a:xfrm>
            <a:off x="7716982" y="3537650"/>
            <a:ext cx="2078182" cy="369332"/>
          </a:xfrm>
          <a:prstGeom prst="rect">
            <a:avLst/>
          </a:prstGeom>
          <a:noFill/>
        </p:spPr>
        <p:txBody>
          <a:bodyPr wrap="square" rtlCol="0">
            <a:spAutoFit/>
          </a:bodyPr>
          <a:lstStyle/>
          <a:p>
            <a:r>
              <a:rPr lang="en-US" altLang="zh-CN" dirty="0"/>
              <a:t>P112</a:t>
            </a:r>
            <a:endParaRPr lang="zh-CN" alt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2" name="矩形 102406"/>
          <p:cNvSpPr>
            <a:spLocks noChangeArrowheads="1"/>
          </p:cNvSpPr>
          <p:nvPr/>
        </p:nvSpPr>
        <p:spPr bwMode="auto">
          <a:xfrm>
            <a:off x="2400300" y="3207544"/>
            <a:ext cx="739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000" dirty="0">
                <a:latin typeface="微软雅黑" panose="020B0503020204020204" pitchFamily="34" charset="-122"/>
                <a:ea typeface="微软雅黑" panose="020B0503020204020204" pitchFamily="34" charset="-122"/>
              </a:rPr>
              <a:t>如考虑     为一</a:t>
            </a:r>
            <a:r>
              <a:rPr lang="zh-CN" altLang="en-US" sz="2000" dirty="0">
                <a:solidFill>
                  <a:srgbClr val="FF0000"/>
                </a:solidFill>
                <a:latin typeface="微软雅黑" panose="020B0503020204020204" pitchFamily="34" charset="-122"/>
                <a:ea typeface="微软雅黑" panose="020B0503020204020204" pitchFamily="34" charset="-122"/>
              </a:rPr>
              <a:t>定常场</a:t>
            </a:r>
            <a:r>
              <a:rPr lang="zh-CN" altLang="en-US" sz="2000" dirty="0">
                <a:latin typeface="微软雅黑" panose="020B0503020204020204" pitchFamily="34" charset="-122"/>
                <a:ea typeface="微软雅黑" panose="020B0503020204020204" pitchFamily="34" charset="-122"/>
              </a:rPr>
              <a:t>，则有：</a:t>
            </a:r>
          </a:p>
        </p:txBody>
      </p:sp>
      <p:graphicFrame>
        <p:nvGraphicFramePr>
          <p:cNvPr id="101377" name="对象 102401"/>
          <p:cNvGraphicFramePr>
            <a:graphicFrameLocks noChangeAspect="1"/>
          </p:cNvGraphicFramePr>
          <p:nvPr>
            <p:extLst>
              <p:ext uri="{D42A27DB-BD31-4B8C-83A1-F6EECF244321}">
                <p14:modId xmlns:p14="http://schemas.microsoft.com/office/powerpoint/2010/main" val="3707434439"/>
              </p:ext>
            </p:extLst>
          </p:nvPr>
        </p:nvGraphicFramePr>
        <p:xfrm>
          <a:off x="4401849" y="2574131"/>
          <a:ext cx="1600200" cy="536575"/>
        </p:xfrm>
        <a:graphic>
          <a:graphicData uri="http://schemas.openxmlformats.org/presentationml/2006/ole">
            <mc:AlternateContent xmlns:mc="http://schemas.openxmlformats.org/markup-compatibility/2006">
              <mc:Choice xmlns:v="urn:schemas-microsoft-com:vml" Requires="v">
                <p:oleObj r:id="rId2" imgW="15240000" imgH="5181600" progId="Equation.3">
                  <p:embed/>
                </p:oleObj>
              </mc:Choice>
              <mc:Fallback>
                <p:oleObj r:id="rId2" imgW="15240000" imgH="5181600" progId="Equation.3">
                  <p:embed/>
                  <p:pic>
                    <p:nvPicPr>
                      <p:cNvPr id="101377" name="对象 1024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1849" y="2574131"/>
                        <a:ext cx="16002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1378" name="对象 102402"/>
          <p:cNvGraphicFramePr>
            <a:graphicFrameLocks noChangeAspect="1"/>
          </p:cNvGraphicFramePr>
          <p:nvPr>
            <p:extLst>
              <p:ext uri="{D42A27DB-BD31-4B8C-83A1-F6EECF244321}">
                <p14:modId xmlns:p14="http://schemas.microsoft.com/office/powerpoint/2010/main" val="1850613279"/>
              </p:ext>
            </p:extLst>
          </p:nvPr>
        </p:nvGraphicFramePr>
        <p:xfrm>
          <a:off x="6773863" y="2041129"/>
          <a:ext cx="381000" cy="381000"/>
        </p:xfrm>
        <a:graphic>
          <a:graphicData uri="http://schemas.openxmlformats.org/presentationml/2006/ole">
            <mc:AlternateContent xmlns:mc="http://schemas.openxmlformats.org/markup-compatibility/2006">
              <mc:Choice xmlns:v="urn:schemas-microsoft-com:vml" Requires="v">
                <p:oleObj r:id="rId4" imgW="3657600" imgH="3657600" progId="Equation.3">
                  <p:embed/>
                </p:oleObj>
              </mc:Choice>
              <mc:Fallback>
                <p:oleObj r:id="rId4" imgW="3657600" imgH="3657600" progId="Equation.3">
                  <p:embed/>
                  <p:pic>
                    <p:nvPicPr>
                      <p:cNvPr id="101378" name="对象 1024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3863" y="2041129"/>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1379" name="对象 102403"/>
          <p:cNvGraphicFramePr>
            <a:graphicFrameLocks noChangeAspect="1"/>
          </p:cNvGraphicFramePr>
          <p:nvPr>
            <p:extLst>
              <p:ext uri="{D42A27DB-BD31-4B8C-83A1-F6EECF244321}">
                <p14:modId xmlns:p14="http://schemas.microsoft.com/office/powerpoint/2010/main" val="947031921"/>
              </p:ext>
            </p:extLst>
          </p:nvPr>
        </p:nvGraphicFramePr>
        <p:xfrm>
          <a:off x="3220244" y="3207544"/>
          <a:ext cx="381000" cy="381000"/>
        </p:xfrm>
        <a:graphic>
          <a:graphicData uri="http://schemas.openxmlformats.org/presentationml/2006/ole">
            <mc:AlternateContent xmlns:mc="http://schemas.openxmlformats.org/markup-compatibility/2006">
              <mc:Choice xmlns:v="urn:schemas-microsoft-com:vml" Requires="v">
                <p:oleObj r:id="rId6" imgW="3657600" imgH="3657600" progId="Equation.3">
                  <p:embed/>
                </p:oleObj>
              </mc:Choice>
              <mc:Fallback>
                <p:oleObj r:id="rId6" imgW="3657600" imgH="3657600" progId="Equation.3">
                  <p:embed/>
                  <p:pic>
                    <p:nvPicPr>
                      <p:cNvPr id="101379" name="对象 1024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0244" y="3207544"/>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1381" name="矩形 102405"/>
          <p:cNvSpPr>
            <a:spLocks noChangeArrowheads="1"/>
          </p:cNvSpPr>
          <p:nvPr/>
        </p:nvSpPr>
        <p:spPr bwMode="auto">
          <a:xfrm>
            <a:off x="2400300" y="2043908"/>
            <a:ext cx="739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000" dirty="0">
                <a:latin typeface="微软雅黑" panose="020B0503020204020204" pitchFamily="34" charset="-122"/>
                <a:ea typeface="微软雅黑" panose="020B0503020204020204" pitchFamily="34" charset="-122"/>
              </a:rPr>
              <a:t>假设</a:t>
            </a:r>
            <a:r>
              <a:rPr lang="zh-CN" altLang="en-US" sz="2000" dirty="0">
                <a:solidFill>
                  <a:srgbClr val="FF0000"/>
                </a:solidFill>
                <a:latin typeface="微软雅黑" panose="020B0503020204020204" pitchFamily="34" charset="-122"/>
                <a:ea typeface="微软雅黑" panose="020B0503020204020204" pitchFamily="34" charset="-122"/>
              </a:rPr>
              <a:t>质量力是有势力</a:t>
            </a:r>
            <a:r>
              <a:rPr lang="zh-CN" altLang="en-US" sz="2000" dirty="0">
                <a:latin typeface="微软雅黑" panose="020B0503020204020204" pitchFamily="34" charset="-122"/>
                <a:ea typeface="微软雅黑" panose="020B0503020204020204" pitchFamily="34" charset="-122"/>
              </a:rPr>
              <a:t>，且质量力位势为   ，即满足：</a:t>
            </a:r>
          </a:p>
        </p:txBody>
      </p:sp>
      <p:graphicFrame>
        <p:nvGraphicFramePr>
          <p:cNvPr id="101383" name="对象 102407"/>
          <p:cNvGraphicFramePr>
            <a:graphicFrameLocks noChangeAspect="1"/>
          </p:cNvGraphicFramePr>
          <p:nvPr>
            <p:extLst>
              <p:ext uri="{D42A27DB-BD31-4B8C-83A1-F6EECF244321}">
                <p14:modId xmlns:p14="http://schemas.microsoft.com/office/powerpoint/2010/main" val="1897719303"/>
              </p:ext>
            </p:extLst>
          </p:nvPr>
        </p:nvGraphicFramePr>
        <p:xfrm>
          <a:off x="4057650" y="1035051"/>
          <a:ext cx="3097213" cy="954088"/>
        </p:xfrm>
        <a:graphic>
          <a:graphicData uri="http://schemas.openxmlformats.org/presentationml/2006/ole">
            <mc:AlternateContent xmlns:mc="http://schemas.openxmlformats.org/markup-compatibility/2006">
              <mc:Choice xmlns:v="urn:schemas-microsoft-com:vml" Requires="v">
                <p:oleObj r:id="rId7" imgW="37490400" imgH="11582400" progId="Equation.DSMT4">
                  <p:embed/>
                </p:oleObj>
              </mc:Choice>
              <mc:Fallback>
                <p:oleObj r:id="rId7" imgW="37490400" imgH="11582400" progId="Equation.DSMT4">
                  <p:embed/>
                  <p:pic>
                    <p:nvPicPr>
                      <p:cNvPr id="101383" name="对象 10240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7650" y="1035051"/>
                        <a:ext cx="30972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117</a:t>
            </a:fld>
            <a:endParaRPr lang="zh-CN" altLang="en-US"/>
          </a:p>
        </p:txBody>
      </p:sp>
      <p:graphicFrame>
        <p:nvGraphicFramePr>
          <p:cNvPr id="3" name="对象 2">
            <a:extLst>
              <a:ext uri="{FF2B5EF4-FFF2-40B4-BE49-F238E27FC236}">
                <a16:creationId xmlns:a16="http://schemas.microsoft.com/office/drawing/2014/main" id="{6747D000-DCA1-774D-96CE-3178DDAB94F9}"/>
              </a:ext>
            </a:extLst>
          </p:cNvPr>
          <p:cNvGraphicFramePr>
            <a:graphicFrameLocks noChangeAspect="1"/>
          </p:cNvGraphicFramePr>
          <p:nvPr>
            <p:extLst>
              <p:ext uri="{D42A27DB-BD31-4B8C-83A1-F6EECF244321}">
                <p14:modId xmlns:p14="http://schemas.microsoft.com/office/powerpoint/2010/main" val="1155594009"/>
              </p:ext>
            </p:extLst>
          </p:nvPr>
        </p:nvGraphicFramePr>
        <p:xfrm>
          <a:off x="2628198" y="3781160"/>
          <a:ext cx="5956115" cy="830526"/>
        </p:xfrm>
        <a:graphic>
          <a:graphicData uri="http://schemas.openxmlformats.org/presentationml/2006/ole">
            <mc:AlternateContent xmlns:mc="http://schemas.openxmlformats.org/markup-compatibility/2006">
              <mc:Choice xmlns:v="urn:schemas-microsoft-com:vml" Requires="v">
                <p:oleObj name="Equation" r:id="rId9" imgW="5111661" imgH="713546" progId="Equation.DSMT4">
                  <p:embed/>
                </p:oleObj>
              </mc:Choice>
              <mc:Fallback>
                <p:oleObj name="Equation" r:id="rId9" imgW="5111661" imgH="713546" progId="Equation.DSMT4">
                  <p:embed/>
                  <p:pic>
                    <p:nvPicPr>
                      <p:cNvPr id="3" name="对象 2">
                        <a:extLst>
                          <a:ext uri="{FF2B5EF4-FFF2-40B4-BE49-F238E27FC236}">
                            <a16:creationId xmlns:a16="http://schemas.microsoft.com/office/drawing/2014/main" id="{6747D000-DCA1-774D-96CE-3178DDAB94F9}"/>
                          </a:ext>
                        </a:extLst>
                      </p:cNvPr>
                      <p:cNvPicPr/>
                      <p:nvPr/>
                    </p:nvPicPr>
                    <p:blipFill>
                      <a:blip r:embed="rId10"/>
                      <a:stretch>
                        <a:fillRect/>
                      </a:stretch>
                    </p:blipFill>
                    <p:spPr>
                      <a:xfrm>
                        <a:off x="2628198" y="3781160"/>
                        <a:ext cx="5956115" cy="830526"/>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5A73EA9B-0446-5151-F0A3-6BA9BBB4961F}"/>
              </a:ext>
            </a:extLst>
          </p:cNvPr>
          <p:cNvSpPr/>
          <p:nvPr/>
        </p:nvSpPr>
        <p:spPr>
          <a:xfrm>
            <a:off x="553903" y="254433"/>
            <a:ext cx="2590800" cy="662554"/>
          </a:xfrm>
          <a:prstGeom prst="rect">
            <a:avLst/>
          </a:prstGeom>
          <a:noFill/>
          <a:ln w="9525">
            <a:noFill/>
            <a:miter/>
          </a:ln>
        </p:spPr>
        <p:txBody>
          <a:bodyPr>
            <a:spAutoFit/>
          </a:bodyPr>
          <a:lstStyle/>
          <a:p>
            <a:pPr algn="ctr">
              <a:lnSpc>
                <a:spcPct val="150000"/>
              </a:lnSpc>
              <a:buClr>
                <a:srgbClr val="000000"/>
              </a:buClr>
            </a:pPr>
            <a:r>
              <a:rPr lang="en-US" altLang="zh-CN" sz="2800" b="1" noProof="1">
                <a:solidFill>
                  <a:schemeClr val="tx2"/>
                </a:solidFill>
                <a:latin typeface="微软雅黑" panose="020B0503020204020204" pitchFamily="34" charset="-122"/>
                <a:ea typeface="微软雅黑" panose="020B0503020204020204" pitchFamily="34" charset="-122"/>
                <a:cs typeface="+mj-cs"/>
              </a:rPr>
              <a:t>4.3</a:t>
            </a:r>
            <a:r>
              <a:rPr lang="zh-CN" altLang="en-US" sz="2800" b="1" noProof="1">
                <a:solidFill>
                  <a:schemeClr val="tx2"/>
                </a:solidFill>
                <a:latin typeface="微软雅黑" panose="020B0503020204020204" pitchFamily="34" charset="-122"/>
                <a:ea typeface="微软雅黑" panose="020B0503020204020204" pitchFamily="34" charset="-122"/>
                <a:cs typeface="+mj-cs"/>
              </a:rPr>
              <a:t>伯努利方程 </a:t>
            </a:r>
          </a:p>
        </p:txBody>
      </p:sp>
      <p:graphicFrame>
        <p:nvGraphicFramePr>
          <p:cNvPr id="8" name="对象 7">
            <a:extLst>
              <a:ext uri="{FF2B5EF4-FFF2-40B4-BE49-F238E27FC236}">
                <a16:creationId xmlns:a16="http://schemas.microsoft.com/office/drawing/2014/main" id="{815FF1B8-32A6-97D9-F9BE-21A0CE518D40}"/>
              </a:ext>
            </a:extLst>
          </p:cNvPr>
          <p:cNvGraphicFramePr>
            <a:graphicFrameLocks noChangeAspect="1"/>
          </p:cNvGraphicFramePr>
          <p:nvPr>
            <p:extLst>
              <p:ext uri="{D42A27DB-BD31-4B8C-83A1-F6EECF244321}">
                <p14:modId xmlns:p14="http://schemas.microsoft.com/office/powerpoint/2010/main" val="1143100207"/>
              </p:ext>
            </p:extLst>
          </p:nvPr>
        </p:nvGraphicFramePr>
        <p:xfrm>
          <a:off x="6262687" y="3013075"/>
          <a:ext cx="1046162" cy="831850"/>
        </p:xfrm>
        <a:graphic>
          <a:graphicData uri="http://schemas.openxmlformats.org/presentationml/2006/ole">
            <mc:AlternateContent xmlns:mc="http://schemas.openxmlformats.org/markup-compatibility/2006">
              <mc:Choice xmlns:v="urn:schemas-microsoft-com:vml" Requires="v">
                <p:oleObj name="Equation" r:id="rId11" imgW="495000" imgH="393480" progId="Equation.DSMT4">
                  <p:embed/>
                </p:oleObj>
              </mc:Choice>
              <mc:Fallback>
                <p:oleObj name="Equation" r:id="rId11" imgW="495000" imgH="393480" progId="Equation.DSMT4">
                  <p:embed/>
                  <p:pic>
                    <p:nvPicPr>
                      <p:cNvPr id="0" name=""/>
                      <p:cNvPicPr/>
                      <p:nvPr/>
                    </p:nvPicPr>
                    <p:blipFill>
                      <a:blip r:embed="rId12"/>
                      <a:stretch>
                        <a:fillRect/>
                      </a:stretch>
                    </p:blipFill>
                    <p:spPr>
                      <a:xfrm>
                        <a:off x="6262687" y="3013075"/>
                        <a:ext cx="1046162" cy="83185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0B354DE6-4AB2-88C8-2B0C-BB2A2DDE5D5D}"/>
              </a:ext>
            </a:extLst>
          </p:cNvPr>
          <p:cNvGraphicFramePr>
            <a:graphicFrameLocks noChangeAspect="1"/>
          </p:cNvGraphicFramePr>
          <p:nvPr>
            <p:extLst>
              <p:ext uri="{D42A27DB-BD31-4B8C-83A1-F6EECF244321}">
                <p14:modId xmlns:p14="http://schemas.microsoft.com/office/powerpoint/2010/main" val="3157198723"/>
              </p:ext>
            </p:extLst>
          </p:nvPr>
        </p:nvGraphicFramePr>
        <p:xfrm>
          <a:off x="3115766" y="5415225"/>
          <a:ext cx="3384550" cy="825500"/>
        </p:xfrm>
        <a:graphic>
          <a:graphicData uri="http://schemas.openxmlformats.org/presentationml/2006/ole">
            <mc:AlternateContent xmlns:mc="http://schemas.openxmlformats.org/markup-compatibility/2006">
              <mc:Choice xmlns:v="urn:schemas-microsoft-com:vml" Requires="v">
                <p:oleObj name="Equation" r:id="rId13" imgW="3384973" imgH="824790" progId="Equation.DSMT4">
                  <p:embed/>
                </p:oleObj>
              </mc:Choice>
              <mc:Fallback>
                <p:oleObj name="Equation" r:id="rId13" imgW="3384973" imgH="824790" progId="Equation.DSMT4">
                  <p:embed/>
                  <p:pic>
                    <p:nvPicPr>
                      <p:cNvPr id="0" name=""/>
                      <p:cNvPicPr/>
                      <p:nvPr/>
                    </p:nvPicPr>
                    <p:blipFill>
                      <a:blip r:embed="rId14"/>
                      <a:stretch>
                        <a:fillRect/>
                      </a:stretch>
                    </p:blipFill>
                    <p:spPr>
                      <a:xfrm>
                        <a:off x="3115766" y="5415225"/>
                        <a:ext cx="3384550" cy="82550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9B427C57-2C7F-8276-CB36-3AA64127668A}"/>
              </a:ext>
            </a:extLst>
          </p:cNvPr>
          <p:cNvGraphicFramePr>
            <a:graphicFrameLocks noChangeAspect="1"/>
          </p:cNvGraphicFramePr>
          <p:nvPr>
            <p:extLst>
              <p:ext uri="{D42A27DB-BD31-4B8C-83A1-F6EECF244321}">
                <p14:modId xmlns:p14="http://schemas.microsoft.com/office/powerpoint/2010/main" val="2923978434"/>
              </p:ext>
            </p:extLst>
          </p:nvPr>
        </p:nvGraphicFramePr>
        <p:xfrm>
          <a:off x="3144703" y="4560225"/>
          <a:ext cx="2957512" cy="906462"/>
        </p:xfrm>
        <a:graphic>
          <a:graphicData uri="http://schemas.openxmlformats.org/presentationml/2006/ole">
            <mc:AlternateContent xmlns:mc="http://schemas.openxmlformats.org/markup-compatibility/2006">
              <mc:Choice xmlns:v="urn:schemas-microsoft-com:vml" Requires="v">
                <p:oleObj name="Equation" r:id="rId15" imgW="1574640" imgH="482400" progId="Equation.DSMT4">
                  <p:embed/>
                </p:oleObj>
              </mc:Choice>
              <mc:Fallback>
                <p:oleObj name="Equation" r:id="rId15" imgW="1574640" imgH="482400" progId="Equation.DSMT4">
                  <p:embed/>
                  <p:pic>
                    <p:nvPicPr>
                      <p:cNvPr id="0" name=""/>
                      <p:cNvPicPr/>
                      <p:nvPr/>
                    </p:nvPicPr>
                    <p:blipFill>
                      <a:blip r:embed="rId16"/>
                      <a:stretch>
                        <a:fillRect/>
                      </a:stretch>
                    </p:blipFill>
                    <p:spPr>
                      <a:xfrm>
                        <a:off x="3144703" y="4560225"/>
                        <a:ext cx="2957512" cy="906462"/>
                      </a:xfrm>
                      <a:prstGeom prst="rect">
                        <a:avLst/>
                      </a:prstGeom>
                    </p:spPr>
                  </p:pic>
                </p:oleObj>
              </mc:Fallback>
            </mc:AlternateContent>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01" name="对象 103425"/>
          <p:cNvGraphicFramePr>
            <a:graphicFrameLocks noChangeAspect="1"/>
          </p:cNvGraphicFramePr>
          <p:nvPr>
            <p:extLst>
              <p:ext uri="{D42A27DB-BD31-4B8C-83A1-F6EECF244321}">
                <p14:modId xmlns:p14="http://schemas.microsoft.com/office/powerpoint/2010/main" val="2635391546"/>
              </p:ext>
            </p:extLst>
          </p:nvPr>
        </p:nvGraphicFramePr>
        <p:xfrm>
          <a:off x="4916930" y="3008821"/>
          <a:ext cx="2900362" cy="1079500"/>
        </p:xfrm>
        <a:graphic>
          <a:graphicData uri="http://schemas.openxmlformats.org/presentationml/2006/ole">
            <mc:AlternateContent xmlns:mc="http://schemas.openxmlformats.org/markup-compatibility/2006">
              <mc:Choice xmlns:v="urn:schemas-microsoft-com:vml" Requires="v">
                <p:oleObj r:id="rId2" imgW="36271200" imgH="11582400" progId="Equation.DSMT4">
                  <p:embed/>
                </p:oleObj>
              </mc:Choice>
              <mc:Fallback>
                <p:oleObj r:id="rId2" imgW="36271200" imgH="11582400" progId="Equation.DSMT4">
                  <p:embed/>
                  <p:pic>
                    <p:nvPicPr>
                      <p:cNvPr id="102401" name="对象 1034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6930" y="3008821"/>
                        <a:ext cx="29003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02" name="对象 103426"/>
          <p:cNvGraphicFramePr>
            <a:graphicFrameLocks noChangeAspect="1"/>
          </p:cNvGraphicFramePr>
          <p:nvPr>
            <p:extLst>
              <p:ext uri="{D42A27DB-BD31-4B8C-83A1-F6EECF244321}">
                <p14:modId xmlns:p14="http://schemas.microsoft.com/office/powerpoint/2010/main" val="1947959271"/>
              </p:ext>
            </p:extLst>
          </p:nvPr>
        </p:nvGraphicFramePr>
        <p:xfrm>
          <a:off x="4902200" y="1112554"/>
          <a:ext cx="3149600" cy="1171575"/>
        </p:xfrm>
        <a:graphic>
          <a:graphicData uri="http://schemas.openxmlformats.org/presentationml/2006/ole">
            <mc:AlternateContent xmlns:mc="http://schemas.openxmlformats.org/markup-compatibility/2006">
              <mc:Choice xmlns:v="urn:schemas-microsoft-com:vml" Requires="v">
                <p:oleObj r:id="rId4" imgW="38100000" imgH="11582400" progId="Equation.3">
                  <p:embed/>
                </p:oleObj>
              </mc:Choice>
              <mc:Fallback>
                <p:oleObj r:id="rId4" imgW="38100000" imgH="11582400" progId="Equation.3">
                  <p:embed/>
                  <p:pic>
                    <p:nvPicPr>
                      <p:cNvPr id="102402" name="对象 1034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2200" y="1112554"/>
                        <a:ext cx="31496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403" name="矩形 103427"/>
          <p:cNvSpPr>
            <a:spLocks noChangeArrowheads="1"/>
          </p:cNvSpPr>
          <p:nvPr/>
        </p:nvSpPr>
        <p:spPr bwMode="auto">
          <a:xfrm>
            <a:off x="1849303" y="1042665"/>
            <a:ext cx="2492990" cy="49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理想流体的动能方程</a:t>
            </a:r>
          </a:p>
        </p:txBody>
      </p:sp>
      <p:sp>
        <p:nvSpPr>
          <p:cNvPr id="102404" name="直接连接符 103428"/>
          <p:cNvSpPr>
            <a:spLocks noChangeShapeType="1"/>
          </p:cNvSpPr>
          <p:nvPr/>
        </p:nvSpPr>
        <p:spPr bwMode="auto">
          <a:xfrm>
            <a:off x="6527800" y="1977742"/>
            <a:ext cx="0" cy="1005608"/>
          </a:xfrm>
          <a:prstGeom prst="line">
            <a:avLst/>
          </a:prstGeom>
          <a:noFill/>
          <a:ln w="28575">
            <a:solidFill>
              <a:srgbClr val="C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03430" name="矩形 103429"/>
          <p:cNvSpPr/>
          <p:nvPr/>
        </p:nvSpPr>
        <p:spPr>
          <a:xfrm>
            <a:off x="6527800" y="2048045"/>
            <a:ext cx="2492990" cy="960776"/>
          </a:xfrm>
          <a:prstGeom prst="rect">
            <a:avLst/>
          </a:prstGeom>
          <a:noFill/>
          <a:ln w="9525">
            <a:noFill/>
            <a:miter/>
          </a:ln>
        </p:spPr>
        <p:txBody>
          <a:bodyPr wrap="none">
            <a:spAutoFit/>
          </a:bodyPr>
          <a:lstStyle/>
          <a:p>
            <a:pPr>
              <a:lnSpc>
                <a:spcPct val="150000"/>
              </a:lnSpc>
            </a:pPr>
            <a:r>
              <a:rPr lang="zh-CN" altLang="en-US" sz="2000" noProof="1">
                <a:solidFill>
                  <a:srgbClr val="FF0000"/>
                </a:solidFill>
                <a:effectLst>
                  <a:outerShdw blurRad="38100" dist="38100" dir="2700000">
                    <a:srgbClr val="FFFFFF"/>
                  </a:outerShdw>
                </a:effectLst>
                <a:latin typeface="Arial" panose="020B0604020202020204" pitchFamily="34" charset="0"/>
                <a:ea typeface="微软雅黑" panose="020B0503020204020204" pitchFamily="34" charset="-122"/>
                <a:cs typeface="+mn-ea"/>
              </a:rPr>
              <a:t>假设质量力是有势力</a:t>
            </a:r>
            <a:endParaRPr lang="zh-CN" altLang="en-US" sz="2000" noProof="1">
              <a:solidFill>
                <a:srgbClr val="FF0000"/>
              </a:solidFill>
              <a:effectLst>
                <a:outerShdw blurRad="38100" dist="38100" dir="2700000">
                  <a:srgbClr val="FFFFFF"/>
                </a:outerShdw>
              </a:effectLst>
              <a:latin typeface="Arial" panose="020B0604020202020204" pitchFamily="34" charset="0"/>
              <a:ea typeface="微软雅黑" panose="020B0503020204020204" pitchFamily="34" charset="-122"/>
            </a:endParaRPr>
          </a:p>
          <a:p>
            <a:pPr>
              <a:lnSpc>
                <a:spcPct val="150000"/>
              </a:lnSpc>
            </a:pPr>
            <a:r>
              <a:rPr lang="zh-CN" altLang="en-US" sz="2000" noProof="1">
                <a:solidFill>
                  <a:srgbClr val="FF0000"/>
                </a:solidFill>
                <a:effectLst>
                  <a:outerShdw blurRad="38100" dist="38100" dir="2700000">
                    <a:srgbClr val="FFFFFF"/>
                  </a:outerShdw>
                </a:effectLst>
                <a:latin typeface="Arial" panose="020B0604020202020204" pitchFamily="34" charset="0"/>
                <a:ea typeface="微软雅黑" panose="020B0503020204020204" pitchFamily="34" charset="-122"/>
                <a:cs typeface="+mn-ea"/>
              </a:rPr>
              <a:t>且为定常场</a:t>
            </a:r>
            <a:endParaRPr lang="zh-CN" altLang="en-US" sz="2000" noProof="1">
              <a:solidFill>
                <a:srgbClr val="FF0000"/>
              </a:solidFill>
              <a:effectLst>
                <a:outerShdw blurRad="38100" dist="38100" dir="2700000">
                  <a:srgbClr val="FFFFFF"/>
                </a:outerShdw>
              </a:effectLst>
              <a:latin typeface="Arial" panose="020B0604020202020204" pitchFamily="3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118</a:t>
            </a:fld>
            <a:endParaRPr lang="zh-CN" altLang="en-US"/>
          </a:p>
        </p:txBody>
      </p:sp>
      <p:sp>
        <p:nvSpPr>
          <p:cNvPr id="4" name="矩形 3">
            <a:extLst>
              <a:ext uri="{FF2B5EF4-FFF2-40B4-BE49-F238E27FC236}">
                <a16:creationId xmlns:a16="http://schemas.microsoft.com/office/drawing/2014/main" id="{D6ED997F-7F63-9C53-3AC4-F7B164D8B610}"/>
              </a:ext>
            </a:extLst>
          </p:cNvPr>
          <p:cNvSpPr/>
          <p:nvPr/>
        </p:nvSpPr>
        <p:spPr>
          <a:xfrm>
            <a:off x="553903" y="254433"/>
            <a:ext cx="2590800" cy="662554"/>
          </a:xfrm>
          <a:prstGeom prst="rect">
            <a:avLst/>
          </a:prstGeom>
          <a:noFill/>
          <a:ln w="9525">
            <a:noFill/>
            <a:miter/>
          </a:ln>
        </p:spPr>
        <p:txBody>
          <a:bodyPr>
            <a:spAutoFit/>
          </a:bodyPr>
          <a:lstStyle/>
          <a:p>
            <a:pPr algn="ctr">
              <a:lnSpc>
                <a:spcPct val="150000"/>
              </a:lnSpc>
              <a:buClr>
                <a:srgbClr val="000000"/>
              </a:buClr>
            </a:pPr>
            <a:r>
              <a:rPr lang="en-US" altLang="zh-CN" sz="2800" b="1" noProof="1">
                <a:solidFill>
                  <a:schemeClr val="tx2"/>
                </a:solidFill>
                <a:latin typeface="微软雅黑" panose="020B0503020204020204" pitchFamily="34" charset="-122"/>
                <a:ea typeface="微软雅黑" panose="020B0503020204020204" pitchFamily="34" charset="-122"/>
                <a:cs typeface="+mj-cs"/>
              </a:rPr>
              <a:t>4.3</a:t>
            </a:r>
            <a:r>
              <a:rPr lang="zh-CN" altLang="en-US" sz="2800" b="1" noProof="1">
                <a:solidFill>
                  <a:schemeClr val="tx2"/>
                </a:solidFill>
                <a:latin typeface="微软雅黑" panose="020B0503020204020204" pitchFamily="34" charset="-122"/>
                <a:ea typeface="微软雅黑" panose="020B0503020204020204" pitchFamily="34" charset="-122"/>
                <a:cs typeface="+mj-cs"/>
              </a:rPr>
              <a:t>伯努利方程 </a:t>
            </a:r>
          </a:p>
        </p:txBody>
      </p:sp>
      <p:sp>
        <p:nvSpPr>
          <p:cNvPr id="6" name="文本框 5">
            <a:extLst>
              <a:ext uri="{FF2B5EF4-FFF2-40B4-BE49-F238E27FC236}">
                <a16:creationId xmlns:a16="http://schemas.microsoft.com/office/drawing/2014/main" id="{A93D1429-2BBC-2D32-6701-E89B57C2F209}"/>
              </a:ext>
            </a:extLst>
          </p:cNvPr>
          <p:cNvSpPr txBox="1"/>
          <p:nvPr/>
        </p:nvSpPr>
        <p:spPr>
          <a:xfrm>
            <a:off x="1613311" y="4352541"/>
            <a:ext cx="9377632" cy="1289456"/>
          </a:xfrm>
          <a:prstGeom prst="rect">
            <a:avLst/>
          </a:prstGeom>
          <a:noFill/>
        </p:spPr>
        <p:txBody>
          <a:bodyPr wrap="square">
            <a:spAutoFit/>
          </a:bodyPr>
          <a:lstStyle/>
          <a:p>
            <a:pPr>
              <a:lnSpc>
                <a:spcPct val="150000"/>
              </a:lnSpc>
            </a:pPr>
            <a:r>
              <a:rPr lang="zh-CN" altLang="en-US" dirty="0">
                <a:latin typeface="Arial" panose="020B0604020202020204" pitchFamily="34" charset="0"/>
                <a:ea typeface="微软雅黑" panose="020B0503020204020204" pitchFamily="34" charset="-122"/>
              </a:rPr>
              <a:t>        理想流体运动过程中，</a:t>
            </a:r>
            <a:r>
              <a:rPr lang="zh-CN" altLang="en-US" b="1" dirty="0">
                <a:solidFill>
                  <a:srgbClr val="0070C0"/>
                </a:solidFill>
                <a:latin typeface="Arial" panose="020B0604020202020204" pitchFamily="34" charset="0"/>
                <a:ea typeface="微软雅黑" panose="020B0503020204020204" pitchFamily="34" charset="-122"/>
              </a:rPr>
              <a:t>动能与位能的变化率等于压力梯度力作功率</a:t>
            </a:r>
            <a:r>
              <a:rPr lang="zh-CN" altLang="en-US" dirty="0">
                <a:latin typeface="Arial" panose="020B0604020202020204" pitchFamily="34" charset="0"/>
                <a:ea typeface="微软雅黑" panose="020B0503020204020204" pitchFamily="34" charset="-122"/>
              </a:rPr>
              <a:t>。如果流体微团在运行方向上压力的分布是均匀的，即压力梯度力为零，则流体微团的</a:t>
            </a:r>
            <a:r>
              <a:rPr lang="zh-CN" altLang="en-US" b="1" dirty="0">
                <a:solidFill>
                  <a:srgbClr val="C00000"/>
                </a:solidFill>
                <a:latin typeface="Arial" panose="020B0604020202020204" pitchFamily="34" charset="0"/>
                <a:ea typeface="微软雅黑" panose="020B0503020204020204" pitchFamily="34" charset="-122"/>
              </a:rPr>
              <a:t>动能与位能之和(机械能)守恒</a:t>
            </a:r>
            <a:r>
              <a:rPr lang="zh-CN" altLang="en-US" dirty="0">
                <a:latin typeface="Arial" panose="020B0604020202020204" pitchFamily="34" charset="0"/>
                <a:ea typeface="微软雅黑" panose="020B0503020204020204" pitchFamily="34" charset="-122"/>
              </a:rPr>
              <a:t>。</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425" name="对象 104449"/>
          <p:cNvGraphicFramePr>
            <a:graphicFrameLocks noChangeAspect="1"/>
          </p:cNvGraphicFramePr>
          <p:nvPr/>
        </p:nvGraphicFramePr>
        <p:xfrm>
          <a:off x="3278378" y="1358525"/>
          <a:ext cx="4142995" cy="892927"/>
        </p:xfrm>
        <a:graphic>
          <a:graphicData uri="http://schemas.openxmlformats.org/presentationml/2006/ole">
            <mc:AlternateContent xmlns:mc="http://schemas.openxmlformats.org/markup-compatibility/2006">
              <mc:Choice xmlns:v="urn:schemas-microsoft-com:vml" Requires="v">
                <p:oleObj name="Equation" r:id="rId2" imgW="1511280" imgH="482400" progId="Equation.DSMT4">
                  <p:embed/>
                </p:oleObj>
              </mc:Choice>
              <mc:Fallback>
                <p:oleObj name="Equation" r:id="rId2" imgW="1511280" imgH="482400" progId="Equation.DSMT4">
                  <p:embed/>
                  <p:pic>
                    <p:nvPicPr>
                      <p:cNvPr id="103425" name="对象 104449"/>
                      <p:cNvPicPr>
                        <a:picLocks noChangeAspect="1" noChangeArrowheads="1"/>
                      </p:cNvPicPr>
                      <p:nvPr/>
                    </p:nvPicPr>
                    <p:blipFill>
                      <a:blip r:embed="rId3"/>
                      <a:srcRect/>
                      <a:stretch>
                        <a:fillRect/>
                      </a:stretch>
                    </p:blipFill>
                    <p:spPr bwMode="auto">
                      <a:xfrm>
                        <a:off x="3278378" y="1358525"/>
                        <a:ext cx="4142995" cy="892927"/>
                      </a:xfrm>
                      <a:prstGeom prst="rect">
                        <a:avLst/>
                      </a:prstGeom>
                      <a:noFill/>
                      <a:ln>
                        <a:noFill/>
                      </a:ln>
                    </p:spPr>
                  </p:pic>
                </p:oleObj>
              </mc:Fallback>
            </mc:AlternateContent>
          </a:graphicData>
        </a:graphic>
      </p:graphicFrame>
      <p:graphicFrame>
        <p:nvGraphicFramePr>
          <p:cNvPr id="104451" name="对象 104450"/>
          <p:cNvGraphicFramePr>
            <a:graphicFrameLocks noChangeAspect="1"/>
          </p:cNvGraphicFramePr>
          <p:nvPr/>
        </p:nvGraphicFramePr>
        <p:xfrm>
          <a:off x="7467601" y="4921251"/>
          <a:ext cx="2563813" cy="942975"/>
        </p:xfrm>
        <a:graphic>
          <a:graphicData uri="http://schemas.openxmlformats.org/presentationml/2006/ole">
            <mc:AlternateContent xmlns:mc="http://schemas.openxmlformats.org/markup-compatibility/2006">
              <mc:Choice xmlns:v="urn:schemas-microsoft-com:vml" Requires="v">
                <p:oleObj r:id="rId4" imgW="31394400" imgH="11582400" progId="Equation.3">
                  <p:embed/>
                </p:oleObj>
              </mc:Choice>
              <mc:Fallback>
                <p:oleObj r:id="rId4" imgW="31394400" imgH="11582400" progId="Equation.3">
                  <p:embed/>
                  <p:pic>
                    <p:nvPicPr>
                      <p:cNvPr id="104451" name="对象 1044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1" y="4921251"/>
                        <a:ext cx="2563813"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4453" name="矩形 104452"/>
          <p:cNvSpPr>
            <a:spLocks noChangeArrowheads="1"/>
          </p:cNvSpPr>
          <p:nvPr/>
        </p:nvSpPr>
        <p:spPr bwMode="auto">
          <a:xfrm>
            <a:off x="3679825" y="4295776"/>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FF0000"/>
                </a:solidFill>
                <a:latin typeface="微软雅黑" panose="020B0503020204020204" pitchFamily="34" charset="-122"/>
                <a:ea typeface="微软雅黑" panose="020B0503020204020204" pitchFamily="34" charset="-122"/>
              </a:rPr>
              <a:t>不可压缩</a:t>
            </a:r>
          </a:p>
        </p:txBody>
      </p:sp>
      <p:sp>
        <p:nvSpPr>
          <p:cNvPr id="104454" name="矩形 104453"/>
          <p:cNvSpPr>
            <a:spLocks noChangeArrowheads="1"/>
          </p:cNvSpPr>
          <p:nvPr/>
        </p:nvSpPr>
        <p:spPr bwMode="auto">
          <a:xfrm>
            <a:off x="4130675" y="2638426"/>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FF0000"/>
                </a:solidFill>
                <a:latin typeface="微软雅黑" panose="020B0503020204020204" pitchFamily="34" charset="-122"/>
                <a:ea typeface="微软雅黑" panose="020B0503020204020204" pitchFamily="34" charset="-122"/>
              </a:rPr>
              <a:t>定常</a:t>
            </a:r>
          </a:p>
        </p:txBody>
      </p:sp>
      <p:sp>
        <p:nvSpPr>
          <p:cNvPr id="104455" name="直接连接符 104454"/>
          <p:cNvSpPr>
            <a:spLocks noChangeShapeType="1"/>
          </p:cNvSpPr>
          <p:nvPr/>
        </p:nvSpPr>
        <p:spPr bwMode="auto">
          <a:xfrm>
            <a:off x="5087938" y="4151313"/>
            <a:ext cx="0" cy="68580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04456" name="直接连接符 104455"/>
          <p:cNvSpPr>
            <a:spLocks noChangeShapeType="1"/>
          </p:cNvSpPr>
          <p:nvPr/>
        </p:nvSpPr>
        <p:spPr bwMode="auto">
          <a:xfrm>
            <a:off x="5105400" y="2406650"/>
            <a:ext cx="0" cy="91440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104457" name="对象 104456"/>
          <p:cNvGraphicFramePr>
            <a:graphicFrameLocks noChangeAspect="1"/>
          </p:cNvGraphicFramePr>
          <p:nvPr>
            <p:extLst>
              <p:ext uri="{D42A27DB-BD31-4B8C-83A1-F6EECF244321}">
                <p14:modId xmlns:p14="http://schemas.microsoft.com/office/powerpoint/2010/main" val="3885220887"/>
              </p:ext>
            </p:extLst>
          </p:nvPr>
        </p:nvGraphicFramePr>
        <p:xfrm>
          <a:off x="5327651" y="2472108"/>
          <a:ext cx="4703763" cy="690336"/>
        </p:xfrm>
        <a:graphic>
          <a:graphicData uri="http://schemas.openxmlformats.org/presentationml/2006/ole">
            <mc:AlternateContent xmlns:mc="http://schemas.openxmlformats.org/markup-compatibility/2006">
              <mc:Choice xmlns:v="urn:schemas-microsoft-com:vml" Requires="v">
                <p:oleObj r:id="rId6" imgW="52425600" imgH="9448800" progId="Equation.DSMT4">
                  <p:embed/>
                </p:oleObj>
              </mc:Choice>
              <mc:Fallback>
                <p:oleObj r:id="rId6" imgW="52425600" imgH="9448800" progId="Equation.DSMT4">
                  <p:embed/>
                  <p:pic>
                    <p:nvPicPr>
                      <p:cNvPr id="104457" name="对象 1044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27651" y="2472108"/>
                        <a:ext cx="4703763" cy="690336"/>
                      </a:xfrm>
                      <a:prstGeom prst="rect">
                        <a:avLst/>
                      </a:prstGeom>
                      <a:noFill/>
                      <a:ln>
                        <a:noFill/>
                      </a:ln>
                    </p:spPr>
                  </p:pic>
                </p:oleObj>
              </mc:Fallback>
            </mc:AlternateContent>
          </a:graphicData>
        </a:graphic>
      </p:graphicFrame>
      <p:graphicFrame>
        <p:nvGraphicFramePr>
          <p:cNvPr id="104458" name="对象 104457"/>
          <p:cNvGraphicFramePr>
            <a:graphicFrameLocks noChangeAspect="1"/>
          </p:cNvGraphicFramePr>
          <p:nvPr>
            <p:extLst>
              <p:ext uri="{D42A27DB-BD31-4B8C-83A1-F6EECF244321}">
                <p14:modId xmlns:p14="http://schemas.microsoft.com/office/powerpoint/2010/main" val="793955038"/>
              </p:ext>
            </p:extLst>
          </p:nvPr>
        </p:nvGraphicFramePr>
        <p:xfrm>
          <a:off x="4089400" y="3333196"/>
          <a:ext cx="2210519" cy="767551"/>
        </p:xfrm>
        <a:graphic>
          <a:graphicData uri="http://schemas.openxmlformats.org/presentationml/2006/ole">
            <mc:AlternateContent xmlns:mc="http://schemas.openxmlformats.org/markup-compatibility/2006">
              <mc:Choice xmlns:v="urn:schemas-microsoft-com:vml" Requires="v">
                <p:oleObj name="Equation" r:id="rId8" imgW="1396800" imgH="482400" progId="Equation.DSMT4">
                  <p:embed/>
                </p:oleObj>
              </mc:Choice>
              <mc:Fallback>
                <p:oleObj name="Equation" r:id="rId8" imgW="1396800" imgH="482400" progId="Equation.DSMT4">
                  <p:embed/>
                  <p:pic>
                    <p:nvPicPr>
                      <p:cNvPr id="104458" name="对象 104457"/>
                      <p:cNvPicPr>
                        <a:picLocks noChangeAspect="1" noChangeArrowheads="1"/>
                      </p:cNvPicPr>
                      <p:nvPr/>
                    </p:nvPicPr>
                    <p:blipFill>
                      <a:blip r:embed="rId9"/>
                      <a:srcRect/>
                      <a:stretch>
                        <a:fillRect/>
                      </a:stretch>
                    </p:blipFill>
                    <p:spPr bwMode="auto">
                      <a:xfrm>
                        <a:off x="4089400" y="3333196"/>
                        <a:ext cx="2210519" cy="767551"/>
                      </a:xfrm>
                      <a:prstGeom prst="rect">
                        <a:avLst/>
                      </a:prstGeom>
                      <a:noFill/>
                      <a:ln>
                        <a:noFill/>
                      </a:ln>
                    </p:spPr>
                  </p:pic>
                </p:oleObj>
              </mc:Fallback>
            </mc:AlternateContent>
          </a:graphicData>
        </a:graphic>
      </p:graphicFrame>
      <p:graphicFrame>
        <p:nvGraphicFramePr>
          <p:cNvPr id="104459" name="对象 104458"/>
          <p:cNvGraphicFramePr>
            <a:graphicFrameLocks noChangeAspect="1"/>
          </p:cNvGraphicFramePr>
          <p:nvPr/>
        </p:nvGraphicFramePr>
        <p:xfrm>
          <a:off x="3775075" y="4921250"/>
          <a:ext cx="2965450" cy="939800"/>
        </p:xfrm>
        <a:graphic>
          <a:graphicData uri="http://schemas.openxmlformats.org/presentationml/2006/ole">
            <mc:AlternateContent xmlns:mc="http://schemas.openxmlformats.org/markup-compatibility/2006">
              <mc:Choice xmlns:v="urn:schemas-microsoft-com:vml" Requires="v">
                <p:oleObj r:id="rId10" imgW="36576000" imgH="11582400" progId="Equation.3">
                  <p:embed/>
                </p:oleObj>
              </mc:Choice>
              <mc:Fallback>
                <p:oleObj r:id="rId10" imgW="36576000" imgH="11582400" progId="Equation.3">
                  <p:embed/>
                  <p:pic>
                    <p:nvPicPr>
                      <p:cNvPr id="104459" name="对象 1044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75075" y="4921250"/>
                        <a:ext cx="296545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4460" name="直接连接符 104459"/>
          <p:cNvSpPr>
            <a:spLocks noChangeShapeType="1"/>
          </p:cNvSpPr>
          <p:nvPr/>
        </p:nvSpPr>
        <p:spPr bwMode="auto">
          <a:xfrm>
            <a:off x="6705600" y="5378450"/>
            <a:ext cx="685800" cy="0"/>
          </a:xfrm>
          <a:prstGeom prst="line">
            <a:avLst/>
          </a:prstGeom>
          <a:noFill/>
          <a:ln w="571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104461" name="对象 104460"/>
          <p:cNvGraphicFramePr>
            <a:graphicFrameLocks noChangeAspect="1"/>
          </p:cNvGraphicFramePr>
          <p:nvPr/>
        </p:nvGraphicFramePr>
        <p:xfrm>
          <a:off x="5159375" y="4151313"/>
          <a:ext cx="1087438" cy="792162"/>
        </p:xfrm>
        <a:graphic>
          <a:graphicData uri="http://schemas.openxmlformats.org/presentationml/2006/ole">
            <mc:AlternateContent xmlns:mc="http://schemas.openxmlformats.org/markup-compatibility/2006">
              <mc:Choice xmlns:v="urn:schemas-microsoft-com:vml" Requires="v">
                <p:oleObj r:id="rId12" imgW="11887200" imgH="9448800" progId="Equation.DSMT4">
                  <p:embed/>
                </p:oleObj>
              </mc:Choice>
              <mc:Fallback>
                <p:oleObj r:id="rId12" imgW="11887200" imgH="9448800" progId="Equation.DSMT4">
                  <p:embed/>
                  <p:pic>
                    <p:nvPicPr>
                      <p:cNvPr id="104461" name="对象 10446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9375" y="4151313"/>
                        <a:ext cx="108743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119</a:t>
            </a:fld>
            <a:endParaRPr lang="zh-CN" altLang="en-US"/>
          </a:p>
        </p:txBody>
      </p:sp>
      <p:graphicFrame>
        <p:nvGraphicFramePr>
          <p:cNvPr id="3" name="对象 2">
            <a:extLst>
              <a:ext uri="{FF2B5EF4-FFF2-40B4-BE49-F238E27FC236}">
                <a16:creationId xmlns:a16="http://schemas.microsoft.com/office/drawing/2014/main" id="{A9F3FFA2-B5E8-4D19-FE8C-8F480A167898}"/>
              </a:ext>
            </a:extLst>
          </p:cNvPr>
          <p:cNvGraphicFramePr>
            <a:graphicFrameLocks noChangeAspect="1"/>
          </p:cNvGraphicFramePr>
          <p:nvPr/>
        </p:nvGraphicFramePr>
        <p:xfrm>
          <a:off x="6566958" y="4205515"/>
          <a:ext cx="292870" cy="690336"/>
        </p:xfrm>
        <a:graphic>
          <a:graphicData uri="http://schemas.openxmlformats.org/presentationml/2006/ole">
            <mc:AlternateContent xmlns:mc="http://schemas.openxmlformats.org/markup-compatibility/2006">
              <mc:Choice xmlns:v="urn:schemas-microsoft-com:vml" Requires="v">
                <p:oleObj name="Equation" r:id="rId14" imgW="177480" imgH="419040" progId="Equation.DSMT4">
                  <p:embed/>
                </p:oleObj>
              </mc:Choice>
              <mc:Fallback>
                <p:oleObj name="Equation" r:id="rId14" imgW="177480" imgH="419040" progId="Equation.DSMT4">
                  <p:embed/>
                  <p:pic>
                    <p:nvPicPr>
                      <p:cNvPr id="3" name="对象 2">
                        <a:extLst>
                          <a:ext uri="{FF2B5EF4-FFF2-40B4-BE49-F238E27FC236}">
                            <a16:creationId xmlns:a16="http://schemas.microsoft.com/office/drawing/2014/main" id="{A9F3FFA2-B5E8-4D19-FE8C-8F480A167898}"/>
                          </a:ext>
                        </a:extLst>
                      </p:cNvPr>
                      <p:cNvPicPr/>
                      <p:nvPr/>
                    </p:nvPicPr>
                    <p:blipFill>
                      <a:blip r:embed="rId15"/>
                      <a:stretch>
                        <a:fillRect/>
                      </a:stretch>
                    </p:blipFill>
                    <p:spPr>
                      <a:xfrm>
                        <a:off x="6566958" y="4205515"/>
                        <a:ext cx="292870" cy="690336"/>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71784B30-2B99-1F07-6C1F-FAAF38474315}"/>
              </a:ext>
            </a:extLst>
          </p:cNvPr>
          <p:cNvSpPr txBox="1"/>
          <p:nvPr/>
        </p:nvSpPr>
        <p:spPr>
          <a:xfrm>
            <a:off x="6894528" y="4347858"/>
            <a:ext cx="1937777" cy="369332"/>
          </a:xfrm>
          <a:prstGeom prst="rect">
            <a:avLst/>
          </a:prstGeom>
          <a:noFill/>
        </p:spPr>
        <p:txBody>
          <a:bodyPr wrap="square" rtlCol="0">
            <a:spAutoFit/>
          </a:bodyPr>
          <a:lstStyle/>
          <a:p>
            <a:r>
              <a:rPr lang="zh-CN" altLang="en-US" dirty="0"/>
              <a:t>可视为常数，即</a:t>
            </a:r>
          </a:p>
        </p:txBody>
      </p:sp>
      <p:graphicFrame>
        <p:nvGraphicFramePr>
          <p:cNvPr id="5" name="对象 4">
            <a:extLst>
              <a:ext uri="{FF2B5EF4-FFF2-40B4-BE49-F238E27FC236}">
                <a16:creationId xmlns:a16="http://schemas.microsoft.com/office/drawing/2014/main" id="{C77D29EF-0244-C789-F7E1-EAFF4F0D5A71}"/>
              </a:ext>
            </a:extLst>
          </p:cNvPr>
          <p:cNvGraphicFramePr>
            <a:graphicFrameLocks noChangeAspect="1"/>
          </p:cNvGraphicFramePr>
          <p:nvPr/>
        </p:nvGraphicFramePr>
        <p:xfrm>
          <a:off x="8583911" y="4227514"/>
          <a:ext cx="1641857" cy="634433"/>
        </p:xfrm>
        <a:graphic>
          <a:graphicData uri="http://schemas.openxmlformats.org/presentationml/2006/ole">
            <mc:AlternateContent xmlns:mc="http://schemas.openxmlformats.org/markup-compatibility/2006">
              <mc:Choice xmlns:v="urn:schemas-microsoft-com:vml" Requires="v">
                <p:oleObj name="Equation" r:id="rId16" imgW="1180800" imgH="457200" progId="Equation.DSMT4">
                  <p:embed/>
                </p:oleObj>
              </mc:Choice>
              <mc:Fallback>
                <p:oleObj name="Equation" r:id="rId16" imgW="1180800" imgH="457200" progId="Equation.DSMT4">
                  <p:embed/>
                  <p:pic>
                    <p:nvPicPr>
                      <p:cNvPr id="5" name="对象 4">
                        <a:extLst>
                          <a:ext uri="{FF2B5EF4-FFF2-40B4-BE49-F238E27FC236}">
                            <a16:creationId xmlns:a16="http://schemas.microsoft.com/office/drawing/2014/main" id="{C77D29EF-0244-C789-F7E1-EAFF4F0D5A71}"/>
                          </a:ext>
                        </a:extLst>
                      </p:cNvPr>
                      <p:cNvPicPr/>
                      <p:nvPr/>
                    </p:nvPicPr>
                    <p:blipFill>
                      <a:blip r:embed="rId17"/>
                      <a:stretch>
                        <a:fillRect/>
                      </a:stretch>
                    </p:blipFill>
                    <p:spPr>
                      <a:xfrm>
                        <a:off x="8583911" y="4227514"/>
                        <a:ext cx="1641857" cy="634433"/>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98C9B045-E04D-CA0F-B7BD-D0BAB8E045F0}"/>
              </a:ext>
            </a:extLst>
          </p:cNvPr>
          <p:cNvSpPr/>
          <p:nvPr/>
        </p:nvSpPr>
        <p:spPr>
          <a:xfrm>
            <a:off x="553903" y="254433"/>
            <a:ext cx="2590800" cy="662554"/>
          </a:xfrm>
          <a:prstGeom prst="rect">
            <a:avLst/>
          </a:prstGeom>
          <a:noFill/>
          <a:ln w="9525">
            <a:noFill/>
            <a:miter/>
          </a:ln>
        </p:spPr>
        <p:txBody>
          <a:bodyPr>
            <a:spAutoFit/>
          </a:bodyPr>
          <a:lstStyle/>
          <a:p>
            <a:pPr algn="ctr">
              <a:lnSpc>
                <a:spcPct val="150000"/>
              </a:lnSpc>
              <a:buClr>
                <a:srgbClr val="000000"/>
              </a:buClr>
            </a:pPr>
            <a:r>
              <a:rPr lang="en-US" altLang="zh-CN" sz="2800" b="1" noProof="1">
                <a:solidFill>
                  <a:schemeClr val="tx2"/>
                </a:solidFill>
                <a:latin typeface="微软雅黑" panose="020B0503020204020204" pitchFamily="34" charset="-122"/>
                <a:ea typeface="微软雅黑" panose="020B0503020204020204" pitchFamily="34" charset="-122"/>
                <a:cs typeface="+mj-cs"/>
              </a:rPr>
              <a:t>4.3</a:t>
            </a:r>
            <a:r>
              <a:rPr lang="zh-CN" altLang="en-US" sz="2800" b="1" noProof="1">
                <a:solidFill>
                  <a:schemeClr val="tx2"/>
                </a:solidFill>
                <a:latin typeface="微软雅黑" panose="020B0503020204020204" pitchFamily="34" charset="-122"/>
                <a:ea typeface="微软雅黑" panose="020B0503020204020204" pitchFamily="34" charset="-122"/>
                <a:cs typeface="+mj-cs"/>
              </a:rPr>
              <a:t>伯努利方程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14337" name="文本占位符 15361"/>
          <p:cNvSpPr>
            <a:spLocks noGrp="1" noChangeArrowheads="1"/>
          </p:cNvSpPr>
          <p:nvPr>
            <p:ph type="body" sz="half" idx="4294967295"/>
          </p:nvPr>
        </p:nvSpPr>
        <p:spPr>
          <a:xfrm>
            <a:off x="1146330" y="1223169"/>
            <a:ext cx="8194366" cy="4411662"/>
          </a:xfrm>
        </p:spPr>
        <p:txBody>
          <a:bodyPr/>
          <a:lstStyle/>
          <a:p>
            <a:pPr>
              <a:lnSpc>
                <a:spcPct val="150000"/>
              </a:lnSpc>
              <a:buFont typeface="Arial" panose="020B0604020202020204" pitchFamily="34" charset="0"/>
              <a:buNone/>
            </a:pPr>
            <a:r>
              <a:rPr lang="zh-CN" altLang="en-US" sz="2000" dirty="0">
                <a:latin typeface="Arial" panose="020B0604020202020204" pitchFamily="34" charset="0"/>
              </a:rPr>
              <a:t>        </a:t>
            </a:r>
            <a:r>
              <a:rPr lang="zh-CN" altLang="en-US" sz="2000" dirty="0">
                <a:latin typeface="Arial" panose="020B0604020202020204" pitchFamily="34" charset="0"/>
                <a:cs typeface="Arial" panose="020B0604020202020204" pitchFamily="34" charset="0"/>
              </a:rPr>
              <a:t>根据质量守恒原理（E观点）：在一个固定的几何空间内，其中的</a:t>
            </a:r>
          </a:p>
          <a:p>
            <a:pPr>
              <a:lnSpc>
                <a:spcPct val="150000"/>
              </a:lnSpc>
              <a:buFont typeface="Arial" panose="020B0604020202020204" pitchFamily="34" charset="0"/>
              <a:buNone/>
            </a:pPr>
            <a:r>
              <a:rPr lang="zh-CN" altLang="en-US" sz="2000" dirty="0">
                <a:solidFill>
                  <a:srgbClr val="FF0000"/>
                </a:solidFill>
                <a:latin typeface="Arial" panose="020B0604020202020204" pitchFamily="34" charset="0"/>
                <a:cs typeface="Arial" panose="020B0604020202020204" pitchFamily="34" charset="0"/>
              </a:rPr>
              <a:t>流体质量的变化</a:t>
            </a:r>
            <a:r>
              <a:rPr lang="zh-CN" altLang="en-US" sz="2000" dirty="0">
                <a:latin typeface="Arial" panose="020B0604020202020204" pitchFamily="34" charset="0"/>
                <a:cs typeface="Arial" panose="020B0604020202020204" pitchFamily="34" charset="0"/>
              </a:rPr>
              <a:t>等于流体从四周</a:t>
            </a:r>
            <a:r>
              <a:rPr lang="zh-CN" altLang="en-US" sz="2000" dirty="0">
                <a:solidFill>
                  <a:srgbClr val="FF0000"/>
                </a:solidFill>
                <a:latin typeface="Arial" panose="020B0604020202020204" pitchFamily="34" charset="0"/>
                <a:cs typeface="Arial" panose="020B0604020202020204" pitchFamily="34" charset="0"/>
              </a:rPr>
              <a:t>流入与流出量之差</a:t>
            </a:r>
            <a:r>
              <a:rPr lang="zh-CN" altLang="en-US" sz="2000" dirty="0">
                <a:latin typeface="Arial" panose="020B0604020202020204" pitchFamily="34" charset="0"/>
                <a:cs typeface="Arial" panose="020B0604020202020204" pitchFamily="34" charset="0"/>
              </a:rPr>
              <a:t>。</a:t>
            </a:r>
          </a:p>
          <a:p>
            <a:pPr>
              <a:lnSpc>
                <a:spcPct val="150000"/>
              </a:lnSpc>
              <a:buFont typeface="Arial" panose="020B0604020202020204" pitchFamily="34" charset="0"/>
              <a:buNone/>
            </a:pPr>
            <a:endParaRPr lang="en-US" altLang="zh-CN" sz="2000" dirty="0">
              <a:latin typeface="Arial" panose="020B0604020202020204" pitchFamily="34" charset="0"/>
              <a:cs typeface="Arial" panose="020B0604020202020204" pitchFamily="34" charset="0"/>
            </a:endParaRPr>
          </a:p>
          <a:p>
            <a:pPr>
              <a:lnSpc>
                <a:spcPct val="150000"/>
              </a:lnSpc>
              <a:buFont typeface="Arial" panose="020B0604020202020204" pitchFamily="34" charset="0"/>
              <a:buNone/>
            </a:pPr>
            <a:endParaRPr lang="en-US" altLang="zh-CN" sz="2000" dirty="0">
              <a:latin typeface="Arial" panose="020B0604020202020204" pitchFamily="34" charset="0"/>
              <a:cs typeface="Arial" panose="020B0604020202020204" pitchFamily="34" charset="0"/>
            </a:endParaRPr>
          </a:p>
          <a:p>
            <a:pPr>
              <a:lnSpc>
                <a:spcPct val="150000"/>
              </a:lnSpc>
              <a:buFont typeface="Arial" panose="020B0604020202020204" pitchFamily="34" charset="0"/>
              <a:buNone/>
            </a:pPr>
            <a:r>
              <a:rPr lang="zh-CN" altLang="en-US" sz="2000" dirty="0">
                <a:latin typeface="Arial" panose="020B0604020202020204" pitchFamily="34" charset="0"/>
                <a:cs typeface="Arial" panose="020B0604020202020204" pitchFamily="34" charset="0"/>
              </a:rPr>
              <a:t>思路：取一个固定的小六面体，其体积为        </a:t>
            </a:r>
            <a:r>
              <a:rPr lang="zh-CN" altLang="en-US" sz="2000" dirty="0">
                <a:latin typeface="Arial" panose="020B0604020202020204" pitchFamily="34" charset="0"/>
              </a:rPr>
              <a:t>           </a:t>
            </a:r>
            <a:r>
              <a:rPr lang="zh-CN" altLang="en-US" sz="2000" dirty="0">
                <a:latin typeface="Arial" panose="020B0604020202020204" pitchFamily="34" charset="0"/>
                <a:cs typeface="Arial" panose="020B0604020202020204" pitchFamily="34" charset="0"/>
              </a:rPr>
              <a:t>如图所示：    </a:t>
            </a:r>
          </a:p>
        </p:txBody>
      </p:sp>
      <p:sp>
        <p:nvSpPr>
          <p:cNvPr id="14340" name="矩形 15364"/>
          <p:cNvSpPr>
            <a:spLocks noChangeArrowheads="1"/>
          </p:cNvSpPr>
          <p:nvPr/>
        </p:nvSpPr>
        <p:spPr bwMode="auto">
          <a:xfrm>
            <a:off x="15240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a typeface="微软雅黑" panose="020B0503020204020204" pitchFamily="34" charset="-122"/>
            </a:endParaRPr>
          </a:p>
        </p:txBody>
      </p:sp>
      <p:pic>
        <p:nvPicPr>
          <p:cNvPr id="14341" name="图片 15365" descr="IXP4P1E%W5WGDJOF1M7C{8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2245" y="3709629"/>
            <a:ext cx="3567758" cy="2340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42" name="对象 15366"/>
          <p:cNvGraphicFramePr>
            <a:graphicFrameLocks noChangeAspect="1"/>
          </p:cNvGraphicFramePr>
          <p:nvPr>
            <p:extLst>
              <p:ext uri="{D42A27DB-BD31-4B8C-83A1-F6EECF244321}">
                <p14:modId xmlns:p14="http://schemas.microsoft.com/office/powerpoint/2010/main" val="1341653237"/>
              </p:ext>
            </p:extLst>
          </p:nvPr>
        </p:nvGraphicFramePr>
        <p:xfrm>
          <a:off x="5840272" y="3361353"/>
          <a:ext cx="1223962" cy="455613"/>
        </p:xfrm>
        <a:graphic>
          <a:graphicData uri="http://schemas.openxmlformats.org/presentationml/2006/ole">
            <mc:AlternateContent xmlns:mc="http://schemas.openxmlformats.org/markup-compatibility/2006">
              <mc:Choice xmlns:v="urn:schemas-microsoft-com:vml" Requires="v">
                <p:oleObj name="Equation" r:id="rId3" imgW="13106400" imgH="4876800" progId="Equation.DSMT4">
                  <p:embed/>
                </p:oleObj>
              </mc:Choice>
              <mc:Fallback>
                <p:oleObj name="Equation" r:id="rId3" imgW="13106400" imgH="4876800" progId="Equation.DSMT4">
                  <p:embed/>
                  <p:pic>
                    <p:nvPicPr>
                      <p:cNvPr id="14342" name="对象 153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0272" y="3361353"/>
                        <a:ext cx="1223962"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43" name="矩形 15367"/>
          <p:cNvSpPr>
            <a:spLocks noChangeArrowheads="1"/>
          </p:cNvSpPr>
          <p:nvPr/>
        </p:nvSpPr>
        <p:spPr bwMode="auto">
          <a:xfrm>
            <a:off x="1092952" y="4168882"/>
            <a:ext cx="5673848" cy="1422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latin typeface="Arial" panose="020B0604020202020204" pitchFamily="34" charset="0"/>
                <a:ea typeface="微软雅黑" panose="020B0503020204020204" pitchFamily="34" charset="-122"/>
              </a:rPr>
              <a:t>        我们首先考虑通过六面体正方形</a:t>
            </a:r>
            <a:r>
              <a:rPr lang="zh-CN" altLang="en-US" sz="2000" dirty="0">
                <a:solidFill>
                  <a:srgbClr val="FF0000"/>
                </a:solidFill>
                <a:latin typeface="Arial" panose="020B0604020202020204" pitchFamily="34" charset="0"/>
                <a:ea typeface="微软雅黑" panose="020B0503020204020204" pitchFamily="34" charset="-122"/>
              </a:rPr>
              <a:t>各个面流入（出）的流体质量有多少</a:t>
            </a:r>
            <a:r>
              <a:rPr lang="zh-CN" altLang="en-US" sz="2000" dirty="0">
                <a:latin typeface="Arial" panose="020B0604020202020204" pitchFamily="34" charset="0"/>
                <a:ea typeface="微软雅黑" panose="020B0503020204020204" pitchFamily="34" charset="-122"/>
              </a:rPr>
              <a:t>，再考虑六面体内的</a:t>
            </a:r>
            <a:r>
              <a:rPr lang="zh-CN" altLang="en-US" sz="2000" dirty="0">
                <a:solidFill>
                  <a:srgbClr val="FF0000"/>
                </a:solidFill>
                <a:latin typeface="Arial" panose="020B0604020202020204" pitchFamily="34" charset="0"/>
                <a:ea typeface="微软雅黑" panose="020B0503020204020204" pitchFamily="34" charset="-122"/>
              </a:rPr>
              <a:t>质量变化</a:t>
            </a:r>
            <a:r>
              <a:rPr lang="zh-CN" altLang="en-US" sz="2000" dirty="0">
                <a:latin typeface="Arial" panose="020B0604020202020204" pitchFamily="34" charset="0"/>
                <a:ea typeface="微软雅黑" panose="020B0503020204020204" pitchFamily="34" charset="-122"/>
              </a:rPr>
              <a:t>情况，而后对两者进行比较，建立方程。</a:t>
            </a:r>
          </a:p>
        </p:txBody>
      </p:sp>
      <p:graphicFrame>
        <p:nvGraphicFramePr>
          <p:cNvPr id="3" name="对象 2">
            <a:extLst>
              <a:ext uri="{FF2B5EF4-FFF2-40B4-BE49-F238E27FC236}">
                <a16:creationId xmlns:a16="http://schemas.microsoft.com/office/drawing/2014/main" id="{9F68EA7B-02A0-E0BF-E4C9-932005539F38}"/>
              </a:ext>
            </a:extLst>
          </p:cNvPr>
          <p:cNvGraphicFramePr>
            <a:graphicFrameLocks noChangeAspect="1"/>
          </p:cNvGraphicFramePr>
          <p:nvPr>
            <p:extLst>
              <p:ext uri="{D42A27DB-BD31-4B8C-83A1-F6EECF244321}">
                <p14:modId xmlns:p14="http://schemas.microsoft.com/office/powerpoint/2010/main" val="4003096061"/>
              </p:ext>
            </p:extLst>
          </p:nvPr>
        </p:nvGraphicFramePr>
        <p:xfrm>
          <a:off x="3061010" y="2297136"/>
          <a:ext cx="2903537" cy="947737"/>
        </p:xfrm>
        <a:graphic>
          <a:graphicData uri="http://schemas.openxmlformats.org/presentationml/2006/ole">
            <mc:AlternateContent xmlns:mc="http://schemas.openxmlformats.org/markup-compatibility/2006">
              <mc:Choice xmlns:v="urn:schemas-microsoft-com:vml" Requires="v">
                <p:oleObj name="Equation" r:id="rId5" imgW="1206360" imgH="393480" progId="Equation.DSMT4">
                  <p:embed/>
                </p:oleObj>
              </mc:Choice>
              <mc:Fallback>
                <p:oleObj name="Equation" r:id="rId5" imgW="1206360" imgH="393480" progId="Equation.DSMT4">
                  <p:embed/>
                  <p:pic>
                    <p:nvPicPr>
                      <p:cNvPr id="3" name="对象 2">
                        <a:extLst>
                          <a:ext uri="{FF2B5EF4-FFF2-40B4-BE49-F238E27FC236}">
                            <a16:creationId xmlns:a16="http://schemas.microsoft.com/office/drawing/2014/main" id="{9F68EA7B-02A0-E0BF-E4C9-932005539F38}"/>
                          </a:ext>
                        </a:extLst>
                      </p:cNvPr>
                      <p:cNvPicPr/>
                      <p:nvPr/>
                    </p:nvPicPr>
                    <p:blipFill>
                      <a:blip r:embed="rId6"/>
                      <a:stretch>
                        <a:fillRect/>
                      </a:stretch>
                    </p:blipFill>
                    <p:spPr>
                      <a:xfrm>
                        <a:off x="3061010" y="2297136"/>
                        <a:ext cx="2903537" cy="947737"/>
                      </a:xfrm>
                      <a:prstGeom prst="rect">
                        <a:avLst/>
                      </a:prstGeom>
                    </p:spPr>
                  </p:pic>
                </p:oleObj>
              </mc:Fallback>
            </mc:AlternateContent>
          </a:graphicData>
        </a:graphic>
      </p:graphicFrame>
      <p:sp>
        <p:nvSpPr>
          <p:cNvPr id="5" name="标题 2">
            <a:extLst>
              <a:ext uri="{FF2B5EF4-FFF2-40B4-BE49-F238E27FC236}">
                <a16:creationId xmlns:a16="http://schemas.microsoft.com/office/drawing/2014/main" id="{487D8A04-2864-6686-BB53-6A15D76BFA1D}"/>
              </a:ext>
            </a:extLst>
          </p:cNvPr>
          <p:cNvSpPr txBox="1">
            <a:spLocks/>
          </p:cNvSpPr>
          <p:nvPr/>
        </p:nvSpPr>
        <p:spPr>
          <a:xfrm>
            <a:off x="540328" y="346657"/>
            <a:ext cx="6779096"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连续方程</a:t>
            </a:r>
            <a:r>
              <a:rPr lang="en-US" altLang="zh-CN" dirty="0"/>
              <a:t>——</a:t>
            </a:r>
            <a:r>
              <a:rPr lang="zh-CN" altLang="en-US" dirty="0">
                <a:solidFill>
                  <a:srgbClr val="008000"/>
                </a:solidFill>
                <a:latin typeface="Arial" panose="020B0604020202020204" pitchFamily="34" charset="0"/>
                <a:cs typeface="Arial" panose="020B0604020202020204" pitchFamily="34" charset="0"/>
              </a:rPr>
              <a:t>欧拉</a:t>
            </a:r>
            <a:r>
              <a:rPr lang="en-US" altLang="zh-CN" dirty="0">
                <a:solidFill>
                  <a:srgbClr val="008000"/>
                </a:solidFill>
                <a:latin typeface="Arial" panose="020B0604020202020204" pitchFamily="34" charset="0"/>
                <a:cs typeface="Arial" panose="020B0604020202020204" pitchFamily="34" charset="0"/>
              </a:rPr>
              <a:t>(Euler)</a:t>
            </a:r>
            <a:r>
              <a:rPr lang="zh-CN" altLang="en-US" dirty="0">
                <a:solidFill>
                  <a:srgbClr val="008000"/>
                </a:solidFill>
                <a:latin typeface="Arial" panose="020B0604020202020204" pitchFamily="34" charset="0"/>
                <a:cs typeface="Arial" panose="020B0604020202020204" pitchFamily="34" charset="0"/>
              </a:rPr>
              <a:t>观点</a:t>
            </a:r>
            <a:endParaRPr lang="zh-CN" altLang="en-US" dirty="0">
              <a:solidFill>
                <a:srgbClr val="008000"/>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449" name="对象 105473"/>
          <p:cNvGraphicFramePr>
            <a:graphicFrameLocks noChangeAspect="1"/>
          </p:cNvGraphicFramePr>
          <p:nvPr>
            <p:extLst>
              <p:ext uri="{D42A27DB-BD31-4B8C-83A1-F6EECF244321}">
                <p14:modId xmlns:p14="http://schemas.microsoft.com/office/powerpoint/2010/main" val="1843167785"/>
              </p:ext>
            </p:extLst>
          </p:nvPr>
        </p:nvGraphicFramePr>
        <p:xfrm>
          <a:off x="4113213" y="1339482"/>
          <a:ext cx="2589213" cy="942975"/>
        </p:xfrm>
        <a:graphic>
          <a:graphicData uri="http://schemas.openxmlformats.org/presentationml/2006/ole">
            <mc:AlternateContent xmlns:mc="http://schemas.openxmlformats.org/markup-compatibility/2006">
              <mc:Choice xmlns:v="urn:schemas-microsoft-com:vml" Requires="v">
                <p:oleObj r:id="rId2" imgW="31699200" imgH="11582400" progId="Equation.DSMT4">
                  <p:embed/>
                </p:oleObj>
              </mc:Choice>
              <mc:Fallback>
                <p:oleObj r:id="rId2" imgW="31699200" imgH="11582400" progId="Equation.DSMT4">
                  <p:embed/>
                  <p:pic>
                    <p:nvPicPr>
                      <p:cNvPr id="104449" name="对象 1054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213" y="1339482"/>
                        <a:ext cx="2589213"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4450" name="对象 105474"/>
          <p:cNvGraphicFramePr>
            <a:graphicFrameLocks noChangeAspect="1"/>
          </p:cNvGraphicFramePr>
          <p:nvPr>
            <p:extLst>
              <p:ext uri="{D42A27DB-BD31-4B8C-83A1-F6EECF244321}">
                <p14:modId xmlns:p14="http://schemas.microsoft.com/office/powerpoint/2010/main" val="1226955267"/>
              </p:ext>
            </p:extLst>
          </p:nvPr>
        </p:nvGraphicFramePr>
        <p:xfrm>
          <a:off x="4191001" y="2841424"/>
          <a:ext cx="2511425" cy="911225"/>
        </p:xfrm>
        <a:graphic>
          <a:graphicData uri="http://schemas.openxmlformats.org/presentationml/2006/ole">
            <mc:AlternateContent xmlns:mc="http://schemas.openxmlformats.org/markup-compatibility/2006">
              <mc:Choice xmlns:v="urn:schemas-microsoft-com:vml" Requires="v">
                <p:oleObj r:id="rId4" imgW="29260800" imgH="10668000" progId="Equation.DSMT4">
                  <p:embed/>
                </p:oleObj>
              </mc:Choice>
              <mc:Fallback>
                <p:oleObj r:id="rId4" imgW="29260800" imgH="10668000" progId="Equation.DSMT4">
                  <p:embed/>
                  <p:pic>
                    <p:nvPicPr>
                      <p:cNvPr id="104450" name="对象 1054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1" y="2841424"/>
                        <a:ext cx="2511425"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4451" name="矩形 105475"/>
          <p:cNvSpPr>
            <a:spLocks noChangeArrowheads="1"/>
          </p:cNvSpPr>
          <p:nvPr/>
        </p:nvSpPr>
        <p:spPr bwMode="auto">
          <a:xfrm>
            <a:off x="2837441" y="2308023"/>
            <a:ext cx="6096000" cy="49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等式左端括号内部分的个别变化为零，即：</a:t>
            </a:r>
          </a:p>
        </p:txBody>
      </p:sp>
      <p:sp>
        <p:nvSpPr>
          <p:cNvPr id="104452" name="矩形 105476"/>
          <p:cNvSpPr>
            <a:spLocks noChangeArrowheads="1"/>
          </p:cNvSpPr>
          <p:nvPr/>
        </p:nvSpPr>
        <p:spPr bwMode="auto">
          <a:xfrm>
            <a:off x="2177041" y="4697810"/>
            <a:ext cx="7416800"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rPr>
              <a:t>理想不可压缩</a:t>
            </a:r>
            <a:r>
              <a:rPr lang="zh-CN" altLang="en-US" sz="2000" dirty="0">
                <a:latin typeface="微软雅黑" panose="020B0503020204020204" pitchFamily="34" charset="-122"/>
                <a:ea typeface="微软雅黑" panose="020B0503020204020204" pitchFamily="34" charset="-122"/>
              </a:rPr>
              <a:t>流体在</a:t>
            </a:r>
            <a:r>
              <a:rPr lang="zh-CN" altLang="en-US" sz="2000" b="1" dirty="0">
                <a:solidFill>
                  <a:srgbClr val="FF0000"/>
                </a:solidFill>
                <a:latin typeface="微软雅黑" panose="020B0503020204020204" pitchFamily="34" charset="-122"/>
                <a:ea typeface="微软雅黑" panose="020B0503020204020204" pitchFamily="34" charset="-122"/>
              </a:rPr>
              <a:t>重力</a:t>
            </a:r>
            <a:r>
              <a:rPr lang="zh-CN" altLang="en-US" sz="2000" dirty="0">
                <a:latin typeface="微软雅黑" panose="020B0503020204020204" pitchFamily="34" charset="-122"/>
                <a:ea typeface="微软雅黑" panose="020B0503020204020204" pitchFamily="34" charset="-122"/>
              </a:rPr>
              <a:t>作用下作</a:t>
            </a:r>
            <a:r>
              <a:rPr lang="zh-CN" altLang="en-US" sz="2000" b="1" dirty="0">
                <a:solidFill>
                  <a:srgbClr val="FF0000"/>
                </a:solidFill>
                <a:latin typeface="微软雅黑" panose="020B0503020204020204" pitchFamily="34" charset="-122"/>
                <a:ea typeface="微软雅黑" panose="020B0503020204020204" pitchFamily="34" charset="-122"/>
              </a:rPr>
              <a:t>定常运动</a:t>
            </a:r>
            <a:r>
              <a:rPr lang="zh-CN" altLang="en-US" sz="2000" dirty="0">
                <a:latin typeface="微软雅黑" panose="020B0503020204020204" pitchFamily="34" charset="-122"/>
                <a:ea typeface="微软雅黑" panose="020B0503020204020204" pitchFamily="34" charset="-122"/>
              </a:rPr>
              <a:t>时，流体的</a:t>
            </a:r>
            <a:r>
              <a:rPr lang="zh-CN" altLang="en-US" sz="2000" b="1" dirty="0">
                <a:solidFill>
                  <a:srgbClr val="002060"/>
                </a:solidFill>
                <a:latin typeface="微软雅黑" panose="020B0503020204020204" pitchFamily="34" charset="-122"/>
                <a:ea typeface="微软雅黑" panose="020B0503020204020204" pitchFamily="34" charset="-122"/>
              </a:rPr>
              <a:t>总机械能（动能、重力势能、压力能之和）沿着迹线</a:t>
            </a:r>
            <a:r>
              <a:rPr lang="en-US" altLang="zh-CN" sz="2000" b="1" dirty="0">
                <a:solidFill>
                  <a:srgbClr val="00206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或流线</a:t>
            </a:r>
            <a:r>
              <a:rPr lang="en-US" altLang="zh-CN" sz="2000" b="1" dirty="0">
                <a:solidFill>
                  <a:srgbClr val="00206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守恒</a:t>
            </a:r>
            <a:r>
              <a:rPr lang="zh-CN" altLang="en-US" sz="2000" dirty="0">
                <a:latin typeface="微软雅黑" panose="020B0503020204020204" pitchFamily="34" charset="-122"/>
                <a:ea typeface="微软雅黑" panose="020B0503020204020204" pitchFamily="34" charset="-122"/>
              </a:rPr>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120</a:t>
            </a:fld>
            <a:endParaRPr lang="zh-CN" altLang="en-US"/>
          </a:p>
        </p:txBody>
      </p:sp>
      <p:sp>
        <p:nvSpPr>
          <p:cNvPr id="4" name="矩形 3">
            <a:extLst>
              <a:ext uri="{FF2B5EF4-FFF2-40B4-BE49-F238E27FC236}">
                <a16:creationId xmlns:a16="http://schemas.microsoft.com/office/drawing/2014/main" id="{9C96ECF3-0CEB-52C3-BB17-64E96F3D819B}"/>
              </a:ext>
            </a:extLst>
          </p:cNvPr>
          <p:cNvSpPr/>
          <p:nvPr/>
        </p:nvSpPr>
        <p:spPr>
          <a:xfrm>
            <a:off x="553903" y="254433"/>
            <a:ext cx="2590800" cy="662554"/>
          </a:xfrm>
          <a:prstGeom prst="rect">
            <a:avLst/>
          </a:prstGeom>
          <a:noFill/>
          <a:ln w="9525">
            <a:noFill/>
            <a:miter/>
          </a:ln>
        </p:spPr>
        <p:txBody>
          <a:bodyPr>
            <a:spAutoFit/>
          </a:bodyPr>
          <a:lstStyle/>
          <a:p>
            <a:pPr algn="ctr">
              <a:lnSpc>
                <a:spcPct val="150000"/>
              </a:lnSpc>
              <a:buClr>
                <a:srgbClr val="000000"/>
              </a:buClr>
            </a:pPr>
            <a:r>
              <a:rPr lang="en-US" altLang="zh-CN" sz="2800" b="1" noProof="1">
                <a:solidFill>
                  <a:schemeClr val="tx2"/>
                </a:solidFill>
                <a:latin typeface="微软雅黑" panose="020B0503020204020204" pitchFamily="34" charset="-122"/>
                <a:ea typeface="微软雅黑" panose="020B0503020204020204" pitchFamily="34" charset="-122"/>
                <a:cs typeface="+mj-cs"/>
              </a:rPr>
              <a:t>4.3</a:t>
            </a:r>
            <a:r>
              <a:rPr lang="zh-CN" altLang="en-US" sz="2800" b="1" noProof="1">
                <a:solidFill>
                  <a:schemeClr val="tx2"/>
                </a:solidFill>
                <a:latin typeface="微软雅黑" panose="020B0503020204020204" pitchFamily="34" charset="-122"/>
                <a:ea typeface="微软雅黑" panose="020B0503020204020204" pitchFamily="34" charset="-122"/>
                <a:cs typeface="+mj-cs"/>
              </a:rPr>
              <a:t>伯努利方程 </a:t>
            </a:r>
          </a:p>
        </p:txBody>
      </p:sp>
      <p:graphicFrame>
        <p:nvGraphicFramePr>
          <p:cNvPr id="5" name="对象 4">
            <a:extLst>
              <a:ext uri="{FF2B5EF4-FFF2-40B4-BE49-F238E27FC236}">
                <a16:creationId xmlns:a16="http://schemas.microsoft.com/office/drawing/2014/main" id="{E2485EDF-E3F7-2047-1B5C-BBAC5F917EE5}"/>
              </a:ext>
            </a:extLst>
          </p:cNvPr>
          <p:cNvGraphicFramePr>
            <a:graphicFrameLocks noChangeAspect="1"/>
          </p:cNvGraphicFramePr>
          <p:nvPr>
            <p:extLst>
              <p:ext uri="{D42A27DB-BD31-4B8C-83A1-F6EECF244321}">
                <p14:modId xmlns:p14="http://schemas.microsoft.com/office/powerpoint/2010/main" val="828733186"/>
              </p:ext>
            </p:extLst>
          </p:nvPr>
        </p:nvGraphicFramePr>
        <p:xfrm>
          <a:off x="4192878" y="3789760"/>
          <a:ext cx="2560637" cy="908050"/>
        </p:xfrm>
        <a:graphic>
          <a:graphicData uri="http://schemas.openxmlformats.org/presentationml/2006/ole">
            <mc:AlternateContent xmlns:mc="http://schemas.openxmlformats.org/markup-compatibility/2006">
              <mc:Choice xmlns:v="urn:schemas-microsoft-com:vml" Requires="v">
                <p:oleObj name="Equation" r:id="rId6" imgW="2560511" imgH="908313" progId="Equation.DSMT4">
                  <p:embed/>
                </p:oleObj>
              </mc:Choice>
              <mc:Fallback>
                <p:oleObj name="Equation" r:id="rId6" imgW="2560511" imgH="908313" progId="Equation.DSMT4">
                  <p:embed/>
                  <p:pic>
                    <p:nvPicPr>
                      <p:cNvPr id="0" name=""/>
                      <p:cNvPicPr/>
                      <p:nvPr/>
                    </p:nvPicPr>
                    <p:blipFill>
                      <a:blip r:embed="rId7"/>
                      <a:stretch>
                        <a:fillRect/>
                      </a:stretch>
                    </p:blipFill>
                    <p:spPr>
                      <a:xfrm>
                        <a:off x="4192878" y="3789760"/>
                        <a:ext cx="2560637" cy="908050"/>
                      </a:xfrm>
                      <a:prstGeom prst="rect">
                        <a:avLst/>
                      </a:prstGeom>
                    </p:spPr>
                  </p:pic>
                </p:oleObj>
              </mc:Fallback>
            </mc:AlternateContent>
          </a:graphicData>
        </a:graphic>
      </p:graphicFrame>
      <p:sp>
        <p:nvSpPr>
          <p:cNvPr id="6" name="矩形 106497">
            <a:extLst>
              <a:ext uri="{FF2B5EF4-FFF2-40B4-BE49-F238E27FC236}">
                <a16:creationId xmlns:a16="http://schemas.microsoft.com/office/drawing/2014/main" id="{CA23F9B0-4EA9-986F-CD32-EBC6EC95CB0B}"/>
              </a:ext>
            </a:extLst>
          </p:cNvPr>
          <p:cNvSpPr>
            <a:spLocks noChangeArrowheads="1"/>
          </p:cNvSpPr>
          <p:nvPr/>
        </p:nvSpPr>
        <p:spPr bwMode="auto">
          <a:xfrm>
            <a:off x="2169682" y="5864842"/>
            <a:ext cx="579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rgbClr val="002060"/>
                </a:solidFill>
                <a:latin typeface="微软雅黑" panose="020B0503020204020204" pitchFamily="34" charset="-122"/>
                <a:ea typeface="微软雅黑" panose="020B0503020204020204" pitchFamily="34" charset="-122"/>
              </a:rPr>
              <a:t>定常运动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流体运动的</a:t>
            </a:r>
            <a:r>
              <a:rPr lang="zh-CN" altLang="en-US" sz="2000" b="1" dirty="0">
                <a:solidFill>
                  <a:srgbClr val="FF0000"/>
                </a:solidFill>
                <a:latin typeface="微软雅黑" panose="020B0503020204020204" pitchFamily="34" charset="-122"/>
                <a:ea typeface="微软雅黑" panose="020B0503020204020204" pitchFamily="34" charset="-122"/>
              </a:rPr>
              <a:t>迹线和流线是重合</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121</a:t>
            </a:fld>
            <a:endParaRPr lang="zh-CN" altLang="en-US"/>
          </a:p>
        </p:txBody>
      </p:sp>
      <p:sp>
        <p:nvSpPr>
          <p:cNvPr id="108546" name="文本占位符 109570"/>
          <p:cNvSpPr>
            <a:spLocks noGrp="1" noChangeArrowheads="1"/>
          </p:cNvSpPr>
          <p:nvPr>
            <p:ph idx="4294967295"/>
          </p:nvPr>
        </p:nvSpPr>
        <p:spPr>
          <a:xfrm>
            <a:off x="375063" y="1267969"/>
            <a:ext cx="7772400" cy="1973262"/>
          </a:xfrm>
        </p:spPr>
        <p:txBody>
          <a:bodyPr>
            <a:normAutofit/>
          </a:bodyPr>
          <a:lstStyle/>
          <a:p>
            <a:pPr>
              <a:lnSpc>
                <a:spcPct val="150000"/>
              </a:lnSpc>
              <a:spcBef>
                <a:spcPct val="0"/>
              </a:spcBef>
            </a:pPr>
            <a:r>
              <a:rPr lang="zh-CN" altLang="en-US" sz="1800" dirty="0"/>
              <a:t>皮托管，又名“空速管”，“风速管”，英文是</a:t>
            </a:r>
            <a:r>
              <a:rPr lang="en-US" altLang="zh-CN" sz="1800" dirty="0" err="1"/>
              <a:t>Pitot</a:t>
            </a:r>
            <a:r>
              <a:rPr lang="en-US" altLang="zh-CN" sz="1800" dirty="0"/>
              <a:t> tube</a:t>
            </a:r>
            <a:r>
              <a:rPr lang="zh-CN" altLang="en-US" sz="1800" dirty="0"/>
              <a:t>。皮托管是</a:t>
            </a:r>
            <a:r>
              <a:rPr lang="zh-CN" altLang="en-US" sz="1800" dirty="0">
                <a:solidFill>
                  <a:srgbClr val="FF0000"/>
                </a:solidFill>
              </a:rPr>
              <a:t>确定气流速度</a:t>
            </a:r>
            <a:r>
              <a:rPr lang="zh-CN" altLang="en-US" sz="1800" dirty="0"/>
              <a:t>的一种管状装置，由法国</a:t>
            </a:r>
            <a:r>
              <a:rPr lang="en-US" altLang="zh-CN" sz="1800" dirty="0"/>
              <a:t>H.</a:t>
            </a:r>
            <a:r>
              <a:rPr lang="zh-CN" altLang="en-US" sz="1800" dirty="0"/>
              <a:t>皮托发明而得名。下图是皮托管的结构示意图。它是由两个同轴细管组成</a:t>
            </a:r>
            <a:r>
              <a:rPr lang="en-US" altLang="zh-CN" sz="1800" dirty="0"/>
              <a:t>, </a:t>
            </a:r>
            <a:r>
              <a:rPr lang="zh-CN" altLang="en-US" sz="1800" dirty="0"/>
              <a:t>内管的开口在正前方</a:t>
            </a:r>
            <a:r>
              <a:rPr lang="en-US" altLang="zh-CN" sz="1800" dirty="0"/>
              <a:t>, </a:t>
            </a:r>
            <a:r>
              <a:rPr lang="zh-CN" altLang="en-US" sz="1800" dirty="0"/>
              <a:t>外管的开口在管壁上。</a:t>
            </a:r>
          </a:p>
        </p:txBody>
      </p:sp>
      <p:sp>
        <p:nvSpPr>
          <p:cNvPr id="108551" name="矩形 109575"/>
          <p:cNvSpPr>
            <a:spLocks noChangeArrowheads="1"/>
          </p:cNvSpPr>
          <p:nvPr/>
        </p:nvSpPr>
        <p:spPr bwMode="auto">
          <a:xfrm>
            <a:off x="4583114" y="5588001"/>
            <a:ext cx="15843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08552" name="矩形 109576"/>
          <p:cNvSpPr>
            <a:spLocks noChangeArrowheads="1"/>
          </p:cNvSpPr>
          <p:nvPr/>
        </p:nvSpPr>
        <p:spPr bwMode="auto">
          <a:xfrm>
            <a:off x="9209647" y="5414474"/>
            <a:ext cx="1584176" cy="347053"/>
          </a:xfrm>
          <a:prstGeom prst="rect">
            <a:avLst/>
          </a:prstGeom>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1600" dirty="0">
                <a:latin typeface="Arial" panose="020B0604020202020204" pitchFamily="34" charset="0"/>
                <a:ea typeface="微软雅黑" panose="020B0503020204020204" pitchFamily="34" charset="-122"/>
              </a:rPr>
              <a:t>皮托管示意图</a:t>
            </a:r>
          </a:p>
        </p:txBody>
      </p:sp>
      <p:pic>
        <p:nvPicPr>
          <p:cNvPr id="483330" name="Picture 2" descr="http://www.madur.com/img/products/PTube/cn/1_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6575" y="1066218"/>
            <a:ext cx="3662575" cy="385901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对象 106498"/>
          <p:cNvGraphicFramePr>
            <a:graphicFrameLocks noChangeAspect="1"/>
          </p:cNvGraphicFramePr>
          <p:nvPr>
            <p:extLst>
              <p:ext uri="{D42A27DB-BD31-4B8C-83A1-F6EECF244321}">
                <p14:modId xmlns:p14="http://schemas.microsoft.com/office/powerpoint/2010/main" val="428911442"/>
              </p:ext>
            </p:extLst>
          </p:nvPr>
        </p:nvGraphicFramePr>
        <p:xfrm>
          <a:off x="4108127" y="2890249"/>
          <a:ext cx="2999655" cy="2633326"/>
        </p:xfrm>
        <a:graphic>
          <a:graphicData uri="http://schemas.openxmlformats.org/presentationml/2006/ole">
            <mc:AlternateContent xmlns:mc="http://schemas.openxmlformats.org/markup-compatibility/2006">
              <mc:Choice xmlns:v="urn:schemas-microsoft-com:vml" Requires="v">
                <p:oleObj name="Equation" r:id="rId3" imgW="31394400" imgH="27736800" progId="Equation.DSMT4">
                  <p:embed/>
                </p:oleObj>
              </mc:Choice>
              <mc:Fallback>
                <p:oleObj name="Equation" r:id="rId3" imgW="31394400" imgH="27736800" progId="Equation.DSMT4">
                  <p:embed/>
                  <p:pic>
                    <p:nvPicPr>
                      <p:cNvPr id="12" name="对象 1064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8127" y="2890249"/>
                        <a:ext cx="2999655" cy="2633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106499"/>
          <p:cNvGraphicFramePr>
            <a:graphicFrameLocks noChangeAspect="1"/>
          </p:cNvGraphicFramePr>
          <p:nvPr>
            <p:extLst>
              <p:ext uri="{D42A27DB-BD31-4B8C-83A1-F6EECF244321}">
                <p14:modId xmlns:p14="http://schemas.microsoft.com/office/powerpoint/2010/main" val="410672115"/>
              </p:ext>
            </p:extLst>
          </p:nvPr>
        </p:nvGraphicFramePr>
        <p:xfrm>
          <a:off x="847055" y="3472765"/>
          <a:ext cx="2560637" cy="909638"/>
        </p:xfrm>
        <a:graphic>
          <a:graphicData uri="http://schemas.openxmlformats.org/presentationml/2006/ole">
            <mc:AlternateContent xmlns:mc="http://schemas.openxmlformats.org/markup-compatibility/2006">
              <mc:Choice xmlns:v="urn:schemas-microsoft-com:vml" Requires="v">
                <p:oleObj r:id="rId5" imgW="29870400" imgH="10668000" progId="Equation.DSMT4">
                  <p:embed/>
                </p:oleObj>
              </mc:Choice>
              <mc:Fallback>
                <p:oleObj r:id="rId5" imgW="29870400" imgH="10668000" progId="Equation.DSMT4">
                  <p:embed/>
                  <p:pic>
                    <p:nvPicPr>
                      <p:cNvPr id="8" name="对象 1064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7055" y="3472765"/>
                        <a:ext cx="2560637"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矩形 3">
            <a:extLst>
              <a:ext uri="{FF2B5EF4-FFF2-40B4-BE49-F238E27FC236}">
                <a16:creationId xmlns:a16="http://schemas.microsoft.com/office/drawing/2014/main" id="{E1C62D21-984D-A73A-4789-26D4D1AF2AED}"/>
              </a:ext>
            </a:extLst>
          </p:cNvPr>
          <p:cNvSpPr/>
          <p:nvPr/>
        </p:nvSpPr>
        <p:spPr>
          <a:xfrm>
            <a:off x="553903" y="254433"/>
            <a:ext cx="2590800" cy="662554"/>
          </a:xfrm>
          <a:prstGeom prst="rect">
            <a:avLst/>
          </a:prstGeom>
          <a:noFill/>
          <a:ln w="9525">
            <a:noFill/>
            <a:miter/>
          </a:ln>
        </p:spPr>
        <p:txBody>
          <a:bodyPr>
            <a:spAutoFit/>
          </a:bodyPr>
          <a:lstStyle/>
          <a:p>
            <a:pPr algn="ctr">
              <a:lnSpc>
                <a:spcPct val="150000"/>
              </a:lnSpc>
              <a:buClr>
                <a:srgbClr val="000000"/>
              </a:buClr>
            </a:pPr>
            <a:r>
              <a:rPr lang="en-US" altLang="zh-CN" sz="2800" b="1" noProof="1">
                <a:solidFill>
                  <a:schemeClr val="tx2"/>
                </a:solidFill>
                <a:latin typeface="微软雅黑" panose="020B0503020204020204" pitchFamily="34" charset="-122"/>
                <a:ea typeface="微软雅黑" panose="020B0503020204020204" pitchFamily="34" charset="-122"/>
                <a:cs typeface="+mj-cs"/>
              </a:rPr>
              <a:t>4.3</a:t>
            </a:r>
            <a:r>
              <a:rPr lang="zh-CN" altLang="en-US" sz="2800" b="1" noProof="1">
                <a:solidFill>
                  <a:schemeClr val="tx2"/>
                </a:solidFill>
                <a:latin typeface="微软雅黑" panose="020B0503020204020204" pitchFamily="34" charset="-122"/>
                <a:ea typeface="微软雅黑" panose="020B0503020204020204" pitchFamily="34" charset="-122"/>
                <a:cs typeface="+mj-cs"/>
              </a:rPr>
              <a:t>伯努利方程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文本框 5123"/>
          <p:cNvSpPr txBox="1">
            <a:spLocks noChangeArrowheads="1"/>
          </p:cNvSpPr>
          <p:nvPr/>
        </p:nvSpPr>
        <p:spPr bwMode="auto">
          <a:xfrm>
            <a:off x="2044122" y="1746812"/>
            <a:ext cx="8614641"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dirty="0">
                <a:solidFill>
                  <a:schemeClr val="bg1">
                    <a:lumMod val="65000"/>
                  </a:schemeClr>
                </a:solidFill>
                <a:latin typeface="微软雅黑" panose="020B0503020204020204" pitchFamily="34" charset="-122"/>
                <a:ea typeface="微软雅黑" panose="020B0503020204020204" pitchFamily="34" charset="-122"/>
              </a:rPr>
              <a:t>第一节 连续方程（质量守恒）</a:t>
            </a:r>
          </a:p>
          <a:p>
            <a:pPr>
              <a:lnSpc>
                <a:spcPct val="150000"/>
              </a:lnSpc>
            </a:pPr>
            <a:r>
              <a:rPr lang="zh-CN" altLang="en-US" sz="2400" dirty="0">
                <a:solidFill>
                  <a:schemeClr val="bg1">
                    <a:lumMod val="65000"/>
                  </a:schemeClr>
                </a:solidFill>
                <a:latin typeface="微软雅黑" panose="020B0503020204020204" pitchFamily="34" charset="-122"/>
                <a:ea typeface="微软雅黑" panose="020B0503020204020204" pitchFamily="34" charset="-122"/>
              </a:rPr>
              <a:t>第二节 作用于流体的力、应力张量</a:t>
            </a:r>
          </a:p>
          <a:p>
            <a:pPr>
              <a:lnSpc>
                <a:spcPct val="150000"/>
              </a:lnSpc>
            </a:pPr>
            <a:r>
              <a:rPr lang="zh-CN" altLang="en-US" sz="2400" dirty="0">
                <a:solidFill>
                  <a:schemeClr val="bg1">
                    <a:lumMod val="65000"/>
                  </a:schemeClr>
                </a:solidFill>
                <a:latin typeface="微软雅黑" panose="020B0503020204020204" pitchFamily="34" charset="-122"/>
                <a:ea typeface="微软雅黑" panose="020B0503020204020204" pitchFamily="34" charset="-122"/>
              </a:rPr>
              <a:t>第三节 运动方程（动量守恒）</a:t>
            </a:r>
          </a:p>
          <a:p>
            <a:pPr>
              <a:lnSpc>
                <a:spcPct val="150000"/>
              </a:lnSpc>
            </a:pPr>
            <a:r>
              <a:rPr lang="zh-CN" altLang="en-US" sz="2400" dirty="0">
                <a:solidFill>
                  <a:schemeClr val="bg1">
                    <a:lumMod val="65000"/>
                  </a:schemeClr>
                </a:solidFill>
                <a:latin typeface="微软雅黑" panose="020B0503020204020204" pitchFamily="34" charset="-122"/>
                <a:ea typeface="微软雅黑" panose="020B0503020204020204" pitchFamily="34" charset="-122"/>
              </a:rPr>
              <a:t>第四节 能量方程（能量守恒）</a:t>
            </a:r>
          </a:p>
          <a:p>
            <a:pPr>
              <a:lnSpc>
                <a:spcPct val="150000"/>
              </a:lnSpc>
            </a:pPr>
            <a:r>
              <a:rPr lang="zh-CN" altLang="en-US" sz="2400" dirty="0">
                <a:latin typeface="微软雅黑" panose="020B0503020204020204" pitchFamily="34" charset="-122"/>
                <a:ea typeface="微软雅黑" panose="020B0503020204020204" pitchFamily="34" charset="-122"/>
              </a:rPr>
              <a:t>第五节 简单情况下的纳维-斯托克斯(N-S)方程的一些准确解</a:t>
            </a:r>
          </a:p>
        </p:txBody>
      </p:sp>
      <p:sp>
        <p:nvSpPr>
          <p:cNvPr id="3" name="标题 2">
            <a:extLst>
              <a:ext uri="{FF2B5EF4-FFF2-40B4-BE49-F238E27FC236}">
                <a16:creationId xmlns:a16="http://schemas.microsoft.com/office/drawing/2014/main" id="{DBBDAED2-A009-E2BE-ECEF-51651C2AC241}"/>
              </a:ext>
            </a:extLst>
          </p:cNvPr>
          <p:cNvSpPr>
            <a:spLocks noGrp="1"/>
          </p:cNvSpPr>
          <p:nvPr>
            <p:ph type="title"/>
          </p:nvPr>
        </p:nvSpPr>
        <p:spPr/>
        <p:txBody>
          <a:bodyPr/>
          <a:lstStyle/>
          <a:p>
            <a:r>
              <a:rPr lang="zh-CN" altLang="en-US" dirty="0"/>
              <a:t>第二章 流体运动方程组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122</a:t>
            </a:fld>
            <a:endParaRPr lang="zh-CN" altLang="en-US"/>
          </a:p>
        </p:txBody>
      </p:sp>
    </p:spTree>
    <p:extLst>
      <p:ext uri="{BB962C8B-B14F-4D97-AF65-F5344CB8AC3E}">
        <p14:creationId xmlns:p14="http://schemas.microsoft.com/office/powerpoint/2010/main" val="4484269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矩形 110593"/>
          <p:cNvSpPr>
            <a:spLocks noChangeArrowheads="1"/>
          </p:cNvSpPr>
          <p:nvPr/>
        </p:nvSpPr>
        <p:spPr bwMode="auto">
          <a:xfrm>
            <a:off x="507280" y="297090"/>
            <a:ext cx="7162800"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Clr>
                <a:srgbClr val="000000"/>
              </a:buClr>
            </a:pPr>
            <a:r>
              <a:rPr lang="en-US" altLang="zh-CN" sz="2800" b="1" dirty="0">
                <a:solidFill>
                  <a:schemeClr val="tx2"/>
                </a:solidFill>
                <a:latin typeface="微软雅黑" panose="020B0503020204020204" pitchFamily="34" charset="-122"/>
                <a:ea typeface="微软雅黑" panose="020B0503020204020204" pitchFamily="34" charset="-122"/>
                <a:cs typeface="+mj-cs"/>
              </a:rPr>
              <a:t>5 </a:t>
            </a:r>
            <a:r>
              <a:rPr lang="zh-CN" altLang="en-US" sz="2800" b="1" dirty="0">
                <a:solidFill>
                  <a:schemeClr val="tx2"/>
                </a:solidFill>
                <a:latin typeface="微软雅黑" panose="020B0503020204020204" pitchFamily="34" charset="-122"/>
                <a:ea typeface="微软雅黑" panose="020B0503020204020204" pitchFamily="34" charset="-122"/>
                <a:cs typeface="+mj-cs"/>
              </a:rPr>
              <a:t>简单情况下的</a:t>
            </a:r>
            <a:r>
              <a:rPr lang="en-US" altLang="zh-CN" sz="2800" b="1" dirty="0">
                <a:solidFill>
                  <a:schemeClr val="tx2"/>
                </a:solidFill>
                <a:latin typeface="微软雅黑" panose="020B0503020204020204" pitchFamily="34" charset="-122"/>
                <a:ea typeface="微软雅黑" panose="020B0503020204020204" pitchFamily="34" charset="-122"/>
                <a:cs typeface="+mj-cs"/>
              </a:rPr>
              <a:t>N</a:t>
            </a:r>
            <a:r>
              <a:rPr lang="zh-CN" altLang="en-US" sz="2800" b="1" dirty="0">
                <a:solidFill>
                  <a:schemeClr val="tx2"/>
                </a:solidFill>
                <a:latin typeface="微软雅黑" panose="020B0503020204020204" pitchFamily="34" charset="-122"/>
                <a:ea typeface="微软雅黑" panose="020B0503020204020204" pitchFamily="34" charset="-122"/>
                <a:cs typeface="+mj-cs"/>
              </a:rPr>
              <a:t>－</a:t>
            </a:r>
            <a:r>
              <a:rPr lang="en-US" altLang="zh-CN" sz="2800" b="1" dirty="0">
                <a:solidFill>
                  <a:schemeClr val="tx2"/>
                </a:solidFill>
                <a:latin typeface="微软雅黑" panose="020B0503020204020204" pitchFamily="34" charset="-122"/>
                <a:ea typeface="微软雅黑" panose="020B0503020204020204" pitchFamily="34" charset="-122"/>
                <a:cs typeface="+mj-cs"/>
              </a:rPr>
              <a:t>S</a:t>
            </a:r>
            <a:r>
              <a:rPr lang="zh-CN" altLang="en-US" sz="2800" b="1" dirty="0">
                <a:solidFill>
                  <a:schemeClr val="tx2"/>
                </a:solidFill>
                <a:latin typeface="微软雅黑" panose="020B0503020204020204" pitchFamily="34" charset="-122"/>
                <a:ea typeface="微软雅黑" panose="020B0503020204020204" pitchFamily="34" charset="-122"/>
                <a:cs typeface="+mj-cs"/>
              </a:rPr>
              <a:t>方程的准确解</a:t>
            </a:r>
          </a:p>
        </p:txBody>
      </p:sp>
      <p:sp>
        <p:nvSpPr>
          <p:cNvPr id="109570" name="矩形 110594"/>
          <p:cNvSpPr>
            <a:spLocks noChangeArrowheads="1"/>
          </p:cNvSpPr>
          <p:nvPr/>
        </p:nvSpPr>
        <p:spPr bwMode="auto">
          <a:xfrm>
            <a:off x="4314825" y="1334197"/>
            <a:ext cx="3005951" cy="496290"/>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流体力学的基本方程组：</a:t>
            </a:r>
          </a:p>
        </p:txBody>
      </p:sp>
      <p:sp>
        <p:nvSpPr>
          <p:cNvPr id="109571" name="矩形 110595"/>
          <p:cNvSpPr>
            <a:spLocks noChangeArrowheads="1"/>
          </p:cNvSpPr>
          <p:nvPr/>
        </p:nvSpPr>
        <p:spPr bwMode="auto">
          <a:xfrm>
            <a:off x="2191609" y="2891049"/>
            <a:ext cx="1210588" cy="49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运动方程</a:t>
            </a:r>
          </a:p>
        </p:txBody>
      </p:sp>
      <p:sp>
        <p:nvSpPr>
          <p:cNvPr id="109572" name="矩形 110596"/>
          <p:cNvSpPr>
            <a:spLocks noChangeArrowheads="1"/>
          </p:cNvSpPr>
          <p:nvPr/>
        </p:nvSpPr>
        <p:spPr bwMode="auto">
          <a:xfrm>
            <a:off x="2160131" y="1973921"/>
            <a:ext cx="1210588" cy="49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连续方程</a:t>
            </a:r>
          </a:p>
        </p:txBody>
      </p:sp>
      <p:graphicFrame>
        <p:nvGraphicFramePr>
          <p:cNvPr id="109573" name="对象 110597"/>
          <p:cNvGraphicFramePr>
            <a:graphicFrameLocks noChangeAspect="1"/>
          </p:cNvGraphicFramePr>
          <p:nvPr>
            <p:extLst>
              <p:ext uri="{D42A27DB-BD31-4B8C-83A1-F6EECF244321}">
                <p14:modId xmlns:p14="http://schemas.microsoft.com/office/powerpoint/2010/main" val="964519594"/>
              </p:ext>
            </p:extLst>
          </p:nvPr>
        </p:nvGraphicFramePr>
        <p:xfrm>
          <a:off x="3629025" y="1973922"/>
          <a:ext cx="2006600" cy="714375"/>
        </p:xfrm>
        <a:graphic>
          <a:graphicData uri="http://schemas.openxmlformats.org/presentationml/2006/ole">
            <mc:AlternateContent xmlns:mc="http://schemas.openxmlformats.org/markup-compatibility/2006">
              <mc:Choice xmlns:v="urn:schemas-microsoft-com:vml" Requires="v">
                <p:oleObj r:id="rId2" imgW="26822400" imgH="9448800" progId="Equation.3">
                  <p:embed/>
                </p:oleObj>
              </mc:Choice>
              <mc:Fallback>
                <p:oleObj r:id="rId2" imgW="26822400" imgH="9448800" progId="Equation.3">
                  <p:embed/>
                  <p:pic>
                    <p:nvPicPr>
                      <p:cNvPr id="109573" name="对象 1105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1973922"/>
                        <a:ext cx="2006600" cy="714375"/>
                      </a:xfrm>
                      <a:prstGeom prst="rect">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74" name="对象 110598"/>
          <p:cNvGraphicFramePr>
            <a:graphicFrameLocks noChangeAspect="1"/>
          </p:cNvGraphicFramePr>
          <p:nvPr>
            <p:extLst>
              <p:ext uri="{D42A27DB-BD31-4B8C-83A1-F6EECF244321}">
                <p14:modId xmlns:p14="http://schemas.microsoft.com/office/powerpoint/2010/main" val="1285541048"/>
              </p:ext>
            </p:extLst>
          </p:nvPr>
        </p:nvGraphicFramePr>
        <p:xfrm>
          <a:off x="3552825" y="2816883"/>
          <a:ext cx="3048000" cy="901700"/>
        </p:xfrm>
        <a:graphic>
          <a:graphicData uri="http://schemas.openxmlformats.org/presentationml/2006/ole">
            <mc:AlternateContent xmlns:mc="http://schemas.openxmlformats.org/markup-compatibility/2006">
              <mc:Choice xmlns:v="urn:schemas-microsoft-com:vml" Requires="v">
                <p:oleObj r:id="rId4" imgW="35661600" imgH="10668000" progId="Equation.3">
                  <p:embed/>
                </p:oleObj>
              </mc:Choice>
              <mc:Fallback>
                <p:oleObj r:id="rId4" imgW="35661600" imgH="10668000" progId="Equation.3">
                  <p:embed/>
                  <p:pic>
                    <p:nvPicPr>
                      <p:cNvPr id="109574" name="对象 1105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825" y="2816883"/>
                        <a:ext cx="3048000" cy="901700"/>
                      </a:xfrm>
                      <a:prstGeom prst="rect">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75" name="矩形 110599"/>
          <p:cNvSpPr>
            <a:spLocks noChangeArrowheads="1"/>
          </p:cNvSpPr>
          <p:nvPr/>
        </p:nvSpPr>
        <p:spPr bwMode="auto">
          <a:xfrm>
            <a:off x="2063751" y="3702709"/>
            <a:ext cx="7993063"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考虑流体为均匀不可压缩（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常数），且粘性系数为常数（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常数）的情况下，方程组是闭合的（</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个方程，</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个未知数）。</a:t>
            </a:r>
          </a:p>
        </p:txBody>
      </p:sp>
      <p:graphicFrame>
        <p:nvGraphicFramePr>
          <p:cNvPr id="109576" name="对象 110600"/>
          <p:cNvGraphicFramePr>
            <a:graphicFrameLocks noChangeAspect="1"/>
          </p:cNvGraphicFramePr>
          <p:nvPr>
            <p:extLst>
              <p:ext uri="{D42A27DB-BD31-4B8C-83A1-F6EECF244321}">
                <p14:modId xmlns:p14="http://schemas.microsoft.com/office/powerpoint/2010/main" val="3282515621"/>
              </p:ext>
            </p:extLst>
          </p:nvPr>
        </p:nvGraphicFramePr>
        <p:xfrm>
          <a:off x="5201533" y="3792828"/>
          <a:ext cx="374650" cy="390525"/>
        </p:xfrm>
        <a:graphic>
          <a:graphicData uri="http://schemas.openxmlformats.org/presentationml/2006/ole">
            <mc:AlternateContent xmlns:mc="http://schemas.openxmlformats.org/markup-compatibility/2006">
              <mc:Choice xmlns:v="urn:schemas-microsoft-com:vml" Requires="v">
                <p:oleObj r:id="rId6" imgW="3657600" imgH="3962400" progId="Equation.3">
                  <p:embed/>
                </p:oleObj>
              </mc:Choice>
              <mc:Fallback>
                <p:oleObj r:id="rId6" imgW="3657600" imgH="3962400" progId="Equation.3">
                  <p:embed/>
                  <p:pic>
                    <p:nvPicPr>
                      <p:cNvPr id="109576" name="对象 1106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1533" y="3792828"/>
                        <a:ext cx="3746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9577" name="对象 110601"/>
          <p:cNvGraphicFramePr>
            <a:graphicFrameLocks noChangeAspect="1"/>
          </p:cNvGraphicFramePr>
          <p:nvPr>
            <p:extLst>
              <p:ext uri="{D42A27DB-BD31-4B8C-83A1-F6EECF244321}">
                <p14:modId xmlns:p14="http://schemas.microsoft.com/office/powerpoint/2010/main" val="1646148941"/>
              </p:ext>
            </p:extLst>
          </p:nvPr>
        </p:nvGraphicFramePr>
        <p:xfrm>
          <a:off x="8860014" y="3812180"/>
          <a:ext cx="447675" cy="466725"/>
        </p:xfrm>
        <a:graphic>
          <a:graphicData uri="http://schemas.openxmlformats.org/presentationml/2006/ole">
            <mc:AlternateContent xmlns:mc="http://schemas.openxmlformats.org/markup-compatibility/2006">
              <mc:Choice xmlns:v="urn:schemas-microsoft-com:vml" Requires="v">
                <p:oleObj r:id="rId8" imgW="3657600" imgH="3962400" progId="Equation.3">
                  <p:embed/>
                </p:oleObj>
              </mc:Choice>
              <mc:Fallback>
                <p:oleObj r:id="rId8" imgW="3657600" imgH="3962400" progId="Equation.3">
                  <p:embed/>
                  <p:pic>
                    <p:nvPicPr>
                      <p:cNvPr id="109577" name="对象 1106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60014" y="3812180"/>
                        <a:ext cx="4476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9579" name="对象 110603"/>
          <p:cNvGraphicFramePr>
            <a:graphicFrameLocks noChangeAspect="1"/>
          </p:cNvGraphicFramePr>
          <p:nvPr>
            <p:extLst>
              <p:ext uri="{D42A27DB-BD31-4B8C-83A1-F6EECF244321}">
                <p14:modId xmlns:p14="http://schemas.microsoft.com/office/powerpoint/2010/main" val="1457792055"/>
              </p:ext>
            </p:extLst>
          </p:nvPr>
        </p:nvGraphicFramePr>
        <p:xfrm>
          <a:off x="6710218" y="2222066"/>
          <a:ext cx="2238774" cy="401061"/>
        </p:xfrm>
        <a:graphic>
          <a:graphicData uri="http://schemas.openxmlformats.org/presentationml/2006/ole">
            <mc:AlternateContent xmlns:mc="http://schemas.openxmlformats.org/markup-compatibility/2006">
              <mc:Choice xmlns:v="urn:schemas-microsoft-com:vml" Requires="v">
                <p:oleObj name="Equation" r:id="rId10" imgW="876240" imgH="164880" progId="Equation.DSMT4">
                  <p:embed/>
                </p:oleObj>
              </mc:Choice>
              <mc:Fallback>
                <p:oleObj name="Equation" r:id="rId10" imgW="876240" imgH="164880" progId="Equation.DSMT4">
                  <p:embed/>
                  <p:pic>
                    <p:nvPicPr>
                      <p:cNvPr id="109579" name="对象 110603"/>
                      <p:cNvPicPr>
                        <a:picLocks noChangeAspect="1" noChangeArrowheads="1"/>
                      </p:cNvPicPr>
                      <p:nvPr/>
                    </p:nvPicPr>
                    <p:blipFill>
                      <a:blip r:embed="rId11"/>
                      <a:srcRect/>
                      <a:stretch>
                        <a:fillRect/>
                      </a:stretch>
                    </p:blipFill>
                    <p:spPr bwMode="auto">
                      <a:xfrm>
                        <a:off x="6710218" y="2222066"/>
                        <a:ext cx="2238774" cy="401061"/>
                      </a:xfrm>
                      <a:prstGeom prst="rect">
                        <a:avLst/>
                      </a:prstGeom>
                      <a:noFill/>
                      <a:ln>
                        <a:noFill/>
                      </a:ln>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123</a:t>
            </a:fld>
            <a:endParaRPr lang="zh-CN"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矩形 111617"/>
          <p:cNvSpPr>
            <a:spLocks noChangeArrowheads="1"/>
          </p:cNvSpPr>
          <p:nvPr/>
        </p:nvSpPr>
        <p:spPr bwMode="auto">
          <a:xfrm>
            <a:off x="2063751" y="1330325"/>
            <a:ext cx="820896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    求解流体力学问题的一般方法，就是求解这样的闭合的方程组并使之适合应当的</a:t>
            </a:r>
            <a:r>
              <a:rPr lang="zh-CN" altLang="en-US" sz="2000" dirty="0">
                <a:solidFill>
                  <a:srgbClr val="FF0000"/>
                </a:solidFill>
                <a:latin typeface="微软雅黑" panose="020B0503020204020204" pitchFamily="34" charset="-122"/>
                <a:ea typeface="微软雅黑" panose="020B0503020204020204" pitchFamily="34" charset="-122"/>
              </a:rPr>
              <a:t>初始条件</a:t>
            </a:r>
            <a:r>
              <a:rPr lang="zh-CN" altLang="en-US" sz="2000" dirty="0">
                <a:latin typeface="微软雅黑" panose="020B0503020204020204" pitchFamily="34" charset="-122"/>
                <a:ea typeface="微软雅黑" panose="020B0503020204020204" pitchFamily="34" charset="-122"/>
              </a:rPr>
              <a:t>和</a:t>
            </a:r>
            <a:r>
              <a:rPr lang="zh-CN" altLang="en-US" sz="2000" dirty="0">
                <a:solidFill>
                  <a:srgbClr val="4818FA"/>
                </a:solidFill>
                <a:latin typeface="微软雅黑" panose="020B0503020204020204" pitchFamily="34" charset="-122"/>
                <a:ea typeface="微软雅黑" panose="020B0503020204020204" pitchFamily="34" charset="-122"/>
              </a:rPr>
              <a:t>边界条件</a:t>
            </a:r>
            <a:r>
              <a:rPr lang="zh-CN" altLang="en-US" sz="2000" dirty="0">
                <a:latin typeface="微软雅黑" panose="020B0503020204020204" pitchFamily="34" charset="-122"/>
                <a:ea typeface="微软雅黑" panose="020B0503020204020204" pitchFamily="34" charset="-122"/>
              </a:rPr>
              <a:t>。</a:t>
            </a:r>
          </a:p>
          <a:p>
            <a:pPr>
              <a:lnSpc>
                <a:spcPct val="150000"/>
              </a:lnSpc>
            </a:pPr>
            <a:r>
              <a:rPr lang="zh-CN" altLang="en-US" sz="2000" dirty="0">
                <a:latin typeface="微软雅黑" panose="020B0503020204020204" pitchFamily="34" charset="-122"/>
                <a:ea typeface="微软雅黑" panose="020B0503020204020204" pitchFamily="34" charset="-122"/>
              </a:rPr>
              <a:t>    由于流体运动方程含有如平流加速度的非线性项，它是一个非线性方程组，在数学上求解这样一个非线方程组是难以做到的。</a:t>
            </a:r>
          </a:p>
          <a:p>
            <a:pPr>
              <a:lnSpc>
                <a:spcPct val="150000"/>
              </a:lnSpc>
            </a:pPr>
            <a:r>
              <a:rPr lang="zh-CN" altLang="en-US" sz="2000" dirty="0">
                <a:latin typeface="微软雅黑" panose="020B0503020204020204" pitchFamily="34" charset="-122"/>
                <a:ea typeface="微软雅黑" panose="020B0503020204020204" pitchFamily="34" charset="-122"/>
              </a:rPr>
              <a:t>    因此，只有在个别简单情况下，当</a:t>
            </a:r>
            <a:r>
              <a:rPr lang="zh-CN" altLang="en-US" sz="2000" dirty="0">
                <a:solidFill>
                  <a:srgbClr val="7030A0"/>
                </a:solidFill>
                <a:latin typeface="微软雅黑" panose="020B0503020204020204" pitchFamily="34" charset="-122"/>
                <a:ea typeface="微软雅黑" panose="020B0503020204020204" pitchFamily="34" charset="-122"/>
              </a:rPr>
              <a:t>不出现平流加速度</a:t>
            </a:r>
            <a:r>
              <a:rPr lang="zh-CN" altLang="en-US" sz="2000" dirty="0">
                <a:latin typeface="微软雅黑" panose="020B0503020204020204" pitchFamily="34" charset="-122"/>
                <a:ea typeface="微软雅黑" panose="020B0503020204020204" pitchFamily="34" charset="-122"/>
              </a:rPr>
              <a:t>项时，才能求得流体运动的准确解，其他情况，只能求出分析解和数值解，或进行模拟实验。</a:t>
            </a:r>
          </a:p>
          <a:p>
            <a:pPr>
              <a:lnSpc>
                <a:spcPct val="150000"/>
              </a:lnSpc>
            </a:pPr>
            <a:r>
              <a:rPr lang="zh-CN" altLang="en-US" sz="2000" dirty="0">
                <a:latin typeface="微软雅黑" panose="020B0503020204020204" pitchFamily="34" charset="-122"/>
                <a:ea typeface="微软雅黑" panose="020B0503020204020204" pitchFamily="34" charset="-122"/>
              </a:rPr>
              <a:t>    本节通过简单问题的求解－－了解基本方法。</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124</a:t>
            </a:fld>
            <a:endParaRPr lang="zh-CN" altLang="en-US"/>
          </a:p>
        </p:txBody>
      </p:sp>
      <p:sp>
        <p:nvSpPr>
          <p:cNvPr id="4" name="矩形 110593">
            <a:extLst>
              <a:ext uri="{FF2B5EF4-FFF2-40B4-BE49-F238E27FC236}">
                <a16:creationId xmlns:a16="http://schemas.microsoft.com/office/drawing/2014/main" id="{6862B679-8F8D-A85A-1F0F-979AA23BC2F9}"/>
              </a:ext>
            </a:extLst>
          </p:cNvPr>
          <p:cNvSpPr>
            <a:spLocks noChangeArrowheads="1"/>
          </p:cNvSpPr>
          <p:nvPr/>
        </p:nvSpPr>
        <p:spPr bwMode="auto">
          <a:xfrm>
            <a:off x="507280" y="297090"/>
            <a:ext cx="7162800"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Clr>
                <a:srgbClr val="000000"/>
              </a:buClr>
            </a:pPr>
            <a:r>
              <a:rPr lang="en-US" altLang="zh-CN" sz="2800" b="1" dirty="0">
                <a:solidFill>
                  <a:schemeClr val="tx2"/>
                </a:solidFill>
                <a:latin typeface="微软雅黑" panose="020B0503020204020204" pitchFamily="34" charset="-122"/>
                <a:ea typeface="微软雅黑" panose="020B0503020204020204" pitchFamily="34" charset="-122"/>
                <a:cs typeface="+mj-cs"/>
              </a:rPr>
              <a:t>5 </a:t>
            </a:r>
            <a:r>
              <a:rPr lang="zh-CN" altLang="en-US" sz="2800" b="1" dirty="0">
                <a:solidFill>
                  <a:schemeClr val="tx2"/>
                </a:solidFill>
                <a:latin typeface="微软雅黑" panose="020B0503020204020204" pitchFamily="34" charset="-122"/>
                <a:ea typeface="微软雅黑" panose="020B0503020204020204" pitchFamily="34" charset="-122"/>
                <a:cs typeface="+mj-cs"/>
              </a:rPr>
              <a:t>简单情况下的</a:t>
            </a:r>
            <a:r>
              <a:rPr lang="en-US" altLang="zh-CN" sz="2800" b="1" dirty="0">
                <a:solidFill>
                  <a:schemeClr val="tx2"/>
                </a:solidFill>
                <a:latin typeface="微软雅黑" panose="020B0503020204020204" pitchFamily="34" charset="-122"/>
                <a:ea typeface="微软雅黑" panose="020B0503020204020204" pitchFamily="34" charset="-122"/>
                <a:cs typeface="+mj-cs"/>
              </a:rPr>
              <a:t>N</a:t>
            </a:r>
            <a:r>
              <a:rPr lang="zh-CN" altLang="en-US" sz="2800" b="1" dirty="0">
                <a:solidFill>
                  <a:schemeClr val="tx2"/>
                </a:solidFill>
                <a:latin typeface="微软雅黑" panose="020B0503020204020204" pitchFamily="34" charset="-122"/>
                <a:ea typeface="微软雅黑" panose="020B0503020204020204" pitchFamily="34" charset="-122"/>
                <a:cs typeface="+mj-cs"/>
              </a:rPr>
              <a:t>－</a:t>
            </a:r>
            <a:r>
              <a:rPr lang="en-US" altLang="zh-CN" sz="2800" b="1" dirty="0">
                <a:solidFill>
                  <a:schemeClr val="tx2"/>
                </a:solidFill>
                <a:latin typeface="微软雅黑" panose="020B0503020204020204" pitchFamily="34" charset="-122"/>
                <a:ea typeface="微软雅黑" panose="020B0503020204020204" pitchFamily="34" charset="-122"/>
                <a:cs typeface="+mj-cs"/>
              </a:rPr>
              <a:t>S</a:t>
            </a:r>
            <a:r>
              <a:rPr lang="zh-CN" altLang="en-US" sz="2800" b="1" dirty="0">
                <a:solidFill>
                  <a:schemeClr val="tx2"/>
                </a:solidFill>
                <a:latin typeface="微软雅黑" panose="020B0503020204020204" pitchFamily="34" charset="-122"/>
                <a:ea typeface="微软雅黑" panose="020B0503020204020204" pitchFamily="34" charset="-122"/>
                <a:cs typeface="+mj-cs"/>
              </a:rPr>
              <a:t>方程的准确解</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矩形 112641"/>
          <p:cNvSpPr>
            <a:spLocks noChangeArrowheads="1"/>
          </p:cNvSpPr>
          <p:nvPr/>
        </p:nvSpPr>
        <p:spPr bwMode="auto">
          <a:xfrm>
            <a:off x="1407969" y="1173307"/>
            <a:ext cx="8208963" cy="142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在解方程之前，先对</a:t>
            </a:r>
            <a:r>
              <a:rPr lang="zh-CN" altLang="en-US" sz="2000" dirty="0">
                <a:solidFill>
                  <a:srgbClr val="FF0000"/>
                </a:solidFill>
                <a:latin typeface="微软雅黑" panose="020B0503020204020204" pitchFamily="34" charset="-122"/>
                <a:ea typeface="微软雅黑" panose="020B0503020204020204" pitchFamily="34" charset="-122"/>
              </a:rPr>
              <a:t>初始条件</a:t>
            </a:r>
            <a:r>
              <a:rPr lang="zh-CN" altLang="en-US" sz="2000" dirty="0">
                <a:latin typeface="微软雅黑" panose="020B0503020204020204" pitchFamily="34" charset="-122"/>
                <a:ea typeface="微软雅黑" panose="020B0503020204020204" pitchFamily="34" charset="-122"/>
              </a:rPr>
              <a:t>和</a:t>
            </a:r>
            <a:r>
              <a:rPr lang="zh-CN" altLang="en-US" sz="2000" dirty="0">
                <a:solidFill>
                  <a:srgbClr val="FF0000"/>
                </a:solidFill>
                <a:latin typeface="微软雅黑" panose="020B0503020204020204" pitchFamily="34" charset="-122"/>
                <a:ea typeface="微软雅黑" panose="020B0503020204020204" pitchFamily="34" charset="-122"/>
              </a:rPr>
              <a:t>边界条件</a:t>
            </a:r>
            <a:r>
              <a:rPr lang="zh-CN" altLang="en-US" sz="2000" dirty="0">
                <a:latin typeface="微软雅黑" panose="020B0503020204020204" pitchFamily="34" charset="-122"/>
                <a:ea typeface="微软雅黑" panose="020B0503020204020204" pitchFamily="34" charset="-122"/>
              </a:rPr>
              <a:t>进行介绍。</a:t>
            </a:r>
          </a:p>
          <a:p>
            <a:pPr>
              <a:lnSpc>
                <a:spcPct val="150000"/>
              </a:lnSpc>
            </a:pPr>
            <a:r>
              <a:rPr lang="zh-CN" altLang="en-US" sz="2000" dirty="0">
                <a:latin typeface="微软雅黑" panose="020B0503020204020204" pitchFamily="34" charset="-122"/>
                <a:ea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rPr>
              <a:t>初始条件</a:t>
            </a:r>
            <a:r>
              <a:rPr lang="zh-CN" altLang="en-US" sz="2000" dirty="0">
                <a:latin typeface="微软雅黑" panose="020B0503020204020204" pitchFamily="34" charset="-122"/>
                <a:ea typeface="微软雅黑" panose="020B0503020204020204" pitchFamily="34" charset="-122"/>
              </a:rPr>
              <a:t>：对不可压流体而言，初始条件即给出</a:t>
            </a:r>
            <a:r>
              <a:rPr lang="zh-CN" altLang="en-US" sz="2000" dirty="0">
                <a:solidFill>
                  <a:srgbClr val="FF0000"/>
                </a:solidFill>
                <a:latin typeface="微软雅黑" panose="020B0503020204020204" pitchFamily="34" charset="-122"/>
                <a:ea typeface="微软雅黑" panose="020B0503020204020204" pitchFamily="34" charset="-122"/>
              </a:rPr>
              <a:t>起始时刻</a:t>
            </a:r>
            <a:r>
              <a:rPr lang="zh-CN" altLang="en-US" sz="2000" dirty="0">
                <a:latin typeface="微软雅黑" panose="020B0503020204020204" pitchFamily="34" charset="-122"/>
                <a:ea typeface="微软雅黑" panose="020B0503020204020204" pitchFamily="34" charset="-122"/>
              </a:rPr>
              <a:t>速度场和压力场为已知函数。</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125</a:t>
            </a:fld>
            <a:endParaRPr lang="zh-CN" altLang="en-US"/>
          </a:p>
        </p:txBody>
      </p:sp>
      <p:sp>
        <p:nvSpPr>
          <p:cNvPr id="4" name="矩形 110593">
            <a:extLst>
              <a:ext uri="{FF2B5EF4-FFF2-40B4-BE49-F238E27FC236}">
                <a16:creationId xmlns:a16="http://schemas.microsoft.com/office/drawing/2014/main" id="{381BFB32-658F-3975-FF98-1EDEFF1D8635}"/>
              </a:ext>
            </a:extLst>
          </p:cNvPr>
          <p:cNvSpPr>
            <a:spLocks noChangeArrowheads="1"/>
          </p:cNvSpPr>
          <p:nvPr/>
        </p:nvSpPr>
        <p:spPr bwMode="auto">
          <a:xfrm>
            <a:off x="507280" y="297090"/>
            <a:ext cx="7162800"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Clr>
                <a:srgbClr val="000000"/>
              </a:buClr>
            </a:pPr>
            <a:r>
              <a:rPr lang="en-US" altLang="zh-CN" sz="2800" b="1" dirty="0">
                <a:solidFill>
                  <a:schemeClr val="tx2"/>
                </a:solidFill>
                <a:latin typeface="微软雅黑" panose="020B0503020204020204" pitchFamily="34" charset="-122"/>
                <a:ea typeface="微软雅黑" panose="020B0503020204020204" pitchFamily="34" charset="-122"/>
                <a:cs typeface="+mj-cs"/>
              </a:rPr>
              <a:t>5.1 </a:t>
            </a:r>
            <a:r>
              <a:rPr lang="zh-CN" altLang="en-US" sz="2800" b="1" dirty="0">
                <a:solidFill>
                  <a:schemeClr val="tx2"/>
                </a:solidFill>
                <a:latin typeface="微软雅黑" panose="020B0503020204020204" pitchFamily="34" charset="-122"/>
                <a:ea typeface="微软雅黑" panose="020B0503020204020204" pitchFamily="34" charset="-122"/>
                <a:cs typeface="+mj-cs"/>
              </a:rPr>
              <a:t>初始条件</a:t>
            </a:r>
          </a:p>
        </p:txBody>
      </p:sp>
      <p:sp>
        <p:nvSpPr>
          <p:cNvPr id="5" name="灯片编号占位符 1"/>
          <p:cNvSpPr txBox="1">
            <a:spLocks/>
          </p:cNvSpPr>
          <p:nvPr/>
        </p:nvSpPr>
        <p:spPr>
          <a:xfrm>
            <a:off x="10379529" y="6373994"/>
            <a:ext cx="1222828"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Arial" panose="020B0604020202020204" pitchFamily="34" charset="0"/>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125</a:t>
            </a:fld>
            <a:endParaRPr lang="zh-CN" altLang="en-US"/>
          </a:p>
        </p:txBody>
      </p:sp>
      <p:sp>
        <p:nvSpPr>
          <p:cNvPr id="112641" name="文本占位符 113665"/>
          <p:cNvSpPr txBox="1">
            <a:spLocks noChangeArrowheads="1"/>
          </p:cNvSpPr>
          <p:nvPr/>
        </p:nvSpPr>
        <p:spPr>
          <a:xfrm>
            <a:off x="1747384" y="2962097"/>
            <a:ext cx="7993062" cy="2230438"/>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l"/>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Wingdings" panose="05000000000000000000" pitchFamily="2" charset="2"/>
              <a:buChar char="l"/>
              <a:defRPr sz="2800" kern="1200">
                <a:solidFill>
                  <a:srgbClr val="002060"/>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Wingdings" panose="05000000000000000000" pitchFamily="2" charset="2"/>
              <a:buChar char="l"/>
              <a:defRPr sz="2400" kern="1200">
                <a:solidFill>
                  <a:srgbClr val="C00000"/>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Wingdings" panose="05000000000000000000" pitchFamily="2" charset="2"/>
              <a:buChar char="l"/>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Wingdings" panose="05000000000000000000" pitchFamily="2" charset="2"/>
              <a:buChar char="l"/>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Arial" panose="020B0604020202020204" pitchFamily="34" charset="0"/>
              <a:buNone/>
            </a:pPr>
            <a:r>
              <a:rPr lang="zh-CN" altLang="en-US" sz="2000" dirty="0"/>
              <a:t>在初始时刻，基本方程组之解所应满足的既定条件，即在              时，                                                  </a:t>
            </a:r>
          </a:p>
          <a:p>
            <a:pPr>
              <a:lnSpc>
                <a:spcPct val="150000"/>
              </a:lnSpc>
              <a:buFont typeface="Arial" panose="020B0604020202020204" pitchFamily="34" charset="0"/>
              <a:buNone/>
            </a:pPr>
            <a:r>
              <a:rPr lang="zh-CN" altLang="en-US" sz="2000" dirty="0"/>
              <a:t>                                         ，在定常流场的情况下，所有的流场参数</a:t>
            </a:r>
          </a:p>
          <a:p>
            <a:pPr>
              <a:lnSpc>
                <a:spcPct val="150000"/>
              </a:lnSpc>
              <a:buFont typeface="Arial" panose="020B0604020202020204" pitchFamily="34" charset="0"/>
              <a:buNone/>
            </a:pPr>
            <a:r>
              <a:rPr lang="zh-CN" altLang="en-US" sz="2000" dirty="0"/>
              <a:t>均与时间无关，因而不存在初始条件的问题。</a:t>
            </a:r>
          </a:p>
        </p:txBody>
      </p:sp>
      <p:sp>
        <p:nvSpPr>
          <p:cNvPr id="112642" name="矩形 113666"/>
          <p:cNvSpPr>
            <a:spLocks noChangeArrowheads="1"/>
          </p:cNvSpPr>
          <p:nvPr/>
        </p:nvSpPr>
        <p:spPr bwMode="auto">
          <a:xfrm>
            <a:off x="1524000" y="3463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112643" name="对象 113667"/>
          <p:cNvGraphicFramePr>
            <a:graphicFrameLocks noChangeAspect="1"/>
          </p:cNvGraphicFramePr>
          <p:nvPr>
            <p:extLst>
              <p:ext uri="{D42A27DB-BD31-4B8C-83A1-F6EECF244321}">
                <p14:modId xmlns:p14="http://schemas.microsoft.com/office/powerpoint/2010/main" val="2737080013"/>
              </p:ext>
            </p:extLst>
          </p:nvPr>
        </p:nvGraphicFramePr>
        <p:xfrm>
          <a:off x="8322664" y="2962097"/>
          <a:ext cx="863600" cy="585788"/>
        </p:xfrm>
        <a:graphic>
          <a:graphicData uri="http://schemas.openxmlformats.org/presentationml/2006/ole">
            <mc:AlternateContent xmlns:mc="http://schemas.openxmlformats.org/markup-compatibility/2006">
              <mc:Choice xmlns:v="urn:schemas-microsoft-com:vml" Requires="v">
                <p:oleObj r:id="rId2" imgW="7924800" imgH="5486400" progId="Equation.DSMT4">
                  <p:embed/>
                </p:oleObj>
              </mc:Choice>
              <mc:Fallback>
                <p:oleObj r:id="rId2" imgW="7924800" imgH="5486400" progId="Equation.DSMT4">
                  <p:embed/>
                  <p:pic>
                    <p:nvPicPr>
                      <p:cNvPr id="112643" name="对象 1136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2664" y="2962097"/>
                        <a:ext cx="863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644" name="矩形 113668"/>
          <p:cNvSpPr>
            <a:spLocks noChangeArrowheads="1"/>
          </p:cNvSpPr>
          <p:nvPr/>
        </p:nvSpPr>
        <p:spPr bwMode="auto">
          <a:xfrm>
            <a:off x="1524000" y="3487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112645" name="对象 113669"/>
          <p:cNvGraphicFramePr>
            <a:graphicFrameLocks noChangeAspect="1"/>
          </p:cNvGraphicFramePr>
          <p:nvPr>
            <p:extLst>
              <p:ext uri="{D42A27DB-BD31-4B8C-83A1-F6EECF244321}">
                <p14:modId xmlns:p14="http://schemas.microsoft.com/office/powerpoint/2010/main" val="3536665614"/>
              </p:ext>
            </p:extLst>
          </p:nvPr>
        </p:nvGraphicFramePr>
        <p:xfrm>
          <a:off x="1809009" y="3509842"/>
          <a:ext cx="3095625" cy="517525"/>
        </p:xfrm>
        <a:graphic>
          <a:graphicData uri="http://schemas.openxmlformats.org/presentationml/2006/ole">
            <mc:AlternateContent xmlns:mc="http://schemas.openxmlformats.org/markup-compatibility/2006">
              <mc:Choice xmlns:v="urn:schemas-microsoft-com:vml" Requires="v">
                <p:oleObj r:id="rId4" imgW="36271200" imgH="6096000" progId="Equation.DSMT4">
                  <p:embed/>
                </p:oleObj>
              </mc:Choice>
              <mc:Fallback>
                <p:oleObj r:id="rId4" imgW="36271200" imgH="6096000" progId="Equation.DSMT4">
                  <p:embed/>
                  <p:pic>
                    <p:nvPicPr>
                      <p:cNvPr id="112645" name="对象 1136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009" y="3509842"/>
                        <a:ext cx="30956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矩形 114689"/>
          <p:cNvSpPr>
            <a:spLocks noChangeArrowheads="1"/>
          </p:cNvSpPr>
          <p:nvPr/>
        </p:nvSpPr>
        <p:spPr bwMode="auto">
          <a:xfrm>
            <a:off x="1767955" y="1765151"/>
            <a:ext cx="8351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当流体流经</a:t>
            </a:r>
            <a:r>
              <a:rPr lang="zh-CN" altLang="en-US" sz="2000" dirty="0">
                <a:solidFill>
                  <a:srgbClr val="FF0000"/>
                </a:solidFill>
                <a:latin typeface="微软雅黑" panose="020B0503020204020204" pitchFamily="34" charset="-122"/>
                <a:ea typeface="微软雅黑" panose="020B0503020204020204" pitchFamily="34" charset="-122"/>
              </a:rPr>
              <a:t>固体壁</a:t>
            </a:r>
            <a:r>
              <a:rPr lang="zh-CN" altLang="en-US" sz="2000" dirty="0">
                <a:latin typeface="微软雅黑" panose="020B0503020204020204" pitchFamily="34" charset="-122"/>
                <a:ea typeface="微软雅黑" panose="020B0503020204020204" pitchFamily="34" charset="-122"/>
              </a:rPr>
              <a:t>时，必须满足</a:t>
            </a:r>
            <a:r>
              <a:rPr lang="zh-CN" altLang="en-US" sz="2000" dirty="0">
                <a:solidFill>
                  <a:srgbClr val="FF0000"/>
                </a:solidFill>
                <a:latin typeface="微软雅黑" panose="020B0503020204020204" pitchFamily="34" charset="-122"/>
                <a:ea typeface="微软雅黑" panose="020B0503020204020204" pitchFamily="34" charset="-122"/>
              </a:rPr>
              <a:t>不可穿透条件和无滑脱条件</a:t>
            </a:r>
            <a:r>
              <a:rPr lang="zh-CN" altLang="en-US" sz="2000" dirty="0">
                <a:latin typeface="微软雅黑" panose="020B0503020204020204" pitchFamily="34" charset="-122"/>
                <a:ea typeface="微软雅黑" panose="020B0503020204020204" pitchFamily="34" charset="-122"/>
              </a:rPr>
              <a:t>。	</a:t>
            </a:r>
          </a:p>
        </p:txBody>
      </p:sp>
      <p:grpSp>
        <p:nvGrpSpPr>
          <p:cNvPr id="114691" name="组合 114691"/>
          <p:cNvGrpSpPr/>
          <p:nvPr/>
        </p:nvGrpSpPr>
        <p:grpSpPr bwMode="auto">
          <a:xfrm>
            <a:off x="2423592" y="3798978"/>
            <a:ext cx="7696200" cy="1373187"/>
            <a:chOff x="0" y="0"/>
            <a:chExt cx="4848" cy="865"/>
          </a:xfrm>
        </p:grpSpPr>
        <p:graphicFrame>
          <p:nvGraphicFramePr>
            <p:cNvPr id="114692" name="对象 114692"/>
            <p:cNvGraphicFramePr>
              <a:graphicFrameLocks noChangeAspect="1"/>
            </p:cNvGraphicFramePr>
            <p:nvPr/>
          </p:nvGraphicFramePr>
          <p:xfrm>
            <a:off x="575" y="482"/>
            <a:ext cx="2973" cy="383"/>
          </p:xfrm>
          <a:graphic>
            <a:graphicData uri="http://schemas.openxmlformats.org/presentationml/2006/ole">
              <mc:AlternateContent xmlns:mc="http://schemas.openxmlformats.org/markup-compatibility/2006">
                <mc:Choice xmlns:v="urn:schemas-microsoft-com:vml" Requires="v">
                  <p:oleObj r:id="rId2" imgW="47244000" imgH="6096000" progId="Equation.3">
                    <p:embed/>
                  </p:oleObj>
                </mc:Choice>
                <mc:Fallback>
                  <p:oleObj r:id="rId2" imgW="47244000" imgH="6096000" progId="Equation.3">
                    <p:embed/>
                    <p:pic>
                      <p:nvPicPr>
                        <p:cNvPr id="114692" name="对象 1146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 y="482"/>
                          <a:ext cx="2973"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4693" name="矩形 114693"/>
            <p:cNvSpPr>
              <a:spLocks noChangeArrowheads="1"/>
            </p:cNvSpPr>
            <p:nvPr/>
          </p:nvSpPr>
          <p:spPr bwMode="auto">
            <a:xfrm>
              <a:off x="0" y="0"/>
              <a:ext cx="48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而当固体壁运动时，则满足：</a:t>
              </a:r>
            </a:p>
          </p:txBody>
        </p:sp>
      </p:grpSp>
      <p:graphicFrame>
        <p:nvGraphicFramePr>
          <p:cNvPr id="114694" name="对象 114694"/>
          <p:cNvGraphicFramePr>
            <a:graphicFrameLocks noChangeAspect="1"/>
          </p:cNvGraphicFramePr>
          <p:nvPr/>
        </p:nvGraphicFramePr>
        <p:xfrm>
          <a:off x="3287714" y="2924175"/>
          <a:ext cx="3671887" cy="649288"/>
        </p:xfrm>
        <a:graphic>
          <a:graphicData uri="http://schemas.openxmlformats.org/presentationml/2006/ole">
            <mc:AlternateContent xmlns:mc="http://schemas.openxmlformats.org/markup-compatibility/2006">
              <mc:Choice xmlns:v="urn:schemas-microsoft-com:vml" Requires="v">
                <p:oleObj r:id="rId4" imgW="34442400" imgH="6096000" progId="Equation.3">
                  <p:embed/>
                </p:oleObj>
              </mc:Choice>
              <mc:Fallback>
                <p:oleObj r:id="rId4" imgW="34442400" imgH="6096000" progId="Equation.3">
                  <p:embed/>
                  <p:pic>
                    <p:nvPicPr>
                      <p:cNvPr id="114694" name="对象 1146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7714" y="2924175"/>
                        <a:ext cx="3671887"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4695" name="矩形 114695"/>
          <p:cNvSpPr>
            <a:spLocks noChangeArrowheads="1"/>
          </p:cNvSpPr>
          <p:nvPr/>
        </p:nvSpPr>
        <p:spPr bwMode="auto">
          <a:xfrm>
            <a:off x="2701926" y="2389362"/>
            <a:ext cx="297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sz="2000" dirty="0">
                <a:latin typeface="微软雅黑" panose="020B0503020204020204" pitchFamily="34" charset="-122"/>
                <a:ea typeface="微软雅黑" panose="020B0503020204020204" pitchFamily="34" charset="-122"/>
              </a:rPr>
              <a:t>当固体壁静止时，满足：</a:t>
            </a:r>
          </a:p>
        </p:txBody>
      </p:sp>
      <p:sp>
        <p:nvSpPr>
          <p:cNvPr id="114696" name="矩形 114696"/>
          <p:cNvSpPr>
            <a:spLocks noChangeArrowheads="1"/>
          </p:cNvSpPr>
          <p:nvPr/>
        </p:nvSpPr>
        <p:spPr bwMode="auto">
          <a:xfrm>
            <a:off x="7467600" y="2971800"/>
            <a:ext cx="2514600" cy="152400"/>
          </a:xfrm>
          <a:prstGeom prst="rect">
            <a:avLst/>
          </a:prstGeom>
          <a:pattFill prst="solidDmnd">
            <a:fgClr>
              <a:schemeClr val="accent1"/>
            </a:fgClr>
            <a:bgClr>
              <a:schemeClr val="bg1"/>
            </a:bgClr>
          </a:pattFill>
          <a:ln w="9525">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sp>
        <p:nvSpPr>
          <p:cNvPr id="114697" name="直接连接符 114697"/>
          <p:cNvSpPr>
            <a:spLocks noChangeShapeType="1"/>
          </p:cNvSpPr>
          <p:nvPr/>
        </p:nvSpPr>
        <p:spPr bwMode="auto">
          <a:xfrm flipV="1">
            <a:off x="8610600" y="2438400"/>
            <a:ext cx="0" cy="53340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14698" name="直接连接符 114698"/>
          <p:cNvSpPr>
            <a:spLocks noChangeShapeType="1"/>
          </p:cNvSpPr>
          <p:nvPr/>
        </p:nvSpPr>
        <p:spPr bwMode="auto">
          <a:xfrm>
            <a:off x="8610600" y="2971800"/>
            <a:ext cx="1066800" cy="0"/>
          </a:xfrm>
          <a:prstGeom prst="line">
            <a:avLst/>
          </a:prstGeom>
          <a:noFill/>
          <a:ln w="571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14699" name="矩形 114699"/>
          <p:cNvSpPr>
            <a:spLocks noChangeArrowheads="1"/>
          </p:cNvSpPr>
          <p:nvPr/>
        </p:nvSpPr>
        <p:spPr bwMode="auto">
          <a:xfrm>
            <a:off x="8204200" y="3200401"/>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微软雅黑" panose="020B0503020204020204" pitchFamily="34" charset="-122"/>
                <a:ea typeface="微软雅黑" panose="020B0503020204020204" pitchFamily="34" charset="-122"/>
              </a:rPr>
              <a:t>固体壁边界</a:t>
            </a:r>
          </a:p>
        </p:txBody>
      </p:sp>
      <p:graphicFrame>
        <p:nvGraphicFramePr>
          <p:cNvPr id="114700" name="对象 114700"/>
          <p:cNvGraphicFramePr>
            <a:graphicFrameLocks noChangeAspect="1"/>
          </p:cNvGraphicFramePr>
          <p:nvPr/>
        </p:nvGraphicFramePr>
        <p:xfrm>
          <a:off x="8001001" y="2133600"/>
          <a:ext cx="455613" cy="584200"/>
        </p:xfrm>
        <a:graphic>
          <a:graphicData uri="http://schemas.openxmlformats.org/presentationml/2006/ole">
            <mc:AlternateContent xmlns:mc="http://schemas.openxmlformats.org/markup-compatibility/2006">
              <mc:Choice xmlns:v="urn:schemas-microsoft-com:vml" Requires="v">
                <p:oleObj r:id="rId6" imgW="4267200" imgH="5486400" progId="Equation.3">
                  <p:embed/>
                </p:oleObj>
              </mc:Choice>
              <mc:Fallback>
                <p:oleObj r:id="rId6" imgW="4267200" imgH="5486400" progId="Equation.3">
                  <p:embed/>
                  <p:pic>
                    <p:nvPicPr>
                      <p:cNvPr id="114700" name="对象 1147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01001" y="2133600"/>
                        <a:ext cx="4556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4701" name="对象 114701"/>
          <p:cNvGraphicFramePr>
            <a:graphicFrameLocks noChangeAspect="1"/>
          </p:cNvGraphicFramePr>
          <p:nvPr>
            <p:extLst>
              <p:ext uri="{D42A27DB-BD31-4B8C-83A1-F6EECF244321}">
                <p14:modId xmlns:p14="http://schemas.microsoft.com/office/powerpoint/2010/main" val="4003407233"/>
              </p:ext>
            </p:extLst>
          </p:nvPr>
        </p:nvGraphicFramePr>
        <p:xfrm>
          <a:off x="8964613" y="2401931"/>
          <a:ext cx="422275" cy="584200"/>
        </p:xfrm>
        <a:graphic>
          <a:graphicData uri="http://schemas.openxmlformats.org/presentationml/2006/ole">
            <mc:AlternateContent xmlns:mc="http://schemas.openxmlformats.org/markup-compatibility/2006">
              <mc:Choice xmlns:v="urn:schemas-microsoft-com:vml" Requires="v">
                <p:oleObj r:id="rId8" imgW="3962400" imgH="5486400" progId="Equation.3">
                  <p:embed/>
                </p:oleObj>
              </mc:Choice>
              <mc:Fallback>
                <p:oleObj r:id="rId8" imgW="3962400" imgH="5486400" progId="Equation.3">
                  <p:embed/>
                  <p:pic>
                    <p:nvPicPr>
                      <p:cNvPr id="114701" name="对象 1147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64613" y="2401931"/>
                        <a:ext cx="422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标题 2"/>
          <p:cNvSpPr>
            <a:spLocks noGrp="1"/>
          </p:cNvSpPr>
          <p:nvPr>
            <p:ph type="title"/>
          </p:nvPr>
        </p:nvSpPr>
        <p:spPr/>
        <p:txBody>
          <a:bodyPr/>
          <a:lstStyle/>
          <a:p>
            <a:r>
              <a:rPr lang="en-US" altLang="zh-CN" sz="2800" dirty="0"/>
              <a:t>5.2 </a:t>
            </a:r>
            <a:r>
              <a:rPr lang="zh-CN" altLang="en-US" sz="2800" dirty="0"/>
              <a:t>边界条件</a:t>
            </a:r>
            <a:r>
              <a:rPr lang="en-US" altLang="zh-CN" sz="2800" dirty="0">
                <a:solidFill>
                  <a:srgbClr val="008000"/>
                </a:solidFill>
              </a:rPr>
              <a:t>-</a:t>
            </a:r>
            <a:r>
              <a:rPr lang="zh-CN" altLang="en-US" sz="2800" dirty="0">
                <a:solidFill>
                  <a:srgbClr val="008000"/>
                </a:solidFill>
              </a:rPr>
              <a:t>固体壁边界条件</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126</a:t>
            </a:fld>
            <a:endParaRPr lang="zh-CN" altLang="en-US"/>
          </a:p>
        </p:txBody>
      </p:sp>
      <p:sp>
        <p:nvSpPr>
          <p:cNvPr id="5" name="文本框 4">
            <a:extLst>
              <a:ext uri="{FF2B5EF4-FFF2-40B4-BE49-F238E27FC236}">
                <a16:creationId xmlns:a16="http://schemas.microsoft.com/office/drawing/2014/main" id="{3FB5B9BD-2FAB-BD37-76D7-3F455D48F899}"/>
              </a:ext>
            </a:extLst>
          </p:cNvPr>
          <p:cNvSpPr txBox="1"/>
          <p:nvPr/>
        </p:nvSpPr>
        <p:spPr>
          <a:xfrm>
            <a:off x="863600" y="1180742"/>
            <a:ext cx="8813799" cy="400110"/>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 边界条件：通常包括</a:t>
            </a:r>
            <a:r>
              <a:rPr lang="zh-CN" altLang="en-US" sz="2000" dirty="0">
                <a:solidFill>
                  <a:srgbClr val="FF0000"/>
                </a:solidFill>
                <a:latin typeface="微软雅黑" panose="020B0503020204020204" pitchFamily="34" charset="-122"/>
                <a:ea typeface="微软雅黑" panose="020B0503020204020204" pitchFamily="34" charset="-122"/>
              </a:rPr>
              <a:t>固体壁</a:t>
            </a:r>
            <a:r>
              <a:rPr lang="zh-CN" altLang="en-US" sz="2000" dirty="0">
                <a:latin typeface="微软雅黑" panose="020B0503020204020204" pitchFamily="34" charset="-122"/>
                <a:ea typeface="微软雅黑" panose="020B0503020204020204" pitchFamily="34" charset="-122"/>
              </a:rPr>
              <a:t>边界条件和</a:t>
            </a:r>
            <a:r>
              <a:rPr lang="zh-CN" altLang="en-US" sz="2000" dirty="0">
                <a:solidFill>
                  <a:srgbClr val="FF0000"/>
                </a:solidFill>
                <a:latin typeface="微软雅黑" panose="020B0503020204020204" pitchFamily="34" charset="-122"/>
                <a:ea typeface="微软雅黑" panose="020B0503020204020204" pitchFamily="34" charset="-122"/>
              </a:rPr>
              <a:t>自由表面</a:t>
            </a:r>
            <a:r>
              <a:rPr lang="zh-CN" altLang="en-US" sz="2000" dirty="0">
                <a:latin typeface="微软雅黑" panose="020B0503020204020204" pitchFamily="34" charset="-122"/>
                <a:ea typeface="微软雅黑" panose="020B0503020204020204" pitchFamily="34" charset="-122"/>
              </a:rPr>
              <a:t>边界条件两大类。</a:t>
            </a:r>
            <a:endParaRPr lang="zh-CN" altLang="en-US" sz="20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矩形 115714"/>
          <p:cNvSpPr>
            <a:spLocks noChangeArrowheads="1"/>
          </p:cNvSpPr>
          <p:nvPr/>
        </p:nvSpPr>
        <p:spPr bwMode="auto">
          <a:xfrm>
            <a:off x="1899951" y="1128139"/>
            <a:ext cx="8294687"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spcBef>
                <a:spcPct val="50000"/>
              </a:spcBef>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a:t>
            </a:r>
            <a:r>
              <a:rPr lang="zh-CN" altLang="en-US" sz="2000" dirty="0">
                <a:solidFill>
                  <a:srgbClr val="FF0000"/>
                </a:solidFill>
                <a:latin typeface="微软雅黑" panose="020B0503020204020204" pitchFamily="34" charset="-122"/>
                <a:ea typeface="微软雅黑" panose="020B0503020204020204" pitchFamily="34" charset="-122"/>
              </a:rPr>
              <a:t>自由表面上</a:t>
            </a:r>
            <a:r>
              <a:rPr lang="zh-CN" altLang="en-US" sz="2000" dirty="0">
                <a:latin typeface="微软雅黑" panose="020B0503020204020204" pitchFamily="34" charset="-122"/>
                <a:ea typeface="微软雅黑" panose="020B0503020204020204" pitchFamily="34" charset="-122"/>
              </a:rPr>
              <a:t>（如水和空气的分界面上），两种流体既不混合也不脱离，则两种流体在边界面上的</a:t>
            </a:r>
            <a:r>
              <a:rPr lang="zh-CN" altLang="en-US" sz="2000" dirty="0">
                <a:solidFill>
                  <a:srgbClr val="FF0000"/>
                </a:solidFill>
                <a:latin typeface="微软雅黑" panose="020B0503020204020204" pitchFamily="34" charset="-122"/>
                <a:ea typeface="微软雅黑" panose="020B0503020204020204" pitchFamily="34" charset="-122"/>
              </a:rPr>
              <a:t>法向速度应该相等</a:t>
            </a:r>
            <a:r>
              <a:rPr lang="zh-CN" altLang="en-US" sz="2000" dirty="0">
                <a:latin typeface="微软雅黑" panose="020B0503020204020204" pitchFamily="34" charset="-122"/>
                <a:ea typeface="微软雅黑" panose="020B0503020204020204" pitchFamily="34" charset="-122"/>
              </a:rPr>
              <a:t>，即： </a:t>
            </a:r>
          </a:p>
        </p:txBody>
      </p:sp>
      <p:graphicFrame>
        <p:nvGraphicFramePr>
          <p:cNvPr id="115715" name="对象 115715"/>
          <p:cNvGraphicFramePr>
            <a:graphicFrameLocks noChangeAspect="1"/>
          </p:cNvGraphicFramePr>
          <p:nvPr>
            <p:extLst>
              <p:ext uri="{D42A27DB-BD31-4B8C-83A1-F6EECF244321}">
                <p14:modId xmlns:p14="http://schemas.microsoft.com/office/powerpoint/2010/main" val="3510389251"/>
              </p:ext>
            </p:extLst>
          </p:nvPr>
        </p:nvGraphicFramePr>
        <p:xfrm>
          <a:off x="4203412" y="2188191"/>
          <a:ext cx="1800225" cy="675084"/>
        </p:xfrm>
        <a:graphic>
          <a:graphicData uri="http://schemas.openxmlformats.org/presentationml/2006/ole">
            <mc:AlternateContent xmlns:mc="http://schemas.openxmlformats.org/markup-compatibility/2006">
              <mc:Choice xmlns:v="urn:schemas-microsoft-com:vml" Requires="v">
                <p:oleObj r:id="rId2" imgW="14020800" imgH="5486400" progId="Equation.3">
                  <p:embed/>
                </p:oleObj>
              </mc:Choice>
              <mc:Fallback>
                <p:oleObj r:id="rId2" imgW="14020800" imgH="5486400" progId="Equation.3">
                  <p:embed/>
                  <p:pic>
                    <p:nvPicPr>
                      <p:cNvPr id="115715" name="对象 1157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3412" y="2188191"/>
                        <a:ext cx="1800225" cy="675084"/>
                      </a:xfrm>
                      <a:prstGeom prst="rect">
                        <a:avLst/>
                      </a:prstGeom>
                      <a:noFill/>
                      <a:ln>
                        <a:noFill/>
                      </a:ln>
                    </p:spPr>
                  </p:pic>
                </p:oleObj>
              </mc:Fallback>
            </mc:AlternateContent>
          </a:graphicData>
        </a:graphic>
      </p:graphicFrame>
      <p:graphicFrame>
        <p:nvGraphicFramePr>
          <p:cNvPr id="115716" name="对象 115716"/>
          <p:cNvGraphicFramePr>
            <a:graphicFrameLocks noChangeAspect="1"/>
          </p:cNvGraphicFramePr>
          <p:nvPr>
            <p:extLst>
              <p:ext uri="{D42A27DB-BD31-4B8C-83A1-F6EECF244321}">
                <p14:modId xmlns:p14="http://schemas.microsoft.com/office/powerpoint/2010/main" val="3065666615"/>
              </p:ext>
            </p:extLst>
          </p:nvPr>
        </p:nvGraphicFramePr>
        <p:xfrm>
          <a:off x="4203412" y="3795519"/>
          <a:ext cx="2492951" cy="572705"/>
        </p:xfrm>
        <a:graphic>
          <a:graphicData uri="http://schemas.openxmlformats.org/presentationml/2006/ole">
            <mc:AlternateContent xmlns:mc="http://schemas.openxmlformats.org/markup-compatibility/2006">
              <mc:Choice xmlns:v="urn:schemas-microsoft-com:vml" Requires="v">
                <p:oleObj r:id="rId4" imgW="23469600" imgH="5486400" progId="Equation.3">
                  <p:embed/>
                </p:oleObj>
              </mc:Choice>
              <mc:Fallback>
                <p:oleObj r:id="rId4" imgW="23469600" imgH="5486400" progId="Equation.3">
                  <p:embed/>
                  <p:pic>
                    <p:nvPicPr>
                      <p:cNvPr id="115716" name="对象 1157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3412" y="3795519"/>
                        <a:ext cx="2492951" cy="572705"/>
                      </a:xfrm>
                      <a:prstGeom prst="rect">
                        <a:avLst/>
                      </a:prstGeom>
                      <a:noFill/>
                      <a:ln>
                        <a:noFill/>
                      </a:ln>
                    </p:spPr>
                  </p:pic>
                </p:oleObj>
              </mc:Fallback>
            </mc:AlternateContent>
          </a:graphicData>
        </a:graphic>
      </p:graphicFrame>
      <p:sp>
        <p:nvSpPr>
          <p:cNvPr id="115717" name="矩形 115717"/>
          <p:cNvSpPr>
            <a:spLocks noChangeArrowheads="1"/>
          </p:cNvSpPr>
          <p:nvPr/>
        </p:nvSpPr>
        <p:spPr bwMode="auto">
          <a:xfrm>
            <a:off x="1899951" y="2783901"/>
            <a:ext cx="7991475"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spcBef>
                <a:spcPct val="50000"/>
              </a:spcBef>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另外，如果不考虑毛细现象的表面张力（微观），两种流体质点在边界面上的</a:t>
            </a:r>
            <a:r>
              <a:rPr lang="zh-CN" altLang="en-US" sz="2000" dirty="0">
                <a:solidFill>
                  <a:srgbClr val="FF0000"/>
                </a:solidFill>
                <a:latin typeface="微软雅黑" panose="020B0503020204020204" pitchFamily="34" charset="-122"/>
                <a:ea typeface="微软雅黑" panose="020B0503020204020204" pitchFamily="34" charset="-122"/>
              </a:rPr>
              <a:t>法向应力应该相等</a:t>
            </a:r>
            <a:r>
              <a:rPr lang="zh-CN" altLang="en-US" sz="2000" dirty="0">
                <a:latin typeface="微软雅黑" panose="020B0503020204020204" pitchFamily="34" charset="-122"/>
                <a:ea typeface="微软雅黑" panose="020B0503020204020204" pitchFamily="34" charset="-122"/>
              </a:rPr>
              <a:t>，即</a:t>
            </a:r>
            <a:r>
              <a:rPr lang="en-US" altLang="zh-CN" sz="2000" dirty="0">
                <a:latin typeface="微软雅黑" panose="020B0503020204020204" pitchFamily="34" charset="-122"/>
                <a:ea typeface="微软雅黑" panose="020B0503020204020204" pitchFamily="34" charset="-122"/>
              </a:rPr>
              <a:t>:</a:t>
            </a:r>
          </a:p>
        </p:txBody>
      </p:sp>
      <p:sp>
        <p:nvSpPr>
          <p:cNvPr id="115718" name="直接连接符 115718"/>
          <p:cNvSpPr>
            <a:spLocks noChangeShapeType="1"/>
          </p:cNvSpPr>
          <p:nvPr/>
        </p:nvSpPr>
        <p:spPr bwMode="auto">
          <a:xfrm>
            <a:off x="8670640" y="3687626"/>
            <a:ext cx="2286000" cy="0"/>
          </a:xfrm>
          <a:prstGeom prst="line">
            <a:avLst/>
          </a:prstGeom>
          <a:noFill/>
          <a:ln w="57150">
            <a:solidFill>
              <a:schemeClr val="tx2"/>
            </a:solidFill>
            <a:prstDash val="sysDot"/>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15719" name="矩形 115719"/>
          <p:cNvSpPr>
            <a:spLocks noChangeArrowheads="1"/>
          </p:cNvSpPr>
          <p:nvPr/>
        </p:nvSpPr>
        <p:spPr bwMode="auto">
          <a:xfrm>
            <a:off x="8670640" y="3763826"/>
            <a:ext cx="2286000" cy="457200"/>
          </a:xfrm>
          <a:prstGeom prst="rect">
            <a:avLst/>
          </a:prstGeom>
          <a:pattFill prst="zigZag">
            <a:fgClr>
              <a:srgbClr val="FF0000"/>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15720" name="矩形 115720"/>
          <p:cNvSpPr>
            <a:spLocks noChangeArrowheads="1"/>
          </p:cNvSpPr>
          <p:nvPr/>
        </p:nvSpPr>
        <p:spPr bwMode="auto">
          <a:xfrm>
            <a:off x="7804303" y="3687626"/>
            <a:ext cx="697627" cy="49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流体</a:t>
            </a:r>
          </a:p>
        </p:txBody>
      </p:sp>
      <p:sp>
        <p:nvSpPr>
          <p:cNvPr id="115721" name="矩形 115721"/>
          <p:cNvSpPr>
            <a:spLocks noChangeArrowheads="1"/>
          </p:cNvSpPr>
          <p:nvPr/>
        </p:nvSpPr>
        <p:spPr bwMode="auto">
          <a:xfrm>
            <a:off x="9633103" y="3060564"/>
            <a:ext cx="697627" cy="49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空气</a:t>
            </a:r>
          </a:p>
        </p:txBody>
      </p:sp>
      <p:sp>
        <p:nvSpPr>
          <p:cNvPr id="115722" name="直接连接符 115722"/>
          <p:cNvSpPr>
            <a:spLocks noChangeShapeType="1"/>
          </p:cNvSpPr>
          <p:nvPr/>
        </p:nvSpPr>
        <p:spPr bwMode="auto">
          <a:xfrm>
            <a:off x="10423240" y="2849426"/>
            <a:ext cx="0" cy="76200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 name="标题 2"/>
          <p:cNvSpPr>
            <a:spLocks noGrp="1"/>
          </p:cNvSpPr>
          <p:nvPr>
            <p:ph type="title"/>
          </p:nvPr>
        </p:nvSpPr>
        <p:spPr/>
        <p:txBody>
          <a:bodyPr/>
          <a:lstStyle/>
          <a:p>
            <a:r>
              <a:rPr lang="en-US" altLang="zh-CN" sz="2800" dirty="0"/>
              <a:t>5.2</a:t>
            </a:r>
            <a:r>
              <a:rPr lang="zh-CN" altLang="en-US" sz="2800" dirty="0"/>
              <a:t>边界条件</a:t>
            </a:r>
            <a:r>
              <a:rPr lang="en-US" altLang="zh-CN" sz="2800" dirty="0"/>
              <a:t>-</a:t>
            </a:r>
            <a:r>
              <a:rPr lang="zh-CN" altLang="en-US" sz="2800" dirty="0">
                <a:solidFill>
                  <a:srgbClr val="008000"/>
                </a:solidFill>
              </a:rPr>
              <a:t>自由面边界条件</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127</a:t>
            </a:fld>
            <a:endParaRPr lang="zh-CN" altLang="en-US"/>
          </a:p>
        </p:txBody>
      </p:sp>
      <p:sp>
        <p:nvSpPr>
          <p:cNvPr id="4" name="矩形 116743">
            <a:extLst>
              <a:ext uri="{FF2B5EF4-FFF2-40B4-BE49-F238E27FC236}">
                <a16:creationId xmlns:a16="http://schemas.microsoft.com/office/drawing/2014/main" id="{FBDD3466-6942-6E40-3EF2-49F84490978B}"/>
              </a:ext>
            </a:extLst>
          </p:cNvPr>
          <p:cNvSpPr>
            <a:spLocks noChangeArrowheads="1"/>
          </p:cNvSpPr>
          <p:nvPr/>
        </p:nvSpPr>
        <p:spPr bwMode="auto">
          <a:xfrm>
            <a:off x="1687229" y="4632396"/>
            <a:ext cx="8294687"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spcBef>
                <a:spcPct val="50000"/>
              </a:spcBef>
            </a:pPr>
            <a:r>
              <a:rPr lang="zh-CN" altLang="en-US" sz="2000" dirty="0">
                <a:latin typeface="微软雅黑" panose="020B0503020204020204" pitchFamily="34" charset="-122"/>
                <a:ea typeface="微软雅黑" panose="020B0503020204020204" pitchFamily="34" charset="-122"/>
              </a:rPr>
              <a:t>    假如我们讨论的两种流体是空气和水，则自由面上的压力即为大气压，可近似为常数，故动力学边界条件为：</a:t>
            </a:r>
          </a:p>
        </p:txBody>
      </p:sp>
      <p:pic>
        <p:nvPicPr>
          <p:cNvPr id="5" name="图片 116737" descr="9Q3PFQ68V2$150VPC$~(}_G">
            <a:extLst>
              <a:ext uri="{FF2B5EF4-FFF2-40B4-BE49-F238E27FC236}">
                <a16:creationId xmlns:a16="http://schemas.microsoft.com/office/drawing/2014/main" id="{1EB87121-1271-9164-4843-02FB8753DDC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65048" y="5593685"/>
            <a:ext cx="19431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38" name="直接连接符 116738"/>
          <p:cNvSpPr>
            <a:spLocks noChangeShapeType="1"/>
          </p:cNvSpPr>
          <p:nvPr/>
        </p:nvSpPr>
        <p:spPr bwMode="auto">
          <a:xfrm>
            <a:off x="8748426" y="5754758"/>
            <a:ext cx="2286000" cy="0"/>
          </a:xfrm>
          <a:prstGeom prst="line">
            <a:avLst/>
          </a:prstGeom>
          <a:noFill/>
          <a:ln w="57150">
            <a:solidFill>
              <a:schemeClr val="tx2"/>
            </a:solidFill>
            <a:prstDash val="sysDot"/>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16739" name="矩形 116739"/>
          <p:cNvSpPr>
            <a:spLocks noChangeArrowheads="1"/>
          </p:cNvSpPr>
          <p:nvPr/>
        </p:nvSpPr>
        <p:spPr bwMode="auto">
          <a:xfrm>
            <a:off x="8748426" y="5830958"/>
            <a:ext cx="2286000" cy="457200"/>
          </a:xfrm>
          <a:prstGeom prst="rect">
            <a:avLst/>
          </a:prstGeom>
          <a:pattFill prst="zigZag">
            <a:fgClr>
              <a:srgbClr val="FF0000"/>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16740" name="矩形 116740"/>
          <p:cNvSpPr>
            <a:spLocks noChangeArrowheads="1"/>
          </p:cNvSpPr>
          <p:nvPr/>
        </p:nvSpPr>
        <p:spPr bwMode="auto">
          <a:xfrm>
            <a:off x="8082560" y="5683321"/>
            <a:ext cx="441146" cy="49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水</a:t>
            </a:r>
          </a:p>
        </p:txBody>
      </p:sp>
      <p:sp>
        <p:nvSpPr>
          <p:cNvPr id="116741" name="矩形 116741"/>
          <p:cNvSpPr>
            <a:spLocks noChangeArrowheads="1"/>
          </p:cNvSpPr>
          <p:nvPr/>
        </p:nvSpPr>
        <p:spPr bwMode="auto">
          <a:xfrm>
            <a:off x="9711683" y="5127696"/>
            <a:ext cx="697627" cy="49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空气</a:t>
            </a:r>
          </a:p>
        </p:txBody>
      </p:sp>
      <p:sp>
        <p:nvSpPr>
          <p:cNvPr id="116742" name="直接连接符 116742"/>
          <p:cNvSpPr>
            <a:spLocks noChangeShapeType="1"/>
          </p:cNvSpPr>
          <p:nvPr/>
        </p:nvSpPr>
        <p:spPr bwMode="auto">
          <a:xfrm>
            <a:off x="10501026" y="4916558"/>
            <a:ext cx="0" cy="76200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矩形 117761"/>
          <p:cNvSpPr>
            <a:spLocks noChangeArrowheads="1"/>
          </p:cNvSpPr>
          <p:nvPr/>
        </p:nvSpPr>
        <p:spPr bwMode="auto">
          <a:xfrm>
            <a:off x="538451" y="200619"/>
            <a:ext cx="7737330" cy="66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170" tIns="46990" rIns="90170" bIns="46990">
            <a:spAutoFit/>
          </a:bodyPr>
          <a:lstStyle/>
          <a:p>
            <a:pPr>
              <a:lnSpc>
                <a:spcPct val="150000"/>
              </a:lnSpc>
              <a:spcBef>
                <a:spcPct val="50000"/>
              </a:spcBef>
            </a:pPr>
            <a:r>
              <a:rPr lang="en-US" altLang="zh-CN" sz="2800" b="1" dirty="0">
                <a:solidFill>
                  <a:schemeClr val="tx2"/>
                </a:solidFill>
                <a:latin typeface="微软雅黑" panose="020B0503020204020204" pitchFamily="34" charset="-122"/>
                <a:ea typeface="微软雅黑" panose="020B0503020204020204" pitchFamily="34" charset="-122"/>
                <a:cs typeface="+mj-cs"/>
              </a:rPr>
              <a:t>5.3 </a:t>
            </a:r>
            <a:r>
              <a:rPr lang="zh-CN" altLang="en-US" sz="2800" b="1" dirty="0">
                <a:solidFill>
                  <a:schemeClr val="tx2"/>
                </a:solidFill>
                <a:latin typeface="微软雅黑" panose="020B0503020204020204" pitchFamily="34" charset="-122"/>
                <a:ea typeface="微软雅黑" panose="020B0503020204020204" pitchFamily="34" charset="-122"/>
                <a:cs typeface="+mj-cs"/>
              </a:rPr>
              <a:t>平面库埃托流动（</a:t>
            </a:r>
            <a:r>
              <a:rPr lang="en-US" altLang="zh-CN" sz="2800" b="1" dirty="0">
                <a:solidFill>
                  <a:schemeClr val="tx2"/>
                </a:solidFill>
                <a:latin typeface="微软雅黑" panose="020B0503020204020204" pitchFamily="34" charset="-122"/>
                <a:ea typeface="微软雅黑" panose="020B0503020204020204" pitchFamily="34" charset="-122"/>
                <a:cs typeface="+mj-cs"/>
              </a:rPr>
              <a:t>Plane Couette Flow</a:t>
            </a:r>
            <a:r>
              <a:rPr lang="zh-CN" altLang="en-US" sz="2800" b="1" dirty="0">
                <a:solidFill>
                  <a:schemeClr val="tx2"/>
                </a:solidFill>
                <a:latin typeface="微软雅黑" panose="020B0503020204020204" pitchFamily="34" charset="-122"/>
                <a:ea typeface="微软雅黑" panose="020B0503020204020204" pitchFamily="34" charset="-122"/>
                <a:cs typeface="+mj-cs"/>
              </a:rPr>
              <a:t>）</a:t>
            </a:r>
          </a:p>
        </p:txBody>
      </p:sp>
      <p:sp>
        <p:nvSpPr>
          <p:cNvPr id="117762" name="流程图: 过程 117762"/>
          <p:cNvSpPr>
            <a:spLocks noChangeArrowheads="1"/>
          </p:cNvSpPr>
          <p:nvPr/>
        </p:nvSpPr>
        <p:spPr bwMode="auto">
          <a:xfrm>
            <a:off x="5562600" y="4533900"/>
            <a:ext cx="3810000" cy="152400"/>
          </a:xfrm>
          <a:prstGeom prst="flowChartProcess">
            <a:avLst/>
          </a:prstGeom>
          <a:pattFill prst="dkUpDiag">
            <a:fgClr>
              <a:schemeClr val="accent1"/>
            </a:fgClr>
            <a:bgClr>
              <a:schemeClr val="bg1"/>
            </a:bgClr>
          </a:pattFill>
          <a:ln w="9525">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sp>
        <p:nvSpPr>
          <p:cNvPr id="117763" name="流程图: 过程 117763"/>
          <p:cNvSpPr>
            <a:spLocks noChangeArrowheads="1"/>
          </p:cNvSpPr>
          <p:nvPr/>
        </p:nvSpPr>
        <p:spPr bwMode="auto">
          <a:xfrm>
            <a:off x="5562600" y="3162300"/>
            <a:ext cx="3810000" cy="152400"/>
          </a:xfrm>
          <a:prstGeom prst="flowChartProcess">
            <a:avLst/>
          </a:prstGeom>
          <a:pattFill prst="dkDnDiag">
            <a:fgClr>
              <a:schemeClr val="accent1"/>
            </a:fgClr>
            <a:bgClr>
              <a:schemeClr val="bg1"/>
            </a:bgClr>
          </a:pattFill>
          <a:ln w="9525">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sp>
        <p:nvSpPr>
          <p:cNvPr id="117764" name="直接连接符 117764"/>
          <p:cNvSpPr>
            <a:spLocks noChangeShapeType="1"/>
          </p:cNvSpPr>
          <p:nvPr/>
        </p:nvSpPr>
        <p:spPr bwMode="auto">
          <a:xfrm>
            <a:off x="6324600" y="3933825"/>
            <a:ext cx="4191000"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17765" name="直接连接符 117765"/>
          <p:cNvSpPr>
            <a:spLocks noChangeShapeType="1"/>
          </p:cNvSpPr>
          <p:nvPr/>
        </p:nvSpPr>
        <p:spPr bwMode="auto">
          <a:xfrm flipV="1">
            <a:off x="6324600" y="2790825"/>
            <a:ext cx="0" cy="1143000"/>
          </a:xfrm>
          <a:prstGeom prst="line">
            <a:avLst/>
          </a:prstGeom>
          <a:noFill/>
          <a:ln w="19050">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17766" name="右大括号 117766"/>
          <p:cNvSpPr/>
          <p:nvPr/>
        </p:nvSpPr>
        <p:spPr bwMode="auto">
          <a:xfrm>
            <a:off x="9220200" y="3314700"/>
            <a:ext cx="228600" cy="609600"/>
          </a:xfrm>
          <a:prstGeom prst="rightBrace">
            <a:avLst>
              <a:gd name="adj1" fmla="val 22123"/>
              <a:gd name="adj2" fmla="val 50000"/>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17767" name="矩形 117767"/>
          <p:cNvSpPr>
            <a:spLocks noChangeArrowheads="1"/>
          </p:cNvSpPr>
          <p:nvPr/>
        </p:nvSpPr>
        <p:spPr bwMode="auto">
          <a:xfrm>
            <a:off x="9372600" y="3390900"/>
            <a:ext cx="9144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000" i="1" dirty="0">
                <a:latin typeface="微软雅黑" panose="020B0503020204020204" pitchFamily="34" charset="-122"/>
                <a:ea typeface="微软雅黑" panose="020B0503020204020204" pitchFamily="34" charset="-122"/>
              </a:rPr>
              <a:t>h</a:t>
            </a:r>
            <a:r>
              <a:rPr lang="en-US" altLang="zh-CN" sz="2000" dirty="0">
                <a:latin typeface="微软雅黑" panose="020B0503020204020204" pitchFamily="34" charset="-122"/>
                <a:ea typeface="微软雅黑" panose="020B0503020204020204" pitchFamily="34" charset="-122"/>
              </a:rPr>
              <a:t> </a:t>
            </a:r>
          </a:p>
        </p:txBody>
      </p:sp>
      <p:sp>
        <p:nvSpPr>
          <p:cNvPr id="117768" name="直接连接符 117768"/>
          <p:cNvSpPr>
            <a:spLocks noChangeShapeType="1"/>
          </p:cNvSpPr>
          <p:nvPr/>
        </p:nvSpPr>
        <p:spPr bwMode="auto">
          <a:xfrm>
            <a:off x="9220200" y="3238500"/>
            <a:ext cx="10668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17769" name="右大括号 117769"/>
          <p:cNvSpPr/>
          <p:nvPr/>
        </p:nvSpPr>
        <p:spPr bwMode="auto">
          <a:xfrm>
            <a:off x="9220200" y="3924300"/>
            <a:ext cx="228600" cy="609600"/>
          </a:xfrm>
          <a:prstGeom prst="rightBrace">
            <a:avLst>
              <a:gd name="adj1" fmla="val 22123"/>
              <a:gd name="adj2" fmla="val 50000"/>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17770" name="矩形 117770"/>
          <p:cNvSpPr>
            <a:spLocks noChangeArrowheads="1"/>
          </p:cNvSpPr>
          <p:nvPr/>
        </p:nvSpPr>
        <p:spPr bwMode="auto">
          <a:xfrm>
            <a:off x="9448800" y="3924300"/>
            <a:ext cx="9144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000" i="1" dirty="0">
                <a:latin typeface="微软雅黑" panose="020B0503020204020204" pitchFamily="34" charset="-122"/>
                <a:ea typeface="微软雅黑" panose="020B0503020204020204" pitchFamily="34" charset="-122"/>
              </a:rPr>
              <a:t>h</a:t>
            </a:r>
            <a:r>
              <a:rPr lang="en-US" altLang="zh-CN" sz="2000" dirty="0">
                <a:latin typeface="微软雅黑" panose="020B0503020204020204" pitchFamily="34" charset="-122"/>
                <a:ea typeface="微软雅黑" panose="020B0503020204020204" pitchFamily="34" charset="-122"/>
              </a:rPr>
              <a:t> </a:t>
            </a:r>
          </a:p>
        </p:txBody>
      </p:sp>
      <p:sp>
        <p:nvSpPr>
          <p:cNvPr id="117771" name="矩形 117771"/>
          <p:cNvSpPr>
            <a:spLocks noChangeArrowheads="1"/>
          </p:cNvSpPr>
          <p:nvPr/>
        </p:nvSpPr>
        <p:spPr bwMode="auto">
          <a:xfrm>
            <a:off x="9448800" y="2705100"/>
            <a:ext cx="9144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000" i="1" dirty="0">
                <a:latin typeface="微软雅黑" panose="020B0503020204020204" pitchFamily="34" charset="-122"/>
                <a:ea typeface="微软雅黑" panose="020B0503020204020204" pitchFamily="34" charset="-122"/>
              </a:rPr>
              <a:t>U</a:t>
            </a:r>
          </a:p>
        </p:txBody>
      </p:sp>
      <p:sp>
        <p:nvSpPr>
          <p:cNvPr id="117772" name="流程图: 过程 117772"/>
          <p:cNvSpPr>
            <a:spLocks noChangeArrowheads="1"/>
          </p:cNvSpPr>
          <p:nvPr/>
        </p:nvSpPr>
        <p:spPr bwMode="auto">
          <a:xfrm>
            <a:off x="5562600" y="4686300"/>
            <a:ext cx="3810000" cy="152400"/>
          </a:xfrm>
          <a:prstGeom prst="flowChartProcess">
            <a:avLst/>
          </a:prstGeom>
          <a:pattFill prst="dkUpDiag">
            <a:fgClr>
              <a:schemeClr val="accent1"/>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17773" name="矩形 117773"/>
          <p:cNvSpPr>
            <a:spLocks noChangeArrowheads="1"/>
          </p:cNvSpPr>
          <p:nvPr/>
        </p:nvSpPr>
        <p:spPr bwMode="auto">
          <a:xfrm>
            <a:off x="7126288" y="3429000"/>
            <a:ext cx="9144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000" i="1" dirty="0">
                <a:latin typeface="微软雅黑" panose="020B0503020204020204" pitchFamily="34" charset="-122"/>
                <a:ea typeface="微软雅黑" panose="020B0503020204020204" pitchFamily="34" charset="-122"/>
              </a:rPr>
              <a:t>u</a:t>
            </a:r>
            <a:r>
              <a:rPr lang="zh-CN" altLang="en-US" sz="2000" i="1" dirty="0">
                <a:latin typeface="微软雅黑" panose="020B0503020204020204" pitchFamily="34" charset="-122"/>
                <a:ea typeface="微软雅黑" panose="020B0503020204020204" pitchFamily="34" charset="-122"/>
              </a:rPr>
              <a:t>？</a:t>
            </a:r>
          </a:p>
        </p:txBody>
      </p:sp>
      <p:sp>
        <p:nvSpPr>
          <p:cNvPr id="117774" name="矩形 117774"/>
          <p:cNvSpPr>
            <a:spLocks noChangeArrowheads="1"/>
          </p:cNvSpPr>
          <p:nvPr/>
        </p:nvSpPr>
        <p:spPr bwMode="auto">
          <a:xfrm>
            <a:off x="6553200" y="2420938"/>
            <a:ext cx="9144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000" i="1" dirty="0">
                <a:latin typeface="微软雅黑" panose="020B0503020204020204" pitchFamily="34" charset="-122"/>
                <a:ea typeface="微软雅黑" panose="020B0503020204020204" pitchFamily="34" charset="-122"/>
              </a:rPr>
              <a:t>z</a:t>
            </a:r>
          </a:p>
        </p:txBody>
      </p:sp>
      <p:sp>
        <p:nvSpPr>
          <p:cNvPr id="117775" name="矩形 117775"/>
          <p:cNvSpPr>
            <a:spLocks noChangeArrowheads="1"/>
          </p:cNvSpPr>
          <p:nvPr/>
        </p:nvSpPr>
        <p:spPr bwMode="auto">
          <a:xfrm>
            <a:off x="10210800" y="3716338"/>
            <a:ext cx="3048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000" i="1" dirty="0">
                <a:latin typeface="微软雅黑" panose="020B0503020204020204" pitchFamily="34" charset="-122"/>
                <a:ea typeface="微软雅黑" panose="020B0503020204020204" pitchFamily="34" charset="-122"/>
              </a:rPr>
              <a:t>x</a:t>
            </a:r>
          </a:p>
        </p:txBody>
      </p:sp>
      <p:sp>
        <p:nvSpPr>
          <p:cNvPr id="117776" name="矩形 117776"/>
          <p:cNvSpPr>
            <a:spLocks noChangeArrowheads="1"/>
          </p:cNvSpPr>
          <p:nvPr/>
        </p:nvSpPr>
        <p:spPr bwMode="auto">
          <a:xfrm>
            <a:off x="1981200" y="1324322"/>
            <a:ext cx="3505200" cy="4654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考虑如下简单流动，设流体在两相距为 </a:t>
            </a:r>
            <a:r>
              <a:rPr lang="en-US" altLang="zh-CN" sz="2000" dirty="0">
                <a:latin typeface="微软雅黑" panose="020B0503020204020204" pitchFamily="34" charset="-122"/>
                <a:ea typeface="微软雅黑" panose="020B0503020204020204" pitchFamily="34" charset="-122"/>
              </a:rPr>
              <a:t>2</a:t>
            </a:r>
            <a:r>
              <a:rPr lang="en-US" altLang="zh-CN" sz="2000" i="1" dirty="0">
                <a:latin typeface="微软雅黑" panose="020B0503020204020204" pitchFamily="34" charset="-122"/>
                <a:ea typeface="微软雅黑" panose="020B0503020204020204" pitchFamily="34" charset="-122"/>
              </a:rPr>
              <a:t>h </a:t>
            </a:r>
            <a:r>
              <a:rPr lang="zh-CN" altLang="en-US" sz="2000" dirty="0">
                <a:latin typeface="微软雅黑" panose="020B0503020204020204" pitchFamily="34" charset="-122"/>
                <a:ea typeface="微软雅黑" panose="020B0503020204020204" pitchFamily="34" charset="-122"/>
              </a:rPr>
              <a:t>的无界平行平板间，沿 </a:t>
            </a:r>
            <a:r>
              <a:rPr lang="en-US" altLang="zh-CN" sz="2000" i="1" dirty="0">
                <a:latin typeface="微软雅黑" panose="020B0503020204020204" pitchFamily="34" charset="-122"/>
                <a:ea typeface="微软雅黑" panose="020B0503020204020204" pitchFamily="34" charset="-122"/>
              </a:rPr>
              <a:t>x </a:t>
            </a:r>
            <a:r>
              <a:rPr lang="zh-CN" altLang="en-US" sz="2000" dirty="0">
                <a:latin typeface="微软雅黑" panose="020B0503020204020204" pitchFamily="34" charset="-122"/>
                <a:ea typeface="微软雅黑" panose="020B0503020204020204" pitchFamily="34" charset="-122"/>
              </a:rPr>
              <a:t>轴作定常直线平面运动，满足：</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1</a:t>
            </a:r>
            <a:r>
              <a:rPr lang="zh-CN" altLang="en-US" sz="2000" b="1" dirty="0">
                <a:solidFill>
                  <a:srgbClr val="002060"/>
                </a:solidFill>
                <a:latin typeface="微软雅黑" panose="020B0503020204020204" pitchFamily="34" charset="-122"/>
                <a:ea typeface="微软雅黑" panose="020B0503020204020204" pitchFamily="34" charset="-122"/>
              </a:rPr>
              <a:t>）直线运动 </a:t>
            </a:r>
            <a:r>
              <a:rPr lang="en-US" altLang="zh-CN" sz="2000" b="1" dirty="0">
                <a:solidFill>
                  <a:srgbClr val="002060"/>
                </a:solidFill>
                <a:latin typeface="微软雅黑" panose="020B0503020204020204" pitchFamily="34" charset="-122"/>
                <a:ea typeface="微软雅黑" panose="020B0503020204020204" pitchFamily="34" charset="-122"/>
              </a:rPr>
              <a:t>v=w=0,u≠0</a:t>
            </a:r>
          </a:p>
          <a:p>
            <a:pPr>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2</a:t>
            </a:r>
            <a:r>
              <a:rPr lang="zh-CN" altLang="en-US" sz="2000" b="1" dirty="0">
                <a:solidFill>
                  <a:srgbClr val="002060"/>
                </a:solidFill>
                <a:latin typeface="微软雅黑" panose="020B0503020204020204" pitchFamily="34" charset="-122"/>
                <a:ea typeface="微软雅黑" panose="020B0503020204020204" pitchFamily="34" charset="-122"/>
              </a:rPr>
              <a:t>）二维平面运动</a:t>
            </a:r>
            <a:endParaRPr lang="en-US" altLang="zh-CN" sz="20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3</a:t>
            </a:r>
            <a:r>
              <a:rPr lang="zh-CN" altLang="en-US" sz="2000" b="1" dirty="0">
                <a:solidFill>
                  <a:srgbClr val="002060"/>
                </a:solidFill>
                <a:latin typeface="微软雅黑" panose="020B0503020204020204" pitchFamily="34" charset="-122"/>
                <a:ea typeface="微软雅黑" panose="020B0503020204020204" pitchFamily="34" charset="-122"/>
              </a:rPr>
              <a:t>）质量力只有重力</a:t>
            </a:r>
            <a:endParaRPr lang="en-US" altLang="zh-CN" sz="20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4</a:t>
            </a:r>
            <a:r>
              <a:rPr lang="zh-CN" altLang="en-US" sz="2000" b="1" dirty="0">
                <a:solidFill>
                  <a:srgbClr val="002060"/>
                </a:solidFill>
                <a:latin typeface="微软雅黑" panose="020B0503020204020204" pitchFamily="34" charset="-122"/>
                <a:ea typeface="微软雅黑" panose="020B0503020204020204" pitchFamily="34" charset="-122"/>
              </a:rPr>
              <a:t>）流体不可压</a:t>
            </a:r>
            <a:endParaRPr lang="en-US" altLang="zh-CN" sz="20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5</a:t>
            </a:r>
            <a:r>
              <a:rPr lang="zh-CN" altLang="en-US" sz="2000" b="1" dirty="0">
                <a:solidFill>
                  <a:srgbClr val="002060"/>
                </a:solidFill>
                <a:latin typeface="微软雅黑" panose="020B0503020204020204" pitchFamily="34" charset="-122"/>
                <a:ea typeface="微软雅黑" panose="020B0503020204020204" pitchFamily="34" charset="-122"/>
              </a:rPr>
              <a:t>）定常运动</a:t>
            </a:r>
          </a:p>
          <a:p>
            <a:pPr>
              <a:lnSpc>
                <a:spcPct val="150000"/>
              </a:lnSpc>
            </a:pPr>
            <a:r>
              <a:rPr lang="zh-CN" altLang="en-US" sz="2000" dirty="0">
                <a:latin typeface="微软雅黑" panose="020B0503020204020204" pitchFamily="34" charset="-122"/>
                <a:ea typeface="微软雅黑" panose="020B0503020204020204" pitchFamily="34" charset="-122"/>
              </a:rPr>
              <a:t>试确定流体的速度分布。</a:t>
            </a:r>
          </a:p>
        </p:txBody>
      </p:sp>
      <p:sp>
        <p:nvSpPr>
          <p:cNvPr id="117778" name="矩形 117778"/>
          <p:cNvSpPr>
            <a:spLocks noChangeArrowheads="1"/>
          </p:cNvSpPr>
          <p:nvPr/>
        </p:nvSpPr>
        <p:spPr bwMode="auto">
          <a:xfrm>
            <a:off x="5591176" y="2420938"/>
            <a:ext cx="4752975" cy="499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2000" dirty="0">
                <a:latin typeface="Arial" panose="020B0604020202020204" pitchFamily="34" charset="0"/>
                <a:ea typeface="微软雅黑" panose="020B0503020204020204" pitchFamily="34" charset="-122"/>
              </a:rPr>
              <a:t>上平板匀速运动</a:t>
            </a:r>
          </a:p>
        </p:txBody>
      </p:sp>
      <p:sp>
        <p:nvSpPr>
          <p:cNvPr id="117779" name="矩形 117779"/>
          <p:cNvSpPr>
            <a:spLocks noChangeArrowheads="1"/>
          </p:cNvSpPr>
          <p:nvPr/>
        </p:nvSpPr>
        <p:spPr bwMode="auto">
          <a:xfrm>
            <a:off x="5519739" y="4941888"/>
            <a:ext cx="4752975" cy="499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2000" dirty="0">
                <a:latin typeface="Arial" panose="020B0604020202020204" pitchFamily="34" charset="0"/>
                <a:ea typeface="微软雅黑" panose="020B0503020204020204" pitchFamily="34" charset="-122"/>
              </a:rPr>
              <a:t>下平板静止</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128</a:t>
            </a:fld>
            <a:endParaRPr lang="zh-CN" altLang="en-US"/>
          </a:p>
        </p:txBody>
      </p:sp>
      <p:graphicFrame>
        <p:nvGraphicFramePr>
          <p:cNvPr id="22" name="对象 121859"/>
          <p:cNvGraphicFramePr>
            <a:graphicFrameLocks noChangeAspect="1"/>
          </p:cNvGraphicFramePr>
          <p:nvPr/>
        </p:nvGraphicFramePr>
        <p:xfrm>
          <a:off x="7071520" y="5577068"/>
          <a:ext cx="1938337" cy="989013"/>
        </p:xfrm>
        <a:graphic>
          <a:graphicData uri="http://schemas.openxmlformats.org/presentationml/2006/ole">
            <mc:AlternateContent xmlns:mc="http://schemas.openxmlformats.org/markup-compatibility/2006">
              <mc:Choice xmlns:v="urn:schemas-microsoft-com:vml" Requires="v">
                <p:oleObj r:id="rId2" imgW="21336000" imgH="10972800" progId="Equation.3">
                  <p:embed/>
                </p:oleObj>
              </mc:Choice>
              <mc:Fallback>
                <p:oleObj r:id="rId2" imgW="21336000" imgH="10972800" progId="Equation.3">
                  <p:embed/>
                  <p:pic>
                    <p:nvPicPr>
                      <p:cNvPr id="22" name="对象 1218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1520" y="5577068"/>
                        <a:ext cx="1938337"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矩形 118785"/>
          <p:cNvSpPr>
            <a:spLocks noChangeArrowheads="1"/>
          </p:cNvSpPr>
          <p:nvPr/>
        </p:nvSpPr>
        <p:spPr bwMode="auto">
          <a:xfrm>
            <a:off x="1235735" y="1959998"/>
            <a:ext cx="739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000" dirty="0">
                <a:latin typeface="Arial" panose="020B0604020202020204" pitchFamily="34" charset="0"/>
                <a:ea typeface="微软雅黑" panose="020B0503020204020204" pitchFamily="34" charset="-122"/>
                <a:cs typeface="Arial" panose="020B0604020202020204" pitchFamily="34" charset="0"/>
              </a:rPr>
              <a:t>(2) </a:t>
            </a:r>
            <a:r>
              <a:rPr lang="en-US" altLang="zh-CN" sz="2000" dirty="0">
                <a:solidFill>
                  <a:srgbClr val="FF0000"/>
                </a:solidFill>
                <a:latin typeface="Arial" panose="020B0604020202020204" pitchFamily="34" charset="0"/>
                <a:ea typeface="微软雅黑" panose="020B0503020204020204" pitchFamily="34" charset="-122"/>
                <a:cs typeface="Arial" panose="020B0604020202020204" pitchFamily="34" charset="0"/>
              </a:rPr>
              <a:t>2</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维平面</a:t>
            </a:r>
            <a:r>
              <a:rPr lang="zh-CN" altLang="en-US" sz="2000" dirty="0">
                <a:latin typeface="Arial" panose="020B0604020202020204" pitchFamily="34" charset="0"/>
                <a:ea typeface="微软雅黑" panose="020B0503020204020204" pitchFamily="34" charset="-122"/>
                <a:cs typeface="Arial" panose="020B0604020202020204" pitchFamily="34" charset="0"/>
              </a:rPr>
              <a:t>运动考虑了</a:t>
            </a:r>
            <a:r>
              <a:rPr lang="en-US" altLang="zh-CN" sz="2000" i="1" dirty="0" err="1">
                <a:latin typeface="Arial" panose="020B0604020202020204" pitchFamily="34" charset="0"/>
                <a:ea typeface="微软雅黑" panose="020B0503020204020204" pitchFamily="34" charset="-122"/>
                <a:cs typeface="Arial" panose="020B0604020202020204" pitchFamily="34" charset="0"/>
              </a:rPr>
              <a:t>xoz</a:t>
            </a:r>
            <a:r>
              <a:rPr lang="zh-CN" altLang="en-US" sz="2000" dirty="0">
                <a:latin typeface="Arial" panose="020B0604020202020204" pitchFamily="34" charset="0"/>
                <a:ea typeface="微软雅黑" panose="020B0503020204020204" pitchFamily="34" charset="-122"/>
                <a:cs typeface="Arial" panose="020B0604020202020204" pitchFamily="34" charset="0"/>
              </a:rPr>
              <a:t>平面的运动，则：	                   </a:t>
            </a:r>
          </a:p>
        </p:txBody>
      </p:sp>
      <p:sp>
        <p:nvSpPr>
          <p:cNvPr id="118787" name="矩形 118786"/>
          <p:cNvSpPr>
            <a:spLocks noChangeArrowheads="1"/>
          </p:cNvSpPr>
          <p:nvPr/>
        </p:nvSpPr>
        <p:spPr bwMode="auto">
          <a:xfrm>
            <a:off x="1065114" y="3120883"/>
            <a:ext cx="9187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000" dirty="0">
                <a:latin typeface="Arial" panose="020B0604020202020204" pitchFamily="34" charset="0"/>
                <a:ea typeface="微软雅黑" panose="020B0503020204020204" pitchFamily="34" charset="-122"/>
              </a:rPr>
              <a:t>（</a:t>
            </a:r>
            <a:r>
              <a:rPr lang="en-US" altLang="zh-CN" sz="2000" dirty="0">
                <a:latin typeface="Arial" panose="020B0604020202020204" pitchFamily="34" charset="0"/>
                <a:ea typeface="微软雅黑" panose="020B0503020204020204" pitchFamily="34" charset="-122"/>
              </a:rPr>
              <a:t>4</a:t>
            </a:r>
            <a:r>
              <a:rPr lang="zh-CN" altLang="en-US" sz="2000" dirty="0">
                <a:latin typeface="Arial" panose="020B0604020202020204" pitchFamily="34" charset="0"/>
                <a:ea typeface="微软雅黑" panose="020B0503020204020204" pitchFamily="34" charset="-122"/>
              </a:rPr>
              <a:t>）流体是不可压缩的：</a:t>
            </a:r>
          </a:p>
        </p:txBody>
      </p:sp>
      <p:graphicFrame>
        <p:nvGraphicFramePr>
          <p:cNvPr id="118788" name="对象 118787"/>
          <p:cNvGraphicFramePr>
            <a:graphicFrameLocks noChangeAspect="1"/>
          </p:cNvGraphicFramePr>
          <p:nvPr>
            <p:extLst>
              <p:ext uri="{D42A27DB-BD31-4B8C-83A1-F6EECF244321}">
                <p14:modId xmlns:p14="http://schemas.microsoft.com/office/powerpoint/2010/main" val="891626320"/>
              </p:ext>
            </p:extLst>
          </p:nvPr>
        </p:nvGraphicFramePr>
        <p:xfrm>
          <a:off x="6537742" y="1720992"/>
          <a:ext cx="785813" cy="887413"/>
        </p:xfrm>
        <a:graphic>
          <a:graphicData uri="http://schemas.openxmlformats.org/presentationml/2006/ole">
            <mc:AlternateContent xmlns:mc="http://schemas.openxmlformats.org/markup-compatibility/2006">
              <mc:Choice xmlns:v="urn:schemas-microsoft-com:vml" Requires="v">
                <p:oleObj name="Equation" r:id="rId2" imgW="457200" imgH="419040" progId="Equation.DSMT4">
                  <p:embed/>
                </p:oleObj>
              </mc:Choice>
              <mc:Fallback>
                <p:oleObj name="Equation" r:id="rId2" imgW="457200" imgH="419040" progId="Equation.DSMT4">
                  <p:embed/>
                  <p:pic>
                    <p:nvPicPr>
                      <p:cNvPr id="118788" name="对象 118787"/>
                      <p:cNvPicPr>
                        <a:picLocks noChangeAspect="1" noChangeArrowheads="1"/>
                      </p:cNvPicPr>
                      <p:nvPr/>
                    </p:nvPicPr>
                    <p:blipFill>
                      <a:blip r:embed="rId3"/>
                      <a:srcRect/>
                      <a:stretch>
                        <a:fillRect/>
                      </a:stretch>
                    </p:blipFill>
                    <p:spPr bwMode="auto">
                      <a:xfrm>
                        <a:off x="6537742" y="1720992"/>
                        <a:ext cx="785813" cy="887413"/>
                      </a:xfrm>
                      <a:prstGeom prst="rect">
                        <a:avLst/>
                      </a:prstGeom>
                      <a:noFill/>
                      <a:ln>
                        <a:noFill/>
                      </a:ln>
                    </p:spPr>
                  </p:pic>
                </p:oleObj>
              </mc:Fallback>
            </mc:AlternateContent>
          </a:graphicData>
        </a:graphic>
      </p:graphicFrame>
      <p:graphicFrame>
        <p:nvGraphicFramePr>
          <p:cNvPr id="118789" name="对象 118788"/>
          <p:cNvGraphicFramePr>
            <a:graphicFrameLocks noChangeAspect="1"/>
          </p:cNvGraphicFramePr>
          <p:nvPr>
            <p:extLst>
              <p:ext uri="{D42A27DB-BD31-4B8C-83A1-F6EECF244321}">
                <p14:modId xmlns:p14="http://schemas.microsoft.com/office/powerpoint/2010/main" val="2565092887"/>
              </p:ext>
            </p:extLst>
          </p:nvPr>
        </p:nvGraphicFramePr>
        <p:xfrm>
          <a:off x="5221966" y="4659919"/>
          <a:ext cx="1447800" cy="538162"/>
        </p:xfrm>
        <a:graphic>
          <a:graphicData uri="http://schemas.openxmlformats.org/presentationml/2006/ole">
            <mc:AlternateContent xmlns:mc="http://schemas.openxmlformats.org/markup-compatibility/2006">
              <mc:Choice xmlns:v="urn:schemas-microsoft-com:vml" Requires="v">
                <p:oleObj r:id="rId4" imgW="534600" imgH="190800" progId="Equation.3">
                  <p:embed/>
                </p:oleObj>
              </mc:Choice>
              <mc:Fallback>
                <p:oleObj r:id="rId4" imgW="534600" imgH="190800" progId="Equation.3">
                  <p:embed/>
                  <p:pic>
                    <p:nvPicPr>
                      <p:cNvPr id="118789" name="对象 1187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1966" y="4659919"/>
                        <a:ext cx="144780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8790" name="矩形 118789"/>
          <p:cNvSpPr>
            <a:spLocks noChangeArrowheads="1"/>
          </p:cNvSpPr>
          <p:nvPr/>
        </p:nvSpPr>
        <p:spPr bwMode="auto">
          <a:xfrm>
            <a:off x="1855852" y="4659919"/>
            <a:ext cx="29049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spcBef>
                <a:spcPct val="50000"/>
              </a:spcBef>
            </a:pPr>
            <a:r>
              <a:rPr lang="zh-CN" altLang="en-US" sz="2000" dirty="0">
                <a:latin typeface="Arial" panose="020B0604020202020204" pitchFamily="34" charset="0"/>
                <a:ea typeface="微软雅黑" panose="020B0503020204020204" pitchFamily="34" charset="-122"/>
                <a:cs typeface="Arial" panose="020B0604020202020204" pitchFamily="34" charset="0"/>
              </a:rPr>
              <a:t>可见，</a:t>
            </a:r>
            <a:r>
              <a:rPr lang="en-US" altLang="zh-CN" sz="2000" dirty="0">
                <a:latin typeface="Arial" panose="020B0604020202020204" pitchFamily="34" charset="0"/>
                <a:ea typeface="微软雅黑" panose="020B0503020204020204" pitchFamily="34" charset="-122"/>
                <a:cs typeface="Arial" panose="020B0604020202020204" pitchFamily="34" charset="0"/>
              </a:rPr>
              <a:t>u</a:t>
            </a:r>
            <a:r>
              <a:rPr lang="zh-CN" altLang="en-US" sz="2000" dirty="0">
                <a:latin typeface="Arial" panose="020B0604020202020204" pitchFamily="34" charset="0"/>
                <a:ea typeface="微软雅黑" panose="020B0503020204020204" pitchFamily="34" charset="-122"/>
                <a:cs typeface="Arial" panose="020B0604020202020204" pitchFamily="34" charset="0"/>
              </a:rPr>
              <a:t>仅仅是 </a:t>
            </a:r>
            <a:r>
              <a:rPr lang="en-US" altLang="zh-CN" sz="2000" i="1" dirty="0">
                <a:latin typeface="Arial" panose="020B0604020202020204" pitchFamily="34" charset="0"/>
                <a:ea typeface="微软雅黑" panose="020B0503020204020204" pitchFamily="34" charset="-122"/>
                <a:cs typeface="Arial" panose="020B0604020202020204" pitchFamily="34" charset="0"/>
              </a:rPr>
              <a:t>z </a:t>
            </a:r>
            <a:r>
              <a:rPr lang="zh-CN" altLang="en-US" sz="2000" dirty="0">
                <a:latin typeface="Arial" panose="020B0604020202020204" pitchFamily="34" charset="0"/>
                <a:ea typeface="微软雅黑" panose="020B0503020204020204" pitchFamily="34" charset="-122"/>
                <a:cs typeface="Arial" panose="020B0604020202020204" pitchFamily="34" charset="0"/>
              </a:rPr>
              <a:t>的函数</a:t>
            </a:r>
          </a:p>
        </p:txBody>
      </p:sp>
      <p:sp>
        <p:nvSpPr>
          <p:cNvPr id="118791" name="矩形 118790"/>
          <p:cNvSpPr>
            <a:spLocks noChangeArrowheads="1"/>
          </p:cNvSpPr>
          <p:nvPr/>
        </p:nvSpPr>
        <p:spPr bwMode="auto">
          <a:xfrm>
            <a:off x="1235735" y="1405672"/>
            <a:ext cx="3300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latin typeface="Arial" panose="020B0604020202020204" pitchFamily="34" charset="0"/>
                <a:ea typeface="微软雅黑" panose="020B0503020204020204" pitchFamily="34" charset="-122"/>
              </a:rPr>
              <a:t>(1) </a:t>
            </a:r>
            <a:r>
              <a:rPr lang="zh-CN" altLang="en-US" sz="2000" dirty="0">
                <a:latin typeface="Arial" panose="020B0604020202020204" pitchFamily="34" charset="0"/>
                <a:ea typeface="微软雅黑" panose="020B0503020204020204" pitchFamily="34" charset="-122"/>
              </a:rPr>
              <a:t>作</a:t>
            </a:r>
            <a:r>
              <a:rPr lang="zh-CN" altLang="en-US" sz="2000" dirty="0">
                <a:solidFill>
                  <a:srgbClr val="FF0000"/>
                </a:solidFill>
                <a:latin typeface="Arial" panose="020B0604020202020204" pitchFamily="34" charset="0"/>
                <a:ea typeface="微软雅黑" panose="020B0503020204020204" pitchFamily="34" charset="-122"/>
              </a:rPr>
              <a:t>直线</a:t>
            </a:r>
            <a:r>
              <a:rPr lang="zh-CN" altLang="en-US" sz="2000" dirty="0">
                <a:latin typeface="Arial" panose="020B0604020202020204" pitchFamily="34" charset="0"/>
                <a:ea typeface="微软雅黑" panose="020B0503020204020204" pitchFamily="34" charset="-122"/>
              </a:rPr>
              <a:t>平面运动：</a:t>
            </a:r>
          </a:p>
        </p:txBody>
      </p:sp>
      <p:graphicFrame>
        <p:nvGraphicFramePr>
          <p:cNvPr id="2" name="对象 118791"/>
          <p:cNvGraphicFramePr>
            <a:graphicFrameLocks noChangeAspect="1"/>
          </p:cNvGraphicFramePr>
          <p:nvPr>
            <p:extLst>
              <p:ext uri="{D42A27DB-BD31-4B8C-83A1-F6EECF244321}">
                <p14:modId xmlns:p14="http://schemas.microsoft.com/office/powerpoint/2010/main" val="2654111469"/>
              </p:ext>
            </p:extLst>
          </p:nvPr>
        </p:nvGraphicFramePr>
        <p:xfrm>
          <a:off x="4179094" y="1341892"/>
          <a:ext cx="2447925" cy="517525"/>
        </p:xfrm>
        <a:graphic>
          <a:graphicData uri="http://schemas.openxmlformats.org/presentationml/2006/ole">
            <mc:AlternateContent xmlns:mc="http://schemas.openxmlformats.org/markup-compatibility/2006">
              <mc:Choice xmlns:v="urn:schemas-microsoft-com:vml" Requires="v">
                <p:oleObj r:id="rId6" imgW="23469600" imgH="4876800" progId="Equation.DSMT4">
                  <p:embed/>
                </p:oleObj>
              </mc:Choice>
              <mc:Fallback>
                <p:oleObj r:id="rId6" imgW="23469600" imgH="4876800" progId="Equation.DSMT4">
                  <p:embed/>
                  <p:pic>
                    <p:nvPicPr>
                      <p:cNvPr id="2" name="对象 11879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9094" y="1341892"/>
                        <a:ext cx="24479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8792" name="对象 118792"/>
          <p:cNvGraphicFramePr>
            <a:graphicFrameLocks noChangeAspect="1"/>
          </p:cNvGraphicFramePr>
          <p:nvPr>
            <p:extLst>
              <p:ext uri="{D42A27DB-BD31-4B8C-83A1-F6EECF244321}">
                <p14:modId xmlns:p14="http://schemas.microsoft.com/office/powerpoint/2010/main" val="3328407469"/>
              </p:ext>
            </p:extLst>
          </p:nvPr>
        </p:nvGraphicFramePr>
        <p:xfrm>
          <a:off x="7311765" y="1286767"/>
          <a:ext cx="2289175" cy="517525"/>
        </p:xfrm>
        <a:graphic>
          <a:graphicData uri="http://schemas.openxmlformats.org/presentationml/2006/ole">
            <mc:AlternateContent xmlns:mc="http://schemas.openxmlformats.org/markup-compatibility/2006">
              <mc:Choice xmlns:v="urn:schemas-microsoft-com:vml" Requires="v">
                <p:oleObj r:id="rId8" imgW="21945600" imgH="4876800" progId="Equation.DSMT4">
                  <p:embed/>
                </p:oleObj>
              </mc:Choice>
              <mc:Fallback>
                <p:oleObj r:id="rId8" imgW="21945600" imgH="4876800" progId="Equation.DSMT4">
                  <p:embed/>
                  <p:pic>
                    <p:nvPicPr>
                      <p:cNvPr id="118792" name="对象 11879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1765" y="1286767"/>
                        <a:ext cx="22891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8795" name="矩形 118794"/>
          <p:cNvSpPr>
            <a:spLocks noChangeArrowheads="1"/>
          </p:cNvSpPr>
          <p:nvPr/>
        </p:nvSpPr>
        <p:spPr bwMode="auto">
          <a:xfrm>
            <a:off x="1065114" y="2521673"/>
            <a:ext cx="7391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000" dirty="0">
                <a:latin typeface="Arial" panose="020B0604020202020204" pitchFamily="34" charset="0"/>
                <a:ea typeface="微软雅黑" panose="020B0503020204020204" pitchFamily="34" charset="-122"/>
                <a:cs typeface="Arial" panose="020B0604020202020204" pitchFamily="34" charset="0"/>
              </a:rPr>
              <a:t>（</a:t>
            </a:r>
            <a:r>
              <a:rPr lang="en-US" altLang="zh-CN" sz="2000" dirty="0">
                <a:latin typeface="Arial" panose="020B0604020202020204" pitchFamily="34" charset="0"/>
                <a:ea typeface="微软雅黑" panose="020B0503020204020204" pitchFamily="34" charset="-122"/>
                <a:cs typeface="Arial" panose="020B0604020202020204" pitchFamily="34" charset="0"/>
              </a:rPr>
              <a:t>3</a:t>
            </a:r>
            <a:r>
              <a:rPr lang="zh-CN" altLang="en-US" sz="2000" dirty="0">
                <a:latin typeface="Arial" panose="020B0604020202020204" pitchFamily="34" charset="0"/>
                <a:ea typeface="微软雅黑" panose="020B0503020204020204" pitchFamily="34" charset="-122"/>
                <a:cs typeface="Arial" panose="020B0604020202020204" pitchFamily="34" charset="0"/>
              </a:rPr>
              <a:t>）质量力只有重力，其方向向下，即：</a:t>
            </a:r>
            <a:endParaRPr lang="zh-CN" altLang="en-US" dirty="0">
              <a:latin typeface="Arial" panose="020B0604020202020204" pitchFamily="34" charset="0"/>
              <a:ea typeface="微软雅黑" panose="020B0503020204020204" pitchFamily="34" charset="-122"/>
            </a:endParaRPr>
          </a:p>
        </p:txBody>
      </p:sp>
      <p:graphicFrame>
        <p:nvGraphicFramePr>
          <p:cNvPr id="3" name="对象 118795"/>
          <p:cNvGraphicFramePr>
            <a:graphicFrameLocks noChangeAspect="1"/>
          </p:cNvGraphicFramePr>
          <p:nvPr>
            <p:extLst>
              <p:ext uri="{D42A27DB-BD31-4B8C-83A1-F6EECF244321}">
                <p14:modId xmlns:p14="http://schemas.microsoft.com/office/powerpoint/2010/main" val="3939768946"/>
              </p:ext>
            </p:extLst>
          </p:nvPr>
        </p:nvGraphicFramePr>
        <p:xfrm>
          <a:off x="6096000" y="2552665"/>
          <a:ext cx="3004167" cy="549588"/>
        </p:xfrm>
        <a:graphic>
          <a:graphicData uri="http://schemas.openxmlformats.org/presentationml/2006/ole">
            <mc:AlternateContent xmlns:mc="http://schemas.openxmlformats.org/markup-compatibility/2006">
              <mc:Choice xmlns:v="urn:schemas-microsoft-com:vml" Requires="v">
                <p:oleObj name="Equation" r:id="rId10" imgW="32004000" imgH="5791200" progId="Equation.DSMT4">
                  <p:embed/>
                </p:oleObj>
              </mc:Choice>
              <mc:Fallback>
                <p:oleObj name="Equation" r:id="rId10" imgW="32004000" imgH="5791200" progId="Equation.DSMT4">
                  <p:embed/>
                  <p:pic>
                    <p:nvPicPr>
                      <p:cNvPr id="3" name="对象 11879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0" y="2552665"/>
                        <a:ext cx="3004167" cy="549588"/>
                      </a:xfrm>
                      <a:prstGeom prst="rect">
                        <a:avLst/>
                      </a:prstGeom>
                      <a:noFill/>
                      <a:ln>
                        <a:noFill/>
                      </a:ln>
                    </p:spPr>
                  </p:pic>
                </p:oleObj>
              </mc:Fallback>
            </mc:AlternateContent>
          </a:graphicData>
        </a:graphic>
      </p:graphicFrame>
      <p:graphicFrame>
        <p:nvGraphicFramePr>
          <p:cNvPr id="118796" name="对象 118796"/>
          <p:cNvGraphicFramePr>
            <a:graphicFrameLocks noChangeAspect="1"/>
          </p:cNvGraphicFramePr>
          <p:nvPr>
            <p:extLst>
              <p:ext uri="{D42A27DB-BD31-4B8C-83A1-F6EECF244321}">
                <p14:modId xmlns:p14="http://schemas.microsoft.com/office/powerpoint/2010/main" val="3983841491"/>
              </p:ext>
            </p:extLst>
          </p:nvPr>
        </p:nvGraphicFramePr>
        <p:xfrm>
          <a:off x="7311765" y="3075999"/>
          <a:ext cx="3058527" cy="738279"/>
        </p:xfrm>
        <a:graphic>
          <a:graphicData uri="http://schemas.openxmlformats.org/presentationml/2006/ole">
            <mc:AlternateContent xmlns:mc="http://schemas.openxmlformats.org/markup-compatibility/2006">
              <mc:Choice xmlns:v="urn:schemas-microsoft-com:vml" Requires="v">
                <p:oleObj name="Equation" r:id="rId12" imgW="1726920" imgH="419040" progId="Equation.DSMT4">
                  <p:embed/>
                </p:oleObj>
              </mc:Choice>
              <mc:Fallback>
                <p:oleObj name="Equation" r:id="rId12" imgW="1726920" imgH="419040" progId="Equation.DSMT4">
                  <p:embed/>
                  <p:pic>
                    <p:nvPicPr>
                      <p:cNvPr id="118796" name="对象 118796"/>
                      <p:cNvPicPr>
                        <a:picLocks noChangeAspect="1" noChangeArrowheads="1"/>
                      </p:cNvPicPr>
                      <p:nvPr/>
                    </p:nvPicPr>
                    <p:blipFill>
                      <a:blip r:embed="rId13"/>
                      <a:srcRect/>
                      <a:stretch>
                        <a:fillRect/>
                      </a:stretch>
                    </p:blipFill>
                    <p:spPr bwMode="auto">
                      <a:xfrm>
                        <a:off x="7311765" y="3075999"/>
                        <a:ext cx="3058527" cy="738279"/>
                      </a:xfrm>
                      <a:prstGeom prst="rect">
                        <a:avLst/>
                      </a:prstGeom>
                      <a:noFill/>
                      <a:ln>
                        <a:noFill/>
                      </a:ln>
                    </p:spPr>
                  </p:pic>
                </p:oleObj>
              </mc:Fallback>
            </mc:AlternateContent>
          </a:graphicData>
        </a:graphic>
      </p:graphicFrame>
      <p:sp>
        <p:nvSpPr>
          <p:cNvPr id="4" name="灯片编号占位符 3"/>
          <p:cNvSpPr>
            <a:spLocks noGrp="1"/>
          </p:cNvSpPr>
          <p:nvPr>
            <p:ph type="sldNum" sz="quarter" idx="12"/>
          </p:nvPr>
        </p:nvSpPr>
        <p:spPr/>
        <p:txBody>
          <a:bodyPr/>
          <a:lstStyle/>
          <a:p>
            <a:fld id="{0C913308-F349-4B6D-A68A-DD1791B4A57B}" type="slidenum">
              <a:rPr lang="zh-CN" altLang="en-US" smtClean="0"/>
              <a:pPr/>
              <a:t>129</a:t>
            </a:fld>
            <a:endParaRPr lang="zh-CN" altLang="en-US"/>
          </a:p>
        </p:txBody>
      </p:sp>
      <p:sp>
        <p:nvSpPr>
          <p:cNvPr id="6" name="矩形 117761">
            <a:extLst>
              <a:ext uri="{FF2B5EF4-FFF2-40B4-BE49-F238E27FC236}">
                <a16:creationId xmlns:a16="http://schemas.microsoft.com/office/drawing/2014/main" id="{ED2C6D55-1D3F-8D87-93C7-ED0714F90CAE}"/>
              </a:ext>
            </a:extLst>
          </p:cNvPr>
          <p:cNvSpPr>
            <a:spLocks noChangeArrowheads="1"/>
          </p:cNvSpPr>
          <p:nvPr/>
        </p:nvSpPr>
        <p:spPr bwMode="auto">
          <a:xfrm>
            <a:off x="538451" y="200619"/>
            <a:ext cx="7737330" cy="66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170" tIns="46990" rIns="90170" bIns="46990">
            <a:spAutoFit/>
          </a:bodyPr>
          <a:lstStyle/>
          <a:p>
            <a:pPr>
              <a:lnSpc>
                <a:spcPct val="150000"/>
              </a:lnSpc>
              <a:spcBef>
                <a:spcPct val="50000"/>
              </a:spcBef>
            </a:pPr>
            <a:r>
              <a:rPr lang="en-US" altLang="zh-CN" sz="2800" b="1" dirty="0">
                <a:solidFill>
                  <a:schemeClr val="tx2"/>
                </a:solidFill>
                <a:latin typeface="微软雅黑" panose="020B0503020204020204" pitchFamily="34" charset="-122"/>
                <a:ea typeface="微软雅黑" panose="020B0503020204020204" pitchFamily="34" charset="-122"/>
                <a:cs typeface="+mj-cs"/>
              </a:rPr>
              <a:t>5.3 </a:t>
            </a:r>
            <a:r>
              <a:rPr lang="zh-CN" altLang="en-US" sz="2800" b="1" dirty="0">
                <a:solidFill>
                  <a:schemeClr val="tx2"/>
                </a:solidFill>
                <a:latin typeface="微软雅黑" panose="020B0503020204020204" pitchFamily="34" charset="-122"/>
                <a:ea typeface="微软雅黑" panose="020B0503020204020204" pitchFamily="34" charset="-122"/>
                <a:cs typeface="+mj-cs"/>
              </a:rPr>
              <a:t>平面库埃托流动（</a:t>
            </a:r>
            <a:r>
              <a:rPr lang="en-US" altLang="zh-CN" sz="2800" b="1" dirty="0">
                <a:solidFill>
                  <a:schemeClr val="tx2"/>
                </a:solidFill>
                <a:latin typeface="微软雅黑" panose="020B0503020204020204" pitchFamily="34" charset="-122"/>
                <a:ea typeface="微软雅黑" panose="020B0503020204020204" pitchFamily="34" charset="-122"/>
                <a:cs typeface="+mj-cs"/>
              </a:rPr>
              <a:t>Plane Couette Flow</a:t>
            </a:r>
            <a:r>
              <a:rPr lang="zh-CN" altLang="en-US" sz="2800" b="1" dirty="0">
                <a:solidFill>
                  <a:schemeClr val="tx2"/>
                </a:solidFill>
                <a:latin typeface="微软雅黑" panose="020B0503020204020204" pitchFamily="34" charset="-122"/>
                <a:ea typeface="微软雅黑" panose="020B0503020204020204" pitchFamily="34" charset="-122"/>
                <a:cs typeface="+mj-cs"/>
              </a:rPr>
              <a:t>）</a:t>
            </a:r>
          </a:p>
        </p:txBody>
      </p:sp>
      <p:graphicFrame>
        <p:nvGraphicFramePr>
          <p:cNvPr id="7" name="对象 6">
            <a:extLst>
              <a:ext uri="{FF2B5EF4-FFF2-40B4-BE49-F238E27FC236}">
                <a16:creationId xmlns:a16="http://schemas.microsoft.com/office/drawing/2014/main" id="{56B5FA4E-70CE-1413-09CF-6FA01ECBE0DE}"/>
              </a:ext>
            </a:extLst>
          </p:cNvPr>
          <p:cNvGraphicFramePr>
            <a:graphicFrameLocks noChangeAspect="1"/>
          </p:cNvGraphicFramePr>
          <p:nvPr>
            <p:extLst>
              <p:ext uri="{D42A27DB-BD31-4B8C-83A1-F6EECF244321}">
                <p14:modId xmlns:p14="http://schemas.microsoft.com/office/powerpoint/2010/main" val="3661494673"/>
              </p:ext>
            </p:extLst>
          </p:nvPr>
        </p:nvGraphicFramePr>
        <p:xfrm>
          <a:off x="4076901" y="3029398"/>
          <a:ext cx="2853747" cy="784781"/>
        </p:xfrm>
        <a:graphic>
          <a:graphicData uri="http://schemas.openxmlformats.org/presentationml/2006/ole">
            <mc:AlternateContent xmlns:mc="http://schemas.openxmlformats.org/markup-compatibility/2006">
              <mc:Choice xmlns:v="urn:schemas-microsoft-com:vml" Requires="v">
                <p:oleObj name="Equation" r:id="rId14" imgW="1523880" imgH="419040" progId="Equation.DSMT4">
                  <p:embed/>
                </p:oleObj>
              </mc:Choice>
              <mc:Fallback>
                <p:oleObj name="Equation" r:id="rId14" imgW="1523880" imgH="419040" progId="Equation.DSMT4">
                  <p:embed/>
                  <p:pic>
                    <p:nvPicPr>
                      <p:cNvPr id="0" name=""/>
                      <p:cNvPicPr/>
                      <p:nvPr/>
                    </p:nvPicPr>
                    <p:blipFill>
                      <a:blip r:embed="rId15"/>
                      <a:stretch>
                        <a:fillRect/>
                      </a:stretch>
                    </p:blipFill>
                    <p:spPr>
                      <a:xfrm>
                        <a:off x="4076901" y="3029398"/>
                        <a:ext cx="2853747" cy="784781"/>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A71594BF-7D36-B3DD-BF2F-E2B1D0334B72}"/>
              </a:ext>
            </a:extLst>
          </p:cNvPr>
          <p:cNvSpPr>
            <a:spLocks noChangeArrowheads="1"/>
          </p:cNvSpPr>
          <p:nvPr/>
        </p:nvSpPr>
        <p:spPr bwMode="auto">
          <a:xfrm>
            <a:off x="1065114" y="3708087"/>
            <a:ext cx="9187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000" dirty="0">
                <a:latin typeface="Arial" panose="020B0604020202020204" pitchFamily="34" charset="0"/>
                <a:ea typeface="微软雅黑" panose="020B0503020204020204" pitchFamily="34" charset="-122"/>
              </a:rPr>
              <a:t>（</a:t>
            </a:r>
            <a:r>
              <a:rPr lang="en-US" altLang="zh-CN" sz="2000" dirty="0">
                <a:latin typeface="Arial" panose="020B0604020202020204" pitchFamily="34" charset="0"/>
                <a:ea typeface="微软雅黑" panose="020B0503020204020204" pitchFamily="34" charset="-122"/>
              </a:rPr>
              <a:t>5</a:t>
            </a:r>
            <a:r>
              <a:rPr lang="zh-CN" altLang="en-US" sz="2000" dirty="0">
                <a:latin typeface="Arial" panose="020B0604020202020204" pitchFamily="34" charset="0"/>
                <a:ea typeface="微软雅黑" panose="020B0503020204020204" pitchFamily="34" charset="-122"/>
              </a:rPr>
              <a:t>）定常运动：</a:t>
            </a:r>
          </a:p>
        </p:txBody>
      </p:sp>
      <p:graphicFrame>
        <p:nvGraphicFramePr>
          <p:cNvPr id="9" name="对象 8">
            <a:extLst>
              <a:ext uri="{FF2B5EF4-FFF2-40B4-BE49-F238E27FC236}">
                <a16:creationId xmlns:a16="http://schemas.microsoft.com/office/drawing/2014/main" id="{0FB86AA7-00C4-CED3-6C1B-333EB3A94AF1}"/>
              </a:ext>
            </a:extLst>
          </p:cNvPr>
          <p:cNvGraphicFramePr>
            <a:graphicFrameLocks noChangeAspect="1"/>
          </p:cNvGraphicFramePr>
          <p:nvPr>
            <p:extLst>
              <p:ext uri="{D42A27DB-BD31-4B8C-83A1-F6EECF244321}">
                <p14:modId xmlns:p14="http://schemas.microsoft.com/office/powerpoint/2010/main" val="3498990531"/>
              </p:ext>
            </p:extLst>
          </p:nvPr>
        </p:nvGraphicFramePr>
        <p:xfrm>
          <a:off x="3205107" y="3581743"/>
          <a:ext cx="839787" cy="723150"/>
        </p:xfrm>
        <a:graphic>
          <a:graphicData uri="http://schemas.openxmlformats.org/presentationml/2006/ole">
            <mc:AlternateContent xmlns:mc="http://schemas.openxmlformats.org/markup-compatibility/2006">
              <mc:Choice xmlns:v="urn:schemas-microsoft-com:vml" Requires="v">
                <p:oleObj name="Equation" r:id="rId16" imgW="457200" imgH="393480" progId="Equation.DSMT4">
                  <p:embed/>
                </p:oleObj>
              </mc:Choice>
              <mc:Fallback>
                <p:oleObj name="Equation" r:id="rId16" imgW="457200" imgH="393480" progId="Equation.DSMT4">
                  <p:embed/>
                  <p:pic>
                    <p:nvPicPr>
                      <p:cNvPr id="0" name=""/>
                      <p:cNvPicPr/>
                      <p:nvPr/>
                    </p:nvPicPr>
                    <p:blipFill>
                      <a:blip r:embed="rId17"/>
                      <a:stretch>
                        <a:fillRect/>
                      </a:stretch>
                    </p:blipFill>
                    <p:spPr>
                      <a:xfrm>
                        <a:off x="3205107" y="3581743"/>
                        <a:ext cx="839787" cy="723150"/>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矩形 16385"/>
          <p:cNvSpPr>
            <a:spLocks noChangeArrowheads="1"/>
          </p:cNvSpPr>
          <p:nvPr/>
        </p:nvSpPr>
        <p:spPr bwMode="auto">
          <a:xfrm>
            <a:off x="977260" y="1284129"/>
            <a:ext cx="427893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latin typeface="Arial" panose="020B0604020202020204" pitchFamily="34" charset="0"/>
                <a:ea typeface="微软雅黑" panose="020B0503020204020204" pitchFamily="34" charset="-122"/>
                <a:cs typeface="Arial" panose="020B0604020202020204" pitchFamily="34" charset="0"/>
              </a:rPr>
              <a:t>求解过程：假设通过</a:t>
            </a:r>
            <a:r>
              <a:rPr lang="el-GR" altLang="zh-CN" sz="2000" dirty="0">
                <a:latin typeface="Arial" panose="020B0604020202020204" pitchFamily="34" charset="0"/>
                <a:ea typeface="微软雅黑" panose="020B0503020204020204" pitchFamily="34" charset="-122"/>
                <a:cs typeface="Arial" panose="020B0604020202020204" pitchFamily="34" charset="0"/>
              </a:rPr>
              <a:t>δ</a:t>
            </a:r>
            <a:r>
              <a:rPr lang="en-US" altLang="zh-CN" sz="2000" dirty="0">
                <a:latin typeface="Arial" panose="020B0604020202020204" pitchFamily="34" charset="0"/>
                <a:ea typeface="微软雅黑" panose="020B0503020204020204" pitchFamily="34" charset="-122"/>
                <a:cs typeface="Arial" panose="020B0604020202020204" pitchFamily="34" charset="0"/>
              </a:rPr>
              <a:t>y</a:t>
            </a:r>
            <a:r>
              <a:rPr lang="el-GR" altLang="zh-CN" sz="2000" dirty="0">
                <a:latin typeface="Arial" panose="020B0604020202020204" pitchFamily="34" charset="0"/>
                <a:ea typeface="微软雅黑" panose="020B0503020204020204" pitchFamily="34" charset="-122"/>
                <a:cs typeface="Arial" panose="020B0604020202020204" pitchFamily="34" charset="0"/>
              </a:rPr>
              <a:t> δ</a:t>
            </a:r>
            <a:r>
              <a:rPr lang="en-US" altLang="zh-CN" sz="2000" dirty="0">
                <a:latin typeface="Arial" panose="020B0604020202020204" pitchFamily="34" charset="0"/>
                <a:ea typeface="微软雅黑" panose="020B0503020204020204" pitchFamily="34" charset="-122"/>
                <a:cs typeface="Arial" panose="020B0604020202020204" pitchFamily="34" charset="0"/>
              </a:rPr>
              <a:t>z</a:t>
            </a:r>
            <a:r>
              <a:rPr lang="zh-CN" altLang="en-US" sz="2000" dirty="0">
                <a:latin typeface="Arial" panose="020B0604020202020204" pitchFamily="34" charset="0"/>
                <a:ea typeface="微软雅黑" panose="020B0503020204020204" pitchFamily="34" charset="-122"/>
                <a:cs typeface="Arial" panose="020B0604020202020204" pitchFamily="34" charset="0"/>
              </a:rPr>
              <a:t>面的流速为</a:t>
            </a:r>
            <a:r>
              <a:rPr lang="en-US" altLang="zh-CN" sz="2000" dirty="0">
                <a:latin typeface="Arial" panose="020B0604020202020204" pitchFamily="34" charset="0"/>
                <a:ea typeface="微软雅黑" panose="020B0503020204020204" pitchFamily="34" charset="-122"/>
                <a:cs typeface="Arial" panose="020B0604020202020204" pitchFamily="34" charset="0"/>
              </a:rPr>
              <a:t>u</a:t>
            </a:r>
            <a:r>
              <a:rPr lang="zh-CN" altLang="en-US" sz="2000" dirty="0">
                <a:latin typeface="Arial" panose="020B0604020202020204" pitchFamily="34" charset="0"/>
                <a:ea typeface="微软雅黑" panose="020B0503020204020204" pitchFamily="34" charset="-122"/>
                <a:cs typeface="Arial" panose="020B0604020202020204" pitchFamily="34" charset="0"/>
              </a:rPr>
              <a:t>，</a:t>
            </a:r>
            <a:r>
              <a:rPr lang="el-GR" altLang="zh-CN" sz="2000" dirty="0">
                <a:latin typeface="Arial" panose="020B0604020202020204" pitchFamily="34" charset="0"/>
                <a:ea typeface="微软雅黑" panose="020B0503020204020204" pitchFamily="34" charset="-122"/>
                <a:cs typeface="Arial" panose="020B0604020202020204" pitchFamily="34" charset="0"/>
              </a:rPr>
              <a:t>δ</a:t>
            </a:r>
            <a:r>
              <a:rPr lang="zh-CN" altLang="en-US" sz="2000" dirty="0">
                <a:latin typeface="Arial" panose="020B0604020202020204" pitchFamily="34" charset="0"/>
                <a:ea typeface="微软雅黑" panose="020B0503020204020204" pitchFamily="34" charset="-122"/>
                <a:cs typeface="Arial" panose="020B0604020202020204" pitchFamily="34" charset="0"/>
              </a:rPr>
              <a:t>在</a:t>
            </a:r>
            <a:r>
              <a:rPr lang="el-GR" altLang="zh-CN" sz="2000" dirty="0">
                <a:latin typeface="Arial" panose="020B0604020202020204" pitchFamily="34" charset="0"/>
                <a:ea typeface="微软雅黑" panose="020B0503020204020204" pitchFamily="34" charset="-122"/>
                <a:cs typeface="Arial" panose="020B0604020202020204" pitchFamily="34" charset="0"/>
              </a:rPr>
              <a:t>δ</a:t>
            </a:r>
            <a:r>
              <a:rPr lang="en-US" altLang="zh-CN" sz="2000" dirty="0">
                <a:latin typeface="Arial" panose="020B0604020202020204" pitchFamily="34" charset="0"/>
                <a:ea typeface="微软雅黑" panose="020B0503020204020204" pitchFamily="34" charset="-122"/>
                <a:cs typeface="Arial" panose="020B0604020202020204" pitchFamily="34" charset="0"/>
              </a:rPr>
              <a:t>t</a:t>
            </a:r>
            <a:r>
              <a:rPr lang="zh-CN" altLang="en-US" sz="2000" dirty="0">
                <a:latin typeface="Arial" panose="020B0604020202020204" pitchFamily="34" charset="0"/>
                <a:ea typeface="微软雅黑" panose="020B0503020204020204" pitchFamily="34" charset="-122"/>
                <a:cs typeface="Arial" panose="020B0604020202020204" pitchFamily="34" charset="0"/>
              </a:rPr>
              <a:t>时间内通过左边</a:t>
            </a:r>
            <a:r>
              <a:rPr lang="el-GR" altLang="zh-CN" sz="2000" dirty="0">
                <a:latin typeface="Arial" panose="020B0604020202020204" pitchFamily="34" charset="0"/>
                <a:ea typeface="微软雅黑" panose="020B0503020204020204" pitchFamily="34" charset="-122"/>
                <a:cs typeface="Arial" panose="020B0604020202020204" pitchFamily="34" charset="0"/>
              </a:rPr>
              <a:t>δ</a:t>
            </a:r>
            <a:r>
              <a:rPr lang="en-US" altLang="zh-CN" sz="2000" dirty="0">
                <a:latin typeface="Arial" panose="020B0604020202020204" pitchFamily="34" charset="0"/>
                <a:ea typeface="微软雅黑" panose="020B0503020204020204" pitchFamily="34" charset="-122"/>
                <a:cs typeface="Arial" panose="020B0604020202020204" pitchFamily="34" charset="0"/>
              </a:rPr>
              <a:t>y</a:t>
            </a:r>
            <a:r>
              <a:rPr lang="el-GR" altLang="zh-CN" sz="2000" dirty="0">
                <a:latin typeface="Arial" panose="020B0604020202020204" pitchFamily="34" charset="0"/>
                <a:ea typeface="微软雅黑" panose="020B0503020204020204" pitchFamily="34" charset="-122"/>
                <a:cs typeface="Arial" panose="020B0604020202020204" pitchFamily="34" charset="0"/>
              </a:rPr>
              <a:t> δ</a:t>
            </a:r>
            <a:r>
              <a:rPr lang="en-US" altLang="zh-CN" sz="2000" dirty="0">
                <a:latin typeface="Arial" panose="020B0604020202020204" pitchFamily="34" charset="0"/>
                <a:ea typeface="微软雅黑" panose="020B0503020204020204" pitchFamily="34" charset="-122"/>
                <a:cs typeface="Arial" panose="020B0604020202020204" pitchFamily="34" charset="0"/>
              </a:rPr>
              <a:t>z</a:t>
            </a:r>
            <a:r>
              <a:rPr lang="zh-CN" altLang="en-US" sz="2000" dirty="0">
                <a:latin typeface="Arial" panose="020B0604020202020204" pitchFamily="34" charset="0"/>
                <a:ea typeface="微软雅黑" panose="020B0503020204020204" pitchFamily="34" charset="-122"/>
                <a:cs typeface="Arial" panose="020B0604020202020204" pitchFamily="34" charset="0"/>
              </a:rPr>
              <a:t>面流入的流体质量为：</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13</a:t>
            </a:fld>
            <a:endParaRPr lang="zh-CN" altLang="en-US"/>
          </a:p>
        </p:txBody>
      </p:sp>
      <p:graphicFrame>
        <p:nvGraphicFramePr>
          <p:cNvPr id="15365" name="内容占位符 16389"/>
          <p:cNvGraphicFramePr>
            <a:graphicFrameLocks noGrp="1" noChangeAspect="1"/>
          </p:cNvGraphicFramePr>
          <p:nvPr>
            <p:ph sz="quarter" idx="4294967295"/>
            <p:extLst>
              <p:ext uri="{D42A27DB-BD31-4B8C-83A1-F6EECF244321}">
                <p14:modId xmlns:p14="http://schemas.microsoft.com/office/powerpoint/2010/main" val="4003485238"/>
              </p:ext>
            </p:extLst>
          </p:nvPr>
        </p:nvGraphicFramePr>
        <p:xfrm>
          <a:off x="2338582" y="2859877"/>
          <a:ext cx="2240850" cy="415935"/>
        </p:xfrm>
        <a:graphic>
          <a:graphicData uri="http://schemas.openxmlformats.org/presentationml/2006/ole">
            <mc:AlternateContent xmlns:mc="http://schemas.openxmlformats.org/markup-compatibility/2006">
              <mc:Choice xmlns:v="urn:schemas-microsoft-com:vml" Requires="v">
                <p:oleObj name="Equation" r:id="rId3" imgW="1091880" imgH="203040" progId="Equation.DSMT4">
                  <p:embed/>
                </p:oleObj>
              </mc:Choice>
              <mc:Fallback>
                <p:oleObj name="Equation" r:id="rId3" imgW="1091880" imgH="203040" progId="Equation.DSMT4">
                  <p:embed/>
                  <p:pic>
                    <p:nvPicPr>
                      <p:cNvPr id="15365" name="内容占位符 16389"/>
                      <p:cNvPicPr>
                        <a:picLocks noGrp="1" noChangeAspect="1" noChangeArrowheads="1"/>
                      </p:cNvPicPr>
                      <p:nvPr/>
                    </p:nvPicPr>
                    <p:blipFill>
                      <a:blip r:embed="rId4"/>
                      <a:srcRect/>
                      <a:stretch>
                        <a:fillRect/>
                      </a:stretch>
                    </p:blipFill>
                    <p:spPr bwMode="auto">
                      <a:xfrm>
                        <a:off x="2338582" y="2859877"/>
                        <a:ext cx="2240850" cy="415935"/>
                      </a:xfrm>
                      <a:prstGeom prst="rect">
                        <a:avLst/>
                      </a:prstGeom>
                      <a:noFill/>
                      <a:ln>
                        <a:noFill/>
                      </a:ln>
                    </p:spPr>
                  </p:pic>
                </p:oleObj>
              </mc:Fallback>
            </mc:AlternateContent>
          </a:graphicData>
        </a:graphic>
      </p:graphicFrame>
      <p:sp>
        <p:nvSpPr>
          <p:cNvPr id="15366" name="矩形 16390"/>
          <p:cNvSpPr>
            <a:spLocks noChangeArrowheads="1"/>
          </p:cNvSpPr>
          <p:nvPr/>
        </p:nvSpPr>
        <p:spPr bwMode="auto">
          <a:xfrm>
            <a:off x="936239" y="3433998"/>
            <a:ext cx="7740650" cy="49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Arial" panose="020B0604020202020204" pitchFamily="34" charset="0"/>
                <a:ea typeface="微软雅黑" panose="020B0503020204020204" pitchFamily="34" charset="-122"/>
                <a:cs typeface="Arial" panose="020B0604020202020204" pitchFamily="34" charset="0"/>
              </a:rPr>
              <a:t>向右边</a:t>
            </a:r>
            <a:r>
              <a:rPr lang="el-GR" altLang="zh-CN" sz="2000" dirty="0">
                <a:latin typeface="Arial" panose="020B0604020202020204" pitchFamily="34" charset="0"/>
                <a:ea typeface="微软雅黑" panose="020B0503020204020204" pitchFamily="34" charset="-122"/>
                <a:cs typeface="Arial" panose="020B0604020202020204" pitchFamily="34" charset="0"/>
              </a:rPr>
              <a:t>δ</a:t>
            </a:r>
            <a:r>
              <a:rPr lang="en-US" altLang="zh-CN" sz="2000" dirty="0">
                <a:latin typeface="Arial" panose="020B0604020202020204" pitchFamily="34" charset="0"/>
                <a:ea typeface="微软雅黑" panose="020B0503020204020204" pitchFamily="34" charset="-122"/>
                <a:cs typeface="Arial" panose="020B0604020202020204" pitchFamily="34" charset="0"/>
              </a:rPr>
              <a:t>y</a:t>
            </a:r>
            <a:r>
              <a:rPr lang="el-GR" altLang="zh-CN" sz="2000" dirty="0">
                <a:latin typeface="Arial" panose="020B0604020202020204" pitchFamily="34" charset="0"/>
                <a:ea typeface="微软雅黑" panose="020B0503020204020204" pitchFamily="34" charset="-122"/>
                <a:cs typeface="Arial" panose="020B0604020202020204" pitchFamily="34" charset="0"/>
              </a:rPr>
              <a:t> δ</a:t>
            </a:r>
            <a:r>
              <a:rPr lang="en-US" altLang="zh-CN" sz="2000" dirty="0">
                <a:latin typeface="Arial" panose="020B0604020202020204" pitchFamily="34" charset="0"/>
                <a:ea typeface="微软雅黑" panose="020B0503020204020204" pitchFamily="34" charset="-122"/>
                <a:cs typeface="Arial" panose="020B0604020202020204" pitchFamily="34" charset="0"/>
              </a:rPr>
              <a:t>z</a:t>
            </a:r>
            <a:r>
              <a:rPr lang="zh-CN" altLang="en-US" sz="2000" dirty="0">
                <a:latin typeface="Arial" panose="020B0604020202020204" pitchFamily="34" charset="0"/>
                <a:ea typeface="微软雅黑" panose="020B0503020204020204" pitchFamily="34" charset="-122"/>
                <a:cs typeface="Arial" panose="020B0604020202020204" pitchFamily="34" charset="0"/>
              </a:rPr>
              <a:t>面流出的流体质量为</a:t>
            </a:r>
          </a:p>
        </p:txBody>
      </p:sp>
      <p:graphicFrame>
        <p:nvGraphicFramePr>
          <p:cNvPr id="15368" name="对象 16392"/>
          <p:cNvGraphicFramePr>
            <a:graphicFrameLocks noChangeAspect="1"/>
          </p:cNvGraphicFramePr>
          <p:nvPr>
            <p:extLst>
              <p:ext uri="{D42A27DB-BD31-4B8C-83A1-F6EECF244321}">
                <p14:modId xmlns:p14="http://schemas.microsoft.com/office/powerpoint/2010/main" val="3126507046"/>
              </p:ext>
            </p:extLst>
          </p:nvPr>
        </p:nvGraphicFramePr>
        <p:xfrm>
          <a:off x="2338582" y="4067489"/>
          <a:ext cx="2666538" cy="748506"/>
        </p:xfrm>
        <a:graphic>
          <a:graphicData uri="http://schemas.openxmlformats.org/presentationml/2006/ole">
            <mc:AlternateContent xmlns:mc="http://schemas.openxmlformats.org/markup-compatibility/2006">
              <mc:Choice xmlns:v="urn:schemas-microsoft-com:vml" Requires="v">
                <p:oleObj name="Equation" r:id="rId5" imgW="1396800" imgH="393480" progId="Equation.DSMT4">
                  <p:embed/>
                </p:oleObj>
              </mc:Choice>
              <mc:Fallback>
                <p:oleObj name="Equation" r:id="rId5" imgW="1396800" imgH="393480" progId="Equation.DSMT4">
                  <p:embed/>
                  <p:pic>
                    <p:nvPicPr>
                      <p:cNvPr id="15368" name="对象 16392"/>
                      <p:cNvPicPr>
                        <a:picLocks noChangeAspect="1" noChangeArrowheads="1"/>
                      </p:cNvPicPr>
                      <p:nvPr/>
                    </p:nvPicPr>
                    <p:blipFill>
                      <a:blip r:embed="rId6"/>
                      <a:srcRect/>
                      <a:stretch>
                        <a:fillRect/>
                      </a:stretch>
                    </p:blipFill>
                    <p:spPr bwMode="auto">
                      <a:xfrm>
                        <a:off x="2338582" y="4067489"/>
                        <a:ext cx="2666538" cy="748506"/>
                      </a:xfrm>
                      <a:prstGeom prst="rect">
                        <a:avLst/>
                      </a:prstGeom>
                      <a:noFill/>
                      <a:ln>
                        <a:noFill/>
                      </a:ln>
                    </p:spPr>
                  </p:pic>
                </p:oleObj>
              </mc:Fallback>
            </mc:AlternateContent>
          </a:graphicData>
        </a:graphic>
      </p:graphicFrame>
      <p:grpSp>
        <p:nvGrpSpPr>
          <p:cNvPr id="15369" name="组合 16393"/>
          <p:cNvGrpSpPr/>
          <p:nvPr/>
        </p:nvGrpSpPr>
        <p:grpSpPr bwMode="auto">
          <a:xfrm>
            <a:off x="846762" y="4862748"/>
            <a:ext cx="11041063" cy="731838"/>
            <a:chOff x="0" y="-82"/>
            <a:chExt cx="6955" cy="461"/>
          </a:xfrm>
        </p:grpSpPr>
        <p:sp>
          <p:nvSpPr>
            <p:cNvPr id="15370" name="矩形 16394"/>
            <p:cNvSpPr>
              <a:spLocks noChangeArrowheads="1"/>
            </p:cNvSpPr>
            <p:nvPr/>
          </p:nvSpPr>
          <p:spPr bwMode="auto">
            <a:xfrm>
              <a:off x="0" y="0"/>
              <a:ext cx="4876"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Arial" panose="020B0604020202020204" pitchFamily="34" charset="0"/>
                  <a:ea typeface="微软雅黑" panose="020B0503020204020204" pitchFamily="34" charset="-122"/>
                  <a:cs typeface="Arial" panose="020B0604020202020204" pitchFamily="34" charset="0"/>
                </a:rPr>
                <a:t>则在</a:t>
              </a:r>
              <a:r>
                <a:rPr lang="en-US" altLang="zh-CN" sz="2000" i="1" dirty="0">
                  <a:latin typeface="Arial" panose="020B0604020202020204" pitchFamily="34" charset="0"/>
                  <a:ea typeface="微软雅黑" panose="020B0503020204020204" pitchFamily="34" charset="-122"/>
                  <a:cs typeface="Arial" panose="020B0604020202020204" pitchFamily="34" charset="0"/>
                </a:rPr>
                <a:t>x</a:t>
              </a:r>
              <a:r>
                <a:rPr lang="zh-CN" altLang="en-US" sz="2000" dirty="0">
                  <a:latin typeface="Arial" panose="020B0604020202020204" pitchFamily="34" charset="0"/>
                  <a:ea typeface="微软雅黑" panose="020B0503020204020204" pitchFamily="34" charset="-122"/>
                  <a:cs typeface="Arial" panose="020B0604020202020204" pitchFamily="34" charset="0"/>
                </a:rPr>
                <a:t>方向流体的</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净流入量</a:t>
              </a:r>
              <a:r>
                <a:rPr lang="zh-CN" altLang="en-US" sz="2000" dirty="0">
                  <a:latin typeface="Arial" panose="020B0604020202020204" pitchFamily="34" charset="0"/>
                  <a:ea typeface="微软雅黑" panose="020B0503020204020204" pitchFamily="34" charset="-122"/>
                  <a:cs typeface="Arial" panose="020B0604020202020204" pitchFamily="34" charset="0"/>
                </a:rPr>
                <a:t>为二者之差：</a:t>
              </a:r>
              <a:endParaRPr lang="zh-CN" altLang="en-US" sz="2000" i="1" dirty="0">
                <a:latin typeface="Arial" panose="020B0604020202020204" pitchFamily="34" charset="0"/>
                <a:ea typeface="微软雅黑" panose="020B0503020204020204" pitchFamily="34" charset="-122"/>
                <a:cs typeface="Arial" panose="020B0604020202020204" pitchFamily="34" charset="0"/>
              </a:endParaRPr>
            </a:p>
          </p:txBody>
        </p:sp>
        <p:graphicFrame>
          <p:nvGraphicFramePr>
            <p:cNvPr id="15371" name="对象 16395"/>
            <p:cNvGraphicFramePr>
              <a:graphicFrameLocks noChangeAspect="1"/>
            </p:cNvGraphicFramePr>
            <p:nvPr>
              <p:extLst>
                <p:ext uri="{D42A27DB-BD31-4B8C-83A1-F6EECF244321}">
                  <p14:modId xmlns:p14="http://schemas.microsoft.com/office/powerpoint/2010/main" val="480891435"/>
                </p:ext>
              </p:extLst>
            </p:nvPr>
          </p:nvGraphicFramePr>
          <p:xfrm>
            <a:off x="2976" y="-82"/>
            <a:ext cx="3979" cy="461"/>
          </p:xfrm>
          <a:graphic>
            <a:graphicData uri="http://schemas.openxmlformats.org/presentationml/2006/ole">
              <mc:AlternateContent xmlns:mc="http://schemas.openxmlformats.org/markup-compatibility/2006">
                <mc:Choice xmlns:v="urn:schemas-microsoft-com:vml" Requires="v">
                  <p:oleObj name="Equation" r:id="rId7" imgW="80772000" imgH="9448800" progId="Equation.DSMT4">
                    <p:embed/>
                  </p:oleObj>
                </mc:Choice>
                <mc:Fallback>
                  <p:oleObj name="Equation" r:id="rId7" imgW="80772000" imgH="9448800" progId="Equation.DSMT4">
                    <p:embed/>
                    <p:pic>
                      <p:nvPicPr>
                        <p:cNvPr id="15371" name="对象 1639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6" y="-82"/>
                          <a:ext cx="3979" cy="461"/>
                        </a:xfrm>
                        <a:prstGeom prst="rect">
                          <a:avLst/>
                        </a:prstGeom>
                        <a:noFill/>
                        <a:ln>
                          <a:noFill/>
                        </a:ln>
                      </p:spPr>
                    </p:pic>
                  </p:oleObj>
                </mc:Fallback>
              </mc:AlternateContent>
            </a:graphicData>
          </a:graphic>
        </p:graphicFrame>
      </p:grpSp>
      <p:pic>
        <p:nvPicPr>
          <p:cNvPr id="15372" name="图片 16396" descr="IXP4P1E%W5WGDJOF1M7C{8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69891" y="1343111"/>
            <a:ext cx="4071938"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箭头: 右 2">
            <a:extLst>
              <a:ext uri="{FF2B5EF4-FFF2-40B4-BE49-F238E27FC236}">
                <a16:creationId xmlns:a16="http://schemas.microsoft.com/office/drawing/2014/main" id="{F166F140-8CFD-A6EA-A5DE-1218DC995DF8}"/>
              </a:ext>
            </a:extLst>
          </p:cNvPr>
          <p:cNvSpPr/>
          <p:nvPr/>
        </p:nvSpPr>
        <p:spPr>
          <a:xfrm>
            <a:off x="6672064" y="2690248"/>
            <a:ext cx="576064" cy="2685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箭头: 右 3">
            <a:extLst>
              <a:ext uri="{FF2B5EF4-FFF2-40B4-BE49-F238E27FC236}">
                <a16:creationId xmlns:a16="http://schemas.microsoft.com/office/drawing/2014/main" id="{BCC5CD95-6CA9-4918-2E23-DE110C08F5BD}"/>
              </a:ext>
            </a:extLst>
          </p:cNvPr>
          <p:cNvSpPr/>
          <p:nvPr/>
        </p:nvSpPr>
        <p:spPr>
          <a:xfrm>
            <a:off x="9380654" y="2678199"/>
            <a:ext cx="576064" cy="2685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2">
            <a:extLst>
              <a:ext uri="{FF2B5EF4-FFF2-40B4-BE49-F238E27FC236}">
                <a16:creationId xmlns:a16="http://schemas.microsoft.com/office/drawing/2014/main" id="{2BD71BD7-84A3-F60E-0310-C9AA62F882A4}"/>
              </a:ext>
            </a:extLst>
          </p:cNvPr>
          <p:cNvSpPr txBox="1">
            <a:spLocks/>
          </p:cNvSpPr>
          <p:nvPr/>
        </p:nvSpPr>
        <p:spPr>
          <a:xfrm>
            <a:off x="469032" y="286561"/>
            <a:ext cx="6779096"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连续方程</a:t>
            </a:r>
            <a:r>
              <a:rPr lang="en-US" altLang="zh-CN" dirty="0"/>
              <a:t>——</a:t>
            </a:r>
            <a:r>
              <a:rPr lang="zh-CN" altLang="en-US" dirty="0">
                <a:solidFill>
                  <a:srgbClr val="008000"/>
                </a:solidFill>
                <a:latin typeface="Arial" panose="020B0604020202020204" pitchFamily="34" charset="0"/>
                <a:cs typeface="Arial" panose="020B0604020202020204" pitchFamily="34" charset="0"/>
              </a:rPr>
              <a:t>欧拉</a:t>
            </a:r>
            <a:r>
              <a:rPr lang="en-US" altLang="zh-CN" dirty="0">
                <a:solidFill>
                  <a:srgbClr val="008000"/>
                </a:solidFill>
                <a:latin typeface="Arial" panose="020B0604020202020204" pitchFamily="34" charset="0"/>
                <a:cs typeface="Arial" panose="020B0604020202020204" pitchFamily="34" charset="0"/>
              </a:rPr>
              <a:t>(Euler)</a:t>
            </a:r>
            <a:r>
              <a:rPr lang="zh-CN" altLang="en-US" dirty="0">
                <a:solidFill>
                  <a:srgbClr val="008000"/>
                </a:solidFill>
                <a:latin typeface="Arial" panose="020B0604020202020204" pitchFamily="34" charset="0"/>
                <a:cs typeface="Arial" panose="020B0604020202020204" pitchFamily="34" charset="0"/>
              </a:rPr>
              <a:t>观点</a:t>
            </a:r>
            <a:endParaRPr lang="zh-CN" altLang="en-US" dirty="0">
              <a:solidFill>
                <a:srgbClr val="008000"/>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12" name="对象 119812"/>
          <p:cNvGraphicFramePr>
            <a:graphicFrameLocks noChangeAspect="1"/>
          </p:cNvGraphicFramePr>
          <p:nvPr>
            <p:extLst>
              <p:ext uri="{D42A27DB-BD31-4B8C-83A1-F6EECF244321}">
                <p14:modId xmlns:p14="http://schemas.microsoft.com/office/powerpoint/2010/main" val="492662321"/>
              </p:ext>
            </p:extLst>
          </p:nvPr>
        </p:nvGraphicFramePr>
        <p:xfrm>
          <a:off x="2088342" y="3494019"/>
          <a:ext cx="8015316" cy="2397427"/>
        </p:xfrm>
        <a:graphic>
          <a:graphicData uri="http://schemas.openxmlformats.org/presentationml/2006/ole">
            <mc:AlternateContent xmlns:mc="http://schemas.openxmlformats.org/markup-compatibility/2006">
              <mc:Choice xmlns:v="urn:schemas-microsoft-com:vml" Requires="v">
                <p:oleObj name="Equation" r:id="rId2" imgW="5486400" imgH="1396800" progId="Equation.DSMT4">
                  <p:embed/>
                </p:oleObj>
              </mc:Choice>
              <mc:Fallback>
                <p:oleObj name="Equation" r:id="rId2" imgW="5486400" imgH="1396800" progId="Equation.DSMT4">
                  <p:embed/>
                  <p:pic>
                    <p:nvPicPr>
                      <p:cNvPr id="119812" name="对象 119812"/>
                      <p:cNvPicPr>
                        <a:picLocks noChangeAspect="1" noChangeArrowheads="1"/>
                      </p:cNvPicPr>
                      <p:nvPr/>
                    </p:nvPicPr>
                    <p:blipFill>
                      <a:blip r:embed="rId3"/>
                      <a:srcRect/>
                      <a:stretch>
                        <a:fillRect/>
                      </a:stretch>
                    </p:blipFill>
                    <p:spPr bwMode="auto">
                      <a:xfrm>
                        <a:off x="2088342" y="3494019"/>
                        <a:ext cx="8015316" cy="2397427"/>
                      </a:xfrm>
                      <a:prstGeom prst="rect">
                        <a:avLst/>
                      </a:prstGeom>
                      <a:noFill/>
                      <a:ln w="28575">
                        <a:solidFill>
                          <a:srgbClr val="4F81BD"/>
                        </a:solidFill>
                        <a:miter lim="800000"/>
                        <a:headEnd/>
                        <a:tailEnd/>
                      </a:ln>
                    </p:spPr>
                  </p:pic>
                </p:oleObj>
              </mc:Fallback>
            </mc:AlternateContent>
          </a:graphicData>
        </a:graphic>
      </p:graphicFrame>
      <p:sp>
        <p:nvSpPr>
          <p:cNvPr id="3" name="灯片编号占位符 2"/>
          <p:cNvSpPr>
            <a:spLocks noGrp="1"/>
          </p:cNvSpPr>
          <p:nvPr>
            <p:ph type="sldNum" sz="quarter" idx="12"/>
          </p:nvPr>
        </p:nvSpPr>
        <p:spPr/>
        <p:txBody>
          <a:bodyPr/>
          <a:lstStyle/>
          <a:p>
            <a:fld id="{0C913308-F349-4B6D-A68A-DD1791B4A57B}" type="slidenum">
              <a:rPr lang="zh-CN" altLang="en-US" smtClean="0"/>
              <a:pPr/>
              <a:t>130</a:t>
            </a:fld>
            <a:endParaRPr lang="zh-CN" altLang="en-US"/>
          </a:p>
        </p:txBody>
      </p:sp>
      <p:sp>
        <p:nvSpPr>
          <p:cNvPr id="5" name="矩形 117761">
            <a:extLst>
              <a:ext uri="{FF2B5EF4-FFF2-40B4-BE49-F238E27FC236}">
                <a16:creationId xmlns:a16="http://schemas.microsoft.com/office/drawing/2014/main" id="{50CD3F8D-9861-4151-3870-E583CEDA1DB3}"/>
              </a:ext>
            </a:extLst>
          </p:cNvPr>
          <p:cNvSpPr>
            <a:spLocks noChangeArrowheads="1"/>
          </p:cNvSpPr>
          <p:nvPr/>
        </p:nvSpPr>
        <p:spPr bwMode="auto">
          <a:xfrm>
            <a:off x="538451" y="200619"/>
            <a:ext cx="7737330" cy="66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170" tIns="46990" rIns="90170" bIns="46990">
            <a:spAutoFit/>
          </a:bodyPr>
          <a:lstStyle/>
          <a:p>
            <a:pPr>
              <a:lnSpc>
                <a:spcPct val="150000"/>
              </a:lnSpc>
              <a:spcBef>
                <a:spcPct val="50000"/>
              </a:spcBef>
            </a:pPr>
            <a:r>
              <a:rPr lang="en-US" altLang="zh-CN" sz="2800" b="1" dirty="0">
                <a:solidFill>
                  <a:schemeClr val="tx2"/>
                </a:solidFill>
                <a:latin typeface="微软雅黑" panose="020B0503020204020204" pitchFamily="34" charset="-122"/>
                <a:ea typeface="微软雅黑" panose="020B0503020204020204" pitchFamily="34" charset="-122"/>
                <a:cs typeface="+mj-cs"/>
              </a:rPr>
              <a:t>5.3 </a:t>
            </a:r>
            <a:r>
              <a:rPr lang="zh-CN" altLang="en-US" sz="2800" b="1" dirty="0">
                <a:solidFill>
                  <a:schemeClr val="tx2"/>
                </a:solidFill>
                <a:latin typeface="微软雅黑" panose="020B0503020204020204" pitchFamily="34" charset="-122"/>
                <a:ea typeface="微软雅黑" panose="020B0503020204020204" pitchFamily="34" charset="-122"/>
                <a:cs typeface="+mj-cs"/>
              </a:rPr>
              <a:t>平面库埃托流动（</a:t>
            </a:r>
            <a:r>
              <a:rPr lang="en-US" altLang="zh-CN" sz="2800" b="1" dirty="0">
                <a:solidFill>
                  <a:schemeClr val="tx2"/>
                </a:solidFill>
                <a:latin typeface="微软雅黑" panose="020B0503020204020204" pitchFamily="34" charset="-122"/>
                <a:ea typeface="微软雅黑" panose="020B0503020204020204" pitchFamily="34" charset="-122"/>
                <a:cs typeface="+mj-cs"/>
              </a:rPr>
              <a:t>Plane Couette Flow</a:t>
            </a:r>
            <a:r>
              <a:rPr lang="zh-CN" altLang="en-US" sz="2800" b="1" dirty="0">
                <a:solidFill>
                  <a:schemeClr val="tx2"/>
                </a:solidFill>
                <a:latin typeface="微软雅黑" panose="020B0503020204020204" pitchFamily="34" charset="-122"/>
                <a:ea typeface="微软雅黑" panose="020B0503020204020204" pitchFamily="34" charset="-122"/>
                <a:cs typeface="+mj-cs"/>
              </a:rPr>
              <a:t>）</a:t>
            </a:r>
          </a:p>
        </p:txBody>
      </p:sp>
      <p:graphicFrame>
        <p:nvGraphicFramePr>
          <p:cNvPr id="6" name="对象 5">
            <a:extLst>
              <a:ext uri="{FF2B5EF4-FFF2-40B4-BE49-F238E27FC236}">
                <a16:creationId xmlns:a16="http://schemas.microsoft.com/office/drawing/2014/main" id="{4DB74418-3487-391C-BFED-D220543B5E7E}"/>
              </a:ext>
            </a:extLst>
          </p:cNvPr>
          <p:cNvGraphicFramePr>
            <a:graphicFrameLocks noChangeAspect="1"/>
          </p:cNvGraphicFramePr>
          <p:nvPr>
            <p:extLst>
              <p:ext uri="{D42A27DB-BD31-4B8C-83A1-F6EECF244321}">
                <p14:modId xmlns:p14="http://schemas.microsoft.com/office/powerpoint/2010/main" val="3977080253"/>
              </p:ext>
            </p:extLst>
          </p:nvPr>
        </p:nvGraphicFramePr>
        <p:xfrm>
          <a:off x="2352674" y="1064704"/>
          <a:ext cx="1415857" cy="421745"/>
        </p:xfrm>
        <a:graphic>
          <a:graphicData uri="http://schemas.openxmlformats.org/presentationml/2006/ole">
            <mc:AlternateContent xmlns:mc="http://schemas.openxmlformats.org/markup-compatibility/2006">
              <mc:Choice xmlns:v="urn:schemas-microsoft-com:vml" Requires="v">
                <p:oleObj name="Equation" r:id="rId4" imgW="596880" imgH="177480" progId="Equation.DSMT4">
                  <p:embed/>
                </p:oleObj>
              </mc:Choice>
              <mc:Fallback>
                <p:oleObj name="Equation" r:id="rId4" imgW="596880" imgH="177480" progId="Equation.DSMT4">
                  <p:embed/>
                  <p:pic>
                    <p:nvPicPr>
                      <p:cNvPr id="0" name=""/>
                      <p:cNvPicPr/>
                      <p:nvPr/>
                    </p:nvPicPr>
                    <p:blipFill>
                      <a:blip r:embed="rId5"/>
                      <a:stretch>
                        <a:fillRect/>
                      </a:stretch>
                    </p:blipFill>
                    <p:spPr>
                      <a:xfrm>
                        <a:off x="2352674" y="1064704"/>
                        <a:ext cx="1415857" cy="42174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27C104B8-8141-E548-EE31-900CB44D59CB}"/>
              </a:ext>
            </a:extLst>
          </p:cNvPr>
          <p:cNvGraphicFramePr>
            <a:graphicFrameLocks noChangeAspect="1"/>
          </p:cNvGraphicFramePr>
          <p:nvPr>
            <p:extLst>
              <p:ext uri="{D42A27DB-BD31-4B8C-83A1-F6EECF244321}">
                <p14:modId xmlns:p14="http://schemas.microsoft.com/office/powerpoint/2010/main" val="4157122865"/>
              </p:ext>
            </p:extLst>
          </p:nvPr>
        </p:nvGraphicFramePr>
        <p:xfrm>
          <a:off x="2301637" y="2584533"/>
          <a:ext cx="3205163" cy="587375"/>
        </p:xfrm>
        <a:graphic>
          <a:graphicData uri="http://schemas.openxmlformats.org/presentationml/2006/ole">
            <mc:AlternateContent xmlns:mc="http://schemas.openxmlformats.org/markup-compatibility/2006">
              <mc:Choice xmlns:v="urn:schemas-microsoft-com:vml" Requires="v">
                <p:oleObj name="Equation" r:id="rId6" imgW="3204959" imgH="586821" progId="Equation.DSMT4">
                  <p:embed/>
                </p:oleObj>
              </mc:Choice>
              <mc:Fallback>
                <p:oleObj name="Equation" r:id="rId6" imgW="3204959" imgH="586821" progId="Equation.DSMT4">
                  <p:embed/>
                  <p:pic>
                    <p:nvPicPr>
                      <p:cNvPr id="0" name=""/>
                      <p:cNvPicPr/>
                      <p:nvPr/>
                    </p:nvPicPr>
                    <p:blipFill>
                      <a:blip r:embed="rId7"/>
                      <a:stretch>
                        <a:fillRect/>
                      </a:stretch>
                    </p:blipFill>
                    <p:spPr>
                      <a:xfrm>
                        <a:off x="2301637" y="2584533"/>
                        <a:ext cx="3205163" cy="58737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1A307C97-532A-C1AA-60A4-8F424C42AB6F}"/>
              </a:ext>
            </a:extLst>
          </p:cNvPr>
          <p:cNvGraphicFramePr>
            <a:graphicFrameLocks noChangeAspect="1"/>
          </p:cNvGraphicFramePr>
          <p:nvPr>
            <p:extLst>
              <p:ext uri="{D42A27DB-BD31-4B8C-83A1-F6EECF244321}">
                <p14:modId xmlns:p14="http://schemas.microsoft.com/office/powerpoint/2010/main" val="4127292563"/>
              </p:ext>
            </p:extLst>
          </p:nvPr>
        </p:nvGraphicFramePr>
        <p:xfrm>
          <a:off x="3463636" y="1569257"/>
          <a:ext cx="1117696" cy="831774"/>
        </p:xfrm>
        <a:graphic>
          <a:graphicData uri="http://schemas.openxmlformats.org/presentationml/2006/ole">
            <mc:AlternateContent xmlns:mc="http://schemas.openxmlformats.org/markup-compatibility/2006">
              <mc:Choice xmlns:v="urn:schemas-microsoft-com:vml" Requires="v">
                <p:oleObj name="Equation" r:id="rId8" imgW="545760" imgH="406080" progId="Equation.DSMT4">
                  <p:embed/>
                </p:oleObj>
              </mc:Choice>
              <mc:Fallback>
                <p:oleObj name="Equation" r:id="rId8" imgW="545760" imgH="406080" progId="Equation.DSMT4">
                  <p:embed/>
                  <p:pic>
                    <p:nvPicPr>
                      <p:cNvPr id="0" name=""/>
                      <p:cNvPicPr/>
                      <p:nvPr/>
                    </p:nvPicPr>
                    <p:blipFill>
                      <a:blip r:embed="rId9"/>
                      <a:stretch>
                        <a:fillRect/>
                      </a:stretch>
                    </p:blipFill>
                    <p:spPr>
                      <a:xfrm>
                        <a:off x="3463636" y="1569257"/>
                        <a:ext cx="1117696" cy="831774"/>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0956EFB1-0DB9-3428-0BE1-4D4F62E8B7A4}"/>
              </a:ext>
            </a:extLst>
          </p:cNvPr>
          <p:cNvGraphicFramePr>
            <a:graphicFrameLocks noChangeAspect="1"/>
          </p:cNvGraphicFramePr>
          <p:nvPr>
            <p:extLst>
              <p:ext uri="{D42A27DB-BD31-4B8C-83A1-F6EECF244321}">
                <p14:modId xmlns:p14="http://schemas.microsoft.com/office/powerpoint/2010/main" val="1759149098"/>
              </p:ext>
            </p:extLst>
          </p:nvPr>
        </p:nvGraphicFramePr>
        <p:xfrm>
          <a:off x="2301637" y="1584722"/>
          <a:ext cx="931090" cy="800844"/>
        </p:xfrm>
        <a:graphic>
          <a:graphicData uri="http://schemas.openxmlformats.org/presentationml/2006/ole">
            <mc:AlternateContent xmlns:mc="http://schemas.openxmlformats.org/markup-compatibility/2006">
              <mc:Choice xmlns:v="urn:schemas-microsoft-com:vml" Requires="v">
                <p:oleObj name="Equation" r:id="rId10" imgW="839943" imgH="722546" progId="Equation.DSMT4">
                  <p:embed/>
                </p:oleObj>
              </mc:Choice>
              <mc:Fallback>
                <p:oleObj name="Equation" r:id="rId10" imgW="839943" imgH="722546" progId="Equation.DSMT4">
                  <p:embed/>
                  <p:pic>
                    <p:nvPicPr>
                      <p:cNvPr id="0" name=""/>
                      <p:cNvPicPr/>
                      <p:nvPr/>
                    </p:nvPicPr>
                    <p:blipFill>
                      <a:blip r:embed="rId11"/>
                      <a:stretch>
                        <a:fillRect/>
                      </a:stretch>
                    </p:blipFill>
                    <p:spPr>
                      <a:xfrm>
                        <a:off x="2301637" y="1584722"/>
                        <a:ext cx="931090" cy="800844"/>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A646A6C0-8710-8F6C-2A8C-DCBB3C1C09D7}"/>
              </a:ext>
            </a:extLst>
          </p:cNvPr>
          <p:cNvGraphicFramePr>
            <a:graphicFrameLocks noChangeAspect="1"/>
          </p:cNvGraphicFramePr>
          <p:nvPr>
            <p:extLst>
              <p:ext uri="{D42A27DB-BD31-4B8C-83A1-F6EECF244321}">
                <p14:modId xmlns:p14="http://schemas.microsoft.com/office/powerpoint/2010/main" val="795485621"/>
              </p:ext>
            </p:extLst>
          </p:nvPr>
        </p:nvGraphicFramePr>
        <p:xfrm>
          <a:off x="4812241" y="1569257"/>
          <a:ext cx="784225" cy="887413"/>
        </p:xfrm>
        <a:graphic>
          <a:graphicData uri="http://schemas.openxmlformats.org/presentationml/2006/ole">
            <mc:AlternateContent xmlns:mc="http://schemas.openxmlformats.org/markup-compatibility/2006">
              <mc:Choice xmlns:v="urn:schemas-microsoft-com:vml" Requires="v">
                <p:oleObj name="Equation" r:id="rId12" imgW="784859" imgH="887072" progId="Equation.DSMT4">
                  <p:embed/>
                </p:oleObj>
              </mc:Choice>
              <mc:Fallback>
                <p:oleObj name="Equation" r:id="rId12" imgW="784859" imgH="887072" progId="Equation.DSMT4">
                  <p:embed/>
                  <p:pic>
                    <p:nvPicPr>
                      <p:cNvPr id="0" name=""/>
                      <p:cNvPicPr/>
                      <p:nvPr/>
                    </p:nvPicPr>
                    <p:blipFill>
                      <a:blip r:embed="rId13"/>
                      <a:stretch>
                        <a:fillRect/>
                      </a:stretch>
                    </p:blipFill>
                    <p:spPr>
                      <a:xfrm>
                        <a:off x="4812241" y="1569257"/>
                        <a:ext cx="784225" cy="887413"/>
                      </a:xfrm>
                      <a:prstGeom prst="rect">
                        <a:avLst/>
                      </a:prstGeom>
                    </p:spPr>
                  </p:pic>
                </p:oleObj>
              </mc:Fallback>
            </mc:AlternateContent>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B1091BE4-ADEF-4095-A1CD-F7689F94C223}" type="slidenum">
              <a:rPr lang="en-US" altLang="zh-CN"/>
              <a:pPr/>
              <a:t>131</a:t>
            </a:fld>
            <a:endParaRPr lang="en-US" altLang="zh-CN"/>
          </a:p>
        </p:txBody>
      </p:sp>
      <p:sp>
        <p:nvSpPr>
          <p:cNvPr id="326658" name="Rectangle 2"/>
          <p:cNvSpPr>
            <a:spLocks noChangeArrowheads="1"/>
          </p:cNvSpPr>
          <p:nvPr/>
        </p:nvSpPr>
        <p:spPr bwMode="auto">
          <a:xfrm>
            <a:off x="3680519" y="1517019"/>
            <a:ext cx="323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dirty="0">
                <a:latin typeface="Arial" panose="020B0604020202020204" pitchFamily="34" charset="0"/>
                <a:ea typeface="微软雅黑" panose="020B0503020204020204" pitchFamily="34" charset="-122"/>
              </a:rPr>
              <a:t>方程第一式可以得到：</a:t>
            </a:r>
          </a:p>
        </p:txBody>
      </p:sp>
      <p:graphicFrame>
        <p:nvGraphicFramePr>
          <p:cNvPr id="326659" name="Object 3"/>
          <p:cNvGraphicFramePr>
            <a:graphicFrameLocks noChangeAspect="1"/>
          </p:cNvGraphicFramePr>
          <p:nvPr>
            <p:extLst>
              <p:ext uri="{D42A27DB-BD31-4B8C-83A1-F6EECF244321}">
                <p14:modId xmlns:p14="http://schemas.microsoft.com/office/powerpoint/2010/main" val="2555114323"/>
              </p:ext>
            </p:extLst>
          </p:nvPr>
        </p:nvGraphicFramePr>
        <p:xfrm>
          <a:off x="7054678" y="1203205"/>
          <a:ext cx="2209800" cy="976313"/>
        </p:xfrm>
        <a:graphic>
          <a:graphicData uri="http://schemas.openxmlformats.org/presentationml/2006/ole">
            <mc:AlternateContent xmlns:mc="http://schemas.openxmlformats.org/markup-compatibility/2006">
              <mc:Choice xmlns:v="urn:schemas-microsoft-com:vml" Requires="v">
                <p:oleObj name="Equation" r:id="rId2" imgW="26212800" imgH="11582400" progId="Equation.3">
                  <p:embed/>
                </p:oleObj>
              </mc:Choice>
              <mc:Fallback>
                <p:oleObj name="Equation" r:id="rId2" imgW="26212800" imgH="11582400" progId="Equation.3">
                  <p:embed/>
                  <p:pic>
                    <p:nvPicPr>
                      <p:cNvPr id="32665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4678" y="1203205"/>
                        <a:ext cx="2209800"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6660" name="Rectangle 4"/>
          <p:cNvSpPr>
            <a:spLocks noChangeArrowheads="1"/>
          </p:cNvSpPr>
          <p:nvPr/>
        </p:nvSpPr>
        <p:spPr bwMode="auto">
          <a:xfrm>
            <a:off x="3743947" y="4024279"/>
            <a:ext cx="289163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a:latin typeface="Arial" panose="020B0604020202020204" pitchFamily="34" charset="0"/>
                <a:ea typeface="微软雅黑" panose="020B0503020204020204" pitchFamily="34" charset="-122"/>
              </a:rPr>
              <a:t>积分上式可以得到：</a:t>
            </a:r>
          </a:p>
        </p:txBody>
      </p:sp>
      <p:graphicFrame>
        <p:nvGraphicFramePr>
          <p:cNvPr id="326662" name="Object 6"/>
          <p:cNvGraphicFramePr>
            <a:graphicFrameLocks noChangeAspect="1"/>
          </p:cNvGraphicFramePr>
          <p:nvPr>
            <p:extLst>
              <p:ext uri="{D42A27DB-BD31-4B8C-83A1-F6EECF244321}">
                <p14:modId xmlns:p14="http://schemas.microsoft.com/office/powerpoint/2010/main" val="1651595871"/>
              </p:ext>
            </p:extLst>
          </p:nvPr>
        </p:nvGraphicFramePr>
        <p:xfrm>
          <a:off x="6635578" y="3767026"/>
          <a:ext cx="3048000" cy="993775"/>
        </p:xfrm>
        <a:graphic>
          <a:graphicData uri="http://schemas.openxmlformats.org/presentationml/2006/ole">
            <mc:AlternateContent xmlns:mc="http://schemas.openxmlformats.org/markup-compatibility/2006">
              <mc:Choice xmlns:v="urn:schemas-microsoft-com:vml" Requires="v">
                <p:oleObj name="Equation" r:id="rId4" imgW="1355040" imgH="438480" progId="Equation.3">
                  <p:embed/>
                </p:oleObj>
              </mc:Choice>
              <mc:Fallback>
                <p:oleObj name="Equation" r:id="rId4" imgW="1355040" imgH="438480" progId="Equation.3">
                  <p:embed/>
                  <p:pic>
                    <p:nvPicPr>
                      <p:cNvPr id="32666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5578" y="3767026"/>
                        <a:ext cx="3048000" cy="99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3" name="Object 7"/>
          <p:cNvGraphicFramePr>
            <a:graphicFrameLocks noChangeAspect="1"/>
          </p:cNvGraphicFramePr>
          <p:nvPr>
            <p:extLst>
              <p:ext uri="{D42A27DB-BD31-4B8C-83A1-F6EECF244321}">
                <p14:modId xmlns:p14="http://schemas.microsoft.com/office/powerpoint/2010/main" val="954620800"/>
              </p:ext>
            </p:extLst>
          </p:nvPr>
        </p:nvGraphicFramePr>
        <p:xfrm>
          <a:off x="8191156" y="2611359"/>
          <a:ext cx="1447800" cy="538163"/>
        </p:xfrm>
        <a:graphic>
          <a:graphicData uri="http://schemas.openxmlformats.org/presentationml/2006/ole">
            <mc:AlternateContent xmlns:mc="http://schemas.openxmlformats.org/markup-compatibility/2006">
              <mc:Choice xmlns:v="urn:schemas-microsoft-com:vml" Requires="v">
                <p:oleObj name="Equation" r:id="rId6" imgW="534600" imgH="190800" progId="Equation.3">
                  <p:embed/>
                </p:oleObj>
              </mc:Choice>
              <mc:Fallback>
                <p:oleObj name="Equation" r:id="rId6" imgW="534600" imgH="190800" progId="Equation.3">
                  <p:embed/>
                  <p:pic>
                    <p:nvPicPr>
                      <p:cNvPr id="326663"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91156" y="2611359"/>
                        <a:ext cx="1447800"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4" name="Object 8"/>
          <p:cNvGraphicFramePr>
            <a:graphicFrameLocks noChangeAspect="1"/>
          </p:cNvGraphicFramePr>
          <p:nvPr>
            <p:extLst>
              <p:ext uri="{D42A27DB-BD31-4B8C-83A1-F6EECF244321}">
                <p14:modId xmlns:p14="http://schemas.microsoft.com/office/powerpoint/2010/main" val="3684331458"/>
              </p:ext>
            </p:extLst>
          </p:nvPr>
        </p:nvGraphicFramePr>
        <p:xfrm>
          <a:off x="5013297" y="2611359"/>
          <a:ext cx="2743200" cy="560388"/>
        </p:xfrm>
        <a:graphic>
          <a:graphicData uri="http://schemas.openxmlformats.org/presentationml/2006/ole">
            <mc:AlternateContent xmlns:mc="http://schemas.openxmlformats.org/markup-compatibility/2006">
              <mc:Choice xmlns:v="urn:schemas-microsoft-com:vml" Requires="v">
                <p:oleObj name="Equation" r:id="rId8" imgW="26517600" imgH="5486400" progId="Equation.DSMT4">
                  <p:embed/>
                </p:oleObj>
              </mc:Choice>
              <mc:Fallback>
                <p:oleObj name="Equation" r:id="rId8" imgW="26517600" imgH="5486400" progId="Equation.DSMT4">
                  <p:embed/>
                  <p:pic>
                    <p:nvPicPr>
                      <p:cNvPr id="326664"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13297" y="2611359"/>
                        <a:ext cx="2743200"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5" name="Object 9"/>
          <p:cNvGraphicFramePr>
            <a:graphicFrameLocks noChangeAspect="1"/>
          </p:cNvGraphicFramePr>
          <p:nvPr>
            <p:extLst>
              <p:ext uri="{D42A27DB-BD31-4B8C-83A1-F6EECF244321}">
                <p14:modId xmlns:p14="http://schemas.microsoft.com/office/powerpoint/2010/main" val="2105601366"/>
              </p:ext>
            </p:extLst>
          </p:nvPr>
        </p:nvGraphicFramePr>
        <p:xfrm>
          <a:off x="772508" y="1301973"/>
          <a:ext cx="2592387" cy="2487612"/>
        </p:xfrm>
        <a:graphic>
          <a:graphicData uri="http://schemas.openxmlformats.org/presentationml/2006/ole">
            <mc:AlternateContent xmlns:mc="http://schemas.openxmlformats.org/markup-compatibility/2006">
              <mc:Choice xmlns:v="urn:schemas-microsoft-com:vml" Requires="v">
                <p:oleObj name="Equation" r:id="rId10" imgW="35661600" imgH="34137600" progId="Equation.DSMT4">
                  <p:embed/>
                </p:oleObj>
              </mc:Choice>
              <mc:Fallback>
                <p:oleObj name="Equation" r:id="rId10" imgW="35661600" imgH="34137600" progId="Equation.DSMT4">
                  <p:embed/>
                  <p:pic>
                    <p:nvPicPr>
                      <p:cNvPr id="326665"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2508" y="1301973"/>
                        <a:ext cx="2592387" cy="2487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6666" name="Line 10"/>
          <p:cNvSpPr>
            <a:spLocks noChangeShapeType="1"/>
          </p:cNvSpPr>
          <p:nvPr/>
        </p:nvSpPr>
        <p:spPr bwMode="auto">
          <a:xfrm>
            <a:off x="7964460" y="2420938"/>
            <a:ext cx="0" cy="1008062"/>
          </a:xfrm>
          <a:prstGeom prst="line">
            <a:avLst/>
          </a:prstGeom>
          <a:noFill/>
          <a:ln w="57150" cmpd="thickThin">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 name="矩形 117761">
            <a:extLst>
              <a:ext uri="{FF2B5EF4-FFF2-40B4-BE49-F238E27FC236}">
                <a16:creationId xmlns:a16="http://schemas.microsoft.com/office/drawing/2014/main" id="{BEB2F302-301E-90B7-FEEC-FFFB60A28403}"/>
              </a:ext>
            </a:extLst>
          </p:cNvPr>
          <p:cNvSpPr>
            <a:spLocks noChangeArrowheads="1"/>
          </p:cNvSpPr>
          <p:nvPr/>
        </p:nvSpPr>
        <p:spPr bwMode="auto">
          <a:xfrm>
            <a:off x="538451" y="200619"/>
            <a:ext cx="7737330" cy="66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170" tIns="46990" rIns="90170" bIns="46990">
            <a:spAutoFit/>
          </a:bodyPr>
          <a:lstStyle/>
          <a:p>
            <a:pPr>
              <a:lnSpc>
                <a:spcPct val="150000"/>
              </a:lnSpc>
              <a:spcBef>
                <a:spcPct val="50000"/>
              </a:spcBef>
            </a:pPr>
            <a:r>
              <a:rPr lang="en-US" altLang="zh-CN" sz="2800" b="1" dirty="0">
                <a:solidFill>
                  <a:schemeClr val="tx2"/>
                </a:solidFill>
                <a:latin typeface="微软雅黑" panose="020B0503020204020204" pitchFamily="34" charset="-122"/>
                <a:ea typeface="微软雅黑" panose="020B0503020204020204" pitchFamily="34" charset="-122"/>
                <a:cs typeface="+mj-cs"/>
              </a:rPr>
              <a:t>5.3 </a:t>
            </a:r>
            <a:r>
              <a:rPr lang="zh-CN" altLang="en-US" sz="2800" b="1" dirty="0">
                <a:solidFill>
                  <a:schemeClr val="tx2"/>
                </a:solidFill>
                <a:latin typeface="微软雅黑" panose="020B0503020204020204" pitchFamily="34" charset="-122"/>
                <a:ea typeface="微软雅黑" panose="020B0503020204020204" pitchFamily="34" charset="-122"/>
                <a:cs typeface="+mj-cs"/>
              </a:rPr>
              <a:t>平面库埃托流动（</a:t>
            </a:r>
            <a:r>
              <a:rPr lang="en-US" altLang="zh-CN" sz="2800" b="1" dirty="0">
                <a:solidFill>
                  <a:schemeClr val="tx2"/>
                </a:solidFill>
                <a:latin typeface="微软雅黑" panose="020B0503020204020204" pitchFamily="34" charset="-122"/>
                <a:ea typeface="微软雅黑" panose="020B0503020204020204" pitchFamily="34" charset="-122"/>
                <a:cs typeface="+mj-cs"/>
              </a:rPr>
              <a:t>Plane Couette Flow</a:t>
            </a:r>
            <a:r>
              <a:rPr lang="zh-CN" altLang="en-US" sz="2800" b="1" dirty="0">
                <a:solidFill>
                  <a:schemeClr val="tx2"/>
                </a:solidFill>
                <a:latin typeface="微软雅黑" panose="020B0503020204020204" pitchFamily="34" charset="-122"/>
                <a:ea typeface="微软雅黑" panose="020B0503020204020204" pitchFamily="34" charset="-122"/>
                <a:cs typeface="+mj-cs"/>
              </a:rPr>
              <a:t>）</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6" name="矩形 121866"/>
          <p:cNvSpPr>
            <a:spLocks noChangeArrowheads="1"/>
          </p:cNvSpPr>
          <p:nvPr/>
        </p:nvSpPr>
        <p:spPr bwMode="auto">
          <a:xfrm>
            <a:off x="1774826" y="4797152"/>
            <a:ext cx="4321175" cy="193899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eaLnBrk="0" hangingPunct="0">
              <a:lnSpc>
                <a:spcPct val="150000"/>
              </a:lnSpc>
              <a:spcBef>
                <a:spcPct val="50000"/>
              </a:spcBef>
            </a:pPr>
            <a:r>
              <a:rPr lang="zh-CN" altLang="en-US" sz="2000" dirty="0">
                <a:latin typeface="微软雅黑" panose="020B0503020204020204" pitchFamily="34" charset="-122"/>
                <a:ea typeface="微软雅黑" panose="020B0503020204020204" pitchFamily="34" charset="-122"/>
              </a:rPr>
              <a:t>上式即给出了平面库埃托流动的流速分布，流速沿 </a:t>
            </a:r>
            <a:r>
              <a:rPr lang="en-US" altLang="zh-CN" sz="2000" i="1" dirty="0">
                <a:latin typeface="微软雅黑" panose="020B0503020204020204" pitchFamily="34" charset="-122"/>
                <a:ea typeface="微软雅黑" panose="020B0503020204020204" pitchFamily="34" charset="-122"/>
              </a:rPr>
              <a:t>z </a:t>
            </a:r>
            <a:r>
              <a:rPr lang="zh-CN" altLang="en-US" sz="2000" dirty="0">
                <a:latin typeface="微软雅黑" panose="020B0503020204020204" pitchFamily="34" charset="-122"/>
                <a:ea typeface="微软雅黑" panose="020B0503020204020204" pitchFamily="34" charset="-122"/>
              </a:rPr>
              <a:t>轴呈线性分布，这是上板拖曳情况下粘性摩擦力作用的结果。</a:t>
            </a:r>
          </a:p>
        </p:txBody>
      </p:sp>
      <p:sp>
        <p:nvSpPr>
          <p:cNvPr id="121857" name="矩形 121857"/>
          <p:cNvSpPr>
            <a:spLocks noChangeArrowheads="1"/>
          </p:cNvSpPr>
          <p:nvPr/>
        </p:nvSpPr>
        <p:spPr bwMode="auto">
          <a:xfrm>
            <a:off x="2667000" y="1231901"/>
            <a:ext cx="76962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zh-CN" altLang="en-US" sz="2000" dirty="0">
                <a:latin typeface="微软雅黑" panose="020B0503020204020204" pitchFamily="34" charset="-122"/>
                <a:ea typeface="微软雅黑" panose="020B0503020204020204" pitchFamily="34" charset="-122"/>
              </a:rPr>
              <a:t>设在 </a:t>
            </a:r>
            <a:r>
              <a:rPr lang="zh-CN" altLang="en-US" sz="2000" i="1" dirty="0">
                <a:latin typeface="微软雅黑" panose="020B0503020204020204" pitchFamily="34" charset="-122"/>
                <a:ea typeface="微软雅黑" panose="020B0503020204020204" pitchFamily="34" charset="-122"/>
              </a:rPr>
              <a:t>x </a:t>
            </a:r>
            <a:r>
              <a:rPr lang="zh-CN" altLang="en-US" sz="2000" dirty="0">
                <a:latin typeface="微软雅黑" panose="020B0503020204020204" pitchFamily="34" charset="-122"/>
                <a:ea typeface="微软雅黑" panose="020B0503020204020204" pitchFamily="34" charset="-122"/>
              </a:rPr>
              <a:t>方向的压力分布均匀，即：</a:t>
            </a:r>
          </a:p>
          <a:p>
            <a:pPr eaLnBrk="0" hangingPunct="0">
              <a:lnSpc>
                <a:spcPct val="150000"/>
              </a:lnSpc>
            </a:pPr>
            <a:endParaRPr lang="zh-CN" altLang="en-US" sz="2000" dirty="0">
              <a:latin typeface="微软雅黑" panose="020B0503020204020204" pitchFamily="34" charset="-122"/>
              <a:ea typeface="微软雅黑" panose="020B0503020204020204" pitchFamily="34" charset="-122"/>
            </a:endParaRPr>
          </a:p>
          <a:p>
            <a:pPr eaLnBrk="0" hangingPunct="0">
              <a:lnSpc>
                <a:spcPct val="150000"/>
              </a:lnSpc>
            </a:pPr>
            <a:r>
              <a:rPr lang="zh-CN" altLang="en-US" sz="2000" dirty="0">
                <a:latin typeface="微软雅黑" panose="020B0503020204020204" pitchFamily="34" charset="-122"/>
                <a:ea typeface="微软雅黑" panose="020B0503020204020204" pitchFamily="34" charset="-122"/>
              </a:rPr>
              <a:t>且下板静止，上板以匀速U移动，故有如下边界条件:</a:t>
            </a:r>
          </a:p>
          <a:p>
            <a:pPr eaLnBrk="0" hangingPunct="0">
              <a:lnSpc>
                <a:spcPct val="150000"/>
              </a:lnSpc>
            </a:pPr>
            <a:endParaRPr lang="zh-CN" altLang="en-US" sz="2000" dirty="0">
              <a:latin typeface="微软雅黑" panose="020B0503020204020204" pitchFamily="34" charset="-122"/>
              <a:ea typeface="微软雅黑" panose="020B0503020204020204" pitchFamily="34" charset="-122"/>
            </a:endParaRPr>
          </a:p>
          <a:p>
            <a:pPr eaLnBrk="0" hangingPunct="0">
              <a:lnSpc>
                <a:spcPct val="150000"/>
              </a:lnSpc>
            </a:pPr>
            <a:r>
              <a:rPr lang="zh-CN" altLang="en-US" sz="2000" dirty="0">
                <a:latin typeface="微软雅黑" panose="020B0503020204020204" pitchFamily="34" charset="-122"/>
                <a:ea typeface="微软雅黑" panose="020B0503020204020204" pitchFamily="34" charset="-122"/>
              </a:rPr>
              <a:t>已知边界条件：</a:t>
            </a:r>
          </a:p>
          <a:p>
            <a:pPr eaLnBrk="0" hangingPunct="0">
              <a:lnSpc>
                <a:spcPct val="150000"/>
              </a:lnSpc>
            </a:pPr>
            <a:r>
              <a:rPr lang="zh-CN" altLang="en-US" sz="2000" dirty="0">
                <a:latin typeface="微软雅黑" panose="020B0503020204020204" pitchFamily="34" charset="-122"/>
                <a:ea typeface="微软雅黑" panose="020B0503020204020204" pitchFamily="34" charset="-122"/>
              </a:rPr>
              <a:t>							</a:t>
            </a:r>
          </a:p>
          <a:p>
            <a:pPr eaLnBrk="0" hangingPunct="0">
              <a:lnSpc>
                <a:spcPct val="150000"/>
              </a:lnSpc>
            </a:pPr>
            <a:r>
              <a:rPr lang="zh-CN" altLang="en-US" sz="2000" dirty="0">
                <a:latin typeface="微软雅黑" panose="020B0503020204020204" pitchFamily="34" charset="-122"/>
                <a:ea typeface="微软雅黑" panose="020B0503020204020204" pitchFamily="34" charset="-122"/>
              </a:rPr>
              <a:t>最终可以得到：</a:t>
            </a:r>
          </a:p>
        </p:txBody>
      </p:sp>
      <p:graphicFrame>
        <p:nvGraphicFramePr>
          <p:cNvPr id="121858" name="对象 121858"/>
          <p:cNvGraphicFramePr>
            <a:graphicFrameLocks noChangeAspect="1"/>
          </p:cNvGraphicFramePr>
          <p:nvPr/>
        </p:nvGraphicFramePr>
        <p:xfrm>
          <a:off x="4654550" y="1844676"/>
          <a:ext cx="1466850" cy="447675"/>
        </p:xfrm>
        <a:graphic>
          <a:graphicData uri="http://schemas.openxmlformats.org/presentationml/2006/ole">
            <mc:AlternateContent xmlns:mc="http://schemas.openxmlformats.org/markup-compatibility/2006">
              <mc:Choice xmlns:v="urn:schemas-microsoft-com:vml" Requires="v">
                <p:oleObj r:id="rId2" imgW="15849600" imgH="4876800" progId="Equation.3">
                  <p:embed/>
                </p:oleObj>
              </mc:Choice>
              <mc:Fallback>
                <p:oleObj r:id="rId2" imgW="15849600" imgH="4876800" progId="Equation.3">
                  <p:embed/>
                  <p:pic>
                    <p:nvPicPr>
                      <p:cNvPr id="121858" name="对象 1218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550" y="1844676"/>
                        <a:ext cx="14668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1859" name="对象 121859"/>
          <p:cNvGraphicFramePr>
            <a:graphicFrameLocks noChangeAspect="1"/>
          </p:cNvGraphicFramePr>
          <p:nvPr/>
        </p:nvGraphicFramePr>
        <p:xfrm>
          <a:off x="4872039" y="2781301"/>
          <a:ext cx="1938337" cy="989013"/>
        </p:xfrm>
        <a:graphic>
          <a:graphicData uri="http://schemas.openxmlformats.org/presentationml/2006/ole">
            <mc:AlternateContent xmlns:mc="http://schemas.openxmlformats.org/markup-compatibility/2006">
              <mc:Choice xmlns:v="urn:schemas-microsoft-com:vml" Requires="v">
                <p:oleObj r:id="rId4" imgW="21336000" imgH="10972800" progId="Equation.3">
                  <p:embed/>
                </p:oleObj>
              </mc:Choice>
              <mc:Fallback>
                <p:oleObj r:id="rId4" imgW="21336000" imgH="10972800" progId="Equation.3">
                  <p:embed/>
                  <p:pic>
                    <p:nvPicPr>
                      <p:cNvPr id="121859" name="对象 1218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2039" y="2781301"/>
                        <a:ext cx="1938337"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1860" name="对象 121860"/>
          <p:cNvGraphicFramePr>
            <a:graphicFrameLocks noChangeAspect="1"/>
          </p:cNvGraphicFramePr>
          <p:nvPr/>
        </p:nvGraphicFramePr>
        <p:xfrm>
          <a:off x="4872039" y="3860801"/>
          <a:ext cx="1804987" cy="881063"/>
        </p:xfrm>
        <a:graphic>
          <a:graphicData uri="http://schemas.openxmlformats.org/presentationml/2006/ole">
            <mc:AlternateContent xmlns:mc="http://schemas.openxmlformats.org/markup-compatibility/2006">
              <mc:Choice xmlns:v="urn:schemas-microsoft-com:vml" Requires="v">
                <p:oleObj r:id="rId6" imgW="21336000" imgH="10363200" progId="Equation.3">
                  <p:embed/>
                </p:oleObj>
              </mc:Choice>
              <mc:Fallback>
                <p:oleObj r:id="rId6" imgW="21336000" imgH="10363200" progId="Equation.3">
                  <p:embed/>
                  <p:pic>
                    <p:nvPicPr>
                      <p:cNvPr id="121860" name="对象 1218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2039" y="3860801"/>
                        <a:ext cx="1804987"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1861" name="直接连接符 121861"/>
          <p:cNvSpPr>
            <a:spLocks noChangeShapeType="1"/>
          </p:cNvSpPr>
          <p:nvPr/>
        </p:nvSpPr>
        <p:spPr bwMode="auto">
          <a:xfrm>
            <a:off x="6400800" y="5867400"/>
            <a:ext cx="4191000" cy="0"/>
          </a:xfrm>
          <a:prstGeom prst="line">
            <a:avLst/>
          </a:prstGeom>
          <a:noFill/>
          <a:ln w="19050">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21862" name="直接连接符 121862"/>
          <p:cNvSpPr>
            <a:spLocks noChangeShapeType="1"/>
          </p:cNvSpPr>
          <p:nvPr/>
        </p:nvSpPr>
        <p:spPr bwMode="auto">
          <a:xfrm flipV="1">
            <a:off x="6400800" y="4648200"/>
            <a:ext cx="0" cy="1143000"/>
          </a:xfrm>
          <a:prstGeom prst="line">
            <a:avLst/>
          </a:prstGeom>
          <a:noFill/>
          <a:ln w="19050">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21863" name="流程图: 过程 121863"/>
          <p:cNvSpPr>
            <a:spLocks noChangeArrowheads="1"/>
          </p:cNvSpPr>
          <p:nvPr/>
        </p:nvSpPr>
        <p:spPr bwMode="auto">
          <a:xfrm>
            <a:off x="6400800" y="5029200"/>
            <a:ext cx="3200400" cy="152400"/>
          </a:xfrm>
          <a:prstGeom prst="flowChartProcess">
            <a:avLst/>
          </a:prstGeom>
          <a:pattFill prst="dkDnDiag">
            <a:fgClr>
              <a:schemeClr val="accent1"/>
            </a:fgClr>
            <a:bgClr>
              <a:schemeClr val="bg1"/>
            </a:bgClr>
          </a:pattFill>
          <a:ln w="9525">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sp>
        <p:nvSpPr>
          <p:cNvPr id="121864" name="流程图: 过程 121864"/>
          <p:cNvSpPr>
            <a:spLocks noChangeArrowheads="1"/>
          </p:cNvSpPr>
          <p:nvPr/>
        </p:nvSpPr>
        <p:spPr bwMode="auto">
          <a:xfrm>
            <a:off x="6400800" y="6477000"/>
            <a:ext cx="3276600" cy="152400"/>
          </a:xfrm>
          <a:prstGeom prst="flowChartProcess">
            <a:avLst/>
          </a:prstGeom>
          <a:pattFill prst="dkDnDiag">
            <a:fgClr>
              <a:schemeClr val="accent1"/>
            </a:fgClr>
            <a:bgClr>
              <a:schemeClr val="bg1"/>
            </a:bgClr>
          </a:pattFill>
          <a:ln w="9525">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sp>
        <p:nvSpPr>
          <p:cNvPr id="121865" name="直角三角形 121865"/>
          <p:cNvSpPr>
            <a:spLocks noChangeArrowheads="1"/>
          </p:cNvSpPr>
          <p:nvPr/>
        </p:nvSpPr>
        <p:spPr bwMode="auto">
          <a:xfrm rot="5400000">
            <a:off x="6534150" y="5048250"/>
            <a:ext cx="1333500" cy="1600200"/>
          </a:xfrm>
          <a:prstGeom prst="rtTriangle">
            <a:avLst/>
          </a:prstGeom>
          <a:pattFill prst="ltHorz">
            <a:fgClr>
              <a:schemeClr val="accent1"/>
            </a:fgClr>
            <a:bgClr>
              <a:schemeClr val="bg1"/>
            </a:bgClr>
          </a:pattFill>
          <a:ln w="19050">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sp>
        <p:nvSpPr>
          <p:cNvPr id="121867" name="直接连接符 121867"/>
          <p:cNvSpPr>
            <a:spLocks noChangeShapeType="1"/>
          </p:cNvSpPr>
          <p:nvPr/>
        </p:nvSpPr>
        <p:spPr bwMode="auto">
          <a:xfrm>
            <a:off x="6400800" y="5334000"/>
            <a:ext cx="137160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21868" name="直接连接符 121868"/>
          <p:cNvSpPr>
            <a:spLocks noChangeShapeType="1"/>
          </p:cNvSpPr>
          <p:nvPr/>
        </p:nvSpPr>
        <p:spPr bwMode="auto">
          <a:xfrm>
            <a:off x="6400800" y="5486400"/>
            <a:ext cx="121920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21869" name="直接连接符 121869"/>
          <p:cNvSpPr>
            <a:spLocks noChangeShapeType="1"/>
          </p:cNvSpPr>
          <p:nvPr/>
        </p:nvSpPr>
        <p:spPr bwMode="auto">
          <a:xfrm>
            <a:off x="6400800" y="5715000"/>
            <a:ext cx="91440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21870" name="直接连接符 121870"/>
          <p:cNvSpPr>
            <a:spLocks noChangeShapeType="1"/>
          </p:cNvSpPr>
          <p:nvPr/>
        </p:nvSpPr>
        <p:spPr bwMode="auto">
          <a:xfrm>
            <a:off x="6400800" y="5943600"/>
            <a:ext cx="68580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21871" name="直接连接符 121871"/>
          <p:cNvSpPr>
            <a:spLocks noChangeShapeType="1"/>
          </p:cNvSpPr>
          <p:nvPr/>
        </p:nvSpPr>
        <p:spPr bwMode="auto">
          <a:xfrm>
            <a:off x="6400800" y="6172200"/>
            <a:ext cx="38100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121872" name="对象 121872"/>
          <p:cNvGraphicFramePr>
            <a:graphicFrameLocks noChangeAspect="1"/>
          </p:cNvGraphicFramePr>
          <p:nvPr>
            <p:extLst>
              <p:ext uri="{D42A27DB-BD31-4B8C-83A1-F6EECF244321}">
                <p14:modId xmlns:p14="http://schemas.microsoft.com/office/powerpoint/2010/main" val="1725361109"/>
              </p:ext>
            </p:extLst>
          </p:nvPr>
        </p:nvGraphicFramePr>
        <p:xfrm>
          <a:off x="7435995" y="1015998"/>
          <a:ext cx="3048000" cy="993775"/>
        </p:xfrm>
        <a:graphic>
          <a:graphicData uri="http://schemas.openxmlformats.org/presentationml/2006/ole">
            <mc:AlternateContent xmlns:mc="http://schemas.openxmlformats.org/markup-compatibility/2006">
              <mc:Choice xmlns:v="urn:schemas-microsoft-com:vml" Requires="v">
                <p:oleObj r:id="rId8" imgW="1355040" imgH="438480" progId="Equation.3">
                  <p:embed/>
                </p:oleObj>
              </mc:Choice>
              <mc:Fallback>
                <p:oleObj r:id="rId8" imgW="1355040" imgH="438480" progId="Equation.3">
                  <p:embed/>
                  <p:pic>
                    <p:nvPicPr>
                      <p:cNvPr id="121872" name="对象 12187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35995" y="1015998"/>
                        <a:ext cx="30480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132</a:t>
            </a:fld>
            <a:endParaRPr lang="zh-CN" altLang="en-US"/>
          </a:p>
        </p:txBody>
      </p:sp>
      <p:sp>
        <p:nvSpPr>
          <p:cNvPr id="4" name="矩形 117761">
            <a:extLst>
              <a:ext uri="{FF2B5EF4-FFF2-40B4-BE49-F238E27FC236}">
                <a16:creationId xmlns:a16="http://schemas.microsoft.com/office/drawing/2014/main" id="{C98F9CE7-9B72-7D92-560F-915D1EE2C35D}"/>
              </a:ext>
            </a:extLst>
          </p:cNvPr>
          <p:cNvSpPr>
            <a:spLocks noChangeArrowheads="1"/>
          </p:cNvSpPr>
          <p:nvPr/>
        </p:nvSpPr>
        <p:spPr bwMode="auto">
          <a:xfrm>
            <a:off x="538451" y="200619"/>
            <a:ext cx="7737330" cy="66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170" tIns="46990" rIns="90170" bIns="46990">
            <a:spAutoFit/>
          </a:bodyPr>
          <a:lstStyle/>
          <a:p>
            <a:pPr>
              <a:lnSpc>
                <a:spcPct val="150000"/>
              </a:lnSpc>
              <a:spcBef>
                <a:spcPct val="50000"/>
              </a:spcBef>
            </a:pPr>
            <a:r>
              <a:rPr lang="en-US" altLang="zh-CN" sz="2800" b="1" dirty="0">
                <a:solidFill>
                  <a:schemeClr val="tx2"/>
                </a:solidFill>
                <a:latin typeface="微软雅黑" panose="020B0503020204020204" pitchFamily="34" charset="-122"/>
                <a:ea typeface="微软雅黑" panose="020B0503020204020204" pitchFamily="34" charset="-122"/>
                <a:cs typeface="+mj-cs"/>
              </a:rPr>
              <a:t>5.3 </a:t>
            </a:r>
            <a:r>
              <a:rPr lang="zh-CN" altLang="en-US" sz="2800" b="1" dirty="0">
                <a:solidFill>
                  <a:schemeClr val="tx2"/>
                </a:solidFill>
                <a:latin typeface="微软雅黑" panose="020B0503020204020204" pitchFamily="34" charset="-122"/>
                <a:ea typeface="微软雅黑" panose="020B0503020204020204" pitchFamily="34" charset="-122"/>
                <a:cs typeface="+mj-cs"/>
              </a:rPr>
              <a:t>平面库埃托流动（</a:t>
            </a:r>
            <a:r>
              <a:rPr lang="en-US" altLang="zh-CN" sz="2800" b="1" dirty="0">
                <a:solidFill>
                  <a:schemeClr val="tx2"/>
                </a:solidFill>
                <a:latin typeface="微软雅黑" panose="020B0503020204020204" pitchFamily="34" charset="-122"/>
                <a:ea typeface="微软雅黑" panose="020B0503020204020204" pitchFamily="34" charset="-122"/>
                <a:cs typeface="+mj-cs"/>
              </a:rPr>
              <a:t>Plane Couette Flow</a:t>
            </a:r>
            <a:r>
              <a:rPr lang="zh-CN" altLang="en-US" sz="2800" b="1" dirty="0">
                <a:solidFill>
                  <a:schemeClr val="tx2"/>
                </a:solidFill>
                <a:latin typeface="微软雅黑" panose="020B0503020204020204" pitchFamily="34" charset="-122"/>
                <a:ea typeface="微软雅黑" panose="020B0503020204020204" pitchFamily="34" charset="-122"/>
                <a:cs typeface="+mj-cs"/>
              </a:rPr>
              <a:t>）</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矩形 122881"/>
          <p:cNvSpPr>
            <a:spLocks noChangeArrowheads="1"/>
          </p:cNvSpPr>
          <p:nvPr/>
        </p:nvSpPr>
        <p:spPr bwMode="auto">
          <a:xfrm>
            <a:off x="587086" y="275161"/>
            <a:ext cx="8075614" cy="66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170" tIns="46990" rIns="90170" bIns="46990">
            <a:spAutoFit/>
          </a:bodyPr>
          <a:lstStyle/>
          <a:p>
            <a:pPr>
              <a:lnSpc>
                <a:spcPct val="150000"/>
              </a:lnSpc>
              <a:spcBef>
                <a:spcPct val="50000"/>
              </a:spcBef>
            </a:pPr>
            <a:r>
              <a:rPr lang="en-US" altLang="zh-CN" sz="2800" b="1" dirty="0">
                <a:solidFill>
                  <a:schemeClr val="tx2"/>
                </a:solidFill>
                <a:latin typeface="微软雅黑" panose="020B0503020204020204" pitchFamily="34" charset="-122"/>
                <a:ea typeface="微软雅黑" panose="020B0503020204020204" pitchFamily="34" charset="-122"/>
                <a:cs typeface="+mj-cs"/>
              </a:rPr>
              <a:t>5.4 </a:t>
            </a:r>
            <a:r>
              <a:rPr lang="zh-CN" altLang="en-US" sz="2800" b="1" dirty="0">
                <a:solidFill>
                  <a:schemeClr val="tx2"/>
                </a:solidFill>
                <a:latin typeface="微软雅黑" panose="020B0503020204020204" pitchFamily="34" charset="-122"/>
                <a:ea typeface="微软雅黑" panose="020B0503020204020204" pitchFamily="34" charset="-122"/>
                <a:cs typeface="+mj-cs"/>
              </a:rPr>
              <a:t>平面普瓦瑟耶流动（</a:t>
            </a:r>
            <a:r>
              <a:rPr lang="en-US" altLang="zh-CN" sz="2800" b="1" dirty="0">
                <a:solidFill>
                  <a:schemeClr val="tx2"/>
                </a:solidFill>
                <a:latin typeface="微软雅黑" panose="020B0503020204020204" pitchFamily="34" charset="-122"/>
                <a:ea typeface="微软雅黑" panose="020B0503020204020204" pitchFamily="34" charset="-122"/>
                <a:cs typeface="+mj-cs"/>
              </a:rPr>
              <a:t>Plane </a:t>
            </a:r>
            <a:r>
              <a:rPr lang="en-US" altLang="zh-CN" sz="2800" b="1" dirty="0" err="1">
                <a:solidFill>
                  <a:schemeClr val="tx2"/>
                </a:solidFill>
                <a:latin typeface="微软雅黑" panose="020B0503020204020204" pitchFamily="34" charset="-122"/>
                <a:ea typeface="微软雅黑" panose="020B0503020204020204" pitchFamily="34" charset="-122"/>
                <a:cs typeface="+mj-cs"/>
              </a:rPr>
              <a:t>Poiseuille</a:t>
            </a:r>
            <a:r>
              <a:rPr lang="en-US" altLang="zh-CN" sz="2800" b="1" dirty="0">
                <a:solidFill>
                  <a:schemeClr val="tx2"/>
                </a:solidFill>
                <a:latin typeface="微软雅黑" panose="020B0503020204020204" pitchFamily="34" charset="-122"/>
                <a:ea typeface="微软雅黑" panose="020B0503020204020204" pitchFamily="34" charset="-122"/>
                <a:cs typeface="+mj-cs"/>
              </a:rPr>
              <a:t> Flow</a:t>
            </a:r>
            <a:r>
              <a:rPr lang="zh-CN" altLang="en-US" sz="2800" b="1" dirty="0">
                <a:solidFill>
                  <a:schemeClr val="tx2"/>
                </a:solidFill>
                <a:latin typeface="微软雅黑" panose="020B0503020204020204" pitchFamily="34" charset="-122"/>
                <a:ea typeface="微软雅黑" panose="020B0503020204020204" pitchFamily="34" charset="-122"/>
                <a:cs typeface="+mj-cs"/>
              </a:rPr>
              <a:t>）</a:t>
            </a:r>
          </a:p>
        </p:txBody>
      </p:sp>
      <p:sp>
        <p:nvSpPr>
          <p:cNvPr id="122882" name="流程图: 过程 122882"/>
          <p:cNvSpPr>
            <a:spLocks noChangeArrowheads="1"/>
          </p:cNvSpPr>
          <p:nvPr/>
        </p:nvSpPr>
        <p:spPr bwMode="auto">
          <a:xfrm>
            <a:off x="5562600" y="3733800"/>
            <a:ext cx="3810000" cy="152400"/>
          </a:xfrm>
          <a:prstGeom prst="flowChartProcess">
            <a:avLst/>
          </a:prstGeom>
          <a:pattFill prst="dkUpDiag">
            <a:fgClr>
              <a:schemeClr val="accent1"/>
            </a:fgClr>
            <a:bgClr>
              <a:schemeClr val="bg1"/>
            </a:bgClr>
          </a:pattFill>
          <a:ln w="9525">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sp>
        <p:nvSpPr>
          <p:cNvPr id="122883" name="流程图: 过程 122883"/>
          <p:cNvSpPr>
            <a:spLocks noChangeArrowheads="1"/>
          </p:cNvSpPr>
          <p:nvPr/>
        </p:nvSpPr>
        <p:spPr bwMode="auto">
          <a:xfrm>
            <a:off x="5562600" y="2362200"/>
            <a:ext cx="3810000" cy="152400"/>
          </a:xfrm>
          <a:prstGeom prst="flowChartProcess">
            <a:avLst/>
          </a:prstGeom>
          <a:pattFill prst="dkDnDiag">
            <a:fgClr>
              <a:schemeClr val="accent1"/>
            </a:fgClr>
            <a:bgClr>
              <a:schemeClr val="bg1"/>
            </a:bgClr>
          </a:pattFill>
          <a:ln w="9525">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sp>
        <p:nvSpPr>
          <p:cNvPr id="122884" name="任意多边形 122884"/>
          <p:cNvSpPr>
            <a:spLocks noChangeArrowheads="1"/>
          </p:cNvSpPr>
          <p:nvPr/>
        </p:nvSpPr>
        <p:spPr bwMode="auto">
          <a:xfrm>
            <a:off x="6672263" y="2979738"/>
            <a:ext cx="1371600" cy="304800"/>
          </a:xfrm>
          <a:custGeom>
            <a:avLst/>
            <a:gdLst>
              <a:gd name="T0" fmla="*/ 16200 w 21600"/>
              <a:gd name="T1" fmla="*/ 0 h 21600"/>
              <a:gd name="T2" fmla="*/ 16200 w 21600"/>
              <a:gd name="T3" fmla="*/ 5400 h 21600"/>
              <a:gd name="T4" fmla="*/ 3375 w 21600"/>
              <a:gd name="T5" fmla="*/ 5400 h 21600"/>
              <a:gd name="T6" fmla="*/ 3375 w 21600"/>
              <a:gd name="T7" fmla="*/ 16200 h 21600"/>
              <a:gd name="T8" fmla="*/ 16200 w 21600"/>
              <a:gd name="T9" fmla="*/ 16200 h 21600"/>
              <a:gd name="T10" fmla="*/ 16200 w 21600"/>
              <a:gd name="T11" fmla="*/ 21600 h 21600"/>
              <a:gd name="T12" fmla="*/ 21600 w 21600"/>
              <a:gd name="T13" fmla="*/ 10800 h 21600"/>
              <a:gd name="T14" fmla="*/ 1350 w 21600"/>
              <a:gd name="T15" fmla="*/ 5400 h 21600"/>
              <a:gd name="T16" fmla="*/ 1350 w 21600"/>
              <a:gd name="T17" fmla="*/ 16200 h 21600"/>
              <a:gd name="T18" fmla="*/ 2700 w 21600"/>
              <a:gd name="T19" fmla="*/ 16200 h 21600"/>
              <a:gd name="T20" fmla="*/ 2700 w 21600"/>
              <a:gd name="T21" fmla="*/ 5400 h 21600"/>
              <a:gd name="T22" fmla="*/ 0 w 21600"/>
              <a:gd name="T23" fmla="*/ 5400 h 21600"/>
              <a:gd name="T24" fmla="*/ 0 w 21600"/>
              <a:gd name="T25" fmla="*/ 16200 h 21600"/>
              <a:gd name="T26" fmla="*/ 675 w 21600"/>
              <a:gd name="T27" fmla="*/ 16200 h 21600"/>
              <a:gd name="T28" fmla="*/ 675 w 21600"/>
              <a:gd name="T29" fmla="*/ 54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6600"/>
          </a:solidFill>
          <a:ln w="9525">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sp>
        <p:nvSpPr>
          <p:cNvPr id="122885" name="直接连接符 122885"/>
          <p:cNvSpPr>
            <a:spLocks noChangeShapeType="1"/>
          </p:cNvSpPr>
          <p:nvPr/>
        </p:nvSpPr>
        <p:spPr bwMode="auto">
          <a:xfrm>
            <a:off x="6324600" y="3124200"/>
            <a:ext cx="4191000" cy="0"/>
          </a:xfrm>
          <a:prstGeom prst="line">
            <a:avLst/>
          </a:prstGeom>
          <a:noFill/>
          <a:ln w="19050">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22886" name="直接连接符 122886"/>
          <p:cNvSpPr>
            <a:spLocks noChangeShapeType="1"/>
          </p:cNvSpPr>
          <p:nvPr/>
        </p:nvSpPr>
        <p:spPr bwMode="auto">
          <a:xfrm flipV="1">
            <a:off x="6324600" y="1998663"/>
            <a:ext cx="0" cy="1143000"/>
          </a:xfrm>
          <a:prstGeom prst="line">
            <a:avLst/>
          </a:prstGeom>
          <a:noFill/>
          <a:ln w="19050">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22887" name="右大括号 122887"/>
          <p:cNvSpPr/>
          <p:nvPr/>
        </p:nvSpPr>
        <p:spPr bwMode="auto">
          <a:xfrm>
            <a:off x="9220200" y="2514600"/>
            <a:ext cx="228600" cy="609600"/>
          </a:xfrm>
          <a:prstGeom prst="rightBrace">
            <a:avLst>
              <a:gd name="adj1" fmla="val 22123"/>
              <a:gd name="adj2" fmla="val 50000"/>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122888" name="对象 122888"/>
          <p:cNvGraphicFramePr>
            <a:graphicFrameLocks noChangeAspect="1"/>
          </p:cNvGraphicFramePr>
          <p:nvPr/>
        </p:nvGraphicFramePr>
        <p:xfrm>
          <a:off x="6743701" y="4797425"/>
          <a:ext cx="2011363" cy="427038"/>
        </p:xfrm>
        <a:graphic>
          <a:graphicData uri="http://schemas.openxmlformats.org/presentationml/2006/ole">
            <mc:AlternateContent xmlns:mc="http://schemas.openxmlformats.org/markup-compatibility/2006">
              <mc:Choice xmlns:v="urn:schemas-microsoft-com:vml" Requires="v">
                <p:oleObj r:id="rId2" imgW="23469600" imgH="4876800" progId="Equation.3">
                  <p:embed/>
                </p:oleObj>
              </mc:Choice>
              <mc:Fallback>
                <p:oleObj r:id="rId2" imgW="23469600" imgH="4876800" progId="Equation.3">
                  <p:embed/>
                  <p:pic>
                    <p:nvPicPr>
                      <p:cNvPr id="122888" name="对象 1228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1" y="4797425"/>
                        <a:ext cx="20113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2889" name="矩形 122889"/>
          <p:cNvSpPr>
            <a:spLocks noChangeArrowheads="1"/>
          </p:cNvSpPr>
          <p:nvPr/>
        </p:nvSpPr>
        <p:spPr bwMode="auto">
          <a:xfrm>
            <a:off x="9372600" y="2590800"/>
            <a:ext cx="9144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000" i="1" dirty="0">
                <a:latin typeface="微软雅黑" panose="020B0503020204020204" pitchFamily="34" charset="-122"/>
                <a:ea typeface="微软雅黑" panose="020B0503020204020204" pitchFamily="34" charset="-122"/>
              </a:rPr>
              <a:t>h</a:t>
            </a:r>
            <a:r>
              <a:rPr lang="en-US" altLang="zh-CN" sz="2000" dirty="0">
                <a:latin typeface="微软雅黑" panose="020B0503020204020204" pitchFamily="34" charset="-122"/>
                <a:ea typeface="微软雅黑" panose="020B0503020204020204" pitchFamily="34" charset="-122"/>
              </a:rPr>
              <a:t> </a:t>
            </a:r>
          </a:p>
        </p:txBody>
      </p:sp>
      <p:sp>
        <p:nvSpPr>
          <p:cNvPr id="122890" name="右大括号 122890"/>
          <p:cNvSpPr/>
          <p:nvPr/>
        </p:nvSpPr>
        <p:spPr bwMode="auto">
          <a:xfrm>
            <a:off x="9220200" y="3124200"/>
            <a:ext cx="228600" cy="609600"/>
          </a:xfrm>
          <a:prstGeom prst="rightBrace">
            <a:avLst>
              <a:gd name="adj1" fmla="val 22123"/>
              <a:gd name="adj2" fmla="val 50000"/>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22891" name="矩形 122891"/>
          <p:cNvSpPr>
            <a:spLocks noChangeArrowheads="1"/>
          </p:cNvSpPr>
          <p:nvPr/>
        </p:nvSpPr>
        <p:spPr bwMode="auto">
          <a:xfrm>
            <a:off x="9448800" y="3124200"/>
            <a:ext cx="9144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000" i="1" dirty="0">
                <a:latin typeface="微软雅黑" panose="020B0503020204020204" pitchFamily="34" charset="-122"/>
                <a:ea typeface="微软雅黑" panose="020B0503020204020204" pitchFamily="34" charset="-122"/>
              </a:rPr>
              <a:t>h</a:t>
            </a:r>
            <a:r>
              <a:rPr lang="en-US" altLang="zh-CN" sz="2000" dirty="0">
                <a:latin typeface="微软雅黑" panose="020B0503020204020204" pitchFamily="34" charset="-122"/>
                <a:ea typeface="微软雅黑" panose="020B0503020204020204" pitchFamily="34" charset="-122"/>
              </a:rPr>
              <a:t> </a:t>
            </a:r>
          </a:p>
        </p:txBody>
      </p:sp>
      <p:sp>
        <p:nvSpPr>
          <p:cNvPr id="122892" name="流程图: 过程 122892"/>
          <p:cNvSpPr>
            <a:spLocks noChangeArrowheads="1"/>
          </p:cNvSpPr>
          <p:nvPr/>
        </p:nvSpPr>
        <p:spPr bwMode="auto">
          <a:xfrm>
            <a:off x="5562600" y="3886200"/>
            <a:ext cx="3810000" cy="152400"/>
          </a:xfrm>
          <a:prstGeom prst="flowChartProcess">
            <a:avLst/>
          </a:prstGeom>
          <a:pattFill prst="dkUpDiag">
            <a:fgClr>
              <a:schemeClr val="accent1"/>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22893" name="矩形 122893"/>
          <p:cNvSpPr>
            <a:spLocks noChangeArrowheads="1"/>
          </p:cNvSpPr>
          <p:nvPr/>
        </p:nvSpPr>
        <p:spPr bwMode="auto">
          <a:xfrm>
            <a:off x="6553200" y="1752600"/>
            <a:ext cx="9144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000" i="1" dirty="0">
                <a:latin typeface="微软雅黑" panose="020B0503020204020204" pitchFamily="34" charset="-122"/>
                <a:ea typeface="微软雅黑" panose="020B0503020204020204" pitchFamily="34" charset="-122"/>
              </a:rPr>
              <a:t>z</a:t>
            </a:r>
          </a:p>
        </p:txBody>
      </p:sp>
      <p:sp>
        <p:nvSpPr>
          <p:cNvPr id="122894" name="矩形 122894"/>
          <p:cNvSpPr>
            <a:spLocks noChangeArrowheads="1"/>
          </p:cNvSpPr>
          <p:nvPr/>
        </p:nvSpPr>
        <p:spPr bwMode="auto">
          <a:xfrm>
            <a:off x="10210800" y="3048000"/>
            <a:ext cx="3048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000" i="1" dirty="0">
                <a:latin typeface="微软雅黑" panose="020B0503020204020204" pitchFamily="34" charset="-122"/>
                <a:ea typeface="微软雅黑" panose="020B0503020204020204" pitchFamily="34" charset="-122"/>
              </a:rPr>
              <a:t>x</a:t>
            </a:r>
          </a:p>
        </p:txBody>
      </p:sp>
      <p:sp>
        <p:nvSpPr>
          <p:cNvPr id="122895" name="流程图: 过程 122895"/>
          <p:cNvSpPr>
            <a:spLocks noChangeArrowheads="1"/>
          </p:cNvSpPr>
          <p:nvPr/>
        </p:nvSpPr>
        <p:spPr bwMode="auto">
          <a:xfrm>
            <a:off x="5562600" y="2286000"/>
            <a:ext cx="3810000" cy="152400"/>
          </a:xfrm>
          <a:prstGeom prst="flowChartProcess">
            <a:avLst/>
          </a:prstGeom>
          <a:pattFill prst="dkUpDiag">
            <a:fgClr>
              <a:schemeClr val="accent1"/>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22896" name="矩形 122896"/>
          <p:cNvSpPr>
            <a:spLocks noChangeArrowheads="1"/>
          </p:cNvSpPr>
          <p:nvPr/>
        </p:nvSpPr>
        <p:spPr bwMode="auto">
          <a:xfrm>
            <a:off x="1847851" y="1700809"/>
            <a:ext cx="3529013" cy="240065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在平面库埃托流动的基础上，假定流体的固体边界条件与上述相同，但不同的是</a:t>
            </a:r>
            <a:r>
              <a:rPr lang="zh-CN" altLang="en-US" sz="2000" b="1" dirty="0">
                <a:solidFill>
                  <a:srgbClr val="C00000"/>
                </a:solidFill>
                <a:latin typeface="微软雅黑" panose="020B0503020204020204" pitchFamily="34" charset="-122"/>
                <a:ea typeface="微软雅黑" panose="020B0503020204020204" pitchFamily="34" charset="-122"/>
              </a:rPr>
              <a:t>沿</a:t>
            </a:r>
            <a:r>
              <a:rPr lang="en-US" altLang="zh-CN" sz="2000" b="1" i="1" dirty="0">
                <a:solidFill>
                  <a:srgbClr val="C00000"/>
                </a:solidFill>
                <a:latin typeface="微软雅黑" panose="020B0503020204020204" pitchFamily="34" charset="-122"/>
                <a:ea typeface="微软雅黑" panose="020B0503020204020204" pitchFamily="34" charset="-122"/>
              </a:rPr>
              <a:t>x</a:t>
            </a:r>
            <a:r>
              <a:rPr lang="zh-CN" altLang="en-US" sz="2000" b="1" dirty="0">
                <a:solidFill>
                  <a:srgbClr val="C00000"/>
                </a:solidFill>
                <a:latin typeface="微软雅黑" panose="020B0503020204020204" pitchFamily="34" charset="-122"/>
                <a:ea typeface="微软雅黑" panose="020B0503020204020204" pitchFamily="34" charset="-122"/>
              </a:rPr>
              <a:t>方向的压力梯度不为零，而上、下板处于静止状态</a:t>
            </a:r>
            <a:r>
              <a:rPr lang="zh-CN" altLang="en-US" sz="2000" dirty="0">
                <a:latin typeface="微软雅黑" panose="020B0503020204020204" pitchFamily="34" charset="-122"/>
                <a:ea typeface="微软雅黑" panose="020B0503020204020204" pitchFamily="34" charset="-122"/>
              </a:rPr>
              <a:t>。</a:t>
            </a:r>
          </a:p>
        </p:txBody>
      </p:sp>
      <p:graphicFrame>
        <p:nvGraphicFramePr>
          <p:cNvPr id="122897" name="对象 122897"/>
          <p:cNvGraphicFramePr>
            <a:graphicFrameLocks noChangeAspect="1"/>
          </p:cNvGraphicFramePr>
          <p:nvPr/>
        </p:nvGraphicFramePr>
        <p:xfrm>
          <a:off x="2568575" y="4221089"/>
          <a:ext cx="1739900" cy="598487"/>
        </p:xfrm>
        <a:graphic>
          <a:graphicData uri="http://schemas.openxmlformats.org/presentationml/2006/ole">
            <mc:AlternateContent xmlns:mc="http://schemas.openxmlformats.org/markup-compatibility/2006">
              <mc:Choice xmlns:v="urn:schemas-microsoft-com:vml" Requires="v">
                <p:oleObj r:id="rId4" imgW="17678400" imgH="4876800" progId="Equation.DSMT4">
                  <p:embed/>
                </p:oleObj>
              </mc:Choice>
              <mc:Fallback>
                <p:oleObj r:id="rId4" imgW="17678400" imgH="4876800" progId="Equation.DSMT4">
                  <p:embed/>
                  <p:pic>
                    <p:nvPicPr>
                      <p:cNvPr id="122897" name="对象 1228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8575" y="4221089"/>
                        <a:ext cx="17399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898" name="对象 122898"/>
          <p:cNvGraphicFramePr>
            <a:graphicFrameLocks noChangeAspect="1"/>
          </p:cNvGraphicFramePr>
          <p:nvPr/>
        </p:nvGraphicFramePr>
        <p:xfrm>
          <a:off x="2365376" y="4941814"/>
          <a:ext cx="1909763" cy="1150937"/>
        </p:xfrm>
        <a:graphic>
          <a:graphicData uri="http://schemas.openxmlformats.org/presentationml/2006/ole">
            <mc:AlternateContent xmlns:mc="http://schemas.openxmlformats.org/markup-compatibility/2006">
              <mc:Choice xmlns:v="urn:schemas-microsoft-com:vml" Requires="v">
                <p:oleObj r:id="rId6" imgW="21031200" imgH="10972800" progId="Equation.DSMT4">
                  <p:embed/>
                </p:oleObj>
              </mc:Choice>
              <mc:Fallback>
                <p:oleObj r:id="rId6" imgW="21031200" imgH="10972800" progId="Equation.DSMT4">
                  <p:embed/>
                  <p:pic>
                    <p:nvPicPr>
                      <p:cNvPr id="122898" name="对象 12289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5376" y="4941814"/>
                        <a:ext cx="1909763"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2899" name="矩形 122899"/>
          <p:cNvSpPr>
            <a:spLocks noChangeArrowheads="1"/>
          </p:cNvSpPr>
          <p:nvPr/>
        </p:nvSpPr>
        <p:spPr bwMode="auto">
          <a:xfrm>
            <a:off x="5519739" y="4076700"/>
            <a:ext cx="4752975" cy="499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2000" dirty="0">
                <a:latin typeface="Arial" panose="020B0604020202020204" pitchFamily="34" charset="0"/>
                <a:ea typeface="微软雅黑" panose="020B0503020204020204" pitchFamily="34" charset="-122"/>
              </a:rPr>
              <a:t>下平板静止</a:t>
            </a:r>
          </a:p>
        </p:txBody>
      </p:sp>
      <p:sp>
        <p:nvSpPr>
          <p:cNvPr id="122900" name="矩形 122900"/>
          <p:cNvSpPr>
            <a:spLocks noChangeArrowheads="1"/>
          </p:cNvSpPr>
          <p:nvPr/>
        </p:nvSpPr>
        <p:spPr bwMode="auto">
          <a:xfrm>
            <a:off x="5519739" y="1819275"/>
            <a:ext cx="4752975" cy="499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2000" dirty="0">
                <a:latin typeface="Arial" panose="020B0604020202020204" pitchFamily="34" charset="0"/>
                <a:ea typeface="微软雅黑" panose="020B0503020204020204" pitchFamily="34" charset="-122"/>
              </a:rPr>
              <a:t>上平板静止</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133</a:t>
            </a:fld>
            <a:endParaRPr lang="zh-CN"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任意多边形 123905"/>
          <p:cNvSpPr>
            <a:spLocks noChangeArrowheads="1"/>
          </p:cNvSpPr>
          <p:nvPr/>
        </p:nvSpPr>
        <p:spPr bwMode="auto">
          <a:xfrm>
            <a:off x="7073900" y="4572000"/>
            <a:ext cx="990600" cy="1295400"/>
          </a:xfrm>
          <a:custGeom>
            <a:avLst/>
            <a:gdLst>
              <a:gd name="T0" fmla="*/ 0 w 624"/>
              <a:gd name="T1" fmla="*/ 0 h 816"/>
              <a:gd name="T2" fmla="*/ 624 w 624"/>
              <a:gd name="T3" fmla="*/ 384 h 816"/>
              <a:gd name="T4" fmla="*/ 0 w 624"/>
              <a:gd name="T5" fmla="*/ 816 h 816"/>
            </a:gdLst>
            <a:ahLst/>
            <a:cxnLst>
              <a:cxn ang="0">
                <a:pos x="T0" y="T1"/>
              </a:cxn>
              <a:cxn ang="0">
                <a:pos x="T2" y="T3"/>
              </a:cxn>
              <a:cxn ang="0">
                <a:pos x="T4" y="T5"/>
              </a:cxn>
            </a:cxnLst>
            <a:rect l="0" t="0" r="r" b="b"/>
            <a:pathLst>
              <a:path w="624" h="816">
                <a:moveTo>
                  <a:pt x="0" y="0"/>
                </a:moveTo>
                <a:cubicBezTo>
                  <a:pt x="312" y="124"/>
                  <a:pt x="624" y="248"/>
                  <a:pt x="624" y="384"/>
                </a:cubicBezTo>
                <a:cubicBezTo>
                  <a:pt x="624" y="520"/>
                  <a:pt x="312" y="668"/>
                  <a:pt x="0" y="816"/>
                </a:cubicBezTo>
              </a:path>
            </a:pathLst>
          </a:custGeom>
          <a:pattFill prst="ltHorz">
            <a:fgClr>
              <a:schemeClr val="accent1"/>
            </a:fgClr>
            <a:bgClr>
              <a:schemeClr val="bg1"/>
            </a:bgClr>
          </a:pattFill>
          <a:ln w="9525">
            <a:solidFill>
              <a:schemeClr val="tx1"/>
            </a:solidFill>
            <a:round/>
          </a:ln>
        </p:spPr>
        <p:txBody>
          <a:bodyPr/>
          <a:lstStyle/>
          <a:p>
            <a:endParaRPr lang="zh-CN" altLang="en-US" dirty="0">
              <a:latin typeface="Arial" panose="020B0604020202020204" pitchFamily="34" charset="0"/>
              <a:ea typeface="微软雅黑" panose="020B0503020204020204" pitchFamily="34" charset="-122"/>
            </a:endParaRPr>
          </a:p>
        </p:txBody>
      </p:sp>
      <p:sp>
        <p:nvSpPr>
          <p:cNvPr id="123906" name="矩形 123906"/>
          <p:cNvSpPr>
            <a:spLocks noChangeArrowheads="1"/>
          </p:cNvSpPr>
          <p:nvPr/>
        </p:nvSpPr>
        <p:spPr bwMode="auto">
          <a:xfrm>
            <a:off x="2667000" y="1600200"/>
            <a:ext cx="74676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此时，边界条件为：	</a:t>
            </a:r>
          </a:p>
        </p:txBody>
      </p:sp>
      <p:graphicFrame>
        <p:nvGraphicFramePr>
          <p:cNvPr id="123907" name="对象 123907"/>
          <p:cNvGraphicFramePr>
            <a:graphicFrameLocks noChangeAspect="1"/>
          </p:cNvGraphicFramePr>
          <p:nvPr/>
        </p:nvGraphicFramePr>
        <p:xfrm>
          <a:off x="6324600" y="2209801"/>
          <a:ext cx="1905000" cy="581025"/>
        </p:xfrm>
        <a:graphic>
          <a:graphicData uri="http://schemas.openxmlformats.org/presentationml/2006/ole">
            <mc:AlternateContent xmlns:mc="http://schemas.openxmlformats.org/markup-compatibility/2006">
              <mc:Choice xmlns:v="urn:schemas-microsoft-com:vml" Requires="v">
                <p:oleObj r:id="rId2" imgW="15849600" imgH="4876800" progId="Equation.3">
                  <p:embed/>
                </p:oleObj>
              </mc:Choice>
              <mc:Fallback>
                <p:oleObj r:id="rId2" imgW="15849600" imgH="4876800" progId="Equation.3">
                  <p:embed/>
                  <p:pic>
                    <p:nvPicPr>
                      <p:cNvPr id="123907" name="对象 1239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209801"/>
                        <a:ext cx="1905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3908" name="对象 123908"/>
          <p:cNvGraphicFramePr>
            <a:graphicFrameLocks noChangeAspect="1"/>
          </p:cNvGraphicFramePr>
          <p:nvPr/>
        </p:nvGraphicFramePr>
        <p:xfrm>
          <a:off x="3276600" y="2286001"/>
          <a:ext cx="2209800" cy="568325"/>
        </p:xfrm>
        <a:graphic>
          <a:graphicData uri="http://schemas.openxmlformats.org/presentationml/2006/ole">
            <mc:AlternateContent xmlns:mc="http://schemas.openxmlformats.org/markup-compatibility/2006">
              <mc:Choice xmlns:v="urn:schemas-microsoft-com:vml" Requires="v">
                <p:oleObj r:id="rId4" imgW="19507200" imgH="4876800" progId="Equation.3">
                  <p:embed/>
                </p:oleObj>
              </mc:Choice>
              <mc:Fallback>
                <p:oleObj r:id="rId4" imgW="19507200" imgH="4876800" progId="Equation.3">
                  <p:embed/>
                  <p:pic>
                    <p:nvPicPr>
                      <p:cNvPr id="123908" name="对象 1239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286001"/>
                        <a:ext cx="22098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3909" name="对象 123909"/>
          <p:cNvGraphicFramePr>
            <a:graphicFrameLocks noChangeAspect="1"/>
          </p:cNvGraphicFramePr>
          <p:nvPr>
            <p:extLst>
              <p:ext uri="{D42A27DB-BD31-4B8C-83A1-F6EECF244321}">
                <p14:modId xmlns:p14="http://schemas.microsoft.com/office/powerpoint/2010/main" val="2333032698"/>
              </p:ext>
            </p:extLst>
          </p:nvPr>
        </p:nvGraphicFramePr>
        <p:xfrm>
          <a:off x="3200400" y="3408709"/>
          <a:ext cx="2715492" cy="865149"/>
        </p:xfrm>
        <a:graphic>
          <a:graphicData uri="http://schemas.openxmlformats.org/presentationml/2006/ole">
            <mc:AlternateContent xmlns:mc="http://schemas.openxmlformats.org/markup-compatibility/2006">
              <mc:Choice xmlns:v="urn:schemas-microsoft-com:vml" Requires="v">
                <p:oleObj r:id="rId6" imgW="31394400" imgH="10058400" progId="Equation.3">
                  <p:embed/>
                </p:oleObj>
              </mc:Choice>
              <mc:Fallback>
                <p:oleObj r:id="rId6" imgW="31394400" imgH="10058400" progId="Equation.3">
                  <p:embed/>
                  <p:pic>
                    <p:nvPicPr>
                      <p:cNvPr id="123909" name="对象 1239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3408709"/>
                        <a:ext cx="2715492" cy="865149"/>
                      </a:xfrm>
                      <a:prstGeom prst="rect">
                        <a:avLst/>
                      </a:prstGeom>
                      <a:noFill/>
                      <a:ln>
                        <a:noFill/>
                      </a:ln>
                    </p:spPr>
                  </p:pic>
                </p:oleObj>
              </mc:Fallback>
            </mc:AlternateContent>
          </a:graphicData>
        </a:graphic>
      </p:graphicFrame>
      <p:sp>
        <p:nvSpPr>
          <p:cNvPr id="123910" name="矩形 123910"/>
          <p:cNvSpPr>
            <a:spLocks noChangeArrowheads="1"/>
          </p:cNvSpPr>
          <p:nvPr/>
        </p:nvSpPr>
        <p:spPr bwMode="auto">
          <a:xfrm>
            <a:off x="1648692" y="4288304"/>
            <a:ext cx="4267200" cy="193899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即为平面</a:t>
            </a:r>
            <a:r>
              <a:rPr lang="en-US" altLang="zh-CN" sz="2000" dirty="0" err="1">
                <a:latin typeface="微软雅黑" panose="020B0503020204020204" pitchFamily="34" charset="-122"/>
                <a:ea typeface="微软雅黑" panose="020B0503020204020204" pitchFamily="34" charset="-122"/>
              </a:rPr>
              <a:t>Poiseuille</a:t>
            </a:r>
            <a:r>
              <a:rPr lang="zh-CN" altLang="en-US" sz="2000" dirty="0">
                <a:latin typeface="微软雅黑" panose="020B0503020204020204" pitchFamily="34" charset="-122"/>
                <a:ea typeface="微软雅黑" panose="020B0503020204020204" pitchFamily="34" charset="-122"/>
              </a:rPr>
              <a:t>流动的流速分布，它表明流速沿 </a:t>
            </a:r>
            <a:r>
              <a:rPr lang="en-US" altLang="zh-CN" sz="2000" i="1" dirty="0">
                <a:latin typeface="微软雅黑" panose="020B0503020204020204" pitchFamily="34" charset="-122"/>
                <a:ea typeface="微软雅黑" panose="020B0503020204020204" pitchFamily="34" charset="-122"/>
              </a:rPr>
              <a:t>z </a:t>
            </a:r>
            <a:r>
              <a:rPr lang="zh-CN" altLang="en-US" sz="2000" dirty="0">
                <a:latin typeface="微软雅黑" panose="020B0503020204020204" pitchFamily="34" charset="-122"/>
                <a:ea typeface="微软雅黑" panose="020B0503020204020204" pitchFamily="34" charset="-122"/>
              </a:rPr>
              <a:t>轴方向呈抛物线分布，这是</a:t>
            </a:r>
            <a:r>
              <a:rPr lang="zh-CN" altLang="en-US" sz="2000" b="1" dirty="0">
                <a:solidFill>
                  <a:srgbClr val="002060"/>
                </a:solidFill>
                <a:latin typeface="微软雅黑" panose="020B0503020204020204" pitchFamily="34" charset="-122"/>
                <a:ea typeface="微软雅黑" panose="020B0503020204020204" pitchFamily="34" charset="-122"/>
              </a:rPr>
              <a:t>压力梯度力</a:t>
            </a:r>
            <a:r>
              <a:rPr lang="zh-CN" altLang="en-US" sz="2000" dirty="0">
                <a:latin typeface="微软雅黑" panose="020B0503020204020204" pitchFamily="34" charset="-122"/>
                <a:ea typeface="微软雅黑" panose="020B0503020204020204" pitchFamily="34" charset="-122"/>
              </a:rPr>
              <a:t>和</a:t>
            </a:r>
            <a:r>
              <a:rPr lang="zh-CN" altLang="en-US" sz="2000" b="1" dirty="0">
                <a:solidFill>
                  <a:srgbClr val="C00000"/>
                </a:solidFill>
                <a:latin typeface="微软雅黑" panose="020B0503020204020204" pitchFamily="34" charset="-122"/>
                <a:ea typeface="微软雅黑" panose="020B0503020204020204" pitchFamily="34" charset="-122"/>
              </a:rPr>
              <a:t>粘性摩擦力</a:t>
            </a:r>
            <a:r>
              <a:rPr lang="zh-CN" altLang="en-US" sz="2000" dirty="0">
                <a:latin typeface="微软雅黑" panose="020B0503020204020204" pitchFamily="34" charset="-122"/>
                <a:ea typeface="微软雅黑" panose="020B0503020204020204" pitchFamily="34" charset="-122"/>
              </a:rPr>
              <a:t>共同作用的结果。</a:t>
            </a:r>
          </a:p>
        </p:txBody>
      </p:sp>
      <p:sp>
        <p:nvSpPr>
          <p:cNvPr id="123911" name="矩形 123911"/>
          <p:cNvSpPr>
            <a:spLocks noChangeArrowheads="1"/>
          </p:cNvSpPr>
          <p:nvPr/>
        </p:nvSpPr>
        <p:spPr bwMode="auto">
          <a:xfrm>
            <a:off x="2958386" y="2920574"/>
            <a:ext cx="4801314" cy="49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将边界条件代入方程通解中，可以得到：</a:t>
            </a:r>
          </a:p>
        </p:txBody>
      </p:sp>
      <p:sp>
        <p:nvSpPr>
          <p:cNvPr id="123912" name="直接连接符 123912"/>
          <p:cNvSpPr>
            <a:spLocks noChangeShapeType="1"/>
          </p:cNvSpPr>
          <p:nvPr/>
        </p:nvSpPr>
        <p:spPr bwMode="auto">
          <a:xfrm flipV="1">
            <a:off x="7073900" y="5181600"/>
            <a:ext cx="3276600" cy="76200"/>
          </a:xfrm>
          <a:prstGeom prst="line">
            <a:avLst/>
          </a:prstGeom>
          <a:noFill/>
          <a:ln w="19050">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23913" name="直接连接符 123913"/>
          <p:cNvSpPr>
            <a:spLocks noChangeShapeType="1"/>
          </p:cNvSpPr>
          <p:nvPr/>
        </p:nvSpPr>
        <p:spPr bwMode="auto">
          <a:xfrm flipV="1">
            <a:off x="7073900" y="4038600"/>
            <a:ext cx="0" cy="1143000"/>
          </a:xfrm>
          <a:prstGeom prst="line">
            <a:avLst/>
          </a:prstGeom>
          <a:noFill/>
          <a:ln w="19050">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23914" name="流程图: 过程 123914"/>
          <p:cNvSpPr>
            <a:spLocks noChangeArrowheads="1"/>
          </p:cNvSpPr>
          <p:nvPr/>
        </p:nvSpPr>
        <p:spPr bwMode="auto">
          <a:xfrm>
            <a:off x="7073900" y="4419600"/>
            <a:ext cx="3200400" cy="152400"/>
          </a:xfrm>
          <a:prstGeom prst="flowChartProcess">
            <a:avLst/>
          </a:prstGeom>
          <a:pattFill prst="dkDnDiag">
            <a:fgClr>
              <a:schemeClr val="accent1"/>
            </a:fgClr>
            <a:bgClr>
              <a:schemeClr val="bg1"/>
            </a:bgClr>
          </a:pattFill>
          <a:ln w="9525">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sp>
        <p:nvSpPr>
          <p:cNvPr id="123915" name="流程图: 过程 123915"/>
          <p:cNvSpPr>
            <a:spLocks noChangeArrowheads="1"/>
          </p:cNvSpPr>
          <p:nvPr/>
        </p:nvSpPr>
        <p:spPr bwMode="auto">
          <a:xfrm>
            <a:off x="7073900" y="5867400"/>
            <a:ext cx="3276600" cy="152400"/>
          </a:xfrm>
          <a:prstGeom prst="flowChartProcess">
            <a:avLst/>
          </a:prstGeom>
          <a:pattFill prst="dkDnDiag">
            <a:fgClr>
              <a:schemeClr val="accent1"/>
            </a:fgClr>
            <a:bgClr>
              <a:schemeClr val="bg1"/>
            </a:bgClr>
          </a:pattFill>
          <a:ln w="9525">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sp>
        <p:nvSpPr>
          <p:cNvPr id="123916" name="直接连接符 123916"/>
          <p:cNvSpPr>
            <a:spLocks noChangeShapeType="1"/>
          </p:cNvSpPr>
          <p:nvPr/>
        </p:nvSpPr>
        <p:spPr bwMode="auto">
          <a:xfrm>
            <a:off x="7073900" y="5257800"/>
            <a:ext cx="106680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23917" name="直接连接符 123917"/>
          <p:cNvSpPr>
            <a:spLocks noChangeShapeType="1"/>
          </p:cNvSpPr>
          <p:nvPr/>
        </p:nvSpPr>
        <p:spPr bwMode="auto">
          <a:xfrm>
            <a:off x="7073900" y="5029200"/>
            <a:ext cx="91440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23918" name="直接连接符 123918"/>
          <p:cNvSpPr>
            <a:spLocks noChangeShapeType="1"/>
          </p:cNvSpPr>
          <p:nvPr/>
        </p:nvSpPr>
        <p:spPr bwMode="auto">
          <a:xfrm>
            <a:off x="7073900" y="4876800"/>
            <a:ext cx="68580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23919" name="直接连接符 123919"/>
          <p:cNvSpPr>
            <a:spLocks noChangeShapeType="1"/>
          </p:cNvSpPr>
          <p:nvPr/>
        </p:nvSpPr>
        <p:spPr bwMode="auto">
          <a:xfrm>
            <a:off x="7073900" y="5715000"/>
            <a:ext cx="30480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23920" name="直接连接符 123920"/>
          <p:cNvSpPr>
            <a:spLocks noChangeShapeType="1"/>
          </p:cNvSpPr>
          <p:nvPr/>
        </p:nvSpPr>
        <p:spPr bwMode="auto">
          <a:xfrm>
            <a:off x="7073900" y="5410200"/>
            <a:ext cx="91440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23921" name="直接连接符 123921"/>
          <p:cNvSpPr>
            <a:spLocks noChangeShapeType="1"/>
          </p:cNvSpPr>
          <p:nvPr/>
        </p:nvSpPr>
        <p:spPr bwMode="auto">
          <a:xfrm>
            <a:off x="7073900" y="5562600"/>
            <a:ext cx="68580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23922" name="直接连接符 123922"/>
          <p:cNvSpPr>
            <a:spLocks noChangeShapeType="1"/>
          </p:cNvSpPr>
          <p:nvPr/>
        </p:nvSpPr>
        <p:spPr bwMode="auto">
          <a:xfrm>
            <a:off x="7073900" y="4724400"/>
            <a:ext cx="30480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123923" name="对象 123923"/>
          <p:cNvGraphicFramePr>
            <a:graphicFrameLocks noChangeAspect="1"/>
          </p:cNvGraphicFramePr>
          <p:nvPr>
            <p:extLst>
              <p:ext uri="{D42A27DB-BD31-4B8C-83A1-F6EECF244321}">
                <p14:modId xmlns:p14="http://schemas.microsoft.com/office/powerpoint/2010/main" val="3692260225"/>
              </p:ext>
            </p:extLst>
          </p:nvPr>
        </p:nvGraphicFramePr>
        <p:xfrm>
          <a:off x="4940300" y="945002"/>
          <a:ext cx="3048000" cy="993775"/>
        </p:xfrm>
        <a:graphic>
          <a:graphicData uri="http://schemas.openxmlformats.org/presentationml/2006/ole">
            <mc:AlternateContent xmlns:mc="http://schemas.openxmlformats.org/markup-compatibility/2006">
              <mc:Choice xmlns:v="urn:schemas-microsoft-com:vml" Requires="v">
                <p:oleObj r:id="rId8" imgW="1355040" imgH="438480" progId="Equation.3">
                  <p:embed/>
                </p:oleObj>
              </mc:Choice>
              <mc:Fallback>
                <p:oleObj r:id="rId8" imgW="1355040" imgH="438480" progId="Equation.3">
                  <p:embed/>
                  <p:pic>
                    <p:nvPicPr>
                      <p:cNvPr id="123923" name="对象 1239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0300" y="945002"/>
                        <a:ext cx="30480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134</a:t>
            </a:fld>
            <a:endParaRPr lang="zh-CN" altLang="en-US"/>
          </a:p>
        </p:txBody>
      </p:sp>
      <p:sp>
        <p:nvSpPr>
          <p:cNvPr id="4" name="矩形 122881">
            <a:extLst>
              <a:ext uri="{FF2B5EF4-FFF2-40B4-BE49-F238E27FC236}">
                <a16:creationId xmlns:a16="http://schemas.microsoft.com/office/drawing/2014/main" id="{CD4A9C9F-43E5-5BEE-4CE1-26188BD45DD7}"/>
              </a:ext>
            </a:extLst>
          </p:cNvPr>
          <p:cNvSpPr>
            <a:spLocks noChangeArrowheads="1"/>
          </p:cNvSpPr>
          <p:nvPr/>
        </p:nvSpPr>
        <p:spPr bwMode="auto">
          <a:xfrm>
            <a:off x="587086" y="275161"/>
            <a:ext cx="8075614" cy="66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170" tIns="46990" rIns="90170" bIns="46990">
            <a:spAutoFit/>
          </a:bodyPr>
          <a:lstStyle/>
          <a:p>
            <a:pPr>
              <a:lnSpc>
                <a:spcPct val="150000"/>
              </a:lnSpc>
              <a:spcBef>
                <a:spcPct val="50000"/>
              </a:spcBef>
            </a:pPr>
            <a:r>
              <a:rPr lang="en-US" altLang="zh-CN" sz="2800" b="1" dirty="0">
                <a:solidFill>
                  <a:schemeClr val="tx2"/>
                </a:solidFill>
                <a:latin typeface="微软雅黑" panose="020B0503020204020204" pitchFamily="34" charset="-122"/>
                <a:ea typeface="微软雅黑" panose="020B0503020204020204" pitchFamily="34" charset="-122"/>
                <a:cs typeface="+mj-cs"/>
              </a:rPr>
              <a:t>5.4 </a:t>
            </a:r>
            <a:r>
              <a:rPr lang="zh-CN" altLang="en-US" sz="2800" b="1" dirty="0">
                <a:solidFill>
                  <a:schemeClr val="tx2"/>
                </a:solidFill>
                <a:latin typeface="微软雅黑" panose="020B0503020204020204" pitchFamily="34" charset="-122"/>
                <a:ea typeface="微软雅黑" panose="020B0503020204020204" pitchFamily="34" charset="-122"/>
                <a:cs typeface="+mj-cs"/>
              </a:rPr>
              <a:t>平面普瓦瑟耶流动（</a:t>
            </a:r>
            <a:r>
              <a:rPr lang="en-US" altLang="zh-CN" sz="2800" b="1" dirty="0">
                <a:solidFill>
                  <a:schemeClr val="tx2"/>
                </a:solidFill>
                <a:latin typeface="微软雅黑" panose="020B0503020204020204" pitchFamily="34" charset="-122"/>
                <a:ea typeface="微软雅黑" panose="020B0503020204020204" pitchFamily="34" charset="-122"/>
                <a:cs typeface="+mj-cs"/>
              </a:rPr>
              <a:t>Plane </a:t>
            </a:r>
            <a:r>
              <a:rPr lang="en-US" altLang="zh-CN" sz="2800" b="1" dirty="0" err="1">
                <a:solidFill>
                  <a:schemeClr val="tx2"/>
                </a:solidFill>
                <a:latin typeface="微软雅黑" panose="020B0503020204020204" pitchFamily="34" charset="-122"/>
                <a:ea typeface="微软雅黑" panose="020B0503020204020204" pitchFamily="34" charset="-122"/>
                <a:cs typeface="+mj-cs"/>
              </a:rPr>
              <a:t>Poiseuille</a:t>
            </a:r>
            <a:r>
              <a:rPr lang="en-US" altLang="zh-CN" sz="2800" b="1" dirty="0">
                <a:solidFill>
                  <a:schemeClr val="tx2"/>
                </a:solidFill>
                <a:latin typeface="微软雅黑" panose="020B0503020204020204" pitchFamily="34" charset="-122"/>
                <a:ea typeface="微软雅黑" panose="020B0503020204020204" pitchFamily="34" charset="-122"/>
                <a:cs typeface="+mj-cs"/>
              </a:rPr>
              <a:t> Flow</a:t>
            </a:r>
            <a:r>
              <a:rPr lang="zh-CN" altLang="en-US" sz="2800" b="1" dirty="0">
                <a:solidFill>
                  <a:schemeClr val="tx2"/>
                </a:solidFill>
                <a:latin typeface="微软雅黑" panose="020B0503020204020204" pitchFamily="34" charset="-122"/>
                <a:ea typeface="微软雅黑" panose="020B0503020204020204" pitchFamily="34" charset="-122"/>
                <a:cs typeface="+mj-cs"/>
              </a:rPr>
              <a:t>）</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929" name="对象 124929"/>
          <p:cNvGraphicFramePr>
            <a:graphicFrameLocks noChangeAspect="1"/>
          </p:cNvGraphicFramePr>
          <p:nvPr/>
        </p:nvGraphicFramePr>
        <p:xfrm>
          <a:off x="4224339" y="981076"/>
          <a:ext cx="3311525" cy="1063625"/>
        </p:xfrm>
        <a:graphic>
          <a:graphicData uri="http://schemas.openxmlformats.org/presentationml/2006/ole">
            <mc:AlternateContent xmlns:mc="http://schemas.openxmlformats.org/markup-compatibility/2006">
              <mc:Choice xmlns:v="urn:schemas-microsoft-com:vml" Requires="v">
                <p:oleObj r:id="rId2" imgW="31394400" imgH="10058400" progId="Equation.DSMT4">
                  <p:embed/>
                </p:oleObj>
              </mc:Choice>
              <mc:Fallback>
                <p:oleObj r:id="rId2" imgW="31394400" imgH="10058400" progId="Equation.DSMT4">
                  <p:embed/>
                  <p:pic>
                    <p:nvPicPr>
                      <p:cNvPr id="124929" name="对象 1249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9" y="981076"/>
                        <a:ext cx="331152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4930" name="矩形 124930"/>
          <p:cNvSpPr>
            <a:spLocks noChangeArrowheads="1"/>
          </p:cNvSpPr>
          <p:nvPr/>
        </p:nvSpPr>
        <p:spPr bwMode="auto">
          <a:xfrm>
            <a:off x="2379663" y="1600201"/>
            <a:ext cx="7467600"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讨论：</a:t>
            </a:r>
          </a:p>
          <a:p>
            <a:pPr>
              <a:lnSpc>
                <a:spcPct val="150000"/>
              </a:lnSpc>
            </a:pPr>
            <a:r>
              <a:rPr lang="zh-CN" altLang="en-US" sz="2000" dirty="0">
                <a:solidFill>
                  <a:srgbClr val="008000"/>
                </a:solidFill>
                <a:latin typeface="微软雅黑" panose="020B0503020204020204" pitchFamily="34" charset="-122"/>
                <a:ea typeface="微软雅黑" panose="020B0503020204020204" pitchFamily="34" charset="-122"/>
              </a:rPr>
              <a:t>1.最大流速</a:t>
            </a:r>
            <a:r>
              <a:rPr lang="zh-CN" altLang="en-US" sz="2000" dirty="0">
                <a:latin typeface="微软雅黑" panose="020B0503020204020204" pitchFamily="34" charset="-122"/>
                <a:ea typeface="微软雅黑" panose="020B0503020204020204" pitchFamily="34" charset="-122"/>
              </a:rPr>
              <a:t>—Z=0，有最大流速：</a:t>
            </a:r>
          </a:p>
        </p:txBody>
      </p:sp>
      <p:graphicFrame>
        <p:nvGraphicFramePr>
          <p:cNvPr id="124931" name="对象 124931"/>
          <p:cNvGraphicFramePr>
            <a:graphicFrameLocks/>
          </p:cNvGraphicFramePr>
          <p:nvPr/>
        </p:nvGraphicFramePr>
        <p:xfrm>
          <a:off x="4008438" y="2925763"/>
          <a:ext cx="3529012" cy="2087562"/>
        </p:xfrm>
        <a:graphic>
          <a:graphicData uri="http://schemas.openxmlformats.org/presentationml/2006/ole">
            <mc:AlternateContent xmlns:mc="http://schemas.openxmlformats.org/markup-compatibility/2006">
              <mc:Choice xmlns:v="urn:schemas-microsoft-com:vml" Requires="v">
                <p:oleObj r:id="rId4" imgW="39928800" imgH="21336000" progId="Equation.3">
                  <p:embed/>
                </p:oleObj>
              </mc:Choice>
              <mc:Fallback>
                <p:oleObj r:id="rId4" imgW="39928800" imgH="21336000" progId="Equation.3">
                  <p:embed/>
                  <p:pic>
                    <p:nvPicPr>
                      <p:cNvPr id="124931" name="对象 12493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8438" y="2925763"/>
                        <a:ext cx="3529012"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135</a:t>
            </a:fld>
            <a:endParaRPr lang="zh-CN" altLang="en-US"/>
          </a:p>
        </p:txBody>
      </p:sp>
      <p:sp>
        <p:nvSpPr>
          <p:cNvPr id="4" name="矩形 122881">
            <a:extLst>
              <a:ext uri="{FF2B5EF4-FFF2-40B4-BE49-F238E27FC236}">
                <a16:creationId xmlns:a16="http://schemas.microsoft.com/office/drawing/2014/main" id="{6CEAF3E7-F01F-A121-DC87-9CC5E7A989B7}"/>
              </a:ext>
            </a:extLst>
          </p:cNvPr>
          <p:cNvSpPr>
            <a:spLocks noChangeArrowheads="1"/>
          </p:cNvSpPr>
          <p:nvPr/>
        </p:nvSpPr>
        <p:spPr bwMode="auto">
          <a:xfrm>
            <a:off x="587086" y="275161"/>
            <a:ext cx="8075614" cy="66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170" tIns="46990" rIns="90170" bIns="46990">
            <a:spAutoFit/>
          </a:bodyPr>
          <a:lstStyle/>
          <a:p>
            <a:pPr>
              <a:lnSpc>
                <a:spcPct val="150000"/>
              </a:lnSpc>
              <a:spcBef>
                <a:spcPct val="50000"/>
              </a:spcBef>
            </a:pPr>
            <a:r>
              <a:rPr lang="en-US" altLang="zh-CN" sz="2800" b="1" dirty="0">
                <a:solidFill>
                  <a:schemeClr val="tx2"/>
                </a:solidFill>
                <a:latin typeface="微软雅黑" panose="020B0503020204020204" pitchFamily="34" charset="-122"/>
                <a:ea typeface="微软雅黑" panose="020B0503020204020204" pitchFamily="34" charset="-122"/>
                <a:cs typeface="+mj-cs"/>
              </a:rPr>
              <a:t>5.4 </a:t>
            </a:r>
            <a:r>
              <a:rPr lang="zh-CN" altLang="en-US" sz="2800" b="1" dirty="0">
                <a:solidFill>
                  <a:schemeClr val="tx2"/>
                </a:solidFill>
                <a:latin typeface="微软雅黑" panose="020B0503020204020204" pitchFamily="34" charset="-122"/>
                <a:ea typeface="微软雅黑" panose="020B0503020204020204" pitchFamily="34" charset="-122"/>
                <a:cs typeface="+mj-cs"/>
              </a:rPr>
              <a:t>平面普瓦瑟耶流动（</a:t>
            </a:r>
            <a:r>
              <a:rPr lang="en-US" altLang="zh-CN" sz="2800" b="1" dirty="0">
                <a:solidFill>
                  <a:schemeClr val="tx2"/>
                </a:solidFill>
                <a:latin typeface="微软雅黑" panose="020B0503020204020204" pitchFamily="34" charset="-122"/>
                <a:ea typeface="微软雅黑" panose="020B0503020204020204" pitchFamily="34" charset="-122"/>
                <a:cs typeface="+mj-cs"/>
              </a:rPr>
              <a:t>Plane </a:t>
            </a:r>
            <a:r>
              <a:rPr lang="en-US" altLang="zh-CN" sz="2800" b="1" dirty="0" err="1">
                <a:solidFill>
                  <a:schemeClr val="tx2"/>
                </a:solidFill>
                <a:latin typeface="微软雅黑" panose="020B0503020204020204" pitchFamily="34" charset="-122"/>
                <a:ea typeface="微软雅黑" panose="020B0503020204020204" pitchFamily="34" charset="-122"/>
                <a:cs typeface="+mj-cs"/>
              </a:rPr>
              <a:t>Poiseuille</a:t>
            </a:r>
            <a:r>
              <a:rPr lang="en-US" altLang="zh-CN" sz="2800" b="1" dirty="0">
                <a:solidFill>
                  <a:schemeClr val="tx2"/>
                </a:solidFill>
                <a:latin typeface="微软雅黑" panose="020B0503020204020204" pitchFamily="34" charset="-122"/>
                <a:ea typeface="微软雅黑" panose="020B0503020204020204" pitchFamily="34" charset="-122"/>
                <a:cs typeface="+mj-cs"/>
              </a:rPr>
              <a:t> Flow</a:t>
            </a:r>
            <a:r>
              <a:rPr lang="zh-CN" altLang="en-US" sz="2800" b="1" dirty="0">
                <a:solidFill>
                  <a:schemeClr val="tx2"/>
                </a:solidFill>
                <a:latin typeface="微软雅黑" panose="020B0503020204020204" pitchFamily="34" charset="-122"/>
                <a:ea typeface="微软雅黑" panose="020B0503020204020204" pitchFamily="34" charset="-122"/>
                <a:cs typeface="+mj-cs"/>
              </a:rPr>
              <a:t>）</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矩形 125954"/>
          <p:cNvSpPr>
            <a:spLocks noChangeArrowheads="1"/>
          </p:cNvSpPr>
          <p:nvPr/>
        </p:nvSpPr>
        <p:spPr bwMode="auto">
          <a:xfrm>
            <a:off x="1662622" y="994092"/>
            <a:ext cx="7920038"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008000"/>
                </a:solidFill>
                <a:latin typeface="微软雅黑" panose="020B0503020204020204" pitchFamily="34" charset="-122"/>
                <a:ea typeface="微软雅黑" panose="020B0503020204020204" pitchFamily="34" charset="-122"/>
              </a:rPr>
              <a:t>2.通量</a:t>
            </a:r>
            <a:r>
              <a:rPr lang="zh-CN" altLang="en-US" sz="2000" dirty="0">
                <a:latin typeface="微软雅黑" panose="020B0503020204020204" pitchFamily="34" charset="-122"/>
                <a:ea typeface="微软雅黑" panose="020B0503020204020204" pitchFamily="34" charset="-122"/>
              </a:rPr>
              <a:t>：</a:t>
            </a:r>
          </a:p>
          <a:p>
            <a:pPr>
              <a:lnSpc>
                <a:spcPct val="150000"/>
              </a:lnSpc>
            </a:pPr>
            <a:r>
              <a:rPr lang="zh-CN" altLang="en-US" sz="2000" dirty="0">
                <a:latin typeface="微软雅黑" panose="020B0503020204020204" pitchFamily="34" charset="-122"/>
                <a:ea typeface="微软雅黑" panose="020B0503020204020204" pitchFamily="34" charset="-122"/>
              </a:rPr>
              <a:t>    单位时间通过两平行板间，单位宽度垂直截面的流体的体积(流量)为：</a:t>
            </a:r>
          </a:p>
        </p:txBody>
      </p:sp>
      <p:graphicFrame>
        <p:nvGraphicFramePr>
          <p:cNvPr id="125954" name="对象 125955"/>
          <p:cNvGraphicFramePr>
            <a:graphicFrameLocks/>
          </p:cNvGraphicFramePr>
          <p:nvPr>
            <p:extLst>
              <p:ext uri="{D42A27DB-BD31-4B8C-83A1-F6EECF244321}">
                <p14:modId xmlns:p14="http://schemas.microsoft.com/office/powerpoint/2010/main" val="3588993960"/>
              </p:ext>
            </p:extLst>
          </p:nvPr>
        </p:nvGraphicFramePr>
        <p:xfrm>
          <a:off x="3335337" y="2102211"/>
          <a:ext cx="5521325" cy="4000500"/>
        </p:xfrm>
        <a:graphic>
          <a:graphicData uri="http://schemas.openxmlformats.org/presentationml/2006/ole">
            <mc:AlternateContent xmlns:mc="http://schemas.openxmlformats.org/markup-compatibility/2006">
              <mc:Choice xmlns:v="urn:schemas-microsoft-com:vml" Requires="v">
                <p:oleObj name="Equation" r:id="rId2" imgW="62484000" imgH="40843200" progId="Equation.DSMT4">
                  <p:embed/>
                </p:oleObj>
              </mc:Choice>
              <mc:Fallback>
                <p:oleObj name="Equation" r:id="rId2" imgW="62484000" imgH="40843200" progId="Equation.DSMT4">
                  <p:embed/>
                  <p:pic>
                    <p:nvPicPr>
                      <p:cNvPr id="125954" name="对象 12595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337" y="2102211"/>
                        <a:ext cx="5521325"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136</a:t>
            </a:fld>
            <a:endParaRPr lang="zh-CN" altLang="en-US"/>
          </a:p>
        </p:txBody>
      </p:sp>
      <p:sp>
        <p:nvSpPr>
          <p:cNvPr id="4" name="矩形 122881">
            <a:extLst>
              <a:ext uri="{FF2B5EF4-FFF2-40B4-BE49-F238E27FC236}">
                <a16:creationId xmlns:a16="http://schemas.microsoft.com/office/drawing/2014/main" id="{5A3CAC58-0D87-05BA-9078-F454D754D866}"/>
              </a:ext>
            </a:extLst>
          </p:cNvPr>
          <p:cNvSpPr>
            <a:spLocks noChangeArrowheads="1"/>
          </p:cNvSpPr>
          <p:nvPr/>
        </p:nvSpPr>
        <p:spPr bwMode="auto">
          <a:xfrm>
            <a:off x="587086" y="275161"/>
            <a:ext cx="8075614" cy="66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170" tIns="46990" rIns="90170" bIns="46990">
            <a:spAutoFit/>
          </a:bodyPr>
          <a:lstStyle/>
          <a:p>
            <a:pPr>
              <a:lnSpc>
                <a:spcPct val="150000"/>
              </a:lnSpc>
              <a:spcBef>
                <a:spcPct val="50000"/>
              </a:spcBef>
            </a:pPr>
            <a:r>
              <a:rPr lang="en-US" altLang="zh-CN" sz="2800" b="1" dirty="0">
                <a:solidFill>
                  <a:schemeClr val="tx2"/>
                </a:solidFill>
                <a:latin typeface="微软雅黑" panose="020B0503020204020204" pitchFamily="34" charset="-122"/>
                <a:ea typeface="微软雅黑" panose="020B0503020204020204" pitchFamily="34" charset="-122"/>
                <a:cs typeface="+mj-cs"/>
              </a:rPr>
              <a:t>5.4 </a:t>
            </a:r>
            <a:r>
              <a:rPr lang="zh-CN" altLang="en-US" sz="2800" b="1" dirty="0">
                <a:solidFill>
                  <a:schemeClr val="tx2"/>
                </a:solidFill>
                <a:latin typeface="微软雅黑" panose="020B0503020204020204" pitchFamily="34" charset="-122"/>
                <a:ea typeface="微软雅黑" panose="020B0503020204020204" pitchFamily="34" charset="-122"/>
                <a:cs typeface="+mj-cs"/>
              </a:rPr>
              <a:t>平面普瓦瑟耶流动（</a:t>
            </a:r>
            <a:r>
              <a:rPr lang="en-US" altLang="zh-CN" sz="2800" b="1" dirty="0">
                <a:solidFill>
                  <a:schemeClr val="tx2"/>
                </a:solidFill>
                <a:latin typeface="微软雅黑" panose="020B0503020204020204" pitchFamily="34" charset="-122"/>
                <a:ea typeface="微软雅黑" panose="020B0503020204020204" pitchFamily="34" charset="-122"/>
                <a:cs typeface="+mj-cs"/>
              </a:rPr>
              <a:t>Plane </a:t>
            </a:r>
            <a:r>
              <a:rPr lang="en-US" altLang="zh-CN" sz="2800" b="1" dirty="0" err="1">
                <a:solidFill>
                  <a:schemeClr val="tx2"/>
                </a:solidFill>
                <a:latin typeface="微软雅黑" panose="020B0503020204020204" pitchFamily="34" charset="-122"/>
                <a:ea typeface="微软雅黑" panose="020B0503020204020204" pitchFamily="34" charset="-122"/>
                <a:cs typeface="+mj-cs"/>
              </a:rPr>
              <a:t>Poiseuille</a:t>
            </a:r>
            <a:r>
              <a:rPr lang="en-US" altLang="zh-CN" sz="2800" b="1" dirty="0">
                <a:solidFill>
                  <a:schemeClr val="tx2"/>
                </a:solidFill>
                <a:latin typeface="微软雅黑" panose="020B0503020204020204" pitchFamily="34" charset="-122"/>
                <a:ea typeface="微软雅黑" panose="020B0503020204020204" pitchFamily="34" charset="-122"/>
                <a:cs typeface="+mj-cs"/>
              </a:rPr>
              <a:t> Flow</a:t>
            </a:r>
            <a:r>
              <a:rPr lang="zh-CN" altLang="en-US" sz="2800" b="1" dirty="0">
                <a:solidFill>
                  <a:schemeClr val="tx2"/>
                </a:solidFill>
                <a:latin typeface="微软雅黑" panose="020B0503020204020204" pitchFamily="34" charset="-122"/>
                <a:ea typeface="微软雅黑" panose="020B0503020204020204" pitchFamily="34" charset="-122"/>
                <a:cs typeface="+mj-cs"/>
              </a:rPr>
              <a:t>）</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矩形 126977"/>
          <p:cNvSpPr>
            <a:spLocks noChangeArrowheads="1"/>
          </p:cNvSpPr>
          <p:nvPr/>
        </p:nvSpPr>
        <p:spPr bwMode="auto">
          <a:xfrm>
            <a:off x="2352675" y="693738"/>
            <a:ext cx="7920038"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 </a:t>
            </a:r>
          </a:p>
          <a:p>
            <a:pPr>
              <a:lnSpc>
                <a:spcPct val="150000"/>
              </a:lnSpc>
            </a:pPr>
            <a:r>
              <a:rPr lang="zh-CN" altLang="en-US" sz="2000" dirty="0">
                <a:solidFill>
                  <a:srgbClr val="008000"/>
                </a:solidFill>
                <a:latin typeface="微软雅黑" panose="020B0503020204020204" pitchFamily="34" charset="-122"/>
                <a:ea typeface="微软雅黑" panose="020B0503020204020204" pitchFamily="34" charset="-122"/>
              </a:rPr>
              <a:t>3.平均流速</a:t>
            </a:r>
            <a:r>
              <a:rPr lang="zh-CN" altLang="en-US" sz="2000" dirty="0">
                <a:latin typeface="微软雅黑" panose="020B0503020204020204" pitchFamily="34" charset="-122"/>
                <a:ea typeface="微软雅黑" panose="020B0503020204020204" pitchFamily="34" charset="-122"/>
              </a:rPr>
              <a:t>：</a:t>
            </a:r>
          </a:p>
          <a:p>
            <a:pPr>
              <a:lnSpc>
                <a:spcPct val="150000"/>
              </a:lnSpc>
            </a:pPr>
            <a:r>
              <a:rPr lang="zh-CN" altLang="en-US" sz="2000" dirty="0">
                <a:latin typeface="微软雅黑" panose="020B0503020204020204" pitchFamily="34" charset="-122"/>
                <a:ea typeface="微软雅黑" panose="020B0503020204020204" pitchFamily="34" charset="-122"/>
              </a:rPr>
              <a:t>    定义通过单位宽度垂直截面的平均速度为    ，即：</a:t>
            </a:r>
          </a:p>
        </p:txBody>
      </p:sp>
      <p:graphicFrame>
        <p:nvGraphicFramePr>
          <p:cNvPr id="126978" name="对象 126978"/>
          <p:cNvGraphicFramePr>
            <a:graphicFrameLocks/>
          </p:cNvGraphicFramePr>
          <p:nvPr/>
        </p:nvGraphicFramePr>
        <p:xfrm>
          <a:off x="4008438" y="2636839"/>
          <a:ext cx="3556000" cy="1671637"/>
        </p:xfrm>
        <a:graphic>
          <a:graphicData uri="http://schemas.openxmlformats.org/presentationml/2006/ole">
            <mc:AlternateContent xmlns:mc="http://schemas.openxmlformats.org/markup-compatibility/2006">
              <mc:Choice xmlns:v="urn:schemas-microsoft-com:vml" Requires="v">
                <p:oleObj r:id="rId2" imgW="40233600" imgH="17068800" progId="Equation.3">
                  <p:embed/>
                </p:oleObj>
              </mc:Choice>
              <mc:Fallback>
                <p:oleObj r:id="rId2" imgW="40233600" imgH="17068800" progId="Equation.3">
                  <p:embed/>
                  <p:pic>
                    <p:nvPicPr>
                      <p:cNvPr id="126978" name="对象 12697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438" y="2636839"/>
                        <a:ext cx="3556000"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6979" name="对象 126979"/>
          <p:cNvGraphicFramePr>
            <a:graphicFrameLocks/>
          </p:cNvGraphicFramePr>
          <p:nvPr/>
        </p:nvGraphicFramePr>
        <p:xfrm>
          <a:off x="7320137" y="1628776"/>
          <a:ext cx="358775" cy="504825"/>
        </p:xfrm>
        <a:graphic>
          <a:graphicData uri="http://schemas.openxmlformats.org/presentationml/2006/ole">
            <mc:AlternateContent xmlns:mc="http://schemas.openxmlformats.org/markup-compatibility/2006">
              <mc:Choice xmlns:v="urn:schemas-microsoft-com:vml" Requires="v">
                <p:oleObj r:id="rId4" imgW="152280" imgH="241200" progId="Equation.3">
                  <p:embed/>
                </p:oleObj>
              </mc:Choice>
              <mc:Fallback>
                <p:oleObj r:id="rId4" imgW="152280" imgH="241200" progId="Equation.3">
                  <p:embed/>
                  <p:pic>
                    <p:nvPicPr>
                      <p:cNvPr id="126979" name="对象 12697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0137" y="1628776"/>
                        <a:ext cx="3587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137</a:t>
            </a:fld>
            <a:endParaRPr lang="zh-CN" altLang="en-US"/>
          </a:p>
        </p:txBody>
      </p:sp>
      <p:sp>
        <p:nvSpPr>
          <p:cNvPr id="4" name="矩形 122881">
            <a:extLst>
              <a:ext uri="{FF2B5EF4-FFF2-40B4-BE49-F238E27FC236}">
                <a16:creationId xmlns:a16="http://schemas.microsoft.com/office/drawing/2014/main" id="{C694D1C6-5C1A-A10F-8E5C-8B4EDC9B0E92}"/>
              </a:ext>
            </a:extLst>
          </p:cNvPr>
          <p:cNvSpPr>
            <a:spLocks noChangeArrowheads="1"/>
          </p:cNvSpPr>
          <p:nvPr/>
        </p:nvSpPr>
        <p:spPr bwMode="auto">
          <a:xfrm>
            <a:off x="587086" y="275161"/>
            <a:ext cx="8075614" cy="66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170" tIns="46990" rIns="90170" bIns="46990">
            <a:spAutoFit/>
          </a:bodyPr>
          <a:lstStyle/>
          <a:p>
            <a:pPr>
              <a:lnSpc>
                <a:spcPct val="150000"/>
              </a:lnSpc>
              <a:spcBef>
                <a:spcPct val="50000"/>
              </a:spcBef>
            </a:pPr>
            <a:r>
              <a:rPr lang="en-US" altLang="zh-CN" sz="2800" b="1" dirty="0">
                <a:solidFill>
                  <a:schemeClr val="tx2"/>
                </a:solidFill>
                <a:latin typeface="微软雅黑" panose="020B0503020204020204" pitchFamily="34" charset="-122"/>
                <a:ea typeface="微软雅黑" panose="020B0503020204020204" pitchFamily="34" charset="-122"/>
                <a:cs typeface="+mj-cs"/>
              </a:rPr>
              <a:t>5.4 </a:t>
            </a:r>
            <a:r>
              <a:rPr lang="zh-CN" altLang="en-US" sz="2800" b="1" dirty="0">
                <a:solidFill>
                  <a:schemeClr val="tx2"/>
                </a:solidFill>
                <a:latin typeface="微软雅黑" panose="020B0503020204020204" pitchFamily="34" charset="-122"/>
                <a:ea typeface="微软雅黑" panose="020B0503020204020204" pitchFamily="34" charset="-122"/>
                <a:cs typeface="+mj-cs"/>
              </a:rPr>
              <a:t>平面普瓦瑟耶流动（</a:t>
            </a:r>
            <a:r>
              <a:rPr lang="en-US" altLang="zh-CN" sz="2800" b="1" dirty="0">
                <a:solidFill>
                  <a:schemeClr val="tx2"/>
                </a:solidFill>
                <a:latin typeface="微软雅黑" panose="020B0503020204020204" pitchFamily="34" charset="-122"/>
                <a:ea typeface="微软雅黑" panose="020B0503020204020204" pitchFamily="34" charset="-122"/>
                <a:cs typeface="+mj-cs"/>
              </a:rPr>
              <a:t>Plane </a:t>
            </a:r>
            <a:r>
              <a:rPr lang="en-US" altLang="zh-CN" sz="2800" b="1" dirty="0" err="1">
                <a:solidFill>
                  <a:schemeClr val="tx2"/>
                </a:solidFill>
                <a:latin typeface="微软雅黑" panose="020B0503020204020204" pitchFamily="34" charset="-122"/>
                <a:ea typeface="微软雅黑" panose="020B0503020204020204" pitchFamily="34" charset="-122"/>
                <a:cs typeface="+mj-cs"/>
              </a:rPr>
              <a:t>Poiseuille</a:t>
            </a:r>
            <a:r>
              <a:rPr lang="en-US" altLang="zh-CN" sz="2800" b="1" dirty="0">
                <a:solidFill>
                  <a:schemeClr val="tx2"/>
                </a:solidFill>
                <a:latin typeface="微软雅黑" panose="020B0503020204020204" pitchFamily="34" charset="-122"/>
                <a:ea typeface="微软雅黑" panose="020B0503020204020204" pitchFamily="34" charset="-122"/>
                <a:cs typeface="+mj-cs"/>
              </a:rPr>
              <a:t> Flow</a:t>
            </a:r>
            <a:r>
              <a:rPr lang="zh-CN" altLang="en-US" sz="2800" b="1" dirty="0">
                <a:solidFill>
                  <a:schemeClr val="tx2"/>
                </a:solidFill>
                <a:latin typeface="微软雅黑" panose="020B0503020204020204" pitchFamily="34" charset="-122"/>
                <a:ea typeface="微软雅黑" panose="020B0503020204020204" pitchFamily="34" charset="-122"/>
                <a:cs typeface="+mj-cs"/>
              </a:rPr>
              <a:t>）</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矩形 128001"/>
          <p:cNvSpPr>
            <a:spLocks noChangeArrowheads="1"/>
          </p:cNvSpPr>
          <p:nvPr/>
        </p:nvSpPr>
        <p:spPr bwMode="auto">
          <a:xfrm>
            <a:off x="2352675" y="693739"/>
            <a:ext cx="7920038"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 </a:t>
            </a:r>
          </a:p>
          <a:p>
            <a:pPr>
              <a:lnSpc>
                <a:spcPct val="150000"/>
              </a:lnSpc>
            </a:pPr>
            <a:r>
              <a:rPr lang="zh-CN" altLang="en-US" sz="2000" dirty="0">
                <a:solidFill>
                  <a:srgbClr val="008000"/>
                </a:solidFill>
                <a:latin typeface="微软雅黑" panose="020B0503020204020204" pitchFamily="34" charset="-122"/>
                <a:ea typeface="微软雅黑" panose="020B0503020204020204" pitchFamily="34" charset="-122"/>
              </a:rPr>
              <a:t>4.粘性系数</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定义</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方向，有限距离</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的压力差</a:t>
            </a:r>
          </a:p>
          <a:p>
            <a:pPr>
              <a:lnSpc>
                <a:spcPct val="150000"/>
              </a:lnSpc>
            </a:pPr>
            <a:r>
              <a:rPr lang="zh-CN" altLang="en-US" sz="2000" dirty="0">
                <a:latin typeface="微软雅黑" panose="020B0503020204020204" pitchFamily="34" charset="-122"/>
                <a:ea typeface="微软雅黑" panose="020B0503020204020204" pitchFamily="34" charset="-122"/>
              </a:rPr>
              <a:t>   </a:t>
            </a: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                        均可直接测得或容易算得，故可以利用上式间接计算粘性系数，计算公式为：</a:t>
            </a:r>
          </a:p>
          <a:p>
            <a:pPr>
              <a:lnSpc>
                <a:spcPct val="150000"/>
              </a:lnSpc>
            </a:pP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p:txBody>
      </p:sp>
      <p:graphicFrame>
        <p:nvGraphicFramePr>
          <p:cNvPr id="128002" name="对象 128002"/>
          <p:cNvGraphicFramePr>
            <a:graphicFrameLocks/>
          </p:cNvGraphicFramePr>
          <p:nvPr/>
        </p:nvGraphicFramePr>
        <p:xfrm>
          <a:off x="3913188" y="2309540"/>
          <a:ext cx="4799012" cy="1046163"/>
        </p:xfrm>
        <a:graphic>
          <a:graphicData uri="http://schemas.openxmlformats.org/presentationml/2006/ole">
            <mc:AlternateContent xmlns:mc="http://schemas.openxmlformats.org/markup-compatibility/2006">
              <mc:Choice xmlns:v="urn:schemas-microsoft-com:vml" Requires="v">
                <p:oleObj r:id="rId2" imgW="54254400" imgH="10668000" progId="Equation.3">
                  <p:embed/>
                </p:oleObj>
              </mc:Choice>
              <mc:Fallback>
                <p:oleObj r:id="rId2" imgW="54254400" imgH="10668000" progId="Equation.3">
                  <p:embed/>
                  <p:pic>
                    <p:nvPicPr>
                      <p:cNvPr id="128002" name="对象 12800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3188" y="2309540"/>
                        <a:ext cx="4799012"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8003" name="对象 128003"/>
          <p:cNvGraphicFramePr>
            <a:graphicFrameLocks/>
          </p:cNvGraphicFramePr>
          <p:nvPr/>
        </p:nvGraphicFramePr>
        <p:xfrm>
          <a:off x="2495600" y="3515544"/>
          <a:ext cx="1712912" cy="417512"/>
        </p:xfrm>
        <a:graphic>
          <a:graphicData uri="http://schemas.openxmlformats.org/presentationml/2006/ole">
            <mc:AlternateContent xmlns:mc="http://schemas.openxmlformats.org/markup-compatibility/2006">
              <mc:Choice xmlns:v="urn:schemas-microsoft-com:vml" Requires="v">
                <p:oleObj r:id="rId4" imgW="21640800" imgH="5486400" progId="Equation.3">
                  <p:embed/>
                </p:oleObj>
              </mc:Choice>
              <mc:Fallback>
                <p:oleObj r:id="rId4" imgW="21640800" imgH="5486400" progId="Equation.3">
                  <p:embed/>
                  <p:pic>
                    <p:nvPicPr>
                      <p:cNvPr id="128003" name="对象 12800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600" y="3515544"/>
                        <a:ext cx="1712912"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8004" name="对象 128004"/>
          <p:cNvGraphicFramePr>
            <a:graphicFrameLocks/>
          </p:cNvGraphicFramePr>
          <p:nvPr/>
        </p:nvGraphicFramePr>
        <p:xfrm>
          <a:off x="4812780" y="4628243"/>
          <a:ext cx="2319337" cy="1046163"/>
        </p:xfrm>
        <a:graphic>
          <a:graphicData uri="http://schemas.openxmlformats.org/presentationml/2006/ole">
            <mc:AlternateContent xmlns:mc="http://schemas.openxmlformats.org/markup-compatibility/2006">
              <mc:Choice xmlns:v="urn:schemas-microsoft-com:vml" Requires="v">
                <p:oleObj r:id="rId6" imgW="26212800" imgH="10668000" progId="Equation.3">
                  <p:embed/>
                </p:oleObj>
              </mc:Choice>
              <mc:Fallback>
                <p:oleObj r:id="rId6" imgW="26212800" imgH="10668000" progId="Equation.3">
                  <p:embed/>
                  <p:pic>
                    <p:nvPicPr>
                      <p:cNvPr id="128004" name="对象 12800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2780" y="4628243"/>
                        <a:ext cx="2319337"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138</a:t>
            </a:fld>
            <a:endParaRPr lang="zh-CN" altLang="en-US"/>
          </a:p>
        </p:txBody>
      </p:sp>
      <p:graphicFrame>
        <p:nvGraphicFramePr>
          <p:cNvPr id="7" name="对象 128003"/>
          <p:cNvGraphicFramePr>
            <a:graphicFrameLocks/>
          </p:cNvGraphicFramePr>
          <p:nvPr/>
        </p:nvGraphicFramePr>
        <p:xfrm>
          <a:off x="6023993" y="1713135"/>
          <a:ext cx="985837" cy="436562"/>
        </p:xfrm>
        <a:graphic>
          <a:graphicData uri="http://schemas.openxmlformats.org/presentationml/2006/ole">
            <mc:AlternateContent xmlns:mc="http://schemas.openxmlformats.org/markup-compatibility/2006">
              <mc:Choice xmlns:v="urn:schemas-microsoft-com:vml" Requires="v">
                <p:oleObj name="Equation" r:id="rId8" imgW="12496800" imgH="5791200" progId="Equation.DSMT4">
                  <p:embed/>
                </p:oleObj>
              </mc:Choice>
              <mc:Fallback>
                <p:oleObj name="Equation" r:id="rId8" imgW="12496800" imgH="5791200" progId="Equation.DSMT4">
                  <p:embed/>
                  <p:pic>
                    <p:nvPicPr>
                      <p:cNvPr id="7" name="对象 12800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3993" y="1713135"/>
                        <a:ext cx="985837"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矩形 122881">
            <a:extLst>
              <a:ext uri="{FF2B5EF4-FFF2-40B4-BE49-F238E27FC236}">
                <a16:creationId xmlns:a16="http://schemas.microsoft.com/office/drawing/2014/main" id="{63D3DD80-E3BD-2E0E-D7DC-55D56B46D8AA}"/>
              </a:ext>
            </a:extLst>
          </p:cNvPr>
          <p:cNvSpPr>
            <a:spLocks noChangeArrowheads="1"/>
          </p:cNvSpPr>
          <p:nvPr/>
        </p:nvSpPr>
        <p:spPr bwMode="auto">
          <a:xfrm>
            <a:off x="587086" y="275161"/>
            <a:ext cx="8075614" cy="66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170" tIns="46990" rIns="90170" bIns="46990">
            <a:spAutoFit/>
          </a:bodyPr>
          <a:lstStyle/>
          <a:p>
            <a:pPr>
              <a:lnSpc>
                <a:spcPct val="150000"/>
              </a:lnSpc>
              <a:spcBef>
                <a:spcPct val="50000"/>
              </a:spcBef>
            </a:pPr>
            <a:r>
              <a:rPr lang="en-US" altLang="zh-CN" sz="2800" b="1" dirty="0">
                <a:solidFill>
                  <a:schemeClr val="tx2"/>
                </a:solidFill>
                <a:latin typeface="微软雅黑" panose="020B0503020204020204" pitchFamily="34" charset="-122"/>
                <a:ea typeface="微软雅黑" panose="020B0503020204020204" pitchFamily="34" charset="-122"/>
                <a:cs typeface="+mj-cs"/>
              </a:rPr>
              <a:t>5.4 </a:t>
            </a:r>
            <a:r>
              <a:rPr lang="zh-CN" altLang="en-US" sz="2800" b="1" dirty="0">
                <a:solidFill>
                  <a:schemeClr val="tx2"/>
                </a:solidFill>
                <a:latin typeface="微软雅黑" panose="020B0503020204020204" pitchFamily="34" charset="-122"/>
                <a:ea typeface="微软雅黑" panose="020B0503020204020204" pitchFamily="34" charset="-122"/>
                <a:cs typeface="+mj-cs"/>
              </a:rPr>
              <a:t>平面普瓦瑟耶流动（</a:t>
            </a:r>
            <a:r>
              <a:rPr lang="en-US" altLang="zh-CN" sz="2800" b="1" dirty="0">
                <a:solidFill>
                  <a:schemeClr val="tx2"/>
                </a:solidFill>
                <a:latin typeface="微软雅黑" panose="020B0503020204020204" pitchFamily="34" charset="-122"/>
                <a:ea typeface="微软雅黑" panose="020B0503020204020204" pitchFamily="34" charset="-122"/>
                <a:cs typeface="+mj-cs"/>
              </a:rPr>
              <a:t>Plane </a:t>
            </a:r>
            <a:r>
              <a:rPr lang="en-US" altLang="zh-CN" sz="2800" b="1" dirty="0" err="1">
                <a:solidFill>
                  <a:schemeClr val="tx2"/>
                </a:solidFill>
                <a:latin typeface="微软雅黑" panose="020B0503020204020204" pitchFamily="34" charset="-122"/>
                <a:ea typeface="微软雅黑" panose="020B0503020204020204" pitchFamily="34" charset="-122"/>
                <a:cs typeface="+mj-cs"/>
              </a:rPr>
              <a:t>Poiseuille</a:t>
            </a:r>
            <a:r>
              <a:rPr lang="en-US" altLang="zh-CN" sz="2800" b="1" dirty="0">
                <a:solidFill>
                  <a:schemeClr val="tx2"/>
                </a:solidFill>
                <a:latin typeface="微软雅黑" panose="020B0503020204020204" pitchFamily="34" charset="-122"/>
                <a:ea typeface="微软雅黑" panose="020B0503020204020204" pitchFamily="34" charset="-122"/>
                <a:cs typeface="+mj-cs"/>
              </a:rPr>
              <a:t> Flow</a:t>
            </a:r>
            <a:r>
              <a:rPr lang="zh-CN" altLang="en-US" sz="2800" b="1" dirty="0">
                <a:solidFill>
                  <a:schemeClr val="tx2"/>
                </a:solidFill>
                <a:latin typeface="微软雅黑" panose="020B0503020204020204" pitchFamily="34" charset="-122"/>
                <a:ea typeface="微软雅黑" panose="020B0503020204020204" pitchFamily="34" charset="-122"/>
                <a:cs typeface="+mj-cs"/>
              </a:rPr>
              <a:t>）</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2800" dirty="0"/>
              <a:t>5.5</a:t>
            </a:r>
            <a:r>
              <a:rPr lang="zh-CN" altLang="en-US" sz="2800" dirty="0"/>
              <a:t>埃克曼流动（</a:t>
            </a:r>
            <a:r>
              <a:rPr lang="en-US" altLang="zh-CN" sz="2800" dirty="0"/>
              <a:t>Ekman flow</a:t>
            </a:r>
            <a:r>
              <a:rPr lang="zh-CN" altLang="en-US" sz="2800" dirty="0"/>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139</a:t>
            </a:fld>
            <a:endParaRPr lang="zh-CN" altLang="en-US"/>
          </a:p>
        </p:txBody>
      </p:sp>
      <p:pic>
        <p:nvPicPr>
          <p:cNvPr id="520194" name="Picture 2" descr="http://imgsrc.baidu.com/forum/w%3D580/sign=216bc443ab014c08193b28ad3a7a025b/95cd7cd98d1001e9f14e5de5ba0e7bec55e797e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7969" y="1844824"/>
            <a:ext cx="4154359" cy="343413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135560" y="1556793"/>
            <a:ext cx="3312368" cy="4247317"/>
          </a:xfrm>
          <a:prstGeom prst="rect">
            <a:avLst/>
          </a:prstGeom>
          <a:noFill/>
        </p:spPr>
        <p:txBody>
          <a:bodyPr wrap="square" rtlCol="0">
            <a:spAutoFit/>
          </a:bodyPr>
          <a:lstStyle/>
          <a:p>
            <a:pPr indent="457200">
              <a:lnSpc>
                <a:spcPct val="150000"/>
              </a:lnSpc>
            </a:pPr>
            <a:r>
              <a:rPr lang="zh-CN" altLang="en-US" dirty="0">
                <a:latin typeface="微软雅黑" panose="020B0503020204020204" pitchFamily="34" charset="-122"/>
                <a:ea typeface="微软雅黑" panose="020B0503020204020204" pitchFamily="34" charset="-122"/>
              </a:rPr>
              <a:t>埃克曼流动在研究洋流时被发现，风向和冰块下洋流有明显的差异。</a:t>
            </a:r>
            <a:endParaRPr lang="en-US" altLang="zh-CN" dirty="0">
              <a:latin typeface="微软雅黑" panose="020B0503020204020204" pitchFamily="34" charset="-122"/>
              <a:ea typeface="微软雅黑" panose="020B0503020204020204" pitchFamily="34" charset="-122"/>
            </a:endParaRPr>
          </a:p>
          <a:p>
            <a:pPr indent="457200">
              <a:lnSpc>
                <a:spcPct val="150000"/>
              </a:lnSpc>
            </a:pP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旋转坐标系</a:t>
            </a:r>
            <a:endParaRPr lang="en-US" altLang="zh-CN" b="1" dirty="0">
              <a:solidFill>
                <a:srgbClr val="C00000"/>
              </a:solidFill>
              <a:latin typeface="微软雅黑" panose="020B0503020204020204" pitchFamily="34" charset="-122"/>
              <a:ea typeface="微软雅黑" panose="020B0503020204020204" pitchFamily="34" charset="-122"/>
            </a:endParaRPr>
          </a:p>
          <a:p>
            <a:pPr indent="457200">
              <a:lnSpc>
                <a:spcPct val="150000"/>
              </a:lnSpc>
            </a:pP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在科氏力和黏性力的平衡下，自海平面向下，洋流速度越来越小，</a:t>
            </a:r>
            <a:r>
              <a:rPr lang="zh-CN" altLang="en-US" b="1" dirty="0">
                <a:solidFill>
                  <a:srgbClr val="002060"/>
                </a:solidFill>
                <a:latin typeface="微软雅黑" panose="020B0503020204020204" pitchFamily="34" charset="-122"/>
                <a:ea typeface="微软雅黑" panose="020B0503020204020204" pitchFamily="34" charset="-122"/>
              </a:rPr>
              <a:t>流动方向自上向下顺时针旋转</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矩形 17409"/>
          <p:cNvSpPr>
            <a:spLocks noChangeArrowheads="1"/>
          </p:cNvSpPr>
          <p:nvPr/>
        </p:nvSpPr>
        <p:spPr bwMode="auto">
          <a:xfrm>
            <a:off x="2151380" y="1241109"/>
            <a:ext cx="7740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latin typeface="Arial" panose="020B0604020202020204" pitchFamily="34" charset="0"/>
                <a:ea typeface="微软雅黑" panose="020B0503020204020204" pitchFamily="34" charset="-122"/>
                <a:cs typeface="Arial" panose="020B0604020202020204" pitchFamily="34" charset="0"/>
              </a:rPr>
              <a:t>同理，</a:t>
            </a:r>
            <a:r>
              <a:rPr lang="en-US" altLang="zh-CN" sz="2000" i="1" dirty="0">
                <a:latin typeface="Arial" panose="020B0604020202020204" pitchFamily="34" charset="0"/>
                <a:ea typeface="微软雅黑" panose="020B0503020204020204" pitchFamily="34" charset="-122"/>
                <a:cs typeface="Arial" panose="020B0604020202020204" pitchFamily="34" charset="0"/>
              </a:rPr>
              <a:t>y</a:t>
            </a:r>
            <a:r>
              <a:rPr lang="zh-CN" altLang="en-US" sz="2000" dirty="0">
                <a:latin typeface="Arial" panose="020B0604020202020204" pitchFamily="34" charset="0"/>
                <a:ea typeface="微软雅黑" panose="020B0503020204020204" pitchFamily="34" charset="-122"/>
                <a:cs typeface="Arial" panose="020B0604020202020204" pitchFamily="34" charset="0"/>
              </a:rPr>
              <a:t>方向上流体的净流入量为：</a:t>
            </a:r>
          </a:p>
        </p:txBody>
      </p:sp>
      <p:graphicFrame>
        <p:nvGraphicFramePr>
          <p:cNvPr id="16386" name="对象 17410"/>
          <p:cNvGraphicFramePr>
            <a:graphicFrameLocks noChangeAspect="1"/>
          </p:cNvGraphicFramePr>
          <p:nvPr/>
        </p:nvGraphicFramePr>
        <p:xfrm>
          <a:off x="2226470" y="1781810"/>
          <a:ext cx="7936865" cy="1005840"/>
        </p:xfrm>
        <a:graphic>
          <a:graphicData uri="http://schemas.openxmlformats.org/presentationml/2006/ole">
            <mc:AlternateContent xmlns:mc="http://schemas.openxmlformats.org/markup-compatibility/2006">
              <mc:Choice xmlns:v="urn:schemas-microsoft-com:vml" Requires="v">
                <p:oleObj name="Equation" r:id="rId2" imgW="80467200" imgH="10058400" progId="Equation.DSMT4">
                  <p:embed/>
                </p:oleObj>
              </mc:Choice>
              <mc:Fallback>
                <p:oleObj name="Equation" r:id="rId2" imgW="80467200" imgH="10058400" progId="Equation.DSMT4">
                  <p:embed/>
                  <p:pic>
                    <p:nvPicPr>
                      <p:cNvPr id="16386" name="对象 174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470" y="1781810"/>
                        <a:ext cx="7936865" cy="1005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387" name="矩形 17411"/>
          <p:cNvSpPr>
            <a:spLocks noChangeArrowheads="1"/>
          </p:cNvSpPr>
          <p:nvPr/>
        </p:nvSpPr>
        <p:spPr bwMode="auto">
          <a:xfrm>
            <a:off x="2140076" y="2846229"/>
            <a:ext cx="3548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i="1" dirty="0">
                <a:latin typeface="Arial" panose="020B0604020202020204" pitchFamily="34" charset="0"/>
                <a:ea typeface="微软雅黑" panose="020B0503020204020204" pitchFamily="34" charset="-122"/>
                <a:cs typeface="Arial" panose="020B0604020202020204" pitchFamily="34" charset="0"/>
              </a:rPr>
              <a:t>z</a:t>
            </a:r>
            <a:r>
              <a:rPr lang="zh-CN" altLang="en-US" sz="2000" dirty="0">
                <a:latin typeface="Arial" panose="020B0604020202020204" pitchFamily="34" charset="0"/>
                <a:ea typeface="微软雅黑" panose="020B0503020204020204" pitchFamily="34" charset="-122"/>
                <a:cs typeface="Arial" panose="020B0604020202020204" pitchFamily="34" charset="0"/>
              </a:rPr>
              <a:t>方向上流体的净流入量为：</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14</a:t>
            </a:fld>
            <a:endParaRPr lang="zh-CN" altLang="en-US"/>
          </a:p>
        </p:txBody>
      </p:sp>
      <p:graphicFrame>
        <p:nvGraphicFramePr>
          <p:cNvPr id="16388" name="内容占位符 17412"/>
          <p:cNvGraphicFramePr>
            <a:graphicFrameLocks noGrp="1" noChangeAspect="1"/>
          </p:cNvGraphicFramePr>
          <p:nvPr>
            <p:ph sz="half" idx="4294967295"/>
          </p:nvPr>
        </p:nvGraphicFramePr>
        <p:xfrm>
          <a:off x="2254029" y="3410362"/>
          <a:ext cx="7218363" cy="822325"/>
        </p:xfrm>
        <a:graphic>
          <a:graphicData uri="http://schemas.openxmlformats.org/presentationml/2006/ole">
            <mc:AlternateContent xmlns:mc="http://schemas.openxmlformats.org/markup-compatibility/2006">
              <mc:Choice xmlns:v="urn:schemas-microsoft-com:vml" Requires="v">
                <p:oleObj name="Equation" r:id="rId4" imgW="83515200" imgH="9448800" progId="Equation.DSMT4">
                  <p:embed/>
                </p:oleObj>
              </mc:Choice>
              <mc:Fallback>
                <p:oleObj name="Equation" r:id="rId4" imgW="83515200" imgH="9448800" progId="Equation.DSMT4">
                  <p:embed/>
                  <p:pic>
                    <p:nvPicPr>
                      <p:cNvPr id="16388" name="内容占位符 1741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4029" y="3410362"/>
                        <a:ext cx="7218363"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5" name="内容占位符 17414"/>
          <p:cNvGraphicFramePr>
            <a:graphicFrameLocks noGrp="1" noChangeAspect="1"/>
          </p:cNvGraphicFramePr>
          <p:nvPr>
            <p:ph sz="half" idx="4294967295"/>
          </p:nvPr>
        </p:nvGraphicFramePr>
        <p:xfrm>
          <a:off x="3552231" y="5046325"/>
          <a:ext cx="4271962" cy="909637"/>
        </p:xfrm>
        <a:graphic>
          <a:graphicData uri="http://schemas.openxmlformats.org/presentationml/2006/ole">
            <mc:AlternateContent xmlns:mc="http://schemas.openxmlformats.org/markup-compatibility/2006">
              <mc:Choice xmlns:v="urn:schemas-microsoft-com:vml" Requires="v">
                <p:oleObj name="Equation" r:id="rId6" imgW="47244000" imgH="10058400" progId="Equation.DSMT4">
                  <p:embed/>
                </p:oleObj>
              </mc:Choice>
              <mc:Fallback>
                <p:oleObj name="Equation" r:id="rId6" imgW="47244000" imgH="10058400" progId="Equation.DSMT4">
                  <p:embed/>
                  <p:pic>
                    <p:nvPicPr>
                      <p:cNvPr id="17415" name="内容占位符 17414"/>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2231" y="5046325"/>
                        <a:ext cx="4271962"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389" name="矩形 17413"/>
          <p:cNvSpPr>
            <a:spLocks noChangeArrowheads="1"/>
          </p:cNvSpPr>
          <p:nvPr/>
        </p:nvSpPr>
        <p:spPr bwMode="auto">
          <a:xfrm>
            <a:off x="2026556" y="4411281"/>
            <a:ext cx="7740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latin typeface="Arial" panose="020B0604020202020204" pitchFamily="34" charset="0"/>
                <a:ea typeface="微软雅黑" panose="020B0503020204020204" pitchFamily="34" charset="-122"/>
              </a:rPr>
              <a:t>所以流入六面体内的流体总流入量为三者之和：</a:t>
            </a:r>
          </a:p>
        </p:txBody>
      </p:sp>
      <p:sp>
        <p:nvSpPr>
          <p:cNvPr id="5" name="标题 2">
            <a:extLst>
              <a:ext uri="{FF2B5EF4-FFF2-40B4-BE49-F238E27FC236}">
                <a16:creationId xmlns:a16="http://schemas.microsoft.com/office/drawing/2014/main" id="{F473050C-4139-A9F5-00AA-06DEAD54EC96}"/>
              </a:ext>
            </a:extLst>
          </p:cNvPr>
          <p:cNvSpPr txBox="1">
            <a:spLocks/>
          </p:cNvSpPr>
          <p:nvPr/>
        </p:nvSpPr>
        <p:spPr>
          <a:xfrm>
            <a:off x="524596" y="298516"/>
            <a:ext cx="6779096"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连续方程</a:t>
            </a:r>
            <a:r>
              <a:rPr lang="en-US" altLang="zh-CN" dirty="0"/>
              <a:t>——</a:t>
            </a:r>
            <a:r>
              <a:rPr lang="zh-CN" altLang="en-US" dirty="0">
                <a:solidFill>
                  <a:srgbClr val="008000"/>
                </a:solidFill>
                <a:latin typeface="Arial" panose="020B0604020202020204" pitchFamily="34" charset="0"/>
                <a:cs typeface="Arial" panose="020B0604020202020204" pitchFamily="34" charset="0"/>
              </a:rPr>
              <a:t>欧拉</a:t>
            </a:r>
            <a:r>
              <a:rPr lang="en-US" altLang="zh-CN" dirty="0">
                <a:solidFill>
                  <a:srgbClr val="008000"/>
                </a:solidFill>
                <a:latin typeface="Arial" panose="020B0604020202020204" pitchFamily="34" charset="0"/>
                <a:cs typeface="Arial" panose="020B0604020202020204" pitchFamily="34" charset="0"/>
              </a:rPr>
              <a:t>(Euler)</a:t>
            </a:r>
            <a:r>
              <a:rPr lang="zh-CN" altLang="en-US" dirty="0">
                <a:solidFill>
                  <a:srgbClr val="008000"/>
                </a:solidFill>
                <a:latin typeface="Arial" panose="020B0604020202020204" pitchFamily="34" charset="0"/>
                <a:cs typeface="Arial" panose="020B0604020202020204" pitchFamily="34" charset="0"/>
              </a:rPr>
              <a:t>观点</a:t>
            </a:r>
            <a:endParaRPr lang="zh-CN" altLang="en-US" dirty="0">
              <a:solidFill>
                <a:srgbClr val="008000"/>
              </a:solidFill>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2"/>
          </p:nvPr>
        </p:nvSpPr>
        <p:spPr/>
        <p:txBody>
          <a:bodyPr/>
          <a:lstStyle/>
          <a:p>
            <a:fld id="{8946DCFB-A042-4B8C-8396-B0D917202CDD}" type="slidenum">
              <a:rPr lang="en-US" altLang="zh-CN"/>
              <a:pPr/>
              <a:t>140</a:t>
            </a:fld>
            <a:endParaRPr lang="en-US" altLang="zh-CN"/>
          </a:p>
        </p:txBody>
      </p:sp>
      <p:sp>
        <p:nvSpPr>
          <p:cNvPr id="776194" name="Rectangle 2"/>
          <p:cNvSpPr>
            <a:spLocks noChangeArrowheads="1"/>
          </p:cNvSpPr>
          <p:nvPr/>
        </p:nvSpPr>
        <p:spPr bwMode="auto">
          <a:xfrm>
            <a:off x="1840279" y="1298755"/>
            <a:ext cx="7391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solidFill>
                  <a:srgbClr val="FF0000"/>
                </a:solidFill>
                <a:latin typeface="Arial" panose="020B0604020202020204" pitchFamily="34" charset="0"/>
                <a:ea typeface="微软雅黑" panose="020B0503020204020204" pitchFamily="34" charset="-122"/>
              </a:rPr>
              <a:t>例</a:t>
            </a:r>
            <a:r>
              <a:rPr kumimoji="1" lang="en-US" altLang="zh-CN" sz="2400" dirty="0">
                <a:solidFill>
                  <a:srgbClr val="FF0000"/>
                </a:solidFill>
                <a:latin typeface="Arial" panose="020B0604020202020204" pitchFamily="34" charset="0"/>
                <a:ea typeface="微软雅黑" panose="020B0503020204020204" pitchFamily="34" charset="-122"/>
              </a:rPr>
              <a:t>2-5-1</a:t>
            </a:r>
            <a:r>
              <a:rPr kumimoji="1" lang="zh-CN" altLang="en-US" sz="2400" dirty="0">
                <a:solidFill>
                  <a:srgbClr val="FF0000"/>
                </a:solidFill>
                <a:latin typeface="Arial" panose="020B0604020202020204" pitchFamily="34" charset="0"/>
                <a:ea typeface="微软雅黑" panose="020B0503020204020204" pitchFamily="34" charset="-122"/>
              </a:rPr>
              <a:t>：</a:t>
            </a:r>
            <a:r>
              <a:rPr kumimoji="1" lang="zh-CN" altLang="en-US" sz="2400" dirty="0">
                <a:latin typeface="Arial" panose="020B0604020202020204" pitchFamily="34" charset="0"/>
                <a:ea typeface="微软雅黑" panose="020B0503020204020204" pitchFamily="34" charset="-122"/>
              </a:rPr>
              <a:t>不可压缩黏性流体在静止的无界的平行平板间作定常直线运动，平行平板间的距离为</a:t>
            </a:r>
            <a:r>
              <a:rPr kumimoji="1" lang="en-US" altLang="zh-CN" sz="2400" dirty="0">
                <a:latin typeface="Arial" panose="020B0604020202020204" pitchFamily="34" charset="0"/>
                <a:ea typeface="微软雅黑" panose="020B0503020204020204" pitchFamily="34" charset="-122"/>
              </a:rPr>
              <a:t>2h</a:t>
            </a:r>
            <a:r>
              <a:rPr kumimoji="1" lang="zh-CN" altLang="en-US" sz="2400" dirty="0">
                <a:latin typeface="Arial" panose="020B0604020202020204" pitchFamily="34" charset="0"/>
                <a:ea typeface="微软雅黑" panose="020B0503020204020204" pitchFamily="34" charset="-122"/>
              </a:rPr>
              <a:t>，平板与水平面的夹角为</a:t>
            </a:r>
            <a:r>
              <a:rPr kumimoji="1" lang="zh-CN" altLang="en-US" sz="2400" dirty="0">
                <a:latin typeface="Arial" panose="020B0604020202020204" pitchFamily="34" charset="0"/>
                <a:ea typeface="微软雅黑" panose="020B0503020204020204" pitchFamily="34" charset="-122"/>
                <a:sym typeface="Symbol" panose="05050102010706020507" pitchFamily="18" charset="2"/>
              </a:rPr>
              <a:t></a:t>
            </a:r>
            <a:r>
              <a:rPr kumimoji="1" lang="zh-CN" altLang="en-US" sz="2400" dirty="0">
                <a:latin typeface="Arial" panose="020B0604020202020204" pitchFamily="34" charset="0"/>
                <a:ea typeface="微软雅黑" panose="020B0503020204020204" pitchFamily="34" charset="-122"/>
              </a:rPr>
              <a:t>，试求出其速度的分布。</a:t>
            </a:r>
            <a:endParaRPr kumimoji="1" lang="zh-CN" altLang="en-US" sz="2400" dirty="0">
              <a:latin typeface="Arial" panose="020B0604020202020204" pitchFamily="34" charset="0"/>
              <a:ea typeface="微软雅黑" panose="020B0503020204020204" pitchFamily="34" charset="-122"/>
              <a:sym typeface="Symbol" panose="05050102010706020507" pitchFamily="18" charset="2"/>
            </a:endParaRPr>
          </a:p>
        </p:txBody>
      </p:sp>
      <p:sp>
        <p:nvSpPr>
          <p:cNvPr id="776195" name="AutoShape 3" descr="深色上对角线"/>
          <p:cNvSpPr>
            <a:spLocks noChangeArrowheads="1"/>
          </p:cNvSpPr>
          <p:nvPr/>
        </p:nvSpPr>
        <p:spPr bwMode="auto">
          <a:xfrm rot="1800000">
            <a:off x="5638800" y="5334000"/>
            <a:ext cx="3810000" cy="152400"/>
          </a:xfrm>
          <a:prstGeom prst="flowChartProcess">
            <a:avLst/>
          </a:prstGeom>
          <a:pattFill prst="dkUpDiag">
            <a:fgClr>
              <a:schemeClr val="accent1"/>
            </a:fgClr>
            <a:bgClr>
              <a:schemeClr val="bg1"/>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Arial" panose="020B0604020202020204" pitchFamily="34" charset="0"/>
              <a:ea typeface="微软雅黑" panose="020B0503020204020204" pitchFamily="34" charset="-122"/>
            </a:endParaRPr>
          </a:p>
        </p:txBody>
      </p:sp>
      <p:sp>
        <p:nvSpPr>
          <p:cNvPr id="776196" name="AutoShape 4" descr="深色下对角线"/>
          <p:cNvSpPr>
            <a:spLocks noChangeArrowheads="1"/>
          </p:cNvSpPr>
          <p:nvPr/>
        </p:nvSpPr>
        <p:spPr bwMode="auto">
          <a:xfrm rot="1800000">
            <a:off x="6248400" y="4267200"/>
            <a:ext cx="3810000" cy="152400"/>
          </a:xfrm>
          <a:prstGeom prst="flowChartProcess">
            <a:avLst/>
          </a:prstGeom>
          <a:pattFill prst="dkDnDiag">
            <a:fgClr>
              <a:schemeClr val="accent1"/>
            </a:fgClr>
            <a:bgClr>
              <a:schemeClr val="bg1"/>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Arial" panose="020B0604020202020204" pitchFamily="34" charset="0"/>
              <a:ea typeface="微软雅黑" panose="020B0503020204020204" pitchFamily="34" charset="-122"/>
            </a:endParaRPr>
          </a:p>
        </p:txBody>
      </p:sp>
      <p:sp>
        <p:nvSpPr>
          <p:cNvPr id="776197" name="AutoShape 5"/>
          <p:cNvSpPr>
            <a:spLocks noChangeArrowheads="1"/>
          </p:cNvSpPr>
          <p:nvPr/>
        </p:nvSpPr>
        <p:spPr bwMode="auto">
          <a:xfrm rot="1800000">
            <a:off x="6705600" y="4343400"/>
            <a:ext cx="13716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66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Arial" panose="020B0604020202020204" pitchFamily="34" charset="0"/>
              <a:ea typeface="微软雅黑" panose="020B0503020204020204" pitchFamily="34" charset="-122"/>
            </a:endParaRPr>
          </a:p>
        </p:txBody>
      </p:sp>
      <p:sp>
        <p:nvSpPr>
          <p:cNvPr id="776198" name="Line 6"/>
          <p:cNvSpPr>
            <a:spLocks noChangeShapeType="1"/>
          </p:cNvSpPr>
          <p:nvPr/>
        </p:nvSpPr>
        <p:spPr bwMode="auto">
          <a:xfrm rot="1800000">
            <a:off x="5867400" y="4953000"/>
            <a:ext cx="4191000" cy="0"/>
          </a:xfrm>
          <a:prstGeom prst="line">
            <a:avLst/>
          </a:prstGeom>
          <a:noFill/>
          <a:ln w="19050">
            <a:solidFill>
              <a:schemeClr val="tx1"/>
            </a:solidFill>
            <a:prstDash val="dash"/>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latin typeface="Arial" panose="020B0604020202020204" pitchFamily="34" charset="0"/>
              <a:ea typeface="微软雅黑" panose="020B0503020204020204" pitchFamily="34" charset="-122"/>
            </a:endParaRPr>
          </a:p>
        </p:txBody>
      </p:sp>
      <p:sp>
        <p:nvSpPr>
          <p:cNvPr id="776199" name="Line 7"/>
          <p:cNvSpPr>
            <a:spLocks noChangeShapeType="1"/>
          </p:cNvSpPr>
          <p:nvPr/>
        </p:nvSpPr>
        <p:spPr bwMode="auto">
          <a:xfrm rot="1800000" flipV="1">
            <a:off x="6477000" y="2819400"/>
            <a:ext cx="0" cy="1143000"/>
          </a:xfrm>
          <a:prstGeom prst="line">
            <a:avLst/>
          </a:prstGeom>
          <a:noFill/>
          <a:ln w="19050">
            <a:solidFill>
              <a:schemeClr val="tx1"/>
            </a:solidFill>
            <a:prstDash val="dash"/>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latin typeface="Arial" panose="020B0604020202020204" pitchFamily="34" charset="0"/>
              <a:ea typeface="微软雅黑" panose="020B0503020204020204" pitchFamily="34" charset="-122"/>
            </a:endParaRPr>
          </a:p>
        </p:txBody>
      </p:sp>
      <p:sp>
        <p:nvSpPr>
          <p:cNvPr id="776200" name="AutoShape 8"/>
          <p:cNvSpPr/>
          <p:nvPr/>
        </p:nvSpPr>
        <p:spPr bwMode="auto">
          <a:xfrm rot="1800000">
            <a:off x="8865600" y="5612629"/>
            <a:ext cx="228600" cy="504000"/>
          </a:xfrm>
          <a:prstGeom prst="rightBrace">
            <a:avLst>
              <a:gd name="adj1" fmla="val 22222"/>
              <a:gd name="adj2" fmla="val 50000"/>
            </a:avLst>
          </a:prstGeom>
          <a:noFill/>
          <a:ln w="254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Arial" panose="020B0604020202020204" pitchFamily="34" charset="0"/>
              <a:ea typeface="微软雅黑" panose="020B0503020204020204" pitchFamily="34" charset="-122"/>
            </a:endParaRPr>
          </a:p>
        </p:txBody>
      </p:sp>
      <p:graphicFrame>
        <p:nvGraphicFramePr>
          <p:cNvPr id="776201" name="Object 9"/>
          <p:cNvGraphicFramePr>
            <a:graphicFrameLocks noChangeAspect="1"/>
          </p:cNvGraphicFramePr>
          <p:nvPr>
            <p:extLst>
              <p:ext uri="{D42A27DB-BD31-4B8C-83A1-F6EECF244321}">
                <p14:modId xmlns:p14="http://schemas.microsoft.com/office/powerpoint/2010/main" val="2615143283"/>
              </p:ext>
            </p:extLst>
          </p:nvPr>
        </p:nvGraphicFramePr>
        <p:xfrm>
          <a:off x="2384858" y="2724022"/>
          <a:ext cx="2011362" cy="427037"/>
        </p:xfrm>
        <a:graphic>
          <a:graphicData uri="http://schemas.openxmlformats.org/presentationml/2006/ole">
            <mc:AlternateContent xmlns:mc="http://schemas.openxmlformats.org/markup-compatibility/2006">
              <mc:Choice xmlns:v="urn:schemas-microsoft-com:vml" Requires="v">
                <p:oleObj name="Equation" r:id="rId2" imgW="23469600" imgH="4876800" progId="Equation.3">
                  <p:embed/>
                </p:oleObj>
              </mc:Choice>
              <mc:Fallback>
                <p:oleObj name="Equation" r:id="rId2" imgW="23469600" imgH="4876800" progId="Equation.3">
                  <p:embed/>
                  <p:pic>
                    <p:nvPicPr>
                      <p:cNvPr id="776201"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858" y="2724022"/>
                        <a:ext cx="2011362"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6202" name="Rectangle 10"/>
          <p:cNvSpPr>
            <a:spLocks noChangeArrowheads="1"/>
          </p:cNvSpPr>
          <p:nvPr/>
        </p:nvSpPr>
        <p:spPr bwMode="auto">
          <a:xfrm>
            <a:off x="9372600" y="5301208"/>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dirty="0">
                <a:latin typeface="Arial" panose="020B0604020202020204" pitchFamily="34" charset="0"/>
                <a:ea typeface="微软雅黑" panose="020B0503020204020204" pitchFamily="34" charset="-122"/>
              </a:rPr>
              <a:t>h</a:t>
            </a:r>
            <a:endParaRPr kumimoji="1" lang="en-US" altLang="zh-CN" sz="2400" dirty="0">
              <a:latin typeface="Arial" panose="020B0604020202020204" pitchFamily="34" charset="0"/>
              <a:ea typeface="微软雅黑" panose="020B0503020204020204" pitchFamily="34" charset="-122"/>
            </a:endParaRPr>
          </a:p>
        </p:txBody>
      </p:sp>
      <p:sp>
        <p:nvSpPr>
          <p:cNvPr id="776203" name="AutoShape 11"/>
          <p:cNvSpPr/>
          <p:nvPr/>
        </p:nvSpPr>
        <p:spPr bwMode="auto">
          <a:xfrm rot="1800000">
            <a:off x="9159015" y="5133859"/>
            <a:ext cx="228600" cy="504000"/>
          </a:xfrm>
          <a:prstGeom prst="rightBrace">
            <a:avLst>
              <a:gd name="adj1" fmla="val 22222"/>
              <a:gd name="adj2" fmla="val 50000"/>
            </a:avLst>
          </a:prstGeom>
          <a:noFill/>
          <a:ln w="254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Arial" panose="020B0604020202020204" pitchFamily="34" charset="0"/>
              <a:ea typeface="微软雅黑" panose="020B0503020204020204" pitchFamily="34" charset="-122"/>
            </a:endParaRPr>
          </a:p>
        </p:txBody>
      </p:sp>
      <p:sp>
        <p:nvSpPr>
          <p:cNvPr id="776204" name="Rectangle 12"/>
          <p:cNvSpPr>
            <a:spLocks noChangeArrowheads="1"/>
          </p:cNvSpPr>
          <p:nvPr/>
        </p:nvSpPr>
        <p:spPr bwMode="auto">
          <a:xfrm>
            <a:off x="9144000" y="5805264"/>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dirty="0">
                <a:latin typeface="Arial" panose="020B0604020202020204" pitchFamily="34" charset="0"/>
                <a:ea typeface="微软雅黑" panose="020B0503020204020204" pitchFamily="34" charset="-122"/>
              </a:rPr>
              <a:t>h</a:t>
            </a:r>
            <a:endParaRPr kumimoji="1" lang="en-US" altLang="zh-CN" sz="2400" dirty="0">
              <a:latin typeface="Arial" panose="020B0604020202020204" pitchFamily="34" charset="0"/>
              <a:ea typeface="微软雅黑" panose="020B0503020204020204" pitchFamily="34" charset="-122"/>
            </a:endParaRPr>
          </a:p>
        </p:txBody>
      </p:sp>
      <p:sp>
        <p:nvSpPr>
          <p:cNvPr id="776205" name="AutoShape 13" descr="深色上对角线"/>
          <p:cNvSpPr>
            <a:spLocks noChangeArrowheads="1"/>
          </p:cNvSpPr>
          <p:nvPr/>
        </p:nvSpPr>
        <p:spPr bwMode="auto">
          <a:xfrm rot="1800000">
            <a:off x="5562600" y="5410200"/>
            <a:ext cx="3810000" cy="152400"/>
          </a:xfrm>
          <a:prstGeom prst="flowChartProcess">
            <a:avLst/>
          </a:prstGeom>
          <a:pattFill prst="dkUpDiag">
            <a:fgClr>
              <a:schemeClr val="accent1"/>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Arial" panose="020B0604020202020204" pitchFamily="34" charset="0"/>
              <a:ea typeface="微软雅黑" panose="020B0503020204020204" pitchFamily="34" charset="-122"/>
            </a:endParaRPr>
          </a:p>
        </p:txBody>
      </p:sp>
      <p:sp>
        <p:nvSpPr>
          <p:cNvPr id="776206" name="Rectangle 14"/>
          <p:cNvSpPr>
            <a:spLocks noChangeArrowheads="1"/>
          </p:cNvSpPr>
          <p:nvPr/>
        </p:nvSpPr>
        <p:spPr bwMode="auto">
          <a:xfrm rot="1800000">
            <a:off x="7010400" y="39624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dirty="0">
                <a:latin typeface="Arial" panose="020B0604020202020204" pitchFamily="34" charset="0"/>
                <a:ea typeface="微软雅黑" panose="020B0503020204020204" pitchFamily="34" charset="-122"/>
              </a:rPr>
              <a:t>u</a:t>
            </a:r>
            <a:endParaRPr kumimoji="1" lang="en-US" altLang="zh-CN" sz="2400" dirty="0">
              <a:latin typeface="Arial" panose="020B0604020202020204" pitchFamily="34" charset="0"/>
              <a:ea typeface="微软雅黑" panose="020B0503020204020204" pitchFamily="34" charset="-122"/>
            </a:endParaRPr>
          </a:p>
        </p:txBody>
      </p:sp>
      <p:sp>
        <p:nvSpPr>
          <p:cNvPr id="776207" name="Rectangle 15"/>
          <p:cNvSpPr>
            <a:spLocks noChangeArrowheads="1"/>
          </p:cNvSpPr>
          <p:nvPr/>
        </p:nvSpPr>
        <p:spPr bwMode="auto">
          <a:xfrm>
            <a:off x="6858000" y="28956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dirty="0">
                <a:latin typeface="Arial" panose="020B0604020202020204" pitchFamily="34" charset="0"/>
                <a:ea typeface="微软雅黑" panose="020B0503020204020204" pitchFamily="34" charset="-122"/>
              </a:rPr>
              <a:t>z</a:t>
            </a:r>
            <a:endParaRPr kumimoji="1" lang="en-US" altLang="zh-CN" sz="2400" dirty="0">
              <a:latin typeface="Arial" panose="020B0604020202020204" pitchFamily="34" charset="0"/>
              <a:ea typeface="微软雅黑" panose="020B0503020204020204" pitchFamily="34" charset="-122"/>
            </a:endParaRPr>
          </a:p>
        </p:txBody>
      </p:sp>
      <p:sp>
        <p:nvSpPr>
          <p:cNvPr id="776208" name="Rectangle 16"/>
          <p:cNvSpPr>
            <a:spLocks noChangeArrowheads="1"/>
          </p:cNvSpPr>
          <p:nvPr/>
        </p:nvSpPr>
        <p:spPr bwMode="auto">
          <a:xfrm>
            <a:off x="9840913" y="573405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dirty="0">
                <a:latin typeface="Arial" panose="020B0604020202020204" pitchFamily="34" charset="0"/>
                <a:ea typeface="微软雅黑" panose="020B0503020204020204" pitchFamily="34" charset="-122"/>
              </a:rPr>
              <a:t>x</a:t>
            </a:r>
            <a:endParaRPr kumimoji="1" lang="en-US" altLang="zh-CN" sz="2400" dirty="0">
              <a:latin typeface="Arial" panose="020B0604020202020204" pitchFamily="34" charset="0"/>
              <a:ea typeface="微软雅黑" panose="020B0503020204020204" pitchFamily="34" charset="-122"/>
            </a:endParaRPr>
          </a:p>
        </p:txBody>
      </p:sp>
      <p:sp>
        <p:nvSpPr>
          <p:cNvPr id="776209" name="AutoShape 17" descr="深色上对角线"/>
          <p:cNvSpPr>
            <a:spLocks noChangeArrowheads="1"/>
          </p:cNvSpPr>
          <p:nvPr/>
        </p:nvSpPr>
        <p:spPr bwMode="auto">
          <a:xfrm rot="1800000">
            <a:off x="6248400" y="4191000"/>
            <a:ext cx="3810000" cy="152400"/>
          </a:xfrm>
          <a:prstGeom prst="flowChartProcess">
            <a:avLst/>
          </a:prstGeom>
          <a:pattFill prst="dkUpDiag">
            <a:fgClr>
              <a:schemeClr val="accent1"/>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Arial" panose="020B0604020202020204" pitchFamily="34" charset="0"/>
              <a:ea typeface="微软雅黑" panose="020B0503020204020204" pitchFamily="34" charset="-122"/>
            </a:endParaRPr>
          </a:p>
        </p:txBody>
      </p:sp>
      <p:sp>
        <p:nvSpPr>
          <p:cNvPr id="776210" name="Line 18"/>
          <p:cNvSpPr>
            <a:spLocks noChangeShapeType="1"/>
          </p:cNvSpPr>
          <p:nvPr/>
        </p:nvSpPr>
        <p:spPr bwMode="auto">
          <a:xfrm>
            <a:off x="6096000" y="6477000"/>
            <a:ext cx="3048000" cy="0"/>
          </a:xfrm>
          <a:prstGeom prst="line">
            <a:avLst/>
          </a:prstGeom>
          <a:noFill/>
          <a:ln w="38100">
            <a:solidFill>
              <a:srgbClr val="FF0000"/>
            </a:solidFill>
            <a:prstDash val="dash"/>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latin typeface="Arial" panose="020B0604020202020204" pitchFamily="34" charset="0"/>
              <a:ea typeface="微软雅黑" panose="020B0503020204020204" pitchFamily="34" charset="-122"/>
            </a:endParaRPr>
          </a:p>
        </p:txBody>
      </p:sp>
      <p:sp>
        <p:nvSpPr>
          <p:cNvPr id="776211" name="Rectangle 19"/>
          <p:cNvSpPr>
            <a:spLocks noChangeArrowheads="1"/>
          </p:cNvSpPr>
          <p:nvPr/>
        </p:nvSpPr>
        <p:spPr bwMode="auto">
          <a:xfrm>
            <a:off x="8077200" y="6019800"/>
            <a:ext cx="376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dirty="0">
                <a:latin typeface="Arial" panose="020B0604020202020204" pitchFamily="34" charset="0"/>
                <a:ea typeface="微软雅黑" panose="020B0503020204020204" pitchFamily="34" charset="-122"/>
                <a:sym typeface="Symbol" panose="05050102010706020507" pitchFamily="18" charset="2"/>
              </a:rPr>
              <a:t></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
          <p:cNvSpPr>
            <a:spLocks noGrp="1"/>
          </p:cNvSpPr>
          <p:nvPr>
            <p:ph type="sldNum" sz="quarter" idx="12"/>
          </p:nvPr>
        </p:nvSpPr>
        <p:spPr/>
        <p:txBody>
          <a:bodyPr/>
          <a:lstStyle/>
          <a:p>
            <a:fld id="{38A3009D-5346-4951-9EB5-8047D9480323}" type="slidenum">
              <a:rPr lang="en-US" altLang="zh-CN"/>
              <a:pPr/>
              <a:t>141</a:t>
            </a:fld>
            <a:endParaRPr lang="en-US" altLang="zh-CN"/>
          </a:p>
        </p:txBody>
      </p:sp>
      <p:graphicFrame>
        <p:nvGraphicFramePr>
          <p:cNvPr id="777218" name="Object 2"/>
          <p:cNvGraphicFramePr>
            <a:graphicFrameLocks noChangeAspect="1"/>
          </p:cNvGraphicFramePr>
          <p:nvPr/>
        </p:nvGraphicFramePr>
        <p:xfrm>
          <a:off x="1860682" y="5367593"/>
          <a:ext cx="4572000" cy="869950"/>
        </p:xfrm>
        <a:graphic>
          <a:graphicData uri="http://schemas.openxmlformats.org/presentationml/2006/ole">
            <mc:AlternateContent xmlns:mc="http://schemas.openxmlformats.org/markup-compatibility/2006">
              <mc:Choice xmlns:v="urn:schemas-microsoft-com:vml" Requires="v">
                <p:oleObj name="Equation" r:id="rId2" imgW="53035200" imgH="10058400" progId="Equation.3">
                  <p:embed/>
                </p:oleObj>
              </mc:Choice>
              <mc:Fallback>
                <p:oleObj name="Equation" r:id="rId2" imgW="53035200" imgH="10058400" progId="Equation.3">
                  <p:embed/>
                  <p:pic>
                    <p:nvPicPr>
                      <p:cNvPr id="77721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0682" y="5367593"/>
                        <a:ext cx="4572000"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7219" name="Line 3"/>
          <p:cNvSpPr>
            <a:spLocks noChangeShapeType="1"/>
          </p:cNvSpPr>
          <p:nvPr/>
        </p:nvSpPr>
        <p:spPr bwMode="auto">
          <a:xfrm rot="1800000">
            <a:off x="7181274" y="3657600"/>
            <a:ext cx="4191000" cy="0"/>
          </a:xfrm>
          <a:prstGeom prst="line">
            <a:avLst/>
          </a:prstGeom>
          <a:noFill/>
          <a:ln w="19050">
            <a:solidFill>
              <a:schemeClr val="tx1"/>
            </a:solidFill>
            <a:prstDash val="dash"/>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latin typeface="Arial" panose="020B0604020202020204" pitchFamily="34" charset="0"/>
              <a:ea typeface="微软雅黑" panose="020B0503020204020204" pitchFamily="34" charset="-122"/>
            </a:endParaRPr>
          </a:p>
        </p:txBody>
      </p:sp>
      <p:sp>
        <p:nvSpPr>
          <p:cNvPr id="777220" name="Line 4"/>
          <p:cNvSpPr>
            <a:spLocks noChangeShapeType="1"/>
          </p:cNvSpPr>
          <p:nvPr/>
        </p:nvSpPr>
        <p:spPr bwMode="auto">
          <a:xfrm rot="1800000" flipV="1">
            <a:off x="7790874" y="1524000"/>
            <a:ext cx="0" cy="1143000"/>
          </a:xfrm>
          <a:prstGeom prst="line">
            <a:avLst/>
          </a:prstGeom>
          <a:noFill/>
          <a:ln w="19050">
            <a:solidFill>
              <a:schemeClr val="tx1"/>
            </a:solidFill>
            <a:prstDash val="dash"/>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latin typeface="Arial" panose="020B0604020202020204" pitchFamily="34" charset="0"/>
              <a:ea typeface="微软雅黑" panose="020B0503020204020204" pitchFamily="34" charset="-122"/>
            </a:endParaRPr>
          </a:p>
        </p:txBody>
      </p:sp>
      <p:sp>
        <p:nvSpPr>
          <p:cNvPr id="777224" name="Rectangle 8"/>
          <p:cNvSpPr>
            <a:spLocks noChangeArrowheads="1"/>
          </p:cNvSpPr>
          <p:nvPr/>
        </p:nvSpPr>
        <p:spPr bwMode="auto">
          <a:xfrm>
            <a:off x="8171874" y="3048000"/>
            <a:ext cx="376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dirty="0">
                <a:latin typeface="Arial" panose="020B0604020202020204" pitchFamily="34" charset="0"/>
                <a:ea typeface="微软雅黑" panose="020B0503020204020204" pitchFamily="34" charset="-122"/>
                <a:sym typeface="Symbol" panose="05050102010706020507" pitchFamily="18" charset="2"/>
              </a:rPr>
              <a:t></a:t>
            </a:r>
          </a:p>
        </p:txBody>
      </p:sp>
      <p:sp>
        <p:nvSpPr>
          <p:cNvPr id="777225" name="Line 9"/>
          <p:cNvSpPr>
            <a:spLocks noChangeShapeType="1"/>
          </p:cNvSpPr>
          <p:nvPr/>
        </p:nvSpPr>
        <p:spPr bwMode="auto">
          <a:xfrm>
            <a:off x="9086274" y="3581400"/>
            <a:ext cx="1219200" cy="685800"/>
          </a:xfrm>
          <a:prstGeom prst="line">
            <a:avLst/>
          </a:prstGeom>
          <a:noFill/>
          <a:ln w="5715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latin typeface="Arial" panose="020B0604020202020204" pitchFamily="34" charset="0"/>
              <a:ea typeface="微软雅黑" panose="020B0503020204020204" pitchFamily="34" charset="-122"/>
            </a:endParaRPr>
          </a:p>
        </p:txBody>
      </p:sp>
      <p:sp>
        <p:nvSpPr>
          <p:cNvPr id="777226" name="AutoShape 10"/>
          <p:cNvSpPr>
            <a:spLocks noChangeArrowheads="1"/>
          </p:cNvSpPr>
          <p:nvPr/>
        </p:nvSpPr>
        <p:spPr bwMode="auto">
          <a:xfrm>
            <a:off x="9010074" y="3581400"/>
            <a:ext cx="228600" cy="1905000"/>
          </a:xfrm>
          <a:prstGeom prst="downArrow">
            <a:avLst>
              <a:gd name="adj1" fmla="val 50000"/>
              <a:gd name="adj2" fmla="val 208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Arial" panose="020B0604020202020204" pitchFamily="34" charset="0"/>
              <a:ea typeface="微软雅黑" panose="020B0503020204020204" pitchFamily="34" charset="-122"/>
            </a:endParaRPr>
          </a:p>
        </p:txBody>
      </p:sp>
      <p:sp>
        <p:nvSpPr>
          <p:cNvPr id="777227" name="Line 11"/>
          <p:cNvSpPr>
            <a:spLocks noChangeShapeType="1"/>
          </p:cNvSpPr>
          <p:nvPr/>
        </p:nvSpPr>
        <p:spPr bwMode="auto">
          <a:xfrm flipH="1">
            <a:off x="8324274" y="3581400"/>
            <a:ext cx="762000" cy="1524000"/>
          </a:xfrm>
          <a:prstGeom prst="line">
            <a:avLst/>
          </a:prstGeom>
          <a:noFill/>
          <a:ln w="1270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latin typeface="Arial" panose="020B0604020202020204" pitchFamily="34" charset="0"/>
              <a:ea typeface="微软雅黑" panose="020B0503020204020204" pitchFamily="34" charset="-122"/>
            </a:endParaRPr>
          </a:p>
        </p:txBody>
      </p:sp>
      <p:sp>
        <p:nvSpPr>
          <p:cNvPr id="777228" name="Line 12"/>
          <p:cNvSpPr>
            <a:spLocks noChangeShapeType="1"/>
          </p:cNvSpPr>
          <p:nvPr/>
        </p:nvSpPr>
        <p:spPr bwMode="auto">
          <a:xfrm>
            <a:off x="8324274" y="5029200"/>
            <a:ext cx="838200" cy="457200"/>
          </a:xfrm>
          <a:prstGeom prst="line">
            <a:avLst/>
          </a:prstGeom>
          <a:noFill/>
          <a:ln w="1270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latin typeface="Arial" panose="020B0604020202020204" pitchFamily="34" charset="0"/>
              <a:ea typeface="微软雅黑" panose="020B0503020204020204" pitchFamily="34" charset="-122"/>
            </a:endParaRPr>
          </a:p>
        </p:txBody>
      </p:sp>
      <p:graphicFrame>
        <p:nvGraphicFramePr>
          <p:cNvPr id="777231" name="Object 15"/>
          <p:cNvGraphicFramePr>
            <a:graphicFrameLocks noChangeAspect="1"/>
          </p:cNvGraphicFramePr>
          <p:nvPr>
            <p:extLst>
              <p:ext uri="{D42A27DB-BD31-4B8C-83A1-F6EECF244321}">
                <p14:modId xmlns:p14="http://schemas.microsoft.com/office/powerpoint/2010/main" val="810016878"/>
              </p:ext>
            </p:extLst>
          </p:nvPr>
        </p:nvGraphicFramePr>
        <p:xfrm>
          <a:off x="8009950" y="5289551"/>
          <a:ext cx="1127125" cy="481013"/>
        </p:xfrm>
        <a:graphic>
          <a:graphicData uri="http://schemas.openxmlformats.org/presentationml/2006/ole">
            <mc:AlternateContent xmlns:mc="http://schemas.openxmlformats.org/markup-compatibility/2006">
              <mc:Choice xmlns:v="urn:schemas-microsoft-com:vml" Requires="v">
                <p:oleObj name="Equation" r:id="rId4" imgW="10972800" imgH="4876800" progId="Equation.DSMT4">
                  <p:embed/>
                </p:oleObj>
              </mc:Choice>
              <mc:Fallback>
                <p:oleObj name="Equation" r:id="rId4" imgW="10972800" imgH="4876800" progId="Equation.DSMT4">
                  <p:embed/>
                  <p:pic>
                    <p:nvPicPr>
                      <p:cNvPr id="777231"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9950" y="5289551"/>
                        <a:ext cx="1127125"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7232" name="Object 16"/>
          <p:cNvGraphicFramePr>
            <a:graphicFrameLocks noChangeAspect="1"/>
          </p:cNvGraphicFramePr>
          <p:nvPr>
            <p:extLst>
              <p:ext uri="{D42A27DB-BD31-4B8C-83A1-F6EECF244321}">
                <p14:modId xmlns:p14="http://schemas.microsoft.com/office/powerpoint/2010/main" val="1658438723"/>
              </p:ext>
            </p:extLst>
          </p:nvPr>
        </p:nvGraphicFramePr>
        <p:xfrm>
          <a:off x="7436373" y="4300794"/>
          <a:ext cx="1371515" cy="404557"/>
        </p:xfrm>
        <a:graphic>
          <a:graphicData uri="http://schemas.openxmlformats.org/presentationml/2006/ole">
            <mc:AlternateContent xmlns:mc="http://schemas.openxmlformats.org/markup-compatibility/2006">
              <mc:Choice xmlns:v="urn:schemas-microsoft-com:vml" Requires="v">
                <p:oleObj name="Equation" r:id="rId6" imgW="571320" imgH="164880" progId="Equation.DSMT4">
                  <p:embed/>
                </p:oleObj>
              </mc:Choice>
              <mc:Fallback>
                <p:oleObj name="Equation" r:id="rId6" imgW="571320" imgH="164880" progId="Equation.DSMT4">
                  <p:embed/>
                  <p:pic>
                    <p:nvPicPr>
                      <p:cNvPr id="777232" name="Object 16"/>
                      <p:cNvPicPr>
                        <a:picLocks noChangeAspect="1" noChangeArrowheads="1"/>
                      </p:cNvPicPr>
                      <p:nvPr/>
                    </p:nvPicPr>
                    <p:blipFill>
                      <a:blip r:embed="rId7"/>
                      <a:srcRect/>
                      <a:stretch>
                        <a:fillRect/>
                      </a:stretch>
                    </p:blipFill>
                    <p:spPr bwMode="auto">
                      <a:xfrm>
                        <a:off x="7436373" y="4300794"/>
                        <a:ext cx="1371515" cy="404557"/>
                      </a:xfrm>
                      <a:prstGeom prst="rect">
                        <a:avLst/>
                      </a:prstGeom>
                      <a:noFill/>
                    </p:spPr>
                  </p:pic>
                </p:oleObj>
              </mc:Fallback>
            </mc:AlternateContent>
          </a:graphicData>
        </a:graphic>
      </p:graphicFrame>
      <p:graphicFrame>
        <p:nvGraphicFramePr>
          <p:cNvPr id="777233" name="Object 17"/>
          <p:cNvGraphicFramePr>
            <a:graphicFrameLocks noChangeAspect="1"/>
          </p:cNvGraphicFramePr>
          <p:nvPr>
            <p:extLst>
              <p:ext uri="{D42A27DB-BD31-4B8C-83A1-F6EECF244321}">
                <p14:modId xmlns:p14="http://schemas.microsoft.com/office/powerpoint/2010/main" val="1495672044"/>
              </p:ext>
            </p:extLst>
          </p:nvPr>
        </p:nvGraphicFramePr>
        <p:xfrm>
          <a:off x="1250584" y="2274888"/>
          <a:ext cx="4181475" cy="2982912"/>
        </p:xfrm>
        <a:graphic>
          <a:graphicData uri="http://schemas.openxmlformats.org/presentationml/2006/ole">
            <mc:AlternateContent xmlns:mc="http://schemas.openxmlformats.org/markup-compatibility/2006">
              <mc:Choice xmlns:v="urn:schemas-microsoft-com:vml" Requires="v">
                <p:oleObj name="Equation" r:id="rId8" imgW="1955520" imgH="1396800" progId="Equation.DSMT4">
                  <p:embed/>
                </p:oleObj>
              </mc:Choice>
              <mc:Fallback>
                <p:oleObj name="Equation" r:id="rId8" imgW="1955520" imgH="1396800" progId="Equation.DSMT4">
                  <p:embed/>
                  <p:pic>
                    <p:nvPicPr>
                      <p:cNvPr id="777233" name="Object 17"/>
                      <p:cNvPicPr>
                        <a:picLocks noChangeAspect="1" noChangeArrowheads="1"/>
                      </p:cNvPicPr>
                      <p:nvPr/>
                    </p:nvPicPr>
                    <p:blipFill>
                      <a:blip r:embed="rId9"/>
                      <a:srcRect/>
                      <a:stretch>
                        <a:fillRect/>
                      </a:stretch>
                    </p:blipFill>
                    <p:spPr bwMode="auto">
                      <a:xfrm>
                        <a:off x="1250584" y="2274888"/>
                        <a:ext cx="4181475" cy="2982912"/>
                      </a:xfrm>
                      <a:prstGeom prst="rect">
                        <a:avLst/>
                      </a:prstGeom>
                      <a:noFill/>
                    </p:spPr>
                  </p:pic>
                </p:oleObj>
              </mc:Fallback>
            </mc:AlternateContent>
          </a:graphicData>
        </a:graphic>
      </p:graphicFrame>
      <p:sp>
        <p:nvSpPr>
          <p:cNvPr id="777236" name="AutoShape 20" descr="深色上对角线"/>
          <p:cNvSpPr>
            <a:spLocks noChangeArrowheads="1"/>
          </p:cNvSpPr>
          <p:nvPr/>
        </p:nvSpPr>
        <p:spPr bwMode="auto">
          <a:xfrm rot="1800000">
            <a:off x="6528812" y="3798888"/>
            <a:ext cx="3810000" cy="152400"/>
          </a:xfrm>
          <a:prstGeom prst="flowChartProcess">
            <a:avLst/>
          </a:prstGeom>
          <a:pattFill prst="dkUpDiag">
            <a:fgClr>
              <a:schemeClr val="accent1"/>
            </a:fgClr>
            <a:bgClr>
              <a:schemeClr val="bg1"/>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Arial" panose="020B0604020202020204" pitchFamily="34" charset="0"/>
              <a:ea typeface="微软雅黑" panose="020B0503020204020204" pitchFamily="34" charset="-122"/>
            </a:endParaRPr>
          </a:p>
        </p:txBody>
      </p:sp>
      <p:sp>
        <p:nvSpPr>
          <p:cNvPr id="777237" name="AutoShape 21" descr="深色下对角线"/>
          <p:cNvSpPr>
            <a:spLocks noChangeArrowheads="1"/>
          </p:cNvSpPr>
          <p:nvPr/>
        </p:nvSpPr>
        <p:spPr bwMode="auto">
          <a:xfrm rot="1800000">
            <a:off x="7138412" y="2732088"/>
            <a:ext cx="3810000" cy="152400"/>
          </a:xfrm>
          <a:prstGeom prst="flowChartProcess">
            <a:avLst/>
          </a:prstGeom>
          <a:pattFill prst="dkDnDiag">
            <a:fgClr>
              <a:schemeClr val="accent1"/>
            </a:fgClr>
            <a:bgClr>
              <a:schemeClr val="bg1"/>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Arial" panose="020B0604020202020204" pitchFamily="34" charset="0"/>
              <a:ea typeface="微软雅黑" panose="020B0503020204020204" pitchFamily="34" charset="-122"/>
            </a:endParaRPr>
          </a:p>
        </p:txBody>
      </p:sp>
      <p:sp>
        <p:nvSpPr>
          <p:cNvPr id="777238" name="AutoShape 22"/>
          <p:cNvSpPr>
            <a:spLocks noChangeArrowheads="1"/>
          </p:cNvSpPr>
          <p:nvPr/>
        </p:nvSpPr>
        <p:spPr bwMode="auto">
          <a:xfrm rot="1800000">
            <a:off x="7533699" y="2852738"/>
            <a:ext cx="13716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66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Arial" panose="020B0604020202020204" pitchFamily="34" charset="0"/>
              <a:ea typeface="微软雅黑" panose="020B0503020204020204" pitchFamily="34" charset="-122"/>
            </a:endParaRPr>
          </a:p>
        </p:txBody>
      </p:sp>
      <p:sp>
        <p:nvSpPr>
          <p:cNvPr id="777244" name="AutoShape 28" descr="深色上对角线"/>
          <p:cNvSpPr>
            <a:spLocks noChangeArrowheads="1"/>
          </p:cNvSpPr>
          <p:nvPr/>
        </p:nvSpPr>
        <p:spPr bwMode="auto">
          <a:xfrm rot="1800000">
            <a:off x="6452612" y="3875088"/>
            <a:ext cx="3810000" cy="152400"/>
          </a:xfrm>
          <a:prstGeom prst="flowChartProcess">
            <a:avLst/>
          </a:prstGeom>
          <a:pattFill prst="dkUpDiag">
            <a:fgClr>
              <a:schemeClr val="accent1"/>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Arial" panose="020B0604020202020204" pitchFamily="34" charset="0"/>
              <a:ea typeface="微软雅黑" panose="020B0503020204020204" pitchFamily="34" charset="-122"/>
            </a:endParaRPr>
          </a:p>
        </p:txBody>
      </p:sp>
      <p:sp>
        <p:nvSpPr>
          <p:cNvPr id="777245" name="Rectangle 29"/>
          <p:cNvSpPr>
            <a:spLocks noChangeArrowheads="1"/>
          </p:cNvSpPr>
          <p:nvPr/>
        </p:nvSpPr>
        <p:spPr bwMode="auto">
          <a:xfrm rot="1800000">
            <a:off x="7900412" y="2427288"/>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dirty="0">
                <a:latin typeface="Arial" panose="020B0604020202020204" pitchFamily="34" charset="0"/>
                <a:ea typeface="微软雅黑" panose="020B0503020204020204" pitchFamily="34" charset="-122"/>
              </a:rPr>
              <a:t>u</a:t>
            </a:r>
            <a:endParaRPr kumimoji="1" lang="en-US" altLang="zh-CN" sz="2400" dirty="0">
              <a:latin typeface="Arial" panose="020B0604020202020204" pitchFamily="34" charset="0"/>
              <a:ea typeface="微软雅黑" panose="020B0503020204020204" pitchFamily="34" charset="-122"/>
            </a:endParaRPr>
          </a:p>
        </p:txBody>
      </p:sp>
      <p:sp>
        <p:nvSpPr>
          <p:cNvPr id="777246" name="Rectangle 30"/>
          <p:cNvSpPr>
            <a:spLocks noChangeArrowheads="1"/>
          </p:cNvSpPr>
          <p:nvPr/>
        </p:nvSpPr>
        <p:spPr bwMode="auto">
          <a:xfrm>
            <a:off x="7748012" y="1360488"/>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dirty="0">
                <a:latin typeface="Arial" panose="020B0604020202020204" pitchFamily="34" charset="0"/>
                <a:ea typeface="微软雅黑" panose="020B0503020204020204" pitchFamily="34" charset="-122"/>
              </a:rPr>
              <a:t>z</a:t>
            </a:r>
            <a:endParaRPr kumimoji="1" lang="en-US" altLang="zh-CN" sz="2400" dirty="0">
              <a:latin typeface="Arial" panose="020B0604020202020204" pitchFamily="34" charset="0"/>
              <a:ea typeface="微软雅黑" panose="020B0503020204020204" pitchFamily="34" charset="-122"/>
            </a:endParaRPr>
          </a:p>
        </p:txBody>
      </p:sp>
      <p:sp>
        <p:nvSpPr>
          <p:cNvPr id="777247" name="Rectangle 31"/>
          <p:cNvSpPr>
            <a:spLocks noChangeArrowheads="1"/>
          </p:cNvSpPr>
          <p:nvPr/>
        </p:nvSpPr>
        <p:spPr bwMode="auto">
          <a:xfrm>
            <a:off x="10730924" y="4198938"/>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dirty="0">
                <a:latin typeface="Arial" panose="020B0604020202020204" pitchFamily="34" charset="0"/>
                <a:ea typeface="微软雅黑" panose="020B0503020204020204" pitchFamily="34" charset="-122"/>
              </a:rPr>
              <a:t>x</a:t>
            </a:r>
            <a:endParaRPr kumimoji="1" lang="en-US" altLang="zh-CN" sz="2400" dirty="0">
              <a:latin typeface="Arial" panose="020B0604020202020204" pitchFamily="34" charset="0"/>
              <a:ea typeface="微软雅黑" panose="020B0503020204020204" pitchFamily="34" charset="-122"/>
            </a:endParaRPr>
          </a:p>
        </p:txBody>
      </p:sp>
      <p:sp>
        <p:nvSpPr>
          <p:cNvPr id="777248" name="AutoShape 32" descr="深色上对角线"/>
          <p:cNvSpPr>
            <a:spLocks noChangeArrowheads="1"/>
          </p:cNvSpPr>
          <p:nvPr/>
        </p:nvSpPr>
        <p:spPr bwMode="auto">
          <a:xfrm rot="1800000">
            <a:off x="7138412" y="2655888"/>
            <a:ext cx="3810000" cy="152400"/>
          </a:xfrm>
          <a:prstGeom prst="flowChartProcess">
            <a:avLst/>
          </a:prstGeom>
          <a:pattFill prst="dkUpDiag">
            <a:fgClr>
              <a:schemeClr val="accent1"/>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Arial" panose="020B0604020202020204" pitchFamily="34" charset="0"/>
              <a:ea typeface="微软雅黑" panose="020B0503020204020204" pitchFamily="34" charset="-122"/>
            </a:endParaRPr>
          </a:p>
        </p:txBody>
      </p:sp>
      <p:sp>
        <p:nvSpPr>
          <p:cNvPr id="777249" name="Line 33"/>
          <p:cNvSpPr>
            <a:spLocks noChangeShapeType="1"/>
          </p:cNvSpPr>
          <p:nvPr/>
        </p:nvSpPr>
        <p:spPr bwMode="auto">
          <a:xfrm>
            <a:off x="7138412" y="4992688"/>
            <a:ext cx="3048000" cy="0"/>
          </a:xfrm>
          <a:prstGeom prst="line">
            <a:avLst/>
          </a:prstGeom>
          <a:noFill/>
          <a:ln w="38100">
            <a:solidFill>
              <a:srgbClr val="FF0000"/>
            </a:solidFill>
            <a:prstDash val="dash"/>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latin typeface="Arial" panose="020B0604020202020204" pitchFamily="34" charset="0"/>
              <a:ea typeface="微软雅黑" panose="020B0503020204020204" pitchFamily="34" charset="-122"/>
            </a:endParaRPr>
          </a:p>
        </p:txBody>
      </p:sp>
      <p:sp>
        <p:nvSpPr>
          <p:cNvPr id="777250" name="Rectangle 34"/>
          <p:cNvSpPr>
            <a:spLocks noChangeArrowheads="1"/>
          </p:cNvSpPr>
          <p:nvPr/>
        </p:nvSpPr>
        <p:spPr bwMode="auto">
          <a:xfrm>
            <a:off x="9173588" y="4484688"/>
            <a:ext cx="376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dirty="0">
                <a:latin typeface="Arial" panose="020B0604020202020204" pitchFamily="34" charset="0"/>
                <a:ea typeface="微软雅黑" panose="020B0503020204020204" pitchFamily="34" charset="-122"/>
                <a:sym typeface="Symbol" panose="05050102010706020507" pitchFamily="18" charset="2"/>
              </a:rPr>
              <a:t></a:t>
            </a:r>
          </a:p>
        </p:txBody>
      </p:sp>
      <p:graphicFrame>
        <p:nvGraphicFramePr>
          <p:cNvPr id="777251" name="Object 35"/>
          <p:cNvGraphicFramePr>
            <a:graphicFrameLocks noChangeAspect="1"/>
          </p:cNvGraphicFramePr>
          <p:nvPr>
            <p:extLst>
              <p:ext uri="{D42A27DB-BD31-4B8C-83A1-F6EECF244321}">
                <p14:modId xmlns:p14="http://schemas.microsoft.com/office/powerpoint/2010/main" val="1579156031"/>
              </p:ext>
            </p:extLst>
          </p:nvPr>
        </p:nvGraphicFramePr>
        <p:xfrm>
          <a:off x="946151" y="1118310"/>
          <a:ext cx="5106987" cy="936625"/>
        </p:xfrm>
        <a:graphic>
          <a:graphicData uri="http://schemas.openxmlformats.org/presentationml/2006/ole">
            <mc:AlternateContent xmlns:mc="http://schemas.openxmlformats.org/markup-compatibility/2006">
              <mc:Choice xmlns:v="urn:schemas-microsoft-com:vml" Requires="v">
                <p:oleObj name="Equation" r:id="rId10" imgW="57607200" imgH="10668000" progId="Equation.DSMT4">
                  <p:embed/>
                </p:oleObj>
              </mc:Choice>
              <mc:Fallback>
                <p:oleObj name="Equation" r:id="rId10" imgW="57607200" imgH="10668000" progId="Equation.DSMT4">
                  <p:embed/>
                  <p:pic>
                    <p:nvPicPr>
                      <p:cNvPr id="777251" name="Object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6151" y="1118310"/>
                        <a:ext cx="5106987" cy="9366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AutoShape 8"/>
          <p:cNvSpPr/>
          <p:nvPr/>
        </p:nvSpPr>
        <p:spPr bwMode="auto">
          <a:xfrm rot="1800000">
            <a:off x="9731849" y="4075309"/>
            <a:ext cx="228600" cy="504000"/>
          </a:xfrm>
          <a:prstGeom prst="rightBrace">
            <a:avLst>
              <a:gd name="adj1" fmla="val 22222"/>
              <a:gd name="adj2" fmla="val 50000"/>
            </a:avLst>
          </a:prstGeom>
          <a:noFill/>
          <a:ln w="254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Arial" panose="020B0604020202020204" pitchFamily="34" charset="0"/>
              <a:ea typeface="微软雅黑" panose="020B0503020204020204" pitchFamily="34" charset="-122"/>
            </a:endParaRPr>
          </a:p>
        </p:txBody>
      </p:sp>
      <p:sp>
        <p:nvSpPr>
          <p:cNvPr id="32" name="Rectangle 10"/>
          <p:cNvSpPr>
            <a:spLocks noChangeArrowheads="1"/>
          </p:cNvSpPr>
          <p:nvPr/>
        </p:nvSpPr>
        <p:spPr bwMode="auto">
          <a:xfrm>
            <a:off x="10238849" y="3763888"/>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dirty="0">
                <a:latin typeface="Arial" panose="020B0604020202020204" pitchFamily="34" charset="0"/>
                <a:ea typeface="微软雅黑" panose="020B0503020204020204" pitchFamily="34" charset="-122"/>
              </a:rPr>
              <a:t>h</a:t>
            </a:r>
            <a:endParaRPr kumimoji="1" lang="en-US" altLang="zh-CN" sz="2400" dirty="0">
              <a:latin typeface="Arial" panose="020B0604020202020204" pitchFamily="34" charset="0"/>
              <a:ea typeface="微软雅黑" panose="020B0503020204020204" pitchFamily="34" charset="-122"/>
            </a:endParaRPr>
          </a:p>
        </p:txBody>
      </p:sp>
      <p:sp>
        <p:nvSpPr>
          <p:cNvPr id="33" name="AutoShape 11"/>
          <p:cNvSpPr/>
          <p:nvPr/>
        </p:nvSpPr>
        <p:spPr bwMode="auto">
          <a:xfrm rot="1800000">
            <a:off x="10025264" y="3596539"/>
            <a:ext cx="228600" cy="504000"/>
          </a:xfrm>
          <a:prstGeom prst="rightBrace">
            <a:avLst>
              <a:gd name="adj1" fmla="val 22222"/>
              <a:gd name="adj2" fmla="val 50000"/>
            </a:avLst>
          </a:prstGeom>
          <a:noFill/>
          <a:ln w="254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Arial" panose="020B0604020202020204" pitchFamily="34" charset="0"/>
              <a:ea typeface="微软雅黑" panose="020B0503020204020204" pitchFamily="34" charset="-122"/>
            </a:endParaRPr>
          </a:p>
        </p:txBody>
      </p:sp>
      <p:sp>
        <p:nvSpPr>
          <p:cNvPr id="34" name="Rectangle 12"/>
          <p:cNvSpPr>
            <a:spLocks noChangeArrowheads="1"/>
          </p:cNvSpPr>
          <p:nvPr/>
        </p:nvSpPr>
        <p:spPr bwMode="auto">
          <a:xfrm>
            <a:off x="10010249" y="4267944"/>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dirty="0">
                <a:latin typeface="Arial" panose="020B0604020202020204" pitchFamily="34" charset="0"/>
                <a:ea typeface="微软雅黑" panose="020B0503020204020204" pitchFamily="34" charset="-122"/>
              </a:rPr>
              <a:t>h</a:t>
            </a:r>
            <a:endParaRPr kumimoji="1" lang="en-US" altLang="zh-CN" sz="2400" dirty="0">
              <a:latin typeface="Arial" panose="020B0604020202020204" pitchFamily="34" charset="0"/>
              <a:ea typeface="微软雅黑" panose="020B0503020204020204" pitchFamily="34"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t>总结 </a:t>
            </a:r>
            <a:endParaRPr lang="zh-CN" altLang="en-US" dirty="0"/>
          </a:p>
        </p:txBody>
      </p:sp>
      <p:sp>
        <p:nvSpPr>
          <p:cNvPr id="6" name="灯片编号占位符 3"/>
          <p:cNvSpPr>
            <a:spLocks noGrp="1"/>
          </p:cNvSpPr>
          <p:nvPr>
            <p:ph type="sldNum" sz="quarter" idx="12"/>
          </p:nvPr>
        </p:nvSpPr>
        <p:spPr/>
        <p:txBody>
          <a:bodyPr/>
          <a:lstStyle/>
          <a:p>
            <a:fld id="{909F6D9B-7503-497C-8C6C-AA57F3FCC4E6}" type="slidenum">
              <a:rPr lang="en-US" altLang="zh-CN"/>
              <a:pPr/>
              <a:t>142</a:t>
            </a:fld>
            <a:endParaRPr lang="en-US" altLang="zh-CN"/>
          </a:p>
        </p:txBody>
      </p:sp>
      <p:sp>
        <p:nvSpPr>
          <p:cNvPr id="344067" name="Rectangle 3"/>
          <p:cNvSpPr>
            <a:spLocks noChangeArrowheads="1"/>
          </p:cNvSpPr>
          <p:nvPr/>
        </p:nvSpPr>
        <p:spPr bwMode="auto">
          <a:xfrm>
            <a:off x="1991544" y="1196753"/>
            <a:ext cx="8424936" cy="512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2" spcCol="360000">
            <a:spAutoFit/>
          </a:bodyPr>
          <a:lstStyle>
            <a:lvl1pPr indent="269875">
              <a:tabLst>
                <a:tab pos="536575" algn="l"/>
              </a:tabLst>
              <a:defRPr>
                <a:solidFill>
                  <a:schemeClr val="tx1"/>
                </a:solidFill>
                <a:latin typeface="Arial" panose="020B0604020202020204" pitchFamily="34" charset="0"/>
                <a:ea typeface="宋体" panose="02010600030101010101" pitchFamily="2" charset="-122"/>
              </a:defRPr>
            </a:lvl1pPr>
            <a:lvl2pPr>
              <a:tabLst>
                <a:tab pos="536575" algn="l"/>
              </a:tabLst>
              <a:defRPr>
                <a:solidFill>
                  <a:schemeClr val="tx1"/>
                </a:solidFill>
                <a:latin typeface="Arial" panose="020B0604020202020204" pitchFamily="34" charset="0"/>
                <a:ea typeface="宋体" panose="02010600030101010101" pitchFamily="2" charset="-122"/>
              </a:defRPr>
            </a:lvl2pPr>
            <a:lvl3pPr>
              <a:tabLst>
                <a:tab pos="536575" algn="l"/>
              </a:tabLst>
              <a:defRPr>
                <a:solidFill>
                  <a:schemeClr val="tx1"/>
                </a:solidFill>
                <a:latin typeface="Arial" panose="020B0604020202020204" pitchFamily="34" charset="0"/>
                <a:ea typeface="宋体" panose="02010600030101010101" pitchFamily="2" charset="-122"/>
              </a:defRPr>
            </a:lvl3pPr>
            <a:lvl4pPr>
              <a:tabLst>
                <a:tab pos="536575" algn="l"/>
              </a:tabLst>
              <a:defRPr>
                <a:solidFill>
                  <a:schemeClr val="tx1"/>
                </a:solidFill>
                <a:latin typeface="Arial" panose="020B0604020202020204" pitchFamily="34" charset="0"/>
                <a:ea typeface="宋体" panose="02010600030101010101" pitchFamily="2" charset="-122"/>
              </a:defRPr>
            </a:lvl4pPr>
            <a:lvl5pPr>
              <a:tabLst>
                <a:tab pos="5365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5365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5365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5365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536575" algn="l"/>
              </a:tabLst>
              <a:defRPr>
                <a:solidFill>
                  <a:schemeClr val="tx1"/>
                </a:solidFill>
                <a:latin typeface="Arial" panose="020B0604020202020204" pitchFamily="34" charset="0"/>
                <a:ea typeface="宋体" panose="02010600030101010101" pitchFamily="2" charset="-122"/>
              </a:defRPr>
            </a:lvl9pPr>
          </a:lstStyle>
          <a:p>
            <a:pPr indent="0" algn="just">
              <a:lnSpc>
                <a:spcPct val="150000"/>
              </a:lnSpc>
            </a:pPr>
            <a:r>
              <a:rPr kumimoji="1" lang="en-US" altLang="zh-CN" sz="2400" dirty="0">
                <a:solidFill>
                  <a:srgbClr val="002060"/>
                </a:solidFill>
                <a:ea typeface="微软雅黑" panose="020B0503020204020204" pitchFamily="34" charset="-122"/>
              </a:rPr>
              <a:t>§1</a:t>
            </a:r>
            <a:r>
              <a:rPr kumimoji="1" lang="zh-CN" altLang="en-US" sz="2400" dirty="0">
                <a:solidFill>
                  <a:srgbClr val="002060"/>
                </a:solidFill>
                <a:ea typeface="微软雅黑" panose="020B0503020204020204" pitchFamily="34" charset="-122"/>
              </a:rPr>
              <a:t>连续方程</a:t>
            </a:r>
          </a:p>
          <a:p>
            <a:pPr marL="742950" lvl="1" indent="-285750" algn="just" eaLnBrk="0" hangingPunct="0">
              <a:lnSpc>
                <a:spcPct val="150000"/>
              </a:lnSpc>
              <a:buFont typeface="Wingdings" panose="05000000000000000000" pitchFamily="2" charset="2"/>
              <a:buChar char="ü"/>
            </a:pPr>
            <a:r>
              <a:rPr kumimoji="1" lang="en-US" altLang="zh-CN" i="1" dirty="0">
                <a:solidFill>
                  <a:schemeClr val="bg1">
                    <a:lumMod val="50000"/>
                  </a:schemeClr>
                </a:solidFill>
                <a:ea typeface="微软雅黑" panose="020B0503020204020204" pitchFamily="34" charset="-122"/>
              </a:rPr>
              <a:t>Lagrange</a:t>
            </a:r>
            <a:r>
              <a:rPr kumimoji="1" lang="zh-CN" altLang="en-US" dirty="0">
                <a:solidFill>
                  <a:schemeClr val="bg1">
                    <a:lumMod val="50000"/>
                  </a:schemeClr>
                </a:solidFill>
                <a:ea typeface="微软雅黑" panose="020B0503020204020204" pitchFamily="34" charset="-122"/>
              </a:rPr>
              <a:t>观点下的流体连续方程</a:t>
            </a:r>
          </a:p>
          <a:p>
            <a:pPr marL="742950" lvl="1" indent="-285750" algn="just" eaLnBrk="0" hangingPunct="0">
              <a:lnSpc>
                <a:spcPct val="150000"/>
              </a:lnSpc>
              <a:buFont typeface="Wingdings" panose="05000000000000000000" pitchFamily="2" charset="2"/>
              <a:buChar char="ü"/>
            </a:pPr>
            <a:r>
              <a:rPr kumimoji="1" lang="en-US" altLang="zh-CN" i="1" dirty="0">
                <a:solidFill>
                  <a:schemeClr val="bg1">
                    <a:lumMod val="50000"/>
                  </a:schemeClr>
                </a:solidFill>
                <a:ea typeface="微软雅黑" panose="020B0503020204020204" pitchFamily="34" charset="-122"/>
              </a:rPr>
              <a:t>Euler</a:t>
            </a:r>
            <a:r>
              <a:rPr kumimoji="1" lang="zh-CN" altLang="en-US" dirty="0">
                <a:solidFill>
                  <a:schemeClr val="bg1">
                    <a:lumMod val="50000"/>
                  </a:schemeClr>
                </a:solidFill>
                <a:ea typeface="微软雅黑" panose="020B0503020204020204" pitchFamily="34" charset="-122"/>
              </a:rPr>
              <a:t>观点下的流体连续方程</a:t>
            </a:r>
          </a:p>
          <a:p>
            <a:pPr marL="742950" lvl="1" indent="-285750" algn="just" eaLnBrk="0" hangingPunct="0">
              <a:lnSpc>
                <a:spcPct val="150000"/>
              </a:lnSpc>
              <a:buFont typeface="Wingdings" panose="05000000000000000000" pitchFamily="2" charset="2"/>
              <a:buChar char="ü"/>
            </a:pPr>
            <a:r>
              <a:rPr kumimoji="1" lang="zh-CN" altLang="en-US" dirty="0">
                <a:solidFill>
                  <a:schemeClr val="bg1">
                    <a:lumMod val="50000"/>
                  </a:schemeClr>
                </a:solidFill>
                <a:ea typeface="微软雅黑" panose="020B0503020204020204" pitchFamily="34" charset="-122"/>
              </a:rPr>
              <a:t>自由表面的流体连续方程</a:t>
            </a:r>
          </a:p>
          <a:p>
            <a:pPr marL="742950" lvl="1" indent="-285750" algn="just" eaLnBrk="0" hangingPunct="0">
              <a:lnSpc>
                <a:spcPct val="150000"/>
              </a:lnSpc>
              <a:buFont typeface="Wingdings" panose="05000000000000000000" pitchFamily="2" charset="2"/>
              <a:buChar char="ü"/>
            </a:pPr>
            <a:r>
              <a:rPr kumimoji="1" lang="zh-CN" altLang="en-US" dirty="0">
                <a:solidFill>
                  <a:schemeClr val="bg1">
                    <a:lumMod val="50000"/>
                  </a:schemeClr>
                </a:solidFill>
                <a:ea typeface="微软雅黑" panose="020B0503020204020204" pitchFamily="34" charset="-122"/>
              </a:rPr>
              <a:t>定常流管的流体连续方程</a:t>
            </a:r>
          </a:p>
          <a:p>
            <a:pPr indent="0" algn="just" eaLnBrk="0" hangingPunct="0">
              <a:lnSpc>
                <a:spcPct val="150000"/>
              </a:lnSpc>
            </a:pPr>
            <a:r>
              <a:rPr kumimoji="1" lang="en-US" altLang="zh-CN" sz="2400" dirty="0">
                <a:solidFill>
                  <a:srgbClr val="002060"/>
                </a:solidFill>
                <a:ea typeface="微软雅黑" panose="020B0503020204020204" pitchFamily="34" charset="-122"/>
              </a:rPr>
              <a:t>§2</a:t>
            </a:r>
            <a:r>
              <a:rPr kumimoji="1" lang="zh-CN" altLang="en-US" sz="2400" dirty="0">
                <a:solidFill>
                  <a:srgbClr val="002060"/>
                </a:solidFill>
                <a:ea typeface="微软雅黑" panose="020B0503020204020204" pitchFamily="34" charset="-122"/>
              </a:rPr>
              <a:t>作用于流体的力、应力张量</a:t>
            </a:r>
          </a:p>
          <a:p>
            <a:pPr marL="742950" lvl="1" indent="-285750" algn="just" eaLnBrk="0" hangingPunct="0">
              <a:lnSpc>
                <a:spcPct val="150000"/>
              </a:lnSpc>
              <a:buFont typeface="Wingdings" panose="05000000000000000000" pitchFamily="2" charset="2"/>
              <a:buChar char="ü"/>
            </a:pPr>
            <a:r>
              <a:rPr kumimoji="1" lang="zh-CN" altLang="en-US" dirty="0">
                <a:solidFill>
                  <a:schemeClr val="bg1">
                    <a:lumMod val="50000"/>
                  </a:schemeClr>
                </a:solidFill>
                <a:ea typeface="微软雅黑" panose="020B0503020204020204" pitchFamily="34" charset="-122"/>
              </a:rPr>
              <a:t>质量力和表面力</a:t>
            </a:r>
            <a:r>
              <a:rPr kumimoji="1" lang="en-US" altLang="zh-CN" dirty="0">
                <a:solidFill>
                  <a:schemeClr val="bg1">
                    <a:lumMod val="50000"/>
                  </a:schemeClr>
                </a:solidFill>
                <a:ea typeface="微软雅黑" panose="020B0503020204020204" pitchFamily="34" charset="-122"/>
              </a:rPr>
              <a:t>(</a:t>
            </a:r>
            <a:r>
              <a:rPr kumimoji="1" lang="zh-CN" altLang="en-US" dirty="0">
                <a:solidFill>
                  <a:schemeClr val="bg1">
                    <a:lumMod val="50000"/>
                  </a:schemeClr>
                </a:solidFill>
                <a:ea typeface="微软雅黑" panose="020B0503020204020204" pitchFamily="34" charset="-122"/>
              </a:rPr>
              <a:t>表面应力的计算</a:t>
            </a:r>
            <a:r>
              <a:rPr kumimoji="1" lang="en-US" altLang="zh-CN" dirty="0">
                <a:solidFill>
                  <a:schemeClr val="bg1">
                    <a:lumMod val="50000"/>
                  </a:schemeClr>
                </a:solidFill>
                <a:ea typeface="微软雅黑" panose="020B0503020204020204" pitchFamily="34" charset="-122"/>
              </a:rPr>
              <a:t>)</a:t>
            </a:r>
            <a:endParaRPr kumimoji="1" lang="zh-CN" altLang="en-US" dirty="0">
              <a:solidFill>
                <a:schemeClr val="bg1">
                  <a:lumMod val="50000"/>
                </a:schemeClr>
              </a:solidFill>
              <a:ea typeface="微软雅黑" panose="020B0503020204020204" pitchFamily="34" charset="-122"/>
            </a:endParaRPr>
          </a:p>
          <a:p>
            <a:pPr marL="742950" lvl="1" indent="-285750" algn="just" eaLnBrk="0" hangingPunct="0">
              <a:lnSpc>
                <a:spcPct val="150000"/>
              </a:lnSpc>
              <a:buFont typeface="Wingdings" panose="05000000000000000000" pitchFamily="2" charset="2"/>
              <a:buChar char="ü"/>
            </a:pPr>
            <a:r>
              <a:rPr kumimoji="1" lang="zh-CN" altLang="en-US" dirty="0">
                <a:solidFill>
                  <a:schemeClr val="bg1">
                    <a:lumMod val="50000"/>
                  </a:schemeClr>
                </a:solidFill>
                <a:ea typeface="微软雅黑" panose="020B0503020204020204" pitchFamily="34" charset="-122"/>
              </a:rPr>
              <a:t>应力张量</a:t>
            </a:r>
          </a:p>
          <a:p>
            <a:pPr marL="742950" lvl="1" indent="-285750" algn="just" eaLnBrk="0" hangingPunct="0">
              <a:lnSpc>
                <a:spcPct val="150000"/>
              </a:lnSpc>
              <a:buFont typeface="Wingdings" panose="05000000000000000000" pitchFamily="2" charset="2"/>
              <a:buChar char="ü"/>
            </a:pPr>
            <a:r>
              <a:rPr kumimoji="1" lang="zh-CN" altLang="en-US" dirty="0">
                <a:solidFill>
                  <a:schemeClr val="bg1">
                    <a:lumMod val="50000"/>
                  </a:schemeClr>
                </a:solidFill>
                <a:ea typeface="微软雅黑" panose="020B0503020204020204" pitchFamily="34" charset="-122"/>
              </a:rPr>
              <a:t>广义的牛顿黏性假设</a:t>
            </a:r>
            <a:endParaRPr kumimoji="1" lang="en-US" altLang="zh-CN" dirty="0">
              <a:solidFill>
                <a:schemeClr val="bg1">
                  <a:lumMod val="50000"/>
                </a:schemeClr>
              </a:solidFill>
              <a:ea typeface="微软雅黑" panose="020B0503020204020204" pitchFamily="34" charset="-122"/>
            </a:endParaRPr>
          </a:p>
          <a:p>
            <a:pPr indent="0" algn="just" eaLnBrk="0" hangingPunct="0">
              <a:lnSpc>
                <a:spcPct val="150000"/>
              </a:lnSpc>
            </a:pPr>
            <a:r>
              <a:rPr kumimoji="1" lang="en-US" altLang="zh-CN" sz="2400" dirty="0">
                <a:solidFill>
                  <a:srgbClr val="002060"/>
                </a:solidFill>
                <a:ea typeface="微软雅黑" panose="020B0503020204020204" pitchFamily="34" charset="-122"/>
              </a:rPr>
              <a:t>§3</a:t>
            </a:r>
            <a:r>
              <a:rPr kumimoji="1" lang="zh-CN" altLang="en-US" sz="2400" dirty="0">
                <a:solidFill>
                  <a:srgbClr val="002060"/>
                </a:solidFill>
                <a:ea typeface="微软雅黑" panose="020B0503020204020204" pitchFamily="34" charset="-122"/>
              </a:rPr>
              <a:t>运动方程 </a:t>
            </a:r>
          </a:p>
          <a:p>
            <a:pPr marL="742950" lvl="1" indent="-285750" algn="just" eaLnBrk="0" hangingPunct="0">
              <a:lnSpc>
                <a:spcPct val="150000"/>
              </a:lnSpc>
              <a:buFont typeface="Wingdings" panose="05000000000000000000" pitchFamily="2" charset="2"/>
              <a:buChar char="ü"/>
            </a:pPr>
            <a:r>
              <a:rPr kumimoji="1" lang="en-US" altLang="zh-CN" i="1" dirty="0" err="1">
                <a:solidFill>
                  <a:schemeClr val="bg1">
                    <a:lumMod val="50000"/>
                  </a:schemeClr>
                </a:solidFill>
                <a:ea typeface="微软雅黑" panose="020B0503020204020204" pitchFamily="34" charset="-122"/>
              </a:rPr>
              <a:t>Navier</a:t>
            </a:r>
            <a:r>
              <a:rPr kumimoji="1" lang="en-US" altLang="zh-CN" i="1" dirty="0">
                <a:solidFill>
                  <a:schemeClr val="bg1">
                    <a:lumMod val="50000"/>
                  </a:schemeClr>
                </a:solidFill>
                <a:ea typeface="微软雅黑" panose="020B0503020204020204" pitchFamily="34" charset="-122"/>
              </a:rPr>
              <a:t>—Stokes</a:t>
            </a:r>
            <a:r>
              <a:rPr kumimoji="1" lang="zh-CN" altLang="en-US" dirty="0">
                <a:solidFill>
                  <a:schemeClr val="bg1">
                    <a:lumMod val="50000"/>
                  </a:schemeClr>
                </a:solidFill>
                <a:ea typeface="微软雅黑" panose="020B0503020204020204" pitchFamily="34" charset="-122"/>
              </a:rPr>
              <a:t>方程</a:t>
            </a:r>
          </a:p>
          <a:p>
            <a:pPr marL="742950" lvl="1" indent="-285750" algn="just" eaLnBrk="0" hangingPunct="0">
              <a:lnSpc>
                <a:spcPct val="150000"/>
              </a:lnSpc>
              <a:buFont typeface="Wingdings" panose="05000000000000000000" pitchFamily="2" charset="2"/>
              <a:buChar char="ü"/>
            </a:pPr>
            <a:r>
              <a:rPr kumimoji="1" lang="zh-CN" altLang="en-US" dirty="0">
                <a:solidFill>
                  <a:schemeClr val="bg1">
                    <a:lumMod val="50000"/>
                  </a:schemeClr>
                </a:solidFill>
                <a:ea typeface="微软雅黑" panose="020B0503020204020204" pitchFamily="34" charset="-122"/>
              </a:rPr>
              <a:t>欧拉方程</a:t>
            </a:r>
          </a:p>
          <a:p>
            <a:pPr marL="742950" lvl="1" indent="-285750" algn="just" eaLnBrk="0" hangingPunct="0">
              <a:lnSpc>
                <a:spcPct val="150000"/>
              </a:lnSpc>
              <a:buFont typeface="Wingdings" panose="05000000000000000000" pitchFamily="2" charset="2"/>
              <a:buChar char="ü"/>
            </a:pPr>
            <a:r>
              <a:rPr kumimoji="1" lang="zh-CN" altLang="en-US" dirty="0">
                <a:solidFill>
                  <a:schemeClr val="bg1">
                    <a:lumMod val="50000"/>
                  </a:schemeClr>
                </a:solidFill>
                <a:ea typeface="微软雅黑" panose="020B0503020204020204" pitchFamily="34" charset="-122"/>
              </a:rPr>
              <a:t>静力方程</a:t>
            </a:r>
          </a:p>
          <a:p>
            <a:pPr indent="0" algn="just" eaLnBrk="0" hangingPunct="0">
              <a:lnSpc>
                <a:spcPct val="150000"/>
              </a:lnSpc>
            </a:pPr>
            <a:r>
              <a:rPr kumimoji="1" lang="en-US" altLang="zh-CN" sz="2400" dirty="0">
                <a:solidFill>
                  <a:srgbClr val="002060"/>
                </a:solidFill>
                <a:ea typeface="微软雅黑" panose="020B0503020204020204" pitchFamily="34" charset="-122"/>
              </a:rPr>
              <a:t>§4</a:t>
            </a:r>
            <a:r>
              <a:rPr kumimoji="1" lang="zh-CN" altLang="en-US" sz="2400" dirty="0">
                <a:solidFill>
                  <a:srgbClr val="002060"/>
                </a:solidFill>
                <a:ea typeface="微软雅黑" panose="020B0503020204020204" pitchFamily="34" charset="-122"/>
              </a:rPr>
              <a:t>能量方程</a:t>
            </a:r>
          </a:p>
          <a:p>
            <a:pPr marL="742950" lvl="1" indent="-285750" algn="just" eaLnBrk="0" hangingPunct="0">
              <a:lnSpc>
                <a:spcPct val="150000"/>
              </a:lnSpc>
              <a:buFont typeface="Wingdings" panose="05000000000000000000" pitchFamily="2" charset="2"/>
              <a:buChar char="ü"/>
            </a:pPr>
            <a:r>
              <a:rPr kumimoji="1" lang="zh-CN" altLang="en-US" dirty="0">
                <a:solidFill>
                  <a:schemeClr val="bg1">
                    <a:lumMod val="50000"/>
                  </a:schemeClr>
                </a:solidFill>
                <a:ea typeface="微软雅黑" panose="020B0503020204020204" pitchFamily="34" charset="-122"/>
              </a:rPr>
              <a:t>动能方程</a:t>
            </a:r>
          </a:p>
          <a:p>
            <a:pPr marL="742950" lvl="1" indent="-285750" algn="just" eaLnBrk="0" hangingPunct="0">
              <a:lnSpc>
                <a:spcPct val="150000"/>
              </a:lnSpc>
              <a:buFont typeface="Wingdings" panose="05000000000000000000" pitchFamily="2" charset="2"/>
              <a:buChar char="ü"/>
            </a:pPr>
            <a:r>
              <a:rPr kumimoji="1" lang="zh-CN" altLang="en-US" dirty="0">
                <a:solidFill>
                  <a:schemeClr val="bg1">
                    <a:lumMod val="50000"/>
                  </a:schemeClr>
                </a:solidFill>
                <a:ea typeface="微软雅黑" panose="020B0503020204020204" pitchFamily="34" charset="-122"/>
              </a:rPr>
              <a:t>热流量方程</a:t>
            </a:r>
          </a:p>
          <a:p>
            <a:pPr marL="742950" lvl="1" indent="-285750" algn="just" eaLnBrk="0" hangingPunct="0">
              <a:lnSpc>
                <a:spcPct val="150000"/>
              </a:lnSpc>
              <a:buFont typeface="Wingdings" panose="05000000000000000000" pitchFamily="2" charset="2"/>
              <a:buChar char="ü"/>
            </a:pPr>
            <a:r>
              <a:rPr kumimoji="1" lang="zh-CN" altLang="en-US" dirty="0">
                <a:solidFill>
                  <a:schemeClr val="bg1">
                    <a:lumMod val="50000"/>
                  </a:schemeClr>
                </a:solidFill>
                <a:ea typeface="微软雅黑" panose="020B0503020204020204" pitchFamily="34" charset="-122"/>
              </a:rPr>
              <a:t>伯努利方程</a:t>
            </a:r>
            <a:r>
              <a:rPr kumimoji="1" lang="en-US" altLang="zh-CN" dirty="0">
                <a:solidFill>
                  <a:schemeClr val="bg1">
                    <a:lumMod val="50000"/>
                  </a:schemeClr>
                </a:solidFill>
                <a:ea typeface="微软雅黑" panose="020B0503020204020204" pitchFamily="34" charset="-122"/>
              </a:rPr>
              <a:t>(</a:t>
            </a:r>
            <a:r>
              <a:rPr kumimoji="1" lang="zh-CN" altLang="en-US" dirty="0">
                <a:solidFill>
                  <a:schemeClr val="bg1">
                    <a:lumMod val="50000"/>
                  </a:schemeClr>
                </a:solidFill>
                <a:ea typeface="微软雅黑" panose="020B0503020204020204" pitchFamily="34" charset="-122"/>
              </a:rPr>
              <a:t>应用</a:t>
            </a:r>
            <a:r>
              <a:rPr kumimoji="1" lang="en-US" altLang="zh-CN" dirty="0">
                <a:solidFill>
                  <a:schemeClr val="bg1">
                    <a:lumMod val="50000"/>
                  </a:schemeClr>
                </a:solidFill>
                <a:ea typeface="微软雅黑" panose="020B0503020204020204" pitchFamily="34" charset="-122"/>
              </a:rPr>
              <a:t>)</a:t>
            </a:r>
            <a:endParaRPr kumimoji="1" lang="zh-CN" altLang="en-US" dirty="0">
              <a:solidFill>
                <a:schemeClr val="bg1">
                  <a:lumMod val="50000"/>
                </a:schemeClr>
              </a:solidFill>
              <a:ea typeface="微软雅黑" panose="020B0503020204020204" pitchFamily="34" charset="-122"/>
            </a:endParaRPr>
          </a:p>
          <a:p>
            <a:pPr indent="0" eaLnBrk="0" hangingPunct="0">
              <a:lnSpc>
                <a:spcPct val="150000"/>
              </a:lnSpc>
              <a:spcBef>
                <a:spcPct val="50000"/>
              </a:spcBef>
            </a:pPr>
            <a:r>
              <a:rPr kumimoji="1" lang="en-US" altLang="zh-CN" sz="2400" dirty="0">
                <a:solidFill>
                  <a:srgbClr val="002060"/>
                </a:solidFill>
                <a:ea typeface="微软雅黑" panose="020B0503020204020204" pitchFamily="34" charset="-122"/>
              </a:rPr>
              <a:t>§5</a:t>
            </a:r>
            <a:r>
              <a:rPr kumimoji="1" lang="zh-CN" altLang="en-US" sz="2400" dirty="0">
                <a:solidFill>
                  <a:srgbClr val="002060"/>
                </a:solidFill>
                <a:ea typeface="微软雅黑" panose="020B0503020204020204" pitchFamily="34" charset="-122"/>
              </a:rPr>
              <a:t>流体力学基本方程组</a:t>
            </a:r>
            <a:endParaRPr kumimoji="1" lang="zh-CN" altLang="en-US" sz="2000" dirty="0">
              <a:solidFill>
                <a:srgbClr val="002060"/>
              </a:solidFill>
              <a:ea typeface="微软雅黑" panose="020B0503020204020204" pitchFamily="34" charset="-122"/>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69634">
            <a:extLst>
              <a:ext uri="{FF2B5EF4-FFF2-40B4-BE49-F238E27FC236}">
                <a16:creationId xmlns:a16="http://schemas.microsoft.com/office/drawing/2014/main" id="{ABBAA7DE-9ABA-DFBA-0624-ED65579D0880}"/>
              </a:ext>
            </a:extLst>
          </p:cNvPr>
          <p:cNvGraphicFramePr>
            <a:graphicFrameLocks noChangeAspect="1"/>
          </p:cNvGraphicFramePr>
          <p:nvPr/>
        </p:nvGraphicFramePr>
        <p:xfrm>
          <a:off x="1751089" y="1504363"/>
          <a:ext cx="1885950" cy="714375"/>
        </p:xfrm>
        <a:graphic>
          <a:graphicData uri="http://schemas.openxmlformats.org/presentationml/2006/ole">
            <mc:AlternateContent xmlns:mc="http://schemas.openxmlformats.org/markup-compatibility/2006">
              <mc:Choice xmlns:v="urn:schemas-microsoft-com:vml" Requires="v">
                <p:oleObj name="Equation" r:id="rId2" imgW="28041600" imgH="10668000" progId="Equation.DSMT4">
                  <p:embed/>
                </p:oleObj>
              </mc:Choice>
              <mc:Fallback>
                <p:oleObj name="Equation" r:id="rId2" imgW="28041600" imgH="10668000" progId="Equation.DSMT4">
                  <p:embed/>
                  <p:pic>
                    <p:nvPicPr>
                      <p:cNvPr id="4" name="对象 69634">
                        <a:extLst>
                          <a:ext uri="{FF2B5EF4-FFF2-40B4-BE49-F238E27FC236}">
                            <a16:creationId xmlns:a16="http://schemas.microsoft.com/office/drawing/2014/main" id="{ABBAA7DE-9ABA-DFBA-0624-ED65579D08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089" y="1504363"/>
                        <a:ext cx="1885950" cy="714375"/>
                      </a:xfrm>
                      <a:prstGeom prst="rect">
                        <a:avLst/>
                      </a:prstGeom>
                      <a:noFill/>
                      <a:ln w="28575">
                        <a:noFill/>
                        <a:miter lim="800000"/>
                        <a:headEnd/>
                        <a:tailEnd/>
                      </a:ln>
                    </p:spPr>
                  </p:pic>
                </p:oleObj>
              </mc:Fallback>
            </mc:AlternateContent>
          </a:graphicData>
        </a:graphic>
      </p:graphicFrame>
      <p:graphicFrame>
        <p:nvGraphicFramePr>
          <p:cNvPr id="5" name="对象 4">
            <a:extLst>
              <a:ext uri="{FF2B5EF4-FFF2-40B4-BE49-F238E27FC236}">
                <a16:creationId xmlns:a16="http://schemas.microsoft.com/office/drawing/2014/main" id="{9AC5C9CF-A0CC-46EF-DF28-9B2CA1A74801}"/>
              </a:ext>
            </a:extLst>
          </p:cNvPr>
          <p:cNvGraphicFramePr>
            <a:graphicFrameLocks noChangeAspect="1"/>
          </p:cNvGraphicFramePr>
          <p:nvPr/>
        </p:nvGraphicFramePr>
        <p:xfrm>
          <a:off x="2877237" y="2469909"/>
          <a:ext cx="2210121" cy="515608"/>
        </p:xfrm>
        <a:graphic>
          <a:graphicData uri="http://schemas.openxmlformats.org/presentationml/2006/ole">
            <mc:AlternateContent xmlns:mc="http://schemas.openxmlformats.org/markup-compatibility/2006">
              <mc:Choice xmlns:v="urn:schemas-microsoft-com:vml" Requires="v">
                <p:oleObj name="Equation" r:id="rId4" imgW="1688760" imgH="393480" progId="Equation.DSMT4">
                  <p:embed/>
                </p:oleObj>
              </mc:Choice>
              <mc:Fallback>
                <p:oleObj name="Equation" r:id="rId4" imgW="1688760" imgH="393480" progId="Equation.DSMT4">
                  <p:embed/>
                  <p:pic>
                    <p:nvPicPr>
                      <p:cNvPr id="5" name="对象 4">
                        <a:extLst>
                          <a:ext uri="{FF2B5EF4-FFF2-40B4-BE49-F238E27FC236}">
                            <a16:creationId xmlns:a16="http://schemas.microsoft.com/office/drawing/2014/main" id="{9AC5C9CF-A0CC-46EF-DF28-9B2CA1A74801}"/>
                          </a:ext>
                        </a:extLst>
                      </p:cNvPr>
                      <p:cNvPicPr/>
                      <p:nvPr/>
                    </p:nvPicPr>
                    <p:blipFill>
                      <a:blip r:embed="rId5"/>
                      <a:stretch>
                        <a:fillRect/>
                      </a:stretch>
                    </p:blipFill>
                    <p:spPr>
                      <a:xfrm>
                        <a:off x="2877237" y="2469909"/>
                        <a:ext cx="2210121" cy="515608"/>
                      </a:xfrm>
                      <a:prstGeom prst="rect">
                        <a:avLst/>
                      </a:prstGeom>
                      <a:noFill/>
                      <a:ln>
                        <a:solidFill>
                          <a:schemeClr val="bg1"/>
                        </a:solidFill>
                      </a:ln>
                    </p:spPr>
                  </p:pic>
                </p:oleObj>
              </mc:Fallback>
            </mc:AlternateContent>
          </a:graphicData>
        </a:graphic>
      </p:graphicFrame>
      <p:sp>
        <p:nvSpPr>
          <p:cNvPr id="8" name="箭头: 下 7">
            <a:extLst>
              <a:ext uri="{FF2B5EF4-FFF2-40B4-BE49-F238E27FC236}">
                <a16:creationId xmlns:a16="http://schemas.microsoft.com/office/drawing/2014/main" id="{8D8D1358-6D2D-5777-6B11-0CA9E95BD249}"/>
              </a:ext>
            </a:extLst>
          </p:cNvPr>
          <p:cNvSpPr/>
          <p:nvPr/>
        </p:nvSpPr>
        <p:spPr>
          <a:xfrm>
            <a:off x="2321778" y="2493583"/>
            <a:ext cx="269112" cy="82793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aphicFrame>
        <p:nvGraphicFramePr>
          <p:cNvPr id="9" name="对象 8">
            <a:extLst>
              <a:ext uri="{FF2B5EF4-FFF2-40B4-BE49-F238E27FC236}">
                <a16:creationId xmlns:a16="http://schemas.microsoft.com/office/drawing/2014/main" id="{5C1ACD95-451D-140E-9584-AC3DC155F776}"/>
              </a:ext>
            </a:extLst>
          </p:cNvPr>
          <p:cNvGraphicFramePr>
            <a:graphicFrameLocks noChangeAspect="1"/>
          </p:cNvGraphicFramePr>
          <p:nvPr/>
        </p:nvGraphicFramePr>
        <p:xfrm>
          <a:off x="1554866" y="3381316"/>
          <a:ext cx="4029461" cy="746485"/>
        </p:xfrm>
        <a:graphic>
          <a:graphicData uri="http://schemas.openxmlformats.org/presentationml/2006/ole">
            <mc:AlternateContent xmlns:mc="http://schemas.openxmlformats.org/markup-compatibility/2006">
              <mc:Choice xmlns:v="urn:schemas-microsoft-com:vml" Requires="v">
                <p:oleObj name="Equation" r:id="rId6" imgW="2400120" imgH="444240" progId="Equation.DSMT4">
                  <p:embed/>
                </p:oleObj>
              </mc:Choice>
              <mc:Fallback>
                <p:oleObj name="Equation" r:id="rId6" imgW="2400120" imgH="444240" progId="Equation.DSMT4">
                  <p:embed/>
                  <p:pic>
                    <p:nvPicPr>
                      <p:cNvPr id="9" name="对象 8">
                        <a:extLst>
                          <a:ext uri="{FF2B5EF4-FFF2-40B4-BE49-F238E27FC236}">
                            <a16:creationId xmlns:a16="http://schemas.microsoft.com/office/drawing/2014/main" id="{5C1ACD95-451D-140E-9584-AC3DC155F776}"/>
                          </a:ext>
                        </a:extLst>
                      </p:cNvPr>
                      <p:cNvPicPr/>
                      <p:nvPr/>
                    </p:nvPicPr>
                    <p:blipFill>
                      <a:blip r:embed="rId7"/>
                      <a:stretch>
                        <a:fillRect/>
                      </a:stretch>
                    </p:blipFill>
                    <p:spPr>
                      <a:xfrm>
                        <a:off x="1554866" y="3381316"/>
                        <a:ext cx="4029461" cy="746485"/>
                      </a:xfrm>
                      <a:prstGeom prst="rect">
                        <a:avLst/>
                      </a:prstGeom>
                    </p:spPr>
                  </p:pic>
                </p:oleObj>
              </mc:Fallback>
            </mc:AlternateContent>
          </a:graphicData>
        </a:graphic>
      </p:graphicFrame>
      <p:graphicFrame>
        <p:nvGraphicFramePr>
          <p:cNvPr id="10" name="对象 74755">
            <a:extLst>
              <a:ext uri="{FF2B5EF4-FFF2-40B4-BE49-F238E27FC236}">
                <a16:creationId xmlns:a16="http://schemas.microsoft.com/office/drawing/2014/main" id="{6747FAAF-5E5D-4ADB-EACB-0D95BA97A35D}"/>
              </a:ext>
            </a:extLst>
          </p:cNvPr>
          <p:cNvGraphicFramePr>
            <a:graphicFrameLocks noChangeAspect="1"/>
          </p:cNvGraphicFramePr>
          <p:nvPr/>
        </p:nvGraphicFramePr>
        <p:xfrm>
          <a:off x="1806791" y="5004453"/>
          <a:ext cx="1582340" cy="681038"/>
        </p:xfrm>
        <a:graphic>
          <a:graphicData uri="http://schemas.openxmlformats.org/presentationml/2006/ole">
            <mc:AlternateContent xmlns:mc="http://schemas.openxmlformats.org/markup-compatibility/2006">
              <mc:Choice xmlns:v="urn:schemas-microsoft-com:vml" Requires="v">
                <p:oleObj name="Equation" r:id="rId8" imgW="24384000" imgH="10668000" progId="Equation.DSMT4">
                  <p:embed/>
                </p:oleObj>
              </mc:Choice>
              <mc:Fallback>
                <p:oleObj name="Equation" r:id="rId8" imgW="24384000" imgH="10668000" progId="Equation.DSMT4">
                  <p:embed/>
                  <p:pic>
                    <p:nvPicPr>
                      <p:cNvPr id="10" name="对象 74755">
                        <a:extLst>
                          <a:ext uri="{FF2B5EF4-FFF2-40B4-BE49-F238E27FC236}">
                            <a16:creationId xmlns:a16="http://schemas.microsoft.com/office/drawing/2014/main" id="{6747FAAF-5E5D-4ADB-EACB-0D95BA97A35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06791" y="5004453"/>
                        <a:ext cx="158234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 name="对象 11">
            <a:extLst>
              <a:ext uri="{FF2B5EF4-FFF2-40B4-BE49-F238E27FC236}">
                <a16:creationId xmlns:a16="http://schemas.microsoft.com/office/drawing/2014/main" id="{772C5FA8-3296-3A58-648B-17C7C971682F}"/>
              </a:ext>
            </a:extLst>
          </p:cNvPr>
          <p:cNvGraphicFramePr>
            <a:graphicFrameLocks noChangeAspect="1"/>
          </p:cNvGraphicFramePr>
          <p:nvPr/>
        </p:nvGraphicFramePr>
        <p:xfrm>
          <a:off x="5963782" y="559009"/>
          <a:ext cx="4111287" cy="675145"/>
        </p:xfrm>
        <a:graphic>
          <a:graphicData uri="http://schemas.openxmlformats.org/presentationml/2006/ole">
            <mc:AlternateContent xmlns:mc="http://schemas.openxmlformats.org/markup-compatibility/2006">
              <mc:Choice xmlns:v="urn:schemas-microsoft-com:vml" Requires="v">
                <p:oleObj name="Equation" r:id="rId10" imgW="2692080" imgH="419040" progId="Equation.DSMT4">
                  <p:embed/>
                </p:oleObj>
              </mc:Choice>
              <mc:Fallback>
                <p:oleObj name="Equation" r:id="rId10" imgW="2692080" imgH="419040" progId="Equation.DSMT4">
                  <p:embed/>
                  <p:pic>
                    <p:nvPicPr>
                      <p:cNvPr id="12" name="对象 11">
                        <a:extLst>
                          <a:ext uri="{FF2B5EF4-FFF2-40B4-BE49-F238E27FC236}">
                            <a16:creationId xmlns:a16="http://schemas.microsoft.com/office/drawing/2014/main" id="{772C5FA8-3296-3A58-648B-17C7C971682F}"/>
                          </a:ext>
                        </a:extLst>
                      </p:cNvPr>
                      <p:cNvPicPr>
                        <a:picLocks noChangeAspect="1" noChangeArrowheads="1"/>
                      </p:cNvPicPr>
                      <p:nvPr/>
                    </p:nvPicPr>
                    <p:blipFill>
                      <a:blip r:embed="rId11"/>
                      <a:srcRect/>
                      <a:stretch>
                        <a:fillRect/>
                      </a:stretch>
                    </p:blipFill>
                    <p:spPr bwMode="auto">
                      <a:xfrm>
                        <a:off x="5963782" y="559009"/>
                        <a:ext cx="4111287" cy="675145"/>
                      </a:xfrm>
                      <a:prstGeom prst="rect">
                        <a:avLst/>
                      </a:prstGeom>
                      <a:noFill/>
                      <a:ln>
                        <a:noFill/>
                      </a:ln>
                    </p:spPr>
                  </p:pic>
                </p:oleObj>
              </mc:Fallback>
            </mc:AlternateContent>
          </a:graphicData>
        </a:graphic>
      </p:graphicFrame>
      <p:graphicFrame>
        <p:nvGraphicFramePr>
          <p:cNvPr id="13" name="对象 95233">
            <a:extLst>
              <a:ext uri="{FF2B5EF4-FFF2-40B4-BE49-F238E27FC236}">
                <a16:creationId xmlns:a16="http://schemas.microsoft.com/office/drawing/2014/main" id="{D2CB6B77-5687-A4C1-3B74-5FA3E51EB6F2}"/>
              </a:ext>
            </a:extLst>
          </p:cNvPr>
          <p:cNvGraphicFramePr>
            <a:graphicFrameLocks noChangeAspect="1"/>
          </p:cNvGraphicFramePr>
          <p:nvPr/>
        </p:nvGraphicFramePr>
        <p:xfrm>
          <a:off x="5963782" y="1505448"/>
          <a:ext cx="3906441" cy="647700"/>
        </p:xfrm>
        <a:graphic>
          <a:graphicData uri="http://schemas.openxmlformats.org/presentationml/2006/ole">
            <mc:AlternateContent xmlns:mc="http://schemas.openxmlformats.org/markup-compatibility/2006">
              <mc:Choice xmlns:v="urn:schemas-microsoft-com:vml" Requires="v">
                <p:oleObj r:id="rId12" imgW="64922400" imgH="10668000" progId="Equation.3">
                  <p:embed/>
                </p:oleObj>
              </mc:Choice>
              <mc:Fallback>
                <p:oleObj r:id="rId12" imgW="64922400" imgH="10668000" progId="Equation.3">
                  <p:embed/>
                  <p:pic>
                    <p:nvPicPr>
                      <p:cNvPr id="13" name="对象 95233">
                        <a:extLst>
                          <a:ext uri="{FF2B5EF4-FFF2-40B4-BE49-F238E27FC236}">
                            <a16:creationId xmlns:a16="http://schemas.microsoft.com/office/drawing/2014/main" id="{D2CB6B77-5687-A4C1-3B74-5FA3E51EB6F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63782" y="1505448"/>
                        <a:ext cx="390644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 name="对象 96261">
            <a:extLst>
              <a:ext uri="{FF2B5EF4-FFF2-40B4-BE49-F238E27FC236}">
                <a16:creationId xmlns:a16="http://schemas.microsoft.com/office/drawing/2014/main" id="{EACA930F-9146-3B2D-1145-0E18C8A26932}"/>
              </a:ext>
            </a:extLst>
          </p:cNvPr>
          <p:cNvGraphicFramePr>
            <a:graphicFrameLocks noChangeAspect="1"/>
          </p:cNvGraphicFramePr>
          <p:nvPr/>
        </p:nvGraphicFramePr>
        <p:xfrm>
          <a:off x="6006475" y="2695865"/>
          <a:ext cx="2012951" cy="625655"/>
        </p:xfrm>
        <a:graphic>
          <a:graphicData uri="http://schemas.openxmlformats.org/presentationml/2006/ole">
            <mc:AlternateContent xmlns:mc="http://schemas.openxmlformats.org/markup-compatibility/2006">
              <mc:Choice xmlns:v="urn:schemas-microsoft-com:vml" Requires="v">
                <p:oleObj name="Equation" r:id="rId14" imgW="1473120" imgH="457200" progId="Equation.DSMT4">
                  <p:embed/>
                </p:oleObj>
              </mc:Choice>
              <mc:Fallback>
                <p:oleObj name="Equation" r:id="rId14" imgW="1473120" imgH="457200" progId="Equation.DSMT4">
                  <p:embed/>
                  <p:pic>
                    <p:nvPicPr>
                      <p:cNvPr id="14" name="对象 96261">
                        <a:extLst>
                          <a:ext uri="{FF2B5EF4-FFF2-40B4-BE49-F238E27FC236}">
                            <a16:creationId xmlns:a16="http://schemas.microsoft.com/office/drawing/2014/main" id="{EACA930F-9146-3B2D-1145-0E18C8A26932}"/>
                          </a:ext>
                        </a:extLst>
                      </p:cNvPr>
                      <p:cNvPicPr>
                        <a:picLocks noChangeAspect="1" noChangeArrowheads="1"/>
                      </p:cNvPicPr>
                      <p:nvPr/>
                    </p:nvPicPr>
                    <p:blipFill>
                      <a:blip r:embed="rId15"/>
                      <a:srcRect/>
                      <a:stretch>
                        <a:fillRect/>
                      </a:stretch>
                    </p:blipFill>
                    <p:spPr bwMode="auto">
                      <a:xfrm>
                        <a:off x="6006475" y="2695865"/>
                        <a:ext cx="2012951" cy="625655"/>
                      </a:xfrm>
                      <a:prstGeom prst="rect">
                        <a:avLst/>
                      </a:prstGeom>
                      <a:noFill/>
                      <a:ln w="28575">
                        <a:noFill/>
                        <a:miter lim="800000"/>
                        <a:headEnd/>
                        <a:tailEnd/>
                      </a:ln>
                    </p:spPr>
                  </p:pic>
                </p:oleObj>
              </mc:Fallback>
            </mc:AlternateContent>
          </a:graphicData>
        </a:graphic>
      </p:graphicFrame>
      <p:graphicFrame>
        <p:nvGraphicFramePr>
          <p:cNvPr id="20" name="对象 105473">
            <a:extLst>
              <a:ext uri="{FF2B5EF4-FFF2-40B4-BE49-F238E27FC236}">
                <a16:creationId xmlns:a16="http://schemas.microsoft.com/office/drawing/2014/main" id="{9FC28ED1-2442-45D6-8999-8E447BE7DBBF}"/>
              </a:ext>
            </a:extLst>
          </p:cNvPr>
          <p:cNvGraphicFramePr>
            <a:graphicFrameLocks noChangeAspect="1"/>
          </p:cNvGraphicFramePr>
          <p:nvPr/>
        </p:nvGraphicFramePr>
        <p:xfrm>
          <a:off x="8353888" y="2631902"/>
          <a:ext cx="1941910" cy="707231"/>
        </p:xfrm>
        <a:graphic>
          <a:graphicData uri="http://schemas.openxmlformats.org/presentationml/2006/ole">
            <mc:AlternateContent xmlns:mc="http://schemas.openxmlformats.org/markup-compatibility/2006">
              <mc:Choice xmlns:v="urn:schemas-microsoft-com:vml" Requires="v">
                <p:oleObj r:id="rId16" imgW="31699200" imgH="11582400" progId="Equation.DSMT4">
                  <p:embed/>
                </p:oleObj>
              </mc:Choice>
              <mc:Fallback>
                <p:oleObj r:id="rId16" imgW="31699200" imgH="11582400" progId="Equation.DSMT4">
                  <p:embed/>
                  <p:pic>
                    <p:nvPicPr>
                      <p:cNvPr id="20" name="对象 105473">
                        <a:extLst>
                          <a:ext uri="{FF2B5EF4-FFF2-40B4-BE49-F238E27FC236}">
                            <a16:creationId xmlns:a16="http://schemas.microsoft.com/office/drawing/2014/main" id="{9FC28ED1-2442-45D6-8999-8E447BE7DBB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53888" y="2631902"/>
                        <a:ext cx="1941910" cy="70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 name="对象 20">
            <a:extLst>
              <a:ext uri="{FF2B5EF4-FFF2-40B4-BE49-F238E27FC236}">
                <a16:creationId xmlns:a16="http://schemas.microsoft.com/office/drawing/2014/main" id="{EF3F64A5-B3C0-5C38-860A-FB2B315FB24B}"/>
              </a:ext>
            </a:extLst>
          </p:cNvPr>
          <p:cNvGraphicFramePr>
            <a:graphicFrameLocks noChangeAspect="1"/>
          </p:cNvGraphicFramePr>
          <p:nvPr/>
        </p:nvGraphicFramePr>
        <p:xfrm>
          <a:off x="3913054" y="5058860"/>
          <a:ext cx="1282680" cy="631768"/>
        </p:xfrm>
        <a:graphic>
          <a:graphicData uri="http://schemas.openxmlformats.org/presentationml/2006/ole">
            <mc:AlternateContent xmlns:mc="http://schemas.openxmlformats.org/markup-compatibility/2006">
              <mc:Choice xmlns:v="urn:schemas-microsoft-com:vml" Requires="v">
                <p:oleObj name="Equation" r:id="rId18" imgW="850680" imgH="419040" progId="Equation.DSMT4">
                  <p:embed/>
                </p:oleObj>
              </mc:Choice>
              <mc:Fallback>
                <p:oleObj name="Equation" r:id="rId18" imgW="850680" imgH="419040" progId="Equation.DSMT4">
                  <p:embed/>
                  <p:pic>
                    <p:nvPicPr>
                      <p:cNvPr id="21" name="对象 20">
                        <a:extLst>
                          <a:ext uri="{FF2B5EF4-FFF2-40B4-BE49-F238E27FC236}">
                            <a16:creationId xmlns:a16="http://schemas.microsoft.com/office/drawing/2014/main" id="{EF3F64A5-B3C0-5C38-860A-FB2B315FB24B}"/>
                          </a:ext>
                        </a:extLst>
                      </p:cNvPr>
                      <p:cNvPicPr/>
                      <p:nvPr/>
                    </p:nvPicPr>
                    <p:blipFill>
                      <a:blip r:embed="rId19"/>
                      <a:stretch>
                        <a:fillRect/>
                      </a:stretch>
                    </p:blipFill>
                    <p:spPr>
                      <a:xfrm>
                        <a:off x="3913054" y="5058860"/>
                        <a:ext cx="1282680" cy="631768"/>
                      </a:xfrm>
                      <a:prstGeom prst="rect">
                        <a:avLst/>
                      </a:prstGeom>
                    </p:spPr>
                  </p:pic>
                </p:oleObj>
              </mc:Fallback>
            </mc:AlternateContent>
          </a:graphicData>
        </a:graphic>
      </p:graphicFrame>
      <p:sp>
        <p:nvSpPr>
          <p:cNvPr id="22" name="箭头: 下 21">
            <a:extLst>
              <a:ext uri="{FF2B5EF4-FFF2-40B4-BE49-F238E27FC236}">
                <a16:creationId xmlns:a16="http://schemas.microsoft.com/office/drawing/2014/main" id="{06BF0CF8-88E8-8EEF-9C5E-D0C3DA44C8EC}"/>
              </a:ext>
            </a:extLst>
          </p:cNvPr>
          <p:cNvSpPr/>
          <p:nvPr/>
        </p:nvSpPr>
        <p:spPr>
          <a:xfrm>
            <a:off x="2321778" y="4404042"/>
            <a:ext cx="269112" cy="4687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文本框 22">
            <a:extLst>
              <a:ext uri="{FF2B5EF4-FFF2-40B4-BE49-F238E27FC236}">
                <a16:creationId xmlns:a16="http://schemas.microsoft.com/office/drawing/2014/main" id="{0F31A70A-33F6-57C2-EEC7-137DE9752917}"/>
              </a:ext>
            </a:extLst>
          </p:cNvPr>
          <p:cNvSpPr txBox="1"/>
          <p:nvPr/>
        </p:nvSpPr>
        <p:spPr>
          <a:xfrm>
            <a:off x="2694064" y="4508376"/>
            <a:ext cx="1282680" cy="300082"/>
          </a:xfrm>
          <a:prstGeom prst="rect">
            <a:avLst/>
          </a:prstGeom>
          <a:noFill/>
        </p:spPr>
        <p:txBody>
          <a:bodyPr wrap="square" rtlCol="0">
            <a:spAutoFit/>
          </a:bodyPr>
          <a:lstStyle/>
          <a:p>
            <a:r>
              <a:rPr lang="zh-CN" altLang="en-US" sz="1350" dirty="0">
                <a:solidFill>
                  <a:schemeClr val="accent1"/>
                </a:solidFill>
                <a:latin typeface="楷体" panose="02010609060101010101" pitchFamily="49" charset="-122"/>
                <a:ea typeface="楷体" panose="02010609060101010101" pitchFamily="49" charset="-122"/>
              </a:rPr>
              <a:t>理想气体</a:t>
            </a:r>
          </a:p>
        </p:txBody>
      </p:sp>
      <p:sp>
        <p:nvSpPr>
          <p:cNvPr id="24" name="箭头: 下 23">
            <a:extLst>
              <a:ext uri="{FF2B5EF4-FFF2-40B4-BE49-F238E27FC236}">
                <a16:creationId xmlns:a16="http://schemas.microsoft.com/office/drawing/2014/main" id="{8C1CC6EA-E896-44E0-3912-0796E5B250F2}"/>
              </a:ext>
            </a:extLst>
          </p:cNvPr>
          <p:cNvSpPr/>
          <p:nvPr/>
        </p:nvSpPr>
        <p:spPr>
          <a:xfrm rot="16200000">
            <a:off x="4589370" y="1345634"/>
            <a:ext cx="269112" cy="10253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aphicFrame>
        <p:nvGraphicFramePr>
          <p:cNvPr id="25" name="对象 24">
            <a:extLst>
              <a:ext uri="{FF2B5EF4-FFF2-40B4-BE49-F238E27FC236}">
                <a16:creationId xmlns:a16="http://schemas.microsoft.com/office/drawing/2014/main" id="{6CF60D0B-5EDC-3B49-084A-09A02B1960BC}"/>
              </a:ext>
            </a:extLst>
          </p:cNvPr>
          <p:cNvGraphicFramePr>
            <a:graphicFrameLocks noChangeAspect="1"/>
          </p:cNvGraphicFramePr>
          <p:nvPr/>
        </p:nvGraphicFramePr>
        <p:xfrm>
          <a:off x="4536195" y="1253316"/>
          <a:ext cx="467057" cy="496247"/>
        </p:xfrm>
        <a:graphic>
          <a:graphicData uri="http://schemas.openxmlformats.org/presentationml/2006/ole">
            <mc:AlternateContent xmlns:mc="http://schemas.openxmlformats.org/markup-compatibility/2006">
              <mc:Choice xmlns:v="urn:schemas-microsoft-com:vml" Requires="v">
                <p:oleObj name="Equation" r:id="rId20" imgW="203040" imgH="215640" progId="Equation.DSMT4">
                  <p:embed/>
                </p:oleObj>
              </mc:Choice>
              <mc:Fallback>
                <p:oleObj name="Equation" r:id="rId20" imgW="203040" imgH="215640" progId="Equation.DSMT4">
                  <p:embed/>
                  <p:pic>
                    <p:nvPicPr>
                      <p:cNvPr id="25" name="对象 24">
                        <a:extLst>
                          <a:ext uri="{FF2B5EF4-FFF2-40B4-BE49-F238E27FC236}">
                            <a16:creationId xmlns:a16="http://schemas.microsoft.com/office/drawing/2014/main" id="{6CF60D0B-5EDC-3B49-084A-09A02B1960BC}"/>
                          </a:ext>
                        </a:extLst>
                      </p:cNvPr>
                      <p:cNvPicPr/>
                      <p:nvPr/>
                    </p:nvPicPr>
                    <p:blipFill>
                      <a:blip r:embed="rId21"/>
                      <a:stretch>
                        <a:fillRect/>
                      </a:stretch>
                    </p:blipFill>
                    <p:spPr>
                      <a:xfrm>
                        <a:off x="4536195" y="1253316"/>
                        <a:ext cx="467057" cy="496247"/>
                      </a:xfrm>
                      <a:prstGeom prst="rect">
                        <a:avLst/>
                      </a:prstGeom>
                    </p:spPr>
                  </p:pic>
                </p:oleObj>
              </mc:Fallback>
            </mc:AlternateContent>
          </a:graphicData>
        </a:graphic>
      </p:graphicFrame>
      <p:sp>
        <p:nvSpPr>
          <p:cNvPr id="26" name="箭头: 下 25">
            <a:extLst>
              <a:ext uri="{FF2B5EF4-FFF2-40B4-BE49-F238E27FC236}">
                <a16:creationId xmlns:a16="http://schemas.microsoft.com/office/drawing/2014/main" id="{6F00F944-5F5F-601A-5EB2-6FDDFBF78162}"/>
              </a:ext>
            </a:extLst>
          </p:cNvPr>
          <p:cNvSpPr/>
          <p:nvPr/>
        </p:nvSpPr>
        <p:spPr>
          <a:xfrm>
            <a:off x="6699854" y="2081995"/>
            <a:ext cx="269112" cy="4687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文本框 26">
            <a:extLst>
              <a:ext uri="{FF2B5EF4-FFF2-40B4-BE49-F238E27FC236}">
                <a16:creationId xmlns:a16="http://schemas.microsoft.com/office/drawing/2014/main" id="{FE75ECBF-169A-709A-0B4C-0AA96725E2BE}"/>
              </a:ext>
            </a:extLst>
          </p:cNvPr>
          <p:cNvSpPr txBox="1"/>
          <p:nvPr/>
        </p:nvSpPr>
        <p:spPr>
          <a:xfrm>
            <a:off x="6968966" y="2186652"/>
            <a:ext cx="1282680" cy="300082"/>
          </a:xfrm>
          <a:prstGeom prst="rect">
            <a:avLst/>
          </a:prstGeom>
          <a:noFill/>
        </p:spPr>
        <p:txBody>
          <a:bodyPr wrap="square" rtlCol="0">
            <a:spAutoFit/>
          </a:bodyPr>
          <a:lstStyle/>
          <a:p>
            <a:r>
              <a:rPr lang="zh-CN" altLang="en-US" sz="1350" dirty="0">
                <a:solidFill>
                  <a:schemeClr val="accent1"/>
                </a:solidFill>
                <a:latin typeface="楷体" panose="02010609060101010101" pitchFamily="49" charset="-122"/>
                <a:ea typeface="楷体" panose="02010609060101010101" pitchFamily="49" charset="-122"/>
              </a:rPr>
              <a:t>理想气体</a:t>
            </a:r>
          </a:p>
        </p:txBody>
      </p:sp>
      <p:sp>
        <p:nvSpPr>
          <p:cNvPr id="30" name="箭头: 下 29">
            <a:extLst>
              <a:ext uri="{FF2B5EF4-FFF2-40B4-BE49-F238E27FC236}">
                <a16:creationId xmlns:a16="http://schemas.microsoft.com/office/drawing/2014/main" id="{ADDBF527-A761-B855-25E7-54D89A9E18E7}"/>
              </a:ext>
            </a:extLst>
          </p:cNvPr>
          <p:cNvSpPr/>
          <p:nvPr/>
        </p:nvSpPr>
        <p:spPr>
          <a:xfrm>
            <a:off x="3966788" y="4429522"/>
            <a:ext cx="269112" cy="48532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1" name="文本框 30">
            <a:extLst>
              <a:ext uri="{FF2B5EF4-FFF2-40B4-BE49-F238E27FC236}">
                <a16:creationId xmlns:a16="http://schemas.microsoft.com/office/drawing/2014/main" id="{598796FC-7372-2D2C-8953-6E84818986A2}"/>
              </a:ext>
            </a:extLst>
          </p:cNvPr>
          <p:cNvSpPr txBox="1"/>
          <p:nvPr/>
        </p:nvSpPr>
        <p:spPr>
          <a:xfrm>
            <a:off x="4276019" y="4526134"/>
            <a:ext cx="1282680" cy="300082"/>
          </a:xfrm>
          <a:prstGeom prst="rect">
            <a:avLst/>
          </a:prstGeom>
          <a:noFill/>
        </p:spPr>
        <p:txBody>
          <a:bodyPr wrap="square" rtlCol="0">
            <a:spAutoFit/>
          </a:bodyPr>
          <a:lstStyle/>
          <a:p>
            <a:r>
              <a:rPr lang="zh-CN" altLang="en-US" sz="1350" dirty="0">
                <a:solidFill>
                  <a:schemeClr val="accent1"/>
                </a:solidFill>
                <a:latin typeface="楷体" panose="02010609060101010101" pitchFamily="49" charset="-122"/>
                <a:ea typeface="楷体" panose="02010609060101010101" pitchFamily="49" charset="-122"/>
              </a:rPr>
              <a:t>流体静止</a:t>
            </a:r>
          </a:p>
        </p:txBody>
      </p:sp>
      <p:pic>
        <p:nvPicPr>
          <p:cNvPr id="32" name="图片 31">
            <a:extLst>
              <a:ext uri="{FF2B5EF4-FFF2-40B4-BE49-F238E27FC236}">
                <a16:creationId xmlns:a16="http://schemas.microsoft.com/office/drawing/2014/main" id="{D12B6CF8-2F34-4575-63D3-6F76965A8EFA}"/>
              </a:ext>
            </a:extLst>
          </p:cNvPr>
          <p:cNvPicPr>
            <a:picLocks noChangeAspect="1"/>
          </p:cNvPicPr>
          <p:nvPr/>
        </p:nvPicPr>
        <p:blipFill>
          <a:blip r:embed="rId22"/>
          <a:stretch>
            <a:fillRect/>
          </a:stretch>
        </p:blipFill>
        <p:spPr>
          <a:xfrm>
            <a:off x="5735960" y="4103342"/>
            <a:ext cx="2539666" cy="647700"/>
          </a:xfrm>
          <a:prstGeom prst="rect">
            <a:avLst/>
          </a:prstGeom>
        </p:spPr>
      </p:pic>
      <p:graphicFrame>
        <p:nvGraphicFramePr>
          <p:cNvPr id="33" name="对象 99331">
            <a:extLst>
              <a:ext uri="{FF2B5EF4-FFF2-40B4-BE49-F238E27FC236}">
                <a16:creationId xmlns:a16="http://schemas.microsoft.com/office/drawing/2014/main" id="{704AF617-2480-2CC5-DF40-13E57192BB42}"/>
              </a:ext>
            </a:extLst>
          </p:cNvPr>
          <p:cNvGraphicFramePr>
            <a:graphicFrameLocks noChangeAspect="1"/>
          </p:cNvGraphicFramePr>
          <p:nvPr/>
        </p:nvGraphicFramePr>
        <p:xfrm>
          <a:off x="5819821" y="5324774"/>
          <a:ext cx="2293144" cy="696515"/>
        </p:xfrm>
        <a:graphic>
          <a:graphicData uri="http://schemas.openxmlformats.org/presentationml/2006/ole">
            <mc:AlternateContent xmlns:mc="http://schemas.openxmlformats.org/markup-compatibility/2006">
              <mc:Choice xmlns:v="urn:schemas-microsoft-com:vml" Requires="v">
                <p:oleObj name="Equation" r:id="rId23" imgW="1422360" imgH="419040" progId="Equation.DSMT4">
                  <p:embed/>
                </p:oleObj>
              </mc:Choice>
              <mc:Fallback>
                <p:oleObj name="Equation" r:id="rId23" imgW="1422360" imgH="419040" progId="Equation.DSMT4">
                  <p:embed/>
                  <p:pic>
                    <p:nvPicPr>
                      <p:cNvPr id="33" name="对象 99331">
                        <a:extLst>
                          <a:ext uri="{FF2B5EF4-FFF2-40B4-BE49-F238E27FC236}">
                            <a16:creationId xmlns:a16="http://schemas.microsoft.com/office/drawing/2014/main" id="{704AF617-2480-2CC5-DF40-13E57192BB42}"/>
                          </a:ext>
                        </a:extLst>
                      </p:cNvPr>
                      <p:cNvPicPr>
                        <a:picLocks noChangeAspect="1" noChangeArrowheads="1"/>
                      </p:cNvPicPr>
                      <p:nvPr/>
                    </p:nvPicPr>
                    <p:blipFill>
                      <a:blip r:embed="rId24"/>
                      <a:srcRect/>
                      <a:stretch>
                        <a:fillRect/>
                      </a:stretch>
                    </p:blipFill>
                    <p:spPr bwMode="auto">
                      <a:xfrm>
                        <a:off x="5819821" y="5324774"/>
                        <a:ext cx="2293144" cy="696515"/>
                      </a:xfrm>
                      <a:prstGeom prst="rect">
                        <a:avLst/>
                      </a:prstGeom>
                      <a:noFill/>
                      <a:ln>
                        <a:noFill/>
                      </a:ln>
                    </p:spPr>
                  </p:pic>
                </p:oleObj>
              </mc:Fallback>
            </mc:AlternateContent>
          </a:graphicData>
        </a:graphic>
      </p:graphicFrame>
      <p:sp>
        <p:nvSpPr>
          <p:cNvPr id="34" name="箭头: 下 33">
            <a:extLst>
              <a:ext uri="{FF2B5EF4-FFF2-40B4-BE49-F238E27FC236}">
                <a16:creationId xmlns:a16="http://schemas.microsoft.com/office/drawing/2014/main" id="{B5418666-59B2-2CD0-9510-30DAF0150D08}"/>
              </a:ext>
            </a:extLst>
          </p:cNvPr>
          <p:cNvSpPr/>
          <p:nvPr/>
        </p:nvSpPr>
        <p:spPr>
          <a:xfrm>
            <a:off x="6767010" y="4864652"/>
            <a:ext cx="269112" cy="4687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文本框 34">
            <a:extLst>
              <a:ext uri="{FF2B5EF4-FFF2-40B4-BE49-F238E27FC236}">
                <a16:creationId xmlns:a16="http://schemas.microsoft.com/office/drawing/2014/main" id="{0A66B815-3C30-0F10-0243-70F8BBFF02CA}"/>
              </a:ext>
            </a:extLst>
          </p:cNvPr>
          <p:cNvSpPr txBox="1"/>
          <p:nvPr/>
        </p:nvSpPr>
        <p:spPr>
          <a:xfrm>
            <a:off x="7012924" y="4913942"/>
            <a:ext cx="1282680" cy="300082"/>
          </a:xfrm>
          <a:prstGeom prst="rect">
            <a:avLst/>
          </a:prstGeom>
          <a:noFill/>
        </p:spPr>
        <p:txBody>
          <a:bodyPr wrap="square" rtlCol="0">
            <a:spAutoFit/>
          </a:bodyPr>
          <a:lstStyle/>
          <a:p>
            <a:r>
              <a:rPr lang="zh-CN" altLang="en-US" sz="1350" dirty="0">
                <a:solidFill>
                  <a:schemeClr val="accent1"/>
                </a:solidFill>
                <a:latin typeface="楷体" panose="02010609060101010101" pitchFamily="49" charset="-122"/>
                <a:ea typeface="楷体" panose="02010609060101010101" pitchFamily="49" charset="-122"/>
              </a:rPr>
              <a:t>理想气体</a:t>
            </a:r>
          </a:p>
        </p:txBody>
      </p:sp>
      <p:sp>
        <p:nvSpPr>
          <p:cNvPr id="36" name="文本框 35">
            <a:extLst>
              <a:ext uri="{FF2B5EF4-FFF2-40B4-BE49-F238E27FC236}">
                <a16:creationId xmlns:a16="http://schemas.microsoft.com/office/drawing/2014/main" id="{6461594C-D51B-8205-84A3-B825D027B319}"/>
              </a:ext>
            </a:extLst>
          </p:cNvPr>
          <p:cNvSpPr txBox="1"/>
          <p:nvPr/>
        </p:nvSpPr>
        <p:spPr>
          <a:xfrm>
            <a:off x="1968773" y="2058117"/>
            <a:ext cx="975122" cy="323165"/>
          </a:xfrm>
          <a:prstGeom prst="rect">
            <a:avLst/>
          </a:prstGeom>
          <a:noFill/>
        </p:spPr>
        <p:txBody>
          <a:bodyPr wrap="square" rtlCol="0">
            <a:spAutoFit/>
          </a:bodyPr>
          <a:lstStyle/>
          <a:p>
            <a:r>
              <a:rPr lang="zh-CN" altLang="en-US" sz="1500" dirty="0">
                <a:solidFill>
                  <a:srgbClr val="FF0000"/>
                </a:solidFill>
                <a:latin typeface="楷体" panose="02010609060101010101" pitchFamily="49" charset="-122"/>
                <a:ea typeface="楷体" panose="02010609060101010101" pitchFamily="49" charset="-122"/>
              </a:rPr>
              <a:t>运动方程</a:t>
            </a:r>
          </a:p>
        </p:txBody>
      </p:sp>
      <p:sp>
        <p:nvSpPr>
          <p:cNvPr id="37" name="文本框 36">
            <a:extLst>
              <a:ext uri="{FF2B5EF4-FFF2-40B4-BE49-F238E27FC236}">
                <a16:creationId xmlns:a16="http://schemas.microsoft.com/office/drawing/2014/main" id="{694BFE87-8CD2-6886-F4D4-C1A3F289C57C}"/>
              </a:ext>
            </a:extLst>
          </p:cNvPr>
          <p:cNvSpPr txBox="1"/>
          <p:nvPr/>
        </p:nvSpPr>
        <p:spPr>
          <a:xfrm>
            <a:off x="3037103" y="2884237"/>
            <a:ext cx="2012950" cy="300082"/>
          </a:xfrm>
          <a:prstGeom prst="rect">
            <a:avLst/>
          </a:prstGeom>
          <a:noFill/>
        </p:spPr>
        <p:txBody>
          <a:bodyPr wrap="square" rtlCol="0">
            <a:spAutoFit/>
          </a:bodyPr>
          <a:lstStyle/>
          <a:p>
            <a:r>
              <a:rPr lang="zh-CN" altLang="en-US" sz="1350" dirty="0">
                <a:solidFill>
                  <a:schemeClr val="accent1"/>
                </a:solidFill>
                <a:latin typeface="楷体" panose="02010609060101010101" pitchFamily="49" charset="-122"/>
                <a:ea typeface="楷体" panose="02010609060101010101" pitchFamily="49" charset="-122"/>
              </a:rPr>
              <a:t>广义牛顿粘性假设</a:t>
            </a:r>
          </a:p>
        </p:txBody>
      </p:sp>
      <p:sp>
        <p:nvSpPr>
          <p:cNvPr id="39" name="文本框 38">
            <a:extLst>
              <a:ext uri="{FF2B5EF4-FFF2-40B4-BE49-F238E27FC236}">
                <a16:creationId xmlns:a16="http://schemas.microsoft.com/office/drawing/2014/main" id="{E0D4D854-6BF3-CBF7-FE29-F884FF5764C1}"/>
              </a:ext>
            </a:extLst>
          </p:cNvPr>
          <p:cNvSpPr txBox="1"/>
          <p:nvPr/>
        </p:nvSpPr>
        <p:spPr>
          <a:xfrm>
            <a:off x="3178067" y="4050049"/>
            <a:ext cx="1521619" cy="323165"/>
          </a:xfrm>
          <a:prstGeom prst="rect">
            <a:avLst/>
          </a:prstGeom>
          <a:noFill/>
        </p:spPr>
        <p:txBody>
          <a:bodyPr wrap="square" rtlCol="0">
            <a:spAutoFit/>
          </a:bodyPr>
          <a:lstStyle/>
          <a:p>
            <a:r>
              <a:rPr lang="en-US" altLang="zh-CN" sz="1500" dirty="0">
                <a:solidFill>
                  <a:srgbClr val="FF0000"/>
                </a:solidFill>
                <a:latin typeface="楷体" panose="02010609060101010101" pitchFamily="49" charset="-122"/>
                <a:ea typeface="楷体" panose="02010609060101010101" pitchFamily="49" charset="-122"/>
              </a:rPr>
              <a:t>N-S</a:t>
            </a:r>
            <a:r>
              <a:rPr lang="zh-CN" altLang="en-US" sz="1500" dirty="0">
                <a:solidFill>
                  <a:srgbClr val="FF0000"/>
                </a:solidFill>
                <a:latin typeface="楷体" panose="02010609060101010101" pitchFamily="49" charset="-122"/>
                <a:ea typeface="楷体" panose="02010609060101010101" pitchFamily="49" charset="-122"/>
              </a:rPr>
              <a:t>方程</a:t>
            </a:r>
          </a:p>
        </p:txBody>
      </p:sp>
      <p:sp>
        <p:nvSpPr>
          <p:cNvPr id="40" name="文本框 39">
            <a:extLst>
              <a:ext uri="{FF2B5EF4-FFF2-40B4-BE49-F238E27FC236}">
                <a16:creationId xmlns:a16="http://schemas.microsoft.com/office/drawing/2014/main" id="{2E1967C5-DEFB-9896-9A90-B2F847FAE7C9}"/>
              </a:ext>
            </a:extLst>
          </p:cNvPr>
          <p:cNvSpPr txBox="1"/>
          <p:nvPr/>
        </p:nvSpPr>
        <p:spPr>
          <a:xfrm>
            <a:off x="2091999" y="5634273"/>
            <a:ext cx="1114425" cy="323165"/>
          </a:xfrm>
          <a:prstGeom prst="rect">
            <a:avLst/>
          </a:prstGeom>
          <a:noFill/>
        </p:spPr>
        <p:txBody>
          <a:bodyPr wrap="square" rtlCol="0">
            <a:spAutoFit/>
          </a:bodyPr>
          <a:lstStyle/>
          <a:p>
            <a:r>
              <a:rPr lang="zh-CN" altLang="en-US" sz="1500" dirty="0">
                <a:solidFill>
                  <a:srgbClr val="FF0000"/>
                </a:solidFill>
                <a:latin typeface="楷体" panose="02010609060101010101" pitchFamily="49" charset="-122"/>
                <a:ea typeface="楷体" panose="02010609060101010101" pitchFamily="49" charset="-122"/>
              </a:rPr>
              <a:t>欧拉方程</a:t>
            </a:r>
          </a:p>
        </p:txBody>
      </p:sp>
      <p:sp>
        <p:nvSpPr>
          <p:cNvPr id="41" name="文本框 40">
            <a:extLst>
              <a:ext uri="{FF2B5EF4-FFF2-40B4-BE49-F238E27FC236}">
                <a16:creationId xmlns:a16="http://schemas.microsoft.com/office/drawing/2014/main" id="{657FAC7C-7B79-0E98-5AC3-6E708F37D07F}"/>
              </a:ext>
            </a:extLst>
          </p:cNvPr>
          <p:cNvSpPr txBox="1"/>
          <p:nvPr/>
        </p:nvSpPr>
        <p:spPr>
          <a:xfrm>
            <a:off x="4043579" y="5629903"/>
            <a:ext cx="1114425" cy="323165"/>
          </a:xfrm>
          <a:prstGeom prst="rect">
            <a:avLst/>
          </a:prstGeom>
          <a:noFill/>
        </p:spPr>
        <p:txBody>
          <a:bodyPr wrap="square" rtlCol="0">
            <a:spAutoFit/>
          </a:bodyPr>
          <a:lstStyle/>
          <a:p>
            <a:r>
              <a:rPr lang="zh-CN" altLang="en-US" sz="1500" dirty="0">
                <a:solidFill>
                  <a:srgbClr val="FF0000"/>
                </a:solidFill>
                <a:latin typeface="楷体" panose="02010609060101010101" pitchFamily="49" charset="-122"/>
                <a:ea typeface="楷体" panose="02010609060101010101" pitchFamily="49" charset="-122"/>
              </a:rPr>
              <a:t>静力方程</a:t>
            </a:r>
          </a:p>
        </p:txBody>
      </p:sp>
      <p:sp>
        <p:nvSpPr>
          <p:cNvPr id="42" name="文本框 41">
            <a:extLst>
              <a:ext uri="{FF2B5EF4-FFF2-40B4-BE49-F238E27FC236}">
                <a16:creationId xmlns:a16="http://schemas.microsoft.com/office/drawing/2014/main" id="{E0076719-C9A0-8551-C533-B186DC592EC4}"/>
              </a:ext>
            </a:extLst>
          </p:cNvPr>
          <p:cNvSpPr txBox="1"/>
          <p:nvPr/>
        </p:nvSpPr>
        <p:spPr>
          <a:xfrm>
            <a:off x="7202128" y="1049816"/>
            <a:ext cx="1656032" cy="323165"/>
          </a:xfrm>
          <a:prstGeom prst="rect">
            <a:avLst/>
          </a:prstGeom>
          <a:noFill/>
        </p:spPr>
        <p:txBody>
          <a:bodyPr wrap="square" rtlCol="0">
            <a:spAutoFit/>
          </a:bodyPr>
          <a:lstStyle/>
          <a:p>
            <a:r>
              <a:rPr lang="zh-CN" altLang="en-US" sz="1500" dirty="0">
                <a:solidFill>
                  <a:srgbClr val="FF0000"/>
                </a:solidFill>
                <a:latin typeface="楷体" panose="02010609060101010101" pitchFamily="49" charset="-122"/>
                <a:ea typeface="楷体" panose="02010609060101010101" pitchFamily="49" charset="-122"/>
              </a:rPr>
              <a:t>能量方程</a:t>
            </a:r>
          </a:p>
        </p:txBody>
      </p:sp>
      <p:sp>
        <p:nvSpPr>
          <p:cNvPr id="43" name="文本框 42">
            <a:extLst>
              <a:ext uri="{FF2B5EF4-FFF2-40B4-BE49-F238E27FC236}">
                <a16:creationId xmlns:a16="http://schemas.microsoft.com/office/drawing/2014/main" id="{1A9BCA10-2C86-265E-CB6C-1ACCBC06D48A}"/>
              </a:ext>
            </a:extLst>
          </p:cNvPr>
          <p:cNvSpPr txBox="1"/>
          <p:nvPr/>
        </p:nvSpPr>
        <p:spPr>
          <a:xfrm>
            <a:off x="7866328" y="1902324"/>
            <a:ext cx="975122" cy="323165"/>
          </a:xfrm>
          <a:prstGeom prst="rect">
            <a:avLst/>
          </a:prstGeom>
          <a:noFill/>
        </p:spPr>
        <p:txBody>
          <a:bodyPr wrap="square" rtlCol="0">
            <a:spAutoFit/>
          </a:bodyPr>
          <a:lstStyle/>
          <a:p>
            <a:r>
              <a:rPr lang="zh-CN" altLang="en-US" sz="1500" dirty="0">
                <a:solidFill>
                  <a:srgbClr val="FF0000"/>
                </a:solidFill>
                <a:latin typeface="楷体" panose="02010609060101010101" pitchFamily="49" charset="-122"/>
                <a:ea typeface="楷体" panose="02010609060101010101" pitchFamily="49" charset="-122"/>
              </a:rPr>
              <a:t>动能方程</a:t>
            </a:r>
          </a:p>
        </p:txBody>
      </p:sp>
      <p:sp>
        <p:nvSpPr>
          <p:cNvPr id="44" name="文本框 43">
            <a:extLst>
              <a:ext uri="{FF2B5EF4-FFF2-40B4-BE49-F238E27FC236}">
                <a16:creationId xmlns:a16="http://schemas.microsoft.com/office/drawing/2014/main" id="{6646E269-A01E-6773-E9E6-FD67C8E6F282}"/>
              </a:ext>
            </a:extLst>
          </p:cNvPr>
          <p:cNvSpPr txBox="1"/>
          <p:nvPr/>
        </p:nvSpPr>
        <p:spPr>
          <a:xfrm>
            <a:off x="7309744" y="4584358"/>
            <a:ext cx="1282680" cy="323165"/>
          </a:xfrm>
          <a:prstGeom prst="rect">
            <a:avLst/>
          </a:prstGeom>
          <a:noFill/>
        </p:spPr>
        <p:txBody>
          <a:bodyPr wrap="square" rtlCol="0">
            <a:spAutoFit/>
          </a:bodyPr>
          <a:lstStyle/>
          <a:p>
            <a:r>
              <a:rPr lang="zh-CN" altLang="en-US" sz="1500" dirty="0">
                <a:solidFill>
                  <a:srgbClr val="FF0000"/>
                </a:solidFill>
                <a:latin typeface="楷体" panose="02010609060101010101" pitchFamily="49" charset="-122"/>
                <a:ea typeface="楷体" panose="02010609060101010101" pitchFamily="49" charset="-122"/>
              </a:rPr>
              <a:t>热流量方程</a:t>
            </a:r>
          </a:p>
        </p:txBody>
      </p:sp>
      <p:sp>
        <p:nvSpPr>
          <p:cNvPr id="45" name="文本框 44">
            <a:extLst>
              <a:ext uri="{FF2B5EF4-FFF2-40B4-BE49-F238E27FC236}">
                <a16:creationId xmlns:a16="http://schemas.microsoft.com/office/drawing/2014/main" id="{116D37FE-E123-CD90-156C-13AFF785D1DD}"/>
              </a:ext>
            </a:extLst>
          </p:cNvPr>
          <p:cNvSpPr txBox="1"/>
          <p:nvPr/>
        </p:nvSpPr>
        <p:spPr>
          <a:xfrm>
            <a:off x="9433728" y="2050347"/>
            <a:ext cx="1282680" cy="715581"/>
          </a:xfrm>
          <a:prstGeom prst="rect">
            <a:avLst/>
          </a:prstGeom>
          <a:noFill/>
        </p:spPr>
        <p:txBody>
          <a:bodyPr wrap="square" rtlCol="0">
            <a:spAutoFit/>
          </a:bodyPr>
          <a:lstStyle/>
          <a:p>
            <a:r>
              <a:rPr lang="zh-CN" altLang="en-US" sz="1350" dirty="0">
                <a:solidFill>
                  <a:schemeClr val="accent1"/>
                </a:solidFill>
                <a:latin typeface="楷体" panose="02010609060101010101" pitchFamily="49" charset="-122"/>
                <a:ea typeface="楷体" panose="02010609060101010101" pitchFamily="49" charset="-122"/>
              </a:rPr>
              <a:t>理想</a:t>
            </a:r>
            <a:r>
              <a:rPr lang="en-US" altLang="zh-CN" sz="1350" dirty="0">
                <a:solidFill>
                  <a:schemeClr val="accent1"/>
                </a:solidFill>
                <a:latin typeface="楷体" panose="02010609060101010101" pitchFamily="49" charset="-122"/>
                <a:ea typeface="楷体" panose="02010609060101010101" pitchFamily="49" charset="-122"/>
              </a:rPr>
              <a:t>,</a:t>
            </a:r>
            <a:r>
              <a:rPr lang="zh-CN" altLang="en-US" sz="1350" dirty="0">
                <a:solidFill>
                  <a:schemeClr val="accent1"/>
                </a:solidFill>
                <a:latin typeface="楷体" panose="02010609060101010101" pitchFamily="49" charset="-122"/>
                <a:ea typeface="楷体" panose="02010609060101010101" pitchFamily="49" charset="-122"/>
              </a:rPr>
              <a:t>不可压，定常流体，质量力为有势力</a:t>
            </a:r>
          </a:p>
        </p:txBody>
      </p:sp>
      <p:sp>
        <p:nvSpPr>
          <p:cNvPr id="46" name="箭头: 下 45">
            <a:extLst>
              <a:ext uri="{FF2B5EF4-FFF2-40B4-BE49-F238E27FC236}">
                <a16:creationId xmlns:a16="http://schemas.microsoft.com/office/drawing/2014/main" id="{0C943B41-847B-19E5-3E31-3EDE90097087}"/>
              </a:ext>
            </a:extLst>
          </p:cNvPr>
          <p:cNvSpPr/>
          <p:nvPr/>
        </p:nvSpPr>
        <p:spPr>
          <a:xfrm>
            <a:off x="9077620" y="2093738"/>
            <a:ext cx="269112" cy="49638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文本框 46">
            <a:extLst>
              <a:ext uri="{FF2B5EF4-FFF2-40B4-BE49-F238E27FC236}">
                <a16:creationId xmlns:a16="http://schemas.microsoft.com/office/drawing/2014/main" id="{9C01D8DE-8411-182B-4D67-351E219EB0B8}"/>
              </a:ext>
            </a:extLst>
          </p:cNvPr>
          <p:cNvSpPr txBox="1"/>
          <p:nvPr/>
        </p:nvSpPr>
        <p:spPr>
          <a:xfrm>
            <a:off x="8685512" y="3222429"/>
            <a:ext cx="1278663" cy="323165"/>
          </a:xfrm>
          <a:prstGeom prst="rect">
            <a:avLst/>
          </a:prstGeom>
          <a:noFill/>
        </p:spPr>
        <p:txBody>
          <a:bodyPr wrap="square" rtlCol="0">
            <a:spAutoFit/>
          </a:bodyPr>
          <a:lstStyle/>
          <a:p>
            <a:r>
              <a:rPr lang="zh-CN" altLang="en-US" sz="1500" dirty="0">
                <a:solidFill>
                  <a:srgbClr val="FF0000"/>
                </a:solidFill>
                <a:latin typeface="楷体" panose="02010609060101010101" pitchFamily="49" charset="-122"/>
                <a:ea typeface="楷体" panose="02010609060101010101" pitchFamily="49" charset="-122"/>
              </a:rPr>
              <a:t>伯努利方程</a:t>
            </a:r>
          </a:p>
        </p:txBody>
      </p:sp>
      <p:cxnSp>
        <p:nvCxnSpPr>
          <p:cNvPr id="50" name="直接连接符 49">
            <a:extLst>
              <a:ext uri="{FF2B5EF4-FFF2-40B4-BE49-F238E27FC236}">
                <a16:creationId xmlns:a16="http://schemas.microsoft.com/office/drawing/2014/main" id="{27E7E063-7C70-2851-8E4D-661B95C36648}"/>
              </a:ext>
            </a:extLst>
          </p:cNvPr>
          <p:cNvCxnSpPr>
            <a:cxnSpLocks/>
          </p:cNvCxnSpPr>
          <p:nvPr/>
        </p:nvCxnSpPr>
        <p:spPr>
          <a:xfrm>
            <a:off x="5584326" y="2366761"/>
            <a:ext cx="0" cy="3663090"/>
          </a:xfrm>
          <a:prstGeom prst="line">
            <a:avLst/>
          </a:prstGeom>
          <a:ln w="31750">
            <a:prstDash val="lgDash"/>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1CA61765-7235-8469-8268-E9D273C72648}"/>
              </a:ext>
            </a:extLst>
          </p:cNvPr>
          <p:cNvCxnSpPr>
            <a:cxnSpLocks/>
          </p:cNvCxnSpPr>
          <p:nvPr/>
        </p:nvCxnSpPr>
        <p:spPr>
          <a:xfrm>
            <a:off x="5607527" y="3879380"/>
            <a:ext cx="4888511" cy="0"/>
          </a:xfrm>
          <a:prstGeom prst="line">
            <a:avLst/>
          </a:prstGeom>
          <a:ln w="25400">
            <a:solidFill>
              <a:srgbClr val="FF0000"/>
            </a:solidFill>
            <a:prstDash val="lgDash"/>
          </a:ln>
        </p:spPr>
        <p:style>
          <a:lnRef idx="1">
            <a:schemeClr val="accent1"/>
          </a:lnRef>
          <a:fillRef idx="0">
            <a:schemeClr val="accent1"/>
          </a:fillRef>
          <a:effectRef idx="0">
            <a:schemeClr val="accent1"/>
          </a:effectRef>
          <a:fontRef idx="minor">
            <a:schemeClr val="tx1"/>
          </a:fontRef>
        </p:style>
      </p:cxnSp>
      <p:graphicFrame>
        <p:nvGraphicFramePr>
          <p:cNvPr id="2" name="对象 12289">
            <a:extLst>
              <a:ext uri="{FF2B5EF4-FFF2-40B4-BE49-F238E27FC236}">
                <a16:creationId xmlns:a16="http://schemas.microsoft.com/office/drawing/2014/main" id="{66F95BA0-B767-A13E-4E2D-9010EB59881F}"/>
              </a:ext>
            </a:extLst>
          </p:cNvPr>
          <p:cNvGraphicFramePr>
            <a:graphicFrameLocks noChangeAspect="1"/>
          </p:cNvGraphicFramePr>
          <p:nvPr/>
        </p:nvGraphicFramePr>
        <p:xfrm>
          <a:off x="8585997" y="4154003"/>
          <a:ext cx="1732606" cy="480353"/>
        </p:xfrm>
        <a:graphic>
          <a:graphicData uri="http://schemas.openxmlformats.org/presentationml/2006/ole">
            <mc:AlternateContent xmlns:mc="http://schemas.openxmlformats.org/markup-compatibility/2006">
              <mc:Choice xmlns:v="urn:schemas-microsoft-com:vml" Requires="v">
                <p:oleObj r:id="rId25" imgW="24688800" imgH="9448800" progId="Equation.DSMT4">
                  <p:embed/>
                </p:oleObj>
              </mc:Choice>
              <mc:Fallback>
                <p:oleObj r:id="rId25" imgW="24688800" imgH="9448800" progId="Equation.DSMT4">
                  <p:embed/>
                  <p:pic>
                    <p:nvPicPr>
                      <p:cNvPr id="2" name="对象 12289">
                        <a:extLst>
                          <a:ext uri="{FF2B5EF4-FFF2-40B4-BE49-F238E27FC236}">
                            <a16:creationId xmlns:a16="http://schemas.microsoft.com/office/drawing/2014/main" id="{66F95BA0-B767-A13E-4E2D-9010EB59881F}"/>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585997" y="4154003"/>
                        <a:ext cx="1732606" cy="480353"/>
                      </a:xfrm>
                      <a:prstGeom prst="rect">
                        <a:avLst/>
                      </a:prstGeom>
                      <a:noFill/>
                      <a:ln>
                        <a:noFill/>
                      </a:ln>
                    </p:spPr>
                  </p:pic>
                </p:oleObj>
              </mc:Fallback>
            </mc:AlternateContent>
          </a:graphicData>
        </a:graphic>
      </p:graphicFrame>
      <p:graphicFrame>
        <p:nvGraphicFramePr>
          <p:cNvPr id="19" name="对象 18">
            <a:extLst>
              <a:ext uri="{FF2B5EF4-FFF2-40B4-BE49-F238E27FC236}">
                <a16:creationId xmlns:a16="http://schemas.microsoft.com/office/drawing/2014/main" id="{2FA68378-5E43-1B4A-3524-1E86BEE7CDC4}"/>
              </a:ext>
            </a:extLst>
          </p:cNvPr>
          <p:cNvGraphicFramePr>
            <a:graphicFrameLocks noChangeAspect="1"/>
          </p:cNvGraphicFramePr>
          <p:nvPr/>
        </p:nvGraphicFramePr>
        <p:xfrm>
          <a:off x="8620340" y="5382549"/>
          <a:ext cx="1692134" cy="530866"/>
        </p:xfrm>
        <a:graphic>
          <a:graphicData uri="http://schemas.openxmlformats.org/presentationml/2006/ole">
            <mc:AlternateContent xmlns:mc="http://schemas.openxmlformats.org/markup-compatibility/2006">
              <mc:Choice xmlns:v="urn:schemas-microsoft-com:vml" Requires="v">
                <p:oleObj name="Equation" r:id="rId27" imgW="1295280" imgH="406080" progId="Equation.DSMT4">
                  <p:embed/>
                </p:oleObj>
              </mc:Choice>
              <mc:Fallback>
                <p:oleObj name="Equation" r:id="rId27" imgW="1295280" imgH="406080" progId="Equation.DSMT4">
                  <p:embed/>
                  <p:pic>
                    <p:nvPicPr>
                      <p:cNvPr id="19" name="对象 18">
                        <a:extLst>
                          <a:ext uri="{FF2B5EF4-FFF2-40B4-BE49-F238E27FC236}">
                            <a16:creationId xmlns:a16="http://schemas.microsoft.com/office/drawing/2014/main" id="{2FA68378-5E43-1B4A-3524-1E86BEE7CDC4}"/>
                          </a:ext>
                        </a:extLst>
                      </p:cNvPr>
                      <p:cNvPicPr/>
                      <p:nvPr/>
                    </p:nvPicPr>
                    <p:blipFill>
                      <a:blip r:embed="rId28"/>
                      <a:stretch>
                        <a:fillRect/>
                      </a:stretch>
                    </p:blipFill>
                    <p:spPr>
                      <a:xfrm>
                        <a:off x="8620340" y="5382549"/>
                        <a:ext cx="1692134" cy="530866"/>
                      </a:xfrm>
                      <a:prstGeom prst="rect">
                        <a:avLst/>
                      </a:prstGeom>
                    </p:spPr>
                  </p:pic>
                </p:oleObj>
              </mc:Fallback>
            </mc:AlternateContent>
          </a:graphicData>
        </a:graphic>
      </p:graphicFrame>
      <p:sp>
        <p:nvSpPr>
          <p:cNvPr id="28" name="文本框 27">
            <a:extLst>
              <a:ext uri="{FF2B5EF4-FFF2-40B4-BE49-F238E27FC236}">
                <a16:creationId xmlns:a16="http://schemas.microsoft.com/office/drawing/2014/main" id="{A93DFDFB-6C5F-1DF5-2F91-77C5F1F719AA}"/>
              </a:ext>
            </a:extLst>
          </p:cNvPr>
          <p:cNvSpPr txBox="1"/>
          <p:nvPr/>
        </p:nvSpPr>
        <p:spPr>
          <a:xfrm>
            <a:off x="8846699" y="4808488"/>
            <a:ext cx="1282680" cy="323165"/>
          </a:xfrm>
          <a:prstGeom prst="rect">
            <a:avLst/>
          </a:prstGeom>
          <a:noFill/>
        </p:spPr>
        <p:txBody>
          <a:bodyPr wrap="square" rtlCol="0">
            <a:spAutoFit/>
          </a:bodyPr>
          <a:lstStyle/>
          <a:p>
            <a:r>
              <a:rPr lang="zh-CN" altLang="en-US" sz="1500" dirty="0">
                <a:solidFill>
                  <a:srgbClr val="FF0000"/>
                </a:solidFill>
                <a:latin typeface="楷体" panose="02010609060101010101" pitchFamily="49" charset="-122"/>
                <a:ea typeface="楷体" panose="02010609060101010101" pitchFamily="49" charset="-122"/>
              </a:rPr>
              <a:t>连续方程</a:t>
            </a:r>
          </a:p>
        </p:txBody>
      </p:sp>
      <p:cxnSp>
        <p:nvCxnSpPr>
          <p:cNvPr id="38" name="直接连接符 37">
            <a:extLst>
              <a:ext uri="{FF2B5EF4-FFF2-40B4-BE49-F238E27FC236}">
                <a16:creationId xmlns:a16="http://schemas.microsoft.com/office/drawing/2014/main" id="{D413F4E1-5EC3-3E48-F5AB-670C466FDE4D}"/>
              </a:ext>
            </a:extLst>
          </p:cNvPr>
          <p:cNvCxnSpPr>
            <a:cxnSpLocks/>
          </p:cNvCxnSpPr>
          <p:nvPr/>
        </p:nvCxnSpPr>
        <p:spPr>
          <a:xfrm>
            <a:off x="8408044" y="3879380"/>
            <a:ext cx="0" cy="2069124"/>
          </a:xfrm>
          <a:prstGeom prst="line">
            <a:avLst/>
          </a:prstGeom>
          <a:ln w="22225">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530AC981-9CD3-BBEB-5427-4B491AA66606}"/>
              </a:ext>
            </a:extLst>
          </p:cNvPr>
          <p:cNvSpPr txBox="1"/>
          <p:nvPr/>
        </p:nvSpPr>
        <p:spPr>
          <a:xfrm>
            <a:off x="2131428" y="572579"/>
            <a:ext cx="2142120" cy="584775"/>
          </a:xfrm>
          <a:prstGeom prst="rect">
            <a:avLst/>
          </a:prstGeom>
          <a:noFill/>
          <a:ln>
            <a:solidFill>
              <a:srgbClr val="FF0000"/>
            </a:solidFill>
          </a:ln>
        </p:spPr>
        <p:txBody>
          <a:bodyPr wrap="square" rtlCol="0">
            <a:spAutoFit/>
          </a:bodyPr>
          <a:lstStyle/>
          <a:p>
            <a:r>
              <a:rPr lang="zh-CN" altLang="en-US" sz="3200" b="1" dirty="0">
                <a:solidFill>
                  <a:srgbClr val="FF0000"/>
                </a:solidFill>
                <a:latin typeface="楷体" panose="02010609060101010101" pitchFamily="49" charset="-122"/>
                <a:ea typeface="楷体" panose="02010609060101010101" pitchFamily="49" charset="-122"/>
              </a:rPr>
              <a:t>方程汇总</a:t>
            </a:r>
          </a:p>
        </p:txBody>
      </p:sp>
      <p:sp>
        <p:nvSpPr>
          <p:cNvPr id="3" name="标题 2">
            <a:extLst>
              <a:ext uri="{FF2B5EF4-FFF2-40B4-BE49-F238E27FC236}">
                <a16:creationId xmlns:a16="http://schemas.microsoft.com/office/drawing/2014/main" id="{2BD4FE11-EC94-AE3C-6530-198431AE0F09}"/>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8960143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23992" y="2232248"/>
            <a:ext cx="4509120" cy="4509120"/>
          </a:xfrm>
          <a:prstGeom prst="rect">
            <a:avLst/>
          </a:prstGeom>
        </p:spPr>
      </p:pic>
      <p:sp>
        <p:nvSpPr>
          <p:cNvPr id="2" name="标题 1"/>
          <p:cNvSpPr>
            <a:spLocks noGrp="1"/>
          </p:cNvSpPr>
          <p:nvPr>
            <p:ph type="title"/>
          </p:nvPr>
        </p:nvSpPr>
        <p:spPr/>
        <p:txBody>
          <a:bodyPr/>
          <a:lstStyle/>
          <a:p>
            <a:r>
              <a:rPr lang="zh-CN" altLang="en-US" dirty="0"/>
              <a:t>作业</a:t>
            </a:r>
          </a:p>
        </p:txBody>
      </p:sp>
      <p:sp>
        <p:nvSpPr>
          <p:cNvPr id="4" name="内容占位符 3"/>
          <p:cNvSpPr>
            <a:spLocks noGrp="1"/>
          </p:cNvSpPr>
          <p:nvPr>
            <p:ph idx="1"/>
          </p:nvPr>
        </p:nvSpPr>
        <p:spPr>
          <a:xfrm>
            <a:off x="1981200" y="1600201"/>
            <a:ext cx="5194920" cy="3773015"/>
          </a:xfrm>
        </p:spPr>
        <p:txBody>
          <a:bodyPr>
            <a:normAutofit/>
          </a:bodyPr>
          <a:lstStyle/>
          <a:p>
            <a:pPr>
              <a:lnSpc>
                <a:spcPct val="150000"/>
              </a:lnSpc>
            </a:pPr>
            <a:r>
              <a:rPr lang="zh-CN" altLang="zh-CN" sz="2400" dirty="0"/>
              <a:t>基于运动方程的普遍形式和广义牛顿黏性假设，推导</a:t>
            </a:r>
            <a:r>
              <a:rPr lang="en-US" altLang="zh-CN" sz="2400" dirty="0"/>
              <a:t>N-S</a:t>
            </a:r>
            <a:r>
              <a:rPr lang="zh-CN" altLang="zh-CN" sz="2400" dirty="0"/>
              <a:t>方程的具体形式</a:t>
            </a:r>
            <a:endParaRPr lang="en-US" altLang="zh-CN" sz="2400" dirty="0"/>
          </a:p>
          <a:p>
            <a:pPr>
              <a:lnSpc>
                <a:spcPct val="150000"/>
              </a:lnSpc>
            </a:pPr>
            <a:r>
              <a:rPr lang="en-US" altLang="zh-CN" sz="2400" dirty="0"/>
              <a:t>《</a:t>
            </a:r>
            <a:r>
              <a:rPr lang="zh-CN" altLang="en-US" sz="2400" dirty="0"/>
              <a:t>流体力学</a:t>
            </a:r>
            <a:r>
              <a:rPr lang="en-US" altLang="zh-CN" sz="2400" dirty="0"/>
              <a:t>》</a:t>
            </a:r>
            <a:r>
              <a:rPr lang="zh-CN" altLang="en-US" sz="2400" dirty="0"/>
              <a:t>习题二 </a:t>
            </a:r>
            <a:r>
              <a:rPr lang="en-US" altLang="zh-CN" sz="2400" dirty="0"/>
              <a:t>1</a:t>
            </a:r>
            <a:r>
              <a:rPr lang="zh-CN" altLang="en-US" sz="2400" dirty="0"/>
              <a:t>，</a:t>
            </a:r>
            <a:r>
              <a:rPr lang="en-US" altLang="zh-CN" sz="2400" dirty="0"/>
              <a:t>4</a:t>
            </a:r>
            <a:r>
              <a:rPr lang="zh-CN" altLang="en-US" sz="2400" dirty="0"/>
              <a:t>，</a:t>
            </a:r>
            <a:r>
              <a:rPr lang="en-US" altLang="zh-CN" sz="2400" dirty="0"/>
              <a:t>6</a:t>
            </a:r>
            <a:r>
              <a:rPr lang="zh-CN" altLang="en-US" sz="2400" dirty="0"/>
              <a:t>，</a:t>
            </a:r>
            <a:r>
              <a:rPr lang="en-US" altLang="zh-CN" sz="2400" dirty="0"/>
              <a:t>7</a:t>
            </a:r>
            <a:r>
              <a:rPr lang="zh-CN" altLang="en-US" sz="2400" dirty="0"/>
              <a:t>，</a:t>
            </a:r>
            <a:r>
              <a:rPr lang="en-US" altLang="zh-CN" sz="2400" dirty="0"/>
              <a:t>9</a:t>
            </a:r>
            <a:r>
              <a:rPr lang="zh-CN" altLang="en-US" sz="2400" dirty="0"/>
              <a:t>，（</a:t>
            </a:r>
            <a:r>
              <a:rPr lang="en-US" altLang="zh-CN" sz="2400" dirty="0"/>
              <a:t>11</a:t>
            </a:r>
            <a:r>
              <a:rPr lang="zh-CN" altLang="en-US" sz="2400" dirty="0"/>
              <a:t>，</a:t>
            </a:r>
            <a:r>
              <a:rPr lang="en-US" altLang="zh-CN" sz="2400" dirty="0"/>
              <a:t>12</a:t>
            </a:r>
            <a:r>
              <a:rPr lang="zh-CN" altLang="en-US" sz="2400" dirty="0"/>
              <a:t>，</a:t>
            </a:r>
            <a:r>
              <a:rPr lang="en-US" altLang="zh-CN" sz="2400" dirty="0"/>
              <a:t>13</a:t>
            </a:r>
            <a:r>
              <a:rPr lang="zh-CN" altLang="en-US" sz="2400" dirty="0"/>
              <a:t>三选一）</a:t>
            </a:r>
            <a:endParaRPr lang="en-US" altLang="zh-CN" sz="2400" dirty="0"/>
          </a:p>
          <a:p>
            <a:pPr>
              <a:lnSpc>
                <a:spcPct val="150000"/>
              </a:lnSpc>
            </a:pPr>
            <a:endParaRPr lang="zh-CN" altLang="en-US" b="1" dirty="0">
              <a:solidFill>
                <a:schemeClr val="tx2"/>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144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矩形 18436"/>
          <p:cNvSpPr>
            <a:spLocks noChangeArrowheads="1"/>
          </p:cNvSpPr>
          <p:nvPr/>
        </p:nvSpPr>
        <p:spPr bwMode="auto">
          <a:xfrm>
            <a:off x="1631950" y="1341438"/>
            <a:ext cx="8928100" cy="96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Arial" panose="020B0604020202020204" pitchFamily="34" charset="0"/>
                <a:ea typeface="微软雅黑" panose="020B0503020204020204" pitchFamily="34" charset="-122"/>
              </a:rPr>
              <a:t>        根据E观点：总净流入量应等于在时间      内六面体中</a:t>
            </a:r>
            <a:r>
              <a:rPr lang="zh-CN" altLang="en-US" sz="2000" dirty="0">
                <a:solidFill>
                  <a:srgbClr val="FF0000"/>
                </a:solidFill>
                <a:latin typeface="Arial" panose="020B0604020202020204" pitchFamily="34" charset="0"/>
                <a:ea typeface="微软雅黑" panose="020B0503020204020204" pitchFamily="34" charset="-122"/>
              </a:rPr>
              <a:t>流体质量</a:t>
            </a:r>
            <a:r>
              <a:rPr lang="zh-CN" altLang="en-US" sz="2000" dirty="0">
                <a:latin typeface="Arial" panose="020B0604020202020204" pitchFamily="34" charset="0"/>
                <a:ea typeface="微软雅黑" panose="020B0503020204020204" pitchFamily="34" charset="-122"/>
              </a:rPr>
              <a:t>的变化。      故六面体</a:t>
            </a:r>
            <a:r>
              <a:rPr lang="zh-CN" altLang="en-US" sz="2000" dirty="0">
                <a:solidFill>
                  <a:srgbClr val="FF0000"/>
                </a:solidFill>
                <a:latin typeface="Arial" panose="020B0604020202020204" pitchFamily="34" charset="0"/>
                <a:ea typeface="微软雅黑" panose="020B0503020204020204" pitchFamily="34" charset="-122"/>
              </a:rPr>
              <a:t>总的流体质量</a:t>
            </a:r>
            <a:r>
              <a:rPr lang="zh-CN" altLang="en-US" sz="2000" dirty="0">
                <a:latin typeface="Arial" panose="020B0604020202020204" pitchFamily="34" charset="0"/>
                <a:ea typeface="微软雅黑" panose="020B0503020204020204" pitchFamily="34" charset="-122"/>
              </a:rPr>
              <a:t>为：</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15</a:t>
            </a:fld>
            <a:endParaRPr lang="zh-CN" altLang="en-US"/>
          </a:p>
        </p:txBody>
      </p:sp>
      <p:graphicFrame>
        <p:nvGraphicFramePr>
          <p:cNvPr id="17410" name="内容占位符 18434"/>
          <p:cNvGraphicFramePr>
            <a:graphicFrameLocks noGrp="1" noChangeAspect="1"/>
          </p:cNvGraphicFramePr>
          <p:nvPr>
            <p:ph sz="half" idx="4294967295"/>
          </p:nvPr>
        </p:nvGraphicFramePr>
        <p:xfrm>
          <a:off x="5591945" y="2469175"/>
          <a:ext cx="2461393" cy="688103"/>
        </p:xfrm>
        <a:graphic>
          <a:graphicData uri="http://schemas.openxmlformats.org/presentationml/2006/ole">
            <mc:AlternateContent xmlns:mc="http://schemas.openxmlformats.org/markup-compatibility/2006">
              <mc:Choice xmlns:v="urn:schemas-microsoft-com:vml" Requires="v">
                <p:oleObj name="Equation" r:id="rId2" imgW="1409400" imgH="393480" progId="Equation.DSMT4">
                  <p:embed/>
                </p:oleObj>
              </mc:Choice>
              <mc:Fallback>
                <p:oleObj name="Equation" r:id="rId2" imgW="1409400" imgH="393480" progId="Equation.DSMT4">
                  <p:embed/>
                  <p:pic>
                    <p:nvPicPr>
                      <p:cNvPr id="17410" name="内容占位符 18434"/>
                      <p:cNvPicPr>
                        <a:picLocks noGrp="1" noChangeAspect="1" noChangeArrowheads="1"/>
                      </p:cNvPicPr>
                      <p:nvPr/>
                    </p:nvPicPr>
                    <p:blipFill>
                      <a:blip r:embed="rId3"/>
                      <a:srcRect/>
                      <a:stretch>
                        <a:fillRect/>
                      </a:stretch>
                    </p:blipFill>
                    <p:spPr bwMode="auto">
                      <a:xfrm>
                        <a:off x="5591945" y="2469175"/>
                        <a:ext cx="2461393" cy="688103"/>
                      </a:xfrm>
                      <a:prstGeom prst="rect">
                        <a:avLst/>
                      </a:prstGeom>
                      <a:noFill/>
                      <a:ln>
                        <a:noFill/>
                      </a:ln>
                    </p:spPr>
                  </p:pic>
                </p:oleObj>
              </mc:Fallback>
            </mc:AlternateContent>
          </a:graphicData>
        </a:graphic>
      </p:graphicFrame>
      <p:graphicFrame>
        <p:nvGraphicFramePr>
          <p:cNvPr id="17411" name="内容占位符 18435"/>
          <p:cNvGraphicFramePr>
            <a:graphicFrameLocks noGrp="1" noChangeAspect="1"/>
          </p:cNvGraphicFramePr>
          <p:nvPr>
            <p:ph sz="half" idx="4294967295"/>
          </p:nvPr>
        </p:nvGraphicFramePr>
        <p:xfrm>
          <a:off x="4739905" y="1882335"/>
          <a:ext cx="1848095" cy="374976"/>
        </p:xfrm>
        <a:graphic>
          <a:graphicData uri="http://schemas.openxmlformats.org/presentationml/2006/ole">
            <mc:AlternateContent xmlns:mc="http://schemas.openxmlformats.org/markup-compatibility/2006">
              <mc:Choice xmlns:v="urn:schemas-microsoft-com:vml" Requires="v">
                <p:oleObj name="Equation" r:id="rId4" imgW="1002960" imgH="203040" progId="Equation.DSMT4">
                  <p:embed/>
                </p:oleObj>
              </mc:Choice>
              <mc:Fallback>
                <p:oleObj name="Equation" r:id="rId4" imgW="1002960" imgH="203040" progId="Equation.DSMT4">
                  <p:embed/>
                  <p:pic>
                    <p:nvPicPr>
                      <p:cNvPr id="17411" name="内容占位符 18435"/>
                      <p:cNvPicPr>
                        <a:picLocks noGrp="1" noChangeAspect="1" noChangeArrowheads="1"/>
                      </p:cNvPicPr>
                      <p:nvPr/>
                    </p:nvPicPr>
                    <p:blipFill>
                      <a:blip r:embed="rId5"/>
                      <a:srcRect/>
                      <a:stretch>
                        <a:fillRect/>
                      </a:stretch>
                    </p:blipFill>
                    <p:spPr bwMode="auto">
                      <a:xfrm>
                        <a:off x="4739905" y="1882335"/>
                        <a:ext cx="1848095" cy="374976"/>
                      </a:xfrm>
                      <a:prstGeom prst="rect">
                        <a:avLst/>
                      </a:prstGeom>
                      <a:noFill/>
                      <a:ln>
                        <a:noFill/>
                      </a:ln>
                    </p:spPr>
                  </p:pic>
                </p:oleObj>
              </mc:Fallback>
            </mc:AlternateContent>
          </a:graphicData>
        </a:graphic>
      </p:graphicFrame>
      <p:graphicFrame>
        <p:nvGraphicFramePr>
          <p:cNvPr id="17413" name="对象 18437"/>
          <p:cNvGraphicFramePr>
            <a:graphicFrameLocks noChangeAspect="1"/>
          </p:cNvGraphicFramePr>
          <p:nvPr/>
        </p:nvGraphicFramePr>
        <p:xfrm>
          <a:off x="6528049" y="1451794"/>
          <a:ext cx="360363" cy="358775"/>
        </p:xfrm>
        <a:graphic>
          <a:graphicData uri="http://schemas.openxmlformats.org/presentationml/2006/ole">
            <mc:AlternateContent xmlns:mc="http://schemas.openxmlformats.org/markup-compatibility/2006">
              <mc:Choice xmlns:v="urn:schemas-microsoft-com:vml" Requires="v">
                <p:oleObj r:id="rId6" imgW="4267200" imgH="4267200" progId="Equation.DSMT4">
                  <p:embed/>
                </p:oleObj>
              </mc:Choice>
              <mc:Fallback>
                <p:oleObj r:id="rId6" imgW="4267200" imgH="4267200" progId="Equation.DSMT4">
                  <p:embed/>
                  <p:pic>
                    <p:nvPicPr>
                      <p:cNvPr id="17413" name="对象 184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8049" y="1451794"/>
                        <a:ext cx="3603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4" name="对象 18438"/>
          <p:cNvGraphicFramePr>
            <a:graphicFrameLocks noChangeAspect="1"/>
          </p:cNvGraphicFramePr>
          <p:nvPr/>
        </p:nvGraphicFramePr>
        <p:xfrm>
          <a:off x="2135188" y="2636838"/>
          <a:ext cx="360362" cy="360362"/>
        </p:xfrm>
        <a:graphic>
          <a:graphicData uri="http://schemas.openxmlformats.org/presentationml/2006/ole">
            <mc:AlternateContent xmlns:mc="http://schemas.openxmlformats.org/markup-compatibility/2006">
              <mc:Choice xmlns:v="urn:schemas-microsoft-com:vml" Requires="v">
                <p:oleObj r:id="rId8" imgW="4267200" imgH="4267200" progId="Equation.DSMT4">
                  <p:embed/>
                </p:oleObj>
              </mc:Choice>
              <mc:Fallback>
                <p:oleObj r:id="rId8" imgW="4267200" imgH="4267200" progId="Equation.DSMT4">
                  <p:embed/>
                  <p:pic>
                    <p:nvPicPr>
                      <p:cNvPr id="17414" name="对象 184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5188" y="26368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15" name="矩形 18439"/>
          <p:cNvSpPr>
            <a:spLocks noChangeArrowheads="1"/>
          </p:cNvSpPr>
          <p:nvPr/>
        </p:nvSpPr>
        <p:spPr bwMode="auto">
          <a:xfrm>
            <a:off x="1631951" y="2497768"/>
            <a:ext cx="5776069" cy="499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latin typeface="Arial" panose="020B0604020202020204" pitchFamily="34" charset="0"/>
                <a:ea typeface="微软雅黑" panose="020B0503020204020204" pitchFamily="34" charset="-122"/>
              </a:rPr>
              <a:t>            时间内流体质量的变化为：</a:t>
            </a:r>
          </a:p>
        </p:txBody>
      </p:sp>
      <p:graphicFrame>
        <p:nvGraphicFramePr>
          <p:cNvPr id="17416" name="对象 18440"/>
          <p:cNvGraphicFramePr>
            <a:graphicFrameLocks noChangeAspect="1"/>
          </p:cNvGraphicFramePr>
          <p:nvPr>
            <p:extLst>
              <p:ext uri="{D42A27DB-BD31-4B8C-83A1-F6EECF244321}">
                <p14:modId xmlns:p14="http://schemas.microsoft.com/office/powerpoint/2010/main" val="4013120292"/>
              </p:ext>
            </p:extLst>
          </p:nvPr>
        </p:nvGraphicFramePr>
        <p:xfrm>
          <a:off x="2502726" y="3429000"/>
          <a:ext cx="6788371" cy="2257329"/>
        </p:xfrm>
        <a:graphic>
          <a:graphicData uri="http://schemas.openxmlformats.org/presentationml/2006/ole">
            <mc:AlternateContent xmlns:mc="http://schemas.openxmlformats.org/markup-compatibility/2006">
              <mc:Choice xmlns:v="urn:schemas-microsoft-com:vml" Requires="v">
                <p:oleObj name="Equation" r:id="rId9" imgW="3708360" imgH="1320480" progId="Equation.DSMT4">
                  <p:embed/>
                </p:oleObj>
              </mc:Choice>
              <mc:Fallback>
                <p:oleObj name="Equation" r:id="rId9" imgW="3708360" imgH="1320480" progId="Equation.DSMT4">
                  <p:embed/>
                  <p:pic>
                    <p:nvPicPr>
                      <p:cNvPr id="17416" name="对象 18440"/>
                      <p:cNvPicPr>
                        <a:picLocks noChangeAspect="1" noChangeArrowheads="1"/>
                      </p:cNvPicPr>
                      <p:nvPr/>
                    </p:nvPicPr>
                    <p:blipFill>
                      <a:blip r:embed="rId10"/>
                      <a:srcRect/>
                      <a:stretch>
                        <a:fillRect/>
                      </a:stretch>
                    </p:blipFill>
                    <p:spPr bwMode="auto">
                      <a:xfrm>
                        <a:off x="2502726" y="3429000"/>
                        <a:ext cx="6788371" cy="2257329"/>
                      </a:xfrm>
                      <a:prstGeom prst="rect">
                        <a:avLst/>
                      </a:prstGeom>
                      <a:noFill/>
                      <a:ln>
                        <a:noFill/>
                      </a:ln>
                    </p:spPr>
                  </p:pic>
                </p:oleObj>
              </mc:Fallback>
            </mc:AlternateContent>
          </a:graphicData>
        </a:graphic>
      </p:graphicFrame>
      <p:sp>
        <p:nvSpPr>
          <p:cNvPr id="5" name="标题 2">
            <a:extLst>
              <a:ext uri="{FF2B5EF4-FFF2-40B4-BE49-F238E27FC236}">
                <a16:creationId xmlns:a16="http://schemas.microsoft.com/office/drawing/2014/main" id="{7281F284-94EE-F92F-7A51-8D892DFB9D23}"/>
              </a:ext>
            </a:extLst>
          </p:cNvPr>
          <p:cNvSpPr txBox="1">
            <a:spLocks/>
          </p:cNvSpPr>
          <p:nvPr/>
        </p:nvSpPr>
        <p:spPr>
          <a:xfrm>
            <a:off x="503382" y="284018"/>
            <a:ext cx="6779096"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连续方程</a:t>
            </a:r>
            <a:r>
              <a:rPr lang="en-US" altLang="zh-CN" dirty="0"/>
              <a:t>——</a:t>
            </a:r>
            <a:r>
              <a:rPr lang="zh-CN" altLang="en-US" dirty="0">
                <a:solidFill>
                  <a:srgbClr val="008000"/>
                </a:solidFill>
                <a:latin typeface="Arial" panose="020B0604020202020204" pitchFamily="34" charset="0"/>
                <a:cs typeface="Arial" panose="020B0604020202020204" pitchFamily="34" charset="0"/>
              </a:rPr>
              <a:t>欧拉</a:t>
            </a:r>
            <a:r>
              <a:rPr lang="en-US" altLang="zh-CN" dirty="0">
                <a:solidFill>
                  <a:srgbClr val="008000"/>
                </a:solidFill>
                <a:latin typeface="Arial" panose="020B0604020202020204" pitchFamily="34" charset="0"/>
                <a:cs typeface="Arial" panose="020B0604020202020204" pitchFamily="34" charset="0"/>
              </a:rPr>
              <a:t>(Euler)</a:t>
            </a:r>
            <a:r>
              <a:rPr lang="zh-CN" altLang="en-US" dirty="0">
                <a:solidFill>
                  <a:srgbClr val="008000"/>
                </a:solidFill>
                <a:latin typeface="Arial" panose="020B0604020202020204" pitchFamily="34" charset="0"/>
                <a:cs typeface="Arial" panose="020B0604020202020204" pitchFamily="34" charset="0"/>
              </a:rPr>
              <a:t>观点</a:t>
            </a:r>
            <a:endParaRPr lang="zh-CN" altLang="en-US" dirty="0">
              <a:solidFill>
                <a:srgbClr val="008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3" name="对象 19457"/>
          <p:cNvGraphicFramePr>
            <a:graphicFrameLocks/>
          </p:cNvGraphicFramePr>
          <p:nvPr/>
        </p:nvGraphicFramePr>
        <p:xfrm>
          <a:off x="2713832" y="909638"/>
          <a:ext cx="3598862" cy="647700"/>
        </p:xfrm>
        <a:graphic>
          <a:graphicData uri="http://schemas.openxmlformats.org/presentationml/2006/ole">
            <mc:AlternateContent xmlns:mc="http://schemas.openxmlformats.org/markup-compatibility/2006">
              <mc:Choice xmlns:v="urn:schemas-microsoft-com:vml" Requires="v">
                <p:oleObj name="Equation" r:id="rId2" imgW="53644800" imgH="9448800" progId="Equation.DSMT4">
                  <p:embed/>
                </p:oleObj>
              </mc:Choice>
              <mc:Fallback>
                <p:oleObj name="Equation" r:id="rId2" imgW="53644800" imgH="9448800" progId="Equation.DSMT4">
                  <p:embed/>
                  <p:pic>
                    <p:nvPicPr>
                      <p:cNvPr id="18433" name="对象 1945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3832" y="909638"/>
                        <a:ext cx="35988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35" name="对象 19459"/>
          <p:cNvGraphicFramePr>
            <a:graphicFrameLocks/>
          </p:cNvGraphicFramePr>
          <p:nvPr/>
        </p:nvGraphicFramePr>
        <p:xfrm>
          <a:off x="2963863" y="1632757"/>
          <a:ext cx="6264275" cy="796925"/>
        </p:xfrm>
        <a:graphic>
          <a:graphicData uri="http://schemas.openxmlformats.org/presentationml/2006/ole">
            <mc:AlternateContent xmlns:mc="http://schemas.openxmlformats.org/markup-compatibility/2006">
              <mc:Choice xmlns:v="urn:schemas-microsoft-com:vml" Requires="v">
                <p:oleObj name="Equation" r:id="rId4" imgW="84429600" imgH="11582400" progId="Equation.DSMT4">
                  <p:embed/>
                </p:oleObj>
              </mc:Choice>
              <mc:Fallback>
                <p:oleObj name="Equation" r:id="rId4" imgW="84429600" imgH="11582400" progId="Equation.DSMT4">
                  <p:embed/>
                  <p:pic>
                    <p:nvPicPr>
                      <p:cNvPr id="18435" name="对象 1945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3863" y="1632757"/>
                        <a:ext cx="6264275" cy="796925"/>
                      </a:xfrm>
                      <a:prstGeom prst="rect">
                        <a:avLst/>
                      </a:prstGeom>
                      <a:noFill/>
                      <a:ln>
                        <a:noFill/>
                      </a:ln>
                    </p:spPr>
                  </p:pic>
                </p:oleObj>
              </mc:Fallback>
            </mc:AlternateContent>
          </a:graphicData>
        </a:graphic>
      </p:graphicFrame>
      <p:graphicFrame>
        <p:nvGraphicFramePr>
          <p:cNvPr id="18436" name="对象 19460"/>
          <p:cNvGraphicFramePr>
            <a:graphicFrameLocks/>
          </p:cNvGraphicFramePr>
          <p:nvPr/>
        </p:nvGraphicFramePr>
        <p:xfrm>
          <a:off x="2279576" y="2561420"/>
          <a:ext cx="8351838" cy="1866900"/>
        </p:xfrm>
        <a:graphic>
          <a:graphicData uri="http://schemas.openxmlformats.org/presentationml/2006/ole">
            <mc:AlternateContent xmlns:mc="http://schemas.openxmlformats.org/markup-compatibility/2006">
              <mc:Choice xmlns:v="urn:schemas-microsoft-com:vml" Requires="v">
                <p:oleObj r:id="rId6" imgW="124358400" imgH="29260800" progId="Equation.3">
                  <p:embed/>
                </p:oleObj>
              </mc:Choice>
              <mc:Fallback>
                <p:oleObj r:id="rId6" imgW="124358400" imgH="29260800" progId="Equation.3">
                  <p:embed/>
                  <p:pic>
                    <p:nvPicPr>
                      <p:cNvPr id="18436" name="对象 1946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9576" y="2561420"/>
                        <a:ext cx="8351838"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37" name="矩形 19461"/>
          <p:cNvSpPr>
            <a:spLocks noChangeArrowheads="1"/>
          </p:cNvSpPr>
          <p:nvPr/>
        </p:nvSpPr>
        <p:spPr bwMode="auto">
          <a:xfrm>
            <a:off x="1830387" y="4744856"/>
            <a:ext cx="8531225" cy="96077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2000" dirty="0">
                <a:latin typeface="Arial" panose="020B0604020202020204" pitchFamily="34" charset="0"/>
                <a:ea typeface="微软雅黑" panose="020B0503020204020204" pitchFamily="34" charset="-122"/>
              </a:rPr>
              <a:t>        在E观点下，流体密度变化是由于</a:t>
            </a:r>
            <a:r>
              <a:rPr lang="zh-CN" altLang="en-US" sz="2000" b="1" dirty="0">
                <a:solidFill>
                  <a:srgbClr val="C00000"/>
                </a:solidFill>
                <a:latin typeface="Arial" panose="020B0604020202020204" pitchFamily="34" charset="0"/>
                <a:ea typeface="微软雅黑" panose="020B0503020204020204" pitchFamily="34" charset="-122"/>
              </a:rPr>
              <a:t>流体质量的辐合辐散</a:t>
            </a:r>
            <a:r>
              <a:rPr lang="zh-CN" altLang="en-US" sz="2000" dirty="0">
                <a:latin typeface="Arial" panose="020B0604020202020204" pitchFamily="34" charset="0"/>
                <a:ea typeface="微软雅黑" panose="020B0503020204020204" pitchFamily="34" charset="-122"/>
              </a:rPr>
              <a:t>造成，以上约束条件保证了流体的连续介质假设。</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5" name="标题 2">
            <a:extLst>
              <a:ext uri="{FF2B5EF4-FFF2-40B4-BE49-F238E27FC236}">
                <a16:creationId xmlns:a16="http://schemas.microsoft.com/office/drawing/2014/main" id="{58D358D5-2662-AD83-420F-106991A46ACF}"/>
              </a:ext>
            </a:extLst>
          </p:cNvPr>
          <p:cNvSpPr txBox="1">
            <a:spLocks/>
          </p:cNvSpPr>
          <p:nvPr/>
        </p:nvSpPr>
        <p:spPr>
          <a:xfrm>
            <a:off x="521855" y="295865"/>
            <a:ext cx="6779096"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连续方程</a:t>
            </a:r>
            <a:r>
              <a:rPr lang="en-US" altLang="zh-CN" dirty="0"/>
              <a:t>——</a:t>
            </a:r>
            <a:r>
              <a:rPr lang="zh-CN" altLang="en-US" dirty="0">
                <a:solidFill>
                  <a:srgbClr val="008000"/>
                </a:solidFill>
                <a:latin typeface="Arial" panose="020B0604020202020204" pitchFamily="34" charset="0"/>
                <a:cs typeface="Arial" panose="020B0604020202020204" pitchFamily="34" charset="0"/>
              </a:rPr>
              <a:t>欧拉</a:t>
            </a:r>
            <a:r>
              <a:rPr lang="en-US" altLang="zh-CN" dirty="0">
                <a:solidFill>
                  <a:srgbClr val="008000"/>
                </a:solidFill>
                <a:latin typeface="Arial" panose="020B0604020202020204" pitchFamily="34" charset="0"/>
                <a:cs typeface="Arial" panose="020B0604020202020204" pitchFamily="34" charset="0"/>
              </a:rPr>
              <a:t>(Euler)</a:t>
            </a:r>
            <a:r>
              <a:rPr lang="zh-CN" altLang="en-US" dirty="0">
                <a:solidFill>
                  <a:srgbClr val="008000"/>
                </a:solidFill>
                <a:latin typeface="Arial" panose="020B0604020202020204" pitchFamily="34" charset="0"/>
                <a:cs typeface="Arial" panose="020B0604020202020204" pitchFamily="34" charset="0"/>
              </a:rPr>
              <a:t>观点</a:t>
            </a:r>
            <a:endParaRPr lang="zh-CN" altLang="en-US" dirty="0">
              <a:solidFill>
                <a:srgbClr val="008000"/>
              </a:solidFill>
            </a:endParaRPr>
          </a:p>
        </p:txBody>
      </p:sp>
      <p:cxnSp>
        <p:nvCxnSpPr>
          <p:cNvPr id="4" name="直接连接符 3">
            <a:extLst>
              <a:ext uri="{FF2B5EF4-FFF2-40B4-BE49-F238E27FC236}">
                <a16:creationId xmlns:a16="http://schemas.microsoft.com/office/drawing/2014/main" id="{04F975CC-8835-EE20-361E-EAEA7F8A3374}"/>
              </a:ext>
            </a:extLst>
          </p:cNvPr>
          <p:cNvCxnSpPr/>
          <p:nvPr/>
        </p:nvCxnSpPr>
        <p:spPr>
          <a:xfrm>
            <a:off x="3287688" y="1412776"/>
            <a:ext cx="7920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2"/>
          </p:nvPr>
        </p:nvSpPr>
        <p:spPr>
          <a:prstGeom prst="rect">
            <a:avLst/>
          </a:prstGeom>
        </p:spPr>
        <p:txBody>
          <a:bodyPr/>
          <a:lstStyle/>
          <a:p>
            <a:fld id="{CCE8D125-BA31-480E-B121-2136407C0367}" type="slidenum">
              <a:rPr lang="en-US" altLang="zh-CN"/>
              <a:pPr/>
              <a:t>17</a:t>
            </a:fld>
            <a:endParaRPr lang="en-US" altLang="zh-CN"/>
          </a:p>
        </p:txBody>
      </p:sp>
      <p:graphicFrame>
        <p:nvGraphicFramePr>
          <p:cNvPr id="692234" name="Object 10"/>
          <p:cNvGraphicFramePr>
            <a:graphicFrameLocks noGrp="1" noChangeAspect="1"/>
          </p:cNvGraphicFramePr>
          <p:nvPr>
            <p:ph idx="4294967295"/>
            <p:extLst>
              <p:ext uri="{D42A27DB-BD31-4B8C-83A1-F6EECF244321}">
                <p14:modId xmlns:p14="http://schemas.microsoft.com/office/powerpoint/2010/main" val="3911348687"/>
              </p:ext>
            </p:extLst>
          </p:nvPr>
        </p:nvGraphicFramePr>
        <p:xfrm>
          <a:off x="4693444" y="1141021"/>
          <a:ext cx="1943100" cy="803275"/>
        </p:xfrm>
        <a:graphic>
          <a:graphicData uri="http://schemas.openxmlformats.org/presentationml/2006/ole">
            <mc:AlternateContent xmlns:mc="http://schemas.openxmlformats.org/markup-compatibility/2006">
              <mc:Choice xmlns:v="urn:schemas-microsoft-com:vml" Requires="v">
                <p:oleObj name="Equation" r:id="rId2" imgW="22860000" imgH="9448800" progId="Equation.DSMT4">
                  <p:embed/>
                </p:oleObj>
              </mc:Choice>
              <mc:Fallback>
                <p:oleObj name="Equation" r:id="rId2" imgW="22860000" imgH="9448800" progId="Equation.DSMT4">
                  <p:embed/>
                  <p:pic>
                    <p:nvPicPr>
                      <p:cNvPr id="692234" name="Object 10"/>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3444" y="1141021"/>
                        <a:ext cx="1943100"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2228" name="Rectangle 4"/>
          <p:cNvSpPr>
            <a:spLocks noChangeArrowheads="1"/>
          </p:cNvSpPr>
          <p:nvPr/>
        </p:nvSpPr>
        <p:spPr bwMode="auto">
          <a:xfrm>
            <a:off x="3229769" y="2279088"/>
            <a:ext cx="32560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a:latin typeface="Arial" panose="020B0604020202020204" pitchFamily="34" charset="0"/>
                <a:ea typeface="微软雅黑" panose="020B0503020204020204" pitchFamily="34" charset="-122"/>
              </a:rPr>
              <a:t>对于流体的</a:t>
            </a:r>
            <a:r>
              <a:rPr lang="zh-CN" altLang="en-US" dirty="0">
                <a:solidFill>
                  <a:srgbClr val="FF0000"/>
                </a:solidFill>
                <a:latin typeface="Arial" panose="020B0604020202020204" pitchFamily="34" charset="0"/>
                <a:ea typeface="微软雅黑" panose="020B0503020204020204" pitchFamily="34" charset="-122"/>
              </a:rPr>
              <a:t>密度定常</a:t>
            </a:r>
            <a:r>
              <a:rPr lang="zh-CN" altLang="en-US" dirty="0">
                <a:latin typeface="Arial" panose="020B0604020202020204" pitchFamily="34" charset="0"/>
                <a:ea typeface="微软雅黑" panose="020B0503020204020204" pitchFamily="34" charset="-122"/>
              </a:rPr>
              <a:t>运动，有</a:t>
            </a:r>
          </a:p>
        </p:txBody>
      </p:sp>
      <p:graphicFrame>
        <p:nvGraphicFramePr>
          <p:cNvPr id="692229" name="Object 5"/>
          <p:cNvGraphicFramePr>
            <a:graphicFrameLocks noChangeAspect="1"/>
          </p:cNvGraphicFramePr>
          <p:nvPr>
            <p:extLst>
              <p:ext uri="{D42A27DB-BD31-4B8C-83A1-F6EECF244321}">
                <p14:modId xmlns:p14="http://schemas.microsoft.com/office/powerpoint/2010/main" val="457984341"/>
              </p:ext>
            </p:extLst>
          </p:nvPr>
        </p:nvGraphicFramePr>
        <p:xfrm>
          <a:off x="6747233" y="2116689"/>
          <a:ext cx="911225" cy="779462"/>
        </p:xfrm>
        <a:graphic>
          <a:graphicData uri="http://schemas.openxmlformats.org/presentationml/2006/ole">
            <mc:AlternateContent xmlns:mc="http://schemas.openxmlformats.org/markup-compatibility/2006">
              <mc:Choice xmlns:v="urn:schemas-microsoft-com:vml" Requires="v">
                <p:oleObj name="Equation" r:id="rId4" imgW="10972800" imgH="9448800" progId="Equation.DSMT4">
                  <p:embed/>
                </p:oleObj>
              </mc:Choice>
              <mc:Fallback>
                <p:oleObj name="Equation" r:id="rId4" imgW="10972800" imgH="9448800" progId="Equation.DSMT4">
                  <p:embed/>
                  <p:pic>
                    <p:nvPicPr>
                      <p:cNvPr id="69222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7233" y="2116689"/>
                        <a:ext cx="911225" cy="779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2231" name="Rectangle 7"/>
          <p:cNvSpPr>
            <a:spLocks noChangeArrowheads="1"/>
          </p:cNvSpPr>
          <p:nvPr/>
        </p:nvSpPr>
        <p:spPr bwMode="auto">
          <a:xfrm>
            <a:off x="3229769" y="3133630"/>
            <a:ext cx="292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a:latin typeface="Arial" panose="020B0604020202020204" pitchFamily="34" charset="0"/>
                <a:ea typeface="微软雅黑" panose="020B0503020204020204" pitchFamily="34" charset="-122"/>
              </a:rPr>
              <a:t>流体的连续性方程可写为：</a:t>
            </a:r>
          </a:p>
        </p:txBody>
      </p:sp>
      <p:graphicFrame>
        <p:nvGraphicFramePr>
          <p:cNvPr id="692232" name="Object 8"/>
          <p:cNvGraphicFramePr>
            <a:graphicFrameLocks noChangeAspect="1"/>
          </p:cNvGraphicFramePr>
          <p:nvPr>
            <p:extLst>
              <p:ext uri="{D42A27DB-BD31-4B8C-83A1-F6EECF244321}">
                <p14:modId xmlns:p14="http://schemas.microsoft.com/office/powerpoint/2010/main" val="480043053"/>
              </p:ext>
            </p:extLst>
          </p:nvPr>
        </p:nvGraphicFramePr>
        <p:xfrm>
          <a:off x="6570129" y="3057737"/>
          <a:ext cx="1558925" cy="630238"/>
        </p:xfrm>
        <a:graphic>
          <a:graphicData uri="http://schemas.openxmlformats.org/presentationml/2006/ole">
            <mc:AlternateContent xmlns:mc="http://schemas.openxmlformats.org/markup-compatibility/2006">
              <mc:Choice xmlns:v="urn:schemas-microsoft-com:vml" Requires="v">
                <p:oleObj name="Equation" r:id="rId6" imgW="17983200" imgH="7315200" progId="Equation.DSMT4">
                  <p:embed/>
                </p:oleObj>
              </mc:Choice>
              <mc:Fallback>
                <p:oleObj name="Equation" r:id="rId6" imgW="17983200" imgH="7315200" progId="Equation.DSMT4">
                  <p:embed/>
                  <p:pic>
                    <p:nvPicPr>
                      <p:cNvPr id="69223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0129" y="3057737"/>
                        <a:ext cx="155892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2236" name="Rectangle 12"/>
          <p:cNvSpPr>
            <a:spLocks noChangeArrowheads="1"/>
          </p:cNvSpPr>
          <p:nvPr/>
        </p:nvSpPr>
        <p:spPr bwMode="auto">
          <a:xfrm>
            <a:off x="1981201" y="3977048"/>
            <a:ext cx="8351837" cy="1688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lang="zh-CN" altLang="en-US" sz="2400" dirty="0">
                <a:solidFill>
                  <a:schemeClr val="hlink"/>
                </a:solidFill>
                <a:latin typeface="Arial" panose="020B0604020202020204" pitchFamily="34" charset="0"/>
                <a:ea typeface="微软雅黑" panose="020B0503020204020204" pitchFamily="34" charset="-122"/>
              </a:rPr>
              <a:t>       可知，在定常运动中，</a:t>
            </a:r>
            <a:r>
              <a:rPr lang="zh-CN" altLang="en-US" sz="2400" dirty="0">
                <a:latin typeface="Arial" panose="020B0604020202020204" pitchFamily="34" charset="0"/>
                <a:ea typeface="微软雅黑" panose="020B0503020204020204" pitchFamily="34" charset="-122"/>
              </a:rPr>
              <a:t>通过任意控制体封闭表面的流体质量的</a:t>
            </a:r>
            <a:r>
              <a:rPr lang="zh-CN" altLang="en-US" sz="2400" b="1" dirty="0">
                <a:solidFill>
                  <a:srgbClr val="FF0000"/>
                </a:solidFill>
                <a:latin typeface="Arial" panose="020B0604020202020204" pitchFamily="34" charset="0"/>
                <a:ea typeface="微软雅黑" panose="020B0503020204020204" pitchFamily="34" charset="-122"/>
              </a:rPr>
              <a:t>净流入量等于零</a:t>
            </a:r>
            <a:r>
              <a:rPr lang="en-US" altLang="zh-CN" sz="2400" dirty="0">
                <a:latin typeface="Arial" panose="020B0604020202020204" pitchFamily="34" charset="0"/>
                <a:ea typeface="微软雅黑" panose="020B0503020204020204" pitchFamily="34" charset="-122"/>
              </a:rPr>
              <a:t>.</a:t>
            </a:r>
          </a:p>
          <a:p>
            <a:pPr>
              <a:lnSpc>
                <a:spcPct val="150000"/>
              </a:lnSpc>
            </a:pPr>
            <a:r>
              <a:rPr lang="zh-CN" altLang="en-US" sz="2400" dirty="0">
                <a:latin typeface="Arial" panose="020B0604020202020204" pitchFamily="34" charset="0"/>
                <a:ea typeface="微软雅黑" panose="020B0503020204020204" pitchFamily="34" charset="-122"/>
              </a:rPr>
              <a:t>即单位时间内</a:t>
            </a:r>
            <a:r>
              <a:rPr lang="zh-CN" altLang="en-US" sz="2400" b="1" dirty="0">
                <a:solidFill>
                  <a:srgbClr val="FF3300"/>
                </a:solidFill>
                <a:latin typeface="Arial" panose="020B0604020202020204" pitchFamily="34" charset="0"/>
                <a:ea typeface="微软雅黑" panose="020B0503020204020204" pitchFamily="34" charset="-122"/>
              </a:rPr>
              <a:t>流出</a:t>
            </a:r>
            <a:r>
              <a:rPr lang="zh-CN" altLang="en-US" sz="2400" dirty="0">
                <a:latin typeface="Arial" panose="020B0604020202020204" pitchFamily="34" charset="0"/>
                <a:ea typeface="微软雅黑" panose="020B0503020204020204" pitchFamily="34" charset="-122"/>
              </a:rPr>
              <a:t>控制体表面的质量</a:t>
            </a:r>
            <a:r>
              <a:rPr lang="en-US" altLang="zh-CN" sz="2400" dirty="0">
                <a:latin typeface="Arial" panose="020B0604020202020204" pitchFamily="34" charset="0"/>
                <a:ea typeface="微软雅黑" panose="020B0503020204020204" pitchFamily="34" charset="-122"/>
              </a:rPr>
              <a:t>=</a:t>
            </a:r>
            <a:r>
              <a:rPr lang="zh-CN" altLang="en-US" sz="2400" b="1" dirty="0">
                <a:solidFill>
                  <a:srgbClr val="FF3300"/>
                </a:solidFill>
                <a:latin typeface="Arial" panose="020B0604020202020204" pitchFamily="34" charset="0"/>
                <a:ea typeface="微软雅黑" panose="020B0503020204020204" pitchFamily="34" charset="-122"/>
              </a:rPr>
              <a:t>流进</a:t>
            </a:r>
            <a:r>
              <a:rPr lang="zh-CN" altLang="en-US" sz="2400" dirty="0">
                <a:latin typeface="Arial" panose="020B0604020202020204" pitchFamily="34" charset="0"/>
                <a:ea typeface="微软雅黑" panose="020B0503020204020204" pitchFamily="34" charset="-122"/>
              </a:rPr>
              <a:t>控制体表面的质量。</a:t>
            </a:r>
          </a:p>
        </p:txBody>
      </p:sp>
      <p:sp>
        <p:nvSpPr>
          <p:cNvPr id="4" name="标题 2">
            <a:extLst>
              <a:ext uri="{FF2B5EF4-FFF2-40B4-BE49-F238E27FC236}">
                <a16:creationId xmlns:a16="http://schemas.microsoft.com/office/drawing/2014/main" id="{054316BB-9CD2-AC0A-4AAA-A918BE0B4825}"/>
              </a:ext>
            </a:extLst>
          </p:cNvPr>
          <p:cNvSpPr txBox="1">
            <a:spLocks/>
          </p:cNvSpPr>
          <p:nvPr/>
        </p:nvSpPr>
        <p:spPr>
          <a:xfrm>
            <a:off x="570496" y="339673"/>
            <a:ext cx="6779096"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连续方程</a:t>
            </a:r>
            <a:r>
              <a:rPr lang="en-US" altLang="zh-CN" dirty="0"/>
              <a:t>——</a:t>
            </a:r>
            <a:r>
              <a:rPr lang="zh-CN" altLang="en-US" dirty="0">
                <a:solidFill>
                  <a:srgbClr val="008000"/>
                </a:solidFill>
                <a:latin typeface="Arial" panose="020B0604020202020204" pitchFamily="34" charset="0"/>
                <a:cs typeface="Arial" panose="020B0604020202020204" pitchFamily="34" charset="0"/>
              </a:rPr>
              <a:t>欧拉</a:t>
            </a:r>
            <a:r>
              <a:rPr lang="en-US" altLang="zh-CN" dirty="0">
                <a:solidFill>
                  <a:srgbClr val="008000"/>
                </a:solidFill>
                <a:latin typeface="Arial" panose="020B0604020202020204" pitchFamily="34" charset="0"/>
                <a:cs typeface="Arial" panose="020B0604020202020204" pitchFamily="34" charset="0"/>
              </a:rPr>
              <a:t>(Euler)</a:t>
            </a:r>
            <a:r>
              <a:rPr lang="zh-CN" altLang="en-US" dirty="0">
                <a:solidFill>
                  <a:srgbClr val="008000"/>
                </a:solidFill>
                <a:latin typeface="Arial" panose="020B0604020202020204" pitchFamily="34" charset="0"/>
                <a:cs typeface="Arial" panose="020B0604020202020204" pitchFamily="34" charset="0"/>
              </a:rPr>
              <a:t>观点</a:t>
            </a:r>
            <a:endParaRPr lang="zh-CN" altLang="en-US" dirty="0">
              <a:solidFill>
                <a:srgbClr val="008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2"/>
          </p:nvPr>
        </p:nvSpPr>
        <p:spPr>
          <a:prstGeom prst="rect">
            <a:avLst/>
          </a:prstGeom>
        </p:spPr>
        <p:txBody>
          <a:bodyPr/>
          <a:lstStyle/>
          <a:p>
            <a:fld id="{26AE169F-D301-498D-94DE-9F8389EF7964}" type="slidenum">
              <a:rPr lang="en-US" altLang="zh-CN"/>
              <a:pPr/>
              <a:t>18</a:t>
            </a:fld>
            <a:endParaRPr lang="en-US" altLang="zh-CN"/>
          </a:p>
        </p:txBody>
      </p:sp>
      <p:graphicFrame>
        <p:nvGraphicFramePr>
          <p:cNvPr id="694283" name="Object 11"/>
          <p:cNvGraphicFramePr>
            <a:graphicFrameLocks noGrp="1" noChangeAspect="1"/>
          </p:cNvGraphicFramePr>
          <p:nvPr>
            <p:ph idx="4294967295"/>
          </p:nvPr>
        </p:nvGraphicFramePr>
        <p:xfrm>
          <a:off x="3505320" y="5053485"/>
          <a:ext cx="2160588" cy="504825"/>
        </p:xfrm>
        <a:graphic>
          <a:graphicData uri="http://schemas.openxmlformats.org/presentationml/2006/ole">
            <mc:AlternateContent xmlns:mc="http://schemas.openxmlformats.org/markup-compatibility/2006">
              <mc:Choice xmlns:v="urn:schemas-microsoft-com:vml" Requires="v">
                <p:oleObj name="Equation" r:id="rId2" imgW="23469600" imgH="5486400" progId="Equation.DSMT4">
                  <p:embed/>
                </p:oleObj>
              </mc:Choice>
              <mc:Fallback>
                <p:oleObj name="Equation" r:id="rId2" imgW="23469600" imgH="5486400" progId="Equation.DSMT4">
                  <p:embed/>
                  <p:pic>
                    <p:nvPicPr>
                      <p:cNvPr id="694283" name="Object 11"/>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320" y="5053485"/>
                        <a:ext cx="2160588"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4276" name="Rectangle 4"/>
          <p:cNvSpPr>
            <a:spLocks noChangeArrowheads="1"/>
          </p:cNvSpPr>
          <p:nvPr/>
        </p:nvSpPr>
        <p:spPr bwMode="auto">
          <a:xfrm>
            <a:off x="2458056" y="2037780"/>
            <a:ext cx="7273925" cy="1688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lang="zh-CN" altLang="en-US" sz="2400" dirty="0">
                <a:solidFill>
                  <a:schemeClr val="tx2"/>
                </a:solidFill>
                <a:latin typeface="Arial" panose="020B0604020202020204" pitchFamily="34" charset="0"/>
                <a:ea typeface="微软雅黑" panose="020B0503020204020204" pitchFamily="34" charset="-122"/>
              </a:rPr>
              <a:t>       对于沿</a:t>
            </a:r>
            <a:r>
              <a:rPr lang="zh-CN" altLang="en-US" sz="2400" b="1" dirty="0">
                <a:solidFill>
                  <a:srgbClr val="FF3300"/>
                </a:solidFill>
                <a:latin typeface="Arial" panose="020B0604020202020204" pitchFamily="34" charset="0"/>
                <a:ea typeface="微软雅黑" panose="020B0503020204020204" pitchFamily="34" charset="-122"/>
              </a:rPr>
              <a:t>流管的定常流动</a:t>
            </a:r>
            <a:r>
              <a:rPr lang="zh-CN" altLang="en-US" sz="2400" dirty="0">
                <a:solidFill>
                  <a:schemeClr val="tx2"/>
                </a:solidFill>
                <a:latin typeface="Arial" panose="020B0604020202020204" pitchFamily="34" charset="0"/>
                <a:ea typeface="微软雅黑" panose="020B0503020204020204" pitchFamily="34" charset="-122"/>
              </a:rPr>
              <a:t>，设流速与截面垂直，且密度和流速在任意截面内为定值，则沿流管的连续性方程：</a:t>
            </a:r>
          </a:p>
        </p:txBody>
      </p:sp>
      <p:graphicFrame>
        <p:nvGraphicFramePr>
          <p:cNvPr id="694277" name="Object 5"/>
          <p:cNvGraphicFramePr>
            <a:graphicFrameLocks noChangeAspect="1"/>
          </p:cNvGraphicFramePr>
          <p:nvPr/>
        </p:nvGraphicFramePr>
        <p:xfrm>
          <a:off x="3505320" y="4377210"/>
          <a:ext cx="1871662" cy="531813"/>
        </p:xfrm>
        <a:graphic>
          <a:graphicData uri="http://schemas.openxmlformats.org/presentationml/2006/ole">
            <mc:AlternateContent xmlns:mc="http://schemas.openxmlformats.org/markup-compatibility/2006">
              <mc:Choice xmlns:v="urn:schemas-microsoft-com:vml" Requires="v">
                <p:oleObj name="Equation" r:id="rId4" imgW="18592800" imgH="5181600" progId="Equation.DSMT4">
                  <p:embed/>
                </p:oleObj>
              </mc:Choice>
              <mc:Fallback>
                <p:oleObj name="Equation" r:id="rId4" imgW="18592800" imgH="5181600" progId="Equation.DSMT4">
                  <p:embed/>
                  <p:pic>
                    <p:nvPicPr>
                      <p:cNvPr id="69427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320" y="4377210"/>
                        <a:ext cx="1871662"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9427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28266" y="4121622"/>
            <a:ext cx="39624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2">
            <a:extLst>
              <a:ext uri="{FF2B5EF4-FFF2-40B4-BE49-F238E27FC236}">
                <a16:creationId xmlns:a16="http://schemas.microsoft.com/office/drawing/2014/main" id="{2FABD890-FA12-48AC-DA52-8A90D319936F}"/>
              </a:ext>
            </a:extLst>
          </p:cNvPr>
          <p:cNvSpPr txBox="1">
            <a:spLocks/>
          </p:cNvSpPr>
          <p:nvPr/>
        </p:nvSpPr>
        <p:spPr>
          <a:xfrm>
            <a:off x="466437" y="285333"/>
            <a:ext cx="6779096"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连续方程</a:t>
            </a:r>
            <a:r>
              <a:rPr lang="en-US" altLang="zh-CN" dirty="0"/>
              <a:t>——</a:t>
            </a:r>
            <a:r>
              <a:rPr lang="zh-CN" altLang="en-US" dirty="0">
                <a:solidFill>
                  <a:srgbClr val="008000"/>
                </a:solidFill>
                <a:latin typeface="Arial" panose="020B0604020202020204" pitchFamily="34" charset="0"/>
                <a:cs typeface="Arial" panose="020B0604020202020204" pitchFamily="34" charset="0"/>
              </a:rPr>
              <a:t>欧拉</a:t>
            </a:r>
            <a:r>
              <a:rPr lang="en-US" altLang="zh-CN" dirty="0">
                <a:solidFill>
                  <a:srgbClr val="008000"/>
                </a:solidFill>
                <a:latin typeface="Arial" panose="020B0604020202020204" pitchFamily="34" charset="0"/>
                <a:cs typeface="Arial" panose="020B0604020202020204" pitchFamily="34" charset="0"/>
              </a:rPr>
              <a:t>(Euler)</a:t>
            </a:r>
            <a:r>
              <a:rPr lang="zh-CN" altLang="en-US" dirty="0">
                <a:solidFill>
                  <a:srgbClr val="008000"/>
                </a:solidFill>
                <a:latin typeface="Arial" panose="020B0604020202020204" pitchFamily="34" charset="0"/>
                <a:cs typeface="Arial" panose="020B0604020202020204" pitchFamily="34" charset="0"/>
              </a:rPr>
              <a:t>观点</a:t>
            </a:r>
            <a:endParaRPr lang="zh-CN" altLang="en-US" dirty="0">
              <a:solidFill>
                <a:srgbClr val="008000"/>
              </a:solidFill>
            </a:endParaRPr>
          </a:p>
        </p:txBody>
      </p:sp>
      <p:sp>
        <p:nvSpPr>
          <p:cNvPr id="6" name="文本框 5">
            <a:extLst>
              <a:ext uri="{FF2B5EF4-FFF2-40B4-BE49-F238E27FC236}">
                <a16:creationId xmlns:a16="http://schemas.microsoft.com/office/drawing/2014/main" id="{A3926542-0BE8-3ED8-4460-06E02E548067}"/>
              </a:ext>
            </a:extLst>
          </p:cNvPr>
          <p:cNvSpPr txBox="1"/>
          <p:nvPr/>
        </p:nvSpPr>
        <p:spPr>
          <a:xfrm>
            <a:off x="3525218" y="1250605"/>
            <a:ext cx="5006097" cy="461665"/>
          </a:xfrm>
          <a:prstGeom prst="rect">
            <a:avLst/>
          </a:prstGeom>
          <a:noFill/>
        </p:spPr>
        <p:txBody>
          <a:bodyPr wrap="square">
            <a:spAutoFit/>
          </a:bodyPr>
          <a:lstStyle/>
          <a:p>
            <a:r>
              <a:rPr lang="zh-CN" altLang="en-US" sz="2400" dirty="0">
                <a:latin typeface="Arial" panose="020B0604020202020204" pitchFamily="34" charset="0"/>
                <a:ea typeface="微软雅黑" panose="020B0503020204020204" pitchFamily="34" charset="-122"/>
              </a:rPr>
              <a:t>单位时间内</a:t>
            </a:r>
            <a:r>
              <a:rPr lang="zh-CN" altLang="en-US" sz="2400" b="1" dirty="0">
                <a:solidFill>
                  <a:srgbClr val="FF3300"/>
                </a:solidFill>
                <a:latin typeface="Arial" panose="020B0604020202020204" pitchFamily="34" charset="0"/>
                <a:ea typeface="微软雅黑" panose="020B0503020204020204" pitchFamily="34" charset="-122"/>
              </a:rPr>
              <a:t>流出</a:t>
            </a:r>
            <a:r>
              <a:rPr lang="zh-CN" altLang="en-US" sz="2400" dirty="0">
                <a:latin typeface="Arial" panose="020B0604020202020204" pitchFamily="34" charset="0"/>
                <a:ea typeface="微软雅黑" panose="020B0503020204020204" pitchFamily="34" charset="-122"/>
              </a:rPr>
              <a:t>质量</a:t>
            </a:r>
            <a:r>
              <a:rPr lang="en-US" altLang="zh-CN" sz="2400" dirty="0">
                <a:latin typeface="Arial" panose="020B0604020202020204" pitchFamily="34" charset="0"/>
                <a:ea typeface="微软雅黑" panose="020B0503020204020204" pitchFamily="34" charset="-122"/>
              </a:rPr>
              <a:t>=</a:t>
            </a:r>
            <a:r>
              <a:rPr lang="zh-CN" altLang="en-US" sz="2400" b="1" dirty="0">
                <a:solidFill>
                  <a:srgbClr val="FF3300"/>
                </a:solidFill>
                <a:latin typeface="Arial" panose="020B0604020202020204" pitchFamily="34" charset="0"/>
                <a:ea typeface="微软雅黑" panose="020B0503020204020204" pitchFamily="34" charset="-122"/>
              </a:rPr>
              <a:t>流进</a:t>
            </a:r>
            <a:r>
              <a:rPr lang="zh-CN" altLang="en-US" sz="2400" dirty="0">
                <a:latin typeface="Arial" panose="020B0604020202020204" pitchFamily="34" charset="0"/>
                <a:ea typeface="微软雅黑" panose="020B0503020204020204" pitchFamily="34" charset="-122"/>
              </a:rPr>
              <a:t>的质量。</a:t>
            </a:r>
            <a:endParaRPr lang="zh-CN"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19</a:t>
            </a:fld>
            <a:endParaRPr lang="zh-CN" altLang="en-US"/>
          </a:p>
        </p:txBody>
      </p:sp>
      <p:graphicFrame>
        <p:nvGraphicFramePr>
          <p:cNvPr id="19457" name="内容占位符 20481"/>
          <p:cNvGraphicFramePr>
            <a:graphicFrameLocks noGrp="1" noChangeAspect="1"/>
          </p:cNvGraphicFramePr>
          <p:nvPr>
            <p:ph sz="quarter" idx="4294967295"/>
          </p:nvPr>
        </p:nvGraphicFramePr>
        <p:xfrm>
          <a:off x="3446180" y="1629672"/>
          <a:ext cx="3138488" cy="784225"/>
        </p:xfrm>
        <a:graphic>
          <a:graphicData uri="http://schemas.openxmlformats.org/presentationml/2006/ole">
            <mc:AlternateContent xmlns:mc="http://schemas.openxmlformats.org/markup-compatibility/2006">
              <mc:Choice xmlns:v="urn:schemas-microsoft-com:vml" Requires="v">
                <p:oleObj name="Equation" r:id="rId3" imgW="1574640" imgH="393480" progId="Equation.DSMT4">
                  <p:embed/>
                </p:oleObj>
              </mc:Choice>
              <mc:Fallback>
                <p:oleObj name="Equation" r:id="rId3" imgW="1574640" imgH="393480" progId="Equation.DSMT4">
                  <p:embed/>
                  <p:pic>
                    <p:nvPicPr>
                      <p:cNvPr id="19457" name="内容占位符 20481"/>
                      <p:cNvPicPr>
                        <a:picLocks noGrp="1" noChangeAspect="1" noChangeArrowheads="1"/>
                      </p:cNvPicPr>
                      <p:nvPr/>
                    </p:nvPicPr>
                    <p:blipFill>
                      <a:blip r:embed="rId4"/>
                      <a:srcRect/>
                      <a:stretch>
                        <a:fillRect/>
                      </a:stretch>
                    </p:blipFill>
                    <p:spPr bwMode="auto">
                      <a:xfrm>
                        <a:off x="3446180" y="1629672"/>
                        <a:ext cx="3138488"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83" name="内容占位符 20482"/>
          <p:cNvGraphicFramePr>
            <a:graphicFrameLocks noGrp="1" noChangeAspect="1"/>
          </p:cNvGraphicFramePr>
          <p:nvPr>
            <p:ph sz="quarter" idx="4294967295"/>
            <p:extLst>
              <p:ext uri="{D42A27DB-BD31-4B8C-83A1-F6EECF244321}">
                <p14:modId xmlns:p14="http://schemas.microsoft.com/office/powerpoint/2010/main" val="3156184428"/>
              </p:ext>
            </p:extLst>
          </p:nvPr>
        </p:nvGraphicFramePr>
        <p:xfrm>
          <a:off x="3288145" y="3558281"/>
          <a:ext cx="2349068" cy="885825"/>
        </p:xfrm>
        <a:graphic>
          <a:graphicData uri="http://schemas.openxmlformats.org/presentationml/2006/ole">
            <mc:AlternateContent xmlns:mc="http://schemas.openxmlformats.org/markup-compatibility/2006">
              <mc:Choice xmlns:v="urn:schemas-microsoft-com:vml" Requires="v">
                <p:oleObj r:id="rId5" imgW="24079200" imgH="9448800" progId="Equation.DSMT4">
                  <p:embed/>
                </p:oleObj>
              </mc:Choice>
              <mc:Fallback>
                <p:oleObj r:id="rId5" imgW="24079200" imgH="9448800" progId="Equation.DSMT4">
                  <p:embed/>
                  <p:pic>
                    <p:nvPicPr>
                      <p:cNvPr id="20483" name="内容占位符 2048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8145" y="3558281"/>
                        <a:ext cx="2349068" cy="885825"/>
                      </a:xfrm>
                      <a:prstGeom prst="rect">
                        <a:avLst/>
                      </a:prstGeom>
                      <a:noFill/>
                      <a:ln>
                        <a:noFill/>
                      </a:ln>
                    </p:spPr>
                  </p:pic>
                </p:oleObj>
              </mc:Fallback>
            </mc:AlternateContent>
          </a:graphicData>
        </a:graphic>
      </p:graphicFrame>
      <p:graphicFrame>
        <p:nvGraphicFramePr>
          <p:cNvPr id="20484" name="内容占位符 20483"/>
          <p:cNvGraphicFramePr>
            <a:graphicFrameLocks noGrp="1" noChangeAspect="1"/>
          </p:cNvGraphicFramePr>
          <p:nvPr>
            <p:ph sz="quarter" idx="4294967295"/>
            <p:extLst>
              <p:ext uri="{D42A27DB-BD31-4B8C-83A1-F6EECF244321}">
                <p14:modId xmlns:p14="http://schemas.microsoft.com/office/powerpoint/2010/main" val="195395617"/>
              </p:ext>
            </p:extLst>
          </p:nvPr>
        </p:nvGraphicFramePr>
        <p:xfrm>
          <a:off x="3288145" y="4923848"/>
          <a:ext cx="2570365" cy="920750"/>
        </p:xfrm>
        <a:graphic>
          <a:graphicData uri="http://schemas.openxmlformats.org/presentationml/2006/ole">
            <mc:AlternateContent xmlns:mc="http://schemas.openxmlformats.org/markup-compatibility/2006">
              <mc:Choice xmlns:v="urn:schemas-microsoft-com:vml" Requires="v">
                <p:oleObj r:id="rId7" imgW="26212800" imgH="9448800" progId="Equation.DSMT4">
                  <p:embed/>
                </p:oleObj>
              </mc:Choice>
              <mc:Fallback>
                <p:oleObj r:id="rId7" imgW="26212800" imgH="9448800" progId="Equation.DSMT4">
                  <p:embed/>
                  <p:pic>
                    <p:nvPicPr>
                      <p:cNvPr id="20484" name="内容占位符 20483"/>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8145" y="4923848"/>
                        <a:ext cx="2570365" cy="920750"/>
                      </a:xfrm>
                      <a:prstGeom prst="rect">
                        <a:avLst/>
                      </a:prstGeom>
                      <a:noFill/>
                      <a:ln>
                        <a:noFill/>
                      </a:ln>
                    </p:spPr>
                  </p:pic>
                </p:oleObj>
              </mc:Fallback>
            </mc:AlternateContent>
          </a:graphicData>
        </a:graphic>
      </p:graphicFrame>
      <p:grpSp>
        <p:nvGrpSpPr>
          <p:cNvPr id="19460" name="组合 20484"/>
          <p:cNvGrpSpPr/>
          <p:nvPr/>
        </p:nvGrpSpPr>
        <p:grpSpPr bwMode="auto">
          <a:xfrm>
            <a:off x="7838333" y="746126"/>
            <a:ext cx="2328863" cy="1676400"/>
            <a:chOff x="0" y="0"/>
            <a:chExt cx="1594" cy="1231"/>
          </a:xfrm>
        </p:grpSpPr>
        <p:sp>
          <p:nvSpPr>
            <p:cNvPr id="19461" name="立方体 20485"/>
            <p:cNvSpPr>
              <a:spLocks noChangeArrowheads="1"/>
            </p:cNvSpPr>
            <p:nvPr/>
          </p:nvSpPr>
          <p:spPr bwMode="auto">
            <a:xfrm>
              <a:off x="336" y="0"/>
              <a:ext cx="1056" cy="912"/>
            </a:xfrm>
            <a:prstGeom prst="cube">
              <a:avLst>
                <a:gd name="adj" fmla="val 25000"/>
              </a:avLst>
            </a:prstGeom>
            <a:solidFill>
              <a:schemeClr val="accent1"/>
            </a:solidFill>
            <a:ln w="19050">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19462" name="对象 20486"/>
            <p:cNvGraphicFramePr>
              <a:graphicFrameLocks noChangeAspect="1"/>
            </p:cNvGraphicFramePr>
            <p:nvPr/>
          </p:nvGraphicFramePr>
          <p:xfrm>
            <a:off x="0" y="480"/>
            <a:ext cx="346" cy="298"/>
          </p:xfrm>
          <a:graphic>
            <a:graphicData uri="http://schemas.openxmlformats.org/presentationml/2006/ole">
              <mc:AlternateContent xmlns:mc="http://schemas.openxmlformats.org/markup-compatibility/2006">
                <mc:Choice xmlns:v="urn:schemas-microsoft-com:vml" Requires="v">
                  <p:oleObj r:id="rId9" imgW="4267200" imgH="4267200" progId="Equation.3">
                    <p:embed/>
                  </p:oleObj>
                </mc:Choice>
                <mc:Fallback>
                  <p:oleObj r:id="rId9" imgW="4267200" imgH="4267200" progId="Equation.3">
                    <p:embed/>
                    <p:pic>
                      <p:nvPicPr>
                        <p:cNvPr id="19462" name="对象 2048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480"/>
                          <a:ext cx="34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63" name="直接连接符 20487"/>
            <p:cNvSpPr>
              <a:spLocks noChangeShapeType="1"/>
            </p:cNvSpPr>
            <p:nvPr/>
          </p:nvSpPr>
          <p:spPr bwMode="auto">
            <a:xfrm>
              <a:off x="576" y="0"/>
              <a:ext cx="0" cy="672"/>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9464" name="直接连接符 20488"/>
            <p:cNvSpPr>
              <a:spLocks noChangeShapeType="1"/>
            </p:cNvSpPr>
            <p:nvPr/>
          </p:nvSpPr>
          <p:spPr bwMode="auto">
            <a:xfrm flipH="1">
              <a:off x="336" y="672"/>
              <a:ext cx="240" cy="240"/>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9465" name="直接连接符 20489"/>
            <p:cNvSpPr>
              <a:spLocks noChangeShapeType="1"/>
            </p:cNvSpPr>
            <p:nvPr/>
          </p:nvSpPr>
          <p:spPr bwMode="auto">
            <a:xfrm>
              <a:off x="576" y="672"/>
              <a:ext cx="768" cy="0"/>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19466" name="对象 20490"/>
            <p:cNvGraphicFramePr>
              <a:graphicFrameLocks noChangeAspect="1"/>
            </p:cNvGraphicFramePr>
            <p:nvPr/>
          </p:nvGraphicFramePr>
          <p:xfrm>
            <a:off x="1248" y="768"/>
            <a:ext cx="346" cy="298"/>
          </p:xfrm>
          <a:graphic>
            <a:graphicData uri="http://schemas.openxmlformats.org/presentationml/2006/ole">
              <mc:AlternateContent xmlns:mc="http://schemas.openxmlformats.org/markup-compatibility/2006">
                <mc:Choice xmlns:v="urn:schemas-microsoft-com:vml" Requires="v">
                  <p:oleObj r:id="rId11" imgW="4876800" imgH="4267200" progId="Equation.3">
                    <p:embed/>
                  </p:oleObj>
                </mc:Choice>
                <mc:Fallback>
                  <p:oleObj r:id="rId11" imgW="4876800" imgH="4267200" progId="Equation.3">
                    <p:embed/>
                    <p:pic>
                      <p:nvPicPr>
                        <p:cNvPr id="19466" name="对象 2049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8" y="768"/>
                          <a:ext cx="34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7" name="对象 20491"/>
            <p:cNvGraphicFramePr>
              <a:graphicFrameLocks noChangeAspect="1"/>
            </p:cNvGraphicFramePr>
            <p:nvPr/>
          </p:nvGraphicFramePr>
          <p:xfrm>
            <a:off x="491" y="891"/>
            <a:ext cx="324" cy="340"/>
          </p:xfrm>
          <a:graphic>
            <a:graphicData uri="http://schemas.openxmlformats.org/presentationml/2006/ole">
              <mc:AlternateContent xmlns:mc="http://schemas.openxmlformats.org/markup-compatibility/2006">
                <mc:Choice xmlns:v="urn:schemas-microsoft-com:vml" Requires="v">
                  <p:oleObj r:id="rId13" imgW="4572000" imgH="4876800" progId="Equation.3">
                    <p:embed/>
                  </p:oleObj>
                </mc:Choice>
                <mc:Fallback>
                  <p:oleObj r:id="rId13" imgW="4572000" imgH="4876800" progId="Equation.3">
                    <p:embed/>
                    <p:pic>
                      <p:nvPicPr>
                        <p:cNvPr id="19467" name="对象 2049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1" y="891"/>
                          <a:ext cx="32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9468" name="组合 20492"/>
          <p:cNvGrpSpPr/>
          <p:nvPr/>
        </p:nvGrpSpPr>
        <p:grpSpPr bwMode="auto">
          <a:xfrm>
            <a:off x="4043202" y="2608322"/>
            <a:ext cx="5375276" cy="508000"/>
            <a:chOff x="35" y="-234"/>
            <a:chExt cx="3386" cy="320"/>
          </a:xfrm>
        </p:grpSpPr>
        <p:graphicFrame>
          <p:nvGraphicFramePr>
            <p:cNvPr id="19469" name="内容占位符 20493"/>
            <p:cNvGraphicFramePr>
              <a:graphicFrameLocks noChangeAspect="1"/>
            </p:cNvGraphicFramePr>
            <p:nvPr/>
          </p:nvGraphicFramePr>
          <p:xfrm>
            <a:off x="35" y="-234"/>
            <a:ext cx="2110" cy="320"/>
          </p:xfrm>
          <a:graphic>
            <a:graphicData uri="http://schemas.openxmlformats.org/presentationml/2006/ole">
              <mc:AlternateContent xmlns:mc="http://schemas.openxmlformats.org/markup-compatibility/2006">
                <mc:Choice xmlns:v="urn:schemas-microsoft-com:vml" Requires="v">
                  <p:oleObj name="Equation" r:id="rId15" imgW="1688760" imgH="241200" progId="Equation.DSMT4">
                    <p:embed/>
                  </p:oleObj>
                </mc:Choice>
                <mc:Fallback>
                  <p:oleObj name="Equation" r:id="rId15" imgW="1688760" imgH="241200" progId="Equation.DSMT4">
                    <p:embed/>
                    <p:pic>
                      <p:nvPicPr>
                        <p:cNvPr id="19469" name="内容占位符 20493"/>
                        <p:cNvPicPr>
                          <a:picLocks noChangeAspect="1" noChangeArrowheads="1"/>
                        </p:cNvPicPr>
                        <p:nvPr/>
                      </p:nvPicPr>
                      <p:blipFill>
                        <a:blip r:embed="rId16"/>
                        <a:srcRect/>
                        <a:stretch>
                          <a:fillRect/>
                        </a:stretch>
                      </p:blipFill>
                      <p:spPr bwMode="auto">
                        <a:xfrm>
                          <a:off x="35" y="-234"/>
                          <a:ext cx="2110" cy="320"/>
                        </a:xfrm>
                        <a:prstGeom prst="rect">
                          <a:avLst/>
                        </a:prstGeom>
                        <a:noFill/>
                        <a:ln>
                          <a:noFill/>
                        </a:ln>
                      </p:spPr>
                    </p:pic>
                  </p:oleObj>
                </mc:Fallback>
              </mc:AlternateContent>
            </a:graphicData>
          </a:graphic>
        </p:graphicFrame>
        <p:sp>
          <p:nvSpPr>
            <p:cNvPr id="19470" name="矩形 20494"/>
            <p:cNvSpPr>
              <a:spLocks noChangeArrowheads="1"/>
            </p:cNvSpPr>
            <p:nvPr/>
          </p:nvSpPr>
          <p:spPr bwMode="auto">
            <a:xfrm>
              <a:off x="2335" y="-221"/>
              <a:ext cx="108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Arial" panose="020B0604020202020204" pitchFamily="34" charset="0"/>
                  <a:ea typeface="微软雅黑" panose="020B0503020204020204" pitchFamily="34" charset="-122"/>
                </a:rPr>
                <a:t>（矢量运算）</a:t>
              </a:r>
            </a:p>
          </p:txBody>
        </p:sp>
      </p:grpSp>
      <p:sp>
        <p:nvSpPr>
          <p:cNvPr id="19471" name="矩形 20495"/>
          <p:cNvSpPr>
            <a:spLocks noChangeArrowheads="1"/>
          </p:cNvSpPr>
          <p:nvPr/>
        </p:nvSpPr>
        <p:spPr bwMode="auto">
          <a:xfrm>
            <a:off x="5751911" y="3789363"/>
            <a:ext cx="39885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dirty="0">
                <a:latin typeface="Arial" panose="020B0604020202020204" pitchFamily="34" charset="0"/>
                <a:ea typeface="微软雅黑" panose="020B0503020204020204" pitchFamily="34" charset="-122"/>
                <a:cs typeface="Arial" panose="020B0604020202020204" pitchFamily="34" charset="0"/>
              </a:rPr>
              <a:t>——</a:t>
            </a:r>
            <a:r>
              <a:rPr lang="zh-CN" altLang="en-US" sz="2000" dirty="0">
                <a:latin typeface="Arial" panose="020B0604020202020204" pitchFamily="34" charset="0"/>
                <a:ea typeface="微软雅黑" panose="020B0503020204020204" pitchFamily="34" charset="-122"/>
                <a:cs typeface="Arial" panose="020B0604020202020204" pitchFamily="34" charset="0"/>
              </a:rPr>
              <a:t>连续方程（速度散度形式</a:t>
            </a:r>
            <a:r>
              <a:rPr lang="en-US" altLang="zh-CN" sz="2000" dirty="0">
                <a:latin typeface="Arial" panose="020B0604020202020204" pitchFamily="34" charset="0"/>
                <a:ea typeface="微软雅黑" panose="020B0503020204020204" pitchFamily="34" charset="-122"/>
                <a:cs typeface="Arial" panose="020B0604020202020204" pitchFamily="34" charset="0"/>
              </a:rPr>
              <a:t>,</a:t>
            </a:r>
            <a:r>
              <a:rPr lang="en-US" altLang="zh-CN" sz="2000" dirty="0">
                <a:solidFill>
                  <a:srgbClr val="008000"/>
                </a:solidFill>
                <a:latin typeface="Arial" panose="020B0604020202020204" pitchFamily="34" charset="0"/>
                <a:ea typeface="微软雅黑" panose="020B0503020204020204" pitchFamily="34" charset="-122"/>
                <a:cs typeface="Arial" panose="020B0604020202020204" pitchFamily="34" charset="0"/>
              </a:rPr>
              <a:t>L</a:t>
            </a:r>
            <a:r>
              <a:rPr lang="zh-CN" altLang="en-US" sz="2000" dirty="0">
                <a:latin typeface="Arial" panose="020B0604020202020204" pitchFamily="34" charset="0"/>
                <a:ea typeface="微软雅黑" panose="020B0503020204020204" pitchFamily="34" charset="-122"/>
                <a:cs typeface="Arial" panose="020B0604020202020204" pitchFamily="34" charset="0"/>
              </a:rPr>
              <a:t>）</a:t>
            </a:r>
          </a:p>
        </p:txBody>
      </p:sp>
      <p:sp>
        <p:nvSpPr>
          <p:cNvPr id="19472" name="矩形 20496"/>
          <p:cNvSpPr>
            <a:spLocks noChangeArrowheads="1"/>
          </p:cNvSpPr>
          <p:nvPr/>
        </p:nvSpPr>
        <p:spPr bwMode="auto">
          <a:xfrm>
            <a:off x="5751911" y="5132388"/>
            <a:ext cx="39885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dirty="0">
                <a:latin typeface="Arial" panose="020B0604020202020204" pitchFamily="34" charset="0"/>
                <a:ea typeface="微软雅黑" panose="020B0503020204020204" pitchFamily="34" charset="-122"/>
                <a:cs typeface="Arial" panose="020B0604020202020204" pitchFamily="34" charset="0"/>
              </a:rPr>
              <a:t>——</a:t>
            </a:r>
            <a:r>
              <a:rPr lang="zh-CN" altLang="en-US" sz="2000" dirty="0">
                <a:latin typeface="Arial" panose="020B0604020202020204" pitchFamily="34" charset="0"/>
                <a:ea typeface="微软雅黑" panose="020B0503020204020204" pitchFamily="34" charset="-122"/>
                <a:cs typeface="Arial" panose="020B0604020202020204" pitchFamily="34" charset="0"/>
              </a:rPr>
              <a:t>连续方程（质量散度形式</a:t>
            </a:r>
            <a:r>
              <a:rPr lang="en-US" altLang="zh-CN" sz="2000" dirty="0">
                <a:latin typeface="Arial" panose="020B0604020202020204" pitchFamily="34" charset="0"/>
                <a:ea typeface="微软雅黑" panose="020B0503020204020204" pitchFamily="34" charset="-122"/>
                <a:cs typeface="Arial" panose="020B0604020202020204" pitchFamily="34" charset="0"/>
              </a:rPr>
              <a:t>,</a:t>
            </a:r>
            <a:r>
              <a:rPr lang="en-US" altLang="zh-CN" sz="2000" dirty="0">
                <a:solidFill>
                  <a:srgbClr val="008000"/>
                </a:solidFill>
                <a:latin typeface="Arial" panose="020B0604020202020204" pitchFamily="34" charset="0"/>
                <a:ea typeface="微软雅黑" panose="020B0503020204020204" pitchFamily="34" charset="-122"/>
                <a:cs typeface="Arial" panose="020B0604020202020204" pitchFamily="34" charset="0"/>
              </a:rPr>
              <a:t>E</a:t>
            </a:r>
            <a:r>
              <a:rPr lang="zh-CN" altLang="en-US" sz="2000" dirty="0">
                <a:latin typeface="Arial" panose="020B0604020202020204" pitchFamily="34" charset="0"/>
                <a:ea typeface="微软雅黑" panose="020B0503020204020204" pitchFamily="34" charset="-122"/>
                <a:cs typeface="Arial" panose="020B0604020202020204" pitchFamily="34" charset="0"/>
              </a:rPr>
              <a:t>）</a:t>
            </a:r>
          </a:p>
        </p:txBody>
      </p:sp>
      <p:sp>
        <p:nvSpPr>
          <p:cNvPr id="19473" name="上下箭头 20497"/>
          <p:cNvSpPr>
            <a:spLocks noChangeArrowheads="1"/>
          </p:cNvSpPr>
          <p:nvPr/>
        </p:nvSpPr>
        <p:spPr bwMode="auto">
          <a:xfrm>
            <a:off x="4506115" y="4325814"/>
            <a:ext cx="71437" cy="719138"/>
          </a:xfrm>
          <a:prstGeom prst="upDownArrow">
            <a:avLst>
              <a:gd name="adj1" fmla="val 50000"/>
              <a:gd name="adj2" fmla="val 200962"/>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9474" name="矩形 20498"/>
          <p:cNvSpPr>
            <a:spLocks noChangeArrowheads="1"/>
          </p:cNvSpPr>
          <p:nvPr/>
        </p:nvSpPr>
        <p:spPr bwMode="auto">
          <a:xfrm>
            <a:off x="2147451" y="1033375"/>
            <a:ext cx="50300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b="1" dirty="0">
                <a:solidFill>
                  <a:srgbClr val="008000"/>
                </a:solidFill>
                <a:latin typeface="Arial" panose="020B0604020202020204" pitchFamily="34" charset="0"/>
                <a:ea typeface="微软雅黑" panose="020B0503020204020204" pitchFamily="34" charset="-122"/>
                <a:cs typeface="Arial" panose="020B0604020202020204" pitchFamily="34" charset="0"/>
              </a:rPr>
              <a:t>E</a:t>
            </a:r>
            <a:r>
              <a:rPr lang="zh-CN" altLang="en-US" sz="2400" b="1" dirty="0">
                <a:solidFill>
                  <a:srgbClr val="008000"/>
                </a:solidFill>
                <a:latin typeface="Arial" panose="020B0604020202020204" pitchFamily="34" charset="0"/>
                <a:ea typeface="微软雅黑" panose="020B0503020204020204" pitchFamily="34" charset="-122"/>
                <a:cs typeface="Arial" panose="020B0604020202020204" pitchFamily="34" charset="0"/>
              </a:rPr>
              <a:t>和</a:t>
            </a:r>
            <a:r>
              <a:rPr lang="en-US" altLang="zh-CN" sz="2400" b="1" dirty="0">
                <a:solidFill>
                  <a:srgbClr val="008000"/>
                </a:solidFill>
                <a:latin typeface="Arial" panose="020B0604020202020204" pitchFamily="34" charset="0"/>
                <a:ea typeface="微软雅黑" panose="020B0503020204020204" pitchFamily="34" charset="-122"/>
                <a:cs typeface="Arial" panose="020B0604020202020204" pitchFamily="34" charset="0"/>
              </a:rPr>
              <a:t>L</a:t>
            </a:r>
            <a:r>
              <a:rPr lang="zh-CN" altLang="en-US" sz="2400" b="1" dirty="0">
                <a:solidFill>
                  <a:srgbClr val="008000"/>
                </a:solidFill>
                <a:latin typeface="Arial" panose="020B0604020202020204" pitchFamily="34" charset="0"/>
                <a:ea typeface="微软雅黑" panose="020B0503020204020204" pitchFamily="34" charset="-122"/>
                <a:cs typeface="Arial" panose="020B0604020202020204" pitchFamily="34" charset="0"/>
              </a:rPr>
              <a:t>观点下的流体连续方程的关系</a:t>
            </a:r>
          </a:p>
        </p:txBody>
      </p:sp>
      <p:sp>
        <p:nvSpPr>
          <p:cNvPr id="4" name="标题 2">
            <a:extLst>
              <a:ext uri="{FF2B5EF4-FFF2-40B4-BE49-F238E27FC236}">
                <a16:creationId xmlns:a16="http://schemas.microsoft.com/office/drawing/2014/main" id="{DBA1CC35-7666-FC69-57F2-9D2167F4D906}"/>
              </a:ext>
            </a:extLst>
          </p:cNvPr>
          <p:cNvSpPr txBox="1">
            <a:spLocks/>
          </p:cNvSpPr>
          <p:nvPr/>
        </p:nvSpPr>
        <p:spPr>
          <a:xfrm>
            <a:off x="475673" y="258981"/>
            <a:ext cx="2602632"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连续方程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文本框 5123"/>
          <p:cNvSpPr txBox="1">
            <a:spLocks noChangeArrowheads="1"/>
          </p:cNvSpPr>
          <p:nvPr/>
        </p:nvSpPr>
        <p:spPr bwMode="auto">
          <a:xfrm>
            <a:off x="1799131" y="1626135"/>
            <a:ext cx="8580397"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第一节 连续方程（</a:t>
            </a:r>
            <a:r>
              <a:rPr lang="zh-CN" altLang="en-US" sz="2400" dirty="0">
                <a:solidFill>
                  <a:srgbClr val="FF0000"/>
                </a:solidFill>
                <a:latin typeface="微软雅黑" panose="020B0503020204020204" pitchFamily="34" charset="-122"/>
                <a:ea typeface="微软雅黑" panose="020B0503020204020204" pitchFamily="34" charset="-122"/>
              </a:rPr>
              <a:t>质量守恒</a:t>
            </a:r>
            <a:r>
              <a:rPr lang="zh-CN" altLang="en-US" sz="2400" dirty="0">
                <a:latin typeface="微软雅黑" panose="020B0503020204020204" pitchFamily="34" charset="-122"/>
                <a:ea typeface="微软雅黑" panose="020B0503020204020204" pitchFamily="34" charset="-122"/>
              </a:rPr>
              <a:t>）</a:t>
            </a:r>
          </a:p>
          <a:p>
            <a:pPr>
              <a:lnSpc>
                <a:spcPct val="150000"/>
              </a:lnSpc>
            </a:pPr>
            <a:r>
              <a:rPr lang="zh-CN" altLang="en-US" sz="2400" dirty="0">
                <a:latin typeface="微软雅黑" panose="020B0503020204020204" pitchFamily="34" charset="-122"/>
                <a:ea typeface="微软雅黑" panose="020B0503020204020204" pitchFamily="34" charset="-122"/>
              </a:rPr>
              <a:t>第二节 作用于流体的力、应力张量</a:t>
            </a:r>
          </a:p>
          <a:p>
            <a:pPr>
              <a:lnSpc>
                <a:spcPct val="150000"/>
              </a:lnSpc>
            </a:pPr>
            <a:r>
              <a:rPr lang="zh-CN" altLang="en-US" sz="2400" dirty="0">
                <a:latin typeface="微软雅黑" panose="020B0503020204020204" pitchFamily="34" charset="-122"/>
                <a:ea typeface="微软雅黑" panose="020B0503020204020204" pitchFamily="34" charset="-122"/>
              </a:rPr>
              <a:t>第三节 运动方程（</a:t>
            </a:r>
            <a:r>
              <a:rPr lang="zh-CN" altLang="en-US" sz="2400" dirty="0">
                <a:solidFill>
                  <a:srgbClr val="4818FA"/>
                </a:solidFill>
                <a:latin typeface="微软雅黑" panose="020B0503020204020204" pitchFamily="34" charset="-122"/>
                <a:ea typeface="微软雅黑" panose="020B0503020204020204" pitchFamily="34" charset="-122"/>
              </a:rPr>
              <a:t>动量守恒</a:t>
            </a:r>
            <a:r>
              <a:rPr lang="zh-CN" altLang="en-US" sz="2400" dirty="0">
                <a:latin typeface="微软雅黑" panose="020B0503020204020204" pitchFamily="34" charset="-122"/>
                <a:ea typeface="微软雅黑" panose="020B0503020204020204" pitchFamily="34" charset="-122"/>
              </a:rPr>
              <a:t>）</a:t>
            </a:r>
          </a:p>
          <a:p>
            <a:pPr>
              <a:lnSpc>
                <a:spcPct val="150000"/>
              </a:lnSpc>
            </a:pPr>
            <a:r>
              <a:rPr lang="zh-CN" altLang="en-US" sz="2400" dirty="0">
                <a:latin typeface="微软雅黑" panose="020B0503020204020204" pitchFamily="34" charset="-122"/>
                <a:ea typeface="微软雅黑" panose="020B0503020204020204" pitchFamily="34" charset="-122"/>
              </a:rPr>
              <a:t>第四节 能量方程（</a:t>
            </a:r>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能量守恒</a:t>
            </a:r>
            <a:r>
              <a:rPr lang="zh-CN" altLang="en-US" sz="2400" dirty="0">
                <a:latin typeface="微软雅黑" panose="020B0503020204020204" pitchFamily="34" charset="-122"/>
                <a:ea typeface="微软雅黑" panose="020B0503020204020204" pitchFamily="34" charset="-122"/>
              </a:rPr>
              <a:t>）</a:t>
            </a:r>
          </a:p>
          <a:p>
            <a:pPr>
              <a:lnSpc>
                <a:spcPct val="150000"/>
              </a:lnSpc>
            </a:pPr>
            <a:r>
              <a:rPr lang="zh-CN" altLang="en-US" sz="2400" dirty="0">
                <a:latin typeface="微软雅黑" panose="020B0503020204020204" pitchFamily="34" charset="-122"/>
                <a:ea typeface="微软雅黑" panose="020B0503020204020204" pitchFamily="34" charset="-122"/>
              </a:rPr>
              <a:t>第五节 简单情况下的纳维-斯托克斯(N-S)方程的一些准确解</a:t>
            </a:r>
          </a:p>
        </p:txBody>
      </p:sp>
      <p:sp>
        <p:nvSpPr>
          <p:cNvPr id="3" name="标题 2">
            <a:extLst>
              <a:ext uri="{FF2B5EF4-FFF2-40B4-BE49-F238E27FC236}">
                <a16:creationId xmlns:a16="http://schemas.microsoft.com/office/drawing/2014/main" id="{DBBDAED2-A009-E2BE-ECEF-51651C2AC241}"/>
              </a:ext>
            </a:extLst>
          </p:cNvPr>
          <p:cNvSpPr>
            <a:spLocks noGrp="1"/>
          </p:cNvSpPr>
          <p:nvPr>
            <p:ph type="title"/>
          </p:nvPr>
        </p:nvSpPr>
        <p:spPr/>
        <p:txBody>
          <a:bodyPr/>
          <a:lstStyle/>
          <a:p>
            <a:r>
              <a:rPr lang="zh-CN" altLang="en-US" dirty="0"/>
              <a:t>第二章 流体运动方程组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21506"/>
          <p:cNvSpPr>
            <a:spLocks noChangeArrowheads="1"/>
          </p:cNvSpPr>
          <p:nvPr/>
        </p:nvSpPr>
        <p:spPr bwMode="auto">
          <a:xfrm>
            <a:off x="2495550" y="1773239"/>
            <a:ext cx="7804150" cy="49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Arial" panose="020B0604020202020204" pitchFamily="34" charset="0"/>
                <a:ea typeface="微软雅黑" panose="020B0503020204020204" pitchFamily="34" charset="-122"/>
              </a:rPr>
              <a:t>通常把自然界中水与空气的交界面称为水面或水表面。</a:t>
            </a:r>
          </a:p>
        </p:txBody>
      </p:sp>
      <p:sp>
        <p:nvSpPr>
          <p:cNvPr id="21508" name="矩形 21507"/>
          <p:cNvSpPr>
            <a:spLocks noChangeArrowheads="1"/>
          </p:cNvSpPr>
          <p:nvPr/>
        </p:nvSpPr>
        <p:spPr bwMode="auto">
          <a:xfrm>
            <a:off x="2424113" y="5157788"/>
            <a:ext cx="7804150" cy="96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Arial" panose="020B0604020202020204" pitchFamily="34" charset="0"/>
                <a:ea typeface="微软雅黑" panose="020B0503020204020204" pitchFamily="34" charset="-122"/>
              </a:rPr>
              <a:t>        这种因流动而伴随出现的</a:t>
            </a:r>
            <a:r>
              <a:rPr lang="zh-CN" altLang="en-US" sz="2000" dirty="0">
                <a:solidFill>
                  <a:srgbClr val="FF0000"/>
                </a:solidFill>
                <a:latin typeface="Arial" panose="020B0604020202020204" pitchFamily="34" charset="0"/>
                <a:ea typeface="微软雅黑" panose="020B0503020204020204" pitchFamily="34" charset="-122"/>
              </a:rPr>
              <a:t>可以升降的水面</a:t>
            </a:r>
            <a:r>
              <a:rPr lang="zh-CN" altLang="en-US" sz="2000" dirty="0">
                <a:latin typeface="Arial" panose="020B0604020202020204" pitchFamily="34" charset="0"/>
                <a:ea typeface="微软雅黑" panose="020B0503020204020204" pitchFamily="34" charset="-122"/>
              </a:rPr>
              <a:t>，在流体力学中称之为自由表面。</a:t>
            </a:r>
          </a:p>
        </p:txBody>
      </p:sp>
      <p:grpSp>
        <p:nvGrpSpPr>
          <p:cNvPr id="21509" name="组合 21508"/>
          <p:cNvGrpSpPr/>
          <p:nvPr/>
        </p:nvGrpSpPr>
        <p:grpSpPr bwMode="auto">
          <a:xfrm>
            <a:off x="2424113" y="2420938"/>
            <a:ext cx="7880350" cy="2713038"/>
            <a:chOff x="0" y="0"/>
            <a:chExt cx="4964" cy="1709"/>
          </a:xfrm>
        </p:grpSpPr>
        <p:sp>
          <p:nvSpPr>
            <p:cNvPr id="20485" name="矩形 21509"/>
            <p:cNvSpPr>
              <a:spLocks noChangeArrowheads="1"/>
            </p:cNvSpPr>
            <p:nvPr/>
          </p:nvSpPr>
          <p:spPr bwMode="auto">
            <a:xfrm>
              <a:off x="48" y="0"/>
              <a:ext cx="4916"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Arial" panose="020B0604020202020204" pitchFamily="34" charset="0"/>
                  <a:ea typeface="微软雅黑" panose="020B0503020204020204" pitchFamily="34" charset="-122"/>
                </a:rPr>
                <a:t>实际物理现象：</a:t>
              </a:r>
            </a:p>
          </p:txBody>
        </p:sp>
        <p:sp>
          <p:nvSpPr>
            <p:cNvPr id="20486" name="矩形 21510"/>
            <p:cNvSpPr>
              <a:spLocks noChangeArrowheads="1"/>
            </p:cNvSpPr>
            <p:nvPr/>
          </p:nvSpPr>
          <p:spPr bwMode="auto">
            <a:xfrm>
              <a:off x="0" y="1104"/>
              <a:ext cx="4916"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Arial" panose="020B0604020202020204" pitchFamily="34" charset="0"/>
                  <a:ea typeface="微软雅黑" panose="020B0503020204020204" pitchFamily="34" charset="-122"/>
                </a:rPr>
                <a:t>        当水面向某处汇集时，该处水面将被拥挤而升高；反之，当该处有水向四周散开时，将使得那里的水面降低。</a:t>
              </a:r>
            </a:p>
          </p:txBody>
        </p:sp>
        <p:sp>
          <p:nvSpPr>
            <p:cNvPr id="20487" name="任意多边形 21511"/>
            <p:cNvSpPr>
              <a:spLocks noChangeArrowheads="1"/>
            </p:cNvSpPr>
            <p:nvPr/>
          </p:nvSpPr>
          <p:spPr bwMode="auto">
            <a:xfrm>
              <a:off x="672" y="384"/>
              <a:ext cx="3216" cy="432"/>
            </a:xfrm>
            <a:custGeom>
              <a:avLst/>
              <a:gdLst>
                <a:gd name="T0" fmla="*/ 0 w 3216"/>
                <a:gd name="T1" fmla="*/ 432 h 432"/>
                <a:gd name="T2" fmla="*/ 480 w 3216"/>
                <a:gd name="T3" fmla="*/ 144 h 432"/>
                <a:gd name="T4" fmla="*/ 1104 w 3216"/>
                <a:gd name="T5" fmla="*/ 384 h 432"/>
                <a:gd name="T6" fmla="*/ 1632 w 3216"/>
                <a:gd name="T7" fmla="*/ 144 h 432"/>
                <a:gd name="T8" fmla="*/ 2448 w 3216"/>
                <a:gd name="T9" fmla="*/ 384 h 432"/>
                <a:gd name="T10" fmla="*/ 3216 w 3216"/>
                <a:gd name="T11" fmla="*/ 0 h 432"/>
              </a:gdLst>
              <a:ahLst/>
              <a:cxnLst>
                <a:cxn ang="0">
                  <a:pos x="T0" y="T1"/>
                </a:cxn>
                <a:cxn ang="0">
                  <a:pos x="T2" y="T3"/>
                </a:cxn>
                <a:cxn ang="0">
                  <a:pos x="T4" y="T5"/>
                </a:cxn>
                <a:cxn ang="0">
                  <a:pos x="T6" y="T7"/>
                </a:cxn>
                <a:cxn ang="0">
                  <a:pos x="T8" y="T9"/>
                </a:cxn>
                <a:cxn ang="0">
                  <a:pos x="T10" y="T11"/>
                </a:cxn>
              </a:cxnLst>
              <a:rect l="0" t="0" r="r" b="b"/>
              <a:pathLst>
                <a:path w="3216" h="432">
                  <a:moveTo>
                    <a:pt x="0" y="432"/>
                  </a:moveTo>
                  <a:cubicBezTo>
                    <a:pt x="148" y="292"/>
                    <a:pt x="296" y="152"/>
                    <a:pt x="480" y="144"/>
                  </a:cubicBezTo>
                  <a:cubicBezTo>
                    <a:pt x="664" y="136"/>
                    <a:pt x="912" y="384"/>
                    <a:pt x="1104" y="384"/>
                  </a:cubicBezTo>
                  <a:cubicBezTo>
                    <a:pt x="1296" y="384"/>
                    <a:pt x="1408" y="144"/>
                    <a:pt x="1632" y="144"/>
                  </a:cubicBezTo>
                  <a:cubicBezTo>
                    <a:pt x="1856" y="144"/>
                    <a:pt x="2184" y="408"/>
                    <a:pt x="2448" y="384"/>
                  </a:cubicBezTo>
                  <a:cubicBezTo>
                    <a:pt x="2712" y="360"/>
                    <a:pt x="2964" y="180"/>
                    <a:pt x="3216" y="0"/>
                  </a:cubicBezTo>
                </a:path>
              </a:pathLst>
            </a:custGeom>
            <a:noFill/>
            <a:ln w="57150">
              <a:solidFill>
                <a:srgbClr val="008000"/>
              </a:solidFill>
              <a:round/>
            </a:ln>
            <a:extLst>
              <a:ext uri="{909E8E84-426E-40DD-AFC4-6F175D3DCCD1}">
                <a14:hiddenFill xmlns:a14="http://schemas.microsoft.com/office/drawing/2010/main">
                  <a:solidFill>
                    <a:srgbClr val="FFFFFF"/>
                  </a:solid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0488" name="矩形 21512"/>
            <p:cNvSpPr>
              <a:spLocks noChangeArrowheads="1"/>
            </p:cNvSpPr>
            <p:nvPr/>
          </p:nvSpPr>
          <p:spPr bwMode="auto">
            <a:xfrm>
              <a:off x="2031" y="816"/>
              <a:ext cx="278"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zh-CN" altLang="en-US" sz="2000" dirty="0">
                  <a:latin typeface="Arial" panose="020B0604020202020204" pitchFamily="34" charset="0"/>
                  <a:ea typeface="微软雅黑" panose="020B0503020204020204" pitchFamily="34" charset="-122"/>
                </a:rPr>
                <a:t>水</a:t>
              </a:r>
            </a:p>
          </p:txBody>
        </p:sp>
        <p:sp>
          <p:nvSpPr>
            <p:cNvPr id="20489" name="矩形 21513"/>
            <p:cNvSpPr>
              <a:spLocks noChangeArrowheads="1"/>
            </p:cNvSpPr>
            <p:nvPr/>
          </p:nvSpPr>
          <p:spPr bwMode="auto">
            <a:xfrm>
              <a:off x="1988" y="240"/>
              <a:ext cx="439"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zh-CN" altLang="en-US" sz="2000" dirty="0">
                  <a:latin typeface="Arial" panose="020B0604020202020204" pitchFamily="34" charset="0"/>
                  <a:ea typeface="微软雅黑" panose="020B0503020204020204" pitchFamily="34" charset="-122"/>
                </a:rPr>
                <a:t>空气</a:t>
              </a:r>
            </a:p>
          </p:txBody>
        </p:sp>
        <p:sp>
          <p:nvSpPr>
            <p:cNvPr id="20490" name="矩形 21514"/>
            <p:cNvSpPr>
              <a:spLocks noChangeArrowheads="1"/>
            </p:cNvSpPr>
            <p:nvPr/>
          </p:nvSpPr>
          <p:spPr bwMode="auto">
            <a:xfrm>
              <a:off x="3933" y="288"/>
              <a:ext cx="601"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zh-CN" altLang="en-US" sz="2000" dirty="0">
                  <a:latin typeface="Arial" panose="020B0604020202020204" pitchFamily="34" charset="0"/>
                  <a:ea typeface="微软雅黑" panose="020B0503020204020204" pitchFamily="34" charset="-122"/>
                </a:rPr>
                <a:t>交界面</a:t>
              </a:r>
            </a:p>
          </p:txBody>
        </p:sp>
        <p:sp>
          <p:nvSpPr>
            <p:cNvPr id="20491" name="直接连接符 21515"/>
            <p:cNvSpPr>
              <a:spLocks noChangeShapeType="1"/>
            </p:cNvSpPr>
            <p:nvPr/>
          </p:nvSpPr>
          <p:spPr bwMode="auto">
            <a:xfrm flipV="1">
              <a:off x="1104" y="576"/>
              <a:ext cx="0" cy="288"/>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0492" name="直接连接符 21516"/>
            <p:cNvSpPr>
              <a:spLocks noChangeShapeType="1"/>
            </p:cNvSpPr>
            <p:nvPr/>
          </p:nvSpPr>
          <p:spPr bwMode="auto">
            <a:xfrm>
              <a:off x="3072" y="480"/>
              <a:ext cx="0" cy="336"/>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0493" name="直接连接符 21517"/>
            <p:cNvSpPr>
              <a:spLocks noChangeShapeType="1"/>
            </p:cNvSpPr>
            <p:nvPr/>
          </p:nvSpPr>
          <p:spPr bwMode="auto">
            <a:xfrm flipH="1" flipV="1">
              <a:off x="1296" y="960"/>
              <a:ext cx="384" cy="0"/>
            </a:xfrm>
            <a:prstGeom prst="line">
              <a:avLst/>
            </a:prstGeom>
            <a:noFill/>
            <a:ln w="38100">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0494" name="直接连接符 21518"/>
            <p:cNvSpPr>
              <a:spLocks noChangeShapeType="1"/>
            </p:cNvSpPr>
            <p:nvPr/>
          </p:nvSpPr>
          <p:spPr bwMode="auto">
            <a:xfrm>
              <a:off x="624" y="960"/>
              <a:ext cx="384" cy="0"/>
            </a:xfrm>
            <a:prstGeom prst="line">
              <a:avLst/>
            </a:prstGeom>
            <a:noFill/>
            <a:ln w="38100">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0495" name="直接连接符 21519"/>
            <p:cNvSpPr>
              <a:spLocks noChangeShapeType="1"/>
            </p:cNvSpPr>
            <p:nvPr/>
          </p:nvSpPr>
          <p:spPr bwMode="auto">
            <a:xfrm flipH="1" flipV="1">
              <a:off x="2592" y="960"/>
              <a:ext cx="384" cy="0"/>
            </a:xfrm>
            <a:prstGeom prst="line">
              <a:avLst/>
            </a:prstGeom>
            <a:noFill/>
            <a:ln w="38100">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0496" name="直接连接符 21520"/>
            <p:cNvSpPr>
              <a:spLocks noChangeShapeType="1"/>
            </p:cNvSpPr>
            <p:nvPr/>
          </p:nvSpPr>
          <p:spPr bwMode="auto">
            <a:xfrm>
              <a:off x="3120" y="960"/>
              <a:ext cx="384" cy="0"/>
            </a:xfrm>
            <a:prstGeom prst="line">
              <a:avLst/>
            </a:prstGeom>
            <a:noFill/>
            <a:ln w="38100">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pSp>
      <p:sp>
        <p:nvSpPr>
          <p:cNvPr id="20497" name="矩形 21521"/>
          <p:cNvSpPr>
            <a:spLocks noChangeArrowheads="1"/>
          </p:cNvSpPr>
          <p:nvPr/>
        </p:nvSpPr>
        <p:spPr bwMode="auto">
          <a:xfrm>
            <a:off x="2495550" y="1196976"/>
            <a:ext cx="7804150" cy="49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Arial" panose="020B0604020202020204" pitchFamily="34" charset="0"/>
                <a:ea typeface="微软雅黑" panose="020B0503020204020204" pitchFamily="34" charset="-122"/>
              </a:rPr>
              <a:t>自由表面？</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4" name="标题 2">
            <a:extLst>
              <a:ext uri="{FF2B5EF4-FFF2-40B4-BE49-F238E27FC236}">
                <a16:creationId xmlns:a16="http://schemas.microsoft.com/office/drawing/2014/main" id="{6F69E4A5-0BDC-D88F-FB15-37A3AB1084DE}"/>
              </a:ext>
            </a:extLst>
          </p:cNvPr>
          <p:cNvSpPr txBox="1">
            <a:spLocks/>
          </p:cNvSpPr>
          <p:nvPr/>
        </p:nvSpPr>
        <p:spPr>
          <a:xfrm>
            <a:off x="494145" y="310142"/>
            <a:ext cx="7804149"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连续方程</a:t>
            </a:r>
            <a:r>
              <a:rPr lang="en-US" altLang="zh-CN" dirty="0"/>
              <a:t>——</a:t>
            </a:r>
            <a:r>
              <a:rPr lang="zh-CN" altLang="en-US" dirty="0">
                <a:solidFill>
                  <a:srgbClr val="008000"/>
                </a:solidFill>
                <a:latin typeface="Arial" panose="020B0604020202020204" pitchFamily="34" charset="0"/>
                <a:cs typeface="Arial" panose="020B0604020202020204" pitchFamily="34" charset="0"/>
              </a:rPr>
              <a:t>自由表面的流体连续方程</a:t>
            </a:r>
            <a:endParaRPr lang="zh-CN" altLang="en-US" dirty="0">
              <a:solidFill>
                <a:srgbClr val="008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矩形 22529"/>
          <p:cNvSpPr>
            <a:spLocks noChangeArrowheads="1"/>
          </p:cNvSpPr>
          <p:nvPr/>
        </p:nvSpPr>
        <p:spPr bwMode="auto">
          <a:xfrm>
            <a:off x="1981200" y="2040553"/>
            <a:ext cx="7343923"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假设流团密度为</a:t>
            </a: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                            ，考虑流体运动为</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二维</a:t>
            </a:r>
            <a:r>
              <a:rPr lang="zh-CN" altLang="en-US" sz="2000" dirty="0">
                <a:latin typeface="Arial" panose="020B0604020202020204" pitchFamily="34" charset="0"/>
                <a:ea typeface="微软雅黑" panose="020B0503020204020204" pitchFamily="34" charset="-122"/>
                <a:cs typeface="Arial" panose="020B0604020202020204" pitchFamily="34" charset="0"/>
              </a:rPr>
              <a:t>的，即</a:t>
            </a:r>
            <a:r>
              <a:rPr lang="zh-CN" altLang="en-US" sz="2000" dirty="0">
                <a:latin typeface="Arial" panose="020B0604020202020204" pitchFamily="34" charset="0"/>
                <a:ea typeface="微软雅黑" panose="020B0503020204020204" pitchFamily="34" charset="-122"/>
              </a:rPr>
              <a:t>满足：</a:t>
            </a:r>
            <a:r>
              <a:rPr lang="zh-CN" altLang="en-US" sz="2000" dirty="0">
                <a:latin typeface="Arial" panose="020B0604020202020204" pitchFamily="34" charset="0"/>
                <a:ea typeface="微软雅黑" panose="020B0503020204020204" pitchFamily="34" charset="-122"/>
                <a:cs typeface="Arial" panose="020B0604020202020204" pitchFamily="34" charset="0"/>
              </a:rPr>
              <a:t>             </a:t>
            </a: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    </a:t>
            </a: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，取流向方向为 </a:t>
            </a:r>
            <a:r>
              <a:rPr lang="zh-CN" altLang="en-US" sz="2000" i="1" dirty="0">
                <a:latin typeface="Arial" panose="020B0604020202020204" pitchFamily="34" charset="0"/>
                <a:ea typeface="微软雅黑" panose="020B0503020204020204" pitchFamily="34" charset="-122"/>
                <a:cs typeface="Arial" panose="020B0604020202020204" pitchFamily="34" charset="0"/>
              </a:rPr>
              <a:t>x </a:t>
            </a:r>
            <a:r>
              <a:rPr lang="zh-CN" altLang="en-US" sz="2000" dirty="0">
                <a:latin typeface="Arial" panose="020B0604020202020204" pitchFamily="34" charset="0"/>
                <a:ea typeface="微软雅黑" panose="020B0503020204020204" pitchFamily="34" charset="-122"/>
                <a:cs typeface="Arial" panose="020B0604020202020204" pitchFamily="34" charset="0"/>
              </a:rPr>
              <a:t>轴。</a:t>
            </a:r>
          </a:p>
          <a:p>
            <a:pPr>
              <a:lnSpc>
                <a:spcPct val="150000"/>
              </a:lnSpc>
            </a:pPr>
            <a:endParaRPr lang="zh-CN" altLang="en-US" sz="2000" dirty="0">
              <a:latin typeface="Arial" panose="020B0604020202020204" pitchFamily="34" charset="0"/>
              <a:ea typeface="微软雅黑" panose="020B0503020204020204" pitchFamily="34" charset="-122"/>
              <a:cs typeface="Arial" panose="020B0604020202020204" pitchFamily="34" charset="0"/>
            </a:endParaRPr>
          </a:p>
          <a:p>
            <a:pPr>
              <a:lnSpc>
                <a:spcPct val="150000"/>
              </a:lnSpc>
            </a:pPr>
            <a:r>
              <a:rPr lang="zh-CN" altLang="en-US" sz="2000" dirty="0">
                <a:latin typeface="Arial" panose="020B0604020202020204" pitchFamily="34" charset="0"/>
                <a:ea typeface="微软雅黑" panose="020B0503020204020204" pitchFamily="34" charset="-122"/>
                <a:cs typeface="Arial" panose="020B0604020202020204" pitchFamily="34" charset="0"/>
              </a:rPr>
              <a:t>        设流体自由表面高度为                         ，即 </a:t>
            </a:r>
            <a:r>
              <a:rPr lang="zh-CN" altLang="en-US" sz="2000" i="1" dirty="0">
                <a:latin typeface="Arial" panose="020B0604020202020204" pitchFamily="34" charset="0"/>
                <a:ea typeface="微软雅黑" panose="020B0503020204020204" pitchFamily="34" charset="-122"/>
                <a:cs typeface="Arial" panose="020B0604020202020204" pitchFamily="34" charset="0"/>
              </a:rPr>
              <a:t>h </a:t>
            </a:r>
            <a:r>
              <a:rPr lang="zh-CN" altLang="en-US" sz="2000" dirty="0">
                <a:latin typeface="Arial" panose="020B0604020202020204" pitchFamily="34" charset="0"/>
                <a:ea typeface="微软雅黑" panose="020B0503020204020204" pitchFamily="34" charset="-122"/>
                <a:cs typeface="Arial" panose="020B0604020202020204" pitchFamily="34" charset="0"/>
              </a:rPr>
              <a:t>在各处高低不同且可以随时间变化。</a:t>
            </a:r>
          </a:p>
        </p:txBody>
      </p:sp>
      <p:graphicFrame>
        <p:nvGraphicFramePr>
          <p:cNvPr id="21506" name="对象 22530"/>
          <p:cNvGraphicFramePr>
            <a:graphicFrameLocks noChangeAspect="1"/>
          </p:cNvGraphicFramePr>
          <p:nvPr/>
        </p:nvGraphicFramePr>
        <p:xfrm>
          <a:off x="4504856" y="2073378"/>
          <a:ext cx="1944688" cy="430212"/>
        </p:xfrm>
        <a:graphic>
          <a:graphicData uri="http://schemas.openxmlformats.org/presentationml/2006/ole">
            <mc:AlternateContent xmlns:mc="http://schemas.openxmlformats.org/markup-compatibility/2006">
              <mc:Choice xmlns:v="urn:schemas-microsoft-com:vml" Requires="v">
                <p:oleObj r:id="rId2" imgW="23469600" imgH="5181600" progId="Equation.3">
                  <p:embed/>
                </p:oleObj>
              </mc:Choice>
              <mc:Fallback>
                <p:oleObj r:id="rId2" imgW="23469600" imgH="5181600" progId="Equation.3">
                  <p:embed/>
                  <p:pic>
                    <p:nvPicPr>
                      <p:cNvPr id="21506" name="对象 225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4856" y="2073378"/>
                        <a:ext cx="19446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07" name="对象 22531"/>
          <p:cNvGraphicFramePr>
            <a:graphicFrameLocks noChangeAspect="1"/>
          </p:cNvGraphicFramePr>
          <p:nvPr/>
        </p:nvGraphicFramePr>
        <p:xfrm>
          <a:off x="3544823" y="2566681"/>
          <a:ext cx="2160588" cy="487363"/>
        </p:xfrm>
        <a:graphic>
          <a:graphicData uri="http://schemas.openxmlformats.org/presentationml/2006/ole">
            <mc:AlternateContent xmlns:mc="http://schemas.openxmlformats.org/markup-compatibility/2006">
              <mc:Choice xmlns:v="urn:schemas-microsoft-com:vml" Requires="v">
                <p:oleObj r:id="rId4" imgW="28651200" imgH="5486400" progId="Equation.DSMT4">
                  <p:embed/>
                </p:oleObj>
              </mc:Choice>
              <mc:Fallback>
                <p:oleObj r:id="rId4" imgW="28651200" imgH="5486400" progId="Equation.DSMT4">
                  <p:embed/>
                  <p:pic>
                    <p:nvPicPr>
                      <p:cNvPr id="21507" name="对象 225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4823" y="2566681"/>
                        <a:ext cx="216058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08" name="对象 22532"/>
          <p:cNvGraphicFramePr>
            <a:graphicFrameLocks noChangeAspect="1"/>
          </p:cNvGraphicFramePr>
          <p:nvPr/>
        </p:nvGraphicFramePr>
        <p:xfrm>
          <a:off x="5219700" y="3514264"/>
          <a:ext cx="1752600" cy="466725"/>
        </p:xfrm>
        <a:graphic>
          <a:graphicData uri="http://schemas.openxmlformats.org/presentationml/2006/ole">
            <mc:AlternateContent xmlns:mc="http://schemas.openxmlformats.org/markup-compatibility/2006">
              <mc:Choice xmlns:v="urn:schemas-microsoft-com:vml" Requires="v">
                <p:oleObj r:id="rId6" imgW="19507200" imgH="5181600" progId="Equation.3">
                  <p:embed/>
                </p:oleObj>
              </mc:Choice>
              <mc:Fallback>
                <p:oleObj r:id="rId6" imgW="19507200" imgH="5181600" progId="Equation.3">
                  <p:embed/>
                  <p:pic>
                    <p:nvPicPr>
                      <p:cNvPr id="21508" name="对象 225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9700" y="3514264"/>
                        <a:ext cx="17526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09" name="矩形 22533"/>
          <p:cNvSpPr>
            <a:spLocks noChangeArrowheads="1"/>
          </p:cNvSpPr>
          <p:nvPr/>
        </p:nvSpPr>
        <p:spPr bwMode="auto">
          <a:xfrm>
            <a:off x="2253781" y="1325563"/>
            <a:ext cx="450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Arial" panose="020B0604020202020204" pitchFamily="34" charset="0"/>
                <a:ea typeface="微软雅黑" panose="020B0503020204020204" pitchFamily="34" charset="-122"/>
              </a:rPr>
              <a:t>具有自由表面的流体连续方程的导出：</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5" name="标题 2">
            <a:extLst>
              <a:ext uri="{FF2B5EF4-FFF2-40B4-BE49-F238E27FC236}">
                <a16:creationId xmlns:a16="http://schemas.microsoft.com/office/drawing/2014/main" id="{7A26865D-D47B-8F8F-7278-384C7B3170FC}"/>
              </a:ext>
            </a:extLst>
          </p:cNvPr>
          <p:cNvSpPr txBox="1">
            <a:spLocks/>
          </p:cNvSpPr>
          <p:nvPr/>
        </p:nvSpPr>
        <p:spPr>
          <a:xfrm>
            <a:off x="475673" y="344055"/>
            <a:ext cx="7804149"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连续方程</a:t>
            </a:r>
            <a:r>
              <a:rPr lang="en-US" altLang="zh-CN" dirty="0"/>
              <a:t>——</a:t>
            </a:r>
            <a:r>
              <a:rPr lang="zh-CN" altLang="en-US" dirty="0">
                <a:solidFill>
                  <a:srgbClr val="008000"/>
                </a:solidFill>
                <a:latin typeface="Arial" panose="020B0604020202020204" pitchFamily="34" charset="0"/>
                <a:cs typeface="Arial" panose="020B0604020202020204" pitchFamily="34" charset="0"/>
              </a:rPr>
              <a:t>自由表面的流体连续方程</a:t>
            </a:r>
            <a:endParaRPr lang="zh-CN" altLang="en-US" dirty="0">
              <a:solidFill>
                <a:srgbClr val="008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矩形 23553"/>
          <p:cNvSpPr>
            <a:spLocks noChangeArrowheads="1"/>
          </p:cNvSpPr>
          <p:nvPr/>
        </p:nvSpPr>
        <p:spPr bwMode="auto">
          <a:xfrm>
            <a:off x="2209801" y="1752601"/>
            <a:ext cx="460692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Arial" panose="020B0604020202020204" pitchFamily="34" charset="0"/>
                <a:ea typeface="微软雅黑" panose="020B0503020204020204" pitchFamily="34" charset="-122"/>
                <a:cs typeface="Arial" panose="020B0604020202020204" pitchFamily="34" charset="0"/>
              </a:rPr>
              <a:t>在流体中，选取一个以          为底，高为</a:t>
            </a:r>
            <a:r>
              <a:rPr lang="en-US" altLang="zh-CN" sz="2000" i="1" dirty="0">
                <a:solidFill>
                  <a:srgbClr val="FF0000"/>
                </a:solidFill>
                <a:latin typeface="Arial" panose="020B0604020202020204" pitchFamily="34" charset="0"/>
                <a:ea typeface="微软雅黑" panose="020B0503020204020204" pitchFamily="34" charset="-122"/>
                <a:cs typeface="Arial" panose="020B0604020202020204" pitchFamily="34" charset="0"/>
              </a:rPr>
              <a:t>h</a:t>
            </a:r>
            <a:r>
              <a:rPr lang="zh-CN" altLang="en-US" sz="2000" dirty="0">
                <a:latin typeface="Arial" panose="020B0604020202020204" pitchFamily="34" charset="0"/>
                <a:ea typeface="微软雅黑" panose="020B0503020204020204" pitchFamily="34" charset="-122"/>
                <a:cs typeface="Arial" panose="020B0604020202020204" pitchFamily="34" charset="0"/>
              </a:rPr>
              <a:t>的长方形柱体，该柱体是一底面固定不动的空间区域，称为控制区。</a:t>
            </a:r>
          </a:p>
        </p:txBody>
      </p:sp>
      <p:graphicFrame>
        <p:nvGraphicFramePr>
          <p:cNvPr id="22530" name="对象 23554"/>
          <p:cNvGraphicFramePr>
            <a:graphicFrameLocks noChangeAspect="1"/>
          </p:cNvGraphicFramePr>
          <p:nvPr/>
        </p:nvGraphicFramePr>
        <p:xfrm>
          <a:off x="4800600" y="1917700"/>
          <a:ext cx="685800" cy="400050"/>
        </p:xfrm>
        <a:graphic>
          <a:graphicData uri="http://schemas.openxmlformats.org/presentationml/2006/ole">
            <mc:AlternateContent xmlns:mc="http://schemas.openxmlformats.org/markup-compatibility/2006">
              <mc:Choice xmlns:v="urn:schemas-microsoft-com:vml" Requires="v">
                <p:oleObj r:id="rId2" imgW="8229600" imgH="4876800" progId="Equation.3">
                  <p:embed/>
                </p:oleObj>
              </mc:Choice>
              <mc:Fallback>
                <p:oleObj r:id="rId2" imgW="8229600" imgH="4876800" progId="Equation.3">
                  <p:embed/>
                  <p:pic>
                    <p:nvPicPr>
                      <p:cNvPr id="22530" name="对象 235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917700"/>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31" name="矩形 23555"/>
          <p:cNvSpPr>
            <a:spLocks noChangeArrowheads="1"/>
          </p:cNvSpPr>
          <p:nvPr/>
        </p:nvSpPr>
        <p:spPr bwMode="auto">
          <a:xfrm>
            <a:off x="2376701" y="4793934"/>
            <a:ext cx="6981398" cy="49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zh-CN" altLang="en-US" sz="2000" dirty="0">
                <a:latin typeface="Arial" panose="020B0604020202020204" pitchFamily="34" charset="0"/>
                <a:ea typeface="微软雅黑" panose="020B0503020204020204" pitchFamily="34" charset="-122"/>
                <a:cs typeface="Arial" panose="020B0604020202020204" pitchFamily="34" charset="0"/>
              </a:rPr>
              <a:t>流体可以通过控制区的侧面，沿</a:t>
            </a:r>
            <a:r>
              <a:rPr lang="en-US" altLang="zh-CN" sz="2000" dirty="0">
                <a:latin typeface="Arial" panose="020B0604020202020204" pitchFamily="34" charset="0"/>
                <a:ea typeface="微软雅黑" panose="020B0503020204020204" pitchFamily="34" charset="-122"/>
                <a:cs typeface="Arial" panose="020B0604020202020204" pitchFamily="34" charset="0"/>
              </a:rPr>
              <a:t>x</a:t>
            </a:r>
            <a:r>
              <a:rPr lang="zh-CN" altLang="en-US" sz="2000" dirty="0">
                <a:latin typeface="Arial" panose="020B0604020202020204" pitchFamily="34" charset="0"/>
                <a:ea typeface="微软雅黑" panose="020B0503020204020204" pitchFamily="34" charset="-122"/>
                <a:cs typeface="Arial" panose="020B0604020202020204" pitchFamily="34" charset="0"/>
              </a:rPr>
              <a:t>轴方向流出、流入该柱体。</a:t>
            </a:r>
          </a:p>
        </p:txBody>
      </p:sp>
      <p:grpSp>
        <p:nvGrpSpPr>
          <p:cNvPr id="22532" name="组合 23556"/>
          <p:cNvGrpSpPr/>
          <p:nvPr/>
        </p:nvGrpSpPr>
        <p:grpSpPr bwMode="auto">
          <a:xfrm>
            <a:off x="5867400" y="1600201"/>
            <a:ext cx="4572000" cy="3249613"/>
            <a:chOff x="0" y="0"/>
            <a:chExt cx="2880" cy="2047"/>
          </a:xfrm>
        </p:grpSpPr>
        <p:pic>
          <p:nvPicPr>
            <p:cNvPr id="22533" name="图片 23557" descr="col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0" y="0"/>
              <a:ext cx="864" cy="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34" name="组合 23558"/>
            <p:cNvGrpSpPr/>
            <p:nvPr/>
          </p:nvGrpSpPr>
          <p:grpSpPr bwMode="auto">
            <a:xfrm>
              <a:off x="240" y="211"/>
              <a:ext cx="2640" cy="1488"/>
              <a:chOff x="0" y="0"/>
              <a:chExt cx="2640" cy="1488"/>
            </a:xfrm>
          </p:grpSpPr>
          <p:sp>
            <p:nvSpPr>
              <p:cNvPr id="22535" name="直接连接符 23559"/>
              <p:cNvSpPr>
                <a:spLocks noChangeShapeType="1"/>
              </p:cNvSpPr>
              <p:nvPr/>
            </p:nvSpPr>
            <p:spPr bwMode="auto">
              <a:xfrm flipH="1">
                <a:off x="0" y="1008"/>
                <a:ext cx="768" cy="480"/>
              </a:xfrm>
              <a:prstGeom prst="line">
                <a:avLst/>
              </a:prstGeom>
              <a:noFill/>
              <a:ln w="476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2536" name="直接连接符 23560"/>
              <p:cNvSpPr>
                <a:spLocks noChangeShapeType="1"/>
              </p:cNvSpPr>
              <p:nvPr/>
            </p:nvSpPr>
            <p:spPr bwMode="auto">
              <a:xfrm>
                <a:off x="768" y="1008"/>
                <a:ext cx="1872" cy="0"/>
              </a:xfrm>
              <a:prstGeom prst="line">
                <a:avLst/>
              </a:prstGeom>
              <a:noFill/>
              <a:ln w="476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2537" name="直接连接符 23561"/>
              <p:cNvSpPr>
                <a:spLocks noChangeShapeType="1"/>
              </p:cNvSpPr>
              <p:nvPr/>
            </p:nvSpPr>
            <p:spPr bwMode="auto">
              <a:xfrm flipV="1">
                <a:off x="768" y="0"/>
                <a:ext cx="0" cy="1008"/>
              </a:xfrm>
              <a:prstGeom prst="line">
                <a:avLst/>
              </a:prstGeom>
              <a:noFill/>
              <a:ln w="476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2538" name="直接连接符 23562"/>
              <p:cNvSpPr>
                <a:spLocks noChangeShapeType="1"/>
              </p:cNvSpPr>
              <p:nvPr/>
            </p:nvSpPr>
            <p:spPr bwMode="auto">
              <a:xfrm>
                <a:off x="1008" y="1008"/>
                <a:ext cx="960" cy="0"/>
              </a:xfrm>
              <a:prstGeom prst="line">
                <a:avLst/>
              </a:prstGeom>
              <a:noFill/>
              <a:ln w="476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pSp>
        <p:graphicFrame>
          <p:nvGraphicFramePr>
            <p:cNvPr id="22539" name="对象 23563"/>
            <p:cNvGraphicFramePr>
              <a:graphicFrameLocks noChangeAspect="1"/>
            </p:cNvGraphicFramePr>
            <p:nvPr/>
          </p:nvGraphicFramePr>
          <p:xfrm>
            <a:off x="0" y="1507"/>
            <a:ext cx="176" cy="173"/>
          </p:xfrm>
          <a:graphic>
            <a:graphicData uri="http://schemas.openxmlformats.org/presentationml/2006/ole">
              <mc:AlternateContent xmlns:mc="http://schemas.openxmlformats.org/markup-compatibility/2006">
                <mc:Choice xmlns:v="urn:schemas-microsoft-com:vml" Requires="v">
                  <p:oleObj r:id="rId5" imgW="3352800" imgH="3352800" progId="Equation.3">
                    <p:embed/>
                  </p:oleObj>
                </mc:Choice>
                <mc:Fallback>
                  <p:oleObj r:id="rId5" imgW="3352800" imgH="3352800" progId="Equation.3">
                    <p:embed/>
                    <p:pic>
                      <p:nvPicPr>
                        <p:cNvPr id="22539" name="对象 235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507"/>
                          <a:ext cx="1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40" name="对象 23564"/>
            <p:cNvGraphicFramePr>
              <a:graphicFrameLocks noChangeAspect="1"/>
            </p:cNvGraphicFramePr>
            <p:nvPr/>
          </p:nvGraphicFramePr>
          <p:xfrm>
            <a:off x="2672" y="1386"/>
            <a:ext cx="176" cy="205"/>
          </p:xfrm>
          <a:graphic>
            <a:graphicData uri="http://schemas.openxmlformats.org/presentationml/2006/ole">
              <mc:AlternateContent xmlns:mc="http://schemas.openxmlformats.org/markup-compatibility/2006">
                <mc:Choice xmlns:v="urn:schemas-microsoft-com:vml" Requires="v">
                  <p:oleObj r:id="rId7" imgW="3352800" imgH="3962400" progId="Equation.3">
                    <p:embed/>
                  </p:oleObj>
                </mc:Choice>
                <mc:Fallback>
                  <p:oleObj r:id="rId7" imgW="3352800" imgH="3962400" progId="Equation.3">
                    <p:embed/>
                    <p:pic>
                      <p:nvPicPr>
                        <p:cNvPr id="22540" name="对象 235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2" y="13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41" name="对象 23565"/>
            <p:cNvGraphicFramePr>
              <a:graphicFrameLocks noChangeAspect="1"/>
            </p:cNvGraphicFramePr>
            <p:nvPr/>
          </p:nvGraphicFramePr>
          <p:xfrm>
            <a:off x="1120" y="178"/>
            <a:ext cx="144" cy="174"/>
          </p:xfrm>
          <a:graphic>
            <a:graphicData uri="http://schemas.openxmlformats.org/presentationml/2006/ole">
              <mc:AlternateContent xmlns:mc="http://schemas.openxmlformats.org/markup-compatibility/2006">
                <mc:Choice xmlns:v="urn:schemas-microsoft-com:vml" Requires="v">
                  <p:oleObj r:id="rId9" imgW="2743200" imgH="3352800" progId="Equation.3">
                    <p:embed/>
                  </p:oleObj>
                </mc:Choice>
                <mc:Fallback>
                  <p:oleObj r:id="rId9" imgW="2743200" imgH="3352800" progId="Equation.3">
                    <p:embed/>
                    <p:pic>
                      <p:nvPicPr>
                        <p:cNvPr id="22541" name="对象 235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0" y="178"/>
                          <a:ext cx="1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42" name="对象 23566"/>
            <p:cNvGraphicFramePr>
              <a:graphicFrameLocks noChangeAspect="1"/>
            </p:cNvGraphicFramePr>
            <p:nvPr/>
          </p:nvGraphicFramePr>
          <p:xfrm>
            <a:off x="704" y="1019"/>
            <a:ext cx="208" cy="221"/>
          </p:xfrm>
          <a:graphic>
            <a:graphicData uri="http://schemas.openxmlformats.org/presentationml/2006/ole">
              <mc:AlternateContent xmlns:mc="http://schemas.openxmlformats.org/markup-compatibility/2006">
                <mc:Choice xmlns:v="urn:schemas-microsoft-com:vml" Requires="v">
                  <p:oleObj r:id="rId11" imgW="3962400" imgH="4267200" progId="Equation.3">
                    <p:embed/>
                  </p:oleObj>
                </mc:Choice>
                <mc:Fallback>
                  <p:oleObj r:id="rId11" imgW="3962400" imgH="4267200" progId="Equation.3">
                    <p:embed/>
                    <p:pic>
                      <p:nvPicPr>
                        <p:cNvPr id="22542" name="对象 235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4" y="1019"/>
                          <a:ext cx="20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43" name="对象 23567"/>
            <p:cNvGraphicFramePr>
              <a:graphicFrameLocks noChangeAspect="1"/>
            </p:cNvGraphicFramePr>
            <p:nvPr/>
          </p:nvGraphicFramePr>
          <p:xfrm>
            <a:off x="1344" y="1795"/>
            <a:ext cx="240" cy="252"/>
          </p:xfrm>
          <a:graphic>
            <a:graphicData uri="http://schemas.openxmlformats.org/presentationml/2006/ole">
              <mc:AlternateContent xmlns:mc="http://schemas.openxmlformats.org/markup-compatibility/2006">
                <mc:Choice xmlns:v="urn:schemas-microsoft-com:vml" Requires="v">
                  <p:oleObj r:id="rId13" imgW="4572000" imgH="4876800" progId="Equation.3">
                    <p:embed/>
                  </p:oleObj>
                </mc:Choice>
                <mc:Fallback>
                  <p:oleObj r:id="rId13" imgW="4572000" imgH="4876800" progId="Equation.3">
                    <p:embed/>
                    <p:pic>
                      <p:nvPicPr>
                        <p:cNvPr id="22543" name="对象 235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44" y="1795"/>
                          <a:ext cx="2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44" name="对象 23568"/>
            <p:cNvGraphicFramePr>
              <a:graphicFrameLocks noChangeAspect="1"/>
            </p:cNvGraphicFramePr>
            <p:nvPr/>
          </p:nvGraphicFramePr>
          <p:xfrm>
            <a:off x="2016" y="1507"/>
            <a:ext cx="256" cy="221"/>
          </p:xfrm>
          <a:graphic>
            <a:graphicData uri="http://schemas.openxmlformats.org/presentationml/2006/ole">
              <mc:AlternateContent xmlns:mc="http://schemas.openxmlformats.org/markup-compatibility/2006">
                <mc:Choice xmlns:v="urn:schemas-microsoft-com:vml" Requires="v">
                  <p:oleObj r:id="rId15" imgW="4876800" imgH="4267200" progId="Equation.3">
                    <p:embed/>
                  </p:oleObj>
                </mc:Choice>
                <mc:Fallback>
                  <p:oleObj r:id="rId15" imgW="4876800" imgH="4267200" progId="Equation.3">
                    <p:embed/>
                    <p:pic>
                      <p:nvPicPr>
                        <p:cNvPr id="22544" name="对象 235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16" y="1507"/>
                          <a:ext cx="25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45" name="直接连接符 23569"/>
            <p:cNvSpPr>
              <a:spLocks noChangeShapeType="1"/>
            </p:cNvSpPr>
            <p:nvPr/>
          </p:nvSpPr>
          <p:spPr bwMode="auto">
            <a:xfrm>
              <a:off x="2064" y="19"/>
              <a:ext cx="576" cy="0"/>
            </a:xfrm>
            <a:prstGeom prst="line">
              <a:avLst/>
            </a:prstGeom>
            <a:noFill/>
            <a:ln w="34925">
              <a:solidFill>
                <a:srgbClr val="008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2546" name="直接连接符 23570"/>
            <p:cNvSpPr>
              <a:spLocks noChangeShapeType="1"/>
            </p:cNvSpPr>
            <p:nvPr/>
          </p:nvSpPr>
          <p:spPr bwMode="auto">
            <a:xfrm>
              <a:off x="2016" y="1411"/>
              <a:ext cx="576" cy="0"/>
            </a:xfrm>
            <a:prstGeom prst="line">
              <a:avLst/>
            </a:prstGeom>
            <a:noFill/>
            <a:ln w="34925">
              <a:solidFill>
                <a:srgbClr val="008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2547" name="直接连接符 23571"/>
            <p:cNvSpPr>
              <a:spLocks noChangeShapeType="1"/>
            </p:cNvSpPr>
            <p:nvPr/>
          </p:nvSpPr>
          <p:spPr bwMode="auto">
            <a:xfrm>
              <a:off x="2544" y="835"/>
              <a:ext cx="0" cy="576"/>
            </a:xfrm>
            <a:prstGeom prst="line">
              <a:avLst/>
            </a:prstGeom>
            <a:noFill/>
            <a:ln w="34925">
              <a:solidFill>
                <a:srgbClr val="008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2548" name="直接连接符 23572"/>
            <p:cNvSpPr>
              <a:spLocks noChangeShapeType="1"/>
            </p:cNvSpPr>
            <p:nvPr/>
          </p:nvSpPr>
          <p:spPr bwMode="auto">
            <a:xfrm flipV="1">
              <a:off x="2544" y="19"/>
              <a:ext cx="0" cy="624"/>
            </a:xfrm>
            <a:prstGeom prst="line">
              <a:avLst/>
            </a:prstGeom>
            <a:noFill/>
            <a:ln w="34925">
              <a:solidFill>
                <a:srgbClr val="008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22549" name="对象 23573"/>
            <p:cNvGraphicFramePr>
              <a:graphicFrameLocks noChangeAspect="1"/>
            </p:cNvGraphicFramePr>
            <p:nvPr/>
          </p:nvGraphicFramePr>
          <p:xfrm>
            <a:off x="2488" y="658"/>
            <a:ext cx="160" cy="221"/>
          </p:xfrm>
          <a:graphic>
            <a:graphicData uri="http://schemas.openxmlformats.org/presentationml/2006/ole">
              <mc:AlternateContent xmlns:mc="http://schemas.openxmlformats.org/markup-compatibility/2006">
                <mc:Choice xmlns:v="urn:schemas-microsoft-com:vml" Requires="v">
                  <p:oleObj r:id="rId17" imgW="3048000" imgH="4267200" progId="Equation.3">
                    <p:embed/>
                  </p:oleObj>
                </mc:Choice>
                <mc:Fallback>
                  <p:oleObj r:id="rId17" imgW="3048000" imgH="4267200" progId="Equation.3">
                    <p:embed/>
                    <p:pic>
                      <p:nvPicPr>
                        <p:cNvPr id="22549" name="对象 2357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88" y="658"/>
                          <a:ext cx="16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50" name="直接连接符 23574"/>
            <p:cNvSpPr>
              <a:spLocks noChangeShapeType="1"/>
            </p:cNvSpPr>
            <p:nvPr/>
          </p:nvSpPr>
          <p:spPr bwMode="auto">
            <a:xfrm flipH="1">
              <a:off x="1104" y="1123"/>
              <a:ext cx="384" cy="336"/>
            </a:xfrm>
            <a:prstGeom prst="line">
              <a:avLst/>
            </a:prstGeom>
            <a:noFill/>
            <a:ln w="476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2551" name="直接连接符 23575"/>
            <p:cNvSpPr>
              <a:spLocks noChangeShapeType="1"/>
            </p:cNvSpPr>
            <p:nvPr/>
          </p:nvSpPr>
          <p:spPr bwMode="auto">
            <a:xfrm flipH="1">
              <a:off x="1824" y="528"/>
              <a:ext cx="336" cy="288"/>
            </a:xfrm>
            <a:prstGeom prst="line">
              <a:avLst/>
            </a:prstGeom>
            <a:noFill/>
            <a:ln w="47625">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pSp>
      <p:sp>
        <p:nvSpPr>
          <p:cNvPr id="2" name="灯片编号占位符 1"/>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5" name="标题 2">
            <a:extLst>
              <a:ext uri="{FF2B5EF4-FFF2-40B4-BE49-F238E27FC236}">
                <a16:creationId xmlns:a16="http://schemas.microsoft.com/office/drawing/2014/main" id="{196CA702-C858-044C-D10F-0350F20611E4}"/>
              </a:ext>
            </a:extLst>
          </p:cNvPr>
          <p:cNvSpPr txBox="1">
            <a:spLocks/>
          </p:cNvSpPr>
          <p:nvPr/>
        </p:nvSpPr>
        <p:spPr>
          <a:xfrm>
            <a:off x="577851" y="274640"/>
            <a:ext cx="7804149"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连续方程</a:t>
            </a:r>
            <a:r>
              <a:rPr lang="en-US" altLang="zh-CN" dirty="0"/>
              <a:t>——</a:t>
            </a:r>
            <a:r>
              <a:rPr lang="zh-CN" altLang="en-US" dirty="0">
                <a:solidFill>
                  <a:srgbClr val="008000"/>
                </a:solidFill>
                <a:latin typeface="Arial" panose="020B0604020202020204" pitchFamily="34" charset="0"/>
                <a:cs typeface="Arial" panose="020B0604020202020204" pitchFamily="34" charset="0"/>
              </a:rPr>
              <a:t>自由表面的流体连续方程</a:t>
            </a:r>
            <a:endParaRPr lang="zh-CN" altLang="en-US" dirty="0">
              <a:solidFill>
                <a:srgbClr val="008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24577"/>
          <p:cNvSpPr>
            <a:spLocks noChangeArrowheads="1"/>
          </p:cNvSpPr>
          <p:nvPr/>
        </p:nvSpPr>
        <p:spPr bwMode="auto">
          <a:xfrm>
            <a:off x="2203130" y="2276812"/>
            <a:ext cx="53142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Arial" panose="020B0604020202020204" pitchFamily="34" charset="0"/>
                <a:ea typeface="微软雅黑" panose="020B0503020204020204" pitchFamily="34" charset="-122"/>
              </a:rPr>
              <a:t>单位时间经流体柱</a:t>
            </a:r>
            <a:r>
              <a:rPr lang="zh-CN" altLang="en-US" sz="2000" dirty="0">
                <a:solidFill>
                  <a:srgbClr val="FF0000"/>
                </a:solidFill>
                <a:latin typeface="Arial" panose="020B0604020202020204" pitchFamily="34" charset="0"/>
                <a:ea typeface="微软雅黑" panose="020B0503020204020204" pitchFamily="34" charset="-122"/>
              </a:rPr>
              <a:t>后侧流入</a:t>
            </a:r>
            <a:r>
              <a:rPr lang="zh-CN" altLang="en-US" sz="2000" dirty="0">
                <a:latin typeface="Arial" panose="020B0604020202020204" pitchFamily="34" charset="0"/>
                <a:ea typeface="微软雅黑" panose="020B0503020204020204" pitchFamily="34" charset="-122"/>
              </a:rPr>
              <a:t>的流体质量应为：</a:t>
            </a:r>
          </a:p>
        </p:txBody>
      </p:sp>
      <p:sp>
        <p:nvSpPr>
          <p:cNvPr id="24579" name="矩形 24578"/>
          <p:cNvSpPr>
            <a:spLocks noChangeArrowheads="1"/>
          </p:cNvSpPr>
          <p:nvPr/>
        </p:nvSpPr>
        <p:spPr bwMode="auto">
          <a:xfrm>
            <a:off x="2189163" y="3396458"/>
            <a:ext cx="5975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000" dirty="0">
                <a:latin typeface="Arial" panose="020B0604020202020204" pitchFamily="34" charset="0"/>
                <a:ea typeface="微软雅黑" panose="020B0503020204020204" pitchFamily="34" charset="-122"/>
              </a:rPr>
              <a:t>同时，经流体柱</a:t>
            </a:r>
            <a:r>
              <a:rPr lang="zh-CN" altLang="en-US" sz="2000" dirty="0">
                <a:solidFill>
                  <a:srgbClr val="FF0000"/>
                </a:solidFill>
                <a:latin typeface="Arial" panose="020B0604020202020204" pitchFamily="34" charset="0"/>
                <a:ea typeface="微软雅黑" panose="020B0503020204020204" pitchFamily="34" charset="-122"/>
              </a:rPr>
              <a:t>前侧流出</a:t>
            </a:r>
            <a:r>
              <a:rPr lang="zh-CN" altLang="en-US" sz="2000" dirty="0">
                <a:latin typeface="Arial" panose="020B0604020202020204" pitchFamily="34" charset="0"/>
                <a:ea typeface="微软雅黑" panose="020B0503020204020204" pitchFamily="34" charset="-122"/>
              </a:rPr>
              <a:t>的质量为：</a:t>
            </a:r>
          </a:p>
        </p:txBody>
      </p:sp>
      <p:grpSp>
        <p:nvGrpSpPr>
          <p:cNvPr id="23555" name="组合 24579"/>
          <p:cNvGrpSpPr/>
          <p:nvPr/>
        </p:nvGrpSpPr>
        <p:grpSpPr bwMode="auto">
          <a:xfrm>
            <a:off x="2203130" y="1652648"/>
            <a:ext cx="5489575" cy="563563"/>
            <a:chOff x="182" y="0"/>
            <a:chExt cx="3458" cy="355"/>
          </a:xfrm>
        </p:grpSpPr>
        <p:sp>
          <p:nvSpPr>
            <p:cNvPr id="23556" name="矩形 24580"/>
            <p:cNvSpPr>
              <a:spLocks noChangeArrowheads="1"/>
            </p:cNvSpPr>
            <p:nvPr/>
          </p:nvSpPr>
          <p:spPr bwMode="auto">
            <a:xfrm>
              <a:off x="182" y="25"/>
              <a:ext cx="20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Arial" panose="020B0604020202020204" pitchFamily="34" charset="0"/>
                  <a:ea typeface="微软雅黑" panose="020B0503020204020204" pitchFamily="34" charset="-122"/>
                </a:rPr>
                <a:t>考虑柱体内流体的质量为：</a:t>
              </a:r>
            </a:p>
          </p:txBody>
        </p:sp>
        <p:graphicFrame>
          <p:nvGraphicFramePr>
            <p:cNvPr id="23557" name="对象 24581"/>
            <p:cNvGraphicFramePr>
              <a:graphicFrameLocks noChangeAspect="1"/>
            </p:cNvGraphicFramePr>
            <p:nvPr/>
          </p:nvGraphicFramePr>
          <p:xfrm>
            <a:off x="2227" y="0"/>
            <a:ext cx="1413" cy="355"/>
          </p:xfrm>
          <a:graphic>
            <a:graphicData uri="http://schemas.openxmlformats.org/presentationml/2006/ole">
              <mc:AlternateContent xmlns:mc="http://schemas.openxmlformats.org/markup-compatibility/2006">
                <mc:Choice xmlns:v="urn:schemas-microsoft-com:vml" Requires="v">
                  <p:oleObj r:id="rId2" imgW="31699200" imgH="7924800" progId="Equation.DSMT4">
                    <p:embed/>
                  </p:oleObj>
                </mc:Choice>
                <mc:Fallback>
                  <p:oleObj r:id="rId2" imgW="31699200" imgH="7924800" progId="Equation.DSMT4">
                    <p:embed/>
                    <p:pic>
                      <p:nvPicPr>
                        <p:cNvPr id="23557" name="对象 245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7" y="0"/>
                          <a:ext cx="141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24583" name="组合 24582"/>
          <p:cNvGrpSpPr/>
          <p:nvPr/>
        </p:nvGrpSpPr>
        <p:grpSpPr bwMode="auto">
          <a:xfrm>
            <a:off x="2736851" y="2809877"/>
            <a:ext cx="3284538" cy="530225"/>
            <a:chOff x="92" y="42"/>
            <a:chExt cx="2069" cy="334"/>
          </a:xfrm>
        </p:grpSpPr>
        <p:sp>
          <p:nvSpPr>
            <p:cNvPr id="23559" name="矩形 24583"/>
            <p:cNvSpPr>
              <a:spLocks noChangeArrowheads="1"/>
            </p:cNvSpPr>
            <p:nvPr/>
          </p:nvSpPr>
          <p:spPr bwMode="auto">
            <a:xfrm>
              <a:off x="92" y="76"/>
              <a:ext cx="8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Arial" panose="020B0604020202020204" pitchFamily="34" charset="0"/>
                  <a:ea typeface="微软雅黑" panose="020B0503020204020204" pitchFamily="34" charset="-122"/>
                  <a:cs typeface="Arial" panose="020B0604020202020204" pitchFamily="34" charset="0"/>
                </a:rPr>
                <a:t>流入质量</a:t>
              </a:r>
              <a:r>
                <a:rPr lang="en-US" altLang="zh-CN" sz="2000" dirty="0">
                  <a:latin typeface="Arial" panose="020B0604020202020204" pitchFamily="34" charset="0"/>
                  <a:ea typeface="微软雅黑" panose="020B0503020204020204" pitchFamily="34" charset="-122"/>
                  <a:cs typeface="Arial" panose="020B0604020202020204" pitchFamily="34" charset="0"/>
                </a:rPr>
                <a:t>:</a:t>
              </a:r>
            </a:p>
          </p:txBody>
        </p:sp>
        <p:graphicFrame>
          <p:nvGraphicFramePr>
            <p:cNvPr id="23560" name="对象 24584"/>
            <p:cNvGraphicFramePr>
              <a:graphicFrameLocks noChangeAspect="1"/>
            </p:cNvGraphicFramePr>
            <p:nvPr/>
          </p:nvGraphicFramePr>
          <p:xfrm>
            <a:off x="1210" y="42"/>
            <a:ext cx="951" cy="334"/>
          </p:xfrm>
          <a:graphic>
            <a:graphicData uri="http://schemas.openxmlformats.org/presentationml/2006/ole">
              <mc:AlternateContent xmlns:mc="http://schemas.openxmlformats.org/markup-compatibility/2006">
                <mc:Choice xmlns:v="urn:schemas-microsoft-com:vml" Requires="v">
                  <p:oleObj name="Equation" r:id="rId4" imgW="914400" imgH="330120" progId="Equation.DSMT4">
                    <p:embed/>
                  </p:oleObj>
                </mc:Choice>
                <mc:Fallback>
                  <p:oleObj name="Equation" r:id="rId4" imgW="914400" imgH="330120" progId="Equation.DSMT4">
                    <p:embed/>
                    <p:pic>
                      <p:nvPicPr>
                        <p:cNvPr id="23560" name="对象 24584"/>
                        <p:cNvPicPr>
                          <a:picLocks noChangeAspect="1" noChangeArrowheads="1"/>
                        </p:cNvPicPr>
                        <p:nvPr/>
                      </p:nvPicPr>
                      <p:blipFill>
                        <a:blip r:embed="rId5"/>
                        <a:srcRect/>
                        <a:stretch>
                          <a:fillRect/>
                        </a:stretch>
                      </p:blipFill>
                      <p:spPr bwMode="auto">
                        <a:xfrm>
                          <a:off x="1210" y="42"/>
                          <a:ext cx="951" cy="334"/>
                        </a:xfrm>
                        <a:prstGeom prst="rect">
                          <a:avLst/>
                        </a:prstGeom>
                        <a:noFill/>
                        <a:ln>
                          <a:noFill/>
                        </a:ln>
                      </p:spPr>
                    </p:pic>
                  </p:oleObj>
                </mc:Fallback>
              </mc:AlternateContent>
            </a:graphicData>
          </a:graphic>
        </p:graphicFrame>
      </p:grpSp>
      <p:sp>
        <p:nvSpPr>
          <p:cNvPr id="23561" name="矩形 24585"/>
          <p:cNvSpPr>
            <a:spLocks noChangeArrowheads="1"/>
          </p:cNvSpPr>
          <p:nvPr/>
        </p:nvSpPr>
        <p:spPr bwMode="auto">
          <a:xfrm>
            <a:off x="2677717" y="4444148"/>
            <a:ext cx="12811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spcBef>
                <a:spcPct val="50000"/>
              </a:spcBef>
            </a:pPr>
            <a:r>
              <a:rPr lang="zh-CN" altLang="en-US" sz="2000" dirty="0">
                <a:latin typeface="Arial" panose="020B0604020202020204" pitchFamily="34" charset="0"/>
                <a:ea typeface="微软雅黑" panose="020B0503020204020204" pitchFamily="34" charset="-122"/>
                <a:cs typeface="Arial" panose="020B0604020202020204" pitchFamily="34" charset="0"/>
              </a:rPr>
              <a:t>流出质量</a:t>
            </a:r>
            <a:r>
              <a:rPr lang="en-US" altLang="zh-CN" sz="2000" dirty="0">
                <a:latin typeface="Arial" panose="020B0604020202020204" pitchFamily="34" charset="0"/>
                <a:ea typeface="微软雅黑" panose="020B0503020204020204" pitchFamily="34" charset="-122"/>
                <a:cs typeface="Arial" panose="020B0604020202020204" pitchFamily="34" charset="0"/>
              </a:rPr>
              <a:t>:</a:t>
            </a:r>
          </a:p>
        </p:txBody>
      </p:sp>
      <p:graphicFrame>
        <p:nvGraphicFramePr>
          <p:cNvPr id="23562" name="对象 24586"/>
          <p:cNvGraphicFramePr>
            <a:graphicFrameLocks noChangeAspect="1"/>
          </p:cNvGraphicFramePr>
          <p:nvPr>
            <p:extLst>
              <p:ext uri="{D42A27DB-BD31-4B8C-83A1-F6EECF244321}">
                <p14:modId xmlns:p14="http://schemas.microsoft.com/office/powerpoint/2010/main" val="1718359499"/>
              </p:ext>
            </p:extLst>
          </p:nvPr>
        </p:nvGraphicFramePr>
        <p:xfrm>
          <a:off x="2720654" y="5046210"/>
          <a:ext cx="3886200" cy="747712"/>
        </p:xfrm>
        <a:graphic>
          <a:graphicData uri="http://schemas.openxmlformats.org/presentationml/2006/ole">
            <mc:AlternateContent xmlns:mc="http://schemas.openxmlformats.org/markup-compatibility/2006">
              <mc:Choice xmlns:v="urn:schemas-microsoft-com:vml" Requires="v">
                <p:oleObj name="Equation" r:id="rId6" imgW="49072800" imgH="9448800" progId="Equation.DSMT4">
                  <p:embed/>
                </p:oleObj>
              </mc:Choice>
              <mc:Fallback>
                <p:oleObj name="Equation" r:id="rId6" imgW="49072800" imgH="9448800" progId="Equation.DSMT4">
                  <p:embed/>
                  <p:pic>
                    <p:nvPicPr>
                      <p:cNvPr id="23562" name="对象 245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0654" y="5046210"/>
                        <a:ext cx="3886200"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3563" name="组合 24587"/>
          <p:cNvGrpSpPr/>
          <p:nvPr/>
        </p:nvGrpSpPr>
        <p:grpSpPr bwMode="auto">
          <a:xfrm>
            <a:off x="5959154" y="1993197"/>
            <a:ext cx="4572000" cy="3302001"/>
            <a:chOff x="0" y="0"/>
            <a:chExt cx="2880" cy="2080"/>
          </a:xfrm>
        </p:grpSpPr>
        <p:pic>
          <p:nvPicPr>
            <p:cNvPr id="23564" name="图片 24588" descr="colu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00" y="0"/>
              <a:ext cx="864" cy="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65" name="组合 24589"/>
            <p:cNvGrpSpPr/>
            <p:nvPr/>
          </p:nvGrpSpPr>
          <p:grpSpPr bwMode="auto">
            <a:xfrm>
              <a:off x="240" y="211"/>
              <a:ext cx="2640" cy="1488"/>
              <a:chOff x="0" y="0"/>
              <a:chExt cx="2640" cy="1488"/>
            </a:xfrm>
          </p:grpSpPr>
          <p:sp>
            <p:nvSpPr>
              <p:cNvPr id="23566" name="直接连接符 24590"/>
              <p:cNvSpPr>
                <a:spLocks noChangeShapeType="1"/>
              </p:cNvSpPr>
              <p:nvPr/>
            </p:nvSpPr>
            <p:spPr bwMode="auto">
              <a:xfrm flipH="1">
                <a:off x="0" y="1008"/>
                <a:ext cx="768" cy="480"/>
              </a:xfrm>
              <a:prstGeom prst="line">
                <a:avLst/>
              </a:prstGeom>
              <a:noFill/>
              <a:ln w="476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3567" name="直接连接符 24591"/>
              <p:cNvSpPr>
                <a:spLocks noChangeShapeType="1"/>
              </p:cNvSpPr>
              <p:nvPr/>
            </p:nvSpPr>
            <p:spPr bwMode="auto">
              <a:xfrm>
                <a:off x="768" y="1008"/>
                <a:ext cx="1872" cy="0"/>
              </a:xfrm>
              <a:prstGeom prst="line">
                <a:avLst/>
              </a:prstGeom>
              <a:noFill/>
              <a:ln w="476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3568" name="直接连接符 24592"/>
              <p:cNvSpPr>
                <a:spLocks noChangeShapeType="1"/>
              </p:cNvSpPr>
              <p:nvPr/>
            </p:nvSpPr>
            <p:spPr bwMode="auto">
              <a:xfrm flipV="1">
                <a:off x="768" y="0"/>
                <a:ext cx="0" cy="1008"/>
              </a:xfrm>
              <a:prstGeom prst="line">
                <a:avLst/>
              </a:prstGeom>
              <a:noFill/>
              <a:ln w="476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3569" name="直接连接符 24593"/>
              <p:cNvSpPr>
                <a:spLocks noChangeShapeType="1"/>
              </p:cNvSpPr>
              <p:nvPr/>
            </p:nvSpPr>
            <p:spPr bwMode="auto">
              <a:xfrm>
                <a:off x="1008" y="1008"/>
                <a:ext cx="960" cy="0"/>
              </a:xfrm>
              <a:prstGeom prst="line">
                <a:avLst/>
              </a:prstGeom>
              <a:noFill/>
              <a:ln w="476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pSp>
        <p:graphicFrame>
          <p:nvGraphicFramePr>
            <p:cNvPr id="23570" name="对象 24594"/>
            <p:cNvGraphicFramePr>
              <a:graphicFrameLocks noChangeAspect="1"/>
            </p:cNvGraphicFramePr>
            <p:nvPr/>
          </p:nvGraphicFramePr>
          <p:xfrm>
            <a:off x="0" y="1507"/>
            <a:ext cx="176" cy="173"/>
          </p:xfrm>
          <a:graphic>
            <a:graphicData uri="http://schemas.openxmlformats.org/presentationml/2006/ole">
              <mc:AlternateContent xmlns:mc="http://schemas.openxmlformats.org/markup-compatibility/2006">
                <mc:Choice xmlns:v="urn:schemas-microsoft-com:vml" Requires="v">
                  <p:oleObj r:id="rId9" imgW="3352800" imgH="3352800" progId="Equation.3">
                    <p:embed/>
                  </p:oleObj>
                </mc:Choice>
                <mc:Fallback>
                  <p:oleObj r:id="rId9" imgW="3352800" imgH="3352800" progId="Equation.3">
                    <p:embed/>
                    <p:pic>
                      <p:nvPicPr>
                        <p:cNvPr id="23570" name="对象 2459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507"/>
                          <a:ext cx="1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71" name="对象 24595"/>
            <p:cNvGraphicFramePr>
              <a:graphicFrameLocks noChangeAspect="1"/>
            </p:cNvGraphicFramePr>
            <p:nvPr/>
          </p:nvGraphicFramePr>
          <p:xfrm>
            <a:off x="2672" y="1386"/>
            <a:ext cx="176" cy="205"/>
          </p:xfrm>
          <a:graphic>
            <a:graphicData uri="http://schemas.openxmlformats.org/presentationml/2006/ole">
              <mc:AlternateContent xmlns:mc="http://schemas.openxmlformats.org/markup-compatibility/2006">
                <mc:Choice xmlns:v="urn:schemas-microsoft-com:vml" Requires="v">
                  <p:oleObj r:id="rId11" imgW="3352800" imgH="3962400" progId="Equation.3">
                    <p:embed/>
                  </p:oleObj>
                </mc:Choice>
                <mc:Fallback>
                  <p:oleObj r:id="rId11" imgW="3352800" imgH="3962400" progId="Equation.3">
                    <p:embed/>
                    <p:pic>
                      <p:nvPicPr>
                        <p:cNvPr id="23571" name="对象 2459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2" y="13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72" name="对象 24596"/>
            <p:cNvGraphicFramePr>
              <a:graphicFrameLocks noChangeAspect="1"/>
            </p:cNvGraphicFramePr>
            <p:nvPr/>
          </p:nvGraphicFramePr>
          <p:xfrm>
            <a:off x="1120" y="178"/>
            <a:ext cx="144" cy="174"/>
          </p:xfrm>
          <a:graphic>
            <a:graphicData uri="http://schemas.openxmlformats.org/presentationml/2006/ole">
              <mc:AlternateContent xmlns:mc="http://schemas.openxmlformats.org/markup-compatibility/2006">
                <mc:Choice xmlns:v="urn:schemas-microsoft-com:vml" Requires="v">
                  <p:oleObj r:id="rId13" imgW="2743200" imgH="3352800" progId="Equation.3">
                    <p:embed/>
                  </p:oleObj>
                </mc:Choice>
                <mc:Fallback>
                  <p:oleObj r:id="rId13" imgW="2743200" imgH="3352800" progId="Equation.3">
                    <p:embed/>
                    <p:pic>
                      <p:nvPicPr>
                        <p:cNvPr id="23572" name="对象 2459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20" y="178"/>
                          <a:ext cx="1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73" name="对象 24597"/>
            <p:cNvGraphicFramePr>
              <a:graphicFrameLocks noChangeAspect="1"/>
            </p:cNvGraphicFramePr>
            <p:nvPr/>
          </p:nvGraphicFramePr>
          <p:xfrm>
            <a:off x="704" y="1019"/>
            <a:ext cx="208" cy="221"/>
          </p:xfrm>
          <a:graphic>
            <a:graphicData uri="http://schemas.openxmlformats.org/presentationml/2006/ole">
              <mc:AlternateContent xmlns:mc="http://schemas.openxmlformats.org/markup-compatibility/2006">
                <mc:Choice xmlns:v="urn:schemas-microsoft-com:vml" Requires="v">
                  <p:oleObj r:id="rId15" imgW="3962400" imgH="4267200" progId="Equation.3">
                    <p:embed/>
                  </p:oleObj>
                </mc:Choice>
                <mc:Fallback>
                  <p:oleObj r:id="rId15" imgW="3962400" imgH="4267200" progId="Equation.3">
                    <p:embed/>
                    <p:pic>
                      <p:nvPicPr>
                        <p:cNvPr id="23573" name="对象 2459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4" y="1019"/>
                          <a:ext cx="20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74" name="对象 24598"/>
            <p:cNvGraphicFramePr>
              <a:graphicFrameLocks noChangeAspect="1"/>
            </p:cNvGraphicFramePr>
            <p:nvPr/>
          </p:nvGraphicFramePr>
          <p:xfrm>
            <a:off x="1344" y="1795"/>
            <a:ext cx="240" cy="252"/>
          </p:xfrm>
          <a:graphic>
            <a:graphicData uri="http://schemas.openxmlformats.org/presentationml/2006/ole">
              <mc:AlternateContent xmlns:mc="http://schemas.openxmlformats.org/markup-compatibility/2006">
                <mc:Choice xmlns:v="urn:schemas-microsoft-com:vml" Requires="v">
                  <p:oleObj r:id="rId17" imgW="4572000" imgH="4876800" progId="Equation.3">
                    <p:embed/>
                  </p:oleObj>
                </mc:Choice>
                <mc:Fallback>
                  <p:oleObj r:id="rId17" imgW="4572000" imgH="4876800" progId="Equation.3">
                    <p:embed/>
                    <p:pic>
                      <p:nvPicPr>
                        <p:cNvPr id="23574" name="对象 2459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44" y="1795"/>
                          <a:ext cx="2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75" name="对象 24599"/>
            <p:cNvGraphicFramePr>
              <a:graphicFrameLocks noChangeAspect="1"/>
            </p:cNvGraphicFramePr>
            <p:nvPr/>
          </p:nvGraphicFramePr>
          <p:xfrm>
            <a:off x="2016" y="1507"/>
            <a:ext cx="256" cy="221"/>
          </p:xfrm>
          <a:graphic>
            <a:graphicData uri="http://schemas.openxmlformats.org/presentationml/2006/ole">
              <mc:AlternateContent xmlns:mc="http://schemas.openxmlformats.org/markup-compatibility/2006">
                <mc:Choice xmlns:v="urn:schemas-microsoft-com:vml" Requires="v">
                  <p:oleObj r:id="rId19" imgW="4876800" imgH="4267200" progId="Equation.3">
                    <p:embed/>
                  </p:oleObj>
                </mc:Choice>
                <mc:Fallback>
                  <p:oleObj r:id="rId19" imgW="4876800" imgH="4267200" progId="Equation.3">
                    <p:embed/>
                    <p:pic>
                      <p:nvPicPr>
                        <p:cNvPr id="23575" name="对象 2459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16" y="1507"/>
                          <a:ext cx="25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76" name="直接连接符 24600"/>
            <p:cNvSpPr>
              <a:spLocks noChangeShapeType="1"/>
            </p:cNvSpPr>
            <p:nvPr/>
          </p:nvSpPr>
          <p:spPr bwMode="auto">
            <a:xfrm>
              <a:off x="2064" y="19"/>
              <a:ext cx="576" cy="0"/>
            </a:xfrm>
            <a:prstGeom prst="line">
              <a:avLst/>
            </a:prstGeom>
            <a:noFill/>
            <a:ln w="34925">
              <a:solidFill>
                <a:srgbClr val="008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3577" name="直接连接符 24601"/>
            <p:cNvSpPr>
              <a:spLocks noChangeShapeType="1"/>
            </p:cNvSpPr>
            <p:nvPr/>
          </p:nvSpPr>
          <p:spPr bwMode="auto">
            <a:xfrm>
              <a:off x="2016" y="1411"/>
              <a:ext cx="576" cy="0"/>
            </a:xfrm>
            <a:prstGeom prst="line">
              <a:avLst/>
            </a:prstGeom>
            <a:noFill/>
            <a:ln w="34925">
              <a:solidFill>
                <a:srgbClr val="008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3578" name="直接连接符 24602"/>
            <p:cNvSpPr>
              <a:spLocks noChangeShapeType="1"/>
            </p:cNvSpPr>
            <p:nvPr/>
          </p:nvSpPr>
          <p:spPr bwMode="auto">
            <a:xfrm>
              <a:off x="2544" y="835"/>
              <a:ext cx="0" cy="576"/>
            </a:xfrm>
            <a:prstGeom prst="line">
              <a:avLst/>
            </a:prstGeom>
            <a:noFill/>
            <a:ln w="34925">
              <a:solidFill>
                <a:srgbClr val="008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3579" name="直接连接符 24603"/>
            <p:cNvSpPr>
              <a:spLocks noChangeShapeType="1"/>
            </p:cNvSpPr>
            <p:nvPr/>
          </p:nvSpPr>
          <p:spPr bwMode="auto">
            <a:xfrm flipV="1">
              <a:off x="2544" y="19"/>
              <a:ext cx="0" cy="624"/>
            </a:xfrm>
            <a:prstGeom prst="line">
              <a:avLst/>
            </a:prstGeom>
            <a:noFill/>
            <a:ln w="34925">
              <a:solidFill>
                <a:srgbClr val="008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23580" name="对象 24604"/>
            <p:cNvGraphicFramePr>
              <a:graphicFrameLocks noChangeAspect="1"/>
            </p:cNvGraphicFramePr>
            <p:nvPr/>
          </p:nvGraphicFramePr>
          <p:xfrm>
            <a:off x="2488" y="658"/>
            <a:ext cx="160" cy="221"/>
          </p:xfrm>
          <a:graphic>
            <a:graphicData uri="http://schemas.openxmlformats.org/presentationml/2006/ole">
              <mc:AlternateContent xmlns:mc="http://schemas.openxmlformats.org/markup-compatibility/2006">
                <mc:Choice xmlns:v="urn:schemas-microsoft-com:vml" Requires="v">
                  <p:oleObj r:id="rId21" imgW="3048000" imgH="4267200" progId="Equation.3">
                    <p:embed/>
                  </p:oleObj>
                </mc:Choice>
                <mc:Fallback>
                  <p:oleObj r:id="rId21" imgW="3048000" imgH="4267200" progId="Equation.3">
                    <p:embed/>
                    <p:pic>
                      <p:nvPicPr>
                        <p:cNvPr id="23580" name="对象 2460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88" y="658"/>
                          <a:ext cx="16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81" name="直接连接符 24605"/>
            <p:cNvSpPr>
              <a:spLocks noChangeShapeType="1"/>
            </p:cNvSpPr>
            <p:nvPr/>
          </p:nvSpPr>
          <p:spPr bwMode="auto">
            <a:xfrm flipH="1">
              <a:off x="1104" y="1123"/>
              <a:ext cx="384" cy="336"/>
            </a:xfrm>
            <a:prstGeom prst="line">
              <a:avLst/>
            </a:prstGeom>
            <a:noFill/>
            <a:ln w="476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3582" name="直接连接符 24606"/>
            <p:cNvSpPr>
              <a:spLocks noChangeShapeType="1"/>
            </p:cNvSpPr>
            <p:nvPr/>
          </p:nvSpPr>
          <p:spPr bwMode="auto">
            <a:xfrm flipH="1">
              <a:off x="1824" y="528"/>
              <a:ext cx="336" cy="288"/>
            </a:xfrm>
            <a:prstGeom prst="line">
              <a:avLst/>
            </a:prstGeom>
            <a:noFill/>
            <a:ln w="47625">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23583" name="对象 24607"/>
            <p:cNvGraphicFramePr>
              <a:graphicFrameLocks noChangeAspect="1"/>
            </p:cNvGraphicFramePr>
            <p:nvPr/>
          </p:nvGraphicFramePr>
          <p:xfrm>
            <a:off x="2156" y="441"/>
            <a:ext cx="292" cy="219"/>
          </p:xfrm>
          <a:graphic>
            <a:graphicData uri="http://schemas.openxmlformats.org/presentationml/2006/ole">
              <mc:AlternateContent xmlns:mc="http://schemas.openxmlformats.org/markup-compatibility/2006">
                <mc:Choice xmlns:v="urn:schemas-microsoft-com:vml" Requires="v">
                  <p:oleObj name="Equation" r:id="rId23" imgW="228600" imgH="164880" progId="Equation.DSMT4">
                    <p:embed/>
                  </p:oleObj>
                </mc:Choice>
                <mc:Fallback>
                  <p:oleObj name="Equation" r:id="rId23" imgW="228600" imgH="164880" progId="Equation.DSMT4">
                    <p:embed/>
                    <p:pic>
                      <p:nvPicPr>
                        <p:cNvPr id="23583" name="对象 24607"/>
                        <p:cNvPicPr>
                          <a:picLocks noChangeAspect="1" noChangeArrowheads="1"/>
                        </p:cNvPicPr>
                        <p:nvPr/>
                      </p:nvPicPr>
                      <p:blipFill>
                        <a:blip r:embed="rId24"/>
                        <a:srcRect/>
                        <a:stretch>
                          <a:fillRect/>
                        </a:stretch>
                      </p:blipFill>
                      <p:spPr bwMode="auto">
                        <a:xfrm>
                          <a:off x="2156" y="441"/>
                          <a:ext cx="292" cy="219"/>
                        </a:xfrm>
                        <a:prstGeom prst="rect">
                          <a:avLst/>
                        </a:prstGeom>
                        <a:noFill/>
                        <a:ln>
                          <a:noFill/>
                        </a:ln>
                      </p:spPr>
                    </p:pic>
                  </p:oleObj>
                </mc:Fallback>
              </mc:AlternateContent>
            </a:graphicData>
          </a:graphic>
        </p:graphicFrame>
        <p:graphicFrame>
          <p:nvGraphicFramePr>
            <p:cNvPr id="23584" name="对象 24608"/>
            <p:cNvGraphicFramePr>
              <a:graphicFrameLocks noChangeAspect="1"/>
            </p:cNvGraphicFramePr>
            <p:nvPr/>
          </p:nvGraphicFramePr>
          <p:xfrm>
            <a:off x="282" y="1718"/>
            <a:ext cx="966" cy="362"/>
          </p:xfrm>
          <a:graphic>
            <a:graphicData uri="http://schemas.openxmlformats.org/presentationml/2006/ole">
              <mc:AlternateContent xmlns:mc="http://schemas.openxmlformats.org/markup-compatibility/2006">
                <mc:Choice xmlns:v="urn:schemas-microsoft-com:vml" Requires="v">
                  <p:oleObj name="Equation" r:id="rId25" imgW="812520" imgH="393480" progId="Equation.DSMT4">
                    <p:embed/>
                  </p:oleObj>
                </mc:Choice>
                <mc:Fallback>
                  <p:oleObj name="Equation" r:id="rId25" imgW="812520" imgH="393480" progId="Equation.DSMT4">
                    <p:embed/>
                    <p:pic>
                      <p:nvPicPr>
                        <p:cNvPr id="23584" name="对象 24608"/>
                        <p:cNvPicPr>
                          <a:picLocks noChangeAspect="1" noChangeArrowheads="1"/>
                        </p:cNvPicPr>
                        <p:nvPr/>
                      </p:nvPicPr>
                      <p:blipFill>
                        <a:blip r:embed="rId26"/>
                        <a:srcRect/>
                        <a:stretch>
                          <a:fillRect/>
                        </a:stretch>
                      </p:blipFill>
                      <p:spPr bwMode="auto">
                        <a:xfrm>
                          <a:off x="282" y="1718"/>
                          <a:ext cx="966" cy="362"/>
                        </a:xfrm>
                        <a:prstGeom prst="rect">
                          <a:avLst/>
                        </a:prstGeom>
                        <a:noFill/>
                        <a:ln>
                          <a:noFill/>
                        </a:ln>
                      </p:spPr>
                    </p:pic>
                  </p:oleObj>
                </mc:Fallback>
              </mc:AlternateContent>
            </a:graphicData>
          </a:graphic>
        </p:graphicFrame>
      </p:grpSp>
      <p:sp>
        <p:nvSpPr>
          <p:cNvPr id="2" name="灯片编号占位符 1"/>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5" name="标题 2">
            <a:extLst>
              <a:ext uri="{FF2B5EF4-FFF2-40B4-BE49-F238E27FC236}">
                <a16:creationId xmlns:a16="http://schemas.microsoft.com/office/drawing/2014/main" id="{A9D27E45-6ECE-A0F8-8592-053AA6705684}"/>
              </a:ext>
            </a:extLst>
          </p:cNvPr>
          <p:cNvSpPr txBox="1">
            <a:spLocks/>
          </p:cNvSpPr>
          <p:nvPr/>
        </p:nvSpPr>
        <p:spPr>
          <a:xfrm>
            <a:off x="479105" y="311256"/>
            <a:ext cx="7804149"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连续方程</a:t>
            </a:r>
            <a:r>
              <a:rPr lang="en-US" altLang="zh-CN" dirty="0"/>
              <a:t>——</a:t>
            </a:r>
            <a:r>
              <a:rPr lang="zh-CN" altLang="en-US" dirty="0">
                <a:solidFill>
                  <a:srgbClr val="008000"/>
                </a:solidFill>
                <a:latin typeface="Arial" panose="020B0604020202020204" pitchFamily="34" charset="0"/>
                <a:cs typeface="Arial" panose="020B0604020202020204" pitchFamily="34" charset="0"/>
              </a:rPr>
              <a:t>自由表面的流体连续方程</a:t>
            </a:r>
            <a:endParaRPr lang="zh-CN" altLang="en-US" dirty="0">
              <a:solidFill>
                <a:srgbClr val="008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矩形 25601"/>
          <p:cNvSpPr>
            <a:spLocks noChangeArrowheads="1"/>
          </p:cNvSpPr>
          <p:nvPr/>
        </p:nvSpPr>
        <p:spPr bwMode="auto">
          <a:xfrm>
            <a:off x="2207569" y="1326027"/>
            <a:ext cx="8136903" cy="49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lnSpc>
                <a:spcPct val="150000"/>
              </a:lnSpc>
            </a:pPr>
            <a:r>
              <a:rPr lang="zh-CN" altLang="en-US" sz="2000" dirty="0">
                <a:latin typeface="Arial" panose="020B0604020202020204" pitchFamily="34" charset="0"/>
                <a:ea typeface="微软雅黑" panose="020B0503020204020204" pitchFamily="34" charset="-122"/>
                <a:cs typeface="Arial" panose="020B0604020202020204" pitchFamily="34" charset="0"/>
              </a:rPr>
              <a:t>流入质量减流出质量              柱体内的</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净流入量</a:t>
            </a:r>
            <a:r>
              <a:rPr lang="zh-CN" altLang="en-US" sz="2000" dirty="0">
                <a:latin typeface="Arial" panose="020B0604020202020204" pitchFamily="34" charset="0"/>
                <a:ea typeface="微软雅黑" panose="020B0503020204020204" pitchFamily="34" charset="-122"/>
                <a:cs typeface="Arial" panose="020B0604020202020204" pitchFamily="34" charset="0"/>
              </a:rPr>
              <a:t>＝柱体内</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质量的变化</a:t>
            </a:r>
          </a:p>
        </p:txBody>
      </p:sp>
      <p:graphicFrame>
        <p:nvGraphicFramePr>
          <p:cNvPr id="25603" name="对象 25602"/>
          <p:cNvGraphicFramePr>
            <a:graphicFrameLocks noChangeAspect="1"/>
          </p:cNvGraphicFramePr>
          <p:nvPr/>
        </p:nvGraphicFramePr>
        <p:xfrm>
          <a:off x="3155048" y="5112426"/>
          <a:ext cx="6612158" cy="839097"/>
        </p:xfrm>
        <a:graphic>
          <a:graphicData uri="http://schemas.openxmlformats.org/presentationml/2006/ole">
            <mc:AlternateContent xmlns:mc="http://schemas.openxmlformats.org/markup-compatibility/2006">
              <mc:Choice xmlns:v="urn:schemas-microsoft-com:vml" Requires="v">
                <p:oleObj name="Equation" r:id="rId2" imgW="3174840" imgH="406080" progId="Equation.DSMT4">
                  <p:embed/>
                </p:oleObj>
              </mc:Choice>
              <mc:Fallback>
                <p:oleObj name="Equation" r:id="rId2" imgW="3174840" imgH="406080" progId="Equation.DSMT4">
                  <p:embed/>
                  <p:pic>
                    <p:nvPicPr>
                      <p:cNvPr id="25603" name="对象 25602"/>
                      <p:cNvPicPr>
                        <a:picLocks noChangeAspect="1" noChangeArrowheads="1"/>
                      </p:cNvPicPr>
                      <p:nvPr/>
                    </p:nvPicPr>
                    <p:blipFill>
                      <a:blip r:embed="rId3"/>
                      <a:srcRect/>
                      <a:stretch>
                        <a:fillRect/>
                      </a:stretch>
                    </p:blipFill>
                    <p:spPr bwMode="auto">
                      <a:xfrm>
                        <a:off x="3155048" y="5112426"/>
                        <a:ext cx="6612158" cy="839097"/>
                      </a:xfrm>
                      <a:prstGeom prst="rect">
                        <a:avLst/>
                      </a:prstGeom>
                      <a:noFill/>
                      <a:ln>
                        <a:noFill/>
                      </a:ln>
                    </p:spPr>
                  </p:pic>
                </p:oleObj>
              </mc:Fallback>
            </mc:AlternateContent>
          </a:graphicData>
        </a:graphic>
      </p:graphicFrame>
      <p:sp>
        <p:nvSpPr>
          <p:cNvPr id="24579" name="直接连接符 25603"/>
          <p:cNvSpPr>
            <a:spLocks noChangeShapeType="1"/>
          </p:cNvSpPr>
          <p:nvPr/>
        </p:nvSpPr>
        <p:spPr bwMode="auto">
          <a:xfrm>
            <a:off x="4694337" y="1628800"/>
            <a:ext cx="838200" cy="0"/>
          </a:xfrm>
          <a:prstGeom prst="line">
            <a:avLst/>
          </a:prstGeom>
          <a:noFill/>
          <a:ln w="476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pSp>
        <p:nvGrpSpPr>
          <p:cNvPr id="24580" name="组合 25604"/>
          <p:cNvGrpSpPr/>
          <p:nvPr/>
        </p:nvGrpSpPr>
        <p:grpSpPr bwMode="auto">
          <a:xfrm>
            <a:off x="3327462" y="2681288"/>
            <a:ext cx="5273676" cy="747713"/>
            <a:chOff x="69" y="-84"/>
            <a:chExt cx="3322" cy="471"/>
          </a:xfrm>
        </p:grpSpPr>
        <p:sp>
          <p:nvSpPr>
            <p:cNvPr id="24581" name="矩形 25605"/>
            <p:cNvSpPr>
              <a:spLocks noChangeArrowheads="1"/>
            </p:cNvSpPr>
            <p:nvPr/>
          </p:nvSpPr>
          <p:spPr bwMode="auto">
            <a:xfrm>
              <a:off x="69" y="48"/>
              <a:ext cx="85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spcBef>
                  <a:spcPct val="50000"/>
                </a:spcBef>
              </a:pPr>
              <a:r>
                <a:rPr lang="zh-CN" altLang="en-US" sz="2000" dirty="0">
                  <a:latin typeface="Arial" panose="020B0604020202020204" pitchFamily="34" charset="0"/>
                  <a:ea typeface="微软雅黑" panose="020B0503020204020204" pitchFamily="34" charset="-122"/>
                  <a:cs typeface="Arial" panose="020B0604020202020204" pitchFamily="34" charset="0"/>
                </a:rPr>
                <a:t>流出质量</a:t>
              </a:r>
              <a:r>
                <a:rPr lang="en-US" altLang="zh-CN" sz="2000" dirty="0">
                  <a:latin typeface="Arial" panose="020B0604020202020204" pitchFamily="34" charset="0"/>
                  <a:ea typeface="微软雅黑" panose="020B0503020204020204" pitchFamily="34" charset="-122"/>
                  <a:cs typeface="Arial" panose="020B0604020202020204" pitchFamily="34" charset="0"/>
                </a:rPr>
                <a:t>=</a:t>
              </a:r>
            </a:p>
          </p:txBody>
        </p:sp>
        <p:graphicFrame>
          <p:nvGraphicFramePr>
            <p:cNvPr id="24582" name="对象 25606"/>
            <p:cNvGraphicFramePr>
              <a:graphicFrameLocks noChangeAspect="1"/>
            </p:cNvGraphicFramePr>
            <p:nvPr/>
          </p:nvGraphicFramePr>
          <p:xfrm>
            <a:off x="943" y="-84"/>
            <a:ext cx="2448" cy="471"/>
          </p:xfrm>
          <a:graphic>
            <a:graphicData uri="http://schemas.openxmlformats.org/presentationml/2006/ole">
              <mc:AlternateContent xmlns:mc="http://schemas.openxmlformats.org/markup-compatibility/2006">
                <mc:Choice xmlns:v="urn:schemas-microsoft-com:vml" Requires="v">
                  <p:oleObj name="Equation" r:id="rId4" imgW="49072800" imgH="9448800" progId="Equation.DSMT4">
                    <p:embed/>
                  </p:oleObj>
                </mc:Choice>
                <mc:Fallback>
                  <p:oleObj name="Equation" r:id="rId4" imgW="49072800" imgH="9448800" progId="Equation.DSMT4">
                    <p:embed/>
                    <p:pic>
                      <p:nvPicPr>
                        <p:cNvPr id="24582" name="对象 256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 y="-84"/>
                          <a:ext cx="2448"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24583" name="组合 25607"/>
          <p:cNvGrpSpPr/>
          <p:nvPr/>
        </p:nvGrpSpPr>
        <p:grpSpPr bwMode="auto">
          <a:xfrm>
            <a:off x="3321943" y="2015638"/>
            <a:ext cx="2744788" cy="561975"/>
            <a:chOff x="69" y="0"/>
            <a:chExt cx="1729" cy="354"/>
          </a:xfrm>
        </p:grpSpPr>
        <p:sp>
          <p:nvSpPr>
            <p:cNvPr id="24584" name="矩形 25608"/>
            <p:cNvSpPr>
              <a:spLocks noChangeArrowheads="1"/>
            </p:cNvSpPr>
            <p:nvPr/>
          </p:nvSpPr>
          <p:spPr bwMode="auto">
            <a:xfrm>
              <a:off x="69" y="76"/>
              <a:ext cx="85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Arial" panose="020B0604020202020204" pitchFamily="34" charset="0"/>
                  <a:ea typeface="微软雅黑" panose="020B0503020204020204" pitchFamily="34" charset="-122"/>
                  <a:cs typeface="Arial" panose="020B0604020202020204" pitchFamily="34" charset="0"/>
                </a:rPr>
                <a:t>流入质量</a:t>
              </a:r>
              <a:r>
                <a:rPr lang="en-US" altLang="zh-CN" sz="2000" dirty="0">
                  <a:latin typeface="Arial" panose="020B0604020202020204" pitchFamily="34" charset="0"/>
                  <a:ea typeface="微软雅黑" panose="020B0503020204020204" pitchFamily="34" charset="-122"/>
                  <a:cs typeface="Arial" panose="020B0604020202020204" pitchFamily="34" charset="0"/>
                </a:rPr>
                <a:t>=</a:t>
              </a:r>
            </a:p>
          </p:txBody>
        </p:sp>
        <p:graphicFrame>
          <p:nvGraphicFramePr>
            <p:cNvPr id="24585" name="对象 25609"/>
            <p:cNvGraphicFramePr>
              <a:graphicFrameLocks noChangeAspect="1"/>
            </p:cNvGraphicFramePr>
            <p:nvPr/>
          </p:nvGraphicFramePr>
          <p:xfrm>
            <a:off x="1008" y="0"/>
            <a:ext cx="790" cy="354"/>
          </p:xfrm>
          <a:graphic>
            <a:graphicData uri="http://schemas.openxmlformats.org/presentationml/2006/ole">
              <mc:AlternateContent xmlns:mc="http://schemas.openxmlformats.org/markup-compatibility/2006">
                <mc:Choice xmlns:v="urn:schemas-microsoft-com:vml" Requires="v">
                  <p:oleObj r:id="rId6" imgW="17678400" imgH="7924800" progId="Equation.3">
                    <p:embed/>
                  </p:oleObj>
                </mc:Choice>
                <mc:Fallback>
                  <p:oleObj r:id="rId6" imgW="17678400" imgH="7924800" progId="Equation.3">
                    <p:embed/>
                    <p:pic>
                      <p:nvPicPr>
                        <p:cNvPr id="24585" name="对象 256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8" y="0"/>
                          <a:ext cx="79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25611" name="组合 25610"/>
          <p:cNvGrpSpPr/>
          <p:nvPr/>
        </p:nvGrpSpPr>
        <p:grpSpPr bwMode="auto">
          <a:xfrm>
            <a:off x="3247418" y="4343629"/>
            <a:ext cx="5675138" cy="747713"/>
            <a:chOff x="182" y="-61"/>
            <a:chExt cx="3486" cy="471"/>
          </a:xfrm>
        </p:grpSpPr>
        <p:sp>
          <p:nvSpPr>
            <p:cNvPr id="24587" name="矩形 25611"/>
            <p:cNvSpPr>
              <a:spLocks noChangeArrowheads="1"/>
            </p:cNvSpPr>
            <p:nvPr/>
          </p:nvSpPr>
          <p:spPr bwMode="auto">
            <a:xfrm>
              <a:off x="182" y="59"/>
              <a:ext cx="20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Arial" panose="020B0604020202020204" pitchFamily="34" charset="0"/>
                  <a:ea typeface="微软雅黑" panose="020B0503020204020204" pitchFamily="34" charset="-122"/>
                </a:rPr>
                <a:t>柱体内流体的</a:t>
              </a:r>
              <a:r>
                <a:rPr lang="zh-CN" altLang="en-US" sz="2000" dirty="0">
                  <a:solidFill>
                    <a:srgbClr val="FF3300"/>
                  </a:solidFill>
                  <a:latin typeface="Arial" panose="020B0604020202020204" pitchFamily="34" charset="0"/>
                  <a:ea typeface="微软雅黑" panose="020B0503020204020204" pitchFamily="34" charset="-122"/>
                </a:rPr>
                <a:t>质量变化</a:t>
              </a:r>
              <a:r>
                <a:rPr lang="zh-CN" altLang="en-US" sz="2000" dirty="0">
                  <a:latin typeface="Arial" panose="020B0604020202020204" pitchFamily="34" charset="0"/>
                  <a:ea typeface="微软雅黑" panose="020B0503020204020204" pitchFamily="34" charset="-122"/>
                </a:rPr>
                <a:t>为：</a:t>
              </a:r>
            </a:p>
          </p:txBody>
        </p:sp>
        <p:graphicFrame>
          <p:nvGraphicFramePr>
            <p:cNvPr id="24588" name="对象 25612"/>
            <p:cNvGraphicFramePr>
              <a:graphicFrameLocks noChangeAspect="1"/>
            </p:cNvGraphicFramePr>
            <p:nvPr/>
          </p:nvGraphicFramePr>
          <p:xfrm>
            <a:off x="2234" y="-61"/>
            <a:ext cx="1434" cy="471"/>
          </p:xfrm>
          <a:graphic>
            <a:graphicData uri="http://schemas.openxmlformats.org/presentationml/2006/ole">
              <mc:AlternateContent xmlns:mc="http://schemas.openxmlformats.org/markup-compatibility/2006">
                <mc:Choice xmlns:v="urn:schemas-microsoft-com:vml" Requires="v">
                  <p:oleObj name="Equation" r:id="rId8" imgW="1091880" imgH="393480" progId="Equation.DSMT4">
                    <p:embed/>
                  </p:oleObj>
                </mc:Choice>
                <mc:Fallback>
                  <p:oleObj name="Equation" r:id="rId8" imgW="1091880" imgH="393480" progId="Equation.DSMT4">
                    <p:embed/>
                    <p:pic>
                      <p:nvPicPr>
                        <p:cNvPr id="24588" name="对象 25612"/>
                        <p:cNvPicPr>
                          <a:picLocks noChangeAspect="1" noChangeArrowheads="1"/>
                        </p:cNvPicPr>
                        <p:nvPr/>
                      </p:nvPicPr>
                      <p:blipFill>
                        <a:blip r:embed="rId9"/>
                        <a:srcRect/>
                        <a:stretch>
                          <a:fillRect/>
                        </a:stretch>
                      </p:blipFill>
                      <p:spPr bwMode="auto">
                        <a:xfrm>
                          <a:off x="2234" y="-61"/>
                          <a:ext cx="1434" cy="471"/>
                        </a:xfrm>
                        <a:prstGeom prst="rect">
                          <a:avLst/>
                        </a:prstGeom>
                        <a:noFill/>
                        <a:ln>
                          <a:noFill/>
                        </a:ln>
                      </p:spPr>
                    </p:pic>
                  </p:oleObj>
                </mc:Fallback>
              </mc:AlternateContent>
            </a:graphicData>
          </a:graphic>
        </p:graphicFrame>
      </p:grpSp>
      <p:sp>
        <p:nvSpPr>
          <p:cNvPr id="2" name="灯片编号占位符 1"/>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6" name="文本框 5">
            <a:extLst>
              <a:ext uri="{FF2B5EF4-FFF2-40B4-BE49-F238E27FC236}">
                <a16:creationId xmlns:a16="http://schemas.microsoft.com/office/drawing/2014/main" id="{E1EAF148-309B-1D15-B7AC-C292476522F7}"/>
              </a:ext>
            </a:extLst>
          </p:cNvPr>
          <p:cNvSpPr txBox="1"/>
          <p:nvPr/>
        </p:nvSpPr>
        <p:spPr>
          <a:xfrm>
            <a:off x="3359696" y="3602037"/>
            <a:ext cx="1452910" cy="400110"/>
          </a:xfrm>
          <a:prstGeom prst="rect">
            <a:avLst/>
          </a:prstGeom>
          <a:noFill/>
        </p:spPr>
        <p:txBody>
          <a:bodyPr wrap="square">
            <a:spAutoFit/>
          </a:bodyPr>
          <a:lstStyle/>
          <a:p>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净流入量</a:t>
            </a:r>
            <a:r>
              <a:rPr lang="en-US" altLang="zh-CN" sz="2000" dirty="0">
                <a:latin typeface="Arial" panose="020B0604020202020204" pitchFamily="34" charset="0"/>
                <a:ea typeface="微软雅黑" panose="020B0503020204020204" pitchFamily="34" charset="-122"/>
                <a:cs typeface="Arial" panose="020B0604020202020204" pitchFamily="34" charset="0"/>
              </a:rPr>
              <a:t>=</a:t>
            </a:r>
            <a:endParaRPr lang="zh-CN" altLang="en-US" sz="2000" dirty="0"/>
          </a:p>
        </p:txBody>
      </p:sp>
      <p:graphicFrame>
        <p:nvGraphicFramePr>
          <p:cNvPr id="7" name="对象 6">
            <a:extLst>
              <a:ext uri="{FF2B5EF4-FFF2-40B4-BE49-F238E27FC236}">
                <a16:creationId xmlns:a16="http://schemas.microsoft.com/office/drawing/2014/main" id="{2ABA7E19-DB8B-D344-2A67-BCB91D6D108A}"/>
              </a:ext>
            </a:extLst>
          </p:cNvPr>
          <p:cNvGraphicFramePr>
            <a:graphicFrameLocks noChangeAspect="1"/>
          </p:cNvGraphicFramePr>
          <p:nvPr/>
        </p:nvGraphicFramePr>
        <p:xfrm>
          <a:off x="4714937" y="3429001"/>
          <a:ext cx="2846132" cy="747713"/>
        </p:xfrm>
        <a:graphic>
          <a:graphicData uri="http://schemas.openxmlformats.org/presentationml/2006/ole">
            <mc:AlternateContent xmlns:mc="http://schemas.openxmlformats.org/markup-compatibility/2006">
              <mc:Choice xmlns:v="urn:schemas-microsoft-com:vml" Requires="v">
                <p:oleObj name="Equation" r:id="rId10" imgW="1498320" imgH="393480" progId="Equation.DSMT4">
                  <p:embed/>
                </p:oleObj>
              </mc:Choice>
              <mc:Fallback>
                <p:oleObj name="Equation" r:id="rId10" imgW="1498320" imgH="393480" progId="Equation.DSMT4">
                  <p:embed/>
                  <p:pic>
                    <p:nvPicPr>
                      <p:cNvPr id="7" name="对象 6">
                        <a:extLst>
                          <a:ext uri="{FF2B5EF4-FFF2-40B4-BE49-F238E27FC236}">
                            <a16:creationId xmlns:a16="http://schemas.microsoft.com/office/drawing/2014/main" id="{2ABA7E19-DB8B-D344-2A67-BCB91D6D108A}"/>
                          </a:ext>
                        </a:extLst>
                      </p:cNvPr>
                      <p:cNvPicPr/>
                      <p:nvPr/>
                    </p:nvPicPr>
                    <p:blipFill>
                      <a:blip r:embed="rId11"/>
                      <a:stretch>
                        <a:fillRect/>
                      </a:stretch>
                    </p:blipFill>
                    <p:spPr>
                      <a:xfrm>
                        <a:off x="4714937" y="3429001"/>
                        <a:ext cx="2846132" cy="747713"/>
                      </a:xfrm>
                      <a:prstGeom prst="rect">
                        <a:avLst/>
                      </a:prstGeom>
                    </p:spPr>
                  </p:pic>
                </p:oleObj>
              </mc:Fallback>
            </mc:AlternateContent>
          </a:graphicData>
        </a:graphic>
      </p:graphicFrame>
      <p:sp>
        <p:nvSpPr>
          <p:cNvPr id="8" name="标题 2">
            <a:extLst>
              <a:ext uri="{FF2B5EF4-FFF2-40B4-BE49-F238E27FC236}">
                <a16:creationId xmlns:a16="http://schemas.microsoft.com/office/drawing/2014/main" id="{087B1AE8-C9B4-1819-C3F4-17DE4D00A52C}"/>
              </a:ext>
            </a:extLst>
          </p:cNvPr>
          <p:cNvSpPr txBox="1">
            <a:spLocks/>
          </p:cNvSpPr>
          <p:nvPr/>
        </p:nvSpPr>
        <p:spPr>
          <a:xfrm>
            <a:off x="503383" y="328850"/>
            <a:ext cx="7804149"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连续方程</a:t>
            </a:r>
            <a:r>
              <a:rPr lang="en-US" altLang="zh-CN" dirty="0"/>
              <a:t>——</a:t>
            </a:r>
            <a:r>
              <a:rPr lang="zh-CN" altLang="en-US" dirty="0">
                <a:solidFill>
                  <a:srgbClr val="008000"/>
                </a:solidFill>
                <a:latin typeface="Arial" panose="020B0604020202020204" pitchFamily="34" charset="0"/>
                <a:cs typeface="Arial" panose="020B0604020202020204" pitchFamily="34" charset="0"/>
              </a:rPr>
              <a:t>自由表面的流体连续方程</a:t>
            </a:r>
            <a:endParaRPr lang="zh-CN" altLang="en-US" dirty="0">
              <a:solidFill>
                <a:srgbClr val="008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26625"/>
          <p:cNvSpPr>
            <a:spLocks noChangeArrowheads="1"/>
          </p:cNvSpPr>
          <p:nvPr/>
        </p:nvSpPr>
        <p:spPr bwMode="auto">
          <a:xfrm>
            <a:off x="1774031" y="2026069"/>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latin typeface="Arial" panose="020B0604020202020204" pitchFamily="34" charset="0"/>
                <a:ea typeface="微软雅黑" panose="020B0503020204020204" pitchFamily="34" charset="-122"/>
                <a:cs typeface="Arial" panose="020B0604020202020204" pitchFamily="34" charset="0"/>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积分上限 </a:t>
            </a:r>
            <a:r>
              <a:rPr lang="en-US" altLang="zh-CN" sz="2000" i="1" dirty="0">
                <a:latin typeface="Arial" panose="020B0604020202020204" pitchFamily="34" charset="0"/>
                <a:ea typeface="微软雅黑" panose="020B0503020204020204" pitchFamily="34" charset="-122"/>
                <a:cs typeface="Arial" panose="020B0604020202020204" pitchFamily="34" charset="0"/>
              </a:rPr>
              <a:t>h </a:t>
            </a:r>
            <a:r>
              <a:rPr lang="zh-CN" altLang="en-US" sz="2000" dirty="0">
                <a:latin typeface="Arial" panose="020B0604020202020204" pitchFamily="34" charset="0"/>
                <a:ea typeface="微软雅黑" panose="020B0503020204020204" pitchFamily="34" charset="-122"/>
                <a:cs typeface="Arial" panose="020B0604020202020204" pitchFamily="34" charset="0"/>
              </a:rPr>
              <a:t>为</a:t>
            </a:r>
            <a:r>
              <a:rPr lang="en-US" altLang="zh-CN" sz="2000" i="1" dirty="0">
                <a:latin typeface="Arial" panose="020B0604020202020204" pitchFamily="34" charset="0"/>
                <a:ea typeface="微软雅黑" panose="020B0503020204020204" pitchFamily="34" charset="-122"/>
                <a:cs typeface="Arial" panose="020B0604020202020204" pitchFamily="34" charset="0"/>
              </a:rPr>
              <a:t>x</a:t>
            </a:r>
            <a:r>
              <a:rPr lang="zh-CN" altLang="en-US" sz="2000" dirty="0">
                <a:latin typeface="Arial" panose="020B0604020202020204" pitchFamily="34" charset="0"/>
                <a:ea typeface="微软雅黑" panose="020B0503020204020204" pitchFamily="34" charset="-122"/>
                <a:cs typeface="Arial" panose="020B0604020202020204" pitchFamily="34" charset="0"/>
              </a:rPr>
              <a:t>，</a:t>
            </a:r>
            <a:r>
              <a:rPr lang="en-US" altLang="zh-CN" sz="2000" i="1" dirty="0">
                <a:latin typeface="Arial" panose="020B0604020202020204" pitchFamily="34" charset="0"/>
                <a:ea typeface="微软雅黑" panose="020B0503020204020204" pitchFamily="34" charset="-122"/>
                <a:cs typeface="Arial" panose="020B0604020202020204" pitchFamily="34" charset="0"/>
              </a:rPr>
              <a:t>y</a:t>
            </a:r>
            <a:r>
              <a:rPr lang="zh-CN" altLang="en-US" sz="2000" dirty="0">
                <a:latin typeface="Arial" panose="020B0604020202020204" pitchFamily="34" charset="0"/>
                <a:ea typeface="微软雅黑" panose="020B0503020204020204" pitchFamily="34" charset="-122"/>
                <a:cs typeface="Arial" panose="020B0604020202020204" pitchFamily="34" charset="0"/>
              </a:rPr>
              <a:t>，</a:t>
            </a:r>
            <a:r>
              <a:rPr lang="en-US" altLang="zh-CN" sz="2000" i="1" dirty="0">
                <a:latin typeface="Arial" panose="020B0604020202020204" pitchFamily="34" charset="0"/>
                <a:ea typeface="微软雅黑" panose="020B0503020204020204" pitchFamily="34" charset="-122"/>
                <a:cs typeface="Arial" panose="020B0604020202020204" pitchFamily="34" charset="0"/>
              </a:rPr>
              <a:t>t</a:t>
            </a:r>
            <a:r>
              <a:rPr lang="zh-CN" altLang="en-US" sz="2000" dirty="0">
                <a:latin typeface="Arial" panose="020B0604020202020204" pitchFamily="34" charset="0"/>
                <a:ea typeface="微软雅黑" panose="020B0503020204020204" pitchFamily="34" charset="-122"/>
                <a:cs typeface="Arial" panose="020B0604020202020204" pitchFamily="34" charset="0"/>
              </a:rPr>
              <a:t>的函数，可变上限的积分规则：</a:t>
            </a:r>
          </a:p>
        </p:txBody>
      </p:sp>
      <p:sp>
        <p:nvSpPr>
          <p:cNvPr id="26627" name="矩形 26626"/>
          <p:cNvSpPr>
            <a:spLocks noChangeArrowheads="1"/>
          </p:cNvSpPr>
          <p:nvPr/>
        </p:nvSpPr>
        <p:spPr bwMode="auto">
          <a:xfrm>
            <a:off x="2537955" y="3654079"/>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Arial" panose="020B0604020202020204" pitchFamily="34" charset="0"/>
                <a:ea typeface="微软雅黑" panose="020B0503020204020204" pitchFamily="34" charset="-122"/>
              </a:rPr>
              <a:t>左端项：</a:t>
            </a:r>
          </a:p>
        </p:txBody>
      </p:sp>
      <p:graphicFrame>
        <p:nvGraphicFramePr>
          <p:cNvPr id="26628" name="对象 26627"/>
          <p:cNvGraphicFramePr>
            <a:graphicFrameLocks noChangeAspect="1"/>
          </p:cNvGraphicFramePr>
          <p:nvPr>
            <p:extLst>
              <p:ext uri="{D42A27DB-BD31-4B8C-83A1-F6EECF244321}">
                <p14:modId xmlns:p14="http://schemas.microsoft.com/office/powerpoint/2010/main" val="2888024605"/>
              </p:ext>
            </p:extLst>
          </p:nvPr>
        </p:nvGraphicFramePr>
        <p:xfrm>
          <a:off x="3263104" y="2549445"/>
          <a:ext cx="6405563" cy="941388"/>
        </p:xfrm>
        <a:graphic>
          <a:graphicData uri="http://schemas.openxmlformats.org/presentationml/2006/ole">
            <mc:AlternateContent xmlns:mc="http://schemas.openxmlformats.org/markup-compatibility/2006">
              <mc:Choice xmlns:v="urn:schemas-microsoft-com:vml" Requires="v">
                <p:oleObj r:id="rId2" imgW="77419200" imgH="10972800" progId="Equation.DSMT4">
                  <p:embed/>
                </p:oleObj>
              </mc:Choice>
              <mc:Fallback>
                <p:oleObj r:id="rId2" imgW="77419200" imgH="10972800" progId="Equation.DSMT4">
                  <p:embed/>
                  <p:pic>
                    <p:nvPicPr>
                      <p:cNvPr id="26628" name="对象 266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3104" y="2549445"/>
                        <a:ext cx="6405563"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29" name="对象 26628"/>
          <p:cNvGraphicFramePr>
            <a:graphicFrameLocks noChangeAspect="1"/>
          </p:cNvGraphicFramePr>
          <p:nvPr>
            <p:extLst>
              <p:ext uri="{D42A27DB-BD31-4B8C-83A1-F6EECF244321}">
                <p14:modId xmlns:p14="http://schemas.microsoft.com/office/powerpoint/2010/main" val="92925253"/>
              </p:ext>
            </p:extLst>
          </p:nvPr>
        </p:nvGraphicFramePr>
        <p:xfrm>
          <a:off x="3023392" y="4315896"/>
          <a:ext cx="6645275" cy="1533525"/>
        </p:xfrm>
        <a:graphic>
          <a:graphicData uri="http://schemas.openxmlformats.org/presentationml/2006/ole">
            <mc:AlternateContent xmlns:mc="http://schemas.openxmlformats.org/markup-compatibility/2006">
              <mc:Choice xmlns:v="urn:schemas-microsoft-com:vml" Requires="v">
                <p:oleObj name="Equation" r:id="rId4" imgW="3098520" imgH="888840" progId="Equation.DSMT4">
                  <p:embed/>
                </p:oleObj>
              </mc:Choice>
              <mc:Fallback>
                <p:oleObj name="Equation" r:id="rId4" imgW="3098520" imgH="888840" progId="Equation.DSMT4">
                  <p:embed/>
                  <p:pic>
                    <p:nvPicPr>
                      <p:cNvPr id="26629" name="对象 26628"/>
                      <p:cNvPicPr>
                        <a:picLocks noChangeAspect="1" noChangeArrowheads="1"/>
                      </p:cNvPicPr>
                      <p:nvPr/>
                    </p:nvPicPr>
                    <p:blipFill>
                      <a:blip r:embed="rId5"/>
                      <a:srcRect/>
                      <a:stretch>
                        <a:fillRect/>
                      </a:stretch>
                    </p:blipFill>
                    <p:spPr bwMode="auto">
                      <a:xfrm>
                        <a:off x="3023392" y="4315896"/>
                        <a:ext cx="6645275" cy="1533525"/>
                      </a:xfrm>
                      <a:prstGeom prst="rect">
                        <a:avLst/>
                      </a:prstGeom>
                      <a:noFill/>
                      <a:ln>
                        <a:noFill/>
                      </a:ln>
                    </p:spPr>
                  </p:pic>
                </p:oleObj>
              </mc:Fallback>
            </mc:AlternateContent>
          </a:graphicData>
        </a:graphic>
      </p:graphicFrame>
      <p:graphicFrame>
        <p:nvGraphicFramePr>
          <p:cNvPr id="25605" name="对象 26629"/>
          <p:cNvGraphicFramePr>
            <a:graphicFrameLocks noChangeAspect="1"/>
          </p:cNvGraphicFramePr>
          <p:nvPr>
            <p:extLst>
              <p:ext uri="{D42A27DB-BD31-4B8C-83A1-F6EECF244321}">
                <p14:modId xmlns:p14="http://schemas.microsoft.com/office/powerpoint/2010/main" val="1047446965"/>
              </p:ext>
            </p:extLst>
          </p:nvPr>
        </p:nvGraphicFramePr>
        <p:xfrm>
          <a:off x="3023394" y="1097857"/>
          <a:ext cx="5497806" cy="780752"/>
        </p:xfrm>
        <a:graphic>
          <a:graphicData uri="http://schemas.openxmlformats.org/presentationml/2006/ole">
            <mc:AlternateContent xmlns:mc="http://schemas.openxmlformats.org/markup-compatibility/2006">
              <mc:Choice xmlns:v="urn:schemas-microsoft-com:vml" Requires="v">
                <p:oleObj name="Equation" r:id="rId6" imgW="2717640" imgH="393480" progId="Equation.DSMT4">
                  <p:embed/>
                </p:oleObj>
              </mc:Choice>
              <mc:Fallback>
                <p:oleObj name="Equation" r:id="rId6" imgW="2717640" imgH="393480" progId="Equation.DSMT4">
                  <p:embed/>
                  <p:pic>
                    <p:nvPicPr>
                      <p:cNvPr id="25605" name="对象 26629"/>
                      <p:cNvPicPr>
                        <a:picLocks noChangeAspect="1" noChangeArrowheads="1"/>
                      </p:cNvPicPr>
                      <p:nvPr/>
                    </p:nvPicPr>
                    <p:blipFill>
                      <a:blip r:embed="rId7"/>
                      <a:srcRect/>
                      <a:stretch>
                        <a:fillRect/>
                      </a:stretch>
                    </p:blipFill>
                    <p:spPr bwMode="auto">
                      <a:xfrm>
                        <a:off x="3023394" y="1097857"/>
                        <a:ext cx="5497806" cy="780752"/>
                      </a:xfrm>
                      <a:prstGeom prst="rect">
                        <a:avLst/>
                      </a:prstGeom>
                      <a:noFill/>
                      <a:ln>
                        <a:noFill/>
                      </a:ln>
                    </p:spPr>
                  </p:pic>
                </p:oleObj>
              </mc:Fallback>
            </mc:AlternateContent>
          </a:graphicData>
        </a:graphic>
      </p:graphicFrame>
      <p:sp>
        <p:nvSpPr>
          <p:cNvPr id="26631" name="直接连接符 26630"/>
          <p:cNvSpPr>
            <a:spLocks noChangeShapeType="1"/>
          </p:cNvSpPr>
          <p:nvPr/>
        </p:nvSpPr>
        <p:spPr bwMode="auto">
          <a:xfrm>
            <a:off x="3824174" y="4897044"/>
            <a:ext cx="1008062" cy="0"/>
          </a:xfrm>
          <a:prstGeom prst="line">
            <a:avLst/>
          </a:prstGeom>
          <a:noFill/>
          <a:ln w="57150" cmpd="thinThick">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6632" name="直接连接符 26631"/>
          <p:cNvSpPr>
            <a:spLocks noChangeShapeType="1"/>
          </p:cNvSpPr>
          <p:nvPr/>
        </p:nvSpPr>
        <p:spPr bwMode="auto">
          <a:xfrm flipH="1">
            <a:off x="4233981" y="3410597"/>
            <a:ext cx="177855" cy="1144597"/>
          </a:xfrm>
          <a:prstGeom prst="line">
            <a:avLst/>
          </a:prstGeom>
          <a:noFill/>
          <a:ln w="38100">
            <a:solidFill>
              <a:srgbClr val="FF0000"/>
            </a:solidFill>
            <a:round/>
            <a:headEnd type="arrow"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6633" name="直接连接符 26632"/>
          <p:cNvSpPr>
            <a:spLocks noChangeShapeType="1"/>
          </p:cNvSpPr>
          <p:nvPr/>
        </p:nvSpPr>
        <p:spPr bwMode="auto">
          <a:xfrm>
            <a:off x="5083026" y="4897044"/>
            <a:ext cx="217488" cy="0"/>
          </a:xfrm>
          <a:prstGeom prst="line">
            <a:avLst/>
          </a:prstGeom>
          <a:noFill/>
          <a:ln w="50800">
            <a:solidFill>
              <a:schemeClr val="folHlink"/>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6634" name="直接连接符 26633"/>
          <p:cNvSpPr>
            <a:spLocks noChangeShapeType="1"/>
          </p:cNvSpPr>
          <p:nvPr/>
        </p:nvSpPr>
        <p:spPr bwMode="auto">
          <a:xfrm flipH="1" flipV="1">
            <a:off x="5047047" y="3409068"/>
            <a:ext cx="71958" cy="1144596"/>
          </a:xfrm>
          <a:prstGeom prst="line">
            <a:avLst/>
          </a:prstGeom>
          <a:noFill/>
          <a:ln w="63500">
            <a:solidFill>
              <a:srgbClr val="7030A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5" name="标题 2">
            <a:extLst>
              <a:ext uri="{FF2B5EF4-FFF2-40B4-BE49-F238E27FC236}">
                <a16:creationId xmlns:a16="http://schemas.microsoft.com/office/drawing/2014/main" id="{3AB3FFFC-A421-6B96-2EC2-705FC6385DA4}"/>
              </a:ext>
            </a:extLst>
          </p:cNvPr>
          <p:cNvSpPr txBox="1">
            <a:spLocks/>
          </p:cNvSpPr>
          <p:nvPr/>
        </p:nvSpPr>
        <p:spPr>
          <a:xfrm>
            <a:off x="509761" y="293912"/>
            <a:ext cx="7804149"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连续方程</a:t>
            </a:r>
            <a:r>
              <a:rPr lang="en-US" altLang="zh-CN" dirty="0"/>
              <a:t>——</a:t>
            </a:r>
            <a:r>
              <a:rPr lang="zh-CN" altLang="en-US" dirty="0">
                <a:solidFill>
                  <a:srgbClr val="008000"/>
                </a:solidFill>
                <a:latin typeface="Arial" panose="020B0604020202020204" pitchFamily="34" charset="0"/>
                <a:cs typeface="Arial" panose="020B0604020202020204" pitchFamily="34" charset="0"/>
              </a:rPr>
              <a:t>自由表面的流体连续方程</a:t>
            </a:r>
            <a:endParaRPr lang="zh-CN" altLang="en-US" dirty="0">
              <a:solidFill>
                <a:srgbClr val="008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1" name="对象 27650"/>
          <p:cNvGraphicFramePr>
            <a:graphicFrameLocks noChangeAspect="1"/>
          </p:cNvGraphicFramePr>
          <p:nvPr/>
        </p:nvGraphicFramePr>
        <p:xfrm>
          <a:off x="3355975" y="2367935"/>
          <a:ext cx="6076950" cy="942975"/>
        </p:xfrm>
        <a:graphic>
          <a:graphicData uri="http://schemas.openxmlformats.org/presentationml/2006/ole">
            <mc:AlternateContent xmlns:mc="http://schemas.openxmlformats.org/markup-compatibility/2006">
              <mc:Choice xmlns:v="urn:schemas-microsoft-com:vml" Requires="v">
                <p:oleObj r:id="rId2" imgW="73456800" imgH="10972800" progId="Equation.DSMT4">
                  <p:embed/>
                </p:oleObj>
              </mc:Choice>
              <mc:Fallback>
                <p:oleObj r:id="rId2" imgW="73456800" imgH="10972800" progId="Equation.DSMT4">
                  <p:embed/>
                  <p:pic>
                    <p:nvPicPr>
                      <p:cNvPr id="27651" name="对象 276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5975" y="2367935"/>
                        <a:ext cx="60769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653" name="矩形 27652"/>
          <p:cNvSpPr>
            <a:spLocks noChangeArrowheads="1"/>
          </p:cNvSpPr>
          <p:nvPr/>
        </p:nvSpPr>
        <p:spPr bwMode="auto">
          <a:xfrm>
            <a:off x="1901825" y="3427414"/>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sz="2000" dirty="0">
                <a:latin typeface="Arial" panose="020B0604020202020204" pitchFamily="34" charset="0"/>
                <a:ea typeface="微软雅黑" panose="020B0503020204020204" pitchFamily="34" charset="-122"/>
              </a:rPr>
              <a:t>右端项为：</a:t>
            </a:r>
          </a:p>
        </p:txBody>
      </p:sp>
      <p:graphicFrame>
        <p:nvGraphicFramePr>
          <p:cNvPr id="27654" name="对象 27653"/>
          <p:cNvGraphicFramePr>
            <a:graphicFrameLocks noChangeAspect="1"/>
          </p:cNvGraphicFramePr>
          <p:nvPr/>
        </p:nvGraphicFramePr>
        <p:xfrm>
          <a:off x="2855641" y="3797683"/>
          <a:ext cx="7071033" cy="1655659"/>
        </p:xfrm>
        <a:graphic>
          <a:graphicData uri="http://schemas.openxmlformats.org/presentationml/2006/ole">
            <mc:AlternateContent xmlns:mc="http://schemas.openxmlformats.org/markup-compatibility/2006">
              <mc:Choice xmlns:v="urn:schemas-microsoft-com:vml" Requires="v">
                <p:oleObj name="Equation" r:id="rId4" imgW="4012920" imgH="939600" progId="Equation.DSMT4">
                  <p:embed/>
                </p:oleObj>
              </mc:Choice>
              <mc:Fallback>
                <p:oleObj name="Equation" r:id="rId4" imgW="4012920" imgH="939600" progId="Equation.DSMT4">
                  <p:embed/>
                  <p:pic>
                    <p:nvPicPr>
                      <p:cNvPr id="27654" name="对象 27653"/>
                      <p:cNvPicPr>
                        <a:picLocks noChangeAspect="1" noChangeArrowheads="1"/>
                      </p:cNvPicPr>
                      <p:nvPr/>
                    </p:nvPicPr>
                    <p:blipFill>
                      <a:blip r:embed="rId5"/>
                      <a:srcRect/>
                      <a:stretch>
                        <a:fillRect/>
                      </a:stretch>
                    </p:blipFill>
                    <p:spPr bwMode="auto">
                      <a:xfrm>
                        <a:off x="2855641" y="3797683"/>
                        <a:ext cx="7071033" cy="1655659"/>
                      </a:xfrm>
                      <a:prstGeom prst="rect">
                        <a:avLst/>
                      </a:prstGeom>
                      <a:noFill/>
                      <a:ln>
                        <a:noFill/>
                      </a:ln>
                    </p:spPr>
                  </p:pic>
                </p:oleObj>
              </mc:Fallback>
            </mc:AlternateContent>
          </a:graphicData>
        </a:graphic>
      </p:graphicFrame>
      <p:sp>
        <p:nvSpPr>
          <p:cNvPr id="27655" name="直接连接符 27654"/>
          <p:cNvSpPr>
            <a:spLocks noChangeShapeType="1"/>
          </p:cNvSpPr>
          <p:nvPr/>
        </p:nvSpPr>
        <p:spPr bwMode="auto">
          <a:xfrm>
            <a:off x="3648075" y="4508500"/>
            <a:ext cx="863600" cy="0"/>
          </a:xfrm>
          <a:prstGeom prst="line">
            <a:avLst/>
          </a:prstGeom>
          <a:noFill/>
          <a:ln w="57150" cmpd="thinThick">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7656" name="直接连接符 27655"/>
          <p:cNvSpPr>
            <a:spLocks noChangeShapeType="1"/>
          </p:cNvSpPr>
          <p:nvPr/>
        </p:nvSpPr>
        <p:spPr bwMode="auto">
          <a:xfrm flipH="1">
            <a:off x="4079876" y="3211514"/>
            <a:ext cx="288925" cy="936625"/>
          </a:xfrm>
          <a:prstGeom prst="line">
            <a:avLst/>
          </a:prstGeom>
          <a:noFill/>
          <a:ln w="38100">
            <a:solidFill>
              <a:srgbClr val="FF0000"/>
            </a:solidFill>
            <a:round/>
            <a:headEnd type="arrow"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7657" name="直接连接符 27656"/>
          <p:cNvSpPr>
            <a:spLocks noChangeShapeType="1"/>
          </p:cNvSpPr>
          <p:nvPr/>
        </p:nvSpPr>
        <p:spPr bwMode="auto">
          <a:xfrm>
            <a:off x="4800600" y="4435475"/>
            <a:ext cx="217488" cy="0"/>
          </a:xfrm>
          <a:prstGeom prst="line">
            <a:avLst/>
          </a:prstGeom>
          <a:noFill/>
          <a:ln w="50800">
            <a:solidFill>
              <a:schemeClr val="folHlink"/>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7658" name="直接连接符 27657"/>
          <p:cNvSpPr>
            <a:spLocks noChangeShapeType="1"/>
          </p:cNvSpPr>
          <p:nvPr/>
        </p:nvSpPr>
        <p:spPr bwMode="auto">
          <a:xfrm flipV="1">
            <a:off x="4872038" y="3140076"/>
            <a:ext cx="360362" cy="1008063"/>
          </a:xfrm>
          <a:prstGeom prst="line">
            <a:avLst/>
          </a:prstGeom>
          <a:noFill/>
          <a:ln w="63500">
            <a:solidFill>
              <a:srgbClr val="7030A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7659" name="直接连接符 27658"/>
          <p:cNvSpPr>
            <a:spLocks noChangeShapeType="1"/>
          </p:cNvSpPr>
          <p:nvPr/>
        </p:nvSpPr>
        <p:spPr bwMode="auto">
          <a:xfrm>
            <a:off x="3143250" y="4612093"/>
            <a:ext cx="217488" cy="0"/>
          </a:xfrm>
          <a:prstGeom prst="line">
            <a:avLst/>
          </a:prstGeom>
          <a:noFill/>
          <a:ln w="50800">
            <a:solidFill>
              <a:srgbClr val="00FF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7660" name="直接连接符 27659"/>
          <p:cNvSpPr>
            <a:spLocks noChangeShapeType="1"/>
          </p:cNvSpPr>
          <p:nvPr/>
        </p:nvSpPr>
        <p:spPr bwMode="auto">
          <a:xfrm flipV="1">
            <a:off x="3355975" y="3355975"/>
            <a:ext cx="147638" cy="577081"/>
          </a:xfrm>
          <a:prstGeom prst="line">
            <a:avLst/>
          </a:prstGeom>
          <a:noFill/>
          <a:ln w="63500">
            <a:solidFill>
              <a:srgbClr val="00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5" name="标题 2">
            <a:extLst>
              <a:ext uri="{FF2B5EF4-FFF2-40B4-BE49-F238E27FC236}">
                <a16:creationId xmlns:a16="http://schemas.microsoft.com/office/drawing/2014/main" id="{4BAEDE49-F188-F412-D675-12CF2B7405B5}"/>
              </a:ext>
            </a:extLst>
          </p:cNvPr>
          <p:cNvSpPr txBox="1">
            <a:spLocks/>
          </p:cNvSpPr>
          <p:nvPr/>
        </p:nvSpPr>
        <p:spPr>
          <a:xfrm>
            <a:off x="466726" y="348660"/>
            <a:ext cx="7804149"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连续方程</a:t>
            </a:r>
            <a:r>
              <a:rPr lang="en-US" altLang="zh-CN" dirty="0"/>
              <a:t>——</a:t>
            </a:r>
            <a:r>
              <a:rPr lang="zh-CN" altLang="en-US" dirty="0">
                <a:solidFill>
                  <a:srgbClr val="008000"/>
                </a:solidFill>
                <a:latin typeface="Arial" panose="020B0604020202020204" pitchFamily="34" charset="0"/>
                <a:cs typeface="Arial" panose="020B0604020202020204" pitchFamily="34" charset="0"/>
              </a:rPr>
              <a:t>自由表面的流体连续方程</a:t>
            </a:r>
            <a:endParaRPr lang="zh-CN" altLang="en-US" dirty="0">
              <a:solidFill>
                <a:srgbClr val="008000"/>
              </a:solidFill>
            </a:endParaRPr>
          </a:p>
        </p:txBody>
      </p:sp>
      <p:graphicFrame>
        <p:nvGraphicFramePr>
          <p:cNvPr id="6" name="对象 5">
            <a:extLst>
              <a:ext uri="{FF2B5EF4-FFF2-40B4-BE49-F238E27FC236}">
                <a16:creationId xmlns:a16="http://schemas.microsoft.com/office/drawing/2014/main" id="{9D65B6DF-8F5C-70E8-D6B2-8DD9B2F00FEE}"/>
              </a:ext>
            </a:extLst>
          </p:cNvPr>
          <p:cNvGraphicFramePr>
            <a:graphicFrameLocks noChangeAspect="1"/>
          </p:cNvGraphicFramePr>
          <p:nvPr/>
        </p:nvGraphicFramePr>
        <p:xfrm>
          <a:off x="2855641" y="1052691"/>
          <a:ext cx="5497513" cy="781050"/>
        </p:xfrm>
        <a:graphic>
          <a:graphicData uri="http://schemas.openxmlformats.org/presentationml/2006/ole">
            <mc:AlternateContent xmlns:mc="http://schemas.openxmlformats.org/markup-compatibility/2006">
              <mc:Choice xmlns:v="urn:schemas-microsoft-com:vml" Requires="v">
                <p:oleObj name="Equation" r:id="rId6" imgW="5497250" imgH="780508" progId="Equation.DSMT4">
                  <p:embed/>
                </p:oleObj>
              </mc:Choice>
              <mc:Fallback>
                <p:oleObj name="Equation" r:id="rId6" imgW="5497250" imgH="780508" progId="Equation.DSMT4">
                  <p:embed/>
                  <p:pic>
                    <p:nvPicPr>
                      <p:cNvPr id="6" name="对象 5">
                        <a:extLst>
                          <a:ext uri="{FF2B5EF4-FFF2-40B4-BE49-F238E27FC236}">
                            <a16:creationId xmlns:a16="http://schemas.microsoft.com/office/drawing/2014/main" id="{9D65B6DF-8F5C-70E8-D6B2-8DD9B2F00FEE}"/>
                          </a:ext>
                        </a:extLst>
                      </p:cNvPr>
                      <p:cNvPicPr/>
                      <p:nvPr/>
                    </p:nvPicPr>
                    <p:blipFill>
                      <a:blip r:embed="rId7"/>
                      <a:stretch>
                        <a:fillRect/>
                      </a:stretch>
                    </p:blipFill>
                    <p:spPr>
                      <a:xfrm>
                        <a:off x="2855641" y="1052691"/>
                        <a:ext cx="5497513" cy="781050"/>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7D851171-95F8-E7F6-D531-212393634F17}"/>
              </a:ext>
            </a:extLst>
          </p:cNvPr>
          <p:cNvSpPr>
            <a:spLocks noChangeArrowheads="1"/>
          </p:cNvSpPr>
          <p:nvPr/>
        </p:nvSpPr>
        <p:spPr bwMode="auto">
          <a:xfrm>
            <a:off x="1700616" y="1924846"/>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latin typeface="Arial" panose="020B0604020202020204" pitchFamily="34" charset="0"/>
                <a:ea typeface="微软雅黑" panose="020B0503020204020204" pitchFamily="34" charset="-122"/>
                <a:cs typeface="Arial" panose="020B0604020202020204" pitchFamily="34" charset="0"/>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积分上限 </a:t>
            </a:r>
            <a:r>
              <a:rPr lang="en-US" altLang="zh-CN" sz="2000" i="1" dirty="0">
                <a:latin typeface="Arial" panose="020B0604020202020204" pitchFamily="34" charset="0"/>
                <a:ea typeface="微软雅黑" panose="020B0503020204020204" pitchFamily="34" charset="-122"/>
                <a:cs typeface="Arial" panose="020B0604020202020204" pitchFamily="34" charset="0"/>
              </a:rPr>
              <a:t>h </a:t>
            </a:r>
            <a:r>
              <a:rPr lang="zh-CN" altLang="en-US" sz="2000" dirty="0">
                <a:latin typeface="Arial" panose="020B0604020202020204" pitchFamily="34" charset="0"/>
                <a:ea typeface="微软雅黑" panose="020B0503020204020204" pitchFamily="34" charset="-122"/>
                <a:cs typeface="Arial" panose="020B0604020202020204" pitchFamily="34" charset="0"/>
              </a:rPr>
              <a:t>为</a:t>
            </a:r>
            <a:r>
              <a:rPr lang="en-US" altLang="zh-CN" sz="2000" i="1" dirty="0">
                <a:latin typeface="Arial" panose="020B0604020202020204" pitchFamily="34" charset="0"/>
                <a:ea typeface="微软雅黑" panose="020B0503020204020204" pitchFamily="34" charset="-122"/>
                <a:cs typeface="Arial" panose="020B0604020202020204" pitchFamily="34" charset="0"/>
              </a:rPr>
              <a:t>x</a:t>
            </a:r>
            <a:r>
              <a:rPr lang="zh-CN" altLang="en-US" sz="2000" dirty="0">
                <a:latin typeface="Arial" panose="020B0604020202020204" pitchFamily="34" charset="0"/>
                <a:ea typeface="微软雅黑" panose="020B0503020204020204" pitchFamily="34" charset="-122"/>
                <a:cs typeface="Arial" panose="020B0604020202020204" pitchFamily="34" charset="0"/>
              </a:rPr>
              <a:t>，</a:t>
            </a:r>
            <a:r>
              <a:rPr lang="en-US" altLang="zh-CN" sz="2000" i="1" dirty="0">
                <a:latin typeface="Arial" panose="020B0604020202020204" pitchFamily="34" charset="0"/>
                <a:ea typeface="微软雅黑" panose="020B0503020204020204" pitchFamily="34" charset="-122"/>
                <a:cs typeface="Arial" panose="020B0604020202020204" pitchFamily="34" charset="0"/>
              </a:rPr>
              <a:t>y</a:t>
            </a:r>
            <a:r>
              <a:rPr lang="zh-CN" altLang="en-US" sz="2000" dirty="0">
                <a:latin typeface="Arial" panose="020B0604020202020204" pitchFamily="34" charset="0"/>
                <a:ea typeface="微软雅黑" panose="020B0503020204020204" pitchFamily="34" charset="-122"/>
                <a:cs typeface="Arial" panose="020B0604020202020204" pitchFamily="34" charset="0"/>
              </a:rPr>
              <a:t>，</a:t>
            </a:r>
            <a:r>
              <a:rPr lang="en-US" altLang="zh-CN" sz="2000" i="1" dirty="0">
                <a:latin typeface="Arial" panose="020B0604020202020204" pitchFamily="34" charset="0"/>
                <a:ea typeface="微软雅黑" panose="020B0503020204020204" pitchFamily="34" charset="-122"/>
                <a:cs typeface="Arial" panose="020B0604020202020204" pitchFamily="34" charset="0"/>
              </a:rPr>
              <a:t>t</a:t>
            </a:r>
            <a:r>
              <a:rPr lang="zh-CN" altLang="en-US" sz="2000" dirty="0">
                <a:latin typeface="Arial" panose="020B0604020202020204" pitchFamily="34" charset="0"/>
                <a:ea typeface="微软雅黑" panose="020B0503020204020204" pitchFamily="34" charset="-122"/>
                <a:cs typeface="Arial" panose="020B0604020202020204" pitchFamily="34" charset="0"/>
              </a:rPr>
              <a:t>的函数，可变上限的积分规则：</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矩形 28673"/>
          <p:cNvSpPr>
            <a:spLocks noChangeArrowheads="1"/>
          </p:cNvSpPr>
          <p:nvPr/>
        </p:nvSpPr>
        <p:spPr bwMode="auto">
          <a:xfrm>
            <a:off x="1617793" y="2579129"/>
            <a:ext cx="8686800"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dirty="0">
                <a:latin typeface="Arial" panose="020B0604020202020204" pitchFamily="34" charset="0"/>
                <a:ea typeface="微软雅黑" panose="020B0503020204020204" pitchFamily="34" charset="-122"/>
                <a:cs typeface="Arial" panose="020B0604020202020204" pitchFamily="34" charset="0"/>
              </a:rPr>
              <a:t>考虑到               与 </a:t>
            </a:r>
            <a:r>
              <a:rPr lang="zh-CN" altLang="en-US" sz="2000" i="1" dirty="0">
                <a:latin typeface="Arial" panose="020B0604020202020204" pitchFamily="34" charset="0"/>
                <a:ea typeface="微软雅黑" panose="020B0503020204020204" pitchFamily="34" charset="-122"/>
                <a:cs typeface="Arial" panose="020B0604020202020204" pitchFamily="34" charset="0"/>
              </a:rPr>
              <a:t>z </a:t>
            </a:r>
            <a:r>
              <a:rPr lang="zh-CN" altLang="en-US" sz="2000" dirty="0">
                <a:latin typeface="Arial" panose="020B0604020202020204" pitchFamily="34" charset="0"/>
                <a:ea typeface="微软雅黑" panose="020B0503020204020204" pitchFamily="34" charset="-122"/>
                <a:cs typeface="Arial" panose="020B0604020202020204" pitchFamily="34" charset="0"/>
              </a:rPr>
              <a:t>无关，并消掉等式两端公共项           </a:t>
            </a: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可得：</a:t>
            </a:r>
          </a:p>
        </p:txBody>
      </p:sp>
      <p:graphicFrame>
        <p:nvGraphicFramePr>
          <p:cNvPr id="27650" name="对象 28674"/>
          <p:cNvGraphicFramePr>
            <a:graphicFrameLocks noChangeAspect="1"/>
          </p:cNvGraphicFramePr>
          <p:nvPr/>
        </p:nvGraphicFramePr>
        <p:xfrm>
          <a:off x="3143673" y="2636339"/>
          <a:ext cx="985837" cy="342900"/>
        </p:xfrm>
        <a:graphic>
          <a:graphicData uri="http://schemas.openxmlformats.org/presentationml/2006/ole">
            <mc:AlternateContent xmlns:mc="http://schemas.openxmlformats.org/markup-compatibility/2006">
              <mc:Choice xmlns:v="urn:schemas-microsoft-com:vml" Requires="v">
                <p:oleObj r:id="rId2" imgW="14020800" imgH="4876800" progId="Equation.3">
                  <p:embed/>
                </p:oleObj>
              </mc:Choice>
              <mc:Fallback>
                <p:oleObj r:id="rId2" imgW="14020800" imgH="4876800" progId="Equation.3">
                  <p:embed/>
                  <p:pic>
                    <p:nvPicPr>
                      <p:cNvPr id="27650" name="对象 286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673" y="2636339"/>
                        <a:ext cx="985837" cy="342900"/>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51" name="对象 28675"/>
          <p:cNvGraphicFramePr>
            <a:graphicFrameLocks noChangeAspect="1"/>
          </p:cNvGraphicFramePr>
          <p:nvPr/>
        </p:nvGraphicFramePr>
        <p:xfrm>
          <a:off x="8041560" y="2534739"/>
          <a:ext cx="762000" cy="444500"/>
        </p:xfrm>
        <a:graphic>
          <a:graphicData uri="http://schemas.openxmlformats.org/presentationml/2006/ole">
            <mc:AlternateContent xmlns:mc="http://schemas.openxmlformats.org/markup-compatibility/2006">
              <mc:Choice xmlns:v="urn:schemas-microsoft-com:vml" Requires="v">
                <p:oleObj r:id="rId4" imgW="8229600" imgH="4876800" progId="Equation.3">
                  <p:embed/>
                </p:oleObj>
              </mc:Choice>
              <mc:Fallback>
                <p:oleObj r:id="rId4" imgW="8229600" imgH="4876800" progId="Equation.3">
                  <p:embed/>
                  <p:pic>
                    <p:nvPicPr>
                      <p:cNvPr id="27651" name="对象 286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1560" y="2534739"/>
                        <a:ext cx="762000" cy="444500"/>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77" name="对象 28676"/>
          <p:cNvGraphicFramePr>
            <a:graphicFrameLocks noChangeAspect="1"/>
          </p:cNvGraphicFramePr>
          <p:nvPr/>
        </p:nvGraphicFramePr>
        <p:xfrm>
          <a:off x="2709286" y="3208826"/>
          <a:ext cx="6599361" cy="769937"/>
        </p:xfrm>
        <a:graphic>
          <a:graphicData uri="http://schemas.openxmlformats.org/presentationml/2006/ole">
            <mc:AlternateContent xmlns:mc="http://schemas.openxmlformats.org/markup-compatibility/2006">
              <mc:Choice xmlns:v="urn:schemas-microsoft-com:vml" Requires="v">
                <p:oleObj name="Equation" r:id="rId6" imgW="3504960" imgH="393480" progId="Equation.DSMT4">
                  <p:embed/>
                </p:oleObj>
              </mc:Choice>
              <mc:Fallback>
                <p:oleObj name="Equation" r:id="rId6" imgW="3504960" imgH="393480" progId="Equation.DSMT4">
                  <p:embed/>
                  <p:pic>
                    <p:nvPicPr>
                      <p:cNvPr id="28677" name="对象 28676"/>
                      <p:cNvPicPr>
                        <a:picLocks noChangeAspect="1" noChangeArrowheads="1"/>
                      </p:cNvPicPr>
                      <p:nvPr/>
                    </p:nvPicPr>
                    <p:blipFill>
                      <a:blip r:embed="rId7"/>
                      <a:srcRect/>
                      <a:stretch>
                        <a:fillRect/>
                      </a:stretch>
                    </p:blipFill>
                    <p:spPr bwMode="auto">
                      <a:xfrm>
                        <a:off x="2709286" y="3208826"/>
                        <a:ext cx="6599361" cy="769937"/>
                      </a:xfrm>
                      <a:prstGeom prst="rect">
                        <a:avLst/>
                      </a:prstGeom>
                      <a:noFill/>
                      <a:ln>
                        <a:noFill/>
                      </a:ln>
                    </p:spPr>
                  </p:pic>
                </p:oleObj>
              </mc:Fallback>
            </mc:AlternateContent>
          </a:graphicData>
        </a:graphic>
      </p:graphicFrame>
      <p:graphicFrame>
        <p:nvGraphicFramePr>
          <p:cNvPr id="27653" name="对象 28677"/>
          <p:cNvGraphicFramePr>
            <a:graphicFrameLocks noChangeAspect="1"/>
          </p:cNvGraphicFramePr>
          <p:nvPr/>
        </p:nvGraphicFramePr>
        <p:xfrm>
          <a:off x="5347122" y="1413926"/>
          <a:ext cx="5141366" cy="807929"/>
        </p:xfrm>
        <a:graphic>
          <a:graphicData uri="http://schemas.openxmlformats.org/presentationml/2006/ole">
            <mc:AlternateContent xmlns:mc="http://schemas.openxmlformats.org/markup-compatibility/2006">
              <mc:Choice xmlns:v="urn:schemas-microsoft-com:vml" Requires="v">
                <p:oleObj name="Equation" r:id="rId8" imgW="2743200" imgH="431640" progId="Equation.DSMT4">
                  <p:embed/>
                </p:oleObj>
              </mc:Choice>
              <mc:Fallback>
                <p:oleObj name="Equation" r:id="rId8" imgW="2743200" imgH="431640" progId="Equation.DSMT4">
                  <p:embed/>
                  <p:pic>
                    <p:nvPicPr>
                      <p:cNvPr id="27653" name="对象 28677"/>
                      <p:cNvPicPr>
                        <a:picLocks noChangeAspect="1" noChangeArrowheads="1"/>
                      </p:cNvPicPr>
                      <p:nvPr/>
                    </p:nvPicPr>
                    <p:blipFill>
                      <a:blip r:embed="rId9"/>
                      <a:srcRect/>
                      <a:stretch>
                        <a:fillRect/>
                      </a:stretch>
                    </p:blipFill>
                    <p:spPr bwMode="auto">
                      <a:xfrm>
                        <a:off x="5347122" y="1413926"/>
                        <a:ext cx="5141366" cy="807929"/>
                      </a:xfrm>
                      <a:prstGeom prst="rect">
                        <a:avLst/>
                      </a:prstGeom>
                      <a:noFill/>
                      <a:ln>
                        <a:noFill/>
                      </a:ln>
                    </p:spPr>
                  </p:pic>
                </p:oleObj>
              </mc:Fallback>
            </mc:AlternateContent>
          </a:graphicData>
        </a:graphic>
      </p:graphicFrame>
      <p:graphicFrame>
        <p:nvGraphicFramePr>
          <p:cNvPr id="27654" name="对象 28678"/>
          <p:cNvGraphicFramePr>
            <a:graphicFrameLocks noChangeAspect="1"/>
          </p:cNvGraphicFramePr>
          <p:nvPr/>
        </p:nvGraphicFramePr>
        <p:xfrm>
          <a:off x="1674849" y="1414427"/>
          <a:ext cx="3672408" cy="807930"/>
        </p:xfrm>
        <a:graphic>
          <a:graphicData uri="http://schemas.openxmlformats.org/presentationml/2006/ole">
            <mc:AlternateContent xmlns:mc="http://schemas.openxmlformats.org/markup-compatibility/2006">
              <mc:Choice xmlns:v="urn:schemas-microsoft-com:vml" Requires="v">
                <p:oleObj name="Equation" r:id="rId10" imgW="1777680" imgH="393480" progId="Equation.DSMT4">
                  <p:embed/>
                </p:oleObj>
              </mc:Choice>
              <mc:Fallback>
                <p:oleObj name="Equation" r:id="rId10" imgW="1777680" imgH="393480" progId="Equation.DSMT4">
                  <p:embed/>
                  <p:pic>
                    <p:nvPicPr>
                      <p:cNvPr id="27654" name="对象 28678"/>
                      <p:cNvPicPr>
                        <a:picLocks noChangeAspect="1" noChangeArrowheads="1"/>
                      </p:cNvPicPr>
                      <p:nvPr/>
                    </p:nvPicPr>
                    <p:blipFill>
                      <a:blip r:embed="rId11"/>
                      <a:srcRect/>
                      <a:stretch>
                        <a:fillRect/>
                      </a:stretch>
                    </p:blipFill>
                    <p:spPr bwMode="auto">
                      <a:xfrm>
                        <a:off x="1674849" y="1414427"/>
                        <a:ext cx="3672408" cy="807930"/>
                      </a:xfrm>
                      <a:prstGeom prst="rect">
                        <a:avLst/>
                      </a:prstGeom>
                      <a:noFill/>
                      <a:ln>
                        <a:noFill/>
                      </a:ln>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5" name="标题 2">
            <a:extLst>
              <a:ext uri="{FF2B5EF4-FFF2-40B4-BE49-F238E27FC236}">
                <a16:creationId xmlns:a16="http://schemas.microsoft.com/office/drawing/2014/main" id="{66BB930D-8A86-82C2-A71B-9E5D0388697E}"/>
              </a:ext>
            </a:extLst>
          </p:cNvPr>
          <p:cNvSpPr txBox="1">
            <a:spLocks/>
          </p:cNvSpPr>
          <p:nvPr/>
        </p:nvSpPr>
        <p:spPr>
          <a:xfrm>
            <a:off x="518046" y="297841"/>
            <a:ext cx="7804149"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连续方程</a:t>
            </a:r>
            <a:r>
              <a:rPr lang="en-US" altLang="zh-CN" dirty="0"/>
              <a:t>——</a:t>
            </a:r>
            <a:r>
              <a:rPr lang="zh-CN" altLang="en-US" dirty="0">
                <a:solidFill>
                  <a:srgbClr val="008000"/>
                </a:solidFill>
                <a:latin typeface="Arial" panose="020B0604020202020204" pitchFamily="34" charset="0"/>
                <a:cs typeface="Arial" panose="020B0604020202020204" pitchFamily="34" charset="0"/>
              </a:rPr>
              <a:t>自由表面的流体连续方程</a:t>
            </a:r>
            <a:endParaRPr lang="zh-CN" altLang="en-US" dirty="0">
              <a:solidFill>
                <a:srgbClr val="008000"/>
              </a:solidFill>
            </a:endParaRPr>
          </a:p>
        </p:txBody>
      </p:sp>
      <p:graphicFrame>
        <p:nvGraphicFramePr>
          <p:cNvPr id="6" name="对象 29704">
            <a:extLst>
              <a:ext uri="{FF2B5EF4-FFF2-40B4-BE49-F238E27FC236}">
                <a16:creationId xmlns:a16="http://schemas.microsoft.com/office/drawing/2014/main" id="{A3548E16-1011-9EDB-9C31-AC5BE311D8DB}"/>
              </a:ext>
            </a:extLst>
          </p:cNvPr>
          <p:cNvGraphicFramePr>
            <a:graphicFrameLocks noChangeAspect="1"/>
          </p:cNvGraphicFramePr>
          <p:nvPr/>
        </p:nvGraphicFramePr>
        <p:xfrm>
          <a:off x="2646183" y="4453292"/>
          <a:ext cx="7226874" cy="769937"/>
        </p:xfrm>
        <a:graphic>
          <a:graphicData uri="http://schemas.openxmlformats.org/presentationml/2006/ole">
            <mc:AlternateContent xmlns:mc="http://schemas.openxmlformats.org/markup-compatibility/2006">
              <mc:Choice xmlns:v="urn:schemas-microsoft-com:vml" Requires="v">
                <p:oleObj r:id="rId12" imgW="81991200" imgH="9448800" progId="Equation.3">
                  <p:embed/>
                </p:oleObj>
              </mc:Choice>
              <mc:Fallback>
                <p:oleObj r:id="rId12" imgW="81991200" imgH="9448800" progId="Equation.3">
                  <p:embed/>
                  <p:pic>
                    <p:nvPicPr>
                      <p:cNvPr id="6" name="对象 29704">
                        <a:extLst>
                          <a:ext uri="{FF2B5EF4-FFF2-40B4-BE49-F238E27FC236}">
                            <a16:creationId xmlns:a16="http://schemas.microsoft.com/office/drawing/2014/main" id="{A3548E16-1011-9EDB-9C31-AC5BE311D8D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46183" y="4453292"/>
                        <a:ext cx="7226874" cy="769937"/>
                      </a:xfrm>
                      <a:prstGeom prst="rect">
                        <a:avLst/>
                      </a:prstGeom>
                      <a:noFill/>
                      <a:ln>
                        <a:noFill/>
                      </a:ln>
                    </p:spPr>
                  </p:pic>
                </p:oleObj>
              </mc:Fallback>
            </mc:AlternateContent>
          </a:graphicData>
        </a:graphic>
      </p:graphicFrame>
      <p:sp>
        <p:nvSpPr>
          <p:cNvPr id="7" name="文本框 6">
            <a:extLst>
              <a:ext uri="{FF2B5EF4-FFF2-40B4-BE49-F238E27FC236}">
                <a16:creationId xmlns:a16="http://schemas.microsoft.com/office/drawing/2014/main" id="{3DA07D85-8564-CB10-C58D-9D16E651E424}"/>
              </a:ext>
            </a:extLst>
          </p:cNvPr>
          <p:cNvSpPr txBox="1"/>
          <p:nvPr/>
        </p:nvSpPr>
        <p:spPr>
          <a:xfrm>
            <a:off x="2286706" y="4083959"/>
            <a:ext cx="161012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整理可得：</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9698" name="对象 29697"/>
          <p:cNvGraphicFramePr>
            <a:graphicFrameLocks noChangeAspect="1"/>
          </p:cNvGraphicFramePr>
          <p:nvPr/>
        </p:nvGraphicFramePr>
        <p:xfrm>
          <a:off x="4504902" y="4629110"/>
          <a:ext cx="3332163" cy="841375"/>
        </p:xfrm>
        <a:graphic>
          <a:graphicData uri="http://schemas.openxmlformats.org/presentationml/2006/ole">
            <mc:AlternateContent xmlns:mc="http://schemas.openxmlformats.org/markup-compatibility/2006">
              <mc:Choice xmlns:v="urn:schemas-microsoft-com:vml" Requires="v">
                <p:oleObj r:id="rId2" imgW="46329600" imgH="11582400" progId="Equation.DSMT4">
                  <p:embed/>
                </p:oleObj>
              </mc:Choice>
              <mc:Fallback>
                <p:oleObj r:id="rId2" imgW="46329600" imgH="11582400" progId="Equation.DSMT4">
                  <p:embed/>
                  <p:pic>
                    <p:nvPicPr>
                      <p:cNvPr id="29698" name="对象 296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4902" y="4629110"/>
                        <a:ext cx="3332163"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699" name="矩形 29698"/>
          <p:cNvSpPr>
            <a:spLocks noChangeArrowheads="1"/>
          </p:cNvSpPr>
          <p:nvPr/>
        </p:nvSpPr>
        <p:spPr bwMode="auto">
          <a:xfrm>
            <a:off x="2794000" y="4267201"/>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sz="2000" dirty="0">
                <a:latin typeface="Arial" panose="020B0604020202020204" pitchFamily="34" charset="0"/>
                <a:ea typeface="微软雅黑" panose="020B0503020204020204" pitchFamily="34" charset="-122"/>
              </a:rPr>
              <a:t>可以得到：</a:t>
            </a:r>
          </a:p>
        </p:txBody>
      </p:sp>
      <p:sp>
        <p:nvSpPr>
          <p:cNvPr id="28675" name="矩形 29699"/>
          <p:cNvSpPr>
            <a:spLocks noChangeArrowheads="1"/>
          </p:cNvSpPr>
          <p:nvPr/>
        </p:nvSpPr>
        <p:spPr bwMode="auto">
          <a:xfrm>
            <a:off x="2374446" y="1378348"/>
            <a:ext cx="693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000" dirty="0">
                <a:latin typeface="Arial" panose="020B0604020202020204" pitchFamily="34" charset="0"/>
                <a:ea typeface="微软雅黑" panose="020B0503020204020204" pitchFamily="34" charset="-122"/>
                <a:cs typeface="Arial" panose="020B0604020202020204" pitchFamily="34" charset="0"/>
              </a:rPr>
              <a:t>考虑水为</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不可压缩</a:t>
            </a:r>
            <a:r>
              <a:rPr lang="zh-CN" altLang="en-US" sz="2000" dirty="0">
                <a:latin typeface="Arial" panose="020B0604020202020204" pitchFamily="34" charset="0"/>
                <a:ea typeface="微软雅黑" panose="020B0503020204020204" pitchFamily="34" charset="-122"/>
                <a:cs typeface="Arial" panose="020B0604020202020204" pitchFamily="34" charset="0"/>
              </a:rPr>
              <a:t>的，根据连续方程有：	</a:t>
            </a:r>
          </a:p>
        </p:txBody>
      </p:sp>
      <p:graphicFrame>
        <p:nvGraphicFramePr>
          <p:cNvPr id="28676" name="对象 29700"/>
          <p:cNvGraphicFramePr>
            <a:graphicFrameLocks noChangeAspect="1"/>
          </p:cNvGraphicFramePr>
          <p:nvPr/>
        </p:nvGraphicFramePr>
        <p:xfrm>
          <a:off x="6313809" y="1918663"/>
          <a:ext cx="2438400" cy="801688"/>
        </p:xfrm>
        <a:graphic>
          <a:graphicData uri="http://schemas.openxmlformats.org/presentationml/2006/ole">
            <mc:AlternateContent xmlns:mc="http://schemas.openxmlformats.org/markup-compatibility/2006">
              <mc:Choice xmlns:v="urn:schemas-microsoft-com:vml" Requires="v">
                <p:oleObj r:id="rId4" imgW="31699200" imgH="10363200" progId="Equation.3">
                  <p:embed/>
                </p:oleObj>
              </mc:Choice>
              <mc:Fallback>
                <p:oleObj r:id="rId4" imgW="31699200" imgH="10363200" progId="Equation.3">
                  <p:embed/>
                  <p:pic>
                    <p:nvPicPr>
                      <p:cNvPr id="28676" name="对象 297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3809" y="1918663"/>
                        <a:ext cx="2438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702" name="对象 29701"/>
          <p:cNvGraphicFramePr>
            <a:graphicFrameLocks noChangeAspect="1"/>
          </p:cNvGraphicFramePr>
          <p:nvPr/>
        </p:nvGraphicFramePr>
        <p:xfrm>
          <a:off x="2986881" y="2955663"/>
          <a:ext cx="6675438" cy="769938"/>
        </p:xfrm>
        <a:graphic>
          <a:graphicData uri="http://schemas.openxmlformats.org/presentationml/2006/ole">
            <mc:AlternateContent xmlns:mc="http://schemas.openxmlformats.org/markup-compatibility/2006">
              <mc:Choice xmlns:v="urn:schemas-microsoft-com:vml" Requires="v">
                <p:oleObj r:id="rId6" imgW="81991200" imgH="9448800" progId="Equation.DSMT4">
                  <p:embed/>
                </p:oleObj>
              </mc:Choice>
              <mc:Fallback>
                <p:oleObj r:id="rId6" imgW="81991200" imgH="9448800" progId="Equation.DSMT4">
                  <p:embed/>
                  <p:pic>
                    <p:nvPicPr>
                      <p:cNvPr id="29702" name="对象 297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6881" y="2955663"/>
                        <a:ext cx="66754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03" name="直接连接符 29702"/>
          <p:cNvSpPr>
            <a:spLocks noChangeShapeType="1"/>
          </p:cNvSpPr>
          <p:nvPr/>
        </p:nvSpPr>
        <p:spPr bwMode="auto">
          <a:xfrm>
            <a:off x="3924300" y="3789040"/>
            <a:ext cx="1143000"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9704" name="直接连接符 29703"/>
          <p:cNvSpPr>
            <a:spLocks noChangeShapeType="1"/>
          </p:cNvSpPr>
          <p:nvPr/>
        </p:nvSpPr>
        <p:spPr bwMode="auto">
          <a:xfrm>
            <a:off x="6324600" y="3786863"/>
            <a:ext cx="1143000"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28</a:t>
            </a:fld>
            <a:endParaRPr lang="zh-CN" altLang="en-US"/>
          </a:p>
        </p:txBody>
      </p:sp>
      <p:graphicFrame>
        <p:nvGraphicFramePr>
          <p:cNvPr id="20484" name="内容占位符 20483"/>
          <p:cNvGraphicFramePr>
            <a:graphicFrameLocks noGrp="1" noChangeAspect="1"/>
          </p:cNvGraphicFramePr>
          <p:nvPr>
            <p:ph sz="quarter" idx="4294967295"/>
          </p:nvPr>
        </p:nvGraphicFramePr>
        <p:xfrm>
          <a:off x="3439791" y="1918664"/>
          <a:ext cx="1987550" cy="830263"/>
        </p:xfrm>
        <a:graphic>
          <a:graphicData uri="http://schemas.openxmlformats.org/presentationml/2006/ole">
            <mc:AlternateContent xmlns:mc="http://schemas.openxmlformats.org/markup-compatibility/2006">
              <mc:Choice xmlns:v="urn:schemas-microsoft-com:vml" Requires="v">
                <p:oleObj r:id="rId8" imgW="26212800" imgH="9448800" progId="Equation.DSMT4">
                  <p:embed/>
                </p:oleObj>
              </mc:Choice>
              <mc:Fallback>
                <p:oleObj r:id="rId8" imgW="26212800" imgH="9448800" progId="Equation.DSMT4">
                  <p:embed/>
                  <p:pic>
                    <p:nvPicPr>
                      <p:cNvPr id="20484" name="内容占位符 20483"/>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39791" y="1918664"/>
                        <a:ext cx="19875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标题 2">
            <a:extLst>
              <a:ext uri="{FF2B5EF4-FFF2-40B4-BE49-F238E27FC236}">
                <a16:creationId xmlns:a16="http://schemas.microsoft.com/office/drawing/2014/main" id="{AC59FA68-B42F-558E-969C-97516BFDBBD7}"/>
              </a:ext>
            </a:extLst>
          </p:cNvPr>
          <p:cNvSpPr txBox="1">
            <a:spLocks/>
          </p:cNvSpPr>
          <p:nvPr/>
        </p:nvSpPr>
        <p:spPr>
          <a:xfrm>
            <a:off x="531491" y="315337"/>
            <a:ext cx="7804149"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连续方程</a:t>
            </a:r>
            <a:r>
              <a:rPr lang="en-US" altLang="zh-CN" dirty="0"/>
              <a:t>——</a:t>
            </a:r>
            <a:r>
              <a:rPr lang="zh-CN" altLang="en-US" dirty="0">
                <a:solidFill>
                  <a:srgbClr val="008000"/>
                </a:solidFill>
                <a:latin typeface="Arial" panose="020B0604020202020204" pitchFamily="34" charset="0"/>
                <a:cs typeface="Arial" panose="020B0604020202020204" pitchFamily="34" charset="0"/>
              </a:rPr>
              <a:t>自由表面的流体连续方程</a:t>
            </a:r>
            <a:endParaRPr lang="zh-CN" altLang="en-US" dirty="0">
              <a:solidFill>
                <a:srgbClr val="008000"/>
              </a:solidFill>
            </a:endParaRPr>
          </a:p>
        </p:txBody>
      </p:sp>
      <p:cxnSp>
        <p:nvCxnSpPr>
          <p:cNvPr id="7" name="直接箭头连接符 6">
            <a:extLst>
              <a:ext uri="{FF2B5EF4-FFF2-40B4-BE49-F238E27FC236}">
                <a16:creationId xmlns:a16="http://schemas.microsoft.com/office/drawing/2014/main" id="{BADF0B59-ECE3-69D1-903A-B8F1B35D5AA9}"/>
              </a:ext>
            </a:extLst>
          </p:cNvPr>
          <p:cNvCxnSpPr/>
          <p:nvPr/>
        </p:nvCxnSpPr>
        <p:spPr>
          <a:xfrm>
            <a:off x="5591944" y="2319508"/>
            <a:ext cx="579038" cy="14287"/>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30721"/>
          <p:cNvSpPr>
            <a:spLocks noChangeArrowheads="1"/>
          </p:cNvSpPr>
          <p:nvPr/>
        </p:nvSpPr>
        <p:spPr bwMode="auto">
          <a:xfrm>
            <a:off x="2209800" y="4249739"/>
            <a:ext cx="777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000" dirty="0">
                <a:latin typeface="Arial" panose="020B0604020202020204" pitchFamily="34" charset="0"/>
                <a:ea typeface="微软雅黑" panose="020B0503020204020204" pitchFamily="34" charset="-122"/>
                <a:cs typeface="Arial" panose="020B0604020202020204" pitchFamily="34" charset="0"/>
              </a:rPr>
              <a:t>讨论时流向仅取</a:t>
            </a:r>
            <a:r>
              <a:rPr lang="en-US" altLang="zh-CN" sz="2000" i="1" dirty="0">
                <a:latin typeface="Arial" panose="020B0604020202020204" pitchFamily="34" charset="0"/>
                <a:ea typeface="微软雅黑" panose="020B0503020204020204" pitchFamily="34" charset="-122"/>
                <a:cs typeface="Arial" panose="020B0604020202020204" pitchFamily="34" charset="0"/>
              </a:rPr>
              <a:t>x</a:t>
            </a:r>
            <a:r>
              <a:rPr lang="zh-CN" altLang="en-US" sz="2000" dirty="0">
                <a:latin typeface="Arial" panose="020B0604020202020204" pitchFamily="34" charset="0"/>
                <a:ea typeface="微软雅黑" panose="020B0503020204020204" pitchFamily="34" charset="-122"/>
                <a:cs typeface="Arial" panose="020B0604020202020204" pitchFamily="34" charset="0"/>
              </a:rPr>
              <a:t>轴。如流向取平面上的任意方向，上式可写为：</a:t>
            </a:r>
          </a:p>
        </p:txBody>
      </p:sp>
      <p:graphicFrame>
        <p:nvGraphicFramePr>
          <p:cNvPr id="30723" name="对象 30722"/>
          <p:cNvGraphicFramePr>
            <a:graphicFrameLocks noChangeAspect="1"/>
          </p:cNvGraphicFramePr>
          <p:nvPr/>
        </p:nvGraphicFramePr>
        <p:xfrm>
          <a:off x="4114800" y="3335338"/>
          <a:ext cx="2438400" cy="755650"/>
        </p:xfrm>
        <a:graphic>
          <a:graphicData uri="http://schemas.openxmlformats.org/presentationml/2006/ole">
            <mc:AlternateContent xmlns:mc="http://schemas.openxmlformats.org/markup-compatibility/2006">
              <mc:Choice xmlns:v="urn:schemas-microsoft-com:vml" Requires="v">
                <p:oleObj r:id="rId2" imgW="30784800" imgH="9448800" progId="Equation.DSMT4">
                  <p:embed/>
                </p:oleObj>
              </mc:Choice>
              <mc:Fallback>
                <p:oleObj r:id="rId2" imgW="30784800" imgH="9448800" progId="Equation.DSMT4">
                  <p:embed/>
                  <p:pic>
                    <p:nvPicPr>
                      <p:cNvPr id="30723" name="对象 307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335338"/>
                        <a:ext cx="24384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24" name="矩形 30723"/>
          <p:cNvSpPr>
            <a:spLocks noChangeArrowheads="1"/>
          </p:cNvSpPr>
          <p:nvPr/>
        </p:nvSpPr>
        <p:spPr bwMode="auto">
          <a:xfrm>
            <a:off x="2351584" y="5640447"/>
            <a:ext cx="532859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zh-CN" altLang="en-US" sz="2000" dirty="0">
                <a:latin typeface="Arial" panose="020B0604020202020204" pitchFamily="34" charset="0"/>
                <a:ea typeface="微软雅黑" panose="020B0503020204020204" pitchFamily="34" charset="-122"/>
              </a:rPr>
              <a:t>这就是用</a:t>
            </a:r>
            <a:r>
              <a:rPr lang="zh-CN" altLang="en-US" sz="2000" dirty="0">
                <a:solidFill>
                  <a:srgbClr val="FF0000"/>
                </a:solidFill>
                <a:latin typeface="Arial" panose="020B0604020202020204" pitchFamily="34" charset="0"/>
                <a:ea typeface="微软雅黑" panose="020B0503020204020204" pitchFamily="34" charset="-122"/>
              </a:rPr>
              <a:t>自由表面高度所表示的连续方程</a:t>
            </a:r>
            <a:r>
              <a:rPr lang="zh-CN" altLang="en-US" sz="2000" dirty="0">
                <a:latin typeface="Arial" panose="020B0604020202020204" pitchFamily="34" charset="0"/>
                <a:ea typeface="微软雅黑" panose="020B0503020204020204" pitchFamily="34" charset="-122"/>
              </a:rPr>
              <a:t>。</a:t>
            </a:r>
          </a:p>
        </p:txBody>
      </p:sp>
      <p:sp>
        <p:nvSpPr>
          <p:cNvPr id="30725" name="矩形 30724"/>
          <p:cNvSpPr>
            <a:spLocks noChangeArrowheads="1"/>
          </p:cNvSpPr>
          <p:nvPr/>
        </p:nvSpPr>
        <p:spPr bwMode="auto">
          <a:xfrm>
            <a:off x="2637975" y="3487738"/>
            <a:ext cx="1537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sz="2000" dirty="0">
                <a:latin typeface="Arial" panose="020B0604020202020204" pitchFamily="34" charset="0"/>
                <a:ea typeface="微软雅黑" panose="020B0503020204020204" pitchFamily="34" charset="-122"/>
                <a:cs typeface="Arial" panose="020B0604020202020204" pitchFamily="34" charset="0"/>
              </a:rPr>
              <a:t>进一步有： </a:t>
            </a:r>
          </a:p>
        </p:txBody>
      </p:sp>
      <p:graphicFrame>
        <p:nvGraphicFramePr>
          <p:cNvPr id="29701" name="对象 30725"/>
          <p:cNvGraphicFramePr>
            <a:graphicFrameLocks noChangeAspect="1"/>
          </p:cNvGraphicFramePr>
          <p:nvPr/>
        </p:nvGraphicFramePr>
        <p:xfrm>
          <a:off x="3278161" y="1993008"/>
          <a:ext cx="2362200" cy="976312"/>
        </p:xfrm>
        <a:graphic>
          <a:graphicData uri="http://schemas.openxmlformats.org/presentationml/2006/ole">
            <mc:AlternateContent xmlns:mc="http://schemas.openxmlformats.org/markup-compatibility/2006">
              <mc:Choice xmlns:v="urn:schemas-microsoft-com:vml" Requires="v">
                <p:oleObj r:id="rId4" imgW="26822400" imgH="10972800" progId="Equation.3">
                  <p:embed/>
                </p:oleObj>
              </mc:Choice>
              <mc:Fallback>
                <p:oleObj r:id="rId4" imgW="26822400" imgH="10972800" progId="Equation.3">
                  <p:embed/>
                  <p:pic>
                    <p:nvPicPr>
                      <p:cNvPr id="29701" name="对象 307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8161" y="1993008"/>
                        <a:ext cx="236220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02" name="矩形 30726"/>
          <p:cNvSpPr>
            <a:spLocks noChangeArrowheads="1"/>
          </p:cNvSpPr>
          <p:nvPr/>
        </p:nvSpPr>
        <p:spPr bwMode="auto">
          <a:xfrm>
            <a:off x="5995035" y="2013897"/>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Arial" panose="020B0604020202020204" pitchFamily="34" charset="0"/>
                <a:ea typeface="微软雅黑" panose="020B0503020204020204" pitchFamily="34" charset="-122"/>
              </a:rPr>
              <a:t>均匀流体</a:t>
            </a:r>
          </a:p>
        </p:txBody>
      </p:sp>
      <p:sp>
        <p:nvSpPr>
          <p:cNvPr id="29703" name="矩形 30727"/>
          <p:cNvSpPr>
            <a:spLocks noChangeArrowheads="1"/>
          </p:cNvSpPr>
          <p:nvPr/>
        </p:nvSpPr>
        <p:spPr bwMode="auto">
          <a:xfrm>
            <a:off x="5991814" y="2489738"/>
            <a:ext cx="37753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Arial" panose="020B0604020202020204" pitchFamily="34" charset="0"/>
                <a:ea typeface="微软雅黑" panose="020B0503020204020204" pitchFamily="34" charset="-122"/>
              </a:rPr>
              <a:t>自由表面附近的流体（浅流体）</a:t>
            </a:r>
          </a:p>
        </p:txBody>
      </p:sp>
      <p:graphicFrame>
        <p:nvGraphicFramePr>
          <p:cNvPr id="29704" name="对象 30728"/>
          <p:cNvGraphicFramePr>
            <a:graphicFrameLocks noChangeAspect="1"/>
          </p:cNvGraphicFramePr>
          <p:nvPr/>
        </p:nvGraphicFramePr>
        <p:xfrm>
          <a:off x="3667919" y="1019117"/>
          <a:ext cx="3332163" cy="841375"/>
        </p:xfrm>
        <a:graphic>
          <a:graphicData uri="http://schemas.openxmlformats.org/presentationml/2006/ole">
            <mc:AlternateContent xmlns:mc="http://schemas.openxmlformats.org/markup-compatibility/2006">
              <mc:Choice xmlns:v="urn:schemas-microsoft-com:vml" Requires="v">
                <p:oleObj r:id="rId6" imgW="46329600" imgH="11582400" progId="Equation.3">
                  <p:embed/>
                </p:oleObj>
              </mc:Choice>
              <mc:Fallback>
                <p:oleObj r:id="rId6" imgW="46329600" imgH="11582400" progId="Equation.3">
                  <p:embed/>
                  <p:pic>
                    <p:nvPicPr>
                      <p:cNvPr id="29704" name="对象 307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7919" y="1019117"/>
                        <a:ext cx="3332163"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05" name="直接连接符 30729"/>
          <p:cNvSpPr>
            <a:spLocks noChangeShapeType="1"/>
          </p:cNvSpPr>
          <p:nvPr/>
        </p:nvSpPr>
        <p:spPr bwMode="auto">
          <a:xfrm>
            <a:off x="4953000" y="1893843"/>
            <a:ext cx="1143000"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30732" name="对象 30731"/>
          <p:cNvGraphicFramePr>
            <a:graphicFrameLocks noChangeAspect="1"/>
          </p:cNvGraphicFramePr>
          <p:nvPr/>
        </p:nvGraphicFramePr>
        <p:xfrm>
          <a:off x="3243980" y="4892066"/>
          <a:ext cx="4796237" cy="625534"/>
        </p:xfrm>
        <a:graphic>
          <a:graphicData uri="http://schemas.openxmlformats.org/presentationml/2006/ole">
            <mc:AlternateContent xmlns:mc="http://schemas.openxmlformats.org/markup-compatibility/2006">
              <mc:Choice xmlns:v="urn:schemas-microsoft-com:vml" Requires="v">
                <p:oleObj name="Equation" r:id="rId8" imgW="2946240" imgH="393480" progId="Equation.DSMT4">
                  <p:embed/>
                </p:oleObj>
              </mc:Choice>
              <mc:Fallback>
                <p:oleObj name="Equation" r:id="rId8" imgW="2946240" imgH="393480" progId="Equation.DSMT4">
                  <p:embed/>
                  <p:pic>
                    <p:nvPicPr>
                      <p:cNvPr id="30732" name="对象 30731"/>
                      <p:cNvPicPr>
                        <a:picLocks noChangeAspect="1" noChangeArrowheads="1"/>
                      </p:cNvPicPr>
                      <p:nvPr/>
                    </p:nvPicPr>
                    <p:blipFill>
                      <a:blip r:embed="rId9"/>
                      <a:srcRect/>
                      <a:stretch>
                        <a:fillRect/>
                      </a:stretch>
                    </p:blipFill>
                    <p:spPr bwMode="auto">
                      <a:xfrm>
                        <a:off x="3243980" y="4892066"/>
                        <a:ext cx="4796237" cy="625534"/>
                      </a:xfrm>
                      <a:prstGeom prst="rect">
                        <a:avLst/>
                      </a:prstGeom>
                      <a:noFill/>
                      <a:ln>
                        <a:noFill/>
                      </a:ln>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3" name="标题 2">
            <a:extLst>
              <a:ext uri="{FF2B5EF4-FFF2-40B4-BE49-F238E27FC236}">
                <a16:creationId xmlns:a16="http://schemas.microsoft.com/office/drawing/2014/main" id="{FA6C735C-FB38-5662-EFB9-3BFFDBFEBF73}"/>
              </a:ext>
            </a:extLst>
          </p:cNvPr>
          <p:cNvSpPr txBox="1">
            <a:spLocks/>
          </p:cNvSpPr>
          <p:nvPr/>
        </p:nvSpPr>
        <p:spPr>
          <a:xfrm>
            <a:off x="531491" y="315337"/>
            <a:ext cx="7804149"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连续方程</a:t>
            </a:r>
            <a:r>
              <a:rPr lang="en-US" altLang="zh-CN" dirty="0"/>
              <a:t>——</a:t>
            </a:r>
            <a:r>
              <a:rPr lang="zh-CN" altLang="en-US" dirty="0">
                <a:solidFill>
                  <a:srgbClr val="008000"/>
                </a:solidFill>
                <a:latin typeface="Arial" panose="020B0604020202020204" pitchFamily="34" charset="0"/>
                <a:cs typeface="Arial" panose="020B0604020202020204" pitchFamily="34" charset="0"/>
              </a:rPr>
              <a:t>自由表面的流体连续方程</a:t>
            </a:r>
            <a:endParaRPr lang="zh-CN" altLang="en-US" dirty="0">
              <a:solidFill>
                <a:srgbClr val="008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6147"/>
          <p:cNvSpPr>
            <a:spLocks noChangeArrowheads="1"/>
          </p:cNvSpPr>
          <p:nvPr/>
        </p:nvSpPr>
        <p:spPr bwMode="auto">
          <a:xfrm>
            <a:off x="846137" y="2598738"/>
            <a:ext cx="9134476"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5" name="标题 4"/>
          <p:cNvSpPr>
            <a:spLocks noGrp="1"/>
          </p:cNvSpPr>
          <p:nvPr>
            <p:ph type="title"/>
          </p:nvPr>
        </p:nvSpPr>
        <p:spPr/>
        <p:txBody>
          <a:bodyPr/>
          <a:lstStyle/>
          <a:p>
            <a:r>
              <a:rPr lang="zh-CN" altLang="en-US" dirty="0"/>
              <a:t>知识点复习</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6" name="文本占位符 5"/>
          <p:cNvSpPr>
            <a:spLocks noGrp="1"/>
          </p:cNvSpPr>
          <p:nvPr>
            <p:ph idx="4294967295"/>
          </p:nvPr>
        </p:nvSpPr>
        <p:spPr>
          <a:xfrm>
            <a:off x="2279576" y="1097847"/>
            <a:ext cx="8229600" cy="5092700"/>
          </a:xfrm>
        </p:spPr>
        <p:txBody>
          <a:bodyPr>
            <a:normAutofit/>
          </a:bodyPr>
          <a:lstStyle/>
          <a:p>
            <a:pPr marL="0" indent="0">
              <a:lnSpc>
                <a:spcPct val="150000"/>
              </a:lnSpc>
              <a:buNone/>
            </a:pPr>
            <a:r>
              <a:rPr lang="en-US" altLang="zh-CN" sz="2400" dirty="0">
                <a:latin typeface="Arial" panose="020B0604020202020204" pitchFamily="34" charset="0"/>
                <a:cs typeface="Arial" panose="020B0604020202020204" pitchFamily="34" charset="0"/>
                <a:sym typeface="Wingdings" panose="05000000000000000000" pitchFamily="2" charset="2"/>
              </a:rPr>
              <a:t>(1) </a:t>
            </a:r>
            <a:r>
              <a:rPr lang="zh-CN" altLang="en-US" sz="2400" dirty="0">
                <a:latin typeface="Arial" panose="020B0604020202020204" pitchFamily="34" charset="0"/>
                <a:cs typeface="Arial" panose="020B0604020202020204" pitchFamily="34" charset="0"/>
              </a:rPr>
              <a:t>描写流体运动的两种观点：</a:t>
            </a:r>
            <a:endParaRPr lang="en-US" altLang="zh-CN" sz="2400" dirty="0">
              <a:latin typeface="Arial" panose="020B0604020202020204" pitchFamily="34" charset="0"/>
              <a:cs typeface="Arial" panose="020B0604020202020204" pitchFamily="34" charset="0"/>
            </a:endParaRPr>
          </a:p>
          <a:p>
            <a:pPr marL="800100" lvl="1" indent="-342900">
              <a:lnSpc>
                <a:spcPct val="150000"/>
              </a:lnSpc>
            </a:pPr>
            <a:r>
              <a:rPr lang="zh-CN" altLang="en-US" sz="2000" dirty="0">
                <a:solidFill>
                  <a:srgbClr val="FF0000"/>
                </a:solidFill>
                <a:latin typeface="Arial" panose="020B0604020202020204" pitchFamily="34" charset="0"/>
                <a:cs typeface="Arial" panose="020B0604020202020204" pitchFamily="34" charset="0"/>
              </a:rPr>
              <a:t>拉格朗日观点</a:t>
            </a:r>
            <a:endParaRPr lang="en-US" altLang="zh-CN" sz="2000" dirty="0">
              <a:solidFill>
                <a:srgbClr val="FF0000"/>
              </a:solidFill>
              <a:latin typeface="Arial" panose="020B0604020202020204" pitchFamily="34" charset="0"/>
              <a:cs typeface="Arial" panose="020B0604020202020204" pitchFamily="34" charset="0"/>
            </a:endParaRPr>
          </a:p>
          <a:p>
            <a:pPr marL="800100" lvl="1" indent="-342900">
              <a:lnSpc>
                <a:spcPct val="150000"/>
              </a:lnSpc>
            </a:pPr>
            <a:r>
              <a:rPr lang="zh-CN" altLang="en-US" sz="2000" dirty="0">
                <a:solidFill>
                  <a:srgbClr val="FF0000"/>
                </a:solidFill>
                <a:latin typeface="Arial" panose="020B0604020202020204" pitchFamily="34" charset="0"/>
                <a:cs typeface="Arial" panose="020B0604020202020204" pitchFamily="34" charset="0"/>
              </a:rPr>
              <a:t>欧拉观点</a:t>
            </a:r>
          </a:p>
          <a:p>
            <a:pPr marL="0" indent="0">
              <a:lnSpc>
                <a:spcPct val="150000"/>
              </a:lnSpc>
              <a:buNone/>
            </a:pPr>
            <a:r>
              <a:rPr lang="en-US" altLang="zh-CN" sz="2400" dirty="0">
                <a:latin typeface="Arial" panose="020B0604020202020204" pitchFamily="34" charset="0"/>
                <a:cs typeface="Arial" panose="020B0604020202020204" pitchFamily="34" charset="0"/>
                <a:sym typeface="Wingdings" panose="05000000000000000000" pitchFamily="2" charset="2"/>
              </a:rPr>
              <a:t>(2) </a:t>
            </a:r>
            <a:r>
              <a:rPr lang="zh-CN" altLang="en-US" sz="2400" dirty="0">
                <a:latin typeface="Arial" panose="020B0604020202020204" pitchFamily="34" charset="0"/>
                <a:cs typeface="Arial" panose="020B0604020202020204" pitchFamily="34" charset="0"/>
              </a:rPr>
              <a:t>矢量运算公式</a:t>
            </a:r>
            <a:endParaRPr lang="en-US" altLang="zh-CN" sz="2400" dirty="0">
              <a:latin typeface="Arial" panose="020B0604020202020204" pitchFamily="34" charset="0"/>
              <a:cs typeface="Arial" panose="020B0604020202020204" pitchFamily="34" charset="0"/>
            </a:endParaRPr>
          </a:p>
          <a:p>
            <a:pPr marL="0" indent="0">
              <a:lnSpc>
                <a:spcPct val="150000"/>
              </a:lnSpc>
              <a:buNone/>
            </a:pPr>
            <a:r>
              <a:rPr lang="en-US" altLang="zh-CN" sz="2400" dirty="0">
                <a:latin typeface="Arial" panose="020B0604020202020204" pitchFamily="34" charset="0"/>
                <a:cs typeface="Arial" panose="020B0604020202020204" pitchFamily="34" charset="0"/>
                <a:sym typeface="Wingdings" panose="05000000000000000000" pitchFamily="2" charset="2"/>
              </a:rPr>
              <a:t>(3) </a:t>
            </a:r>
            <a:r>
              <a:rPr lang="zh-CN" altLang="en-US" sz="2400" dirty="0">
                <a:latin typeface="Arial" panose="020B0604020202020204" pitchFamily="34" charset="0"/>
                <a:cs typeface="Arial" panose="020B0604020202020204" pitchFamily="34" charset="0"/>
              </a:rPr>
              <a:t>体胀速度</a:t>
            </a:r>
            <a:endParaRPr lang="en-US" altLang="zh-CN" sz="2400" dirty="0">
              <a:latin typeface="Arial" panose="020B0604020202020204" pitchFamily="34" charset="0"/>
              <a:cs typeface="Arial" panose="020B0604020202020204" pitchFamily="34" charset="0"/>
            </a:endParaRPr>
          </a:p>
          <a:p>
            <a:pPr marL="0" indent="0">
              <a:lnSpc>
                <a:spcPct val="150000"/>
              </a:lnSpc>
              <a:buNone/>
            </a:pPr>
            <a:endParaRPr lang="en-US" altLang="zh-CN" sz="2400" dirty="0">
              <a:latin typeface="Arial" panose="020B0604020202020204" pitchFamily="34" charset="0"/>
              <a:cs typeface="Arial" panose="020B0604020202020204" pitchFamily="34" charset="0"/>
            </a:endParaRPr>
          </a:p>
          <a:p>
            <a:pPr marL="0" indent="0">
              <a:lnSpc>
                <a:spcPct val="150000"/>
              </a:lnSpc>
              <a:buNone/>
            </a:pPr>
            <a:endParaRPr lang="en-US" altLang="zh-CN" sz="2400" dirty="0">
              <a:latin typeface="Arial" panose="020B0604020202020204" pitchFamily="34" charset="0"/>
              <a:cs typeface="Arial" panose="020B0604020202020204" pitchFamily="34" charset="0"/>
            </a:endParaRPr>
          </a:p>
          <a:p>
            <a:pPr marL="0" indent="0">
              <a:lnSpc>
                <a:spcPct val="150000"/>
              </a:lnSpc>
              <a:buNone/>
            </a:pPr>
            <a:r>
              <a:rPr lang="en-US" altLang="zh-CN" sz="2400" dirty="0">
                <a:latin typeface="Arial" panose="020B0604020202020204" pitchFamily="34" charset="0"/>
                <a:cs typeface="Arial" panose="020B0604020202020204" pitchFamily="34" charset="0"/>
                <a:sym typeface="Wingdings" panose="05000000000000000000" pitchFamily="2" charset="2"/>
              </a:rPr>
              <a:t>(4) </a:t>
            </a:r>
            <a:r>
              <a:rPr lang="zh-CN" altLang="en-US" sz="2400" dirty="0">
                <a:latin typeface="Arial" panose="020B0604020202020204" pitchFamily="34" charset="0"/>
                <a:cs typeface="Arial" panose="020B0604020202020204" pitchFamily="34" charset="0"/>
              </a:rPr>
              <a:t>加速度</a:t>
            </a:r>
          </a:p>
          <a:p>
            <a:pPr marL="0" indent="0">
              <a:lnSpc>
                <a:spcPct val="150000"/>
              </a:lnSpc>
              <a:buNone/>
            </a:pPr>
            <a:endParaRPr lang="zh-CN" altLang="en-US" sz="2400" dirty="0">
              <a:latin typeface="Arial" panose="020B0604020202020204" pitchFamily="34" charset="0"/>
              <a:cs typeface="Arial" panose="020B0604020202020204" pitchFamily="34" charset="0"/>
            </a:endParaRPr>
          </a:p>
          <a:p>
            <a:pPr>
              <a:lnSpc>
                <a:spcPct val="150000"/>
              </a:lnSpc>
            </a:pPr>
            <a:endParaRPr lang="zh-CN" altLang="en-US" dirty="0">
              <a:latin typeface="Arial" panose="020B0604020202020204" pitchFamily="34" charset="0"/>
              <a:cs typeface="Arial" panose="020B0604020202020204" pitchFamily="34" charset="0"/>
            </a:endParaRPr>
          </a:p>
          <a:p>
            <a:pPr>
              <a:lnSpc>
                <a:spcPct val="150000"/>
              </a:lnSpc>
            </a:pPr>
            <a:endParaRPr lang="zh-CN" altLang="en-US" dirty="0"/>
          </a:p>
        </p:txBody>
      </p:sp>
      <p:graphicFrame>
        <p:nvGraphicFramePr>
          <p:cNvPr id="10" name="内容占位符 7170"/>
          <p:cNvGraphicFramePr>
            <a:graphicFrameLocks noChangeAspect="1"/>
          </p:cNvGraphicFramePr>
          <p:nvPr/>
        </p:nvGraphicFramePr>
        <p:xfrm>
          <a:off x="5087889" y="2833766"/>
          <a:ext cx="4105275" cy="552450"/>
        </p:xfrm>
        <a:graphic>
          <a:graphicData uri="http://schemas.openxmlformats.org/presentationml/2006/ole">
            <mc:AlternateContent xmlns:mc="http://schemas.openxmlformats.org/markup-compatibility/2006">
              <mc:Choice xmlns:v="urn:schemas-microsoft-com:vml" Requires="v">
                <p:oleObj r:id="rId2" imgW="35966400" imgH="4876800" progId="Equation.DSMT4">
                  <p:embed/>
                </p:oleObj>
              </mc:Choice>
              <mc:Fallback>
                <p:oleObj r:id="rId2" imgW="35966400" imgH="4876800" progId="Equation.DSMT4">
                  <p:embed/>
                  <p:pic>
                    <p:nvPicPr>
                      <p:cNvPr id="10" name="内容占位符 71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889" y="2833766"/>
                        <a:ext cx="41052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1" name="图片 7172" descr="4P)1RJ]10[L%}2ZWA%BCDG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4250" y="3971068"/>
            <a:ext cx="795655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8198" descr="图片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3792" y="5094666"/>
            <a:ext cx="5472608"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31745"/>
          <p:cNvSpPr/>
          <p:nvPr/>
        </p:nvSpPr>
        <p:spPr>
          <a:xfrm>
            <a:off x="2351089" y="1124745"/>
            <a:ext cx="4249737" cy="396875"/>
          </a:xfrm>
          <a:prstGeom prst="rect">
            <a:avLst/>
          </a:prstGeom>
          <a:noFill/>
          <a:ln w="9525">
            <a:noFill/>
            <a:miter/>
          </a:ln>
        </p:spPr>
        <p:txBody>
          <a:bodyPr>
            <a:spAutoFit/>
          </a:bodyPr>
          <a:lstStyle/>
          <a:p>
            <a:pPr eaLnBrk="0" hangingPunct="0">
              <a:buClr>
                <a:srgbClr val="000000"/>
              </a:buClr>
            </a:pPr>
            <a:r>
              <a:rPr lang="zh-CN" altLang="en-US" sz="2000" noProof="1">
                <a:effectLst>
                  <a:outerShdw blurRad="38100" dist="38100" dir="2700000">
                    <a:srgbClr val="FFFFFF"/>
                  </a:outerShdw>
                </a:effectLst>
                <a:latin typeface="Arial" panose="020B0604020202020204" pitchFamily="34" charset="0"/>
                <a:ea typeface="微软雅黑" panose="020B0503020204020204" pitchFamily="34" charset="-122"/>
                <a:cs typeface="+mn-ea"/>
              </a:rPr>
              <a:t>具有自由表面的流体连续方程</a:t>
            </a:r>
            <a:endParaRPr lang="zh-CN" altLang="en-US" sz="2000" noProof="1">
              <a:effectLst>
                <a:outerShdw blurRad="38100" dist="38100" dir="2700000">
                  <a:srgbClr val="FFFFFF"/>
                </a:outerShdw>
              </a:effectLst>
              <a:latin typeface="Arial" panose="020B0604020202020204" pitchFamily="34" charset="0"/>
              <a:ea typeface="微软雅黑" panose="020B0503020204020204" pitchFamily="34" charset="-122"/>
            </a:endParaRPr>
          </a:p>
        </p:txBody>
      </p:sp>
      <p:graphicFrame>
        <p:nvGraphicFramePr>
          <p:cNvPr id="31747" name="对象 31746"/>
          <p:cNvGraphicFramePr>
            <a:graphicFrameLocks noChangeAspect="1"/>
          </p:cNvGraphicFramePr>
          <p:nvPr/>
        </p:nvGraphicFramePr>
        <p:xfrm>
          <a:off x="3143250" y="1629569"/>
          <a:ext cx="2159000" cy="744538"/>
        </p:xfrm>
        <a:graphic>
          <a:graphicData uri="http://schemas.openxmlformats.org/presentationml/2006/ole">
            <mc:AlternateContent xmlns:mc="http://schemas.openxmlformats.org/markup-compatibility/2006">
              <mc:Choice xmlns:v="urn:schemas-microsoft-com:vml" Requires="v">
                <p:oleObj r:id="rId2" imgW="27432000" imgH="9448800" progId="Equation.DSMT4">
                  <p:embed/>
                </p:oleObj>
              </mc:Choice>
              <mc:Fallback>
                <p:oleObj r:id="rId2" imgW="27432000" imgH="9448800" progId="Equation.DSMT4">
                  <p:embed/>
                  <p:pic>
                    <p:nvPicPr>
                      <p:cNvPr id="31747" name="对象 317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1629569"/>
                        <a:ext cx="21590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48" name="对象 31747"/>
          <p:cNvGraphicFramePr>
            <a:graphicFrameLocks noChangeAspect="1"/>
          </p:cNvGraphicFramePr>
          <p:nvPr/>
        </p:nvGraphicFramePr>
        <p:xfrm>
          <a:off x="2855914" y="2493170"/>
          <a:ext cx="3240087" cy="828675"/>
        </p:xfrm>
        <a:graphic>
          <a:graphicData uri="http://schemas.openxmlformats.org/presentationml/2006/ole">
            <mc:AlternateContent xmlns:mc="http://schemas.openxmlformats.org/markup-compatibility/2006">
              <mc:Choice xmlns:v="urn:schemas-microsoft-com:vml" Requires="v">
                <p:oleObj r:id="rId4" imgW="36880800" imgH="9448800" progId="Equation.DSMT4">
                  <p:embed/>
                </p:oleObj>
              </mc:Choice>
              <mc:Fallback>
                <p:oleObj r:id="rId4" imgW="36880800" imgH="9448800" progId="Equation.DSMT4">
                  <p:embed/>
                  <p:pic>
                    <p:nvPicPr>
                      <p:cNvPr id="31748" name="对象 317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5914" y="2493170"/>
                        <a:ext cx="3240087"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24" name="直接连接符 31748"/>
          <p:cNvSpPr>
            <a:spLocks noChangeShapeType="1"/>
          </p:cNvSpPr>
          <p:nvPr/>
        </p:nvSpPr>
        <p:spPr bwMode="auto">
          <a:xfrm>
            <a:off x="4151313" y="3643883"/>
            <a:ext cx="0" cy="12255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0725" name="直接连接符 31749"/>
          <p:cNvSpPr>
            <a:spLocks noChangeShapeType="1"/>
          </p:cNvSpPr>
          <p:nvPr/>
        </p:nvSpPr>
        <p:spPr bwMode="auto">
          <a:xfrm>
            <a:off x="3863976" y="5012308"/>
            <a:ext cx="15843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0726" name="直接连接符 31750"/>
          <p:cNvSpPr>
            <a:spLocks noChangeShapeType="1"/>
          </p:cNvSpPr>
          <p:nvPr/>
        </p:nvSpPr>
        <p:spPr bwMode="auto">
          <a:xfrm>
            <a:off x="5159375" y="3643883"/>
            <a:ext cx="20638" cy="11890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0727" name="直接连接符 31751"/>
          <p:cNvSpPr>
            <a:spLocks noChangeShapeType="1"/>
          </p:cNvSpPr>
          <p:nvPr/>
        </p:nvSpPr>
        <p:spPr bwMode="auto">
          <a:xfrm>
            <a:off x="3922713" y="4809108"/>
            <a:ext cx="0" cy="19843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0728" name="直接连接符 31752"/>
          <p:cNvSpPr>
            <a:spLocks noChangeShapeType="1"/>
          </p:cNvSpPr>
          <p:nvPr/>
        </p:nvSpPr>
        <p:spPr bwMode="auto">
          <a:xfrm flipV="1">
            <a:off x="3922713" y="4116958"/>
            <a:ext cx="0" cy="19685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31754" name="对象 31753"/>
          <p:cNvGraphicFramePr>
            <a:graphicFrameLocks noChangeAspect="1"/>
          </p:cNvGraphicFramePr>
          <p:nvPr/>
        </p:nvGraphicFramePr>
        <p:xfrm>
          <a:off x="3694113" y="4364609"/>
          <a:ext cx="385762" cy="360363"/>
        </p:xfrm>
        <a:graphic>
          <a:graphicData uri="http://schemas.openxmlformats.org/presentationml/2006/ole">
            <mc:AlternateContent xmlns:mc="http://schemas.openxmlformats.org/markup-compatibility/2006">
              <mc:Choice xmlns:v="urn:schemas-microsoft-com:vml" Requires="v">
                <p:oleObj r:id="rId6" imgW="3048000" imgH="4267200" progId="Equation.DSMT4">
                  <p:embed/>
                </p:oleObj>
              </mc:Choice>
              <mc:Fallback>
                <p:oleObj r:id="rId6" imgW="3048000" imgH="4267200" progId="Equation.DSMT4">
                  <p:embed/>
                  <p:pic>
                    <p:nvPicPr>
                      <p:cNvPr id="31754" name="对象 317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4113" y="4364609"/>
                        <a:ext cx="3857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30" name="直接连接符 31754"/>
          <p:cNvSpPr>
            <a:spLocks noChangeShapeType="1"/>
          </p:cNvSpPr>
          <p:nvPr/>
        </p:nvSpPr>
        <p:spPr bwMode="auto">
          <a:xfrm>
            <a:off x="4151313" y="4077271"/>
            <a:ext cx="1008062"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0731" name="直接连接符 31755"/>
          <p:cNvSpPr>
            <a:spLocks noChangeShapeType="1"/>
          </p:cNvSpPr>
          <p:nvPr/>
        </p:nvSpPr>
        <p:spPr bwMode="auto">
          <a:xfrm>
            <a:off x="4151313" y="4293171"/>
            <a:ext cx="1008062"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0732" name="直接连接符 31756"/>
          <p:cNvSpPr>
            <a:spLocks noChangeShapeType="1"/>
          </p:cNvSpPr>
          <p:nvPr/>
        </p:nvSpPr>
        <p:spPr bwMode="auto">
          <a:xfrm>
            <a:off x="4151313" y="4509071"/>
            <a:ext cx="1008062"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0733" name="直接连接符 31757"/>
          <p:cNvSpPr>
            <a:spLocks noChangeShapeType="1"/>
          </p:cNvSpPr>
          <p:nvPr/>
        </p:nvSpPr>
        <p:spPr bwMode="auto">
          <a:xfrm>
            <a:off x="4151313" y="4724971"/>
            <a:ext cx="1008062"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0734" name="直接连接符 31758"/>
          <p:cNvSpPr>
            <a:spLocks noChangeShapeType="1"/>
          </p:cNvSpPr>
          <p:nvPr/>
        </p:nvSpPr>
        <p:spPr bwMode="auto">
          <a:xfrm>
            <a:off x="3863975" y="4077271"/>
            <a:ext cx="28733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0735" name="右箭头 31759"/>
          <p:cNvSpPr>
            <a:spLocks noChangeArrowheads="1"/>
          </p:cNvSpPr>
          <p:nvPr/>
        </p:nvSpPr>
        <p:spPr bwMode="auto">
          <a:xfrm>
            <a:off x="3575051" y="4796409"/>
            <a:ext cx="576263" cy="144463"/>
          </a:xfrm>
          <a:prstGeom prst="rightArrow">
            <a:avLst>
              <a:gd name="adj1" fmla="val 50000"/>
              <a:gd name="adj2" fmla="val 99577"/>
            </a:avLst>
          </a:prstGeom>
          <a:solidFill>
            <a:schemeClr val="accent1"/>
          </a:solidFill>
          <a:ln w="9525">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sp>
        <p:nvSpPr>
          <p:cNvPr id="30736" name="右箭头 31760"/>
          <p:cNvSpPr>
            <a:spLocks noChangeArrowheads="1"/>
          </p:cNvSpPr>
          <p:nvPr/>
        </p:nvSpPr>
        <p:spPr bwMode="auto">
          <a:xfrm>
            <a:off x="5087938" y="4796408"/>
            <a:ext cx="647700" cy="215900"/>
          </a:xfrm>
          <a:prstGeom prst="rightArrow">
            <a:avLst>
              <a:gd name="adj1" fmla="val 50000"/>
              <a:gd name="adj2" fmla="val 75000"/>
            </a:avLst>
          </a:prstGeom>
          <a:solidFill>
            <a:schemeClr val="hlink"/>
          </a:solidFill>
          <a:ln w="9525">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30737" name="对象 31761"/>
          <p:cNvGraphicFramePr>
            <a:graphicFrameLocks noChangeAspect="1"/>
          </p:cNvGraphicFramePr>
          <p:nvPr/>
        </p:nvGraphicFramePr>
        <p:xfrm>
          <a:off x="7453313" y="1845246"/>
          <a:ext cx="2613025" cy="863600"/>
        </p:xfrm>
        <a:graphic>
          <a:graphicData uri="http://schemas.openxmlformats.org/presentationml/2006/ole">
            <mc:AlternateContent xmlns:mc="http://schemas.openxmlformats.org/markup-compatibility/2006">
              <mc:Choice xmlns:v="urn:schemas-microsoft-com:vml" Requires="v">
                <p:oleObj r:id="rId8" imgW="25908000" imgH="9448800" progId="Equation.DSMT4">
                  <p:embed/>
                </p:oleObj>
              </mc:Choice>
              <mc:Fallback>
                <p:oleObj r:id="rId8" imgW="25908000" imgH="9448800" progId="Equation.DSMT4">
                  <p:embed/>
                  <p:pic>
                    <p:nvPicPr>
                      <p:cNvPr id="30737" name="对象 317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53313" y="1845246"/>
                        <a:ext cx="26130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38" name="矩形 31762"/>
          <p:cNvSpPr>
            <a:spLocks noChangeArrowheads="1"/>
          </p:cNvSpPr>
          <p:nvPr/>
        </p:nvSpPr>
        <p:spPr bwMode="auto">
          <a:xfrm>
            <a:off x="7679910" y="1211264"/>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Arial" panose="020B0604020202020204" pitchFamily="34" charset="0"/>
                <a:ea typeface="微软雅黑" panose="020B0503020204020204" pitchFamily="34" charset="-122"/>
              </a:rPr>
              <a:t>欧拉型连续方程</a:t>
            </a:r>
          </a:p>
        </p:txBody>
      </p:sp>
      <p:sp>
        <p:nvSpPr>
          <p:cNvPr id="30739" name="直接连接符 31763"/>
          <p:cNvSpPr>
            <a:spLocks noChangeShapeType="1"/>
          </p:cNvSpPr>
          <p:nvPr/>
        </p:nvSpPr>
        <p:spPr bwMode="auto">
          <a:xfrm>
            <a:off x="7967664" y="5012308"/>
            <a:ext cx="15843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0740" name="直接连接符 31764"/>
          <p:cNvSpPr>
            <a:spLocks noChangeShapeType="1"/>
          </p:cNvSpPr>
          <p:nvPr/>
        </p:nvSpPr>
        <p:spPr bwMode="auto">
          <a:xfrm>
            <a:off x="9244014" y="3643883"/>
            <a:ext cx="20637" cy="11890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0741" name="直接连接符 31765"/>
          <p:cNvSpPr>
            <a:spLocks noChangeShapeType="1"/>
          </p:cNvSpPr>
          <p:nvPr/>
        </p:nvSpPr>
        <p:spPr bwMode="auto">
          <a:xfrm>
            <a:off x="8183564" y="3643883"/>
            <a:ext cx="20637" cy="11890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0742" name="直接连接符 31766"/>
          <p:cNvSpPr>
            <a:spLocks noChangeShapeType="1"/>
          </p:cNvSpPr>
          <p:nvPr/>
        </p:nvSpPr>
        <p:spPr bwMode="auto">
          <a:xfrm>
            <a:off x="8183564" y="3643883"/>
            <a:ext cx="1081087"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0743" name="右箭头 31767"/>
          <p:cNvSpPr>
            <a:spLocks noChangeArrowheads="1"/>
          </p:cNvSpPr>
          <p:nvPr/>
        </p:nvSpPr>
        <p:spPr bwMode="auto">
          <a:xfrm>
            <a:off x="7896226" y="4796409"/>
            <a:ext cx="576263" cy="144463"/>
          </a:xfrm>
          <a:prstGeom prst="rightArrow">
            <a:avLst>
              <a:gd name="adj1" fmla="val 50000"/>
              <a:gd name="adj2" fmla="val 99577"/>
            </a:avLst>
          </a:prstGeom>
          <a:solidFill>
            <a:schemeClr val="accent1"/>
          </a:solidFill>
          <a:ln w="9525">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sp>
        <p:nvSpPr>
          <p:cNvPr id="30744" name="右箭头 31768"/>
          <p:cNvSpPr>
            <a:spLocks noChangeArrowheads="1"/>
          </p:cNvSpPr>
          <p:nvPr/>
        </p:nvSpPr>
        <p:spPr bwMode="auto">
          <a:xfrm>
            <a:off x="9048750" y="4796408"/>
            <a:ext cx="647700" cy="215900"/>
          </a:xfrm>
          <a:prstGeom prst="rightArrow">
            <a:avLst>
              <a:gd name="adj1" fmla="val 50000"/>
              <a:gd name="adj2" fmla="val 75000"/>
            </a:avLst>
          </a:prstGeom>
          <a:solidFill>
            <a:schemeClr val="hlink"/>
          </a:solidFill>
          <a:ln w="9525">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31770" name="对象 31769"/>
          <p:cNvGraphicFramePr>
            <a:graphicFrameLocks noChangeAspect="1"/>
          </p:cNvGraphicFramePr>
          <p:nvPr/>
        </p:nvGraphicFramePr>
        <p:xfrm>
          <a:off x="8543926" y="4651946"/>
          <a:ext cx="333375" cy="360362"/>
        </p:xfrm>
        <a:graphic>
          <a:graphicData uri="http://schemas.openxmlformats.org/presentationml/2006/ole">
            <mc:AlternateContent xmlns:mc="http://schemas.openxmlformats.org/markup-compatibility/2006">
              <mc:Choice xmlns:v="urn:schemas-microsoft-com:vml" Requires="v">
                <p:oleObj r:id="rId10" imgW="3657600" imgH="3962400" progId="Equation.DSMT4">
                  <p:embed/>
                </p:oleObj>
              </mc:Choice>
              <mc:Fallback>
                <p:oleObj r:id="rId10" imgW="3657600" imgH="3962400" progId="Equation.DSMT4">
                  <p:embed/>
                  <p:pic>
                    <p:nvPicPr>
                      <p:cNvPr id="31770" name="对象 3176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43926" y="4651946"/>
                        <a:ext cx="3333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46" name="三十二角星 31770"/>
          <p:cNvSpPr>
            <a:spLocks noChangeArrowheads="1"/>
          </p:cNvSpPr>
          <p:nvPr/>
        </p:nvSpPr>
        <p:spPr bwMode="auto">
          <a:xfrm>
            <a:off x="8256588" y="3716908"/>
            <a:ext cx="914400" cy="914400"/>
          </a:xfrm>
          <a:prstGeom prst="star32">
            <a:avLst>
              <a:gd name="adj" fmla="val 37500"/>
            </a:avLst>
          </a:prstGeom>
          <a:solidFill>
            <a:schemeClr val="accent1"/>
          </a:solidFill>
          <a:ln w="9525">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sp>
        <p:nvSpPr>
          <p:cNvPr id="31772" name="矩形 31771"/>
          <p:cNvSpPr/>
          <p:nvPr/>
        </p:nvSpPr>
        <p:spPr>
          <a:xfrm>
            <a:off x="5232400" y="3716909"/>
            <a:ext cx="647700" cy="396875"/>
          </a:xfrm>
          <a:prstGeom prst="rect">
            <a:avLst/>
          </a:prstGeom>
          <a:noFill/>
          <a:ln w="9525">
            <a:noFill/>
            <a:miter/>
          </a:ln>
        </p:spPr>
        <p:txBody>
          <a:bodyPr>
            <a:spAutoFit/>
          </a:bodyPr>
          <a:lstStyle/>
          <a:p>
            <a:r>
              <a:rPr lang="zh-CN" altLang="en-US" sz="2000" noProof="1">
                <a:solidFill>
                  <a:srgbClr val="FF0000"/>
                </a:solidFill>
                <a:effectLst>
                  <a:outerShdw blurRad="38100" dist="38100" dir="2700000">
                    <a:srgbClr val="000000"/>
                  </a:outerShdw>
                </a:effectLst>
                <a:latin typeface="Arial" panose="020B0604020202020204" pitchFamily="34" charset="0"/>
                <a:ea typeface="微软雅黑" panose="020B0503020204020204" pitchFamily="34" charset="-122"/>
                <a:cs typeface="+mn-ea"/>
              </a:rPr>
              <a:t>水</a:t>
            </a:r>
            <a:endParaRPr lang="zh-CN" altLang="en-US" sz="2000" noProof="1">
              <a:solidFill>
                <a:srgbClr val="FF0000"/>
              </a:solidFill>
              <a:effectLst>
                <a:outerShdw blurRad="38100" dist="38100" dir="2700000">
                  <a:srgbClr val="000000"/>
                </a:outerShdw>
              </a:effectLst>
              <a:latin typeface="Arial" panose="020B0604020202020204" pitchFamily="34" charset="0"/>
              <a:ea typeface="微软雅黑" panose="020B0503020204020204" pitchFamily="34" charset="-122"/>
            </a:endParaRPr>
          </a:p>
        </p:txBody>
      </p:sp>
      <p:sp>
        <p:nvSpPr>
          <p:cNvPr id="31773" name="矩形 31772"/>
          <p:cNvSpPr/>
          <p:nvPr/>
        </p:nvSpPr>
        <p:spPr>
          <a:xfrm>
            <a:off x="9336088" y="3501009"/>
            <a:ext cx="647700" cy="701675"/>
          </a:xfrm>
          <a:prstGeom prst="rect">
            <a:avLst/>
          </a:prstGeom>
          <a:noFill/>
          <a:ln w="9525">
            <a:noFill/>
            <a:miter/>
          </a:ln>
        </p:spPr>
        <p:txBody>
          <a:bodyPr>
            <a:spAutoFit/>
          </a:bodyPr>
          <a:lstStyle/>
          <a:p>
            <a:r>
              <a:rPr lang="zh-CN" altLang="en-US" sz="2000" noProof="1">
                <a:solidFill>
                  <a:srgbClr val="FF0000"/>
                </a:solidFill>
                <a:effectLst>
                  <a:outerShdw blurRad="38100" dist="38100" dir="2700000">
                    <a:srgbClr val="000000"/>
                  </a:outerShdw>
                </a:effectLst>
                <a:latin typeface="Arial" panose="020B0604020202020204" pitchFamily="34" charset="0"/>
                <a:ea typeface="微软雅黑" panose="020B0503020204020204" pitchFamily="34" charset="-122"/>
                <a:cs typeface="+mn-ea"/>
              </a:rPr>
              <a:t>空气</a:t>
            </a:r>
            <a:endParaRPr lang="zh-CN" altLang="en-US" sz="2000" noProof="1">
              <a:solidFill>
                <a:srgbClr val="FF0000"/>
              </a:solidFill>
              <a:effectLst>
                <a:outerShdw blurRad="38100" dist="38100" dir="2700000">
                  <a:srgbClr val="000000"/>
                </a:outerShdw>
              </a:effectLst>
              <a:latin typeface="Arial" panose="020B0604020202020204" pitchFamily="3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31" name="矩形 32789"/>
          <p:cNvSpPr>
            <a:spLocks noChangeArrowheads="1"/>
          </p:cNvSpPr>
          <p:nvPr/>
        </p:nvSpPr>
        <p:spPr bwMode="auto">
          <a:xfrm>
            <a:off x="2490490" y="5372546"/>
            <a:ext cx="7169448" cy="707886"/>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indent="457200"/>
            <a:r>
              <a:rPr lang="zh-CN" altLang="en-US" sz="2000" noProof="1">
                <a:effectLst>
                  <a:outerShdw blurRad="38100" dist="38100" dir="2700000">
                    <a:srgbClr val="FFFFFF"/>
                  </a:outerShdw>
                </a:effectLst>
                <a:latin typeface="Arial" panose="020B0604020202020204" pitchFamily="34" charset="0"/>
                <a:ea typeface="微软雅黑" panose="020B0503020204020204" pitchFamily="34" charset="-122"/>
                <a:cs typeface="+mn-ea"/>
              </a:rPr>
              <a:t>具有自由表面的流体连续方程</a:t>
            </a:r>
            <a:r>
              <a:rPr lang="zh-CN" altLang="en-US" sz="2000" dirty="0">
                <a:latin typeface="Arial" panose="020B0604020202020204" pitchFamily="34" charset="0"/>
                <a:ea typeface="微软雅黑" panose="020B0503020204020204" pitchFamily="34" charset="-122"/>
                <a:cs typeface="Arial" panose="020B0604020202020204" pitchFamily="34" charset="0"/>
              </a:rPr>
              <a:t>是讨论水面波动及简单的大气动力学问题所经常用到的。 </a:t>
            </a:r>
          </a:p>
        </p:txBody>
      </p:sp>
      <p:sp>
        <p:nvSpPr>
          <p:cNvPr id="3" name="标题 2">
            <a:extLst>
              <a:ext uri="{FF2B5EF4-FFF2-40B4-BE49-F238E27FC236}">
                <a16:creationId xmlns:a16="http://schemas.microsoft.com/office/drawing/2014/main" id="{F9149F91-3BFD-ABF9-8C35-C2AA6F72ED97}"/>
              </a:ext>
            </a:extLst>
          </p:cNvPr>
          <p:cNvSpPr txBox="1">
            <a:spLocks/>
          </p:cNvSpPr>
          <p:nvPr/>
        </p:nvSpPr>
        <p:spPr>
          <a:xfrm>
            <a:off x="531491" y="315337"/>
            <a:ext cx="7804149"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连续方程</a:t>
            </a:r>
            <a:r>
              <a:rPr lang="en-US" altLang="zh-CN" dirty="0"/>
              <a:t>——</a:t>
            </a:r>
            <a:r>
              <a:rPr lang="zh-CN" altLang="en-US" dirty="0">
                <a:solidFill>
                  <a:srgbClr val="008000"/>
                </a:solidFill>
                <a:latin typeface="Arial" panose="020B0604020202020204" pitchFamily="34" charset="0"/>
                <a:cs typeface="Arial" panose="020B0604020202020204" pitchFamily="34" charset="0"/>
              </a:rPr>
              <a:t>自由表面的流体连续方程</a:t>
            </a:r>
            <a:endParaRPr lang="zh-CN" altLang="en-US" dirty="0">
              <a:solidFill>
                <a:srgbClr val="008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文本框 5123"/>
          <p:cNvSpPr txBox="1">
            <a:spLocks noChangeArrowheads="1"/>
          </p:cNvSpPr>
          <p:nvPr/>
        </p:nvSpPr>
        <p:spPr bwMode="auto">
          <a:xfrm>
            <a:off x="1958852" y="1950013"/>
            <a:ext cx="8420677"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dirty="0">
                <a:solidFill>
                  <a:schemeClr val="bg1">
                    <a:lumMod val="65000"/>
                  </a:schemeClr>
                </a:solidFill>
                <a:latin typeface="微软雅黑" panose="020B0503020204020204" pitchFamily="34" charset="-122"/>
                <a:ea typeface="微软雅黑" panose="020B0503020204020204" pitchFamily="34" charset="-122"/>
              </a:rPr>
              <a:t>第一节 连续方程（质量守恒）</a:t>
            </a:r>
          </a:p>
          <a:p>
            <a:pPr>
              <a:lnSpc>
                <a:spcPct val="150000"/>
              </a:lnSpc>
            </a:pPr>
            <a:r>
              <a:rPr lang="zh-CN" altLang="en-US" sz="2400" dirty="0">
                <a:latin typeface="微软雅黑" panose="020B0503020204020204" pitchFamily="34" charset="-122"/>
                <a:ea typeface="微软雅黑" panose="020B0503020204020204" pitchFamily="34" charset="-122"/>
              </a:rPr>
              <a:t>第二节 作用于流体的力、应力张量</a:t>
            </a:r>
          </a:p>
          <a:p>
            <a:pPr>
              <a:lnSpc>
                <a:spcPct val="150000"/>
              </a:lnSpc>
            </a:pPr>
            <a:r>
              <a:rPr lang="zh-CN" altLang="en-US" sz="2400" dirty="0">
                <a:solidFill>
                  <a:schemeClr val="bg1">
                    <a:lumMod val="65000"/>
                  </a:schemeClr>
                </a:solidFill>
                <a:latin typeface="微软雅黑" panose="020B0503020204020204" pitchFamily="34" charset="-122"/>
                <a:ea typeface="微软雅黑" panose="020B0503020204020204" pitchFamily="34" charset="-122"/>
              </a:rPr>
              <a:t>第三节 运动方程（动量守恒）</a:t>
            </a:r>
          </a:p>
          <a:p>
            <a:pPr>
              <a:lnSpc>
                <a:spcPct val="150000"/>
              </a:lnSpc>
            </a:pPr>
            <a:r>
              <a:rPr lang="zh-CN" altLang="en-US" sz="2400" dirty="0">
                <a:solidFill>
                  <a:schemeClr val="bg1">
                    <a:lumMod val="65000"/>
                  </a:schemeClr>
                </a:solidFill>
                <a:latin typeface="微软雅黑" panose="020B0503020204020204" pitchFamily="34" charset="-122"/>
                <a:ea typeface="微软雅黑" panose="020B0503020204020204" pitchFamily="34" charset="-122"/>
              </a:rPr>
              <a:t>第四节 能量方程（能量守恒）</a:t>
            </a:r>
          </a:p>
          <a:p>
            <a:pPr>
              <a:lnSpc>
                <a:spcPct val="150000"/>
              </a:lnSpc>
            </a:pPr>
            <a:r>
              <a:rPr lang="zh-CN" altLang="en-US" sz="2400" dirty="0">
                <a:solidFill>
                  <a:schemeClr val="bg1">
                    <a:lumMod val="65000"/>
                  </a:schemeClr>
                </a:solidFill>
                <a:latin typeface="微软雅黑" panose="020B0503020204020204" pitchFamily="34" charset="-122"/>
                <a:ea typeface="微软雅黑" panose="020B0503020204020204" pitchFamily="34" charset="-122"/>
              </a:rPr>
              <a:t>第五节 简单情况下的纳维-斯托克斯(N-S)方程的一些准确解</a:t>
            </a:r>
          </a:p>
        </p:txBody>
      </p:sp>
      <p:sp>
        <p:nvSpPr>
          <p:cNvPr id="3" name="标题 2">
            <a:extLst>
              <a:ext uri="{FF2B5EF4-FFF2-40B4-BE49-F238E27FC236}">
                <a16:creationId xmlns:a16="http://schemas.microsoft.com/office/drawing/2014/main" id="{DBBDAED2-A009-E2BE-ECEF-51651C2AC241}"/>
              </a:ext>
            </a:extLst>
          </p:cNvPr>
          <p:cNvSpPr>
            <a:spLocks noGrp="1"/>
          </p:cNvSpPr>
          <p:nvPr>
            <p:ph type="title"/>
          </p:nvPr>
        </p:nvSpPr>
        <p:spPr/>
        <p:txBody>
          <a:bodyPr/>
          <a:lstStyle/>
          <a:p>
            <a:r>
              <a:rPr lang="zh-CN" altLang="en-US" dirty="0"/>
              <a:t>第二章 流体运动方程组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31</a:t>
            </a:fld>
            <a:endParaRPr lang="zh-CN" altLang="en-US"/>
          </a:p>
        </p:txBody>
      </p:sp>
    </p:spTree>
    <p:extLst>
      <p:ext uri="{BB962C8B-B14F-4D97-AF65-F5344CB8AC3E}">
        <p14:creationId xmlns:p14="http://schemas.microsoft.com/office/powerpoint/2010/main" val="2839141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5" name="组合 33794"/>
          <p:cNvGrpSpPr/>
          <p:nvPr/>
        </p:nvGrpSpPr>
        <p:grpSpPr bwMode="auto">
          <a:xfrm>
            <a:off x="3903814" y="3995693"/>
            <a:ext cx="3868741" cy="1504951"/>
            <a:chOff x="-229" y="6"/>
            <a:chExt cx="2437" cy="948"/>
          </a:xfrm>
        </p:grpSpPr>
        <p:sp>
          <p:nvSpPr>
            <p:cNvPr id="32771" name="矩形 33795"/>
            <p:cNvSpPr>
              <a:spLocks noChangeArrowheads="1"/>
            </p:cNvSpPr>
            <p:nvPr/>
          </p:nvSpPr>
          <p:spPr bwMode="auto">
            <a:xfrm>
              <a:off x="1392" y="6"/>
              <a:ext cx="7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dirty="0">
                  <a:latin typeface="Arial" panose="020B0604020202020204" pitchFamily="34" charset="0"/>
                  <a:ea typeface="微软雅黑" panose="020B0503020204020204" pitchFamily="34" charset="-122"/>
                </a:rPr>
                <a:t>质量力</a:t>
              </a:r>
            </a:p>
          </p:txBody>
        </p:sp>
        <p:sp>
          <p:nvSpPr>
            <p:cNvPr id="32772" name="矩形 33796"/>
            <p:cNvSpPr>
              <a:spLocks noChangeArrowheads="1"/>
            </p:cNvSpPr>
            <p:nvPr/>
          </p:nvSpPr>
          <p:spPr bwMode="auto">
            <a:xfrm>
              <a:off x="-229" y="294"/>
              <a:ext cx="147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dirty="0">
                  <a:latin typeface="Arial" panose="020B0604020202020204" pitchFamily="34" charset="0"/>
                  <a:ea typeface="微软雅黑" panose="020B0503020204020204" pitchFamily="34" charset="-122"/>
                </a:rPr>
                <a:t>流体的作用力</a:t>
              </a:r>
            </a:p>
          </p:txBody>
        </p:sp>
        <p:sp>
          <p:nvSpPr>
            <p:cNvPr id="32773" name="矩形 33797"/>
            <p:cNvSpPr>
              <a:spLocks noChangeArrowheads="1"/>
            </p:cNvSpPr>
            <p:nvPr/>
          </p:nvSpPr>
          <p:spPr bwMode="auto">
            <a:xfrm>
              <a:off x="1413" y="624"/>
              <a:ext cx="7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dirty="0">
                  <a:latin typeface="Arial" panose="020B0604020202020204" pitchFamily="34" charset="0"/>
                  <a:ea typeface="微软雅黑" panose="020B0503020204020204" pitchFamily="34" charset="-122"/>
                </a:rPr>
                <a:t>表面力</a:t>
              </a:r>
            </a:p>
          </p:txBody>
        </p:sp>
        <p:sp>
          <p:nvSpPr>
            <p:cNvPr id="32774" name="左大括号 33798"/>
            <p:cNvSpPr/>
            <p:nvPr/>
          </p:nvSpPr>
          <p:spPr bwMode="auto">
            <a:xfrm>
              <a:off x="1296" y="144"/>
              <a:ext cx="96" cy="672"/>
            </a:xfrm>
            <a:prstGeom prst="leftBrace">
              <a:avLst>
                <a:gd name="adj1" fmla="val 58074"/>
                <a:gd name="adj2" fmla="val 50000"/>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sz="2400" dirty="0">
                <a:latin typeface="Arial" panose="020B0604020202020204" pitchFamily="34" charset="0"/>
                <a:ea typeface="微软雅黑" panose="020B0503020204020204" pitchFamily="34" charset="-122"/>
              </a:endParaRPr>
            </a:p>
          </p:txBody>
        </p:sp>
      </p:grpSp>
      <p:sp>
        <p:nvSpPr>
          <p:cNvPr id="32775" name="矩形 33799"/>
          <p:cNvSpPr>
            <a:spLocks noChangeArrowheads="1"/>
          </p:cNvSpPr>
          <p:nvPr/>
        </p:nvSpPr>
        <p:spPr bwMode="auto">
          <a:xfrm>
            <a:off x="2782888" y="2420939"/>
            <a:ext cx="7086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latin typeface="Arial" panose="020B0604020202020204" pitchFamily="34" charset="0"/>
                <a:ea typeface="微软雅黑" panose="020B0503020204020204" pitchFamily="34" charset="-122"/>
                <a:cs typeface="Arial" panose="020B0604020202020204" pitchFamily="34" charset="0"/>
              </a:rPr>
              <a:t>分析对象：</a:t>
            </a:r>
          </a:p>
          <a:p>
            <a:endParaRPr lang="zh-CN" altLang="en-US" sz="2000" dirty="0">
              <a:latin typeface="Arial" panose="020B0604020202020204" pitchFamily="34" charset="0"/>
              <a:ea typeface="微软雅黑" panose="020B0503020204020204" pitchFamily="34" charset="-122"/>
              <a:cs typeface="Arial" panose="020B0604020202020204" pitchFamily="34" charset="0"/>
            </a:endParaRPr>
          </a:p>
          <a:p>
            <a:r>
              <a:rPr lang="zh-CN" altLang="en-US" sz="2000" dirty="0">
                <a:latin typeface="Arial" panose="020B0604020202020204" pitchFamily="34" charset="0"/>
                <a:ea typeface="微软雅黑" panose="020B0503020204020204" pitchFamily="34" charset="-122"/>
                <a:cs typeface="Arial" panose="020B0604020202020204" pitchFamily="34" charset="0"/>
              </a:rPr>
              <a:t>   流体中以界面    </a:t>
            </a: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包围的体积为     </a:t>
            </a: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的流体块</a:t>
            </a:r>
          </a:p>
        </p:txBody>
      </p:sp>
      <p:graphicFrame>
        <p:nvGraphicFramePr>
          <p:cNvPr id="32776" name="对象 33800"/>
          <p:cNvGraphicFramePr>
            <a:graphicFrameLocks noChangeAspect="1"/>
          </p:cNvGraphicFramePr>
          <p:nvPr/>
        </p:nvGraphicFramePr>
        <p:xfrm>
          <a:off x="4583832" y="3048000"/>
          <a:ext cx="488950" cy="381000"/>
        </p:xfrm>
        <a:graphic>
          <a:graphicData uri="http://schemas.openxmlformats.org/presentationml/2006/ole">
            <mc:AlternateContent xmlns:mc="http://schemas.openxmlformats.org/markup-compatibility/2006">
              <mc:Choice xmlns:v="urn:schemas-microsoft-com:vml" Requires="v">
                <p:oleObj r:id="rId3" imgW="5486400" imgH="4267200" progId="Equation.DSMT4">
                  <p:embed/>
                </p:oleObj>
              </mc:Choice>
              <mc:Fallback>
                <p:oleObj r:id="rId3" imgW="5486400" imgH="4267200" progId="Equation.DSMT4">
                  <p:embed/>
                  <p:pic>
                    <p:nvPicPr>
                      <p:cNvPr id="32776" name="对象 338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832" y="3048000"/>
                        <a:ext cx="4889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77" name="对象 33801"/>
          <p:cNvGraphicFramePr>
            <a:graphicFrameLocks noChangeAspect="1"/>
          </p:cNvGraphicFramePr>
          <p:nvPr/>
        </p:nvGraphicFramePr>
        <p:xfrm>
          <a:off x="6533060" y="3048000"/>
          <a:ext cx="427037" cy="381000"/>
        </p:xfrm>
        <a:graphic>
          <a:graphicData uri="http://schemas.openxmlformats.org/presentationml/2006/ole">
            <mc:AlternateContent xmlns:mc="http://schemas.openxmlformats.org/markup-compatibility/2006">
              <mc:Choice xmlns:v="urn:schemas-microsoft-com:vml" Requires="v">
                <p:oleObj r:id="rId5" imgW="4876800" imgH="4267200" progId="Equation.DSMT4">
                  <p:embed/>
                </p:oleObj>
              </mc:Choice>
              <mc:Fallback>
                <p:oleObj r:id="rId5" imgW="4876800" imgH="4267200" progId="Equation.DSMT4">
                  <p:embed/>
                  <p:pic>
                    <p:nvPicPr>
                      <p:cNvPr id="32777" name="对象 338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3060" y="3048000"/>
                        <a:ext cx="4270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标题 3"/>
          <p:cNvSpPr>
            <a:spLocks noGrp="1"/>
          </p:cNvSpPr>
          <p:nvPr>
            <p:ph type="title"/>
          </p:nvPr>
        </p:nvSpPr>
        <p:spPr/>
        <p:txBody>
          <a:bodyPr>
            <a:normAutofit/>
          </a:bodyPr>
          <a:lstStyle/>
          <a:p>
            <a:r>
              <a:rPr lang="en-US" altLang="zh-CN" sz="2800" dirty="0">
                <a:latin typeface="Arial" panose="020B0604020202020204" pitchFamily="34" charset="0"/>
                <a:cs typeface="Arial" panose="020B0604020202020204" pitchFamily="34" charset="0"/>
              </a:rPr>
              <a:t>2.1 </a:t>
            </a:r>
            <a:r>
              <a:rPr lang="zh-CN" altLang="en-US" sz="2800" dirty="0">
                <a:solidFill>
                  <a:srgbClr val="008000"/>
                </a:solidFill>
                <a:latin typeface="Arial" panose="020B0604020202020204" pitchFamily="34" charset="0"/>
                <a:cs typeface="Arial" panose="020B0604020202020204" pitchFamily="34" charset="0"/>
              </a:rPr>
              <a:t>作用于流体的力</a:t>
            </a:r>
            <a:endParaRPr lang="zh-CN" altLang="en-US" sz="28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32</a:t>
            </a:fld>
            <a:endParaRPr lang="zh-CN" altLang="en-US"/>
          </a:p>
        </p:txBody>
      </p:sp>
      <p:graphicFrame>
        <p:nvGraphicFramePr>
          <p:cNvPr id="3" name="对象 2">
            <a:extLst>
              <a:ext uri="{FF2B5EF4-FFF2-40B4-BE49-F238E27FC236}">
                <a16:creationId xmlns:a16="http://schemas.microsoft.com/office/drawing/2014/main" id="{EE9D67AC-7695-5209-E378-DD4E8338A973}"/>
              </a:ext>
            </a:extLst>
          </p:cNvPr>
          <p:cNvGraphicFramePr>
            <a:graphicFrameLocks noChangeAspect="1"/>
          </p:cNvGraphicFramePr>
          <p:nvPr/>
        </p:nvGraphicFramePr>
        <p:xfrm>
          <a:off x="2798101" y="1243178"/>
          <a:ext cx="1714028" cy="599910"/>
        </p:xfrm>
        <a:graphic>
          <a:graphicData uri="http://schemas.openxmlformats.org/presentationml/2006/ole">
            <mc:AlternateContent xmlns:mc="http://schemas.openxmlformats.org/markup-compatibility/2006">
              <mc:Choice xmlns:v="urn:schemas-microsoft-com:vml" Requires="v">
                <p:oleObj name="Equation" r:id="rId7" imgW="507960" imgH="177480" progId="Equation.DSMT4">
                  <p:embed/>
                </p:oleObj>
              </mc:Choice>
              <mc:Fallback>
                <p:oleObj name="Equation" r:id="rId7" imgW="507960" imgH="177480" progId="Equation.DSMT4">
                  <p:embed/>
                  <p:pic>
                    <p:nvPicPr>
                      <p:cNvPr id="3" name="对象 2">
                        <a:extLst>
                          <a:ext uri="{FF2B5EF4-FFF2-40B4-BE49-F238E27FC236}">
                            <a16:creationId xmlns:a16="http://schemas.microsoft.com/office/drawing/2014/main" id="{EE9D67AC-7695-5209-E378-DD4E8338A973}"/>
                          </a:ext>
                        </a:extLst>
                      </p:cNvPr>
                      <p:cNvPicPr/>
                      <p:nvPr/>
                    </p:nvPicPr>
                    <p:blipFill>
                      <a:blip r:embed="rId8"/>
                      <a:stretch>
                        <a:fillRect/>
                      </a:stretch>
                    </p:blipFill>
                    <p:spPr>
                      <a:xfrm>
                        <a:off x="2798101" y="1243178"/>
                        <a:ext cx="1714028" cy="59991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4483D644-D335-F552-296D-C022BEBF6201}"/>
              </a:ext>
            </a:extLst>
          </p:cNvPr>
          <p:cNvGraphicFramePr>
            <a:graphicFrameLocks noChangeAspect="1"/>
          </p:cNvGraphicFramePr>
          <p:nvPr/>
        </p:nvGraphicFramePr>
        <p:xfrm>
          <a:off x="5085009" y="996326"/>
          <a:ext cx="1293707" cy="1093614"/>
        </p:xfrm>
        <a:graphic>
          <a:graphicData uri="http://schemas.openxmlformats.org/presentationml/2006/ole">
            <mc:AlternateContent xmlns:mc="http://schemas.openxmlformats.org/markup-compatibility/2006">
              <mc:Choice xmlns:v="urn:schemas-microsoft-com:vml" Requires="v">
                <p:oleObj name="Equation" r:id="rId9" imgW="495000" imgH="419040" progId="Equation.DSMT4">
                  <p:embed/>
                </p:oleObj>
              </mc:Choice>
              <mc:Fallback>
                <p:oleObj name="Equation" r:id="rId9" imgW="495000" imgH="419040" progId="Equation.DSMT4">
                  <p:embed/>
                  <p:pic>
                    <p:nvPicPr>
                      <p:cNvPr id="8" name="对象 7">
                        <a:extLst>
                          <a:ext uri="{FF2B5EF4-FFF2-40B4-BE49-F238E27FC236}">
                            <a16:creationId xmlns:a16="http://schemas.microsoft.com/office/drawing/2014/main" id="{4483D644-D335-F552-296D-C022BEBF6201}"/>
                          </a:ext>
                        </a:extLst>
                      </p:cNvPr>
                      <p:cNvPicPr/>
                      <p:nvPr/>
                    </p:nvPicPr>
                    <p:blipFill>
                      <a:blip r:embed="rId10"/>
                      <a:stretch>
                        <a:fillRect/>
                      </a:stretch>
                    </p:blipFill>
                    <p:spPr>
                      <a:xfrm>
                        <a:off x="5085009" y="996326"/>
                        <a:ext cx="1293707" cy="1093614"/>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61174954-35D2-F247-9A60-F9EFA46E5117}"/>
              </a:ext>
            </a:extLst>
          </p:cNvPr>
          <p:cNvGraphicFramePr>
            <a:graphicFrameLocks noChangeAspect="1"/>
          </p:cNvGraphicFramePr>
          <p:nvPr/>
        </p:nvGraphicFramePr>
        <p:xfrm>
          <a:off x="7248128" y="1371556"/>
          <a:ext cx="720080" cy="425502"/>
        </p:xfrm>
        <a:graphic>
          <a:graphicData uri="http://schemas.openxmlformats.org/presentationml/2006/ole">
            <mc:AlternateContent xmlns:mc="http://schemas.openxmlformats.org/markup-compatibility/2006">
              <mc:Choice xmlns:v="urn:schemas-microsoft-com:vml" Requires="v">
                <p:oleObj name="Equation" r:id="rId11" imgW="279360" imgH="164880" progId="Equation.DSMT4">
                  <p:embed/>
                </p:oleObj>
              </mc:Choice>
              <mc:Fallback>
                <p:oleObj name="Equation" r:id="rId11" imgW="279360" imgH="164880" progId="Equation.DSMT4">
                  <p:embed/>
                  <p:pic>
                    <p:nvPicPr>
                      <p:cNvPr id="9" name="对象 8">
                        <a:extLst>
                          <a:ext uri="{FF2B5EF4-FFF2-40B4-BE49-F238E27FC236}">
                            <a16:creationId xmlns:a16="http://schemas.microsoft.com/office/drawing/2014/main" id="{61174954-35D2-F247-9A60-F9EFA46E5117}"/>
                          </a:ext>
                        </a:extLst>
                      </p:cNvPr>
                      <p:cNvPicPr/>
                      <p:nvPr/>
                    </p:nvPicPr>
                    <p:blipFill>
                      <a:blip r:embed="rId12"/>
                      <a:stretch>
                        <a:fillRect/>
                      </a:stretch>
                    </p:blipFill>
                    <p:spPr>
                      <a:xfrm>
                        <a:off x="7248128" y="1371556"/>
                        <a:ext cx="720080" cy="425502"/>
                      </a:xfrm>
                      <a:prstGeom prst="rect">
                        <a:avLst/>
                      </a:prstGeom>
                    </p:spPr>
                  </p:pic>
                </p:oleObj>
              </mc:Fallback>
            </mc:AlternateContent>
          </a:graphicData>
        </a:graphic>
      </p:graphicFrame>
      <p:sp>
        <p:nvSpPr>
          <p:cNvPr id="10" name="矩形 9">
            <a:extLst>
              <a:ext uri="{FF2B5EF4-FFF2-40B4-BE49-F238E27FC236}">
                <a16:creationId xmlns:a16="http://schemas.microsoft.com/office/drawing/2014/main" id="{5BBDECF8-DA1F-7B1F-482E-88296F843FA0}"/>
              </a:ext>
            </a:extLst>
          </p:cNvPr>
          <p:cNvSpPr/>
          <p:nvPr/>
        </p:nvSpPr>
        <p:spPr>
          <a:xfrm>
            <a:off x="8040217" y="1152823"/>
            <a:ext cx="505267" cy="923330"/>
          </a:xfrm>
          <a:prstGeom prst="rect">
            <a:avLst/>
          </a:prstGeom>
          <a:noFill/>
        </p:spPr>
        <p:txBody>
          <a:bodyPr wrap="none" lIns="91440" tIns="45720" rIns="91440" bIns="45720">
            <a:spAutoFit/>
          </a:bodyPr>
          <a:lstStyle/>
          <a:p>
            <a:pPr algn="ctr"/>
            <a:r>
              <a:rPr lang="en-US" altLang="zh-CN" sz="5400" b="1" dirty="0">
                <a:ln w="22225">
                  <a:solidFill>
                    <a:schemeClr val="accent2"/>
                  </a:solidFill>
                  <a:prstDash val="solid"/>
                </a:ln>
                <a:solidFill>
                  <a:schemeClr val="accent2">
                    <a:lumMod val="40000"/>
                    <a:lumOff val="60000"/>
                  </a:schemeClr>
                </a:solidFill>
              </a:rPr>
              <a:t>?</a:t>
            </a:r>
            <a:endParaRPr lang="zh-CN" altLang="en-US" sz="5400" b="1" dirty="0">
              <a:ln w="22225">
                <a:solidFill>
                  <a:schemeClr val="accent2"/>
                </a:solidFill>
                <a:prstDash val="solid"/>
              </a:ln>
              <a:solidFill>
                <a:schemeClr val="accent2">
                  <a:lumMod val="40000"/>
                  <a:lumOff val="60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34818"/>
          <p:cNvSpPr>
            <a:spLocks noChangeArrowheads="1"/>
          </p:cNvSpPr>
          <p:nvPr/>
        </p:nvSpPr>
        <p:spPr bwMode="auto">
          <a:xfrm>
            <a:off x="2279650" y="1280450"/>
            <a:ext cx="7848600" cy="96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spcBef>
                <a:spcPct val="50000"/>
              </a:spcBef>
            </a:pPr>
            <a:r>
              <a:rPr lang="zh-CN" altLang="en-US" sz="2000" b="1" dirty="0">
                <a:solidFill>
                  <a:srgbClr val="008000"/>
                </a:solidFill>
                <a:latin typeface="Arial" panose="020B0604020202020204" pitchFamily="34" charset="0"/>
                <a:ea typeface="微软雅黑" panose="020B0503020204020204" pitchFamily="34" charset="-122"/>
                <a:cs typeface="Arial" panose="020B0604020202020204" pitchFamily="34" charset="0"/>
              </a:rPr>
              <a:t>1 定义</a:t>
            </a:r>
            <a:r>
              <a:rPr lang="zh-CN" altLang="en-US" sz="2000" dirty="0">
                <a:latin typeface="Arial" panose="020B0604020202020204" pitchFamily="34" charset="0"/>
                <a:ea typeface="微软雅黑" panose="020B0503020204020204" pitchFamily="34" charset="-122"/>
                <a:cs typeface="Arial" panose="020B0604020202020204" pitchFamily="34" charset="0"/>
              </a:rPr>
              <a:t>：</a:t>
            </a:r>
            <a:r>
              <a:rPr lang="zh-CN" altLang="en-US" sz="2000" dirty="0">
                <a:solidFill>
                  <a:srgbClr val="008000"/>
                </a:solidFill>
                <a:latin typeface="Arial" panose="020B0604020202020204" pitchFamily="34" charset="0"/>
                <a:ea typeface="微软雅黑" panose="020B0503020204020204" pitchFamily="34" charset="-122"/>
                <a:cs typeface="Arial" panose="020B0604020202020204" pitchFamily="34" charset="0"/>
              </a:rPr>
              <a:t>质量力</a:t>
            </a:r>
            <a:r>
              <a:rPr lang="zh-CN" altLang="en-US" sz="2000" dirty="0">
                <a:latin typeface="Arial" panose="020B0604020202020204" pitchFamily="34" charset="0"/>
                <a:ea typeface="微软雅黑" panose="020B0503020204020204" pitchFamily="34" charset="-122"/>
                <a:cs typeface="Arial" panose="020B0604020202020204" pitchFamily="34" charset="0"/>
              </a:rPr>
              <a:t>是指</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作用于所有流体质点</a:t>
            </a:r>
            <a:r>
              <a:rPr lang="zh-CN" altLang="en-US" sz="2000" dirty="0">
                <a:latin typeface="Arial" panose="020B0604020202020204" pitchFamily="34" charset="0"/>
                <a:ea typeface="微软雅黑" panose="020B0503020204020204" pitchFamily="34" charset="-122"/>
                <a:cs typeface="Arial" panose="020B0604020202020204" pitchFamily="34" charset="0"/>
              </a:rPr>
              <a:t>的力</a:t>
            </a:r>
            <a:r>
              <a:rPr lang="zh-CN" altLang="en-US" sz="2000" dirty="0">
                <a:latin typeface="Arial" panose="020B0604020202020204" pitchFamily="34" charset="0"/>
                <a:ea typeface="微软雅黑" panose="020B0503020204020204" pitchFamily="34" charset="-122"/>
              </a:rPr>
              <a:t>——</a:t>
            </a:r>
            <a:r>
              <a:rPr lang="zh-CN" altLang="en-US" sz="2000" dirty="0">
                <a:latin typeface="Arial" panose="020B0604020202020204" pitchFamily="34" charset="0"/>
                <a:ea typeface="微软雅黑" panose="020B0503020204020204" pitchFamily="34" charset="-122"/>
                <a:cs typeface="Arial" panose="020B0604020202020204" pitchFamily="34" charset="0"/>
              </a:rPr>
              <a:t>重力、万有引力、电磁力等。</a:t>
            </a:r>
          </a:p>
        </p:txBody>
      </p:sp>
      <p:sp>
        <p:nvSpPr>
          <p:cNvPr id="34820" name="矩形 34819"/>
          <p:cNvSpPr>
            <a:spLocks noChangeArrowheads="1"/>
          </p:cNvSpPr>
          <p:nvPr/>
        </p:nvSpPr>
        <p:spPr bwMode="auto">
          <a:xfrm>
            <a:off x="2280949" y="2253348"/>
            <a:ext cx="8137525"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spcBef>
                <a:spcPct val="50000"/>
              </a:spcBef>
            </a:pPr>
            <a:r>
              <a:rPr lang="zh-CN" altLang="en-US" sz="2000" b="1" dirty="0">
                <a:solidFill>
                  <a:srgbClr val="008000"/>
                </a:solidFill>
                <a:latin typeface="Arial" panose="020B0604020202020204" pitchFamily="34" charset="0"/>
                <a:ea typeface="微软雅黑" panose="020B0503020204020204" pitchFamily="34" charset="-122"/>
                <a:cs typeface="Arial" panose="020B0604020202020204" pitchFamily="34" charset="0"/>
              </a:rPr>
              <a:t>2 性质</a:t>
            </a:r>
            <a:r>
              <a:rPr lang="zh-CN" altLang="en-US" sz="2000" dirty="0">
                <a:latin typeface="Arial" panose="020B0604020202020204" pitchFamily="34" charset="0"/>
                <a:ea typeface="微软雅黑" panose="020B0503020204020204" pitchFamily="34" charset="-122"/>
                <a:cs typeface="Arial" panose="020B0604020202020204" pitchFamily="34" charset="0"/>
              </a:rPr>
              <a:t>：</a:t>
            </a:r>
          </a:p>
          <a:p>
            <a:pPr eaLnBrk="0" hangingPunct="0">
              <a:lnSpc>
                <a:spcPct val="150000"/>
              </a:lnSpc>
              <a:spcBef>
                <a:spcPct val="50000"/>
              </a:spcBef>
            </a:pP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1</a:t>
            </a: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质量力是一种</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长程力</a:t>
            </a:r>
            <a:r>
              <a:rPr lang="zh-CN" altLang="en-US" sz="2000" dirty="0">
                <a:latin typeface="Arial" panose="020B0604020202020204" pitchFamily="34" charset="0"/>
                <a:ea typeface="微软雅黑" panose="020B0503020204020204" pitchFamily="34" charset="-122"/>
                <a:cs typeface="Arial" panose="020B0604020202020204" pitchFamily="34" charset="0"/>
              </a:rPr>
              <a:t>：它随相互作用的元素之间的距离的增加而减小，但对于一般流体的特征运动距离而言，</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质量力均能显示出来</a:t>
            </a:r>
            <a:r>
              <a:rPr lang="zh-CN" altLang="en-US" sz="2000" dirty="0">
                <a:latin typeface="Arial" panose="020B0604020202020204" pitchFamily="34" charset="0"/>
                <a:ea typeface="微软雅黑" panose="020B0503020204020204" pitchFamily="34" charset="-122"/>
                <a:cs typeface="Arial" panose="020B0604020202020204" pitchFamily="34" charset="0"/>
              </a:rPr>
              <a:t>。</a:t>
            </a:r>
          </a:p>
          <a:p>
            <a:pPr eaLnBrk="0" hangingPunct="0">
              <a:lnSpc>
                <a:spcPct val="150000"/>
              </a:lnSpc>
              <a:spcBef>
                <a:spcPct val="50000"/>
              </a:spcBef>
            </a:pPr>
            <a:r>
              <a:rPr lang="zh-CN" altLang="en-US" sz="2000" dirty="0">
                <a:latin typeface="Arial" panose="020B0604020202020204" pitchFamily="34" charset="0"/>
                <a:ea typeface="微软雅黑" panose="020B0503020204020204" pitchFamily="34" charset="-122"/>
              </a:rPr>
              <a:t>        (2) </a:t>
            </a:r>
            <a:r>
              <a:rPr lang="zh-CN" altLang="en-US" sz="2000" dirty="0">
                <a:latin typeface="Arial" panose="020B0604020202020204" pitchFamily="34" charset="0"/>
                <a:ea typeface="微软雅黑" panose="020B0503020204020204" pitchFamily="34" charset="-122"/>
                <a:cs typeface="Arial" panose="020B0604020202020204" pitchFamily="34" charset="0"/>
              </a:rPr>
              <a:t>质量力是一种</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分布力</a:t>
            </a:r>
            <a:r>
              <a:rPr lang="zh-CN" altLang="en-US" sz="2000" dirty="0">
                <a:latin typeface="Arial" panose="020B0604020202020204" pitchFamily="34" charset="0"/>
                <a:ea typeface="微软雅黑" panose="020B0503020204020204" pitchFamily="34" charset="-122"/>
                <a:cs typeface="Arial" panose="020B0604020202020204" pitchFamily="34" charset="0"/>
              </a:rPr>
              <a:t>，</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分布于流体块的整个体积内</a:t>
            </a:r>
            <a:r>
              <a:rPr lang="zh-CN" altLang="en-US" sz="2000" dirty="0">
                <a:latin typeface="Arial" panose="020B0604020202020204" pitchFamily="34" charset="0"/>
                <a:ea typeface="微软雅黑" panose="020B0503020204020204" pitchFamily="34" charset="-122"/>
                <a:cs typeface="Arial" panose="020B0604020202020204" pitchFamily="34" charset="0"/>
              </a:rPr>
              <a:t>，流体块所受的质量力与其周围有无其他流体无关。</a:t>
            </a:r>
          </a:p>
        </p:txBody>
      </p:sp>
      <p:sp>
        <p:nvSpPr>
          <p:cNvPr id="34821" name="矩形 34820"/>
          <p:cNvSpPr>
            <a:spLocks noChangeArrowheads="1"/>
          </p:cNvSpPr>
          <p:nvPr/>
        </p:nvSpPr>
        <p:spPr bwMode="auto">
          <a:xfrm>
            <a:off x="3162092" y="5155997"/>
            <a:ext cx="6083717" cy="49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lnSpc>
                <a:spcPct val="150000"/>
              </a:lnSpc>
              <a:spcBef>
                <a:spcPct val="50000"/>
              </a:spcBef>
            </a:pPr>
            <a:r>
              <a:rPr lang="zh-CN" altLang="en-US" sz="2000" dirty="0">
                <a:latin typeface="Arial" panose="020B0604020202020204" pitchFamily="34" charset="0"/>
                <a:ea typeface="微软雅黑" panose="020B0503020204020204" pitchFamily="34" charset="-122"/>
              </a:rPr>
              <a:t>通常情况下，作用于流体的质量力通常就是指</a:t>
            </a:r>
            <a:r>
              <a:rPr lang="zh-CN" altLang="en-US" sz="2000" dirty="0">
                <a:solidFill>
                  <a:srgbClr val="FF0000"/>
                </a:solidFill>
                <a:latin typeface="Arial" panose="020B0604020202020204" pitchFamily="34" charset="0"/>
                <a:ea typeface="微软雅黑" panose="020B0503020204020204" pitchFamily="34" charset="-122"/>
              </a:rPr>
              <a:t>重力</a:t>
            </a:r>
            <a:r>
              <a:rPr lang="zh-CN" altLang="en-US" sz="2000" dirty="0">
                <a:latin typeface="Arial" panose="020B0604020202020204" pitchFamily="34" charset="0"/>
                <a:ea typeface="微软雅黑" panose="020B0503020204020204" pitchFamily="34" charset="-122"/>
              </a:rPr>
              <a:t>。</a:t>
            </a:r>
          </a:p>
        </p:txBody>
      </p:sp>
      <p:sp>
        <p:nvSpPr>
          <p:cNvPr id="3" name="标题 2"/>
          <p:cNvSpPr>
            <a:spLocks noGrp="1"/>
          </p:cNvSpPr>
          <p:nvPr>
            <p:ph type="title"/>
          </p:nvPr>
        </p:nvSpPr>
        <p:spPr>
          <a:xfrm>
            <a:off x="600636" y="314746"/>
            <a:ext cx="5122912" cy="639762"/>
          </a:xfrm>
        </p:spPr>
        <p:txBody>
          <a:bodyPr>
            <a:normAutofit fontScale="90000"/>
          </a:bodyPr>
          <a:lstStyle/>
          <a:p>
            <a:r>
              <a:rPr lang="en-US" altLang="zh-CN" dirty="0">
                <a:latin typeface="Arial" panose="020B0604020202020204" pitchFamily="34" charset="0"/>
                <a:cs typeface="Arial" panose="020B0604020202020204" pitchFamily="34" charset="0"/>
              </a:rPr>
              <a:t>2.1 </a:t>
            </a:r>
            <a:r>
              <a:rPr lang="zh-CN" altLang="en-US" dirty="0">
                <a:latin typeface="Arial" panose="020B0604020202020204" pitchFamily="34" charset="0"/>
                <a:cs typeface="Arial" panose="020B0604020202020204" pitchFamily="34" charset="0"/>
              </a:rPr>
              <a:t>作用于流体的力—</a:t>
            </a:r>
            <a:r>
              <a:rPr lang="zh-CN" altLang="en-US" dirty="0">
                <a:solidFill>
                  <a:srgbClr val="008000"/>
                </a:solidFill>
                <a:latin typeface="Arial" panose="020B0604020202020204" pitchFamily="34" charset="0"/>
                <a:cs typeface="Arial" panose="020B0604020202020204" pitchFamily="34" charset="0"/>
              </a:rPr>
              <a:t>质</a:t>
            </a:r>
            <a:r>
              <a:rPr lang="zh-CN" altLang="en-US" dirty="0">
                <a:solidFill>
                  <a:srgbClr val="008000"/>
                </a:solidFill>
                <a:latin typeface="Arial" panose="020B0604020202020204" pitchFamily="34" charset="0"/>
              </a:rPr>
              <a:t>量力</a:t>
            </a:r>
            <a:endParaRPr lang="zh-CN" altLang="en-US" dirty="0">
              <a:solidFill>
                <a:srgbClr val="008000"/>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矩形 35841"/>
          <p:cNvSpPr>
            <a:spLocks noChangeArrowheads="1"/>
          </p:cNvSpPr>
          <p:nvPr/>
        </p:nvSpPr>
        <p:spPr bwMode="auto">
          <a:xfrm>
            <a:off x="2652713" y="1069976"/>
            <a:ext cx="7620000" cy="49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spcBef>
                <a:spcPct val="50000"/>
              </a:spcBef>
            </a:pPr>
            <a:r>
              <a:rPr lang="zh-CN" altLang="en-US" sz="2000" dirty="0">
                <a:latin typeface="Arial" panose="020B0604020202020204" pitchFamily="34" charset="0"/>
                <a:ea typeface="微软雅黑" panose="020B0503020204020204" pitchFamily="34" charset="-122"/>
                <a:cs typeface="Arial" panose="020B0604020202020204" pitchFamily="34" charset="0"/>
              </a:rPr>
              <a:t>如果   </a:t>
            </a: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表示单位质量的流体的</a:t>
            </a:r>
            <a:r>
              <a:rPr lang="zh-CN" altLang="en-US" sz="2000" dirty="0">
                <a:solidFill>
                  <a:srgbClr val="008000"/>
                </a:solidFill>
                <a:latin typeface="Arial" panose="020B0604020202020204" pitchFamily="34" charset="0"/>
                <a:ea typeface="微软雅黑" panose="020B0503020204020204" pitchFamily="34" charset="-122"/>
                <a:cs typeface="Arial" panose="020B0604020202020204" pitchFamily="34" charset="0"/>
              </a:rPr>
              <a:t>质量力</a:t>
            </a:r>
            <a:r>
              <a:rPr lang="zh-CN" altLang="en-US" sz="2000" dirty="0">
                <a:latin typeface="Arial" panose="020B0604020202020204" pitchFamily="34" charset="0"/>
                <a:ea typeface="微软雅黑" panose="020B0503020204020204" pitchFamily="34" charset="-122"/>
                <a:cs typeface="Arial" panose="020B0604020202020204" pitchFamily="34" charset="0"/>
              </a:rPr>
              <a:t>：</a:t>
            </a:r>
          </a:p>
        </p:txBody>
      </p:sp>
      <p:sp>
        <p:nvSpPr>
          <p:cNvPr id="34818" name="矩形 35842"/>
          <p:cNvSpPr>
            <a:spLocks noChangeArrowheads="1"/>
          </p:cNvSpPr>
          <p:nvPr/>
        </p:nvSpPr>
        <p:spPr bwMode="auto">
          <a:xfrm>
            <a:off x="2576513" y="2822575"/>
            <a:ext cx="7620000" cy="96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spcBef>
                <a:spcPct val="50000"/>
              </a:spcBef>
            </a:pPr>
            <a:r>
              <a:rPr lang="zh-CN" altLang="en-US" sz="2000" dirty="0">
                <a:latin typeface="Arial" panose="020B0604020202020204" pitchFamily="34" charset="0"/>
                <a:ea typeface="微软雅黑" panose="020B0503020204020204" pitchFamily="34" charset="-122"/>
                <a:cs typeface="Arial" panose="020B0604020202020204" pitchFamily="34" charset="0"/>
              </a:rPr>
              <a:t>其中</a:t>
            </a: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     是作用在质量为</a:t>
            </a: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 </a:t>
            </a: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    的流体块上的质量力。不难看出，   可以看做质量力的分布密度。</a:t>
            </a:r>
          </a:p>
        </p:txBody>
      </p:sp>
      <p:graphicFrame>
        <p:nvGraphicFramePr>
          <p:cNvPr id="34819" name="对象 35843"/>
          <p:cNvGraphicFramePr>
            <a:graphicFrameLocks noChangeAspect="1"/>
          </p:cNvGraphicFramePr>
          <p:nvPr/>
        </p:nvGraphicFramePr>
        <p:xfrm>
          <a:off x="3195639" y="1125538"/>
          <a:ext cx="363537" cy="449262"/>
        </p:xfrm>
        <a:graphic>
          <a:graphicData uri="http://schemas.openxmlformats.org/presentationml/2006/ole">
            <mc:AlternateContent xmlns:mc="http://schemas.openxmlformats.org/markup-compatibility/2006">
              <mc:Choice xmlns:v="urn:schemas-microsoft-com:vml" Requires="v">
                <p:oleObj r:id="rId2" imgW="3962400" imgH="4876800" progId="Equation.3">
                  <p:embed/>
                </p:oleObj>
              </mc:Choice>
              <mc:Fallback>
                <p:oleObj r:id="rId2" imgW="3962400" imgH="4876800" progId="Equation.3">
                  <p:embed/>
                  <p:pic>
                    <p:nvPicPr>
                      <p:cNvPr id="34819" name="对象 358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639" y="1125538"/>
                        <a:ext cx="363537"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0" name="对象 35844"/>
          <p:cNvGraphicFramePr>
            <a:graphicFrameLocks noChangeAspect="1"/>
          </p:cNvGraphicFramePr>
          <p:nvPr/>
        </p:nvGraphicFramePr>
        <p:xfrm>
          <a:off x="4871865" y="1700160"/>
          <a:ext cx="1716509" cy="874433"/>
        </p:xfrm>
        <a:graphic>
          <a:graphicData uri="http://schemas.openxmlformats.org/presentationml/2006/ole">
            <mc:AlternateContent xmlns:mc="http://schemas.openxmlformats.org/markup-compatibility/2006">
              <mc:Choice xmlns:v="urn:schemas-microsoft-com:vml" Requires="v">
                <p:oleObj name="Equation" r:id="rId4" imgW="812520" imgH="419040" progId="Equation.DSMT4">
                  <p:embed/>
                </p:oleObj>
              </mc:Choice>
              <mc:Fallback>
                <p:oleObj name="Equation" r:id="rId4" imgW="812520" imgH="419040" progId="Equation.DSMT4">
                  <p:embed/>
                  <p:pic>
                    <p:nvPicPr>
                      <p:cNvPr id="34820" name="对象 35844"/>
                      <p:cNvPicPr>
                        <a:picLocks noChangeAspect="1" noChangeArrowheads="1"/>
                      </p:cNvPicPr>
                      <p:nvPr/>
                    </p:nvPicPr>
                    <p:blipFill>
                      <a:blip r:embed="rId5"/>
                      <a:srcRect/>
                      <a:stretch>
                        <a:fillRect/>
                      </a:stretch>
                    </p:blipFill>
                    <p:spPr bwMode="auto">
                      <a:xfrm>
                        <a:off x="4871865" y="1700160"/>
                        <a:ext cx="1716509" cy="874433"/>
                      </a:xfrm>
                      <a:prstGeom prst="rect">
                        <a:avLst/>
                      </a:prstGeom>
                      <a:noFill/>
                      <a:ln>
                        <a:noFill/>
                      </a:ln>
                    </p:spPr>
                  </p:pic>
                </p:oleObj>
              </mc:Fallback>
            </mc:AlternateContent>
          </a:graphicData>
        </a:graphic>
      </p:graphicFrame>
      <p:graphicFrame>
        <p:nvGraphicFramePr>
          <p:cNvPr id="34821" name="对象 35845"/>
          <p:cNvGraphicFramePr>
            <a:graphicFrameLocks noChangeAspect="1"/>
          </p:cNvGraphicFramePr>
          <p:nvPr/>
        </p:nvGraphicFramePr>
        <p:xfrm>
          <a:off x="3101181" y="2802948"/>
          <a:ext cx="552450" cy="545090"/>
        </p:xfrm>
        <a:graphic>
          <a:graphicData uri="http://schemas.openxmlformats.org/presentationml/2006/ole">
            <mc:AlternateContent xmlns:mc="http://schemas.openxmlformats.org/markup-compatibility/2006">
              <mc:Choice xmlns:v="urn:schemas-microsoft-com:vml" Requires="v">
                <p:oleObj name="Equation" r:id="rId6" imgW="253800" imgH="215640" progId="Equation.DSMT4">
                  <p:embed/>
                </p:oleObj>
              </mc:Choice>
              <mc:Fallback>
                <p:oleObj name="Equation" r:id="rId6" imgW="253800" imgH="215640" progId="Equation.DSMT4">
                  <p:embed/>
                  <p:pic>
                    <p:nvPicPr>
                      <p:cNvPr id="34821" name="对象 35845"/>
                      <p:cNvPicPr>
                        <a:picLocks noChangeAspect="1" noChangeArrowheads="1"/>
                      </p:cNvPicPr>
                      <p:nvPr/>
                    </p:nvPicPr>
                    <p:blipFill>
                      <a:blip r:embed="rId7"/>
                      <a:srcRect/>
                      <a:stretch>
                        <a:fillRect/>
                      </a:stretch>
                    </p:blipFill>
                    <p:spPr bwMode="auto">
                      <a:xfrm>
                        <a:off x="3101181" y="2802948"/>
                        <a:ext cx="552450" cy="545090"/>
                      </a:xfrm>
                      <a:prstGeom prst="rect">
                        <a:avLst/>
                      </a:prstGeom>
                      <a:noFill/>
                      <a:ln>
                        <a:noFill/>
                      </a:ln>
                    </p:spPr>
                  </p:pic>
                </p:oleObj>
              </mc:Fallback>
            </mc:AlternateContent>
          </a:graphicData>
        </a:graphic>
      </p:graphicFrame>
      <p:graphicFrame>
        <p:nvGraphicFramePr>
          <p:cNvPr id="34822" name="对象 35846"/>
          <p:cNvGraphicFramePr>
            <a:graphicFrameLocks noChangeAspect="1"/>
          </p:cNvGraphicFramePr>
          <p:nvPr/>
        </p:nvGraphicFramePr>
        <p:xfrm>
          <a:off x="2307432" y="3314700"/>
          <a:ext cx="361950" cy="444500"/>
        </p:xfrm>
        <a:graphic>
          <a:graphicData uri="http://schemas.openxmlformats.org/presentationml/2006/ole">
            <mc:AlternateContent xmlns:mc="http://schemas.openxmlformats.org/markup-compatibility/2006">
              <mc:Choice xmlns:v="urn:schemas-microsoft-com:vml" Requires="v">
                <p:oleObj r:id="rId8" imgW="3962400" imgH="4876800" progId="Equation.3">
                  <p:embed/>
                </p:oleObj>
              </mc:Choice>
              <mc:Fallback>
                <p:oleObj r:id="rId8" imgW="3962400" imgH="4876800" progId="Equation.3">
                  <p:embed/>
                  <p:pic>
                    <p:nvPicPr>
                      <p:cNvPr id="34822" name="对象 358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07432" y="3314700"/>
                        <a:ext cx="36195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23" name="矩形 35847"/>
          <p:cNvSpPr>
            <a:spLocks noChangeArrowheads="1"/>
          </p:cNvSpPr>
          <p:nvPr/>
        </p:nvSpPr>
        <p:spPr bwMode="auto">
          <a:xfrm>
            <a:off x="2566988" y="3863976"/>
            <a:ext cx="7620000" cy="961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spcBef>
                <a:spcPct val="50000"/>
              </a:spcBef>
            </a:pPr>
            <a:r>
              <a:rPr lang="zh-CN" altLang="en-US" sz="2000" dirty="0">
                <a:latin typeface="Arial" panose="020B0604020202020204" pitchFamily="34" charset="0"/>
                <a:ea typeface="微软雅黑" panose="020B0503020204020204" pitchFamily="34" charset="-122"/>
                <a:cs typeface="Arial" panose="020B0604020202020204" pitchFamily="34" charset="0"/>
              </a:rPr>
              <a:t>例如：对处于</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重力作用</a:t>
            </a:r>
            <a:r>
              <a:rPr lang="zh-CN" altLang="en-US" sz="2000" dirty="0">
                <a:latin typeface="Arial" panose="020B0604020202020204" pitchFamily="34" charset="0"/>
                <a:ea typeface="微软雅黑" panose="020B0503020204020204" pitchFamily="34" charset="-122"/>
                <a:cs typeface="Arial" panose="020B0604020202020204" pitchFamily="34" charset="0"/>
              </a:rPr>
              <a:t>的物体而言，</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质量力的分布密度</a:t>
            </a:r>
            <a:r>
              <a:rPr lang="zh-CN" altLang="en-US" sz="2000" dirty="0">
                <a:latin typeface="Arial" panose="020B0604020202020204" pitchFamily="34" charset="0"/>
                <a:ea typeface="微软雅黑" panose="020B0503020204020204" pitchFamily="34" charset="-122"/>
                <a:cs typeface="Arial" panose="020B0604020202020204" pitchFamily="34" charset="0"/>
              </a:rPr>
              <a:t>就是</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重力加速度</a:t>
            </a:r>
            <a:r>
              <a:rPr lang="zh-CN" altLang="en-US" sz="2000" dirty="0">
                <a:latin typeface="Arial" panose="020B0604020202020204" pitchFamily="34" charset="0"/>
                <a:ea typeface="微软雅黑" panose="020B0503020204020204" pitchFamily="34" charset="-122"/>
                <a:cs typeface="Arial" panose="020B0604020202020204" pitchFamily="34" charset="0"/>
              </a:rPr>
              <a:t>   。</a:t>
            </a:r>
          </a:p>
        </p:txBody>
      </p:sp>
      <p:graphicFrame>
        <p:nvGraphicFramePr>
          <p:cNvPr id="34824" name="对象 35848"/>
          <p:cNvGraphicFramePr>
            <a:graphicFrameLocks noChangeAspect="1"/>
          </p:cNvGraphicFramePr>
          <p:nvPr/>
        </p:nvGraphicFramePr>
        <p:xfrm>
          <a:off x="3101181" y="4416933"/>
          <a:ext cx="504056" cy="428327"/>
        </p:xfrm>
        <a:graphic>
          <a:graphicData uri="http://schemas.openxmlformats.org/presentationml/2006/ole">
            <mc:AlternateContent xmlns:mc="http://schemas.openxmlformats.org/markup-compatibility/2006">
              <mc:Choice xmlns:v="urn:schemas-microsoft-com:vml" Requires="v">
                <p:oleObj name="Equation" r:id="rId10" imgW="139680" imgH="203040" progId="Equation.DSMT4">
                  <p:embed/>
                </p:oleObj>
              </mc:Choice>
              <mc:Fallback>
                <p:oleObj name="Equation" r:id="rId10" imgW="139680" imgH="203040" progId="Equation.DSMT4">
                  <p:embed/>
                  <p:pic>
                    <p:nvPicPr>
                      <p:cNvPr id="34824" name="对象 35848"/>
                      <p:cNvPicPr>
                        <a:picLocks noChangeAspect="1" noChangeArrowheads="1"/>
                      </p:cNvPicPr>
                      <p:nvPr/>
                    </p:nvPicPr>
                    <p:blipFill>
                      <a:blip r:embed="rId11"/>
                      <a:srcRect/>
                      <a:stretch>
                        <a:fillRect/>
                      </a:stretch>
                    </p:blipFill>
                    <p:spPr bwMode="auto">
                      <a:xfrm>
                        <a:off x="3101181" y="4416933"/>
                        <a:ext cx="504056" cy="428327"/>
                      </a:xfrm>
                      <a:prstGeom prst="rect">
                        <a:avLst/>
                      </a:prstGeom>
                      <a:noFill/>
                      <a:ln>
                        <a:noFill/>
                      </a:ln>
                    </p:spPr>
                  </p:pic>
                </p:oleObj>
              </mc:Fallback>
            </mc:AlternateContent>
          </a:graphicData>
        </a:graphic>
      </p:graphicFrame>
      <p:graphicFrame>
        <p:nvGraphicFramePr>
          <p:cNvPr id="34825" name="对象 35849"/>
          <p:cNvGraphicFramePr>
            <a:graphicFrameLocks noChangeAspect="1"/>
          </p:cNvGraphicFramePr>
          <p:nvPr/>
        </p:nvGraphicFramePr>
        <p:xfrm>
          <a:off x="5302250" y="2925764"/>
          <a:ext cx="552450" cy="422275"/>
        </p:xfrm>
        <a:graphic>
          <a:graphicData uri="http://schemas.openxmlformats.org/presentationml/2006/ole">
            <mc:AlternateContent xmlns:mc="http://schemas.openxmlformats.org/markup-compatibility/2006">
              <mc:Choice xmlns:v="urn:schemas-microsoft-com:vml" Requires="v">
                <p:oleObj r:id="rId12" imgW="5791200" imgH="4267200" progId="Equation.3">
                  <p:embed/>
                </p:oleObj>
              </mc:Choice>
              <mc:Fallback>
                <p:oleObj r:id="rId12" imgW="5791200" imgH="4267200" progId="Equation.3">
                  <p:embed/>
                  <p:pic>
                    <p:nvPicPr>
                      <p:cNvPr id="34825" name="对象 3584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02250" y="2925764"/>
                        <a:ext cx="5524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6" name="对象 35850"/>
          <p:cNvGraphicFramePr>
            <a:graphicFrameLocks/>
          </p:cNvGraphicFramePr>
          <p:nvPr/>
        </p:nvGraphicFramePr>
        <p:xfrm>
          <a:off x="3840164" y="5073650"/>
          <a:ext cx="4973637" cy="692150"/>
        </p:xfrm>
        <a:graphic>
          <a:graphicData uri="http://schemas.openxmlformats.org/presentationml/2006/ole">
            <mc:AlternateContent xmlns:mc="http://schemas.openxmlformats.org/markup-compatibility/2006">
              <mc:Choice xmlns:v="urn:schemas-microsoft-com:vml" Requires="v">
                <p:oleObj name="Equation" r:id="rId14" imgW="2679480" imgH="393480" progId="Equation.DSMT4">
                  <p:embed/>
                </p:oleObj>
              </mc:Choice>
              <mc:Fallback>
                <p:oleObj name="Equation" r:id="rId14" imgW="2679480" imgH="393480" progId="Equation.DSMT4">
                  <p:embed/>
                  <p:pic>
                    <p:nvPicPr>
                      <p:cNvPr id="34826" name="对象 35850"/>
                      <p:cNvPicPr>
                        <a:picLocks noChangeArrowheads="1"/>
                      </p:cNvPicPr>
                      <p:nvPr/>
                    </p:nvPicPr>
                    <p:blipFill>
                      <a:blip r:embed="rId15"/>
                      <a:srcRect/>
                      <a:stretch>
                        <a:fillRect/>
                      </a:stretch>
                    </p:blipFill>
                    <p:spPr bwMode="auto">
                      <a:xfrm>
                        <a:off x="3840164" y="5073650"/>
                        <a:ext cx="4973637" cy="692150"/>
                      </a:xfrm>
                      <a:prstGeom prst="rect">
                        <a:avLst/>
                      </a:prstGeom>
                      <a:noFill/>
                      <a:ln>
                        <a:noFill/>
                      </a:ln>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6" name="标题 2">
            <a:extLst>
              <a:ext uri="{FF2B5EF4-FFF2-40B4-BE49-F238E27FC236}">
                <a16:creationId xmlns:a16="http://schemas.microsoft.com/office/drawing/2014/main" id="{ADA91689-112C-21BA-27E0-490A8F8CE344}"/>
              </a:ext>
            </a:extLst>
          </p:cNvPr>
          <p:cNvSpPr>
            <a:spLocks noGrp="1"/>
          </p:cNvSpPr>
          <p:nvPr>
            <p:ph type="title"/>
          </p:nvPr>
        </p:nvSpPr>
        <p:spPr>
          <a:xfrm>
            <a:off x="600636" y="314746"/>
            <a:ext cx="5122912" cy="639762"/>
          </a:xfrm>
        </p:spPr>
        <p:txBody>
          <a:bodyPr>
            <a:normAutofit fontScale="90000"/>
          </a:bodyPr>
          <a:lstStyle/>
          <a:p>
            <a:r>
              <a:rPr lang="en-US" altLang="zh-CN" dirty="0">
                <a:latin typeface="Arial" panose="020B0604020202020204" pitchFamily="34" charset="0"/>
                <a:cs typeface="Arial" panose="020B0604020202020204" pitchFamily="34" charset="0"/>
              </a:rPr>
              <a:t>2.1 </a:t>
            </a:r>
            <a:r>
              <a:rPr lang="zh-CN" altLang="en-US" dirty="0">
                <a:latin typeface="Arial" panose="020B0604020202020204" pitchFamily="34" charset="0"/>
                <a:cs typeface="Arial" panose="020B0604020202020204" pitchFamily="34" charset="0"/>
              </a:rPr>
              <a:t>作用于流体的力—</a:t>
            </a:r>
            <a:r>
              <a:rPr lang="zh-CN" altLang="en-US" dirty="0">
                <a:solidFill>
                  <a:srgbClr val="008000"/>
                </a:solidFill>
                <a:latin typeface="Arial" panose="020B0604020202020204" pitchFamily="34" charset="0"/>
                <a:cs typeface="Arial" panose="020B0604020202020204" pitchFamily="34" charset="0"/>
              </a:rPr>
              <a:t>质</a:t>
            </a:r>
            <a:r>
              <a:rPr lang="zh-CN" altLang="en-US" dirty="0">
                <a:solidFill>
                  <a:srgbClr val="008000"/>
                </a:solidFill>
                <a:latin typeface="Arial" panose="020B0604020202020204" pitchFamily="34" charset="0"/>
              </a:rPr>
              <a:t>量力</a:t>
            </a:r>
            <a:endParaRPr lang="zh-CN" altLang="en-US" dirty="0">
              <a:solidFill>
                <a:srgbClr val="008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36866"/>
          <p:cNvSpPr>
            <a:spLocks noChangeArrowheads="1"/>
          </p:cNvSpPr>
          <p:nvPr/>
        </p:nvSpPr>
        <p:spPr bwMode="auto">
          <a:xfrm>
            <a:off x="2112142" y="1242719"/>
            <a:ext cx="8098804" cy="1422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lnSpc>
                <a:spcPct val="150000"/>
              </a:lnSpc>
              <a:spcBef>
                <a:spcPct val="50000"/>
              </a:spcBef>
            </a:pPr>
            <a:r>
              <a:rPr lang="en-US" altLang="zh-CN" sz="2000" b="1" dirty="0">
                <a:solidFill>
                  <a:srgbClr val="008000"/>
                </a:solidFill>
                <a:latin typeface="Arial" panose="020B0604020202020204" pitchFamily="34" charset="0"/>
                <a:ea typeface="微软雅黑" panose="020B0503020204020204" pitchFamily="34" charset="-122"/>
                <a:cs typeface="Arial" panose="020B0604020202020204" pitchFamily="34" charset="0"/>
              </a:rPr>
              <a:t>1 </a:t>
            </a:r>
            <a:r>
              <a:rPr lang="zh-CN" altLang="en-US" sz="2000" b="1" dirty="0">
                <a:solidFill>
                  <a:srgbClr val="008000"/>
                </a:solidFill>
                <a:latin typeface="Arial" panose="020B0604020202020204" pitchFamily="34" charset="0"/>
                <a:ea typeface="微软雅黑" panose="020B0503020204020204" pitchFamily="34" charset="-122"/>
                <a:cs typeface="Arial" panose="020B0604020202020204" pitchFamily="34" charset="0"/>
              </a:rPr>
              <a:t>定义：</a:t>
            </a:r>
            <a:r>
              <a:rPr lang="zh-CN" altLang="en-US" sz="2000" dirty="0">
                <a:solidFill>
                  <a:srgbClr val="008000"/>
                </a:solidFill>
                <a:latin typeface="Arial" panose="020B0604020202020204" pitchFamily="34" charset="0"/>
                <a:ea typeface="微软雅黑" panose="020B0503020204020204" pitchFamily="34" charset="-122"/>
                <a:cs typeface="Arial" panose="020B0604020202020204" pitchFamily="34" charset="0"/>
              </a:rPr>
              <a:t>表面力</a:t>
            </a:r>
            <a:r>
              <a:rPr lang="zh-CN" altLang="en-US" sz="2000" dirty="0">
                <a:latin typeface="Arial" panose="020B0604020202020204" pitchFamily="34" charset="0"/>
                <a:ea typeface="微软雅黑" panose="020B0503020204020204" pitchFamily="34" charset="-122"/>
                <a:cs typeface="Arial" panose="020B0604020202020204" pitchFamily="34" charset="0"/>
              </a:rPr>
              <a:t>是指</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流体内部之间</a:t>
            </a:r>
            <a:r>
              <a:rPr lang="zh-CN" altLang="en-US" sz="2000" dirty="0">
                <a:latin typeface="Arial" panose="020B0604020202020204" pitchFamily="34" charset="0"/>
                <a:ea typeface="微软雅黑" panose="020B0503020204020204" pitchFamily="34" charset="-122"/>
                <a:cs typeface="Arial" panose="020B0604020202020204" pitchFamily="34" charset="0"/>
              </a:rPr>
              <a:t>或者流体与其他物体的</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接触面上</a:t>
            </a:r>
            <a:r>
              <a:rPr lang="zh-CN" altLang="en-US" sz="2000" dirty="0">
                <a:latin typeface="Arial" panose="020B0604020202020204" pitchFamily="34" charset="0"/>
                <a:ea typeface="微软雅黑" panose="020B0503020204020204" pitchFamily="34" charset="-122"/>
                <a:cs typeface="Arial" panose="020B0604020202020204" pitchFamily="34" charset="0"/>
              </a:rPr>
              <a:t>所受到的相互作用力。</a:t>
            </a:r>
            <a:r>
              <a:rPr lang="zh-CN" altLang="en-US" sz="2000" dirty="0">
                <a:latin typeface="Arial" panose="020B0604020202020204" pitchFamily="34" charset="0"/>
                <a:ea typeface="微软雅黑" panose="020B0503020204020204" pitchFamily="34" charset="-122"/>
              </a:rPr>
              <a:t>如流体内部的</a:t>
            </a:r>
            <a:r>
              <a:rPr lang="zh-CN" altLang="en-US" sz="2000" dirty="0">
                <a:solidFill>
                  <a:srgbClr val="FF0000"/>
                </a:solidFill>
                <a:latin typeface="Arial" panose="020B0604020202020204" pitchFamily="34" charset="0"/>
                <a:ea typeface="微软雅黑" panose="020B0503020204020204" pitchFamily="34" charset="-122"/>
              </a:rPr>
              <a:t>粘性力和压力</a:t>
            </a:r>
            <a:r>
              <a:rPr lang="zh-CN" altLang="en-US" sz="2000" dirty="0">
                <a:latin typeface="Arial" panose="020B0604020202020204" pitchFamily="34" charset="0"/>
                <a:ea typeface="微软雅黑" panose="020B0503020204020204" pitchFamily="34" charset="-122"/>
              </a:rPr>
              <a:t>、流体与固体接触面上的</a:t>
            </a:r>
            <a:r>
              <a:rPr lang="zh-CN" altLang="en-US" sz="2000" dirty="0">
                <a:solidFill>
                  <a:srgbClr val="FF0000"/>
                </a:solidFill>
                <a:latin typeface="Arial" panose="020B0604020202020204" pitchFamily="34" charset="0"/>
                <a:ea typeface="微软雅黑" panose="020B0503020204020204" pitchFamily="34" charset="-122"/>
              </a:rPr>
              <a:t>摩擦力</a:t>
            </a:r>
            <a:r>
              <a:rPr lang="zh-CN" altLang="en-US" sz="2000" dirty="0">
                <a:latin typeface="Arial" panose="020B0604020202020204" pitchFamily="34" charset="0"/>
                <a:ea typeface="微软雅黑" panose="020B0503020204020204" pitchFamily="34" charset="-122"/>
              </a:rPr>
              <a:t>等。</a:t>
            </a:r>
          </a:p>
        </p:txBody>
      </p:sp>
      <p:sp>
        <p:nvSpPr>
          <p:cNvPr id="35844" name="矩形 36868"/>
          <p:cNvSpPr>
            <a:spLocks noChangeArrowheads="1"/>
          </p:cNvSpPr>
          <p:nvPr/>
        </p:nvSpPr>
        <p:spPr bwMode="auto">
          <a:xfrm>
            <a:off x="2107342" y="2698858"/>
            <a:ext cx="1227621" cy="49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lnSpc>
                <a:spcPct val="150000"/>
              </a:lnSpc>
              <a:spcBef>
                <a:spcPct val="50000"/>
              </a:spcBef>
            </a:pPr>
            <a:r>
              <a:rPr lang="en-US" altLang="zh-CN" sz="2000" b="1" dirty="0">
                <a:solidFill>
                  <a:srgbClr val="008000"/>
                </a:solidFill>
                <a:latin typeface="Arial" panose="020B0604020202020204" pitchFamily="34" charset="0"/>
                <a:ea typeface="微软雅黑" panose="020B0503020204020204" pitchFamily="34" charset="-122"/>
              </a:rPr>
              <a:t>2 </a:t>
            </a:r>
            <a:r>
              <a:rPr lang="zh-CN" altLang="en-US" sz="2000" b="1" dirty="0">
                <a:solidFill>
                  <a:srgbClr val="008000"/>
                </a:solidFill>
                <a:latin typeface="Arial" panose="020B0604020202020204" pitchFamily="34" charset="0"/>
                <a:ea typeface="微软雅黑" panose="020B0503020204020204" pitchFamily="34" charset="-122"/>
              </a:rPr>
              <a:t>性质：</a:t>
            </a:r>
          </a:p>
        </p:txBody>
      </p:sp>
      <p:sp>
        <p:nvSpPr>
          <p:cNvPr id="35845" name="矩形 36869"/>
          <p:cNvSpPr>
            <a:spLocks noChangeArrowheads="1"/>
          </p:cNvSpPr>
          <p:nvPr/>
        </p:nvSpPr>
        <p:spPr bwMode="auto">
          <a:xfrm>
            <a:off x="2128396" y="3165359"/>
            <a:ext cx="8363248"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lnSpc>
                <a:spcPct val="150000"/>
              </a:lnSpc>
              <a:spcBef>
                <a:spcPct val="50000"/>
              </a:spcBef>
            </a:pPr>
            <a:r>
              <a:rPr lang="zh-CN" altLang="en-US" sz="2000" dirty="0">
                <a:latin typeface="Arial" panose="020B0604020202020204" pitchFamily="34" charset="0"/>
                <a:ea typeface="微软雅黑" panose="020B0503020204020204" pitchFamily="34" charset="-122"/>
                <a:cs typeface="Arial" panose="020B0604020202020204" pitchFamily="34" charset="0"/>
              </a:rPr>
              <a:t>     （</a:t>
            </a:r>
            <a:r>
              <a:rPr lang="en-US" altLang="zh-CN" sz="2000" dirty="0">
                <a:latin typeface="Arial" panose="020B0604020202020204" pitchFamily="34" charset="0"/>
                <a:ea typeface="微软雅黑" panose="020B0503020204020204" pitchFamily="34" charset="-122"/>
                <a:cs typeface="Arial" panose="020B0604020202020204" pitchFamily="34" charset="0"/>
              </a:rPr>
              <a:t>1</a:t>
            </a:r>
            <a:r>
              <a:rPr lang="zh-CN" altLang="en-US" sz="2000" dirty="0">
                <a:latin typeface="Arial" panose="020B0604020202020204" pitchFamily="34" charset="0"/>
                <a:ea typeface="微软雅黑" panose="020B0503020204020204" pitchFamily="34" charset="-122"/>
                <a:cs typeface="Arial" panose="020B0604020202020204" pitchFamily="34" charset="0"/>
              </a:rPr>
              <a:t>）表面力是一种</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短程力</a:t>
            </a:r>
            <a:r>
              <a:rPr lang="zh-CN" altLang="en-US" sz="2000" dirty="0">
                <a:latin typeface="Arial" panose="020B0604020202020204" pitchFamily="34" charset="0"/>
                <a:ea typeface="微软雅黑" panose="020B0503020204020204" pitchFamily="34" charset="-122"/>
                <a:cs typeface="Arial" panose="020B0604020202020204" pitchFamily="34" charset="0"/>
              </a:rPr>
              <a:t>：源于分子间的相互作用。表面力随相互作用元素之间的距离增加而</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迅速减弱</a:t>
            </a:r>
            <a:r>
              <a:rPr lang="zh-CN" altLang="en-US" sz="2000" dirty="0">
                <a:latin typeface="Arial" panose="020B0604020202020204" pitchFamily="34" charset="0"/>
                <a:ea typeface="微软雅黑" panose="020B0503020204020204" pitchFamily="34" charset="-122"/>
                <a:cs typeface="Arial" panose="020B0604020202020204" pitchFamily="34" charset="0"/>
              </a:rPr>
              <a:t>，只有在相互作用元素间的距离与分子距离同量级时，表面力才显现出来。</a:t>
            </a:r>
            <a:endParaRPr lang="en-US" altLang="zh-CN" sz="2000" dirty="0">
              <a:latin typeface="Arial" panose="020B0604020202020204" pitchFamily="34" charset="0"/>
              <a:ea typeface="微软雅黑" panose="020B0503020204020204" pitchFamily="34" charset="-122"/>
              <a:cs typeface="Arial" panose="020B0604020202020204" pitchFamily="34" charset="0"/>
            </a:endParaRPr>
          </a:p>
          <a:p>
            <a:pPr eaLnBrk="0" hangingPunct="0">
              <a:lnSpc>
                <a:spcPct val="150000"/>
              </a:lnSpc>
              <a:spcBef>
                <a:spcPct val="50000"/>
              </a:spcBef>
            </a:pPr>
            <a:r>
              <a:rPr lang="zh-CN" altLang="en-US" sz="2000" dirty="0">
                <a:latin typeface="Arial" panose="020B0604020202020204" pitchFamily="34" charset="0"/>
                <a:ea typeface="微软雅黑" panose="020B0503020204020204" pitchFamily="34" charset="-122"/>
                <a:cs typeface="Arial" panose="020B0604020202020204" pitchFamily="34" charset="0"/>
              </a:rPr>
              <a:t>     （</a:t>
            </a:r>
            <a:r>
              <a:rPr lang="en-US" altLang="zh-CN" sz="2000" dirty="0">
                <a:latin typeface="Arial" panose="020B0604020202020204" pitchFamily="34" charset="0"/>
                <a:ea typeface="微软雅黑" panose="020B0503020204020204" pitchFamily="34" charset="-122"/>
                <a:cs typeface="Arial" panose="020B0604020202020204" pitchFamily="34" charset="0"/>
              </a:rPr>
              <a:t>2</a:t>
            </a:r>
            <a:r>
              <a:rPr lang="zh-CN" altLang="en-US" sz="2000" dirty="0">
                <a:latin typeface="Arial" panose="020B0604020202020204" pitchFamily="34" charset="0"/>
                <a:ea typeface="微软雅黑" panose="020B0503020204020204" pitchFamily="34" charset="-122"/>
                <a:cs typeface="Arial" panose="020B0604020202020204" pitchFamily="34" charset="0"/>
              </a:rPr>
              <a:t>）流体</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块内</a:t>
            </a:r>
            <a:r>
              <a:rPr lang="zh-CN" altLang="en-US" sz="2000" dirty="0">
                <a:latin typeface="Arial" panose="020B0604020202020204" pitchFamily="34" charset="0"/>
                <a:ea typeface="微软雅黑" panose="020B0503020204020204" pitchFamily="34" charset="-122"/>
                <a:cs typeface="Arial" panose="020B0604020202020204" pitchFamily="34" charset="0"/>
              </a:rPr>
              <a:t>各部分之间的</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表面力</a:t>
            </a:r>
            <a:r>
              <a:rPr lang="zh-CN" altLang="en-US" sz="2000" dirty="0">
                <a:latin typeface="Arial" panose="020B0604020202020204" pitchFamily="34" charset="0"/>
                <a:ea typeface="微软雅黑" panose="020B0503020204020204" pitchFamily="34" charset="-122"/>
                <a:cs typeface="Arial" panose="020B0604020202020204" pitchFamily="34" charset="0"/>
              </a:rPr>
              <a:t>是相互作用而</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相互抵消</a:t>
            </a:r>
            <a:r>
              <a:rPr lang="zh-CN" altLang="en-US" sz="2000" dirty="0">
                <a:latin typeface="Arial" panose="020B0604020202020204" pitchFamily="34" charset="0"/>
                <a:ea typeface="微软雅黑" panose="020B0503020204020204" pitchFamily="34" charset="-122"/>
                <a:cs typeface="Arial" panose="020B0604020202020204" pitchFamily="34" charset="0"/>
              </a:rPr>
              <a:t>的。</a:t>
            </a:r>
          </a:p>
          <a:p>
            <a:pPr eaLnBrk="0" hangingPunct="0">
              <a:lnSpc>
                <a:spcPct val="150000"/>
              </a:lnSpc>
              <a:spcBef>
                <a:spcPct val="50000"/>
              </a:spcBef>
            </a:pPr>
            <a:r>
              <a:rPr lang="zh-CN" altLang="en-US" sz="2000" dirty="0">
                <a:latin typeface="Arial" panose="020B0604020202020204" pitchFamily="34" charset="0"/>
                <a:ea typeface="微软雅黑" panose="020B0503020204020204" pitchFamily="34" charset="-122"/>
                <a:cs typeface="Arial" panose="020B0604020202020204" pitchFamily="34" charset="0"/>
              </a:rPr>
              <a:t>     （</a:t>
            </a:r>
            <a:r>
              <a:rPr lang="en-US" altLang="zh-CN" sz="2000" dirty="0">
                <a:latin typeface="Arial" panose="020B0604020202020204" pitchFamily="34" charset="0"/>
                <a:ea typeface="微软雅黑" panose="020B0503020204020204" pitchFamily="34" charset="-122"/>
                <a:cs typeface="Arial" panose="020B0604020202020204" pitchFamily="34" charset="0"/>
              </a:rPr>
              <a:t>3</a:t>
            </a:r>
            <a:r>
              <a:rPr lang="zh-CN" altLang="en-US" sz="2000" dirty="0">
                <a:latin typeface="Arial" panose="020B0604020202020204" pitchFamily="34" charset="0"/>
                <a:ea typeface="微软雅黑" panose="020B0503020204020204" pitchFamily="34" charset="-122"/>
                <a:cs typeface="Arial" panose="020B0604020202020204" pitchFamily="34" charset="0"/>
              </a:rPr>
              <a:t>）表面力也是一种</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分布力</a:t>
            </a:r>
            <a:r>
              <a:rPr lang="zh-CN" altLang="en-US" sz="2000" dirty="0">
                <a:latin typeface="Arial" panose="020B0604020202020204" pitchFamily="34" charset="0"/>
                <a:ea typeface="微软雅黑" panose="020B0503020204020204" pitchFamily="34" charset="-122"/>
                <a:cs typeface="Arial" panose="020B0604020202020204" pitchFamily="34" charset="0"/>
              </a:rPr>
              <a:t>，分布在</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相互接触的界面上</a:t>
            </a:r>
            <a:r>
              <a:rPr lang="zh-CN" altLang="en-US" sz="2000" dirty="0">
                <a:latin typeface="Arial" panose="020B0604020202020204" pitchFamily="34" charset="0"/>
                <a:ea typeface="微软雅黑" panose="020B0503020204020204" pitchFamily="34" charset="-122"/>
                <a:cs typeface="Arial" panose="020B0604020202020204" pitchFamily="34" charset="0"/>
              </a:rPr>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35</a:t>
            </a:fld>
            <a:endParaRPr lang="zh-CN" altLang="en-US" dirty="0"/>
          </a:p>
        </p:txBody>
      </p:sp>
      <p:sp>
        <p:nvSpPr>
          <p:cNvPr id="4" name="标题 2">
            <a:extLst>
              <a:ext uri="{FF2B5EF4-FFF2-40B4-BE49-F238E27FC236}">
                <a16:creationId xmlns:a16="http://schemas.microsoft.com/office/drawing/2014/main" id="{D774D72F-9F1A-D5CD-D40A-0EBC56C29002}"/>
              </a:ext>
            </a:extLst>
          </p:cNvPr>
          <p:cNvSpPr>
            <a:spLocks noGrp="1"/>
          </p:cNvSpPr>
          <p:nvPr>
            <p:ph type="title"/>
          </p:nvPr>
        </p:nvSpPr>
        <p:spPr>
          <a:xfrm>
            <a:off x="614218" y="266227"/>
            <a:ext cx="5122912" cy="639762"/>
          </a:xfrm>
        </p:spPr>
        <p:txBody>
          <a:bodyPr>
            <a:normAutofit fontScale="90000"/>
          </a:bodyPr>
          <a:lstStyle/>
          <a:p>
            <a:r>
              <a:rPr lang="en-US" altLang="zh-CN" dirty="0">
                <a:latin typeface="Arial" panose="020B0604020202020204" pitchFamily="34" charset="0"/>
                <a:cs typeface="Arial" panose="020B0604020202020204" pitchFamily="34" charset="0"/>
              </a:rPr>
              <a:t>2.1 </a:t>
            </a:r>
            <a:r>
              <a:rPr lang="zh-CN" altLang="en-US" dirty="0">
                <a:latin typeface="Arial" panose="020B0604020202020204" pitchFamily="34" charset="0"/>
                <a:cs typeface="Arial" panose="020B0604020202020204" pitchFamily="34" charset="0"/>
              </a:rPr>
              <a:t>作用于流体的力—</a:t>
            </a:r>
            <a:r>
              <a:rPr lang="zh-CN" altLang="en-US" dirty="0">
                <a:solidFill>
                  <a:srgbClr val="008000"/>
                </a:solidFill>
                <a:latin typeface="Arial" panose="020B0604020202020204" pitchFamily="34" charset="0"/>
                <a:cs typeface="Arial" panose="020B0604020202020204" pitchFamily="34" charset="0"/>
              </a:rPr>
              <a:t>表面</a:t>
            </a:r>
            <a:r>
              <a:rPr lang="zh-CN" altLang="en-US" dirty="0">
                <a:solidFill>
                  <a:srgbClr val="008000"/>
                </a:solidFill>
                <a:latin typeface="Arial" panose="020B0604020202020204" pitchFamily="34" charset="0"/>
              </a:rPr>
              <a:t>力</a:t>
            </a:r>
            <a:endParaRPr lang="zh-CN" altLang="en-US" dirty="0">
              <a:solidFill>
                <a:srgbClr val="008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矩形 37889"/>
          <p:cNvSpPr>
            <a:spLocks noChangeArrowheads="1"/>
          </p:cNvSpPr>
          <p:nvPr/>
        </p:nvSpPr>
        <p:spPr bwMode="auto">
          <a:xfrm>
            <a:off x="2872680" y="1517651"/>
            <a:ext cx="75438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spcBef>
                <a:spcPct val="50000"/>
              </a:spcBef>
            </a:pPr>
            <a:r>
              <a:rPr lang="zh-CN" altLang="en-US" sz="2000" dirty="0">
                <a:latin typeface="Arial" panose="020B0604020202020204" pitchFamily="34" charset="0"/>
                <a:ea typeface="微软雅黑" panose="020B0503020204020204" pitchFamily="34" charset="-122"/>
                <a:cs typeface="Arial" panose="020B0604020202020204" pitchFamily="34" charset="0"/>
              </a:rPr>
              <a:t>定义单位面积上的</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表面力</a:t>
            </a:r>
            <a:r>
              <a:rPr lang="zh-CN" altLang="en-US" sz="2000" dirty="0">
                <a:latin typeface="Arial" panose="020B0604020202020204" pitchFamily="34" charset="0"/>
                <a:ea typeface="微软雅黑" panose="020B0503020204020204" pitchFamily="34" charset="-122"/>
                <a:cs typeface="Arial" panose="020B0604020202020204" pitchFamily="34" charset="0"/>
              </a:rPr>
              <a:t>（即：表面应力）为：			</a:t>
            </a:r>
          </a:p>
          <a:p>
            <a:pPr eaLnBrk="0" hangingPunct="0">
              <a:lnSpc>
                <a:spcPct val="150000"/>
              </a:lnSpc>
              <a:spcBef>
                <a:spcPct val="50000"/>
              </a:spcBef>
            </a:pPr>
            <a:endParaRPr lang="zh-CN" altLang="en-US" sz="2000" dirty="0">
              <a:latin typeface="Arial" panose="020B0604020202020204" pitchFamily="34" charset="0"/>
              <a:ea typeface="微软雅黑" panose="020B0503020204020204" pitchFamily="34" charset="-122"/>
              <a:cs typeface="Arial" panose="020B0604020202020204" pitchFamily="34" charset="0"/>
            </a:endParaRPr>
          </a:p>
          <a:p>
            <a:pPr eaLnBrk="0" hangingPunct="0">
              <a:lnSpc>
                <a:spcPct val="150000"/>
              </a:lnSpc>
              <a:spcBef>
                <a:spcPct val="50000"/>
              </a:spcBef>
            </a:pPr>
            <a:endParaRPr lang="zh-CN" altLang="en-US" sz="2000" dirty="0">
              <a:latin typeface="Arial" panose="020B0604020202020204" pitchFamily="34" charset="0"/>
              <a:ea typeface="微软雅黑" panose="020B0503020204020204" pitchFamily="34" charset="-122"/>
              <a:cs typeface="Arial" panose="020B0604020202020204" pitchFamily="34" charset="0"/>
            </a:endParaRPr>
          </a:p>
          <a:p>
            <a:pPr eaLnBrk="0" hangingPunct="0">
              <a:lnSpc>
                <a:spcPct val="150000"/>
              </a:lnSpc>
              <a:spcBef>
                <a:spcPct val="50000"/>
              </a:spcBef>
            </a:pPr>
            <a:r>
              <a:rPr lang="zh-CN" altLang="en-US" sz="2000" dirty="0">
                <a:latin typeface="Arial" panose="020B0604020202020204" pitchFamily="34" charset="0"/>
                <a:ea typeface="微软雅黑" panose="020B0503020204020204" pitchFamily="34" charset="-122"/>
                <a:cs typeface="Arial" panose="020B0604020202020204" pitchFamily="34" charset="0"/>
              </a:rPr>
              <a:t>其中    </a:t>
            </a: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是作用于某个流体面积上    </a:t>
            </a: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的表面力</a:t>
            </a:r>
          </a:p>
        </p:txBody>
      </p:sp>
      <p:graphicFrame>
        <p:nvGraphicFramePr>
          <p:cNvPr id="36866" name="对象 37890"/>
          <p:cNvGraphicFramePr>
            <a:graphicFrameLocks noChangeAspect="1"/>
          </p:cNvGraphicFramePr>
          <p:nvPr/>
        </p:nvGraphicFramePr>
        <p:xfrm>
          <a:off x="4851401" y="2062164"/>
          <a:ext cx="1928813" cy="987425"/>
        </p:xfrm>
        <a:graphic>
          <a:graphicData uri="http://schemas.openxmlformats.org/presentationml/2006/ole">
            <mc:AlternateContent xmlns:mc="http://schemas.openxmlformats.org/markup-compatibility/2006">
              <mc:Choice xmlns:v="urn:schemas-microsoft-com:vml" Requires="v">
                <p:oleObj name="Equation" r:id="rId2" imgW="18592800" imgH="9448800" progId="Equation.DSMT4">
                  <p:embed/>
                </p:oleObj>
              </mc:Choice>
              <mc:Fallback>
                <p:oleObj name="Equation" r:id="rId2" imgW="18592800" imgH="9448800" progId="Equation.DSMT4">
                  <p:embed/>
                  <p:pic>
                    <p:nvPicPr>
                      <p:cNvPr id="36866" name="对象 378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401" y="2062164"/>
                        <a:ext cx="1928813" cy="987425"/>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7" name="对象 37891"/>
          <p:cNvGraphicFramePr>
            <a:graphicFrameLocks noChangeAspect="1"/>
          </p:cNvGraphicFramePr>
          <p:nvPr/>
        </p:nvGraphicFramePr>
        <p:xfrm>
          <a:off x="6819355" y="3452813"/>
          <a:ext cx="488950" cy="379412"/>
        </p:xfrm>
        <a:graphic>
          <a:graphicData uri="http://schemas.openxmlformats.org/presentationml/2006/ole">
            <mc:AlternateContent xmlns:mc="http://schemas.openxmlformats.org/markup-compatibility/2006">
              <mc:Choice xmlns:v="urn:schemas-microsoft-com:vml" Requires="v">
                <p:oleObj r:id="rId4" imgW="5486400" imgH="4267200" progId="Equation.3">
                  <p:embed/>
                </p:oleObj>
              </mc:Choice>
              <mc:Fallback>
                <p:oleObj r:id="rId4" imgW="5486400" imgH="4267200" progId="Equation.3">
                  <p:embed/>
                  <p:pic>
                    <p:nvPicPr>
                      <p:cNvPr id="36867" name="对象 378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9355" y="3452813"/>
                        <a:ext cx="48895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68" name="对象 37892"/>
          <p:cNvGraphicFramePr>
            <a:graphicFrameLocks noChangeAspect="1"/>
          </p:cNvGraphicFramePr>
          <p:nvPr/>
        </p:nvGraphicFramePr>
        <p:xfrm>
          <a:off x="3435970" y="3444875"/>
          <a:ext cx="509588" cy="395288"/>
        </p:xfrm>
        <a:graphic>
          <a:graphicData uri="http://schemas.openxmlformats.org/presentationml/2006/ole">
            <mc:AlternateContent xmlns:mc="http://schemas.openxmlformats.org/markup-compatibility/2006">
              <mc:Choice xmlns:v="urn:schemas-microsoft-com:vml" Requires="v">
                <p:oleObj name="Equation" r:id="rId6" imgW="5791200" imgH="4572000" progId="Equation.DSMT4">
                  <p:embed/>
                </p:oleObj>
              </mc:Choice>
              <mc:Fallback>
                <p:oleObj name="Equation" r:id="rId6" imgW="5791200" imgH="4572000" progId="Equation.DSMT4">
                  <p:embed/>
                  <p:pic>
                    <p:nvPicPr>
                      <p:cNvPr id="36868" name="对象 378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5970" y="3444875"/>
                        <a:ext cx="5095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6869" name="矩形 37893"/>
          <p:cNvSpPr>
            <a:spLocks noChangeArrowheads="1"/>
          </p:cNvSpPr>
          <p:nvPr/>
        </p:nvSpPr>
        <p:spPr bwMode="auto">
          <a:xfrm>
            <a:off x="2855640" y="3933825"/>
            <a:ext cx="6697240" cy="499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lnSpc>
                <a:spcPct val="150000"/>
              </a:lnSpc>
              <a:spcBef>
                <a:spcPct val="50000"/>
              </a:spcBef>
            </a:pPr>
            <a:r>
              <a:rPr lang="zh-CN" altLang="en-US" sz="2000" dirty="0">
                <a:latin typeface="Arial" panose="020B0604020202020204" pitchFamily="34" charset="0"/>
                <a:ea typeface="微软雅黑" panose="020B0503020204020204" pitchFamily="34" charset="-122"/>
                <a:cs typeface="Arial" panose="020B0604020202020204" pitchFamily="34" charset="0"/>
              </a:rPr>
              <a:t>例如：流体受到的表面力为压力， 就是</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压强</a:t>
            </a:r>
            <a:r>
              <a:rPr lang="zh-CN" altLang="en-US" sz="2000" dirty="0">
                <a:latin typeface="Arial" panose="020B0604020202020204" pitchFamily="34" charset="0"/>
                <a:ea typeface="微软雅黑" panose="020B0503020204020204" pitchFamily="34" charset="-122"/>
                <a:cs typeface="Arial" panose="020B0604020202020204" pitchFamily="34" charset="0"/>
              </a:rPr>
              <a:t>。</a:t>
            </a:r>
          </a:p>
        </p:txBody>
      </p:sp>
      <p:graphicFrame>
        <p:nvGraphicFramePr>
          <p:cNvPr id="36870" name="对象 37894"/>
          <p:cNvGraphicFramePr>
            <a:graphicFrameLocks noChangeAspect="1"/>
          </p:cNvGraphicFramePr>
          <p:nvPr/>
        </p:nvGraphicFramePr>
        <p:xfrm>
          <a:off x="6529115" y="4005312"/>
          <a:ext cx="323850" cy="431800"/>
        </p:xfrm>
        <a:graphic>
          <a:graphicData uri="http://schemas.openxmlformats.org/presentationml/2006/ole">
            <mc:AlternateContent xmlns:mc="http://schemas.openxmlformats.org/markup-compatibility/2006">
              <mc:Choice xmlns:v="urn:schemas-microsoft-com:vml" Requires="v">
                <p:oleObj r:id="rId8" imgW="3657600" imgH="4876800" progId="Equation.DSMT4">
                  <p:embed/>
                </p:oleObj>
              </mc:Choice>
              <mc:Fallback>
                <p:oleObj r:id="rId8" imgW="3657600" imgH="4876800" progId="Equation.DSMT4">
                  <p:embed/>
                  <p:pic>
                    <p:nvPicPr>
                      <p:cNvPr id="36870" name="对象 378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29115" y="4005312"/>
                        <a:ext cx="3238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6871" name="矩形 37895"/>
          <p:cNvSpPr>
            <a:spLocks noChangeArrowheads="1"/>
          </p:cNvSpPr>
          <p:nvPr/>
        </p:nvSpPr>
        <p:spPr bwMode="auto">
          <a:xfrm>
            <a:off x="1932880" y="1058326"/>
            <a:ext cx="7620000" cy="499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lnSpc>
                <a:spcPct val="150000"/>
              </a:lnSpc>
              <a:spcBef>
                <a:spcPct val="50000"/>
              </a:spcBef>
            </a:pPr>
            <a:r>
              <a:rPr lang="zh-CN" altLang="en-US" sz="2000" dirty="0">
                <a:latin typeface="Arial" panose="020B0604020202020204" pitchFamily="34" charset="0"/>
                <a:ea typeface="微软雅黑" panose="020B0503020204020204" pitchFamily="34" charset="-122"/>
              </a:rPr>
              <a:t>表面力分布密度——应力矢量</a:t>
            </a:r>
          </a:p>
        </p:txBody>
      </p:sp>
      <p:sp>
        <p:nvSpPr>
          <p:cNvPr id="36872" name="矩形 37896"/>
          <p:cNvSpPr>
            <a:spLocks noChangeArrowheads="1"/>
          </p:cNvSpPr>
          <p:nvPr/>
        </p:nvSpPr>
        <p:spPr bwMode="auto">
          <a:xfrm>
            <a:off x="1982168" y="4562473"/>
            <a:ext cx="8227664" cy="49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lnSpc>
                <a:spcPct val="150000"/>
              </a:lnSpc>
              <a:spcBef>
                <a:spcPct val="50000"/>
              </a:spcBef>
            </a:pPr>
            <a:r>
              <a:rPr lang="zh-CN" altLang="en-US" sz="2000" dirty="0">
                <a:latin typeface="Arial" panose="020B0604020202020204" pitchFamily="34" charset="0"/>
                <a:ea typeface="微软雅黑" panose="020B0503020204020204" pitchFamily="34" charset="-122"/>
              </a:rPr>
              <a:t>通过面积分，不难得出某流体块与周围流体接触面</a:t>
            </a:r>
            <a:r>
              <a:rPr lang="el-GR" altLang="zh-CN" sz="2000" dirty="0">
                <a:latin typeface="Arial" panose="020B0604020202020204" pitchFamily="34" charset="0"/>
                <a:ea typeface="微软雅黑" panose="020B0503020204020204" pitchFamily="34" charset="-122"/>
              </a:rPr>
              <a:t>σ</a:t>
            </a:r>
            <a:r>
              <a:rPr lang="zh-CN" altLang="en-US" sz="2000" dirty="0">
                <a:latin typeface="Arial" panose="020B0604020202020204" pitchFamily="34" charset="0"/>
                <a:ea typeface="微软雅黑" panose="020B0503020204020204" pitchFamily="34" charset="-122"/>
              </a:rPr>
              <a:t>上所受到的表面力：</a:t>
            </a:r>
          </a:p>
        </p:txBody>
      </p:sp>
      <p:graphicFrame>
        <p:nvGraphicFramePr>
          <p:cNvPr id="36874" name="对象 37898"/>
          <p:cNvGraphicFramePr>
            <a:graphicFrameLocks/>
          </p:cNvGraphicFramePr>
          <p:nvPr/>
        </p:nvGraphicFramePr>
        <p:xfrm>
          <a:off x="4192898" y="5266349"/>
          <a:ext cx="4022725" cy="503237"/>
        </p:xfrm>
        <a:graphic>
          <a:graphicData uri="http://schemas.openxmlformats.org/presentationml/2006/ole">
            <mc:AlternateContent xmlns:mc="http://schemas.openxmlformats.org/markup-compatibility/2006">
              <mc:Choice xmlns:v="urn:schemas-microsoft-com:vml" Requires="v">
                <p:oleObj name="Equation" r:id="rId10" imgW="2374560" imgH="291960" progId="Equation.DSMT4">
                  <p:embed/>
                </p:oleObj>
              </mc:Choice>
              <mc:Fallback>
                <p:oleObj name="Equation" r:id="rId10" imgW="2374560" imgH="291960" progId="Equation.DSMT4">
                  <p:embed/>
                  <p:pic>
                    <p:nvPicPr>
                      <p:cNvPr id="36874" name="对象 37898"/>
                      <p:cNvPicPr>
                        <a:picLocks noChangeArrowheads="1"/>
                      </p:cNvPicPr>
                      <p:nvPr/>
                    </p:nvPicPr>
                    <p:blipFill>
                      <a:blip r:embed="rId11"/>
                      <a:srcRect/>
                      <a:stretch>
                        <a:fillRect/>
                      </a:stretch>
                    </p:blipFill>
                    <p:spPr bwMode="auto">
                      <a:xfrm>
                        <a:off x="4192898" y="5266349"/>
                        <a:ext cx="4022725" cy="503237"/>
                      </a:xfrm>
                      <a:prstGeom prst="rect">
                        <a:avLst/>
                      </a:prstGeom>
                      <a:noFill/>
                      <a:ln>
                        <a:noFill/>
                      </a:ln>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36</a:t>
            </a:fld>
            <a:endParaRPr lang="zh-CN" altLang="en-US"/>
          </a:p>
        </p:txBody>
      </p:sp>
      <p:sp>
        <p:nvSpPr>
          <p:cNvPr id="3" name="标题 2">
            <a:extLst>
              <a:ext uri="{FF2B5EF4-FFF2-40B4-BE49-F238E27FC236}">
                <a16:creationId xmlns:a16="http://schemas.microsoft.com/office/drawing/2014/main" id="{7512D5B6-B678-D179-AB11-4C65DC9D849C}"/>
              </a:ext>
            </a:extLst>
          </p:cNvPr>
          <p:cNvSpPr txBox="1">
            <a:spLocks/>
          </p:cNvSpPr>
          <p:nvPr/>
        </p:nvSpPr>
        <p:spPr>
          <a:xfrm>
            <a:off x="614218" y="266227"/>
            <a:ext cx="5122912" cy="639762"/>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latin typeface="Arial" panose="020B0604020202020204" pitchFamily="34" charset="0"/>
                <a:cs typeface="Arial" panose="020B0604020202020204" pitchFamily="34" charset="0"/>
              </a:rPr>
              <a:t>2.1 </a:t>
            </a:r>
            <a:r>
              <a:rPr lang="zh-CN" altLang="en-US" dirty="0">
                <a:latin typeface="Arial" panose="020B0604020202020204" pitchFamily="34" charset="0"/>
                <a:cs typeface="Arial" panose="020B0604020202020204" pitchFamily="34" charset="0"/>
              </a:rPr>
              <a:t>作用于流体的力—</a:t>
            </a:r>
            <a:r>
              <a:rPr lang="zh-CN" altLang="en-US" dirty="0">
                <a:solidFill>
                  <a:srgbClr val="008000"/>
                </a:solidFill>
                <a:latin typeface="Arial" panose="020B0604020202020204" pitchFamily="34" charset="0"/>
                <a:cs typeface="Arial" panose="020B0604020202020204" pitchFamily="34" charset="0"/>
              </a:rPr>
              <a:t>表面</a:t>
            </a:r>
            <a:r>
              <a:rPr lang="zh-CN" altLang="en-US" dirty="0">
                <a:solidFill>
                  <a:srgbClr val="008000"/>
                </a:solidFill>
                <a:latin typeface="Arial" panose="020B0604020202020204" pitchFamily="34" charset="0"/>
              </a:rPr>
              <a:t>力</a:t>
            </a:r>
            <a:endParaRPr lang="zh-CN" altLang="en-US" dirty="0">
              <a:solidFill>
                <a:srgbClr val="008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矩形 38913"/>
          <p:cNvSpPr>
            <a:spLocks noChangeArrowheads="1"/>
          </p:cNvSpPr>
          <p:nvPr/>
        </p:nvSpPr>
        <p:spPr bwMode="auto">
          <a:xfrm>
            <a:off x="1681272" y="1133020"/>
            <a:ext cx="10095091" cy="542353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eaLnBrk="0" hangingPunct="0">
              <a:lnSpc>
                <a:spcPct val="150000"/>
              </a:lnSpc>
              <a:spcBef>
                <a:spcPct val="50000"/>
              </a:spcBef>
            </a:pPr>
            <a:r>
              <a:rPr lang="zh-CN" altLang="en-US" sz="2000" dirty="0">
                <a:latin typeface="Arial" panose="020B0604020202020204" pitchFamily="34" charset="0"/>
                <a:ea typeface="微软雅黑" panose="020B0503020204020204" pitchFamily="34" charset="-122"/>
                <a:cs typeface="Arial" panose="020B0604020202020204" pitchFamily="34" charset="0"/>
              </a:rPr>
              <a:t>        矢量    是</a:t>
            </a:r>
            <a:r>
              <a:rPr lang="zh-CN" altLang="en-US" sz="2000" dirty="0">
                <a:solidFill>
                  <a:srgbClr val="008000"/>
                </a:solidFill>
                <a:latin typeface="Arial" panose="020B0604020202020204" pitchFamily="34" charset="0"/>
                <a:ea typeface="微软雅黑" panose="020B0503020204020204" pitchFamily="34" charset="-122"/>
                <a:cs typeface="Arial" panose="020B0604020202020204" pitchFamily="34" charset="0"/>
              </a:rPr>
              <a:t>质量力的分布密度</a:t>
            </a:r>
            <a:r>
              <a:rPr lang="zh-CN" altLang="en-US" sz="2000" dirty="0">
                <a:latin typeface="Arial" panose="020B0604020202020204" pitchFamily="34" charset="0"/>
                <a:ea typeface="微软雅黑" panose="020B0503020204020204" pitchFamily="34" charset="-122"/>
                <a:cs typeface="Arial" panose="020B0604020202020204" pitchFamily="34" charset="0"/>
              </a:rPr>
              <a:t>，它是时间和空间点的函数，因而构成了一个矢量场。</a:t>
            </a:r>
          </a:p>
          <a:p>
            <a:pPr eaLnBrk="0" hangingPunct="0">
              <a:lnSpc>
                <a:spcPct val="150000"/>
              </a:lnSpc>
              <a:spcBef>
                <a:spcPct val="50000"/>
              </a:spcBef>
            </a:pPr>
            <a:r>
              <a:rPr lang="zh-CN" altLang="en-US" sz="2000" dirty="0">
                <a:latin typeface="Arial" panose="020B0604020202020204" pitchFamily="34" charset="0"/>
                <a:ea typeface="微软雅黑" panose="020B0503020204020204" pitchFamily="34" charset="-122"/>
                <a:cs typeface="Arial" panose="020B0604020202020204" pitchFamily="34" charset="0"/>
              </a:rPr>
              <a:t>      </a:t>
            </a: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而矢量    为流体的</a:t>
            </a:r>
            <a:r>
              <a:rPr lang="zh-CN" altLang="en-US" sz="2000" dirty="0">
                <a:solidFill>
                  <a:srgbClr val="008000"/>
                </a:solidFill>
                <a:latin typeface="Arial" panose="020B0604020202020204" pitchFamily="34" charset="0"/>
                <a:ea typeface="微软雅黑" panose="020B0503020204020204" pitchFamily="34" charset="-122"/>
                <a:cs typeface="Arial" panose="020B0604020202020204" pitchFamily="34" charset="0"/>
              </a:rPr>
              <a:t>应力矢量</a:t>
            </a:r>
            <a:r>
              <a:rPr lang="zh-CN" altLang="en-US" sz="2000" dirty="0">
                <a:latin typeface="Arial" panose="020B0604020202020204" pitchFamily="34" charset="0"/>
                <a:ea typeface="微软雅黑" panose="020B0503020204020204" pitchFamily="34" charset="-122"/>
                <a:cs typeface="Arial" panose="020B0604020202020204" pitchFamily="34" charset="0"/>
              </a:rPr>
              <a:t>，它不但是时间和空间点的函数，并且在空间每一点还随着</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受力面元的取向不同而变化</a:t>
            </a:r>
            <a:r>
              <a:rPr lang="zh-CN" altLang="en-US" sz="2000" dirty="0">
                <a:latin typeface="Arial" panose="020B0604020202020204" pitchFamily="34" charset="0"/>
                <a:ea typeface="微软雅黑" panose="020B0503020204020204" pitchFamily="34" charset="-122"/>
                <a:cs typeface="Arial" panose="020B0604020202020204" pitchFamily="34" charset="0"/>
              </a:rPr>
              <a:t>。</a:t>
            </a:r>
          </a:p>
          <a:p>
            <a:pPr eaLnBrk="0" hangingPunct="0">
              <a:lnSpc>
                <a:spcPct val="150000"/>
              </a:lnSpc>
              <a:spcBef>
                <a:spcPct val="50000"/>
              </a:spcBef>
            </a:pP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所以要确定应力矢量   ，必须考虑点的</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矢径</a:t>
            </a:r>
            <a:r>
              <a:rPr lang="zh-CN" altLang="en-US" sz="2000" dirty="0">
                <a:latin typeface="Arial" panose="020B0604020202020204" pitchFamily="34" charset="0"/>
                <a:ea typeface="微软雅黑" panose="020B0503020204020204" pitchFamily="34" charset="-122"/>
                <a:cs typeface="Arial" panose="020B0604020202020204" pitchFamily="34" charset="0"/>
              </a:rPr>
              <a:t>    、该点受力面元的</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方向</a:t>
            </a:r>
            <a:r>
              <a:rPr lang="zh-CN" altLang="en-US" sz="2000" dirty="0">
                <a:latin typeface="Arial" panose="020B0604020202020204" pitchFamily="34" charset="0"/>
                <a:ea typeface="微软雅黑" panose="020B0503020204020204" pitchFamily="34" charset="-122"/>
                <a:cs typeface="Arial" panose="020B0604020202020204" pitchFamily="34" charset="0"/>
              </a:rPr>
              <a:t>（或者说面元的法向单位矢量   ）以及</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时间</a:t>
            </a:r>
            <a:r>
              <a:rPr lang="zh-CN" altLang="en-US" sz="2000" dirty="0">
                <a:latin typeface="Arial" panose="020B0604020202020204" pitchFamily="34" charset="0"/>
                <a:ea typeface="微软雅黑" panose="020B0503020204020204" pitchFamily="34" charset="-122"/>
                <a:cs typeface="Arial" panose="020B0604020202020204" pitchFamily="34" charset="0"/>
              </a:rPr>
              <a:t> </a:t>
            </a:r>
            <a:r>
              <a:rPr lang="zh-CN" altLang="en-US" sz="2000" i="1" dirty="0">
                <a:latin typeface="Arial" panose="020B0604020202020204" pitchFamily="34" charset="0"/>
                <a:ea typeface="微软雅黑" panose="020B0503020204020204" pitchFamily="34" charset="-122"/>
                <a:cs typeface="Arial" panose="020B0604020202020204" pitchFamily="34" charset="0"/>
              </a:rPr>
              <a:t>t</a:t>
            </a:r>
            <a:r>
              <a:rPr lang="zh-CN" altLang="en-US" sz="2000" dirty="0">
                <a:latin typeface="Arial" panose="020B0604020202020204" pitchFamily="34" charset="0"/>
                <a:ea typeface="微软雅黑" panose="020B0503020204020204" pitchFamily="34" charset="-122"/>
                <a:cs typeface="Arial" panose="020B0604020202020204" pitchFamily="34" charset="0"/>
              </a:rPr>
              <a:t>。确切地说</a:t>
            </a:r>
            <a:r>
              <a:rPr lang="zh-CN" altLang="en-US" sz="2000" b="1" dirty="0">
                <a:solidFill>
                  <a:schemeClr val="tx2"/>
                </a:solidFill>
                <a:latin typeface="Arial" panose="020B0604020202020204" pitchFamily="34" charset="0"/>
                <a:ea typeface="微软雅黑" panose="020B0503020204020204" pitchFamily="34" charset="-122"/>
                <a:cs typeface="Arial" panose="020B0604020202020204" pitchFamily="34" charset="0"/>
              </a:rPr>
              <a:t>应力矢是两个矢量（     、   ）和一个标量的函数 </a:t>
            </a:r>
            <a:r>
              <a:rPr lang="zh-CN" altLang="en-US" sz="2000" b="1" i="1" dirty="0">
                <a:solidFill>
                  <a:schemeClr val="tx2"/>
                </a:solidFill>
                <a:latin typeface="Arial" panose="020B0604020202020204" pitchFamily="34" charset="0"/>
                <a:ea typeface="微软雅黑" panose="020B0503020204020204" pitchFamily="34" charset="-122"/>
                <a:cs typeface="Arial" panose="020B0604020202020204" pitchFamily="34" charset="0"/>
              </a:rPr>
              <a:t>t</a:t>
            </a:r>
            <a:r>
              <a:rPr lang="zh-CN" altLang="en-US" sz="2000" b="1" dirty="0">
                <a:solidFill>
                  <a:schemeClr val="tx2"/>
                </a:solidFill>
                <a:latin typeface="Arial" panose="020B0604020202020204" pitchFamily="34" charset="0"/>
                <a:ea typeface="微软雅黑" panose="020B0503020204020204" pitchFamily="34" charset="-122"/>
                <a:cs typeface="Arial" panose="020B0604020202020204" pitchFamily="34" charset="0"/>
              </a:rPr>
              <a:t>。</a:t>
            </a:r>
          </a:p>
          <a:p>
            <a:pPr eaLnBrk="0" hangingPunct="0">
              <a:lnSpc>
                <a:spcPct val="150000"/>
              </a:lnSpc>
              <a:spcBef>
                <a:spcPct val="50000"/>
              </a:spcBef>
            </a:pPr>
            <a:r>
              <a:rPr lang="zh-CN" altLang="en-US" sz="2000" dirty="0">
                <a:latin typeface="Arial" panose="020B0604020202020204" pitchFamily="34" charset="0"/>
                <a:ea typeface="微软雅黑" panose="020B0503020204020204" pitchFamily="34" charset="-122"/>
              </a:rPr>
              <a:t>        为了说明应力矢的这种性质，下面将要证明应力矢可以表示为面元法向矢量与应力张量的数性积，即：</a:t>
            </a:r>
          </a:p>
          <a:p>
            <a:pPr eaLnBrk="0" hangingPunct="0">
              <a:lnSpc>
                <a:spcPct val="150000"/>
              </a:lnSpc>
              <a:spcBef>
                <a:spcPct val="50000"/>
              </a:spcBef>
            </a:pPr>
            <a:endParaRPr lang="zh-CN" altLang="en-US" sz="2000" dirty="0">
              <a:latin typeface="Arial" panose="020B0604020202020204" pitchFamily="34" charset="0"/>
              <a:ea typeface="微软雅黑" panose="020B0503020204020204" pitchFamily="34" charset="-122"/>
            </a:endParaRPr>
          </a:p>
          <a:p>
            <a:pPr eaLnBrk="0" hangingPunct="0">
              <a:lnSpc>
                <a:spcPct val="150000"/>
              </a:lnSpc>
              <a:spcBef>
                <a:spcPct val="50000"/>
              </a:spcBef>
            </a:pPr>
            <a:r>
              <a:rPr lang="zh-CN" altLang="en-US" sz="2000" dirty="0">
                <a:latin typeface="Arial" panose="020B0604020202020204" pitchFamily="34" charset="0"/>
                <a:ea typeface="微软雅黑" panose="020B0503020204020204" pitchFamily="34" charset="-122"/>
              </a:rPr>
              <a:t>表面力的详细讨论——与表面力密切相关的</a:t>
            </a:r>
            <a:r>
              <a:rPr lang="zh-CN" altLang="en-US" sz="2000" b="1" dirty="0">
                <a:solidFill>
                  <a:srgbClr val="FF0000"/>
                </a:solidFill>
                <a:latin typeface="Arial" panose="020B0604020202020204" pitchFamily="34" charset="0"/>
                <a:ea typeface="微软雅黑" panose="020B0503020204020204" pitchFamily="34" charset="-122"/>
              </a:rPr>
              <a:t>应力张量</a:t>
            </a:r>
            <a:r>
              <a:rPr lang="zh-CN" altLang="en-US" sz="2000" dirty="0">
                <a:latin typeface="Arial" panose="020B0604020202020204" pitchFamily="34" charset="0"/>
                <a:ea typeface="微软雅黑" panose="020B0503020204020204" pitchFamily="34" charset="-122"/>
              </a:rPr>
              <a:t>的概念</a:t>
            </a:r>
            <a:endParaRPr lang="zh-CN" altLang="en-US" sz="2000" dirty="0">
              <a:latin typeface="Arial" panose="020B0604020202020204" pitchFamily="34" charset="0"/>
              <a:ea typeface="微软雅黑" panose="020B0503020204020204" pitchFamily="34" charset="-122"/>
              <a:cs typeface="Arial" panose="020B0604020202020204" pitchFamily="34" charset="0"/>
            </a:endParaRPr>
          </a:p>
        </p:txBody>
      </p:sp>
      <p:graphicFrame>
        <p:nvGraphicFramePr>
          <p:cNvPr id="37891" name="对象 38915"/>
          <p:cNvGraphicFramePr>
            <a:graphicFrameLocks noChangeAspect="1"/>
          </p:cNvGraphicFramePr>
          <p:nvPr>
            <p:extLst>
              <p:ext uri="{D42A27DB-BD31-4B8C-83A1-F6EECF244321}">
                <p14:modId xmlns:p14="http://schemas.microsoft.com/office/powerpoint/2010/main" val="2817121341"/>
              </p:ext>
            </p:extLst>
          </p:nvPr>
        </p:nvGraphicFramePr>
        <p:xfrm>
          <a:off x="3505087" y="3423777"/>
          <a:ext cx="252412" cy="328612"/>
        </p:xfrm>
        <a:graphic>
          <a:graphicData uri="http://schemas.openxmlformats.org/presentationml/2006/ole">
            <mc:AlternateContent xmlns:mc="http://schemas.openxmlformats.org/markup-compatibility/2006">
              <mc:Choice xmlns:v="urn:schemas-microsoft-com:vml" Requires="v">
                <p:oleObj r:id="rId2" imgW="3352800" imgH="4267200" progId="Equation.3">
                  <p:embed/>
                </p:oleObj>
              </mc:Choice>
              <mc:Fallback>
                <p:oleObj r:id="rId2" imgW="3352800" imgH="4267200" progId="Equation.3">
                  <p:embed/>
                  <p:pic>
                    <p:nvPicPr>
                      <p:cNvPr id="37891" name="对象 389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087" y="3423777"/>
                        <a:ext cx="252412"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2" name="对象 38916"/>
          <p:cNvGraphicFramePr>
            <a:graphicFrameLocks noChangeAspect="1"/>
          </p:cNvGraphicFramePr>
          <p:nvPr>
            <p:extLst>
              <p:ext uri="{D42A27DB-BD31-4B8C-83A1-F6EECF244321}">
                <p14:modId xmlns:p14="http://schemas.microsoft.com/office/powerpoint/2010/main" val="1919484862"/>
              </p:ext>
            </p:extLst>
          </p:nvPr>
        </p:nvGraphicFramePr>
        <p:xfrm>
          <a:off x="7175673" y="2901559"/>
          <a:ext cx="288925" cy="374650"/>
        </p:xfrm>
        <a:graphic>
          <a:graphicData uri="http://schemas.openxmlformats.org/presentationml/2006/ole">
            <mc:AlternateContent xmlns:mc="http://schemas.openxmlformats.org/markup-compatibility/2006">
              <mc:Choice xmlns:v="urn:schemas-microsoft-com:vml" Requires="v">
                <p:oleObj r:id="rId4" imgW="3048000" imgH="3962400" progId="Equation.3">
                  <p:embed/>
                </p:oleObj>
              </mc:Choice>
              <mc:Fallback>
                <p:oleObj r:id="rId4" imgW="3048000" imgH="3962400" progId="Equation.3">
                  <p:embed/>
                  <p:pic>
                    <p:nvPicPr>
                      <p:cNvPr id="37892" name="对象 389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673" y="2901559"/>
                        <a:ext cx="2889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3" name="对象 38917"/>
          <p:cNvGraphicFramePr>
            <a:graphicFrameLocks noChangeAspect="1"/>
          </p:cNvGraphicFramePr>
          <p:nvPr>
            <p:extLst>
              <p:ext uri="{D42A27DB-BD31-4B8C-83A1-F6EECF244321}">
                <p14:modId xmlns:p14="http://schemas.microsoft.com/office/powerpoint/2010/main" val="96885405"/>
              </p:ext>
            </p:extLst>
          </p:nvPr>
        </p:nvGraphicFramePr>
        <p:xfrm>
          <a:off x="3047852" y="1839176"/>
          <a:ext cx="284162" cy="371475"/>
        </p:xfrm>
        <a:graphic>
          <a:graphicData uri="http://schemas.openxmlformats.org/presentationml/2006/ole">
            <mc:AlternateContent xmlns:mc="http://schemas.openxmlformats.org/markup-compatibility/2006">
              <mc:Choice xmlns:v="urn:schemas-microsoft-com:vml" Requires="v">
                <p:oleObj r:id="rId6" imgW="3657600" imgH="4876800" progId="Equation.3">
                  <p:embed/>
                </p:oleObj>
              </mc:Choice>
              <mc:Fallback>
                <p:oleObj r:id="rId6" imgW="3657600" imgH="4876800" progId="Equation.3">
                  <p:embed/>
                  <p:pic>
                    <p:nvPicPr>
                      <p:cNvPr id="37893" name="对象 389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7852" y="1839176"/>
                        <a:ext cx="28416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4" name="对象 38918"/>
          <p:cNvGraphicFramePr>
            <a:graphicFrameLocks noChangeAspect="1"/>
          </p:cNvGraphicFramePr>
          <p:nvPr>
            <p:extLst>
              <p:ext uri="{D42A27DB-BD31-4B8C-83A1-F6EECF244321}">
                <p14:modId xmlns:p14="http://schemas.microsoft.com/office/powerpoint/2010/main" val="1297130086"/>
              </p:ext>
            </p:extLst>
          </p:nvPr>
        </p:nvGraphicFramePr>
        <p:xfrm>
          <a:off x="2917166" y="1264500"/>
          <a:ext cx="260350" cy="322263"/>
        </p:xfrm>
        <a:graphic>
          <a:graphicData uri="http://schemas.openxmlformats.org/presentationml/2006/ole">
            <mc:AlternateContent xmlns:mc="http://schemas.openxmlformats.org/markup-compatibility/2006">
              <mc:Choice xmlns:v="urn:schemas-microsoft-com:vml" Requires="v">
                <p:oleObj r:id="rId8" imgW="3962400" imgH="4876800" progId="Equation.3">
                  <p:embed/>
                </p:oleObj>
              </mc:Choice>
              <mc:Fallback>
                <p:oleObj r:id="rId8" imgW="3962400" imgH="4876800" progId="Equation.3">
                  <p:embed/>
                  <p:pic>
                    <p:nvPicPr>
                      <p:cNvPr id="37894" name="对象 389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7166" y="1264500"/>
                        <a:ext cx="26035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6" name="对象 38920"/>
          <p:cNvGraphicFramePr>
            <a:graphicFrameLocks noChangeAspect="1"/>
          </p:cNvGraphicFramePr>
          <p:nvPr>
            <p:extLst>
              <p:ext uri="{D42A27DB-BD31-4B8C-83A1-F6EECF244321}">
                <p14:modId xmlns:p14="http://schemas.microsoft.com/office/powerpoint/2010/main" val="59156152"/>
              </p:ext>
            </p:extLst>
          </p:nvPr>
        </p:nvGraphicFramePr>
        <p:xfrm>
          <a:off x="4614700" y="2890065"/>
          <a:ext cx="300038" cy="392112"/>
        </p:xfrm>
        <a:graphic>
          <a:graphicData uri="http://schemas.openxmlformats.org/presentationml/2006/ole">
            <mc:AlternateContent xmlns:mc="http://schemas.openxmlformats.org/markup-compatibility/2006">
              <mc:Choice xmlns:v="urn:schemas-microsoft-com:vml" Requires="v">
                <p:oleObj r:id="rId10" imgW="3657600" imgH="4876800" progId="Equation.3">
                  <p:embed/>
                </p:oleObj>
              </mc:Choice>
              <mc:Fallback>
                <p:oleObj r:id="rId10" imgW="3657600" imgH="4876800" progId="Equation.3">
                  <p:embed/>
                  <p:pic>
                    <p:nvPicPr>
                      <p:cNvPr id="37896" name="对象 389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4700" y="2890065"/>
                        <a:ext cx="300038"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7" name="对象 38921"/>
          <p:cNvGraphicFramePr>
            <a:graphicFrameLocks noChangeAspect="1"/>
          </p:cNvGraphicFramePr>
          <p:nvPr>
            <p:extLst>
              <p:ext uri="{D42A27DB-BD31-4B8C-83A1-F6EECF244321}">
                <p14:modId xmlns:p14="http://schemas.microsoft.com/office/powerpoint/2010/main" val="2103140006"/>
              </p:ext>
            </p:extLst>
          </p:nvPr>
        </p:nvGraphicFramePr>
        <p:xfrm>
          <a:off x="9228207" y="3371403"/>
          <a:ext cx="333375" cy="403225"/>
        </p:xfrm>
        <a:graphic>
          <a:graphicData uri="http://schemas.openxmlformats.org/presentationml/2006/ole">
            <mc:AlternateContent xmlns:mc="http://schemas.openxmlformats.org/markup-compatibility/2006">
              <mc:Choice xmlns:v="urn:schemas-microsoft-com:vml" Requires="v">
                <p:oleObj name="Equation" r:id="rId11" imgW="3352800" imgH="3962400" progId="Equation.DSMT4">
                  <p:embed/>
                </p:oleObj>
              </mc:Choice>
              <mc:Fallback>
                <p:oleObj name="Equation" r:id="rId11" imgW="3352800" imgH="3962400" progId="Equation.DSMT4">
                  <p:embed/>
                  <p:pic>
                    <p:nvPicPr>
                      <p:cNvPr id="37897" name="对象 389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28207" y="3371403"/>
                        <a:ext cx="3333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8" name="对象 38922"/>
          <p:cNvGraphicFramePr>
            <a:graphicFrameLocks noChangeAspect="1"/>
          </p:cNvGraphicFramePr>
          <p:nvPr>
            <p:extLst>
              <p:ext uri="{D42A27DB-BD31-4B8C-83A1-F6EECF244321}">
                <p14:modId xmlns:p14="http://schemas.microsoft.com/office/powerpoint/2010/main" val="850972745"/>
              </p:ext>
            </p:extLst>
          </p:nvPr>
        </p:nvGraphicFramePr>
        <p:xfrm>
          <a:off x="8710528" y="3332510"/>
          <a:ext cx="346075" cy="404812"/>
        </p:xfrm>
        <a:graphic>
          <a:graphicData uri="http://schemas.openxmlformats.org/presentationml/2006/ole">
            <mc:AlternateContent xmlns:mc="http://schemas.openxmlformats.org/markup-compatibility/2006">
              <mc:Choice xmlns:v="urn:schemas-microsoft-com:vml" Requires="v">
                <p:oleObj name="Equation" r:id="rId13" imgW="3352800" imgH="3962400" progId="Equation.DSMT4">
                  <p:embed/>
                </p:oleObj>
              </mc:Choice>
              <mc:Fallback>
                <p:oleObj name="Equation" r:id="rId13" imgW="3352800" imgH="3962400" progId="Equation.DSMT4">
                  <p:embed/>
                  <p:pic>
                    <p:nvPicPr>
                      <p:cNvPr id="37898" name="对象 389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10528" y="3332510"/>
                        <a:ext cx="34607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9" name="对象 38923"/>
          <p:cNvGraphicFramePr>
            <a:graphicFrameLocks noChangeAspect="1"/>
          </p:cNvGraphicFramePr>
          <p:nvPr>
            <p:extLst>
              <p:ext uri="{D42A27DB-BD31-4B8C-83A1-F6EECF244321}">
                <p14:modId xmlns:p14="http://schemas.microsoft.com/office/powerpoint/2010/main" val="2635981981"/>
              </p:ext>
            </p:extLst>
          </p:nvPr>
        </p:nvGraphicFramePr>
        <p:xfrm>
          <a:off x="4341389" y="5377489"/>
          <a:ext cx="2664296" cy="499111"/>
        </p:xfrm>
        <a:graphic>
          <a:graphicData uri="http://schemas.openxmlformats.org/presentationml/2006/ole">
            <mc:AlternateContent xmlns:mc="http://schemas.openxmlformats.org/markup-compatibility/2006">
              <mc:Choice xmlns:v="urn:schemas-microsoft-com:vml" Requires="v">
                <p:oleObj name="Equation" r:id="rId15" imgW="1244520" imgH="241200" progId="Equation.DSMT4">
                  <p:embed/>
                </p:oleObj>
              </mc:Choice>
              <mc:Fallback>
                <p:oleObj name="Equation" r:id="rId15" imgW="1244520" imgH="241200" progId="Equation.DSMT4">
                  <p:embed/>
                  <p:pic>
                    <p:nvPicPr>
                      <p:cNvPr id="37899" name="对象 38923"/>
                      <p:cNvPicPr>
                        <a:picLocks noChangeAspect="1" noChangeArrowheads="1"/>
                      </p:cNvPicPr>
                      <p:nvPr/>
                    </p:nvPicPr>
                    <p:blipFill>
                      <a:blip r:embed="rId16"/>
                      <a:srcRect/>
                      <a:stretch>
                        <a:fillRect/>
                      </a:stretch>
                    </p:blipFill>
                    <p:spPr bwMode="auto">
                      <a:xfrm>
                        <a:off x="4341389" y="5377489"/>
                        <a:ext cx="2664296" cy="499111"/>
                      </a:xfrm>
                      <a:prstGeom prst="rect">
                        <a:avLst/>
                      </a:prstGeom>
                      <a:noFill/>
                      <a:ln>
                        <a:noFill/>
                      </a:ln>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37</a:t>
            </a:fld>
            <a:endParaRPr lang="zh-CN" altLang="en-US"/>
          </a:p>
        </p:txBody>
      </p:sp>
      <p:sp>
        <p:nvSpPr>
          <p:cNvPr id="3" name="矩形 38919"/>
          <p:cNvSpPr>
            <a:spLocks noChangeArrowheads="1"/>
          </p:cNvSpPr>
          <p:nvPr/>
        </p:nvSpPr>
        <p:spPr bwMode="auto">
          <a:xfrm>
            <a:off x="565996" y="288609"/>
            <a:ext cx="3775393" cy="6618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a:spAutoFit/>
          </a:bodyPr>
          <a:lstStyle/>
          <a:p>
            <a:pPr algn="ctr">
              <a:lnSpc>
                <a:spcPct val="150000"/>
              </a:lnSpc>
            </a:pPr>
            <a:r>
              <a:rPr lang="zh-CN" altLang="en-US" sz="2800" b="1" dirty="0">
                <a:solidFill>
                  <a:srgbClr val="008000"/>
                </a:solidFill>
                <a:latin typeface="Arial" panose="020B0604020202020204" pitchFamily="34" charset="0"/>
                <a:ea typeface="微软雅黑" panose="020B0503020204020204" pitchFamily="34" charset="-122"/>
              </a:rPr>
              <a:t>质量力和表面力的差别</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C707B-31A2-F87A-081B-5969CF56D9C0}"/>
              </a:ext>
            </a:extLst>
          </p:cNvPr>
          <p:cNvSpPr>
            <a:spLocks noGrp="1"/>
          </p:cNvSpPr>
          <p:nvPr>
            <p:ph type="title"/>
          </p:nvPr>
        </p:nvSpPr>
        <p:spPr>
          <a:xfrm>
            <a:off x="688109" y="296339"/>
            <a:ext cx="2377574" cy="639762"/>
          </a:xfrm>
        </p:spPr>
        <p:txBody>
          <a:bodyPr/>
          <a:lstStyle/>
          <a:p>
            <a:r>
              <a:rPr lang="en-US" altLang="zh-CN" sz="2900" dirty="0">
                <a:cs typeface="Arial" panose="020B0604020202020204" pitchFamily="34" charset="0"/>
              </a:rPr>
              <a:t>2.2 </a:t>
            </a:r>
            <a:r>
              <a:rPr lang="zh-CN" altLang="en-US" sz="2900" dirty="0">
                <a:cs typeface="Arial" panose="020B0604020202020204" pitchFamily="34" charset="0"/>
              </a:rPr>
              <a:t>应力张量 </a:t>
            </a:r>
          </a:p>
        </p:txBody>
      </p:sp>
      <p:sp>
        <p:nvSpPr>
          <p:cNvPr id="4" name="灯片编号占位符 3">
            <a:extLst>
              <a:ext uri="{FF2B5EF4-FFF2-40B4-BE49-F238E27FC236}">
                <a16:creationId xmlns:a16="http://schemas.microsoft.com/office/drawing/2014/main" id="{1DF917FB-A53C-233C-74A5-2EC59E9B02B9}"/>
              </a:ext>
            </a:extLst>
          </p:cNvPr>
          <p:cNvSpPr>
            <a:spLocks noGrp="1"/>
          </p:cNvSpPr>
          <p:nvPr>
            <p:ph type="sldNum" sz="quarter" idx="12"/>
          </p:nvPr>
        </p:nvSpPr>
        <p:spPr/>
        <p:txBody>
          <a:bodyPr/>
          <a:lstStyle/>
          <a:p>
            <a:fld id="{0C913308-F349-4B6D-A68A-DD1791B4A57B}" type="slidenum">
              <a:rPr lang="zh-CN" altLang="en-US" smtClean="0">
                <a:latin typeface="微软雅黑" panose="020B0503020204020204" pitchFamily="34" charset="-122"/>
              </a:rPr>
              <a:pPr/>
              <a:t>38</a:t>
            </a:fld>
            <a:endParaRPr lang="zh-CN" altLang="en-US">
              <a:latin typeface="微软雅黑" panose="020B0503020204020204" pitchFamily="34" charset="-122"/>
            </a:endParaRPr>
          </a:p>
        </p:txBody>
      </p:sp>
      <p:graphicFrame>
        <p:nvGraphicFramePr>
          <p:cNvPr id="40" name="对象 39">
            <a:extLst>
              <a:ext uri="{FF2B5EF4-FFF2-40B4-BE49-F238E27FC236}">
                <a16:creationId xmlns:a16="http://schemas.microsoft.com/office/drawing/2014/main" id="{987F92D2-3141-BC11-4EC9-D1904C00E0AE}"/>
              </a:ext>
            </a:extLst>
          </p:cNvPr>
          <p:cNvGraphicFramePr>
            <a:graphicFrameLocks noChangeAspect="1"/>
          </p:cNvGraphicFramePr>
          <p:nvPr/>
        </p:nvGraphicFramePr>
        <p:xfrm>
          <a:off x="3570413" y="1607054"/>
          <a:ext cx="432048" cy="342038"/>
        </p:xfrm>
        <a:graphic>
          <a:graphicData uri="http://schemas.openxmlformats.org/presentationml/2006/ole">
            <mc:AlternateContent xmlns:mc="http://schemas.openxmlformats.org/markup-compatibility/2006">
              <mc:Choice xmlns:v="urn:schemas-microsoft-com:vml" Requires="v">
                <p:oleObj name="Equation" r:id="rId2" imgW="228402" imgH="177646" progId="Equation.DSMT4">
                  <p:embed/>
                </p:oleObj>
              </mc:Choice>
              <mc:Fallback>
                <p:oleObj name="Equation" r:id="rId2" imgW="228402" imgH="177646" progId="Equation.DSMT4">
                  <p:embed/>
                  <p:pic>
                    <p:nvPicPr>
                      <p:cNvPr id="40" name="对象 39">
                        <a:extLst>
                          <a:ext uri="{FF2B5EF4-FFF2-40B4-BE49-F238E27FC236}">
                            <a16:creationId xmlns:a16="http://schemas.microsoft.com/office/drawing/2014/main" id="{987F92D2-3141-BC11-4EC9-D1904C00E0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0413" y="1607054"/>
                        <a:ext cx="432048" cy="342038"/>
                      </a:xfrm>
                      <a:prstGeom prst="rect">
                        <a:avLst/>
                      </a:prstGeom>
                      <a:noFill/>
                    </p:spPr>
                  </p:pic>
                </p:oleObj>
              </mc:Fallback>
            </mc:AlternateContent>
          </a:graphicData>
        </a:graphic>
      </p:graphicFrame>
      <p:graphicFrame>
        <p:nvGraphicFramePr>
          <p:cNvPr id="43" name="对象 42">
            <a:extLst>
              <a:ext uri="{FF2B5EF4-FFF2-40B4-BE49-F238E27FC236}">
                <a16:creationId xmlns:a16="http://schemas.microsoft.com/office/drawing/2014/main" id="{A8EE6355-728F-6834-6BB6-52465EB5DD32}"/>
              </a:ext>
            </a:extLst>
          </p:cNvPr>
          <p:cNvGraphicFramePr>
            <a:graphicFrameLocks noChangeAspect="1"/>
          </p:cNvGraphicFramePr>
          <p:nvPr/>
        </p:nvGraphicFramePr>
        <p:xfrm>
          <a:off x="3995974" y="2729296"/>
          <a:ext cx="415925" cy="571500"/>
        </p:xfrm>
        <a:graphic>
          <a:graphicData uri="http://schemas.openxmlformats.org/presentationml/2006/ole">
            <mc:AlternateContent xmlns:mc="http://schemas.openxmlformats.org/markup-compatibility/2006">
              <mc:Choice xmlns:v="urn:schemas-microsoft-com:vml" Requires="v">
                <p:oleObj name="Equation" r:id="rId4" imgW="279360" imgH="393480" progId="Equation.DSMT4">
                  <p:embed/>
                </p:oleObj>
              </mc:Choice>
              <mc:Fallback>
                <p:oleObj name="Equation" r:id="rId4" imgW="279360" imgH="393480" progId="Equation.DSMT4">
                  <p:embed/>
                  <p:pic>
                    <p:nvPicPr>
                      <p:cNvPr id="43" name="对象 42">
                        <a:extLst>
                          <a:ext uri="{FF2B5EF4-FFF2-40B4-BE49-F238E27FC236}">
                            <a16:creationId xmlns:a16="http://schemas.microsoft.com/office/drawing/2014/main" id="{A8EE6355-728F-6834-6BB6-52465EB5DD32}"/>
                          </a:ext>
                        </a:extLst>
                      </p:cNvPr>
                      <p:cNvPicPr>
                        <a:picLocks noChangeAspect="1" noChangeArrowheads="1"/>
                      </p:cNvPicPr>
                      <p:nvPr/>
                    </p:nvPicPr>
                    <p:blipFill>
                      <a:blip r:embed="rId5"/>
                      <a:srcRect/>
                      <a:stretch>
                        <a:fillRect/>
                      </a:stretch>
                    </p:blipFill>
                    <p:spPr bwMode="auto">
                      <a:xfrm>
                        <a:off x="3995974" y="2729296"/>
                        <a:ext cx="415925" cy="571500"/>
                      </a:xfrm>
                      <a:prstGeom prst="rect">
                        <a:avLst/>
                      </a:prstGeom>
                      <a:noFill/>
                    </p:spPr>
                  </p:pic>
                </p:oleObj>
              </mc:Fallback>
            </mc:AlternateContent>
          </a:graphicData>
        </a:graphic>
      </p:graphicFrame>
      <p:graphicFrame>
        <p:nvGraphicFramePr>
          <p:cNvPr id="45" name="对象 44">
            <a:extLst>
              <a:ext uri="{FF2B5EF4-FFF2-40B4-BE49-F238E27FC236}">
                <a16:creationId xmlns:a16="http://schemas.microsoft.com/office/drawing/2014/main" id="{113C4927-C729-FED5-736E-62CFDEE335A6}"/>
              </a:ext>
            </a:extLst>
          </p:cNvPr>
          <p:cNvGraphicFramePr>
            <a:graphicFrameLocks noChangeAspect="1"/>
          </p:cNvGraphicFramePr>
          <p:nvPr/>
        </p:nvGraphicFramePr>
        <p:xfrm>
          <a:off x="7896200" y="3172447"/>
          <a:ext cx="591634" cy="606425"/>
        </p:xfrm>
        <a:graphic>
          <a:graphicData uri="http://schemas.openxmlformats.org/presentationml/2006/ole">
            <mc:AlternateContent xmlns:mc="http://schemas.openxmlformats.org/markup-compatibility/2006">
              <mc:Choice xmlns:v="urn:schemas-microsoft-com:vml" Requires="v">
                <p:oleObj name="Equation" r:id="rId6" imgW="380835" imgH="393529" progId="Equation.DSMT4">
                  <p:embed/>
                </p:oleObj>
              </mc:Choice>
              <mc:Fallback>
                <p:oleObj name="Equation" r:id="rId6" imgW="380835" imgH="393529" progId="Equation.DSMT4">
                  <p:embed/>
                  <p:pic>
                    <p:nvPicPr>
                      <p:cNvPr id="45" name="对象 44">
                        <a:extLst>
                          <a:ext uri="{FF2B5EF4-FFF2-40B4-BE49-F238E27FC236}">
                            <a16:creationId xmlns:a16="http://schemas.microsoft.com/office/drawing/2014/main" id="{113C4927-C729-FED5-736E-62CFDEE335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96200" y="3172447"/>
                        <a:ext cx="591634" cy="606425"/>
                      </a:xfrm>
                      <a:prstGeom prst="rect">
                        <a:avLst/>
                      </a:prstGeom>
                      <a:noFill/>
                    </p:spPr>
                  </p:pic>
                </p:oleObj>
              </mc:Fallback>
            </mc:AlternateContent>
          </a:graphicData>
        </a:graphic>
      </p:graphicFrame>
      <p:sp>
        <p:nvSpPr>
          <p:cNvPr id="46" name="Rectangle 42">
            <a:extLst>
              <a:ext uri="{FF2B5EF4-FFF2-40B4-BE49-F238E27FC236}">
                <a16:creationId xmlns:a16="http://schemas.microsoft.com/office/drawing/2014/main" id="{052C95A5-9B23-7779-4343-7EFC4764E337}"/>
              </a:ext>
            </a:extLst>
          </p:cNvPr>
          <p:cNvSpPr>
            <a:spLocks noChangeArrowheads="1"/>
          </p:cNvSpPr>
          <p:nvPr/>
        </p:nvSpPr>
        <p:spPr bwMode="auto">
          <a:xfrm>
            <a:off x="2111494" y="1158458"/>
            <a:ext cx="23775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2000" b="1" dirty="0">
                <a:solidFill>
                  <a:srgbClr val="008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b="1" dirty="0">
                <a:solidFill>
                  <a:srgbClr val="008000"/>
                </a:solidFill>
                <a:latin typeface="微软雅黑" panose="020B0503020204020204" pitchFamily="34" charset="-122"/>
                <a:ea typeface="微软雅黑" panose="020B0503020204020204" pitchFamily="34" charset="-122"/>
                <a:cs typeface="Times New Roman" panose="02020603050405020304" pitchFamily="18" charset="0"/>
              </a:rPr>
              <a:t>、一些符号和名词</a:t>
            </a:r>
            <a:endParaRPr lang="zh-CN" altLang="en-US" sz="900" b="1" dirty="0">
              <a:solidFill>
                <a:srgbClr val="008000"/>
              </a:solidFill>
              <a:latin typeface="微软雅黑" panose="020B0503020204020204" pitchFamily="34" charset="-122"/>
              <a:ea typeface="微软雅黑" panose="020B0503020204020204" pitchFamily="34" charset="-122"/>
            </a:endParaRPr>
          </a:p>
        </p:txBody>
      </p:sp>
      <p:sp>
        <p:nvSpPr>
          <p:cNvPr id="47" name="Rectangle 43">
            <a:extLst>
              <a:ext uri="{FF2B5EF4-FFF2-40B4-BE49-F238E27FC236}">
                <a16:creationId xmlns:a16="http://schemas.microsoft.com/office/drawing/2014/main" id="{628CF6CF-E849-0AC4-4CB5-0EFB02922640}"/>
              </a:ext>
            </a:extLst>
          </p:cNvPr>
          <p:cNvSpPr>
            <a:spLocks noChangeArrowheads="1"/>
          </p:cNvSpPr>
          <p:nvPr/>
        </p:nvSpPr>
        <p:spPr bwMode="auto">
          <a:xfrm>
            <a:off x="1951031" y="1588752"/>
            <a:ext cx="465004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）小面元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的法线方</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向</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取外法线方向为正</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zh-CN" sz="800" dirty="0">
              <a:latin typeface="微软雅黑" panose="020B0503020204020204" pitchFamily="34" charset="-122"/>
              <a:ea typeface="微软雅黑" panose="020B0503020204020204" pitchFamily="34" charset="-122"/>
            </a:endParaRPr>
          </a:p>
        </p:txBody>
      </p:sp>
      <p:sp>
        <p:nvSpPr>
          <p:cNvPr id="49" name="Rectangle 45">
            <a:extLst>
              <a:ext uri="{FF2B5EF4-FFF2-40B4-BE49-F238E27FC236}">
                <a16:creationId xmlns:a16="http://schemas.microsoft.com/office/drawing/2014/main" id="{3F429147-0B0E-6C6E-D296-DF1BB7503F13}"/>
              </a:ext>
            </a:extLst>
          </p:cNvPr>
          <p:cNvSpPr>
            <a:spLocks noChangeArrowheads="1"/>
          </p:cNvSpPr>
          <p:nvPr/>
        </p:nvSpPr>
        <p:spPr bwMode="auto">
          <a:xfrm>
            <a:off x="2111495" y="2372959"/>
            <a:ext cx="5734583" cy="869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8731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外法向（即周围）流体通过面元</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对面元内流体的</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应力</a:t>
            </a:r>
            <a:r>
              <a:rPr lang="zh-CN" altLang="en-US"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作用记为：</a:t>
            </a:r>
            <a:endParaRPr lang="zh-CN" altLang="en-US" sz="2400" dirty="0">
              <a:latin typeface="微软雅黑" panose="020B0503020204020204" pitchFamily="34" charset="-122"/>
              <a:ea typeface="微软雅黑" panose="020B0503020204020204" pitchFamily="34" charset="-122"/>
            </a:endParaRPr>
          </a:p>
        </p:txBody>
      </p:sp>
      <p:sp>
        <p:nvSpPr>
          <p:cNvPr id="51" name="Rectangle 47">
            <a:extLst>
              <a:ext uri="{FF2B5EF4-FFF2-40B4-BE49-F238E27FC236}">
                <a16:creationId xmlns:a16="http://schemas.microsoft.com/office/drawing/2014/main" id="{B16CB136-EFF1-D3D9-06DF-E76C78B22AE1}"/>
              </a:ext>
            </a:extLst>
          </p:cNvPr>
          <p:cNvSpPr>
            <a:spLocks noChangeArrowheads="1"/>
          </p:cNvSpPr>
          <p:nvPr/>
        </p:nvSpPr>
        <p:spPr bwMode="auto">
          <a:xfrm>
            <a:off x="2495601" y="3382572"/>
            <a:ext cx="55630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indent="261938" eaLnBrk="0" fontAlgn="base" hangingPunct="0">
              <a:spcBef>
                <a:spcPct val="0"/>
              </a:spcBef>
              <a:spcAft>
                <a:spcPct val="0"/>
              </a:spcAft>
            </a:pPr>
            <a:r>
              <a:rPr lang="zh-CN" altLang="en-US"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面元内流体经过面元</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对周围流体的应力</a:t>
            </a:r>
            <a:r>
              <a:rPr lang="zh-CN" altLang="en-US"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作用记为：</a:t>
            </a:r>
            <a:endParaRPr lang="zh-CN" altLang="en-US" sz="2400" dirty="0">
              <a:latin typeface="微软雅黑" panose="020B0503020204020204" pitchFamily="34" charset="-122"/>
              <a:ea typeface="微软雅黑" panose="020B0503020204020204" pitchFamily="34" charset="-122"/>
            </a:endParaRPr>
          </a:p>
        </p:txBody>
      </p:sp>
      <p:pic>
        <p:nvPicPr>
          <p:cNvPr id="56" name="图片 55" descr="图片包含 物体, 仪表, 游戏机, 电脑&#10;&#10;描述已自动生成">
            <a:extLst>
              <a:ext uri="{FF2B5EF4-FFF2-40B4-BE49-F238E27FC236}">
                <a16:creationId xmlns:a16="http://schemas.microsoft.com/office/drawing/2014/main" id="{74F0765A-D207-C292-1154-605C938971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70982" y="898850"/>
            <a:ext cx="2409524" cy="1952381"/>
          </a:xfrm>
          <a:prstGeom prst="rect">
            <a:avLst/>
          </a:prstGeom>
        </p:spPr>
      </p:pic>
      <p:sp>
        <p:nvSpPr>
          <p:cNvPr id="58" name="Rectangle 50">
            <a:extLst>
              <a:ext uri="{FF2B5EF4-FFF2-40B4-BE49-F238E27FC236}">
                <a16:creationId xmlns:a16="http://schemas.microsoft.com/office/drawing/2014/main" id="{E6CC0874-0AA9-3A73-87E5-73207DD1B8BE}"/>
              </a:ext>
            </a:extLst>
          </p:cNvPr>
          <p:cNvSpPr>
            <a:spLocks noChangeArrowheads="1"/>
          </p:cNvSpPr>
          <p:nvPr/>
        </p:nvSpPr>
        <p:spPr bwMode="auto">
          <a:xfrm>
            <a:off x="2207568" y="4032065"/>
            <a:ext cx="49087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根据牛顿的作用力与反作用力定律：</a:t>
            </a:r>
            <a:endParaRPr lang="zh-CN" altLang="zh-CN" dirty="0">
              <a:latin typeface="微软雅黑" panose="020B0503020204020204" pitchFamily="34" charset="-122"/>
              <a:ea typeface="微软雅黑" panose="020B0503020204020204" pitchFamily="34" charset="-122"/>
            </a:endParaRPr>
          </a:p>
        </p:txBody>
      </p:sp>
      <p:graphicFrame>
        <p:nvGraphicFramePr>
          <p:cNvPr id="59" name="对象 58">
            <a:extLst>
              <a:ext uri="{FF2B5EF4-FFF2-40B4-BE49-F238E27FC236}">
                <a16:creationId xmlns:a16="http://schemas.microsoft.com/office/drawing/2014/main" id="{80E8C705-7CBF-3E27-CA1C-D3C9FB08C7A7}"/>
              </a:ext>
            </a:extLst>
          </p:cNvPr>
          <p:cNvGraphicFramePr>
            <a:graphicFrameLocks noChangeAspect="1"/>
          </p:cNvGraphicFramePr>
          <p:nvPr/>
        </p:nvGraphicFramePr>
        <p:xfrm>
          <a:off x="6070781" y="3891985"/>
          <a:ext cx="1330654" cy="591402"/>
        </p:xfrm>
        <a:graphic>
          <a:graphicData uri="http://schemas.openxmlformats.org/presentationml/2006/ole">
            <mc:AlternateContent xmlns:mc="http://schemas.openxmlformats.org/markup-compatibility/2006">
              <mc:Choice xmlns:v="urn:schemas-microsoft-com:vml" Requires="v">
                <p:oleObj name="Equation" r:id="rId9" imgW="888614" imgH="393529" progId="Equation.DSMT4">
                  <p:embed/>
                </p:oleObj>
              </mc:Choice>
              <mc:Fallback>
                <p:oleObj name="Equation" r:id="rId9" imgW="888614" imgH="393529" progId="Equation.DSMT4">
                  <p:embed/>
                  <p:pic>
                    <p:nvPicPr>
                      <p:cNvPr id="59" name="对象 58">
                        <a:extLst>
                          <a:ext uri="{FF2B5EF4-FFF2-40B4-BE49-F238E27FC236}">
                            <a16:creationId xmlns:a16="http://schemas.microsoft.com/office/drawing/2014/main" id="{80E8C705-7CBF-3E27-CA1C-D3C9FB08C7A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70781" y="3891985"/>
                        <a:ext cx="1330654" cy="591402"/>
                      </a:xfrm>
                      <a:prstGeom prst="rect">
                        <a:avLst/>
                      </a:prstGeom>
                      <a:solidFill>
                        <a:srgbClr val="FF99CC"/>
                      </a:solidFill>
                    </p:spPr>
                  </p:pic>
                </p:oleObj>
              </mc:Fallback>
            </mc:AlternateContent>
          </a:graphicData>
        </a:graphic>
      </p:graphicFrame>
      <p:sp>
        <p:nvSpPr>
          <p:cNvPr id="66" name="Rectangle 56">
            <a:extLst>
              <a:ext uri="{FF2B5EF4-FFF2-40B4-BE49-F238E27FC236}">
                <a16:creationId xmlns:a16="http://schemas.microsoft.com/office/drawing/2014/main" id="{343D796C-4E54-5B09-1213-A61ECCEBD5FA}"/>
              </a:ext>
            </a:extLst>
          </p:cNvPr>
          <p:cNvSpPr>
            <a:spLocks noChangeArrowheads="1"/>
          </p:cNvSpPr>
          <p:nvPr/>
        </p:nvSpPr>
        <p:spPr bwMode="auto">
          <a:xfrm>
            <a:off x="2111494" y="4619293"/>
            <a:ext cx="1248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注意：</a:t>
            </a:r>
            <a:endParaRPr lang="zh-CN" altLang="en-US" sz="2400" dirty="0">
              <a:latin typeface="微软雅黑" panose="020B0503020204020204" pitchFamily="34" charset="-122"/>
              <a:ea typeface="微软雅黑" panose="020B0503020204020204" pitchFamily="34" charset="-122"/>
            </a:endParaRPr>
          </a:p>
        </p:txBody>
      </p:sp>
      <p:graphicFrame>
        <p:nvGraphicFramePr>
          <p:cNvPr id="67" name="对象 66">
            <a:extLst>
              <a:ext uri="{FF2B5EF4-FFF2-40B4-BE49-F238E27FC236}">
                <a16:creationId xmlns:a16="http://schemas.microsoft.com/office/drawing/2014/main" id="{4C9C02A3-30B5-6B1D-F144-3CF417035A61}"/>
              </a:ext>
            </a:extLst>
          </p:cNvPr>
          <p:cNvGraphicFramePr>
            <a:graphicFrameLocks noChangeAspect="1"/>
          </p:cNvGraphicFramePr>
          <p:nvPr/>
        </p:nvGraphicFramePr>
        <p:xfrm>
          <a:off x="2353099" y="4992944"/>
          <a:ext cx="576064" cy="761891"/>
        </p:xfrm>
        <a:graphic>
          <a:graphicData uri="http://schemas.openxmlformats.org/presentationml/2006/ole">
            <mc:AlternateContent xmlns:mc="http://schemas.openxmlformats.org/markup-compatibility/2006">
              <mc:Choice xmlns:v="urn:schemas-microsoft-com:vml" Requires="v">
                <p:oleObj name="Equation" r:id="rId11" imgW="291973" imgH="393529" progId="Equation.DSMT4">
                  <p:embed/>
                </p:oleObj>
              </mc:Choice>
              <mc:Fallback>
                <p:oleObj name="Equation" r:id="rId11" imgW="291973" imgH="393529" progId="Equation.DSMT4">
                  <p:embed/>
                  <p:pic>
                    <p:nvPicPr>
                      <p:cNvPr id="67" name="对象 66">
                        <a:extLst>
                          <a:ext uri="{FF2B5EF4-FFF2-40B4-BE49-F238E27FC236}">
                            <a16:creationId xmlns:a16="http://schemas.microsoft.com/office/drawing/2014/main" id="{4C9C02A3-30B5-6B1D-F144-3CF417035A6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3099" y="4992944"/>
                        <a:ext cx="576064" cy="761891"/>
                      </a:xfrm>
                      <a:prstGeom prst="rect">
                        <a:avLst/>
                      </a:prstGeom>
                      <a:noFill/>
                    </p:spPr>
                  </p:pic>
                </p:oleObj>
              </mc:Fallback>
            </mc:AlternateContent>
          </a:graphicData>
        </a:graphic>
      </p:graphicFrame>
      <p:sp>
        <p:nvSpPr>
          <p:cNvPr id="68" name="Rectangle 57">
            <a:extLst>
              <a:ext uri="{FF2B5EF4-FFF2-40B4-BE49-F238E27FC236}">
                <a16:creationId xmlns:a16="http://schemas.microsoft.com/office/drawing/2014/main" id="{B730591D-8662-3157-976D-3F318596E7D1}"/>
              </a:ext>
            </a:extLst>
          </p:cNvPr>
          <p:cNvSpPr>
            <a:spLocks noChangeArrowheads="1"/>
          </p:cNvSpPr>
          <p:nvPr/>
        </p:nvSpPr>
        <p:spPr bwMode="auto">
          <a:xfrm>
            <a:off x="2861047" y="5373929"/>
            <a:ext cx="77508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一般而言</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不平行于法线（不垂直于作用面），下标的</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n</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只是表示面元的法向</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85033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764264C-C7AC-EB3E-5942-37E108AAC2F5}"/>
              </a:ext>
            </a:extLst>
          </p:cNvPr>
          <p:cNvSpPr>
            <a:spLocks noGrp="1"/>
          </p:cNvSpPr>
          <p:nvPr>
            <p:ph type="sldNum" sz="quarter" idx="12"/>
          </p:nvPr>
        </p:nvSpPr>
        <p:spPr/>
        <p:txBody>
          <a:bodyPr/>
          <a:lstStyle/>
          <a:p>
            <a:fld id="{0C913308-F349-4B6D-A68A-DD1791B4A57B}" type="slidenum">
              <a:rPr lang="zh-CN" altLang="en-US" sz="1800">
                <a:latin typeface="微软雅黑" panose="020B0503020204020204" pitchFamily="34" charset="-122"/>
              </a:rPr>
              <a:pPr/>
              <a:t>39</a:t>
            </a:fld>
            <a:endParaRPr lang="zh-CN" altLang="en-US" sz="1800">
              <a:latin typeface="微软雅黑" panose="020B0503020204020204" pitchFamily="34" charset="-122"/>
            </a:endParaRPr>
          </a:p>
        </p:txBody>
      </p:sp>
      <p:graphicFrame>
        <p:nvGraphicFramePr>
          <p:cNvPr id="8" name="对象 7">
            <a:extLst>
              <a:ext uri="{FF2B5EF4-FFF2-40B4-BE49-F238E27FC236}">
                <a16:creationId xmlns:a16="http://schemas.microsoft.com/office/drawing/2014/main" id="{28B48212-968B-5F92-7828-6B8CB2F0B861}"/>
              </a:ext>
            </a:extLst>
          </p:cNvPr>
          <p:cNvGraphicFramePr>
            <a:graphicFrameLocks noChangeAspect="1"/>
          </p:cNvGraphicFramePr>
          <p:nvPr/>
        </p:nvGraphicFramePr>
        <p:xfrm>
          <a:off x="3206636" y="3021222"/>
          <a:ext cx="533609" cy="663845"/>
        </p:xfrm>
        <a:graphic>
          <a:graphicData uri="http://schemas.openxmlformats.org/presentationml/2006/ole">
            <mc:AlternateContent xmlns:mc="http://schemas.openxmlformats.org/markup-compatibility/2006">
              <mc:Choice xmlns:v="urn:schemas-microsoft-com:vml" Requires="v">
                <p:oleObj name="Equation" r:id="rId2" imgW="291973" imgH="393529" progId="Equation.DSMT4">
                  <p:embed/>
                </p:oleObj>
              </mc:Choice>
              <mc:Fallback>
                <p:oleObj name="Equation" r:id="rId2" imgW="291973" imgH="393529" progId="Equation.DSMT4">
                  <p:embed/>
                  <p:pic>
                    <p:nvPicPr>
                      <p:cNvPr id="8" name="对象 7">
                        <a:extLst>
                          <a:ext uri="{FF2B5EF4-FFF2-40B4-BE49-F238E27FC236}">
                            <a16:creationId xmlns:a16="http://schemas.microsoft.com/office/drawing/2014/main" id="{28B48212-968B-5F92-7828-6B8CB2F0B8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636" y="3021222"/>
                        <a:ext cx="533609" cy="663845"/>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CAE2D60C-5B7E-ED7D-1ECB-06FAB2BC9A22}"/>
              </a:ext>
            </a:extLst>
          </p:cNvPr>
          <p:cNvGraphicFramePr>
            <a:graphicFrameLocks noChangeAspect="1"/>
          </p:cNvGraphicFramePr>
          <p:nvPr/>
        </p:nvGraphicFramePr>
        <p:xfrm>
          <a:off x="5570364" y="4076323"/>
          <a:ext cx="648072" cy="582506"/>
        </p:xfrm>
        <a:graphic>
          <a:graphicData uri="http://schemas.openxmlformats.org/presentationml/2006/ole">
            <mc:AlternateContent xmlns:mc="http://schemas.openxmlformats.org/markup-compatibility/2006">
              <mc:Choice xmlns:v="urn:schemas-microsoft-com:vml" Requires="v">
                <p:oleObj name="Equation" r:id="rId4" imgW="241300" imgH="228600" progId="Equation.DSMT4">
                  <p:embed/>
                </p:oleObj>
              </mc:Choice>
              <mc:Fallback>
                <p:oleObj name="Equation" r:id="rId4" imgW="241300" imgH="228600" progId="Equation.DSMT4">
                  <p:embed/>
                  <p:pic>
                    <p:nvPicPr>
                      <p:cNvPr id="9" name="对象 8">
                        <a:extLst>
                          <a:ext uri="{FF2B5EF4-FFF2-40B4-BE49-F238E27FC236}">
                            <a16:creationId xmlns:a16="http://schemas.microsoft.com/office/drawing/2014/main" id="{CAE2D60C-5B7E-ED7D-1ECB-06FAB2BC9A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0364" y="4076323"/>
                        <a:ext cx="648072" cy="582506"/>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870BD52E-63C6-9126-8D69-FD1D53FE1E76}"/>
              </a:ext>
            </a:extLst>
          </p:cNvPr>
          <p:cNvGraphicFramePr>
            <a:graphicFrameLocks noChangeAspect="1"/>
          </p:cNvGraphicFramePr>
          <p:nvPr/>
        </p:nvGraphicFramePr>
        <p:xfrm>
          <a:off x="5570364" y="4831350"/>
          <a:ext cx="648072" cy="541866"/>
        </p:xfrm>
        <a:graphic>
          <a:graphicData uri="http://schemas.openxmlformats.org/presentationml/2006/ole">
            <mc:AlternateContent xmlns:mc="http://schemas.openxmlformats.org/markup-compatibility/2006">
              <mc:Choice xmlns:v="urn:schemas-microsoft-com:vml" Requires="v">
                <p:oleObj name="Equation" r:id="rId6" imgW="253890" imgH="228501" progId="Equation.DSMT4">
                  <p:embed/>
                </p:oleObj>
              </mc:Choice>
              <mc:Fallback>
                <p:oleObj name="Equation" r:id="rId6" imgW="253890" imgH="228501" progId="Equation.DSMT4">
                  <p:embed/>
                  <p:pic>
                    <p:nvPicPr>
                      <p:cNvPr id="10" name="对象 9">
                        <a:extLst>
                          <a:ext uri="{FF2B5EF4-FFF2-40B4-BE49-F238E27FC236}">
                            <a16:creationId xmlns:a16="http://schemas.microsoft.com/office/drawing/2014/main" id="{870BD52E-63C6-9126-8D69-FD1D53FE1E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0364" y="4831350"/>
                        <a:ext cx="648072" cy="541866"/>
                      </a:xfrm>
                      <a:prstGeom prst="rect">
                        <a:avLst/>
                      </a:prstGeom>
                      <a:noFill/>
                    </p:spPr>
                  </p:pic>
                </p:oleObj>
              </mc:Fallback>
            </mc:AlternateContent>
          </a:graphicData>
        </a:graphic>
      </p:graphicFrame>
      <p:grpSp>
        <p:nvGrpSpPr>
          <p:cNvPr id="19" name="组合 18">
            <a:extLst>
              <a:ext uri="{FF2B5EF4-FFF2-40B4-BE49-F238E27FC236}">
                <a16:creationId xmlns:a16="http://schemas.microsoft.com/office/drawing/2014/main" id="{A28FB770-8EA9-492A-AE88-4BC32787BE10}"/>
              </a:ext>
            </a:extLst>
          </p:cNvPr>
          <p:cNvGrpSpPr/>
          <p:nvPr/>
        </p:nvGrpSpPr>
        <p:grpSpPr>
          <a:xfrm>
            <a:off x="2272375" y="1124522"/>
            <a:ext cx="7647250" cy="806245"/>
            <a:chOff x="206515" y="933288"/>
            <a:chExt cx="7647250" cy="806245"/>
          </a:xfrm>
        </p:grpSpPr>
        <p:graphicFrame>
          <p:nvGraphicFramePr>
            <p:cNvPr id="6" name="对象 5">
              <a:extLst>
                <a:ext uri="{FF2B5EF4-FFF2-40B4-BE49-F238E27FC236}">
                  <a16:creationId xmlns:a16="http://schemas.microsoft.com/office/drawing/2014/main" id="{5CB0094E-2F98-FC1D-F274-2A747FED6B0F}"/>
                </a:ext>
              </a:extLst>
            </p:cNvPr>
            <p:cNvGraphicFramePr>
              <a:graphicFrameLocks noChangeAspect="1"/>
            </p:cNvGraphicFramePr>
            <p:nvPr/>
          </p:nvGraphicFramePr>
          <p:xfrm>
            <a:off x="1731316" y="933288"/>
            <a:ext cx="648072" cy="806245"/>
          </p:xfrm>
          <a:graphic>
            <a:graphicData uri="http://schemas.openxmlformats.org/presentationml/2006/ole">
              <mc:AlternateContent xmlns:mc="http://schemas.openxmlformats.org/markup-compatibility/2006">
                <mc:Choice xmlns:v="urn:schemas-microsoft-com:vml" Requires="v">
                  <p:oleObj name="Equation" r:id="rId8" imgW="291973" imgH="393529" progId="Equation.DSMT4">
                    <p:embed/>
                  </p:oleObj>
                </mc:Choice>
                <mc:Fallback>
                  <p:oleObj name="Equation" r:id="rId8" imgW="291973" imgH="393529" progId="Equation.DSMT4">
                    <p:embed/>
                    <p:pic>
                      <p:nvPicPr>
                        <p:cNvPr id="6" name="对象 5">
                          <a:extLst>
                            <a:ext uri="{FF2B5EF4-FFF2-40B4-BE49-F238E27FC236}">
                              <a16:creationId xmlns:a16="http://schemas.microsoft.com/office/drawing/2014/main" id="{5CB0094E-2F98-FC1D-F274-2A747FED6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316" y="933288"/>
                          <a:ext cx="648072" cy="806245"/>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F7D842D9-4729-1194-2844-4BFCE99A2FBA}"/>
                </a:ext>
              </a:extLst>
            </p:cNvPr>
            <p:cNvGraphicFramePr>
              <a:graphicFrameLocks noChangeAspect="1"/>
            </p:cNvGraphicFramePr>
            <p:nvPr/>
          </p:nvGraphicFramePr>
          <p:xfrm>
            <a:off x="6012160" y="1129756"/>
            <a:ext cx="1841605" cy="538608"/>
          </p:xfrm>
          <a:graphic>
            <a:graphicData uri="http://schemas.openxmlformats.org/presentationml/2006/ole">
              <mc:AlternateContent xmlns:mc="http://schemas.openxmlformats.org/markup-compatibility/2006">
                <mc:Choice xmlns:v="urn:schemas-microsoft-com:vml" Requires="v">
                  <p:oleObj name="Equation" r:id="rId9" imgW="761669" imgH="241195" progId="Equation.DSMT4">
                    <p:embed/>
                  </p:oleObj>
                </mc:Choice>
                <mc:Fallback>
                  <p:oleObj name="Equation" r:id="rId9" imgW="761669" imgH="241195" progId="Equation.DSMT4">
                    <p:embed/>
                    <p:pic>
                      <p:nvPicPr>
                        <p:cNvPr id="7" name="对象 6">
                          <a:extLst>
                            <a:ext uri="{FF2B5EF4-FFF2-40B4-BE49-F238E27FC236}">
                              <a16:creationId xmlns:a16="http://schemas.microsoft.com/office/drawing/2014/main" id="{F7D842D9-4729-1194-2844-4BFCE99A2FB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2160" y="1129756"/>
                          <a:ext cx="1841605" cy="538608"/>
                        </a:xfrm>
                        <a:prstGeom prst="rect">
                          <a:avLst/>
                        </a:prstGeom>
                        <a:noFill/>
                      </p:spPr>
                    </p:pic>
                  </p:oleObj>
                </mc:Fallback>
              </mc:AlternateContent>
            </a:graphicData>
          </a:graphic>
        </p:graphicFrame>
        <p:sp>
          <p:nvSpPr>
            <p:cNvPr id="11" name="Rectangle 6">
              <a:extLst>
                <a:ext uri="{FF2B5EF4-FFF2-40B4-BE49-F238E27FC236}">
                  <a16:creationId xmlns:a16="http://schemas.microsoft.com/office/drawing/2014/main" id="{878E5FD8-E2FF-C8E5-5623-2F7C5F530FEE}"/>
                </a:ext>
              </a:extLst>
            </p:cNvPr>
            <p:cNvSpPr>
              <a:spLocks noChangeArrowheads="1"/>
            </p:cNvSpPr>
            <p:nvPr/>
          </p:nvSpPr>
          <p:spPr bwMode="auto">
            <a:xfrm>
              <a:off x="206515" y="1218939"/>
              <a:ext cx="23762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应力矢</a:t>
              </a:r>
              <a:endParaRPr lang="zh-CN" altLang="en-US" sz="2800" dirty="0">
                <a:latin typeface="微软雅黑" panose="020B0503020204020204" pitchFamily="34" charset="-122"/>
                <a:ea typeface="微软雅黑" panose="020B0503020204020204" pitchFamily="34" charset="-122"/>
              </a:endParaRPr>
            </a:p>
          </p:txBody>
        </p:sp>
        <p:sp>
          <p:nvSpPr>
            <p:cNvPr id="12" name="Rectangle 7">
              <a:extLst>
                <a:ext uri="{FF2B5EF4-FFF2-40B4-BE49-F238E27FC236}">
                  <a16:creationId xmlns:a16="http://schemas.microsoft.com/office/drawing/2014/main" id="{59A6A969-E9F7-8ADE-4B64-F6E7DB354A8A}"/>
                </a:ext>
              </a:extLst>
            </p:cNvPr>
            <p:cNvSpPr>
              <a:spLocks noChangeArrowheads="1"/>
            </p:cNvSpPr>
            <p:nvPr/>
          </p:nvSpPr>
          <p:spPr bwMode="auto">
            <a:xfrm>
              <a:off x="2447764" y="1218939"/>
              <a:ext cx="4248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在</a:t>
              </a:r>
              <a:r>
                <a:rPr lang="zh-CN"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直角坐标轴上</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的投影</a:t>
              </a:r>
              <a:r>
                <a:rPr lang="zh-CN"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。记为：</a:t>
              </a:r>
              <a:endParaRPr lang="zh-CN" altLang="zh-CN" sz="2800" dirty="0">
                <a:latin typeface="微软雅黑" panose="020B0503020204020204" pitchFamily="34" charset="-122"/>
                <a:ea typeface="微软雅黑" panose="020B0503020204020204" pitchFamily="34" charset="-122"/>
              </a:endParaRPr>
            </a:p>
          </p:txBody>
        </p:sp>
      </p:grpSp>
      <p:sp>
        <p:nvSpPr>
          <p:cNvPr id="13" name="Rectangle 8">
            <a:extLst>
              <a:ext uri="{FF2B5EF4-FFF2-40B4-BE49-F238E27FC236}">
                <a16:creationId xmlns:a16="http://schemas.microsoft.com/office/drawing/2014/main" id="{30D182DA-CB78-4E9D-6FB6-FF9A1A7BE8CE}"/>
              </a:ext>
            </a:extLst>
          </p:cNvPr>
          <p:cNvSpPr>
            <a:spLocks noChangeArrowheads="1"/>
          </p:cNvSpPr>
          <p:nvPr/>
        </p:nvSpPr>
        <p:spPr bwMode="auto">
          <a:xfrm>
            <a:off x="2315004" y="1928153"/>
            <a:ext cx="7674253"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en-US" sz="9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注意：</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第一个下标表示面元的法向，第二个下标表示应力的投影方向</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900" dirty="0">
              <a:latin typeface="微软雅黑" panose="020B0503020204020204" pitchFamily="34" charset="-122"/>
              <a:ea typeface="微软雅黑" panose="020B0503020204020204" pitchFamily="34" charset="-122"/>
            </a:endParaRPr>
          </a:p>
        </p:txBody>
      </p:sp>
      <p:sp>
        <p:nvSpPr>
          <p:cNvPr id="14" name="Rectangle 9">
            <a:extLst>
              <a:ext uri="{FF2B5EF4-FFF2-40B4-BE49-F238E27FC236}">
                <a16:creationId xmlns:a16="http://schemas.microsoft.com/office/drawing/2014/main" id="{EA00BF42-0B4F-BEF3-94F5-7480D05FAF69}"/>
              </a:ext>
            </a:extLst>
          </p:cNvPr>
          <p:cNvSpPr>
            <a:spLocks noChangeArrowheads="1"/>
          </p:cNvSpPr>
          <p:nvPr/>
        </p:nvSpPr>
        <p:spPr bwMode="auto">
          <a:xfrm>
            <a:off x="2221992" y="3045957"/>
            <a:ext cx="7344816" cy="1603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一般而言不平行于法线（不垂直于作用面），因而它在面元的</a:t>
            </a:r>
            <a:r>
              <a:rPr lang="zh-CN"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法向和切向</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都有投影，即：</a:t>
            </a:r>
            <a:endParaRPr lang="zh-CN" altLang="zh-CN" sz="900" dirty="0">
              <a:latin typeface="微软雅黑" panose="020B0503020204020204" pitchFamily="34" charset="-122"/>
              <a:ea typeface="微软雅黑" panose="020B0503020204020204" pitchFamily="34" charset="-122"/>
            </a:endParaRPr>
          </a:p>
          <a:p>
            <a:pPr eaLnBrk="0" fontAlgn="base" hangingPunct="0">
              <a:lnSpc>
                <a:spcPct val="150000"/>
              </a:lnSpc>
              <a:spcBef>
                <a:spcPct val="0"/>
              </a:spcBef>
              <a:spcAft>
                <a:spcPct val="0"/>
              </a:spcAft>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法线方向上的投影：</a:t>
            </a:r>
            <a:endParaRPr lang="zh-CN" altLang="en-US" sz="2800" dirty="0">
              <a:latin typeface="微软雅黑" panose="020B0503020204020204" pitchFamily="34" charset="-122"/>
              <a:ea typeface="微软雅黑" panose="020B0503020204020204" pitchFamily="34" charset="-122"/>
            </a:endParaRPr>
          </a:p>
        </p:txBody>
      </p:sp>
      <p:sp>
        <p:nvSpPr>
          <p:cNvPr id="15" name="Rectangle 10">
            <a:extLst>
              <a:ext uri="{FF2B5EF4-FFF2-40B4-BE49-F238E27FC236}">
                <a16:creationId xmlns:a16="http://schemas.microsoft.com/office/drawing/2014/main" id="{A2426D75-5742-7AFE-AB46-DC125BD3971A}"/>
              </a:ext>
            </a:extLst>
          </p:cNvPr>
          <p:cNvSpPr>
            <a:spLocks noChangeArrowheads="1"/>
          </p:cNvSpPr>
          <p:nvPr/>
        </p:nvSpPr>
        <p:spPr bwMode="auto">
          <a:xfrm>
            <a:off x="6528049" y="4258719"/>
            <a:ext cx="1656184" cy="400110"/>
          </a:xfrm>
          <a:prstGeom prst="rect">
            <a:avLst/>
          </a:prstGeom>
          <a:solidFill>
            <a:srgbClr val="D9D9D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法向应力</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800" dirty="0">
              <a:latin typeface="微软雅黑" panose="020B0503020204020204" pitchFamily="34" charset="-122"/>
              <a:ea typeface="微软雅黑" panose="020B0503020204020204" pitchFamily="34" charset="-122"/>
            </a:endParaRPr>
          </a:p>
        </p:txBody>
      </p:sp>
      <p:sp>
        <p:nvSpPr>
          <p:cNvPr id="16" name="Rectangle 11">
            <a:extLst>
              <a:ext uri="{FF2B5EF4-FFF2-40B4-BE49-F238E27FC236}">
                <a16:creationId xmlns:a16="http://schemas.microsoft.com/office/drawing/2014/main" id="{6AF11907-E5E6-3DCB-6622-B6AEAC0DD2F9}"/>
              </a:ext>
            </a:extLst>
          </p:cNvPr>
          <p:cNvSpPr>
            <a:spLocks noChangeArrowheads="1"/>
          </p:cNvSpPr>
          <p:nvPr/>
        </p:nvSpPr>
        <p:spPr bwMode="auto">
          <a:xfrm>
            <a:off x="6528050" y="4930246"/>
            <a:ext cx="1683187" cy="400110"/>
          </a:xfrm>
          <a:prstGeom prst="rect">
            <a:avLst/>
          </a:prstGeom>
          <a:solidFill>
            <a:srgbClr val="D9D9D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切向应力</a:t>
            </a:r>
            <a:endParaRPr lang="zh-CN" altLang="en-US" sz="2800"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BC0562BD-92A0-11A7-A413-C6A45E087853}"/>
              </a:ext>
            </a:extLst>
          </p:cNvPr>
          <p:cNvSpPr txBox="1"/>
          <p:nvPr/>
        </p:nvSpPr>
        <p:spPr>
          <a:xfrm>
            <a:off x="3206635" y="4973106"/>
            <a:ext cx="7074876" cy="400110"/>
          </a:xfrm>
          <a:prstGeom prst="rect">
            <a:avLst/>
          </a:prstGeom>
          <a:noFill/>
        </p:spPr>
        <p:txBody>
          <a:bodyPr wrap="square">
            <a:spAutoFit/>
          </a:bodyPr>
          <a:lstStyle/>
          <a:p>
            <a:r>
              <a:rPr lang="zh-CN" altLang="en-US"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切线方向上的投影：</a:t>
            </a:r>
            <a:endParaRPr lang="zh-CN" altLang="en-US" sz="2000" dirty="0">
              <a:latin typeface="微软雅黑" panose="020B0503020204020204" pitchFamily="34" charset="-122"/>
              <a:ea typeface="微软雅黑" panose="020B0503020204020204" pitchFamily="34" charset="-122"/>
            </a:endParaRPr>
          </a:p>
        </p:txBody>
      </p:sp>
      <p:sp>
        <p:nvSpPr>
          <p:cNvPr id="3" name="标题 1">
            <a:extLst>
              <a:ext uri="{FF2B5EF4-FFF2-40B4-BE49-F238E27FC236}">
                <a16:creationId xmlns:a16="http://schemas.microsoft.com/office/drawing/2014/main" id="{0F5532D6-EE5A-A720-A583-B253E73FBFCB}"/>
              </a:ext>
            </a:extLst>
          </p:cNvPr>
          <p:cNvSpPr>
            <a:spLocks noGrp="1"/>
          </p:cNvSpPr>
          <p:nvPr>
            <p:ph type="title"/>
          </p:nvPr>
        </p:nvSpPr>
        <p:spPr>
          <a:xfrm>
            <a:off x="669636" y="307705"/>
            <a:ext cx="2377574" cy="639762"/>
          </a:xfrm>
        </p:spPr>
        <p:txBody>
          <a:bodyPr/>
          <a:lstStyle/>
          <a:p>
            <a:r>
              <a:rPr lang="en-US" altLang="zh-CN" sz="2900" dirty="0">
                <a:cs typeface="Arial" panose="020B0604020202020204" pitchFamily="34" charset="0"/>
              </a:rPr>
              <a:t>2.2 </a:t>
            </a:r>
            <a:r>
              <a:rPr lang="zh-CN" altLang="en-US" sz="2900" dirty="0">
                <a:cs typeface="Arial" panose="020B0604020202020204" pitchFamily="34" charset="0"/>
              </a:rPr>
              <a:t>应力张量 </a:t>
            </a:r>
          </a:p>
        </p:txBody>
      </p:sp>
    </p:spTree>
    <p:extLst>
      <p:ext uri="{BB962C8B-B14F-4D97-AF65-F5344CB8AC3E}">
        <p14:creationId xmlns:p14="http://schemas.microsoft.com/office/powerpoint/2010/main" val="564461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矩形 8199"/>
          <p:cNvSpPr>
            <a:spLocks noChangeArrowheads="1"/>
          </p:cNvSpPr>
          <p:nvPr/>
        </p:nvSpPr>
        <p:spPr bwMode="auto">
          <a:xfrm>
            <a:off x="1503660" y="1535918"/>
            <a:ext cx="9184680" cy="324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800" dirty="0">
                <a:latin typeface="微软雅黑" panose="020B0503020204020204" pitchFamily="34" charset="-122"/>
                <a:ea typeface="微软雅黑" panose="020B0503020204020204" pitchFamily="34" charset="-122"/>
                <a:cs typeface="Arial" panose="020B0604020202020204" pitchFamily="34" charset="0"/>
              </a:rPr>
              <a:t>        流体运动同其他物体的运动一样，同样遵循</a:t>
            </a:r>
            <a:r>
              <a:rPr lang="zh-CN" altLang="en-US" sz="2800" b="1"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质量守恒、动量守恒和能量守恒</a:t>
            </a:r>
            <a:r>
              <a:rPr lang="zh-CN" altLang="en-US" sz="2800" dirty="0">
                <a:latin typeface="微软雅黑" panose="020B0503020204020204" pitchFamily="34" charset="-122"/>
                <a:ea typeface="微软雅黑" panose="020B0503020204020204" pitchFamily="34" charset="-122"/>
                <a:cs typeface="Arial" panose="020B0604020202020204" pitchFamily="34" charset="0"/>
              </a:rPr>
              <a:t>等基本物理定律。</a:t>
            </a:r>
            <a:endParaRPr lang="en-US" altLang="zh-CN" sz="2800" dirty="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endParaRPr lang="zh-CN" altLang="en-US" sz="2800" dirty="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cs typeface="Arial" panose="020B0604020202020204" pitchFamily="34" charset="0"/>
              </a:rPr>
              <a:t>本章将介绍描述流体运动的</a:t>
            </a:r>
            <a:r>
              <a:rPr lang="zh-CN" altLang="en-US"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连续方程、运动方程和能量方程</a:t>
            </a:r>
            <a:r>
              <a:rPr lang="zh-CN" altLang="en-US" sz="2800" dirty="0">
                <a:latin typeface="微软雅黑" panose="020B0503020204020204" pitchFamily="34" charset="-122"/>
                <a:ea typeface="微软雅黑" panose="020B0503020204020204" pitchFamily="34" charset="-122"/>
                <a:cs typeface="Arial" panose="020B0604020202020204" pitchFamily="34" charset="0"/>
              </a:rPr>
              <a:t>。</a:t>
            </a:r>
          </a:p>
        </p:txBody>
      </p:sp>
      <p:sp>
        <p:nvSpPr>
          <p:cNvPr id="2" name="标题 1">
            <a:extLst>
              <a:ext uri="{FF2B5EF4-FFF2-40B4-BE49-F238E27FC236}">
                <a16:creationId xmlns:a16="http://schemas.microsoft.com/office/drawing/2014/main" id="{0582B235-DD4D-8AF4-3505-B862BA09CAAB}"/>
              </a:ext>
            </a:extLst>
          </p:cNvPr>
          <p:cNvSpPr>
            <a:spLocks noGrp="1"/>
          </p:cNvSpPr>
          <p:nvPr>
            <p:ph type="title"/>
          </p:nvPr>
        </p:nvSpPr>
        <p:spPr/>
        <p:txBody>
          <a:bodyPr/>
          <a:lstStyle/>
          <a:p>
            <a:r>
              <a:rPr lang="zh-CN" altLang="en-US" dirty="0"/>
              <a:t>第二章 流体运动方程组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39938"/>
          <p:cNvSpPr>
            <a:spLocks noChangeArrowheads="1"/>
          </p:cNvSpPr>
          <p:nvPr/>
        </p:nvSpPr>
        <p:spPr bwMode="auto">
          <a:xfrm>
            <a:off x="1981200" y="1676401"/>
            <a:ext cx="784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000" dirty="0">
                <a:latin typeface="Arial" panose="020B0604020202020204" pitchFamily="34" charset="0"/>
                <a:ea typeface="微软雅黑" panose="020B0503020204020204" pitchFamily="34" charset="-122"/>
              </a:rPr>
              <a:t>取如图所示的流体四面体元，分析其</a:t>
            </a:r>
            <a:r>
              <a:rPr lang="zh-CN" altLang="en-US" sz="2000" dirty="0">
                <a:solidFill>
                  <a:srgbClr val="FF0000"/>
                </a:solidFill>
                <a:latin typeface="Arial" panose="020B0604020202020204" pitchFamily="34" charset="0"/>
                <a:ea typeface="微软雅黑" panose="020B0503020204020204" pitchFamily="34" charset="-122"/>
              </a:rPr>
              <a:t>受力情况</a:t>
            </a:r>
            <a:r>
              <a:rPr lang="zh-CN" altLang="en-US" sz="2000" dirty="0">
                <a:latin typeface="Arial" panose="020B0604020202020204" pitchFamily="34" charset="0"/>
                <a:ea typeface="微软雅黑" panose="020B0503020204020204" pitchFamily="34" charset="-122"/>
              </a:rPr>
              <a:t>。</a:t>
            </a:r>
          </a:p>
        </p:txBody>
      </p:sp>
      <p:sp>
        <p:nvSpPr>
          <p:cNvPr id="38915" name="直接连接符 39939"/>
          <p:cNvSpPr>
            <a:spLocks noChangeShapeType="1"/>
          </p:cNvSpPr>
          <p:nvPr/>
        </p:nvSpPr>
        <p:spPr bwMode="auto">
          <a:xfrm>
            <a:off x="7239000" y="4495800"/>
            <a:ext cx="26670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8916" name="直接连接符 39940"/>
          <p:cNvSpPr>
            <a:spLocks noChangeShapeType="1"/>
          </p:cNvSpPr>
          <p:nvPr/>
        </p:nvSpPr>
        <p:spPr bwMode="auto">
          <a:xfrm flipH="1" flipV="1">
            <a:off x="7239000" y="2286000"/>
            <a:ext cx="0" cy="22098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8917" name="直接连接符 39941"/>
          <p:cNvSpPr>
            <a:spLocks noChangeShapeType="1"/>
          </p:cNvSpPr>
          <p:nvPr/>
        </p:nvSpPr>
        <p:spPr bwMode="auto">
          <a:xfrm flipH="1">
            <a:off x="5105400" y="4495800"/>
            <a:ext cx="2133600" cy="12192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8918" name="直接连接符 39942"/>
          <p:cNvSpPr>
            <a:spLocks noChangeShapeType="1"/>
          </p:cNvSpPr>
          <p:nvPr/>
        </p:nvSpPr>
        <p:spPr bwMode="auto">
          <a:xfrm flipH="1">
            <a:off x="5867400" y="3048000"/>
            <a:ext cx="1371600" cy="22098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8919" name="直接连接符 39943"/>
          <p:cNvSpPr>
            <a:spLocks noChangeShapeType="1"/>
          </p:cNvSpPr>
          <p:nvPr/>
        </p:nvSpPr>
        <p:spPr bwMode="auto">
          <a:xfrm>
            <a:off x="7239000" y="3048000"/>
            <a:ext cx="1905000" cy="14478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8920" name="直接连接符 39944"/>
          <p:cNvSpPr>
            <a:spLocks noChangeShapeType="1"/>
          </p:cNvSpPr>
          <p:nvPr/>
        </p:nvSpPr>
        <p:spPr bwMode="auto">
          <a:xfrm flipV="1">
            <a:off x="5867400" y="4495800"/>
            <a:ext cx="3352800" cy="7620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8921" name="矩形 39945"/>
          <p:cNvSpPr>
            <a:spLocks noChangeArrowheads="1"/>
          </p:cNvSpPr>
          <p:nvPr/>
        </p:nvSpPr>
        <p:spPr bwMode="auto">
          <a:xfrm>
            <a:off x="7344867" y="4114800"/>
            <a:ext cx="3978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i="1" dirty="0">
                <a:latin typeface="Arial" panose="020B0604020202020204" pitchFamily="34" charset="0"/>
                <a:ea typeface="微软雅黑" panose="020B0503020204020204" pitchFamily="34" charset="-122"/>
              </a:rPr>
              <a:t>M</a:t>
            </a:r>
          </a:p>
        </p:txBody>
      </p:sp>
      <p:sp>
        <p:nvSpPr>
          <p:cNvPr id="38922" name="矩形 39946"/>
          <p:cNvSpPr>
            <a:spLocks noChangeArrowheads="1"/>
          </p:cNvSpPr>
          <p:nvPr/>
        </p:nvSpPr>
        <p:spPr bwMode="auto">
          <a:xfrm>
            <a:off x="5064835" y="589597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i="1" dirty="0">
                <a:latin typeface="Arial" panose="020B0604020202020204" pitchFamily="34" charset="0"/>
                <a:ea typeface="微软雅黑" panose="020B0503020204020204" pitchFamily="34" charset="-122"/>
              </a:rPr>
              <a:t>x</a:t>
            </a:r>
          </a:p>
        </p:txBody>
      </p:sp>
      <p:sp>
        <p:nvSpPr>
          <p:cNvPr id="38923" name="矩形 39947"/>
          <p:cNvSpPr>
            <a:spLocks noChangeArrowheads="1"/>
          </p:cNvSpPr>
          <p:nvPr/>
        </p:nvSpPr>
        <p:spPr bwMode="auto">
          <a:xfrm>
            <a:off x="9913854" y="48133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i="1" dirty="0">
                <a:latin typeface="Arial" panose="020B0604020202020204" pitchFamily="34" charset="0"/>
                <a:ea typeface="微软雅黑" panose="020B0503020204020204" pitchFamily="34" charset="-122"/>
              </a:rPr>
              <a:t>y</a:t>
            </a:r>
          </a:p>
        </p:txBody>
      </p:sp>
      <p:sp>
        <p:nvSpPr>
          <p:cNvPr id="38924" name="矩形 39948"/>
          <p:cNvSpPr>
            <a:spLocks noChangeArrowheads="1"/>
          </p:cNvSpPr>
          <p:nvPr/>
        </p:nvSpPr>
        <p:spPr bwMode="auto">
          <a:xfrm>
            <a:off x="6929354" y="22860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i="1" dirty="0">
                <a:latin typeface="Arial" panose="020B0604020202020204" pitchFamily="34" charset="0"/>
                <a:ea typeface="微软雅黑" panose="020B0503020204020204" pitchFamily="34" charset="-122"/>
              </a:rPr>
              <a:t>z</a:t>
            </a:r>
          </a:p>
        </p:txBody>
      </p:sp>
      <p:sp>
        <p:nvSpPr>
          <p:cNvPr id="38925" name="矩形 39949"/>
          <p:cNvSpPr>
            <a:spLocks noChangeArrowheads="1"/>
          </p:cNvSpPr>
          <p:nvPr/>
        </p:nvSpPr>
        <p:spPr bwMode="auto">
          <a:xfrm>
            <a:off x="5806782" y="5257800"/>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i="1" dirty="0">
                <a:latin typeface="Arial" panose="020B0604020202020204" pitchFamily="34" charset="0"/>
                <a:ea typeface="微软雅黑" panose="020B0503020204020204" pitchFamily="34" charset="-122"/>
              </a:rPr>
              <a:t>A</a:t>
            </a:r>
          </a:p>
        </p:txBody>
      </p:sp>
      <p:sp>
        <p:nvSpPr>
          <p:cNvPr id="38926" name="矩形 39950"/>
          <p:cNvSpPr>
            <a:spLocks noChangeArrowheads="1"/>
          </p:cNvSpPr>
          <p:nvPr/>
        </p:nvSpPr>
        <p:spPr bwMode="auto">
          <a:xfrm>
            <a:off x="9076238" y="4648200"/>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i="1" dirty="0">
                <a:latin typeface="Arial" panose="020B0604020202020204" pitchFamily="34" charset="0"/>
                <a:ea typeface="微软雅黑" panose="020B0503020204020204" pitchFamily="34" charset="-122"/>
              </a:rPr>
              <a:t>B</a:t>
            </a:r>
          </a:p>
        </p:txBody>
      </p:sp>
      <p:sp>
        <p:nvSpPr>
          <p:cNvPr id="38927" name="矩形 39951"/>
          <p:cNvSpPr>
            <a:spLocks noChangeArrowheads="1"/>
          </p:cNvSpPr>
          <p:nvPr/>
        </p:nvSpPr>
        <p:spPr bwMode="auto">
          <a:xfrm>
            <a:off x="6790170" y="289560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i="1" dirty="0">
                <a:latin typeface="Arial" panose="020B0604020202020204" pitchFamily="34" charset="0"/>
                <a:ea typeface="微软雅黑" panose="020B0503020204020204" pitchFamily="34" charset="-122"/>
              </a:rPr>
              <a:t>C</a:t>
            </a:r>
          </a:p>
        </p:txBody>
      </p:sp>
      <p:sp>
        <p:nvSpPr>
          <p:cNvPr id="38928" name="直接连接符 39952"/>
          <p:cNvSpPr>
            <a:spLocks noChangeShapeType="1"/>
          </p:cNvSpPr>
          <p:nvPr/>
        </p:nvSpPr>
        <p:spPr bwMode="auto">
          <a:xfrm flipV="1">
            <a:off x="7696200" y="2819400"/>
            <a:ext cx="1066800" cy="1143000"/>
          </a:xfrm>
          <a:prstGeom prst="line">
            <a:avLst/>
          </a:prstGeom>
          <a:noFill/>
          <a:ln w="28575">
            <a:solidFill>
              <a:schemeClr val="tx2"/>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8929" name="直接连接符 39953"/>
          <p:cNvSpPr>
            <a:spLocks noChangeShapeType="1"/>
          </p:cNvSpPr>
          <p:nvPr/>
        </p:nvSpPr>
        <p:spPr bwMode="auto">
          <a:xfrm flipH="1">
            <a:off x="7696200" y="3429000"/>
            <a:ext cx="1981200" cy="533400"/>
          </a:xfrm>
          <a:prstGeom prst="line">
            <a:avLst/>
          </a:prstGeom>
          <a:noFill/>
          <a:ln w="38100">
            <a:solidFill>
              <a:srgbClr val="008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38930" name="对象 39954"/>
          <p:cNvGraphicFramePr>
            <a:graphicFrameLocks noChangeAspect="1"/>
          </p:cNvGraphicFramePr>
          <p:nvPr/>
        </p:nvGraphicFramePr>
        <p:xfrm>
          <a:off x="8839201" y="2590800"/>
          <a:ext cx="341313" cy="444500"/>
        </p:xfrm>
        <a:graphic>
          <a:graphicData uri="http://schemas.openxmlformats.org/presentationml/2006/ole">
            <mc:AlternateContent xmlns:mc="http://schemas.openxmlformats.org/markup-compatibility/2006">
              <mc:Choice xmlns:v="urn:schemas-microsoft-com:vml" Requires="v">
                <p:oleObj r:id="rId2" imgW="3352800" imgH="4267200" progId="Equation.3">
                  <p:embed/>
                </p:oleObj>
              </mc:Choice>
              <mc:Fallback>
                <p:oleObj r:id="rId2" imgW="3352800" imgH="4267200" progId="Equation.3">
                  <p:embed/>
                  <p:pic>
                    <p:nvPicPr>
                      <p:cNvPr id="38930" name="对象 399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201" y="2590800"/>
                        <a:ext cx="3413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31" name="对象 39955"/>
          <p:cNvGraphicFramePr>
            <a:graphicFrameLocks noChangeAspect="1"/>
          </p:cNvGraphicFramePr>
          <p:nvPr/>
        </p:nvGraphicFramePr>
        <p:xfrm>
          <a:off x="9612313" y="3321050"/>
          <a:ext cx="520700" cy="571500"/>
        </p:xfrm>
        <a:graphic>
          <a:graphicData uri="http://schemas.openxmlformats.org/presentationml/2006/ole">
            <mc:AlternateContent xmlns:mc="http://schemas.openxmlformats.org/markup-compatibility/2006">
              <mc:Choice xmlns:v="urn:schemas-microsoft-com:vml" Requires="v">
                <p:oleObj r:id="rId4" imgW="4876800" imgH="5486400" progId="Equation.3">
                  <p:embed/>
                </p:oleObj>
              </mc:Choice>
              <mc:Fallback>
                <p:oleObj r:id="rId4" imgW="4876800" imgH="5486400" progId="Equation.3">
                  <p:embed/>
                  <p:pic>
                    <p:nvPicPr>
                      <p:cNvPr id="38931" name="对象 399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2313" y="3321050"/>
                        <a:ext cx="5207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32" name="对象 39956"/>
          <p:cNvGraphicFramePr>
            <a:graphicFrameLocks noChangeAspect="1"/>
          </p:cNvGraphicFramePr>
          <p:nvPr/>
        </p:nvGraphicFramePr>
        <p:xfrm>
          <a:off x="7543800" y="2819400"/>
          <a:ext cx="698500" cy="566738"/>
        </p:xfrm>
        <a:graphic>
          <a:graphicData uri="http://schemas.openxmlformats.org/presentationml/2006/ole">
            <mc:AlternateContent xmlns:mc="http://schemas.openxmlformats.org/markup-compatibility/2006">
              <mc:Choice xmlns:v="urn:schemas-microsoft-com:vml" Requires="v">
                <p:oleObj r:id="rId6" imgW="6705600" imgH="5486400" progId="Equation.3">
                  <p:embed/>
                </p:oleObj>
              </mc:Choice>
              <mc:Fallback>
                <p:oleObj r:id="rId6" imgW="6705600" imgH="5486400" progId="Equation.3">
                  <p:embed/>
                  <p:pic>
                    <p:nvPicPr>
                      <p:cNvPr id="38932" name="对象 399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3800" y="2819400"/>
                        <a:ext cx="6985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33" name="对象 39957"/>
          <p:cNvGraphicFramePr>
            <a:graphicFrameLocks noChangeAspect="1"/>
          </p:cNvGraphicFramePr>
          <p:nvPr/>
        </p:nvGraphicFramePr>
        <p:xfrm>
          <a:off x="8915400" y="3733800"/>
          <a:ext cx="730250" cy="566738"/>
        </p:xfrm>
        <a:graphic>
          <a:graphicData uri="http://schemas.openxmlformats.org/presentationml/2006/ole">
            <mc:AlternateContent xmlns:mc="http://schemas.openxmlformats.org/markup-compatibility/2006">
              <mc:Choice xmlns:v="urn:schemas-microsoft-com:vml" Requires="v">
                <p:oleObj r:id="rId8" imgW="7010400" imgH="5486400" progId="Equation.3">
                  <p:embed/>
                </p:oleObj>
              </mc:Choice>
              <mc:Fallback>
                <p:oleObj r:id="rId8" imgW="7010400" imgH="5486400" progId="Equation.3">
                  <p:embed/>
                  <p:pic>
                    <p:nvPicPr>
                      <p:cNvPr id="38933" name="对象 3995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15400" y="3733800"/>
                        <a:ext cx="7302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34" name="对象 39958"/>
          <p:cNvGraphicFramePr>
            <a:graphicFrameLocks noChangeAspect="1"/>
          </p:cNvGraphicFramePr>
          <p:nvPr/>
        </p:nvGraphicFramePr>
        <p:xfrm>
          <a:off x="5638800" y="3733800"/>
          <a:ext cx="698500" cy="598488"/>
        </p:xfrm>
        <a:graphic>
          <a:graphicData uri="http://schemas.openxmlformats.org/presentationml/2006/ole">
            <mc:AlternateContent xmlns:mc="http://schemas.openxmlformats.org/markup-compatibility/2006">
              <mc:Choice xmlns:v="urn:schemas-microsoft-com:vml" Requires="v">
                <p:oleObj r:id="rId10" imgW="6705600" imgH="5791200" progId="Equation.3">
                  <p:embed/>
                </p:oleObj>
              </mc:Choice>
              <mc:Fallback>
                <p:oleObj r:id="rId10" imgW="6705600" imgH="5791200" progId="Equation.3">
                  <p:embed/>
                  <p:pic>
                    <p:nvPicPr>
                      <p:cNvPr id="38934" name="对象 399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8800" y="3733800"/>
                        <a:ext cx="6985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35" name="对象 39959"/>
          <p:cNvGraphicFramePr>
            <a:graphicFrameLocks noChangeAspect="1"/>
          </p:cNvGraphicFramePr>
          <p:nvPr/>
        </p:nvGraphicFramePr>
        <p:xfrm>
          <a:off x="7239000" y="5029200"/>
          <a:ext cx="666750" cy="566738"/>
        </p:xfrm>
        <a:graphic>
          <a:graphicData uri="http://schemas.openxmlformats.org/presentationml/2006/ole">
            <mc:AlternateContent xmlns:mc="http://schemas.openxmlformats.org/markup-compatibility/2006">
              <mc:Choice xmlns:v="urn:schemas-microsoft-com:vml" Requires="v">
                <p:oleObj r:id="rId12" imgW="6400800" imgH="5486400" progId="Equation.3">
                  <p:embed/>
                </p:oleObj>
              </mc:Choice>
              <mc:Fallback>
                <p:oleObj r:id="rId12" imgW="6400800" imgH="5486400" progId="Equation.3">
                  <p:embed/>
                  <p:pic>
                    <p:nvPicPr>
                      <p:cNvPr id="38935" name="对象 3995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5029200"/>
                        <a:ext cx="6667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36" name="矩形 39960"/>
          <p:cNvSpPr>
            <a:spLocks noChangeArrowheads="1"/>
          </p:cNvSpPr>
          <p:nvPr/>
        </p:nvSpPr>
        <p:spPr bwMode="auto">
          <a:xfrm>
            <a:off x="2031917" y="2486056"/>
            <a:ext cx="360362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000" dirty="0">
                <a:latin typeface="Arial" panose="020B0604020202020204" pitchFamily="34" charset="0"/>
                <a:ea typeface="微软雅黑" panose="020B0503020204020204" pitchFamily="34" charset="-122"/>
              </a:rPr>
              <a:t>设小四面体质量为</a:t>
            </a:r>
          </a:p>
          <a:p>
            <a:pPr eaLnBrk="0" hangingPunct="0">
              <a:spcBef>
                <a:spcPct val="50000"/>
              </a:spcBef>
            </a:pPr>
            <a:r>
              <a:rPr lang="zh-CN" altLang="en-US" sz="2000" dirty="0">
                <a:latin typeface="Arial" panose="020B0604020202020204" pitchFamily="34" charset="0"/>
                <a:ea typeface="微软雅黑" panose="020B0503020204020204" pitchFamily="34" charset="-122"/>
              </a:rPr>
              <a:t>设</a:t>
            </a:r>
            <a:r>
              <a:rPr lang="zh-CN" altLang="en-US" sz="2000" dirty="0">
                <a:solidFill>
                  <a:srgbClr val="FF0000"/>
                </a:solidFill>
                <a:latin typeface="Arial" panose="020B0604020202020204" pitchFamily="34" charset="0"/>
                <a:ea typeface="微软雅黑" panose="020B0503020204020204" pitchFamily="34" charset="-122"/>
              </a:rPr>
              <a:t>质量力的分布密度</a:t>
            </a:r>
            <a:r>
              <a:rPr lang="zh-CN" altLang="en-US" sz="2000" dirty="0">
                <a:latin typeface="Arial" panose="020B0604020202020204" pitchFamily="34" charset="0"/>
                <a:ea typeface="微软雅黑" panose="020B0503020204020204" pitchFamily="34" charset="-122"/>
              </a:rPr>
              <a:t>为</a:t>
            </a:r>
          </a:p>
          <a:p>
            <a:pPr eaLnBrk="0" hangingPunct="0">
              <a:spcBef>
                <a:spcPct val="50000"/>
              </a:spcBef>
            </a:pPr>
            <a:r>
              <a:rPr lang="zh-CN" altLang="en-US" sz="2000" dirty="0">
                <a:latin typeface="Arial" panose="020B0604020202020204" pitchFamily="34" charset="0"/>
                <a:ea typeface="微软雅黑" panose="020B0503020204020204" pitchFamily="34" charset="-122"/>
              </a:rPr>
              <a:t>则四面体所受</a:t>
            </a:r>
            <a:r>
              <a:rPr lang="zh-CN" altLang="en-US" sz="2000" dirty="0">
                <a:solidFill>
                  <a:srgbClr val="FF0000"/>
                </a:solidFill>
                <a:latin typeface="Arial" panose="020B0604020202020204" pitchFamily="34" charset="0"/>
                <a:ea typeface="微软雅黑" panose="020B0503020204020204" pitchFamily="34" charset="-122"/>
              </a:rPr>
              <a:t>质量力</a:t>
            </a:r>
            <a:r>
              <a:rPr lang="zh-CN" altLang="en-US" sz="2000" dirty="0">
                <a:latin typeface="Arial" panose="020B0604020202020204" pitchFamily="34" charset="0"/>
                <a:ea typeface="微软雅黑" panose="020B0503020204020204" pitchFamily="34" charset="-122"/>
              </a:rPr>
              <a:t>为</a:t>
            </a:r>
          </a:p>
          <a:p>
            <a:pPr eaLnBrk="0" hangingPunct="0">
              <a:spcBef>
                <a:spcPct val="50000"/>
              </a:spcBef>
            </a:pPr>
            <a:r>
              <a:rPr lang="zh-CN" altLang="en-US" sz="2000" dirty="0">
                <a:latin typeface="Arial" panose="020B0604020202020204" pitchFamily="34" charset="0"/>
                <a:ea typeface="微软雅黑" panose="020B0503020204020204" pitchFamily="34" charset="-122"/>
              </a:rPr>
              <a:t>下面主要分析其</a:t>
            </a:r>
            <a:r>
              <a:rPr lang="zh-CN" altLang="en-US" sz="2000" dirty="0">
                <a:solidFill>
                  <a:srgbClr val="008000"/>
                </a:solidFill>
                <a:latin typeface="Arial" panose="020B0604020202020204" pitchFamily="34" charset="0"/>
                <a:ea typeface="微软雅黑" panose="020B0503020204020204" pitchFamily="34" charset="-122"/>
              </a:rPr>
              <a:t>表面力</a:t>
            </a:r>
          </a:p>
          <a:p>
            <a:pPr eaLnBrk="0" hangingPunct="0">
              <a:spcBef>
                <a:spcPct val="50000"/>
              </a:spcBef>
            </a:pPr>
            <a:r>
              <a:rPr lang="zh-CN" altLang="en-US" sz="2000" dirty="0">
                <a:latin typeface="Arial" panose="020B0604020202020204" pitchFamily="34" charset="0"/>
                <a:ea typeface="微软雅黑" panose="020B0503020204020204" pitchFamily="34" charset="-122"/>
              </a:rPr>
              <a:t>受力情况。</a:t>
            </a:r>
          </a:p>
        </p:txBody>
      </p:sp>
      <p:graphicFrame>
        <p:nvGraphicFramePr>
          <p:cNvPr id="38937" name="对象 39961"/>
          <p:cNvGraphicFramePr>
            <a:graphicFrameLocks noChangeAspect="1"/>
          </p:cNvGraphicFramePr>
          <p:nvPr/>
        </p:nvGraphicFramePr>
        <p:xfrm>
          <a:off x="4246200" y="2444115"/>
          <a:ext cx="477838" cy="368300"/>
        </p:xfrm>
        <a:graphic>
          <a:graphicData uri="http://schemas.openxmlformats.org/presentationml/2006/ole">
            <mc:AlternateContent xmlns:mc="http://schemas.openxmlformats.org/markup-compatibility/2006">
              <mc:Choice xmlns:v="urn:schemas-microsoft-com:vml" Requires="v">
                <p:oleObj r:id="rId14" imgW="5486400" imgH="4267200" progId="Equation.3">
                  <p:embed/>
                </p:oleObj>
              </mc:Choice>
              <mc:Fallback>
                <p:oleObj r:id="rId14" imgW="5486400" imgH="4267200" progId="Equation.3">
                  <p:embed/>
                  <p:pic>
                    <p:nvPicPr>
                      <p:cNvPr id="38937" name="对象 3996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46200" y="2444115"/>
                        <a:ext cx="477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38" name="对象 39962"/>
          <p:cNvGraphicFramePr>
            <a:graphicFrameLocks noChangeAspect="1"/>
          </p:cNvGraphicFramePr>
          <p:nvPr/>
        </p:nvGraphicFramePr>
        <p:xfrm>
          <a:off x="4753408" y="2860321"/>
          <a:ext cx="360362" cy="468313"/>
        </p:xfrm>
        <a:graphic>
          <a:graphicData uri="http://schemas.openxmlformats.org/presentationml/2006/ole">
            <mc:AlternateContent xmlns:mc="http://schemas.openxmlformats.org/markup-compatibility/2006">
              <mc:Choice xmlns:v="urn:schemas-microsoft-com:vml" Requires="v">
                <p:oleObj r:id="rId16" imgW="3962400" imgH="5181600" progId="Equation.3">
                  <p:embed/>
                </p:oleObj>
              </mc:Choice>
              <mc:Fallback>
                <p:oleObj r:id="rId16" imgW="3962400" imgH="5181600" progId="Equation.3">
                  <p:embed/>
                  <p:pic>
                    <p:nvPicPr>
                      <p:cNvPr id="38938" name="对象 3996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53408" y="2860321"/>
                        <a:ext cx="360362"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39" name="对象 39963"/>
          <p:cNvGraphicFramePr>
            <a:graphicFrameLocks noChangeAspect="1"/>
          </p:cNvGraphicFramePr>
          <p:nvPr/>
        </p:nvGraphicFramePr>
        <p:xfrm>
          <a:off x="4751492" y="3340607"/>
          <a:ext cx="720725" cy="495300"/>
        </p:xfrm>
        <a:graphic>
          <a:graphicData uri="http://schemas.openxmlformats.org/presentationml/2006/ole">
            <mc:AlternateContent xmlns:mc="http://schemas.openxmlformats.org/markup-compatibility/2006">
              <mc:Choice xmlns:v="urn:schemas-microsoft-com:vml" Requires="v">
                <p:oleObj r:id="rId18" imgW="7924800" imgH="5486400" progId="Equation.3">
                  <p:embed/>
                </p:oleObj>
              </mc:Choice>
              <mc:Fallback>
                <p:oleObj r:id="rId18" imgW="7924800" imgH="5486400" progId="Equation.3">
                  <p:embed/>
                  <p:pic>
                    <p:nvPicPr>
                      <p:cNvPr id="38939" name="对象 3996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51492" y="3340607"/>
                        <a:ext cx="7207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40</a:t>
            </a:fld>
            <a:endParaRPr lang="zh-CN" altLang="en-US"/>
          </a:p>
        </p:txBody>
      </p:sp>
      <p:sp>
        <p:nvSpPr>
          <p:cNvPr id="4" name="文本框 3">
            <a:extLst>
              <a:ext uri="{FF2B5EF4-FFF2-40B4-BE49-F238E27FC236}">
                <a16:creationId xmlns:a16="http://schemas.microsoft.com/office/drawing/2014/main" id="{99C7BF7E-1A87-1B7C-69E7-05FC82D6BDE2}"/>
              </a:ext>
            </a:extLst>
          </p:cNvPr>
          <p:cNvSpPr txBox="1"/>
          <p:nvPr/>
        </p:nvSpPr>
        <p:spPr>
          <a:xfrm>
            <a:off x="2199119" y="980560"/>
            <a:ext cx="4572000" cy="461665"/>
          </a:xfrm>
          <a:prstGeom prst="rect">
            <a:avLst/>
          </a:prstGeom>
          <a:noFill/>
        </p:spPr>
        <p:txBody>
          <a:bodyPr wrap="square">
            <a:spAutoFit/>
          </a:bodyPr>
          <a:lstStyle/>
          <a:p>
            <a:pPr algn="just"/>
            <a:r>
              <a:rPr lang="en-US" altLang="zh-CN" sz="2400" b="1" kern="100" dirty="0">
                <a:solidFill>
                  <a:srgbClr val="008000"/>
                </a:solidFill>
                <a:latin typeface="微软雅黑" panose="020B0503020204020204" pitchFamily="34" charset="-122"/>
                <a:ea typeface="微软雅黑" panose="020B0503020204020204" pitchFamily="34" charset="-122"/>
              </a:rPr>
              <a:t>2</a:t>
            </a:r>
            <a:r>
              <a:rPr lang="zh-CN" altLang="zh-CN" sz="2400" b="1" kern="100" dirty="0">
                <a:solidFill>
                  <a:srgbClr val="008000"/>
                </a:solidFill>
                <a:latin typeface="微软雅黑" panose="020B0503020204020204" pitchFamily="34" charset="-122"/>
                <a:ea typeface="微软雅黑" panose="020B0503020204020204" pitchFamily="34" charset="-122"/>
              </a:rPr>
              <a:t>、应力张量的证明</a:t>
            </a:r>
            <a:endParaRPr lang="zh-CN" altLang="zh-CN" sz="1600" b="1" kern="100" dirty="0">
              <a:solidFill>
                <a:srgbClr val="008000"/>
              </a:solidFill>
              <a:latin typeface="微软雅黑" panose="020B0503020204020204" pitchFamily="34" charset="-122"/>
              <a:ea typeface="微软雅黑" panose="020B0503020204020204" pitchFamily="34" charset="-122"/>
            </a:endParaRPr>
          </a:p>
        </p:txBody>
      </p:sp>
      <p:sp>
        <p:nvSpPr>
          <p:cNvPr id="5" name="标题 1">
            <a:extLst>
              <a:ext uri="{FF2B5EF4-FFF2-40B4-BE49-F238E27FC236}">
                <a16:creationId xmlns:a16="http://schemas.microsoft.com/office/drawing/2014/main" id="{ABDA3442-B889-D789-7E39-212164EEAD6D}"/>
              </a:ext>
            </a:extLst>
          </p:cNvPr>
          <p:cNvSpPr>
            <a:spLocks noGrp="1"/>
          </p:cNvSpPr>
          <p:nvPr>
            <p:ph type="title"/>
          </p:nvPr>
        </p:nvSpPr>
        <p:spPr>
          <a:xfrm>
            <a:off x="651163" y="290515"/>
            <a:ext cx="2377574" cy="639762"/>
          </a:xfrm>
        </p:spPr>
        <p:txBody>
          <a:bodyPr/>
          <a:lstStyle/>
          <a:p>
            <a:r>
              <a:rPr lang="en-US" altLang="zh-CN" sz="2900" dirty="0">
                <a:cs typeface="Arial" panose="020B0604020202020204" pitchFamily="34" charset="0"/>
              </a:rPr>
              <a:t>2.2 </a:t>
            </a:r>
            <a:r>
              <a:rPr lang="zh-CN" altLang="en-US" sz="2900" dirty="0">
                <a:cs typeface="Arial" panose="020B0604020202020204" pitchFamily="34" charset="0"/>
              </a:rPr>
              <a:t>应力张量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77EB2ABA-9BD9-61B6-3DEB-25A39B424703}"/>
              </a:ext>
            </a:extLst>
          </p:cNvPr>
          <p:cNvGrpSpPr/>
          <p:nvPr/>
        </p:nvGrpSpPr>
        <p:grpSpPr>
          <a:xfrm>
            <a:off x="5303913" y="1063898"/>
            <a:ext cx="5187575" cy="4071640"/>
            <a:chOff x="3504197" y="504825"/>
            <a:chExt cx="5187575" cy="4071640"/>
          </a:xfrm>
        </p:grpSpPr>
        <p:sp>
          <p:nvSpPr>
            <p:cNvPr id="39937" name="直接连接符 40961"/>
            <p:cNvSpPr>
              <a:spLocks noChangeShapeType="1"/>
            </p:cNvSpPr>
            <p:nvPr/>
          </p:nvSpPr>
          <p:spPr bwMode="auto">
            <a:xfrm>
              <a:off x="5691188" y="2714625"/>
              <a:ext cx="26670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9938" name="直接连接符 40962"/>
            <p:cNvSpPr>
              <a:spLocks noChangeShapeType="1"/>
            </p:cNvSpPr>
            <p:nvPr/>
          </p:nvSpPr>
          <p:spPr bwMode="auto">
            <a:xfrm flipH="1" flipV="1">
              <a:off x="5691188" y="504825"/>
              <a:ext cx="0" cy="22098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9939" name="直接连接符 40963"/>
            <p:cNvSpPr>
              <a:spLocks noChangeShapeType="1"/>
            </p:cNvSpPr>
            <p:nvPr/>
          </p:nvSpPr>
          <p:spPr bwMode="auto">
            <a:xfrm flipH="1">
              <a:off x="3557588" y="2714625"/>
              <a:ext cx="2133600" cy="12192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9940" name="直接连接符 40964"/>
            <p:cNvSpPr>
              <a:spLocks noChangeShapeType="1"/>
            </p:cNvSpPr>
            <p:nvPr/>
          </p:nvSpPr>
          <p:spPr bwMode="auto">
            <a:xfrm flipH="1">
              <a:off x="4319588" y="1266825"/>
              <a:ext cx="1371600" cy="22098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9941" name="直接连接符 40965"/>
            <p:cNvSpPr>
              <a:spLocks noChangeShapeType="1"/>
            </p:cNvSpPr>
            <p:nvPr/>
          </p:nvSpPr>
          <p:spPr bwMode="auto">
            <a:xfrm>
              <a:off x="5691188" y="1266825"/>
              <a:ext cx="1905000" cy="14478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9942" name="直接连接符 40966"/>
            <p:cNvSpPr>
              <a:spLocks noChangeShapeType="1"/>
            </p:cNvSpPr>
            <p:nvPr/>
          </p:nvSpPr>
          <p:spPr bwMode="auto">
            <a:xfrm flipV="1">
              <a:off x="4319588" y="2714625"/>
              <a:ext cx="3352800" cy="7620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9943" name="矩形 40967"/>
            <p:cNvSpPr>
              <a:spLocks noChangeArrowheads="1"/>
            </p:cNvSpPr>
            <p:nvPr/>
          </p:nvSpPr>
          <p:spPr bwMode="auto">
            <a:xfrm>
              <a:off x="5767388" y="2333625"/>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i="1" dirty="0">
                  <a:latin typeface="Arial" panose="020B0604020202020204" pitchFamily="34" charset="0"/>
                  <a:ea typeface="微软雅黑" panose="020B0503020204020204" pitchFamily="34" charset="-122"/>
                </a:rPr>
                <a:t>M</a:t>
              </a:r>
            </a:p>
          </p:txBody>
        </p:sp>
        <p:sp>
          <p:nvSpPr>
            <p:cNvPr id="39944" name="矩形 40968"/>
            <p:cNvSpPr>
              <a:spLocks noChangeArrowheads="1"/>
            </p:cNvSpPr>
            <p:nvPr/>
          </p:nvSpPr>
          <p:spPr bwMode="auto">
            <a:xfrm>
              <a:off x="3504197" y="4114800"/>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i="1" dirty="0">
                  <a:latin typeface="Arial" panose="020B0604020202020204" pitchFamily="34" charset="0"/>
                  <a:ea typeface="微软雅黑" panose="020B0503020204020204" pitchFamily="34" charset="-122"/>
                </a:rPr>
                <a:t>x</a:t>
              </a:r>
            </a:p>
          </p:txBody>
        </p:sp>
        <p:sp>
          <p:nvSpPr>
            <p:cNvPr id="39945" name="矩形 40969"/>
            <p:cNvSpPr>
              <a:spLocks noChangeArrowheads="1"/>
            </p:cNvSpPr>
            <p:nvPr/>
          </p:nvSpPr>
          <p:spPr bwMode="auto">
            <a:xfrm>
              <a:off x="8353217" y="3032125"/>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i="1" dirty="0">
                  <a:latin typeface="Arial" panose="020B0604020202020204" pitchFamily="34" charset="0"/>
                  <a:ea typeface="微软雅黑" panose="020B0503020204020204" pitchFamily="34" charset="-122"/>
                </a:rPr>
                <a:t>y</a:t>
              </a:r>
            </a:p>
          </p:txBody>
        </p:sp>
        <p:sp>
          <p:nvSpPr>
            <p:cNvPr id="39946" name="矩形 40970"/>
            <p:cNvSpPr>
              <a:spLocks noChangeArrowheads="1"/>
            </p:cNvSpPr>
            <p:nvPr/>
          </p:nvSpPr>
          <p:spPr bwMode="auto">
            <a:xfrm>
              <a:off x="5368717" y="504825"/>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i="1" dirty="0">
                  <a:latin typeface="Arial" panose="020B0604020202020204" pitchFamily="34" charset="0"/>
                  <a:ea typeface="微软雅黑" panose="020B0503020204020204" pitchFamily="34" charset="-122"/>
                </a:rPr>
                <a:t>z</a:t>
              </a:r>
            </a:p>
          </p:txBody>
        </p:sp>
        <p:sp>
          <p:nvSpPr>
            <p:cNvPr id="39947" name="矩形 40971"/>
            <p:cNvSpPr>
              <a:spLocks noChangeArrowheads="1"/>
            </p:cNvSpPr>
            <p:nvPr/>
          </p:nvSpPr>
          <p:spPr bwMode="auto">
            <a:xfrm>
              <a:off x="4242138" y="3476625"/>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i="1" dirty="0">
                  <a:latin typeface="Arial" panose="020B0604020202020204" pitchFamily="34" charset="0"/>
                  <a:ea typeface="微软雅黑" panose="020B0503020204020204" pitchFamily="34" charset="-122"/>
                </a:rPr>
                <a:t>A</a:t>
              </a:r>
            </a:p>
          </p:txBody>
        </p:sp>
        <p:sp>
          <p:nvSpPr>
            <p:cNvPr id="39948" name="矩形 40972"/>
            <p:cNvSpPr>
              <a:spLocks noChangeArrowheads="1"/>
            </p:cNvSpPr>
            <p:nvPr/>
          </p:nvSpPr>
          <p:spPr bwMode="auto">
            <a:xfrm>
              <a:off x="7510800" y="2867025"/>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i="1" dirty="0">
                  <a:latin typeface="Arial" panose="020B0604020202020204" pitchFamily="34" charset="0"/>
                  <a:ea typeface="微软雅黑" panose="020B0503020204020204" pitchFamily="34" charset="-122"/>
                </a:rPr>
                <a:t>B</a:t>
              </a:r>
            </a:p>
          </p:txBody>
        </p:sp>
        <p:sp>
          <p:nvSpPr>
            <p:cNvPr id="39949" name="矩形 40973"/>
            <p:cNvSpPr>
              <a:spLocks noChangeArrowheads="1"/>
            </p:cNvSpPr>
            <p:nvPr/>
          </p:nvSpPr>
          <p:spPr bwMode="auto">
            <a:xfrm>
              <a:off x="5223921" y="1114425"/>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i="1" dirty="0">
                  <a:latin typeface="Arial" panose="020B0604020202020204" pitchFamily="34" charset="0"/>
                  <a:ea typeface="微软雅黑" panose="020B0503020204020204" pitchFamily="34" charset="-122"/>
                </a:rPr>
                <a:t>C</a:t>
              </a:r>
            </a:p>
          </p:txBody>
        </p:sp>
        <p:sp>
          <p:nvSpPr>
            <p:cNvPr id="39950" name="直接连接符 40974"/>
            <p:cNvSpPr>
              <a:spLocks noChangeShapeType="1"/>
            </p:cNvSpPr>
            <p:nvPr/>
          </p:nvSpPr>
          <p:spPr bwMode="auto">
            <a:xfrm flipV="1">
              <a:off x="6148388" y="1038225"/>
              <a:ext cx="1066800" cy="1143000"/>
            </a:xfrm>
            <a:prstGeom prst="line">
              <a:avLst/>
            </a:prstGeom>
            <a:noFill/>
            <a:ln w="28575">
              <a:solidFill>
                <a:schemeClr val="tx2"/>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9951" name="直接连接符 40975"/>
            <p:cNvSpPr>
              <a:spLocks noChangeShapeType="1"/>
            </p:cNvSpPr>
            <p:nvPr/>
          </p:nvSpPr>
          <p:spPr bwMode="auto">
            <a:xfrm flipH="1">
              <a:off x="6148388" y="1647825"/>
              <a:ext cx="1981200" cy="533400"/>
            </a:xfrm>
            <a:prstGeom prst="line">
              <a:avLst/>
            </a:prstGeom>
            <a:noFill/>
            <a:ln w="38100">
              <a:solidFill>
                <a:srgbClr val="008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39952" name="对象 40976"/>
            <p:cNvGraphicFramePr>
              <a:graphicFrameLocks noChangeAspect="1"/>
            </p:cNvGraphicFramePr>
            <p:nvPr/>
          </p:nvGraphicFramePr>
          <p:xfrm>
            <a:off x="7291388" y="809625"/>
            <a:ext cx="311150" cy="442913"/>
          </p:xfrm>
          <a:graphic>
            <a:graphicData uri="http://schemas.openxmlformats.org/presentationml/2006/ole">
              <mc:AlternateContent xmlns:mc="http://schemas.openxmlformats.org/markup-compatibility/2006">
                <mc:Choice xmlns:v="urn:schemas-microsoft-com:vml" Requires="v">
                  <p:oleObj r:id="rId2" imgW="3048000" imgH="4267200" progId="Equation.3">
                    <p:embed/>
                  </p:oleObj>
                </mc:Choice>
                <mc:Fallback>
                  <p:oleObj r:id="rId2" imgW="3048000" imgH="4267200" progId="Equation.3">
                    <p:embed/>
                    <p:pic>
                      <p:nvPicPr>
                        <p:cNvPr id="39952" name="对象 409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1388" y="809625"/>
                          <a:ext cx="31115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53" name="对象 40977"/>
            <p:cNvGraphicFramePr>
              <a:graphicFrameLocks noChangeAspect="1"/>
            </p:cNvGraphicFramePr>
            <p:nvPr/>
          </p:nvGraphicFramePr>
          <p:xfrm>
            <a:off x="8064500" y="1539875"/>
            <a:ext cx="520700" cy="571500"/>
          </p:xfrm>
          <a:graphic>
            <a:graphicData uri="http://schemas.openxmlformats.org/presentationml/2006/ole">
              <mc:AlternateContent xmlns:mc="http://schemas.openxmlformats.org/markup-compatibility/2006">
                <mc:Choice xmlns:v="urn:schemas-microsoft-com:vml" Requires="v">
                  <p:oleObj r:id="rId4" imgW="4876800" imgH="5486400" progId="Equation.3">
                    <p:embed/>
                  </p:oleObj>
                </mc:Choice>
                <mc:Fallback>
                  <p:oleObj r:id="rId4" imgW="4876800" imgH="5486400" progId="Equation.3">
                    <p:embed/>
                    <p:pic>
                      <p:nvPicPr>
                        <p:cNvPr id="39953" name="对象 409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4500" y="1539875"/>
                          <a:ext cx="5207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54" name="对象 40978"/>
            <p:cNvGraphicFramePr>
              <a:graphicFrameLocks noChangeAspect="1"/>
            </p:cNvGraphicFramePr>
            <p:nvPr/>
          </p:nvGraphicFramePr>
          <p:xfrm>
            <a:off x="5995988" y="1038225"/>
            <a:ext cx="698500" cy="566738"/>
          </p:xfrm>
          <a:graphic>
            <a:graphicData uri="http://schemas.openxmlformats.org/presentationml/2006/ole">
              <mc:AlternateContent xmlns:mc="http://schemas.openxmlformats.org/markup-compatibility/2006">
                <mc:Choice xmlns:v="urn:schemas-microsoft-com:vml" Requires="v">
                  <p:oleObj r:id="rId6" imgW="6705600" imgH="5486400" progId="Equation.3">
                    <p:embed/>
                  </p:oleObj>
                </mc:Choice>
                <mc:Fallback>
                  <p:oleObj r:id="rId6" imgW="6705600" imgH="5486400" progId="Equation.3">
                    <p:embed/>
                    <p:pic>
                      <p:nvPicPr>
                        <p:cNvPr id="39954" name="对象 409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5988" y="1038225"/>
                          <a:ext cx="6985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55" name="对象 40979"/>
            <p:cNvGraphicFramePr>
              <a:graphicFrameLocks noChangeAspect="1"/>
            </p:cNvGraphicFramePr>
            <p:nvPr/>
          </p:nvGraphicFramePr>
          <p:xfrm>
            <a:off x="7367588" y="1952625"/>
            <a:ext cx="730250" cy="566738"/>
          </p:xfrm>
          <a:graphic>
            <a:graphicData uri="http://schemas.openxmlformats.org/presentationml/2006/ole">
              <mc:AlternateContent xmlns:mc="http://schemas.openxmlformats.org/markup-compatibility/2006">
                <mc:Choice xmlns:v="urn:schemas-microsoft-com:vml" Requires="v">
                  <p:oleObj r:id="rId8" imgW="7010400" imgH="5486400" progId="Equation.3">
                    <p:embed/>
                  </p:oleObj>
                </mc:Choice>
                <mc:Fallback>
                  <p:oleObj r:id="rId8" imgW="7010400" imgH="5486400" progId="Equation.3">
                    <p:embed/>
                    <p:pic>
                      <p:nvPicPr>
                        <p:cNvPr id="39955" name="对象 4097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7588" y="1952625"/>
                          <a:ext cx="7302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56" name="对象 40980"/>
            <p:cNvGraphicFramePr>
              <a:graphicFrameLocks noChangeAspect="1"/>
            </p:cNvGraphicFramePr>
            <p:nvPr/>
          </p:nvGraphicFramePr>
          <p:xfrm>
            <a:off x="4090988" y="1952625"/>
            <a:ext cx="698500" cy="598488"/>
          </p:xfrm>
          <a:graphic>
            <a:graphicData uri="http://schemas.openxmlformats.org/presentationml/2006/ole">
              <mc:AlternateContent xmlns:mc="http://schemas.openxmlformats.org/markup-compatibility/2006">
                <mc:Choice xmlns:v="urn:schemas-microsoft-com:vml" Requires="v">
                  <p:oleObj r:id="rId10" imgW="6705600" imgH="5791200" progId="Equation.3">
                    <p:embed/>
                  </p:oleObj>
                </mc:Choice>
                <mc:Fallback>
                  <p:oleObj r:id="rId10" imgW="6705600" imgH="5791200" progId="Equation.3">
                    <p:embed/>
                    <p:pic>
                      <p:nvPicPr>
                        <p:cNvPr id="39956" name="对象 4098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90988" y="1952625"/>
                          <a:ext cx="6985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57" name="对象 40981"/>
            <p:cNvGraphicFramePr>
              <a:graphicFrameLocks noChangeAspect="1"/>
            </p:cNvGraphicFramePr>
            <p:nvPr/>
          </p:nvGraphicFramePr>
          <p:xfrm>
            <a:off x="5691188" y="3248025"/>
            <a:ext cx="666750" cy="566738"/>
          </p:xfrm>
          <a:graphic>
            <a:graphicData uri="http://schemas.openxmlformats.org/presentationml/2006/ole">
              <mc:AlternateContent xmlns:mc="http://schemas.openxmlformats.org/markup-compatibility/2006">
                <mc:Choice xmlns:v="urn:schemas-microsoft-com:vml" Requires="v">
                  <p:oleObj r:id="rId12" imgW="6400800" imgH="5486400" progId="Equation.3">
                    <p:embed/>
                  </p:oleObj>
                </mc:Choice>
                <mc:Fallback>
                  <p:oleObj r:id="rId12" imgW="6400800" imgH="5486400" progId="Equation.3">
                    <p:embed/>
                    <p:pic>
                      <p:nvPicPr>
                        <p:cNvPr id="39957" name="对象 4098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91188" y="3248025"/>
                          <a:ext cx="6667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9958" name="矩形 40982"/>
          <p:cNvSpPr>
            <a:spLocks noChangeArrowheads="1"/>
          </p:cNvSpPr>
          <p:nvPr/>
        </p:nvSpPr>
        <p:spPr bwMode="auto">
          <a:xfrm>
            <a:off x="2091021" y="1650368"/>
            <a:ext cx="3633788"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spcBef>
                <a:spcPct val="50000"/>
              </a:spcBef>
            </a:pP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为了区分不同面元所受到的表面力，将应力矢量的下标取其受力面元的外法向方向，并且规定为外法向流体对另一部分流体施加的应力。</a:t>
            </a:r>
          </a:p>
        </p:txBody>
      </p:sp>
      <p:graphicFrame>
        <p:nvGraphicFramePr>
          <p:cNvPr id="39959" name="对象 40983"/>
          <p:cNvGraphicFramePr>
            <a:graphicFrameLocks noChangeAspect="1"/>
          </p:cNvGraphicFramePr>
          <p:nvPr/>
        </p:nvGraphicFramePr>
        <p:xfrm>
          <a:off x="1935957" y="4572001"/>
          <a:ext cx="2879725" cy="701675"/>
        </p:xfrm>
        <a:graphic>
          <a:graphicData uri="http://schemas.openxmlformats.org/presentationml/2006/ole">
            <mc:AlternateContent xmlns:mc="http://schemas.openxmlformats.org/markup-compatibility/2006">
              <mc:Choice xmlns:v="urn:schemas-microsoft-com:vml" Requires="v">
                <p:oleObj r:id="rId14" imgW="23774400" imgH="5791200" progId="Equation.DSMT4">
                  <p:embed/>
                </p:oleObj>
              </mc:Choice>
              <mc:Fallback>
                <p:oleObj r:id="rId14" imgW="23774400" imgH="5791200" progId="Equation.DSMT4">
                  <p:embed/>
                  <p:pic>
                    <p:nvPicPr>
                      <p:cNvPr id="39959" name="对象 4098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35957" y="4572001"/>
                        <a:ext cx="2879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7" name="图片 2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951985" y="5273675"/>
            <a:ext cx="1420813"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9"/>
          <p:cNvSpPr>
            <a:spLocks noChangeArrowheads="1"/>
          </p:cNvSpPr>
          <p:nvPr/>
        </p:nvSpPr>
        <p:spPr bwMode="auto">
          <a:xfrm>
            <a:off x="7215188" y="5640518"/>
            <a:ext cx="240903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zh-CN" altLang="en-US" sz="2400" dirty="0">
                <a:latin typeface="微软雅黑" panose="020B0503020204020204" pitchFamily="34" charset="-122"/>
                <a:ea typeface="微软雅黑" panose="020B0503020204020204" pitchFamily="34" charset="-122"/>
              </a:rPr>
              <a:t>不一定平行</a:t>
            </a:r>
            <a:endParaRPr kumimoji="1" lang="en-US" altLang="zh-CN" sz="24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41</a:t>
            </a:fld>
            <a:endParaRPr lang="zh-CN" altLang="en-US"/>
          </a:p>
        </p:txBody>
      </p:sp>
      <p:sp>
        <p:nvSpPr>
          <p:cNvPr id="4" name="标题 1">
            <a:extLst>
              <a:ext uri="{FF2B5EF4-FFF2-40B4-BE49-F238E27FC236}">
                <a16:creationId xmlns:a16="http://schemas.microsoft.com/office/drawing/2014/main" id="{0B038F75-DB64-D45F-4A9B-953EDABC079D}"/>
              </a:ext>
            </a:extLst>
          </p:cNvPr>
          <p:cNvSpPr>
            <a:spLocks noGrp="1"/>
          </p:cNvSpPr>
          <p:nvPr>
            <p:ph type="title"/>
          </p:nvPr>
        </p:nvSpPr>
        <p:spPr>
          <a:xfrm>
            <a:off x="623454" y="274639"/>
            <a:ext cx="2377574" cy="639762"/>
          </a:xfrm>
        </p:spPr>
        <p:txBody>
          <a:bodyPr/>
          <a:lstStyle/>
          <a:p>
            <a:r>
              <a:rPr lang="en-US" altLang="zh-CN" sz="2900" dirty="0">
                <a:cs typeface="Arial" panose="020B0604020202020204" pitchFamily="34" charset="0"/>
              </a:rPr>
              <a:t>2.2 </a:t>
            </a:r>
            <a:r>
              <a:rPr lang="zh-CN" altLang="en-US" sz="2900" dirty="0">
                <a:cs typeface="Arial" panose="020B0604020202020204" pitchFamily="34" charset="0"/>
              </a:rPr>
              <a:t>应力张量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5EE22FF7-2B7C-ED77-9089-6CE9991A29CF}"/>
              </a:ext>
            </a:extLst>
          </p:cNvPr>
          <p:cNvGrpSpPr/>
          <p:nvPr/>
        </p:nvGrpSpPr>
        <p:grpSpPr>
          <a:xfrm>
            <a:off x="3935760" y="569203"/>
            <a:ext cx="5134184" cy="3701753"/>
            <a:chOff x="1259632" y="476250"/>
            <a:chExt cx="5134184" cy="3701753"/>
          </a:xfrm>
        </p:grpSpPr>
        <p:sp>
          <p:nvSpPr>
            <p:cNvPr id="40962" name="直接连接符 41986"/>
            <p:cNvSpPr>
              <a:spLocks noChangeShapeType="1"/>
            </p:cNvSpPr>
            <p:nvPr/>
          </p:nvSpPr>
          <p:spPr bwMode="auto">
            <a:xfrm>
              <a:off x="3393232" y="2686050"/>
              <a:ext cx="26670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40963" name="直接连接符 41987"/>
            <p:cNvSpPr>
              <a:spLocks noChangeShapeType="1"/>
            </p:cNvSpPr>
            <p:nvPr/>
          </p:nvSpPr>
          <p:spPr bwMode="auto">
            <a:xfrm flipH="1" flipV="1">
              <a:off x="3393232" y="476250"/>
              <a:ext cx="0" cy="22098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40964" name="直接连接符 41988"/>
            <p:cNvSpPr>
              <a:spLocks noChangeShapeType="1"/>
            </p:cNvSpPr>
            <p:nvPr/>
          </p:nvSpPr>
          <p:spPr bwMode="auto">
            <a:xfrm flipH="1">
              <a:off x="1259632" y="2686050"/>
              <a:ext cx="2133600" cy="12192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40965" name="直接连接符 41989"/>
            <p:cNvSpPr>
              <a:spLocks noChangeShapeType="1"/>
            </p:cNvSpPr>
            <p:nvPr/>
          </p:nvSpPr>
          <p:spPr bwMode="auto">
            <a:xfrm flipH="1">
              <a:off x="2021632" y="1238250"/>
              <a:ext cx="1371600" cy="22098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40966" name="直接连接符 41990"/>
            <p:cNvSpPr>
              <a:spLocks noChangeShapeType="1"/>
            </p:cNvSpPr>
            <p:nvPr/>
          </p:nvSpPr>
          <p:spPr bwMode="auto">
            <a:xfrm>
              <a:off x="3393232" y="1238250"/>
              <a:ext cx="1905000" cy="14478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40967" name="直接连接符 41991"/>
            <p:cNvSpPr>
              <a:spLocks noChangeShapeType="1"/>
            </p:cNvSpPr>
            <p:nvPr/>
          </p:nvSpPr>
          <p:spPr bwMode="auto">
            <a:xfrm flipV="1">
              <a:off x="2011288" y="2708920"/>
              <a:ext cx="3352800" cy="7620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40968" name="矩形 41992"/>
            <p:cNvSpPr>
              <a:spLocks noChangeArrowheads="1"/>
            </p:cNvSpPr>
            <p:nvPr/>
          </p:nvSpPr>
          <p:spPr bwMode="auto">
            <a:xfrm>
              <a:off x="3469432" y="2305050"/>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i="1" dirty="0">
                  <a:latin typeface="Arial" panose="020B0604020202020204" pitchFamily="34" charset="0"/>
                  <a:ea typeface="微软雅黑" panose="020B0503020204020204" pitchFamily="34" charset="-122"/>
                </a:rPr>
                <a:t>M</a:t>
              </a:r>
            </a:p>
          </p:txBody>
        </p:sp>
        <p:sp>
          <p:nvSpPr>
            <p:cNvPr id="40969" name="矩形 41993"/>
            <p:cNvSpPr>
              <a:spLocks noChangeArrowheads="1"/>
            </p:cNvSpPr>
            <p:nvPr/>
          </p:nvSpPr>
          <p:spPr bwMode="auto">
            <a:xfrm>
              <a:off x="1618991" y="3716338"/>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i="1" dirty="0">
                  <a:latin typeface="Arial" panose="020B0604020202020204" pitchFamily="34" charset="0"/>
                  <a:ea typeface="微软雅黑" panose="020B0503020204020204" pitchFamily="34" charset="-122"/>
                </a:rPr>
                <a:t>x</a:t>
              </a:r>
            </a:p>
          </p:txBody>
        </p:sp>
        <p:sp>
          <p:nvSpPr>
            <p:cNvPr id="40970" name="矩形 41994"/>
            <p:cNvSpPr>
              <a:spLocks noChangeArrowheads="1"/>
            </p:cNvSpPr>
            <p:nvPr/>
          </p:nvSpPr>
          <p:spPr bwMode="auto">
            <a:xfrm>
              <a:off x="6055261" y="3003550"/>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i="1" dirty="0">
                  <a:latin typeface="Arial" panose="020B0604020202020204" pitchFamily="34" charset="0"/>
                  <a:ea typeface="微软雅黑" panose="020B0503020204020204" pitchFamily="34" charset="-122"/>
                </a:rPr>
                <a:t>y</a:t>
              </a:r>
            </a:p>
          </p:txBody>
        </p:sp>
        <p:sp>
          <p:nvSpPr>
            <p:cNvPr id="40971" name="矩形 41995"/>
            <p:cNvSpPr>
              <a:spLocks noChangeArrowheads="1"/>
            </p:cNvSpPr>
            <p:nvPr/>
          </p:nvSpPr>
          <p:spPr bwMode="auto">
            <a:xfrm>
              <a:off x="3070761" y="47625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i="1" dirty="0">
                  <a:latin typeface="Arial" panose="020B0604020202020204" pitchFamily="34" charset="0"/>
                  <a:ea typeface="微软雅黑" panose="020B0503020204020204" pitchFamily="34" charset="-122"/>
                </a:rPr>
                <a:t>z</a:t>
              </a:r>
            </a:p>
          </p:txBody>
        </p:sp>
        <p:sp>
          <p:nvSpPr>
            <p:cNvPr id="40972" name="矩形 41996"/>
            <p:cNvSpPr>
              <a:spLocks noChangeArrowheads="1"/>
            </p:cNvSpPr>
            <p:nvPr/>
          </p:nvSpPr>
          <p:spPr bwMode="auto">
            <a:xfrm>
              <a:off x="1979107" y="3213100"/>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i="1" dirty="0">
                  <a:latin typeface="Arial" panose="020B0604020202020204" pitchFamily="34" charset="0"/>
                  <a:ea typeface="微软雅黑" panose="020B0503020204020204" pitchFamily="34" charset="-122"/>
                </a:rPr>
                <a:t>A</a:t>
              </a:r>
            </a:p>
          </p:txBody>
        </p:sp>
        <p:sp>
          <p:nvSpPr>
            <p:cNvPr id="40973" name="矩形 41997"/>
            <p:cNvSpPr>
              <a:spLocks noChangeArrowheads="1"/>
            </p:cNvSpPr>
            <p:nvPr/>
          </p:nvSpPr>
          <p:spPr bwMode="auto">
            <a:xfrm>
              <a:off x="5212844" y="2838450"/>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i="1" dirty="0">
                  <a:latin typeface="Arial" panose="020B0604020202020204" pitchFamily="34" charset="0"/>
                  <a:ea typeface="微软雅黑" panose="020B0503020204020204" pitchFamily="34" charset="-122"/>
                </a:rPr>
                <a:t>B</a:t>
              </a:r>
            </a:p>
          </p:txBody>
        </p:sp>
        <p:sp>
          <p:nvSpPr>
            <p:cNvPr id="40974" name="矩形 41998"/>
            <p:cNvSpPr>
              <a:spLocks noChangeArrowheads="1"/>
            </p:cNvSpPr>
            <p:nvPr/>
          </p:nvSpPr>
          <p:spPr bwMode="auto">
            <a:xfrm>
              <a:off x="2925965" y="1085850"/>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i="1" dirty="0">
                  <a:latin typeface="Arial" panose="020B0604020202020204" pitchFamily="34" charset="0"/>
                  <a:ea typeface="微软雅黑" panose="020B0503020204020204" pitchFamily="34" charset="-122"/>
                </a:rPr>
                <a:t>C</a:t>
              </a:r>
            </a:p>
          </p:txBody>
        </p:sp>
        <p:sp>
          <p:nvSpPr>
            <p:cNvPr id="40975" name="直接连接符 41999"/>
            <p:cNvSpPr>
              <a:spLocks noChangeShapeType="1"/>
            </p:cNvSpPr>
            <p:nvPr/>
          </p:nvSpPr>
          <p:spPr bwMode="auto">
            <a:xfrm flipV="1">
              <a:off x="3850432" y="1009650"/>
              <a:ext cx="1066800" cy="1143000"/>
            </a:xfrm>
            <a:prstGeom prst="line">
              <a:avLst/>
            </a:prstGeom>
            <a:noFill/>
            <a:ln w="28575">
              <a:solidFill>
                <a:schemeClr val="tx2"/>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40976" name="直接连接符 42000"/>
            <p:cNvSpPr>
              <a:spLocks noChangeShapeType="1"/>
            </p:cNvSpPr>
            <p:nvPr/>
          </p:nvSpPr>
          <p:spPr bwMode="auto">
            <a:xfrm flipH="1">
              <a:off x="3850431" y="1630680"/>
              <a:ext cx="1981200" cy="533400"/>
            </a:xfrm>
            <a:prstGeom prst="line">
              <a:avLst/>
            </a:prstGeom>
            <a:noFill/>
            <a:ln w="38100">
              <a:solidFill>
                <a:srgbClr val="008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40977" name="对象 42001"/>
            <p:cNvGraphicFramePr>
              <a:graphicFrameLocks noChangeAspect="1"/>
            </p:cNvGraphicFramePr>
            <p:nvPr/>
          </p:nvGraphicFramePr>
          <p:xfrm>
            <a:off x="4993432" y="781050"/>
            <a:ext cx="341312" cy="444500"/>
          </p:xfrm>
          <a:graphic>
            <a:graphicData uri="http://schemas.openxmlformats.org/presentationml/2006/ole">
              <mc:AlternateContent xmlns:mc="http://schemas.openxmlformats.org/markup-compatibility/2006">
                <mc:Choice xmlns:v="urn:schemas-microsoft-com:vml" Requires="v">
                  <p:oleObj r:id="rId2" imgW="3352800" imgH="4267200" progId="Equation.3">
                    <p:embed/>
                  </p:oleObj>
                </mc:Choice>
                <mc:Fallback>
                  <p:oleObj r:id="rId2" imgW="3352800" imgH="4267200" progId="Equation.3">
                    <p:embed/>
                    <p:pic>
                      <p:nvPicPr>
                        <p:cNvPr id="40977" name="对象 42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3432" y="781050"/>
                          <a:ext cx="341312"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78" name="对象 42002"/>
            <p:cNvGraphicFramePr>
              <a:graphicFrameLocks noChangeAspect="1"/>
            </p:cNvGraphicFramePr>
            <p:nvPr/>
          </p:nvGraphicFramePr>
          <p:xfrm>
            <a:off x="5766544" y="1511300"/>
            <a:ext cx="520700" cy="571500"/>
          </p:xfrm>
          <a:graphic>
            <a:graphicData uri="http://schemas.openxmlformats.org/presentationml/2006/ole">
              <mc:AlternateContent xmlns:mc="http://schemas.openxmlformats.org/markup-compatibility/2006">
                <mc:Choice xmlns:v="urn:schemas-microsoft-com:vml" Requires="v">
                  <p:oleObj r:id="rId4" imgW="4876800" imgH="5486400" progId="Equation.3">
                    <p:embed/>
                  </p:oleObj>
                </mc:Choice>
                <mc:Fallback>
                  <p:oleObj r:id="rId4" imgW="4876800" imgH="5486400" progId="Equation.3">
                    <p:embed/>
                    <p:pic>
                      <p:nvPicPr>
                        <p:cNvPr id="40978" name="对象 420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6544" y="1511300"/>
                          <a:ext cx="5207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79" name="对象 42003"/>
            <p:cNvGraphicFramePr>
              <a:graphicFrameLocks noChangeAspect="1"/>
            </p:cNvGraphicFramePr>
            <p:nvPr/>
          </p:nvGraphicFramePr>
          <p:xfrm>
            <a:off x="3698032" y="1009650"/>
            <a:ext cx="698500" cy="566738"/>
          </p:xfrm>
          <a:graphic>
            <a:graphicData uri="http://schemas.openxmlformats.org/presentationml/2006/ole">
              <mc:AlternateContent xmlns:mc="http://schemas.openxmlformats.org/markup-compatibility/2006">
                <mc:Choice xmlns:v="urn:schemas-microsoft-com:vml" Requires="v">
                  <p:oleObj r:id="rId6" imgW="6705600" imgH="5486400" progId="Equation.3">
                    <p:embed/>
                  </p:oleObj>
                </mc:Choice>
                <mc:Fallback>
                  <p:oleObj r:id="rId6" imgW="6705600" imgH="5486400" progId="Equation.3">
                    <p:embed/>
                    <p:pic>
                      <p:nvPicPr>
                        <p:cNvPr id="40979" name="对象 420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032" y="1009650"/>
                          <a:ext cx="6985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80" name="对象 42004"/>
            <p:cNvGraphicFramePr>
              <a:graphicFrameLocks noChangeAspect="1"/>
            </p:cNvGraphicFramePr>
            <p:nvPr/>
          </p:nvGraphicFramePr>
          <p:xfrm>
            <a:off x="5069632" y="1924050"/>
            <a:ext cx="730250" cy="566738"/>
          </p:xfrm>
          <a:graphic>
            <a:graphicData uri="http://schemas.openxmlformats.org/presentationml/2006/ole">
              <mc:AlternateContent xmlns:mc="http://schemas.openxmlformats.org/markup-compatibility/2006">
                <mc:Choice xmlns:v="urn:schemas-microsoft-com:vml" Requires="v">
                  <p:oleObj r:id="rId8" imgW="7010400" imgH="5486400" progId="Equation.3">
                    <p:embed/>
                  </p:oleObj>
                </mc:Choice>
                <mc:Fallback>
                  <p:oleObj r:id="rId8" imgW="7010400" imgH="5486400" progId="Equation.3">
                    <p:embed/>
                    <p:pic>
                      <p:nvPicPr>
                        <p:cNvPr id="40980" name="对象 420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69632" y="1924050"/>
                          <a:ext cx="7302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81" name="对象 42005"/>
            <p:cNvGraphicFramePr>
              <a:graphicFrameLocks noChangeAspect="1"/>
            </p:cNvGraphicFramePr>
            <p:nvPr/>
          </p:nvGraphicFramePr>
          <p:xfrm>
            <a:off x="1793032" y="1924050"/>
            <a:ext cx="698500" cy="598488"/>
          </p:xfrm>
          <a:graphic>
            <a:graphicData uri="http://schemas.openxmlformats.org/presentationml/2006/ole">
              <mc:AlternateContent xmlns:mc="http://schemas.openxmlformats.org/markup-compatibility/2006">
                <mc:Choice xmlns:v="urn:schemas-microsoft-com:vml" Requires="v">
                  <p:oleObj r:id="rId10" imgW="6705600" imgH="5791200" progId="Equation.3">
                    <p:embed/>
                  </p:oleObj>
                </mc:Choice>
                <mc:Fallback>
                  <p:oleObj r:id="rId10" imgW="6705600" imgH="5791200" progId="Equation.3">
                    <p:embed/>
                    <p:pic>
                      <p:nvPicPr>
                        <p:cNvPr id="40981" name="对象 4200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93032" y="1924050"/>
                          <a:ext cx="6985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82" name="对象 42006"/>
            <p:cNvGraphicFramePr>
              <a:graphicFrameLocks noChangeAspect="1"/>
            </p:cNvGraphicFramePr>
            <p:nvPr/>
          </p:nvGraphicFramePr>
          <p:xfrm>
            <a:off x="3393232" y="3219450"/>
            <a:ext cx="666750" cy="566738"/>
          </p:xfrm>
          <a:graphic>
            <a:graphicData uri="http://schemas.openxmlformats.org/presentationml/2006/ole">
              <mc:AlternateContent xmlns:mc="http://schemas.openxmlformats.org/markup-compatibility/2006">
                <mc:Choice xmlns:v="urn:schemas-microsoft-com:vml" Requires="v">
                  <p:oleObj r:id="rId12" imgW="6400800" imgH="5486400" progId="Equation.3">
                    <p:embed/>
                  </p:oleObj>
                </mc:Choice>
                <mc:Fallback>
                  <p:oleObj r:id="rId12" imgW="6400800" imgH="5486400" progId="Equation.3">
                    <p:embed/>
                    <p:pic>
                      <p:nvPicPr>
                        <p:cNvPr id="40982" name="对象 420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93232" y="3219450"/>
                          <a:ext cx="6667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2" name="灯片编号占位符 1"/>
          <p:cNvSpPr>
            <a:spLocks noGrp="1"/>
          </p:cNvSpPr>
          <p:nvPr>
            <p:ph type="sldNum" sz="quarter" idx="12"/>
          </p:nvPr>
        </p:nvSpPr>
        <p:spPr/>
        <p:txBody>
          <a:bodyPr/>
          <a:lstStyle/>
          <a:p>
            <a:fld id="{0C913308-F349-4B6D-A68A-DD1791B4A57B}" type="slidenum">
              <a:rPr lang="zh-CN" altLang="en-US" smtClean="0"/>
              <a:pPr/>
              <a:t>42</a:t>
            </a:fld>
            <a:endParaRPr lang="zh-CN" altLang="en-US"/>
          </a:p>
        </p:txBody>
      </p:sp>
      <p:grpSp>
        <p:nvGrpSpPr>
          <p:cNvPr id="9" name="组合 8">
            <a:extLst>
              <a:ext uri="{FF2B5EF4-FFF2-40B4-BE49-F238E27FC236}">
                <a16:creationId xmlns:a16="http://schemas.microsoft.com/office/drawing/2014/main" id="{136D8326-839E-F80E-9630-F7E13B2AFDA2}"/>
              </a:ext>
            </a:extLst>
          </p:cNvPr>
          <p:cNvGrpSpPr/>
          <p:nvPr/>
        </p:nvGrpSpPr>
        <p:grpSpPr>
          <a:xfrm>
            <a:off x="3144692" y="4336340"/>
            <a:ext cx="6163955" cy="1784350"/>
            <a:chOff x="626620" y="4327103"/>
            <a:chExt cx="6163955" cy="1784350"/>
          </a:xfrm>
        </p:grpSpPr>
        <p:sp>
          <p:nvSpPr>
            <p:cNvPr id="5" name="Rectangle 2">
              <a:extLst>
                <a:ext uri="{FF2B5EF4-FFF2-40B4-BE49-F238E27FC236}">
                  <a16:creationId xmlns:a16="http://schemas.microsoft.com/office/drawing/2014/main" id="{679AAB03-D259-E2D2-BF94-ABB23191ABFB}"/>
                </a:ext>
              </a:extLst>
            </p:cNvPr>
            <p:cNvSpPr>
              <a:spLocks noChangeArrowheads="1"/>
            </p:cNvSpPr>
            <p:nvPr/>
          </p:nvSpPr>
          <p:spPr bwMode="auto">
            <a:xfrm>
              <a:off x="626620" y="4327103"/>
              <a:ext cx="6163955" cy="1784350"/>
            </a:xfrm>
            <a:prstGeom prst="rect">
              <a:avLst/>
            </a:prstGeom>
            <a:noFill/>
            <a:ln w="57150" cmpd="thinThick">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eaLnBrk="0" fontAlgn="base" hangingPunct="0">
                <a:spcBef>
                  <a:spcPct val="0"/>
                </a:spcBef>
                <a:spcAft>
                  <a:spcPct val="0"/>
                </a:spcAft>
              </a:pPr>
              <a:r>
                <a:rPr lang="zh-CN" altLang="en-US" sz="1600" b="1" dirty="0">
                  <a:latin typeface="等线" panose="02010600030101010101" pitchFamily="2" charset="-122"/>
                  <a:ea typeface="等线" panose="02010600030101010101" pitchFamily="2" charset="-122"/>
                </a:rPr>
                <a:t>面元                     </a:t>
              </a:r>
              <a:r>
                <a:rPr lang="en-US" altLang="zh-CN" sz="1600" b="1" dirty="0">
                  <a:latin typeface="等线" panose="02010600030101010101" pitchFamily="2" charset="-122"/>
                  <a:ea typeface="等线" panose="02010600030101010101" pitchFamily="2" charset="-122"/>
                </a:rPr>
                <a:t>ABC               MBC             MCA               MAB</a:t>
              </a:r>
            </a:p>
            <a:p>
              <a:pPr algn="just" eaLnBrk="0" fontAlgn="base" hangingPunct="0">
                <a:spcBef>
                  <a:spcPct val="0"/>
                </a:spcBef>
                <a:spcAft>
                  <a:spcPct val="0"/>
                </a:spcAft>
              </a:pPr>
              <a:endParaRPr lang="en-US" altLang="zh-CN" sz="1600" b="1" dirty="0">
                <a:latin typeface="等线" panose="02010600030101010101" pitchFamily="2" charset="-122"/>
                <a:ea typeface="等线" panose="02010600030101010101" pitchFamily="2" charset="-122"/>
              </a:endParaRPr>
            </a:p>
            <a:p>
              <a:pPr algn="just" eaLnBrk="0" fontAlgn="base" hangingPunct="0">
                <a:spcBef>
                  <a:spcPct val="0"/>
                </a:spcBef>
                <a:spcAft>
                  <a:spcPct val="0"/>
                </a:spcAft>
              </a:pPr>
              <a:r>
                <a:rPr lang="zh-CN" altLang="en-US" sz="1600" b="1" dirty="0">
                  <a:latin typeface="等线" panose="02010600030101010101" pitchFamily="2" charset="-122"/>
                  <a:ea typeface="等线" panose="02010600030101010101" pitchFamily="2" charset="-122"/>
                </a:rPr>
                <a:t>法向</a:t>
              </a:r>
              <a:endParaRPr lang="en-US" altLang="zh-CN" sz="1600" b="1" dirty="0">
                <a:latin typeface="等线" panose="02010600030101010101" pitchFamily="2" charset="-122"/>
                <a:ea typeface="等线" panose="02010600030101010101" pitchFamily="2" charset="-122"/>
              </a:endParaRPr>
            </a:p>
            <a:p>
              <a:pPr algn="just" eaLnBrk="0" fontAlgn="base" hangingPunct="0">
                <a:spcBef>
                  <a:spcPct val="0"/>
                </a:spcBef>
                <a:spcAft>
                  <a:spcPct val="0"/>
                </a:spcAft>
              </a:pPr>
              <a:r>
                <a:rPr lang="zh-CN" altLang="en-US" sz="1600" b="1" dirty="0">
                  <a:latin typeface="等线" panose="02010600030101010101" pitchFamily="2" charset="-122"/>
                  <a:ea typeface="等线" panose="02010600030101010101" pitchFamily="2" charset="-122"/>
                </a:rPr>
                <a:t>面元面积</a:t>
              </a:r>
              <a:r>
                <a:rPr lang="zh-CN" altLang="en-US" sz="1100" dirty="0">
                  <a:latin typeface="等线" panose="02010600030101010101" pitchFamily="2" charset="-122"/>
                  <a:ea typeface="等线" panose="02010600030101010101" pitchFamily="2" charset="-122"/>
                </a:rPr>
                <a:t>       </a:t>
              </a:r>
              <a:r>
                <a:rPr lang="zh-CN" altLang="en-US" sz="2800" dirty="0">
                  <a:latin typeface="等线" panose="02010600030101010101" pitchFamily="2" charset="-122"/>
                  <a:ea typeface="等线" panose="02010600030101010101" pitchFamily="2" charset="-122"/>
                </a:rPr>
                <a:t>               </a:t>
              </a:r>
              <a:endParaRPr lang="zh-CN" altLang="en-US" sz="2800" dirty="0">
                <a:latin typeface="Times New Roman" panose="02020603050405020304" pitchFamily="18" charset="0"/>
                <a:ea typeface="等线" panose="02010600030101010101" pitchFamily="2" charset="-122"/>
              </a:endParaRPr>
            </a:p>
            <a:p>
              <a:pPr algn="just" eaLnBrk="0" fontAlgn="base" hangingPunct="0">
                <a:spcBef>
                  <a:spcPct val="0"/>
                </a:spcBef>
                <a:spcAft>
                  <a:spcPct val="0"/>
                </a:spcAft>
              </a:pPr>
              <a:r>
                <a:rPr lang="zh-CN" altLang="en-US" sz="1600" b="1" dirty="0">
                  <a:latin typeface="等线" panose="02010600030101010101" pitchFamily="2" charset="-122"/>
                  <a:ea typeface="等线" panose="02010600030101010101" pitchFamily="2" charset="-122"/>
                </a:rPr>
                <a:t>表面力</a:t>
              </a:r>
              <a:r>
                <a:rPr lang="zh-CN" altLang="en-US" sz="1100" dirty="0">
                  <a:latin typeface="等线" panose="02010600030101010101" pitchFamily="2" charset="-122"/>
                  <a:ea typeface="等线" panose="02010600030101010101" pitchFamily="2" charset="-122"/>
                </a:rPr>
                <a:t>           </a:t>
              </a:r>
              <a:r>
                <a:rPr lang="zh-CN" altLang="en-US" sz="2800" dirty="0">
                  <a:latin typeface="等线" panose="02010600030101010101" pitchFamily="2" charset="-122"/>
                  <a:ea typeface="等线" panose="02010600030101010101" pitchFamily="2" charset="-122"/>
                </a:rPr>
                <a:t>        </a:t>
              </a:r>
              <a:endParaRPr lang="zh-CN" altLang="en-US" sz="1100" dirty="0">
                <a:latin typeface="Times New Roman" panose="02020603050405020304" pitchFamily="18" charset="0"/>
                <a:ea typeface="等线" panose="02010600030101010101" pitchFamily="2" charset="-122"/>
              </a:endParaRPr>
            </a:p>
            <a:p>
              <a:pPr algn="just" eaLnBrk="0" fontAlgn="base" hangingPunct="0">
                <a:spcBef>
                  <a:spcPct val="0"/>
                </a:spcBef>
                <a:spcAft>
                  <a:spcPct val="0"/>
                </a:spcAft>
              </a:pPr>
              <a:endParaRPr lang="zh-CN" altLang="en-US" sz="1000" dirty="0">
                <a:latin typeface="Times New Roman" panose="02020603050405020304" pitchFamily="18" charset="0"/>
                <a:ea typeface="等线" panose="02010600030101010101" pitchFamily="2" charset="-122"/>
              </a:endParaRPr>
            </a:p>
            <a:p>
              <a:pPr algn="just" eaLnBrk="0" fontAlgn="base" hangingPunct="0">
                <a:spcBef>
                  <a:spcPct val="0"/>
                </a:spcBef>
                <a:spcAft>
                  <a:spcPct val="0"/>
                </a:spcAft>
              </a:pPr>
              <a:endParaRPr lang="zh-CN" altLang="en-US" sz="1000" dirty="0">
                <a:latin typeface="Times New Roman" panose="02020603050405020304" pitchFamily="18" charset="0"/>
                <a:ea typeface="等线" panose="02010600030101010101" pitchFamily="2" charset="-122"/>
              </a:endParaRPr>
            </a:p>
            <a:p>
              <a:pPr algn="just" eaLnBrk="0" fontAlgn="base" hangingPunct="0">
                <a:spcBef>
                  <a:spcPct val="0"/>
                </a:spcBef>
                <a:spcAft>
                  <a:spcPct val="0"/>
                </a:spcAft>
              </a:pPr>
              <a:endParaRPr lang="zh-CN" altLang="en-US" sz="1000" dirty="0">
                <a:latin typeface="Times New Roman" panose="02020603050405020304" pitchFamily="18" charset="0"/>
                <a:ea typeface="等线" panose="02010600030101010101" pitchFamily="2" charset="-122"/>
              </a:endParaRPr>
            </a:p>
            <a:p>
              <a:pPr algn="just" eaLnBrk="0" fontAlgn="base" hangingPunct="0">
                <a:spcBef>
                  <a:spcPct val="0"/>
                </a:spcBef>
                <a:spcAft>
                  <a:spcPct val="0"/>
                </a:spcAft>
              </a:pPr>
              <a:endParaRPr lang="zh-CN" altLang="en-US" sz="1000" dirty="0">
                <a:latin typeface="Times New Roman" panose="02020603050405020304" pitchFamily="18" charset="0"/>
                <a:ea typeface="等线" panose="02010600030101010101" pitchFamily="2" charset="-122"/>
              </a:endParaRPr>
            </a:p>
            <a:p>
              <a:pPr eaLnBrk="0" fontAlgn="base" hangingPunct="0">
                <a:spcBef>
                  <a:spcPct val="0"/>
                </a:spcBef>
                <a:spcAft>
                  <a:spcPct val="0"/>
                </a:spcAft>
              </a:pPr>
              <a:endParaRPr lang="zh-CN" altLang="zh-CN" dirty="0">
                <a:latin typeface="Arial" panose="020B0604020202020204" pitchFamily="34" charset="0"/>
              </a:endParaRPr>
            </a:p>
          </p:txBody>
        </p:sp>
        <p:graphicFrame>
          <p:nvGraphicFramePr>
            <p:cNvPr id="6" name="对象 5">
              <a:extLst>
                <a:ext uri="{FF2B5EF4-FFF2-40B4-BE49-F238E27FC236}">
                  <a16:creationId xmlns:a16="http://schemas.microsoft.com/office/drawing/2014/main" id="{2E39D727-0036-8ABF-FB07-7F5B3D8A7A21}"/>
                </a:ext>
              </a:extLst>
            </p:cNvPr>
            <p:cNvGraphicFramePr>
              <a:graphicFrameLocks noChangeAspect="1"/>
            </p:cNvGraphicFramePr>
            <p:nvPr/>
          </p:nvGraphicFramePr>
          <p:xfrm>
            <a:off x="2299772" y="4725144"/>
            <a:ext cx="696491" cy="1224136"/>
          </p:xfrm>
          <a:graphic>
            <a:graphicData uri="http://schemas.openxmlformats.org/presentationml/2006/ole">
              <mc:AlternateContent xmlns:mc="http://schemas.openxmlformats.org/markup-compatibility/2006">
                <mc:Choice xmlns:v="urn:schemas-microsoft-com:vml" Requires="v">
                  <p:oleObj name="Equation" r:id="rId14" imgW="419040" imgH="736560" progId="Equation.DSMT4">
                    <p:embed/>
                  </p:oleObj>
                </mc:Choice>
                <mc:Fallback>
                  <p:oleObj name="Equation" r:id="rId14" imgW="419040" imgH="736560" progId="Equation.DSMT4">
                    <p:embed/>
                    <p:pic>
                      <p:nvPicPr>
                        <p:cNvPr id="6" name="对象 5">
                          <a:extLst>
                            <a:ext uri="{FF2B5EF4-FFF2-40B4-BE49-F238E27FC236}">
                              <a16:creationId xmlns:a16="http://schemas.microsoft.com/office/drawing/2014/main" id="{2E39D727-0036-8ABF-FB07-7F5B3D8A7A21}"/>
                            </a:ext>
                          </a:extLst>
                        </p:cNvPr>
                        <p:cNvPicPr/>
                        <p:nvPr/>
                      </p:nvPicPr>
                      <p:blipFill>
                        <a:blip r:embed="rId15"/>
                        <a:stretch>
                          <a:fillRect/>
                        </a:stretch>
                      </p:blipFill>
                      <p:spPr>
                        <a:xfrm>
                          <a:off x="2299772" y="4725144"/>
                          <a:ext cx="696491" cy="1224136"/>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863B3D33-B397-3D57-D0AF-FB25DC9D89DD}"/>
                </a:ext>
              </a:extLst>
            </p:cNvPr>
            <p:cNvGraphicFramePr>
              <a:graphicFrameLocks noChangeAspect="1"/>
            </p:cNvGraphicFramePr>
            <p:nvPr/>
          </p:nvGraphicFramePr>
          <p:xfrm>
            <a:off x="3579019" y="4850341"/>
            <a:ext cx="781937" cy="1098939"/>
          </p:xfrm>
          <a:graphic>
            <a:graphicData uri="http://schemas.openxmlformats.org/presentationml/2006/ole">
              <mc:AlternateContent xmlns:mc="http://schemas.openxmlformats.org/markup-compatibility/2006">
                <mc:Choice xmlns:v="urn:schemas-microsoft-com:vml" Requires="v">
                  <p:oleObj name="Equation" r:id="rId16" imgW="469800" imgH="660240" progId="Equation.DSMT4">
                    <p:embed/>
                  </p:oleObj>
                </mc:Choice>
                <mc:Fallback>
                  <p:oleObj name="Equation" r:id="rId16" imgW="469800" imgH="660240" progId="Equation.DSMT4">
                    <p:embed/>
                    <p:pic>
                      <p:nvPicPr>
                        <p:cNvPr id="7" name="对象 6">
                          <a:extLst>
                            <a:ext uri="{FF2B5EF4-FFF2-40B4-BE49-F238E27FC236}">
                              <a16:creationId xmlns:a16="http://schemas.microsoft.com/office/drawing/2014/main" id="{863B3D33-B397-3D57-D0AF-FB25DC9D89DD}"/>
                            </a:ext>
                          </a:extLst>
                        </p:cNvPr>
                        <p:cNvPicPr/>
                        <p:nvPr/>
                      </p:nvPicPr>
                      <p:blipFill>
                        <a:blip r:embed="rId17"/>
                        <a:stretch>
                          <a:fillRect/>
                        </a:stretch>
                      </p:blipFill>
                      <p:spPr>
                        <a:xfrm>
                          <a:off x="3579019" y="4850341"/>
                          <a:ext cx="781937" cy="1098939"/>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EE9B9DB2-22B9-F6B3-4E90-7E08D0DCB389}"/>
                </a:ext>
              </a:extLst>
            </p:cNvPr>
            <p:cNvGraphicFramePr>
              <a:graphicFrameLocks noChangeAspect="1"/>
            </p:cNvGraphicFramePr>
            <p:nvPr/>
          </p:nvGraphicFramePr>
          <p:xfrm>
            <a:off x="4780250" y="4836179"/>
            <a:ext cx="786335" cy="1138117"/>
          </p:xfrm>
          <a:graphic>
            <a:graphicData uri="http://schemas.openxmlformats.org/presentationml/2006/ole">
              <mc:AlternateContent xmlns:mc="http://schemas.openxmlformats.org/markup-compatibility/2006">
                <mc:Choice xmlns:v="urn:schemas-microsoft-com:vml" Requires="v">
                  <p:oleObj name="Equation" r:id="rId18" imgW="482400" imgH="698400" progId="Equation.DSMT4">
                    <p:embed/>
                  </p:oleObj>
                </mc:Choice>
                <mc:Fallback>
                  <p:oleObj name="Equation" r:id="rId18" imgW="482400" imgH="698400" progId="Equation.DSMT4">
                    <p:embed/>
                    <p:pic>
                      <p:nvPicPr>
                        <p:cNvPr id="10" name="对象 9">
                          <a:extLst>
                            <a:ext uri="{FF2B5EF4-FFF2-40B4-BE49-F238E27FC236}">
                              <a16:creationId xmlns:a16="http://schemas.microsoft.com/office/drawing/2014/main" id="{EE9B9DB2-22B9-F6B3-4E90-7E08D0DCB389}"/>
                            </a:ext>
                          </a:extLst>
                        </p:cNvPr>
                        <p:cNvPicPr/>
                        <p:nvPr/>
                      </p:nvPicPr>
                      <p:blipFill>
                        <a:blip r:embed="rId19"/>
                        <a:stretch>
                          <a:fillRect/>
                        </a:stretch>
                      </p:blipFill>
                      <p:spPr>
                        <a:xfrm>
                          <a:off x="4780250" y="4836179"/>
                          <a:ext cx="786335" cy="1138117"/>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5501F578-6264-D76B-55B5-E0D1DFA12F6F}"/>
                </a:ext>
              </a:extLst>
            </p:cNvPr>
            <p:cNvGraphicFramePr>
              <a:graphicFrameLocks noChangeAspect="1"/>
            </p:cNvGraphicFramePr>
            <p:nvPr/>
          </p:nvGraphicFramePr>
          <p:xfrm>
            <a:off x="5950637" y="4836179"/>
            <a:ext cx="786335" cy="1105120"/>
          </p:xfrm>
          <a:graphic>
            <a:graphicData uri="http://schemas.openxmlformats.org/presentationml/2006/ole">
              <mc:AlternateContent xmlns:mc="http://schemas.openxmlformats.org/markup-compatibility/2006">
                <mc:Choice xmlns:v="urn:schemas-microsoft-com:vml" Requires="v">
                  <p:oleObj name="Equation" r:id="rId20" imgW="469800" imgH="660240" progId="Equation.DSMT4">
                    <p:embed/>
                  </p:oleObj>
                </mc:Choice>
                <mc:Fallback>
                  <p:oleObj name="Equation" r:id="rId20" imgW="469800" imgH="660240" progId="Equation.DSMT4">
                    <p:embed/>
                    <p:pic>
                      <p:nvPicPr>
                        <p:cNvPr id="11" name="对象 10">
                          <a:extLst>
                            <a:ext uri="{FF2B5EF4-FFF2-40B4-BE49-F238E27FC236}">
                              <a16:creationId xmlns:a16="http://schemas.microsoft.com/office/drawing/2014/main" id="{5501F578-6264-D76B-55B5-E0D1DFA12F6F}"/>
                            </a:ext>
                          </a:extLst>
                        </p:cNvPr>
                        <p:cNvPicPr/>
                        <p:nvPr/>
                      </p:nvPicPr>
                      <p:blipFill>
                        <a:blip r:embed="rId21"/>
                        <a:stretch>
                          <a:fillRect/>
                        </a:stretch>
                      </p:blipFill>
                      <p:spPr>
                        <a:xfrm>
                          <a:off x="5950637" y="4836179"/>
                          <a:ext cx="786335" cy="1105120"/>
                        </a:xfrm>
                        <a:prstGeom prst="rect">
                          <a:avLst/>
                        </a:prstGeom>
                      </p:spPr>
                    </p:pic>
                  </p:oleObj>
                </mc:Fallback>
              </mc:AlternateContent>
            </a:graphicData>
          </a:graphic>
        </p:graphicFrame>
      </p:grpSp>
      <p:sp>
        <p:nvSpPr>
          <p:cNvPr id="4" name="标题 1">
            <a:extLst>
              <a:ext uri="{FF2B5EF4-FFF2-40B4-BE49-F238E27FC236}">
                <a16:creationId xmlns:a16="http://schemas.microsoft.com/office/drawing/2014/main" id="{3393E1D7-E046-9B66-B421-95445559CD7C}"/>
              </a:ext>
            </a:extLst>
          </p:cNvPr>
          <p:cNvSpPr>
            <a:spLocks noGrp="1"/>
          </p:cNvSpPr>
          <p:nvPr>
            <p:ph type="title"/>
          </p:nvPr>
        </p:nvSpPr>
        <p:spPr>
          <a:xfrm>
            <a:off x="614218" y="320821"/>
            <a:ext cx="2377574" cy="639762"/>
          </a:xfrm>
        </p:spPr>
        <p:txBody>
          <a:bodyPr/>
          <a:lstStyle/>
          <a:p>
            <a:r>
              <a:rPr lang="en-US" altLang="zh-CN" sz="2900" dirty="0">
                <a:cs typeface="Arial" panose="020B0604020202020204" pitchFamily="34" charset="0"/>
              </a:rPr>
              <a:t>2.2 </a:t>
            </a:r>
            <a:r>
              <a:rPr lang="zh-CN" altLang="en-US" sz="2900" dirty="0">
                <a:cs typeface="Arial" panose="020B0604020202020204" pitchFamily="34" charset="0"/>
              </a:rPr>
              <a:t>应力张量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矩形 43009"/>
          <p:cNvSpPr>
            <a:spLocks noChangeArrowheads="1"/>
          </p:cNvSpPr>
          <p:nvPr/>
        </p:nvSpPr>
        <p:spPr bwMode="auto">
          <a:xfrm>
            <a:off x="1631504" y="2486634"/>
            <a:ext cx="8686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000" dirty="0">
                <a:latin typeface="Arial" panose="020B0604020202020204" pitchFamily="34" charset="0"/>
                <a:ea typeface="微软雅黑" panose="020B0503020204020204" pitchFamily="34" charset="-122"/>
                <a:cs typeface="Arial" panose="020B0604020202020204" pitchFamily="34" charset="0"/>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根据作用力与反作用力原理，有以下关系式：</a:t>
            </a:r>
          </a:p>
        </p:txBody>
      </p:sp>
      <p:graphicFrame>
        <p:nvGraphicFramePr>
          <p:cNvPr id="41986" name="对象 43010"/>
          <p:cNvGraphicFramePr>
            <a:graphicFrameLocks noChangeAspect="1"/>
          </p:cNvGraphicFramePr>
          <p:nvPr/>
        </p:nvGraphicFramePr>
        <p:xfrm>
          <a:off x="2784475" y="4435475"/>
          <a:ext cx="6624638" cy="914400"/>
        </p:xfrm>
        <a:graphic>
          <a:graphicData uri="http://schemas.openxmlformats.org/presentationml/2006/ole">
            <mc:AlternateContent xmlns:mc="http://schemas.openxmlformats.org/markup-compatibility/2006">
              <mc:Choice xmlns:v="urn:schemas-microsoft-com:vml" Requires="v">
                <p:oleObj r:id="rId2" imgW="72237600" imgH="10058400" progId="Equation.DSMT4">
                  <p:embed/>
                </p:oleObj>
              </mc:Choice>
              <mc:Fallback>
                <p:oleObj r:id="rId2" imgW="72237600" imgH="10058400" progId="Equation.DSMT4">
                  <p:embed/>
                  <p:pic>
                    <p:nvPicPr>
                      <p:cNvPr id="41986" name="对象 43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475" y="4435475"/>
                        <a:ext cx="6624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87" name="对象 43011"/>
          <p:cNvGraphicFramePr>
            <a:graphicFrameLocks noChangeAspect="1"/>
          </p:cNvGraphicFramePr>
          <p:nvPr/>
        </p:nvGraphicFramePr>
        <p:xfrm>
          <a:off x="2625725" y="1248228"/>
          <a:ext cx="6985000" cy="915987"/>
        </p:xfrm>
        <a:graphic>
          <a:graphicData uri="http://schemas.openxmlformats.org/presentationml/2006/ole">
            <mc:AlternateContent xmlns:mc="http://schemas.openxmlformats.org/markup-compatibility/2006">
              <mc:Choice xmlns:v="urn:schemas-microsoft-com:vml" Requires="v">
                <p:oleObj r:id="rId4" imgW="76200000" imgH="10058400" progId="Equation.DSMT4">
                  <p:embed/>
                </p:oleObj>
              </mc:Choice>
              <mc:Fallback>
                <p:oleObj r:id="rId4" imgW="76200000" imgH="10058400" progId="Equation.DSMT4">
                  <p:embed/>
                  <p:pic>
                    <p:nvPicPr>
                      <p:cNvPr id="41987" name="对象 430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5725" y="1248228"/>
                        <a:ext cx="69850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88" name="对象 43012"/>
          <p:cNvGraphicFramePr>
            <a:graphicFrameLocks noChangeAspect="1"/>
          </p:cNvGraphicFramePr>
          <p:nvPr/>
        </p:nvGraphicFramePr>
        <p:xfrm>
          <a:off x="3431705" y="2912577"/>
          <a:ext cx="5616575" cy="542925"/>
        </p:xfrm>
        <a:graphic>
          <a:graphicData uri="http://schemas.openxmlformats.org/presentationml/2006/ole">
            <mc:AlternateContent xmlns:mc="http://schemas.openxmlformats.org/markup-compatibility/2006">
              <mc:Choice xmlns:v="urn:schemas-microsoft-com:vml" Requires="v">
                <p:oleObj r:id="rId6" imgW="58521600" imgH="5791200" progId="Equation.3">
                  <p:embed/>
                </p:oleObj>
              </mc:Choice>
              <mc:Fallback>
                <p:oleObj r:id="rId6" imgW="58521600" imgH="5791200" progId="Equation.3">
                  <p:embed/>
                  <p:pic>
                    <p:nvPicPr>
                      <p:cNvPr id="41988" name="对象 430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1705" y="2912577"/>
                        <a:ext cx="56165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989" name="矩形 43013"/>
          <p:cNvSpPr>
            <a:spLocks noChangeArrowheads="1"/>
          </p:cNvSpPr>
          <p:nvPr/>
        </p:nvSpPr>
        <p:spPr bwMode="auto">
          <a:xfrm>
            <a:off x="2625725" y="3834385"/>
            <a:ext cx="56340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000" dirty="0">
                <a:latin typeface="Arial" panose="020B0604020202020204" pitchFamily="34" charset="0"/>
                <a:ea typeface="微软雅黑" panose="020B0503020204020204" pitchFamily="34" charset="-122"/>
              </a:rPr>
              <a:t>上述方程可写为如下形式：</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43</a:t>
            </a:fld>
            <a:endParaRPr lang="zh-CN" altLang="en-US"/>
          </a:p>
        </p:txBody>
      </p:sp>
      <p:graphicFrame>
        <p:nvGraphicFramePr>
          <p:cNvPr id="6" name="对象 5">
            <a:extLst>
              <a:ext uri="{FF2B5EF4-FFF2-40B4-BE49-F238E27FC236}">
                <a16:creationId xmlns:a16="http://schemas.microsoft.com/office/drawing/2014/main" id="{D6581EFD-19EF-6C15-642B-4CA3C0CF5C81}"/>
              </a:ext>
            </a:extLst>
          </p:cNvPr>
          <p:cNvGraphicFramePr>
            <a:graphicFrameLocks noChangeAspect="1"/>
          </p:cNvGraphicFramePr>
          <p:nvPr/>
        </p:nvGraphicFramePr>
        <p:xfrm>
          <a:off x="7188200" y="687389"/>
          <a:ext cx="1289050" cy="560387"/>
        </p:xfrm>
        <a:graphic>
          <a:graphicData uri="http://schemas.openxmlformats.org/presentationml/2006/ole">
            <mc:AlternateContent xmlns:mc="http://schemas.openxmlformats.org/markup-compatibility/2006">
              <mc:Choice xmlns:v="urn:schemas-microsoft-com:vml" Requires="v">
                <p:oleObj name="Equation" r:id="rId8" imgW="495000" imgH="215640" progId="Equation.DSMT4">
                  <p:embed/>
                </p:oleObj>
              </mc:Choice>
              <mc:Fallback>
                <p:oleObj name="Equation" r:id="rId8" imgW="495000" imgH="215640" progId="Equation.DSMT4">
                  <p:embed/>
                  <p:pic>
                    <p:nvPicPr>
                      <p:cNvPr id="6" name="对象 5">
                        <a:extLst>
                          <a:ext uri="{FF2B5EF4-FFF2-40B4-BE49-F238E27FC236}">
                            <a16:creationId xmlns:a16="http://schemas.microsoft.com/office/drawing/2014/main" id="{D6581EFD-19EF-6C15-642B-4CA3C0CF5C81}"/>
                          </a:ext>
                        </a:extLst>
                      </p:cNvPr>
                      <p:cNvPicPr/>
                      <p:nvPr/>
                    </p:nvPicPr>
                    <p:blipFill>
                      <a:blip r:embed="rId9"/>
                      <a:stretch>
                        <a:fillRect/>
                      </a:stretch>
                    </p:blipFill>
                    <p:spPr>
                      <a:xfrm>
                        <a:off x="7188200" y="687389"/>
                        <a:ext cx="1289050" cy="560387"/>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B761F1B1-06BF-F873-CE7C-2513D4E97921}"/>
              </a:ext>
            </a:extLst>
          </p:cNvPr>
          <p:cNvSpPr txBox="1"/>
          <p:nvPr/>
        </p:nvSpPr>
        <p:spPr>
          <a:xfrm>
            <a:off x="3629857" y="1972539"/>
            <a:ext cx="1166966" cy="369332"/>
          </a:xfrm>
          <a:prstGeom prst="rect">
            <a:avLst/>
          </a:prstGeom>
          <a:noFill/>
        </p:spPr>
        <p:txBody>
          <a:bodyPr wrap="square" rtlCol="0">
            <a:spAutoFit/>
          </a:bodyPr>
          <a:lstStyle/>
          <a:p>
            <a:r>
              <a:rPr lang="zh-CN" altLang="en-US" b="1" dirty="0">
                <a:solidFill>
                  <a:srgbClr val="FF0000"/>
                </a:solidFill>
              </a:rPr>
              <a:t>（质量力）</a:t>
            </a:r>
            <a:endParaRPr lang="zh-CN" altLang="en-US" dirty="0">
              <a:solidFill>
                <a:srgbClr val="FF0000"/>
              </a:solidFill>
            </a:endParaRPr>
          </a:p>
        </p:txBody>
      </p:sp>
      <p:cxnSp>
        <p:nvCxnSpPr>
          <p:cNvPr id="9" name="直接连接符 8">
            <a:extLst>
              <a:ext uri="{FF2B5EF4-FFF2-40B4-BE49-F238E27FC236}">
                <a16:creationId xmlns:a16="http://schemas.microsoft.com/office/drawing/2014/main" id="{E87FA796-BB6B-7290-0FC1-AA530677DD17}"/>
              </a:ext>
            </a:extLst>
          </p:cNvPr>
          <p:cNvCxnSpPr/>
          <p:nvPr/>
        </p:nvCxnSpPr>
        <p:spPr>
          <a:xfrm>
            <a:off x="5015880" y="1979548"/>
            <a:ext cx="4449658" cy="0"/>
          </a:xfrm>
          <a:prstGeom prst="line">
            <a:avLst/>
          </a:prstGeom>
          <a:ln cmpd="sng">
            <a:solidFill>
              <a:srgbClr val="4818FA"/>
            </a:solidFill>
          </a:ln>
        </p:spPr>
        <p:style>
          <a:lnRef idx="3">
            <a:schemeClr val="accent1"/>
          </a:lnRef>
          <a:fillRef idx="0">
            <a:schemeClr val="accent1"/>
          </a:fillRef>
          <a:effectRef idx="2">
            <a:schemeClr val="accent1"/>
          </a:effectRef>
          <a:fontRef idx="minor">
            <a:schemeClr val="tx1"/>
          </a:fontRef>
        </p:style>
      </p:cxnSp>
      <p:sp>
        <p:nvSpPr>
          <p:cNvPr id="10" name="文本框 9">
            <a:extLst>
              <a:ext uri="{FF2B5EF4-FFF2-40B4-BE49-F238E27FC236}">
                <a16:creationId xmlns:a16="http://schemas.microsoft.com/office/drawing/2014/main" id="{3EC7E77D-AC5D-A4BB-B8FB-60DFCC8ABEB0}"/>
              </a:ext>
            </a:extLst>
          </p:cNvPr>
          <p:cNvSpPr txBox="1"/>
          <p:nvPr/>
        </p:nvSpPr>
        <p:spPr>
          <a:xfrm>
            <a:off x="6888088" y="1979548"/>
            <a:ext cx="1166966" cy="369332"/>
          </a:xfrm>
          <a:prstGeom prst="rect">
            <a:avLst/>
          </a:prstGeom>
          <a:noFill/>
        </p:spPr>
        <p:txBody>
          <a:bodyPr wrap="square" rtlCol="0">
            <a:spAutoFit/>
          </a:bodyPr>
          <a:lstStyle/>
          <a:p>
            <a:r>
              <a:rPr lang="zh-CN" altLang="en-US" b="1" dirty="0">
                <a:solidFill>
                  <a:srgbClr val="4818FA"/>
                </a:solidFill>
              </a:rPr>
              <a:t>（表面力）</a:t>
            </a:r>
          </a:p>
        </p:txBody>
      </p:sp>
      <p:sp>
        <p:nvSpPr>
          <p:cNvPr id="5" name="标题 1">
            <a:extLst>
              <a:ext uri="{FF2B5EF4-FFF2-40B4-BE49-F238E27FC236}">
                <a16:creationId xmlns:a16="http://schemas.microsoft.com/office/drawing/2014/main" id="{2648FFD1-B6C9-AA2E-B755-0E076BA74FE6}"/>
              </a:ext>
            </a:extLst>
          </p:cNvPr>
          <p:cNvSpPr>
            <a:spLocks noGrp="1"/>
          </p:cNvSpPr>
          <p:nvPr>
            <p:ph type="title"/>
          </p:nvPr>
        </p:nvSpPr>
        <p:spPr>
          <a:xfrm>
            <a:off x="651164" y="286047"/>
            <a:ext cx="2377574" cy="639762"/>
          </a:xfrm>
        </p:spPr>
        <p:txBody>
          <a:bodyPr/>
          <a:lstStyle/>
          <a:p>
            <a:r>
              <a:rPr lang="en-US" altLang="zh-CN" sz="2900" dirty="0">
                <a:cs typeface="Arial" panose="020B0604020202020204" pitchFamily="34" charset="0"/>
              </a:rPr>
              <a:t>2.2 </a:t>
            </a:r>
            <a:r>
              <a:rPr lang="zh-CN" altLang="en-US" sz="2900" dirty="0">
                <a:cs typeface="Arial" panose="020B0604020202020204" pitchFamily="34" charset="0"/>
              </a:rPr>
              <a:t>应力张量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09" name="对象 44033"/>
          <p:cNvGraphicFramePr>
            <a:graphicFrameLocks noChangeAspect="1"/>
          </p:cNvGraphicFramePr>
          <p:nvPr/>
        </p:nvGraphicFramePr>
        <p:xfrm>
          <a:off x="2737477" y="1010412"/>
          <a:ext cx="6696744" cy="850910"/>
        </p:xfrm>
        <a:graphic>
          <a:graphicData uri="http://schemas.openxmlformats.org/presentationml/2006/ole">
            <mc:AlternateContent xmlns:mc="http://schemas.openxmlformats.org/markup-compatibility/2006">
              <mc:Choice xmlns:v="urn:schemas-microsoft-com:vml" Requires="v">
                <p:oleObj name="Equation" r:id="rId2" imgW="3009600" imgH="419040" progId="Equation.DSMT4">
                  <p:embed/>
                </p:oleObj>
              </mc:Choice>
              <mc:Fallback>
                <p:oleObj name="Equation" r:id="rId2" imgW="3009600" imgH="419040" progId="Equation.DSMT4">
                  <p:embed/>
                  <p:pic>
                    <p:nvPicPr>
                      <p:cNvPr id="43009" name="对象 44033"/>
                      <p:cNvPicPr>
                        <a:picLocks noChangeAspect="1" noChangeArrowheads="1"/>
                      </p:cNvPicPr>
                      <p:nvPr/>
                    </p:nvPicPr>
                    <p:blipFill>
                      <a:blip r:embed="rId3"/>
                      <a:srcRect/>
                      <a:stretch>
                        <a:fillRect/>
                      </a:stretch>
                    </p:blipFill>
                    <p:spPr bwMode="auto">
                      <a:xfrm>
                        <a:off x="2737477" y="1010412"/>
                        <a:ext cx="6696744" cy="850910"/>
                      </a:xfrm>
                      <a:prstGeom prst="rect">
                        <a:avLst/>
                      </a:prstGeom>
                      <a:noFill/>
                      <a:ln>
                        <a:noFill/>
                      </a:ln>
                    </p:spPr>
                  </p:pic>
                </p:oleObj>
              </mc:Fallback>
            </mc:AlternateContent>
          </a:graphicData>
        </a:graphic>
      </p:graphicFrame>
      <p:sp>
        <p:nvSpPr>
          <p:cNvPr id="43010" name="直接连接符 44034"/>
          <p:cNvSpPr>
            <a:spLocks noChangeShapeType="1"/>
          </p:cNvSpPr>
          <p:nvPr/>
        </p:nvSpPr>
        <p:spPr bwMode="auto">
          <a:xfrm>
            <a:off x="2640013" y="1837851"/>
            <a:ext cx="2016125" cy="0"/>
          </a:xfrm>
          <a:prstGeom prst="line">
            <a:avLst/>
          </a:prstGeom>
          <a:noFill/>
          <a:ln w="34925">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43011" name="直接连接符 44035"/>
          <p:cNvSpPr>
            <a:spLocks noChangeShapeType="1"/>
          </p:cNvSpPr>
          <p:nvPr/>
        </p:nvSpPr>
        <p:spPr bwMode="auto">
          <a:xfrm>
            <a:off x="4945063" y="1837851"/>
            <a:ext cx="4608512" cy="0"/>
          </a:xfrm>
          <a:prstGeom prst="line">
            <a:avLst/>
          </a:prstGeom>
          <a:noFill/>
          <a:ln w="34925">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43012" name="箭头 1644"/>
          <p:cNvSpPr>
            <a:spLocks noChangeShapeType="1"/>
          </p:cNvSpPr>
          <p:nvPr/>
        </p:nvSpPr>
        <p:spPr bwMode="auto">
          <a:xfrm>
            <a:off x="3648075" y="1837851"/>
            <a:ext cx="0" cy="431800"/>
          </a:xfrm>
          <a:prstGeom prst="line">
            <a:avLst/>
          </a:prstGeom>
          <a:noFill/>
          <a:ln w="349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43013" name="箭头 1644"/>
          <p:cNvSpPr>
            <a:spLocks noChangeShapeType="1"/>
          </p:cNvSpPr>
          <p:nvPr/>
        </p:nvSpPr>
        <p:spPr bwMode="auto">
          <a:xfrm>
            <a:off x="7261815" y="1837851"/>
            <a:ext cx="0" cy="431800"/>
          </a:xfrm>
          <a:prstGeom prst="line">
            <a:avLst/>
          </a:prstGeom>
          <a:noFill/>
          <a:ln w="349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43014" name="文本框 44038"/>
          <p:cNvSpPr txBox="1">
            <a:spLocks noChangeArrowheads="1"/>
          </p:cNvSpPr>
          <p:nvPr/>
        </p:nvSpPr>
        <p:spPr bwMode="auto">
          <a:xfrm>
            <a:off x="2176899" y="2273450"/>
            <a:ext cx="3001962" cy="96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Arial" panose="020B0604020202020204" pitchFamily="34" charset="0"/>
                <a:ea typeface="微软雅黑" panose="020B0503020204020204" pitchFamily="34" charset="-122"/>
              </a:rPr>
              <a:t>取极限时为无穷</a:t>
            </a:r>
            <a:r>
              <a:rPr lang="zh-CN" altLang="en-US" sz="2000" dirty="0">
                <a:solidFill>
                  <a:srgbClr val="FF0000"/>
                </a:solidFill>
                <a:latin typeface="Arial" panose="020B0604020202020204" pitchFamily="34" charset="0"/>
                <a:ea typeface="微软雅黑" panose="020B0503020204020204" pitchFamily="34" charset="-122"/>
              </a:rPr>
              <a:t>三阶</a:t>
            </a:r>
            <a:r>
              <a:rPr lang="zh-CN" altLang="en-US" sz="2000" dirty="0">
                <a:latin typeface="Arial" panose="020B0604020202020204" pitchFamily="34" charset="0"/>
                <a:ea typeface="微软雅黑" panose="020B0503020204020204" pitchFamily="34" charset="-122"/>
              </a:rPr>
              <a:t>小量和四面体元的</a:t>
            </a:r>
            <a:r>
              <a:rPr lang="zh-CN" altLang="en-US" sz="2000" dirty="0">
                <a:solidFill>
                  <a:srgbClr val="FF0000"/>
                </a:solidFill>
                <a:latin typeface="Arial" panose="020B0604020202020204" pitchFamily="34" charset="0"/>
                <a:ea typeface="微软雅黑" panose="020B0503020204020204" pitchFamily="34" charset="-122"/>
              </a:rPr>
              <a:t>体积成正比</a:t>
            </a:r>
          </a:p>
        </p:txBody>
      </p:sp>
      <p:sp>
        <p:nvSpPr>
          <p:cNvPr id="43015" name="文本框 44039"/>
          <p:cNvSpPr txBox="1">
            <a:spLocks noChangeArrowheads="1"/>
          </p:cNvSpPr>
          <p:nvPr/>
        </p:nvSpPr>
        <p:spPr bwMode="auto">
          <a:xfrm>
            <a:off x="5983288" y="2270125"/>
            <a:ext cx="3570283" cy="96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latin typeface="Arial" panose="020B0604020202020204" pitchFamily="34" charset="0"/>
                <a:ea typeface="微软雅黑" panose="020B0503020204020204" pitchFamily="34" charset="-122"/>
              </a:rPr>
              <a:t>取极限时为无穷</a:t>
            </a:r>
            <a:r>
              <a:rPr lang="zh-CN" altLang="en-US" sz="2000" dirty="0">
                <a:solidFill>
                  <a:srgbClr val="FF0000"/>
                </a:solidFill>
                <a:latin typeface="Arial" panose="020B0604020202020204" pitchFamily="34" charset="0"/>
                <a:ea typeface="微软雅黑" panose="020B0503020204020204" pitchFamily="34" charset="-122"/>
              </a:rPr>
              <a:t>二阶</a:t>
            </a:r>
            <a:r>
              <a:rPr lang="zh-CN" altLang="en-US" sz="2000" dirty="0">
                <a:latin typeface="Arial" panose="020B0604020202020204" pitchFamily="34" charset="0"/>
                <a:ea typeface="微软雅黑" panose="020B0503020204020204" pitchFamily="34" charset="-122"/>
              </a:rPr>
              <a:t>小量</a:t>
            </a:r>
            <a:endParaRPr lang="en-US" altLang="zh-CN" sz="2000" dirty="0">
              <a:latin typeface="Arial" panose="020B0604020202020204" pitchFamily="34" charset="0"/>
              <a:ea typeface="微软雅黑" panose="020B0503020204020204" pitchFamily="34" charset="-122"/>
            </a:endParaRPr>
          </a:p>
          <a:p>
            <a:pPr>
              <a:lnSpc>
                <a:spcPct val="150000"/>
              </a:lnSpc>
            </a:pPr>
            <a:r>
              <a:rPr lang="zh-CN" altLang="en-US" sz="2000" dirty="0">
                <a:latin typeface="Arial" panose="020B0604020202020204" pitchFamily="34" charset="0"/>
                <a:ea typeface="微软雅黑" panose="020B0503020204020204" pitchFamily="34" charset="-122"/>
              </a:rPr>
              <a:t>和四面体元每面的</a:t>
            </a:r>
            <a:r>
              <a:rPr lang="zh-CN" altLang="en-US" sz="2000" dirty="0">
                <a:solidFill>
                  <a:srgbClr val="FF0000"/>
                </a:solidFill>
                <a:latin typeface="Arial" panose="020B0604020202020204" pitchFamily="34" charset="0"/>
                <a:ea typeface="微软雅黑" panose="020B0503020204020204" pitchFamily="34" charset="-122"/>
              </a:rPr>
              <a:t>面积成正比</a:t>
            </a:r>
          </a:p>
        </p:txBody>
      </p:sp>
      <p:graphicFrame>
        <p:nvGraphicFramePr>
          <p:cNvPr id="43016" name="对象 44040"/>
          <p:cNvGraphicFramePr>
            <a:graphicFrameLocks noChangeAspect="1"/>
          </p:cNvGraphicFramePr>
          <p:nvPr/>
        </p:nvGraphicFramePr>
        <p:xfrm>
          <a:off x="3555417" y="3376139"/>
          <a:ext cx="5060864" cy="616107"/>
        </p:xfrm>
        <a:graphic>
          <a:graphicData uri="http://schemas.openxmlformats.org/presentationml/2006/ole">
            <mc:AlternateContent xmlns:mc="http://schemas.openxmlformats.org/markup-compatibility/2006">
              <mc:Choice xmlns:v="urn:schemas-microsoft-com:vml" Requires="v">
                <p:oleObj name="Equation" r:id="rId4" imgW="2031840" imgH="266400" progId="Equation.DSMT4">
                  <p:embed/>
                </p:oleObj>
              </mc:Choice>
              <mc:Fallback>
                <p:oleObj name="Equation" r:id="rId4" imgW="2031840" imgH="266400" progId="Equation.DSMT4">
                  <p:embed/>
                  <p:pic>
                    <p:nvPicPr>
                      <p:cNvPr id="43016" name="对象 44040"/>
                      <p:cNvPicPr>
                        <a:picLocks noChangeAspect="1" noChangeArrowheads="1"/>
                      </p:cNvPicPr>
                      <p:nvPr/>
                    </p:nvPicPr>
                    <p:blipFill>
                      <a:blip r:embed="rId5"/>
                      <a:srcRect/>
                      <a:stretch>
                        <a:fillRect/>
                      </a:stretch>
                    </p:blipFill>
                    <p:spPr bwMode="auto">
                      <a:xfrm>
                        <a:off x="3555417" y="3376139"/>
                        <a:ext cx="5060864" cy="616107"/>
                      </a:xfrm>
                      <a:prstGeom prst="rect">
                        <a:avLst/>
                      </a:prstGeom>
                      <a:noFill/>
                      <a:ln>
                        <a:noFill/>
                      </a:ln>
                    </p:spPr>
                  </p:pic>
                </p:oleObj>
              </mc:Fallback>
            </mc:AlternateContent>
          </a:graphicData>
        </a:graphic>
      </p:graphicFrame>
      <p:sp>
        <p:nvSpPr>
          <p:cNvPr id="43017" name="矩形 44041"/>
          <p:cNvSpPr>
            <a:spLocks noChangeArrowheads="1"/>
          </p:cNvSpPr>
          <p:nvPr/>
        </p:nvSpPr>
        <p:spPr bwMode="auto">
          <a:xfrm>
            <a:off x="2206625" y="4289426"/>
            <a:ext cx="5976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000" dirty="0">
                <a:latin typeface="Arial" panose="020B0604020202020204" pitchFamily="34" charset="0"/>
                <a:ea typeface="微软雅黑" panose="020B0503020204020204" pitchFamily="34" charset="-122"/>
              </a:rPr>
              <a:t>作用于小流体元的应力矢之间的相互关系。</a:t>
            </a:r>
          </a:p>
        </p:txBody>
      </p:sp>
      <p:graphicFrame>
        <p:nvGraphicFramePr>
          <p:cNvPr id="43018" name="对象 44042"/>
          <p:cNvGraphicFramePr>
            <a:graphicFrameLocks/>
          </p:cNvGraphicFramePr>
          <p:nvPr/>
        </p:nvGraphicFramePr>
        <p:xfrm>
          <a:off x="2176900" y="4983481"/>
          <a:ext cx="8215865" cy="499109"/>
        </p:xfrm>
        <a:graphic>
          <a:graphicData uri="http://schemas.openxmlformats.org/presentationml/2006/ole">
            <mc:AlternateContent xmlns:mc="http://schemas.openxmlformats.org/markup-compatibility/2006">
              <mc:Choice xmlns:v="urn:schemas-microsoft-com:vml" Requires="v">
                <p:oleObj name="Equation" r:id="rId6" imgW="4508280" imgH="253800" progId="Equation.DSMT4">
                  <p:embed/>
                </p:oleObj>
              </mc:Choice>
              <mc:Fallback>
                <p:oleObj name="Equation" r:id="rId6" imgW="4508280" imgH="253800" progId="Equation.DSMT4">
                  <p:embed/>
                  <p:pic>
                    <p:nvPicPr>
                      <p:cNvPr id="43018" name="对象 44042"/>
                      <p:cNvPicPr>
                        <a:picLocks noChangeArrowheads="1"/>
                      </p:cNvPicPr>
                      <p:nvPr/>
                    </p:nvPicPr>
                    <p:blipFill>
                      <a:blip r:embed="rId7"/>
                      <a:srcRect/>
                      <a:stretch>
                        <a:fillRect/>
                      </a:stretch>
                    </p:blipFill>
                    <p:spPr bwMode="auto">
                      <a:xfrm>
                        <a:off x="2176900" y="4983481"/>
                        <a:ext cx="8215865" cy="499109"/>
                      </a:xfrm>
                      <a:prstGeom prst="rect">
                        <a:avLst/>
                      </a:prstGeom>
                      <a:noFill/>
                      <a:ln>
                        <a:noFill/>
                      </a:ln>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44</a:t>
            </a:fld>
            <a:endParaRPr lang="zh-CN" altLang="en-US"/>
          </a:p>
        </p:txBody>
      </p:sp>
      <p:sp>
        <p:nvSpPr>
          <p:cNvPr id="6" name="标题 1">
            <a:extLst>
              <a:ext uri="{FF2B5EF4-FFF2-40B4-BE49-F238E27FC236}">
                <a16:creationId xmlns:a16="http://schemas.microsoft.com/office/drawing/2014/main" id="{15C5852C-C5F0-F8FC-4A41-4BDF31F11F1B}"/>
              </a:ext>
            </a:extLst>
          </p:cNvPr>
          <p:cNvSpPr>
            <a:spLocks noGrp="1"/>
          </p:cNvSpPr>
          <p:nvPr>
            <p:ph type="title"/>
          </p:nvPr>
        </p:nvSpPr>
        <p:spPr>
          <a:xfrm>
            <a:off x="614218" y="306685"/>
            <a:ext cx="2377574" cy="639762"/>
          </a:xfrm>
        </p:spPr>
        <p:txBody>
          <a:bodyPr/>
          <a:lstStyle/>
          <a:p>
            <a:r>
              <a:rPr lang="en-US" altLang="zh-CN" sz="2900" dirty="0">
                <a:cs typeface="Arial" panose="020B0604020202020204" pitchFamily="34" charset="0"/>
              </a:rPr>
              <a:t>2.2 </a:t>
            </a:r>
            <a:r>
              <a:rPr lang="zh-CN" altLang="en-US" sz="2900" dirty="0">
                <a:cs typeface="Arial" panose="020B0604020202020204" pitchFamily="34" charset="0"/>
              </a:rPr>
              <a:t>应力张量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直接连接符 45057"/>
          <p:cNvSpPr>
            <a:spLocks noChangeShapeType="1"/>
          </p:cNvSpPr>
          <p:nvPr/>
        </p:nvSpPr>
        <p:spPr bwMode="auto">
          <a:xfrm>
            <a:off x="5873750" y="2857500"/>
            <a:ext cx="26670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44034" name="直接连接符 45058"/>
          <p:cNvSpPr>
            <a:spLocks noChangeShapeType="1"/>
          </p:cNvSpPr>
          <p:nvPr/>
        </p:nvSpPr>
        <p:spPr bwMode="auto">
          <a:xfrm flipH="1" flipV="1">
            <a:off x="5873750" y="647700"/>
            <a:ext cx="0" cy="22098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44035" name="直接连接符 45059"/>
          <p:cNvSpPr>
            <a:spLocks noChangeShapeType="1"/>
          </p:cNvSpPr>
          <p:nvPr/>
        </p:nvSpPr>
        <p:spPr bwMode="auto">
          <a:xfrm flipH="1">
            <a:off x="3740150" y="2857500"/>
            <a:ext cx="2133600" cy="12192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44036" name="直接连接符 45060"/>
          <p:cNvSpPr>
            <a:spLocks noChangeShapeType="1"/>
          </p:cNvSpPr>
          <p:nvPr/>
        </p:nvSpPr>
        <p:spPr bwMode="auto">
          <a:xfrm flipH="1">
            <a:off x="4502150" y="1409700"/>
            <a:ext cx="1371600" cy="22098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44037" name="直接连接符 45061"/>
          <p:cNvSpPr>
            <a:spLocks noChangeShapeType="1"/>
          </p:cNvSpPr>
          <p:nvPr/>
        </p:nvSpPr>
        <p:spPr bwMode="auto">
          <a:xfrm>
            <a:off x="5873750" y="1409700"/>
            <a:ext cx="1905000" cy="14478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44038" name="直接连接符 45062"/>
          <p:cNvSpPr>
            <a:spLocks noChangeShapeType="1"/>
          </p:cNvSpPr>
          <p:nvPr/>
        </p:nvSpPr>
        <p:spPr bwMode="auto">
          <a:xfrm flipV="1">
            <a:off x="4502150" y="2857500"/>
            <a:ext cx="3352800" cy="7620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44039" name="矩形 45063"/>
          <p:cNvSpPr>
            <a:spLocks noChangeArrowheads="1"/>
          </p:cNvSpPr>
          <p:nvPr/>
        </p:nvSpPr>
        <p:spPr bwMode="auto">
          <a:xfrm>
            <a:off x="3470861" y="3598864"/>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i="1" dirty="0">
                <a:latin typeface="Arial" panose="020B0604020202020204" pitchFamily="34" charset="0"/>
                <a:ea typeface="微软雅黑" panose="020B0503020204020204" pitchFamily="34" charset="-122"/>
              </a:rPr>
              <a:t>x</a:t>
            </a:r>
          </a:p>
        </p:txBody>
      </p:sp>
      <p:sp>
        <p:nvSpPr>
          <p:cNvPr id="44040" name="矩形 45064"/>
          <p:cNvSpPr>
            <a:spLocks noChangeArrowheads="1"/>
          </p:cNvSpPr>
          <p:nvPr/>
        </p:nvSpPr>
        <p:spPr bwMode="auto">
          <a:xfrm>
            <a:off x="8575468" y="2590801"/>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i="1" dirty="0">
                <a:latin typeface="Arial" panose="020B0604020202020204" pitchFamily="34" charset="0"/>
                <a:ea typeface="微软雅黑" panose="020B0503020204020204" pitchFamily="34" charset="-122"/>
              </a:rPr>
              <a:t>y</a:t>
            </a:r>
          </a:p>
        </p:txBody>
      </p:sp>
      <p:sp>
        <p:nvSpPr>
          <p:cNvPr id="44041" name="矩形 45065"/>
          <p:cNvSpPr>
            <a:spLocks noChangeArrowheads="1"/>
          </p:cNvSpPr>
          <p:nvPr/>
        </p:nvSpPr>
        <p:spPr bwMode="auto">
          <a:xfrm>
            <a:off x="5686217" y="287339"/>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i="1" dirty="0">
                <a:latin typeface="Arial" panose="020B0604020202020204" pitchFamily="34" charset="0"/>
                <a:ea typeface="微软雅黑" panose="020B0503020204020204" pitchFamily="34" charset="-122"/>
              </a:rPr>
              <a:t>z</a:t>
            </a:r>
          </a:p>
        </p:txBody>
      </p:sp>
      <p:sp>
        <p:nvSpPr>
          <p:cNvPr id="44042" name="矩形 45066"/>
          <p:cNvSpPr>
            <a:spLocks noChangeArrowheads="1"/>
          </p:cNvSpPr>
          <p:nvPr/>
        </p:nvSpPr>
        <p:spPr bwMode="auto">
          <a:xfrm>
            <a:off x="4424700" y="3619501"/>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i="1" dirty="0">
                <a:latin typeface="Arial" panose="020B0604020202020204" pitchFamily="34" charset="0"/>
                <a:ea typeface="微软雅黑" panose="020B0503020204020204" pitchFamily="34" charset="-122"/>
              </a:rPr>
              <a:t>A</a:t>
            </a:r>
          </a:p>
        </p:txBody>
      </p:sp>
      <p:sp>
        <p:nvSpPr>
          <p:cNvPr id="44043" name="矩形 45067"/>
          <p:cNvSpPr>
            <a:spLocks noChangeArrowheads="1"/>
          </p:cNvSpPr>
          <p:nvPr/>
        </p:nvSpPr>
        <p:spPr bwMode="auto">
          <a:xfrm>
            <a:off x="7693363" y="3009901"/>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i="1" dirty="0">
                <a:latin typeface="Arial" panose="020B0604020202020204" pitchFamily="34" charset="0"/>
                <a:ea typeface="微软雅黑" panose="020B0503020204020204" pitchFamily="34" charset="-122"/>
              </a:rPr>
              <a:t>B</a:t>
            </a:r>
          </a:p>
        </p:txBody>
      </p:sp>
      <p:sp>
        <p:nvSpPr>
          <p:cNvPr id="44044" name="矩形 45068"/>
          <p:cNvSpPr>
            <a:spLocks noChangeArrowheads="1"/>
          </p:cNvSpPr>
          <p:nvPr/>
        </p:nvSpPr>
        <p:spPr bwMode="auto">
          <a:xfrm>
            <a:off x="5406483" y="1257301"/>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i="1" dirty="0">
                <a:latin typeface="Arial" panose="020B0604020202020204" pitchFamily="34" charset="0"/>
                <a:ea typeface="微软雅黑" panose="020B0503020204020204" pitchFamily="34" charset="-122"/>
              </a:rPr>
              <a:t>C</a:t>
            </a:r>
          </a:p>
        </p:txBody>
      </p:sp>
      <p:sp>
        <p:nvSpPr>
          <p:cNvPr id="44045" name="直接连接符 45069"/>
          <p:cNvSpPr>
            <a:spLocks noChangeShapeType="1"/>
          </p:cNvSpPr>
          <p:nvPr/>
        </p:nvSpPr>
        <p:spPr bwMode="auto">
          <a:xfrm flipV="1">
            <a:off x="6330950" y="1181100"/>
            <a:ext cx="1066800" cy="1143000"/>
          </a:xfrm>
          <a:prstGeom prst="line">
            <a:avLst/>
          </a:prstGeom>
          <a:noFill/>
          <a:ln w="28575">
            <a:solidFill>
              <a:schemeClr val="tx2"/>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44046" name="对象 45070"/>
          <p:cNvGraphicFramePr>
            <a:graphicFrameLocks noChangeAspect="1"/>
          </p:cNvGraphicFramePr>
          <p:nvPr/>
        </p:nvGraphicFramePr>
        <p:xfrm>
          <a:off x="7473951" y="952500"/>
          <a:ext cx="341313" cy="444500"/>
        </p:xfrm>
        <a:graphic>
          <a:graphicData uri="http://schemas.openxmlformats.org/presentationml/2006/ole">
            <mc:AlternateContent xmlns:mc="http://schemas.openxmlformats.org/markup-compatibility/2006">
              <mc:Choice xmlns:v="urn:schemas-microsoft-com:vml" Requires="v">
                <p:oleObj r:id="rId2" imgW="3352800" imgH="4267200" progId="Equation.3">
                  <p:embed/>
                </p:oleObj>
              </mc:Choice>
              <mc:Fallback>
                <p:oleObj r:id="rId2" imgW="3352800" imgH="4267200" progId="Equation.3">
                  <p:embed/>
                  <p:pic>
                    <p:nvPicPr>
                      <p:cNvPr id="44046" name="对象 450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951" y="952500"/>
                        <a:ext cx="3413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47" name="对象 45071"/>
          <p:cNvGraphicFramePr>
            <a:graphicFrameLocks noChangeAspect="1"/>
          </p:cNvGraphicFramePr>
          <p:nvPr/>
        </p:nvGraphicFramePr>
        <p:xfrm>
          <a:off x="5451475" y="1862139"/>
          <a:ext cx="698500" cy="566737"/>
        </p:xfrm>
        <a:graphic>
          <a:graphicData uri="http://schemas.openxmlformats.org/presentationml/2006/ole">
            <mc:AlternateContent xmlns:mc="http://schemas.openxmlformats.org/markup-compatibility/2006">
              <mc:Choice xmlns:v="urn:schemas-microsoft-com:vml" Requires="v">
                <p:oleObj r:id="rId4" imgW="6705600" imgH="5486400" progId="Equation.3">
                  <p:embed/>
                </p:oleObj>
              </mc:Choice>
              <mc:Fallback>
                <p:oleObj r:id="rId4" imgW="6705600" imgH="5486400" progId="Equation.3">
                  <p:embed/>
                  <p:pic>
                    <p:nvPicPr>
                      <p:cNvPr id="44047" name="对象 450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1475" y="1862139"/>
                        <a:ext cx="6985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48" name="对象 45072"/>
          <p:cNvGraphicFramePr>
            <a:graphicFrameLocks noChangeAspect="1"/>
          </p:cNvGraphicFramePr>
          <p:nvPr/>
        </p:nvGraphicFramePr>
        <p:xfrm>
          <a:off x="7550150" y="2095500"/>
          <a:ext cx="730250" cy="566738"/>
        </p:xfrm>
        <a:graphic>
          <a:graphicData uri="http://schemas.openxmlformats.org/presentationml/2006/ole">
            <mc:AlternateContent xmlns:mc="http://schemas.openxmlformats.org/markup-compatibility/2006">
              <mc:Choice xmlns:v="urn:schemas-microsoft-com:vml" Requires="v">
                <p:oleObj r:id="rId6" imgW="7010400" imgH="5486400" progId="Equation.3">
                  <p:embed/>
                </p:oleObj>
              </mc:Choice>
              <mc:Fallback>
                <p:oleObj r:id="rId6" imgW="7010400" imgH="5486400" progId="Equation.3">
                  <p:embed/>
                  <p:pic>
                    <p:nvPicPr>
                      <p:cNvPr id="44048" name="对象 450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0150" y="2095500"/>
                        <a:ext cx="7302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49" name="对象 45073"/>
          <p:cNvGraphicFramePr>
            <a:graphicFrameLocks noChangeAspect="1"/>
          </p:cNvGraphicFramePr>
          <p:nvPr/>
        </p:nvGraphicFramePr>
        <p:xfrm>
          <a:off x="4273550" y="2095500"/>
          <a:ext cx="698500" cy="598488"/>
        </p:xfrm>
        <a:graphic>
          <a:graphicData uri="http://schemas.openxmlformats.org/presentationml/2006/ole">
            <mc:AlternateContent xmlns:mc="http://schemas.openxmlformats.org/markup-compatibility/2006">
              <mc:Choice xmlns:v="urn:schemas-microsoft-com:vml" Requires="v">
                <p:oleObj r:id="rId8" imgW="6705600" imgH="5791200" progId="Equation.3">
                  <p:embed/>
                </p:oleObj>
              </mc:Choice>
              <mc:Fallback>
                <p:oleObj r:id="rId8" imgW="6705600" imgH="5791200" progId="Equation.3">
                  <p:embed/>
                  <p:pic>
                    <p:nvPicPr>
                      <p:cNvPr id="44049" name="对象 4507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3550" y="2095500"/>
                        <a:ext cx="6985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50" name="对象 45074"/>
          <p:cNvGraphicFramePr>
            <a:graphicFrameLocks noChangeAspect="1"/>
          </p:cNvGraphicFramePr>
          <p:nvPr/>
        </p:nvGraphicFramePr>
        <p:xfrm>
          <a:off x="5873750" y="3390900"/>
          <a:ext cx="666750" cy="566738"/>
        </p:xfrm>
        <a:graphic>
          <a:graphicData uri="http://schemas.openxmlformats.org/presentationml/2006/ole">
            <mc:AlternateContent xmlns:mc="http://schemas.openxmlformats.org/markup-compatibility/2006">
              <mc:Choice xmlns:v="urn:schemas-microsoft-com:vml" Requires="v">
                <p:oleObj r:id="rId10" imgW="6400800" imgH="5486400" progId="Equation.3">
                  <p:embed/>
                </p:oleObj>
              </mc:Choice>
              <mc:Fallback>
                <p:oleObj r:id="rId10" imgW="6400800" imgH="5486400" progId="Equation.3">
                  <p:embed/>
                  <p:pic>
                    <p:nvPicPr>
                      <p:cNvPr id="44050" name="对象 4507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73750" y="3390900"/>
                        <a:ext cx="6667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4051" name="组合 45075"/>
          <p:cNvGrpSpPr/>
          <p:nvPr/>
        </p:nvGrpSpPr>
        <p:grpSpPr bwMode="auto">
          <a:xfrm>
            <a:off x="2706684" y="4047807"/>
            <a:ext cx="6334133" cy="1697038"/>
            <a:chOff x="7" y="0"/>
            <a:chExt cx="4659" cy="1448"/>
          </a:xfrm>
        </p:grpSpPr>
        <p:sp>
          <p:nvSpPr>
            <p:cNvPr id="44052" name="矩形 45076"/>
            <p:cNvSpPr>
              <a:spLocks noChangeArrowheads="1"/>
            </p:cNvSpPr>
            <p:nvPr/>
          </p:nvSpPr>
          <p:spPr bwMode="auto">
            <a:xfrm>
              <a:off x="7" y="488"/>
              <a:ext cx="2022"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spcBef>
                  <a:spcPct val="50000"/>
                </a:spcBef>
              </a:pPr>
              <a:r>
                <a:rPr lang="zh-CN" altLang="en-US" sz="2000" dirty="0">
                  <a:latin typeface="Arial" panose="020B0604020202020204" pitchFamily="34" charset="0"/>
                  <a:ea typeface="微软雅黑" panose="020B0503020204020204" pitchFamily="34" charset="-122"/>
                </a:rPr>
                <a:t>考虑各面元间的关系：</a:t>
              </a:r>
            </a:p>
          </p:txBody>
        </p:sp>
        <p:graphicFrame>
          <p:nvGraphicFramePr>
            <p:cNvPr id="44053" name="对象 45077"/>
            <p:cNvGraphicFramePr>
              <a:graphicFrameLocks noChangeAspect="1"/>
            </p:cNvGraphicFramePr>
            <p:nvPr/>
          </p:nvGraphicFramePr>
          <p:xfrm>
            <a:off x="1891" y="0"/>
            <a:ext cx="2775" cy="1448"/>
          </p:xfrm>
          <a:graphic>
            <a:graphicData uri="http://schemas.openxmlformats.org/presentationml/2006/ole">
              <mc:AlternateContent xmlns:mc="http://schemas.openxmlformats.org/markup-compatibility/2006">
                <mc:Choice xmlns:v="urn:schemas-microsoft-com:vml" Requires="v">
                  <p:oleObj r:id="rId12" imgW="44196000" imgH="23164800" progId="Equation.DSMT4">
                    <p:embed/>
                  </p:oleObj>
                </mc:Choice>
                <mc:Fallback>
                  <p:oleObj r:id="rId12" imgW="44196000" imgH="23164800" progId="Equation.DSMT4">
                    <p:embed/>
                    <p:pic>
                      <p:nvPicPr>
                        <p:cNvPr id="44053" name="对象 4507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91" y="0"/>
                          <a:ext cx="2775" cy="1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44054" name="对象 45078"/>
          <p:cNvGraphicFramePr>
            <a:graphicFrameLocks noChangeAspect="1"/>
          </p:cNvGraphicFramePr>
          <p:nvPr/>
        </p:nvGraphicFramePr>
        <p:xfrm>
          <a:off x="8103410" y="851798"/>
          <a:ext cx="2410472" cy="696913"/>
        </p:xfrm>
        <a:graphic>
          <a:graphicData uri="http://schemas.openxmlformats.org/presentationml/2006/ole">
            <mc:AlternateContent xmlns:mc="http://schemas.openxmlformats.org/markup-compatibility/2006">
              <mc:Choice xmlns:v="urn:schemas-microsoft-com:vml" Requires="v">
                <p:oleObj name="Equation" r:id="rId14" imgW="901440" imgH="266400" progId="Equation.DSMT4">
                  <p:embed/>
                </p:oleObj>
              </mc:Choice>
              <mc:Fallback>
                <p:oleObj name="Equation" r:id="rId14" imgW="901440" imgH="266400" progId="Equation.DSMT4">
                  <p:embed/>
                  <p:pic>
                    <p:nvPicPr>
                      <p:cNvPr id="44054" name="对象 45078"/>
                      <p:cNvPicPr>
                        <a:picLocks noChangeAspect="1" noChangeArrowheads="1"/>
                      </p:cNvPicPr>
                      <p:nvPr/>
                    </p:nvPicPr>
                    <p:blipFill>
                      <a:blip r:embed="rId15"/>
                      <a:srcRect/>
                      <a:stretch>
                        <a:fillRect/>
                      </a:stretch>
                    </p:blipFill>
                    <p:spPr bwMode="auto">
                      <a:xfrm>
                        <a:off x="8103410" y="851798"/>
                        <a:ext cx="2410472" cy="696913"/>
                      </a:xfrm>
                      <a:prstGeom prst="rect">
                        <a:avLst/>
                      </a:prstGeom>
                      <a:noFill/>
                      <a:ln>
                        <a:noFill/>
                      </a:ln>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45</a:t>
            </a:fld>
            <a:endParaRPr lang="zh-CN" altLang="en-US"/>
          </a:p>
        </p:txBody>
      </p:sp>
      <p:sp>
        <p:nvSpPr>
          <p:cNvPr id="10" name="文本框 9">
            <a:extLst>
              <a:ext uri="{FF2B5EF4-FFF2-40B4-BE49-F238E27FC236}">
                <a16:creationId xmlns:a16="http://schemas.microsoft.com/office/drawing/2014/main" id="{576B7A73-297A-6649-6F14-E1D3758121FA}"/>
              </a:ext>
            </a:extLst>
          </p:cNvPr>
          <p:cNvSpPr txBox="1"/>
          <p:nvPr/>
        </p:nvSpPr>
        <p:spPr>
          <a:xfrm>
            <a:off x="4254500" y="5905500"/>
            <a:ext cx="4572000" cy="369332"/>
          </a:xfrm>
          <a:prstGeom prst="rect">
            <a:avLst/>
          </a:prstGeom>
          <a:noFill/>
        </p:spPr>
        <p:txBody>
          <a:bodyPr wrap="square">
            <a:spAutoFit/>
          </a:bodyPr>
          <a:lstStyle/>
          <a:p>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表示法向</a:t>
            </a:r>
            <a:r>
              <a:rPr lang="zh-CN" altLang="zh-CN"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单位矢量</a:t>
            </a:r>
            <a:r>
              <a:rPr lang="en-US" altLang="zh-CN" b="1" kern="100" dirty="0">
                <a:latin typeface="Times New Roman" panose="02020603050405020304" pitchFamily="18" charset="0"/>
                <a:ea typeface="宋体" panose="02010600030101010101" pitchFamily="2" charset="-122"/>
              </a:rPr>
              <a:t>n</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b="1" kern="100" dirty="0">
                <a:latin typeface="Times New Roman" panose="02020603050405020304" pitchFamily="18" charset="0"/>
                <a:ea typeface="宋体" panose="02010600030101010101" pitchFamily="2" charset="-122"/>
              </a:rPr>
              <a:t>x</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轴的方向余弦</a:t>
            </a:r>
            <a:endParaRPr lang="zh-CN" altLang="en-US" dirty="0"/>
          </a:p>
        </p:txBody>
      </p:sp>
      <p:graphicFrame>
        <p:nvGraphicFramePr>
          <p:cNvPr id="11" name="对象 10">
            <a:extLst>
              <a:ext uri="{FF2B5EF4-FFF2-40B4-BE49-F238E27FC236}">
                <a16:creationId xmlns:a16="http://schemas.microsoft.com/office/drawing/2014/main" id="{43978092-EC81-670E-E1D6-FD1BFECD9303}"/>
              </a:ext>
            </a:extLst>
          </p:cNvPr>
          <p:cNvGraphicFramePr>
            <a:graphicFrameLocks noChangeAspect="1"/>
          </p:cNvGraphicFramePr>
          <p:nvPr/>
        </p:nvGraphicFramePr>
        <p:xfrm>
          <a:off x="2773363" y="5884863"/>
          <a:ext cx="1395412" cy="411162"/>
        </p:xfrm>
        <a:graphic>
          <a:graphicData uri="http://schemas.openxmlformats.org/presentationml/2006/ole">
            <mc:AlternateContent xmlns:mc="http://schemas.openxmlformats.org/markup-compatibility/2006">
              <mc:Choice xmlns:v="urn:schemas-microsoft-com:vml" Requires="v">
                <p:oleObj name="Equation" r:id="rId16" imgW="863280" imgH="253800" progId="Equation.DSMT4">
                  <p:embed/>
                </p:oleObj>
              </mc:Choice>
              <mc:Fallback>
                <p:oleObj name="Equation" r:id="rId16" imgW="863280" imgH="253800" progId="Equation.DSMT4">
                  <p:embed/>
                  <p:pic>
                    <p:nvPicPr>
                      <p:cNvPr id="11" name="对象 10">
                        <a:extLst>
                          <a:ext uri="{FF2B5EF4-FFF2-40B4-BE49-F238E27FC236}">
                            <a16:creationId xmlns:a16="http://schemas.microsoft.com/office/drawing/2014/main" id="{43978092-EC81-670E-E1D6-FD1BFECD9303}"/>
                          </a:ext>
                        </a:extLst>
                      </p:cNvPr>
                      <p:cNvPicPr/>
                      <p:nvPr/>
                    </p:nvPicPr>
                    <p:blipFill>
                      <a:blip r:embed="rId17"/>
                      <a:stretch>
                        <a:fillRect/>
                      </a:stretch>
                    </p:blipFill>
                    <p:spPr>
                      <a:xfrm>
                        <a:off x="2773363" y="5884863"/>
                        <a:ext cx="1395412" cy="411162"/>
                      </a:xfrm>
                      <a:prstGeom prst="rect">
                        <a:avLst/>
                      </a:prstGeom>
                    </p:spPr>
                  </p:pic>
                </p:oleObj>
              </mc:Fallback>
            </mc:AlternateContent>
          </a:graphicData>
        </a:graphic>
      </p:graphicFrame>
      <p:sp>
        <p:nvSpPr>
          <p:cNvPr id="4" name="标题 1">
            <a:extLst>
              <a:ext uri="{FF2B5EF4-FFF2-40B4-BE49-F238E27FC236}">
                <a16:creationId xmlns:a16="http://schemas.microsoft.com/office/drawing/2014/main" id="{871EFFEF-7CBE-21E5-09E7-CFBA627B053E}"/>
              </a:ext>
            </a:extLst>
          </p:cNvPr>
          <p:cNvSpPr>
            <a:spLocks noGrp="1"/>
          </p:cNvSpPr>
          <p:nvPr>
            <p:ph type="title"/>
          </p:nvPr>
        </p:nvSpPr>
        <p:spPr>
          <a:xfrm>
            <a:off x="623455" y="287339"/>
            <a:ext cx="2377574" cy="639762"/>
          </a:xfrm>
        </p:spPr>
        <p:txBody>
          <a:bodyPr/>
          <a:lstStyle/>
          <a:p>
            <a:r>
              <a:rPr lang="en-US" altLang="zh-CN" sz="2900" dirty="0">
                <a:cs typeface="Arial" panose="020B0604020202020204" pitchFamily="34" charset="0"/>
              </a:rPr>
              <a:t>2.2 </a:t>
            </a:r>
            <a:r>
              <a:rPr lang="zh-CN" altLang="en-US" sz="2900" dirty="0">
                <a:cs typeface="Arial" panose="020B0604020202020204" pitchFamily="34" charset="0"/>
              </a:rPr>
              <a:t>应力张量 </a:t>
            </a:r>
          </a:p>
        </p:txBody>
      </p:sp>
      <p:sp>
        <p:nvSpPr>
          <p:cNvPr id="5" name="矩形 41992">
            <a:extLst>
              <a:ext uri="{FF2B5EF4-FFF2-40B4-BE49-F238E27FC236}">
                <a16:creationId xmlns:a16="http://schemas.microsoft.com/office/drawing/2014/main" id="{898C0918-CBF7-312A-F789-5AF2F1436C24}"/>
              </a:ext>
            </a:extLst>
          </p:cNvPr>
          <p:cNvSpPr>
            <a:spLocks noChangeArrowheads="1"/>
          </p:cNvSpPr>
          <p:nvPr/>
        </p:nvSpPr>
        <p:spPr bwMode="auto">
          <a:xfrm>
            <a:off x="5839033" y="2449422"/>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i="1" dirty="0">
                <a:latin typeface="Arial" panose="020B0604020202020204" pitchFamily="34" charset="0"/>
                <a:ea typeface="微软雅黑" panose="020B0503020204020204" pitchFamily="34" charset="-122"/>
              </a:rPr>
              <a:t>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矩形 46081"/>
          <p:cNvSpPr>
            <a:spLocks noChangeArrowheads="1"/>
          </p:cNvSpPr>
          <p:nvPr/>
        </p:nvSpPr>
        <p:spPr bwMode="auto">
          <a:xfrm>
            <a:off x="2711625" y="2497931"/>
            <a:ext cx="40318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微软雅黑" panose="020B0503020204020204" pitchFamily="34" charset="-122"/>
                <a:ea typeface="微软雅黑" panose="020B0503020204020204" pitchFamily="34" charset="-122"/>
              </a:rPr>
              <a:t>将其在直角坐标系中展开，则有：</a:t>
            </a:r>
          </a:p>
        </p:txBody>
      </p:sp>
      <p:graphicFrame>
        <p:nvGraphicFramePr>
          <p:cNvPr id="45058" name="对象 46082"/>
          <p:cNvGraphicFramePr>
            <a:graphicFrameLocks noChangeAspect="1"/>
          </p:cNvGraphicFramePr>
          <p:nvPr/>
        </p:nvGraphicFramePr>
        <p:xfrm>
          <a:off x="3935760" y="2971190"/>
          <a:ext cx="3333750" cy="1444625"/>
        </p:xfrm>
        <a:graphic>
          <a:graphicData uri="http://schemas.openxmlformats.org/presentationml/2006/ole">
            <mc:AlternateContent xmlns:mc="http://schemas.openxmlformats.org/markup-compatibility/2006">
              <mc:Choice xmlns:v="urn:schemas-microsoft-com:vml" Requires="v">
                <p:oleObj r:id="rId2" imgW="43586400" imgH="18897600" progId="Equation.3">
                  <p:embed/>
                </p:oleObj>
              </mc:Choice>
              <mc:Fallback>
                <p:oleObj r:id="rId2" imgW="43586400" imgH="18897600" progId="Equation.3">
                  <p:embed/>
                  <p:pic>
                    <p:nvPicPr>
                      <p:cNvPr id="45058" name="对象 460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760" y="2971190"/>
                        <a:ext cx="333375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59" name="对象 46083"/>
          <p:cNvGraphicFramePr>
            <a:graphicFrameLocks noChangeAspect="1"/>
          </p:cNvGraphicFramePr>
          <p:nvPr/>
        </p:nvGraphicFramePr>
        <p:xfrm>
          <a:off x="2795099" y="1850231"/>
          <a:ext cx="3321050" cy="508000"/>
        </p:xfrm>
        <a:graphic>
          <a:graphicData uri="http://schemas.openxmlformats.org/presentationml/2006/ole">
            <mc:AlternateContent xmlns:mc="http://schemas.openxmlformats.org/markup-compatibility/2006">
              <mc:Choice xmlns:v="urn:schemas-microsoft-com:vml" Requires="v">
                <p:oleObj r:id="rId4" imgW="37795200" imgH="5791200" progId="Equation.3">
                  <p:embed/>
                </p:oleObj>
              </mc:Choice>
              <mc:Fallback>
                <p:oleObj r:id="rId4" imgW="37795200" imgH="5791200" progId="Equation.3">
                  <p:embed/>
                  <p:pic>
                    <p:nvPicPr>
                      <p:cNvPr id="45059" name="对象 460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5099" y="1850231"/>
                        <a:ext cx="33210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60" name="对象 46084"/>
          <p:cNvGraphicFramePr>
            <a:graphicFrameLocks noChangeAspect="1"/>
          </p:cNvGraphicFramePr>
          <p:nvPr/>
        </p:nvGraphicFramePr>
        <p:xfrm>
          <a:off x="2757158" y="1258277"/>
          <a:ext cx="4945063" cy="561975"/>
        </p:xfrm>
        <a:graphic>
          <a:graphicData uri="http://schemas.openxmlformats.org/presentationml/2006/ole">
            <mc:AlternateContent xmlns:mc="http://schemas.openxmlformats.org/markup-compatibility/2006">
              <mc:Choice xmlns:v="urn:schemas-microsoft-com:vml" Requires="v">
                <p:oleObj r:id="rId6" imgW="50901600" imgH="5791200" progId="Equation.3">
                  <p:embed/>
                </p:oleObj>
              </mc:Choice>
              <mc:Fallback>
                <p:oleObj r:id="rId6" imgW="50901600" imgH="5791200" progId="Equation.3">
                  <p:embed/>
                  <p:pic>
                    <p:nvPicPr>
                      <p:cNvPr id="45060" name="对象 460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7158" y="1258277"/>
                        <a:ext cx="494506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61" name="对象 46085"/>
          <p:cNvGraphicFramePr>
            <a:graphicFrameLocks noChangeAspect="1"/>
          </p:cNvGraphicFramePr>
          <p:nvPr/>
        </p:nvGraphicFramePr>
        <p:xfrm>
          <a:off x="8222570" y="1209675"/>
          <a:ext cx="1544637" cy="1281112"/>
        </p:xfrm>
        <a:graphic>
          <a:graphicData uri="http://schemas.openxmlformats.org/presentationml/2006/ole">
            <mc:AlternateContent xmlns:mc="http://schemas.openxmlformats.org/markup-compatibility/2006">
              <mc:Choice xmlns:v="urn:schemas-microsoft-com:vml" Requires="v">
                <p:oleObj r:id="rId8" imgW="21336000" imgH="17678400" progId="Equation.DSMT4">
                  <p:embed/>
                </p:oleObj>
              </mc:Choice>
              <mc:Fallback>
                <p:oleObj r:id="rId8" imgW="21336000" imgH="17678400" progId="Equation.DSMT4">
                  <p:embed/>
                  <p:pic>
                    <p:nvPicPr>
                      <p:cNvPr id="45061" name="对象 4608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22570" y="1209675"/>
                        <a:ext cx="1544637"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63" name="对象 46087"/>
          <p:cNvGraphicFramePr>
            <a:graphicFrameLocks noChangeAspect="1"/>
          </p:cNvGraphicFramePr>
          <p:nvPr/>
        </p:nvGraphicFramePr>
        <p:xfrm>
          <a:off x="2999656" y="4586978"/>
          <a:ext cx="5929312" cy="439738"/>
        </p:xfrm>
        <a:graphic>
          <a:graphicData uri="http://schemas.openxmlformats.org/presentationml/2006/ole">
            <mc:AlternateContent xmlns:mc="http://schemas.openxmlformats.org/markup-compatibility/2006">
              <mc:Choice xmlns:v="urn:schemas-microsoft-com:vml" Requires="v">
                <p:oleObj name="Equation" r:id="rId10" imgW="89916000" imgH="6705600" progId="Equation.DSMT4">
                  <p:embed/>
                </p:oleObj>
              </mc:Choice>
              <mc:Fallback>
                <p:oleObj name="Equation" r:id="rId10" imgW="89916000" imgH="6705600" progId="Equation.DSMT4">
                  <p:embed/>
                  <p:pic>
                    <p:nvPicPr>
                      <p:cNvPr id="45063" name="对象 4608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99656" y="4586978"/>
                        <a:ext cx="5929312"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46</a:t>
            </a:fld>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451217748"/>
              </p:ext>
            </p:extLst>
          </p:nvPr>
        </p:nvGraphicFramePr>
        <p:xfrm>
          <a:off x="1909031" y="5181835"/>
          <a:ext cx="8414236" cy="835776"/>
        </p:xfrm>
        <a:graphic>
          <a:graphicData uri="http://schemas.openxmlformats.org/presentationml/2006/ole">
            <mc:AlternateContent xmlns:mc="http://schemas.openxmlformats.org/markup-compatibility/2006">
              <mc:Choice xmlns:v="urn:schemas-microsoft-com:vml" Requires="v">
                <p:oleObj name="Equation" r:id="rId12" imgW="4368600" imgH="533160" progId="Equation.DSMT4">
                  <p:embed/>
                </p:oleObj>
              </mc:Choice>
              <mc:Fallback>
                <p:oleObj name="Equation" r:id="rId12" imgW="4368600" imgH="533160" progId="Equation.DSMT4">
                  <p:embed/>
                  <p:pic>
                    <p:nvPicPr>
                      <p:cNvPr id="3" name="对象 2"/>
                      <p:cNvPicPr>
                        <a:picLocks noChangeAspect="1" noChangeArrowheads="1"/>
                      </p:cNvPicPr>
                      <p:nvPr/>
                    </p:nvPicPr>
                    <p:blipFill>
                      <a:blip r:embed="rId13"/>
                      <a:srcRect/>
                      <a:stretch>
                        <a:fillRect/>
                      </a:stretch>
                    </p:blipFill>
                    <p:spPr bwMode="auto">
                      <a:xfrm>
                        <a:off x="1909031" y="5181835"/>
                        <a:ext cx="8414236" cy="835776"/>
                      </a:xfrm>
                      <a:prstGeom prst="rect">
                        <a:avLst/>
                      </a:prstGeom>
                      <a:solidFill>
                        <a:srgbClr val="A6A6A6"/>
                      </a:solidFill>
                      <a:ln w="28575">
                        <a:solidFill>
                          <a:srgbClr val="4F81BD"/>
                        </a:solidFill>
                        <a:miter lim="800000"/>
                        <a:headEnd/>
                        <a:tailEnd/>
                      </a:ln>
                    </p:spPr>
                  </p:pic>
                </p:oleObj>
              </mc:Fallback>
            </mc:AlternateContent>
          </a:graphicData>
        </a:graphic>
      </p:graphicFrame>
      <p:sp>
        <p:nvSpPr>
          <p:cNvPr id="6" name="标题 1">
            <a:extLst>
              <a:ext uri="{FF2B5EF4-FFF2-40B4-BE49-F238E27FC236}">
                <a16:creationId xmlns:a16="http://schemas.microsoft.com/office/drawing/2014/main" id="{34223880-1716-7924-B096-6609549078DE}"/>
              </a:ext>
            </a:extLst>
          </p:cNvPr>
          <p:cNvSpPr>
            <a:spLocks noGrp="1"/>
          </p:cNvSpPr>
          <p:nvPr>
            <p:ph type="title"/>
          </p:nvPr>
        </p:nvSpPr>
        <p:spPr>
          <a:xfrm>
            <a:off x="622082" y="283645"/>
            <a:ext cx="2377574" cy="639762"/>
          </a:xfrm>
        </p:spPr>
        <p:txBody>
          <a:bodyPr/>
          <a:lstStyle/>
          <a:p>
            <a:r>
              <a:rPr lang="en-US" altLang="zh-CN" sz="2900" dirty="0">
                <a:cs typeface="Arial" panose="020B0604020202020204" pitchFamily="34" charset="0"/>
              </a:rPr>
              <a:t>2.2 </a:t>
            </a:r>
            <a:r>
              <a:rPr lang="zh-CN" altLang="en-US" sz="2900" dirty="0">
                <a:cs typeface="Arial" panose="020B0604020202020204" pitchFamily="34" charset="0"/>
              </a:rPr>
              <a:t>应力张量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1" name="对象 47105"/>
          <p:cNvGraphicFramePr>
            <a:graphicFrameLocks noChangeAspect="1"/>
          </p:cNvGraphicFramePr>
          <p:nvPr/>
        </p:nvGraphicFramePr>
        <p:xfrm>
          <a:off x="4223792" y="931198"/>
          <a:ext cx="3543300" cy="1536700"/>
        </p:xfrm>
        <a:graphic>
          <a:graphicData uri="http://schemas.openxmlformats.org/presentationml/2006/ole">
            <mc:AlternateContent xmlns:mc="http://schemas.openxmlformats.org/markup-compatibility/2006">
              <mc:Choice xmlns:v="urn:schemas-microsoft-com:vml" Requires="v">
                <p:oleObj name="Equation" r:id="rId2" imgW="43586400" imgH="18897600" progId="Equation.DSMT4">
                  <p:embed/>
                </p:oleObj>
              </mc:Choice>
              <mc:Fallback>
                <p:oleObj name="Equation" r:id="rId2" imgW="43586400" imgH="18897600" progId="Equation.DSMT4">
                  <p:embed/>
                  <p:pic>
                    <p:nvPicPr>
                      <p:cNvPr id="46081" name="对象 47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792" y="931198"/>
                        <a:ext cx="354330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6082" name="组合 47106"/>
          <p:cNvGrpSpPr/>
          <p:nvPr/>
        </p:nvGrpSpPr>
        <p:grpSpPr bwMode="auto">
          <a:xfrm>
            <a:off x="2135561" y="2587625"/>
            <a:ext cx="6911975" cy="1682750"/>
            <a:chOff x="0" y="0"/>
            <a:chExt cx="4704" cy="1311"/>
          </a:xfrm>
        </p:grpSpPr>
        <p:sp>
          <p:nvSpPr>
            <p:cNvPr id="46083" name="矩形 47107"/>
            <p:cNvSpPr>
              <a:spLocks noChangeArrowheads="1"/>
            </p:cNvSpPr>
            <p:nvPr/>
          </p:nvSpPr>
          <p:spPr bwMode="auto">
            <a:xfrm>
              <a:off x="0" y="0"/>
              <a:ext cx="470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000" dirty="0">
                  <a:latin typeface="微软雅黑" panose="020B0503020204020204" pitchFamily="34" charset="-122"/>
                  <a:ea typeface="微软雅黑" panose="020B0503020204020204" pitchFamily="34" charset="-122"/>
                </a:rPr>
                <a:t>引进应力张量：</a:t>
              </a:r>
              <a:r>
                <a:rPr lang="en-US" altLang="zh-CN" sz="2000" dirty="0">
                  <a:latin typeface="微软雅黑" panose="020B0503020204020204" pitchFamily="34" charset="-122"/>
                  <a:ea typeface="微软雅黑" panose="020B0503020204020204" pitchFamily="34" charset="-122"/>
                </a:rPr>
                <a:t> </a:t>
              </a:r>
            </a:p>
          </p:txBody>
        </p:sp>
        <p:graphicFrame>
          <p:nvGraphicFramePr>
            <p:cNvPr id="46084" name="对象 47108"/>
            <p:cNvGraphicFramePr>
              <a:graphicFrameLocks noChangeAspect="1"/>
            </p:cNvGraphicFramePr>
            <p:nvPr/>
          </p:nvGraphicFramePr>
          <p:xfrm>
            <a:off x="480" y="240"/>
            <a:ext cx="1776" cy="1071"/>
          </p:xfrm>
          <a:graphic>
            <a:graphicData uri="http://schemas.openxmlformats.org/presentationml/2006/ole">
              <mc:AlternateContent xmlns:mc="http://schemas.openxmlformats.org/markup-compatibility/2006">
                <mc:Choice xmlns:v="urn:schemas-microsoft-com:vml" Requires="v">
                  <p:oleObj name="Equation" r:id="rId4" imgW="25603200" imgH="18897600" progId="Equation.DSMT4">
                    <p:embed/>
                  </p:oleObj>
                </mc:Choice>
                <mc:Fallback>
                  <p:oleObj name="Equation" r:id="rId4" imgW="25603200" imgH="18897600" progId="Equation.DSMT4">
                    <p:embed/>
                    <p:pic>
                      <p:nvPicPr>
                        <p:cNvPr id="46084" name="对象 471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 y="240"/>
                          <a:ext cx="1776" cy="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47110" name="对象 47109"/>
          <p:cNvGraphicFramePr>
            <a:graphicFrameLocks noChangeAspect="1"/>
          </p:cNvGraphicFramePr>
          <p:nvPr/>
        </p:nvGraphicFramePr>
        <p:xfrm>
          <a:off x="6599239" y="3175000"/>
          <a:ext cx="1457325" cy="558800"/>
        </p:xfrm>
        <a:graphic>
          <a:graphicData uri="http://schemas.openxmlformats.org/presentationml/2006/ole">
            <mc:AlternateContent xmlns:mc="http://schemas.openxmlformats.org/markup-compatibility/2006">
              <mc:Choice xmlns:v="urn:schemas-microsoft-com:vml" Requires="v">
                <p:oleObj r:id="rId6" imgW="14325600" imgH="5486400" progId="Equation.DSMT4">
                  <p:embed/>
                </p:oleObj>
              </mc:Choice>
              <mc:Fallback>
                <p:oleObj r:id="rId6" imgW="14325600" imgH="5486400" progId="Equation.DSMT4">
                  <p:embed/>
                  <p:pic>
                    <p:nvPicPr>
                      <p:cNvPr id="47110" name="对象 471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9239" y="3175000"/>
                        <a:ext cx="14573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11" name="直接连接符 47110"/>
          <p:cNvSpPr>
            <a:spLocks noChangeShapeType="1"/>
          </p:cNvSpPr>
          <p:nvPr/>
        </p:nvSpPr>
        <p:spPr bwMode="auto">
          <a:xfrm>
            <a:off x="7104112" y="2462386"/>
            <a:ext cx="0" cy="864096"/>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46087" name="对象 47111"/>
          <p:cNvGraphicFramePr>
            <a:graphicFrameLocks/>
          </p:cNvGraphicFramePr>
          <p:nvPr/>
        </p:nvGraphicFramePr>
        <p:xfrm>
          <a:off x="2557916" y="4047460"/>
          <a:ext cx="7210425" cy="1917700"/>
        </p:xfrm>
        <a:graphic>
          <a:graphicData uri="http://schemas.openxmlformats.org/presentationml/2006/ole">
            <mc:AlternateContent xmlns:mc="http://schemas.openxmlformats.org/markup-compatibility/2006">
              <mc:Choice xmlns:v="urn:schemas-microsoft-com:vml" Requires="v">
                <p:oleObj name="Equation" r:id="rId8" imgW="2501640" imgH="736560" progId="Equation.DSMT4">
                  <p:embed/>
                </p:oleObj>
              </mc:Choice>
              <mc:Fallback>
                <p:oleObj name="Equation" r:id="rId8" imgW="2501640" imgH="736560" progId="Equation.DSMT4">
                  <p:embed/>
                  <p:pic>
                    <p:nvPicPr>
                      <p:cNvPr id="46087" name="对象 47111"/>
                      <p:cNvPicPr>
                        <a:picLocks noChangeArrowheads="1"/>
                      </p:cNvPicPr>
                      <p:nvPr/>
                    </p:nvPicPr>
                    <p:blipFill>
                      <a:blip r:embed="rId9"/>
                      <a:srcRect/>
                      <a:stretch>
                        <a:fillRect/>
                      </a:stretch>
                    </p:blipFill>
                    <p:spPr bwMode="auto">
                      <a:xfrm>
                        <a:off x="2557916" y="4047460"/>
                        <a:ext cx="7210425" cy="1917700"/>
                      </a:xfrm>
                      <a:prstGeom prst="rect">
                        <a:avLst/>
                      </a:prstGeom>
                      <a:noFill/>
                      <a:ln>
                        <a:noFill/>
                      </a:ln>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47</a:t>
            </a:fld>
            <a:endParaRPr lang="zh-CN" altLang="en-US"/>
          </a:p>
        </p:txBody>
      </p:sp>
      <p:graphicFrame>
        <p:nvGraphicFramePr>
          <p:cNvPr id="5" name="对象 4">
            <a:extLst>
              <a:ext uri="{FF2B5EF4-FFF2-40B4-BE49-F238E27FC236}">
                <a16:creationId xmlns:a16="http://schemas.microsoft.com/office/drawing/2014/main" id="{D6883E7C-89E8-A1CA-5114-D24486D30F00}"/>
              </a:ext>
            </a:extLst>
          </p:cNvPr>
          <p:cNvGraphicFramePr>
            <a:graphicFrameLocks noChangeAspect="1"/>
          </p:cNvGraphicFramePr>
          <p:nvPr/>
        </p:nvGraphicFramePr>
        <p:xfrm>
          <a:off x="2572086" y="5329833"/>
          <a:ext cx="2030412" cy="642937"/>
        </p:xfrm>
        <a:graphic>
          <a:graphicData uri="http://schemas.openxmlformats.org/presentationml/2006/ole">
            <mc:AlternateContent xmlns:mc="http://schemas.openxmlformats.org/markup-compatibility/2006">
              <mc:Choice xmlns:v="urn:schemas-microsoft-com:vml" Requires="v">
                <p:oleObj name="Equation" r:id="rId10" imgW="1244520" imgH="393480" progId="Equation.DSMT4">
                  <p:embed/>
                </p:oleObj>
              </mc:Choice>
              <mc:Fallback>
                <p:oleObj name="Equation" r:id="rId10" imgW="1244520" imgH="393480" progId="Equation.DSMT4">
                  <p:embed/>
                  <p:pic>
                    <p:nvPicPr>
                      <p:cNvPr id="5" name="对象 4">
                        <a:extLst>
                          <a:ext uri="{FF2B5EF4-FFF2-40B4-BE49-F238E27FC236}">
                            <a16:creationId xmlns:a16="http://schemas.microsoft.com/office/drawing/2014/main" id="{D6883E7C-89E8-A1CA-5114-D24486D30F00}"/>
                          </a:ext>
                        </a:extLst>
                      </p:cNvPr>
                      <p:cNvPicPr/>
                      <p:nvPr/>
                    </p:nvPicPr>
                    <p:blipFill>
                      <a:blip r:embed="rId11"/>
                      <a:stretch>
                        <a:fillRect/>
                      </a:stretch>
                    </p:blipFill>
                    <p:spPr>
                      <a:xfrm>
                        <a:off x="2572086" y="5329833"/>
                        <a:ext cx="2030412" cy="642937"/>
                      </a:xfrm>
                      <a:prstGeom prst="rect">
                        <a:avLst/>
                      </a:prstGeom>
                    </p:spPr>
                  </p:pic>
                </p:oleObj>
              </mc:Fallback>
            </mc:AlternateContent>
          </a:graphicData>
        </a:graphic>
      </p:graphicFrame>
      <p:sp>
        <p:nvSpPr>
          <p:cNvPr id="4" name="标题 1">
            <a:extLst>
              <a:ext uri="{FF2B5EF4-FFF2-40B4-BE49-F238E27FC236}">
                <a16:creationId xmlns:a16="http://schemas.microsoft.com/office/drawing/2014/main" id="{B239116B-49DC-A1F4-F908-47997C14C597}"/>
              </a:ext>
            </a:extLst>
          </p:cNvPr>
          <p:cNvSpPr>
            <a:spLocks noGrp="1"/>
          </p:cNvSpPr>
          <p:nvPr>
            <p:ph type="title"/>
          </p:nvPr>
        </p:nvSpPr>
        <p:spPr>
          <a:xfrm>
            <a:off x="641927" y="291436"/>
            <a:ext cx="2377574" cy="639762"/>
          </a:xfrm>
        </p:spPr>
        <p:txBody>
          <a:bodyPr/>
          <a:lstStyle/>
          <a:p>
            <a:r>
              <a:rPr lang="en-US" altLang="zh-CN" sz="2900" dirty="0">
                <a:cs typeface="Arial" panose="020B0604020202020204" pitchFamily="34" charset="0"/>
              </a:rPr>
              <a:t>2.2 </a:t>
            </a:r>
            <a:r>
              <a:rPr lang="zh-CN" altLang="en-US" sz="2900" dirty="0">
                <a:cs typeface="Arial" panose="020B0604020202020204" pitchFamily="34" charset="0"/>
              </a:rPr>
              <a:t>应力张量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p:txBody>
          <a:bodyPr/>
          <a:lstStyle/>
          <a:p>
            <a:fld id="{E5AB3799-D28F-4FBA-A63E-CA9DDA580C84}" type="slidenum">
              <a:rPr lang="en-US" altLang="zh-CN"/>
              <a:pPr/>
              <a:t>48</a:t>
            </a:fld>
            <a:endParaRPr lang="en-US" altLang="zh-CN"/>
          </a:p>
        </p:txBody>
      </p:sp>
      <p:sp>
        <p:nvSpPr>
          <p:cNvPr id="248834" name="Rectangle 2"/>
          <p:cNvSpPr>
            <a:spLocks noChangeArrowheads="1"/>
          </p:cNvSpPr>
          <p:nvPr/>
        </p:nvSpPr>
        <p:spPr bwMode="auto">
          <a:xfrm>
            <a:off x="1753378" y="1814701"/>
            <a:ext cx="9225806" cy="1135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2400" dirty="0">
                <a:latin typeface="微软雅黑" panose="020B0503020204020204" pitchFamily="34" charset="-122"/>
                <a:ea typeface="微软雅黑" panose="020B0503020204020204" pitchFamily="34" charset="-122"/>
              </a:rPr>
              <a:t>  对应力分量的下标作如下规定：</a:t>
            </a:r>
            <a:r>
              <a:rPr kumimoji="1" lang="zh-CN" altLang="en-US" sz="2400" dirty="0">
                <a:solidFill>
                  <a:srgbClr val="FF0000"/>
                </a:solidFill>
                <a:latin typeface="微软雅黑" panose="020B0503020204020204" pitchFamily="34" charset="-122"/>
                <a:ea typeface="微软雅黑" panose="020B0503020204020204" pitchFamily="34" charset="-122"/>
              </a:rPr>
              <a:t>第一个下标</a:t>
            </a:r>
            <a:r>
              <a:rPr kumimoji="1" lang="zh-CN" altLang="en-US" sz="2400" dirty="0">
                <a:latin typeface="微软雅黑" panose="020B0503020204020204" pitchFamily="34" charset="-122"/>
                <a:ea typeface="微软雅黑" panose="020B0503020204020204" pitchFamily="34" charset="-122"/>
              </a:rPr>
              <a:t>表示受力面元的</a:t>
            </a:r>
            <a:r>
              <a:rPr kumimoji="1" lang="zh-CN" altLang="en-US" sz="2400" dirty="0">
                <a:solidFill>
                  <a:srgbClr val="FF0000"/>
                </a:solidFill>
                <a:latin typeface="微软雅黑" panose="020B0503020204020204" pitchFamily="34" charset="-122"/>
                <a:ea typeface="微软雅黑" panose="020B0503020204020204" pitchFamily="34" charset="-122"/>
              </a:rPr>
              <a:t>外法线</a:t>
            </a:r>
            <a:r>
              <a:rPr kumimoji="1" lang="zh-CN" altLang="en-US" sz="2400" dirty="0">
                <a:latin typeface="微软雅黑" panose="020B0503020204020204" pitchFamily="34" charset="-122"/>
                <a:ea typeface="微软雅黑" panose="020B0503020204020204" pitchFamily="34" charset="-122"/>
              </a:rPr>
              <a:t>方向；</a:t>
            </a:r>
            <a:r>
              <a:rPr kumimoji="1" lang="zh-CN" altLang="en-US" sz="2400" dirty="0">
                <a:solidFill>
                  <a:srgbClr val="FF0000"/>
                </a:solidFill>
                <a:latin typeface="微软雅黑" panose="020B0503020204020204" pitchFamily="34" charset="-122"/>
                <a:ea typeface="微软雅黑" panose="020B0503020204020204" pitchFamily="34" charset="-122"/>
              </a:rPr>
              <a:t>第二个下标</a:t>
            </a:r>
            <a:r>
              <a:rPr kumimoji="1" lang="zh-CN" altLang="en-US" sz="2400" dirty="0">
                <a:latin typeface="微软雅黑" panose="020B0503020204020204" pitchFamily="34" charset="-122"/>
                <a:ea typeface="微软雅黑" panose="020B0503020204020204" pitchFamily="34" charset="-122"/>
              </a:rPr>
              <a:t>表示面元受到的</a:t>
            </a:r>
            <a:r>
              <a:rPr kumimoji="1" lang="zh-CN" altLang="en-US" sz="2400" dirty="0">
                <a:solidFill>
                  <a:srgbClr val="FF0000"/>
                </a:solidFill>
                <a:latin typeface="微软雅黑" panose="020B0503020204020204" pitchFamily="34" charset="-122"/>
                <a:ea typeface="微软雅黑" panose="020B0503020204020204" pitchFamily="34" charset="-122"/>
              </a:rPr>
              <a:t>应力矢量所投影</a:t>
            </a:r>
            <a:r>
              <a:rPr kumimoji="1" lang="zh-CN" altLang="en-US" sz="2400" dirty="0">
                <a:latin typeface="微软雅黑" panose="020B0503020204020204" pitchFamily="34" charset="-122"/>
                <a:ea typeface="微软雅黑" panose="020B0503020204020204" pitchFamily="34" charset="-122"/>
              </a:rPr>
              <a:t>的方向。</a:t>
            </a:r>
          </a:p>
        </p:txBody>
      </p:sp>
      <p:sp>
        <p:nvSpPr>
          <p:cNvPr id="248835" name="Rectangle 3"/>
          <p:cNvSpPr>
            <a:spLocks noChangeArrowheads="1"/>
          </p:cNvSpPr>
          <p:nvPr/>
        </p:nvSpPr>
        <p:spPr bwMode="auto">
          <a:xfrm>
            <a:off x="3824471" y="1186014"/>
            <a:ext cx="4679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8000"/>
                </a:solidFill>
                <a:latin typeface="微软雅黑" panose="020B0503020204020204" pitchFamily="34" charset="-122"/>
                <a:ea typeface="微软雅黑" panose="020B0503020204020204" pitchFamily="34" charset="-122"/>
              </a:rPr>
              <a:t>应力分量       的物理含义： </a:t>
            </a:r>
          </a:p>
        </p:txBody>
      </p:sp>
      <p:sp>
        <p:nvSpPr>
          <p:cNvPr id="248837" name="Rectangle 5"/>
          <p:cNvSpPr>
            <a:spLocks noChangeArrowheads="1"/>
          </p:cNvSpPr>
          <p:nvPr/>
        </p:nvSpPr>
        <p:spPr bwMode="auto">
          <a:xfrm>
            <a:off x="2452688" y="3308808"/>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28600" algn="l"/>
              </a:tabLst>
              <a:defRPr>
                <a:solidFill>
                  <a:schemeClr val="tx1"/>
                </a:solidFill>
                <a:latin typeface="Arial" panose="020B0604020202020204" pitchFamily="34" charset="0"/>
                <a:ea typeface="宋体" panose="02010600030101010101" pitchFamily="2" charset="-122"/>
              </a:defRPr>
            </a:lvl1pPr>
            <a:lvl2pPr>
              <a:tabLst>
                <a:tab pos="228600" algn="l"/>
              </a:tabLst>
              <a:defRPr>
                <a:solidFill>
                  <a:schemeClr val="tx1"/>
                </a:solidFill>
                <a:latin typeface="Arial" panose="020B0604020202020204" pitchFamily="34" charset="0"/>
                <a:ea typeface="宋体" panose="02010600030101010101" pitchFamily="2" charset="-122"/>
              </a:defRPr>
            </a:lvl2pPr>
            <a:lvl3pPr>
              <a:tabLst>
                <a:tab pos="228600" algn="l"/>
              </a:tabLst>
              <a:defRPr>
                <a:solidFill>
                  <a:schemeClr val="tx1"/>
                </a:solidFill>
                <a:latin typeface="Arial" panose="020B0604020202020204" pitchFamily="34" charset="0"/>
                <a:ea typeface="宋体" panose="02010600030101010101" pitchFamily="2" charset="-122"/>
              </a:defRPr>
            </a:lvl3pPr>
            <a:lvl4pPr>
              <a:tabLst>
                <a:tab pos="228600" algn="l"/>
              </a:tabLst>
              <a:defRPr>
                <a:solidFill>
                  <a:schemeClr val="tx1"/>
                </a:solidFill>
                <a:latin typeface="Arial" panose="020B0604020202020204" pitchFamily="34" charset="0"/>
                <a:ea typeface="宋体" panose="02010600030101010101" pitchFamily="2" charset="-122"/>
              </a:defRPr>
            </a:lvl4pPr>
            <a:lvl5pPr>
              <a:tabLst>
                <a:tab pos="2286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dirty="0">
                <a:ea typeface="微软雅黑" panose="020B0503020204020204" pitchFamily="34" charset="-122"/>
              </a:rPr>
              <a:t> </a:t>
            </a:r>
            <a:r>
              <a:rPr kumimoji="1" lang="zh-CN" altLang="en-US" sz="2400" dirty="0">
                <a:solidFill>
                  <a:srgbClr val="FF0000"/>
                </a:solidFill>
                <a:ea typeface="微软雅黑" panose="020B0503020204020204" pitchFamily="34" charset="-122"/>
              </a:rPr>
              <a:t>例</a:t>
            </a:r>
            <a:r>
              <a:rPr kumimoji="1" lang="en-US" altLang="zh-CN" sz="2400" dirty="0">
                <a:solidFill>
                  <a:srgbClr val="FF0000"/>
                </a:solidFill>
                <a:ea typeface="微软雅黑" panose="020B0503020204020204" pitchFamily="34" charset="-122"/>
              </a:rPr>
              <a:t>2-2-0</a:t>
            </a:r>
            <a:r>
              <a:rPr kumimoji="1" lang="en-US" altLang="zh-CN" sz="2400" dirty="0">
                <a:ea typeface="微软雅黑" panose="020B0503020204020204" pitchFamily="34" charset="-122"/>
              </a:rPr>
              <a:t> </a:t>
            </a:r>
            <a:r>
              <a:rPr kumimoji="1" lang="zh-CN" altLang="en-US" sz="2400" dirty="0">
                <a:ea typeface="微软雅黑" panose="020B0503020204020204" pitchFamily="34" charset="-122"/>
              </a:rPr>
              <a:t>说明应力           、             表示的物理含义。</a:t>
            </a:r>
            <a:endParaRPr kumimoji="1" lang="zh-CN" altLang="en-US" sz="4800" dirty="0">
              <a:ea typeface="微软雅黑" panose="020B0503020204020204" pitchFamily="34" charset="-122"/>
            </a:endParaRPr>
          </a:p>
        </p:txBody>
      </p:sp>
      <p:graphicFrame>
        <p:nvGraphicFramePr>
          <p:cNvPr id="248841" name="Object 9"/>
          <p:cNvGraphicFramePr>
            <a:graphicFrameLocks noChangeAspect="1"/>
          </p:cNvGraphicFramePr>
          <p:nvPr/>
        </p:nvGraphicFramePr>
        <p:xfrm>
          <a:off x="5015880" y="3286270"/>
          <a:ext cx="865188" cy="514350"/>
        </p:xfrm>
        <a:graphic>
          <a:graphicData uri="http://schemas.openxmlformats.org/presentationml/2006/ole">
            <mc:AlternateContent xmlns:mc="http://schemas.openxmlformats.org/markup-compatibility/2006">
              <mc:Choice xmlns:v="urn:schemas-microsoft-com:vml" Requires="v">
                <p:oleObj name="Equation" r:id="rId2" imgW="13106400" imgH="5791200" progId="Equation.3">
                  <p:embed/>
                </p:oleObj>
              </mc:Choice>
              <mc:Fallback>
                <p:oleObj name="Equation" r:id="rId2" imgW="13106400" imgH="5791200" progId="Equation.3">
                  <p:embed/>
                  <p:pic>
                    <p:nvPicPr>
                      <p:cNvPr id="248841"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880" y="3286270"/>
                        <a:ext cx="865188"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8842" name="Object 10"/>
          <p:cNvGraphicFramePr>
            <a:graphicFrameLocks noChangeAspect="1"/>
          </p:cNvGraphicFramePr>
          <p:nvPr/>
        </p:nvGraphicFramePr>
        <p:xfrm>
          <a:off x="6118278" y="3287093"/>
          <a:ext cx="1152525" cy="474663"/>
        </p:xfrm>
        <a:graphic>
          <a:graphicData uri="http://schemas.openxmlformats.org/presentationml/2006/ole">
            <mc:AlternateContent xmlns:mc="http://schemas.openxmlformats.org/markup-compatibility/2006">
              <mc:Choice xmlns:v="urn:schemas-microsoft-com:vml" Requires="v">
                <p:oleObj name="Equation" r:id="rId4" imgW="11582400" imgH="5486400" progId="Equation.3">
                  <p:embed/>
                </p:oleObj>
              </mc:Choice>
              <mc:Fallback>
                <p:oleObj name="Equation" r:id="rId4" imgW="11582400" imgH="5486400" progId="Equation.3">
                  <p:embed/>
                  <p:pic>
                    <p:nvPicPr>
                      <p:cNvPr id="248842"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8278" y="3287093"/>
                        <a:ext cx="1152525"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8851" name="Object 19"/>
          <p:cNvGraphicFramePr>
            <a:graphicFrameLocks noChangeAspect="1"/>
          </p:cNvGraphicFramePr>
          <p:nvPr>
            <p:extLst>
              <p:ext uri="{D42A27DB-BD31-4B8C-83A1-F6EECF244321}">
                <p14:modId xmlns:p14="http://schemas.microsoft.com/office/powerpoint/2010/main" val="3302217688"/>
              </p:ext>
            </p:extLst>
          </p:nvPr>
        </p:nvGraphicFramePr>
        <p:xfrm>
          <a:off x="5297633" y="1023470"/>
          <a:ext cx="935037" cy="679450"/>
        </p:xfrm>
        <a:graphic>
          <a:graphicData uri="http://schemas.openxmlformats.org/presentationml/2006/ole">
            <mc:AlternateContent xmlns:mc="http://schemas.openxmlformats.org/markup-compatibility/2006">
              <mc:Choice xmlns:v="urn:schemas-microsoft-com:vml" Requires="v">
                <p:oleObj name="Equation" r:id="rId6" imgW="6096000" imgH="6400800" progId="Equation.DSMT4">
                  <p:embed/>
                </p:oleObj>
              </mc:Choice>
              <mc:Fallback>
                <p:oleObj name="Equation" r:id="rId6" imgW="6096000" imgH="6400800" progId="Equation.DSMT4">
                  <p:embed/>
                  <p:pic>
                    <p:nvPicPr>
                      <p:cNvPr id="248851"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7633" y="1023470"/>
                        <a:ext cx="935037"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8859" name="Rectangle 27"/>
          <p:cNvSpPr>
            <a:spLocks noChangeArrowheads="1"/>
          </p:cNvSpPr>
          <p:nvPr/>
        </p:nvSpPr>
        <p:spPr bwMode="auto">
          <a:xfrm>
            <a:off x="2667347" y="3857121"/>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28600" algn="l"/>
              </a:tabLst>
              <a:defRPr>
                <a:solidFill>
                  <a:schemeClr val="tx1"/>
                </a:solidFill>
                <a:latin typeface="Arial" panose="020B0604020202020204" pitchFamily="34" charset="0"/>
                <a:ea typeface="宋体" panose="02010600030101010101" pitchFamily="2" charset="-122"/>
              </a:defRPr>
            </a:lvl1pPr>
            <a:lvl2pPr>
              <a:tabLst>
                <a:tab pos="228600" algn="l"/>
              </a:tabLst>
              <a:defRPr>
                <a:solidFill>
                  <a:schemeClr val="tx1"/>
                </a:solidFill>
                <a:latin typeface="Arial" panose="020B0604020202020204" pitchFamily="34" charset="0"/>
                <a:ea typeface="宋体" panose="02010600030101010101" pitchFamily="2" charset="-122"/>
              </a:defRPr>
            </a:lvl2pPr>
            <a:lvl3pPr>
              <a:tabLst>
                <a:tab pos="228600" algn="l"/>
              </a:tabLst>
              <a:defRPr>
                <a:solidFill>
                  <a:schemeClr val="tx1"/>
                </a:solidFill>
                <a:latin typeface="Arial" panose="020B0604020202020204" pitchFamily="34" charset="0"/>
                <a:ea typeface="宋体" panose="02010600030101010101" pitchFamily="2" charset="-122"/>
              </a:defRPr>
            </a:lvl3pPr>
            <a:lvl4pPr>
              <a:tabLst>
                <a:tab pos="228600" algn="l"/>
              </a:tabLst>
              <a:defRPr>
                <a:solidFill>
                  <a:schemeClr val="tx1"/>
                </a:solidFill>
                <a:latin typeface="Arial" panose="020B0604020202020204" pitchFamily="34" charset="0"/>
                <a:ea typeface="宋体" panose="02010600030101010101" pitchFamily="2" charset="-122"/>
              </a:defRPr>
            </a:lvl4pPr>
            <a:lvl5pPr>
              <a:tabLst>
                <a:tab pos="2286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9pPr>
          </a:lstStyle>
          <a:p>
            <a:pPr algn="just"/>
            <a:r>
              <a:rPr kumimoji="1" lang="zh-CN" altLang="en-US" sz="2400" dirty="0">
                <a:ea typeface="微软雅黑" panose="020B0503020204020204" pitchFamily="34" charset="-122"/>
              </a:rPr>
              <a:t>如果已知作用于面元上的应力</a:t>
            </a:r>
            <a:endParaRPr kumimoji="1" lang="zh-CN" altLang="en-US" sz="4800" dirty="0">
              <a:ea typeface="微软雅黑" panose="020B0503020204020204" pitchFamily="34" charset="-122"/>
            </a:endParaRPr>
          </a:p>
        </p:txBody>
      </p:sp>
      <p:graphicFrame>
        <p:nvGraphicFramePr>
          <p:cNvPr id="248860" name="Object 28"/>
          <p:cNvGraphicFramePr>
            <a:graphicFrameLocks noChangeAspect="1"/>
          </p:cNvGraphicFramePr>
          <p:nvPr/>
        </p:nvGraphicFramePr>
        <p:xfrm>
          <a:off x="2785958" y="5142152"/>
          <a:ext cx="1219200" cy="601663"/>
        </p:xfrm>
        <a:graphic>
          <a:graphicData uri="http://schemas.openxmlformats.org/presentationml/2006/ole">
            <mc:AlternateContent xmlns:mc="http://schemas.openxmlformats.org/markup-compatibility/2006">
              <mc:Choice xmlns:v="urn:schemas-microsoft-com:vml" Requires="v">
                <p:oleObj name="Equation" r:id="rId8" imgW="11582400" imgH="5791200" progId="Equation.3">
                  <p:embed/>
                </p:oleObj>
              </mc:Choice>
              <mc:Fallback>
                <p:oleObj name="Equation" r:id="rId8" imgW="11582400" imgH="5791200" progId="Equation.3">
                  <p:embed/>
                  <p:pic>
                    <p:nvPicPr>
                      <p:cNvPr id="24886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5958" y="5142152"/>
                        <a:ext cx="1219200" cy="60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8861" name="Object 29"/>
          <p:cNvGraphicFramePr>
            <a:graphicFrameLocks noChangeAspect="1"/>
          </p:cNvGraphicFramePr>
          <p:nvPr/>
        </p:nvGraphicFramePr>
        <p:xfrm>
          <a:off x="2788537" y="4487611"/>
          <a:ext cx="1295400" cy="568325"/>
        </p:xfrm>
        <a:graphic>
          <a:graphicData uri="http://schemas.openxmlformats.org/presentationml/2006/ole">
            <mc:AlternateContent xmlns:mc="http://schemas.openxmlformats.org/markup-compatibility/2006">
              <mc:Choice xmlns:v="urn:schemas-microsoft-com:vml" Requires="v">
                <p:oleObj name="Equation" r:id="rId10" imgW="13106400" imgH="5791200" progId="Equation.3">
                  <p:embed/>
                </p:oleObj>
              </mc:Choice>
              <mc:Fallback>
                <p:oleObj name="Equation" r:id="rId10" imgW="13106400" imgH="5791200" progId="Equation.3">
                  <p:embed/>
                  <p:pic>
                    <p:nvPicPr>
                      <p:cNvPr id="248861" name="Object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8537" y="4487611"/>
                        <a:ext cx="129540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8862" name="Object 30"/>
          <p:cNvGraphicFramePr>
            <a:graphicFrameLocks noChangeAspect="1"/>
          </p:cNvGraphicFramePr>
          <p:nvPr/>
        </p:nvGraphicFramePr>
        <p:xfrm>
          <a:off x="4232176" y="4412745"/>
          <a:ext cx="1371600" cy="649288"/>
        </p:xfrm>
        <a:graphic>
          <a:graphicData uri="http://schemas.openxmlformats.org/presentationml/2006/ole">
            <mc:AlternateContent xmlns:mc="http://schemas.openxmlformats.org/markup-compatibility/2006">
              <mc:Choice xmlns:v="urn:schemas-microsoft-com:vml" Requires="v">
                <p:oleObj name="Equation" r:id="rId11" imgW="11582400" imgH="5486400" progId="Equation.3">
                  <p:embed/>
                </p:oleObj>
              </mc:Choice>
              <mc:Fallback>
                <p:oleObj name="Equation" r:id="rId11" imgW="11582400" imgH="5486400" progId="Equation.3">
                  <p:embed/>
                  <p:pic>
                    <p:nvPicPr>
                      <p:cNvPr id="248862"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176" y="4412745"/>
                        <a:ext cx="1371600"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8863" name="Object 31"/>
          <p:cNvGraphicFramePr>
            <a:graphicFrameLocks noChangeAspect="1"/>
          </p:cNvGraphicFramePr>
          <p:nvPr/>
        </p:nvGraphicFramePr>
        <p:xfrm>
          <a:off x="4177355" y="5115719"/>
          <a:ext cx="1447800" cy="609600"/>
        </p:xfrm>
        <a:graphic>
          <a:graphicData uri="http://schemas.openxmlformats.org/presentationml/2006/ole">
            <mc:AlternateContent xmlns:mc="http://schemas.openxmlformats.org/markup-compatibility/2006">
              <mc:Choice xmlns:v="urn:schemas-microsoft-com:vml" Requires="v">
                <p:oleObj name="Equation" r:id="rId12" imgW="13106400" imgH="5486400" progId="Equation.3">
                  <p:embed/>
                </p:oleObj>
              </mc:Choice>
              <mc:Fallback>
                <p:oleObj name="Equation" r:id="rId12" imgW="13106400" imgH="5486400" progId="Equation.3">
                  <p:embed/>
                  <p:pic>
                    <p:nvPicPr>
                      <p:cNvPr id="248863" name="Object 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77355" y="5115719"/>
                        <a:ext cx="1447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48864" name="Picture 32" descr="Graphic1"/>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793297" y="4492624"/>
            <a:ext cx="2438400" cy="1824038"/>
          </a:xfrm>
          <a:prstGeom prst="rect">
            <a:avLst/>
          </a:prstGeom>
          <a:noFill/>
          <a:extLst>
            <a:ext uri="{909E8E84-426E-40DD-AFC4-6F175D3DCCD1}">
              <a14:hiddenFill xmlns:a14="http://schemas.microsoft.com/office/drawing/2010/main">
                <a:solidFill>
                  <a:srgbClr val="FFFFFF"/>
                </a:solidFill>
              </a14:hiddenFill>
            </a:ext>
          </a:extLst>
        </p:spPr>
      </p:pic>
      <p:sp>
        <p:nvSpPr>
          <p:cNvPr id="248865" name="Rectangle 33"/>
          <p:cNvSpPr>
            <a:spLocks noChangeArrowheads="1"/>
          </p:cNvSpPr>
          <p:nvPr/>
        </p:nvSpPr>
        <p:spPr bwMode="auto">
          <a:xfrm>
            <a:off x="2170118" y="5820909"/>
            <a:ext cx="43027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dirty="0">
                <a:latin typeface="Arial" panose="020B0604020202020204" pitchFamily="34" charset="0"/>
                <a:ea typeface="微软雅黑" panose="020B0503020204020204" pitchFamily="34" charset="-122"/>
              </a:rPr>
              <a:t>     </a:t>
            </a:r>
            <a:r>
              <a:rPr kumimoji="1" lang="zh-CN" altLang="en-US" sz="2400" dirty="0">
                <a:latin typeface="Arial" panose="020B0604020202020204" pitchFamily="34" charset="0"/>
                <a:ea typeface="微软雅黑" panose="020B0503020204020204" pitchFamily="34" charset="-122"/>
              </a:rPr>
              <a:t>请在图中用箭头表示它们。</a:t>
            </a:r>
          </a:p>
        </p:txBody>
      </p:sp>
      <p:cxnSp>
        <p:nvCxnSpPr>
          <p:cNvPr id="3" name="直接箭头连接符 2"/>
          <p:cNvCxnSpPr/>
          <p:nvPr/>
        </p:nvCxnSpPr>
        <p:spPr>
          <a:xfrm>
            <a:off x="7464152" y="6387983"/>
            <a:ext cx="43204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470979" y="5661248"/>
            <a:ext cx="43204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7320136" y="4941168"/>
            <a:ext cx="43204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8256240" y="5658941"/>
            <a:ext cx="43204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Object 29"/>
          <p:cNvGraphicFramePr>
            <a:graphicFrameLocks noChangeAspect="1"/>
          </p:cNvGraphicFramePr>
          <p:nvPr/>
        </p:nvGraphicFramePr>
        <p:xfrm>
          <a:off x="7452194" y="6417013"/>
          <a:ext cx="841414" cy="369150"/>
        </p:xfrm>
        <a:graphic>
          <a:graphicData uri="http://schemas.openxmlformats.org/presentationml/2006/ole">
            <mc:AlternateContent xmlns:mc="http://schemas.openxmlformats.org/markup-compatibility/2006">
              <mc:Choice xmlns:v="urn:schemas-microsoft-com:vml" Requires="v">
                <p:oleObj name="Equation" r:id="rId15" imgW="13106400" imgH="5791200" progId="Equation.3">
                  <p:embed/>
                </p:oleObj>
              </mc:Choice>
              <mc:Fallback>
                <p:oleObj name="Equation" r:id="rId15" imgW="13106400" imgH="5791200" progId="Equation.3">
                  <p:embed/>
                  <p:pic>
                    <p:nvPicPr>
                      <p:cNvPr id="21" name="Object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194" y="6417013"/>
                        <a:ext cx="841414" cy="36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30"/>
          <p:cNvGraphicFramePr>
            <a:graphicFrameLocks noChangeAspect="1"/>
          </p:cNvGraphicFramePr>
          <p:nvPr/>
        </p:nvGraphicFramePr>
        <p:xfrm>
          <a:off x="8299959" y="5229226"/>
          <a:ext cx="776659" cy="367655"/>
        </p:xfrm>
        <a:graphic>
          <a:graphicData uri="http://schemas.openxmlformats.org/presentationml/2006/ole">
            <mc:AlternateContent xmlns:mc="http://schemas.openxmlformats.org/markup-compatibility/2006">
              <mc:Choice xmlns:v="urn:schemas-microsoft-com:vml" Requires="v">
                <p:oleObj name="Equation" r:id="rId16" imgW="11582400" imgH="5486400" progId="Equation.3">
                  <p:embed/>
                </p:oleObj>
              </mc:Choice>
              <mc:Fallback>
                <p:oleObj name="Equation" r:id="rId16" imgW="11582400" imgH="5486400" progId="Equation.3">
                  <p:embed/>
                  <p:pic>
                    <p:nvPicPr>
                      <p:cNvPr id="22"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9959" y="5229226"/>
                        <a:ext cx="776659" cy="3676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8"/>
          <p:cNvGraphicFramePr>
            <a:graphicFrameLocks noChangeAspect="1"/>
          </p:cNvGraphicFramePr>
          <p:nvPr/>
        </p:nvGraphicFramePr>
        <p:xfrm>
          <a:off x="7364714" y="4522671"/>
          <a:ext cx="774941" cy="382426"/>
        </p:xfrm>
        <a:graphic>
          <a:graphicData uri="http://schemas.openxmlformats.org/presentationml/2006/ole">
            <mc:AlternateContent xmlns:mc="http://schemas.openxmlformats.org/markup-compatibility/2006">
              <mc:Choice xmlns:v="urn:schemas-microsoft-com:vml" Requires="v">
                <p:oleObj name="Equation" r:id="rId17" imgW="11582400" imgH="5791200" progId="Equation.3">
                  <p:embed/>
                </p:oleObj>
              </mc:Choice>
              <mc:Fallback>
                <p:oleObj name="Equation" r:id="rId17" imgW="11582400" imgH="5791200" progId="Equation.3">
                  <p:embed/>
                  <p:pic>
                    <p:nvPicPr>
                      <p:cNvPr id="23"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4714" y="4522671"/>
                        <a:ext cx="774941" cy="382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31"/>
          <p:cNvGraphicFramePr>
            <a:graphicFrameLocks noChangeAspect="1"/>
          </p:cNvGraphicFramePr>
          <p:nvPr/>
        </p:nvGraphicFramePr>
        <p:xfrm>
          <a:off x="6129072" y="5276851"/>
          <a:ext cx="909556" cy="382971"/>
        </p:xfrm>
        <a:graphic>
          <a:graphicData uri="http://schemas.openxmlformats.org/presentationml/2006/ole">
            <mc:AlternateContent xmlns:mc="http://schemas.openxmlformats.org/markup-compatibility/2006">
              <mc:Choice xmlns:v="urn:schemas-microsoft-com:vml" Requires="v">
                <p:oleObj name="Equation" r:id="rId18" imgW="13106400" imgH="5486400" progId="Equation.3">
                  <p:embed/>
                </p:oleObj>
              </mc:Choice>
              <mc:Fallback>
                <p:oleObj name="Equation" r:id="rId18" imgW="13106400" imgH="5486400" progId="Equation.3">
                  <p:embed/>
                  <p:pic>
                    <p:nvPicPr>
                      <p:cNvPr id="24" name="Object 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29072" y="5276851"/>
                        <a:ext cx="909556" cy="3829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a:extLst>
              <a:ext uri="{FF2B5EF4-FFF2-40B4-BE49-F238E27FC236}">
                <a16:creationId xmlns:a16="http://schemas.microsoft.com/office/drawing/2014/main" id="{207BB7B2-AB88-4CBC-7EEB-9A56F9AE9346}"/>
              </a:ext>
            </a:extLst>
          </p:cNvPr>
          <p:cNvSpPr/>
          <p:nvPr/>
        </p:nvSpPr>
        <p:spPr>
          <a:xfrm>
            <a:off x="7340535" y="4479471"/>
            <a:ext cx="1207588" cy="53229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7928D0B-32BF-4A06-C8BC-24A476B64696}"/>
              </a:ext>
            </a:extLst>
          </p:cNvPr>
          <p:cNvSpPr/>
          <p:nvPr/>
        </p:nvSpPr>
        <p:spPr>
          <a:xfrm>
            <a:off x="8256240" y="5230887"/>
            <a:ext cx="1207588" cy="53229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84720694-015C-AD8C-D2EB-F493CC03C8DC}"/>
              </a:ext>
            </a:extLst>
          </p:cNvPr>
          <p:cNvSpPr/>
          <p:nvPr/>
        </p:nvSpPr>
        <p:spPr>
          <a:xfrm>
            <a:off x="7321079" y="6265456"/>
            <a:ext cx="1207588" cy="53229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404BE70-86E2-85ED-B545-305787F80449}"/>
              </a:ext>
            </a:extLst>
          </p:cNvPr>
          <p:cNvSpPr/>
          <p:nvPr/>
        </p:nvSpPr>
        <p:spPr>
          <a:xfrm>
            <a:off x="5797353" y="5176838"/>
            <a:ext cx="1207588" cy="53229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a:extLst>
              <a:ext uri="{FF2B5EF4-FFF2-40B4-BE49-F238E27FC236}">
                <a16:creationId xmlns:a16="http://schemas.microsoft.com/office/drawing/2014/main" id="{DEE8C5B3-A142-0D25-BBB6-881DE729B580}"/>
              </a:ext>
            </a:extLst>
          </p:cNvPr>
          <p:cNvSpPr>
            <a:spLocks noGrp="1"/>
          </p:cNvSpPr>
          <p:nvPr>
            <p:ph type="title"/>
          </p:nvPr>
        </p:nvSpPr>
        <p:spPr>
          <a:xfrm>
            <a:off x="568036" y="272885"/>
            <a:ext cx="2377574" cy="639762"/>
          </a:xfrm>
        </p:spPr>
        <p:txBody>
          <a:bodyPr/>
          <a:lstStyle/>
          <a:p>
            <a:r>
              <a:rPr lang="en-US" altLang="zh-CN" sz="2900" dirty="0">
                <a:cs typeface="Arial" panose="020B0604020202020204" pitchFamily="34" charset="0"/>
              </a:rPr>
              <a:t>2.2 </a:t>
            </a:r>
            <a:r>
              <a:rPr lang="zh-CN" altLang="en-US" sz="2900" dirty="0">
                <a:cs typeface="Arial" panose="020B0604020202020204" pitchFamily="34" charset="0"/>
              </a:rPr>
              <a:t>应力张量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29" name="对象 49153"/>
          <p:cNvGraphicFramePr>
            <a:graphicFrameLocks noChangeAspect="1"/>
          </p:cNvGraphicFramePr>
          <p:nvPr>
            <p:extLst>
              <p:ext uri="{D42A27DB-BD31-4B8C-83A1-F6EECF244321}">
                <p14:modId xmlns:p14="http://schemas.microsoft.com/office/powerpoint/2010/main" val="2691060653"/>
              </p:ext>
            </p:extLst>
          </p:nvPr>
        </p:nvGraphicFramePr>
        <p:xfrm>
          <a:off x="2424113" y="1310407"/>
          <a:ext cx="3321050" cy="506412"/>
        </p:xfrm>
        <a:graphic>
          <a:graphicData uri="http://schemas.openxmlformats.org/presentationml/2006/ole">
            <mc:AlternateContent xmlns:mc="http://schemas.openxmlformats.org/markup-compatibility/2006">
              <mc:Choice xmlns:v="urn:schemas-microsoft-com:vml" Requires="v">
                <p:oleObj r:id="rId2" imgW="37795200" imgH="5791200" progId="Equation.3">
                  <p:embed/>
                </p:oleObj>
              </mc:Choice>
              <mc:Fallback>
                <p:oleObj r:id="rId2" imgW="37795200" imgH="5791200" progId="Equation.3">
                  <p:embed/>
                  <p:pic>
                    <p:nvPicPr>
                      <p:cNvPr id="48129" name="对象 491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1310407"/>
                        <a:ext cx="33210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8130" name="矩形 49154"/>
          <p:cNvSpPr>
            <a:spLocks noChangeArrowheads="1"/>
          </p:cNvSpPr>
          <p:nvPr/>
        </p:nvSpPr>
        <p:spPr bwMode="auto">
          <a:xfrm>
            <a:off x="5951984" y="1346912"/>
            <a:ext cx="3455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latin typeface="微软雅黑" panose="020B0503020204020204" pitchFamily="34" charset="-122"/>
                <a:ea typeface="微软雅黑" panose="020B0503020204020204" pitchFamily="34" charset="-122"/>
              </a:rPr>
              <a:t>第一种表示形式</a:t>
            </a:r>
          </a:p>
        </p:txBody>
      </p:sp>
      <p:sp>
        <p:nvSpPr>
          <p:cNvPr id="48131" name="矩形 49155"/>
          <p:cNvSpPr>
            <a:spLocks noChangeArrowheads="1"/>
          </p:cNvSpPr>
          <p:nvPr/>
        </p:nvSpPr>
        <p:spPr bwMode="auto">
          <a:xfrm>
            <a:off x="2356644" y="2032646"/>
            <a:ext cx="3455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latin typeface="微软雅黑" panose="020B0503020204020204" pitchFamily="34" charset="-122"/>
                <a:ea typeface="微软雅黑" panose="020B0503020204020204" pitchFamily="34" charset="-122"/>
              </a:rPr>
              <a:t>另外，应力矢量也可表示为：</a:t>
            </a:r>
          </a:p>
        </p:txBody>
      </p:sp>
      <p:graphicFrame>
        <p:nvGraphicFramePr>
          <p:cNvPr id="48132" name="对象 49156"/>
          <p:cNvGraphicFramePr>
            <a:graphicFrameLocks noChangeAspect="1"/>
          </p:cNvGraphicFramePr>
          <p:nvPr>
            <p:extLst>
              <p:ext uri="{D42A27DB-BD31-4B8C-83A1-F6EECF244321}">
                <p14:modId xmlns:p14="http://schemas.microsoft.com/office/powerpoint/2010/main" val="3424665591"/>
              </p:ext>
            </p:extLst>
          </p:nvPr>
        </p:nvGraphicFramePr>
        <p:xfrm>
          <a:off x="2495353" y="2497140"/>
          <a:ext cx="2880319" cy="648072"/>
        </p:xfrm>
        <a:graphic>
          <a:graphicData uri="http://schemas.openxmlformats.org/presentationml/2006/ole">
            <mc:AlternateContent xmlns:mc="http://schemas.openxmlformats.org/markup-compatibility/2006">
              <mc:Choice xmlns:v="urn:schemas-microsoft-com:vml" Requires="v">
                <p:oleObj name="公式" r:id="rId4" imgW="33223200" imgH="6705600" progId="Equation.3">
                  <p:embed/>
                </p:oleObj>
              </mc:Choice>
              <mc:Fallback>
                <p:oleObj name="公式" r:id="rId4" imgW="33223200" imgH="6705600" progId="Equation.3">
                  <p:embed/>
                  <p:pic>
                    <p:nvPicPr>
                      <p:cNvPr id="48132" name="对象 491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353" y="2497140"/>
                        <a:ext cx="2880319"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8133" name="矩形 49157"/>
          <p:cNvSpPr>
            <a:spLocks noChangeArrowheads="1"/>
          </p:cNvSpPr>
          <p:nvPr/>
        </p:nvSpPr>
        <p:spPr bwMode="auto">
          <a:xfrm>
            <a:off x="5863580" y="2648484"/>
            <a:ext cx="4376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latin typeface="微软雅黑" panose="020B0503020204020204" pitchFamily="34" charset="-122"/>
                <a:ea typeface="微软雅黑" panose="020B0503020204020204" pitchFamily="34" charset="-122"/>
              </a:rPr>
              <a:t>第二种表示形式</a:t>
            </a:r>
            <a:r>
              <a:rPr lang="zh-CN" altLang="en-US" sz="2000" dirty="0">
                <a:latin typeface="Arial" panose="020B0604020202020204" pitchFamily="34" charset="0"/>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简单的矢量分解</a:t>
            </a:r>
          </a:p>
        </p:txBody>
      </p:sp>
      <p:sp>
        <p:nvSpPr>
          <p:cNvPr id="48134" name="矩形 49158"/>
          <p:cNvSpPr>
            <a:spLocks noChangeArrowheads="1"/>
          </p:cNvSpPr>
          <p:nvPr/>
        </p:nvSpPr>
        <p:spPr bwMode="auto">
          <a:xfrm>
            <a:off x="2424113" y="3410383"/>
            <a:ext cx="7488237" cy="240065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以上分析表明：</a:t>
            </a:r>
          </a:p>
          <a:p>
            <a:pPr>
              <a:lnSpc>
                <a:spcPct val="150000"/>
              </a:lnSpc>
            </a:pPr>
            <a:r>
              <a:rPr lang="zh-CN" altLang="en-US" sz="2000" dirty="0">
                <a:latin typeface="微软雅黑" panose="020B0503020204020204" pitchFamily="34" charset="-122"/>
                <a:ea typeface="微软雅黑" panose="020B0503020204020204" pitchFamily="34" charset="-122"/>
              </a:rPr>
              <a:t>    对于以   为外法向面元上的应力矢   ，可以用于三个坐标面平行的面元上的应力矢进行线性表示(对应第一种表示形式)；也可以将其表示为沿三个坐标轴的分量形式(对应第二种表示形式)</a:t>
            </a:r>
            <a:r>
              <a:rPr lang="zh-CN" altLang="en-US" sz="2000" dirty="0">
                <a:latin typeface="Arial" panose="020B0604020202020204" pitchFamily="34" charset="0"/>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均可理解为对该应力进行不同的分解。</a:t>
            </a:r>
          </a:p>
        </p:txBody>
      </p:sp>
      <p:graphicFrame>
        <p:nvGraphicFramePr>
          <p:cNvPr id="48135" name="对象 49159"/>
          <p:cNvGraphicFramePr>
            <a:graphicFrameLocks/>
          </p:cNvGraphicFramePr>
          <p:nvPr>
            <p:extLst>
              <p:ext uri="{D42A27DB-BD31-4B8C-83A1-F6EECF244321}">
                <p14:modId xmlns:p14="http://schemas.microsoft.com/office/powerpoint/2010/main" val="3120349325"/>
              </p:ext>
            </p:extLst>
          </p:nvPr>
        </p:nvGraphicFramePr>
        <p:xfrm>
          <a:off x="6600057" y="3943871"/>
          <a:ext cx="358775" cy="393700"/>
        </p:xfrm>
        <a:graphic>
          <a:graphicData uri="http://schemas.openxmlformats.org/presentationml/2006/ole">
            <mc:AlternateContent xmlns:mc="http://schemas.openxmlformats.org/markup-compatibility/2006">
              <mc:Choice xmlns:v="urn:schemas-microsoft-com:vml" Requires="v">
                <p:oleObj r:id="rId6" imgW="152280" imgH="203040" progId="Equation.3">
                  <p:embed/>
                </p:oleObj>
              </mc:Choice>
              <mc:Fallback>
                <p:oleObj r:id="rId6" imgW="152280" imgH="203040" progId="Equation.3">
                  <p:embed/>
                  <p:pic>
                    <p:nvPicPr>
                      <p:cNvPr id="48135" name="对象 4915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0057" y="3943871"/>
                        <a:ext cx="3587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136" name="对象 49160"/>
          <p:cNvGraphicFramePr>
            <a:graphicFrameLocks/>
          </p:cNvGraphicFramePr>
          <p:nvPr>
            <p:extLst>
              <p:ext uri="{D42A27DB-BD31-4B8C-83A1-F6EECF244321}">
                <p14:modId xmlns:p14="http://schemas.microsoft.com/office/powerpoint/2010/main" val="994525602"/>
              </p:ext>
            </p:extLst>
          </p:nvPr>
        </p:nvGraphicFramePr>
        <p:xfrm>
          <a:off x="3503712" y="3843859"/>
          <a:ext cx="431800" cy="493713"/>
        </p:xfrm>
        <a:graphic>
          <a:graphicData uri="http://schemas.openxmlformats.org/presentationml/2006/ole">
            <mc:AlternateContent xmlns:mc="http://schemas.openxmlformats.org/markup-compatibility/2006">
              <mc:Choice xmlns:v="urn:schemas-microsoft-com:vml" Requires="v">
                <p:oleObj r:id="rId8" imgW="3048000" imgH="5486400" progId="Equation.3">
                  <p:embed/>
                </p:oleObj>
              </mc:Choice>
              <mc:Fallback>
                <p:oleObj r:id="rId8" imgW="3048000" imgH="5486400" progId="Equation.3">
                  <p:embed/>
                  <p:pic>
                    <p:nvPicPr>
                      <p:cNvPr id="48136" name="对象 4916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3712" y="3843859"/>
                        <a:ext cx="4318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49</a:t>
            </a:fld>
            <a:endParaRPr lang="zh-CN" altLang="en-US"/>
          </a:p>
        </p:txBody>
      </p:sp>
      <p:sp>
        <p:nvSpPr>
          <p:cNvPr id="4" name="标题 1">
            <a:extLst>
              <a:ext uri="{FF2B5EF4-FFF2-40B4-BE49-F238E27FC236}">
                <a16:creationId xmlns:a16="http://schemas.microsoft.com/office/drawing/2014/main" id="{DBF9073F-8BC4-9132-FE43-17EA5F416C7A}"/>
              </a:ext>
            </a:extLst>
          </p:cNvPr>
          <p:cNvSpPr>
            <a:spLocks noGrp="1"/>
          </p:cNvSpPr>
          <p:nvPr>
            <p:ph type="title"/>
          </p:nvPr>
        </p:nvSpPr>
        <p:spPr>
          <a:xfrm>
            <a:off x="632691" y="270519"/>
            <a:ext cx="2377574" cy="639762"/>
          </a:xfrm>
        </p:spPr>
        <p:txBody>
          <a:bodyPr/>
          <a:lstStyle/>
          <a:p>
            <a:r>
              <a:rPr lang="en-US" altLang="zh-CN" sz="2900" dirty="0">
                <a:cs typeface="Arial" panose="020B0604020202020204" pitchFamily="34" charset="0"/>
              </a:rPr>
              <a:t>2.2 </a:t>
            </a:r>
            <a:r>
              <a:rPr lang="zh-CN" altLang="en-US" sz="2900" dirty="0">
                <a:cs typeface="Arial" panose="020B0604020202020204" pitchFamily="34" charset="0"/>
              </a:rPr>
              <a:t>应力张量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文本框 5123"/>
          <p:cNvSpPr txBox="1">
            <a:spLocks noChangeArrowheads="1"/>
          </p:cNvSpPr>
          <p:nvPr/>
        </p:nvSpPr>
        <p:spPr bwMode="auto">
          <a:xfrm>
            <a:off x="2218856" y="1776036"/>
            <a:ext cx="8559071"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第一节 连续方程（</a:t>
            </a:r>
            <a:r>
              <a:rPr lang="zh-CN" altLang="en-US" sz="2400" dirty="0">
                <a:solidFill>
                  <a:srgbClr val="FF0000"/>
                </a:solidFill>
                <a:latin typeface="微软雅黑" panose="020B0503020204020204" pitchFamily="34" charset="-122"/>
                <a:ea typeface="微软雅黑" panose="020B0503020204020204" pitchFamily="34" charset="-122"/>
              </a:rPr>
              <a:t>质量守恒</a:t>
            </a:r>
            <a:r>
              <a:rPr lang="zh-CN" altLang="en-US" sz="2400" dirty="0">
                <a:latin typeface="微软雅黑" panose="020B0503020204020204" pitchFamily="34" charset="-122"/>
                <a:ea typeface="微软雅黑" panose="020B0503020204020204" pitchFamily="34" charset="-122"/>
              </a:rPr>
              <a:t>）</a:t>
            </a:r>
          </a:p>
          <a:p>
            <a:pPr>
              <a:lnSpc>
                <a:spcPct val="150000"/>
              </a:lnSpc>
            </a:pPr>
            <a:r>
              <a:rPr lang="zh-CN" altLang="en-US" sz="2400" dirty="0">
                <a:solidFill>
                  <a:schemeClr val="bg1">
                    <a:lumMod val="65000"/>
                  </a:schemeClr>
                </a:solidFill>
                <a:latin typeface="微软雅黑" panose="020B0503020204020204" pitchFamily="34" charset="-122"/>
                <a:ea typeface="微软雅黑" panose="020B0503020204020204" pitchFamily="34" charset="-122"/>
              </a:rPr>
              <a:t>第二节 作用于流体的力、应力张量</a:t>
            </a:r>
          </a:p>
          <a:p>
            <a:pPr>
              <a:lnSpc>
                <a:spcPct val="150000"/>
              </a:lnSpc>
            </a:pPr>
            <a:r>
              <a:rPr lang="zh-CN" altLang="en-US" sz="2400" dirty="0">
                <a:solidFill>
                  <a:schemeClr val="bg1">
                    <a:lumMod val="65000"/>
                  </a:schemeClr>
                </a:solidFill>
                <a:latin typeface="微软雅黑" panose="020B0503020204020204" pitchFamily="34" charset="-122"/>
                <a:ea typeface="微软雅黑" panose="020B0503020204020204" pitchFamily="34" charset="-122"/>
              </a:rPr>
              <a:t>第三节 运动方程（动量守恒）</a:t>
            </a:r>
          </a:p>
          <a:p>
            <a:pPr>
              <a:lnSpc>
                <a:spcPct val="150000"/>
              </a:lnSpc>
            </a:pPr>
            <a:r>
              <a:rPr lang="zh-CN" altLang="en-US" sz="2400" dirty="0">
                <a:solidFill>
                  <a:schemeClr val="bg1">
                    <a:lumMod val="65000"/>
                  </a:schemeClr>
                </a:solidFill>
                <a:latin typeface="微软雅黑" panose="020B0503020204020204" pitchFamily="34" charset="-122"/>
                <a:ea typeface="微软雅黑" panose="020B0503020204020204" pitchFamily="34" charset="-122"/>
              </a:rPr>
              <a:t>第四节 能量方程（能量守恒）</a:t>
            </a:r>
          </a:p>
          <a:p>
            <a:pPr>
              <a:lnSpc>
                <a:spcPct val="150000"/>
              </a:lnSpc>
            </a:pPr>
            <a:r>
              <a:rPr lang="zh-CN" altLang="en-US" sz="2400" dirty="0">
                <a:solidFill>
                  <a:schemeClr val="bg1">
                    <a:lumMod val="65000"/>
                  </a:schemeClr>
                </a:solidFill>
                <a:latin typeface="微软雅黑" panose="020B0503020204020204" pitchFamily="34" charset="-122"/>
                <a:ea typeface="微软雅黑" panose="020B0503020204020204" pitchFamily="34" charset="-122"/>
              </a:rPr>
              <a:t>第五节 简单情况下的纳维-斯托克斯(N-S)方程的一些准确解</a:t>
            </a:r>
          </a:p>
        </p:txBody>
      </p:sp>
      <p:sp>
        <p:nvSpPr>
          <p:cNvPr id="3" name="标题 2">
            <a:extLst>
              <a:ext uri="{FF2B5EF4-FFF2-40B4-BE49-F238E27FC236}">
                <a16:creationId xmlns:a16="http://schemas.microsoft.com/office/drawing/2014/main" id="{DBBDAED2-A009-E2BE-ECEF-51651C2AC241}"/>
              </a:ext>
            </a:extLst>
          </p:cNvPr>
          <p:cNvSpPr>
            <a:spLocks noGrp="1"/>
          </p:cNvSpPr>
          <p:nvPr>
            <p:ph type="title"/>
          </p:nvPr>
        </p:nvSpPr>
        <p:spPr/>
        <p:txBody>
          <a:bodyPr/>
          <a:lstStyle/>
          <a:p>
            <a:r>
              <a:rPr lang="zh-CN" altLang="en-US" dirty="0"/>
              <a:t>第二章 流体运动方程组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extLst>
      <p:ext uri="{BB962C8B-B14F-4D97-AF65-F5344CB8AC3E}">
        <p14:creationId xmlns:p14="http://schemas.microsoft.com/office/powerpoint/2010/main" val="11249791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矩形 50177"/>
          <p:cNvSpPr>
            <a:spLocks noChangeArrowheads="1"/>
          </p:cNvSpPr>
          <p:nvPr/>
        </p:nvSpPr>
        <p:spPr bwMode="auto">
          <a:xfrm>
            <a:off x="1545487" y="1066802"/>
            <a:ext cx="406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008000"/>
                </a:solidFill>
                <a:latin typeface="微软雅黑" panose="020B0503020204020204" pitchFamily="34" charset="-122"/>
                <a:ea typeface="微软雅黑" panose="020B0503020204020204" pitchFamily="34" charset="-122"/>
              </a:rPr>
              <a:t>法应力和切应力的简单介绍</a:t>
            </a:r>
          </a:p>
        </p:txBody>
      </p:sp>
      <p:grpSp>
        <p:nvGrpSpPr>
          <p:cNvPr id="49154" name="组合 50178"/>
          <p:cNvGrpSpPr/>
          <p:nvPr/>
        </p:nvGrpSpPr>
        <p:grpSpPr bwMode="auto">
          <a:xfrm>
            <a:off x="3000226" y="2689343"/>
            <a:ext cx="5786438" cy="2908300"/>
            <a:chOff x="-45" y="-6"/>
            <a:chExt cx="3645" cy="1832"/>
          </a:xfrm>
        </p:grpSpPr>
        <p:sp>
          <p:nvSpPr>
            <p:cNvPr id="49155" name="矩形 50179"/>
            <p:cNvSpPr>
              <a:spLocks noChangeArrowheads="1"/>
            </p:cNvSpPr>
            <p:nvPr/>
          </p:nvSpPr>
          <p:spPr bwMode="auto">
            <a:xfrm>
              <a:off x="0" y="528"/>
              <a:ext cx="3600"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2000" dirty="0">
                <a:latin typeface="微软雅黑" panose="020B0503020204020204" pitchFamily="34" charset="-122"/>
                <a:ea typeface="微软雅黑" panose="020B0503020204020204" pitchFamily="34" charset="-122"/>
              </a:endParaRPr>
            </a:p>
            <a:p>
              <a:pPr eaLnBrk="0" hangingPunct="0"/>
              <a:r>
                <a:rPr lang="en-US" altLang="zh-CN" sz="2000" dirty="0">
                  <a:latin typeface="微软雅黑" panose="020B0503020204020204" pitchFamily="34" charset="-122"/>
                  <a:ea typeface="微软雅黑" panose="020B0503020204020204" pitchFamily="34" charset="-122"/>
                </a:rPr>
                <a:t>  </a:t>
              </a:r>
            </a:p>
            <a:p>
              <a:pPr eaLnBrk="0" hangingPunct="0"/>
              <a:endParaRPr lang="en-US" altLang="zh-CN" sz="2000" dirty="0">
                <a:latin typeface="微软雅黑" panose="020B0503020204020204" pitchFamily="34" charset="-122"/>
                <a:ea typeface="微软雅黑" panose="020B0503020204020204" pitchFamily="34" charset="-122"/>
              </a:endParaRPr>
            </a:p>
          </p:txBody>
        </p:sp>
        <p:graphicFrame>
          <p:nvGraphicFramePr>
            <p:cNvPr id="49156" name="对象 50180"/>
            <p:cNvGraphicFramePr>
              <a:graphicFrameLocks noChangeAspect="1"/>
            </p:cNvGraphicFramePr>
            <p:nvPr/>
          </p:nvGraphicFramePr>
          <p:xfrm>
            <a:off x="1134" y="342"/>
            <a:ext cx="2419" cy="372"/>
          </p:xfrm>
          <a:graphic>
            <a:graphicData uri="http://schemas.openxmlformats.org/presentationml/2006/ole">
              <mc:AlternateContent xmlns:mc="http://schemas.openxmlformats.org/markup-compatibility/2006">
                <mc:Choice xmlns:v="urn:schemas-microsoft-com:vml" Requires="v">
                  <p:oleObj name="Equation" r:id="rId2" imgW="1752480" imgH="228600" progId="Equation.DSMT4">
                    <p:embed/>
                  </p:oleObj>
                </mc:Choice>
                <mc:Fallback>
                  <p:oleObj name="Equation" r:id="rId2" imgW="1752480" imgH="228600" progId="Equation.DSMT4">
                    <p:embed/>
                    <p:pic>
                      <p:nvPicPr>
                        <p:cNvPr id="49156" name="对象 50180"/>
                        <p:cNvPicPr>
                          <a:picLocks noChangeAspect="1" noChangeArrowheads="1"/>
                        </p:cNvPicPr>
                        <p:nvPr/>
                      </p:nvPicPr>
                      <p:blipFill>
                        <a:blip r:embed="rId3"/>
                        <a:srcRect/>
                        <a:stretch>
                          <a:fillRect/>
                        </a:stretch>
                      </p:blipFill>
                      <p:spPr bwMode="auto">
                        <a:xfrm>
                          <a:off x="1134" y="342"/>
                          <a:ext cx="2419" cy="372"/>
                        </a:xfrm>
                        <a:prstGeom prst="rect">
                          <a:avLst/>
                        </a:prstGeom>
                        <a:noFill/>
                        <a:ln>
                          <a:noFill/>
                        </a:ln>
                      </p:spPr>
                    </p:pic>
                  </p:oleObj>
                </mc:Fallback>
              </mc:AlternateContent>
            </a:graphicData>
          </a:graphic>
        </p:graphicFrame>
        <p:graphicFrame>
          <p:nvGraphicFramePr>
            <p:cNvPr id="49157" name="对象 50181"/>
            <p:cNvGraphicFramePr>
              <a:graphicFrameLocks noChangeAspect="1"/>
            </p:cNvGraphicFramePr>
            <p:nvPr/>
          </p:nvGraphicFramePr>
          <p:xfrm>
            <a:off x="1200" y="1488"/>
            <a:ext cx="1144" cy="338"/>
          </p:xfrm>
          <a:graphic>
            <a:graphicData uri="http://schemas.openxmlformats.org/presentationml/2006/ole">
              <mc:AlternateContent xmlns:mc="http://schemas.openxmlformats.org/markup-compatibility/2006">
                <mc:Choice xmlns:v="urn:schemas-microsoft-com:vml" Requires="v">
                  <p:oleObj name="Equation" r:id="rId4" imgW="18592800" imgH="5486400" progId="Equation.DSMT4">
                    <p:embed/>
                  </p:oleObj>
                </mc:Choice>
                <mc:Fallback>
                  <p:oleObj name="Equation" r:id="rId4" imgW="18592800" imgH="5486400" progId="Equation.DSMT4">
                    <p:embed/>
                    <p:pic>
                      <p:nvPicPr>
                        <p:cNvPr id="49157" name="对象 50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 y="1488"/>
                          <a:ext cx="114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58" name="矩形 50182"/>
            <p:cNvSpPr>
              <a:spLocks noChangeArrowheads="1"/>
            </p:cNvSpPr>
            <p:nvPr/>
          </p:nvSpPr>
          <p:spPr bwMode="auto">
            <a:xfrm>
              <a:off x="-45" y="-6"/>
              <a:ext cx="321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sz="2000" dirty="0">
                  <a:latin typeface="微软雅黑" panose="020B0503020204020204" pitchFamily="34" charset="-122"/>
                  <a:ea typeface="微软雅黑" panose="020B0503020204020204" pitchFamily="34" charset="-122"/>
                </a:rPr>
                <a:t>通常应力矢量也可以沿        方向分解：</a:t>
              </a:r>
            </a:p>
          </p:txBody>
        </p:sp>
        <p:sp>
          <p:nvSpPr>
            <p:cNvPr id="49159" name="矩形 50183"/>
            <p:cNvSpPr>
              <a:spLocks noChangeArrowheads="1"/>
            </p:cNvSpPr>
            <p:nvPr/>
          </p:nvSpPr>
          <p:spPr bwMode="auto">
            <a:xfrm>
              <a:off x="2349" y="960"/>
              <a:ext cx="6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微软雅黑" panose="020B0503020204020204" pitchFamily="34" charset="-122"/>
                  <a:ea typeface="微软雅黑" panose="020B0503020204020204" pitchFamily="34" charset="-122"/>
                </a:rPr>
                <a:t>切应力</a:t>
              </a:r>
            </a:p>
          </p:txBody>
        </p:sp>
        <p:sp>
          <p:nvSpPr>
            <p:cNvPr id="49160" name="矩形 50184"/>
            <p:cNvSpPr>
              <a:spLocks noChangeArrowheads="1"/>
            </p:cNvSpPr>
            <p:nvPr/>
          </p:nvSpPr>
          <p:spPr bwMode="auto">
            <a:xfrm>
              <a:off x="1485" y="960"/>
              <a:ext cx="6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微软雅黑" panose="020B0503020204020204" pitchFamily="34" charset="-122"/>
                  <a:ea typeface="微软雅黑" panose="020B0503020204020204" pitchFamily="34" charset="-122"/>
                </a:rPr>
                <a:t>法应力</a:t>
              </a:r>
            </a:p>
          </p:txBody>
        </p:sp>
        <p:sp>
          <p:nvSpPr>
            <p:cNvPr id="49161" name="直接连接符 50185"/>
            <p:cNvSpPr>
              <a:spLocks noChangeShapeType="1"/>
            </p:cNvSpPr>
            <p:nvPr/>
          </p:nvSpPr>
          <p:spPr bwMode="auto">
            <a:xfrm>
              <a:off x="1728" y="768"/>
              <a:ext cx="0" cy="24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49162" name="直接连接符 50186"/>
            <p:cNvSpPr>
              <a:spLocks noChangeShapeType="1"/>
            </p:cNvSpPr>
            <p:nvPr/>
          </p:nvSpPr>
          <p:spPr bwMode="auto">
            <a:xfrm>
              <a:off x="2448" y="768"/>
              <a:ext cx="0" cy="24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49163" name="直接连接符 50187"/>
            <p:cNvSpPr>
              <a:spLocks noChangeShapeType="1"/>
            </p:cNvSpPr>
            <p:nvPr/>
          </p:nvSpPr>
          <p:spPr bwMode="auto">
            <a:xfrm>
              <a:off x="1728" y="1248"/>
              <a:ext cx="0" cy="24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pSp>
      <p:sp>
        <p:nvSpPr>
          <p:cNvPr id="2" name="灯片编号占位符 1"/>
          <p:cNvSpPr>
            <a:spLocks noGrp="1"/>
          </p:cNvSpPr>
          <p:nvPr>
            <p:ph type="sldNum" sz="quarter" idx="12"/>
          </p:nvPr>
        </p:nvSpPr>
        <p:spPr/>
        <p:txBody>
          <a:bodyPr/>
          <a:lstStyle/>
          <a:p>
            <a:fld id="{0C913308-F349-4B6D-A68A-DD1791B4A57B}" type="slidenum">
              <a:rPr lang="zh-CN" altLang="en-US" smtClean="0"/>
              <a:pPr/>
              <a:t>50</a:t>
            </a:fld>
            <a:endParaRPr lang="zh-CN" altLang="en-US"/>
          </a:p>
        </p:txBody>
      </p:sp>
      <p:graphicFrame>
        <p:nvGraphicFramePr>
          <p:cNvPr id="3" name="对象 49156">
            <a:extLst>
              <a:ext uri="{FF2B5EF4-FFF2-40B4-BE49-F238E27FC236}">
                <a16:creationId xmlns:a16="http://schemas.microsoft.com/office/drawing/2014/main" id="{96F803F3-2A87-2267-C02F-92D62ABF9CAD}"/>
              </a:ext>
            </a:extLst>
          </p:cNvPr>
          <p:cNvGraphicFramePr>
            <a:graphicFrameLocks noChangeAspect="1"/>
          </p:cNvGraphicFramePr>
          <p:nvPr/>
        </p:nvGraphicFramePr>
        <p:xfrm>
          <a:off x="4711436" y="1847850"/>
          <a:ext cx="5559656" cy="737432"/>
        </p:xfrm>
        <a:graphic>
          <a:graphicData uri="http://schemas.openxmlformats.org/presentationml/2006/ole">
            <mc:AlternateContent xmlns:mc="http://schemas.openxmlformats.org/markup-compatibility/2006">
              <mc:Choice xmlns:v="urn:schemas-microsoft-com:vml" Requires="v">
                <p:oleObj name="Equation" r:id="rId6" imgW="2349360" imgH="266400" progId="Equation.DSMT4">
                  <p:embed/>
                </p:oleObj>
              </mc:Choice>
              <mc:Fallback>
                <p:oleObj name="Equation" r:id="rId6" imgW="2349360" imgH="266400" progId="Equation.DSMT4">
                  <p:embed/>
                  <p:pic>
                    <p:nvPicPr>
                      <p:cNvPr id="3" name="对象 49156">
                        <a:extLst>
                          <a:ext uri="{FF2B5EF4-FFF2-40B4-BE49-F238E27FC236}">
                            <a16:creationId xmlns:a16="http://schemas.microsoft.com/office/drawing/2014/main" id="{96F803F3-2A87-2267-C02F-92D62ABF9CAD}"/>
                          </a:ext>
                        </a:extLst>
                      </p:cNvPr>
                      <p:cNvPicPr>
                        <a:picLocks noChangeAspect="1" noChangeArrowheads="1"/>
                      </p:cNvPicPr>
                      <p:nvPr/>
                    </p:nvPicPr>
                    <p:blipFill>
                      <a:blip r:embed="rId7"/>
                      <a:srcRect/>
                      <a:stretch>
                        <a:fillRect/>
                      </a:stretch>
                    </p:blipFill>
                    <p:spPr bwMode="auto">
                      <a:xfrm>
                        <a:off x="4711436" y="1847850"/>
                        <a:ext cx="5559656" cy="737432"/>
                      </a:xfrm>
                      <a:prstGeom prst="rect">
                        <a:avLst/>
                      </a:prstGeom>
                      <a:noFill/>
                      <a:ln>
                        <a:noFill/>
                      </a:ln>
                    </p:spPr>
                  </p:pic>
                </p:oleObj>
              </mc:Fallback>
            </mc:AlternateContent>
          </a:graphicData>
        </a:graphic>
      </p:graphicFrame>
      <p:sp>
        <p:nvSpPr>
          <p:cNvPr id="4" name="矩形 50182">
            <a:extLst>
              <a:ext uri="{FF2B5EF4-FFF2-40B4-BE49-F238E27FC236}">
                <a16:creationId xmlns:a16="http://schemas.microsoft.com/office/drawing/2014/main" id="{BFB0C549-7E52-24DB-91CB-04BEFA314135}"/>
              </a:ext>
            </a:extLst>
          </p:cNvPr>
          <p:cNvSpPr>
            <a:spLocks noChangeArrowheads="1"/>
          </p:cNvSpPr>
          <p:nvPr/>
        </p:nvSpPr>
        <p:spPr bwMode="auto">
          <a:xfrm>
            <a:off x="2999656" y="1462768"/>
            <a:ext cx="4146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000" dirty="0">
                <a:latin typeface="微软雅黑" panose="020B0503020204020204" pitchFamily="34" charset="-122"/>
                <a:ea typeface="微软雅黑" panose="020B0503020204020204" pitchFamily="34" charset="-122"/>
              </a:rPr>
              <a:t>应力矢量沿             方向分解：</a:t>
            </a:r>
          </a:p>
        </p:txBody>
      </p:sp>
      <p:graphicFrame>
        <p:nvGraphicFramePr>
          <p:cNvPr id="5" name="对象 4">
            <a:extLst>
              <a:ext uri="{FF2B5EF4-FFF2-40B4-BE49-F238E27FC236}">
                <a16:creationId xmlns:a16="http://schemas.microsoft.com/office/drawing/2014/main" id="{FA66B7F5-54D2-223F-63C1-07585F257FD6}"/>
              </a:ext>
            </a:extLst>
          </p:cNvPr>
          <p:cNvGraphicFramePr>
            <a:graphicFrameLocks noChangeAspect="1"/>
          </p:cNvGraphicFramePr>
          <p:nvPr/>
        </p:nvGraphicFramePr>
        <p:xfrm>
          <a:off x="4671865" y="1534601"/>
          <a:ext cx="805387" cy="337743"/>
        </p:xfrm>
        <a:graphic>
          <a:graphicData uri="http://schemas.openxmlformats.org/presentationml/2006/ole">
            <mc:AlternateContent xmlns:mc="http://schemas.openxmlformats.org/markup-compatibility/2006">
              <mc:Choice xmlns:v="urn:schemas-microsoft-com:vml" Requires="v">
                <p:oleObj name="Equation" r:id="rId8" imgW="393480" imgH="164880" progId="Equation.DSMT4">
                  <p:embed/>
                </p:oleObj>
              </mc:Choice>
              <mc:Fallback>
                <p:oleObj name="Equation" r:id="rId8" imgW="393480" imgH="164880" progId="Equation.DSMT4">
                  <p:embed/>
                  <p:pic>
                    <p:nvPicPr>
                      <p:cNvPr id="5" name="对象 4">
                        <a:extLst>
                          <a:ext uri="{FF2B5EF4-FFF2-40B4-BE49-F238E27FC236}">
                            <a16:creationId xmlns:a16="http://schemas.microsoft.com/office/drawing/2014/main" id="{FA66B7F5-54D2-223F-63C1-07585F257FD6}"/>
                          </a:ext>
                        </a:extLst>
                      </p:cNvPr>
                      <p:cNvPicPr/>
                      <p:nvPr/>
                    </p:nvPicPr>
                    <p:blipFill>
                      <a:blip r:embed="rId9"/>
                      <a:stretch>
                        <a:fillRect/>
                      </a:stretch>
                    </p:blipFill>
                    <p:spPr>
                      <a:xfrm>
                        <a:off x="4671865" y="1534601"/>
                        <a:ext cx="805387" cy="337743"/>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D580F177-4C47-8D8F-53A8-80DE6305575F}"/>
              </a:ext>
            </a:extLst>
          </p:cNvPr>
          <p:cNvGraphicFramePr>
            <a:graphicFrameLocks noChangeAspect="1"/>
          </p:cNvGraphicFramePr>
          <p:nvPr/>
        </p:nvGraphicFramePr>
        <p:xfrm>
          <a:off x="5958203" y="2747048"/>
          <a:ext cx="541338" cy="351870"/>
        </p:xfrm>
        <a:graphic>
          <a:graphicData uri="http://schemas.openxmlformats.org/presentationml/2006/ole">
            <mc:AlternateContent xmlns:mc="http://schemas.openxmlformats.org/markup-compatibility/2006">
              <mc:Choice xmlns:v="urn:schemas-microsoft-com:vml" Requires="v">
                <p:oleObj name="Equation" r:id="rId10" imgW="253800" imgH="164880" progId="Equation.DSMT4">
                  <p:embed/>
                </p:oleObj>
              </mc:Choice>
              <mc:Fallback>
                <p:oleObj name="Equation" r:id="rId10" imgW="253800" imgH="164880" progId="Equation.DSMT4">
                  <p:embed/>
                  <p:pic>
                    <p:nvPicPr>
                      <p:cNvPr id="6" name="对象 5">
                        <a:extLst>
                          <a:ext uri="{FF2B5EF4-FFF2-40B4-BE49-F238E27FC236}">
                            <a16:creationId xmlns:a16="http://schemas.microsoft.com/office/drawing/2014/main" id="{D580F177-4C47-8D8F-53A8-80DE6305575F}"/>
                          </a:ext>
                        </a:extLst>
                      </p:cNvPr>
                      <p:cNvPicPr/>
                      <p:nvPr/>
                    </p:nvPicPr>
                    <p:blipFill>
                      <a:blip r:embed="rId11"/>
                      <a:stretch>
                        <a:fillRect/>
                      </a:stretch>
                    </p:blipFill>
                    <p:spPr>
                      <a:xfrm>
                        <a:off x="5958203" y="2747048"/>
                        <a:ext cx="541338" cy="351870"/>
                      </a:xfrm>
                      <a:prstGeom prst="rect">
                        <a:avLst/>
                      </a:prstGeom>
                    </p:spPr>
                  </p:pic>
                </p:oleObj>
              </mc:Fallback>
            </mc:AlternateContent>
          </a:graphicData>
        </a:graphic>
      </p:graphicFrame>
      <p:sp>
        <p:nvSpPr>
          <p:cNvPr id="8" name="标题 1">
            <a:extLst>
              <a:ext uri="{FF2B5EF4-FFF2-40B4-BE49-F238E27FC236}">
                <a16:creationId xmlns:a16="http://schemas.microsoft.com/office/drawing/2014/main" id="{992143CD-3BFC-CDFE-E823-1AD370AC91DB}"/>
              </a:ext>
            </a:extLst>
          </p:cNvPr>
          <p:cNvSpPr>
            <a:spLocks noGrp="1"/>
          </p:cNvSpPr>
          <p:nvPr>
            <p:ph type="title"/>
          </p:nvPr>
        </p:nvSpPr>
        <p:spPr>
          <a:xfrm>
            <a:off x="622082" y="271028"/>
            <a:ext cx="2377574" cy="639762"/>
          </a:xfrm>
        </p:spPr>
        <p:txBody>
          <a:bodyPr/>
          <a:lstStyle/>
          <a:p>
            <a:r>
              <a:rPr lang="en-US" altLang="zh-CN" sz="2900" dirty="0">
                <a:cs typeface="Arial" panose="020B0604020202020204" pitchFamily="34" charset="0"/>
              </a:rPr>
              <a:t>2.2 </a:t>
            </a:r>
            <a:r>
              <a:rPr lang="zh-CN" altLang="en-US" sz="2900" dirty="0">
                <a:cs typeface="Arial" panose="020B0604020202020204" pitchFamily="34" charset="0"/>
              </a:rPr>
              <a:t>应力张量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5F9AE235-D294-453F-99F1-20D4FC87D57A}" type="slidenum">
              <a:rPr lang="en-US" altLang="zh-CN"/>
              <a:pPr/>
              <a:t>51</a:t>
            </a:fld>
            <a:endParaRPr lang="en-US" altLang="zh-CN"/>
          </a:p>
        </p:txBody>
      </p:sp>
      <p:sp>
        <p:nvSpPr>
          <p:cNvPr id="644098" name="Rectangle 2"/>
          <p:cNvSpPr>
            <a:spLocks noChangeArrowheads="1"/>
          </p:cNvSpPr>
          <p:nvPr/>
        </p:nvSpPr>
        <p:spPr bwMode="auto">
          <a:xfrm>
            <a:off x="2014993" y="1148268"/>
            <a:ext cx="8001000"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solidFill>
                  <a:srgbClr val="FF0000"/>
                </a:solidFill>
                <a:latin typeface="Arial" panose="020B0604020202020204" pitchFamily="34" charset="0"/>
                <a:ea typeface="微软雅黑" panose="020B0503020204020204" pitchFamily="34" charset="-122"/>
              </a:rPr>
              <a:t>例</a:t>
            </a:r>
            <a:r>
              <a:rPr kumimoji="1" lang="en-US" altLang="zh-CN" sz="2400" dirty="0">
                <a:solidFill>
                  <a:srgbClr val="FF0000"/>
                </a:solidFill>
                <a:latin typeface="Arial" panose="020B0604020202020204" pitchFamily="34" charset="0"/>
                <a:ea typeface="微软雅黑" panose="020B0503020204020204" pitchFamily="34" charset="-122"/>
              </a:rPr>
              <a:t>2-2-1</a:t>
            </a:r>
            <a:r>
              <a:rPr kumimoji="1" lang="zh-CN" altLang="en-US" sz="2400" dirty="0">
                <a:latin typeface="Arial" panose="020B0604020202020204" pitchFamily="34" charset="0"/>
                <a:ea typeface="微软雅黑" panose="020B0503020204020204" pitchFamily="34" charset="-122"/>
              </a:rPr>
              <a:t>已知流体中某点的应力张量为                       </a:t>
            </a:r>
          </a:p>
          <a:p>
            <a:pPr algn="ctr"/>
            <a:endParaRPr kumimoji="1" lang="zh-CN" altLang="en-US" sz="2400" dirty="0">
              <a:latin typeface="Arial" panose="020B0604020202020204" pitchFamily="34" charset="0"/>
              <a:ea typeface="微软雅黑" panose="020B0503020204020204" pitchFamily="34" charset="-122"/>
            </a:endParaRPr>
          </a:p>
          <a:p>
            <a:endParaRPr kumimoji="1" lang="zh-CN" altLang="en-US" sz="2400" dirty="0">
              <a:latin typeface="Arial" panose="020B0604020202020204" pitchFamily="34" charset="0"/>
              <a:ea typeface="微软雅黑" panose="020B0503020204020204" pitchFamily="34" charset="-122"/>
            </a:endParaRPr>
          </a:p>
          <a:p>
            <a:endParaRPr kumimoji="1" lang="zh-CN" altLang="en-US" sz="2400" dirty="0">
              <a:latin typeface="Arial" panose="020B0604020202020204" pitchFamily="34" charset="0"/>
              <a:ea typeface="微软雅黑" panose="020B0503020204020204" pitchFamily="34" charset="-122"/>
            </a:endParaRPr>
          </a:p>
          <a:p>
            <a:r>
              <a:rPr kumimoji="1" lang="zh-CN" altLang="en-US" sz="2400" dirty="0">
                <a:latin typeface="Arial" panose="020B0604020202020204" pitchFamily="34" charset="0"/>
                <a:ea typeface="微软雅黑" panose="020B0503020204020204" pitchFamily="34" charset="-122"/>
              </a:rPr>
              <a:t>试求作用于通过该点，方程为                               的平面上的表面</a:t>
            </a:r>
            <a:r>
              <a:rPr kumimoji="1" lang="zh-CN" altLang="en-US" sz="2400" dirty="0">
                <a:solidFill>
                  <a:srgbClr val="FF0000"/>
                </a:solidFill>
                <a:latin typeface="Arial" panose="020B0604020202020204" pitchFamily="34" charset="0"/>
                <a:ea typeface="微软雅黑" panose="020B0503020204020204" pitchFamily="34" charset="-122"/>
              </a:rPr>
              <a:t>法应力</a:t>
            </a:r>
            <a:r>
              <a:rPr kumimoji="1" lang="zh-CN" altLang="en-US" sz="2400" dirty="0">
                <a:latin typeface="Arial" panose="020B0604020202020204" pitchFamily="34" charset="0"/>
                <a:ea typeface="微软雅黑" panose="020B0503020204020204" pitchFamily="34" charset="-122"/>
              </a:rPr>
              <a:t>和</a:t>
            </a:r>
            <a:r>
              <a:rPr kumimoji="1" lang="zh-CN" altLang="en-US" sz="2400" dirty="0">
                <a:solidFill>
                  <a:srgbClr val="FF0000"/>
                </a:solidFill>
                <a:latin typeface="Arial" panose="020B0604020202020204" pitchFamily="34" charset="0"/>
                <a:ea typeface="微软雅黑" panose="020B0503020204020204" pitchFamily="34" charset="-122"/>
              </a:rPr>
              <a:t>切应力</a:t>
            </a:r>
            <a:r>
              <a:rPr kumimoji="1" lang="zh-CN" altLang="en-US" sz="2400" dirty="0">
                <a:latin typeface="Arial" panose="020B0604020202020204" pitchFamily="34" charset="0"/>
                <a:ea typeface="微软雅黑" panose="020B0503020204020204" pitchFamily="34" charset="-122"/>
              </a:rPr>
              <a:t>。</a:t>
            </a:r>
          </a:p>
        </p:txBody>
      </p:sp>
      <p:graphicFrame>
        <p:nvGraphicFramePr>
          <p:cNvPr id="644100" name="Object 4"/>
          <p:cNvGraphicFramePr>
            <a:graphicFrameLocks noChangeAspect="1"/>
          </p:cNvGraphicFramePr>
          <p:nvPr/>
        </p:nvGraphicFramePr>
        <p:xfrm>
          <a:off x="7213283" y="730994"/>
          <a:ext cx="1941513" cy="1693863"/>
        </p:xfrm>
        <a:graphic>
          <a:graphicData uri="http://schemas.openxmlformats.org/presentationml/2006/ole">
            <mc:AlternateContent xmlns:mc="http://schemas.openxmlformats.org/markup-compatibility/2006">
              <mc:Choice xmlns:v="urn:schemas-microsoft-com:vml" Requires="v">
                <p:oleObj name="Equation" r:id="rId2" imgW="19507200" imgH="17068800" progId="Equation.3">
                  <p:embed/>
                </p:oleObj>
              </mc:Choice>
              <mc:Fallback>
                <p:oleObj name="Equation" r:id="rId2" imgW="19507200" imgH="17068800" progId="Equation.3">
                  <p:embed/>
                  <p:pic>
                    <p:nvPicPr>
                      <p:cNvPr id="64410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3283" y="730994"/>
                        <a:ext cx="1941513" cy="169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4101" name="Object 5"/>
          <p:cNvGraphicFramePr>
            <a:graphicFrameLocks noChangeAspect="1"/>
          </p:cNvGraphicFramePr>
          <p:nvPr/>
        </p:nvGraphicFramePr>
        <p:xfrm>
          <a:off x="6173033" y="2551313"/>
          <a:ext cx="2209800" cy="527050"/>
        </p:xfrm>
        <a:graphic>
          <a:graphicData uri="http://schemas.openxmlformats.org/presentationml/2006/ole">
            <mc:AlternateContent xmlns:mc="http://schemas.openxmlformats.org/markup-compatibility/2006">
              <mc:Choice xmlns:v="urn:schemas-microsoft-com:vml" Requires="v">
                <p:oleObj name="Equation" r:id="rId4" imgW="20421600" imgH="4876800" progId="Equation.3">
                  <p:embed/>
                </p:oleObj>
              </mc:Choice>
              <mc:Fallback>
                <p:oleObj name="Equation" r:id="rId4" imgW="20421600" imgH="4876800" progId="Equation.3">
                  <p:embed/>
                  <p:pic>
                    <p:nvPicPr>
                      <p:cNvPr id="64410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3033" y="2551313"/>
                        <a:ext cx="22098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矩形 2"/>
          <p:cNvSpPr/>
          <p:nvPr/>
        </p:nvSpPr>
        <p:spPr>
          <a:xfrm>
            <a:off x="7213282" y="6237312"/>
            <a:ext cx="2339102"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kumimoji="1" lang="en-US" altLang="zh-CN" dirty="0">
                <a:latin typeface="Arial" panose="020B0604020202020204" pitchFamily="34" charset="0"/>
                <a:ea typeface="微软雅黑" panose="020B0503020204020204" pitchFamily="34" charset="-122"/>
              </a:rPr>
              <a:t>《</a:t>
            </a:r>
            <a:r>
              <a:rPr kumimoji="1" lang="zh-CN" altLang="en-US" dirty="0">
                <a:latin typeface="Arial" panose="020B0604020202020204" pitchFamily="34" charset="0"/>
                <a:ea typeface="微软雅黑" panose="020B0503020204020204" pitchFamily="34" charset="-122"/>
              </a:rPr>
              <a:t>流体力学</a:t>
            </a:r>
            <a:r>
              <a:rPr kumimoji="1" lang="en-US" altLang="zh-CN" dirty="0">
                <a:latin typeface="Arial" panose="020B0604020202020204" pitchFamily="34" charset="0"/>
                <a:ea typeface="微软雅黑" panose="020B0503020204020204" pitchFamily="34" charset="-122"/>
              </a:rPr>
              <a:t>》P72</a:t>
            </a:r>
            <a:r>
              <a:rPr kumimoji="1" lang="zh-CN" altLang="en-US" dirty="0">
                <a:latin typeface="Arial" panose="020B0604020202020204" pitchFamily="34" charset="0"/>
                <a:ea typeface="微软雅黑" panose="020B0503020204020204" pitchFamily="34" charset="-122"/>
              </a:rPr>
              <a:t>例</a:t>
            </a:r>
            <a:r>
              <a:rPr kumimoji="1" lang="en-US" altLang="zh-CN" dirty="0">
                <a:latin typeface="Arial" panose="020B0604020202020204" pitchFamily="34" charset="0"/>
                <a:ea typeface="微软雅黑" panose="020B0503020204020204" pitchFamily="34" charset="-122"/>
              </a:rPr>
              <a:t>3</a:t>
            </a:r>
            <a:endParaRPr lang="zh-CN" altLang="en-US" dirty="0"/>
          </a:p>
        </p:txBody>
      </p:sp>
      <p:graphicFrame>
        <p:nvGraphicFramePr>
          <p:cNvPr id="2" name="对象 1"/>
          <p:cNvGraphicFramePr>
            <a:graphicFrameLocks noChangeAspect="1"/>
          </p:cNvGraphicFramePr>
          <p:nvPr/>
        </p:nvGraphicFramePr>
        <p:xfrm>
          <a:off x="4025542" y="3419699"/>
          <a:ext cx="4640299" cy="2303214"/>
        </p:xfrm>
        <a:graphic>
          <a:graphicData uri="http://schemas.openxmlformats.org/presentationml/2006/ole">
            <mc:AlternateContent xmlns:mc="http://schemas.openxmlformats.org/markup-compatibility/2006">
              <mc:Choice xmlns:v="urn:schemas-microsoft-com:vml" Requires="v">
                <p:oleObj name="Equation" r:id="rId6" imgW="41757600" imgH="20726400" progId="Equation.DSMT4">
                  <p:embed/>
                </p:oleObj>
              </mc:Choice>
              <mc:Fallback>
                <p:oleObj name="Equation" r:id="rId6" imgW="41757600" imgH="20726400" progId="Equation.DSMT4">
                  <p:embed/>
                  <p:pic>
                    <p:nvPicPr>
                      <p:cNvPr id="2"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25542" y="3419699"/>
                        <a:ext cx="4640299" cy="2303214"/>
                      </a:xfrm>
                      <a:prstGeom prst="rect">
                        <a:avLst/>
                      </a:prstGeom>
                      <a:noFill/>
                      <a:ln w="28575">
                        <a:solidFill>
                          <a:srgbClr val="4F81BD"/>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标题 1">
            <a:extLst>
              <a:ext uri="{FF2B5EF4-FFF2-40B4-BE49-F238E27FC236}">
                <a16:creationId xmlns:a16="http://schemas.microsoft.com/office/drawing/2014/main" id="{A099102F-1026-9B47-29F6-A6A6E9944AC9}"/>
              </a:ext>
            </a:extLst>
          </p:cNvPr>
          <p:cNvSpPr>
            <a:spLocks noGrp="1"/>
          </p:cNvSpPr>
          <p:nvPr>
            <p:ph type="title"/>
          </p:nvPr>
        </p:nvSpPr>
        <p:spPr>
          <a:xfrm>
            <a:off x="659630" y="299869"/>
            <a:ext cx="2377574" cy="639762"/>
          </a:xfrm>
        </p:spPr>
        <p:txBody>
          <a:bodyPr/>
          <a:lstStyle/>
          <a:p>
            <a:r>
              <a:rPr lang="en-US" altLang="zh-CN" sz="2900" dirty="0">
                <a:cs typeface="Arial" panose="020B0604020202020204" pitchFamily="34" charset="0"/>
              </a:rPr>
              <a:t>2.2 </a:t>
            </a:r>
            <a:r>
              <a:rPr lang="zh-CN" altLang="en-US" sz="2900" dirty="0">
                <a:cs typeface="Arial" panose="020B0604020202020204" pitchFamily="34" charset="0"/>
              </a:rPr>
              <a:t>应力张量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EA13AF3-45F4-4407-B452-EB801F7FDFE5}" type="slidenum">
              <a:rPr lang="en-US" altLang="zh-CN"/>
              <a:pPr/>
              <a:t>52</a:t>
            </a:fld>
            <a:endParaRPr lang="en-US" altLang="zh-CN"/>
          </a:p>
        </p:txBody>
      </p:sp>
      <p:sp>
        <p:nvSpPr>
          <p:cNvPr id="794627" name="Rectangle 3"/>
          <p:cNvSpPr>
            <a:spLocks noGrp="1" noChangeArrowheads="1"/>
          </p:cNvSpPr>
          <p:nvPr>
            <p:ph idx="4294967295"/>
          </p:nvPr>
        </p:nvSpPr>
        <p:spPr>
          <a:xfrm>
            <a:off x="2895600" y="1628775"/>
            <a:ext cx="7772400" cy="4114800"/>
          </a:xfrm>
        </p:spPr>
        <p:txBody>
          <a:bodyPr/>
          <a:lstStyle/>
          <a:p>
            <a:pPr>
              <a:buFont typeface="Wingdings" panose="05000000000000000000" pitchFamily="2" charset="2"/>
              <a:buNone/>
            </a:pPr>
            <a:endParaRPr lang="en-US" altLang="zh-CN" sz="2800" dirty="0"/>
          </a:p>
          <a:p>
            <a:pPr>
              <a:buFont typeface="Wingdings" panose="05000000000000000000" pitchFamily="2" charset="2"/>
              <a:buNone/>
            </a:pPr>
            <a:r>
              <a:rPr lang="zh-CN" altLang="en-US" sz="2800" dirty="0">
                <a:solidFill>
                  <a:schemeClr val="accent1"/>
                </a:solidFill>
              </a:rPr>
              <a:t>形变张量与运动状态之间具有明确的关系，</a:t>
            </a:r>
          </a:p>
          <a:p>
            <a:pPr>
              <a:buFont typeface="Wingdings" panose="05000000000000000000" pitchFamily="2" charset="2"/>
              <a:buNone/>
            </a:pPr>
            <a:r>
              <a:rPr lang="zh-CN" altLang="en-US" sz="2800" dirty="0">
                <a:solidFill>
                  <a:srgbClr val="FF0000"/>
                </a:solidFill>
              </a:rPr>
              <a:t>应力张量与运动状态之间的关系如何？</a:t>
            </a:r>
          </a:p>
        </p:txBody>
      </p:sp>
      <p:sp>
        <p:nvSpPr>
          <p:cNvPr id="3" name="标题 1">
            <a:extLst>
              <a:ext uri="{FF2B5EF4-FFF2-40B4-BE49-F238E27FC236}">
                <a16:creationId xmlns:a16="http://schemas.microsoft.com/office/drawing/2014/main" id="{3568002D-DD37-CB5E-256E-B908CA1CF4F3}"/>
              </a:ext>
            </a:extLst>
          </p:cNvPr>
          <p:cNvSpPr>
            <a:spLocks noGrp="1"/>
          </p:cNvSpPr>
          <p:nvPr>
            <p:ph type="title"/>
          </p:nvPr>
        </p:nvSpPr>
        <p:spPr>
          <a:xfrm>
            <a:off x="604982" y="358594"/>
            <a:ext cx="3610744" cy="639762"/>
          </a:xfrm>
        </p:spPr>
        <p:txBody>
          <a:bodyPr/>
          <a:lstStyle/>
          <a:p>
            <a:r>
              <a:rPr lang="en-US" altLang="zh-CN" sz="2900" dirty="0">
                <a:cs typeface="Arial" panose="020B0604020202020204" pitchFamily="34" charset="0"/>
              </a:rPr>
              <a:t>2.2 </a:t>
            </a:r>
            <a:r>
              <a:rPr lang="zh-CN" altLang="en-US" sz="2900" dirty="0">
                <a:cs typeface="Arial" panose="020B0604020202020204" pitchFamily="34" charset="0"/>
              </a:rPr>
              <a:t>应力张量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矩形 51201"/>
          <p:cNvSpPr>
            <a:spLocks noChangeArrowheads="1"/>
          </p:cNvSpPr>
          <p:nvPr/>
        </p:nvSpPr>
        <p:spPr bwMode="auto">
          <a:xfrm>
            <a:off x="2207568" y="1124745"/>
            <a:ext cx="6172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400" b="1" kern="100" dirty="0">
                <a:solidFill>
                  <a:srgbClr val="008000"/>
                </a:solidFill>
                <a:latin typeface="微软雅黑" panose="020B0503020204020204" pitchFamily="34" charset="-122"/>
                <a:ea typeface="微软雅黑" panose="020B0503020204020204" pitchFamily="34" charset="-122"/>
              </a:rPr>
              <a:t>3</a:t>
            </a:r>
            <a:r>
              <a:rPr lang="zh-CN" altLang="en-US" sz="2400" b="1" kern="100" dirty="0">
                <a:solidFill>
                  <a:srgbClr val="008000"/>
                </a:solidFill>
                <a:latin typeface="微软雅黑" panose="020B0503020204020204" pitchFamily="34" charset="-122"/>
                <a:ea typeface="微软雅黑" panose="020B0503020204020204" pitchFamily="34" charset="-122"/>
              </a:rPr>
              <a:t>、应力张量与流体运动状态间的关系</a:t>
            </a:r>
          </a:p>
        </p:txBody>
      </p:sp>
      <p:sp>
        <p:nvSpPr>
          <p:cNvPr id="50178" name="矩形 51202"/>
          <p:cNvSpPr>
            <a:spLocks noChangeArrowheads="1"/>
          </p:cNvSpPr>
          <p:nvPr/>
        </p:nvSpPr>
        <p:spPr bwMode="auto">
          <a:xfrm>
            <a:off x="2541814" y="1700808"/>
            <a:ext cx="7225392" cy="373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流体应力如何确定：</a:t>
            </a:r>
          </a:p>
          <a:p>
            <a:pPr>
              <a:lnSpc>
                <a:spcPct val="150000"/>
              </a:lnSpc>
            </a:pPr>
            <a:r>
              <a:rPr lang="zh-CN" altLang="en-US" sz="2000" dirty="0">
                <a:latin typeface="微软雅黑" panose="020B0503020204020204" pitchFamily="34" charset="-122"/>
                <a:ea typeface="微软雅黑" panose="020B0503020204020204" pitchFamily="34" charset="-122"/>
              </a:rPr>
              <a:t>    流体的应力与流体的运动状态(主要为形变率)之间有着非常密切的关系。</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真实流体都有粘性。当相邻两层流体作相对滑动时（即剪切变形）时，在相反方向产生一切向应力，阻止变形的产生，因此切向应力与切向形变之间存在关系。流体的这种性质——</a:t>
            </a:r>
            <a:r>
              <a:rPr lang="zh-CN" altLang="zh-CN" sz="2000" dirty="0">
                <a:solidFill>
                  <a:srgbClr val="FF0000"/>
                </a:solidFill>
                <a:latin typeface="微软雅黑" panose="020B0503020204020204" pitchFamily="34" charset="-122"/>
                <a:ea typeface="微软雅黑" panose="020B0503020204020204" pitchFamily="34" charset="-122"/>
              </a:rPr>
              <a:t>粘性规律</a:t>
            </a:r>
            <a:r>
              <a:rPr lang="zh-CN" altLang="zh-CN" sz="2000" dirty="0">
                <a:latin typeface="微软雅黑" panose="020B0503020204020204" pitchFamily="34" charset="-122"/>
                <a:ea typeface="微软雅黑" panose="020B0503020204020204" pitchFamily="34" charset="-122"/>
              </a:rPr>
              <a:t>，通过它将应力张量与形变速度张量以某种关系联系起来</a:t>
            </a:r>
            <a:endParaRPr lang="zh-CN" altLang="en-US" sz="20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53</a:t>
            </a:fld>
            <a:endParaRPr lang="zh-CN" altLang="en-US"/>
          </a:p>
        </p:txBody>
      </p:sp>
      <p:sp>
        <p:nvSpPr>
          <p:cNvPr id="4" name="标题 1">
            <a:extLst>
              <a:ext uri="{FF2B5EF4-FFF2-40B4-BE49-F238E27FC236}">
                <a16:creationId xmlns:a16="http://schemas.microsoft.com/office/drawing/2014/main" id="{37BF203F-1AFB-E7FD-F298-46D635ECA953}"/>
              </a:ext>
            </a:extLst>
          </p:cNvPr>
          <p:cNvSpPr>
            <a:spLocks noGrp="1"/>
          </p:cNvSpPr>
          <p:nvPr>
            <p:ph type="title"/>
          </p:nvPr>
        </p:nvSpPr>
        <p:spPr>
          <a:xfrm>
            <a:off x="623454" y="293112"/>
            <a:ext cx="2377574" cy="639762"/>
          </a:xfrm>
        </p:spPr>
        <p:txBody>
          <a:bodyPr/>
          <a:lstStyle/>
          <a:p>
            <a:r>
              <a:rPr lang="en-US" altLang="zh-CN" sz="2900" dirty="0">
                <a:cs typeface="Arial" panose="020B0604020202020204" pitchFamily="34" charset="0"/>
              </a:rPr>
              <a:t>2.2 </a:t>
            </a:r>
            <a:r>
              <a:rPr lang="zh-CN" altLang="en-US" sz="2900" dirty="0">
                <a:cs typeface="Arial" panose="020B0604020202020204" pitchFamily="34" charset="0"/>
              </a:rPr>
              <a:t>应力张量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矩形 52225"/>
          <p:cNvSpPr>
            <a:spLocks noChangeArrowheads="1"/>
          </p:cNvSpPr>
          <p:nvPr/>
        </p:nvSpPr>
        <p:spPr bwMode="auto">
          <a:xfrm>
            <a:off x="2711624" y="981314"/>
            <a:ext cx="61722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000" dirty="0">
                <a:latin typeface="Arial" panose="020B0604020202020204" pitchFamily="34" charset="0"/>
                <a:ea typeface="微软雅黑" panose="020B0503020204020204" pitchFamily="34" charset="-122"/>
              </a:rPr>
              <a:t>(1)平板实验</a:t>
            </a:r>
          </a:p>
          <a:p>
            <a:pPr algn="ctr">
              <a:spcBef>
                <a:spcPct val="50000"/>
              </a:spcBef>
            </a:pPr>
            <a:r>
              <a:rPr lang="zh-CN" altLang="en-US" sz="2000" dirty="0">
                <a:latin typeface="Arial" panose="020B0604020202020204" pitchFamily="34" charset="0"/>
                <a:ea typeface="微软雅黑" panose="020B0503020204020204" pitchFamily="34" charset="-122"/>
              </a:rPr>
              <a:t>平行平板直线运动：上板均匀，下板固定</a:t>
            </a:r>
          </a:p>
        </p:txBody>
      </p:sp>
      <p:pic>
        <p:nvPicPr>
          <p:cNvPr id="51202" name="图片 522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5994" y="1843088"/>
            <a:ext cx="6764338"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矩形 52227"/>
          <p:cNvSpPr>
            <a:spLocks noChangeArrowheads="1"/>
          </p:cNvSpPr>
          <p:nvPr/>
        </p:nvSpPr>
        <p:spPr bwMode="auto">
          <a:xfrm>
            <a:off x="3000375" y="4002089"/>
            <a:ext cx="61722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000" dirty="0">
                <a:latin typeface="Arial" panose="020B0604020202020204" pitchFamily="34" charset="0"/>
                <a:ea typeface="微软雅黑" panose="020B0503020204020204" pitchFamily="34" charset="-122"/>
              </a:rPr>
              <a:t>实验结果表明：</a:t>
            </a:r>
          </a:p>
          <a:p>
            <a:pPr algn="ctr">
              <a:spcBef>
                <a:spcPct val="50000"/>
              </a:spcBef>
            </a:pPr>
            <a:endParaRPr lang="zh-CN" altLang="en-US" sz="2000" dirty="0">
              <a:latin typeface="Arial" panose="020B0604020202020204" pitchFamily="34" charset="0"/>
              <a:ea typeface="微软雅黑" panose="020B0503020204020204" pitchFamily="34" charset="-122"/>
            </a:endParaRPr>
          </a:p>
          <a:p>
            <a:pPr algn="ctr">
              <a:spcBef>
                <a:spcPct val="50000"/>
              </a:spcBef>
            </a:pPr>
            <a:endParaRPr lang="zh-CN" altLang="en-US" sz="2000" dirty="0">
              <a:latin typeface="Arial" panose="020B0604020202020204" pitchFamily="34" charset="0"/>
              <a:ea typeface="微软雅黑" panose="020B0503020204020204" pitchFamily="34" charset="-122"/>
            </a:endParaRPr>
          </a:p>
          <a:p>
            <a:pPr algn="ctr">
              <a:spcBef>
                <a:spcPct val="50000"/>
              </a:spcBef>
            </a:pPr>
            <a:r>
              <a:rPr lang="zh-CN" altLang="en-US" sz="2000" dirty="0">
                <a:latin typeface="Arial" panose="020B0604020202020204" pitchFamily="34" charset="0"/>
                <a:ea typeface="微软雅黑" panose="020B0503020204020204" pitchFamily="34" charset="-122"/>
              </a:rPr>
              <a:t>反映了</a:t>
            </a:r>
            <a:r>
              <a:rPr lang="zh-CN" altLang="en-US" sz="2000" dirty="0">
                <a:solidFill>
                  <a:srgbClr val="FF0000"/>
                </a:solidFill>
                <a:latin typeface="Arial" panose="020B0604020202020204" pitchFamily="34" charset="0"/>
                <a:ea typeface="微软雅黑" panose="020B0503020204020204" pitchFamily="34" charset="-122"/>
              </a:rPr>
              <a:t>粘性应力</a:t>
            </a:r>
            <a:r>
              <a:rPr lang="zh-CN" altLang="en-US" sz="2000" dirty="0">
                <a:latin typeface="Arial" panose="020B0604020202020204" pitchFamily="34" charset="0"/>
                <a:ea typeface="微软雅黑" panose="020B0503020204020204" pitchFamily="34" charset="-122"/>
              </a:rPr>
              <a:t>与</a:t>
            </a:r>
            <a:r>
              <a:rPr lang="zh-CN" altLang="en-US" sz="2000" dirty="0">
                <a:solidFill>
                  <a:srgbClr val="FF0000"/>
                </a:solidFill>
                <a:latin typeface="Arial" panose="020B0604020202020204" pitchFamily="34" charset="0"/>
                <a:ea typeface="微软雅黑" panose="020B0503020204020204" pitchFamily="34" charset="-122"/>
              </a:rPr>
              <a:t>流速</a:t>
            </a:r>
            <a:r>
              <a:rPr lang="zh-CN" altLang="en-US" sz="2000" dirty="0">
                <a:latin typeface="Arial" panose="020B0604020202020204" pitchFamily="34" charset="0"/>
                <a:ea typeface="微软雅黑" panose="020B0503020204020204" pitchFamily="34" charset="-122"/>
              </a:rPr>
              <a:t>之间的</a:t>
            </a:r>
            <a:r>
              <a:rPr lang="zh-CN" altLang="en-US" sz="2000" b="1" dirty="0">
                <a:solidFill>
                  <a:schemeClr val="tx2"/>
                </a:solidFill>
                <a:latin typeface="Arial" panose="020B0604020202020204" pitchFamily="34" charset="0"/>
                <a:ea typeface="微软雅黑" panose="020B0503020204020204" pitchFamily="34" charset="-122"/>
              </a:rPr>
              <a:t>线性关系</a:t>
            </a:r>
          </a:p>
        </p:txBody>
      </p:sp>
      <p:graphicFrame>
        <p:nvGraphicFramePr>
          <p:cNvPr id="51204" name="对象 52228"/>
          <p:cNvGraphicFramePr>
            <a:graphicFrameLocks/>
          </p:cNvGraphicFramePr>
          <p:nvPr/>
        </p:nvGraphicFramePr>
        <p:xfrm>
          <a:off x="5591175" y="4433889"/>
          <a:ext cx="984250" cy="839787"/>
        </p:xfrm>
        <a:graphic>
          <a:graphicData uri="http://schemas.openxmlformats.org/presentationml/2006/ole">
            <mc:AlternateContent xmlns:mc="http://schemas.openxmlformats.org/markup-compatibility/2006">
              <mc:Choice xmlns:v="urn:schemas-microsoft-com:vml" Requires="v">
                <p:oleObj r:id="rId3" imgW="12192000" imgH="9448800" progId="Equation.3">
                  <p:embed/>
                </p:oleObj>
              </mc:Choice>
              <mc:Fallback>
                <p:oleObj r:id="rId3" imgW="12192000" imgH="9448800" progId="Equation.3">
                  <p:embed/>
                  <p:pic>
                    <p:nvPicPr>
                      <p:cNvPr id="51204" name="对象 5222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1175" y="4433889"/>
                        <a:ext cx="98425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54</a:t>
            </a:fld>
            <a:endParaRPr lang="zh-CN" altLang="en-US"/>
          </a:p>
        </p:txBody>
      </p:sp>
      <p:sp>
        <p:nvSpPr>
          <p:cNvPr id="4" name="标题 1">
            <a:extLst>
              <a:ext uri="{FF2B5EF4-FFF2-40B4-BE49-F238E27FC236}">
                <a16:creationId xmlns:a16="http://schemas.microsoft.com/office/drawing/2014/main" id="{20B415BE-5EAC-4D45-EFDE-F15ABFAE735D}"/>
              </a:ext>
            </a:extLst>
          </p:cNvPr>
          <p:cNvSpPr>
            <a:spLocks noGrp="1"/>
          </p:cNvSpPr>
          <p:nvPr>
            <p:ph type="title"/>
          </p:nvPr>
        </p:nvSpPr>
        <p:spPr>
          <a:xfrm>
            <a:off x="622801" y="341551"/>
            <a:ext cx="2377574" cy="639762"/>
          </a:xfrm>
        </p:spPr>
        <p:txBody>
          <a:bodyPr/>
          <a:lstStyle/>
          <a:p>
            <a:r>
              <a:rPr lang="en-US" altLang="zh-CN" sz="2900" dirty="0">
                <a:cs typeface="Arial" panose="020B0604020202020204" pitchFamily="34" charset="0"/>
              </a:rPr>
              <a:t>2.2 </a:t>
            </a:r>
            <a:r>
              <a:rPr lang="zh-CN" altLang="en-US" sz="2900" dirty="0">
                <a:cs typeface="Arial" panose="020B0604020202020204" pitchFamily="34" charset="0"/>
              </a:rPr>
              <a:t>应力张量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矩形 53249"/>
          <p:cNvSpPr>
            <a:spLocks noChangeArrowheads="1"/>
          </p:cNvSpPr>
          <p:nvPr/>
        </p:nvSpPr>
        <p:spPr bwMode="auto">
          <a:xfrm>
            <a:off x="1847850" y="906464"/>
            <a:ext cx="8281988"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spcBef>
                <a:spcPct val="50000"/>
              </a:spcBef>
            </a:pPr>
            <a:r>
              <a:rPr lang="zh-CN" altLang="en-US" sz="2000" b="1" dirty="0">
                <a:solidFill>
                  <a:srgbClr val="008000"/>
                </a:solidFill>
                <a:latin typeface="Arial" panose="020B0604020202020204" pitchFamily="34" charset="0"/>
                <a:ea typeface="微软雅黑" panose="020B0503020204020204" pitchFamily="34" charset="-122"/>
              </a:rPr>
              <a:t>(2)牛顿粘性假设</a:t>
            </a:r>
          </a:p>
          <a:p>
            <a:pPr>
              <a:lnSpc>
                <a:spcPct val="150000"/>
              </a:lnSpc>
              <a:spcBef>
                <a:spcPct val="50000"/>
              </a:spcBef>
            </a:pPr>
            <a:r>
              <a:rPr lang="zh-CN" altLang="en-US" sz="2000" dirty="0">
                <a:latin typeface="Arial" panose="020B0604020202020204" pitchFamily="34" charset="0"/>
                <a:ea typeface="微软雅黑" panose="020B0503020204020204" pitchFamily="34" charset="-122"/>
              </a:rPr>
              <a:t>        牛顿粘性定律：在粘性流体的直线运动中，单位面积上的流体粘性应力与沿运动平面法向方向每单位长度的速度变化成正比，或粘性应力与形变率成正比。</a:t>
            </a:r>
          </a:p>
          <a:p>
            <a:pPr>
              <a:lnSpc>
                <a:spcPct val="150000"/>
              </a:lnSpc>
              <a:spcBef>
                <a:spcPct val="50000"/>
              </a:spcBef>
            </a:pPr>
            <a:endParaRPr lang="zh-CN" altLang="en-US" sz="2000" dirty="0">
              <a:latin typeface="Arial" panose="020B0604020202020204" pitchFamily="34" charset="0"/>
              <a:ea typeface="微软雅黑" panose="020B0503020204020204" pitchFamily="34" charset="-122"/>
            </a:endParaRPr>
          </a:p>
          <a:p>
            <a:pPr>
              <a:lnSpc>
                <a:spcPct val="150000"/>
              </a:lnSpc>
              <a:spcBef>
                <a:spcPct val="50000"/>
              </a:spcBef>
            </a:pPr>
            <a:r>
              <a:rPr lang="zh-CN" altLang="en-US" sz="2000" dirty="0">
                <a:latin typeface="Arial" panose="020B0604020202020204" pitchFamily="34" charset="0"/>
                <a:ea typeface="微软雅黑" panose="020B0503020204020204" pitchFamily="34" charset="-122"/>
              </a:rPr>
              <a:t>其中，   为反映流体粘性的</a:t>
            </a:r>
            <a:r>
              <a:rPr lang="zh-CN" altLang="en-US" sz="2000" b="1" dirty="0">
                <a:solidFill>
                  <a:srgbClr val="FF0000"/>
                </a:solidFill>
                <a:latin typeface="Arial" panose="020B0604020202020204" pitchFamily="34" charset="0"/>
                <a:ea typeface="微软雅黑" panose="020B0503020204020204" pitchFamily="34" charset="-122"/>
              </a:rPr>
              <a:t>粘性系数</a:t>
            </a:r>
            <a:r>
              <a:rPr lang="zh-CN" altLang="en-US" sz="2000" dirty="0">
                <a:latin typeface="Arial" panose="020B0604020202020204" pitchFamily="34" charset="0"/>
                <a:ea typeface="微软雅黑" panose="020B0503020204020204" pitchFamily="34" charset="-122"/>
              </a:rPr>
              <a:t>或</a:t>
            </a:r>
            <a:r>
              <a:rPr lang="zh-CN" altLang="en-US" sz="2000" b="1" dirty="0">
                <a:solidFill>
                  <a:srgbClr val="FF0000"/>
                </a:solidFill>
                <a:latin typeface="Arial" panose="020B0604020202020204" pitchFamily="34" charset="0"/>
                <a:ea typeface="微软雅黑" panose="020B0503020204020204" pitchFamily="34" charset="-122"/>
              </a:rPr>
              <a:t>内摩擦系数</a:t>
            </a:r>
            <a:r>
              <a:rPr lang="zh-CN" altLang="en-US" sz="2000" dirty="0">
                <a:latin typeface="Arial" panose="020B0604020202020204" pitchFamily="34" charset="0"/>
                <a:ea typeface="微软雅黑" panose="020B0503020204020204" pitchFamily="34" charset="-122"/>
              </a:rPr>
              <a:t>；而流体与其他物体的粘性系数则称为</a:t>
            </a:r>
            <a:r>
              <a:rPr lang="zh-CN" altLang="en-US" sz="2000" b="1" dirty="0">
                <a:solidFill>
                  <a:schemeClr val="accent1"/>
                </a:solidFill>
                <a:latin typeface="Arial" panose="020B0604020202020204" pitchFamily="34" charset="0"/>
                <a:ea typeface="微软雅黑" panose="020B0503020204020204" pitchFamily="34" charset="-122"/>
              </a:rPr>
              <a:t>外摩擦系数</a:t>
            </a:r>
            <a:r>
              <a:rPr lang="zh-CN" altLang="en-US" sz="2000" dirty="0">
                <a:latin typeface="Arial" panose="020B0604020202020204" pitchFamily="34" charset="0"/>
                <a:ea typeface="微软雅黑" panose="020B0503020204020204" pitchFamily="34" charset="-122"/>
              </a:rPr>
              <a:t>。但在许多问题中，内外摩擦系数都取同一数值。</a:t>
            </a:r>
          </a:p>
          <a:p>
            <a:pPr>
              <a:lnSpc>
                <a:spcPct val="150000"/>
              </a:lnSpc>
              <a:spcBef>
                <a:spcPct val="50000"/>
              </a:spcBef>
            </a:pPr>
            <a:r>
              <a:rPr lang="zh-CN" altLang="en-US" sz="2000" dirty="0">
                <a:latin typeface="Arial" panose="020B0604020202020204" pitchFamily="34" charset="0"/>
                <a:ea typeface="微软雅黑" panose="020B0503020204020204" pitchFamily="34" charset="-122"/>
              </a:rPr>
              <a:t>        牛顿粘性定律建立了粘性应力与流速分布之间的关系。</a:t>
            </a:r>
          </a:p>
        </p:txBody>
      </p:sp>
      <p:graphicFrame>
        <p:nvGraphicFramePr>
          <p:cNvPr id="52226" name="对象 53250"/>
          <p:cNvGraphicFramePr>
            <a:graphicFrameLocks/>
          </p:cNvGraphicFramePr>
          <p:nvPr/>
        </p:nvGraphicFramePr>
        <p:xfrm>
          <a:off x="5016500" y="2778125"/>
          <a:ext cx="1327150" cy="839788"/>
        </p:xfrm>
        <a:graphic>
          <a:graphicData uri="http://schemas.openxmlformats.org/presentationml/2006/ole">
            <mc:AlternateContent xmlns:mc="http://schemas.openxmlformats.org/markup-compatibility/2006">
              <mc:Choice xmlns:v="urn:schemas-microsoft-com:vml" Requires="v">
                <p:oleObj r:id="rId2" imgW="16459200" imgH="9448800" progId="Equation.3">
                  <p:embed/>
                </p:oleObj>
              </mc:Choice>
              <mc:Fallback>
                <p:oleObj r:id="rId2" imgW="16459200" imgH="9448800" progId="Equation.3">
                  <p:embed/>
                  <p:pic>
                    <p:nvPicPr>
                      <p:cNvPr id="52226" name="对象 5325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00" y="2778125"/>
                        <a:ext cx="132715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27" name="对象 53251"/>
          <p:cNvGraphicFramePr>
            <a:graphicFrameLocks/>
          </p:cNvGraphicFramePr>
          <p:nvPr/>
        </p:nvGraphicFramePr>
        <p:xfrm>
          <a:off x="2568576" y="3859214"/>
          <a:ext cx="295275" cy="352425"/>
        </p:xfrm>
        <a:graphic>
          <a:graphicData uri="http://schemas.openxmlformats.org/presentationml/2006/ole">
            <mc:AlternateContent xmlns:mc="http://schemas.openxmlformats.org/markup-compatibility/2006">
              <mc:Choice xmlns:v="urn:schemas-microsoft-com:vml" Requires="v">
                <p:oleObj r:id="rId4" imgW="3657600" imgH="3962400" progId="Equation.3">
                  <p:embed/>
                </p:oleObj>
              </mc:Choice>
              <mc:Fallback>
                <p:oleObj r:id="rId4" imgW="3657600" imgH="3962400" progId="Equation.3">
                  <p:embed/>
                  <p:pic>
                    <p:nvPicPr>
                      <p:cNvPr id="52227" name="对象 5325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8576" y="3859214"/>
                        <a:ext cx="2952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55</a:t>
            </a:fld>
            <a:endParaRPr lang="zh-CN" altLang="en-US"/>
          </a:p>
        </p:txBody>
      </p:sp>
      <p:sp>
        <p:nvSpPr>
          <p:cNvPr id="4" name="标题 1">
            <a:extLst>
              <a:ext uri="{FF2B5EF4-FFF2-40B4-BE49-F238E27FC236}">
                <a16:creationId xmlns:a16="http://schemas.microsoft.com/office/drawing/2014/main" id="{FEB86C32-C15B-421D-D35F-26928BC18FBE}"/>
              </a:ext>
            </a:extLst>
          </p:cNvPr>
          <p:cNvSpPr>
            <a:spLocks noGrp="1"/>
          </p:cNvSpPr>
          <p:nvPr>
            <p:ph type="title"/>
          </p:nvPr>
        </p:nvSpPr>
        <p:spPr>
          <a:xfrm>
            <a:off x="659063" y="266702"/>
            <a:ext cx="2377574" cy="639762"/>
          </a:xfrm>
        </p:spPr>
        <p:txBody>
          <a:bodyPr/>
          <a:lstStyle/>
          <a:p>
            <a:r>
              <a:rPr lang="en-US" altLang="zh-CN" sz="2900" dirty="0">
                <a:cs typeface="Arial" panose="020B0604020202020204" pitchFamily="34" charset="0"/>
              </a:rPr>
              <a:t>2.2 </a:t>
            </a:r>
            <a:r>
              <a:rPr lang="zh-CN" altLang="en-US" sz="2900" dirty="0">
                <a:cs typeface="Arial" panose="020B0604020202020204" pitchFamily="34" charset="0"/>
              </a:rPr>
              <a:t>应力张量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5"/>
          <p:cNvSpPr>
            <a:spLocks noGrp="1"/>
          </p:cNvSpPr>
          <p:nvPr>
            <p:ph type="sldNum" sz="quarter" idx="12"/>
          </p:nvPr>
        </p:nvSpPr>
        <p:spPr/>
        <p:txBody>
          <a:bodyPr/>
          <a:lstStyle/>
          <a:p>
            <a:fld id="{7D049835-AC64-4FA9-BB17-8468A07E8DF9}" type="slidenum">
              <a:rPr lang="en-US" altLang="zh-CN"/>
              <a:pPr/>
              <a:t>56</a:t>
            </a:fld>
            <a:endParaRPr lang="en-US" altLang="zh-CN"/>
          </a:p>
        </p:txBody>
      </p:sp>
      <p:sp>
        <p:nvSpPr>
          <p:cNvPr id="786437" name="Rectangle 5"/>
          <p:cNvSpPr>
            <a:spLocks noChangeArrowheads="1"/>
          </p:cNvSpPr>
          <p:nvPr/>
        </p:nvSpPr>
        <p:spPr bwMode="auto">
          <a:xfrm>
            <a:off x="2855913" y="1477875"/>
            <a:ext cx="72009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dirty="0">
                <a:solidFill>
                  <a:srgbClr val="FF3300"/>
                </a:solidFill>
                <a:latin typeface="微软雅黑" panose="020B0503020204020204" pitchFamily="34" charset="-122"/>
                <a:ea typeface="微软雅黑" panose="020B0503020204020204" pitchFamily="34" charset="-122"/>
                <a:cs typeface="Arial" panose="020B0604020202020204" pitchFamily="34" charset="0"/>
              </a:rPr>
              <a:t>例</a:t>
            </a:r>
            <a:r>
              <a:rPr lang="en-US" altLang="zh-CN" sz="2400" dirty="0">
                <a:solidFill>
                  <a:srgbClr val="FF3300"/>
                </a:solidFill>
                <a:latin typeface="微软雅黑" panose="020B0503020204020204" pitchFamily="34" charset="-122"/>
                <a:ea typeface="微软雅黑" panose="020B0503020204020204" pitchFamily="34" charset="-122"/>
                <a:cs typeface="Arial" panose="020B0604020202020204" pitchFamily="34" charset="0"/>
              </a:rPr>
              <a:t>2-2-2</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：已知两平板间的流体速度分布如下图所示，流体运动满足牛顿黏性假设，试问哪一种速度分布中流体的黏性切应力会随</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y</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变化？</a:t>
            </a:r>
          </a:p>
        </p:txBody>
      </p:sp>
      <p:grpSp>
        <p:nvGrpSpPr>
          <p:cNvPr id="786440" name="Group 8"/>
          <p:cNvGrpSpPr>
            <a:grpSpLocks noChangeAspect="1"/>
          </p:cNvGrpSpPr>
          <p:nvPr/>
        </p:nvGrpSpPr>
        <p:grpSpPr bwMode="auto">
          <a:xfrm>
            <a:off x="2855913" y="2781301"/>
            <a:ext cx="6913562" cy="1844675"/>
            <a:chOff x="1194" y="4520"/>
            <a:chExt cx="8190" cy="2184"/>
          </a:xfrm>
        </p:grpSpPr>
        <p:sp>
          <p:nvSpPr>
            <p:cNvPr id="786441" name="AutoShape 9"/>
            <p:cNvSpPr>
              <a:spLocks noChangeAspect="1" noChangeArrowheads="1"/>
            </p:cNvSpPr>
            <p:nvPr/>
          </p:nvSpPr>
          <p:spPr bwMode="auto">
            <a:xfrm>
              <a:off x="1194" y="4520"/>
              <a:ext cx="8190" cy="2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42" name="Line 10"/>
            <p:cNvSpPr>
              <a:spLocks noChangeShapeType="1"/>
            </p:cNvSpPr>
            <p:nvPr/>
          </p:nvSpPr>
          <p:spPr bwMode="auto">
            <a:xfrm flipV="1">
              <a:off x="1419" y="4685"/>
              <a:ext cx="0" cy="156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43" name="Line 11"/>
            <p:cNvSpPr>
              <a:spLocks noChangeShapeType="1"/>
            </p:cNvSpPr>
            <p:nvPr/>
          </p:nvSpPr>
          <p:spPr bwMode="auto">
            <a:xfrm>
              <a:off x="1210" y="4997"/>
              <a:ext cx="1785"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44" name="Line 12"/>
            <p:cNvSpPr>
              <a:spLocks noChangeShapeType="1"/>
            </p:cNvSpPr>
            <p:nvPr/>
          </p:nvSpPr>
          <p:spPr bwMode="auto">
            <a:xfrm flipV="1">
              <a:off x="1419" y="4997"/>
              <a:ext cx="946" cy="12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45" name="Line 13"/>
            <p:cNvSpPr>
              <a:spLocks noChangeShapeType="1"/>
            </p:cNvSpPr>
            <p:nvPr/>
          </p:nvSpPr>
          <p:spPr bwMode="auto">
            <a:xfrm>
              <a:off x="1419" y="5621"/>
              <a:ext cx="504"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46" name="Line 14"/>
            <p:cNvSpPr>
              <a:spLocks noChangeShapeType="1"/>
            </p:cNvSpPr>
            <p:nvPr/>
          </p:nvSpPr>
          <p:spPr bwMode="auto">
            <a:xfrm>
              <a:off x="1420" y="5309"/>
              <a:ext cx="735"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47" name="Line 15"/>
            <p:cNvSpPr>
              <a:spLocks noChangeShapeType="1"/>
            </p:cNvSpPr>
            <p:nvPr/>
          </p:nvSpPr>
          <p:spPr bwMode="auto">
            <a:xfrm>
              <a:off x="1420" y="5933"/>
              <a:ext cx="259"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48" name="Line 16"/>
            <p:cNvSpPr>
              <a:spLocks noChangeShapeType="1"/>
            </p:cNvSpPr>
            <p:nvPr/>
          </p:nvSpPr>
          <p:spPr bwMode="auto">
            <a:xfrm>
              <a:off x="3407" y="6235"/>
              <a:ext cx="1680"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49" name="Line 17"/>
            <p:cNvSpPr>
              <a:spLocks noChangeShapeType="1"/>
            </p:cNvSpPr>
            <p:nvPr/>
          </p:nvSpPr>
          <p:spPr bwMode="auto">
            <a:xfrm flipV="1">
              <a:off x="3609" y="4685"/>
              <a:ext cx="9" cy="155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50" name="Line 18"/>
            <p:cNvSpPr>
              <a:spLocks noChangeShapeType="1"/>
            </p:cNvSpPr>
            <p:nvPr/>
          </p:nvSpPr>
          <p:spPr bwMode="auto">
            <a:xfrm>
              <a:off x="3407" y="4997"/>
              <a:ext cx="1470" cy="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51" name="Arc 19"/>
            <p:cNvSpPr/>
            <p:nvPr/>
          </p:nvSpPr>
          <p:spPr bwMode="auto">
            <a:xfrm flipH="1">
              <a:off x="3617" y="4997"/>
              <a:ext cx="1260" cy="12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52" name="Line 20"/>
            <p:cNvSpPr>
              <a:spLocks noChangeShapeType="1"/>
            </p:cNvSpPr>
            <p:nvPr/>
          </p:nvSpPr>
          <p:spPr bwMode="auto">
            <a:xfrm>
              <a:off x="3617" y="5308"/>
              <a:ext cx="446"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53" name="Line 21"/>
            <p:cNvSpPr>
              <a:spLocks noChangeShapeType="1"/>
            </p:cNvSpPr>
            <p:nvPr/>
          </p:nvSpPr>
          <p:spPr bwMode="auto">
            <a:xfrm>
              <a:off x="3617" y="5621"/>
              <a:ext cx="210"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54" name="Line 22"/>
            <p:cNvSpPr>
              <a:spLocks noChangeShapeType="1"/>
            </p:cNvSpPr>
            <p:nvPr/>
          </p:nvSpPr>
          <p:spPr bwMode="auto">
            <a:xfrm>
              <a:off x="5725" y="6245"/>
              <a:ext cx="1680"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55" name="Line 23"/>
            <p:cNvSpPr>
              <a:spLocks noChangeShapeType="1"/>
            </p:cNvSpPr>
            <p:nvPr/>
          </p:nvSpPr>
          <p:spPr bwMode="auto">
            <a:xfrm flipV="1">
              <a:off x="5814" y="4685"/>
              <a:ext cx="17" cy="155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56" name="Line 24"/>
            <p:cNvSpPr>
              <a:spLocks noChangeShapeType="1"/>
            </p:cNvSpPr>
            <p:nvPr/>
          </p:nvSpPr>
          <p:spPr bwMode="auto">
            <a:xfrm>
              <a:off x="5620" y="4997"/>
              <a:ext cx="168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57" name="Arc 25"/>
            <p:cNvSpPr/>
            <p:nvPr/>
          </p:nvSpPr>
          <p:spPr bwMode="auto">
            <a:xfrm flipV="1">
              <a:off x="5830" y="4997"/>
              <a:ext cx="945" cy="12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58" name="Line 26"/>
            <p:cNvSpPr>
              <a:spLocks noChangeShapeType="1"/>
            </p:cNvSpPr>
            <p:nvPr/>
          </p:nvSpPr>
          <p:spPr bwMode="auto">
            <a:xfrm>
              <a:off x="5830" y="5309"/>
              <a:ext cx="945"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59" name="Line 27"/>
            <p:cNvSpPr>
              <a:spLocks noChangeShapeType="1"/>
            </p:cNvSpPr>
            <p:nvPr/>
          </p:nvSpPr>
          <p:spPr bwMode="auto">
            <a:xfrm>
              <a:off x="5830" y="5621"/>
              <a:ext cx="850"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60" name="Line 28"/>
            <p:cNvSpPr>
              <a:spLocks noChangeShapeType="1"/>
            </p:cNvSpPr>
            <p:nvPr/>
          </p:nvSpPr>
          <p:spPr bwMode="auto">
            <a:xfrm>
              <a:off x="5830" y="5933"/>
              <a:ext cx="648"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61" name="Line 29"/>
            <p:cNvSpPr>
              <a:spLocks noChangeShapeType="1"/>
            </p:cNvSpPr>
            <p:nvPr/>
          </p:nvSpPr>
          <p:spPr bwMode="auto">
            <a:xfrm>
              <a:off x="7720" y="6245"/>
              <a:ext cx="147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62" name="Line 30"/>
            <p:cNvSpPr>
              <a:spLocks noChangeShapeType="1"/>
            </p:cNvSpPr>
            <p:nvPr/>
          </p:nvSpPr>
          <p:spPr bwMode="auto">
            <a:xfrm flipV="1">
              <a:off x="7809" y="4685"/>
              <a:ext cx="16" cy="155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63" name="Line 31"/>
            <p:cNvSpPr>
              <a:spLocks noChangeShapeType="1"/>
            </p:cNvSpPr>
            <p:nvPr/>
          </p:nvSpPr>
          <p:spPr bwMode="auto">
            <a:xfrm flipV="1">
              <a:off x="7825" y="5924"/>
              <a:ext cx="1297" cy="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64" name="Line 32"/>
            <p:cNvSpPr>
              <a:spLocks noChangeShapeType="1"/>
            </p:cNvSpPr>
            <p:nvPr/>
          </p:nvSpPr>
          <p:spPr bwMode="auto">
            <a:xfrm>
              <a:off x="1202" y="6236"/>
              <a:ext cx="1890"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65" name="Line 33"/>
            <p:cNvSpPr>
              <a:spLocks noChangeShapeType="1"/>
            </p:cNvSpPr>
            <p:nvPr/>
          </p:nvSpPr>
          <p:spPr bwMode="auto">
            <a:xfrm flipV="1">
              <a:off x="7825" y="5604"/>
              <a:ext cx="1297" cy="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66" name="Line 34"/>
            <p:cNvSpPr>
              <a:spLocks noChangeShapeType="1"/>
            </p:cNvSpPr>
            <p:nvPr/>
          </p:nvSpPr>
          <p:spPr bwMode="auto">
            <a:xfrm flipV="1">
              <a:off x="7825" y="5292"/>
              <a:ext cx="1297" cy="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67" name="Text Box 35"/>
            <p:cNvSpPr txBox="1">
              <a:spLocks noChangeArrowheads="1"/>
            </p:cNvSpPr>
            <p:nvPr/>
          </p:nvSpPr>
          <p:spPr bwMode="auto">
            <a:xfrm>
              <a:off x="7914" y="4520"/>
              <a:ext cx="31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dirty="0">
                  <a:latin typeface="Arial" panose="020B0604020202020204" pitchFamily="34" charset="0"/>
                  <a:ea typeface="微软雅黑" panose="020B0503020204020204" pitchFamily="34" charset="-122"/>
                </a:rPr>
                <a:t>y</a:t>
              </a:r>
              <a:endParaRPr lang="en-US" altLang="zh-CN" dirty="0">
                <a:latin typeface="Arial" panose="020B0604020202020204" pitchFamily="34" charset="0"/>
                <a:ea typeface="微软雅黑" panose="020B0503020204020204" pitchFamily="34" charset="-122"/>
              </a:endParaRPr>
            </a:p>
          </p:txBody>
        </p:sp>
        <p:sp>
          <p:nvSpPr>
            <p:cNvPr id="786468" name="Text Box 36"/>
            <p:cNvSpPr txBox="1">
              <a:spLocks noChangeArrowheads="1"/>
            </p:cNvSpPr>
            <p:nvPr/>
          </p:nvSpPr>
          <p:spPr bwMode="auto">
            <a:xfrm>
              <a:off x="5919" y="4520"/>
              <a:ext cx="31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dirty="0">
                  <a:latin typeface="Arial" panose="020B0604020202020204" pitchFamily="34" charset="0"/>
                  <a:ea typeface="微软雅黑" panose="020B0503020204020204" pitchFamily="34" charset="-122"/>
                </a:rPr>
                <a:t>y</a:t>
              </a:r>
              <a:endParaRPr lang="en-US" altLang="zh-CN" dirty="0">
                <a:latin typeface="Arial" panose="020B0604020202020204" pitchFamily="34" charset="0"/>
                <a:ea typeface="微软雅黑" panose="020B0503020204020204" pitchFamily="34" charset="-122"/>
              </a:endParaRPr>
            </a:p>
          </p:txBody>
        </p:sp>
        <p:sp>
          <p:nvSpPr>
            <p:cNvPr id="786469" name="Text Box 37"/>
            <p:cNvSpPr txBox="1">
              <a:spLocks noChangeArrowheads="1"/>
            </p:cNvSpPr>
            <p:nvPr/>
          </p:nvSpPr>
          <p:spPr bwMode="auto">
            <a:xfrm>
              <a:off x="3714" y="4520"/>
              <a:ext cx="31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dirty="0">
                  <a:latin typeface="Arial" panose="020B0604020202020204" pitchFamily="34" charset="0"/>
                  <a:ea typeface="微软雅黑" panose="020B0503020204020204" pitchFamily="34" charset="-122"/>
                </a:rPr>
                <a:t>y</a:t>
              </a:r>
              <a:endParaRPr lang="en-US" altLang="zh-CN" dirty="0">
                <a:latin typeface="Arial" panose="020B0604020202020204" pitchFamily="34" charset="0"/>
                <a:ea typeface="微软雅黑" panose="020B0503020204020204" pitchFamily="34" charset="-122"/>
              </a:endParaRPr>
            </a:p>
          </p:txBody>
        </p:sp>
        <p:sp>
          <p:nvSpPr>
            <p:cNvPr id="786470" name="Text Box 38"/>
            <p:cNvSpPr txBox="1">
              <a:spLocks noChangeArrowheads="1"/>
            </p:cNvSpPr>
            <p:nvPr/>
          </p:nvSpPr>
          <p:spPr bwMode="auto">
            <a:xfrm>
              <a:off x="1509" y="4520"/>
              <a:ext cx="31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dirty="0">
                  <a:latin typeface="Arial" panose="020B0604020202020204" pitchFamily="34" charset="0"/>
                  <a:ea typeface="微软雅黑" panose="020B0503020204020204" pitchFamily="34" charset="-122"/>
                </a:rPr>
                <a:t>y</a:t>
              </a:r>
              <a:endParaRPr lang="en-US" altLang="zh-CN" dirty="0">
                <a:latin typeface="Arial" panose="020B0604020202020204" pitchFamily="34" charset="0"/>
                <a:ea typeface="微软雅黑" panose="020B0503020204020204" pitchFamily="34" charset="-122"/>
              </a:endParaRPr>
            </a:p>
          </p:txBody>
        </p:sp>
        <p:sp>
          <p:nvSpPr>
            <p:cNvPr id="786471" name="Text Box 39"/>
            <p:cNvSpPr txBox="1">
              <a:spLocks noChangeArrowheads="1"/>
            </p:cNvSpPr>
            <p:nvPr/>
          </p:nvSpPr>
          <p:spPr bwMode="auto">
            <a:xfrm>
              <a:off x="2769" y="6236"/>
              <a:ext cx="4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dirty="0">
                  <a:latin typeface="Arial" panose="020B0604020202020204" pitchFamily="34" charset="0"/>
                  <a:ea typeface="微软雅黑" panose="020B0503020204020204" pitchFamily="34" charset="-122"/>
                </a:rPr>
                <a:t>U</a:t>
              </a:r>
              <a:endParaRPr lang="en-US" altLang="zh-CN" dirty="0">
                <a:latin typeface="Arial" panose="020B0604020202020204" pitchFamily="34" charset="0"/>
                <a:ea typeface="微软雅黑" panose="020B0503020204020204" pitchFamily="34" charset="-122"/>
              </a:endParaRPr>
            </a:p>
          </p:txBody>
        </p:sp>
        <p:sp>
          <p:nvSpPr>
            <p:cNvPr id="786472" name="Text Box 40"/>
            <p:cNvSpPr txBox="1">
              <a:spLocks noChangeArrowheads="1"/>
            </p:cNvSpPr>
            <p:nvPr/>
          </p:nvSpPr>
          <p:spPr bwMode="auto">
            <a:xfrm>
              <a:off x="4764" y="6236"/>
              <a:ext cx="4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dirty="0">
                  <a:latin typeface="Arial" panose="020B0604020202020204" pitchFamily="34" charset="0"/>
                  <a:ea typeface="微软雅黑" panose="020B0503020204020204" pitchFamily="34" charset="-122"/>
                </a:rPr>
                <a:t>U</a:t>
              </a:r>
              <a:endParaRPr lang="en-US" altLang="zh-CN" dirty="0">
                <a:latin typeface="Arial" panose="020B0604020202020204" pitchFamily="34" charset="0"/>
                <a:ea typeface="微软雅黑" panose="020B0503020204020204" pitchFamily="34" charset="-122"/>
              </a:endParaRPr>
            </a:p>
          </p:txBody>
        </p:sp>
        <p:sp>
          <p:nvSpPr>
            <p:cNvPr id="786473" name="Text Box 41"/>
            <p:cNvSpPr txBox="1">
              <a:spLocks noChangeArrowheads="1"/>
            </p:cNvSpPr>
            <p:nvPr/>
          </p:nvSpPr>
          <p:spPr bwMode="auto">
            <a:xfrm>
              <a:off x="7179" y="6236"/>
              <a:ext cx="4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dirty="0">
                  <a:latin typeface="Arial" panose="020B0604020202020204" pitchFamily="34" charset="0"/>
                  <a:ea typeface="微软雅黑" panose="020B0503020204020204" pitchFamily="34" charset="-122"/>
                </a:rPr>
                <a:t>U</a:t>
              </a:r>
              <a:endParaRPr lang="en-US" altLang="zh-CN" dirty="0">
                <a:latin typeface="Arial" panose="020B0604020202020204" pitchFamily="34" charset="0"/>
                <a:ea typeface="微软雅黑" panose="020B0503020204020204" pitchFamily="34" charset="-122"/>
              </a:endParaRPr>
            </a:p>
          </p:txBody>
        </p:sp>
        <p:sp>
          <p:nvSpPr>
            <p:cNvPr id="786474" name="Text Box 42"/>
            <p:cNvSpPr txBox="1">
              <a:spLocks noChangeArrowheads="1"/>
            </p:cNvSpPr>
            <p:nvPr/>
          </p:nvSpPr>
          <p:spPr bwMode="auto">
            <a:xfrm>
              <a:off x="8964" y="6236"/>
              <a:ext cx="4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dirty="0">
                  <a:latin typeface="Arial" panose="020B0604020202020204" pitchFamily="34" charset="0"/>
                  <a:ea typeface="微软雅黑" panose="020B0503020204020204" pitchFamily="34" charset="-122"/>
                </a:rPr>
                <a:t>U</a:t>
              </a:r>
              <a:endParaRPr lang="en-US" altLang="zh-CN" dirty="0">
                <a:latin typeface="Arial" panose="020B0604020202020204" pitchFamily="34" charset="0"/>
                <a:ea typeface="微软雅黑" panose="020B0503020204020204" pitchFamily="34" charset="-122"/>
              </a:endParaRPr>
            </a:p>
          </p:txBody>
        </p:sp>
        <p:sp>
          <p:nvSpPr>
            <p:cNvPr id="786475" name="Text Box 43"/>
            <p:cNvSpPr txBox="1">
              <a:spLocks noChangeArrowheads="1"/>
            </p:cNvSpPr>
            <p:nvPr/>
          </p:nvSpPr>
          <p:spPr bwMode="auto">
            <a:xfrm>
              <a:off x="1194" y="6236"/>
              <a:ext cx="4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dirty="0">
                  <a:latin typeface="Arial" panose="020B0604020202020204" pitchFamily="34" charset="0"/>
                  <a:ea typeface="微软雅黑" panose="020B0503020204020204" pitchFamily="34" charset="-122"/>
                </a:rPr>
                <a:t>O</a:t>
              </a:r>
              <a:endParaRPr lang="en-US" altLang="zh-CN" dirty="0">
                <a:latin typeface="Arial" panose="020B0604020202020204" pitchFamily="34" charset="0"/>
                <a:ea typeface="微软雅黑" panose="020B0503020204020204" pitchFamily="34" charset="-122"/>
              </a:endParaRPr>
            </a:p>
          </p:txBody>
        </p:sp>
        <p:sp>
          <p:nvSpPr>
            <p:cNvPr id="786476" name="Text Box 44"/>
            <p:cNvSpPr txBox="1">
              <a:spLocks noChangeArrowheads="1"/>
            </p:cNvSpPr>
            <p:nvPr/>
          </p:nvSpPr>
          <p:spPr bwMode="auto">
            <a:xfrm>
              <a:off x="3399" y="6236"/>
              <a:ext cx="4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dirty="0">
                  <a:latin typeface="Arial" panose="020B0604020202020204" pitchFamily="34" charset="0"/>
                  <a:ea typeface="微软雅黑" panose="020B0503020204020204" pitchFamily="34" charset="-122"/>
                </a:rPr>
                <a:t>O</a:t>
              </a:r>
              <a:endParaRPr lang="en-US" altLang="zh-CN" dirty="0">
                <a:latin typeface="Arial" panose="020B0604020202020204" pitchFamily="34" charset="0"/>
                <a:ea typeface="微软雅黑" panose="020B0503020204020204" pitchFamily="34" charset="-122"/>
              </a:endParaRPr>
            </a:p>
          </p:txBody>
        </p:sp>
        <p:sp>
          <p:nvSpPr>
            <p:cNvPr id="786477" name="Text Box 45"/>
            <p:cNvSpPr txBox="1">
              <a:spLocks noChangeArrowheads="1"/>
            </p:cNvSpPr>
            <p:nvPr/>
          </p:nvSpPr>
          <p:spPr bwMode="auto">
            <a:xfrm>
              <a:off x="5604" y="6236"/>
              <a:ext cx="4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dirty="0">
                  <a:latin typeface="Arial" panose="020B0604020202020204" pitchFamily="34" charset="0"/>
                  <a:ea typeface="微软雅黑" panose="020B0503020204020204" pitchFamily="34" charset="-122"/>
                </a:rPr>
                <a:t>O</a:t>
              </a:r>
              <a:endParaRPr lang="en-US" altLang="zh-CN" dirty="0">
                <a:latin typeface="Arial" panose="020B0604020202020204" pitchFamily="34" charset="0"/>
                <a:ea typeface="微软雅黑" panose="020B0503020204020204" pitchFamily="34" charset="-122"/>
              </a:endParaRPr>
            </a:p>
          </p:txBody>
        </p:sp>
        <p:sp>
          <p:nvSpPr>
            <p:cNvPr id="786478" name="Text Box 46"/>
            <p:cNvSpPr txBox="1">
              <a:spLocks noChangeArrowheads="1"/>
            </p:cNvSpPr>
            <p:nvPr/>
          </p:nvSpPr>
          <p:spPr bwMode="auto">
            <a:xfrm>
              <a:off x="7599" y="6236"/>
              <a:ext cx="4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dirty="0">
                  <a:latin typeface="Arial" panose="020B0604020202020204" pitchFamily="34" charset="0"/>
                  <a:ea typeface="微软雅黑" panose="020B0503020204020204" pitchFamily="34" charset="-122"/>
                </a:rPr>
                <a:t>O</a:t>
              </a:r>
              <a:endParaRPr lang="en-US" altLang="zh-CN" dirty="0">
                <a:latin typeface="Arial" panose="020B0604020202020204" pitchFamily="34" charset="0"/>
                <a:ea typeface="微软雅黑" panose="020B0503020204020204" pitchFamily="34" charset="-122"/>
              </a:endParaRPr>
            </a:p>
          </p:txBody>
        </p:sp>
        <p:sp>
          <p:nvSpPr>
            <p:cNvPr id="786479" name="Line 47"/>
            <p:cNvSpPr>
              <a:spLocks noChangeShapeType="1"/>
            </p:cNvSpPr>
            <p:nvPr/>
          </p:nvSpPr>
          <p:spPr bwMode="auto">
            <a:xfrm>
              <a:off x="7314" y="4988"/>
              <a:ext cx="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86480" name="Line 48"/>
            <p:cNvSpPr>
              <a:spLocks noChangeShapeType="1"/>
            </p:cNvSpPr>
            <p:nvPr/>
          </p:nvSpPr>
          <p:spPr bwMode="auto">
            <a:xfrm>
              <a:off x="7674" y="4988"/>
              <a:ext cx="144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pSp>
      <p:sp>
        <p:nvSpPr>
          <p:cNvPr id="2" name="文本框 1"/>
          <p:cNvSpPr txBox="1"/>
          <p:nvPr/>
        </p:nvSpPr>
        <p:spPr>
          <a:xfrm>
            <a:off x="3471296" y="4711138"/>
            <a:ext cx="41549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dirty="0">
                <a:latin typeface="微软雅黑" panose="020B0503020204020204" pitchFamily="34" charset="-122"/>
                <a:ea typeface="微软雅黑" panose="020B0503020204020204" pitchFamily="34" charset="-122"/>
              </a:rPr>
              <a:t>否</a:t>
            </a:r>
          </a:p>
        </p:txBody>
      </p:sp>
      <p:sp>
        <p:nvSpPr>
          <p:cNvPr id="47" name="文本框 46"/>
          <p:cNvSpPr txBox="1"/>
          <p:nvPr/>
        </p:nvSpPr>
        <p:spPr>
          <a:xfrm>
            <a:off x="5225344" y="4711138"/>
            <a:ext cx="41549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latin typeface="微软雅黑" panose="020B0503020204020204" pitchFamily="34" charset="-122"/>
                <a:ea typeface="微软雅黑" panose="020B0503020204020204" pitchFamily="34" charset="-122"/>
              </a:rPr>
              <a:t>是</a:t>
            </a:r>
          </a:p>
        </p:txBody>
      </p:sp>
      <p:sp>
        <p:nvSpPr>
          <p:cNvPr id="48" name="文本框 1"/>
          <p:cNvSpPr txBox="1"/>
          <p:nvPr/>
        </p:nvSpPr>
        <p:spPr>
          <a:xfrm>
            <a:off x="8852642" y="4715852"/>
            <a:ext cx="41549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否</a:t>
            </a:r>
          </a:p>
        </p:txBody>
      </p:sp>
      <p:sp>
        <p:nvSpPr>
          <p:cNvPr id="49" name="文本框 1"/>
          <p:cNvSpPr txBox="1"/>
          <p:nvPr/>
        </p:nvSpPr>
        <p:spPr>
          <a:xfrm>
            <a:off x="7176120" y="4715852"/>
            <a:ext cx="41549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是</a:t>
            </a:r>
          </a:p>
        </p:txBody>
      </p:sp>
      <p:sp>
        <p:nvSpPr>
          <p:cNvPr id="4" name="标题 1">
            <a:extLst>
              <a:ext uri="{FF2B5EF4-FFF2-40B4-BE49-F238E27FC236}">
                <a16:creationId xmlns:a16="http://schemas.microsoft.com/office/drawing/2014/main" id="{651F5B4B-5500-F6BA-C804-428301CAB3E7}"/>
              </a:ext>
            </a:extLst>
          </p:cNvPr>
          <p:cNvSpPr>
            <a:spLocks noGrp="1"/>
          </p:cNvSpPr>
          <p:nvPr>
            <p:ph type="title"/>
          </p:nvPr>
        </p:nvSpPr>
        <p:spPr>
          <a:xfrm>
            <a:off x="655610" y="258930"/>
            <a:ext cx="2377574" cy="639762"/>
          </a:xfrm>
        </p:spPr>
        <p:txBody>
          <a:bodyPr/>
          <a:lstStyle/>
          <a:p>
            <a:r>
              <a:rPr lang="en-US" altLang="zh-CN" sz="2900" dirty="0">
                <a:cs typeface="Arial" panose="020B0604020202020204" pitchFamily="34" charset="0"/>
              </a:rPr>
              <a:t>2.2 </a:t>
            </a:r>
            <a:r>
              <a:rPr lang="zh-CN" altLang="en-US" sz="2900" dirty="0">
                <a:cs typeface="Arial" panose="020B0604020202020204" pitchFamily="34" charset="0"/>
              </a:rPr>
              <a:t>应力张量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对象 54274"/>
          <p:cNvGraphicFramePr>
            <a:graphicFrameLocks noChangeAspect="1"/>
          </p:cNvGraphicFramePr>
          <p:nvPr/>
        </p:nvGraphicFramePr>
        <p:xfrm>
          <a:off x="2802124" y="3928845"/>
          <a:ext cx="4386262" cy="1020762"/>
        </p:xfrm>
        <a:graphic>
          <a:graphicData uri="http://schemas.openxmlformats.org/presentationml/2006/ole">
            <mc:AlternateContent xmlns:mc="http://schemas.openxmlformats.org/markup-compatibility/2006">
              <mc:Choice xmlns:v="urn:schemas-microsoft-com:vml" Requires="v">
                <p:oleObj r:id="rId3" imgW="40538400" imgH="9448800" progId="Equation.DSMT4">
                  <p:embed/>
                </p:oleObj>
              </mc:Choice>
              <mc:Fallback>
                <p:oleObj r:id="rId3" imgW="40538400" imgH="9448800" progId="Equation.DSMT4">
                  <p:embed/>
                  <p:pic>
                    <p:nvPicPr>
                      <p:cNvPr id="53250" name="对象 542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2124" y="3928845"/>
                        <a:ext cx="4386262"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51" name="对象 54275"/>
          <p:cNvGraphicFramePr>
            <a:graphicFrameLocks noChangeAspect="1"/>
          </p:cNvGraphicFramePr>
          <p:nvPr/>
        </p:nvGraphicFramePr>
        <p:xfrm>
          <a:off x="7582806" y="3625636"/>
          <a:ext cx="2184400" cy="1693863"/>
        </p:xfrm>
        <a:graphic>
          <a:graphicData uri="http://schemas.openxmlformats.org/presentationml/2006/ole">
            <mc:AlternateContent xmlns:mc="http://schemas.openxmlformats.org/markup-compatibility/2006">
              <mc:Choice xmlns:v="urn:schemas-microsoft-com:vml" Requires="v">
                <p:oleObj name="Equation" r:id="rId5" imgW="21945600" imgH="17068800" progId="Equation.DSMT4">
                  <p:embed/>
                </p:oleObj>
              </mc:Choice>
              <mc:Fallback>
                <p:oleObj name="Equation" r:id="rId5" imgW="21945600" imgH="17068800" progId="Equation.DSMT4">
                  <p:embed/>
                  <p:pic>
                    <p:nvPicPr>
                      <p:cNvPr id="53251" name="对象 542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2806" y="3625636"/>
                        <a:ext cx="2184400"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252" name="矩形 54276"/>
          <p:cNvSpPr>
            <a:spLocks noChangeArrowheads="1"/>
          </p:cNvSpPr>
          <p:nvPr/>
        </p:nvSpPr>
        <p:spPr bwMode="auto">
          <a:xfrm>
            <a:off x="1862817" y="1274764"/>
            <a:ext cx="83629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Arial" panose="020B0604020202020204" pitchFamily="34" charset="0"/>
                <a:ea typeface="微软雅黑" panose="020B0503020204020204" pitchFamily="34" charset="-122"/>
              </a:rPr>
              <a:t>        牛顿粘性定律建立了粘性应力与流速分布之间的关系，但它的不足在于</a:t>
            </a:r>
            <a:r>
              <a:rPr lang="zh-CN" altLang="en-US" sz="2000" b="1" dirty="0">
                <a:solidFill>
                  <a:srgbClr val="FF0000"/>
                </a:solidFill>
                <a:latin typeface="Arial" panose="020B0604020202020204" pitchFamily="34" charset="0"/>
                <a:ea typeface="微软雅黑" panose="020B0503020204020204" pitchFamily="34" charset="-122"/>
              </a:rPr>
              <a:t>仅仅适用于流体直线运动</a:t>
            </a:r>
            <a:r>
              <a:rPr lang="zh-CN" altLang="en-US" sz="2000" dirty="0">
                <a:latin typeface="Arial" panose="020B0604020202020204" pitchFamily="34" charset="0"/>
                <a:ea typeface="微软雅黑" panose="020B0503020204020204" pitchFamily="34" charset="-122"/>
              </a:rPr>
              <a:t>。</a:t>
            </a:r>
          </a:p>
          <a:p>
            <a:pPr>
              <a:lnSpc>
                <a:spcPct val="150000"/>
              </a:lnSpc>
            </a:pPr>
            <a:r>
              <a:rPr lang="zh-CN" altLang="en-US" sz="2000" dirty="0">
                <a:latin typeface="Arial" panose="020B0604020202020204" pitchFamily="34" charset="0"/>
                <a:ea typeface="微软雅黑" panose="020B0503020204020204" pitchFamily="34" charset="-122"/>
              </a:rPr>
              <a:t>        那么，当流体做任意运动时，其关系式如何？</a:t>
            </a:r>
          </a:p>
        </p:txBody>
      </p:sp>
      <p:sp>
        <p:nvSpPr>
          <p:cNvPr id="53253" name="矩形 54277"/>
          <p:cNvSpPr>
            <a:spLocks noChangeArrowheads="1"/>
          </p:cNvSpPr>
          <p:nvPr/>
        </p:nvSpPr>
        <p:spPr bwMode="auto">
          <a:xfrm>
            <a:off x="1857450" y="2740390"/>
            <a:ext cx="8054975" cy="96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牛顿将以上的</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粘性应力</a:t>
            </a:r>
            <a:r>
              <a:rPr lang="zh-CN" altLang="en-US" sz="2000" dirty="0">
                <a:latin typeface="Arial" panose="020B0604020202020204" pitchFamily="34" charset="0"/>
                <a:ea typeface="微软雅黑" panose="020B0503020204020204" pitchFamily="34" charset="-122"/>
                <a:cs typeface="Arial" panose="020B0604020202020204" pitchFamily="34" charset="0"/>
              </a:rPr>
              <a:t>与</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形变率</a:t>
            </a:r>
            <a:r>
              <a:rPr lang="zh-CN" altLang="en-US" sz="2000" dirty="0">
                <a:latin typeface="Arial" panose="020B0604020202020204" pitchFamily="34" charset="0"/>
                <a:ea typeface="微软雅黑" panose="020B0503020204020204" pitchFamily="34" charset="-122"/>
                <a:cs typeface="Arial" panose="020B0604020202020204" pitchFamily="34" charset="0"/>
              </a:rPr>
              <a:t>的关系推广到任意粘性流体运动，即广义牛顿粘性假设： </a:t>
            </a:r>
          </a:p>
        </p:txBody>
      </p:sp>
      <p:pic>
        <p:nvPicPr>
          <p:cNvPr id="53254" name="图片 54278" descr="[4VREWACESGDJTB2RJHS8{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17372" y="4763349"/>
            <a:ext cx="11811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图片 54279" descr="P3(C0_ZL2JFUF0T_]NQ[C~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9473" y="4789641"/>
            <a:ext cx="1323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6" name="图片 54280" descr="Q({U2YV@XJ{FJ)B}QLH[J3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62018" y="4957548"/>
            <a:ext cx="10763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2"/>
          <p:cNvSpPr>
            <a:spLocks noGrp="1"/>
          </p:cNvSpPr>
          <p:nvPr>
            <p:ph type="title"/>
          </p:nvPr>
        </p:nvSpPr>
        <p:spPr/>
        <p:txBody>
          <a:bodyPr/>
          <a:lstStyle/>
          <a:p>
            <a:r>
              <a:rPr lang="en-US" altLang="zh-CN" sz="2900" dirty="0">
                <a:cs typeface="Arial" panose="020B0604020202020204" pitchFamily="34" charset="0"/>
              </a:rPr>
              <a:t>2.3 </a:t>
            </a:r>
            <a:r>
              <a:rPr lang="zh-CN" altLang="en-US" sz="2900" dirty="0">
                <a:cs typeface="Arial" panose="020B0604020202020204" pitchFamily="34" charset="0"/>
              </a:rPr>
              <a:t>广义牛顿粘性假设</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57</a:t>
            </a:fld>
            <a:endParaRPr lang="zh-CN" altLang="en-US"/>
          </a:p>
        </p:txBody>
      </p:sp>
      <p:graphicFrame>
        <p:nvGraphicFramePr>
          <p:cNvPr id="6" name="对象 5">
            <a:extLst>
              <a:ext uri="{FF2B5EF4-FFF2-40B4-BE49-F238E27FC236}">
                <a16:creationId xmlns:a16="http://schemas.microsoft.com/office/drawing/2014/main" id="{0976330E-EBB7-B68E-8AC1-9C10C19281AE}"/>
              </a:ext>
            </a:extLst>
          </p:cNvPr>
          <p:cNvGraphicFramePr>
            <a:graphicFrameLocks noChangeAspect="1"/>
          </p:cNvGraphicFramePr>
          <p:nvPr/>
        </p:nvGraphicFramePr>
        <p:xfrm>
          <a:off x="4653447" y="5464594"/>
          <a:ext cx="2781690" cy="757238"/>
        </p:xfrm>
        <a:graphic>
          <a:graphicData uri="http://schemas.openxmlformats.org/presentationml/2006/ole">
            <mc:AlternateContent xmlns:mc="http://schemas.openxmlformats.org/markup-compatibility/2006">
              <mc:Choice xmlns:v="urn:schemas-microsoft-com:vml" Requires="v">
                <p:oleObj name="Equation" r:id="rId10" imgW="1714808" imgH="466577" progId="Equation.DSMT4">
                  <p:embed/>
                </p:oleObj>
              </mc:Choice>
              <mc:Fallback>
                <p:oleObj name="Equation" r:id="rId10" imgW="1714808" imgH="466577" progId="Equation.DSMT4">
                  <p:embed/>
                  <p:pic>
                    <p:nvPicPr>
                      <p:cNvPr id="6" name="对象 5">
                        <a:extLst>
                          <a:ext uri="{FF2B5EF4-FFF2-40B4-BE49-F238E27FC236}">
                            <a16:creationId xmlns:a16="http://schemas.microsoft.com/office/drawing/2014/main" id="{0976330E-EBB7-B68E-8AC1-9C10C19281AE}"/>
                          </a:ext>
                        </a:extLst>
                      </p:cNvPr>
                      <p:cNvPicPr/>
                      <p:nvPr/>
                    </p:nvPicPr>
                    <p:blipFill>
                      <a:blip r:embed="rId11"/>
                      <a:stretch>
                        <a:fillRect/>
                      </a:stretch>
                    </p:blipFill>
                    <p:spPr>
                      <a:xfrm>
                        <a:off x="4653447" y="5464594"/>
                        <a:ext cx="2781690" cy="757238"/>
                      </a:xfrm>
                      <a:prstGeom prst="rect">
                        <a:avLst/>
                      </a:prstGeom>
                    </p:spPr>
                  </p:pic>
                </p:oleObj>
              </mc:Fallback>
            </mc:AlternateContent>
          </a:graphicData>
        </a:graphic>
      </p:graphicFrame>
      <p:cxnSp>
        <p:nvCxnSpPr>
          <p:cNvPr id="8" name="直接箭头连接符 7">
            <a:extLst>
              <a:ext uri="{FF2B5EF4-FFF2-40B4-BE49-F238E27FC236}">
                <a16:creationId xmlns:a16="http://schemas.microsoft.com/office/drawing/2014/main" id="{A2B80B42-57D6-6409-6DA7-A33107EBF7A1}"/>
              </a:ext>
            </a:extLst>
          </p:cNvPr>
          <p:cNvCxnSpPr/>
          <p:nvPr/>
        </p:nvCxnSpPr>
        <p:spPr>
          <a:xfrm>
            <a:off x="4850388" y="4822451"/>
            <a:ext cx="289737" cy="650616"/>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矩形 55297"/>
          <p:cNvSpPr>
            <a:spLocks noChangeArrowheads="1"/>
          </p:cNvSpPr>
          <p:nvPr/>
        </p:nvSpPr>
        <p:spPr bwMode="auto">
          <a:xfrm>
            <a:off x="1847850" y="2028969"/>
            <a:ext cx="83629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Arial" panose="020B0604020202020204" pitchFamily="34" charset="0"/>
                <a:ea typeface="微软雅黑" panose="020B0503020204020204" pitchFamily="34" charset="-122"/>
              </a:rPr>
              <a:t>        上式中，    为粘性系数，不同流体的粘性系数不同，在后面的平面库托运动中，会具体介绍粘性系数的实验室求法。</a:t>
            </a:r>
          </a:p>
          <a:p>
            <a:pPr>
              <a:lnSpc>
                <a:spcPct val="150000"/>
              </a:lnSpc>
            </a:pPr>
            <a:r>
              <a:rPr lang="zh-CN" altLang="en-US" sz="2000" dirty="0">
                <a:latin typeface="Arial" panose="020B0604020202020204" pitchFamily="34" charset="0"/>
                <a:ea typeface="微软雅黑" panose="020B0503020204020204" pitchFamily="34" charset="-122"/>
              </a:rPr>
              <a:t>        同一类流体的粘性系数还与温度有关：</a:t>
            </a:r>
          </a:p>
          <a:p>
            <a:pPr>
              <a:lnSpc>
                <a:spcPct val="150000"/>
              </a:lnSpc>
            </a:pPr>
            <a:r>
              <a:rPr lang="zh-CN" altLang="en-US" sz="2000" dirty="0">
                <a:latin typeface="Arial" panose="020B0604020202020204" pitchFamily="34" charset="0"/>
                <a:ea typeface="微软雅黑" panose="020B0503020204020204" pitchFamily="34" charset="-122"/>
              </a:rPr>
              <a:t>        (1)空气的粘性系数随温度的升高而增加；</a:t>
            </a:r>
          </a:p>
          <a:p>
            <a:pPr>
              <a:lnSpc>
                <a:spcPct val="150000"/>
              </a:lnSpc>
            </a:pPr>
            <a:r>
              <a:rPr lang="zh-CN" altLang="en-US" sz="2000" dirty="0">
                <a:latin typeface="Arial" panose="020B0604020202020204" pitchFamily="34" charset="0"/>
                <a:ea typeface="微软雅黑" panose="020B0503020204020204" pitchFamily="34" charset="-122"/>
              </a:rPr>
              <a:t>        (2)水的粘性系数却随温度的升高反而减小</a:t>
            </a:r>
          </a:p>
          <a:p>
            <a:pPr>
              <a:lnSpc>
                <a:spcPct val="150000"/>
              </a:lnSpc>
            </a:pPr>
            <a:r>
              <a:rPr lang="zh-CN" altLang="en-US" sz="2000" dirty="0">
                <a:latin typeface="Arial" panose="020B0604020202020204" pitchFamily="34" charset="0"/>
                <a:ea typeface="微软雅黑" panose="020B0503020204020204" pitchFamily="34" charset="-122"/>
              </a:rPr>
              <a:t>        实际应用中，常使用</a:t>
            </a:r>
            <a:r>
              <a:rPr lang="zh-CN" altLang="en-US" sz="2000" b="1" dirty="0">
                <a:solidFill>
                  <a:srgbClr val="002060"/>
                </a:solidFill>
                <a:latin typeface="Arial" panose="020B0604020202020204" pitchFamily="34" charset="0"/>
                <a:ea typeface="微软雅黑" panose="020B0503020204020204" pitchFamily="34" charset="-122"/>
              </a:rPr>
              <a:t>运动学粘性系数</a:t>
            </a:r>
            <a:r>
              <a:rPr lang="zh-CN" altLang="en-US" sz="2000" dirty="0">
                <a:latin typeface="Arial" panose="020B0604020202020204" pitchFamily="34" charset="0"/>
                <a:ea typeface="微软雅黑" panose="020B0503020204020204" pitchFamily="34" charset="-122"/>
              </a:rPr>
              <a:t>：</a:t>
            </a:r>
          </a:p>
        </p:txBody>
      </p:sp>
      <p:graphicFrame>
        <p:nvGraphicFramePr>
          <p:cNvPr id="54274" name="对象 55298"/>
          <p:cNvGraphicFramePr>
            <a:graphicFrameLocks/>
          </p:cNvGraphicFramePr>
          <p:nvPr>
            <p:extLst>
              <p:ext uri="{D42A27DB-BD31-4B8C-83A1-F6EECF244321}">
                <p14:modId xmlns:p14="http://schemas.microsoft.com/office/powerpoint/2010/main" val="3774881584"/>
              </p:ext>
            </p:extLst>
          </p:nvPr>
        </p:nvGraphicFramePr>
        <p:xfrm>
          <a:off x="3442278" y="2192931"/>
          <a:ext cx="360363" cy="323850"/>
        </p:xfrm>
        <a:graphic>
          <a:graphicData uri="http://schemas.openxmlformats.org/presentationml/2006/ole">
            <mc:AlternateContent xmlns:mc="http://schemas.openxmlformats.org/markup-compatibility/2006">
              <mc:Choice xmlns:v="urn:schemas-microsoft-com:vml" Requires="v">
                <p:oleObj r:id="rId2" imgW="3657600" imgH="3962400" progId="Equation.3">
                  <p:embed/>
                </p:oleObj>
              </mc:Choice>
              <mc:Fallback>
                <p:oleObj r:id="rId2" imgW="3657600" imgH="3962400" progId="Equation.3">
                  <p:embed/>
                  <p:pic>
                    <p:nvPicPr>
                      <p:cNvPr id="54274" name="对象 5529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2278" y="2192931"/>
                        <a:ext cx="3603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4275" name="对象 55299"/>
          <p:cNvGraphicFramePr>
            <a:graphicFrameLocks/>
          </p:cNvGraphicFramePr>
          <p:nvPr>
            <p:extLst>
              <p:ext uri="{D42A27DB-BD31-4B8C-83A1-F6EECF244321}">
                <p14:modId xmlns:p14="http://schemas.microsoft.com/office/powerpoint/2010/main" val="2686108515"/>
              </p:ext>
            </p:extLst>
          </p:nvPr>
        </p:nvGraphicFramePr>
        <p:xfrm>
          <a:off x="5519937" y="5008062"/>
          <a:ext cx="785813" cy="893763"/>
        </p:xfrm>
        <a:graphic>
          <a:graphicData uri="http://schemas.openxmlformats.org/presentationml/2006/ole">
            <mc:AlternateContent xmlns:mc="http://schemas.openxmlformats.org/markup-compatibility/2006">
              <mc:Choice xmlns:v="urn:schemas-microsoft-com:vml" Requires="v">
                <p:oleObj r:id="rId4" imgW="9753600" imgH="10058400" progId="Equation.3">
                  <p:embed/>
                </p:oleObj>
              </mc:Choice>
              <mc:Fallback>
                <p:oleObj r:id="rId4" imgW="9753600" imgH="10058400" progId="Equation.3">
                  <p:embed/>
                  <p:pic>
                    <p:nvPicPr>
                      <p:cNvPr id="54275" name="对象 5529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937" y="5008062"/>
                        <a:ext cx="785813" cy="893763"/>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6" name="对象 55300"/>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r:id="rId6" imgW="2743200" imgH="5181600" progId="Equation.3">
                  <p:embed/>
                </p:oleObj>
              </mc:Choice>
              <mc:Fallback>
                <p:oleObj r:id="rId6" imgW="2743200" imgH="5181600" progId="Equation.3">
                  <p:embed/>
                  <p:pic>
                    <p:nvPicPr>
                      <p:cNvPr id="54276" name="对象 553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58</a:t>
            </a:fld>
            <a:endParaRPr lang="zh-CN" altLang="en-US"/>
          </a:p>
        </p:txBody>
      </p:sp>
      <p:sp>
        <p:nvSpPr>
          <p:cNvPr id="4" name="标题 2">
            <a:extLst>
              <a:ext uri="{FF2B5EF4-FFF2-40B4-BE49-F238E27FC236}">
                <a16:creationId xmlns:a16="http://schemas.microsoft.com/office/drawing/2014/main" id="{EB4F8329-CBB4-0D4D-CB4C-67D72C72EB56}"/>
              </a:ext>
            </a:extLst>
          </p:cNvPr>
          <p:cNvSpPr>
            <a:spLocks noGrp="1"/>
          </p:cNvSpPr>
          <p:nvPr>
            <p:ph type="title"/>
          </p:nvPr>
        </p:nvSpPr>
        <p:spPr>
          <a:xfrm>
            <a:off x="586509" y="295276"/>
            <a:ext cx="8229600" cy="639762"/>
          </a:xfrm>
        </p:spPr>
        <p:txBody>
          <a:bodyPr/>
          <a:lstStyle/>
          <a:p>
            <a:r>
              <a:rPr lang="en-US" altLang="zh-CN" sz="2900" dirty="0">
                <a:cs typeface="Arial" panose="020B0604020202020204" pitchFamily="34" charset="0"/>
              </a:rPr>
              <a:t>2.3 </a:t>
            </a:r>
            <a:r>
              <a:rPr lang="zh-CN" altLang="en-US" sz="2900" dirty="0">
                <a:cs typeface="Arial" panose="020B0604020202020204" pitchFamily="34" charset="0"/>
              </a:rPr>
              <a:t>广义牛顿粘性假设</a:t>
            </a:r>
          </a:p>
        </p:txBody>
      </p:sp>
      <p:graphicFrame>
        <p:nvGraphicFramePr>
          <p:cNvPr id="3" name="对象 2">
            <a:extLst>
              <a:ext uri="{FF2B5EF4-FFF2-40B4-BE49-F238E27FC236}">
                <a16:creationId xmlns:a16="http://schemas.microsoft.com/office/drawing/2014/main" id="{763F3887-6256-C135-6DD6-EAA587A7EC5C}"/>
              </a:ext>
            </a:extLst>
          </p:cNvPr>
          <p:cNvGraphicFramePr>
            <a:graphicFrameLocks noChangeAspect="1"/>
          </p:cNvGraphicFramePr>
          <p:nvPr>
            <p:extLst>
              <p:ext uri="{D42A27DB-BD31-4B8C-83A1-F6EECF244321}">
                <p14:modId xmlns:p14="http://schemas.microsoft.com/office/powerpoint/2010/main" val="2691268723"/>
              </p:ext>
            </p:extLst>
          </p:nvPr>
        </p:nvGraphicFramePr>
        <p:xfrm>
          <a:off x="3013545" y="1265624"/>
          <a:ext cx="3292205" cy="767356"/>
        </p:xfrm>
        <a:graphic>
          <a:graphicData uri="http://schemas.openxmlformats.org/presentationml/2006/ole">
            <mc:AlternateContent xmlns:mc="http://schemas.openxmlformats.org/markup-compatibility/2006">
              <mc:Choice xmlns:v="urn:schemas-microsoft-com:vml" Requires="v">
                <p:oleObj name="Equation" r:id="rId8" imgW="1688760" imgH="393480" progId="Equation.DSMT4">
                  <p:embed/>
                </p:oleObj>
              </mc:Choice>
              <mc:Fallback>
                <p:oleObj name="Equation" r:id="rId8" imgW="1688760" imgH="393480" progId="Equation.DSMT4">
                  <p:embed/>
                  <p:pic>
                    <p:nvPicPr>
                      <p:cNvPr id="0" name=""/>
                      <p:cNvPicPr/>
                      <p:nvPr/>
                    </p:nvPicPr>
                    <p:blipFill>
                      <a:blip r:embed="rId9"/>
                      <a:stretch>
                        <a:fillRect/>
                      </a:stretch>
                    </p:blipFill>
                    <p:spPr>
                      <a:xfrm>
                        <a:off x="3013545" y="1265624"/>
                        <a:ext cx="3292205" cy="767356"/>
                      </a:xfrm>
                      <a:prstGeom prst="rect">
                        <a:avLst/>
                      </a:prstGeom>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矩形 56321"/>
          <p:cNvSpPr>
            <a:spLocks noChangeArrowheads="1"/>
          </p:cNvSpPr>
          <p:nvPr/>
        </p:nvSpPr>
        <p:spPr bwMode="auto">
          <a:xfrm>
            <a:off x="2562039" y="1605751"/>
            <a:ext cx="4972050" cy="49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Arial" panose="020B0604020202020204" pitchFamily="34" charset="0"/>
                <a:ea typeface="微软雅黑" panose="020B0503020204020204" pitchFamily="34" charset="-122"/>
              </a:rPr>
              <a:t>特殊情况：</a:t>
            </a:r>
            <a:r>
              <a:rPr lang="zh-CN" altLang="en-US" sz="2000" dirty="0">
                <a:solidFill>
                  <a:srgbClr val="FF0000"/>
                </a:solidFill>
                <a:latin typeface="Arial" panose="020B0604020202020204" pitchFamily="34" charset="0"/>
                <a:ea typeface="微软雅黑" panose="020B0503020204020204" pitchFamily="34" charset="-122"/>
              </a:rPr>
              <a:t>不可压流体</a:t>
            </a:r>
          </a:p>
        </p:txBody>
      </p:sp>
      <p:graphicFrame>
        <p:nvGraphicFramePr>
          <p:cNvPr id="55299" name="对象 56323"/>
          <p:cNvGraphicFramePr>
            <a:graphicFrameLocks noChangeAspect="1"/>
          </p:cNvGraphicFramePr>
          <p:nvPr/>
        </p:nvGraphicFramePr>
        <p:xfrm>
          <a:off x="5319713" y="1753532"/>
          <a:ext cx="1552575" cy="360363"/>
        </p:xfrm>
        <a:graphic>
          <a:graphicData uri="http://schemas.openxmlformats.org/presentationml/2006/ole">
            <mc:AlternateContent xmlns:mc="http://schemas.openxmlformats.org/markup-compatibility/2006">
              <mc:Choice xmlns:v="urn:schemas-microsoft-com:vml" Requires="v">
                <p:oleObj name="Equation" r:id="rId2" imgW="21031200" imgH="4876800" progId="Equation.DSMT4">
                  <p:embed/>
                </p:oleObj>
              </mc:Choice>
              <mc:Fallback>
                <p:oleObj name="Equation" r:id="rId2" imgW="21031200" imgH="4876800" progId="Equation.DSMT4">
                  <p:embed/>
                  <p:pic>
                    <p:nvPicPr>
                      <p:cNvPr id="55299" name="对象 563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9713" y="1753532"/>
                        <a:ext cx="15525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300" name="矩形 56324"/>
          <p:cNvSpPr>
            <a:spLocks noChangeArrowheads="1"/>
          </p:cNvSpPr>
          <p:nvPr/>
        </p:nvSpPr>
        <p:spPr bwMode="auto">
          <a:xfrm>
            <a:off x="3072867" y="2157736"/>
            <a:ext cx="5544617" cy="49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2000" dirty="0">
                <a:solidFill>
                  <a:srgbClr val="FF0000"/>
                </a:solidFill>
                <a:latin typeface="Arial" panose="020B0604020202020204" pitchFamily="34" charset="0"/>
                <a:ea typeface="微软雅黑" panose="020B0503020204020204" pitchFamily="34" charset="-122"/>
              </a:rPr>
              <a:t>不可压无粘性</a:t>
            </a:r>
            <a:r>
              <a:rPr lang="zh-CN" altLang="en-US" sz="2000" dirty="0">
                <a:latin typeface="Arial" panose="020B0604020202020204" pitchFamily="34" charset="0"/>
                <a:ea typeface="微软雅黑" panose="020B0503020204020204" pitchFamily="34" charset="-122"/>
              </a:rPr>
              <a:t>(理想)流体(或粘性很弱)：</a:t>
            </a:r>
          </a:p>
        </p:txBody>
      </p:sp>
      <p:graphicFrame>
        <p:nvGraphicFramePr>
          <p:cNvPr id="55301" name="对象 56325"/>
          <p:cNvGraphicFramePr>
            <a:graphicFrameLocks noChangeAspect="1"/>
          </p:cNvGraphicFramePr>
          <p:nvPr/>
        </p:nvGraphicFramePr>
        <p:xfrm>
          <a:off x="5048064" y="2720170"/>
          <a:ext cx="1447800" cy="1397000"/>
        </p:xfrm>
        <a:graphic>
          <a:graphicData uri="http://schemas.openxmlformats.org/presentationml/2006/ole">
            <mc:AlternateContent xmlns:mc="http://schemas.openxmlformats.org/markup-compatibility/2006">
              <mc:Choice xmlns:v="urn:schemas-microsoft-com:vml" Requires="v">
                <p:oleObj name="Equation" r:id="rId4" imgW="723600" imgH="685800" progId="Equation.DSMT4">
                  <p:embed/>
                </p:oleObj>
              </mc:Choice>
              <mc:Fallback>
                <p:oleObj name="Equation" r:id="rId4" imgW="723600" imgH="685800" progId="Equation.DSMT4">
                  <p:embed/>
                  <p:pic>
                    <p:nvPicPr>
                      <p:cNvPr id="55301" name="对象 56325"/>
                      <p:cNvPicPr>
                        <a:picLocks noChangeAspect="1" noChangeArrowheads="1"/>
                      </p:cNvPicPr>
                      <p:nvPr/>
                    </p:nvPicPr>
                    <p:blipFill>
                      <a:blip r:embed="rId5"/>
                      <a:srcRect/>
                      <a:stretch>
                        <a:fillRect/>
                      </a:stretch>
                    </p:blipFill>
                    <p:spPr bwMode="auto">
                      <a:xfrm>
                        <a:off x="5048064" y="2720170"/>
                        <a:ext cx="1447800" cy="1397000"/>
                      </a:xfrm>
                      <a:prstGeom prst="rect">
                        <a:avLst/>
                      </a:prstGeom>
                      <a:noFill/>
                      <a:ln>
                        <a:noFill/>
                      </a:ln>
                    </p:spPr>
                  </p:pic>
                </p:oleObj>
              </mc:Fallback>
            </mc:AlternateContent>
          </a:graphicData>
        </a:graphic>
      </p:graphicFrame>
      <p:sp>
        <p:nvSpPr>
          <p:cNvPr id="55302" name="矩形 56326"/>
          <p:cNvSpPr>
            <a:spLocks noChangeArrowheads="1"/>
          </p:cNvSpPr>
          <p:nvPr/>
        </p:nvSpPr>
        <p:spPr bwMode="auto">
          <a:xfrm>
            <a:off x="1775520" y="4117171"/>
            <a:ext cx="836295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Arial" panose="020B0604020202020204" pitchFamily="34" charset="0"/>
                <a:ea typeface="微软雅黑" panose="020B0503020204020204" pitchFamily="34" charset="-122"/>
              </a:rPr>
              <a:t>        其中，</a:t>
            </a:r>
            <a:r>
              <a:rPr lang="zh-CN" altLang="en-US" sz="2000" i="1" dirty="0">
                <a:latin typeface="Arial" panose="020B0604020202020204" pitchFamily="34" charset="0"/>
                <a:ea typeface="微软雅黑" panose="020B0503020204020204" pitchFamily="34" charset="-122"/>
              </a:rPr>
              <a:t>p</a:t>
            </a:r>
            <a:r>
              <a:rPr lang="zh-CN" altLang="en-US" sz="2000" dirty="0">
                <a:latin typeface="Arial" panose="020B0604020202020204" pitchFamily="34" charset="0"/>
                <a:ea typeface="微软雅黑" panose="020B0503020204020204" pitchFamily="34" charset="-122"/>
              </a:rPr>
              <a:t>为流体压力，表面在</a:t>
            </a:r>
            <a:r>
              <a:rPr lang="zh-CN" altLang="en-US" sz="2000" dirty="0">
                <a:solidFill>
                  <a:srgbClr val="FF0000"/>
                </a:solidFill>
                <a:latin typeface="Arial" panose="020B0604020202020204" pitchFamily="34" charset="0"/>
                <a:ea typeface="微软雅黑" panose="020B0503020204020204" pitchFamily="34" charset="-122"/>
              </a:rPr>
              <a:t>不考虑流体粘性</a:t>
            </a:r>
            <a:r>
              <a:rPr lang="zh-CN" altLang="en-US" sz="2000" dirty="0">
                <a:latin typeface="Arial" panose="020B0604020202020204" pitchFamily="34" charset="0"/>
                <a:ea typeface="微软雅黑" panose="020B0503020204020204" pitchFamily="34" charset="-122"/>
              </a:rPr>
              <a:t>时，流体间相互作用的表面力</a:t>
            </a:r>
            <a:r>
              <a:rPr lang="zh-CN" altLang="en-US" sz="2000" b="1" dirty="0">
                <a:solidFill>
                  <a:schemeClr val="tx2"/>
                </a:solidFill>
                <a:latin typeface="Arial" panose="020B0604020202020204" pitchFamily="34" charset="0"/>
                <a:ea typeface="微软雅黑" panose="020B0503020204020204" pitchFamily="34" charset="-122"/>
              </a:rPr>
              <a:t>只有流体的压力</a:t>
            </a:r>
            <a:r>
              <a:rPr lang="zh-CN" altLang="en-US" sz="2000" dirty="0">
                <a:latin typeface="Arial" panose="020B0604020202020204" pitchFamily="34" charset="0"/>
                <a:ea typeface="微软雅黑" panose="020B0503020204020204" pitchFamily="34" charset="-122"/>
              </a:rPr>
              <a:t>，它是正法向方向的流体对另一侧流体的作用力，即压力与面元外法向     反向。</a:t>
            </a:r>
          </a:p>
        </p:txBody>
      </p:sp>
      <p:graphicFrame>
        <p:nvGraphicFramePr>
          <p:cNvPr id="55303" name="对象 56327"/>
          <p:cNvGraphicFramePr>
            <a:graphicFrameLocks noChangeAspect="1"/>
          </p:cNvGraphicFramePr>
          <p:nvPr/>
        </p:nvGraphicFramePr>
        <p:xfrm>
          <a:off x="4223792" y="4971263"/>
          <a:ext cx="312738" cy="561975"/>
        </p:xfrm>
        <a:graphic>
          <a:graphicData uri="http://schemas.openxmlformats.org/presentationml/2006/ole">
            <mc:AlternateContent xmlns:mc="http://schemas.openxmlformats.org/markup-compatibility/2006">
              <mc:Choice xmlns:v="urn:schemas-microsoft-com:vml" Requires="v">
                <p:oleObj r:id="rId6" imgW="3048000" imgH="5486400" progId="Equation.3">
                  <p:embed/>
                </p:oleObj>
              </mc:Choice>
              <mc:Fallback>
                <p:oleObj r:id="rId6" imgW="3048000" imgH="5486400" progId="Equation.3">
                  <p:embed/>
                  <p:pic>
                    <p:nvPicPr>
                      <p:cNvPr id="55303" name="对象 563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3792" y="4971263"/>
                        <a:ext cx="3127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04" name="对象 56328"/>
          <p:cNvGraphicFramePr>
            <a:graphicFrameLocks noChangeAspect="1"/>
          </p:cNvGraphicFramePr>
          <p:nvPr/>
        </p:nvGraphicFramePr>
        <p:xfrm>
          <a:off x="3971677" y="913257"/>
          <a:ext cx="3384550" cy="787400"/>
        </p:xfrm>
        <a:graphic>
          <a:graphicData uri="http://schemas.openxmlformats.org/presentationml/2006/ole">
            <mc:AlternateContent xmlns:mc="http://schemas.openxmlformats.org/markup-compatibility/2006">
              <mc:Choice xmlns:v="urn:schemas-microsoft-com:vml" Requires="v">
                <p:oleObj r:id="rId8" imgW="40538400" imgH="9448800" progId="Equation.DSMT4">
                  <p:embed/>
                </p:oleObj>
              </mc:Choice>
              <mc:Fallback>
                <p:oleObj r:id="rId8" imgW="40538400" imgH="9448800" progId="Equation.DSMT4">
                  <p:embed/>
                  <p:pic>
                    <p:nvPicPr>
                      <p:cNvPr id="55304" name="对象 563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677" y="913257"/>
                        <a:ext cx="338455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59</a:t>
            </a:fld>
            <a:endParaRPr lang="zh-CN" altLang="en-US"/>
          </a:p>
        </p:txBody>
      </p:sp>
      <p:sp>
        <p:nvSpPr>
          <p:cNvPr id="4" name="标题 2">
            <a:extLst>
              <a:ext uri="{FF2B5EF4-FFF2-40B4-BE49-F238E27FC236}">
                <a16:creationId xmlns:a16="http://schemas.microsoft.com/office/drawing/2014/main" id="{EF1D4E63-6937-B9B1-3B25-4F772CBD737D}"/>
              </a:ext>
            </a:extLst>
          </p:cNvPr>
          <p:cNvSpPr>
            <a:spLocks noGrp="1"/>
          </p:cNvSpPr>
          <p:nvPr>
            <p:ph type="title"/>
          </p:nvPr>
        </p:nvSpPr>
        <p:spPr>
          <a:xfrm>
            <a:off x="614218" y="299861"/>
            <a:ext cx="8229600" cy="639762"/>
          </a:xfrm>
        </p:spPr>
        <p:txBody>
          <a:bodyPr/>
          <a:lstStyle/>
          <a:p>
            <a:r>
              <a:rPr lang="en-US" altLang="zh-CN" sz="2900" dirty="0">
                <a:cs typeface="Arial" panose="020B0604020202020204" pitchFamily="34" charset="0"/>
              </a:rPr>
              <a:t>2.3 </a:t>
            </a:r>
            <a:r>
              <a:rPr lang="zh-CN" altLang="en-US" sz="2900" dirty="0">
                <a:cs typeface="Arial" panose="020B0604020202020204" pitchFamily="34" charset="0"/>
              </a:rPr>
              <a:t>广义牛顿粘性假设</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9218"/>
          <p:cNvSpPr>
            <a:spLocks noChangeArrowheads="1"/>
          </p:cNvSpPr>
          <p:nvPr/>
        </p:nvSpPr>
        <p:spPr bwMode="auto">
          <a:xfrm>
            <a:off x="2351584" y="1317135"/>
            <a:ext cx="72390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Arial" panose="020B0604020202020204" pitchFamily="34" charset="0"/>
                <a:ea typeface="微软雅黑" panose="020B0503020204020204" pitchFamily="34" charset="-122"/>
                <a:cs typeface="Arial" panose="020B0604020202020204" pitchFamily="34" charset="0"/>
              </a:rPr>
              <a:t>        连续方程是流体力学的基本方程之一，它是</a:t>
            </a:r>
            <a:r>
              <a:rPr lang="zh-CN" altLang="en-US" sz="2000" b="1" dirty="0">
                <a:solidFill>
                  <a:schemeClr val="tx2"/>
                </a:solidFill>
                <a:latin typeface="Arial" panose="020B0604020202020204" pitchFamily="34" charset="0"/>
                <a:ea typeface="微软雅黑" panose="020B0503020204020204" pitchFamily="34" charset="-122"/>
                <a:cs typeface="Arial" panose="020B0604020202020204" pitchFamily="34" charset="0"/>
              </a:rPr>
              <a:t>质量守恒定律</a:t>
            </a:r>
            <a:r>
              <a:rPr lang="zh-CN" altLang="en-US" sz="2000" dirty="0">
                <a:latin typeface="Arial" panose="020B0604020202020204" pitchFamily="34" charset="0"/>
                <a:ea typeface="微软雅黑" panose="020B0503020204020204" pitchFamily="34" charset="-122"/>
                <a:cs typeface="Arial" panose="020B0604020202020204" pitchFamily="34" charset="0"/>
              </a:rPr>
              <a:t>在流体力学中的应用。</a:t>
            </a:r>
          </a:p>
          <a:p>
            <a:pPr>
              <a:lnSpc>
                <a:spcPct val="150000"/>
              </a:lnSpc>
            </a:pPr>
            <a:r>
              <a:rPr lang="zh-CN" altLang="en-US"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cs typeface="Arial" panose="020B0604020202020204" pitchFamily="34" charset="0"/>
              </a:rPr>
              <a:t>流体运动的连续方程，反映流体运动和质量分布的关系，</a:t>
            </a:r>
          </a:p>
        </p:txBody>
      </p:sp>
      <p:sp>
        <p:nvSpPr>
          <p:cNvPr id="9219" name="矩形 9219"/>
          <p:cNvSpPr>
            <a:spLocks noChangeArrowheads="1"/>
          </p:cNvSpPr>
          <p:nvPr/>
        </p:nvSpPr>
        <p:spPr bwMode="auto">
          <a:xfrm>
            <a:off x="2781300" y="3284985"/>
            <a:ext cx="6629400"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zh-CN" altLang="en-US" sz="2400" dirty="0">
                <a:latin typeface="Arial" panose="020B0604020202020204" pitchFamily="34" charset="0"/>
                <a:ea typeface="微软雅黑" panose="020B0503020204020204" pitchFamily="34" charset="-122"/>
              </a:rPr>
              <a:t>重点讨论几种不同表现形式的流体连续方程</a:t>
            </a:r>
          </a:p>
        </p:txBody>
      </p:sp>
      <p:sp>
        <p:nvSpPr>
          <p:cNvPr id="3" name="标题 2">
            <a:extLst>
              <a:ext uri="{FF2B5EF4-FFF2-40B4-BE49-F238E27FC236}">
                <a16:creationId xmlns:a16="http://schemas.microsoft.com/office/drawing/2014/main" id="{4C8358A0-2788-D8A2-F000-E1B7EA901F8A}"/>
              </a:ext>
            </a:extLst>
          </p:cNvPr>
          <p:cNvSpPr>
            <a:spLocks noGrp="1"/>
          </p:cNvSpPr>
          <p:nvPr>
            <p:ph type="title"/>
          </p:nvPr>
        </p:nvSpPr>
        <p:spPr>
          <a:xfrm>
            <a:off x="650222" y="269642"/>
            <a:ext cx="2602632" cy="639762"/>
          </a:xfrm>
        </p:spPr>
        <p:txBody>
          <a:bodyPr/>
          <a:lstStyle/>
          <a:p>
            <a:r>
              <a:rPr lang="en-US" altLang="zh-CN" dirty="0"/>
              <a:t>1 </a:t>
            </a:r>
            <a:r>
              <a:rPr lang="zh-CN" altLang="en-US" dirty="0"/>
              <a:t>连续方程</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4" name="文本框 3">
            <a:extLst>
              <a:ext uri="{FF2B5EF4-FFF2-40B4-BE49-F238E27FC236}">
                <a16:creationId xmlns:a16="http://schemas.microsoft.com/office/drawing/2014/main" id="{9ED7254B-A2DC-B83B-9227-259E0CE3EA82}"/>
              </a:ext>
            </a:extLst>
          </p:cNvPr>
          <p:cNvSpPr txBox="1"/>
          <p:nvPr/>
        </p:nvSpPr>
        <p:spPr>
          <a:xfrm>
            <a:off x="3252854" y="3922350"/>
            <a:ext cx="4320480" cy="1422954"/>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拉格朗日观点下</a:t>
            </a:r>
            <a:r>
              <a:rPr lang="zh-CN" altLang="en-US" sz="2000" dirty="0">
                <a:latin typeface="微软雅黑" panose="020B0503020204020204" pitchFamily="34" charset="-122"/>
                <a:ea typeface="微软雅黑" panose="020B0503020204020204" pitchFamily="34" charset="-122"/>
              </a:rPr>
              <a:t>的连续方程</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欧拉观点下</a:t>
            </a:r>
            <a:r>
              <a:rPr lang="zh-CN" altLang="en-US" sz="2000" dirty="0">
                <a:latin typeface="微软雅黑" panose="020B0503020204020204" pitchFamily="34" charset="-122"/>
                <a:ea typeface="微软雅黑" panose="020B0503020204020204" pitchFamily="34" charset="-122"/>
              </a:rPr>
              <a:t>的连续方程</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、自由表面连续方程</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矩形 57346"/>
          <p:cNvSpPr>
            <a:spLocks noChangeArrowheads="1"/>
          </p:cNvSpPr>
          <p:nvPr/>
        </p:nvSpPr>
        <p:spPr bwMode="auto">
          <a:xfrm>
            <a:off x="1831975" y="1609725"/>
            <a:ext cx="83629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Arial" panose="020B0604020202020204" pitchFamily="34" charset="0"/>
                <a:ea typeface="微软雅黑" panose="020B0503020204020204" pitchFamily="34" charset="-122"/>
              </a:rPr>
              <a:t>        按照分子运动的微观解释，</a:t>
            </a:r>
            <a:r>
              <a:rPr lang="zh-CN" altLang="en-US" sz="2000" dirty="0">
                <a:solidFill>
                  <a:srgbClr val="FF0000"/>
                </a:solidFill>
                <a:latin typeface="Arial" panose="020B0604020202020204" pitchFamily="34" charset="0"/>
                <a:ea typeface="微软雅黑" panose="020B0503020204020204" pitchFamily="34" charset="-122"/>
              </a:rPr>
              <a:t>流体压力</a:t>
            </a:r>
            <a:r>
              <a:rPr lang="zh-CN" altLang="en-US" sz="2000" dirty="0">
                <a:latin typeface="Arial" panose="020B0604020202020204" pitchFamily="34" charset="0"/>
                <a:ea typeface="微软雅黑" panose="020B0503020204020204" pitchFamily="34" charset="-122"/>
              </a:rPr>
              <a:t>就是单位上的分子平均碰撞，由于分子是充分的无规则运动，对任一方向碰撞概率均是相等的，故同一点的</a:t>
            </a:r>
            <a:r>
              <a:rPr lang="zh-CN" altLang="en-US" sz="2000" i="1" dirty="0">
                <a:latin typeface="Arial" panose="020B0604020202020204" pitchFamily="34" charset="0"/>
                <a:ea typeface="微软雅黑" panose="020B0503020204020204" pitchFamily="34" charset="-122"/>
              </a:rPr>
              <a:t>p</a:t>
            </a:r>
            <a:r>
              <a:rPr lang="zh-CN" altLang="en-US" sz="2000" dirty="0">
                <a:latin typeface="Arial" panose="020B0604020202020204" pitchFamily="34" charset="0"/>
                <a:ea typeface="微软雅黑" panose="020B0503020204020204" pitchFamily="34" charset="-122"/>
              </a:rPr>
              <a:t>值与    矢取向无关，是一个</a:t>
            </a:r>
            <a:r>
              <a:rPr lang="zh-CN" altLang="en-US" sz="2000" dirty="0">
                <a:solidFill>
                  <a:srgbClr val="FF0000"/>
                </a:solidFill>
                <a:latin typeface="Arial" panose="020B0604020202020204" pitchFamily="34" charset="0"/>
                <a:ea typeface="微软雅黑" panose="020B0503020204020204" pitchFamily="34" charset="-122"/>
              </a:rPr>
              <a:t>标量场</a:t>
            </a:r>
            <a:r>
              <a:rPr lang="zh-CN" altLang="en-US" sz="2000" dirty="0">
                <a:latin typeface="Arial" panose="020B0604020202020204" pitchFamily="34" charset="0"/>
                <a:ea typeface="微软雅黑" panose="020B0503020204020204" pitchFamily="34" charset="-122"/>
              </a:rPr>
              <a:t>。</a:t>
            </a:r>
          </a:p>
          <a:p>
            <a:pPr>
              <a:lnSpc>
                <a:spcPct val="150000"/>
              </a:lnSpc>
            </a:pPr>
            <a:r>
              <a:rPr lang="zh-CN" altLang="en-US" sz="2000" dirty="0">
                <a:latin typeface="Arial" panose="020B0604020202020204" pitchFamily="34" charset="0"/>
                <a:ea typeface="微软雅黑" panose="020B0503020204020204" pitchFamily="34" charset="-122"/>
              </a:rPr>
              <a:t>        而</a:t>
            </a:r>
            <a:r>
              <a:rPr lang="zh-CN" altLang="en-US" sz="2000" dirty="0">
                <a:solidFill>
                  <a:srgbClr val="FF0000"/>
                </a:solidFill>
                <a:latin typeface="Arial" panose="020B0604020202020204" pitchFamily="34" charset="0"/>
                <a:ea typeface="微软雅黑" panose="020B0503020204020204" pitchFamily="34" charset="-122"/>
              </a:rPr>
              <a:t>流体粘性应力</a:t>
            </a:r>
            <a:r>
              <a:rPr lang="zh-CN" altLang="en-US" sz="2000" dirty="0">
                <a:latin typeface="Arial" panose="020B0604020202020204" pitchFamily="34" charset="0"/>
                <a:ea typeface="微软雅黑" panose="020B0503020204020204" pitchFamily="34" charset="-122"/>
              </a:rPr>
              <a:t>       是分子不规则运动对宏观动量的输送，当分子动量分布不均匀时，同一点粘性应力与    矢取向有关，一般情况下，液体间相互作用除压力外，尚有粘性应力。</a:t>
            </a:r>
          </a:p>
        </p:txBody>
      </p:sp>
      <p:graphicFrame>
        <p:nvGraphicFramePr>
          <p:cNvPr id="56323" name="对象 57347"/>
          <p:cNvGraphicFramePr>
            <a:graphicFrameLocks noChangeAspect="1"/>
          </p:cNvGraphicFramePr>
          <p:nvPr/>
        </p:nvGraphicFramePr>
        <p:xfrm>
          <a:off x="2784475" y="2492376"/>
          <a:ext cx="311150" cy="561975"/>
        </p:xfrm>
        <a:graphic>
          <a:graphicData uri="http://schemas.openxmlformats.org/presentationml/2006/ole">
            <mc:AlternateContent xmlns:mc="http://schemas.openxmlformats.org/markup-compatibility/2006">
              <mc:Choice xmlns:v="urn:schemas-microsoft-com:vml" Requires="v">
                <p:oleObj r:id="rId2" imgW="3048000" imgH="5486400" progId="Equation.3">
                  <p:embed/>
                </p:oleObj>
              </mc:Choice>
              <mc:Fallback>
                <p:oleObj r:id="rId2" imgW="3048000" imgH="5486400" progId="Equation.3">
                  <p:embed/>
                  <p:pic>
                    <p:nvPicPr>
                      <p:cNvPr id="56323" name="对象 573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475" y="2492376"/>
                        <a:ext cx="3111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6324" name="对象 57348"/>
          <p:cNvGraphicFramePr>
            <a:graphicFrameLocks noChangeAspect="1"/>
          </p:cNvGraphicFramePr>
          <p:nvPr/>
        </p:nvGraphicFramePr>
        <p:xfrm>
          <a:off x="4291286" y="3011042"/>
          <a:ext cx="436562" cy="561975"/>
        </p:xfrm>
        <a:graphic>
          <a:graphicData uri="http://schemas.openxmlformats.org/presentationml/2006/ole">
            <mc:AlternateContent xmlns:mc="http://schemas.openxmlformats.org/markup-compatibility/2006">
              <mc:Choice xmlns:v="urn:schemas-microsoft-com:vml" Requires="v">
                <p:oleObj r:id="rId4" imgW="4267200" imgH="5486400" progId="Equation.3">
                  <p:embed/>
                </p:oleObj>
              </mc:Choice>
              <mc:Fallback>
                <p:oleObj r:id="rId4" imgW="4267200" imgH="5486400" progId="Equation.3">
                  <p:embed/>
                  <p:pic>
                    <p:nvPicPr>
                      <p:cNvPr id="56324" name="对象 573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1286" y="3011042"/>
                        <a:ext cx="43656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6325" name="对象 57349"/>
          <p:cNvGraphicFramePr>
            <a:graphicFrameLocks noChangeAspect="1"/>
          </p:cNvGraphicFramePr>
          <p:nvPr/>
        </p:nvGraphicFramePr>
        <p:xfrm>
          <a:off x="6000874" y="3443090"/>
          <a:ext cx="311150" cy="561975"/>
        </p:xfrm>
        <a:graphic>
          <a:graphicData uri="http://schemas.openxmlformats.org/presentationml/2006/ole">
            <mc:AlternateContent xmlns:mc="http://schemas.openxmlformats.org/markup-compatibility/2006">
              <mc:Choice xmlns:v="urn:schemas-microsoft-com:vml" Requires="v">
                <p:oleObj r:id="rId6" imgW="3048000" imgH="5486400" progId="Equation.3">
                  <p:embed/>
                </p:oleObj>
              </mc:Choice>
              <mc:Fallback>
                <p:oleObj r:id="rId6" imgW="3048000" imgH="5486400" progId="Equation.3">
                  <p:embed/>
                  <p:pic>
                    <p:nvPicPr>
                      <p:cNvPr id="56325" name="对象 573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874" y="3443090"/>
                        <a:ext cx="3111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6326" name="对象 57350"/>
          <p:cNvGraphicFramePr>
            <a:graphicFrameLocks noChangeAspect="1"/>
          </p:cNvGraphicFramePr>
          <p:nvPr/>
        </p:nvGraphicFramePr>
        <p:xfrm>
          <a:off x="5375276" y="4581526"/>
          <a:ext cx="2028825" cy="574675"/>
        </p:xfrm>
        <a:graphic>
          <a:graphicData uri="http://schemas.openxmlformats.org/presentationml/2006/ole">
            <mc:AlternateContent xmlns:mc="http://schemas.openxmlformats.org/markup-compatibility/2006">
              <mc:Choice xmlns:v="urn:schemas-microsoft-com:vml" Requires="v">
                <p:oleObj r:id="rId7" imgW="22555200" imgH="6400800" progId="Equation.3">
                  <p:embed/>
                </p:oleObj>
              </mc:Choice>
              <mc:Fallback>
                <p:oleObj r:id="rId7" imgW="22555200" imgH="6400800" progId="Equation.3">
                  <p:embed/>
                  <p:pic>
                    <p:nvPicPr>
                      <p:cNvPr id="56326" name="对象 573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5276" y="4581526"/>
                        <a:ext cx="20288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27" name="直接连接符 57351"/>
          <p:cNvSpPr>
            <a:spLocks noChangeShapeType="1"/>
          </p:cNvSpPr>
          <p:nvPr/>
        </p:nvSpPr>
        <p:spPr bwMode="auto">
          <a:xfrm>
            <a:off x="7032625" y="5086350"/>
            <a:ext cx="431800"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56328" name="矩形 57352"/>
          <p:cNvSpPr>
            <a:spLocks noChangeArrowheads="1"/>
          </p:cNvSpPr>
          <p:nvPr/>
        </p:nvSpPr>
        <p:spPr bwMode="auto">
          <a:xfrm>
            <a:off x="6670676" y="5013326"/>
            <a:ext cx="2105025" cy="49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solidFill>
                  <a:srgbClr val="FF0000"/>
                </a:solidFill>
                <a:latin typeface="Arial" panose="020B0604020202020204" pitchFamily="34" charset="0"/>
                <a:ea typeface="微软雅黑" panose="020B0503020204020204" pitchFamily="34" charset="-122"/>
              </a:rPr>
              <a:t>粘性应力</a:t>
            </a:r>
          </a:p>
        </p:txBody>
      </p:sp>
      <p:sp>
        <p:nvSpPr>
          <p:cNvPr id="3" name="标题 2"/>
          <p:cNvSpPr>
            <a:spLocks noGrp="1"/>
          </p:cNvSpPr>
          <p:nvPr>
            <p:ph type="title"/>
          </p:nvPr>
        </p:nvSpPr>
        <p:spPr/>
        <p:txBody>
          <a:bodyPr/>
          <a:lstStyle/>
          <a:p>
            <a:r>
              <a:rPr lang="en-US" altLang="zh-CN" sz="2900" dirty="0">
                <a:cs typeface="Arial" panose="020B0604020202020204" pitchFamily="34" charset="0"/>
              </a:rPr>
              <a:t>2.4 </a:t>
            </a:r>
            <a:r>
              <a:rPr lang="zh-CN" altLang="en-US" sz="2900" dirty="0">
                <a:cs typeface="Arial" panose="020B0604020202020204" pitchFamily="34" charset="0"/>
              </a:rPr>
              <a:t>粘性应力与压力</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60</a:t>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5" name="对象 58369"/>
          <p:cNvGraphicFramePr>
            <a:graphicFrameLocks noChangeAspect="1"/>
          </p:cNvGraphicFramePr>
          <p:nvPr/>
        </p:nvGraphicFramePr>
        <p:xfrm>
          <a:off x="2086747" y="3987799"/>
          <a:ext cx="3096345" cy="538750"/>
        </p:xfrm>
        <a:graphic>
          <a:graphicData uri="http://schemas.openxmlformats.org/presentationml/2006/ole">
            <mc:AlternateContent xmlns:mc="http://schemas.openxmlformats.org/markup-compatibility/2006">
              <mc:Choice xmlns:v="urn:schemas-microsoft-com:vml" Requires="v">
                <p:oleObj name="Equation" r:id="rId2" imgW="1282680" imgH="228600" progId="Equation.DSMT4">
                  <p:embed/>
                </p:oleObj>
              </mc:Choice>
              <mc:Fallback>
                <p:oleObj name="Equation" r:id="rId2" imgW="1282680" imgH="228600" progId="Equation.DSMT4">
                  <p:embed/>
                  <p:pic>
                    <p:nvPicPr>
                      <p:cNvPr id="57345" name="对象 58369"/>
                      <p:cNvPicPr>
                        <a:picLocks noChangeAspect="1" noChangeArrowheads="1"/>
                      </p:cNvPicPr>
                      <p:nvPr/>
                    </p:nvPicPr>
                    <p:blipFill>
                      <a:blip r:embed="rId3"/>
                      <a:srcRect/>
                      <a:stretch>
                        <a:fillRect/>
                      </a:stretch>
                    </p:blipFill>
                    <p:spPr bwMode="auto">
                      <a:xfrm>
                        <a:off x="2086747" y="3987799"/>
                        <a:ext cx="3096345" cy="538750"/>
                      </a:xfrm>
                      <a:prstGeom prst="rect">
                        <a:avLst/>
                      </a:prstGeom>
                      <a:noFill/>
                      <a:ln>
                        <a:noFill/>
                      </a:ln>
                    </p:spPr>
                  </p:pic>
                </p:oleObj>
              </mc:Fallback>
            </mc:AlternateContent>
          </a:graphicData>
        </a:graphic>
      </p:graphicFrame>
      <p:graphicFrame>
        <p:nvGraphicFramePr>
          <p:cNvPr id="57346" name="对象 58370"/>
          <p:cNvGraphicFramePr>
            <a:graphicFrameLocks noChangeAspect="1"/>
          </p:cNvGraphicFramePr>
          <p:nvPr/>
        </p:nvGraphicFramePr>
        <p:xfrm>
          <a:off x="5583239" y="3756026"/>
          <a:ext cx="4486275" cy="1020763"/>
        </p:xfrm>
        <a:graphic>
          <a:graphicData uri="http://schemas.openxmlformats.org/presentationml/2006/ole">
            <mc:AlternateContent xmlns:mc="http://schemas.openxmlformats.org/markup-compatibility/2006">
              <mc:Choice xmlns:v="urn:schemas-microsoft-com:vml" Requires="v">
                <p:oleObj r:id="rId4" imgW="41452800" imgH="9448800" progId="Equation.DSMT4">
                  <p:embed/>
                </p:oleObj>
              </mc:Choice>
              <mc:Fallback>
                <p:oleObj r:id="rId4" imgW="41452800" imgH="9448800" progId="Equation.DSMT4">
                  <p:embed/>
                  <p:pic>
                    <p:nvPicPr>
                      <p:cNvPr id="57346" name="对象 583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3239" y="3756026"/>
                        <a:ext cx="4486275"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47" name="对象 58371"/>
          <p:cNvGraphicFramePr>
            <a:graphicFrameLocks noChangeAspect="1"/>
          </p:cNvGraphicFramePr>
          <p:nvPr/>
        </p:nvGraphicFramePr>
        <p:xfrm>
          <a:off x="6781801" y="5356226"/>
          <a:ext cx="1979613" cy="593725"/>
        </p:xfrm>
        <a:graphic>
          <a:graphicData uri="http://schemas.openxmlformats.org/presentationml/2006/ole">
            <mc:AlternateContent xmlns:mc="http://schemas.openxmlformats.org/markup-compatibility/2006">
              <mc:Choice xmlns:v="urn:schemas-microsoft-com:vml" Requires="v">
                <p:oleObj r:id="rId6" imgW="18288000" imgH="5486400" progId="Equation.3">
                  <p:embed/>
                </p:oleObj>
              </mc:Choice>
              <mc:Fallback>
                <p:oleObj r:id="rId6" imgW="18288000" imgH="5486400" progId="Equation.3">
                  <p:embed/>
                  <p:pic>
                    <p:nvPicPr>
                      <p:cNvPr id="57347" name="对象 583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1" y="5356226"/>
                        <a:ext cx="19796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48" name="矩形 58372"/>
          <p:cNvSpPr>
            <a:spLocks noChangeArrowheads="1"/>
          </p:cNvSpPr>
          <p:nvPr/>
        </p:nvSpPr>
        <p:spPr bwMode="auto">
          <a:xfrm>
            <a:off x="2135188" y="2540001"/>
            <a:ext cx="7543800"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说明：根据广义牛顿粘性假设的应力张量计算得到的</a:t>
            </a:r>
            <a:r>
              <a:rPr lang="zh-CN" altLang="en-US" sz="2000" dirty="0">
                <a:solidFill>
                  <a:srgbClr val="FF0000"/>
                </a:solidFill>
                <a:latin typeface="微软雅黑" panose="020B0503020204020204" pitchFamily="34" charset="-122"/>
                <a:ea typeface="微软雅黑" panose="020B0503020204020204" pitchFamily="34" charset="-122"/>
              </a:rPr>
              <a:t>应力</a:t>
            </a:r>
            <a:r>
              <a:rPr lang="zh-CN" altLang="en-US" sz="2000" dirty="0">
                <a:latin typeface="微软雅黑" panose="020B0503020204020204" pitchFamily="34" charset="-122"/>
                <a:ea typeface="微软雅黑" panose="020B0503020204020204" pitchFamily="34" charset="-122"/>
              </a:rPr>
              <a:t>包含了</a:t>
            </a:r>
            <a:r>
              <a:rPr lang="zh-CN" altLang="en-US" sz="2000" dirty="0">
                <a:solidFill>
                  <a:srgbClr val="FF0000"/>
                </a:solidFill>
                <a:latin typeface="微软雅黑" panose="020B0503020204020204" pitchFamily="34" charset="-122"/>
                <a:ea typeface="微软雅黑" panose="020B0503020204020204" pitchFamily="34" charset="-122"/>
              </a:rPr>
              <a:t>流体压力</a:t>
            </a:r>
            <a:r>
              <a:rPr lang="zh-CN" altLang="en-US" sz="2000" dirty="0">
                <a:latin typeface="微软雅黑" panose="020B0503020204020204" pitchFamily="34" charset="-122"/>
                <a:ea typeface="微软雅黑" panose="020B0503020204020204" pitchFamily="34" charset="-122"/>
              </a:rPr>
              <a:t>和</a:t>
            </a:r>
            <a:r>
              <a:rPr lang="zh-CN" altLang="en-US" sz="2000" dirty="0">
                <a:solidFill>
                  <a:srgbClr val="FF0000"/>
                </a:solidFill>
                <a:latin typeface="微软雅黑" panose="020B0503020204020204" pitchFamily="34" charset="-122"/>
                <a:ea typeface="微软雅黑" panose="020B0503020204020204" pitchFamily="34" charset="-122"/>
              </a:rPr>
              <a:t>流体粘性力</a:t>
            </a:r>
            <a:r>
              <a:rPr lang="zh-CN" altLang="en-US" sz="2000" dirty="0">
                <a:latin typeface="微软雅黑" panose="020B0503020204020204" pitchFamily="34" charset="-122"/>
                <a:ea typeface="微软雅黑" panose="020B0503020204020204" pitchFamily="34" charset="-122"/>
              </a:rPr>
              <a:t>两部分即： </a:t>
            </a:r>
          </a:p>
        </p:txBody>
      </p:sp>
      <p:sp>
        <p:nvSpPr>
          <p:cNvPr id="57349" name="直接连接符 58373"/>
          <p:cNvSpPr>
            <a:spLocks noChangeShapeType="1"/>
          </p:cNvSpPr>
          <p:nvPr/>
        </p:nvSpPr>
        <p:spPr bwMode="auto">
          <a:xfrm>
            <a:off x="7620000" y="4594225"/>
            <a:ext cx="0" cy="76200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57350" name="矩形 58374"/>
          <p:cNvSpPr>
            <a:spLocks noChangeArrowheads="1"/>
          </p:cNvSpPr>
          <p:nvPr/>
        </p:nvSpPr>
        <p:spPr bwMode="auto">
          <a:xfrm>
            <a:off x="7969141" y="4746626"/>
            <a:ext cx="1467068" cy="49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zh-CN" altLang="en-US" sz="2000" dirty="0">
                <a:latin typeface="Arial" panose="020B0604020202020204" pitchFamily="34" charset="0"/>
                <a:ea typeface="微软雅黑" panose="020B0503020204020204" pitchFamily="34" charset="-122"/>
              </a:rPr>
              <a:t>不可压流体</a:t>
            </a:r>
          </a:p>
        </p:txBody>
      </p:sp>
      <p:graphicFrame>
        <p:nvGraphicFramePr>
          <p:cNvPr id="57351" name="对象 58375"/>
          <p:cNvGraphicFramePr>
            <a:graphicFrameLocks noChangeAspect="1"/>
          </p:cNvGraphicFramePr>
          <p:nvPr/>
        </p:nvGraphicFramePr>
        <p:xfrm>
          <a:off x="3863976" y="1341438"/>
          <a:ext cx="4386263" cy="1020762"/>
        </p:xfrm>
        <a:graphic>
          <a:graphicData uri="http://schemas.openxmlformats.org/presentationml/2006/ole">
            <mc:AlternateContent xmlns:mc="http://schemas.openxmlformats.org/markup-compatibility/2006">
              <mc:Choice xmlns:v="urn:schemas-microsoft-com:vml" Requires="v">
                <p:oleObj r:id="rId8" imgW="40538400" imgH="9448800" progId="Equation.DSMT4">
                  <p:embed/>
                </p:oleObj>
              </mc:Choice>
              <mc:Fallback>
                <p:oleObj r:id="rId8" imgW="40538400" imgH="9448800" progId="Equation.DSMT4">
                  <p:embed/>
                  <p:pic>
                    <p:nvPicPr>
                      <p:cNvPr id="57351" name="对象 583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63976" y="1341438"/>
                        <a:ext cx="4386263"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61</a:t>
            </a:fld>
            <a:endParaRPr lang="zh-CN" altLang="en-US"/>
          </a:p>
        </p:txBody>
      </p:sp>
      <p:sp>
        <p:nvSpPr>
          <p:cNvPr id="4" name="标题 2">
            <a:extLst>
              <a:ext uri="{FF2B5EF4-FFF2-40B4-BE49-F238E27FC236}">
                <a16:creationId xmlns:a16="http://schemas.microsoft.com/office/drawing/2014/main" id="{71B2151B-9C8B-84B3-8910-A04688AA4722}"/>
              </a:ext>
            </a:extLst>
          </p:cNvPr>
          <p:cNvSpPr>
            <a:spLocks noGrp="1"/>
          </p:cNvSpPr>
          <p:nvPr>
            <p:ph type="title"/>
          </p:nvPr>
        </p:nvSpPr>
        <p:spPr>
          <a:xfrm>
            <a:off x="604982" y="292895"/>
            <a:ext cx="4906888" cy="639762"/>
          </a:xfrm>
        </p:spPr>
        <p:txBody>
          <a:bodyPr/>
          <a:lstStyle/>
          <a:p>
            <a:r>
              <a:rPr lang="en-US" altLang="zh-CN" sz="2900" dirty="0">
                <a:cs typeface="Arial" panose="020B0604020202020204" pitchFamily="34" charset="0"/>
              </a:rPr>
              <a:t>2.4 </a:t>
            </a:r>
            <a:r>
              <a:rPr lang="zh-CN" altLang="en-US" sz="2900" dirty="0">
                <a:cs typeface="Arial" panose="020B0604020202020204" pitchFamily="34" charset="0"/>
              </a:rPr>
              <a:t>粘性应力与压力</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D085ECA-DEC2-DD64-7514-46B7AD8C42A2}"/>
              </a:ext>
            </a:extLst>
          </p:cNvPr>
          <p:cNvSpPr>
            <a:spLocks noGrp="1"/>
          </p:cNvSpPr>
          <p:nvPr>
            <p:ph type="sldNum" sz="quarter" idx="12"/>
          </p:nvPr>
        </p:nvSpPr>
        <p:spPr/>
        <p:txBody>
          <a:bodyPr/>
          <a:lstStyle/>
          <a:p>
            <a:fld id="{0C913308-F349-4B6D-A68A-DD1791B4A57B}" type="slidenum">
              <a:rPr lang="zh-CN" altLang="en-US" smtClean="0">
                <a:latin typeface="微软雅黑" panose="020B0503020204020204" pitchFamily="34" charset="-122"/>
              </a:rPr>
              <a:pPr/>
              <a:t>62</a:t>
            </a:fld>
            <a:endParaRPr lang="zh-CN" altLang="en-US">
              <a:latin typeface="微软雅黑" panose="020B0503020204020204" pitchFamily="34" charset="-122"/>
            </a:endParaRPr>
          </a:p>
        </p:txBody>
      </p:sp>
      <mc:AlternateContent xmlns:mc="http://schemas.openxmlformats.org/markup-compatibility/2006">
        <mc:Choice xmlns:a14="http://schemas.microsoft.com/office/drawing/2010/main" Requires="a14">
          <p:graphicFrame>
            <p:nvGraphicFramePr>
              <p:cNvPr id="32" name="表格 31">
                <a:extLst>
                  <a:ext uri="{FF2B5EF4-FFF2-40B4-BE49-F238E27FC236}">
                    <a16:creationId xmlns:a16="http://schemas.microsoft.com/office/drawing/2014/main" id="{5BBCD2BA-A499-0EFD-9149-DA3855AAA7CC}"/>
                  </a:ext>
                </a:extLst>
              </p:cNvPr>
              <p:cNvGraphicFramePr>
                <a:graphicFrameLocks noGrp="1"/>
              </p:cNvGraphicFramePr>
              <p:nvPr>
                <p:extLst>
                  <p:ext uri="{D42A27DB-BD31-4B8C-83A1-F6EECF244321}">
                    <p14:modId xmlns:p14="http://schemas.microsoft.com/office/powerpoint/2010/main" val="2591583045"/>
                  </p:ext>
                </p:extLst>
              </p:nvPr>
            </p:nvGraphicFramePr>
            <p:xfrm>
              <a:off x="2194459" y="1024435"/>
              <a:ext cx="8147089" cy="3083891"/>
            </p:xfrm>
            <a:graphic>
              <a:graphicData uri="http://schemas.openxmlformats.org/drawingml/2006/table">
                <a:tbl>
                  <a:tblPr>
                    <a:tableStyleId>{5C22544A-7EE6-4342-B048-85BDC9FD1C3A}</a:tableStyleId>
                  </a:tblPr>
                  <a:tblGrid>
                    <a:gridCol w="2413606">
                      <a:extLst>
                        <a:ext uri="{9D8B030D-6E8A-4147-A177-3AD203B41FA5}">
                          <a16:colId xmlns:a16="http://schemas.microsoft.com/office/drawing/2014/main" val="1690690301"/>
                        </a:ext>
                      </a:extLst>
                    </a:gridCol>
                    <a:gridCol w="2853544">
                      <a:extLst>
                        <a:ext uri="{9D8B030D-6E8A-4147-A177-3AD203B41FA5}">
                          <a16:colId xmlns:a16="http://schemas.microsoft.com/office/drawing/2014/main" val="3249931907"/>
                        </a:ext>
                      </a:extLst>
                    </a:gridCol>
                    <a:gridCol w="2879939">
                      <a:extLst>
                        <a:ext uri="{9D8B030D-6E8A-4147-A177-3AD203B41FA5}">
                          <a16:colId xmlns:a16="http://schemas.microsoft.com/office/drawing/2014/main" val="3599719834"/>
                        </a:ext>
                      </a:extLst>
                    </a:gridCol>
                  </a:tblGrid>
                  <a:tr h="648072">
                    <a:tc>
                      <a:txBody>
                        <a:bodyPr/>
                        <a:lstStyle/>
                        <a:p>
                          <a:pPr algn="l" fontAlgn="b"/>
                          <a:r>
                            <a:rPr lang="zh-CN" altLang="en-US" sz="2400" b="1" u="none" strike="noStrike" dirty="0">
                              <a:effectLst/>
                              <a:latin typeface="楷体" panose="02010609060101010101" pitchFamily="49" charset="-122"/>
                              <a:ea typeface="楷体" panose="02010609060101010101" pitchFamily="49" charset="-122"/>
                            </a:rPr>
                            <a:t>流体类型</a:t>
                          </a:r>
                          <a:endParaRPr lang="zh-CN" altLang="en-US" sz="2400" b="1"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2000" b="1" u="none" strike="noStrike" dirty="0">
                              <a:solidFill>
                                <a:srgbClr val="FF0000"/>
                              </a:solidFill>
                              <a:effectLst/>
                              <a:latin typeface="楷体" panose="02010609060101010101" pitchFamily="49" charset="-122"/>
                              <a:ea typeface="楷体" panose="02010609060101010101" pitchFamily="49" charset="-122"/>
                            </a:rPr>
                            <a:t>应力张量</a:t>
                          </a:r>
                          <a14:m>
                            <m:oMath xmlns:m="http://schemas.openxmlformats.org/officeDocument/2006/math">
                              <m:r>
                                <a:rPr lang="en-US" altLang="zh-CN" sz="2400" b="1" i="0" kern="1200" smtClean="0">
                                  <a:solidFill>
                                    <a:schemeClr val="dk1"/>
                                  </a:solidFill>
                                  <a:latin typeface="Cambria Math" panose="02040503050406030204" pitchFamily="18" charset="0"/>
                                  <a:ea typeface="+mn-ea"/>
                                  <a:cs typeface="+mn-cs"/>
                                </a:rPr>
                                <m:t> </m:t>
                              </m:r>
                              <m:r>
                                <a:rPr lang="zh-CN" altLang="en-US" sz="2400" i="1" kern="1200" smtClean="0">
                                  <a:solidFill>
                                    <a:schemeClr val="dk1"/>
                                  </a:solidFill>
                                  <a:latin typeface="Cambria Math" panose="02040503050406030204" pitchFamily="18" charset="0"/>
                                  <a:ea typeface="+mn-ea"/>
                                  <a:cs typeface="+mn-cs"/>
                                </a:rPr>
                                <m:t>𝑃</m:t>
                              </m:r>
                            </m:oMath>
                          </a14:m>
                          <a:endParaRPr lang="zh-CN" altLang="en-US" sz="2000" b="1" i="0" u="none" strike="noStrike" dirty="0">
                            <a:solidFill>
                              <a:srgbClr val="FF0000"/>
                            </a:solidFill>
                            <a:effectLst/>
                            <a:latin typeface="楷体" panose="02010609060101010101" pitchFamily="49" charset="-122"/>
                            <a:ea typeface="楷体" panose="02010609060101010101" pitchFamily="49"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zh-CN" altLang="en-US" sz="2000" b="1" u="none" strike="noStrike" dirty="0">
                              <a:solidFill>
                                <a:srgbClr val="4818FA"/>
                              </a:solidFill>
                              <a:effectLst/>
                              <a:latin typeface="楷体" panose="02010609060101010101" pitchFamily="49" charset="-122"/>
                              <a:ea typeface="楷体" panose="02010609060101010101" pitchFamily="49" charset="-122"/>
                            </a:rPr>
                            <a:t>应力    （法向</a:t>
                          </a:r>
                          <a:r>
                            <a:rPr lang="zh-CN" altLang="en-US" sz="2000" b="1" u="none" strike="noStrike" kern="1200" dirty="0">
                              <a:solidFill>
                                <a:srgbClr val="4818FA"/>
                              </a:solidFill>
                              <a:effectLst/>
                              <a:latin typeface="楷体" panose="02010609060101010101" pitchFamily="49" charset="-122"/>
                              <a:ea typeface="楷体" panose="02010609060101010101" pitchFamily="49" charset="-122"/>
                              <a:cs typeface="+mn-cs"/>
                            </a:rPr>
                            <a:t>为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959191"/>
                      </a:ext>
                    </a:extLst>
                  </a:tr>
                  <a:tr h="520006">
                    <a:tc>
                      <a:txBody>
                        <a:bodyPr/>
                        <a:lstStyle/>
                        <a:p>
                          <a:pPr marL="0" algn="l" defTabSz="914400" rtl="0" eaLnBrk="1" fontAlgn="b" latinLnBrk="0" hangingPunct="1"/>
                          <a:r>
                            <a:rPr lang="zh-CN" altLang="en-US" sz="2000" b="1" u="none" strike="noStrike" kern="1200" dirty="0">
                              <a:solidFill>
                                <a:schemeClr val="tx1"/>
                              </a:solidFill>
                              <a:effectLst/>
                              <a:latin typeface="楷体" panose="02010609060101010101" pitchFamily="49" charset="-122"/>
                              <a:ea typeface="楷体" panose="02010609060101010101" pitchFamily="49" charset="-122"/>
                              <a:cs typeface="+mn-cs"/>
                            </a:rPr>
                            <a:t>可压缩粘性流体</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endParaRPr lang="zh-CN" altLang="en-US" sz="11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endParaRPr lang="zh-CN" altLang="en-US" sz="11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490166315"/>
                      </a:ext>
                    </a:extLst>
                  </a:tr>
                  <a:tr h="520006">
                    <a:tc>
                      <a:txBody>
                        <a:bodyPr/>
                        <a:lstStyle/>
                        <a:p>
                          <a:pPr algn="l" fontAlgn="b"/>
                          <a:endParaRPr lang="zh-CN" altLang="en-US" sz="16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zh-CN" altLang="en-US" sz="11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zh-CN" altLang="en-US" sz="11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3513869"/>
                      </a:ext>
                    </a:extLst>
                  </a:tr>
                  <a:tr h="684219">
                    <a:tc>
                      <a:txBody>
                        <a:bodyPr/>
                        <a:lstStyle/>
                        <a:p>
                          <a:pPr algn="l" fontAlgn="b"/>
                          <a:r>
                            <a:rPr lang="zh-CN" altLang="en-US" sz="2000" b="1" u="none" strike="noStrike" dirty="0">
                              <a:solidFill>
                                <a:schemeClr val="tx1"/>
                              </a:solidFill>
                              <a:effectLst/>
                              <a:latin typeface="楷体" panose="02010609060101010101" pitchFamily="49" charset="-122"/>
                              <a:ea typeface="楷体" panose="02010609060101010101" pitchFamily="49" charset="-122"/>
                            </a:rPr>
                            <a:t>不可压缩粘性流体</a:t>
                          </a:r>
                          <a:endParaRPr lang="zh-CN" altLang="en-US" sz="2000" b="1" i="0" u="none" strike="noStrike" dirty="0">
                            <a:solidFill>
                              <a:schemeClr val="tx1"/>
                            </a:solidFill>
                            <a:effectLst/>
                            <a:latin typeface="楷体" panose="02010609060101010101" pitchFamily="49" charset="-122"/>
                            <a:ea typeface="楷体" panose="02010609060101010101" pitchFamily="49"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zh-CN" altLang="en-US" sz="11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zh-CN" altLang="en-US" sz="11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2162504"/>
                      </a:ext>
                    </a:extLst>
                  </a:tr>
                  <a:tr h="711588">
                    <a:tc>
                      <a:txBody>
                        <a:bodyPr/>
                        <a:lstStyle/>
                        <a:p>
                          <a:pPr algn="l" fontAlgn="b"/>
                          <a:r>
                            <a:rPr lang="zh-CN" altLang="en-US" sz="2000" b="1" u="none" strike="noStrike" dirty="0">
                              <a:solidFill>
                                <a:schemeClr val="tx1"/>
                              </a:solidFill>
                              <a:effectLst/>
                              <a:latin typeface="楷体" panose="02010609060101010101" pitchFamily="49" charset="-122"/>
                              <a:ea typeface="楷体" panose="02010609060101010101" pitchFamily="49" charset="-122"/>
                            </a:rPr>
                            <a:t>理想流体 </a:t>
                          </a:r>
                          <a:endParaRPr lang="zh-CN" altLang="en-US" sz="2000" b="1" i="0" u="none" strike="noStrike" dirty="0">
                            <a:solidFill>
                              <a:schemeClr val="tx1"/>
                            </a:solidFill>
                            <a:effectLst/>
                            <a:latin typeface="楷体" panose="02010609060101010101" pitchFamily="49" charset="-122"/>
                            <a:ea typeface="楷体" panose="02010609060101010101" pitchFamily="49"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zh-CN" altLang="en-US" sz="11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zh-CN" altLang="en-US" sz="11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0856562"/>
                      </a:ext>
                    </a:extLst>
                  </a:tr>
                </a:tbl>
              </a:graphicData>
            </a:graphic>
          </p:graphicFrame>
        </mc:Choice>
        <mc:Fallback>
          <p:graphicFrame>
            <p:nvGraphicFramePr>
              <p:cNvPr id="32" name="表格 31">
                <a:extLst>
                  <a:ext uri="{FF2B5EF4-FFF2-40B4-BE49-F238E27FC236}">
                    <a16:creationId xmlns:a16="http://schemas.microsoft.com/office/drawing/2014/main" id="{5BBCD2BA-A499-0EFD-9149-DA3855AAA7CC}"/>
                  </a:ext>
                </a:extLst>
              </p:cNvPr>
              <p:cNvGraphicFramePr>
                <a:graphicFrameLocks noGrp="1"/>
              </p:cNvGraphicFramePr>
              <p:nvPr>
                <p:extLst>
                  <p:ext uri="{D42A27DB-BD31-4B8C-83A1-F6EECF244321}">
                    <p14:modId xmlns:p14="http://schemas.microsoft.com/office/powerpoint/2010/main" val="2591583045"/>
                  </p:ext>
                </p:extLst>
              </p:nvPr>
            </p:nvGraphicFramePr>
            <p:xfrm>
              <a:off x="2194459" y="1024435"/>
              <a:ext cx="8147089" cy="3083891"/>
            </p:xfrm>
            <a:graphic>
              <a:graphicData uri="http://schemas.openxmlformats.org/drawingml/2006/table">
                <a:tbl>
                  <a:tblPr>
                    <a:tableStyleId>{5C22544A-7EE6-4342-B048-85BDC9FD1C3A}</a:tableStyleId>
                  </a:tblPr>
                  <a:tblGrid>
                    <a:gridCol w="2413606">
                      <a:extLst>
                        <a:ext uri="{9D8B030D-6E8A-4147-A177-3AD203B41FA5}">
                          <a16:colId xmlns:a16="http://schemas.microsoft.com/office/drawing/2014/main" val="1690690301"/>
                        </a:ext>
                      </a:extLst>
                    </a:gridCol>
                    <a:gridCol w="2853544">
                      <a:extLst>
                        <a:ext uri="{9D8B030D-6E8A-4147-A177-3AD203B41FA5}">
                          <a16:colId xmlns:a16="http://schemas.microsoft.com/office/drawing/2014/main" val="3249931907"/>
                        </a:ext>
                      </a:extLst>
                    </a:gridCol>
                    <a:gridCol w="2879939">
                      <a:extLst>
                        <a:ext uri="{9D8B030D-6E8A-4147-A177-3AD203B41FA5}">
                          <a16:colId xmlns:a16="http://schemas.microsoft.com/office/drawing/2014/main" val="3599719834"/>
                        </a:ext>
                      </a:extLst>
                    </a:gridCol>
                  </a:tblGrid>
                  <a:tr h="648072">
                    <a:tc>
                      <a:txBody>
                        <a:bodyPr/>
                        <a:lstStyle/>
                        <a:p>
                          <a:pPr algn="l" fontAlgn="b"/>
                          <a:r>
                            <a:rPr lang="zh-CN" altLang="en-US" sz="2400" b="1" u="none" strike="noStrike" dirty="0">
                              <a:effectLst/>
                              <a:latin typeface="楷体" panose="02010609060101010101" pitchFamily="49" charset="-122"/>
                              <a:ea typeface="楷体" panose="02010609060101010101" pitchFamily="49" charset="-122"/>
                            </a:rPr>
                            <a:t>流体类型</a:t>
                          </a:r>
                          <a:endParaRPr lang="zh-CN" altLang="en-US" sz="2400" b="1"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4648" t="-943" r="-101279" b="-380189"/>
                          </a:stretch>
                        </a:blipFill>
                      </a:tcPr>
                    </a:tc>
                    <a:tc>
                      <a:txBody>
                        <a:bodyPr/>
                        <a:lstStyle/>
                        <a:p>
                          <a:pPr algn="ctr" fontAlgn="b"/>
                          <a:r>
                            <a:rPr lang="zh-CN" altLang="en-US" sz="2000" b="1" u="none" strike="noStrike" dirty="0">
                              <a:solidFill>
                                <a:srgbClr val="4818FA"/>
                              </a:solidFill>
                              <a:effectLst/>
                              <a:latin typeface="楷体" panose="02010609060101010101" pitchFamily="49" charset="-122"/>
                              <a:ea typeface="楷体" panose="02010609060101010101" pitchFamily="49" charset="-122"/>
                            </a:rPr>
                            <a:t>应力    （法向</a:t>
                          </a:r>
                          <a:r>
                            <a:rPr lang="zh-CN" altLang="en-US" sz="2000" b="1" u="none" strike="noStrike" kern="1200" dirty="0">
                              <a:solidFill>
                                <a:srgbClr val="4818FA"/>
                              </a:solidFill>
                              <a:effectLst/>
                              <a:latin typeface="楷体" panose="02010609060101010101" pitchFamily="49" charset="-122"/>
                              <a:ea typeface="楷体" panose="02010609060101010101" pitchFamily="49" charset="-122"/>
                              <a:cs typeface="+mn-cs"/>
                            </a:rPr>
                            <a:t>为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959191"/>
                      </a:ext>
                    </a:extLst>
                  </a:tr>
                  <a:tr h="520006">
                    <a:tc>
                      <a:txBody>
                        <a:bodyPr/>
                        <a:lstStyle/>
                        <a:p>
                          <a:pPr marL="0" algn="l" defTabSz="914400" rtl="0" eaLnBrk="1" fontAlgn="b" latinLnBrk="0" hangingPunct="1"/>
                          <a:r>
                            <a:rPr lang="zh-CN" altLang="en-US" sz="2000" b="1" u="none" strike="noStrike" kern="1200" dirty="0">
                              <a:solidFill>
                                <a:schemeClr val="tx1"/>
                              </a:solidFill>
                              <a:effectLst/>
                              <a:latin typeface="楷体" panose="02010609060101010101" pitchFamily="49" charset="-122"/>
                              <a:ea typeface="楷体" panose="02010609060101010101" pitchFamily="49" charset="-122"/>
                              <a:cs typeface="+mn-cs"/>
                            </a:rPr>
                            <a:t>可压缩粘性流体</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endParaRPr lang="zh-CN" altLang="en-US" sz="11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endParaRPr lang="zh-CN" altLang="en-US" sz="11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490166315"/>
                      </a:ext>
                    </a:extLst>
                  </a:tr>
                  <a:tr h="520006">
                    <a:tc>
                      <a:txBody>
                        <a:bodyPr/>
                        <a:lstStyle/>
                        <a:p>
                          <a:pPr algn="l" fontAlgn="b"/>
                          <a:endParaRPr lang="zh-CN" altLang="en-US" sz="16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zh-CN" altLang="en-US" sz="11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zh-CN" altLang="en-US" sz="11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3513869"/>
                      </a:ext>
                    </a:extLst>
                  </a:tr>
                  <a:tr h="684219">
                    <a:tc>
                      <a:txBody>
                        <a:bodyPr/>
                        <a:lstStyle/>
                        <a:p>
                          <a:pPr algn="l" fontAlgn="b"/>
                          <a:r>
                            <a:rPr lang="zh-CN" altLang="en-US" sz="2000" b="1" u="none" strike="noStrike" dirty="0">
                              <a:solidFill>
                                <a:schemeClr val="tx1"/>
                              </a:solidFill>
                              <a:effectLst/>
                              <a:latin typeface="楷体" panose="02010609060101010101" pitchFamily="49" charset="-122"/>
                              <a:ea typeface="楷体" panose="02010609060101010101" pitchFamily="49" charset="-122"/>
                            </a:rPr>
                            <a:t>不可压缩粘性流体</a:t>
                          </a:r>
                          <a:endParaRPr lang="zh-CN" altLang="en-US" sz="2000" b="1" i="0" u="none" strike="noStrike" dirty="0">
                            <a:solidFill>
                              <a:schemeClr val="tx1"/>
                            </a:solidFill>
                            <a:effectLst/>
                            <a:latin typeface="楷体" panose="02010609060101010101" pitchFamily="49" charset="-122"/>
                            <a:ea typeface="楷体" panose="02010609060101010101" pitchFamily="49"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zh-CN" altLang="en-US" sz="11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zh-CN" altLang="en-US" sz="11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2162504"/>
                      </a:ext>
                    </a:extLst>
                  </a:tr>
                  <a:tr h="711588">
                    <a:tc>
                      <a:txBody>
                        <a:bodyPr/>
                        <a:lstStyle/>
                        <a:p>
                          <a:pPr algn="l" fontAlgn="b"/>
                          <a:r>
                            <a:rPr lang="zh-CN" altLang="en-US" sz="2000" b="1" u="none" strike="noStrike" dirty="0">
                              <a:solidFill>
                                <a:schemeClr val="tx1"/>
                              </a:solidFill>
                              <a:effectLst/>
                              <a:latin typeface="楷体" panose="02010609060101010101" pitchFamily="49" charset="-122"/>
                              <a:ea typeface="楷体" panose="02010609060101010101" pitchFamily="49" charset="-122"/>
                            </a:rPr>
                            <a:t>理想流体 </a:t>
                          </a:r>
                          <a:endParaRPr lang="zh-CN" altLang="en-US" sz="2000" b="1" i="0" u="none" strike="noStrike" dirty="0">
                            <a:solidFill>
                              <a:schemeClr val="tx1"/>
                            </a:solidFill>
                            <a:effectLst/>
                            <a:latin typeface="楷体" panose="02010609060101010101" pitchFamily="49" charset="-122"/>
                            <a:ea typeface="楷体" panose="02010609060101010101" pitchFamily="49"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zh-CN" altLang="en-US" sz="11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zh-CN" altLang="en-US" sz="11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0856562"/>
                      </a:ext>
                    </a:extLst>
                  </a:tr>
                </a:tbl>
              </a:graphicData>
            </a:graphic>
          </p:graphicFrame>
        </mc:Fallback>
      </mc:AlternateContent>
      <p:graphicFrame>
        <p:nvGraphicFramePr>
          <p:cNvPr id="33" name="对象 32">
            <a:extLst>
              <a:ext uri="{FF2B5EF4-FFF2-40B4-BE49-F238E27FC236}">
                <a16:creationId xmlns:a16="http://schemas.microsoft.com/office/drawing/2014/main" id="{2D1E5846-4440-8882-E4A7-82C7CD9A99FE}"/>
              </a:ext>
            </a:extLst>
          </p:cNvPr>
          <p:cNvGraphicFramePr>
            <a:graphicFrameLocks noChangeAspect="1"/>
          </p:cNvGraphicFramePr>
          <p:nvPr/>
        </p:nvGraphicFramePr>
        <p:xfrm>
          <a:off x="4833577" y="2291963"/>
          <a:ext cx="1537058" cy="410212"/>
        </p:xfrm>
        <a:graphic>
          <a:graphicData uri="http://schemas.openxmlformats.org/presentationml/2006/ole">
            <mc:AlternateContent xmlns:mc="http://schemas.openxmlformats.org/markup-compatibility/2006">
              <mc:Choice xmlns:v="urn:schemas-microsoft-com:vml" Requires="v">
                <p:oleObj name="Equation" r:id="rId3" imgW="761760" imgH="203040" progId="Equation.DSMT4">
                  <p:embed/>
                </p:oleObj>
              </mc:Choice>
              <mc:Fallback>
                <p:oleObj name="Equation" r:id="rId3" imgW="761760" imgH="203040" progId="Equation.DSMT4">
                  <p:embed/>
                  <p:pic>
                    <p:nvPicPr>
                      <p:cNvPr id="33" name="对象 32">
                        <a:extLst>
                          <a:ext uri="{FF2B5EF4-FFF2-40B4-BE49-F238E27FC236}">
                            <a16:creationId xmlns:a16="http://schemas.microsoft.com/office/drawing/2014/main" id="{2D1E5846-4440-8882-E4A7-82C7CD9A99FE}"/>
                          </a:ext>
                        </a:extLst>
                      </p:cNvPr>
                      <p:cNvPicPr/>
                      <p:nvPr/>
                    </p:nvPicPr>
                    <p:blipFill>
                      <a:blip r:embed="rId4"/>
                      <a:stretch>
                        <a:fillRect/>
                      </a:stretch>
                    </p:blipFill>
                    <p:spPr>
                      <a:xfrm>
                        <a:off x="4833577" y="2291963"/>
                        <a:ext cx="1537058" cy="410212"/>
                      </a:xfrm>
                      <a:prstGeom prst="rect">
                        <a:avLst/>
                      </a:prstGeom>
                    </p:spPr>
                  </p:pic>
                </p:oleObj>
              </mc:Fallback>
            </mc:AlternateContent>
          </a:graphicData>
        </a:graphic>
      </p:graphicFrame>
      <p:graphicFrame>
        <p:nvGraphicFramePr>
          <p:cNvPr id="34" name="对象 33">
            <a:extLst>
              <a:ext uri="{FF2B5EF4-FFF2-40B4-BE49-F238E27FC236}">
                <a16:creationId xmlns:a16="http://schemas.microsoft.com/office/drawing/2014/main" id="{9E72B320-1494-C984-76E1-6D1AF7204608}"/>
              </a:ext>
            </a:extLst>
          </p:cNvPr>
          <p:cNvGraphicFramePr>
            <a:graphicFrameLocks noChangeAspect="1"/>
          </p:cNvGraphicFramePr>
          <p:nvPr/>
        </p:nvGraphicFramePr>
        <p:xfrm>
          <a:off x="4883242" y="1727321"/>
          <a:ext cx="2413992" cy="473449"/>
        </p:xfrm>
        <a:graphic>
          <a:graphicData uri="http://schemas.openxmlformats.org/presentationml/2006/ole">
            <mc:AlternateContent xmlns:mc="http://schemas.openxmlformats.org/markup-compatibility/2006">
              <mc:Choice xmlns:v="urn:schemas-microsoft-com:vml" Requires="v">
                <p:oleObj name="Equation" r:id="rId5" imgW="1523880" imgH="253800" progId="Equation.DSMT4">
                  <p:embed/>
                </p:oleObj>
              </mc:Choice>
              <mc:Fallback>
                <p:oleObj name="Equation" r:id="rId5" imgW="1523880" imgH="253800" progId="Equation.DSMT4">
                  <p:embed/>
                  <p:pic>
                    <p:nvPicPr>
                      <p:cNvPr id="34" name="对象 33">
                        <a:extLst>
                          <a:ext uri="{FF2B5EF4-FFF2-40B4-BE49-F238E27FC236}">
                            <a16:creationId xmlns:a16="http://schemas.microsoft.com/office/drawing/2014/main" id="{9E72B320-1494-C984-76E1-6D1AF7204608}"/>
                          </a:ext>
                        </a:extLst>
                      </p:cNvPr>
                      <p:cNvPicPr/>
                      <p:nvPr/>
                    </p:nvPicPr>
                    <p:blipFill>
                      <a:blip r:embed="rId6"/>
                      <a:stretch>
                        <a:fillRect/>
                      </a:stretch>
                    </p:blipFill>
                    <p:spPr>
                      <a:xfrm>
                        <a:off x="4883242" y="1727321"/>
                        <a:ext cx="2413992" cy="473449"/>
                      </a:xfrm>
                      <a:prstGeom prst="rect">
                        <a:avLst/>
                      </a:prstGeom>
                    </p:spPr>
                  </p:pic>
                </p:oleObj>
              </mc:Fallback>
            </mc:AlternateContent>
          </a:graphicData>
        </a:graphic>
      </p:graphicFrame>
      <p:graphicFrame>
        <p:nvGraphicFramePr>
          <p:cNvPr id="35" name="对象 34">
            <a:extLst>
              <a:ext uri="{FF2B5EF4-FFF2-40B4-BE49-F238E27FC236}">
                <a16:creationId xmlns:a16="http://schemas.microsoft.com/office/drawing/2014/main" id="{F824DE6B-C020-C493-EC62-EAD599BA67EF}"/>
              </a:ext>
            </a:extLst>
          </p:cNvPr>
          <p:cNvGraphicFramePr>
            <a:graphicFrameLocks noChangeAspect="1"/>
          </p:cNvGraphicFramePr>
          <p:nvPr/>
        </p:nvGraphicFramePr>
        <p:xfrm>
          <a:off x="7523164" y="1703389"/>
          <a:ext cx="2033587" cy="523875"/>
        </p:xfrm>
        <a:graphic>
          <a:graphicData uri="http://schemas.openxmlformats.org/presentationml/2006/ole">
            <mc:AlternateContent xmlns:mc="http://schemas.openxmlformats.org/markup-compatibility/2006">
              <mc:Choice xmlns:v="urn:schemas-microsoft-com:vml" Requires="v">
                <p:oleObj name="Equation" r:id="rId7" imgW="1523880" imgH="393480" progId="Equation.DSMT4">
                  <p:embed/>
                </p:oleObj>
              </mc:Choice>
              <mc:Fallback>
                <p:oleObj name="Equation" r:id="rId7" imgW="1523880" imgH="393480" progId="Equation.DSMT4">
                  <p:embed/>
                  <p:pic>
                    <p:nvPicPr>
                      <p:cNvPr id="35" name="对象 34">
                        <a:extLst>
                          <a:ext uri="{FF2B5EF4-FFF2-40B4-BE49-F238E27FC236}">
                            <a16:creationId xmlns:a16="http://schemas.microsoft.com/office/drawing/2014/main" id="{F824DE6B-C020-C493-EC62-EAD599BA67EF}"/>
                          </a:ext>
                        </a:extLst>
                      </p:cNvPr>
                      <p:cNvPicPr/>
                      <p:nvPr/>
                    </p:nvPicPr>
                    <p:blipFill>
                      <a:blip r:embed="rId8"/>
                      <a:stretch>
                        <a:fillRect/>
                      </a:stretch>
                    </p:blipFill>
                    <p:spPr>
                      <a:xfrm>
                        <a:off x="7523164" y="1703389"/>
                        <a:ext cx="2033587" cy="523875"/>
                      </a:xfrm>
                      <a:prstGeom prst="rect">
                        <a:avLst/>
                      </a:prstGeom>
                    </p:spPr>
                  </p:pic>
                </p:oleObj>
              </mc:Fallback>
            </mc:AlternateContent>
          </a:graphicData>
        </a:graphic>
      </p:graphicFrame>
      <p:graphicFrame>
        <p:nvGraphicFramePr>
          <p:cNvPr id="36" name="对象 35">
            <a:extLst>
              <a:ext uri="{FF2B5EF4-FFF2-40B4-BE49-F238E27FC236}">
                <a16:creationId xmlns:a16="http://schemas.microsoft.com/office/drawing/2014/main" id="{E5B5C11A-470C-EA43-94D3-C58774DC59FF}"/>
              </a:ext>
            </a:extLst>
          </p:cNvPr>
          <p:cNvGraphicFramePr>
            <a:graphicFrameLocks noChangeAspect="1"/>
          </p:cNvGraphicFramePr>
          <p:nvPr/>
        </p:nvGraphicFramePr>
        <p:xfrm>
          <a:off x="4833579" y="2939765"/>
          <a:ext cx="1537057" cy="356419"/>
        </p:xfrm>
        <a:graphic>
          <a:graphicData uri="http://schemas.openxmlformats.org/presentationml/2006/ole">
            <mc:AlternateContent xmlns:mc="http://schemas.openxmlformats.org/markup-compatibility/2006">
              <mc:Choice xmlns:v="urn:schemas-microsoft-com:vml" Requires="v">
                <p:oleObj name="Equation" r:id="rId9" imgW="876240" imgH="203040" progId="Equation.DSMT4">
                  <p:embed/>
                </p:oleObj>
              </mc:Choice>
              <mc:Fallback>
                <p:oleObj name="Equation" r:id="rId9" imgW="876240" imgH="203040" progId="Equation.DSMT4">
                  <p:embed/>
                  <p:pic>
                    <p:nvPicPr>
                      <p:cNvPr id="36" name="对象 35">
                        <a:extLst>
                          <a:ext uri="{FF2B5EF4-FFF2-40B4-BE49-F238E27FC236}">
                            <a16:creationId xmlns:a16="http://schemas.microsoft.com/office/drawing/2014/main" id="{E5B5C11A-470C-EA43-94D3-C58774DC59FF}"/>
                          </a:ext>
                        </a:extLst>
                      </p:cNvPr>
                      <p:cNvPicPr/>
                      <p:nvPr/>
                    </p:nvPicPr>
                    <p:blipFill>
                      <a:blip r:embed="rId10"/>
                      <a:stretch>
                        <a:fillRect/>
                      </a:stretch>
                    </p:blipFill>
                    <p:spPr>
                      <a:xfrm>
                        <a:off x="4833579" y="2939765"/>
                        <a:ext cx="1537057" cy="356419"/>
                      </a:xfrm>
                      <a:prstGeom prst="rect">
                        <a:avLst/>
                      </a:prstGeom>
                    </p:spPr>
                  </p:pic>
                </p:oleObj>
              </mc:Fallback>
            </mc:AlternateContent>
          </a:graphicData>
        </a:graphic>
      </p:graphicFrame>
      <p:graphicFrame>
        <p:nvGraphicFramePr>
          <p:cNvPr id="37" name="对象 36">
            <a:extLst>
              <a:ext uri="{FF2B5EF4-FFF2-40B4-BE49-F238E27FC236}">
                <a16:creationId xmlns:a16="http://schemas.microsoft.com/office/drawing/2014/main" id="{E8B3A2C1-7C39-EB98-56D8-FD27C65B8253}"/>
              </a:ext>
            </a:extLst>
          </p:cNvPr>
          <p:cNvGraphicFramePr>
            <a:graphicFrameLocks noChangeAspect="1"/>
          </p:cNvGraphicFramePr>
          <p:nvPr/>
        </p:nvGraphicFramePr>
        <p:xfrm>
          <a:off x="4883242" y="3600280"/>
          <a:ext cx="1056820" cy="384298"/>
        </p:xfrm>
        <a:graphic>
          <a:graphicData uri="http://schemas.openxmlformats.org/presentationml/2006/ole">
            <mc:AlternateContent xmlns:mc="http://schemas.openxmlformats.org/markup-compatibility/2006">
              <mc:Choice xmlns:v="urn:schemas-microsoft-com:vml" Requires="v">
                <p:oleObj name="Equation" r:id="rId11" imgW="558720" imgH="203040" progId="Equation.DSMT4">
                  <p:embed/>
                </p:oleObj>
              </mc:Choice>
              <mc:Fallback>
                <p:oleObj name="Equation" r:id="rId11" imgW="558720" imgH="203040" progId="Equation.DSMT4">
                  <p:embed/>
                  <p:pic>
                    <p:nvPicPr>
                      <p:cNvPr id="37" name="对象 36">
                        <a:extLst>
                          <a:ext uri="{FF2B5EF4-FFF2-40B4-BE49-F238E27FC236}">
                            <a16:creationId xmlns:a16="http://schemas.microsoft.com/office/drawing/2014/main" id="{E8B3A2C1-7C39-EB98-56D8-FD27C65B8253}"/>
                          </a:ext>
                        </a:extLst>
                      </p:cNvPr>
                      <p:cNvPicPr/>
                      <p:nvPr/>
                    </p:nvPicPr>
                    <p:blipFill>
                      <a:blip r:embed="rId12"/>
                      <a:stretch>
                        <a:fillRect/>
                      </a:stretch>
                    </p:blipFill>
                    <p:spPr>
                      <a:xfrm>
                        <a:off x="4883242" y="3600280"/>
                        <a:ext cx="1056820" cy="384298"/>
                      </a:xfrm>
                      <a:prstGeom prst="rect">
                        <a:avLst/>
                      </a:prstGeom>
                    </p:spPr>
                  </p:pic>
                </p:oleObj>
              </mc:Fallback>
            </mc:AlternateContent>
          </a:graphicData>
        </a:graphic>
      </p:graphicFrame>
      <p:graphicFrame>
        <p:nvGraphicFramePr>
          <p:cNvPr id="38" name="对象 37">
            <a:extLst>
              <a:ext uri="{FF2B5EF4-FFF2-40B4-BE49-F238E27FC236}">
                <a16:creationId xmlns:a16="http://schemas.microsoft.com/office/drawing/2014/main" id="{4651B9A1-AB58-9656-0607-E4E2915242F1}"/>
              </a:ext>
            </a:extLst>
          </p:cNvPr>
          <p:cNvGraphicFramePr>
            <a:graphicFrameLocks noChangeAspect="1"/>
          </p:cNvGraphicFramePr>
          <p:nvPr/>
        </p:nvGraphicFramePr>
        <p:xfrm>
          <a:off x="7523163" y="2712872"/>
          <a:ext cx="2335212" cy="520700"/>
        </p:xfrm>
        <a:graphic>
          <a:graphicData uri="http://schemas.openxmlformats.org/presentationml/2006/ole">
            <mc:AlternateContent xmlns:mc="http://schemas.openxmlformats.org/markup-compatibility/2006">
              <mc:Choice xmlns:v="urn:schemas-microsoft-com:vml" Requires="v">
                <p:oleObj name="Equation" r:id="rId13" imgW="1765080" imgH="393480" progId="Equation.DSMT4">
                  <p:embed/>
                </p:oleObj>
              </mc:Choice>
              <mc:Fallback>
                <p:oleObj name="Equation" r:id="rId13" imgW="1765080" imgH="393480" progId="Equation.DSMT4">
                  <p:embed/>
                  <p:pic>
                    <p:nvPicPr>
                      <p:cNvPr id="38" name="对象 37">
                        <a:extLst>
                          <a:ext uri="{FF2B5EF4-FFF2-40B4-BE49-F238E27FC236}">
                            <a16:creationId xmlns:a16="http://schemas.microsoft.com/office/drawing/2014/main" id="{4651B9A1-AB58-9656-0607-E4E2915242F1}"/>
                          </a:ext>
                        </a:extLst>
                      </p:cNvPr>
                      <p:cNvPicPr/>
                      <p:nvPr/>
                    </p:nvPicPr>
                    <p:blipFill>
                      <a:blip r:embed="rId14"/>
                      <a:stretch>
                        <a:fillRect/>
                      </a:stretch>
                    </p:blipFill>
                    <p:spPr>
                      <a:xfrm>
                        <a:off x="7523163" y="2712872"/>
                        <a:ext cx="2335212" cy="520700"/>
                      </a:xfrm>
                      <a:prstGeom prst="rect">
                        <a:avLst/>
                      </a:prstGeom>
                    </p:spPr>
                  </p:pic>
                </p:oleObj>
              </mc:Fallback>
            </mc:AlternateContent>
          </a:graphicData>
        </a:graphic>
      </p:graphicFrame>
      <p:graphicFrame>
        <p:nvGraphicFramePr>
          <p:cNvPr id="39" name="对象 38">
            <a:extLst>
              <a:ext uri="{FF2B5EF4-FFF2-40B4-BE49-F238E27FC236}">
                <a16:creationId xmlns:a16="http://schemas.microsoft.com/office/drawing/2014/main" id="{7A4C2863-CB65-E969-8077-43AF856CB5CE}"/>
              </a:ext>
            </a:extLst>
          </p:cNvPr>
          <p:cNvGraphicFramePr>
            <a:graphicFrameLocks noChangeAspect="1"/>
          </p:cNvGraphicFramePr>
          <p:nvPr/>
        </p:nvGraphicFramePr>
        <p:xfrm>
          <a:off x="7448551" y="3441700"/>
          <a:ext cx="1616075" cy="527050"/>
        </p:xfrm>
        <a:graphic>
          <a:graphicData uri="http://schemas.openxmlformats.org/presentationml/2006/ole">
            <mc:AlternateContent xmlns:mc="http://schemas.openxmlformats.org/markup-compatibility/2006">
              <mc:Choice xmlns:v="urn:schemas-microsoft-com:vml" Requires="v">
                <p:oleObj name="Equation" r:id="rId15" imgW="1206360" imgH="393480" progId="Equation.DSMT4">
                  <p:embed/>
                </p:oleObj>
              </mc:Choice>
              <mc:Fallback>
                <p:oleObj name="Equation" r:id="rId15" imgW="1206360" imgH="393480" progId="Equation.DSMT4">
                  <p:embed/>
                  <p:pic>
                    <p:nvPicPr>
                      <p:cNvPr id="39" name="对象 38">
                        <a:extLst>
                          <a:ext uri="{FF2B5EF4-FFF2-40B4-BE49-F238E27FC236}">
                            <a16:creationId xmlns:a16="http://schemas.microsoft.com/office/drawing/2014/main" id="{7A4C2863-CB65-E969-8077-43AF856CB5CE}"/>
                          </a:ext>
                        </a:extLst>
                      </p:cNvPr>
                      <p:cNvPicPr/>
                      <p:nvPr/>
                    </p:nvPicPr>
                    <p:blipFill>
                      <a:blip r:embed="rId16"/>
                      <a:stretch>
                        <a:fillRect/>
                      </a:stretch>
                    </p:blipFill>
                    <p:spPr>
                      <a:xfrm>
                        <a:off x="7448551" y="3441700"/>
                        <a:ext cx="1616075" cy="527050"/>
                      </a:xfrm>
                      <a:prstGeom prst="rect">
                        <a:avLst/>
                      </a:prstGeom>
                    </p:spPr>
                  </p:pic>
                </p:oleObj>
              </mc:Fallback>
            </mc:AlternateContent>
          </a:graphicData>
        </a:graphic>
      </p:graphicFrame>
      <p:graphicFrame>
        <p:nvGraphicFramePr>
          <p:cNvPr id="40" name="对象 39">
            <a:extLst>
              <a:ext uri="{FF2B5EF4-FFF2-40B4-BE49-F238E27FC236}">
                <a16:creationId xmlns:a16="http://schemas.microsoft.com/office/drawing/2014/main" id="{559F0FF4-1E73-2874-380E-1CF08FC14877}"/>
              </a:ext>
            </a:extLst>
          </p:cNvPr>
          <p:cNvGraphicFramePr>
            <a:graphicFrameLocks noChangeAspect="1"/>
          </p:cNvGraphicFramePr>
          <p:nvPr/>
        </p:nvGraphicFramePr>
        <p:xfrm>
          <a:off x="9694227" y="1074573"/>
          <a:ext cx="296641" cy="490772"/>
        </p:xfrm>
        <a:graphic>
          <a:graphicData uri="http://schemas.openxmlformats.org/presentationml/2006/ole">
            <mc:AlternateContent xmlns:mc="http://schemas.openxmlformats.org/markup-compatibility/2006">
              <mc:Choice xmlns:v="urn:schemas-microsoft-com:vml" Requires="v">
                <p:oleObj name="Equation" r:id="rId17" imgW="95407" imgH="276130" progId="Equation.DSMT4">
                  <p:embed/>
                </p:oleObj>
              </mc:Choice>
              <mc:Fallback>
                <p:oleObj name="Equation" r:id="rId17" imgW="95407" imgH="276130" progId="Equation.DSMT4">
                  <p:embed/>
                  <p:pic>
                    <p:nvPicPr>
                      <p:cNvPr id="40" name="对象 39">
                        <a:extLst>
                          <a:ext uri="{FF2B5EF4-FFF2-40B4-BE49-F238E27FC236}">
                            <a16:creationId xmlns:a16="http://schemas.microsoft.com/office/drawing/2014/main" id="{559F0FF4-1E73-2874-380E-1CF08FC14877}"/>
                          </a:ext>
                        </a:extLst>
                      </p:cNvPr>
                      <p:cNvPicPr/>
                      <p:nvPr/>
                    </p:nvPicPr>
                    <p:blipFill>
                      <a:blip r:embed="rId18"/>
                      <a:stretch>
                        <a:fillRect/>
                      </a:stretch>
                    </p:blipFill>
                    <p:spPr>
                      <a:xfrm>
                        <a:off x="9694227" y="1074573"/>
                        <a:ext cx="296641" cy="490772"/>
                      </a:xfrm>
                      <a:prstGeom prst="rect">
                        <a:avLst/>
                      </a:prstGeom>
                    </p:spPr>
                  </p:pic>
                </p:oleObj>
              </mc:Fallback>
            </mc:AlternateContent>
          </a:graphicData>
        </a:graphic>
      </p:graphicFrame>
      <p:graphicFrame>
        <p:nvGraphicFramePr>
          <p:cNvPr id="42" name="对象 41">
            <a:extLst>
              <a:ext uri="{FF2B5EF4-FFF2-40B4-BE49-F238E27FC236}">
                <a16:creationId xmlns:a16="http://schemas.microsoft.com/office/drawing/2014/main" id="{D8DB0DD5-5D88-0C6F-2598-97C4B6912114}"/>
              </a:ext>
            </a:extLst>
          </p:cNvPr>
          <p:cNvGraphicFramePr>
            <a:graphicFrameLocks noChangeAspect="1"/>
          </p:cNvGraphicFramePr>
          <p:nvPr/>
        </p:nvGraphicFramePr>
        <p:xfrm>
          <a:off x="4917427" y="4424224"/>
          <a:ext cx="2399428" cy="568458"/>
        </p:xfrm>
        <a:graphic>
          <a:graphicData uri="http://schemas.openxmlformats.org/presentationml/2006/ole">
            <mc:AlternateContent xmlns:mc="http://schemas.openxmlformats.org/markup-compatibility/2006">
              <mc:Choice xmlns:v="urn:schemas-microsoft-com:vml" Requires="v">
                <p:oleObj name="Equation" r:id="rId19" imgW="1548728" imgH="393529" progId="Equation.DSMT4">
                  <p:embed/>
                </p:oleObj>
              </mc:Choice>
              <mc:Fallback>
                <p:oleObj name="Equation" r:id="rId19" imgW="1548728" imgH="393529" progId="Equation.DSMT4">
                  <p:embed/>
                  <p:pic>
                    <p:nvPicPr>
                      <p:cNvPr id="42" name="对象 41">
                        <a:extLst>
                          <a:ext uri="{FF2B5EF4-FFF2-40B4-BE49-F238E27FC236}">
                            <a16:creationId xmlns:a16="http://schemas.microsoft.com/office/drawing/2014/main" id="{D8DB0DD5-5D88-0C6F-2598-97C4B691211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17427" y="4424224"/>
                        <a:ext cx="2399428" cy="568458"/>
                      </a:xfrm>
                      <a:prstGeom prst="rect">
                        <a:avLst/>
                      </a:prstGeom>
                      <a:noFill/>
                    </p:spPr>
                  </p:pic>
                </p:oleObj>
              </mc:Fallback>
            </mc:AlternateContent>
          </a:graphicData>
        </a:graphic>
      </p:graphicFrame>
      <p:graphicFrame>
        <p:nvGraphicFramePr>
          <p:cNvPr id="43" name="对象 42">
            <a:extLst>
              <a:ext uri="{FF2B5EF4-FFF2-40B4-BE49-F238E27FC236}">
                <a16:creationId xmlns:a16="http://schemas.microsoft.com/office/drawing/2014/main" id="{480A3103-65D4-A081-B282-C7BB76405A45}"/>
              </a:ext>
            </a:extLst>
          </p:cNvPr>
          <p:cNvGraphicFramePr>
            <a:graphicFrameLocks noChangeAspect="1"/>
          </p:cNvGraphicFramePr>
          <p:nvPr/>
        </p:nvGraphicFramePr>
        <p:xfrm>
          <a:off x="7531737" y="4513416"/>
          <a:ext cx="1593932" cy="367687"/>
        </p:xfrm>
        <a:graphic>
          <a:graphicData uri="http://schemas.openxmlformats.org/presentationml/2006/ole">
            <mc:AlternateContent xmlns:mc="http://schemas.openxmlformats.org/markup-compatibility/2006">
              <mc:Choice xmlns:v="urn:schemas-microsoft-com:vml" Requires="v">
                <p:oleObj name="Equation" r:id="rId21" imgW="977900" imgH="241300" progId="Equation.DSMT4">
                  <p:embed/>
                </p:oleObj>
              </mc:Choice>
              <mc:Fallback>
                <p:oleObj name="Equation" r:id="rId21" imgW="977900" imgH="241300" progId="Equation.DSMT4">
                  <p:embed/>
                  <p:pic>
                    <p:nvPicPr>
                      <p:cNvPr id="43" name="对象 42">
                        <a:extLst>
                          <a:ext uri="{FF2B5EF4-FFF2-40B4-BE49-F238E27FC236}">
                            <a16:creationId xmlns:a16="http://schemas.microsoft.com/office/drawing/2014/main" id="{480A3103-65D4-A081-B282-C7BB76405A4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31737" y="4513416"/>
                        <a:ext cx="1593932" cy="367687"/>
                      </a:xfrm>
                      <a:prstGeom prst="rect">
                        <a:avLst/>
                      </a:prstGeom>
                      <a:noFill/>
                    </p:spPr>
                  </p:pic>
                </p:oleObj>
              </mc:Fallback>
            </mc:AlternateContent>
          </a:graphicData>
        </a:graphic>
      </p:graphicFrame>
      <p:graphicFrame>
        <p:nvGraphicFramePr>
          <p:cNvPr id="44" name="对象 43">
            <a:extLst>
              <a:ext uri="{FF2B5EF4-FFF2-40B4-BE49-F238E27FC236}">
                <a16:creationId xmlns:a16="http://schemas.microsoft.com/office/drawing/2014/main" id="{88A32584-7280-4554-0D45-244A7F413994}"/>
              </a:ext>
            </a:extLst>
          </p:cNvPr>
          <p:cNvGraphicFramePr>
            <a:graphicFrameLocks noChangeAspect="1"/>
          </p:cNvGraphicFramePr>
          <p:nvPr/>
        </p:nvGraphicFramePr>
        <p:xfrm>
          <a:off x="4916130" y="4947228"/>
          <a:ext cx="2267315" cy="377782"/>
        </p:xfrm>
        <a:graphic>
          <a:graphicData uri="http://schemas.openxmlformats.org/presentationml/2006/ole">
            <mc:AlternateContent xmlns:mc="http://schemas.openxmlformats.org/markup-compatibility/2006">
              <mc:Choice xmlns:v="urn:schemas-microsoft-com:vml" Requires="v">
                <p:oleObj name="Equation" r:id="rId23" imgW="1346200" imgH="241300" progId="Equation.DSMT4">
                  <p:embed/>
                </p:oleObj>
              </mc:Choice>
              <mc:Fallback>
                <p:oleObj name="Equation" r:id="rId23" imgW="1346200" imgH="241300" progId="Equation.DSMT4">
                  <p:embed/>
                  <p:pic>
                    <p:nvPicPr>
                      <p:cNvPr id="44" name="对象 43">
                        <a:extLst>
                          <a:ext uri="{FF2B5EF4-FFF2-40B4-BE49-F238E27FC236}">
                            <a16:creationId xmlns:a16="http://schemas.microsoft.com/office/drawing/2014/main" id="{88A32584-7280-4554-0D45-244A7F41399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16130" y="4947228"/>
                        <a:ext cx="2267315" cy="377782"/>
                      </a:xfrm>
                      <a:prstGeom prst="rect">
                        <a:avLst/>
                      </a:prstGeom>
                      <a:noFill/>
                    </p:spPr>
                  </p:pic>
                </p:oleObj>
              </mc:Fallback>
            </mc:AlternateContent>
          </a:graphicData>
        </a:graphic>
      </p:graphicFrame>
      <p:sp>
        <p:nvSpPr>
          <p:cNvPr id="45" name="Rectangle 29">
            <a:extLst>
              <a:ext uri="{FF2B5EF4-FFF2-40B4-BE49-F238E27FC236}">
                <a16:creationId xmlns:a16="http://schemas.microsoft.com/office/drawing/2014/main" id="{C6FFC34A-EC9C-00FB-30C3-7B02C335D60E}"/>
              </a:ext>
            </a:extLst>
          </p:cNvPr>
          <p:cNvSpPr>
            <a:spLocks noChangeArrowheads="1"/>
          </p:cNvSpPr>
          <p:nvPr/>
        </p:nvSpPr>
        <p:spPr bwMode="auto">
          <a:xfrm>
            <a:off x="2231663" y="4311194"/>
            <a:ext cx="27363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上两种情况中，</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eaLnBrk="0" fontAlgn="base" hangingPunct="0">
              <a:spcBef>
                <a:spcPct val="0"/>
              </a:spcBef>
              <a:spcAft>
                <a:spcPct val="0"/>
              </a:spcAft>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非理想流体中：</a:t>
            </a:r>
            <a:endParaRPr lang="zh-CN" altLang="zh-CN" sz="2400" dirty="0">
              <a:latin typeface="微软雅黑" panose="020B0503020204020204" pitchFamily="34" charset="-122"/>
              <a:ea typeface="微软雅黑" panose="020B0503020204020204" pitchFamily="34" charset="-122"/>
            </a:endParaRPr>
          </a:p>
        </p:txBody>
      </p:sp>
      <p:sp>
        <p:nvSpPr>
          <p:cNvPr id="47" name="Rectangle 31">
            <a:extLst>
              <a:ext uri="{FF2B5EF4-FFF2-40B4-BE49-F238E27FC236}">
                <a16:creationId xmlns:a16="http://schemas.microsoft.com/office/drawing/2014/main" id="{7EE8A37A-FBE6-8CD5-36FF-8A03995AC397}"/>
              </a:ext>
            </a:extLst>
          </p:cNvPr>
          <p:cNvSpPr>
            <a:spLocks noChangeArrowheads="1"/>
          </p:cNvSpPr>
          <p:nvPr/>
        </p:nvSpPr>
        <p:spPr bwMode="auto">
          <a:xfrm>
            <a:off x="2639616" y="4962740"/>
            <a:ext cx="239942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1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而理想流体中：</a:t>
            </a:r>
            <a:endParaRPr lang="zh-CN" altLang="en-US" sz="2400" dirty="0">
              <a:latin typeface="微软雅黑" panose="020B0503020204020204" pitchFamily="34" charset="-122"/>
              <a:ea typeface="微软雅黑" panose="020B0503020204020204" pitchFamily="34" charset="-122"/>
            </a:endParaRPr>
          </a:p>
        </p:txBody>
      </p:sp>
      <p:sp>
        <p:nvSpPr>
          <p:cNvPr id="48" name="Rectangle 32">
            <a:extLst>
              <a:ext uri="{FF2B5EF4-FFF2-40B4-BE49-F238E27FC236}">
                <a16:creationId xmlns:a16="http://schemas.microsoft.com/office/drawing/2014/main" id="{15C00E9A-CC6E-B584-7FA9-F90796409A67}"/>
              </a:ext>
            </a:extLst>
          </p:cNvPr>
          <p:cNvSpPr>
            <a:spLocks noChangeArrowheads="1"/>
          </p:cNvSpPr>
          <p:nvPr/>
        </p:nvSpPr>
        <p:spPr bwMode="auto">
          <a:xfrm>
            <a:off x="2311654" y="5624477"/>
            <a:ext cx="684968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1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两者的物理意义相同，但值不同，说明粘性的存在会使压力场发生变化。</a:t>
            </a:r>
            <a:endParaRPr lang="zh-CN" altLang="en-US" sz="2400" dirty="0">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a16="http://schemas.microsoft.com/office/drawing/2014/main" id="{6525C2BE-42C1-8A4B-A3A0-BBC61DCA190B}"/>
              </a:ext>
            </a:extLst>
          </p:cNvPr>
          <p:cNvSpPr txBox="1"/>
          <p:nvPr/>
        </p:nvSpPr>
        <p:spPr>
          <a:xfrm>
            <a:off x="573081" y="372889"/>
            <a:ext cx="1738573" cy="584775"/>
          </a:xfrm>
          <a:prstGeom prst="rect">
            <a:avLst/>
          </a:prstGeom>
          <a:noFill/>
        </p:spPr>
        <p:txBody>
          <a:bodyPr wrap="square" rtlCol="0">
            <a:spAutoFit/>
          </a:bodyPr>
          <a:lstStyle/>
          <a:p>
            <a:r>
              <a:rPr lang="zh-CN" altLang="en-US" sz="3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总结</a:t>
            </a:r>
          </a:p>
        </p:txBody>
      </p:sp>
      <p:graphicFrame>
        <p:nvGraphicFramePr>
          <p:cNvPr id="3" name="对象 58370">
            <a:extLst>
              <a:ext uri="{FF2B5EF4-FFF2-40B4-BE49-F238E27FC236}">
                <a16:creationId xmlns:a16="http://schemas.microsoft.com/office/drawing/2014/main" id="{777CEEEA-B94F-360D-5EC9-55E9D4BA15E1}"/>
              </a:ext>
            </a:extLst>
          </p:cNvPr>
          <p:cNvGraphicFramePr>
            <a:graphicFrameLocks noChangeAspect="1"/>
          </p:cNvGraphicFramePr>
          <p:nvPr/>
        </p:nvGraphicFramePr>
        <p:xfrm>
          <a:off x="7659139" y="2156148"/>
          <a:ext cx="2566629" cy="583986"/>
        </p:xfrm>
        <a:graphic>
          <a:graphicData uri="http://schemas.openxmlformats.org/presentationml/2006/ole">
            <mc:AlternateContent xmlns:mc="http://schemas.openxmlformats.org/markup-compatibility/2006">
              <mc:Choice xmlns:v="urn:schemas-microsoft-com:vml" Requires="v">
                <p:oleObj r:id="rId25" imgW="41452800" imgH="9448800" progId="Equation.DSMT4">
                  <p:embed/>
                </p:oleObj>
              </mc:Choice>
              <mc:Fallback>
                <p:oleObj r:id="rId25" imgW="41452800" imgH="9448800" progId="Equation.DSMT4">
                  <p:embed/>
                  <p:pic>
                    <p:nvPicPr>
                      <p:cNvPr id="3" name="对象 58370">
                        <a:extLst>
                          <a:ext uri="{FF2B5EF4-FFF2-40B4-BE49-F238E27FC236}">
                            <a16:creationId xmlns:a16="http://schemas.microsoft.com/office/drawing/2014/main" id="{777CEEEA-B94F-360D-5EC9-55E9D4BA15E1}"/>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659139" y="2156148"/>
                        <a:ext cx="2566629" cy="583986"/>
                      </a:xfrm>
                      <a:prstGeom prst="rect">
                        <a:avLst/>
                      </a:prstGeom>
                      <a:noFill/>
                      <a:ln>
                        <a:noFill/>
                      </a:ln>
                    </p:spPr>
                  </p:pic>
                </p:oleObj>
              </mc:Fallback>
            </mc:AlternateContent>
          </a:graphicData>
        </a:graphic>
      </p:graphicFrame>
      <p:graphicFrame>
        <p:nvGraphicFramePr>
          <p:cNvPr id="4" name="对象 3">
            <a:extLst>
              <a:ext uri="{FF2B5EF4-FFF2-40B4-BE49-F238E27FC236}">
                <a16:creationId xmlns:a16="http://schemas.microsoft.com/office/drawing/2014/main" id="{8EBFC540-D9A9-0855-602B-0635B92A875C}"/>
              </a:ext>
            </a:extLst>
          </p:cNvPr>
          <p:cNvGraphicFramePr>
            <a:graphicFrameLocks noChangeAspect="1"/>
          </p:cNvGraphicFramePr>
          <p:nvPr/>
        </p:nvGraphicFramePr>
        <p:xfrm>
          <a:off x="8123911" y="1003233"/>
          <a:ext cx="398919" cy="562113"/>
        </p:xfrm>
        <a:graphic>
          <a:graphicData uri="http://schemas.openxmlformats.org/presentationml/2006/ole">
            <mc:AlternateContent xmlns:mc="http://schemas.openxmlformats.org/markup-compatibility/2006">
              <mc:Choice xmlns:v="urn:schemas-microsoft-com:vml" Requires="v">
                <p:oleObj name="Equation" r:id="rId27" imgW="279360" imgH="393480" progId="Equation.DSMT4">
                  <p:embed/>
                </p:oleObj>
              </mc:Choice>
              <mc:Fallback>
                <p:oleObj name="Equation" r:id="rId27" imgW="279360" imgH="393480" progId="Equation.DSMT4">
                  <p:embed/>
                  <p:pic>
                    <p:nvPicPr>
                      <p:cNvPr id="4" name="对象 3">
                        <a:extLst>
                          <a:ext uri="{FF2B5EF4-FFF2-40B4-BE49-F238E27FC236}">
                            <a16:creationId xmlns:a16="http://schemas.microsoft.com/office/drawing/2014/main" id="{8EBFC540-D9A9-0855-602B-0635B92A875C}"/>
                          </a:ext>
                        </a:extLst>
                      </p:cNvPr>
                      <p:cNvPicPr/>
                      <p:nvPr/>
                    </p:nvPicPr>
                    <p:blipFill>
                      <a:blip r:embed="rId28"/>
                      <a:stretch>
                        <a:fillRect/>
                      </a:stretch>
                    </p:blipFill>
                    <p:spPr>
                      <a:xfrm>
                        <a:off x="8123911" y="1003233"/>
                        <a:ext cx="398919" cy="562113"/>
                      </a:xfrm>
                      <a:prstGeom prst="rect">
                        <a:avLst/>
                      </a:prstGeom>
                    </p:spPr>
                  </p:pic>
                </p:oleObj>
              </mc:Fallback>
            </mc:AlternateContent>
          </a:graphicData>
        </a:graphic>
      </p:graphicFrame>
    </p:spTree>
    <p:extLst>
      <p:ext uri="{BB962C8B-B14F-4D97-AF65-F5344CB8AC3E}">
        <p14:creationId xmlns:p14="http://schemas.microsoft.com/office/powerpoint/2010/main" val="1181291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AAC2FA7-FFD7-F6FC-6F7E-AF02541C7C37}"/>
              </a:ext>
            </a:extLst>
          </p:cNvPr>
          <p:cNvSpPr>
            <a:spLocks noGrp="1"/>
          </p:cNvSpPr>
          <p:nvPr>
            <p:ph type="title"/>
          </p:nvPr>
        </p:nvSpPr>
        <p:spPr/>
        <p:txBody>
          <a:bodyPr/>
          <a:lstStyle/>
          <a:p>
            <a:r>
              <a:rPr lang="zh-CN" altLang="en-US" dirty="0"/>
              <a:t>非牛顿流体</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63</a:t>
            </a:fld>
            <a:endParaRPr lang="zh-CN" altLang="en-US"/>
          </a:p>
        </p:txBody>
      </p:sp>
      <p:sp>
        <p:nvSpPr>
          <p:cNvPr id="4" name="TextBox 3"/>
          <p:cNvSpPr txBox="1"/>
          <p:nvPr/>
        </p:nvSpPr>
        <p:spPr>
          <a:xfrm>
            <a:off x="1919536" y="1201390"/>
            <a:ext cx="8424936" cy="5539978"/>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非牛顿流体：</a:t>
            </a:r>
            <a:r>
              <a:rPr lang="zh-CN" altLang="en-US" sz="2000" dirty="0">
                <a:latin typeface="微软雅黑" panose="020B0503020204020204" pitchFamily="34" charset="-122"/>
                <a:ea typeface="微软雅黑" panose="020B0503020204020204" pitchFamily="34" charset="-122"/>
              </a:rPr>
              <a:t>是指不满足牛顿黏性实验定律的流体，即其</a:t>
            </a:r>
            <a:r>
              <a:rPr lang="zh-CN" altLang="en-US" sz="2000" dirty="0">
                <a:latin typeface="微软雅黑" panose="020B0503020204020204" pitchFamily="34" charset="-122"/>
                <a:ea typeface="微软雅黑" panose="020B0503020204020204" pitchFamily="34" charset="-122"/>
                <a:hlinkClick r:id="rId2"/>
              </a:rPr>
              <a:t>剪应力</a:t>
            </a:r>
            <a:r>
              <a:rPr lang="zh-CN" altLang="en-US" sz="2000" dirty="0">
                <a:latin typeface="微软雅黑" panose="020B0503020204020204" pitchFamily="34" charset="-122"/>
                <a:ea typeface="微软雅黑" panose="020B0503020204020204" pitchFamily="34" charset="-122"/>
              </a:rPr>
              <a:t>与剪切应变率之间不是</a:t>
            </a:r>
            <a:r>
              <a:rPr lang="zh-CN" altLang="en-US" sz="2000" dirty="0">
                <a:latin typeface="微软雅黑" panose="020B0503020204020204" pitchFamily="34" charset="-122"/>
                <a:ea typeface="微软雅黑" panose="020B0503020204020204" pitchFamily="34" charset="-122"/>
                <a:hlinkClick r:id="rId3"/>
              </a:rPr>
              <a:t>线性关系</a:t>
            </a:r>
            <a:r>
              <a:rPr lang="zh-CN" altLang="en-US" sz="2000" dirty="0">
                <a:latin typeface="微软雅黑" panose="020B0503020204020204" pitchFamily="34" charset="-122"/>
                <a:ea typeface="微软雅黑" panose="020B0503020204020204" pitchFamily="34" charset="-122"/>
              </a:rPr>
              <a:t>的流体。非牛顿流体广泛存在于生活、生产和大自然之中。绝大多数生物流体都属于现在所定义的非牛顿流体。人身上血液、</a:t>
            </a:r>
            <a:r>
              <a:rPr lang="zh-CN" altLang="en-US" sz="2000" dirty="0">
                <a:latin typeface="微软雅黑" panose="020B0503020204020204" pitchFamily="34" charset="-122"/>
                <a:ea typeface="微软雅黑" panose="020B0503020204020204" pitchFamily="34" charset="-122"/>
                <a:hlinkClick r:id="rId4"/>
              </a:rPr>
              <a:t>淋巴液</a:t>
            </a:r>
            <a:r>
              <a:rPr lang="zh-CN" altLang="en-US" sz="2000" dirty="0">
                <a:latin typeface="微软雅黑" panose="020B0503020204020204" pitchFamily="34" charset="-122"/>
                <a:ea typeface="微软雅黑" panose="020B0503020204020204" pitchFamily="34" charset="-122"/>
              </a:rPr>
              <a:t>、囊液等多种</a:t>
            </a:r>
            <a:r>
              <a:rPr lang="zh-CN" altLang="en-US" sz="2000" dirty="0">
                <a:latin typeface="微软雅黑" panose="020B0503020204020204" pitchFamily="34" charset="-122"/>
                <a:ea typeface="微软雅黑" panose="020B0503020204020204" pitchFamily="34" charset="-122"/>
                <a:hlinkClick r:id="rId5"/>
              </a:rPr>
              <a:t>体液</a:t>
            </a:r>
            <a:r>
              <a:rPr lang="zh-CN" altLang="en-US" sz="2000" dirty="0">
                <a:latin typeface="微软雅黑" panose="020B0503020204020204" pitchFamily="34" charset="-122"/>
                <a:ea typeface="微软雅黑" panose="020B0503020204020204" pitchFamily="34" charset="-122"/>
              </a:rPr>
              <a:t>，以及像</a:t>
            </a:r>
            <a:r>
              <a:rPr lang="zh-CN" altLang="en-US" sz="2000" dirty="0">
                <a:latin typeface="微软雅黑" panose="020B0503020204020204" pitchFamily="34" charset="-122"/>
                <a:ea typeface="微软雅黑" panose="020B0503020204020204" pitchFamily="34" charset="-122"/>
                <a:hlinkClick r:id="rId6"/>
              </a:rPr>
              <a:t>细胞质</a:t>
            </a:r>
            <a:r>
              <a:rPr lang="zh-CN" altLang="en-US" sz="2000" dirty="0">
                <a:latin typeface="微软雅黑" panose="020B0503020204020204" pitchFamily="34" charset="-122"/>
                <a:ea typeface="微软雅黑" panose="020B0503020204020204" pitchFamily="34" charset="-122"/>
              </a:rPr>
              <a:t>那样的“半流体”都属于非牛顿流体。</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非牛顿流体的特性：</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射流胀大（也称</a:t>
            </a:r>
            <a:r>
              <a:rPr lang="en-US" altLang="zh-CN" sz="2000" dirty="0" err="1">
                <a:latin typeface="微软雅黑" panose="020B0503020204020204" pitchFamily="34" charset="-122"/>
                <a:ea typeface="微软雅黑" panose="020B0503020204020204" pitchFamily="34" charset="-122"/>
              </a:rPr>
              <a:t>Barus</a:t>
            </a:r>
            <a:r>
              <a:rPr lang="zh-CN" altLang="en-US" sz="2000" dirty="0">
                <a:latin typeface="微软雅黑" panose="020B0503020204020204" pitchFamily="34" charset="-122"/>
                <a:ea typeface="微软雅黑" panose="020B0503020204020204" pitchFamily="34" charset="-122"/>
              </a:rPr>
              <a:t>效应，或</a:t>
            </a:r>
            <a:r>
              <a:rPr lang="en-US" altLang="zh-CN" sz="2000" dirty="0" err="1">
                <a:latin typeface="微软雅黑" panose="020B0503020204020204" pitchFamily="34" charset="-122"/>
                <a:ea typeface="微软雅黑" panose="020B0503020204020204" pitchFamily="34" charset="-122"/>
              </a:rPr>
              <a:t>Merrington</a:t>
            </a:r>
            <a:r>
              <a:rPr lang="zh-CN" altLang="en-US" sz="2000" dirty="0">
                <a:latin typeface="微软雅黑" panose="020B0503020204020204" pitchFamily="34" charset="-122"/>
                <a:ea typeface="微软雅黑" panose="020B0503020204020204" pitchFamily="34" charset="-122"/>
              </a:rPr>
              <a:t>效应）</a:t>
            </a:r>
          </a:p>
          <a:p>
            <a:pPr>
              <a:lnSpc>
                <a:spcPct val="150000"/>
              </a:lnSpc>
            </a:pPr>
            <a:r>
              <a:rPr lang="zh-CN" altLang="en-US" sz="2000" dirty="0">
                <a:latin typeface="微软雅黑" panose="020B0503020204020204" pitchFamily="34" charset="-122"/>
                <a:ea typeface="微软雅黑" panose="020B0503020204020204" pitchFamily="34" charset="-122"/>
              </a:rPr>
              <a:t>爬杆效应（也称为</a:t>
            </a:r>
            <a:r>
              <a:rPr lang="en-US" altLang="zh-CN" sz="2000" dirty="0" err="1">
                <a:latin typeface="微软雅黑" panose="020B0503020204020204" pitchFamily="34" charset="-122"/>
                <a:ea typeface="微软雅黑" panose="020B0503020204020204" pitchFamily="34" charset="-122"/>
              </a:rPr>
              <a:t>Weissenberg</a:t>
            </a:r>
            <a:r>
              <a:rPr lang="zh-CN" altLang="en-US" sz="2000" dirty="0">
                <a:latin typeface="微软雅黑" panose="020B0503020204020204" pitchFamily="34" charset="-122"/>
                <a:ea typeface="微软雅黑" panose="020B0503020204020204" pitchFamily="34" charset="-122"/>
              </a:rPr>
              <a:t>效应）</a:t>
            </a:r>
          </a:p>
          <a:p>
            <a:pPr>
              <a:lnSpc>
                <a:spcPct val="150000"/>
              </a:lnSpc>
            </a:pPr>
            <a:r>
              <a:rPr lang="zh-CN" altLang="en-US" sz="2000" dirty="0">
                <a:latin typeface="微软雅黑" panose="020B0503020204020204" pitchFamily="34" charset="-122"/>
                <a:ea typeface="微软雅黑" panose="020B0503020204020204" pitchFamily="34" charset="-122"/>
              </a:rPr>
              <a:t>无管缸吸或开口虹吸</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湍流减阻</a:t>
            </a: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7E5FC49E-856E-5F15-A87B-20F4815215FD}"/>
              </a:ext>
            </a:extLst>
          </p:cNvPr>
          <p:cNvSpPr txBox="1"/>
          <p:nvPr/>
        </p:nvSpPr>
        <p:spPr>
          <a:xfrm>
            <a:off x="3071665" y="5845554"/>
            <a:ext cx="6815799" cy="369332"/>
          </a:xfrm>
          <a:prstGeom prst="rect">
            <a:avLst/>
          </a:prstGeom>
          <a:noFill/>
        </p:spPr>
        <p:txBody>
          <a:bodyPr wrap="square">
            <a:spAutoFit/>
          </a:bodyPr>
          <a:lstStyle/>
          <a:p>
            <a:r>
              <a:rPr lang="zh-CN" altLang="en-US" dirty="0">
                <a:hlinkClick r:id="rId7"/>
              </a:rPr>
              <a:t>揭秘非牛顿流体</a:t>
            </a:r>
            <a:r>
              <a:rPr lang="en-US" altLang="zh-CN" dirty="0">
                <a:hlinkClick r:id="rId7"/>
              </a:rPr>
              <a:t>—“</a:t>
            </a:r>
            <a:r>
              <a:rPr lang="zh-CN" altLang="en-US" dirty="0">
                <a:hlinkClick r:id="rId7"/>
              </a:rPr>
              <a:t>吃软不吃硬”的神奇物质</a:t>
            </a:r>
            <a:r>
              <a:rPr lang="en-US" altLang="zh-CN" dirty="0">
                <a:hlinkClick r:id="rId7"/>
              </a:rPr>
              <a:t>_</a:t>
            </a:r>
            <a:r>
              <a:rPr lang="zh-CN" altLang="en-US" dirty="0">
                <a:hlinkClick r:id="rId7"/>
              </a:rPr>
              <a:t>哔哩哔哩</a:t>
            </a:r>
            <a:r>
              <a:rPr lang="en-US" altLang="zh-CN" dirty="0">
                <a:hlinkClick r:id="rId7"/>
              </a:rPr>
              <a:t>_</a:t>
            </a:r>
            <a:r>
              <a:rPr lang="en-US" altLang="zh-CN" dirty="0" err="1">
                <a:hlinkClick r:id="rId7"/>
              </a:rPr>
              <a:t>bilibili</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6BB0409-48AE-B0D4-40A7-A102F2220CE8}"/>
              </a:ext>
            </a:extLst>
          </p:cNvPr>
          <p:cNvSpPr>
            <a:spLocks noGrp="1"/>
          </p:cNvSpPr>
          <p:nvPr>
            <p:ph type="title"/>
          </p:nvPr>
        </p:nvSpPr>
        <p:spPr/>
        <p:txBody>
          <a:bodyPr/>
          <a:lstStyle/>
          <a:p>
            <a:r>
              <a:rPr lang="zh-CN" altLang="en-US" dirty="0">
                <a:solidFill>
                  <a:schemeClr val="accent1">
                    <a:lumMod val="75000"/>
                  </a:schemeClr>
                </a:solidFill>
              </a:rPr>
              <a:t>射流胀大</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64</a:t>
            </a:fld>
            <a:endParaRPr lang="zh-CN" altLang="en-US"/>
          </a:p>
        </p:txBody>
      </p:sp>
      <p:pic>
        <p:nvPicPr>
          <p:cNvPr id="157698" name="Picture 2" descr="https://gss3.bdstatic.com/-Po3dSag_xI4khGkpoWK1HF6hhy/baike/s%3D220/sign=e550731ff2246b607f0eb576dbf91a35/77094b36acaf2eddf89564a5891001e939019311.jpg"/>
          <p:cNvPicPr>
            <a:picLocks noChangeAspect="1" noChangeArrowheads="1"/>
          </p:cNvPicPr>
          <p:nvPr/>
        </p:nvPicPr>
        <p:blipFill>
          <a:blip r:embed="rId2" cstate="print"/>
          <a:srcRect/>
          <a:stretch>
            <a:fillRect/>
          </a:stretch>
        </p:blipFill>
        <p:spPr bwMode="auto">
          <a:xfrm>
            <a:off x="6740474" y="1412776"/>
            <a:ext cx="3676007" cy="4392488"/>
          </a:xfrm>
          <a:prstGeom prst="rect">
            <a:avLst/>
          </a:prstGeom>
          <a:noFill/>
        </p:spPr>
      </p:pic>
      <p:sp>
        <p:nvSpPr>
          <p:cNvPr id="5" name="TextBox 4"/>
          <p:cNvSpPr txBox="1"/>
          <p:nvPr/>
        </p:nvSpPr>
        <p:spPr>
          <a:xfrm>
            <a:off x="1227355" y="1447953"/>
            <a:ext cx="4824536" cy="439248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如果非牛顿流体被迫从一个大容器，流进一根毛细管，再从毛细管流出时，可发现射流的直径比毛细管的直径大。射流的直径与毛细管直径之比，称为模片胀大率（或称为挤出物胀大比）。对牛顿流体，它依赖于雷诺数，其值约在</a:t>
            </a:r>
            <a:r>
              <a:rPr lang="en-US" altLang="zh-CN" dirty="0">
                <a:latin typeface="微软雅黑" panose="020B0503020204020204" pitchFamily="34" charset="-122"/>
                <a:ea typeface="微软雅黑" panose="020B0503020204020204" pitchFamily="34" charset="-122"/>
              </a:rPr>
              <a:t>0.88</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1.12</a:t>
            </a:r>
            <a:r>
              <a:rPr lang="zh-CN" altLang="en-US" dirty="0">
                <a:latin typeface="微软雅黑" panose="020B0503020204020204" pitchFamily="34" charset="-122"/>
                <a:ea typeface="微软雅黑" panose="020B0503020204020204" pitchFamily="34" charset="-122"/>
              </a:rPr>
              <a:t>之间。而对于高分子熔体或浓溶液，其值大得多，甚至可超过</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一般来说，模片胀大率是流动速率与毛细管长度的函数。模片胀大现象，在口模设计中十分重要。聚合物熔体从一根矩形截面的管口流出时，管截面长边处的胀大，比短边处的胀大更加显著。尤其在管截面的长边中央胀得最大。因此，如果要求生产出的产品的截面是矩形的，口模的形状就不能是矩形，而必须是四边中间都凹进去的形状。</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65346F2-3965-F088-DD9B-F992B0DB94A1}"/>
              </a:ext>
            </a:extLst>
          </p:cNvPr>
          <p:cNvSpPr>
            <a:spLocks noGrp="1"/>
          </p:cNvSpPr>
          <p:nvPr>
            <p:ph type="title"/>
          </p:nvPr>
        </p:nvSpPr>
        <p:spPr/>
        <p:txBody>
          <a:bodyPr/>
          <a:lstStyle/>
          <a:p>
            <a:r>
              <a:rPr lang="zh-CN" altLang="en-US" dirty="0">
                <a:solidFill>
                  <a:schemeClr val="accent1">
                    <a:lumMod val="75000"/>
                  </a:schemeClr>
                </a:solidFill>
              </a:rPr>
              <a:t>爬杆效应</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65</a:t>
            </a:fld>
            <a:endParaRPr lang="zh-CN" altLang="en-US"/>
          </a:p>
        </p:txBody>
      </p:sp>
      <p:pic>
        <p:nvPicPr>
          <p:cNvPr id="161794" name="Picture 2" descr="https://gss0.bdstatic.com/-4o3dSag_xI4khGkpoWK1HF6hhy/baike/s%3D220/sign=12d4cdc84eed2e73f8e9812eb700a16d/08f790529822720e285dc0b67fcb0a46f31fabee.jpg"/>
          <p:cNvPicPr>
            <a:picLocks noChangeAspect="1" noChangeArrowheads="1"/>
          </p:cNvPicPr>
          <p:nvPr/>
        </p:nvPicPr>
        <p:blipFill>
          <a:blip r:embed="rId2" cstate="print"/>
          <a:srcRect/>
          <a:stretch>
            <a:fillRect/>
          </a:stretch>
        </p:blipFill>
        <p:spPr bwMode="auto">
          <a:xfrm>
            <a:off x="5951985" y="1628800"/>
            <a:ext cx="4530466" cy="3384376"/>
          </a:xfrm>
          <a:prstGeom prst="rect">
            <a:avLst/>
          </a:prstGeom>
          <a:noFill/>
        </p:spPr>
      </p:pic>
      <p:sp>
        <p:nvSpPr>
          <p:cNvPr id="5" name="TextBox 4"/>
          <p:cNvSpPr txBox="1"/>
          <p:nvPr/>
        </p:nvSpPr>
        <p:spPr>
          <a:xfrm>
            <a:off x="1195334" y="1582340"/>
            <a:ext cx="3744416" cy="3693319"/>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cs typeface="Times New Roman" panose="02020603050405020304" pitchFamily="2" charset="0"/>
              </a:rPr>
              <a:t>1944</a:t>
            </a:r>
            <a:r>
              <a:rPr lang="zh-CN" altLang="en-US" dirty="0">
                <a:latin typeface="微软雅黑" panose="020B0503020204020204" pitchFamily="34" charset="-122"/>
                <a:ea typeface="微软雅黑" panose="020B0503020204020204" pitchFamily="34" charset="-122"/>
                <a:cs typeface="Times New Roman" panose="02020603050405020304" pitchFamily="2" charset="0"/>
              </a:rPr>
              <a:t>年</a:t>
            </a:r>
            <a:r>
              <a:rPr lang="en-US" altLang="zh-CN" dirty="0" err="1">
                <a:latin typeface="微软雅黑" panose="020B0503020204020204" pitchFamily="34" charset="-122"/>
                <a:ea typeface="微软雅黑" panose="020B0503020204020204" pitchFamily="34" charset="-122"/>
                <a:cs typeface="Times New Roman" panose="02020603050405020304" pitchFamily="2" charset="0"/>
              </a:rPr>
              <a:t>Weissenberg</a:t>
            </a:r>
            <a:r>
              <a:rPr lang="zh-CN" altLang="en-US" dirty="0">
                <a:latin typeface="微软雅黑" panose="020B0503020204020204" pitchFamily="34" charset="-122"/>
                <a:ea typeface="微软雅黑" panose="020B0503020204020204" pitchFamily="34" charset="-122"/>
                <a:cs typeface="Times New Roman" panose="02020603050405020304" pitchFamily="2" charset="0"/>
              </a:rPr>
              <a:t>在英国伦敦帝国学院，公开表演了一个有趣的实验：在一只有黏弹性流体（非牛顿流体的一种）的烧杯里，旋转实验杆。对于牛顿流体，由于离心力的作用，液面将呈凹形；而对于黏弹性流体，却向杯中心流动，并沿杆向上爬，液面变成凸形，甚至在实验杆旋转速度很低时，也可以观察到这一现象。在设计混合器时，必须考虑爬杆效应的影响。同样，在设计非牛顿流体的输运泵时，也应考虑和利用这一效应。</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436469-959F-F1E0-2555-93EBB57C99E6}"/>
              </a:ext>
            </a:extLst>
          </p:cNvPr>
          <p:cNvSpPr>
            <a:spLocks noGrp="1"/>
          </p:cNvSpPr>
          <p:nvPr>
            <p:ph type="title"/>
          </p:nvPr>
        </p:nvSpPr>
        <p:spPr/>
        <p:txBody>
          <a:bodyPr/>
          <a:lstStyle/>
          <a:p>
            <a:r>
              <a:rPr lang="zh-CN" altLang="en-US" dirty="0">
                <a:solidFill>
                  <a:schemeClr val="accent1">
                    <a:lumMod val="75000"/>
                  </a:schemeClr>
                </a:solidFill>
              </a:rPr>
              <a:t>无管缸吸或开口虹吸</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66</a:t>
            </a:fld>
            <a:endParaRPr lang="zh-CN" altLang="en-US"/>
          </a:p>
        </p:txBody>
      </p:sp>
      <p:pic>
        <p:nvPicPr>
          <p:cNvPr id="162818" name="Picture 2" descr="https://gss0.bdstatic.com/94o3dSag_xI4khGkpoWK1HF6hhy/baike/s%3D220/sign=83e1ab6d9713b07eb9bd570a3cd79113/b58f8c5494eef01f423a3489e4fe9925bc317d4b.jpg"/>
          <p:cNvPicPr>
            <a:picLocks noChangeAspect="1" noChangeArrowheads="1"/>
          </p:cNvPicPr>
          <p:nvPr/>
        </p:nvPicPr>
        <p:blipFill>
          <a:blip r:embed="rId2" cstate="print"/>
          <a:srcRect/>
          <a:stretch>
            <a:fillRect/>
          </a:stretch>
        </p:blipFill>
        <p:spPr bwMode="auto">
          <a:xfrm>
            <a:off x="6585656" y="1412776"/>
            <a:ext cx="3758816" cy="4176464"/>
          </a:xfrm>
          <a:prstGeom prst="rect">
            <a:avLst/>
          </a:prstGeom>
          <a:noFill/>
        </p:spPr>
      </p:pic>
      <p:sp>
        <p:nvSpPr>
          <p:cNvPr id="6" name="TextBox 5"/>
          <p:cNvSpPr txBox="1"/>
          <p:nvPr/>
        </p:nvSpPr>
        <p:spPr>
          <a:xfrm>
            <a:off x="1112982" y="1582340"/>
            <a:ext cx="4392488" cy="369331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2" charset="0"/>
              </a:rPr>
              <a:t>对于牛顿流体来说，在虹吸实验时，如果将虹吸管提离液面，虹吸马上就会停止。但对高分子液体，如聚异丁烯的汽油溶液和百分之一的</a:t>
            </a:r>
            <a:r>
              <a:rPr lang="en-US" altLang="zh-CN" dirty="0">
                <a:latin typeface="微软雅黑" panose="020B0503020204020204" pitchFamily="34" charset="-122"/>
                <a:ea typeface="微软雅黑" panose="020B0503020204020204" pitchFamily="34" charset="-122"/>
                <a:cs typeface="Times New Roman" panose="02020603050405020304" pitchFamily="2" charset="0"/>
              </a:rPr>
              <a:t>POX</a:t>
            </a:r>
            <a:r>
              <a:rPr lang="zh-CN" altLang="en-US" dirty="0">
                <a:latin typeface="微软雅黑" panose="020B0503020204020204" pitchFamily="34" charset="-122"/>
                <a:ea typeface="微软雅黑" panose="020B0503020204020204" pitchFamily="34" charset="-122"/>
                <a:cs typeface="Times New Roman" panose="02020603050405020304" pitchFamily="2" charset="0"/>
              </a:rPr>
              <a:t>水溶液，或聚醣在水中的轻微凝肢体系等，都很容易表演无管虹吸实验。将管子慢慢地从容器拨起时，可以看到虽然管子己不再插在液体里，液体仍源源不断地从杯中抽出，继续流进管里。甚至更简单些，连虹吸管都不要，将装满该液体的烧杯微倾，使液体流下，该过程一旦开始，就不会中止，直到杯中液体都流光。这种无管虹吸的特性，是合成纤维具备可纺性的基础。</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E44B6BA-BF1C-D94B-9B03-886A985FDC89}"/>
              </a:ext>
            </a:extLst>
          </p:cNvPr>
          <p:cNvSpPr>
            <a:spLocks noGrp="1"/>
          </p:cNvSpPr>
          <p:nvPr>
            <p:ph type="title"/>
          </p:nvPr>
        </p:nvSpPr>
        <p:spPr/>
        <p:txBody>
          <a:bodyPr/>
          <a:lstStyle/>
          <a:p>
            <a:r>
              <a:rPr lang="zh-CN" altLang="en-US" dirty="0"/>
              <a:t>湍流减阻</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67</a:t>
            </a:fld>
            <a:endParaRPr lang="zh-CN" altLang="en-US"/>
          </a:p>
        </p:txBody>
      </p:sp>
      <p:pic>
        <p:nvPicPr>
          <p:cNvPr id="163842" name="Picture 2" descr="https://gss0.bdstatic.com/-4o3dSag_xI4khGkpoWK1HF6hhy/baike/s%3D220/sign=3776164f8344ebf86971633de9f8d736/2fdda3cc7cd98d105dff237d253fb80e7bec9056.jpg"/>
          <p:cNvPicPr>
            <a:picLocks noChangeAspect="1" noChangeArrowheads="1"/>
          </p:cNvPicPr>
          <p:nvPr/>
        </p:nvPicPr>
        <p:blipFill>
          <a:blip r:embed="rId2" cstate="print"/>
          <a:srcRect/>
          <a:stretch>
            <a:fillRect/>
          </a:stretch>
        </p:blipFill>
        <p:spPr bwMode="auto">
          <a:xfrm>
            <a:off x="6528048" y="1524788"/>
            <a:ext cx="3744416" cy="3920437"/>
          </a:xfrm>
          <a:prstGeom prst="rect">
            <a:avLst/>
          </a:prstGeom>
          <a:noFill/>
        </p:spPr>
      </p:pic>
      <p:sp>
        <p:nvSpPr>
          <p:cNvPr id="5" name="TextBox 4"/>
          <p:cNvSpPr txBox="1"/>
          <p:nvPr/>
        </p:nvSpPr>
        <p:spPr>
          <a:xfrm>
            <a:off x="876202" y="1524788"/>
            <a:ext cx="4464496" cy="396044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非牛顿流体显示出的另一奇妙性质，是湍流减阻。人们观察到，如果在牛顿流体中加入少量聚合物，则在给定的速率下，可以看到显著的压差降。湍流一直是困扰理论物理和流体力学界未解决的难题。然而在牛顿流体中加入少量高聚物添加剂，却出现了减阻效应。有人报告：在加入高聚物添加剂后，测得猝发周期加大了，认为是高分子链的作用。虽然湍流减阻效应的道理尚未弄得很清楚，却己有不错的应用。在消防水中添加少量聚乙烯氧化物，可使消防车龙头喷出的水的扬程提高一倍以上。应用高聚物添加剂，还能改善气蚀发生过程及其破坏作用。</a:t>
            </a:r>
          </a:p>
        </p:txBody>
      </p:sp>
      <p:sp>
        <p:nvSpPr>
          <p:cNvPr id="6" name="文本框 5">
            <a:extLst>
              <a:ext uri="{FF2B5EF4-FFF2-40B4-BE49-F238E27FC236}">
                <a16:creationId xmlns:a16="http://schemas.microsoft.com/office/drawing/2014/main" id="{12B3E864-4BA4-BA44-B748-44CE6F874AC2}"/>
              </a:ext>
            </a:extLst>
          </p:cNvPr>
          <p:cNvSpPr txBox="1"/>
          <p:nvPr/>
        </p:nvSpPr>
        <p:spPr>
          <a:xfrm>
            <a:off x="2351584" y="5776808"/>
            <a:ext cx="7344816" cy="369332"/>
          </a:xfrm>
          <a:prstGeom prst="rect">
            <a:avLst/>
          </a:prstGeom>
          <a:noFill/>
        </p:spPr>
        <p:txBody>
          <a:bodyPr wrap="square">
            <a:spAutoFit/>
          </a:bodyPr>
          <a:lstStyle/>
          <a:p>
            <a:r>
              <a:rPr lang="zh-CN" altLang="en-US" dirty="0">
                <a:hlinkClick r:id="rId3"/>
              </a:rPr>
              <a:t>口香糖砸椰子！奇怪的非牛顿流体</a:t>
            </a:r>
            <a:r>
              <a:rPr lang="en-US" altLang="zh-CN" dirty="0">
                <a:hlinkClick r:id="rId3"/>
              </a:rPr>
              <a:t>_</a:t>
            </a:r>
            <a:r>
              <a:rPr lang="zh-CN" altLang="en-US" dirty="0">
                <a:hlinkClick r:id="rId3"/>
              </a:rPr>
              <a:t>哔哩哔哩</a:t>
            </a:r>
            <a:r>
              <a:rPr lang="en-US" altLang="zh-CN" dirty="0">
                <a:hlinkClick r:id="rId3"/>
              </a:rPr>
              <a:t>_</a:t>
            </a:r>
            <a:r>
              <a:rPr lang="en-US" altLang="zh-CN" dirty="0" err="1">
                <a:hlinkClick r:id="rId3"/>
              </a:rPr>
              <a:t>bilibili</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矩形 59393"/>
          <p:cNvSpPr>
            <a:spLocks noChangeArrowheads="1"/>
          </p:cNvSpPr>
          <p:nvPr/>
        </p:nvSpPr>
        <p:spPr bwMode="auto">
          <a:xfrm>
            <a:off x="1837506" y="1556792"/>
            <a:ext cx="836295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457200">
              <a:lnSpc>
                <a:spcPct val="150000"/>
              </a:lnSpc>
            </a:pPr>
            <a:r>
              <a:rPr lang="zh-CN" altLang="en-US" sz="2000" dirty="0">
                <a:latin typeface="Arial" panose="020B0604020202020204" pitchFamily="34" charset="0"/>
                <a:ea typeface="微软雅黑" panose="020B0503020204020204" pitchFamily="34" charset="-122"/>
              </a:rPr>
              <a:t>给定流体的黏性系数和流体运动流速场，根据牛顿黏性假设，就可以计算得到流体的黏性应力。在此基础上，考虑流体受到的压力，即可确定出流体受到的表面应力。</a:t>
            </a:r>
          </a:p>
          <a:p>
            <a:pPr indent="457200">
              <a:lnSpc>
                <a:spcPct val="150000"/>
              </a:lnSpc>
            </a:pPr>
            <a:r>
              <a:rPr lang="zh-CN" altLang="en-US" sz="2000" b="1" dirty="0">
                <a:solidFill>
                  <a:schemeClr val="accent1"/>
                </a:solidFill>
                <a:latin typeface="Arial" panose="020B0604020202020204" pitchFamily="34" charset="0"/>
                <a:ea typeface="微软雅黑" panose="020B0503020204020204" pitchFamily="34" charset="-122"/>
              </a:rPr>
              <a:t>牛顿粘性流体</a:t>
            </a:r>
            <a:r>
              <a:rPr lang="zh-CN" altLang="en-US" sz="2000" dirty="0">
                <a:latin typeface="Arial" panose="020B0604020202020204" pitchFamily="34" charset="0"/>
                <a:ea typeface="微软雅黑" panose="020B0503020204020204" pitchFamily="34" charset="-122"/>
              </a:rPr>
              <a:t>的概念：满足广义牛顿粘性假设的流体，或说流体粘性系数与流速无关的流体称为牛顿流体。</a:t>
            </a:r>
          </a:p>
          <a:p>
            <a:pPr indent="457200">
              <a:lnSpc>
                <a:spcPct val="150000"/>
              </a:lnSpc>
            </a:pPr>
            <a:r>
              <a:rPr lang="zh-CN" altLang="en-US" sz="2000" b="1" dirty="0">
                <a:solidFill>
                  <a:srgbClr val="FF0000"/>
                </a:solidFill>
                <a:latin typeface="Arial" panose="020B0604020202020204" pitchFamily="34" charset="0"/>
                <a:ea typeface="微软雅黑" panose="020B0503020204020204" pitchFamily="34" charset="-122"/>
              </a:rPr>
              <a:t>非牛顿流体</a:t>
            </a:r>
            <a:r>
              <a:rPr lang="zh-CN" altLang="en-US" sz="2000" dirty="0">
                <a:latin typeface="Arial" panose="020B0604020202020204" pitchFamily="34" charset="0"/>
                <a:ea typeface="微软雅黑" panose="020B0503020204020204" pitchFamily="34" charset="-122"/>
              </a:rPr>
              <a:t>的概念：不遵循广义牛顿粘性假设的流体。</a:t>
            </a:r>
          </a:p>
          <a:p>
            <a:pPr indent="457200">
              <a:lnSpc>
                <a:spcPct val="150000"/>
              </a:lnSpc>
            </a:pPr>
            <a:r>
              <a:rPr lang="zh-CN" altLang="en-US" sz="2000" dirty="0">
                <a:latin typeface="Arial" panose="020B0604020202020204" pitchFamily="34" charset="0"/>
                <a:ea typeface="微软雅黑" panose="020B0503020204020204" pitchFamily="34" charset="-122"/>
              </a:rPr>
              <a:t>如：当应力与形变率成一般连续函数关系时的流体，就是非牛顿流体，称为斯托克斯粘性流体，很多具有复杂分子结构的流体大都为非牛顿流体。</a:t>
            </a:r>
          </a:p>
        </p:txBody>
      </p:sp>
      <p:sp>
        <p:nvSpPr>
          <p:cNvPr id="3" name="标题 2"/>
          <p:cNvSpPr>
            <a:spLocks noGrp="1"/>
          </p:cNvSpPr>
          <p:nvPr>
            <p:ph type="title"/>
          </p:nvPr>
        </p:nvSpPr>
        <p:spPr/>
        <p:txBody>
          <a:bodyPr/>
          <a:lstStyle/>
          <a:p>
            <a:r>
              <a:rPr lang="zh-CN" altLang="en-US" dirty="0">
                <a:latin typeface="Arial" panose="020B0604020202020204" pitchFamily="34" charset="0"/>
              </a:rPr>
              <a:t>总结</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68</a:t>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文本框 5123"/>
          <p:cNvSpPr txBox="1">
            <a:spLocks noChangeArrowheads="1"/>
          </p:cNvSpPr>
          <p:nvPr/>
        </p:nvSpPr>
        <p:spPr bwMode="auto">
          <a:xfrm>
            <a:off x="2136489" y="2060849"/>
            <a:ext cx="8337550"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dirty="0">
                <a:solidFill>
                  <a:schemeClr val="bg1">
                    <a:lumMod val="65000"/>
                  </a:schemeClr>
                </a:solidFill>
                <a:latin typeface="微软雅黑" panose="020B0503020204020204" pitchFamily="34" charset="-122"/>
                <a:ea typeface="微软雅黑" panose="020B0503020204020204" pitchFamily="34" charset="-122"/>
              </a:rPr>
              <a:t>第一节 连续方程（质量守恒）</a:t>
            </a:r>
          </a:p>
          <a:p>
            <a:pPr>
              <a:lnSpc>
                <a:spcPct val="150000"/>
              </a:lnSpc>
            </a:pPr>
            <a:r>
              <a:rPr lang="zh-CN" altLang="en-US" sz="2400" dirty="0">
                <a:solidFill>
                  <a:schemeClr val="bg1">
                    <a:lumMod val="65000"/>
                  </a:schemeClr>
                </a:solidFill>
                <a:latin typeface="微软雅黑" panose="020B0503020204020204" pitchFamily="34" charset="-122"/>
                <a:ea typeface="微软雅黑" panose="020B0503020204020204" pitchFamily="34" charset="-122"/>
              </a:rPr>
              <a:t>第二节 作用于流体的力、应力张量</a:t>
            </a:r>
          </a:p>
          <a:p>
            <a:pPr>
              <a:lnSpc>
                <a:spcPct val="150000"/>
              </a:lnSpc>
            </a:pPr>
            <a:r>
              <a:rPr lang="zh-CN" altLang="en-US" sz="2400" dirty="0">
                <a:latin typeface="微软雅黑" panose="020B0503020204020204" pitchFamily="34" charset="-122"/>
                <a:ea typeface="微软雅黑" panose="020B0503020204020204" pitchFamily="34" charset="-122"/>
              </a:rPr>
              <a:t>第三节 运动方程（</a:t>
            </a:r>
            <a:r>
              <a:rPr lang="zh-CN" altLang="en-US" sz="2400" dirty="0">
                <a:solidFill>
                  <a:srgbClr val="4818FA"/>
                </a:solidFill>
                <a:latin typeface="微软雅黑" panose="020B0503020204020204" pitchFamily="34" charset="-122"/>
                <a:ea typeface="微软雅黑" panose="020B0503020204020204" pitchFamily="34" charset="-122"/>
              </a:rPr>
              <a:t>动量守恒</a:t>
            </a:r>
            <a:r>
              <a:rPr lang="zh-CN" altLang="en-US" sz="2400" dirty="0">
                <a:latin typeface="微软雅黑" panose="020B0503020204020204" pitchFamily="34" charset="-122"/>
                <a:ea typeface="微软雅黑" panose="020B0503020204020204" pitchFamily="34" charset="-122"/>
              </a:rPr>
              <a:t>）</a:t>
            </a:r>
          </a:p>
          <a:p>
            <a:pPr>
              <a:lnSpc>
                <a:spcPct val="150000"/>
              </a:lnSpc>
            </a:pPr>
            <a:r>
              <a:rPr lang="zh-CN" altLang="en-US" sz="2400" dirty="0">
                <a:solidFill>
                  <a:schemeClr val="bg1">
                    <a:lumMod val="65000"/>
                  </a:schemeClr>
                </a:solidFill>
                <a:latin typeface="微软雅黑" panose="020B0503020204020204" pitchFamily="34" charset="-122"/>
                <a:ea typeface="微软雅黑" panose="020B0503020204020204" pitchFamily="34" charset="-122"/>
              </a:rPr>
              <a:t>第四节 能量方程（能量守恒）</a:t>
            </a:r>
          </a:p>
          <a:p>
            <a:pPr>
              <a:lnSpc>
                <a:spcPct val="150000"/>
              </a:lnSpc>
            </a:pPr>
            <a:r>
              <a:rPr lang="zh-CN" altLang="en-US" sz="2400" dirty="0">
                <a:solidFill>
                  <a:schemeClr val="bg1">
                    <a:lumMod val="65000"/>
                  </a:schemeClr>
                </a:solidFill>
                <a:latin typeface="微软雅黑" panose="020B0503020204020204" pitchFamily="34" charset="-122"/>
                <a:ea typeface="微软雅黑" panose="020B0503020204020204" pitchFamily="34" charset="-122"/>
              </a:rPr>
              <a:t>第五节 简单情况下的纳维-斯托克斯(N-S)方程的一些准确解</a:t>
            </a:r>
          </a:p>
        </p:txBody>
      </p:sp>
      <p:sp>
        <p:nvSpPr>
          <p:cNvPr id="3" name="标题 2">
            <a:extLst>
              <a:ext uri="{FF2B5EF4-FFF2-40B4-BE49-F238E27FC236}">
                <a16:creationId xmlns:a16="http://schemas.microsoft.com/office/drawing/2014/main" id="{DBBDAED2-A009-E2BE-ECEF-51651C2AC241}"/>
              </a:ext>
            </a:extLst>
          </p:cNvPr>
          <p:cNvSpPr>
            <a:spLocks noGrp="1"/>
          </p:cNvSpPr>
          <p:nvPr>
            <p:ph type="title"/>
          </p:nvPr>
        </p:nvSpPr>
        <p:spPr/>
        <p:txBody>
          <a:bodyPr/>
          <a:lstStyle/>
          <a:p>
            <a:r>
              <a:rPr lang="zh-CN" altLang="en-US" dirty="0"/>
              <a:t>第二章 流体运动方程组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69</a:t>
            </a:fld>
            <a:endParaRPr lang="zh-CN" altLang="en-US"/>
          </a:p>
        </p:txBody>
      </p:sp>
    </p:spTree>
    <p:extLst>
      <p:ext uri="{BB962C8B-B14F-4D97-AF65-F5344CB8AC3E}">
        <p14:creationId xmlns:p14="http://schemas.microsoft.com/office/powerpoint/2010/main" val="337721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0242"/>
          <p:cNvSpPr>
            <a:spLocks noChangeArrowheads="1"/>
          </p:cNvSpPr>
          <p:nvPr/>
        </p:nvSpPr>
        <p:spPr bwMode="auto">
          <a:xfrm>
            <a:off x="2097452" y="1195569"/>
            <a:ext cx="7772400" cy="96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000" dirty="0">
                <a:latin typeface="Arial" panose="020B0604020202020204" pitchFamily="34" charset="0"/>
                <a:ea typeface="微软雅黑" panose="020B0503020204020204" pitchFamily="34" charset="-122"/>
                <a:cs typeface="Arial" panose="020B0604020202020204" pitchFamily="34" charset="0"/>
              </a:rPr>
              <a:t>Lagrange </a:t>
            </a:r>
            <a:r>
              <a:rPr lang="zh-CN" altLang="en-US" sz="2000" dirty="0">
                <a:latin typeface="Arial" panose="020B0604020202020204" pitchFamily="34" charset="0"/>
                <a:ea typeface="微软雅黑" panose="020B0503020204020204" pitchFamily="34" charset="-122"/>
                <a:cs typeface="Arial" panose="020B0604020202020204" pitchFamily="34" charset="0"/>
              </a:rPr>
              <a:t>观点下质量守恒定律：某一流体块（流点）在运动过程中，尽管其体积和形状可以发生变化，但其</a:t>
            </a:r>
            <a:r>
              <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rPr>
              <a:t>质量是守恒不变</a:t>
            </a:r>
            <a:r>
              <a:rPr lang="zh-CN" altLang="en-US" sz="2000" dirty="0">
                <a:latin typeface="Arial" panose="020B0604020202020204" pitchFamily="34" charset="0"/>
                <a:ea typeface="微软雅黑" panose="020B0503020204020204" pitchFamily="34" charset="-122"/>
                <a:cs typeface="Arial" panose="020B0604020202020204" pitchFamily="34" charset="0"/>
              </a:rPr>
              <a:t>的。 </a:t>
            </a:r>
          </a:p>
        </p:txBody>
      </p:sp>
      <p:grpSp>
        <p:nvGrpSpPr>
          <p:cNvPr id="10243" name="组合 10243"/>
          <p:cNvGrpSpPr/>
          <p:nvPr/>
        </p:nvGrpSpPr>
        <p:grpSpPr bwMode="auto">
          <a:xfrm>
            <a:off x="2053614" y="2330270"/>
            <a:ext cx="2328863" cy="1676400"/>
            <a:chOff x="0" y="0"/>
            <a:chExt cx="1594" cy="1231"/>
          </a:xfrm>
        </p:grpSpPr>
        <p:sp>
          <p:nvSpPr>
            <p:cNvPr id="10244" name="立方体 10244"/>
            <p:cNvSpPr>
              <a:spLocks noChangeArrowheads="1"/>
            </p:cNvSpPr>
            <p:nvPr/>
          </p:nvSpPr>
          <p:spPr bwMode="auto">
            <a:xfrm>
              <a:off x="336" y="0"/>
              <a:ext cx="1056" cy="912"/>
            </a:xfrm>
            <a:prstGeom prst="cube">
              <a:avLst>
                <a:gd name="adj" fmla="val 25000"/>
              </a:avLst>
            </a:prstGeom>
            <a:solidFill>
              <a:schemeClr val="accent1"/>
            </a:solidFill>
            <a:ln w="19050">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10245" name="对象 10245"/>
            <p:cNvGraphicFramePr>
              <a:graphicFrameLocks noChangeAspect="1"/>
            </p:cNvGraphicFramePr>
            <p:nvPr/>
          </p:nvGraphicFramePr>
          <p:xfrm>
            <a:off x="0" y="480"/>
            <a:ext cx="346" cy="298"/>
          </p:xfrm>
          <a:graphic>
            <a:graphicData uri="http://schemas.openxmlformats.org/presentationml/2006/ole">
              <mc:AlternateContent xmlns:mc="http://schemas.openxmlformats.org/markup-compatibility/2006">
                <mc:Choice xmlns:v="urn:schemas-microsoft-com:vml" Requires="v">
                  <p:oleObj r:id="rId2" imgW="4267200" imgH="4267200" progId="Equation.3">
                    <p:embed/>
                  </p:oleObj>
                </mc:Choice>
                <mc:Fallback>
                  <p:oleObj r:id="rId2" imgW="4267200" imgH="4267200" progId="Equation.3">
                    <p:embed/>
                    <p:pic>
                      <p:nvPicPr>
                        <p:cNvPr id="10245" name="对象 102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0"/>
                          <a:ext cx="34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46" name="直接连接符 10246"/>
            <p:cNvSpPr>
              <a:spLocks noChangeShapeType="1"/>
            </p:cNvSpPr>
            <p:nvPr/>
          </p:nvSpPr>
          <p:spPr bwMode="auto">
            <a:xfrm>
              <a:off x="576" y="0"/>
              <a:ext cx="0" cy="672"/>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0247" name="直接连接符 10247"/>
            <p:cNvSpPr>
              <a:spLocks noChangeShapeType="1"/>
            </p:cNvSpPr>
            <p:nvPr/>
          </p:nvSpPr>
          <p:spPr bwMode="auto">
            <a:xfrm flipH="1">
              <a:off x="336" y="672"/>
              <a:ext cx="240" cy="240"/>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0248" name="直接连接符 10248"/>
            <p:cNvSpPr>
              <a:spLocks noChangeShapeType="1"/>
            </p:cNvSpPr>
            <p:nvPr/>
          </p:nvSpPr>
          <p:spPr bwMode="auto">
            <a:xfrm>
              <a:off x="576" y="672"/>
              <a:ext cx="768" cy="0"/>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10249" name="对象 10249"/>
            <p:cNvGraphicFramePr>
              <a:graphicFrameLocks noChangeAspect="1"/>
            </p:cNvGraphicFramePr>
            <p:nvPr/>
          </p:nvGraphicFramePr>
          <p:xfrm>
            <a:off x="1248" y="768"/>
            <a:ext cx="346" cy="298"/>
          </p:xfrm>
          <a:graphic>
            <a:graphicData uri="http://schemas.openxmlformats.org/presentationml/2006/ole">
              <mc:AlternateContent xmlns:mc="http://schemas.openxmlformats.org/markup-compatibility/2006">
                <mc:Choice xmlns:v="urn:schemas-microsoft-com:vml" Requires="v">
                  <p:oleObj r:id="rId4" imgW="4876800" imgH="4267200" progId="Equation.3">
                    <p:embed/>
                  </p:oleObj>
                </mc:Choice>
                <mc:Fallback>
                  <p:oleObj r:id="rId4" imgW="4876800" imgH="4267200" progId="Equation.3">
                    <p:embed/>
                    <p:pic>
                      <p:nvPicPr>
                        <p:cNvPr id="10249" name="对象 102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768"/>
                          <a:ext cx="34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50" name="对象 10250"/>
            <p:cNvGraphicFramePr>
              <a:graphicFrameLocks noChangeAspect="1"/>
            </p:cNvGraphicFramePr>
            <p:nvPr/>
          </p:nvGraphicFramePr>
          <p:xfrm>
            <a:off x="491" y="891"/>
            <a:ext cx="324" cy="340"/>
          </p:xfrm>
          <a:graphic>
            <a:graphicData uri="http://schemas.openxmlformats.org/presentationml/2006/ole">
              <mc:AlternateContent xmlns:mc="http://schemas.openxmlformats.org/markup-compatibility/2006">
                <mc:Choice xmlns:v="urn:schemas-microsoft-com:vml" Requires="v">
                  <p:oleObj r:id="rId6" imgW="4572000" imgH="4876800" progId="Equation.3">
                    <p:embed/>
                  </p:oleObj>
                </mc:Choice>
                <mc:Fallback>
                  <p:oleObj r:id="rId6" imgW="4572000" imgH="4876800" progId="Equation.3">
                    <p:embed/>
                    <p:pic>
                      <p:nvPicPr>
                        <p:cNvPr id="10250" name="对象 102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1" y="891"/>
                          <a:ext cx="32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10251" name="对象 10251"/>
          <p:cNvGraphicFramePr>
            <a:graphicFrameLocks noChangeAspect="1"/>
          </p:cNvGraphicFramePr>
          <p:nvPr/>
        </p:nvGraphicFramePr>
        <p:xfrm>
          <a:off x="6527801" y="4149725"/>
          <a:ext cx="1546225" cy="935038"/>
        </p:xfrm>
        <a:graphic>
          <a:graphicData uri="http://schemas.openxmlformats.org/presentationml/2006/ole">
            <mc:AlternateContent xmlns:mc="http://schemas.openxmlformats.org/markup-compatibility/2006">
              <mc:Choice xmlns:v="urn:schemas-microsoft-com:vml" Requires="v">
                <p:oleObj r:id="rId8" imgW="16764000" imgH="9448800" progId="Equation.DSMT4">
                  <p:embed/>
                </p:oleObj>
              </mc:Choice>
              <mc:Fallback>
                <p:oleObj r:id="rId8" imgW="16764000" imgH="9448800" progId="Equation.DSMT4">
                  <p:embed/>
                  <p:pic>
                    <p:nvPicPr>
                      <p:cNvPr id="10251" name="对象 102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27801" y="4149725"/>
                        <a:ext cx="1546225"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52" name="对象 10252"/>
          <p:cNvGraphicFramePr>
            <a:graphicFrameLocks noChangeAspect="1"/>
          </p:cNvGraphicFramePr>
          <p:nvPr/>
        </p:nvGraphicFramePr>
        <p:xfrm>
          <a:off x="5719764" y="5475289"/>
          <a:ext cx="2979737" cy="935037"/>
        </p:xfrm>
        <a:graphic>
          <a:graphicData uri="http://schemas.openxmlformats.org/presentationml/2006/ole">
            <mc:AlternateContent xmlns:mc="http://schemas.openxmlformats.org/markup-compatibility/2006">
              <mc:Choice xmlns:v="urn:schemas-microsoft-com:vml" Requires="v">
                <p:oleObj r:id="rId10" imgW="32308800" imgH="9448800" progId="Equation.DSMT4">
                  <p:embed/>
                </p:oleObj>
              </mc:Choice>
              <mc:Fallback>
                <p:oleObj r:id="rId10" imgW="32308800" imgH="9448800" progId="Equation.DSMT4">
                  <p:embed/>
                  <p:pic>
                    <p:nvPicPr>
                      <p:cNvPr id="10252" name="对象 102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9764" y="5475289"/>
                        <a:ext cx="2979737"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53" name="矩形 10253"/>
          <p:cNvSpPr>
            <a:spLocks noChangeArrowheads="1"/>
          </p:cNvSpPr>
          <p:nvPr/>
        </p:nvSpPr>
        <p:spPr bwMode="auto">
          <a:xfrm>
            <a:off x="3360738" y="4287839"/>
            <a:ext cx="3168650" cy="49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2000" dirty="0">
                <a:latin typeface="Arial" panose="020B0604020202020204" pitchFamily="34" charset="0"/>
                <a:ea typeface="微软雅黑" panose="020B0503020204020204" pitchFamily="34" charset="-122"/>
                <a:cs typeface="Arial" panose="020B0604020202020204" pitchFamily="34" charset="0"/>
              </a:rPr>
              <a:t>流体块质量守恒可有</a:t>
            </a:r>
            <a:r>
              <a:rPr lang="en-US" altLang="zh-CN" sz="2000" dirty="0">
                <a:latin typeface="Arial" panose="020B0604020202020204" pitchFamily="34" charset="0"/>
                <a:ea typeface="微软雅黑" panose="020B0503020204020204" pitchFamily="34" charset="-122"/>
                <a:cs typeface="Arial" panose="020B0604020202020204" pitchFamily="34" charset="0"/>
              </a:rPr>
              <a:t>——</a:t>
            </a:r>
          </a:p>
        </p:txBody>
      </p:sp>
      <p:sp>
        <p:nvSpPr>
          <p:cNvPr id="10254" name="矩形 10254"/>
          <p:cNvSpPr>
            <a:spLocks noChangeArrowheads="1"/>
          </p:cNvSpPr>
          <p:nvPr/>
        </p:nvSpPr>
        <p:spPr bwMode="auto">
          <a:xfrm>
            <a:off x="3071813" y="5591176"/>
            <a:ext cx="2881312" cy="49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2000" dirty="0">
                <a:latin typeface="Arial" panose="020B0604020202020204" pitchFamily="34" charset="0"/>
                <a:ea typeface="微软雅黑" panose="020B0503020204020204" pitchFamily="34" charset="-122"/>
                <a:cs typeface="Arial" panose="020B0604020202020204" pitchFamily="34" charset="0"/>
              </a:rPr>
              <a:t>此式展开得</a:t>
            </a:r>
            <a:r>
              <a:rPr lang="en-US" altLang="zh-CN" sz="2000" dirty="0">
                <a:latin typeface="Arial" panose="020B0604020202020204" pitchFamily="34" charset="0"/>
                <a:ea typeface="微软雅黑" panose="020B0503020204020204" pitchFamily="34" charset="-122"/>
                <a:cs typeface="Arial" panose="020B0604020202020204" pitchFamily="34" charset="0"/>
              </a:rPr>
              <a:t>——</a:t>
            </a:r>
          </a:p>
        </p:txBody>
      </p:sp>
      <p:graphicFrame>
        <p:nvGraphicFramePr>
          <p:cNvPr id="10255" name="对象 10255"/>
          <p:cNvGraphicFramePr>
            <a:graphicFrameLocks noChangeAspect="1"/>
          </p:cNvGraphicFramePr>
          <p:nvPr/>
        </p:nvGraphicFramePr>
        <p:xfrm>
          <a:off x="8561389" y="4149725"/>
          <a:ext cx="1658937" cy="935038"/>
        </p:xfrm>
        <a:graphic>
          <a:graphicData uri="http://schemas.openxmlformats.org/presentationml/2006/ole">
            <mc:AlternateContent xmlns:mc="http://schemas.openxmlformats.org/markup-compatibility/2006">
              <mc:Choice xmlns:v="urn:schemas-microsoft-com:vml" Requires="v">
                <p:oleObj r:id="rId12" imgW="17983200" imgH="9448800" progId="Equation.DSMT4">
                  <p:embed/>
                </p:oleObj>
              </mc:Choice>
              <mc:Fallback>
                <p:oleObj r:id="rId12" imgW="17983200" imgH="9448800" progId="Equation.DSMT4">
                  <p:embed/>
                  <p:pic>
                    <p:nvPicPr>
                      <p:cNvPr id="10255" name="对象 1025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61389" y="4149725"/>
                        <a:ext cx="1658937"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56" name="右箭头 10256"/>
          <p:cNvSpPr>
            <a:spLocks noChangeArrowheads="1"/>
          </p:cNvSpPr>
          <p:nvPr/>
        </p:nvSpPr>
        <p:spPr bwMode="auto">
          <a:xfrm>
            <a:off x="8112126" y="4581525"/>
            <a:ext cx="504825" cy="71438"/>
          </a:xfrm>
          <a:prstGeom prst="rightArrow">
            <a:avLst>
              <a:gd name="adj1" fmla="val 50000"/>
              <a:gd name="adj2" fmla="val 176404"/>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0257" name="右弧形箭头 10257"/>
          <p:cNvSpPr>
            <a:spLocks noChangeArrowheads="1"/>
          </p:cNvSpPr>
          <p:nvPr/>
        </p:nvSpPr>
        <p:spPr bwMode="auto">
          <a:xfrm>
            <a:off x="9409114" y="5084763"/>
            <a:ext cx="217487" cy="1008062"/>
          </a:xfrm>
          <a:prstGeom prst="curvedLeftArrow">
            <a:avLst>
              <a:gd name="adj1" fmla="val 92701"/>
              <a:gd name="adj2" fmla="val 185402"/>
              <a:gd name="adj3" fmla="val 33296"/>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10258" name="对象 10258"/>
          <p:cNvGraphicFramePr>
            <a:graphicFrameLocks/>
          </p:cNvGraphicFramePr>
          <p:nvPr/>
        </p:nvGraphicFramePr>
        <p:xfrm>
          <a:off x="5010944" y="2713975"/>
          <a:ext cx="1884362" cy="1011527"/>
        </p:xfrm>
        <a:graphic>
          <a:graphicData uri="http://schemas.openxmlformats.org/presentationml/2006/ole">
            <mc:AlternateContent xmlns:mc="http://schemas.openxmlformats.org/markup-compatibility/2006">
              <mc:Choice xmlns:v="urn:schemas-microsoft-com:vml" Requires="v">
                <p:oleObj name="Equation" r:id="rId14" imgW="850680" imgH="431640" progId="Equation.DSMT4">
                  <p:embed/>
                </p:oleObj>
              </mc:Choice>
              <mc:Fallback>
                <p:oleObj name="Equation" r:id="rId14" imgW="850680" imgH="431640" progId="Equation.DSMT4">
                  <p:embed/>
                  <p:pic>
                    <p:nvPicPr>
                      <p:cNvPr id="10258" name="对象 10258"/>
                      <p:cNvPicPr>
                        <a:picLocks noChangeArrowheads="1"/>
                      </p:cNvPicPr>
                      <p:nvPr/>
                    </p:nvPicPr>
                    <p:blipFill>
                      <a:blip r:embed="rId15"/>
                      <a:srcRect/>
                      <a:stretch>
                        <a:fillRect/>
                      </a:stretch>
                    </p:blipFill>
                    <p:spPr bwMode="auto">
                      <a:xfrm>
                        <a:off x="5010944" y="2713975"/>
                        <a:ext cx="1884362" cy="1011527"/>
                      </a:xfrm>
                      <a:prstGeom prst="rect">
                        <a:avLst/>
                      </a:prstGeom>
                      <a:noFill/>
                      <a:ln>
                        <a:noFill/>
                      </a:ln>
                    </p:spPr>
                  </p:pic>
                </p:oleObj>
              </mc:Fallback>
            </mc:AlternateContent>
          </a:graphicData>
        </a:graphic>
      </p:graphicFrame>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graphicFrame>
        <p:nvGraphicFramePr>
          <p:cNvPr id="4" name="对象 10251">
            <a:extLst>
              <a:ext uri="{FF2B5EF4-FFF2-40B4-BE49-F238E27FC236}">
                <a16:creationId xmlns:a16="http://schemas.microsoft.com/office/drawing/2014/main" id="{B87AD2C3-C5A5-A649-5E62-C5D2C86CC11B}"/>
              </a:ext>
            </a:extLst>
          </p:cNvPr>
          <p:cNvGraphicFramePr>
            <a:graphicFrameLocks noChangeAspect="1"/>
          </p:cNvGraphicFramePr>
          <p:nvPr/>
        </p:nvGraphicFramePr>
        <p:xfrm>
          <a:off x="7322503" y="2727036"/>
          <a:ext cx="1658937" cy="1011527"/>
        </p:xfrm>
        <a:graphic>
          <a:graphicData uri="http://schemas.openxmlformats.org/presentationml/2006/ole">
            <mc:AlternateContent xmlns:mc="http://schemas.openxmlformats.org/markup-compatibility/2006">
              <mc:Choice xmlns:v="urn:schemas-microsoft-com:vml" Requires="v">
                <p:oleObj name="Equation" r:id="rId16" imgW="698400" imgH="393480" progId="Equation.DSMT4">
                  <p:embed/>
                </p:oleObj>
              </mc:Choice>
              <mc:Fallback>
                <p:oleObj name="Equation" r:id="rId16" imgW="698400" imgH="393480" progId="Equation.DSMT4">
                  <p:embed/>
                  <p:pic>
                    <p:nvPicPr>
                      <p:cNvPr id="4" name="对象 10251">
                        <a:extLst>
                          <a:ext uri="{FF2B5EF4-FFF2-40B4-BE49-F238E27FC236}">
                            <a16:creationId xmlns:a16="http://schemas.microsoft.com/office/drawing/2014/main" id="{B87AD2C3-C5A5-A649-5E62-C5D2C86CC11B}"/>
                          </a:ext>
                        </a:extLst>
                      </p:cNvPr>
                      <p:cNvPicPr>
                        <a:picLocks noChangeAspect="1" noChangeArrowheads="1"/>
                      </p:cNvPicPr>
                      <p:nvPr/>
                    </p:nvPicPr>
                    <p:blipFill>
                      <a:blip r:embed="rId17"/>
                      <a:srcRect/>
                      <a:stretch>
                        <a:fillRect/>
                      </a:stretch>
                    </p:blipFill>
                    <p:spPr bwMode="auto">
                      <a:xfrm>
                        <a:off x="7322503" y="2727036"/>
                        <a:ext cx="1658937" cy="1011527"/>
                      </a:xfrm>
                      <a:prstGeom prst="rect">
                        <a:avLst/>
                      </a:prstGeom>
                      <a:noFill/>
                      <a:ln>
                        <a:noFill/>
                      </a:ln>
                    </p:spPr>
                  </p:pic>
                </p:oleObj>
              </mc:Fallback>
            </mc:AlternateContent>
          </a:graphicData>
        </a:graphic>
      </p:graphicFrame>
      <p:sp>
        <p:nvSpPr>
          <p:cNvPr id="6" name="标题 2">
            <a:extLst>
              <a:ext uri="{FF2B5EF4-FFF2-40B4-BE49-F238E27FC236}">
                <a16:creationId xmlns:a16="http://schemas.microsoft.com/office/drawing/2014/main" id="{F290D22E-9248-D4D8-0B49-638A2B560924}"/>
              </a:ext>
            </a:extLst>
          </p:cNvPr>
          <p:cNvSpPr txBox="1">
            <a:spLocks/>
          </p:cNvSpPr>
          <p:nvPr/>
        </p:nvSpPr>
        <p:spPr>
          <a:xfrm>
            <a:off x="546101" y="313351"/>
            <a:ext cx="8070850"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连续方程</a:t>
            </a:r>
            <a:r>
              <a:rPr lang="en-US" altLang="zh-CN" dirty="0"/>
              <a:t>——</a:t>
            </a:r>
            <a:r>
              <a:rPr lang="zh-CN" altLang="en-US" noProof="1">
                <a:solidFill>
                  <a:srgbClr val="008000"/>
                </a:solidFill>
                <a:effectLst>
                  <a:outerShdw blurRad="38100" dist="38100" dir="2700000">
                    <a:srgbClr val="FFFFFF"/>
                  </a:outerShdw>
                </a:effectLst>
                <a:cs typeface="+mn-ea"/>
              </a:rPr>
              <a:t>拉格郎日</a:t>
            </a:r>
            <a:r>
              <a:rPr lang="en-US" altLang="zh-CN" noProof="1">
                <a:solidFill>
                  <a:srgbClr val="008000"/>
                </a:solidFill>
                <a:effectLst>
                  <a:outerShdw blurRad="38100" dist="38100" dir="2700000">
                    <a:srgbClr val="FFFFFF"/>
                  </a:outerShdw>
                </a:effectLst>
                <a:cs typeface="+mn-ea"/>
              </a:rPr>
              <a:t>(Lagrange) </a:t>
            </a:r>
            <a:r>
              <a:rPr lang="zh-CN" altLang="en-US" noProof="1">
                <a:solidFill>
                  <a:srgbClr val="008000"/>
                </a:solidFill>
                <a:effectLst>
                  <a:outerShdw blurRad="38100" dist="38100" dir="2700000">
                    <a:srgbClr val="FFFFFF"/>
                  </a:outerShdw>
                </a:effectLst>
                <a:cs typeface="+mn-ea"/>
              </a:rPr>
              <a:t>观点</a:t>
            </a:r>
            <a:endParaRPr lang="zh-CN" altLang="en-US" dirty="0">
              <a:solidFill>
                <a:srgbClr val="008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60417"/>
          <p:cNvSpPr/>
          <p:nvPr/>
        </p:nvSpPr>
        <p:spPr>
          <a:xfrm>
            <a:off x="551384" y="271769"/>
            <a:ext cx="2376264" cy="682879"/>
          </a:xfrm>
          <a:prstGeom prst="rect">
            <a:avLst/>
          </a:prstGeom>
          <a:noFill/>
          <a:ln w="9525">
            <a:noFill/>
            <a:miter/>
          </a:ln>
        </p:spPr>
        <p:txBody>
          <a:bodyPr wrap="square">
            <a:spAutoFit/>
          </a:bodyPr>
          <a:lstStyle/>
          <a:p>
            <a:pPr>
              <a:lnSpc>
                <a:spcPct val="150000"/>
              </a:lnSpc>
              <a:spcBef>
                <a:spcPct val="0"/>
              </a:spcBef>
              <a:buClr>
                <a:srgbClr val="000000"/>
              </a:buClr>
            </a:pPr>
            <a:r>
              <a:rPr lang="en-US" altLang="zh-CN" sz="29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3 </a:t>
            </a:r>
            <a:r>
              <a:rPr lang="zh-CN" altLang="en-US" sz="29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运动方程</a:t>
            </a:r>
          </a:p>
        </p:txBody>
      </p:sp>
      <p:sp>
        <p:nvSpPr>
          <p:cNvPr id="59394" name="矩形 60418"/>
          <p:cNvSpPr>
            <a:spLocks noChangeArrowheads="1"/>
          </p:cNvSpPr>
          <p:nvPr/>
        </p:nvSpPr>
        <p:spPr bwMode="auto">
          <a:xfrm>
            <a:off x="2927648" y="1124745"/>
            <a:ext cx="6048672" cy="364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endParaRPr lang="en-US" altLang="zh-CN" sz="2400" dirty="0">
              <a:latin typeface="微软雅黑" panose="020B0503020204020204" pitchFamily="34" charset="-122"/>
              <a:ea typeface="微软雅黑" panose="020B0503020204020204" pitchFamily="34" charset="-122"/>
            </a:endParaRPr>
          </a:p>
          <a:p>
            <a:pPr fontAlgn="ctr">
              <a:lnSpc>
                <a:spcPct val="150000"/>
              </a:lnSpc>
              <a:spcBef>
                <a:spcPct val="20000"/>
              </a:spcBef>
              <a:buClr>
                <a:srgbClr val="FF0000"/>
              </a:buClr>
              <a:buSzPct val="200000"/>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、流体的运动方程 （普遍形式）</a:t>
            </a:r>
          </a:p>
          <a:p>
            <a:pPr fontAlgn="ctr">
              <a:lnSpc>
                <a:spcPct val="150000"/>
              </a:lnSpc>
              <a:spcBef>
                <a:spcPct val="20000"/>
              </a:spcBef>
              <a:buClr>
                <a:srgbClr val="FF0000"/>
              </a:buClr>
              <a:buSzPct val="200000"/>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、纳维</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斯托克斯（</a:t>
            </a:r>
            <a:r>
              <a:rPr lang="en-US" altLang="zh-CN" sz="2400" dirty="0">
                <a:latin typeface="微软雅黑" panose="020B0503020204020204" pitchFamily="34" charset="-122"/>
                <a:ea typeface="微软雅黑" panose="020B0503020204020204" pitchFamily="34" charset="-122"/>
              </a:rPr>
              <a:t>N-S</a:t>
            </a:r>
            <a:r>
              <a:rPr lang="zh-CN" altLang="en-US" sz="2400" dirty="0">
                <a:latin typeface="微软雅黑" panose="020B0503020204020204" pitchFamily="34" charset="-122"/>
                <a:ea typeface="微软雅黑" panose="020B0503020204020204" pitchFamily="34" charset="-122"/>
              </a:rPr>
              <a:t>）方程（具体形式）</a:t>
            </a:r>
          </a:p>
          <a:p>
            <a:pPr fontAlgn="ctr">
              <a:lnSpc>
                <a:spcPct val="150000"/>
              </a:lnSpc>
              <a:spcBef>
                <a:spcPct val="20000"/>
              </a:spcBef>
              <a:buClr>
                <a:srgbClr val="FF0000"/>
              </a:buClr>
              <a:buSzPct val="200000"/>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、欧拉方程（理想流体的运动方程）</a:t>
            </a:r>
          </a:p>
          <a:p>
            <a:pPr fontAlgn="ctr">
              <a:lnSpc>
                <a:spcPct val="150000"/>
              </a:lnSpc>
              <a:spcBef>
                <a:spcPct val="20000"/>
              </a:spcBef>
              <a:buClr>
                <a:srgbClr val="FF0000"/>
              </a:buClr>
              <a:buSzPct val="200000"/>
            </a:pP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、静力方程 （最简单情形的运动方程）</a:t>
            </a:r>
          </a:p>
          <a:p>
            <a:pPr algn="ctr">
              <a:lnSpc>
                <a:spcPct val="150000"/>
              </a:lnSpc>
            </a:pPr>
            <a:r>
              <a:rPr lang="zh-CN" altLang="en-US" sz="2400" dirty="0">
                <a:latin typeface="微软雅黑" panose="020B0503020204020204" pitchFamily="34" charset="-122"/>
                <a:ea typeface="微软雅黑" panose="020B0503020204020204" pitchFamily="34" charset="-122"/>
              </a:rPr>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70</a:t>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矩形 61441"/>
          <p:cNvSpPr>
            <a:spLocks noChangeArrowheads="1"/>
          </p:cNvSpPr>
          <p:nvPr/>
        </p:nvSpPr>
        <p:spPr bwMode="auto">
          <a:xfrm>
            <a:off x="1165225" y="1409768"/>
            <a:ext cx="5334000" cy="96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Arial" panose="020B0604020202020204" pitchFamily="34" charset="0"/>
                <a:ea typeface="微软雅黑" panose="020B0503020204020204" pitchFamily="34" charset="-122"/>
              </a:rPr>
              <a:t>在运动流体中选取一小六面体体元，其边长分别为：</a:t>
            </a:r>
          </a:p>
        </p:txBody>
      </p:sp>
      <p:sp>
        <p:nvSpPr>
          <p:cNvPr id="60418" name="矩形 61442"/>
          <p:cNvSpPr>
            <a:spLocks noChangeArrowheads="1"/>
          </p:cNvSpPr>
          <p:nvPr/>
        </p:nvSpPr>
        <p:spPr bwMode="auto">
          <a:xfrm>
            <a:off x="1524000" y="5638801"/>
            <a:ext cx="8077200" cy="49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Arial" panose="020B0604020202020204" pitchFamily="34" charset="0"/>
                <a:ea typeface="微软雅黑" panose="020B0503020204020204" pitchFamily="34" charset="-122"/>
              </a:rPr>
              <a:t>为了导出流体的运动方程，首先来分析小体元的受力情况。</a:t>
            </a:r>
          </a:p>
        </p:txBody>
      </p:sp>
      <p:graphicFrame>
        <p:nvGraphicFramePr>
          <p:cNvPr id="60419" name="对象 61443"/>
          <p:cNvGraphicFramePr>
            <a:graphicFrameLocks noChangeAspect="1"/>
          </p:cNvGraphicFramePr>
          <p:nvPr>
            <p:extLst>
              <p:ext uri="{D42A27DB-BD31-4B8C-83A1-F6EECF244321}">
                <p14:modId xmlns:p14="http://schemas.microsoft.com/office/powerpoint/2010/main" val="1176465684"/>
              </p:ext>
            </p:extLst>
          </p:nvPr>
        </p:nvGraphicFramePr>
        <p:xfrm>
          <a:off x="2065338" y="1941984"/>
          <a:ext cx="1231900" cy="473075"/>
        </p:xfrm>
        <a:graphic>
          <a:graphicData uri="http://schemas.openxmlformats.org/presentationml/2006/ole">
            <mc:AlternateContent xmlns:mc="http://schemas.openxmlformats.org/markup-compatibility/2006">
              <mc:Choice xmlns:v="urn:schemas-microsoft-com:vml" Requires="v">
                <p:oleObj r:id="rId2" imgW="12801600" imgH="4876800" progId="Equation.3">
                  <p:embed/>
                </p:oleObj>
              </mc:Choice>
              <mc:Fallback>
                <p:oleObj r:id="rId2" imgW="12801600" imgH="4876800" progId="Equation.3">
                  <p:embed/>
                  <p:pic>
                    <p:nvPicPr>
                      <p:cNvPr id="60419" name="对象 614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5338" y="1941984"/>
                        <a:ext cx="12319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420" name="对象 61444"/>
          <p:cNvGraphicFramePr>
            <a:graphicFrameLocks noChangeAspect="1"/>
          </p:cNvGraphicFramePr>
          <p:nvPr>
            <p:extLst>
              <p:ext uri="{D42A27DB-BD31-4B8C-83A1-F6EECF244321}">
                <p14:modId xmlns:p14="http://schemas.microsoft.com/office/powerpoint/2010/main" val="4223006986"/>
              </p:ext>
            </p:extLst>
          </p:nvPr>
        </p:nvGraphicFramePr>
        <p:xfrm>
          <a:off x="1814512" y="3348718"/>
          <a:ext cx="4164012" cy="890588"/>
        </p:xfrm>
        <a:graphic>
          <a:graphicData uri="http://schemas.openxmlformats.org/presentationml/2006/ole">
            <mc:AlternateContent xmlns:mc="http://schemas.openxmlformats.org/markup-compatibility/2006">
              <mc:Choice xmlns:v="urn:schemas-microsoft-com:vml" Requires="v">
                <p:oleObj r:id="rId4" imgW="47244000" imgH="10058400" progId="Equation.DSMT4">
                  <p:embed/>
                </p:oleObj>
              </mc:Choice>
              <mc:Fallback>
                <p:oleObj r:id="rId4" imgW="47244000" imgH="10058400" progId="Equation.DSMT4">
                  <p:embed/>
                  <p:pic>
                    <p:nvPicPr>
                      <p:cNvPr id="60420" name="对象 614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4512" y="3348718"/>
                        <a:ext cx="4164012"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422" name="矩形 61446"/>
          <p:cNvSpPr>
            <a:spLocks noChangeArrowheads="1"/>
          </p:cNvSpPr>
          <p:nvPr/>
        </p:nvSpPr>
        <p:spPr bwMode="auto">
          <a:xfrm>
            <a:off x="1819910" y="2755900"/>
            <a:ext cx="2954655"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根据牛顿第二定律：	</a:t>
            </a:r>
          </a:p>
        </p:txBody>
      </p:sp>
      <p:grpSp>
        <p:nvGrpSpPr>
          <p:cNvPr id="60423" name="组合 61447"/>
          <p:cNvGrpSpPr/>
          <p:nvPr/>
        </p:nvGrpSpPr>
        <p:grpSpPr bwMode="auto">
          <a:xfrm>
            <a:off x="7086600" y="1905001"/>
            <a:ext cx="3290888" cy="3014663"/>
            <a:chOff x="0" y="0"/>
            <a:chExt cx="2073" cy="1899"/>
          </a:xfrm>
        </p:grpSpPr>
        <p:grpSp>
          <p:nvGrpSpPr>
            <p:cNvPr id="60424" name="组合 61448"/>
            <p:cNvGrpSpPr/>
            <p:nvPr/>
          </p:nvGrpSpPr>
          <p:grpSpPr bwMode="auto">
            <a:xfrm>
              <a:off x="624" y="0"/>
              <a:ext cx="1056" cy="1008"/>
              <a:chOff x="0" y="0"/>
              <a:chExt cx="1056" cy="1008"/>
            </a:xfrm>
          </p:grpSpPr>
          <p:sp>
            <p:nvSpPr>
              <p:cNvPr id="60425" name="立方体 61449"/>
              <p:cNvSpPr>
                <a:spLocks noChangeArrowheads="1"/>
              </p:cNvSpPr>
              <p:nvPr/>
            </p:nvSpPr>
            <p:spPr bwMode="auto">
              <a:xfrm>
                <a:off x="0" y="0"/>
                <a:ext cx="1056" cy="1008"/>
              </a:xfrm>
              <a:prstGeom prst="cube">
                <a:avLst>
                  <a:gd name="adj" fmla="val 31481"/>
                </a:avLst>
              </a:prstGeom>
              <a:noFill/>
              <a:ln w="25400">
                <a:solidFill>
                  <a:srgbClr val="008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60426" name="直接连接符 61450"/>
              <p:cNvSpPr>
                <a:spLocks noChangeShapeType="1"/>
              </p:cNvSpPr>
              <p:nvPr/>
            </p:nvSpPr>
            <p:spPr bwMode="auto">
              <a:xfrm>
                <a:off x="336" y="0"/>
                <a:ext cx="0" cy="720"/>
              </a:xfrm>
              <a:prstGeom prst="line">
                <a:avLst/>
              </a:prstGeom>
              <a:noFill/>
              <a:ln w="19050">
                <a:solidFill>
                  <a:srgbClr val="008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60427" name="直接连接符 61451"/>
              <p:cNvSpPr>
                <a:spLocks noChangeShapeType="1"/>
              </p:cNvSpPr>
              <p:nvPr/>
            </p:nvSpPr>
            <p:spPr bwMode="auto">
              <a:xfrm flipH="1">
                <a:off x="0" y="672"/>
                <a:ext cx="336" cy="336"/>
              </a:xfrm>
              <a:prstGeom prst="line">
                <a:avLst/>
              </a:prstGeom>
              <a:noFill/>
              <a:ln w="19050">
                <a:solidFill>
                  <a:srgbClr val="008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60428" name="直接连接符 61452"/>
              <p:cNvSpPr>
                <a:spLocks noChangeShapeType="1"/>
              </p:cNvSpPr>
              <p:nvPr/>
            </p:nvSpPr>
            <p:spPr bwMode="auto">
              <a:xfrm flipV="1">
                <a:off x="336" y="672"/>
                <a:ext cx="720" cy="0"/>
              </a:xfrm>
              <a:prstGeom prst="line">
                <a:avLst/>
              </a:prstGeom>
              <a:noFill/>
              <a:ln w="19050">
                <a:solidFill>
                  <a:srgbClr val="008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pSp>
        <p:sp>
          <p:nvSpPr>
            <p:cNvPr id="60429" name="直接连接符 61453"/>
            <p:cNvSpPr>
              <a:spLocks noChangeShapeType="1"/>
            </p:cNvSpPr>
            <p:nvPr/>
          </p:nvSpPr>
          <p:spPr bwMode="auto">
            <a:xfrm flipV="1">
              <a:off x="432" y="48"/>
              <a:ext cx="0" cy="1152"/>
            </a:xfrm>
            <a:prstGeom prst="line">
              <a:avLst/>
            </a:prstGeom>
            <a:noFill/>
            <a:ln w="19050">
              <a:solidFill>
                <a:srgbClr val="00008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60430" name="直接连接符 61454"/>
            <p:cNvSpPr>
              <a:spLocks noChangeShapeType="1"/>
            </p:cNvSpPr>
            <p:nvPr/>
          </p:nvSpPr>
          <p:spPr bwMode="auto">
            <a:xfrm>
              <a:off x="432" y="1200"/>
              <a:ext cx="1488" cy="0"/>
            </a:xfrm>
            <a:prstGeom prst="line">
              <a:avLst/>
            </a:prstGeom>
            <a:noFill/>
            <a:ln w="19050">
              <a:solidFill>
                <a:srgbClr val="00008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60431" name="直接连接符 61455"/>
            <p:cNvSpPr>
              <a:spLocks noChangeShapeType="1"/>
            </p:cNvSpPr>
            <p:nvPr/>
          </p:nvSpPr>
          <p:spPr bwMode="auto">
            <a:xfrm flipH="1">
              <a:off x="0" y="1200"/>
              <a:ext cx="432" cy="480"/>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60432" name="矩形 61456"/>
            <p:cNvSpPr>
              <a:spLocks noChangeArrowheads="1"/>
            </p:cNvSpPr>
            <p:nvPr/>
          </p:nvSpPr>
          <p:spPr bwMode="auto">
            <a:xfrm>
              <a:off x="103" y="1584"/>
              <a:ext cx="19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altLang="zh-CN" sz="2000" i="1" dirty="0">
                  <a:latin typeface="微软雅黑" panose="020B0503020204020204" pitchFamily="34" charset="-122"/>
                  <a:ea typeface="微软雅黑" panose="020B0503020204020204" pitchFamily="34" charset="-122"/>
                </a:rPr>
                <a:t>x</a:t>
              </a:r>
            </a:p>
          </p:txBody>
        </p:sp>
        <p:sp>
          <p:nvSpPr>
            <p:cNvPr id="60433" name="矩形 61457"/>
            <p:cNvSpPr>
              <a:spLocks noChangeArrowheads="1"/>
            </p:cNvSpPr>
            <p:nvPr/>
          </p:nvSpPr>
          <p:spPr bwMode="auto">
            <a:xfrm>
              <a:off x="1871" y="1248"/>
              <a:ext cx="20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altLang="zh-CN" sz="2000" i="1" dirty="0">
                  <a:latin typeface="微软雅黑" panose="020B0503020204020204" pitchFamily="34" charset="-122"/>
                  <a:ea typeface="微软雅黑" panose="020B0503020204020204" pitchFamily="34" charset="-122"/>
                </a:rPr>
                <a:t>y</a:t>
              </a:r>
            </a:p>
          </p:txBody>
        </p:sp>
        <p:sp>
          <p:nvSpPr>
            <p:cNvPr id="60434" name="矩形 61458"/>
            <p:cNvSpPr>
              <a:spLocks noChangeArrowheads="1"/>
            </p:cNvSpPr>
            <p:nvPr/>
          </p:nvSpPr>
          <p:spPr bwMode="auto">
            <a:xfrm>
              <a:off x="141" y="48"/>
              <a:ext cx="196"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altLang="zh-CN" sz="2000" i="1" dirty="0">
                  <a:latin typeface="微软雅黑" panose="020B0503020204020204" pitchFamily="34" charset="-122"/>
                  <a:ea typeface="微软雅黑" panose="020B0503020204020204" pitchFamily="34" charset="-122"/>
                </a:rPr>
                <a:t>z</a:t>
              </a:r>
            </a:p>
          </p:txBody>
        </p:sp>
        <p:graphicFrame>
          <p:nvGraphicFramePr>
            <p:cNvPr id="60435" name="对象 61459"/>
            <p:cNvGraphicFramePr>
              <a:graphicFrameLocks noChangeAspect="1"/>
            </p:cNvGraphicFramePr>
            <p:nvPr/>
          </p:nvGraphicFramePr>
          <p:xfrm>
            <a:off x="1584" y="816"/>
            <a:ext cx="256" cy="221"/>
          </p:xfrm>
          <a:graphic>
            <a:graphicData uri="http://schemas.openxmlformats.org/presentationml/2006/ole">
              <mc:AlternateContent xmlns:mc="http://schemas.openxmlformats.org/markup-compatibility/2006">
                <mc:Choice xmlns:v="urn:schemas-microsoft-com:vml" Requires="v">
                  <p:oleObj r:id="rId6" imgW="4876800" imgH="4267200" progId="Equation.3">
                    <p:embed/>
                  </p:oleObj>
                </mc:Choice>
                <mc:Fallback>
                  <p:oleObj r:id="rId6" imgW="4876800" imgH="4267200" progId="Equation.3">
                    <p:embed/>
                    <p:pic>
                      <p:nvPicPr>
                        <p:cNvPr id="60435" name="对象 614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816"/>
                          <a:ext cx="25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436" name="对象 61460"/>
            <p:cNvGraphicFramePr>
              <a:graphicFrameLocks noChangeAspect="1"/>
            </p:cNvGraphicFramePr>
            <p:nvPr/>
          </p:nvGraphicFramePr>
          <p:xfrm>
            <a:off x="920" y="992"/>
            <a:ext cx="240" cy="253"/>
          </p:xfrm>
          <a:graphic>
            <a:graphicData uri="http://schemas.openxmlformats.org/presentationml/2006/ole">
              <mc:AlternateContent xmlns:mc="http://schemas.openxmlformats.org/markup-compatibility/2006">
                <mc:Choice xmlns:v="urn:schemas-microsoft-com:vml" Requires="v">
                  <p:oleObj r:id="rId8" imgW="4572000" imgH="4876800" progId="Equation.3">
                    <p:embed/>
                  </p:oleObj>
                </mc:Choice>
                <mc:Fallback>
                  <p:oleObj r:id="rId8" imgW="4572000" imgH="4876800" progId="Equation.3">
                    <p:embed/>
                    <p:pic>
                      <p:nvPicPr>
                        <p:cNvPr id="60436" name="对象 614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0" y="992"/>
                          <a:ext cx="24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437" name="对象 61461"/>
            <p:cNvGraphicFramePr>
              <a:graphicFrameLocks noChangeAspect="1"/>
            </p:cNvGraphicFramePr>
            <p:nvPr/>
          </p:nvGraphicFramePr>
          <p:xfrm>
            <a:off x="640" y="528"/>
            <a:ext cx="224" cy="221"/>
          </p:xfrm>
          <a:graphic>
            <a:graphicData uri="http://schemas.openxmlformats.org/presentationml/2006/ole">
              <mc:AlternateContent xmlns:mc="http://schemas.openxmlformats.org/markup-compatibility/2006">
                <mc:Choice xmlns:v="urn:schemas-microsoft-com:vml" Requires="v">
                  <p:oleObj r:id="rId10" imgW="4267200" imgH="4267200" progId="Equation.3">
                    <p:embed/>
                  </p:oleObj>
                </mc:Choice>
                <mc:Fallback>
                  <p:oleObj r:id="rId10" imgW="4267200" imgH="4267200" progId="Equation.3">
                    <p:embed/>
                    <p:pic>
                      <p:nvPicPr>
                        <p:cNvPr id="60437" name="对象 6146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0" y="528"/>
                          <a:ext cx="22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60438" name="对象 61462"/>
          <p:cNvGraphicFramePr>
            <a:graphicFrameLocks noChangeAspect="1"/>
          </p:cNvGraphicFramePr>
          <p:nvPr>
            <p:extLst>
              <p:ext uri="{D42A27DB-BD31-4B8C-83A1-F6EECF244321}">
                <p14:modId xmlns:p14="http://schemas.microsoft.com/office/powerpoint/2010/main" val="2132925444"/>
              </p:ext>
            </p:extLst>
          </p:nvPr>
        </p:nvGraphicFramePr>
        <p:xfrm>
          <a:off x="2681288" y="4395043"/>
          <a:ext cx="3150840" cy="823949"/>
        </p:xfrm>
        <a:graphic>
          <a:graphicData uri="http://schemas.openxmlformats.org/presentationml/2006/ole">
            <mc:AlternateContent xmlns:mc="http://schemas.openxmlformats.org/markup-compatibility/2006">
              <mc:Choice xmlns:v="urn:schemas-microsoft-com:vml" Requires="v">
                <p:oleObj name="Equation" r:id="rId12" imgW="1422360" imgH="431640" progId="Equation.DSMT4">
                  <p:embed/>
                </p:oleObj>
              </mc:Choice>
              <mc:Fallback>
                <p:oleObj name="Equation" r:id="rId12" imgW="1422360" imgH="431640" progId="Equation.DSMT4">
                  <p:embed/>
                  <p:pic>
                    <p:nvPicPr>
                      <p:cNvPr id="60438" name="对象 61462"/>
                      <p:cNvPicPr>
                        <a:picLocks noChangeAspect="1" noChangeArrowheads="1"/>
                      </p:cNvPicPr>
                      <p:nvPr/>
                    </p:nvPicPr>
                    <p:blipFill>
                      <a:blip r:embed="rId13"/>
                      <a:srcRect/>
                      <a:stretch>
                        <a:fillRect/>
                      </a:stretch>
                    </p:blipFill>
                    <p:spPr bwMode="auto">
                      <a:xfrm>
                        <a:off x="2681288" y="4395043"/>
                        <a:ext cx="3150840" cy="823949"/>
                      </a:xfrm>
                      <a:prstGeom prst="rect">
                        <a:avLst/>
                      </a:prstGeom>
                      <a:solidFill>
                        <a:srgbClr val="0000FF">
                          <a:alpha val="32156"/>
                        </a:srgbClr>
                      </a:solidFill>
                      <a:ln>
                        <a:noFill/>
                      </a:ln>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71</a:t>
            </a:fld>
            <a:endParaRPr lang="zh-CN" altLang="en-US"/>
          </a:p>
        </p:txBody>
      </p:sp>
      <p:sp>
        <p:nvSpPr>
          <p:cNvPr id="4" name="矩形 3">
            <a:extLst>
              <a:ext uri="{FF2B5EF4-FFF2-40B4-BE49-F238E27FC236}">
                <a16:creationId xmlns:a16="http://schemas.microsoft.com/office/drawing/2014/main" id="{D35FC132-2132-60F1-349F-0866CC62418E}"/>
              </a:ext>
            </a:extLst>
          </p:cNvPr>
          <p:cNvSpPr/>
          <p:nvPr/>
        </p:nvSpPr>
        <p:spPr>
          <a:xfrm>
            <a:off x="447963" y="272130"/>
            <a:ext cx="3898776" cy="682879"/>
          </a:xfrm>
          <a:prstGeom prst="rect">
            <a:avLst/>
          </a:prstGeom>
          <a:noFill/>
          <a:ln w="9525">
            <a:noFill/>
            <a:miter/>
          </a:ln>
        </p:spPr>
        <p:txBody>
          <a:bodyPr wrap="square">
            <a:spAutoFit/>
          </a:bodyPr>
          <a:lstStyle/>
          <a:p>
            <a:pPr>
              <a:lnSpc>
                <a:spcPct val="150000"/>
              </a:lnSpc>
              <a:spcBef>
                <a:spcPct val="0"/>
              </a:spcBef>
              <a:buClr>
                <a:srgbClr val="000000"/>
              </a:buClr>
            </a:pP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3.1 </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流体的运动方程</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5" name="图片 62499" descr="IOH()@GG2RUIMDQD8F08U[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5902" y="5267325"/>
            <a:ext cx="49149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441" name="对象 62465"/>
          <p:cNvGraphicFramePr>
            <a:graphicFrameLocks noChangeAspect="1"/>
          </p:cNvGraphicFramePr>
          <p:nvPr/>
        </p:nvGraphicFramePr>
        <p:xfrm>
          <a:off x="5957174" y="3027307"/>
          <a:ext cx="2514600" cy="799307"/>
        </p:xfrm>
        <a:graphic>
          <a:graphicData uri="http://schemas.openxmlformats.org/presentationml/2006/ole">
            <mc:AlternateContent xmlns:mc="http://schemas.openxmlformats.org/markup-compatibility/2006">
              <mc:Choice xmlns:v="urn:schemas-microsoft-com:vml" Requires="v">
                <p:oleObj name="Equation" r:id="rId3" imgW="30784800" imgH="10363200" progId="Equation.DSMT4">
                  <p:embed/>
                </p:oleObj>
              </mc:Choice>
              <mc:Fallback>
                <p:oleObj name="Equation" r:id="rId3" imgW="30784800" imgH="10363200" progId="Equation.DSMT4">
                  <p:embed/>
                  <p:pic>
                    <p:nvPicPr>
                      <p:cNvPr id="61441" name="对象 624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7174" y="3027307"/>
                        <a:ext cx="2514600" cy="799307"/>
                      </a:xfrm>
                      <a:prstGeom prst="rect">
                        <a:avLst/>
                      </a:prstGeom>
                      <a:noFill/>
                      <a:ln>
                        <a:noFill/>
                      </a:ln>
                    </p:spPr>
                  </p:pic>
                </p:oleObj>
              </mc:Fallback>
            </mc:AlternateContent>
          </a:graphicData>
        </a:graphic>
      </p:graphicFrame>
      <p:graphicFrame>
        <p:nvGraphicFramePr>
          <p:cNvPr id="61442" name="对象 62466"/>
          <p:cNvGraphicFramePr>
            <a:graphicFrameLocks noChangeAspect="1"/>
          </p:cNvGraphicFramePr>
          <p:nvPr/>
        </p:nvGraphicFramePr>
        <p:xfrm>
          <a:off x="2789511" y="3089140"/>
          <a:ext cx="1447800" cy="561975"/>
        </p:xfrm>
        <a:graphic>
          <a:graphicData uri="http://schemas.openxmlformats.org/presentationml/2006/ole">
            <mc:AlternateContent xmlns:mc="http://schemas.openxmlformats.org/markup-compatibility/2006">
              <mc:Choice xmlns:v="urn:schemas-microsoft-com:vml" Requires="v">
                <p:oleObj r:id="rId5" imgW="14020800" imgH="5486400" progId="Equation.3">
                  <p:embed/>
                </p:oleObj>
              </mc:Choice>
              <mc:Fallback>
                <p:oleObj r:id="rId5" imgW="14020800" imgH="5486400" progId="Equation.3">
                  <p:embed/>
                  <p:pic>
                    <p:nvPicPr>
                      <p:cNvPr id="61442" name="对象 624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9511" y="3089140"/>
                        <a:ext cx="1447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43" name="矩形 62467"/>
          <p:cNvSpPr>
            <a:spLocks noChangeArrowheads="1"/>
          </p:cNvSpPr>
          <p:nvPr/>
        </p:nvSpPr>
        <p:spPr bwMode="auto">
          <a:xfrm>
            <a:off x="2020094" y="3782654"/>
            <a:ext cx="496887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spcBef>
                <a:spcPct val="50000"/>
              </a:spcBef>
            </a:pPr>
            <a:r>
              <a:rPr lang="zh-CN" altLang="en-US" sz="2000" dirty="0">
                <a:latin typeface="微软雅黑" panose="020B0503020204020204" pitchFamily="34" charset="-122"/>
                <a:ea typeface="微软雅黑" panose="020B0503020204020204" pitchFamily="34" charset="-122"/>
              </a:rPr>
              <a:t>小体元所受到前后侧面的</a:t>
            </a:r>
          </a:p>
          <a:p>
            <a:pPr eaLnBrk="0" hangingPunct="0">
              <a:lnSpc>
                <a:spcPct val="150000"/>
              </a:lnSpc>
              <a:spcBef>
                <a:spcPct val="50000"/>
              </a:spcBef>
            </a:pPr>
            <a:r>
              <a:rPr lang="zh-CN" altLang="en-US" sz="2000" dirty="0">
                <a:latin typeface="微软雅黑" panose="020B0503020204020204" pitchFamily="34" charset="-122"/>
                <a:ea typeface="微软雅黑" panose="020B0503020204020204" pitchFamily="34" charset="-122"/>
              </a:rPr>
              <a:t>沿</a:t>
            </a:r>
            <a:r>
              <a:rPr lang="en-US" altLang="zh-CN" sz="2000" i="1"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方向上表面力合力：</a:t>
            </a:r>
          </a:p>
        </p:txBody>
      </p:sp>
      <p:sp>
        <p:nvSpPr>
          <p:cNvPr id="61444" name="矩形 62468"/>
          <p:cNvSpPr>
            <a:spLocks noChangeArrowheads="1"/>
          </p:cNvSpPr>
          <p:nvPr/>
        </p:nvSpPr>
        <p:spPr bwMode="auto">
          <a:xfrm>
            <a:off x="1185159" y="922126"/>
            <a:ext cx="570300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altLang="zh-CN" sz="2400" i="1" dirty="0">
                <a:solidFill>
                  <a:srgbClr val="008000"/>
                </a:solidFill>
                <a:latin typeface="微软雅黑" panose="020B0503020204020204" pitchFamily="34" charset="-122"/>
                <a:ea typeface="微软雅黑" panose="020B0503020204020204" pitchFamily="34" charset="-122"/>
              </a:rPr>
              <a:t>x </a:t>
            </a:r>
            <a:r>
              <a:rPr lang="zh-CN" altLang="en-US" sz="2400" dirty="0">
                <a:solidFill>
                  <a:srgbClr val="008000"/>
                </a:solidFill>
                <a:latin typeface="微软雅黑" panose="020B0503020204020204" pitchFamily="34" charset="-122"/>
                <a:ea typeface="微软雅黑" panose="020B0503020204020204" pitchFamily="34" charset="-122"/>
              </a:rPr>
              <a:t>方向</a:t>
            </a:r>
            <a:r>
              <a:rPr lang="zh-CN" altLang="en-US" sz="2400" dirty="0">
                <a:latin typeface="微软雅黑" panose="020B0503020204020204" pitchFamily="34" charset="-122"/>
                <a:ea typeface="微软雅黑" panose="020B0503020204020204" pitchFamily="34" charset="-122"/>
              </a:rPr>
              <a:t>受到的表面力合力分析</a:t>
            </a:r>
          </a:p>
        </p:txBody>
      </p:sp>
      <p:sp>
        <p:nvSpPr>
          <p:cNvPr id="61446" name="矩形 62470"/>
          <p:cNvSpPr>
            <a:spLocks noChangeArrowheads="1"/>
          </p:cNvSpPr>
          <p:nvPr/>
        </p:nvSpPr>
        <p:spPr bwMode="auto">
          <a:xfrm>
            <a:off x="2610857" y="1772796"/>
            <a:ext cx="121058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后侧面：</a:t>
            </a:r>
          </a:p>
        </p:txBody>
      </p:sp>
      <p:graphicFrame>
        <p:nvGraphicFramePr>
          <p:cNvPr id="61447" name="对象 62471"/>
          <p:cNvGraphicFramePr>
            <a:graphicFrameLocks noChangeAspect="1"/>
          </p:cNvGraphicFramePr>
          <p:nvPr/>
        </p:nvGraphicFramePr>
        <p:xfrm>
          <a:off x="4868863" y="4239852"/>
          <a:ext cx="1828800" cy="914400"/>
        </p:xfrm>
        <a:graphic>
          <a:graphicData uri="http://schemas.openxmlformats.org/presentationml/2006/ole">
            <mc:AlternateContent xmlns:mc="http://schemas.openxmlformats.org/markup-compatibility/2006">
              <mc:Choice xmlns:v="urn:schemas-microsoft-com:vml" Requires="v">
                <p:oleObj r:id="rId7" imgW="782640" imgH="390960" progId="Equation.3">
                  <p:embed/>
                </p:oleObj>
              </mc:Choice>
              <mc:Fallback>
                <p:oleObj r:id="rId7" imgW="782640" imgH="390960" progId="Equation.3">
                  <p:embed/>
                  <p:pic>
                    <p:nvPicPr>
                      <p:cNvPr id="61447" name="对象 624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8863" y="4239852"/>
                        <a:ext cx="1828800" cy="91440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9" name="矩形 62473"/>
          <p:cNvSpPr>
            <a:spLocks noChangeArrowheads="1"/>
          </p:cNvSpPr>
          <p:nvPr/>
        </p:nvSpPr>
        <p:spPr bwMode="auto">
          <a:xfrm>
            <a:off x="4355976" y="1765788"/>
            <a:ext cx="76200" cy="1066800"/>
          </a:xfrm>
          <a:prstGeom prst="rect">
            <a:avLst/>
          </a:prstGeom>
          <a:solidFill>
            <a:schemeClr val="bg2"/>
          </a:solidFill>
          <a:ln w="9525">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sp>
        <p:nvSpPr>
          <p:cNvPr id="61450" name="矩形 62474"/>
          <p:cNvSpPr>
            <a:spLocks noChangeArrowheads="1"/>
          </p:cNvSpPr>
          <p:nvPr/>
        </p:nvSpPr>
        <p:spPr bwMode="auto">
          <a:xfrm>
            <a:off x="5879976" y="1765788"/>
            <a:ext cx="76200" cy="1066800"/>
          </a:xfrm>
          <a:prstGeom prst="rect">
            <a:avLst/>
          </a:prstGeom>
          <a:solidFill>
            <a:schemeClr val="bg2"/>
          </a:solidFill>
          <a:ln w="9525">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61451" name="对象 62475"/>
          <p:cNvGraphicFramePr>
            <a:graphicFrameLocks noChangeAspect="1"/>
          </p:cNvGraphicFramePr>
          <p:nvPr/>
        </p:nvGraphicFramePr>
        <p:xfrm>
          <a:off x="3469895" y="2464813"/>
          <a:ext cx="548199" cy="407694"/>
        </p:xfrm>
        <a:graphic>
          <a:graphicData uri="http://schemas.openxmlformats.org/presentationml/2006/ole">
            <mc:AlternateContent xmlns:mc="http://schemas.openxmlformats.org/markup-compatibility/2006">
              <mc:Choice xmlns:v="urn:schemas-microsoft-com:vml" Requires="v">
                <p:oleObj r:id="rId9" imgW="7315200" imgH="5486400" progId="Equation.3">
                  <p:embed/>
                </p:oleObj>
              </mc:Choice>
              <mc:Fallback>
                <p:oleObj r:id="rId9" imgW="7315200" imgH="5486400" progId="Equation.3">
                  <p:embed/>
                  <p:pic>
                    <p:nvPicPr>
                      <p:cNvPr id="61451" name="对象 624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69895" y="2464813"/>
                        <a:ext cx="548199" cy="407694"/>
                      </a:xfrm>
                      <a:prstGeom prst="rect">
                        <a:avLst/>
                      </a:prstGeom>
                      <a:noFill/>
                      <a:ln>
                        <a:noFill/>
                      </a:ln>
                    </p:spPr>
                  </p:pic>
                </p:oleObj>
              </mc:Fallback>
            </mc:AlternateContent>
          </a:graphicData>
        </a:graphic>
      </p:graphicFrame>
      <p:graphicFrame>
        <p:nvGraphicFramePr>
          <p:cNvPr id="61453" name="对象 62477"/>
          <p:cNvGraphicFramePr>
            <a:graphicFrameLocks noChangeAspect="1"/>
          </p:cNvGraphicFramePr>
          <p:nvPr/>
        </p:nvGraphicFramePr>
        <p:xfrm>
          <a:off x="6275510" y="1598912"/>
          <a:ext cx="1426916" cy="394672"/>
        </p:xfrm>
        <a:graphic>
          <a:graphicData uri="http://schemas.openxmlformats.org/presentationml/2006/ole">
            <mc:AlternateContent xmlns:mc="http://schemas.openxmlformats.org/markup-compatibility/2006">
              <mc:Choice xmlns:v="urn:schemas-microsoft-com:vml" Requires="v">
                <p:oleObj name="Equation" r:id="rId11" imgW="711000" imgH="203040" progId="Equation.DSMT4">
                  <p:embed/>
                </p:oleObj>
              </mc:Choice>
              <mc:Fallback>
                <p:oleObj name="Equation" r:id="rId11" imgW="711000" imgH="203040" progId="Equation.DSMT4">
                  <p:embed/>
                  <p:pic>
                    <p:nvPicPr>
                      <p:cNvPr id="61453" name="对象 62477"/>
                      <p:cNvPicPr>
                        <a:picLocks noChangeAspect="1" noChangeArrowheads="1"/>
                      </p:cNvPicPr>
                      <p:nvPr/>
                    </p:nvPicPr>
                    <p:blipFill>
                      <a:blip r:embed="rId12"/>
                      <a:srcRect/>
                      <a:stretch>
                        <a:fillRect/>
                      </a:stretch>
                    </p:blipFill>
                    <p:spPr bwMode="auto">
                      <a:xfrm>
                        <a:off x="6275510" y="1598912"/>
                        <a:ext cx="1426916" cy="394672"/>
                      </a:xfrm>
                      <a:prstGeom prst="rect">
                        <a:avLst/>
                      </a:prstGeom>
                      <a:noFill/>
                      <a:ln>
                        <a:noFill/>
                      </a:ln>
                    </p:spPr>
                  </p:pic>
                </p:oleObj>
              </mc:Fallback>
            </mc:AlternateContent>
          </a:graphicData>
        </a:graphic>
      </p:graphicFrame>
      <p:graphicFrame>
        <p:nvGraphicFramePr>
          <p:cNvPr id="61454" name="对象 62478"/>
          <p:cNvGraphicFramePr>
            <a:graphicFrameLocks noChangeAspect="1"/>
          </p:cNvGraphicFramePr>
          <p:nvPr/>
        </p:nvGraphicFramePr>
        <p:xfrm>
          <a:off x="4889377" y="1841988"/>
          <a:ext cx="504825" cy="438150"/>
        </p:xfrm>
        <a:graphic>
          <a:graphicData uri="http://schemas.openxmlformats.org/presentationml/2006/ole">
            <mc:AlternateContent xmlns:mc="http://schemas.openxmlformats.org/markup-compatibility/2006">
              <mc:Choice xmlns:v="urn:schemas-microsoft-com:vml" Requires="v">
                <p:oleObj r:id="rId13" imgW="4876800" imgH="4267200" progId="Equation.3">
                  <p:embed/>
                </p:oleObj>
              </mc:Choice>
              <mc:Fallback>
                <p:oleObj r:id="rId13" imgW="4876800" imgH="4267200" progId="Equation.3">
                  <p:embed/>
                  <p:pic>
                    <p:nvPicPr>
                      <p:cNvPr id="61454" name="对象 624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89377" y="1841988"/>
                        <a:ext cx="5048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55" name="直接连接符 62479"/>
          <p:cNvSpPr>
            <a:spLocks noChangeShapeType="1"/>
          </p:cNvSpPr>
          <p:nvPr/>
        </p:nvSpPr>
        <p:spPr bwMode="auto">
          <a:xfrm>
            <a:off x="4432176" y="1918188"/>
            <a:ext cx="1447800" cy="0"/>
          </a:xfrm>
          <a:prstGeom prst="line">
            <a:avLst/>
          </a:prstGeom>
          <a:noFill/>
          <a:ln w="38100">
            <a:solidFill>
              <a:srgbClr val="008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61457" name="直接连接符 62481"/>
          <p:cNvSpPr>
            <a:spLocks noChangeShapeType="1"/>
          </p:cNvSpPr>
          <p:nvPr/>
        </p:nvSpPr>
        <p:spPr bwMode="auto">
          <a:xfrm rot="10800000">
            <a:off x="5956176" y="2675934"/>
            <a:ext cx="485775"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61458" name="直接连接符 62482"/>
          <p:cNvSpPr>
            <a:spLocks noChangeShapeType="1"/>
          </p:cNvSpPr>
          <p:nvPr/>
        </p:nvSpPr>
        <p:spPr bwMode="auto">
          <a:xfrm>
            <a:off x="4073400" y="2675934"/>
            <a:ext cx="282576" cy="4254"/>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61459" name="矩形 62483"/>
          <p:cNvSpPr>
            <a:spLocks noChangeArrowheads="1"/>
          </p:cNvSpPr>
          <p:nvPr/>
        </p:nvSpPr>
        <p:spPr bwMode="auto">
          <a:xfrm>
            <a:off x="8285163" y="1853294"/>
            <a:ext cx="121058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前侧面：</a:t>
            </a:r>
          </a:p>
          <a:p>
            <a:pPr algn="ctr"/>
            <a:endParaRPr lang="zh-CN" altLang="en-US" sz="2000" dirty="0">
              <a:latin typeface="微软雅黑" panose="020B0503020204020204" pitchFamily="34" charset="-122"/>
              <a:ea typeface="微软雅黑" panose="020B0503020204020204" pitchFamily="34" charset="-122"/>
            </a:endParaRPr>
          </a:p>
        </p:txBody>
      </p:sp>
      <p:grpSp>
        <p:nvGrpSpPr>
          <p:cNvPr id="61460" name="组合 62484"/>
          <p:cNvGrpSpPr/>
          <p:nvPr/>
        </p:nvGrpSpPr>
        <p:grpSpPr bwMode="auto">
          <a:xfrm>
            <a:off x="7269164" y="3933826"/>
            <a:ext cx="3290887" cy="3014663"/>
            <a:chOff x="0" y="0"/>
            <a:chExt cx="2073" cy="1899"/>
          </a:xfrm>
        </p:grpSpPr>
        <p:grpSp>
          <p:nvGrpSpPr>
            <p:cNvPr id="61461" name="组合 62485"/>
            <p:cNvGrpSpPr/>
            <p:nvPr/>
          </p:nvGrpSpPr>
          <p:grpSpPr bwMode="auto">
            <a:xfrm>
              <a:off x="624" y="0"/>
              <a:ext cx="1056" cy="1008"/>
              <a:chOff x="0" y="0"/>
              <a:chExt cx="1056" cy="1008"/>
            </a:xfrm>
          </p:grpSpPr>
          <p:sp>
            <p:nvSpPr>
              <p:cNvPr id="61462" name="立方体 62486"/>
              <p:cNvSpPr>
                <a:spLocks noChangeArrowheads="1"/>
              </p:cNvSpPr>
              <p:nvPr/>
            </p:nvSpPr>
            <p:spPr bwMode="auto">
              <a:xfrm>
                <a:off x="0" y="0"/>
                <a:ext cx="1056" cy="1008"/>
              </a:xfrm>
              <a:prstGeom prst="cube">
                <a:avLst>
                  <a:gd name="adj" fmla="val 31481"/>
                </a:avLst>
              </a:prstGeom>
              <a:noFill/>
              <a:ln w="25400">
                <a:solidFill>
                  <a:srgbClr val="008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61463" name="直接连接符 62487"/>
              <p:cNvSpPr>
                <a:spLocks noChangeShapeType="1"/>
              </p:cNvSpPr>
              <p:nvPr/>
            </p:nvSpPr>
            <p:spPr bwMode="auto">
              <a:xfrm>
                <a:off x="336" y="0"/>
                <a:ext cx="0" cy="720"/>
              </a:xfrm>
              <a:prstGeom prst="line">
                <a:avLst/>
              </a:prstGeom>
              <a:noFill/>
              <a:ln w="19050">
                <a:solidFill>
                  <a:srgbClr val="008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61464" name="直接连接符 62488"/>
              <p:cNvSpPr>
                <a:spLocks noChangeShapeType="1"/>
              </p:cNvSpPr>
              <p:nvPr/>
            </p:nvSpPr>
            <p:spPr bwMode="auto">
              <a:xfrm flipH="1">
                <a:off x="0" y="672"/>
                <a:ext cx="336" cy="336"/>
              </a:xfrm>
              <a:prstGeom prst="line">
                <a:avLst/>
              </a:prstGeom>
              <a:noFill/>
              <a:ln w="19050">
                <a:solidFill>
                  <a:srgbClr val="008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61465" name="直接连接符 62489"/>
              <p:cNvSpPr>
                <a:spLocks noChangeShapeType="1"/>
              </p:cNvSpPr>
              <p:nvPr/>
            </p:nvSpPr>
            <p:spPr bwMode="auto">
              <a:xfrm flipV="1">
                <a:off x="336" y="672"/>
                <a:ext cx="720" cy="0"/>
              </a:xfrm>
              <a:prstGeom prst="line">
                <a:avLst/>
              </a:prstGeom>
              <a:noFill/>
              <a:ln w="19050">
                <a:solidFill>
                  <a:srgbClr val="008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pSp>
        <p:sp>
          <p:nvSpPr>
            <p:cNvPr id="61466" name="直接连接符 62490"/>
            <p:cNvSpPr>
              <a:spLocks noChangeShapeType="1"/>
            </p:cNvSpPr>
            <p:nvPr/>
          </p:nvSpPr>
          <p:spPr bwMode="auto">
            <a:xfrm flipV="1">
              <a:off x="432" y="48"/>
              <a:ext cx="0" cy="1152"/>
            </a:xfrm>
            <a:prstGeom prst="line">
              <a:avLst/>
            </a:prstGeom>
            <a:noFill/>
            <a:ln w="19050">
              <a:solidFill>
                <a:srgbClr val="00008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61467" name="直接连接符 62491"/>
            <p:cNvSpPr>
              <a:spLocks noChangeShapeType="1"/>
            </p:cNvSpPr>
            <p:nvPr/>
          </p:nvSpPr>
          <p:spPr bwMode="auto">
            <a:xfrm>
              <a:off x="432" y="1200"/>
              <a:ext cx="1488" cy="0"/>
            </a:xfrm>
            <a:prstGeom prst="line">
              <a:avLst/>
            </a:prstGeom>
            <a:noFill/>
            <a:ln w="19050">
              <a:solidFill>
                <a:srgbClr val="00008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61468" name="直接连接符 62492"/>
            <p:cNvSpPr>
              <a:spLocks noChangeShapeType="1"/>
            </p:cNvSpPr>
            <p:nvPr/>
          </p:nvSpPr>
          <p:spPr bwMode="auto">
            <a:xfrm flipH="1">
              <a:off x="0" y="1200"/>
              <a:ext cx="432" cy="480"/>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61469" name="矩形 62493"/>
            <p:cNvSpPr>
              <a:spLocks noChangeArrowheads="1"/>
            </p:cNvSpPr>
            <p:nvPr/>
          </p:nvSpPr>
          <p:spPr bwMode="auto">
            <a:xfrm>
              <a:off x="103" y="1584"/>
              <a:ext cx="19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altLang="zh-CN" sz="2000" i="1" dirty="0">
                  <a:latin typeface="微软雅黑" panose="020B0503020204020204" pitchFamily="34" charset="-122"/>
                  <a:ea typeface="微软雅黑" panose="020B0503020204020204" pitchFamily="34" charset="-122"/>
                </a:rPr>
                <a:t>x</a:t>
              </a:r>
            </a:p>
          </p:txBody>
        </p:sp>
        <p:sp>
          <p:nvSpPr>
            <p:cNvPr id="61470" name="矩形 62494"/>
            <p:cNvSpPr>
              <a:spLocks noChangeArrowheads="1"/>
            </p:cNvSpPr>
            <p:nvPr/>
          </p:nvSpPr>
          <p:spPr bwMode="auto">
            <a:xfrm>
              <a:off x="1871" y="1248"/>
              <a:ext cx="20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altLang="zh-CN" sz="2000" i="1" dirty="0">
                  <a:latin typeface="微软雅黑" panose="020B0503020204020204" pitchFamily="34" charset="-122"/>
                  <a:ea typeface="微软雅黑" panose="020B0503020204020204" pitchFamily="34" charset="-122"/>
                </a:rPr>
                <a:t>y</a:t>
              </a:r>
            </a:p>
          </p:txBody>
        </p:sp>
        <p:sp>
          <p:nvSpPr>
            <p:cNvPr id="61471" name="矩形 62495"/>
            <p:cNvSpPr>
              <a:spLocks noChangeArrowheads="1"/>
            </p:cNvSpPr>
            <p:nvPr/>
          </p:nvSpPr>
          <p:spPr bwMode="auto">
            <a:xfrm>
              <a:off x="141" y="48"/>
              <a:ext cx="196"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altLang="zh-CN" sz="2000" i="1" dirty="0">
                  <a:latin typeface="微软雅黑" panose="020B0503020204020204" pitchFamily="34" charset="-122"/>
                  <a:ea typeface="微软雅黑" panose="020B0503020204020204" pitchFamily="34" charset="-122"/>
                </a:rPr>
                <a:t>z</a:t>
              </a:r>
            </a:p>
          </p:txBody>
        </p:sp>
        <p:graphicFrame>
          <p:nvGraphicFramePr>
            <p:cNvPr id="61472" name="对象 62496"/>
            <p:cNvGraphicFramePr>
              <a:graphicFrameLocks noChangeAspect="1"/>
            </p:cNvGraphicFramePr>
            <p:nvPr/>
          </p:nvGraphicFramePr>
          <p:xfrm>
            <a:off x="1584" y="816"/>
            <a:ext cx="256" cy="221"/>
          </p:xfrm>
          <a:graphic>
            <a:graphicData uri="http://schemas.openxmlformats.org/presentationml/2006/ole">
              <mc:AlternateContent xmlns:mc="http://schemas.openxmlformats.org/markup-compatibility/2006">
                <mc:Choice xmlns:v="urn:schemas-microsoft-com:vml" Requires="v">
                  <p:oleObj r:id="rId15" imgW="4876800" imgH="4267200" progId="Equation.3">
                    <p:embed/>
                  </p:oleObj>
                </mc:Choice>
                <mc:Fallback>
                  <p:oleObj r:id="rId15" imgW="4876800" imgH="4267200" progId="Equation.3">
                    <p:embed/>
                    <p:pic>
                      <p:nvPicPr>
                        <p:cNvPr id="61472" name="对象 6249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4" y="816"/>
                          <a:ext cx="25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473" name="对象 62497"/>
            <p:cNvGraphicFramePr>
              <a:graphicFrameLocks noChangeAspect="1"/>
            </p:cNvGraphicFramePr>
            <p:nvPr/>
          </p:nvGraphicFramePr>
          <p:xfrm>
            <a:off x="920" y="992"/>
            <a:ext cx="240" cy="253"/>
          </p:xfrm>
          <a:graphic>
            <a:graphicData uri="http://schemas.openxmlformats.org/presentationml/2006/ole">
              <mc:AlternateContent xmlns:mc="http://schemas.openxmlformats.org/markup-compatibility/2006">
                <mc:Choice xmlns:v="urn:schemas-microsoft-com:vml" Requires="v">
                  <p:oleObj r:id="rId17" imgW="4572000" imgH="4876800" progId="Equation.3">
                    <p:embed/>
                  </p:oleObj>
                </mc:Choice>
                <mc:Fallback>
                  <p:oleObj r:id="rId17" imgW="4572000" imgH="4876800" progId="Equation.3">
                    <p:embed/>
                    <p:pic>
                      <p:nvPicPr>
                        <p:cNvPr id="61473" name="对象 6249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20" y="992"/>
                          <a:ext cx="24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474" name="对象 62498"/>
            <p:cNvGraphicFramePr>
              <a:graphicFrameLocks noChangeAspect="1"/>
            </p:cNvGraphicFramePr>
            <p:nvPr/>
          </p:nvGraphicFramePr>
          <p:xfrm>
            <a:off x="640" y="528"/>
            <a:ext cx="224" cy="221"/>
          </p:xfrm>
          <a:graphic>
            <a:graphicData uri="http://schemas.openxmlformats.org/presentationml/2006/ole">
              <mc:AlternateContent xmlns:mc="http://schemas.openxmlformats.org/markup-compatibility/2006">
                <mc:Choice xmlns:v="urn:schemas-microsoft-com:vml" Requires="v">
                  <p:oleObj r:id="rId19" imgW="4267200" imgH="4267200" progId="Equation.3">
                    <p:embed/>
                  </p:oleObj>
                </mc:Choice>
                <mc:Fallback>
                  <p:oleObj r:id="rId19" imgW="4267200" imgH="4267200" progId="Equation.3">
                    <p:embed/>
                    <p:pic>
                      <p:nvPicPr>
                        <p:cNvPr id="61474" name="对象 6249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0" y="528"/>
                          <a:ext cx="22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2" name="灯片编号占位符 1"/>
          <p:cNvSpPr>
            <a:spLocks noGrp="1"/>
          </p:cNvSpPr>
          <p:nvPr>
            <p:ph type="sldNum" sz="quarter" idx="12"/>
          </p:nvPr>
        </p:nvSpPr>
        <p:spPr/>
        <p:txBody>
          <a:bodyPr/>
          <a:lstStyle/>
          <a:p>
            <a:fld id="{0C913308-F349-4B6D-A68A-DD1791B4A57B}" type="slidenum">
              <a:rPr lang="zh-CN" altLang="en-US" smtClean="0"/>
              <a:pPr/>
              <a:t>72</a:t>
            </a:fld>
            <a:endParaRPr lang="zh-CN" altLang="en-US"/>
          </a:p>
        </p:txBody>
      </p:sp>
      <p:sp>
        <p:nvSpPr>
          <p:cNvPr id="3" name="直接连接符 62481">
            <a:extLst>
              <a:ext uri="{FF2B5EF4-FFF2-40B4-BE49-F238E27FC236}">
                <a16:creationId xmlns:a16="http://schemas.microsoft.com/office/drawing/2014/main" id="{D7BB5CC6-C98D-E3C3-3218-DEF420EBD338}"/>
              </a:ext>
            </a:extLst>
          </p:cNvPr>
          <p:cNvSpPr>
            <a:spLocks noChangeShapeType="1"/>
          </p:cNvSpPr>
          <p:nvPr/>
        </p:nvSpPr>
        <p:spPr bwMode="auto">
          <a:xfrm rot="10800000">
            <a:off x="4441701" y="2675934"/>
            <a:ext cx="28462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4" name="对象 3">
            <a:extLst>
              <a:ext uri="{FF2B5EF4-FFF2-40B4-BE49-F238E27FC236}">
                <a16:creationId xmlns:a16="http://schemas.microsoft.com/office/drawing/2014/main" id="{BE40AFBA-2608-4D5A-1AA0-CA868B922820}"/>
              </a:ext>
            </a:extLst>
          </p:cNvPr>
          <p:cNvGraphicFramePr>
            <a:graphicFrameLocks noChangeAspect="1"/>
          </p:cNvGraphicFramePr>
          <p:nvPr/>
        </p:nvGraphicFramePr>
        <p:xfrm>
          <a:off x="4784152" y="2407357"/>
          <a:ext cx="483843" cy="483843"/>
        </p:xfrm>
        <a:graphic>
          <a:graphicData uri="http://schemas.openxmlformats.org/presentationml/2006/ole">
            <mc:AlternateContent xmlns:mc="http://schemas.openxmlformats.org/markup-compatibility/2006">
              <mc:Choice xmlns:v="urn:schemas-microsoft-com:vml" Requires="v">
                <p:oleObj name="Equation" r:id="rId21" imgW="228600" imgH="228600" progId="Equation.DSMT4">
                  <p:embed/>
                </p:oleObj>
              </mc:Choice>
              <mc:Fallback>
                <p:oleObj name="Equation" r:id="rId21" imgW="228600" imgH="228600" progId="Equation.DSMT4">
                  <p:embed/>
                  <p:pic>
                    <p:nvPicPr>
                      <p:cNvPr id="4" name="对象 3">
                        <a:extLst>
                          <a:ext uri="{FF2B5EF4-FFF2-40B4-BE49-F238E27FC236}">
                            <a16:creationId xmlns:a16="http://schemas.microsoft.com/office/drawing/2014/main" id="{BE40AFBA-2608-4D5A-1AA0-CA868B922820}"/>
                          </a:ext>
                        </a:extLst>
                      </p:cNvPr>
                      <p:cNvPicPr/>
                      <p:nvPr/>
                    </p:nvPicPr>
                    <p:blipFill>
                      <a:blip r:embed="rId22"/>
                      <a:stretch>
                        <a:fillRect/>
                      </a:stretch>
                    </p:blipFill>
                    <p:spPr>
                      <a:xfrm>
                        <a:off x="4784152" y="2407357"/>
                        <a:ext cx="483843" cy="483843"/>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430A6357-246B-1C05-7A08-6FE99CEA7B3A}"/>
              </a:ext>
            </a:extLst>
          </p:cNvPr>
          <p:cNvGraphicFramePr>
            <a:graphicFrameLocks noChangeAspect="1"/>
          </p:cNvGraphicFramePr>
          <p:nvPr/>
        </p:nvGraphicFramePr>
        <p:xfrm>
          <a:off x="6441951" y="2294864"/>
          <a:ext cx="1427162" cy="641350"/>
        </p:xfrm>
        <a:graphic>
          <a:graphicData uri="http://schemas.openxmlformats.org/presentationml/2006/ole">
            <mc:AlternateContent xmlns:mc="http://schemas.openxmlformats.org/markup-compatibility/2006">
              <mc:Choice xmlns:v="urn:schemas-microsoft-com:vml" Requires="v">
                <p:oleObj name="Equation" r:id="rId23" imgW="876240" imgH="393480" progId="Equation.DSMT4">
                  <p:embed/>
                </p:oleObj>
              </mc:Choice>
              <mc:Fallback>
                <p:oleObj name="Equation" r:id="rId23" imgW="876240" imgH="393480" progId="Equation.DSMT4">
                  <p:embed/>
                  <p:pic>
                    <p:nvPicPr>
                      <p:cNvPr id="5" name="对象 4">
                        <a:extLst>
                          <a:ext uri="{FF2B5EF4-FFF2-40B4-BE49-F238E27FC236}">
                            <a16:creationId xmlns:a16="http://schemas.microsoft.com/office/drawing/2014/main" id="{430A6357-246B-1C05-7A08-6FE99CEA7B3A}"/>
                          </a:ext>
                        </a:extLst>
                      </p:cNvPr>
                      <p:cNvPicPr/>
                      <p:nvPr/>
                    </p:nvPicPr>
                    <p:blipFill>
                      <a:blip r:embed="rId24"/>
                      <a:stretch>
                        <a:fillRect/>
                      </a:stretch>
                    </p:blipFill>
                    <p:spPr>
                      <a:xfrm>
                        <a:off x="6441951" y="2294864"/>
                        <a:ext cx="1427162" cy="641350"/>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B824912F-7C03-F81C-27A4-E1C5C2770D1B}"/>
              </a:ext>
            </a:extLst>
          </p:cNvPr>
          <p:cNvSpPr/>
          <p:nvPr/>
        </p:nvSpPr>
        <p:spPr>
          <a:xfrm>
            <a:off x="542925" y="254890"/>
            <a:ext cx="3898776" cy="682879"/>
          </a:xfrm>
          <a:prstGeom prst="rect">
            <a:avLst/>
          </a:prstGeom>
          <a:noFill/>
          <a:ln w="9525">
            <a:noFill/>
            <a:miter/>
          </a:ln>
        </p:spPr>
        <p:txBody>
          <a:bodyPr wrap="square">
            <a:spAutoFit/>
          </a:bodyPr>
          <a:lstStyle/>
          <a:p>
            <a:pPr>
              <a:lnSpc>
                <a:spcPct val="150000"/>
              </a:lnSpc>
              <a:spcBef>
                <a:spcPct val="0"/>
              </a:spcBef>
              <a:buClr>
                <a:srgbClr val="000000"/>
              </a:buClr>
            </a:pP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3.1 </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流体的运动方程</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矩形 63489"/>
          <p:cNvSpPr>
            <a:spLocks noChangeArrowheads="1"/>
          </p:cNvSpPr>
          <p:nvPr/>
        </p:nvSpPr>
        <p:spPr bwMode="auto">
          <a:xfrm>
            <a:off x="2351584" y="3254601"/>
            <a:ext cx="776605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因此，周围流体通过六个侧面作用于小体元沿</a:t>
            </a:r>
            <a:r>
              <a:rPr lang="en-US" altLang="zh-CN" sz="2000" i="1" dirty="0">
                <a:solidFill>
                  <a:srgbClr val="FF0000"/>
                </a:solidFill>
                <a:latin typeface="微软雅黑" panose="020B0503020204020204" pitchFamily="34" charset="-122"/>
                <a:ea typeface="微软雅黑" panose="020B0503020204020204" pitchFamily="34" charset="-122"/>
              </a:rPr>
              <a:t>x</a:t>
            </a:r>
            <a:r>
              <a:rPr lang="zh-CN" altLang="en-US" sz="2000" dirty="0">
                <a:solidFill>
                  <a:srgbClr val="FF0000"/>
                </a:solidFill>
                <a:latin typeface="微软雅黑" panose="020B0503020204020204" pitchFamily="34" charset="-122"/>
                <a:ea typeface="微软雅黑" panose="020B0503020204020204" pitchFamily="34" charset="-122"/>
              </a:rPr>
              <a:t>方向</a:t>
            </a:r>
            <a:r>
              <a:rPr lang="zh-CN" altLang="en-US" sz="2000" dirty="0">
                <a:latin typeface="微软雅黑" panose="020B0503020204020204" pitchFamily="34" charset="-122"/>
                <a:ea typeface="微软雅黑" panose="020B0503020204020204" pitchFamily="34" charset="-122"/>
              </a:rPr>
              <a:t>的表面力合力为：</a:t>
            </a:r>
          </a:p>
        </p:txBody>
      </p:sp>
      <p:graphicFrame>
        <p:nvGraphicFramePr>
          <p:cNvPr id="62466" name="对象 63490"/>
          <p:cNvGraphicFramePr>
            <a:graphicFrameLocks noChangeAspect="1"/>
          </p:cNvGraphicFramePr>
          <p:nvPr/>
        </p:nvGraphicFramePr>
        <p:xfrm>
          <a:off x="4506413" y="1183708"/>
          <a:ext cx="5421313" cy="1063625"/>
        </p:xfrm>
        <a:graphic>
          <a:graphicData uri="http://schemas.openxmlformats.org/presentationml/2006/ole">
            <mc:AlternateContent xmlns:mc="http://schemas.openxmlformats.org/markup-compatibility/2006">
              <mc:Choice xmlns:v="urn:schemas-microsoft-com:vml" Requires="v">
                <p:oleObj name="Equation" r:id="rId2" imgW="3098520" imgH="482400" progId="Equation.DSMT4">
                  <p:embed/>
                </p:oleObj>
              </mc:Choice>
              <mc:Fallback>
                <p:oleObj name="Equation" r:id="rId2" imgW="3098520" imgH="482400" progId="Equation.DSMT4">
                  <p:embed/>
                  <p:pic>
                    <p:nvPicPr>
                      <p:cNvPr id="62466" name="对象 63490"/>
                      <p:cNvPicPr>
                        <a:picLocks noChangeAspect="1" noChangeArrowheads="1"/>
                      </p:cNvPicPr>
                      <p:nvPr/>
                    </p:nvPicPr>
                    <p:blipFill>
                      <a:blip r:embed="rId3"/>
                      <a:srcRect/>
                      <a:stretch>
                        <a:fillRect/>
                      </a:stretch>
                    </p:blipFill>
                    <p:spPr bwMode="auto">
                      <a:xfrm>
                        <a:off x="4506413" y="1183708"/>
                        <a:ext cx="5421313" cy="1063625"/>
                      </a:xfrm>
                      <a:prstGeom prst="rect">
                        <a:avLst/>
                      </a:prstGeom>
                      <a:noFill/>
                      <a:ln>
                        <a:noFill/>
                      </a:ln>
                    </p:spPr>
                  </p:pic>
                </p:oleObj>
              </mc:Fallback>
            </mc:AlternateContent>
          </a:graphicData>
        </a:graphic>
      </p:graphicFrame>
      <p:graphicFrame>
        <p:nvGraphicFramePr>
          <p:cNvPr id="62467" name="对象 63491"/>
          <p:cNvGraphicFramePr>
            <a:graphicFrameLocks noChangeAspect="1"/>
          </p:cNvGraphicFramePr>
          <p:nvPr/>
        </p:nvGraphicFramePr>
        <p:xfrm>
          <a:off x="7948613" y="1644651"/>
          <a:ext cx="11112" cy="17463"/>
        </p:xfrm>
        <a:graphic>
          <a:graphicData uri="http://schemas.openxmlformats.org/presentationml/2006/ole">
            <mc:AlternateContent xmlns:mc="http://schemas.openxmlformats.org/markup-compatibility/2006">
              <mc:Choice xmlns:v="urn:schemas-microsoft-com:vml" Requires="v">
                <p:oleObj name="Equation" r:id="rId4" imgW="114120" imgH="177480" progId="Equation.DSMT4">
                  <p:embed/>
                </p:oleObj>
              </mc:Choice>
              <mc:Fallback>
                <p:oleObj name="Equation" r:id="rId4" imgW="114120" imgH="177480" progId="Equation.DSMT4">
                  <p:embed/>
                  <p:pic>
                    <p:nvPicPr>
                      <p:cNvPr id="62467" name="对象 63491"/>
                      <p:cNvPicPr>
                        <a:picLocks noChangeAspect="1" noChangeArrowheads="1"/>
                      </p:cNvPicPr>
                      <p:nvPr/>
                    </p:nvPicPr>
                    <p:blipFill>
                      <a:blip r:embed="rId5"/>
                      <a:srcRect/>
                      <a:stretch>
                        <a:fillRect/>
                      </a:stretch>
                    </p:blipFill>
                    <p:spPr bwMode="auto">
                      <a:xfrm>
                        <a:off x="7948613" y="1644651"/>
                        <a:ext cx="11112" cy="17463"/>
                      </a:xfrm>
                      <a:prstGeom prst="rect">
                        <a:avLst/>
                      </a:prstGeom>
                      <a:noFill/>
                      <a:ln>
                        <a:noFill/>
                      </a:ln>
                    </p:spPr>
                  </p:pic>
                </p:oleObj>
              </mc:Fallback>
            </mc:AlternateContent>
          </a:graphicData>
        </a:graphic>
      </p:graphicFrame>
      <p:graphicFrame>
        <p:nvGraphicFramePr>
          <p:cNvPr id="62468" name="对象 63492"/>
          <p:cNvGraphicFramePr>
            <a:graphicFrameLocks noChangeAspect="1"/>
          </p:cNvGraphicFramePr>
          <p:nvPr/>
        </p:nvGraphicFramePr>
        <p:xfrm>
          <a:off x="4507863" y="2302203"/>
          <a:ext cx="5428300" cy="971033"/>
        </p:xfrm>
        <a:graphic>
          <a:graphicData uri="http://schemas.openxmlformats.org/presentationml/2006/ole">
            <mc:AlternateContent xmlns:mc="http://schemas.openxmlformats.org/markup-compatibility/2006">
              <mc:Choice xmlns:v="urn:schemas-microsoft-com:vml" Requires="v">
                <p:oleObj name="Equation" r:id="rId6" imgW="3073320" imgH="431640" progId="Equation.DSMT4">
                  <p:embed/>
                </p:oleObj>
              </mc:Choice>
              <mc:Fallback>
                <p:oleObj name="Equation" r:id="rId6" imgW="3073320" imgH="431640" progId="Equation.DSMT4">
                  <p:embed/>
                  <p:pic>
                    <p:nvPicPr>
                      <p:cNvPr id="62468" name="对象 63492"/>
                      <p:cNvPicPr>
                        <a:picLocks noChangeAspect="1" noChangeArrowheads="1"/>
                      </p:cNvPicPr>
                      <p:nvPr/>
                    </p:nvPicPr>
                    <p:blipFill>
                      <a:blip r:embed="rId7"/>
                      <a:srcRect/>
                      <a:stretch>
                        <a:fillRect/>
                      </a:stretch>
                    </p:blipFill>
                    <p:spPr bwMode="auto">
                      <a:xfrm>
                        <a:off x="4507863" y="2302203"/>
                        <a:ext cx="5428300" cy="971033"/>
                      </a:xfrm>
                      <a:prstGeom prst="rect">
                        <a:avLst/>
                      </a:prstGeom>
                      <a:noFill/>
                      <a:ln>
                        <a:noFill/>
                      </a:ln>
                    </p:spPr>
                  </p:pic>
                </p:oleObj>
              </mc:Fallback>
            </mc:AlternateContent>
          </a:graphicData>
        </a:graphic>
      </p:graphicFrame>
      <p:sp>
        <p:nvSpPr>
          <p:cNvPr id="62470" name="矩形 63494"/>
          <p:cNvSpPr>
            <a:spLocks noChangeArrowheads="1"/>
          </p:cNvSpPr>
          <p:nvPr/>
        </p:nvSpPr>
        <p:spPr bwMode="auto">
          <a:xfrm>
            <a:off x="2999656" y="1446088"/>
            <a:ext cx="146706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右左侧面：</a:t>
            </a:r>
          </a:p>
        </p:txBody>
      </p:sp>
      <p:sp>
        <p:nvSpPr>
          <p:cNvPr id="62471" name="矩形 63495"/>
          <p:cNvSpPr>
            <a:spLocks noChangeArrowheads="1"/>
          </p:cNvSpPr>
          <p:nvPr/>
        </p:nvSpPr>
        <p:spPr bwMode="auto">
          <a:xfrm>
            <a:off x="3014738" y="2512888"/>
            <a:ext cx="146706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上下侧面：</a:t>
            </a:r>
          </a:p>
        </p:txBody>
      </p:sp>
      <p:graphicFrame>
        <p:nvGraphicFramePr>
          <p:cNvPr id="62472" name="对象 63496"/>
          <p:cNvGraphicFramePr>
            <a:graphicFrameLocks noChangeAspect="1"/>
          </p:cNvGraphicFramePr>
          <p:nvPr/>
        </p:nvGraphicFramePr>
        <p:xfrm>
          <a:off x="2439124" y="4800987"/>
          <a:ext cx="4176713" cy="1052512"/>
        </p:xfrm>
        <a:graphic>
          <a:graphicData uri="http://schemas.openxmlformats.org/presentationml/2006/ole">
            <mc:AlternateContent xmlns:mc="http://schemas.openxmlformats.org/markup-compatibility/2006">
              <mc:Choice xmlns:v="urn:schemas-microsoft-com:vml" Requires="v">
                <p:oleObj name="Equation" r:id="rId8" imgW="1942920" imgH="482400" progId="Equation.DSMT4">
                  <p:embed/>
                </p:oleObj>
              </mc:Choice>
              <mc:Fallback>
                <p:oleObj name="Equation" r:id="rId8" imgW="1942920" imgH="482400" progId="Equation.DSMT4">
                  <p:embed/>
                  <p:pic>
                    <p:nvPicPr>
                      <p:cNvPr id="62472" name="对象 63496"/>
                      <p:cNvPicPr>
                        <a:picLocks noChangeAspect="1" noChangeArrowheads="1"/>
                      </p:cNvPicPr>
                      <p:nvPr/>
                    </p:nvPicPr>
                    <p:blipFill>
                      <a:blip r:embed="rId9"/>
                      <a:srcRect/>
                      <a:stretch>
                        <a:fillRect/>
                      </a:stretch>
                    </p:blipFill>
                    <p:spPr bwMode="auto">
                      <a:xfrm>
                        <a:off x="2439124" y="4800987"/>
                        <a:ext cx="4176713" cy="1052512"/>
                      </a:xfrm>
                      <a:prstGeom prst="rect">
                        <a:avLst/>
                      </a:prstGeom>
                      <a:noFill/>
                      <a:ln w="28575">
                        <a:solidFill>
                          <a:srgbClr val="1F497D"/>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3" name="任意多边形 63497"/>
          <p:cNvSpPr>
            <a:spLocks noChangeArrowheads="1"/>
          </p:cNvSpPr>
          <p:nvPr/>
        </p:nvSpPr>
        <p:spPr bwMode="auto">
          <a:xfrm rot="5400000">
            <a:off x="4092074" y="4063122"/>
            <a:ext cx="749300" cy="336550"/>
          </a:xfrm>
          <a:custGeom>
            <a:avLst/>
            <a:gdLst>
              <a:gd name="T0" fmla="*/ 16200 w 21600"/>
              <a:gd name="T1" fmla="*/ 0 h 21600"/>
              <a:gd name="T2" fmla="*/ 16200 w 21600"/>
              <a:gd name="T3" fmla="*/ 5400 h 21600"/>
              <a:gd name="T4" fmla="*/ 3375 w 21600"/>
              <a:gd name="T5" fmla="*/ 5400 h 21600"/>
              <a:gd name="T6" fmla="*/ 3375 w 21600"/>
              <a:gd name="T7" fmla="*/ 16200 h 21600"/>
              <a:gd name="T8" fmla="*/ 16200 w 21600"/>
              <a:gd name="T9" fmla="*/ 16200 h 21600"/>
              <a:gd name="T10" fmla="*/ 16200 w 21600"/>
              <a:gd name="T11" fmla="*/ 21600 h 21600"/>
              <a:gd name="T12" fmla="*/ 21600 w 21600"/>
              <a:gd name="T13" fmla="*/ 10800 h 21600"/>
              <a:gd name="T14" fmla="*/ 1350 w 21600"/>
              <a:gd name="T15" fmla="*/ 5400 h 21600"/>
              <a:gd name="T16" fmla="*/ 1350 w 21600"/>
              <a:gd name="T17" fmla="*/ 16200 h 21600"/>
              <a:gd name="T18" fmla="*/ 2700 w 21600"/>
              <a:gd name="T19" fmla="*/ 16200 h 21600"/>
              <a:gd name="T20" fmla="*/ 2700 w 21600"/>
              <a:gd name="T21" fmla="*/ 5400 h 21600"/>
              <a:gd name="T22" fmla="*/ 0 w 21600"/>
              <a:gd name="T23" fmla="*/ 5400 h 21600"/>
              <a:gd name="T24" fmla="*/ 0 w 21600"/>
              <a:gd name="T25" fmla="*/ 16200 h 21600"/>
              <a:gd name="T26" fmla="*/ 675 w 21600"/>
              <a:gd name="T27" fmla="*/ 16200 h 21600"/>
              <a:gd name="T28" fmla="*/ 675 w 21600"/>
              <a:gd name="T29" fmla="*/ 54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grpSp>
        <p:nvGrpSpPr>
          <p:cNvPr id="62474" name="组合 63498"/>
          <p:cNvGrpSpPr/>
          <p:nvPr/>
        </p:nvGrpSpPr>
        <p:grpSpPr bwMode="auto">
          <a:xfrm>
            <a:off x="6826747" y="3910158"/>
            <a:ext cx="3290887" cy="3014663"/>
            <a:chOff x="0" y="0"/>
            <a:chExt cx="2073" cy="1899"/>
          </a:xfrm>
        </p:grpSpPr>
        <p:grpSp>
          <p:nvGrpSpPr>
            <p:cNvPr id="62475" name="组合 63499"/>
            <p:cNvGrpSpPr/>
            <p:nvPr/>
          </p:nvGrpSpPr>
          <p:grpSpPr bwMode="auto">
            <a:xfrm>
              <a:off x="624" y="0"/>
              <a:ext cx="1056" cy="1008"/>
              <a:chOff x="0" y="0"/>
              <a:chExt cx="1056" cy="1008"/>
            </a:xfrm>
          </p:grpSpPr>
          <p:sp>
            <p:nvSpPr>
              <p:cNvPr id="62476" name="立方体 63500"/>
              <p:cNvSpPr>
                <a:spLocks noChangeArrowheads="1"/>
              </p:cNvSpPr>
              <p:nvPr/>
            </p:nvSpPr>
            <p:spPr bwMode="auto">
              <a:xfrm>
                <a:off x="0" y="0"/>
                <a:ext cx="1056" cy="1008"/>
              </a:xfrm>
              <a:prstGeom prst="cube">
                <a:avLst>
                  <a:gd name="adj" fmla="val 31481"/>
                </a:avLst>
              </a:prstGeom>
              <a:noFill/>
              <a:ln w="25400">
                <a:solidFill>
                  <a:srgbClr val="008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62477" name="直接连接符 63501"/>
              <p:cNvSpPr>
                <a:spLocks noChangeShapeType="1"/>
              </p:cNvSpPr>
              <p:nvPr/>
            </p:nvSpPr>
            <p:spPr bwMode="auto">
              <a:xfrm>
                <a:off x="336" y="0"/>
                <a:ext cx="0" cy="720"/>
              </a:xfrm>
              <a:prstGeom prst="line">
                <a:avLst/>
              </a:prstGeom>
              <a:noFill/>
              <a:ln w="19050">
                <a:solidFill>
                  <a:srgbClr val="008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62478" name="直接连接符 63502"/>
              <p:cNvSpPr>
                <a:spLocks noChangeShapeType="1"/>
              </p:cNvSpPr>
              <p:nvPr/>
            </p:nvSpPr>
            <p:spPr bwMode="auto">
              <a:xfrm flipH="1">
                <a:off x="0" y="672"/>
                <a:ext cx="336" cy="336"/>
              </a:xfrm>
              <a:prstGeom prst="line">
                <a:avLst/>
              </a:prstGeom>
              <a:noFill/>
              <a:ln w="19050">
                <a:solidFill>
                  <a:srgbClr val="008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62479" name="直接连接符 63503"/>
              <p:cNvSpPr>
                <a:spLocks noChangeShapeType="1"/>
              </p:cNvSpPr>
              <p:nvPr/>
            </p:nvSpPr>
            <p:spPr bwMode="auto">
              <a:xfrm flipV="1">
                <a:off x="336" y="672"/>
                <a:ext cx="720" cy="0"/>
              </a:xfrm>
              <a:prstGeom prst="line">
                <a:avLst/>
              </a:prstGeom>
              <a:noFill/>
              <a:ln w="19050">
                <a:solidFill>
                  <a:srgbClr val="008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pSp>
        <p:sp>
          <p:nvSpPr>
            <p:cNvPr id="62480" name="直接连接符 63504"/>
            <p:cNvSpPr>
              <a:spLocks noChangeShapeType="1"/>
            </p:cNvSpPr>
            <p:nvPr/>
          </p:nvSpPr>
          <p:spPr bwMode="auto">
            <a:xfrm flipV="1">
              <a:off x="432" y="48"/>
              <a:ext cx="0" cy="1152"/>
            </a:xfrm>
            <a:prstGeom prst="line">
              <a:avLst/>
            </a:prstGeom>
            <a:noFill/>
            <a:ln w="19050">
              <a:solidFill>
                <a:srgbClr val="00008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62481" name="直接连接符 63505"/>
            <p:cNvSpPr>
              <a:spLocks noChangeShapeType="1"/>
            </p:cNvSpPr>
            <p:nvPr/>
          </p:nvSpPr>
          <p:spPr bwMode="auto">
            <a:xfrm>
              <a:off x="432" y="1200"/>
              <a:ext cx="1488" cy="0"/>
            </a:xfrm>
            <a:prstGeom prst="line">
              <a:avLst/>
            </a:prstGeom>
            <a:noFill/>
            <a:ln w="19050">
              <a:solidFill>
                <a:srgbClr val="00008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62482" name="直接连接符 63506"/>
            <p:cNvSpPr>
              <a:spLocks noChangeShapeType="1"/>
            </p:cNvSpPr>
            <p:nvPr/>
          </p:nvSpPr>
          <p:spPr bwMode="auto">
            <a:xfrm flipH="1">
              <a:off x="0" y="1200"/>
              <a:ext cx="432" cy="480"/>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62483" name="矩形 63507"/>
            <p:cNvSpPr>
              <a:spLocks noChangeArrowheads="1"/>
            </p:cNvSpPr>
            <p:nvPr/>
          </p:nvSpPr>
          <p:spPr bwMode="auto">
            <a:xfrm>
              <a:off x="103" y="1584"/>
              <a:ext cx="19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altLang="zh-CN" sz="2000" i="1" dirty="0">
                  <a:latin typeface="微软雅黑" panose="020B0503020204020204" pitchFamily="34" charset="-122"/>
                  <a:ea typeface="微软雅黑" panose="020B0503020204020204" pitchFamily="34" charset="-122"/>
                </a:rPr>
                <a:t>x</a:t>
              </a:r>
            </a:p>
          </p:txBody>
        </p:sp>
        <p:sp>
          <p:nvSpPr>
            <p:cNvPr id="62484" name="矩形 63508"/>
            <p:cNvSpPr>
              <a:spLocks noChangeArrowheads="1"/>
            </p:cNvSpPr>
            <p:nvPr/>
          </p:nvSpPr>
          <p:spPr bwMode="auto">
            <a:xfrm>
              <a:off x="1871" y="1248"/>
              <a:ext cx="20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altLang="zh-CN" sz="2000" i="1" dirty="0">
                  <a:latin typeface="微软雅黑" panose="020B0503020204020204" pitchFamily="34" charset="-122"/>
                  <a:ea typeface="微软雅黑" panose="020B0503020204020204" pitchFamily="34" charset="-122"/>
                </a:rPr>
                <a:t>y</a:t>
              </a:r>
            </a:p>
          </p:txBody>
        </p:sp>
        <p:sp>
          <p:nvSpPr>
            <p:cNvPr id="62485" name="矩形 63509"/>
            <p:cNvSpPr>
              <a:spLocks noChangeArrowheads="1"/>
            </p:cNvSpPr>
            <p:nvPr/>
          </p:nvSpPr>
          <p:spPr bwMode="auto">
            <a:xfrm>
              <a:off x="141" y="48"/>
              <a:ext cx="196"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altLang="zh-CN" sz="2000" i="1" dirty="0">
                  <a:latin typeface="微软雅黑" panose="020B0503020204020204" pitchFamily="34" charset="-122"/>
                  <a:ea typeface="微软雅黑" panose="020B0503020204020204" pitchFamily="34" charset="-122"/>
                </a:rPr>
                <a:t>z</a:t>
              </a:r>
            </a:p>
          </p:txBody>
        </p:sp>
        <p:graphicFrame>
          <p:nvGraphicFramePr>
            <p:cNvPr id="62486" name="对象 63510"/>
            <p:cNvGraphicFramePr>
              <a:graphicFrameLocks noChangeAspect="1"/>
            </p:cNvGraphicFramePr>
            <p:nvPr/>
          </p:nvGraphicFramePr>
          <p:xfrm>
            <a:off x="1584" y="816"/>
            <a:ext cx="256" cy="221"/>
          </p:xfrm>
          <a:graphic>
            <a:graphicData uri="http://schemas.openxmlformats.org/presentationml/2006/ole">
              <mc:AlternateContent xmlns:mc="http://schemas.openxmlformats.org/markup-compatibility/2006">
                <mc:Choice xmlns:v="urn:schemas-microsoft-com:vml" Requires="v">
                  <p:oleObj r:id="rId10" imgW="4876800" imgH="4267200" progId="Equation.3">
                    <p:embed/>
                  </p:oleObj>
                </mc:Choice>
                <mc:Fallback>
                  <p:oleObj r:id="rId10" imgW="4876800" imgH="4267200" progId="Equation.3">
                    <p:embed/>
                    <p:pic>
                      <p:nvPicPr>
                        <p:cNvPr id="62486" name="对象 635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4" y="816"/>
                          <a:ext cx="25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87" name="对象 63511"/>
            <p:cNvGraphicFramePr>
              <a:graphicFrameLocks noChangeAspect="1"/>
            </p:cNvGraphicFramePr>
            <p:nvPr/>
          </p:nvGraphicFramePr>
          <p:xfrm>
            <a:off x="920" y="992"/>
            <a:ext cx="240" cy="253"/>
          </p:xfrm>
          <a:graphic>
            <a:graphicData uri="http://schemas.openxmlformats.org/presentationml/2006/ole">
              <mc:AlternateContent xmlns:mc="http://schemas.openxmlformats.org/markup-compatibility/2006">
                <mc:Choice xmlns:v="urn:schemas-microsoft-com:vml" Requires="v">
                  <p:oleObj r:id="rId12" imgW="4572000" imgH="4876800" progId="Equation.3">
                    <p:embed/>
                  </p:oleObj>
                </mc:Choice>
                <mc:Fallback>
                  <p:oleObj r:id="rId12" imgW="4572000" imgH="4876800" progId="Equation.3">
                    <p:embed/>
                    <p:pic>
                      <p:nvPicPr>
                        <p:cNvPr id="62487" name="对象 635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0" y="992"/>
                          <a:ext cx="24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88" name="对象 63512"/>
            <p:cNvGraphicFramePr>
              <a:graphicFrameLocks noChangeAspect="1"/>
            </p:cNvGraphicFramePr>
            <p:nvPr/>
          </p:nvGraphicFramePr>
          <p:xfrm>
            <a:off x="640" y="528"/>
            <a:ext cx="224" cy="221"/>
          </p:xfrm>
          <a:graphic>
            <a:graphicData uri="http://schemas.openxmlformats.org/presentationml/2006/ole">
              <mc:AlternateContent xmlns:mc="http://schemas.openxmlformats.org/markup-compatibility/2006">
                <mc:Choice xmlns:v="urn:schemas-microsoft-com:vml" Requires="v">
                  <p:oleObj r:id="rId14" imgW="4267200" imgH="4267200" progId="Equation.3">
                    <p:embed/>
                  </p:oleObj>
                </mc:Choice>
                <mc:Fallback>
                  <p:oleObj r:id="rId14" imgW="4267200" imgH="4267200" progId="Equation.3">
                    <p:embed/>
                    <p:pic>
                      <p:nvPicPr>
                        <p:cNvPr id="62488" name="对象 635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0" y="528"/>
                          <a:ext cx="22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2" name="灯片编号占位符 1"/>
          <p:cNvSpPr>
            <a:spLocks noGrp="1"/>
          </p:cNvSpPr>
          <p:nvPr>
            <p:ph type="sldNum" sz="quarter" idx="12"/>
          </p:nvPr>
        </p:nvSpPr>
        <p:spPr/>
        <p:txBody>
          <a:bodyPr/>
          <a:lstStyle/>
          <a:p>
            <a:fld id="{0C913308-F349-4B6D-A68A-DD1791B4A57B}" type="slidenum">
              <a:rPr lang="zh-CN" altLang="en-US" smtClean="0"/>
              <a:pPr/>
              <a:t>73</a:t>
            </a:fld>
            <a:endParaRPr lang="zh-CN" altLang="en-US"/>
          </a:p>
        </p:txBody>
      </p:sp>
      <p:cxnSp>
        <p:nvCxnSpPr>
          <p:cNvPr id="4" name="直接箭头连接符 3">
            <a:extLst>
              <a:ext uri="{FF2B5EF4-FFF2-40B4-BE49-F238E27FC236}">
                <a16:creationId xmlns:a16="http://schemas.microsoft.com/office/drawing/2014/main" id="{23DF1CB2-E6CA-F0E3-036E-0725D8F9BEB8}"/>
              </a:ext>
            </a:extLst>
          </p:cNvPr>
          <p:cNvCxnSpPr>
            <a:cxnSpLocks/>
          </p:cNvCxnSpPr>
          <p:nvPr/>
        </p:nvCxnSpPr>
        <p:spPr>
          <a:xfrm flipH="1">
            <a:off x="8568152" y="4159872"/>
            <a:ext cx="239688" cy="241265"/>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F68D09DD-2CFD-1F6C-3CBF-86A69BD65E84}"/>
              </a:ext>
            </a:extLst>
          </p:cNvPr>
          <p:cNvCxnSpPr>
            <a:cxnSpLocks/>
          </p:cNvCxnSpPr>
          <p:nvPr/>
        </p:nvCxnSpPr>
        <p:spPr>
          <a:xfrm flipH="1">
            <a:off x="8317136" y="5054401"/>
            <a:ext cx="239688" cy="241265"/>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E422B420-DD5F-5D06-E8CF-A71CC23CB15A}"/>
              </a:ext>
            </a:extLst>
          </p:cNvPr>
          <p:cNvCxnSpPr>
            <a:cxnSpLocks/>
          </p:cNvCxnSpPr>
          <p:nvPr/>
        </p:nvCxnSpPr>
        <p:spPr>
          <a:xfrm flipH="1">
            <a:off x="9188802" y="4715269"/>
            <a:ext cx="239688" cy="241265"/>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对象 7">
            <a:extLst>
              <a:ext uri="{FF2B5EF4-FFF2-40B4-BE49-F238E27FC236}">
                <a16:creationId xmlns:a16="http://schemas.microsoft.com/office/drawing/2014/main" id="{021C9C83-E893-F227-566B-CCD098F4B2DE}"/>
              </a:ext>
            </a:extLst>
          </p:cNvPr>
          <p:cNvGraphicFramePr>
            <a:graphicFrameLocks noChangeAspect="1"/>
          </p:cNvGraphicFramePr>
          <p:nvPr/>
        </p:nvGraphicFramePr>
        <p:xfrm>
          <a:off x="7670800" y="3327400"/>
          <a:ext cx="914400" cy="198438"/>
        </p:xfrm>
        <a:graphic>
          <a:graphicData uri="http://schemas.openxmlformats.org/presentationml/2006/ole">
            <mc:AlternateContent xmlns:mc="http://schemas.openxmlformats.org/markup-compatibility/2006">
              <mc:Choice xmlns:v="urn:schemas-microsoft-com:vml" Requires="v">
                <p:oleObj name="Equation" r:id="rId16" imgW="914400" imgH="198720" progId="Equation.DSMT4">
                  <p:embed/>
                </p:oleObj>
              </mc:Choice>
              <mc:Fallback>
                <p:oleObj name="Equation" r:id="rId16" imgW="914400" imgH="198720" progId="Equation.DSMT4">
                  <p:embed/>
                  <p:pic>
                    <p:nvPicPr>
                      <p:cNvPr id="8" name="对象 7">
                        <a:extLst>
                          <a:ext uri="{FF2B5EF4-FFF2-40B4-BE49-F238E27FC236}">
                            <a16:creationId xmlns:a16="http://schemas.microsoft.com/office/drawing/2014/main" id="{021C9C83-E893-F227-566B-CCD098F4B2DE}"/>
                          </a:ext>
                        </a:extLst>
                      </p:cNvPr>
                      <p:cNvPicPr/>
                      <p:nvPr/>
                    </p:nvPicPr>
                    <p:blipFill>
                      <a:blip r:embed="rId17"/>
                      <a:stretch>
                        <a:fillRect/>
                      </a:stretch>
                    </p:blipFill>
                    <p:spPr>
                      <a:xfrm>
                        <a:off x="7670800" y="3327400"/>
                        <a:ext cx="914400" cy="198438"/>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2FF78BF1-DA3B-05B8-A501-32752E54879F}"/>
              </a:ext>
            </a:extLst>
          </p:cNvPr>
          <p:cNvGraphicFramePr>
            <a:graphicFrameLocks noChangeAspect="1"/>
          </p:cNvGraphicFramePr>
          <p:nvPr/>
        </p:nvGraphicFramePr>
        <p:xfrm>
          <a:off x="8571863" y="4676812"/>
          <a:ext cx="387297" cy="387297"/>
        </p:xfrm>
        <a:graphic>
          <a:graphicData uri="http://schemas.openxmlformats.org/presentationml/2006/ole">
            <mc:AlternateContent xmlns:mc="http://schemas.openxmlformats.org/markup-compatibility/2006">
              <mc:Choice xmlns:v="urn:schemas-microsoft-com:vml" Requires="v">
                <p:oleObj name="Equation" r:id="rId18" imgW="228600" imgH="228600" progId="Equation.DSMT4">
                  <p:embed/>
                </p:oleObj>
              </mc:Choice>
              <mc:Fallback>
                <p:oleObj name="Equation" r:id="rId18" imgW="228600" imgH="228600" progId="Equation.DSMT4">
                  <p:embed/>
                  <p:pic>
                    <p:nvPicPr>
                      <p:cNvPr id="3" name="对象 2">
                        <a:extLst>
                          <a:ext uri="{FF2B5EF4-FFF2-40B4-BE49-F238E27FC236}">
                            <a16:creationId xmlns:a16="http://schemas.microsoft.com/office/drawing/2014/main" id="{2FF78BF1-DA3B-05B8-A501-32752E54879F}"/>
                          </a:ext>
                        </a:extLst>
                      </p:cNvPr>
                      <p:cNvPicPr/>
                      <p:nvPr/>
                    </p:nvPicPr>
                    <p:blipFill>
                      <a:blip r:embed="rId19"/>
                      <a:stretch>
                        <a:fillRect/>
                      </a:stretch>
                    </p:blipFill>
                    <p:spPr>
                      <a:xfrm>
                        <a:off x="8571863" y="4676812"/>
                        <a:ext cx="387297" cy="387297"/>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7B46C3B2-BA71-EF2A-269E-9A3B5ED7EE43}"/>
              </a:ext>
            </a:extLst>
          </p:cNvPr>
          <p:cNvGraphicFramePr>
            <a:graphicFrameLocks noChangeAspect="1"/>
          </p:cNvGraphicFramePr>
          <p:nvPr/>
        </p:nvGraphicFramePr>
        <p:xfrm>
          <a:off x="9076622" y="4325260"/>
          <a:ext cx="361293" cy="381365"/>
        </p:xfrm>
        <a:graphic>
          <a:graphicData uri="http://schemas.openxmlformats.org/presentationml/2006/ole">
            <mc:AlternateContent xmlns:mc="http://schemas.openxmlformats.org/markup-compatibility/2006">
              <mc:Choice xmlns:v="urn:schemas-microsoft-com:vml" Requires="v">
                <p:oleObj name="Equation" r:id="rId20" imgW="228600" imgH="241200" progId="Equation.DSMT4">
                  <p:embed/>
                </p:oleObj>
              </mc:Choice>
              <mc:Fallback>
                <p:oleObj name="Equation" r:id="rId20" imgW="228600" imgH="241200" progId="Equation.DSMT4">
                  <p:embed/>
                  <p:pic>
                    <p:nvPicPr>
                      <p:cNvPr id="5" name="对象 4">
                        <a:extLst>
                          <a:ext uri="{FF2B5EF4-FFF2-40B4-BE49-F238E27FC236}">
                            <a16:creationId xmlns:a16="http://schemas.microsoft.com/office/drawing/2014/main" id="{7B46C3B2-BA71-EF2A-269E-9A3B5ED7EE43}"/>
                          </a:ext>
                        </a:extLst>
                      </p:cNvPr>
                      <p:cNvPicPr/>
                      <p:nvPr/>
                    </p:nvPicPr>
                    <p:blipFill>
                      <a:blip r:embed="rId21"/>
                      <a:stretch>
                        <a:fillRect/>
                      </a:stretch>
                    </p:blipFill>
                    <p:spPr>
                      <a:xfrm>
                        <a:off x="9076622" y="4325260"/>
                        <a:ext cx="361293" cy="381365"/>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B3AB6A6C-00AF-9C27-08AD-7062B8540293}"/>
              </a:ext>
            </a:extLst>
          </p:cNvPr>
          <p:cNvGraphicFramePr>
            <a:graphicFrameLocks noChangeAspect="1"/>
          </p:cNvGraphicFramePr>
          <p:nvPr/>
        </p:nvGraphicFramePr>
        <p:xfrm>
          <a:off x="8895977" y="3920116"/>
          <a:ext cx="361291" cy="361291"/>
        </p:xfrm>
        <a:graphic>
          <a:graphicData uri="http://schemas.openxmlformats.org/presentationml/2006/ole">
            <mc:AlternateContent xmlns:mc="http://schemas.openxmlformats.org/markup-compatibility/2006">
              <mc:Choice xmlns:v="urn:schemas-microsoft-com:vml" Requires="v">
                <p:oleObj name="Equation" r:id="rId22" imgW="228600" imgH="228600" progId="Equation.DSMT4">
                  <p:embed/>
                </p:oleObj>
              </mc:Choice>
              <mc:Fallback>
                <p:oleObj name="Equation" r:id="rId22" imgW="228600" imgH="228600" progId="Equation.DSMT4">
                  <p:embed/>
                  <p:pic>
                    <p:nvPicPr>
                      <p:cNvPr id="10" name="对象 9">
                        <a:extLst>
                          <a:ext uri="{FF2B5EF4-FFF2-40B4-BE49-F238E27FC236}">
                            <a16:creationId xmlns:a16="http://schemas.microsoft.com/office/drawing/2014/main" id="{B3AB6A6C-00AF-9C27-08AD-7062B8540293}"/>
                          </a:ext>
                        </a:extLst>
                      </p:cNvPr>
                      <p:cNvPicPr/>
                      <p:nvPr/>
                    </p:nvPicPr>
                    <p:blipFill>
                      <a:blip r:embed="rId23"/>
                      <a:stretch>
                        <a:fillRect/>
                      </a:stretch>
                    </p:blipFill>
                    <p:spPr>
                      <a:xfrm>
                        <a:off x="8895977" y="3920116"/>
                        <a:ext cx="361291" cy="361291"/>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CDADF9D0-E701-3E57-C40E-A5493F18A8A7}"/>
              </a:ext>
            </a:extLst>
          </p:cNvPr>
          <p:cNvSpPr/>
          <p:nvPr/>
        </p:nvSpPr>
        <p:spPr>
          <a:xfrm>
            <a:off x="489736" y="239828"/>
            <a:ext cx="3898776" cy="682879"/>
          </a:xfrm>
          <a:prstGeom prst="rect">
            <a:avLst/>
          </a:prstGeom>
          <a:noFill/>
          <a:ln w="9525">
            <a:noFill/>
            <a:miter/>
          </a:ln>
        </p:spPr>
        <p:txBody>
          <a:bodyPr wrap="square">
            <a:spAutoFit/>
          </a:bodyPr>
          <a:lstStyle/>
          <a:p>
            <a:pPr>
              <a:lnSpc>
                <a:spcPct val="150000"/>
              </a:lnSpc>
              <a:spcBef>
                <a:spcPct val="0"/>
              </a:spcBef>
              <a:buClr>
                <a:srgbClr val="000000"/>
              </a:buClr>
            </a:pP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3.1 </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流体的运动方程</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矩形 64513"/>
          <p:cNvSpPr/>
          <p:nvPr/>
        </p:nvSpPr>
        <p:spPr>
          <a:xfrm>
            <a:off x="2207568" y="1187681"/>
            <a:ext cx="8229600" cy="961289"/>
          </a:xfrm>
          <a:prstGeom prst="rect">
            <a:avLst/>
          </a:prstGeom>
          <a:noFill/>
          <a:ln w="9525">
            <a:noFill/>
            <a:miter/>
          </a:ln>
        </p:spPr>
        <p:txBody>
          <a:bodyPr>
            <a:spAutoFit/>
          </a:bodyPr>
          <a:lstStyle/>
          <a:p>
            <a:pPr>
              <a:lnSpc>
                <a:spcPct val="150000"/>
              </a:lnSpc>
              <a:buClr>
                <a:srgbClr val="000000"/>
              </a:buClr>
            </a:pPr>
            <a:r>
              <a:rPr lang="zh-CN" altLang="en-US" sz="2000" noProof="1">
                <a:effectLst>
                  <a:outerShdw blurRad="38100" dist="38100" dir="2700000">
                    <a:srgbClr val="FFFFFF"/>
                  </a:outerShdw>
                </a:effectLst>
                <a:latin typeface="微软雅黑" panose="020B0503020204020204" pitchFamily="34" charset="-122"/>
                <a:ea typeface="微软雅黑" panose="020B0503020204020204" pitchFamily="34" charset="-122"/>
                <a:cs typeface="+mn-ea"/>
              </a:rPr>
              <a:t>根据牛顿运动定律：</a:t>
            </a:r>
            <a:endParaRPr lang="zh-CN" altLang="en-US" sz="2000" noProof="1">
              <a:effectLst>
                <a:outerShdw blurRad="38100" dist="38100" dir="2700000">
                  <a:srgbClr val="FFFFFF"/>
                </a:outerShdw>
              </a:effectLst>
              <a:latin typeface="微软雅黑" panose="020B0503020204020204" pitchFamily="34" charset="-122"/>
              <a:ea typeface="微软雅黑" panose="020B0503020204020204" pitchFamily="34" charset="-122"/>
            </a:endParaRPr>
          </a:p>
          <a:p>
            <a:pPr>
              <a:lnSpc>
                <a:spcPct val="150000"/>
              </a:lnSpc>
              <a:buClr>
                <a:srgbClr val="000000"/>
              </a:buClr>
            </a:pPr>
            <a:r>
              <a:rPr lang="zh-CN" altLang="en-US" sz="2000" noProof="1">
                <a:effectLst>
                  <a:outerShdw blurRad="38100" dist="38100" dir="2700000">
                    <a:srgbClr val="FFFFFF"/>
                  </a:outerShdw>
                </a:effectLst>
                <a:latin typeface="微软雅黑" panose="020B0503020204020204" pitchFamily="34" charset="-122"/>
                <a:ea typeface="微软雅黑" panose="020B0503020204020204" pitchFamily="34" charset="-122"/>
                <a:cs typeface="+mn-ea"/>
              </a:rPr>
              <a:t>小体元受到的合外力等于其质量与加速度的乘积。</a:t>
            </a:r>
            <a:endParaRPr lang="zh-CN" altLang="en-US" sz="2000" noProof="1">
              <a:effectLst>
                <a:outerShdw blurRad="38100" dist="38100" dir="2700000">
                  <a:srgbClr val="FFFFFF"/>
                </a:outerShdw>
              </a:effectLst>
              <a:latin typeface="微软雅黑" panose="020B0503020204020204" pitchFamily="34" charset="-122"/>
              <a:ea typeface="微软雅黑" panose="020B0503020204020204" pitchFamily="34" charset="-122"/>
            </a:endParaRPr>
          </a:p>
        </p:txBody>
      </p:sp>
      <p:graphicFrame>
        <p:nvGraphicFramePr>
          <p:cNvPr id="63490" name="对象 64514"/>
          <p:cNvGraphicFramePr>
            <a:graphicFrameLocks noChangeAspect="1"/>
          </p:cNvGraphicFramePr>
          <p:nvPr/>
        </p:nvGraphicFramePr>
        <p:xfrm>
          <a:off x="2424113" y="2414150"/>
          <a:ext cx="7442200" cy="1044575"/>
        </p:xfrm>
        <a:graphic>
          <a:graphicData uri="http://schemas.openxmlformats.org/presentationml/2006/ole">
            <mc:AlternateContent xmlns:mc="http://schemas.openxmlformats.org/markup-compatibility/2006">
              <mc:Choice xmlns:v="urn:schemas-microsoft-com:vml" Requires="v">
                <p:oleObj r:id="rId2" imgW="82600800" imgH="11582400" progId="Equation.3">
                  <p:embed/>
                </p:oleObj>
              </mc:Choice>
              <mc:Fallback>
                <p:oleObj r:id="rId2" imgW="82600800" imgH="11582400" progId="Equation.3">
                  <p:embed/>
                  <p:pic>
                    <p:nvPicPr>
                      <p:cNvPr id="63490" name="对象 645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2414150"/>
                        <a:ext cx="74422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491" name="对象 64515"/>
          <p:cNvGraphicFramePr>
            <a:graphicFrameLocks noChangeAspect="1"/>
          </p:cNvGraphicFramePr>
          <p:nvPr/>
        </p:nvGraphicFramePr>
        <p:xfrm>
          <a:off x="4899513" y="3526079"/>
          <a:ext cx="4038600" cy="923925"/>
        </p:xfrm>
        <a:graphic>
          <a:graphicData uri="http://schemas.openxmlformats.org/presentationml/2006/ole">
            <mc:AlternateContent xmlns:mc="http://schemas.openxmlformats.org/markup-compatibility/2006">
              <mc:Choice xmlns:v="urn:schemas-microsoft-com:vml" Requires="v">
                <p:oleObj r:id="rId4" imgW="2099520" imgH="476640" progId="Equation.3">
                  <p:embed/>
                </p:oleObj>
              </mc:Choice>
              <mc:Fallback>
                <p:oleObj r:id="rId4" imgW="2099520" imgH="476640" progId="Equation.3">
                  <p:embed/>
                  <p:pic>
                    <p:nvPicPr>
                      <p:cNvPr id="63491" name="对象 645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9513" y="3526079"/>
                        <a:ext cx="4038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4519" name="矩形 64518"/>
          <p:cNvSpPr/>
          <p:nvPr/>
        </p:nvSpPr>
        <p:spPr>
          <a:xfrm>
            <a:off x="2637918" y="3697405"/>
            <a:ext cx="2236510" cy="499624"/>
          </a:xfrm>
          <a:prstGeom prst="rect">
            <a:avLst/>
          </a:prstGeom>
          <a:noFill/>
          <a:ln w="9525">
            <a:noFill/>
            <a:miter/>
          </a:ln>
        </p:spPr>
        <p:txBody>
          <a:bodyPr wrap="none">
            <a:spAutoFit/>
          </a:bodyPr>
          <a:lstStyle/>
          <a:p>
            <a:pPr algn="ctr">
              <a:lnSpc>
                <a:spcPct val="150000"/>
              </a:lnSpc>
              <a:buClr>
                <a:srgbClr val="000000"/>
              </a:buClr>
            </a:pPr>
            <a:r>
              <a:rPr lang="zh-CN" altLang="en-US" sz="2000" noProof="1">
                <a:effectLst>
                  <a:outerShdw blurRad="38100" dist="38100" dir="2700000">
                    <a:srgbClr val="FFFFFF"/>
                  </a:outerShdw>
                </a:effectLst>
                <a:latin typeface="微软雅黑" panose="020B0503020204020204" pitchFamily="34" charset="-122"/>
                <a:ea typeface="微软雅黑" panose="020B0503020204020204" pitchFamily="34" charset="-122"/>
                <a:cs typeface="+mn-ea"/>
              </a:rPr>
              <a:t>方程可以简化为：</a:t>
            </a:r>
            <a:endParaRPr lang="zh-CN" altLang="en-US" sz="2000" noProof="1">
              <a:effectLst>
                <a:outerShdw blurRad="38100" dist="38100" dir="2700000">
                  <a:srgbClr val="FFFFFF"/>
                </a:outerShdw>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74</a:t>
            </a:fld>
            <a:endParaRPr lang="zh-CN" altLang="en-US"/>
          </a:p>
        </p:txBody>
      </p:sp>
      <p:sp>
        <p:nvSpPr>
          <p:cNvPr id="3" name="文本框 2"/>
          <p:cNvSpPr txBox="1"/>
          <p:nvPr/>
        </p:nvSpPr>
        <p:spPr>
          <a:xfrm>
            <a:off x="3930588" y="4797152"/>
            <a:ext cx="367119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latin typeface="微软雅黑" panose="020B0503020204020204" pitchFamily="34" charset="-122"/>
                <a:ea typeface="微软雅黑" panose="020B0503020204020204" pitchFamily="34" charset="-122"/>
              </a:rPr>
              <a:t>单位质量流体在 </a:t>
            </a:r>
            <a:r>
              <a:rPr lang="en-US" altLang="zh-CN" dirty="0">
                <a:latin typeface="微软雅黑" panose="020B0503020204020204" pitchFamily="34" charset="-122"/>
                <a:ea typeface="微软雅黑" panose="020B0503020204020204" pitchFamily="34" charset="-122"/>
              </a:rPr>
              <a:t>x </a:t>
            </a:r>
            <a:r>
              <a:rPr lang="zh-CN" altLang="en-US" dirty="0">
                <a:latin typeface="微软雅黑" panose="020B0503020204020204" pitchFamily="34" charset="-122"/>
                <a:ea typeface="微软雅黑" panose="020B0503020204020204" pitchFamily="34" charset="-122"/>
              </a:rPr>
              <a:t>方向的运动方程</a:t>
            </a:r>
          </a:p>
        </p:txBody>
      </p:sp>
      <p:sp>
        <p:nvSpPr>
          <p:cNvPr id="5" name="矩形 4">
            <a:extLst>
              <a:ext uri="{FF2B5EF4-FFF2-40B4-BE49-F238E27FC236}">
                <a16:creationId xmlns:a16="http://schemas.microsoft.com/office/drawing/2014/main" id="{548AA329-4C2A-FCFE-C4B4-DCED2265BE0C}"/>
              </a:ext>
            </a:extLst>
          </p:cNvPr>
          <p:cNvSpPr/>
          <p:nvPr/>
        </p:nvSpPr>
        <p:spPr>
          <a:xfrm>
            <a:off x="586509" y="266122"/>
            <a:ext cx="3898776" cy="682879"/>
          </a:xfrm>
          <a:prstGeom prst="rect">
            <a:avLst/>
          </a:prstGeom>
          <a:noFill/>
          <a:ln w="9525">
            <a:noFill/>
            <a:miter/>
          </a:ln>
        </p:spPr>
        <p:txBody>
          <a:bodyPr wrap="square">
            <a:spAutoFit/>
          </a:bodyPr>
          <a:lstStyle/>
          <a:p>
            <a:pPr>
              <a:lnSpc>
                <a:spcPct val="150000"/>
              </a:lnSpc>
              <a:spcBef>
                <a:spcPct val="0"/>
              </a:spcBef>
              <a:buClr>
                <a:srgbClr val="000000"/>
              </a:buClr>
            </a:pP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3.1 </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流体的运动方程</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矩形 65537"/>
          <p:cNvSpPr>
            <a:spLocks noChangeArrowheads="1"/>
          </p:cNvSpPr>
          <p:nvPr/>
        </p:nvSpPr>
        <p:spPr bwMode="auto">
          <a:xfrm>
            <a:off x="3870689" y="2971800"/>
            <a:ext cx="4160113" cy="40011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lgn="ctr"/>
            <a:r>
              <a:rPr lang="zh-CN" altLang="en-US" sz="2000" dirty="0">
                <a:latin typeface="微软雅黑" panose="020B0503020204020204" pitchFamily="34" charset="-122"/>
                <a:ea typeface="微软雅黑" panose="020B0503020204020204" pitchFamily="34" charset="-122"/>
              </a:rPr>
              <a:t>单位质量流体在</a:t>
            </a:r>
            <a:r>
              <a:rPr lang="zh-CN" altLang="en-US" sz="2000" i="1" dirty="0">
                <a:latin typeface="微软雅黑" panose="020B0503020204020204" pitchFamily="34" charset="-122"/>
                <a:ea typeface="微软雅黑" panose="020B0503020204020204" pitchFamily="34" charset="-122"/>
              </a:rPr>
              <a:t> </a:t>
            </a:r>
            <a:r>
              <a:rPr lang="en-US" altLang="zh-CN" sz="2000" i="1" dirty="0">
                <a:latin typeface="微软雅黑" panose="020B0503020204020204" pitchFamily="34" charset="-122"/>
                <a:ea typeface="微软雅黑" panose="020B0503020204020204" pitchFamily="34" charset="-122"/>
              </a:rPr>
              <a:t>y </a:t>
            </a:r>
            <a:r>
              <a:rPr lang="zh-CN" altLang="en-US" sz="2000" dirty="0">
                <a:latin typeface="微软雅黑" panose="020B0503020204020204" pitchFamily="34" charset="-122"/>
                <a:ea typeface="微软雅黑" panose="020B0503020204020204" pitchFamily="34" charset="-122"/>
              </a:rPr>
              <a:t>方向的运动方程</a:t>
            </a:r>
          </a:p>
        </p:txBody>
      </p:sp>
      <p:sp>
        <p:nvSpPr>
          <p:cNvPr id="64514" name="矩形 65538"/>
          <p:cNvSpPr>
            <a:spLocks noChangeArrowheads="1"/>
          </p:cNvSpPr>
          <p:nvPr/>
        </p:nvSpPr>
        <p:spPr bwMode="auto">
          <a:xfrm>
            <a:off x="3921126" y="4953001"/>
            <a:ext cx="4119563" cy="39687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lgn="ctr"/>
            <a:r>
              <a:rPr lang="zh-CN" altLang="en-US" sz="2000" dirty="0">
                <a:latin typeface="微软雅黑" panose="020B0503020204020204" pitchFamily="34" charset="-122"/>
                <a:ea typeface="微软雅黑" panose="020B0503020204020204" pitchFamily="34" charset="-122"/>
              </a:rPr>
              <a:t>单位质量流体在 </a:t>
            </a:r>
            <a:r>
              <a:rPr lang="en-US" altLang="zh-CN" sz="2000" i="1" dirty="0">
                <a:latin typeface="微软雅黑" panose="020B0503020204020204" pitchFamily="34" charset="-122"/>
                <a:ea typeface="微软雅黑" panose="020B0503020204020204" pitchFamily="34" charset="-122"/>
              </a:rPr>
              <a:t>z </a:t>
            </a:r>
            <a:r>
              <a:rPr lang="zh-CN" altLang="en-US" sz="2000" dirty="0">
                <a:latin typeface="微软雅黑" panose="020B0503020204020204" pitchFamily="34" charset="-122"/>
                <a:ea typeface="微软雅黑" panose="020B0503020204020204" pitchFamily="34" charset="-122"/>
              </a:rPr>
              <a:t>方向的运动方程</a:t>
            </a:r>
          </a:p>
        </p:txBody>
      </p:sp>
      <p:sp>
        <p:nvSpPr>
          <p:cNvPr id="64515" name="矩形 65539"/>
          <p:cNvSpPr>
            <a:spLocks noChangeArrowheads="1"/>
          </p:cNvSpPr>
          <p:nvPr/>
        </p:nvSpPr>
        <p:spPr bwMode="auto">
          <a:xfrm>
            <a:off x="2870200" y="1371601"/>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微软雅黑" panose="020B0503020204020204" pitchFamily="34" charset="-122"/>
                <a:ea typeface="微软雅黑" panose="020B0503020204020204" pitchFamily="34" charset="-122"/>
              </a:rPr>
              <a:t>同理可得：</a:t>
            </a:r>
          </a:p>
        </p:txBody>
      </p:sp>
      <p:graphicFrame>
        <p:nvGraphicFramePr>
          <p:cNvPr id="64516" name="对象 65540"/>
          <p:cNvGraphicFramePr>
            <a:graphicFrameLocks noChangeAspect="1"/>
          </p:cNvGraphicFramePr>
          <p:nvPr/>
        </p:nvGraphicFramePr>
        <p:xfrm>
          <a:off x="4138614" y="3962401"/>
          <a:ext cx="3990975" cy="923925"/>
        </p:xfrm>
        <a:graphic>
          <a:graphicData uri="http://schemas.openxmlformats.org/presentationml/2006/ole">
            <mc:AlternateContent xmlns:mc="http://schemas.openxmlformats.org/markup-compatibility/2006">
              <mc:Choice xmlns:v="urn:schemas-microsoft-com:vml" Requires="v">
                <p:oleObj r:id="rId2" imgW="2080440" imgH="476640" progId="Equation.3">
                  <p:embed/>
                </p:oleObj>
              </mc:Choice>
              <mc:Fallback>
                <p:oleObj r:id="rId2" imgW="2080440" imgH="476640" progId="Equation.3">
                  <p:embed/>
                  <p:pic>
                    <p:nvPicPr>
                      <p:cNvPr id="64516" name="对象 655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8614" y="3962401"/>
                        <a:ext cx="39909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4517" name="对象 65541"/>
          <p:cNvGraphicFramePr>
            <a:graphicFrameLocks noChangeAspect="1"/>
          </p:cNvGraphicFramePr>
          <p:nvPr/>
        </p:nvGraphicFramePr>
        <p:xfrm>
          <a:off x="4075114" y="1981201"/>
          <a:ext cx="3965575" cy="923925"/>
        </p:xfrm>
        <a:graphic>
          <a:graphicData uri="http://schemas.openxmlformats.org/presentationml/2006/ole">
            <mc:AlternateContent xmlns:mc="http://schemas.openxmlformats.org/markup-compatibility/2006">
              <mc:Choice xmlns:v="urn:schemas-microsoft-com:vml" Requires="v">
                <p:oleObj r:id="rId4" imgW="2061360" imgH="476640" progId="Equation.3">
                  <p:embed/>
                </p:oleObj>
              </mc:Choice>
              <mc:Fallback>
                <p:oleObj r:id="rId4" imgW="2061360" imgH="476640" progId="Equation.3">
                  <p:embed/>
                  <p:pic>
                    <p:nvPicPr>
                      <p:cNvPr id="64517" name="对象 655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5114" y="1981201"/>
                        <a:ext cx="39655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75</a:t>
            </a:fld>
            <a:endParaRPr lang="zh-CN" altLang="en-US"/>
          </a:p>
        </p:txBody>
      </p:sp>
      <p:sp>
        <p:nvSpPr>
          <p:cNvPr id="4" name="矩形 3">
            <a:extLst>
              <a:ext uri="{FF2B5EF4-FFF2-40B4-BE49-F238E27FC236}">
                <a16:creationId xmlns:a16="http://schemas.microsoft.com/office/drawing/2014/main" id="{51387B4F-7712-31D4-3B61-F335A3401CE7}"/>
              </a:ext>
            </a:extLst>
          </p:cNvPr>
          <p:cNvSpPr/>
          <p:nvPr/>
        </p:nvSpPr>
        <p:spPr>
          <a:xfrm>
            <a:off x="494146" y="239616"/>
            <a:ext cx="3898776" cy="682879"/>
          </a:xfrm>
          <a:prstGeom prst="rect">
            <a:avLst/>
          </a:prstGeom>
          <a:noFill/>
          <a:ln w="9525">
            <a:noFill/>
            <a:miter/>
          </a:ln>
        </p:spPr>
        <p:txBody>
          <a:bodyPr wrap="square">
            <a:spAutoFit/>
          </a:bodyPr>
          <a:lstStyle/>
          <a:p>
            <a:pPr>
              <a:lnSpc>
                <a:spcPct val="150000"/>
              </a:lnSpc>
              <a:spcBef>
                <a:spcPct val="0"/>
              </a:spcBef>
              <a:buClr>
                <a:srgbClr val="000000"/>
              </a:buClr>
            </a:pP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3.1 </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流体的运动方程</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矩形 66561"/>
          <p:cNvSpPr>
            <a:spLocks noChangeArrowheads="1"/>
          </p:cNvSpPr>
          <p:nvPr/>
        </p:nvSpPr>
        <p:spPr bwMode="auto">
          <a:xfrm>
            <a:off x="2251787" y="366868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微软雅黑" panose="020B0503020204020204" pitchFamily="34" charset="-122"/>
                <a:ea typeface="微软雅黑" panose="020B0503020204020204" pitchFamily="34" charset="-122"/>
              </a:rPr>
              <a:t>矢量形式</a:t>
            </a:r>
          </a:p>
        </p:txBody>
      </p:sp>
      <p:graphicFrame>
        <p:nvGraphicFramePr>
          <p:cNvPr id="65538" name="对象 66562"/>
          <p:cNvGraphicFramePr>
            <a:graphicFrameLocks noChangeAspect="1"/>
          </p:cNvGraphicFramePr>
          <p:nvPr/>
        </p:nvGraphicFramePr>
        <p:xfrm>
          <a:off x="3791744" y="3395663"/>
          <a:ext cx="4959350" cy="946150"/>
        </p:xfrm>
        <a:graphic>
          <a:graphicData uri="http://schemas.openxmlformats.org/presentationml/2006/ole">
            <mc:AlternateContent xmlns:mc="http://schemas.openxmlformats.org/markup-compatibility/2006">
              <mc:Choice xmlns:v="urn:schemas-microsoft-com:vml" Requires="v">
                <p:oleObj r:id="rId2" imgW="47853600" imgH="11582400" progId="Equation.3">
                  <p:embed/>
                </p:oleObj>
              </mc:Choice>
              <mc:Fallback>
                <p:oleObj r:id="rId2" imgW="47853600" imgH="11582400" progId="Equation.3">
                  <p:embed/>
                  <p:pic>
                    <p:nvPicPr>
                      <p:cNvPr id="65538" name="对象 665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744" y="3395663"/>
                        <a:ext cx="49593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39" name="对象 66563"/>
          <p:cNvGraphicFramePr>
            <a:graphicFrameLocks noChangeAspect="1"/>
          </p:cNvGraphicFramePr>
          <p:nvPr/>
        </p:nvGraphicFramePr>
        <p:xfrm>
          <a:off x="3319543" y="4489450"/>
          <a:ext cx="2464690" cy="946150"/>
        </p:xfrm>
        <a:graphic>
          <a:graphicData uri="http://schemas.openxmlformats.org/presentationml/2006/ole">
            <mc:AlternateContent xmlns:mc="http://schemas.openxmlformats.org/markup-compatibility/2006">
              <mc:Choice xmlns:v="urn:schemas-microsoft-com:vml" Requires="v">
                <p:oleObj name="Equation" r:id="rId4" imgW="1130040" imgH="444240" progId="Equation.DSMT4">
                  <p:embed/>
                </p:oleObj>
              </mc:Choice>
              <mc:Fallback>
                <p:oleObj name="Equation" r:id="rId4" imgW="1130040" imgH="444240" progId="Equation.DSMT4">
                  <p:embed/>
                  <p:pic>
                    <p:nvPicPr>
                      <p:cNvPr id="65539" name="对象 66563"/>
                      <p:cNvPicPr>
                        <a:picLocks noChangeAspect="1" noChangeArrowheads="1"/>
                      </p:cNvPicPr>
                      <p:nvPr/>
                    </p:nvPicPr>
                    <p:blipFill>
                      <a:blip r:embed="rId5"/>
                      <a:srcRect/>
                      <a:stretch>
                        <a:fillRect/>
                      </a:stretch>
                    </p:blipFill>
                    <p:spPr bwMode="auto">
                      <a:xfrm>
                        <a:off x="3319543" y="4489450"/>
                        <a:ext cx="2464690" cy="946150"/>
                      </a:xfrm>
                      <a:prstGeom prst="rect">
                        <a:avLst/>
                      </a:prstGeom>
                      <a:noFill/>
                      <a:ln>
                        <a:noFill/>
                      </a:ln>
                    </p:spPr>
                  </p:pic>
                </p:oleObj>
              </mc:Fallback>
            </mc:AlternateContent>
          </a:graphicData>
        </a:graphic>
      </p:graphicFrame>
      <p:graphicFrame>
        <p:nvGraphicFramePr>
          <p:cNvPr id="65540" name="对象 66564"/>
          <p:cNvGraphicFramePr>
            <a:graphicFrameLocks noChangeAspect="1"/>
          </p:cNvGraphicFramePr>
          <p:nvPr/>
        </p:nvGraphicFramePr>
        <p:xfrm>
          <a:off x="6096001" y="4117975"/>
          <a:ext cx="4062413" cy="1689100"/>
        </p:xfrm>
        <a:graphic>
          <a:graphicData uri="http://schemas.openxmlformats.org/presentationml/2006/ole">
            <mc:AlternateContent xmlns:mc="http://schemas.openxmlformats.org/markup-compatibility/2006">
              <mc:Choice xmlns:v="urn:schemas-microsoft-com:vml" Requires="v">
                <p:oleObj r:id="rId6" imgW="57607200" imgH="18897600" progId="Equation.DSMT4">
                  <p:embed/>
                </p:oleObj>
              </mc:Choice>
              <mc:Fallback>
                <p:oleObj r:id="rId6" imgW="57607200" imgH="18897600" progId="Equation.DSMT4">
                  <p:embed/>
                  <p:pic>
                    <p:nvPicPr>
                      <p:cNvPr id="65540" name="对象 665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1" y="4117975"/>
                        <a:ext cx="4062413"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5541" name="矩形 66565"/>
          <p:cNvSpPr>
            <a:spLocks noChangeArrowheads="1"/>
          </p:cNvSpPr>
          <p:nvPr/>
        </p:nvSpPr>
        <p:spPr bwMode="auto">
          <a:xfrm>
            <a:off x="2354254" y="4743450"/>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微软雅黑" panose="020B0503020204020204" pitchFamily="34" charset="-122"/>
                <a:ea typeface="微软雅黑" panose="020B0503020204020204" pitchFamily="34" charset="-122"/>
              </a:rPr>
              <a:t>或者：</a:t>
            </a:r>
          </a:p>
        </p:txBody>
      </p:sp>
      <p:sp>
        <p:nvSpPr>
          <p:cNvPr id="65542" name="矩形 66566"/>
          <p:cNvSpPr>
            <a:spLocks noChangeArrowheads="1"/>
          </p:cNvSpPr>
          <p:nvPr/>
        </p:nvSpPr>
        <p:spPr bwMode="auto">
          <a:xfrm>
            <a:off x="2141166" y="1763713"/>
            <a:ext cx="2016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dirty="0">
                <a:latin typeface="Arial" panose="020B0604020202020204" pitchFamily="34" charset="0"/>
                <a:ea typeface="微软雅黑" panose="020B0503020204020204" pitchFamily="34" charset="-122"/>
              </a:rPr>
              <a:t>流体运动方程的普遍形式</a:t>
            </a:r>
          </a:p>
        </p:txBody>
      </p:sp>
      <p:sp>
        <p:nvSpPr>
          <p:cNvPr id="65543" name="矩形 66567"/>
          <p:cNvSpPr>
            <a:spLocks noChangeArrowheads="1"/>
          </p:cNvSpPr>
          <p:nvPr/>
        </p:nvSpPr>
        <p:spPr bwMode="auto">
          <a:xfrm>
            <a:off x="2062164" y="5838250"/>
            <a:ext cx="8066087" cy="499624"/>
          </a:xfrm>
          <a:prstGeom prst="rect">
            <a:avLst/>
          </a:prstGeom>
        </p:spPr>
        <p:style>
          <a:lnRef idx="2">
            <a:schemeClr val="accent2"/>
          </a:lnRef>
          <a:fillRef idx="1">
            <a:schemeClr val="lt1"/>
          </a:fillRef>
          <a:effectRef idx="0">
            <a:schemeClr val="accent2"/>
          </a:effectRef>
          <a:fontRef idx="minor">
            <a:schemeClr val="dk1"/>
          </a:fontRef>
        </p:style>
        <p:txBody>
          <a:bodyPr anchor="ctr">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描写流体运动的矢量方程，即某一单位质量流体块所遵循的运动规律</a:t>
            </a:r>
          </a:p>
        </p:txBody>
      </p:sp>
      <p:graphicFrame>
        <p:nvGraphicFramePr>
          <p:cNvPr id="65544" name="对象 66568"/>
          <p:cNvGraphicFramePr>
            <a:graphicFrameLocks noChangeAspect="1"/>
          </p:cNvGraphicFramePr>
          <p:nvPr/>
        </p:nvGraphicFramePr>
        <p:xfrm>
          <a:off x="4157290" y="985701"/>
          <a:ext cx="4392612" cy="2346325"/>
        </p:xfrm>
        <a:graphic>
          <a:graphicData uri="http://schemas.openxmlformats.org/presentationml/2006/ole">
            <mc:AlternateContent xmlns:mc="http://schemas.openxmlformats.org/markup-compatibility/2006">
              <mc:Choice xmlns:v="urn:schemas-microsoft-com:vml" Requires="v">
                <p:oleObj r:id="rId8" imgW="53035200" imgH="35966400" progId="Equation.3">
                  <p:embed/>
                </p:oleObj>
              </mc:Choice>
              <mc:Fallback>
                <p:oleObj r:id="rId8" imgW="53035200" imgH="35966400" progId="Equation.3">
                  <p:embed/>
                  <p:pic>
                    <p:nvPicPr>
                      <p:cNvPr id="65544" name="对象 6656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57290" y="985701"/>
                        <a:ext cx="4392612"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76</a:t>
            </a:fld>
            <a:endParaRPr lang="zh-CN" altLang="en-US"/>
          </a:p>
        </p:txBody>
      </p:sp>
      <p:sp>
        <p:nvSpPr>
          <p:cNvPr id="4" name="矩形 3">
            <a:extLst>
              <a:ext uri="{FF2B5EF4-FFF2-40B4-BE49-F238E27FC236}">
                <a16:creationId xmlns:a16="http://schemas.microsoft.com/office/drawing/2014/main" id="{42CC1265-BCD6-080E-050F-D7ADD7E5B8BC}"/>
              </a:ext>
            </a:extLst>
          </p:cNvPr>
          <p:cNvSpPr/>
          <p:nvPr/>
        </p:nvSpPr>
        <p:spPr>
          <a:xfrm>
            <a:off x="503382" y="178686"/>
            <a:ext cx="3898776" cy="682879"/>
          </a:xfrm>
          <a:prstGeom prst="rect">
            <a:avLst/>
          </a:prstGeom>
          <a:noFill/>
          <a:ln w="9525">
            <a:noFill/>
            <a:miter/>
          </a:ln>
        </p:spPr>
        <p:txBody>
          <a:bodyPr wrap="square">
            <a:spAutoFit/>
          </a:bodyPr>
          <a:lstStyle/>
          <a:p>
            <a:pPr>
              <a:lnSpc>
                <a:spcPct val="150000"/>
              </a:lnSpc>
              <a:spcBef>
                <a:spcPct val="0"/>
              </a:spcBef>
              <a:buClr>
                <a:srgbClr val="000000"/>
              </a:buClr>
            </a:pP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3.1 </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流体的运动方程</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5" name="对象 68609"/>
          <p:cNvGraphicFramePr>
            <a:graphicFrameLocks noChangeAspect="1"/>
          </p:cNvGraphicFramePr>
          <p:nvPr/>
        </p:nvGraphicFramePr>
        <p:xfrm>
          <a:off x="3539207" y="998372"/>
          <a:ext cx="4681537" cy="904875"/>
        </p:xfrm>
        <a:graphic>
          <a:graphicData uri="http://schemas.openxmlformats.org/presentationml/2006/ole">
            <mc:AlternateContent xmlns:mc="http://schemas.openxmlformats.org/markup-compatibility/2006">
              <mc:Choice xmlns:v="urn:schemas-microsoft-com:vml" Requires="v">
                <p:oleObj r:id="rId2" imgW="47244000" imgH="11582400" progId="Equation.3">
                  <p:embed/>
                </p:oleObj>
              </mc:Choice>
              <mc:Fallback>
                <p:oleObj r:id="rId2" imgW="47244000" imgH="11582400" progId="Equation.3">
                  <p:embed/>
                  <p:pic>
                    <p:nvPicPr>
                      <p:cNvPr id="67585" name="对象 686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9207" y="998372"/>
                        <a:ext cx="46815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592" name="矩形 68616"/>
          <p:cNvSpPr>
            <a:spLocks noChangeArrowheads="1"/>
          </p:cNvSpPr>
          <p:nvPr/>
        </p:nvSpPr>
        <p:spPr bwMode="auto">
          <a:xfrm>
            <a:off x="2063553" y="4226312"/>
            <a:ext cx="81375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lnSpc>
                <a:spcPct val="150000"/>
              </a:lnSpc>
              <a:buFont typeface="Arial" panose="020B0604020202020204" pitchFamily="34" charset="0"/>
              <a:buChar char="•"/>
            </a:pPr>
            <a:r>
              <a:rPr lang="zh-CN" altLang="en-US" sz="2000" b="1" dirty="0">
                <a:solidFill>
                  <a:srgbClr val="FF0000"/>
                </a:solidFill>
                <a:latin typeface="微软雅黑" panose="020B0503020204020204" pitchFamily="34" charset="-122"/>
                <a:ea typeface="微软雅黑" panose="020B0503020204020204" pitchFamily="34" charset="-122"/>
              </a:rPr>
              <a:t>公式所含的未知数太多太复杂</a:t>
            </a:r>
            <a:endParaRPr lang="en-US" altLang="zh-CN" sz="2000" b="1"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b="1" dirty="0">
                <a:solidFill>
                  <a:srgbClr val="FF0000"/>
                </a:solidFill>
                <a:latin typeface="Arial" panose="020B0604020202020204" pitchFamily="34" charset="0"/>
                <a:ea typeface="微软雅黑" panose="020B0503020204020204" pitchFamily="34" charset="-122"/>
              </a:rPr>
              <a:t>应力矢难以用仪器测量</a:t>
            </a:r>
            <a:endParaRPr lang="en-US" altLang="zh-CN" sz="20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因此要</a:t>
            </a:r>
            <a:r>
              <a:rPr lang="zh-CN" altLang="en-US" sz="2000" b="1" dirty="0">
                <a:solidFill>
                  <a:srgbClr val="008000"/>
                </a:solidFill>
                <a:latin typeface="微软雅黑" panose="020B0503020204020204" pitchFamily="34" charset="-122"/>
                <a:ea typeface="微软雅黑" panose="020B0503020204020204" pitchFamily="34" charset="-122"/>
              </a:rPr>
              <a:t>借助于广义牛顿粘性假设</a:t>
            </a:r>
            <a:r>
              <a:rPr lang="zh-CN" altLang="en-US" sz="2000" dirty="0">
                <a:latin typeface="微软雅黑" panose="020B0503020204020204" pitchFamily="34" charset="-122"/>
                <a:ea typeface="微软雅黑" panose="020B0503020204020204" pitchFamily="34" charset="-122"/>
              </a:rPr>
              <a:t>，使应力形变率去描述它，那么，未知量就</a:t>
            </a:r>
            <a:r>
              <a:rPr lang="zh-CN" altLang="en-US" sz="2000" b="1" dirty="0">
                <a:solidFill>
                  <a:schemeClr val="tx2"/>
                </a:solidFill>
                <a:latin typeface="微软雅黑" panose="020B0503020204020204" pitchFamily="34" charset="-122"/>
                <a:ea typeface="微软雅黑" panose="020B0503020204020204" pitchFamily="34" charset="-122"/>
              </a:rPr>
              <a:t>大大减少</a:t>
            </a:r>
            <a:r>
              <a:rPr lang="zh-CN" altLang="en-US" sz="2000" dirty="0">
                <a:latin typeface="微软雅黑" panose="020B0503020204020204" pitchFamily="34" charset="-122"/>
                <a:ea typeface="微软雅黑" panose="020B0503020204020204" pitchFamily="34" charset="-122"/>
              </a:rPr>
              <a:t>了。这样就引出了</a:t>
            </a:r>
            <a:r>
              <a:rPr lang="en-US" altLang="zh-CN" sz="2000" dirty="0">
                <a:latin typeface="微软雅黑" panose="020B0503020204020204" pitchFamily="34" charset="-122"/>
                <a:ea typeface="微软雅黑" panose="020B0503020204020204" pitchFamily="34" charset="-122"/>
              </a:rPr>
              <a:t>N-S</a:t>
            </a:r>
            <a:r>
              <a:rPr lang="zh-CN" altLang="en-US" sz="2000" dirty="0">
                <a:latin typeface="微软雅黑" panose="020B0503020204020204" pitchFamily="34" charset="-122"/>
                <a:ea typeface="微软雅黑" panose="020B0503020204020204" pitchFamily="34" charset="-122"/>
              </a:rPr>
              <a:t>方程。</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77</a:t>
            </a:fld>
            <a:endParaRPr lang="zh-CN" altLang="en-US" dirty="0"/>
          </a:p>
        </p:txBody>
      </p:sp>
      <p:graphicFrame>
        <p:nvGraphicFramePr>
          <p:cNvPr id="4" name="对象 3"/>
          <p:cNvGraphicFramePr>
            <a:graphicFrameLocks noChangeAspect="1"/>
          </p:cNvGraphicFramePr>
          <p:nvPr/>
        </p:nvGraphicFramePr>
        <p:xfrm>
          <a:off x="3684464" y="1988841"/>
          <a:ext cx="4391025" cy="2344737"/>
        </p:xfrm>
        <a:graphic>
          <a:graphicData uri="http://schemas.openxmlformats.org/presentationml/2006/ole">
            <mc:AlternateContent xmlns:mc="http://schemas.openxmlformats.org/markup-compatibility/2006">
              <mc:Choice xmlns:v="urn:schemas-microsoft-com:vml" Requires="v">
                <p:oleObj name="Equation" r:id="rId4" imgW="4390528" imgH="2345484" progId="Equation.DSMT4">
                  <p:embed/>
                </p:oleObj>
              </mc:Choice>
              <mc:Fallback>
                <p:oleObj name="Equation" r:id="rId4" imgW="4390528" imgH="2345484" progId="Equation.DSMT4">
                  <p:embed/>
                  <p:pic>
                    <p:nvPicPr>
                      <p:cNvPr id="4"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4464" y="1988841"/>
                        <a:ext cx="4391025" cy="2344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a:extLst>
              <a:ext uri="{FF2B5EF4-FFF2-40B4-BE49-F238E27FC236}">
                <a16:creationId xmlns:a16="http://schemas.microsoft.com/office/drawing/2014/main" id="{310201BB-B0AA-B862-807E-283D2AE25DBB}"/>
              </a:ext>
            </a:extLst>
          </p:cNvPr>
          <p:cNvSpPr/>
          <p:nvPr/>
        </p:nvSpPr>
        <p:spPr>
          <a:xfrm>
            <a:off x="512618" y="187226"/>
            <a:ext cx="3898776" cy="682879"/>
          </a:xfrm>
          <a:prstGeom prst="rect">
            <a:avLst/>
          </a:prstGeom>
          <a:noFill/>
          <a:ln w="9525">
            <a:noFill/>
            <a:miter/>
          </a:ln>
        </p:spPr>
        <p:txBody>
          <a:bodyPr wrap="square">
            <a:spAutoFit/>
          </a:bodyPr>
          <a:lstStyle/>
          <a:p>
            <a:pPr>
              <a:lnSpc>
                <a:spcPct val="150000"/>
              </a:lnSpc>
              <a:spcBef>
                <a:spcPct val="0"/>
              </a:spcBef>
              <a:buClr>
                <a:srgbClr val="000000"/>
              </a:buClr>
            </a:pP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3.1 </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流体的运动方程</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矩形 67586"/>
          <p:cNvSpPr>
            <a:spLocks noChangeArrowheads="1"/>
          </p:cNvSpPr>
          <p:nvPr/>
        </p:nvSpPr>
        <p:spPr bwMode="auto">
          <a:xfrm>
            <a:off x="4008439" y="1989139"/>
            <a:ext cx="3959225" cy="461665"/>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solidFill>
                  <a:schemeClr val="bg1"/>
                </a:solidFill>
                <a:latin typeface="Arial" panose="020B0604020202020204" pitchFamily="34" charset="0"/>
                <a:ea typeface="微软雅黑" panose="020B0503020204020204" pitchFamily="34" charset="-122"/>
              </a:rPr>
              <a:t>流体运动方程的普遍形式</a:t>
            </a:r>
          </a:p>
        </p:txBody>
      </p:sp>
      <p:sp>
        <p:nvSpPr>
          <p:cNvPr id="66563" name="矩形 67587"/>
          <p:cNvSpPr>
            <a:spLocks noChangeArrowheads="1"/>
          </p:cNvSpPr>
          <p:nvPr/>
        </p:nvSpPr>
        <p:spPr bwMode="auto">
          <a:xfrm>
            <a:off x="4376580" y="5084764"/>
            <a:ext cx="3775393" cy="830997"/>
          </a:xfrm>
          <a:prstGeom prst="rect">
            <a:avLst/>
          </a:prstGeom>
          <a:solidFill>
            <a:srgbClr val="66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纳维</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斯托克斯</a:t>
            </a:r>
            <a:r>
              <a:rPr lang="en-US" altLang="zh-CN" sz="2400" dirty="0">
                <a:solidFill>
                  <a:schemeClr val="bg1"/>
                </a:solidFill>
                <a:latin typeface="微软雅黑" panose="020B0503020204020204" pitchFamily="34" charset="-122"/>
                <a:ea typeface="微软雅黑" panose="020B0503020204020204" pitchFamily="34" charset="-122"/>
              </a:rPr>
              <a:t>(N-S)</a:t>
            </a:r>
            <a:r>
              <a:rPr lang="zh-CN" altLang="en-US" sz="2400" dirty="0">
                <a:solidFill>
                  <a:schemeClr val="bg1"/>
                </a:solidFill>
                <a:latin typeface="微软雅黑" panose="020B0503020204020204" pitchFamily="34" charset="-122"/>
                <a:ea typeface="微软雅黑" panose="020B0503020204020204" pitchFamily="34" charset="-122"/>
              </a:rPr>
              <a:t>方程</a:t>
            </a:r>
          </a:p>
          <a:p>
            <a:pPr algn="ct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流体运动方程的具体形式</a:t>
            </a:r>
            <a:r>
              <a:rPr lang="en-US" altLang="zh-CN" sz="2400" dirty="0">
                <a:solidFill>
                  <a:schemeClr val="bg1"/>
                </a:solidFill>
                <a:latin typeface="微软雅黑" panose="020B0503020204020204" pitchFamily="34" charset="-122"/>
                <a:ea typeface="微软雅黑" panose="020B0503020204020204" pitchFamily="34" charset="-122"/>
              </a:rPr>
              <a:t>)</a:t>
            </a:r>
          </a:p>
        </p:txBody>
      </p:sp>
      <p:sp>
        <p:nvSpPr>
          <p:cNvPr id="66564" name="矩形 67588"/>
          <p:cNvSpPr>
            <a:spLocks noChangeArrowheads="1"/>
          </p:cNvSpPr>
          <p:nvPr/>
        </p:nvSpPr>
        <p:spPr bwMode="auto">
          <a:xfrm>
            <a:off x="3317619" y="3500439"/>
            <a:ext cx="26468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latin typeface="微软雅黑" panose="020B0503020204020204" pitchFamily="34" charset="-122"/>
                <a:ea typeface="微软雅黑" panose="020B0503020204020204" pitchFamily="34" charset="-122"/>
              </a:rPr>
              <a:t>广义牛顿粘性假设</a:t>
            </a:r>
          </a:p>
        </p:txBody>
      </p:sp>
      <p:sp>
        <p:nvSpPr>
          <p:cNvPr id="66565" name="直接连接符 67589"/>
          <p:cNvSpPr>
            <a:spLocks noChangeShapeType="1"/>
          </p:cNvSpPr>
          <p:nvPr/>
        </p:nvSpPr>
        <p:spPr bwMode="auto">
          <a:xfrm>
            <a:off x="6096000" y="2492376"/>
            <a:ext cx="0" cy="2536825"/>
          </a:xfrm>
          <a:prstGeom prst="line">
            <a:avLst/>
          </a:prstGeom>
          <a:noFill/>
          <a:ln w="76200" cmpd="tri">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dirty="0">
              <a:latin typeface="Arial" panose="020B0604020202020204" pitchFamily="3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78</a:t>
            </a:fld>
            <a:endParaRPr lang="zh-CN" altLang="en-US"/>
          </a:p>
        </p:txBody>
      </p:sp>
      <p:sp>
        <p:nvSpPr>
          <p:cNvPr id="4" name="矩形 3">
            <a:extLst>
              <a:ext uri="{FF2B5EF4-FFF2-40B4-BE49-F238E27FC236}">
                <a16:creationId xmlns:a16="http://schemas.microsoft.com/office/drawing/2014/main" id="{FDC998CE-5B31-00E9-E19B-3E49D908618C}"/>
              </a:ext>
            </a:extLst>
          </p:cNvPr>
          <p:cNvSpPr/>
          <p:nvPr/>
        </p:nvSpPr>
        <p:spPr>
          <a:xfrm>
            <a:off x="576264" y="203925"/>
            <a:ext cx="7391400" cy="662554"/>
          </a:xfrm>
          <a:prstGeom prst="rect">
            <a:avLst/>
          </a:prstGeom>
          <a:noFill/>
          <a:ln w="9525">
            <a:noFill/>
            <a:miter/>
          </a:ln>
        </p:spPr>
        <p:txBody>
          <a:bodyPr wrap="square">
            <a:spAutoFit/>
          </a:bodyPr>
          <a:lstStyle/>
          <a:p>
            <a:pPr>
              <a:lnSpc>
                <a:spcPct val="150000"/>
              </a:lnSpc>
              <a:spcBef>
                <a:spcPct val="0"/>
              </a:spcBef>
              <a:buClr>
                <a:srgbClr val="000000"/>
              </a:buClr>
            </a:pP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3.2 </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纳维</a:t>
            </a: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斯托克斯（</a:t>
            </a: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Navier-Stokes</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）方程</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09" name="对象 69633"/>
          <p:cNvGraphicFramePr>
            <a:graphicFrameLocks noChangeAspect="1"/>
          </p:cNvGraphicFramePr>
          <p:nvPr/>
        </p:nvGraphicFramePr>
        <p:xfrm>
          <a:off x="5676900" y="1030586"/>
          <a:ext cx="4386262" cy="1020762"/>
        </p:xfrm>
        <a:graphic>
          <a:graphicData uri="http://schemas.openxmlformats.org/presentationml/2006/ole">
            <mc:AlternateContent xmlns:mc="http://schemas.openxmlformats.org/markup-compatibility/2006">
              <mc:Choice xmlns:v="urn:schemas-microsoft-com:vml" Requires="v">
                <p:oleObj r:id="rId2" imgW="40538400" imgH="9448800" progId="Equation.DSMT4">
                  <p:embed/>
                </p:oleObj>
              </mc:Choice>
              <mc:Fallback>
                <p:oleObj r:id="rId2" imgW="40538400" imgH="9448800" progId="Equation.DSMT4">
                  <p:embed/>
                  <p:pic>
                    <p:nvPicPr>
                      <p:cNvPr id="68609" name="对象 696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6900" y="1030586"/>
                        <a:ext cx="4386262" cy="102076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0" name="对象 69634"/>
          <p:cNvGraphicFramePr>
            <a:graphicFrameLocks noChangeAspect="1"/>
          </p:cNvGraphicFramePr>
          <p:nvPr/>
        </p:nvGraphicFramePr>
        <p:xfrm>
          <a:off x="2416838" y="1064717"/>
          <a:ext cx="2514600" cy="952500"/>
        </p:xfrm>
        <a:graphic>
          <a:graphicData uri="http://schemas.openxmlformats.org/presentationml/2006/ole">
            <mc:AlternateContent xmlns:mc="http://schemas.openxmlformats.org/markup-compatibility/2006">
              <mc:Choice xmlns:v="urn:schemas-microsoft-com:vml" Requires="v">
                <p:oleObj r:id="rId4" imgW="28041600" imgH="10668000" progId="Equation.3">
                  <p:embed/>
                </p:oleObj>
              </mc:Choice>
              <mc:Fallback>
                <p:oleObj r:id="rId4" imgW="28041600" imgH="10668000" progId="Equation.3">
                  <p:embed/>
                  <p:pic>
                    <p:nvPicPr>
                      <p:cNvPr id="68610" name="对象 696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6838" y="1064717"/>
                        <a:ext cx="2514600" cy="9525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1" name="矩形 69635"/>
          <p:cNvSpPr>
            <a:spLocks noChangeArrowheads="1"/>
          </p:cNvSpPr>
          <p:nvPr/>
        </p:nvSpPr>
        <p:spPr bwMode="auto">
          <a:xfrm>
            <a:off x="1991544" y="2017218"/>
            <a:ext cx="3816350" cy="49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2000" dirty="0">
                <a:latin typeface="Arial" panose="020B0604020202020204" pitchFamily="34" charset="0"/>
                <a:ea typeface="微软雅黑" panose="020B0503020204020204" pitchFamily="34" charset="-122"/>
              </a:rPr>
              <a:t>流体运动方程的普遍形式</a:t>
            </a:r>
          </a:p>
        </p:txBody>
      </p:sp>
      <p:sp>
        <p:nvSpPr>
          <p:cNvPr id="68612" name="矩形 69636"/>
          <p:cNvSpPr>
            <a:spLocks noChangeArrowheads="1"/>
          </p:cNvSpPr>
          <p:nvPr/>
        </p:nvSpPr>
        <p:spPr bwMode="auto">
          <a:xfrm>
            <a:off x="6911346" y="2017217"/>
            <a:ext cx="223651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广义牛顿粘性假设</a:t>
            </a:r>
          </a:p>
        </p:txBody>
      </p:sp>
      <p:sp>
        <p:nvSpPr>
          <p:cNvPr id="68613" name="直接连接符 69637"/>
          <p:cNvSpPr>
            <a:spLocks noChangeShapeType="1"/>
          </p:cNvSpPr>
          <p:nvPr/>
        </p:nvSpPr>
        <p:spPr bwMode="auto">
          <a:xfrm flipH="1">
            <a:off x="5087888" y="1522555"/>
            <a:ext cx="457200" cy="0"/>
          </a:xfrm>
          <a:prstGeom prst="line">
            <a:avLst/>
          </a:prstGeom>
          <a:noFill/>
          <a:ln w="38100">
            <a:solidFill>
              <a:srgbClr val="008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68614" name="对象 69638"/>
          <p:cNvGraphicFramePr>
            <a:graphicFrameLocks noChangeAspect="1"/>
          </p:cNvGraphicFramePr>
          <p:nvPr/>
        </p:nvGraphicFramePr>
        <p:xfrm>
          <a:off x="2412369" y="3343940"/>
          <a:ext cx="5160809" cy="894476"/>
        </p:xfrm>
        <a:graphic>
          <a:graphicData uri="http://schemas.openxmlformats.org/presentationml/2006/ole">
            <mc:AlternateContent xmlns:mc="http://schemas.openxmlformats.org/markup-compatibility/2006">
              <mc:Choice xmlns:v="urn:schemas-microsoft-com:vml" Requires="v">
                <p:oleObj name="Equation" r:id="rId6" imgW="2400120" imgH="444240" progId="Equation.DSMT4">
                  <p:embed/>
                </p:oleObj>
              </mc:Choice>
              <mc:Fallback>
                <p:oleObj name="Equation" r:id="rId6" imgW="2400120" imgH="444240" progId="Equation.DSMT4">
                  <p:embed/>
                  <p:pic>
                    <p:nvPicPr>
                      <p:cNvPr id="68614" name="对象 69638"/>
                      <p:cNvPicPr>
                        <a:picLocks noChangeAspect="1" noChangeArrowheads="1"/>
                      </p:cNvPicPr>
                      <p:nvPr/>
                    </p:nvPicPr>
                    <p:blipFill>
                      <a:blip r:embed="rId7"/>
                      <a:srcRect/>
                      <a:stretch>
                        <a:fillRect/>
                      </a:stretch>
                    </p:blipFill>
                    <p:spPr bwMode="auto">
                      <a:xfrm>
                        <a:off x="2412369" y="3343940"/>
                        <a:ext cx="5160809" cy="894476"/>
                      </a:xfrm>
                      <a:prstGeom prst="rect">
                        <a:avLst/>
                      </a:prstGeom>
                      <a:noFill/>
                      <a:ln w="28575">
                        <a:solidFill>
                          <a:srgbClr val="1F497D"/>
                        </a:solidFill>
                        <a:miter lim="800000"/>
                        <a:headEnd/>
                        <a:tailEnd/>
                      </a:ln>
                    </p:spPr>
                  </p:pic>
                </p:oleObj>
              </mc:Fallback>
            </mc:AlternateContent>
          </a:graphicData>
        </a:graphic>
      </p:graphicFrame>
      <p:sp>
        <p:nvSpPr>
          <p:cNvPr id="68615" name="矩形 69639"/>
          <p:cNvSpPr>
            <a:spLocks noChangeArrowheads="1"/>
          </p:cNvSpPr>
          <p:nvPr/>
        </p:nvSpPr>
        <p:spPr bwMode="auto">
          <a:xfrm>
            <a:off x="3106527" y="4795239"/>
            <a:ext cx="6264696" cy="14229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适合牛顿粘性假设的流体运动</a:t>
            </a:r>
            <a:r>
              <a:rPr lang="en-US" altLang="zh-CN" sz="2000" dirty="0">
                <a:latin typeface="微软雅黑" panose="020B0503020204020204" pitchFamily="34" charset="-122"/>
                <a:ea typeface="微软雅黑" panose="020B0503020204020204" pitchFamily="34" charset="-122"/>
              </a:rPr>
              <a:t>N-S</a:t>
            </a:r>
            <a:r>
              <a:rPr lang="zh-CN" altLang="en-US" sz="2000" dirty="0">
                <a:latin typeface="微软雅黑" panose="020B0503020204020204" pitchFamily="34" charset="-122"/>
                <a:ea typeface="微软雅黑" panose="020B0503020204020204" pitchFamily="34" charset="-122"/>
              </a:rPr>
              <a:t>方程</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粘性系数为常数的可压缩牛顿流体</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流体所受表面力的合力矢就体现在等号右边后三项中</a:t>
            </a:r>
          </a:p>
        </p:txBody>
      </p:sp>
      <p:sp>
        <p:nvSpPr>
          <p:cNvPr id="68616" name="下箭头 69640"/>
          <p:cNvSpPr>
            <a:spLocks noChangeArrowheads="1"/>
          </p:cNvSpPr>
          <p:nvPr/>
        </p:nvSpPr>
        <p:spPr bwMode="auto">
          <a:xfrm>
            <a:off x="5994401" y="2276873"/>
            <a:ext cx="244475" cy="981075"/>
          </a:xfrm>
          <a:prstGeom prst="downArrow">
            <a:avLst>
              <a:gd name="adj1" fmla="val 50000"/>
              <a:gd name="adj2" fmla="val 100176"/>
            </a:avLst>
          </a:prstGeom>
          <a:solidFill>
            <a:schemeClr val="accent1"/>
          </a:solidFill>
          <a:ln w="9525">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sp>
        <p:nvSpPr>
          <p:cNvPr id="68617" name="矩形 69641"/>
          <p:cNvSpPr>
            <a:spLocks noChangeArrowheads="1"/>
          </p:cNvSpPr>
          <p:nvPr/>
        </p:nvSpPr>
        <p:spPr bwMode="auto">
          <a:xfrm>
            <a:off x="7573178" y="3283348"/>
            <a:ext cx="2263761"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法国工程师</a:t>
            </a:r>
            <a:r>
              <a:rPr lang="en-US" altLang="zh-CN" sz="2000" dirty="0" err="1">
                <a:latin typeface="微软雅黑" panose="020B0503020204020204" pitchFamily="34" charset="-122"/>
                <a:ea typeface="微软雅黑" panose="020B0503020204020204" pitchFamily="34" charset="-122"/>
              </a:rPr>
              <a:t>Navier</a:t>
            </a:r>
            <a:endParaRPr lang="en-US" altLang="zh-CN" sz="2000" dirty="0">
              <a:latin typeface="微软雅黑" panose="020B0503020204020204" pitchFamily="34" charset="-122"/>
              <a:ea typeface="微软雅黑" panose="020B0503020204020204" pitchFamily="34" charset="-122"/>
            </a:endParaRPr>
          </a:p>
          <a:p>
            <a:pPr algn="ctr">
              <a:lnSpc>
                <a:spcPct val="150000"/>
              </a:lnSpc>
            </a:pPr>
            <a:r>
              <a:rPr lang="zh-CN" altLang="en-US" sz="2000" dirty="0">
                <a:latin typeface="微软雅黑" panose="020B0503020204020204" pitchFamily="34" charset="-122"/>
                <a:ea typeface="微软雅黑" panose="020B0503020204020204" pitchFamily="34" charset="-122"/>
              </a:rPr>
              <a:t>英国数学家</a:t>
            </a:r>
            <a:r>
              <a:rPr lang="en-US" altLang="zh-CN" sz="2000" dirty="0">
                <a:latin typeface="微软雅黑" panose="020B0503020204020204" pitchFamily="34" charset="-122"/>
                <a:ea typeface="微软雅黑" panose="020B0503020204020204" pitchFamily="34" charset="-122"/>
              </a:rPr>
              <a:t>Stokes</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79</a:t>
            </a:fld>
            <a:endParaRPr lang="zh-CN" altLang="en-US"/>
          </a:p>
        </p:txBody>
      </p:sp>
      <p:sp>
        <p:nvSpPr>
          <p:cNvPr id="4" name="矩形 3">
            <a:extLst>
              <a:ext uri="{FF2B5EF4-FFF2-40B4-BE49-F238E27FC236}">
                <a16:creationId xmlns:a16="http://schemas.microsoft.com/office/drawing/2014/main" id="{4CE1E9ED-9BE3-6F9D-FABD-E6CE5523052E}"/>
              </a:ext>
            </a:extLst>
          </p:cNvPr>
          <p:cNvSpPr/>
          <p:nvPr/>
        </p:nvSpPr>
        <p:spPr>
          <a:xfrm>
            <a:off x="558800" y="233816"/>
            <a:ext cx="7391400" cy="662554"/>
          </a:xfrm>
          <a:prstGeom prst="rect">
            <a:avLst/>
          </a:prstGeom>
          <a:noFill/>
          <a:ln w="9525">
            <a:noFill/>
            <a:miter/>
          </a:ln>
        </p:spPr>
        <p:txBody>
          <a:bodyPr wrap="square">
            <a:spAutoFit/>
          </a:bodyPr>
          <a:lstStyle/>
          <a:p>
            <a:pPr>
              <a:lnSpc>
                <a:spcPct val="150000"/>
              </a:lnSpc>
              <a:spcBef>
                <a:spcPct val="0"/>
              </a:spcBef>
              <a:buClr>
                <a:srgbClr val="000000"/>
              </a:buClr>
            </a:pP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3.2 </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纳维</a:t>
            </a: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斯托克斯（</a:t>
            </a: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Navier-Stokes</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）方程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266"/>
          <p:cNvGrpSpPr/>
          <p:nvPr/>
        </p:nvGrpSpPr>
        <p:grpSpPr bwMode="auto">
          <a:xfrm>
            <a:off x="2473326" y="1502584"/>
            <a:ext cx="2328863" cy="1676400"/>
            <a:chOff x="0" y="0"/>
            <a:chExt cx="1594" cy="1231"/>
          </a:xfrm>
        </p:grpSpPr>
        <p:sp>
          <p:nvSpPr>
            <p:cNvPr id="11267" name="立方体 11267"/>
            <p:cNvSpPr>
              <a:spLocks noChangeArrowheads="1"/>
            </p:cNvSpPr>
            <p:nvPr/>
          </p:nvSpPr>
          <p:spPr bwMode="auto">
            <a:xfrm>
              <a:off x="336" y="0"/>
              <a:ext cx="1056" cy="912"/>
            </a:xfrm>
            <a:prstGeom prst="cube">
              <a:avLst>
                <a:gd name="adj" fmla="val 25000"/>
              </a:avLst>
            </a:prstGeom>
            <a:solidFill>
              <a:schemeClr val="accent1"/>
            </a:solidFill>
            <a:ln w="19050">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11268" name="对象 11268"/>
            <p:cNvGraphicFramePr>
              <a:graphicFrameLocks noChangeAspect="1"/>
            </p:cNvGraphicFramePr>
            <p:nvPr/>
          </p:nvGraphicFramePr>
          <p:xfrm>
            <a:off x="0" y="480"/>
            <a:ext cx="346" cy="298"/>
          </p:xfrm>
          <a:graphic>
            <a:graphicData uri="http://schemas.openxmlformats.org/presentationml/2006/ole">
              <mc:AlternateContent xmlns:mc="http://schemas.openxmlformats.org/markup-compatibility/2006">
                <mc:Choice xmlns:v="urn:schemas-microsoft-com:vml" Requires="v">
                  <p:oleObj r:id="rId2" imgW="4267200" imgH="4267200" progId="Equation.3">
                    <p:embed/>
                  </p:oleObj>
                </mc:Choice>
                <mc:Fallback>
                  <p:oleObj r:id="rId2" imgW="4267200" imgH="4267200" progId="Equation.3">
                    <p:embed/>
                    <p:pic>
                      <p:nvPicPr>
                        <p:cNvPr id="11268" name="对象 112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0"/>
                          <a:ext cx="34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69" name="直接连接符 11269"/>
            <p:cNvSpPr>
              <a:spLocks noChangeShapeType="1"/>
            </p:cNvSpPr>
            <p:nvPr/>
          </p:nvSpPr>
          <p:spPr bwMode="auto">
            <a:xfrm>
              <a:off x="576" y="0"/>
              <a:ext cx="0" cy="672"/>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1270" name="直接连接符 11270"/>
            <p:cNvSpPr>
              <a:spLocks noChangeShapeType="1"/>
            </p:cNvSpPr>
            <p:nvPr/>
          </p:nvSpPr>
          <p:spPr bwMode="auto">
            <a:xfrm flipH="1">
              <a:off x="336" y="672"/>
              <a:ext cx="240" cy="240"/>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11271" name="直接连接符 11271"/>
            <p:cNvSpPr>
              <a:spLocks noChangeShapeType="1"/>
            </p:cNvSpPr>
            <p:nvPr/>
          </p:nvSpPr>
          <p:spPr bwMode="auto">
            <a:xfrm>
              <a:off x="576" y="672"/>
              <a:ext cx="768" cy="0"/>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11272" name="对象 11272"/>
            <p:cNvGraphicFramePr>
              <a:graphicFrameLocks noChangeAspect="1"/>
            </p:cNvGraphicFramePr>
            <p:nvPr/>
          </p:nvGraphicFramePr>
          <p:xfrm>
            <a:off x="1248" y="768"/>
            <a:ext cx="346" cy="298"/>
          </p:xfrm>
          <a:graphic>
            <a:graphicData uri="http://schemas.openxmlformats.org/presentationml/2006/ole">
              <mc:AlternateContent xmlns:mc="http://schemas.openxmlformats.org/markup-compatibility/2006">
                <mc:Choice xmlns:v="urn:schemas-microsoft-com:vml" Requires="v">
                  <p:oleObj r:id="rId4" imgW="4876800" imgH="4267200" progId="Equation.3">
                    <p:embed/>
                  </p:oleObj>
                </mc:Choice>
                <mc:Fallback>
                  <p:oleObj r:id="rId4" imgW="4876800" imgH="4267200" progId="Equation.3">
                    <p:embed/>
                    <p:pic>
                      <p:nvPicPr>
                        <p:cNvPr id="11272" name="对象 112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768"/>
                          <a:ext cx="34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73" name="对象 11273"/>
            <p:cNvGraphicFramePr>
              <a:graphicFrameLocks noChangeAspect="1"/>
            </p:cNvGraphicFramePr>
            <p:nvPr/>
          </p:nvGraphicFramePr>
          <p:xfrm>
            <a:off x="491" y="891"/>
            <a:ext cx="324" cy="340"/>
          </p:xfrm>
          <a:graphic>
            <a:graphicData uri="http://schemas.openxmlformats.org/presentationml/2006/ole">
              <mc:AlternateContent xmlns:mc="http://schemas.openxmlformats.org/markup-compatibility/2006">
                <mc:Choice xmlns:v="urn:schemas-microsoft-com:vml" Requires="v">
                  <p:oleObj r:id="rId6" imgW="4572000" imgH="4876800" progId="Equation.3">
                    <p:embed/>
                  </p:oleObj>
                </mc:Choice>
                <mc:Fallback>
                  <p:oleObj r:id="rId6" imgW="4572000" imgH="4876800" progId="Equation.3">
                    <p:embed/>
                    <p:pic>
                      <p:nvPicPr>
                        <p:cNvPr id="11273" name="对象 112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1" y="891"/>
                          <a:ext cx="32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11275" name="对象 11274"/>
          <p:cNvGraphicFramePr>
            <a:graphicFrameLocks noChangeAspect="1"/>
          </p:cNvGraphicFramePr>
          <p:nvPr/>
        </p:nvGraphicFramePr>
        <p:xfrm>
          <a:off x="5978474" y="4710115"/>
          <a:ext cx="2606333" cy="892175"/>
        </p:xfrm>
        <a:graphic>
          <a:graphicData uri="http://schemas.openxmlformats.org/presentationml/2006/ole">
            <mc:AlternateContent xmlns:mc="http://schemas.openxmlformats.org/markup-compatibility/2006">
              <mc:Choice xmlns:v="urn:schemas-microsoft-com:vml" Requires="v">
                <p:oleObj name="Equation" r:id="rId8" imgW="1002960" imgH="393480" progId="Equation.DSMT4">
                  <p:embed/>
                </p:oleObj>
              </mc:Choice>
              <mc:Fallback>
                <p:oleObj name="Equation" r:id="rId8" imgW="1002960" imgH="393480" progId="Equation.DSMT4">
                  <p:embed/>
                  <p:pic>
                    <p:nvPicPr>
                      <p:cNvPr id="11275" name="对象 11274"/>
                      <p:cNvPicPr>
                        <a:picLocks noChangeAspect="1" noChangeArrowheads="1"/>
                      </p:cNvPicPr>
                      <p:nvPr/>
                    </p:nvPicPr>
                    <p:blipFill>
                      <a:blip r:embed="rId9"/>
                      <a:srcRect/>
                      <a:stretch>
                        <a:fillRect/>
                      </a:stretch>
                    </p:blipFill>
                    <p:spPr bwMode="auto">
                      <a:xfrm>
                        <a:off x="5978474" y="4710115"/>
                        <a:ext cx="2606333" cy="892175"/>
                      </a:xfrm>
                      <a:prstGeom prst="rect">
                        <a:avLst/>
                      </a:prstGeom>
                      <a:noFill/>
                      <a:ln>
                        <a:noFill/>
                      </a:ln>
                    </p:spPr>
                  </p:pic>
                </p:oleObj>
              </mc:Fallback>
            </mc:AlternateContent>
          </a:graphicData>
        </a:graphic>
      </p:graphicFrame>
      <p:graphicFrame>
        <p:nvGraphicFramePr>
          <p:cNvPr id="3" name="对象 11275"/>
          <p:cNvGraphicFramePr>
            <a:graphicFrameLocks noChangeAspect="1"/>
          </p:cNvGraphicFramePr>
          <p:nvPr/>
        </p:nvGraphicFramePr>
        <p:xfrm>
          <a:off x="5956300" y="2709863"/>
          <a:ext cx="3092450" cy="995362"/>
        </p:xfrm>
        <a:graphic>
          <a:graphicData uri="http://schemas.openxmlformats.org/presentationml/2006/ole">
            <mc:AlternateContent xmlns:mc="http://schemas.openxmlformats.org/markup-compatibility/2006">
              <mc:Choice xmlns:v="urn:schemas-microsoft-com:vml" Requires="v">
                <p:oleObj r:id="rId10" imgW="33528000" imgH="10058400" progId="Equation.DSMT4">
                  <p:embed/>
                </p:oleObj>
              </mc:Choice>
              <mc:Fallback>
                <p:oleObj r:id="rId10" imgW="33528000" imgH="10058400" progId="Equation.DSMT4">
                  <p:embed/>
                  <p:pic>
                    <p:nvPicPr>
                      <p:cNvPr id="3" name="对象 1127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56300" y="2709863"/>
                        <a:ext cx="30924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76" name="对象 11276"/>
          <p:cNvGraphicFramePr>
            <a:graphicFrameLocks noChangeAspect="1"/>
          </p:cNvGraphicFramePr>
          <p:nvPr/>
        </p:nvGraphicFramePr>
        <p:xfrm>
          <a:off x="5951539" y="1054100"/>
          <a:ext cx="2979737" cy="935038"/>
        </p:xfrm>
        <a:graphic>
          <a:graphicData uri="http://schemas.openxmlformats.org/presentationml/2006/ole">
            <mc:AlternateContent xmlns:mc="http://schemas.openxmlformats.org/markup-compatibility/2006">
              <mc:Choice xmlns:v="urn:schemas-microsoft-com:vml" Requires="v">
                <p:oleObj r:id="rId12" imgW="32308800" imgH="9448800" progId="Equation.DSMT4">
                  <p:embed/>
                </p:oleObj>
              </mc:Choice>
              <mc:Fallback>
                <p:oleObj r:id="rId12" imgW="32308800" imgH="9448800" progId="Equation.DSMT4">
                  <p:embed/>
                  <p:pic>
                    <p:nvPicPr>
                      <p:cNvPr id="11276" name="对象 1127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51539" y="1054100"/>
                        <a:ext cx="2979737"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1277" name="组合 11277"/>
          <p:cNvGrpSpPr/>
          <p:nvPr/>
        </p:nvGrpSpPr>
        <p:grpSpPr bwMode="auto">
          <a:xfrm>
            <a:off x="6240463" y="1774826"/>
            <a:ext cx="2881312" cy="1008063"/>
            <a:chOff x="0" y="0"/>
            <a:chExt cx="1815" cy="635"/>
          </a:xfrm>
        </p:grpSpPr>
        <p:grpSp>
          <p:nvGrpSpPr>
            <p:cNvPr id="11278" name="组合 11278"/>
            <p:cNvGrpSpPr/>
            <p:nvPr/>
          </p:nvGrpSpPr>
          <p:grpSpPr bwMode="auto">
            <a:xfrm>
              <a:off x="0" y="136"/>
              <a:ext cx="1815" cy="328"/>
              <a:chOff x="0" y="0"/>
              <a:chExt cx="1815" cy="328"/>
            </a:xfrm>
          </p:grpSpPr>
          <p:sp>
            <p:nvSpPr>
              <p:cNvPr id="11279" name="矩形 11279"/>
              <p:cNvSpPr>
                <a:spLocks noChangeArrowheads="1"/>
              </p:cNvSpPr>
              <p:nvPr/>
            </p:nvSpPr>
            <p:spPr bwMode="auto">
              <a:xfrm>
                <a:off x="0" y="46"/>
                <a:ext cx="18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dirty="0">
                    <a:latin typeface="Arial" panose="020B0604020202020204" pitchFamily="34" charset="0"/>
                    <a:ea typeface="微软雅黑" panose="020B0503020204020204" pitchFamily="34" charset="-122"/>
                  </a:rPr>
                  <a:t>同除</a:t>
                </a:r>
              </a:p>
            </p:txBody>
          </p:sp>
          <p:graphicFrame>
            <p:nvGraphicFramePr>
              <p:cNvPr id="11280" name="对象 11280"/>
              <p:cNvGraphicFramePr>
                <a:graphicFrameLocks noChangeAspect="1"/>
              </p:cNvGraphicFramePr>
              <p:nvPr/>
            </p:nvGraphicFramePr>
            <p:xfrm>
              <a:off x="1043" y="0"/>
              <a:ext cx="614" cy="328"/>
            </p:xfrm>
            <a:graphic>
              <a:graphicData uri="http://schemas.openxmlformats.org/presentationml/2006/ole">
                <mc:AlternateContent xmlns:mc="http://schemas.openxmlformats.org/markup-compatibility/2006">
                  <mc:Choice xmlns:v="urn:schemas-microsoft-com:vml" Requires="v">
                    <p:oleObj r:id="rId14" imgW="9144000" imgH="4876800" progId="Equation.DSMT4">
                      <p:embed/>
                    </p:oleObj>
                  </mc:Choice>
                  <mc:Fallback>
                    <p:oleObj r:id="rId14" imgW="9144000" imgH="4876800" progId="Equation.DSMT4">
                      <p:embed/>
                      <p:pic>
                        <p:nvPicPr>
                          <p:cNvPr id="11280" name="对象 1128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3" y="0"/>
                            <a:ext cx="61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1281" name="下箭头 11281"/>
            <p:cNvSpPr>
              <a:spLocks noChangeArrowheads="1"/>
            </p:cNvSpPr>
            <p:nvPr/>
          </p:nvSpPr>
          <p:spPr bwMode="auto">
            <a:xfrm>
              <a:off x="499" y="0"/>
              <a:ext cx="45" cy="635"/>
            </a:xfrm>
            <a:prstGeom prst="downArrow">
              <a:avLst>
                <a:gd name="adj1" fmla="val 50000"/>
                <a:gd name="adj2" fmla="val 352255"/>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a typeface="微软雅黑" panose="020B0503020204020204" pitchFamily="34" charset="-122"/>
              </a:endParaRPr>
            </a:p>
          </p:txBody>
        </p:sp>
      </p:grpSp>
      <p:grpSp>
        <p:nvGrpSpPr>
          <p:cNvPr id="11282" name="组合 11282"/>
          <p:cNvGrpSpPr/>
          <p:nvPr/>
        </p:nvGrpSpPr>
        <p:grpSpPr bwMode="auto">
          <a:xfrm>
            <a:off x="3786189" y="3924301"/>
            <a:ext cx="4068763" cy="892175"/>
            <a:chOff x="15" y="-34"/>
            <a:chExt cx="2563" cy="562"/>
          </a:xfrm>
        </p:grpSpPr>
        <p:graphicFrame>
          <p:nvGraphicFramePr>
            <p:cNvPr id="11283" name="对象 11283"/>
            <p:cNvGraphicFramePr>
              <a:graphicFrameLocks noChangeAspect="1"/>
            </p:cNvGraphicFramePr>
            <p:nvPr/>
          </p:nvGraphicFramePr>
          <p:xfrm>
            <a:off x="15" y="-34"/>
            <a:ext cx="1723" cy="562"/>
          </p:xfrm>
          <a:graphic>
            <a:graphicData uri="http://schemas.openxmlformats.org/presentationml/2006/ole">
              <mc:AlternateContent xmlns:mc="http://schemas.openxmlformats.org/markup-compatibility/2006">
                <mc:Choice xmlns:v="urn:schemas-microsoft-com:vml" Requires="v">
                  <p:oleObj r:id="rId16" imgW="28956000" imgH="9448800" progId="Equation.DSMT4">
                    <p:embed/>
                  </p:oleObj>
                </mc:Choice>
                <mc:Fallback>
                  <p:oleObj r:id="rId16" imgW="28956000" imgH="9448800" progId="Equation.DSMT4">
                    <p:embed/>
                    <p:pic>
                      <p:nvPicPr>
                        <p:cNvPr id="11283" name="对象 1128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 y="-34"/>
                          <a:ext cx="1723"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84" name="矩形 11284"/>
            <p:cNvSpPr>
              <a:spLocks noChangeArrowheads="1"/>
            </p:cNvSpPr>
            <p:nvPr/>
          </p:nvSpPr>
          <p:spPr bwMode="auto">
            <a:xfrm>
              <a:off x="1708" y="103"/>
              <a:ext cx="8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dirty="0">
                  <a:latin typeface="Arial" panose="020B0604020202020204" pitchFamily="34" charset="0"/>
                  <a:ea typeface="微软雅黑" panose="020B0503020204020204" pitchFamily="34" charset="-122"/>
                  <a:cs typeface="Arial" panose="020B0604020202020204" pitchFamily="34" charset="0"/>
                </a:rPr>
                <a:t>(</a:t>
              </a:r>
              <a:r>
                <a:rPr lang="zh-CN" altLang="en-US" sz="2000" dirty="0">
                  <a:latin typeface="Arial" panose="020B0604020202020204" pitchFamily="34" charset="0"/>
                  <a:ea typeface="微软雅黑" panose="020B0503020204020204" pitchFamily="34" charset="-122"/>
                  <a:cs typeface="Arial" panose="020B0604020202020204" pitchFamily="34" charset="0"/>
                </a:rPr>
                <a:t>体胀速度</a:t>
              </a:r>
              <a:r>
                <a:rPr lang="en-US" altLang="zh-CN" sz="2000" dirty="0">
                  <a:latin typeface="Arial" panose="020B0604020202020204" pitchFamily="34" charset="0"/>
                  <a:ea typeface="微软雅黑" panose="020B0503020204020204" pitchFamily="34" charset="-122"/>
                  <a:cs typeface="Arial" panose="020B0604020202020204" pitchFamily="34" charset="0"/>
                </a:rPr>
                <a:t>)</a:t>
              </a:r>
            </a:p>
          </p:txBody>
        </p:sp>
      </p:grpSp>
      <p:graphicFrame>
        <p:nvGraphicFramePr>
          <p:cNvPr id="11285" name="对象 11285"/>
          <p:cNvGraphicFramePr>
            <a:graphicFrameLocks noChangeAspect="1"/>
          </p:cNvGraphicFramePr>
          <p:nvPr/>
        </p:nvGraphicFramePr>
        <p:xfrm>
          <a:off x="5323261" y="5102225"/>
          <a:ext cx="360363" cy="327025"/>
        </p:xfrm>
        <a:graphic>
          <a:graphicData uri="http://schemas.openxmlformats.org/presentationml/2006/ole">
            <mc:AlternateContent xmlns:mc="http://schemas.openxmlformats.org/markup-compatibility/2006">
              <mc:Choice xmlns:v="urn:schemas-microsoft-com:vml" Requires="v">
                <p:oleObj r:id="rId18" imgW="3352800" imgH="3048000" progId="Equation.DSMT4">
                  <p:embed/>
                </p:oleObj>
              </mc:Choice>
              <mc:Fallback>
                <p:oleObj r:id="rId18" imgW="3352800" imgH="3048000" progId="Equation.DSMT4">
                  <p:embed/>
                  <p:pic>
                    <p:nvPicPr>
                      <p:cNvPr id="11285" name="对象 1128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23261" y="5102225"/>
                        <a:ext cx="3603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87" name="矩形 11287"/>
          <p:cNvSpPr>
            <a:spLocks noChangeArrowheads="1"/>
          </p:cNvSpPr>
          <p:nvPr/>
        </p:nvSpPr>
        <p:spPr bwMode="auto">
          <a:xfrm>
            <a:off x="6008529" y="5626842"/>
            <a:ext cx="37753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dirty="0">
                <a:latin typeface="Arial" panose="020B0604020202020204" pitchFamily="34" charset="0"/>
                <a:ea typeface="微软雅黑" panose="020B0503020204020204" pitchFamily="34" charset="-122"/>
                <a:cs typeface="Arial" panose="020B0604020202020204" pitchFamily="34" charset="0"/>
              </a:rPr>
              <a:t>——</a:t>
            </a:r>
            <a:r>
              <a:rPr lang="zh-CN" altLang="en-US" sz="2000" dirty="0">
                <a:latin typeface="Arial" panose="020B0604020202020204" pitchFamily="34" charset="0"/>
                <a:ea typeface="微软雅黑" panose="020B0503020204020204" pitchFamily="34" charset="-122"/>
                <a:cs typeface="Arial" panose="020B0604020202020204" pitchFamily="34" charset="0"/>
              </a:rPr>
              <a:t>连续方程（速度散度形式）</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7" name="标题 2">
            <a:extLst>
              <a:ext uri="{FF2B5EF4-FFF2-40B4-BE49-F238E27FC236}">
                <a16:creationId xmlns:a16="http://schemas.microsoft.com/office/drawing/2014/main" id="{BC626D17-D7D5-A63D-612B-4747D45F68E1}"/>
              </a:ext>
            </a:extLst>
          </p:cNvPr>
          <p:cNvSpPr txBox="1">
            <a:spLocks/>
          </p:cNvSpPr>
          <p:nvPr/>
        </p:nvSpPr>
        <p:spPr>
          <a:xfrm>
            <a:off x="514008" y="312738"/>
            <a:ext cx="8070850"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连续方程</a:t>
            </a:r>
            <a:r>
              <a:rPr lang="en-US" altLang="zh-CN" dirty="0"/>
              <a:t>——</a:t>
            </a:r>
            <a:r>
              <a:rPr lang="zh-CN" altLang="en-US" noProof="1">
                <a:solidFill>
                  <a:srgbClr val="008000"/>
                </a:solidFill>
                <a:effectLst>
                  <a:outerShdw blurRad="38100" dist="38100" dir="2700000">
                    <a:srgbClr val="FFFFFF"/>
                  </a:outerShdw>
                </a:effectLst>
                <a:cs typeface="+mn-ea"/>
              </a:rPr>
              <a:t>拉格郎日</a:t>
            </a:r>
            <a:r>
              <a:rPr lang="en-US" altLang="zh-CN" noProof="1">
                <a:solidFill>
                  <a:srgbClr val="008000"/>
                </a:solidFill>
                <a:effectLst>
                  <a:outerShdw blurRad="38100" dist="38100" dir="2700000">
                    <a:srgbClr val="FFFFFF"/>
                  </a:outerShdw>
                </a:effectLst>
                <a:cs typeface="+mn-ea"/>
              </a:rPr>
              <a:t>(Lagrange) </a:t>
            </a:r>
            <a:r>
              <a:rPr lang="zh-CN" altLang="en-US" noProof="1">
                <a:solidFill>
                  <a:srgbClr val="008000"/>
                </a:solidFill>
                <a:effectLst>
                  <a:outerShdw blurRad="38100" dist="38100" dir="2700000">
                    <a:srgbClr val="FFFFFF"/>
                  </a:outerShdw>
                </a:effectLst>
                <a:cs typeface="+mn-ea"/>
              </a:rPr>
              <a:t>观点</a:t>
            </a:r>
            <a:endParaRPr lang="zh-CN" altLang="en-US" dirty="0">
              <a:solidFill>
                <a:srgbClr val="00800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80</a:t>
            </a:fld>
            <a:endParaRPr lang="zh-CN" altLang="en-US"/>
          </a:p>
        </p:txBody>
      </p:sp>
      <p:graphicFrame>
        <p:nvGraphicFramePr>
          <p:cNvPr id="69634" name="对象 70658"/>
          <p:cNvGraphicFramePr>
            <a:graphicFrameLocks noChangeAspect="1"/>
          </p:cNvGraphicFramePr>
          <p:nvPr>
            <p:extLst>
              <p:ext uri="{D42A27DB-BD31-4B8C-83A1-F6EECF244321}">
                <p14:modId xmlns:p14="http://schemas.microsoft.com/office/powerpoint/2010/main" val="1229191642"/>
              </p:ext>
            </p:extLst>
          </p:nvPr>
        </p:nvGraphicFramePr>
        <p:xfrm>
          <a:off x="7904157" y="2220125"/>
          <a:ext cx="4046538" cy="728663"/>
        </p:xfrm>
        <a:graphic>
          <a:graphicData uri="http://schemas.openxmlformats.org/presentationml/2006/ole">
            <mc:AlternateContent xmlns:mc="http://schemas.openxmlformats.org/markup-compatibility/2006">
              <mc:Choice xmlns:v="urn:schemas-microsoft-com:vml" Requires="v">
                <p:oleObj name="Equation" r:id="rId2" imgW="1688760" imgH="393480" progId="Equation.DSMT4">
                  <p:embed/>
                </p:oleObj>
              </mc:Choice>
              <mc:Fallback>
                <p:oleObj name="Equation" r:id="rId2" imgW="1688760" imgH="393480" progId="Equation.DSMT4">
                  <p:embed/>
                  <p:pic>
                    <p:nvPicPr>
                      <p:cNvPr id="69634" name="对象 70658"/>
                      <p:cNvPicPr>
                        <a:picLocks noChangeAspect="1" noChangeArrowheads="1"/>
                      </p:cNvPicPr>
                      <p:nvPr/>
                    </p:nvPicPr>
                    <p:blipFill>
                      <a:blip r:embed="rId3"/>
                      <a:srcRect/>
                      <a:stretch>
                        <a:fillRect/>
                      </a:stretch>
                    </p:blipFill>
                    <p:spPr bwMode="auto">
                      <a:xfrm>
                        <a:off x="7904157" y="2220125"/>
                        <a:ext cx="4046538" cy="728663"/>
                      </a:xfrm>
                      <a:prstGeom prst="rect">
                        <a:avLst/>
                      </a:prstGeom>
                      <a:noFill/>
                      <a:ln>
                        <a:noFill/>
                      </a:ln>
                    </p:spPr>
                  </p:pic>
                </p:oleObj>
              </mc:Fallback>
            </mc:AlternateContent>
          </a:graphicData>
        </a:graphic>
      </p:graphicFrame>
      <p:graphicFrame>
        <p:nvGraphicFramePr>
          <p:cNvPr id="69635" name="对象 70659"/>
          <p:cNvGraphicFramePr>
            <a:graphicFrameLocks noChangeAspect="1"/>
          </p:cNvGraphicFramePr>
          <p:nvPr>
            <p:extLst>
              <p:ext uri="{D42A27DB-BD31-4B8C-83A1-F6EECF244321}">
                <p14:modId xmlns:p14="http://schemas.microsoft.com/office/powerpoint/2010/main" val="223024307"/>
              </p:ext>
            </p:extLst>
          </p:nvPr>
        </p:nvGraphicFramePr>
        <p:xfrm>
          <a:off x="895989" y="2114733"/>
          <a:ext cx="7137400" cy="3629025"/>
        </p:xfrm>
        <a:graphic>
          <a:graphicData uri="http://schemas.openxmlformats.org/presentationml/2006/ole">
            <mc:AlternateContent xmlns:mc="http://schemas.openxmlformats.org/markup-compatibility/2006">
              <mc:Choice xmlns:v="urn:schemas-microsoft-com:vml" Requires="v">
                <p:oleObj name="Equation" r:id="rId4" imgW="3555720" imgH="1803240" progId="Equation.DSMT4">
                  <p:embed/>
                </p:oleObj>
              </mc:Choice>
              <mc:Fallback>
                <p:oleObj name="Equation" r:id="rId4" imgW="3555720" imgH="1803240" progId="Equation.DSMT4">
                  <p:embed/>
                  <p:pic>
                    <p:nvPicPr>
                      <p:cNvPr id="69635" name="对象 70659"/>
                      <p:cNvPicPr>
                        <a:picLocks noChangeAspect="1" noChangeArrowheads="1"/>
                      </p:cNvPicPr>
                      <p:nvPr/>
                    </p:nvPicPr>
                    <p:blipFill>
                      <a:blip r:embed="rId5"/>
                      <a:srcRect/>
                      <a:stretch>
                        <a:fillRect/>
                      </a:stretch>
                    </p:blipFill>
                    <p:spPr bwMode="auto">
                      <a:xfrm>
                        <a:off x="895989" y="2114733"/>
                        <a:ext cx="7137400" cy="3629025"/>
                      </a:xfrm>
                      <a:prstGeom prst="rect">
                        <a:avLst/>
                      </a:prstGeom>
                      <a:noFill/>
                      <a:ln>
                        <a:noFill/>
                      </a:ln>
                    </p:spPr>
                  </p:pic>
                </p:oleObj>
              </mc:Fallback>
            </mc:AlternateContent>
          </a:graphicData>
        </a:graphic>
      </p:graphicFrame>
      <p:cxnSp>
        <p:nvCxnSpPr>
          <p:cNvPr id="5" name="直接连接符 4">
            <a:extLst>
              <a:ext uri="{FF2B5EF4-FFF2-40B4-BE49-F238E27FC236}">
                <a16:creationId xmlns:a16="http://schemas.microsoft.com/office/drawing/2014/main" id="{18C9797B-4E61-8865-2ACB-A3421DFAFC48}"/>
              </a:ext>
            </a:extLst>
          </p:cNvPr>
          <p:cNvCxnSpPr>
            <a:cxnSpLocks/>
          </p:cNvCxnSpPr>
          <p:nvPr/>
        </p:nvCxnSpPr>
        <p:spPr>
          <a:xfrm>
            <a:off x="2966770" y="1997364"/>
            <a:ext cx="105104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0C559B60-8015-B91A-C34A-BA1877373467}"/>
              </a:ext>
            </a:extLst>
          </p:cNvPr>
          <p:cNvSpPr/>
          <p:nvPr/>
        </p:nvSpPr>
        <p:spPr>
          <a:xfrm>
            <a:off x="520913" y="211497"/>
            <a:ext cx="7391400" cy="662554"/>
          </a:xfrm>
          <a:prstGeom prst="rect">
            <a:avLst/>
          </a:prstGeom>
          <a:noFill/>
          <a:ln w="9525">
            <a:noFill/>
            <a:miter/>
          </a:ln>
        </p:spPr>
        <p:txBody>
          <a:bodyPr wrap="square">
            <a:spAutoFit/>
          </a:bodyPr>
          <a:lstStyle/>
          <a:p>
            <a:pPr>
              <a:lnSpc>
                <a:spcPct val="150000"/>
              </a:lnSpc>
              <a:spcBef>
                <a:spcPct val="0"/>
              </a:spcBef>
              <a:buClr>
                <a:srgbClr val="000000"/>
              </a:buClr>
            </a:pP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3.2 </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纳维</a:t>
            </a: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斯托克斯（</a:t>
            </a: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Navier-Stokes</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）方程</a:t>
            </a:r>
          </a:p>
        </p:txBody>
      </p:sp>
      <p:sp>
        <p:nvSpPr>
          <p:cNvPr id="4" name="箭头: 下 3">
            <a:extLst>
              <a:ext uri="{FF2B5EF4-FFF2-40B4-BE49-F238E27FC236}">
                <a16:creationId xmlns:a16="http://schemas.microsoft.com/office/drawing/2014/main" id="{565E8691-8F6B-CB30-4374-2054DE0C99CA}"/>
              </a:ext>
            </a:extLst>
          </p:cNvPr>
          <p:cNvSpPr/>
          <p:nvPr/>
        </p:nvSpPr>
        <p:spPr>
          <a:xfrm rot="5400000">
            <a:off x="7129104" y="2335075"/>
            <a:ext cx="286327" cy="4987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对象 6">
            <a:extLst>
              <a:ext uri="{FF2B5EF4-FFF2-40B4-BE49-F238E27FC236}">
                <a16:creationId xmlns:a16="http://schemas.microsoft.com/office/drawing/2014/main" id="{BD1749C0-21C3-C27A-62D4-CF66D41C9B87}"/>
              </a:ext>
            </a:extLst>
          </p:cNvPr>
          <p:cNvGraphicFramePr>
            <a:graphicFrameLocks noChangeAspect="1"/>
          </p:cNvGraphicFramePr>
          <p:nvPr>
            <p:extLst>
              <p:ext uri="{D42A27DB-BD31-4B8C-83A1-F6EECF244321}">
                <p14:modId xmlns:p14="http://schemas.microsoft.com/office/powerpoint/2010/main" val="3250894550"/>
              </p:ext>
            </p:extLst>
          </p:nvPr>
        </p:nvGraphicFramePr>
        <p:xfrm>
          <a:off x="8065243" y="3044943"/>
          <a:ext cx="3230768" cy="796371"/>
        </p:xfrm>
        <a:graphic>
          <a:graphicData uri="http://schemas.openxmlformats.org/presentationml/2006/ole">
            <mc:AlternateContent xmlns:mc="http://schemas.openxmlformats.org/markup-compatibility/2006">
              <mc:Choice xmlns:v="urn:schemas-microsoft-com:vml" Requires="v">
                <p:oleObj name="Equation" r:id="rId6" imgW="1359367" imgH="334634" progId="Equation.DSMT4">
                  <p:embed/>
                </p:oleObj>
              </mc:Choice>
              <mc:Fallback>
                <p:oleObj name="Equation" r:id="rId6" imgW="1359367" imgH="334634" progId="Equation.DSMT4">
                  <p:embed/>
                  <p:pic>
                    <p:nvPicPr>
                      <p:cNvPr id="0" name=""/>
                      <p:cNvPicPr/>
                      <p:nvPr/>
                    </p:nvPicPr>
                    <p:blipFill>
                      <a:blip r:embed="rId7"/>
                      <a:stretch>
                        <a:fillRect/>
                      </a:stretch>
                    </p:blipFill>
                    <p:spPr>
                      <a:xfrm>
                        <a:off x="8065243" y="3044943"/>
                        <a:ext cx="3230768" cy="796371"/>
                      </a:xfrm>
                      <a:prstGeom prst="rect">
                        <a:avLst/>
                      </a:prstGeom>
                    </p:spPr>
                  </p:pic>
                </p:oleObj>
              </mc:Fallback>
            </mc:AlternateContent>
          </a:graphicData>
        </a:graphic>
      </p:graphicFrame>
      <p:sp>
        <p:nvSpPr>
          <p:cNvPr id="8" name="箭头: 下 7">
            <a:extLst>
              <a:ext uri="{FF2B5EF4-FFF2-40B4-BE49-F238E27FC236}">
                <a16:creationId xmlns:a16="http://schemas.microsoft.com/office/drawing/2014/main" id="{258625CB-7951-6E3C-697B-36A815262DB2}"/>
              </a:ext>
            </a:extLst>
          </p:cNvPr>
          <p:cNvSpPr/>
          <p:nvPr/>
        </p:nvSpPr>
        <p:spPr>
          <a:xfrm rot="5400000">
            <a:off x="7378485" y="3193746"/>
            <a:ext cx="286327" cy="4987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对象 8">
            <a:extLst>
              <a:ext uri="{FF2B5EF4-FFF2-40B4-BE49-F238E27FC236}">
                <a16:creationId xmlns:a16="http://schemas.microsoft.com/office/drawing/2014/main" id="{84789348-33EE-70CD-F536-DDC20709ABB9}"/>
              </a:ext>
            </a:extLst>
          </p:cNvPr>
          <p:cNvGraphicFramePr>
            <a:graphicFrameLocks noChangeAspect="1"/>
          </p:cNvGraphicFramePr>
          <p:nvPr>
            <p:extLst>
              <p:ext uri="{D42A27DB-BD31-4B8C-83A1-F6EECF244321}">
                <p14:modId xmlns:p14="http://schemas.microsoft.com/office/powerpoint/2010/main" val="1473394466"/>
              </p:ext>
            </p:extLst>
          </p:nvPr>
        </p:nvGraphicFramePr>
        <p:xfrm>
          <a:off x="1548102" y="1103496"/>
          <a:ext cx="2573337" cy="1011237"/>
        </p:xfrm>
        <a:graphic>
          <a:graphicData uri="http://schemas.openxmlformats.org/presentationml/2006/ole">
            <mc:AlternateContent xmlns:mc="http://schemas.openxmlformats.org/markup-compatibility/2006">
              <mc:Choice xmlns:v="urn:schemas-microsoft-com:vml" Requires="v">
                <p:oleObj name="Equation" r:id="rId8" imgW="2572752" imgH="1010556" progId="Equation.DSMT4">
                  <p:embed/>
                </p:oleObj>
              </mc:Choice>
              <mc:Fallback>
                <p:oleObj name="Equation" r:id="rId8" imgW="2572752" imgH="1010556" progId="Equation.DSMT4">
                  <p:embed/>
                  <p:pic>
                    <p:nvPicPr>
                      <p:cNvPr id="0" name=""/>
                      <p:cNvPicPr/>
                      <p:nvPr/>
                    </p:nvPicPr>
                    <p:blipFill>
                      <a:blip r:embed="rId9"/>
                      <a:stretch>
                        <a:fillRect/>
                      </a:stretch>
                    </p:blipFill>
                    <p:spPr>
                      <a:xfrm>
                        <a:off x="1548102" y="1103496"/>
                        <a:ext cx="2573337" cy="1011237"/>
                      </a:xfrm>
                      <a:prstGeom prst="rect">
                        <a:avLst/>
                      </a:prstGeom>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矩形 71681"/>
          <p:cNvSpPr>
            <a:spLocks noChangeArrowheads="1"/>
          </p:cNvSpPr>
          <p:nvPr/>
        </p:nvSpPr>
        <p:spPr bwMode="auto">
          <a:xfrm>
            <a:off x="2751665" y="2086007"/>
            <a:ext cx="51069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zh-CN" altLang="en-US" sz="2000" dirty="0">
                <a:latin typeface="微软雅黑" panose="020B0503020204020204" pitchFamily="34" charset="-122"/>
                <a:ea typeface="微软雅黑" panose="020B0503020204020204" pitchFamily="34" charset="-122"/>
              </a:rPr>
              <a:t>定义         流体运动学粘性系数，记作   。</a:t>
            </a:r>
          </a:p>
        </p:txBody>
      </p:sp>
      <p:graphicFrame>
        <p:nvGraphicFramePr>
          <p:cNvPr id="70658" name="对象 71682"/>
          <p:cNvGraphicFramePr>
            <a:graphicFrameLocks noChangeAspect="1"/>
          </p:cNvGraphicFramePr>
          <p:nvPr>
            <p:extLst>
              <p:ext uri="{D42A27DB-BD31-4B8C-83A1-F6EECF244321}">
                <p14:modId xmlns:p14="http://schemas.microsoft.com/office/powerpoint/2010/main" val="4290730541"/>
              </p:ext>
            </p:extLst>
          </p:nvPr>
        </p:nvGraphicFramePr>
        <p:xfrm>
          <a:off x="4783664" y="2597769"/>
          <a:ext cx="1042987" cy="420688"/>
        </p:xfrm>
        <a:graphic>
          <a:graphicData uri="http://schemas.openxmlformats.org/presentationml/2006/ole">
            <mc:AlternateContent xmlns:mc="http://schemas.openxmlformats.org/markup-compatibility/2006">
              <mc:Choice xmlns:v="urn:schemas-microsoft-com:vml" Requires="v">
                <p:oleObj r:id="rId2" imgW="12801600" imgH="5181600" progId="Equation.DSMT4">
                  <p:embed/>
                </p:oleObj>
              </mc:Choice>
              <mc:Fallback>
                <p:oleObj r:id="rId2" imgW="12801600" imgH="5181600" progId="Equation.DSMT4">
                  <p:embed/>
                  <p:pic>
                    <p:nvPicPr>
                      <p:cNvPr id="70658" name="对象 716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3664" y="2597769"/>
                        <a:ext cx="104298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0659" name="对象 71683"/>
          <p:cNvGraphicFramePr>
            <a:graphicFrameLocks noChangeAspect="1"/>
          </p:cNvGraphicFramePr>
          <p:nvPr>
            <p:extLst>
              <p:ext uri="{D42A27DB-BD31-4B8C-83A1-F6EECF244321}">
                <p14:modId xmlns:p14="http://schemas.microsoft.com/office/powerpoint/2010/main" val="3522046789"/>
              </p:ext>
            </p:extLst>
          </p:nvPr>
        </p:nvGraphicFramePr>
        <p:xfrm>
          <a:off x="3349512" y="2076516"/>
          <a:ext cx="609600" cy="357188"/>
        </p:xfrm>
        <a:graphic>
          <a:graphicData uri="http://schemas.openxmlformats.org/presentationml/2006/ole">
            <mc:AlternateContent xmlns:mc="http://schemas.openxmlformats.org/markup-compatibility/2006">
              <mc:Choice xmlns:v="urn:schemas-microsoft-com:vml" Requires="v">
                <p:oleObj r:id="rId4" imgW="8229600" imgH="4876800" progId="Equation.3">
                  <p:embed/>
                </p:oleObj>
              </mc:Choice>
              <mc:Fallback>
                <p:oleObj r:id="rId4" imgW="8229600" imgH="4876800" progId="Equation.3">
                  <p:embed/>
                  <p:pic>
                    <p:nvPicPr>
                      <p:cNvPr id="70659" name="对象 716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512" y="2076516"/>
                        <a:ext cx="609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0660" name="对象 71684"/>
          <p:cNvGraphicFramePr>
            <a:graphicFrameLocks noChangeAspect="1"/>
          </p:cNvGraphicFramePr>
          <p:nvPr/>
        </p:nvGraphicFramePr>
        <p:xfrm>
          <a:off x="7032105" y="2100527"/>
          <a:ext cx="263525" cy="304800"/>
        </p:xfrm>
        <a:graphic>
          <a:graphicData uri="http://schemas.openxmlformats.org/presentationml/2006/ole">
            <mc:AlternateContent xmlns:mc="http://schemas.openxmlformats.org/markup-compatibility/2006">
              <mc:Choice xmlns:v="urn:schemas-microsoft-com:vml" Requires="v">
                <p:oleObj r:id="rId6" imgW="3048000" imgH="3352800" progId="Equation.3">
                  <p:embed/>
                </p:oleObj>
              </mc:Choice>
              <mc:Fallback>
                <p:oleObj r:id="rId6" imgW="3048000" imgH="3352800" progId="Equation.3">
                  <p:embed/>
                  <p:pic>
                    <p:nvPicPr>
                      <p:cNvPr id="70660" name="对象 716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2105" y="2100527"/>
                        <a:ext cx="263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0661" name="对象 71685"/>
          <p:cNvGraphicFramePr>
            <a:graphicFrameLocks noChangeAspect="1"/>
          </p:cNvGraphicFramePr>
          <p:nvPr>
            <p:extLst>
              <p:ext uri="{D42A27DB-BD31-4B8C-83A1-F6EECF244321}">
                <p14:modId xmlns:p14="http://schemas.microsoft.com/office/powerpoint/2010/main" val="20825996"/>
              </p:ext>
            </p:extLst>
          </p:nvPr>
        </p:nvGraphicFramePr>
        <p:xfrm>
          <a:off x="4810652" y="3017070"/>
          <a:ext cx="3048000" cy="903288"/>
        </p:xfrm>
        <a:graphic>
          <a:graphicData uri="http://schemas.openxmlformats.org/presentationml/2006/ole">
            <mc:AlternateContent xmlns:mc="http://schemas.openxmlformats.org/markup-compatibility/2006">
              <mc:Choice xmlns:v="urn:schemas-microsoft-com:vml" Requires="v">
                <p:oleObj r:id="rId8" imgW="35661600" imgH="10668000" progId="Equation.3">
                  <p:embed/>
                </p:oleObj>
              </mc:Choice>
              <mc:Fallback>
                <p:oleObj r:id="rId8" imgW="35661600" imgH="10668000" progId="Equation.3">
                  <p:embed/>
                  <p:pic>
                    <p:nvPicPr>
                      <p:cNvPr id="70661" name="对象 7168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10652" y="3017070"/>
                        <a:ext cx="3048000"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0662" name="对象 71686"/>
          <p:cNvGraphicFramePr>
            <a:graphicFrameLocks noChangeAspect="1"/>
          </p:cNvGraphicFramePr>
          <p:nvPr/>
        </p:nvGraphicFramePr>
        <p:xfrm>
          <a:off x="5013325" y="4092154"/>
          <a:ext cx="4953000" cy="2289175"/>
        </p:xfrm>
        <a:graphic>
          <a:graphicData uri="http://schemas.openxmlformats.org/presentationml/2006/ole">
            <mc:AlternateContent xmlns:mc="http://schemas.openxmlformats.org/markup-compatibility/2006">
              <mc:Choice xmlns:v="urn:schemas-microsoft-com:vml" Requires="v">
                <p:oleObj r:id="rId10" imgW="70104000" imgH="32308800" progId="Equation.3">
                  <p:embed/>
                </p:oleObj>
              </mc:Choice>
              <mc:Fallback>
                <p:oleObj r:id="rId10" imgW="70104000" imgH="32308800" progId="Equation.3">
                  <p:embed/>
                  <p:pic>
                    <p:nvPicPr>
                      <p:cNvPr id="70662" name="对象 7168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13325" y="4092154"/>
                        <a:ext cx="49530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0663" name="矩形 71687"/>
          <p:cNvSpPr>
            <a:spLocks noChangeArrowheads="1"/>
          </p:cNvSpPr>
          <p:nvPr/>
        </p:nvSpPr>
        <p:spPr bwMode="auto">
          <a:xfrm>
            <a:off x="2279576" y="5045114"/>
            <a:ext cx="27494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微软雅黑" panose="020B0503020204020204" pitchFamily="34" charset="-122"/>
                <a:ea typeface="微软雅黑" panose="020B0503020204020204" pitchFamily="34" charset="-122"/>
              </a:rPr>
              <a:t>直角坐标系中形式为：</a:t>
            </a:r>
          </a:p>
        </p:txBody>
      </p:sp>
      <p:sp>
        <p:nvSpPr>
          <p:cNvPr id="70664" name="矩形 71688"/>
          <p:cNvSpPr>
            <a:spLocks noChangeArrowheads="1"/>
          </p:cNvSpPr>
          <p:nvPr/>
        </p:nvSpPr>
        <p:spPr bwMode="auto">
          <a:xfrm>
            <a:off x="2751665" y="2627445"/>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微软雅黑" panose="020B0503020204020204" pitchFamily="34" charset="-122"/>
                <a:ea typeface="微软雅黑" panose="020B0503020204020204" pitchFamily="34" charset="-122"/>
              </a:rPr>
              <a:t>对于</a:t>
            </a:r>
            <a:r>
              <a:rPr lang="zh-CN" altLang="en-US" sz="2000" dirty="0">
                <a:solidFill>
                  <a:srgbClr val="FF0000"/>
                </a:solidFill>
                <a:latin typeface="微软雅黑" panose="020B0503020204020204" pitchFamily="34" charset="-122"/>
                <a:ea typeface="微软雅黑" panose="020B0503020204020204" pitchFamily="34" charset="-122"/>
              </a:rPr>
              <a:t>不可压流体</a:t>
            </a:r>
          </a:p>
        </p:txBody>
      </p:sp>
      <p:sp>
        <p:nvSpPr>
          <p:cNvPr id="70665" name="矩形 71689"/>
          <p:cNvSpPr>
            <a:spLocks noChangeArrowheads="1"/>
          </p:cNvSpPr>
          <p:nvPr/>
        </p:nvSpPr>
        <p:spPr bwMode="auto">
          <a:xfrm>
            <a:off x="2751665" y="3228945"/>
            <a:ext cx="21900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dirty="0">
                <a:latin typeface="微软雅黑" panose="020B0503020204020204" pitchFamily="34" charset="-122"/>
                <a:ea typeface="微软雅黑" panose="020B0503020204020204" pitchFamily="34" charset="-122"/>
              </a:rPr>
              <a:t>N-S</a:t>
            </a:r>
            <a:r>
              <a:rPr lang="zh-CN" altLang="en-US" sz="2000" dirty="0">
                <a:latin typeface="微软雅黑" panose="020B0503020204020204" pitchFamily="34" charset="-122"/>
                <a:ea typeface="微软雅黑" panose="020B0503020204020204" pitchFamily="34" charset="-122"/>
              </a:rPr>
              <a:t>方程简化为：</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81</a:t>
            </a:fld>
            <a:endParaRPr lang="zh-CN" altLang="en-US"/>
          </a:p>
        </p:txBody>
      </p:sp>
      <p:graphicFrame>
        <p:nvGraphicFramePr>
          <p:cNvPr id="12" name="对象 69638"/>
          <p:cNvGraphicFramePr>
            <a:graphicFrameLocks noChangeAspect="1"/>
          </p:cNvGraphicFramePr>
          <p:nvPr/>
        </p:nvGraphicFramePr>
        <p:xfrm>
          <a:off x="3908285" y="996206"/>
          <a:ext cx="5106987" cy="936625"/>
        </p:xfrm>
        <a:graphic>
          <a:graphicData uri="http://schemas.openxmlformats.org/presentationml/2006/ole">
            <mc:AlternateContent xmlns:mc="http://schemas.openxmlformats.org/markup-compatibility/2006">
              <mc:Choice xmlns:v="urn:schemas-microsoft-com:vml" Requires="v">
                <p:oleObj name="Equation" r:id="rId12" imgW="57607200" imgH="10668000" progId="Equation.DSMT4">
                  <p:embed/>
                </p:oleObj>
              </mc:Choice>
              <mc:Fallback>
                <p:oleObj name="Equation" r:id="rId12" imgW="57607200" imgH="10668000" progId="Equation.DSMT4">
                  <p:embed/>
                  <p:pic>
                    <p:nvPicPr>
                      <p:cNvPr id="12" name="对象 696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08285" y="996206"/>
                        <a:ext cx="5106987" cy="936625"/>
                      </a:xfrm>
                      <a:prstGeom prst="rect">
                        <a:avLst/>
                      </a:prstGeom>
                      <a:noFill/>
                      <a:ln w="28575">
                        <a:solidFill>
                          <a:srgbClr val="1F497D"/>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文本框 4">
            <a:extLst>
              <a:ext uri="{FF2B5EF4-FFF2-40B4-BE49-F238E27FC236}">
                <a16:creationId xmlns:a16="http://schemas.microsoft.com/office/drawing/2014/main" id="{3CAA7CCB-8F86-F781-4A68-F2C706C4C7FB}"/>
              </a:ext>
            </a:extLst>
          </p:cNvPr>
          <p:cNvSpPr txBox="1"/>
          <p:nvPr/>
        </p:nvSpPr>
        <p:spPr>
          <a:xfrm>
            <a:off x="4736175" y="6316567"/>
            <a:ext cx="5680306" cy="369332"/>
          </a:xfrm>
          <a:prstGeom prst="rect">
            <a:avLst/>
          </a:prstGeom>
          <a:noFill/>
        </p:spPr>
        <p:txBody>
          <a:bodyPr wrap="square">
            <a:spAutoFit/>
          </a:bodyPr>
          <a:lstStyle/>
          <a:p>
            <a:r>
              <a:rPr lang="zh-CN" altLang="en-US" dirty="0">
                <a:hlinkClick r:id="rId14"/>
              </a:rPr>
              <a:t>纳维</a:t>
            </a:r>
            <a:r>
              <a:rPr lang="en-US" altLang="zh-CN" dirty="0">
                <a:hlinkClick r:id="rId14"/>
              </a:rPr>
              <a:t>-</a:t>
            </a:r>
            <a:r>
              <a:rPr lang="zh-CN" altLang="en-US" dirty="0">
                <a:hlinkClick r:id="rId14"/>
              </a:rPr>
              <a:t>斯托克斯</a:t>
            </a:r>
            <a:r>
              <a:rPr lang="en-US" altLang="zh-CN" dirty="0">
                <a:hlinkClick r:id="rId14"/>
              </a:rPr>
              <a:t>(Navier-Stokes)</a:t>
            </a:r>
            <a:r>
              <a:rPr lang="zh-CN" altLang="en-US" dirty="0">
                <a:hlinkClick r:id="rId14"/>
              </a:rPr>
              <a:t>方程简史</a:t>
            </a:r>
            <a:r>
              <a:rPr lang="en-US" altLang="zh-CN" dirty="0">
                <a:hlinkClick r:id="rId14"/>
              </a:rPr>
              <a:t>_</a:t>
            </a:r>
            <a:r>
              <a:rPr lang="zh-CN" altLang="en-US" dirty="0">
                <a:hlinkClick r:id="rId14"/>
              </a:rPr>
              <a:t>哔哩哔哩</a:t>
            </a:r>
            <a:r>
              <a:rPr lang="en-US" altLang="zh-CN" dirty="0">
                <a:hlinkClick r:id="rId14"/>
              </a:rPr>
              <a:t>_</a:t>
            </a:r>
            <a:r>
              <a:rPr lang="en-US" altLang="zh-CN" dirty="0" err="1">
                <a:hlinkClick r:id="rId14"/>
              </a:rPr>
              <a:t>bilibili</a:t>
            </a:r>
            <a:endParaRPr lang="zh-CN" altLang="en-US" dirty="0"/>
          </a:p>
        </p:txBody>
      </p:sp>
      <p:sp>
        <p:nvSpPr>
          <p:cNvPr id="6" name="矩形 5">
            <a:extLst>
              <a:ext uri="{FF2B5EF4-FFF2-40B4-BE49-F238E27FC236}">
                <a16:creationId xmlns:a16="http://schemas.microsoft.com/office/drawing/2014/main" id="{BCF6CD85-CD2C-7B58-3897-94B52ACA3BA4}"/>
              </a:ext>
            </a:extLst>
          </p:cNvPr>
          <p:cNvSpPr/>
          <p:nvPr/>
        </p:nvSpPr>
        <p:spPr>
          <a:xfrm>
            <a:off x="467252" y="274152"/>
            <a:ext cx="7391400" cy="662554"/>
          </a:xfrm>
          <a:prstGeom prst="rect">
            <a:avLst/>
          </a:prstGeom>
          <a:noFill/>
          <a:ln w="9525">
            <a:noFill/>
            <a:miter/>
          </a:ln>
        </p:spPr>
        <p:txBody>
          <a:bodyPr wrap="square">
            <a:spAutoFit/>
          </a:bodyPr>
          <a:lstStyle/>
          <a:p>
            <a:pPr>
              <a:lnSpc>
                <a:spcPct val="150000"/>
              </a:lnSpc>
              <a:spcBef>
                <a:spcPct val="0"/>
              </a:spcBef>
              <a:buClr>
                <a:srgbClr val="000000"/>
              </a:buClr>
            </a:pP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3.2 </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纳维</a:t>
            </a: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斯托克斯（</a:t>
            </a: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Navier-Stokes</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）方程</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矩形 72706"/>
          <p:cNvSpPr>
            <a:spLocks noChangeArrowheads="1"/>
          </p:cNvSpPr>
          <p:nvPr/>
        </p:nvSpPr>
        <p:spPr bwMode="auto">
          <a:xfrm>
            <a:off x="2015025" y="1713131"/>
            <a:ext cx="5314275" cy="49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50000"/>
              </a:lnSpc>
            </a:pPr>
            <a:r>
              <a:rPr lang="zh-CN" altLang="en-US" sz="2000" dirty="0">
                <a:latin typeface="Arial" panose="020B0604020202020204" pitchFamily="34" charset="0"/>
                <a:ea typeface="微软雅黑" panose="020B0503020204020204" pitchFamily="34" charset="-122"/>
              </a:rPr>
              <a:t>下面看看不可压缩流体运动方程各项的意义：</a:t>
            </a:r>
          </a:p>
        </p:txBody>
      </p:sp>
      <p:sp>
        <p:nvSpPr>
          <p:cNvPr id="71684" name="矩形 72708"/>
          <p:cNvSpPr>
            <a:spLocks noChangeArrowheads="1"/>
          </p:cNvSpPr>
          <p:nvPr/>
        </p:nvSpPr>
        <p:spPr bwMode="auto">
          <a:xfrm>
            <a:off x="4513263" y="2413451"/>
            <a:ext cx="3294492"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  :单位质量流体的</a:t>
            </a:r>
            <a:r>
              <a:rPr lang="zh-CN" altLang="en-US" sz="2000" dirty="0">
                <a:solidFill>
                  <a:srgbClr val="FF0000"/>
                </a:solidFill>
                <a:latin typeface="微软雅黑" panose="020B0503020204020204" pitchFamily="34" charset="-122"/>
                <a:ea typeface="微软雅黑" panose="020B0503020204020204" pitchFamily="34" charset="-122"/>
              </a:rPr>
              <a:t>加速度</a:t>
            </a:r>
            <a:r>
              <a:rPr lang="zh-CN" altLang="en-US" sz="2000" dirty="0">
                <a:latin typeface="微软雅黑" panose="020B0503020204020204" pitchFamily="34" charset="-122"/>
                <a:ea typeface="微软雅黑" panose="020B0503020204020204" pitchFamily="34" charset="-122"/>
              </a:rPr>
              <a:t>。 </a:t>
            </a:r>
          </a:p>
        </p:txBody>
      </p:sp>
      <p:sp>
        <p:nvSpPr>
          <p:cNvPr id="71685" name="矩形 72709"/>
          <p:cNvSpPr>
            <a:spLocks noChangeArrowheads="1"/>
          </p:cNvSpPr>
          <p:nvPr/>
        </p:nvSpPr>
        <p:spPr bwMode="auto">
          <a:xfrm>
            <a:off x="4655840" y="3096404"/>
            <a:ext cx="3589444" cy="49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50000"/>
              </a:lnSpc>
            </a:pPr>
            <a:r>
              <a:rPr lang="zh-CN" altLang="en-US" sz="2000" dirty="0">
                <a:latin typeface="Arial" panose="020B0604020202020204" pitchFamily="34" charset="0"/>
                <a:ea typeface="微软雅黑" panose="020B0503020204020204" pitchFamily="34" charset="-122"/>
              </a:rPr>
              <a:t>:单位质量流体所受的</a:t>
            </a:r>
            <a:r>
              <a:rPr lang="zh-CN" altLang="en-US" sz="2000" dirty="0">
                <a:solidFill>
                  <a:srgbClr val="FF0000"/>
                </a:solidFill>
                <a:latin typeface="Arial" panose="020B0604020202020204" pitchFamily="34" charset="0"/>
                <a:ea typeface="微软雅黑" panose="020B0503020204020204" pitchFamily="34" charset="-122"/>
              </a:rPr>
              <a:t>质量力</a:t>
            </a:r>
            <a:r>
              <a:rPr lang="zh-CN" altLang="en-US" sz="2000" dirty="0">
                <a:latin typeface="Arial" panose="020B0604020202020204" pitchFamily="34" charset="0"/>
                <a:ea typeface="微软雅黑" panose="020B0503020204020204" pitchFamily="34" charset="-122"/>
              </a:rPr>
              <a:t>。</a:t>
            </a:r>
          </a:p>
        </p:txBody>
      </p:sp>
      <p:sp>
        <p:nvSpPr>
          <p:cNvPr id="71686" name="矩形 72710"/>
          <p:cNvSpPr>
            <a:spLocks noChangeArrowheads="1"/>
          </p:cNvSpPr>
          <p:nvPr/>
        </p:nvSpPr>
        <p:spPr bwMode="auto">
          <a:xfrm>
            <a:off x="4674418" y="3672212"/>
            <a:ext cx="5454030"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:周围流体对单位质量流体所施的面力矢之和中的一部分。在这我们称它为</a:t>
            </a:r>
            <a:r>
              <a:rPr lang="zh-CN" altLang="en-US" sz="2000" dirty="0">
                <a:solidFill>
                  <a:srgbClr val="FF0000"/>
                </a:solidFill>
                <a:latin typeface="微软雅黑" panose="020B0503020204020204" pitchFamily="34" charset="-122"/>
                <a:ea typeface="微软雅黑" panose="020B0503020204020204" pitchFamily="34" charset="-122"/>
              </a:rPr>
              <a:t>压力梯度力</a:t>
            </a:r>
            <a:r>
              <a:rPr lang="zh-CN" altLang="en-US" sz="2000" dirty="0">
                <a:latin typeface="微软雅黑" panose="020B0503020204020204" pitchFamily="34" charset="-122"/>
                <a:ea typeface="微软雅黑" panose="020B0503020204020204" pitchFamily="34" charset="-122"/>
              </a:rPr>
              <a:t>。</a:t>
            </a:r>
          </a:p>
        </p:txBody>
      </p:sp>
      <p:sp>
        <p:nvSpPr>
          <p:cNvPr id="71687" name="矩形 72711"/>
          <p:cNvSpPr>
            <a:spLocks noChangeArrowheads="1"/>
          </p:cNvSpPr>
          <p:nvPr/>
        </p:nvSpPr>
        <p:spPr bwMode="auto">
          <a:xfrm>
            <a:off x="4672162" y="4690521"/>
            <a:ext cx="5456286"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 周围流体对单位质量流体所施的面力矢之和中</a:t>
            </a:r>
          </a:p>
          <a:p>
            <a:pPr>
              <a:lnSpc>
                <a:spcPct val="150000"/>
              </a:lnSpc>
            </a:pPr>
            <a:r>
              <a:rPr lang="zh-CN" altLang="en-US" sz="2000" dirty="0">
                <a:latin typeface="微软雅黑" panose="020B0503020204020204" pitchFamily="34" charset="-122"/>
                <a:ea typeface="微软雅黑" panose="020B0503020204020204" pitchFamily="34" charset="-122"/>
              </a:rPr>
              <a:t>的一部分。因为它与</a:t>
            </a:r>
            <a:r>
              <a:rPr lang="zh-CN" altLang="en-US" sz="2000" dirty="0">
                <a:solidFill>
                  <a:srgbClr val="FF0000"/>
                </a:solidFill>
                <a:latin typeface="微软雅黑" panose="020B0503020204020204" pitchFamily="34" charset="-122"/>
                <a:ea typeface="微软雅黑" panose="020B0503020204020204" pitchFamily="34" charset="-122"/>
              </a:rPr>
              <a:t>流体粘性</a:t>
            </a:r>
            <a:r>
              <a:rPr lang="zh-CN" altLang="en-US" sz="2000" dirty="0">
                <a:latin typeface="微软雅黑" panose="020B0503020204020204" pitchFamily="34" charset="-122"/>
                <a:ea typeface="微软雅黑" panose="020B0503020204020204" pitchFamily="34" charset="-122"/>
              </a:rPr>
              <a:t>有关，在这我们称它为</a:t>
            </a:r>
            <a:r>
              <a:rPr lang="zh-CN" altLang="en-US" sz="2000" dirty="0">
                <a:solidFill>
                  <a:srgbClr val="FF0000"/>
                </a:solidFill>
                <a:latin typeface="微软雅黑" panose="020B0503020204020204" pitchFamily="34" charset="-122"/>
                <a:ea typeface="微软雅黑" panose="020B0503020204020204" pitchFamily="34" charset="-122"/>
              </a:rPr>
              <a:t>粘性（摩擦）力</a:t>
            </a:r>
            <a:r>
              <a:rPr lang="zh-CN" altLang="en-US" sz="2000" dirty="0">
                <a:latin typeface="微软雅黑" panose="020B0503020204020204" pitchFamily="34" charset="-122"/>
                <a:ea typeface="微软雅黑" panose="020B0503020204020204" pitchFamily="34" charset="-122"/>
              </a:rPr>
              <a:t>。</a:t>
            </a:r>
          </a:p>
        </p:txBody>
      </p:sp>
      <p:graphicFrame>
        <p:nvGraphicFramePr>
          <p:cNvPr id="71688" name="对象 72712"/>
          <p:cNvGraphicFramePr>
            <a:graphicFrameLocks noChangeAspect="1"/>
          </p:cNvGraphicFramePr>
          <p:nvPr/>
        </p:nvGraphicFramePr>
        <p:xfrm>
          <a:off x="6450562" y="868805"/>
          <a:ext cx="3073400" cy="904875"/>
        </p:xfrm>
        <a:graphic>
          <a:graphicData uri="http://schemas.openxmlformats.org/presentationml/2006/ole">
            <mc:AlternateContent xmlns:mc="http://schemas.openxmlformats.org/markup-compatibility/2006">
              <mc:Choice xmlns:v="urn:schemas-microsoft-com:vml" Requires="v">
                <p:oleObj r:id="rId2" imgW="35966400" imgH="10668000" progId="Equation.3">
                  <p:embed/>
                </p:oleObj>
              </mc:Choice>
              <mc:Fallback>
                <p:oleObj r:id="rId2" imgW="35966400" imgH="10668000" progId="Equation.3">
                  <p:embed/>
                  <p:pic>
                    <p:nvPicPr>
                      <p:cNvPr id="71688" name="对象 727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0562" y="868805"/>
                        <a:ext cx="30734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1689" name="对象 72713"/>
          <p:cNvGraphicFramePr>
            <a:graphicFrameLocks noChangeAspect="1"/>
          </p:cNvGraphicFramePr>
          <p:nvPr/>
        </p:nvGraphicFramePr>
        <p:xfrm>
          <a:off x="2099469" y="2332439"/>
          <a:ext cx="2376488" cy="754062"/>
        </p:xfrm>
        <a:graphic>
          <a:graphicData uri="http://schemas.openxmlformats.org/presentationml/2006/ole">
            <mc:AlternateContent xmlns:mc="http://schemas.openxmlformats.org/markup-compatibility/2006">
              <mc:Choice xmlns:v="urn:schemas-microsoft-com:vml" Requires="v">
                <p:oleObj r:id="rId4" imgW="31394400" imgH="10058400" progId="Equation.3">
                  <p:embed/>
                </p:oleObj>
              </mc:Choice>
              <mc:Fallback>
                <p:oleObj r:id="rId4" imgW="31394400" imgH="10058400" progId="Equation.3">
                  <p:embed/>
                  <p:pic>
                    <p:nvPicPr>
                      <p:cNvPr id="71689" name="对象 727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9469" y="2332439"/>
                        <a:ext cx="2376488"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1690" name="对象 72714"/>
          <p:cNvGraphicFramePr>
            <a:graphicFrameLocks/>
          </p:cNvGraphicFramePr>
          <p:nvPr/>
        </p:nvGraphicFramePr>
        <p:xfrm>
          <a:off x="4186734" y="3178680"/>
          <a:ext cx="288925" cy="358775"/>
        </p:xfrm>
        <a:graphic>
          <a:graphicData uri="http://schemas.openxmlformats.org/presentationml/2006/ole">
            <mc:AlternateContent xmlns:mc="http://schemas.openxmlformats.org/markup-compatibility/2006">
              <mc:Choice xmlns:v="urn:schemas-microsoft-com:vml" Requires="v">
                <p:oleObj r:id="rId6" imgW="164880" imgH="203040" progId="Equation.3">
                  <p:embed/>
                </p:oleObj>
              </mc:Choice>
              <mc:Fallback>
                <p:oleObj r:id="rId6" imgW="164880" imgH="203040" progId="Equation.3">
                  <p:embed/>
                  <p:pic>
                    <p:nvPicPr>
                      <p:cNvPr id="71690" name="对象 7271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6734" y="3178680"/>
                        <a:ext cx="2889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1691" name="对象 72715"/>
          <p:cNvGraphicFramePr>
            <a:graphicFrameLocks/>
          </p:cNvGraphicFramePr>
          <p:nvPr/>
        </p:nvGraphicFramePr>
        <p:xfrm>
          <a:off x="3806437" y="3669753"/>
          <a:ext cx="672257" cy="725488"/>
        </p:xfrm>
        <a:graphic>
          <a:graphicData uri="http://schemas.openxmlformats.org/presentationml/2006/ole">
            <mc:AlternateContent xmlns:mc="http://schemas.openxmlformats.org/markup-compatibility/2006">
              <mc:Choice xmlns:v="urn:schemas-microsoft-com:vml" Requires="v">
                <p:oleObj name="Equation" r:id="rId8" imgW="9753600" imgH="10363200" progId="Equation.DSMT4">
                  <p:embed/>
                </p:oleObj>
              </mc:Choice>
              <mc:Fallback>
                <p:oleObj name="Equation" r:id="rId8" imgW="9753600" imgH="10363200" progId="Equation.DSMT4">
                  <p:embed/>
                  <p:pic>
                    <p:nvPicPr>
                      <p:cNvPr id="71691" name="对象 7271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06437" y="3669753"/>
                        <a:ext cx="672257"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92" name="对象 72716"/>
          <p:cNvGraphicFramePr>
            <a:graphicFrameLocks/>
          </p:cNvGraphicFramePr>
          <p:nvPr/>
        </p:nvGraphicFramePr>
        <p:xfrm>
          <a:off x="3829276" y="4813539"/>
          <a:ext cx="649288" cy="358775"/>
        </p:xfrm>
        <a:graphic>
          <a:graphicData uri="http://schemas.openxmlformats.org/presentationml/2006/ole">
            <mc:AlternateContent xmlns:mc="http://schemas.openxmlformats.org/markup-compatibility/2006">
              <mc:Choice xmlns:v="urn:schemas-microsoft-com:vml" Requires="v">
                <p:oleObj r:id="rId10" imgW="380880" imgH="215640" progId="Equation.3">
                  <p:embed/>
                </p:oleObj>
              </mc:Choice>
              <mc:Fallback>
                <p:oleObj r:id="rId10" imgW="380880" imgH="215640" progId="Equation.3">
                  <p:embed/>
                  <p:pic>
                    <p:nvPicPr>
                      <p:cNvPr id="71692" name="对象 7271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29276" y="4813539"/>
                        <a:ext cx="6492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标题 2"/>
          <p:cNvSpPr>
            <a:spLocks noGrp="1"/>
          </p:cNvSpPr>
          <p:nvPr>
            <p:ph type="title"/>
          </p:nvPr>
        </p:nvSpPr>
        <p:spPr>
          <a:xfrm>
            <a:off x="1847528" y="1110115"/>
            <a:ext cx="3322712" cy="639762"/>
          </a:xfrm>
        </p:spPr>
        <p:txBody>
          <a:bodyPr/>
          <a:lstStyle/>
          <a:p>
            <a:r>
              <a:rPr lang="zh-CN" altLang="en-US" sz="2800" dirty="0">
                <a:solidFill>
                  <a:srgbClr val="008000"/>
                </a:solidFill>
                <a:latin typeface="Arial" panose="020B0604020202020204" pitchFamily="34" charset="0"/>
              </a:rPr>
              <a:t>各项意义的解释</a:t>
            </a:r>
            <a:endParaRPr lang="zh-CN" altLang="en-US" sz="2800" dirty="0">
              <a:solidFill>
                <a:srgbClr val="008000"/>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82</a:t>
            </a:fld>
            <a:endParaRPr lang="zh-CN" altLang="en-US"/>
          </a:p>
        </p:txBody>
      </p:sp>
      <p:sp>
        <p:nvSpPr>
          <p:cNvPr id="4" name="矩形 3">
            <a:extLst>
              <a:ext uri="{FF2B5EF4-FFF2-40B4-BE49-F238E27FC236}">
                <a16:creationId xmlns:a16="http://schemas.microsoft.com/office/drawing/2014/main" id="{1B75E6AA-1FE9-BEAD-4570-348380B0F49A}"/>
              </a:ext>
            </a:extLst>
          </p:cNvPr>
          <p:cNvSpPr/>
          <p:nvPr/>
        </p:nvSpPr>
        <p:spPr>
          <a:xfrm>
            <a:off x="491034" y="195586"/>
            <a:ext cx="7391400" cy="662554"/>
          </a:xfrm>
          <a:prstGeom prst="rect">
            <a:avLst/>
          </a:prstGeom>
          <a:noFill/>
          <a:ln w="9525">
            <a:noFill/>
            <a:miter/>
          </a:ln>
        </p:spPr>
        <p:txBody>
          <a:bodyPr wrap="square">
            <a:spAutoFit/>
          </a:bodyPr>
          <a:lstStyle/>
          <a:p>
            <a:pPr>
              <a:lnSpc>
                <a:spcPct val="150000"/>
              </a:lnSpc>
              <a:spcBef>
                <a:spcPct val="0"/>
              </a:spcBef>
              <a:buClr>
                <a:srgbClr val="000000"/>
              </a:buClr>
            </a:pP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3.2 </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纳维</a:t>
            </a: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斯托克斯（</a:t>
            </a: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Navier-Stokes</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）方程</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14" name="对象 73738"/>
          <p:cNvGraphicFramePr>
            <a:graphicFrameLocks noChangeAspect="1"/>
          </p:cNvGraphicFramePr>
          <p:nvPr/>
        </p:nvGraphicFramePr>
        <p:xfrm>
          <a:off x="5303913" y="1210666"/>
          <a:ext cx="1175543" cy="684493"/>
        </p:xfrm>
        <a:graphic>
          <a:graphicData uri="http://schemas.openxmlformats.org/presentationml/2006/ole">
            <mc:AlternateContent xmlns:mc="http://schemas.openxmlformats.org/markup-compatibility/2006">
              <mc:Choice xmlns:v="urn:schemas-microsoft-com:vml" Requires="v">
                <p:oleObj name="Equation" r:id="rId2" imgW="8839200" imgH="5181600" progId="Equation.DSMT4">
                  <p:embed/>
                </p:oleObj>
              </mc:Choice>
              <mc:Fallback>
                <p:oleObj name="Equation" r:id="rId2" imgW="8839200" imgH="5181600" progId="Equation.DSMT4">
                  <p:embed/>
                  <p:pic>
                    <p:nvPicPr>
                      <p:cNvPr id="72714" name="对象 737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913" y="1210666"/>
                        <a:ext cx="1175543" cy="6844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标题 2"/>
          <p:cNvSpPr>
            <a:spLocks noGrp="1"/>
          </p:cNvSpPr>
          <p:nvPr>
            <p:ph type="title"/>
          </p:nvPr>
        </p:nvSpPr>
        <p:spPr>
          <a:xfrm>
            <a:off x="1981200" y="1255396"/>
            <a:ext cx="8229600" cy="639762"/>
          </a:xfrm>
        </p:spPr>
        <p:txBody>
          <a:bodyPr/>
          <a:lstStyle/>
          <a:p>
            <a:r>
              <a:rPr lang="zh-CN" altLang="en-US" sz="2400" dirty="0">
                <a:solidFill>
                  <a:srgbClr val="008000"/>
                </a:solidFill>
                <a:latin typeface="Arial" panose="020B0604020202020204" pitchFamily="34" charset="0"/>
              </a:rPr>
              <a:t>粘性（摩擦）力特点</a:t>
            </a:r>
            <a:endParaRPr lang="zh-CN" altLang="en-US" sz="2400" dirty="0">
              <a:solidFill>
                <a:srgbClr val="008000"/>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83</a:t>
            </a:fld>
            <a:endParaRPr lang="zh-CN" altLang="en-US"/>
          </a:p>
        </p:txBody>
      </p:sp>
      <p:sp>
        <p:nvSpPr>
          <p:cNvPr id="4" name="内容占位符 3"/>
          <p:cNvSpPr>
            <a:spLocks noGrp="1"/>
          </p:cNvSpPr>
          <p:nvPr>
            <p:ph idx="4294967295"/>
          </p:nvPr>
        </p:nvSpPr>
        <p:spPr>
          <a:xfrm>
            <a:off x="1847528" y="1988841"/>
            <a:ext cx="8229600" cy="3907705"/>
          </a:xfrm>
        </p:spPr>
        <p:txBody>
          <a:bodyPr>
            <a:normAutofit/>
          </a:bodyPr>
          <a:lstStyle/>
          <a:p>
            <a:pPr>
              <a:lnSpc>
                <a:spcPct val="150000"/>
              </a:lnSpc>
            </a:pPr>
            <a:r>
              <a:rPr lang="zh-CN" altLang="en-US" sz="2000" dirty="0"/>
              <a:t>它主要作用在流体内部。 </a:t>
            </a:r>
          </a:p>
          <a:p>
            <a:pPr>
              <a:lnSpc>
                <a:spcPct val="150000"/>
              </a:lnSpc>
            </a:pPr>
            <a:r>
              <a:rPr lang="zh-CN" altLang="en-US" sz="2000" dirty="0"/>
              <a:t>对</a:t>
            </a:r>
            <a:r>
              <a:rPr lang="zh-CN" altLang="en-US" sz="2000" dirty="0">
                <a:solidFill>
                  <a:srgbClr val="FF0000"/>
                </a:solidFill>
              </a:rPr>
              <a:t>理想流体（</a:t>
            </a:r>
            <a:r>
              <a:rPr lang="el-GR" altLang="zh-CN" sz="2000" dirty="0">
                <a:solidFill>
                  <a:srgbClr val="FF0000"/>
                </a:solidFill>
              </a:rPr>
              <a:t>μ</a:t>
            </a:r>
            <a:r>
              <a:rPr lang="en-US" altLang="zh-CN" sz="2000" dirty="0">
                <a:solidFill>
                  <a:srgbClr val="FF0000"/>
                </a:solidFill>
              </a:rPr>
              <a:t>=0</a:t>
            </a:r>
            <a:r>
              <a:rPr lang="zh-CN" altLang="en-US" sz="2000" dirty="0">
                <a:solidFill>
                  <a:srgbClr val="FF0000"/>
                </a:solidFill>
              </a:rPr>
              <a:t>），此项为零</a:t>
            </a:r>
            <a:r>
              <a:rPr lang="zh-CN" altLang="en-US" sz="2000" dirty="0"/>
              <a:t>。  </a:t>
            </a:r>
          </a:p>
          <a:p>
            <a:pPr>
              <a:lnSpc>
                <a:spcPct val="150000"/>
              </a:lnSpc>
            </a:pPr>
            <a:r>
              <a:rPr lang="el-GR" altLang="zh-CN" sz="2000" dirty="0"/>
              <a:t>μ</a:t>
            </a:r>
            <a:r>
              <a:rPr lang="en-US" altLang="zh-CN" sz="2000" dirty="0"/>
              <a:t>=C</a:t>
            </a:r>
            <a:r>
              <a:rPr lang="zh-CN" altLang="en-US" sz="2000" dirty="0"/>
              <a:t>时，只有当流体内部有相对运动时才表现出来，如</a:t>
            </a:r>
            <a:r>
              <a:rPr lang="zh-CN" altLang="en-US" sz="2000" dirty="0">
                <a:solidFill>
                  <a:srgbClr val="FF0000"/>
                </a:solidFill>
              </a:rPr>
              <a:t>流体静止</a:t>
            </a:r>
            <a:r>
              <a:rPr lang="zh-CN" altLang="en-US" sz="2000" dirty="0"/>
              <a:t>或流体内无相对运动（流体作整体运动</a:t>
            </a:r>
            <a:r>
              <a:rPr lang="zh-CN" altLang="en-US" sz="2000" dirty="0">
                <a:latin typeface="Arial" panose="020B0604020202020204" pitchFamily="34" charset="0"/>
              </a:rPr>
              <a:t>）时，</a:t>
            </a:r>
            <a:r>
              <a:rPr lang="zh-CN" altLang="en-US" sz="2000" dirty="0">
                <a:solidFill>
                  <a:srgbClr val="FF0000"/>
                </a:solidFill>
                <a:latin typeface="Arial" panose="020B0604020202020204" pitchFamily="34" charset="0"/>
              </a:rPr>
              <a:t>此项为零</a:t>
            </a:r>
            <a:r>
              <a:rPr lang="zh-CN" altLang="en-US" sz="2000" dirty="0">
                <a:latin typeface="Arial" panose="020B0604020202020204" pitchFamily="34" charset="0"/>
              </a:rPr>
              <a:t>。</a:t>
            </a:r>
            <a:endParaRPr lang="en-US" altLang="zh-CN" sz="2000" dirty="0">
              <a:latin typeface="Arial" panose="020B0604020202020204" pitchFamily="34" charset="0"/>
            </a:endParaRPr>
          </a:p>
          <a:p>
            <a:pPr>
              <a:lnSpc>
                <a:spcPct val="150000"/>
              </a:lnSpc>
            </a:pPr>
            <a:r>
              <a:rPr lang="zh-CN" altLang="en-US" sz="2000" dirty="0"/>
              <a:t>对流体而言，这种（内）粘性力可以使流体运动减速（阻力），也可以使运动加速（曳力），关键要看速度的具体分布。如周围流体比所考虑流点运动的快，则该流点受到的粘性力就是曳力，反之是阻力。这是与外摩擦力的主要区别。</a:t>
            </a:r>
          </a:p>
        </p:txBody>
      </p:sp>
      <p:sp>
        <p:nvSpPr>
          <p:cNvPr id="5" name="矩形 4">
            <a:extLst>
              <a:ext uri="{FF2B5EF4-FFF2-40B4-BE49-F238E27FC236}">
                <a16:creationId xmlns:a16="http://schemas.microsoft.com/office/drawing/2014/main" id="{67B06524-E30C-A3B9-38B1-C634CA9F5411}"/>
              </a:ext>
            </a:extLst>
          </p:cNvPr>
          <p:cNvSpPr/>
          <p:nvPr/>
        </p:nvSpPr>
        <p:spPr>
          <a:xfrm>
            <a:off x="512619" y="239200"/>
            <a:ext cx="7391400" cy="662554"/>
          </a:xfrm>
          <a:prstGeom prst="rect">
            <a:avLst/>
          </a:prstGeom>
          <a:noFill/>
          <a:ln w="9525">
            <a:noFill/>
            <a:miter/>
          </a:ln>
        </p:spPr>
        <p:txBody>
          <a:bodyPr wrap="square">
            <a:spAutoFit/>
          </a:bodyPr>
          <a:lstStyle/>
          <a:p>
            <a:pPr>
              <a:lnSpc>
                <a:spcPct val="150000"/>
              </a:lnSpc>
              <a:spcBef>
                <a:spcPct val="0"/>
              </a:spcBef>
              <a:buClr>
                <a:srgbClr val="000000"/>
              </a:buClr>
            </a:pP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3.2 </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纳维</a:t>
            </a: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斯托克斯（</a:t>
            </a: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Navier-Stokes</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）方程</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7"/>
          <p:cNvSpPr>
            <a:spLocks noGrp="1"/>
          </p:cNvSpPr>
          <p:nvPr>
            <p:ph type="sldNum" sz="quarter" idx="12"/>
          </p:nvPr>
        </p:nvSpPr>
        <p:spPr/>
        <p:txBody>
          <a:bodyPr/>
          <a:lstStyle/>
          <a:p>
            <a:fld id="{9075E01A-B8F8-4841-BFBE-788D780396FD}" type="slidenum">
              <a:rPr lang="en-US" altLang="zh-CN"/>
              <a:pPr/>
              <a:t>84</a:t>
            </a:fld>
            <a:endParaRPr lang="en-US" altLang="zh-CN"/>
          </a:p>
        </p:txBody>
      </p:sp>
      <p:sp>
        <p:nvSpPr>
          <p:cNvPr id="727043" name="Rectangle 3"/>
          <p:cNvSpPr>
            <a:spLocks noChangeArrowheads="1"/>
          </p:cNvSpPr>
          <p:nvPr/>
        </p:nvSpPr>
        <p:spPr bwMode="auto">
          <a:xfrm>
            <a:off x="2999309" y="1412776"/>
            <a:ext cx="4535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dirty="0">
                <a:latin typeface="Arial" panose="020B0604020202020204" pitchFamily="34" charset="0"/>
                <a:ea typeface="微软雅黑" panose="020B0503020204020204" pitchFamily="34" charset="-122"/>
              </a:rPr>
              <a:t>仅考虑流体作直线运动</a:t>
            </a:r>
          </a:p>
        </p:txBody>
      </p:sp>
      <p:sp>
        <p:nvSpPr>
          <p:cNvPr id="727044" name="Rectangle 4"/>
          <p:cNvSpPr>
            <a:spLocks noChangeArrowheads="1"/>
          </p:cNvSpPr>
          <p:nvPr/>
        </p:nvSpPr>
        <p:spPr bwMode="auto">
          <a:xfrm>
            <a:off x="2783408" y="4436964"/>
            <a:ext cx="6985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dirty="0">
                <a:latin typeface="Arial" panose="020B0604020202020204" pitchFamily="34" charset="0"/>
                <a:ea typeface="微软雅黑" panose="020B0503020204020204" pitchFamily="34" charset="-122"/>
              </a:rPr>
              <a:t>上层流体运动，图中起始时刻处于静止状态的流体块受到的粘滞力大于</a:t>
            </a:r>
            <a:r>
              <a:rPr kumimoji="1" lang="en-US" altLang="zh-CN" sz="2400" dirty="0">
                <a:latin typeface="Arial" panose="020B0604020202020204" pitchFamily="34" charset="0"/>
                <a:ea typeface="微软雅黑" panose="020B0503020204020204" pitchFamily="34" charset="-122"/>
              </a:rPr>
              <a:t>0</a:t>
            </a:r>
            <a:r>
              <a:rPr kumimoji="1" lang="zh-CN" altLang="en-US" sz="2400" dirty="0">
                <a:latin typeface="Arial" panose="020B0604020202020204" pitchFamily="34" charset="0"/>
                <a:ea typeface="微软雅黑" panose="020B0503020204020204" pitchFamily="34" charset="-122"/>
              </a:rPr>
              <a:t>，小于</a:t>
            </a:r>
            <a:r>
              <a:rPr kumimoji="1" lang="en-US" altLang="zh-CN" sz="2400" dirty="0">
                <a:latin typeface="Arial" panose="020B0604020202020204" pitchFamily="34" charset="0"/>
                <a:ea typeface="微软雅黑" panose="020B0503020204020204" pitchFamily="34" charset="-122"/>
              </a:rPr>
              <a:t>0</a:t>
            </a:r>
            <a:r>
              <a:rPr kumimoji="1" lang="zh-CN" altLang="en-US" sz="2400" dirty="0">
                <a:latin typeface="Arial" panose="020B0604020202020204" pitchFamily="34" charset="0"/>
                <a:ea typeface="微软雅黑" panose="020B0503020204020204" pitchFamily="34" charset="-122"/>
              </a:rPr>
              <a:t>，等于</a:t>
            </a:r>
            <a:r>
              <a:rPr kumimoji="1" lang="en-US" altLang="zh-CN" sz="2400" dirty="0">
                <a:latin typeface="Arial" panose="020B0604020202020204" pitchFamily="34" charset="0"/>
                <a:ea typeface="微软雅黑" panose="020B0503020204020204" pitchFamily="34" charset="-122"/>
              </a:rPr>
              <a:t>0</a:t>
            </a:r>
            <a:r>
              <a:rPr kumimoji="1" lang="zh-CN" altLang="en-US" sz="2400" dirty="0">
                <a:latin typeface="Arial" panose="020B0604020202020204" pitchFamily="34" charset="0"/>
                <a:ea typeface="微软雅黑" panose="020B0503020204020204" pitchFamily="34" charset="-122"/>
              </a:rPr>
              <a:t>？</a:t>
            </a:r>
          </a:p>
        </p:txBody>
      </p:sp>
      <p:sp>
        <p:nvSpPr>
          <p:cNvPr id="727052" name="Line 12"/>
          <p:cNvSpPr>
            <a:spLocks noChangeShapeType="1"/>
          </p:cNvSpPr>
          <p:nvPr/>
        </p:nvSpPr>
        <p:spPr bwMode="auto">
          <a:xfrm flipV="1">
            <a:off x="4871865" y="2780655"/>
            <a:ext cx="1655763" cy="0"/>
          </a:xfrm>
          <a:prstGeom prst="line">
            <a:avLst/>
          </a:prstGeom>
          <a:noFill/>
          <a:ln w="28575">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latin typeface="Arial" panose="020B0604020202020204" pitchFamily="34" charset="0"/>
              <a:ea typeface="微软雅黑" panose="020B0503020204020204" pitchFamily="34" charset="-122"/>
            </a:endParaRPr>
          </a:p>
        </p:txBody>
      </p:sp>
      <p:sp>
        <p:nvSpPr>
          <p:cNvPr id="727053" name="Rectangle 13"/>
          <p:cNvSpPr>
            <a:spLocks noChangeArrowheads="1"/>
          </p:cNvSpPr>
          <p:nvPr/>
        </p:nvSpPr>
        <p:spPr bwMode="auto">
          <a:xfrm>
            <a:off x="4871865" y="2853680"/>
            <a:ext cx="1223963"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zh-CN" altLang="en-US" dirty="0">
              <a:latin typeface="Arial" panose="020B0604020202020204" pitchFamily="34" charset="0"/>
              <a:ea typeface="微软雅黑" panose="020B0503020204020204" pitchFamily="34" charset="-122"/>
            </a:endParaRPr>
          </a:p>
        </p:txBody>
      </p:sp>
      <p:sp>
        <p:nvSpPr>
          <p:cNvPr id="727057" name="Line 17"/>
          <p:cNvSpPr>
            <a:spLocks noChangeShapeType="1"/>
          </p:cNvSpPr>
          <p:nvPr/>
        </p:nvSpPr>
        <p:spPr bwMode="auto">
          <a:xfrm flipV="1">
            <a:off x="4871864" y="4149080"/>
            <a:ext cx="2736850" cy="0"/>
          </a:xfrm>
          <a:prstGeom prst="line">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latin typeface="Arial" panose="020B0604020202020204" pitchFamily="34" charset="0"/>
              <a:ea typeface="微软雅黑" panose="020B0503020204020204" pitchFamily="34" charset="-122"/>
            </a:endParaRPr>
          </a:p>
        </p:txBody>
      </p:sp>
      <p:sp>
        <p:nvSpPr>
          <p:cNvPr id="727059" name="Line 19"/>
          <p:cNvSpPr>
            <a:spLocks noChangeShapeType="1"/>
          </p:cNvSpPr>
          <p:nvPr/>
        </p:nvSpPr>
        <p:spPr bwMode="auto">
          <a:xfrm flipV="1">
            <a:off x="4871864" y="2132956"/>
            <a:ext cx="0" cy="20161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 name="矩形 2">
            <a:extLst>
              <a:ext uri="{FF2B5EF4-FFF2-40B4-BE49-F238E27FC236}">
                <a16:creationId xmlns:a16="http://schemas.microsoft.com/office/drawing/2014/main" id="{3A2932EF-8E1B-23AD-C943-0F592932A2AE}"/>
              </a:ext>
            </a:extLst>
          </p:cNvPr>
          <p:cNvSpPr/>
          <p:nvPr/>
        </p:nvSpPr>
        <p:spPr>
          <a:xfrm>
            <a:off x="512618" y="210472"/>
            <a:ext cx="7391400" cy="662554"/>
          </a:xfrm>
          <a:prstGeom prst="rect">
            <a:avLst/>
          </a:prstGeom>
          <a:noFill/>
          <a:ln w="9525">
            <a:noFill/>
            <a:miter/>
          </a:ln>
        </p:spPr>
        <p:txBody>
          <a:bodyPr wrap="square">
            <a:spAutoFit/>
          </a:bodyPr>
          <a:lstStyle/>
          <a:p>
            <a:pPr>
              <a:lnSpc>
                <a:spcPct val="150000"/>
              </a:lnSpc>
              <a:spcBef>
                <a:spcPct val="0"/>
              </a:spcBef>
              <a:buClr>
                <a:srgbClr val="000000"/>
              </a:buClr>
            </a:pP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3.2 </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纳维</a:t>
            </a: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斯托克斯（</a:t>
            </a: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Navier-Stokes</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）方程</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7"/>
          <p:cNvSpPr>
            <a:spLocks noGrp="1"/>
          </p:cNvSpPr>
          <p:nvPr>
            <p:ph type="sldNum" sz="quarter" idx="12"/>
          </p:nvPr>
        </p:nvSpPr>
        <p:spPr/>
        <p:txBody>
          <a:bodyPr/>
          <a:lstStyle/>
          <a:p>
            <a:fld id="{9F14A446-23C5-4345-9889-4DBE578BF8E9}" type="slidenum">
              <a:rPr lang="en-US" altLang="zh-CN"/>
              <a:pPr/>
              <a:t>85</a:t>
            </a:fld>
            <a:endParaRPr lang="en-US" altLang="zh-CN"/>
          </a:p>
        </p:txBody>
      </p:sp>
      <p:graphicFrame>
        <p:nvGraphicFramePr>
          <p:cNvPr id="722968" name="Object 24"/>
          <p:cNvGraphicFramePr>
            <a:graphicFrameLocks noGrp="1" noChangeAspect="1"/>
          </p:cNvGraphicFramePr>
          <p:nvPr>
            <p:ph sz="quarter" idx="4294967295"/>
          </p:nvPr>
        </p:nvGraphicFramePr>
        <p:xfrm>
          <a:off x="7429980" y="4221510"/>
          <a:ext cx="1162050" cy="444500"/>
        </p:xfrm>
        <a:graphic>
          <a:graphicData uri="http://schemas.openxmlformats.org/presentationml/2006/ole">
            <mc:AlternateContent xmlns:mc="http://schemas.openxmlformats.org/markup-compatibility/2006">
              <mc:Choice xmlns:v="urn:schemas-microsoft-com:vml" Requires="v">
                <p:oleObj name="Equation" r:id="rId2" imgW="10363200" imgH="3962400" progId="Equation.DSMT4">
                  <p:embed/>
                </p:oleObj>
              </mc:Choice>
              <mc:Fallback>
                <p:oleObj name="Equation" r:id="rId2" imgW="10363200" imgH="3962400" progId="Equation.DSMT4">
                  <p:embed/>
                  <p:pic>
                    <p:nvPicPr>
                      <p:cNvPr id="722968" name="Object 2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980" y="4221510"/>
                        <a:ext cx="116205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2947" name="Rectangle 3"/>
          <p:cNvSpPr>
            <a:spLocks noChangeArrowheads="1"/>
          </p:cNvSpPr>
          <p:nvPr/>
        </p:nvSpPr>
        <p:spPr bwMode="auto">
          <a:xfrm>
            <a:off x="2855964" y="1268760"/>
            <a:ext cx="4535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dirty="0">
                <a:latin typeface="Arial" panose="020B0604020202020204" pitchFamily="34" charset="0"/>
                <a:ea typeface="微软雅黑" panose="020B0503020204020204" pitchFamily="34" charset="-122"/>
              </a:rPr>
              <a:t>仅考虑流体作直线运动</a:t>
            </a:r>
          </a:p>
        </p:txBody>
      </p:sp>
      <p:sp>
        <p:nvSpPr>
          <p:cNvPr id="722952" name="Rectangle 8"/>
          <p:cNvSpPr>
            <a:spLocks noChangeArrowheads="1"/>
          </p:cNvSpPr>
          <p:nvPr/>
        </p:nvSpPr>
        <p:spPr bwMode="auto">
          <a:xfrm>
            <a:off x="2640063" y="4221511"/>
            <a:ext cx="6985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dirty="0">
                <a:latin typeface="Arial" panose="020B0604020202020204" pitchFamily="34" charset="0"/>
                <a:ea typeface="微软雅黑" panose="020B0503020204020204" pitchFamily="34" charset="-122"/>
              </a:rPr>
              <a:t>流体运动达到稳定状态（定常），</a:t>
            </a:r>
          </a:p>
          <a:p>
            <a:pPr eaLnBrk="0" hangingPunct="0">
              <a:spcBef>
                <a:spcPct val="50000"/>
              </a:spcBef>
            </a:pPr>
            <a:r>
              <a:rPr kumimoji="1" lang="zh-CN" altLang="en-US" sz="2400" dirty="0">
                <a:latin typeface="Arial" panose="020B0604020202020204" pitchFamily="34" charset="0"/>
                <a:ea typeface="微软雅黑" panose="020B0503020204020204" pitchFamily="34" charset="-122"/>
              </a:rPr>
              <a:t>图中流体块受到的粘滞力大于</a:t>
            </a:r>
            <a:r>
              <a:rPr kumimoji="1" lang="en-US" altLang="zh-CN" sz="2400" dirty="0">
                <a:latin typeface="Arial" panose="020B0604020202020204" pitchFamily="34" charset="0"/>
                <a:ea typeface="微软雅黑" panose="020B0503020204020204" pitchFamily="34" charset="-122"/>
              </a:rPr>
              <a:t>0</a:t>
            </a:r>
            <a:r>
              <a:rPr kumimoji="1" lang="zh-CN" altLang="en-US" sz="2400" dirty="0">
                <a:latin typeface="Arial" panose="020B0604020202020204" pitchFamily="34" charset="0"/>
                <a:ea typeface="微软雅黑" panose="020B0503020204020204" pitchFamily="34" charset="-122"/>
              </a:rPr>
              <a:t>，小于</a:t>
            </a:r>
            <a:r>
              <a:rPr kumimoji="1" lang="en-US" altLang="zh-CN" sz="2400" dirty="0">
                <a:latin typeface="Arial" panose="020B0604020202020204" pitchFamily="34" charset="0"/>
                <a:ea typeface="微软雅黑" panose="020B0503020204020204" pitchFamily="34" charset="-122"/>
              </a:rPr>
              <a:t>0</a:t>
            </a:r>
            <a:r>
              <a:rPr kumimoji="1" lang="zh-CN" altLang="en-US" sz="2400" dirty="0">
                <a:latin typeface="Arial" panose="020B0604020202020204" pitchFamily="34" charset="0"/>
                <a:ea typeface="微软雅黑" panose="020B0503020204020204" pitchFamily="34" charset="-122"/>
              </a:rPr>
              <a:t>，等于</a:t>
            </a:r>
            <a:r>
              <a:rPr kumimoji="1" lang="en-US" altLang="zh-CN" sz="2400" dirty="0">
                <a:latin typeface="Arial" panose="020B0604020202020204" pitchFamily="34" charset="0"/>
                <a:ea typeface="微软雅黑" panose="020B0503020204020204" pitchFamily="34" charset="-122"/>
              </a:rPr>
              <a:t>0</a:t>
            </a:r>
            <a:r>
              <a:rPr kumimoji="1" lang="zh-CN" altLang="en-US" sz="2400" dirty="0">
                <a:latin typeface="Arial" panose="020B0604020202020204" pitchFamily="34" charset="0"/>
                <a:ea typeface="微软雅黑" panose="020B0503020204020204" pitchFamily="34" charset="-122"/>
              </a:rPr>
              <a:t>？</a:t>
            </a:r>
          </a:p>
        </p:txBody>
      </p:sp>
      <p:sp>
        <p:nvSpPr>
          <p:cNvPr id="722953" name="Line 9"/>
          <p:cNvSpPr>
            <a:spLocks noChangeShapeType="1"/>
          </p:cNvSpPr>
          <p:nvPr/>
        </p:nvSpPr>
        <p:spPr bwMode="auto">
          <a:xfrm flipV="1">
            <a:off x="5161443" y="1988369"/>
            <a:ext cx="0" cy="1143000"/>
          </a:xfrm>
          <a:prstGeom prst="line">
            <a:avLst/>
          </a:prstGeom>
          <a:noFill/>
          <a:ln w="19050">
            <a:solidFill>
              <a:schemeClr val="tx1"/>
            </a:solidFill>
            <a:prstDash val="dash"/>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latin typeface="Arial" panose="020B0604020202020204" pitchFamily="34" charset="0"/>
              <a:ea typeface="微软雅黑" panose="020B0503020204020204" pitchFamily="34" charset="-122"/>
            </a:endParaRPr>
          </a:p>
        </p:txBody>
      </p:sp>
      <p:sp>
        <p:nvSpPr>
          <p:cNvPr id="722956" name="AutoShape 12"/>
          <p:cNvSpPr>
            <a:spLocks noChangeArrowheads="1"/>
          </p:cNvSpPr>
          <p:nvPr/>
        </p:nvSpPr>
        <p:spPr bwMode="auto">
          <a:xfrm rot="5400000">
            <a:off x="5294793" y="2388419"/>
            <a:ext cx="1333500" cy="1600200"/>
          </a:xfrm>
          <a:prstGeom prst="rtTriangle">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Arial" panose="020B0604020202020204" pitchFamily="34" charset="0"/>
              <a:ea typeface="微软雅黑" panose="020B0503020204020204" pitchFamily="34" charset="-122"/>
            </a:endParaRPr>
          </a:p>
        </p:txBody>
      </p:sp>
      <p:sp>
        <p:nvSpPr>
          <p:cNvPr id="722957" name="Line 13"/>
          <p:cNvSpPr>
            <a:spLocks noChangeShapeType="1"/>
          </p:cNvSpPr>
          <p:nvPr/>
        </p:nvSpPr>
        <p:spPr bwMode="auto">
          <a:xfrm>
            <a:off x="5161443" y="2674169"/>
            <a:ext cx="1371600" cy="0"/>
          </a:xfrm>
          <a:prstGeom prst="line">
            <a:avLst/>
          </a:prstGeom>
          <a:noFill/>
          <a:ln w="28575">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latin typeface="Arial" panose="020B0604020202020204" pitchFamily="34" charset="0"/>
              <a:ea typeface="微软雅黑" panose="020B0503020204020204" pitchFamily="34" charset="-122"/>
            </a:endParaRPr>
          </a:p>
        </p:txBody>
      </p:sp>
      <p:sp>
        <p:nvSpPr>
          <p:cNvPr id="722958" name="Line 14"/>
          <p:cNvSpPr>
            <a:spLocks noChangeShapeType="1"/>
          </p:cNvSpPr>
          <p:nvPr/>
        </p:nvSpPr>
        <p:spPr bwMode="auto">
          <a:xfrm>
            <a:off x="5161443" y="2826569"/>
            <a:ext cx="1219200" cy="0"/>
          </a:xfrm>
          <a:prstGeom prst="line">
            <a:avLst/>
          </a:prstGeom>
          <a:noFill/>
          <a:ln w="28575">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latin typeface="Arial" panose="020B0604020202020204" pitchFamily="34" charset="0"/>
              <a:ea typeface="微软雅黑" panose="020B0503020204020204" pitchFamily="34" charset="-122"/>
            </a:endParaRPr>
          </a:p>
        </p:txBody>
      </p:sp>
      <p:sp>
        <p:nvSpPr>
          <p:cNvPr id="722959" name="Line 15"/>
          <p:cNvSpPr>
            <a:spLocks noChangeShapeType="1"/>
          </p:cNvSpPr>
          <p:nvPr/>
        </p:nvSpPr>
        <p:spPr bwMode="auto">
          <a:xfrm>
            <a:off x="5161443" y="3055169"/>
            <a:ext cx="914400" cy="0"/>
          </a:xfrm>
          <a:prstGeom prst="line">
            <a:avLst/>
          </a:prstGeom>
          <a:noFill/>
          <a:ln w="28575">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latin typeface="Arial" panose="020B0604020202020204" pitchFamily="34" charset="0"/>
              <a:ea typeface="微软雅黑" panose="020B0503020204020204" pitchFamily="34" charset="-122"/>
            </a:endParaRPr>
          </a:p>
        </p:txBody>
      </p:sp>
      <p:sp>
        <p:nvSpPr>
          <p:cNvPr id="722960" name="Line 16"/>
          <p:cNvSpPr>
            <a:spLocks noChangeShapeType="1"/>
          </p:cNvSpPr>
          <p:nvPr/>
        </p:nvSpPr>
        <p:spPr bwMode="auto">
          <a:xfrm>
            <a:off x="5161443" y="3283769"/>
            <a:ext cx="685800" cy="0"/>
          </a:xfrm>
          <a:prstGeom prst="line">
            <a:avLst/>
          </a:prstGeom>
          <a:noFill/>
          <a:ln w="28575">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latin typeface="Arial" panose="020B0604020202020204" pitchFamily="34" charset="0"/>
              <a:ea typeface="微软雅黑" panose="020B0503020204020204" pitchFamily="34" charset="-122"/>
            </a:endParaRPr>
          </a:p>
        </p:txBody>
      </p:sp>
      <p:sp>
        <p:nvSpPr>
          <p:cNvPr id="722961" name="Line 17"/>
          <p:cNvSpPr>
            <a:spLocks noChangeShapeType="1"/>
          </p:cNvSpPr>
          <p:nvPr/>
        </p:nvSpPr>
        <p:spPr bwMode="auto">
          <a:xfrm>
            <a:off x="5161443" y="3512369"/>
            <a:ext cx="381000" cy="0"/>
          </a:xfrm>
          <a:prstGeom prst="line">
            <a:avLst/>
          </a:prstGeom>
          <a:noFill/>
          <a:ln w="28575">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latin typeface="Arial" panose="020B0604020202020204" pitchFamily="34" charset="0"/>
              <a:ea typeface="微软雅黑" panose="020B0503020204020204" pitchFamily="34" charset="-122"/>
            </a:endParaRPr>
          </a:p>
        </p:txBody>
      </p:sp>
      <p:sp>
        <p:nvSpPr>
          <p:cNvPr id="722962" name="Line 18"/>
          <p:cNvSpPr>
            <a:spLocks noChangeShapeType="1"/>
          </p:cNvSpPr>
          <p:nvPr/>
        </p:nvSpPr>
        <p:spPr bwMode="auto">
          <a:xfrm flipV="1">
            <a:off x="5161443" y="2491606"/>
            <a:ext cx="1655762" cy="0"/>
          </a:xfrm>
          <a:prstGeom prst="line">
            <a:avLst/>
          </a:prstGeom>
          <a:noFill/>
          <a:ln w="28575">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latin typeface="Arial" panose="020B0604020202020204" pitchFamily="34" charset="0"/>
              <a:ea typeface="微软雅黑" panose="020B0503020204020204" pitchFamily="34" charset="-122"/>
            </a:endParaRPr>
          </a:p>
        </p:txBody>
      </p:sp>
      <p:sp>
        <p:nvSpPr>
          <p:cNvPr id="722963" name="Rectangle 19"/>
          <p:cNvSpPr>
            <a:spLocks noChangeArrowheads="1"/>
          </p:cNvSpPr>
          <p:nvPr/>
        </p:nvSpPr>
        <p:spPr bwMode="auto">
          <a:xfrm>
            <a:off x="5161443" y="2851969"/>
            <a:ext cx="863600"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zh-CN" altLang="en-US" dirty="0">
              <a:latin typeface="Arial" panose="020B0604020202020204" pitchFamily="34" charset="0"/>
              <a:ea typeface="微软雅黑" panose="020B0503020204020204" pitchFamily="34" charset="-122"/>
            </a:endParaRPr>
          </a:p>
        </p:txBody>
      </p:sp>
      <p:sp>
        <p:nvSpPr>
          <p:cNvPr id="722964" name="Line 20"/>
          <p:cNvSpPr>
            <a:spLocks noChangeShapeType="1"/>
          </p:cNvSpPr>
          <p:nvPr/>
        </p:nvSpPr>
        <p:spPr bwMode="auto">
          <a:xfrm>
            <a:off x="4261330" y="3861620"/>
            <a:ext cx="3168650" cy="7143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 name="矩形 2">
            <a:extLst>
              <a:ext uri="{FF2B5EF4-FFF2-40B4-BE49-F238E27FC236}">
                <a16:creationId xmlns:a16="http://schemas.microsoft.com/office/drawing/2014/main" id="{293B52C5-C9E7-27D5-834E-3B45AC426CDA}"/>
              </a:ext>
            </a:extLst>
          </p:cNvPr>
          <p:cNvSpPr/>
          <p:nvPr/>
        </p:nvSpPr>
        <p:spPr>
          <a:xfrm>
            <a:off x="494145" y="202981"/>
            <a:ext cx="7391400" cy="662554"/>
          </a:xfrm>
          <a:prstGeom prst="rect">
            <a:avLst/>
          </a:prstGeom>
          <a:noFill/>
          <a:ln w="9525">
            <a:noFill/>
            <a:miter/>
          </a:ln>
        </p:spPr>
        <p:txBody>
          <a:bodyPr wrap="square">
            <a:spAutoFit/>
          </a:bodyPr>
          <a:lstStyle/>
          <a:p>
            <a:pPr>
              <a:lnSpc>
                <a:spcPct val="150000"/>
              </a:lnSpc>
              <a:spcBef>
                <a:spcPct val="0"/>
              </a:spcBef>
              <a:buClr>
                <a:srgbClr val="000000"/>
              </a:buClr>
            </a:pP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3.2 </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纳维</a:t>
            </a: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斯托克斯（</a:t>
            </a: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Navier-Stokes</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）方程</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A001F86-227F-4017-BF6B-E9648E9BBE6C}" type="slidenum">
              <a:rPr lang="en-US" altLang="zh-CN"/>
              <a:pPr/>
              <a:t>86</a:t>
            </a:fld>
            <a:endParaRPr lang="en-US" altLang="zh-CN"/>
          </a:p>
        </p:txBody>
      </p:sp>
      <p:sp>
        <p:nvSpPr>
          <p:cNvPr id="2" name="文本框 1"/>
          <p:cNvSpPr txBox="1"/>
          <p:nvPr/>
        </p:nvSpPr>
        <p:spPr>
          <a:xfrm>
            <a:off x="2442576" y="1632392"/>
            <a:ext cx="6866071" cy="1754326"/>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2-2-3 </a:t>
            </a:r>
            <a:r>
              <a:rPr lang="zh-CN" altLang="en-US" dirty="0">
                <a:latin typeface="微软雅黑" panose="020B0503020204020204" pitchFamily="34" charset="-122"/>
                <a:ea typeface="微软雅黑" panose="020B0503020204020204" pitchFamily="34" charset="-122"/>
              </a:rPr>
              <a:t>已知粘性流体运动的速度场为</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）确定流体不可压缩的条件；</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）根据广义牛顿粘性假设，计算流体满足不可压缩条件时流场各点的粘性力。</a:t>
            </a:r>
          </a:p>
        </p:txBody>
      </p:sp>
      <p:graphicFrame>
        <p:nvGraphicFramePr>
          <p:cNvPr id="3" name="对象 2"/>
          <p:cNvGraphicFramePr>
            <a:graphicFrameLocks noChangeAspect="1"/>
          </p:cNvGraphicFramePr>
          <p:nvPr/>
        </p:nvGraphicFramePr>
        <p:xfrm>
          <a:off x="6744073" y="1244716"/>
          <a:ext cx="1578759" cy="1077271"/>
        </p:xfrm>
        <a:graphic>
          <a:graphicData uri="http://schemas.openxmlformats.org/presentationml/2006/ole">
            <mc:AlternateContent xmlns:mc="http://schemas.openxmlformats.org/markup-compatibility/2006">
              <mc:Choice xmlns:v="urn:schemas-microsoft-com:vml" Requires="v">
                <p:oleObj name="Equation" r:id="rId2" imgW="25908000" imgH="17678400" progId="Equation.DSMT4">
                  <p:embed/>
                </p:oleObj>
              </mc:Choice>
              <mc:Fallback>
                <p:oleObj name="Equation" r:id="rId2" imgW="25908000" imgH="17678400" progId="Equation.DSMT4">
                  <p:embed/>
                  <p:pic>
                    <p:nvPicPr>
                      <p:cNvPr id="3"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073" y="1244716"/>
                        <a:ext cx="1578759" cy="1077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nvGraphicFramePr>
        <p:xfrm>
          <a:off x="4687478" y="3717033"/>
          <a:ext cx="2376264" cy="1091797"/>
        </p:xfrm>
        <a:graphic>
          <a:graphicData uri="http://schemas.openxmlformats.org/presentationml/2006/ole">
            <mc:AlternateContent xmlns:mc="http://schemas.openxmlformats.org/markup-compatibility/2006">
              <mc:Choice xmlns:v="urn:schemas-microsoft-com:vml" Requires="v">
                <p:oleObj name="Equation" r:id="rId4" imgW="22555200" imgH="10363200" progId="Equation.DSMT4">
                  <p:embed/>
                </p:oleObj>
              </mc:Choice>
              <mc:Fallback>
                <p:oleObj name="Equation" r:id="rId4" imgW="22555200" imgH="10363200" progId="Equation.DSMT4">
                  <p:embed/>
                  <p:pic>
                    <p:nvPicPr>
                      <p:cNvPr id="4"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7478" y="3717033"/>
                        <a:ext cx="2376264" cy="1091797"/>
                      </a:xfrm>
                      <a:prstGeom prst="rect">
                        <a:avLst/>
                      </a:prstGeom>
                      <a:noFill/>
                      <a:ln w="28575">
                        <a:solidFill>
                          <a:srgbClr val="00206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a:extLst>
              <a:ext uri="{FF2B5EF4-FFF2-40B4-BE49-F238E27FC236}">
                <a16:creationId xmlns:a16="http://schemas.microsoft.com/office/drawing/2014/main" id="{8027FD67-C4F0-8090-8B92-C049A3BF8F94}"/>
              </a:ext>
            </a:extLst>
          </p:cNvPr>
          <p:cNvSpPr/>
          <p:nvPr/>
        </p:nvSpPr>
        <p:spPr>
          <a:xfrm>
            <a:off x="503382" y="179985"/>
            <a:ext cx="7391400" cy="662554"/>
          </a:xfrm>
          <a:prstGeom prst="rect">
            <a:avLst/>
          </a:prstGeom>
          <a:noFill/>
          <a:ln w="9525">
            <a:noFill/>
            <a:miter/>
          </a:ln>
        </p:spPr>
        <p:txBody>
          <a:bodyPr wrap="square">
            <a:spAutoFit/>
          </a:bodyPr>
          <a:lstStyle/>
          <a:p>
            <a:pPr>
              <a:lnSpc>
                <a:spcPct val="150000"/>
              </a:lnSpc>
              <a:spcBef>
                <a:spcPct val="0"/>
              </a:spcBef>
              <a:buClr>
                <a:srgbClr val="000000"/>
              </a:buClr>
            </a:pP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3.2 </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纳维</a:t>
            </a: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斯托克斯（</a:t>
            </a: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Navier-Stokes</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）方程</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7"/>
          <p:cNvSpPr>
            <a:spLocks noGrp="1"/>
          </p:cNvSpPr>
          <p:nvPr>
            <p:ph type="sldNum" sz="quarter" idx="12"/>
          </p:nvPr>
        </p:nvSpPr>
        <p:spPr>
          <a:prstGeom prst="rect">
            <a:avLst/>
          </a:prstGeom>
        </p:spPr>
        <p:txBody>
          <a:bodyPr/>
          <a:lstStyle/>
          <a:p>
            <a:fld id="{325925D9-468B-435C-B300-E1F79E9A22E1}" type="slidenum">
              <a:rPr lang="en-US" altLang="zh-CN"/>
              <a:pPr/>
              <a:t>87</a:t>
            </a:fld>
            <a:endParaRPr lang="en-US" altLang="zh-CN"/>
          </a:p>
        </p:txBody>
      </p:sp>
      <p:sp>
        <p:nvSpPr>
          <p:cNvPr id="710659" name="Rectangle 3"/>
          <p:cNvSpPr>
            <a:spLocks noGrp="1" noChangeArrowheads="1"/>
          </p:cNvSpPr>
          <p:nvPr>
            <p:ph type="body" sz="half" idx="4294967295"/>
          </p:nvPr>
        </p:nvSpPr>
        <p:spPr>
          <a:xfrm>
            <a:off x="1324061" y="1100845"/>
            <a:ext cx="9055468" cy="1439863"/>
          </a:xfrm>
        </p:spPr>
        <p:txBody>
          <a:bodyPr>
            <a:normAutofit/>
          </a:bodyPr>
          <a:lstStyle/>
          <a:p>
            <a:pPr indent="0">
              <a:lnSpc>
                <a:spcPct val="150000"/>
              </a:lnSpc>
              <a:buNone/>
            </a:pPr>
            <a:r>
              <a:rPr lang="zh-CN" altLang="en-US" sz="2000" dirty="0">
                <a:solidFill>
                  <a:srgbClr val="FF3300"/>
                </a:solidFill>
              </a:rPr>
              <a:t>例</a:t>
            </a:r>
            <a:r>
              <a:rPr lang="en-US" altLang="zh-CN" sz="2000" dirty="0">
                <a:solidFill>
                  <a:srgbClr val="FF3300"/>
                </a:solidFill>
              </a:rPr>
              <a:t>2-2-4</a:t>
            </a:r>
            <a:r>
              <a:rPr lang="zh-CN" altLang="en-US" sz="2000" dirty="0"/>
              <a:t>设速度场为                             ，试求位于</a:t>
            </a:r>
            <a:r>
              <a:rPr lang="en-US" altLang="zh-CN" sz="2000" dirty="0"/>
              <a:t>z=1</a:t>
            </a:r>
            <a:r>
              <a:rPr lang="zh-CN" altLang="en-US" sz="2000" dirty="0"/>
              <a:t>的单位质量长方体（高为      ）所受的黏性力（应力矢），及作用在顶面和底面上的黏性应力。</a:t>
            </a:r>
          </a:p>
        </p:txBody>
      </p:sp>
      <p:graphicFrame>
        <p:nvGraphicFramePr>
          <p:cNvPr id="710660" name="Object 4"/>
          <p:cNvGraphicFramePr>
            <a:graphicFrameLocks noGrp="1" noChangeAspect="1"/>
          </p:cNvGraphicFramePr>
          <p:nvPr>
            <p:ph sz="quarter" idx="4294967295"/>
            <p:extLst>
              <p:ext uri="{D42A27DB-BD31-4B8C-83A1-F6EECF244321}">
                <p14:modId xmlns:p14="http://schemas.microsoft.com/office/powerpoint/2010/main" val="818811964"/>
              </p:ext>
            </p:extLst>
          </p:nvPr>
        </p:nvGraphicFramePr>
        <p:xfrm>
          <a:off x="4008438" y="1164055"/>
          <a:ext cx="2087562" cy="469900"/>
        </p:xfrm>
        <a:graphic>
          <a:graphicData uri="http://schemas.openxmlformats.org/presentationml/2006/ole">
            <mc:AlternateContent xmlns:mc="http://schemas.openxmlformats.org/markup-compatibility/2006">
              <mc:Choice xmlns:v="urn:schemas-microsoft-com:vml" Requires="v">
                <p:oleObj name="Equation" r:id="rId2" imgW="1015920" imgH="228600" progId="Equation.DSMT4">
                  <p:embed/>
                </p:oleObj>
              </mc:Choice>
              <mc:Fallback>
                <p:oleObj name="Equation" r:id="rId2" imgW="1015920" imgH="228600" progId="Equation.DSMT4">
                  <p:embed/>
                  <p:pic>
                    <p:nvPicPr>
                      <p:cNvPr id="71066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438" y="1164055"/>
                        <a:ext cx="2087562"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0666" name="Object 10"/>
          <p:cNvGraphicFramePr>
            <a:graphicFrameLocks noChangeAspect="1"/>
          </p:cNvGraphicFramePr>
          <p:nvPr>
            <p:extLst>
              <p:ext uri="{D42A27DB-BD31-4B8C-83A1-F6EECF244321}">
                <p14:modId xmlns:p14="http://schemas.microsoft.com/office/powerpoint/2010/main" val="2631674007"/>
              </p:ext>
            </p:extLst>
          </p:nvPr>
        </p:nvGraphicFramePr>
        <p:xfrm>
          <a:off x="2547888" y="1633955"/>
          <a:ext cx="484188" cy="423863"/>
        </p:xfrm>
        <a:graphic>
          <a:graphicData uri="http://schemas.openxmlformats.org/presentationml/2006/ole">
            <mc:AlternateContent xmlns:mc="http://schemas.openxmlformats.org/markup-compatibility/2006">
              <mc:Choice xmlns:v="urn:schemas-microsoft-com:vml" Requires="v">
                <p:oleObj name="Equation" r:id="rId4" imgW="4876800" imgH="4267200" progId="Equation.DSMT4">
                  <p:embed/>
                </p:oleObj>
              </mc:Choice>
              <mc:Fallback>
                <p:oleObj name="Equation" r:id="rId4" imgW="4876800" imgH="4267200" progId="Equation.DSMT4">
                  <p:embed/>
                  <p:pic>
                    <p:nvPicPr>
                      <p:cNvPr id="710666"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7888" y="1633955"/>
                        <a:ext cx="484188"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7175500" y="6285704"/>
            <a:ext cx="2339102"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kumimoji="1" lang="en-US" altLang="zh-CN" dirty="0">
                <a:latin typeface="Arial" panose="020B0604020202020204" pitchFamily="34" charset="0"/>
                <a:ea typeface="微软雅黑" panose="020B0503020204020204" pitchFamily="34" charset="-122"/>
              </a:rPr>
              <a:t>《</a:t>
            </a:r>
            <a:r>
              <a:rPr kumimoji="1" lang="zh-CN" altLang="en-US" dirty="0">
                <a:latin typeface="Arial" panose="020B0604020202020204" pitchFamily="34" charset="0"/>
                <a:ea typeface="微软雅黑" panose="020B0503020204020204" pitchFamily="34" charset="-122"/>
              </a:rPr>
              <a:t>流体力学</a:t>
            </a:r>
            <a:r>
              <a:rPr kumimoji="1" lang="en-US" altLang="zh-CN" dirty="0">
                <a:latin typeface="Arial" panose="020B0604020202020204" pitchFamily="34" charset="0"/>
                <a:ea typeface="微软雅黑" panose="020B0503020204020204" pitchFamily="34" charset="-122"/>
              </a:rPr>
              <a:t>》P74</a:t>
            </a:r>
            <a:r>
              <a:rPr kumimoji="1" lang="zh-CN" altLang="en-US" dirty="0">
                <a:latin typeface="Arial" panose="020B0604020202020204" pitchFamily="34" charset="0"/>
                <a:ea typeface="微软雅黑" panose="020B0503020204020204" pitchFamily="34" charset="-122"/>
              </a:rPr>
              <a:t>例</a:t>
            </a:r>
            <a:r>
              <a:rPr kumimoji="1" lang="en-US" altLang="zh-CN" dirty="0">
                <a:latin typeface="Arial" panose="020B0604020202020204" pitchFamily="34" charset="0"/>
                <a:ea typeface="微软雅黑" panose="020B0503020204020204" pitchFamily="34" charset="-122"/>
              </a:rPr>
              <a:t>5</a:t>
            </a:r>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1950799443"/>
              </p:ext>
            </p:extLst>
          </p:nvPr>
        </p:nvGraphicFramePr>
        <p:xfrm>
          <a:off x="3032076" y="2424476"/>
          <a:ext cx="6336704" cy="3456384"/>
        </p:xfrm>
        <a:graphic>
          <a:graphicData uri="http://schemas.openxmlformats.org/presentationml/2006/ole">
            <mc:AlternateContent xmlns:mc="http://schemas.openxmlformats.org/markup-compatibility/2006">
              <mc:Choice xmlns:v="urn:schemas-microsoft-com:vml" Requires="v">
                <p:oleObj name="Equation" r:id="rId6" imgW="3530520" imgH="2006280" progId="Equation.DSMT4">
                  <p:embed/>
                </p:oleObj>
              </mc:Choice>
              <mc:Fallback>
                <p:oleObj name="Equation" r:id="rId6" imgW="3530520" imgH="2006280" progId="Equation.DSMT4">
                  <p:embed/>
                  <p:pic>
                    <p:nvPicPr>
                      <p:cNvPr id="2"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2076" y="2424476"/>
                        <a:ext cx="6336704" cy="3456384"/>
                      </a:xfrm>
                      <a:prstGeom prst="rect">
                        <a:avLst/>
                      </a:prstGeom>
                      <a:noFill/>
                      <a:ln w="28575">
                        <a:solidFill>
                          <a:srgbClr val="4F81BD"/>
                        </a:solidFill>
                        <a:miter lim="800000"/>
                        <a:headEnd/>
                        <a:tailEnd/>
                      </a:ln>
                    </p:spPr>
                  </p:pic>
                </p:oleObj>
              </mc:Fallback>
            </mc:AlternateContent>
          </a:graphicData>
        </a:graphic>
      </p:graphicFrame>
      <p:sp>
        <p:nvSpPr>
          <p:cNvPr id="4" name="矩形 3">
            <a:extLst>
              <a:ext uri="{FF2B5EF4-FFF2-40B4-BE49-F238E27FC236}">
                <a16:creationId xmlns:a16="http://schemas.microsoft.com/office/drawing/2014/main" id="{071077B1-6E85-FEF9-1045-DD2B2C89842C}"/>
              </a:ext>
            </a:extLst>
          </p:cNvPr>
          <p:cNvSpPr/>
          <p:nvPr/>
        </p:nvSpPr>
        <p:spPr>
          <a:xfrm>
            <a:off x="540327" y="202964"/>
            <a:ext cx="7391400" cy="662554"/>
          </a:xfrm>
          <a:prstGeom prst="rect">
            <a:avLst/>
          </a:prstGeom>
          <a:noFill/>
          <a:ln w="9525">
            <a:noFill/>
            <a:miter/>
          </a:ln>
        </p:spPr>
        <p:txBody>
          <a:bodyPr wrap="square">
            <a:spAutoFit/>
          </a:bodyPr>
          <a:lstStyle/>
          <a:p>
            <a:pPr>
              <a:lnSpc>
                <a:spcPct val="150000"/>
              </a:lnSpc>
              <a:spcBef>
                <a:spcPct val="0"/>
              </a:spcBef>
              <a:buClr>
                <a:srgbClr val="000000"/>
              </a:buClr>
            </a:pP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3.2 </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纳维</a:t>
            </a: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斯托克斯（</a:t>
            </a:r>
            <a:r>
              <a:rPr lang="en-US" altLang="zh-CN"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Navier-Stokes</a:t>
            </a:r>
            <a:r>
              <a:rPr lang="zh-CN" altLang="en-US" sz="2800" b="1" noProof="1">
                <a:solidFill>
                  <a:schemeClr val="tx2"/>
                </a:solidFill>
                <a:latin typeface="微软雅黑" panose="020B0503020204020204" pitchFamily="34" charset="-122"/>
                <a:ea typeface="微软雅黑" panose="020B0503020204020204" pitchFamily="34" charset="-122"/>
                <a:cs typeface="Arial" panose="020B0604020202020204" pitchFamily="34" charset="0"/>
              </a:rPr>
              <a:t>）方程</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0" name="对象 74754"/>
          <p:cNvGraphicFramePr>
            <a:graphicFrameLocks noChangeAspect="1"/>
          </p:cNvGraphicFramePr>
          <p:nvPr/>
        </p:nvGraphicFramePr>
        <p:xfrm>
          <a:off x="3822700" y="1812926"/>
          <a:ext cx="4470400" cy="819150"/>
        </p:xfrm>
        <a:graphic>
          <a:graphicData uri="http://schemas.openxmlformats.org/presentationml/2006/ole">
            <mc:AlternateContent xmlns:mc="http://schemas.openxmlformats.org/markup-compatibility/2006">
              <mc:Choice xmlns:v="urn:schemas-microsoft-com:vml" Requires="v">
                <p:oleObj r:id="rId2" imgW="57607200" imgH="10668000" progId="Equation.DSMT4">
                  <p:embed/>
                </p:oleObj>
              </mc:Choice>
              <mc:Fallback>
                <p:oleObj r:id="rId2" imgW="57607200" imgH="10668000" progId="Equation.DSMT4">
                  <p:embed/>
                  <p:pic>
                    <p:nvPicPr>
                      <p:cNvPr id="73730" name="对象 747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2700" y="1812926"/>
                        <a:ext cx="44704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3731" name="对象 74755"/>
          <p:cNvGraphicFramePr>
            <a:graphicFrameLocks noChangeAspect="1"/>
          </p:cNvGraphicFramePr>
          <p:nvPr/>
        </p:nvGraphicFramePr>
        <p:xfrm>
          <a:off x="4079777" y="3737627"/>
          <a:ext cx="2109787" cy="908050"/>
        </p:xfrm>
        <a:graphic>
          <a:graphicData uri="http://schemas.openxmlformats.org/presentationml/2006/ole">
            <mc:AlternateContent xmlns:mc="http://schemas.openxmlformats.org/markup-compatibility/2006">
              <mc:Choice xmlns:v="urn:schemas-microsoft-com:vml" Requires="v">
                <p:oleObj r:id="rId4" imgW="24384000" imgH="10668000" progId="Equation.DSMT4">
                  <p:embed/>
                </p:oleObj>
              </mc:Choice>
              <mc:Fallback>
                <p:oleObj r:id="rId4" imgW="24384000" imgH="10668000" progId="Equation.DSMT4">
                  <p:embed/>
                  <p:pic>
                    <p:nvPicPr>
                      <p:cNvPr id="73731" name="对象 747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9777" y="3737627"/>
                        <a:ext cx="2109787"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3732" name="矩形 74756"/>
          <p:cNvSpPr>
            <a:spLocks noChangeArrowheads="1"/>
          </p:cNvSpPr>
          <p:nvPr/>
        </p:nvSpPr>
        <p:spPr bwMode="auto">
          <a:xfrm>
            <a:off x="2362200" y="1230572"/>
            <a:ext cx="830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理想流体（不考虑流体粘性），</a:t>
            </a:r>
            <a:r>
              <a:rPr lang="zh-CN" altLang="en-US" sz="2000" dirty="0">
                <a:latin typeface="微软雅黑" panose="020B0503020204020204" pitchFamily="34" charset="-122"/>
                <a:ea typeface="微软雅黑" panose="020B0503020204020204" pitchFamily="34" charset="-122"/>
              </a:rPr>
              <a:t>则纳维</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斯托克斯方程：</a:t>
            </a:r>
          </a:p>
        </p:txBody>
      </p:sp>
      <p:sp>
        <p:nvSpPr>
          <p:cNvPr id="73733" name="矩形 74757"/>
          <p:cNvSpPr>
            <a:spLocks noChangeArrowheads="1"/>
          </p:cNvSpPr>
          <p:nvPr/>
        </p:nvSpPr>
        <p:spPr bwMode="auto">
          <a:xfrm>
            <a:off x="2400300" y="2717893"/>
            <a:ext cx="8229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latin typeface="微软雅黑" panose="020B0503020204020204" pitchFamily="34" charset="-122"/>
                <a:ea typeface="微软雅黑" panose="020B0503020204020204" pitchFamily="34" charset="-122"/>
              </a:rPr>
              <a:t>可以简化，相当于去掉方程中含有粘性的项。</a:t>
            </a: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于是，方程简化为：		</a:t>
            </a:r>
          </a:p>
        </p:txBody>
      </p:sp>
      <p:sp>
        <p:nvSpPr>
          <p:cNvPr id="73734" name="矩形 74758"/>
          <p:cNvSpPr>
            <a:spLocks noChangeArrowheads="1"/>
          </p:cNvSpPr>
          <p:nvPr/>
        </p:nvSpPr>
        <p:spPr bwMode="auto">
          <a:xfrm>
            <a:off x="2400300" y="3949281"/>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latin typeface="微软雅黑" panose="020B0503020204020204" pitchFamily="34" charset="-122"/>
                <a:ea typeface="微软雅黑" panose="020B0503020204020204" pitchFamily="34" charset="-122"/>
              </a:rPr>
              <a:t>欧拉方程：</a:t>
            </a:r>
          </a:p>
        </p:txBody>
      </p:sp>
      <p:sp>
        <p:nvSpPr>
          <p:cNvPr id="73735" name="矩形 74759"/>
          <p:cNvSpPr>
            <a:spLocks noChangeArrowheads="1"/>
          </p:cNvSpPr>
          <p:nvPr/>
        </p:nvSpPr>
        <p:spPr bwMode="auto">
          <a:xfrm>
            <a:off x="6672064" y="3991597"/>
            <a:ext cx="2492990" cy="40011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lgn="ctr"/>
            <a:r>
              <a:rPr lang="zh-CN" altLang="en-US" sz="2000" dirty="0">
                <a:solidFill>
                  <a:srgbClr val="FF0000"/>
                </a:solidFill>
                <a:latin typeface="微软雅黑" panose="020B0503020204020204" pitchFamily="34" charset="-122"/>
                <a:ea typeface="微软雅黑" panose="020B0503020204020204" pitchFamily="34" charset="-122"/>
              </a:rPr>
              <a:t>理想流体的运动方程</a:t>
            </a:r>
          </a:p>
        </p:txBody>
      </p:sp>
      <p:sp>
        <p:nvSpPr>
          <p:cNvPr id="4" name="标题 3">
            <a:extLst>
              <a:ext uri="{FF2B5EF4-FFF2-40B4-BE49-F238E27FC236}">
                <a16:creationId xmlns:a16="http://schemas.microsoft.com/office/drawing/2014/main" id="{C1CD19E0-7505-1586-0F1F-ECF7D221B735}"/>
              </a:ext>
            </a:extLst>
          </p:cNvPr>
          <p:cNvSpPr>
            <a:spLocks noGrp="1"/>
          </p:cNvSpPr>
          <p:nvPr>
            <p:ph type="title"/>
          </p:nvPr>
        </p:nvSpPr>
        <p:spPr/>
        <p:txBody>
          <a:bodyPr/>
          <a:lstStyle/>
          <a:p>
            <a:r>
              <a:rPr lang="en-US" altLang="zh-CN" sz="2800" dirty="0"/>
              <a:t>3.3 </a:t>
            </a:r>
            <a:r>
              <a:rPr lang="zh-CN" altLang="en-US" sz="2800" dirty="0"/>
              <a:t>欧拉方程</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88</a:t>
            </a:fld>
            <a:endParaRPr lang="zh-CN" altLang="en-US"/>
          </a:p>
        </p:txBody>
      </p:sp>
      <p:sp>
        <p:nvSpPr>
          <p:cNvPr id="3" name="矩形 2"/>
          <p:cNvSpPr/>
          <p:nvPr/>
        </p:nvSpPr>
        <p:spPr>
          <a:xfrm>
            <a:off x="2135560" y="4814814"/>
            <a:ext cx="7920880" cy="87395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dirty="0">
                <a:latin typeface="Arial" panose="020B0604020202020204" pitchFamily="34" charset="0"/>
                <a:ea typeface="微软雅黑" panose="020B0503020204020204" pitchFamily="34" charset="-122"/>
              </a:rPr>
              <a:t>欧拉方程表明：压力梯度力可以引起运动状态的变化，反之流动结果又会使</a:t>
            </a:r>
          </a:p>
          <a:p>
            <a:pPr>
              <a:lnSpc>
                <a:spcPct val="150000"/>
              </a:lnSpc>
            </a:pPr>
            <a:r>
              <a:rPr lang="zh-CN" altLang="en-US" dirty="0">
                <a:latin typeface="Arial" panose="020B0604020202020204" pitchFamily="34" charset="0"/>
                <a:ea typeface="微软雅黑" panose="020B0503020204020204" pitchFamily="34" charset="-122"/>
              </a:rPr>
              <a:t>原来的压力分布状况发生改变，或压力梯度发生变化。</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矩形 78849"/>
          <p:cNvSpPr>
            <a:spLocks noChangeArrowheads="1"/>
          </p:cNvSpPr>
          <p:nvPr/>
        </p:nvSpPr>
        <p:spPr bwMode="auto">
          <a:xfrm>
            <a:off x="2203326" y="2213036"/>
            <a:ext cx="763709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342900" indent="-342900">
              <a:lnSpc>
                <a:spcPct val="150000"/>
              </a:lnSpc>
              <a:buClr>
                <a:srgbClr val="002060"/>
              </a:buClr>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质量力</a:t>
            </a:r>
            <a:r>
              <a:rPr lang="zh-CN" altLang="en-US" sz="2000" dirty="0">
                <a:latin typeface="微软雅黑" panose="020B0503020204020204" pitchFamily="34" charset="-122"/>
                <a:ea typeface="微软雅黑" panose="020B0503020204020204" pitchFamily="34" charset="-122"/>
              </a:rPr>
              <a:t>：与运动加速度之间是因果关系，质量力是“因”，运动是“果”。（后者不能影响前者）</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002060"/>
              </a:buClr>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buClr>
                <a:srgbClr val="002060"/>
              </a:buClr>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压力梯度力</a:t>
            </a:r>
            <a:r>
              <a:rPr lang="zh-CN" altLang="en-US" sz="2000" dirty="0">
                <a:latin typeface="微软雅黑" panose="020B0503020204020204" pitchFamily="34" charset="-122"/>
                <a:ea typeface="微软雅黑" panose="020B0503020204020204" pitchFamily="34" charset="-122"/>
              </a:rPr>
              <a:t>：与运动互为因果关系。压力梯度力可以导致流体运动状态的改变，流体运动状态的改变又可以引起压力的重新分布（相互影响）。（如伯努利方程）</a:t>
            </a:r>
          </a:p>
        </p:txBody>
      </p:sp>
      <p:sp>
        <p:nvSpPr>
          <p:cNvPr id="3" name="标题 2"/>
          <p:cNvSpPr>
            <a:spLocks noGrp="1"/>
          </p:cNvSpPr>
          <p:nvPr>
            <p:ph type="title"/>
          </p:nvPr>
        </p:nvSpPr>
        <p:spPr>
          <a:xfrm>
            <a:off x="2135560" y="1243837"/>
            <a:ext cx="8229600" cy="639762"/>
          </a:xfrm>
        </p:spPr>
        <p:txBody>
          <a:bodyPr/>
          <a:lstStyle/>
          <a:p>
            <a:r>
              <a:rPr lang="zh-CN" altLang="en-US" sz="2400" dirty="0">
                <a:solidFill>
                  <a:srgbClr val="008000"/>
                </a:solidFill>
              </a:rPr>
              <a:t>压力梯度力与质量力的区别</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89</a:t>
            </a:fld>
            <a:endParaRPr lang="zh-CN" altLang="en-US"/>
          </a:p>
        </p:txBody>
      </p:sp>
      <p:sp>
        <p:nvSpPr>
          <p:cNvPr id="4" name="标题 3">
            <a:extLst>
              <a:ext uri="{FF2B5EF4-FFF2-40B4-BE49-F238E27FC236}">
                <a16:creationId xmlns:a16="http://schemas.microsoft.com/office/drawing/2014/main" id="{E0D9E489-7CA5-F794-89FE-77CC50613CB1}"/>
              </a:ext>
            </a:extLst>
          </p:cNvPr>
          <p:cNvSpPr txBox="1">
            <a:spLocks/>
          </p:cNvSpPr>
          <p:nvPr/>
        </p:nvSpPr>
        <p:spPr>
          <a:xfrm>
            <a:off x="521855" y="274638"/>
            <a:ext cx="8229600"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sz="2800"/>
              <a:t>3.3 </a:t>
            </a:r>
            <a:r>
              <a:rPr lang="zh-CN" altLang="en-US" sz="2800"/>
              <a:t>欧拉方程</a:t>
            </a:r>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9" name="对象 12289"/>
          <p:cNvGraphicFramePr>
            <a:graphicFrameLocks noChangeAspect="1"/>
          </p:cNvGraphicFramePr>
          <p:nvPr>
            <p:extLst>
              <p:ext uri="{D42A27DB-BD31-4B8C-83A1-F6EECF244321}">
                <p14:modId xmlns:p14="http://schemas.microsoft.com/office/powerpoint/2010/main" val="776644306"/>
              </p:ext>
            </p:extLst>
          </p:nvPr>
        </p:nvGraphicFramePr>
        <p:xfrm>
          <a:off x="1420375" y="1527215"/>
          <a:ext cx="2971800" cy="823912"/>
        </p:xfrm>
        <a:graphic>
          <a:graphicData uri="http://schemas.openxmlformats.org/presentationml/2006/ole">
            <mc:AlternateContent xmlns:mc="http://schemas.openxmlformats.org/markup-compatibility/2006">
              <mc:Choice xmlns:v="urn:schemas-microsoft-com:vml" Requires="v">
                <p:oleObj r:id="rId2" imgW="24688800" imgH="9448800" progId="Equation.DSMT4">
                  <p:embed/>
                </p:oleObj>
              </mc:Choice>
              <mc:Fallback>
                <p:oleObj r:id="rId2" imgW="24688800" imgH="9448800" progId="Equation.DSMT4">
                  <p:embed/>
                  <p:pic>
                    <p:nvPicPr>
                      <p:cNvPr id="12289" name="对象 122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0375" y="1527215"/>
                        <a:ext cx="29718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291" name="立方体 12290"/>
          <p:cNvSpPr>
            <a:spLocks noChangeArrowheads="1"/>
          </p:cNvSpPr>
          <p:nvPr/>
        </p:nvSpPr>
        <p:spPr bwMode="auto">
          <a:xfrm>
            <a:off x="4703440" y="2344248"/>
            <a:ext cx="1392560" cy="1208821"/>
          </a:xfrm>
          <a:prstGeom prst="cube">
            <a:avLst>
              <a:gd name="adj" fmla="val 25000"/>
            </a:avLst>
          </a:prstGeom>
          <a:solidFill>
            <a:schemeClr val="accent1"/>
          </a:solidFill>
          <a:ln w="19050">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sp>
        <p:nvSpPr>
          <p:cNvPr id="12292" name="立方体 12291"/>
          <p:cNvSpPr>
            <a:spLocks noChangeArrowheads="1"/>
          </p:cNvSpPr>
          <p:nvPr/>
        </p:nvSpPr>
        <p:spPr bwMode="auto">
          <a:xfrm>
            <a:off x="6663683" y="1823567"/>
            <a:ext cx="1698848" cy="1671699"/>
          </a:xfrm>
          <a:prstGeom prst="cube">
            <a:avLst>
              <a:gd name="adj" fmla="val 25000"/>
            </a:avLst>
          </a:prstGeom>
          <a:solidFill>
            <a:schemeClr val="accent1"/>
          </a:solidFill>
          <a:ln w="19050">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sp>
        <p:nvSpPr>
          <p:cNvPr id="12293" name="立方体 12292"/>
          <p:cNvSpPr>
            <a:spLocks noChangeArrowheads="1"/>
          </p:cNvSpPr>
          <p:nvPr/>
        </p:nvSpPr>
        <p:spPr bwMode="auto">
          <a:xfrm>
            <a:off x="3090309" y="2713038"/>
            <a:ext cx="990600" cy="838200"/>
          </a:xfrm>
          <a:prstGeom prst="cube">
            <a:avLst>
              <a:gd name="adj" fmla="val 25000"/>
            </a:avLst>
          </a:prstGeom>
          <a:solidFill>
            <a:schemeClr val="accent1"/>
          </a:solidFill>
          <a:ln w="19050">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12294" name="对象 12293"/>
          <p:cNvGraphicFramePr>
            <a:graphicFrameLocks noChangeAspect="1"/>
          </p:cNvGraphicFramePr>
          <p:nvPr>
            <p:extLst>
              <p:ext uri="{D42A27DB-BD31-4B8C-83A1-F6EECF244321}">
                <p14:modId xmlns:p14="http://schemas.microsoft.com/office/powerpoint/2010/main" val="3488978224"/>
              </p:ext>
            </p:extLst>
          </p:nvPr>
        </p:nvGraphicFramePr>
        <p:xfrm>
          <a:off x="2393230" y="3806291"/>
          <a:ext cx="6695454" cy="1364058"/>
        </p:xfrm>
        <a:graphic>
          <a:graphicData uri="http://schemas.openxmlformats.org/presentationml/2006/ole">
            <mc:AlternateContent xmlns:mc="http://schemas.openxmlformats.org/markup-compatibility/2006">
              <mc:Choice xmlns:v="urn:schemas-microsoft-com:vml" Requires="v">
                <p:oleObj r:id="rId4" imgW="92964000" imgH="17678400" progId="Equation.DSMT4">
                  <p:embed/>
                </p:oleObj>
              </mc:Choice>
              <mc:Fallback>
                <p:oleObj r:id="rId4" imgW="92964000" imgH="17678400" progId="Equation.DSMT4">
                  <p:embed/>
                  <p:pic>
                    <p:nvPicPr>
                      <p:cNvPr id="12294" name="对象 122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230" y="3806291"/>
                        <a:ext cx="6695454" cy="1364058"/>
                      </a:xfrm>
                      <a:prstGeom prst="rect">
                        <a:avLst/>
                      </a:prstGeom>
                      <a:noFill/>
                      <a:ln>
                        <a:noFill/>
                      </a:ln>
                    </p:spPr>
                  </p:pic>
                </p:oleObj>
              </mc:Fallback>
            </mc:AlternateContent>
          </a:graphicData>
        </a:graphic>
      </p:graphicFrame>
      <p:sp>
        <p:nvSpPr>
          <p:cNvPr id="2" name="矩形 12294"/>
          <p:cNvSpPr>
            <a:spLocks noChangeArrowheads="1"/>
          </p:cNvSpPr>
          <p:nvPr/>
        </p:nvSpPr>
        <p:spPr bwMode="auto">
          <a:xfrm>
            <a:off x="983125" y="1038418"/>
            <a:ext cx="44165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dirty="0">
                <a:solidFill>
                  <a:srgbClr val="008000"/>
                </a:solidFill>
                <a:latin typeface="Arial" panose="020B0604020202020204" pitchFamily="34" charset="0"/>
                <a:ea typeface="微软雅黑" panose="020B0503020204020204" pitchFamily="34" charset="-122"/>
                <a:cs typeface="Arial" panose="020B0604020202020204" pitchFamily="34" charset="0"/>
              </a:rPr>
              <a:t>Lagrange </a:t>
            </a:r>
            <a:r>
              <a:rPr lang="zh-CN" altLang="en-US" sz="2000" dirty="0">
                <a:solidFill>
                  <a:srgbClr val="008000"/>
                </a:solidFill>
                <a:latin typeface="Arial" panose="020B0604020202020204" pitchFamily="34" charset="0"/>
                <a:ea typeface="微软雅黑" panose="020B0503020204020204" pitchFamily="34" charset="-122"/>
                <a:cs typeface="Arial" panose="020B0604020202020204" pitchFamily="34" charset="0"/>
              </a:rPr>
              <a:t>观点下连续方程的物理意义</a:t>
            </a:r>
          </a:p>
        </p:txBody>
      </p:sp>
      <p:sp>
        <p:nvSpPr>
          <p:cNvPr id="12296" name="直接连接符 12295"/>
          <p:cNvSpPr>
            <a:spLocks noChangeShapeType="1"/>
          </p:cNvSpPr>
          <p:nvPr/>
        </p:nvSpPr>
        <p:spPr bwMode="auto">
          <a:xfrm>
            <a:off x="2752105" y="2155146"/>
            <a:ext cx="792163"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graphicFrame>
        <p:nvGraphicFramePr>
          <p:cNvPr id="12298" name="对象 12297"/>
          <p:cNvGraphicFramePr>
            <a:graphicFrameLocks noChangeAspect="1"/>
          </p:cNvGraphicFramePr>
          <p:nvPr/>
        </p:nvGraphicFramePr>
        <p:xfrm>
          <a:off x="3289412" y="2987676"/>
          <a:ext cx="407988" cy="441325"/>
        </p:xfrm>
        <a:graphic>
          <a:graphicData uri="http://schemas.openxmlformats.org/presentationml/2006/ole">
            <mc:AlternateContent xmlns:mc="http://schemas.openxmlformats.org/markup-compatibility/2006">
              <mc:Choice xmlns:v="urn:schemas-microsoft-com:vml" Requires="v">
                <p:oleObj r:id="rId6" imgW="3657600" imgH="3962400" progId="Equation.DSMT4">
                  <p:embed/>
                </p:oleObj>
              </mc:Choice>
              <mc:Fallback>
                <p:oleObj r:id="rId6" imgW="3657600" imgH="3962400" progId="Equation.DSMT4">
                  <p:embed/>
                  <p:pic>
                    <p:nvPicPr>
                      <p:cNvPr id="12298" name="对象 122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9412" y="2987676"/>
                        <a:ext cx="407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99" name="对象 12298"/>
          <p:cNvGraphicFramePr>
            <a:graphicFrameLocks noChangeAspect="1"/>
          </p:cNvGraphicFramePr>
          <p:nvPr/>
        </p:nvGraphicFramePr>
        <p:xfrm>
          <a:off x="5087888" y="2854812"/>
          <a:ext cx="407988" cy="441325"/>
        </p:xfrm>
        <a:graphic>
          <a:graphicData uri="http://schemas.openxmlformats.org/presentationml/2006/ole">
            <mc:AlternateContent xmlns:mc="http://schemas.openxmlformats.org/markup-compatibility/2006">
              <mc:Choice xmlns:v="urn:schemas-microsoft-com:vml" Requires="v">
                <p:oleObj r:id="rId8" imgW="3657600" imgH="3962400" progId="Equation.DSMT4">
                  <p:embed/>
                </p:oleObj>
              </mc:Choice>
              <mc:Fallback>
                <p:oleObj r:id="rId8" imgW="3657600" imgH="3962400" progId="Equation.DSMT4">
                  <p:embed/>
                  <p:pic>
                    <p:nvPicPr>
                      <p:cNvPr id="12299" name="对象 1229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7888" y="2854812"/>
                        <a:ext cx="407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300" name="对象 12299"/>
          <p:cNvGraphicFramePr>
            <a:graphicFrameLocks noChangeAspect="1"/>
          </p:cNvGraphicFramePr>
          <p:nvPr/>
        </p:nvGraphicFramePr>
        <p:xfrm>
          <a:off x="7176120" y="2666466"/>
          <a:ext cx="407988" cy="441325"/>
        </p:xfrm>
        <a:graphic>
          <a:graphicData uri="http://schemas.openxmlformats.org/presentationml/2006/ole">
            <mc:AlternateContent xmlns:mc="http://schemas.openxmlformats.org/markup-compatibility/2006">
              <mc:Choice xmlns:v="urn:schemas-microsoft-com:vml" Requires="v">
                <p:oleObj r:id="rId9" imgW="3657600" imgH="3962400" progId="Equation.DSMT4">
                  <p:embed/>
                </p:oleObj>
              </mc:Choice>
              <mc:Fallback>
                <p:oleObj r:id="rId9" imgW="3657600" imgH="3962400" progId="Equation.DSMT4">
                  <p:embed/>
                  <p:pic>
                    <p:nvPicPr>
                      <p:cNvPr id="12300" name="对象 1229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76120" y="2666466"/>
                        <a:ext cx="407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矩形 12300"/>
          <p:cNvSpPr>
            <a:spLocks noChangeArrowheads="1"/>
          </p:cNvSpPr>
          <p:nvPr/>
        </p:nvSpPr>
        <p:spPr bwMode="auto">
          <a:xfrm>
            <a:off x="1280563" y="5286021"/>
            <a:ext cx="9098966" cy="96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zh-CN" altLang="en-US" sz="2000" dirty="0">
                <a:latin typeface="Arial" panose="020B0604020202020204" pitchFamily="34" charset="0"/>
                <a:ea typeface="微软雅黑" panose="020B0503020204020204" pitchFamily="34" charset="-122"/>
              </a:rPr>
              <a:t>        在L观点下，流体密度变化是由于</a:t>
            </a:r>
            <a:r>
              <a:rPr lang="zh-CN" altLang="en-US" sz="2000" dirty="0">
                <a:solidFill>
                  <a:srgbClr val="FF0000"/>
                </a:solidFill>
                <a:latin typeface="Arial" panose="020B0604020202020204" pitchFamily="34" charset="0"/>
                <a:ea typeface="微软雅黑" panose="020B0503020204020204" pitchFamily="34" charset="-122"/>
              </a:rPr>
              <a:t>流体体积的膨胀或收缩</a:t>
            </a:r>
            <a:r>
              <a:rPr lang="zh-CN" altLang="en-US" sz="2000" dirty="0">
                <a:latin typeface="Arial" panose="020B0604020202020204" pitchFamily="34" charset="0"/>
                <a:ea typeface="微软雅黑" panose="020B0503020204020204" pitchFamily="34" charset="-122"/>
              </a:rPr>
              <a:t>造成的，以上约束</a:t>
            </a:r>
          </a:p>
          <a:p>
            <a:pPr>
              <a:lnSpc>
                <a:spcPct val="150000"/>
              </a:lnSpc>
            </a:pPr>
            <a:r>
              <a:rPr lang="zh-CN" altLang="en-US" sz="2000" dirty="0">
                <a:latin typeface="Arial" panose="020B0604020202020204" pitchFamily="34" charset="0"/>
                <a:ea typeface="微软雅黑" panose="020B0503020204020204" pitchFamily="34" charset="-122"/>
              </a:rPr>
              <a:t>条件保证了流体的连续介质假设。</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7" name="标题 2">
            <a:extLst>
              <a:ext uri="{FF2B5EF4-FFF2-40B4-BE49-F238E27FC236}">
                <a16:creationId xmlns:a16="http://schemas.microsoft.com/office/drawing/2014/main" id="{F0640FBB-E2B6-A85B-6434-242477032C5B}"/>
              </a:ext>
            </a:extLst>
          </p:cNvPr>
          <p:cNvSpPr txBox="1">
            <a:spLocks/>
          </p:cNvSpPr>
          <p:nvPr/>
        </p:nvSpPr>
        <p:spPr>
          <a:xfrm>
            <a:off x="548407" y="273302"/>
            <a:ext cx="8070850"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dirty="0"/>
              <a:t>1 </a:t>
            </a:r>
            <a:r>
              <a:rPr lang="zh-CN" altLang="en-US" dirty="0"/>
              <a:t>连续方程</a:t>
            </a:r>
            <a:r>
              <a:rPr lang="en-US" altLang="zh-CN" dirty="0"/>
              <a:t>——</a:t>
            </a:r>
            <a:r>
              <a:rPr lang="zh-CN" altLang="en-US" noProof="1">
                <a:solidFill>
                  <a:srgbClr val="008000"/>
                </a:solidFill>
                <a:effectLst>
                  <a:outerShdw blurRad="38100" dist="38100" dir="2700000">
                    <a:srgbClr val="FFFFFF"/>
                  </a:outerShdw>
                </a:effectLst>
                <a:cs typeface="+mn-ea"/>
              </a:rPr>
              <a:t>拉格郎日</a:t>
            </a:r>
            <a:r>
              <a:rPr lang="en-US" altLang="zh-CN" noProof="1">
                <a:solidFill>
                  <a:srgbClr val="008000"/>
                </a:solidFill>
                <a:effectLst>
                  <a:outerShdw blurRad="38100" dist="38100" dir="2700000">
                    <a:srgbClr val="FFFFFF"/>
                  </a:outerShdw>
                </a:effectLst>
                <a:cs typeface="+mn-ea"/>
              </a:rPr>
              <a:t>(Lagrange) </a:t>
            </a:r>
            <a:r>
              <a:rPr lang="zh-CN" altLang="en-US" noProof="1">
                <a:solidFill>
                  <a:srgbClr val="008000"/>
                </a:solidFill>
                <a:effectLst>
                  <a:outerShdw blurRad="38100" dist="38100" dir="2700000">
                    <a:srgbClr val="FFFFFF"/>
                  </a:outerShdw>
                </a:effectLst>
                <a:cs typeface="+mn-ea"/>
              </a:rPr>
              <a:t>观点</a:t>
            </a:r>
            <a:endParaRPr lang="zh-CN" altLang="en-US" dirty="0">
              <a:solidFill>
                <a:srgbClr val="008000"/>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83A6D461-F448-452E-BBBB-FB8501C2012C}" type="slidenum">
              <a:rPr lang="en-US" altLang="zh-CN"/>
              <a:pPr/>
              <a:t>90</a:t>
            </a:fld>
            <a:endParaRPr lang="en-US" altLang="zh-CN"/>
          </a:p>
        </p:txBody>
      </p:sp>
      <p:sp>
        <p:nvSpPr>
          <p:cNvPr id="280582" name="Rectangle 6"/>
          <p:cNvSpPr>
            <a:spLocks noChangeArrowheads="1"/>
          </p:cNvSpPr>
          <p:nvPr/>
        </p:nvSpPr>
        <p:spPr bwMode="auto">
          <a:xfrm>
            <a:off x="2495600" y="1268761"/>
            <a:ext cx="7924800" cy="1688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1" lang="zh-CN" altLang="en-US" sz="2400" dirty="0">
                <a:solidFill>
                  <a:srgbClr val="FF0000"/>
                </a:solidFill>
                <a:latin typeface="Arial" panose="020B0604020202020204" pitchFamily="34" charset="0"/>
                <a:ea typeface="微软雅黑" panose="020B0503020204020204" pitchFamily="34" charset="-122"/>
              </a:rPr>
              <a:t>例</a:t>
            </a:r>
            <a:r>
              <a:rPr kumimoji="1" lang="en-US" altLang="zh-CN" sz="2400" dirty="0">
                <a:solidFill>
                  <a:srgbClr val="FF0000"/>
                </a:solidFill>
                <a:latin typeface="Arial" panose="020B0604020202020204" pitchFamily="34" charset="0"/>
                <a:ea typeface="微软雅黑" panose="020B0503020204020204" pitchFamily="34" charset="-122"/>
              </a:rPr>
              <a:t>2-3-1</a:t>
            </a:r>
            <a:r>
              <a:rPr kumimoji="1" lang="zh-CN" altLang="en-US" sz="2400" dirty="0">
                <a:latin typeface="Arial" panose="020B0604020202020204" pitchFamily="34" charset="0"/>
                <a:ea typeface="微软雅黑" panose="020B0503020204020204" pitchFamily="34" charset="-122"/>
              </a:rPr>
              <a:t>已知流场 </a:t>
            </a:r>
            <a:r>
              <a:rPr kumimoji="1" lang="en-US" altLang="zh-CN" sz="2400" b="1" i="1" dirty="0">
                <a:latin typeface="Arial" panose="020B0604020202020204" pitchFamily="34" charset="0"/>
                <a:ea typeface="微软雅黑" panose="020B0503020204020204" pitchFamily="34" charset="-122"/>
              </a:rPr>
              <a:t>u = ay</a:t>
            </a:r>
            <a:r>
              <a:rPr kumimoji="1" lang="zh-CN" altLang="en-US" sz="2400" b="1" i="1" dirty="0">
                <a:latin typeface="Arial" panose="020B0604020202020204" pitchFamily="34" charset="0"/>
                <a:ea typeface="微软雅黑" panose="020B0503020204020204" pitchFamily="34" charset="-122"/>
              </a:rPr>
              <a:t>，</a:t>
            </a:r>
            <a:r>
              <a:rPr kumimoji="1" lang="en-US" altLang="zh-CN" sz="2400" b="1" i="1" dirty="0">
                <a:latin typeface="Arial" panose="020B0604020202020204" pitchFamily="34" charset="0"/>
                <a:ea typeface="微软雅黑" panose="020B0503020204020204" pitchFamily="34" charset="-122"/>
              </a:rPr>
              <a:t>v =</a:t>
            </a:r>
            <a:r>
              <a:rPr kumimoji="1" lang="en-US" altLang="zh-CN" sz="2400" b="1" i="1" dirty="0" err="1">
                <a:latin typeface="Arial" panose="020B0604020202020204" pitchFamily="34" charset="0"/>
                <a:ea typeface="微软雅黑" panose="020B0503020204020204" pitchFamily="34" charset="-122"/>
              </a:rPr>
              <a:t>bx</a:t>
            </a:r>
            <a:r>
              <a:rPr kumimoji="1" lang="zh-CN" altLang="en-US" sz="2400" b="1" i="1" dirty="0">
                <a:latin typeface="Arial" panose="020B0604020202020204" pitchFamily="34" charset="0"/>
                <a:ea typeface="微软雅黑" panose="020B0503020204020204" pitchFamily="34" charset="-122"/>
              </a:rPr>
              <a:t>，</a:t>
            </a:r>
            <a:r>
              <a:rPr kumimoji="1" lang="en-US" altLang="zh-CN" sz="2400" b="1" i="1" dirty="0">
                <a:latin typeface="Arial" panose="020B0604020202020204" pitchFamily="34" charset="0"/>
                <a:ea typeface="微软雅黑" panose="020B0503020204020204" pitchFamily="34" charset="-122"/>
              </a:rPr>
              <a:t>w =0</a:t>
            </a:r>
            <a:r>
              <a:rPr kumimoji="1" lang="zh-CN" altLang="en-US" sz="2400" dirty="0">
                <a:latin typeface="Arial" panose="020B0604020202020204" pitchFamily="34" charset="0"/>
                <a:ea typeface="微软雅黑" panose="020B0503020204020204" pitchFamily="34" charset="-122"/>
              </a:rPr>
              <a:t>，其中</a:t>
            </a:r>
            <a:r>
              <a:rPr kumimoji="1" lang="en-US" altLang="zh-CN" sz="2400" b="1" i="1" dirty="0">
                <a:latin typeface="Arial" panose="020B0604020202020204" pitchFamily="34" charset="0"/>
                <a:ea typeface="微软雅黑" panose="020B0503020204020204" pitchFamily="34" charset="-122"/>
              </a:rPr>
              <a:t>a</a:t>
            </a:r>
            <a:r>
              <a:rPr kumimoji="1" lang="zh-CN" altLang="en-US" sz="2400" b="1" i="1" dirty="0">
                <a:latin typeface="Arial" panose="020B0604020202020204" pitchFamily="34" charset="0"/>
                <a:ea typeface="微软雅黑" panose="020B0503020204020204" pitchFamily="34" charset="-122"/>
              </a:rPr>
              <a:t>、</a:t>
            </a:r>
            <a:r>
              <a:rPr kumimoji="1" lang="en-US" altLang="zh-CN" sz="2400" b="1" i="1" dirty="0">
                <a:latin typeface="Arial" panose="020B0604020202020204" pitchFamily="34" charset="0"/>
                <a:ea typeface="微软雅黑" panose="020B0503020204020204" pitchFamily="34" charset="-122"/>
              </a:rPr>
              <a:t>b</a:t>
            </a:r>
            <a:r>
              <a:rPr kumimoji="1" lang="zh-CN" altLang="en-US" sz="2400" dirty="0">
                <a:latin typeface="Arial" panose="020B0604020202020204" pitchFamily="34" charset="0"/>
                <a:ea typeface="微软雅黑" panose="020B0503020204020204" pitchFamily="34" charset="-122"/>
              </a:rPr>
              <a:t>为常数，试根据不计质量力和流体黏性的运动方程，导出                等压线方程。</a:t>
            </a:r>
          </a:p>
        </p:txBody>
      </p:sp>
      <p:sp>
        <p:nvSpPr>
          <p:cNvPr id="6" name="矩形 5"/>
          <p:cNvSpPr/>
          <p:nvPr/>
        </p:nvSpPr>
        <p:spPr>
          <a:xfrm>
            <a:off x="7373074" y="6204338"/>
            <a:ext cx="2467342"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kumimoji="1" lang="en-US" altLang="zh-CN" dirty="0">
                <a:latin typeface="Arial" panose="020B0604020202020204" pitchFamily="34" charset="0"/>
                <a:ea typeface="微软雅黑" panose="020B0503020204020204" pitchFamily="34" charset="-122"/>
              </a:rPr>
              <a:t>《</a:t>
            </a:r>
            <a:r>
              <a:rPr kumimoji="1" lang="zh-CN" altLang="en-US" dirty="0">
                <a:latin typeface="Arial" panose="020B0604020202020204" pitchFamily="34" charset="0"/>
                <a:ea typeface="微软雅黑" panose="020B0503020204020204" pitchFamily="34" charset="-122"/>
              </a:rPr>
              <a:t>流体力学</a:t>
            </a:r>
            <a:r>
              <a:rPr kumimoji="1" lang="en-US" altLang="zh-CN" dirty="0">
                <a:latin typeface="Arial" panose="020B0604020202020204" pitchFamily="34" charset="0"/>
                <a:ea typeface="微软雅黑" panose="020B0503020204020204" pitchFamily="34" charset="-122"/>
              </a:rPr>
              <a:t>》P77</a:t>
            </a:r>
            <a:r>
              <a:rPr kumimoji="1" lang="zh-CN" altLang="en-US" dirty="0">
                <a:latin typeface="Arial" panose="020B0604020202020204" pitchFamily="34" charset="0"/>
                <a:ea typeface="微软雅黑" panose="020B0503020204020204" pitchFamily="34" charset="-122"/>
              </a:rPr>
              <a:t>例</a:t>
            </a:r>
            <a:r>
              <a:rPr kumimoji="1" lang="en-US" altLang="zh-CN" dirty="0">
                <a:latin typeface="Arial" panose="020B0604020202020204" pitchFamily="34" charset="0"/>
                <a:ea typeface="微软雅黑" panose="020B0503020204020204" pitchFamily="34" charset="-122"/>
              </a:rPr>
              <a:t>10</a:t>
            </a:r>
            <a:endParaRPr lang="zh-CN" altLang="en-US" dirty="0"/>
          </a:p>
        </p:txBody>
      </p:sp>
      <p:sp>
        <p:nvSpPr>
          <p:cNvPr id="3" name="标题 3">
            <a:extLst>
              <a:ext uri="{FF2B5EF4-FFF2-40B4-BE49-F238E27FC236}">
                <a16:creationId xmlns:a16="http://schemas.microsoft.com/office/drawing/2014/main" id="{8C9ED4CA-448E-C010-733D-3E89B115B69C}"/>
              </a:ext>
            </a:extLst>
          </p:cNvPr>
          <p:cNvSpPr>
            <a:spLocks noGrp="1"/>
          </p:cNvSpPr>
          <p:nvPr>
            <p:ph type="title"/>
          </p:nvPr>
        </p:nvSpPr>
        <p:spPr>
          <a:xfrm>
            <a:off x="595745" y="284330"/>
            <a:ext cx="8229600" cy="639762"/>
          </a:xfrm>
        </p:spPr>
        <p:txBody>
          <a:bodyPr/>
          <a:lstStyle/>
          <a:p>
            <a:r>
              <a:rPr lang="en-US" altLang="zh-CN" sz="2800" dirty="0"/>
              <a:t>3.3 </a:t>
            </a:r>
            <a:r>
              <a:rPr lang="zh-CN" altLang="en-US" sz="2800" dirty="0"/>
              <a:t>欧拉方程</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 name="对象 76802"/>
          <p:cNvGraphicFramePr>
            <a:graphicFrameLocks noChangeAspect="1"/>
          </p:cNvGraphicFramePr>
          <p:nvPr/>
        </p:nvGraphicFramePr>
        <p:xfrm>
          <a:off x="3437592" y="2672494"/>
          <a:ext cx="2059464" cy="639762"/>
        </p:xfrm>
        <a:graphic>
          <a:graphicData uri="http://schemas.openxmlformats.org/presentationml/2006/ole">
            <mc:AlternateContent xmlns:mc="http://schemas.openxmlformats.org/markup-compatibility/2006">
              <mc:Choice xmlns:v="urn:schemas-microsoft-com:vml" Requires="v">
                <p:oleObj name="Equation" r:id="rId2" imgW="1422360" imgH="444240" progId="Equation.DSMT4">
                  <p:embed/>
                </p:oleObj>
              </mc:Choice>
              <mc:Fallback>
                <p:oleObj name="Equation" r:id="rId2" imgW="1422360" imgH="444240" progId="Equation.DSMT4">
                  <p:embed/>
                  <p:pic>
                    <p:nvPicPr>
                      <p:cNvPr id="75778" name="对象 76802"/>
                      <p:cNvPicPr>
                        <a:picLocks noChangeAspect="1" noChangeArrowheads="1"/>
                      </p:cNvPicPr>
                      <p:nvPr/>
                    </p:nvPicPr>
                    <p:blipFill>
                      <a:blip r:embed="rId3"/>
                      <a:srcRect/>
                      <a:stretch>
                        <a:fillRect/>
                      </a:stretch>
                    </p:blipFill>
                    <p:spPr bwMode="auto">
                      <a:xfrm>
                        <a:off x="3437592" y="2672494"/>
                        <a:ext cx="2059464" cy="639762"/>
                      </a:xfrm>
                      <a:prstGeom prst="rect">
                        <a:avLst/>
                      </a:prstGeom>
                      <a:noFill/>
                      <a:ln>
                        <a:noFill/>
                      </a:ln>
                    </p:spPr>
                  </p:pic>
                </p:oleObj>
              </mc:Fallback>
            </mc:AlternateContent>
          </a:graphicData>
        </a:graphic>
      </p:graphicFrame>
      <p:sp>
        <p:nvSpPr>
          <p:cNvPr id="4" name="标题 3"/>
          <p:cNvSpPr>
            <a:spLocks noGrp="1"/>
          </p:cNvSpPr>
          <p:nvPr>
            <p:ph type="title"/>
          </p:nvPr>
        </p:nvSpPr>
        <p:spPr/>
        <p:txBody>
          <a:bodyPr/>
          <a:lstStyle/>
          <a:p>
            <a:r>
              <a:rPr lang="en-US" altLang="zh-CN" sz="2800" dirty="0"/>
              <a:t>Gromyko-lamb</a:t>
            </a:r>
            <a:r>
              <a:rPr lang="zh-CN" altLang="en-US" sz="2800" dirty="0"/>
              <a:t>型运动方程</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91</a:t>
            </a:fld>
            <a:endParaRPr lang="zh-CN" altLang="en-US"/>
          </a:p>
        </p:txBody>
      </p:sp>
      <p:graphicFrame>
        <p:nvGraphicFramePr>
          <p:cNvPr id="3" name="对象 2"/>
          <p:cNvGraphicFramePr>
            <a:graphicFrameLocks noChangeAspect="1"/>
          </p:cNvGraphicFramePr>
          <p:nvPr/>
        </p:nvGraphicFramePr>
        <p:xfrm>
          <a:off x="6069967" y="2660434"/>
          <a:ext cx="3057881" cy="663882"/>
        </p:xfrm>
        <a:graphic>
          <a:graphicData uri="http://schemas.openxmlformats.org/presentationml/2006/ole">
            <mc:AlternateContent xmlns:mc="http://schemas.openxmlformats.org/markup-compatibility/2006">
              <mc:Choice xmlns:v="urn:schemas-microsoft-com:vml" Requires="v">
                <p:oleObj name="Equation" r:id="rId4" imgW="46329600" imgH="10058400" progId="Equation.DSMT4">
                  <p:embed/>
                </p:oleObj>
              </mc:Choice>
              <mc:Fallback>
                <p:oleObj name="Equation" r:id="rId4" imgW="46329600" imgH="10058400" progId="Equation.DSMT4">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9967" y="2660434"/>
                        <a:ext cx="3057881" cy="6638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4988426" y="1440005"/>
          <a:ext cx="2215148" cy="799316"/>
        </p:xfrm>
        <a:graphic>
          <a:graphicData uri="http://schemas.openxmlformats.org/presentationml/2006/ole">
            <mc:AlternateContent xmlns:mc="http://schemas.openxmlformats.org/markup-compatibility/2006">
              <mc:Choice xmlns:v="urn:schemas-microsoft-com:vml" Requires="v">
                <p:oleObj name="Equation" r:id="rId6" imgW="1155600" imgH="444240" progId="Equation.DSMT4">
                  <p:embed/>
                </p:oleObj>
              </mc:Choice>
              <mc:Fallback>
                <p:oleObj name="Equation" r:id="rId6" imgW="1155600" imgH="444240" progId="Equation.DSMT4">
                  <p:embed/>
                  <p:pic>
                    <p:nvPicPr>
                      <p:cNvPr id="5"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8426" y="1440005"/>
                        <a:ext cx="2215148" cy="799316"/>
                      </a:xfrm>
                      <a:prstGeom prst="rect">
                        <a:avLst/>
                      </a:prstGeom>
                      <a:noFill/>
                    </p:spPr>
                  </p:pic>
                </p:oleObj>
              </mc:Fallback>
            </mc:AlternateContent>
          </a:graphicData>
        </a:graphic>
      </p:graphicFrame>
      <p:cxnSp>
        <p:nvCxnSpPr>
          <p:cNvPr id="7" name="直接箭头连接符 6"/>
          <p:cNvCxnSpPr/>
          <p:nvPr/>
        </p:nvCxnSpPr>
        <p:spPr>
          <a:xfrm>
            <a:off x="5793585" y="2204864"/>
            <a:ext cx="0" cy="177166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graphicFrame>
        <p:nvGraphicFramePr>
          <p:cNvPr id="8" name="对象 7"/>
          <p:cNvGraphicFramePr>
            <a:graphicFrameLocks noChangeAspect="1"/>
          </p:cNvGraphicFramePr>
          <p:nvPr/>
        </p:nvGraphicFramePr>
        <p:xfrm>
          <a:off x="3647729" y="4161030"/>
          <a:ext cx="4392487" cy="874570"/>
        </p:xfrm>
        <a:graphic>
          <a:graphicData uri="http://schemas.openxmlformats.org/presentationml/2006/ole">
            <mc:AlternateContent xmlns:mc="http://schemas.openxmlformats.org/markup-compatibility/2006">
              <mc:Choice xmlns:v="urn:schemas-microsoft-com:vml" Requires="v">
                <p:oleObj name="Equation" r:id="rId8" imgW="2286000" imgH="469800" progId="Equation.DSMT4">
                  <p:embed/>
                </p:oleObj>
              </mc:Choice>
              <mc:Fallback>
                <p:oleObj name="Equation" r:id="rId8" imgW="2286000" imgH="469800" progId="Equation.DSMT4">
                  <p:embed/>
                  <p:pic>
                    <p:nvPicPr>
                      <p:cNvPr id="8" name="对象 7"/>
                      <p:cNvPicPr>
                        <a:picLocks noChangeAspect="1" noChangeArrowheads="1"/>
                      </p:cNvPicPr>
                      <p:nvPr/>
                    </p:nvPicPr>
                    <p:blipFill>
                      <a:blip r:embed="rId9"/>
                      <a:srcRect/>
                      <a:stretch>
                        <a:fillRect/>
                      </a:stretch>
                    </p:blipFill>
                    <p:spPr bwMode="auto">
                      <a:xfrm>
                        <a:off x="3647729" y="4161030"/>
                        <a:ext cx="4392487" cy="874570"/>
                      </a:xfrm>
                      <a:prstGeom prst="rect">
                        <a:avLst/>
                      </a:prstGeom>
                      <a:noFill/>
                      <a:ln w="19050">
                        <a:solidFill>
                          <a:srgbClr val="FF0000"/>
                        </a:solidFill>
                      </a:ln>
                    </p:spPr>
                  </p:pic>
                </p:oleObj>
              </mc:Fallback>
            </mc:AlternateContent>
          </a:graphicData>
        </a:graphic>
      </p:graphicFrame>
      <p:cxnSp>
        <p:nvCxnSpPr>
          <p:cNvPr id="9" name="直接连接符 8">
            <a:extLst>
              <a:ext uri="{FF2B5EF4-FFF2-40B4-BE49-F238E27FC236}">
                <a16:creationId xmlns:a16="http://schemas.microsoft.com/office/drawing/2014/main" id="{A414DF5C-B1C3-ADB7-3454-633E7368493D}"/>
              </a:ext>
            </a:extLst>
          </p:cNvPr>
          <p:cNvCxnSpPr/>
          <p:nvPr/>
        </p:nvCxnSpPr>
        <p:spPr>
          <a:xfrm>
            <a:off x="4988426" y="2239321"/>
            <a:ext cx="39637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3" name="对象 77827"/>
          <p:cNvGraphicFramePr>
            <a:graphicFrameLocks noChangeAspect="1"/>
          </p:cNvGraphicFramePr>
          <p:nvPr/>
        </p:nvGraphicFramePr>
        <p:xfrm>
          <a:off x="2208213" y="1889273"/>
          <a:ext cx="7993062" cy="571500"/>
        </p:xfrm>
        <a:graphic>
          <a:graphicData uri="http://schemas.openxmlformats.org/presentationml/2006/ole">
            <mc:AlternateContent xmlns:mc="http://schemas.openxmlformats.org/markup-compatibility/2006">
              <mc:Choice xmlns:v="urn:schemas-microsoft-com:vml" Requires="v">
                <p:oleObj name="Equation" r:id="rId2" imgW="81076800" imgH="5791200" progId="Equation.DSMT4">
                  <p:embed/>
                </p:oleObj>
              </mc:Choice>
              <mc:Fallback>
                <p:oleObj name="Equation" r:id="rId2" imgW="81076800" imgH="5791200" progId="Equation.DSMT4">
                  <p:embed/>
                  <p:pic>
                    <p:nvPicPr>
                      <p:cNvPr id="76803" name="对象 778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3" y="1889273"/>
                        <a:ext cx="79930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6804" name="对象 77828"/>
          <p:cNvGraphicFramePr>
            <a:graphicFrameLocks noChangeAspect="1"/>
          </p:cNvGraphicFramePr>
          <p:nvPr/>
        </p:nvGraphicFramePr>
        <p:xfrm>
          <a:off x="2264862" y="4310452"/>
          <a:ext cx="7127875" cy="1752799"/>
        </p:xfrm>
        <a:graphic>
          <a:graphicData uri="http://schemas.openxmlformats.org/presentationml/2006/ole">
            <mc:AlternateContent xmlns:mc="http://schemas.openxmlformats.org/markup-compatibility/2006">
              <mc:Choice xmlns:v="urn:schemas-microsoft-com:vml" Requires="v">
                <p:oleObj name="Equation" r:id="rId4" imgW="92354400" imgH="30175200" progId="Equation.DSMT4">
                  <p:embed/>
                </p:oleObj>
              </mc:Choice>
              <mc:Fallback>
                <p:oleObj name="Equation" r:id="rId4" imgW="92354400" imgH="30175200" progId="Equation.DSMT4">
                  <p:embed/>
                  <p:pic>
                    <p:nvPicPr>
                      <p:cNvPr id="76804" name="对象 778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4862" y="4310452"/>
                        <a:ext cx="7127875" cy="1752799"/>
                      </a:xfrm>
                      <a:prstGeom prst="rect">
                        <a:avLst/>
                      </a:prstGeom>
                      <a:noFill/>
                      <a:ln>
                        <a:noFill/>
                      </a:ln>
                    </p:spPr>
                  </p:pic>
                </p:oleObj>
              </mc:Fallback>
            </mc:AlternateContent>
          </a:graphicData>
        </a:graphic>
      </p:graphicFrame>
      <p:graphicFrame>
        <p:nvGraphicFramePr>
          <p:cNvPr id="76806" name="对象 77830"/>
          <p:cNvGraphicFramePr>
            <a:graphicFrameLocks noChangeAspect="1"/>
          </p:cNvGraphicFramePr>
          <p:nvPr/>
        </p:nvGraphicFramePr>
        <p:xfrm>
          <a:off x="2279650" y="2608411"/>
          <a:ext cx="6503988" cy="685800"/>
        </p:xfrm>
        <a:graphic>
          <a:graphicData uri="http://schemas.openxmlformats.org/presentationml/2006/ole">
            <mc:AlternateContent xmlns:mc="http://schemas.openxmlformats.org/markup-compatibility/2006">
              <mc:Choice xmlns:v="urn:schemas-microsoft-com:vml" Requires="v">
                <p:oleObj r:id="rId6" imgW="84124800" imgH="8839200" progId="Equation.DSMT4">
                  <p:embed/>
                </p:oleObj>
              </mc:Choice>
              <mc:Fallback>
                <p:oleObj r:id="rId6" imgW="84124800" imgH="8839200" progId="Equation.DSMT4">
                  <p:embed/>
                  <p:pic>
                    <p:nvPicPr>
                      <p:cNvPr id="76806" name="对象 778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9650" y="2608411"/>
                        <a:ext cx="65039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6807" name="上箭头 77831"/>
          <p:cNvSpPr>
            <a:spLocks noChangeArrowheads="1"/>
          </p:cNvSpPr>
          <p:nvPr/>
        </p:nvSpPr>
        <p:spPr bwMode="auto">
          <a:xfrm>
            <a:off x="2782889" y="3256112"/>
            <a:ext cx="73025" cy="1081087"/>
          </a:xfrm>
          <a:prstGeom prst="upArrow">
            <a:avLst>
              <a:gd name="adj1" fmla="val 50000"/>
              <a:gd name="adj2" fmla="val 369560"/>
            </a:avLst>
          </a:prstGeom>
          <a:solidFill>
            <a:schemeClr val="accent1"/>
          </a:solidFill>
          <a:ln w="9525">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sp>
        <p:nvSpPr>
          <p:cNvPr id="76808" name="上箭头 77832"/>
          <p:cNvSpPr>
            <a:spLocks noChangeArrowheads="1"/>
          </p:cNvSpPr>
          <p:nvPr/>
        </p:nvSpPr>
        <p:spPr bwMode="auto">
          <a:xfrm>
            <a:off x="4367214" y="3256112"/>
            <a:ext cx="73025" cy="1081087"/>
          </a:xfrm>
          <a:prstGeom prst="upArrow">
            <a:avLst>
              <a:gd name="adj1" fmla="val 50000"/>
              <a:gd name="adj2" fmla="val 369560"/>
            </a:avLst>
          </a:prstGeom>
          <a:solidFill>
            <a:schemeClr val="accent1"/>
          </a:solidFill>
          <a:ln w="9525">
            <a:solidFill>
              <a:schemeClr val="tx1"/>
            </a:solidFill>
            <a:miter lim="800000"/>
          </a:ln>
        </p:spPr>
        <p:txBody>
          <a:bodyPr vert="eaVert" wrap="none" anchor="ctr"/>
          <a:lstStyle/>
          <a:p>
            <a:pPr algn="ctr"/>
            <a:endParaRPr lang="zh-CN" altLang="zh-CN" sz="2000" dirty="0">
              <a:latin typeface="微软雅黑" panose="020B0503020204020204" pitchFamily="34" charset="-122"/>
              <a:ea typeface="微软雅黑" panose="020B0503020204020204" pitchFamily="34" charset="-122"/>
            </a:endParaRPr>
          </a:p>
        </p:txBody>
      </p:sp>
      <p:sp>
        <p:nvSpPr>
          <p:cNvPr id="76809" name="上箭头 77833"/>
          <p:cNvSpPr>
            <a:spLocks noChangeArrowheads="1"/>
          </p:cNvSpPr>
          <p:nvPr/>
        </p:nvSpPr>
        <p:spPr bwMode="auto">
          <a:xfrm>
            <a:off x="5446714" y="3256112"/>
            <a:ext cx="73025" cy="1081087"/>
          </a:xfrm>
          <a:prstGeom prst="upArrow">
            <a:avLst>
              <a:gd name="adj1" fmla="val 50000"/>
              <a:gd name="adj2" fmla="val 369560"/>
            </a:avLst>
          </a:prstGeom>
          <a:solidFill>
            <a:schemeClr val="accent1"/>
          </a:solidFill>
          <a:ln w="9525">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sp>
        <p:nvSpPr>
          <p:cNvPr id="76810" name="上箭头 77834"/>
          <p:cNvSpPr>
            <a:spLocks noChangeArrowheads="1"/>
          </p:cNvSpPr>
          <p:nvPr/>
        </p:nvSpPr>
        <p:spPr bwMode="auto">
          <a:xfrm>
            <a:off x="7102476" y="3256112"/>
            <a:ext cx="73025" cy="1081087"/>
          </a:xfrm>
          <a:prstGeom prst="upArrow">
            <a:avLst>
              <a:gd name="adj1" fmla="val 50000"/>
              <a:gd name="adj2" fmla="val 369560"/>
            </a:avLst>
          </a:prstGeom>
          <a:solidFill>
            <a:schemeClr val="accent1"/>
          </a:solidFill>
          <a:ln w="9525">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sp>
        <p:nvSpPr>
          <p:cNvPr id="76811" name="上箭头 77835"/>
          <p:cNvSpPr>
            <a:spLocks noChangeArrowheads="1"/>
          </p:cNvSpPr>
          <p:nvPr/>
        </p:nvSpPr>
        <p:spPr bwMode="auto">
          <a:xfrm>
            <a:off x="8615364" y="3256112"/>
            <a:ext cx="73025" cy="1081087"/>
          </a:xfrm>
          <a:prstGeom prst="upArrow">
            <a:avLst>
              <a:gd name="adj1" fmla="val 50000"/>
              <a:gd name="adj2" fmla="val 369560"/>
            </a:avLst>
          </a:prstGeom>
          <a:solidFill>
            <a:schemeClr val="accent1"/>
          </a:solidFill>
          <a:ln w="9525">
            <a:solidFill>
              <a:schemeClr val="tx1"/>
            </a:solidFill>
            <a:miter lim="800000"/>
          </a:ln>
        </p:spPr>
        <p:txBody>
          <a:bodyPr/>
          <a:lstStyle/>
          <a:p>
            <a:endParaRPr lang="zh-CN" altLang="en-US" dirty="0">
              <a:latin typeface="Arial" panose="020B0604020202020204" pitchFamily="3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92</a:t>
            </a:fld>
            <a:endParaRPr lang="zh-CN" altLang="en-US"/>
          </a:p>
        </p:txBody>
      </p:sp>
      <p:graphicFrame>
        <p:nvGraphicFramePr>
          <p:cNvPr id="3" name="对象 2">
            <a:extLst>
              <a:ext uri="{FF2B5EF4-FFF2-40B4-BE49-F238E27FC236}">
                <a16:creationId xmlns:a16="http://schemas.microsoft.com/office/drawing/2014/main" id="{C13C9B9D-3036-E420-EE47-324019AD2655}"/>
              </a:ext>
            </a:extLst>
          </p:cNvPr>
          <p:cNvGraphicFramePr>
            <a:graphicFrameLocks noChangeAspect="1"/>
          </p:cNvGraphicFramePr>
          <p:nvPr/>
        </p:nvGraphicFramePr>
        <p:xfrm>
          <a:off x="2208214" y="1077753"/>
          <a:ext cx="3057881" cy="663882"/>
        </p:xfrm>
        <a:graphic>
          <a:graphicData uri="http://schemas.openxmlformats.org/presentationml/2006/ole">
            <mc:AlternateContent xmlns:mc="http://schemas.openxmlformats.org/markup-compatibility/2006">
              <mc:Choice xmlns:v="urn:schemas-microsoft-com:vml" Requires="v">
                <p:oleObj name="Equation" r:id="rId8" imgW="46329600" imgH="10058400" progId="Equation.DSMT4">
                  <p:embed/>
                </p:oleObj>
              </mc:Choice>
              <mc:Fallback>
                <p:oleObj name="Equation" r:id="rId8" imgW="46329600" imgH="10058400" progId="Equation.DSMT4">
                  <p:embed/>
                  <p:pic>
                    <p:nvPicPr>
                      <p:cNvPr id="3" name="对象 2">
                        <a:extLst>
                          <a:ext uri="{FF2B5EF4-FFF2-40B4-BE49-F238E27FC236}">
                            <a16:creationId xmlns:a16="http://schemas.microsoft.com/office/drawing/2014/main" id="{C13C9B9D-3036-E420-EE47-324019AD265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8214" y="1077753"/>
                        <a:ext cx="3057881" cy="663882"/>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标题 3">
            <a:extLst>
              <a:ext uri="{FF2B5EF4-FFF2-40B4-BE49-F238E27FC236}">
                <a16:creationId xmlns:a16="http://schemas.microsoft.com/office/drawing/2014/main" id="{4D466BA9-7397-752F-B39D-4296DDDA2988}"/>
              </a:ext>
            </a:extLst>
          </p:cNvPr>
          <p:cNvSpPr>
            <a:spLocks noGrp="1"/>
          </p:cNvSpPr>
          <p:nvPr>
            <p:ph type="title"/>
          </p:nvPr>
        </p:nvSpPr>
        <p:spPr>
          <a:xfrm>
            <a:off x="632691" y="249752"/>
            <a:ext cx="8229600" cy="639762"/>
          </a:xfrm>
        </p:spPr>
        <p:txBody>
          <a:bodyPr/>
          <a:lstStyle/>
          <a:p>
            <a:r>
              <a:rPr lang="en-US" altLang="zh-CN" sz="2800" dirty="0"/>
              <a:t>Gromyko-lamb</a:t>
            </a:r>
            <a:r>
              <a:rPr lang="zh-CN" altLang="en-US" sz="2800" dirty="0"/>
              <a:t>型运动方程</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矩形 79873"/>
          <p:cNvSpPr/>
          <p:nvPr/>
        </p:nvSpPr>
        <p:spPr>
          <a:xfrm>
            <a:off x="2209800" y="1196752"/>
            <a:ext cx="7924800" cy="4654608"/>
          </a:xfrm>
          <a:prstGeom prst="rect">
            <a:avLst/>
          </a:prstGeom>
          <a:noFill/>
          <a:ln w="9525">
            <a:noFill/>
            <a:miter/>
          </a:ln>
        </p:spPr>
        <p:txBody>
          <a:bodyPr>
            <a:spAutoFit/>
          </a:bodyPr>
          <a:lstStyle/>
          <a:p>
            <a:pPr>
              <a:lnSpc>
                <a:spcPct val="150000"/>
              </a:lnSpc>
              <a:buClr>
                <a:srgbClr val="000000"/>
              </a:buClr>
            </a:pPr>
            <a:r>
              <a:rPr lang="zh-CN" altLang="en-US" sz="2000" noProof="1">
                <a:latin typeface="微软雅黑" panose="020B0503020204020204" pitchFamily="34" charset="-122"/>
                <a:ea typeface="微软雅黑" panose="020B0503020204020204" pitchFamily="34" charset="-122"/>
                <a:cs typeface="+mn-ea"/>
              </a:rPr>
              <a:t>    如</a:t>
            </a:r>
            <a:r>
              <a:rPr lang="zh-CN" altLang="en-US" sz="2000" noProof="1">
                <a:solidFill>
                  <a:srgbClr val="FF0000"/>
                </a:solidFill>
                <a:latin typeface="微软雅黑" panose="020B0503020204020204" pitchFamily="34" charset="-122"/>
                <a:ea typeface="微软雅黑" panose="020B0503020204020204" pitchFamily="34" charset="-122"/>
                <a:cs typeface="+mn-ea"/>
              </a:rPr>
              <a:t>流体静止</a:t>
            </a:r>
            <a:r>
              <a:rPr lang="zh-CN" altLang="en-US" sz="2000" noProof="1">
                <a:latin typeface="微软雅黑" panose="020B0503020204020204" pitchFamily="34" charset="-122"/>
                <a:ea typeface="微软雅黑" panose="020B0503020204020204" pitchFamily="34" charset="-122"/>
                <a:cs typeface="+mn-ea"/>
              </a:rPr>
              <a:t>时，即流体的</a:t>
            </a:r>
            <a:r>
              <a:rPr lang="zh-CN" altLang="en-US" sz="2000" noProof="1">
                <a:solidFill>
                  <a:srgbClr val="FF0000"/>
                </a:solidFill>
                <a:latin typeface="微软雅黑" panose="020B0503020204020204" pitchFamily="34" charset="-122"/>
                <a:ea typeface="微软雅黑" panose="020B0503020204020204" pitchFamily="34" charset="-122"/>
                <a:cs typeface="+mn-ea"/>
              </a:rPr>
              <a:t>速度和加速度的个别变化均为零</a:t>
            </a:r>
            <a:r>
              <a:rPr lang="zh-CN" altLang="en-US" sz="2000" noProof="1">
                <a:latin typeface="微软雅黑" panose="020B0503020204020204" pitchFamily="34" charset="-122"/>
                <a:ea typeface="微软雅黑" panose="020B0503020204020204" pitchFamily="34" charset="-122"/>
                <a:cs typeface="+mn-ea"/>
              </a:rPr>
              <a:t>，作用于流体的力应该达到平衡。</a:t>
            </a:r>
            <a:endParaRPr lang="zh-CN" altLang="en-US" sz="2000" noProof="1">
              <a:latin typeface="微软雅黑" panose="020B0503020204020204" pitchFamily="34" charset="-122"/>
              <a:ea typeface="微软雅黑" panose="020B0503020204020204" pitchFamily="34" charset="-122"/>
            </a:endParaRPr>
          </a:p>
          <a:p>
            <a:pPr eaLnBrk="0" hangingPunct="0">
              <a:lnSpc>
                <a:spcPct val="150000"/>
              </a:lnSpc>
              <a:buClr>
                <a:srgbClr val="000000"/>
              </a:buClr>
            </a:pPr>
            <a:r>
              <a:rPr lang="zh-CN" altLang="en-US" sz="2000" noProof="1">
                <a:latin typeface="微软雅黑" panose="020B0503020204020204" pitchFamily="34" charset="-122"/>
                <a:ea typeface="微软雅黑" panose="020B0503020204020204" pitchFamily="34" charset="-122"/>
                <a:cs typeface="+mn-ea"/>
              </a:rPr>
              <a:t>		</a:t>
            </a:r>
            <a:endParaRPr lang="zh-CN" altLang="en-US" sz="2000" noProof="1">
              <a:latin typeface="微软雅黑" panose="020B0503020204020204" pitchFamily="34" charset="-122"/>
              <a:ea typeface="微软雅黑" panose="020B0503020204020204" pitchFamily="34" charset="-122"/>
            </a:endParaRPr>
          </a:p>
          <a:p>
            <a:pPr eaLnBrk="0" hangingPunct="0">
              <a:lnSpc>
                <a:spcPct val="150000"/>
              </a:lnSpc>
              <a:buClr>
                <a:srgbClr val="000000"/>
              </a:buClr>
            </a:pPr>
            <a:endParaRPr lang="zh-CN" altLang="en-US" sz="2000" noProof="1">
              <a:latin typeface="微软雅黑" panose="020B0503020204020204" pitchFamily="34" charset="-122"/>
              <a:ea typeface="微软雅黑" panose="020B0503020204020204" pitchFamily="34" charset="-122"/>
            </a:endParaRPr>
          </a:p>
          <a:p>
            <a:pPr eaLnBrk="0" hangingPunct="0">
              <a:lnSpc>
                <a:spcPct val="150000"/>
              </a:lnSpc>
              <a:buClr>
                <a:srgbClr val="000000"/>
              </a:buClr>
            </a:pPr>
            <a:endParaRPr lang="en-US" altLang="zh-CN" sz="2000" noProof="1">
              <a:latin typeface="微软雅黑" panose="020B0503020204020204" pitchFamily="34" charset="-122"/>
              <a:ea typeface="微软雅黑" panose="020B0503020204020204" pitchFamily="34" charset="-122"/>
            </a:endParaRPr>
          </a:p>
          <a:p>
            <a:pPr eaLnBrk="0" hangingPunct="0">
              <a:lnSpc>
                <a:spcPct val="150000"/>
              </a:lnSpc>
              <a:buClr>
                <a:srgbClr val="000000"/>
              </a:buClr>
            </a:pPr>
            <a:r>
              <a:rPr lang="zh-CN" altLang="en-US" sz="2000" noProof="1">
                <a:latin typeface="微软雅黑" panose="020B0503020204020204" pitchFamily="34" charset="-122"/>
                <a:ea typeface="微软雅黑" panose="020B0503020204020204" pitchFamily="34" charset="-122"/>
                <a:cs typeface="+mn-ea"/>
              </a:rPr>
              <a:t>即</a:t>
            </a:r>
            <a:r>
              <a:rPr lang="zh-CN" altLang="en-US" sz="2000" b="1" noProof="1">
                <a:solidFill>
                  <a:srgbClr val="FF0000"/>
                </a:solidFill>
                <a:effectLst>
                  <a:outerShdw blurRad="38100" dist="38100" dir="2700000">
                    <a:srgbClr val="FFFFFF"/>
                  </a:outerShdw>
                </a:effectLst>
                <a:latin typeface="微软雅黑" panose="020B0503020204020204" pitchFamily="34" charset="-122"/>
                <a:ea typeface="微软雅黑" panose="020B0503020204020204" pitchFamily="34" charset="-122"/>
                <a:cs typeface="+mn-ea"/>
              </a:rPr>
              <a:t>静力方程</a:t>
            </a:r>
            <a:endParaRPr lang="en-US" altLang="zh-CN" sz="2000" noProof="1">
              <a:latin typeface="微软雅黑" panose="020B0503020204020204" pitchFamily="34" charset="-122"/>
              <a:ea typeface="微软雅黑" panose="020B0503020204020204" pitchFamily="34" charset="-122"/>
              <a:cs typeface="+mn-ea"/>
            </a:endParaRPr>
          </a:p>
          <a:p>
            <a:pPr eaLnBrk="0" hangingPunct="0">
              <a:lnSpc>
                <a:spcPct val="150000"/>
              </a:lnSpc>
              <a:buClr>
                <a:srgbClr val="000000"/>
              </a:buClr>
            </a:pPr>
            <a:endParaRPr lang="zh-CN" altLang="en-US" sz="2000" noProof="1">
              <a:latin typeface="微软雅黑" panose="020B0503020204020204" pitchFamily="34" charset="-122"/>
              <a:ea typeface="微软雅黑" panose="020B0503020204020204" pitchFamily="34" charset="-122"/>
            </a:endParaRPr>
          </a:p>
          <a:p>
            <a:pPr eaLnBrk="0" hangingPunct="0">
              <a:lnSpc>
                <a:spcPct val="150000"/>
              </a:lnSpc>
              <a:buClr>
                <a:srgbClr val="000000"/>
              </a:buClr>
            </a:pPr>
            <a:r>
              <a:rPr lang="zh-CN" altLang="en-US" sz="2000" noProof="1">
                <a:latin typeface="微软雅黑" panose="020B0503020204020204" pitchFamily="34" charset="-122"/>
                <a:ea typeface="微软雅黑" panose="020B0503020204020204" pitchFamily="34" charset="-122"/>
                <a:cs typeface="+mn-ea"/>
              </a:rPr>
              <a:t>    它表明了</a:t>
            </a:r>
            <a:r>
              <a:rPr lang="zh-CN" altLang="en-US" sz="2000" b="1" noProof="1">
                <a:solidFill>
                  <a:srgbClr val="C00000"/>
                </a:solidFill>
                <a:latin typeface="微软雅黑" panose="020B0503020204020204" pitchFamily="34" charset="-122"/>
                <a:ea typeface="微软雅黑" panose="020B0503020204020204" pitchFamily="34" charset="-122"/>
                <a:cs typeface="+mn-ea"/>
              </a:rPr>
              <a:t>流体的粘性只与流体的运动状态有关</a:t>
            </a:r>
            <a:r>
              <a:rPr lang="zh-CN" altLang="en-US" sz="2000" noProof="1">
                <a:latin typeface="微软雅黑" panose="020B0503020204020204" pitchFamily="34" charset="-122"/>
                <a:ea typeface="微软雅黑" panose="020B0503020204020204" pitchFamily="34" charset="-122"/>
                <a:cs typeface="+mn-ea"/>
              </a:rPr>
              <a:t>，或流体的粘性只有在相对运动时才体现出来，也即当流体静止时，理想流体和粘性流体均满足上述平衡方程。    </a:t>
            </a:r>
            <a:endParaRPr lang="zh-CN" altLang="en-US" sz="2000" noProof="1">
              <a:latin typeface="微软雅黑" panose="020B0503020204020204" pitchFamily="34" charset="-122"/>
              <a:ea typeface="微软雅黑" panose="020B0503020204020204" pitchFamily="34" charset="-122"/>
            </a:endParaRPr>
          </a:p>
        </p:txBody>
      </p:sp>
      <p:graphicFrame>
        <p:nvGraphicFramePr>
          <p:cNvPr id="78850" name="对象 79874"/>
          <p:cNvGraphicFramePr>
            <a:graphicFrameLocks noChangeAspect="1"/>
          </p:cNvGraphicFramePr>
          <p:nvPr/>
        </p:nvGraphicFramePr>
        <p:xfrm>
          <a:off x="3908698" y="3426824"/>
          <a:ext cx="1971279" cy="756193"/>
        </p:xfrm>
        <a:graphic>
          <a:graphicData uri="http://schemas.openxmlformats.org/presentationml/2006/ole">
            <mc:AlternateContent xmlns:mc="http://schemas.openxmlformats.org/markup-compatibility/2006">
              <mc:Choice xmlns:v="urn:schemas-microsoft-com:vml" Requires="v">
                <p:oleObj name="Equation" r:id="rId2" imgW="850680" imgH="419040" progId="Equation.DSMT4">
                  <p:embed/>
                </p:oleObj>
              </mc:Choice>
              <mc:Fallback>
                <p:oleObj name="Equation" r:id="rId2" imgW="850680" imgH="419040" progId="Equation.DSMT4">
                  <p:embed/>
                  <p:pic>
                    <p:nvPicPr>
                      <p:cNvPr id="78850" name="对象 79874"/>
                      <p:cNvPicPr>
                        <a:picLocks noChangeAspect="1" noChangeArrowheads="1"/>
                      </p:cNvPicPr>
                      <p:nvPr/>
                    </p:nvPicPr>
                    <p:blipFill>
                      <a:blip r:embed="rId3"/>
                      <a:srcRect/>
                      <a:stretch>
                        <a:fillRect/>
                      </a:stretch>
                    </p:blipFill>
                    <p:spPr bwMode="auto">
                      <a:xfrm>
                        <a:off x="3908698" y="3426824"/>
                        <a:ext cx="1971279" cy="756193"/>
                      </a:xfrm>
                      <a:prstGeom prst="rect">
                        <a:avLst/>
                      </a:prstGeom>
                      <a:noFill/>
                      <a:ln w="28575">
                        <a:solidFill>
                          <a:srgbClr val="FF0000"/>
                        </a:solidFill>
                        <a:miter lim="800000"/>
                        <a:headEnd/>
                        <a:tailEnd/>
                      </a:ln>
                    </p:spPr>
                  </p:pic>
                </p:oleObj>
              </mc:Fallback>
            </mc:AlternateContent>
          </a:graphicData>
        </a:graphic>
      </p:graphicFrame>
      <p:sp>
        <p:nvSpPr>
          <p:cNvPr id="3" name="标题 2">
            <a:extLst>
              <a:ext uri="{FF2B5EF4-FFF2-40B4-BE49-F238E27FC236}">
                <a16:creationId xmlns:a16="http://schemas.microsoft.com/office/drawing/2014/main" id="{63CEA49B-968A-9D80-D7E0-E96062270E0B}"/>
              </a:ext>
            </a:extLst>
          </p:cNvPr>
          <p:cNvSpPr>
            <a:spLocks noGrp="1"/>
          </p:cNvSpPr>
          <p:nvPr>
            <p:ph type="title"/>
          </p:nvPr>
        </p:nvSpPr>
        <p:spPr/>
        <p:txBody>
          <a:bodyPr/>
          <a:lstStyle/>
          <a:p>
            <a:r>
              <a:rPr lang="en-US" altLang="zh-CN" sz="2800" dirty="0"/>
              <a:t>3.4 </a:t>
            </a:r>
            <a:r>
              <a:rPr lang="zh-CN" altLang="en-US" sz="2800" dirty="0"/>
              <a:t>静力方程</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93</a:t>
            </a:fld>
            <a:endParaRPr lang="zh-CN" altLang="en-US"/>
          </a:p>
        </p:txBody>
      </p:sp>
      <p:graphicFrame>
        <p:nvGraphicFramePr>
          <p:cNvPr id="8" name="对象 74754"/>
          <p:cNvGraphicFramePr>
            <a:graphicFrameLocks noChangeAspect="1"/>
          </p:cNvGraphicFramePr>
          <p:nvPr/>
        </p:nvGraphicFramePr>
        <p:xfrm>
          <a:off x="3937000" y="2467135"/>
          <a:ext cx="4470400" cy="819150"/>
        </p:xfrm>
        <a:graphic>
          <a:graphicData uri="http://schemas.openxmlformats.org/presentationml/2006/ole">
            <mc:AlternateContent xmlns:mc="http://schemas.openxmlformats.org/markup-compatibility/2006">
              <mc:Choice xmlns:v="urn:schemas-microsoft-com:vml" Requires="v">
                <p:oleObj r:id="rId4" imgW="57607200" imgH="10668000" progId="Equation.DSMT4">
                  <p:embed/>
                </p:oleObj>
              </mc:Choice>
              <mc:Fallback>
                <p:oleObj r:id="rId4" imgW="57607200" imgH="10668000" progId="Equation.DSMT4">
                  <p:embed/>
                  <p:pic>
                    <p:nvPicPr>
                      <p:cNvPr id="8" name="对象 747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7000" y="2467135"/>
                        <a:ext cx="44704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矩形 80897"/>
          <p:cNvSpPr>
            <a:spLocks noChangeAspect="1" noChangeArrowheads="1"/>
          </p:cNvSpPr>
          <p:nvPr/>
        </p:nvSpPr>
        <p:spPr bwMode="auto">
          <a:xfrm>
            <a:off x="5943600" y="54292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9874" name="矩形 80898"/>
          <p:cNvSpPr>
            <a:spLocks noChangeAspect="1" noChangeArrowheads="1"/>
          </p:cNvSpPr>
          <p:nvPr/>
        </p:nvSpPr>
        <p:spPr bwMode="auto">
          <a:xfrm>
            <a:off x="6070600" y="55562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a typeface="微软雅黑" panose="020B0503020204020204" pitchFamily="34" charset="-122"/>
            </a:endParaRPr>
          </a:p>
        </p:txBody>
      </p:sp>
      <p:pic>
        <p:nvPicPr>
          <p:cNvPr id="79875" name="图片 80899" descr="8SKW252PHVFP$6CL$F)ES}F"/>
          <p:cNvPicPr>
            <a:picLocks noChangeAspect="1" noChangeArrowheads="1"/>
          </p:cNvPicPr>
          <p:nvPr/>
        </p:nvPicPr>
        <p:blipFill>
          <a:blip r:embed="rId2" cstate="print">
            <a:extLst>
              <a:ext uri="{28A0092B-C50C-407E-A947-70E740481C1C}">
                <a14:useLocalDpi xmlns:a14="http://schemas.microsoft.com/office/drawing/2010/main" val="0"/>
              </a:ext>
            </a:extLst>
          </a:blip>
          <a:srcRect b="10243"/>
          <a:stretch>
            <a:fillRect/>
          </a:stretch>
        </p:blipFill>
        <p:spPr bwMode="auto">
          <a:xfrm>
            <a:off x="6456363" y="3502025"/>
            <a:ext cx="3740150"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矩形 80900"/>
          <p:cNvSpPr>
            <a:spLocks noChangeArrowheads="1"/>
          </p:cNvSpPr>
          <p:nvPr/>
        </p:nvSpPr>
        <p:spPr bwMode="auto">
          <a:xfrm>
            <a:off x="2235188" y="1011106"/>
            <a:ext cx="7416824"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假设流体</a:t>
            </a:r>
            <a:r>
              <a:rPr lang="zh-CN" altLang="en-US" sz="2000" dirty="0">
                <a:solidFill>
                  <a:srgbClr val="FF0000"/>
                </a:solidFill>
                <a:latin typeface="微软雅黑" panose="020B0503020204020204" pitchFamily="34" charset="-122"/>
                <a:ea typeface="微软雅黑" panose="020B0503020204020204" pitchFamily="34" charset="-122"/>
              </a:rPr>
              <a:t>所受的质量力就是重力</a:t>
            </a:r>
            <a:r>
              <a:rPr lang="zh-CN" altLang="en-US" sz="2000" dirty="0">
                <a:latin typeface="微软雅黑" panose="020B0503020204020204" pitchFamily="34" charset="-122"/>
                <a:ea typeface="微软雅黑" panose="020B0503020204020204" pitchFamily="34" charset="-122"/>
              </a:rPr>
              <a:t>，</a:t>
            </a:r>
          </a:p>
          <a:p>
            <a:pPr>
              <a:lnSpc>
                <a:spcPct val="150000"/>
              </a:lnSpc>
            </a:pPr>
            <a:r>
              <a:rPr lang="zh-CN" altLang="en-US" sz="2000" dirty="0">
                <a:latin typeface="微软雅黑" panose="020B0503020204020204" pitchFamily="34" charset="-122"/>
                <a:ea typeface="微软雅黑" panose="020B0503020204020204" pitchFamily="34" charset="-122"/>
              </a:rPr>
              <a:t>静力方程可变化为：</a:t>
            </a:r>
          </a:p>
          <a:p>
            <a:pPr>
              <a:lnSpc>
                <a:spcPct val="150000"/>
              </a:lnSpc>
            </a:pP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p:txBody>
      </p:sp>
      <p:graphicFrame>
        <p:nvGraphicFramePr>
          <p:cNvPr id="79877" name="对象 80901"/>
          <p:cNvGraphicFramePr>
            <a:graphicFrameLocks noChangeAspect="1"/>
          </p:cNvGraphicFramePr>
          <p:nvPr/>
        </p:nvGraphicFramePr>
        <p:xfrm>
          <a:off x="6475336" y="1004665"/>
          <a:ext cx="1656184" cy="865561"/>
        </p:xfrm>
        <a:graphic>
          <a:graphicData uri="http://schemas.openxmlformats.org/presentationml/2006/ole">
            <mc:AlternateContent xmlns:mc="http://schemas.openxmlformats.org/markup-compatibility/2006">
              <mc:Choice xmlns:v="urn:schemas-microsoft-com:vml" Requires="v">
                <p:oleObj name="Equation" r:id="rId3" imgW="850680" imgH="419040" progId="Equation.DSMT4">
                  <p:embed/>
                </p:oleObj>
              </mc:Choice>
              <mc:Fallback>
                <p:oleObj name="Equation" r:id="rId3" imgW="850680" imgH="419040" progId="Equation.DSMT4">
                  <p:embed/>
                  <p:pic>
                    <p:nvPicPr>
                      <p:cNvPr id="79877" name="对象 80901"/>
                      <p:cNvPicPr>
                        <a:picLocks noChangeAspect="1" noChangeArrowheads="1"/>
                      </p:cNvPicPr>
                      <p:nvPr/>
                    </p:nvPicPr>
                    <p:blipFill>
                      <a:blip r:embed="rId4"/>
                      <a:srcRect/>
                      <a:stretch>
                        <a:fillRect/>
                      </a:stretch>
                    </p:blipFill>
                    <p:spPr bwMode="auto">
                      <a:xfrm>
                        <a:off x="6475336" y="1004665"/>
                        <a:ext cx="1656184" cy="865561"/>
                      </a:xfrm>
                      <a:prstGeom prst="rect">
                        <a:avLst/>
                      </a:prstGeom>
                      <a:noFill/>
                      <a:ln>
                        <a:noFill/>
                      </a:ln>
                    </p:spPr>
                  </p:pic>
                </p:oleObj>
              </mc:Fallback>
            </mc:AlternateContent>
          </a:graphicData>
        </a:graphic>
      </p:graphicFrame>
      <p:graphicFrame>
        <p:nvGraphicFramePr>
          <p:cNvPr id="79878" name="对象 80902"/>
          <p:cNvGraphicFramePr>
            <a:graphicFrameLocks noChangeAspect="1"/>
          </p:cNvGraphicFramePr>
          <p:nvPr/>
        </p:nvGraphicFramePr>
        <p:xfrm>
          <a:off x="2332038" y="2274933"/>
          <a:ext cx="3611563" cy="1549400"/>
        </p:xfrm>
        <a:graphic>
          <a:graphicData uri="http://schemas.openxmlformats.org/presentationml/2006/ole">
            <mc:AlternateContent xmlns:mc="http://schemas.openxmlformats.org/markup-compatibility/2006">
              <mc:Choice xmlns:v="urn:schemas-microsoft-com:vml" Requires="v">
                <p:oleObj r:id="rId5" imgW="47244000" imgH="20116800" progId="Equation.3">
                  <p:embed/>
                </p:oleObj>
              </mc:Choice>
              <mc:Fallback>
                <p:oleObj r:id="rId5" imgW="47244000" imgH="20116800" progId="Equation.3">
                  <p:embed/>
                  <p:pic>
                    <p:nvPicPr>
                      <p:cNvPr id="79878" name="对象 809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2038" y="2274933"/>
                        <a:ext cx="3611563"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94</a:t>
            </a:fld>
            <a:endParaRPr lang="zh-CN" altLang="en-US"/>
          </a:p>
        </p:txBody>
      </p:sp>
      <p:sp>
        <p:nvSpPr>
          <p:cNvPr id="3" name="矩形 2"/>
          <p:cNvSpPr/>
          <p:nvPr/>
        </p:nvSpPr>
        <p:spPr>
          <a:xfrm>
            <a:off x="2207568" y="4146640"/>
            <a:ext cx="4572000" cy="175432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nSpc>
                <a:spcPct val="150000"/>
              </a:lnSpc>
            </a:pPr>
            <a:r>
              <a:rPr lang="zh-CN" altLang="en-US" dirty="0">
                <a:latin typeface="微软雅黑" panose="020B0503020204020204" pitchFamily="34" charset="-122"/>
                <a:ea typeface="微软雅黑" panose="020B0503020204020204" pitchFamily="34" charset="-122"/>
              </a:rPr>
              <a:t>当流体静止时，作用于单位截面积流体柱的顶面、底面上的</a:t>
            </a:r>
            <a:r>
              <a:rPr lang="zh-CN" altLang="en-US" dirty="0">
                <a:solidFill>
                  <a:srgbClr val="FF0000"/>
                </a:solidFill>
                <a:latin typeface="微软雅黑" panose="020B0503020204020204" pitchFamily="34" charset="-122"/>
                <a:ea typeface="微软雅黑" panose="020B0503020204020204" pitchFamily="34" charset="-122"/>
              </a:rPr>
              <a:t>压力差</a:t>
            </a:r>
            <a:r>
              <a:rPr lang="zh-CN" altLang="en-US" dirty="0">
                <a:latin typeface="微软雅黑" panose="020B0503020204020204" pitchFamily="34" charset="-122"/>
                <a:ea typeface="微软雅黑" panose="020B0503020204020204" pitchFamily="34" charset="-122"/>
              </a:rPr>
              <a:t>正好</a:t>
            </a:r>
            <a:r>
              <a:rPr lang="zh-CN" altLang="en-US" dirty="0">
                <a:solidFill>
                  <a:srgbClr val="FF0000"/>
                </a:solidFill>
                <a:latin typeface="微软雅黑" panose="020B0503020204020204" pitchFamily="34" charset="-122"/>
                <a:ea typeface="微软雅黑" panose="020B0503020204020204" pitchFamily="34" charset="-122"/>
              </a:rPr>
              <a:t>等于</a:t>
            </a:r>
            <a:r>
              <a:rPr lang="zh-CN" altLang="en-US" dirty="0">
                <a:latin typeface="微软雅黑" panose="020B0503020204020204" pitchFamily="34" charset="-122"/>
                <a:ea typeface="微软雅黑" panose="020B0503020204020204" pitchFamily="34" charset="-122"/>
              </a:rPr>
              <a:t>流体柱的</a:t>
            </a:r>
            <a:r>
              <a:rPr lang="zh-CN" altLang="en-US" dirty="0">
                <a:solidFill>
                  <a:srgbClr val="FF0000"/>
                </a:solidFill>
                <a:latin typeface="微软雅黑" panose="020B0503020204020204" pitchFamily="34" charset="-122"/>
                <a:ea typeface="微软雅黑" panose="020B0503020204020204" pitchFamily="34" charset="-122"/>
              </a:rPr>
              <a:t>重力</a:t>
            </a:r>
            <a:r>
              <a:rPr lang="zh-CN" altLang="en-US" dirty="0">
                <a:latin typeface="微软雅黑" panose="020B0503020204020204" pitchFamily="34" charset="-122"/>
                <a:ea typeface="微软雅黑" panose="020B0503020204020204" pitchFamily="34" charset="-122"/>
              </a:rPr>
              <a:t>，流体静止时的压力，可以用流体柱的质量来表示。</a:t>
            </a:r>
          </a:p>
        </p:txBody>
      </p:sp>
      <p:sp>
        <p:nvSpPr>
          <p:cNvPr id="5" name="标题 2">
            <a:extLst>
              <a:ext uri="{FF2B5EF4-FFF2-40B4-BE49-F238E27FC236}">
                <a16:creationId xmlns:a16="http://schemas.microsoft.com/office/drawing/2014/main" id="{EE85FDEA-1BD0-6C30-67E0-52A99DF74067}"/>
              </a:ext>
            </a:extLst>
          </p:cNvPr>
          <p:cNvSpPr>
            <a:spLocks noGrp="1"/>
          </p:cNvSpPr>
          <p:nvPr>
            <p:ph type="title"/>
          </p:nvPr>
        </p:nvSpPr>
        <p:spPr>
          <a:xfrm>
            <a:off x="604982" y="276229"/>
            <a:ext cx="2602632" cy="639762"/>
          </a:xfrm>
        </p:spPr>
        <p:txBody>
          <a:bodyPr/>
          <a:lstStyle/>
          <a:p>
            <a:r>
              <a:rPr lang="en-US" altLang="zh-CN" sz="2800" dirty="0"/>
              <a:t>3.4 </a:t>
            </a:r>
            <a:r>
              <a:rPr lang="zh-CN" altLang="en-US" sz="2800" dirty="0"/>
              <a:t>静力方程</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矩形 81921"/>
          <p:cNvSpPr>
            <a:spLocks noChangeArrowheads="1"/>
          </p:cNvSpPr>
          <p:nvPr/>
        </p:nvSpPr>
        <p:spPr bwMode="auto">
          <a:xfrm>
            <a:off x="2457698" y="1574128"/>
            <a:ext cx="6446614"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如果流体密度只与z有关的流体而言，积分不难得到：</a:t>
            </a:r>
          </a:p>
          <a:p>
            <a:pPr>
              <a:lnSpc>
                <a:spcPct val="150000"/>
              </a:lnSpc>
            </a:pP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    </a:t>
            </a:r>
          </a:p>
          <a:p>
            <a:pPr>
              <a:lnSpc>
                <a:spcPct val="150000"/>
              </a:lnSpc>
            </a:pPr>
            <a:r>
              <a:rPr lang="zh-CN" altLang="en-US" sz="2000" dirty="0">
                <a:latin typeface="微软雅黑" panose="020B0503020204020204" pitchFamily="34" charset="-122"/>
                <a:ea typeface="微软雅黑" panose="020B0503020204020204" pitchFamily="34" charset="-122"/>
              </a:rPr>
              <a:t>而对于均匀不可压流体，则有：</a:t>
            </a:r>
          </a:p>
          <a:p>
            <a:pPr>
              <a:lnSpc>
                <a:spcPct val="150000"/>
              </a:lnSpc>
            </a:pPr>
            <a:endParaRPr lang="zh-CN" altLang="en-US" sz="2000" dirty="0">
              <a:latin typeface="Arial" panose="020B0604020202020204" pitchFamily="34" charset="0"/>
              <a:ea typeface="微软雅黑" panose="020B0503020204020204" pitchFamily="34" charset="-122"/>
            </a:endParaRPr>
          </a:p>
          <a:p>
            <a:pPr>
              <a:lnSpc>
                <a:spcPct val="150000"/>
              </a:lnSpc>
            </a:pPr>
            <a:endParaRPr lang="zh-CN" altLang="en-US" sz="2000" dirty="0">
              <a:latin typeface="Arial" panose="020B0604020202020204" pitchFamily="34" charset="0"/>
              <a:ea typeface="微软雅黑" panose="020B0503020204020204" pitchFamily="34" charset="-122"/>
            </a:endParaRPr>
          </a:p>
          <a:p>
            <a:pPr>
              <a:lnSpc>
                <a:spcPct val="150000"/>
              </a:lnSpc>
            </a:pPr>
            <a:r>
              <a:rPr lang="zh-CN" altLang="en-US" sz="2000" dirty="0">
                <a:latin typeface="Arial" panose="020B0604020202020204" pitchFamily="34" charset="0"/>
                <a:ea typeface="微软雅黑" panose="020B0503020204020204" pitchFamily="34" charset="-122"/>
              </a:rPr>
              <a:t>以上表明，</a:t>
            </a:r>
            <a:r>
              <a:rPr lang="zh-CN" altLang="en-US" sz="2000" b="1" dirty="0">
                <a:solidFill>
                  <a:srgbClr val="002060"/>
                </a:solidFill>
                <a:latin typeface="Arial" panose="020B0604020202020204" pitchFamily="34" charset="0"/>
                <a:ea typeface="微软雅黑" panose="020B0503020204020204" pitchFamily="34" charset="-122"/>
              </a:rPr>
              <a:t>流体静止时压力只与流体深度有关</a:t>
            </a:r>
            <a:r>
              <a:rPr lang="zh-CN" altLang="en-US" sz="2000" dirty="0">
                <a:latin typeface="Arial" panose="020B0604020202020204" pitchFamily="34" charset="0"/>
                <a:ea typeface="微软雅黑" panose="020B0503020204020204" pitchFamily="34" charset="-122"/>
              </a:rPr>
              <a:t>。</a:t>
            </a:r>
          </a:p>
        </p:txBody>
      </p:sp>
      <p:graphicFrame>
        <p:nvGraphicFramePr>
          <p:cNvPr id="80898" name="对象 81922"/>
          <p:cNvGraphicFramePr>
            <a:graphicFrameLocks noChangeAspect="1"/>
          </p:cNvGraphicFramePr>
          <p:nvPr/>
        </p:nvGraphicFramePr>
        <p:xfrm>
          <a:off x="5086350" y="3787776"/>
          <a:ext cx="1892300" cy="327025"/>
        </p:xfrm>
        <a:graphic>
          <a:graphicData uri="http://schemas.openxmlformats.org/presentationml/2006/ole">
            <mc:AlternateContent xmlns:mc="http://schemas.openxmlformats.org/markup-compatibility/2006">
              <mc:Choice xmlns:v="urn:schemas-microsoft-com:vml" Requires="v">
                <p:oleObj r:id="rId2" imgW="26517600" imgH="4267200" progId="Equation.3">
                  <p:embed/>
                </p:oleObj>
              </mc:Choice>
              <mc:Fallback>
                <p:oleObj r:id="rId2" imgW="26517600" imgH="4267200" progId="Equation.3">
                  <p:embed/>
                  <p:pic>
                    <p:nvPicPr>
                      <p:cNvPr id="80898" name="对象 819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6350" y="3787776"/>
                        <a:ext cx="18923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0899" name="对象 81923"/>
          <p:cNvGraphicFramePr>
            <a:graphicFrameLocks noChangeAspect="1"/>
          </p:cNvGraphicFramePr>
          <p:nvPr/>
        </p:nvGraphicFramePr>
        <p:xfrm>
          <a:off x="4762501" y="2422525"/>
          <a:ext cx="2481263" cy="515938"/>
        </p:xfrm>
        <a:graphic>
          <a:graphicData uri="http://schemas.openxmlformats.org/presentationml/2006/ole">
            <mc:AlternateContent xmlns:mc="http://schemas.openxmlformats.org/markup-compatibility/2006">
              <mc:Choice xmlns:v="urn:schemas-microsoft-com:vml" Requires="v">
                <p:oleObj r:id="rId4" imgW="34747200" imgH="6705600" progId="Equation.3">
                  <p:embed/>
                </p:oleObj>
              </mc:Choice>
              <mc:Fallback>
                <p:oleObj r:id="rId4" imgW="34747200" imgH="6705600" progId="Equation.3">
                  <p:embed/>
                  <p:pic>
                    <p:nvPicPr>
                      <p:cNvPr id="80899" name="对象 819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501" y="2422525"/>
                        <a:ext cx="24812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95</a:t>
            </a:fld>
            <a:endParaRPr lang="zh-CN" altLang="en-US"/>
          </a:p>
        </p:txBody>
      </p:sp>
      <p:sp>
        <p:nvSpPr>
          <p:cNvPr id="4" name="标题 2">
            <a:extLst>
              <a:ext uri="{FF2B5EF4-FFF2-40B4-BE49-F238E27FC236}">
                <a16:creationId xmlns:a16="http://schemas.microsoft.com/office/drawing/2014/main" id="{A4D66579-7175-45AE-A87A-D4AF977C49AB}"/>
              </a:ext>
            </a:extLst>
          </p:cNvPr>
          <p:cNvSpPr>
            <a:spLocks noGrp="1"/>
          </p:cNvSpPr>
          <p:nvPr>
            <p:ph type="title"/>
          </p:nvPr>
        </p:nvSpPr>
        <p:spPr>
          <a:xfrm>
            <a:off x="614218" y="274639"/>
            <a:ext cx="2602632" cy="639762"/>
          </a:xfrm>
        </p:spPr>
        <p:txBody>
          <a:bodyPr/>
          <a:lstStyle/>
          <a:p>
            <a:r>
              <a:rPr lang="en-US" altLang="zh-CN" sz="2800" dirty="0"/>
              <a:t>3.4 </a:t>
            </a:r>
            <a:r>
              <a:rPr lang="zh-CN" altLang="en-US" sz="2800" dirty="0"/>
              <a:t>静力方程</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3"/>
          <p:cNvSpPr>
            <a:spLocks noGrp="1"/>
          </p:cNvSpPr>
          <p:nvPr>
            <p:ph type="sldNum" sz="quarter" idx="12"/>
          </p:nvPr>
        </p:nvSpPr>
        <p:spPr/>
        <p:txBody>
          <a:bodyPr/>
          <a:lstStyle/>
          <a:p>
            <a:fld id="{2840DE78-C8F5-471E-929A-E8C2F234B3F6}" type="slidenum">
              <a:rPr lang="en-US" altLang="zh-CN"/>
              <a:pPr/>
              <a:t>96</a:t>
            </a:fld>
            <a:endParaRPr lang="en-US" altLang="zh-CN"/>
          </a:p>
        </p:txBody>
      </p:sp>
      <p:sp>
        <p:nvSpPr>
          <p:cNvPr id="719894" name="Rectangle 22"/>
          <p:cNvSpPr>
            <a:spLocks noChangeArrowheads="1"/>
          </p:cNvSpPr>
          <p:nvPr/>
        </p:nvSpPr>
        <p:spPr bwMode="auto">
          <a:xfrm>
            <a:off x="6527800" y="3569128"/>
            <a:ext cx="27093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dirty="0">
                <a:latin typeface="微软雅黑" panose="020B0503020204020204" pitchFamily="34" charset="-122"/>
                <a:ea typeface="微软雅黑" panose="020B0503020204020204" pitchFamily="34" charset="-122"/>
              </a:rPr>
              <a:t>静力平衡条件下</a:t>
            </a:r>
          </a:p>
          <a:p>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点受到的压力？ </a:t>
            </a:r>
          </a:p>
        </p:txBody>
      </p:sp>
      <p:sp>
        <p:nvSpPr>
          <p:cNvPr id="719895" name="Text Box 23"/>
          <p:cNvSpPr txBox="1">
            <a:spLocks noChangeArrowheads="1"/>
          </p:cNvSpPr>
          <p:nvPr/>
        </p:nvSpPr>
        <p:spPr bwMode="auto">
          <a:xfrm>
            <a:off x="4629245" y="5098259"/>
            <a:ext cx="86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latin typeface="Arial" panose="020B0604020202020204" pitchFamily="34" charset="0"/>
                <a:ea typeface="微软雅黑" panose="020B0503020204020204" pitchFamily="34" charset="-122"/>
              </a:rPr>
              <a:t>x</a:t>
            </a:r>
          </a:p>
        </p:txBody>
      </p:sp>
      <p:grpSp>
        <p:nvGrpSpPr>
          <p:cNvPr id="2" name="组合 1">
            <a:extLst>
              <a:ext uri="{FF2B5EF4-FFF2-40B4-BE49-F238E27FC236}">
                <a16:creationId xmlns:a16="http://schemas.microsoft.com/office/drawing/2014/main" id="{C258A1B9-43F8-F31F-D798-641D34F0DC4A}"/>
              </a:ext>
            </a:extLst>
          </p:cNvPr>
          <p:cNvGrpSpPr/>
          <p:nvPr/>
        </p:nvGrpSpPr>
        <p:grpSpPr>
          <a:xfrm>
            <a:off x="2872671" y="2364582"/>
            <a:ext cx="1944689" cy="3240088"/>
            <a:chOff x="4295775" y="2349500"/>
            <a:chExt cx="1944689" cy="3240088"/>
          </a:xfrm>
        </p:grpSpPr>
        <p:sp>
          <p:nvSpPr>
            <p:cNvPr id="719876" name="Line 4"/>
            <p:cNvSpPr>
              <a:spLocks noChangeShapeType="1"/>
            </p:cNvSpPr>
            <p:nvPr/>
          </p:nvSpPr>
          <p:spPr bwMode="auto">
            <a:xfrm>
              <a:off x="4943475" y="2349500"/>
              <a:ext cx="0" cy="3240088"/>
            </a:xfrm>
            <a:prstGeom prst="line">
              <a:avLst/>
            </a:prstGeom>
            <a:noFill/>
            <a:ln w="9525">
              <a:solidFill>
                <a:srgbClr val="000000"/>
              </a:solidFill>
              <a:round/>
              <a:headEnd type="stealth" w="lg" len="lg"/>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19877" name="Line 5"/>
            <p:cNvSpPr>
              <a:spLocks noChangeShapeType="1"/>
            </p:cNvSpPr>
            <p:nvPr/>
          </p:nvSpPr>
          <p:spPr bwMode="auto">
            <a:xfrm>
              <a:off x="4656139" y="5084763"/>
              <a:ext cx="1584325" cy="0"/>
            </a:xfrm>
            <a:prstGeom prst="line">
              <a:avLst/>
            </a:prstGeom>
            <a:noFill/>
            <a:ln w="9525">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19878" name="Line 6"/>
            <p:cNvSpPr>
              <a:spLocks noChangeShapeType="1"/>
            </p:cNvSpPr>
            <p:nvPr/>
          </p:nvSpPr>
          <p:spPr bwMode="auto">
            <a:xfrm>
              <a:off x="5951538" y="3500438"/>
              <a:ext cx="0" cy="15859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19882" name="Line 10"/>
            <p:cNvSpPr>
              <a:spLocks noChangeShapeType="1"/>
            </p:cNvSpPr>
            <p:nvPr/>
          </p:nvSpPr>
          <p:spPr bwMode="auto">
            <a:xfrm>
              <a:off x="4943476" y="4149725"/>
              <a:ext cx="1008063"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19883" name="Line 11"/>
            <p:cNvSpPr>
              <a:spLocks noChangeShapeType="1"/>
            </p:cNvSpPr>
            <p:nvPr/>
          </p:nvSpPr>
          <p:spPr bwMode="auto">
            <a:xfrm>
              <a:off x="4943476" y="4365625"/>
              <a:ext cx="1008063"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19884" name="Line 12"/>
            <p:cNvSpPr>
              <a:spLocks noChangeShapeType="1"/>
            </p:cNvSpPr>
            <p:nvPr/>
          </p:nvSpPr>
          <p:spPr bwMode="auto">
            <a:xfrm>
              <a:off x="4943476" y="4581525"/>
              <a:ext cx="1008063"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19885" name="Line 13"/>
            <p:cNvSpPr>
              <a:spLocks noChangeShapeType="1"/>
            </p:cNvSpPr>
            <p:nvPr/>
          </p:nvSpPr>
          <p:spPr bwMode="auto">
            <a:xfrm>
              <a:off x="4943476" y="4797425"/>
              <a:ext cx="1008063"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19886" name="Line 14"/>
            <p:cNvSpPr>
              <a:spLocks noChangeShapeType="1"/>
            </p:cNvSpPr>
            <p:nvPr/>
          </p:nvSpPr>
          <p:spPr bwMode="auto">
            <a:xfrm>
              <a:off x="4656138" y="4076700"/>
              <a:ext cx="12954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19890" name="Line 18"/>
            <p:cNvSpPr>
              <a:spLocks noChangeShapeType="1"/>
            </p:cNvSpPr>
            <p:nvPr/>
          </p:nvSpPr>
          <p:spPr bwMode="auto">
            <a:xfrm>
              <a:off x="4943476" y="3933825"/>
              <a:ext cx="1008063"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19891" name="Line 19"/>
            <p:cNvSpPr>
              <a:spLocks noChangeShapeType="1"/>
            </p:cNvSpPr>
            <p:nvPr/>
          </p:nvSpPr>
          <p:spPr bwMode="auto">
            <a:xfrm>
              <a:off x="4943476" y="3716338"/>
              <a:ext cx="1008063"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19892" name="Line 20"/>
            <p:cNvSpPr>
              <a:spLocks noChangeShapeType="1"/>
            </p:cNvSpPr>
            <p:nvPr/>
          </p:nvSpPr>
          <p:spPr bwMode="auto">
            <a:xfrm>
              <a:off x="4943476" y="3500438"/>
              <a:ext cx="1008063" cy="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19896" name="Text Box 24"/>
            <p:cNvSpPr txBox="1">
              <a:spLocks noChangeArrowheads="1"/>
            </p:cNvSpPr>
            <p:nvPr/>
          </p:nvSpPr>
          <p:spPr bwMode="auto">
            <a:xfrm>
              <a:off x="4295775" y="2420938"/>
              <a:ext cx="86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latin typeface="Arial" panose="020B0604020202020204" pitchFamily="34" charset="0"/>
                  <a:ea typeface="微软雅黑" panose="020B0503020204020204" pitchFamily="34" charset="-122"/>
                </a:rPr>
                <a:t>z</a:t>
              </a:r>
            </a:p>
          </p:txBody>
        </p:sp>
        <p:sp>
          <p:nvSpPr>
            <p:cNvPr id="719897" name="Text Box 25"/>
            <p:cNvSpPr txBox="1">
              <a:spLocks noChangeArrowheads="1"/>
            </p:cNvSpPr>
            <p:nvPr/>
          </p:nvSpPr>
          <p:spPr bwMode="auto">
            <a:xfrm>
              <a:off x="4295775" y="5157788"/>
              <a:ext cx="86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latin typeface="Arial" panose="020B0604020202020204" pitchFamily="34" charset="0"/>
                  <a:ea typeface="微软雅黑" panose="020B0503020204020204" pitchFamily="34" charset="-122"/>
                </a:rPr>
                <a:t>0</a:t>
              </a:r>
            </a:p>
          </p:txBody>
        </p:sp>
        <p:sp>
          <p:nvSpPr>
            <p:cNvPr id="719898" name="Line 26"/>
            <p:cNvSpPr>
              <a:spLocks noChangeShapeType="1"/>
            </p:cNvSpPr>
            <p:nvPr/>
          </p:nvSpPr>
          <p:spPr bwMode="auto">
            <a:xfrm>
              <a:off x="4656138" y="3500438"/>
              <a:ext cx="12954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19899" name="Line 27"/>
            <p:cNvSpPr>
              <a:spLocks noChangeShapeType="1"/>
            </p:cNvSpPr>
            <p:nvPr/>
          </p:nvSpPr>
          <p:spPr bwMode="auto">
            <a:xfrm flipH="1">
              <a:off x="4727575" y="3500438"/>
              <a:ext cx="12700" cy="2159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19900" name="Line 28"/>
            <p:cNvSpPr>
              <a:spLocks noChangeShapeType="1"/>
            </p:cNvSpPr>
            <p:nvPr/>
          </p:nvSpPr>
          <p:spPr bwMode="auto">
            <a:xfrm flipH="1" flipV="1">
              <a:off x="4727575" y="3860800"/>
              <a:ext cx="0" cy="2159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719901" name="Text Box 29"/>
            <p:cNvSpPr txBox="1">
              <a:spLocks noChangeArrowheads="1"/>
            </p:cNvSpPr>
            <p:nvPr/>
          </p:nvSpPr>
          <p:spPr bwMode="auto">
            <a:xfrm>
              <a:off x="4511675" y="3573463"/>
              <a:ext cx="86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latin typeface="Arial" panose="020B0604020202020204" pitchFamily="34" charset="0"/>
                  <a:ea typeface="微软雅黑" panose="020B0503020204020204" pitchFamily="34" charset="-122"/>
                </a:rPr>
                <a:t>h</a:t>
              </a:r>
            </a:p>
          </p:txBody>
        </p:sp>
        <p:sp>
          <p:nvSpPr>
            <p:cNvPr id="719902" name="Text Box 30"/>
            <p:cNvSpPr txBox="1">
              <a:spLocks noChangeArrowheads="1"/>
            </p:cNvSpPr>
            <p:nvPr/>
          </p:nvSpPr>
          <p:spPr bwMode="auto">
            <a:xfrm>
              <a:off x="5232400" y="3860801"/>
              <a:ext cx="86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Arial" panose="020B0604020202020204" pitchFamily="34" charset="0"/>
                  <a:ea typeface="微软雅黑" panose="020B0503020204020204" pitchFamily="34" charset="-122"/>
                </a:rPr>
                <a:t>A</a:t>
              </a:r>
            </a:p>
          </p:txBody>
        </p:sp>
        <p:graphicFrame>
          <p:nvGraphicFramePr>
            <p:cNvPr id="719904" name="Object 32"/>
            <p:cNvGraphicFramePr>
              <a:graphicFrameLocks noChangeAspect="1"/>
            </p:cNvGraphicFramePr>
            <p:nvPr>
              <p:extLst>
                <p:ext uri="{D42A27DB-BD31-4B8C-83A1-F6EECF244321}">
                  <p14:modId xmlns:p14="http://schemas.microsoft.com/office/powerpoint/2010/main" val="1318428297"/>
                </p:ext>
              </p:extLst>
            </p:nvPr>
          </p:nvGraphicFramePr>
          <p:xfrm>
            <a:off x="5220097" y="2676527"/>
            <a:ext cx="396875" cy="469900"/>
          </p:xfrm>
          <a:graphic>
            <a:graphicData uri="http://schemas.openxmlformats.org/presentationml/2006/ole">
              <mc:AlternateContent xmlns:mc="http://schemas.openxmlformats.org/markup-compatibility/2006">
                <mc:Choice xmlns:v="urn:schemas-microsoft-com:vml" Requires="v">
                  <p:oleObj name="Equation" r:id="rId2" imgW="4572000" imgH="5486400" progId="Equation.DSMT4">
                    <p:embed/>
                  </p:oleObj>
                </mc:Choice>
                <mc:Fallback>
                  <p:oleObj name="Equation" r:id="rId2" imgW="4572000" imgH="5486400" progId="Equation.DSMT4">
                    <p:embed/>
                    <p:pic>
                      <p:nvPicPr>
                        <p:cNvPr id="719904" name="Object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97" y="2676527"/>
                          <a:ext cx="396875"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9905" name="Line 33"/>
            <p:cNvSpPr>
              <a:spLocks noChangeShapeType="1"/>
            </p:cNvSpPr>
            <p:nvPr/>
          </p:nvSpPr>
          <p:spPr bwMode="auto">
            <a:xfrm>
              <a:off x="5664200" y="2492376"/>
              <a:ext cx="0" cy="9366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Arial" panose="020B0604020202020204" pitchFamily="34" charset="0"/>
                <a:ea typeface="微软雅黑" panose="020B0503020204020204" pitchFamily="34" charset="-122"/>
              </a:endParaRPr>
            </a:p>
          </p:txBody>
        </p:sp>
      </p:grpSp>
      <p:graphicFrame>
        <p:nvGraphicFramePr>
          <p:cNvPr id="719907" name="Object 35"/>
          <p:cNvGraphicFramePr>
            <a:graphicFrameLocks noChangeAspect="1"/>
          </p:cNvGraphicFramePr>
          <p:nvPr/>
        </p:nvGraphicFramePr>
        <p:xfrm>
          <a:off x="6930232" y="1867419"/>
          <a:ext cx="1370013" cy="827088"/>
        </p:xfrm>
        <a:graphic>
          <a:graphicData uri="http://schemas.openxmlformats.org/presentationml/2006/ole">
            <mc:AlternateContent xmlns:mc="http://schemas.openxmlformats.org/markup-compatibility/2006">
              <mc:Choice xmlns:v="urn:schemas-microsoft-com:vml" Requires="v">
                <p:oleObj name="Equation" r:id="rId4" imgW="15849600" imgH="9448800" progId="Equation.DSMT4">
                  <p:embed/>
                </p:oleObj>
              </mc:Choice>
              <mc:Fallback>
                <p:oleObj name="Equation" r:id="rId4" imgW="15849600" imgH="9448800" progId="Equation.DSMT4">
                  <p:embed/>
                  <p:pic>
                    <p:nvPicPr>
                      <p:cNvPr id="719907" name="Object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0232" y="1867419"/>
                        <a:ext cx="1370013"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9908" name="Rectangle 36"/>
          <p:cNvSpPr>
            <a:spLocks noChangeArrowheads="1"/>
          </p:cNvSpPr>
          <p:nvPr/>
        </p:nvSpPr>
        <p:spPr bwMode="auto">
          <a:xfrm>
            <a:off x="2452290" y="964792"/>
            <a:ext cx="6668046" cy="961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2000" dirty="0">
                <a:latin typeface="微软雅黑" panose="020B0503020204020204" pitchFamily="34" charset="-122"/>
                <a:ea typeface="微软雅黑" panose="020B0503020204020204" pitchFamily="34" charset="-122"/>
              </a:rPr>
              <a:t>在大尺度大气运动中，垂直运动速度很小（</a:t>
            </a:r>
            <a:r>
              <a:rPr kumimoji="1" lang="en-US" altLang="zh-CN" sz="2000" dirty="0">
                <a:latin typeface="微软雅黑" panose="020B0503020204020204" pitchFamily="34" charset="-122"/>
                <a:ea typeface="微软雅黑" panose="020B0503020204020204" pitchFamily="34" charset="-122"/>
              </a:rPr>
              <a:t>1/100 m/s</a:t>
            </a:r>
            <a:r>
              <a:rPr kumimoji="1" lang="zh-CN" altLang="en-US" sz="2000" dirty="0">
                <a:latin typeface="微软雅黑" panose="020B0503020204020204" pitchFamily="34" charset="-122"/>
                <a:ea typeface="微软雅黑" panose="020B0503020204020204" pitchFamily="34" charset="-122"/>
              </a:rPr>
              <a:t>），大气科学中常用到静力方程</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静力平衡</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a:t>
            </a:r>
          </a:p>
        </p:txBody>
      </p:sp>
      <p:sp>
        <p:nvSpPr>
          <p:cNvPr id="719910" name="Rectangle 38"/>
          <p:cNvSpPr>
            <a:spLocks noChangeArrowheads="1"/>
          </p:cNvSpPr>
          <p:nvPr/>
        </p:nvSpPr>
        <p:spPr bwMode="auto">
          <a:xfrm>
            <a:off x="6303963" y="2781300"/>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dirty="0">
                <a:solidFill>
                  <a:srgbClr val="FF0000"/>
                </a:solidFill>
                <a:latin typeface="微软雅黑" panose="020B0503020204020204" pitchFamily="34" charset="-122"/>
                <a:ea typeface="微软雅黑" panose="020B0503020204020204" pitchFamily="34" charset="-122"/>
              </a:rPr>
              <a:t>静力平衡的应用：</a:t>
            </a:r>
          </a:p>
        </p:txBody>
      </p:sp>
      <p:graphicFrame>
        <p:nvGraphicFramePr>
          <p:cNvPr id="28" name="对象 81922"/>
          <p:cNvGraphicFramePr>
            <a:graphicFrameLocks noChangeAspect="1"/>
          </p:cNvGraphicFramePr>
          <p:nvPr>
            <p:extLst>
              <p:ext uri="{D42A27DB-BD31-4B8C-83A1-F6EECF244321}">
                <p14:modId xmlns:p14="http://schemas.microsoft.com/office/powerpoint/2010/main" val="3221876520"/>
              </p:ext>
            </p:extLst>
          </p:nvPr>
        </p:nvGraphicFramePr>
        <p:xfrm>
          <a:off x="6881776" y="4812507"/>
          <a:ext cx="1466924" cy="491083"/>
        </p:xfrm>
        <a:graphic>
          <a:graphicData uri="http://schemas.openxmlformats.org/presentationml/2006/ole">
            <mc:AlternateContent xmlns:mc="http://schemas.openxmlformats.org/markup-compatibility/2006">
              <mc:Choice xmlns:v="urn:schemas-microsoft-com:vml" Requires="v">
                <p:oleObj name="Equation" r:id="rId6" imgW="15544800" imgH="4876800" progId="Equation.DSMT4">
                  <p:embed/>
                </p:oleObj>
              </mc:Choice>
              <mc:Fallback>
                <p:oleObj name="Equation" r:id="rId6" imgW="15544800" imgH="4876800" progId="Equation.DSMT4">
                  <p:embed/>
                  <p:pic>
                    <p:nvPicPr>
                      <p:cNvPr id="28" name="对象 819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1776" y="4812507"/>
                        <a:ext cx="1466924" cy="491083"/>
                      </a:xfrm>
                      <a:prstGeom prst="rect">
                        <a:avLst/>
                      </a:prstGeom>
                      <a:noFill/>
                      <a:ln w="28575">
                        <a:solidFill>
                          <a:srgbClr val="00206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标题 2">
            <a:extLst>
              <a:ext uri="{FF2B5EF4-FFF2-40B4-BE49-F238E27FC236}">
                <a16:creationId xmlns:a16="http://schemas.microsoft.com/office/drawing/2014/main" id="{F596CA8B-E316-F7BE-0216-E83F7C5A0BEB}"/>
              </a:ext>
            </a:extLst>
          </p:cNvPr>
          <p:cNvSpPr>
            <a:spLocks noGrp="1"/>
          </p:cNvSpPr>
          <p:nvPr>
            <p:ph type="title"/>
          </p:nvPr>
        </p:nvSpPr>
        <p:spPr>
          <a:xfrm>
            <a:off x="632691" y="325030"/>
            <a:ext cx="2602632" cy="639762"/>
          </a:xfrm>
        </p:spPr>
        <p:txBody>
          <a:bodyPr/>
          <a:lstStyle/>
          <a:p>
            <a:r>
              <a:rPr lang="en-US" altLang="zh-CN" sz="2800" dirty="0"/>
              <a:t>3.4 </a:t>
            </a:r>
            <a:r>
              <a:rPr lang="zh-CN" altLang="en-US" sz="2800" dirty="0"/>
              <a:t>静力方程</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文本框 5123"/>
          <p:cNvSpPr txBox="1">
            <a:spLocks noChangeArrowheads="1"/>
          </p:cNvSpPr>
          <p:nvPr/>
        </p:nvSpPr>
        <p:spPr bwMode="auto">
          <a:xfrm>
            <a:off x="2044122" y="1746812"/>
            <a:ext cx="8614641"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dirty="0">
                <a:solidFill>
                  <a:schemeClr val="bg1">
                    <a:lumMod val="65000"/>
                  </a:schemeClr>
                </a:solidFill>
                <a:latin typeface="微软雅黑" panose="020B0503020204020204" pitchFamily="34" charset="-122"/>
                <a:ea typeface="微软雅黑" panose="020B0503020204020204" pitchFamily="34" charset="-122"/>
              </a:rPr>
              <a:t>第一节 连续方程（质量守恒）</a:t>
            </a:r>
          </a:p>
          <a:p>
            <a:pPr>
              <a:lnSpc>
                <a:spcPct val="150000"/>
              </a:lnSpc>
            </a:pPr>
            <a:r>
              <a:rPr lang="zh-CN" altLang="en-US" sz="2400" dirty="0">
                <a:solidFill>
                  <a:schemeClr val="bg1">
                    <a:lumMod val="65000"/>
                  </a:schemeClr>
                </a:solidFill>
                <a:latin typeface="微软雅黑" panose="020B0503020204020204" pitchFamily="34" charset="-122"/>
                <a:ea typeface="微软雅黑" panose="020B0503020204020204" pitchFamily="34" charset="-122"/>
              </a:rPr>
              <a:t>第二节 作用于流体的力、应力张量</a:t>
            </a:r>
          </a:p>
          <a:p>
            <a:pPr>
              <a:lnSpc>
                <a:spcPct val="150000"/>
              </a:lnSpc>
            </a:pPr>
            <a:r>
              <a:rPr lang="zh-CN" altLang="en-US" sz="2400" dirty="0">
                <a:solidFill>
                  <a:schemeClr val="bg1">
                    <a:lumMod val="65000"/>
                  </a:schemeClr>
                </a:solidFill>
                <a:latin typeface="微软雅黑" panose="020B0503020204020204" pitchFamily="34" charset="-122"/>
                <a:ea typeface="微软雅黑" panose="020B0503020204020204" pitchFamily="34" charset="-122"/>
              </a:rPr>
              <a:t>第三节 运动方程（动量守恒）</a:t>
            </a:r>
          </a:p>
          <a:p>
            <a:pPr>
              <a:lnSpc>
                <a:spcPct val="150000"/>
              </a:lnSpc>
            </a:pPr>
            <a:r>
              <a:rPr lang="zh-CN" altLang="en-US" sz="2400" dirty="0">
                <a:latin typeface="微软雅黑" panose="020B0503020204020204" pitchFamily="34" charset="-122"/>
                <a:ea typeface="微软雅黑" panose="020B0503020204020204" pitchFamily="34" charset="-122"/>
              </a:rPr>
              <a:t>第四节 能量方程（</a:t>
            </a:r>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能量守恒</a:t>
            </a:r>
            <a:r>
              <a:rPr lang="zh-CN" altLang="en-US" sz="2400" dirty="0">
                <a:latin typeface="微软雅黑" panose="020B0503020204020204" pitchFamily="34" charset="-122"/>
                <a:ea typeface="微软雅黑" panose="020B0503020204020204" pitchFamily="34" charset="-122"/>
              </a:rPr>
              <a:t>）</a:t>
            </a:r>
          </a:p>
          <a:p>
            <a:pPr>
              <a:lnSpc>
                <a:spcPct val="150000"/>
              </a:lnSpc>
            </a:pPr>
            <a:r>
              <a:rPr lang="zh-CN" altLang="en-US" sz="2400" dirty="0">
                <a:solidFill>
                  <a:schemeClr val="bg1">
                    <a:lumMod val="65000"/>
                  </a:schemeClr>
                </a:solidFill>
                <a:latin typeface="微软雅黑" panose="020B0503020204020204" pitchFamily="34" charset="-122"/>
                <a:ea typeface="微软雅黑" panose="020B0503020204020204" pitchFamily="34" charset="-122"/>
              </a:rPr>
              <a:t>第五节 简单情况下的纳维-斯托克斯(N-S)方程的一些准确解</a:t>
            </a:r>
          </a:p>
        </p:txBody>
      </p:sp>
      <p:sp>
        <p:nvSpPr>
          <p:cNvPr id="3" name="标题 2">
            <a:extLst>
              <a:ext uri="{FF2B5EF4-FFF2-40B4-BE49-F238E27FC236}">
                <a16:creationId xmlns:a16="http://schemas.microsoft.com/office/drawing/2014/main" id="{DBBDAED2-A009-E2BE-ECEF-51651C2AC241}"/>
              </a:ext>
            </a:extLst>
          </p:cNvPr>
          <p:cNvSpPr>
            <a:spLocks noGrp="1"/>
          </p:cNvSpPr>
          <p:nvPr>
            <p:ph type="title"/>
          </p:nvPr>
        </p:nvSpPr>
        <p:spPr/>
        <p:txBody>
          <a:bodyPr/>
          <a:lstStyle/>
          <a:p>
            <a:r>
              <a:rPr lang="zh-CN" altLang="en-US" dirty="0"/>
              <a:t>第二章 流体运动方程组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97</a:t>
            </a:fld>
            <a:endParaRPr lang="zh-CN" altLang="en-US"/>
          </a:p>
        </p:txBody>
      </p:sp>
    </p:spTree>
    <p:extLst>
      <p:ext uri="{BB962C8B-B14F-4D97-AF65-F5344CB8AC3E}">
        <p14:creationId xmlns:p14="http://schemas.microsoft.com/office/powerpoint/2010/main" val="29254687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矩形 82946"/>
          <p:cNvSpPr>
            <a:spLocks noChangeArrowheads="1"/>
          </p:cNvSpPr>
          <p:nvPr/>
        </p:nvSpPr>
        <p:spPr bwMode="auto">
          <a:xfrm>
            <a:off x="2070548" y="1292133"/>
            <a:ext cx="8746717" cy="4273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00000"/>
              </a:lnSpc>
            </a:pPr>
            <a:r>
              <a:rPr lang="zh-CN" altLang="en-US" sz="2400" dirty="0">
                <a:latin typeface="微软雅黑" panose="020B0503020204020204" pitchFamily="34" charset="-122"/>
                <a:ea typeface="微软雅黑" panose="020B0503020204020204" pitchFamily="34" charset="-122"/>
                <a:sym typeface="Arial" panose="020B0604020202020204" pitchFamily="34" charset="0"/>
              </a:rPr>
              <a:t>一、广义能量守恒问题</a:t>
            </a:r>
          </a:p>
          <a:p>
            <a:pPr>
              <a:lnSpc>
                <a:spcPct val="200000"/>
              </a:lnSpc>
            </a:pPr>
            <a:r>
              <a:rPr lang="zh-CN" altLang="en-US" sz="2400" dirty="0">
                <a:latin typeface="微软雅黑" panose="020B0503020204020204" pitchFamily="34" charset="-122"/>
                <a:ea typeface="微软雅黑" panose="020B0503020204020204" pitchFamily="34" charset="-122"/>
                <a:sym typeface="Arial" panose="020B0604020202020204" pitchFamily="34" charset="0"/>
              </a:rPr>
              <a:t>    1、定律</a:t>
            </a:r>
          </a:p>
          <a:p>
            <a:pPr>
              <a:lnSpc>
                <a:spcPct val="200000"/>
              </a:lnSpc>
            </a:pPr>
            <a:r>
              <a:rPr lang="zh-CN" altLang="en-US" sz="2400" dirty="0">
                <a:latin typeface="微软雅黑" panose="020B0503020204020204" pitchFamily="34" charset="-122"/>
                <a:ea typeface="微软雅黑" panose="020B0503020204020204" pitchFamily="34" charset="-122"/>
                <a:sym typeface="Arial" panose="020B0604020202020204" pitchFamily="34" charset="0"/>
              </a:rPr>
              <a:t>    (1)宏观运动中</a:t>
            </a:r>
            <a:r>
              <a:rPr lang="zh-CN" altLang="en-US" sz="24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总能量</a:t>
            </a:r>
            <a:r>
              <a:rPr lang="zh-CN" altLang="en-US" sz="2400" dirty="0">
                <a:latin typeface="微软雅黑" panose="020B0503020204020204" pitchFamily="34" charset="-122"/>
                <a:ea typeface="微软雅黑" panose="020B0503020204020204" pitchFamily="34" charset="-122"/>
                <a:sym typeface="Arial" panose="020B0604020202020204" pitchFamily="34" charset="0"/>
              </a:rPr>
              <a:t>包括</a:t>
            </a:r>
            <a:r>
              <a:rPr lang="zh-CN" altLang="en-US" sz="24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机械能（动能）</a:t>
            </a:r>
            <a:r>
              <a:rPr lang="zh-CN" altLang="en-US" sz="2400" dirty="0">
                <a:latin typeface="微软雅黑" panose="020B0503020204020204" pitchFamily="34" charset="-122"/>
                <a:ea typeface="微软雅黑" panose="020B0503020204020204" pitchFamily="34" charset="-122"/>
                <a:sym typeface="Arial" panose="020B0604020202020204" pitchFamily="34" charset="0"/>
              </a:rPr>
              <a:t>和</a:t>
            </a:r>
            <a:r>
              <a:rPr lang="zh-CN" altLang="en-US" sz="24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热能（内能）</a:t>
            </a:r>
            <a:r>
              <a:rPr lang="zh-CN" altLang="en-US" sz="2400" dirty="0">
                <a:latin typeface="微软雅黑" panose="020B0503020204020204" pitchFamily="34" charset="-122"/>
                <a:ea typeface="微软雅黑" panose="020B0503020204020204" pitchFamily="34" charset="-122"/>
                <a:sym typeface="Arial" panose="020B0604020202020204" pitchFamily="34" charset="0"/>
              </a:rPr>
              <a:t>。</a:t>
            </a:r>
          </a:p>
          <a:p>
            <a:pPr>
              <a:lnSpc>
                <a:spcPct val="200000"/>
              </a:lnSpc>
            </a:pPr>
            <a:r>
              <a:rPr lang="zh-CN" altLang="en-US" sz="2400" dirty="0">
                <a:latin typeface="微软雅黑" panose="020B0503020204020204" pitchFamily="34" charset="-122"/>
                <a:ea typeface="微软雅黑" panose="020B0503020204020204" pitchFamily="34" charset="-122"/>
                <a:sym typeface="Arial" panose="020B0604020202020204" pitchFamily="34" charset="0"/>
              </a:rPr>
              <a:t>    (2)能量的不同形式间可以相互转化，可以从一种形式转化成另一种形式。</a:t>
            </a:r>
          </a:p>
          <a:p>
            <a:pPr>
              <a:lnSpc>
                <a:spcPct val="150000"/>
              </a:lnSpc>
            </a:pPr>
            <a:r>
              <a:rPr lang="zh-CN" altLang="en-US" sz="2400" dirty="0">
                <a:latin typeface="微软雅黑" panose="020B0503020204020204" pitchFamily="34" charset="-122"/>
                <a:ea typeface="微软雅黑" panose="020B0503020204020204" pitchFamily="34" charset="-122"/>
                <a:sym typeface="Arial" panose="020B0604020202020204" pitchFamily="34" charset="0"/>
              </a:rPr>
              <a:t>   </a:t>
            </a:r>
            <a:endParaRPr lang="zh-CN" altLang="en-US" sz="2400" dirty="0">
              <a:latin typeface="Arial" panose="020B0604020202020204" pitchFamily="34" charset="0"/>
              <a:ea typeface="微软雅黑" panose="020B0503020204020204" pitchFamily="34" charset="-122"/>
            </a:endParaRPr>
          </a:p>
        </p:txBody>
      </p:sp>
      <p:sp>
        <p:nvSpPr>
          <p:cNvPr id="3" name="标题 2">
            <a:extLst>
              <a:ext uri="{FF2B5EF4-FFF2-40B4-BE49-F238E27FC236}">
                <a16:creationId xmlns:a16="http://schemas.microsoft.com/office/drawing/2014/main" id="{566BBFBF-8270-3C49-0E90-C258756EFC60}"/>
              </a:ext>
            </a:extLst>
          </p:cNvPr>
          <p:cNvSpPr>
            <a:spLocks noGrp="1"/>
          </p:cNvSpPr>
          <p:nvPr>
            <p:ph type="title"/>
          </p:nvPr>
        </p:nvSpPr>
        <p:spPr>
          <a:xfrm>
            <a:off x="586509" y="283875"/>
            <a:ext cx="2170584" cy="639762"/>
          </a:xfrm>
        </p:spPr>
        <p:txBody>
          <a:bodyPr/>
          <a:lstStyle/>
          <a:p>
            <a:r>
              <a:rPr lang="en-US" altLang="zh-CN" sz="2800" dirty="0"/>
              <a:t>4 </a:t>
            </a:r>
            <a:r>
              <a:rPr lang="zh-CN" altLang="en-US" sz="2800" dirty="0"/>
              <a:t>能量方程</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98</a:t>
            </a:fld>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C6958BB-1233-9AAF-0D10-D77BF71802A3}"/>
              </a:ext>
            </a:extLst>
          </p:cNvPr>
          <p:cNvSpPr>
            <a:spLocks noGrp="1"/>
          </p:cNvSpPr>
          <p:nvPr>
            <p:ph type="sldNum" sz="quarter" idx="12"/>
          </p:nvPr>
        </p:nvSpPr>
        <p:spPr/>
        <p:txBody>
          <a:bodyPr/>
          <a:lstStyle/>
          <a:p>
            <a:fld id="{0C913308-F349-4B6D-A68A-DD1791B4A57B}" type="slidenum">
              <a:rPr lang="zh-CN" altLang="en-US" smtClean="0"/>
              <a:pPr/>
              <a:t>99</a:t>
            </a:fld>
            <a:endParaRPr lang="zh-CN" altLang="en-US"/>
          </a:p>
        </p:txBody>
      </p:sp>
      <p:sp>
        <p:nvSpPr>
          <p:cNvPr id="4" name="文本框 3">
            <a:extLst>
              <a:ext uri="{FF2B5EF4-FFF2-40B4-BE49-F238E27FC236}">
                <a16:creationId xmlns:a16="http://schemas.microsoft.com/office/drawing/2014/main" id="{40A5323F-6B8A-39A7-37E3-32831DDC9AC1}"/>
              </a:ext>
            </a:extLst>
          </p:cNvPr>
          <p:cNvSpPr txBox="1"/>
          <p:nvPr/>
        </p:nvSpPr>
        <p:spPr>
          <a:xfrm>
            <a:off x="2396387" y="1196752"/>
            <a:ext cx="7344816" cy="3698064"/>
          </a:xfrm>
          <a:prstGeom prst="rect">
            <a:avLst/>
          </a:prstGeom>
          <a:noFill/>
        </p:spPr>
        <p:txBody>
          <a:bodyPr wrap="square">
            <a:spAutoFit/>
          </a:bodyPr>
          <a:lstStyle/>
          <a:p>
            <a:pPr>
              <a:lnSpc>
                <a:spcPct val="200000"/>
              </a:lnSpc>
            </a:pPr>
            <a:r>
              <a:rPr lang="zh-CN" altLang="en-US" sz="2000" dirty="0">
                <a:latin typeface="微软雅黑" panose="020B0503020204020204" pitchFamily="34" charset="-122"/>
                <a:ea typeface="微软雅黑" panose="020B0503020204020204" pitchFamily="34" charset="-122"/>
              </a:rPr>
              <a:t>     能量定律是自然界的普遍规律，流体在运动过程中也遵循该定律。</a:t>
            </a:r>
          </a:p>
          <a:p>
            <a:pPr>
              <a:lnSpc>
                <a:spcPct val="200000"/>
              </a:lnSpc>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 </a:t>
            </a:r>
            <a:r>
              <a:rPr lang="zh-CN" altLang="en-US" sz="2000" b="1" dirty="0">
                <a:solidFill>
                  <a:srgbClr val="C00000"/>
                </a:solidFill>
                <a:latin typeface="微软雅黑" panose="020B0503020204020204" pitchFamily="34" charset="-122"/>
                <a:ea typeface="微软雅黑" panose="020B0503020204020204" pitchFamily="34" charset="-122"/>
              </a:rPr>
              <a:t>孤立系统</a:t>
            </a:r>
            <a:r>
              <a:rPr lang="zh-CN" altLang="en-US" sz="2000" dirty="0">
                <a:latin typeface="微软雅黑" panose="020B0503020204020204" pitchFamily="34" charset="-122"/>
                <a:ea typeface="微软雅黑" panose="020B0503020204020204" pitchFamily="34" charset="-122"/>
              </a:rPr>
              <a:t>:与外界没有质量和能量的交换，流体在运动过程中可以伴随各种形式的能量之间的相互转换，但</a:t>
            </a:r>
            <a:r>
              <a:rPr lang="zh-CN" altLang="en-US" sz="2000" dirty="0">
                <a:solidFill>
                  <a:srgbClr val="FF0000"/>
                </a:solidFill>
                <a:latin typeface="微软雅黑" panose="020B0503020204020204" pitchFamily="34" charset="-122"/>
                <a:ea typeface="微软雅黑" panose="020B0503020204020204" pitchFamily="34" charset="-122"/>
              </a:rPr>
              <a:t>总能量是不变</a:t>
            </a:r>
            <a:r>
              <a:rPr lang="zh-CN" altLang="en-US" sz="2000" dirty="0">
                <a:latin typeface="微软雅黑" panose="020B0503020204020204" pitchFamily="34" charset="-122"/>
                <a:ea typeface="微软雅黑" panose="020B0503020204020204" pitchFamily="34" charset="-122"/>
              </a:rPr>
              <a:t>的。</a:t>
            </a:r>
          </a:p>
          <a:p>
            <a:pPr>
              <a:lnSpc>
                <a:spcPct val="200000"/>
              </a:lnSpc>
            </a:pPr>
            <a:r>
              <a:rPr lang="zh-CN" altLang="en-US" sz="2000" dirty="0">
                <a:latin typeface="微软雅黑" panose="020B0503020204020204" pitchFamily="34" charset="-122"/>
                <a:ea typeface="微软雅黑" panose="020B0503020204020204" pitchFamily="34" charset="-122"/>
              </a:rPr>
              <a:t>    </a:t>
            </a:r>
            <a:r>
              <a:rPr lang="zh-CN" altLang="en-US" sz="2000" b="1" dirty="0">
                <a:solidFill>
                  <a:srgbClr val="C00000"/>
                </a:solidFill>
                <a:latin typeface="微软雅黑" panose="020B0503020204020204" pitchFamily="34" charset="-122"/>
                <a:ea typeface="微软雅黑" panose="020B0503020204020204" pitchFamily="34" charset="-122"/>
              </a:rPr>
              <a:t>非孤立系统</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008000"/>
                </a:solidFill>
                <a:latin typeface="微软雅黑" panose="020B0503020204020204" pitchFamily="34" charset="-122"/>
                <a:ea typeface="微软雅黑" panose="020B0503020204020204" pitchFamily="34" charset="-122"/>
              </a:rPr>
              <a:t>总能量的变化</a:t>
            </a:r>
            <a:r>
              <a:rPr lang="zh-CN" altLang="en-US" sz="2000" dirty="0">
                <a:latin typeface="微软雅黑" panose="020B0503020204020204" pitchFamily="34" charset="-122"/>
                <a:ea typeface="微软雅黑" panose="020B0503020204020204" pitchFamily="34" charset="-122"/>
              </a:rPr>
              <a:t>等于外力（含</a:t>
            </a:r>
            <a:r>
              <a:rPr lang="zh-CN" altLang="en-US" sz="2000" dirty="0">
                <a:solidFill>
                  <a:srgbClr val="008000"/>
                </a:solidFill>
                <a:latin typeface="微软雅黑" panose="020B0503020204020204" pitchFamily="34" charset="-122"/>
                <a:ea typeface="微软雅黑" panose="020B0503020204020204" pitchFamily="34" charset="-122"/>
              </a:rPr>
              <a:t>质量力</a:t>
            </a:r>
            <a:r>
              <a:rPr lang="zh-CN" altLang="en-US" sz="2000" dirty="0">
                <a:latin typeface="微软雅黑" panose="020B0503020204020204" pitchFamily="34" charset="-122"/>
                <a:ea typeface="微软雅黑" panose="020B0503020204020204" pitchFamily="34" charset="-122"/>
              </a:rPr>
              <a:t>和系统外部的</a:t>
            </a:r>
            <a:r>
              <a:rPr lang="zh-CN" altLang="en-US" sz="2000" dirty="0">
                <a:solidFill>
                  <a:srgbClr val="008000"/>
                </a:solidFill>
                <a:latin typeface="微软雅黑" panose="020B0503020204020204" pitchFamily="34" charset="-122"/>
                <a:ea typeface="微软雅黑" panose="020B0503020204020204" pitchFamily="34" charset="-122"/>
              </a:rPr>
              <a:t>表面力</a:t>
            </a:r>
            <a:r>
              <a:rPr lang="zh-CN" altLang="en-US" sz="2000" dirty="0">
                <a:latin typeface="微软雅黑" panose="020B0503020204020204" pitchFamily="34" charset="-122"/>
                <a:ea typeface="微软雅黑" panose="020B0503020204020204" pitchFamily="34" charset="-122"/>
              </a:rPr>
              <a:t>）对系统所</a:t>
            </a:r>
            <a:r>
              <a:rPr lang="zh-CN" altLang="en-US" sz="2000" dirty="0">
                <a:solidFill>
                  <a:srgbClr val="008000"/>
                </a:solidFill>
                <a:latin typeface="微软雅黑" panose="020B0503020204020204" pitchFamily="34" charset="-122"/>
                <a:ea typeface="微软雅黑" panose="020B0503020204020204" pitchFamily="34" charset="-122"/>
              </a:rPr>
              <a:t>做的功</a:t>
            </a:r>
            <a:r>
              <a:rPr lang="zh-CN" altLang="en-US" sz="2000" dirty="0">
                <a:latin typeface="微软雅黑" panose="020B0503020204020204" pitchFamily="34" charset="-122"/>
                <a:ea typeface="微软雅黑" panose="020B0503020204020204" pitchFamily="34" charset="-122"/>
              </a:rPr>
              <a:t>和</a:t>
            </a:r>
            <a:r>
              <a:rPr lang="zh-CN" altLang="en-US" sz="2000" dirty="0">
                <a:solidFill>
                  <a:srgbClr val="008000"/>
                </a:solidFill>
                <a:latin typeface="微软雅黑" panose="020B0503020204020204" pitchFamily="34" charset="-122"/>
                <a:ea typeface="微软雅黑" panose="020B0503020204020204" pitchFamily="34" charset="-122"/>
              </a:rPr>
              <a:t>吸收的热量</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热力学第一定律</a:t>
            </a:r>
            <a:r>
              <a:rPr lang="zh-CN" altLang="en-US" sz="2000" dirty="0">
                <a:latin typeface="微软雅黑" panose="020B0503020204020204" pitchFamily="34" charset="-122"/>
                <a:ea typeface="微软雅黑" panose="020B0503020204020204" pitchFamily="34" charset="-122"/>
              </a:rPr>
              <a:t>）</a:t>
            </a:r>
            <a:endParaRPr lang="zh-CN" altLang="en-US" sz="2000" dirty="0"/>
          </a:p>
        </p:txBody>
      </p:sp>
      <p:sp>
        <p:nvSpPr>
          <p:cNvPr id="5" name="标题 2">
            <a:extLst>
              <a:ext uri="{FF2B5EF4-FFF2-40B4-BE49-F238E27FC236}">
                <a16:creationId xmlns:a16="http://schemas.microsoft.com/office/drawing/2014/main" id="{D8E8831E-57CD-C01F-45C6-80B27B9B307B}"/>
              </a:ext>
            </a:extLst>
          </p:cNvPr>
          <p:cNvSpPr txBox="1">
            <a:spLocks/>
          </p:cNvSpPr>
          <p:nvPr/>
        </p:nvSpPr>
        <p:spPr>
          <a:xfrm>
            <a:off x="540328" y="265403"/>
            <a:ext cx="2170584" cy="639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a:lstStyle>
          <a:p>
            <a:r>
              <a:rPr lang="en-US" altLang="zh-CN" sz="2800"/>
              <a:t>4 </a:t>
            </a:r>
            <a:r>
              <a:rPr lang="zh-CN" altLang="en-US" sz="2800"/>
              <a:t>能量方程</a:t>
            </a:r>
            <a:endParaRPr lang="zh-CN" altLang="en-US" sz="2800" dirty="0"/>
          </a:p>
        </p:txBody>
      </p:sp>
    </p:spTree>
    <p:extLst>
      <p:ext uri="{BB962C8B-B14F-4D97-AF65-F5344CB8AC3E}">
        <p14:creationId xmlns:p14="http://schemas.microsoft.com/office/powerpoint/2010/main" val="4145799132"/>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主题1" id="{1BA927A1-2D3D-4C89-B2C5-F8459E86DEB7}" vid="{D87F77B5-68DA-4704-B484-BF69E9C77E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主题1</Template>
  <TotalTime>14222</TotalTime>
  <Words>8196</Words>
  <Application>Microsoft Office PowerPoint</Application>
  <PresentationFormat>宽屏</PresentationFormat>
  <Paragraphs>991</Paragraphs>
  <Slides>144</Slides>
  <Notes>13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144</vt:i4>
      </vt:variant>
    </vt:vector>
  </HeadingPairs>
  <TitlesOfParts>
    <vt:vector size="156" baseType="lpstr">
      <vt:lpstr>等线</vt:lpstr>
      <vt:lpstr>楷体</vt:lpstr>
      <vt:lpstr>微软雅黑</vt:lpstr>
      <vt:lpstr>Arial</vt:lpstr>
      <vt:lpstr>Cambria Math</vt:lpstr>
      <vt:lpstr>Times New Roman</vt:lpstr>
      <vt:lpstr>Wingdings</vt:lpstr>
      <vt:lpstr>主题1</vt:lpstr>
      <vt:lpstr>MathType 7.0 Equation</vt:lpstr>
      <vt:lpstr>Equation.3</vt:lpstr>
      <vt:lpstr>Equation</vt:lpstr>
      <vt:lpstr>公式</vt:lpstr>
      <vt:lpstr>大气流体力学 Mechanics of the Atmospheric Fluids</vt:lpstr>
      <vt:lpstr>第二章 流体运动方程组 </vt:lpstr>
      <vt:lpstr>知识点复习</vt:lpstr>
      <vt:lpstr>第二章 流体运动方程组 </vt:lpstr>
      <vt:lpstr>第二章 流体运动方程组 </vt:lpstr>
      <vt:lpstr>1 连续方程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第二章 流体运动方程组 </vt:lpstr>
      <vt:lpstr>2.1 作用于流体的力</vt:lpstr>
      <vt:lpstr>2.1 作用于流体的力—质量力</vt:lpstr>
      <vt:lpstr>2.1 作用于流体的力—质量力</vt:lpstr>
      <vt:lpstr>2.1 作用于流体的力—表面力</vt:lpstr>
      <vt:lpstr>PowerPoint 演示文稿</vt:lpstr>
      <vt:lpstr>PowerPoint 演示文稿</vt:lpstr>
      <vt:lpstr>2.2 应力张量 </vt:lpstr>
      <vt:lpstr>2.2 应力张量 </vt:lpstr>
      <vt:lpstr>2.2 应力张量 </vt:lpstr>
      <vt:lpstr>2.2 应力张量 </vt:lpstr>
      <vt:lpstr>2.2 应力张量 </vt:lpstr>
      <vt:lpstr>2.2 应力张量 </vt:lpstr>
      <vt:lpstr>2.2 应力张量 </vt:lpstr>
      <vt:lpstr>2.2 应力张量 </vt:lpstr>
      <vt:lpstr>2.2 应力张量 </vt:lpstr>
      <vt:lpstr>2.2 应力张量 </vt:lpstr>
      <vt:lpstr>2.2 应力张量 </vt:lpstr>
      <vt:lpstr>2.2 应力张量 </vt:lpstr>
      <vt:lpstr>2.2 应力张量 </vt:lpstr>
      <vt:lpstr>2.2 应力张量 </vt:lpstr>
      <vt:lpstr>2.2 应力张量 </vt:lpstr>
      <vt:lpstr>2.2 应力张量 </vt:lpstr>
      <vt:lpstr>2.2 应力张量 </vt:lpstr>
      <vt:lpstr>2.2 应力张量 </vt:lpstr>
      <vt:lpstr>2.2 应力张量 </vt:lpstr>
      <vt:lpstr>2.3 广义牛顿粘性假设</vt:lpstr>
      <vt:lpstr>2.3 广义牛顿粘性假设</vt:lpstr>
      <vt:lpstr>2.3 广义牛顿粘性假设</vt:lpstr>
      <vt:lpstr>2.4 粘性应力与压力</vt:lpstr>
      <vt:lpstr>2.4 粘性应力与压力</vt:lpstr>
      <vt:lpstr>PowerPoint 演示文稿</vt:lpstr>
      <vt:lpstr>非牛顿流体</vt:lpstr>
      <vt:lpstr>射流胀大</vt:lpstr>
      <vt:lpstr>爬杆效应</vt:lpstr>
      <vt:lpstr>无管缸吸或开口虹吸</vt:lpstr>
      <vt:lpstr>湍流减阻</vt:lpstr>
      <vt:lpstr>总结</vt:lpstr>
      <vt:lpstr>第二章 流体运动方程组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各项意义的解释</vt:lpstr>
      <vt:lpstr>粘性（摩擦）力特点</vt:lpstr>
      <vt:lpstr>PowerPoint 演示文稿</vt:lpstr>
      <vt:lpstr>PowerPoint 演示文稿</vt:lpstr>
      <vt:lpstr>PowerPoint 演示文稿</vt:lpstr>
      <vt:lpstr>PowerPoint 演示文稿</vt:lpstr>
      <vt:lpstr>3.3 欧拉方程</vt:lpstr>
      <vt:lpstr>压力梯度力与质量力的区别</vt:lpstr>
      <vt:lpstr>3.3 欧拉方程</vt:lpstr>
      <vt:lpstr>Gromyko-lamb型运动方程</vt:lpstr>
      <vt:lpstr>Gromyko-lamb型运动方程</vt:lpstr>
      <vt:lpstr>3.4 静力方程</vt:lpstr>
      <vt:lpstr>3.4 静力方程</vt:lpstr>
      <vt:lpstr>3.4 静力方程</vt:lpstr>
      <vt:lpstr>3.4 静力方程</vt:lpstr>
      <vt:lpstr>第二章 流体运动方程组 </vt:lpstr>
      <vt:lpstr>4 能量方程</vt:lpstr>
      <vt:lpstr>PowerPoint 演示文稿</vt:lpstr>
      <vt:lpstr>4 能量方程</vt:lpstr>
      <vt:lpstr>4 能量方程</vt:lpstr>
      <vt:lpstr>4 能量方程</vt:lpstr>
      <vt:lpstr>4 能量方程</vt:lpstr>
      <vt:lpstr>4 能量方程</vt:lpstr>
      <vt:lpstr>4 能量方程</vt:lpstr>
      <vt:lpstr>4 能量方程</vt:lpstr>
      <vt:lpstr>4 能量方程</vt:lpstr>
      <vt:lpstr>4.1动能方程</vt:lpstr>
      <vt:lpstr>4.1动能方程</vt:lpstr>
      <vt:lpstr>4.1动能方程</vt:lpstr>
      <vt:lpstr>4.1动能方程</vt:lpstr>
      <vt:lpstr>4.1动能方程 (理想流体)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第二章 流体运动方程组 </vt:lpstr>
      <vt:lpstr>PowerPoint 演示文稿</vt:lpstr>
      <vt:lpstr>PowerPoint 演示文稿</vt:lpstr>
      <vt:lpstr>PowerPoint 演示文稿</vt:lpstr>
      <vt:lpstr>5.2 边界条件-固体壁边界条件</vt:lpstr>
      <vt:lpstr>5.2边界条件-自由面边界条件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5.5埃克曼流动（Ekman flow）</vt:lpstr>
      <vt:lpstr>PowerPoint 演示文稿</vt:lpstr>
      <vt:lpstr>PowerPoint 演示文稿</vt:lpstr>
      <vt:lpstr>总结 </vt:lpstr>
      <vt:lpstr>PowerPoint 演示文稿</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大气流体力学 Mechanics of the Atmospheric Fluids</dc:title>
  <dc:creator>Shuang Qiu</dc:creator>
  <cp:lastModifiedBy>Shuang Qiu</cp:lastModifiedBy>
  <cp:revision>22</cp:revision>
  <dcterms:created xsi:type="dcterms:W3CDTF">2024-03-19T01:04:37Z</dcterms:created>
  <dcterms:modified xsi:type="dcterms:W3CDTF">2024-09-03T11:52:56Z</dcterms:modified>
</cp:coreProperties>
</file>