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Default Extension="png" ContentType="image/png"/>
  <Default Extension="bin" ContentType="application/vnd.openxmlformats-officedocument.oleObject"/>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9"/>
  </p:notesMasterIdLst>
  <p:sldIdLst>
    <p:sldId id="326" r:id="rId2"/>
    <p:sldId id="400" r:id="rId3"/>
    <p:sldId id="347" r:id="rId4"/>
    <p:sldId id="348" r:id="rId5"/>
    <p:sldId id="349" r:id="rId6"/>
    <p:sldId id="350" r:id="rId7"/>
    <p:sldId id="351" r:id="rId8"/>
    <p:sldId id="352" r:id="rId9"/>
    <p:sldId id="353" r:id="rId10"/>
    <p:sldId id="358" r:id="rId11"/>
    <p:sldId id="359" r:id="rId12"/>
    <p:sldId id="413" r:id="rId13"/>
    <p:sldId id="402" r:id="rId14"/>
    <p:sldId id="354" r:id="rId15"/>
    <p:sldId id="355" r:id="rId16"/>
    <p:sldId id="356" r:id="rId17"/>
    <p:sldId id="357" r:id="rId18"/>
    <p:sldId id="360" r:id="rId19"/>
    <p:sldId id="361" r:id="rId20"/>
    <p:sldId id="362" r:id="rId21"/>
    <p:sldId id="363" r:id="rId22"/>
    <p:sldId id="364" r:id="rId23"/>
    <p:sldId id="403" r:id="rId24"/>
    <p:sldId id="365" r:id="rId25"/>
    <p:sldId id="404" r:id="rId26"/>
    <p:sldId id="405" r:id="rId27"/>
    <p:sldId id="406" r:id="rId28"/>
    <p:sldId id="366" r:id="rId29"/>
    <p:sldId id="367" r:id="rId30"/>
    <p:sldId id="368" r:id="rId31"/>
    <p:sldId id="369" r:id="rId32"/>
    <p:sldId id="370"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416" r:id="rId48"/>
    <p:sldId id="388" r:id="rId49"/>
    <p:sldId id="389" r:id="rId50"/>
    <p:sldId id="408" r:id="rId51"/>
    <p:sldId id="417" r:id="rId52"/>
    <p:sldId id="390" r:id="rId53"/>
    <p:sldId id="391" r:id="rId54"/>
    <p:sldId id="392" r:id="rId55"/>
    <p:sldId id="393" r:id="rId56"/>
    <p:sldId id="394" r:id="rId57"/>
    <p:sldId id="412" r:id="rId58"/>
    <p:sldId id="418" r:id="rId59"/>
    <p:sldId id="419" r:id="rId60"/>
    <p:sldId id="395" r:id="rId61"/>
    <p:sldId id="396" r:id="rId62"/>
    <p:sldId id="397" r:id="rId63"/>
    <p:sldId id="398" r:id="rId64"/>
    <p:sldId id="399" r:id="rId65"/>
    <p:sldId id="414" r:id="rId66"/>
    <p:sldId id="344" r:id="rId67"/>
    <p:sldId id="345"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8" d="100"/>
          <a:sy n="108" d="100"/>
        </p:scale>
        <p:origin x="-1704"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2">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3">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4DB7551-92C6-4D6C-A1F3-74B170139102}" type="doc">
      <dgm:prSet loTypeId="urn:microsoft.com/office/officeart/2009/3/layout/HorizontalOrganizationChart" loCatId="hierarchy" qsTypeId="urn:microsoft.com/office/officeart/2005/8/quickstyle/simple2#1" qsCatId="simple" csTypeId="urn:microsoft.com/office/officeart/2005/8/colors/accent0_1#1" csCatId="mainScheme"/>
      <dgm:spPr/>
      <dgm:t>
        <a:bodyPr/>
        <a:lstStyle/>
        <a:p>
          <a:endParaRPr lang="zh-CN" altLang="en-US"/>
        </a:p>
      </dgm:t>
    </dgm:pt>
    <dgm:pt modelId="{5E7B9375-FCFF-4E87-9E87-DF49086FC55B}">
      <dgm:prSet custT="1"/>
      <dgm:spPr/>
      <dgm:t>
        <a:bodyPr/>
        <a:lstStyle/>
        <a:p>
          <a:pPr rtl="0"/>
          <a:r>
            <a:rPr lang="zh-CN" altLang="en-US" sz="1600" smtClean="0">
              <a:latin typeface="微软雅黑" panose="020B0503020204020204" pitchFamily="34" charset="-122"/>
              <a:ea typeface="微软雅黑" panose="020B0503020204020204" pitchFamily="34" charset="-122"/>
            </a:rPr>
            <a:t>相似</a:t>
          </a:r>
          <a:endParaRPr lang="zh-CN" altLang="en-US" sz="1600">
            <a:latin typeface="微软雅黑" panose="020B0503020204020204" pitchFamily="34" charset="-122"/>
            <a:ea typeface="微软雅黑" panose="020B0503020204020204" pitchFamily="34" charset="-122"/>
          </a:endParaRPr>
        </a:p>
      </dgm:t>
    </dgm:pt>
    <dgm:pt modelId="{AAF14293-284D-4CE5-BE76-32387C688AC2}" type="parTrans" cxnId="{A46CAFB8-DCBD-4713-B9B7-B4E94087FBD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C66A3F98-08C8-4910-BBB4-02455A569837}" type="sibTrans" cxnId="{A46CAFB8-DCBD-4713-B9B7-B4E94087FBD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1ED286D1-1422-4BFA-B538-1A85B6E38D5F}">
      <dgm:prSet custT="1"/>
      <dgm:spPr/>
      <dgm:t>
        <a:bodyPr/>
        <a:lstStyle/>
        <a:p>
          <a:pPr rtl="0"/>
          <a:r>
            <a:rPr lang="zh-CN" altLang="en-US" sz="1600" smtClean="0">
              <a:latin typeface="微软雅黑" panose="020B0503020204020204" pitchFamily="34" charset="-122"/>
              <a:ea typeface="微软雅黑" panose="020B0503020204020204" pitchFamily="34" charset="-122"/>
            </a:rPr>
            <a:t>几何相似</a:t>
          </a:r>
          <a:endParaRPr lang="zh-CN" altLang="en-US" sz="1600">
            <a:latin typeface="微软雅黑" panose="020B0503020204020204" pitchFamily="34" charset="-122"/>
            <a:ea typeface="微软雅黑" panose="020B0503020204020204" pitchFamily="34" charset="-122"/>
          </a:endParaRPr>
        </a:p>
      </dgm:t>
    </dgm:pt>
    <dgm:pt modelId="{71251216-E18E-4C75-B532-65109C42044F}" type="parTrans" cxnId="{AC6EA7BE-0687-4E1C-8E83-F3CE74F73B7C}">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5845EA8-001E-492F-8970-A46A026C6EC7}" type="sibTrans" cxnId="{AC6EA7BE-0687-4E1C-8E83-F3CE74F73B7C}">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7CC2856-DBB3-4826-BFDB-E8F84B338B1A}">
      <dgm:prSet custT="1"/>
      <dgm:spPr/>
      <dgm:t>
        <a:bodyPr/>
        <a:lstStyle/>
        <a:p>
          <a:pPr rtl="0"/>
          <a:r>
            <a:rPr lang="zh-CN" altLang="en-US" sz="1600" smtClean="0">
              <a:latin typeface="微软雅黑" panose="020B0503020204020204" pitchFamily="34" charset="-122"/>
              <a:ea typeface="微软雅黑" panose="020B0503020204020204" pitchFamily="34" charset="-122"/>
            </a:rPr>
            <a:t>物理相似</a:t>
          </a:r>
          <a:endParaRPr lang="zh-CN" altLang="en-US" sz="1600">
            <a:latin typeface="微软雅黑" panose="020B0503020204020204" pitchFamily="34" charset="-122"/>
            <a:ea typeface="微软雅黑" panose="020B0503020204020204" pitchFamily="34" charset="-122"/>
          </a:endParaRPr>
        </a:p>
      </dgm:t>
    </dgm:pt>
    <dgm:pt modelId="{3BAA1BEF-EE0C-44B7-86C2-5F090E28A4DD}" type="parTrans" cxnId="{BEB3F0C4-9930-4C45-94F4-14BB90467BE0}">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BBB6645-E586-40B6-B6C0-1DC0D622E9C9}" type="sibTrans" cxnId="{BEB3F0C4-9930-4C45-94F4-14BB90467BE0}">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A06EA469-4C4F-4C17-B308-73141C4C8380}">
      <dgm:prSet custT="1"/>
      <dgm:spPr/>
      <dgm:t>
        <a:bodyPr/>
        <a:lstStyle/>
        <a:p>
          <a:pPr rtl="0"/>
          <a:r>
            <a:rPr lang="zh-CN" altLang="en-US" sz="1600" smtClean="0">
              <a:latin typeface="微软雅黑" panose="020B0503020204020204" pitchFamily="34" charset="-122"/>
              <a:ea typeface="微软雅黑" panose="020B0503020204020204" pitchFamily="34" charset="-122"/>
            </a:rPr>
            <a:t>运动相似</a:t>
          </a:r>
          <a:endParaRPr lang="zh-CN" altLang="en-US" sz="1600">
            <a:latin typeface="微软雅黑" panose="020B0503020204020204" pitchFamily="34" charset="-122"/>
            <a:ea typeface="微软雅黑" panose="020B0503020204020204" pitchFamily="34" charset="-122"/>
          </a:endParaRPr>
        </a:p>
      </dgm:t>
    </dgm:pt>
    <dgm:pt modelId="{0E27ABCE-9B06-41B7-BD87-8FED1C73F516}" type="parTrans" cxnId="{4259DE55-3B60-4A6D-A3A8-41AA6ADFF0A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A66D5AD-4556-43B4-923B-1A490E878A59}" type="sibTrans" cxnId="{4259DE55-3B60-4A6D-A3A8-41AA6ADFF0A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966EB75-29F0-4818-ABB7-D8F6E649DB28}">
      <dgm:prSet custT="1"/>
      <dgm:spPr/>
      <dgm:t>
        <a:bodyPr/>
        <a:lstStyle/>
        <a:p>
          <a:pPr rtl="0"/>
          <a:r>
            <a:rPr lang="zh-CN" altLang="en-US" sz="1600" smtClean="0">
              <a:latin typeface="微软雅黑" panose="020B0503020204020204" pitchFamily="34" charset="-122"/>
              <a:ea typeface="微软雅黑" panose="020B0503020204020204" pitchFamily="34" charset="-122"/>
            </a:rPr>
            <a:t>动力相似</a:t>
          </a:r>
          <a:endParaRPr lang="zh-CN" altLang="en-US" sz="1600">
            <a:latin typeface="微软雅黑" panose="020B0503020204020204" pitchFamily="34" charset="-122"/>
            <a:ea typeface="微软雅黑" panose="020B0503020204020204" pitchFamily="34" charset="-122"/>
          </a:endParaRPr>
        </a:p>
      </dgm:t>
    </dgm:pt>
    <dgm:pt modelId="{07C1322E-87CF-47D7-90A9-134F0EF3DF45}" type="parTrans" cxnId="{F24AC9B1-F81B-4CD0-8ABB-9A9572C2E63D}">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815A29C-F78B-48F2-96C8-D098323E334F}" type="sibTrans" cxnId="{F24AC9B1-F81B-4CD0-8ABB-9A9572C2E63D}">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DA2954E-0E1D-4CEE-AAA7-7B455449BAAB}">
      <dgm:prSet custT="1"/>
      <dgm:spPr/>
      <dgm:t>
        <a:bodyPr/>
        <a:lstStyle/>
        <a:p>
          <a:pPr rtl="0"/>
          <a:r>
            <a:rPr lang="zh-CN" altLang="en-US" sz="1600" dirty="0" smtClean="0">
              <a:latin typeface="微软雅黑" panose="020B0503020204020204" pitchFamily="34" charset="-122"/>
              <a:ea typeface="微软雅黑" panose="020B0503020204020204" pitchFamily="34" charset="-122"/>
            </a:rPr>
            <a:t>时间相似</a:t>
          </a:r>
          <a:endParaRPr lang="zh-CN" altLang="en-US" sz="1600" dirty="0">
            <a:latin typeface="微软雅黑" panose="020B0503020204020204" pitchFamily="34" charset="-122"/>
            <a:ea typeface="微软雅黑" panose="020B0503020204020204" pitchFamily="34" charset="-122"/>
          </a:endParaRPr>
        </a:p>
      </dgm:t>
    </dgm:pt>
    <dgm:pt modelId="{81093FD9-835C-44A4-A5E5-0424D879DBEF}" type="parTrans" cxnId="{2A7B3B40-8F5C-4FFE-9228-431679DF7CB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82219EF-8878-46F0-94F8-0AB0E3F375B6}" type="sibTrans" cxnId="{2A7B3B40-8F5C-4FFE-9228-431679DF7CB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6B63CF0A-EBD8-4B94-BE95-988EF28E9738}">
      <dgm:prSet custT="1"/>
      <dgm:spPr/>
      <dgm:t>
        <a:bodyPr/>
        <a:lstStyle/>
        <a:p>
          <a:pPr rtl="0"/>
          <a:r>
            <a:rPr lang="zh-CN" altLang="en-US" sz="1600" smtClean="0">
              <a:latin typeface="微软雅黑" panose="020B0503020204020204" pitchFamily="34" charset="-122"/>
              <a:ea typeface="微软雅黑" panose="020B0503020204020204" pitchFamily="34" charset="-122"/>
            </a:rPr>
            <a:t>压力相似</a:t>
          </a:r>
          <a:endParaRPr lang="zh-CN" altLang="en-US" sz="1600">
            <a:latin typeface="微软雅黑" panose="020B0503020204020204" pitchFamily="34" charset="-122"/>
            <a:ea typeface="微软雅黑" panose="020B0503020204020204" pitchFamily="34" charset="-122"/>
          </a:endParaRPr>
        </a:p>
      </dgm:t>
    </dgm:pt>
    <dgm:pt modelId="{37F3B873-F1BC-46F2-AF06-EBF05E5A50E5}" type="parTrans" cxnId="{A9D86CBE-3773-461B-B55E-DE8D24DC02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4976F67B-76DB-4256-8753-1DBEAB76BF33}" type="sibTrans" cxnId="{A9D86CBE-3773-461B-B55E-DE8D24DC02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A184BDC0-A515-4353-91C9-EE445F7B1FB1}" type="pres">
      <dgm:prSet presAssocID="{34DB7551-92C6-4D6C-A1F3-74B170139102}" presName="hierChild1" presStyleCnt="0">
        <dgm:presLayoutVars>
          <dgm:orgChart val="1"/>
          <dgm:chPref val="1"/>
          <dgm:dir/>
          <dgm:animOne val="branch"/>
          <dgm:animLvl val="lvl"/>
          <dgm:resizeHandles/>
        </dgm:presLayoutVars>
      </dgm:prSet>
      <dgm:spPr/>
      <dgm:t>
        <a:bodyPr/>
        <a:lstStyle/>
        <a:p>
          <a:endParaRPr lang="zh-CN" altLang="en-US"/>
        </a:p>
      </dgm:t>
    </dgm:pt>
    <dgm:pt modelId="{F4CD3921-8FB8-4159-8446-93AD0C17AFD3}" type="pres">
      <dgm:prSet presAssocID="{5E7B9375-FCFF-4E87-9E87-DF49086FC55B}" presName="hierRoot1" presStyleCnt="0">
        <dgm:presLayoutVars>
          <dgm:hierBranch val="init"/>
        </dgm:presLayoutVars>
      </dgm:prSet>
      <dgm:spPr/>
    </dgm:pt>
    <dgm:pt modelId="{4142555B-8332-46F6-913C-4ADB2EF325AC}" type="pres">
      <dgm:prSet presAssocID="{5E7B9375-FCFF-4E87-9E87-DF49086FC55B}" presName="rootComposite1" presStyleCnt="0"/>
      <dgm:spPr/>
    </dgm:pt>
    <dgm:pt modelId="{D0507386-3A6E-4DA6-8EEE-FF10D5A813B7}" type="pres">
      <dgm:prSet presAssocID="{5E7B9375-FCFF-4E87-9E87-DF49086FC55B}" presName="rootText1" presStyleLbl="node0" presStyleIdx="0" presStyleCnt="1">
        <dgm:presLayoutVars>
          <dgm:chPref val="3"/>
        </dgm:presLayoutVars>
      </dgm:prSet>
      <dgm:spPr/>
      <dgm:t>
        <a:bodyPr/>
        <a:lstStyle/>
        <a:p>
          <a:endParaRPr lang="zh-CN" altLang="en-US"/>
        </a:p>
      </dgm:t>
    </dgm:pt>
    <dgm:pt modelId="{85EA8794-0E17-4031-B631-9F736B4337C7}" type="pres">
      <dgm:prSet presAssocID="{5E7B9375-FCFF-4E87-9E87-DF49086FC55B}" presName="rootConnector1" presStyleLbl="node1" presStyleIdx="0" presStyleCnt="0"/>
      <dgm:spPr/>
      <dgm:t>
        <a:bodyPr/>
        <a:lstStyle/>
        <a:p>
          <a:endParaRPr lang="zh-CN" altLang="en-US"/>
        </a:p>
      </dgm:t>
    </dgm:pt>
    <dgm:pt modelId="{AA783449-2419-4129-9276-B7CF3588D626}" type="pres">
      <dgm:prSet presAssocID="{5E7B9375-FCFF-4E87-9E87-DF49086FC55B}" presName="hierChild2" presStyleCnt="0"/>
      <dgm:spPr/>
    </dgm:pt>
    <dgm:pt modelId="{EC1F02D5-1408-40C8-89C2-A8FB953D70F1}" type="pres">
      <dgm:prSet presAssocID="{71251216-E18E-4C75-B532-65109C42044F}" presName="Name64" presStyleLbl="parChTrans1D2" presStyleIdx="0" presStyleCnt="2"/>
      <dgm:spPr/>
      <dgm:t>
        <a:bodyPr/>
        <a:lstStyle/>
        <a:p>
          <a:endParaRPr lang="zh-CN" altLang="en-US"/>
        </a:p>
      </dgm:t>
    </dgm:pt>
    <dgm:pt modelId="{D205DAE0-8780-46A5-91AE-8253A5C8E5D9}" type="pres">
      <dgm:prSet presAssocID="{1ED286D1-1422-4BFA-B538-1A85B6E38D5F}" presName="hierRoot2" presStyleCnt="0">
        <dgm:presLayoutVars>
          <dgm:hierBranch val="init"/>
        </dgm:presLayoutVars>
      </dgm:prSet>
      <dgm:spPr/>
    </dgm:pt>
    <dgm:pt modelId="{EBACFB54-BBF4-44F4-A836-E03EA46294EA}" type="pres">
      <dgm:prSet presAssocID="{1ED286D1-1422-4BFA-B538-1A85B6E38D5F}" presName="rootComposite" presStyleCnt="0"/>
      <dgm:spPr/>
    </dgm:pt>
    <dgm:pt modelId="{2D3D632F-2701-4380-9900-C653428C1932}" type="pres">
      <dgm:prSet presAssocID="{1ED286D1-1422-4BFA-B538-1A85B6E38D5F}" presName="rootText" presStyleLbl="node2" presStyleIdx="0" presStyleCnt="2">
        <dgm:presLayoutVars>
          <dgm:chPref val="3"/>
        </dgm:presLayoutVars>
      </dgm:prSet>
      <dgm:spPr/>
      <dgm:t>
        <a:bodyPr/>
        <a:lstStyle/>
        <a:p>
          <a:endParaRPr lang="zh-CN" altLang="en-US"/>
        </a:p>
      </dgm:t>
    </dgm:pt>
    <dgm:pt modelId="{29D6BC08-F035-467A-B0BA-498DE8C9496A}" type="pres">
      <dgm:prSet presAssocID="{1ED286D1-1422-4BFA-B538-1A85B6E38D5F}" presName="rootConnector" presStyleLbl="node2" presStyleIdx="0" presStyleCnt="2"/>
      <dgm:spPr/>
      <dgm:t>
        <a:bodyPr/>
        <a:lstStyle/>
        <a:p>
          <a:endParaRPr lang="zh-CN" altLang="en-US"/>
        </a:p>
      </dgm:t>
    </dgm:pt>
    <dgm:pt modelId="{23D8F307-FADD-4AF1-9A09-A11017E4D460}" type="pres">
      <dgm:prSet presAssocID="{1ED286D1-1422-4BFA-B538-1A85B6E38D5F}" presName="hierChild4" presStyleCnt="0"/>
      <dgm:spPr/>
    </dgm:pt>
    <dgm:pt modelId="{84227ED0-3F2A-4FED-8852-234103FA4CB2}" type="pres">
      <dgm:prSet presAssocID="{1ED286D1-1422-4BFA-B538-1A85B6E38D5F}" presName="hierChild5" presStyleCnt="0"/>
      <dgm:spPr/>
    </dgm:pt>
    <dgm:pt modelId="{5C5AAA82-FB73-4105-811D-B965124EB680}" type="pres">
      <dgm:prSet presAssocID="{3BAA1BEF-EE0C-44B7-86C2-5F090E28A4DD}" presName="Name64" presStyleLbl="parChTrans1D2" presStyleIdx="1" presStyleCnt="2"/>
      <dgm:spPr/>
      <dgm:t>
        <a:bodyPr/>
        <a:lstStyle/>
        <a:p>
          <a:endParaRPr lang="zh-CN" altLang="en-US"/>
        </a:p>
      </dgm:t>
    </dgm:pt>
    <dgm:pt modelId="{1BAC0DAE-D67A-4B3E-9400-BE05A7A867CA}" type="pres">
      <dgm:prSet presAssocID="{57CC2856-DBB3-4826-BFDB-E8F84B338B1A}" presName="hierRoot2" presStyleCnt="0">
        <dgm:presLayoutVars>
          <dgm:hierBranch val="init"/>
        </dgm:presLayoutVars>
      </dgm:prSet>
      <dgm:spPr/>
    </dgm:pt>
    <dgm:pt modelId="{5CB2CFC2-BC20-4256-BA39-3B35D4C4F1DB}" type="pres">
      <dgm:prSet presAssocID="{57CC2856-DBB3-4826-BFDB-E8F84B338B1A}" presName="rootComposite" presStyleCnt="0"/>
      <dgm:spPr/>
    </dgm:pt>
    <dgm:pt modelId="{B376A363-2784-460E-8E81-A940CB141C13}" type="pres">
      <dgm:prSet presAssocID="{57CC2856-DBB3-4826-BFDB-E8F84B338B1A}" presName="rootText" presStyleLbl="node2" presStyleIdx="1" presStyleCnt="2">
        <dgm:presLayoutVars>
          <dgm:chPref val="3"/>
        </dgm:presLayoutVars>
      </dgm:prSet>
      <dgm:spPr/>
      <dgm:t>
        <a:bodyPr/>
        <a:lstStyle/>
        <a:p>
          <a:endParaRPr lang="zh-CN" altLang="en-US"/>
        </a:p>
      </dgm:t>
    </dgm:pt>
    <dgm:pt modelId="{7D35035B-61C4-4C3D-BADC-608208BCA919}" type="pres">
      <dgm:prSet presAssocID="{57CC2856-DBB3-4826-BFDB-E8F84B338B1A}" presName="rootConnector" presStyleLbl="node2" presStyleIdx="1" presStyleCnt="2"/>
      <dgm:spPr/>
      <dgm:t>
        <a:bodyPr/>
        <a:lstStyle/>
        <a:p>
          <a:endParaRPr lang="zh-CN" altLang="en-US"/>
        </a:p>
      </dgm:t>
    </dgm:pt>
    <dgm:pt modelId="{55616CDC-9E2E-41FC-BE80-16C4930F99DB}" type="pres">
      <dgm:prSet presAssocID="{57CC2856-DBB3-4826-BFDB-E8F84B338B1A}" presName="hierChild4" presStyleCnt="0"/>
      <dgm:spPr/>
    </dgm:pt>
    <dgm:pt modelId="{ED3E5ED8-64AE-4ABC-99DC-407D8AC7B527}" type="pres">
      <dgm:prSet presAssocID="{0E27ABCE-9B06-41B7-BD87-8FED1C73F516}" presName="Name64" presStyleLbl="parChTrans1D3" presStyleIdx="0" presStyleCnt="4"/>
      <dgm:spPr/>
      <dgm:t>
        <a:bodyPr/>
        <a:lstStyle/>
        <a:p>
          <a:endParaRPr lang="zh-CN" altLang="en-US"/>
        </a:p>
      </dgm:t>
    </dgm:pt>
    <dgm:pt modelId="{84E3ECAC-122E-4168-959B-FEE4D24ED14F}" type="pres">
      <dgm:prSet presAssocID="{A06EA469-4C4F-4C17-B308-73141C4C8380}" presName="hierRoot2" presStyleCnt="0">
        <dgm:presLayoutVars>
          <dgm:hierBranch val="init"/>
        </dgm:presLayoutVars>
      </dgm:prSet>
      <dgm:spPr/>
    </dgm:pt>
    <dgm:pt modelId="{97AC7A2E-64F5-4D3B-B343-3C96C63D2254}" type="pres">
      <dgm:prSet presAssocID="{A06EA469-4C4F-4C17-B308-73141C4C8380}" presName="rootComposite" presStyleCnt="0"/>
      <dgm:spPr/>
    </dgm:pt>
    <dgm:pt modelId="{BA244E56-5D0C-4727-837B-E05D15F0E63C}" type="pres">
      <dgm:prSet presAssocID="{A06EA469-4C4F-4C17-B308-73141C4C8380}" presName="rootText" presStyleLbl="node3" presStyleIdx="0" presStyleCnt="4">
        <dgm:presLayoutVars>
          <dgm:chPref val="3"/>
        </dgm:presLayoutVars>
      </dgm:prSet>
      <dgm:spPr/>
      <dgm:t>
        <a:bodyPr/>
        <a:lstStyle/>
        <a:p>
          <a:endParaRPr lang="zh-CN" altLang="en-US"/>
        </a:p>
      </dgm:t>
    </dgm:pt>
    <dgm:pt modelId="{B804091D-799F-4C11-83BB-515557AA9A39}" type="pres">
      <dgm:prSet presAssocID="{A06EA469-4C4F-4C17-B308-73141C4C8380}" presName="rootConnector" presStyleLbl="node3" presStyleIdx="0" presStyleCnt="4"/>
      <dgm:spPr/>
      <dgm:t>
        <a:bodyPr/>
        <a:lstStyle/>
        <a:p>
          <a:endParaRPr lang="zh-CN" altLang="en-US"/>
        </a:p>
      </dgm:t>
    </dgm:pt>
    <dgm:pt modelId="{00F7094D-AB48-4121-8DC0-D0D1B7C7F83B}" type="pres">
      <dgm:prSet presAssocID="{A06EA469-4C4F-4C17-B308-73141C4C8380}" presName="hierChild4" presStyleCnt="0"/>
      <dgm:spPr/>
    </dgm:pt>
    <dgm:pt modelId="{D5192FF2-77F9-4B76-A0BE-C50DD53B8C28}" type="pres">
      <dgm:prSet presAssocID="{A06EA469-4C4F-4C17-B308-73141C4C8380}" presName="hierChild5" presStyleCnt="0"/>
      <dgm:spPr/>
    </dgm:pt>
    <dgm:pt modelId="{2E992B7B-02BF-47D7-96E2-4AD9933BD009}" type="pres">
      <dgm:prSet presAssocID="{07C1322E-87CF-47D7-90A9-134F0EF3DF45}" presName="Name64" presStyleLbl="parChTrans1D3" presStyleIdx="1" presStyleCnt="4"/>
      <dgm:spPr/>
      <dgm:t>
        <a:bodyPr/>
        <a:lstStyle/>
        <a:p>
          <a:endParaRPr lang="zh-CN" altLang="en-US"/>
        </a:p>
      </dgm:t>
    </dgm:pt>
    <dgm:pt modelId="{14F50879-67DE-4B5F-81F4-362ADDBBA6F8}" type="pres">
      <dgm:prSet presAssocID="{9966EB75-29F0-4818-ABB7-D8F6E649DB28}" presName="hierRoot2" presStyleCnt="0">
        <dgm:presLayoutVars>
          <dgm:hierBranch val="init"/>
        </dgm:presLayoutVars>
      </dgm:prSet>
      <dgm:spPr/>
    </dgm:pt>
    <dgm:pt modelId="{0ACE4352-0483-4DB5-B949-10882BF8B99F}" type="pres">
      <dgm:prSet presAssocID="{9966EB75-29F0-4818-ABB7-D8F6E649DB28}" presName="rootComposite" presStyleCnt="0"/>
      <dgm:spPr/>
    </dgm:pt>
    <dgm:pt modelId="{B466C842-A60D-412B-869A-2CE225B8DCB2}" type="pres">
      <dgm:prSet presAssocID="{9966EB75-29F0-4818-ABB7-D8F6E649DB28}" presName="rootText" presStyleLbl="node3" presStyleIdx="1" presStyleCnt="4">
        <dgm:presLayoutVars>
          <dgm:chPref val="3"/>
        </dgm:presLayoutVars>
      </dgm:prSet>
      <dgm:spPr/>
      <dgm:t>
        <a:bodyPr/>
        <a:lstStyle/>
        <a:p>
          <a:endParaRPr lang="zh-CN" altLang="en-US"/>
        </a:p>
      </dgm:t>
    </dgm:pt>
    <dgm:pt modelId="{FCC81787-B87B-4826-93E3-85EEAAA1FE4F}" type="pres">
      <dgm:prSet presAssocID="{9966EB75-29F0-4818-ABB7-D8F6E649DB28}" presName="rootConnector" presStyleLbl="node3" presStyleIdx="1" presStyleCnt="4"/>
      <dgm:spPr/>
      <dgm:t>
        <a:bodyPr/>
        <a:lstStyle/>
        <a:p>
          <a:endParaRPr lang="zh-CN" altLang="en-US"/>
        </a:p>
      </dgm:t>
    </dgm:pt>
    <dgm:pt modelId="{2F6C7F4F-345E-4CF3-A7A4-252B90B2414D}" type="pres">
      <dgm:prSet presAssocID="{9966EB75-29F0-4818-ABB7-D8F6E649DB28}" presName="hierChild4" presStyleCnt="0"/>
      <dgm:spPr/>
    </dgm:pt>
    <dgm:pt modelId="{38D06B9F-7EA8-4B01-8C47-484D11892A30}" type="pres">
      <dgm:prSet presAssocID="{9966EB75-29F0-4818-ABB7-D8F6E649DB28}" presName="hierChild5" presStyleCnt="0"/>
      <dgm:spPr/>
    </dgm:pt>
    <dgm:pt modelId="{B93331AC-57CB-4EAD-9DC2-0A7F17380D0E}" type="pres">
      <dgm:prSet presAssocID="{81093FD9-835C-44A4-A5E5-0424D879DBEF}" presName="Name64" presStyleLbl="parChTrans1D3" presStyleIdx="2" presStyleCnt="4"/>
      <dgm:spPr/>
      <dgm:t>
        <a:bodyPr/>
        <a:lstStyle/>
        <a:p>
          <a:endParaRPr lang="zh-CN" altLang="en-US"/>
        </a:p>
      </dgm:t>
    </dgm:pt>
    <dgm:pt modelId="{C07B9C77-0FDE-4B76-BBC6-9C851886C34A}" type="pres">
      <dgm:prSet presAssocID="{2DA2954E-0E1D-4CEE-AAA7-7B455449BAAB}" presName="hierRoot2" presStyleCnt="0">
        <dgm:presLayoutVars>
          <dgm:hierBranch val="init"/>
        </dgm:presLayoutVars>
      </dgm:prSet>
      <dgm:spPr/>
    </dgm:pt>
    <dgm:pt modelId="{444DFE25-9613-4FFF-A234-365F0391827B}" type="pres">
      <dgm:prSet presAssocID="{2DA2954E-0E1D-4CEE-AAA7-7B455449BAAB}" presName="rootComposite" presStyleCnt="0"/>
      <dgm:spPr/>
    </dgm:pt>
    <dgm:pt modelId="{DAB183DF-1B55-4043-9BC9-479B4EF45F61}" type="pres">
      <dgm:prSet presAssocID="{2DA2954E-0E1D-4CEE-AAA7-7B455449BAAB}" presName="rootText" presStyleLbl="node3" presStyleIdx="2" presStyleCnt="4">
        <dgm:presLayoutVars>
          <dgm:chPref val="3"/>
        </dgm:presLayoutVars>
      </dgm:prSet>
      <dgm:spPr/>
      <dgm:t>
        <a:bodyPr/>
        <a:lstStyle/>
        <a:p>
          <a:endParaRPr lang="zh-CN" altLang="en-US"/>
        </a:p>
      </dgm:t>
    </dgm:pt>
    <dgm:pt modelId="{BADE1531-7A8F-4F13-9730-369EFDD29673}" type="pres">
      <dgm:prSet presAssocID="{2DA2954E-0E1D-4CEE-AAA7-7B455449BAAB}" presName="rootConnector" presStyleLbl="node3" presStyleIdx="2" presStyleCnt="4"/>
      <dgm:spPr/>
      <dgm:t>
        <a:bodyPr/>
        <a:lstStyle/>
        <a:p>
          <a:endParaRPr lang="zh-CN" altLang="en-US"/>
        </a:p>
      </dgm:t>
    </dgm:pt>
    <dgm:pt modelId="{DD4E605E-FB7C-4FF7-B3CD-545D3407DB33}" type="pres">
      <dgm:prSet presAssocID="{2DA2954E-0E1D-4CEE-AAA7-7B455449BAAB}" presName="hierChild4" presStyleCnt="0"/>
      <dgm:spPr/>
    </dgm:pt>
    <dgm:pt modelId="{9414B29D-854F-497B-ACC1-D63E6E59CC18}" type="pres">
      <dgm:prSet presAssocID="{2DA2954E-0E1D-4CEE-AAA7-7B455449BAAB}" presName="hierChild5" presStyleCnt="0"/>
      <dgm:spPr/>
    </dgm:pt>
    <dgm:pt modelId="{B39D0382-7372-44D6-887A-3755BAF22515}" type="pres">
      <dgm:prSet presAssocID="{37F3B873-F1BC-46F2-AF06-EBF05E5A50E5}" presName="Name64" presStyleLbl="parChTrans1D3" presStyleIdx="3" presStyleCnt="4"/>
      <dgm:spPr/>
      <dgm:t>
        <a:bodyPr/>
        <a:lstStyle/>
        <a:p>
          <a:endParaRPr lang="zh-CN" altLang="en-US"/>
        </a:p>
      </dgm:t>
    </dgm:pt>
    <dgm:pt modelId="{2A00817C-5DF9-4BB9-AC3C-BA768D362264}" type="pres">
      <dgm:prSet presAssocID="{6B63CF0A-EBD8-4B94-BE95-988EF28E9738}" presName="hierRoot2" presStyleCnt="0">
        <dgm:presLayoutVars>
          <dgm:hierBranch val="init"/>
        </dgm:presLayoutVars>
      </dgm:prSet>
      <dgm:spPr/>
    </dgm:pt>
    <dgm:pt modelId="{B76391A4-5811-42A6-BCAA-F8B78BB92B5A}" type="pres">
      <dgm:prSet presAssocID="{6B63CF0A-EBD8-4B94-BE95-988EF28E9738}" presName="rootComposite" presStyleCnt="0"/>
      <dgm:spPr/>
    </dgm:pt>
    <dgm:pt modelId="{2770F2AA-3FEF-4145-BF68-0C47989DF683}" type="pres">
      <dgm:prSet presAssocID="{6B63CF0A-EBD8-4B94-BE95-988EF28E9738}" presName="rootText" presStyleLbl="node3" presStyleIdx="3" presStyleCnt="4">
        <dgm:presLayoutVars>
          <dgm:chPref val="3"/>
        </dgm:presLayoutVars>
      </dgm:prSet>
      <dgm:spPr/>
      <dgm:t>
        <a:bodyPr/>
        <a:lstStyle/>
        <a:p>
          <a:endParaRPr lang="zh-CN" altLang="en-US"/>
        </a:p>
      </dgm:t>
    </dgm:pt>
    <dgm:pt modelId="{0C6563A1-9B64-4E8E-8F93-A1E790FE22FB}" type="pres">
      <dgm:prSet presAssocID="{6B63CF0A-EBD8-4B94-BE95-988EF28E9738}" presName="rootConnector" presStyleLbl="node3" presStyleIdx="3" presStyleCnt="4"/>
      <dgm:spPr/>
      <dgm:t>
        <a:bodyPr/>
        <a:lstStyle/>
        <a:p>
          <a:endParaRPr lang="zh-CN" altLang="en-US"/>
        </a:p>
      </dgm:t>
    </dgm:pt>
    <dgm:pt modelId="{CC14359E-150D-441D-91E6-EA72BD838FFF}" type="pres">
      <dgm:prSet presAssocID="{6B63CF0A-EBD8-4B94-BE95-988EF28E9738}" presName="hierChild4" presStyleCnt="0"/>
      <dgm:spPr/>
    </dgm:pt>
    <dgm:pt modelId="{05714C12-7A02-49F8-801A-F70CC22CAD54}" type="pres">
      <dgm:prSet presAssocID="{6B63CF0A-EBD8-4B94-BE95-988EF28E9738}" presName="hierChild5" presStyleCnt="0"/>
      <dgm:spPr/>
    </dgm:pt>
    <dgm:pt modelId="{269BEF9C-53D5-4C80-8A64-CE4CCEDCA04A}" type="pres">
      <dgm:prSet presAssocID="{57CC2856-DBB3-4826-BFDB-E8F84B338B1A}" presName="hierChild5" presStyleCnt="0"/>
      <dgm:spPr/>
    </dgm:pt>
    <dgm:pt modelId="{8EB9EF86-72A6-4213-B6F4-B47FE9148069}" type="pres">
      <dgm:prSet presAssocID="{5E7B9375-FCFF-4E87-9E87-DF49086FC55B}" presName="hierChild3" presStyleCnt="0"/>
      <dgm:spPr/>
    </dgm:pt>
  </dgm:ptLst>
  <dgm:cxnLst>
    <dgm:cxn modelId="{655E0962-D921-4025-BBAA-297E2C91ABB9}" type="presOf" srcId="{0E27ABCE-9B06-41B7-BD87-8FED1C73F516}" destId="{ED3E5ED8-64AE-4ABC-99DC-407D8AC7B527}" srcOrd="0" destOrd="0" presId="urn:microsoft.com/office/officeart/2009/3/layout/HorizontalOrganizationChart"/>
    <dgm:cxn modelId="{0D3FD5B2-7F99-4A18-B85A-4C3D6BE63982}" type="presOf" srcId="{6B63CF0A-EBD8-4B94-BE95-988EF28E9738}" destId="{2770F2AA-3FEF-4145-BF68-0C47989DF683}" srcOrd="0" destOrd="0" presId="urn:microsoft.com/office/officeart/2009/3/layout/HorizontalOrganizationChart"/>
    <dgm:cxn modelId="{BE69FD0A-3CC8-4A29-9C70-2258B7933251}" type="presOf" srcId="{A06EA469-4C4F-4C17-B308-73141C4C8380}" destId="{BA244E56-5D0C-4727-837B-E05D15F0E63C}" srcOrd="0" destOrd="0" presId="urn:microsoft.com/office/officeart/2009/3/layout/HorizontalOrganizationChart"/>
    <dgm:cxn modelId="{59B9DA55-3B27-40D9-82ED-8E3928E7BB9E}" type="presOf" srcId="{3BAA1BEF-EE0C-44B7-86C2-5F090E28A4DD}" destId="{5C5AAA82-FB73-4105-811D-B965124EB680}" srcOrd="0" destOrd="0" presId="urn:microsoft.com/office/officeart/2009/3/layout/HorizontalOrganizationChart"/>
    <dgm:cxn modelId="{E1DFF90B-6A9D-4158-987C-1C3A409E2FAC}" type="presOf" srcId="{2DA2954E-0E1D-4CEE-AAA7-7B455449BAAB}" destId="{BADE1531-7A8F-4F13-9730-369EFDD29673}" srcOrd="1" destOrd="0" presId="urn:microsoft.com/office/officeart/2009/3/layout/HorizontalOrganizationChart"/>
    <dgm:cxn modelId="{DFC47B28-DB6A-4889-B0DE-9FF250796E09}" type="presOf" srcId="{5E7B9375-FCFF-4E87-9E87-DF49086FC55B}" destId="{85EA8794-0E17-4031-B631-9F736B4337C7}" srcOrd="1" destOrd="0" presId="urn:microsoft.com/office/officeart/2009/3/layout/HorizontalOrganizationChart"/>
    <dgm:cxn modelId="{3A8F45C1-D877-44F2-8D9C-2B8C20F7C54B}" type="presOf" srcId="{9966EB75-29F0-4818-ABB7-D8F6E649DB28}" destId="{B466C842-A60D-412B-869A-2CE225B8DCB2}" srcOrd="0" destOrd="0" presId="urn:microsoft.com/office/officeart/2009/3/layout/HorizontalOrganizationChart"/>
    <dgm:cxn modelId="{BC3E169C-7B3D-47F2-80D2-68A7ED9FF7B9}" type="presOf" srcId="{1ED286D1-1422-4BFA-B538-1A85B6E38D5F}" destId="{2D3D632F-2701-4380-9900-C653428C1932}" srcOrd="0" destOrd="0" presId="urn:microsoft.com/office/officeart/2009/3/layout/HorizontalOrganizationChart"/>
    <dgm:cxn modelId="{75B46A54-DFE2-4CFF-99C6-5E695FDB13FD}" type="presOf" srcId="{9966EB75-29F0-4818-ABB7-D8F6E649DB28}" destId="{FCC81787-B87B-4826-93E3-85EEAAA1FE4F}" srcOrd="1" destOrd="0" presId="urn:microsoft.com/office/officeart/2009/3/layout/HorizontalOrganizationChart"/>
    <dgm:cxn modelId="{CBDEAF3E-D9AC-4C87-AE5F-0F4A21EF372F}" type="presOf" srcId="{37F3B873-F1BC-46F2-AF06-EBF05E5A50E5}" destId="{B39D0382-7372-44D6-887A-3755BAF22515}" srcOrd="0" destOrd="0" presId="urn:microsoft.com/office/officeart/2009/3/layout/HorizontalOrganizationChart"/>
    <dgm:cxn modelId="{15B61AFA-4B37-4907-A2AC-B96E702D2D69}" type="presOf" srcId="{6B63CF0A-EBD8-4B94-BE95-988EF28E9738}" destId="{0C6563A1-9B64-4E8E-8F93-A1E790FE22FB}" srcOrd="1" destOrd="0" presId="urn:microsoft.com/office/officeart/2009/3/layout/HorizontalOrganizationChart"/>
    <dgm:cxn modelId="{4259DE55-3B60-4A6D-A3A8-41AA6ADFF0A1}" srcId="{57CC2856-DBB3-4826-BFDB-E8F84B338B1A}" destId="{A06EA469-4C4F-4C17-B308-73141C4C8380}" srcOrd="0" destOrd="0" parTransId="{0E27ABCE-9B06-41B7-BD87-8FED1C73F516}" sibTransId="{0A66D5AD-4556-43B4-923B-1A490E878A59}"/>
    <dgm:cxn modelId="{A9D86CBE-3773-461B-B55E-DE8D24DC0215}" srcId="{57CC2856-DBB3-4826-BFDB-E8F84B338B1A}" destId="{6B63CF0A-EBD8-4B94-BE95-988EF28E9738}" srcOrd="3" destOrd="0" parTransId="{37F3B873-F1BC-46F2-AF06-EBF05E5A50E5}" sibTransId="{4976F67B-76DB-4256-8753-1DBEAB76BF33}"/>
    <dgm:cxn modelId="{BEB3F0C4-9930-4C45-94F4-14BB90467BE0}" srcId="{5E7B9375-FCFF-4E87-9E87-DF49086FC55B}" destId="{57CC2856-DBB3-4826-BFDB-E8F84B338B1A}" srcOrd="1" destOrd="0" parTransId="{3BAA1BEF-EE0C-44B7-86C2-5F090E28A4DD}" sibTransId="{7BBB6645-E586-40B6-B6C0-1DC0D622E9C9}"/>
    <dgm:cxn modelId="{E08A97B3-80E5-4D2B-963E-121DF09AFF6C}" type="presOf" srcId="{57CC2856-DBB3-4826-BFDB-E8F84B338B1A}" destId="{B376A363-2784-460E-8E81-A940CB141C13}" srcOrd="0" destOrd="0" presId="urn:microsoft.com/office/officeart/2009/3/layout/HorizontalOrganizationChart"/>
    <dgm:cxn modelId="{324F6FD5-B6D4-467E-8AC7-4363497D504B}" type="presOf" srcId="{5E7B9375-FCFF-4E87-9E87-DF49086FC55B}" destId="{D0507386-3A6E-4DA6-8EEE-FF10D5A813B7}" srcOrd="0" destOrd="0" presId="urn:microsoft.com/office/officeart/2009/3/layout/HorizontalOrganizationChart"/>
    <dgm:cxn modelId="{D807E139-3D94-495F-873D-F3C4210E3536}" type="presOf" srcId="{57CC2856-DBB3-4826-BFDB-E8F84B338B1A}" destId="{7D35035B-61C4-4C3D-BADC-608208BCA919}" srcOrd="1" destOrd="0" presId="urn:microsoft.com/office/officeart/2009/3/layout/HorizontalOrganizationChart"/>
    <dgm:cxn modelId="{2A7B3B40-8F5C-4FFE-9228-431679DF7CB2}" srcId="{57CC2856-DBB3-4826-BFDB-E8F84B338B1A}" destId="{2DA2954E-0E1D-4CEE-AAA7-7B455449BAAB}" srcOrd="2" destOrd="0" parTransId="{81093FD9-835C-44A4-A5E5-0424D879DBEF}" sibTransId="{782219EF-8878-46F0-94F8-0AB0E3F375B6}"/>
    <dgm:cxn modelId="{03D7C923-C5C1-47CE-9837-14F7B3DFFC57}" type="presOf" srcId="{A06EA469-4C4F-4C17-B308-73141C4C8380}" destId="{B804091D-799F-4C11-83BB-515557AA9A39}" srcOrd="1" destOrd="0" presId="urn:microsoft.com/office/officeart/2009/3/layout/HorizontalOrganizationChart"/>
    <dgm:cxn modelId="{1AEE19DA-295C-4C85-A692-B9EB77431F7F}" type="presOf" srcId="{07C1322E-87CF-47D7-90A9-134F0EF3DF45}" destId="{2E992B7B-02BF-47D7-96E2-4AD9933BD009}" srcOrd="0" destOrd="0" presId="urn:microsoft.com/office/officeart/2009/3/layout/HorizontalOrganizationChart"/>
    <dgm:cxn modelId="{AC6EA7BE-0687-4E1C-8E83-F3CE74F73B7C}" srcId="{5E7B9375-FCFF-4E87-9E87-DF49086FC55B}" destId="{1ED286D1-1422-4BFA-B538-1A85B6E38D5F}" srcOrd="0" destOrd="0" parTransId="{71251216-E18E-4C75-B532-65109C42044F}" sibTransId="{95845EA8-001E-492F-8970-A46A026C6EC7}"/>
    <dgm:cxn modelId="{D1C716FA-2DCA-4C73-A578-273BFB604D0B}" type="presOf" srcId="{1ED286D1-1422-4BFA-B538-1A85B6E38D5F}" destId="{29D6BC08-F035-467A-B0BA-498DE8C9496A}" srcOrd="1" destOrd="0" presId="urn:microsoft.com/office/officeart/2009/3/layout/HorizontalOrganizationChart"/>
    <dgm:cxn modelId="{49EA76F1-9432-45FC-A589-7FBB2B69E871}" type="presOf" srcId="{2DA2954E-0E1D-4CEE-AAA7-7B455449BAAB}" destId="{DAB183DF-1B55-4043-9BC9-479B4EF45F61}" srcOrd="0" destOrd="0" presId="urn:microsoft.com/office/officeart/2009/3/layout/HorizontalOrganizationChart"/>
    <dgm:cxn modelId="{BF3641B1-8A5D-4C19-9B16-68014D26BCE8}" type="presOf" srcId="{34DB7551-92C6-4D6C-A1F3-74B170139102}" destId="{A184BDC0-A515-4353-91C9-EE445F7B1FB1}" srcOrd="0" destOrd="0" presId="urn:microsoft.com/office/officeart/2009/3/layout/HorizontalOrganizationChart"/>
    <dgm:cxn modelId="{CDAD2624-E56F-43CF-82BA-274F378FE24D}" type="presOf" srcId="{71251216-E18E-4C75-B532-65109C42044F}" destId="{EC1F02D5-1408-40C8-89C2-A8FB953D70F1}" srcOrd="0" destOrd="0" presId="urn:microsoft.com/office/officeart/2009/3/layout/HorizontalOrganizationChart"/>
    <dgm:cxn modelId="{F24AC9B1-F81B-4CD0-8ABB-9A9572C2E63D}" srcId="{57CC2856-DBB3-4826-BFDB-E8F84B338B1A}" destId="{9966EB75-29F0-4818-ABB7-D8F6E649DB28}" srcOrd="1" destOrd="0" parTransId="{07C1322E-87CF-47D7-90A9-134F0EF3DF45}" sibTransId="{5815A29C-F78B-48F2-96C8-D098323E334F}"/>
    <dgm:cxn modelId="{A46CAFB8-DCBD-4713-B9B7-B4E94087FBD5}" srcId="{34DB7551-92C6-4D6C-A1F3-74B170139102}" destId="{5E7B9375-FCFF-4E87-9E87-DF49086FC55B}" srcOrd="0" destOrd="0" parTransId="{AAF14293-284D-4CE5-BE76-32387C688AC2}" sibTransId="{C66A3F98-08C8-4910-BBB4-02455A569837}"/>
    <dgm:cxn modelId="{6E3C068D-A724-42DF-B758-811E36C07A89}" type="presOf" srcId="{81093FD9-835C-44A4-A5E5-0424D879DBEF}" destId="{B93331AC-57CB-4EAD-9DC2-0A7F17380D0E}" srcOrd="0" destOrd="0" presId="urn:microsoft.com/office/officeart/2009/3/layout/HorizontalOrganizationChart"/>
    <dgm:cxn modelId="{B210F1E5-6A9F-4AF0-A9AD-1BFF64A4B769}" type="presParOf" srcId="{A184BDC0-A515-4353-91C9-EE445F7B1FB1}" destId="{F4CD3921-8FB8-4159-8446-93AD0C17AFD3}" srcOrd="0" destOrd="0" presId="urn:microsoft.com/office/officeart/2009/3/layout/HorizontalOrganizationChart"/>
    <dgm:cxn modelId="{3CE2DD4F-103E-4931-A76C-25AC663945FA}" type="presParOf" srcId="{F4CD3921-8FB8-4159-8446-93AD0C17AFD3}" destId="{4142555B-8332-46F6-913C-4ADB2EF325AC}" srcOrd="0" destOrd="0" presId="urn:microsoft.com/office/officeart/2009/3/layout/HorizontalOrganizationChart"/>
    <dgm:cxn modelId="{3DF5E014-D94C-4609-8BF7-8918A7B0150D}" type="presParOf" srcId="{4142555B-8332-46F6-913C-4ADB2EF325AC}" destId="{D0507386-3A6E-4DA6-8EEE-FF10D5A813B7}" srcOrd="0" destOrd="0" presId="urn:microsoft.com/office/officeart/2009/3/layout/HorizontalOrganizationChart"/>
    <dgm:cxn modelId="{3232B30E-FF88-486C-9215-37BEA961329E}" type="presParOf" srcId="{4142555B-8332-46F6-913C-4ADB2EF325AC}" destId="{85EA8794-0E17-4031-B631-9F736B4337C7}" srcOrd="1" destOrd="0" presId="urn:microsoft.com/office/officeart/2009/3/layout/HorizontalOrganizationChart"/>
    <dgm:cxn modelId="{6FDD2776-5C43-497D-83D3-71012FC6700E}" type="presParOf" srcId="{F4CD3921-8FB8-4159-8446-93AD0C17AFD3}" destId="{AA783449-2419-4129-9276-B7CF3588D626}" srcOrd="1" destOrd="0" presId="urn:microsoft.com/office/officeart/2009/3/layout/HorizontalOrganizationChart"/>
    <dgm:cxn modelId="{4F8923D7-6380-4C29-AFA4-9F1FD84594B2}" type="presParOf" srcId="{AA783449-2419-4129-9276-B7CF3588D626}" destId="{EC1F02D5-1408-40C8-89C2-A8FB953D70F1}" srcOrd="0" destOrd="0" presId="urn:microsoft.com/office/officeart/2009/3/layout/HorizontalOrganizationChart"/>
    <dgm:cxn modelId="{BCB53373-017A-42A3-A03C-EF022AE23F1A}" type="presParOf" srcId="{AA783449-2419-4129-9276-B7CF3588D626}" destId="{D205DAE0-8780-46A5-91AE-8253A5C8E5D9}" srcOrd="1" destOrd="0" presId="urn:microsoft.com/office/officeart/2009/3/layout/HorizontalOrganizationChart"/>
    <dgm:cxn modelId="{1FB7ED66-27E2-4AB9-885D-15006B57C8EB}" type="presParOf" srcId="{D205DAE0-8780-46A5-91AE-8253A5C8E5D9}" destId="{EBACFB54-BBF4-44F4-A836-E03EA46294EA}" srcOrd="0" destOrd="0" presId="urn:microsoft.com/office/officeart/2009/3/layout/HorizontalOrganizationChart"/>
    <dgm:cxn modelId="{E3F0F743-26C6-42EB-9CC4-404FD5A7EF95}" type="presParOf" srcId="{EBACFB54-BBF4-44F4-A836-E03EA46294EA}" destId="{2D3D632F-2701-4380-9900-C653428C1932}" srcOrd="0" destOrd="0" presId="urn:microsoft.com/office/officeart/2009/3/layout/HorizontalOrganizationChart"/>
    <dgm:cxn modelId="{E8302E7E-A5CC-4BAA-A3B0-AFAD9198F620}" type="presParOf" srcId="{EBACFB54-BBF4-44F4-A836-E03EA46294EA}" destId="{29D6BC08-F035-467A-B0BA-498DE8C9496A}" srcOrd="1" destOrd="0" presId="urn:microsoft.com/office/officeart/2009/3/layout/HorizontalOrganizationChart"/>
    <dgm:cxn modelId="{1BFE2207-E851-4487-B4C3-B50F17495923}" type="presParOf" srcId="{D205DAE0-8780-46A5-91AE-8253A5C8E5D9}" destId="{23D8F307-FADD-4AF1-9A09-A11017E4D460}" srcOrd="1" destOrd="0" presId="urn:microsoft.com/office/officeart/2009/3/layout/HorizontalOrganizationChart"/>
    <dgm:cxn modelId="{39358EF2-E414-4590-891B-EAB21E1A6439}" type="presParOf" srcId="{D205DAE0-8780-46A5-91AE-8253A5C8E5D9}" destId="{84227ED0-3F2A-4FED-8852-234103FA4CB2}" srcOrd="2" destOrd="0" presId="urn:microsoft.com/office/officeart/2009/3/layout/HorizontalOrganizationChart"/>
    <dgm:cxn modelId="{AF8C69D1-A583-4299-AFDA-7D1C1FB513BF}" type="presParOf" srcId="{AA783449-2419-4129-9276-B7CF3588D626}" destId="{5C5AAA82-FB73-4105-811D-B965124EB680}" srcOrd="2" destOrd="0" presId="urn:microsoft.com/office/officeart/2009/3/layout/HorizontalOrganizationChart"/>
    <dgm:cxn modelId="{0C711650-A772-4A58-9AA8-38F5B70AFCA0}" type="presParOf" srcId="{AA783449-2419-4129-9276-B7CF3588D626}" destId="{1BAC0DAE-D67A-4B3E-9400-BE05A7A867CA}" srcOrd="3" destOrd="0" presId="urn:microsoft.com/office/officeart/2009/3/layout/HorizontalOrganizationChart"/>
    <dgm:cxn modelId="{BB561251-F97F-46DB-95B4-A7384E314DCE}" type="presParOf" srcId="{1BAC0DAE-D67A-4B3E-9400-BE05A7A867CA}" destId="{5CB2CFC2-BC20-4256-BA39-3B35D4C4F1DB}" srcOrd="0" destOrd="0" presId="urn:microsoft.com/office/officeart/2009/3/layout/HorizontalOrganizationChart"/>
    <dgm:cxn modelId="{63219789-052A-45DF-A9AC-C30E900CE60A}" type="presParOf" srcId="{5CB2CFC2-BC20-4256-BA39-3B35D4C4F1DB}" destId="{B376A363-2784-460E-8E81-A940CB141C13}" srcOrd="0" destOrd="0" presId="urn:microsoft.com/office/officeart/2009/3/layout/HorizontalOrganizationChart"/>
    <dgm:cxn modelId="{4424C400-91AC-459D-99B1-353944FF79CB}" type="presParOf" srcId="{5CB2CFC2-BC20-4256-BA39-3B35D4C4F1DB}" destId="{7D35035B-61C4-4C3D-BADC-608208BCA919}" srcOrd="1" destOrd="0" presId="urn:microsoft.com/office/officeart/2009/3/layout/HorizontalOrganizationChart"/>
    <dgm:cxn modelId="{5B38CF4A-6AAB-411A-A386-27B0B2387755}" type="presParOf" srcId="{1BAC0DAE-D67A-4B3E-9400-BE05A7A867CA}" destId="{55616CDC-9E2E-41FC-BE80-16C4930F99DB}" srcOrd="1" destOrd="0" presId="urn:microsoft.com/office/officeart/2009/3/layout/HorizontalOrganizationChart"/>
    <dgm:cxn modelId="{B491E14D-55EA-4EC7-BCFD-B5F734BA4BF0}" type="presParOf" srcId="{55616CDC-9E2E-41FC-BE80-16C4930F99DB}" destId="{ED3E5ED8-64AE-4ABC-99DC-407D8AC7B527}" srcOrd="0" destOrd="0" presId="urn:microsoft.com/office/officeart/2009/3/layout/HorizontalOrganizationChart"/>
    <dgm:cxn modelId="{5559BF50-3BF7-419A-8D2B-33D9C375A841}" type="presParOf" srcId="{55616CDC-9E2E-41FC-BE80-16C4930F99DB}" destId="{84E3ECAC-122E-4168-959B-FEE4D24ED14F}" srcOrd="1" destOrd="0" presId="urn:microsoft.com/office/officeart/2009/3/layout/HorizontalOrganizationChart"/>
    <dgm:cxn modelId="{52B487D1-860C-4C96-B591-82BC29F141B1}" type="presParOf" srcId="{84E3ECAC-122E-4168-959B-FEE4D24ED14F}" destId="{97AC7A2E-64F5-4D3B-B343-3C96C63D2254}" srcOrd="0" destOrd="0" presId="urn:microsoft.com/office/officeart/2009/3/layout/HorizontalOrganizationChart"/>
    <dgm:cxn modelId="{C94FD54C-9700-4DEA-AA36-9506A84393F7}" type="presParOf" srcId="{97AC7A2E-64F5-4D3B-B343-3C96C63D2254}" destId="{BA244E56-5D0C-4727-837B-E05D15F0E63C}" srcOrd="0" destOrd="0" presId="urn:microsoft.com/office/officeart/2009/3/layout/HorizontalOrganizationChart"/>
    <dgm:cxn modelId="{CD6F6EBC-A932-48C0-99B3-D7C7F4D70DC4}" type="presParOf" srcId="{97AC7A2E-64F5-4D3B-B343-3C96C63D2254}" destId="{B804091D-799F-4C11-83BB-515557AA9A39}" srcOrd="1" destOrd="0" presId="urn:microsoft.com/office/officeart/2009/3/layout/HorizontalOrganizationChart"/>
    <dgm:cxn modelId="{7D533DEE-D82C-4A3C-AC34-3A696C4A600C}" type="presParOf" srcId="{84E3ECAC-122E-4168-959B-FEE4D24ED14F}" destId="{00F7094D-AB48-4121-8DC0-D0D1B7C7F83B}" srcOrd="1" destOrd="0" presId="urn:microsoft.com/office/officeart/2009/3/layout/HorizontalOrganizationChart"/>
    <dgm:cxn modelId="{3C46E6B6-CC51-4F98-9578-A6E15DE5C49B}" type="presParOf" srcId="{84E3ECAC-122E-4168-959B-FEE4D24ED14F}" destId="{D5192FF2-77F9-4B76-A0BE-C50DD53B8C28}" srcOrd="2" destOrd="0" presId="urn:microsoft.com/office/officeart/2009/3/layout/HorizontalOrganizationChart"/>
    <dgm:cxn modelId="{A95D91F8-7E35-47AA-891B-CCF547A74E76}" type="presParOf" srcId="{55616CDC-9E2E-41FC-BE80-16C4930F99DB}" destId="{2E992B7B-02BF-47D7-96E2-4AD9933BD009}" srcOrd="2" destOrd="0" presId="urn:microsoft.com/office/officeart/2009/3/layout/HorizontalOrganizationChart"/>
    <dgm:cxn modelId="{403E3DF5-E5E2-4C5E-9B86-DB36393FBA0E}" type="presParOf" srcId="{55616CDC-9E2E-41FC-BE80-16C4930F99DB}" destId="{14F50879-67DE-4B5F-81F4-362ADDBBA6F8}" srcOrd="3" destOrd="0" presId="urn:microsoft.com/office/officeart/2009/3/layout/HorizontalOrganizationChart"/>
    <dgm:cxn modelId="{E24740F4-F5EB-4D0C-9921-76A4B37690F5}" type="presParOf" srcId="{14F50879-67DE-4B5F-81F4-362ADDBBA6F8}" destId="{0ACE4352-0483-4DB5-B949-10882BF8B99F}" srcOrd="0" destOrd="0" presId="urn:microsoft.com/office/officeart/2009/3/layout/HorizontalOrganizationChart"/>
    <dgm:cxn modelId="{2773F975-ADF2-44B2-8756-52428F5ED38D}" type="presParOf" srcId="{0ACE4352-0483-4DB5-B949-10882BF8B99F}" destId="{B466C842-A60D-412B-869A-2CE225B8DCB2}" srcOrd="0" destOrd="0" presId="urn:microsoft.com/office/officeart/2009/3/layout/HorizontalOrganizationChart"/>
    <dgm:cxn modelId="{495E075F-8C19-47C6-A31E-95C5BF54AD38}" type="presParOf" srcId="{0ACE4352-0483-4DB5-B949-10882BF8B99F}" destId="{FCC81787-B87B-4826-93E3-85EEAAA1FE4F}" srcOrd="1" destOrd="0" presId="urn:microsoft.com/office/officeart/2009/3/layout/HorizontalOrganizationChart"/>
    <dgm:cxn modelId="{BB273347-8BF2-4C65-8AB0-E2DA9F0B73C5}" type="presParOf" srcId="{14F50879-67DE-4B5F-81F4-362ADDBBA6F8}" destId="{2F6C7F4F-345E-4CF3-A7A4-252B90B2414D}" srcOrd="1" destOrd="0" presId="urn:microsoft.com/office/officeart/2009/3/layout/HorizontalOrganizationChart"/>
    <dgm:cxn modelId="{2A4487F0-8C35-45B3-AC71-0A198F6B4581}" type="presParOf" srcId="{14F50879-67DE-4B5F-81F4-362ADDBBA6F8}" destId="{38D06B9F-7EA8-4B01-8C47-484D11892A30}" srcOrd="2" destOrd="0" presId="urn:microsoft.com/office/officeart/2009/3/layout/HorizontalOrganizationChart"/>
    <dgm:cxn modelId="{F6EDFF22-C561-4312-A229-4BE6498008AA}" type="presParOf" srcId="{55616CDC-9E2E-41FC-BE80-16C4930F99DB}" destId="{B93331AC-57CB-4EAD-9DC2-0A7F17380D0E}" srcOrd="4" destOrd="0" presId="urn:microsoft.com/office/officeart/2009/3/layout/HorizontalOrganizationChart"/>
    <dgm:cxn modelId="{B75925AB-F137-48F8-BF09-3B38D83B48AC}" type="presParOf" srcId="{55616CDC-9E2E-41FC-BE80-16C4930F99DB}" destId="{C07B9C77-0FDE-4B76-BBC6-9C851886C34A}" srcOrd="5" destOrd="0" presId="urn:microsoft.com/office/officeart/2009/3/layout/HorizontalOrganizationChart"/>
    <dgm:cxn modelId="{951291D6-C800-498C-B7A4-2935DC55523C}" type="presParOf" srcId="{C07B9C77-0FDE-4B76-BBC6-9C851886C34A}" destId="{444DFE25-9613-4FFF-A234-365F0391827B}" srcOrd="0" destOrd="0" presId="urn:microsoft.com/office/officeart/2009/3/layout/HorizontalOrganizationChart"/>
    <dgm:cxn modelId="{EE4D49FC-34A7-4F4E-B2F5-E163AEF85DAE}" type="presParOf" srcId="{444DFE25-9613-4FFF-A234-365F0391827B}" destId="{DAB183DF-1B55-4043-9BC9-479B4EF45F61}" srcOrd="0" destOrd="0" presId="urn:microsoft.com/office/officeart/2009/3/layout/HorizontalOrganizationChart"/>
    <dgm:cxn modelId="{427E60E6-8777-4DDF-80F5-8F16D143B25D}" type="presParOf" srcId="{444DFE25-9613-4FFF-A234-365F0391827B}" destId="{BADE1531-7A8F-4F13-9730-369EFDD29673}" srcOrd="1" destOrd="0" presId="urn:microsoft.com/office/officeart/2009/3/layout/HorizontalOrganizationChart"/>
    <dgm:cxn modelId="{98C2C30C-C0B0-4519-9528-CED4CEA08445}" type="presParOf" srcId="{C07B9C77-0FDE-4B76-BBC6-9C851886C34A}" destId="{DD4E605E-FB7C-4FF7-B3CD-545D3407DB33}" srcOrd="1" destOrd="0" presId="urn:microsoft.com/office/officeart/2009/3/layout/HorizontalOrganizationChart"/>
    <dgm:cxn modelId="{967CF0D8-76FC-4CF1-A6BE-5EE26013A8B9}" type="presParOf" srcId="{C07B9C77-0FDE-4B76-BBC6-9C851886C34A}" destId="{9414B29D-854F-497B-ACC1-D63E6E59CC18}" srcOrd="2" destOrd="0" presId="urn:microsoft.com/office/officeart/2009/3/layout/HorizontalOrganizationChart"/>
    <dgm:cxn modelId="{D4E69B6F-CE95-43F6-9971-807F1B6698DF}" type="presParOf" srcId="{55616CDC-9E2E-41FC-BE80-16C4930F99DB}" destId="{B39D0382-7372-44D6-887A-3755BAF22515}" srcOrd="6" destOrd="0" presId="urn:microsoft.com/office/officeart/2009/3/layout/HorizontalOrganizationChart"/>
    <dgm:cxn modelId="{2C642BCE-F32B-4BFA-B3CA-79DC3D19CA46}" type="presParOf" srcId="{55616CDC-9E2E-41FC-BE80-16C4930F99DB}" destId="{2A00817C-5DF9-4BB9-AC3C-BA768D362264}" srcOrd="7" destOrd="0" presId="urn:microsoft.com/office/officeart/2009/3/layout/HorizontalOrganizationChart"/>
    <dgm:cxn modelId="{05681745-0F2C-4012-B946-1586036E9CFD}" type="presParOf" srcId="{2A00817C-5DF9-4BB9-AC3C-BA768D362264}" destId="{B76391A4-5811-42A6-BCAA-F8B78BB92B5A}" srcOrd="0" destOrd="0" presId="urn:microsoft.com/office/officeart/2009/3/layout/HorizontalOrganizationChart"/>
    <dgm:cxn modelId="{C66E2978-46B7-4CF5-AAD5-A20FA8CB78F3}" type="presParOf" srcId="{B76391A4-5811-42A6-BCAA-F8B78BB92B5A}" destId="{2770F2AA-3FEF-4145-BF68-0C47989DF683}" srcOrd="0" destOrd="0" presId="urn:microsoft.com/office/officeart/2009/3/layout/HorizontalOrganizationChart"/>
    <dgm:cxn modelId="{5B1D946E-EE97-4D80-BAC4-41DB5C5799F9}" type="presParOf" srcId="{B76391A4-5811-42A6-BCAA-F8B78BB92B5A}" destId="{0C6563A1-9B64-4E8E-8F93-A1E790FE22FB}" srcOrd="1" destOrd="0" presId="urn:microsoft.com/office/officeart/2009/3/layout/HorizontalOrganizationChart"/>
    <dgm:cxn modelId="{4D024AF9-A6F6-420F-A343-2BB3923E363C}" type="presParOf" srcId="{2A00817C-5DF9-4BB9-AC3C-BA768D362264}" destId="{CC14359E-150D-441D-91E6-EA72BD838FFF}" srcOrd="1" destOrd="0" presId="urn:microsoft.com/office/officeart/2009/3/layout/HorizontalOrganizationChart"/>
    <dgm:cxn modelId="{0573B831-22A9-42AB-A406-1EB121A88A3E}" type="presParOf" srcId="{2A00817C-5DF9-4BB9-AC3C-BA768D362264}" destId="{05714C12-7A02-49F8-801A-F70CC22CAD54}" srcOrd="2" destOrd="0" presId="urn:microsoft.com/office/officeart/2009/3/layout/HorizontalOrganizationChart"/>
    <dgm:cxn modelId="{ECF18811-7F6A-4D6E-87CA-9457E5B7828A}" type="presParOf" srcId="{1BAC0DAE-D67A-4B3E-9400-BE05A7A867CA}" destId="{269BEF9C-53D5-4C80-8A64-CE4CCEDCA04A}" srcOrd="2" destOrd="0" presId="urn:microsoft.com/office/officeart/2009/3/layout/HorizontalOrganizationChart"/>
    <dgm:cxn modelId="{CF7D881A-E001-4976-AE1B-2499BA2B314C}" type="presParOf" srcId="{F4CD3921-8FB8-4159-8446-93AD0C17AFD3}" destId="{8EB9EF86-72A6-4213-B6F4-B47FE9148069}" srcOrd="2" destOrd="0" presId="urn:microsoft.com/office/officeart/2009/3/layout/HorizontalOrganizationChart"/>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DB7551-92C6-4D6C-A1F3-74B170139102}" type="doc">
      <dgm:prSet loTypeId="urn:microsoft.com/office/officeart/2009/3/layout/HorizontalOrganizationChart" loCatId="hierarchy" qsTypeId="urn:microsoft.com/office/officeart/2005/8/quickstyle/simple2#2" qsCatId="simple" csTypeId="urn:microsoft.com/office/officeart/2005/8/colors/accent0_1#2" csCatId="mainScheme" phldr="1"/>
      <dgm:spPr/>
      <dgm:t>
        <a:bodyPr/>
        <a:lstStyle/>
        <a:p>
          <a:endParaRPr lang="zh-CN" altLang="en-US"/>
        </a:p>
      </dgm:t>
    </dgm:pt>
    <dgm:pt modelId="{5E7B9375-FCFF-4E87-9E87-DF49086FC55B}">
      <dgm:prSet custT="1"/>
      <dgm:spPr/>
      <dgm:t>
        <a:bodyPr/>
        <a:lstStyle/>
        <a:p>
          <a:pPr rtl="0"/>
          <a:r>
            <a:rPr lang="zh-CN" altLang="en-US" sz="1600" smtClean="0">
              <a:latin typeface="微软雅黑" panose="020B0503020204020204" pitchFamily="34" charset="-122"/>
              <a:ea typeface="微软雅黑" panose="020B0503020204020204" pitchFamily="34" charset="-122"/>
            </a:rPr>
            <a:t>相似</a:t>
          </a:r>
          <a:endParaRPr lang="zh-CN" altLang="en-US" sz="1600">
            <a:latin typeface="微软雅黑" panose="020B0503020204020204" pitchFamily="34" charset="-122"/>
            <a:ea typeface="微软雅黑" panose="020B0503020204020204" pitchFamily="34" charset="-122"/>
          </a:endParaRPr>
        </a:p>
      </dgm:t>
    </dgm:pt>
    <dgm:pt modelId="{AAF14293-284D-4CE5-BE76-32387C688AC2}" type="parTrans" cxnId="{A46CAFB8-DCBD-4713-B9B7-B4E94087FBD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C66A3F98-08C8-4910-BBB4-02455A569837}" type="sibTrans" cxnId="{A46CAFB8-DCBD-4713-B9B7-B4E94087FBD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1ED286D1-1422-4BFA-B538-1A85B6E38D5F}">
      <dgm:prSet custT="1"/>
      <dgm:spPr/>
      <dgm:t>
        <a:bodyPr/>
        <a:lstStyle/>
        <a:p>
          <a:pPr rtl="0"/>
          <a:r>
            <a:rPr lang="zh-CN" altLang="en-US" sz="1600" smtClean="0">
              <a:latin typeface="微软雅黑" panose="020B0503020204020204" pitchFamily="34" charset="-122"/>
              <a:ea typeface="微软雅黑" panose="020B0503020204020204" pitchFamily="34" charset="-122"/>
            </a:rPr>
            <a:t>几何相似</a:t>
          </a:r>
          <a:endParaRPr lang="zh-CN" altLang="en-US" sz="1600">
            <a:latin typeface="微软雅黑" panose="020B0503020204020204" pitchFamily="34" charset="-122"/>
            <a:ea typeface="微软雅黑" panose="020B0503020204020204" pitchFamily="34" charset="-122"/>
          </a:endParaRPr>
        </a:p>
      </dgm:t>
    </dgm:pt>
    <dgm:pt modelId="{71251216-E18E-4C75-B532-65109C42044F}" type="parTrans" cxnId="{AC6EA7BE-0687-4E1C-8E83-F3CE74F73B7C}">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5845EA8-001E-492F-8970-A46A026C6EC7}" type="sibTrans" cxnId="{AC6EA7BE-0687-4E1C-8E83-F3CE74F73B7C}">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A06EA469-4C4F-4C17-B308-73141C4C8380}">
      <dgm:prSet custT="1"/>
      <dgm:spPr/>
      <dgm:t>
        <a:bodyPr/>
        <a:lstStyle/>
        <a:p>
          <a:pPr rtl="0"/>
          <a:r>
            <a:rPr lang="zh-CN" altLang="en-US" sz="1600" dirty="0" smtClean="0">
              <a:latin typeface="微软雅黑" panose="020B0503020204020204" pitchFamily="34" charset="-122"/>
              <a:ea typeface="微软雅黑" panose="020B0503020204020204" pitchFamily="34" charset="-122"/>
            </a:rPr>
            <a:t>运动相似</a:t>
          </a:r>
          <a:endParaRPr lang="zh-CN" altLang="en-US" sz="1600" dirty="0">
            <a:latin typeface="微软雅黑" panose="020B0503020204020204" pitchFamily="34" charset="-122"/>
            <a:ea typeface="微软雅黑" panose="020B0503020204020204" pitchFamily="34" charset="-122"/>
          </a:endParaRPr>
        </a:p>
      </dgm:t>
    </dgm:pt>
    <dgm:pt modelId="{0E27ABCE-9B06-41B7-BD87-8FED1C73F516}" type="parTrans" cxnId="{4259DE55-3B60-4A6D-A3A8-41AA6ADFF0A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A66D5AD-4556-43B4-923B-1A490E878A59}" type="sibTrans" cxnId="{4259DE55-3B60-4A6D-A3A8-41AA6ADFF0A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966EB75-29F0-4818-ABB7-D8F6E649DB28}">
      <dgm:prSet custT="1"/>
      <dgm:spPr/>
      <dgm:t>
        <a:bodyPr/>
        <a:lstStyle/>
        <a:p>
          <a:pPr rtl="0"/>
          <a:r>
            <a:rPr lang="zh-CN" altLang="en-US" sz="1600" dirty="0" smtClean="0">
              <a:latin typeface="微软雅黑" panose="020B0503020204020204" pitchFamily="34" charset="-122"/>
              <a:ea typeface="微软雅黑" panose="020B0503020204020204" pitchFamily="34" charset="-122"/>
            </a:rPr>
            <a:t>动力相似</a:t>
          </a:r>
          <a:endParaRPr lang="zh-CN" altLang="en-US" sz="1600" dirty="0">
            <a:latin typeface="微软雅黑" panose="020B0503020204020204" pitchFamily="34" charset="-122"/>
            <a:ea typeface="微软雅黑" panose="020B0503020204020204" pitchFamily="34" charset="-122"/>
          </a:endParaRPr>
        </a:p>
      </dgm:t>
    </dgm:pt>
    <dgm:pt modelId="{07C1322E-87CF-47D7-90A9-134F0EF3DF45}" type="parTrans" cxnId="{F24AC9B1-F81B-4CD0-8ABB-9A9572C2E63D}">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815A29C-F78B-48F2-96C8-D098323E334F}" type="sibTrans" cxnId="{F24AC9B1-F81B-4CD0-8ABB-9A9572C2E63D}">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A184BDC0-A515-4353-91C9-EE445F7B1FB1}" type="pres">
      <dgm:prSet presAssocID="{34DB7551-92C6-4D6C-A1F3-74B170139102}" presName="hierChild1" presStyleCnt="0">
        <dgm:presLayoutVars>
          <dgm:orgChart val="1"/>
          <dgm:chPref val="1"/>
          <dgm:dir/>
          <dgm:animOne val="branch"/>
          <dgm:animLvl val="lvl"/>
          <dgm:resizeHandles/>
        </dgm:presLayoutVars>
      </dgm:prSet>
      <dgm:spPr/>
      <dgm:t>
        <a:bodyPr/>
        <a:lstStyle/>
        <a:p>
          <a:endParaRPr lang="zh-CN" altLang="en-US"/>
        </a:p>
      </dgm:t>
    </dgm:pt>
    <dgm:pt modelId="{F4CD3921-8FB8-4159-8446-93AD0C17AFD3}" type="pres">
      <dgm:prSet presAssocID="{5E7B9375-FCFF-4E87-9E87-DF49086FC55B}" presName="hierRoot1" presStyleCnt="0">
        <dgm:presLayoutVars>
          <dgm:hierBranch val="init"/>
        </dgm:presLayoutVars>
      </dgm:prSet>
      <dgm:spPr/>
    </dgm:pt>
    <dgm:pt modelId="{4142555B-8332-46F6-913C-4ADB2EF325AC}" type="pres">
      <dgm:prSet presAssocID="{5E7B9375-FCFF-4E87-9E87-DF49086FC55B}" presName="rootComposite1" presStyleCnt="0"/>
      <dgm:spPr/>
    </dgm:pt>
    <dgm:pt modelId="{D0507386-3A6E-4DA6-8EEE-FF10D5A813B7}" type="pres">
      <dgm:prSet presAssocID="{5E7B9375-FCFF-4E87-9E87-DF49086FC55B}" presName="rootText1" presStyleLbl="node0" presStyleIdx="0" presStyleCnt="1" custScaleX="43151">
        <dgm:presLayoutVars>
          <dgm:chPref val="3"/>
        </dgm:presLayoutVars>
      </dgm:prSet>
      <dgm:spPr/>
      <dgm:t>
        <a:bodyPr/>
        <a:lstStyle/>
        <a:p>
          <a:endParaRPr lang="zh-CN" altLang="en-US"/>
        </a:p>
      </dgm:t>
    </dgm:pt>
    <dgm:pt modelId="{85EA8794-0E17-4031-B631-9F736B4337C7}" type="pres">
      <dgm:prSet presAssocID="{5E7B9375-FCFF-4E87-9E87-DF49086FC55B}" presName="rootConnector1" presStyleLbl="node1" presStyleIdx="0" presStyleCnt="0"/>
      <dgm:spPr/>
      <dgm:t>
        <a:bodyPr/>
        <a:lstStyle/>
        <a:p>
          <a:endParaRPr lang="zh-CN" altLang="en-US"/>
        </a:p>
      </dgm:t>
    </dgm:pt>
    <dgm:pt modelId="{AA783449-2419-4129-9276-B7CF3588D626}" type="pres">
      <dgm:prSet presAssocID="{5E7B9375-FCFF-4E87-9E87-DF49086FC55B}" presName="hierChild2" presStyleCnt="0"/>
      <dgm:spPr/>
    </dgm:pt>
    <dgm:pt modelId="{EC1F02D5-1408-40C8-89C2-A8FB953D70F1}" type="pres">
      <dgm:prSet presAssocID="{71251216-E18E-4C75-B532-65109C42044F}" presName="Name64" presStyleLbl="parChTrans1D2" presStyleIdx="0" presStyleCnt="3"/>
      <dgm:spPr/>
      <dgm:t>
        <a:bodyPr/>
        <a:lstStyle/>
        <a:p>
          <a:endParaRPr lang="zh-CN" altLang="en-US"/>
        </a:p>
      </dgm:t>
    </dgm:pt>
    <dgm:pt modelId="{D205DAE0-8780-46A5-91AE-8253A5C8E5D9}" type="pres">
      <dgm:prSet presAssocID="{1ED286D1-1422-4BFA-B538-1A85B6E38D5F}" presName="hierRoot2" presStyleCnt="0">
        <dgm:presLayoutVars>
          <dgm:hierBranch val="init"/>
        </dgm:presLayoutVars>
      </dgm:prSet>
      <dgm:spPr/>
    </dgm:pt>
    <dgm:pt modelId="{EBACFB54-BBF4-44F4-A836-E03EA46294EA}" type="pres">
      <dgm:prSet presAssocID="{1ED286D1-1422-4BFA-B538-1A85B6E38D5F}" presName="rootComposite" presStyleCnt="0"/>
      <dgm:spPr/>
    </dgm:pt>
    <dgm:pt modelId="{2D3D632F-2701-4380-9900-C653428C1932}" type="pres">
      <dgm:prSet presAssocID="{1ED286D1-1422-4BFA-B538-1A85B6E38D5F}" presName="rootText" presStyleLbl="node2" presStyleIdx="0" presStyleCnt="3">
        <dgm:presLayoutVars>
          <dgm:chPref val="3"/>
        </dgm:presLayoutVars>
      </dgm:prSet>
      <dgm:spPr/>
      <dgm:t>
        <a:bodyPr/>
        <a:lstStyle/>
        <a:p>
          <a:endParaRPr lang="zh-CN" altLang="en-US"/>
        </a:p>
      </dgm:t>
    </dgm:pt>
    <dgm:pt modelId="{29D6BC08-F035-467A-B0BA-498DE8C9496A}" type="pres">
      <dgm:prSet presAssocID="{1ED286D1-1422-4BFA-B538-1A85B6E38D5F}" presName="rootConnector" presStyleLbl="node2" presStyleIdx="0" presStyleCnt="3"/>
      <dgm:spPr/>
      <dgm:t>
        <a:bodyPr/>
        <a:lstStyle/>
        <a:p>
          <a:endParaRPr lang="zh-CN" altLang="en-US"/>
        </a:p>
      </dgm:t>
    </dgm:pt>
    <dgm:pt modelId="{23D8F307-FADD-4AF1-9A09-A11017E4D460}" type="pres">
      <dgm:prSet presAssocID="{1ED286D1-1422-4BFA-B538-1A85B6E38D5F}" presName="hierChild4" presStyleCnt="0"/>
      <dgm:spPr/>
    </dgm:pt>
    <dgm:pt modelId="{84227ED0-3F2A-4FED-8852-234103FA4CB2}" type="pres">
      <dgm:prSet presAssocID="{1ED286D1-1422-4BFA-B538-1A85B6E38D5F}" presName="hierChild5" presStyleCnt="0"/>
      <dgm:spPr/>
    </dgm:pt>
    <dgm:pt modelId="{ED3E5ED8-64AE-4ABC-99DC-407D8AC7B527}" type="pres">
      <dgm:prSet presAssocID="{0E27ABCE-9B06-41B7-BD87-8FED1C73F516}" presName="Name64" presStyleLbl="parChTrans1D2" presStyleIdx="1" presStyleCnt="3"/>
      <dgm:spPr/>
      <dgm:t>
        <a:bodyPr/>
        <a:lstStyle/>
        <a:p>
          <a:endParaRPr lang="zh-CN" altLang="en-US"/>
        </a:p>
      </dgm:t>
    </dgm:pt>
    <dgm:pt modelId="{84E3ECAC-122E-4168-959B-FEE4D24ED14F}" type="pres">
      <dgm:prSet presAssocID="{A06EA469-4C4F-4C17-B308-73141C4C8380}" presName="hierRoot2" presStyleCnt="0">
        <dgm:presLayoutVars>
          <dgm:hierBranch val="init"/>
        </dgm:presLayoutVars>
      </dgm:prSet>
      <dgm:spPr/>
    </dgm:pt>
    <dgm:pt modelId="{97AC7A2E-64F5-4D3B-B343-3C96C63D2254}" type="pres">
      <dgm:prSet presAssocID="{A06EA469-4C4F-4C17-B308-73141C4C8380}" presName="rootComposite" presStyleCnt="0"/>
      <dgm:spPr/>
    </dgm:pt>
    <dgm:pt modelId="{BA244E56-5D0C-4727-837B-E05D15F0E63C}" type="pres">
      <dgm:prSet presAssocID="{A06EA469-4C4F-4C17-B308-73141C4C8380}" presName="rootText" presStyleLbl="node2" presStyleIdx="1" presStyleCnt="3">
        <dgm:presLayoutVars>
          <dgm:chPref val="3"/>
        </dgm:presLayoutVars>
      </dgm:prSet>
      <dgm:spPr/>
      <dgm:t>
        <a:bodyPr/>
        <a:lstStyle/>
        <a:p>
          <a:endParaRPr lang="zh-CN" altLang="en-US"/>
        </a:p>
      </dgm:t>
    </dgm:pt>
    <dgm:pt modelId="{B804091D-799F-4C11-83BB-515557AA9A39}" type="pres">
      <dgm:prSet presAssocID="{A06EA469-4C4F-4C17-B308-73141C4C8380}" presName="rootConnector" presStyleLbl="node2" presStyleIdx="1" presStyleCnt="3"/>
      <dgm:spPr/>
      <dgm:t>
        <a:bodyPr/>
        <a:lstStyle/>
        <a:p>
          <a:endParaRPr lang="zh-CN" altLang="en-US"/>
        </a:p>
      </dgm:t>
    </dgm:pt>
    <dgm:pt modelId="{00F7094D-AB48-4121-8DC0-D0D1B7C7F83B}" type="pres">
      <dgm:prSet presAssocID="{A06EA469-4C4F-4C17-B308-73141C4C8380}" presName="hierChild4" presStyleCnt="0"/>
      <dgm:spPr/>
    </dgm:pt>
    <dgm:pt modelId="{D5192FF2-77F9-4B76-A0BE-C50DD53B8C28}" type="pres">
      <dgm:prSet presAssocID="{A06EA469-4C4F-4C17-B308-73141C4C8380}" presName="hierChild5" presStyleCnt="0"/>
      <dgm:spPr/>
    </dgm:pt>
    <dgm:pt modelId="{2E992B7B-02BF-47D7-96E2-4AD9933BD009}" type="pres">
      <dgm:prSet presAssocID="{07C1322E-87CF-47D7-90A9-134F0EF3DF45}" presName="Name64" presStyleLbl="parChTrans1D2" presStyleIdx="2" presStyleCnt="3"/>
      <dgm:spPr/>
      <dgm:t>
        <a:bodyPr/>
        <a:lstStyle/>
        <a:p>
          <a:endParaRPr lang="zh-CN" altLang="en-US"/>
        </a:p>
      </dgm:t>
    </dgm:pt>
    <dgm:pt modelId="{14F50879-67DE-4B5F-81F4-362ADDBBA6F8}" type="pres">
      <dgm:prSet presAssocID="{9966EB75-29F0-4818-ABB7-D8F6E649DB28}" presName="hierRoot2" presStyleCnt="0">
        <dgm:presLayoutVars>
          <dgm:hierBranch val="init"/>
        </dgm:presLayoutVars>
      </dgm:prSet>
      <dgm:spPr/>
    </dgm:pt>
    <dgm:pt modelId="{0ACE4352-0483-4DB5-B949-10882BF8B99F}" type="pres">
      <dgm:prSet presAssocID="{9966EB75-29F0-4818-ABB7-D8F6E649DB28}" presName="rootComposite" presStyleCnt="0"/>
      <dgm:spPr/>
    </dgm:pt>
    <dgm:pt modelId="{B466C842-A60D-412B-869A-2CE225B8DCB2}" type="pres">
      <dgm:prSet presAssocID="{9966EB75-29F0-4818-ABB7-D8F6E649DB28}" presName="rootText" presStyleLbl="node2" presStyleIdx="2" presStyleCnt="3">
        <dgm:presLayoutVars>
          <dgm:chPref val="3"/>
        </dgm:presLayoutVars>
      </dgm:prSet>
      <dgm:spPr/>
      <dgm:t>
        <a:bodyPr/>
        <a:lstStyle/>
        <a:p>
          <a:endParaRPr lang="zh-CN" altLang="en-US"/>
        </a:p>
      </dgm:t>
    </dgm:pt>
    <dgm:pt modelId="{FCC81787-B87B-4826-93E3-85EEAAA1FE4F}" type="pres">
      <dgm:prSet presAssocID="{9966EB75-29F0-4818-ABB7-D8F6E649DB28}" presName="rootConnector" presStyleLbl="node2" presStyleIdx="2" presStyleCnt="3"/>
      <dgm:spPr/>
      <dgm:t>
        <a:bodyPr/>
        <a:lstStyle/>
        <a:p>
          <a:endParaRPr lang="zh-CN" altLang="en-US"/>
        </a:p>
      </dgm:t>
    </dgm:pt>
    <dgm:pt modelId="{2F6C7F4F-345E-4CF3-A7A4-252B90B2414D}" type="pres">
      <dgm:prSet presAssocID="{9966EB75-29F0-4818-ABB7-D8F6E649DB28}" presName="hierChild4" presStyleCnt="0"/>
      <dgm:spPr/>
    </dgm:pt>
    <dgm:pt modelId="{38D06B9F-7EA8-4B01-8C47-484D11892A30}" type="pres">
      <dgm:prSet presAssocID="{9966EB75-29F0-4818-ABB7-D8F6E649DB28}" presName="hierChild5" presStyleCnt="0"/>
      <dgm:spPr/>
    </dgm:pt>
    <dgm:pt modelId="{8EB9EF86-72A6-4213-B6F4-B47FE9148069}" type="pres">
      <dgm:prSet presAssocID="{5E7B9375-FCFF-4E87-9E87-DF49086FC55B}" presName="hierChild3" presStyleCnt="0"/>
      <dgm:spPr/>
    </dgm:pt>
  </dgm:ptLst>
  <dgm:cxnLst>
    <dgm:cxn modelId="{4259DE55-3B60-4A6D-A3A8-41AA6ADFF0A1}" srcId="{5E7B9375-FCFF-4E87-9E87-DF49086FC55B}" destId="{A06EA469-4C4F-4C17-B308-73141C4C8380}" srcOrd="1" destOrd="0" parTransId="{0E27ABCE-9B06-41B7-BD87-8FED1C73F516}" sibTransId="{0A66D5AD-4556-43B4-923B-1A490E878A59}"/>
    <dgm:cxn modelId="{1EB0FD41-4726-48D9-A0F8-0DAF5FFAD1A7}" type="presOf" srcId="{9966EB75-29F0-4818-ABB7-D8F6E649DB28}" destId="{FCC81787-B87B-4826-93E3-85EEAAA1FE4F}" srcOrd="1" destOrd="0" presId="urn:microsoft.com/office/officeart/2009/3/layout/HorizontalOrganizationChart"/>
    <dgm:cxn modelId="{F24AC9B1-F81B-4CD0-8ABB-9A9572C2E63D}" srcId="{5E7B9375-FCFF-4E87-9E87-DF49086FC55B}" destId="{9966EB75-29F0-4818-ABB7-D8F6E649DB28}" srcOrd="2" destOrd="0" parTransId="{07C1322E-87CF-47D7-90A9-134F0EF3DF45}" sibTransId="{5815A29C-F78B-48F2-96C8-D098323E334F}"/>
    <dgm:cxn modelId="{5A615A99-1DCB-4912-ACE6-3F4CA3FCBC15}" type="presOf" srcId="{0E27ABCE-9B06-41B7-BD87-8FED1C73F516}" destId="{ED3E5ED8-64AE-4ABC-99DC-407D8AC7B527}" srcOrd="0" destOrd="0" presId="urn:microsoft.com/office/officeart/2009/3/layout/HorizontalOrganizationChart"/>
    <dgm:cxn modelId="{EAB72DC4-EEC0-4A3F-90E5-64C1C416A5ED}" type="presOf" srcId="{1ED286D1-1422-4BFA-B538-1A85B6E38D5F}" destId="{29D6BC08-F035-467A-B0BA-498DE8C9496A}" srcOrd="1" destOrd="0" presId="urn:microsoft.com/office/officeart/2009/3/layout/HorizontalOrganizationChart"/>
    <dgm:cxn modelId="{A349F088-8B73-4ADD-8CB5-695B966DFE5B}" type="presOf" srcId="{A06EA469-4C4F-4C17-B308-73141C4C8380}" destId="{B804091D-799F-4C11-83BB-515557AA9A39}" srcOrd="1" destOrd="0" presId="urn:microsoft.com/office/officeart/2009/3/layout/HorizontalOrganizationChart"/>
    <dgm:cxn modelId="{7D46E410-9E48-4D0C-962B-725E20A62541}" type="presOf" srcId="{34DB7551-92C6-4D6C-A1F3-74B170139102}" destId="{A184BDC0-A515-4353-91C9-EE445F7B1FB1}" srcOrd="0" destOrd="0" presId="urn:microsoft.com/office/officeart/2009/3/layout/HorizontalOrganizationChart"/>
    <dgm:cxn modelId="{1D48D612-967D-4B30-AD2F-EADDC56A2C7A}" type="presOf" srcId="{9966EB75-29F0-4818-ABB7-D8F6E649DB28}" destId="{B466C842-A60D-412B-869A-2CE225B8DCB2}" srcOrd="0" destOrd="0" presId="urn:microsoft.com/office/officeart/2009/3/layout/HorizontalOrganizationChart"/>
    <dgm:cxn modelId="{A46CAFB8-DCBD-4713-B9B7-B4E94087FBD5}" srcId="{34DB7551-92C6-4D6C-A1F3-74B170139102}" destId="{5E7B9375-FCFF-4E87-9E87-DF49086FC55B}" srcOrd="0" destOrd="0" parTransId="{AAF14293-284D-4CE5-BE76-32387C688AC2}" sibTransId="{C66A3F98-08C8-4910-BBB4-02455A569837}"/>
    <dgm:cxn modelId="{D3A40EF0-649A-4BF9-99D0-C5C009D0841F}" type="presOf" srcId="{1ED286D1-1422-4BFA-B538-1A85B6E38D5F}" destId="{2D3D632F-2701-4380-9900-C653428C1932}" srcOrd="0" destOrd="0" presId="urn:microsoft.com/office/officeart/2009/3/layout/HorizontalOrganizationChart"/>
    <dgm:cxn modelId="{AC6EA7BE-0687-4E1C-8E83-F3CE74F73B7C}" srcId="{5E7B9375-FCFF-4E87-9E87-DF49086FC55B}" destId="{1ED286D1-1422-4BFA-B538-1A85B6E38D5F}" srcOrd="0" destOrd="0" parTransId="{71251216-E18E-4C75-B532-65109C42044F}" sibTransId="{95845EA8-001E-492F-8970-A46A026C6EC7}"/>
    <dgm:cxn modelId="{251B4827-A2F0-4731-93ED-D83F54AFB9A7}" type="presOf" srcId="{5E7B9375-FCFF-4E87-9E87-DF49086FC55B}" destId="{85EA8794-0E17-4031-B631-9F736B4337C7}" srcOrd="1" destOrd="0" presId="urn:microsoft.com/office/officeart/2009/3/layout/HorizontalOrganizationChart"/>
    <dgm:cxn modelId="{643E0BC8-44B1-4438-8E68-C9CCE892A1B5}" type="presOf" srcId="{A06EA469-4C4F-4C17-B308-73141C4C8380}" destId="{BA244E56-5D0C-4727-837B-E05D15F0E63C}" srcOrd="0" destOrd="0" presId="urn:microsoft.com/office/officeart/2009/3/layout/HorizontalOrganizationChart"/>
    <dgm:cxn modelId="{CD6CB3EB-65BC-4EEF-889A-E5F7910B5930}" type="presOf" srcId="{5E7B9375-FCFF-4E87-9E87-DF49086FC55B}" destId="{D0507386-3A6E-4DA6-8EEE-FF10D5A813B7}" srcOrd="0" destOrd="0" presId="urn:microsoft.com/office/officeart/2009/3/layout/HorizontalOrganizationChart"/>
    <dgm:cxn modelId="{0A7FF6AD-8B05-4DB7-8B99-93ABB3D017E7}" type="presOf" srcId="{71251216-E18E-4C75-B532-65109C42044F}" destId="{EC1F02D5-1408-40C8-89C2-A8FB953D70F1}" srcOrd="0" destOrd="0" presId="urn:microsoft.com/office/officeart/2009/3/layout/HorizontalOrganizationChart"/>
    <dgm:cxn modelId="{7A31B56E-AB72-449A-83C5-91BE455B04D6}" type="presOf" srcId="{07C1322E-87CF-47D7-90A9-134F0EF3DF45}" destId="{2E992B7B-02BF-47D7-96E2-4AD9933BD009}" srcOrd="0" destOrd="0" presId="urn:microsoft.com/office/officeart/2009/3/layout/HorizontalOrganizationChart"/>
    <dgm:cxn modelId="{114FF981-ED0A-413F-AC78-D466CD0EF2C7}" type="presParOf" srcId="{A184BDC0-A515-4353-91C9-EE445F7B1FB1}" destId="{F4CD3921-8FB8-4159-8446-93AD0C17AFD3}" srcOrd="0" destOrd="0" presId="urn:microsoft.com/office/officeart/2009/3/layout/HorizontalOrganizationChart"/>
    <dgm:cxn modelId="{6826179F-E984-40BA-A811-B8D066162781}" type="presParOf" srcId="{F4CD3921-8FB8-4159-8446-93AD0C17AFD3}" destId="{4142555B-8332-46F6-913C-4ADB2EF325AC}" srcOrd="0" destOrd="0" presId="urn:microsoft.com/office/officeart/2009/3/layout/HorizontalOrganizationChart"/>
    <dgm:cxn modelId="{0E407EB2-6FE5-4DE5-9EB0-83F5277FED9E}" type="presParOf" srcId="{4142555B-8332-46F6-913C-4ADB2EF325AC}" destId="{D0507386-3A6E-4DA6-8EEE-FF10D5A813B7}" srcOrd="0" destOrd="0" presId="urn:microsoft.com/office/officeart/2009/3/layout/HorizontalOrganizationChart"/>
    <dgm:cxn modelId="{28F22374-262B-4523-827C-470A82D81000}" type="presParOf" srcId="{4142555B-8332-46F6-913C-4ADB2EF325AC}" destId="{85EA8794-0E17-4031-B631-9F736B4337C7}" srcOrd="1" destOrd="0" presId="urn:microsoft.com/office/officeart/2009/3/layout/HorizontalOrganizationChart"/>
    <dgm:cxn modelId="{70437094-0C87-4359-AC89-AC8C82EAEA9C}" type="presParOf" srcId="{F4CD3921-8FB8-4159-8446-93AD0C17AFD3}" destId="{AA783449-2419-4129-9276-B7CF3588D626}" srcOrd="1" destOrd="0" presId="urn:microsoft.com/office/officeart/2009/3/layout/HorizontalOrganizationChart"/>
    <dgm:cxn modelId="{92B3C9B4-5768-4E9B-A842-92F1F0F13EF8}" type="presParOf" srcId="{AA783449-2419-4129-9276-B7CF3588D626}" destId="{EC1F02D5-1408-40C8-89C2-A8FB953D70F1}" srcOrd="0" destOrd="0" presId="urn:microsoft.com/office/officeart/2009/3/layout/HorizontalOrganizationChart"/>
    <dgm:cxn modelId="{DC765E30-B375-42C9-B20C-25A396F2B360}" type="presParOf" srcId="{AA783449-2419-4129-9276-B7CF3588D626}" destId="{D205DAE0-8780-46A5-91AE-8253A5C8E5D9}" srcOrd="1" destOrd="0" presId="urn:microsoft.com/office/officeart/2009/3/layout/HorizontalOrganizationChart"/>
    <dgm:cxn modelId="{B5BCAEFA-5169-412B-84F5-65F063812D02}" type="presParOf" srcId="{D205DAE0-8780-46A5-91AE-8253A5C8E5D9}" destId="{EBACFB54-BBF4-44F4-A836-E03EA46294EA}" srcOrd="0" destOrd="0" presId="urn:microsoft.com/office/officeart/2009/3/layout/HorizontalOrganizationChart"/>
    <dgm:cxn modelId="{BE0FA84B-D663-41F3-93D7-615220F5CD27}" type="presParOf" srcId="{EBACFB54-BBF4-44F4-A836-E03EA46294EA}" destId="{2D3D632F-2701-4380-9900-C653428C1932}" srcOrd="0" destOrd="0" presId="urn:microsoft.com/office/officeart/2009/3/layout/HorizontalOrganizationChart"/>
    <dgm:cxn modelId="{2C51B3AE-CEA3-42D8-83FD-8FF0D0C1A3A6}" type="presParOf" srcId="{EBACFB54-BBF4-44F4-A836-E03EA46294EA}" destId="{29D6BC08-F035-467A-B0BA-498DE8C9496A}" srcOrd="1" destOrd="0" presId="urn:microsoft.com/office/officeart/2009/3/layout/HorizontalOrganizationChart"/>
    <dgm:cxn modelId="{CE5FA819-AF3E-497D-8EAD-68653022CD17}" type="presParOf" srcId="{D205DAE0-8780-46A5-91AE-8253A5C8E5D9}" destId="{23D8F307-FADD-4AF1-9A09-A11017E4D460}" srcOrd="1" destOrd="0" presId="urn:microsoft.com/office/officeart/2009/3/layout/HorizontalOrganizationChart"/>
    <dgm:cxn modelId="{1B1F2F7D-6619-4FBE-B66C-165FDD2393B7}" type="presParOf" srcId="{D205DAE0-8780-46A5-91AE-8253A5C8E5D9}" destId="{84227ED0-3F2A-4FED-8852-234103FA4CB2}" srcOrd="2" destOrd="0" presId="urn:microsoft.com/office/officeart/2009/3/layout/HorizontalOrganizationChart"/>
    <dgm:cxn modelId="{7A919733-7571-4664-B788-DFDCC8EF6963}" type="presParOf" srcId="{AA783449-2419-4129-9276-B7CF3588D626}" destId="{ED3E5ED8-64AE-4ABC-99DC-407D8AC7B527}" srcOrd="2" destOrd="0" presId="urn:microsoft.com/office/officeart/2009/3/layout/HorizontalOrganizationChart"/>
    <dgm:cxn modelId="{4412A71F-E42C-4683-89B6-C653E7943CF4}" type="presParOf" srcId="{AA783449-2419-4129-9276-B7CF3588D626}" destId="{84E3ECAC-122E-4168-959B-FEE4D24ED14F}" srcOrd="3" destOrd="0" presId="urn:microsoft.com/office/officeart/2009/3/layout/HorizontalOrganizationChart"/>
    <dgm:cxn modelId="{CDC511A3-86B2-41B5-A530-2ED3C66DF4F8}" type="presParOf" srcId="{84E3ECAC-122E-4168-959B-FEE4D24ED14F}" destId="{97AC7A2E-64F5-4D3B-B343-3C96C63D2254}" srcOrd="0" destOrd="0" presId="urn:microsoft.com/office/officeart/2009/3/layout/HorizontalOrganizationChart"/>
    <dgm:cxn modelId="{DF3FA38C-4A52-4BD7-907A-FE5B7ABE4D24}" type="presParOf" srcId="{97AC7A2E-64F5-4D3B-B343-3C96C63D2254}" destId="{BA244E56-5D0C-4727-837B-E05D15F0E63C}" srcOrd="0" destOrd="0" presId="urn:microsoft.com/office/officeart/2009/3/layout/HorizontalOrganizationChart"/>
    <dgm:cxn modelId="{DE267AF1-D95E-4458-8657-556328F0FAB5}" type="presParOf" srcId="{97AC7A2E-64F5-4D3B-B343-3C96C63D2254}" destId="{B804091D-799F-4C11-83BB-515557AA9A39}" srcOrd="1" destOrd="0" presId="urn:microsoft.com/office/officeart/2009/3/layout/HorizontalOrganizationChart"/>
    <dgm:cxn modelId="{AFB97297-832F-4D48-A8AF-ED059A3B3A4F}" type="presParOf" srcId="{84E3ECAC-122E-4168-959B-FEE4D24ED14F}" destId="{00F7094D-AB48-4121-8DC0-D0D1B7C7F83B}" srcOrd="1" destOrd="0" presId="urn:microsoft.com/office/officeart/2009/3/layout/HorizontalOrganizationChart"/>
    <dgm:cxn modelId="{819300CB-C180-4887-B1F0-C55F2DBDFC60}" type="presParOf" srcId="{84E3ECAC-122E-4168-959B-FEE4D24ED14F}" destId="{D5192FF2-77F9-4B76-A0BE-C50DD53B8C28}" srcOrd="2" destOrd="0" presId="urn:microsoft.com/office/officeart/2009/3/layout/HorizontalOrganizationChart"/>
    <dgm:cxn modelId="{B57E5667-693D-4A2B-82C2-28455937ABDB}" type="presParOf" srcId="{AA783449-2419-4129-9276-B7CF3588D626}" destId="{2E992B7B-02BF-47D7-96E2-4AD9933BD009}" srcOrd="4" destOrd="0" presId="urn:microsoft.com/office/officeart/2009/3/layout/HorizontalOrganizationChart"/>
    <dgm:cxn modelId="{0D87767C-93B6-4597-887C-3F86F1AB3F4C}" type="presParOf" srcId="{AA783449-2419-4129-9276-B7CF3588D626}" destId="{14F50879-67DE-4B5F-81F4-362ADDBBA6F8}" srcOrd="5" destOrd="0" presId="urn:microsoft.com/office/officeart/2009/3/layout/HorizontalOrganizationChart"/>
    <dgm:cxn modelId="{9DF92D3A-4986-4E92-B450-5535CD145474}" type="presParOf" srcId="{14F50879-67DE-4B5F-81F4-362ADDBBA6F8}" destId="{0ACE4352-0483-4DB5-B949-10882BF8B99F}" srcOrd="0" destOrd="0" presId="urn:microsoft.com/office/officeart/2009/3/layout/HorizontalOrganizationChart"/>
    <dgm:cxn modelId="{C83A2944-20A5-44B9-82F2-8B526D62DE1E}" type="presParOf" srcId="{0ACE4352-0483-4DB5-B949-10882BF8B99F}" destId="{B466C842-A60D-412B-869A-2CE225B8DCB2}" srcOrd="0" destOrd="0" presId="urn:microsoft.com/office/officeart/2009/3/layout/HorizontalOrganizationChart"/>
    <dgm:cxn modelId="{B9CE3F2E-8DDF-44F6-9374-F00297AC727C}" type="presParOf" srcId="{0ACE4352-0483-4DB5-B949-10882BF8B99F}" destId="{FCC81787-B87B-4826-93E3-85EEAAA1FE4F}" srcOrd="1" destOrd="0" presId="urn:microsoft.com/office/officeart/2009/3/layout/HorizontalOrganizationChart"/>
    <dgm:cxn modelId="{2578703F-693C-4B3C-AA9F-A38E9B5F7120}" type="presParOf" srcId="{14F50879-67DE-4B5F-81F4-362ADDBBA6F8}" destId="{2F6C7F4F-345E-4CF3-A7A4-252B90B2414D}" srcOrd="1" destOrd="0" presId="urn:microsoft.com/office/officeart/2009/3/layout/HorizontalOrganizationChart"/>
    <dgm:cxn modelId="{1104D77B-DCE0-4EDB-9E37-5D008FC21D3F}" type="presParOf" srcId="{14F50879-67DE-4B5F-81F4-362ADDBBA6F8}" destId="{38D06B9F-7EA8-4B01-8C47-484D11892A30}" srcOrd="2" destOrd="0" presId="urn:microsoft.com/office/officeart/2009/3/layout/HorizontalOrganizationChart"/>
    <dgm:cxn modelId="{39A241DE-D2F6-4F05-9852-09510498CA0D}" type="presParOf" srcId="{F4CD3921-8FB8-4159-8446-93AD0C17AFD3}" destId="{8EB9EF86-72A6-4213-B6F4-B47FE9148069}" srcOrd="2" destOrd="0" presId="urn:microsoft.com/office/officeart/2009/3/layout/HorizontalOrganizationChart"/>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A23E84-B929-4579-8E61-BE8B57820ED5}" type="doc">
      <dgm:prSet loTypeId="urn:microsoft.com/office/officeart/2008/layout/HorizontalMultiLevelHierarchy" loCatId="hierarchy" qsTypeId="urn:microsoft.com/office/officeart/2005/8/quickstyle/simple1#1" qsCatId="simple" csTypeId="urn:microsoft.com/office/officeart/2005/8/colors/accent0_1#3" csCatId="mainScheme" phldr="1"/>
      <dgm:spPr/>
      <dgm:t>
        <a:bodyPr/>
        <a:lstStyle/>
        <a:p>
          <a:endParaRPr lang="zh-CN" altLang="en-US"/>
        </a:p>
      </dgm:t>
    </dgm:pt>
    <dgm:pt modelId="{50967527-C6B8-40A1-BDE4-3DAD55FD2FFC}">
      <dgm:prSet custT="1"/>
      <dgm:spPr/>
      <dgm:t>
        <a:bodyPr/>
        <a:lstStyle/>
        <a:p>
          <a:pPr rtl="0"/>
          <a:r>
            <a:rPr lang="zh-CN" altLang="en-US" sz="1800" smtClean="0">
              <a:latin typeface="微软雅黑" panose="020B0503020204020204" pitchFamily="34" charset="-122"/>
              <a:ea typeface="微软雅黑" panose="020B0503020204020204" pitchFamily="34" charset="-122"/>
            </a:rPr>
            <a:t>物理量</a:t>
          </a:r>
          <a:endParaRPr lang="zh-CN" altLang="en-US" sz="1800">
            <a:latin typeface="微软雅黑" panose="020B0503020204020204" pitchFamily="34" charset="-122"/>
            <a:ea typeface="微软雅黑" panose="020B0503020204020204" pitchFamily="34" charset="-122"/>
          </a:endParaRPr>
        </a:p>
      </dgm:t>
    </dgm:pt>
    <dgm:pt modelId="{56362B98-9941-47A1-98AE-72CABCBF2A92}" type="parTrans" cxnId="{A985B226-8767-4DAC-B521-5F444F890DE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BB69F12-5B1A-46F9-A3BD-1FACC15F6958}" type="sibTrans" cxnId="{A985B226-8767-4DAC-B521-5F444F890DE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E1EBADA-B529-44B5-A876-6262FFE9AF75}">
      <dgm:prSet custT="1"/>
      <dgm:spPr/>
      <dgm:t>
        <a:bodyPr/>
        <a:lstStyle/>
        <a:p>
          <a:pPr algn="l" rtl="0"/>
          <a:r>
            <a:rPr lang="zh-CN" altLang="en-US" sz="1800" b="1" dirty="0" smtClean="0">
              <a:latin typeface="微软雅黑" panose="020B0503020204020204" pitchFamily="34" charset="-122"/>
              <a:ea typeface="微软雅黑" panose="020B0503020204020204" pitchFamily="34" charset="-122"/>
            </a:rPr>
            <a:t> </a:t>
          </a:r>
          <a:r>
            <a:rPr lang="zh-CN" altLang="en-US" sz="1800" b="1" dirty="0" smtClean="0">
              <a:solidFill>
                <a:srgbClr val="C00000"/>
              </a:solidFill>
              <a:latin typeface="微软雅黑" panose="020B0503020204020204" pitchFamily="34" charset="-122"/>
              <a:ea typeface="微软雅黑" panose="020B0503020204020204" pitchFamily="34" charset="-122"/>
            </a:rPr>
            <a:t>无量纲量</a:t>
          </a:r>
          <a:endParaRPr lang="en-US" altLang="zh-CN" sz="1800" b="1" dirty="0" smtClean="0">
            <a:solidFill>
              <a:srgbClr val="C00000"/>
            </a:solidFill>
            <a:latin typeface="微软雅黑" panose="020B0503020204020204" pitchFamily="34" charset="-122"/>
            <a:ea typeface="微软雅黑" panose="020B0503020204020204" pitchFamily="34" charset="-122"/>
          </a:endParaRPr>
        </a:p>
        <a:p>
          <a:pPr algn="l" rtl="0"/>
          <a:r>
            <a:rPr lang="zh-CN" altLang="en-US" sz="1600" dirty="0" smtClean="0">
              <a:latin typeface="微软雅黑" panose="020B0503020204020204" pitchFamily="34" charset="-122"/>
              <a:ea typeface="微软雅黑" panose="020B0503020204020204" pitchFamily="34" charset="-122"/>
            </a:rPr>
            <a:t> 与测量单位无关的量</a:t>
          </a:r>
          <a:endParaRPr lang="zh-CN" altLang="en-US" sz="1600" dirty="0">
            <a:latin typeface="微软雅黑" panose="020B0503020204020204" pitchFamily="34" charset="-122"/>
            <a:ea typeface="微软雅黑" panose="020B0503020204020204" pitchFamily="34" charset="-122"/>
          </a:endParaRPr>
        </a:p>
      </dgm:t>
    </dgm:pt>
    <dgm:pt modelId="{13719EF8-B29A-4D0A-8579-AD37156D0301}" type="parTrans" cxnId="{EDA6FD13-166B-4B33-8413-7B0B1339B3A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C6B67FD-6F5A-4A55-BDE7-791E108A465C}" type="sibTrans" cxnId="{EDA6FD13-166B-4B33-8413-7B0B1339B3A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17E5F74-BA31-4B9E-B0B8-7296DAA52631}">
      <dgm:prSet custT="1"/>
      <dgm:spPr/>
      <dgm:t>
        <a:bodyPr/>
        <a:lstStyle/>
        <a:p>
          <a:pPr algn="l" rtl="0"/>
          <a:r>
            <a:rPr lang="zh-CN" altLang="en-US" sz="1800" b="1" dirty="0" smtClean="0">
              <a:solidFill>
                <a:srgbClr val="002060"/>
              </a:solidFill>
              <a:latin typeface="微软雅黑" panose="020B0503020204020204" pitchFamily="34" charset="-122"/>
              <a:ea typeface="微软雅黑" panose="020B0503020204020204" pitchFamily="34" charset="-122"/>
            </a:rPr>
            <a:t> 有量纲量</a:t>
          </a:r>
          <a:endParaRPr lang="en-US" altLang="zh-CN" sz="1800" b="1" dirty="0" smtClean="0">
            <a:solidFill>
              <a:srgbClr val="002060"/>
            </a:solidFill>
            <a:latin typeface="微软雅黑" panose="020B0503020204020204" pitchFamily="34" charset="-122"/>
            <a:ea typeface="微软雅黑" panose="020B0503020204020204" pitchFamily="34" charset="-122"/>
          </a:endParaRPr>
        </a:p>
        <a:p>
          <a:pPr algn="l" rtl="0"/>
          <a:r>
            <a:rPr lang="zh-CN" altLang="en-US" sz="1600" dirty="0" smtClean="0">
              <a:latin typeface="微软雅黑" panose="020B0503020204020204" pitchFamily="34" charset="-122"/>
              <a:ea typeface="微软雅黑" panose="020B0503020204020204" pitchFamily="34" charset="-122"/>
            </a:rPr>
            <a:t> 与测量单位有关的量</a:t>
          </a:r>
          <a:endParaRPr lang="zh-CN" altLang="en-US" sz="1600" dirty="0">
            <a:latin typeface="微软雅黑" panose="020B0503020204020204" pitchFamily="34" charset="-122"/>
            <a:ea typeface="微软雅黑" panose="020B0503020204020204" pitchFamily="34" charset="-122"/>
          </a:endParaRPr>
        </a:p>
      </dgm:t>
    </dgm:pt>
    <dgm:pt modelId="{54BC1665-DE16-43CB-A728-23EEF38FFBFE}" type="parTrans" cxnId="{5AFFB83F-BD36-4534-8E18-9D60558D671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6333397-3129-4DAE-8A13-140A3B99E715}" type="sibTrans" cxnId="{5AFFB83F-BD36-4534-8E18-9D60558D671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B1E1B65-8E5E-4D0A-ABC6-2530E36054EF}">
      <dgm:prSet custT="1"/>
      <dgm:spPr/>
      <dgm:t>
        <a:bodyPr/>
        <a:lstStyle/>
        <a:p>
          <a:pPr algn="l" rtl="0"/>
          <a:r>
            <a:rPr lang="en-US" altLang="zh-CN" sz="1800" dirty="0" smtClean="0">
              <a:latin typeface="微软雅黑" panose="020B0503020204020204" pitchFamily="34" charset="-122"/>
              <a:ea typeface="微软雅黑" panose="020B0503020204020204" pitchFamily="34" charset="-122"/>
            </a:rPr>
            <a:t> </a:t>
          </a:r>
          <a:r>
            <a:rPr lang="zh-CN" sz="1800" dirty="0" smtClean="0">
              <a:latin typeface="微软雅黑" panose="020B0503020204020204" pitchFamily="34" charset="-122"/>
              <a:ea typeface="微软雅黑" panose="020B0503020204020204" pitchFamily="34" charset="-122"/>
            </a:rPr>
            <a:t>基本量：用基本单位测量的量</a:t>
          </a:r>
          <a:endParaRPr lang="zh-CN" altLang="en-US" sz="1800" dirty="0">
            <a:latin typeface="微软雅黑" panose="020B0503020204020204" pitchFamily="34" charset="-122"/>
            <a:ea typeface="微软雅黑" panose="020B0503020204020204" pitchFamily="34" charset="-122"/>
          </a:endParaRPr>
        </a:p>
      </dgm:t>
    </dgm:pt>
    <dgm:pt modelId="{4F9AA8C9-55F9-446A-B804-BA1E3CB61CED}" type="parTrans" cxnId="{C11B38AB-52C9-45F1-BAC0-444FD99052E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70EE099-20F7-4C23-B680-04176DC20A26}" type="sibTrans" cxnId="{C11B38AB-52C9-45F1-BAC0-444FD99052E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6178229-5678-4394-91A1-C72182E9BE99}">
      <dgm:prSet custT="1"/>
      <dgm:spPr/>
      <dgm:t>
        <a:bodyPr/>
        <a:lstStyle/>
        <a:p>
          <a:pPr algn="l" rtl="0"/>
          <a:r>
            <a:rPr lang="zh-CN" altLang="en-US" sz="1800" dirty="0" smtClean="0">
              <a:latin typeface="微软雅黑" panose="020B0503020204020204" pitchFamily="34" charset="-122"/>
              <a:ea typeface="微软雅黑" panose="020B0503020204020204" pitchFamily="34" charset="-122"/>
            </a:rPr>
            <a:t> 导出量：用导出单位测量的量</a:t>
          </a:r>
          <a:endParaRPr lang="zh-CN" altLang="en-US" sz="1800" dirty="0">
            <a:latin typeface="微软雅黑" panose="020B0503020204020204" pitchFamily="34" charset="-122"/>
            <a:ea typeface="微软雅黑" panose="020B0503020204020204" pitchFamily="34" charset="-122"/>
          </a:endParaRPr>
        </a:p>
      </dgm:t>
    </dgm:pt>
    <dgm:pt modelId="{3D3D071C-F9F5-43F2-B45D-CF93097E64AF}" type="parTrans" cxnId="{8F222096-11B1-4B59-AFD8-4C58764782A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DB76D0E-E9D2-4967-BF6F-CF7A8840586B}" type="sibTrans" cxnId="{8F222096-11B1-4B59-AFD8-4C58764782A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2D5A013-1688-48D8-98E9-7C6B79639FA7}" type="pres">
      <dgm:prSet presAssocID="{53A23E84-B929-4579-8E61-BE8B57820ED5}" presName="Name0" presStyleCnt="0">
        <dgm:presLayoutVars>
          <dgm:chPref val="1"/>
          <dgm:dir/>
          <dgm:animOne val="branch"/>
          <dgm:animLvl val="lvl"/>
          <dgm:resizeHandles val="exact"/>
        </dgm:presLayoutVars>
      </dgm:prSet>
      <dgm:spPr/>
      <dgm:t>
        <a:bodyPr/>
        <a:lstStyle/>
        <a:p>
          <a:endParaRPr lang="zh-CN" altLang="en-US"/>
        </a:p>
      </dgm:t>
    </dgm:pt>
    <dgm:pt modelId="{3C9DCF37-DEB0-4BA0-B184-B8D6B7A60021}" type="pres">
      <dgm:prSet presAssocID="{50967527-C6B8-40A1-BDE4-3DAD55FD2FFC}" presName="root1" presStyleCnt="0"/>
      <dgm:spPr/>
    </dgm:pt>
    <dgm:pt modelId="{784D4940-A552-4BB9-88EB-C0E664701483}" type="pres">
      <dgm:prSet presAssocID="{50967527-C6B8-40A1-BDE4-3DAD55FD2FFC}" presName="LevelOneTextNode" presStyleLbl="node0" presStyleIdx="0" presStyleCnt="1" custScaleY="39684">
        <dgm:presLayoutVars>
          <dgm:chPref val="3"/>
        </dgm:presLayoutVars>
      </dgm:prSet>
      <dgm:spPr/>
      <dgm:t>
        <a:bodyPr/>
        <a:lstStyle/>
        <a:p>
          <a:endParaRPr lang="zh-CN" altLang="en-US"/>
        </a:p>
      </dgm:t>
    </dgm:pt>
    <dgm:pt modelId="{D91B7869-4084-415E-9507-762693346651}" type="pres">
      <dgm:prSet presAssocID="{50967527-C6B8-40A1-BDE4-3DAD55FD2FFC}" presName="level2hierChild" presStyleCnt="0"/>
      <dgm:spPr/>
    </dgm:pt>
    <dgm:pt modelId="{89C0C60E-6511-4FE3-BE27-4F044F68021C}" type="pres">
      <dgm:prSet presAssocID="{13719EF8-B29A-4D0A-8579-AD37156D0301}" presName="conn2-1" presStyleLbl="parChTrans1D2" presStyleIdx="0" presStyleCnt="2"/>
      <dgm:spPr/>
      <dgm:t>
        <a:bodyPr/>
        <a:lstStyle/>
        <a:p>
          <a:endParaRPr lang="zh-CN" altLang="en-US"/>
        </a:p>
      </dgm:t>
    </dgm:pt>
    <dgm:pt modelId="{F30BF64A-3913-441E-932C-D253A336D960}" type="pres">
      <dgm:prSet presAssocID="{13719EF8-B29A-4D0A-8579-AD37156D0301}" presName="connTx" presStyleLbl="parChTrans1D2" presStyleIdx="0" presStyleCnt="2"/>
      <dgm:spPr/>
      <dgm:t>
        <a:bodyPr/>
        <a:lstStyle/>
        <a:p>
          <a:endParaRPr lang="zh-CN" altLang="en-US"/>
        </a:p>
      </dgm:t>
    </dgm:pt>
    <dgm:pt modelId="{FA18501B-7D6C-42C7-9990-8CF3B9035306}" type="pres">
      <dgm:prSet presAssocID="{6E1EBADA-B529-44B5-A876-6262FFE9AF75}" presName="root2" presStyleCnt="0"/>
      <dgm:spPr/>
    </dgm:pt>
    <dgm:pt modelId="{F2A527E5-439E-4856-BEBE-E611FE75778D}" type="pres">
      <dgm:prSet presAssocID="{6E1EBADA-B529-44B5-A876-6262FFE9AF75}" presName="LevelTwoTextNode" presStyleLbl="node2" presStyleIdx="0" presStyleCnt="2" custScaleX="93981" custScaleY="147503">
        <dgm:presLayoutVars>
          <dgm:chPref val="3"/>
        </dgm:presLayoutVars>
      </dgm:prSet>
      <dgm:spPr/>
      <dgm:t>
        <a:bodyPr/>
        <a:lstStyle/>
        <a:p>
          <a:endParaRPr lang="zh-CN" altLang="en-US"/>
        </a:p>
      </dgm:t>
    </dgm:pt>
    <dgm:pt modelId="{C8A25138-E35E-4948-8130-7251D0B1E50B}" type="pres">
      <dgm:prSet presAssocID="{6E1EBADA-B529-44B5-A876-6262FFE9AF75}" presName="level3hierChild" presStyleCnt="0"/>
      <dgm:spPr/>
    </dgm:pt>
    <dgm:pt modelId="{4D246AE0-2E7C-4F8A-9551-DAF3816761DB}" type="pres">
      <dgm:prSet presAssocID="{54BC1665-DE16-43CB-A728-23EEF38FFBFE}" presName="conn2-1" presStyleLbl="parChTrans1D2" presStyleIdx="1" presStyleCnt="2"/>
      <dgm:spPr/>
      <dgm:t>
        <a:bodyPr/>
        <a:lstStyle/>
        <a:p>
          <a:endParaRPr lang="zh-CN" altLang="en-US"/>
        </a:p>
      </dgm:t>
    </dgm:pt>
    <dgm:pt modelId="{A8EEF8E6-3598-4EF8-922E-C1742C9A78F1}" type="pres">
      <dgm:prSet presAssocID="{54BC1665-DE16-43CB-A728-23EEF38FFBFE}" presName="connTx" presStyleLbl="parChTrans1D2" presStyleIdx="1" presStyleCnt="2"/>
      <dgm:spPr/>
      <dgm:t>
        <a:bodyPr/>
        <a:lstStyle/>
        <a:p>
          <a:endParaRPr lang="zh-CN" altLang="en-US"/>
        </a:p>
      </dgm:t>
    </dgm:pt>
    <dgm:pt modelId="{CD4D3940-0AD5-434D-B01C-3332B4FF083F}" type="pres">
      <dgm:prSet presAssocID="{517E5F74-BA31-4B9E-B0B8-7296DAA52631}" presName="root2" presStyleCnt="0"/>
      <dgm:spPr/>
    </dgm:pt>
    <dgm:pt modelId="{DC7D0F37-BCFD-49DF-BAD3-CF720C6B11FF}" type="pres">
      <dgm:prSet presAssocID="{517E5F74-BA31-4B9E-B0B8-7296DAA52631}" presName="LevelTwoTextNode" presStyleLbl="node2" presStyleIdx="1" presStyleCnt="2" custScaleX="93981" custScaleY="152170">
        <dgm:presLayoutVars>
          <dgm:chPref val="3"/>
        </dgm:presLayoutVars>
      </dgm:prSet>
      <dgm:spPr/>
      <dgm:t>
        <a:bodyPr/>
        <a:lstStyle/>
        <a:p>
          <a:endParaRPr lang="zh-CN" altLang="en-US"/>
        </a:p>
      </dgm:t>
    </dgm:pt>
    <dgm:pt modelId="{AD3394DC-3100-4787-BD25-24F97872DC8D}" type="pres">
      <dgm:prSet presAssocID="{517E5F74-BA31-4B9E-B0B8-7296DAA52631}" presName="level3hierChild" presStyleCnt="0"/>
      <dgm:spPr/>
    </dgm:pt>
    <dgm:pt modelId="{E32004BB-02C7-4C05-ACA1-5E3F4587A40C}" type="pres">
      <dgm:prSet presAssocID="{4F9AA8C9-55F9-446A-B804-BA1E3CB61CED}" presName="conn2-1" presStyleLbl="parChTrans1D3" presStyleIdx="0" presStyleCnt="2"/>
      <dgm:spPr/>
      <dgm:t>
        <a:bodyPr/>
        <a:lstStyle/>
        <a:p>
          <a:endParaRPr lang="zh-CN" altLang="en-US"/>
        </a:p>
      </dgm:t>
    </dgm:pt>
    <dgm:pt modelId="{973C3D05-AC7E-49DB-889E-81E0BF59FC86}" type="pres">
      <dgm:prSet presAssocID="{4F9AA8C9-55F9-446A-B804-BA1E3CB61CED}" presName="connTx" presStyleLbl="parChTrans1D3" presStyleIdx="0" presStyleCnt="2"/>
      <dgm:spPr/>
      <dgm:t>
        <a:bodyPr/>
        <a:lstStyle/>
        <a:p>
          <a:endParaRPr lang="zh-CN" altLang="en-US"/>
        </a:p>
      </dgm:t>
    </dgm:pt>
    <dgm:pt modelId="{30E000D1-0D88-4F10-8C84-A23CD5F14152}" type="pres">
      <dgm:prSet presAssocID="{5B1E1B65-8E5E-4D0A-ABC6-2530E36054EF}" presName="root2" presStyleCnt="0"/>
      <dgm:spPr/>
    </dgm:pt>
    <dgm:pt modelId="{756393FD-5F5E-4D63-A4DE-B9AEBB09C7D9}" type="pres">
      <dgm:prSet presAssocID="{5B1E1B65-8E5E-4D0A-ABC6-2530E36054EF}" presName="LevelTwoTextNode" presStyleLbl="node3" presStyleIdx="0" presStyleCnt="2" custScaleX="153791">
        <dgm:presLayoutVars>
          <dgm:chPref val="3"/>
        </dgm:presLayoutVars>
      </dgm:prSet>
      <dgm:spPr/>
      <dgm:t>
        <a:bodyPr/>
        <a:lstStyle/>
        <a:p>
          <a:endParaRPr lang="zh-CN" altLang="en-US"/>
        </a:p>
      </dgm:t>
    </dgm:pt>
    <dgm:pt modelId="{83A539D5-D4C9-48EA-81E5-0F6BFD6AB29A}" type="pres">
      <dgm:prSet presAssocID="{5B1E1B65-8E5E-4D0A-ABC6-2530E36054EF}" presName="level3hierChild" presStyleCnt="0"/>
      <dgm:spPr/>
    </dgm:pt>
    <dgm:pt modelId="{0D6D2453-A083-443E-894A-7E077680176F}" type="pres">
      <dgm:prSet presAssocID="{3D3D071C-F9F5-43F2-B45D-CF93097E64AF}" presName="conn2-1" presStyleLbl="parChTrans1D3" presStyleIdx="1" presStyleCnt="2"/>
      <dgm:spPr/>
      <dgm:t>
        <a:bodyPr/>
        <a:lstStyle/>
        <a:p>
          <a:endParaRPr lang="zh-CN" altLang="en-US"/>
        </a:p>
      </dgm:t>
    </dgm:pt>
    <dgm:pt modelId="{4002B0BD-F03A-4649-BD4D-B86093999FEA}" type="pres">
      <dgm:prSet presAssocID="{3D3D071C-F9F5-43F2-B45D-CF93097E64AF}" presName="connTx" presStyleLbl="parChTrans1D3" presStyleIdx="1" presStyleCnt="2"/>
      <dgm:spPr/>
      <dgm:t>
        <a:bodyPr/>
        <a:lstStyle/>
        <a:p>
          <a:endParaRPr lang="zh-CN" altLang="en-US"/>
        </a:p>
      </dgm:t>
    </dgm:pt>
    <dgm:pt modelId="{209E74F2-0DCF-46B9-B41C-2E829FA0DA9C}" type="pres">
      <dgm:prSet presAssocID="{56178229-5678-4394-91A1-C72182E9BE99}" presName="root2" presStyleCnt="0"/>
      <dgm:spPr/>
    </dgm:pt>
    <dgm:pt modelId="{1483ACF1-D991-4318-94D2-A06E90D39190}" type="pres">
      <dgm:prSet presAssocID="{56178229-5678-4394-91A1-C72182E9BE99}" presName="LevelTwoTextNode" presStyleLbl="node3" presStyleIdx="1" presStyleCnt="2" custScaleX="153791">
        <dgm:presLayoutVars>
          <dgm:chPref val="3"/>
        </dgm:presLayoutVars>
      </dgm:prSet>
      <dgm:spPr/>
      <dgm:t>
        <a:bodyPr/>
        <a:lstStyle/>
        <a:p>
          <a:endParaRPr lang="zh-CN" altLang="en-US"/>
        </a:p>
      </dgm:t>
    </dgm:pt>
    <dgm:pt modelId="{F2A8EBF1-C9CA-40D1-B248-437E1F2B74C6}" type="pres">
      <dgm:prSet presAssocID="{56178229-5678-4394-91A1-C72182E9BE99}" presName="level3hierChild" presStyleCnt="0"/>
      <dgm:spPr/>
    </dgm:pt>
  </dgm:ptLst>
  <dgm:cxnLst>
    <dgm:cxn modelId="{C11B38AB-52C9-45F1-BAC0-444FD99052E3}" srcId="{517E5F74-BA31-4B9E-B0B8-7296DAA52631}" destId="{5B1E1B65-8E5E-4D0A-ABC6-2530E36054EF}" srcOrd="0" destOrd="0" parTransId="{4F9AA8C9-55F9-446A-B804-BA1E3CB61CED}" sibTransId="{470EE099-20F7-4C23-B680-04176DC20A26}"/>
    <dgm:cxn modelId="{98BA01C8-134B-48B3-AB53-09B183AE7D30}" type="presOf" srcId="{13719EF8-B29A-4D0A-8579-AD37156D0301}" destId="{F30BF64A-3913-441E-932C-D253A336D960}" srcOrd="1" destOrd="0" presId="urn:microsoft.com/office/officeart/2008/layout/HorizontalMultiLevelHierarchy"/>
    <dgm:cxn modelId="{900FFD96-0323-4D8F-BE54-959A2D40CAB6}" type="presOf" srcId="{13719EF8-B29A-4D0A-8579-AD37156D0301}" destId="{89C0C60E-6511-4FE3-BE27-4F044F68021C}" srcOrd="0" destOrd="0" presId="urn:microsoft.com/office/officeart/2008/layout/HorizontalMultiLevelHierarchy"/>
    <dgm:cxn modelId="{CEEE0340-3E02-43C5-A661-F34EC6DEE28A}" type="presOf" srcId="{56178229-5678-4394-91A1-C72182E9BE99}" destId="{1483ACF1-D991-4318-94D2-A06E90D39190}" srcOrd="0" destOrd="0" presId="urn:microsoft.com/office/officeart/2008/layout/HorizontalMultiLevelHierarchy"/>
    <dgm:cxn modelId="{07F85574-9073-4ABC-844A-DCBF24028BC8}" type="presOf" srcId="{50967527-C6B8-40A1-BDE4-3DAD55FD2FFC}" destId="{784D4940-A552-4BB9-88EB-C0E664701483}" srcOrd="0" destOrd="0" presId="urn:microsoft.com/office/officeart/2008/layout/HorizontalMultiLevelHierarchy"/>
    <dgm:cxn modelId="{8F222096-11B1-4B59-AFD8-4C58764782A4}" srcId="{517E5F74-BA31-4B9E-B0B8-7296DAA52631}" destId="{56178229-5678-4394-91A1-C72182E9BE99}" srcOrd="1" destOrd="0" parTransId="{3D3D071C-F9F5-43F2-B45D-CF93097E64AF}" sibTransId="{8DB76D0E-E9D2-4967-BF6F-CF7A8840586B}"/>
    <dgm:cxn modelId="{5228AD8D-CA99-46CD-8807-868DAF51E7CB}" type="presOf" srcId="{54BC1665-DE16-43CB-A728-23EEF38FFBFE}" destId="{A8EEF8E6-3598-4EF8-922E-C1742C9A78F1}" srcOrd="1" destOrd="0" presId="urn:microsoft.com/office/officeart/2008/layout/HorizontalMultiLevelHierarchy"/>
    <dgm:cxn modelId="{BC40ADBD-D632-424A-BEAA-8DE795EC4780}" type="presOf" srcId="{3D3D071C-F9F5-43F2-B45D-CF93097E64AF}" destId="{4002B0BD-F03A-4649-BD4D-B86093999FEA}" srcOrd="1" destOrd="0" presId="urn:microsoft.com/office/officeart/2008/layout/HorizontalMultiLevelHierarchy"/>
    <dgm:cxn modelId="{2933F9D3-1D1F-49EB-A4DB-419415DC7449}" type="presOf" srcId="{3D3D071C-F9F5-43F2-B45D-CF93097E64AF}" destId="{0D6D2453-A083-443E-894A-7E077680176F}" srcOrd="0" destOrd="0" presId="urn:microsoft.com/office/officeart/2008/layout/HorizontalMultiLevelHierarchy"/>
    <dgm:cxn modelId="{4A8FC0C9-FAFF-4C9B-8C45-AEB539C2D2B5}" type="presOf" srcId="{5B1E1B65-8E5E-4D0A-ABC6-2530E36054EF}" destId="{756393FD-5F5E-4D63-A4DE-B9AEBB09C7D9}" srcOrd="0" destOrd="0" presId="urn:microsoft.com/office/officeart/2008/layout/HorizontalMultiLevelHierarchy"/>
    <dgm:cxn modelId="{F954C15E-E191-4E4F-A629-24D53E208A04}" type="presOf" srcId="{54BC1665-DE16-43CB-A728-23EEF38FFBFE}" destId="{4D246AE0-2E7C-4F8A-9551-DAF3816761DB}" srcOrd="0" destOrd="0" presId="urn:microsoft.com/office/officeart/2008/layout/HorizontalMultiLevelHierarchy"/>
    <dgm:cxn modelId="{8EE80FBA-B78C-4D64-8AE9-85ADBFC563AD}" type="presOf" srcId="{53A23E84-B929-4579-8E61-BE8B57820ED5}" destId="{E2D5A013-1688-48D8-98E9-7C6B79639FA7}" srcOrd="0" destOrd="0" presId="urn:microsoft.com/office/officeart/2008/layout/HorizontalMultiLevelHierarchy"/>
    <dgm:cxn modelId="{5AFFB83F-BD36-4534-8E18-9D60558D671D}" srcId="{50967527-C6B8-40A1-BDE4-3DAD55FD2FFC}" destId="{517E5F74-BA31-4B9E-B0B8-7296DAA52631}" srcOrd="1" destOrd="0" parTransId="{54BC1665-DE16-43CB-A728-23EEF38FFBFE}" sibTransId="{96333397-3129-4DAE-8A13-140A3B99E715}"/>
    <dgm:cxn modelId="{3B8DEBAF-DA74-4E75-98AE-494CD7F26654}" type="presOf" srcId="{517E5F74-BA31-4B9E-B0B8-7296DAA52631}" destId="{DC7D0F37-BCFD-49DF-BAD3-CF720C6B11FF}" srcOrd="0" destOrd="0" presId="urn:microsoft.com/office/officeart/2008/layout/HorizontalMultiLevelHierarchy"/>
    <dgm:cxn modelId="{EDA6FD13-166B-4B33-8413-7B0B1339B3A5}" srcId="{50967527-C6B8-40A1-BDE4-3DAD55FD2FFC}" destId="{6E1EBADA-B529-44B5-A876-6262FFE9AF75}" srcOrd="0" destOrd="0" parTransId="{13719EF8-B29A-4D0A-8579-AD37156D0301}" sibTransId="{EC6B67FD-6F5A-4A55-BDE7-791E108A465C}"/>
    <dgm:cxn modelId="{7129C846-7B4B-4ECE-AE36-5907D8006F92}" type="presOf" srcId="{6E1EBADA-B529-44B5-A876-6262FFE9AF75}" destId="{F2A527E5-439E-4856-BEBE-E611FE75778D}" srcOrd="0" destOrd="0" presId="urn:microsoft.com/office/officeart/2008/layout/HorizontalMultiLevelHierarchy"/>
    <dgm:cxn modelId="{186EF90C-7B49-4C8F-8A20-808371F03C7D}" type="presOf" srcId="{4F9AA8C9-55F9-446A-B804-BA1E3CB61CED}" destId="{973C3D05-AC7E-49DB-889E-81E0BF59FC86}" srcOrd="1" destOrd="0" presId="urn:microsoft.com/office/officeart/2008/layout/HorizontalMultiLevelHierarchy"/>
    <dgm:cxn modelId="{A985B226-8767-4DAC-B521-5F444F890DE3}" srcId="{53A23E84-B929-4579-8E61-BE8B57820ED5}" destId="{50967527-C6B8-40A1-BDE4-3DAD55FD2FFC}" srcOrd="0" destOrd="0" parTransId="{56362B98-9941-47A1-98AE-72CABCBF2A92}" sibTransId="{DBB69F12-5B1A-46F9-A3BD-1FACC15F6958}"/>
    <dgm:cxn modelId="{64727010-DD7B-4685-A060-B7F8D6E489EE}" type="presOf" srcId="{4F9AA8C9-55F9-446A-B804-BA1E3CB61CED}" destId="{E32004BB-02C7-4C05-ACA1-5E3F4587A40C}" srcOrd="0" destOrd="0" presId="urn:microsoft.com/office/officeart/2008/layout/HorizontalMultiLevelHierarchy"/>
    <dgm:cxn modelId="{E34AEF7B-2353-4BC1-8820-9AF7400B3245}" type="presParOf" srcId="{E2D5A013-1688-48D8-98E9-7C6B79639FA7}" destId="{3C9DCF37-DEB0-4BA0-B184-B8D6B7A60021}" srcOrd="0" destOrd="0" presId="urn:microsoft.com/office/officeart/2008/layout/HorizontalMultiLevelHierarchy"/>
    <dgm:cxn modelId="{874DB8C6-A8C6-422D-B73F-DB2341FCE1A1}" type="presParOf" srcId="{3C9DCF37-DEB0-4BA0-B184-B8D6B7A60021}" destId="{784D4940-A552-4BB9-88EB-C0E664701483}" srcOrd="0" destOrd="0" presId="urn:microsoft.com/office/officeart/2008/layout/HorizontalMultiLevelHierarchy"/>
    <dgm:cxn modelId="{8D81A66F-DAD1-482D-BE4E-51BCAC449789}" type="presParOf" srcId="{3C9DCF37-DEB0-4BA0-B184-B8D6B7A60021}" destId="{D91B7869-4084-415E-9507-762693346651}" srcOrd="1" destOrd="0" presId="urn:microsoft.com/office/officeart/2008/layout/HorizontalMultiLevelHierarchy"/>
    <dgm:cxn modelId="{767F0977-7D24-4E48-9A64-BFD1FCE82E92}" type="presParOf" srcId="{D91B7869-4084-415E-9507-762693346651}" destId="{89C0C60E-6511-4FE3-BE27-4F044F68021C}" srcOrd="0" destOrd="0" presId="urn:microsoft.com/office/officeart/2008/layout/HorizontalMultiLevelHierarchy"/>
    <dgm:cxn modelId="{46923884-D831-4E0C-889C-5BA18051912B}" type="presParOf" srcId="{89C0C60E-6511-4FE3-BE27-4F044F68021C}" destId="{F30BF64A-3913-441E-932C-D253A336D960}" srcOrd="0" destOrd="0" presId="urn:microsoft.com/office/officeart/2008/layout/HorizontalMultiLevelHierarchy"/>
    <dgm:cxn modelId="{78041D25-6BEE-4F4D-B593-4B2874CC8CA6}" type="presParOf" srcId="{D91B7869-4084-415E-9507-762693346651}" destId="{FA18501B-7D6C-42C7-9990-8CF3B9035306}" srcOrd="1" destOrd="0" presId="urn:microsoft.com/office/officeart/2008/layout/HorizontalMultiLevelHierarchy"/>
    <dgm:cxn modelId="{83D7B24B-3B9F-486C-9817-A6D79D0A34C1}" type="presParOf" srcId="{FA18501B-7D6C-42C7-9990-8CF3B9035306}" destId="{F2A527E5-439E-4856-BEBE-E611FE75778D}" srcOrd="0" destOrd="0" presId="urn:microsoft.com/office/officeart/2008/layout/HorizontalMultiLevelHierarchy"/>
    <dgm:cxn modelId="{2C28588E-7ED7-4FFD-A197-747C95A47076}" type="presParOf" srcId="{FA18501B-7D6C-42C7-9990-8CF3B9035306}" destId="{C8A25138-E35E-4948-8130-7251D0B1E50B}" srcOrd="1" destOrd="0" presId="urn:microsoft.com/office/officeart/2008/layout/HorizontalMultiLevelHierarchy"/>
    <dgm:cxn modelId="{02A126FC-1476-4CA7-8EFF-F2FE694EEC5E}" type="presParOf" srcId="{D91B7869-4084-415E-9507-762693346651}" destId="{4D246AE0-2E7C-4F8A-9551-DAF3816761DB}" srcOrd="2" destOrd="0" presId="urn:microsoft.com/office/officeart/2008/layout/HorizontalMultiLevelHierarchy"/>
    <dgm:cxn modelId="{50DF5852-E38D-4C9F-87F0-259369204C97}" type="presParOf" srcId="{4D246AE0-2E7C-4F8A-9551-DAF3816761DB}" destId="{A8EEF8E6-3598-4EF8-922E-C1742C9A78F1}" srcOrd="0" destOrd="0" presId="urn:microsoft.com/office/officeart/2008/layout/HorizontalMultiLevelHierarchy"/>
    <dgm:cxn modelId="{92BBD2B9-4031-4EC0-AD91-43AC34AE3089}" type="presParOf" srcId="{D91B7869-4084-415E-9507-762693346651}" destId="{CD4D3940-0AD5-434D-B01C-3332B4FF083F}" srcOrd="3" destOrd="0" presId="urn:microsoft.com/office/officeart/2008/layout/HorizontalMultiLevelHierarchy"/>
    <dgm:cxn modelId="{F7D68E55-87EE-4CA1-8EB5-A6312CB97996}" type="presParOf" srcId="{CD4D3940-0AD5-434D-B01C-3332B4FF083F}" destId="{DC7D0F37-BCFD-49DF-BAD3-CF720C6B11FF}" srcOrd="0" destOrd="0" presId="urn:microsoft.com/office/officeart/2008/layout/HorizontalMultiLevelHierarchy"/>
    <dgm:cxn modelId="{E278727E-D4FA-4282-89B3-73DD31CAFF96}" type="presParOf" srcId="{CD4D3940-0AD5-434D-B01C-3332B4FF083F}" destId="{AD3394DC-3100-4787-BD25-24F97872DC8D}" srcOrd="1" destOrd="0" presId="urn:microsoft.com/office/officeart/2008/layout/HorizontalMultiLevelHierarchy"/>
    <dgm:cxn modelId="{F76FCC57-314E-4A49-97B7-FAD8DD4DDAB9}" type="presParOf" srcId="{AD3394DC-3100-4787-BD25-24F97872DC8D}" destId="{E32004BB-02C7-4C05-ACA1-5E3F4587A40C}" srcOrd="0" destOrd="0" presId="urn:microsoft.com/office/officeart/2008/layout/HorizontalMultiLevelHierarchy"/>
    <dgm:cxn modelId="{854F7220-ABB4-48A2-A29C-10D1993E7DC9}" type="presParOf" srcId="{E32004BB-02C7-4C05-ACA1-5E3F4587A40C}" destId="{973C3D05-AC7E-49DB-889E-81E0BF59FC86}" srcOrd="0" destOrd="0" presId="urn:microsoft.com/office/officeart/2008/layout/HorizontalMultiLevelHierarchy"/>
    <dgm:cxn modelId="{9CF7F9C5-7E57-4EC7-B872-CBE733AD25FE}" type="presParOf" srcId="{AD3394DC-3100-4787-BD25-24F97872DC8D}" destId="{30E000D1-0D88-4F10-8C84-A23CD5F14152}" srcOrd="1" destOrd="0" presId="urn:microsoft.com/office/officeart/2008/layout/HorizontalMultiLevelHierarchy"/>
    <dgm:cxn modelId="{7BD27B60-3D0E-4FBA-8FEB-47AFD6611D3F}" type="presParOf" srcId="{30E000D1-0D88-4F10-8C84-A23CD5F14152}" destId="{756393FD-5F5E-4D63-A4DE-B9AEBB09C7D9}" srcOrd="0" destOrd="0" presId="urn:microsoft.com/office/officeart/2008/layout/HorizontalMultiLevelHierarchy"/>
    <dgm:cxn modelId="{D03CB58C-0552-4D5F-8845-240E2855F30E}" type="presParOf" srcId="{30E000D1-0D88-4F10-8C84-A23CD5F14152}" destId="{83A539D5-D4C9-48EA-81E5-0F6BFD6AB29A}" srcOrd="1" destOrd="0" presId="urn:microsoft.com/office/officeart/2008/layout/HorizontalMultiLevelHierarchy"/>
    <dgm:cxn modelId="{446F9A6B-5259-4DC4-929C-5E31995BFB11}" type="presParOf" srcId="{AD3394DC-3100-4787-BD25-24F97872DC8D}" destId="{0D6D2453-A083-443E-894A-7E077680176F}" srcOrd="2" destOrd="0" presId="urn:microsoft.com/office/officeart/2008/layout/HorizontalMultiLevelHierarchy"/>
    <dgm:cxn modelId="{C3D70072-4A5D-46C1-B922-E2C5AB149A7F}" type="presParOf" srcId="{0D6D2453-A083-443E-894A-7E077680176F}" destId="{4002B0BD-F03A-4649-BD4D-B86093999FEA}" srcOrd="0" destOrd="0" presId="urn:microsoft.com/office/officeart/2008/layout/HorizontalMultiLevelHierarchy"/>
    <dgm:cxn modelId="{540AD795-4B8E-46A1-BA4C-512129C78222}" type="presParOf" srcId="{AD3394DC-3100-4787-BD25-24F97872DC8D}" destId="{209E74F2-0DCF-46B9-B41C-2E829FA0DA9C}" srcOrd="3" destOrd="0" presId="urn:microsoft.com/office/officeart/2008/layout/HorizontalMultiLevelHierarchy"/>
    <dgm:cxn modelId="{C5BE5DC2-57F6-42D4-98A5-B15C4F55F29B}" type="presParOf" srcId="{209E74F2-0DCF-46B9-B41C-2E829FA0DA9C}" destId="{1483ACF1-D991-4318-94D2-A06E90D39190}" srcOrd="0" destOrd="0" presId="urn:microsoft.com/office/officeart/2008/layout/HorizontalMultiLevelHierarchy"/>
    <dgm:cxn modelId="{2036570D-F6AD-4650-BE27-EED9C68AEA8B}" type="presParOf" srcId="{209E74F2-0DCF-46B9-B41C-2E829FA0DA9C}" destId="{F2A8EBF1-C9CA-40D1-B248-437E1F2B74C6}" srcOrd="1" destOrd="0" presId="urn:microsoft.com/office/officeart/2008/layout/HorizontalMultiLevelHierarchy"/>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4354" cy="2525425"/>
        <a:chOff x="0" y="0"/>
        <a:chExt cx="3814354" cy="2525425"/>
      </a:xfrm>
    </dsp:grpSpPr>
    <dsp:sp modelId="{EC1F02D5-1408-40C8-89C2-A8FB953D70F1}">
      <dsp:nvSpPr>
        <dsp:cNvPr id="5" name="任意多边形 4"/>
        <dsp:cNvSpPr/>
      </dsp:nvSpPr>
      <dsp:spPr bwMode="white">
        <a:xfrm>
          <a:off x="1121869" y="780309"/>
          <a:ext cx="224374" cy="241202"/>
        </a:xfrm>
        <a:custGeom>
          <a:avLst/>
          <a:gdLst/>
          <a:ahLst/>
          <a:cxnLst/>
          <a:pathLst>
            <a:path w="353" h="380">
              <a:moveTo>
                <a:pt x="0" y="380"/>
              </a:moveTo>
              <a:lnTo>
                <a:pt x="243" y="380"/>
              </a:lnTo>
              <a:lnTo>
                <a:pt x="243" y="0"/>
              </a:lnTo>
              <a:lnTo>
                <a:pt x="353" y="0"/>
              </a:lnTo>
            </a:path>
          </a:pathLst>
        </a:custGeom>
      </dsp:spPr>
      <dsp:style>
        <a:lnRef idx="2">
          <a:schemeClr val="dk1">
            <a:shade val="60000"/>
          </a:schemeClr>
        </a:lnRef>
        <a:fillRef idx="0">
          <a:schemeClr val="dk1"/>
        </a:fillRef>
        <a:effectRef idx="0">
          <a:scrgbClr r="0" g="0" b="0"/>
        </a:effectRef>
        <a:fontRef idx="minor"/>
      </dsp:style>
      <dsp:txXfrm>
        <a:off x="1121869" y="780309"/>
        <a:ext cx="224374" cy="241202"/>
      </dsp:txXfrm>
    </dsp:sp>
    <dsp:sp modelId="{5C5AAA82-FB73-4105-811D-B965124EB680}">
      <dsp:nvSpPr>
        <dsp:cNvPr id="8" name="任意多边形 7"/>
        <dsp:cNvSpPr/>
      </dsp:nvSpPr>
      <dsp:spPr bwMode="white">
        <a:xfrm>
          <a:off x="1121869" y="1021511"/>
          <a:ext cx="224374" cy="241202"/>
        </a:xfrm>
        <a:custGeom>
          <a:avLst/>
          <a:gdLst/>
          <a:ahLst/>
          <a:cxnLst/>
          <a:pathLst>
            <a:path w="353" h="380">
              <a:moveTo>
                <a:pt x="0" y="0"/>
              </a:moveTo>
              <a:lnTo>
                <a:pt x="243" y="0"/>
              </a:lnTo>
              <a:lnTo>
                <a:pt x="243" y="380"/>
              </a:lnTo>
              <a:lnTo>
                <a:pt x="353" y="380"/>
              </a:lnTo>
            </a:path>
          </a:pathLst>
        </a:custGeom>
      </dsp:spPr>
      <dsp:style>
        <a:lnRef idx="2">
          <a:schemeClr val="dk1">
            <a:shade val="60000"/>
          </a:schemeClr>
        </a:lnRef>
        <a:fillRef idx="0">
          <a:schemeClr val="dk1"/>
        </a:fillRef>
        <a:effectRef idx="0">
          <a:scrgbClr r="0" g="0" b="0"/>
        </a:effectRef>
        <a:fontRef idx="minor"/>
      </dsp:style>
      <dsp:txXfrm>
        <a:off x="1121869" y="1021511"/>
        <a:ext cx="224374" cy="241202"/>
      </dsp:txXfrm>
    </dsp:sp>
    <dsp:sp modelId="{ED3E5ED8-64AE-4ABC-99DC-407D8AC7B527}">
      <dsp:nvSpPr>
        <dsp:cNvPr id="11" name="任意多边形 10"/>
        <dsp:cNvSpPr/>
      </dsp:nvSpPr>
      <dsp:spPr bwMode="white">
        <a:xfrm>
          <a:off x="2468111" y="539107"/>
          <a:ext cx="224374" cy="723605"/>
        </a:xfrm>
        <a:custGeom>
          <a:avLst/>
          <a:gdLst/>
          <a:ahLst/>
          <a:cxnLst/>
          <a:pathLst>
            <a:path w="353" h="1140">
              <a:moveTo>
                <a:pt x="0" y="1140"/>
              </a:moveTo>
              <a:lnTo>
                <a:pt x="243" y="1140"/>
              </a:lnTo>
              <a:lnTo>
                <a:pt x="243" y="0"/>
              </a:lnTo>
              <a:lnTo>
                <a:pt x="353" y="0"/>
              </a:lnTo>
            </a:path>
          </a:pathLst>
        </a:custGeom>
      </dsp:spPr>
      <dsp:style>
        <a:lnRef idx="2">
          <a:schemeClr val="dk1">
            <a:shade val="80000"/>
          </a:schemeClr>
        </a:lnRef>
        <a:fillRef idx="0">
          <a:schemeClr val="dk1"/>
        </a:fillRef>
        <a:effectRef idx="0">
          <a:scrgbClr r="0" g="0" b="0"/>
        </a:effectRef>
        <a:fontRef idx="minor"/>
      </dsp:style>
      <dsp:txXfrm>
        <a:off x="2468111" y="539107"/>
        <a:ext cx="224374" cy="723605"/>
      </dsp:txXfrm>
    </dsp:sp>
    <dsp:sp modelId="{2E992B7B-02BF-47D7-96E2-4AD9933BD009}">
      <dsp:nvSpPr>
        <dsp:cNvPr id="14" name="任意多边形 13"/>
        <dsp:cNvSpPr/>
      </dsp:nvSpPr>
      <dsp:spPr bwMode="white">
        <a:xfrm>
          <a:off x="2468111" y="1021511"/>
          <a:ext cx="224374" cy="241202"/>
        </a:xfrm>
        <a:custGeom>
          <a:avLst/>
          <a:gdLst/>
          <a:ahLst/>
          <a:cxnLst/>
          <a:pathLst>
            <a:path w="353" h="380">
              <a:moveTo>
                <a:pt x="0" y="380"/>
              </a:moveTo>
              <a:lnTo>
                <a:pt x="243" y="380"/>
              </a:lnTo>
              <a:lnTo>
                <a:pt x="243" y="0"/>
              </a:lnTo>
              <a:lnTo>
                <a:pt x="353" y="0"/>
              </a:lnTo>
            </a:path>
          </a:pathLst>
        </a:custGeom>
      </dsp:spPr>
      <dsp:style>
        <a:lnRef idx="2">
          <a:schemeClr val="dk1">
            <a:shade val="80000"/>
          </a:schemeClr>
        </a:lnRef>
        <a:fillRef idx="0">
          <a:schemeClr val="dk1"/>
        </a:fillRef>
        <a:effectRef idx="0">
          <a:scrgbClr r="0" g="0" b="0"/>
        </a:effectRef>
        <a:fontRef idx="minor"/>
      </dsp:style>
      <dsp:txXfrm>
        <a:off x="2468111" y="1021511"/>
        <a:ext cx="224374" cy="241202"/>
      </dsp:txXfrm>
    </dsp:sp>
    <dsp:sp modelId="{B93331AC-57CB-4EAD-9DC2-0A7F17380D0E}">
      <dsp:nvSpPr>
        <dsp:cNvPr id="17" name="任意多边形 16"/>
        <dsp:cNvSpPr/>
      </dsp:nvSpPr>
      <dsp:spPr bwMode="white">
        <a:xfrm>
          <a:off x="2468111" y="1262713"/>
          <a:ext cx="224374" cy="241202"/>
        </a:xfrm>
        <a:custGeom>
          <a:avLst/>
          <a:gdLst/>
          <a:ahLst/>
          <a:cxnLst/>
          <a:pathLst>
            <a:path w="353" h="380">
              <a:moveTo>
                <a:pt x="0" y="0"/>
              </a:moveTo>
              <a:lnTo>
                <a:pt x="243" y="0"/>
              </a:lnTo>
              <a:lnTo>
                <a:pt x="243" y="380"/>
              </a:lnTo>
              <a:lnTo>
                <a:pt x="353" y="380"/>
              </a:lnTo>
            </a:path>
          </a:pathLst>
        </a:custGeom>
      </dsp:spPr>
      <dsp:style>
        <a:lnRef idx="2">
          <a:schemeClr val="dk1">
            <a:shade val="80000"/>
          </a:schemeClr>
        </a:lnRef>
        <a:fillRef idx="0">
          <a:schemeClr val="dk1"/>
        </a:fillRef>
        <a:effectRef idx="0">
          <a:scrgbClr r="0" g="0" b="0"/>
        </a:effectRef>
        <a:fontRef idx="minor"/>
      </dsp:style>
      <dsp:txXfrm>
        <a:off x="2468111" y="1262713"/>
        <a:ext cx="224374" cy="241202"/>
      </dsp:txXfrm>
    </dsp:sp>
    <dsp:sp modelId="{B39D0382-7372-44D6-887A-3755BAF22515}">
      <dsp:nvSpPr>
        <dsp:cNvPr id="20" name="任意多边形 19"/>
        <dsp:cNvSpPr/>
      </dsp:nvSpPr>
      <dsp:spPr bwMode="white">
        <a:xfrm>
          <a:off x="2468111" y="1262713"/>
          <a:ext cx="224374" cy="723605"/>
        </a:xfrm>
        <a:custGeom>
          <a:avLst/>
          <a:gdLst/>
          <a:ahLst/>
          <a:cxnLst/>
          <a:pathLst>
            <a:path w="353" h="1140">
              <a:moveTo>
                <a:pt x="0" y="0"/>
              </a:moveTo>
              <a:lnTo>
                <a:pt x="243" y="0"/>
              </a:lnTo>
              <a:lnTo>
                <a:pt x="243" y="1140"/>
              </a:lnTo>
              <a:lnTo>
                <a:pt x="353" y="1140"/>
              </a:lnTo>
            </a:path>
          </a:pathLst>
        </a:custGeom>
      </dsp:spPr>
      <dsp:style>
        <a:lnRef idx="2">
          <a:schemeClr val="dk1">
            <a:shade val="80000"/>
          </a:schemeClr>
        </a:lnRef>
        <a:fillRef idx="0">
          <a:schemeClr val="dk1"/>
        </a:fillRef>
        <a:effectRef idx="0">
          <a:scrgbClr r="0" g="0" b="0"/>
        </a:effectRef>
        <a:fontRef idx="minor"/>
      </dsp:style>
      <dsp:txXfrm>
        <a:off x="2468111" y="1262713"/>
        <a:ext cx="224374" cy="723605"/>
      </dsp:txXfrm>
    </dsp:sp>
    <dsp:sp modelId="{D0507386-3A6E-4DA6-8EEE-FF10D5A813B7}">
      <dsp:nvSpPr>
        <dsp:cNvPr id="3" name="矩形 2"/>
        <dsp:cNvSpPr/>
      </dsp:nvSpPr>
      <dsp:spPr bwMode="white">
        <a:xfrm>
          <a:off x="0" y="850426"/>
          <a:ext cx="1121869" cy="342170"/>
        </a:xfrm>
        <a:prstGeom prst="rect">
          <a:avLst/>
        </a:prstGeom>
      </dsp:spPr>
      <dsp:style>
        <a:lnRef idx="3">
          <a:schemeClr val="dk1">
            <a:shade val="80000"/>
          </a:schemeClr>
        </a:lnRef>
        <a:fillRef idx="1">
          <a:schemeClr val="l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600" smtClean="0">
              <a:solidFill>
                <a:schemeClr val="dk1"/>
              </a:solidFill>
              <a:latin typeface="微软雅黑" panose="020B0503020204020204" pitchFamily="34" charset="-122"/>
              <a:ea typeface="微软雅黑" panose="020B0503020204020204" pitchFamily="34" charset="-122"/>
            </a:rPr>
            <a:t>相似</a:t>
          </a:r>
          <a:endParaRPr lang="zh-CN" altLang="en-US" sz="1600">
            <a:solidFill>
              <a:schemeClr val="dk1"/>
            </a:solidFill>
            <a:latin typeface="微软雅黑" panose="020B0503020204020204" pitchFamily="34" charset="-122"/>
            <a:ea typeface="微软雅黑" panose="020B0503020204020204" pitchFamily="34" charset="-122"/>
          </a:endParaRPr>
        </a:p>
      </dsp:txBody>
      <dsp:txXfrm>
        <a:off x="0" y="850426"/>
        <a:ext cx="1121869" cy="342170"/>
      </dsp:txXfrm>
    </dsp:sp>
    <dsp:sp modelId="{2D3D632F-2701-4380-9900-C653428C1932}">
      <dsp:nvSpPr>
        <dsp:cNvPr id="6" name="矩形 5"/>
        <dsp:cNvSpPr/>
      </dsp:nvSpPr>
      <dsp:spPr bwMode="white">
        <a:xfrm>
          <a:off x="1346243" y="609224"/>
          <a:ext cx="1121869" cy="342170"/>
        </a:xfrm>
        <a:prstGeom prst="rect">
          <a:avLst/>
        </a:prstGeom>
      </dsp:spPr>
      <dsp:style>
        <a:lnRef idx="3">
          <a:schemeClr val="dk1">
            <a:shade val="80000"/>
          </a:schemeClr>
        </a:lnRef>
        <a:fillRef idx="1">
          <a:schemeClr val="l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600" smtClean="0">
              <a:solidFill>
                <a:schemeClr val="dk1"/>
              </a:solidFill>
              <a:latin typeface="微软雅黑" panose="020B0503020204020204" pitchFamily="34" charset="-122"/>
              <a:ea typeface="微软雅黑" panose="020B0503020204020204" pitchFamily="34" charset="-122"/>
            </a:rPr>
            <a:t>几何相似</a:t>
          </a:r>
          <a:endParaRPr lang="zh-CN" altLang="en-US" sz="1600">
            <a:solidFill>
              <a:schemeClr val="dk1"/>
            </a:solidFill>
            <a:latin typeface="微软雅黑" panose="020B0503020204020204" pitchFamily="34" charset="-122"/>
            <a:ea typeface="微软雅黑" panose="020B0503020204020204" pitchFamily="34" charset="-122"/>
          </a:endParaRPr>
        </a:p>
      </dsp:txBody>
      <dsp:txXfrm>
        <a:off x="1346243" y="609224"/>
        <a:ext cx="1121869" cy="342170"/>
      </dsp:txXfrm>
    </dsp:sp>
    <dsp:sp modelId="{B376A363-2784-460E-8E81-A940CB141C13}">
      <dsp:nvSpPr>
        <dsp:cNvPr id="9" name="矩形 8"/>
        <dsp:cNvSpPr/>
      </dsp:nvSpPr>
      <dsp:spPr bwMode="white">
        <a:xfrm>
          <a:off x="1346243" y="1091628"/>
          <a:ext cx="1121869" cy="342170"/>
        </a:xfrm>
        <a:prstGeom prst="rect">
          <a:avLst/>
        </a:prstGeom>
      </dsp:spPr>
      <dsp:style>
        <a:lnRef idx="3">
          <a:schemeClr val="dk1">
            <a:shade val="80000"/>
          </a:schemeClr>
        </a:lnRef>
        <a:fillRef idx="1">
          <a:schemeClr val="l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600" smtClean="0">
              <a:solidFill>
                <a:schemeClr val="dk1"/>
              </a:solidFill>
              <a:latin typeface="微软雅黑" panose="020B0503020204020204" pitchFamily="34" charset="-122"/>
              <a:ea typeface="微软雅黑" panose="020B0503020204020204" pitchFamily="34" charset="-122"/>
            </a:rPr>
            <a:t>物理相似</a:t>
          </a:r>
          <a:endParaRPr lang="zh-CN" altLang="en-US" sz="1600">
            <a:solidFill>
              <a:schemeClr val="dk1"/>
            </a:solidFill>
            <a:latin typeface="微软雅黑" panose="020B0503020204020204" pitchFamily="34" charset="-122"/>
            <a:ea typeface="微软雅黑" panose="020B0503020204020204" pitchFamily="34" charset="-122"/>
          </a:endParaRPr>
        </a:p>
      </dsp:txBody>
      <dsp:txXfrm>
        <a:off x="1346243" y="1091628"/>
        <a:ext cx="1121869" cy="342170"/>
      </dsp:txXfrm>
    </dsp:sp>
    <dsp:sp modelId="{BA244E56-5D0C-4727-837B-E05D15F0E63C}">
      <dsp:nvSpPr>
        <dsp:cNvPr id="12" name="矩形 11"/>
        <dsp:cNvSpPr/>
      </dsp:nvSpPr>
      <dsp:spPr bwMode="white">
        <a:xfrm>
          <a:off x="2692485" y="368022"/>
          <a:ext cx="1121869" cy="342170"/>
        </a:xfrm>
        <a:prstGeom prst="rect">
          <a:avLst/>
        </a:prstGeom>
      </dsp:spPr>
      <dsp:style>
        <a:lnRef idx="3">
          <a:schemeClr val="dk1">
            <a:shade val="80000"/>
          </a:schemeClr>
        </a:lnRef>
        <a:fillRef idx="1">
          <a:schemeClr val="l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600" smtClean="0">
              <a:solidFill>
                <a:schemeClr val="dk1"/>
              </a:solidFill>
              <a:latin typeface="微软雅黑" panose="020B0503020204020204" pitchFamily="34" charset="-122"/>
              <a:ea typeface="微软雅黑" panose="020B0503020204020204" pitchFamily="34" charset="-122"/>
            </a:rPr>
            <a:t>运动相似</a:t>
          </a:r>
          <a:endParaRPr lang="zh-CN" altLang="en-US" sz="1600">
            <a:solidFill>
              <a:schemeClr val="dk1"/>
            </a:solidFill>
            <a:latin typeface="微软雅黑" panose="020B0503020204020204" pitchFamily="34" charset="-122"/>
            <a:ea typeface="微软雅黑" panose="020B0503020204020204" pitchFamily="34" charset="-122"/>
          </a:endParaRPr>
        </a:p>
      </dsp:txBody>
      <dsp:txXfrm>
        <a:off x="2692485" y="368022"/>
        <a:ext cx="1121869" cy="342170"/>
      </dsp:txXfrm>
    </dsp:sp>
    <dsp:sp modelId="{B466C842-A60D-412B-869A-2CE225B8DCB2}">
      <dsp:nvSpPr>
        <dsp:cNvPr id="15" name="矩形 14"/>
        <dsp:cNvSpPr/>
      </dsp:nvSpPr>
      <dsp:spPr bwMode="white">
        <a:xfrm>
          <a:off x="2692485" y="850426"/>
          <a:ext cx="1121869" cy="342170"/>
        </a:xfrm>
        <a:prstGeom prst="rect">
          <a:avLst/>
        </a:prstGeom>
      </dsp:spPr>
      <dsp:style>
        <a:lnRef idx="3">
          <a:schemeClr val="dk1">
            <a:shade val="80000"/>
          </a:schemeClr>
        </a:lnRef>
        <a:fillRef idx="1">
          <a:schemeClr val="l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600" smtClean="0">
              <a:solidFill>
                <a:schemeClr val="dk1"/>
              </a:solidFill>
              <a:latin typeface="微软雅黑" panose="020B0503020204020204" pitchFamily="34" charset="-122"/>
              <a:ea typeface="微软雅黑" panose="020B0503020204020204" pitchFamily="34" charset="-122"/>
            </a:rPr>
            <a:t>动力相似</a:t>
          </a:r>
          <a:endParaRPr lang="zh-CN" altLang="en-US" sz="1600">
            <a:solidFill>
              <a:schemeClr val="dk1"/>
            </a:solidFill>
            <a:latin typeface="微软雅黑" panose="020B0503020204020204" pitchFamily="34" charset="-122"/>
            <a:ea typeface="微软雅黑" panose="020B0503020204020204" pitchFamily="34" charset="-122"/>
          </a:endParaRPr>
        </a:p>
      </dsp:txBody>
      <dsp:txXfrm>
        <a:off x="2692485" y="850426"/>
        <a:ext cx="1121869" cy="342170"/>
      </dsp:txXfrm>
    </dsp:sp>
    <dsp:sp modelId="{DAB183DF-1B55-4043-9BC9-479B4EF45F61}">
      <dsp:nvSpPr>
        <dsp:cNvPr id="18" name="矩形 17"/>
        <dsp:cNvSpPr/>
      </dsp:nvSpPr>
      <dsp:spPr bwMode="white">
        <a:xfrm>
          <a:off x="2692485" y="1332829"/>
          <a:ext cx="1121869" cy="342170"/>
        </a:xfrm>
        <a:prstGeom prst="rect">
          <a:avLst/>
        </a:prstGeom>
      </dsp:spPr>
      <dsp:style>
        <a:lnRef idx="3">
          <a:schemeClr val="dk1">
            <a:shade val="80000"/>
          </a:schemeClr>
        </a:lnRef>
        <a:fillRef idx="1">
          <a:schemeClr val="l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600" dirty="0" smtClean="0">
              <a:solidFill>
                <a:schemeClr val="dk1"/>
              </a:solidFill>
              <a:latin typeface="微软雅黑" panose="020B0503020204020204" pitchFamily="34" charset="-122"/>
              <a:ea typeface="微软雅黑" panose="020B0503020204020204" pitchFamily="34" charset="-122"/>
            </a:rPr>
            <a:t>时间相似</a:t>
          </a:r>
          <a:endParaRPr lang="zh-CN" altLang="en-US" sz="1600" dirty="0">
            <a:solidFill>
              <a:schemeClr val="dk1"/>
            </a:solidFill>
            <a:latin typeface="微软雅黑" panose="020B0503020204020204" pitchFamily="34" charset="-122"/>
            <a:ea typeface="微软雅黑" panose="020B0503020204020204" pitchFamily="34" charset="-122"/>
          </a:endParaRPr>
        </a:p>
      </dsp:txBody>
      <dsp:txXfrm>
        <a:off x="2692485" y="1332829"/>
        <a:ext cx="1121869" cy="342170"/>
      </dsp:txXfrm>
    </dsp:sp>
    <dsp:sp modelId="{2770F2AA-3FEF-4145-BF68-0C47989DF683}">
      <dsp:nvSpPr>
        <dsp:cNvPr id="21" name="矩形 20"/>
        <dsp:cNvSpPr/>
      </dsp:nvSpPr>
      <dsp:spPr bwMode="white">
        <a:xfrm>
          <a:off x="2692485" y="1815233"/>
          <a:ext cx="1121869" cy="342170"/>
        </a:xfrm>
        <a:prstGeom prst="rect">
          <a:avLst/>
        </a:prstGeom>
      </dsp:spPr>
      <dsp:style>
        <a:lnRef idx="3">
          <a:schemeClr val="dk1">
            <a:shade val="80000"/>
          </a:schemeClr>
        </a:lnRef>
        <a:fillRef idx="1">
          <a:schemeClr val="l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600" smtClean="0">
              <a:solidFill>
                <a:schemeClr val="dk1"/>
              </a:solidFill>
              <a:latin typeface="微软雅黑" panose="020B0503020204020204" pitchFamily="34" charset="-122"/>
              <a:ea typeface="微软雅黑" panose="020B0503020204020204" pitchFamily="34" charset="-122"/>
            </a:rPr>
            <a:t>压力相似</a:t>
          </a:r>
          <a:endParaRPr lang="zh-CN" altLang="en-US" sz="1600">
            <a:solidFill>
              <a:schemeClr val="dk1"/>
            </a:solidFill>
            <a:latin typeface="微软雅黑" panose="020B0503020204020204" pitchFamily="34" charset="-122"/>
            <a:ea typeface="微软雅黑" panose="020B0503020204020204" pitchFamily="34" charset="-122"/>
          </a:endParaRPr>
        </a:p>
      </dsp:txBody>
      <dsp:txXfrm>
        <a:off x="2692485" y="1815233"/>
        <a:ext cx="1121869" cy="342170"/>
      </dsp:txXfrm>
    </dsp:sp>
    <dsp:sp modelId="{85EA8794-0E17-4031-B631-9F736B4337C7}">
      <dsp:nvSpPr>
        <dsp:cNvPr id="4" name="矩形 3" hidden="1"/>
        <dsp:cNvSpPr/>
      </dsp:nvSpPr>
      <dsp:spPr bwMode="white">
        <a:xfrm>
          <a:off x="0" y="850426"/>
          <a:ext cx="224374" cy="342170"/>
        </a:xfrm>
        <a:prstGeom prst="rect">
          <a:avLst/>
        </a:prstGeom>
      </dsp:spPr>
      <dsp:style>
        <a:lnRef idx="3">
          <a:schemeClr val="dk1">
            <a:shade val="80000"/>
          </a:schemeClr>
        </a:lnRef>
        <a:fillRef idx="1">
          <a:schemeClr val="lt1"/>
        </a:fillRef>
        <a:effectRef idx="1">
          <a:scrgbClr r="0" g="0" b="0"/>
        </a:effectRef>
        <a:fontRef idx="minor">
          <a:schemeClr val="lt1"/>
        </a:fontRef>
      </dsp:style>
      <dsp:txXfrm>
        <a:off x="0" y="850426"/>
        <a:ext cx="224374" cy="342170"/>
      </dsp:txXfrm>
    </dsp:sp>
    <dsp:sp modelId="{29D6BC08-F035-467A-B0BA-498DE8C9496A}">
      <dsp:nvSpPr>
        <dsp:cNvPr id="7" name="矩形 6" hidden="1"/>
        <dsp:cNvSpPr/>
      </dsp:nvSpPr>
      <dsp:spPr bwMode="white">
        <a:xfrm>
          <a:off x="1346243" y="609224"/>
          <a:ext cx="224374" cy="342170"/>
        </a:xfrm>
        <a:prstGeom prst="rect">
          <a:avLst/>
        </a:prstGeom>
      </dsp:spPr>
      <dsp:style>
        <a:lnRef idx="3">
          <a:schemeClr val="dk1">
            <a:shade val="80000"/>
          </a:schemeClr>
        </a:lnRef>
        <a:fillRef idx="1">
          <a:schemeClr val="lt1"/>
        </a:fillRef>
        <a:effectRef idx="1">
          <a:scrgbClr r="0" g="0" b="0"/>
        </a:effectRef>
        <a:fontRef idx="minor">
          <a:schemeClr val="lt1"/>
        </a:fontRef>
      </dsp:style>
      <dsp:txXfrm>
        <a:off x="1346243" y="609224"/>
        <a:ext cx="224374" cy="342170"/>
      </dsp:txXfrm>
    </dsp:sp>
    <dsp:sp modelId="{7D35035B-61C4-4C3D-BADC-608208BCA919}">
      <dsp:nvSpPr>
        <dsp:cNvPr id="10" name="矩形 9" hidden="1"/>
        <dsp:cNvSpPr/>
      </dsp:nvSpPr>
      <dsp:spPr bwMode="white">
        <a:xfrm>
          <a:off x="1346243" y="1091628"/>
          <a:ext cx="224374" cy="342170"/>
        </a:xfrm>
        <a:prstGeom prst="rect">
          <a:avLst/>
        </a:prstGeom>
      </dsp:spPr>
      <dsp:style>
        <a:lnRef idx="3">
          <a:schemeClr val="dk1">
            <a:shade val="80000"/>
          </a:schemeClr>
        </a:lnRef>
        <a:fillRef idx="1">
          <a:schemeClr val="lt1"/>
        </a:fillRef>
        <a:effectRef idx="1">
          <a:scrgbClr r="0" g="0" b="0"/>
        </a:effectRef>
        <a:fontRef idx="minor">
          <a:schemeClr val="lt1"/>
        </a:fontRef>
      </dsp:style>
      <dsp:txXfrm>
        <a:off x="1346243" y="1091628"/>
        <a:ext cx="224374" cy="342170"/>
      </dsp:txXfrm>
    </dsp:sp>
    <dsp:sp modelId="{B804091D-799F-4C11-83BB-515557AA9A39}">
      <dsp:nvSpPr>
        <dsp:cNvPr id="13" name="矩形 12" hidden="1"/>
        <dsp:cNvSpPr/>
      </dsp:nvSpPr>
      <dsp:spPr bwMode="white">
        <a:xfrm>
          <a:off x="2692485" y="368022"/>
          <a:ext cx="224374" cy="342170"/>
        </a:xfrm>
        <a:prstGeom prst="rect">
          <a:avLst/>
        </a:prstGeom>
      </dsp:spPr>
      <dsp:style>
        <a:lnRef idx="3">
          <a:schemeClr val="dk1">
            <a:shade val="80000"/>
          </a:schemeClr>
        </a:lnRef>
        <a:fillRef idx="1">
          <a:schemeClr val="lt1"/>
        </a:fillRef>
        <a:effectRef idx="1">
          <a:scrgbClr r="0" g="0" b="0"/>
        </a:effectRef>
        <a:fontRef idx="minor">
          <a:schemeClr val="lt1"/>
        </a:fontRef>
      </dsp:style>
      <dsp:txXfrm>
        <a:off x="2692485" y="368022"/>
        <a:ext cx="224374" cy="342170"/>
      </dsp:txXfrm>
    </dsp:sp>
    <dsp:sp modelId="{FCC81787-B87B-4826-93E3-85EEAAA1FE4F}">
      <dsp:nvSpPr>
        <dsp:cNvPr id="16" name="矩形 15" hidden="1"/>
        <dsp:cNvSpPr/>
      </dsp:nvSpPr>
      <dsp:spPr bwMode="white">
        <a:xfrm>
          <a:off x="2692485" y="850426"/>
          <a:ext cx="224374" cy="342170"/>
        </a:xfrm>
        <a:prstGeom prst="rect">
          <a:avLst/>
        </a:prstGeom>
      </dsp:spPr>
      <dsp:style>
        <a:lnRef idx="3">
          <a:schemeClr val="dk1">
            <a:shade val="80000"/>
          </a:schemeClr>
        </a:lnRef>
        <a:fillRef idx="1">
          <a:schemeClr val="lt1"/>
        </a:fillRef>
        <a:effectRef idx="1">
          <a:scrgbClr r="0" g="0" b="0"/>
        </a:effectRef>
        <a:fontRef idx="minor">
          <a:schemeClr val="lt1"/>
        </a:fontRef>
      </dsp:style>
      <dsp:txXfrm>
        <a:off x="2692485" y="850426"/>
        <a:ext cx="224374" cy="342170"/>
      </dsp:txXfrm>
    </dsp:sp>
    <dsp:sp modelId="{BADE1531-7A8F-4F13-9730-369EFDD29673}">
      <dsp:nvSpPr>
        <dsp:cNvPr id="19" name="矩形 18" hidden="1"/>
        <dsp:cNvSpPr/>
      </dsp:nvSpPr>
      <dsp:spPr bwMode="white">
        <a:xfrm>
          <a:off x="2692485" y="1332829"/>
          <a:ext cx="224374" cy="342170"/>
        </a:xfrm>
        <a:prstGeom prst="rect">
          <a:avLst/>
        </a:prstGeom>
      </dsp:spPr>
      <dsp:style>
        <a:lnRef idx="3">
          <a:schemeClr val="dk1">
            <a:shade val="80000"/>
          </a:schemeClr>
        </a:lnRef>
        <a:fillRef idx="1">
          <a:schemeClr val="lt1"/>
        </a:fillRef>
        <a:effectRef idx="1">
          <a:scrgbClr r="0" g="0" b="0"/>
        </a:effectRef>
        <a:fontRef idx="minor">
          <a:schemeClr val="lt1"/>
        </a:fontRef>
      </dsp:style>
      <dsp:txXfrm>
        <a:off x="2692485" y="1332829"/>
        <a:ext cx="224374" cy="342170"/>
      </dsp:txXfrm>
    </dsp:sp>
    <dsp:sp modelId="{0C6563A1-9B64-4E8E-8F93-A1E790FE22FB}">
      <dsp:nvSpPr>
        <dsp:cNvPr id="22" name="矩形 21" hidden="1"/>
        <dsp:cNvSpPr/>
      </dsp:nvSpPr>
      <dsp:spPr bwMode="white">
        <a:xfrm>
          <a:off x="2692485" y="1815233"/>
          <a:ext cx="224374" cy="342170"/>
        </a:xfrm>
        <a:prstGeom prst="rect">
          <a:avLst/>
        </a:prstGeom>
      </dsp:spPr>
      <dsp:style>
        <a:lnRef idx="3">
          <a:schemeClr val="dk1">
            <a:shade val="80000"/>
          </a:schemeClr>
        </a:lnRef>
        <a:fillRef idx="1">
          <a:schemeClr val="lt1"/>
        </a:fillRef>
        <a:effectRef idx="1">
          <a:scrgbClr r="0" g="0" b="0"/>
        </a:effectRef>
        <a:fontRef idx="minor">
          <a:schemeClr val="lt1"/>
        </a:fontRef>
      </dsp:style>
      <dsp:txXfrm>
        <a:off x="2692485" y="1815233"/>
        <a:ext cx="224374" cy="342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939143" cy="1750502"/>
        <a:chOff x="0" y="0"/>
        <a:chExt cx="2939143" cy="1750502"/>
      </a:xfrm>
    </dsp:grpSpPr>
    <dsp:sp modelId="{EC1F02D5-1408-40C8-89C2-A8FB953D70F1}">
      <dsp:nvSpPr>
        <dsp:cNvPr id="5" name="任意多边形 4"/>
        <dsp:cNvSpPr/>
      </dsp:nvSpPr>
      <dsp:spPr bwMode="white">
        <a:xfrm>
          <a:off x="892214" y="229143"/>
          <a:ext cx="300515" cy="646108"/>
        </a:xfrm>
        <a:custGeom>
          <a:avLst/>
          <a:gdLst/>
          <a:ahLst/>
          <a:cxnLst/>
          <a:pathLst>
            <a:path w="473" h="1017">
              <a:moveTo>
                <a:pt x="0" y="1017"/>
              </a:moveTo>
              <a:lnTo>
                <a:pt x="409" y="1017"/>
              </a:lnTo>
              <a:lnTo>
                <a:pt x="409" y="0"/>
              </a:lnTo>
              <a:lnTo>
                <a:pt x="473" y="0"/>
              </a:lnTo>
            </a:path>
          </a:pathLst>
        </a:custGeom>
      </dsp:spPr>
      <dsp:style>
        <a:lnRef idx="2">
          <a:schemeClr val="dk1">
            <a:shade val="60000"/>
          </a:schemeClr>
        </a:lnRef>
        <a:fillRef idx="0">
          <a:schemeClr val="dk1"/>
        </a:fillRef>
        <a:effectRef idx="0">
          <a:scrgbClr r="0" g="0" b="0"/>
        </a:effectRef>
        <a:fontRef idx="minor"/>
      </dsp:style>
      <dsp:txXfrm>
        <a:off x="892214" y="229143"/>
        <a:ext cx="300515" cy="646108"/>
      </dsp:txXfrm>
    </dsp:sp>
    <dsp:sp modelId="{ED3E5ED8-64AE-4ABC-99DC-407D8AC7B527}">
      <dsp:nvSpPr>
        <dsp:cNvPr id="8" name="任意多边形 7"/>
        <dsp:cNvSpPr/>
      </dsp:nvSpPr>
      <dsp:spPr bwMode="white">
        <a:xfrm>
          <a:off x="892214" y="875251"/>
          <a:ext cx="300515" cy="0"/>
        </a:xfrm>
        <a:custGeom>
          <a:avLst/>
          <a:gdLst/>
          <a:ahLst/>
          <a:cxnLst/>
          <a:pathLst>
            <a:path w="473">
              <a:moveTo>
                <a:pt x="0" y="0"/>
              </a:moveTo>
              <a:lnTo>
                <a:pt x="473" y="0"/>
              </a:lnTo>
            </a:path>
          </a:pathLst>
        </a:custGeom>
      </dsp:spPr>
      <dsp:style>
        <a:lnRef idx="2">
          <a:schemeClr val="dk1">
            <a:shade val="60000"/>
          </a:schemeClr>
        </a:lnRef>
        <a:fillRef idx="0">
          <a:schemeClr val="dk1"/>
        </a:fillRef>
        <a:effectRef idx="0">
          <a:scrgbClr r="0" g="0" b="0"/>
        </a:effectRef>
        <a:fontRef idx="minor"/>
      </dsp:style>
      <dsp:txXfrm>
        <a:off x="892214" y="875251"/>
        <a:ext cx="300515" cy="0"/>
      </dsp:txXfrm>
    </dsp:sp>
    <dsp:sp modelId="{2E992B7B-02BF-47D7-96E2-4AD9933BD009}">
      <dsp:nvSpPr>
        <dsp:cNvPr id="11" name="任意多边形 10"/>
        <dsp:cNvSpPr/>
      </dsp:nvSpPr>
      <dsp:spPr bwMode="white">
        <a:xfrm>
          <a:off x="892214" y="875251"/>
          <a:ext cx="300515" cy="646108"/>
        </a:xfrm>
        <a:custGeom>
          <a:avLst/>
          <a:gdLst/>
          <a:ahLst/>
          <a:cxnLst/>
          <a:pathLst>
            <a:path w="473" h="1017">
              <a:moveTo>
                <a:pt x="0" y="0"/>
              </a:moveTo>
              <a:lnTo>
                <a:pt x="409" y="0"/>
              </a:lnTo>
              <a:lnTo>
                <a:pt x="409" y="1017"/>
              </a:lnTo>
              <a:lnTo>
                <a:pt x="473" y="1017"/>
              </a:lnTo>
            </a:path>
          </a:pathLst>
        </a:custGeom>
      </dsp:spPr>
      <dsp:style>
        <a:lnRef idx="2">
          <a:schemeClr val="dk1">
            <a:shade val="60000"/>
          </a:schemeClr>
        </a:lnRef>
        <a:fillRef idx="0">
          <a:schemeClr val="dk1"/>
        </a:fillRef>
        <a:effectRef idx="0">
          <a:scrgbClr r="0" g="0" b="0"/>
        </a:effectRef>
        <a:fontRef idx="minor"/>
      </dsp:style>
      <dsp:txXfrm>
        <a:off x="892214" y="875251"/>
        <a:ext cx="300515" cy="646108"/>
      </dsp:txXfrm>
    </dsp:sp>
    <dsp:sp modelId="{D0507386-3A6E-4DA6-8EEE-FF10D5A813B7}">
      <dsp:nvSpPr>
        <dsp:cNvPr id="3" name="矩形 2"/>
        <dsp:cNvSpPr/>
      </dsp:nvSpPr>
      <dsp:spPr bwMode="white">
        <a:xfrm>
          <a:off x="243837" y="646108"/>
          <a:ext cx="648377" cy="458286"/>
        </a:xfrm>
        <a:prstGeom prst="rect">
          <a:avLst/>
        </a:prstGeom>
      </dsp:spPr>
      <dsp:style>
        <a:lnRef idx="3">
          <a:schemeClr val="dk1">
            <a:shade val="80000"/>
          </a:schemeClr>
        </a:lnRef>
        <a:fillRef idx="1">
          <a:schemeClr val="l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600" smtClean="0">
              <a:solidFill>
                <a:schemeClr val="dk1"/>
              </a:solidFill>
              <a:latin typeface="微软雅黑" panose="020B0503020204020204" pitchFamily="34" charset="-122"/>
              <a:ea typeface="微软雅黑" panose="020B0503020204020204" pitchFamily="34" charset="-122"/>
            </a:rPr>
            <a:t>相似</a:t>
          </a:r>
          <a:endParaRPr lang="zh-CN" altLang="en-US" sz="1600">
            <a:solidFill>
              <a:schemeClr val="dk1"/>
            </a:solidFill>
            <a:latin typeface="微软雅黑" panose="020B0503020204020204" pitchFamily="34" charset="-122"/>
            <a:ea typeface="微软雅黑" panose="020B0503020204020204" pitchFamily="34" charset="-122"/>
          </a:endParaRPr>
        </a:p>
      </dsp:txBody>
      <dsp:txXfrm>
        <a:off x="243837" y="646108"/>
        <a:ext cx="648377" cy="458286"/>
      </dsp:txXfrm>
    </dsp:sp>
    <dsp:sp modelId="{2D3D632F-2701-4380-9900-C653428C1932}">
      <dsp:nvSpPr>
        <dsp:cNvPr id="6" name="矩形 5"/>
        <dsp:cNvSpPr/>
      </dsp:nvSpPr>
      <dsp:spPr bwMode="white">
        <a:xfrm>
          <a:off x="1192729" y="0"/>
          <a:ext cx="1502577" cy="458286"/>
        </a:xfrm>
        <a:prstGeom prst="rect">
          <a:avLst/>
        </a:prstGeom>
      </dsp:spPr>
      <dsp:style>
        <a:lnRef idx="3">
          <a:schemeClr val="dk1">
            <a:shade val="80000"/>
          </a:schemeClr>
        </a:lnRef>
        <a:fillRef idx="1">
          <a:schemeClr val="l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600" smtClean="0">
              <a:solidFill>
                <a:schemeClr val="dk1"/>
              </a:solidFill>
              <a:latin typeface="微软雅黑" panose="020B0503020204020204" pitchFamily="34" charset="-122"/>
              <a:ea typeface="微软雅黑" panose="020B0503020204020204" pitchFamily="34" charset="-122"/>
            </a:rPr>
            <a:t>几何相似</a:t>
          </a:r>
          <a:endParaRPr lang="zh-CN" altLang="en-US" sz="1600">
            <a:solidFill>
              <a:schemeClr val="dk1"/>
            </a:solidFill>
            <a:latin typeface="微软雅黑" panose="020B0503020204020204" pitchFamily="34" charset="-122"/>
            <a:ea typeface="微软雅黑" panose="020B0503020204020204" pitchFamily="34" charset="-122"/>
          </a:endParaRPr>
        </a:p>
      </dsp:txBody>
      <dsp:txXfrm>
        <a:off x="1192729" y="0"/>
        <a:ext cx="1502577" cy="458286"/>
      </dsp:txXfrm>
    </dsp:sp>
    <dsp:sp modelId="{BA244E56-5D0C-4727-837B-E05D15F0E63C}">
      <dsp:nvSpPr>
        <dsp:cNvPr id="9" name="矩形 8"/>
        <dsp:cNvSpPr/>
      </dsp:nvSpPr>
      <dsp:spPr bwMode="white">
        <a:xfrm>
          <a:off x="1192729" y="646108"/>
          <a:ext cx="1502577" cy="458286"/>
        </a:xfrm>
        <a:prstGeom prst="rect">
          <a:avLst/>
        </a:prstGeom>
      </dsp:spPr>
      <dsp:style>
        <a:lnRef idx="3">
          <a:schemeClr val="dk1">
            <a:shade val="80000"/>
          </a:schemeClr>
        </a:lnRef>
        <a:fillRef idx="1">
          <a:schemeClr val="l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600" dirty="0" smtClean="0">
              <a:solidFill>
                <a:schemeClr val="dk1"/>
              </a:solidFill>
              <a:latin typeface="微软雅黑" panose="020B0503020204020204" pitchFamily="34" charset="-122"/>
              <a:ea typeface="微软雅黑" panose="020B0503020204020204" pitchFamily="34" charset="-122"/>
            </a:rPr>
            <a:t>运动相似</a:t>
          </a:r>
          <a:endParaRPr lang="zh-CN" altLang="en-US" sz="1600" dirty="0">
            <a:solidFill>
              <a:schemeClr val="dk1"/>
            </a:solidFill>
            <a:latin typeface="微软雅黑" panose="020B0503020204020204" pitchFamily="34" charset="-122"/>
            <a:ea typeface="微软雅黑" panose="020B0503020204020204" pitchFamily="34" charset="-122"/>
          </a:endParaRPr>
        </a:p>
      </dsp:txBody>
      <dsp:txXfrm>
        <a:off x="1192729" y="646108"/>
        <a:ext cx="1502577" cy="458286"/>
      </dsp:txXfrm>
    </dsp:sp>
    <dsp:sp modelId="{B466C842-A60D-412B-869A-2CE225B8DCB2}">
      <dsp:nvSpPr>
        <dsp:cNvPr id="12" name="矩形 11"/>
        <dsp:cNvSpPr/>
      </dsp:nvSpPr>
      <dsp:spPr bwMode="white">
        <a:xfrm>
          <a:off x="1192729" y="1292216"/>
          <a:ext cx="1502577" cy="458286"/>
        </a:xfrm>
        <a:prstGeom prst="rect">
          <a:avLst/>
        </a:prstGeom>
      </dsp:spPr>
      <dsp:style>
        <a:lnRef idx="3">
          <a:schemeClr val="dk1">
            <a:shade val="80000"/>
          </a:schemeClr>
        </a:lnRef>
        <a:fillRef idx="1">
          <a:schemeClr val="l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600" dirty="0" smtClean="0">
              <a:solidFill>
                <a:schemeClr val="dk1"/>
              </a:solidFill>
              <a:latin typeface="微软雅黑" panose="020B0503020204020204" pitchFamily="34" charset="-122"/>
              <a:ea typeface="微软雅黑" panose="020B0503020204020204" pitchFamily="34" charset="-122"/>
            </a:rPr>
            <a:t>动力相似</a:t>
          </a:r>
          <a:endParaRPr lang="zh-CN" altLang="en-US" sz="1600" dirty="0">
            <a:solidFill>
              <a:schemeClr val="dk1"/>
            </a:solidFill>
            <a:latin typeface="微软雅黑" panose="020B0503020204020204" pitchFamily="34" charset="-122"/>
            <a:ea typeface="微软雅黑" panose="020B0503020204020204" pitchFamily="34" charset="-122"/>
          </a:endParaRPr>
        </a:p>
      </dsp:txBody>
      <dsp:txXfrm>
        <a:off x="1192729" y="1292216"/>
        <a:ext cx="1502577" cy="458286"/>
      </dsp:txXfrm>
    </dsp:sp>
    <dsp:sp modelId="{85EA8794-0E17-4031-B631-9F736B4337C7}">
      <dsp:nvSpPr>
        <dsp:cNvPr id="4" name="矩形 3" hidden="1"/>
        <dsp:cNvSpPr/>
      </dsp:nvSpPr>
      <dsp:spPr bwMode="white">
        <a:xfrm>
          <a:off x="243837" y="646108"/>
          <a:ext cx="129675" cy="458286"/>
        </a:xfrm>
        <a:prstGeom prst="rect">
          <a:avLst/>
        </a:prstGeom>
      </dsp:spPr>
      <dsp:style>
        <a:lnRef idx="3">
          <a:schemeClr val="dk1">
            <a:shade val="80000"/>
          </a:schemeClr>
        </a:lnRef>
        <a:fillRef idx="1">
          <a:schemeClr val="lt1"/>
        </a:fillRef>
        <a:effectRef idx="1">
          <a:scrgbClr r="0" g="0" b="0"/>
        </a:effectRef>
        <a:fontRef idx="minor">
          <a:schemeClr val="lt1"/>
        </a:fontRef>
      </dsp:style>
      <dsp:txXfrm>
        <a:off x="243837" y="646108"/>
        <a:ext cx="129675" cy="458286"/>
      </dsp:txXfrm>
    </dsp:sp>
    <dsp:sp modelId="{29D6BC08-F035-467A-B0BA-498DE8C9496A}">
      <dsp:nvSpPr>
        <dsp:cNvPr id="7" name="矩形 6" hidden="1"/>
        <dsp:cNvSpPr/>
      </dsp:nvSpPr>
      <dsp:spPr bwMode="white">
        <a:xfrm>
          <a:off x="1192729" y="0"/>
          <a:ext cx="300515" cy="458286"/>
        </a:xfrm>
        <a:prstGeom prst="rect">
          <a:avLst/>
        </a:prstGeom>
      </dsp:spPr>
      <dsp:style>
        <a:lnRef idx="3">
          <a:schemeClr val="dk1">
            <a:shade val="80000"/>
          </a:schemeClr>
        </a:lnRef>
        <a:fillRef idx="1">
          <a:schemeClr val="lt1"/>
        </a:fillRef>
        <a:effectRef idx="1">
          <a:scrgbClr r="0" g="0" b="0"/>
        </a:effectRef>
        <a:fontRef idx="minor">
          <a:schemeClr val="lt1"/>
        </a:fontRef>
      </dsp:style>
      <dsp:txXfrm>
        <a:off x="1192729" y="0"/>
        <a:ext cx="300515" cy="458286"/>
      </dsp:txXfrm>
    </dsp:sp>
    <dsp:sp modelId="{B804091D-799F-4C11-83BB-515557AA9A39}">
      <dsp:nvSpPr>
        <dsp:cNvPr id="10" name="矩形 9" hidden="1"/>
        <dsp:cNvSpPr/>
      </dsp:nvSpPr>
      <dsp:spPr bwMode="white">
        <a:xfrm>
          <a:off x="1192729" y="646108"/>
          <a:ext cx="300515" cy="458286"/>
        </a:xfrm>
        <a:prstGeom prst="rect">
          <a:avLst/>
        </a:prstGeom>
      </dsp:spPr>
      <dsp:style>
        <a:lnRef idx="3">
          <a:schemeClr val="dk1">
            <a:shade val="80000"/>
          </a:schemeClr>
        </a:lnRef>
        <a:fillRef idx="1">
          <a:schemeClr val="lt1"/>
        </a:fillRef>
        <a:effectRef idx="1">
          <a:scrgbClr r="0" g="0" b="0"/>
        </a:effectRef>
        <a:fontRef idx="minor">
          <a:schemeClr val="lt1"/>
        </a:fontRef>
      </dsp:style>
      <dsp:txXfrm>
        <a:off x="1192729" y="646108"/>
        <a:ext cx="300515" cy="458286"/>
      </dsp:txXfrm>
    </dsp:sp>
    <dsp:sp modelId="{FCC81787-B87B-4826-93E3-85EEAAA1FE4F}">
      <dsp:nvSpPr>
        <dsp:cNvPr id="13" name="矩形 12" hidden="1"/>
        <dsp:cNvSpPr/>
      </dsp:nvSpPr>
      <dsp:spPr bwMode="white">
        <a:xfrm>
          <a:off x="1192729" y="1292216"/>
          <a:ext cx="300515" cy="458286"/>
        </a:xfrm>
        <a:prstGeom prst="rect">
          <a:avLst/>
        </a:prstGeom>
      </dsp:spPr>
      <dsp:style>
        <a:lnRef idx="3">
          <a:schemeClr val="dk1">
            <a:shade val="80000"/>
          </a:schemeClr>
        </a:lnRef>
        <a:fillRef idx="1">
          <a:schemeClr val="lt1"/>
        </a:fillRef>
        <a:effectRef idx="1">
          <a:scrgbClr r="0" g="0" b="0"/>
        </a:effectRef>
        <a:fontRef idx="minor">
          <a:schemeClr val="lt1"/>
        </a:fontRef>
      </dsp:style>
      <dsp:txXfrm>
        <a:off x="1192729" y="1292216"/>
        <a:ext cx="300515" cy="4582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D2453-A083-443E-894A-7E077680176F}">
      <dsp:nvSpPr>
        <dsp:cNvPr id="0" name=""/>
        <dsp:cNvSpPr/>
      </dsp:nvSpPr>
      <dsp:spPr>
        <a:xfrm>
          <a:off x="3278780" y="2087489"/>
          <a:ext cx="412820" cy="393311"/>
        </a:xfrm>
        <a:custGeom>
          <a:avLst/>
          <a:gdLst/>
          <a:ahLst/>
          <a:cxnLst/>
          <a:rect l="0" t="0" r="0" b="0"/>
          <a:pathLst>
            <a:path>
              <a:moveTo>
                <a:pt x="0" y="0"/>
              </a:moveTo>
              <a:lnTo>
                <a:pt x="206410" y="0"/>
              </a:lnTo>
              <a:lnTo>
                <a:pt x="206410" y="393311"/>
              </a:lnTo>
              <a:lnTo>
                <a:pt x="412820" y="39331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微软雅黑" panose="020B0503020204020204" pitchFamily="34" charset="-122"/>
            <a:ea typeface="微软雅黑" panose="020B0503020204020204" pitchFamily="34" charset="-122"/>
          </a:endParaRPr>
        </a:p>
      </dsp:txBody>
      <dsp:txXfrm>
        <a:off x="3470935" y="2269891"/>
        <a:ext cx="28509" cy="28509"/>
      </dsp:txXfrm>
    </dsp:sp>
    <dsp:sp modelId="{E32004BB-02C7-4C05-ACA1-5E3F4587A40C}">
      <dsp:nvSpPr>
        <dsp:cNvPr id="0" name=""/>
        <dsp:cNvSpPr/>
      </dsp:nvSpPr>
      <dsp:spPr>
        <a:xfrm>
          <a:off x="3278780" y="1694177"/>
          <a:ext cx="412820" cy="393311"/>
        </a:xfrm>
        <a:custGeom>
          <a:avLst/>
          <a:gdLst/>
          <a:ahLst/>
          <a:cxnLst/>
          <a:rect l="0" t="0" r="0" b="0"/>
          <a:pathLst>
            <a:path>
              <a:moveTo>
                <a:pt x="0" y="393311"/>
              </a:moveTo>
              <a:lnTo>
                <a:pt x="206410" y="393311"/>
              </a:lnTo>
              <a:lnTo>
                <a:pt x="206410" y="0"/>
              </a:lnTo>
              <a:lnTo>
                <a:pt x="412820" y="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微软雅黑" panose="020B0503020204020204" pitchFamily="34" charset="-122"/>
            <a:ea typeface="微软雅黑" panose="020B0503020204020204" pitchFamily="34" charset="-122"/>
          </a:endParaRPr>
        </a:p>
      </dsp:txBody>
      <dsp:txXfrm>
        <a:off x="3470935" y="1876579"/>
        <a:ext cx="28509" cy="28509"/>
      </dsp:txXfrm>
    </dsp:sp>
    <dsp:sp modelId="{4D246AE0-2E7C-4F8A-9551-DAF3816761DB}">
      <dsp:nvSpPr>
        <dsp:cNvPr id="0" name=""/>
        <dsp:cNvSpPr/>
      </dsp:nvSpPr>
      <dsp:spPr>
        <a:xfrm>
          <a:off x="926097" y="1544709"/>
          <a:ext cx="412820" cy="542779"/>
        </a:xfrm>
        <a:custGeom>
          <a:avLst/>
          <a:gdLst/>
          <a:ahLst/>
          <a:cxnLst/>
          <a:rect l="0" t="0" r="0" b="0"/>
          <a:pathLst>
            <a:path>
              <a:moveTo>
                <a:pt x="0" y="0"/>
              </a:moveTo>
              <a:lnTo>
                <a:pt x="206410" y="0"/>
              </a:lnTo>
              <a:lnTo>
                <a:pt x="206410" y="542779"/>
              </a:lnTo>
              <a:lnTo>
                <a:pt x="412820" y="54277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微软雅黑" panose="020B0503020204020204" pitchFamily="34" charset="-122"/>
            <a:ea typeface="微软雅黑" panose="020B0503020204020204" pitchFamily="34" charset="-122"/>
          </a:endParaRPr>
        </a:p>
      </dsp:txBody>
      <dsp:txXfrm>
        <a:off x="1115458" y="1799051"/>
        <a:ext cx="34096" cy="34096"/>
      </dsp:txXfrm>
    </dsp:sp>
    <dsp:sp modelId="{89C0C60E-6511-4FE3-BE27-4F044F68021C}">
      <dsp:nvSpPr>
        <dsp:cNvPr id="0" name=""/>
        <dsp:cNvSpPr/>
      </dsp:nvSpPr>
      <dsp:spPr>
        <a:xfrm>
          <a:off x="926097" y="987245"/>
          <a:ext cx="412820" cy="557464"/>
        </a:xfrm>
        <a:custGeom>
          <a:avLst/>
          <a:gdLst/>
          <a:ahLst/>
          <a:cxnLst/>
          <a:rect l="0" t="0" r="0" b="0"/>
          <a:pathLst>
            <a:path>
              <a:moveTo>
                <a:pt x="0" y="557464"/>
              </a:moveTo>
              <a:lnTo>
                <a:pt x="206410" y="557464"/>
              </a:lnTo>
              <a:lnTo>
                <a:pt x="206410" y="0"/>
              </a:lnTo>
              <a:lnTo>
                <a:pt x="412820" y="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微软雅黑" panose="020B0503020204020204" pitchFamily="34" charset="-122"/>
            <a:ea typeface="微软雅黑" panose="020B0503020204020204" pitchFamily="34" charset="-122"/>
          </a:endParaRPr>
        </a:p>
      </dsp:txBody>
      <dsp:txXfrm>
        <a:off x="1115165" y="1248635"/>
        <a:ext cx="34683" cy="34683"/>
      </dsp:txXfrm>
    </dsp:sp>
    <dsp:sp modelId="{784D4940-A552-4BB9-88EB-C0E664701483}">
      <dsp:nvSpPr>
        <dsp:cNvPr id="0" name=""/>
        <dsp:cNvSpPr/>
      </dsp:nvSpPr>
      <dsp:spPr>
        <a:xfrm rot="16200000">
          <a:off x="-45739" y="1230060"/>
          <a:ext cx="1314373" cy="62929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CN" altLang="en-US" sz="1800" kern="1200" smtClean="0">
              <a:latin typeface="微软雅黑" panose="020B0503020204020204" pitchFamily="34" charset="-122"/>
              <a:ea typeface="微软雅黑" panose="020B0503020204020204" pitchFamily="34" charset="-122"/>
            </a:rPr>
            <a:t>物理量</a:t>
          </a:r>
          <a:endParaRPr lang="zh-CN" altLang="en-US" sz="1800" kern="1200">
            <a:latin typeface="微软雅黑" panose="020B0503020204020204" pitchFamily="34" charset="-122"/>
            <a:ea typeface="微软雅黑" panose="020B0503020204020204" pitchFamily="34" charset="-122"/>
          </a:endParaRPr>
        </a:p>
      </dsp:txBody>
      <dsp:txXfrm>
        <a:off x="-45739" y="1230060"/>
        <a:ext cx="1314373" cy="629299"/>
      </dsp:txXfrm>
    </dsp:sp>
    <dsp:sp modelId="{F2A527E5-439E-4856-BEBE-E611FE75778D}">
      <dsp:nvSpPr>
        <dsp:cNvPr id="0" name=""/>
        <dsp:cNvSpPr/>
      </dsp:nvSpPr>
      <dsp:spPr>
        <a:xfrm>
          <a:off x="1338917" y="523127"/>
          <a:ext cx="1939862" cy="92823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rtl="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 </a:t>
          </a:r>
          <a:r>
            <a:rPr lang="zh-CN" altLang="en-US" sz="1800" b="1" kern="1200" dirty="0" smtClean="0">
              <a:solidFill>
                <a:srgbClr val="C00000"/>
              </a:solidFill>
              <a:latin typeface="微软雅黑" panose="020B0503020204020204" pitchFamily="34" charset="-122"/>
              <a:ea typeface="微软雅黑" panose="020B0503020204020204" pitchFamily="34" charset="-122"/>
            </a:rPr>
            <a:t>无量纲量</a:t>
          </a:r>
          <a:endParaRPr lang="en-US" altLang="zh-CN" sz="1800" b="1" kern="1200" dirty="0" smtClean="0">
            <a:solidFill>
              <a:srgbClr val="C00000"/>
            </a:solidFill>
            <a:latin typeface="微软雅黑" panose="020B0503020204020204" pitchFamily="34" charset="-122"/>
            <a:ea typeface="微软雅黑" panose="020B0503020204020204" pitchFamily="34" charset="-122"/>
          </a:endParaRPr>
        </a:p>
        <a:p>
          <a:pPr lvl="0" algn="l" defTabSz="800100" rtl="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 与测量单位无关的量</a:t>
          </a:r>
          <a:endParaRPr lang="zh-CN" altLang="en-US" sz="1600" kern="1200" dirty="0">
            <a:latin typeface="微软雅黑" panose="020B0503020204020204" pitchFamily="34" charset="-122"/>
            <a:ea typeface="微软雅黑" panose="020B0503020204020204" pitchFamily="34" charset="-122"/>
          </a:endParaRPr>
        </a:p>
      </dsp:txBody>
      <dsp:txXfrm>
        <a:off x="1338917" y="523127"/>
        <a:ext cx="1939862" cy="928235"/>
      </dsp:txXfrm>
    </dsp:sp>
    <dsp:sp modelId="{DC7D0F37-BCFD-49DF-BAD3-CF720C6B11FF}">
      <dsp:nvSpPr>
        <dsp:cNvPr id="0" name=""/>
        <dsp:cNvSpPr/>
      </dsp:nvSpPr>
      <dsp:spPr>
        <a:xfrm>
          <a:off x="1338917" y="1608687"/>
          <a:ext cx="1939862" cy="957604"/>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rtl="0">
            <a:lnSpc>
              <a:spcPct val="90000"/>
            </a:lnSpc>
            <a:spcBef>
              <a:spcPct val="0"/>
            </a:spcBef>
            <a:spcAft>
              <a:spcPct val="35000"/>
            </a:spcAft>
          </a:pPr>
          <a:r>
            <a:rPr lang="zh-CN" altLang="en-US" sz="1800" b="1" kern="1200" dirty="0" smtClean="0">
              <a:solidFill>
                <a:srgbClr val="002060"/>
              </a:solidFill>
              <a:latin typeface="微软雅黑" panose="020B0503020204020204" pitchFamily="34" charset="-122"/>
              <a:ea typeface="微软雅黑" panose="020B0503020204020204" pitchFamily="34" charset="-122"/>
            </a:rPr>
            <a:t> 有量纲量</a:t>
          </a:r>
          <a:endParaRPr lang="en-US" altLang="zh-CN" sz="1800" b="1" kern="1200" dirty="0" smtClean="0">
            <a:solidFill>
              <a:srgbClr val="002060"/>
            </a:solidFill>
            <a:latin typeface="微软雅黑" panose="020B0503020204020204" pitchFamily="34" charset="-122"/>
            <a:ea typeface="微软雅黑" panose="020B0503020204020204" pitchFamily="34" charset="-122"/>
          </a:endParaRPr>
        </a:p>
        <a:p>
          <a:pPr lvl="0" algn="l" defTabSz="800100" rtl="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 与测量单位有关的量</a:t>
          </a:r>
          <a:endParaRPr lang="zh-CN" altLang="en-US" sz="1600" kern="1200" dirty="0">
            <a:latin typeface="微软雅黑" panose="020B0503020204020204" pitchFamily="34" charset="-122"/>
            <a:ea typeface="微软雅黑" panose="020B0503020204020204" pitchFamily="34" charset="-122"/>
          </a:endParaRPr>
        </a:p>
      </dsp:txBody>
      <dsp:txXfrm>
        <a:off x="1338917" y="1608687"/>
        <a:ext cx="1939862" cy="957604"/>
      </dsp:txXfrm>
    </dsp:sp>
    <dsp:sp modelId="{756393FD-5F5E-4D63-A4DE-B9AEBB09C7D9}">
      <dsp:nvSpPr>
        <dsp:cNvPr id="0" name=""/>
        <dsp:cNvSpPr/>
      </dsp:nvSpPr>
      <dsp:spPr>
        <a:xfrm>
          <a:off x="3691600" y="1379528"/>
          <a:ext cx="3174401" cy="62929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rtl="0">
            <a:lnSpc>
              <a:spcPct val="90000"/>
            </a:lnSpc>
            <a:spcBef>
              <a:spcPct val="0"/>
            </a:spcBef>
            <a:spcAft>
              <a:spcPct val="35000"/>
            </a:spcAft>
          </a:pPr>
          <a:r>
            <a:rPr lang="en-US" altLang="zh-CN" sz="1800" kern="1200" dirty="0" smtClean="0">
              <a:latin typeface="微软雅黑" panose="020B0503020204020204" pitchFamily="34" charset="-122"/>
              <a:ea typeface="微软雅黑" panose="020B0503020204020204" pitchFamily="34" charset="-122"/>
            </a:rPr>
            <a:t> </a:t>
          </a:r>
          <a:r>
            <a:rPr lang="zh-CN" sz="1800" kern="1200" dirty="0" smtClean="0">
              <a:latin typeface="微软雅黑" panose="020B0503020204020204" pitchFamily="34" charset="-122"/>
              <a:ea typeface="微软雅黑" panose="020B0503020204020204" pitchFamily="34" charset="-122"/>
            </a:rPr>
            <a:t>基本量：用基本单位测量的量</a:t>
          </a:r>
          <a:endParaRPr lang="zh-CN" altLang="en-US" sz="1800" kern="1200" dirty="0">
            <a:latin typeface="微软雅黑" panose="020B0503020204020204" pitchFamily="34" charset="-122"/>
            <a:ea typeface="微软雅黑" panose="020B0503020204020204" pitchFamily="34" charset="-122"/>
          </a:endParaRPr>
        </a:p>
      </dsp:txBody>
      <dsp:txXfrm>
        <a:off x="3691600" y="1379528"/>
        <a:ext cx="3174401" cy="629299"/>
      </dsp:txXfrm>
    </dsp:sp>
    <dsp:sp modelId="{1483ACF1-D991-4318-94D2-A06E90D39190}">
      <dsp:nvSpPr>
        <dsp:cNvPr id="0" name=""/>
        <dsp:cNvSpPr/>
      </dsp:nvSpPr>
      <dsp:spPr>
        <a:xfrm>
          <a:off x="3691600" y="2166152"/>
          <a:ext cx="3174401" cy="62929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 导出量：用导出单位测量的量</a:t>
          </a:r>
          <a:endParaRPr lang="zh-CN" altLang="en-US" sz="1800" kern="1200" dirty="0">
            <a:latin typeface="微软雅黑" panose="020B0503020204020204" pitchFamily="34" charset="-122"/>
            <a:ea typeface="微软雅黑" panose="020B0503020204020204" pitchFamily="34" charset="-122"/>
          </a:endParaRPr>
        </a:p>
      </dsp:txBody>
      <dsp:txXfrm>
        <a:off x="3691600" y="2166152"/>
        <a:ext cx="3174401" cy="62929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1.wmf"/><Relationship Id="rId5" Type="http://schemas.openxmlformats.org/officeDocument/2006/relationships/image" Target="../media/image36.wmf"/><Relationship Id="rId4"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64.wmf"/><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1.wmf"/><Relationship Id="rId4" Type="http://schemas.openxmlformats.org/officeDocument/2006/relationships/image" Target="../media/image7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77.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90.wmf"/><Relationship Id="rId7" Type="http://schemas.openxmlformats.org/officeDocument/2006/relationships/image" Target="../media/image93.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73.wmf"/><Relationship Id="rId9" Type="http://schemas.openxmlformats.org/officeDocument/2006/relationships/image" Target="../media/image95.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2.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emf"/><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ea typeface="微软雅黑" panose="020B0503020204020204" pitchFamily="34" charset="-122"/>
              </a:defRPr>
            </a:lvl1pPr>
          </a:lstStyle>
          <a:p>
            <a:fld id="{A89A5BA2-17AF-43AE-9408-B1DAC6036233}" type="datetimeFigureOut">
              <a:rPr lang="zh-CN" altLang="en-US" smtClean="0"/>
              <a:pPr/>
              <a:t>2021/12/20</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ea typeface="微软雅黑" panose="020B0503020204020204" pitchFamily="34" charset="-122"/>
              </a:defRPr>
            </a:lvl1pPr>
          </a:lstStyle>
          <a:p>
            <a:fld id="{CACED8F9-269D-4873-8CFC-A5D0A7DD1A42}"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微软雅黑" panose="020B0503020204020204" pitchFamily="34" charset="-122"/>
        <a:cs typeface="+mn-cs"/>
      </a:defRPr>
    </a:lvl1pPr>
    <a:lvl2pPr marL="457200" algn="l" defTabSz="914400" rtl="0" eaLnBrk="1" latinLnBrk="0" hangingPunct="1">
      <a:defRPr sz="1200" kern="1200">
        <a:solidFill>
          <a:schemeClr val="tx1"/>
        </a:solidFill>
        <a:latin typeface="Calibri" panose="020F0502020204030204" pitchFamily="34" charset="0"/>
        <a:ea typeface="微软雅黑" panose="020B0503020204020204" pitchFamily="34" charset="-122"/>
        <a:cs typeface="+mn-cs"/>
      </a:defRPr>
    </a:lvl2pPr>
    <a:lvl3pPr marL="914400" algn="l" defTabSz="914400" rtl="0" eaLnBrk="1" latinLnBrk="0" hangingPunct="1">
      <a:defRPr sz="1200" kern="1200">
        <a:solidFill>
          <a:schemeClr val="tx1"/>
        </a:solidFill>
        <a:latin typeface="Calibri" panose="020F0502020204030204" pitchFamily="34" charset="0"/>
        <a:ea typeface="微软雅黑" panose="020B0503020204020204" pitchFamily="34" charset="-122"/>
        <a:cs typeface="+mn-cs"/>
      </a:defRPr>
    </a:lvl3pPr>
    <a:lvl4pPr marL="1371600" algn="l" defTabSz="914400" rtl="0" eaLnBrk="1" latinLnBrk="0" hangingPunct="1">
      <a:defRPr sz="1200" kern="1200">
        <a:solidFill>
          <a:schemeClr val="tx1"/>
        </a:solidFill>
        <a:latin typeface="Calibri" panose="020F0502020204030204" pitchFamily="34" charset="0"/>
        <a:ea typeface="微软雅黑" panose="020B0503020204020204" pitchFamily="34" charset="-122"/>
        <a:cs typeface="+mn-cs"/>
      </a:defRPr>
    </a:lvl4pPr>
    <a:lvl5pPr marL="1828800" algn="l" defTabSz="914400" rtl="0" eaLnBrk="1" latinLnBrk="0" hangingPunct="1">
      <a:defRPr sz="1200" kern="1200">
        <a:solidFill>
          <a:schemeClr val="tx1"/>
        </a:solidFill>
        <a:latin typeface="Calibri" panose="020F0502020204030204"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CED8F9-269D-4873-8CFC-A5D0A7DD1A42}" type="slidenum">
              <a:rPr lang="zh-CN" altLang="en-US" smtClean="0"/>
              <a:pPr/>
              <a:t>1</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CED8F9-269D-4873-8CFC-A5D0A7DD1A42}" type="slidenum">
              <a:rPr lang="zh-CN" altLang="en-US" smtClean="0"/>
              <a:pPr/>
              <a:t>67</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BDF72E-9FE5-429F-91AD-B59394577185}" type="slidenum">
              <a:rPr lang="zh-CN" altLang="en-US" smtClean="0"/>
              <a:pPr/>
              <a:t>‹#›</a:t>
            </a:fld>
            <a:endParaRPr lang="zh-CN" altLang="en-US"/>
          </a:p>
        </p:txBody>
      </p:sp>
      <p:cxnSp>
        <p:nvCxnSpPr>
          <p:cNvPr id="7" name="直接连接符 6"/>
          <p:cNvCxnSpPr/>
          <p:nvPr userDrawn="1"/>
        </p:nvCxnSpPr>
        <p:spPr>
          <a:xfrm>
            <a:off x="457200" y="947061"/>
            <a:ext cx="3747407"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大）">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BDF72E-9FE5-429F-91AD-B59394577185}" type="slidenum">
              <a:rPr lang="zh-CN" altLang="en-US" smtClean="0"/>
              <a:pPr/>
              <a:t>‹#›</a:t>
            </a:fld>
            <a:endParaRPr lang="zh-CN" altLang="en-US"/>
          </a:p>
        </p:txBody>
      </p:sp>
      <p:cxnSp>
        <p:nvCxnSpPr>
          <p:cNvPr id="8" name="直接连接符 7"/>
          <p:cNvCxnSpPr/>
          <p:nvPr userDrawn="1"/>
        </p:nvCxnSpPr>
        <p:spPr>
          <a:xfrm>
            <a:off x="457200" y="947061"/>
            <a:ext cx="3747407"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仅标题（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400"/>
            </a:lvl1pPr>
          </a:lstStyle>
          <a:p>
            <a:r>
              <a:rPr lang="zh-CN" altLang="en-US" noProof="1"/>
              <a:t>单击此处编辑母版标题样式</a:t>
            </a:r>
          </a:p>
        </p:txBody>
      </p:sp>
      <p:cxnSp>
        <p:nvCxnSpPr>
          <p:cNvPr id="6" name="直接连接符 5"/>
          <p:cNvCxnSpPr/>
          <p:nvPr userDrawn="1"/>
        </p:nvCxnSpPr>
        <p:spPr>
          <a:xfrm>
            <a:off x="457200" y="947061"/>
            <a:ext cx="3747407"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4" name="灯片编号占位符 5"/>
          <p:cNvSpPr>
            <a:spLocks noGrp="1"/>
          </p:cNvSpPr>
          <p:nvPr>
            <p:ph type="sldNum" sz="quarter" idx="4"/>
          </p:nvPr>
        </p:nvSpPr>
        <p:spPr>
          <a:xfrm>
            <a:off x="7784646" y="6373993"/>
            <a:ext cx="917121"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ea typeface="微软雅黑" panose="020B0503020204020204" pitchFamily="34" charset="-122"/>
              </a:defRPr>
            </a:lvl1pPr>
          </a:lstStyle>
          <a:p>
            <a:fld id="{E5BDF72E-9FE5-429F-91AD-B59394577185}" type="slidenum">
              <a:rPr lang="zh-CN" altLang="en-US" smtClean="0"/>
              <a:pPr/>
              <a:t>‹#›</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有页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5BDF72E-9FE5-429F-91AD-B59394577185}"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无页码">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53278" y="6245203"/>
            <a:ext cx="2896082" cy="524738"/>
          </a:xfrm>
          <a:prstGeom prst="rect">
            <a:avLst/>
          </a:prstGeom>
        </p:spPr>
      </p:pic>
      <p:sp>
        <p:nvSpPr>
          <p:cNvPr id="2" name="标题占位符 1"/>
          <p:cNvSpPr>
            <a:spLocks noGrp="1"/>
          </p:cNvSpPr>
          <p:nvPr>
            <p:ph type="title"/>
          </p:nvPr>
        </p:nvSpPr>
        <p:spPr>
          <a:xfrm>
            <a:off x="457200" y="274639"/>
            <a:ext cx="8229600" cy="639762"/>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457200" y="1033440"/>
            <a:ext cx="8229600" cy="5092724"/>
          </a:xfrm>
          <a:prstGeom prst="rect">
            <a:avLst/>
          </a:prstGeom>
          <a:ln>
            <a:noFill/>
          </a:ln>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352548" y="6393541"/>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dirty="0"/>
          </a:p>
        </p:txBody>
      </p:sp>
      <p:sp>
        <p:nvSpPr>
          <p:cNvPr id="5" name="页脚占位符 4"/>
          <p:cNvSpPr>
            <a:spLocks noGrp="1"/>
          </p:cNvSpPr>
          <p:nvPr>
            <p:ph type="ftr" sz="quarter" idx="3"/>
          </p:nvPr>
        </p:nvSpPr>
        <p:spPr>
          <a:xfrm>
            <a:off x="3728360" y="6402612"/>
            <a:ext cx="1596997"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7784646" y="6373993"/>
            <a:ext cx="917121"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ea typeface="微软雅黑" panose="020B0503020204020204" pitchFamily="34" charset="-122"/>
              </a:defRPr>
            </a:lvl1pPr>
          </a:lstStyle>
          <a:p>
            <a:fld id="{E5BDF72E-9FE5-429F-91AD-B59394577185}"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hf hdr="0" ftr="0" dt="0"/>
  <p:txStyles>
    <p:titleStyle>
      <a:lvl1pPr algn="l" defTabSz="914400" rtl="0" eaLnBrk="1" latinLnBrk="0" hangingPunct="1">
        <a:spcBef>
          <a:spcPct val="0"/>
        </a:spcBef>
        <a:buNone/>
        <a:defRPr sz="3200" b="0" kern="1200">
          <a:solidFill>
            <a:schemeClr val="tx2"/>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Wingdings" panose="05000000000000000000" pitchFamily="2" charset="2"/>
        <a:buChar char="l"/>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Wingdings" panose="05000000000000000000" pitchFamily="2" charset="2"/>
        <a:buChar char="l"/>
        <a:defRPr sz="2800" kern="1200">
          <a:solidFill>
            <a:srgbClr val="002060"/>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Wingdings" panose="05000000000000000000" pitchFamily="2" charset="2"/>
        <a:buChar char="l"/>
        <a:defRPr sz="2400" kern="1200">
          <a:solidFill>
            <a:srgbClr val="C00000"/>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Wingdings" panose="05000000000000000000" pitchFamily="2" charset="2"/>
        <a:buChar char="l"/>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Wingdings" panose="05000000000000000000" pitchFamily="2" charset="2"/>
        <a:buChar char="l"/>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openxmlformats.org/officeDocument/2006/relationships/diagramData" Target="../diagrams/data2.xml"/><Relationship Id="rId11" Type="http://schemas.microsoft.com/office/2007/relationships/diagramDrawing" Target="../diagrams/drawing2.xml"/><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oleObject" Target="../embeddings/oleObject32.bin"/><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3.bin"/><Relationship Id="rId7" Type="http://schemas.openxmlformats.org/officeDocument/2006/relationships/oleObject" Target="../embeddings/oleObject37.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5.xml"/><Relationship Id="rId1" Type="http://schemas.openxmlformats.org/officeDocument/2006/relationships/vmlDrawing" Target="../drawings/vmlDrawing13.vml"/><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4.xml"/><Relationship Id="rId1" Type="http://schemas.openxmlformats.org/officeDocument/2006/relationships/vmlDrawing" Target="../drawings/vmlDrawing15.v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4.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oleObject" Target="../embeddings/oleObject53.bin"/><Relationship Id="rId5" Type="http://schemas.openxmlformats.org/officeDocument/2006/relationships/oleObject" Target="../embeddings/oleObject52.bin"/><Relationship Id="rId10" Type="http://schemas.openxmlformats.org/officeDocument/2006/relationships/oleObject" Target="../embeddings/oleObject57.bin"/><Relationship Id="rId4" Type="http://schemas.openxmlformats.org/officeDocument/2006/relationships/oleObject" Target="../embeddings/oleObject51.bin"/><Relationship Id="rId9" Type="http://schemas.openxmlformats.org/officeDocument/2006/relationships/oleObject" Target="../embeddings/oleObject56.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5.xml"/><Relationship Id="rId1" Type="http://schemas.openxmlformats.org/officeDocument/2006/relationships/vmlDrawing" Target="../drawings/vmlDrawing17.vml"/><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5.xml"/><Relationship Id="rId1" Type="http://schemas.openxmlformats.org/officeDocument/2006/relationships/vmlDrawing" Target="../drawings/vmlDrawing18.vml"/><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oleObject" Target="../embeddings/oleObject67.bin"/><Relationship Id="rId5" Type="http://schemas.openxmlformats.org/officeDocument/2006/relationships/oleObject" Target="../embeddings/oleObject66.bin"/><Relationship Id="rId4" Type="http://schemas.openxmlformats.org/officeDocument/2006/relationships/oleObject" Target="../embeddings/oleObject65.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4.xml"/><Relationship Id="rId1" Type="http://schemas.openxmlformats.org/officeDocument/2006/relationships/vmlDrawing" Target="../drawings/vmlDrawing20.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4.xml"/><Relationship Id="rId1" Type="http://schemas.openxmlformats.org/officeDocument/2006/relationships/vmlDrawing" Target="../drawings/vmlDrawing21.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4.xml"/><Relationship Id="rId1" Type="http://schemas.openxmlformats.org/officeDocument/2006/relationships/vmlDrawing" Target="../drawings/vmlDrawing23.vml"/><Relationship Id="rId5" Type="http://schemas.openxmlformats.org/officeDocument/2006/relationships/oleObject" Target="../embeddings/oleObject76.bin"/><Relationship Id="rId4" Type="http://schemas.openxmlformats.org/officeDocument/2006/relationships/oleObject" Target="../embeddings/oleObject75.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4.xml"/><Relationship Id="rId1" Type="http://schemas.openxmlformats.org/officeDocument/2006/relationships/vmlDrawing" Target="../drawings/vmlDrawing24.v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oleObject" Target="../embeddings/oleObject81.bin"/><Relationship Id="rId5" Type="http://schemas.openxmlformats.org/officeDocument/2006/relationships/oleObject" Target="../embeddings/oleObject80.bin"/><Relationship Id="rId4" Type="http://schemas.openxmlformats.org/officeDocument/2006/relationships/oleObject" Target="../embeddings/oleObject79.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oleObject" Target="../embeddings/oleObject82.bin"/><Relationship Id="rId7" Type="http://schemas.openxmlformats.org/officeDocument/2006/relationships/oleObject" Target="../embeddings/oleObject86.bin"/><Relationship Id="rId2" Type="http://schemas.openxmlformats.org/officeDocument/2006/relationships/slideLayout" Target="../slideLayouts/slideLayout5.xml"/><Relationship Id="rId1" Type="http://schemas.openxmlformats.org/officeDocument/2006/relationships/vmlDrawing" Target="../drawings/vmlDrawing26.vml"/><Relationship Id="rId6" Type="http://schemas.openxmlformats.org/officeDocument/2006/relationships/oleObject" Target="../embeddings/oleObject85.bin"/><Relationship Id="rId5" Type="http://schemas.openxmlformats.org/officeDocument/2006/relationships/oleObject" Target="../embeddings/oleObject84.bin"/><Relationship Id="rId4" Type="http://schemas.openxmlformats.org/officeDocument/2006/relationships/oleObject" Target="../embeddings/oleObject83.bin"/><Relationship Id="rId9" Type="http://schemas.openxmlformats.org/officeDocument/2006/relationships/oleObject" Target="../embeddings/oleObject88.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4.xml"/><Relationship Id="rId1" Type="http://schemas.openxmlformats.org/officeDocument/2006/relationships/vmlDrawing" Target="../drawings/vmlDrawing27.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5.xml"/><Relationship Id="rId1" Type="http://schemas.openxmlformats.org/officeDocument/2006/relationships/vmlDrawing" Target="../drawings/vmlDrawing28.vml"/><Relationship Id="rId6" Type="http://schemas.openxmlformats.org/officeDocument/2006/relationships/oleObject" Target="../embeddings/oleObject93.bin"/><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5.xml"/><Relationship Id="rId1" Type="http://schemas.openxmlformats.org/officeDocument/2006/relationships/vmlDrawing" Target="../drawings/vmlDrawing29.vml"/><Relationship Id="rId5" Type="http://schemas.openxmlformats.org/officeDocument/2006/relationships/oleObject" Target="../embeddings/oleObject96.bin"/><Relationship Id="rId4" Type="http://schemas.openxmlformats.org/officeDocument/2006/relationships/oleObject" Target="../embeddings/oleObject95.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97.bin"/><Relationship Id="rId7" Type="http://schemas.openxmlformats.org/officeDocument/2006/relationships/oleObject" Target="../embeddings/oleObject101.bin"/><Relationship Id="rId2" Type="http://schemas.openxmlformats.org/officeDocument/2006/relationships/slideLayout" Target="../slideLayouts/slideLayout5.xml"/><Relationship Id="rId1" Type="http://schemas.openxmlformats.org/officeDocument/2006/relationships/vmlDrawing" Target="../drawings/vmlDrawing30.vml"/><Relationship Id="rId6" Type="http://schemas.openxmlformats.org/officeDocument/2006/relationships/oleObject" Target="../embeddings/oleObject100.bin"/><Relationship Id="rId5" Type="http://schemas.openxmlformats.org/officeDocument/2006/relationships/oleObject" Target="../embeddings/oleObject99.bin"/><Relationship Id="rId4" Type="http://schemas.openxmlformats.org/officeDocument/2006/relationships/oleObject" Target="../embeddings/oleObject9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5.xml"/><Relationship Id="rId1" Type="http://schemas.openxmlformats.org/officeDocument/2006/relationships/vmlDrawing" Target="../drawings/vmlDrawing31.vml"/><Relationship Id="rId6" Type="http://schemas.openxmlformats.org/officeDocument/2006/relationships/oleObject" Target="../embeddings/oleObject105.bin"/><Relationship Id="rId5" Type="http://schemas.openxmlformats.org/officeDocument/2006/relationships/oleObject" Target="../embeddings/oleObject104.bin"/><Relationship Id="rId4" Type="http://schemas.openxmlformats.org/officeDocument/2006/relationships/oleObject" Target="../embeddings/oleObject103.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10.bin"/><Relationship Id="rId12" Type="http://schemas.openxmlformats.org/officeDocument/2006/relationships/oleObject" Target="../embeddings/oleObject115.bin"/><Relationship Id="rId2" Type="http://schemas.openxmlformats.org/officeDocument/2006/relationships/slideLayout" Target="../slideLayouts/slideLayout5.xml"/><Relationship Id="rId1" Type="http://schemas.openxmlformats.org/officeDocument/2006/relationships/vmlDrawing" Target="../drawings/vmlDrawing32.vml"/><Relationship Id="rId6" Type="http://schemas.openxmlformats.org/officeDocument/2006/relationships/oleObject" Target="../embeddings/oleObject109.bin"/><Relationship Id="rId11" Type="http://schemas.openxmlformats.org/officeDocument/2006/relationships/oleObject" Target="../embeddings/oleObject114.bin"/><Relationship Id="rId5" Type="http://schemas.openxmlformats.org/officeDocument/2006/relationships/oleObject" Target="../embeddings/oleObject108.bin"/><Relationship Id="rId10" Type="http://schemas.openxmlformats.org/officeDocument/2006/relationships/oleObject" Target="../embeddings/oleObject113.bin"/><Relationship Id="rId4" Type="http://schemas.openxmlformats.org/officeDocument/2006/relationships/oleObject" Target="../embeddings/oleObject107.bin"/><Relationship Id="rId9" Type="http://schemas.openxmlformats.org/officeDocument/2006/relationships/oleObject" Target="../embeddings/oleObject112.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5.xml"/><Relationship Id="rId1" Type="http://schemas.openxmlformats.org/officeDocument/2006/relationships/vmlDrawing" Target="../drawings/vmlDrawing33.vml"/><Relationship Id="rId4" Type="http://schemas.openxmlformats.org/officeDocument/2006/relationships/oleObject" Target="../embeddings/oleObject117.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5.xml"/><Relationship Id="rId1" Type="http://schemas.openxmlformats.org/officeDocument/2006/relationships/vmlDrawing" Target="../drawings/vmlDrawing34.vml"/><Relationship Id="rId4" Type="http://schemas.openxmlformats.org/officeDocument/2006/relationships/oleObject" Target="../embeddings/oleObject11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5.xml"/><Relationship Id="rId1" Type="http://schemas.openxmlformats.org/officeDocument/2006/relationships/vmlDrawing" Target="../drawings/vmlDrawing35.vml"/><Relationship Id="rId4" Type="http://schemas.openxmlformats.org/officeDocument/2006/relationships/oleObject" Target="../embeddings/oleObject121.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5.xml"/><Relationship Id="rId1" Type="http://schemas.openxmlformats.org/officeDocument/2006/relationships/vmlDrawing" Target="../drawings/vmlDrawing36.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5.xml"/><Relationship Id="rId1" Type="http://schemas.openxmlformats.org/officeDocument/2006/relationships/vmlDrawing" Target="../drawings/vmlDrawing37.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33636" y="1159674"/>
            <a:ext cx="7482780" cy="1800200"/>
          </a:xfrm>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zh-CN" altLang="en-US" b="0" dirty="0">
                <a:latin typeface="Calibri" panose="020F0502020204030204" pitchFamily="34" charset="0"/>
                <a:ea typeface="微软雅黑" panose="020B0503020204020204" pitchFamily="34" charset="-122"/>
              </a:rPr>
              <a:t>大气流体力学</a:t>
            </a:r>
            <a:r>
              <a:rPr lang="en-US" altLang="zh-CN" b="0" dirty="0">
                <a:latin typeface="Calibri" panose="020F0502020204030204" pitchFamily="34" charset="0"/>
                <a:ea typeface="微软雅黑" panose="020B0503020204020204" pitchFamily="34" charset="-122"/>
              </a:rPr>
              <a:t/>
            </a:r>
            <a:br>
              <a:rPr lang="en-US" altLang="zh-CN" b="0" dirty="0">
                <a:latin typeface="Calibri" panose="020F0502020204030204" pitchFamily="34" charset="0"/>
                <a:ea typeface="微软雅黑" panose="020B0503020204020204" pitchFamily="34" charset="-122"/>
              </a:rPr>
            </a:br>
            <a:r>
              <a:rPr lang="en-US" altLang="zh-CN" b="0" dirty="0">
                <a:latin typeface="Calibri" panose="020F0502020204030204" pitchFamily="34" charset="0"/>
                <a:ea typeface="微软雅黑" panose="020B0503020204020204" pitchFamily="34" charset="-122"/>
              </a:rPr>
              <a:t>Mechanics of the Atmospheric Fluids</a:t>
            </a:r>
            <a:endParaRPr lang="zh-CN" altLang="en-US" sz="2400" b="0" dirty="0">
              <a:latin typeface="Calibri" panose="020F0502020204030204" pitchFamily="34" charset="0"/>
              <a:ea typeface="微软雅黑" panose="020B0503020204020204" pitchFamily="34" charset="-122"/>
            </a:endParaRPr>
          </a:p>
        </p:txBody>
      </p:sp>
      <p:sp>
        <p:nvSpPr>
          <p:cNvPr id="6" name="矩形 5"/>
          <p:cNvSpPr/>
          <p:nvPr/>
        </p:nvSpPr>
        <p:spPr>
          <a:xfrm>
            <a:off x="3152505" y="6229686"/>
            <a:ext cx="5914151" cy="5232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i="1" dirty="0">
                <a:solidFill>
                  <a:schemeClr val="bg1">
                    <a:lumMod val="50000"/>
                  </a:schemeClr>
                </a:solidFill>
                <a:latin typeface="Calibri" panose="020F0502020204030204" pitchFamily="34" charset="0"/>
                <a:ea typeface="微软雅黑" panose="020B0503020204020204" pitchFamily="34" charset="-122"/>
              </a:rPr>
              <a:t>If you can't explain it simply, you don't understand it well enough.</a:t>
            </a:r>
          </a:p>
          <a:p>
            <a:pPr algn="r"/>
            <a:r>
              <a:rPr lang="en-US" altLang="zh-CN" sz="1400" i="1" dirty="0">
                <a:solidFill>
                  <a:schemeClr val="bg1">
                    <a:lumMod val="50000"/>
                  </a:schemeClr>
                </a:solidFill>
                <a:latin typeface="Calibri" panose="020F0502020204030204" pitchFamily="34" charset="0"/>
                <a:ea typeface="微软雅黑" panose="020B0503020204020204" pitchFamily="34" charset="-122"/>
              </a:rPr>
              <a:t>------Albert Einstein</a:t>
            </a:r>
          </a:p>
        </p:txBody>
      </p:sp>
      <p:sp>
        <p:nvSpPr>
          <p:cNvPr id="22" name="文本框 21"/>
          <p:cNvSpPr txBox="1"/>
          <p:nvPr/>
        </p:nvSpPr>
        <p:spPr>
          <a:xfrm>
            <a:off x="2865543" y="3236248"/>
            <a:ext cx="359906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zh-CN" altLang="en-US" sz="2400" dirty="0" smtClean="0">
                <a:latin typeface="微软雅黑" panose="020B0503020204020204" pitchFamily="34" charset="-122"/>
                <a:ea typeface="微软雅黑" panose="020B0503020204020204" pitchFamily="34" charset="-122"/>
              </a:rPr>
              <a:t>第</a:t>
            </a:r>
            <a:r>
              <a:rPr lang="zh-CN" altLang="en-US" sz="2400" dirty="0">
                <a:latin typeface="微软雅黑" panose="020B0503020204020204" pitchFamily="34" charset="-122"/>
                <a:ea typeface="微软雅黑" panose="020B0503020204020204" pitchFamily="34" charset="-122"/>
              </a:rPr>
              <a:t>五</a:t>
            </a:r>
            <a:r>
              <a:rPr lang="zh-CN" altLang="en-US" sz="2400" dirty="0" smtClean="0">
                <a:latin typeface="微软雅黑" panose="020B0503020204020204" pitchFamily="34" charset="-122"/>
                <a:ea typeface="微软雅黑" panose="020B0503020204020204" pitchFamily="34" charset="-122"/>
              </a:rPr>
              <a:t>章 量纲分析</a:t>
            </a: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π</a:t>
            </a:r>
            <a:r>
              <a:rPr lang="zh-CN" altLang="en-US" sz="2400" dirty="0">
                <a:latin typeface="微软雅黑" panose="020B0503020204020204" pitchFamily="34" charset="-122"/>
                <a:ea typeface="微软雅黑" panose="020B0503020204020204" pitchFamily="34" charset="-122"/>
              </a:rPr>
              <a:t>定理</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71112" y="1566364"/>
            <a:ext cx="8171997"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模型</a:t>
            </a:r>
            <a:r>
              <a:rPr lang="zh-CN" altLang="en-US" sz="2000" b="0" dirty="0">
                <a:latin typeface="微软雅黑" panose="020B0503020204020204" pitchFamily="34" charset="-122"/>
                <a:ea typeface="微软雅黑" panose="020B0503020204020204" pitchFamily="34" charset="-122"/>
              </a:rPr>
              <a:t>流动中的时间变化过程并不要求与原型流动以相同的时间变化率进行(过程加速或延缓)，但要求两流场的所有对应点上均按统一常数值的时间变化加速或延缓，即要求满足：</a:t>
            </a:r>
          </a:p>
          <a:p>
            <a:pPr indent="457200" algn="just"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algn="just"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algn="just"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algn="just" eaLnBrk="1" hangingPunct="1">
              <a:lnSpc>
                <a:spcPct val="150000"/>
              </a:lnSpc>
            </a:pPr>
            <a:r>
              <a:rPr lang="zh-CN" altLang="en-US" sz="2000" b="0" dirty="0">
                <a:latin typeface="微软雅黑" panose="020B0503020204020204" pitchFamily="34" charset="-122"/>
                <a:ea typeface="微软雅黑" panose="020B0503020204020204" pitchFamily="34" charset="-122"/>
              </a:rPr>
              <a:t>        </a:t>
            </a:r>
          </a:p>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注意</a:t>
            </a:r>
            <a:r>
              <a:rPr lang="zh-CN" altLang="en-US" sz="2000" b="0" dirty="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               </a:t>
            </a:r>
            <a:r>
              <a:rPr lang="zh-CN" altLang="en-US" sz="2000" b="0" dirty="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通常       可以是</a:t>
            </a:r>
            <a:r>
              <a:rPr lang="zh-CN" altLang="en-US" sz="2000" b="0" dirty="0">
                <a:latin typeface="微软雅黑" panose="020B0503020204020204" pitchFamily="34" charset="-122"/>
                <a:ea typeface="微软雅黑" panose="020B0503020204020204" pitchFamily="34" charset="-122"/>
              </a:rPr>
              <a:t>不独立的，决定</a:t>
            </a:r>
            <a:r>
              <a:rPr lang="zh-CN" altLang="en-US" sz="2000" b="0" dirty="0" smtClean="0">
                <a:latin typeface="微软雅黑" panose="020B0503020204020204" pitchFamily="34" charset="-122"/>
                <a:ea typeface="微软雅黑" panose="020B0503020204020204" pitchFamily="34" charset="-122"/>
              </a:rPr>
              <a:t>于       </a:t>
            </a:r>
            <a:r>
              <a:rPr lang="zh-CN" altLang="en-US" sz="2000" b="0" dirty="0">
                <a:latin typeface="微软雅黑" panose="020B0503020204020204" pitchFamily="34" charset="-122"/>
                <a:ea typeface="微软雅黑" panose="020B0503020204020204" pitchFamily="34" charset="-122"/>
              </a:rPr>
              <a:t>和</a:t>
            </a:r>
          </a:p>
        </p:txBody>
      </p:sp>
      <p:graphicFrame>
        <p:nvGraphicFramePr>
          <p:cNvPr id="16387" name="Object 3">
            <a:hlinkClick r:id="" action="ppaction://ole?verb=1"/>
          </p:cNvPr>
          <p:cNvGraphicFramePr>
            <a:graphicFrameLocks noChangeAspect="1"/>
          </p:cNvGraphicFramePr>
          <p:nvPr/>
        </p:nvGraphicFramePr>
        <p:xfrm>
          <a:off x="3209925" y="3213100"/>
          <a:ext cx="1803400" cy="1290638"/>
        </p:xfrm>
        <a:graphic>
          <a:graphicData uri="http://schemas.openxmlformats.org/presentationml/2006/ole">
            <p:oleObj spid="_x0000_s214967" name="Equation" r:id="rId3" imgW="12801600" imgH="9144000" progId="Equation.DSMT4">
              <p:embed/>
            </p:oleObj>
          </a:graphicData>
        </a:graphic>
      </p:graphicFrame>
      <p:graphicFrame>
        <p:nvGraphicFramePr>
          <p:cNvPr id="16388" name="Object 4">
            <a:hlinkClick r:id="" action="ppaction://ole?verb=1"/>
          </p:cNvPr>
          <p:cNvGraphicFramePr>
            <a:graphicFrameLocks noChangeAspect="1"/>
          </p:cNvGraphicFramePr>
          <p:nvPr/>
        </p:nvGraphicFramePr>
        <p:xfrm>
          <a:off x="1688739" y="4703580"/>
          <a:ext cx="1061413" cy="749300"/>
        </p:xfrm>
        <a:graphic>
          <a:graphicData uri="http://schemas.openxmlformats.org/presentationml/2006/ole">
            <p:oleObj spid="_x0000_s214968" name="Equation" r:id="rId4" imgW="434032" imgH="306248" progId="Equation.DSMT4">
              <p:embed/>
            </p:oleObj>
          </a:graphicData>
        </a:graphic>
      </p:graphicFrame>
      <p:graphicFrame>
        <p:nvGraphicFramePr>
          <p:cNvPr id="16390" name="Object 6">
            <a:hlinkClick r:id="" action="ppaction://ole?verb=1"/>
          </p:cNvPr>
          <p:cNvGraphicFramePr>
            <a:graphicFrameLocks noChangeAspect="1"/>
          </p:cNvGraphicFramePr>
          <p:nvPr/>
        </p:nvGraphicFramePr>
        <p:xfrm>
          <a:off x="6961188" y="4619418"/>
          <a:ext cx="474662" cy="777875"/>
        </p:xfrm>
        <a:graphic>
          <a:graphicData uri="http://schemas.openxmlformats.org/presentationml/2006/ole">
            <p:oleObj spid="_x0000_s214969" name="Equation" r:id="rId5" imgW="141012" imgH="230781" progId="Equation.DSMT4">
              <p:embed/>
            </p:oleObj>
          </a:graphicData>
        </a:graphic>
      </p:graphicFrame>
      <p:graphicFrame>
        <p:nvGraphicFramePr>
          <p:cNvPr id="16391" name="Object 7">
            <a:hlinkClick r:id="" action="ppaction://ole?verb=1"/>
          </p:cNvPr>
          <p:cNvGraphicFramePr>
            <a:graphicFrameLocks noChangeAspect="1"/>
          </p:cNvGraphicFramePr>
          <p:nvPr/>
        </p:nvGraphicFramePr>
        <p:xfrm>
          <a:off x="7759517" y="4619418"/>
          <a:ext cx="519113" cy="777875"/>
        </p:xfrm>
        <a:graphic>
          <a:graphicData uri="http://schemas.openxmlformats.org/presentationml/2006/ole">
            <p:oleObj spid="_x0000_s214970" r:id="rId6" imgW="153733" imgH="230781" progId="Equation.3">
              <p:embed/>
            </p:oleObj>
          </a:graphicData>
        </a:graphic>
      </p:graphicFrame>
      <p:sp>
        <p:nvSpPr>
          <p:cNvPr id="2" name="标题 1"/>
          <p:cNvSpPr>
            <a:spLocks noGrp="1"/>
          </p:cNvSpPr>
          <p:nvPr>
            <p:ph type="title"/>
          </p:nvPr>
        </p:nvSpPr>
        <p:spPr/>
        <p:txBody>
          <a:bodyPr/>
          <a:lstStyle/>
          <a:p>
            <a:r>
              <a:rPr lang="zh-CN" altLang="en-US" b="0" dirty="0"/>
              <a:t>时间</a:t>
            </a:r>
            <a:r>
              <a:rPr lang="zh-CN" altLang="en-US" b="0" dirty="0" smtClean="0"/>
              <a:t>相似</a:t>
            </a:r>
            <a:endParaRPr lang="zh-CN" altLang="en-US" dirty="0"/>
          </a:p>
        </p:txBody>
      </p:sp>
      <p:graphicFrame>
        <p:nvGraphicFramePr>
          <p:cNvPr id="4" name="对象 3"/>
          <p:cNvGraphicFramePr>
            <a:graphicFrameLocks/>
          </p:cNvGraphicFramePr>
          <p:nvPr/>
        </p:nvGraphicFramePr>
        <p:xfrm>
          <a:off x="3703229" y="4782058"/>
          <a:ext cx="276587" cy="452597"/>
        </p:xfrm>
        <a:graphic>
          <a:graphicData uri="http://schemas.openxmlformats.org/presentationml/2006/ole">
            <p:oleObj spid="_x0000_s214971" name="Equation" r:id="rId7" imgW="3352800" imgH="5486400" progId="Equation.DSMT4">
              <p:embed/>
            </p:oleObj>
          </a:graphicData>
        </a:graphic>
      </p:graphicFrame>
      <p:sp>
        <p:nvSpPr>
          <p:cNvPr id="5" name="灯片编号占位符 4"/>
          <p:cNvSpPr>
            <a:spLocks noGrp="1"/>
          </p:cNvSpPr>
          <p:nvPr>
            <p:ph type="sldNum" sz="quarter" idx="4"/>
          </p:nvPr>
        </p:nvSpPr>
        <p:spPr/>
        <p:txBody>
          <a:bodyPr/>
          <a:lstStyle/>
          <a:p>
            <a:fld id="{E5BDF72E-9FE5-429F-91AD-B59394577185}" type="slidenum">
              <a:rPr lang="zh-CN" altLang="en-US" smtClean="0"/>
              <a:pPr/>
              <a:t>10</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79659" y="1188275"/>
            <a:ext cx="8111198" cy="3323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由伯努利方程                               </a:t>
            </a:r>
            <a:r>
              <a:rPr lang="zh-CN" altLang="en-US" sz="2000" b="0" dirty="0">
                <a:latin typeface="微软雅黑" panose="020B0503020204020204" pitchFamily="34" charset="-122"/>
                <a:ea typeface="微软雅黑" panose="020B0503020204020204" pitchFamily="34" charset="-122"/>
              </a:rPr>
              <a:t>可知，流场与压力场的关系是非常密切的，且通常可以用      </a:t>
            </a:r>
            <a:r>
              <a:rPr lang="zh-CN" altLang="en-US" sz="2000" b="0" dirty="0" smtClean="0">
                <a:latin typeface="微软雅黑" panose="020B0503020204020204" pitchFamily="34" charset="-122"/>
                <a:ea typeface="微软雅黑" panose="020B0503020204020204" pitchFamily="34" charset="-122"/>
              </a:rPr>
              <a:t>      来</a:t>
            </a:r>
            <a:r>
              <a:rPr lang="zh-CN" altLang="en-US" sz="2000" b="0" dirty="0">
                <a:latin typeface="微软雅黑" panose="020B0503020204020204" pitchFamily="34" charset="-122"/>
                <a:ea typeface="微软雅黑" panose="020B0503020204020204" pitchFamily="34" charset="-122"/>
              </a:rPr>
              <a:t>度量流体压力，考虑运动相似及流体密度相似，不难得到：</a:t>
            </a:r>
          </a:p>
          <a:p>
            <a:pPr indent="457200" algn="just"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algn="just"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algn="just"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也就是说</a:t>
            </a:r>
            <a:r>
              <a:rPr lang="zh-CN" altLang="en-US" sz="2000" b="0" dirty="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    </a:t>
            </a:r>
            <a:r>
              <a:rPr lang="zh-CN" altLang="en-US" sz="2000" b="0" dirty="0">
                <a:latin typeface="微软雅黑" panose="020B0503020204020204" pitchFamily="34" charset="-122"/>
                <a:ea typeface="微软雅黑" panose="020B0503020204020204" pitchFamily="34" charset="-122"/>
              </a:rPr>
              <a:t>可以是不独立的，它取决于 </a:t>
            </a:r>
            <a:r>
              <a:rPr lang="zh-CN" altLang="en-US" sz="2000" b="0" dirty="0" smtClean="0">
                <a:latin typeface="微软雅黑" panose="020B0503020204020204" pitchFamily="34" charset="-122"/>
                <a:ea typeface="微软雅黑" panose="020B0503020204020204" pitchFamily="34" charset="-122"/>
              </a:rPr>
              <a:t>    </a:t>
            </a:r>
            <a:r>
              <a:rPr lang="zh-CN" altLang="en-US" sz="2000" b="0" dirty="0">
                <a:latin typeface="微软雅黑" panose="020B0503020204020204" pitchFamily="34" charset="-122"/>
                <a:ea typeface="微软雅黑" panose="020B0503020204020204" pitchFamily="34" charset="-122"/>
              </a:rPr>
              <a:t>和</a:t>
            </a:r>
          </a:p>
        </p:txBody>
      </p:sp>
      <p:graphicFrame>
        <p:nvGraphicFramePr>
          <p:cNvPr id="17411" name="Object 3"/>
          <p:cNvGraphicFramePr>
            <a:graphicFrameLocks noChangeAspect="1"/>
          </p:cNvGraphicFramePr>
          <p:nvPr/>
        </p:nvGraphicFramePr>
        <p:xfrm>
          <a:off x="2528513" y="1069906"/>
          <a:ext cx="2109788" cy="738187"/>
        </p:xfrm>
        <a:graphic>
          <a:graphicData uri="http://schemas.openxmlformats.org/presentationml/2006/ole">
            <p:oleObj spid="_x0000_s233478" r:id="rId3" imgW="1273229" imgH="445468" progId="Equation.3">
              <p:embed/>
            </p:oleObj>
          </a:graphicData>
        </a:graphic>
      </p:graphicFrame>
      <p:graphicFrame>
        <p:nvGraphicFramePr>
          <p:cNvPr id="17412" name="Object 4"/>
          <p:cNvGraphicFramePr>
            <a:graphicFrameLocks noChangeAspect="1"/>
          </p:cNvGraphicFramePr>
          <p:nvPr/>
        </p:nvGraphicFramePr>
        <p:xfrm>
          <a:off x="3319326" y="1759110"/>
          <a:ext cx="781050" cy="381000"/>
        </p:xfrm>
        <a:graphic>
          <a:graphicData uri="http://schemas.openxmlformats.org/presentationml/2006/ole">
            <p:oleObj spid="_x0000_s233477" r:id="rId4" imgW="472404" imgH="229867" progId="Equation.3">
              <p:embed/>
            </p:oleObj>
          </a:graphicData>
        </a:graphic>
      </p:graphicFrame>
      <p:graphicFrame>
        <p:nvGraphicFramePr>
          <p:cNvPr id="17413" name="Object 5"/>
          <p:cNvGraphicFramePr>
            <a:graphicFrameLocks noChangeAspect="1"/>
          </p:cNvGraphicFramePr>
          <p:nvPr/>
        </p:nvGraphicFramePr>
        <p:xfrm>
          <a:off x="3957532" y="2427911"/>
          <a:ext cx="1361538" cy="1133092"/>
        </p:xfrm>
        <a:graphic>
          <a:graphicData uri="http://schemas.openxmlformats.org/presentationml/2006/ole">
            <p:oleObj spid="_x0000_s233476" r:id="rId5" imgW="523445" imgH="434032" progId="Equation.3">
              <p:embed/>
            </p:oleObj>
          </a:graphicData>
        </a:graphic>
      </p:graphicFrame>
      <p:graphicFrame>
        <p:nvGraphicFramePr>
          <p:cNvPr id="17414" name="Object 6"/>
          <p:cNvGraphicFramePr>
            <a:graphicFrameLocks noChangeAspect="1"/>
          </p:cNvGraphicFramePr>
          <p:nvPr/>
        </p:nvGraphicFramePr>
        <p:xfrm>
          <a:off x="2265356" y="3976608"/>
          <a:ext cx="352425" cy="482600"/>
        </p:xfrm>
        <a:graphic>
          <a:graphicData uri="http://schemas.openxmlformats.org/presentationml/2006/ole">
            <p:oleObj spid="_x0000_s233475" r:id="rId6" imgW="179031" imgH="243307" progId="Equation.3">
              <p:embed/>
            </p:oleObj>
          </a:graphicData>
        </a:graphic>
      </p:graphicFrame>
      <p:graphicFrame>
        <p:nvGraphicFramePr>
          <p:cNvPr id="17415" name="Object 7"/>
          <p:cNvGraphicFramePr>
            <a:graphicFrameLocks noChangeAspect="1"/>
          </p:cNvGraphicFramePr>
          <p:nvPr/>
        </p:nvGraphicFramePr>
        <p:xfrm>
          <a:off x="5675941" y="3959190"/>
          <a:ext cx="352425" cy="482600"/>
        </p:xfrm>
        <a:graphic>
          <a:graphicData uri="http://schemas.openxmlformats.org/presentationml/2006/ole">
            <p:oleObj spid="_x0000_s233474" r:id="rId7" imgW="179031" imgH="243307" progId="Equation.3">
              <p:embed/>
            </p:oleObj>
          </a:graphicData>
        </a:graphic>
      </p:graphicFrame>
      <p:graphicFrame>
        <p:nvGraphicFramePr>
          <p:cNvPr id="17416" name="Object 8"/>
          <p:cNvGraphicFramePr>
            <a:graphicFrameLocks noChangeAspect="1"/>
          </p:cNvGraphicFramePr>
          <p:nvPr/>
        </p:nvGraphicFramePr>
        <p:xfrm>
          <a:off x="6344476" y="4002008"/>
          <a:ext cx="303212" cy="457200"/>
        </p:xfrm>
        <a:graphic>
          <a:graphicData uri="http://schemas.openxmlformats.org/presentationml/2006/ole">
            <p:oleObj spid="_x0000_s233473" r:id="rId8" imgW="153733" imgH="230781" progId="Equation.3">
              <p:embed/>
            </p:oleObj>
          </a:graphicData>
        </a:graphic>
      </p:graphicFrame>
      <p:sp>
        <p:nvSpPr>
          <p:cNvPr id="2" name="标题 1"/>
          <p:cNvSpPr>
            <a:spLocks noGrp="1"/>
          </p:cNvSpPr>
          <p:nvPr>
            <p:ph type="title"/>
          </p:nvPr>
        </p:nvSpPr>
        <p:spPr/>
        <p:txBody>
          <a:bodyPr/>
          <a:lstStyle/>
          <a:p>
            <a:r>
              <a:rPr lang="zh-CN" altLang="en-US" b="0" dirty="0"/>
              <a:t>压力</a:t>
            </a:r>
            <a:r>
              <a:rPr lang="zh-CN" altLang="en-US" b="0" dirty="0" smtClean="0"/>
              <a:t>相似</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11</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相似的分类</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12</a:t>
            </a:fld>
            <a:endParaRPr lang="zh-CN" altLang="en-US" dirty="0"/>
          </a:p>
        </p:txBody>
      </p:sp>
      <p:sp>
        <p:nvSpPr>
          <p:cNvPr id="4" name="Rectangle 9"/>
          <p:cNvSpPr>
            <a:spLocks noChangeArrowheads="1"/>
          </p:cNvSpPr>
          <p:nvPr/>
        </p:nvSpPr>
        <p:spPr bwMode="auto">
          <a:xfrm>
            <a:off x="589552" y="1168808"/>
            <a:ext cx="7964895" cy="2862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前面</a:t>
            </a:r>
            <a:r>
              <a:rPr lang="zh-CN" altLang="en-US" sz="2000" b="0" dirty="0">
                <a:latin typeface="微软雅黑" panose="020B0503020204020204" pitchFamily="34" charset="-122"/>
                <a:ea typeface="微软雅黑" panose="020B0503020204020204" pitchFamily="34" charset="-122"/>
              </a:rPr>
              <a:t>我们曾经把流体力学中的相似分为几何相似、运动相似和动力相似三类，若进一步考虑到时间相似和压力相似，也可以把流体力学中的相似分为</a:t>
            </a:r>
            <a:r>
              <a:rPr lang="zh-CN" altLang="en-US" sz="2000" dirty="0">
                <a:solidFill>
                  <a:srgbClr val="002060"/>
                </a:solidFill>
                <a:latin typeface="微软雅黑" panose="020B0503020204020204" pitchFamily="34" charset="-122"/>
                <a:ea typeface="微软雅黑" panose="020B0503020204020204" pitchFamily="34" charset="-122"/>
              </a:rPr>
              <a:t>几何相似</a:t>
            </a:r>
            <a:r>
              <a:rPr lang="zh-CN" altLang="en-US" sz="2000" b="0" dirty="0">
                <a:latin typeface="微软雅黑" panose="020B0503020204020204" pitchFamily="34" charset="-122"/>
                <a:ea typeface="微软雅黑" panose="020B0503020204020204" pitchFamily="34" charset="-122"/>
              </a:rPr>
              <a:t>和</a:t>
            </a:r>
            <a:r>
              <a:rPr lang="zh-CN" altLang="en-US" sz="2000" dirty="0">
                <a:solidFill>
                  <a:srgbClr val="C00000"/>
                </a:solidFill>
                <a:latin typeface="微软雅黑" panose="020B0503020204020204" pitchFamily="34" charset="-122"/>
                <a:ea typeface="微软雅黑" panose="020B0503020204020204" pitchFamily="34" charset="-122"/>
              </a:rPr>
              <a:t>物理相似</a:t>
            </a:r>
            <a:r>
              <a:rPr lang="zh-CN" altLang="en-US" sz="2000" b="0" dirty="0">
                <a:latin typeface="微软雅黑" panose="020B0503020204020204" pitchFamily="34" charset="-122"/>
                <a:ea typeface="微软雅黑" panose="020B0503020204020204" pitchFamily="34" charset="-122"/>
              </a:rPr>
              <a:t>两类的，显然后一种划分也是比较合理的。</a:t>
            </a:r>
          </a:p>
          <a:p>
            <a:pPr indent="457200" algn="just" eaLnBrk="1" hangingPunct="1">
              <a:lnSpc>
                <a:spcPct val="150000"/>
              </a:lnSpc>
            </a:pPr>
            <a:r>
              <a:rPr lang="zh-CN" altLang="en-US" sz="2000" b="0" dirty="0" smtClean="0">
                <a:solidFill>
                  <a:srgbClr val="002060"/>
                </a:solidFill>
                <a:latin typeface="微软雅黑" panose="020B0503020204020204" pitchFamily="34" charset="-122"/>
                <a:ea typeface="微软雅黑" panose="020B0503020204020204" pitchFamily="34" charset="-122"/>
              </a:rPr>
              <a:t>物理相似</a:t>
            </a:r>
            <a:r>
              <a:rPr lang="zh-CN" altLang="en-US" sz="2000" b="0" dirty="0">
                <a:solidFill>
                  <a:srgbClr val="002060"/>
                </a:solidFill>
                <a:latin typeface="微软雅黑" panose="020B0503020204020204" pitchFamily="34" charset="-122"/>
                <a:ea typeface="微软雅黑" panose="020B0503020204020204" pitchFamily="34" charset="-122"/>
              </a:rPr>
              <a:t>指的是，除了几何相似之外，两流场中所有的物理量，如速度、时间、温度和压力等彼此之间均各自成常数比例</a:t>
            </a:r>
            <a:r>
              <a:rPr lang="zh-CN" altLang="en-US" sz="2000" b="0" dirty="0">
                <a:latin typeface="微软雅黑" panose="020B0503020204020204" pitchFamily="34" charset="-122"/>
                <a:ea typeface="微软雅黑" panose="020B0503020204020204" pitchFamily="34" charset="-122"/>
              </a:rPr>
              <a:t>。</a:t>
            </a:r>
          </a:p>
        </p:txBody>
      </p:sp>
      <p:graphicFrame>
        <p:nvGraphicFramePr>
          <p:cNvPr id="7" name="图示 6"/>
          <p:cNvGraphicFramePr/>
          <p:nvPr/>
        </p:nvGraphicFramePr>
        <p:xfrm>
          <a:off x="4502331" y="3939849"/>
          <a:ext cx="3814354" cy="252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图示 10"/>
          <p:cNvGraphicFramePr/>
          <p:nvPr/>
        </p:nvGraphicFramePr>
        <p:xfrm>
          <a:off x="744583" y="4327310"/>
          <a:ext cx="2939143" cy="175050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模拟实验的基本要求（相似的必要性）</a:t>
            </a:r>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13</a:t>
            </a:fld>
            <a:endParaRPr lang="zh-CN" altLang="en-US" dirty="0"/>
          </a:p>
        </p:txBody>
      </p:sp>
      <p:sp>
        <p:nvSpPr>
          <p:cNvPr id="4" name="矩形 3"/>
          <p:cNvSpPr/>
          <p:nvPr/>
        </p:nvSpPr>
        <p:spPr>
          <a:xfrm>
            <a:off x="652272" y="1479910"/>
            <a:ext cx="7565136" cy="961289"/>
          </a:xfrm>
          <a:prstGeom prst="rect">
            <a:avLst/>
          </a:prstGeom>
        </p:spPr>
        <p:txBody>
          <a:bodyPr wrap="square">
            <a:spAutoFit/>
          </a:bodyPr>
          <a:lstStyle/>
          <a:p>
            <a:pPr indent="539750" algn="just">
              <a:lnSpc>
                <a:spcPct val="150000"/>
              </a:lnSpc>
            </a:pPr>
            <a:r>
              <a:rPr lang="zh-CN" altLang="en-US" sz="2000" dirty="0">
                <a:latin typeface="微软雅黑" panose="020B0503020204020204" pitchFamily="34" charset="-122"/>
                <a:ea typeface="微软雅黑" panose="020B0503020204020204" pitchFamily="34" charset="-122"/>
              </a:rPr>
              <a:t>只有在满足</a:t>
            </a:r>
            <a:r>
              <a:rPr lang="zh-CN" altLang="en-US" sz="2000" dirty="0" smtClean="0">
                <a:latin typeface="微软雅黑" panose="020B0503020204020204" pitchFamily="34" charset="-122"/>
                <a:ea typeface="微软雅黑" panose="020B0503020204020204" pitchFamily="34" charset="-122"/>
              </a:rPr>
              <a:t>几何相似、</a:t>
            </a:r>
            <a:r>
              <a:rPr lang="zh-CN" altLang="en-US" sz="2000" dirty="0">
                <a:latin typeface="微软雅黑" panose="020B0503020204020204" pitchFamily="34" charset="-122"/>
                <a:ea typeface="微软雅黑" panose="020B0503020204020204" pitchFamily="34" charset="-122"/>
              </a:rPr>
              <a:t>运动相似和动力相似之后，模型流动才能够真实地模拟出原型流动，模拟才具有实际价值和意义。</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04800" y="1194817"/>
            <a:ext cx="8283575"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pPr>
            <a:r>
              <a:rPr lang="zh-CN" altLang="en-US" sz="2000" b="0" dirty="0" smtClean="0">
                <a:solidFill>
                  <a:srgbClr val="C00000"/>
                </a:solidFill>
                <a:latin typeface="微软雅黑" panose="020B0503020204020204" pitchFamily="34" charset="-122"/>
                <a:ea typeface="微软雅黑" panose="020B0503020204020204" pitchFamily="34" charset="-122"/>
              </a:rPr>
              <a:t>几何相似</a:t>
            </a:r>
            <a:r>
              <a:rPr lang="zh-CN" altLang="en-US" sz="2000" b="0" dirty="0">
                <a:latin typeface="微软雅黑" panose="020B0503020204020204" pitchFamily="34" charset="-122"/>
                <a:ea typeface="微软雅黑" panose="020B0503020204020204" pitchFamily="34" charset="-122"/>
              </a:rPr>
              <a:t>是运动相似和动力相似的前提和依据；</a:t>
            </a:r>
          </a:p>
          <a:p>
            <a:pPr indent="457200" eaLnBrk="1" hangingPunct="1">
              <a:lnSpc>
                <a:spcPct val="150000"/>
              </a:lnSpc>
            </a:pPr>
            <a:r>
              <a:rPr lang="zh-CN" altLang="en-US" sz="2000" b="0" dirty="0" smtClean="0">
                <a:solidFill>
                  <a:srgbClr val="C00000"/>
                </a:solidFill>
                <a:latin typeface="微软雅黑" panose="020B0503020204020204" pitchFamily="34" charset="-122"/>
                <a:ea typeface="微软雅黑" panose="020B0503020204020204" pitchFamily="34" charset="-122"/>
              </a:rPr>
              <a:t>动力相似</a:t>
            </a:r>
            <a:r>
              <a:rPr lang="zh-CN" altLang="en-US" sz="2000" b="0" dirty="0">
                <a:latin typeface="微软雅黑" panose="020B0503020204020204" pitchFamily="34" charset="-122"/>
                <a:ea typeface="微软雅黑" panose="020B0503020204020204" pitchFamily="34" charset="-122"/>
              </a:rPr>
              <a:t>是决定两个流体运动相似的主导因素；</a:t>
            </a:r>
          </a:p>
          <a:p>
            <a:pPr indent="457200" eaLnBrk="1" hangingPunct="1">
              <a:lnSpc>
                <a:spcPct val="150000"/>
              </a:lnSpc>
            </a:pPr>
            <a:r>
              <a:rPr lang="zh-CN" altLang="en-US" sz="2000" b="0" dirty="0" smtClean="0">
                <a:solidFill>
                  <a:srgbClr val="C00000"/>
                </a:solidFill>
                <a:latin typeface="微软雅黑" panose="020B0503020204020204" pitchFamily="34" charset="-122"/>
                <a:ea typeface="微软雅黑" panose="020B0503020204020204" pitchFamily="34" charset="-122"/>
              </a:rPr>
              <a:t>运动相似</a:t>
            </a:r>
            <a:r>
              <a:rPr lang="zh-CN" altLang="en-US" sz="2000" b="0" dirty="0">
                <a:latin typeface="微软雅黑" panose="020B0503020204020204" pitchFamily="34" charset="-122"/>
                <a:ea typeface="微软雅黑" panose="020B0503020204020204" pitchFamily="34" charset="-122"/>
              </a:rPr>
              <a:t>是几何相似和动力相似的</a:t>
            </a:r>
            <a:r>
              <a:rPr lang="zh-CN" altLang="en-US" sz="2000" b="0" dirty="0" smtClean="0">
                <a:latin typeface="微软雅黑" panose="020B0503020204020204" pitchFamily="34" charset="-122"/>
                <a:ea typeface="微软雅黑" panose="020B0503020204020204" pitchFamily="34" charset="-122"/>
              </a:rPr>
              <a:t>表现。</a:t>
            </a:r>
            <a:endParaRPr lang="en-US" altLang="zh-CN" sz="2000" b="0" dirty="0" smtClean="0">
              <a:latin typeface="微软雅黑" panose="020B0503020204020204" pitchFamily="34" charset="-122"/>
              <a:ea typeface="微软雅黑" panose="020B0503020204020204" pitchFamily="34" charset="-122"/>
            </a:endParaRP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凡</a:t>
            </a:r>
            <a:r>
              <a:rPr lang="zh-CN" altLang="en-US" sz="2000" b="0" dirty="0">
                <a:latin typeface="微软雅黑" panose="020B0503020204020204" pitchFamily="34" charset="-122"/>
                <a:ea typeface="微软雅黑" panose="020B0503020204020204" pitchFamily="34" charset="-122"/>
              </a:rPr>
              <a:t>流动相似的流动，必是几何相似、运动相似和动力相似的流动。</a:t>
            </a:r>
          </a:p>
          <a:p>
            <a:pPr indent="457200" eaLnBrk="1" hangingPunct="1">
              <a:lnSpc>
                <a:spcPct val="150000"/>
              </a:lnSpc>
            </a:pPr>
            <a:r>
              <a:rPr lang="zh-CN" altLang="en-US" sz="2000" b="0" dirty="0" smtClean="0">
                <a:solidFill>
                  <a:srgbClr val="C00000"/>
                </a:solidFill>
                <a:latin typeface="微软雅黑" panose="020B0503020204020204" pitchFamily="34" charset="-122"/>
                <a:ea typeface="微软雅黑" panose="020B0503020204020204" pitchFamily="34" charset="-122"/>
              </a:rPr>
              <a:t>几何相似</a:t>
            </a:r>
            <a:r>
              <a:rPr lang="zh-CN" altLang="en-US" sz="2000" b="0" dirty="0">
                <a:solidFill>
                  <a:srgbClr val="C00000"/>
                </a:solidFill>
                <a:latin typeface="微软雅黑" panose="020B0503020204020204" pitchFamily="34" charset="-122"/>
                <a:ea typeface="微软雅黑" panose="020B0503020204020204" pitchFamily="34" charset="-122"/>
              </a:rPr>
              <a:t>和运动相似都有比较清晰的关系表达式，可直接观测和判断</a:t>
            </a:r>
            <a:r>
              <a:rPr lang="zh-CN" altLang="en-US" sz="2000" b="0" dirty="0">
                <a:latin typeface="微软雅黑" panose="020B0503020204020204" pitchFamily="34" charset="-122"/>
                <a:ea typeface="微软雅黑" panose="020B0503020204020204" pitchFamily="34" charset="-122"/>
              </a:rPr>
              <a:t>。</a:t>
            </a: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但</a:t>
            </a:r>
            <a:r>
              <a:rPr lang="zh-CN" altLang="en-US" sz="2000" b="0" dirty="0">
                <a:latin typeface="微软雅黑" panose="020B0503020204020204" pitchFamily="34" charset="-122"/>
                <a:ea typeface="微软雅黑" panose="020B0503020204020204" pitchFamily="34" charset="-122"/>
              </a:rPr>
              <a:t>动力相似的关系并不十分清晰，那么什么条件下两流场才满足动力相似？这就涉及到</a:t>
            </a:r>
            <a:r>
              <a:rPr lang="zh-CN" altLang="en-US" sz="2000" dirty="0">
                <a:solidFill>
                  <a:srgbClr val="002060"/>
                </a:solidFill>
                <a:latin typeface="微软雅黑" panose="020B0503020204020204" pitchFamily="34" charset="-122"/>
                <a:ea typeface="微软雅黑" panose="020B0503020204020204" pitchFamily="34" charset="-122"/>
              </a:rPr>
              <a:t>动力相似判据问题</a:t>
            </a:r>
            <a:r>
              <a:rPr lang="zh-CN" altLang="en-US" sz="2000" b="0" dirty="0">
                <a:latin typeface="微软雅黑" panose="020B0503020204020204" pitchFamily="34" charset="-122"/>
                <a:ea typeface="微软雅黑" panose="020B0503020204020204" pitchFamily="34" charset="-122"/>
              </a:rPr>
              <a:t>。</a:t>
            </a:r>
          </a:p>
        </p:txBody>
      </p:sp>
      <p:sp>
        <p:nvSpPr>
          <p:cNvPr id="3" name="灯片编号占位符 2"/>
          <p:cNvSpPr>
            <a:spLocks noGrp="1"/>
          </p:cNvSpPr>
          <p:nvPr>
            <p:ph type="sldNum" sz="quarter" idx="12"/>
          </p:nvPr>
        </p:nvSpPr>
        <p:spPr/>
        <p:txBody>
          <a:bodyPr/>
          <a:lstStyle/>
          <a:p>
            <a:fld id="{E5BDF72E-9FE5-429F-91AD-B59394577185}" type="slidenum">
              <a:rPr lang="zh-CN" altLang="en-US" smtClean="0"/>
              <a:pPr/>
              <a:t>14</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12658" y="1160599"/>
            <a:ext cx="8280400"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通常</a:t>
            </a:r>
            <a:r>
              <a:rPr lang="zh-CN" altLang="en-US" sz="2000" b="0" dirty="0">
                <a:latin typeface="微软雅黑" panose="020B0503020204020204" pitchFamily="34" charset="-122"/>
                <a:ea typeface="微软雅黑" panose="020B0503020204020204" pitchFamily="34" charset="-122"/>
              </a:rPr>
              <a:t>可以采用两种方法来确定动力相似判据：</a:t>
            </a:r>
          </a:p>
          <a:p>
            <a:pPr indent="457200" algn="just" eaLnBrk="1" hangingPunct="1">
              <a:lnSpc>
                <a:spcPct val="150000"/>
              </a:lnSpc>
            </a:pPr>
            <a:r>
              <a:rPr lang="zh-CN" altLang="en-US" sz="2000" b="0" dirty="0" smtClean="0">
                <a:solidFill>
                  <a:srgbClr val="002060"/>
                </a:solidFill>
                <a:latin typeface="微软雅黑" panose="020B0503020204020204" pitchFamily="34" charset="-122"/>
                <a:ea typeface="微软雅黑" panose="020B0503020204020204" pitchFamily="34" charset="-122"/>
              </a:rPr>
              <a:t>1</a:t>
            </a:r>
            <a:r>
              <a:rPr lang="zh-CN" altLang="en-US" sz="2000" b="0" dirty="0">
                <a:solidFill>
                  <a:srgbClr val="002060"/>
                </a:solidFill>
                <a:latin typeface="微软雅黑" panose="020B0503020204020204" pitchFamily="34" charset="-122"/>
                <a:ea typeface="微软雅黑" panose="020B0503020204020204" pitchFamily="34" charset="-122"/>
              </a:rPr>
              <a:t>、方程分析法 如尺度分析法</a:t>
            </a:r>
          </a:p>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描述</a:t>
            </a:r>
            <a:r>
              <a:rPr lang="zh-CN" altLang="en-US" sz="2000" b="0" dirty="0">
                <a:latin typeface="微软雅黑" panose="020B0503020204020204" pitchFamily="34" charset="-122"/>
                <a:ea typeface="微软雅黑" panose="020B0503020204020204" pitchFamily="34" charset="-122"/>
              </a:rPr>
              <a:t>流体的运动方程——反映了动力过程，也反映了各个物理量之间的一种相互制约关系，从方程出发，抓住原型流动和模型流动的物理本质一致性，即在数学上要求反映原型流动和模型流动的方程同时成立，从而得到必须满足的关系式，即动力相似判据。</a:t>
            </a:r>
          </a:p>
          <a:p>
            <a:pPr indent="457200" algn="just" eaLnBrk="1" hangingPunct="1">
              <a:lnSpc>
                <a:spcPct val="150000"/>
              </a:lnSpc>
            </a:pPr>
            <a:r>
              <a:rPr lang="zh-CN" altLang="en-US" sz="2000" b="0" dirty="0" smtClean="0">
                <a:solidFill>
                  <a:srgbClr val="002060"/>
                </a:solidFill>
                <a:latin typeface="微软雅黑" panose="020B0503020204020204" pitchFamily="34" charset="-122"/>
                <a:ea typeface="微软雅黑" panose="020B0503020204020204" pitchFamily="34" charset="-122"/>
              </a:rPr>
              <a:t>2</a:t>
            </a:r>
            <a:r>
              <a:rPr lang="zh-CN" altLang="en-US" sz="2000" b="0" dirty="0">
                <a:solidFill>
                  <a:srgbClr val="002060"/>
                </a:solidFill>
                <a:latin typeface="微软雅黑" panose="020B0503020204020204" pitchFamily="34" charset="-122"/>
                <a:ea typeface="微软雅黑" panose="020B0503020204020204" pitchFamily="34" charset="-122"/>
              </a:rPr>
              <a:t>、</a:t>
            </a:r>
            <a:r>
              <a:rPr lang="zh-CN" altLang="en-US" sz="2000" b="0" dirty="0" smtClean="0">
                <a:solidFill>
                  <a:srgbClr val="002060"/>
                </a:solidFill>
                <a:latin typeface="微软雅黑" panose="020B0503020204020204" pitchFamily="34" charset="-122"/>
                <a:ea typeface="微软雅黑" panose="020B0503020204020204" pitchFamily="34" charset="-122"/>
              </a:rPr>
              <a:t>量纲分析法 </a:t>
            </a:r>
            <a:r>
              <a:rPr lang="zh-CN" altLang="en-US" sz="2000" b="0" dirty="0">
                <a:solidFill>
                  <a:srgbClr val="002060"/>
                </a:solidFill>
                <a:latin typeface="微软雅黑" panose="020B0503020204020204" pitchFamily="34" charset="-122"/>
                <a:ea typeface="微软雅黑" panose="020B0503020204020204" pitchFamily="34" charset="-122"/>
              </a:rPr>
              <a:t>如π定理方法</a:t>
            </a:r>
          </a:p>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是</a:t>
            </a:r>
            <a:r>
              <a:rPr lang="zh-CN" altLang="en-US" sz="2000" b="0" dirty="0">
                <a:latin typeface="微软雅黑" panose="020B0503020204020204" pitchFamily="34" charset="-122"/>
                <a:ea typeface="微软雅黑" panose="020B0503020204020204" pitchFamily="34" charset="-122"/>
              </a:rPr>
              <a:t>以量纲分析为基础的一种方法。</a:t>
            </a:r>
          </a:p>
        </p:txBody>
      </p:sp>
      <p:sp>
        <p:nvSpPr>
          <p:cNvPr id="13315" name="Rectangle 3"/>
          <p:cNvSpPr>
            <a:spLocks noChangeArrowheads="1"/>
          </p:cNvSpPr>
          <p:nvPr/>
        </p:nvSpPr>
        <p:spPr bwMode="auto">
          <a:xfrm>
            <a:off x="995934" y="326993"/>
            <a:ext cx="7129463" cy="581057"/>
          </a:xfrm>
          <a:prstGeom prst="rect">
            <a:avLst/>
          </a:prstGeom>
          <a:noFill/>
          <a:ln>
            <a:noFill/>
          </a:ln>
          <a:effectLst/>
          <a:extLst>
            <a:ext uri="{909E8E84-426E-40DD-AFC4-6F175D3DCCD1}">
              <a14:hiddenFill xmlns:a14="http://schemas.microsoft.com/office/drawing/2010/main" xmlns="">
                <a:solidFill>
                  <a:srgbClr val="80008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第二</a:t>
            </a:r>
            <a:r>
              <a:rPr lang="zh-CN" altLang="en-US" sz="2400" dirty="0" smtClean="0">
                <a:solidFill>
                  <a:srgbClr val="002060"/>
                </a:solidFill>
                <a:latin typeface="微软雅黑" panose="020B0503020204020204" pitchFamily="34" charset="-122"/>
                <a:ea typeface="微软雅黑" panose="020B0503020204020204" pitchFamily="34" charset="-122"/>
              </a:rPr>
              <a:t>节 动力相似</a:t>
            </a:r>
            <a:r>
              <a:rPr lang="zh-CN" altLang="en-US" sz="2400" dirty="0">
                <a:solidFill>
                  <a:srgbClr val="002060"/>
                </a:solidFill>
                <a:latin typeface="微软雅黑" panose="020B0503020204020204" pitchFamily="34" charset="-122"/>
                <a:ea typeface="微软雅黑" panose="020B0503020204020204" pitchFamily="34" charset="-122"/>
              </a:rPr>
              <a:t>判据  </a:t>
            </a:r>
          </a:p>
        </p:txBody>
      </p:sp>
      <p:sp>
        <p:nvSpPr>
          <p:cNvPr id="2" name="灯片编号占位符 1"/>
          <p:cNvSpPr>
            <a:spLocks noGrp="1"/>
          </p:cNvSpPr>
          <p:nvPr>
            <p:ph type="sldNum" sz="quarter" idx="12"/>
          </p:nvPr>
        </p:nvSpPr>
        <p:spPr/>
        <p:txBody>
          <a:bodyPr/>
          <a:lstStyle/>
          <a:p>
            <a:fld id="{E5BDF72E-9FE5-429F-91AD-B59394577185}" type="slidenum">
              <a:rPr lang="zh-CN" altLang="en-US" smtClean="0"/>
              <a:pPr/>
              <a:t>15</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23850" y="1082224"/>
            <a:ext cx="8280400" cy="5170646"/>
          </a:xfrm>
          <a:prstGeom prst="rect">
            <a:avLst/>
          </a:prstGeom>
          <a:noFill/>
          <a:ln>
            <a:noFill/>
          </a:ln>
          <a:effec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前提</a:t>
            </a:r>
            <a:r>
              <a:rPr lang="zh-CN" altLang="en-US" sz="2000" b="0" dirty="0">
                <a:latin typeface="微软雅黑" panose="020B0503020204020204" pitchFamily="34" charset="-122"/>
                <a:ea typeface="微软雅黑" panose="020B0503020204020204" pitchFamily="34" charset="-122"/>
              </a:rPr>
              <a:t>条件：假定原型流场和模型流场是满足几何相似和运动相似的，下面我们考虑不可压缩粘性流体的简单情况。</a:t>
            </a: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首先，定义</a:t>
            </a:r>
            <a:r>
              <a:rPr lang="zh-CN" altLang="en-US" sz="2000" dirty="0" smtClean="0">
                <a:latin typeface="微软雅黑" panose="020B0503020204020204" pitchFamily="34" charset="-122"/>
                <a:ea typeface="微软雅黑" panose="020B0503020204020204" pitchFamily="34" charset="-122"/>
              </a:rPr>
              <a:t>相似</a:t>
            </a:r>
            <a:r>
              <a:rPr lang="zh-CN" altLang="en-US" sz="2000" dirty="0">
                <a:latin typeface="微软雅黑" panose="020B0503020204020204" pitchFamily="34" charset="-122"/>
                <a:ea typeface="微软雅黑" panose="020B0503020204020204" pitchFamily="34" charset="-122"/>
              </a:rPr>
              <a:t>常数</a:t>
            </a:r>
            <a:r>
              <a:rPr lang="zh-CN" altLang="en-US" sz="2000" b="0" dirty="0">
                <a:latin typeface="微软雅黑" panose="020B0503020204020204" pitchFamily="34" charset="-122"/>
                <a:ea typeface="微软雅黑" panose="020B0503020204020204" pitchFamily="34" charset="-122"/>
              </a:rPr>
              <a:t>=</a:t>
            </a:r>
            <a:r>
              <a:rPr lang="zh-CN" altLang="en-US" sz="2000" b="0" dirty="0">
                <a:solidFill>
                  <a:srgbClr val="C00000"/>
                </a:solidFill>
                <a:latin typeface="微软雅黑" panose="020B0503020204020204" pitchFamily="34" charset="-122"/>
                <a:ea typeface="微软雅黑" panose="020B0503020204020204" pitchFamily="34" charset="-122"/>
              </a:rPr>
              <a:t>模型的</a:t>
            </a:r>
            <a:r>
              <a:rPr lang="zh-CN" altLang="en-US" sz="2000" b="0" dirty="0" smtClean="0">
                <a:solidFill>
                  <a:srgbClr val="C00000"/>
                </a:solidFill>
                <a:latin typeface="微软雅黑" panose="020B0503020204020204" pitchFamily="34" charset="-122"/>
                <a:ea typeface="微软雅黑" panose="020B0503020204020204" pitchFamily="34" charset="-122"/>
              </a:rPr>
              <a:t>物理量</a:t>
            </a:r>
            <a:r>
              <a:rPr lang="zh-CN" altLang="en-US" sz="2000" b="0" dirty="0" smtClean="0">
                <a:latin typeface="微软雅黑" panose="020B0503020204020204" pitchFamily="34" charset="-122"/>
                <a:ea typeface="微软雅黑" panose="020B0503020204020204" pitchFamily="34" charset="-122"/>
              </a:rPr>
              <a:t>/</a:t>
            </a:r>
            <a:r>
              <a:rPr lang="zh-CN" altLang="en-US" sz="2000" b="0" dirty="0">
                <a:solidFill>
                  <a:srgbClr val="002060"/>
                </a:solidFill>
                <a:latin typeface="微软雅黑" panose="020B0503020204020204" pitchFamily="34" charset="-122"/>
                <a:ea typeface="微软雅黑" panose="020B0503020204020204" pitchFamily="34" charset="-122"/>
              </a:rPr>
              <a:t>原型的物理量</a:t>
            </a:r>
            <a:r>
              <a:rPr lang="zh-CN" altLang="en-US" sz="2000" b="0" dirty="0">
                <a:latin typeface="微软雅黑" panose="020B0503020204020204" pitchFamily="34" charset="-122"/>
                <a:ea typeface="微软雅黑" panose="020B0503020204020204" pitchFamily="34" charset="-122"/>
              </a:rPr>
              <a:t>     </a:t>
            </a: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根据几何相似</a:t>
            </a:r>
            <a:r>
              <a:rPr lang="zh-CN" altLang="en-US" sz="2000" b="0" dirty="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运动相似和时间相似，</a:t>
            </a:r>
            <a:r>
              <a:rPr lang="zh-CN" altLang="en-US" sz="2000" b="0" dirty="0">
                <a:latin typeface="微软雅黑" panose="020B0503020204020204" pitchFamily="34" charset="-122"/>
                <a:ea typeface="微软雅黑" panose="020B0503020204020204" pitchFamily="34" charset="-122"/>
              </a:rPr>
              <a:t>满足如下的关系：  </a:t>
            </a: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endParaRPr lang="en-US" altLang="zh-CN" sz="2000" b="0" dirty="0" smtClean="0">
              <a:latin typeface="微软雅黑" panose="020B0503020204020204" pitchFamily="34" charset="-122"/>
              <a:ea typeface="微软雅黑" panose="020B0503020204020204" pitchFamily="34" charset="-122"/>
            </a:endParaRP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a:lnSpc>
                <a:spcPct val="150000"/>
              </a:lnSpc>
            </a:pPr>
            <a:r>
              <a:rPr lang="zh-CN" altLang="en-US" sz="2000" b="0" dirty="0" smtClean="0">
                <a:latin typeface="微软雅黑" panose="020B0503020204020204" pitchFamily="34" charset="-122"/>
                <a:ea typeface="微软雅黑" panose="020B0503020204020204" pitchFamily="34" charset="-122"/>
              </a:rPr>
              <a:t>上</a:t>
            </a:r>
            <a:r>
              <a:rPr lang="zh-CN" altLang="en-US" sz="2000" b="0" dirty="0">
                <a:latin typeface="微软雅黑" panose="020B0503020204020204" pitchFamily="34" charset="-122"/>
                <a:ea typeface="微软雅黑" panose="020B0503020204020204" pitchFamily="34" charset="-122"/>
              </a:rPr>
              <a:t>式要求</a:t>
            </a:r>
            <a:r>
              <a:rPr lang="zh-CN" altLang="en-US" sz="2000" dirty="0">
                <a:solidFill>
                  <a:srgbClr val="C00000"/>
                </a:solidFill>
                <a:latin typeface="微软雅黑" panose="020B0503020204020204" pitchFamily="34" charset="-122"/>
                <a:ea typeface="微软雅黑" panose="020B0503020204020204" pitchFamily="34" charset="-122"/>
              </a:rPr>
              <a:t>所有对应点均</a:t>
            </a:r>
            <a:r>
              <a:rPr lang="zh-CN" altLang="en-US" sz="2000" dirty="0" smtClean="0">
                <a:solidFill>
                  <a:srgbClr val="C00000"/>
                </a:solidFill>
                <a:latin typeface="微软雅黑" panose="020B0503020204020204" pitchFamily="34" charset="-122"/>
                <a:ea typeface="微软雅黑" panose="020B0503020204020204" pitchFamily="34" charset="-122"/>
              </a:rPr>
              <a:t>成立</a:t>
            </a:r>
            <a:r>
              <a:rPr lang="zh-CN" altLang="en-US" sz="2000" b="0" dirty="0">
                <a:latin typeface="微软雅黑" panose="020B0503020204020204" pitchFamily="34" charset="-122"/>
                <a:ea typeface="微软雅黑" panose="020B0503020204020204" pitchFamily="34" charset="-122"/>
              </a:rPr>
              <a:t>（即相似常数在流场中所有对应点均为同一</a:t>
            </a:r>
            <a:r>
              <a:rPr lang="zh-CN" altLang="en-US" sz="2000" b="0" dirty="0" smtClean="0">
                <a:latin typeface="微软雅黑" panose="020B0503020204020204" pitchFamily="34" charset="-122"/>
                <a:ea typeface="微软雅黑" panose="020B0503020204020204" pitchFamily="34" charset="-122"/>
              </a:rPr>
              <a:t>数值）——</a:t>
            </a:r>
            <a:r>
              <a:rPr lang="zh-CN" altLang="en-US" sz="2000" b="0" dirty="0">
                <a:latin typeface="微软雅黑" panose="020B0503020204020204" pitchFamily="34" charset="-122"/>
                <a:ea typeface="微软雅黑" panose="020B0503020204020204" pitchFamily="34" charset="-122"/>
              </a:rPr>
              <a:t>场论的</a:t>
            </a:r>
            <a:r>
              <a:rPr lang="zh-CN" altLang="en-US" sz="2000" b="0" dirty="0" smtClean="0">
                <a:latin typeface="微软雅黑" panose="020B0503020204020204" pitchFamily="34" charset="-122"/>
                <a:ea typeface="微软雅黑" panose="020B0503020204020204" pitchFamily="34" charset="-122"/>
              </a:rPr>
              <a:t>观点</a:t>
            </a:r>
            <a:endParaRPr lang="zh-CN" altLang="en-US" sz="2000" b="0" dirty="0">
              <a:latin typeface="微软雅黑" panose="020B0503020204020204" pitchFamily="34" charset="-122"/>
              <a:ea typeface="微软雅黑" panose="020B0503020204020204" pitchFamily="34" charset="-122"/>
            </a:endParaRPr>
          </a:p>
        </p:txBody>
      </p:sp>
      <p:graphicFrame>
        <p:nvGraphicFramePr>
          <p:cNvPr id="14339" name="Object 3">
            <a:hlinkClick r:id="" action="ppaction://ole?verb=1"/>
          </p:cNvPr>
          <p:cNvGraphicFramePr>
            <a:graphicFrameLocks noChangeAspect="1"/>
          </p:cNvGraphicFramePr>
          <p:nvPr/>
        </p:nvGraphicFramePr>
        <p:xfrm>
          <a:off x="2340039" y="2975293"/>
          <a:ext cx="4024312" cy="2312987"/>
        </p:xfrm>
        <a:graphic>
          <a:graphicData uri="http://schemas.openxmlformats.org/presentationml/2006/ole">
            <p:oleObj spid="_x0000_s172460" name="Equation" r:id="rId3" imgW="57302400" imgH="32918400" progId="Equation.DSMT4">
              <p:embed/>
            </p:oleObj>
          </a:graphicData>
        </a:graphic>
      </p:graphicFrame>
      <p:sp>
        <p:nvSpPr>
          <p:cNvPr id="2" name="标题 1"/>
          <p:cNvSpPr>
            <a:spLocks noGrp="1"/>
          </p:cNvSpPr>
          <p:nvPr>
            <p:ph type="title"/>
          </p:nvPr>
        </p:nvSpPr>
        <p:spPr/>
        <p:txBody>
          <a:bodyPr/>
          <a:lstStyle/>
          <a:p>
            <a:r>
              <a:rPr lang="zh-CN" altLang="en-US" b="0" dirty="0"/>
              <a:t>方程分析法推导动力相似判据</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16</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02659" y="451790"/>
            <a:ext cx="8280400"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此外，一些物理特征量</a:t>
            </a:r>
            <a:endParaRPr lang="en-US" altLang="zh-CN" sz="2000" b="0" dirty="0" smtClean="0">
              <a:latin typeface="微软雅黑" panose="020B0503020204020204" pitchFamily="34" charset="-122"/>
              <a:ea typeface="微软雅黑" panose="020B0503020204020204" pitchFamily="34" charset="-122"/>
            </a:endParaRPr>
          </a:p>
          <a:p>
            <a:pPr indent="457200" eaLnBrk="1" hangingPunct="1">
              <a:lnSpc>
                <a:spcPct val="150000"/>
              </a:lnSpc>
            </a:pPr>
            <a:endParaRPr lang="en-US" altLang="zh-CN" sz="2000" b="0" dirty="0">
              <a:latin typeface="微软雅黑" panose="020B0503020204020204" pitchFamily="34" charset="-122"/>
              <a:ea typeface="微软雅黑" panose="020B0503020204020204" pitchFamily="34" charset="-122"/>
            </a:endParaRPr>
          </a:p>
          <a:p>
            <a:pPr indent="457200" eaLnBrk="1" hangingPunct="1">
              <a:lnSpc>
                <a:spcPct val="150000"/>
              </a:lnSpc>
            </a:pPr>
            <a:endParaRPr lang="en-US" altLang="zh-CN" sz="2000" b="0" dirty="0" smtClean="0">
              <a:latin typeface="微软雅黑" panose="020B0503020204020204" pitchFamily="34" charset="-122"/>
              <a:ea typeface="微软雅黑" panose="020B0503020204020204" pitchFamily="34" charset="-122"/>
            </a:endParaRPr>
          </a:p>
          <a:p>
            <a:pPr indent="457200" eaLnBrk="1" hangingPunct="1">
              <a:lnSpc>
                <a:spcPct val="150000"/>
              </a:lnSpc>
            </a:pPr>
            <a:endParaRPr lang="en-US" altLang="zh-CN" sz="2000" b="0" dirty="0" smtClean="0">
              <a:latin typeface="微软雅黑" panose="020B0503020204020204" pitchFamily="34" charset="-122"/>
              <a:ea typeface="微软雅黑" panose="020B0503020204020204" pitchFamily="34" charset="-122"/>
            </a:endParaRPr>
          </a:p>
          <a:p>
            <a:pPr indent="457200" eaLnBrk="1" hangingPunct="1">
              <a:lnSpc>
                <a:spcPct val="150000"/>
              </a:lnSpc>
            </a:pPr>
            <a:endParaRPr lang="en-US" altLang="zh-CN" sz="2000" b="0" dirty="0">
              <a:latin typeface="微软雅黑" panose="020B0503020204020204" pitchFamily="34" charset="-122"/>
              <a:ea typeface="微软雅黑" panose="020B0503020204020204" pitchFamily="34" charset="-122"/>
            </a:endParaRPr>
          </a:p>
          <a:p>
            <a:pPr indent="457200" eaLnBrk="1" hangingPunct="1">
              <a:lnSpc>
                <a:spcPct val="150000"/>
              </a:lnSpc>
            </a:pPr>
            <a:endParaRPr lang="en-US" altLang="zh-CN" sz="2000" b="0" dirty="0" smtClean="0">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如果</a:t>
            </a:r>
            <a:r>
              <a:rPr lang="zh-CN" altLang="en-US" sz="2000" b="0" dirty="0">
                <a:latin typeface="微软雅黑" panose="020B0503020204020204" pitchFamily="34" charset="-122"/>
                <a:ea typeface="微软雅黑" panose="020B0503020204020204" pitchFamily="34" charset="-122"/>
              </a:rPr>
              <a:t>模型流体和</a:t>
            </a:r>
            <a:r>
              <a:rPr lang="zh-CN" altLang="en-US" sz="2000" b="0" dirty="0" smtClean="0">
                <a:latin typeface="微软雅黑" panose="020B0503020204020204" pitchFamily="34" charset="-122"/>
                <a:ea typeface="微软雅黑" panose="020B0503020204020204" pitchFamily="34" charset="-122"/>
              </a:rPr>
              <a:t>原型</a:t>
            </a:r>
            <a:r>
              <a:rPr lang="zh-CN" altLang="en-US" sz="2000" b="0" dirty="0">
                <a:latin typeface="微软雅黑" panose="020B0503020204020204" pitchFamily="34" charset="-122"/>
                <a:ea typeface="微软雅黑" panose="020B0503020204020204" pitchFamily="34" charset="-122"/>
              </a:rPr>
              <a:t>流体</a:t>
            </a:r>
            <a:r>
              <a:rPr lang="zh-CN" altLang="en-US" sz="2000" b="0" dirty="0" smtClean="0">
                <a:latin typeface="微软雅黑" panose="020B0503020204020204" pitchFamily="34" charset="-122"/>
                <a:ea typeface="微软雅黑" panose="020B0503020204020204" pitchFamily="34" charset="-122"/>
              </a:rPr>
              <a:t>是</a:t>
            </a:r>
            <a:r>
              <a:rPr lang="zh-CN" altLang="en-US" sz="2000" b="0" dirty="0">
                <a:latin typeface="微软雅黑" panose="020B0503020204020204" pitchFamily="34" charset="-122"/>
                <a:ea typeface="微软雅黑" panose="020B0503020204020204" pitchFamily="34" charset="-122"/>
              </a:rPr>
              <a:t>同一种流体(保证流体本身性质不变)，且质量力仅仅是重力，通常有</a:t>
            </a:r>
          </a:p>
        </p:txBody>
      </p:sp>
      <p:graphicFrame>
        <p:nvGraphicFramePr>
          <p:cNvPr id="15363" name="Object 3">
            <a:hlinkClick r:id="" action="ppaction://ole?verb=1"/>
          </p:cNvPr>
          <p:cNvGraphicFramePr>
            <a:graphicFrameLocks noChangeAspect="1"/>
          </p:cNvGraphicFramePr>
          <p:nvPr/>
        </p:nvGraphicFramePr>
        <p:xfrm>
          <a:off x="3903499" y="981017"/>
          <a:ext cx="1619250" cy="2170112"/>
        </p:xfrm>
        <a:graphic>
          <a:graphicData uri="http://schemas.openxmlformats.org/presentationml/2006/ole">
            <p:oleObj spid="_x0000_s173699" name="Equation" r:id="rId3" imgW="15849600" imgH="27432000" progId="Equation.DSMT4">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17</a:t>
            </a:fld>
            <a:endParaRPr lang="zh-CN" altLang="en-US"/>
          </a:p>
        </p:txBody>
      </p:sp>
      <p:graphicFrame>
        <p:nvGraphicFramePr>
          <p:cNvPr id="6" name="Object 3">
            <a:hlinkClick r:id="" action="ppaction://ole?verb=1"/>
          </p:cNvPr>
          <p:cNvGraphicFramePr>
            <a:graphicFrameLocks noChangeAspect="1"/>
          </p:cNvGraphicFramePr>
          <p:nvPr/>
        </p:nvGraphicFramePr>
        <p:xfrm>
          <a:off x="3716496" y="4202624"/>
          <a:ext cx="1993256" cy="2171369"/>
        </p:xfrm>
        <a:graphic>
          <a:graphicData uri="http://schemas.openxmlformats.org/presentationml/2006/ole">
            <p:oleObj spid="_x0000_s173700" name="Equation" r:id="rId4" imgW="19507200" imgH="27432000" progId="Equation.DSMT4">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93647" y="630808"/>
            <a:ext cx="7743939" cy="56323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下面应用垂直方向运动方程</a:t>
            </a:r>
            <a:r>
              <a:rPr lang="zh-CN" altLang="en-US" sz="2000" b="0" dirty="0">
                <a:latin typeface="微软雅黑" panose="020B0503020204020204" pitchFamily="34" charset="-122"/>
                <a:ea typeface="微软雅黑" panose="020B0503020204020204" pitchFamily="34" charset="-122"/>
              </a:rPr>
              <a:t>来得到动力相似判据</a:t>
            </a:r>
            <a:r>
              <a:rPr lang="zh-CN" altLang="en-US"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solidFill>
                  <a:srgbClr val="002060"/>
                </a:solidFill>
                <a:latin typeface="微软雅黑" panose="020B0503020204020204" pitchFamily="34" charset="-122"/>
                <a:ea typeface="微软雅黑" panose="020B0503020204020204" pitchFamily="34" charset="-122"/>
              </a:rPr>
              <a:t>对于</a:t>
            </a:r>
            <a:r>
              <a:rPr lang="zh-CN" altLang="en-US" sz="2000" b="0" dirty="0">
                <a:solidFill>
                  <a:srgbClr val="002060"/>
                </a:solidFill>
                <a:latin typeface="微软雅黑" panose="020B0503020204020204" pitchFamily="34" charset="-122"/>
                <a:ea typeface="微软雅黑" panose="020B0503020204020204" pitchFamily="34" charset="-122"/>
              </a:rPr>
              <a:t>原型流动，考虑运动方程在z方向上的分量方程。</a:t>
            </a:r>
          </a:p>
          <a:p>
            <a:pPr indent="457200" eaLnBrk="1" hangingPunct="1">
              <a:lnSpc>
                <a:spcPct val="150000"/>
              </a:lnSpc>
            </a:pPr>
            <a:endParaRPr lang="zh-CN" altLang="en-US" sz="2000" b="0" dirty="0">
              <a:solidFill>
                <a:srgbClr val="002060"/>
              </a:solidFill>
              <a:latin typeface="微软雅黑" panose="020B0503020204020204" pitchFamily="34" charset="-122"/>
              <a:ea typeface="微软雅黑" panose="020B0503020204020204" pitchFamily="34" charset="-122"/>
            </a:endParaRPr>
          </a:p>
          <a:p>
            <a:pPr indent="457200" eaLnBrk="1" hangingPunct="1">
              <a:lnSpc>
                <a:spcPct val="150000"/>
              </a:lnSpc>
            </a:pPr>
            <a:endParaRPr lang="zh-CN" altLang="en-US" sz="2000" b="0" dirty="0">
              <a:solidFill>
                <a:srgbClr val="002060"/>
              </a:solidFill>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solidFill>
                  <a:srgbClr val="002060"/>
                </a:solidFill>
                <a:latin typeface="微软雅黑" panose="020B0503020204020204" pitchFamily="34" charset="-122"/>
                <a:ea typeface="微软雅黑" panose="020B0503020204020204" pitchFamily="34" charset="-122"/>
              </a:rPr>
              <a:t>用以</a:t>
            </a:r>
            <a:r>
              <a:rPr lang="zh-CN" altLang="en-US" sz="2000" b="0" dirty="0">
                <a:solidFill>
                  <a:srgbClr val="002060"/>
                </a:solidFill>
                <a:latin typeface="微软雅黑" panose="020B0503020204020204" pitchFamily="34" charset="-122"/>
                <a:ea typeface="微软雅黑" panose="020B0503020204020204" pitchFamily="34" charset="-122"/>
              </a:rPr>
              <a:t>上方程来反映实际流场的动力性质和过程。</a:t>
            </a: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solidFill>
                  <a:srgbClr val="C00000"/>
                </a:solidFill>
                <a:latin typeface="微软雅黑" panose="020B0503020204020204" pitchFamily="34" charset="-122"/>
                <a:ea typeface="微软雅黑" panose="020B0503020204020204" pitchFamily="34" charset="-122"/>
              </a:rPr>
              <a:t>模型</a:t>
            </a:r>
            <a:r>
              <a:rPr lang="zh-CN" altLang="en-US" sz="2000" b="0" dirty="0">
                <a:solidFill>
                  <a:srgbClr val="C00000"/>
                </a:solidFill>
                <a:latin typeface="微软雅黑" panose="020B0503020204020204" pitchFamily="34" charset="-122"/>
                <a:ea typeface="微软雅黑" panose="020B0503020204020204" pitchFamily="34" charset="-122"/>
              </a:rPr>
              <a:t>流场，同样必须遵循牛顿运动定律，因此也有：</a:t>
            </a:r>
          </a:p>
          <a:p>
            <a:pPr indent="457200" eaLnBrk="1" hangingPunct="1">
              <a:lnSpc>
                <a:spcPct val="150000"/>
              </a:lnSpc>
            </a:pPr>
            <a:endParaRPr lang="zh-CN" altLang="en-US" sz="2000" b="0" dirty="0">
              <a:solidFill>
                <a:srgbClr val="C00000"/>
              </a:solidFill>
              <a:latin typeface="微软雅黑" panose="020B0503020204020204" pitchFamily="34" charset="-122"/>
              <a:ea typeface="微软雅黑" panose="020B0503020204020204" pitchFamily="34" charset="-122"/>
            </a:endParaRPr>
          </a:p>
          <a:p>
            <a:pPr indent="457200" eaLnBrk="1" hangingPunct="1">
              <a:lnSpc>
                <a:spcPct val="150000"/>
              </a:lnSpc>
            </a:pPr>
            <a:endParaRPr lang="zh-CN" altLang="en-US" sz="2000" b="0" dirty="0">
              <a:solidFill>
                <a:srgbClr val="C00000"/>
              </a:solidFill>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solidFill>
                  <a:srgbClr val="C00000"/>
                </a:solidFill>
                <a:latin typeface="微软雅黑" panose="020B0503020204020204" pitchFamily="34" charset="-122"/>
                <a:ea typeface="微软雅黑" panose="020B0503020204020204" pitchFamily="34" charset="-122"/>
              </a:rPr>
              <a:t>上</a:t>
            </a:r>
            <a:r>
              <a:rPr lang="zh-CN" altLang="en-US" sz="2000" b="0" dirty="0">
                <a:solidFill>
                  <a:srgbClr val="C00000"/>
                </a:solidFill>
                <a:latin typeface="微软雅黑" panose="020B0503020204020204" pitchFamily="34" charset="-122"/>
                <a:ea typeface="微软雅黑" panose="020B0503020204020204" pitchFamily="34" charset="-122"/>
              </a:rPr>
              <a:t>式则反映的是实验流场的动力性质和过程。</a:t>
            </a: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p:txBody>
      </p:sp>
      <p:graphicFrame>
        <p:nvGraphicFramePr>
          <p:cNvPr id="18435" name="Object 3"/>
          <p:cNvGraphicFramePr>
            <a:graphicFrameLocks noChangeAspect="1"/>
          </p:cNvGraphicFramePr>
          <p:nvPr/>
        </p:nvGraphicFramePr>
        <p:xfrm>
          <a:off x="323850" y="2063750"/>
          <a:ext cx="8763000" cy="908050"/>
        </p:xfrm>
        <a:graphic>
          <a:graphicData uri="http://schemas.openxmlformats.org/presentationml/2006/ole">
            <p:oleObj spid="_x0000_s176952" r:id="rId3" imgW="4927600" imgH="508000" progId="Equation.3">
              <p:embed/>
            </p:oleObj>
          </a:graphicData>
        </a:graphic>
      </p:graphicFrame>
      <p:graphicFrame>
        <p:nvGraphicFramePr>
          <p:cNvPr id="18436" name="Object 4"/>
          <p:cNvGraphicFramePr>
            <a:graphicFrameLocks noChangeAspect="1"/>
          </p:cNvGraphicFramePr>
          <p:nvPr/>
        </p:nvGraphicFramePr>
        <p:xfrm>
          <a:off x="323850" y="4364038"/>
          <a:ext cx="8628063" cy="849312"/>
        </p:xfrm>
        <a:graphic>
          <a:graphicData uri="http://schemas.openxmlformats.org/presentationml/2006/ole">
            <p:oleObj spid="_x0000_s176953" r:id="rId4" imgW="5194300" imgH="508000" progId="Equation.3">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18</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07950" y="1108075"/>
            <a:ext cx="8382907" cy="2378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b="0" dirty="0">
                <a:latin typeface="微软雅黑" panose="020B0503020204020204" pitchFamily="34" charset="-122"/>
                <a:ea typeface="微软雅黑" panose="020B0503020204020204" pitchFamily="34" charset="-122"/>
              </a:rPr>
              <a:t>    将以上</a:t>
            </a:r>
            <a:r>
              <a:rPr lang="zh-CN" altLang="en-US" sz="2000" b="0" dirty="0" smtClean="0">
                <a:latin typeface="微软雅黑" panose="020B0503020204020204" pitchFamily="34" charset="-122"/>
                <a:ea typeface="微软雅黑" panose="020B0503020204020204" pitchFamily="34" charset="-122"/>
              </a:rPr>
              <a:t>相似系数                                                    </a:t>
            </a:r>
            <a:r>
              <a:rPr lang="zh-CN" altLang="en-US" sz="2000" b="0" dirty="0">
                <a:latin typeface="微软雅黑" panose="020B0503020204020204" pitchFamily="34" charset="-122"/>
                <a:ea typeface="微软雅黑" panose="020B0503020204020204" pitchFamily="34" charset="-122"/>
              </a:rPr>
              <a:t>和</a:t>
            </a:r>
          </a:p>
          <a:p>
            <a:pPr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eaLnBrk="1" hangingPunct="1">
              <a:lnSpc>
                <a:spcPct val="150000"/>
              </a:lnSpc>
            </a:pPr>
            <a:r>
              <a:rPr lang="zh-CN" altLang="en-US" sz="2000" b="0" dirty="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代入</a:t>
            </a:r>
            <a:r>
              <a:rPr lang="zh-CN" altLang="en-US" sz="2000" b="0" dirty="0">
                <a:latin typeface="微软雅黑" panose="020B0503020204020204" pitchFamily="34" charset="-122"/>
                <a:ea typeface="微软雅黑" panose="020B0503020204020204" pitchFamily="34" charset="-122"/>
              </a:rPr>
              <a:t>模型</a:t>
            </a:r>
            <a:r>
              <a:rPr lang="zh-CN" altLang="en-US" sz="2000" b="0" dirty="0" smtClean="0">
                <a:latin typeface="微软雅黑" panose="020B0503020204020204" pitchFamily="34" charset="-122"/>
                <a:ea typeface="微软雅黑" panose="020B0503020204020204" pitchFamily="34" charset="-122"/>
              </a:rPr>
              <a:t>流动方程</a:t>
            </a:r>
            <a:r>
              <a:rPr lang="zh-CN" altLang="en-US" sz="2000" b="0" dirty="0">
                <a:latin typeface="微软雅黑" panose="020B0503020204020204" pitchFamily="34" charset="-122"/>
                <a:ea typeface="微软雅黑" panose="020B0503020204020204" pitchFamily="34" charset="-122"/>
              </a:rPr>
              <a:t>，则变为：</a:t>
            </a:r>
            <a:endParaRPr lang="zh-CN" altLang="en-US" b="0" dirty="0">
              <a:latin typeface="微软雅黑" panose="020B0503020204020204" pitchFamily="34" charset="-122"/>
              <a:ea typeface="微软雅黑" panose="020B0503020204020204" pitchFamily="34" charset="-122"/>
            </a:endParaRPr>
          </a:p>
        </p:txBody>
      </p:sp>
      <p:graphicFrame>
        <p:nvGraphicFramePr>
          <p:cNvPr id="19459" name="Object 3"/>
          <p:cNvGraphicFramePr>
            <a:graphicFrameLocks noChangeAspect="1"/>
          </p:cNvGraphicFramePr>
          <p:nvPr/>
        </p:nvGraphicFramePr>
        <p:xfrm>
          <a:off x="1187450" y="3502025"/>
          <a:ext cx="6937375" cy="2143125"/>
        </p:xfrm>
        <a:graphic>
          <a:graphicData uri="http://schemas.openxmlformats.org/presentationml/2006/ole">
            <p:oleObj spid="_x0000_s238595" name="Equation" r:id="rId3" imgW="3302000" imgH="1016000" progId="Equation.DSMT4">
              <p:embed/>
            </p:oleObj>
          </a:graphicData>
        </a:graphic>
      </p:graphicFrame>
      <p:graphicFrame>
        <p:nvGraphicFramePr>
          <p:cNvPr id="19460" name="Object 4"/>
          <p:cNvGraphicFramePr>
            <a:graphicFrameLocks noChangeAspect="1"/>
          </p:cNvGraphicFramePr>
          <p:nvPr/>
        </p:nvGraphicFramePr>
        <p:xfrm>
          <a:off x="2627313" y="620713"/>
          <a:ext cx="3382962" cy="1655762"/>
        </p:xfrm>
        <a:graphic>
          <a:graphicData uri="http://schemas.openxmlformats.org/presentationml/2006/ole">
            <p:oleObj spid="_x0000_s238594" r:id="rId4" imgW="1689833" imgH="686098" progId="Equation.DSMT4">
              <p:embed/>
            </p:oleObj>
          </a:graphicData>
        </a:graphic>
      </p:graphicFrame>
      <p:graphicFrame>
        <p:nvGraphicFramePr>
          <p:cNvPr id="19461" name="Object 5"/>
          <p:cNvGraphicFramePr>
            <a:graphicFrameLocks noChangeAspect="1"/>
          </p:cNvGraphicFramePr>
          <p:nvPr/>
        </p:nvGraphicFramePr>
        <p:xfrm>
          <a:off x="6516688" y="549275"/>
          <a:ext cx="2273300" cy="1873250"/>
        </p:xfrm>
        <a:graphic>
          <a:graphicData uri="http://schemas.openxmlformats.org/presentationml/2006/ole">
            <p:oleObj spid="_x0000_s238593" r:id="rId5" imgW="725159" imgH="737881" progId="Equation.DSMT4">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19</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5BDF72E-9FE5-429F-91AD-B59394577185}" type="slidenum">
              <a:rPr lang="zh-CN" altLang="en-US" smtClean="0"/>
              <a:pPr/>
              <a:t>2</a:t>
            </a:fld>
            <a:endParaRPr lang="zh-CN" altLang="en-US"/>
          </a:p>
        </p:txBody>
      </p:sp>
      <p:sp>
        <p:nvSpPr>
          <p:cNvPr id="7" name="矩形 6"/>
          <p:cNvSpPr/>
          <p:nvPr/>
        </p:nvSpPr>
        <p:spPr>
          <a:xfrm>
            <a:off x="818606" y="1525063"/>
            <a:ext cx="7722761" cy="2813206"/>
          </a:xfrm>
          <a:prstGeom prst="rect">
            <a:avLst/>
          </a:prstGeom>
        </p:spPr>
        <p:txBody>
          <a:bodyPr wrap="square">
            <a:spAutoFit/>
          </a:bodyPr>
          <a:lstStyle/>
          <a:p>
            <a:pPr indent="539750">
              <a:lnSpc>
                <a:spcPct val="150000"/>
              </a:lnSpc>
            </a:pPr>
            <a:r>
              <a:rPr lang="zh-CN" altLang="en-US" sz="2000" dirty="0">
                <a:ea typeface="微软雅黑" panose="020B0503020204020204" pitchFamily="34" charset="-122"/>
              </a:rPr>
              <a:t>前面</a:t>
            </a:r>
            <a:r>
              <a:rPr lang="zh-CN" altLang="en-US" sz="2000" dirty="0" smtClean="0">
                <a:ea typeface="微软雅黑" panose="020B0503020204020204" pitchFamily="34" charset="-122"/>
              </a:rPr>
              <a:t>介绍</a:t>
            </a:r>
            <a:r>
              <a:rPr lang="zh-CN" altLang="en-US" sz="2000" dirty="0">
                <a:ea typeface="微软雅黑" panose="020B0503020204020204" pitchFamily="34" charset="-122"/>
              </a:rPr>
              <a:t>了流体运动的理论研究方法，但是由于运动方程组是</a:t>
            </a:r>
            <a:r>
              <a:rPr lang="zh-CN" altLang="en-US" sz="2000" b="1" dirty="0">
                <a:solidFill>
                  <a:srgbClr val="C00000"/>
                </a:solidFill>
                <a:ea typeface="微软雅黑" panose="020B0503020204020204" pitchFamily="34" charset="-122"/>
              </a:rPr>
              <a:t>非线性</a:t>
            </a:r>
            <a:r>
              <a:rPr lang="zh-CN" altLang="en-US" sz="2000" dirty="0">
                <a:ea typeface="微软雅黑" panose="020B0503020204020204" pitchFamily="34" charset="-122"/>
              </a:rPr>
              <a:t>的，通常难以求解。随着计算机的发展，可以通过数值方法对运动方程组求得解析解，但数值方法本身也存在如舍入误差等问题。</a:t>
            </a:r>
          </a:p>
          <a:p>
            <a:pPr indent="539750">
              <a:lnSpc>
                <a:spcPct val="150000"/>
              </a:lnSpc>
            </a:pPr>
            <a:r>
              <a:rPr lang="zh-CN" altLang="en-US" sz="2000" dirty="0">
                <a:ea typeface="微软雅黑" panose="020B0503020204020204" pitchFamily="34" charset="-122"/>
              </a:rPr>
              <a:t>所以，经常需要实验流体力学进行补充和验证</a:t>
            </a:r>
            <a:r>
              <a:rPr lang="zh-CN" altLang="en-US" sz="2000" dirty="0" smtClean="0">
                <a:ea typeface="微软雅黑" panose="020B0503020204020204" pitchFamily="34" charset="-122"/>
              </a:rPr>
              <a:t>。</a:t>
            </a:r>
            <a:endParaRPr lang="en-US" altLang="zh-CN" sz="2000" dirty="0" smtClean="0">
              <a:ea typeface="微软雅黑" panose="020B0503020204020204" pitchFamily="34" charset="-122"/>
            </a:endParaRPr>
          </a:p>
          <a:p>
            <a:pPr indent="539750">
              <a:lnSpc>
                <a:spcPct val="150000"/>
              </a:lnSpc>
            </a:pPr>
            <a:r>
              <a:rPr lang="zh-CN" altLang="en-US" sz="2000" dirty="0" smtClean="0">
                <a:ea typeface="微软雅黑" panose="020B0503020204020204" pitchFamily="34" charset="-122"/>
              </a:rPr>
              <a:t>本章</a:t>
            </a:r>
            <a:r>
              <a:rPr lang="zh-CN" altLang="en-US" sz="2000" dirty="0">
                <a:ea typeface="微软雅黑" panose="020B0503020204020204" pitchFamily="34" charset="-122"/>
              </a:rPr>
              <a:t>主要介绍</a:t>
            </a:r>
            <a:r>
              <a:rPr lang="zh-CN" altLang="en-US" sz="2000" b="1" dirty="0">
                <a:solidFill>
                  <a:srgbClr val="002060"/>
                </a:solidFill>
                <a:ea typeface="微软雅黑" panose="020B0503020204020204" pitchFamily="34" charset="-122"/>
              </a:rPr>
              <a:t>实验流体力学</a:t>
            </a:r>
            <a:r>
              <a:rPr lang="zh-CN" altLang="en-US" sz="2000" dirty="0">
                <a:ea typeface="微软雅黑" panose="020B0503020204020204" pitchFamily="34" charset="-122"/>
              </a:rPr>
              <a:t>的理论基础</a:t>
            </a:r>
            <a:r>
              <a:rPr lang="zh-CN" altLang="en-US" sz="2000" dirty="0" smtClean="0">
                <a:ea typeface="微软雅黑" panose="020B0503020204020204" pitchFamily="34" charset="-122"/>
              </a:rPr>
              <a:t>。</a:t>
            </a:r>
            <a:endParaRPr lang="zh-CN" altLang="en-US" sz="2000" dirty="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95288" y="763588"/>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zh-CN" sz="2000" b="0" dirty="0">
                <a:latin typeface="微软雅黑" panose="020B0503020204020204" pitchFamily="34" charset="-122"/>
                <a:ea typeface="微软雅黑" panose="020B0503020204020204" pitchFamily="34" charset="-122"/>
                <a:sym typeface="Arial" panose="020B0604020202020204" pitchFamily="34" charset="0"/>
              </a:rPr>
              <a:t>原型流场的运动方程</a:t>
            </a:r>
          </a:p>
        </p:txBody>
      </p:sp>
      <p:graphicFrame>
        <p:nvGraphicFramePr>
          <p:cNvPr id="20483" name="Object 3"/>
          <p:cNvGraphicFramePr>
            <a:graphicFrameLocks noChangeAspect="1"/>
          </p:cNvGraphicFramePr>
          <p:nvPr/>
        </p:nvGraphicFramePr>
        <p:xfrm>
          <a:off x="587375" y="2851150"/>
          <a:ext cx="5159375" cy="1587500"/>
        </p:xfrm>
        <a:graphic>
          <a:graphicData uri="http://schemas.openxmlformats.org/presentationml/2006/ole">
            <p:oleObj spid="_x0000_s239619" r:id="rId3" imgW="3302000" imgH="1016000" progId="Equation.3">
              <p:embed/>
            </p:oleObj>
          </a:graphicData>
        </a:graphic>
      </p:graphicFrame>
      <p:sp>
        <p:nvSpPr>
          <p:cNvPr id="20484" name="Rectangle 4"/>
          <p:cNvSpPr>
            <a:spLocks noChangeArrowheads="1"/>
          </p:cNvSpPr>
          <p:nvPr/>
        </p:nvSpPr>
        <p:spPr bwMode="auto">
          <a:xfrm>
            <a:off x="395288" y="2346325"/>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zh-CN" sz="2000" b="0" dirty="0">
                <a:latin typeface="微软雅黑" panose="020B0503020204020204" pitchFamily="34" charset="-122"/>
                <a:ea typeface="微软雅黑" panose="020B0503020204020204" pitchFamily="34" charset="-122"/>
                <a:sym typeface="Arial" panose="020B0604020202020204" pitchFamily="34" charset="0"/>
              </a:rPr>
              <a:t>模型流场的运动方程</a:t>
            </a:r>
          </a:p>
        </p:txBody>
      </p:sp>
      <p:sp>
        <p:nvSpPr>
          <p:cNvPr id="20485" name="Rectangle 5"/>
          <p:cNvSpPr>
            <a:spLocks noChangeArrowheads="1"/>
          </p:cNvSpPr>
          <p:nvPr/>
        </p:nvSpPr>
        <p:spPr bwMode="auto">
          <a:xfrm>
            <a:off x="395288" y="4532525"/>
            <a:ext cx="3262432" cy="4996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zh-CN" sz="2000" b="0" dirty="0">
                <a:latin typeface="微软雅黑" panose="020B0503020204020204" pitchFamily="34" charset="-122"/>
                <a:ea typeface="微软雅黑" panose="020B0503020204020204" pitchFamily="34" charset="-122"/>
                <a:sym typeface="Arial" panose="020B0604020202020204" pitchFamily="34" charset="0"/>
              </a:rPr>
              <a:t>如何判断两流场是否相似</a:t>
            </a:r>
            <a:r>
              <a:rPr lang="zh-CN" altLang="zh-CN" sz="2000" b="0" dirty="0" smtClean="0">
                <a:latin typeface="微软雅黑" panose="020B0503020204020204" pitchFamily="34" charset="-122"/>
                <a:ea typeface="微软雅黑" panose="020B0503020204020204" pitchFamily="34" charset="-122"/>
                <a:sym typeface="Arial" panose="020B0604020202020204" pitchFamily="34" charset="0"/>
              </a:rPr>
              <a:t>？</a:t>
            </a:r>
            <a:endParaRPr lang="en-US" altLang="zh-CN" sz="2000" b="0" dirty="0" smtClean="0">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20486" name="Object 6"/>
          <p:cNvGraphicFramePr>
            <a:graphicFrameLocks noGrp="1" noChangeAspect="1"/>
          </p:cNvGraphicFramePr>
          <p:nvPr/>
        </p:nvGraphicFramePr>
        <p:xfrm>
          <a:off x="684213" y="1338263"/>
          <a:ext cx="6840537" cy="704850"/>
        </p:xfrm>
        <a:graphic>
          <a:graphicData uri="http://schemas.openxmlformats.org/presentationml/2006/ole">
            <p:oleObj spid="_x0000_s239618" r:id="rId4" imgW="4927600" imgH="508000" progId="Equation.3">
              <p:embed/>
            </p:oleObj>
          </a:graphicData>
        </a:graphic>
      </p:graphicFrame>
      <p:sp>
        <p:nvSpPr>
          <p:cNvPr id="20487" name="Rectangle 7"/>
          <p:cNvSpPr>
            <a:spLocks noChangeArrowheads="1"/>
          </p:cNvSpPr>
          <p:nvPr/>
        </p:nvSpPr>
        <p:spPr bwMode="auto">
          <a:xfrm>
            <a:off x="0" y="342689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Calibri" panose="020F0502020204030204" pitchFamily="34" charset="0"/>
              <a:ea typeface="微软雅黑" panose="020B0503020204020204" pitchFamily="34" charset="-122"/>
            </a:endParaRPr>
          </a:p>
        </p:txBody>
      </p:sp>
      <p:graphicFrame>
        <p:nvGraphicFramePr>
          <p:cNvPr id="8" name="Object 3"/>
          <p:cNvGraphicFramePr>
            <a:graphicFrameLocks noChangeAspect="1"/>
          </p:cNvGraphicFramePr>
          <p:nvPr/>
        </p:nvGraphicFramePr>
        <p:xfrm>
          <a:off x="2451644" y="5032149"/>
          <a:ext cx="4860925" cy="1190625"/>
        </p:xfrm>
        <a:graphic>
          <a:graphicData uri="http://schemas.openxmlformats.org/presentationml/2006/ole">
            <p:oleObj spid="_x0000_s239617" r:id="rId5" imgW="1975680" imgH="476640" progId="Equation.3">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20</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2063750"/>
            <a:ext cx="7988300"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a:lnSpc>
                <a:spcPct val="150000"/>
              </a:lnSpc>
              <a:spcBef>
                <a:spcPct val="50000"/>
              </a:spcBef>
            </a:pPr>
            <a:r>
              <a:rPr lang="zh-CN" altLang="en-US" sz="2000" b="0" dirty="0" smtClean="0">
                <a:latin typeface="微软雅黑" panose="020B0503020204020204" pitchFamily="34" charset="-122"/>
                <a:ea typeface="微软雅黑" panose="020B0503020204020204" pitchFamily="34" charset="-122"/>
              </a:rPr>
              <a:t>模型</a:t>
            </a:r>
            <a:r>
              <a:rPr lang="zh-CN" altLang="en-US" sz="2000" b="0" dirty="0">
                <a:latin typeface="微软雅黑" panose="020B0503020204020204" pitchFamily="34" charset="-122"/>
                <a:ea typeface="微软雅黑" panose="020B0503020204020204" pitchFamily="34" charset="-122"/>
              </a:rPr>
              <a:t>流场中其运动方程的各项（各动力学变量）跟原型流场相比较必须成相同的常数比例，它是动力相似的</a:t>
            </a:r>
            <a:r>
              <a:rPr lang="zh-CN" altLang="en-US" sz="2000" dirty="0">
                <a:solidFill>
                  <a:srgbClr val="002060"/>
                </a:solidFill>
                <a:latin typeface="微软雅黑" panose="020B0503020204020204" pitchFamily="34" charset="-122"/>
                <a:ea typeface="微软雅黑" panose="020B0503020204020204" pitchFamily="34" charset="-122"/>
              </a:rPr>
              <a:t>充分必要条件</a:t>
            </a:r>
            <a:r>
              <a:rPr lang="zh-CN" altLang="en-US" sz="2000" b="0" dirty="0">
                <a:latin typeface="微软雅黑" panose="020B0503020204020204" pitchFamily="34" charset="-122"/>
                <a:ea typeface="微软雅黑" panose="020B0503020204020204" pitchFamily="34" charset="-122"/>
              </a:rPr>
              <a:t>。要满足动力相似，以上等式必须成立。对上式稍作变换，各项同除以             </a:t>
            </a:r>
            <a:br>
              <a:rPr lang="zh-CN" altLang="en-US" sz="2000" b="0" dirty="0">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       ，</a:t>
            </a:r>
            <a:r>
              <a:rPr lang="zh-CN" altLang="en-US" sz="2000" b="0" dirty="0">
                <a:latin typeface="微软雅黑" panose="020B0503020204020204" pitchFamily="34" charset="-122"/>
                <a:ea typeface="微软雅黑" panose="020B0503020204020204" pitchFamily="34" charset="-122"/>
              </a:rPr>
              <a:t>最后可得：</a:t>
            </a:r>
          </a:p>
          <a:p>
            <a:pPr indent="457200" algn="just">
              <a:lnSpc>
                <a:spcPct val="150000"/>
              </a:lnSpc>
              <a:spcBef>
                <a:spcPct val="50000"/>
              </a:spcBef>
            </a:pPr>
            <a:endParaRPr lang="zh-CN" altLang="en-US" sz="2000" b="0" dirty="0">
              <a:latin typeface="微软雅黑" panose="020B0503020204020204" pitchFamily="34" charset="-122"/>
              <a:ea typeface="微软雅黑" panose="020B0503020204020204" pitchFamily="34" charset="-122"/>
            </a:endParaRPr>
          </a:p>
          <a:p>
            <a:pPr indent="457200" algn="just">
              <a:lnSpc>
                <a:spcPct val="150000"/>
              </a:lnSpc>
              <a:spcBef>
                <a:spcPct val="50000"/>
              </a:spcBef>
            </a:pPr>
            <a:endParaRPr lang="zh-CN" altLang="en-US" sz="2000" b="0" dirty="0">
              <a:latin typeface="微软雅黑" panose="020B0503020204020204" pitchFamily="34" charset="-122"/>
              <a:ea typeface="微软雅黑" panose="020B0503020204020204" pitchFamily="34" charset="-122"/>
            </a:endParaRPr>
          </a:p>
          <a:p>
            <a:pPr indent="457200" algn="just">
              <a:lnSpc>
                <a:spcPct val="150000"/>
              </a:lnSpc>
              <a:spcBef>
                <a:spcPct val="50000"/>
              </a:spcBef>
            </a:pP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就是</a:t>
            </a: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两流场相似时，各相似常数必须满足的</a:t>
            </a: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关系式</a:t>
            </a:r>
            <a:endParaRPr lang="zh-CN" altLang="en-US" sz="2000" b="0" dirty="0">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21507" name="Object 3"/>
          <p:cNvGraphicFramePr>
            <a:graphicFrameLocks noChangeAspect="1"/>
          </p:cNvGraphicFramePr>
          <p:nvPr/>
        </p:nvGraphicFramePr>
        <p:xfrm>
          <a:off x="2051050" y="982663"/>
          <a:ext cx="4860925" cy="1190625"/>
        </p:xfrm>
        <a:graphic>
          <a:graphicData uri="http://schemas.openxmlformats.org/presentationml/2006/ole">
            <p:oleObj spid="_x0000_s240643" r:id="rId3" imgW="1975680" imgH="476640" progId="Equation.3">
              <p:embed/>
            </p:oleObj>
          </a:graphicData>
        </a:graphic>
      </p:graphicFrame>
      <p:graphicFrame>
        <p:nvGraphicFramePr>
          <p:cNvPr id="21508" name="Object 4"/>
          <p:cNvGraphicFramePr>
            <a:graphicFrameLocks noChangeAspect="1"/>
          </p:cNvGraphicFramePr>
          <p:nvPr/>
        </p:nvGraphicFramePr>
        <p:xfrm>
          <a:off x="1908175" y="4003675"/>
          <a:ext cx="5289550" cy="1136650"/>
        </p:xfrm>
        <a:graphic>
          <a:graphicData uri="http://schemas.openxmlformats.org/presentationml/2006/ole">
            <p:oleObj spid="_x0000_s240642" r:id="rId4" imgW="2233080" imgH="467280" progId="Equation.3">
              <p:embed/>
            </p:oleObj>
          </a:graphicData>
        </a:graphic>
      </p:graphicFrame>
      <p:graphicFrame>
        <p:nvGraphicFramePr>
          <p:cNvPr id="21509" name="Object 5"/>
          <p:cNvGraphicFramePr>
            <a:graphicFrameLocks noChangeAspect="1"/>
          </p:cNvGraphicFramePr>
          <p:nvPr/>
        </p:nvGraphicFramePr>
        <p:xfrm>
          <a:off x="611188" y="3463862"/>
          <a:ext cx="1295400" cy="635000"/>
        </p:xfrm>
        <a:graphic>
          <a:graphicData uri="http://schemas.openxmlformats.org/presentationml/2006/ole">
            <p:oleObj spid="_x0000_s240641" r:id="rId5" imgW="521606" imgH="254442" progId="Equation.3">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21</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564620" y="1739900"/>
            <a:ext cx="2236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进一步可以得到：</a:t>
            </a:r>
          </a:p>
        </p:txBody>
      </p:sp>
      <p:graphicFrame>
        <p:nvGraphicFramePr>
          <p:cNvPr id="22532" name="Object 4"/>
          <p:cNvGraphicFramePr>
            <a:graphicFrameLocks noChangeAspect="1"/>
          </p:cNvGraphicFramePr>
          <p:nvPr/>
        </p:nvGraphicFramePr>
        <p:xfrm>
          <a:off x="685800" y="2197100"/>
          <a:ext cx="8077200" cy="1098550"/>
        </p:xfrm>
        <a:graphic>
          <a:graphicData uri="http://schemas.openxmlformats.org/presentationml/2006/ole">
            <p:oleObj spid="_x0000_s181208" r:id="rId3" imgW="3340100" imgH="457200" progId="Equation.3">
              <p:embed/>
            </p:oleObj>
          </a:graphicData>
        </a:graphic>
      </p:graphicFrame>
      <p:graphicFrame>
        <p:nvGraphicFramePr>
          <p:cNvPr id="22540" name="Object 12"/>
          <p:cNvGraphicFramePr>
            <a:graphicFrameLocks noChangeAspect="1"/>
          </p:cNvGraphicFramePr>
          <p:nvPr/>
        </p:nvGraphicFramePr>
        <p:xfrm>
          <a:off x="1974850" y="549275"/>
          <a:ext cx="5410200" cy="1136650"/>
        </p:xfrm>
        <a:graphic>
          <a:graphicData uri="http://schemas.openxmlformats.org/presentationml/2006/ole">
            <p:oleObj spid="_x0000_s181209" r:id="rId4" imgW="2280960" imgH="467280" progId="Equation.3">
              <p:embed/>
            </p:oleObj>
          </a:graphicData>
        </a:graphic>
      </p:graphicFrame>
      <p:sp>
        <p:nvSpPr>
          <p:cNvPr id="22541" name="Rectangle 13"/>
          <p:cNvSpPr>
            <a:spLocks noChangeArrowheads="1"/>
          </p:cNvSpPr>
          <p:nvPr/>
        </p:nvSpPr>
        <p:spPr bwMode="auto">
          <a:xfrm>
            <a:off x="0" y="3264972"/>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Calibri" panose="020F0502020204030204" pitchFamily="34" charset="0"/>
              <a:ea typeface="微软雅黑" panose="020B0503020204020204" pitchFamily="34" charset="-122"/>
            </a:endParaRPr>
          </a:p>
        </p:txBody>
      </p:sp>
      <p:sp>
        <p:nvSpPr>
          <p:cNvPr id="15" name="Rectangle 15"/>
          <p:cNvSpPr>
            <a:spLocks noChangeArrowheads="1"/>
          </p:cNvSpPr>
          <p:nvPr/>
        </p:nvSpPr>
        <p:spPr bwMode="auto">
          <a:xfrm>
            <a:off x="646906" y="3634304"/>
            <a:ext cx="8066088" cy="24006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50000"/>
              </a:lnSpc>
            </a:pPr>
            <a:r>
              <a:rPr kumimoji="1" lang="zh-CN" altLang="en-US" sz="2000" dirty="0">
                <a:latin typeface="微软雅黑" panose="020B0503020204020204" pitchFamily="34" charset="-122"/>
                <a:ea typeface="微软雅黑" panose="020B0503020204020204" pitchFamily="34" charset="-122"/>
              </a:rPr>
              <a:t>上述各表达式具有如下的特征：</a:t>
            </a:r>
          </a:p>
          <a:p>
            <a:pPr>
              <a:lnSpc>
                <a:spcPct val="150000"/>
              </a:lnSpc>
            </a:pP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）分别由两个流场中的物理量组成；</a:t>
            </a:r>
          </a:p>
          <a:p>
            <a:pPr>
              <a:lnSpc>
                <a:spcPct val="150000"/>
              </a:lnSpc>
            </a:pP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2</a:t>
            </a:r>
            <a:r>
              <a:rPr kumimoji="1" lang="zh-CN" altLang="en-US" sz="2000" dirty="0">
                <a:latin typeface="微软雅黑" panose="020B0503020204020204" pitchFamily="34" charset="-122"/>
                <a:ea typeface="微软雅黑" panose="020B0503020204020204" pitchFamily="34" charset="-122"/>
              </a:rPr>
              <a:t>）都是一些无量纲数；</a:t>
            </a:r>
          </a:p>
          <a:p>
            <a:pPr>
              <a:lnSpc>
                <a:spcPct val="150000"/>
              </a:lnSpc>
            </a:pP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3</a:t>
            </a:r>
            <a:r>
              <a:rPr kumimoji="1" lang="zh-CN" altLang="en-US" sz="2000" dirty="0">
                <a:latin typeface="微软雅黑" panose="020B0503020204020204" pitchFamily="34" charset="-122"/>
                <a:ea typeface="微软雅黑" panose="020B0503020204020204" pitchFamily="34" charset="-122"/>
              </a:rPr>
              <a:t>）只有两个流场中各点这些无量纲数都相等时，</a:t>
            </a:r>
            <a:r>
              <a:rPr kumimoji="1" lang="zh-CN" altLang="en-US" sz="2000" dirty="0" smtClean="0">
                <a:latin typeface="微软雅黑" panose="020B0503020204020204" pitchFamily="34" charset="-122"/>
                <a:ea typeface="微软雅黑" panose="020B0503020204020204" pitchFamily="34" charset="-122"/>
              </a:rPr>
              <a:t>才能判定</a:t>
            </a:r>
            <a:r>
              <a:rPr kumimoji="1" lang="zh-CN" altLang="en-US" sz="2000" dirty="0">
                <a:latin typeface="微软雅黑" panose="020B0503020204020204" pitchFamily="34" charset="-122"/>
                <a:ea typeface="微软雅黑" panose="020B0503020204020204" pitchFamily="34" charset="-122"/>
              </a:rPr>
              <a:t>两个流场是相似的，因此这些无量纲数</a:t>
            </a:r>
            <a:r>
              <a:rPr kumimoji="1" lang="zh-CN" altLang="en-US" sz="2000" dirty="0" smtClean="0">
                <a:latin typeface="微软雅黑" panose="020B0503020204020204" pitchFamily="34" charset="-122"/>
                <a:ea typeface="微软雅黑" panose="020B0503020204020204" pitchFamily="34" charset="-122"/>
              </a:rPr>
              <a:t>称为</a:t>
            </a:r>
            <a:r>
              <a:rPr kumimoji="1" lang="zh-CN" altLang="en-US" sz="2000" b="1" dirty="0" smtClean="0">
                <a:solidFill>
                  <a:srgbClr val="002060"/>
                </a:solidFill>
                <a:latin typeface="微软雅黑" panose="020B0503020204020204" pitchFamily="34" charset="-122"/>
                <a:ea typeface="微软雅黑" panose="020B0503020204020204" pitchFamily="34" charset="-122"/>
              </a:rPr>
              <a:t>相似</a:t>
            </a:r>
            <a:r>
              <a:rPr kumimoji="1" lang="zh-CN" altLang="en-US" sz="2000" b="1" dirty="0">
                <a:solidFill>
                  <a:srgbClr val="002060"/>
                </a:solidFill>
                <a:latin typeface="微软雅黑" panose="020B0503020204020204" pitchFamily="34" charset="-122"/>
                <a:ea typeface="微软雅黑" panose="020B0503020204020204" pitchFamily="34" charset="-122"/>
              </a:rPr>
              <a:t>判据</a:t>
            </a:r>
            <a:r>
              <a:rPr kumimoji="1" lang="zh-CN" altLang="en-US" sz="2000" dirty="0">
                <a:latin typeface="微软雅黑" panose="020B0503020204020204" pitchFamily="34" charset="-122"/>
                <a:ea typeface="微软雅黑" panose="020B0503020204020204" pitchFamily="34" charset="-122"/>
              </a:rPr>
              <a:t>。</a:t>
            </a:r>
          </a:p>
        </p:txBody>
      </p:sp>
      <p:sp>
        <p:nvSpPr>
          <p:cNvPr id="2" name="灯片编号占位符 1"/>
          <p:cNvSpPr>
            <a:spLocks noGrp="1"/>
          </p:cNvSpPr>
          <p:nvPr>
            <p:ph type="sldNum" sz="quarter" idx="12"/>
          </p:nvPr>
        </p:nvSpPr>
        <p:spPr/>
        <p:txBody>
          <a:bodyPr/>
          <a:lstStyle/>
          <a:p>
            <a:fld id="{E5BDF72E-9FE5-429F-91AD-B59394577185}" type="slidenum">
              <a:rPr lang="zh-CN" altLang="en-US" smtClean="0"/>
              <a:pPr/>
              <a:t>22</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909548" y="2703039"/>
            <a:ext cx="63401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它们所反映的是没有量纲（单位）的数，称为</a:t>
            </a:r>
            <a:r>
              <a:rPr lang="zh-CN" altLang="zh-CN" sz="2000" dirty="0">
                <a:solidFill>
                  <a:srgbClr val="002060"/>
                </a:solidFill>
                <a:latin typeface="微软雅黑" panose="020B0503020204020204" pitchFamily="34" charset="-122"/>
                <a:ea typeface="微软雅黑" panose="020B0503020204020204" pitchFamily="34" charset="-122"/>
              </a:rPr>
              <a:t>无量纲数</a:t>
            </a:r>
          </a:p>
        </p:txBody>
      </p:sp>
      <p:graphicFrame>
        <p:nvGraphicFramePr>
          <p:cNvPr id="22532" name="Object 4"/>
          <p:cNvGraphicFramePr>
            <a:graphicFrameLocks noChangeAspect="1"/>
          </p:cNvGraphicFramePr>
          <p:nvPr/>
        </p:nvGraphicFramePr>
        <p:xfrm>
          <a:off x="673608" y="1331468"/>
          <a:ext cx="8077200" cy="1098550"/>
        </p:xfrm>
        <a:graphic>
          <a:graphicData uri="http://schemas.openxmlformats.org/presentationml/2006/ole">
            <p:oleObj spid="_x0000_s241669" r:id="rId3" imgW="3340100" imgH="457200" progId="Equation.3">
              <p:embed/>
            </p:oleObj>
          </a:graphicData>
        </a:graphic>
      </p:graphicFrame>
      <p:graphicFrame>
        <p:nvGraphicFramePr>
          <p:cNvPr id="22533" name="Object 5"/>
          <p:cNvGraphicFramePr>
            <a:graphicFrameLocks noChangeAspect="1"/>
          </p:cNvGraphicFramePr>
          <p:nvPr/>
        </p:nvGraphicFramePr>
        <p:xfrm>
          <a:off x="6647371" y="4435031"/>
          <a:ext cx="1290637" cy="1020762"/>
        </p:xfrm>
        <a:graphic>
          <a:graphicData uri="http://schemas.openxmlformats.org/presentationml/2006/ole">
            <p:oleObj spid="_x0000_s241668" r:id="rId4" imgW="559772" imgH="445273" progId="Equation.3">
              <p:embed/>
            </p:oleObj>
          </a:graphicData>
        </a:graphic>
      </p:graphicFrame>
      <p:graphicFrame>
        <p:nvGraphicFramePr>
          <p:cNvPr id="22534" name="Object 6"/>
          <p:cNvGraphicFramePr>
            <a:graphicFrameLocks noChangeAspect="1"/>
          </p:cNvGraphicFramePr>
          <p:nvPr/>
        </p:nvGraphicFramePr>
        <p:xfrm>
          <a:off x="2770304" y="4553367"/>
          <a:ext cx="1546225" cy="1012825"/>
        </p:xfrm>
        <a:graphic>
          <a:graphicData uri="http://schemas.openxmlformats.org/presentationml/2006/ole">
            <p:oleObj spid="_x0000_s241667" r:id="rId5" imgW="674271" imgH="445273" progId="Equation.3">
              <p:embed/>
            </p:oleObj>
          </a:graphicData>
        </a:graphic>
      </p:graphicFrame>
      <p:graphicFrame>
        <p:nvGraphicFramePr>
          <p:cNvPr id="22535" name="Object 7"/>
          <p:cNvGraphicFramePr>
            <a:graphicFrameLocks noChangeAspect="1"/>
          </p:cNvGraphicFramePr>
          <p:nvPr/>
        </p:nvGraphicFramePr>
        <p:xfrm>
          <a:off x="6635750" y="3444875"/>
          <a:ext cx="1225550" cy="942975"/>
        </p:xfrm>
        <a:graphic>
          <a:graphicData uri="http://schemas.openxmlformats.org/presentationml/2006/ole">
            <p:oleObj spid="_x0000_s241666" name="Equation" r:id="rId6" imgW="12496800" imgH="9448800" progId="Equation.DSMT4">
              <p:embed/>
            </p:oleObj>
          </a:graphicData>
        </a:graphic>
      </p:graphicFrame>
      <p:sp>
        <p:nvSpPr>
          <p:cNvPr id="22536" name="Rectangle 8"/>
          <p:cNvSpPr>
            <a:spLocks noChangeArrowheads="1"/>
          </p:cNvSpPr>
          <p:nvPr/>
        </p:nvSpPr>
        <p:spPr bwMode="auto">
          <a:xfrm>
            <a:off x="960390" y="3715893"/>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斯特劳哈尔数</a:t>
            </a:r>
          </a:p>
        </p:txBody>
      </p:sp>
      <p:sp>
        <p:nvSpPr>
          <p:cNvPr id="22537" name="Rectangle 9"/>
          <p:cNvSpPr>
            <a:spLocks noChangeArrowheads="1"/>
          </p:cNvSpPr>
          <p:nvPr/>
        </p:nvSpPr>
        <p:spPr bwMode="auto">
          <a:xfrm>
            <a:off x="5136855" y="3787331"/>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雷诺数</a:t>
            </a:r>
          </a:p>
        </p:txBody>
      </p:sp>
      <p:sp>
        <p:nvSpPr>
          <p:cNvPr id="22538" name="Rectangle 10"/>
          <p:cNvSpPr>
            <a:spLocks noChangeArrowheads="1"/>
          </p:cNvSpPr>
          <p:nvPr/>
        </p:nvSpPr>
        <p:spPr bwMode="auto">
          <a:xfrm>
            <a:off x="979326" y="4723956"/>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欧拉数</a:t>
            </a:r>
          </a:p>
        </p:txBody>
      </p:sp>
      <p:sp>
        <p:nvSpPr>
          <p:cNvPr id="22539" name="Rectangle 11"/>
          <p:cNvSpPr>
            <a:spLocks noChangeArrowheads="1"/>
          </p:cNvSpPr>
          <p:nvPr/>
        </p:nvSpPr>
        <p:spPr bwMode="auto">
          <a:xfrm>
            <a:off x="5143596" y="4723956"/>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弗劳德数</a:t>
            </a:r>
          </a:p>
        </p:txBody>
      </p:sp>
      <p:graphicFrame>
        <p:nvGraphicFramePr>
          <p:cNvPr id="22542" name="Object 14"/>
          <p:cNvGraphicFramePr>
            <a:graphicFrameLocks noChangeAspect="1"/>
          </p:cNvGraphicFramePr>
          <p:nvPr/>
        </p:nvGraphicFramePr>
        <p:xfrm>
          <a:off x="2831021" y="3546031"/>
          <a:ext cx="1081087" cy="852487"/>
        </p:xfrm>
        <a:graphic>
          <a:graphicData uri="http://schemas.openxmlformats.org/presentationml/2006/ole">
            <p:oleObj spid="_x0000_s241665" r:id="rId7" imgW="496377" imgH="394556" progId="Equation.3">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23</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776967" y="3770694"/>
            <a:ext cx="7924800"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对于</a:t>
            </a:r>
            <a:r>
              <a:rPr lang="zh-CN" altLang="en-US" sz="2000" b="0" dirty="0">
                <a:latin typeface="微软雅黑" panose="020B0503020204020204" pitchFamily="34" charset="-122"/>
                <a:ea typeface="微软雅黑" panose="020B0503020204020204" pitchFamily="34" charset="-122"/>
              </a:rPr>
              <a:t>所考虑的问题，只要以上四个无量纲数在两流场中是相同的，那么原型和模型流场相似，则两方程应反映同一事实。    </a:t>
            </a:r>
          </a:p>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可见</a:t>
            </a:r>
            <a:r>
              <a:rPr lang="zh-CN" altLang="en-US" sz="2000" b="0" dirty="0">
                <a:latin typeface="微软雅黑" panose="020B0503020204020204" pitchFamily="34" charset="-122"/>
                <a:ea typeface="微软雅黑" panose="020B0503020204020204" pitchFamily="34" charset="-122"/>
              </a:rPr>
              <a:t>，利用无量纲数作为动力相似判据，比方程分析法要简单的多。另外，对特定的流动，作为动力相似判据的无量纲数可能会更</a:t>
            </a:r>
            <a:r>
              <a:rPr lang="zh-CN" altLang="en-US" sz="2000" b="0" dirty="0" smtClean="0">
                <a:latin typeface="微软雅黑" panose="020B0503020204020204" pitchFamily="34" charset="-122"/>
                <a:ea typeface="微软雅黑" panose="020B0503020204020204" pitchFamily="34" charset="-122"/>
              </a:rPr>
              <a:t>少。</a:t>
            </a:r>
          </a:p>
        </p:txBody>
      </p:sp>
      <p:graphicFrame>
        <p:nvGraphicFramePr>
          <p:cNvPr id="23555" name="Object 3"/>
          <p:cNvGraphicFramePr>
            <a:graphicFrameLocks noChangeAspect="1"/>
          </p:cNvGraphicFramePr>
          <p:nvPr/>
        </p:nvGraphicFramePr>
        <p:xfrm>
          <a:off x="346135" y="2544287"/>
          <a:ext cx="8653194" cy="964816"/>
        </p:xfrm>
        <a:graphic>
          <a:graphicData uri="http://schemas.openxmlformats.org/presentationml/2006/ole">
            <p:oleObj spid="_x0000_s242693" r:id="rId3" imgW="4354210" imgH="482391" progId="Equation.DSMT4">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24</a:t>
            </a:fld>
            <a:endParaRPr lang="zh-CN" altLang="en-US"/>
          </a:p>
        </p:txBody>
      </p:sp>
      <p:graphicFrame>
        <p:nvGraphicFramePr>
          <p:cNvPr id="5" name="Object 5"/>
          <p:cNvGraphicFramePr>
            <a:graphicFrameLocks noChangeAspect="1"/>
          </p:cNvGraphicFramePr>
          <p:nvPr/>
        </p:nvGraphicFramePr>
        <p:xfrm>
          <a:off x="6635179" y="1428062"/>
          <a:ext cx="1290637" cy="1020762"/>
        </p:xfrm>
        <a:graphic>
          <a:graphicData uri="http://schemas.openxmlformats.org/presentationml/2006/ole">
            <p:oleObj spid="_x0000_s242692" r:id="rId4" imgW="559772" imgH="445273" progId="Equation.3">
              <p:embed/>
            </p:oleObj>
          </a:graphicData>
        </a:graphic>
      </p:graphicFrame>
      <p:graphicFrame>
        <p:nvGraphicFramePr>
          <p:cNvPr id="6" name="Object 6"/>
          <p:cNvGraphicFramePr>
            <a:graphicFrameLocks noChangeAspect="1"/>
          </p:cNvGraphicFramePr>
          <p:nvPr/>
        </p:nvGraphicFramePr>
        <p:xfrm>
          <a:off x="2758112" y="1546398"/>
          <a:ext cx="1546225" cy="1012825"/>
        </p:xfrm>
        <a:graphic>
          <a:graphicData uri="http://schemas.openxmlformats.org/presentationml/2006/ole">
            <p:oleObj spid="_x0000_s242691" r:id="rId5" imgW="674271" imgH="445273" progId="Equation.3">
              <p:embed/>
            </p:oleObj>
          </a:graphicData>
        </a:graphic>
      </p:graphicFrame>
      <p:graphicFrame>
        <p:nvGraphicFramePr>
          <p:cNvPr id="7" name="Object 7"/>
          <p:cNvGraphicFramePr>
            <a:graphicFrameLocks noChangeAspect="1"/>
          </p:cNvGraphicFramePr>
          <p:nvPr/>
        </p:nvGraphicFramePr>
        <p:xfrm>
          <a:off x="6623558" y="437906"/>
          <a:ext cx="1225550" cy="942975"/>
        </p:xfrm>
        <a:graphic>
          <a:graphicData uri="http://schemas.openxmlformats.org/presentationml/2006/ole">
            <p:oleObj spid="_x0000_s242690" name="Equation" r:id="rId6" imgW="12496800" imgH="9448800" progId="Equation.DSMT4">
              <p:embed/>
            </p:oleObj>
          </a:graphicData>
        </a:graphic>
      </p:graphicFrame>
      <p:sp>
        <p:nvSpPr>
          <p:cNvPr id="8" name="Rectangle 8"/>
          <p:cNvSpPr>
            <a:spLocks noChangeArrowheads="1"/>
          </p:cNvSpPr>
          <p:nvPr/>
        </p:nvSpPr>
        <p:spPr bwMode="auto">
          <a:xfrm>
            <a:off x="948198" y="70892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斯特劳哈尔数</a:t>
            </a:r>
          </a:p>
        </p:txBody>
      </p:sp>
      <p:sp>
        <p:nvSpPr>
          <p:cNvPr id="9" name="Rectangle 9"/>
          <p:cNvSpPr>
            <a:spLocks noChangeArrowheads="1"/>
          </p:cNvSpPr>
          <p:nvPr/>
        </p:nvSpPr>
        <p:spPr bwMode="auto">
          <a:xfrm>
            <a:off x="5124663" y="780362"/>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雷诺数</a:t>
            </a:r>
          </a:p>
        </p:txBody>
      </p:sp>
      <p:sp>
        <p:nvSpPr>
          <p:cNvPr id="10" name="Rectangle 10"/>
          <p:cNvSpPr>
            <a:spLocks noChangeArrowheads="1"/>
          </p:cNvSpPr>
          <p:nvPr/>
        </p:nvSpPr>
        <p:spPr bwMode="auto">
          <a:xfrm>
            <a:off x="967134" y="1716987"/>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欧拉数</a:t>
            </a:r>
          </a:p>
        </p:txBody>
      </p:sp>
      <p:sp>
        <p:nvSpPr>
          <p:cNvPr id="11" name="Rectangle 11"/>
          <p:cNvSpPr>
            <a:spLocks noChangeArrowheads="1"/>
          </p:cNvSpPr>
          <p:nvPr/>
        </p:nvSpPr>
        <p:spPr bwMode="auto">
          <a:xfrm>
            <a:off x="5131404" y="1716987"/>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弗劳德数</a:t>
            </a:r>
          </a:p>
        </p:txBody>
      </p:sp>
      <p:graphicFrame>
        <p:nvGraphicFramePr>
          <p:cNvPr id="12" name="Object 14"/>
          <p:cNvGraphicFramePr>
            <a:graphicFrameLocks noChangeAspect="1"/>
          </p:cNvGraphicFramePr>
          <p:nvPr/>
        </p:nvGraphicFramePr>
        <p:xfrm>
          <a:off x="2818829" y="539062"/>
          <a:ext cx="1081087" cy="852487"/>
        </p:xfrm>
        <a:graphic>
          <a:graphicData uri="http://schemas.openxmlformats.org/presentationml/2006/ole">
            <p:oleObj spid="_x0000_s242689" r:id="rId7" imgW="496377" imgH="394556" progId="Equation.3">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相似判据的简单讨论</a:t>
            </a:r>
          </a:p>
        </p:txBody>
      </p:sp>
      <p:sp>
        <p:nvSpPr>
          <p:cNvPr id="14" name="灯片编号占位符 5"/>
          <p:cNvSpPr>
            <a:spLocks noGrp="1"/>
          </p:cNvSpPr>
          <p:nvPr>
            <p:ph type="sldNum" sz="quarter" idx="4"/>
          </p:nvPr>
        </p:nvSpPr>
        <p:spPr/>
        <p:txBody>
          <a:bodyPr/>
          <a:lstStyle/>
          <a:p>
            <a:fld id="{81A507A1-8A26-45C1-BB51-B8DA2F70FAE5}" type="slidenum">
              <a:rPr lang="en-US" altLang="zh-CN"/>
              <a:pPr/>
              <a:t>25</a:t>
            </a:fld>
            <a:endParaRPr lang="en-US" altLang="zh-CN"/>
          </a:p>
        </p:txBody>
      </p:sp>
      <p:sp>
        <p:nvSpPr>
          <p:cNvPr id="656387" name="Rectangle 3"/>
          <p:cNvSpPr>
            <a:spLocks noGrp="1" noChangeArrowheads="1"/>
          </p:cNvSpPr>
          <p:nvPr>
            <p:ph type="body" idx="4294967295"/>
          </p:nvPr>
        </p:nvSpPr>
        <p:spPr>
          <a:xfrm>
            <a:off x="457200" y="1005795"/>
            <a:ext cx="8229600" cy="4525962"/>
          </a:xfrm>
        </p:spPr>
        <p:txBody>
          <a:bodyPr>
            <a:normAutofit/>
          </a:bodyPr>
          <a:lstStyle/>
          <a:p>
            <a:pPr marL="0" indent="457200" algn="just">
              <a:lnSpc>
                <a:spcPct val="150000"/>
              </a:lnSpc>
              <a:buNone/>
            </a:pPr>
            <a:r>
              <a:rPr kumimoji="1" lang="zh-CN" altLang="en-US" sz="2000" dirty="0" smtClean="0"/>
              <a:t>对于</a:t>
            </a:r>
            <a:r>
              <a:rPr kumimoji="1" lang="zh-CN" altLang="en-US" sz="2000" dirty="0"/>
              <a:t>不同条件下的流动问题，作为动力相似判据的无量纲数可能会发生变化。</a:t>
            </a:r>
          </a:p>
          <a:p>
            <a:pPr marL="685800" lvl="1" algn="just">
              <a:lnSpc>
                <a:spcPct val="150000"/>
              </a:lnSpc>
              <a:buFont typeface="Wingdings" panose="05000000000000000000" pitchFamily="2" charset="2"/>
              <a:buChar char="ü"/>
            </a:pPr>
            <a:r>
              <a:rPr kumimoji="1" lang="zh-CN" altLang="en-US" sz="1600" dirty="0" smtClean="0"/>
              <a:t>运动定常，</a:t>
            </a:r>
            <a:r>
              <a:rPr kumimoji="1" lang="zh-CN" altLang="en-US" sz="1600" dirty="0"/>
              <a:t>或者时间变化</a:t>
            </a:r>
            <a:r>
              <a:rPr kumimoji="1" lang="zh-CN" altLang="en-US" sz="1600" dirty="0" smtClean="0"/>
              <a:t>不独立，</a:t>
            </a:r>
            <a:r>
              <a:rPr kumimoji="1" lang="zh-CN" altLang="en-US" sz="1600" dirty="0"/>
              <a:t>如</a:t>
            </a:r>
            <a:r>
              <a:rPr kumimoji="1" lang="en-US" altLang="zh-CN" sz="1600" dirty="0"/>
              <a:t>T=L/V</a:t>
            </a:r>
            <a:r>
              <a:rPr kumimoji="1" lang="zh-CN" altLang="en-US" sz="1600" dirty="0"/>
              <a:t>，则不需要考虑</a:t>
            </a:r>
            <a:r>
              <a:rPr kumimoji="1" lang="en-US" altLang="zh-CN" sz="1600" dirty="0"/>
              <a:t>St</a:t>
            </a:r>
            <a:r>
              <a:rPr kumimoji="1" lang="zh-CN" altLang="en-US" sz="1600" dirty="0" smtClean="0"/>
              <a:t>数</a:t>
            </a:r>
            <a:endParaRPr kumimoji="1" lang="zh-CN" altLang="en-US" sz="1600" dirty="0"/>
          </a:p>
          <a:p>
            <a:pPr marL="685800" lvl="1" algn="just">
              <a:lnSpc>
                <a:spcPct val="150000"/>
              </a:lnSpc>
              <a:buFont typeface="Wingdings" panose="05000000000000000000" pitchFamily="2" charset="2"/>
              <a:buChar char="ü"/>
            </a:pPr>
            <a:r>
              <a:rPr kumimoji="1" lang="zh-CN" altLang="en-US" sz="1600" dirty="0" smtClean="0"/>
              <a:t>运动</a:t>
            </a:r>
            <a:r>
              <a:rPr kumimoji="1" lang="zh-CN" altLang="en-US" sz="1600" dirty="0"/>
              <a:t>满足</a:t>
            </a:r>
            <a:r>
              <a:rPr kumimoji="1" lang="zh-CN" altLang="en-US" sz="1600" dirty="0" smtClean="0"/>
              <a:t>伯努利方程，</a:t>
            </a:r>
            <a:r>
              <a:rPr kumimoji="1" lang="zh-CN" altLang="en-US" sz="1600" dirty="0"/>
              <a:t>则不需要考虑</a:t>
            </a:r>
            <a:r>
              <a:rPr kumimoji="1" lang="en-US" altLang="zh-CN" sz="1600" dirty="0" err="1" smtClean="0"/>
              <a:t>Eu</a:t>
            </a:r>
            <a:endParaRPr kumimoji="1" lang="en-US" altLang="zh-CN" sz="1600" dirty="0" smtClean="0"/>
          </a:p>
          <a:p>
            <a:pPr marL="685800" lvl="1" algn="just">
              <a:lnSpc>
                <a:spcPct val="150000"/>
              </a:lnSpc>
              <a:buFont typeface="Wingdings" panose="05000000000000000000" pitchFamily="2" charset="2"/>
              <a:buChar char="ü"/>
            </a:pPr>
            <a:r>
              <a:rPr kumimoji="1" lang="zh-CN" altLang="en-US" sz="1600" dirty="0" smtClean="0"/>
              <a:t>理想流体，则不需要考虑</a:t>
            </a:r>
            <a:r>
              <a:rPr kumimoji="1" lang="en-US" altLang="zh-CN" sz="1600" dirty="0" smtClean="0"/>
              <a:t>Re</a:t>
            </a:r>
            <a:endParaRPr kumimoji="1" lang="zh-CN" altLang="en-US" sz="1600" dirty="0"/>
          </a:p>
          <a:p>
            <a:pPr marL="685800" lvl="1" algn="just">
              <a:lnSpc>
                <a:spcPct val="150000"/>
              </a:lnSpc>
              <a:buFont typeface="Wingdings" panose="05000000000000000000" pitchFamily="2" charset="2"/>
              <a:buChar char="ü"/>
            </a:pPr>
            <a:r>
              <a:rPr kumimoji="1" lang="zh-CN" altLang="en-US" sz="1600" dirty="0"/>
              <a:t>若</a:t>
            </a:r>
            <a:r>
              <a:rPr kumimoji="1" lang="zh-CN" altLang="en-US" sz="1600" dirty="0" smtClean="0"/>
              <a:t>考虑</a:t>
            </a:r>
            <a:r>
              <a:rPr kumimoji="1" lang="zh-CN" altLang="en-US" sz="1600" dirty="0"/>
              <a:t>地转偏向力对流体运动的影响，则要</a:t>
            </a:r>
            <a:r>
              <a:rPr kumimoji="1" lang="zh-CN" altLang="en-US" sz="1600" dirty="0" smtClean="0"/>
              <a:t>增加无</a:t>
            </a:r>
            <a:r>
              <a:rPr kumimoji="1" lang="zh-CN" altLang="en-US" sz="1600" dirty="0"/>
              <a:t>量纲数</a:t>
            </a:r>
            <a:r>
              <a:rPr kumimoji="1" lang="en-US" altLang="zh-CN" sz="1600" dirty="0" smtClean="0"/>
              <a:t>Ro</a:t>
            </a:r>
            <a:endParaRPr kumimoji="1" lang="en-US" altLang="zh-CN" sz="1600" dirty="0"/>
          </a:p>
        </p:txBody>
      </p:sp>
      <p:graphicFrame>
        <p:nvGraphicFramePr>
          <p:cNvPr id="13" name="Object 5"/>
          <p:cNvGraphicFramePr>
            <a:graphicFrameLocks noChangeAspect="1"/>
          </p:cNvGraphicFramePr>
          <p:nvPr/>
        </p:nvGraphicFramePr>
        <p:xfrm>
          <a:off x="6743165" y="5242832"/>
          <a:ext cx="1290637" cy="1020762"/>
        </p:xfrm>
        <a:graphic>
          <a:graphicData uri="http://schemas.openxmlformats.org/presentationml/2006/ole">
            <p:oleObj spid="_x0000_s243716" r:id="rId3" imgW="559772" imgH="445273" progId="Equation.3">
              <p:embed/>
            </p:oleObj>
          </a:graphicData>
        </a:graphic>
      </p:graphicFrame>
      <p:graphicFrame>
        <p:nvGraphicFramePr>
          <p:cNvPr id="15" name="Object 6"/>
          <p:cNvGraphicFramePr>
            <a:graphicFrameLocks noChangeAspect="1"/>
          </p:cNvGraphicFramePr>
          <p:nvPr/>
        </p:nvGraphicFramePr>
        <p:xfrm>
          <a:off x="2866098" y="5361168"/>
          <a:ext cx="1546225" cy="1012825"/>
        </p:xfrm>
        <a:graphic>
          <a:graphicData uri="http://schemas.openxmlformats.org/presentationml/2006/ole">
            <p:oleObj spid="_x0000_s243715" r:id="rId4" imgW="674271" imgH="445273" progId="Equation.3">
              <p:embed/>
            </p:oleObj>
          </a:graphicData>
        </a:graphic>
      </p:graphicFrame>
      <p:graphicFrame>
        <p:nvGraphicFramePr>
          <p:cNvPr id="16" name="Object 7"/>
          <p:cNvGraphicFramePr>
            <a:graphicFrameLocks noChangeAspect="1"/>
          </p:cNvGraphicFramePr>
          <p:nvPr/>
        </p:nvGraphicFramePr>
        <p:xfrm>
          <a:off x="6731544" y="4252676"/>
          <a:ext cx="1225550" cy="942975"/>
        </p:xfrm>
        <a:graphic>
          <a:graphicData uri="http://schemas.openxmlformats.org/presentationml/2006/ole">
            <p:oleObj spid="_x0000_s243714" name="Equation" r:id="rId5" imgW="12496800" imgH="9448800" progId="Equation.DSMT4">
              <p:embed/>
            </p:oleObj>
          </a:graphicData>
        </a:graphic>
      </p:graphicFrame>
      <p:sp>
        <p:nvSpPr>
          <p:cNvPr id="17" name="Rectangle 8"/>
          <p:cNvSpPr>
            <a:spLocks noChangeArrowheads="1"/>
          </p:cNvSpPr>
          <p:nvPr/>
        </p:nvSpPr>
        <p:spPr bwMode="auto">
          <a:xfrm>
            <a:off x="1056184" y="452369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斯特劳哈尔数</a:t>
            </a:r>
          </a:p>
        </p:txBody>
      </p:sp>
      <p:sp>
        <p:nvSpPr>
          <p:cNvPr id="18" name="Rectangle 9"/>
          <p:cNvSpPr>
            <a:spLocks noChangeArrowheads="1"/>
          </p:cNvSpPr>
          <p:nvPr/>
        </p:nvSpPr>
        <p:spPr bwMode="auto">
          <a:xfrm>
            <a:off x="5232649" y="4595132"/>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雷诺数</a:t>
            </a:r>
          </a:p>
        </p:txBody>
      </p:sp>
      <p:sp>
        <p:nvSpPr>
          <p:cNvPr id="19" name="Rectangle 10"/>
          <p:cNvSpPr>
            <a:spLocks noChangeArrowheads="1"/>
          </p:cNvSpPr>
          <p:nvPr/>
        </p:nvSpPr>
        <p:spPr bwMode="auto">
          <a:xfrm>
            <a:off x="1075120" y="5531757"/>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欧拉数</a:t>
            </a:r>
          </a:p>
        </p:txBody>
      </p:sp>
      <p:sp>
        <p:nvSpPr>
          <p:cNvPr id="20" name="Rectangle 11"/>
          <p:cNvSpPr>
            <a:spLocks noChangeArrowheads="1"/>
          </p:cNvSpPr>
          <p:nvPr/>
        </p:nvSpPr>
        <p:spPr bwMode="auto">
          <a:xfrm>
            <a:off x="5239390" y="5531757"/>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弗劳德数</a:t>
            </a:r>
          </a:p>
        </p:txBody>
      </p:sp>
      <p:graphicFrame>
        <p:nvGraphicFramePr>
          <p:cNvPr id="21" name="Object 14"/>
          <p:cNvGraphicFramePr>
            <a:graphicFrameLocks noChangeAspect="1"/>
          </p:cNvGraphicFramePr>
          <p:nvPr/>
        </p:nvGraphicFramePr>
        <p:xfrm>
          <a:off x="2926815" y="4353832"/>
          <a:ext cx="1081087" cy="852487"/>
        </p:xfrm>
        <a:graphic>
          <a:graphicData uri="http://schemas.openxmlformats.org/presentationml/2006/ole">
            <p:oleObj spid="_x0000_s243713" r:id="rId6" imgW="496377" imgH="394556" progId="Equation.3">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696624B7-0E5A-40B3-BB31-C4BDDE08857F}" type="slidenum">
              <a:rPr lang="en-US" altLang="zh-CN"/>
              <a:pPr/>
              <a:t>26</a:t>
            </a:fld>
            <a:endParaRPr lang="en-US" altLang="zh-CN"/>
          </a:p>
        </p:txBody>
      </p:sp>
      <p:sp>
        <p:nvSpPr>
          <p:cNvPr id="371714" name="Rectangle 2"/>
          <p:cNvSpPr>
            <a:spLocks noChangeArrowheads="1"/>
          </p:cNvSpPr>
          <p:nvPr/>
        </p:nvSpPr>
        <p:spPr bwMode="auto">
          <a:xfrm>
            <a:off x="611188" y="981075"/>
            <a:ext cx="73914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400" dirty="0">
                <a:solidFill>
                  <a:srgbClr val="FF0000"/>
                </a:solidFill>
                <a:latin typeface="微软雅黑" panose="020B0503020204020204" pitchFamily="34" charset="-122"/>
                <a:ea typeface="微软雅黑" panose="020B0503020204020204" pitchFamily="34" charset="-122"/>
              </a:rPr>
              <a:t>例</a:t>
            </a:r>
            <a:r>
              <a:rPr kumimoji="1" lang="en-US" altLang="zh-CN" sz="2400" dirty="0">
                <a:solidFill>
                  <a:srgbClr val="FF0000"/>
                </a:solidFill>
                <a:latin typeface="微软雅黑" panose="020B0503020204020204" pitchFamily="34" charset="-122"/>
                <a:ea typeface="微软雅黑" panose="020B0503020204020204" pitchFamily="34" charset="-122"/>
              </a:rPr>
              <a:t>3-2-1</a:t>
            </a:r>
            <a:r>
              <a:rPr kumimoji="1" lang="zh-CN" altLang="en-US" sz="2400" dirty="0">
                <a:solidFill>
                  <a:srgbClr val="FF0000"/>
                </a:solidFill>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假定满足几何、时间相似和运动相似，试求质量力仅为重力的理想流体运动的相似判据。</a:t>
            </a:r>
            <a:endParaRPr kumimoji="1" lang="zh-CN" altLang="en-US" sz="2400" dirty="0">
              <a:solidFill>
                <a:srgbClr val="FF0000"/>
              </a:solidFill>
              <a:latin typeface="微软雅黑" panose="020B0503020204020204" pitchFamily="34" charset="-122"/>
              <a:ea typeface="微软雅黑" panose="020B0503020204020204" pitchFamily="34" charset="-122"/>
            </a:endParaRPr>
          </a:p>
        </p:txBody>
      </p:sp>
      <p:graphicFrame>
        <p:nvGraphicFramePr>
          <p:cNvPr id="371715" name="Object 3"/>
          <p:cNvGraphicFramePr>
            <a:graphicFrameLocks noChangeAspect="1"/>
          </p:cNvGraphicFramePr>
          <p:nvPr/>
        </p:nvGraphicFramePr>
        <p:xfrm>
          <a:off x="1692275" y="1989138"/>
          <a:ext cx="2109788" cy="908050"/>
        </p:xfrm>
        <a:graphic>
          <a:graphicData uri="http://schemas.openxmlformats.org/presentationml/2006/ole">
            <p:oleObj spid="_x0000_s244739" name="Equation" r:id="rId3" imgW="1015559" imgH="444307" progId="Equation.3">
              <p:embed/>
            </p:oleObj>
          </a:graphicData>
        </a:graphic>
      </p:graphicFrame>
      <p:graphicFrame>
        <p:nvGraphicFramePr>
          <p:cNvPr id="371717" name="Object 5"/>
          <p:cNvGraphicFramePr>
            <a:graphicFrameLocks noChangeAspect="1"/>
          </p:cNvGraphicFramePr>
          <p:nvPr/>
        </p:nvGraphicFramePr>
        <p:xfrm>
          <a:off x="1763713" y="2997200"/>
          <a:ext cx="5562600" cy="947738"/>
        </p:xfrm>
        <a:graphic>
          <a:graphicData uri="http://schemas.openxmlformats.org/presentationml/2006/ole">
            <p:oleObj spid="_x0000_s244738" name="Equation" r:id="rId4" imgW="2692400" imgH="457200" progId="Equation.3">
              <p:embed/>
            </p:oleObj>
          </a:graphicData>
        </a:graphic>
      </p:graphicFrame>
      <p:graphicFrame>
        <p:nvGraphicFramePr>
          <p:cNvPr id="371718" name="Object 6"/>
          <p:cNvGraphicFramePr>
            <a:graphicFrameLocks noChangeAspect="1"/>
          </p:cNvGraphicFramePr>
          <p:nvPr/>
        </p:nvGraphicFramePr>
        <p:xfrm>
          <a:off x="1692275" y="4149725"/>
          <a:ext cx="4556125" cy="1060450"/>
        </p:xfrm>
        <a:graphic>
          <a:graphicData uri="http://schemas.openxmlformats.org/presentationml/2006/ole">
            <p:oleObj spid="_x0000_s244737" name="Equation" r:id="rId5" imgW="1962137" imgH="447607" progId="Equation.DSMT4">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无量纲</a:t>
            </a:r>
            <a:r>
              <a:rPr lang="zh-CN" altLang="en-US" dirty="0" smtClean="0"/>
              <a:t>数的局限性</a:t>
            </a:r>
            <a:endParaRPr lang="zh-CN" altLang="en-US" dirty="0"/>
          </a:p>
        </p:txBody>
      </p:sp>
      <p:sp>
        <p:nvSpPr>
          <p:cNvPr id="13" name="灯片编号占位符 5"/>
          <p:cNvSpPr>
            <a:spLocks noGrp="1"/>
          </p:cNvSpPr>
          <p:nvPr>
            <p:ph type="sldNum" sz="quarter" idx="4"/>
          </p:nvPr>
        </p:nvSpPr>
        <p:spPr/>
        <p:txBody>
          <a:bodyPr/>
          <a:lstStyle/>
          <a:p>
            <a:fld id="{DFC83DE6-4329-4961-AB7B-0236644073DA}" type="slidenum">
              <a:rPr lang="en-US" altLang="zh-CN"/>
              <a:pPr/>
              <a:t>27</a:t>
            </a:fld>
            <a:endParaRPr lang="en-US" altLang="zh-CN"/>
          </a:p>
        </p:txBody>
      </p:sp>
      <p:sp>
        <p:nvSpPr>
          <p:cNvPr id="692227" name="Rectangle 3"/>
          <p:cNvSpPr>
            <a:spLocks noGrp="1" noChangeArrowheads="1"/>
          </p:cNvSpPr>
          <p:nvPr>
            <p:ph type="body" idx="4294967295"/>
          </p:nvPr>
        </p:nvSpPr>
        <p:spPr>
          <a:xfrm>
            <a:off x="540544" y="1271951"/>
            <a:ext cx="8062912" cy="1397000"/>
          </a:xfrm>
        </p:spPr>
        <p:txBody>
          <a:bodyPr>
            <a:noAutofit/>
          </a:bodyPr>
          <a:lstStyle/>
          <a:p>
            <a:pPr marL="0" indent="457200" algn="just">
              <a:lnSpc>
                <a:spcPct val="150000"/>
              </a:lnSpc>
              <a:buNone/>
            </a:pPr>
            <a:r>
              <a:rPr lang="zh-CN" altLang="en-US" sz="2000" dirty="0"/>
              <a:t>无量纲数在模型和原型的每一流场中，并不是到处都是自身相等或取同一数值，而在流场中各</a:t>
            </a:r>
            <a:r>
              <a:rPr lang="zh-CN" altLang="en-US" sz="2000" dirty="0" smtClean="0"/>
              <a:t>点是</a:t>
            </a:r>
            <a:r>
              <a:rPr lang="zh-CN" altLang="en-US" sz="2000" dirty="0"/>
              <a:t>可以</a:t>
            </a:r>
            <a:r>
              <a:rPr lang="zh-CN" altLang="en-US" sz="2000" dirty="0" smtClean="0"/>
              <a:t>变化</a:t>
            </a:r>
            <a:r>
              <a:rPr lang="zh-CN" altLang="en-US" sz="2000" dirty="0"/>
              <a:t>的。所以，判别两流场是否相似要分别在</a:t>
            </a:r>
            <a:r>
              <a:rPr lang="zh-CN" altLang="en-US" sz="2000" b="1" dirty="0">
                <a:solidFill>
                  <a:srgbClr val="C00000"/>
                </a:solidFill>
              </a:rPr>
              <a:t>所有对应点</a:t>
            </a:r>
            <a:r>
              <a:rPr lang="zh-CN" altLang="en-US" sz="2000" dirty="0"/>
              <a:t>检验这些无量纲数是否相等，这实际上是相当困难的。</a:t>
            </a:r>
          </a:p>
        </p:txBody>
      </p:sp>
      <p:graphicFrame>
        <p:nvGraphicFramePr>
          <p:cNvPr id="12" name="Object 5"/>
          <p:cNvGraphicFramePr>
            <a:graphicFrameLocks noChangeAspect="1"/>
          </p:cNvGraphicFramePr>
          <p:nvPr/>
        </p:nvGraphicFramePr>
        <p:xfrm>
          <a:off x="6647371" y="4435031"/>
          <a:ext cx="1290637" cy="1020762"/>
        </p:xfrm>
        <a:graphic>
          <a:graphicData uri="http://schemas.openxmlformats.org/presentationml/2006/ole">
            <p:oleObj spid="_x0000_s245764" r:id="rId3" imgW="559772" imgH="445273" progId="Equation.3">
              <p:embed/>
            </p:oleObj>
          </a:graphicData>
        </a:graphic>
      </p:graphicFrame>
      <p:graphicFrame>
        <p:nvGraphicFramePr>
          <p:cNvPr id="14" name="Object 6"/>
          <p:cNvGraphicFramePr>
            <a:graphicFrameLocks noChangeAspect="1"/>
          </p:cNvGraphicFramePr>
          <p:nvPr/>
        </p:nvGraphicFramePr>
        <p:xfrm>
          <a:off x="2770304" y="4553367"/>
          <a:ext cx="1546225" cy="1012825"/>
        </p:xfrm>
        <a:graphic>
          <a:graphicData uri="http://schemas.openxmlformats.org/presentationml/2006/ole">
            <p:oleObj spid="_x0000_s245763" r:id="rId4" imgW="674271" imgH="445273" progId="Equation.3">
              <p:embed/>
            </p:oleObj>
          </a:graphicData>
        </a:graphic>
      </p:graphicFrame>
      <p:graphicFrame>
        <p:nvGraphicFramePr>
          <p:cNvPr id="15" name="Object 7"/>
          <p:cNvGraphicFramePr>
            <a:graphicFrameLocks noChangeAspect="1"/>
          </p:cNvGraphicFramePr>
          <p:nvPr/>
        </p:nvGraphicFramePr>
        <p:xfrm>
          <a:off x="6635750" y="3444875"/>
          <a:ext cx="1225550" cy="942975"/>
        </p:xfrm>
        <a:graphic>
          <a:graphicData uri="http://schemas.openxmlformats.org/presentationml/2006/ole">
            <p:oleObj spid="_x0000_s245762" name="Equation" r:id="rId5" imgW="12496800" imgH="9448800" progId="Equation.DSMT4">
              <p:embed/>
            </p:oleObj>
          </a:graphicData>
        </a:graphic>
      </p:graphicFrame>
      <p:sp>
        <p:nvSpPr>
          <p:cNvPr id="16" name="Rectangle 8"/>
          <p:cNvSpPr>
            <a:spLocks noChangeArrowheads="1"/>
          </p:cNvSpPr>
          <p:nvPr/>
        </p:nvSpPr>
        <p:spPr bwMode="auto">
          <a:xfrm>
            <a:off x="960390" y="3715893"/>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斯特劳哈尔数</a:t>
            </a:r>
          </a:p>
        </p:txBody>
      </p:sp>
      <p:sp>
        <p:nvSpPr>
          <p:cNvPr id="17" name="Rectangle 9"/>
          <p:cNvSpPr>
            <a:spLocks noChangeArrowheads="1"/>
          </p:cNvSpPr>
          <p:nvPr/>
        </p:nvSpPr>
        <p:spPr bwMode="auto">
          <a:xfrm>
            <a:off x="5136855" y="3787331"/>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雷诺数</a:t>
            </a:r>
          </a:p>
        </p:txBody>
      </p:sp>
      <p:sp>
        <p:nvSpPr>
          <p:cNvPr id="18" name="Rectangle 10"/>
          <p:cNvSpPr>
            <a:spLocks noChangeArrowheads="1"/>
          </p:cNvSpPr>
          <p:nvPr/>
        </p:nvSpPr>
        <p:spPr bwMode="auto">
          <a:xfrm>
            <a:off x="979326" y="4723956"/>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欧拉数</a:t>
            </a:r>
          </a:p>
        </p:txBody>
      </p:sp>
      <p:sp>
        <p:nvSpPr>
          <p:cNvPr id="19" name="Rectangle 11"/>
          <p:cNvSpPr>
            <a:spLocks noChangeArrowheads="1"/>
          </p:cNvSpPr>
          <p:nvPr/>
        </p:nvSpPr>
        <p:spPr bwMode="auto">
          <a:xfrm>
            <a:off x="5143596" y="4723956"/>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弗劳德数</a:t>
            </a:r>
          </a:p>
        </p:txBody>
      </p:sp>
      <p:graphicFrame>
        <p:nvGraphicFramePr>
          <p:cNvPr id="20" name="Object 14"/>
          <p:cNvGraphicFramePr>
            <a:graphicFrameLocks noChangeAspect="1"/>
          </p:cNvGraphicFramePr>
          <p:nvPr/>
        </p:nvGraphicFramePr>
        <p:xfrm>
          <a:off x="2831021" y="3546031"/>
          <a:ext cx="1081087" cy="852487"/>
        </p:xfrm>
        <a:graphic>
          <a:graphicData uri="http://schemas.openxmlformats.org/presentationml/2006/ole">
            <p:oleObj spid="_x0000_s245761" r:id="rId6" imgW="496377" imgH="394556" progId="Equation.3">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900113" y="765175"/>
            <a:ext cx="7129462" cy="581057"/>
          </a:xfrm>
          <a:prstGeom prst="rect">
            <a:avLst/>
          </a:prstGeom>
          <a:noFill/>
          <a:ln>
            <a:noFill/>
          </a:ln>
          <a:effectLst/>
          <a:extLst>
            <a:ext uri="{909E8E84-426E-40DD-AFC4-6F175D3DCCD1}">
              <a14:hiddenFill xmlns:a14="http://schemas.microsoft.com/office/drawing/2010/main" xmlns="">
                <a:solidFill>
                  <a:srgbClr val="80008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第三</a:t>
            </a:r>
            <a:r>
              <a:rPr lang="zh-CN" altLang="en-US" sz="2400" dirty="0" smtClean="0">
                <a:solidFill>
                  <a:srgbClr val="002060"/>
                </a:solidFill>
                <a:latin typeface="微软雅黑" panose="020B0503020204020204" pitchFamily="34" charset="-122"/>
                <a:ea typeface="微软雅黑" panose="020B0503020204020204" pitchFamily="34" charset="-122"/>
              </a:rPr>
              <a:t>节 无</a:t>
            </a:r>
            <a:r>
              <a:rPr lang="zh-CN" altLang="en-US" sz="2400" dirty="0">
                <a:solidFill>
                  <a:srgbClr val="002060"/>
                </a:solidFill>
                <a:latin typeface="微软雅黑" panose="020B0503020204020204" pitchFamily="34" charset="-122"/>
                <a:ea typeface="微软雅黑" panose="020B0503020204020204" pitchFamily="34" charset="-122"/>
              </a:rPr>
              <a:t>量纲方程  </a:t>
            </a:r>
          </a:p>
        </p:txBody>
      </p:sp>
      <p:sp>
        <p:nvSpPr>
          <p:cNvPr id="24579" name="Rectangle 3"/>
          <p:cNvSpPr>
            <a:spLocks noChangeArrowheads="1"/>
          </p:cNvSpPr>
          <p:nvPr/>
        </p:nvSpPr>
        <p:spPr bwMode="auto">
          <a:xfrm>
            <a:off x="628292" y="1643070"/>
            <a:ext cx="787908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0" dirty="0">
                <a:latin typeface="微软雅黑" panose="020B0503020204020204" pitchFamily="34" charset="-122"/>
                <a:ea typeface="微软雅黑" panose="020B0503020204020204" pitchFamily="34" charset="-122"/>
              </a:rPr>
              <a:t>利用普通的方程分析法必须对两流场</a:t>
            </a:r>
            <a:r>
              <a:rPr lang="zh-CN" altLang="zh-CN" sz="2400" dirty="0">
                <a:solidFill>
                  <a:srgbClr val="C00000"/>
                </a:solidFill>
                <a:latin typeface="微软雅黑" panose="020B0503020204020204" pitchFamily="34" charset="-122"/>
                <a:ea typeface="微软雅黑" panose="020B0503020204020204" pitchFamily="34" charset="-122"/>
              </a:rPr>
              <a:t>所有对应点</a:t>
            </a:r>
            <a:r>
              <a:rPr lang="zh-CN" altLang="zh-CN" sz="2400" b="0" dirty="0">
                <a:latin typeface="微软雅黑" panose="020B0503020204020204" pitchFamily="34" charset="-122"/>
                <a:ea typeface="微软雅黑" panose="020B0503020204020204" pitchFamily="34" charset="-122"/>
              </a:rPr>
              <a:t>进行比较</a:t>
            </a:r>
          </a:p>
        </p:txBody>
      </p:sp>
      <p:sp>
        <p:nvSpPr>
          <p:cNvPr id="24580" name="Rectangle 4"/>
          <p:cNvSpPr>
            <a:spLocks noChangeArrowheads="1"/>
          </p:cNvSpPr>
          <p:nvPr/>
        </p:nvSpPr>
        <p:spPr bwMode="auto">
          <a:xfrm>
            <a:off x="2897624" y="2459099"/>
            <a:ext cx="23391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0" dirty="0">
                <a:latin typeface="微软雅黑" panose="020B0503020204020204" pitchFamily="34" charset="-122"/>
                <a:ea typeface="微软雅黑" panose="020B0503020204020204" pitchFamily="34" charset="-122"/>
              </a:rPr>
              <a:t>实际应用不方便</a:t>
            </a:r>
          </a:p>
        </p:txBody>
      </p:sp>
      <p:sp>
        <p:nvSpPr>
          <p:cNvPr id="24581" name="Rectangle 5"/>
          <p:cNvSpPr>
            <a:spLocks noChangeArrowheads="1"/>
          </p:cNvSpPr>
          <p:nvPr/>
        </p:nvSpPr>
        <p:spPr bwMode="auto">
          <a:xfrm>
            <a:off x="2517910" y="3213100"/>
            <a:ext cx="346761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0" dirty="0">
                <a:latin typeface="微软雅黑" panose="020B0503020204020204" pitchFamily="34" charset="-122"/>
                <a:ea typeface="微软雅黑" panose="020B0503020204020204" pitchFamily="34" charset="-122"/>
              </a:rPr>
              <a:t>如何简化判断方法？</a:t>
            </a:r>
          </a:p>
          <a:p>
            <a:pPr algn="ctr" eaLnBrk="1" hangingPunct="1"/>
            <a:r>
              <a:rPr lang="zh-CN" altLang="en-US" sz="2400" b="0" dirty="0">
                <a:latin typeface="微软雅黑" panose="020B0503020204020204" pitchFamily="34" charset="-122"/>
                <a:ea typeface="微软雅黑" panose="020B0503020204020204" pitchFamily="34" charset="-122"/>
              </a:rPr>
              <a:t>(引入无量纲量和特征量)</a:t>
            </a:r>
          </a:p>
        </p:txBody>
      </p:sp>
      <p:sp>
        <p:nvSpPr>
          <p:cNvPr id="24582" name="Line 6"/>
          <p:cNvSpPr>
            <a:spLocks noChangeShapeType="1"/>
          </p:cNvSpPr>
          <p:nvPr/>
        </p:nvSpPr>
        <p:spPr bwMode="auto">
          <a:xfrm>
            <a:off x="4067175" y="4005263"/>
            <a:ext cx="0" cy="1008062"/>
          </a:xfrm>
          <a:prstGeom prst="line">
            <a:avLst/>
          </a:prstGeom>
          <a:noFill/>
          <a:ln w="952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ea typeface="微软雅黑" panose="020B0503020204020204" pitchFamily="34" charset="-122"/>
            </a:endParaRPr>
          </a:p>
        </p:txBody>
      </p:sp>
      <p:sp>
        <p:nvSpPr>
          <p:cNvPr id="24583" name="Rectangle 7"/>
          <p:cNvSpPr>
            <a:spLocks noChangeArrowheads="1"/>
          </p:cNvSpPr>
          <p:nvPr/>
        </p:nvSpPr>
        <p:spPr bwMode="auto">
          <a:xfrm>
            <a:off x="2771775" y="5013325"/>
            <a:ext cx="25955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0" dirty="0">
                <a:latin typeface="微软雅黑" panose="020B0503020204020204" pitchFamily="34" charset="-122"/>
                <a:ea typeface="微软雅黑" panose="020B0503020204020204" pitchFamily="34" charset="-122"/>
              </a:rPr>
              <a:t>无量纲方程</a:t>
            </a:r>
          </a:p>
        </p:txBody>
      </p:sp>
      <p:sp>
        <p:nvSpPr>
          <p:cNvPr id="24584" name="Rectangle 8"/>
          <p:cNvSpPr>
            <a:spLocks noChangeArrowheads="1"/>
          </p:cNvSpPr>
          <p:nvPr/>
        </p:nvSpPr>
        <p:spPr bwMode="auto">
          <a:xfrm>
            <a:off x="962924" y="5661025"/>
            <a:ext cx="70038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0" dirty="0">
                <a:latin typeface="微软雅黑" panose="020B0503020204020204" pitchFamily="34" charset="-122"/>
                <a:ea typeface="微软雅黑" panose="020B0503020204020204" pitchFamily="34" charset="-122"/>
              </a:rPr>
              <a:t>导出具有很大实用性的相似判据——</a:t>
            </a:r>
            <a:r>
              <a:rPr lang="zh-CN" altLang="en-US" sz="2400" dirty="0">
                <a:solidFill>
                  <a:srgbClr val="002060"/>
                </a:solidFill>
                <a:latin typeface="微软雅黑" panose="020B0503020204020204" pitchFamily="34" charset="-122"/>
                <a:ea typeface="微软雅黑" panose="020B0503020204020204" pitchFamily="34" charset="-122"/>
              </a:rPr>
              <a:t>特征无量纲</a:t>
            </a:r>
            <a:r>
              <a:rPr lang="zh-CN" altLang="en-US" sz="2400" dirty="0" smtClean="0">
                <a:solidFill>
                  <a:srgbClr val="002060"/>
                </a:solidFill>
                <a:latin typeface="微软雅黑" panose="020B0503020204020204" pitchFamily="34" charset="-122"/>
                <a:ea typeface="微软雅黑" panose="020B0503020204020204" pitchFamily="34" charset="-122"/>
              </a:rPr>
              <a:t>数</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E5BDF72E-9FE5-429F-91AD-B59394577185}" type="slidenum">
              <a:rPr lang="zh-CN" altLang="en-US" smtClean="0"/>
              <a:pPr/>
              <a:t>28</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566058" y="1119869"/>
            <a:ext cx="7924800"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在</a:t>
            </a:r>
            <a:r>
              <a:rPr lang="zh-CN" altLang="en-US" sz="2000" b="0" dirty="0">
                <a:latin typeface="微软雅黑" panose="020B0503020204020204" pitchFamily="34" charset="-122"/>
                <a:ea typeface="微软雅黑" panose="020B0503020204020204" pitchFamily="34" charset="-122"/>
              </a:rPr>
              <a:t>特定的物理现象和物理过程中，物理量的数值总是在一定的范围内变化的，或者说是有限的、有界的。</a:t>
            </a:r>
          </a:p>
          <a:p>
            <a:pPr indent="457200" algn="just" eaLnBrk="1" hangingPunct="1">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概量（量级）</a:t>
            </a:r>
            <a:r>
              <a:rPr lang="zh-CN" altLang="en-US" sz="2000" b="0" dirty="0" smtClean="0">
                <a:latin typeface="微软雅黑" panose="020B0503020204020204" pitchFamily="34" charset="-122"/>
                <a:ea typeface="微软雅黑" panose="020B0503020204020204" pitchFamily="34" charset="-122"/>
              </a:rPr>
              <a:t>：把</a:t>
            </a:r>
            <a:r>
              <a:rPr lang="zh-CN" altLang="en-US" sz="2000" b="0" dirty="0">
                <a:latin typeface="微软雅黑" panose="020B0503020204020204" pitchFamily="34" charset="-122"/>
                <a:ea typeface="微软雅黑" panose="020B0503020204020204" pitchFamily="34" charset="-122"/>
              </a:rPr>
              <a:t>用来反映特定物理量在特定物理过程中所具有的一般量值和大概数值，称为概量(物理量的大概量值，量级)</a:t>
            </a:r>
            <a:r>
              <a:rPr lang="zh-CN" altLang="en-US" sz="2000" b="0" dirty="0" smtClean="0">
                <a:latin typeface="微软雅黑" panose="020B0503020204020204" pitchFamily="34" charset="-122"/>
                <a:ea typeface="微软雅黑" panose="020B0503020204020204" pitchFamily="34" charset="-122"/>
              </a:rPr>
              <a:t>。通常</a:t>
            </a:r>
            <a:r>
              <a:rPr lang="zh-CN" altLang="en-US" sz="2000" b="0" dirty="0">
                <a:latin typeface="微软雅黑" panose="020B0503020204020204" pitchFamily="34" charset="-122"/>
                <a:ea typeface="微软雅黑" panose="020B0503020204020204" pitchFamily="34" charset="-122"/>
              </a:rPr>
              <a:t>用靠近10的幂次方来表示，类似于科学计数。</a:t>
            </a:r>
          </a:p>
          <a:p>
            <a:pPr indent="457200" algn="just" eaLnBrk="1" hangingPunct="1">
              <a:lnSpc>
                <a:spcPct val="150000"/>
              </a:lnSpc>
            </a:pPr>
            <a:r>
              <a:rPr lang="zh-CN" altLang="en-US" sz="2000" dirty="0" smtClean="0">
                <a:solidFill>
                  <a:srgbClr val="002060"/>
                </a:solidFill>
                <a:latin typeface="微软雅黑" panose="020B0503020204020204" pitchFamily="34" charset="-122"/>
                <a:ea typeface="微软雅黑" panose="020B0503020204020204" pitchFamily="34" charset="-122"/>
              </a:rPr>
              <a:t>特征</a:t>
            </a:r>
            <a:r>
              <a:rPr lang="zh-CN" altLang="en-US" sz="2000" dirty="0">
                <a:solidFill>
                  <a:srgbClr val="002060"/>
                </a:solidFill>
                <a:latin typeface="微软雅黑" panose="020B0503020204020204" pitchFamily="34" charset="-122"/>
                <a:ea typeface="微软雅黑" panose="020B0503020204020204" pitchFamily="34" charset="-122"/>
              </a:rPr>
              <a:t>量</a:t>
            </a:r>
            <a:r>
              <a:rPr lang="zh-CN" altLang="en-US" sz="2000" b="0" dirty="0">
                <a:latin typeface="微软雅黑" panose="020B0503020204020204" pitchFamily="34" charset="-122"/>
                <a:ea typeface="微软雅黑" panose="020B0503020204020204" pitchFamily="34" charset="-122"/>
              </a:rPr>
              <a:t>：对特定的物理过程，引入最具代表性、最能反映该物理现象的某种物理特征的数值，称为特征值（特征量）。</a:t>
            </a:r>
          </a:p>
          <a:p>
            <a:pPr indent="457200" algn="just" eaLnBrk="1" hangingPunct="1">
              <a:lnSpc>
                <a:spcPct val="150000"/>
              </a:lnSpc>
            </a:pPr>
            <a:r>
              <a:rPr lang="zh-CN" altLang="en-US" sz="2000" b="0" dirty="0" smtClean="0">
                <a:solidFill>
                  <a:srgbClr val="C00000"/>
                </a:solidFill>
                <a:latin typeface="微软雅黑" panose="020B0503020204020204" pitchFamily="34" charset="-122"/>
                <a:ea typeface="微软雅黑" panose="020B0503020204020204" pitchFamily="34" charset="-122"/>
              </a:rPr>
              <a:t>一般</a:t>
            </a:r>
            <a:r>
              <a:rPr lang="zh-CN" altLang="en-US" sz="2000" b="0" dirty="0">
                <a:solidFill>
                  <a:srgbClr val="C00000"/>
                </a:solidFill>
                <a:latin typeface="微软雅黑" panose="020B0503020204020204" pitchFamily="34" charset="-122"/>
                <a:ea typeface="微软雅黑" panose="020B0503020204020204" pitchFamily="34" charset="-122"/>
              </a:rPr>
              <a:t>情况下，概量与特征量无严格的差别，统一物理量具有同阶的大小，故二者通常是通用的。</a:t>
            </a:r>
          </a:p>
          <a:p>
            <a:pPr indent="457200" algn="just" eaLnBrk="1" hangingPunct="1">
              <a:lnSpc>
                <a:spcPct val="150000"/>
              </a:lnSpc>
            </a:pPr>
            <a:r>
              <a:rPr lang="zh-CN" altLang="en-US" sz="2000" b="0" dirty="0" smtClean="0">
                <a:solidFill>
                  <a:srgbClr val="C00000"/>
                </a:solidFill>
                <a:latin typeface="微软雅黑" panose="020B0503020204020204" pitchFamily="34" charset="-122"/>
                <a:ea typeface="微软雅黑" panose="020B0503020204020204" pitchFamily="34" charset="-122"/>
              </a:rPr>
              <a:t>概</a:t>
            </a:r>
            <a:r>
              <a:rPr lang="zh-CN" altLang="en-US" sz="2000" b="0" dirty="0">
                <a:solidFill>
                  <a:srgbClr val="C00000"/>
                </a:solidFill>
                <a:latin typeface="微软雅黑" panose="020B0503020204020204" pitchFamily="34" charset="-122"/>
                <a:ea typeface="微软雅黑" panose="020B0503020204020204" pitchFamily="34" charset="-122"/>
              </a:rPr>
              <a:t>量与特征量包含了单位，是有量纲的量</a:t>
            </a:r>
            <a:r>
              <a:rPr lang="zh-CN" altLang="en-US" sz="2000" b="0" dirty="0" smtClean="0">
                <a:solidFill>
                  <a:srgbClr val="C00000"/>
                </a:solidFill>
                <a:latin typeface="微软雅黑" panose="020B0503020204020204" pitchFamily="34" charset="-122"/>
                <a:ea typeface="微软雅黑" panose="020B0503020204020204" pitchFamily="34" charset="-122"/>
              </a:rPr>
              <a:t>。</a:t>
            </a:r>
            <a:endParaRPr lang="zh-CN" altLang="en-US" sz="2000" b="0" dirty="0">
              <a:solidFill>
                <a:srgbClr val="C0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b="0" dirty="0"/>
              <a:t>基本</a:t>
            </a:r>
            <a:r>
              <a:rPr lang="zh-CN" altLang="en-US" b="0" dirty="0" smtClean="0"/>
              <a:t>概念</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29</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1437449" y="1623441"/>
            <a:ext cx="6269101" cy="28623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b="0" dirty="0" smtClean="0">
                <a:latin typeface="微软雅黑" panose="020B0503020204020204" pitchFamily="34" charset="-122"/>
                <a:ea typeface="微软雅黑" panose="020B0503020204020204" pitchFamily="34" charset="-122"/>
              </a:rPr>
              <a:t>第一</a:t>
            </a:r>
            <a:r>
              <a:rPr lang="zh-CN" altLang="en-US" sz="2400" b="0" dirty="0">
                <a:latin typeface="微软雅黑" panose="020B0503020204020204" pitchFamily="34" charset="-122"/>
                <a:ea typeface="微软雅黑" panose="020B0503020204020204" pitchFamily="34" charset="-122"/>
              </a:rPr>
              <a:t>节 流体力学的模型试验和相似概念</a:t>
            </a:r>
          </a:p>
          <a:p>
            <a:pPr eaLnBrk="1" hangingPunct="1">
              <a:lnSpc>
                <a:spcPct val="150000"/>
              </a:lnSpc>
            </a:pPr>
            <a:r>
              <a:rPr lang="zh-CN" altLang="en-US" sz="2400" b="0" dirty="0" smtClean="0">
                <a:latin typeface="微软雅黑" panose="020B0503020204020204" pitchFamily="34" charset="-122"/>
                <a:ea typeface="微软雅黑" panose="020B0503020204020204" pitchFamily="34" charset="-122"/>
              </a:rPr>
              <a:t>第二</a:t>
            </a:r>
            <a:r>
              <a:rPr lang="zh-CN" altLang="en-US" sz="2400" b="0" dirty="0">
                <a:latin typeface="微软雅黑" panose="020B0503020204020204" pitchFamily="34" charset="-122"/>
                <a:ea typeface="微软雅黑" panose="020B0503020204020204" pitchFamily="34" charset="-122"/>
              </a:rPr>
              <a:t>节 动力相似判据</a:t>
            </a:r>
          </a:p>
          <a:p>
            <a:pPr eaLnBrk="1" hangingPunct="1">
              <a:lnSpc>
                <a:spcPct val="150000"/>
              </a:lnSpc>
            </a:pPr>
            <a:r>
              <a:rPr lang="zh-CN" altLang="en-US" sz="2400" b="0" dirty="0" smtClean="0">
                <a:latin typeface="微软雅黑" panose="020B0503020204020204" pitchFamily="34" charset="-122"/>
                <a:ea typeface="微软雅黑" panose="020B0503020204020204" pitchFamily="34" charset="-122"/>
              </a:rPr>
              <a:t>第三</a:t>
            </a:r>
            <a:r>
              <a:rPr lang="zh-CN" altLang="en-US" sz="2400" b="0" dirty="0">
                <a:latin typeface="微软雅黑" panose="020B0503020204020204" pitchFamily="34" charset="-122"/>
                <a:ea typeface="微软雅黑" panose="020B0503020204020204" pitchFamily="34" charset="-122"/>
              </a:rPr>
              <a:t>节 无量纲方程</a:t>
            </a:r>
          </a:p>
          <a:p>
            <a:pPr eaLnBrk="1" hangingPunct="1">
              <a:lnSpc>
                <a:spcPct val="150000"/>
              </a:lnSpc>
            </a:pPr>
            <a:r>
              <a:rPr lang="zh-CN" altLang="en-US" sz="2400" b="0" dirty="0" smtClean="0">
                <a:latin typeface="微软雅黑" panose="020B0503020204020204" pitchFamily="34" charset="-122"/>
                <a:ea typeface="微软雅黑" panose="020B0503020204020204" pitchFamily="34" charset="-122"/>
              </a:rPr>
              <a:t>第四</a:t>
            </a:r>
            <a:r>
              <a:rPr lang="zh-CN" altLang="en-US" sz="2400" b="0" dirty="0">
                <a:latin typeface="微软雅黑" panose="020B0503020204020204" pitchFamily="34" charset="-122"/>
                <a:ea typeface="微软雅黑" panose="020B0503020204020204" pitchFamily="34" charset="-122"/>
              </a:rPr>
              <a:t>节 特征无量纲数</a:t>
            </a:r>
          </a:p>
          <a:p>
            <a:pPr eaLnBrk="1" hangingPunct="1">
              <a:lnSpc>
                <a:spcPct val="150000"/>
              </a:lnSpc>
            </a:pPr>
            <a:r>
              <a:rPr lang="zh-CN" altLang="en-US" sz="2400" b="0" dirty="0" smtClean="0">
                <a:latin typeface="微软雅黑" panose="020B0503020204020204" pitchFamily="34" charset="-122"/>
                <a:ea typeface="微软雅黑" panose="020B0503020204020204" pitchFamily="34" charset="-122"/>
              </a:rPr>
              <a:t>第五</a:t>
            </a:r>
            <a:r>
              <a:rPr lang="zh-CN" altLang="en-US" sz="2400" b="0" dirty="0">
                <a:latin typeface="微软雅黑" panose="020B0503020204020204" pitchFamily="34" charset="-122"/>
                <a:ea typeface="微软雅黑" panose="020B0503020204020204" pitchFamily="34" charset="-122"/>
              </a:rPr>
              <a:t>节</a:t>
            </a:r>
            <a:r>
              <a:rPr lang="zh-CN" altLang="en-US" sz="2400" b="0" dirty="0">
                <a:latin typeface="微软雅黑" panose="020B0503020204020204" pitchFamily="34" charset="-122"/>
                <a:ea typeface="微软雅黑" panose="020B0503020204020204" pitchFamily="34" charset="-122"/>
                <a:sym typeface="Arial" panose="020B0604020202020204" pitchFamily="34" charset="0"/>
              </a:rPr>
              <a:t> 量纲分析和π定理</a:t>
            </a:r>
          </a:p>
        </p:txBody>
      </p:sp>
      <p:sp>
        <p:nvSpPr>
          <p:cNvPr id="3" name="标题 2"/>
          <p:cNvSpPr>
            <a:spLocks noGrp="1"/>
          </p:cNvSpPr>
          <p:nvPr>
            <p:ph type="title"/>
          </p:nvPr>
        </p:nvSpPr>
        <p:spPr/>
        <p:txBody>
          <a:bodyPr/>
          <a:lstStyle/>
          <a:p>
            <a:r>
              <a:rPr lang="zh-CN" altLang="zh-CN" b="0" dirty="0"/>
              <a:t>主要内容</a:t>
            </a:r>
            <a:endParaRPr lang="zh-CN" altLang="en-US" dirty="0"/>
          </a:p>
        </p:txBody>
      </p:sp>
      <p:sp>
        <p:nvSpPr>
          <p:cNvPr id="2" name="灯片编号占位符 1"/>
          <p:cNvSpPr>
            <a:spLocks noGrp="1"/>
          </p:cNvSpPr>
          <p:nvPr>
            <p:ph type="sldNum" sz="quarter" idx="4"/>
          </p:nvPr>
        </p:nvSpPr>
        <p:spPr/>
        <p:txBody>
          <a:bodyPr/>
          <a:lstStyle/>
          <a:p>
            <a:fld id="{E5BDF72E-9FE5-429F-91AD-B59394577185}" type="slidenum">
              <a:rPr lang="zh-CN" altLang="en-US" smtClean="0"/>
              <a:pPr/>
              <a:t>3</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1850485" y="1773238"/>
            <a:ext cx="5003293" cy="584775"/>
          </a:xfrm>
          <a:prstGeom prst="rect">
            <a:avLst/>
          </a:prstGeom>
          <a:noFill/>
          <a:ln w="38100">
            <a:solidFill>
              <a:srgbClr val="0080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3200" b="0" dirty="0">
                <a:latin typeface="微软雅黑" panose="020B0503020204020204" pitchFamily="34" charset="-122"/>
                <a:ea typeface="微软雅黑" panose="020B0503020204020204" pitchFamily="34" charset="-122"/>
              </a:rPr>
              <a:t>物理量＝特征值×无量纲数</a:t>
            </a:r>
          </a:p>
        </p:txBody>
      </p:sp>
      <p:sp>
        <p:nvSpPr>
          <p:cNvPr id="26629" name="Rectangle 5"/>
          <p:cNvSpPr>
            <a:spLocks noChangeArrowheads="1"/>
          </p:cNvSpPr>
          <p:nvPr/>
        </p:nvSpPr>
        <p:spPr bwMode="auto">
          <a:xfrm>
            <a:off x="692572" y="3140873"/>
            <a:ext cx="7758855"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400" b="0" dirty="0">
                <a:latin typeface="微软雅黑" panose="020B0503020204020204" pitchFamily="34" charset="-122"/>
                <a:ea typeface="微软雅黑" panose="020B0503020204020204" pitchFamily="34" charset="-122"/>
              </a:rPr>
              <a:t>(</a:t>
            </a:r>
            <a:r>
              <a:rPr lang="zh-CN" altLang="zh-CN" sz="2400" b="0" dirty="0" smtClean="0">
                <a:latin typeface="微软雅黑" panose="020B0503020204020204" pitchFamily="34" charset="-122"/>
                <a:ea typeface="微软雅黑" panose="020B0503020204020204" pitchFamily="34" charset="-122"/>
              </a:rPr>
              <a:t>A</a:t>
            </a:r>
            <a:r>
              <a:rPr lang="zh-CN" altLang="zh-CN" sz="2400" b="0" dirty="0">
                <a:latin typeface="微软雅黑" panose="020B0503020204020204" pitchFamily="34" charset="-122"/>
                <a:ea typeface="微软雅黑" panose="020B0503020204020204" pitchFamily="34" charset="-122"/>
              </a:rPr>
              <a:t>)用大写字母</a:t>
            </a:r>
            <a:r>
              <a:rPr lang="zh-CN" altLang="zh-CN" sz="2400" b="0" dirty="0" smtClean="0">
                <a:latin typeface="微软雅黑" panose="020B0503020204020204" pitchFamily="34" charset="-122"/>
                <a:ea typeface="微软雅黑" panose="020B0503020204020204" pitchFamily="34" charset="-122"/>
              </a:rPr>
              <a:t>表示</a:t>
            </a:r>
            <a:r>
              <a:rPr lang="zh-CN" altLang="en-US" sz="2400" b="0" dirty="0" smtClean="0">
                <a:latin typeface="微软雅黑" panose="020B0503020204020204" pitchFamily="34" charset="-122"/>
                <a:ea typeface="微软雅黑" panose="020B0503020204020204" pitchFamily="34" charset="-122"/>
              </a:rPr>
              <a:t>，</a:t>
            </a:r>
            <a:r>
              <a:rPr lang="zh-CN" altLang="zh-CN" sz="2400" b="0" dirty="0" smtClean="0">
                <a:latin typeface="微软雅黑" panose="020B0503020204020204" pitchFamily="34" charset="-122"/>
                <a:ea typeface="微软雅黑" panose="020B0503020204020204" pitchFamily="34" charset="-122"/>
              </a:rPr>
              <a:t>含有</a:t>
            </a:r>
            <a:r>
              <a:rPr lang="zh-CN" altLang="zh-CN" sz="2400" b="0" dirty="0">
                <a:latin typeface="微软雅黑" panose="020B0503020204020204" pitchFamily="34" charset="-122"/>
                <a:ea typeface="微软雅黑" panose="020B0503020204020204" pitchFamily="34" charset="-122"/>
              </a:rPr>
              <a:t>量纲,反映该物理量的一般</a:t>
            </a:r>
            <a:r>
              <a:rPr lang="zh-CN" altLang="zh-CN" sz="2400" b="0" dirty="0" smtClean="0">
                <a:latin typeface="微软雅黑" panose="020B0503020204020204" pitchFamily="34" charset="-122"/>
                <a:ea typeface="微软雅黑" panose="020B0503020204020204" pitchFamily="34" charset="-122"/>
              </a:rPr>
              <a:t>大小</a:t>
            </a:r>
            <a:endParaRPr lang="en-US" altLang="zh-CN" sz="2400" b="0" dirty="0" smtClean="0">
              <a:latin typeface="微软雅黑" panose="020B0503020204020204" pitchFamily="34" charset="-122"/>
              <a:ea typeface="微软雅黑" panose="020B0503020204020204" pitchFamily="34" charset="-122"/>
            </a:endParaRPr>
          </a:p>
          <a:p>
            <a:pPr algn="just">
              <a:lnSpc>
                <a:spcPct val="150000"/>
              </a:lnSpc>
            </a:pPr>
            <a:r>
              <a:rPr lang="zh-CN" altLang="zh-CN" sz="2400" b="0" dirty="0">
                <a:latin typeface="微软雅黑" panose="020B0503020204020204" pitchFamily="34" charset="-122"/>
                <a:ea typeface="微软雅黑" panose="020B0503020204020204" pitchFamily="34" charset="-122"/>
              </a:rPr>
              <a:t>(B)用</a:t>
            </a:r>
            <a:r>
              <a:rPr lang="zh-CN" altLang="zh-CN" sz="2400" b="0" dirty="0" smtClean="0">
                <a:latin typeface="微软雅黑" panose="020B0503020204020204" pitchFamily="34" charset="-122"/>
                <a:ea typeface="微软雅黑" panose="020B0503020204020204" pitchFamily="34" charset="-122"/>
              </a:rPr>
              <a:t>带</a:t>
            </a:r>
            <a:r>
              <a:rPr lang="en-US" altLang="zh-CN" sz="2400" b="0" dirty="0" smtClean="0">
                <a:latin typeface="微软雅黑" panose="020B0503020204020204" pitchFamily="34" charset="-122"/>
                <a:ea typeface="微软雅黑" panose="020B0503020204020204" pitchFamily="34" charset="-122"/>
              </a:rPr>
              <a:t> </a:t>
            </a:r>
            <a:r>
              <a:rPr lang="zh-CN" altLang="zh-CN" sz="2400" b="0" dirty="0" smtClean="0">
                <a:latin typeface="微软雅黑" panose="020B0503020204020204" pitchFamily="34" charset="-122"/>
                <a:ea typeface="微软雅黑" panose="020B0503020204020204" pitchFamily="34" charset="-122"/>
              </a:rPr>
              <a:t>’</a:t>
            </a:r>
            <a:r>
              <a:rPr lang="zh-CN" altLang="zh-CN" sz="2400" b="0" dirty="0">
                <a:latin typeface="微软雅黑" panose="020B0503020204020204" pitchFamily="34" charset="-122"/>
                <a:ea typeface="微软雅黑" panose="020B0503020204020204" pitchFamily="34" charset="-122"/>
              </a:rPr>
              <a:t>的小写字母</a:t>
            </a:r>
            <a:r>
              <a:rPr lang="zh-CN" altLang="zh-CN" sz="2400" b="0" dirty="0" smtClean="0">
                <a:latin typeface="微软雅黑" panose="020B0503020204020204" pitchFamily="34" charset="-122"/>
                <a:ea typeface="微软雅黑" panose="020B0503020204020204" pitchFamily="34" charset="-122"/>
              </a:rPr>
              <a:t>表示</a:t>
            </a:r>
            <a:r>
              <a:rPr lang="zh-CN" altLang="en-US" sz="2400" b="0" dirty="0" smtClean="0">
                <a:latin typeface="微软雅黑" panose="020B0503020204020204" pitchFamily="34" charset="-122"/>
                <a:ea typeface="微软雅黑" panose="020B0503020204020204" pitchFamily="34" charset="-122"/>
              </a:rPr>
              <a:t>，</a:t>
            </a:r>
            <a:r>
              <a:rPr lang="zh-CN" altLang="zh-CN" sz="2400" b="0" dirty="0" smtClean="0">
                <a:latin typeface="微软雅黑" panose="020B0503020204020204" pitchFamily="34" charset="-122"/>
                <a:ea typeface="微软雅黑" panose="020B0503020204020204" pitchFamily="34" charset="-122"/>
              </a:rPr>
              <a:t>反映</a:t>
            </a:r>
            <a:r>
              <a:rPr lang="zh-CN" altLang="zh-CN" sz="2400" b="0" dirty="0">
                <a:latin typeface="微软雅黑" panose="020B0503020204020204" pitchFamily="34" charset="-122"/>
                <a:ea typeface="微软雅黑" panose="020B0503020204020204" pitchFamily="34" charset="-122"/>
              </a:rPr>
              <a:t>该物理量的具体</a:t>
            </a:r>
            <a:r>
              <a:rPr lang="zh-CN" altLang="zh-CN" sz="2400" b="0" dirty="0" smtClean="0">
                <a:latin typeface="微软雅黑" panose="020B0503020204020204" pitchFamily="34" charset="-122"/>
                <a:ea typeface="微软雅黑" panose="020B0503020204020204" pitchFamily="34" charset="-122"/>
              </a:rPr>
              <a:t>大小</a:t>
            </a:r>
            <a:endParaRPr lang="zh-CN" altLang="zh-CN" sz="2400" b="0" dirty="0">
              <a:latin typeface="微软雅黑" panose="020B0503020204020204" pitchFamily="34" charset="-122"/>
              <a:ea typeface="微软雅黑" panose="020B0503020204020204" pitchFamily="34" charset="-122"/>
            </a:endParaRPr>
          </a:p>
        </p:txBody>
      </p:sp>
      <p:sp>
        <p:nvSpPr>
          <p:cNvPr id="26630" name="Rectangle 6"/>
          <p:cNvSpPr>
            <a:spLocks noChangeArrowheads="1"/>
          </p:cNvSpPr>
          <p:nvPr/>
        </p:nvSpPr>
        <p:spPr bwMode="auto">
          <a:xfrm>
            <a:off x="3873309" y="2395278"/>
            <a:ext cx="60625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0" dirty="0">
                <a:latin typeface="微软雅黑" panose="020B0503020204020204" pitchFamily="34" charset="-122"/>
                <a:ea typeface="微软雅黑" panose="020B0503020204020204" pitchFamily="34" charset="-122"/>
              </a:rPr>
              <a:t>(</a:t>
            </a:r>
            <a:r>
              <a:rPr lang="zh-CN" altLang="zh-CN" sz="2400" b="0" dirty="0" smtClean="0">
                <a:latin typeface="微软雅黑" panose="020B0503020204020204" pitchFamily="34" charset="-122"/>
                <a:ea typeface="微软雅黑" panose="020B0503020204020204" pitchFamily="34" charset="-122"/>
              </a:rPr>
              <a:t>A</a:t>
            </a:r>
            <a:r>
              <a:rPr lang="zh-CN" altLang="zh-CN" sz="2400" b="0" dirty="0">
                <a:latin typeface="微软雅黑" panose="020B0503020204020204" pitchFamily="34" charset="-122"/>
                <a:ea typeface="微软雅黑" panose="020B0503020204020204" pitchFamily="34" charset="-122"/>
              </a:rPr>
              <a:t>)</a:t>
            </a:r>
          </a:p>
        </p:txBody>
      </p:sp>
      <p:sp>
        <p:nvSpPr>
          <p:cNvPr id="26631" name="Rectangle 7"/>
          <p:cNvSpPr>
            <a:spLocks noChangeArrowheads="1"/>
          </p:cNvSpPr>
          <p:nvPr/>
        </p:nvSpPr>
        <p:spPr bwMode="auto">
          <a:xfrm>
            <a:off x="5453463" y="2393518"/>
            <a:ext cx="5822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0" dirty="0">
                <a:latin typeface="微软雅黑" panose="020B0503020204020204" pitchFamily="34" charset="-122"/>
                <a:ea typeface="微软雅黑" panose="020B0503020204020204" pitchFamily="34" charset="-122"/>
              </a:rPr>
              <a:t>(B)</a:t>
            </a:r>
          </a:p>
        </p:txBody>
      </p:sp>
      <p:sp>
        <p:nvSpPr>
          <p:cNvPr id="26632" name="Rectangle 8"/>
          <p:cNvSpPr>
            <a:spLocks noChangeArrowheads="1"/>
          </p:cNvSpPr>
          <p:nvPr/>
        </p:nvSpPr>
        <p:spPr bwMode="auto">
          <a:xfrm>
            <a:off x="1769118" y="4876800"/>
            <a:ext cx="21323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0" dirty="0">
                <a:latin typeface="微软雅黑" panose="020B0503020204020204" pitchFamily="34" charset="-122"/>
                <a:ea typeface="微软雅黑" panose="020B0503020204020204" pitchFamily="34" charset="-122"/>
              </a:rPr>
              <a:t>流速 </a:t>
            </a:r>
            <a:r>
              <a:rPr lang="zh-CN" altLang="zh-CN" sz="2400" b="0" i="1" dirty="0">
                <a:latin typeface="微软雅黑" panose="020B0503020204020204" pitchFamily="34" charset="-122"/>
                <a:ea typeface="微软雅黑" panose="020B0503020204020204" pitchFamily="34" charset="-122"/>
              </a:rPr>
              <a:t>u</a:t>
            </a:r>
            <a:r>
              <a:rPr lang="zh-CN" altLang="zh-CN" sz="2400" b="0" dirty="0">
                <a:latin typeface="微软雅黑" panose="020B0503020204020204" pitchFamily="34" charset="-122"/>
                <a:ea typeface="微软雅黑" panose="020B0503020204020204" pitchFamily="34" charset="-122"/>
              </a:rPr>
              <a:t>＝3m/s</a:t>
            </a:r>
          </a:p>
        </p:txBody>
      </p:sp>
      <p:sp>
        <p:nvSpPr>
          <p:cNvPr id="26633" name="Rectangle 9"/>
          <p:cNvSpPr>
            <a:spLocks noChangeArrowheads="1"/>
          </p:cNvSpPr>
          <p:nvPr/>
        </p:nvSpPr>
        <p:spPr bwMode="auto">
          <a:xfrm>
            <a:off x="4551134" y="4876800"/>
            <a:ext cx="296908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0" dirty="0">
                <a:latin typeface="微软雅黑" panose="020B0503020204020204" pitchFamily="34" charset="-122"/>
                <a:ea typeface="微软雅黑" panose="020B0503020204020204" pitchFamily="34" charset="-122"/>
              </a:rPr>
              <a:t>特征流速 </a:t>
            </a:r>
            <a:r>
              <a:rPr lang="zh-CN" altLang="zh-CN" sz="2400" b="0" i="1" dirty="0">
                <a:latin typeface="微软雅黑" panose="020B0503020204020204" pitchFamily="34" charset="-122"/>
                <a:ea typeface="微软雅黑" panose="020B0503020204020204" pitchFamily="34" charset="-122"/>
              </a:rPr>
              <a:t>U</a:t>
            </a:r>
            <a:r>
              <a:rPr lang="zh-CN" altLang="zh-CN" sz="2400" b="0" dirty="0">
                <a:latin typeface="微软雅黑" panose="020B0503020204020204" pitchFamily="34" charset="-122"/>
                <a:ea typeface="微软雅黑" panose="020B0503020204020204" pitchFamily="34" charset="-122"/>
              </a:rPr>
              <a:t>＝10m/s</a:t>
            </a:r>
          </a:p>
        </p:txBody>
      </p:sp>
      <p:sp>
        <p:nvSpPr>
          <p:cNvPr id="26634" name="Rectangle 10"/>
          <p:cNvSpPr>
            <a:spLocks noChangeArrowheads="1"/>
          </p:cNvSpPr>
          <p:nvPr/>
        </p:nvSpPr>
        <p:spPr bwMode="auto">
          <a:xfrm>
            <a:off x="2768679" y="5562599"/>
            <a:ext cx="14077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0" i="1" dirty="0">
                <a:latin typeface="微软雅黑" panose="020B0503020204020204" pitchFamily="34" charset="-122"/>
                <a:ea typeface="微软雅黑" panose="020B0503020204020204" pitchFamily="34" charset="-122"/>
              </a:rPr>
              <a:t>u</a:t>
            </a:r>
            <a:r>
              <a:rPr lang="zh-CN" altLang="zh-CN" sz="2400" b="0" dirty="0">
                <a:latin typeface="微软雅黑" panose="020B0503020204020204" pitchFamily="34" charset="-122"/>
                <a:ea typeface="微软雅黑" panose="020B0503020204020204" pitchFamily="34" charset="-122"/>
              </a:rPr>
              <a:t>＝</a:t>
            </a:r>
            <a:r>
              <a:rPr lang="zh-CN" altLang="zh-CN" sz="2400" b="0" i="1" dirty="0">
                <a:latin typeface="微软雅黑" panose="020B0503020204020204" pitchFamily="34" charset="-122"/>
                <a:ea typeface="微软雅黑" panose="020B0503020204020204" pitchFamily="34" charset="-122"/>
              </a:rPr>
              <a:t>Uu</a:t>
            </a:r>
            <a:r>
              <a:rPr lang="zh-CN" altLang="zh-CN" sz="2400" b="0" i="1" dirty="0">
                <a:latin typeface="微软雅黑" panose="020B0503020204020204" pitchFamily="34" charset="-122"/>
                <a:ea typeface="微软雅黑" panose="020B0503020204020204" pitchFamily="34" charset="-122"/>
                <a:sym typeface="Times New Roman" panose="02020603050405020304" pitchFamily="18" charset="0"/>
              </a:rPr>
              <a:t>’</a:t>
            </a:r>
          </a:p>
        </p:txBody>
      </p:sp>
      <p:sp>
        <p:nvSpPr>
          <p:cNvPr id="26635" name="Rectangle 11"/>
          <p:cNvSpPr>
            <a:spLocks noChangeArrowheads="1"/>
          </p:cNvSpPr>
          <p:nvPr/>
        </p:nvSpPr>
        <p:spPr bwMode="auto">
          <a:xfrm>
            <a:off x="5105400" y="5562600"/>
            <a:ext cx="174837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0" i="1" dirty="0">
                <a:latin typeface="微软雅黑" panose="020B0503020204020204" pitchFamily="34" charset="-122"/>
                <a:ea typeface="微软雅黑" panose="020B0503020204020204" pitchFamily="34" charset="-122"/>
              </a:rPr>
              <a:t>u</a:t>
            </a:r>
            <a:r>
              <a:rPr lang="zh-CN" altLang="zh-CN" sz="2400" b="0" i="1" dirty="0">
                <a:latin typeface="微软雅黑" panose="020B0503020204020204" pitchFamily="34" charset="-122"/>
                <a:ea typeface="微软雅黑" panose="020B0503020204020204" pitchFamily="34" charset="-122"/>
                <a:sym typeface="Times New Roman" panose="02020603050405020304" pitchFamily="18" charset="0"/>
              </a:rPr>
              <a:t>’</a:t>
            </a:r>
            <a:r>
              <a:rPr lang="zh-CN" altLang="zh-CN" sz="2400" b="0" i="1" dirty="0">
                <a:latin typeface="微软雅黑" panose="020B0503020204020204" pitchFamily="34" charset="-122"/>
                <a:ea typeface="微软雅黑" panose="020B0503020204020204" pitchFamily="34" charset="-122"/>
              </a:rPr>
              <a:t>＝</a:t>
            </a:r>
            <a:r>
              <a:rPr lang="zh-CN" altLang="zh-CN" sz="2400" b="0" dirty="0">
                <a:latin typeface="微软雅黑" panose="020B0503020204020204" pitchFamily="34" charset="-122"/>
                <a:ea typeface="微软雅黑" panose="020B0503020204020204" pitchFamily="34" charset="-122"/>
              </a:rPr>
              <a:t>0.3</a:t>
            </a:r>
          </a:p>
        </p:txBody>
      </p:sp>
      <p:sp>
        <p:nvSpPr>
          <p:cNvPr id="2" name="标题 1"/>
          <p:cNvSpPr>
            <a:spLocks noGrp="1"/>
          </p:cNvSpPr>
          <p:nvPr>
            <p:ph type="title"/>
          </p:nvPr>
        </p:nvSpPr>
        <p:spPr/>
        <p:txBody>
          <a:bodyPr/>
          <a:lstStyle/>
          <a:p>
            <a:r>
              <a:rPr lang="zh-CN" altLang="zh-CN" b="0" dirty="0"/>
              <a:t>物理量的</a:t>
            </a:r>
            <a:r>
              <a:rPr lang="zh-CN" altLang="zh-CN" b="0" dirty="0" smtClean="0"/>
              <a:t>表示</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30</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57200" y="1657295"/>
            <a:ext cx="800735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pPr>
            <a:r>
              <a:rPr lang="zh-CN" altLang="zh-CN" sz="2400" b="0" dirty="0">
                <a:latin typeface="微软雅黑" panose="020B0503020204020204" pitchFamily="34" charset="-122"/>
                <a:ea typeface="微软雅黑" panose="020B0503020204020204" pitchFamily="34" charset="-122"/>
              </a:rPr>
              <a:t>1）无</a:t>
            </a:r>
            <a:r>
              <a:rPr lang="zh-CN" altLang="zh-CN" sz="2400" b="0" dirty="0" smtClean="0">
                <a:latin typeface="微软雅黑" panose="020B0503020204020204" pitchFamily="34" charset="-122"/>
                <a:ea typeface="微软雅黑" panose="020B0503020204020204" pitchFamily="34" charset="-122"/>
              </a:rPr>
              <a:t>量纲</a:t>
            </a:r>
            <a:r>
              <a:rPr lang="zh-CN" altLang="en-US" sz="2400" b="0" dirty="0" smtClean="0">
                <a:latin typeface="微软雅黑" panose="020B0503020204020204" pitchFamily="34" charset="-122"/>
                <a:ea typeface="微软雅黑" panose="020B0503020204020204" pitchFamily="34" charset="-122"/>
              </a:rPr>
              <a:t>数</a:t>
            </a:r>
            <a:r>
              <a:rPr lang="zh-CN" altLang="zh-CN" sz="2400" b="0" dirty="0" smtClean="0">
                <a:latin typeface="微软雅黑" panose="020B0503020204020204" pitchFamily="34" charset="-122"/>
                <a:ea typeface="微软雅黑" panose="020B0503020204020204" pitchFamily="34" charset="-122"/>
              </a:rPr>
              <a:t>不</a:t>
            </a:r>
            <a:r>
              <a:rPr lang="zh-CN" altLang="zh-CN" sz="2400" b="0" dirty="0">
                <a:latin typeface="微软雅黑" panose="020B0503020204020204" pitchFamily="34" charset="-122"/>
                <a:ea typeface="微软雅黑" panose="020B0503020204020204" pitchFamily="34" charset="-122"/>
              </a:rPr>
              <a:t>因单位制的改变而发生</a:t>
            </a:r>
            <a:r>
              <a:rPr lang="zh-CN" altLang="zh-CN" sz="2400" b="0" dirty="0" smtClean="0">
                <a:latin typeface="微软雅黑" panose="020B0503020204020204" pitchFamily="34" charset="-122"/>
                <a:ea typeface="微软雅黑" panose="020B0503020204020204" pitchFamily="34" charset="-122"/>
              </a:rPr>
              <a:t>变化</a:t>
            </a:r>
            <a:r>
              <a:rPr lang="zh-CN" altLang="en-US" sz="2400" b="0" dirty="0" smtClean="0">
                <a:latin typeface="微软雅黑" panose="020B0503020204020204" pitchFamily="34" charset="-122"/>
                <a:ea typeface="微软雅黑" panose="020B0503020204020204" pitchFamily="34" charset="-122"/>
              </a:rPr>
              <a:t>，</a:t>
            </a:r>
            <a:r>
              <a:rPr lang="zh-CN" altLang="zh-CN" sz="2400" b="0" dirty="0" smtClean="0">
                <a:latin typeface="微软雅黑" panose="020B0503020204020204" pitchFamily="34" charset="-122"/>
                <a:ea typeface="微软雅黑" panose="020B0503020204020204" pitchFamily="34" charset="-122"/>
              </a:rPr>
              <a:t>单位制</a:t>
            </a:r>
            <a:r>
              <a:rPr lang="zh-CN" altLang="zh-CN" sz="2400" b="0" dirty="0">
                <a:latin typeface="微软雅黑" panose="020B0503020204020204" pitchFamily="34" charset="-122"/>
                <a:ea typeface="微软雅黑" panose="020B0503020204020204" pitchFamily="34" charset="-122"/>
              </a:rPr>
              <a:t>所引起的物理量数值的</a:t>
            </a:r>
            <a:r>
              <a:rPr lang="zh-CN" altLang="zh-CN" sz="2400" b="0" dirty="0" smtClean="0">
                <a:latin typeface="微软雅黑" panose="020B0503020204020204" pitchFamily="34" charset="-122"/>
                <a:ea typeface="微软雅黑" panose="020B0503020204020204" pitchFamily="34" charset="-122"/>
              </a:rPr>
              <a:t>大小</a:t>
            </a:r>
            <a:r>
              <a:rPr lang="zh-CN" altLang="en-US" sz="2400" b="0" dirty="0" smtClean="0">
                <a:latin typeface="微软雅黑" panose="020B0503020204020204" pitchFamily="34" charset="-122"/>
                <a:ea typeface="微软雅黑" panose="020B0503020204020204" pitchFamily="34" charset="-122"/>
              </a:rPr>
              <a:t>，</a:t>
            </a:r>
            <a:r>
              <a:rPr lang="zh-CN" altLang="zh-CN" sz="2400" b="0" dirty="0" smtClean="0">
                <a:latin typeface="微软雅黑" panose="020B0503020204020204" pitchFamily="34" charset="-122"/>
                <a:ea typeface="微软雅黑" panose="020B0503020204020204" pitchFamily="34" charset="-122"/>
              </a:rPr>
              <a:t>应</a:t>
            </a:r>
            <a:r>
              <a:rPr lang="zh-CN" altLang="zh-CN" sz="2400" b="0" dirty="0">
                <a:latin typeface="微软雅黑" panose="020B0503020204020204" pitchFamily="34" charset="-122"/>
                <a:ea typeface="微软雅黑" panose="020B0503020204020204" pitchFamily="34" charset="-122"/>
              </a:rPr>
              <a:t>包含在特征值中</a:t>
            </a:r>
          </a:p>
        </p:txBody>
      </p:sp>
      <p:sp>
        <p:nvSpPr>
          <p:cNvPr id="27652" name="Rectangle 4"/>
          <p:cNvSpPr>
            <a:spLocks noChangeArrowheads="1"/>
          </p:cNvSpPr>
          <p:nvPr/>
        </p:nvSpPr>
        <p:spPr bwMode="auto">
          <a:xfrm>
            <a:off x="1278469" y="3415023"/>
            <a:ext cx="24978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zh-CN" sz="2400" b="0" dirty="0">
                <a:latin typeface="微软雅黑" panose="020B0503020204020204" pitchFamily="34" charset="-122"/>
                <a:ea typeface="微软雅黑" panose="020B0503020204020204" pitchFamily="34" charset="-122"/>
              </a:rPr>
              <a:t>流速 u ＝6 m / s</a:t>
            </a:r>
          </a:p>
        </p:txBody>
      </p:sp>
      <p:sp>
        <p:nvSpPr>
          <p:cNvPr id="27653" name="Rectangle 5"/>
          <p:cNvSpPr>
            <a:spLocks noChangeArrowheads="1"/>
          </p:cNvSpPr>
          <p:nvPr/>
        </p:nvSpPr>
        <p:spPr bwMode="auto">
          <a:xfrm>
            <a:off x="4594678" y="3491223"/>
            <a:ext cx="333456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zh-CN" sz="2400" b="0" dirty="0">
                <a:latin typeface="微软雅黑" panose="020B0503020204020204" pitchFamily="34" charset="-122"/>
                <a:ea typeface="微软雅黑" panose="020B0503020204020204" pitchFamily="34" charset="-122"/>
              </a:rPr>
              <a:t>特征流速 U ＝10 m / s</a:t>
            </a:r>
          </a:p>
        </p:txBody>
      </p:sp>
      <p:sp>
        <p:nvSpPr>
          <p:cNvPr id="27654" name="Rectangle 6"/>
          <p:cNvSpPr>
            <a:spLocks noChangeArrowheads="1"/>
          </p:cNvSpPr>
          <p:nvPr/>
        </p:nvSpPr>
        <p:spPr bwMode="auto">
          <a:xfrm>
            <a:off x="2958021" y="4765985"/>
            <a:ext cx="168187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zh-CN" sz="2400" b="0" i="1" dirty="0">
                <a:latin typeface="微软雅黑" panose="020B0503020204020204" pitchFamily="34" charset="-122"/>
                <a:ea typeface="微软雅黑" panose="020B0503020204020204" pitchFamily="34" charset="-122"/>
              </a:rPr>
              <a:t>u ＝ U u’</a:t>
            </a:r>
          </a:p>
        </p:txBody>
      </p:sp>
      <p:sp>
        <p:nvSpPr>
          <p:cNvPr id="27655" name="Rectangle 7"/>
          <p:cNvSpPr>
            <a:spLocks noChangeArrowheads="1"/>
          </p:cNvSpPr>
          <p:nvPr/>
        </p:nvSpPr>
        <p:spPr bwMode="auto">
          <a:xfrm>
            <a:off x="5026886" y="4765985"/>
            <a:ext cx="250006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zh-CN" sz="2400" b="0" i="1" dirty="0">
                <a:latin typeface="微软雅黑" panose="020B0503020204020204" pitchFamily="34" charset="-122"/>
                <a:ea typeface="微软雅黑" panose="020B0503020204020204" pitchFamily="34" charset="-122"/>
              </a:rPr>
              <a:t>u’</a:t>
            </a:r>
            <a:r>
              <a:rPr lang="zh-CN" altLang="zh-CN" sz="2400" b="0" dirty="0">
                <a:latin typeface="微软雅黑" panose="020B0503020204020204" pitchFamily="34" charset="-122"/>
                <a:ea typeface="微软雅黑" panose="020B0503020204020204" pitchFamily="34" charset="-122"/>
              </a:rPr>
              <a:t>＝0.6</a:t>
            </a:r>
          </a:p>
        </p:txBody>
      </p:sp>
      <p:sp>
        <p:nvSpPr>
          <p:cNvPr id="27656" name="Rectangle 8"/>
          <p:cNvSpPr>
            <a:spLocks noChangeArrowheads="1"/>
          </p:cNvSpPr>
          <p:nvPr/>
        </p:nvSpPr>
        <p:spPr bwMode="auto">
          <a:xfrm>
            <a:off x="1250573" y="3948423"/>
            <a:ext cx="301396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zh-CN" sz="2400" b="0" dirty="0">
                <a:latin typeface="微软雅黑" panose="020B0503020204020204" pitchFamily="34" charset="-122"/>
                <a:ea typeface="微软雅黑" panose="020B0503020204020204" pitchFamily="34" charset="-122"/>
              </a:rPr>
              <a:t>流速 u ＝600 cm / s</a:t>
            </a:r>
          </a:p>
        </p:txBody>
      </p:sp>
      <p:sp>
        <p:nvSpPr>
          <p:cNvPr id="27657" name="Rectangle 9"/>
          <p:cNvSpPr>
            <a:spLocks noChangeArrowheads="1"/>
          </p:cNvSpPr>
          <p:nvPr/>
        </p:nvSpPr>
        <p:spPr bwMode="auto">
          <a:xfrm>
            <a:off x="4564402" y="4024623"/>
            <a:ext cx="3850734"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zh-CN" sz="2400" b="0" dirty="0">
                <a:latin typeface="微软雅黑" panose="020B0503020204020204" pitchFamily="34" charset="-122"/>
                <a:ea typeface="微软雅黑" panose="020B0503020204020204" pitchFamily="34" charset="-122"/>
              </a:rPr>
              <a:t>特征流速 U ＝1000 cm / s</a:t>
            </a:r>
          </a:p>
        </p:txBody>
      </p:sp>
      <p:sp>
        <p:nvSpPr>
          <p:cNvPr id="27658" name="Rectangle 10"/>
          <p:cNvSpPr>
            <a:spLocks noChangeArrowheads="1"/>
          </p:cNvSpPr>
          <p:nvPr/>
        </p:nvSpPr>
        <p:spPr bwMode="auto">
          <a:xfrm>
            <a:off x="1181008" y="2987985"/>
            <a:ext cx="328327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zh-CN" sz="2400" b="0" dirty="0">
                <a:latin typeface="微软雅黑" panose="020B0503020204020204" pitchFamily="34" charset="-122"/>
                <a:ea typeface="微软雅黑" panose="020B0503020204020204" pitchFamily="34" charset="-122"/>
              </a:rPr>
              <a:t>流速 u ＝0.006 km / s</a:t>
            </a:r>
          </a:p>
        </p:txBody>
      </p:sp>
      <p:sp>
        <p:nvSpPr>
          <p:cNvPr id="27659" name="Rectangle 11"/>
          <p:cNvSpPr>
            <a:spLocks noChangeArrowheads="1"/>
          </p:cNvSpPr>
          <p:nvPr/>
        </p:nvSpPr>
        <p:spPr bwMode="auto">
          <a:xfrm>
            <a:off x="4583333" y="2957823"/>
            <a:ext cx="371127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zh-CN" sz="2400" b="0" dirty="0">
                <a:latin typeface="微软雅黑" panose="020B0503020204020204" pitchFamily="34" charset="-122"/>
                <a:ea typeface="微软雅黑" panose="020B0503020204020204" pitchFamily="34" charset="-122"/>
              </a:rPr>
              <a:t>特征流速 U ＝10</a:t>
            </a:r>
            <a:r>
              <a:rPr lang="zh-CN" altLang="zh-CN" sz="2400" b="0" baseline="30000" dirty="0">
                <a:latin typeface="微软雅黑" panose="020B0503020204020204" pitchFamily="34" charset="-122"/>
                <a:ea typeface="微软雅黑" panose="020B0503020204020204" pitchFamily="34" charset="-122"/>
              </a:rPr>
              <a:t>-2</a:t>
            </a:r>
            <a:r>
              <a:rPr lang="zh-CN" altLang="zh-CN" sz="2400" b="0" dirty="0">
                <a:latin typeface="微软雅黑" panose="020B0503020204020204" pitchFamily="34" charset="-122"/>
                <a:ea typeface="微软雅黑" panose="020B0503020204020204" pitchFamily="34" charset="-122"/>
              </a:rPr>
              <a:t> km / s</a:t>
            </a:r>
          </a:p>
        </p:txBody>
      </p:sp>
      <p:sp>
        <p:nvSpPr>
          <p:cNvPr id="3" name="标题 2"/>
          <p:cNvSpPr>
            <a:spLocks noGrp="1"/>
          </p:cNvSpPr>
          <p:nvPr>
            <p:ph type="title"/>
          </p:nvPr>
        </p:nvSpPr>
        <p:spPr/>
        <p:txBody>
          <a:bodyPr/>
          <a:lstStyle/>
          <a:p>
            <a:r>
              <a:rPr lang="zh-CN" altLang="zh-CN" sz="3200" dirty="0"/>
              <a:t>无量纲</a:t>
            </a:r>
            <a:r>
              <a:rPr lang="zh-CN" altLang="en-US" sz="3200" dirty="0" smtClean="0"/>
              <a:t>数的讨论</a:t>
            </a:r>
            <a:endParaRPr lang="zh-CN" altLang="en-US" sz="3200" dirty="0"/>
          </a:p>
        </p:txBody>
      </p:sp>
      <p:sp>
        <p:nvSpPr>
          <p:cNvPr id="2" name="灯片编号占位符 1"/>
          <p:cNvSpPr>
            <a:spLocks noGrp="1"/>
          </p:cNvSpPr>
          <p:nvPr>
            <p:ph type="sldNum" sz="quarter" idx="4"/>
          </p:nvPr>
        </p:nvSpPr>
        <p:spPr/>
        <p:txBody>
          <a:bodyPr/>
          <a:lstStyle/>
          <a:p>
            <a:fld id="{E5BDF72E-9FE5-429F-91AD-B59394577185}" type="slidenum">
              <a:rPr lang="zh-CN" altLang="en-US" smtClean="0"/>
              <a:pPr/>
              <a:t>31</a:t>
            </a:fld>
            <a:endParaRPr lang="zh-CN" altLang="en-US"/>
          </a:p>
        </p:txBody>
      </p:sp>
      <p:sp>
        <p:nvSpPr>
          <p:cNvPr id="13" name="Rectangle 4"/>
          <p:cNvSpPr>
            <a:spLocks noChangeArrowheads="1"/>
          </p:cNvSpPr>
          <p:nvPr/>
        </p:nvSpPr>
        <p:spPr bwMode="auto">
          <a:xfrm>
            <a:off x="5009352" y="505743"/>
            <a:ext cx="3797835" cy="461665"/>
          </a:xfrm>
          <a:prstGeom prst="rect">
            <a:avLst/>
          </a:prstGeom>
          <a:noFill/>
          <a:ln w="38100">
            <a:solidFill>
              <a:srgbClr val="0080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0" dirty="0">
                <a:latin typeface="微软雅黑" panose="020B0503020204020204" pitchFamily="34" charset="-122"/>
                <a:ea typeface="微软雅黑" panose="020B0503020204020204" pitchFamily="34" charset="-122"/>
              </a:rPr>
              <a:t>物理量＝特征值×无量纲数</a:t>
            </a:r>
          </a:p>
        </p:txBody>
      </p:sp>
      <p:sp>
        <p:nvSpPr>
          <p:cNvPr id="14" name="Rectangle 6"/>
          <p:cNvSpPr>
            <a:spLocks noChangeArrowheads="1"/>
          </p:cNvSpPr>
          <p:nvPr/>
        </p:nvSpPr>
        <p:spPr bwMode="auto">
          <a:xfrm>
            <a:off x="6424623" y="1008980"/>
            <a:ext cx="60625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0" dirty="0">
                <a:latin typeface="微软雅黑" panose="020B0503020204020204" pitchFamily="34" charset="-122"/>
                <a:ea typeface="微软雅黑" panose="020B0503020204020204" pitchFamily="34" charset="-122"/>
              </a:rPr>
              <a:t>(</a:t>
            </a:r>
            <a:r>
              <a:rPr lang="zh-CN" altLang="zh-CN" sz="2400" b="0" dirty="0" smtClean="0">
                <a:latin typeface="微软雅黑" panose="020B0503020204020204" pitchFamily="34" charset="-122"/>
                <a:ea typeface="微软雅黑" panose="020B0503020204020204" pitchFamily="34" charset="-122"/>
              </a:rPr>
              <a:t>A</a:t>
            </a:r>
            <a:r>
              <a:rPr lang="zh-CN" altLang="zh-CN" sz="2400" b="0" dirty="0">
                <a:latin typeface="微软雅黑" panose="020B0503020204020204" pitchFamily="34" charset="-122"/>
                <a:ea typeface="微软雅黑" panose="020B0503020204020204" pitchFamily="34" charset="-122"/>
              </a:rPr>
              <a:t>)</a:t>
            </a:r>
          </a:p>
        </p:txBody>
      </p:sp>
      <p:sp>
        <p:nvSpPr>
          <p:cNvPr id="15" name="Rectangle 7"/>
          <p:cNvSpPr>
            <a:spLocks noChangeArrowheads="1"/>
          </p:cNvSpPr>
          <p:nvPr/>
        </p:nvSpPr>
        <p:spPr bwMode="auto">
          <a:xfrm>
            <a:off x="7617897" y="982855"/>
            <a:ext cx="5822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0" dirty="0">
                <a:latin typeface="微软雅黑" panose="020B0503020204020204" pitchFamily="34" charset="-122"/>
                <a:ea typeface="微软雅黑" panose="020B0503020204020204" pitchFamily="34" charset="-122"/>
              </a:rPr>
              <a:t>(B)</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96913" y="1650103"/>
            <a:ext cx="7620000" cy="961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pPr>
            <a:r>
              <a:rPr lang="zh-CN" altLang="zh-CN" sz="2000" b="0" dirty="0">
                <a:latin typeface="微软雅黑" panose="020B0503020204020204" pitchFamily="34" charset="-122"/>
                <a:ea typeface="微软雅黑" panose="020B0503020204020204" pitchFamily="34" charset="-122"/>
              </a:rPr>
              <a:t>2）物理量随时间、空间是变化的，而在同一过程中，特征值通常取定的（不变的），时空变化必须由无量纲数决定</a:t>
            </a:r>
          </a:p>
        </p:txBody>
      </p:sp>
      <p:sp>
        <p:nvSpPr>
          <p:cNvPr id="28675" name="Line 3"/>
          <p:cNvSpPr>
            <a:spLocks noChangeShapeType="1"/>
          </p:cNvSpPr>
          <p:nvPr/>
        </p:nvSpPr>
        <p:spPr bwMode="auto">
          <a:xfrm>
            <a:off x="2640013" y="3657600"/>
            <a:ext cx="3733800" cy="0"/>
          </a:xfrm>
          <a:prstGeom prst="line">
            <a:avLst/>
          </a:prstGeom>
          <a:noFill/>
          <a:ln w="38100">
            <a:solidFill>
              <a:schemeClr val="tx2"/>
            </a:solidFill>
            <a:round/>
            <a:headEnd type="oval" w="med" len="me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dirty="0">
              <a:ea typeface="微软雅黑" panose="020B0503020204020204" pitchFamily="34" charset="-122"/>
            </a:endParaRPr>
          </a:p>
        </p:txBody>
      </p:sp>
      <p:sp>
        <p:nvSpPr>
          <p:cNvPr id="28676" name="Rectangle 4"/>
          <p:cNvSpPr>
            <a:spLocks noChangeArrowheads="1"/>
          </p:cNvSpPr>
          <p:nvPr/>
        </p:nvSpPr>
        <p:spPr bwMode="auto">
          <a:xfrm>
            <a:off x="2230857" y="3886200"/>
            <a:ext cx="1029449" cy="4996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zh-CN" sz="2000" b="0" dirty="0">
                <a:latin typeface="微软雅黑" panose="020B0503020204020204" pitchFamily="34" charset="-122"/>
                <a:ea typeface="微软雅黑" panose="020B0503020204020204" pitchFamily="34" charset="-122"/>
              </a:rPr>
              <a:t>5 m / s</a:t>
            </a:r>
          </a:p>
        </p:txBody>
      </p:sp>
      <p:sp>
        <p:nvSpPr>
          <p:cNvPr id="28677" name="Rectangle 5"/>
          <p:cNvSpPr>
            <a:spLocks noChangeArrowheads="1"/>
          </p:cNvSpPr>
          <p:nvPr/>
        </p:nvSpPr>
        <p:spPr bwMode="auto">
          <a:xfrm>
            <a:off x="3234307" y="4668838"/>
            <a:ext cx="2803973" cy="4996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zh-CN" sz="2000" b="0" dirty="0">
                <a:latin typeface="微软雅黑" panose="020B0503020204020204" pitchFamily="34" charset="-122"/>
                <a:ea typeface="微软雅黑" panose="020B0503020204020204" pitchFamily="34" charset="-122"/>
              </a:rPr>
              <a:t>特征流速 </a:t>
            </a:r>
            <a:r>
              <a:rPr lang="zh-CN" altLang="zh-CN" sz="2000" b="0" i="1" dirty="0">
                <a:latin typeface="微软雅黑" panose="020B0503020204020204" pitchFamily="34" charset="-122"/>
                <a:ea typeface="微软雅黑" panose="020B0503020204020204" pitchFamily="34" charset="-122"/>
              </a:rPr>
              <a:t>U </a:t>
            </a:r>
            <a:r>
              <a:rPr lang="zh-CN" altLang="zh-CN" sz="2000" b="0" dirty="0">
                <a:latin typeface="微软雅黑" panose="020B0503020204020204" pitchFamily="34" charset="-122"/>
                <a:ea typeface="微软雅黑" panose="020B0503020204020204" pitchFamily="34" charset="-122"/>
              </a:rPr>
              <a:t>＝10 m / s</a:t>
            </a:r>
          </a:p>
        </p:txBody>
      </p:sp>
      <p:sp>
        <p:nvSpPr>
          <p:cNvPr id="28678" name="Rectangle 6"/>
          <p:cNvSpPr>
            <a:spLocks noChangeArrowheads="1"/>
          </p:cNvSpPr>
          <p:nvPr/>
        </p:nvSpPr>
        <p:spPr bwMode="auto">
          <a:xfrm>
            <a:off x="5798829" y="3886200"/>
            <a:ext cx="1180130" cy="4996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zh-CN" sz="2000" b="0" dirty="0">
                <a:latin typeface="微软雅黑" panose="020B0503020204020204" pitchFamily="34" charset="-122"/>
                <a:ea typeface="微软雅黑" panose="020B0503020204020204" pitchFamily="34" charset="-122"/>
              </a:rPr>
              <a:t>10 m / s</a:t>
            </a:r>
          </a:p>
        </p:txBody>
      </p:sp>
      <p:sp>
        <p:nvSpPr>
          <p:cNvPr id="28679" name="Rectangle 7"/>
          <p:cNvSpPr>
            <a:spLocks noChangeArrowheads="1"/>
          </p:cNvSpPr>
          <p:nvPr/>
        </p:nvSpPr>
        <p:spPr bwMode="auto">
          <a:xfrm>
            <a:off x="2380820" y="3114675"/>
            <a:ext cx="548548" cy="4996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zh-CN" sz="2000" b="0" dirty="0">
                <a:latin typeface="微软雅黑" panose="020B0503020204020204" pitchFamily="34" charset="-122"/>
                <a:ea typeface="微软雅黑" panose="020B0503020204020204" pitchFamily="34" charset="-122"/>
              </a:rPr>
              <a:t>0.5</a:t>
            </a:r>
          </a:p>
        </p:txBody>
      </p:sp>
      <p:sp>
        <p:nvSpPr>
          <p:cNvPr id="28680" name="Rectangle 8"/>
          <p:cNvSpPr>
            <a:spLocks noChangeArrowheads="1"/>
          </p:cNvSpPr>
          <p:nvPr/>
        </p:nvSpPr>
        <p:spPr bwMode="auto">
          <a:xfrm>
            <a:off x="5895545" y="3119438"/>
            <a:ext cx="548548" cy="4996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zh-CN" sz="2000" b="0" dirty="0">
                <a:latin typeface="微软雅黑" panose="020B0503020204020204" pitchFamily="34" charset="-122"/>
                <a:ea typeface="微软雅黑" panose="020B0503020204020204" pitchFamily="34" charset="-122"/>
              </a:rPr>
              <a:t>1.0</a:t>
            </a:r>
          </a:p>
        </p:txBody>
      </p:sp>
      <p:graphicFrame>
        <p:nvGraphicFramePr>
          <p:cNvPr id="28681" name="Object 9"/>
          <p:cNvGraphicFramePr>
            <a:graphicFrameLocks noChangeAspect="1"/>
          </p:cNvGraphicFramePr>
          <p:nvPr/>
        </p:nvGraphicFramePr>
        <p:xfrm>
          <a:off x="1315847" y="5406632"/>
          <a:ext cx="6335713" cy="508000"/>
        </p:xfrm>
        <a:graphic>
          <a:graphicData uri="http://schemas.openxmlformats.org/presentationml/2006/ole">
            <p:oleObj spid="_x0000_s182685" r:id="rId3" imgW="2462731" imgH="203112" progId="Equation.DSMT4">
              <p:embed/>
            </p:oleObj>
          </a:graphicData>
        </a:graphic>
      </p:graphicFrame>
      <p:sp>
        <p:nvSpPr>
          <p:cNvPr id="3" name="标题 2"/>
          <p:cNvSpPr>
            <a:spLocks noGrp="1"/>
          </p:cNvSpPr>
          <p:nvPr>
            <p:ph type="title"/>
          </p:nvPr>
        </p:nvSpPr>
        <p:spPr/>
        <p:txBody>
          <a:bodyPr/>
          <a:lstStyle/>
          <a:p>
            <a:r>
              <a:rPr lang="zh-CN" altLang="zh-CN" dirty="0"/>
              <a:t>无量纲</a:t>
            </a:r>
            <a:r>
              <a:rPr lang="zh-CN" altLang="en-US" dirty="0"/>
              <a:t>数的讨论</a:t>
            </a:r>
          </a:p>
        </p:txBody>
      </p:sp>
      <p:sp>
        <p:nvSpPr>
          <p:cNvPr id="2" name="灯片编号占位符 1"/>
          <p:cNvSpPr>
            <a:spLocks noGrp="1"/>
          </p:cNvSpPr>
          <p:nvPr>
            <p:ph type="sldNum" sz="quarter" idx="4"/>
          </p:nvPr>
        </p:nvSpPr>
        <p:spPr/>
        <p:txBody>
          <a:bodyPr/>
          <a:lstStyle/>
          <a:p>
            <a:fld id="{E5BDF72E-9FE5-429F-91AD-B59394577185}" type="slidenum">
              <a:rPr lang="zh-CN" altLang="en-US" smtClean="0"/>
              <a:pPr/>
              <a:t>32</a:t>
            </a:fld>
            <a:endParaRPr lang="zh-CN" altLang="en-US"/>
          </a:p>
        </p:txBody>
      </p:sp>
      <p:sp>
        <p:nvSpPr>
          <p:cNvPr id="12" name="Rectangle 4"/>
          <p:cNvSpPr>
            <a:spLocks noChangeArrowheads="1"/>
          </p:cNvSpPr>
          <p:nvPr/>
        </p:nvSpPr>
        <p:spPr bwMode="auto">
          <a:xfrm>
            <a:off x="5309915" y="505743"/>
            <a:ext cx="3196709" cy="400110"/>
          </a:xfrm>
          <a:prstGeom prst="rect">
            <a:avLst/>
          </a:prstGeom>
          <a:noFill/>
          <a:ln w="38100">
            <a:solidFill>
              <a:srgbClr val="0080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物理量＝特征值×无量纲数</a:t>
            </a:r>
          </a:p>
        </p:txBody>
      </p:sp>
      <p:sp>
        <p:nvSpPr>
          <p:cNvPr id="13" name="Rectangle 6"/>
          <p:cNvSpPr>
            <a:spLocks noChangeArrowheads="1"/>
          </p:cNvSpPr>
          <p:nvPr/>
        </p:nvSpPr>
        <p:spPr bwMode="auto">
          <a:xfrm>
            <a:off x="6459889" y="1008980"/>
            <a:ext cx="53572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0" dirty="0">
                <a:latin typeface="微软雅黑" panose="020B0503020204020204" pitchFamily="34" charset="-122"/>
                <a:ea typeface="微软雅黑" panose="020B0503020204020204" pitchFamily="34" charset="-122"/>
              </a:rPr>
              <a:t>(</a:t>
            </a:r>
            <a:r>
              <a:rPr lang="zh-CN" altLang="zh-CN" sz="2000" b="0" dirty="0" smtClean="0">
                <a:latin typeface="微软雅黑" panose="020B0503020204020204" pitchFamily="34" charset="-122"/>
                <a:ea typeface="微软雅黑" panose="020B0503020204020204" pitchFamily="34" charset="-122"/>
              </a:rPr>
              <a:t>A</a:t>
            </a:r>
            <a:r>
              <a:rPr lang="zh-CN" altLang="zh-CN" sz="2000" b="0" dirty="0">
                <a:latin typeface="微软雅黑" panose="020B0503020204020204" pitchFamily="34" charset="-122"/>
                <a:ea typeface="微软雅黑" panose="020B0503020204020204" pitchFamily="34" charset="-122"/>
              </a:rPr>
              <a:t>)</a:t>
            </a:r>
          </a:p>
        </p:txBody>
      </p:sp>
      <p:sp>
        <p:nvSpPr>
          <p:cNvPr id="14" name="Rectangle 7"/>
          <p:cNvSpPr>
            <a:spLocks noChangeArrowheads="1"/>
          </p:cNvSpPr>
          <p:nvPr/>
        </p:nvSpPr>
        <p:spPr bwMode="auto">
          <a:xfrm>
            <a:off x="7651560" y="982855"/>
            <a:ext cx="5148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(B)</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3" name="Object 3"/>
          <p:cNvGraphicFramePr>
            <a:graphicFrameLocks noChangeAspect="1"/>
          </p:cNvGraphicFramePr>
          <p:nvPr/>
        </p:nvGraphicFramePr>
        <p:xfrm>
          <a:off x="1254125" y="2650421"/>
          <a:ext cx="6915150" cy="993775"/>
        </p:xfrm>
        <a:graphic>
          <a:graphicData uri="http://schemas.openxmlformats.org/presentationml/2006/ole">
            <p:oleObj spid="_x0000_s250888" name="Equation" r:id="rId3" imgW="2882900" imgH="419100" progId="Equation.DSMT4">
              <p:embed/>
            </p:oleObj>
          </a:graphicData>
        </a:graphic>
      </p:graphicFrame>
      <p:sp>
        <p:nvSpPr>
          <p:cNvPr id="30724" name="Rectangle 4"/>
          <p:cNvSpPr>
            <a:spLocks noChangeArrowheads="1"/>
          </p:cNvSpPr>
          <p:nvPr/>
        </p:nvSpPr>
        <p:spPr bwMode="auto">
          <a:xfrm>
            <a:off x="701581" y="1106090"/>
            <a:ext cx="7467694" cy="14229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a:lnSpc>
                <a:spcPct val="150000"/>
              </a:lnSpc>
            </a:pP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在不可压粘性流体中引进特征值和无量纲量，</a:t>
            </a:r>
            <a:r>
              <a:rPr lang="zh-CN" altLang="en-US" sz="2000" b="0" dirty="0">
                <a:latin typeface="微软雅黑" panose="020B0503020204020204" pitchFamily="34" charset="-122"/>
                <a:ea typeface="微软雅黑" panose="020B0503020204020204" pitchFamily="34" charset="-122"/>
              </a:rPr>
              <a:t>将方程中的各物理量表示为特征量与无量纲量的</a:t>
            </a:r>
            <a:r>
              <a:rPr lang="zh-CN" altLang="en-US" sz="2000" b="0" dirty="0" smtClean="0">
                <a:latin typeface="微软雅黑" panose="020B0503020204020204" pitchFamily="34" charset="-122"/>
                <a:ea typeface="微软雅黑" panose="020B0503020204020204" pitchFamily="34" charset="-122"/>
              </a:rPr>
              <a:t>乘积。</a:t>
            </a:r>
            <a:r>
              <a:rPr lang="zh-CN" altLang="zh-CN" sz="2000" b="0" dirty="0">
                <a:latin typeface="微软雅黑" panose="020B0503020204020204" pitchFamily="34" charset="-122"/>
                <a:ea typeface="微软雅黑" panose="020B0503020204020204" pitchFamily="34" charset="-122"/>
              </a:rPr>
              <a:t>以垂直方向的运动方程为例，求其无量纲方程</a:t>
            </a:r>
            <a:r>
              <a:rPr lang="zh-CN" altLang="zh-CN" sz="2000" b="0" dirty="0" smtClean="0">
                <a:latin typeface="微软雅黑" panose="020B0503020204020204" pitchFamily="34" charset="-122"/>
                <a:ea typeface="微软雅黑" panose="020B0503020204020204" pitchFamily="34" charset="-122"/>
              </a:rPr>
              <a:t>。</a:t>
            </a:r>
            <a:endParaRPr lang="zh-CN" altLang="zh-CN" sz="2000" b="0" dirty="0">
              <a:latin typeface="微软雅黑" panose="020B0503020204020204" pitchFamily="34" charset="-122"/>
              <a:ea typeface="微软雅黑" panose="020B0503020204020204" pitchFamily="34" charset="-122"/>
            </a:endParaRPr>
          </a:p>
        </p:txBody>
      </p:sp>
      <p:graphicFrame>
        <p:nvGraphicFramePr>
          <p:cNvPr id="30725" name="Object 5"/>
          <p:cNvGraphicFramePr>
            <a:graphicFrameLocks noChangeAspect="1"/>
          </p:cNvGraphicFramePr>
          <p:nvPr/>
        </p:nvGraphicFramePr>
        <p:xfrm>
          <a:off x="1448816" y="3987229"/>
          <a:ext cx="4224338" cy="466725"/>
        </p:xfrm>
        <a:graphic>
          <a:graphicData uri="http://schemas.openxmlformats.org/presentationml/2006/ole">
            <p:oleObj spid="_x0000_s250887" r:id="rId4" imgW="1878785" imgH="203112" progId="Equation.3">
              <p:embed/>
            </p:oleObj>
          </a:graphicData>
        </a:graphic>
      </p:graphicFrame>
      <p:graphicFrame>
        <p:nvGraphicFramePr>
          <p:cNvPr id="30726" name="Object 6"/>
          <p:cNvGraphicFramePr>
            <a:graphicFrameLocks noChangeAspect="1"/>
          </p:cNvGraphicFramePr>
          <p:nvPr/>
        </p:nvGraphicFramePr>
        <p:xfrm>
          <a:off x="2893441" y="5365179"/>
          <a:ext cx="1793875" cy="515937"/>
        </p:xfrm>
        <a:graphic>
          <a:graphicData uri="http://schemas.openxmlformats.org/presentationml/2006/ole">
            <p:oleObj spid="_x0000_s250886" r:id="rId5" imgW="852380" imgH="241720" progId="Equation.3">
              <p:embed/>
            </p:oleObj>
          </a:graphicData>
        </a:graphic>
      </p:graphicFrame>
      <p:graphicFrame>
        <p:nvGraphicFramePr>
          <p:cNvPr id="30727" name="Object 7"/>
          <p:cNvGraphicFramePr>
            <a:graphicFrameLocks noChangeAspect="1"/>
          </p:cNvGraphicFramePr>
          <p:nvPr/>
        </p:nvGraphicFramePr>
        <p:xfrm>
          <a:off x="4763516" y="5150866"/>
          <a:ext cx="1471613" cy="865188"/>
        </p:xfrm>
        <a:graphic>
          <a:graphicData uri="http://schemas.openxmlformats.org/presentationml/2006/ole">
            <p:oleObj spid="_x0000_s250885" r:id="rId6" imgW="661549" imgH="394385" progId="Equation.3">
              <p:embed/>
            </p:oleObj>
          </a:graphicData>
        </a:graphic>
      </p:graphicFrame>
      <p:graphicFrame>
        <p:nvGraphicFramePr>
          <p:cNvPr id="30728" name="Object 8"/>
          <p:cNvGraphicFramePr>
            <a:graphicFrameLocks noChangeAspect="1"/>
          </p:cNvGraphicFramePr>
          <p:nvPr/>
        </p:nvGraphicFramePr>
        <p:xfrm>
          <a:off x="1463104" y="4707954"/>
          <a:ext cx="4078287" cy="474662"/>
        </p:xfrm>
        <a:graphic>
          <a:graphicData uri="http://schemas.openxmlformats.org/presentationml/2006/ole">
            <p:oleObj spid="_x0000_s250884" r:id="rId7" imgW="1739145" imgH="203112" progId="Equation.3">
              <p:embed/>
            </p:oleObj>
          </a:graphicData>
        </a:graphic>
      </p:graphicFrame>
      <p:graphicFrame>
        <p:nvGraphicFramePr>
          <p:cNvPr id="30729" name="Object 9"/>
          <p:cNvGraphicFramePr>
            <a:graphicFrameLocks noChangeAspect="1"/>
          </p:cNvGraphicFramePr>
          <p:nvPr/>
        </p:nvGraphicFramePr>
        <p:xfrm>
          <a:off x="5844604" y="3969766"/>
          <a:ext cx="1728787" cy="373063"/>
        </p:xfrm>
        <a:graphic>
          <a:graphicData uri="http://schemas.openxmlformats.org/presentationml/2006/ole">
            <p:oleObj spid="_x0000_s250883" r:id="rId8" imgW="800447" imgH="177877" progId="Equation.3">
              <p:embed/>
            </p:oleObj>
          </a:graphicData>
        </a:graphic>
      </p:graphicFrame>
      <p:graphicFrame>
        <p:nvGraphicFramePr>
          <p:cNvPr id="30730" name="Object 10"/>
          <p:cNvGraphicFramePr>
            <a:graphicFrameLocks noChangeAspect="1"/>
          </p:cNvGraphicFramePr>
          <p:nvPr/>
        </p:nvGraphicFramePr>
        <p:xfrm>
          <a:off x="5846191" y="4693666"/>
          <a:ext cx="1755775" cy="396875"/>
        </p:xfrm>
        <a:graphic>
          <a:graphicData uri="http://schemas.openxmlformats.org/presentationml/2006/ole">
            <p:oleObj spid="_x0000_s250882" r:id="rId9" imgW="775373" imgH="177954" progId="Equation.3">
              <p:embed/>
            </p:oleObj>
          </a:graphicData>
        </a:graphic>
      </p:graphicFrame>
      <p:graphicFrame>
        <p:nvGraphicFramePr>
          <p:cNvPr id="30731" name="Object 11"/>
          <p:cNvGraphicFramePr>
            <a:graphicFrameLocks noChangeAspect="1"/>
          </p:cNvGraphicFramePr>
          <p:nvPr/>
        </p:nvGraphicFramePr>
        <p:xfrm>
          <a:off x="1448816" y="5425504"/>
          <a:ext cx="1344613" cy="457200"/>
        </p:xfrm>
        <a:graphic>
          <a:graphicData uri="http://schemas.openxmlformats.org/presentationml/2006/ole">
            <p:oleObj spid="_x0000_s250881" r:id="rId10" imgW="674564" imgH="229097" progId="Equation.3">
              <p:embed/>
            </p:oleObj>
          </a:graphicData>
        </a:graphic>
      </p:graphicFrame>
      <p:sp>
        <p:nvSpPr>
          <p:cNvPr id="3" name="标题 2"/>
          <p:cNvSpPr>
            <a:spLocks noGrp="1"/>
          </p:cNvSpPr>
          <p:nvPr>
            <p:ph type="title"/>
          </p:nvPr>
        </p:nvSpPr>
        <p:spPr/>
        <p:txBody>
          <a:bodyPr/>
          <a:lstStyle/>
          <a:p>
            <a:r>
              <a:rPr lang="zh-CN" altLang="en-US" dirty="0" smtClean="0"/>
              <a:t>无量纲方程的推导</a:t>
            </a:r>
            <a:endParaRPr lang="zh-CN" altLang="en-US" dirty="0"/>
          </a:p>
        </p:txBody>
      </p:sp>
      <p:sp>
        <p:nvSpPr>
          <p:cNvPr id="2" name="灯片编号占位符 1"/>
          <p:cNvSpPr>
            <a:spLocks noGrp="1"/>
          </p:cNvSpPr>
          <p:nvPr>
            <p:ph type="sldNum" sz="quarter" idx="4"/>
          </p:nvPr>
        </p:nvSpPr>
        <p:spPr/>
        <p:txBody>
          <a:bodyPr/>
          <a:lstStyle/>
          <a:p>
            <a:fld id="{E5BDF72E-9FE5-429F-91AD-B59394577185}" type="slidenum">
              <a:rPr lang="zh-CN" altLang="en-US" smtClean="0"/>
              <a:pPr/>
              <a:t>33</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nvGraphicFramePr>
        <p:xfrm>
          <a:off x="1163138" y="1042217"/>
          <a:ext cx="6408738" cy="920750"/>
        </p:xfrm>
        <a:graphic>
          <a:graphicData uri="http://schemas.openxmlformats.org/presentationml/2006/ole">
            <p:oleObj spid="_x0000_s251907" r:id="rId3" imgW="2882900" imgH="419100" progId="Equation.3">
              <p:embed/>
            </p:oleObj>
          </a:graphicData>
        </a:graphic>
      </p:graphicFrame>
      <p:sp>
        <p:nvSpPr>
          <p:cNvPr id="31747" name="Line 3"/>
          <p:cNvSpPr>
            <a:spLocks noChangeShapeType="1"/>
          </p:cNvSpPr>
          <p:nvPr/>
        </p:nvSpPr>
        <p:spPr bwMode="auto">
          <a:xfrm>
            <a:off x="4476251" y="1978842"/>
            <a:ext cx="0" cy="863600"/>
          </a:xfrm>
          <a:prstGeom prst="line">
            <a:avLst/>
          </a:prstGeom>
          <a:noFill/>
          <a:ln w="952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ea typeface="微软雅黑" panose="020B0503020204020204" pitchFamily="34" charset="-122"/>
            </a:endParaRPr>
          </a:p>
        </p:txBody>
      </p:sp>
      <p:graphicFrame>
        <p:nvGraphicFramePr>
          <p:cNvPr id="31748" name="Object 4"/>
          <p:cNvGraphicFramePr>
            <a:graphicFrameLocks noChangeAspect="1"/>
          </p:cNvGraphicFramePr>
          <p:nvPr/>
        </p:nvGraphicFramePr>
        <p:xfrm>
          <a:off x="929041" y="3013139"/>
          <a:ext cx="7094419" cy="1822450"/>
        </p:xfrm>
        <a:graphic>
          <a:graphicData uri="http://schemas.openxmlformats.org/presentationml/2006/ole">
            <p:oleObj spid="_x0000_s251906" name="Equation" r:id="rId4" imgW="76200000" imgH="21336000" progId="Equation.DSMT4">
              <p:embed/>
            </p:oleObj>
          </a:graphicData>
        </a:graphic>
      </p:graphicFrame>
      <p:graphicFrame>
        <p:nvGraphicFramePr>
          <p:cNvPr id="31750" name="Object 6"/>
          <p:cNvGraphicFramePr>
            <a:graphicFrameLocks noChangeAspect="1"/>
          </p:cNvGraphicFramePr>
          <p:nvPr/>
        </p:nvGraphicFramePr>
        <p:xfrm>
          <a:off x="2690186" y="5201358"/>
          <a:ext cx="3971925" cy="1082675"/>
        </p:xfrm>
        <a:graphic>
          <a:graphicData uri="http://schemas.openxmlformats.org/presentationml/2006/ole">
            <p:oleObj spid="_x0000_s251905" r:id="rId5" imgW="1575484" imgH="431987" progId="Equation.3">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34</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971550" y="2997200"/>
            <a:ext cx="48958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zh-CN" sz="2000" b="0" dirty="0">
                <a:latin typeface="微软雅黑" panose="020B0503020204020204" pitchFamily="34" charset="-122"/>
                <a:ea typeface="微软雅黑" panose="020B0503020204020204" pitchFamily="34" charset="-122"/>
              </a:rPr>
              <a:t>上述方程两边同除</a:t>
            </a:r>
            <a:r>
              <a:rPr lang="zh-CN" altLang="zh-CN" sz="2000" b="0" dirty="0" smtClean="0">
                <a:latin typeface="微软雅黑" panose="020B0503020204020204" pitchFamily="34" charset="-122"/>
                <a:ea typeface="微软雅黑" panose="020B0503020204020204" pitchFamily="34" charset="-122"/>
              </a:rPr>
              <a:t>于</a:t>
            </a:r>
            <a:r>
              <a:rPr lang="en-US" altLang="zh-CN" sz="2000" b="0" dirty="0" smtClean="0">
                <a:latin typeface="微软雅黑" panose="020B0503020204020204" pitchFamily="34" charset="-122"/>
                <a:ea typeface="微软雅黑" panose="020B0503020204020204" pitchFamily="34" charset="-122"/>
              </a:rPr>
              <a:t>        </a:t>
            </a:r>
            <a:r>
              <a:rPr lang="zh-CN" altLang="zh-CN" sz="2000" b="0" dirty="0" smtClean="0">
                <a:latin typeface="微软雅黑" panose="020B0503020204020204" pitchFamily="34" charset="-122"/>
                <a:ea typeface="微软雅黑" panose="020B0503020204020204" pitchFamily="34" charset="-122"/>
              </a:rPr>
              <a:t>     </a:t>
            </a:r>
            <a:r>
              <a:rPr lang="zh-CN" altLang="zh-CN" sz="2000" b="0" dirty="0">
                <a:latin typeface="微软雅黑" panose="020B0503020204020204" pitchFamily="34" charset="-122"/>
                <a:ea typeface="微软雅黑" panose="020B0503020204020204" pitchFamily="34" charset="-122"/>
              </a:rPr>
              <a:t>，得：</a:t>
            </a:r>
          </a:p>
        </p:txBody>
      </p:sp>
      <p:graphicFrame>
        <p:nvGraphicFramePr>
          <p:cNvPr id="32771" name="Object 3"/>
          <p:cNvGraphicFramePr>
            <a:graphicFrameLocks noChangeAspect="1"/>
          </p:cNvGraphicFramePr>
          <p:nvPr/>
        </p:nvGraphicFramePr>
        <p:xfrm>
          <a:off x="566738" y="3765550"/>
          <a:ext cx="7932737" cy="882650"/>
        </p:xfrm>
        <a:graphic>
          <a:graphicData uri="http://schemas.openxmlformats.org/presentationml/2006/ole">
            <p:oleObj spid="_x0000_s252931" r:id="rId3" imgW="3670300" imgH="419100" progId="Equation.3">
              <p:embed/>
            </p:oleObj>
          </a:graphicData>
        </a:graphic>
      </p:graphicFrame>
      <p:graphicFrame>
        <p:nvGraphicFramePr>
          <p:cNvPr id="32772" name="Object 4"/>
          <p:cNvGraphicFramePr>
            <a:graphicFrameLocks noChangeAspect="1"/>
          </p:cNvGraphicFramePr>
          <p:nvPr/>
        </p:nvGraphicFramePr>
        <p:xfrm>
          <a:off x="3851275" y="2852738"/>
          <a:ext cx="647700" cy="739775"/>
        </p:xfrm>
        <a:graphic>
          <a:graphicData uri="http://schemas.openxmlformats.org/presentationml/2006/ole">
            <p:oleObj spid="_x0000_s252930" r:id="rId4" imgW="293245" imgH="395244" progId="Equation.DSMT4">
              <p:embed/>
            </p:oleObj>
          </a:graphicData>
        </a:graphic>
      </p:graphicFrame>
      <p:graphicFrame>
        <p:nvGraphicFramePr>
          <p:cNvPr id="32773" name="Object 5"/>
          <p:cNvGraphicFramePr>
            <a:graphicFrameLocks noChangeAspect="1"/>
          </p:cNvGraphicFramePr>
          <p:nvPr/>
        </p:nvGraphicFramePr>
        <p:xfrm>
          <a:off x="250825" y="1700213"/>
          <a:ext cx="8712200" cy="739775"/>
        </p:xfrm>
        <a:graphic>
          <a:graphicData uri="http://schemas.openxmlformats.org/presentationml/2006/ole">
            <p:oleObj spid="_x0000_s252929" r:id="rId5" imgW="5372100" imgH="457200" progId="Equation.3">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35</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5" name="Object 3"/>
          <p:cNvGraphicFramePr>
            <a:graphicFrameLocks noChangeAspect="1"/>
          </p:cNvGraphicFramePr>
          <p:nvPr/>
        </p:nvGraphicFramePr>
        <p:xfrm>
          <a:off x="830263" y="1893888"/>
          <a:ext cx="7931150" cy="882650"/>
        </p:xfrm>
        <a:graphic>
          <a:graphicData uri="http://schemas.openxmlformats.org/presentationml/2006/ole">
            <p:oleObj spid="_x0000_s253956" r:id="rId3" imgW="3670300" imgH="419100" progId="Equation.3">
              <p:embed/>
            </p:oleObj>
          </a:graphicData>
        </a:graphic>
      </p:graphicFrame>
      <p:graphicFrame>
        <p:nvGraphicFramePr>
          <p:cNvPr id="33796" name="Object 4"/>
          <p:cNvGraphicFramePr>
            <a:graphicFrameLocks noChangeAspect="1"/>
          </p:cNvGraphicFramePr>
          <p:nvPr/>
        </p:nvGraphicFramePr>
        <p:xfrm>
          <a:off x="753269" y="4372827"/>
          <a:ext cx="7715250" cy="925513"/>
        </p:xfrm>
        <a:graphic>
          <a:graphicData uri="http://schemas.openxmlformats.org/presentationml/2006/ole">
            <p:oleObj spid="_x0000_s253955" r:id="rId4" imgW="3416300" imgH="419100" progId="Equation.3">
              <p:embed/>
            </p:oleObj>
          </a:graphicData>
        </a:graphic>
      </p:graphicFrame>
      <p:graphicFrame>
        <p:nvGraphicFramePr>
          <p:cNvPr id="33797" name="Object 5"/>
          <p:cNvGraphicFramePr>
            <a:graphicFrameLocks noChangeAspect="1"/>
          </p:cNvGraphicFramePr>
          <p:nvPr/>
        </p:nvGraphicFramePr>
        <p:xfrm>
          <a:off x="3686175" y="3124200"/>
          <a:ext cx="1849438" cy="439738"/>
        </p:xfrm>
        <a:graphic>
          <a:graphicData uri="http://schemas.openxmlformats.org/presentationml/2006/ole">
            <p:oleObj spid="_x0000_s253954" r:id="rId5" imgW="715680" imgH="162000" progId="Equation.3">
              <p:embed/>
            </p:oleObj>
          </a:graphicData>
        </a:graphic>
      </p:graphicFrame>
      <p:graphicFrame>
        <p:nvGraphicFramePr>
          <p:cNvPr id="33798" name="Object 6"/>
          <p:cNvGraphicFramePr>
            <a:graphicFrameLocks noChangeAspect="1"/>
          </p:cNvGraphicFramePr>
          <p:nvPr/>
        </p:nvGraphicFramePr>
        <p:xfrm>
          <a:off x="5867400" y="3048000"/>
          <a:ext cx="1981200" cy="547688"/>
        </p:xfrm>
        <a:graphic>
          <a:graphicData uri="http://schemas.openxmlformats.org/presentationml/2006/ole">
            <p:oleObj spid="_x0000_s253953" r:id="rId6" imgW="811080" imgH="209880" progId="Equation.3">
              <p:embed/>
            </p:oleObj>
          </a:graphicData>
        </a:graphic>
      </p:graphicFrame>
      <p:sp>
        <p:nvSpPr>
          <p:cNvPr id="33799" name="Rectangle 7"/>
          <p:cNvSpPr>
            <a:spLocks noChangeArrowheads="1"/>
          </p:cNvSpPr>
          <p:nvPr/>
        </p:nvSpPr>
        <p:spPr bwMode="auto">
          <a:xfrm>
            <a:off x="1041400" y="3190875"/>
            <a:ext cx="2216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定义特征无量纲数</a:t>
            </a:r>
          </a:p>
        </p:txBody>
      </p:sp>
      <p:sp>
        <p:nvSpPr>
          <p:cNvPr id="3" name="标题 2"/>
          <p:cNvSpPr>
            <a:spLocks noGrp="1"/>
          </p:cNvSpPr>
          <p:nvPr>
            <p:ph type="title"/>
          </p:nvPr>
        </p:nvSpPr>
        <p:spPr/>
        <p:txBody>
          <a:bodyPr/>
          <a:lstStyle/>
          <a:p>
            <a:r>
              <a:rPr lang="zh-CN" altLang="zh-CN" dirty="0"/>
              <a:t>无量纲</a:t>
            </a:r>
            <a:r>
              <a:rPr lang="zh-CN" altLang="zh-CN" dirty="0" smtClean="0"/>
              <a:t>方程</a:t>
            </a:r>
            <a:endParaRPr lang="zh-CN" altLang="en-US" dirty="0"/>
          </a:p>
        </p:txBody>
      </p:sp>
      <p:sp>
        <p:nvSpPr>
          <p:cNvPr id="2" name="灯片编号占位符 1"/>
          <p:cNvSpPr>
            <a:spLocks noGrp="1"/>
          </p:cNvSpPr>
          <p:nvPr>
            <p:ph type="sldNum" sz="quarter" idx="4"/>
          </p:nvPr>
        </p:nvSpPr>
        <p:spPr/>
        <p:txBody>
          <a:bodyPr/>
          <a:lstStyle/>
          <a:p>
            <a:fld id="{E5BDF72E-9FE5-429F-91AD-B59394577185}" type="slidenum">
              <a:rPr lang="zh-CN" altLang="en-US" smtClean="0"/>
              <a:pPr/>
              <a:t>36</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928006" y="1565411"/>
            <a:ext cx="7315200"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zh-CN" sz="2000" b="0" dirty="0" smtClean="0">
                <a:latin typeface="微软雅黑" panose="020B0503020204020204" pitchFamily="34" charset="-122"/>
                <a:ea typeface="微软雅黑" panose="020B0503020204020204" pitchFamily="34" charset="-122"/>
              </a:rPr>
              <a:t>（</a:t>
            </a:r>
            <a:r>
              <a:rPr lang="zh-CN" altLang="zh-CN" sz="2000" b="0" dirty="0">
                <a:latin typeface="微软雅黑" panose="020B0503020204020204" pitchFamily="34" charset="-122"/>
                <a:ea typeface="微软雅黑" panose="020B0503020204020204" pitchFamily="34" charset="-122"/>
              </a:rPr>
              <a:t>1）与单位制</a:t>
            </a:r>
            <a:r>
              <a:rPr lang="zh-CN" altLang="zh-CN" sz="2000" b="0" dirty="0" smtClean="0">
                <a:latin typeface="微软雅黑" panose="020B0503020204020204" pitchFamily="34" charset="-122"/>
                <a:ea typeface="微软雅黑" panose="020B0503020204020204" pitchFamily="34" charset="-122"/>
              </a:rPr>
              <a:t>无关</a:t>
            </a:r>
            <a:endParaRPr lang="zh-CN" altLang="zh-CN" sz="2000" b="0" dirty="0">
              <a:latin typeface="微软雅黑" panose="020B0503020204020204" pitchFamily="34" charset="-122"/>
              <a:ea typeface="微软雅黑" panose="020B0503020204020204" pitchFamily="34" charset="-122"/>
            </a:endParaRPr>
          </a:p>
          <a:p>
            <a:pPr algn="just">
              <a:spcBef>
                <a:spcPct val="50000"/>
              </a:spcBef>
            </a:pPr>
            <a:r>
              <a:rPr lang="zh-CN" altLang="zh-CN" sz="2000" b="0" dirty="0">
                <a:latin typeface="微软雅黑" panose="020B0503020204020204" pitchFamily="34" charset="-122"/>
                <a:ea typeface="微软雅黑" panose="020B0503020204020204" pitchFamily="34" charset="-122"/>
              </a:rPr>
              <a:t>（2）可以比较相对大小或相对</a:t>
            </a:r>
            <a:r>
              <a:rPr lang="zh-CN" altLang="zh-CN" sz="2000" b="0" dirty="0" smtClean="0">
                <a:latin typeface="微软雅黑" panose="020B0503020204020204" pitchFamily="34" charset="-122"/>
                <a:ea typeface="微软雅黑" panose="020B0503020204020204" pitchFamily="34" charset="-122"/>
              </a:rPr>
              <a:t>重要性</a:t>
            </a:r>
            <a:endParaRPr lang="zh-CN" altLang="zh-CN" sz="2000" b="0" dirty="0">
              <a:latin typeface="微软雅黑" panose="020B0503020204020204" pitchFamily="34" charset="-122"/>
              <a:ea typeface="微软雅黑" panose="020B0503020204020204" pitchFamily="34" charset="-122"/>
            </a:endParaRPr>
          </a:p>
          <a:p>
            <a:pPr algn="just">
              <a:spcBef>
                <a:spcPct val="50000"/>
              </a:spcBef>
            </a:pPr>
            <a:r>
              <a:rPr lang="zh-CN" altLang="zh-CN" sz="2000" b="0" dirty="0">
                <a:latin typeface="微软雅黑" panose="020B0503020204020204" pitchFamily="34" charset="-122"/>
                <a:ea typeface="微软雅黑" panose="020B0503020204020204" pitchFamily="34" charset="-122"/>
              </a:rPr>
              <a:t>（3）流场相似判据：对应的无量纲数相等</a:t>
            </a:r>
          </a:p>
        </p:txBody>
      </p:sp>
      <p:sp>
        <p:nvSpPr>
          <p:cNvPr id="3" name="标题 2"/>
          <p:cNvSpPr>
            <a:spLocks noGrp="1"/>
          </p:cNvSpPr>
          <p:nvPr>
            <p:ph type="title"/>
          </p:nvPr>
        </p:nvSpPr>
        <p:spPr/>
        <p:txBody>
          <a:bodyPr/>
          <a:lstStyle/>
          <a:p>
            <a:r>
              <a:rPr lang="zh-CN" altLang="zh-CN" dirty="0"/>
              <a:t>无量纲</a:t>
            </a:r>
            <a:r>
              <a:rPr lang="zh-CN" altLang="zh-CN" dirty="0" smtClean="0"/>
              <a:t>方程</a:t>
            </a:r>
            <a:r>
              <a:rPr lang="zh-CN" altLang="en-US" dirty="0"/>
              <a:t>的</a:t>
            </a:r>
            <a:r>
              <a:rPr lang="zh-CN" altLang="zh-CN" dirty="0" smtClean="0"/>
              <a:t>优点</a:t>
            </a:r>
            <a:endParaRPr lang="zh-CN" altLang="en-US" dirty="0"/>
          </a:p>
        </p:txBody>
      </p:sp>
      <p:sp>
        <p:nvSpPr>
          <p:cNvPr id="2" name="灯片编号占位符 1"/>
          <p:cNvSpPr>
            <a:spLocks noGrp="1"/>
          </p:cNvSpPr>
          <p:nvPr>
            <p:ph type="sldNum" sz="quarter" idx="4"/>
          </p:nvPr>
        </p:nvSpPr>
        <p:spPr/>
        <p:txBody>
          <a:bodyPr/>
          <a:lstStyle/>
          <a:p>
            <a:fld id="{E5BDF72E-9FE5-429F-91AD-B59394577185}" type="slidenum">
              <a:rPr lang="zh-CN" altLang="en-US" smtClean="0"/>
              <a:pPr/>
              <a:t>37</a:t>
            </a:fld>
            <a:endParaRPr lang="zh-CN" altLang="en-US"/>
          </a:p>
        </p:txBody>
      </p:sp>
      <p:graphicFrame>
        <p:nvGraphicFramePr>
          <p:cNvPr id="6" name="Object 4"/>
          <p:cNvGraphicFramePr>
            <a:graphicFrameLocks noChangeAspect="1"/>
          </p:cNvGraphicFramePr>
          <p:nvPr/>
        </p:nvGraphicFramePr>
        <p:xfrm>
          <a:off x="753269" y="4372827"/>
          <a:ext cx="7715250" cy="925513"/>
        </p:xfrm>
        <a:graphic>
          <a:graphicData uri="http://schemas.openxmlformats.org/presentationml/2006/ole">
            <p:oleObj spid="_x0000_s188829" r:id="rId3" imgW="3416300" imgH="419100" progId="Equation.3">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09419" y="1371328"/>
            <a:ext cx="7785644" cy="2092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50000"/>
              </a:lnSpc>
              <a:spcBef>
                <a:spcPct val="50000"/>
              </a:spcBef>
            </a:pPr>
            <a:r>
              <a:rPr lang="zh-CN" altLang="en-US" sz="2000" b="0" dirty="0" smtClean="0">
                <a:latin typeface="微软雅黑" panose="020B0503020204020204" pitchFamily="34" charset="-122"/>
                <a:ea typeface="微软雅黑" panose="020B0503020204020204" pitchFamily="34" charset="-122"/>
              </a:rPr>
              <a:t>1</a:t>
            </a:r>
            <a:r>
              <a:rPr lang="zh-CN" altLang="en-US" sz="2000" b="0" dirty="0">
                <a:latin typeface="微软雅黑" panose="020B0503020204020204" pitchFamily="34" charset="-122"/>
                <a:ea typeface="微软雅黑" panose="020B0503020204020204" pitchFamily="34" charset="-122"/>
              </a:rPr>
              <a:t>）一般无量纲数中物理量为流体中各点的数值；特征无量纲数中物理量为各物理量的特征值，在同一问题中取固定的唯一数值</a:t>
            </a:r>
          </a:p>
          <a:p>
            <a:pPr indent="457200" algn="just" eaLnBrk="1" hangingPunct="1">
              <a:lnSpc>
                <a:spcPct val="150000"/>
              </a:lnSpc>
              <a:spcBef>
                <a:spcPct val="50000"/>
              </a:spcBef>
            </a:pPr>
            <a:r>
              <a:rPr lang="zh-CN" altLang="en-US" sz="2000" b="0" dirty="0" smtClean="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）利用一般无量纲数判断的相似需逐点检验，是</a:t>
            </a:r>
            <a:r>
              <a:rPr lang="zh-CN" altLang="en-US" sz="2000" b="0" dirty="0">
                <a:solidFill>
                  <a:srgbClr val="002060"/>
                </a:solidFill>
                <a:latin typeface="微软雅黑" panose="020B0503020204020204" pitchFamily="34" charset="-122"/>
                <a:ea typeface="微软雅黑" panose="020B0503020204020204" pitchFamily="34" charset="-122"/>
              </a:rPr>
              <a:t>严格相似</a:t>
            </a:r>
            <a:r>
              <a:rPr lang="zh-CN" altLang="en-US" sz="2000" b="0" dirty="0">
                <a:latin typeface="微软雅黑" panose="020B0503020204020204" pitchFamily="34" charset="-122"/>
                <a:ea typeface="微软雅黑" panose="020B0503020204020204" pitchFamily="34" charset="-122"/>
              </a:rPr>
              <a:t>；利用特征无量纲数判断的相似是</a:t>
            </a:r>
            <a:r>
              <a:rPr lang="zh-CN" altLang="en-US" sz="2000" b="0" dirty="0">
                <a:solidFill>
                  <a:srgbClr val="C00000"/>
                </a:solidFill>
                <a:latin typeface="微软雅黑" panose="020B0503020204020204" pitchFamily="34" charset="-122"/>
                <a:ea typeface="微软雅黑" panose="020B0503020204020204" pitchFamily="34" charset="-122"/>
              </a:rPr>
              <a:t>特征相似</a:t>
            </a:r>
            <a:r>
              <a:rPr lang="zh-CN" altLang="en-US" sz="2000" b="0" dirty="0">
                <a:latin typeface="微软雅黑" panose="020B0503020204020204" pitchFamily="34" charset="-122"/>
                <a:ea typeface="微软雅黑" panose="020B0503020204020204" pitchFamily="34" charset="-122"/>
              </a:rPr>
              <a:t>，不是严格相似</a:t>
            </a:r>
          </a:p>
        </p:txBody>
      </p:sp>
      <p:sp>
        <p:nvSpPr>
          <p:cNvPr id="3" name="标题 2"/>
          <p:cNvSpPr>
            <a:spLocks noGrp="1"/>
          </p:cNvSpPr>
          <p:nvPr>
            <p:ph type="title"/>
          </p:nvPr>
        </p:nvSpPr>
        <p:spPr/>
        <p:txBody>
          <a:bodyPr/>
          <a:lstStyle/>
          <a:p>
            <a:r>
              <a:rPr lang="zh-CN" altLang="en-US" dirty="0"/>
              <a:t>一般无量纲数与特征无量纲数的</a:t>
            </a:r>
            <a:r>
              <a:rPr lang="zh-CN" altLang="en-US" dirty="0" smtClean="0"/>
              <a:t>差异</a:t>
            </a:r>
            <a:endParaRPr lang="zh-CN" altLang="en-US" dirty="0"/>
          </a:p>
        </p:txBody>
      </p:sp>
      <p:sp>
        <p:nvSpPr>
          <p:cNvPr id="2" name="灯片编号占位符 1"/>
          <p:cNvSpPr>
            <a:spLocks noGrp="1"/>
          </p:cNvSpPr>
          <p:nvPr>
            <p:ph type="sldNum" sz="quarter" idx="4"/>
          </p:nvPr>
        </p:nvSpPr>
        <p:spPr/>
        <p:txBody>
          <a:bodyPr/>
          <a:lstStyle/>
          <a:p>
            <a:fld id="{E5BDF72E-9FE5-429F-91AD-B59394577185}" type="slidenum">
              <a:rPr lang="zh-CN" altLang="en-US" smtClean="0"/>
              <a:pPr/>
              <a:t>38</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30226" y="1295680"/>
            <a:ext cx="7570787" cy="4924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a:lnSpc>
                <a:spcPct val="150000"/>
              </a:lnSpc>
              <a:spcBef>
                <a:spcPct val="50000"/>
              </a:spcBef>
            </a:pPr>
            <a:r>
              <a:rPr lang="zh-CN" altLang="en-US" b="0" dirty="0" smtClean="0">
                <a:latin typeface="微软雅黑" panose="020B0503020204020204" pitchFamily="34" charset="-122"/>
                <a:ea typeface="微软雅黑" panose="020B0503020204020204" pitchFamily="34" charset="-122"/>
              </a:rPr>
              <a:t>特征无量纲数的特点</a:t>
            </a:r>
            <a:endParaRPr lang="en-US" altLang="zh-CN" b="0" dirty="0" smtClean="0">
              <a:latin typeface="微软雅黑" panose="020B0503020204020204" pitchFamily="34" charset="-122"/>
              <a:ea typeface="微软雅黑" panose="020B0503020204020204" pitchFamily="34" charset="-122"/>
            </a:endParaRPr>
          </a:p>
          <a:p>
            <a:pPr marL="1028700" lvl="1" algn="just">
              <a:lnSpc>
                <a:spcPct val="150000"/>
              </a:lnSpc>
              <a:spcBef>
                <a:spcPct val="50000"/>
              </a:spcBef>
              <a:buFont typeface="Wingdings" panose="05000000000000000000" pitchFamily="2" charset="2"/>
              <a:buChar char="ü"/>
            </a:pPr>
            <a:r>
              <a:rPr lang="zh-CN" altLang="en-US" sz="1600" b="0" dirty="0" smtClean="0">
                <a:latin typeface="微软雅黑" panose="020B0503020204020204" pitchFamily="34" charset="-122"/>
                <a:ea typeface="微软雅黑" panose="020B0503020204020204" pitchFamily="34" charset="-122"/>
              </a:rPr>
              <a:t>由特征值组成，因为特征值只反映物理量的一般大小，在同一问题中不变。因此，特征无量纲数在场内</a:t>
            </a:r>
            <a:r>
              <a:rPr lang="zh-CN" altLang="en-US" sz="1600" dirty="0" smtClean="0">
                <a:solidFill>
                  <a:srgbClr val="002060"/>
                </a:solidFill>
                <a:latin typeface="微软雅黑" panose="020B0503020204020204" pitchFamily="34" charset="-122"/>
                <a:ea typeface="微软雅黑" panose="020B0503020204020204" pitchFamily="34" charset="-122"/>
              </a:rPr>
              <a:t>处处相等</a:t>
            </a:r>
            <a:r>
              <a:rPr lang="zh-CN" altLang="en-US" sz="1600" b="0" dirty="0" smtClean="0">
                <a:latin typeface="微软雅黑" panose="020B0503020204020204" pitchFamily="34" charset="-122"/>
                <a:ea typeface="微软雅黑" panose="020B0503020204020204" pitchFamily="34" charset="-122"/>
              </a:rPr>
              <a:t>，是个普适常数，用它们作为相似判据，只在一、二个点上进行检验即可，更方便。</a:t>
            </a:r>
            <a:endParaRPr lang="en-US" altLang="zh-CN" sz="1600" b="0" dirty="0" smtClean="0">
              <a:latin typeface="微软雅黑" panose="020B0503020204020204" pitchFamily="34" charset="-122"/>
              <a:ea typeface="微软雅黑" panose="020B0503020204020204" pitchFamily="34" charset="-122"/>
            </a:endParaRPr>
          </a:p>
          <a:p>
            <a:pPr marL="1028700" lvl="1" algn="just">
              <a:lnSpc>
                <a:spcPct val="150000"/>
              </a:lnSpc>
              <a:spcBef>
                <a:spcPct val="50000"/>
              </a:spcBef>
              <a:buFont typeface="Wingdings" panose="05000000000000000000" pitchFamily="2" charset="2"/>
              <a:buChar char="ü"/>
            </a:pPr>
            <a:r>
              <a:rPr lang="zh-CN" altLang="en-US" sz="1600" b="0" dirty="0" smtClean="0">
                <a:latin typeface="微软雅黑" panose="020B0503020204020204" pitchFamily="34" charset="-122"/>
                <a:ea typeface="微软雅黑" panose="020B0503020204020204" pitchFamily="34" charset="-122"/>
              </a:rPr>
              <a:t>它是无量纲量，与</a:t>
            </a:r>
            <a:r>
              <a:rPr lang="zh-CN" altLang="en-US" sz="1600" dirty="0" smtClean="0">
                <a:solidFill>
                  <a:srgbClr val="002060"/>
                </a:solidFill>
                <a:latin typeface="微软雅黑" panose="020B0503020204020204" pitchFamily="34" charset="-122"/>
                <a:ea typeface="微软雅黑" panose="020B0503020204020204" pitchFamily="34" charset="-122"/>
              </a:rPr>
              <a:t>测量单位</a:t>
            </a:r>
            <a:r>
              <a:rPr lang="zh-CN" altLang="en-US" sz="1600" b="0" dirty="0" smtClean="0">
                <a:latin typeface="微软雅黑" panose="020B0503020204020204" pitchFamily="34" charset="-122"/>
                <a:ea typeface="微软雅黑" panose="020B0503020204020204" pitchFamily="34" charset="-122"/>
              </a:rPr>
              <a:t>无关</a:t>
            </a:r>
            <a:endParaRPr lang="en-US" altLang="zh-CN" sz="1600" b="0" dirty="0" smtClean="0">
              <a:latin typeface="微软雅黑" panose="020B0503020204020204" pitchFamily="34" charset="-122"/>
              <a:ea typeface="微软雅黑" panose="020B0503020204020204" pitchFamily="34" charset="-122"/>
            </a:endParaRPr>
          </a:p>
          <a:p>
            <a:pPr marL="1028700" lvl="1" algn="just">
              <a:lnSpc>
                <a:spcPct val="150000"/>
              </a:lnSpc>
              <a:spcBef>
                <a:spcPct val="50000"/>
              </a:spcBef>
              <a:buFont typeface="Wingdings" panose="05000000000000000000" pitchFamily="2" charset="2"/>
              <a:buChar char="ü"/>
            </a:pPr>
            <a:r>
              <a:rPr lang="zh-CN" altLang="en-US" sz="1600" b="0" dirty="0" smtClean="0">
                <a:latin typeface="微软雅黑" panose="020B0503020204020204" pitchFamily="34" charset="-122"/>
                <a:ea typeface="微软雅黑" panose="020B0503020204020204" pitchFamily="34" charset="-122"/>
              </a:rPr>
              <a:t>它反映方程中各项的</a:t>
            </a:r>
            <a:r>
              <a:rPr lang="zh-CN" altLang="en-US" sz="1600" dirty="0" smtClean="0">
                <a:solidFill>
                  <a:srgbClr val="C00000"/>
                </a:solidFill>
                <a:latin typeface="微软雅黑" panose="020B0503020204020204" pitchFamily="34" charset="-122"/>
                <a:ea typeface="微软雅黑" panose="020B0503020204020204" pitchFamily="34" charset="-122"/>
              </a:rPr>
              <a:t>相对大小</a:t>
            </a:r>
            <a:endParaRPr lang="en-US" altLang="zh-CN" sz="1600" dirty="0" smtClean="0">
              <a:solidFill>
                <a:srgbClr val="C00000"/>
              </a:solidFill>
              <a:latin typeface="微软雅黑" panose="020B0503020204020204" pitchFamily="34" charset="-122"/>
              <a:ea typeface="微软雅黑" panose="020B0503020204020204" pitchFamily="34" charset="-122"/>
            </a:endParaRPr>
          </a:p>
          <a:p>
            <a:pPr indent="457200" algn="just">
              <a:lnSpc>
                <a:spcPct val="150000"/>
              </a:lnSpc>
              <a:spcBef>
                <a:spcPct val="50000"/>
              </a:spcBef>
            </a:pPr>
            <a:r>
              <a:rPr lang="zh-CN" altLang="en-US" b="0" dirty="0" smtClean="0">
                <a:latin typeface="微软雅黑" panose="020B0503020204020204" pitchFamily="34" charset="-122"/>
                <a:ea typeface="微软雅黑" panose="020B0503020204020204" pitchFamily="34" charset="-122"/>
              </a:rPr>
              <a:t>无</a:t>
            </a:r>
            <a:r>
              <a:rPr lang="zh-CN" altLang="en-US" b="0" dirty="0">
                <a:latin typeface="微软雅黑" panose="020B0503020204020204" pitchFamily="34" charset="-122"/>
                <a:ea typeface="微软雅黑" panose="020B0503020204020204" pitchFamily="34" charset="-122"/>
              </a:rPr>
              <a:t>量纲数可以作为两流场特征相似的相似判据。而在实际应用中，按照不同需要，引入了不同的特征无量纲数。</a:t>
            </a:r>
          </a:p>
          <a:p>
            <a:pPr indent="457200" algn="just">
              <a:lnSpc>
                <a:spcPct val="150000"/>
              </a:lnSpc>
              <a:spcBef>
                <a:spcPct val="50000"/>
              </a:spcBef>
            </a:pPr>
            <a:r>
              <a:rPr lang="zh-CN" altLang="en-US" b="0" dirty="0" smtClean="0">
                <a:latin typeface="微软雅黑" panose="020B0503020204020204" pitchFamily="34" charset="-122"/>
                <a:ea typeface="微软雅黑" panose="020B0503020204020204" pitchFamily="34" charset="-122"/>
              </a:rPr>
              <a:t>主要</a:t>
            </a:r>
            <a:r>
              <a:rPr lang="zh-CN" altLang="en-US" b="0" dirty="0">
                <a:latin typeface="微软雅黑" panose="020B0503020204020204" pitchFamily="34" charset="-122"/>
                <a:ea typeface="微软雅黑" panose="020B0503020204020204" pitchFamily="34" charset="-122"/>
              </a:rPr>
              <a:t>介绍特征Re数、特征Fr数和特征Ro数</a:t>
            </a:r>
          </a:p>
          <a:p>
            <a:pPr indent="457200" algn="just">
              <a:lnSpc>
                <a:spcPct val="150000"/>
              </a:lnSpc>
              <a:spcBef>
                <a:spcPct val="50000"/>
              </a:spcBef>
            </a:pPr>
            <a:r>
              <a:rPr lang="zh-CN" altLang="en-US" b="0" dirty="0">
                <a:latin typeface="微软雅黑" panose="020B0503020204020204" pitchFamily="34" charset="-122"/>
                <a:ea typeface="微软雅黑" panose="020B0503020204020204" pitchFamily="34" charset="-122"/>
              </a:rPr>
              <a:t>——关键在于理解其物理含义及其应用</a:t>
            </a:r>
          </a:p>
        </p:txBody>
      </p:sp>
      <p:sp>
        <p:nvSpPr>
          <p:cNvPr id="36867" name="Rectangle 3"/>
          <p:cNvSpPr>
            <a:spLocks noChangeArrowheads="1"/>
          </p:cNvSpPr>
          <p:nvPr/>
        </p:nvSpPr>
        <p:spPr bwMode="auto">
          <a:xfrm>
            <a:off x="971550" y="542290"/>
            <a:ext cx="7129463" cy="581057"/>
          </a:xfrm>
          <a:prstGeom prst="rect">
            <a:avLst/>
          </a:prstGeom>
          <a:noFill/>
          <a:ln>
            <a:noFill/>
          </a:ln>
          <a:effectLst/>
          <a:extLst>
            <a:ext uri="{909E8E84-426E-40DD-AFC4-6F175D3DCCD1}">
              <a14:hiddenFill xmlns:a14="http://schemas.microsoft.com/office/drawing/2010/main" xmlns="">
                <a:solidFill>
                  <a:srgbClr val="80008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第四</a:t>
            </a:r>
            <a:r>
              <a:rPr lang="zh-CN" altLang="en-US" sz="2400" dirty="0" smtClean="0">
                <a:solidFill>
                  <a:srgbClr val="002060"/>
                </a:solidFill>
                <a:latin typeface="微软雅黑" panose="020B0503020204020204" pitchFamily="34" charset="-122"/>
                <a:ea typeface="微软雅黑" panose="020B0503020204020204" pitchFamily="34" charset="-122"/>
              </a:rPr>
              <a:t>节 特征</a:t>
            </a:r>
            <a:r>
              <a:rPr lang="zh-CN" altLang="en-US" sz="2400" dirty="0">
                <a:solidFill>
                  <a:srgbClr val="002060"/>
                </a:solidFill>
                <a:latin typeface="微软雅黑" panose="020B0503020204020204" pitchFamily="34" charset="-122"/>
                <a:ea typeface="微软雅黑" panose="020B0503020204020204" pitchFamily="34" charset="-122"/>
              </a:rPr>
              <a:t>无量纲数</a:t>
            </a:r>
          </a:p>
        </p:txBody>
      </p:sp>
      <p:sp>
        <p:nvSpPr>
          <p:cNvPr id="2" name="灯片编号占位符 1"/>
          <p:cNvSpPr>
            <a:spLocks noGrp="1"/>
          </p:cNvSpPr>
          <p:nvPr>
            <p:ph type="sldNum" sz="quarter" idx="12"/>
          </p:nvPr>
        </p:nvSpPr>
        <p:spPr/>
        <p:txBody>
          <a:bodyPr/>
          <a:lstStyle/>
          <a:p>
            <a:fld id="{E5BDF72E-9FE5-429F-91AD-B59394577185}" type="slidenum">
              <a:rPr lang="zh-CN" altLang="en-US" smtClean="0"/>
              <a:pPr/>
              <a:t>39</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971550" y="334963"/>
            <a:ext cx="7129463" cy="581057"/>
          </a:xfrm>
          <a:prstGeom prst="rect">
            <a:avLst/>
          </a:prstGeom>
          <a:noFill/>
          <a:ln>
            <a:noFill/>
          </a:ln>
          <a:effectLst/>
          <a:extLst>
            <a:ext uri="{909E8E84-426E-40DD-AFC4-6F175D3DCCD1}">
              <a14:hiddenFill xmlns:a14="http://schemas.microsoft.com/office/drawing/2010/main" xmlns="">
                <a:solidFill>
                  <a:srgbClr val="80008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第一</a:t>
            </a:r>
            <a:r>
              <a:rPr lang="zh-CN" altLang="en-US" sz="2400" dirty="0" smtClean="0">
                <a:solidFill>
                  <a:srgbClr val="002060"/>
                </a:solidFill>
                <a:latin typeface="微软雅黑" panose="020B0503020204020204" pitchFamily="34" charset="-122"/>
                <a:ea typeface="微软雅黑" panose="020B0503020204020204" pitchFamily="34" charset="-122"/>
              </a:rPr>
              <a:t>节 流体力学</a:t>
            </a:r>
            <a:r>
              <a:rPr lang="zh-CN" altLang="en-US" sz="2400" dirty="0">
                <a:solidFill>
                  <a:srgbClr val="002060"/>
                </a:solidFill>
                <a:latin typeface="微软雅黑" panose="020B0503020204020204" pitchFamily="34" charset="-122"/>
                <a:ea typeface="微软雅黑" panose="020B0503020204020204" pitchFamily="34" charset="-122"/>
              </a:rPr>
              <a:t>的模型试验和相似概念  </a:t>
            </a:r>
          </a:p>
        </p:txBody>
      </p:sp>
      <p:sp>
        <p:nvSpPr>
          <p:cNvPr id="6147" name="Rectangle 3"/>
          <p:cNvSpPr>
            <a:spLocks noChangeArrowheads="1"/>
          </p:cNvSpPr>
          <p:nvPr/>
        </p:nvSpPr>
        <p:spPr bwMode="auto">
          <a:xfrm>
            <a:off x="396875" y="1034689"/>
            <a:ext cx="8569325" cy="24006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流体力学</a:t>
            </a:r>
            <a:r>
              <a:rPr lang="zh-CN" altLang="en-US" sz="2000" b="0" dirty="0">
                <a:latin typeface="微软雅黑" panose="020B0503020204020204" pitchFamily="34" charset="-122"/>
                <a:ea typeface="微软雅黑" panose="020B0503020204020204" pitchFamily="34" charset="-122"/>
              </a:rPr>
              <a:t>问题的解决——&gt;实验研究的方法</a:t>
            </a:r>
          </a:p>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流体力学</a:t>
            </a:r>
            <a:r>
              <a:rPr lang="zh-CN" altLang="en-US" sz="2000" b="0" dirty="0">
                <a:latin typeface="微软雅黑" panose="020B0503020204020204" pitchFamily="34" charset="-122"/>
                <a:ea typeface="微软雅黑" panose="020B0503020204020204" pitchFamily="34" charset="-122"/>
              </a:rPr>
              <a:t>实验通常是在实验室条件下对实际流动和原型流动</a:t>
            </a:r>
            <a:r>
              <a:rPr lang="zh-CN" altLang="en-US" sz="2000" b="0" dirty="0" smtClean="0">
                <a:latin typeface="微软雅黑" panose="020B0503020204020204" pitchFamily="34" charset="-122"/>
                <a:ea typeface="微软雅黑" panose="020B0503020204020204" pitchFamily="34" charset="-122"/>
              </a:rPr>
              <a:t>进行</a:t>
            </a:r>
            <a:r>
              <a:rPr lang="zh-CN" altLang="en-US" sz="2000" b="0" dirty="0">
                <a:latin typeface="微软雅黑" panose="020B0503020204020204" pitchFamily="34" charset="-122"/>
                <a:ea typeface="微软雅黑" panose="020B0503020204020204" pitchFamily="34" charset="-122"/>
              </a:rPr>
              <a:t>模拟</a:t>
            </a:r>
            <a:r>
              <a:rPr lang="zh-CN" altLang="en-US" sz="2000" b="0" dirty="0" smtClean="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即把原型流动模拟成实验室的模型流动。</a:t>
            </a:r>
          </a:p>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只有</a:t>
            </a:r>
            <a:r>
              <a:rPr lang="zh-CN" altLang="en-US" sz="2000" b="0" dirty="0">
                <a:latin typeface="微软雅黑" panose="020B0503020204020204" pitchFamily="34" charset="-122"/>
                <a:ea typeface="微软雅黑" panose="020B0503020204020204" pitchFamily="34" charset="-122"/>
              </a:rPr>
              <a:t>原型和模型中物理过程的本质完全一致，实验室的模型流动才能真正代表原型中的流动。</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7950" y="3717925"/>
            <a:ext cx="4392613" cy="2806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60925" y="3716338"/>
            <a:ext cx="4032250" cy="2854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2" name="灯片编号占位符 1"/>
          <p:cNvSpPr>
            <a:spLocks noGrp="1"/>
          </p:cNvSpPr>
          <p:nvPr>
            <p:ph type="sldNum" sz="quarter" idx="12"/>
          </p:nvPr>
        </p:nvSpPr>
        <p:spPr/>
        <p:txBody>
          <a:bodyPr/>
          <a:lstStyle/>
          <a:p>
            <a:fld id="{E5BDF72E-9FE5-429F-91AD-B59394577185}" type="slidenum">
              <a:rPr lang="zh-CN" altLang="en-US" smtClean="0"/>
              <a:pPr/>
              <a:t>4</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457200" y="1261190"/>
            <a:ext cx="8496300" cy="51706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pPr>
            <a:r>
              <a:rPr lang="zh-CN" altLang="en-US" sz="2000" b="0" dirty="0" smtClean="0">
                <a:latin typeface="Calibri" panose="020F0502020204030204" pitchFamily="34" charset="0"/>
                <a:ea typeface="微软雅黑" panose="020B0503020204020204" pitchFamily="34" charset="-122"/>
              </a:rPr>
              <a:t>雷诺</a:t>
            </a:r>
            <a:r>
              <a:rPr lang="zh-CN" altLang="en-US" sz="2000" b="0" dirty="0">
                <a:latin typeface="Calibri" panose="020F0502020204030204" pitchFamily="34" charset="0"/>
                <a:ea typeface="微软雅黑" panose="020B0503020204020204" pitchFamily="34" charset="-122"/>
              </a:rPr>
              <a:t>（O Reynolds）在研究流体不稳定和湍流问题时，最早引进了Re数。Re数在流体力学中具有重要的意义，随着流体力学的发展，Re数成为了判断两粘性流体运动是否相似的重要判据之一。</a:t>
            </a:r>
          </a:p>
          <a:p>
            <a:pPr indent="457200" eaLnBrk="1" hangingPunct="1">
              <a:lnSpc>
                <a:spcPct val="150000"/>
              </a:lnSpc>
            </a:pPr>
            <a:r>
              <a:rPr lang="zh-CN" altLang="en-US" sz="2000" b="0" dirty="0" smtClean="0">
                <a:latin typeface="Calibri" panose="020F0502020204030204" pitchFamily="34" charset="0"/>
                <a:ea typeface="微软雅黑" panose="020B0503020204020204" pitchFamily="34" charset="-122"/>
              </a:rPr>
              <a:t>特征</a:t>
            </a:r>
            <a:r>
              <a:rPr lang="zh-CN" altLang="en-US" sz="2000" b="0" dirty="0">
                <a:latin typeface="Calibri" panose="020F0502020204030204" pitchFamily="34" charset="0"/>
                <a:ea typeface="微软雅黑" panose="020B0503020204020204" pitchFamily="34" charset="-122"/>
              </a:rPr>
              <a:t>Re数定义：</a:t>
            </a:r>
          </a:p>
          <a:p>
            <a:pPr indent="457200" eaLnBrk="1" hangingPunct="1">
              <a:lnSpc>
                <a:spcPct val="150000"/>
              </a:lnSpc>
            </a:pPr>
            <a:endParaRPr lang="en-US" altLang="zh-CN" sz="2000" b="0" dirty="0" smtClean="0">
              <a:latin typeface="Calibri" panose="020F0502020204030204" pitchFamily="34" charset="0"/>
              <a:ea typeface="微软雅黑" panose="020B0503020204020204" pitchFamily="34" charset="-122"/>
            </a:endParaRPr>
          </a:p>
          <a:p>
            <a:pPr indent="457200" eaLnBrk="1" hangingPunct="1">
              <a:lnSpc>
                <a:spcPct val="150000"/>
              </a:lnSpc>
            </a:pPr>
            <a:r>
              <a:rPr lang="zh-CN" altLang="en-US" sz="2000" b="0" dirty="0" smtClean="0">
                <a:latin typeface="Calibri" panose="020F0502020204030204" pitchFamily="34" charset="0"/>
                <a:ea typeface="微软雅黑" panose="020B0503020204020204" pitchFamily="34" charset="-122"/>
              </a:rPr>
              <a:t>                                              = </a:t>
            </a:r>
            <a:r>
              <a:rPr lang="zh-CN" altLang="en-US" sz="2000" b="0" dirty="0" smtClean="0">
                <a:solidFill>
                  <a:srgbClr val="002060"/>
                </a:solidFill>
                <a:latin typeface="Calibri" panose="020F0502020204030204" pitchFamily="34" charset="0"/>
                <a:ea typeface="微软雅黑" panose="020B0503020204020204" pitchFamily="34" charset="-122"/>
              </a:rPr>
              <a:t>特征</a:t>
            </a:r>
            <a:r>
              <a:rPr lang="zh-CN" altLang="en-US" sz="2000" b="0" dirty="0">
                <a:solidFill>
                  <a:srgbClr val="002060"/>
                </a:solidFill>
                <a:latin typeface="Calibri" panose="020F0502020204030204" pitchFamily="34" charset="0"/>
                <a:ea typeface="微软雅黑" panose="020B0503020204020204" pitchFamily="34" charset="-122"/>
              </a:rPr>
              <a:t>惯性力</a:t>
            </a:r>
            <a:r>
              <a:rPr lang="zh-CN" altLang="en-US" sz="2000" b="0" dirty="0">
                <a:latin typeface="Calibri" panose="020F0502020204030204" pitchFamily="34" charset="0"/>
                <a:ea typeface="微软雅黑" panose="020B0503020204020204" pitchFamily="34" charset="-122"/>
              </a:rPr>
              <a:t>/</a:t>
            </a:r>
            <a:r>
              <a:rPr lang="zh-CN" altLang="en-US" sz="2000" b="0" dirty="0">
                <a:solidFill>
                  <a:srgbClr val="C00000"/>
                </a:solidFill>
                <a:latin typeface="Calibri" panose="020F0502020204030204" pitchFamily="34" charset="0"/>
                <a:ea typeface="微软雅黑" panose="020B0503020204020204" pitchFamily="34" charset="-122"/>
              </a:rPr>
              <a:t>特征粘性力</a:t>
            </a:r>
          </a:p>
          <a:p>
            <a:pPr indent="457200" eaLnBrk="1" hangingPunct="1">
              <a:lnSpc>
                <a:spcPct val="150000"/>
              </a:lnSpc>
            </a:pPr>
            <a:endParaRPr lang="zh-CN" altLang="en-US" sz="2000" b="0" dirty="0">
              <a:latin typeface="Calibri" panose="020F0502020204030204" pitchFamily="34" charset="0"/>
              <a:ea typeface="微软雅黑" panose="020B0503020204020204" pitchFamily="34" charset="-122"/>
            </a:endParaRPr>
          </a:p>
          <a:p>
            <a:pPr indent="457200" eaLnBrk="1" hangingPunct="1">
              <a:lnSpc>
                <a:spcPct val="150000"/>
              </a:lnSpc>
            </a:pPr>
            <a:endParaRPr lang="zh-CN" altLang="en-US" sz="2000" b="0" dirty="0">
              <a:latin typeface="Calibri" panose="020F0502020204030204" pitchFamily="34" charset="0"/>
              <a:ea typeface="微软雅黑" panose="020B0503020204020204" pitchFamily="34" charset="-122"/>
            </a:endParaRPr>
          </a:p>
          <a:p>
            <a:pPr indent="457200" eaLnBrk="1" hangingPunct="1">
              <a:lnSpc>
                <a:spcPct val="150000"/>
              </a:lnSpc>
            </a:pPr>
            <a:endParaRPr lang="zh-CN" altLang="en-US" sz="2000" b="0" dirty="0">
              <a:latin typeface="Calibri" panose="020F0502020204030204" pitchFamily="34" charset="0"/>
              <a:ea typeface="微软雅黑" panose="020B0503020204020204" pitchFamily="34" charset="-122"/>
            </a:endParaRPr>
          </a:p>
          <a:p>
            <a:pPr indent="457200" eaLnBrk="1" hangingPunct="1">
              <a:lnSpc>
                <a:spcPct val="150000"/>
              </a:lnSpc>
            </a:pPr>
            <a:endParaRPr lang="zh-CN" altLang="en-US" sz="2000" b="0" dirty="0">
              <a:latin typeface="Calibri" panose="020F0502020204030204" pitchFamily="34" charset="0"/>
              <a:ea typeface="微软雅黑" panose="020B0503020204020204" pitchFamily="34" charset="-122"/>
            </a:endParaRPr>
          </a:p>
          <a:p>
            <a:pPr indent="457200" eaLnBrk="1" hangingPunct="1">
              <a:lnSpc>
                <a:spcPct val="150000"/>
              </a:lnSpc>
            </a:pPr>
            <a:r>
              <a:rPr lang="zh-CN" altLang="en-US" sz="2000" b="0" dirty="0">
                <a:latin typeface="Calibri" panose="020F0502020204030204" pitchFamily="34" charset="0"/>
                <a:ea typeface="微软雅黑" panose="020B0503020204020204" pitchFamily="34" charset="-122"/>
              </a:rPr>
              <a:t>        </a:t>
            </a:r>
            <a:endParaRPr lang="zh-CN" altLang="en-US" b="0" dirty="0">
              <a:latin typeface="Calibri" panose="020F0502020204030204" pitchFamily="34" charset="0"/>
              <a:ea typeface="微软雅黑" panose="020B0503020204020204" pitchFamily="34" charset="-122"/>
            </a:endParaRPr>
          </a:p>
        </p:txBody>
      </p:sp>
      <p:graphicFrame>
        <p:nvGraphicFramePr>
          <p:cNvPr id="37891" name="Object 3"/>
          <p:cNvGraphicFramePr>
            <a:graphicFrameLocks noChangeAspect="1"/>
          </p:cNvGraphicFramePr>
          <p:nvPr/>
        </p:nvGraphicFramePr>
        <p:xfrm>
          <a:off x="1767387" y="3602038"/>
          <a:ext cx="2057400" cy="488950"/>
        </p:xfrm>
        <a:graphic>
          <a:graphicData uri="http://schemas.openxmlformats.org/presentationml/2006/ole">
            <p:oleObj spid="_x0000_s189853" r:id="rId3" imgW="737240" imgH="177954" progId="Equation.3">
              <p:embed/>
            </p:oleObj>
          </a:graphicData>
        </a:graphic>
      </p:graphicFrame>
      <p:sp>
        <p:nvSpPr>
          <p:cNvPr id="2" name="标题 1"/>
          <p:cNvSpPr>
            <a:spLocks noGrp="1"/>
          </p:cNvSpPr>
          <p:nvPr>
            <p:ph type="title"/>
          </p:nvPr>
        </p:nvSpPr>
        <p:spPr/>
        <p:txBody>
          <a:bodyPr/>
          <a:lstStyle/>
          <a:p>
            <a:r>
              <a:rPr lang="zh-CN" altLang="en-US" b="0" dirty="0"/>
              <a:t>特征Re</a:t>
            </a:r>
            <a:r>
              <a:rPr lang="zh-CN" altLang="en-US" b="0" dirty="0" smtClean="0"/>
              <a:t>数</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40</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539875" y="1484313"/>
            <a:ext cx="25955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以垂直运动方程为例:</a:t>
            </a:r>
          </a:p>
        </p:txBody>
      </p:sp>
      <p:sp>
        <p:nvSpPr>
          <p:cNvPr id="38915" name="Rectangle 3"/>
          <p:cNvSpPr>
            <a:spLocks noChangeArrowheads="1"/>
          </p:cNvSpPr>
          <p:nvPr/>
        </p:nvSpPr>
        <p:spPr bwMode="auto">
          <a:xfrm>
            <a:off x="1799323" y="3411538"/>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Calibri" panose="020F0502020204030204" pitchFamily="34" charset="0"/>
                <a:ea typeface="微软雅黑" panose="020B0503020204020204" pitchFamily="34" charset="-122"/>
              </a:rPr>
              <a:t>惯性力项：</a:t>
            </a:r>
          </a:p>
        </p:txBody>
      </p:sp>
      <p:sp>
        <p:nvSpPr>
          <p:cNvPr id="38916" name="Rectangle 4"/>
          <p:cNvSpPr>
            <a:spLocks noChangeArrowheads="1"/>
          </p:cNvSpPr>
          <p:nvPr/>
        </p:nvSpPr>
        <p:spPr bwMode="auto">
          <a:xfrm>
            <a:off x="1817094" y="4265613"/>
            <a:ext cx="1454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Calibri" panose="020F0502020204030204" pitchFamily="34" charset="0"/>
                <a:ea typeface="微软雅黑" panose="020B0503020204020204" pitchFamily="34" charset="-122"/>
              </a:rPr>
              <a:t>粘性力项：</a:t>
            </a:r>
          </a:p>
        </p:txBody>
      </p:sp>
      <p:graphicFrame>
        <p:nvGraphicFramePr>
          <p:cNvPr id="38917" name="Object 5"/>
          <p:cNvGraphicFramePr>
            <a:graphicFrameLocks noChangeAspect="1"/>
          </p:cNvGraphicFramePr>
          <p:nvPr/>
        </p:nvGraphicFramePr>
        <p:xfrm>
          <a:off x="3276600" y="3213100"/>
          <a:ext cx="3190875" cy="863600"/>
        </p:xfrm>
        <a:graphic>
          <a:graphicData uri="http://schemas.openxmlformats.org/presentationml/2006/ole">
            <p:oleObj spid="_x0000_s257028" r:id="rId3" imgW="1562778" imgH="419282" progId="Equation.DSMT4">
              <p:embed/>
            </p:oleObj>
          </a:graphicData>
        </a:graphic>
      </p:graphicFrame>
      <p:graphicFrame>
        <p:nvGraphicFramePr>
          <p:cNvPr id="38918" name="Object 6"/>
          <p:cNvGraphicFramePr>
            <a:graphicFrameLocks noChangeAspect="1"/>
          </p:cNvGraphicFramePr>
          <p:nvPr/>
        </p:nvGraphicFramePr>
        <p:xfrm>
          <a:off x="3352800" y="4097338"/>
          <a:ext cx="2438400" cy="847725"/>
        </p:xfrm>
        <a:graphic>
          <a:graphicData uri="http://schemas.openxmlformats.org/presentationml/2006/ole">
            <p:oleObj spid="_x0000_s257027" r:id="rId4" imgW="1119544" imgH="394385" progId="Equation.3">
              <p:embed/>
            </p:oleObj>
          </a:graphicData>
        </a:graphic>
      </p:graphicFrame>
      <p:graphicFrame>
        <p:nvGraphicFramePr>
          <p:cNvPr id="38919" name="Object 7"/>
          <p:cNvGraphicFramePr>
            <a:graphicFrameLocks noChangeAspect="1"/>
          </p:cNvGraphicFramePr>
          <p:nvPr/>
        </p:nvGraphicFramePr>
        <p:xfrm>
          <a:off x="1835150" y="5084763"/>
          <a:ext cx="5554663" cy="855662"/>
        </p:xfrm>
        <a:graphic>
          <a:graphicData uri="http://schemas.openxmlformats.org/presentationml/2006/ole">
            <p:oleObj spid="_x0000_s257026" r:id="rId5" imgW="2700720" imgH="400320" progId="Equation.3">
              <p:embed/>
            </p:oleObj>
          </a:graphicData>
        </a:graphic>
      </p:graphicFrame>
      <p:graphicFrame>
        <p:nvGraphicFramePr>
          <p:cNvPr id="38920" name="Object 8"/>
          <p:cNvGraphicFramePr>
            <a:graphicFrameLocks noChangeAspect="1"/>
          </p:cNvGraphicFramePr>
          <p:nvPr/>
        </p:nvGraphicFramePr>
        <p:xfrm>
          <a:off x="1295400" y="2057400"/>
          <a:ext cx="6915150" cy="993775"/>
        </p:xfrm>
        <a:graphic>
          <a:graphicData uri="http://schemas.openxmlformats.org/presentationml/2006/ole">
            <p:oleObj spid="_x0000_s257025" r:id="rId6" imgW="2882900" imgH="419100" progId="Equation.3">
              <p:embed/>
            </p:oleObj>
          </a:graphicData>
        </a:graphic>
      </p:graphicFrame>
      <p:sp>
        <p:nvSpPr>
          <p:cNvPr id="38921" name="Line 9"/>
          <p:cNvSpPr>
            <a:spLocks noChangeShapeType="1"/>
          </p:cNvSpPr>
          <p:nvPr/>
        </p:nvSpPr>
        <p:spPr bwMode="auto">
          <a:xfrm>
            <a:off x="2286000" y="3124200"/>
            <a:ext cx="2819400" cy="0"/>
          </a:xfrm>
          <a:prstGeom prst="line">
            <a:avLst/>
          </a:prstGeom>
          <a:noFill/>
          <a:ln w="38100">
            <a:solidFill>
              <a:srgbClr val="FF00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dirty="0">
              <a:ea typeface="微软雅黑" panose="020B0503020204020204" pitchFamily="34" charset="-122"/>
            </a:endParaRPr>
          </a:p>
        </p:txBody>
      </p:sp>
      <p:sp>
        <p:nvSpPr>
          <p:cNvPr id="38922" name="Line 10"/>
          <p:cNvSpPr>
            <a:spLocks noChangeShapeType="1"/>
          </p:cNvSpPr>
          <p:nvPr/>
        </p:nvSpPr>
        <p:spPr bwMode="auto">
          <a:xfrm>
            <a:off x="6781800" y="2819400"/>
            <a:ext cx="838200" cy="0"/>
          </a:xfrm>
          <a:prstGeom prst="line">
            <a:avLst/>
          </a:prstGeom>
          <a:noFill/>
          <a:ln w="28575">
            <a:solidFill>
              <a:srgbClr val="FF00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dirty="0">
              <a:ea typeface="微软雅黑" panose="020B0503020204020204" pitchFamily="34" charset="-122"/>
            </a:endParaRPr>
          </a:p>
        </p:txBody>
      </p:sp>
      <p:sp>
        <p:nvSpPr>
          <p:cNvPr id="38923" name="Line 11"/>
          <p:cNvSpPr>
            <a:spLocks noChangeShapeType="1"/>
          </p:cNvSpPr>
          <p:nvPr/>
        </p:nvSpPr>
        <p:spPr bwMode="auto">
          <a:xfrm>
            <a:off x="6781800" y="2895600"/>
            <a:ext cx="838200" cy="0"/>
          </a:xfrm>
          <a:prstGeom prst="line">
            <a:avLst/>
          </a:prstGeom>
          <a:noFill/>
          <a:ln w="28575">
            <a:solidFill>
              <a:srgbClr val="FF00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dirty="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E5BDF72E-9FE5-429F-91AD-B59394577185}" type="slidenum">
              <a:rPr lang="zh-CN" altLang="en-US" smtClean="0"/>
              <a:pPr/>
              <a:t>41</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66725" y="1524000"/>
            <a:ext cx="7915275" cy="2708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pPr>
            <a:r>
              <a:rPr lang="zh-CN" altLang="zh-CN" sz="2000" b="0" dirty="0">
                <a:latin typeface="微软雅黑" panose="020B0503020204020204" pitchFamily="34" charset="-122"/>
                <a:ea typeface="微软雅黑" panose="020B0503020204020204" pitchFamily="34" charset="-122"/>
              </a:rPr>
              <a:t>（1）</a:t>
            </a:r>
            <a:r>
              <a:rPr lang="zh-CN" altLang="zh-CN" sz="2000" b="0" dirty="0" smtClean="0">
                <a:latin typeface="微软雅黑" panose="020B0503020204020204" pitchFamily="34" charset="-122"/>
                <a:ea typeface="微软雅黑" panose="020B0503020204020204" pitchFamily="34" charset="-122"/>
              </a:rPr>
              <a:t>Re</a:t>
            </a:r>
            <a:r>
              <a:rPr lang="zh-CN" altLang="en-US" sz="2000" b="0" dirty="0" smtClean="0">
                <a:latin typeface="微软雅黑" panose="020B0503020204020204" pitchFamily="34" charset="-122"/>
                <a:ea typeface="微软雅黑" panose="020B0503020204020204" pitchFamily="34" charset="-122"/>
              </a:rPr>
              <a:t>＞＞</a:t>
            </a:r>
            <a:r>
              <a:rPr lang="zh-CN" altLang="zh-CN" sz="2000" b="0" dirty="0" smtClean="0">
                <a:latin typeface="微软雅黑" panose="020B0503020204020204" pitchFamily="34" charset="-122"/>
                <a:ea typeface="微软雅黑" panose="020B0503020204020204" pitchFamily="34" charset="-122"/>
              </a:rPr>
              <a:t>1</a:t>
            </a:r>
            <a:r>
              <a:rPr lang="zh-CN" altLang="zh-CN" sz="2000" b="0" dirty="0">
                <a:latin typeface="微软雅黑" panose="020B0503020204020204" pitchFamily="34" charset="-122"/>
                <a:ea typeface="微软雅黑" panose="020B0503020204020204" pitchFamily="34" charset="-122"/>
              </a:rPr>
              <a:t>，粘性力相对小（可忽略），大Re数流体，弱</a:t>
            </a:r>
            <a:r>
              <a:rPr lang="zh-CN" altLang="zh-CN" sz="2000" b="0" dirty="0" smtClean="0">
                <a:latin typeface="微软雅黑" panose="020B0503020204020204" pitchFamily="34" charset="-122"/>
                <a:ea typeface="微软雅黑" panose="020B0503020204020204" pitchFamily="34" charset="-122"/>
              </a:rPr>
              <a:t>粘性</a:t>
            </a:r>
            <a:r>
              <a:rPr lang="zh-CN" altLang="en-US" sz="2000" b="0" dirty="0" smtClean="0">
                <a:latin typeface="微软雅黑" panose="020B0503020204020204" pitchFamily="34" charset="-122"/>
                <a:ea typeface="微软雅黑" panose="020B0503020204020204" pitchFamily="34" charset="-122"/>
              </a:rPr>
              <a:t>流体，可近似为理想流体</a:t>
            </a:r>
            <a:r>
              <a:rPr lang="zh-CN" altLang="zh-CN" sz="2000" b="0" dirty="0" smtClean="0">
                <a:latin typeface="微软雅黑" panose="020B0503020204020204" pitchFamily="34" charset="-122"/>
                <a:ea typeface="微软雅黑" panose="020B0503020204020204" pitchFamily="34" charset="-122"/>
              </a:rPr>
              <a:t>；</a:t>
            </a:r>
            <a:endParaRPr lang="zh-CN" altLang="zh-CN" sz="2000" b="0" dirty="0">
              <a:latin typeface="微软雅黑" panose="020B0503020204020204" pitchFamily="34" charset="-122"/>
              <a:ea typeface="微软雅黑" panose="020B0503020204020204" pitchFamily="34" charset="-122"/>
            </a:endParaRPr>
          </a:p>
          <a:p>
            <a:pPr>
              <a:lnSpc>
                <a:spcPct val="150000"/>
              </a:lnSpc>
              <a:spcBef>
                <a:spcPct val="50000"/>
              </a:spcBef>
            </a:pPr>
            <a:r>
              <a:rPr lang="zh-CN" altLang="zh-CN" sz="2000" b="0" dirty="0">
                <a:latin typeface="微软雅黑" panose="020B0503020204020204" pitchFamily="34" charset="-122"/>
                <a:ea typeface="微软雅黑" panose="020B0503020204020204" pitchFamily="34" charset="-122"/>
              </a:rPr>
              <a:t>（2）</a:t>
            </a:r>
            <a:r>
              <a:rPr lang="zh-CN" altLang="zh-CN" sz="2000" b="0" dirty="0" smtClean="0">
                <a:latin typeface="微软雅黑" panose="020B0503020204020204" pitchFamily="34" charset="-122"/>
                <a:ea typeface="微软雅黑" panose="020B0503020204020204" pitchFamily="34" charset="-122"/>
              </a:rPr>
              <a:t>Re</a:t>
            </a:r>
            <a:r>
              <a:rPr lang="zh-CN" altLang="en-US" sz="2000" b="0" dirty="0" smtClean="0">
                <a:latin typeface="微软雅黑" panose="020B0503020204020204" pitchFamily="34" charset="-122"/>
                <a:ea typeface="微软雅黑" panose="020B0503020204020204" pitchFamily="34" charset="-122"/>
              </a:rPr>
              <a:t>＜＜</a:t>
            </a:r>
            <a:r>
              <a:rPr lang="zh-CN" altLang="zh-CN" sz="2000" b="0" dirty="0" smtClean="0">
                <a:latin typeface="微软雅黑" panose="020B0503020204020204" pitchFamily="34" charset="-122"/>
                <a:ea typeface="微软雅黑" panose="020B0503020204020204" pitchFamily="34" charset="-122"/>
              </a:rPr>
              <a:t>1</a:t>
            </a:r>
            <a:r>
              <a:rPr lang="zh-CN" altLang="zh-CN" sz="2000" b="0" dirty="0">
                <a:latin typeface="微软雅黑" panose="020B0503020204020204" pitchFamily="34" charset="-122"/>
                <a:ea typeface="微软雅黑" panose="020B0503020204020204" pitchFamily="34" charset="-122"/>
              </a:rPr>
              <a:t>，惯性力相对小（可忽略），小Re数流体，强</a:t>
            </a:r>
            <a:r>
              <a:rPr lang="zh-CN" altLang="zh-CN" sz="2000" b="0" dirty="0" smtClean="0">
                <a:latin typeface="微软雅黑" panose="020B0503020204020204" pitchFamily="34" charset="-122"/>
                <a:ea typeface="微软雅黑" panose="020B0503020204020204" pitchFamily="34" charset="-122"/>
              </a:rPr>
              <a:t>粘性</a:t>
            </a:r>
            <a:r>
              <a:rPr lang="zh-CN" altLang="en-US" sz="2000" b="0" dirty="0">
                <a:latin typeface="微软雅黑" panose="020B0503020204020204" pitchFamily="34" charset="-122"/>
                <a:ea typeface="微软雅黑" panose="020B0503020204020204" pitchFamily="34" charset="-122"/>
              </a:rPr>
              <a:t>流体</a:t>
            </a:r>
            <a:r>
              <a:rPr lang="zh-CN" altLang="zh-CN" sz="2000" b="0" dirty="0" smtClean="0">
                <a:latin typeface="微软雅黑" panose="020B0503020204020204" pitchFamily="34" charset="-122"/>
                <a:ea typeface="微软雅黑" panose="020B0503020204020204" pitchFamily="34" charset="-122"/>
              </a:rPr>
              <a:t>；</a:t>
            </a:r>
            <a:endParaRPr lang="zh-CN" altLang="zh-CN" sz="2000" b="0" dirty="0">
              <a:latin typeface="微软雅黑" panose="020B0503020204020204" pitchFamily="34" charset="-122"/>
              <a:ea typeface="微软雅黑" panose="020B0503020204020204" pitchFamily="34" charset="-122"/>
            </a:endParaRPr>
          </a:p>
          <a:p>
            <a:pPr>
              <a:lnSpc>
                <a:spcPct val="150000"/>
              </a:lnSpc>
              <a:spcBef>
                <a:spcPct val="50000"/>
              </a:spcBef>
            </a:pPr>
            <a:r>
              <a:rPr lang="zh-CN" altLang="zh-CN" sz="2000" b="0" dirty="0">
                <a:latin typeface="微软雅黑" panose="020B0503020204020204" pitchFamily="34" charset="-122"/>
                <a:ea typeface="微软雅黑" panose="020B0503020204020204" pitchFamily="34" charset="-122"/>
              </a:rPr>
              <a:t>（3）Re=1，二者同等重要，一般</a:t>
            </a:r>
            <a:r>
              <a:rPr lang="zh-CN" altLang="zh-CN" sz="2000" b="0" dirty="0" smtClean="0">
                <a:latin typeface="微软雅黑" panose="020B0503020204020204" pitchFamily="34" charset="-122"/>
                <a:ea typeface="微软雅黑" panose="020B0503020204020204" pitchFamily="34" charset="-122"/>
              </a:rPr>
              <a:t>粘性</a:t>
            </a:r>
            <a:r>
              <a:rPr lang="zh-CN" altLang="en-US" sz="2000" b="0" dirty="0" smtClean="0">
                <a:latin typeface="微软雅黑" panose="020B0503020204020204" pitchFamily="34" charset="-122"/>
                <a:ea typeface="微软雅黑" panose="020B0503020204020204" pitchFamily="34" charset="-122"/>
              </a:rPr>
              <a:t>流体</a:t>
            </a:r>
            <a:r>
              <a:rPr lang="zh-CN" altLang="zh-CN" sz="2000" b="0" dirty="0" smtClean="0">
                <a:latin typeface="微软雅黑" panose="020B0503020204020204" pitchFamily="34" charset="-122"/>
                <a:ea typeface="微软雅黑" panose="020B0503020204020204" pitchFamily="34" charset="-122"/>
              </a:rPr>
              <a:t>；</a:t>
            </a:r>
            <a:endParaRPr lang="zh-CN" altLang="zh-CN" sz="2000" b="0" dirty="0">
              <a:latin typeface="微软雅黑" panose="020B0503020204020204" pitchFamily="34" charset="-122"/>
              <a:ea typeface="微软雅黑" panose="020B0503020204020204" pitchFamily="34" charset="-122"/>
            </a:endParaRPr>
          </a:p>
        </p:txBody>
      </p:sp>
      <p:sp>
        <p:nvSpPr>
          <p:cNvPr id="39940" name="Rectangle 4"/>
          <p:cNvSpPr>
            <a:spLocks noChangeArrowheads="1"/>
          </p:cNvSpPr>
          <p:nvPr/>
        </p:nvSpPr>
        <p:spPr bwMode="auto">
          <a:xfrm>
            <a:off x="525371" y="4404133"/>
            <a:ext cx="7797981"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nSpc>
                <a:spcPct val="150000"/>
              </a:lnSpc>
              <a:spcBef>
                <a:spcPct val="50000"/>
              </a:spcBef>
            </a:pPr>
            <a:r>
              <a:rPr lang="zh-CN" altLang="en-US" sz="2000" b="0" dirty="0" smtClean="0">
                <a:latin typeface="微软雅黑" panose="020B0503020204020204" pitchFamily="34" charset="-122"/>
                <a:ea typeface="微软雅黑" panose="020B0503020204020204" pitchFamily="34" charset="-122"/>
              </a:rPr>
              <a:t>Re</a:t>
            </a:r>
            <a:r>
              <a:rPr lang="zh-CN" altLang="en-US" sz="2000" b="0" dirty="0">
                <a:latin typeface="微软雅黑" panose="020B0503020204020204" pitchFamily="34" charset="-122"/>
                <a:ea typeface="微软雅黑" panose="020B0503020204020204" pitchFamily="34" charset="-122"/>
              </a:rPr>
              <a:t>数可以作为相似性判据，它表示了流体粘性在流动中的相对重要性。同时，它也可以用来反映流体的宏观和微观特性，它又是讨论流体不稳定和湍流运动的一个重要参数。</a:t>
            </a:r>
          </a:p>
        </p:txBody>
      </p:sp>
      <p:sp>
        <p:nvSpPr>
          <p:cNvPr id="2" name="标题 1"/>
          <p:cNvSpPr>
            <a:spLocks noGrp="1"/>
          </p:cNvSpPr>
          <p:nvPr>
            <p:ph type="title"/>
          </p:nvPr>
        </p:nvSpPr>
        <p:spPr/>
        <p:txBody>
          <a:bodyPr/>
          <a:lstStyle/>
          <a:p>
            <a:r>
              <a:rPr lang="zh-CN" altLang="en-US" b="0" dirty="0"/>
              <a:t>特征Re数</a:t>
            </a:r>
            <a:r>
              <a:rPr lang="zh-CN" altLang="zh-CN" b="0" dirty="0" smtClean="0">
                <a:latin typeface="Calibri" panose="020F0502020204030204" pitchFamily="34" charset="0"/>
              </a:rPr>
              <a:t>物理意义</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42</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4061739" y="1976438"/>
            <a:ext cx="279275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zh-CN" sz="2000" b="0" dirty="0">
                <a:latin typeface="微软雅黑" panose="020B0503020204020204" pitchFamily="34" charset="-122"/>
                <a:ea typeface="微软雅黑" panose="020B0503020204020204" pitchFamily="34" charset="-122"/>
              </a:rPr>
              <a:t>=</a:t>
            </a:r>
            <a:r>
              <a:rPr lang="zh-CN" altLang="zh-CN" sz="2000" b="0" dirty="0">
                <a:solidFill>
                  <a:srgbClr val="002060"/>
                </a:solidFill>
                <a:latin typeface="微软雅黑" panose="020B0503020204020204" pitchFamily="34" charset="-122"/>
                <a:ea typeface="微软雅黑" panose="020B0503020204020204" pitchFamily="34" charset="-122"/>
              </a:rPr>
              <a:t>特征惯性力</a:t>
            </a:r>
            <a:r>
              <a:rPr lang="zh-CN" altLang="zh-CN" sz="2000" b="0" dirty="0">
                <a:latin typeface="微软雅黑" panose="020B0503020204020204" pitchFamily="34" charset="-122"/>
                <a:ea typeface="微软雅黑" panose="020B0503020204020204" pitchFamily="34" charset="-122"/>
              </a:rPr>
              <a:t>/</a:t>
            </a:r>
            <a:r>
              <a:rPr lang="zh-CN" altLang="zh-CN" sz="2000" b="0" dirty="0">
                <a:solidFill>
                  <a:srgbClr val="C00000"/>
                </a:solidFill>
                <a:latin typeface="微软雅黑" panose="020B0503020204020204" pitchFamily="34" charset="-122"/>
                <a:ea typeface="微软雅黑" panose="020B0503020204020204" pitchFamily="34" charset="-122"/>
              </a:rPr>
              <a:t>特征</a:t>
            </a:r>
            <a:r>
              <a:rPr lang="zh-CN" altLang="zh-CN" sz="2000" b="0" dirty="0" smtClean="0">
                <a:solidFill>
                  <a:srgbClr val="C00000"/>
                </a:solidFill>
                <a:latin typeface="微软雅黑" panose="020B0503020204020204" pitchFamily="34" charset="-122"/>
                <a:ea typeface="微软雅黑" panose="020B0503020204020204" pitchFamily="34" charset="-122"/>
              </a:rPr>
              <a:t>重力</a:t>
            </a:r>
            <a:endParaRPr lang="zh-CN" altLang="zh-CN" sz="2000" b="0" dirty="0">
              <a:solidFill>
                <a:srgbClr val="C00000"/>
              </a:solidFill>
              <a:latin typeface="微软雅黑" panose="020B0503020204020204" pitchFamily="34" charset="-122"/>
              <a:ea typeface="微软雅黑" panose="020B0503020204020204" pitchFamily="34" charset="-122"/>
            </a:endParaRPr>
          </a:p>
        </p:txBody>
      </p:sp>
      <p:sp>
        <p:nvSpPr>
          <p:cNvPr id="40964" name="Rectangle 4"/>
          <p:cNvSpPr>
            <a:spLocks noChangeArrowheads="1"/>
          </p:cNvSpPr>
          <p:nvPr/>
        </p:nvSpPr>
        <p:spPr bwMode="auto">
          <a:xfrm>
            <a:off x="1188482" y="5084763"/>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zh-CN" sz="2000" b="0" dirty="0">
                <a:latin typeface="Calibri" panose="020F0502020204030204" pitchFamily="34" charset="0"/>
                <a:ea typeface="微软雅黑" panose="020B0503020204020204" pitchFamily="34" charset="-122"/>
              </a:rPr>
              <a:t>特征值比较：</a:t>
            </a:r>
          </a:p>
        </p:txBody>
      </p:sp>
      <p:graphicFrame>
        <p:nvGraphicFramePr>
          <p:cNvPr id="40965" name="Object 5"/>
          <p:cNvGraphicFramePr>
            <a:graphicFrameLocks noChangeAspect="1"/>
          </p:cNvGraphicFramePr>
          <p:nvPr/>
        </p:nvGraphicFramePr>
        <p:xfrm>
          <a:off x="2209800" y="1905000"/>
          <a:ext cx="1849438" cy="512763"/>
        </p:xfrm>
        <a:graphic>
          <a:graphicData uri="http://schemas.openxmlformats.org/presentationml/2006/ole">
            <p:oleObj spid="_x0000_s258051" r:id="rId3" imgW="827295" imgH="229097" progId="Equation.3">
              <p:embed/>
            </p:oleObj>
          </a:graphicData>
        </a:graphic>
      </p:graphicFrame>
      <p:graphicFrame>
        <p:nvGraphicFramePr>
          <p:cNvPr id="40966" name="Object 6"/>
          <p:cNvGraphicFramePr>
            <a:graphicFrameLocks noChangeAspect="1"/>
          </p:cNvGraphicFramePr>
          <p:nvPr/>
        </p:nvGraphicFramePr>
        <p:xfrm>
          <a:off x="3203575" y="4868863"/>
          <a:ext cx="4159250" cy="866775"/>
        </p:xfrm>
        <a:graphic>
          <a:graphicData uri="http://schemas.openxmlformats.org/presentationml/2006/ole">
            <p:oleObj spid="_x0000_s258050" r:id="rId4" imgW="1994766" imgH="419282" progId="Equation.3">
              <p:embed/>
            </p:oleObj>
          </a:graphicData>
        </a:graphic>
      </p:graphicFrame>
      <p:graphicFrame>
        <p:nvGraphicFramePr>
          <p:cNvPr id="40967" name="Object 7"/>
          <p:cNvGraphicFramePr>
            <a:graphicFrameLocks noChangeAspect="1"/>
          </p:cNvGraphicFramePr>
          <p:nvPr/>
        </p:nvGraphicFramePr>
        <p:xfrm>
          <a:off x="1116013" y="2852738"/>
          <a:ext cx="6915150" cy="993775"/>
        </p:xfrm>
        <a:graphic>
          <a:graphicData uri="http://schemas.openxmlformats.org/presentationml/2006/ole">
            <p:oleObj spid="_x0000_s258049" r:id="rId5" imgW="2882900" imgH="419100" progId="Equation.3">
              <p:embed/>
            </p:oleObj>
          </a:graphicData>
        </a:graphic>
      </p:graphicFrame>
      <p:sp>
        <p:nvSpPr>
          <p:cNvPr id="40968" name="Line 8"/>
          <p:cNvSpPr>
            <a:spLocks noChangeShapeType="1"/>
          </p:cNvSpPr>
          <p:nvPr/>
        </p:nvSpPr>
        <p:spPr bwMode="auto">
          <a:xfrm>
            <a:off x="1979613" y="3860800"/>
            <a:ext cx="2808287" cy="0"/>
          </a:xfrm>
          <a:prstGeom prst="line">
            <a:avLst/>
          </a:prstGeom>
          <a:noFill/>
          <a:ln w="63500">
            <a:solidFill>
              <a:srgbClr val="FF00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ea typeface="微软雅黑" panose="020B0503020204020204" pitchFamily="34" charset="-122"/>
            </a:endParaRPr>
          </a:p>
        </p:txBody>
      </p:sp>
      <p:sp>
        <p:nvSpPr>
          <p:cNvPr id="40969" name="Line 9"/>
          <p:cNvSpPr>
            <a:spLocks noChangeShapeType="1"/>
          </p:cNvSpPr>
          <p:nvPr/>
        </p:nvSpPr>
        <p:spPr bwMode="auto">
          <a:xfrm>
            <a:off x="7740650" y="3716338"/>
            <a:ext cx="360363" cy="0"/>
          </a:xfrm>
          <a:prstGeom prst="line">
            <a:avLst/>
          </a:prstGeom>
          <a:noFill/>
          <a:ln w="63500">
            <a:solidFill>
              <a:schemeClr val="hlink"/>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ea typeface="微软雅黑" panose="020B0503020204020204" pitchFamily="34" charset="-122"/>
            </a:endParaRPr>
          </a:p>
        </p:txBody>
      </p:sp>
      <p:sp>
        <p:nvSpPr>
          <p:cNvPr id="2" name="标题 1"/>
          <p:cNvSpPr>
            <a:spLocks noGrp="1"/>
          </p:cNvSpPr>
          <p:nvPr>
            <p:ph type="title"/>
          </p:nvPr>
        </p:nvSpPr>
        <p:spPr/>
        <p:txBody>
          <a:bodyPr/>
          <a:lstStyle/>
          <a:p>
            <a:r>
              <a:rPr lang="zh-CN" altLang="en-US" b="0" dirty="0" smtClean="0"/>
              <a:t>特征</a:t>
            </a:r>
            <a:r>
              <a:rPr lang="zh-CN" altLang="en-US" b="0" dirty="0"/>
              <a:t>Fr数</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43</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26791" y="1361758"/>
            <a:ext cx="7543800" cy="2708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pPr>
            <a:r>
              <a:rPr lang="zh-CN" altLang="zh-CN" sz="2000" b="0" dirty="0">
                <a:latin typeface="Calibri" panose="020F0502020204030204" pitchFamily="34" charset="0"/>
                <a:ea typeface="微软雅黑" panose="020B0503020204020204" pitchFamily="34" charset="-122"/>
              </a:rPr>
              <a:t>反映了重力项在流体运动中相对于惯性力项的重要性。</a:t>
            </a:r>
          </a:p>
          <a:p>
            <a:pPr>
              <a:lnSpc>
                <a:spcPct val="150000"/>
              </a:lnSpc>
              <a:spcBef>
                <a:spcPct val="50000"/>
              </a:spcBef>
            </a:pPr>
            <a:r>
              <a:rPr lang="zh-CN" altLang="zh-CN" sz="2000" b="0" dirty="0" smtClean="0">
                <a:latin typeface="微软雅黑" panose="020B0503020204020204" pitchFamily="34" charset="-122"/>
                <a:ea typeface="微软雅黑" panose="020B0503020204020204" pitchFamily="34" charset="-122"/>
              </a:rPr>
              <a:t>Fr＞</a:t>
            </a:r>
            <a:r>
              <a:rPr lang="zh-CN" altLang="en-US" sz="2000" b="0" dirty="0" smtClean="0">
                <a:latin typeface="微软雅黑" panose="020B0503020204020204" pitchFamily="34" charset="-122"/>
                <a:ea typeface="微软雅黑" panose="020B0503020204020204" pitchFamily="34" charset="-122"/>
              </a:rPr>
              <a:t>＞</a:t>
            </a:r>
            <a:r>
              <a:rPr lang="zh-CN" altLang="zh-CN" sz="2000" b="0" dirty="0" smtClean="0">
                <a:latin typeface="微软雅黑" panose="020B0503020204020204" pitchFamily="34" charset="-122"/>
                <a:ea typeface="微软雅黑" panose="020B0503020204020204" pitchFamily="34" charset="-122"/>
              </a:rPr>
              <a:t>1</a:t>
            </a:r>
            <a:r>
              <a:rPr lang="zh-CN" altLang="zh-CN" sz="2000" b="0" dirty="0">
                <a:latin typeface="微软雅黑" panose="020B0503020204020204" pitchFamily="34" charset="-122"/>
                <a:ea typeface="微软雅黑" panose="020B0503020204020204" pitchFamily="34" charset="-122"/>
              </a:rPr>
              <a:t>，重力作用小（可以不考虑），轻流体，大Fr数流体</a:t>
            </a:r>
            <a:r>
              <a:rPr lang="zh-CN" altLang="zh-CN" sz="2000" b="0" dirty="0" smtClean="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如在航空工程的空气动力学中</a:t>
            </a:r>
            <a:endParaRPr lang="zh-CN" altLang="zh-CN" sz="2000" b="0" dirty="0">
              <a:latin typeface="微软雅黑" panose="020B0503020204020204" pitchFamily="34" charset="-122"/>
              <a:ea typeface="微软雅黑" panose="020B0503020204020204" pitchFamily="34" charset="-122"/>
            </a:endParaRPr>
          </a:p>
          <a:p>
            <a:pPr>
              <a:lnSpc>
                <a:spcPct val="150000"/>
              </a:lnSpc>
              <a:spcBef>
                <a:spcPct val="50000"/>
              </a:spcBef>
            </a:pPr>
            <a:r>
              <a:rPr lang="zh-CN" altLang="zh-CN" sz="2000" b="0" dirty="0" smtClean="0">
                <a:latin typeface="微软雅黑" panose="020B0503020204020204" pitchFamily="34" charset="-122"/>
                <a:ea typeface="微软雅黑" panose="020B0503020204020204" pitchFamily="34" charset="-122"/>
              </a:rPr>
              <a:t>Fr</a:t>
            </a:r>
            <a:r>
              <a:rPr lang="zh-CN" altLang="en-US" sz="2000" b="0" dirty="0" smtClean="0">
                <a:latin typeface="微软雅黑" panose="020B0503020204020204" pitchFamily="34" charset="-122"/>
                <a:ea typeface="微软雅黑" panose="020B0503020204020204" pitchFamily="34" charset="-122"/>
              </a:rPr>
              <a:t>＜＜</a:t>
            </a:r>
            <a:r>
              <a:rPr lang="zh-CN" altLang="zh-CN" sz="2000" b="0" dirty="0" smtClean="0">
                <a:latin typeface="微软雅黑" panose="020B0503020204020204" pitchFamily="34" charset="-122"/>
                <a:ea typeface="微软雅黑" panose="020B0503020204020204" pitchFamily="34" charset="-122"/>
              </a:rPr>
              <a:t>1</a:t>
            </a:r>
            <a:r>
              <a:rPr lang="zh-CN" altLang="zh-CN" sz="2000" b="0" dirty="0">
                <a:latin typeface="微软雅黑" panose="020B0503020204020204" pitchFamily="34" charset="-122"/>
                <a:ea typeface="微软雅黑" panose="020B0503020204020204" pitchFamily="34" charset="-122"/>
              </a:rPr>
              <a:t>，重力作用对流体运动的影响大，小Fr数流体；（地球物理流体力学，大气动力学中的流体适用</a:t>
            </a:r>
            <a:r>
              <a:rPr lang="zh-CN" altLang="zh-CN" sz="2000" b="0" dirty="0" smtClean="0">
                <a:latin typeface="微软雅黑" panose="020B0503020204020204" pitchFamily="34" charset="-122"/>
                <a:ea typeface="微软雅黑" panose="020B0503020204020204" pitchFamily="34" charset="-122"/>
              </a:rPr>
              <a:t>）</a:t>
            </a:r>
            <a:endParaRPr lang="zh-CN" altLang="zh-CN" sz="2000" b="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b="0" dirty="0" smtClean="0"/>
              <a:t>特征</a:t>
            </a:r>
            <a:r>
              <a:rPr lang="zh-CN" altLang="en-US" b="0" dirty="0"/>
              <a:t>Fr</a:t>
            </a:r>
            <a:r>
              <a:rPr lang="zh-CN" altLang="en-US" b="0" dirty="0" smtClean="0"/>
              <a:t>数</a:t>
            </a:r>
            <a:r>
              <a:rPr lang="zh-CN" altLang="en-US" b="0" dirty="0"/>
              <a:t>物理意义</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44</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83468" y="3698921"/>
            <a:ext cx="6858749" cy="1785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pPr>
            <a:r>
              <a:rPr lang="zh-CN" altLang="zh-CN" sz="2000" b="0" dirty="0" smtClean="0">
                <a:latin typeface="微软雅黑" panose="020B0503020204020204" pitchFamily="34" charset="-122"/>
                <a:ea typeface="微软雅黑" panose="020B0503020204020204" pitchFamily="34" charset="-122"/>
              </a:rPr>
              <a:t>旋转</a:t>
            </a:r>
            <a:r>
              <a:rPr lang="zh-CN" altLang="zh-CN" sz="2000" b="0" dirty="0">
                <a:latin typeface="微软雅黑" panose="020B0503020204020204" pitchFamily="34" charset="-122"/>
                <a:ea typeface="微软雅黑" panose="020B0503020204020204" pitchFamily="34" charset="-122"/>
              </a:rPr>
              <a:t>流体力学和大气动力学的重要特征无量纲数</a:t>
            </a:r>
          </a:p>
          <a:p>
            <a:pPr>
              <a:lnSpc>
                <a:spcPct val="150000"/>
              </a:lnSpc>
              <a:spcBef>
                <a:spcPct val="50000"/>
              </a:spcBef>
            </a:pPr>
            <a:r>
              <a:rPr lang="zh-CN" altLang="zh-CN" sz="2000" b="0" dirty="0">
                <a:latin typeface="微软雅黑" panose="020B0503020204020204" pitchFamily="34" charset="-122"/>
                <a:ea typeface="微软雅黑" panose="020B0503020204020204" pitchFamily="34" charset="-122"/>
              </a:rPr>
              <a:t>L大（大尺度运动）， Ro小</a:t>
            </a:r>
            <a:r>
              <a:rPr lang="zh-CN"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地球</a:t>
            </a:r>
            <a:r>
              <a:rPr lang="zh-CN" altLang="zh-CN" sz="2000" b="0" dirty="0" smtClean="0">
                <a:latin typeface="微软雅黑" panose="020B0503020204020204" pitchFamily="34" charset="-122"/>
                <a:ea typeface="微软雅黑" panose="020B0503020204020204" pitchFamily="34" charset="-122"/>
              </a:rPr>
              <a:t>旋转效应</a:t>
            </a:r>
            <a:r>
              <a:rPr lang="zh-CN" altLang="en-US" sz="2000" b="0" dirty="0" smtClean="0">
                <a:latin typeface="微软雅黑" panose="020B0503020204020204" pitchFamily="34" charset="-122"/>
                <a:ea typeface="微软雅黑" panose="020B0503020204020204" pitchFamily="34" charset="-122"/>
              </a:rPr>
              <a:t>需要考虑</a:t>
            </a:r>
            <a:endParaRPr lang="zh-CN" altLang="zh-CN" sz="2000" b="0" dirty="0">
              <a:latin typeface="微软雅黑" panose="020B0503020204020204" pitchFamily="34" charset="-122"/>
              <a:ea typeface="微软雅黑" panose="020B0503020204020204" pitchFamily="34" charset="-122"/>
            </a:endParaRPr>
          </a:p>
          <a:p>
            <a:pPr>
              <a:lnSpc>
                <a:spcPct val="150000"/>
              </a:lnSpc>
              <a:spcBef>
                <a:spcPct val="50000"/>
              </a:spcBef>
            </a:pPr>
            <a:r>
              <a:rPr lang="zh-CN" altLang="zh-CN" sz="2000" b="0" dirty="0">
                <a:latin typeface="微软雅黑" panose="020B0503020204020204" pitchFamily="34" charset="-122"/>
                <a:ea typeface="微软雅黑" panose="020B0503020204020204" pitchFamily="34" charset="-122"/>
              </a:rPr>
              <a:t>L小（小尺度运动）， Ro大</a:t>
            </a:r>
            <a:r>
              <a:rPr lang="zh-CN"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地球旋转</a:t>
            </a:r>
            <a:r>
              <a:rPr lang="zh-CN" altLang="en-US" sz="2000" b="0" dirty="0">
                <a:latin typeface="微软雅黑" panose="020B0503020204020204" pitchFamily="34" charset="-122"/>
                <a:ea typeface="微软雅黑" panose="020B0503020204020204" pitchFamily="34" charset="-122"/>
              </a:rPr>
              <a:t>效应</a:t>
            </a:r>
            <a:r>
              <a:rPr lang="zh-CN" altLang="zh-CN" sz="2000" b="0" dirty="0" smtClean="0">
                <a:latin typeface="微软雅黑" panose="020B0503020204020204" pitchFamily="34" charset="-122"/>
                <a:ea typeface="微软雅黑" panose="020B0503020204020204" pitchFamily="34" charset="-122"/>
              </a:rPr>
              <a:t>可不考虑</a:t>
            </a:r>
            <a:endParaRPr lang="zh-CN" altLang="zh-CN" sz="2000" b="0" dirty="0">
              <a:latin typeface="微软雅黑" panose="020B0503020204020204" pitchFamily="34" charset="-122"/>
              <a:ea typeface="微软雅黑" panose="020B0503020204020204" pitchFamily="34" charset="-122"/>
            </a:endParaRPr>
          </a:p>
        </p:txBody>
      </p:sp>
      <p:sp>
        <p:nvSpPr>
          <p:cNvPr id="43011" name="Rectangle 3"/>
          <p:cNvSpPr>
            <a:spLocks noChangeArrowheads="1"/>
          </p:cNvSpPr>
          <p:nvPr/>
        </p:nvSpPr>
        <p:spPr bwMode="auto">
          <a:xfrm>
            <a:off x="1350387" y="1844675"/>
            <a:ext cx="435407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b="0" dirty="0">
                <a:latin typeface="微软雅黑" panose="020B0503020204020204" pitchFamily="34" charset="-122"/>
                <a:ea typeface="微软雅黑" panose="020B0503020204020204" pitchFamily="34" charset="-122"/>
              </a:rPr>
              <a:t>考虑地球的旋转效应，Ro数定义为：</a:t>
            </a:r>
          </a:p>
        </p:txBody>
      </p:sp>
      <p:sp>
        <p:nvSpPr>
          <p:cNvPr id="43012" name="Rectangle 4"/>
          <p:cNvSpPr>
            <a:spLocks noChangeArrowheads="1"/>
          </p:cNvSpPr>
          <p:nvPr/>
        </p:nvSpPr>
        <p:spPr bwMode="auto">
          <a:xfrm>
            <a:off x="1674527" y="2819400"/>
            <a:ext cx="363753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zh-CN" sz="2000" b="0" dirty="0">
                <a:latin typeface="微软雅黑" panose="020B0503020204020204" pitchFamily="34" charset="-122"/>
                <a:ea typeface="微软雅黑" panose="020B0503020204020204" pitchFamily="34" charset="-122"/>
              </a:rPr>
              <a:t>Ro =</a:t>
            </a:r>
            <a:r>
              <a:rPr lang="zh-CN" altLang="zh-CN" sz="2000" b="0" dirty="0">
                <a:solidFill>
                  <a:srgbClr val="002060"/>
                </a:solidFill>
                <a:latin typeface="微软雅黑" panose="020B0503020204020204" pitchFamily="34" charset="-122"/>
                <a:ea typeface="微软雅黑" panose="020B0503020204020204" pitchFamily="34" charset="-122"/>
              </a:rPr>
              <a:t>特征惯性力</a:t>
            </a:r>
            <a:r>
              <a:rPr lang="zh-CN" altLang="zh-CN" sz="2000" b="0" dirty="0">
                <a:latin typeface="微软雅黑" panose="020B0503020204020204" pitchFamily="34" charset="-122"/>
                <a:ea typeface="微软雅黑" panose="020B0503020204020204" pitchFamily="34" charset="-122"/>
              </a:rPr>
              <a:t>/</a:t>
            </a:r>
            <a:r>
              <a:rPr lang="zh-CN" altLang="zh-CN" sz="2000" b="0" dirty="0">
                <a:solidFill>
                  <a:srgbClr val="C00000"/>
                </a:solidFill>
                <a:latin typeface="微软雅黑" panose="020B0503020204020204" pitchFamily="34" charset="-122"/>
                <a:ea typeface="微软雅黑" panose="020B0503020204020204" pitchFamily="34" charset="-122"/>
              </a:rPr>
              <a:t>特征偏向力</a:t>
            </a:r>
            <a:r>
              <a:rPr lang="zh-CN" altLang="zh-CN" sz="2000" b="0" dirty="0">
                <a:latin typeface="微软雅黑" panose="020B0503020204020204" pitchFamily="34" charset="-122"/>
                <a:ea typeface="微软雅黑" panose="020B0503020204020204" pitchFamily="34" charset="-122"/>
              </a:rPr>
              <a:t>=</a:t>
            </a:r>
          </a:p>
        </p:txBody>
      </p:sp>
      <p:graphicFrame>
        <p:nvGraphicFramePr>
          <p:cNvPr id="43013" name="Object 5"/>
          <p:cNvGraphicFramePr>
            <a:graphicFrameLocks noChangeAspect="1"/>
          </p:cNvGraphicFramePr>
          <p:nvPr/>
        </p:nvGraphicFramePr>
        <p:xfrm>
          <a:off x="5187950" y="2667000"/>
          <a:ext cx="1698625" cy="765175"/>
        </p:xfrm>
        <a:graphic>
          <a:graphicData uri="http://schemas.openxmlformats.org/presentationml/2006/ole">
            <p:oleObj spid="_x0000_s192925" r:id="rId3" imgW="992323" imgH="445273" progId="Equation.3">
              <p:embed/>
            </p:oleObj>
          </a:graphicData>
        </a:graphic>
      </p:graphicFrame>
      <p:sp>
        <p:nvSpPr>
          <p:cNvPr id="2" name="标题 1"/>
          <p:cNvSpPr>
            <a:spLocks noGrp="1"/>
          </p:cNvSpPr>
          <p:nvPr>
            <p:ph type="title"/>
          </p:nvPr>
        </p:nvSpPr>
        <p:spPr/>
        <p:txBody>
          <a:bodyPr/>
          <a:lstStyle/>
          <a:p>
            <a:r>
              <a:rPr lang="zh-CN" altLang="en-US" b="0" dirty="0"/>
              <a:t>特征Ro数(罗斯贝数)</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45</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95288" y="343628"/>
            <a:ext cx="8280400" cy="5810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 第五节 量纲分析和π</a:t>
            </a:r>
            <a:r>
              <a:rPr lang="zh-CN" altLang="en-US" sz="2400" dirty="0" smtClean="0">
                <a:solidFill>
                  <a:srgbClr val="002060"/>
                </a:solidFill>
                <a:latin typeface="微软雅黑" panose="020B0503020204020204" pitchFamily="34" charset="-122"/>
                <a:ea typeface="微软雅黑" panose="020B0503020204020204" pitchFamily="34" charset="-122"/>
              </a:rPr>
              <a:t>定理</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E5BDF72E-9FE5-429F-91AD-B59394577185}" type="slidenum">
              <a:rPr lang="zh-CN" altLang="en-US" smtClean="0"/>
              <a:pPr/>
              <a:t>46</a:t>
            </a:fld>
            <a:endParaRPr lang="zh-CN" altLang="en-US"/>
          </a:p>
        </p:txBody>
      </p:sp>
      <p:graphicFrame>
        <p:nvGraphicFramePr>
          <p:cNvPr id="6" name="图示 5"/>
          <p:cNvGraphicFramePr/>
          <p:nvPr/>
        </p:nvGraphicFramePr>
        <p:xfrm>
          <a:off x="1031966" y="1775934"/>
          <a:ext cx="7162800" cy="3318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量纲的概念</a:t>
            </a:r>
            <a:endParaRPr lang="zh-CN" altLang="en-US" dirty="0"/>
          </a:p>
        </p:txBody>
      </p:sp>
      <p:sp>
        <p:nvSpPr>
          <p:cNvPr id="2" name="灯片编号占位符 1"/>
          <p:cNvSpPr>
            <a:spLocks noGrp="1"/>
          </p:cNvSpPr>
          <p:nvPr>
            <p:ph type="sldNum" sz="quarter" idx="4"/>
          </p:nvPr>
        </p:nvSpPr>
        <p:spPr/>
        <p:txBody>
          <a:bodyPr/>
          <a:lstStyle/>
          <a:p>
            <a:fld id="{E5BDF72E-9FE5-429F-91AD-B59394577185}" type="slidenum">
              <a:rPr lang="zh-CN" altLang="en-US" smtClean="0"/>
              <a:pPr/>
              <a:t>47</a:t>
            </a:fld>
            <a:endParaRPr lang="zh-CN" altLang="en-US"/>
          </a:p>
        </p:txBody>
      </p:sp>
      <p:sp>
        <p:nvSpPr>
          <p:cNvPr id="4" name="矩形 3"/>
          <p:cNvSpPr/>
          <p:nvPr/>
        </p:nvSpPr>
        <p:spPr>
          <a:xfrm>
            <a:off x="740664" y="1085647"/>
            <a:ext cx="7662672" cy="5170646"/>
          </a:xfrm>
          <a:prstGeom prst="rect">
            <a:avLst/>
          </a:prstGeom>
        </p:spPr>
        <p:txBody>
          <a:bodyPr wrap="square">
            <a:spAutoFit/>
          </a:bodyPr>
          <a:lstStyle/>
          <a:p>
            <a:pPr indent="457200">
              <a:lnSpc>
                <a:spcPct val="150000"/>
              </a:lnSpc>
            </a:pPr>
            <a:r>
              <a:rPr lang="zh-CN" altLang="en-US" sz="2000" dirty="0" smtClean="0">
                <a:latin typeface="微软雅黑" panose="020B0503020204020204" pitchFamily="34" charset="-122"/>
                <a:ea typeface="微软雅黑" panose="020B0503020204020204" pitchFamily="34" charset="-122"/>
              </a:rPr>
              <a:t>量纲</a:t>
            </a:r>
            <a:r>
              <a:rPr lang="zh-CN" altLang="en-US" sz="2000" dirty="0">
                <a:latin typeface="微软雅黑" panose="020B0503020204020204" pitchFamily="34" charset="-122"/>
                <a:ea typeface="微软雅黑" panose="020B0503020204020204" pitchFamily="34" charset="-122"/>
              </a:rPr>
              <a:t>表示了物理量的种类，量纲是测量单位抽象化的表示。</a:t>
            </a:r>
          </a:p>
          <a:p>
            <a:pPr indent="457200">
              <a:lnSpc>
                <a:spcPct val="150000"/>
              </a:lnSpc>
            </a:pPr>
            <a:r>
              <a:rPr lang="zh-CN" altLang="en-US" sz="2000" dirty="0">
                <a:latin typeface="微软雅黑" panose="020B0503020204020204" pitchFamily="34" charset="-122"/>
                <a:ea typeface="微软雅黑" panose="020B0503020204020204" pitchFamily="34" charset="-122"/>
              </a:rPr>
              <a:t>一个物理量的量纲由一个和几个基本量或其幂次的乘积表示。</a:t>
            </a:r>
          </a:p>
          <a:p>
            <a:pPr indent="457200">
              <a:lnSpc>
                <a:spcPct val="150000"/>
              </a:lnSpc>
            </a:pPr>
            <a:r>
              <a:rPr lang="zh-CN" altLang="en-US" sz="2000" dirty="0" smtClean="0">
                <a:solidFill>
                  <a:srgbClr val="002060"/>
                </a:solidFill>
                <a:latin typeface="微软雅黑" panose="020B0503020204020204" pitchFamily="34" charset="-122"/>
                <a:ea typeface="微软雅黑" panose="020B0503020204020204" pitchFamily="34" charset="-122"/>
              </a:rPr>
              <a:t>基本量的量纲</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以特定的符号来表示，不考虑其具体的测量单位</a:t>
            </a:r>
            <a:r>
              <a:rPr lang="zh-CN" altLang="en-US" sz="2000" dirty="0" smtClean="0">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基本单位</a:t>
            </a:r>
            <a:r>
              <a:rPr lang="zh-CN" altLang="en-US" sz="2000" dirty="0">
                <a:latin typeface="微软雅黑" panose="020B0503020204020204" pitchFamily="34" charset="-122"/>
                <a:ea typeface="微软雅黑" panose="020B0503020204020204" pitchFamily="34" charset="-122"/>
              </a:rPr>
              <a:t>是给定</a:t>
            </a:r>
            <a:r>
              <a:rPr lang="zh-CN" altLang="en-US" sz="2000" dirty="0" smtClean="0">
                <a:latin typeface="微软雅黑" panose="020B0503020204020204" pitchFamily="34" charset="-122"/>
                <a:ea typeface="微软雅黑" panose="020B0503020204020204" pitchFamily="34" charset="-122"/>
              </a:rPr>
              <a:t>的。</a:t>
            </a:r>
            <a:endParaRPr lang="en-US" altLang="zh-CN" sz="2000" dirty="0" smtClean="0">
              <a:latin typeface="微软雅黑" panose="020B0503020204020204" pitchFamily="34" charset="-122"/>
              <a:ea typeface="微软雅黑" panose="020B0503020204020204" pitchFamily="34" charset="-122"/>
            </a:endParaRPr>
          </a:p>
          <a:p>
            <a:pPr indent="457200">
              <a:lnSpc>
                <a:spcPct val="150000"/>
              </a:lnSpc>
            </a:pPr>
            <a:endParaRPr lang="en-US" altLang="zh-CN" sz="2000" dirty="0">
              <a:latin typeface="微软雅黑" panose="020B0503020204020204" pitchFamily="34" charset="-122"/>
              <a:ea typeface="微软雅黑" panose="020B0503020204020204" pitchFamily="34" charset="-122"/>
            </a:endParaRPr>
          </a:p>
          <a:p>
            <a:pPr indent="457200">
              <a:lnSpc>
                <a:spcPct val="150000"/>
              </a:lnSpc>
            </a:pPr>
            <a:endParaRPr lang="en-US" altLang="zh-CN" sz="2000" dirty="0" smtClean="0">
              <a:latin typeface="微软雅黑" panose="020B0503020204020204" pitchFamily="34" charset="-122"/>
              <a:ea typeface="微软雅黑" panose="020B0503020204020204" pitchFamily="34" charset="-122"/>
            </a:endParaRPr>
          </a:p>
          <a:p>
            <a:pPr indent="457200">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导出量</a:t>
            </a:r>
            <a:r>
              <a:rPr lang="zh-CN" altLang="en-US" sz="2000" dirty="0">
                <a:solidFill>
                  <a:srgbClr val="C00000"/>
                </a:solidFill>
                <a:latin typeface="微软雅黑" panose="020B0503020204020204" pitchFamily="34" charset="-122"/>
                <a:ea typeface="微软雅黑" panose="020B0503020204020204" pitchFamily="34" charset="-122"/>
              </a:rPr>
              <a:t>的量纲</a:t>
            </a:r>
            <a:r>
              <a:rPr lang="zh-CN" altLang="en-US" sz="2000" dirty="0">
                <a:latin typeface="微软雅黑" panose="020B0503020204020204" pitchFamily="34" charset="-122"/>
                <a:ea typeface="微软雅黑" panose="020B0503020204020204" pitchFamily="34" charset="-122"/>
              </a:rPr>
              <a:t>：是基本量量纲的幂次乘积的表示。</a:t>
            </a:r>
            <a:r>
              <a:rPr lang="zh-CN" altLang="en-US" sz="2000" dirty="0">
                <a:solidFill>
                  <a:srgbClr val="C00000"/>
                </a:solidFill>
                <a:latin typeface="微软雅黑" panose="020B0503020204020204" pitchFamily="34" charset="-122"/>
                <a:ea typeface="微软雅黑" panose="020B0503020204020204" pitchFamily="34" charset="-122"/>
              </a:rPr>
              <a:t>导出单位</a:t>
            </a:r>
            <a:r>
              <a:rPr lang="zh-CN" altLang="en-US" sz="2000" dirty="0">
                <a:latin typeface="微软雅黑" panose="020B0503020204020204" pitchFamily="34" charset="-122"/>
                <a:ea typeface="微软雅黑" panose="020B0503020204020204" pitchFamily="34" charset="-122"/>
              </a:rPr>
              <a:t>则是根据物理定义或定律由基本单位所得到</a:t>
            </a:r>
            <a:r>
              <a:rPr lang="zh-CN" altLang="en-US" sz="2000" dirty="0" smtClean="0">
                <a:latin typeface="微软雅黑" panose="020B0503020204020204" pitchFamily="34" charset="-122"/>
                <a:ea typeface="微软雅黑" panose="020B0503020204020204" pitchFamily="34" charset="-122"/>
              </a:rPr>
              <a:t>的。</a:t>
            </a:r>
            <a:endParaRPr lang="en-US" altLang="zh-CN" sz="2000" dirty="0" smtClean="0">
              <a:latin typeface="微软雅黑" panose="020B0503020204020204" pitchFamily="34" charset="-122"/>
              <a:ea typeface="微软雅黑" panose="020B0503020204020204" pitchFamily="34" charset="-122"/>
            </a:endParaRPr>
          </a:p>
          <a:p>
            <a:pPr indent="457200">
              <a:lnSpc>
                <a:spcPct val="150000"/>
              </a:lnSpc>
            </a:pPr>
            <a:endParaRPr lang="en-US" altLang="zh-CN" sz="2000" dirty="0">
              <a:latin typeface="微软雅黑" panose="020B0503020204020204" pitchFamily="34" charset="-122"/>
              <a:ea typeface="微软雅黑" panose="020B0503020204020204" pitchFamily="34" charset="-122"/>
            </a:endParaRPr>
          </a:p>
          <a:p>
            <a:pPr indent="457200">
              <a:lnSpc>
                <a:spcPct val="150000"/>
              </a:lnSpc>
            </a:pPr>
            <a:endParaRPr lang="en-US" altLang="zh-CN" sz="2000" dirty="0" smtClean="0">
              <a:latin typeface="微软雅黑" panose="020B0503020204020204" pitchFamily="34" charset="-122"/>
              <a:ea typeface="微软雅黑" panose="020B0503020204020204" pitchFamily="34" charset="-122"/>
            </a:endParaRPr>
          </a:p>
          <a:p>
            <a:pPr marL="0" lvl="1" indent="457200">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两个物理量乘积的量纲等于这两个物理量量纲的</a:t>
            </a:r>
            <a:r>
              <a:rPr lang="zh-CN" altLang="en-US" sz="2000" b="1" dirty="0" smtClean="0">
                <a:solidFill>
                  <a:srgbClr val="C00000"/>
                </a:solidFill>
                <a:latin typeface="微软雅黑" panose="020B0503020204020204" pitchFamily="34" charset="-122"/>
                <a:ea typeface="微软雅黑" panose="020B0503020204020204" pitchFamily="34" charset="-122"/>
              </a:rPr>
              <a:t>乘积</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5" name="Rectangle 5"/>
          <p:cNvSpPr>
            <a:spLocks noChangeArrowheads="1"/>
          </p:cNvSpPr>
          <p:nvPr/>
        </p:nvSpPr>
        <p:spPr bwMode="auto">
          <a:xfrm>
            <a:off x="3462528" y="2931897"/>
            <a:ext cx="188976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2000" dirty="0" smtClean="0">
                <a:solidFill>
                  <a:srgbClr val="002060"/>
                </a:solidFill>
                <a:latin typeface="微软雅黑" panose="020B0503020204020204" pitchFamily="34" charset="-122"/>
                <a:ea typeface="微软雅黑" panose="020B0503020204020204" pitchFamily="34" charset="-122"/>
              </a:rPr>
              <a:t>长度</a:t>
            </a:r>
            <a:r>
              <a:rPr lang="zh-CN" altLang="en-US" sz="2000" dirty="0">
                <a:solidFill>
                  <a:srgbClr val="002060"/>
                </a:solidFill>
                <a:latin typeface="微软雅黑" panose="020B0503020204020204" pitchFamily="34" charset="-122"/>
                <a:ea typeface="微软雅黑" panose="020B0503020204020204" pitchFamily="34" charset="-122"/>
              </a:rPr>
              <a:t>——</a:t>
            </a:r>
            <a:r>
              <a:rPr kumimoji="1" lang="en-US" altLang="zh-CN" sz="2000" dirty="0" smtClean="0">
                <a:solidFill>
                  <a:srgbClr val="002060"/>
                </a:solidFill>
                <a:latin typeface="微软雅黑" panose="020B0503020204020204" pitchFamily="34" charset="-122"/>
                <a:ea typeface="微软雅黑" panose="020B0503020204020204" pitchFamily="34" charset="-122"/>
              </a:rPr>
              <a:t>[</a:t>
            </a:r>
            <a:r>
              <a:rPr kumimoji="1" lang="en-US" altLang="zh-CN" sz="2000" i="1" dirty="0">
                <a:solidFill>
                  <a:srgbClr val="002060"/>
                </a:solidFill>
                <a:latin typeface="微软雅黑" panose="020B0503020204020204" pitchFamily="34" charset="-122"/>
                <a:ea typeface="微软雅黑" panose="020B0503020204020204" pitchFamily="34" charset="-122"/>
              </a:rPr>
              <a:t>L</a:t>
            </a:r>
            <a:r>
              <a:rPr kumimoji="1" lang="en-US" altLang="zh-CN" sz="2000" dirty="0" smtClean="0">
                <a:solidFill>
                  <a:srgbClr val="002060"/>
                </a:solidFill>
                <a:latin typeface="微软雅黑" panose="020B0503020204020204" pitchFamily="34" charset="-122"/>
                <a:ea typeface="微软雅黑" panose="020B0503020204020204" pitchFamily="34" charset="-122"/>
              </a:rPr>
              <a:t>]</a:t>
            </a:r>
            <a:endParaRPr kumimoji="1" lang="en-US" altLang="zh-CN" sz="2000" dirty="0">
              <a:solidFill>
                <a:srgbClr val="002060"/>
              </a:solidFill>
              <a:latin typeface="微软雅黑" panose="020B0503020204020204" pitchFamily="34" charset="-122"/>
              <a:ea typeface="微软雅黑" panose="020B0503020204020204" pitchFamily="34" charset="-122"/>
            </a:endParaRPr>
          </a:p>
          <a:p>
            <a:r>
              <a:rPr kumimoji="1" lang="zh-CN" altLang="en-US" sz="2000" dirty="0" smtClean="0">
                <a:solidFill>
                  <a:srgbClr val="002060"/>
                </a:solidFill>
                <a:latin typeface="微软雅黑" panose="020B0503020204020204" pitchFamily="34" charset="-122"/>
                <a:ea typeface="微软雅黑" panose="020B0503020204020204" pitchFamily="34" charset="-122"/>
              </a:rPr>
              <a:t>质量</a:t>
            </a:r>
            <a:r>
              <a:rPr lang="zh-CN" altLang="en-US" sz="2000" dirty="0">
                <a:solidFill>
                  <a:srgbClr val="002060"/>
                </a:solidFill>
                <a:latin typeface="微软雅黑" panose="020B0503020204020204" pitchFamily="34" charset="-122"/>
                <a:ea typeface="微软雅黑" panose="020B0503020204020204" pitchFamily="34" charset="-122"/>
              </a:rPr>
              <a:t>——</a:t>
            </a:r>
            <a:r>
              <a:rPr kumimoji="1" lang="en-US" altLang="zh-CN" sz="2000" dirty="0" smtClean="0">
                <a:solidFill>
                  <a:srgbClr val="002060"/>
                </a:solidFill>
                <a:latin typeface="微软雅黑" panose="020B0503020204020204" pitchFamily="34" charset="-122"/>
                <a:ea typeface="微软雅黑" panose="020B0503020204020204" pitchFamily="34" charset="-122"/>
              </a:rPr>
              <a:t>[</a:t>
            </a:r>
            <a:r>
              <a:rPr kumimoji="1" lang="en-US" altLang="zh-CN" sz="2000" i="1" dirty="0">
                <a:solidFill>
                  <a:srgbClr val="002060"/>
                </a:solidFill>
                <a:latin typeface="微软雅黑" panose="020B0503020204020204" pitchFamily="34" charset="-122"/>
                <a:ea typeface="微软雅黑" panose="020B0503020204020204" pitchFamily="34" charset="-122"/>
              </a:rPr>
              <a:t>M</a:t>
            </a:r>
            <a:r>
              <a:rPr kumimoji="1" lang="en-US" altLang="zh-CN" sz="2000" dirty="0">
                <a:solidFill>
                  <a:srgbClr val="002060"/>
                </a:solidFill>
                <a:latin typeface="微软雅黑" panose="020B0503020204020204" pitchFamily="34" charset="-122"/>
                <a:ea typeface="微软雅黑" panose="020B0503020204020204" pitchFamily="34" charset="-122"/>
              </a:rPr>
              <a:t>]</a:t>
            </a:r>
          </a:p>
          <a:p>
            <a:r>
              <a:rPr kumimoji="1" lang="zh-CN" altLang="en-US" sz="2000" dirty="0" smtClean="0">
                <a:solidFill>
                  <a:srgbClr val="002060"/>
                </a:solidFill>
                <a:latin typeface="微软雅黑" panose="020B0503020204020204" pitchFamily="34" charset="-122"/>
                <a:ea typeface="微软雅黑" panose="020B0503020204020204" pitchFamily="34" charset="-122"/>
              </a:rPr>
              <a:t>时间</a:t>
            </a:r>
            <a:r>
              <a:rPr lang="zh-CN" altLang="en-US" sz="2000" dirty="0">
                <a:solidFill>
                  <a:srgbClr val="002060"/>
                </a:solidFill>
                <a:latin typeface="微软雅黑" panose="020B0503020204020204" pitchFamily="34" charset="-122"/>
                <a:ea typeface="微软雅黑" panose="020B0503020204020204" pitchFamily="34" charset="-122"/>
              </a:rPr>
              <a:t>——</a:t>
            </a:r>
            <a:r>
              <a:rPr kumimoji="1" lang="en-US" altLang="zh-CN" sz="2000" dirty="0" smtClean="0">
                <a:solidFill>
                  <a:srgbClr val="002060"/>
                </a:solidFill>
                <a:latin typeface="微软雅黑" panose="020B0503020204020204" pitchFamily="34" charset="-122"/>
                <a:ea typeface="微软雅黑" panose="020B0503020204020204" pitchFamily="34" charset="-122"/>
              </a:rPr>
              <a:t>[</a:t>
            </a:r>
            <a:r>
              <a:rPr kumimoji="1" lang="en-US" altLang="zh-CN" sz="2000" i="1" dirty="0">
                <a:solidFill>
                  <a:srgbClr val="002060"/>
                </a:solidFill>
                <a:latin typeface="微软雅黑" panose="020B0503020204020204" pitchFamily="34" charset="-122"/>
                <a:ea typeface="微软雅黑" panose="020B0503020204020204" pitchFamily="34" charset="-122"/>
              </a:rPr>
              <a:t>T</a:t>
            </a:r>
            <a:r>
              <a:rPr kumimoji="1" lang="en-US" altLang="zh-CN" sz="2000" dirty="0">
                <a:solidFill>
                  <a:srgbClr val="002060"/>
                </a:solidFill>
                <a:latin typeface="微软雅黑" panose="020B0503020204020204" pitchFamily="34" charset="-122"/>
                <a:ea typeface="微软雅黑" panose="020B0503020204020204" pitchFamily="34" charset="-122"/>
              </a:rPr>
              <a:t>]</a:t>
            </a:r>
          </a:p>
        </p:txBody>
      </p:sp>
      <p:sp>
        <p:nvSpPr>
          <p:cNvPr id="7" name="矩形 6"/>
          <p:cNvSpPr/>
          <p:nvPr/>
        </p:nvSpPr>
        <p:spPr>
          <a:xfrm>
            <a:off x="3462528" y="4737214"/>
            <a:ext cx="3194304" cy="1015663"/>
          </a:xfrm>
          <a:prstGeom prst="rect">
            <a:avLst/>
          </a:prstGeom>
        </p:spPr>
        <p:txBody>
          <a:bodyPr wrap="square">
            <a:spAutoFit/>
          </a:bodyPr>
          <a:lstStyle/>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密度——[M][L]</a:t>
            </a:r>
            <a:r>
              <a:rPr lang="zh-CN" altLang="en-US" sz="2000" baseline="30000" dirty="0">
                <a:solidFill>
                  <a:srgbClr val="C00000"/>
                </a:solidFill>
                <a:latin typeface="微软雅黑" panose="020B0503020204020204" pitchFamily="34" charset="-122"/>
                <a:ea typeface="微软雅黑" panose="020B0503020204020204" pitchFamily="34" charset="-122"/>
              </a:rPr>
              <a:t>-3</a:t>
            </a:r>
          </a:p>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压</a:t>
            </a:r>
            <a:r>
              <a:rPr lang="zh-CN" altLang="en-US" sz="2000" dirty="0">
                <a:solidFill>
                  <a:srgbClr val="C00000"/>
                </a:solidFill>
                <a:latin typeface="微软雅黑" panose="020B0503020204020204" pitchFamily="34" charset="-122"/>
                <a:ea typeface="微软雅黑" panose="020B0503020204020204" pitchFamily="34" charset="-122"/>
              </a:rPr>
              <a:t>强</a:t>
            </a:r>
            <a:r>
              <a:rPr lang="zh-CN" altLang="en-US" sz="2000" dirty="0" smtClean="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[M][L]</a:t>
            </a:r>
            <a:r>
              <a:rPr lang="zh-CN" altLang="en-US" sz="2000" baseline="30000" dirty="0">
                <a:solidFill>
                  <a:srgbClr val="C00000"/>
                </a:solidFill>
                <a:latin typeface="微软雅黑" panose="020B0503020204020204" pitchFamily="34" charset="-122"/>
                <a:ea typeface="微软雅黑" panose="020B0503020204020204" pitchFamily="34" charset="-122"/>
              </a:rPr>
              <a:t>-1</a:t>
            </a:r>
            <a:r>
              <a:rPr lang="zh-CN" altLang="en-US" sz="2000" dirty="0">
                <a:solidFill>
                  <a:srgbClr val="C00000"/>
                </a:solidFill>
                <a:latin typeface="微软雅黑" panose="020B0503020204020204" pitchFamily="34" charset="-122"/>
                <a:ea typeface="微软雅黑" panose="020B0503020204020204" pitchFamily="34" charset="-122"/>
              </a:rPr>
              <a:t>[T]</a:t>
            </a:r>
            <a:r>
              <a:rPr lang="zh-CN" altLang="en-US" sz="2000" baseline="30000" dirty="0">
                <a:solidFill>
                  <a:srgbClr val="C00000"/>
                </a:solidFill>
                <a:latin typeface="微软雅黑" panose="020B0503020204020204" pitchFamily="34" charset="-122"/>
                <a:ea typeface="微软雅黑" panose="020B0503020204020204" pitchFamily="34" charset="-122"/>
              </a:rPr>
              <a:t>-2</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35726" y="1289706"/>
            <a:ext cx="7872548" cy="3323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有</a:t>
            </a:r>
            <a:r>
              <a:rPr lang="zh-CN" altLang="en-US" sz="2000" b="0" dirty="0">
                <a:latin typeface="微软雅黑" panose="020B0503020204020204" pitchFamily="34" charset="-122"/>
                <a:ea typeface="微软雅黑" panose="020B0503020204020204" pitchFamily="34" charset="-122"/>
              </a:rPr>
              <a:t>量纲量分为</a:t>
            </a:r>
            <a:r>
              <a:rPr lang="zh-CN" altLang="en-US" sz="2000" b="0" dirty="0">
                <a:solidFill>
                  <a:srgbClr val="002060"/>
                </a:solidFill>
                <a:latin typeface="微软雅黑" panose="020B0503020204020204" pitchFamily="34" charset="-122"/>
                <a:ea typeface="微软雅黑" panose="020B0503020204020204" pitchFamily="34" charset="-122"/>
              </a:rPr>
              <a:t>量纲独立的量</a:t>
            </a:r>
            <a:r>
              <a:rPr lang="zh-CN" altLang="en-US" sz="2000" b="0" dirty="0">
                <a:latin typeface="微软雅黑" panose="020B0503020204020204" pitchFamily="34" charset="-122"/>
                <a:ea typeface="微软雅黑" panose="020B0503020204020204" pitchFamily="34" charset="-122"/>
              </a:rPr>
              <a:t>（基本量）和</a:t>
            </a:r>
            <a:r>
              <a:rPr lang="zh-CN" altLang="en-US" sz="2000" b="0" dirty="0">
                <a:solidFill>
                  <a:srgbClr val="C00000"/>
                </a:solidFill>
                <a:latin typeface="微软雅黑" panose="020B0503020204020204" pitchFamily="34" charset="-122"/>
                <a:ea typeface="微软雅黑" panose="020B0503020204020204" pitchFamily="34" charset="-122"/>
              </a:rPr>
              <a:t>量纲非独立的量</a:t>
            </a:r>
            <a:r>
              <a:rPr lang="zh-CN" altLang="en-US" sz="2000" b="0" dirty="0">
                <a:latin typeface="微软雅黑" panose="020B0503020204020204" pitchFamily="34" charset="-122"/>
                <a:ea typeface="微软雅黑" panose="020B0503020204020204" pitchFamily="34" charset="-122"/>
              </a:rPr>
              <a:t>（导出量）。</a:t>
            </a: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但</a:t>
            </a:r>
            <a:r>
              <a:rPr lang="zh-CN" altLang="en-US" sz="2000" b="0" dirty="0">
                <a:latin typeface="微软雅黑" panose="020B0503020204020204" pitchFamily="34" charset="-122"/>
                <a:ea typeface="微软雅黑" panose="020B0503020204020204" pitchFamily="34" charset="-122"/>
              </a:rPr>
              <a:t>它们是</a:t>
            </a:r>
            <a:r>
              <a:rPr lang="zh-CN" altLang="en-US" sz="2000" b="0" dirty="0" smtClean="0">
                <a:latin typeface="微软雅黑" panose="020B0503020204020204" pitchFamily="34" charset="-122"/>
                <a:ea typeface="微软雅黑" panose="020B0503020204020204" pitchFamily="34" charset="-122"/>
              </a:rPr>
              <a:t>可以</a:t>
            </a:r>
            <a:r>
              <a:rPr lang="zh-CN" altLang="en-US" sz="2000" b="0" dirty="0">
                <a:latin typeface="微软雅黑" panose="020B0503020204020204" pitchFamily="34" charset="-122"/>
                <a:ea typeface="微软雅黑" panose="020B0503020204020204" pitchFamily="34" charset="-122"/>
              </a:rPr>
              <a:t>人为</a:t>
            </a:r>
            <a:r>
              <a:rPr lang="zh-CN" altLang="en-US" sz="2000" b="0" dirty="0" smtClean="0">
                <a:latin typeface="微软雅黑" panose="020B0503020204020204" pitchFamily="34" charset="-122"/>
                <a:ea typeface="微软雅黑" panose="020B0503020204020204" pitchFamily="34" charset="-122"/>
              </a:rPr>
              <a:t>选取</a:t>
            </a:r>
            <a:r>
              <a:rPr lang="zh-CN" altLang="en-US" sz="2000" b="0" dirty="0">
                <a:latin typeface="微软雅黑" panose="020B0503020204020204" pitchFamily="34" charset="-122"/>
                <a:ea typeface="微软雅黑" panose="020B0503020204020204" pitchFamily="34" charset="-122"/>
              </a:rPr>
              <a:t>的，并不是一成不变的，具有相对性。</a:t>
            </a: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例如</a:t>
            </a:r>
            <a:r>
              <a:rPr lang="zh-CN" altLang="en-US" sz="2000" b="0" dirty="0">
                <a:latin typeface="微软雅黑" panose="020B0503020204020204" pitchFamily="34" charset="-122"/>
                <a:ea typeface="微软雅黑" panose="020B0503020204020204" pitchFamily="34" charset="-122"/>
              </a:rPr>
              <a:t>：v、t和l可以选取其中的任意两个量作为量纲独立的量作为基本量，但通常都按照一定的习惯来选定。</a:t>
            </a:r>
          </a:p>
          <a:p>
            <a:pPr indent="457200" eaLnBrk="1" hangingPunct="1">
              <a:lnSpc>
                <a:spcPct val="150000"/>
              </a:lnSpc>
            </a:pPr>
            <a:r>
              <a:rPr lang="zh-CN" altLang="en-US" sz="2000" b="0" dirty="0">
                <a:latin typeface="微软雅黑" panose="020B0503020204020204" pitchFamily="34" charset="-122"/>
                <a:ea typeface="微软雅黑" panose="020B0503020204020204" pitchFamily="34" charset="-122"/>
              </a:rPr>
              <a:t>    v、t——l——[l]=[v][t]=[V][T]</a:t>
            </a:r>
          </a:p>
          <a:p>
            <a:pPr indent="457200" eaLnBrk="1" hangingPunct="1">
              <a:lnSpc>
                <a:spcPct val="150000"/>
              </a:lnSpc>
            </a:pPr>
            <a:r>
              <a:rPr lang="zh-CN" altLang="en-US" sz="2000" b="0" dirty="0">
                <a:latin typeface="微软雅黑" panose="020B0503020204020204" pitchFamily="34" charset="-122"/>
                <a:ea typeface="微软雅黑" panose="020B0503020204020204" pitchFamily="34" charset="-122"/>
              </a:rPr>
              <a:t>    t、l——v——[v]=[l]/[t]=[L][T]</a:t>
            </a:r>
            <a:r>
              <a:rPr lang="zh-CN" altLang="en-US" sz="2000" b="0" baseline="30000" dirty="0">
                <a:latin typeface="微软雅黑" panose="020B0503020204020204" pitchFamily="34" charset="-122"/>
                <a:ea typeface="微软雅黑" panose="020B0503020204020204" pitchFamily="34" charset="-122"/>
              </a:rPr>
              <a:t>-</a:t>
            </a:r>
            <a:r>
              <a:rPr lang="zh-CN" altLang="en-US" sz="2000" b="0" baseline="30000" dirty="0" smtClean="0">
                <a:latin typeface="微软雅黑" panose="020B0503020204020204" pitchFamily="34" charset="-122"/>
                <a:ea typeface="微软雅黑" panose="020B0503020204020204" pitchFamily="34" charset="-122"/>
              </a:rPr>
              <a:t>1</a:t>
            </a:r>
            <a:endParaRPr lang="zh-CN" altLang="en-US" sz="2000" b="0"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t>量纲的概念</a:t>
            </a:r>
          </a:p>
        </p:txBody>
      </p:sp>
      <p:sp>
        <p:nvSpPr>
          <p:cNvPr id="2" name="灯片编号占位符 1"/>
          <p:cNvSpPr>
            <a:spLocks noGrp="1"/>
          </p:cNvSpPr>
          <p:nvPr>
            <p:ph type="sldNum" sz="quarter" idx="4"/>
          </p:nvPr>
        </p:nvSpPr>
        <p:spPr/>
        <p:txBody>
          <a:bodyPr/>
          <a:lstStyle/>
          <a:p>
            <a:fld id="{E5BDF72E-9FE5-429F-91AD-B59394577185}" type="slidenum">
              <a:rPr lang="zh-CN" altLang="en-US" smtClean="0"/>
              <a:pPr/>
              <a:t>48</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516754" y="1334498"/>
            <a:ext cx="7796122" cy="2862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nSpc>
                <a:spcPct val="150000"/>
              </a:lnSpc>
            </a:pPr>
            <a:r>
              <a:rPr lang="zh-CN" altLang="en-US" sz="2000" b="0" dirty="0" smtClean="0">
                <a:solidFill>
                  <a:srgbClr val="C00000"/>
                </a:solidFill>
                <a:latin typeface="微软雅黑" panose="020B0503020204020204" pitchFamily="34" charset="-122"/>
                <a:ea typeface="微软雅黑" panose="020B0503020204020204" pitchFamily="34" charset="-122"/>
              </a:rPr>
              <a:t>最大量纲独立量的数目不超过基本（单位）量的数目</a:t>
            </a: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solidFill>
                  <a:srgbClr val="002060"/>
                </a:solidFill>
                <a:latin typeface="微软雅黑" panose="020B0503020204020204" pitchFamily="34" charset="-122"/>
                <a:ea typeface="微软雅黑" panose="020B0503020204020204" pitchFamily="34" charset="-122"/>
              </a:rPr>
              <a:t>量纲</a:t>
            </a:r>
            <a:r>
              <a:rPr lang="zh-CN" altLang="en-US" sz="2000" b="0" dirty="0">
                <a:solidFill>
                  <a:srgbClr val="002060"/>
                </a:solidFill>
                <a:latin typeface="微软雅黑" panose="020B0503020204020204" pitchFamily="34" charset="-122"/>
                <a:ea typeface="微软雅黑" panose="020B0503020204020204" pitchFamily="34" charset="-122"/>
              </a:rPr>
              <a:t>齐次性</a:t>
            </a:r>
            <a:r>
              <a:rPr lang="zh-CN" altLang="en-US" sz="2000" b="0" dirty="0" smtClean="0">
                <a:solidFill>
                  <a:srgbClr val="002060"/>
                </a:solidFill>
                <a:latin typeface="微软雅黑" panose="020B0503020204020204" pitchFamily="34" charset="-122"/>
                <a:ea typeface="微软雅黑" panose="020B0503020204020204" pitchFamily="34" charset="-122"/>
              </a:rPr>
              <a:t>原理</a:t>
            </a:r>
            <a:endParaRPr lang="en-US" altLang="zh-CN" sz="2000" b="0" dirty="0" smtClean="0">
              <a:solidFill>
                <a:srgbClr val="002060"/>
              </a:solidFill>
              <a:latin typeface="微软雅黑" panose="020B0503020204020204" pitchFamily="34" charset="-122"/>
              <a:ea typeface="微软雅黑" panose="020B0503020204020204" pitchFamily="34" charset="-122"/>
            </a:endParaRPr>
          </a:p>
          <a:p>
            <a:pPr marL="1085850" lvl="1" indent="-342900">
              <a:lnSpc>
                <a:spcPct val="150000"/>
              </a:lnSpc>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物理</a:t>
            </a:r>
            <a:r>
              <a:rPr lang="zh-CN" altLang="en-US" sz="2000" dirty="0">
                <a:latin typeface="微软雅黑" panose="020B0503020204020204" pitchFamily="34" charset="-122"/>
                <a:ea typeface="微软雅黑" panose="020B0503020204020204" pitchFamily="34" charset="-122"/>
              </a:rPr>
              <a:t>方程中各项的量纲必须</a:t>
            </a:r>
            <a:r>
              <a:rPr lang="zh-CN" altLang="en-US" sz="2000" dirty="0" smtClean="0">
                <a:latin typeface="微软雅黑" panose="020B0503020204020204" pitchFamily="34" charset="-122"/>
                <a:ea typeface="微软雅黑" panose="020B0503020204020204" pitchFamily="34" charset="-122"/>
              </a:rPr>
              <a:t>相同。</a:t>
            </a:r>
            <a:endParaRPr lang="zh-CN" altLang="en-US" sz="2000" dirty="0">
              <a:latin typeface="微软雅黑" panose="020B0503020204020204" pitchFamily="34" charset="-122"/>
              <a:ea typeface="微软雅黑" panose="020B0503020204020204" pitchFamily="34" charset="-122"/>
            </a:endParaRPr>
          </a:p>
          <a:p>
            <a:pPr marL="1085850" lvl="1" indent="-342900">
              <a:lnSpc>
                <a:spcPct val="150000"/>
              </a:lnSpc>
              <a:buFont typeface="Wingdings" panose="05000000000000000000" pitchFamily="2" charset="2"/>
              <a:buChar char="ü"/>
            </a:pPr>
            <a:r>
              <a:rPr lang="zh-CN" altLang="en-US" sz="2000" b="0" dirty="0" smtClean="0">
                <a:latin typeface="微软雅黑" panose="020B0503020204020204" pitchFamily="34" charset="-122"/>
                <a:ea typeface="微软雅黑" panose="020B0503020204020204" pitchFamily="34" charset="-122"/>
              </a:rPr>
              <a:t>不同</a:t>
            </a:r>
            <a:r>
              <a:rPr lang="zh-CN" altLang="en-US" sz="2000" b="0" dirty="0">
                <a:latin typeface="微软雅黑" panose="020B0503020204020204" pitchFamily="34" charset="-122"/>
                <a:ea typeface="微软雅黑" panose="020B0503020204020204" pitchFamily="34" charset="-122"/>
              </a:rPr>
              <a:t>量纲的量，不能作为单项同列于物理方程</a:t>
            </a:r>
            <a:r>
              <a:rPr lang="zh-CN" altLang="en-US" sz="2000" b="0" dirty="0" smtClean="0">
                <a:latin typeface="微软雅黑" panose="020B0503020204020204" pitchFamily="34" charset="-122"/>
                <a:ea typeface="微软雅黑" panose="020B0503020204020204" pitchFamily="34" charset="-122"/>
              </a:rPr>
              <a:t>中</a:t>
            </a:r>
            <a:r>
              <a:rPr lang="zh-CN" altLang="en-US" sz="2000" b="0" dirty="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pPr marL="1085850" lvl="1" indent="-342900">
              <a:lnSpc>
                <a:spcPct val="150000"/>
              </a:lnSpc>
              <a:buFont typeface="Wingdings" panose="05000000000000000000" pitchFamily="2" charset="2"/>
              <a:buChar char="ü"/>
            </a:pPr>
            <a:r>
              <a:rPr lang="zh-CN" altLang="en-US" sz="2000" b="0" dirty="0" smtClean="0">
                <a:latin typeface="微软雅黑" panose="020B0503020204020204" pitchFamily="34" charset="-122"/>
                <a:ea typeface="微软雅黑" panose="020B0503020204020204" pitchFamily="34" charset="-122"/>
              </a:rPr>
              <a:t>如果</a:t>
            </a:r>
            <a:r>
              <a:rPr lang="zh-CN" altLang="en-US" sz="2000" b="0" dirty="0">
                <a:latin typeface="微软雅黑" panose="020B0503020204020204" pitchFamily="34" charset="-122"/>
                <a:ea typeface="微软雅黑" panose="020B0503020204020204" pitchFamily="34" charset="-122"/>
              </a:rPr>
              <a:t>以物理方程中的任意一项除其他各项，则方程即化为无量纲形式，即得到无量纲方程。</a:t>
            </a:r>
          </a:p>
        </p:txBody>
      </p:sp>
      <p:sp>
        <p:nvSpPr>
          <p:cNvPr id="2" name="标题 1"/>
          <p:cNvSpPr>
            <a:spLocks noGrp="1"/>
          </p:cNvSpPr>
          <p:nvPr>
            <p:ph type="title"/>
          </p:nvPr>
        </p:nvSpPr>
        <p:spPr/>
        <p:txBody>
          <a:bodyPr/>
          <a:lstStyle/>
          <a:p>
            <a:r>
              <a:rPr lang="zh-CN" altLang="en-US" b="0" dirty="0" smtClean="0"/>
              <a:t>量纲</a:t>
            </a:r>
            <a:r>
              <a:rPr lang="zh-CN" altLang="en-US" dirty="0" smtClean="0"/>
              <a:t>分析原则</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49</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96875" y="1109663"/>
            <a:ext cx="8280400" cy="3749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50000"/>
              </a:lnSpc>
            </a:pPr>
            <a:r>
              <a:rPr lang="zh-CN" altLang="en-US" sz="2000" dirty="0" smtClean="0">
                <a:solidFill>
                  <a:srgbClr val="002060"/>
                </a:solidFill>
                <a:latin typeface="微软雅黑" panose="020B0503020204020204" pitchFamily="34" charset="-122"/>
                <a:ea typeface="微软雅黑" panose="020B0503020204020204" pitchFamily="34" charset="-122"/>
              </a:rPr>
              <a:t>实验</a:t>
            </a:r>
            <a:r>
              <a:rPr lang="zh-CN" altLang="en-US" sz="2000" dirty="0">
                <a:solidFill>
                  <a:srgbClr val="002060"/>
                </a:solidFill>
                <a:latin typeface="微软雅黑" panose="020B0503020204020204" pitchFamily="34" charset="-122"/>
                <a:ea typeface="微软雅黑" panose="020B0503020204020204" pitchFamily="34" charset="-122"/>
              </a:rPr>
              <a:t>研究的目的</a:t>
            </a:r>
            <a:r>
              <a:rPr lang="zh-CN" altLang="en-US" sz="2000" b="0" dirty="0">
                <a:latin typeface="微软雅黑" panose="020B0503020204020204" pitchFamily="34" charset="-122"/>
                <a:ea typeface="微软雅黑" panose="020B0503020204020204" pitchFamily="34" charset="-122"/>
              </a:rPr>
              <a:t>：对复杂问题的实验观察，寻找规律；对理论分析结果进行验证。</a:t>
            </a:r>
          </a:p>
          <a:p>
            <a:pPr indent="457200" algn="just" eaLnBrk="1" hangingPunct="1">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模型实验</a:t>
            </a:r>
            <a:r>
              <a:rPr lang="zh-CN" altLang="en-US" sz="2000" dirty="0">
                <a:solidFill>
                  <a:srgbClr val="C00000"/>
                </a:solidFill>
                <a:latin typeface="微软雅黑" panose="020B0503020204020204" pitchFamily="34" charset="-122"/>
                <a:ea typeface="微软雅黑" panose="020B0503020204020204" pitchFamily="34" charset="-122"/>
              </a:rPr>
              <a:t>的优点</a:t>
            </a:r>
            <a:r>
              <a:rPr lang="zh-CN" altLang="en-US" sz="2000" b="0" dirty="0">
                <a:latin typeface="微软雅黑" panose="020B0503020204020204" pitchFamily="34" charset="-122"/>
                <a:ea typeface="微软雅黑" panose="020B0503020204020204" pitchFamily="34" charset="-122"/>
              </a:rPr>
              <a:t>：预测原型性能；对自然界不常出现的现象反复研究；减少经济损失。</a:t>
            </a:r>
          </a:p>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如</a:t>
            </a:r>
            <a:r>
              <a:rPr lang="zh-CN" altLang="en-US" sz="2000" b="0" dirty="0">
                <a:latin typeface="微软雅黑" panose="020B0503020204020204" pitchFamily="34" charset="-122"/>
                <a:ea typeface="微软雅黑" panose="020B0503020204020204" pitchFamily="34" charset="-122"/>
              </a:rPr>
              <a:t>：美国阿波罗火箭等于指令舱完成飞行后，溅落海面的冲击现象和三峡大坝泥沙淤实验。</a:t>
            </a:r>
          </a:p>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模型设计</a:t>
            </a:r>
            <a:r>
              <a:rPr lang="zh-CN" altLang="en-US" sz="2000" b="0" dirty="0">
                <a:latin typeface="微软雅黑" panose="020B0503020204020204" pitchFamily="34" charset="-122"/>
                <a:ea typeface="微软雅黑" panose="020B0503020204020204" pitchFamily="34" charset="-122"/>
              </a:rPr>
              <a:t>：飞机模型实验=飞机模型+飞行条件模拟</a:t>
            </a:r>
          </a:p>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船</a:t>
            </a:r>
            <a:r>
              <a:rPr lang="zh-CN" altLang="en-US" sz="2000" b="0" dirty="0">
                <a:latin typeface="微软雅黑" panose="020B0503020204020204" pitchFamily="34" charset="-122"/>
                <a:ea typeface="微软雅黑" panose="020B0503020204020204" pitchFamily="34" charset="-122"/>
              </a:rPr>
              <a:t>在海浪中航行=模拟船+模拟浪</a:t>
            </a:r>
          </a:p>
        </p:txBody>
      </p:sp>
      <p:sp>
        <p:nvSpPr>
          <p:cNvPr id="2" name="灯片编号占位符 1"/>
          <p:cNvSpPr>
            <a:spLocks noGrp="1"/>
          </p:cNvSpPr>
          <p:nvPr>
            <p:ph type="sldNum" sz="quarter" idx="12"/>
          </p:nvPr>
        </p:nvSpPr>
        <p:spPr/>
        <p:txBody>
          <a:bodyPr/>
          <a:lstStyle/>
          <a:p>
            <a:fld id="{E5BDF72E-9FE5-429F-91AD-B59394577185}" type="slidenum">
              <a:rPr lang="zh-CN" altLang="en-US" smtClean="0"/>
              <a:pPr/>
              <a:t>5</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5A1F6D96-CA46-410B-8B34-B6BDFDA92944}" type="slidenum">
              <a:rPr lang="en-US" altLang="zh-CN"/>
              <a:pPr/>
              <a:t>50</a:t>
            </a:fld>
            <a:endParaRPr lang="en-US" altLang="zh-CN"/>
          </a:p>
        </p:txBody>
      </p:sp>
      <p:sp>
        <p:nvSpPr>
          <p:cNvPr id="400386" name="Rectangle 2"/>
          <p:cNvSpPr>
            <a:spLocks noChangeArrowheads="1"/>
          </p:cNvSpPr>
          <p:nvPr/>
        </p:nvSpPr>
        <p:spPr bwMode="auto">
          <a:xfrm>
            <a:off x="623206" y="549230"/>
            <a:ext cx="7620000"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indent="457200" algn="just" eaLnBrk="0" hangingPunct="0">
              <a:lnSpc>
                <a:spcPct val="150000"/>
              </a:lnSpc>
              <a:spcBef>
                <a:spcPct val="50000"/>
              </a:spcBef>
            </a:pPr>
            <a:r>
              <a:rPr kumimoji="1" lang="zh-CN" altLang="en-US" sz="2000" dirty="0" smtClean="0">
                <a:latin typeface="微软雅黑" panose="020B0503020204020204" pitchFamily="34" charset="-122"/>
                <a:ea typeface="微软雅黑" panose="020B0503020204020204" pitchFamily="34" charset="-122"/>
              </a:rPr>
              <a:t>试</a:t>
            </a:r>
            <a:r>
              <a:rPr kumimoji="1" lang="zh-CN" altLang="en-US" sz="2000" dirty="0">
                <a:latin typeface="微软雅黑" panose="020B0503020204020204" pitchFamily="34" charset="-122"/>
                <a:ea typeface="微软雅黑" panose="020B0503020204020204" pitchFamily="34" charset="-122"/>
              </a:rPr>
              <a:t>以量纲分析方法说明</a:t>
            </a:r>
            <a:r>
              <a:rPr kumimoji="1" lang="zh-CN" altLang="en-US" sz="2000" dirty="0" smtClean="0">
                <a:latin typeface="微软雅黑" panose="020B0503020204020204" pitchFamily="34" charset="-122"/>
                <a:ea typeface="微软雅黑" panose="020B0503020204020204" pitchFamily="34" charset="-122"/>
              </a:rPr>
              <a:t>方程</a:t>
            </a:r>
            <a:endParaRPr kumimoji="1" lang="en-US" altLang="zh-CN" sz="2000" dirty="0" smtClean="0">
              <a:latin typeface="微软雅黑" panose="020B0503020204020204" pitchFamily="34" charset="-122"/>
              <a:ea typeface="微软雅黑" panose="020B0503020204020204" pitchFamily="34" charset="-122"/>
            </a:endParaRPr>
          </a:p>
          <a:p>
            <a:pPr indent="457200" algn="just" eaLnBrk="0" hangingPunct="0">
              <a:lnSpc>
                <a:spcPct val="150000"/>
              </a:lnSpc>
              <a:spcBef>
                <a:spcPct val="50000"/>
              </a:spcBef>
            </a:pPr>
            <a:endParaRPr kumimoji="1" lang="en-US" altLang="zh-CN" sz="2000" dirty="0" smtClean="0">
              <a:latin typeface="微软雅黑" panose="020B0503020204020204" pitchFamily="34" charset="-122"/>
              <a:ea typeface="微软雅黑" panose="020B0503020204020204" pitchFamily="34" charset="-122"/>
            </a:endParaRPr>
          </a:p>
          <a:p>
            <a:pPr indent="457200" algn="just" eaLnBrk="0" hangingPunct="0">
              <a:lnSpc>
                <a:spcPct val="150000"/>
              </a:lnSpc>
              <a:spcBef>
                <a:spcPct val="50000"/>
              </a:spcBef>
            </a:pPr>
            <a:r>
              <a:rPr kumimoji="1" lang="zh-CN" altLang="en-US" sz="2000" dirty="0" smtClean="0">
                <a:latin typeface="微软雅黑" panose="020B0503020204020204" pitchFamily="34" charset="-122"/>
                <a:ea typeface="微软雅黑" panose="020B0503020204020204" pitchFamily="34" charset="-122"/>
              </a:rPr>
              <a:t>是</a:t>
            </a:r>
            <a:r>
              <a:rPr kumimoji="1" lang="zh-CN" altLang="en-US" sz="2000" dirty="0">
                <a:latin typeface="微软雅黑" panose="020B0503020204020204" pitchFamily="34" charset="-122"/>
                <a:ea typeface="微软雅黑" panose="020B0503020204020204" pitchFamily="34" charset="-122"/>
              </a:rPr>
              <a:t>密度</a:t>
            </a:r>
            <a:r>
              <a:rPr kumimoji="1" lang="zh-CN" altLang="en-US" sz="2000" dirty="0" smtClean="0">
                <a:latin typeface="微软雅黑" panose="020B0503020204020204" pitchFamily="34" charset="-122"/>
                <a:ea typeface="微软雅黑" panose="020B0503020204020204" pitchFamily="34" charset="-122"/>
              </a:rPr>
              <a:t>为     的</a:t>
            </a:r>
            <a:r>
              <a:rPr kumimoji="1" lang="zh-CN" altLang="en-US" sz="2000" dirty="0">
                <a:latin typeface="微软雅黑" panose="020B0503020204020204" pitchFamily="34" charset="-122"/>
                <a:ea typeface="微软雅黑" panose="020B0503020204020204" pitchFamily="34" charset="-122"/>
              </a:rPr>
              <a:t>流体沿流线作摩擦运动时，</a:t>
            </a:r>
            <a:r>
              <a:rPr kumimoji="1" lang="zh-CN" altLang="en-US" sz="2000" dirty="0" smtClean="0">
                <a:latin typeface="微软雅黑" panose="020B0503020204020204" pitchFamily="34" charset="-122"/>
                <a:ea typeface="微软雅黑" panose="020B0503020204020204" pitchFamily="34" charset="-122"/>
              </a:rPr>
              <a:t>物理量              之间</a:t>
            </a:r>
            <a:r>
              <a:rPr kumimoji="1" lang="zh-CN" altLang="en-US" sz="2000" dirty="0">
                <a:latin typeface="微软雅黑" panose="020B0503020204020204" pitchFamily="34" charset="-122"/>
                <a:ea typeface="微软雅黑" panose="020B0503020204020204" pitchFamily="34" charset="-122"/>
              </a:rPr>
              <a:t>的一个可能的关系式，并</a:t>
            </a:r>
            <a:r>
              <a:rPr kumimoji="1" lang="zh-CN" altLang="en-US" sz="2000" dirty="0" smtClean="0">
                <a:latin typeface="微软雅黑" panose="020B0503020204020204" pitchFamily="34" charset="-122"/>
                <a:ea typeface="微软雅黑" panose="020B0503020204020204" pitchFamily="34" charset="-122"/>
              </a:rPr>
              <a:t>确定</a:t>
            </a:r>
            <a:r>
              <a:rPr kumimoji="1" lang="zh-CN" altLang="en-US" sz="2000" dirty="0">
                <a:latin typeface="微软雅黑" panose="020B0503020204020204" pitchFamily="34" charset="-122"/>
                <a:ea typeface="微软雅黑" panose="020B0503020204020204" pitchFamily="34" charset="-122"/>
              </a:rPr>
              <a:t>常数 </a:t>
            </a:r>
            <a:r>
              <a:rPr kumimoji="1" lang="en-US" altLang="zh-CN" sz="2000" i="1" dirty="0">
                <a:latin typeface="微软雅黑" panose="020B0503020204020204" pitchFamily="34" charset="-122"/>
                <a:ea typeface="微软雅黑" panose="020B0503020204020204" pitchFamily="34" charset="-122"/>
              </a:rPr>
              <a:t>H </a:t>
            </a:r>
            <a:r>
              <a:rPr kumimoji="1" lang="zh-CN" altLang="en-US" sz="2000" dirty="0">
                <a:latin typeface="微软雅黑" panose="020B0503020204020204" pitchFamily="34" charset="-122"/>
                <a:ea typeface="微软雅黑" panose="020B0503020204020204" pitchFamily="34" charset="-122"/>
              </a:rPr>
              <a:t>的量纲。</a:t>
            </a:r>
          </a:p>
        </p:txBody>
      </p:sp>
      <p:graphicFrame>
        <p:nvGraphicFramePr>
          <p:cNvPr id="400387" name="Object 3"/>
          <p:cNvGraphicFramePr>
            <a:graphicFrameLocks noChangeAspect="1"/>
          </p:cNvGraphicFramePr>
          <p:nvPr/>
        </p:nvGraphicFramePr>
        <p:xfrm>
          <a:off x="2567940" y="950641"/>
          <a:ext cx="3729038" cy="819150"/>
        </p:xfrm>
        <a:graphic>
          <a:graphicData uri="http://schemas.openxmlformats.org/presentationml/2006/ole">
            <p:oleObj spid="_x0000_s261124" name="Equation" r:id="rId3" imgW="42672000" imgH="9448800" progId="Equation.DSMT4">
              <p:embed/>
            </p:oleObj>
          </a:graphicData>
        </a:graphic>
      </p:graphicFrame>
      <p:graphicFrame>
        <p:nvGraphicFramePr>
          <p:cNvPr id="400388" name="Object 4"/>
          <p:cNvGraphicFramePr>
            <a:graphicFrameLocks noChangeAspect="1"/>
          </p:cNvGraphicFramePr>
          <p:nvPr/>
        </p:nvGraphicFramePr>
        <p:xfrm>
          <a:off x="2238424" y="1901895"/>
          <a:ext cx="358775" cy="381000"/>
        </p:xfrm>
        <a:graphic>
          <a:graphicData uri="http://schemas.openxmlformats.org/presentationml/2006/ole">
            <p:oleObj spid="_x0000_s261123" name="Equation" r:id="rId4" imgW="152268" imgH="164957" progId="Equation.3">
              <p:embed/>
            </p:oleObj>
          </a:graphicData>
        </a:graphic>
      </p:graphicFrame>
      <p:graphicFrame>
        <p:nvGraphicFramePr>
          <p:cNvPr id="400389" name="Object 5"/>
          <p:cNvGraphicFramePr>
            <a:graphicFrameLocks noChangeAspect="1"/>
          </p:cNvGraphicFramePr>
          <p:nvPr/>
        </p:nvGraphicFramePr>
        <p:xfrm>
          <a:off x="6728995" y="1881257"/>
          <a:ext cx="1066800" cy="401638"/>
        </p:xfrm>
        <a:graphic>
          <a:graphicData uri="http://schemas.openxmlformats.org/presentationml/2006/ole">
            <p:oleObj spid="_x0000_s261122" name="Equation" r:id="rId5" imgW="10363200" imgH="3962400" progId="Equation.DSMT4">
              <p:embed/>
            </p:oleObj>
          </a:graphicData>
        </a:graphic>
      </p:graphicFrame>
      <p:sp>
        <p:nvSpPr>
          <p:cNvPr id="2" name="矩形 1"/>
          <p:cNvSpPr/>
          <p:nvPr/>
        </p:nvSpPr>
        <p:spPr>
          <a:xfrm>
            <a:off x="6592515" y="5879892"/>
            <a:ext cx="2018501"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kumimoji="1" lang="zh-CN" altLang="en-US" dirty="0" smtClean="0">
                <a:latin typeface="微软雅黑" panose="020B0503020204020204" pitchFamily="34" charset="-122"/>
                <a:ea typeface="微软雅黑" panose="020B0503020204020204" pitchFamily="34" charset="-122"/>
              </a:rPr>
              <a:t>流体力学</a:t>
            </a:r>
            <a:r>
              <a:rPr kumimoji="1" lang="en-US" altLang="zh-CN" dirty="0" smtClean="0">
                <a:latin typeface="微软雅黑" panose="020B0503020204020204" pitchFamily="34" charset="-122"/>
                <a:ea typeface="微软雅黑" panose="020B0503020204020204" pitchFamily="34" charset="-122"/>
              </a:rPr>
              <a:t>P103</a:t>
            </a:r>
            <a:r>
              <a:rPr kumimoji="1" lang="zh-CN" altLang="en-US" dirty="0" smtClean="0">
                <a:latin typeface="微软雅黑" panose="020B0503020204020204" pitchFamily="34" charset="-122"/>
                <a:ea typeface="微软雅黑" panose="020B0503020204020204" pitchFamily="34" charset="-122"/>
              </a:rPr>
              <a:t>例</a:t>
            </a:r>
            <a:r>
              <a:rPr kumimoji="1" lang="en-US" altLang="zh-CN" dirty="0" smtClean="0">
                <a:latin typeface="微软雅黑" panose="020B0503020204020204" pitchFamily="34" charset="-122"/>
                <a:ea typeface="微软雅黑" panose="020B0503020204020204" pitchFamily="34" charset="-122"/>
              </a:rPr>
              <a:t>3</a:t>
            </a:r>
            <a:endParaRPr lang="zh-CN" altLang="en-US" dirty="0">
              <a:ea typeface="微软雅黑" panose="020B0503020204020204" pitchFamily="34" charset="-122"/>
            </a:endParaRPr>
          </a:p>
        </p:txBody>
      </p:sp>
      <p:graphicFrame>
        <p:nvGraphicFramePr>
          <p:cNvPr id="3" name="对象 2"/>
          <p:cNvGraphicFramePr>
            <a:graphicFrameLocks/>
          </p:cNvGraphicFramePr>
          <p:nvPr/>
        </p:nvGraphicFramePr>
        <p:xfrm>
          <a:off x="1678577" y="3225778"/>
          <a:ext cx="5950132" cy="2242078"/>
        </p:xfrm>
        <a:graphic>
          <a:graphicData uri="http://schemas.openxmlformats.org/presentationml/2006/ole">
            <p:oleObj spid="_x0000_s261121" name="Equation" r:id="rId6" imgW="84124800" imgH="31699200" progId="Equation.DSMT4">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649AD77F-9605-4A49-AA71-0CDBCF21FD45}" type="slidenum">
              <a:rPr lang="en-US" altLang="zh-CN"/>
              <a:pPr/>
              <a:t>51</a:t>
            </a:fld>
            <a:endParaRPr lang="en-US" altLang="zh-CN"/>
          </a:p>
        </p:txBody>
      </p:sp>
      <p:sp>
        <p:nvSpPr>
          <p:cNvPr id="409602" name="Rectangle 2"/>
          <p:cNvSpPr>
            <a:spLocks noChangeArrowheads="1"/>
          </p:cNvSpPr>
          <p:nvPr/>
        </p:nvSpPr>
        <p:spPr bwMode="auto">
          <a:xfrm>
            <a:off x="624567" y="497100"/>
            <a:ext cx="80772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indent="457200" algn="just" eaLnBrk="0" hangingPunct="0">
              <a:lnSpc>
                <a:spcPct val="150000"/>
              </a:lnSpc>
              <a:spcBef>
                <a:spcPct val="50000"/>
              </a:spcBef>
            </a:pPr>
            <a:r>
              <a:rPr kumimoji="1"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已</a:t>
            </a:r>
            <a:r>
              <a:rPr kumimoji="1" lang="zh-CN" altLang="en-US" sz="2400" dirty="0">
                <a:latin typeface="微软雅黑" panose="020B0503020204020204" pitchFamily="34" charset="-122"/>
                <a:ea typeface="微软雅黑" panose="020B0503020204020204" pitchFamily="34" charset="-122"/>
                <a:sym typeface="Symbol" panose="05050102010706020507" pitchFamily="18" charset="2"/>
              </a:rPr>
              <a:t>长度</a:t>
            </a:r>
            <a:r>
              <a:rPr kumimoji="1"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为      的</a:t>
            </a:r>
            <a:r>
              <a:rPr kumimoji="1" lang="zh-CN" altLang="en-US" sz="2400" dirty="0">
                <a:latin typeface="微软雅黑" panose="020B0503020204020204" pitchFamily="34" charset="-122"/>
                <a:ea typeface="微软雅黑" panose="020B0503020204020204" pitchFamily="34" charset="-122"/>
                <a:sym typeface="Symbol" panose="05050102010706020507" pitchFamily="18" charset="2"/>
              </a:rPr>
              <a:t>物体，以</a:t>
            </a:r>
            <a:r>
              <a:rPr kumimoji="1"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速度     在</a:t>
            </a:r>
            <a:r>
              <a:rPr kumimoji="1" lang="zh-CN" altLang="en-US" sz="2400" dirty="0">
                <a:latin typeface="微软雅黑" panose="020B0503020204020204" pitchFamily="34" charset="-122"/>
                <a:ea typeface="微软雅黑" panose="020B0503020204020204" pitchFamily="34" charset="-122"/>
                <a:sym typeface="Symbol" panose="05050102010706020507" pitchFamily="18" charset="2"/>
              </a:rPr>
              <a:t>密度为   </a:t>
            </a:r>
            <a:r>
              <a:rPr kumimoji="1"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a:t>
            </a:r>
            <a:r>
              <a:rPr kumimoji="1" lang="zh-CN" altLang="en-US" sz="2400" dirty="0">
                <a:latin typeface="微软雅黑" panose="020B0503020204020204" pitchFamily="34" charset="-122"/>
                <a:ea typeface="微软雅黑" panose="020B0503020204020204" pitchFamily="34" charset="-122"/>
                <a:sym typeface="Symbol" panose="05050102010706020507" pitchFamily="18" charset="2"/>
              </a:rPr>
              <a:t>黏性系数</a:t>
            </a:r>
            <a:r>
              <a:rPr kumimoji="1"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为   的黏性流体</a:t>
            </a:r>
            <a:r>
              <a:rPr kumimoji="1" lang="zh-CN" altLang="en-US" sz="2400" dirty="0">
                <a:latin typeface="微软雅黑" panose="020B0503020204020204" pitchFamily="34" charset="-122"/>
                <a:ea typeface="微软雅黑" panose="020B0503020204020204" pitchFamily="34" charset="-122"/>
                <a:sym typeface="Symbol" panose="05050102010706020507" pitchFamily="18" charset="2"/>
              </a:rPr>
              <a:t>中运动，</a:t>
            </a:r>
            <a:r>
              <a:rPr kumimoji="1"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试用量纲分析法导出</a:t>
            </a:r>
            <a:r>
              <a:rPr kumimoji="1" lang="zh-CN" altLang="en-US" sz="2400" dirty="0">
                <a:latin typeface="微软雅黑" panose="020B0503020204020204" pitchFamily="34" charset="-122"/>
                <a:ea typeface="微软雅黑" panose="020B0503020204020204" pitchFamily="34" charset="-122"/>
                <a:sym typeface="Symbol" panose="05050102010706020507" pitchFamily="18" charset="2"/>
              </a:rPr>
              <a:t>阻力</a:t>
            </a:r>
            <a:r>
              <a:rPr kumimoji="1"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应力</a:t>
            </a:r>
            <a:r>
              <a:rPr kumimoji="1" lang="en-US" altLang="zh-CN" sz="2400" dirty="0" smtClean="0">
                <a:latin typeface="微软雅黑" panose="020B0503020204020204" pitchFamily="34" charset="-122"/>
                <a:ea typeface="微软雅黑" panose="020B0503020204020204" pitchFamily="34" charset="-122"/>
                <a:sym typeface="Symbol" panose="05050102010706020507" pitchFamily="18" charset="2"/>
              </a:rPr>
              <a:t>R</a:t>
            </a:r>
            <a:r>
              <a:rPr kumimoji="1"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的</a:t>
            </a:r>
            <a:r>
              <a:rPr kumimoji="1" lang="zh-CN" altLang="en-US" sz="2400" dirty="0">
                <a:latin typeface="微软雅黑" panose="020B0503020204020204" pitchFamily="34" charset="-122"/>
                <a:ea typeface="微软雅黑" panose="020B0503020204020204" pitchFamily="34" charset="-122"/>
                <a:sym typeface="Symbol" panose="05050102010706020507" pitchFamily="18" charset="2"/>
              </a:rPr>
              <a:t>无量纲数表达式。</a:t>
            </a:r>
          </a:p>
        </p:txBody>
      </p:sp>
      <p:graphicFrame>
        <p:nvGraphicFramePr>
          <p:cNvPr id="409603" name="Object 3"/>
          <p:cNvGraphicFramePr>
            <a:graphicFrameLocks noChangeAspect="1"/>
          </p:cNvGraphicFramePr>
          <p:nvPr/>
        </p:nvGraphicFramePr>
        <p:xfrm>
          <a:off x="1020310" y="1254230"/>
          <a:ext cx="328613" cy="349250"/>
        </p:xfrm>
        <a:graphic>
          <a:graphicData uri="http://schemas.openxmlformats.org/presentationml/2006/ole">
            <p:oleObj spid="_x0000_s266247" name="Equation" r:id="rId3" imgW="152268" imgH="164957" progId="Equation.3">
              <p:embed/>
            </p:oleObj>
          </a:graphicData>
        </a:graphic>
      </p:graphicFrame>
      <p:graphicFrame>
        <p:nvGraphicFramePr>
          <p:cNvPr id="409604" name="Object 4"/>
          <p:cNvGraphicFramePr>
            <a:graphicFrameLocks noChangeAspect="1"/>
          </p:cNvGraphicFramePr>
          <p:nvPr/>
        </p:nvGraphicFramePr>
        <p:xfrm>
          <a:off x="2508434" y="643326"/>
          <a:ext cx="211138" cy="388938"/>
        </p:xfrm>
        <a:graphic>
          <a:graphicData uri="http://schemas.openxmlformats.org/presentationml/2006/ole">
            <p:oleObj spid="_x0000_s266246" name="Equation" r:id="rId4" imgW="101468" imgH="177569" progId="Equation.3">
              <p:embed/>
            </p:oleObj>
          </a:graphicData>
        </a:graphic>
      </p:graphicFrame>
      <p:graphicFrame>
        <p:nvGraphicFramePr>
          <p:cNvPr id="409605" name="Object 5"/>
          <p:cNvGraphicFramePr>
            <a:graphicFrameLocks noChangeAspect="1"/>
          </p:cNvGraphicFramePr>
          <p:nvPr/>
        </p:nvGraphicFramePr>
        <p:xfrm>
          <a:off x="5191557" y="654075"/>
          <a:ext cx="346075" cy="390525"/>
        </p:xfrm>
        <a:graphic>
          <a:graphicData uri="http://schemas.openxmlformats.org/presentationml/2006/ole">
            <p:oleObj spid="_x0000_s266245" name="Equation" r:id="rId5" imgW="3962400" imgH="4267200" progId="Equation.DSMT4">
              <p:embed/>
            </p:oleObj>
          </a:graphicData>
        </a:graphic>
      </p:graphicFrame>
      <p:graphicFrame>
        <p:nvGraphicFramePr>
          <p:cNvPr id="409606" name="Object 6"/>
          <p:cNvGraphicFramePr>
            <a:graphicFrameLocks noChangeAspect="1"/>
          </p:cNvGraphicFramePr>
          <p:nvPr/>
        </p:nvGraphicFramePr>
        <p:xfrm>
          <a:off x="6791086" y="663170"/>
          <a:ext cx="328613" cy="349250"/>
        </p:xfrm>
        <a:graphic>
          <a:graphicData uri="http://schemas.openxmlformats.org/presentationml/2006/ole">
            <p:oleObj spid="_x0000_s266244" name="Equation" r:id="rId6" imgW="152268" imgH="164957" progId="Equation.3">
              <p:embed/>
            </p:oleObj>
          </a:graphicData>
        </a:graphic>
      </p:graphicFrame>
      <p:graphicFrame>
        <p:nvGraphicFramePr>
          <p:cNvPr id="2" name="对象 1"/>
          <p:cNvGraphicFramePr>
            <a:graphicFrameLocks/>
          </p:cNvGraphicFramePr>
          <p:nvPr/>
        </p:nvGraphicFramePr>
        <p:xfrm>
          <a:off x="2932462" y="2578016"/>
          <a:ext cx="3168087" cy="553646"/>
        </p:xfrm>
        <a:graphic>
          <a:graphicData uri="http://schemas.openxmlformats.org/presentationml/2006/ole">
            <p:oleObj spid="_x0000_s266243" name="Equation" r:id="rId7" imgW="31394400" imgH="5486400" progId="Equation.DSMT4">
              <p:embed/>
            </p:oleObj>
          </a:graphicData>
        </a:graphic>
      </p:graphicFrame>
      <p:graphicFrame>
        <p:nvGraphicFramePr>
          <p:cNvPr id="3" name="对象 2"/>
          <p:cNvGraphicFramePr>
            <a:graphicFrameLocks/>
          </p:cNvGraphicFramePr>
          <p:nvPr/>
        </p:nvGraphicFramePr>
        <p:xfrm>
          <a:off x="624567" y="3425125"/>
          <a:ext cx="3287627" cy="1496806"/>
        </p:xfrm>
        <a:graphic>
          <a:graphicData uri="http://schemas.openxmlformats.org/presentationml/2006/ole">
            <p:oleObj spid="_x0000_s266242" name="Equation" r:id="rId8" imgW="37490400" imgH="17068800" progId="Equation.DSMT4">
              <p:embed/>
            </p:oleObj>
          </a:graphicData>
        </a:graphic>
      </p:graphicFrame>
      <p:graphicFrame>
        <p:nvGraphicFramePr>
          <p:cNvPr id="4" name="对象 3"/>
          <p:cNvGraphicFramePr>
            <a:graphicFrameLocks/>
          </p:cNvGraphicFramePr>
          <p:nvPr/>
        </p:nvGraphicFramePr>
        <p:xfrm>
          <a:off x="5419883" y="3818738"/>
          <a:ext cx="2997521" cy="1712869"/>
        </p:xfrm>
        <a:graphic>
          <a:graphicData uri="http://schemas.openxmlformats.org/presentationml/2006/ole">
            <p:oleObj spid="_x0000_s266241" name="Equation" r:id="rId9" imgW="29870400" imgH="17068800" progId="Equation.DSMT4">
              <p:embed/>
            </p:oleObj>
          </a:graphicData>
        </a:graphic>
      </p:graphicFrame>
      <p:sp>
        <p:nvSpPr>
          <p:cNvPr id="5" name="右箭头 4"/>
          <p:cNvSpPr/>
          <p:nvPr/>
        </p:nvSpPr>
        <p:spPr>
          <a:xfrm>
            <a:off x="4012441" y="4173528"/>
            <a:ext cx="1283913" cy="74840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ea typeface="微软雅黑" panose="020B0503020204020204" pitchFamily="34" charset="-122"/>
            </a:endParaRPr>
          </a:p>
        </p:txBody>
      </p:sp>
      <p:sp>
        <p:nvSpPr>
          <p:cNvPr id="15" name="矩形 14"/>
          <p:cNvSpPr/>
          <p:nvPr/>
        </p:nvSpPr>
        <p:spPr>
          <a:xfrm>
            <a:off x="6592515" y="5879892"/>
            <a:ext cx="2018501"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kumimoji="1" lang="zh-CN" altLang="en-US" dirty="0" smtClean="0">
                <a:latin typeface="微软雅黑" panose="020B0503020204020204" pitchFamily="34" charset="-122"/>
                <a:ea typeface="微软雅黑" panose="020B0503020204020204" pitchFamily="34" charset="-122"/>
              </a:rPr>
              <a:t>流体力学</a:t>
            </a:r>
            <a:r>
              <a:rPr kumimoji="1" lang="en-US" altLang="zh-CN" dirty="0" smtClean="0">
                <a:latin typeface="微软雅黑" panose="020B0503020204020204" pitchFamily="34" charset="-122"/>
                <a:ea typeface="微软雅黑" panose="020B0503020204020204" pitchFamily="34" charset="-122"/>
              </a:rPr>
              <a:t>P104</a:t>
            </a:r>
            <a:r>
              <a:rPr kumimoji="1" lang="zh-CN" altLang="en-US" dirty="0" smtClean="0">
                <a:latin typeface="微软雅黑" panose="020B0503020204020204" pitchFamily="34" charset="-122"/>
                <a:ea typeface="微软雅黑" panose="020B0503020204020204" pitchFamily="34" charset="-122"/>
              </a:rPr>
              <a:t>例</a:t>
            </a:r>
            <a:r>
              <a:rPr kumimoji="1" lang="en-US" altLang="zh-CN" dirty="0">
                <a:latin typeface="微软雅黑" panose="020B0503020204020204" pitchFamily="34" charset="-122"/>
                <a:ea typeface="微软雅黑" panose="020B0503020204020204" pitchFamily="34" charset="-122"/>
              </a:rPr>
              <a:t>4</a:t>
            </a:r>
            <a:endParaRPr lang="zh-CN" altLang="en-US" dirty="0">
              <a:ea typeface="微软雅黑" panose="020B0503020204020204" pitchFamily="34" charset="-122"/>
            </a:endParaRPr>
          </a:p>
        </p:txBody>
      </p:sp>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95288" y="1151714"/>
            <a:ext cx="8280400"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π</a:t>
            </a:r>
            <a:r>
              <a:rPr lang="zh-CN" altLang="en-US" sz="2000" b="0" dirty="0">
                <a:latin typeface="微软雅黑" panose="020B0503020204020204" pitchFamily="34" charset="-122"/>
                <a:ea typeface="微软雅黑" panose="020B0503020204020204" pitchFamily="34" charset="-122"/>
              </a:rPr>
              <a:t>定理是量纲分析的重要定理。</a:t>
            </a: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某</a:t>
            </a:r>
            <a:r>
              <a:rPr lang="zh-CN" altLang="en-US" sz="2000" b="0" dirty="0">
                <a:latin typeface="微软雅黑" panose="020B0503020204020204" pitchFamily="34" charset="-122"/>
                <a:ea typeface="微软雅黑" panose="020B0503020204020204" pitchFamily="34" charset="-122"/>
              </a:rPr>
              <a:t>物理过程的各物理量，必须服从一定的规律，各变量之间存在相互制约的关系，假设物理量满足</a:t>
            </a:r>
            <a:r>
              <a:rPr lang="zh-CN" altLang="en-US"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solidFill>
                  <a:srgbClr val="C00000"/>
                </a:solidFill>
                <a:latin typeface="微软雅黑" panose="020B0503020204020204" pitchFamily="34" charset="-122"/>
                <a:ea typeface="微软雅黑" panose="020B0503020204020204" pitchFamily="34" charset="-122"/>
              </a:rPr>
              <a:t>待</a:t>
            </a:r>
            <a:r>
              <a:rPr lang="zh-CN" altLang="en-US" sz="2000" b="0" dirty="0">
                <a:solidFill>
                  <a:srgbClr val="C00000"/>
                </a:solidFill>
                <a:latin typeface="微软雅黑" panose="020B0503020204020204" pitchFamily="34" charset="-122"/>
                <a:ea typeface="微软雅黑" panose="020B0503020204020204" pitchFamily="34" charset="-122"/>
              </a:rPr>
              <a:t>定量（因变量</a:t>
            </a:r>
            <a:r>
              <a:rPr lang="zh-CN" altLang="en-US" sz="2000" b="0" dirty="0" smtClean="0">
                <a:solidFill>
                  <a:srgbClr val="C00000"/>
                </a:solidFill>
                <a:latin typeface="微软雅黑" panose="020B0503020204020204" pitchFamily="34" charset="-122"/>
                <a:ea typeface="微软雅黑" panose="020B0503020204020204" pitchFamily="34" charset="-122"/>
              </a:rPr>
              <a:t>）                                         </a:t>
            </a:r>
            <a:r>
              <a:rPr lang="zh-CN" altLang="en-US" sz="2000" b="0" dirty="0" smtClean="0">
                <a:solidFill>
                  <a:srgbClr val="002060"/>
                </a:solidFill>
                <a:latin typeface="微软雅黑" panose="020B0503020204020204" pitchFamily="34" charset="-122"/>
                <a:ea typeface="微软雅黑" panose="020B0503020204020204" pitchFamily="34" charset="-122"/>
              </a:rPr>
              <a:t>主</a:t>
            </a:r>
            <a:r>
              <a:rPr lang="zh-CN" altLang="en-US" sz="2000" b="0" dirty="0">
                <a:solidFill>
                  <a:srgbClr val="002060"/>
                </a:solidFill>
                <a:latin typeface="微软雅黑" panose="020B0503020204020204" pitchFamily="34" charset="-122"/>
                <a:ea typeface="微软雅黑" panose="020B0503020204020204" pitchFamily="34" charset="-122"/>
              </a:rPr>
              <a:t>定量（自变量）</a:t>
            </a:r>
          </a:p>
          <a:p>
            <a:pPr indent="457200" eaLnBrk="1" hangingPunct="1">
              <a:lnSpc>
                <a:spcPct val="150000"/>
              </a:lnSpc>
            </a:pPr>
            <a:endParaRPr lang="en-US" altLang="zh-CN" sz="2000" b="0" dirty="0" smtClean="0">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π</a:t>
            </a:r>
            <a:r>
              <a:rPr lang="zh-CN" altLang="en-US" sz="2000" b="0" dirty="0">
                <a:latin typeface="微软雅黑" panose="020B0503020204020204" pitchFamily="34" charset="-122"/>
                <a:ea typeface="微软雅黑" panose="020B0503020204020204" pitchFamily="34" charset="-122"/>
              </a:rPr>
              <a:t>定理</a:t>
            </a:r>
            <a:r>
              <a:rPr lang="zh-CN" altLang="en-US" sz="2000" b="0" dirty="0" smtClean="0">
                <a:latin typeface="微软雅黑" panose="020B0503020204020204" pitchFamily="34" charset="-122"/>
                <a:ea typeface="微软雅黑" panose="020B0503020204020204" pitchFamily="34" charset="-122"/>
              </a:rPr>
              <a:t>的</a:t>
            </a:r>
            <a:r>
              <a:rPr lang="zh-CN" altLang="en-US" sz="2000" b="0" dirty="0">
                <a:latin typeface="微软雅黑" panose="020B0503020204020204" pitchFamily="34" charset="-122"/>
                <a:ea typeface="微软雅黑" panose="020B0503020204020204" pitchFamily="34" charset="-122"/>
              </a:rPr>
              <a:t>基本</a:t>
            </a:r>
            <a:r>
              <a:rPr lang="zh-CN" altLang="en-US" sz="2000" b="0" dirty="0" smtClean="0">
                <a:latin typeface="微软雅黑" panose="020B0503020204020204" pitchFamily="34" charset="-122"/>
                <a:ea typeface="微软雅黑" panose="020B0503020204020204" pitchFamily="34" charset="-122"/>
              </a:rPr>
              <a:t>思想</a:t>
            </a:r>
            <a:r>
              <a:rPr lang="zh-CN" altLang="en-US" sz="2000" b="0" dirty="0">
                <a:latin typeface="微软雅黑" panose="020B0503020204020204" pitchFamily="34" charset="-122"/>
                <a:ea typeface="微软雅黑" panose="020B0503020204020204" pitchFamily="34" charset="-122"/>
              </a:rPr>
              <a:t>：利用量纲分析原则，将关系表达式化为无量纲形式，减少函数中自变量的数目，从而来简化问题</a:t>
            </a:r>
            <a:r>
              <a:rPr lang="zh-CN" altLang="en-US" sz="2000" b="0" dirty="0" smtClean="0">
                <a:latin typeface="微软雅黑" panose="020B0503020204020204" pitchFamily="34" charset="-122"/>
                <a:ea typeface="微软雅黑" panose="020B0503020204020204" pitchFamily="34" charset="-122"/>
              </a:rPr>
              <a:t>。</a:t>
            </a:r>
            <a:endParaRPr lang="zh-CN" altLang="en-US" sz="2000" b="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b="0" dirty="0"/>
              <a:t>π</a:t>
            </a:r>
            <a:r>
              <a:rPr lang="zh-CN" altLang="en-US" b="0" dirty="0" smtClean="0"/>
              <a:t>定理</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52</a:t>
            </a:fld>
            <a:endParaRPr lang="zh-CN" altLang="en-US" dirty="0"/>
          </a:p>
        </p:txBody>
      </p:sp>
      <p:graphicFrame>
        <p:nvGraphicFramePr>
          <p:cNvPr id="4" name="对象 3"/>
          <p:cNvGraphicFramePr>
            <a:graphicFrameLocks/>
          </p:cNvGraphicFramePr>
          <p:nvPr/>
        </p:nvGraphicFramePr>
        <p:xfrm>
          <a:off x="3172881" y="3044540"/>
          <a:ext cx="2568065" cy="519384"/>
        </p:xfrm>
        <a:graphic>
          <a:graphicData uri="http://schemas.openxmlformats.org/presentationml/2006/ole">
            <p:oleObj spid="_x0000_s267265" name="Equation" r:id="rId3" imgW="27127200" imgH="5486400" progId="Equation.DSMT4">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95288" y="838200"/>
            <a:ext cx="8280400" cy="23515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设</a:t>
            </a:r>
            <a:r>
              <a:rPr lang="zh-CN" altLang="en-US" sz="2000" b="0" dirty="0">
                <a:latin typeface="微软雅黑" panose="020B0503020204020204" pitchFamily="34" charset="-122"/>
                <a:ea typeface="微软雅黑" panose="020B0503020204020204" pitchFamily="34" charset="-122"/>
              </a:rPr>
              <a:t>在n个主定量(自变量)中最多有m(m&lt;n)个量纲独立的量：</a:t>
            </a:r>
          </a:p>
          <a:p>
            <a:pPr indent="457200" eaLnBrk="1" hangingPunct="1">
              <a:lnSpc>
                <a:spcPct val="150000"/>
              </a:lnSpc>
            </a:pPr>
            <a:endParaRPr lang="en-US" altLang="zh-CN" sz="2000" b="0" dirty="0" smtClean="0">
              <a:latin typeface="微软雅黑" panose="020B0503020204020204" pitchFamily="34" charset="-122"/>
              <a:ea typeface="微软雅黑" panose="020B0503020204020204" pitchFamily="34" charset="-122"/>
            </a:endParaRPr>
          </a:p>
          <a:p>
            <a:pPr indent="457200" eaLnBrk="1" hangingPunct="1">
              <a:lnSpc>
                <a:spcPct val="150000"/>
              </a:lnSpc>
            </a:pPr>
            <a:endParaRPr lang="en-US" altLang="zh-CN" sz="2000" b="0" dirty="0" smtClean="0">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其余</a:t>
            </a:r>
            <a:r>
              <a:rPr lang="zh-CN" altLang="en-US" sz="2000" b="0" dirty="0">
                <a:latin typeface="微软雅黑" panose="020B0503020204020204" pitchFamily="34" charset="-122"/>
                <a:ea typeface="微软雅黑" panose="020B0503020204020204" pitchFamily="34" charset="-122"/>
              </a:rPr>
              <a:t>各量(n-m)均为量纲不独立的量，其量纲可以用量纲独立量的量纲分别表示为：    </a:t>
            </a:r>
            <a:endParaRPr lang="zh-CN" altLang="en-US" b="0" dirty="0">
              <a:latin typeface="Calibri" panose="020F0502020204030204" pitchFamily="34" charset="0"/>
              <a:ea typeface="微软雅黑" panose="020B0503020204020204" pitchFamily="34" charset="-122"/>
            </a:endParaRPr>
          </a:p>
        </p:txBody>
      </p:sp>
      <p:sp>
        <p:nvSpPr>
          <p:cNvPr id="4" name="Rectangle 4"/>
          <p:cNvSpPr>
            <a:spLocks noChangeArrowheads="1"/>
          </p:cNvSpPr>
          <p:nvPr/>
        </p:nvSpPr>
        <p:spPr bwMode="auto">
          <a:xfrm>
            <a:off x="2140744" y="4534060"/>
            <a:ext cx="44513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2400" dirty="0">
                <a:latin typeface="Times New Roman" panose="02020603050405020304" pitchFamily="18" charset="0"/>
                <a:ea typeface="微软雅黑" panose="020B0503020204020204" pitchFamily="34" charset="-122"/>
                <a:sym typeface="Symbol" panose="05050102010706020507" pitchFamily="18" charset="2"/>
              </a:rPr>
              <a:t></a:t>
            </a:r>
          </a:p>
        </p:txBody>
      </p:sp>
      <p:graphicFrame>
        <p:nvGraphicFramePr>
          <p:cNvPr id="5" name="Object 6"/>
          <p:cNvGraphicFramePr>
            <a:graphicFrameLocks noChangeAspect="1"/>
          </p:cNvGraphicFramePr>
          <p:nvPr/>
        </p:nvGraphicFramePr>
        <p:xfrm>
          <a:off x="2126457" y="3073560"/>
          <a:ext cx="4818062" cy="731838"/>
        </p:xfrm>
        <a:graphic>
          <a:graphicData uri="http://schemas.openxmlformats.org/presentationml/2006/ole">
            <p:oleObj spid="_x0000_s268292" name="Equation" r:id="rId3" imgW="1714500" imgH="254000" progId="Equation.DSMT4">
              <p:embed/>
            </p:oleObj>
          </a:graphicData>
        </a:graphic>
      </p:graphicFrame>
      <p:graphicFrame>
        <p:nvGraphicFramePr>
          <p:cNvPr id="6" name="Object 7"/>
          <p:cNvGraphicFramePr>
            <a:graphicFrameLocks noChangeAspect="1"/>
          </p:cNvGraphicFramePr>
          <p:nvPr/>
        </p:nvGraphicFramePr>
        <p:xfrm>
          <a:off x="2126457" y="3937160"/>
          <a:ext cx="4970462" cy="725488"/>
        </p:xfrm>
        <a:graphic>
          <a:graphicData uri="http://schemas.openxmlformats.org/presentationml/2006/ole">
            <p:oleObj spid="_x0000_s268291" name="Equation" r:id="rId4" imgW="1765300" imgH="254000" progId="Equation.3">
              <p:embed/>
            </p:oleObj>
          </a:graphicData>
        </a:graphic>
      </p:graphicFrame>
      <p:graphicFrame>
        <p:nvGraphicFramePr>
          <p:cNvPr id="7" name="Object 8"/>
          <p:cNvGraphicFramePr>
            <a:graphicFrameLocks noChangeAspect="1"/>
          </p:cNvGraphicFramePr>
          <p:nvPr/>
        </p:nvGraphicFramePr>
        <p:xfrm>
          <a:off x="2003425" y="5045075"/>
          <a:ext cx="5602288" cy="760413"/>
        </p:xfrm>
        <a:graphic>
          <a:graphicData uri="http://schemas.openxmlformats.org/presentationml/2006/ole">
            <p:oleObj spid="_x0000_s268290" name="Equation" r:id="rId5" imgW="48158400" imgH="6705600" progId="Equation.DSMT4">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53</a:t>
            </a:fld>
            <a:endParaRPr lang="zh-CN" altLang="en-US"/>
          </a:p>
        </p:txBody>
      </p:sp>
      <p:graphicFrame>
        <p:nvGraphicFramePr>
          <p:cNvPr id="8" name="对象 7"/>
          <p:cNvGraphicFramePr>
            <a:graphicFrameLocks/>
          </p:cNvGraphicFramePr>
          <p:nvPr/>
        </p:nvGraphicFramePr>
        <p:xfrm>
          <a:off x="3326168" y="1453857"/>
          <a:ext cx="1727481" cy="575240"/>
        </p:xfrm>
        <a:graphic>
          <a:graphicData uri="http://schemas.openxmlformats.org/presentationml/2006/ole">
            <p:oleObj spid="_x0000_s268289" name="Equation" r:id="rId6" imgW="16459200" imgH="5486400" progId="Equation.DSMT4">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95288" y="838200"/>
            <a:ext cx="8280400" cy="329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b="0" dirty="0">
                <a:latin typeface="微软雅黑" panose="020B0503020204020204" pitchFamily="34" charset="-122"/>
                <a:ea typeface="微软雅黑" panose="020B0503020204020204" pitchFamily="34" charset="-122"/>
              </a:rPr>
              <a:t>    根据“量纲齐次性原理”，可以得到：</a:t>
            </a:r>
          </a:p>
          <a:p>
            <a:pPr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eaLnBrk="1" hangingPunct="1">
              <a:lnSpc>
                <a:spcPct val="150000"/>
              </a:lnSpc>
            </a:pPr>
            <a:r>
              <a:rPr lang="zh-CN" altLang="en-US" sz="2000" b="0" dirty="0">
                <a:latin typeface="微软雅黑" panose="020B0503020204020204" pitchFamily="34" charset="-122"/>
                <a:ea typeface="微软雅黑" panose="020B0503020204020204" pitchFamily="34" charset="-122"/>
              </a:rPr>
              <a:t>          联系量纲不独立</a:t>
            </a:r>
            <a:r>
              <a:rPr lang="zh-CN" altLang="en-US" sz="2000" b="0" dirty="0" smtClean="0">
                <a:latin typeface="微软雅黑" panose="020B0503020204020204" pitchFamily="34" charset="-122"/>
                <a:ea typeface="微软雅黑" panose="020B0503020204020204" pitchFamily="34" charset="-122"/>
              </a:rPr>
              <a:t>量            与</a:t>
            </a:r>
            <a:r>
              <a:rPr lang="zh-CN" altLang="en-US" sz="2000" b="0" dirty="0">
                <a:latin typeface="微软雅黑" panose="020B0503020204020204" pitchFamily="34" charset="-122"/>
                <a:ea typeface="微软雅黑" panose="020B0503020204020204" pitchFamily="34" charset="-122"/>
              </a:rPr>
              <a:t>量纲独立量的</a:t>
            </a:r>
            <a:r>
              <a:rPr lang="zh-CN" altLang="en-US" sz="2000" dirty="0">
                <a:solidFill>
                  <a:srgbClr val="C00000"/>
                </a:solidFill>
                <a:latin typeface="微软雅黑" panose="020B0503020204020204" pitchFamily="34" charset="-122"/>
                <a:ea typeface="微软雅黑" panose="020B0503020204020204" pitchFamily="34" charset="-122"/>
              </a:rPr>
              <a:t>无量纲数</a:t>
            </a:r>
          </a:p>
          <a:p>
            <a:pPr eaLnBrk="1" hangingPunct="1">
              <a:lnSpc>
                <a:spcPct val="150000"/>
              </a:lnSpc>
            </a:pPr>
            <a:r>
              <a:rPr lang="zh-CN" altLang="en-US" sz="2000" b="0" dirty="0">
                <a:latin typeface="微软雅黑" panose="020B0503020204020204" pitchFamily="34" charset="-122"/>
                <a:ea typeface="微软雅黑" panose="020B0503020204020204" pitchFamily="34" charset="-122"/>
              </a:rPr>
              <a:t>   </a:t>
            </a:r>
            <a:endParaRPr lang="zh-CN" altLang="en-US" b="0" dirty="0">
              <a:latin typeface="Calibri" panose="020F0502020204030204" pitchFamily="34" charset="0"/>
              <a:ea typeface="微软雅黑" panose="020B0503020204020204" pitchFamily="34" charset="-122"/>
            </a:endParaRPr>
          </a:p>
        </p:txBody>
      </p:sp>
      <p:sp>
        <p:nvSpPr>
          <p:cNvPr id="51204" name="AutoShape 4"/>
          <p:cNvSpPr>
            <a:spLocks noChangeArrowheads="1"/>
          </p:cNvSpPr>
          <p:nvPr/>
        </p:nvSpPr>
        <p:spPr bwMode="auto">
          <a:xfrm flipH="1">
            <a:off x="4208463" y="2345944"/>
            <a:ext cx="76200" cy="863600"/>
          </a:xfrm>
          <a:prstGeom prst="downArrow">
            <a:avLst>
              <a:gd name="adj1" fmla="val 50000"/>
              <a:gd name="adj2" fmla="val 283333"/>
            </a:avLst>
          </a:prstGeom>
          <a:solidFill>
            <a:srgbClr val="FF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anchor="ct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Calibri" panose="020F0502020204030204" pitchFamily="34" charset="0"/>
              <a:ea typeface="微软雅黑" panose="020B0503020204020204" pitchFamily="34" charset="-122"/>
            </a:endParaRPr>
          </a:p>
        </p:txBody>
      </p:sp>
      <p:graphicFrame>
        <p:nvGraphicFramePr>
          <p:cNvPr id="6" name="Object 8"/>
          <p:cNvGraphicFramePr>
            <a:graphicFrameLocks noChangeAspect="1"/>
          </p:cNvGraphicFramePr>
          <p:nvPr/>
        </p:nvGraphicFramePr>
        <p:xfrm>
          <a:off x="1979613" y="1465263"/>
          <a:ext cx="4818062" cy="731837"/>
        </p:xfrm>
        <a:graphic>
          <a:graphicData uri="http://schemas.openxmlformats.org/presentationml/2006/ole">
            <p:oleObj spid="_x0000_s269315" name="Equation" r:id="rId3" imgW="1714500" imgH="254000" progId="Equation.DSMT4">
              <p:embed/>
            </p:oleObj>
          </a:graphicData>
        </a:graphic>
      </p:graphicFrame>
      <p:graphicFrame>
        <p:nvGraphicFramePr>
          <p:cNvPr id="7" name="Object 6"/>
          <p:cNvGraphicFramePr>
            <a:graphicFrameLocks noChangeAspect="1"/>
          </p:cNvGraphicFramePr>
          <p:nvPr/>
        </p:nvGraphicFramePr>
        <p:xfrm>
          <a:off x="2415381" y="4131469"/>
          <a:ext cx="3586163" cy="1252537"/>
        </p:xfrm>
        <a:graphic>
          <a:graphicData uri="http://schemas.openxmlformats.org/presentationml/2006/ole">
            <p:oleObj spid="_x0000_s269314" name="Equation" r:id="rId4" imgW="29870400" imgH="10363200" progId="Equation.DSMT4">
              <p:embed/>
            </p:oleObj>
          </a:graphicData>
        </a:graphic>
      </p:graphicFrame>
      <p:graphicFrame>
        <p:nvGraphicFramePr>
          <p:cNvPr id="8" name="Object 5"/>
          <p:cNvGraphicFramePr>
            <a:graphicFrameLocks noChangeAspect="1"/>
          </p:cNvGraphicFramePr>
          <p:nvPr/>
        </p:nvGraphicFramePr>
        <p:xfrm>
          <a:off x="3339529" y="3095625"/>
          <a:ext cx="862013" cy="666750"/>
        </p:xfrm>
        <a:graphic>
          <a:graphicData uri="http://schemas.openxmlformats.org/presentationml/2006/ole">
            <p:oleObj spid="_x0000_s269313" name="Equation" r:id="rId5" imgW="291973" imgH="228501" progId="Equation.DSMT4">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54</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ChangeArrowheads="1"/>
          </p:cNvSpPr>
          <p:nvPr/>
        </p:nvSpPr>
        <p:spPr bwMode="auto">
          <a:xfrm>
            <a:off x="525917" y="333103"/>
            <a:ext cx="8280400"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b="0" dirty="0">
                <a:latin typeface="微软雅黑" panose="020B0503020204020204" pitchFamily="34" charset="-122"/>
                <a:ea typeface="微软雅黑" panose="020B0503020204020204" pitchFamily="34" charset="-122"/>
              </a:rPr>
              <a:t>    同理：</a:t>
            </a:r>
          </a:p>
          <a:p>
            <a:pPr eaLnBrk="1" hangingPunct="1">
              <a:lnSpc>
                <a:spcPct val="150000"/>
              </a:lnSpc>
            </a:pPr>
            <a:endParaRPr lang="zh-CN" altLang="en-US" sz="2400" b="0" dirty="0">
              <a:latin typeface="Calibri" panose="020F0502020204030204" pitchFamily="34" charset="0"/>
              <a:ea typeface="微软雅黑" panose="020B0503020204020204" pitchFamily="34" charset="-122"/>
            </a:endParaRPr>
          </a:p>
          <a:p>
            <a:pPr eaLnBrk="1" hangingPunct="1">
              <a:lnSpc>
                <a:spcPct val="150000"/>
              </a:lnSpc>
            </a:pPr>
            <a:endParaRPr lang="zh-CN" altLang="en-US" sz="2400" b="0" dirty="0">
              <a:latin typeface="Calibri" panose="020F0502020204030204" pitchFamily="34" charset="0"/>
              <a:ea typeface="微软雅黑" panose="020B0503020204020204" pitchFamily="34" charset="-122"/>
            </a:endParaRPr>
          </a:p>
          <a:p>
            <a:pPr eaLnBrk="1" hangingPunct="1">
              <a:lnSpc>
                <a:spcPct val="150000"/>
              </a:lnSpc>
            </a:pPr>
            <a:endParaRPr lang="zh-CN" altLang="en-US" sz="2400" b="0" dirty="0">
              <a:latin typeface="Calibri" panose="020F0502020204030204" pitchFamily="34" charset="0"/>
              <a:ea typeface="微软雅黑" panose="020B0503020204020204" pitchFamily="34" charset="-122"/>
            </a:endParaRPr>
          </a:p>
          <a:p>
            <a:pPr eaLnBrk="1" hangingPunct="1">
              <a:lnSpc>
                <a:spcPct val="150000"/>
              </a:lnSpc>
            </a:pPr>
            <a:endParaRPr lang="zh-CN" altLang="en-US" sz="2400" b="0" dirty="0">
              <a:latin typeface="Calibri" panose="020F0502020204030204" pitchFamily="34" charset="0"/>
              <a:ea typeface="微软雅黑" panose="020B0503020204020204" pitchFamily="34" charset="-122"/>
            </a:endParaRPr>
          </a:p>
          <a:p>
            <a:pPr eaLnBrk="1" hangingPunct="1">
              <a:lnSpc>
                <a:spcPct val="150000"/>
              </a:lnSpc>
            </a:pPr>
            <a:endParaRPr lang="zh-CN" altLang="en-US" sz="2400" b="0" dirty="0">
              <a:latin typeface="Calibri" panose="020F0502020204030204" pitchFamily="34" charset="0"/>
              <a:ea typeface="微软雅黑" panose="020B0503020204020204" pitchFamily="34" charset="-122"/>
            </a:endParaRPr>
          </a:p>
          <a:p>
            <a:pPr>
              <a:lnSpc>
                <a:spcPct val="150000"/>
              </a:lnSpc>
            </a:pPr>
            <a:r>
              <a:rPr lang="zh-CN" altLang="en-US" sz="2400" b="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2400" b="0" dirty="0" smtClean="0">
                <a:latin typeface="微软雅黑" panose="020B0503020204020204" pitchFamily="34" charset="-122"/>
                <a:ea typeface="微软雅黑" panose="020B0503020204020204" pitchFamily="34" charset="-122"/>
                <a:sym typeface="Arial" panose="020B0604020202020204" pitchFamily="34" charset="0"/>
              </a:rPr>
              <a:t>而对于                             有</a:t>
            </a:r>
            <a:r>
              <a:rPr lang="zh-CN" altLang="en-US" sz="2400" b="0" dirty="0" smtClean="0">
                <a:latin typeface="微软雅黑" panose="020B0503020204020204" pitchFamily="34" charset="-122"/>
                <a:ea typeface="微软雅黑" panose="020B0503020204020204" pitchFamily="34" charset="-122"/>
              </a:rPr>
              <a:t>m</a:t>
            </a:r>
            <a:r>
              <a:rPr lang="zh-CN" altLang="en-US" sz="2400" b="0" dirty="0">
                <a:latin typeface="微软雅黑" panose="020B0503020204020204" pitchFamily="34" charset="-122"/>
                <a:ea typeface="微软雅黑" panose="020B0503020204020204" pitchFamily="34" charset="-122"/>
              </a:rPr>
              <a:t>(m&lt;n)个量纲独立的</a:t>
            </a:r>
            <a:r>
              <a:rPr lang="zh-CN" altLang="en-US" sz="2400" b="0" dirty="0" smtClean="0">
                <a:latin typeface="微软雅黑" panose="020B0503020204020204" pitchFamily="34" charset="-122"/>
                <a:ea typeface="微软雅黑" panose="020B0503020204020204" pitchFamily="34" charset="-122"/>
              </a:rPr>
              <a:t>量</a:t>
            </a:r>
            <a:endParaRPr lang="en-US" altLang="zh-CN" sz="2400" b="0" dirty="0" smtClean="0">
              <a:latin typeface="微软雅黑" panose="020B0503020204020204" pitchFamily="34" charset="-122"/>
              <a:ea typeface="微软雅黑" panose="020B0503020204020204" pitchFamily="34" charset="-122"/>
            </a:endParaRPr>
          </a:p>
          <a:p>
            <a:pPr>
              <a:lnSpc>
                <a:spcPct val="150000"/>
              </a:lnSpc>
            </a:pPr>
            <a:r>
              <a:rPr lang="zh-CN" altLang="en-US" sz="2400" b="0" dirty="0" smtClean="0">
                <a:latin typeface="微软雅黑" panose="020B0503020204020204" pitchFamily="34" charset="-122"/>
                <a:ea typeface="微软雅黑" panose="020B0503020204020204" pitchFamily="34" charset="-122"/>
              </a:rPr>
              <a:t>                        ，</a:t>
            </a:r>
            <a:r>
              <a:rPr lang="zh-CN" altLang="en-US" sz="2400" b="0" dirty="0" smtClean="0">
                <a:latin typeface="微软雅黑" panose="020B0503020204020204" pitchFamily="34" charset="-122"/>
                <a:ea typeface="微软雅黑" panose="020B0503020204020204" pitchFamily="34" charset="-122"/>
                <a:sym typeface="Arial" panose="020B0604020202020204" pitchFamily="34" charset="0"/>
              </a:rPr>
              <a:t>同样</a:t>
            </a:r>
            <a:r>
              <a:rPr lang="zh-CN" altLang="en-US" sz="2400" b="0" dirty="0">
                <a:latin typeface="微软雅黑" panose="020B0503020204020204" pitchFamily="34" charset="-122"/>
                <a:ea typeface="微软雅黑" panose="020B0503020204020204" pitchFamily="34" charset="-122"/>
                <a:sym typeface="Arial" panose="020B0604020202020204" pitchFamily="34" charset="0"/>
              </a:rPr>
              <a:t>可以有</a:t>
            </a:r>
            <a:r>
              <a:rPr lang="zh-CN" altLang="en-US" sz="240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无量纲数</a:t>
            </a:r>
            <a:r>
              <a:rPr lang="zh-CN" altLang="en-US" sz="2400" b="0" dirty="0">
                <a:latin typeface="微软雅黑" panose="020B0503020204020204" pitchFamily="34" charset="-122"/>
                <a:ea typeface="微软雅黑" panose="020B0503020204020204" pitchFamily="34" charset="-122"/>
                <a:sym typeface="Arial" panose="020B0604020202020204" pitchFamily="34" charset="0"/>
              </a:rPr>
              <a:t>：</a:t>
            </a:r>
          </a:p>
        </p:txBody>
      </p:sp>
      <p:sp>
        <p:nvSpPr>
          <p:cNvPr id="5" name="Rectangle 4"/>
          <p:cNvSpPr>
            <a:spLocks noChangeArrowheads="1"/>
          </p:cNvSpPr>
          <p:nvPr/>
        </p:nvSpPr>
        <p:spPr bwMode="auto">
          <a:xfrm>
            <a:off x="2615067" y="1846262"/>
            <a:ext cx="7937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kumimoji="1" lang="en-US" altLang="zh-CN" sz="2400" dirty="0">
                <a:latin typeface="微软雅黑" panose="020B0503020204020204" pitchFamily="34" charset="-122"/>
                <a:ea typeface="微软雅黑" panose="020B0503020204020204" pitchFamily="34" charset="-122"/>
                <a:sym typeface="Symbol" panose="05050102010706020507" pitchFamily="18" charset="2"/>
              </a:rPr>
              <a:t></a:t>
            </a:r>
          </a:p>
        </p:txBody>
      </p:sp>
      <p:graphicFrame>
        <p:nvGraphicFramePr>
          <p:cNvPr id="6" name="Object 5"/>
          <p:cNvGraphicFramePr>
            <a:graphicFrameLocks noChangeAspect="1"/>
          </p:cNvGraphicFramePr>
          <p:nvPr/>
        </p:nvGraphicFramePr>
        <p:xfrm>
          <a:off x="2781499" y="870600"/>
          <a:ext cx="3384550" cy="1143000"/>
        </p:xfrm>
        <a:graphic>
          <a:graphicData uri="http://schemas.openxmlformats.org/presentationml/2006/ole">
            <p:oleObj spid="_x0000_s270341" name="Equation" r:id="rId3" imgW="30784800" imgH="10363200" progId="Equation.DSMT4">
              <p:embed/>
            </p:oleObj>
          </a:graphicData>
        </a:graphic>
      </p:graphicFrame>
      <p:graphicFrame>
        <p:nvGraphicFramePr>
          <p:cNvPr id="7" name="Object 7"/>
          <p:cNvGraphicFramePr>
            <a:graphicFrameLocks noChangeAspect="1"/>
          </p:cNvGraphicFramePr>
          <p:nvPr/>
        </p:nvGraphicFramePr>
        <p:xfrm>
          <a:off x="2615067" y="2420937"/>
          <a:ext cx="3930650" cy="1027113"/>
        </p:xfrm>
        <a:graphic>
          <a:graphicData uri="http://schemas.openxmlformats.org/presentationml/2006/ole">
            <p:oleObj spid="_x0000_s270340" name="Equation" r:id="rId4" imgW="1663700" imgH="431800" progId="Equation.DSMT4">
              <p:embed/>
            </p:oleObj>
          </a:graphicData>
        </a:graphic>
      </p:graphicFrame>
      <p:graphicFrame>
        <p:nvGraphicFramePr>
          <p:cNvPr id="8" name="Object 6"/>
          <p:cNvGraphicFramePr>
            <a:graphicFrameLocks noChangeAspect="1"/>
          </p:cNvGraphicFramePr>
          <p:nvPr/>
        </p:nvGraphicFramePr>
        <p:xfrm>
          <a:off x="3255963" y="4810125"/>
          <a:ext cx="2971800" cy="1154113"/>
        </p:xfrm>
        <a:graphic>
          <a:graphicData uri="http://schemas.openxmlformats.org/presentationml/2006/ole">
            <p:oleObj spid="_x0000_s270339" name="Equation" r:id="rId5" imgW="26822400" imgH="10363200" progId="Equation.DSMT4">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55</a:t>
            </a:fld>
            <a:endParaRPr lang="zh-CN" altLang="en-US"/>
          </a:p>
        </p:txBody>
      </p:sp>
      <p:graphicFrame>
        <p:nvGraphicFramePr>
          <p:cNvPr id="9" name="对象 8"/>
          <p:cNvGraphicFramePr>
            <a:graphicFrameLocks/>
          </p:cNvGraphicFramePr>
          <p:nvPr/>
        </p:nvGraphicFramePr>
        <p:xfrm>
          <a:off x="1905709" y="3694097"/>
          <a:ext cx="2568065" cy="519384"/>
        </p:xfrm>
        <a:graphic>
          <a:graphicData uri="http://schemas.openxmlformats.org/presentationml/2006/ole">
            <p:oleObj spid="_x0000_s270338" name="Equation" r:id="rId6" imgW="27127200" imgH="5486400" progId="Equation.DSMT4">
              <p:embed/>
            </p:oleObj>
          </a:graphicData>
        </a:graphic>
      </p:graphicFrame>
      <p:graphicFrame>
        <p:nvGraphicFramePr>
          <p:cNvPr id="10" name="对象 9"/>
          <p:cNvGraphicFramePr>
            <a:graphicFrameLocks/>
          </p:cNvGraphicFramePr>
          <p:nvPr/>
        </p:nvGraphicFramePr>
        <p:xfrm>
          <a:off x="994089" y="4213481"/>
          <a:ext cx="1727481" cy="575240"/>
        </p:xfrm>
        <a:graphic>
          <a:graphicData uri="http://schemas.openxmlformats.org/presentationml/2006/ole">
            <p:oleObj spid="_x0000_s270337" name="Equation" r:id="rId7" imgW="16459200" imgH="5486400" progId="Equation.DSMT4">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ChangeArrowheads="1"/>
          </p:cNvSpPr>
          <p:nvPr/>
        </p:nvSpPr>
        <p:spPr bwMode="auto">
          <a:xfrm>
            <a:off x="395288" y="463736"/>
            <a:ext cx="8280400" cy="60939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进一步</a:t>
            </a:r>
            <a:r>
              <a:rPr lang="zh-CN" altLang="en-US" sz="2000" b="0" dirty="0">
                <a:latin typeface="微软雅黑" panose="020B0503020204020204" pitchFamily="34" charset="-122"/>
                <a:ea typeface="微软雅黑" panose="020B0503020204020204" pitchFamily="34" charset="-122"/>
              </a:rPr>
              <a:t>有：</a:t>
            </a: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上式左端为无量纲数，根据量纲齐次性原理，右端也应为无量纲数，函数</a:t>
            </a:r>
            <a:r>
              <a:rPr lang="en-US" altLang="zh-CN" sz="2000" b="0" dirty="0" smtClean="0">
                <a:latin typeface="微软雅黑" panose="020B0503020204020204" pitchFamily="34" charset="-122"/>
                <a:ea typeface="微软雅黑" panose="020B0503020204020204" pitchFamily="34" charset="-122"/>
              </a:rPr>
              <a:t>f</a:t>
            </a:r>
            <a:r>
              <a:rPr lang="en-US" altLang="zh-CN" sz="2000" b="0" baseline="-25000" dirty="0" smtClean="0">
                <a:latin typeface="微软雅黑" panose="020B0503020204020204" pitchFamily="34" charset="-122"/>
                <a:ea typeface="微软雅黑" panose="020B0503020204020204" pitchFamily="34" charset="-122"/>
              </a:rPr>
              <a:t>1</a:t>
            </a:r>
            <a:r>
              <a:rPr lang="zh-CN" altLang="en-US" sz="2000" b="0" dirty="0" smtClean="0">
                <a:latin typeface="微软雅黑" panose="020B0503020204020204" pitchFamily="34" charset="-122"/>
                <a:ea typeface="微软雅黑" panose="020B0503020204020204" pitchFamily="34" charset="-122"/>
              </a:rPr>
              <a:t>中不应含有量纲量的独立变量。</a:t>
            </a:r>
            <a:endParaRPr lang="en-US" altLang="zh-CN" sz="2000" b="0" dirty="0" smtClean="0">
              <a:latin typeface="微软雅黑" panose="020B0503020204020204" pitchFamily="34" charset="-122"/>
              <a:ea typeface="微软雅黑" panose="020B0503020204020204" pitchFamily="34" charset="-122"/>
            </a:endParaRPr>
          </a:p>
          <a:p>
            <a:pPr indent="457200" eaLnBrk="1" hangingPunct="1">
              <a:lnSpc>
                <a:spcPct val="150000"/>
              </a:lnSpc>
            </a:pPr>
            <a:endParaRPr lang="en-US" altLang="zh-CN" sz="2000" b="0" dirty="0">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无</a:t>
            </a:r>
            <a:r>
              <a:rPr lang="zh-CN" altLang="en-US" sz="2000" b="0" dirty="0">
                <a:latin typeface="微软雅黑" panose="020B0503020204020204" pitchFamily="34" charset="-122"/>
                <a:ea typeface="微软雅黑" panose="020B0503020204020204" pitchFamily="34" charset="-122"/>
              </a:rPr>
              <a:t>量纲数</a:t>
            </a:r>
            <a:r>
              <a:rPr lang="zh-CN" altLang="en-US" sz="20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这就是</a:t>
            </a:r>
            <a:r>
              <a:rPr lang="zh-CN" altLang="en-US" sz="2000" dirty="0" smtClean="0">
                <a:solidFill>
                  <a:srgbClr val="C00000"/>
                </a:solidFill>
                <a:latin typeface="微软雅黑" panose="020B0503020204020204" pitchFamily="34" charset="-122"/>
                <a:ea typeface="微软雅黑" panose="020B0503020204020204" pitchFamily="34" charset="-122"/>
                <a:sym typeface="Arial" panose="020B0604020202020204" pitchFamily="34" charset="0"/>
              </a:rPr>
              <a:t>π</a:t>
            </a:r>
            <a:r>
              <a:rPr lang="zh-CN" altLang="en-US" sz="200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定理</a:t>
            </a: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a:t>
            </a:r>
            <a:endParaRPr lang="zh-CN" altLang="en-US" sz="2000" b="0" dirty="0">
              <a:latin typeface="微软雅黑" panose="020B0503020204020204" pitchFamily="34" charset="-122"/>
              <a:ea typeface="微软雅黑" panose="020B0503020204020204" pitchFamily="34" charset="-122"/>
              <a:sym typeface="Arial" panose="020B0604020202020204" pitchFamily="34" charset="0"/>
            </a:endParaRP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最终</a:t>
            </a: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有：</a:t>
            </a:r>
          </a:p>
          <a:p>
            <a:pPr indent="457200" eaLnBrk="1" hangingPunct="1">
              <a:lnSpc>
                <a:spcPct val="150000"/>
              </a:lnSpc>
            </a:pPr>
            <a:endParaRPr lang="en-US" altLang="zh-CN" sz="2000" b="0" dirty="0" smtClean="0">
              <a:latin typeface="微软雅黑" panose="020B0503020204020204" pitchFamily="34" charset="-122"/>
              <a:ea typeface="微软雅黑" panose="020B0503020204020204" pitchFamily="34" charset="-122"/>
              <a:sym typeface="Arial" panose="020B0604020202020204" pitchFamily="34" charset="0"/>
            </a:endParaRPr>
          </a:p>
          <a:p>
            <a:pPr indent="457200" eaLnBrk="1" hangingPunct="1">
              <a:lnSpc>
                <a:spcPct val="150000"/>
              </a:lnSpc>
            </a:pPr>
            <a:endParaRPr lang="en-US" altLang="zh-CN" sz="2000" b="0" dirty="0" smtClean="0">
              <a:latin typeface="微软雅黑" panose="020B0503020204020204" pitchFamily="34" charset="-122"/>
              <a:ea typeface="微软雅黑" panose="020B0503020204020204" pitchFamily="34" charset="-122"/>
              <a:sym typeface="Arial" panose="020B0604020202020204" pitchFamily="34" charset="0"/>
            </a:endParaRPr>
          </a:p>
          <a:p>
            <a:pPr indent="457200" algn="ctr" eaLnBrk="1" hangingPunct="1">
              <a:lnSpc>
                <a:spcPct val="150000"/>
              </a:lnSpc>
            </a:pPr>
            <a:endParaRPr lang="en-US" altLang="zh-CN" sz="2000" b="0" dirty="0">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ct val="150000"/>
              </a:lnSpc>
            </a:pP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函数</a:t>
            </a: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的自变量减少了：</a:t>
            </a: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n→n</a:t>
            </a: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-m，简化了</a:t>
            </a: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问题</a:t>
            </a:r>
            <a:endParaRPr lang="zh-CN" altLang="en-US" sz="2000" b="0" dirty="0">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6" name="Object 4"/>
          <p:cNvGraphicFramePr>
            <a:graphicFrameLocks noChangeAspect="1"/>
          </p:cNvGraphicFramePr>
          <p:nvPr/>
        </p:nvGraphicFramePr>
        <p:xfrm>
          <a:off x="1276305" y="1069368"/>
          <a:ext cx="7332662" cy="1071562"/>
        </p:xfrm>
        <a:graphic>
          <a:graphicData uri="http://schemas.openxmlformats.org/presentationml/2006/ole">
            <p:oleObj spid="_x0000_s271364" name="Equation" r:id="rId3" imgW="3098800" imgH="444500" progId="Equation.3">
              <p:embed/>
            </p:oleObj>
          </a:graphicData>
        </a:graphic>
      </p:graphicFrame>
      <p:graphicFrame>
        <p:nvGraphicFramePr>
          <p:cNvPr id="7" name="Object 6"/>
          <p:cNvGraphicFramePr>
            <a:graphicFrameLocks noChangeAspect="1"/>
          </p:cNvGraphicFramePr>
          <p:nvPr/>
        </p:nvGraphicFramePr>
        <p:xfrm>
          <a:off x="2301240" y="3682637"/>
          <a:ext cx="3051175" cy="554038"/>
        </p:xfrm>
        <a:graphic>
          <a:graphicData uri="http://schemas.openxmlformats.org/presentationml/2006/ole">
            <p:oleObj spid="_x0000_s271363" name="Equation" r:id="rId4" imgW="30784800" imgH="5486400" progId="Equation.DSMT4">
              <p:embed/>
            </p:oleObj>
          </a:graphicData>
        </a:graphic>
      </p:graphicFrame>
      <p:graphicFrame>
        <p:nvGraphicFramePr>
          <p:cNvPr id="8" name="Object 6"/>
          <p:cNvGraphicFramePr>
            <a:graphicFrameLocks noChangeAspect="1"/>
          </p:cNvGraphicFramePr>
          <p:nvPr/>
        </p:nvGraphicFramePr>
        <p:xfrm>
          <a:off x="1951899" y="5352643"/>
          <a:ext cx="5467350" cy="644525"/>
        </p:xfrm>
        <a:graphic>
          <a:graphicData uri="http://schemas.openxmlformats.org/presentationml/2006/ole">
            <p:oleObj spid="_x0000_s271362" name="Equation" r:id="rId5" imgW="49377600" imgH="5791200" progId="Equation.DSMT4">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56</a:t>
            </a:fld>
            <a:endParaRPr lang="zh-CN" altLang="en-US"/>
          </a:p>
        </p:txBody>
      </p:sp>
      <p:graphicFrame>
        <p:nvGraphicFramePr>
          <p:cNvPr id="9" name="对象 8"/>
          <p:cNvGraphicFramePr>
            <a:graphicFrameLocks/>
          </p:cNvGraphicFramePr>
          <p:nvPr/>
        </p:nvGraphicFramePr>
        <p:xfrm>
          <a:off x="2955167" y="4450082"/>
          <a:ext cx="2568065" cy="519384"/>
        </p:xfrm>
        <a:graphic>
          <a:graphicData uri="http://schemas.openxmlformats.org/presentationml/2006/ole">
            <p:oleObj spid="_x0000_s271361" name="Equation" r:id="rId6" imgW="27127200" imgH="5486400" progId="Equation.DSMT4">
              <p:embed/>
            </p:oleObj>
          </a:graphicData>
        </a:graphic>
      </p:graphicFrame>
      <p:sp>
        <p:nvSpPr>
          <p:cNvPr id="5" name="下箭头 4"/>
          <p:cNvSpPr/>
          <p:nvPr/>
        </p:nvSpPr>
        <p:spPr>
          <a:xfrm>
            <a:off x="4162697" y="4969466"/>
            <a:ext cx="372791" cy="38317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B8C2A37C-7569-435F-B358-76393CCF5CBB}" type="slidenum">
              <a:rPr lang="en-US" altLang="zh-CN"/>
              <a:pPr/>
              <a:t>57</a:t>
            </a:fld>
            <a:endParaRPr lang="en-US" altLang="zh-CN"/>
          </a:p>
        </p:txBody>
      </p:sp>
      <p:sp>
        <p:nvSpPr>
          <p:cNvPr id="667650" name="Rectangle 2"/>
          <p:cNvSpPr>
            <a:spLocks noChangeArrowheads="1"/>
          </p:cNvSpPr>
          <p:nvPr/>
        </p:nvSpPr>
        <p:spPr bwMode="auto">
          <a:xfrm>
            <a:off x="531586" y="584711"/>
            <a:ext cx="8077200"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indent="457200" algn="just" eaLnBrk="0" hangingPunct="0">
              <a:lnSpc>
                <a:spcPct val="150000"/>
              </a:lnSpc>
              <a:spcBef>
                <a:spcPct val="50000"/>
              </a:spcBef>
            </a:pPr>
            <a:r>
              <a:rPr kumimoji="1" lang="zh-CN" altLang="en-US" sz="2000" dirty="0" smtClean="0">
                <a:latin typeface="Times New Roman" panose="02020603050405020304" pitchFamily="18" charset="0"/>
                <a:ea typeface="微软雅黑" panose="020B0503020204020204" pitchFamily="34" charset="-122"/>
              </a:rPr>
              <a:t>不可</a:t>
            </a:r>
            <a:r>
              <a:rPr kumimoji="1" lang="zh-CN" altLang="en-US" sz="2000" dirty="0">
                <a:latin typeface="Times New Roman" panose="02020603050405020304" pitchFamily="18" charset="0"/>
                <a:ea typeface="微软雅黑" panose="020B0503020204020204" pitchFamily="34" charset="-122"/>
              </a:rPr>
              <a:t>压缩黏性流体在水平圆管中作定常</a:t>
            </a:r>
            <a:r>
              <a:rPr kumimoji="1" lang="zh-CN" altLang="en-US" sz="2000" dirty="0" smtClean="0">
                <a:latin typeface="Times New Roman" panose="02020603050405020304" pitchFamily="18" charset="0"/>
                <a:ea typeface="微软雅黑" panose="020B0503020204020204" pitchFamily="34" charset="-122"/>
              </a:rPr>
              <a:t>直线运动</a:t>
            </a:r>
            <a:r>
              <a:rPr kumimoji="1" lang="zh-CN" altLang="en-US" sz="2000" dirty="0" smtClean="0">
                <a:latin typeface="Times New Roman" panose="02020603050405020304" pitchFamily="18" charset="0"/>
                <a:ea typeface="微软雅黑" panose="020B0503020204020204" pitchFamily="34" charset="-122"/>
                <a:sym typeface="Symbol" panose="05050102010706020507" pitchFamily="18" charset="2"/>
              </a:rPr>
              <a:t>已知</a:t>
            </a:r>
            <a:r>
              <a:rPr kumimoji="1" lang="zh-CN" altLang="en-US" sz="2000" dirty="0">
                <a:latin typeface="Times New Roman" panose="02020603050405020304" pitchFamily="18" charset="0"/>
                <a:ea typeface="微软雅黑" panose="020B0503020204020204" pitchFamily="34" charset="-122"/>
                <a:sym typeface="Symbol" panose="05050102010706020507" pitchFamily="18" charset="2"/>
              </a:rPr>
              <a:t>圆管半径为</a:t>
            </a:r>
            <a:r>
              <a:rPr kumimoji="1" lang="en-US" altLang="zh-CN" sz="2000" dirty="0">
                <a:latin typeface="Times New Roman" panose="02020603050405020304" pitchFamily="18" charset="0"/>
                <a:ea typeface="微软雅黑" panose="020B0503020204020204" pitchFamily="34" charset="-122"/>
                <a:sym typeface="Symbol" panose="05050102010706020507" pitchFamily="18" charset="2"/>
              </a:rPr>
              <a:t>r</a:t>
            </a:r>
            <a:r>
              <a:rPr kumimoji="1" lang="zh-CN" altLang="en-US" sz="2000" dirty="0">
                <a:latin typeface="Times New Roman" panose="02020603050405020304" pitchFamily="18" charset="0"/>
                <a:ea typeface="微软雅黑" panose="020B0503020204020204" pitchFamily="34" charset="-122"/>
                <a:sym typeface="Symbol" panose="05050102010706020507" pitchFamily="18" charset="2"/>
              </a:rPr>
              <a:t>，长度为   ，</a:t>
            </a:r>
            <a:r>
              <a:rPr kumimoji="1" lang="zh-CN" altLang="en-US" sz="2000" dirty="0" smtClean="0">
                <a:latin typeface="Times New Roman" panose="02020603050405020304" pitchFamily="18" charset="0"/>
                <a:ea typeface="微软雅黑" panose="020B0503020204020204" pitchFamily="34" charset="-122"/>
                <a:sym typeface="Symbol" panose="05050102010706020507" pitchFamily="18" charset="2"/>
              </a:rPr>
              <a:t>流体</a:t>
            </a:r>
            <a:r>
              <a:rPr kumimoji="1" lang="zh-CN" altLang="en-US" sz="2000" dirty="0">
                <a:latin typeface="Times New Roman" panose="02020603050405020304" pitchFamily="18" charset="0"/>
                <a:ea typeface="微软雅黑" panose="020B0503020204020204" pitchFamily="34" charset="-122"/>
                <a:sym typeface="Symbol" panose="05050102010706020507" pitchFamily="18" charset="2"/>
              </a:rPr>
              <a:t>在</a:t>
            </a:r>
            <a:r>
              <a:rPr kumimoji="1" lang="zh-CN" altLang="en-US" sz="2000" dirty="0" smtClean="0">
                <a:latin typeface="Times New Roman" panose="02020603050405020304" pitchFamily="18" charset="0"/>
                <a:ea typeface="微软雅黑" panose="020B0503020204020204" pitchFamily="34" charset="-122"/>
                <a:sym typeface="Symbol" panose="05050102010706020507" pitchFamily="18" charset="2"/>
              </a:rPr>
              <a:t>圆管处</a:t>
            </a:r>
            <a:r>
              <a:rPr kumimoji="1" lang="zh-CN" altLang="en-US" sz="2000" dirty="0">
                <a:latin typeface="Times New Roman" panose="02020603050405020304" pitchFamily="18" charset="0"/>
                <a:ea typeface="微软雅黑" panose="020B0503020204020204" pitchFamily="34" charset="-122"/>
                <a:sym typeface="Symbol" panose="05050102010706020507" pitchFamily="18" charset="2"/>
              </a:rPr>
              <a:t>的流速为   </a:t>
            </a:r>
            <a:r>
              <a:rPr kumimoji="1" lang="zh-CN" altLang="en-US" sz="2000" dirty="0" smtClean="0">
                <a:latin typeface="Times New Roman" panose="02020603050405020304" pitchFamily="18" charset="0"/>
                <a:ea typeface="微软雅黑" panose="020B0503020204020204" pitchFamily="34" charset="-122"/>
                <a:sym typeface="Symbol" panose="05050102010706020507" pitchFamily="18" charset="2"/>
              </a:rPr>
              <a:t> ，</a:t>
            </a:r>
            <a:r>
              <a:rPr kumimoji="1" lang="zh-CN" altLang="en-US" sz="2000" dirty="0">
                <a:latin typeface="Times New Roman" panose="02020603050405020304" pitchFamily="18" charset="0"/>
                <a:ea typeface="微软雅黑" panose="020B0503020204020204" pitchFamily="34" charset="-122"/>
                <a:sym typeface="Symbol" panose="05050102010706020507" pitchFamily="18" charset="2"/>
              </a:rPr>
              <a:t>流体密度为    </a:t>
            </a:r>
            <a:r>
              <a:rPr kumimoji="1" lang="zh-CN" altLang="en-US" sz="2000" dirty="0" smtClean="0">
                <a:latin typeface="Times New Roman" panose="02020603050405020304" pitchFamily="18" charset="0"/>
                <a:ea typeface="微软雅黑" panose="020B0503020204020204" pitchFamily="34" charset="-122"/>
                <a:sym typeface="Symbol" panose="05050102010706020507" pitchFamily="18" charset="2"/>
              </a:rPr>
              <a:t> ，</a:t>
            </a:r>
            <a:r>
              <a:rPr kumimoji="1" lang="zh-CN" altLang="en-US" sz="2000" dirty="0">
                <a:latin typeface="Times New Roman" panose="02020603050405020304" pitchFamily="18" charset="0"/>
                <a:ea typeface="微软雅黑" panose="020B0503020204020204" pitchFamily="34" charset="-122"/>
                <a:sym typeface="Symbol" panose="05050102010706020507" pitchFamily="18" charset="2"/>
              </a:rPr>
              <a:t>黏性</a:t>
            </a:r>
            <a:r>
              <a:rPr kumimoji="1" lang="zh-CN" altLang="en-US" sz="2000" dirty="0" smtClean="0">
                <a:latin typeface="Times New Roman" panose="02020603050405020304" pitchFamily="18" charset="0"/>
                <a:ea typeface="微软雅黑" panose="020B0503020204020204" pitchFamily="34" charset="-122"/>
                <a:sym typeface="Symbol" panose="05050102010706020507" pitchFamily="18" charset="2"/>
              </a:rPr>
              <a:t>系数     ， 试用</a:t>
            </a:r>
            <a:r>
              <a:rPr kumimoji="1" lang="en-US" altLang="zh-CN" sz="2000" dirty="0">
                <a:latin typeface="Times New Roman" panose="02020603050405020304" pitchFamily="18" charset="0"/>
                <a:ea typeface="微软雅黑" panose="020B0503020204020204" pitchFamily="34" charset="-122"/>
                <a:sym typeface="Symbol" panose="05050102010706020507" pitchFamily="18" charset="2"/>
              </a:rPr>
              <a:t>π</a:t>
            </a:r>
            <a:r>
              <a:rPr kumimoji="1" lang="zh-CN" altLang="en-US" sz="2000" dirty="0">
                <a:latin typeface="Times New Roman" panose="02020603050405020304" pitchFamily="18" charset="0"/>
                <a:ea typeface="微软雅黑" panose="020B0503020204020204" pitchFamily="34" charset="-122"/>
                <a:sym typeface="Symbol" panose="05050102010706020507" pitchFamily="18" charset="2"/>
              </a:rPr>
              <a:t>定理导出沿管轴方向流过</a:t>
            </a:r>
            <a:r>
              <a:rPr kumimoji="1" lang="zh-CN" altLang="en-US" sz="2000" dirty="0" smtClean="0">
                <a:latin typeface="Times New Roman" panose="02020603050405020304" pitchFamily="18" charset="0"/>
                <a:ea typeface="微软雅黑" panose="020B0503020204020204" pitchFamily="34" charset="-122"/>
                <a:sym typeface="Symbol" panose="05050102010706020507" pitchFamily="18" charset="2"/>
              </a:rPr>
              <a:t>距离      </a:t>
            </a:r>
            <a:r>
              <a:rPr kumimoji="1" lang="zh-CN" altLang="en-US" sz="2000" dirty="0">
                <a:latin typeface="Times New Roman" panose="02020603050405020304" pitchFamily="18" charset="0"/>
                <a:ea typeface="微软雅黑" panose="020B0503020204020204" pitchFamily="34" charset="-122"/>
                <a:sym typeface="Symbol" panose="05050102010706020507" pitchFamily="18" charset="2"/>
              </a:rPr>
              <a:t>后的</a:t>
            </a:r>
            <a:r>
              <a:rPr kumimoji="1" lang="zh-CN" altLang="en-US" sz="2000" dirty="0" smtClean="0">
                <a:latin typeface="Times New Roman" panose="02020603050405020304" pitchFamily="18" charset="0"/>
                <a:ea typeface="微软雅黑" panose="020B0503020204020204" pitchFamily="34" charset="-122"/>
                <a:sym typeface="Symbol" panose="05050102010706020507" pitchFamily="18" charset="2"/>
              </a:rPr>
              <a:t>压力坡降         </a:t>
            </a:r>
            <a:r>
              <a:rPr kumimoji="1" lang="zh-CN" altLang="en-US" sz="2000" dirty="0">
                <a:latin typeface="Times New Roman" panose="02020603050405020304" pitchFamily="18" charset="0"/>
                <a:ea typeface="微软雅黑" panose="020B0503020204020204" pitchFamily="34" charset="-122"/>
                <a:sym typeface="Symbol" panose="05050102010706020507" pitchFamily="18" charset="2"/>
              </a:rPr>
              <a:t>的无量纲数表达式。</a:t>
            </a:r>
          </a:p>
        </p:txBody>
      </p:sp>
      <p:graphicFrame>
        <p:nvGraphicFramePr>
          <p:cNvPr id="667651" name="Object 3"/>
          <p:cNvGraphicFramePr>
            <a:graphicFrameLocks noChangeAspect="1"/>
          </p:cNvGraphicFramePr>
          <p:nvPr/>
        </p:nvGraphicFramePr>
        <p:xfrm>
          <a:off x="8537461" y="1177674"/>
          <a:ext cx="328612" cy="349250"/>
        </p:xfrm>
        <a:graphic>
          <a:graphicData uri="http://schemas.openxmlformats.org/presentationml/2006/ole">
            <p:oleObj spid="_x0000_s272394" name="Equation" r:id="rId3" imgW="152268" imgH="164957" progId="Equation.3">
              <p:embed/>
            </p:oleObj>
          </a:graphicData>
        </a:graphic>
      </p:graphicFrame>
      <p:graphicFrame>
        <p:nvGraphicFramePr>
          <p:cNvPr id="667652" name="Object 4"/>
          <p:cNvGraphicFramePr>
            <a:graphicFrameLocks noChangeAspect="1"/>
          </p:cNvGraphicFramePr>
          <p:nvPr/>
        </p:nvGraphicFramePr>
        <p:xfrm>
          <a:off x="1678783" y="1161417"/>
          <a:ext cx="211137" cy="388938"/>
        </p:xfrm>
        <a:graphic>
          <a:graphicData uri="http://schemas.openxmlformats.org/presentationml/2006/ole">
            <p:oleObj spid="_x0000_s272393" name="Equation" r:id="rId4" imgW="101468" imgH="177569" progId="Equation.3">
              <p:embed/>
            </p:oleObj>
          </a:graphicData>
        </a:graphic>
      </p:graphicFrame>
      <p:graphicFrame>
        <p:nvGraphicFramePr>
          <p:cNvPr id="667653" name="Object 5"/>
          <p:cNvGraphicFramePr>
            <a:graphicFrameLocks noChangeAspect="1"/>
          </p:cNvGraphicFramePr>
          <p:nvPr/>
        </p:nvGraphicFramePr>
        <p:xfrm>
          <a:off x="4782770" y="1060161"/>
          <a:ext cx="266700" cy="476250"/>
        </p:xfrm>
        <a:graphic>
          <a:graphicData uri="http://schemas.openxmlformats.org/presentationml/2006/ole">
            <p:oleObj spid="_x0000_s272392" name="Equation" r:id="rId5" imgW="126780" imgH="215526" progId="Equation.DSMT4">
              <p:embed/>
            </p:oleObj>
          </a:graphicData>
        </a:graphic>
      </p:graphicFrame>
      <p:graphicFrame>
        <p:nvGraphicFramePr>
          <p:cNvPr id="667654" name="Object 6"/>
          <p:cNvGraphicFramePr>
            <a:graphicFrameLocks noChangeAspect="1"/>
          </p:cNvGraphicFramePr>
          <p:nvPr/>
        </p:nvGraphicFramePr>
        <p:xfrm>
          <a:off x="6820559" y="1177674"/>
          <a:ext cx="328613" cy="349250"/>
        </p:xfrm>
        <a:graphic>
          <a:graphicData uri="http://schemas.openxmlformats.org/presentationml/2006/ole">
            <p:oleObj spid="_x0000_s272391" name="Equation" r:id="rId6" imgW="152268" imgH="164957" progId="Equation.3">
              <p:embed/>
            </p:oleObj>
          </a:graphicData>
        </a:graphic>
      </p:graphicFrame>
      <p:graphicFrame>
        <p:nvGraphicFramePr>
          <p:cNvPr id="667657" name="Object 9"/>
          <p:cNvGraphicFramePr>
            <a:graphicFrameLocks noChangeAspect="1"/>
          </p:cNvGraphicFramePr>
          <p:nvPr/>
        </p:nvGraphicFramePr>
        <p:xfrm>
          <a:off x="6984866" y="1592277"/>
          <a:ext cx="465137" cy="430212"/>
        </p:xfrm>
        <a:graphic>
          <a:graphicData uri="http://schemas.openxmlformats.org/presentationml/2006/ole">
            <p:oleObj spid="_x0000_s272390" name="Equation" r:id="rId7" imgW="215713" imgH="203024" progId="Equation.DSMT4">
              <p:embed/>
            </p:oleObj>
          </a:graphicData>
        </a:graphic>
      </p:graphicFrame>
      <p:graphicFrame>
        <p:nvGraphicFramePr>
          <p:cNvPr id="667661" name="Object 13"/>
          <p:cNvGraphicFramePr>
            <a:graphicFrameLocks noChangeAspect="1"/>
          </p:cNvGraphicFramePr>
          <p:nvPr/>
        </p:nvGraphicFramePr>
        <p:xfrm>
          <a:off x="5010434" y="1612914"/>
          <a:ext cx="211138" cy="388937"/>
        </p:xfrm>
        <a:graphic>
          <a:graphicData uri="http://schemas.openxmlformats.org/presentationml/2006/ole">
            <p:oleObj spid="_x0000_s272389" name="Equation" r:id="rId8" imgW="101468" imgH="177569" progId="Equation.3">
              <p:embed/>
            </p:oleObj>
          </a:graphicData>
        </a:graphic>
      </p:graphicFrame>
      <p:graphicFrame>
        <p:nvGraphicFramePr>
          <p:cNvPr id="2" name="对象 1"/>
          <p:cNvGraphicFramePr>
            <a:graphicFrameLocks/>
          </p:cNvGraphicFramePr>
          <p:nvPr/>
        </p:nvGraphicFramePr>
        <p:xfrm>
          <a:off x="3057689" y="2555551"/>
          <a:ext cx="2531151" cy="482124"/>
        </p:xfrm>
        <a:graphic>
          <a:graphicData uri="http://schemas.openxmlformats.org/presentationml/2006/ole">
            <p:oleObj spid="_x0000_s272388" name="Equation" r:id="rId9" imgW="32004000" imgH="6096000" progId="Equation.DSMT4">
              <p:embed/>
            </p:oleObj>
          </a:graphicData>
        </a:graphic>
      </p:graphicFrame>
      <p:sp>
        <p:nvSpPr>
          <p:cNvPr id="14" name="矩形 13"/>
          <p:cNvSpPr/>
          <p:nvPr/>
        </p:nvSpPr>
        <p:spPr>
          <a:xfrm>
            <a:off x="6592515" y="5879892"/>
            <a:ext cx="1883849"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kumimoji="1" lang="zh-CN" altLang="en-US" dirty="0">
                <a:latin typeface="微软雅黑" panose="020B0503020204020204" pitchFamily="34" charset="-122"/>
                <a:ea typeface="微软雅黑" panose="020B0503020204020204" pitchFamily="34" charset="-122"/>
              </a:rPr>
              <a:t>动力气象</a:t>
            </a:r>
            <a:r>
              <a:rPr kumimoji="1" lang="en-US" altLang="zh-CN" dirty="0" smtClean="0">
                <a:latin typeface="微软雅黑" panose="020B0503020204020204" pitchFamily="34" charset="-122"/>
                <a:ea typeface="微软雅黑" panose="020B0503020204020204" pitchFamily="34" charset="-122"/>
              </a:rPr>
              <a:t>P92</a:t>
            </a:r>
            <a:r>
              <a:rPr kumimoji="1" lang="zh-CN" altLang="en-US" dirty="0" smtClean="0">
                <a:latin typeface="微软雅黑" panose="020B0503020204020204" pitchFamily="34" charset="-122"/>
                <a:ea typeface="微软雅黑" panose="020B0503020204020204" pitchFamily="34" charset="-122"/>
              </a:rPr>
              <a:t>例</a:t>
            </a:r>
            <a:r>
              <a:rPr kumimoji="1" lang="en-US" altLang="zh-CN" dirty="0">
                <a:latin typeface="微软雅黑" panose="020B0503020204020204" pitchFamily="34" charset="-122"/>
                <a:ea typeface="微软雅黑" panose="020B0503020204020204" pitchFamily="34" charset="-122"/>
              </a:rPr>
              <a:t>1</a:t>
            </a:r>
            <a:endParaRPr lang="zh-CN" altLang="en-US" dirty="0">
              <a:ea typeface="微软雅黑" panose="020B0503020204020204" pitchFamily="34" charset="-122"/>
            </a:endParaRPr>
          </a:p>
        </p:txBody>
      </p:sp>
      <p:graphicFrame>
        <p:nvGraphicFramePr>
          <p:cNvPr id="15" name="对象 14"/>
          <p:cNvGraphicFramePr>
            <a:graphicFrameLocks/>
          </p:cNvGraphicFramePr>
          <p:nvPr/>
        </p:nvGraphicFramePr>
        <p:xfrm>
          <a:off x="2261895" y="3152960"/>
          <a:ext cx="4122737" cy="866775"/>
        </p:xfrm>
        <a:graphic>
          <a:graphicData uri="http://schemas.openxmlformats.org/presentationml/2006/ole">
            <p:oleObj spid="_x0000_s272387" name="Equation" r:id="rId10" imgW="52120800" imgH="10972800" progId="Equation.DSMT4">
              <p:embed/>
            </p:oleObj>
          </a:graphicData>
        </a:graphic>
      </p:graphicFrame>
      <p:graphicFrame>
        <p:nvGraphicFramePr>
          <p:cNvPr id="3" name="对象 2"/>
          <p:cNvGraphicFramePr>
            <a:graphicFrameLocks/>
          </p:cNvGraphicFramePr>
          <p:nvPr/>
        </p:nvGraphicFramePr>
        <p:xfrm>
          <a:off x="1037492" y="4607169"/>
          <a:ext cx="2329962" cy="896816"/>
        </p:xfrm>
        <a:graphic>
          <a:graphicData uri="http://schemas.openxmlformats.org/presentationml/2006/ole">
            <p:oleObj spid="_x0000_s272386" name="Equation" r:id="rId11" imgW="1333440" imgH="520560" progId="Equation.DSMT4">
              <p:embed/>
            </p:oleObj>
          </a:graphicData>
        </a:graphic>
      </p:graphicFrame>
      <p:graphicFrame>
        <p:nvGraphicFramePr>
          <p:cNvPr id="4" name="对象 3"/>
          <p:cNvGraphicFramePr>
            <a:graphicFrameLocks/>
          </p:cNvGraphicFramePr>
          <p:nvPr/>
        </p:nvGraphicFramePr>
        <p:xfrm>
          <a:off x="4765754" y="4262818"/>
          <a:ext cx="3653521" cy="1036460"/>
        </p:xfrm>
        <a:graphic>
          <a:graphicData uri="http://schemas.openxmlformats.org/presentationml/2006/ole">
            <p:oleObj spid="_x0000_s272385" name="Equation" r:id="rId12" imgW="42976800" imgH="12192000" progId="Equation.DSMT4">
              <p:embed/>
            </p:oleObj>
          </a:graphicData>
        </a:graphic>
      </p:graphicFrame>
      <p:sp>
        <p:nvSpPr>
          <p:cNvPr id="5" name="右箭头 4"/>
          <p:cNvSpPr/>
          <p:nvPr/>
        </p:nvSpPr>
        <p:spPr>
          <a:xfrm>
            <a:off x="3566117" y="4621207"/>
            <a:ext cx="913562" cy="51132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5BDF72E-9FE5-429F-91AD-B59394577185}" type="slidenum">
              <a:rPr lang="zh-CN" altLang="en-US" smtClean="0"/>
              <a:pPr/>
              <a:t>58</a:t>
            </a:fld>
            <a:endParaRPr lang="zh-CN" altLang="en-US"/>
          </a:p>
        </p:txBody>
      </p:sp>
      <p:sp>
        <p:nvSpPr>
          <p:cNvPr id="3" name="Rectangle 2"/>
          <p:cNvSpPr>
            <a:spLocks noChangeArrowheads="1"/>
          </p:cNvSpPr>
          <p:nvPr/>
        </p:nvSpPr>
        <p:spPr bwMode="auto">
          <a:xfrm>
            <a:off x="531586" y="189071"/>
            <a:ext cx="8077200"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indent="457200" algn="just" eaLnBrk="0" hangingPunct="0">
              <a:lnSpc>
                <a:spcPct val="150000"/>
              </a:lnSpc>
              <a:spcBef>
                <a:spcPct val="50000"/>
              </a:spcBef>
            </a:pPr>
            <a:r>
              <a:rPr kumimoji="1" lang="zh-CN" altLang="en-US" sz="2000" dirty="0" smtClean="0">
                <a:latin typeface="Times New Roman" panose="02020603050405020304" pitchFamily="18" charset="0"/>
                <a:ea typeface="微软雅黑" panose="020B0503020204020204" pitchFamily="34" charset="-122"/>
                <a:sym typeface="Symbol" panose="05050102010706020507" pitchFamily="18" charset="2"/>
              </a:rPr>
              <a:t>不可压黏性流体在无限长圆管内流动，并伴随着热量输送。据经验，热量输送系数</a:t>
            </a:r>
            <a:r>
              <a:rPr kumimoji="1" lang="en-US" altLang="zh-CN" sz="2000" dirty="0" smtClean="0">
                <a:latin typeface="Times New Roman" panose="02020603050405020304" pitchFamily="18" charset="0"/>
                <a:ea typeface="微软雅黑" panose="020B0503020204020204" pitchFamily="34" charset="-122"/>
                <a:sym typeface="Symbol" panose="05050102010706020507" pitchFamily="18" charset="2"/>
              </a:rPr>
              <a:t>h</a:t>
            </a:r>
            <a:r>
              <a:rPr kumimoji="1" lang="zh-CN" altLang="en-US" sz="2000" dirty="0" smtClean="0">
                <a:latin typeface="Times New Roman" panose="02020603050405020304" pitchFamily="18" charset="0"/>
                <a:ea typeface="微软雅黑" panose="020B0503020204020204" pitchFamily="34" charset="-122"/>
                <a:sym typeface="Symbol" panose="05050102010706020507" pitchFamily="18" charset="2"/>
              </a:rPr>
              <a:t>与圆管的直径，流体的速度，密度，黏性系数，热传导系数和定压比热有关，试以量纲分析的方法研究</a:t>
            </a:r>
            <a:r>
              <a:rPr kumimoji="1" lang="en-US" altLang="zh-CN" sz="2000" dirty="0" smtClean="0">
                <a:latin typeface="Times New Roman" panose="02020603050405020304" pitchFamily="18" charset="0"/>
                <a:ea typeface="微软雅黑" panose="020B0503020204020204" pitchFamily="34" charset="-122"/>
                <a:sym typeface="Symbol" panose="05050102010706020507" pitchFamily="18" charset="2"/>
              </a:rPr>
              <a:t>h</a:t>
            </a:r>
            <a:r>
              <a:rPr kumimoji="1" lang="zh-CN" altLang="en-US" sz="2000" dirty="0" smtClean="0">
                <a:latin typeface="Times New Roman" panose="02020603050405020304" pitchFamily="18" charset="0"/>
                <a:ea typeface="微软雅黑" panose="020B0503020204020204" pitchFamily="34" charset="-122"/>
                <a:sym typeface="Symbol" panose="05050102010706020507" pitchFamily="18" charset="2"/>
              </a:rPr>
              <a:t>的变化规律。</a:t>
            </a:r>
            <a:endParaRPr kumimoji="1" lang="zh-CN" altLang="en-US" sz="2000" dirty="0">
              <a:latin typeface="Times New Roman" panose="02020603050405020304" pitchFamily="18" charset="0"/>
              <a:ea typeface="微软雅黑" panose="020B0503020204020204" pitchFamily="34" charset="-122"/>
              <a:sym typeface="Symbol" panose="05050102010706020507" pitchFamily="18" charset="2"/>
            </a:endParaRPr>
          </a:p>
        </p:txBody>
      </p:sp>
      <p:sp>
        <p:nvSpPr>
          <p:cNvPr id="8" name="TextBox 7"/>
          <p:cNvSpPr txBox="1"/>
          <p:nvPr/>
        </p:nvSpPr>
        <p:spPr>
          <a:xfrm>
            <a:off x="509960" y="1863976"/>
            <a:ext cx="8159262" cy="5355312"/>
          </a:xfrm>
          <a:prstGeom prst="rect">
            <a:avLst/>
          </a:prstGeom>
          <a:noFill/>
        </p:spPr>
        <p:txBody>
          <a:bodyPr wrap="square" rtlCol="0">
            <a:spAutoFit/>
          </a:bodyPr>
          <a:lstStyle/>
          <a:p>
            <a:r>
              <a:rPr lang="zh-CN" altLang="en-US" dirty="0" smtClean="0"/>
              <a:t>根据题意，</a:t>
            </a:r>
            <a:endParaRPr lang="en-US" altLang="zh-CN" dirty="0" smtClean="0"/>
          </a:p>
          <a:p>
            <a:endParaRPr lang="en-US" altLang="zh-CN" dirty="0" smtClean="0"/>
          </a:p>
          <a:p>
            <a:r>
              <a:rPr lang="zh-CN" altLang="en-US" dirty="0" smtClean="0"/>
              <a:t>上述各物理量的量纲为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9" name="对象 8"/>
          <p:cNvGraphicFramePr>
            <a:graphicFrameLocks noChangeAspect="1"/>
          </p:cNvGraphicFramePr>
          <p:nvPr/>
        </p:nvGraphicFramePr>
        <p:xfrm>
          <a:off x="2103799" y="2077432"/>
          <a:ext cx="2507987" cy="437172"/>
        </p:xfrm>
        <a:graphic>
          <a:graphicData uri="http://schemas.openxmlformats.org/presentationml/2006/ole">
            <p:oleObj spid="_x0000_s273411" name="Equation" r:id="rId3" imgW="1384200" imgH="241200" progId="Equation.DSMT4">
              <p:embed/>
            </p:oleObj>
          </a:graphicData>
        </a:graphic>
      </p:graphicFrame>
      <p:graphicFrame>
        <p:nvGraphicFramePr>
          <p:cNvPr id="10" name="对象 9"/>
          <p:cNvGraphicFramePr>
            <a:graphicFrameLocks noChangeAspect="1"/>
          </p:cNvGraphicFramePr>
          <p:nvPr/>
        </p:nvGraphicFramePr>
        <p:xfrm>
          <a:off x="1474971" y="3215052"/>
          <a:ext cx="5813319" cy="1075592"/>
        </p:xfrm>
        <a:graphic>
          <a:graphicData uri="http://schemas.openxmlformats.org/presentationml/2006/ole">
            <p:oleObj spid="_x0000_s273412" name="Equation" r:id="rId4" imgW="2882880" imgH="533160" progId="Equation.DSMT4">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5BDF72E-9FE5-429F-91AD-B59394577185}" type="slidenum">
              <a:rPr lang="zh-CN" altLang="en-US" smtClean="0"/>
              <a:pPr/>
              <a:t>59</a:t>
            </a:fld>
            <a:endParaRPr lang="zh-CN" altLang="en-US"/>
          </a:p>
        </p:txBody>
      </p:sp>
      <p:graphicFrame>
        <p:nvGraphicFramePr>
          <p:cNvPr id="276482" name="Object 2" descr="ppt/media/image97.wmf"/>
          <p:cNvGraphicFramePr>
            <a:graphicFrameLocks/>
          </p:cNvGraphicFramePr>
          <p:nvPr/>
        </p:nvGraphicFramePr>
        <p:xfrm>
          <a:off x="756143" y="1204555"/>
          <a:ext cx="7807568" cy="5002457"/>
        </p:xfrm>
        <a:graphic>
          <a:graphicData uri="http://schemas.openxmlformats.org/presentationml/2006/ole">
            <p:oleObj spid="_x0000_s276482" name="Equation" r:id="rId3" imgW="4736880" imgH="3454200" progId="Equation.DSMT4">
              <p:embed/>
            </p:oleObj>
          </a:graphicData>
        </a:graphic>
      </p:graphicFrame>
      <p:graphicFrame>
        <p:nvGraphicFramePr>
          <p:cNvPr id="276483" name="Object 3" descr="ppt/media/image96.wmf"/>
          <p:cNvGraphicFramePr>
            <a:graphicFrameLocks/>
          </p:cNvGraphicFramePr>
          <p:nvPr/>
        </p:nvGraphicFramePr>
        <p:xfrm>
          <a:off x="2386013" y="225838"/>
          <a:ext cx="3949700" cy="688975"/>
        </p:xfrm>
        <a:graphic>
          <a:graphicData uri="http://schemas.openxmlformats.org/presentationml/2006/ole">
            <p:oleObj spid="_x0000_s276483" name="Equation" r:id="rId4" imgW="33223200" imgH="5791200" progId="Equation.DSMT4">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96875" y="1109663"/>
            <a:ext cx="8280400" cy="4247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50000"/>
              </a:lnSpc>
            </a:pPr>
            <a:r>
              <a:rPr lang="zh-CN" altLang="en-US" sz="2000" b="0" dirty="0" smtClean="0">
                <a:solidFill>
                  <a:srgbClr val="002060"/>
                </a:solidFill>
                <a:latin typeface="微软雅黑" panose="020B0503020204020204" pitchFamily="34" charset="-122"/>
                <a:ea typeface="微软雅黑" panose="020B0503020204020204" pitchFamily="34" charset="-122"/>
              </a:rPr>
              <a:t>满足</a:t>
            </a:r>
            <a:r>
              <a:rPr lang="zh-CN" altLang="en-US" sz="2000" b="0" dirty="0">
                <a:solidFill>
                  <a:srgbClr val="002060"/>
                </a:solidFill>
                <a:latin typeface="微软雅黑" panose="020B0503020204020204" pitchFamily="34" charset="-122"/>
                <a:ea typeface="微软雅黑" panose="020B0503020204020204" pitchFamily="34" charset="-122"/>
              </a:rPr>
              <a:t>原型和模型中物理过程的本质完全一致所进行的模拟，称之为</a:t>
            </a:r>
            <a:r>
              <a:rPr lang="zh-CN" altLang="en-US" sz="2000" dirty="0">
                <a:solidFill>
                  <a:srgbClr val="002060"/>
                </a:solidFill>
                <a:latin typeface="微软雅黑" panose="020B0503020204020204" pitchFamily="34" charset="-122"/>
                <a:ea typeface="微软雅黑" panose="020B0503020204020204" pitchFamily="34" charset="-122"/>
              </a:rPr>
              <a:t>相似</a:t>
            </a:r>
            <a:r>
              <a:rPr lang="zh-CN" altLang="en-US" sz="2000" b="0" dirty="0">
                <a:solidFill>
                  <a:srgbClr val="002060"/>
                </a:solidFill>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如果表征一个系统的物理现象的全部量(如线性尺寸、力、速度和时间等)的数值，可以由第二个系统中相对应的诸量乘以必变的无量纲量而得到，这两个系统是相似的。属于力学现象的，叫做力学相似。任何力学相似，都可以转化为几何相似——两个力学系统中所有的特征量都与相似，即所有的矢量在几何上相似，所有的标量都相应的成统一比例。</a:t>
            </a:r>
          </a:p>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相似理论</a:t>
            </a:r>
            <a:r>
              <a:rPr lang="zh-CN" altLang="en-US" sz="2000" b="0" dirty="0">
                <a:latin typeface="微软雅黑" panose="020B0503020204020204" pitchFamily="34" charset="-122"/>
                <a:ea typeface="微软雅黑" panose="020B0503020204020204" pitchFamily="34" charset="-122"/>
              </a:rPr>
              <a:t>：指导模型实验，用以解决实际问题的一门科学，广泛应用于自然科学中。流体力学的相似通常分为：</a:t>
            </a:r>
            <a:r>
              <a:rPr lang="zh-CN" altLang="en-US" sz="2000" dirty="0">
                <a:solidFill>
                  <a:srgbClr val="C00000"/>
                </a:solidFill>
                <a:latin typeface="微软雅黑" panose="020B0503020204020204" pitchFamily="34" charset="-122"/>
                <a:ea typeface="微软雅黑" panose="020B0503020204020204" pitchFamily="34" charset="-122"/>
              </a:rPr>
              <a:t>几何相似、运动相似和动力相似</a:t>
            </a:r>
            <a:r>
              <a:rPr lang="zh-CN" altLang="en-US" sz="2000" b="0" dirty="0">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r>
              <a:rPr lang="zh-CN" altLang="en-US" b="0" dirty="0"/>
              <a:t>相似的概念</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6</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963748" y="1397364"/>
            <a:ext cx="6586583"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简化物理关系式</a:t>
            </a:r>
            <a:endParaRPr lang="zh-CN" altLang="en-US" sz="2000" b="0" dirty="0">
              <a:latin typeface="微软雅黑" panose="020B0503020204020204" pitchFamily="34" charset="-122"/>
              <a:ea typeface="微软雅黑" panose="020B0503020204020204" pitchFamily="34" charset="-122"/>
            </a:endParaRPr>
          </a:p>
          <a:p>
            <a:pPr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简化</a:t>
            </a:r>
            <a:r>
              <a:rPr lang="zh-CN" altLang="en-US" sz="2000" b="0" dirty="0">
                <a:latin typeface="微软雅黑" panose="020B0503020204020204" pitchFamily="34" charset="-122"/>
                <a:ea typeface="微软雅黑" panose="020B0503020204020204" pitchFamily="34" charset="-122"/>
              </a:rPr>
              <a:t>实验数据的处理</a:t>
            </a:r>
          </a:p>
          <a:p>
            <a:pPr>
              <a:lnSpc>
                <a:spcPct val="150000"/>
              </a:lnSpc>
            </a:pPr>
            <a:r>
              <a:rPr lang="zh-CN" altLang="en-US" sz="2000" b="0" dirty="0">
                <a:latin typeface="微软雅黑" panose="020B0503020204020204" pitchFamily="34" charset="-122"/>
                <a:ea typeface="微软雅黑" panose="020B0503020204020204" pitchFamily="34" charset="-122"/>
              </a:rPr>
              <a:t>简化方程求分析解过程</a:t>
            </a:r>
          </a:p>
          <a:p>
            <a:pPr eaLnBrk="1" hangingPunct="1">
              <a:lnSpc>
                <a:spcPct val="150000"/>
              </a:lnSpc>
            </a:pPr>
            <a:r>
              <a:rPr lang="zh-CN" altLang="en-US" sz="2000" b="0" dirty="0" smtClean="0">
                <a:solidFill>
                  <a:srgbClr val="C00000"/>
                </a:solidFill>
                <a:latin typeface="微软雅黑" panose="020B0503020204020204" pitchFamily="34" charset="-122"/>
                <a:ea typeface="微软雅黑" panose="020B0503020204020204" pitchFamily="34" charset="-122"/>
              </a:rPr>
              <a:t>相似</a:t>
            </a:r>
            <a:r>
              <a:rPr lang="zh-CN" altLang="en-US" sz="2000" b="0" dirty="0">
                <a:solidFill>
                  <a:srgbClr val="C00000"/>
                </a:solidFill>
                <a:latin typeface="微软雅黑" panose="020B0503020204020204" pitchFamily="34" charset="-122"/>
                <a:ea typeface="微软雅黑" panose="020B0503020204020204" pitchFamily="34" charset="-122"/>
              </a:rPr>
              <a:t>判据的</a:t>
            </a:r>
            <a:r>
              <a:rPr lang="zh-CN" altLang="en-US" sz="2000" b="0" dirty="0" smtClean="0">
                <a:solidFill>
                  <a:srgbClr val="C00000"/>
                </a:solidFill>
                <a:latin typeface="微软雅黑" panose="020B0503020204020204" pitchFamily="34" charset="-122"/>
                <a:ea typeface="微软雅黑" panose="020B0503020204020204" pitchFamily="34" charset="-122"/>
              </a:rPr>
              <a:t>确定</a:t>
            </a:r>
            <a:endParaRPr lang="zh-CN" altLang="en-US" sz="2000" b="0" dirty="0">
              <a:solidFill>
                <a:srgbClr val="C00000"/>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t>π</a:t>
            </a:r>
            <a:r>
              <a:rPr lang="zh-CN" altLang="en-US" dirty="0" smtClean="0"/>
              <a:t>定理的应用</a:t>
            </a:r>
            <a:endParaRPr lang="zh-CN" altLang="en-US" dirty="0"/>
          </a:p>
        </p:txBody>
      </p:sp>
      <p:sp>
        <p:nvSpPr>
          <p:cNvPr id="2" name="灯片编号占位符 1"/>
          <p:cNvSpPr>
            <a:spLocks noGrp="1"/>
          </p:cNvSpPr>
          <p:nvPr>
            <p:ph type="sldNum" sz="quarter" idx="4"/>
          </p:nvPr>
        </p:nvSpPr>
        <p:spPr/>
        <p:txBody>
          <a:bodyPr/>
          <a:lstStyle/>
          <a:p>
            <a:fld id="{E5BDF72E-9FE5-429F-91AD-B59394577185}" type="slidenum">
              <a:rPr lang="zh-CN" altLang="en-US" smtClean="0"/>
              <a:pPr/>
              <a:t>60</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1284151"/>
            <a:ext cx="8280400" cy="24006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相似</a:t>
            </a: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：同一类物理过程发生在不同的时间和空间场时，对应点上各同名特征量成常数比。</a:t>
            </a:r>
          </a:p>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量纲分析</a:t>
            </a: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：同一物理过程发生在一定的时间和空间场，以不同测量单位</a:t>
            </a: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来</a:t>
            </a: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测量</a:t>
            </a: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则各时间和空间点上同名特征量取不同数值，且成常数倍。</a:t>
            </a:r>
          </a:p>
          <a:p>
            <a:pPr indent="457200" algn="just">
              <a:lnSpc>
                <a:spcPct val="150000"/>
              </a:lnSpc>
            </a:pPr>
            <a:r>
              <a:rPr lang="zh-CN" altLang="en-US" sz="2000" b="0" dirty="0" smtClean="0">
                <a:solidFill>
                  <a:srgbClr val="C00000"/>
                </a:solidFill>
                <a:latin typeface="微软雅黑" panose="020B0503020204020204" pitchFamily="34" charset="-122"/>
                <a:ea typeface="微软雅黑" panose="020B0503020204020204" pitchFamily="34" charset="-122"/>
                <a:sym typeface="Arial" panose="020B0604020202020204" pitchFamily="34" charset="0"/>
              </a:rPr>
              <a:t>利用</a:t>
            </a:r>
            <a:r>
              <a:rPr lang="zh-CN" altLang="en-US" sz="2000" b="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量纲分析方法来讨论相似</a:t>
            </a:r>
            <a:r>
              <a:rPr lang="zh-CN" altLang="en-US" sz="2000" b="0" dirty="0" smtClean="0">
                <a:solidFill>
                  <a:srgbClr val="C00000"/>
                </a:solidFill>
                <a:latin typeface="微软雅黑" panose="020B0503020204020204" pitchFamily="34" charset="-122"/>
                <a:ea typeface="微软雅黑" panose="020B0503020204020204" pitchFamily="34" charset="-122"/>
                <a:sym typeface="Arial" panose="020B0604020202020204" pitchFamily="34" charset="0"/>
              </a:rPr>
              <a:t>问题</a:t>
            </a: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即</a:t>
            </a:r>
            <a:r>
              <a:rPr lang="zh-CN" altLang="en-US" sz="2000" b="0" dirty="0" smtClean="0">
                <a:solidFill>
                  <a:srgbClr val="002060"/>
                </a:solidFill>
                <a:latin typeface="微软雅黑" panose="020B0503020204020204" pitchFamily="34" charset="-122"/>
                <a:ea typeface="微软雅黑" panose="020B0503020204020204" pitchFamily="34" charset="-122"/>
                <a:sym typeface="Arial" panose="020B0604020202020204" pitchFamily="34" charset="0"/>
              </a:rPr>
              <a:t>应用</a:t>
            </a:r>
            <a:r>
              <a:rPr lang="en-US" altLang="zh-CN" sz="2000" b="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π</a:t>
            </a:r>
            <a:r>
              <a:rPr lang="zh-CN" altLang="en-US" sz="2000" b="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定理来得到相似性</a:t>
            </a:r>
            <a:r>
              <a:rPr lang="zh-CN" altLang="en-US" sz="2000" b="0" dirty="0" smtClean="0">
                <a:solidFill>
                  <a:srgbClr val="002060"/>
                </a:solidFill>
                <a:latin typeface="微软雅黑" panose="020B0503020204020204" pitchFamily="34" charset="-122"/>
                <a:ea typeface="微软雅黑" panose="020B0503020204020204" pitchFamily="34" charset="-122"/>
                <a:sym typeface="Arial" panose="020B0604020202020204" pitchFamily="34" charset="0"/>
              </a:rPr>
              <a:t>判据</a:t>
            </a:r>
            <a:endParaRPr lang="zh-CN" altLang="en-US" sz="2000" b="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lstStyle/>
          <a:p>
            <a:r>
              <a:rPr lang="zh-CN" altLang="en-US" b="0" dirty="0"/>
              <a:t>π</a:t>
            </a:r>
            <a:r>
              <a:rPr lang="zh-CN" altLang="en-US" b="0" dirty="0" smtClean="0"/>
              <a:t>定理在</a:t>
            </a:r>
            <a:r>
              <a:rPr lang="zh-CN" altLang="en-US" b="0" dirty="0"/>
              <a:t>确定相似性判据中的</a:t>
            </a:r>
            <a:r>
              <a:rPr lang="zh-CN" altLang="en-US" b="0" dirty="0" smtClean="0"/>
              <a:t>应用</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61</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539750" y="838200"/>
            <a:ext cx="8280400" cy="2835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b="0" dirty="0">
                <a:latin typeface="微软雅黑" panose="020B0503020204020204" pitchFamily="34" charset="-122"/>
                <a:ea typeface="微软雅黑" panose="020B0503020204020204" pitchFamily="34" charset="-122"/>
              </a:rPr>
              <a:t>    假设现有反映同一类物理过程的两个现象：</a:t>
            </a:r>
          </a:p>
          <a:p>
            <a:pPr eaLnBrk="1" hangingPunct="1">
              <a:lnSpc>
                <a:spcPct val="150000"/>
              </a:lnSpc>
            </a:pP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    （1）和（2）</a:t>
            </a:r>
          </a:p>
          <a:p>
            <a:pPr eaLnBrk="1" hangingPunct="1">
              <a:lnSpc>
                <a:spcPct val="150000"/>
              </a:lnSpc>
            </a:pP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    对于现象（1），其中的各特性量满足以下关系：</a:t>
            </a:r>
          </a:p>
          <a:p>
            <a:pPr eaLnBrk="1" hangingPunct="1">
              <a:lnSpc>
                <a:spcPct val="150000"/>
              </a:lnSpc>
            </a:pPr>
            <a:endParaRPr lang="zh-CN" altLang="en-US" sz="2000" b="0" dirty="0">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50000"/>
              </a:lnSpc>
            </a:pPr>
            <a:endParaRPr lang="zh-CN" altLang="en-US" sz="2000" b="0" dirty="0">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50000"/>
              </a:lnSpc>
            </a:pP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    而对于现象（2），则各特性量满足以下关系：</a:t>
            </a:r>
          </a:p>
        </p:txBody>
      </p:sp>
      <p:graphicFrame>
        <p:nvGraphicFramePr>
          <p:cNvPr id="2" name="对象 1"/>
          <p:cNvGraphicFramePr>
            <a:graphicFrameLocks/>
          </p:cNvGraphicFramePr>
          <p:nvPr/>
        </p:nvGraphicFramePr>
        <p:xfrm>
          <a:off x="2813412" y="2342561"/>
          <a:ext cx="3167063" cy="600075"/>
        </p:xfrm>
        <a:graphic>
          <a:graphicData uri="http://schemas.openxmlformats.org/presentationml/2006/ole">
            <p:oleObj spid="_x0000_s208490" name="Equation" r:id="rId3" imgW="28956000" imgH="5486400" progId="Equation.DSMT4">
              <p:embed/>
            </p:oleObj>
          </a:graphicData>
        </a:graphic>
      </p:graphicFrame>
      <p:graphicFrame>
        <p:nvGraphicFramePr>
          <p:cNvPr id="6" name="对象 5"/>
          <p:cNvGraphicFramePr>
            <a:graphicFrameLocks/>
          </p:cNvGraphicFramePr>
          <p:nvPr/>
        </p:nvGraphicFramePr>
        <p:xfrm>
          <a:off x="2813412" y="3931162"/>
          <a:ext cx="3496593" cy="684900"/>
        </p:xfrm>
        <a:graphic>
          <a:graphicData uri="http://schemas.openxmlformats.org/presentationml/2006/ole">
            <p:oleObj spid="_x0000_s208491" name="Equation" r:id="rId4" imgW="29565600" imgH="5791200" progId="Equation.DSMT4">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62</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03997" y="787763"/>
            <a:ext cx="8280400"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50000"/>
              </a:lnSpc>
            </a:pPr>
            <a:r>
              <a:rPr lang="zh-CN" altLang="en-US" sz="2000" b="0" dirty="0" smtClean="0">
                <a:solidFill>
                  <a:srgbClr val="C00000"/>
                </a:solidFill>
                <a:latin typeface="微软雅黑" panose="020B0503020204020204" pitchFamily="34" charset="-122"/>
                <a:ea typeface="微软雅黑" panose="020B0503020204020204" pitchFamily="34" charset="-122"/>
              </a:rPr>
              <a:t>两</a:t>
            </a:r>
            <a:r>
              <a:rPr lang="zh-CN" altLang="en-US" sz="2000" b="0" dirty="0">
                <a:solidFill>
                  <a:srgbClr val="C00000"/>
                </a:solidFill>
                <a:latin typeface="微软雅黑" panose="020B0503020204020204" pitchFamily="34" charset="-122"/>
                <a:ea typeface="微软雅黑" panose="020B0503020204020204" pitchFamily="34" charset="-122"/>
              </a:rPr>
              <a:t>个现象是同一类物理过程——&gt;遵循同一自然规律——&gt;函数f是相同的</a:t>
            </a:r>
            <a:r>
              <a:rPr lang="zh-CN" altLang="en-US" sz="2000" b="0" dirty="0" smtClean="0">
                <a:solidFill>
                  <a:srgbClr val="C00000"/>
                </a:solidFill>
                <a:latin typeface="微软雅黑" panose="020B0503020204020204" pitchFamily="34" charset="-122"/>
                <a:ea typeface="微软雅黑" panose="020B0503020204020204" pitchFamily="34" charset="-122"/>
              </a:rPr>
              <a:t>。</a:t>
            </a:r>
            <a:r>
              <a:rPr lang="zh-CN" altLang="en-US" sz="2000" b="0" dirty="0" smtClean="0">
                <a:solidFill>
                  <a:srgbClr val="C00000"/>
                </a:solidFill>
                <a:latin typeface="微软雅黑" panose="020B0503020204020204" pitchFamily="34" charset="-122"/>
                <a:ea typeface="微软雅黑" panose="020B0503020204020204" pitchFamily="34" charset="-122"/>
                <a:sym typeface="Arial" panose="020B0604020202020204" pitchFamily="34" charset="0"/>
              </a:rPr>
              <a:t>两</a:t>
            </a:r>
            <a:r>
              <a:rPr lang="zh-CN" altLang="en-US" sz="2000" b="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现象相似：各对应时间、空间点上的同名特征量成常数比</a:t>
            </a:r>
            <a:r>
              <a:rPr lang="zh-CN" altLang="en-US" sz="2000" b="0" dirty="0" smtClean="0">
                <a:solidFill>
                  <a:srgbClr val="C00000"/>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000" b="0" dirty="0" smtClean="0">
              <a:solidFill>
                <a:srgbClr val="C00000"/>
              </a:solidFill>
              <a:latin typeface="微软雅黑" panose="020B0503020204020204" pitchFamily="34" charset="-122"/>
              <a:ea typeface="微软雅黑" panose="020B0503020204020204" pitchFamily="34" charset="-122"/>
              <a:sym typeface="Arial" panose="020B0604020202020204" pitchFamily="34" charset="0"/>
            </a:endParaRPr>
          </a:p>
          <a:p>
            <a:pPr indent="457200" algn="just" eaLnBrk="1" hangingPunct="1">
              <a:lnSpc>
                <a:spcPct val="150000"/>
              </a:lnSpc>
            </a:pPr>
            <a:endParaRPr lang="zh-CN" altLang="en-US" sz="2000" b="0" dirty="0">
              <a:solidFill>
                <a:srgbClr val="C00000"/>
              </a:solidFill>
              <a:latin typeface="微软雅黑" panose="020B0503020204020204" pitchFamily="34" charset="-122"/>
              <a:ea typeface="微软雅黑" panose="020B0503020204020204" pitchFamily="34" charset="-122"/>
              <a:sym typeface="Arial" panose="020B0604020202020204" pitchFamily="34" charset="0"/>
            </a:endParaRPr>
          </a:p>
          <a:p>
            <a:pPr indent="457200" algn="just" eaLnBrk="1" hangingPunct="1">
              <a:lnSpc>
                <a:spcPct val="150000"/>
              </a:lnSpc>
            </a:pPr>
            <a:r>
              <a:rPr lang="zh-CN" altLang="en-US" sz="2000" b="0" dirty="0" smtClean="0">
                <a:solidFill>
                  <a:srgbClr val="002060"/>
                </a:solidFill>
                <a:latin typeface="微软雅黑" panose="020B0503020204020204" pitchFamily="34" charset="-122"/>
                <a:ea typeface="微软雅黑" panose="020B0503020204020204" pitchFamily="34" charset="-122"/>
                <a:sym typeface="Arial" panose="020B0604020202020204" pitchFamily="34" charset="0"/>
              </a:rPr>
              <a:t>另</a:t>
            </a:r>
            <a:r>
              <a:rPr lang="zh-CN" altLang="en-US" sz="2000" b="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一个角度来看：可以将以上两式，看做是发生在一定时间、空间场的统一物理现象用两种不同的测量单位测得的各特性量数据之间的关系式</a:t>
            </a:r>
            <a:r>
              <a:rPr lang="zh-CN" altLang="en-US" sz="2000" b="0" dirty="0" smtClean="0">
                <a:solidFill>
                  <a:srgbClr val="002060"/>
                </a:solidFill>
                <a:latin typeface="微软雅黑" panose="020B0503020204020204" pitchFamily="34" charset="-122"/>
                <a:ea typeface="微软雅黑" panose="020B0503020204020204" pitchFamily="34" charset="-122"/>
                <a:sym typeface="Arial" panose="020B0604020202020204" pitchFamily="34" charset="0"/>
              </a:rPr>
              <a:t>。根据</a:t>
            </a:r>
            <a:r>
              <a:rPr lang="zh-CN" altLang="en-US" sz="2000" b="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π定理，以上二式均可以化为无量纲形式</a:t>
            </a:r>
            <a:r>
              <a:rPr lang="zh-CN" altLang="en-US" sz="2000" b="0" dirty="0" smtClean="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000" b="0" dirty="0" smtClean="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indent="457200" algn="just" eaLnBrk="1" hangingPunct="1">
              <a:lnSpc>
                <a:spcPct val="150000"/>
              </a:lnSpc>
            </a:pPr>
            <a:endParaRPr lang="en-US" altLang="zh-CN" sz="2000" b="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indent="457200" algn="just" eaLnBrk="1" hangingPunct="1">
              <a:lnSpc>
                <a:spcPct val="150000"/>
              </a:lnSpc>
            </a:pPr>
            <a:endParaRPr lang="en-US" altLang="zh-CN" sz="2000" b="0" dirty="0" smtClean="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indent="457200">
              <a:lnSpc>
                <a:spcPct val="150000"/>
              </a:lnSpc>
            </a:pPr>
            <a:r>
              <a:rPr lang="zh-CN" altLang="en-US" sz="2000" b="0" dirty="0">
                <a:latin typeface="微软雅黑" panose="020B0503020204020204" pitchFamily="34" charset="-122"/>
                <a:ea typeface="微软雅黑" panose="020B0503020204020204" pitchFamily="34" charset="-122"/>
              </a:rPr>
              <a:t>π</a:t>
            </a:r>
            <a:r>
              <a:rPr lang="zh-CN" altLang="en-US" sz="2000" b="0" baseline="-25000" dirty="0">
                <a:latin typeface="微软雅黑" panose="020B0503020204020204" pitchFamily="34" charset="-122"/>
                <a:ea typeface="微软雅黑" panose="020B0503020204020204" pitchFamily="34" charset="-122"/>
              </a:rPr>
              <a:t>i</a:t>
            </a:r>
            <a:r>
              <a:rPr lang="zh-CN" altLang="en-US" sz="2000" b="0" dirty="0">
                <a:latin typeface="微软雅黑" panose="020B0503020204020204" pitchFamily="34" charset="-122"/>
                <a:ea typeface="微软雅黑" panose="020B0503020204020204" pitchFamily="34" charset="-122"/>
              </a:rPr>
              <a:t>为无量纲数，与单位无关，不随测量单位的变化而变化。</a:t>
            </a:r>
          </a:p>
          <a:p>
            <a:pPr indent="457200">
              <a:lnSpc>
                <a:spcPct val="150000"/>
              </a:lnSpc>
            </a:pPr>
            <a:r>
              <a:rPr lang="zh-CN" altLang="en-US" sz="2000" b="0" dirty="0">
                <a:latin typeface="微软雅黑" panose="020B0503020204020204" pitchFamily="34" charset="-122"/>
                <a:ea typeface="微软雅黑" panose="020B0503020204020204" pitchFamily="34" charset="-122"/>
              </a:rPr>
              <a:t>现象1和现象</a:t>
            </a:r>
            <a:r>
              <a:rPr lang="zh-CN" altLang="en-US" sz="2000" b="0" dirty="0" smtClean="0">
                <a:latin typeface="微软雅黑" panose="020B0503020204020204" pitchFamily="34" charset="-122"/>
                <a:ea typeface="微软雅黑" panose="020B0503020204020204" pitchFamily="34" charset="-122"/>
              </a:rPr>
              <a:t>2相似对应的</a:t>
            </a:r>
            <a:r>
              <a:rPr lang="zh-CN" altLang="en-US" sz="2000" b="0" dirty="0">
                <a:latin typeface="微软雅黑" panose="020B0503020204020204" pitchFamily="34" charset="-122"/>
                <a:ea typeface="微软雅黑" panose="020B0503020204020204" pitchFamily="34" charset="-122"/>
              </a:rPr>
              <a:t>π</a:t>
            </a:r>
            <a:r>
              <a:rPr lang="zh-CN" altLang="en-US" sz="2000" b="0" baseline="-25000" dirty="0">
                <a:latin typeface="微软雅黑" panose="020B0503020204020204" pitchFamily="34" charset="-122"/>
                <a:ea typeface="微软雅黑" panose="020B0503020204020204" pitchFamily="34" charset="-122"/>
              </a:rPr>
              <a:t>i</a:t>
            </a:r>
            <a:r>
              <a:rPr lang="zh-CN" altLang="en-US" sz="2000" b="0" dirty="0" smtClean="0">
                <a:latin typeface="微软雅黑" panose="020B0503020204020204" pitchFamily="34" charset="-122"/>
                <a:ea typeface="微软雅黑" panose="020B0503020204020204" pitchFamily="34" charset="-122"/>
              </a:rPr>
              <a:t>都</a:t>
            </a:r>
            <a:r>
              <a:rPr lang="zh-CN" altLang="en-US" sz="2000" b="0" dirty="0">
                <a:latin typeface="微软雅黑" panose="020B0503020204020204" pitchFamily="34" charset="-122"/>
                <a:ea typeface="微软雅黑" panose="020B0503020204020204" pitchFamily="34" charset="-122"/>
              </a:rPr>
              <a:t>应该相同</a:t>
            </a:r>
            <a:r>
              <a:rPr lang="zh-CN" altLang="en-US" sz="2000" b="0" dirty="0" smtClean="0">
                <a:latin typeface="微软雅黑" panose="020B0503020204020204" pitchFamily="34" charset="-122"/>
                <a:ea typeface="微软雅黑" panose="020B0503020204020204" pitchFamily="34" charset="-122"/>
              </a:rPr>
              <a:t>。</a:t>
            </a:r>
            <a:endParaRPr lang="zh-CN" altLang="en-US" sz="2000" b="0" dirty="0">
              <a:latin typeface="微软雅黑" panose="020B0503020204020204" pitchFamily="34" charset="-122"/>
              <a:ea typeface="微软雅黑" panose="020B0503020204020204" pitchFamily="34" charset="-122"/>
            </a:endParaRPr>
          </a:p>
        </p:txBody>
      </p:sp>
      <p:graphicFrame>
        <p:nvGraphicFramePr>
          <p:cNvPr id="4" name="Object 6"/>
          <p:cNvGraphicFramePr>
            <a:graphicFrameLocks noChangeAspect="1"/>
          </p:cNvGraphicFramePr>
          <p:nvPr/>
        </p:nvGraphicFramePr>
        <p:xfrm>
          <a:off x="2443801" y="3671223"/>
          <a:ext cx="4255383" cy="780415"/>
        </p:xfrm>
        <a:graphic>
          <a:graphicData uri="http://schemas.openxmlformats.org/presentationml/2006/ole">
            <p:oleObj spid="_x0000_s209203" name="Equation" r:id="rId3" imgW="30480000" imgH="5486400" progId="Equation.DSMT4">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63</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395288" y="1843088"/>
            <a:ext cx="8280400" cy="3323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a:lnSpc>
                <a:spcPct val="150000"/>
              </a:lnSpc>
            </a:pPr>
            <a:r>
              <a:rPr lang="zh-CN" altLang="en-US" sz="2000" b="0" dirty="0">
                <a:latin typeface="微软雅黑" panose="020B0503020204020204" pitchFamily="34" charset="-122"/>
                <a:ea typeface="微软雅黑" panose="020B0503020204020204" pitchFamily="34" charset="-122"/>
              </a:rPr>
              <a:t>自变量π</a:t>
            </a:r>
            <a:r>
              <a:rPr lang="zh-CN" altLang="en-US" sz="2000" b="0" baseline="-25000" dirty="0" smtClean="0">
                <a:latin typeface="微软雅黑" panose="020B0503020204020204" pitchFamily="34" charset="-122"/>
                <a:ea typeface="微软雅黑" panose="020B0503020204020204" pitchFamily="34" charset="-122"/>
              </a:rPr>
              <a:t>i</a:t>
            </a:r>
            <a:r>
              <a:rPr lang="zh-CN" altLang="en-US" sz="2000" b="0" dirty="0" smtClean="0">
                <a:latin typeface="微软雅黑" panose="020B0503020204020204" pitchFamily="34" charset="-122"/>
                <a:ea typeface="微软雅黑" panose="020B0503020204020204" pitchFamily="34" charset="-122"/>
              </a:rPr>
              <a:t>为主</a:t>
            </a:r>
            <a:r>
              <a:rPr lang="zh-CN" altLang="en-US" sz="2000" b="0" dirty="0">
                <a:latin typeface="微软雅黑" panose="020B0503020204020204" pitchFamily="34" charset="-122"/>
                <a:ea typeface="微软雅黑" panose="020B0503020204020204" pitchFamily="34" charset="-122"/>
              </a:rPr>
              <a:t>定相似判据，因变量</a:t>
            </a:r>
            <a:r>
              <a:rPr lang="zh-CN" altLang="en-US" sz="2000" b="0" dirty="0" smtClean="0">
                <a:latin typeface="微软雅黑" panose="020B0503020204020204" pitchFamily="34" charset="-122"/>
                <a:ea typeface="微软雅黑" panose="020B0503020204020204" pitchFamily="34" charset="-122"/>
              </a:rPr>
              <a:t>π为</a:t>
            </a:r>
            <a:r>
              <a:rPr lang="zh-CN" altLang="en-US" sz="2000" b="0" dirty="0">
                <a:latin typeface="微软雅黑" panose="020B0503020204020204" pitchFamily="34" charset="-122"/>
                <a:ea typeface="微软雅黑" panose="020B0503020204020204" pitchFamily="34" charset="-122"/>
              </a:rPr>
              <a:t>被定相似</a:t>
            </a:r>
            <a:r>
              <a:rPr lang="zh-CN" altLang="en-US" sz="2000" b="0" dirty="0" smtClean="0">
                <a:latin typeface="微软雅黑" panose="020B0503020204020204" pitchFamily="34" charset="-122"/>
                <a:ea typeface="微软雅黑" panose="020B0503020204020204" pitchFamily="34" charset="-122"/>
              </a:rPr>
              <a:t>判据。前者</a:t>
            </a:r>
            <a:r>
              <a:rPr lang="zh-CN" altLang="en-US" sz="2000" b="0" dirty="0">
                <a:latin typeface="微软雅黑" panose="020B0503020204020204" pitchFamily="34" charset="-122"/>
                <a:ea typeface="微软雅黑" panose="020B0503020204020204" pitchFamily="34" charset="-122"/>
              </a:rPr>
              <a:t>相同，后者一定不变。也就是说，两个过程相似，π和π</a:t>
            </a:r>
            <a:r>
              <a:rPr lang="zh-CN" altLang="en-US" sz="2000" b="0" baseline="-25000" dirty="0">
                <a:latin typeface="微软雅黑" panose="020B0503020204020204" pitchFamily="34" charset="-122"/>
                <a:ea typeface="微软雅黑" panose="020B0503020204020204" pitchFamily="34" charset="-122"/>
              </a:rPr>
              <a:t>i</a:t>
            </a:r>
            <a:r>
              <a:rPr lang="zh-CN" altLang="en-US" sz="2000" b="0" dirty="0">
                <a:latin typeface="微软雅黑" panose="020B0503020204020204" pitchFamily="34" charset="-122"/>
                <a:ea typeface="微软雅黑" panose="020B0503020204020204" pitchFamily="34" charset="-122"/>
              </a:rPr>
              <a:t>都不变，可以把π看做相似判据。</a:t>
            </a:r>
          </a:p>
          <a:p>
            <a:pPr indent="457200" algn="just" eaLnBrk="1" hangingPunct="1">
              <a:lnSpc>
                <a:spcPct val="150000"/>
              </a:lnSpc>
            </a:pPr>
            <a:endParaRPr lang="en-US" altLang="zh-CN" sz="2000" b="0" dirty="0" smtClean="0">
              <a:solidFill>
                <a:srgbClr val="002060"/>
              </a:solidFill>
              <a:latin typeface="微软雅黑" panose="020B0503020204020204" pitchFamily="34" charset="-122"/>
              <a:ea typeface="微软雅黑" panose="020B0503020204020204" pitchFamily="34" charset="-122"/>
            </a:endParaRPr>
          </a:p>
          <a:p>
            <a:pPr indent="457200" algn="just" eaLnBrk="1" hangingPunct="1">
              <a:lnSpc>
                <a:spcPct val="150000"/>
              </a:lnSpc>
            </a:pPr>
            <a:r>
              <a:rPr lang="zh-CN" altLang="en-US" sz="2000" b="0" dirty="0" smtClean="0">
                <a:solidFill>
                  <a:srgbClr val="C00000"/>
                </a:solidFill>
                <a:latin typeface="微软雅黑" panose="020B0503020204020204" pitchFamily="34" charset="-122"/>
                <a:ea typeface="微软雅黑" panose="020B0503020204020204" pitchFamily="34" charset="-122"/>
              </a:rPr>
              <a:t>方程分析法：分析严密，物理意义清晰。</a:t>
            </a:r>
            <a:endParaRPr lang="en-US" altLang="zh-CN" sz="2000" b="0" dirty="0">
              <a:solidFill>
                <a:srgbClr val="C00000"/>
              </a:solidFill>
              <a:latin typeface="微软雅黑" panose="020B0503020204020204" pitchFamily="34" charset="-122"/>
              <a:ea typeface="微软雅黑" panose="020B0503020204020204" pitchFamily="34" charset="-122"/>
            </a:endParaRPr>
          </a:p>
          <a:p>
            <a:pPr indent="457200" algn="just" eaLnBrk="1" hangingPunct="1">
              <a:lnSpc>
                <a:spcPct val="150000"/>
              </a:lnSpc>
            </a:pPr>
            <a:r>
              <a:rPr lang="zh-CN" altLang="en-US" sz="2000" b="0" dirty="0" smtClean="0">
                <a:solidFill>
                  <a:srgbClr val="002060"/>
                </a:solidFill>
                <a:latin typeface="微软雅黑" panose="020B0503020204020204" pitchFamily="34" charset="-122"/>
                <a:ea typeface="微软雅黑" panose="020B0503020204020204" pitchFamily="34" charset="-122"/>
              </a:rPr>
              <a:t>根据</a:t>
            </a:r>
            <a:r>
              <a:rPr lang="zh-CN" altLang="en-US" sz="2000" b="0" dirty="0">
                <a:solidFill>
                  <a:srgbClr val="002060"/>
                </a:solidFill>
                <a:latin typeface="微软雅黑" panose="020B0503020204020204" pitchFamily="34" charset="-122"/>
                <a:ea typeface="微软雅黑" panose="020B0503020204020204" pitchFamily="34" charset="-122"/>
              </a:rPr>
              <a:t>π定理求相似判据，不需要知道方程的具体表示形式，相对简单，但前提是必须知道</a:t>
            </a:r>
            <a:r>
              <a:rPr lang="zh-CN" altLang="en-US" sz="2000" dirty="0">
                <a:solidFill>
                  <a:srgbClr val="002060"/>
                </a:solidFill>
                <a:latin typeface="微软雅黑" panose="020B0503020204020204" pitchFamily="34" charset="-122"/>
                <a:ea typeface="微软雅黑" panose="020B0503020204020204" pitchFamily="34" charset="-122"/>
              </a:rPr>
              <a:t>物理过程所包含的全部特征量</a:t>
            </a:r>
            <a:r>
              <a:rPr lang="zh-CN" altLang="en-US" sz="2000" b="0" dirty="0">
                <a:solidFill>
                  <a:srgbClr val="002060"/>
                </a:solidFill>
                <a:latin typeface="微软雅黑" panose="020B0503020204020204" pitchFamily="34" charset="-122"/>
                <a:ea typeface="微软雅黑" panose="020B0503020204020204" pitchFamily="34" charset="-122"/>
              </a:rPr>
              <a:t>。</a:t>
            </a:r>
          </a:p>
        </p:txBody>
      </p:sp>
      <p:graphicFrame>
        <p:nvGraphicFramePr>
          <p:cNvPr id="4" name="Object 6"/>
          <p:cNvGraphicFramePr>
            <a:graphicFrameLocks noChangeAspect="1"/>
          </p:cNvGraphicFramePr>
          <p:nvPr/>
        </p:nvGraphicFramePr>
        <p:xfrm>
          <a:off x="2494882" y="778418"/>
          <a:ext cx="4255383" cy="780415"/>
        </p:xfrm>
        <a:graphic>
          <a:graphicData uri="http://schemas.openxmlformats.org/presentationml/2006/ole">
            <p:oleObj spid="_x0000_s210224" name="Equation" r:id="rId3" imgW="30480000" imgH="5486400" progId="Equation.DSMT4">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64</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955039" y="1397363"/>
            <a:ext cx="7097139"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lt"/>
              <a:buAutoNum type="arabicPeriod"/>
            </a:pP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根据</a:t>
            </a: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实际问题，选择合理的物理参数</a:t>
            </a:r>
          </a:p>
          <a:p>
            <a:pPr marL="457200" indent="-457200" eaLnBrk="1" hangingPunct="1">
              <a:lnSpc>
                <a:spcPct val="150000"/>
              </a:lnSpc>
              <a:buFont typeface="+mj-lt"/>
              <a:buAutoNum type="arabicPeriod"/>
            </a:pP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确定</a:t>
            </a: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无量纲量的个数或量纲独立的量</a:t>
            </a:r>
          </a:p>
          <a:p>
            <a:pPr marL="457200" indent="-457200" eaLnBrk="1" hangingPunct="1">
              <a:lnSpc>
                <a:spcPct val="150000"/>
              </a:lnSpc>
              <a:buFont typeface="+mj-lt"/>
              <a:buAutoNum type="arabicPeriod"/>
            </a:pP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得到</a:t>
            </a: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无量纲参数π的函数数学</a:t>
            </a: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关系式</a:t>
            </a:r>
            <a:endParaRPr lang="en-US" altLang="zh-CN" sz="2000" b="0" dirty="0" smtClean="0">
              <a:latin typeface="微软雅黑" panose="020B0503020204020204" pitchFamily="34" charset="-122"/>
              <a:ea typeface="微软雅黑" panose="020B0503020204020204" pitchFamily="34" charset="-122"/>
              <a:sym typeface="Arial" panose="020B0604020202020204" pitchFamily="34" charset="0"/>
            </a:endParaRPr>
          </a:p>
          <a:p>
            <a:pPr marL="457200" indent="-457200">
              <a:lnSpc>
                <a:spcPct val="150000"/>
              </a:lnSpc>
              <a:buFont typeface="+mj-lt"/>
              <a:buAutoNum type="arabicPeriod"/>
            </a:pPr>
            <a:r>
              <a:rPr lang="zh-CN" altLang="en-US" sz="2000" b="0" dirty="0" smtClean="0">
                <a:solidFill>
                  <a:srgbClr val="C00000"/>
                </a:solidFill>
                <a:latin typeface="微软雅黑" panose="020B0503020204020204" pitchFamily="34" charset="-122"/>
                <a:ea typeface="微软雅黑" panose="020B0503020204020204" pitchFamily="34" charset="-122"/>
                <a:sym typeface="Arial" panose="020B0604020202020204" pitchFamily="34" charset="0"/>
              </a:rPr>
              <a:t>理论推导、数学求解或实验测定证明具体</a:t>
            </a:r>
            <a:r>
              <a:rPr lang="zh-CN" altLang="en-US" sz="2000" b="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的函数关系式</a:t>
            </a:r>
            <a:endParaRPr lang="zh-CN" altLang="en-US" sz="2000" b="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标题 2"/>
          <p:cNvSpPr>
            <a:spLocks noGrp="1"/>
          </p:cNvSpPr>
          <p:nvPr>
            <p:ph type="title"/>
          </p:nvPr>
        </p:nvSpPr>
        <p:spPr/>
        <p:txBody>
          <a:bodyPr/>
          <a:lstStyle/>
          <a:p>
            <a:r>
              <a:rPr lang="zh-CN" altLang="en-US" dirty="0"/>
              <a:t>π</a:t>
            </a:r>
            <a:r>
              <a:rPr lang="zh-CN" altLang="en-US" dirty="0" smtClean="0"/>
              <a:t>定理</a:t>
            </a:r>
            <a:r>
              <a:rPr lang="zh-CN" altLang="en-US" dirty="0"/>
              <a:t>应用步骤</a:t>
            </a:r>
          </a:p>
        </p:txBody>
      </p:sp>
      <p:sp>
        <p:nvSpPr>
          <p:cNvPr id="2" name="灯片编号占位符 1"/>
          <p:cNvSpPr>
            <a:spLocks noGrp="1"/>
          </p:cNvSpPr>
          <p:nvPr>
            <p:ph type="sldNum" sz="quarter" idx="4"/>
          </p:nvPr>
        </p:nvSpPr>
        <p:spPr/>
        <p:txBody>
          <a:bodyPr/>
          <a:lstStyle/>
          <a:p>
            <a:fld id="{E5BDF72E-9FE5-429F-91AD-B59394577185}" type="slidenum">
              <a:rPr lang="zh-CN" altLang="en-US" smtClean="0"/>
              <a:pPr/>
              <a:t>65</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smtClean="0"/>
              <a:t>总结 </a:t>
            </a:r>
            <a:endParaRPr lang="zh-CN" altLang="en-US" dirty="0"/>
          </a:p>
        </p:txBody>
      </p:sp>
      <p:sp>
        <p:nvSpPr>
          <p:cNvPr id="6" name="灯片编号占位符 3"/>
          <p:cNvSpPr>
            <a:spLocks noGrp="1"/>
          </p:cNvSpPr>
          <p:nvPr>
            <p:ph type="sldNum" sz="quarter" idx="12"/>
          </p:nvPr>
        </p:nvSpPr>
        <p:spPr/>
        <p:txBody>
          <a:bodyPr/>
          <a:lstStyle/>
          <a:p>
            <a:fld id="{909F6D9B-7503-497C-8C6C-AA57F3FCC4E6}" type="slidenum">
              <a:rPr lang="en-US" altLang="zh-CN"/>
              <a:pPr/>
              <a:t>66</a:t>
            </a:fld>
            <a:endParaRPr lang="en-US" altLang="zh-CN"/>
          </a:p>
        </p:txBody>
      </p:sp>
      <p:sp>
        <p:nvSpPr>
          <p:cNvPr id="8" name="Rectangle 2"/>
          <p:cNvSpPr>
            <a:spLocks noChangeArrowheads="1"/>
          </p:cNvSpPr>
          <p:nvPr/>
        </p:nvSpPr>
        <p:spPr bwMode="auto">
          <a:xfrm>
            <a:off x="604375" y="1016683"/>
            <a:ext cx="4951694" cy="5078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numCol="1">
            <a:spAutoFit/>
          </a:bodyPr>
          <a:lstStyle>
            <a:lvl1pPr indent="269875">
              <a:tabLst>
                <a:tab pos="603250" algn="l"/>
              </a:tabLst>
              <a:defRPr>
                <a:solidFill>
                  <a:schemeClr val="tx1"/>
                </a:solidFill>
                <a:latin typeface="Arial" panose="020B0604020202020204" pitchFamily="34" charset="0"/>
                <a:ea typeface="宋体" panose="02010600030101010101" pitchFamily="2" charset="-122"/>
              </a:defRPr>
            </a:lvl1pPr>
            <a:lvl2pPr>
              <a:tabLst>
                <a:tab pos="603250" algn="l"/>
              </a:tabLst>
              <a:defRPr>
                <a:solidFill>
                  <a:schemeClr val="tx1"/>
                </a:solidFill>
                <a:latin typeface="Arial" panose="020B0604020202020204" pitchFamily="34" charset="0"/>
                <a:ea typeface="宋体" panose="02010600030101010101" pitchFamily="2" charset="-122"/>
              </a:defRPr>
            </a:lvl2pPr>
            <a:lvl3pPr>
              <a:tabLst>
                <a:tab pos="603250" algn="l"/>
              </a:tabLst>
              <a:defRPr>
                <a:solidFill>
                  <a:schemeClr val="tx1"/>
                </a:solidFill>
                <a:latin typeface="Arial" panose="020B0604020202020204" pitchFamily="34" charset="0"/>
                <a:ea typeface="宋体" panose="02010600030101010101" pitchFamily="2" charset="-122"/>
              </a:defRPr>
            </a:lvl3pPr>
            <a:lvl4pPr>
              <a:tabLst>
                <a:tab pos="603250" algn="l"/>
              </a:tabLst>
              <a:defRPr>
                <a:solidFill>
                  <a:schemeClr val="tx1"/>
                </a:solidFill>
                <a:latin typeface="Arial" panose="020B0604020202020204" pitchFamily="34" charset="0"/>
                <a:ea typeface="宋体" panose="02010600030101010101" pitchFamily="2" charset="-122"/>
              </a:defRPr>
            </a:lvl4pPr>
            <a:lvl5pPr>
              <a:tabLst>
                <a:tab pos="6032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6032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6032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6032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603250" algn="l"/>
              </a:tabLst>
              <a:defRPr>
                <a:solidFill>
                  <a:schemeClr val="tx1"/>
                </a:solidFill>
                <a:latin typeface="Arial" panose="020B0604020202020204" pitchFamily="34" charset="0"/>
                <a:ea typeface="宋体" panose="02010600030101010101" pitchFamily="2" charset="-122"/>
              </a:defRPr>
            </a:lvl9pPr>
          </a:lstStyle>
          <a:p>
            <a:pPr indent="0" algn="just">
              <a:lnSpc>
                <a:spcPct val="150000"/>
              </a:lnSpc>
            </a:pPr>
            <a:r>
              <a:rPr kumimoji="1" lang="zh-CN" altLang="en-US" dirty="0" smtClean="0">
                <a:solidFill>
                  <a:srgbClr val="002060"/>
                </a:solidFill>
                <a:latin typeface="微软雅黑" panose="020B0503020204020204" pitchFamily="34" charset="-122"/>
                <a:ea typeface="微软雅黑" panose="020B0503020204020204" pitchFamily="34" charset="-122"/>
              </a:rPr>
              <a:t>流体力学</a:t>
            </a:r>
            <a:r>
              <a:rPr kumimoji="1" lang="zh-CN" altLang="en-US" dirty="0">
                <a:solidFill>
                  <a:srgbClr val="002060"/>
                </a:solidFill>
                <a:latin typeface="微软雅黑" panose="020B0503020204020204" pitchFamily="34" charset="-122"/>
                <a:ea typeface="微软雅黑" panose="020B0503020204020204" pitchFamily="34" charset="-122"/>
              </a:rPr>
              <a:t>模型实验和相似概念</a:t>
            </a:r>
          </a:p>
          <a:p>
            <a:pPr lvl="1" algn="just" eaLnBrk="0" hangingPunct="0">
              <a:lnSpc>
                <a:spcPct val="150000"/>
              </a:lnSpc>
            </a:pPr>
            <a:r>
              <a:rPr kumimoji="1" lang="zh-CN" altLang="en-US" dirty="0" smtClean="0">
                <a:solidFill>
                  <a:srgbClr val="C00000"/>
                </a:solidFill>
                <a:latin typeface="微软雅黑" panose="020B0503020204020204" pitchFamily="34" charset="-122"/>
                <a:ea typeface="微软雅黑" panose="020B0503020204020204" pitchFamily="34" charset="-122"/>
              </a:rPr>
              <a:t>几何相似</a:t>
            </a:r>
            <a:r>
              <a:rPr kumimoji="1" lang="zh-CN" altLang="en-US" dirty="0">
                <a:solidFill>
                  <a:srgbClr val="C00000"/>
                </a:solidFill>
                <a:latin typeface="微软雅黑" panose="020B0503020204020204" pitchFamily="34" charset="-122"/>
                <a:ea typeface="微软雅黑" panose="020B0503020204020204" pitchFamily="34" charset="-122"/>
              </a:rPr>
              <a:t>、运动相似和动力相似</a:t>
            </a:r>
          </a:p>
          <a:p>
            <a:pPr indent="0" algn="just" eaLnBrk="0" hangingPunct="0">
              <a:lnSpc>
                <a:spcPct val="150000"/>
              </a:lnSpc>
            </a:pPr>
            <a:r>
              <a:rPr kumimoji="1" lang="zh-CN" altLang="en-US" dirty="0" smtClean="0">
                <a:solidFill>
                  <a:srgbClr val="002060"/>
                </a:solidFill>
                <a:latin typeface="微软雅黑" panose="020B0503020204020204" pitchFamily="34" charset="-122"/>
                <a:ea typeface="微软雅黑" panose="020B0503020204020204" pitchFamily="34" charset="-122"/>
              </a:rPr>
              <a:t>不可</a:t>
            </a:r>
            <a:r>
              <a:rPr kumimoji="1" lang="zh-CN" altLang="en-US" dirty="0">
                <a:solidFill>
                  <a:srgbClr val="002060"/>
                </a:solidFill>
                <a:latin typeface="微软雅黑" panose="020B0503020204020204" pitchFamily="34" charset="-122"/>
                <a:ea typeface="微软雅黑" panose="020B0503020204020204" pitchFamily="34" charset="-122"/>
              </a:rPr>
              <a:t>压缩黏性流体运动的动力相似判据</a:t>
            </a:r>
          </a:p>
          <a:p>
            <a:pPr lvl="1" algn="just" eaLnBrk="0" hangingPunct="0">
              <a:lnSpc>
                <a:spcPct val="150000"/>
              </a:lnSpc>
            </a:pPr>
            <a:r>
              <a:rPr kumimoji="1" lang="zh-CN" altLang="en-US" dirty="0" smtClean="0">
                <a:solidFill>
                  <a:srgbClr val="C00000"/>
                </a:solidFill>
                <a:latin typeface="微软雅黑" panose="020B0503020204020204" pitchFamily="34" charset="-122"/>
                <a:ea typeface="微软雅黑" panose="020B0503020204020204" pitchFamily="34" charset="-122"/>
              </a:rPr>
              <a:t>相似</a:t>
            </a:r>
            <a:r>
              <a:rPr kumimoji="1" lang="zh-CN" altLang="en-US" dirty="0">
                <a:solidFill>
                  <a:srgbClr val="C00000"/>
                </a:solidFill>
                <a:latin typeface="微软雅黑" panose="020B0503020204020204" pitchFamily="34" charset="-122"/>
                <a:ea typeface="微软雅黑" panose="020B0503020204020204" pitchFamily="34" charset="-122"/>
              </a:rPr>
              <a:t>判据的概念和相似判据的确定</a:t>
            </a:r>
            <a:r>
              <a:rPr kumimoji="1" lang="zh-CN" altLang="en-US" dirty="0" smtClean="0">
                <a:solidFill>
                  <a:srgbClr val="C00000"/>
                </a:solidFill>
                <a:latin typeface="微软雅黑" panose="020B0503020204020204" pitchFamily="34" charset="-122"/>
                <a:ea typeface="微软雅黑" panose="020B0503020204020204" pitchFamily="34" charset="-122"/>
              </a:rPr>
              <a:t>方法</a:t>
            </a:r>
          </a:p>
          <a:p>
            <a:pPr indent="0" algn="just" eaLnBrk="0" hangingPunct="0">
              <a:lnSpc>
                <a:spcPct val="150000"/>
              </a:lnSpc>
            </a:pPr>
            <a:r>
              <a:rPr kumimoji="1" lang="zh-CN" altLang="en-US" dirty="0" smtClean="0">
                <a:solidFill>
                  <a:srgbClr val="002060"/>
                </a:solidFill>
                <a:latin typeface="微软雅黑" panose="020B0503020204020204" pitchFamily="34" charset="-122"/>
                <a:ea typeface="微软雅黑" panose="020B0503020204020204" pitchFamily="34" charset="-122"/>
              </a:rPr>
              <a:t>量纲和无量纲方程 </a:t>
            </a:r>
          </a:p>
          <a:p>
            <a:pPr lvl="1" algn="just" eaLnBrk="0" hangingPunct="0">
              <a:lnSpc>
                <a:spcPct val="150000"/>
              </a:lnSpc>
            </a:pPr>
            <a:r>
              <a:rPr kumimoji="1" lang="zh-CN" altLang="en-US" dirty="0" smtClean="0">
                <a:solidFill>
                  <a:srgbClr val="C00000"/>
                </a:solidFill>
                <a:latin typeface="微软雅黑" panose="020B0503020204020204" pitchFamily="34" charset="-122"/>
                <a:ea typeface="微软雅黑" panose="020B0503020204020204" pitchFamily="34" charset="-122"/>
              </a:rPr>
              <a:t>量纲</a:t>
            </a:r>
            <a:r>
              <a:rPr kumimoji="1" lang="zh-CN" altLang="en-US" dirty="0">
                <a:solidFill>
                  <a:srgbClr val="C00000"/>
                </a:solidFill>
                <a:latin typeface="微软雅黑" panose="020B0503020204020204" pitchFamily="34" charset="-122"/>
                <a:ea typeface="微软雅黑" panose="020B0503020204020204" pitchFamily="34" charset="-122"/>
              </a:rPr>
              <a:t>、无量纲量的基本</a:t>
            </a:r>
            <a:r>
              <a:rPr kumimoji="1" lang="zh-CN" altLang="en-US" dirty="0" smtClean="0">
                <a:solidFill>
                  <a:srgbClr val="C00000"/>
                </a:solidFill>
                <a:latin typeface="微软雅黑" panose="020B0503020204020204" pitchFamily="34" charset="-122"/>
                <a:ea typeface="微软雅黑" panose="020B0503020204020204" pitchFamily="34" charset="-122"/>
              </a:rPr>
              <a:t>概念</a:t>
            </a:r>
            <a:endParaRPr kumimoji="1" lang="zh-CN" altLang="en-US" dirty="0">
              <a:solidFill>
                <a:srgbClr val="C00000"/>
              </a:solidFill>
              <a:latin typeface="微软雅黑" panose="020B0503020204020204" pitchFamily="34" charset="-122"/>
              <a:ea typeface="微软雅黑" panose="020B0503020204020204" pitchFamily="34" charset="-122"/>
            </a:endParaRPr>
          </a:p>
          <a:p>
            <a:pPr lvl="1" algn="just" eaLnBrk="0" hangingPunct="0">
              <a:lnSpc>
                <a:spcPct val="150000"/>
              </a:lnSpc>
            </a:pPr>
            <a:r>
              <a:rPr kumimoji="1" lang="zh-CN" altLang="en-US" dirty="0" smtClean="0">
                <a:solidFill>
                  <a:srgbClr val="C00000"/>
                </a:solidFill>
                <a:latin typeface="微软雅黑" panose="020B0503020204020204" pitchFamily="34" charset="-122"/>
                <a:ea typeface="微软雅黑" panose="020B0503020204020204" pitchFamily="34" charset="-122"/>
              </a:rPr>
              <a:t>无</a:t>
            </a:r>
            <a:r>
              <a:rPr kumimoji="1" lang="zh-CN" altLang="en-US" dirty="0">
                <a:solidFill>
                  <a:srgbClr val="C00000"/>
                </a:solidFill>
                <a:latin typeface="微软雅黑" panose="020B0503020204020204" pitchFamily="34" charset="-122"/>
                <a:ea typeface="微软雅黑" panose="020B0503020204020204" pitchFamily="34" charset="-122"/>
              </a:rPr>
              <a:t>量纲方程和无量纲</a:t>
            </a:r>
            <a:r>
              <a:rPr kumimoji="1" lang="zh-CN" altLang="en-US" dirty="0" smtClean="0">
                <a:solidFill>
                  <a:srgbClr val="C00000"/>
                </a:solidFill>
                <a:latin typeface="微软雅黑" panose="020B0503020204020204" pitchFamily="34" charset="-122"/>
                <a:ea typeface="微软雅黑" panose="020B0503020204020204" pitchFamily="34" charset="-122"/>
              </a:rPr>
              <a:t>数</a:t>
            </a:r>
            <a:endParaRPr kumimoji="1" lang="en-US" altLang="zh-CN" dirty="0" smtClean="0">
              <a:solidFill>
                <a:srgbClr val="C00000"/>
              </a:solidFill>
              <a:latin typeface="微软雅黑" panose="020B0503020204020204" pitchFamily="34" charset="-122"/>
              <a:ea typeface="微软雅黑" panose="020B0503020204020204" pitchFamily="34" charset="-122"/>
            </a:endParaRPr>
          </a:p>
          <a:p>
            <a:pPr indent="0" algn="just" eaLnBrk="0" hangingPunct="0">
              <a:lnSpc>
                <a:spcPct val="150000"/>
              </a:lnSpc>
            </a:pPr>
            <a:r>
              <a:rPr kumimoji="1" lang="zh-CN" altLang="en-US" dirty="0" smtClean="0">
                <a:solidFill>
                  <a:srgbClr val="002060"/>
                </a:solidFill>
                <a:latin typeface="微软雅黑" panose="020B0503020204020204" pitchFamily="34" charset="-122"/>
                <a:ea typeface="微软雅黑" panose="020B0503020204020204" pitchFamily="34" charset="-122"/>
              </a:rPr>
              <a:t>特征</a:t>
            </a:r>
            <a:r>
              <a:rPr kumimoji="1" lang="zh-CN" altLang="en-US" dirty="0">
                <a:solidFill>
                  <a:srgbClr val="002060"/>
                </a:solidFill>
                <a:latin typeface="微软雅黑" panose="020B0503020204020204" pitchFamily="34" charset="-122"/>
                <a:ea typeface="微软雅黑" panose="020B0503020204020204" pitchFamily="34" charset="-122"/>
              </a:rPr>
              <a:t>无量纲数 </a:t>
            </a:r>
          </a:p>
          <a:p>
            <a:pPr lvl="1" algn="just" eaLnBrk="0" hangingPunct="0">
              <a:lnSpc>
                <a:spcPct val="150000"/>
              </a:lnSpc>
            </a:pPr>
            <a:r>
              <a:rPr kumimoji="1" lang="zh-CN" altLang="en-US" dirty="0" smtClean="0">
                <a:solidFill>
                  <a:srgbClr val="C00000"/>
                </a:solidFill>
                <a:latin typeface="微软雅黑" panose="020B0503020204020204" pitchFamily="34" charset="-122"/>
                <a:ea typeface="微软雅黑" panose="020B0503020204020204" pitchFamily="34" charset="-122"/>
              </a:rPr>
              <a:t>特征</a:t>
            </a:r>
            <a:r>
              <a:rPr kumimoji="1" lang="zh-CN" altLang="en-US" dirty="0">
                <a:solidFill>
                  <a:srgbClr val="C00000"/>
                </a:solidFill>
                <a:latin typeface="微软雅黑" panose="020B0503020204020204" pitchFamily="34" charset="-122"/>
                <a:ea typeface="微软雅黑" panose="020B0503020204020204" pitchFamily="34" charset="-122"/>
              </a:rPr>
              <a:t>无量纲数的定义及物理</a:t>
            </a:r>
            <a:r>
              <a:rPr kumimoji="1" lang="zh-CN" altLang="en-US" dirty="0" smtClean="0">
                <a:solidFill>
                  <a:srgbClr val="C00000"/>
                </a:solidFill>
                <a:latin typeface="微软雅黑" panose="020B0503020204020204" pitchFamily="34" charset="-122"/>
                <a:ea typeface="微软雅黑" panose="020B0503020204020204" pitchFamily="34" charset="-122"/>
              </a:rPr>
              <a:t>意义</a:t>
            </a:r>
            <a:endParaRPr kumimoji="1" lang="zh-CN" altLang="en-US" dirty="0">
              <a:solidFill>
                <a:srgbClr val="C00000"/>
              </a:solidFill>
              <a:latin typeface="微软雅黑" panose="020B0503020204020204" pitchFamily="34" charset="-122"/>
              <a:ea typeface="微软雅黑" panose="020B0503020204020204" pitchFamily="34" charset="-122"/>
            </a:endParaRPr>
          </a:p>
          <a:p>
            <a:pPr indent="0" algn="just" eaLnBrk="0" hangingPunct="0">
              <a:lnSpc>
                <a:spcPct val="150000"/>
              </a:lnSpc>
            </a:pPr>
            <a:r>
              <a:rPr kumimoji="1" lang="zh-CN" altLang="en-US" dirty="0" smtClean="0">
                <a:solidFill>
                  <a:srgbClr val="002060"/>
                </a:solidFill>
                <a:latin typeface="微软雅黑" panose="020B0503020204020204" pitchFamily="34" charset="-122"/>
                <a:ea typeface="微软雅黑" panose="020B0503020204020204" pitchFamily="34" charset="-122"/>
              </a:rPr>
              <a:t>量纲分析</a:t>
            </a:r>
            <a:r>
              <a:rPr kumimoji="1" lang="zh-CN" altLang="en-US" dirty="0">
                <a:solidFill>
                  <a:srgbClr val="002060"/>
                </a:solidFill>
                <a:latin typeface="微软雅黑" panose="020B0503020204020204" pitchFamily="34" charset="-122"/>
                <a:ea typeface="微软雅黑" panose="020B0503020204020204" pitchFamily="34" charset="-122"/>
              </a:rPr>
              <a:t>法</a:t>
            </a:r>
          </a:p>
          <a:p>
            <a:pPr lvl="1" algn="just" eaLnBrk="0" hangingPunct="0">
              <a:lnSpc>
                <a:spcPct val="150000"/>
              </a:lnSpc>
            </a:pPr>
            <a:r>
              <a:rPr kumimoji="1" lang="zh-CN" altLang="en-US" dirty="0" smtClean="0">
                <a:solidFill>
                  <a:srgbClr val="C00000"/>
                </a:solidFill>
                <a:latin typeface="微软雅黑" panose="020B0503020204020204" pitchFamily="34" charset="-122"/>
                <a:ea typeface="微软雅黑" panose="020B0503020204020204" pitchFamily="34" charset="-122"/>
              </a:rPr>
              <a:t>量纲分析</a:t>
            </a:r>
            <a:r>
              <a:rPr kumimoji="1" lang="zh-CN" altLang="en-US" dirty="0">
                <a:solidFill>
                  <a:srgbClr val="C00000"/>
                </a:solidFill>
                <a:latin typeface="微软雅黑" panose="020B0503020204020204" pitchFamily="34" charset="-122"/>
                <a:ea typeface="微软雅黑" panose="020B0503020204020204" pitchFamily="34" charset="-122"/>
              </a:rPr>
              <a:t>的</a:t>
            </a:r>
            <a:r>
              <a:rPr kumimoji="1" lang="zh-CN" altLang="en-US" dirty="0" smtClean="0">
                <a:solidFill>
                  <a:srgbClr val="C00000"/>
                </a:solidFill>
                <a:latin typeface="微软雅黑" panose="020B0503020204020204" pitchFamily="34" charset="-122"/>
                <a:ea typeface="微软雅黑" panose="020B0503020204020204" pitchFamily="34" charset="-122"/>
              </a:rPr>
              <a:t>基本原理</a:t>
            </a:r>
            <a:endParaRPr kumimoji="1" lang="en-US" altLang="zh-CN" dirty="0" smtClean="0">
              <a:solidFill>
                <a:srgbClr val="C00000"/>
              </a:solidFill>
              <a:latin typeface="微软雅黑" panose="020B0503020204020204" pitchFamily="34" charset="-122"/>
              <a:ea typeface="微软雅黑" panose="020B0503020204020204" pitchFamily="34" charset="-122"/>
            </a:endParaRPr>
          </a:p>
          <a:p>
            <a:pPr lvl="1" algn="just" eaLnBrk="0" hangingPunct="0">
              <a:lnSpc>
                <a:spcPct val="150000"/>
              </a:lnSpc>
            </a:pPr>
            <a:r>
              <a:rPr lang="el-GR" altLang="zh-CN" dirty="0" smtClean="0">
                <a:solidFill>
                  <a:srgbClr val="C00000"/>
                </a:solidFill>
                <a:latin typeface="微软雅黑" panose="020B0503020204020204" pitchFamily="34" charset="-122"/>
                <a:ea typeface="微软雅黑" panose="020B0503020204020204" pitchFamily="34" charset="-122"/>
              </a:rPr>
              <a:t>Π</a:t>
            </a:r>
            <a:r>
              <a:rPr lang="zh-CN" altLang="en-US" dirty="0">
                <a:solidFill>
                  <a:srgbClr val="C00000"/>
                </a:solidFill>
                <a:latin typeface="微软雅黑" panose="020B0503020204020204" pitchFamily="34" charset="-122"/>
                <a:ea typeface="微软雅黑" panose="020B0503020204020204" pitchFamily="34" charset="-122"/>
              </a:rPr>
              <a:t>定理</a:t>
            </a:r>
            <a:endParaRPr kumimoji="1" lang="zh-CN" altLang="en-US"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499992" y="2232248"/>
            <a:ext cx="4509120" cy="4509120"/>
          </a:xfrm>
          <a:prstGeom prst="rect">
            <a:avLst/>
          </a:prstGeom>
        </p:spPr>
      </p:pic>
      <p:sp>
        <p:nvSpPr>
          <p:cNvPr id="2" name="标题 1"/>
          <p:cNvSpPr>
            <a:spLocks noGrp="1"/>
          </p:cNvSpPr>
          <p:nvPr>
            <p:ph type="title"/>
          </p:nvPr>
        </p:nvSpPr>
        <p:spPr/>
        <p:txBody>
          <a:bodyPr/>
          <a:lstStyle/>
          <a:p>
            <a:r>
              <a:rPr lang="zh-CN" altLang="en-US" dirty="0" smtClean="0"/>
              <a:t>作业</a:t>
            </a:r>
            <a:endParaRPr lang="zh-CN" altLang="en-US" dirty="0"/>
          </a:p>
        </p:txBody>
      </p:sp>
      <p:sp>
        <p:nvSpPr>
          <p:cNvPr id="4" name="内容占位符 3"/>
          <p:cNvSpPr>
            <a:spLocks noGrp="1"/>
          </p:cNvSpPr>
          <p:nvPr>
            <p:ph idx="1"/>
          </p:nvPr>
        </p:nvSpPr>
        <p:spPr>
          <a:xfrm>
            <a:off x="457200" y="1600200"/>
            <a:ext cx="5194920" cy="3773015"/>
          </a:xfrm>
        </p:spPr>
        <p:txBody>
          <a:bodyPr>
            <a:normAutofit/>
          </a:bodyPr>
          <a:lstStyle/>
          <a:p>
            <a:pPr>
              <a:lnSpc>
                <a:spcPct val="150000"/>
              </a:lnSpc>
            </a:pPr>
            <a:r>
              <a:rPr lang="zh-CN" altLang="en-US" sz="2400" dirty="0"/>
              <a:t>动力</a:t>
            </a:r>
            <a:r>
              <a:rPr lang="zh-CN" altLang="en-US" sz="2400" dirty="0" smtClean="0"/>
              <a:t>气象</a:t>
            </a:r>
            <a:r>
              <a:rPr lang="en-US" altLang="zh-CN" sz="2400" dirty="0" smtClean="0"/>
              <a:t>P96</a:t>
            </a:r>
            <a:r>
              <a:rPr lang="zh-CN" altLang="en-US" sz="2400" dirty="0" smtClean="0"/>
              <a:t>习题</a:t>
            </a:r>
            <a:r>
              <a:rPr lang="en-US" altLang="zh-CN" sz="2400" dirty="0" smtClean="0"/>
              <a:t>6</a:t>
            </a:r>
          </a:p>
          <a:p>
            <a:pPr lvl="1">
              <a:lnSpc>
                <a:spcPct val="150000"/>
              </a:lnSpc>
            </a:pPr>
            <a:r>
              <a:rPr lang="en-US" altLang="zh-CN" sz="2000" dirty="0" smtClean="0"/>
              <a:t>6.2</a:t>
            </a:r>
          </a:p>
          <a:p>
            <a:pPr lvl="1">
              <a:lnSpc>
                <a:spcPct val="150000"/>
              </a:lnSpc>
            </a:pPr>
            <a:r>
              <a:rPr lang="en-US" altLang="zh-CN" sz="2000" dirty="0" smtClean="0"/>
              <a:t>6.3</a:t>
            </a:r>
          </a:p>
          <a:p>
            <a:pPr lvl="1">
              <a:lnSpc>
                <a:spcPct val="150000"/>
              </a:lnSpc>
            </a:pPr>
            <a:r>
              <a:rPr lang="en-US" altLang="zh-CN" sz="2000" dirty="0" smtClean="0"/>
              <a:t>6.4</a:t>
            </a:r>
          </a:p>
          <a:p>
            <a:pPr lvl="1">
              <a:lnSpc>
                <a:spcPct val="150000"/>
              </a:lnSpc>
            </a:pPr>
            <a:r>
              <a:rPr lang="en-US" altLang="zh-CN" sz="2000" dirty="0" smtClean="0"/>
              <a:t>6.7</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67</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30301" y="1050165"/>
            <a:ext cx="8304393" cy="51706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几何相似</a:t>
            </a:r>
            <a:r>
              <a:rPr lang="zh-CN" altLang="en-US" sz="2000" b="0" dirty="0">
                <a:latin typeface="微软雅黑" panose="020B0503020204020204" pitchFamily="34" charset="-122"/>
                <a:ea typeface="微软雅黑" panose="020B0503020204020204" pitchFamily="34" charset="-122"/>
              </a:rPr>
              <a:t>的概念：要求模型流场与原型流场的边界几何形状相似，具体来说，即包括各对应部分的夹角相等，尺寸大小成常数比例，即满足：</a:t>
            </a: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endParaRPr lang="en-US" altLang="zh-CN" sz="2000" b="0" dirty="0" smtClean="0">
              <a:latin typeface="微软雅黑" panose="020B0503020204020204" pitchFamily="34" charset="-122"/>
              <a:ea typeface="微软雅黑" panose="020B0503020204020204" pitchFamily="34" charset="-122"/>
            </a:endParaRPr>
          </a:p>
          <a:p>
            <a:pPr indent="457200" eaLnBrk="1" hangingPunct="1">
              <a:lnSpc>
                <a:spcPct val="150000"/>
              </a:lnSpc>
            </a:pPr>
            <a:endParaRPr lang="en-US" altLang="zh-CN" sz="2000" b="0" dirty="0">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如</a:t>
            </a:r>
            <a:r>
              <a:rPr lang="zh-CN" altLang="en-US" sz="2000" b="0" dirty="0">
                <a:latin typeface="微软雅黑" panose="020B0503020204020204" pitchFamily="34" charset="-122"/>
                <a:ea typeface="微软雅黑" panose="020B0503020204020204" pitchFamily="34" charset="-122"/>
              </a:rPr>
              <a:t>图所示，宽度为C的流动水槽，放置一个线尺度分别为A和B的</a:t>
            </a:r>
            <a:r>
              <a:rPr lang="zh-CN" altLang="en-US" sz="2000" b="0" dirty="0" smtClean="0">
                <a:latin typeface="微软雅黑" panose="020B0503020204020204" pitchFamily="34" charset="-122"/>
                <a:ea typeface="微软雅黑" panose="020B0503020204020204" pitchFamily="34" charset="-122"/>
              </a:rPr>
              <a:t>椭圆</a:t>
            </a:r>
            <a:endParaRPr lang="en-US" altLang="zh-CN" sz="2000" b="0" dirty="0" smtClean="0">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形</a:t>
            </a:r>
            <a:r>
              <a:rPr lang="zh-CN" altLang="en-US" sz="2000" b="0" dirty="0">
                <a:latin typeface="微软雅黑" panose="020B0503020204020204" pitchFamily="34" charset="-122"/>
                <a:ea typeface="微软雅黑" panose="020B0503020204020204" pitchFamily="34" charset="-122"/>
              </a:rPr>
              <a:t>障碍物，形成一个绕流流场。</a:t>
            </a: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相似</a:t>
            </a:r>
            <a:r>
              <a:rPr lang="zh-CN" altLang="en-US" sz="2000" b="0" dirty="0">
                <a:latin typeface="微软雅黑" panose="020B0503020204020204" pitchFamily="34" charset="-122"/>
                <a:ea typeface="微软雅黑" panose="020B0503020204020204" pitchFamily="34" charset="-122"/>
              </a:rPr>
              <a:t>就包括了长度、面积和体积等</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98595" y="2380707"/>
            <a:ext cx="6978650" cy="2160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2" name="标题 1"/>
          <p:cNvSpPr>
            <a:spLocks noGrp="1"/>
          </p:cNvSpPr>
          <p:nvPr>
            <p:ph type="title"/>
          </p:nvPr>
        </p:nvSpPr>
        <p:spPr/>
        <p:txBody>
          <a:bodyPr/>
          <a:lstStyle/>
          <a:p>
            <a:r>
              <a:rPr lang="zh-CN" altLang="en-US" b="0" dirty="0" smtClean="0"/>
              <a:t>几何相似</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7</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21367" y="1097727"/>
            <a:ext cx="8280400" cy="2862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运动</a:t>
            </a:r>
            <a:r>
              <a:rPr lang="zh-CN" altLang="en-US" sz="2000" b="0" dirty="0">
                <a:latin typeface="微软雅黑" panose="020B0503020204020204" pitchFamily="34" charset="-122"/>
                <a:ea typeface="微软雅黑" panose="020B0503020204020204" pitchFamily="34" charset="-122"/>
              </a:rPr>
              <a:t>(流场)相似的概念：要求模型流场(P2，Q2)和原型流场(P1，Q1)在任意选取的对应点上流速分量满足：</a:t>
            </a: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endParaRPr lang="zh-CN" altLang="en-US" sz="2000" b="0" dirty="0">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此时</a:t>
            </a:r>
            <a:r>
              <a:rPr lang="zh-CN" altLang="en-US" sz="2000" b="0" dirty="0">
                <a:latin typeface="微软雅黑" panose="020B0503020204020204" pitchFamily="34" charset="-122"/>
                <a:ea typeface="微软雅黑" panose="020B0503020204020204" pitchFamily="34" charset="-122"/>
              </a:rPr>
              <a:t>，两个流场称之为是流场相似或运动相似的。流场相似也就是在两流场对应点的速度的大小、方向成常数比例。</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92275" y="2062163"/>
            <a:ext cx="6208713" cy="933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42558" y="3960049"/>
            <a:ext cx="6542088" cy="244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3" name="标题 2"/>
          <p:cNvSpPr>
            <a:spLocks noGrp="1"/>
          </p:cNvSpPr>
          <p:nvPr>
            <p:ph type="title"/>
          </p:nvPr>
        </p:nvSpPr>
        <p:spPr/>
        <p:txBody>
          <a:bodyPr/>
          <a:lstStyle/>
          <a:p>
            <a:r>
              <a:rPr lang="zh-CN" altLang="en-US" b="0" dirty="0" smtClean="0"/>
              <a:t>运动相似</a:t>
            </a:r>
            <a:endParaRPr lang="zh-CN" altLang="en-US" dirty="0"/>
          </a:p>
        </p:txBody>
      </p:sp>
      <p:sp>
        <p:nvSpPr>
          <p:cNvPr id="2" name="灯片编号占位符 1"/>
          <p:cNvSpPr>
            <a:spLocks noGrp="1"/>
          </p:cNvSpPr>
          <p:nvPr>
            <p:ph type="sldNum" sz="quarter" idx="4"/>
          </p:nvPr>
        </p:nvSpPr>
        <p:spPr/>
        <p:txBody>
          <a:bodyPr/>
          <a:lstStyle/>
          <a:p>
            <a:fld id="{E5BDF72E-9FE5-429F-91AD-B59394577185}" type="slidenum">
              <a:rPr lang="zh-CN" altLang="en-US" smtClean="0"/>
              <a:pPr/>
              <a:t>8</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47675" y="1275501"/>
            <a:ext cx="8280400" cy="14229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50000"/>
              </a:lnSpc>
            </a:pP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动力相似</a:t>
            </a: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的概念：要求在两流场相应点上各动力学变量，如力、加速度、涡度、散度等成同一常数比例。也就是在运动相似的系统中，</a:t>
            </a:r>
            <a:r>
              <a:rPr lang="zh-CN" altLang="en-US" sz="2000" b="0" dirty="0" smtClean="0">
                <a:latin typeface="微软雅黑" panose="020B0503020204020204" pitchFamily="34" charset="-122"/>
                <a:ea typeface="微软雅黑" panose="020B0503020204020204" pitchFamily="34" charset="-122"/>
                <a:sym typeface="Arial" panose="020B0604020202020204" pitchFamily="34" charset="0"/>
              </a:rPr>
              <a:t>对应各点</a:t>
            </a:r>
            <a:r>
              <a:rPr lang="zh-CN" altLang="en-US" sz="2000" b="0" dirty="0">
                <a:latin typeface="微软雅黑" panose="020B0503020204020204" pitchFamily="34" charset="-122"/>
                <a:ea typeface="微软雅黑" panose="020B0503020204020204" pitchFamily="34" charset="-122"/>
                <a:sym typeface="Arial" panose="020B0604020202020204" pitchFamily="34" charset="0"/>
              </a:rPr>
              <a:t>的力都有相应的方向，其大小成相同的比例，即力场的几何相似。</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31937" y="3836897"/>
            <a:ext cx="6080125" cy="10080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2" name="标题 1"/>
          <p:cNvSpPr>
            <a:spLocks noGrp="1"/>
          </p:cNvSpPr>
          <p:nvPr>
            <p:ph type="title"/>
          </p:nvPr>
        </p:nvSpPr>
        <p:spPr/>
        <p:txBody>
          <a:bodyPr/>
          <a:lstStyle/>
          <a:p>
            <a:r>
              <a:rPr lang="zh-CN" altLang="en-US" b="0" dirty="0" smtClean="0"/>
              <a:t>动力相似</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9</a:t>
            </a:fld>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2016-2017学年第一学期大气流体力学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2016-2017学年第一学期大气流体力学模板</Template>
  <TotalTime>37</TotalTime>
  <Words>4189</Words>
  <Application>WPS 演示</Application>
  <PresentationFormat>全屏显示(4:3)</PresentationFormat>
  <Paragraphs>474</Paragraphs>
  <Slides>67</Slides>
  <Notes>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67</vt:i4>
      </vt:variant>
    </vt:vector>
  </HeadingPairs>
  <TitlesOfParts>
    <vt:vector size="71" baseType="lpstr">
      <vt:lpstr>2016-2017学年第一学期大气流体力学模板</vt:lpstr>
      <vt:lpstr>Equation</vt:lpstr>
      <vt:lpstr>Microsoft 公式 3.0</vt:lpstr>
      <vt:lpstr>MathType 6.0 Equation</vt:lpstr>
      <vt:lpstr>大气流体力学 Mechanics of the Atmospheric Fluids</vt:lpstr>
      <vt:lpstr>幻灯片 2</vt:lpstr>
      <vt:lpstr>主要内容</vt:lpstr>
      <vt:lpstr>幻灯片 4</vt:lpstr>
      <vt:lpstr>幻灯片 5</vt:lpstr>
      <vt:lpstr>相似的概念</vt:lpstr>
      <vt:lpstr>几何相似</vt:lpstr>
      <vt:lpstr>运动相似</vt:lpstr>
      <vt:lpstr>动力相似</vt:lpstr>
      <vt:lpstr>时间相似</vt:lpstr>
      <vt:lpstr>压力相似</vt:lpstr>
      <vt:lpstr>相似的分类</vt:lpstr>
      <vt:lpstr>模拟实验的基本要求（相似的必要性）</vt:lpstr>
      <vt:lpstr>幻灯片 14</vt:lpstr>
      <vt:lpstr>幻灯片 15</vt:lpstr>
      <vt:lpstr>方程分析法推导动力相似判据</vt:lpstr>
      <vt:lpstr>幻灯片 17</vt:lpstr>
      <vt:lpstr>幻灯片 18</vt:lpstr>
      <vt:lpstr>幻灯片 19</vt:lpstr>
      <vt:lpstr>幻灯片 20</vt:lpstr>
      <vt:lpstr>幻灯片 21</vt:lpstr>
      <vt:lpstr>幻灯片 22</vt:lpstr>
      <vt:lpstr>幻灯片 23</vt:lpstr>
      <vt:lpstr>幻灯片 24</vt:lpstr>
      <vt:lpstr>相似判据的简单讨论</vt:lpstr>
      <vt:lpstr>幻灯片 26</vt:lpstr>
      <vt:lpstr>无量纲数的局限性</vt:lpstr>
      <vt:lpstr>幻灯片 28</vt:lpstr>
      <vt:lpstr>基本概念</vt:lpstr>
      <vt:lpstr>物理量的表示</vt:lpstr>
      <vt:lpstr>无量纲数的讨论</vt:lpstr>
      <vt:lpstr>无量纲数的讨论</vt:lpstr>
      <vt:lpstr>无量纲方程的推导</vt:lpstr>
      <vt:lpstr>幻灯片 34</vt:lpstr>
      <vt:lpstr>幻灯片 35</vt:lpstr>
      <vt:lpstr>无量纲方程</vt:lpstr>
      <vt:lpstr>无量纲方程的优点</vt:lpstr>
      <vt:lpstr>一般无量纲数与特征无量纲数的差异</vt:lpstr>
      <vt:lpstr>幻灯片 39</vt:lpstr>
      <vt:lpstr>特征Re数</vt:lpstr>
      <vt:lpstr>幻灯片 41</vt:lpstr>
      <vt:lpstr>特征Re数物理意义</vt:lpstr>
      <vt:lpstr>特征Fr数</vt:lpstr>
      <vt:lpstr>特征Fr数物理意义</vt:lpstr>
      <vt:lpstr>特征Ro数(罗斯贝数)</vt:lpstr>
      <vt:lpstr>幻灯片 46</vt:lpstr>
      <vt:lpstr>量纲的概念</vt:lpstr>
      <vt:lpstr>量纲的概念</vt:lpstr>
      <vt:lpstr>量纲分析原则</vt:lpstr>
      <vt:lpstr>幻灯片 50</vt:lpstr>
      <vt:lpstr>幻灯片 51</vt:lpstr>
      <vt:lpstr>π定理</vt:lpstr>
      <vt:lpstr>幻灯片 53</vt:lpstr>
      <vt:lpstr>幻灯片 54</vt:lpstr>
      <vt:lpstr>幻灯片 55</vt:lpstr>
      <vt:lpstr>幻灯片 56</vt:lpstr>
      <vt:lpstr>幻灯片 57</vt:lpstr>
      <vt:lpstr>幻灯片 58</vt:lpstr>
      <vt:lpstr>幻灯片 59</vt:lpstr>
      <vt:lpstr>π定理的应用</vt:lpstr>
      <vt:lpstr>π定理在确定相似性判据中的应用</vt:lpstr>
      <vt:lpstr>幻灯片 62</vt:lpstr>
      <vt:lpstr>幻灯片 63</vt:lpstr>
      <vt:lpstr>幻灯片 64</vt:lpstr>
      <vt:lpstr>π定理应用步骤</vt:lpstr>
      <vt:lpstr>总结 </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Shaobo Zhang</dc:creator>
  <cp:lastModifiedBy>zy</cp:lastModifiedBy>
  <cp:revision>963</cp:revision>
  <dcterms:created xsi:type="dcterms:W3CDTF">2016-10-24T01:28:00Z</dcterms:created>
  <dcterms:modified xsi:type="dcterms:W3CDTF">2021-12-20T03:00:13Z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