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handoutMasterIdLst>
    <p:handoutMasterId r:id="rId46"/>
  </p:handoutMasterIdLst>
  <p:sldIdLst>
    <p:sldId id="384" r:id="rId2"/>
    <p:sldId id="386" r:id="rId3"/>
    <p:sldId id="387" r:id="rId4"/>
    <p:sldId id="486" r:id="rId5"/>
    <p:sldId id="388" r:id="rId6"/>
    <p:sldId id="487" r:id="rId7"/>
    <p:sldId id="488" r:id="rId8"/>
    <p:sldId id="489" r:id="rId9"/>
    <p:sldId id="490" r:id="rId10"/>
    <p:sldId id="389" r:id="rId11"/>
    <p:sldId id="391" r:id="rId12"/>
    <p:sldId id="392" r:id="rId13"/>
    <p:sldId id="393" r:id="rId14"/>
    <p:sldId id="394" r:id="rId15"/>
    <p:sldId id="395" r:id="rId16"/>
    <p:sldId id="396" r:id="rId17"/>
    <p:sldId id="491" r:id="rId18"/>
    <p:sldId id="492" r:id="rId19"/>
    <p:sldId id="493" r:id="rId20"/>
    <p:sldId id="494" r:id="rId21"/>
    <p:sldId id="495" r:id="rId22"/>
    <p:sldId id="398" r:id="rId23"/>
    <p:sldId id="399" r:id="rId24"/>
    <p:sldId id="400" r:id="rId25"/>
    <p:sldId id="401" r:id="rId26"/>
    <p:sldId id="402"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 id="510" r:id="rId42"/>
    <p:sldId id="511" r:id="rId43"/>
    <p:sldId id="512" r:id="rId44"/>
  </p:sldIdLst>
  <p:sldSz cx="9144000" cy="6858000" type="screen4x3"/>
  <p:notesSz cx="6858000" cy="9144000"/>
  <p:defaultTextStyle>
    <a:defPPr>
      <a:defRPr lang="en-US"/>
    </a:defPPr>
    <a:lvl1pPr algn="ctr" rtl="0" fontAlgn="base">
      <a:spcBef>
        <a:spcPct val="0"/>
      </a:spcBef>
      <a:spcAft>
        <a:spcPct val="0"/>
      </a:spcAft>
      <a:defRPr sz="2000" kern="1200">
        <a:solidFill>
          <a:schemeClr val="bg1"/>
        </a:solidFill>
        <a:latin typeface="Times New Roman" pitchFamily="18" charset="0"/>
        <a:ea typeface="黑体" pitchFamily="2" charset="-122"/>
        <a:cs typeface="+mn-cs"/>
      </a:defRPr>
    </a:lvl1pPr>
    <a:lvl2pPr marL="457200" algn="ctr" rtl="0" fontAlgn="base">
      <a:spcBef>
        <a:spcPct val="0"/>
      </a:spcBef>
      <a:spcAft>
        <a:spcPct val="0"/>
      </a:spcAft>
      <a:defRPr sz="2000" kern="1200">
        <a:solidFill>
          <a:schemeClr val="bg1"/>
        </a:solidFill>
        <a:latin typeface="Times New Roman" pitchFamily="18" charset="0"/>
        <a:ea typeface="黑体" pitchFamily="2" charset="-122"/>
        <a:cs typeface="+mn-cs"/>
      </a:defRPr>
    </a:lvl2pPr>
    <a:lvl3pPr marL="914400" algn="ctr" rtl="0" fontAlgn="base">
      <a:spcBef>
        <a:spcPct val="0"/>
      </a:spcBef>
      <a:spcAft>
        <a:spcPct val="0"/>
      </a:spcAft>
      <a:defRPr sz="2000" kern="1200">
        <a:solidFill>
          <a:schemeClr val="bg1"/>
        </a:solidFill>
        <a:latin typeface="Times New Roman" pitchFamily="18" charset="0"/>
        <a:ea typeface="黑体" pitchFamily="2" charset="-122"/>
        <a:cs typeface="+mn-cs"/>
      </a:defRPr>
    </a:lvl3pPr>
    <a:lvl4pPr marL="1371600" algn="ctr" rtl="0" fontAlgn="base">
      <a:spcBef>
        <a:spcPct val="0"/>
      </a:spcBef>
      <a:spcAft>
        <a:spcPct val="0"/>
      </a:spcAft>
      <a:defRPr sz="2000" kern="1200">
        <a:solidFill>
          <a:schemeClr val="bg1"/>
        </a:solidFill>
        <a:latin typeface="Times New Roman" pitchFamily="18" charset="0"/>
        <a:ea typeface="黑体" pitchFamily="2" charset="-122"/>
        <a:cs typeface="+mn-cs"/>
      </a:defRPr>
    </a:lvl4pPr>
    <a:lvl5pPr marL="1828800" algn="ctr" rtl="0" fontAlgn="base">
      <a:spcBef>
        <a:spcPct val="0"/>
      </a:spcBef>
      <a:spcAft>
        <a:spcPct val="0"/>
      </a:spcAft>
      <a:defRPr sz="2000" kern="1200">
        <a:solidFill>
          <a:schemeClr val="bg1"/>
        </a:solidFill>
        <a:latin typeface="Times New Roman" pitchFamily="18" charset="0"/>
        <a:ea typeface="黑体" pitchFamily="2" charset="-122"/>
        <a:cs typeface="+mn-cs"/>
      </a:defRPr>
    </a:lvl5pPr>
    <a:lvl6pPr marL="2286000" algn="l" defTabSz="914400" rtl="0" eaLnBrk="1" latinLnBrk="0" hangingPunct="1">
      <a:defRPr sz="2000" kern="1200">
        <a:solidFill>
          <a:schemeClr val="bg1"/>
        </a:solidFill>
        <a:latin typeface="Times New Roman" pitchFamily="18" charset="0"/>
        <a:ea typeface="黑体" pitchFamily="2" charset="-122"/>
        <a:cs typeface="+mn-cs"/>
      </a:defRPr>
    </a:lvl6pPr>
    <a:lvl7pPr marL="2743200" algn="l" defTabSz="914400" rtl="0" eaLnBrk="1" latinLnBrk="0" hangingPunct="1">
      <a:defRPr sz="2000" kern="1200">
        <a:solidFill>
          <a:schemeClr val="bg1"/>
        </a:solidFill>
        <a:latin typeface="Times New Roman" pitchFamily="18" charset="0"/>
        <a:ea typeface="黑体" pitchFamily="2" charset="-122"/>
        <a:cs typeface="+mn-cs"/>
      </a:defRPr>
    </a:lvl7pPr>
    <a:lvl8pPr marL="3200400" algn="l" defTabSz="914400" rtl="0" eaLnBrk="1" latinLnBrk="0" hangingPunct="1">
      <a:defRPr sz="2000" kern="1200">
        <a:solidFill>
          <a:schemeClr val="bg1"/>
        </a:solidFill>
        <a:latin typeface="Times New Roman" pitchFamily="18" charset="0"/>
        <a:ea typeface="黑体" pitchFamily="2" charset="-122"/>
        <a:cs typeface="+mn-cs"/>
      </a:defRPr>
    </a:lvl8pPr>
    <a:lvl9pPr marL="3657600" algn="l" defTabSz="914400" rtl="0" eaLnBrk="1" latinLnBrk="0" hangingPunct="1">
      <a:defRPr sz="2000" kern="1200">
        <a:solidFill>
          <a:schemeClr val="bg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3FC"/>
    <a:srgbClr val="FFCC00"/>
    <a:srgbClr val="0033CC"/>
    <a:srgbClr val="3333CC"/>
    <a:srgbClr val="0000CC"/>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8" autoAdjust="0"/>
    <p:restoredTop sz="95600" autoAdjust="0"/>
  </p:normalViewPr>
  <p:slideViewPr>
    <p:cSldViewPr>
      <p:cViewPr varScale="1">
        <p:scale>
          <a:sx n="156" d="100"/>
          <a:sy n="156" d="100"/>
        </p:scale>
        <p:origin x="45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0"/>
    </p:cViewPr>
  </p:sorterViewPr>
  <p:notesViewPr>
    <p:cSldViewPr>
      <p:cViewPr varScale="1">
        <p:scale>
          <a:sx n="54" d="100"/>
          <a:sy n="54" d="100"/>
        </p:scale>
        <p:origin x="-26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solidFill>
                  <a:schemeClr val="tx1"/>
                </a:solidFill>
                <a:latin typeface="Tahoma" pitchFamily="34" charset="0"/>
                <a:ea typeface="宋体" pitchFamily="2" charset="-122"/>
              </a:defRPr>
            </a:lvl1pPr>
          </a:lstStyle>
          <a:p>
            <a:pPr>
              <a:defRPr/>
            </a:pPr>
            <a:endParaRPr lang="zh-CN" altLang="en-US"/>
          </a:p>
        </p:txBody>
      </p:sp>
      <p:sp>
        <p:nvSpPr>
          <p:cNvPr id="1064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solidFill>
                  <a:schemeClr val="tx1"/>
                </a:solidFill>
                <a:latin typeface="Tahoma" pitchFamily="34" charset="0"/>
                <a:ea typeface="宋体" pitchFamily="2" charset="-122"/>
              </a:defRPr>
            </a:lvl1pPr>
          </a:lstStyle>
          <a:p>
            <a:pPr>
              <a:defRPr/>
            </a:pPr>
            <a:endParaRPr lang="en-US" altLang="zh-CN"/>
          </a:p>
        </p:txBody>
      </p:sp>
      <p:sp>
        <p:nvSpPr>
          <p:cNvPr id="1065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solidFill>
                  <a:schemeClr val="tx1"/>
                </a:solidFill>
                <a:latin typeface="Tahoma" pitchFamily="34" charset="0"/>
                <a:ea typeface="宋体" pitchFamily="2" charset="-122"/>
              </a:defRPr>
            </a:lvl1pPr>
          </a:lstStyle>
          <a:p>
            <a:pPr>
              <a:defRPr/>
            </a:pPr>
            <a:endParaRPr lang="en-US" altLang="zh-CN"/>
          </a:p>
        </p:txBody>
      </p:sp>
      <p:sp>
        <p:nvSpPr>
          <p:cNvPr id="1065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ahoma" pitchFamily="34" charset="0"/>
                <a:ea typeface="宋体" pitchFamily="2" charset="-122"/>
              </a:defRPr>
            </a:lvl1pPr>
          </a:lstStyle>
          <a:p>
            <a:pPr>
              <a:defRPr/>
            </a:pPr>
            <a:fld id="{CD1EE0BA-6145-438E-BBA5-DDBE9C79C40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solidFill>
                  <a:schemeClr val="tx1"/>
                </a:solidFill>
                <a:latin typeface="Tahoma" pitchFamily="34" charset="0"/>
                <a:ea typeface="宋体" pitchFamily="2" charset="-122"/>
              </a:defRPr>
            </a:lvl1pPr>
          </a:lstStyle>
          <a:p>
            <a:pPr>
              <a:defRPr/>
            </a:pPr>
            <a:endParaRPr lang="zh-CN" altLang="en-U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solidFill>
                  <a:schemeClr val="tx1"/>
                </a:solidFill>
                <a:latin typeface="Tahoma" pitchFamily="34" charset="0"/>
                <a:ea typeface="宋体" pitchFamily="2" charset="-122"/>
              </a:defRPr>
            </a:lvl1pPr>
          </a:lstStyle>
          <a:p>
            <a:pPr>
              <a:defRPr/>
            </a:pPr>
            <a:endParaRPr lang="en-US" altLang="zh-CN"/>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solidFill>
                  <a:schemeClr val="tx1"/>
                </a:solidFill>
                <a:latin typeface="Tahoma" pitchFamily="34" charset="0"/>
                <a:ea typeface="宋体" pitchFamily="2" charset="-122"/>
              </a:defRPr>
            </a:lvl1pPr>
          </a:lstStyle>
          <a:p>
            <a:pPr>
              <a:defRPr/>
            </a:pPr>
            <a:endParaRPr lang="en-US" altLang="zh-CN"/>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ahoma" pitchFamily="34" charset="0"/>
                <a:ea typeface="宋体" pitchFamily="2" charset="-122"/>
              </a:defRPr>
            </a:lvl1pPr>
          </a:lstStyle>
          <a:p>
            <a:pPr>
              <a:defRPr/>
            </a:pPr>
            <a:fld id="{88F7CB2A-79BA-45E6-8940-409CF2AF26B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E6CF24AA-0176-48F5-9119-B95C1A9BC96F}" type="slidenum">
              <a:rPr lang="zh-CN" altLang="en-US"/>
              <a:pPr>
                <a:defRPr/>
              </a:pPr>
              <a:t>‹#›</a:t>
            </a:fld>
            <a:endParaRPr lang="en-US" altLang="zh-CN"/>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E6FDADC5-C270-44DC-8C64-313B08C9A011}" type="slidenum">
              <a:rPr lang="zh-CN" altLang="en-US"/>
              <a:pPr>
                <a:defRPr/>
              </a:pPr>
              <a:t>‹#›</a:t>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76250"/>
            <a:ext cx="2058988"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76250"/>
            <a:ext cx="6029325" cy="5678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A41C19AB-1870-435C-9942-94CB47C27841}" type="slidenum">
              <a:rPr lang="zh-CN" altLang="en-US"/>
              <a:pPr>
                <a:defRPr/>
              </a:pPr>
              <a:t>‹#›</a:t>
            </a:fld>
            <a:endParaRPr lang="en-US" altLang="zh-CN"/>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287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6287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9671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0"/>
          </p:nvPr>
        </p:nvSpPr>
        <p:spPr>
          <a:ln/>
        </p:spPr>
        <p:txBody>
          <a:bodyPr/>
          <a:lstStyle>
            <a:lvl1pPr>
              <a:defRPr/>
            </a:lvl1pPr>
          </a:lstStyle>
          <a:p>
            <a:pPr>
              <a:defRPr/>
            </a:pPr>
            <a:fld id="{2B5E9964-BB35-43B9-9375-8DD8A4254B61}" type="slidenum">
              <a:rPr lang="zh-CN" altLang="en-US"/>
              <a:pPr>
                <a:defRPr/>
              </a:pPr>
              <a:t>‹#›</a:t>
            </a:fld>
            <a:endParaRPr lang="en-US" altLang="zh-CN"/>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76250"/>
            <a:ext cx="8240713" cy="5678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BA10AA5E-F9DE-424A-A018-90D245E8B593}" type="slidenum">
              <a:rPr lang="zh-CN" altLang="en-US"/>
              <a:pPr>
                <a:defRPr/>
              </a:pPr>
              <a:t>‹#›</a:t>
            </a:fld>
            <a:endParaRPr lang="en-US" altLang="zh-CN"/>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C5F4AF64-FE27-4756-AC2D-112244A196A0}" type="slidenum">
              <a:rPr lang="zh-CN" altLang="en-US"/>
              <a:pPr>
                <a:defRPr/>
              </a:pPr>
              <a:t>‹#›</a:t>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8E9A256D-E209-430B-98F3-FDC37A295A25}" type="slidenum">
              <a:rPr lang="zh-CN" altLang="en-US"/>
              <a:pPr>
                <a:defRPr/>
              </a:pPr>
              <a:t>‹#›</a:t>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B6C9B40F-ABCA-429F-83D7-063A2936AA80}" type="slidenum">
              <a:rPr lang="zh-CN" altLang="en-US"/>
              <a:pPr>
                <a:defRPr/>
              </a:pPr>
              <a:t>‹#›</a:t>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D8D8FB0D-84CF-43B0-A4FB-50FB9422378B}" type="slidenum">
              <a:rPr lang="zh-CN" altLang="en-US"/>
              <a:pPr>
                <a:defRPr/>
              </a:pPr>
              <a:t>‹#›</a:t>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D99E3770-07FC-459F-90AD-725E706A041D}" type="slidenum">
              <a:rPr lang="zh-CN" altLang="en-US"/>
              <a:pPr>
                <a:defRPr/>
              </a:pPr>
              <a:t>‹#›</a:t>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3EC32324-C32A-4EE0-9B70-61AF13684F8A}" type="slidenum">
              <a:rPr lang="zh-CN" altLang="en-US"/>
              <a:pPr>
                <a:defRPr/>
              </a:pPr>
              <a:t>‹#›</a:t>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BBB48027-92E1-4A57-AD93-353BC609A82C}" type="slidenum">
              <a:rPr lang="zh-CN" altLang="en-US"/>
              <a:pPr>
                <a:defRPr/>
              </a:pPr>
              <a:t>‹#›</a:t>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538ADBEC-69E6-470E-BEEA-306F1FEAD753}" type="slidenum">
              <a:rPr lang="zh-CN" altLang="en-US"/>
              <a:pPr>
                <a:defRPr/>
              </a:pPr>
              <a:t>‹#›</a:t>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401411" name="Rectangle 3"/>
          <p:cNvSpPr>
            <a:spLocks noGrp="1" noChangeArrowheads="1"/>
          </p:cNvSpPr>
          <p:nvPr>
            <p:ph type="title"/>
          </p:nvPr>
        </p:nvSpPr>
        <p:spPr bwMode="auto">
          <a:xfrm>
            <a:off x="457200" y="476250"/>
            <a:ext cx="8229600" cy="720725"/>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1412" name="Rectangle 4"/>
          <p:cNvSpPr>
            <a:spLocks noGrp="1" noChangeArrowheads="1"/>
          </p:cNvSpPr>
          <p:nvPr>
            <p:ph type="body" idx="1"/>
          </p:nvPr>
        </p:nvSpPr>
        <p:spPr bwMode="auto">
          <a:xfrm>
            <a:off x="468313" y="1628775"/>
            <a:ext cx="8229600" cy="4525963"/>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1415" name="Rectangle 7"/>
          <p:cNvSpPr>
            <a:spLocks noGrp="1" noChangeArrowheads="1"/>
          </p:cNvSpPr>
          <p:nvPr>
            <p:ph type="sldNum" sz="quarter" idx="4"/>
          </p:nvPr>
        </p:nvSpPr>
        <p:spPr bwMode="auto">
          <a:xfrm>
            <a:off x="6588125" y="6165850"/>
            <a:ext cx="2133600" cy="476250"/>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lvl1pPr algn="r">
              <a:defRPr sz="1400" b="1">
                <a:solidFill>
                  <a:srgbClr val="FFFFFF"/>
                </a:solidFill>
                <a:latin typeface="+mn-lt"/>
                <a:ea typeface="宋体" pitchFamily="2" charset="-122"/>
              </a:defRPr>
            </a:lvl1pPr>
          </a:lstStyle>
          <a:p>
            <a:pPr>
              <a:defRPr/>
            </a:pPr>
            <a:fld id="{0A2C5ADB-A8C2-4FEB-8401-E25A94C2B520}" type="slidenum">
              <a:rPr lang="zh-CN" altLang="en-US"/>
              <a:pPr>
                <a:defRPr/>
              </a:pPr>
              <a:t>‹#›</a:t>
            </a:fld>
            <a:endParaRPr lang="en-US" altLang="zh-CN"/>
          </a:p>
        </p:txBody>
      </p:sp>
      <p:sp>
        <p:nvSpPr>
          <p:cNvPr id="401417" name="Text Box 9"/>
          <p:cNvSpPr txBox="1">
            <a:spLocks noChangeArrowheads="1"/>
          </p:cNvSpPr>
          <p:nvPr userDrawn="1"/>
        </p:nvSpPr>
        <p:spPr bwMode="ltGray">
          <a:xfrm>
            <a:off x="0" y="0"/>
            <a:ext cx="3779838" cy="519113"/>
          </a:xfrm>
          <a:prstGeom prst="rect">
            <a:avLst/>
          </a:prstGeom>
          <a:noFill/>
          <a:ln w="9525">
            <a:noFill/>
            <a:miter lim="800000"/>
            <a:headEnd/>
            <a:tailEnd/>
          </a:ln>
          <a:effectLst/>
        </p:spPr>
        <p:txBody>
          <a:bodyPr>
            <a:spAutoFit/>
          </a:bodyPr>
          <a:lstStyle/>
          <a:p>
            <a:pPr algn="l">
              <a:spcBef>
                <a:spcPct val="50000"/>
              </a:spcBef>
              <a:defRPr/>
            </a:pPr>
            <a:r>
              <a:rPr lang="zh-CN" altLang="en-US" sz="2800">
                <a:solidFill>
                  <a:srgbClr val="FFCC00"/>
                </a:solidFill>
                <a:latin typeface="华文行楷" pitchFamily="2" charset="-122"/>
                <a:ea typeface="华文行楷" pitchFamily="2" charset="-122"/>
              </a:rPr>
              <a:t>信息安全理论与技术</a:t>
            </a:r>
          </a:p>
        </p:txBody>
      </p:sp>
      <p:sp>
        <p:nvSpPr>
          <p:cNvPr id="401421" name="AutoShape 13"/>
          <p:cNvSpPr>
            <a:spLocks noChangeArrowheads="1"/>
          </p:cNvSpPr>
          <p:nvPr userDrawn="1"/>
        </p:nvSpPr>
        <p:spPr bwMode="ltGray">
          <a:xfrm>
            <a:off x="8334375" y="0"/>
            <a:ext cx="809625" cy="671513"/>
          </a:xfrm>
          <a:prstGeom prst="cube">
            <a:avLst>
              <a:gd name="adj" fmla="val 25000"/>
            </a:avLst>
          </a:prstGeom>
          <a:solidFill>
            <a:srgbClr val="FFCC00"/>
          </a:solidFill>
          <a:ln w="9525">
            <a:solidFill>
              <a:schemeClr val="tx1"/>
            </a:solidFill>
            <a:miter lim="800000"/>
            <a:headEnd/>
            <a:tailEnd/>
          </a:ln>
          <a:effectLst/>
        </p:spPr>
        <p:txBody>
          <a:bodyPr anchor="ctr">
            <a:spAutoFit/>
          </a:bodyPr>
          <a:lstStyle/>
          <a:p>
            <a:pPr>
              <a:defRPr/>
            </a:pPr>
            <a:r>
              <a:rPr lang="en-US" altLang="zh-CN" sz="2800">
                <a:solidFill>
                  <a:schemeClr val="tx1"/>
                </a:solidFill>
                <a:latin typeface="楷体_GB2312" pitchFamily="49" charset="-122"/>
                <a:ea typeface="楷体_GB2312" pitchFamily="49" charset="-122"/>
              </a:rPr>
              <a:t>1</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ransition spd="med">
    <p:random/>
  </p:transition>
  <p:timing>
    <p:tnLst>
      <p:par>
        <p:cTn id="1" dur="indefinite" restart="never" nodeType="tmRoot"/>
      </p:par>
    </p:tnLst>
  </p:timing>
  <p:hf hdr="0" ftr="0" dt="0"/>
  <p:txStyles>
    <p:titleStyle>
      <a:lvl1pPr algn="l" rtl="0" eaLnBrk="0" fontAlgn="base" hangingPunct="0">
        <a:spcBef>
          <a:spcPct val="0"/>
        </a:spcBef>
        <a:spcAft>
          <a:spcPct val="0"/>
        </a:spcAft>
        <a:defRPr sz="4400" b="1">
          <a:solidFill>
            <a:srgbClr val="FFCC00"/>
          </a:solidFill>
          <a:latin typeface="+mj-lt"/>
          <a:ea typeface="+mj-ea"/>
          <a:cs typeface="+mj-cs"/>
        </a:defRPr>
      </a:lvl1pPr>
      <a:lvl2pPr algn="l" rtl="0" eaLnBrk="0" fontAlgn="base" hangingPunct="0">
        <a:spcBef>
          <a:spcPct val="0"/>
        </a:spcBef>
        <a:spcAft>
          <a:spcPct val="0"/>
        </a:spcAft>
        <a:defRPr sz="4400" b="1">
          <a:solidFill>
            <a:srgbClr val="FFCC00"/>
          </a:solidFill>
          <a:latin typeface="Arial" charset="0"/>
        </a:defRPr>
      </a:lvl2pPr>
      <a:lvl3pPr algn="l" rtl="0" eaLnBrk="0" fontAlgn="base" hangingPunct="0">
        <a:spcBef>
          <a:spcPct val="0"/>
        </a:spcBef>
        <a:spcAft>
          <a:spcPct val="0"/>
        </a:spcAft>
        <a:defRPr sz="4400" b="1">
          <a:solidFill>
            <a:srgbClr val="FFCC00"/>
          </a:solidFill>
          <a:latin typeface="Arial" charset="0"/>
        </a:defRPr>
      </a:lvl3pPr>
      <a:lvl4pPr algn="l" rtl="0" eaLnBrk="0" fontAlgn="base" hangingPunct="0">
        <a:spcBef>
          <a:spcPct val="0"/>
        </a:spcBef>
        <a:spcAft>
          <a:spcPct val="0"/>
        </a:spcAft>
        <a:defRPr sz="4400" b="1">
          <a:solidFill>
            <a:srgbClr val="FFCC00"/>
          </a:solidFill>
          <a:latin typeface="Arial" charset="0"/>
        </a:defRPr>
      </a:lvl4pPr>
      <a:lvl5pPr algn="l" rtl="0" eaLnBrk="0" fontAlgn="base" hangingPunct="0">
        <a:spcBef>
          <a:spcPct val="0"/>
        </a:spcBef>
        <a:spcAft>
          <a:spcPct val="0"/>
        </a:spcAft>
        <a:defRPr sz="4400" b="1">
          <a:solidFill>
            <a:srgbClr val="FFCC00"/>
          </a:solidFill>
          <a:latin typeface="Arial" charset="0"/>
        </a:defRPr>
      </a:lvl5pPr>
      <a:lvl6pPr marL="457200" algn="l" rtl="0" fontAlgn="base">
        <a:spcBef>
          <a:spcPct val="0"/>
        </a:spcBef>
        <a:spcAft>
          <a:spcPct val="0"/>
        </a:spcAft>
        <a:defRPr sz="4400" b="1">
          <a:solidFill>
            <a:srgbClr val="FFCC00"/>
          </a:solidFill>
          <a:latin typeface="Arial" charset="0"/>
        </a:defRPr>
      </a:lvl6pPr>
      <a:lvl7pPr marL="914400" algn="l" rtl="0" fontAlgn="base">
        <a:spcBef>
          <a:spcPct val="0"/>
        </a:spcBef>
        <a:spcAft>
          <a:spcPct val="0"/>
        </a:spcAft>
        <a:defRPr sz="4400" b="1">
          <a:solidFill>
            <a:srgbClr val="FFCC00"/>
          </a:solidFill>
          <a:latin typeface="Arial" charset="0"/>
        </a:defRPr>
      </a:lvl7pPr>
      <a:lvl8pPr marL="1371600" algn="l" rtl="0" fontAlgn="base">
        <a:spcBef>
          <a:spcPct val="0"/>
        </a:spcBef>
        <a:spcAft>
          <a:spcPct val="0"/>
        </a:spcAft>
        <a:defRPr sz="4400" b="1">
          <a:solidFill>
            <a:srgbClr val="FFCC00"/>
          </a:solidFill>
          <a:latin typeface="Arial" charset="0"/>
        </a:defRPr>
      </a:lvl8pPr>
      <a:lvl9pPr marL="1828800" algn="l" rtl="0" fontAlgn="base">
        <a:spcBef>
          <a:spcPct val="0"/>
        </a:spcBef>
        <a:spcAft>
          <a:spcPct val="0"/>
        </a:spcAft>
        <a:defRPr sz="4400" b="1">
          <a:solidFill>
            <a:srgbClr val="FFCC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2745047A-F273-434D-B949-2E0049BC6463}" type="slidenum">
              <a:rPr lang="zh-CN" altLang="en-US"/>
              <a:pPr>
                <a:defRPr/>
              </a:pPr>
              <a:t>1</a:t>
            </a:fld>
            <a:endParaRPr lang="en-US" altLang="zh-CN"/>
          </a:p>
        </p:txBody>
      </p:sp>
      <p:sp>
        <p:nvSpPr>
          <p:cNvPr id="10243" name="Rectangle 2053"/>
          <p:cNvSpPr>
            <a:spLocks noChangeArrowheads="1"/>
          </p:cNvSpPr>
          <p:nvPr/>
        </p:nvSpPr>
        <p:spPr bwMode="auto">
          <a:xfrm>
            <a:off x="684213" y="1628775"/>
            <a:ext cx="7559675" cy="1600200"/>
          </a:xfrm>
          <a:prstGeom prst="rect">
            <a:avLst/>
          </a:prstGeom>
          <a:noFill/>
          <a:ln w="9525">
            <a:noFill/>
            <a:miter lim="800000"/>
            <a:headEnd/>
            <a:tailEnd/>
          </a:ln>
        </p:spPr>
        <p:txBody>
          <a:bodyPr/>
          <a:lstStyle/>
          <a:p>
            <a:pPr eaLnBrk="0" hangingPunct="0"/>
            <a:endParaRPr lang="zh-CN" altLang="en-US" sz="2400" b="1" dirty="0">
              <a:latin typeface="Arial" pitchFamily="34" charset="0"/>
              <a:ea typeface="宋体" pitchFamily="2" charset="-122"/>
            </a:endParaRPr>
          </a:p>
          <a:p>
            <a:pPr eaLnBrk="0" hangingPunct="0"/>
            <a:endParaRPr lang="zh-CN" altLang="en-US" sz="2400" dirty="0">
              <a:latin typeface="宋体" pitchFamily="2" charset="-122"/>
              <a:ea typeface="宋体" pitchFamily="2" charset="-122"/>
            </a:endParaRPr>
          </a:p>
          <a:p>
            <a:pPr eaLnBrk="0" hangingPunct="0"/>
            <a:r>
              <a:rPr lang="zh-CN" altLang="en-US" sz="4800" b="1" dirty="0" smtClean="0">
                <a:solidFill>
                  <a:srgbClr val="FFCC00"/>
                </a:solidFill>
                <a:latin typeface="楷体_GB2312" pitchFamily="49" charset="-122"/>
                <a:ea typeface="楷体_GB2312" pitchFamily="49" charset="-122"/>
              </a:rPr>
              <a:t>第</a:t>
            </a:r>
            <a:r>
              <a:rPr lang="en-US" altLang="zh-CN" sz="4800" b="1" dirty="0" smtClean="0">
                <a:solidFill>
                  <a:srgbClr val="FFCC00"/>
                </a:solidFill>
                <a:latin typeface="楷体_GB2312" pitchFamily="49" charset="-122"/>
                <a:ea typeface="楷体_GB2312" pitchFamily="49" charset="-122"/>
              </a:rPr>
              <a:t>3</a:t>
            </a:r>
            <a:r>
              <a:rPr lang="zh-CN" altLang="en-US" sz="4800" b="1" dirty="0" smtClean="0">
                <a:solidFill>
                  <a:srgbClr val="FFCC00"/>
                </a:solidFill>
                <a:latin typeface="楷体_GB2312" pitchFamily="49" charset="-122"/>
                <a:ea typeface="楷体_GB2312" pitchFamily="49" charset="-122"/>
              </a:rPr>
              <a:t>章 密钥管理</a:t>
            </a:r>
            <a:endParaRPr lang="zh-CN" altLang="en-US" sz="4800" b="1" dirty="0">
              <a:solidFill>
                <a:srgbClr val="FFCC00"/>
              </a:solidFill>
              <a:latin typeface="楷体_GB2312" pitchFamily="49" charset="-122"/>
              <a:ea typeface="楷体_GB2312" pitchFamily="49" charset="-122"/>
            </a:endParaRPr>
          </a:p>
          <a:p>
            <a:pPr eaLnBrk="0" hangingPunct="0"/>
            <a:endParaRPr lang="zh-CN" altLang="en-US" sz="4800" dirty="0">
              <a:latin typeface="Tahoma" pitchFamily="34" charset="0"/>
              <a:ea typeface="宋体" pitchFamily="2" charset="-122"/>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rrowheads="1"/>
          </p:cNvSpPr>
          <p:nvPr>
            <p:ph type="title"/>
          </p:nvPr>
        </p:nvSpPr>
        <p:spPr>
          <a:xfrm>
            <a:off x="323850" y="188913"/>
            <a:ext cx="8540750" cy="1143000"/>
          </a:xfrm>
        </p:spPr>
        <p:txBody>
          <a:bodyPr/>
          <a:lstStyle/>
          <a:p>
            <a:r>
              <a:rPr lang="zh-CN" altLang="en-US"/>
              <a:t>密钥分级 </a:t>
            </a:r>
          </a:p>
        </p:txBody>
      </p:sp>
      <p:sp>
        <p:nvSpPr>
          <p:cNvPr id="358403" name="Rectangle 3"/>
          <p:cNvSpPr>
            <a:spLocks noGrp="1" noRot="1" noChangeArrowheads="1"/>
          </p:cNvSpPr>
          <p:nvPr>
            <p:ph type="body" idx="1"/>
          </p:nvPr>
        </p:nvSpPr>
        <p:spPr>
          <a:xfrm>
            <a:off x="323850" y="1268413"/>
            <a:ext cx="8540750" cy="5113337"/>
          </a:xfrm>
        </p:spPr>
        <p:txBody>
          <a:bodyPr/>
          <a:lstStyle/>
          <a:p>
            <a:pPr>
              <a:lnSpc>
                <a:spcPct val="90000"/>
              </a:lnSpc>
            </a:pPr>
            <a:r>
              <a:rPr lang="zh-CN" altLang="en-US" sz="2800" dirty="0"/>
              <a:t>密钥</a:t>
            </a:r>
            <a:r>
              <a:rPr lang="zh-CN" altLang="en-US" sz="2800" dirty="0" smtClean="0"/>
              <a:t>分为初级</a:t>
            </a:r>
            <a:r>
              <a:rPr lang="zh-CN" altLang="en-US" sz="2800" dirty="0"/>
              <a:t>密钥、二级密钥和主密钥。</a:t>
            </a:r>
          </a:p>
          <a:p>
            <a:pPr>
              <a:lnSpc>
                <a:spcPct val="90000"/>
              </a:lnSpc>
            </a:pPr>
            <a:r>
              <a:rPr lang="zh-CN" altLang="en-US" sz="2800" b="1" dirty="0">
                <a:solidFill>
                  <a:srgbClr val="00B0F0"/>
                </a:solidFill>
              </a:rPr>
              <a:t>初级密钥</a:t>
            </a:r>
            <a:endParaRPr lang="zh-CN" altLang="en-US" sz="2800" dirty="0">
              <a:solidFill>
                <a:srgbClr val="00B0F0"/>
              </a:solidFill>
            </a:endParaRPr>
          </a:p>
          <a:p>
            <a:pPr lvl="1">
              <a:lnSpc>
                <a:spcPct val="90000"/>
              </a:lnSpc>
            </a:pPr>
            <a:r>
              <a:rPr lang="zh-CN" altLang="en-US" sz="2400" dirty="0"/>
              <a:t>用于加解密数据的密钥</a:t>
            </a:r>
          </a:p>
          <a:p>
            <a:pPr lvl="1">
              <a:lnSpc>
                <a:spcPct val="90000"/>
              </a:lnSpc>
            </a:pPr>
            <a:r>
              <a:rPr lang="zh-CN" altLang="en-US" sz="2400" dirty="0"/>
              <a:t>初级通信密钥：一个密钥只使用一次，生存周期很短</a:t>
            </a:r>
          </a:p>
          <a:p>
            <a:pPr lvl="1">
              <a:lnSpc>
                <a:spcPct val="90000"/>
              </a:lnSpc>
            </a:pPr>
            <a:r>
              <a:rPr lang="zh-CN" altLang="en-US" sz="2400" dirty="0"/>
              <a:t>初级文件密钥：与其所保护的文件有一样长的生存周期 </a:t>
            </a:r>
          </a:p>
          <a:p>
            <a:pPr lvl="1">
              <a:lnSpc>
                <a:spcPct val="90000"/>
              </a:lnSpc>
            </a:pPr>
            <a:r>
              <a:rPr lang="zh-CN" altLang="en-US" sz="2400" dirty="0"/>
              <a:t>初级密钥不能以明文形式保存 </a:t>
            </a:r>
          </a:p>
          <a:p>
            <a:pPr>
              <a:lnSpc>
                <a:spcPct val="90000"/>
              </a:lnSpc>
            </a:pPr>
            <a:r>
              <a:rPr lang="zh-CN" altLang="en-US" sz="2800" b="1" dirty="0">
                <a:solidFill>
                  <a:srgbClr val="00B0F0"/>
                </a:solidFill>
              </a:rPr>
              <a:t>二级密钥</a:t>
            </a:r>
          </a:p>
          <a:p>
            <a:pPr lvl="1">
              <a:lnSpc>
                <a:spcPct val="90000"/>
              </a:lnSpc>
            </a:pPr>
            <a:r>
              <a:rPr lang="zh-CN" altLang="en-US" sz="2400" dirty="0"/>
              <a:t>用于保护初级密钥 </a:t>
            </a:r>
          </a:p>
          <a:p>
            <a:pPr lvl="1">
              <a:lnSpc>
                <a:spcPct val="90000"/>
              </a:lnSpc>
            </a:pPr>
            <a:r>
              <a:rPr lang="zh-CN" altLang="en-US" sz="2400" dirty="0"/>
              <a:t>不能以明文形式保存 </a:t>
            </a:r>
          </a:p>
          <a:p>
            <a:pPr>
              <a:lnSpc>
                <a:spcPct val="90000"/>
              </a:lnSpc>
            </a:pPr>
            <a:r>
              <a:rPr lang="zh-CN" altLang="en-US" sz="2800" b="1" dirty="0">
                <a:solidFill>
                  <a:srgbClr val="00B0F0"/>
                </a:solidFill>
              </a:rPr>
              <a:t>主密钥</a:t>
            </a:r>
          </a:p>
          <a:p>
            <a:pPr lvl="1">
              <a:lnSpc>
                <a:spcPct val="90000"/>
              </a:lnSpc>
            </a:pPr>
            <a:r>
              <a:rPr lang="zh-CN" altLang="en-US" sz="2400" dirty="0"/>
              <a:t>密钥管理方案中的最高级密钥，用于对二级密钥进行保护。主密钥的生存周期很长  </a:t>
            </a:r>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rrowheads="1"/>
          </p:cNvSpPr>
          <p:nvPr>
            <p:ph type="title"/>
          </p:nvPr>
        </p:nvSpPr>
        <p:spPr>
          <a:xfrm>
            <a:off x="323850" y="188913"/>
            <a:ext cx="8540750" cy="1143000"/>
          </a:xfrm>
        </p:spPr>
        <p:txBody>
          <a:bodyPr/>
          <a:lstStyle/>
          <a:p>
            <a:r>
              <a:rPr lang="zh-CN" altLang="en-US"/>
              <a:t>密钥生成 </a:t>
            </a:r>
          </a:p>
        </p:txBody>
      </p:sp>
      <p:sp>
        <p:nvSpPr>
          <p:cNvPr id="360451" name="Rectangle 3"/>
          <p:cNvSpPr>
            <a:spLocks noGrp="1" noRot="1" noChangeArrowheads="1"/>
          </p:cNvSpPr>
          <p:nvPr>
            <p:ph type="body" idx="1"/>
          </p:nvPr>
        </p:nvSpPr>
        <p:spPr>
          <a:xfrm>
            <a:off x="323850" y="1268413"/>
            <a:ext cx="8540750" cy="5113337"/>
          </a:xfrm>
        </p:spPr>
        <p:txBody>
          <a:bodyPr/>
          <a:lstStyle/>
          <a:p>
            <a:pPr>
              <a:lnSpc>
                <a:spcPct val="90000"/>
              </a:lnSpc>
            </a:pPr>
            <a:r>
              <a:rPr lang="zh-CN" altLang="en-US" sz="2800" b="1" dirty="0">
                <a:solidFill>
                  <a:srgbClr val="00B0F0"/>
                </a:solidFill>
              </a:rPr>
              <a:t>对密钥的基本要求</a:t>
            </a:r>
          </a:p>
          <a:p>
            <a:pPr lvl="1">
              <a:lnSpc>
                <a:spcPct val="90000"/>
              </a:lnSpc>
            </a:pPr>
            <a:r>
              <a:rPr lang="zh-CN" altLang="en-US" sz="2400" dirty="0"/>
              <a:t>具有良好的随机性，包括长周期性、非线性、统计意义上的等概率性以及不可预测性等。 </a:t>
            </a:r>
          </a:p>
          <a:p>
            <a:pPr>
              <a:lnSpc>
                <a:spcPct val="90000"/>
              </a:lnSpc>
            </a:pPr>
            <a:r>
              <a:rPr lang="zh-CN" altLang="en-US" sz="2800" b="1" dirty="0">
                <a:solidFill>
                  <a:srgbClr val="00B0F0"/>
                </a:solidFill>
              </a:rPr>
              <a:t>主密钥的产生</a:t>
            </a:r>
            <a:r>
              <a:rPr lang="zh-CN" altLang="en-US" sz="2800" dirty="0">
                <a:solidFill>
                  <a:srgbClr val="00B0F0"/>
                </a:solidFill>
              </a:rPr>
              <a:t> </a:t>
            </a:r>
          </a:p>
          <a:p>
            <a:pPr lvl="1">
              <a:lnSpc>
                <a:spcPct val="90000"/>
              </a:lnSpc>
            </a:pPr>
            <a:r>
              <a:rPr lang="zh-CN" altLang="en-US" sz="2400" dirty="0"/>
              <a:t>用于加解密</a:t>
            </a:r>
            <a:r>
              <a:rPr lang="zh-CN" altLang="zh-CN" sz="2400" dirty="0"/>
              <a:t>主密钥应当是高质量的真随机序列</a:t>
            </a:r>
            <a:r>
              <a:rPr lang="en-US" altLang="zh-CN" sz="2400" dirty="0"/>
              <a:t>,</a:t>
            </a:r>
            <a:r>
              <a:rPr lang="zh-CN" altLang="zh-CN" sz="2400" dirty="0"/>
              <a:t>常采用物理噪声源的方法</a:t>
            </a:r>
            <a:r>
              <a:rPr lang="zh-CN" altLang="en-US" sz="2400" dirty="0"/>
              <a:t>来产生。  </a:t>
            </a:r>
          </a:p>
          <a:p>
            <a:pPr>
              <a:lnSpc>
                <a:spcPct val="90000"/>
              </a:lnSpc>
            </a:pPr>
            <a:r>
              <a:rPr lang="zh-CN" altLang="en-US" sz="2800" b="1" dirty="0">
                <a:solidFill>
                  <a:srgbClr val="00B0F0"/>
                </a:solidFill>
              </a:rPr>
              <a:t>二级密钥的产生</a:t>
            </a:r>
            <a:r>
              <a:rPr lang="zh-CN" altLang="en-US" sz="2800" dirty="0">
                <a:solidFill>
                  <a:srgbClr val="00B0F0"/>
                </a:solidFill>
              </a:rPr>
              <a:t> </a:t>
            </a:r>
            <a:endParaRPr lang="zh-CN" altLang="en-US" sz="2800" b="1" dirty="0">
              <a:solidFill>
                <a:srgbClr val="00B0F0"/>
              </a:solidFill>
            </a:endParaRPr>
          </a:p>
          <a:p>
            <a:pPr lvl="1">
              <a:lnSpc>
                <a:spcPct val="90000"/>
              </a:lnSpc>
            </a:pPr>
            <a:r>
              <a:rPr lang="zh-CN" altLang="en-US" sz="2400" dirty="0"/>
              <a:t>利用真随机数产生器芯片来产生二级密钥</a:t>
            </a:r>
          </a:p>
          <a:p>
            <a:pPr lvl="1">
              <a:lnSpc>
                <a:spcPct val="90000"/>
              </a:lnSpc>
            </a:pPr>
            <a:r>
              <a:rPr lang="zh-CN" altLang="en-US" sz="2400" dirty="0"/>
              <a:t>使用主密钥和一个强的密码算法来产生二级密钥</a:t>
            </a:r>
          </a:p>
          <a:p>
            <a:pPr>
              <a:lnSpc>
                <a:spcPct val="90000"/>
              </a:lnSpc>
            </a:pPr>
            <a:r>
              <a:rPr lang="zh-CN" altLang="en-US" sz="2800" b="1" dirty="0">
                <a:solidFill>
                  <a:srgbClr val="00B0F0"/>
                </a:solidFill>
              </a:rPr>
              <a:t>初级密钥的产生</a:t>
            </a:r>
            <a:r>
              <a:rPr lang="zh-CN" altLang="en-US" sz="2800" dirty="0">
                <a:solidFill>
                  <a:srgbClr val="00B0F0"/>
                </a:solidFill>
              </a:rPr>
              <a:t> </a:t>
            </a:r>
            <a:endParaRPr lang="zh-CN" altLang="en-US" sz="2800" b="1" dirty="0">
              <a:solidFill>
                <a:srgbClr val="00B0F0"/>
              </a:solidFill>
            </a:endParaRPr>
          </a:p>
          <a:p>
            <a:pPr lvl="1">
              <a:lnSpc>
                <a:spcPct val="90000"/>
              </a:lnSpc>
            </a:pPr>
            <a:r>
              <a:rPr lang="zh-CN" altLang="en-US" sz="2400" dirty="0"/>
              <a:t>把随机数视为受高级密钥（主密钥或者二级密钥）加密后的初级密钥。因此，随机数被解密后得到初级密钥。 </a:t>
            </a:r>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rrowheads="1"/>
          </p:cNvSpPr>
          <p:nvPr>
            <p:ph type="title"/>
          </p:nvPr>
        </p:nvSpPr>
        <p:spPr>
          <a:xfrm>
            <a:off x="395288" y="260350"/>
            <a:ext cx="8540750" cy="1143000"/>
          </a:xfrm>
        </p:spPr>
        <p:txBody>
          <a:bodyPr/>
          <a:lstStyle/>
          <a:p>
            <a:r>
              <a:rPr lang="zh-CN" altLang="en-US"/>
              <a:t>密钥的存储 </a:t>
            </a:r>
          </a:p>
        </p:txBody>
      </p:sp>
      <p:sp>
        <p:nvSpPr>
          <p:cNvPr id="361475" name="Rectangle 3"/>
          <p:cNvSpPr>
            <a:spLocks noGrp="1" noRot="1" noChangeArrowheads="1"/>
          </p:cNvSpPr>
          <p:nvPr>
            <p:ph type="body" idx="1"/>
          </p:nvPr>
        </p:nvSpPr>
        <p:spPr>
          <a:xfrm>
            <a:off x="323850" y="1484313"/>
            <a:ext cx="8540750" cy="5084762"/>
          </a:xfrm>
        </p:spPr>
        <p:txBody>
          <a:bodyPr/>
          <a:lstStyle/>
          <a:p>
            <a:r>
              <a:rPr lang="zh-CN" altLang="en-US" dirty="0">
                <a:solidFill>
                  <a:srgbClr val="00B0F0"/>
                </a:solidFill>
              </a:rPr>
              <a:t>安全可靠的存储介质</a:t>
            </a:r>
            <a:r>
              <a:rPr lang="zh-CN" altLang="en-US" dirty="0"/>
              <a:t>是密钥安全存储的物质条件</a:t>
            </a:r>
          </a:p>
          <a:p>
            <a:r>
              <a:rPr lang="zh-CN" altLang="en-US" dirty="0"/>
              <a:t>安全严密的</a:t>
            </a:r>
            <a:r>
              <a:rPr lang="zh-CN" altLang="en-US" dirty="0">
                <a:solidFill>
                  <a:srgbClr val="00B0F0"/>
                </a:solidFill>
              </a:rPr>
              <a:t>访问控制</a:t>
            </a:r>
            <a:r>
              <a:rPr lang="zh-CN" altLang="en-US" dirty="0"/>
              <a:t>机制是密钥安全存储的管理</a:t>
            </a:r>
            <a:r>
              <a:rPr lang="zh-CN" altLang="en-US" dirty="0" smtClean="0"/>
              <a:t>条件</a:t>
            </a:r>
            <a:endParaRPr lang="zh-CN" altLang="en-US" dirty="0"/>
          </a:p>
          <a:p>
            <a:r>
              <a:rPr lang="zh-CN" altLang="en-US" dirty="0"/>
              <a:t>密钥安全存储的</a:t>
            </a:r>
            <a:r>
              <a:rPr lang="zh-CN" altLang="en-US" dirty="0">
                <a:solidFill>
                  <a:srgbClr val="00B0F0"/>
                </a:solidFill>
              </a:rPr>
              <a:t>原则</a:t>
            </a:r>
            <a:r>
              <a:rPr lang="zh-CN" altLang="en-US" dirty="0"/>
              <a:t>是不允许密钥以明文形式出现在密钥管理设备之外。 </a:t>
            </a: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rrowheads="1"/>
          </p:cNvSpPr>
          <p:nvPr>
            <p:ph type="title"/>
          </p:nvPr>
        </p:nvSpPr>
        <p:spPr>
          <a:xfrm>
            <a:off x="395288" y="333375"/>
            <a:ext cx="8540750" cy="1143000"/>
          </a:xfrm>
        </p:spPr>
        <p:txBody>
          <a:bodyPr/>
          <a:lstStyle/>
          <a:p>
            <a:r>
              <a:rPr lang="zh-CN" altLang="en-US"/>
              <a:t>密钥的存储形态</a:t>
            </a:r>
          </a:p>
        </p:txBody>
      </p:sp>
      <p:sp>
        <p:nvSpPr>
          <p:cNvPr id="395267" name="Rectangle 3"/>
          <p:cNvSpPr>
            <a:spLocks noGrp="1" noRot="1" noChangeArrowheads="1"/>
          </p:cNvSpPr>
          <p:nvPr>
            <p:ph type="body" idx="1"/>
          </p:nvPr>
        </p:nvSpPr>
        <p:spPr>
          <a:xfrm>
            <a:off x="301625" y="1628775"/>
            <a:ext cx="8540750" cy="4470400"/>
          </a:xfrm>
        </p:spPr>
        <p:txBody>
          <a:bodyPr/>
          <a:lstStyle/>
          <a:p>
            <a:r>
              <a:rPr lang="zh-CN" altLang="en-US" sz="2800"/>
              <a:t>明文形态</a:t>
            </a:r>
          </a:p>
          <a:p>
            <a:pPr lvl="1"/>
            <a:r>
              <a:rPr lang="zh-CN" altLang="en-US" sz="2400"/>
              <a:t>密钥以明文形式存储；</a:t>
            </a:r>
          </a:p>
          <a:p>
            <a:r>
              <a:rPr lang="zh-CN" altLang="en-US" sz="2800"/>
              <a:t>密文形态</a:t>
            </a:r>
          </a:p>
          <a:p>
            <a:pPr lvl="1"/>
            <a:r>
              <a:rPr lang="zh-CN" altLang="en-US" sz="2400"/>
              <a:t>密钥被加密后存储；</a:t>
            </a:r>
          </a:p>
          <a:p>
            <a:r>
              <a:rPr lang="zh-CN" altLang="en-US" sz="2800"/>
              <a:t>分量形态</a:t>
            </a:r>
          </a:p>
          <a:p>
            <a:pPr lvl="1"/>
            <a:r>
              <a:rPr lang="zh-CN" altLang="en-US" sz="2400"/>
              <a:t>密钥以分量的形式存储，密钥分量不是密钥本身，而是用于产生密钥的部分参数，只有在所有密钥分量共同作用下才能产生出真正的密钥，而且只知道其中一个或部分分量，无法求出其他分量。</a:t>
            </a:r>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rrowheads="1"/>
          </p:cNvSpPr>
          <p:nvPr>
            <p:ph type="title"/>
          </p:nvPr>
        </p:nvSpPr>
        <p:spPr>
          <a:xfrm>
            <a:off x="395288" y="260350"/>
            <a:ext cx="8540750" cy="1143000"/>
          </a:xfrm>
        </p:spPr>
        <p:txBody>
          <a:bodyPr/>
          <a:lstStyle/>
          <a:p>
            <a:r>
              <a:rPr lang="zh-CN" altLang="en-US"/>
              <a:t>密钥的存储 </a:t>
            </a:r>
          </a:p>
        </p:txBody>
      </p:sp>
      <p:sp>
        <p:nvSpPr>
          <p:cNvPr id="394243" name="Rectangle 3"/>
          <p:cNvSpPr>
            <a:spLocks noGrp="1" noRot="1" noChangeArrowheads="1"/>
          </p:cNvSpPr>
          <p:nvPr>
            <p:ph type="body" idx="1"/>
          </p:nvPr>
        </p:nvSpPr>
        <p:spPr>
          <a:xfrm>
            <a:off x="323850" y="1052513"/>
            <a:ext cx="8540750" cy="5516562"/>
          </a:xfrm>
        </p:spPr>
        <p:txBody>
          <a:bodyPr/>
          <a:lstStyle/>
          <a:p>
            <a:r>
              <a:rPr lang="zh-CN" altLang="en-US" dirty="0">
                <a:solidFill>
                  <a:srgbClr val="00B0F0"/>
                </a:solidFill>
              </a:rPr>
              <a:t>主密钥的存储</a:t>
            </a:r>
          </a:p>
          <a:p>
            <a:pPr lvl="1"/>
            <a:r>
              <a:rPr lang="zh-CN" altLang="en-US" dirty="0"/>
              <a:t>以明文形式存储，存储器必须是高度安全的，不但物理上安全，而且逻辑上安全。通常是将其存储在专用密码装置中。</a:t>
            </a:r>
          </a:p>
          <a:p>
            <a:r>
              <a:rPr lang="zh-CN" altLang="en-US" dirty="0">
                <a:solidFill>
                  <a:srgbClr val="00B0F0"/>
                </a:solidFill>
              </a:rPr>
              <a:t>二级密钥的存储 </a:t>
            </a:r>
          </a:p>
          <a:p>
            <a:pPr lvl="1"/>
            <a:r>
              <a:rPr lang="zh-CN" altLang="en-US" dirty="0"/>
              <a:t>通常采用以高级密钥加密的形式存储二级密钥。 </a:t>
            </a:r>
          </a:p>
          <a:p>
            <a:r>
              <a:rPr lang="zh-CN" altLang="en-US" dirty="0">
                <a:solidFill>
                  <a:srgbClr val="00B0F0"/>
                </a:solidFill>
              </a:rPr>
              <a:t>初级密钥的存储 </a:t>
            </a:r>
          </a:p>
          <a:p>
            <a:pPr lvl="1"/>
            <a:r>
              <a:rPr lang="zh-CN" altLang="en-US" dirty="0"/>
              <a:t>初级文件密钥一般采用密文形式存储，通常采用以二级文件密钥加密的形式存储初级文件密钥。 </a:t>
            </a:r>
          </a:p>
          <a:p>
            <a:pPr lvl="1"/>
            <a:r>
              <a:rPr lang="zh-CN" altLang="en-US" dirty="0"/>
              <a:t>初级会话密钥的存储空间是工作存储器，应当确保工作存储器的安全。 </a:t>
            </a:r>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rrowheads="1"/>
          </p:cNvSpPr>
          <p:nvPr>
            <p:ph type="title"/>
          </p:nvPr>
        </p:nvSpPr>
        <p:spPr>
          <a:xfrm>
            <a:off x="250825" y="333375"/>
            <a:ext cx="8540750" cy="1143000"/>
          </a:xfrm>
        </p:spPr>
        <p:txBody>
          <a:bodyPr/>
          <a:lstStyle/>
          <a:p>
            <a:r>
              <a:rPr lang="zh-CN" altLang="en-US" b="1"/>
              <a:t>密钥备份</a:t>
            </a:r>
            <a:r>
              <a:rPr lang="zh-CN" altLang="en-US"/>
              <a:t> </a:t>
            </a:r>
          </a:p>
        </p:txBody>
      </p:sp>
      <p:sp>
        <p:nvSpPr>
          <p:cNvPr id="362499" name="Rectangle 3"/>
          <p:cNvSpPr>
            <a:spLocks noGrp="1" noRot="1" noChangeArrowheads="1"/>
          </p:cNvSpPr>
          <p:nvPr>
            <p:ph type="body" idx="1"/>
          </p:nvPr>
        </p:nvSpPr>
        <p:spPr>
          <a:xfrm>
            <a:off x="301625" y="1700213"/>
            <a:ext cx="8540750" cy="4752975"/>
          </a:xfrm>
        </p:spPr>
        <p:txBody>
          <a:bodyPr/>
          <a:lstStyle/>
          <a:p>
            <a:r>
              <a:rPr lang="zh-CN" altLang="en-US" sz="2800"/>
              <a:t>密钥的备份应当是异设备备份，甚至是异地备份。</a:t>
            </a:r>
          </a:p>
          <a:p>
            <a:r>
              <a:rPr lang="zh-CN" altLang="en-US" sz="2800"/>
              <a:t>备份的密钥应当受到与存储密钥一样的保护</a:t>
            </a:r>
          </a:p>
          <a:p>
            <a:r>
              <a:rPr lang="zh-CN" altLang="en-US" sz="2800"/>
              <a:t>为了减少明文形态的密钥数量，一般采用高级密钥保护低级密钥的方式来进行备份</a:t>
            </a:r>
          </a:p>
          <a:p>
            <a:r>
              <a:rPr lang="zh-CN" altLang="en-US" sz="2800"/>
              <a:t>对于高级密钥，不能以密文形态备份。为了进一步增强安全，可采用多个密钥分量的形态进行备份。</a:t>
            </a:r>
          </a:p>
          <a:p>
            <a:r>
              <a:rPr lang="zh-CN" altLang="en-US" sz="2800"/>
              <a:t>密钥的备份应当方便恢复，密钥的恢复应当经过授权而且要遵循安全的规章制度。</a:t>
            </a:r>
          </a:p>
          <a:p>
            <a:r>
              <a:rPr lang="zh-CN" altLang="en-US" sz="2800"/>
              <a:t>密钥的备份和恢复都要记录日志，并进行审计。</a:t>
            </a:r>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rrowheads="1"/>
          </p:cNvSpPr>
          <p:nvPr>
            <p:ph type="title"/>
          </p:nvPr>
        </p:nvSpPr>
        <p:spPr>
          <a:xfrm>
            <a:off x="395288" y="188913"/>
            <a:ext cx="8540750" cy="1143000"/>
          </a:xfrm>
        </p:spPr>
        <p:txBody>
          <a:bodyPr/>
          <a:lstStyle/>
          <a:p>
            <a:r>
              <a:rPr lang="zh-CN" altLang="en-US" sz="4000"/>
              <a:t>密钥分配</a:t>
            </a:r>
            <a:r>
              <a:rPr lang="zh-CN" altLang="en-US"/>
              <a:t> </a:t>
            </a:r>
          </a:p>
        </p:txBody>
      </p:sp>
      <p:sp>
        <p:nvSpPr>
          <p:cNvPr id="363523" name="Rectangle 3"/>
          <p:cNvSpPr>
            <a:spLocks noGrp="1" noRot="1" noChangeArrowheads="1"/>
          </p:cNvSpPr>
          <p:nvPr>
            <p:ph type="body" idx="1"/>
          </p:nvPr>
        </p:nvSpPr>
        <p:spPr>
          <a:xfrm>
            <a:off x="323850" y="1052513"/>
            <a:ext cx="8540750" cy="4194175"/>
          </a:xfrm>
        </p:spPr>
        <p:txBody>
          <a:bodyPr/>
          <a:lstStyle/>
          <a:p>
            <a:r>
              <a:rPr lang="zh-CN" altLang="en-US" sz="2800" b="1" dirty="0">
                <a:solidFill>
                  <a:srgbClr val="00B0F0"/>
                </a:solidFill>
              </a:rPr>
              <a:t>主密钥的分配</a:t>
            </a:r>
            <a:r>
              <a:rPr lang="zh-CN" altLang="en-US" sz="2800" dirty="0">
                <a:solidFill>
                  <a:srgbClr val="00B0F0"/>
                </a:solidFill>
              </a:rPr>
              <a:t> </a:t>
            </a:r>
          </a:p>
          <a:p>
            <a:pPr lvl="1"/>
            <a:r>
              <a:rPr lang="zh-CN" altLang="en-US" sz="2400" dirty="0"/>
              <a:t>采取最安全的分配方法。一般采用人工分配主密钥，由专职密钥分配人员分配并由专职安装人员妥善安装。 </a:t>
            </a:r>
          </a:p>
          <a:p>
            <a:r>
              <a:rPr lang="zh-CN" altLang="en-US" sz="2800" b="1" dirty="0">
                <a:solidFill>
                  <a:srgbClr val="00B0F0"/>
                </a:solidFill>
              </a:rPr>
              <a:t>二级密钥的分配</a:t>
            </a:r>
            <a:r>
              <a:rPr lang="zh-CN" altLang="en-US" sz="2800" dirty="0">
                <a:solidFill>
                  <a:srgbClr val="00B0F0"/>
                </a:solidFill>
              </a:rPr>
              <a:t> </a:t>
            </a:r>
          </a:p>
          <a:p>
            <a:pPr lvl="1"/>
            <a:r>
              <a:rPr lang="zh-CN" altLang="en-US" sz="2400" dirty="0"/>
              <a:t>利用已经分配安装的主密钥对二级密钥进行加密保护，并利用计算机网络自动传输分配。</a:t>
            </a:r>
            <a:r>
              <a:rPr lang="zh-CN" altLang="en-US" dirty="0"/>
              <a:t> </a:t>
            </a:r>
          </a:p>
        </p:txBody>
      </p:sp>
      <p:grpSp>
        <p:nvGrpSpPr>
          <p:cNvPr id="2" name="Group 4"/>
          <p:cNvGrpSpPr>
            <a:grpSpLocks/>
          </p:cNvGrpSpPr>
          <p:nvPr/>
        </p:nvGrpSpPr>
        <p:grpSpPr bwMode="auto">
          <a:xfrm>
            <a:off x="1331913" y="3933825"/>
            <a:ext cx="6696075" cy="1800225"/>
            <a:chOff x="3240" y="1515"/>
            <a:chExt cx="5535" cy="1455"/>
          </a:xfrm>
        </p:grpSpPr>
        <p:sp>
          <p:nvSpPr>
            <p:cNvPr id="363525" name="Rectangle 5"/>
            <p:cNvSpPr>
              <a:spLocks noChangeArrowheads="1"/>
            </p:cNvSpPr>
            <p:nvPr/>
          </p:nvSpPr>
          <p:spPr bwMode="auto">
            <a:xfrm>
              <a:off x="3240" y="1752"/>
              <a:ext cx="622" cy="438"/>
            </a:xfrm>
            <a:prstGeom prst="rect">
              <a:avLst/>
            </a:prstGeom>
            <a:noFill/>
            <a:ln w="9525">
              <a:solidFill>
                <a:srgbClr val="000000"/>
              </a:solidFill>
              <a:miter lim="800000"/>
              <a:headEnd/>
              <a:tailEnd/>
            </a:ln>
            <a:effectLst/>
          </p:spPr>
          <p:txBody>
            <a:bodyPr wrap="none" lIns="84125" tIns="42062" rIns="84125" bIns="42062" anchor="ctr"/>
            <a:lstStyle/>
            <a:p>
              <a:pPr algn="ctr"/>
              <a:r>
                <a:rPr lang="en-US" altLang="zh-CN" sz="2400" dirty="0"/>
                <a:t>K</a:t>
              </a:r>
              <a:r>
                <a:rPr lang="en-US" altLang="zh-CN" sz="2400" baseline="-25000" dirty="0"/>
                <a:t>NC</a:t>
              </a:r>
              <a:endParaRPr lang="en-US" altLang="zh-CN" sz="4000" dirty="0"/>
            </a:p>
          </p:txBody>
        </p:sp>
        <p:sp>
          <p:nvSpPr>
            <p:cNvPr id="363526" name="Line 6"/>
            <p:cNvSpPr>
              <a:spLocks noChangeShapeType="1"/>
            </p:cNvSpPr>
            <p:nvPr/>
          </p:nvSpPr>
          <p:spPr bwMode="auto">
            <a:xfrm>
              <a:off x="3877" y="1908"/>
              <a:ext cx="623" cy="1"/>
            </a:xfrm>
            <a:prstGeom prst="line">
              <a:avLst/>
            </a:prstGeom>
            <a:noFill/>
            <a:ln w="9525">
              <a:solidFill>
                <a:srgbClr val="000000"/>
              </a:solidFill>
              <a:round/>
              <a:headEnd/>
              <a:tailEnd type="triangle" w="med" len="med"/>
            </a:ln>
            <a:effectLst/>
          </p:spPr>
          <p:txBody>
            <a:bodyPr/>
            <a:lstStyle/>
            <a:p>
              <a:endParaRPr lang="zh-CN" altLang="en-US"/>
            </a:p>
          </p:txBody>
        </p:sp>
        <p:sp>
          <p:nvSpPr>
            <p:cNvPr id="363527" name="Oval 7"/>
            <p:cNvSpPr>
              <a:spLocks noChangeArrowheads="1"/>
            </p:cNvSpPr>
            <p:nvPr/>
          </p:nvSpPr>
          <p:spPr bwMode="auto">
            <a:xfrm>
              <a:off x="4500" y="1599"/>
              <a:ext cx="624" cy="622"/>
            </a:xfrm>
            <a:prstGeom prst="ellipse">
              <a:avLst/>
            </a:prstGeom>
            <a:noFill/>
            <a:ln w="9525">
              <a:solidFill>
                <a:srgbClr val="000000"/>
              </a:solidFill>
              <a:round/>
              <a:headEnd/>
              <a:tailEnd/>
            </a:ln>
            <a:effectLst/>
          </p:spPr>
          <p:txBody>
            <a:bodyPr lIns="84125" tIns="42062" rIns="84125" bIns="42062" anchor="ctr"/>
            <a:lstStyle/>
            <a:p>
              <a:pPr algn="ctr"/>
              <a:r>
                <a:rPr lang="en-US" altLang="zh-CN" sz="2400" dirty="0"/>
                <a:t>E</a:t>
              </a:r>
              <a:endParaRPr lang="en-US" altLang="zh-CN" sz="4000" dirty="0"/>
            </a:p>
          </p:txBody>
        </p:sp>
        <p:sp>
          <p:nvSpPr>
            <p:cNvPr id="363528" name="Line 8"/>
            <p:cNvSpPr>
              <a:spLocks noChangeShapeType="1"/>
            </p:cNvSpPr>
            <p:nvPr/>
          </p:nvSpPr>
          <p:spPr bwMode="auto">
            <a:xfrm flipV="1">
              <a:off x="4797" y="2220"/>
              <a:ext cx="1" cy="311"/>
            </a:xfrm>
            <a:prstGeom prst="line">
              <a:avLst/>
            </a:prstGeom>
            <a:noFill/>
            <a:ln w="9525">
              <a:solidFill>
                <a:srgbClr val="000000"/>
              </a:solidFill>
              <a:round/>
              <a:headEnd/>
              <a:tailEnd type="triangle" w="med" len="med"/>
            </a:ln>
            <a:effectLst/>
          </p:spPr>
          <p:txBody>
            <a:bodyPr/>
            <a:lstStyle/>
            <a:p>
              <a:endParaRPr lang="zh-CN" altLang="en-US"/>
            </a:p>
          </p:txBody>
        </p:sp>
        <p:sp>
          <p:nvSpPr>
            <p:cNvPr id="363529" name="Rectangle 9"/>
            <p:cNvSpPr>
              <a:spLocks noChangeArrowheads="1"/>
            </p:cNvSpPr>
            <p:nvPr/>
          </p:nvSpPr>
          <p:spPr bwMode="auto">
            <a:xfrm>
              <a:off x="4543" y="2450"/>
              <a:ext cx="521" cy="519"/>
            </a:xfrm>
            <a:prstGeom prst="rect">
              <a:avLst/>
            </a:prstGeom>
            <a:noFill/>
            <a:ln w="9525">
              <a:noFill/>
              <a:miter lim="800000"/>
              <a:headEnd/>
              <a:tailEnd/>
            </a:ln>
            <a:effectLst/>
          </p:spPr>
          <p:txBody>
            <a:bodyPr wrap="none" lIns="84125" tIns="42062" rIns="84125" bIns="42062" anchor="ctr"/>
            <a:lstStyle/>
            <a:p>
              <a:pPr algn="ctr"/>
              <a:r>
                <a:rPr lang="en-US" altLang="zh-CN" sz="2400" dirty="0"/>
                <a:t>K</a:t>
              </a:r>
              <a:r>
                <a:rPr lang="en-US" altLang="zh-CN" sz="2400" baseline="-25000" dirty="0"/>
                <a:t>M</a:t>
              </a:r>
              <a:endParaRPr lang="en-US" altLang="zh-CN" sz="4000" dirty="0"/>
            </a:p>
          </p:txBody>
        </p:sp>
        <p:sp>
          <p:nvSpPr>
            <p:cNvPr id="363530" name="Line 10"/>
            <p:cNvSpPr>
              <a:spLocks noChangeShapeType="1"/>
            </p:cNvSpPr>
            <p:nvPr/>
          </p:nvSpPr>
          <p:spPr bwMode="auto">
            <a:xfrm>
              <a:off x="5115" y="1908"/>
              <a:ext cx="1800" cy="0"/>
            </a:xfrm>
            <a:prstGeom prst="line">
              <a:avLst/>
            </a:prstGeom>
            <a:noFill/>
            <a:ln w="9525">
              <a:solidFill>
                <a:srgbClr val="000000"/>
              </a:solidFill>
              <a:round/>
              <a:headEnd/>
              <a:tailEnd type="triangle" w="med" len="med"/>
            </a:ln>
            <a:effectLst/>
          </p:spPr>
          <p:txBody>
            <a:bodyPr/>
            <a:lstStyle/>
            <a:p>
              <a:endParaRPr lang="zh-CN" altLang="en-US"/>
            </a:p>
          </p:txBody>
        </p:sp>
        <p:sp>
          <p:nvSpPr>
            <p:cNvPr id="363531" name="Line 11"/>
            <p:cNvSpPr>
              <a:spLocks noChangeShapeType="1"/>
            </p:cNvSpPr>
            <p:nvPr/>
          </p:nvSpPr>
          <p:spPr bwMode="auto">
            <a:xfrm>
              <a:off x="7530" y="1908"/>
              <a:ext cx="623" cy="1"/>
            </a:xfrm>
            <a:prstGeom prst="line">
              <a:avLst/>
            </a:prstGeom>
            <a:noFill/>
            <a:ln w="9525">
              <a:solidFill>
                <a:srgbClr val="000000"/>
              </a:solidFill>
              <a:round/>
              <a:headEnd/>
              <a:tailEnd type="triangle" w="med" len="med"/>
            </a:ln>
            <a:effectLst/>
          </p:spPr>
          <p:txBody>
            <a:bodyPr/>
            <a:lstStyle/>
            <a:p>
              <a:endParaRPr lang="zh-CN" altLang="en-US"/>
            </a:p>
          </p:txBody>
        </p:sp>
        <p:sp>
          <p:nvSpPr>
            <p:cNvPr id="363532" name="Rectangle 12"/>
            <p:cNvSpPr>
              <a:spLocks noChangeArrowheads="1"/>
            </p:cNvSpPr>
            <p:nvPr/>
          </p:nvSpPr>
          <p:spPr bwMode="auto">
            <a:xfrm>
              <a:off x="8153" y="1752"/>
              <a:ext cx="622" cy="438"/>
            </a:xfrm>
            <a:prstGeom prst="rect">
              <a:avLst/>
            </a:prstGeom>
            <a:noFill/>
            <a:ln w="9525">
              <a:solidFill>
                <a:srgbClr val="000000"/>
              </a:solidFill>
              <a:miter lim="800000"/>
              <a:headEnd/>
              <a:tailEnd/>
            </a:ln>
            <a:effectLst/>
          </p:spPr>
          <p:txBody>
            <a:bodyPr wrap="none" lIns="84125" tIns="42062" rIns="84125" bIns="42062" anchor="ctr"/>
            <a:lstStyle/>
            <a:p>
              <a:pPr algn="ctr"/>
              <a:r>
                <a:rPr lang="en-US" altLang="zh-CN" sz="2400" dirty="0"/>
                <a:t>K</a:t>
              </a:r>
              <a:r>
                <a:rPr lang="en-US" altLang="zh-CN" sz="2400" baseline="-25000" dirty="0"/>
                <a:t>NC</a:t>
              </a:r>
              <a:endParaRPr lang="en-US" altLang="zh-CN" sz="4000" dirty="0"/>
            </a:p>
          </p:txBody>
        </p:sp>
        <p:sp>
          <p:nvSpPr>
            <p:cNvPr id="363533" name="Oval 13"/>
            <p:cNvSpPr>
              <a:spLocks noChangeArrowheads="1"/>
            </p:cNvSpPr>
            <p:nvPr/>
          </p:nvSpPr>
          <p:spPr bwMode="auto">
            <a:xfrm>
              <a:off x="6915" y="1596"/>
              <a:ext cx="624" cy="622"/>
            </a:xfrm>
            <a:prstGeom prst="ellipse">
              <a:avLst/>
            </a:prstGeom>
            <a:noFill/>
            <a:ln w="9525">
              <a:solidFill>
                <a:srgbClr val="000000"/>
              </a:solidFill>
              <a:round/>
              <a:headEnd/>
              <a:tailEnd/>
            </a:ln>
            <a:effectLst/>
          </p:spPr>
          <p:txBody>
            <a:bodyPr lIns="84125" tIns="42062" rIns="84125" bIns="42062" anchor="ctr"/>
            <a:lstStyle/>
            <a:p>
              <a:pPr algn="ctr"/>
              <a:r>
                <a:rPr lang="en-US" altLang="zh-CN" sz="2400" dirty="0"/>
                <a:t>D</a:t>
              </a:r>
              <a:endParaRPr lang="en-US" altLang="zh-CN" sz="4000" dirty="0"/>
            </a:p>
          </p:txBody>
        </p:sp>
        <p:sp>
          <p:nvSpPr>
            <p:cNvPr id="363534" name="Line 14"/>
            <p:cNvSpPr>
              <a:spLocks noChangeShapeType="1"/>
            </p:cNvSpPr>
            <p:nvPr/>
          </p:nvSpPr>
          <p:spPr bwMode="auto">
            <a:xfrm flipV="1">
              <a:off x="7229" y="2221"/>
              <a:ext cx="1" cy="311"/>
            </a:xfrm>
            <a:prstGeom prst="line">
              <a:avLst/>
            </a:prstGeom>
            <a:noFill/>
            <a:ln w="9525">
              <a:solidFill>
                <a:srgbClr val="000000"/>
              </a:solidFill>
              <a:round/>
              <a:headEnd/>
              <a:tailEnd type="triangle" w="med" len="med"/>
            </a:ln>
            <a:effectLst/>
          </p:spPr>
          <p:txBody>
            <a:bodyPr/>
            <a:lstStyle/>
            <a:p>
              <a:endParaRPr lang="zh-CN" altLang="en-US"/>
            </a:p>
          </p:txBody>
        </p:sp>
        <p:sp>
          <p:nvSpPr>
            <p:cNvPr id="363535" name="Rectangle 15"/>
            <p:cNvSpPr>
              <a:spLocks noChangeArrowheads="1"/>
            </p:cNvSpPr>
            <p:nvPr/>
          </p:nvSpPr>
          <p:spPr bwMode="auto">
            <a:xfrm>
              <a:off x="6975" y="2451"/>
              <a:ext cx="521" cy="519"/>
            </a:xfrm>
            <a:prstGeom prst="rect">
              <a:avLst/>
            </a:prstGeom>
            <a:noFill/>
            <a:ln w="9525">
              <a:noFill/>
              <a:miter lim="800000"/>
              <a:headEnd/>
              <a:tailEnd/>
            </a:ln>
            <a:effectLst/>
          </p:spPr>
          <p:txBody>
            <a:bodyPr wrap="none" lIns="84125" tIns="42062" rIns="84125" bIns="42062" anchor="ctr"/>
            <a:lstStyle/>
            <a:p>
              <a:pPr algn="ctr"/>
              <a:r>
                <a:rPr lang="en-US" altLang="zh-CN" sz="2400" dirty="0"/>
                <a:t>K</a:t>
              </a:r>
              <a:r>
                <a:rPr lang="en-US" altLang="zh-CN" sz="2400" baseline="-25000" dirty="0"/>
                <a:t>M</a:t>
              </a:r>
              <a:endParaRPr lang="en-US" altLang="zh-CN" sz="4000" dirty="0"/>
            </a:p>
          </p:txBody>
        </p:sp>
        <p:sp>
          <p:nvSpPr>
            <p:cNvPr id="363536" name="Rectangle 16"/>
            <p:cNvSpPr>
              <a:spLocks noChangeArrowheads="1"/>
            </p:cNvSpPr>
            <p:nvPr/>
          </p:nvSpPr>
          <p:spPr bwMode="auto">
            <a:xfrm>
              <a:off x="5400" y="1515"/>
              <a:ext cx="1260" cy="438"/>
            </a:xfrm>
            <a:prstGeom prst="rect">
              <a:avLst/>
            </a:prstGeom>
            <a:noFill/>
            <a:ln w="9525">
              <a:noFill/>
              <a:miter lim="800000"/>
              <a:headEnd/>
              <a:tailEnd/>
            </a:ln>
            <a:effectLst/>
          </p:spPr>
          <p:txBody>
            <a:bodyPr lIns="84125" tIns="42062" rIns="84125" bIns="42062" anchor="ctr"/>
            <a:lstStyle/>
            <a:p>
              <a:pPr algn="ctr"/>
              <a:r>
                <a:rPr lang="zh-CN" altLang="en-US" sz="2400" dirty="0"/>
                <a:t>网络传输</a:t>
              </a:r>
              <a:endParaRPr lang="zh-CN" altLang="en-US" sz="4000" dirty="0"/>
            </a:p>
          </p:txBody>
        </p:sp>
      </p:grpSp>
      <p:sp>
        <p:nvSpPr>
          <p:cNvPr id="363537" name="Text Box 17"/>
          <p:cNvSpPr txBox="1">
            <a:spLocks noChangeArrowheads="1"/>
          </p:cNvSpPr>
          <p:nvPr/>
        </p:nvSpPr>
        <p:spPr bwMode="auto">
          <a:xfrm>
            <a:off x="3635375" y="5589588"/>
            <a:ext cx="2520950" cy="830997"/>
          </a:xfrm>
          <a:prstGeom prst="rect">
            <a:avLst/>
          </a:prstGeom>
          <a:noFill/>
          <a:ln w="9525">
            <a:noFill/>
            <a:miter lim="800000"/>
            <a:headEnd/>
            <a:tailEnd/>
          </a:ln>
          <a:effectLst/>
        </p:spPr>
        <p:txBody>
          <a:bodyPr>
            <a:spAutoFit/>
          </a:bodyPr>
          <a:lstStyle/>
          <a:p>
            <a:r>
              <a:rPr lang="en-US" altLang="zh-CN" sz="2400" dirty="0"/>
              <a:t>K</a:t>
            </a:r>
            <a:r>
              <a:rPr lang="en-US" altLang="zh-CN" sz="2400" baseline="-25000" dirty="0"/>
              <a:t>NC </a:t>
            </a:r>
            <a:r>
              <a:rPr lang="zh-CN" altLang="en-US" sz="2400" dirty="0"/>
              <a:t>：二级密钥</a:t>
            </a:r>
          </a:p>
          <a:p>
            <a:r>
              <a:rPr lang="en-US" altLang="zh-CN" sz="2400" dirty="0"/>
              <a:t>K</a:t>
            </a:r>
            <a:r>
              <a:rPr lang="en-US" altLang="zh-CN" sz="2400" baseline="-25000" dirty="0"/>
              <a:t>M</a:t>
            </a:r>
            <a:r>
              <a:rPr lang="en-US" altLang="zh-CN" sz="2400" dirty="0"/>
              <a:t>  </a:t>
            </a:r>
            <a:r>
              <a:rPr lang="zh-CN" altLang="en-US" sz="2400" dirty="0"/>
              <a:t>：主密钥</a:t>
            </a: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lgn="l">
              <a:defRPr/>
            </a:pPr>
            <a:fld id="{C5F4AF64-FE27-4756-AC2D-112244A196A0}" type="slidenum">
              <a:rPr lang="zh-CN" altLang="en-US" smtClean="0"/>
              <a:pPr algn="l">
                <a:defRPr/>
              </a:pPr>
              <a:t>17</a:t>
            </a:fld>
            <a:endParaRPr lang="en-US" altLang="zh-CN"/>
          </a:p>
        </p:txBody>
      </p:sp>
      <p:sp>
        <p:nvSpPr>
          <p:cNvPr id="7" name="Rectangle 2"/>
          <p:cNvSpPr>
            <a:spLocks noChangeArrowheads="1"/>
          </p:cNvSpPr>
          <p:nvPr/>
        </p:nvSpPr>
        <p:spPr bwMode="auto">
          <a:xfrm>
            <a:off x="0" y="1270000"/>
            <a:ext cx="9144000" cy="1200329"/>
          </a:xfrm>
          <a:prstGeom prst="rect">
            <a:avLst/>
          </a:prstGeom>
          <a:noFill/>
          <a:ln w="9525">
            <a:noFill/>
            <a:miter lim="800000"/>
            <a:headEnd/>
            <a:tailEnd/>
          </a:ln>
          <a:effectLst/>
        </p:spPr>
        <p:txBody>
          <a:bodyPr>
            <a:spAutoFit/>
          </a:bodyPr>
          <a:lstStyle/>
          <a:p>
            <a:pPr algn="l" eaLnBrk="0" hangingPunct="0"/>
            <a:r>
              <a:rPr lang="zh-CN" altLang="en-US"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密钥分配技术一般需要解决两个方面的问题：</a:t>
            </a:r>
            <a:r>
              <a:rPr lang="zh-CN" altLang="en-US" sz="2400" b="1" dirty="0">
                <a:latin typeface="楷体_GB2312" pitchFamily="49" charset="-122"/>
                <a:ea typeface="楷体_GB2312" pitchFamily="49" charset="-122"/>
              </a:rPr>
              <a:t>为减轻负担，提高效率，引入自动密钥分配机制；为提高安全性，尽可能减少系统中驻留的密钥量。 </a:t>
            </a:r>
          </a:p>
        </p:txBody>
      </p:sp>
      <p:sp>
        <p:nvSpPr>
          <p:cNvPr id="8" name="Rectangle 3"/>
          <p:cNvSpPr>
            <a:spLocks noChangeArrowheads="1"/>
          </p:cNvSpPr>
          <p:nvPr/>
        </p:nvSpPr>
        <p:spPr bwMode="auto">
          <a:xfrm>
            <a:off x="0" y="2422525"/>
            <a:ext cx="9144000" cy="442913"/>
          </a:xfrm>
          <a:prstGeom prst="rect">
            <a:avLst/>
          </a:prstGeom>
          <a:noFill/>
          <a:ln w="9525">
            <a:noFill/>
            <a:miter lim="800000"/>
            <a:headEnd/>
            <a:tailEnd/>
          </a:ln>
          <a:effectLst/>
        </p:spPr>
        <p:txBody>
          <a:bodyPr>
            <a:spAutoFit/>
          </a:bodyPr>
          <a:lstStyle/>
          <a:p>
            <a:pPr algn="l" eaLnBrk="0" hangingPunct="0"/>
            <a:r>
              <a:rPr lang="en-US" altLang="zh-CN" sz="2300" b="1" dirty="0">
                <a:solidFill>
                  <a:srgbClr val="FF0000"/>
                </a:solidFill>
                <a:latin typeface="楷体_GB2312" pitchFamily="49" charset="-122"/>
                <a:ea typeface="楷体_GB2312" pitchFamily="49" charset="-122"/>
              </a:rPr>
              <a:t>  (1)</a:t>
            </a:r>
            <a:r>
              <a:rPr lang="zh-CN" altLang="en-US" sz="2300" b="1" dirty="0">
                <a:solidFill>
                  <a:srgbClr val="FF0000"/>
                </a:solidFill>
                <a:latin typeface="楷体_GB2312" pitchFamily="49" charset="-122"/>
                <a:ea typeface="楷体_GB2312" pitchFamily="49" charset="-122"/>
              </a:rPr>
              <a:t>密钥分配的基本方法 </a:t>
            </a:r>
          </a:p>
        </p:txBody>
      </p:sp>
      <p:sp>
        <p:nvSpPr>
          <p:cNvPr id="9" name="Rectangle 4"/>
          <p:cNvSpPr>
            <a:spLocks noChangeArrowheads="1"/>
          </p:cNvSpPr>
          <p:nvPr/>
        </p:nvSpPr>
        <p:spPr bwMode="auto">
          <a:xfrm>
            <a:off x="0" y="2844800"/>
            <a:ext cx="9144000" cy="442913"/>
          </a:xfrm>
          <a:prstGeom prst="rect">
            <a:avLst/>
          </a:prstGeom>
          <a:noFill/>
          <a:ln w="9525">
            <a:noFill/>
            <a:miter lim="800000"/>
            <a:headEnd/>
            <a:tailEnd/>
          </a:ln>
          <a:effectLst/>
        </p:spPr>
        <p:txBody>
          <a:bodyPr>
            <a:spAutoFit/>
          </a:bodyPr>
          <a:lstStyle/>
          <a:p>
            <a:pPr algn="l" eaLnBrk="0" hangingPunct="0"/>
            <a:r>
              <a:rPr lang="zh-CN" altLang="en-US" sz="2200" b="1" dirty="0">
                <a:solidFill>
                  <a:srgbClr val="0000FF"/>
                </a:solidFill>
                <a:latin typeface="楷体_GB2312" pitchFamily="49" charset="-122"/>
                <a:ea typeface="楷体_GB2312" pitchFamily="49" charset="-122"/>
              </a:rPr>
              <a:t>  </a:t>
            </a:r>
            <a:r>
              <a:rPr lang="zh-CN" altLang="en-US" sz="2200" b="1" dirty="0" smtClean="0">
                <a:latin typeface="楷体_GB2312" pitchFamily="49" charset="-122"/>
                <a:ea typeface="楷体_GB2312" pitchFamily="49" charset="-122"/>
              </a:rPr>
              <a:t>对于</a:t>
            </a:r>
            <a:r>
              <a:rPr lang="zh-CN" altLang="en-US" sz="2200" b="1" dirty="0">
                <a:latin typeface="楷体_GB2312" pitchFamily="49" charset="-122"/>
                <a:ea typeface="楷体_GB2312" pitchFamily="49" charset="-122"/>
              </a:rPr>
              <a:t>通信双方</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，密钥分配可以有以下几种方法： </a:t>
            </a:r>
          </a:p>
        </p:txBody>
      </p:sp>
      <p:sp>
        <p:nvSpPr>
          <p:cNvPr id="10" name="Rectangle 5"/>
          <p:cNvSpPr>
            <a:spLocks noChangeArrowheads="1"/>
          </p:cNvSpPr>
          <p:nvPr/>
        </p:nvSpPr>
        <p:spPr bwMode="auto">
          <a:xfrm>
            <a:off x="0" y="3198813"/>
            <a:ext cx="9144000" cy="3071610"/>
          </a:xfrm>
          <a:prstGeom prst="rect">
            <a:avLst/>
          </a:prstGeom>
          <a:noFill/>
          <a:ln w="9525">
            <a:noFill/>
            <a:miter lim="800000"/>
            <a:headEnd/>
            <a:tailEnd/>
          </a:ln>
          <a:effectLst/>
        </p:spPr>
        <p:txBody>
          <a:bodyPr>
            <a:spAutoFit/>
          </a:bodyPr>
          <a:lstStyle/>
          <a:p>
            <a:pPr algn="l" eaLnBrk="0" hangingPunct="0">
              <a:lnSpc>
                <a:spcPct val="110000"/>
              </a:lnSpc>
            </a:pPr>
            <a:r>
              <a:rPr lang="zh-CN" altLang="en-US" sz="2200" b="1" dirty="0">
                <a:latin typeface="楷体_GB2312" pitchFamily="49" charset="-122"/>
                <a:ea typeface="楷体_GB2312" pitchFamily="49" charset="-122"/>
              </a:rPr>
              <a:t>   ① 密钥由</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选定，然后通过物理方法安全地传递给</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a:t>
            </a:r>
          </a:p>
          <a:p>
            <a:pPr algn="l" eaLnBrk="0" hangingPunct="0">
              <a:lnSpc>
                <a:spcPct val="110000"/>
              </a:lnSpc>
            </a:pPr>
            <a:r>
              <a:rPr lang="zh-CN" altLang="en-US" sz="2200" b="1" dirty="0">
                <a:latin typeface="楷体_GB2312" pitchFamily="49" charset="-122"/>
                <a:ea typeface="楷体_GB2312" pitchFamily="49" charset="-122"/>
              </a:rPr>
              <a:t>   ② 密钥由可信赖的第三方</a:t>
            </a:r>
            <a:r>
              <a:rPr lang="en-US" altLang="zh-CN" sz="2200" b="1" dirty="0">
                <a:latin typeface="楷体_GB2312" pitchFamily="49" charset="-122"/>
                <a:ea typeface="楷体_GB2312" pitchFamily="49" charset="-122"/>
              </a:rPr>
              <a:t>C</a:t>
            </a:r>
            <a:r>
              <a:rPr lang="zh-CN" altLang="en-US" sz="2200" b="1" dirty="0">
                <a:latin typeface="楷体_GB2312" pitchFamily="49" charset="-122"/>
                <a:ea typeface="楷体_GB2312" pitchFamily="49" charset="-122"/>
              </a:rPr>
              <a:t>选取并通过物理方法安全地发送给</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a:t>
            </a:r>
          </a:p>
          <a:p>
            <a:pPr algn="l" eaLnBrk="0" hangingPunct="0">
              <a:lnSpc>
                <a:spcPct val="110000"/>
              </a:lnSpc>
            </a:pPr>
            <a:r>
              <a:rPr lang="zh-CN" altLang="en-US" sz="2200" b="1" dirty="0">
                <a:latin typeface="楷体_GB2312" pitchFamily="49" charset="-122"/>
                <a:ea typeface="楷体_GB2312" pitchFamily="49" charset="-122"/>
              </a:rPr>
              <a:t>   ③ 如果</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事先已有一密钥，那么其中一方选取新密钥后，用已有的密钥加密新密钥发送给另一方。</a:t>
            </a:r>
          </a:p>
          <a:p>
            <a:pPr algn="l" eaLnBrk="0" hangingPunct="0">
              <a:lnSpc>
                <a:spcPct val="110000"/>
              </a:lnSpc>
            </a:pPr>
            <a:r>
              <a:rPr lang="zh-CN" altLang="en-US" sz="2200" b="1" dirty="0">
                <a:latin typeface="楷体_GB2312" pitchFamily="49" charset="-122"/>
                <a:ea typeface="楷体_GB2312" pitchFamily="49" charset="-122"/>
              </a:rPr>
              <a:t>   ④ 如果</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都有一个到可信赖的第三方</a:t>
            </a:r>
            <a:r>
              <a:rPr lang="en-US" altLang="zh-CN" sz="2200" b="1" dirty="0">
                <a:latin typeface="楷体_GB2312" pitchFamily="49" charset="-122"/>
                <a:ea typeface="楷体_GB2312" pitchFamily="49" charset="-122"/>
              </a:rPr>
              <a:t>C</a:t>
            </a:r>
            <a:r>
              <a:rPr lang="zh-CN" altLang="en-US" sz="2200" b="1" dirty="0">
                <a:latin typeface="楷体_GB2312" pitchFamily="49" charset="-122"/>
                <a:ea typeface="楷体_GB2312" pitchFamily="49" charset="-122"/>
              </a:rPr>
              <a:t>的保密信道，那么</a:t>
            </a:r>
            <a:r>
              <a:rPr lang="en-US" altLang="zh-CN" sz="2200" b="1" dirty="0">
                <a:latin typeface="楷体_GB2312" pitchFamily="49" charset="-122"/>
                <a:ea typeface="楷体_GB2312" pitchFamily="49" charset="-122"/>
              </a:rPr>
              <a:t>C</a:t>
            </a:r>
            <a:r>
              <a:rPr lang="zh-CN" altLang="en-US" sz="2200" b="1" dirty="0">
                <a:latin typeface="楷体_GB2312" pitchFamily="49" charset="-122"/>
                <a:ea typeface="楷体_GB2312" pitchFamily="49" charset="-122"/>
              </a:rPr>
              <a:t>就可以为</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选取密钥后安全地发送给</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a:t>
            </a:r>
          </a:p>
          <a:p>
            <a:pPr algn="l" eaLnBrk="0" hangingPunct="0">
              <a:lnSpc>
                <a:spcPct val="110000"/>
              </a:lnSpc>
            </a:pPr>
            <a:r>
              <a:rPr lang="zh-CN" altLang="en-US" sz="2200" b="1" dirty="0">
                <a:latin typeface="楷体_GB2312" pitchFamily="49" charset="-122"/>
                <a:ea typeface="楷体_GB2312" pitchFamily="49" charset="-122"/>
              </a:rPr>
              <a:t>   ⑤ 如果</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都在可信赖的第三方</a:t>
            </a:r>
            <a:r>
              <a:rPr lang="en-US" altLang="zh-CN" sz="2200" b="1" dirty="0">
                <a:latin typeface="楷体_GB2312" pitchFamily="49" charset="-122"/>
                <a:ea typeface="楷体_GB2312" pitchFamily="49" charset="-122"/>
              </a:rPr>
              <a:t>C</a:t>
            </a:r>
            <a:r>
              <a:rPr lang="zh-CN" altLang="en-US" sz="2200" b="1" dirty="0">
                <a:latin typeface="楷体_GB2312" pitchFamily="49" charset="-122"/>
                <a:ea typeface="楷体_GB2312" pitchFamily="49" charset="-122"/>
              </a:rPr>
              <a:t>发布自己的公开密钥，那么他们用彼此的公开密钥进行保密通信。 </a:t>
            </a:r>
          </a:p>
        </p:txBody>
      </p:sp>
      <p:sp>
        <p:nvSpPr>
          <p:cNvPr id="12" name="Rectangle 7"/>
          <p:cNvSpPr>
            <a:spLocks noChangeArrowheads="1"/>
          </p:cNvSpPr>
          <p:nvPr/>
        </p:nvSpPr>
        <p:spPr bwMode="auto">
          <a:xfrm>
            <a:off x="0" y="765175"/>
            <a:ext cx="9324975" cy="554038"/>
          </a:xfrm>
          <a:prstGeom prst="rect">
            <a:avLst/>
          </a:prstGeom>
          <a:noFill/>
          <a:ln w="9525">
            <a:noFill/>
            <a:miter lim="800000"/>
            <a:headEnd/>
            <a:tailEnd/>
          </a:ln>
          <a:effectLst/>
        </p:spPr>
        <p:txBody>
          <a:bodyPr tIns="76176" bIns="50784" anchor="ctr">
            <a:spAutoFit/>
          </a:bodyPr>
          <a:lstStyle/>
          <a:p>
            <a:pPr algn="l" eaLnBrk="0" hangingPunct="0">
              <a:buFontTx/>
              <a:buChar char="•"/>
            </a:pPr>
            <a:r>
              <a:rPr lang="zh-CN" altLang="en-US" sz="2800" b="1" dirty="0">
                <a:latin typeface="楷体_GB2312" pitchFamily="49" charset="-122"/>
                <a:ea typeface="楷体_GB2312" pitchFamily="49" charset="-122"/>
              </a:rPr>
              <a:t>密钥分配方案</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18</a:t>
            </a:fld>
            <a:endParaRPr lang="en-US" altLang="zh-CN"/>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583EC26-8727-43CB-8BE3-E13AF9DA17B7}"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sp>
        <p:nvSpPr>
          <p:cNvPr id="7" name="Rectangle 2"/>
          <p:cNvSpPr>
            <a:spLocks noChangeArrowheads="1"/>
          </p:cNvSpPr>
          <p:nvPr/>
        </p:nvSpPr>
        <p:spPr bwMode="auto">
          <a:xfrm>
            <a:off x="0" y="276225"/>
            <a:ext cx="9144000" cy="400110"/>
          </a:xfrm>
          <a:prstGeom prst="rect">
            <a:avLst/>
          </a:prstGeom>
          <a:noFill/>
          <a:ln w="9525">
            <a:noFill/>
            <a:miter lim="800000"/>
            <a:headEnd/>
            <a:tailEnd/>
          </a:ln>
          <a:effectLst/>
        </p:spPr>
        <p:txBody>
          <a:bodyPr>
            <a:spAutoFit/>
          </a:bodyPr>
          <a:lstStyle/>
          <a:p>
            <a:pPr algn="l" eaLnBrk="0" hangingPunct="0">
              <a:buFontTx/>
              <a:buChar char="•"/>
            </a:pPr>
            <a:r>
              <a:rPr lang="zh-CN" altLang="en-US" b="1" dirty="0">
                <a:solidFill>
                  <a:srgbClr val="FF0000"/>
                </a:solidFill>
                <a:latin typeface="楷体_GB2312" pitchFamily="49" charset="-122"/>
                <a:ea typeface="楷体_GB2312" pitchFamily="49" charset="-122"/>
              </a:rPr>
              <a:t>对称密码技术的密钥分配方案 </a:t>
            </a:r>
          </a:p>
        </p:txBody>
      </p:sp>
      <p:sp>
        <p:nvSpPr>
          <p:cNvPr id="8" name="Rectangle 3"/>
          <p:cNvSpPr>
            <a:spLocks noChangeArrowheads="1"/>
          </p:cNvSpPr>
          <p:nvPr/>
        </p:nvSpPr>
        <p:spPr bwMode="auto">
          <a:xfrm>
            <a:off x="0" y="765175"/>
            <a:ext cx="9144000" cy="400110"/>
          </a:xfrm>
          <a:prstGeom prst="rect">
            <a:avLst/>
          </a:prstGeom>
          <a:noFill/>
          <a:ln w="9525">
            <a:noFill/>
            <a:miter lim="800000"/>
            <a:headEnd/>
            <a:tailEnd/>
          </a:ln>
          <a:effectLst/>
        </p:spPr>
        <p:txBody>
          <a:bodyPr>
            <a:spAutoFit/>
          </a:bodyPr>
          <a:lstStyle/>
          <a:p>
            <a:pPr algn="l" eaLnBrk="0" hangingPunct="0"/>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）集中式密钥分配方案 </a:t>
            </a:r>
          </a:p>
        </p:txBody>
      </p:sp>
      <p:sp>
        <p:nvSpPr>
          <p:cNvPr id="9" name="Rectangle 4"/>
          <p:cNvSpPr>
            <a:spLocks noChangeArrowheads="1"/>
          </p:cNvSpPr>
          <p:nvPr/>
        </p:nvSpPr>
        <p:spPr bwMode="auto">
          <a:xfrm>
            <a:off x="0" y="1196975"/>
            <a:ext cx="9144000" cy="1107996"/>
          </a:xfrm>
          <a:prstGeom prst="rect">
            <a:avLst/>
          </a:prstGeom>
          <a:noFill/>
          <a:ln w="9525">
            <a:noFill/>
            <a:miter lim="800000"/>
            <a:headEnd/>
            <a:tailEnd/>
          </a:ln>
          <a:effectLst/>
        </p:spPr>
        <p:txBody>
          <a:bodyPr>
            <a:spAutoFit/>
          </a:bodyPr>
          <a:lstStyle/>
          <a:p>
            <a:pPr algn="just" eaLnBrk="0" hangingPunct="0"/>
            <a:r>
              <a:rPr lang="zh-CN" altLang="en-US"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下图就是具有密钥分配中心的密钥分配方案。图中假定</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分别与</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有一个共享的密钥</a:t>
            </a:r>
            <a:r>
              <a:rPr lang="en-US" altLang="zh-CN" sz="2200" b="1" dirty="0">
                <a:latin typeface="楷体_GB2312" pitchFamily="49" charset="-122"/>
                <a:ea typeface="楷体_GB2312" pitchFamily="49" charset="-122"/>
              </a:rPr>
              <a:t>K</a:t>
            </a:r>
            <a:r>
              <a:rPr lang="en-US" altLang="zh-CN" sz="2200" b="1" baseline="-30000"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K</a:t>
            </a:r>
            <a:r>
              <a:rPr lang="en-US" altLang="zh-CN" sz="2200" b="1" baseline="-30000"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希望与</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建立一个逻辑连接，并且需要一次性会话密钥来保护经过这个连接传输的数据，具体过程如下： </a:t>
            </a:r>
          </a:p>
        </p:txBody>
      </p:sp>
      <p:sp>
        <p:nvSpPr>
          <p:cNvPr id="10" name="Rectangle 5"/>
          <p:cNvSpPr>
            <a:spLocks noChangeArrowheads="1"/>
          </p:cNvSpPr>
          <p:nvPr/>
        </p:nvSpPr>
        <p:spPr bwMode="auto">
          <a:xfrm>
            <a:off x="3386138" y="3038475"/>
            <a:ext cx="9144000" cy="0"/>
          </a:xfrm>
          <a:prstGeom prst="rect">
            <a:avLst/>
          </a:prstGeom>
          <a:noFill/>
          <a:ln w="9525">
            <a:noFill/>
            <a:miter lim="800000"/>
            <a:headEnd/>
            <a:tailEnd/>
          </a:ln>
          <a:effectLst/>
        </p:spPr>
        <p:txBody>
          <a:bodyPr>
            <a:spAutoFit/>
          </a:bodyPr>
          <a:lstStyle/>
          <a:p>
            <a:endParaRPr lang="zh-CN" altLang="en-US"/>
          </a:p>
        </p:txBody>
      </p:sp>
      <p:sp>
        <p:nvSpPr>
          <p:cNvPr id="11" name="Rectangle 6"/>
          <p:cNvSpPr>
            <a:spLocks noChangeArrowheads="1"/>
          </p:cNvSpPr>
          <p:nvPr/>
        </p:nvSpPr>
        <p:spPr bwMode="auto">
          <a:xfrm>
            <a:off x="0" y="2781300"/>
            <a:ext cx="4876800" cy="3139321"/>
          </a:xfrm>
          <a:prstGeom prst="rect">
            <a:avLst/>
          </a:prstGeom>
          <a:noFill/>
          <a:ln w="9525">
            <a:noFill/>
            <a:miter lim="800000"/>
            <a:headEnd/>
            <a:tailEnd/>
          </a:ln>
          <a:effectLst/>
        </p:spPr>
        <p:txBody>
          <a:bodyPr>
            <a:spAutoFit/>
          </a:bodyPr>
          <a:lstStyle/>
          <a:p>
            <a:pPr algn="just" eaLnBrk="0" hangingPunct="0"/>
            <a:r>
              <a:rPr lang="zh-CN" altLang="en-US" b="1" dirty="0">
                <a:solidFill>
                  <a:srgbClr val="0000FF"/>
                </a:solidFill>
                <a:latin typeface="楷体_GB2312" pitchFamily="49" charset="-122"/>
                <a:ea typeface="楷体_GB2312" pitchFamily="49" charset="-122"/>
              </a:rPr>
              <a:t>   </a:t>
            </a:r>
            <a:r>
              <a:rPr lang="zh-CN" altLang="en-US" sz="2200" b="1" dirty="0">
                <a:solidFill>
                  <a:srgbClr val="FFC000"/>
                </a:solidFill>
                <a:latin typeface="楷体_GB2312" pitchFamily="49" charset="-122"/>
                <a:ea typeface="楷体_GB2312" pitchFamily="49" charset="-122"/>
              </a:rPr>
              <a:t>①</a:t>
            </a:r>
            <a:r>
              <a:rPr lang="en-US" altLang="zh-CN" sz="2200" b="1" dirty="0">
                <a:solidFill>
                  <a:srgbClr val="FFC000"/>
                </a:solidFill>
                <a:latin typeface="楷体_GB2312" pitchFamily="49" charset="-122"/>
                <a:ea typeface="楷体_GB2312" pitchFamily="49" charset="-122"/>
              </a:rPr>
              <a:t>A→KDC</a:t>
            </a:r>
            <a:r>
              <a:rPr lang="zh-CN" altLang="en-US" sz="2200" b="1" dirty="0">
                <a:solidFill>
                  <a:srgbClr val="FFC000"/>
                </a:solidFill>
                <a:latin typeface="楷体_GB2312" pitchFamily="49" charset="-122"/>
                <a:ea typeface="楷体_GB2312" pitchFamily="49" charset="-122"/>
              </a:rPr>
              <a:t>：</a:t>
            </a:r>
            <a:r>
              <a:rPr lang="en-US" altLang="zh-CN" sz="2200" b="1" dirty="0">
                <a:solidFill>
                  <a:srgbClr val="FFC000"/>
                </a:solidFill>
                <a:latin typeface="楷体_GB2312" pitchFamily="49" charset="-122"/>
                <a:ea typeface="楷体_GB2312" pitchFamily="49" charset="-122"/>
              </a:rPr>
              <a:t>ID</a:t>
            </a:r>
            <a:r>
              <a:rPr lang="en-US" altLang="zh-CN" sz="2200" b="1" baseline="-30000" dirty="0">
                <a:solidFill>
                  <a:srgbClr val="FFC000"/>
                </a:solidFill>
                <a:latin typeface="楷体_GB2312" pitchFamily="49" charset="-122"/>
                <a:ea typeface="楷体_GB2312" pitchFamily="49" charset="-122"/>
              </a:rPr>
              <a:t>A</a:t>
            </a:r>
            <a:r>
              <a:rPr lang="en-US" altLang="zh-CN" sz="2200" b="1" dirty="0">
                <a:solidFill>
                  <a:srgbClr val="FFC000"/>
                </a:solidFill>
                <a:latin typeface="楷体_GB2312" pitchFamily="49" charset="-122"/>
                <a:ea typeface="楷体_GB2312" pitchFamily="49" charset="-122"/>
              </a:rPr>
              <a:t>∥ID</a:t>
            </a:r>
            <a:r>
              <a:rPr lang="en-US" altLang="zh-CN" sz="2200" b="1" baseline="-30000" dirty="0">
                <a:solidFill>
                  <a:srgbClr val="FFC000"/>
                </a:solidFill>
                <a:latin typeface="楷体_GB2312" pitchFamily="49" charset="-122"/>
                <a:ea typeface="楷体_GB2312" pitchFamily="49" charset="-122"/>
              </a:rPr>
              <a:t>B</a:t>
            </a:r>
            <a:r>
              <a:rPr lang="en-US" altLang="zh-CN" sz="2200" b="1" dirty="0">
                <a:solidFill>
                  <a:srgbClr val="FFC000"/>
                </a:solidFill>
                <a:latin typeface="楷体_GB2312" pitchFamily="49" charset="-122"/>
                <a:ea typeface="楷体_GB2312" pitchFamily="49" charset="-122"/>
              </a:rPr>
              <a:t>∥N1</a:t>
            </a:r>
            <a:r>
              <a:rPr lang="zh-CN" altLang="en-US" sz="2200" b="1" dirty="0">
                <a:solidFill>
                  <a:srgbClr val="FFC000"/>
                </a:solidFill>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向</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发出会话密钥请求。</a:t>
            </a:r>
            <a:r>
              <a:rPr lang="zh-CN" altLang="en-US" sz="2200" b="1" dirty="0">
                <a:solidFill>
                  <a:srgbClr val="FF0000"/>
                </a:solidFill>
                <a:latin typeface="楷体_GB2312" pitchFamily="49" charset="-122"/>
                <a:ea typeface="楷体_GB2312" pitchFamily="49" charset="-122"/>
              </a:rPr>
              <a:t>请求的消息由两个数据项组成：</a:t>
            </a:r>
            <a:r>
              <a:rPr lang="zh-CN" altLang="en-US" sz="2200" b="1" dirty="0">
                <a:latin typeface="楷体_GB2312" pitchFamily="49" charset="-122"/>
                <a:ea typeface="楷体_GB2312" pitchFamily="49" charset="-122"/>
              </a:rPr>
              <a:t>一是</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的身份</a:t>
            </a:r>
            <a:r>
              <a:rPr lang="en-US" altLang="zh-CN" sz="2200" b="1" dirty="0">
                <a:latin typeface="楷体_GB2312" pitchFamily="49" charset="-122"/>
                <a:ea typeface="楷体_GB2312" pitchFamily="49" charset="-122"/>
              </a:rPr>
              <a:t>ID</a:t>
            </a:r>
            <a:r>
              <a:rPr lang="en-US" altLang="zh-CN" sz="2200" b="1" baseline="-30000"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a:t>
            </a:r>
            <a:r>
              <a:rPr lang="en-US" altLang="zh-CN" sz="2200" b="1" dirty="0">
                <a:latin typeface="楷体_GB2312" pitchFamily="49" charset="-122"/>
                <a:ea typeface="楷体_GB2312" pitchFamily="49" charset="-122"/>
              </a:rPr>
              <a:t>ID</a:t>
            </a:r>
            <a:r>
              <a:rPr lang="en-US" altLang="zh-CN" sz="2200" b="1" baseline="-30000"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，二是本次业务的唯一标识符</a:t>
            </a:r>
            <a:r>
              <a:rPr lang="en-US" altLang="zh-CN" sz="2200" b="1" dirty="0">
                <a:latin typeface="楷体_GB2312" pitchFamily="49" charset="-122"/>
                <a:ea typeface="楷体_GB2312" pitchFamily="49" charset="-122"/>
              </a:rPr>
              <a:t>N1</a:t>
            </a:r>
            <a:r>
              <a:rPr lang="zh-CN" altLang="en-US" sz="2200" b="1" dirty="0">
                <a:latin typeface="楷体_GB2312" pitchFamily="49" charset="-122"/>
                <a:ea typeface="楷体_GB2312" pitchFamily="49" charset="-122"/>
              </a:rPr>
              <a:t>，每次请求所用的</a:t>
            </a:r>
            <a:r>
              <a:rPr lang="en-US" altLang="zh-CN" sz="2200" b="1" dirty="0">
                <a:latin typeface="楷体_GB2312" pitchFamily="49" charset="-122"/>
                <a:ea typeface="楷体_GB2312" pitchFamily="49" charset="-122"/>
              </a:rPr>
              <a:t>N1</a:t>
            </a:r>
            <a:r>
              <a:rPr lang="zh-CN" altLang="en-US" sz="2200" b="1" dirty="0">
                <a:latin typeface="楷体_GB2312" pitchFamily="49" charset="-122"/>
                <a:ea typeface="楷体_GB2312" pitchFamily="49" charset="-122"/>
              </a:rPr>
              <a:t>都应不同，常用一个时间戳、一个计数器或一个随机数作为这个标识符。为防止攻击者对</a:t>
            </a:r>
            <a:r>
              <a:rPr lang="en-US" altLang="zh-CN" sz="2200" b="1" dirty="0">
                <a:latin typeface="楷体_GB2312" pitchFamily="49" charset="-122"/>
                <a:ea typeface="楷体_GB2312" pitchFamily="49" charset="-122"/>
              </a:rPr>
              <a:t>N1</a:t>
            </a:r>
            <a:r>
              <a:rPr lang="zh-CN" altLang="en-US" sz="2200" b="1" dirty="0">
                <a:latin typeface="楷体_GB2312" pitchFamily="49" charset="-122"/>
                <a:ea typeface="楷体_GB2312" pitchFamily="49" charset="-122"/>
              </a:rPr>
              <a:t>的猜测，用随机数作为这个标识符最合适。 </a:t>
            </a:r>
          </a:p>
        </p:txBody>
      </p:sp>
      <p:grpSp>
        <p:nvGrpSpPr>
          <p:cNvPr id="12" name="Group 7"/>
          <p:cNvGrpSpPr>
            <a:grpSpLocks/>
          </p:cNvGrpSpPr>
          <p:nvPr/>
        </p:nvGrpSpPr>
        <p:grpSpPr bwMode="auto">
          <a:xfrm>
            <a:off x="4967288" y="2897202"/>
            <a:ext cx="4176712" cy="2603500"/>
            <a:chOff x="3072" y="1626"/>
            <a:chExt cx="2427" cy="1460"/>
          </a:xfrm>
        </p:grpSpPr>
        <p:pic>
          <p:nvPicPr>
            <p:cNvPr id="13" name="Picture 8" descr="2-10"/>
            <p:cNvPicPr>
              <a:picLocks noChangeAspect="1" noChangeArrowheads="1"/>
            </p:cNvPicPr>
            <p:nvPr/>
          </p:nvPicPr>
          <p:blipFill>
            <a:blip r:embed="rId2"/>
            <a:srcRect/>
            <a:stretch>
              <a:fillRect/>
            </a:stretch>
          </p:blipFill>
          <p:spPr bwMode="auto">
            <a:xfrm>
              <a:off x="3072" y="1626"/>
              <a:ext cx="2427" cy="1254"/>
            </a:xfrm>
            <a:prstGeom prst="rect">
              <a:avLst/>
            </a:prstGeom>
            <a:noFill/>
          </p:spPr>
        </p:pic>
        <p:sp>
          <p:nvSpPr>
            <p:cNvPr id="14" name="Rectangle 9"/>
            <p:cNvSpPr>
              <a:spLocks noChangeArrowheads="1"/>
            </p:cNvSpPr>
            <p:nvPr/>
          </p:nvSpPr>
          <p:spPr bwMode="auto">
            <a:xfrm>
              <a:off x="3072" y="2880"/>
              <a:ext cx="2400" cy="206"/>
            </a:xfrm>
            <a:prstGeom prst="rect">
              <a:avLst/>
            </a:prstGeom>
            <a:solidFill>
              <a:schemeClr val="bg2"/>
            </a:solidFill>
            <a:ln w="9525">
              <a:noFill/>
              <a:miter lim="800000"/>
              <a:headEnd/>
              <a:tailEnd/>
            </a:ln>
            <a:effectLst/>
          </p:spPr>
          <p:txBody>
            <a:bodyPr>
              <a:spAutoFit/>
            </a:bodyPr>
            <a:lstStyle/>
            <a:p>
              <a:pPr algn="ctr" eaLnBrk="0" hangingPunct="0"/>
              <a:r>
                <a:rPr lang="zh-CN" altLang="en-US" sz="1800" b="1">
                  <a:solidFill>
                    <a:schemeClr val="bg1"/>
                  </a:solidFill>
                  <a:effectLst>
                    <a:outerShdw blurRad="38100" dist="38100" dir="2700000" algn="tl">
                      <a:srgbClr val="000000"/>
                    </a:outerShdw>
                  </a:effectLst>
                  <a:latin typeface="楷体_GB2312" pitchFamily="49" charset="-122"/>
                  <a:ea typeface="楷体_GB2312" pitchFamily="49" charset="-122"/>
                </a:rPr>
                <a:t>具有密钥分配中心的密钥分配方案 </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nodePh="1">
                                  <p:stCondLst>
                                    <p:cond delay="0"/>
                                  </p:stCondLst>
                                  <p:endCondLst>
                                    <p:cond evt="begin" delay="0">
                                      <p:tn val="27"/>
                                    </p:cond>
                                  </p:endCondLst>
                                  <p:childTnLst>
                                    <p:set>
                                      <p:cBhvr>
                                        <p:cTn id="28" dur="1" fill="hold">
                                          <p:stCondLst>
                                            <p:cond delay="0"/>
                                          </p:stCondLst>
                                        </p:cTn>
                                        <p:tgtEl>
                                          <p:spTgt spid="10"/>
                                        </p:tgtEl>
                                        <p:attrNameLst>
                                          <p:attrName>style.visibility</p:attrName>
                                        </p:attrNameLst>
                                      </p:cBhvr>
                                      <p:to>
                                        <p:strVal val="visible"/>
                                      </p:to>
                                    </p:set>
                                    <p:animEffect transition="in" filter="barn(out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nimBg="1"/>
      <p:bldP spid="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z="2000" smtClean="0">
                <a:solidFill>
                  <a:schemeClr val="bg1"/>
                </a:solidFill>
              </a:rPr>
              <a:pPr>
                <a:defRPr/>
              </a:pPr>
              <a:t>19</a:t>
            </a:fld>
            <a:endParaRPr lang="en-US" altLang="zh-CN" sz="2000">
              <a:solidFill>
                <a:schemeClr val="bg1"/>
              </a:solidFill>
            </a:endParaRPr>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C58F13D9-3B52-43A5-8457-1012526CBDE7}" type="slidenum">
              <a:rPr kumimoji="0" lang="en-US" altLang="zh-CN" b="0" i="0" u="none" strike="noStrike" kern="1200" cap="none" spc="0" normalizeH="0" baseline="0" noProof="0" smtClean="0">
                <a:ln>
                  <a:noFill/>
                </a:ln>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altLang="zh-CN" b="0" i="0" u="none" strike="noStrike" kern="1200" cap="none" spc="0" normalizeH="0" baseline="0" noProof="0">
              <a:ln>
                <a:noFill/>
              </a:ln>
              <a:effectLst/>
              <a:uLnTx/>
              <a:uFillTx/>
              <a:latin typeface="Times New Roman" pitchFamily="18" charset="0"/>
              <a:ea typeface="黑体" pitchFamily="2" charset="-122"/>
              <a:cs typeface="+mn-cs"/>
            </a:endParaRPr>
          </a:p>
        </p:txBody>
      </p:sp>
      <p:sp>
        <p:nvSpPr>
          <p:cNvPr id="7" name="Rectangle 2"/>
          <p:cNvSpPr>
            <a:spLocks noChangeArrowheads="1"/>
          </p:cNvSpPr>
          <p:nvPr/>
        </p:nvSpPr>
        <p:spPr bwMode="auto">
          <a:xfrm>
            <a:off x="0" y="789588"/>
            <a:ext cx="9144000" cy="1210652"/>
          </a:xfrm>
          <a:prstGeom prst="rect">
            <a:avLst/>
          </a:prstGeom>
          <a:noFill/>
          <a:ln w="9525">
            <a:noFill/>
            <a:miter lim="800000"/>
            <a:headEnd/>
            <a:tailEnd/>
          </a:ln>
          <a:effectLst/>
        </p:spPr>
        <p:txBody>
          <a:bodyPr>
            <a:spAutoFit/>
          </a:bodyPr>
          <a:lstStyle/>
          <a:p>
            <a:pPr algn="just" eaLnBrk="0" hangingPunct="0">
              <a:lnSpc>
                <a:spcPct val="115000"/>
              </a:lnSpc>
            </a:pPr>
            <a:r>
              <a:rPr lang="zh-CN" altLang="en-US" sz="2200" b="1" dirty="0">
                <a:latin typeface="楷体_GB2312" pitchFamily="49" charset="-122"/>
                <a:ea typeface="楷体_GB2312" pitchFamily="49" charset="-122"/>
              </a:rPr>
              <a:t>    ② </a:t>
            </a:r>
            <a:r>
              <a:rPr lang="en-US" altLang="zh-CN" sz="2200" b="1" dirty="0">
                <a:latin typeface="楷体_GB2312" pitchFamily="49" charset="-122"/>
                <a:ea typeface="楷体_GB2312" pitchFamily="49" charset="-122"/>
              </a:rPr>
              <a:t>KDC→A</a:t>
            </a:r>
            <a:r>
              <a:rPr lang="zh-CN" altLang="en-US" sz="2200" b="1" dirty="0">
                <a:latin typeface="楷体_GB2312" pitchFamily="49" charset="-122"/>
                <a:ea typeface="楷体_GB2312" pitchFamily="49" charset="-122"/>
              </a:rPr>
              <a:t>：</a:t>
            </a:r>
            <a:r>
              <a:rPr lang="en-US" altLang="zh-CN" sz="2200" b="1" dirty="0" err="1">
                <a:latin typeface="楷体_GB2312" pitchFamily="49" charset="-122"/>
                <a:ea typeface="楷体_GB2312" pitchFamily="49" charset="-122"/>
              </a:rPr>
              <a:t>E</a:t>
            </a:r>
            <a:r>
              <a:rPr lang="en-US" altLang="zh-CN" sz="2200" b="1" baseline="-30000" dirty="0" err="1">
                <a:latin typeface="楷体_GB2312" pitchFamily="49" charset="-122"/>
                <a:ea typeface="楷体_GB2312" pitchFamily="49" charset="-122"/>
              </a:rPr>
              <a:t>Ka</a:t>
            </a:r>
            <a:r>
              <a:rPr lang="en-US" altLang="zh-CN" sz="2200" b="1" dirty="0">
                <a:latin typeface="楷体_GB2312" pitchFamily="49" charset="-122"/>
                <a:ea typeface="楷体_GB2312" pitchFamily="49" charset="-122"/>
              </a:rPr>
              <a:t>[Ks∥ID</a:t>
            </a:r>
            <a:r>
              <a:rPr lang="en-US" altLang="zh-CN" sz="2200" b="1" baseline="-30000" dirty="0">
                <a:latin typeface="楷体_GB2312" pitchFamily="49" charset="-122"/>
                <a:ea typeface="楷体_GB2312" pitchFamily="49" charset="-122"/>
              </a:rPr>
              <a:t>A</a:t>
            </a:r>
            <a:r>
              <a:rPr lang="en-US" altLang="zh-CN" sz="2200" b="1" dirty="0">
                <a:latin typeface="楷体_GB2312" pitchFamily="49" charset="-122"/>
                <a:ea typeface="楷体_GB2312" pitchFamily="49" charset="-122"/>
              </a:rPr>
              <a:t>∥ID</a:t>
            </a:r>
            <a:r>
              <a:rPr lang="en-US" altLang="zh-CN" sz="2200" b="1" baseline="-30000" dirty="0">
                <a:latin typeface="楷体_GB2312" pitchFamily="49" charset="-122"/>
                <a:ea typeface="楷体_GB2312" pitchFamily="49" charset="-122"/>
              </a:rPr>
              <a:t>B</a:t>
            </a:r>
            <a:r>
              <a:rPr lang="en-US" altLang="zh-CN" sz="2200" b="1" dirty="0">
                <a:latin typeface="楷体_GB2312" pitchFamily="49" charset="-122"/>
                <a:ea typeface="楷体_GB2312" pitchFamily="49" charset="-122"/>
              </a:rPr>
              <a:t>∥N1∥E</a:t>
            </a:r>
            <a:r>
              <a:rPr lang="en-US" altLang="zh-CN" sz="2200" b="1" baseline="-30000" dirty="0">
                <a:latin typeface="楷体_GB2312" pitchFamily="49" charset="-122"/>
                <a:ea typeface="楷体_GB2312" pitchFamily="49" charset="-122"/>
              </a:rPr>
              <a:t>Kb</a:t>
            </a:r>
            <a:r>
              <a:rPr lang="en-US" altLang="zh-CN" sz="2200" b="1" dirty="0">
                <a:latin typeface="楷体_GB2312" pitchFamily="49" charset="-122"/>
                <a:ea typeface="楷体_GB2312" pitchFamily="49" charset="-122"/>
              </a:rPr>
              <a:t>[</a:t>
            </a:r>
            <a:r>
              <a:rPr lang="en-US" altLang="zh-CN" sz="2200" b="1" dirty="0" err="1">
                <a:latin typeface="楷体_GB2312" pitchFamily="49" charset="-122"/>
                <a:ea typeface="楷体_GB2312" pitchFamily="49" charset="-122"/>
              </a:rPr>
              <a:t>Ks∥ID</a:t>
            </a:r>
            <a:r>
              <a:rPr lang="en-US" altLang="zh-CN" sz="2200" b="1" baseline="-30000" dirty="0" err="1">
                <a:latin typeface="楷体_GB2312" pitchFamily="49" charset="-122"/>
                <a:ea typeface="楷体_GB2312" pitchFamily="49" charset="-122"/>
              </a:rPr>
              <a:t>A</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对</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的请求发出应答。应答是由加密</a:t>
            </a:r>
            <a:r>
              <a:rPr lang="en-US" altLang="zh-CN" sz="2200" b="1" dirty="0">
                <a:latin typeface="楷体_GB2312" pitchFamily="49" charset="-122"/>
                <a:ea typeface="楷体_GB2312" pitchFamily="49" charset="-122"/>
              </a:rPr>
              <a:t>K</a:t>
            </a:r>
            <a:r>
              <a:rPr lang="en-US" altLang="zh-CN" sz="2200" b="1" baseline="-30000"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加密的信息，因此只有</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才能成功地对这一信息解密，并</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相信信息的确是由</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发出的。 </a:t>
            </a:r>
          </a:p>
        </p:txBody>
      </p:sp>
      <p:sp>
        <p:nvSpPr>
          <p:cNvPr id="8" name="Rectangle 3"/>
          <p:cNvSpPr>
            <a:spLocks noChangeArrowheads="1"/>
          </p:cNvSpPr>
          <p:nvPr/>
        </p:nvSpPr>
        <p:spPr bwMode="auto">
          <a:xfrm>
            <a:off x="0" y="2129049"/>
            <a:ext cx="8964613" cy="3157339"/>
          </a:xfrm>
          <a:prstGeom prst="rect">
            <a:avLst/>
          </a:prstGeom>
          <a:noFill/>
          <a:ln w="9525">
            <a:noFill/>
            <a:miter lim="800000"/>
            <a:headEnd/>
            <a:tailEnd/>
          </a:ln>
          <a:effectLst/>
        </p:spPr>
        <p:txBody>
          <a:bodyPr>
            <a:spAutoFit/>
          </a:bodyPr>
          <a:lstStyle/>
          <a:p>
            <a:pPr algn="just" eaLnBrk="0" hangingPunct="0">
              <a:lnSpc>
                <a:spcPct val="115000"/>
              </a:lnSpc>
            </a:pPr>
            <a:r>
              <a:rPr lang="zh-CN" altLang="en-US"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③ </a:t>
            </a:r>
            <a:r>
              <a:rPr lang="en-US" altLang="zh-CN" sz="2200" b="1" dirty="0">
                <a:latin typeface="楷体_GB2312" pitchFamily="49" charset="-122"/>
                <a:ea typeface="楷体_GB2312" pitchFamily="49" charset="-122"/>
              </a:rPr>
              <a:t>A→B</a:t>
            </a:r>
            <a:r>
              <a:rPr lang="zh-CN" altLang="en-US" sz="2200" b="1" dirty="0">
                <a:latin typeface="楷体_GB2312" pitchFamily="49" charset="-122"/>
                <a:ea typeface="楷体_GB2312" pitchFamily="49" charset="-122"/>
              </a:rPr>
              <a:t>：</a:t>
            </a:r>
            <a:r>
              <a:rPr lang="en-US" altLang="zh-CN" sz="2200" b="1" dirty="0" err="1">
                <a:latin typeface="楷体_GB2312" pitchFamily="49" charset="-122"/>
                <a:ea typeface="楷体_GB2312" pitchFamily="49" charset="-122"/>
              </a:rPr>
              <a:t>E</a:t>
            </a:r>
            <a:r>
              <a:rPr lang="en-US" altLang="zh-CN" sz="2200" b="1" baseline="-30000" dirty="0" err="1">
                <a:latin typeface="楷体_GB2312" pitchFamily="49" charset="-122"/>
                <a:ea typeface="楷体_GB2312" pitchFamily="49" charset="-122"/>
              </a:rPr>
              <a:t>Kb</a:t>
            </a:r>
            <a:r>
              <a:rPr lang="en-US" altLang="zh-CN" sz="2200" b="1" dirty="0">
                <a:latin typeface="楷体_GB2312" pitchFamily="49" charset="-122"/>
                <a:ea typeface="楷体_GB2312" pitchFamily="49" charset="-122"/>
              </a:rPr>
              <a:t>[ </a:t>
            </a:r>
            <a:r>
              <a:rPr lang="en-US" altLang="zh-CN" sz="2200" b="1" dirty="0" err="1">
                <a:latin typeface="楷体_GB2312" pitchFamily="49" charset="-122"/>
                <a:ea typeface="楷体_GB2312" pitchFamily="49" charset="-122"/>
              </a:rPr>
              <a:t>Ks∥ID</a:t>
            </a:r>
            <a:r>
              <a:rPr lang="en-US" altLang="zh-CN" sz="2200" b="1" baseline="-30000" dirty="0" err="1">
                <a:latin typeface="楷体_GB2312" pitchFamily="49" charset="-122"/>
                <a:ea typeface="楷体_GB2312" pitchFamily="49" charset="-122"/>
              </a:rPr>
              <a:t>A</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收到</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响应的信息后，同时将会话密钥</a:t>
            </a:r>
            <a:r>
              <a:rPr lang="en-US" altLang="zh-CN" sz="2200" b="1" dirty="0">
                <a:latin typeface="楷体_GB2312" pitchFamily="49" charset="-122"/>
                <a:ea typeface="楷体_GB2312" pitchFamily="49" charset="-122"/>
              </a:rPr>
              <a:t>Ks</a:t>
            </a:r>
            <a:r>
              <a:rPr lang="zh-CN" altLang="en-US" sz="2200" b="1" dirty="0">
                <a:latin typeface="楷体_GB2312" pitchFamily="49" charset="-122"/>
                <a:ea typeface="楷体_GB2312" pitchFamily="49" charset="-122"/>
              </a:rPr>
              <a:t>存储起来，同时将经过</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与</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的共享密钥加密过的信息传送给</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收到后，得到会话密钥</a:t>
            </a:r>
            <a:r>
              <a:rPr lang="en-US" altLang="zh-CN" sz="2200" b="1" dirty="0">
                <a:latin typeface="楷体_GB2312" pitchFamily="49" charset="-122"/>
                <a:ea typeface="楷体_GB2312" pitchFamily="49" charset="-122"/>
              </a:rPr>
              <a:t>Ks</a:t>
            </a:r>
            <a:r>
              <a:rPr lang="zh-CN" altLang="en-US" sz="2200" b="1" dirty="0">
                <a:latin typeface="楷体_GB2312" pitchFamily="49" charset="-122"/>
                <a:ea typeface="楷体_GB2312" pitchFamily="49" charset="-122"/>
              </a:rPr>
              <a:t>，并从</a:t>
            </a:r>
            <a:r>
              <a:rPr lang="en-US" altLang="zh-CN" sz="2200" b="1" dirty="0">
                <a:latin typeface="楷体_GB2312" pitchFamily="49" charset="-122"/>
                <a:ea typeface="楷体_GB2312" pitchFamily="49" charset="-122"/>
              </a:rPr>
              <a:t>ID</a:t>
            </a:r>
            <a:r>
              <a:rPr lang="en-US" altLang="zh-CN" sz="2200" b="1" baseline="-30000"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可知对方是</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，而且还丛</a:t>
            </a:r>
            <a:r>
              <a:rPr lang="en-US" altLang="zh-CN" sz="2200" b="1" dirty="0" err="1">
                <a:latin typeface="楷体_GB2312" pitchFamily="49" charset="-122"/>
                <a:ea typeface="楷体_GB2312" pitchFamily="49" charset="-122"/>
              </a:rPr>
              <a:t>E</a:t>
            </a:r>
            <a:r>
              <a:rPr lang="en-US" altLang="zh-CN" sz="2200" b="1" baseline="-30000" dirty="0" err="1">
                <a:latin typeface="楷体_GB2312" pitchFamily="49" charset="-122"/>
                <a:ea typeface="楷体_GB2312" pitchFamily="49" charset="-122"/>
              </a:rPr>
              <a:t>Kb</a:t>
            </a:r>
            <a:r>
              <a:rPr lang="zh-CN" altLang="en-US" sz="2200" b="1" dirty="0">
                <a:latin typeface="楷体_GB2312" pitchFamily="49" charset="-122"/>
                <a:ea typeface="楷体_GB2312" pitchFamily="49" charset="-122"/>
              </a:rPr>
              <a:t>知道</a:t>
            </a:r>
            <a:r>
              <a:rPr lang="en-US" altLang="zh-CN" sz="2200" b="1" dirty="0">
                <a:latin typeface="楷体_GB2312" pitchFamily="49" charset="-122"/>
                <a:ea typeface="楷体_GB2312" pitchFamily="49" charset="-122"/>
              </a:rPr>
              <a:t>Ks</a:t>
            </a:r>
            <a:r>
              <a:rPr lang="zh-CN" altLang="en-US" sz="2200" b="1" dirty="0">
                <a:latin typeface="楷体_GB2312" pitchFamily="49" charset="-122"/>
                <a:ea typeface="楷体_GB2312" pitchFamily="49" charset="-122"/>
              </a:rPr>
              <a:t>确实来自</a:t>
            </a:r>
            <a:r>
              <a:rPr lang="en-US" altLang="zh-CN" sz="2200" b="1" dirty="0">
                <a:latin typeface="楷体_GB2312" pitchFamily="49" charset="-122"/>
                <a:ea typeface="楷体_GB2312" pitchFamily="49" charset="-122"/>
              </a:rPr>
              <a:t>KDC</a:t>
            </a:r>
            <a:r>
              <a:rPr lang="zh-CN" altLang="en-US" sz="2200" b="1" dirty="0">
                <a:latin typeface="楷体_GB2312" pitchFamily="49" charset="-122"/>
                <a:ea typeface="楷体_GB2312" pitchFamily="49" charset="-122"/>
              </a:rPr>
              <a:t>。由于</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转发的是加密后密文，所以转发过程不会被窃听。</a:t>
            </a:r>
          </a:p>
          <a:p>
            <a:pPr algn="just" eaLnBrk="0" hangingPunct="0">
              <a:lnSpc>
                <a:spcPct val="115000"/>
              </a:lnSpc>
            </a:pPr>
            <a:r>
              <a:rPr lang="zh-CN" altLang="en-US" sz="2200" b="1" dirty="0">
                <a:latin typeface="楷体_GB2312" pitchFamily="49" charset="-122"/>
                <a:ea typeface="楷体_GB2312" pitchFamily="49" charset="-122"/>
              </a:rPr>
              <a:t>    ④ </a:t>
            </a:r>
            <a:r>
              <a:rPr lang="en-US" altLang="zh-CN" sz="2200" b="1" dirty="0">
                <a:latin typeface="楷体_GB2312" pitchFamily="49" charset="-122"/>
                <a:ea typeface="楷体_GB2312" pitchFamily="49" charset="-122"/>
              </a:rPr>
              <a:t>B→A</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E</a:t>
            </a:r>
            <a:r>
              <a:rPr lang="en-US" altLang="zh-CN" sz="2200" b="1" baseline="-30000" dirty="0">
                <a:latin typeface="楷体_GB2312" pitchFamily="49" charset="-122"/>
                <a:ea typeface="楷体_GB2312" pitchFamily="49" charset="-122"/>
              </a:rPr>
              <a:t>Ks</a:t>
            </a:r>
            <a:r>
              <a:rPr lang="en-US" altLang="zh-CN" sz="2200" b="1" dirty="0">
                <a:latin typeface="楷体_GB2312" pitchFamily="49" charset="-122"/>
                <a:ea typeface="楷体_GB2312" pitchFamily="49" charset="-122"/>
              </a:rPr>
              <a:t>[ N2]</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用会话密钥加密另一个随机数</a:t>
            </a:r>
            <a:r>
              <a:rPr lang="en-US" altLang="zh-CN" sz="2200" b="1" dirty="0">
                <a:latin typeface="楷体_GB2312" pitchFamily="49" charset="-122"/>
                <a:ea typeface="楷体_GB2312" pitchFamily="49" charset="-122"/>
              </a:rPr>
              <a:t>N2</a:t>
            </a:r>
            <a:r>
              <a:rPr lang="zh-CN" altLang="en-US" sz="2200" b="1" dirty="0">
                <a:latin typeface="楷体_GB2312" pitchFamily="49" charset="-122"/>
                <a:ea typeface="楷体_GB2312" pitchFamily="49" charset="-122"/>
              </a:rPr>
              <a:t>，并将加密结果发送给</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，并告诉</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当前是可以通信的。</a:t>
            </a:r>
          </a:p>
          <a:p>
            <a:pPr algn="just" eaLnBrk="0" hangingPunct="0">
              <a:lnSpc>
                <a:spcPct val="115000"/>
              </a:lnSpc>
            </a:pPr>
            <a:r>
              <a:rPr lang="zh-CN" altLang="en-US" sz="2200" b="1" dirty="0">
                <a:latin typeface="楷体_GB2312" pitchFamily="49" charset="-122"/>
                <a:ea typeface="楷体_GB2312" pitchFamily="49" charset="-122"/>
              </a:rPr>
              <a:t>    ⑤</a:t>
            </a:r>
            <a:r>
              <a:rPr lang="en-US" altLang="zh-CN" sz="2200" b="1" dirty="0">
                <a:latin typeface="楷体_GB2312" pitchFamily="49" charset="-122"/>
                <a:ea typeface="楷体_GB2312" pitchFamily="49" charset="-122"/>
              </a:rPr>
              <a:t>A→B</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E</a:t>
            </a:r>
            <a:r>
              <a:rPr lang="en-US" altLang="zh-CN" sz="2200" b="1" baseline="-30000" dirty="0">
                <a:latin typeface="楷体_GB2312" pitchFamily="49" charset="-122"/>
                <a:ea typeface="楷体_GB2312" pitchFamily="49" charset="-122"/>
              </a:rPr>
              <a:t>Ks</a:t>
            </a:r>
            <a:r>
              <a:rPr lang="en-US" altLang="zh-CN" sz="2200" b="1" dirty="0">
                <a:latin typeface="楷体_GB2312" pitchFamily="49" charset="-122"/>
                <a:ea typeface="楷体_GB2312" pitchFamily="49" charset="-122"/>
              </a:rPr>
              <a:t>[f</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N2</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响应</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发送的信息</a:t>
            </a:r>
            <a:r>
              <a:rPr lang="en-US" altLang="zh-CN" sz="2200" b="1" dirty="0">
                <a:latin typeface="楷体_GB2312" pitchFamily="49" charset="-122"/>
                <a:ea typeface="楷体_GB2312" pitchFamily="49" charset="-122"/>
              </a:rPr>
              <a:t>N2,</a:t>
            </a:r>
            <a:r>
              <a:rPr lang="zh-CN" altLang="en-US" sz="2200" b="1" dirty="0">
                <a:latin typeface="楷体_GB2312" pitchFamily="49" charset="-122"/>
                <a:ea typeface="楷体_GB2312" pitchFamily="49" charset="-122"/>
              </a:rPr>
              <a:t>并对</a:t>
            </a:r>
            <a:r>
              <a:rPr lang="en-US" altLang="zh-CN" sz="2200" b="1" dirty="0">
                <a:latin typeface="楷体_GB2312" pitchFamily="49" charset="-122"/>
                <a:ea typeface="楷体_GB2312" pitchFamily="49" charset="-122"/>
              </a:rPr>
              <a:t>N2</a:t>
            </a:r>
            <a:r>
              <a:rPr lang="zh-CN" altLang="en-US" sz="2200" b="1" dirty="0">
                <a:latin typeface="楷体_GB2312" pitchFamily="49" charset="-122"/>
                <a:ea typeface="楷体_GB2312" pitchFamily="49" charset="-122"/>
              </a:rPr>
              <a:t>进行某种函数变换</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如</a:t>
            </a:r>
            <a:r>
              <a:rPr lang="en-US" altLang="zh-CN" sz="2200" b="1" dirty="0">
                <a:latin typeface="楷体_GB2312" pitchFamily="49" charset="-122"/>
                <a:ea typeface="楷体_GB2312" pitchFamily="49" charset="-122"/>
              </a:rPr>
              <a:t>f</a:t>
            </a:r>
            <a:r>
              <a:rPr lang="zh-CN" altLang="en-US" sz="2200" b="1" dirty="0">
                <a:latin typeface="楷体_GB2312" pitchFamily="49" charset="-122"/>
                <a:ea typeface="楷体_GB2312" pitchFamily="49" charset="-122"/>
              </a:rPr>
              <a:t>函数</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，同时用会话密钥</a:t>
            </a:r>
            <a:r>
              <a:rPr lang="en-US" altLang="zh-CN" sz="2200" b="1" dirty="0">
                <a:latin typeface="楷体_GB2312" pitchFamily="49" charset="-122"/>
                <a:ea typeface="楷体_GB2312" pitchFamily="49" charset="-122"/>
              </a:rPr>
              <a:t>Ks</a:t>
            </a:r>
            <a:r>
              <a:rPr lang="zh-CN" altLang="en-US" sz="2200" b="1" dirty="0">
                <a:latin typeface="楷体_GB2312" pitchFamily="49" charset="-122"/>
                <a:ea typeface="楷体_GB2312" pitchFamily="49" charset="-122"/>
              </a:rPr>
              <a:t>进行加密，发送给</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 </a:t>
            </a:r>
          </a:p>
        </p:txBody>
      </p:sp>
      <p:sp>
        <p:nvSpPr>
          <p:cNvPr id="9" name="Rectangle 4"/>
          <p:cNvSpPr>
            <a:spLocks noChangeArrowheads="1"/>
          </p:cNvSpPr>
          <p:nvPr/>
        </p:nvSpPr>
        <p:spPr bwMode="auto">
          <a:xfrm>
            <a:off x="0" y="5357826"/>
            <a:ext cx="9144000" cy="821315"/>
          </a:xfrm>
          <a:prstGeom prst="rect">
            <a:avLst/>
          </a:prstGeom>
          <a:noFill/>
          <a:ln w="9525">
            <a:noFill/>
            <a:miter lim="800000"/>
            <a:headEnd/>
            <a:tailEnd/>
          </a:ln>
          <a:effectLst/>
        </p:spPr>
        <p:txBody>
          <a:bodyPr>
            <a:spAutoFit/>
          </a:bodyPr>
          <a:lstStyle/>
          <a:p>
            <a:pPr algn="l" eaLnBrk="0" hangingPunct="0">
              <a:lnSpc>
                <a:spcPct val="115000"/>
              </a:lnSpc>
            </a:pPr>
            <a:r>
              <a:rPr lang="zh-CN" altLang="en-US" sz="2200" b="1" dirty="0">
                <a:latin typeface="楷体_GB2312" pitchFamily="49" charset="-122"/>
                <a:ea typeface="楷体_GB2312" pitchFamily="49" charset="-122"/>
              </a:rPr>
              <a:t>    实际上在第③步已经完成了密钥的分配</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第④、⑤两步结合第③步执行的是认证功能</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使</a:t>
            </a:r>
            <a:r>
              <a:rPr lang="en-US" altLang="zh-CN" sz="2200" b="1" dirty="0">
                <a:latin typeface="楷体_GB2312" pitchFamily="49" charset="-122"/>
                <a:ea typeface="楷体_GB2312" pitchFamily="49" charset="-122"/>
                <a:cs typeface="Times New Roman" pitchFamily="18" charset="0"/>
              </a:rPr>
              <a:t>B</a:t>
            </a:r>
            <a:r>
              <a:rPr lang="zh-CN" altLang="en-US" sz="2200" b="1" dirty="0">
                <a:latin typeface="楷体_GB2312" pitchFamily="49" charset="-122"/>
                <a:ea typeface="楷体_GB2312" pitchFamily="49" charset="-122"/>
              </a:rPr>
              <a:t>能够确认所收到的信息不是一个重放。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Rot="1" noChangeArrowheads="1"/>
          </p:cNvSpPr>
          <p:nvPr>
            <p:ph type="title"/>
          </p:nvPr>
        </p:nvSpPr>
        <p:spPr>
          <a:xfrm>
            <a:off x="323850" y="333375"/>
            <a:ext cx="8540750" cy="1143000"/>
          </a:xfrm>
        </p:spPr>
        <p:txBody>
          <a:bodyPr/>
          <a:lstStyle/>
          <a:p>
            <a:r>
              <a:rPr lang="zh-CN" altLang="en-US"/>
              <a:t>主要内容 </a:t>
            </a:r>
          </a:p>
        </p:txBody>
      </p:sp>
      <p:sp>
        <p:nvSpPr>
          <p:cNvPr id="311299" name="Rectangle 3"/>
          <p:cNvSpPr>
            <a:spLocks noGrp="1" noRot="1" noChangeArrowheads="1"/>
          </p:cNvSpPr>
          <p:nvPr>
            <p:ph type="body" idx="1"/>
          </p:nvPr>
        </p:nvSpPr>
        <p:spPr>
          <a:xfrm>
            <a:off x="1187450" y="1412875"/>
            <a:ext cx="7366000" cy="4968875"/>
          </a:xfrm>
        </p:spPr>
        <p:txBody>
          <a:bodyPr/>
          <a:lstStyle/>
          <a:p>
            <a:pPr>
              <a:lnSpc>
                <a:spcPct val="90000"/>
              </a:lnSpc>
            </a:pPr>
            <a:r>
              <a:rPr lang="zh-CN" altLang="en-US" sz="2800">
                <a:solidFill>
                  <a:schemeClr val="hlink"/>
                </a:solidFill>
              </a:rPr>
              <a:t>对称密码体制的密钥管理</a:t>
            </a:r>
          </a:p>
          <a:p>
            <a:pPr lvl="1">
              <a:lnSpc>
                <a:spcPct val="90000"/>
              </a:lnSpc>
            </a:pPr>
            <a:r>
              <a:rPr lang="zh-CN" altLang="en-US" sz="2400"/>
              <a:t>密钥分级</a:t>
            </a:r>
          </a:p>
          <a:p>
            <a:pPr lvl="1">
              <a:lnSpc>
                <a:spcPct val="90000"/>
              </a:lnSpc>
            </a:pPr>
            <a:r>
              <a:rPr lang="zh-CN" altLang="en-US" sz="2400"/>
              <a:t>密钥生成</a:t>
            </a:r>
          </a:p>
          <a:p>
            <a:pPr lvl="1">
              <a:lnSpc>
                <a:spcPct val="90000"/>
              </a:lnSpc>
            </a:pPr>
            <a:r>
              <a:rPr lang="zh-CN" altLang="en-US" sz="2400"/>
              <a:t>密钥的存储与备份</a:t>
            </a:r>
          </a:p>
          <a:p>
            <a:pPr lvl="1">
              <a:lnSpc>
                <a:spcPct val="90000"/>
              </a:lnSpc>
            </a:pPr>
            <a:r>
              <a:rPr lang="zh-CN" altLang="en-US" sz="2400"/>
              <a:t>密钥分配</a:t>
            </a:r>
          </a:p>
          <a:p>
            <a:pPr lvl="1">
              <a:lnSpc>
                <a:spcPct val="90000"/>
              </a:lnSpc>
            </a:pPr>
            <a:r>
              <a:rPr lang="zh-CN" altLang="en-US" sz="2400"/>
              <a:t>密钥的更新</a:t>
            </a:r>
          </a:p>
          <a:p>
            <a:pPr lvl="1">
              <a:lnSpc>
                <a:spcPct val="90000"/>
              </a:lnSpc>
            </a:pPr>
            <a:r>
              <a:rPr lang="zh-CN" altLang="en-US" sz="2400"/>
              <a:t>密钥的终止和销毁</a:t>
            </a:r>
          </a:p>
          <a:p>
            <a:pPr>
              <a:lnSpc>
                <a:spcPct val="90000"/>
              </a:lnSpc>
            </a:pPr>
            <a:r>
              <a:rPr lang="zh-CN" altLang="en-US" sz="2800">
                <a:solidFill>
                  <a:schemeClr val="hlink"/>
                </a:solidFill>
              </a:rPr>
              <a:t>公钥密码体制的密钥管理</a:t>
            </a:r>
          </a:p>
          <a:p>
            <a:pPr lvl="1">
              <a:lnSpc>
                <a:spcPct val="90000"/>
              </a:lnSpc>
            </a:pPr>
            <a:r>
              <a:rPr lang="zh-CN" altLang="en-US" sz="2400"/>
              <a:t>公钥的分配</a:t>
            </a:r>
          </a:p>
          <a:p>
            <a:pPr lvl="1">
              <a:lnSpc>
                <a:spcPct val="90000"/>
              </a:lnSpc>
            </a:pPr>
            <a:r>
              <a:rPr lang="zh-CN" altLang="en-US" sz="2400"/>
              <a:t>数字证书</a:t>
            </a:r>
          </a:p>
          <a:p>
            <a:pPr lvl="1">
              <a:lnSpc>
                <a:spcPct val="90000"/>
              </a:lnSpc>
            </a:pPr>
            <a:r>
              <a:rPr lang="en-US" altLang="zh-CN" sz="2400"/>
              <a:t>X.509</a:t>
            </a:r>
            <a:r>
              <a:rPr lang="zh-CN" altLang="en-US" sz="2400"/>
              <a:t>证书</a:t>
            </a:r>
          </a:p>
          <a:p>
            <a:pPr lvl="1">
              <a:lnSpc>
                <a:spcPct val="90000"/>
              </a:lnSpc>
            </a:pPr>
            <a:r>
              <a:rPr lang="zh-CN" altLang="en-US" sz="2400"/>
              <a:t>公钥基础设施</a:t>
            </a:r>
            <a:r>
              <a:rPr lang="en-US" altLang="zh-CN" sz="2400"/>
              <a:t>PKI</a:t>
            </a: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20</a:t>
            </a:fld>
            <a:endParaRPr lang="en-US" altLang="zh-CN"/>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7BCA2B00-8B7F-452E-9AAC-2BFFCC826F80}"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sp>
        <p:nvSpPr>
          <p:cNvPr id="7" name="Rectangle 2"/>
          <p:cNvSpPr>
            <a:spLocks noChangeArrowheads="1"/>
          </p:cNvSpPr>
          <p:nvPr/>
        </p:nvSpPr>
        <p:spPr bwMode="auto">
          <a:xfrm>
            <a:off x="0" y="679472"/>
            <a:ext cx="9144000" cy="461665"/>
          </a:xfrm>
          <a:prstGeom prst="rect">
            <a:avLst/>
          </a:prstGeom>
          <a:noFill/>
          <a:ln w="9525">
            <a:noFill/>
            <a:miter lim="800000"/>
            <a:headEnd/>
            <a:tailEnd/>
          </a:ln>
          <a:effectLst/>
        </p:spPr>
        <p:txBody>
          <a:bodyPr>
            <a:spAutoFit/>
          </a:bodyPr>
          <a:lstStyle/>
          <a:p>
            <a:pPr algn="l" eaLnBrk="0" hangingPunct="0"/>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2</a:t>
            </a:r>
            <a:r>
              <a:rPr lang="zh-CN" altLang="en-US" sz="2400" b="1" dirty="0">
                <a:solidFill>
                  <a:srgbClr val="FF0000"/>
                </a:solidFill>
                <a:latin typeface="楷体_GB2312" pitchFamily="49" charset="-122"/>
                <a:ea typeface="楷体_GB2312" pitchFamily="49" charset="-122"/>
              </a:rPr>
              <a:t>）分布式密钥分配方案 </a:t>
            </a:r>
          </a:p>
        </p:txBody>
      </p:sp>
      <p:sp>
        <p:nvSpPr>
          <p:cNvPr id="8" name="Rectangle 3"/>
          <p:cNvSpPr>
            <a:spLocks noChangeArrowheads="1"/>
          </p:cNvSpPr>
          <p:nvPr/>
        </p:nvSpPr>
        <p:spPr bwMode="auto">
          <a:xfrm>
            <a:off x="0" y="1136672"/>
            <a:ext cx="9144000" cy="1785104"/>
          </a:xfrm>
          <a:prstGeom prst="rect">
            <a:avLst/>
          </a:prstGeom>
          <a:noFill/>
          <a:ln w="9525">
            <a:noFill/>
            <a:miter lim="800000"/>
            <a:headEnd/>
            <a:tailEnd/>
          </a:ln>
          <a:effectLst/>
        </p:spPr>
        <p:txBody>
          <a:bodyPr>
            <a:spAutoFit/>
          </a:bodyPr>
          <a:lstStyle/>
          <a:p>
            <a:pPr algn="just" eaLnBrk="0" hangingPunct="0"/>
            <a:r>
              <a:rPr lang="zh-CN" altLang="en-US" b="1" dirty="0">
                <a:latin typeface="楷体_GB2312" pitchFamily="49" charset="-122"/>
                <a:ea typeface="楷体_GB2312" pitchFamily="49" charset="-122"/>
              </a:rPr>
              <a:t>   </a:t>
            </a:r>
            <a:r>
              <a:rPr lang="zh-CN" altLang="en-US" sz="2200" b="1" dirty="0">
                <a:solidFill>
                  <a:srgbClr val="0000FF"/>
                </a:solidFill>
                <a:latin typeface="楷体_GB2312" pitchFamily="49" charset="-122"/>
                <a:ea typeface="楷体_GB2312" pitchFamily="49" charset="-122"/>
              </a:rPr>
              <a:t>分布式密钥分配方案是指网络通信中各个通信方具有相同的地位</a:t>
            </a:r>
            <a:r>
              <a:rPr lang="en-US" altLang="zh-CN" sz="2200" b="1" dirty="0">
                <a:solidFill>
                  <a:srgbClr val="0000FF"/>
                </a:solidFill>
                <a:latin typeface="楷体_GB2312" pitchFamily="49" charset="-122"/>
                <a:ea typeface="楷体_GB2312" pitchFamily="49" charset="-122"/>
              </a:rPr>
              <a:t>,</a:t>
            </a:r>
            <a:r>
              <a:rPr lang="zh-CN" altLang="en-US" sz="2200" b="1" dirty="0">
                <a:solidFill>
                  <a:srgbClr val="0000FF"/>
                </a:solidFill>
                <a:latin typeface="楷体_GB2312" pitchFamily="49" charset="-122"/>
                <a:ea typeface="楷体_GB2312" pitchFamily="49" charset="-122"/>
              </a:rPr>
              <a:t>它们之间的密钥分配取决于它们之间的协商</a:t>
            </a:r>
            <a:r>
              <a:rPr lang="en-US" altLang="zh-CN" sz="2200" b="1" dirty="0">
                <a:solidFill>
                  <a:srgbClr val="0000FF"/>
                </a:solidFill>
                <a:latin typeface="楷体_GB2312" pitchFamily="49" charset="-122"/>
                <a:ea typeface="楷体_GB2312" pitchFamily="49" charset="-122"/>
              </a:rPr>
              <a:t>,</a:t>
            </a:r>
            <a:r>
              <a:rPr lang="zh-CN" altLang="en-US" sz="2200" b="1" dirty="0">
                <a:solidFill>
                  <a:srgbClr val="0000FF"/>
                </a:solidFill>
                <a:latin typeface="楷体_GB2312" pitchFamily="49" charset="-122"/>
                <a:ea typeface="楷体_GB2312" pitchFamily="49" charset="-122"/>
              </a:rPr>
              <a:t>不手受何其他方的限制</a:t>
            </a:r>
            <a:r>
              <a:rPr lang="zh-CN" altLang="en-US" sz="2200" b="1" dirty="0">
                <a:latin typeface="楷体_GB2312" pitchFamily="49" charset="-122"/>
                <a:ea typeface="楷体_GB2312" pitchFamily="49" charset="-122"/>
              </a:rPr>
              <a:t>。这种密钥分配方案要求有</a:t>
            </a:r>
            <a:r>
              <a:rPr lang="en-US" altLang="zh-CN" sz="2200" b="1" dirty="0">
                <a:latin typeface="楷体_GB2312" pitchFamily="49" charset="-122"/>
                <a:ea typeface="楷体_GB2312" pitchFamily="49" charset="-122"/>
              </a:rPr>
              <a:t>n</a:t>
            </a:r>
            <a:r>
              <a:rPr lang="zh-CN" altLang="en-US" sz="2200" b="1" dirty="0">
                <a:latin typeface="楷体_GB2312" pitchFamily="49" charset="-122"/>
                <a:ea typeface="楷体_GB2312" pitchFamily="49" charset="-122"/>
              </a:rPr>
              <a:t>个通信方的网络需要保存</a:t>
            </a:r>
            <a:r>
              <a:rPr lang="en-US" altLang="zh-CN" sz="2200" b="1" dirty="0">
                <a:latin typeface="楷体_GB2312" pitchFamily="49" charset="-122"/>
                <a:ea typeface="楷体_GB2312" pitchFamily="49" charset="-122"/>
              </a:rPr>
              <a:t>[n(n-1)/2]</a:t>
            </a:r>
            <a:r>
              <a:rPr lang="zh-CN" altLang="en-US" sz="2200" b="1" dirty="0">
                <a:latin typeface="楷体_GB2312" pitchFamily="49" charset="-122"/>
                <a:ea typeface="楷体_GB2312" pitchFamily="49" charset="-122"/>
              </a:rPr>
              <a:t>个主密钥</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对于较大型的网络</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这种方案是不适用的</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但是在一个小型网络或一个大型网络的局部范围内</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这中方案还是有用的。 </a:t>
            </a:r>
          </a:p>
        </p:txBody>
      </p:sp>
      <p:sp>
        <p:nvSpPr>
          <p:cNvPr id="9" name="Rectangle 4"/>
          <p:cNvSpPr>
            <a:spLocks noChangeArrowheads="1"/>
          </p:cNvSpPr>
          <p:nvPr/>
        </p:nvSpPr>
        <p:spPr bwMode="auto">
          <a:xfrm>
            <a:off x="0" y="3043260"/>
            <a:ext cx="9144000" cy="769441"/>
          </a:xfrm>
          <a:prstGeom prst="rect">
            <a:avLst/>
          </a:prstGeom>
          <a:noFill/>
          <a:ln w="9525">
            <a:noFill/>
            <a:miter lim="800000"/>
            <a:headEnd/>
            <a:tailEnd/>
          </a:ln>
          <a:effectLst/>
        </p:spPr>
        <p:txBody>
          <a:bodyPr>
            <a:spAutoFit/>
          </a:bodyPr>
          <a:lstStyle/>
          <a:p>
            <a:pPr algn="just" eaLnBrk="0" hangingPunct="0"/>
            <a:r>
              <a:rPr lang="zh-CN" altLang="en-US" sz="2200" b="1" dirty="0">
                <a:solidFill>
                  <a:srgbClr val="FF0000"/>
                </a:solidFill>
                <a:latin typeface="楷体_GB2312" pitchFamily="49" charset="-122"/>
                <a:ea typeface="楷体_GB2312" pitchFamily="49" charset="-122"/>
              </a:rPr>
              <a:t>   如果采用分布式密钥分配方案，通信双方</a:t>
            </a:r>
            <a:r>
              <a:rPr lang="en-US" altLang="zh-CN" sz="2200" b="1" dirty="0">
                <a:solidFill>
                  <a:srgbClr val="FF0000"/>
                </a:solidFill>
                <a:latin typeface="楷体_GB2312" pitchFamily="49" charset="-122"/>
                <a:ea typeface="楷体_GB2312" pitchFamily="49" charset="-122"/>
              </a:rPr>
              <a:t>A</a:t>
            </a:r>
            <a:r>
              <a:rPr lang="zh-CN" altLang="en-US" sz="2200" b="1" dirty="0">
                <a:solidFill>
                  <a:srgbClr val="FF0000"/>
                </a:solidFill>
                <a:latin typeface="楷体_GB2312" pitchFamily="49" charset="-122"/>
                <a:ea typeface="楷体_GB2312" pitchFamily="49" charset="-122"/>
              </a:rPr>
              <a:t>和</a:t>
            </a:r>
            <a:r>
              <a:rPr lang="en-US" altLang="zh-CN" sz="2200" b="1" dirty="0">
                <a:solidFill>
                  <a:srgbClr val="FF0000"/>
                </a:solidFill>
                <a:latin typeface="楷体_GB2312" pitchFamily="49" charset="-122"/>
                <a:ea typeface="楷体_GB2312" pitchFamily="49" charset="-122"/>
              </a:rPr>
              <a:t>B</a:t>
            </a:r>
            <a:r>
              <a:rPr lang="zh-CN" altLang="en-US" sz="2200" b="1" dirty="0">
                <a:solidFill>
                  <a:srgbClr val="FF0000"/>
                </a:solidFill>
                <a:latin typeface="楷体_GB2312" pitchFamily="49" charset="-122"/>
                <a:ea typeface="楷体_GB2312" pitchFamily="49" charset="-122"/>
              </a:rPr>
              <a:t>建立会话密钥的过程包括以下过程（见下页图所示）： </a:t>
            </a:r>
          </a:p>
        </p:txBody>
      </p:sp>
      <p:sp>
        <p:nvSpPr>
          <p:cNvPr id="10" name="Rectangle 5"/>
          <p:cNvSpPr>
            <a:spLocks noChangeArrowheads="1"/>
          </p:cNvSpPr>
          <p:nvPr/>
        </p:nvSpPr>
        <p:spPr bwMode="auto">
          <a:xfrm>
            <a:off x="3800475" y="3233738"/>
            <a:ext cx="9144000" cy="0"/>
          </a:xfrm>
          <a:prstGeom prst="rect">
            <a:avLst/>
          </a:prstGeom>
          <a:noFill/>
          <a:ln w="9525">
            <a:noFill/>
            <a:miter lim="800000"/>
            <a:headEnd/>
            <a:tailEnd/>
          </a:ln>
          <a:effectLst/>
        </p:spPr>
        <p:txBody>
          <a:bodyPr>
            <a:spAutoFit/>
          </a:bodyPr>
          <a:lstStyle/>
          <a:p>
            <a:endParaRPr lang="zh-CN" altLang="en-US"/>
          </a:p>
        </p:txBody>
      </p:sp>
      <p:grpSp>
        <p:nvGrpSpPr>
          <p:cNvPr id="11" name="Group 6"/>
          <p:cNvGrpSpPr>
            <a:grpSpLocks/>
          </p:cNvGrpSpPr>
          <p:nvPr/>
        </p:nvGrpSpPr>
        <p:grpSpPr bwMode="auto">
          <a:xfrm>
            <a:off x="2209800" y="3844947"/>
            <a:ext cx="4724400" cy="1646238"/>
            <a:chOff x="1392" y="2448"/>
            <a:chExt cx="2976" cy="1037"/>
          </a:xfrm>
        </p:grpSpPr>
        <p:pic>
          <p:nvPicPr>
            <p:cNvPr id="12" name="Picture 7" descr="2-11"/>
            <p:cNvPicPr>
              <a:picLocks noChangeAspect="1" noChangeArrowheads="1"/>
            </p:cNvPicPr>
            <p:nvPr/>
          </p:nvPicPr>
          <p:blipFill>
            <a:blip r:embed="rId2"/>
            <a:srcRect/>
            <a:stretch>
              <a:fillRect/>
            </a:stretch>
          </p:blipFill>
          <p:spPr bwMode="auto">
            <a:xfrm>
              <a:off x="1392" y="2448"/>
              <a:ext cx="2976" cy="753"/>
            </a:xfrm>
            <a:prstGeom prst="rect">
              <a:avLst/>
            </a:prstGeom>
            <a:noFill/>
          </p:spPr>
        </p:pic>
        <p:sp>
          <p:nvSpPr>
            <p:cNvPr id="13" name="Rectangle 8"/>
            <p:cNvSpPr>
              <a:spLocks noChangeArrowheads="1"/>
            </p:cNvSpPr>
            <p:nvPr/>
          </p:nvSpPr>
          <p:spPr bwMode="auto">
            <a:xfrm>
              <a:off x="1776" y="3216"/>
              <a:ext cx="2208" cy="269"/>
            </a:xfrm>
            <a:prstGeom prst="rect">
              <a:avLst/>
            </a:prstGeom>
            <a:noFill/>
            <a:ln w="9525">
              <a:noFill/>
              <a:miter lim="800000"/>
              <a:headEnd/>
              <a:tailEnd/>
            </a:ln>
            <a:effectLst/>
          </p:spPr>
          <p:txBody>
            <a:bodyPr>
              <a:spAutoFit/>
            </a:bodyPr>
            <a:lstStyle/>
            <a:p>
              <a:pPr algn="ctr" eaLnBrk="0" hangingPunct="0"/>
              <a:r>
                <a:rPr lang="zh-CN" altLang="en-US" sz="2200" b="1">
                  <a:solidFill>
                    <a:srgbClr val="FF0000"/>
                  </a:solidFill>
                  <a:latin typeface="楷体_GB2312" pitchFamily="49" charset="-122"/>
                  <a:ea typeface="楷体_GB2312" pitchFamily="49" charset="-122"/>
                </a:rPr>
                <a:t>分布式密钥分配方案 </a:t>
              </a:r>
            </a:p>
          </p:txBody>
        </p:sp>
      </p:grpSp>
      <p:sp>
        <p:nvSpPr>
          <p:cNvPr id="14" name="Rectangle 9"/>
          <p:cNvSpPr>
            <a:spLocks noChangeArrowheads="1"/>
          </p:cNvSpPr>
          <p:nvPr/>
        </p:nvSpPr>
        <p:spPr bwMode="auto">
          <a:xfrm>
            <a:off x="0" y="5456260"/>
            <a:ext cx="9144000" cy="1107996"/>
          </a:xfrm>
          <a:prstGeom prst="rect">
            <a:avLst/>
          </a:prstGeom>
          <a:noFill/>
          <a:ln w="9525">
            <a:noFill/>
            <a:miter lim="800000"/>
            <a:headEnd/>
            <a:tailEnd/>
          </a:ln>
          <a:effectLst/>
        </p:spPr>
        <p:txBody>
          <a:bodyPr>
            <a:spAutoFit/>
          </a:bodyPr>
          <a:lstStyle/>
          <a:p>
            <a:pPr algn="just" eaLnBrk="0" hangingPunct="0"/>
            <a:r>
              <a:rPr lang="zh-CN" altLang="en-US" b="1" dirty="0">
                <a:latin typeface="楷体_GB2312" pitchFamily="49" charset="-122"/>
                <a:ea typeface="楷体_GB2312" pitchFamily="49" charset="-122"/>
              </a:rPr>
              <a:t>    </a:t>
            </a:r>
            <a:r>
              <a:rPr lang="zh-CN" altLang="en-US" sz="2200" b="1" dirty="0">
                <a:solidFill>
                  <a:srgbClr val="FF0000"/>
                </a:solidFill>
                <a:latin typeface="楷体_GB2312" pitchFamily="49" charset="-122"/>
                <a:ea typeface="楷体_GB2312" pitchFamily="49" charset="-122"/>
              </a:rPr>
              <a:t>① </a:t>
            </a:r>
            <a:r>
              <a:rPr lang="en-US" altLang="zh-CN" sz="2200" b="1" dirty="0">
                <a:solidFill>
                  <a:srgbClr val="FF0000"/>
                </a:solidFill>
                <a:latin typeface="楷体_GB2312" pitchFamily="49" charset="-122"/>
                <a:ea typeface="楷体_GB2312" pitchFamily="49" charset="-122"/>
              </a:rPr>
              <a:t>A→B</a:t>
            </a:r>
            <a:r>
              <a:rPr lang="zh-CN" altLang="en-US" sz="2200" b="1" dirty="0">
                <a:solidFill>
                  <a:srgbClr val="FF0000"/>
                </a:solidFill>
                <a:latin typeface="楷体_GB2312" pitchFamily="49" charset="-122"/>
                <a:ea typeface="楷体_GB2312" pitchFamily="49" charset="-122"/>
              </a:rPr>
              <a:t>：</a:t>
            </a:r>
            <a:r>
              <a:rPr lang="en-US" altLang="zh-CN" sz="2200" b="1" dirty="0">
                <a:solidFill>
                  <a:srgbClr val="FF0000"/>
                </a:solidFill>
                <a:latin typeface="楷体_GB2312" pitchFamily="49" charset="-122"/>
                <a:ea typeface="楷体_GB2312" pitchFamily="49" charset="-122"/>
              </a:rPr>
              <a:t>ID</a:t>
            </a:r>
            <a:r>
              <a:rPr lang="en-US" altLang="zh-CN" sz="2200" b="1" baseline="-30000" dirty="0">
                <a:solidFill>
                  <a:srgbClr val="FF0000"/>
                </a:solidFill>
                <a:latin typeface="楷体_GB2312" pitchFamily="49" charset="-122"/>
                <a:ea typeface="楷体_GB2312" pitchFamily="49" charset="-122"/>
              </a:rPr>
              <a:t>A</a:t>
            </a:r>
            <a:r>
              <a:rPr lang="en-US" altLang="zh-CN" sz="2200" b="1" dirty="0">
                <a:solidFill>
                  <a:srgbClr val="FF0000"/>
                </a:solidFill>
                <a:latin typeface="楷体_GB2312" pitchFamily="49" charset="-122"/>
                <a:ea typeface="楷体_GB2312" pitchFamily="49" charset="-122"/>
              </a:rPr>
              <a:t>∥N1</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向</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发出一个要求会话密钥的请求，内容包括</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的标识符</a:t>
            </a:r>
            <a:r>
              <a:rPr lang="en-US" altLang="zh-CN" sz="2200" b="1" dirty="0">
                <a:latin typeface="楷体_GB2312" pitchFamily="49" charset="-122"/>
                <a:ea typeface="楷体_GB2312" pitchFamily="49" charset="-122"/>
              </a:rPr>
              <a:t>ID</a:t>
            </a:r>
            <a:r>
              <a:rPr lang="en-US" altLang="zh-CN" sz="2200" b="1" baseline="-30000"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和一个一次性随机数</a:t>
            </a:r>
            <a:r>
              <a:rPr lang="en-US" altLang="zh-CN" sz="2200" b="1" dirty="0">
                <a:latin typeface="楷体_GB2312" pitchFamily="49" charset="-122"/>
                <a:ea typeface="楷体_GB2312" pitchFamily="49" charset="-122"/>
              </a:rPr>
              <a:t>N1</a:t>
            </a:r>
            <a:r>
              <a:rPr lang="zh-CN" altLang="en-US" sz="2200" b="1" dirty="0">
                <a:latin typeface="楷体_GB2312" pitchFamily="49" charset="-122"/>
                <a:ea typeface="楷体_GB2312" pitchFamily="49" charset="-122"/>
              </a:rPr>
              <a:t>，告知</a:t>
            </a:r>
            <a:r>
              <a:rPr lang="en-US" altLang="zh-CN" sz="2200" b="1" dirty="0">
                <a:latin typeface="楷体_GB2312" pitchFamily="49" charset="-122"/>
                <a:ea typeface="楷体_GB2312" pitchFamily="49" charset="-122"/>
              </a:rPr>
              <a:t>A</a:t>
            </a:r>
            <a:r>
              <a:rPr lang="zh-CN" altLang="en-US" sz="2200" b="1" dirty="0">
                <a:latin typeface="楷体_GB2312" pitchFamily="49" charset="-122"/>
                <a:ea typeface="楷体_GB2312" pitchFamily="49" charset="-122"/>
              </a:rPr>
              <a:t>希望与</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通信，并请</a:t>
            </a:r>
            <a:r>
              <a:rPr lang="en-US" altLang="zh-CN" sz="2200" b="1" dirty="0">
                <a:latin typeface="楷体_GB2312" pitchFamily="49" charset="-122"/>
                <a:ea typeface="楷体_GB2312" pitchFamily="49" charset="-122"/>
              </a:rPr>
              <a:t>B</a:t>
            </a:r>
            <a:r>
              <a:rPr lang="zh-CN" altLang="en-US" sz="2200" b="1" dirty="0">
                <a:latin typeface="楷体_GB2312" pitchFamily="49" charset="-122"/>
                <a:ea typeface="楷体_GB2312" pitchFamily="49" charset="-122"/>
              </a:rPr>
              <a:t>产生一个会话密钥用于安全通信。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nodePh="1">
                                  <p:stCondLst>
                                    <p:cond delay="0"/>
                                  </p:stCondLst>
                                  <p:endCondLst>
                                    <p:cond evt="begin" delay="0">
                                      <p:tn val="24"/>
                                    </p:cond>
                                  </p:end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499"/>
                                          </p:stCondLst>
                                        </p:cTn>
                                        <p:tgtEl>
                                          <p:spTgt spid="11"/>
                                        </p:tgtEl>
                                        <p:attrNameLst>
                                          <p:attrName>style.visibility</p:attrName>
                                        </p:attrNameLst>
                                      </p:cBhvr>
                                      <p:to>
                                        <p:strVal val="visible"/>
                                      </p:to>
                                    </p:set>
                                    <p:anim to="" calcmode="lin" valueType="num">
                                      <p:cBhvr>
                                        <p:cTn id="32" dur="1" fill="hold"/>
                                        <p:tgtEl>
                                          <p:spTgt spid="11"/>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0" fill="hold"/>
                                        <p:tgtEl>
                                          <p:spTgt spid="14"/>
                                        </p:tgtEl>
                                        <p:attrNameLst>
                                          <p:attrName>ppt_x</p:attrName>
                                        </p:attrNameLst>
                                      </p:cBhvr>
                                      <p:tavLst>
                                        <p:tav tm="0">
                                          <p:val>
                                            <p:strVal val="#ppt_x"/>
                                          </p:val>
                                        </p:tav>
                                        <p:tav tm="100000">
                                          <p:val>
                                            <p:strVal val="#ppt_x"/>
                                          </p:val>
                                        </p:tav>
                                      </p:tavLst>
                                    </p:anim>
                                    <p:anim calcmode="lin" valueType="num">
                                      <p:cBhvr additive="base">
                                        <p:cTn id="38" dur="5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nimBg="1"/>
      <p:bldP spid="1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21</a:t>
            </a:fld>
            <a:endParaRPr lang="en-US" altLang="zh-CN"/>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F674400C-68AD-4EC9-A1F9-C16FA202C4B3}"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sp>
        <p:nvSpPr>
          <p:cNvPr id="7" name="Rectangle 2"/>
          <p:cNvSpPr>
            <a:spLocks noChangeArrowheads="1"/>
          </p:cNvSpPr>
          <p:nvPr/>
        </p:nvSpPr>
        <p:spPr bwMode="auto">
          <a:xfrm>
            <a:off x="0" y="1157101"/>
            <a:ext cx="9144000" cy="1200329"/>
          </a:xfrm>
          <a:prstGeom prst="rect">
            <a:avLst/>
          </a:prstGeom>
          <a:noFill/>
          <a:ln w="9525">
            <a:noFill/>
            <a:miter lim="800000"/>
            <a:headEnd/>
            <a:tailEnd/>
          </a:ln>
          <a:effectLst/>
        </p:spPr>
        <p:txBody>
          <a:bodyPr>
            <a:spAutoFit/>
          </a:bodyPr>
          <a:lstStyle/>
          <a:p>
            <a:pPr algn="just" eaLnBrk="0" hangingPunct="0"/>
            <a:r>
              <a:rPr lang="zh-CN" altLang="en-US"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① </a:t>
            </a:r>
            <a:r>
              <a:rPr lang="en-US" altLang="zh-CN" sz="2400" b="1" dirty="0">
                <a:solidFill>
                  <a:srgbClr val="FF0000"/>
                </a:solidFill>
                <a:latin typeface="楷体_GB2312" pitchFamily="49" charset="-122"/>
                <a:ea typeface="楷体_GB2312" pitchFamily="49" charset="-122"/>
              </a:rPr>
              <a:t>A→B</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ID</a:t>
            </a:r>
            <a:r>
              <a:rPr lang="en-US" altLang="zh-CN" sz="2400" b="1" baseline="-30000" dirty="0">
                <a:solidFill>
                  <a:srgbClr val="FF0000"/>
                </a:solidFill>
                <a:latin typeface="楷体_GB2312" pitchFamily="49" charset="-122"/>
                <a:ea typeface="楷体_GB2312" pitchFamily="49" charset="-122"/>
              </a:rPr>
              <a:t>A</a:t>
            </a:r>
            <a:r>
              <a:rPr lang="en-US" altLang="zh-CN" sz="2400" b="1" dirty="0">
                <a:solidFill>
                  <a:srgbClr val="FF0000"/>
                </a:solidFill>
                <a:latin typeface="楷体_GB2312" pitchFamily="49" charset="-122"/>
                <a:ea typeface="楷体_GB2312" pitchFamily="49" charset="-122"/>
              </a:rPr>
              <a:t>∥N1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向</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发出一个要求会话密钥的请求，内容包括</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的标识符</a:t>
            </a:r>
            <a:r>
              <a:rPr lang="en-US" altLang="zh-CN" sz="2400" b="1" dirty="0">
                <a:latin typeface="楷体_GB2312" pitchFamily="49" charset="-122"/>
                <a:ea typeface="楷体_GB2312" pitchFamily="49" charset="-122"/>
              </a:rPr>
              <a:t>ID</a:t>
            </a:r>
            <a:r>
              <a:rPr lang="en-US" altLang="zh-CN" sz="2400" b="1" baseline="-30000"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和一个一次性随机数</a:t>
            </a:r>
            <a:r>
              <a:rPr lang="en-US" altLang="zh-CN" sz="2400" b="1" dirty="0">
                <a:latin typeface="楷体_GB2312" pitchFamily="49" charset="-122"/>
                <a:ea typeface="楷体_GB2312" pitchFamily="49" charset="-122"/>
              </a:rPr>
              <a:t>N1</a:t>
            </a:r>
            <a:r>
              <a:rPr lang="zh-CN" altLang="en-US" sz="2400" b="1" dirty="0">
                <a:latin typeface="楷体_GB2312" pitchFamily="49" charset="-122"/>
                <a:ea typeface="楷体_GB2312" pitchFamily="49" charset="-122"/>
              </a:rPr>
              <a:t>，告知</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希望与</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通信，并请</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产生一个会话密钥用于安全通信。 </a:t>
            </a:r>
          </a:p>
        </p:txBody>
      </p:sp>
      <p:sp>
        <p:nvSpPr>
          <p:cNvPr id="8" name="Rectangle 3"/>
          <p:cNvSpPr>
            <a:spLocks noChangeArrowheads="1"/>
          </p:cNvSpPr>
          <p:nvPr/>
        </p:nvSpPr>
        <p:spPr bwMode="auto">
          <a:xfrm>
            <a:off x="-32" y="2549436"/>
            <a:ext cx="9144000" cy="2308324"/>
          </a:xfrm>
          <a:prstGeom prst="rect">
            <a:avLst/>
          </a:prstGeom>
          <a:noFill/>
          <a:ln w="9525">
            <a:noFill/>
            <a:miter lim="800000"/>
            <a:headEnd/>
            <a:tailEnd/>
          </a:ln>
          <a:effectLst/>
        </p:spPr>
        <p:txBody>
          <a:bodyPr>
            <a:spAutoFit/>
          </a:bodyPr>
          <a:lstStyle/>
          <a:p>
            <a:pPr algn="just" eaLnBrk="0" hangingPunct="0"/>
            <a:r>
              <a:rPr lang="zh-CN" altLang="en-US" sz="2400"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② </a:t>
            </a:r>
            <a:r>
              <a:rPr lang="en-US" altLang="zh-CN" sz="2400" b="1" dirty="0">
                <a:solidFill>
                  <a:srgbClr val="FF0000"/>
                </a:solidFill>
                <a:latin typeface="楷体_GB2312" pitchFamily="49" charset="-122"/>
                <a:ea typeface="楷体_GB2312" pitchFamily="49" charset="-122"/>
              </a:rPr>
              <a:t>B→A</a:t>
            </a:r>
            <a:r>
              <a:rPr lang="zh-CN" altLang="en-US" sz="2400" b="1" dirty="0">
                <a:solidFill>
                  <a:srgbClr val="FF0000"/>
                </a:solidFill>
                <a:latin typeface="楷体_GB2312" pitchFamily="49" charset="-122"/>
                <a:ea typeface="楷体_GB2312" pitchFamily="49" charset="-122"/>
              </a:rPr>
              <a:t>：</a:t>
            </a:r>
            <a:r>
              <a:rPr lang="en-US" altLang="zh-CN" sz="2400" b="1" dirty="0" err="1">
                <a:solidFill>
                  <a:srgbClr val="FF0000"/>
                </a:solidFill>
                <a:latin typeface="楷体_GB2312" pitchFamily="49" charset="-122"/>
                <a:ea typeface="楷体_GB2312" pitchFamily="49" charset="-122"/>
              </a:rPr>
              <a:t>E</a:t>
            </a:r>
            <a:r>
              <a:rPr lang="en-US" altLang="zh-CN" sz="2400" b="1" baseline="-30000" dirty="0" err="1">
                <a:solidFill>
                  <a:srgbClr val="FF0000"/>
                </a:solidFill>
                <a:latin typeface="楷体_GB2312" pitchFamily="49" charset="-122"/>
                <a:ea typeface="楷体_GB2312" pitchFamily="49" charset="-122"/>
              </a:rPr>
              <a:t>MKm</a:t>
            </a:r>
            <a:r>
              <a:rPr lang="en-US" altLang="zh-CN" sz="2400" b="1" dirty="0">
                <a:solidFill>
                  <a:srgbClr val="FF0000"/>
                </a:solidFill>
                <a:latin typeface="楷体_GB2312" pitchFamily="49" charset="-122"/>
                <a:ea typeface="楷体_GB2312" pitchFamily="49" charset="-122"/>
              </a:rPr>
              <a:t>[</a:t>
            </a:r>
            <a:r>
              <a:rPr lang="en-US" altLang="zh-CN" sz="2400" b="1" dirty="0" err="1">
                <a:solidFill>
                  <a:srgbClr val="FF0000"/>
                </a:solidFill>
                <a:latin typeface="楷体_GB2312" pitchFamily="49" charset="-122"/>
                <a:ea typeface="楷体_GB2312" pitchFamily="49" charset="-122"/>
              </a:rPr>
              <a:t>Ks∥ID</a:t>
            </a:r>
            <a:r>
              <a:rPr lang="en-US" altLang="zh-CN" sz="2400" b="1" baseline="-30000" dirty="0" err="1">
                <a:solidFill>
                  <a:srgbClr val="FF0000"/>
                </a:solidFill>
                <a:latin typeface="楷体_GB2312" pitchFamily="49" charset="-122"/>
                <a:ea typeface="楷体_GB2312" pitchFamily="49" charset="-122"/>
              </a:rPr>
              <a:t>A</a:t>
            </a:r>
            <a:r>
              <a:rPr lang="en-US" altLang="zh-CN" sz="2400" b="1" dirty="0" err="1">
                <a:solidFill>
                  <a:srgbClr val="FF0000"/>
                </a:solidFill>
                <a:latin typeface="楷体_GB2312" pitchFamily="49" charset="-122"/>
                <a:ea typeface="楷体_GB2312" pitchFamily="49" charset="-122"/>
              </a:rPr>
              <a:t>∥ID</a:t>
            </a:r>
            <a:r>
              <a:rPr lang="en-US" altLang="zh-CN" sz="2400" b="1" baseline="-30000" dirty="0" err="1">
                <a:solidFill>
                  <a:srgbClr val="FF0000"/>
                </a:solidFill>
                <a:latin typeface="楷体_GB2312" pitchFamily="49" charset="-122"/>
                <a:ea typeface="楷体_GB2312" pitchFamily="49" charset="-122"/>
              </a:rPr>
              <a:t>B</a:t>
            </a:r>
            <a:r>
              <a:rPr lang="en-US" altLang="zh-CN" sz="2400" b="1" dirty="0" err="1">
                <a:solidFill>
                  <a:srgbClr val="FF0000"/>
                </a:solidFill>
                <a:latin typeface="楷体_GB2312" pitchFamily="49" charset="-122"/>
                <a:ea typeface="楷体_GB2312" pitchFamily="49" charset="-122"/>
              </a:rPr>
              <a:t>∥f</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N1</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使用与</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共享的主密钥</a:t>
            </a:r>
            <a:r>
              <a:rPr lang="en-US" altLang="zh-CN" sz="2400" b="1" dirty="0" err="1">
                <a:latin typeface="楷体_GB2312" pitchFamily="49" charset="-122"/>
                <a:ea typeface="楷体_GB2312" pitchFamily="49" charset="-122"/>
              </a:rPr>
              <a:t>MKm</a:t>
            </a:r>
            <a:r>
              <a:rPr lang="zh-CN" altLang="en-US" sz="2400" b="1" dirty="0">
                <a:latin typeface="楷体_GB2312" pitchFamily="49" charset="-122"/>
                <a:ea typeface="楷体_GB2312" pitchFamily="49" charset="-122"/>
              </a:rPr>
              <a:t>对应答的信息进行加密并发送给</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。应答的信息包括</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产生的会话密钥</a:t>
            </a:r>
            <a:r>
              <a:rPr lang="en-US" altLang="zh-CN" sz="2400" b="1" dirty="0">
                <a:latin typeface="楷体_GB2312" pitchFamily="49" charset="-122"/>
                <a:ea typeface="楷体_GB2312" pitchFamily="49" charset="-122"/>
              </a:rPr>
              <a:t>Ks</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的标识符</a:t>
            </a:r>
            <a:r>
              <a:rPr lang="en-US" altLang="zh-CN" sz="2400" b="1" dirty="0">
                <a:latin typeface="楷体_GB2312" pitchFamily="49" charset="-122"/>
                <a:ea typeface="楷体_GB2312" pitchFamily="49" charset="-122"/>
              </a:rPr>
              <a:t>ID</a:t>
            </a:r>
            <a:r>
              <a:rPr lang="en-US" altLang="zh-CN" sz="2400" b="1" baseline="-30000"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的标识符</a:t>
            </a:r>
            <a:r>
              <a:rPr lang="en-US" altLang="zh-CN" sz="2400" b="1" dirty="0">
                <a:latin typeface="楷体_GB2312" pitchFamily="49" charset="-122"/>
                <a:ea typeface="楷体_GB2312" pitchFamily="49" charset="-122"/>
              </a:rPr>
              <a:t>ID</a:t>
            </a:r>
            <a:r>
              <a:rPr lang="en-US" altLang="zh-CN" sz="2400" b="1" baseline="-30000"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f</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N1</a:t>
            </a:r>
            <a:r>
              <a:rPr lang="zh-CN" altLang="en-US" sz="2400" b="1" dirty="0">
                <a:latin typeface="楷体_GB2312" pitchFamily="49" charset="-122"/>
                <a:ea typeface="楷体_GB2312" pitchFamily="49" charset="-122"/>
              </a:rPr>
              <a:t>）和一个一次性随机数</a:t>
            </a:r>
            <a:r>
              <a:rPr lang="en-US" altLang="zh-CN" sz="2400" b="1" dirty="0">
                <a:latin typeface="楷体_GB2312" pitchFamily="49" charset="-122"/>
                <a:ea typeface="楷体_GB2312" pitchFamily="49" charset="-122"/>
              </a:rPr>
              <a:t>N2</a:t>
            </a:r>
            <a:r>
              <a:rPr lang="zh-CN" altLang="en-US" sz="2400" b="1" dirty="0" smtClean="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algn="just" eaLnBrk="0" hangingPunct="0"/>
            <a:r>
              <a:rPr lang="zh-CN" altLang="en-US" sz="2400"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③ </a:t>
            </a:r>
            <a:r>
              <a:rPr lang="en-US" altLang="zh-CN" sz="2400" b="1" dirty="0">
                <a:solidFill>
                  <a:srgbClr val="FF0000"/>
                </a:solidFill>
                <a:latin typeface="楷体_GB2312" pitchFamily="49" charset="-122"/>
                <a:ea typeface="楷体_GB2312" pitchFamily="49" charset="-122"/>
              </a:rPr>
              <a:t>A→B</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E</a:t>
            </a:r>
            <a:r>
              <a:rPr lang="en-US" altLang="zh-CN" sz="2400" b="1" baseline="-30000" dirty="0">
                <a:solidFill>
                  <a:srgbClr val="FF0000"/>
                </a:solidFill>
                <a:latin typeface="楷体_GB2312" pitchFamily="49" charset="-122"/>
                <a:ea typeface="楷体_GB2312" pitchFamily="49" charset="-122"/>
              </a:rPr>
              <a:t>Ks</a:t>
            </a:r>
            <a:r>
              <a:rPr lang="en-US" altLang="zh-CN" sz="2400" b="1" dirty="0">
                <a:solidFill>
                  <a:srgbClr val="FF0000"/>
                </a:solidFill>
                <a:latin typeface="楷体_GB2312" pitchFamily="49" charset="-122"/>
                <a:ea typeface="楷体_GB2312" pitchFamily="49" charset="-122"/>
              </a:rPr>
              <a:t>[f</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N2</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使用</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产生的会话密钥</a:t>
            </a:r>
            <a:r>
              <a:rPr lang="en-US" altLang="zh-CN" sz="2400" b="1" dirty="0">
                <a:latin typeface="楷体_GB2312" pitchFamily="49" charset="-122"/>
                <a:ea typeface="楷体_GB2312" pitchFamily="49" charset="-122"/>
              </a:rPr>
              <a:t>Ks</a:t>
            </a:r>
            <a:r>
              <a:rPr lang="zh-CN" altLang="en-US" sz="2400" b="1" dirty="0">
                <a:latin typeface="楷体_GB2312" pitchFamily="49" charset="-122"/>
                <a:ea typeface="楷体_GB2312" pitchFamily="49" charset="-122"/>
              </a:rPr>
              <a:t>对</a:t>
            </a:r>
            <a:r>
              <a:rPr lang="en-US" altLang="zh-CN" sz="2400" b="1" dirty="0">
                <a:latin typeface="楷体_GB2312" pitchFamily="49" charset="-122"/>
                <a:ea typeface="楷体_GB2312" pitchFamily="49" charset="-122"/>
              </a:rPr>
              <a:t>f</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N2</a:t>
            </a:r>
            <a:r>
              <a:rPr lang="zh-CN" altLang="en-US" sz="2400" b="1" dirty="0">
                <a:latin typeface="楷体_GB2312" pitchFamily="49" charset="-122"/>
                <a:ea typeface="楷体_GB2312" pitchFamily="49" charset="-122"/>
              </a:rPr>
              <a:t>）进行加密，并发送给</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0" fill="hold"/>
                                        <p:tgtEl>
                                          <p:spTgt spid="8"/>
                                        </p:tgtEl>
                                        <p:attrNameLst>
                                          <p:attrName>ppt_w</p:attrName>
                                        </p:attrNameLst>
                                      </p:cBhvr>
                                      <p:tavLst>
                                        <p:tav tm="0" fmla="#ppt_w*sin(2.5*pi*$)">
                                          <p:val>
                                            <p:fltVal val="0"/>
                                          </p:val>
                                        </p:tav>
                                        <p:tav tm="100000">
                                          <p:val>
                                            <p:fltVal val="1"/>
                                          </p:val>
                                        </p:tav>
                                      </p:tavLst>
                                    </p:anim>
                                    <p:anim calcmode="lin" valueType="num">
                                      <p:cBhvr>
                                        <p:cTn id="14" dur="5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rrowheads="1"/>
          </p:cNvSpPr>
          <p:nvPr>
            <p:ph type="title"/>
          </p:nvPr>
        </p:nvSpPr>
        <p:spPr>
          <a:xfrm>
            <a:off x="323850" y="125413"/>
            <a:ext cx="8540750" cy="1143000"/>
          </a:xfrm>
        </p:spPr>
        <p:txBody>
          <a:bodyPr/>
          <a:lstStyle/>
          <a:p>
            <a:r>
              <a:rPr lang="zh-CN" altLang="en-US" sz="4000"/>
              <a:t>利用公钥密码体制来分配密钥</a:t>
            </a:r>
            <a:r>
              <a:rPr lang="zh-CN" altLang="en-US"/>
              <a:t> </a:t>
            </a:r>
          </a:p>
        </p:txBody>
      </p:sp>
      <p:sp>
        <p:nvSpPr>
          <p:cNvPr id="365571" name="Rectangle 3"/>
          <p:cNvSpPr>
            <a:spLocks noGrp="1" noRot="1" noChangeArrowheads="1"/>
          </p:cNvSpPr>
          <p:nvPr>
            <p:ph type="body" idx="1"/>
          </p:nvPr>
        </p:nvSpPr>
        <p:spPr>
          <a:xfrm>
            <a:off x="301625" y="3357563"/>
            <a:ext cx="8540750" cy="2741612"/>
          </a:xfrm>
        </p:spPr>
        <p:txBody>
          <a:bodyPr/>
          <a:lstStyle/>
          <a:p>
            <a:pPr>
              <a:lnSpc>
                <a:spcPct val="90000"/>
              </a:lnSpc>
              <a:buFont typeface="Wingdings" pitchFamily="2" charset="2"/>
              <a:buNone/>
            </a:pPr>
            <a:r>
              <a:rPr lang="en-US" altLang="zh-CN"/>
              <a:t>① A</a:t>
            </a:r>
            <a:r>
              <a:rPr lang="zh-CN" altLang="en-US"/>
              <a:t>向</a:t>
            </a:r>
            <a:r>
              <a:rPr lang="en-US" altLang="zh-CN"/>
              <a:t>B</a:t>
            </a:r>
            <a:r>
              <a:rPr lang="zh-CN" altLang="en-US"/>
              <a:t>发送自己产生的公钥和</a:t>
            </a:r>
            <a:r>
              <a:rPr lang="en-US" altLang="zh-CN"/>
              <a:t>A</a:t>
            </a:r>
            <a:r>
              <a:rPr lang="zh-CN" altLang="en-US"/>
              <a:t>的身份；</a:t>
            </a:r>
          </a:p>
          <a:p>
            <a:pPr>
              <a:lnSpc>
                <a:spcPct val="90000"/>
              </a:lnSpc>
              <a:buFont typeface="Wingdings" pitchFamily="2" charset="2"/>
              <a:buNone/>
            </a:pPr>
            <a:r>
              <a:rPr lang="zh-CN" altLang="en-US"/>
              <a:t>② </a:t>
            </a:r>
            <a:r>
              <a:rPr lang="en-US" altLang="zh-CN"/>
              <a:t>B</a:t>
            </a:r>
            <a:r>
              <a:rPr lang="zh-CN" altLang="en-US"/>
              <a:t>收到消息后，产生会话密钥</a:t>
            </a:r>
            <a:r>
              <a:rPr lang="en-US" altLang="zh-CN"/>
              <a:t>Ks</a:t>
            </a:r>
            <a:r>
              <a:rPr lang="zh-CN" altLang="en-US"/>
              <a:t>，用公钥加 密后传送给</a:t>
            </a:r>
            <a:r>
              <a:rPr lang="en-US" altLang="zh-CN"/>
              <a:t>A</a:t>
            </a:r>
            <a:r>
              <a:rPr lang="zh-CN" altLang="en-US"/>
              <a:t>；</a:t>
            </a:r>
          </a:p>
          <a:p>
            <a:pPr>
              <a:lnSpc>
                <a:spcPct val="90000"/>
              </a:lnSpc>
              <a:buFont typeface="Wingdings" pitchFamily="2" charset="2"/>
              <a:buNone/>
            </a:pPr>
            <a:r>
              <a:rPr lang="zh-CN" altLang="en-US"/>
              <a:t>③ </a:t>
            </a:r>
            <a:r>
              <a:rPr lang="en-US" altLang="zh-CN"/>
              <a:t>A</a:t>
            </a:r>
            <a:r>
              <a:rPr lang="zh-CN" altLang="en-US"/>
              <a:t>用私钥解密后得到</a:t>
            </a:r>
            <a:r>
              <a:rPr lang="en-US" altLang="zh-CN"/>
              <a:t>Ks</a:t>
            </a:r>
            <a:r>
              <a:rPr lang="zh-CN" altLang="en-US"/>
              <a:t>。</a:t>
            </a:r>
          </a:p>
          <a:p>
            <a:pPr>
              <a:lnSpc>
                <a:spcPct val="90000"/>
              </a:lnSpc>
              <a:buFont typeface="Wingdings" pitchFamily="2" charset="2"/>
              <a:buNone/>
            </a:pPr>
            <a:r>
              <a:rPr lang="zh-CN" altLang="en-US">
                <a:solidFill>
                  <a:schemeClr val="hlink"/>
                </a:solidFill>
              </a:rPr>
              <a:t>可能的问题：冒充</a:t>
            </a:r>
          </a:p>
        </p:txBody>
      </p:sp>
      <p:sp>
        <p:nvSpPr>
          <p:cNvPr id="365573" name="Rectangle 5"/>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5572" name="Object 4"/>
          <p:cNvGraphicFramePr>
            <a:graphicFrameLocks noChangeAspect="1"/>
          </p:cNvGraphicFramePr>
          <p:nvPr/>
        </p:nvGraphicFramePr>
        <p:xfrm>
          <a:off x="1187450" y="1412875"/>
          <a:ext cx="5761038" cy="1752600"/>
        </p:xfrm>
        <a:graphic>
          <a:graphicData uri="http://schemas.openxmlformats.org/presentationml/2006/ole">
            <mc:AlternateContent xmlns:mc="http://schemas.openxmlformats.org/markup-compatibility/2006">
              <mc:Choice xmlns:v="urn:schemas-microsoft-com:vml" Requires="v">
                <p:oleObj spid="_x0000_s86023" name="Visio" r:id="rId3" imgW="4996733" imgH="1519976" progId="Visio.Drawing.11">
                  <p:embed/>
                </p:oleObj>
              </mc:Choice>
              <mc:Fallback>
                <p:oleObj name="Visio" r:id="rId3" imgW="4996733" imgH="151997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12875"/>
                        <a:ext cx="5761038"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Text Box 3"/>
          <p:cNvSpPr txBox="1">
            <a:spLocks noChangeArrowheads="1"/>
          </p:cNvSpPr>
          <p:nvPr/>
        </p:nvSpPr>
        <p:spPr bwMode="auto">
          <a:xfrm>
            <a:off x="900113" y="476250"/>
            <a:ext cx="387350" cy="457200"/>
          </a:xfrm>
          <a:prstGeom prst="rect">
            <a:avLst/>
          </a:prstGeom>
          <a:noFill/>
          <a:ln w="9525">
            <a:noFill/>
            <a:miter lim="800000"/>
            <a:headEnd/>
            <a:tailEnd/>
          </a:ln>
          <a:effectLst/>
        </p:spPr>
        <p:txBody>
          <a:bodyPr wrap="none">
            <a:spAutoFit/>
          </a:bodyPr>
          <a:lstStyle/>
          <a:p>
            <a:r>
              <a:rPr kumimoji="1" lang="en-US" altLang="zh-CN" sz="2400">
                <a:solidFill>
                  <a:schemeClr val="tx2"/>
                </a:solidFill>
                <a:ea typeface="黑体" pitchFamily="2" charset="-122"/>
              </a:rPr>
              <a:t>A</a:t>
            </a:r>
          </a:p>
        </p:txBody>
      </p:sp>
      <p:grpSp>
        <p:nvGrpSpPr>
          <p:cNvPr id="2" name="Group 4"/>
          <p:cNvGrpSpPr>
            <a:grpSpLocks/>
          </p:cNvGrpSpPr>
          <p:nvPr/>
        </p:nvGrpSpPr>
        <p:grpSpPr bwMode="auto">
          <a:xfrm>
            <a:off x="415925" y="504825"/>
            <a:ext cx="573088" cy="660400"/>
            <a:chOff x="921" y="2412"/>
            <a:chExt cx="284" cy="265"/>
          </a:xfrm>
        </p:grpSpPr>
        <p:grpSp>
          <p:nvGrpSpPr>
            <p:cNvPr id="3" name="Group 5"/>
            <p:cNvGrpSpPr>
              <a:grpSpLocks/>
            </p:cNvGrpSpPr>
            <p:nvPr/>
          </p:nvGrpSpPr>
          <p:grpSpPr bwMode="auto">
            <a:xfrm>
              <a:off x="928" y="2417"/>
              <a:ext cx="277" cy="260"/>
              <a:chOff x="928" y="2417"/>
              <a:chExt cx="277" cy="260"/>
            </a:xfrm>
          </p:grpSpPr>
          <p:sp>
            <p:nvSpPr>
              <p:cNvPr id="396294" name="Freeform 6"/>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295" name="Freeform 7"/>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296" name="Freeform 8"/>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297" name="Freeform 9"/>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4" name="Group 14"/>
              <p:cNvGrpSpPr>
                <a:grpSpLocks/>
              </p:cNvGrpSpPr>
              <p:nvPr/>
            </p:nvGrpSpPr>
            <p:grpSpPr bwMode="auto">
              <a:xfrm>
                <a:off x="928" y="2639"/>
                <a:ext cx="277" cy="38"/>
                <a:chOff x="928" y="2639"/>
                <a:chExt cx="277" cy="38"/>
              </a:xfrm>
            </p:grpSpPr>
            <p:sp>
              <p:nvSpPr>
                <p:cNvPr id="396303" name="Freeform 15"/>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304" name="Freeform 16"/>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5" name="Group 18"/>
            <p:cNvGrpSpPr>
              <a:grpSpLocks/>
            </p:cNvGrpSpPr>
            <p:nvPr/>
          </p:nvGrpSpPr>
          <p:grpSpPr bwMode="auto">
            <a:xfrm>
              <a:off x="921" y="2412"/>
              <a:ext cx="277" cy="261"/>
              <a:chOff x="921" y="2412"/>
              <a:chExt cx="277" cy="261"/>
            </a:xfrm>
          </p:grpSpPr>
          <p:sp>
            <p:nvSpPr>
              <p:cNvPr id="396307" name="Freeform 19"/>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308" name="Freeform 20"/>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309" name="Freeform 21"/>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310" name="Freeform 22"/>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6" name="Group 27"/>
              <p:cNvGrpSpPr>
                <a:grpSpLocks/>
              </p:cNvGrpSpPr>
              <p:nvPr/>
            </p:nvGrpSpPr>
            <p:grpSpPr bwMode="auto">
              <a:xfrm>
                <a:off x="921" y="2635"/>
                <a:ext cx="277" cy="38"/>
                <a:chOff x="921" y="2635"/>
                <a:chExt cx="277" cy="38"/>
              </a:xfrm>
            </p:grpSpPr>
            <p:sp>
              <p:nvSpPr>
                <p:cNvPr id="396316" name="Freeform 28"/>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317" name="Freeform 29"/>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sp>
        <p:nvSpPr>
          <p:cNvPr id="396319" name="Text Box 31"/>
          <p:cNvSpPr txBox="1">
            <a:spLocks noChangeArrowheads="1"/>
          </p:cNvSpPr>
          <p:nvPr/>
        </p:nvSpPr>
        <p:spPr bwMode="auto">
          <a:xfrm>
            <a:off x="8072438" y="476250"/>
            <a:ext cx="387350" cy="457200"/>
          </a:xfrm>
          <a:prstGeom prst="rect">
            <a:avLst/>
          </a:prstGeom>
          <a:noFill/>
          <a:ln w="9525">
            <a:noFill/>
            <a:miter lim="800000"/>
            <a:headEnd/>
            <a:tailEnd/>
          </a:ln>
          <a:effectLst/>
        </p:spPr>
        <p:txBody>
          <a:bodyPr wrap="none">
            <a:spAutoFit/>
          </a:bodyPr>
          <a:lstStyle/>
          <a:p>
            <a:r>
              <a:rPr kumimoji="1" lang="en-US" altLang="zh-CN" sz="2400">
                <a:solidFill>
                  <a:schemeClr val="tx2"/>
                </a:solidFill>
                <a:ea typeface="黑体" pitchFamily="2" charset="-122"/>
              </a:rPr>
              <a:t>B</a:t>
            </a:r>
          </a:p>
        </p:txBody>
      </p:sp>
      <p:grpSp>
        <p:nvGrpSpPr>
          <p:cNvPr id="7" name="Group 32"/>
          <p:cNvGrpSpPr>
            <a:grpSpLocks/>
          </p:cNvGrpSpPr>
          <p:nvPr/>
        </p:nvGrpSpPr>
        <p:grpSpPr bwMode="auto">
          <a:xfrm>
            <a:off x="8350250" y="504825"/>
            <a:ext cx="574675" cy="660400"/>
            <a:chOff x="921" y="2412"/>
            <a:chExt cx="284" cy="265"/>
          </a:xfrm>
        </p:grpSpPr>
        <p:grpSp>
          <p:nvGrpSpPr>
            <p:cNvPr id="8" name="Group 33"/>
            <p:cNvGrpSpPr>
              <a:grpSpLocks/>
            </p:cNvGrpSpPr>
            <p:nvPr/>
          </p:nvGrpSpPr>
          <p:grpSpPr bwMode="auto">
            <a:xfrm>
              <a:off x="928" y="2417"/>
              <a:ext cx="277" cy="260"/>
              <a:chOff x="928" y="2417"/>
              <a:chExt cx="277" cy="260"/>
            </a:xfrm>
          </p:grpSpPr>
          <p:sp>
            <p:nvSpPr>
              <p:cNvPr id="396322" name="Freeform 34"/>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323" name="Freeform 35"/>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324" name="Freeform 36"/>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325" name="Freeform 37"/>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9" name="Group 42"/>
              <p:cNvGrpSpPr>
                <a:grpSpLocks/>
              </p:cNvGrpSpPr>
              <p:nvPr/>
            </p:nvGrpSpPr>
            <p:grpSpPr bwMode="auto">
              <a:xfrm>
                <a:off x="928" y="2639"/>
                <a:ext cx="277" cy="38"/>
                <a:chOff x="928" y="2639"/>
                <a:chExt cx="277" cy="38"/>
              </a:xfrm>
            </p:grpSpPr>
            <p:sp>
              <p:nvSpPr>
                <p:cNvPr id="396331" name="Freeform 43"/>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332" name="Freeform 44"/>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10" name="Group 46"/>
            <p:cNvGrpSpPr>
              <a:grpSpLocks/>
            </p:cNvGrpSpPr>
            <p:nvPr/>
          </p:nvGrpSpPr>
          <p:grpSpPr bwMode="auto">
            <a:xfrm>
              <a:off x="921" y="2412"/>
              <a:ext cx="277" cy="261"/>
              <a:chOff x="921" y="2412"/>
              <a:chExt cx="277" cy="261"/>
            </a:xfrm>
          </p:grpSpPr>
          <p:sp>
            <p:nvSpPr>
              <p:cNvPr id="396335" name="Freeform 47"/>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336" name="Freeform 48"/>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337" name="Freeform 49"/>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338" name="Freeform 50"/>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11" name="Group 55"/>
              <p:cNvGrpSpPr>
                <a:grpSpLocks/>
              </p:cNvGrpSpPr>
              <p:nvPr/>
            </p:nvGrpSpPr>
            <p:grpSpPr bwMode="auto">
              <a:xfrm>
                <a:off x="921" y="2635"/>
                <a:ext cx="277" cy="38"/>
                <a:chOff x="921" y="2635"/>
                <a:chExt cx="277" cy="38"/>
              </a:xfrm>
            </p:grpSpPr>
            <p:sp>
              <p:nvSpPr>
                <p:cNvPr id="396344" name="Freeform 56"/>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345" name="Freeform 57"/>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2" charset="-122"/>
              </a:rPr>
              <a:t>ID</a:t>
            </a:r>
            <a:r>
              <a:rPr kumimoji="1" lang="en-US" altLang="zh-CN" baseline="-25000">
                <a:solidFill>
                  <a:schemeClr val="tx2"/>
                </a:solidFill>
                <a:ea typeface="黑体" pitchFamily="2" charset="-122"/>
              </a:rPr>
              <a:t>A  </a:t>
            </a:r>
            <a:r>
              <a:rPr kumimoji="1" lang="en-US" altLang="zh-CN">
                <a:solidFill>
                  <a:schemeClr val="tx2"/>
                </a:solidFill>
                <a:ea typeface="黑体" pitchFamily="2" charset="-122"/>
              </a:rPr>
              <a:t>PU</a:t>
            </a:r>
            <a:r>
              <a:rPr kumimoji="1" lang="en-US" altLang="zh-CN" baseline="-25000">
                <a:solidFill>
                  <a:schemeClr val="tx2"/>
                </a:solidFill>
                <a:ea typeface="黑体" pitchFamily="2" charset="-122"/>
              </a:rPr>
              <a:t>A</a:t>
            </a:r>
          </a:p>
        </p:txBody>
      </p:sp>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2" charset="-122"/>
              </a:rPr>
              <a:t>k</a:t>
            </a:r>
            <a:r>
              <a:rPr kumimoji="1" lang="en-US" altLang="zh-CN" i="1" baseline="-25000">
                <a:solidFill>
                  <a:schemeClr val="tx2"/>
                </a:solidFill>
                <a:ea typeface="黑体" pitchFamily="2" charset="-122"/>
              </a:rPr>
              <a:t>s</a:t>
            </a:r>
            <a:endParaRPr kumimoji="1" lang="en-US" altLang="zh-CN" baseline="-25000">
              <a:solidFill>
                <a:schemeClr val="tx2"/>
              </a:solidFill>
              <a:ea typeface="黑体" pitchFamily="2" charset="-122"/>
            </a:endParaRPr>
          </a:p>
        </p:txBody>
      </p:sp>
      <p:pic>
        <p:nvPicPr>
          <p:cNvPr id="396358" name="Picture 70"/>
          <p:cNvPicPr>
            <a:picLocks noChangeArrowheads="1"/>
          </p:cNvPicPr>
          <p:nvPr/>
        </p:nvPicPr>
        <p:blipFill>
          <a:blip r:embed="rId2" cstate="print"/>
          <a:srcRect/>
          <a:stretch>
            <a:fillRect/>
          </a:stretch>
        </p:blipFill>
        <p:spPr bwMode="auto">
          <a:xfrm>
            <a:off x="5219700" y="1628775"/>
            <a:ext cx="336550" cy="406400"/>
          </a:xfrm>
          <a:prstGeom prst="rect">
            <a:avLst/>
          </a:prstGeom>
          <a:noFill/>
          <a:ln w="12699">
            <a:noFill/>
            <a:miter lim="800000"/>
            <a:headEnd/>
            <a:tailEnd/>
          </a:ln>
          <a:effectLst/>
        </p:spPr>
      </p:pic>
      <p:sp>
        <p:nvSpPr>
          <p:cNvPr id="396370" name="Text Box 82"/>
          <p:cNvSpPr txBox="1">
            <a:spLocks noChangeArrowheads="1"/>
          </p:cNvSpPr>
          <p:nvPr/>
        </p:nvSpPr>
        <p:spPr bwMode="auto">
          <a:xfrm>
            <a:off x="5473700" y="1506538"/>
            <a:ext cx="603250" cy="366712"/>
          </a:xfrm>
          <a:prstGeom prst="rect">
            <a:avLst/>
          </a:prstGeom>
          <a:noFill/>
          <a:ln w="9525">
            <a:noFill/>
            <a:miter lim="800000"/>
            <a:headEnd/>
            <a:tailEnd/>
          </a:ln>
          <a:effectLst/>
        </p:spPr>
        <p:txBody>
          <a:bodyPr wrap="none">
            <a:spAutoFit/>
          </a:bodyPr>
          <a:lstStyle/>
          <a:p>
            <a:r>
              <a:rPr lang="en-US" altLang="zh-CN" i="1">
                <a:solidFill>
                  <a:schemeClr val="tx2"/>
                </a:solidFill>
                <a:ea typeface="黑体" pitchFamily="2" charset="-122"/>
              </a:rPr>
              <a:t>PU</a:t>
            </a:r>
            <a:r>
              <a:rPr lang="en-US" altLang="zh-CN" baseline="-25000">
                <a:solidFill>
                  <a:schemeClr val="tx2"/>
                </a:solidFill>
                <a:ea typeface="黑体" pitchFamily="2" charset="-122"/>
              </a:rPr>
              <a:t>A</a:t>
            </a:r>
          </a:p>
        </p:txBody>
      </p:sp>
      <p:sp>
        <p:nvSpPr>
          <p:cNvPr id="396373" name="Text Box 85"/>
          <p:cNvSpPr txBox="1">
            <a:spLocks noChangeArrowheads="1"/>
          </p:cNvSpPr>
          <p:nvPr/>
        </p:nvSpPr>
        <p:spPr bwMode="auto">
          <a:xfrm>
            <a:off x="900113" y="3259138"/>
            <a:ext cx="387350" cy="457200"/>
          </a:xfrm>
          <a:prstGeom prst="rect">
            <a:avLst/>
          </a:prstGeom>
          <a:noFill/>
          <a:ln w="9525">
            <a:noFill/>
            <a:miter lim="800000"/>
            <a:headEnd/>
            <a:tailEnd/>
          </a:ln>
          <a:effectLst/>
        </p:spPr>
        <p:txBody>
          <a:bodyPr wrap="none">
            <a:spAutoFit/>
          </a:bodyPr>
          <a:lstStyle/>
          <a:p>
            <a:r>
              <a:rPr kumimoji="1" lang="en-US" altLang="zh-CN" sz="2400">
                <a:solidFill>
                  <a:schemeClr val="tx2"/>
                </a:solidFill>
                <a:ea typeface="黑体" pitchFamily="2" charset="-122"/>
              </a:rPr>
              <a:t>A</a:t>
            </a:r>
          </a:p>
        </p:txBody>
      </p:sp>
      <p:grpSp>
        <p:nvGrpSpPr>
          <p:cNvPr id="12" name="Group 86"/>
          <p:cNvGrpSpPr>
            <a:grpSpLocks/>
          </p:cNvGrpSpPr>
          <p:nvPr/>
        </p:nvGrpSpPr>
        <p:grpSpPr bwMode="auto">
          <a:xfrm>
            <a:off x="415925" y="3287713"/>
            <a:ext cx="573088" cy="660400"/>
            <a:chOff x="921" y="2412"/>
            <a:chExt cx="284" cy="265"/>
          </a:xfrm>
        </p:grpSpPr>
        <p:grpSp>
          <p:nvGrpSpPr>
            <p:cNvPr id="13" name="Group 87"/>
            <p:cNvGrpSpPr>
              <a:grpSpLocks/>
            </p:cNvGrpSpPr>
            <p:nvPr/>
          </p:nvGrpSpPr>
          <p:grpSpPr bwMode="auto">
            <a:xfrm>
              <a:off x="928" y="2417"/>
              <a:ext cx="277" cy="260"/>
              <a:chOff x="928" y="2417"/>
              <a:chExt cx="277" cy="260"/>
            </a:xfrm>
          </p:grpSpPr>
          <p:sp>
            <p:nvSpPr>
              <p:cNvPr id="396376" name="Freeform 88"/>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377" name="Freeform 89"/>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378" name="Freeform 90"/>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379" name="Freeform 91"/>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14" name="Group 96"/>
              <p:cNvGrpSpPr>
                <a:grpSpLocks/>
              </p:cNvGrpSpPr>
              <p:nvPr/>
            </p:nvGrpSpPr>
            <p:grpSpPr bwMode="auto">
              <a:xfrm>
                <a:off x="928" y="2639"/>
                <a:ext cx="277" cy="38"/>
                <a:chOff x="928" y="2639"/>
                <a:chExt cx="277" cy="38"/>
              </a:xfrm>
            </p:grpSpPr>
            <p:sp>
              <p:nvSpPr>
                <p:cNvPr id="396385" name="Freeform 97"/>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386" name="Freeform 98"/>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15" name="Group 100"/>
            <p:cNvGrpSpPr>
              <a:grpSpLocks/>
            </p:cNvGrpSpPr>
            <p:nvPr/>
          </p:nvGrpSpPr>
          <p:grpSpPr bwMode="auto">
            <a:xfrm>
              <a:off x="921" y="2412"/>
              <a:ext cx="277" cy="261"/>
              <a:chOff x="921" y="2412"/>
              <a:chExt cx="277" cy="261"/>
            </a:xfrm>
          </p:grpSpPr>
          <p:sp>
            <p:nvSpPr>
              <p:cNvPr id="396389" name="Freeform 101"/>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390" name="Freeform 102"/>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391" name="Freeform 103"/>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392" name="Freeform 104"/>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16" name="Group 109"/>
              <p:cNvGrpSpPr>
                <a:grpSpLocks/>
              </p:cNvGrpSpPr>
              <p:nvPr/>
            </p:nvGrpSpPr>
            <p:grpSpPr bwMode="auto">
              <a:xfrm>
                <a:off x="921" y="2635"/>
                <a:ext cx="277" cy="38"/>
                <a:chOff x="921" y="2635"/>
                <a:chExt cx="277" cy="38"/>
              </a:xfrm>
            </p:grpSpPr>
            <p:sp>
              <p:nvSpPr>
                <p:cNvPr id="396398" name="Freeform 110"/>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399" name="Freeform 111"/>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sp>
        <p:nvSpPr>
          <p:cNvPr id="396401" name="Text Box 113"/>
          <p:cNvSpPr txBox="1">
            <a:spLocks noChangeArrowheads="1"/>
          </p:cNvSpPr>
          <p:nvPr/>
        </p:nvSpPr>
        <p:spPr bwMode="auto">
          <a:xfrm>
            <a:off x="8072438" y="3259138"/>
            <a:ext cx="387350" cy="457200"/>
          </a:xfrm>
          <a:prstGeom prst="rect">
            <a:avLst/>
          </a:prstGeom>
          <a:noFill/>
          <a:ln w="9525">
            <a:noFill/>
            <a:miter lim="800000"/>
            <a:headEnd/>
            <a:tailEnd/>
          </a:ln>
          <a:effectLst/>
        </p:spPr>
        <p:txBody>
          <a:bodyPr wrap="none">
            <a:spAutoFit/>
          </a:bodyPr>
          <a:lstStyle/>
          <a:p>
            <a:r>
              <a:rPr kumimoji="1" lang="en-US" altLang="zh-CN" sz="2400">
                <a:solidFill>
                  <a:schemeClr val="tx2"/>
                </a:solidFill>
                <a:ea typeface="黑体" pitchFamily="2" charset="-122"/>
              </a:rPr>
              <a:t>B</a:t>
            </a:r>
          </a:p>
        </p:txBody>
      </p:sp>
      <p:grpSp>
        <p:nvGrpSpPr>
          <p:cNvPr id="17" name="Group 114"/>
          <p:cNvGrpSpPr>
            <a:grpSpLocks/>
          </p:cNvGrpSpPr>
          <p:nvPr/>
        </p:nvGrpSpPr>
        <p:grpSpPr bwMode="auto">
          <a:xfrm>
            <a:off x="8350250" y="3287713"/>
            <a:ext cx="574675" cy="660400"/>
            <a:chOff x="921" y="2412"/>
            <a:chExt cx="284" cy="265"/>
          </a:xfrm>
        </p:grpSpPr>
        <p:grpSp>
          <p:nvGrpSpPr>
            <p:cNvPr id="18" name="Group 115"/>
            <p:cNvGrpSpPr>
              <a:grpSpLocks/>
            </p:cNvGrpSpPr>
            <p:nvPr/>
          </p:nvGrpSpPr>
          <p:grpSpPr bwMode="auto">
            <a:xfrm>
              <a:off x="928" y="2417"/>
              <a:ext cx="277" cy="260"/>
              <a:chOff x="928" y="2417"/>
              <a:chExt cx="277" cy="260"/>
            </a:xfrm>
          </p:grpSpPr>
          <p:sp>
            <p:nvSpPr>
              <p:cNvPr id="396404" name="Freeform 116"/>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405" name="Freeform 117"/>
              <p:cNvSpPr>
                <a:spLocks/>
              </p:cNvSpPr>
              <p:nvPr/>
            </p:nvSpPr>
            <p:spPr bwMode="auto">
              <a:xfrm>
                <a:off x="935" y="2552"/>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396406" name="Freeform 118"/>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407" name="Freeform 119"/>
              <p:cNvSpPr>
                <a:spLocks/>
              </p:cNvSpPr>
              <p:nvPr/>
            </p:nvSpPr>
            <p:spPr bwMode="auto">
              <a:xfrm>
                <a:off x="974" y="2417"/>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19" name="Group 124"/>
              <p:cNvGrpSpPr>
                <a:grpSpLocks/>
              </p:cNvGrpSpPr>
              <p:nvPr/>
            </p:nvGrpSpPr>
            <p:grpSpPr bwMode="auto">
              <a:xfrm>
                <a:off x="928" y="2639"/>
                <a:ext cx="277" cy="38"/>
                <a:chOff x="928" y="2639"/>
                <a:chExt cx="277" cy="38"/>
              </a:xfrm>
            </p:grpSpPr>
            <p:sp>
              <p:nvSpPr>
                <p:cNvPr id="396413" name="Freeform 125"/>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414" name="Freeform 126"/>
                <p:cNvSpPr>
                  <a:spLocks/>
                </p:cNvSpPr>
                <p:nvPr/>
              </p:nvSpPr>
              <p:spPr bwMode="auto">
                <a:xfrm>
                  <a:off x="928" y="2639"/>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20" name="Group 128"/>
            <p:cNvGrpSpPr>
              <a:grpSpLocks/>
            </p:cNvGrpSpPr>
            <p:nvPr/>
          </p:nvGrpSpPr>
          <p:grpSpPr bwMode="auto">
            <a:xfrm>
              <a:off x="921" y="2412"/>
              <a:ext cx="277" cy="261"/>
              <a:chOff x="921" y="2412"/>
              <a:chExt cx="277" cy="261"/>
            </a:xfrm>
          </p:grpSpPr>
          <p:sp>
            <p:nvSpPr>
              <p:cNvPr id="396417" name="Freeform 129"/>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418" name="Freeform 130"/>
              <p:cNvSpPr>
                <a:spLocks/>
              </p:cNvSpPr>
              <p:nvPr/>
            </p:nvSpPr>
            <p:spPr bwMode="auto">
              <a:xfrm>
                <a:off x="928" y="2547"/>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396419" name="Freeform 131"/>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420" name="Freeform 132"/>
              <p:cNvSpPr>
                <a:spLocks/>
              </p:cNvSpPr>
              <p:nvPr/>
            </p:nvSpPr>
            <p:spPr bwMode="auto">
              <a:xfrm>
                <a:off x="968" y="2412"/>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21" name="Group 137"/>
              <p:cNvGrpSpPr>
                <a:grpSpLocks/>
              </p:cNvGrpSpPr>
              <p:nvPr/>
            </p:nvGrpSpPr>
            <p:grpSpPr bwMode="auto">
              <a:xfrm>
                <a:off x="921" y="2635"/>
                <a:ext cx="277" cy="38"/>
                <a:chOff x="921" y="2635"/>
                <a:chExt cx="277" cy="38"/>
              </a:xfrm>
            </p:grpSpPr>
            <p:sp>
              <p:nvSpPr>
                <p:cNvPr id="396426" name="Freeform 138"/>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427" name="Freeform 139"/>
                <p:cNvSpPr>
                  <a:spLocks/>
                </p:cNvSpPr>
                <p:nvPr/>
              </p:nvSpPr>
              <p:spPr bwMode="auto">
                <a:xfrm>
                  <a:off x="921" y="2635"/>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p:spPr>
        <p:txBody>
          <a:bodyPr wrap="none" anchor="ctr"/>
          <a:lstStyle/>
          <a:p>
            <a:endParaRPr lang="zh-CN" altLang="en-US"/>
          </a:p>
        </p:txBody>
      </p:sp>
      <p:grpSp>
        <p:nvGrpSpPr>
          <p:cNvPr id="22" name="Group 146"/>
          <p:cNvGrpSpPr>
            <a:grpSpLocks/>
          </p:cNvGrpSpPr>
          <p:nvPr/>
        </p:nvGrpSpPr>
        <p:grpSpPr bwMode="auto">
          <a:xfrm>
            <a:off x="4256088" y="3381375"/>
            <a:ext cx="736600" cy="644525"/>
            <a:chOff x="624" y="2968"/>
            <a:chExt cx="1331" cy="920"/>
          </a:xfrm>
        </p:grpSpPr>
        <p:sp>
          <p:nvSpPr>
            <p:cNvPr id="396435" name="Freeform 147"/>
            <p:cNvSpPr>
              <a:spLocks/>
            </p:cNvSpPr>
            <p:nvPr/>
          </p:nvSpPr>
          <p:spPr bwMode="auto">
            <a:xfrm>
              <a:off x="1238" y="2968"/>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a:p>
          </p:txBody>
        </p:sp>
        <p:sp>
          <p:nvSpPr>
            <p:cNvPr id="396436" name="Freeform 148"/>
            <p:cNvSpPr>
              <a:spLocks/>
            </p:cNvSpPr>
            <p:nvPr/>
          </p:nvSpPr>
          <p:spPr bwMode="auto">
            <a:xfrm>
              <a:off x="1668" y="3087"/>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7" name="Freeform 149"/>
            <p:cNvSpPr>
              <a:spLocks/>
            </p:cNvSpPr>
            <p:nvPr/>
          </p:nvSpPr>
          <p:spPr bwMode="auto">
            <a:xfrm>
              <a:off x="1432" y="2970"/>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8" name="Freeform 150"/>
            <p:cNvSpPr>
              <a:spLocks/>
            </p:cNvSpPr>
            <p:nvPr/>
          </p:nvSpPr>
          <p:spPr bwMode="auto">
            <a:xfrm>
              <a:off x="1315" y="3056"/>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396439" name="Freeform 151"/>
            <p:cNvSpPr>
              <a:spLocks/>
            </p:cNvSpPr>
            <p:nvPr/>
          </p:nvSpPr>
          <p:spPr bwMode="auto">
            <a:xfrm>
              <a:off x="1337" y="3076"/>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396440" name="Freeform 152"/>
            <p:cNvSpPr>
              <a:spLocks/>
            </p:cNvSpPr>
            <p:nvPr/>
          </p:nvSpPr>
          <p:spPr bwMode="auto">
            <a:xfrm>
              <a:off x="1233" y="2968"/>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a:p>
          </p:txBody>
        </p:sp>
        <p:sp>
          <p:nvSpPr>
            <p:cNvPr id="396441" name="Freeform 153"/>
            <p:cNvSpPr>
              <a:spLocks/>
            </p:cNvSpPr>
            <p:nvPr/>
          </p:nvSpPr>
          <p:spPr bwMode="auto">
            <a:xfrm>
              <a:off x="1204" y="3479"/>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a:p>
          </p:txBody>
        </p:sp>
        <p:sp>
          <p:nvSpPr>
            <p:cNvPr id="396442" name="Freeform 154"/>
            <p:cNvSpPr>
              <a:spLocks/>
            </p:cNvSpPr>
            <p:nvPr/>
          </p:nvSpPr>
          <p:spPr bwMode="auto">
            <a:xfrm>
              <a:off x="642" y="3519"/>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a:p>
          </p:txBody>
        </p:sp>
        <p:sp>
          <p:nvSpPr>
            <p:cNvPr id="396443" name="Freeform 155"/>
            <p:cNvSpPr>
              <a:spLocks/>
            </p:cNvSpPr>
            <p:nvPr/>
          </p:nvSpPr>
          <p:spPr bwMode="auto">
            <a:xfrm>
              <a:off x="852" y="3789"/>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a:p>
          </p:txBody>
        </p:sp>
        <p:sp>
          <p:nvSpPr>
            <p:cNvPr id="396444" name="Freeform 156"/>
            <p:cNvSpPr>
              <a:spLocks/>
            </p:cNvSpPr>
            <p:nvPr/>
          </p:nvSpPr>
          <p:spPr bwMode="auto">
            <a:xfrm>
              <a:off x="624" y="3519"/>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a:p>
          </p:txBody>
        </p:sp>
        <p:sp>
          <p:nvSpPr>
            <p:cNvPr id="396445" name="Freeform 157"/>
            <p:cNvSpPr>
              <a:spLocks/>
            </p:cNvSpPr>
            <p:nvPr/>
          </p:nvSpPr>
          <p:spPr bwMode="auto">
            <a:xfrm>
              <a:off x="1206" y="3791"/>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a:p>
          </p:txBody>
        </p:sp>
        <p:sp>
          <p:nvSpPr>
            <p:cNvPr id="396446" name="Freeform 158"/>
            <p:cNvSpPr>
              <a:spLocks/>
            </p:cNvSpPr>
            <p:nvPr/>
          </p:nvSpPr>
          <p:spPr bwMode="auto">
            <a:xfrm>
              <a:off x="927" y="3521"/>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a:p>
          </p:txBody>
        </p:sp>
        <p:grpSp>
          <p:nvGrpSpPr>
            <p:cNvPr id="23" name="Group 159"/>
            <p:cNvGrpSpPr>
              <a:grpSpLocks/>
            </p:cNvGrpSpPr>
            <p:nvPr/>
          </p:nvGrpSpPr>
          <p:grpSpPr bwMode="auto">
            <a:xfrm>
              <a:off x="700" y="3526"/>
              <a:ext cx="515" cy="270"/>
              <a:chOff x="700" y="3526"/>
              <a:chExt cx="515" cy="270"/>
            </a:xfrm>
          </p:grpSpPr>
          <p:grpSp>
            <p:nvGrpSpPr>
              <p:cNvPr id="24" name="Group 160"/>
              <p:cNvGrpSpPr>
                <a:grpSpLocks/>
              </p:cNvGrpSpPr>
              <p:nvPr/>
            </p:nvGrpSpPr>
            <p:grpSpPr bwMode="auto">
              <a:xfrm>
                <a:off x="737" y="3534"/>
                <a:ext cx="49" cy="23"/>
                <a:chOff x="737" y="3534"/>
                <a:chExt cx="49" cy="23"/>
              </a:xfrm>
            </p:grpSpPr>
            <p:sp>
              <p:nvSpPr>
                <p:cNvPr id="396449" name="Freeform 161"/>
                <p:cNvSpPr>
                  <a:spLocks/>
                </p:cNvSpPr>
                <p:nvPr/>
              </p:nvSpPr>
              <p:spPr bwMode="auto">
                <a:xfrm>
                  <a:off x="737" y="3534"/>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a:p>
              </p:txBody>
            </p:sp>
            <p:sp>
              <p:nvSpPr>
                <p:cNvPr id="396450" name="Freeform 162"/>
                <p:cNvSpPr>
                  <a:spLocks/>
                </p:cNvSpPr>
                <p:nvPr/>
              </p:nvSpPr>
              <p:spPr bwMode="auto">
                <a:xfrm>
                  <a:off x="742" y="3535"/>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a:p>
              </p:txBody>
            </p:sp>
            <p:sp>
              <p:nvSpPr>
                <p:cNvPr id="396451" name="Freeform 163"/>
                <p:cNvSpPr>
                  <a:spLocks/>
                </p:cNvSpPr>
                <p:nvPr/>
              </p:nvSpPr>
              <p:spPr bwMode="auto">
                <a:xfrm>
                  <a:off x="744" y="3545"/>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a:p>
              </p:txBody>
            </p:sp>
          </p:grpSp>
          <p:grpSp>
            <p:nvGrpSpPr>
              <p:cNvPr id="25" name="Group 164"/>
              <p:cNvGrpSpPr>
                <a:grpSpLocks/>
              </p:cNvGrpSpPr>
              <p:nvPr/>
            </p:nvGrpSpPr>
            <p:grpSpPr bwMode="auto">
              <a:xfrm>
                <a:off x="748" y="3547"/>
                <a:ext cx="50" cy="23"/>
                <a:chOff x="748" y="3547"/>
                <a:chExt cx="50" cy="23"/>
              </a:xfrm>
            </p:grpSpPr>
            <p:sp>
              <p:nvSpPr>
                <p:cNvPr id="396453" name="Freeform 165"/>
                <p:cNvSpPr>
                  <a:spLocks/>
                </p:cNvSpPr>
                <p:nvPr/>
              </p:nvSpPr>
              <p:spPr bwMode="auto">
                <a:xfrm>
                  <a:off x="748" y="3547"/>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454" name="Freeform 166"/>
                <p:cNvSpPr>
                  <a:spLocks/>
                </p:cNvSpPr>
                <p:nvPr/>
              </p:nvSpPr>
              <p:spPr bwMode="auto">
                <a:xfrm>
                  <a:off x="753" y="3548"/>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455" name="Freeform 167"/>
                <p:cNvSpPr>
                  <a:spLocks/>
                </p:cNvSpPr>
                <p:nvPr/>
              </p:nvSpPr>
              <p:spPr bwMode="auto">
                <a:xfrm>
                  <a:off x="757" y="3558"/>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396456" name="Freeform 168"/>
              <p:cNvSpPr>
                <a:spLocks/>
              </p:cNvSpPr>
              <p:nvPr/>
            </p:nvSpPr>
            <p:spPr bwMode="auto">
              <a:xfrm>
                <a:off x="952" y="3538"/>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396457" name="Freeform 169"/>
              <p:cNvSpPr>
                <a:spLocks/>
              </p:cNvSpPr>
              <p:nvPr/>
            </p:nvSpPr>
            <p:spPr bwMode="auto">
              <a:xfrm>
                <a:off x="861" y="3535"/>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396458" name="Freeform 170"/>
              <p:cNvSpPr>
                <a:spLocks/>
              </p:cNvSpPr>
              <p:nvPr/>
            </p:nvSpPr>
            <p:spPr bwMode="auto">
              <a:xfrm>
                <a:off x="867" y="3535"/>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a:p>
            </p:txBody>
          </p:sp>
          <p:sp>
            <p:nvSpPr>
              <p:cNvPr id="396459" name="Freeform 171"/>
              <p:cNvSpPr>
                <a:spLocks/>
              </p:cNvSpPr>
              <p:nvPr/>
            </p:nvSpPr>
            <p:spPr bwMode="auto">
              <a:xfrm>
                <a:off x="868" y="3545"/>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nvGrpSpPr>
              <p:cNvPr id="26" name="Group 172"/>
              <p:cNvGrpSpPr>
                <a:grpSpLocks/>
              </p:cNvGrpSpPr>
              <p:nvPr/>
            </p:nvGrpSpPr>
            <p:grpSpPr bwMode="auto">
              <a:xfrm>
                <a:off x="872" y="3547"/>
                <a:ext cx="50" cy="23"/>
                <a:chOff x="872" y="3547"/>
                <a:chExt cx="50" cy="23"/>
              </a:xfrm>
            </p:grpSpPr>
            <p:sp>
              <p:nvSpPr>
                <p:cNvPr id="396461" name="Freeform 173"/>
                <p:cNvSpPr>
                  <a:spLocks/>
                </p:cNvSpPr>
                <p:nvPr/>
              </p:nvSpPr>
              <p:spPr bwMode="auto">
                <a:xfrm>
                  <a:off x="872" y="3547"/>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396462" name="Freeform 174"/>
                <p:cNvSpPr>
                  <a:spLocks/>
                </p:cNvSpPr>
                <p:nvPr/>
              </p:nvSpPr>
              <p:spPr bwMode="auto">
                <a:xfrm>
                  <a:off x="878" y="3547"/>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396463" name="Freeform 175"/>
                <p:cNvSpPr>
                  <a:spLocks/>
                </p:cNvSpPr>
                <p:nvPr/>
              </p:nvSpPr>
              <p:spPr bwMode="auto">
                <a:xfrm>
                  <a:off x="880" y="3558"/>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7" name="Group 176"/>
              <p:cNvGrpSpPr>
                <a:grpSpLocks/>
              </p:cNvGrpSpPr>
              <p:nvPr/>
            </p:nvGrpSpPr>
            <p:grpSpPr bwMode="auto">
              <a:xfrm>
                <a:off x="885" y="3559"/>
                <a:ext cx="50" cy="23"/>
                <a:chOff x="885" y="3559"/>
                <a:chExt cx="50" cy="23"/>
              </a:xfrm>
            </p:grpSpPr>
            <p:sp>
              <p:nvSpPr>
                <p:cNvPr id="396465" name="Freeform 177"/>
                <p:cNvSpPr>
                  <a:spLocks/>
                </p:cNvSpPr>
                <p:nvPr/>
              </p:nvSpPr>
              <p:spPr bwMode="auto">
                <a:xfrm>
                  <a:off x="885" y="3559"/>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466" name="Freeform 178"/>
                <p:cNvSpPr>
                  <a:spLocks/>
                </p:cNvSpPr>
                <p:nvPr/>
              </p:nvSpPr>
              <p:spPr bwMode="auto">
                <a:xfrm>
                  <a:off x="890" y="3560"/>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a:p>
              </p:txBody>
            </p:sp>
            <p:sp>
              <p:nvSpPr>
                <p:cNvPr id="396467" name="Freeform 179"/>
                <p:cNvSpPr>
                  <a:spLocks/>
                </p:cNvSpPr>
                <p:nvPr/>
              </p:nvSpPr>
              <p:spPr bwMode="auto">
                <a:xfrm>
                  <a:off x="893" y="3570"/>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8" name="Group 180"/>
              <p:cNvGrpSpPr>
                <a:grpSpLocks/>
              </p:cNvGrpSpPr>
              <p:nvPr/>
            </p:nvGrpSpPr>
            <p:grpSpPr bwMode="auto">
              <a:xfrm>
                <a:off x="898" y="3571"/>
                <a:ext cx="49" cy="23"/>
                <a:chOff x="898" y="3571"/>
                <a:chExt cx="49" cy="23"/>
              </a:xfrm>
            </p:grpSpPr>
            <p:sp>
              <p:nvSpPr>
                <p:cNvPr id="396469" name="Freeform 181"/>
                <p:cNvSpPr>
                  <a:spLocks/>
                </p:cNvSpPr>
                <p:nvPr/>
              </p:nvSpPr>
              <p:spPr bwMode="auto">
                <a:xfrm>
                  <a:off x="898" y="3571"/>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6470" name="Freeform 182"/>
                <p:cNvSpPr>
                  <a:spLocks/>
                </p:cNvSpPr>
                <p:nvPr/>
              </p:nvSpPr>
              <p:spPr bwMode="auto">
                <a:xfrm>
                  <a:off x="903" y="3572"/>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96471" name="Freeform 183"/>
                <p:cNvSpPr>
                  <a:spLocks/>
                </p:cNvSpPr>
                <p:nvPr/>
              </p:nvSpPr>
              <p:spPr bwMode="auto">
                <a:xfrm>
                  <a:off x="907" y="3582"/>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9" name="Group 184"/>
              <p:cNvGrpSpPr>
                <a:grpSpLocks/>
              </p:cNvGrpSpPr>
              <p:nvPr/>
            </p:nvGrpSpPr>
            <p:grpSpPr bwMode="auto">
              <a:xfrm>
                <a:off x="911" y="3585"/>
                <a:ext cx="49" cy="23"/>
                <a:chOff x="911" y="3585"/>
                <a:chExt cx="49" cy="23"/>
              </a:xfrm>
            </p:grpSpPr>
            <p:sp>
              <p:nvSpPr>
                <p:cNvPr id="396473" name="Freeform 185"/>
                <p:cNvSpPr>
                  <a:spLocks/>
                </p:cNvSpPr>
                <p:nvPr/>
              </p:nvSpPr>
              <p:spPr bwMode="auto">
                <a:xfrm>
                  <a:off x="911" y="3585"/>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396474" name="Freeform 186"/>
                <p:cNvSpPr>
                  <a:spLocks/>
                </p:cNvSpPr>
                <p:nvPr/>
              </p:nvSpPr>
              <p:spPr bwMode="auto">
                <a:xfrm>
                  <a:off x="915" y="3585"/>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a:p>
              </p:txBody>
            </p:sp>
            <p:sp>
              <p:nvSpPr>
                <p:cNvPr id="396475" name="Freeform 187"/>
                <p:cNvSpPr>
                  <a:spLocks/>
                </p:cNvSpPr>
                <p:nvPr/>
              </p:nvSpPr>
              <p:spPr bwMode="auto">
                <a:xfrm>
                  <a:off x="919" y="3596"/>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0" name="Group 188"/>
              <p:cNvGrpSpPr>
                <a:grpSpLocks/>
              </p:cNvGrpSpPr>
              <p:nvPr/>
            </p:nvGrpSpPr>
            <p:grpSpPr bwMode="auto">
              <a:xfrm>
                <a:off x="923" y="3600"/>
                <a:ext cx="99" cy="73"/>
                <a:chOff x="923" y="3600"/>
                <a:chExt cx="99" cy="73"/>
              </a:xfrm>
            </p:grpSpPr>
            <p:grpSp>
              <p:nvGrpSpPr>
                <p:cNvPr id="31" name="Group 189"/>
                <p:cNvGrpSpPr>
                  <a:grpSpLocks/>
                </p:cNvGrpSpPr>
                <p:nvPr/>
              </p:nvGrpSpPr>
              <p:grpSpPr bwMode="auto">
                <a:xfrm>
                  <a:off x="923" y="3600"/>
                  <a:ext cx="49" cy="23"/>
                  <a:chOff x="923" y="3600"/>
                  <a:chExt cx="49" cy="23"/>
                </a:xfrm>
              </p:grpSpPr>
              <p:sp>
                <p:nvSpPr>
                  <p:cNvPr id="396478" name="Freeform 190"/>
                  <p:cNvSpPr>
                    <a:spLocks/>
                  </p:cNvSpPr>
                  <p:nvPr/>
                </p:nvSpPr>
                <p:spPr bwMode="auto">
                  <a:xfrm>
                    <a:off x="923" y="360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a:p>
                </p:txBody>
              </p:sp>
              <p:sp>
                <p:nvSpPr>
                  <p:cNvPr id="396479" name="Freeform 191"/>
                  <p:cNvSpPr>
                    <a:spLocks/>
                  </p:cNvSpPr>
                  <p:nvPr/>
                </p:nvSpPr>
                <p:spPr bwMode="auto">
                  <a:xfrm>
                    <a:off x="928" y="360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a:p>
                </p:txBody>
              </p:sp>
              <p:sp>
                <p:nvSpPr>
                  <p:cNvPr id="396480" name="Freeform 192"/>
                  <p:cNvSpPr>
                    <a:spLocks/>
                  </p:cNvSpPr>
                  <p:nvPr/>
                </p:nvSpPr>
                <p:spPr bwMode="auto">
                  <a:xfrm>
                    <a:off x="930" y="36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a:p>
                </p:txBody>
              </p:sp>
            </p:grpSp>
            <p:grpSp>
              <p:nvGrpSpPr>
                <p:cNvPr id="396705" name="Group 193"/>
                <p:cNvGrpSpPr>
                  <a:grpSpLocks/>
                </p:cNvGrpSpPr>
                <p:nvPr/>
              </p:nvGrpSpPr>
              <p:grpSpPr bwMode="auto">
                <a:xfrm>
                  <a:off x="935" y="3612"/>
                  <a:ext cx="48" cy="23"/>
                  <a:chOff x="935" y="3612"/>
                  <a:chExt cx="48" cy="23"/>
                </a:xfrm>
              </p:grpSpPr>
              <p:sp>
                <p:nvSpPr>
                  <p:cNvPr id="396482" name="Freeform 194"/>
                  <p:cNvSpPr>
                    <a:spLocks/>
                  </p:cNvSpPr>
                  <p:nvPr/>
                </p:nvSpPr>
                <p:spPr bwMode="auto">
                  <a:xfrm>
                    <a:off x="935" y="3612"/>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396483" name="Freeform 195"/>
                  <p:cNvSpPr>
                    <a:spLocks/>
                  </p:cNvSpPr>
                  <p:nvPr/>
                </p:nvSpPr>
                <p:spPr bwMode="auto">
                  <a:xfrm>
                    <a:off x="939" y="3612"/>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484" name="Freeform 196"/>
                  <p:cNvSpPr>
                    <a:spLocks/>
                  </p:cNvSpPr>
                  <p:nvPr/>
                </p:nvSpPr>
                <p:spPr bwMode="auto">
                  <a:xfrm>
                    <a:off x="943" y="3623"/>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706" name="Group 197"/>
                <p:cNvGrpSpPr>
                  <a:grpSpLocks/>
                </p:cNvGrpSpPr>
                <p:nvPr/>
              </p:nvGrpSpPr>
              <p:grpSpPr bwMode="auto">
                <a:xfrm>
                  <a:off x="947" y="3625"/>
                  <a:ext cx="50" cy="22"/>
                  <a:chOff x="947" y="3625"/>
                  <a:chExt cx="50" cy="22"/>
                </a:xfrm>
              </p:grpSpPr>
              <p:sp>
                <p:nvSpPr>
                  <p:cNvPr id="396486" name="Freeform 198"/>
                  <p:cNvSpPr>
                    <a:spLocks/>
                  </p:cNvSpPr>
                  <p:nvPr/>
                </p:nvSpPr>
                <p:spPr bwMode="auto">
                  <a:xfrm>
                    <a:off x="947" y="3625"/>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396487" name="Freeform 199"/>
                  <p:cNvSpPr>
                    <a:spLocks/>
                  </p:cNvSpPr>
                  <p:nvPr/>
                </p:nvSpPr>
                <p:spPr bwMode="auto">
                  <a:xfrm>
                    <a:off x="953" y="3625"/>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96488" name="Freeform 200"/>
                  <p:cNvSpPr>
                    <a:spLocks/>
                  </p:cNvSpPr>
                  <p:nvPr/>
                </p:nvSpPr>
                <p:spPr bwMode="auto">
                  <a:xfrm>
                    <a:off x="955" y="3635"/>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710" name="Group 201"/>
                <p:cNvGrpSpPr>
                  <a:grpSpLocks/>
                </p:cNvGrpSpPr>
                <p:nvPr/>
              </p:nvGrpSpPr>
              <p:grpSpPr bwMode="auto">
                <a:xfrm>
                  <a:off x="960" y="3637"/>
                  <a:ext cx="50" cy="23"/>
                  <a:chOff x="960" y="3637"/>
                  <a:chExt cx="50" cy="23"/>
                </a:xfrm>
              </p:grpSpPr>
              <p:sp>
                <p:nvSpPr>
                  <p:cNvPr id="396490" name="Freeform 202"/>
                  <p:cNvSpPr>
                    <a:spLocks/>
                  </p:cNvSpPr>
                  <p:nvPr/>
                </p:nvSpPr>
                <p:spPr bwMode="auto">
                  <a:xfrm>
                    <a:off x="960" y="3637"/>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396491" name="Freeform 203"/>
                  <p:cNvSpPr>
                    <a:spLocks/>
                  </p:cNvSpPr>
                  <p:nvPr/>
                </p:nvSpPr>
                <p:spPr bwMode="auto">
                  <a:xfrm>
                    <a:off x="965" y="3638"/>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396492" name="Freeform 204"/>
                  <p:cNvSpPr>
                    <a:spLocks/>
                  </p:cNvSpPr>
                  <p:nvPr/>
                </p:nvSpPr>
                <p:spPr bwMode="auto">
                  <a:xfrm>
                    <a:off x="968" y="3648"/>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396714" name="Group 205"/>
                <p:cNvGrpSpPr>
                  <a:grpSpLocks/>
                </p:cNvGrpSpPr>
                <p:nvPr/>
              </p:nvGrpSpPr>
              <p:grpSpPr bwMode="auto">
                <a:xfrm>
                  <a:off x="973" y="3650"/>
                  <a:ext cx="49" cy="23"/>
                  <a:chOff x="973" y="3650"/>
                  <a:chExt cx="49" cy="23"/>
                </a:xfrm>
              </p:grpSpPr>
              <p:sp>
                <p:nvSpPr>
                  <p:cNvPr id="396494" name="Freeform 206"/>
                  <p:cNvSpPr>
                    <a:spLocks/>
                  </p:cNvSpPr>
                  <p:nvPr/>
                </p:nvSpPr>
                <p:spPr bwMode="auto">
                  <a:xfrm>
                    <a:off x="973" y="365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495" name="Freeform 207"/>
                  <p:cNvSpPr>
                    <a:spLocks/>
                  </p:cNvSpPr>
                  <p:nvPr/>
                </p:nvSpPr>
                <p:spPr bwMode="auto">
                  <a:xfrm>
                    <a:off x="978" y="365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96496" name="Freeform 208"/>
                  <p:cNvSpPr>
                    <a:spLocks/>
                  </p:cNvSpPr>
                  <p:nvPr/>
                </p:nvSpPr>
                <p:spPr bwMode="auto">
                  <a:xfrm>
                    <a:off x="982" y="366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396718" name="Group 209"/>
              <p:cNvGrpSpPr>
                <a:grpSpLocks/>
              </p:cNvGrpSpPr>
              <p:nvPr/>
            </p:nvGrpSpPr>
            <p:grpSpPr bwMode="auto">
              <a:xfrm>
                <a:off x="985" y="3665"/>
                <a:ext cx="100" cy="73"/>
                <a:chOff x="985" y="3665"/>
                <a:chExt cx="100" cy="73"/>
              </a:xfrm>
            </p:grpSpPr>
            <p:grpSp>
              <p:nvGrpSpPr>
                <p:cNvPr id="396722" name="Group 210"/>
                <p:cNvGrpSpPr>
                  <a:grpSpLocks/>
                </p:cNvGrpSpPr>
                <p:nvPr/>
              </p:nvGrpSpPr>
              <p:grpSpPr bwMode="auto">
                <a:xfrm>
                  <a:off x="985" y="3665"/>
                  <a:ext cx="50" cy="23"/>
                  <a:chOff x="985" y="3665"/>
                  <a:chExt cx="50" cy="23"/>
                </a:xfrm>
              </p:grpSpPr>
              <p:sp>
                <p:nvSpPr>
                  <p:cNvPr id="396499" name="Freeform 211"/>
                  <p:cNvSpPr>
                    <a:spLocks/>
                  </p:cNvSpPr>
                  <p:nvPr/>
                </p:nvSpPr>
                <p:spPr bwMode="auto">
                  <a:xfrm>
                    <a:off x="985" y="3665"/>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396500" name="Freeform 212"/>
                  <p:cNvSpPr>
                    <a:spLocks/>
                  </p:cNvSpPr>
                  <p:nvPr/>
                </p:nvSpPr>
                <p:spPr bwMode="auto">
                  <a:xfrm>
                    <a:off x="989" y="3665"/>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501" name="Freeform 213"/>
                  <p:cNvSpPr>
                    <a:spLocks/>
                  </p:cNvSpPr>
                  <p:nvPr/>
                </p:nvSpPr>
                <p:spPr bwMode="auto">
                  <a:xfrm>
                    <a:off x="993" y="3676"/>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726" name="Group 214"/>
                <p:cNvGrpSpPr>
                  <a:grpSpLocks/>
                </p:cNvGrpSpPr>
                <p:nvPr/>
              </p:nvGrpSpPr>
              <p:grpSpPr bwMode="auto">
                <a:xfrm>
                  <a:off x="997" y="3677"/>
                  <a:ext cx="49" cy="23"/>
                  <a:chOff x="997" y="3677"/>
                  <a:chExt cx="49" cy="23"/>
                </a:xfrm>
              </p:grpSpPr>
              <p:sp>
                <p:nvSpPr>
                  <p:cNvPr id="396503" name="Freeform 215"/>
                  <p:cNvSpPr>
                    <a:spLocks/>
                  </p:cNvSpPr>
                  <p:nvPr/>
                </p:nvSpPr>
                <p:spPr bwMode="auto">
                  <a:xfrm>
                    <a:off x="997" y="3677"/>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a:p>
                </p:txBody>
              </p:sp>
              <p:sp>
                <p:nvSpPr>
                  <p:cNvPr id="396504" name="Freeform 216"/>
                  <p:cNvSpPr>
                    <a:spLocks/>
                  </p:cNvSpPr>
                  <p:nvPr/>
                </p:nvSpPr>
                <p:spPr bwMode="auto">
                  <a:xfrm>
                    <a:off x="1002" y="3678"/>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a:p>
                </p:txBody>
              </p:sp>
              <p:sp>
                <p:nvSpPr>
                  <p:cNvPr id="396505" name="Freeform 217"/>
                  <p:cNvSpPr>
                    <a:spLocks/>
                  </p:cNvSpPr>
                  <p:nvPr/>
                </p:nvSpPr>
                <p:spPr bwMode="auto">
                  <a:xfrm>
                    <a:off x="1005" y="3688"/>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a:p>
                </p:txBody>
              </p:sp>
            </p:grpSp>
            <p:grpSp>
              <p:nvGrpSpPr>
                <p:cNvPr id="396730" name="Group 218"/>
                <p:cNvGrpSpPr>
                  <a:grpSpLocks/>
                </p:cNvGrpSpPr>
                <p:nvPr/>
              </p:nvGrpSpPr>
              <p:grpSpPr bwMode="auto">
                <a:xfrm>
                  <a:off x="1010" y="3690"/>
                  <a:ext cx="48" cy="23"/>
                  <a:chOff x="1010" y="3690"/>
                  <a:chExt cx="48" cy="23"/>
                </a:xfrm>
              </p:grpSpPr>
              <p:sp>
                <p:nvSpPr>
                  <p:cNvPr id="396507" name="Freeform 219"/>
                  <p:cNvSpPr>
                    <a:spLocks/>
                  </p:cNvSpPr>
                  <p:nvPr/>
                </p:nvSpPr>
                <p:spPr bwMode="auto">
                  <a:xfrm>
                    <a:off x="1010" y="369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396508" name="Freeform 220"/>
                  <p:cNvSpPr>
                    <a:spLocks/>
                  </p:cNvSpPr>
                  <p:nvPr/>
                </p:nvSpPr>
                <p:spPr bwMode="auto">
                  <a:xfrm>
                    <a:off x="1014" y="369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a:p>
                </p:txBody>
              </p:sp>
              <p:sp>
                <p:nvSpPr>
                  <p:cNvPr id="396509" name="Freeform 221"/>
                  <p:cNvSpPr>
                    <a:spLocks/>
                  </p:cNvSpPr>
                  <p:nvPr/>
                </p:nvSpPr>
                <p:spPr bwMode="auto">
                  <a:xfrm>
                    <a:off x="1018" y="370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396734" name="Group 222"/>
                <p:cNvGrpSpPr>
                  <a:grpSpLocks/>
                </p:cNvGrpSpPr>
                <p:nvPr/>
              </p:nvGrpSpPr>
              <p:grpSpPr bwMode="auto">
                <a:xfrm>
                  <a:off x="1023" y="3703"/>
                  <a:ext cx="49" cy="22"/>
                  <a:chOff x="1023" y="3703"/>
                  <a:chExt cx="49" cy="22"/>
                </a:xfrm>
              </p:grpSpPr>
              <p:sp>
                <p:nvSpPr>
                  <p:cNvPr id="396511" name="Freeform 223"/>
                  <p:cNvSpPr>
                    <a:spLocks/>
                  </p:cNvSpPr>
                  <p:nvPr/>
                </p:nvSpPr>
                <p:spPr bwMode="auto">
                  <a:xfrm>
                    <a:off x="1023" y="3703"/>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a:p>
                </p:txBody>
              </p:sp>
              <p:sp>
                <p:nvSpPr>
                  <p:cNvPr id="396512" name="Freeform 224"/>
                  <p:cNvSpPr>
                    <a:spLocks/>
                  </p:cNvSpPr>
                  <p:nvPr/>
                </p:nvSpPr>
                <p:spPr bwMode="auto">
                  <a:xfrm>
                    <a:off x="1028" y="3703"/>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513" name="Freeform 225"/>
                  <p:cNvSpPr>
                    <a:spLocks/>
                  </p:cNvSpPr>
                  <p:nvPr/>
                </p:nvSpPr>
                <p:spPr bwMode="auto">
                  <a:xfrm>
                    <a:off x="1030" y="3713"/>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738" name="Group 226"/>
                <p:cNvGrpSpPr>
                  <a:grpSpLocks/>
                </p:cNvGrpSpPr>
                <p:nvPr/>
              </p:nvGrpSpPr>
              <p:grpSpPr bwMode="auto">
                <a:xfrm>
                  <a:off x="1036" y="3716"/>
                  <a:ext cx="49" cy="22"/>
                  <a:chOff x="1036" y="3716"/>
                  <a:chExt cx="49" cy="22"/>
                </a:xfrm>
              </p:grpSpPr>
              <p:sp>
                <p:nvSpPr>
                  <p:cNvPr id="396515" name="Freeform 227"/>
                  <p:cNvSpPr>
                    <a:spLocks/>
                  </p:cNvSpPr>
                  <p:nvPr/>
                </p:nvSpPr>
                <p:spPr bwMode="auto">
                  <a:xfrm>
                    <a:off x="1036" y="3716"/>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a:p>
                </p:txBody>
              </p:sp>
              <p:sp>
                <p:nvSpPr>
                  <p:cNvPr id="396516" name="Freeform 228"/>
                  <p:cNvSpPr>
                    <a:spLocks/>
                  </p:cNvSpPr>
                  <p:nvPr/>
                </p:nvSpPr>
                <p:spPr bwMode="auto">
                  <a:xfrm>
                    <a:off x="1040" y="3716"/>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396517" name="Freeform 229"/>
                  <p:cNvSpPr>
                    <a:spLocks/>
                  </p:cNvSpPr>
                  <p:nvPr/>
                </p:nvSpPr>
                <p:spPr bwMode="auto">
                  <a:xfrm>
                    <a:off x="1043" y="3726"/>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396742" name="Group 230"/>
              <p:cNvGrpSpPr>
                <a:grpSpLocks/>
              </p:cNvGrpSpPr>
              <p:nvPr/>
            </p:nvGrpSpPr>
            <p:grpSpPr bwMode="auto">
              <a:xfrm>
                <a:off x="1046" y="3727"/>
                <a:ext cx="49" cy="23"/>
                <a:chOff x="1046" y="3727"/>
                <a:chExt cx="49" cy="23"/>
              </a:xfrm>
            </p:grpSpPr>
            <p:sp>
              <p:nvSpPr>
                <p:cNvPr id="396519" name="Freeform 231"/>
                <p:cNvSpPr>
                  <a:spLocks/>
                </p:cNvSpPr>
                <p:nvPr/>
              </p:nvSpPr>
              <p:spPr bwMode="auto">
                <a:xfrm>
                  <a:off x="1046" y="3727"/>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a:p>
              </p:txBody>
            </p:sp>
            <p:sp>
              <p:nvSpPr>
                <p:cNvPr id="396520" name="Freeform 232"/>
                <p:cNvSpPr>
                  <a:spLocks/>
                </p:cNvSpPr>
                <p:nvPr/>
              </p:nvSpPr>
              <p:spPr bwMode="auto">
                <a:xfrm>
                  <a:off x="1051" y="3727"/>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396521" name="Freeform 233"/>
                <p:cNvSpPr>
                  <a:spLocks/>
                </p:cNvSpPr>
                <p:nvPr/>
              </p:nvSpPr>
              <p:spPr bwMode="auto">
                <a:xfrm>
                  <a:off x="1054" y="3738"/>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396746" name="Group 234"/>
              <p:cNvGrpSpPr>
                <a:grpSpLocks/>
              </p:cNvGrpSpPr>
              <p:nvPr/>
            </p:nvGrpSpPr>
            <p:grpSpPr bwMode="auto">
              <a:xfrm>
                <a:off x="1058" y="3739"/>
                <a:ext cx="50" cy="23"/>
                <a:chOff x="1058" y="3739"/>
                <a:chExt cx="50" cy="23"/>
              </a:xfrm>
            </p:grpSpPr>
            <p:sp>
              <p:nvSpPr>
                <p:cNvPr id="396523" name="Freeform 235"/>
                <p:cNvSpPr>
                  <a:spLocks/>
                </p:cNvSpPr>
                <p:nvPr/>
              </p:nvSpPr>
              <p:spPr bwMode="auto">
                <a:xfrm>
                  <a:off x="1058" y="3739"/>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524" name="Freeform 236"/>
                <p:cNvSpPr>
                  <a:spLocks/>
                </p:cNvSpPr>
                <p:nvPr/>
              </p:nvSpPr>
              <p:spPr bwMode="auto">
                <a:xfrm>
                  <a:off x="1063" y="3740"/>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a:p>
              </p:txBody>
            </p:sp>
            <p:sp>
              <p:nvSpPr>
                <p:cNvPr id="396525" name="Freeform 237"/>
                <p:cNvSpPr>
                  <a:spLocks/>
                </p:cNvSpPr>
                <p:nvPr/>
              </p:nvSpPr>
              <p:spPr bwMode="auto">
                <a:xfrm>
                  <a:off x="1067" y="3750"/>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396747" name="Group 238"/>
              <p:cNvGrpSpPr>
                <a:grpSpLocks/>
              </p:cNvGrpSpPr>
              <p:nvPr/>
            </p:nvGrpSpPr>
            <p:grpSpPr bwMode="auto">
              <a:xfrm>
                <a:off x="1072" y="3753"/>
                <a:ext cx="48" cy="22"/>
                <a:chOff x="1072" y="3753"/>
                <a:chExt cx="48" cy="22"/>
              </a:xfrm>
            </p:grpSpPr>
            <p:sp>
              <p:nvSpPr>
                <p:cNvPr id="396527" name="Freeform 239"/>
                <p:cNvSpPr>
                  <a:spLocks/>
                </p:cNvSpPr>
                <p:nvPr/>
              </p:nvSpPr>
              <p:spPr bwMode="auto">
                <a:xfrm>
                  <a:off x="1072" y="3753"/>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396528" name="Freeform 240"/>
                <p:cNvSpPr>
                  <a:spLocks/>
                </p:cNvSpPr>
                <p:nvPr/>
              </p:nvSpPr>
              <p:spPr bwMode="auto">
                <a:xfrm>
                  <a:off x="1076" y="3753"/>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396529" name="Freeform 241"/>
                <p:cNvSpPr>
                  <a:spLocks/>
                </p:cNvSpPr>
                <p:nvPr/>
              </p:nvSpPr>
              <p:spPr bwMode="auto">
                <a:xfrm>
                  <a:off x="1079" y="3763"/>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396530" name="Freeform 242"/>
              <p:cNvSpPr>
                <a:spLocks/>
              </p:cNvSpPr>
              <p:nvPr/>
            </p:nvSpPr>
            <p:spPr bwMode="auto">
              <a:xfrm>
                <a:off x="820" y="3535"/>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a:p>
            </p:txBody>
          </p:sp>
          <p:sp>
            <p:nvSpPr>
              <p:cNvPr id="396531" name="Freeform 243"/>
              <p:cNvSpPr>
                <a:spLocks/>
              </p:cNvSpPr>
              <p:nvPr/>
            </p:nvSpPr>
            <p:spPr bwMode="auto">
              <a:xfrm>
                <a:off x="825" y="3535"/>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a:p>
            </p:txBody>
          </p:sp>
          <p:sp>
            <p:nvSpPr>
              <p:cNvPr id="396532" name="Freeform 244"/>
              <p:cNvSpPr>
                <a:spLocks/>
              </p:cNvSpPr>
              <p:nvPr/>
            </p:nvSpPr>
            <p:spPr bwMode="auto">
              <a:xfrm>
                <a:off x="828" y="3546"/>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a:p>
            </p:txBody>
          </p:sp>
          <p:grpSp>
            <p:nvGrpSpPr>
              <p:cNvPr id="396751" name="Group 245"/>
              <p:cNvGrpSpPr>
                <a:grpSpLocks/>
              </p:cNvGrpSpPr>
              <p:nvPr/>
            </p:nvGrpSpPr>
            <p:grpSpPr bwMode="auto">
              <a:xfrm>
                <a:off x="832" y="3547"/>
                <a:ext cx="49" cy="23"/>
                <a:chOff x="832" y="3547"/>
                <a:chExt cx="49" cy="23"/>
              </a:xfrm>
            </p:grpSpPr>
            <p:sp>
              <p:nvSpPr>
                <p:cNvPr id="396534" name="Freeform 246"/>
                <p:cNvSpPr>
                  <a:spLocks/>
                </p:cNvSpPr>
                <p:nvPr/>
              </p:nvSpPr>
              <p:spPr bwMode="auto">
                <a:xfrm>
                  <a:off x="832" y="3547"/>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396535" name="Freeform 247"/>
                <p:cNvSpPr>
                  <a:spLocks/>
                </p:cNvSpPr>
                <p:nvPr/>
              </p:nvSpPr>
              <p:spPr bwMode="auto">
                <a:xfrm>
                  <a:off x="837" y="3548"/>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536" name="Freeform 248"/>
                <p:cNvSpPr>
                  <a:spLocks/>
                </p:cNvSpPr>
                <p:nvPr/>
              </p:nvSpPr>
              <p:spPr bwMode="auto">
                <a:xfrm>
                  <a:off x="840" y="3558"/>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755" name="Group 249"/>
              <p:cNvGrpSpPr>
                <a:grpSpLocks/>
              </p:cNvGrpSpPr>
              <p:nvPr/>
            </p:nvGrpSpPr>
            <p:grpSpPr bwMode="auto">
              <a:xfrm>
                <a:off x="844" y="3560"/>
                <a:ext cx="49" cy="22"/>
                <a:chOff x="844" y="3560"/>
                <a:chExt cx="49" cy="22"/>
              </a:xfrm>
            </p:grpSpPr>
            <p:sp>
              <p:nvSpPr>
                <p:cNvPr id="396538" name="Freeform 250"/>
                <p:cNvSpPr>
                  <a:spLocks/>
                </p:cNvSpPr>
                <p:nvPr/>
              </p:nvSpPr>
              <p:spPr bwMode="auto">
                <a:xfrm>
                  <a:off x="844" y="356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539" name="Freeform 251"/>
                <p:cNvSpPr>
                  <a:spLocks/>
                </p:cNvSpPr>
                <p:nvPr/>
              </p:nvSpPr>
              <p:spPr bwMode="auto">
                <a:xfrm>
                  <a:off x="849" y="356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540" name="Freeform 252"/>
                <p:cNvSpPr>
                  <a:spLocks/>
                </p:cNvSpPr>
                <p:nvPr/>
              </p:nvSpPr>
              <p:spPr bwMode="auto">
                <a:xfrm>
                  <a:off x="853" y="357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396759" name="Group 253"/>
              <p:cNvGrpSpPr>
                <a:grpSpLocks/>
              </p:cNvGrpSpPr>
              <p:nvPr/>
            </p:nvGrpSpPr>
            <p:grpSpPr bwMode="auto">
              <a:xfrm>
                <a:off x="857" y="3572"/>
                <a:ext cx="50" cy="23"/>
                <a:chOff x="857" y="3572"/>
                <a:chExt cx="50" cy="23"/>
              </a:xfrm>
            </p:grpSpPr>
            <p:sp>
              <p:nvSpPr>
                <p:cNvPr id="396542" name="Freeform 254"/>
                <p:cNvSpPr>
                  <a:spLocks/>
                </p:cNvSpPr>
                <p:nvPr/>
              </p:nvSpPr>
              <p:spPr bwMode="auto">
                <a:xfrm>
                  <a:off x="857" y="3572"/>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396543" name="Freeform 255"/>
                <p:cNvSpPr>
                  <a:spLocks/>
                </p:cNvSpPr>
                <p:nvPr/>
              </p:nvSpPr>
              <p:spPr bwMode="auto">
                <a:xfrm>
                  <a:off x="862" y="3573"/>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544" name="Freeform 256"/>
                <p:cNvSpPr>
                  <a:spLocks/>
                </p:cNvSpPr>
                <p:nvPr/>
              </p:nvSpPr>
              <p:spPr bwMode="auto">
                <a:xfrm>
                  <a:off x="865" y="3583"/>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763" name="Group 257"/>
              <p:cNvGrpSpPr>
                <a:grpSpLocks/>
              </p:cNvGrpSpPr>
              <p:nvPr/>
            </p:nvGrpSpPr>
            <p:grpSpPr bwMode="auto">
              <a:xfrm>
                <a:off x="870" y="3585"/>
                <a:ext cx="48" cy="23"/>
                <a:chOff x="870" y="3585"/>
                <a:chExt cx="48" cy="23"/>
              </a:xfrm>
            </p:grpSpPr>
            <p:sp>
              <p:nvSpPr>
                <p:cNvPr id="396546" name="Freeform 258"/>
                <p:cNvSpPr>
                  <a:spLocks/>
                </p:cNvSpPr>
                <p:nvPr/>
              </p:nvSpPr>
              <p:spPr bwMode="auto">
                <a:xfrm>
                  <a:off x="870" y="3585"/>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396547" name="Freeform 259"/>
                <p:cNvSpPr>
                  <a:spLocks/>
                </p:cNvSpPr>
                <p:nvPr/>
              </p:nvSpPr>
              <p:spPr bwMode="auto">
                <a:xfrm>
                  <a:off x="874" y="3586"/>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548" name="Freeform 260"/>
                <p:cNvSpPr>
                  <a:spLocks/>
                </p:cNvSpPr>
                <p:nvPr/>
              </p:nvSpPr>
              <p:spPr bwMode="auto">
                <a:xfrm>
                  <a:off x="878" y="3596"/>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396764" name="Group 261"/>
              <p:cNvGrpSpPr>
                <a:grpSpLocks/>
              </p:cNvGrpSpPr>
              <p:nvPr/>
            </p:nvGrpSpPr>
            <p:grpSpPr bwMode="auto">
              <a:xfrm>
                <a:off x="882" y="3600"/>
                <a:ext cx="100" cy="73"/>
                <a:chOff x="882" y="3600"/>
                <a:chExt cx="100" cy="73"/>
              </a:xfrm>
            </p:grpSpPr>
            <p:grpSp>
              <p:nvGrpSpPr>
                <p:cNvPr id="396768" name="Group 262"/>
                <p:cNvGrpSpPr>
                  <a:grpSpLocks/>
                </p:cNvGrpSpPr>
                <p:nvPr/>
              </p:nvGrpSpPr>
              <p:grpSpPr bwMode="auto">
                <a:xfrm>
                  <a:off x="882" y="3600"/>
                  <a:ext cx="49" cy="23"/>
                  <a:chOff x="882" y="3600"/>
                  <a:chExt cx="49" cy="23"/>
                </a:xfrm>
              </p:grpSpPr>
              <p:sp>
                <p:nvSpPr>
                  <p:cNvPr id="396551" name="Freeform 263"/>
                  <p:cNvSpPr>
                    <a:spLocks/>
                  </p:cNvSpPr>
                  <p:nvPr/>
                </p:nvSpPr>
                <p:spPr bwMode="auto">
                  <a:xfrm>
                    <a:off x="882" y="360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a:p>
                </p:txBody>
              </p:sp>
              <p:sp>
                <p:nvSpPr>
                  <p:cNvPr id="396552" name="Freeform 264"/>
                  <p:cNvSpPr>
                    <a:spLocks/>
                  </p:cNvSpPr>
                  <p:nvPr/>
                </p:nvSpPr>
                <p:spPr bwMode="auto">
                  <a:xfrm>
                    <a:off x="887" y="360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553" name="Freeform 265"/>
                  <p:cNvSpPr>
                    <a:spLocks/>
                  </p:cNvSpPr>
                  <p:nvPr/>
                </p:nvSpPr>
                <p:spPr bwMode="auto">
                  <a:xfrm>
                    <a:off x="890" y="36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a:p>
                </p:txBody>
              </p:sp>
            </p:grpSp>
            <p:grpSp>
              <p:nvGrpSpPr>
                <p:cNvPr id="396772" name="Group 266"/>
                <p:cNvGrpSpPr>
                  <a:grpSpLocks/>
                </p:cNvGrpSpPr>
                <p:nvPr/>
              </p:nvGrpSpPr>
              <p:grpSpPr bwMode="auto">
                <a:xfrm>
                  <a:off x="894" y="3612"/>
                  <a:ext cx="49" cy="23"/>
                  <a:chOff x="894" y="3612"/>
                  <a:chExt cx="49" cy="23"/>
                </a:xfrm>
              </p:grpSpPr>
              <p:sp>
                <p:nvSpPr>
                  <p:cNvPr id="396555" name="Freeform 267"/>
                  <p:cNvSpPr>
                    <a:spLocks/>
                  </p:cNvSpPr>
                  <p:nvPr/>
                </p:nvSpPr>
                <p:spPr bwMode="auto">
                  <a:xfrm>
                    <a:off x="894" y="3612"/>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396556" name="Freeform 268"/>
                  <p:cNvSpPr>
                    <a:spLocks/>
                  </p:cNvSpPr>
                  <p:nvPr/>
                </p:nvSpPr>
                <p:spPr bwMode="auto">
                  <a:xfrm>
                    <a:off x="899" y="3613"/>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96557" name="Freeform 269"/>
                  <p:cNvSpPr>
                    <a:spLocks/>
                  </p:cNvSpPr>
                  <p:nvPr/>
                </p:nvSpPr>
                <p:spPr bwMode="auto">
                  <a:xfrm>
                    <a:off x="902" y="3623"/>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396776" name="Group 270"/>
                <p:cNvGrpSpPr>
                  <a:grpSpLocks/>
                </p:cNvGrpSpPr>
                <p:nvPr/>
              </p:nvGrpSpPr>
              <p:grpSpPr bwMode="auto">
                <a:xfrm>
                  <a:off x="907" y="3625"/>
                  <a:ext cx="49" cy="23"/>
                  <a:chOff x="907" y="3625"/>
                  <a:chExt cx="49" cy="23"/>
                </a:xfrm>
              </p:grpSpPr>
              <p:sp>
                <p:nvSpPr>
                  <p:cNvPr id="396559" name="Freeform 271"/>
                  <p:cNvSpPr>
                    <a:spLocks/>
                  </p:cNvSpPr>
                  <p:nvPr/>
                </p:nvSpPr>
                <p:spPr bwMode="auto">
                  <a:xfrm>
                    <a:off x="907" y="3625"/>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396560" name="Freeform 272"/>
                  <p:cNvSpPr>
                    <a:spLocks/>
                  </p:cNvSpPr>
                  <p:nvPr/>
                </p:nvSpPr>
                <p:spPr bwMode="auto">
                  <a:xfrm>
                    <a:off x="912" y="3626"/>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561" name="Freeform 273"/>
                  <p:cNvSpPr>
                    <a:spLocks/>
                  </p:cNvSpPr>
                  <p:nvPr/>
                </p:nvSpPr>
                <p:spPr bwMode="auto">
                  <a:xfrm>
                    <a:off x="914" y="3636"/>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780" name="Group 274"/>
                <p:cNvGrpSpPr>
                  <a:grpSpLocks/>
                </p:cNvGrpSpPr>
                <p:nvPr/>
              </p:nvGrpSpPr>
              <p:grpSpPr bwMode="auto">
                <a:xfrm>
                  <a:off x="919" y="3638"/>
                  <a:ext cx="49" cy="22"/>
                  <a:chOff x="919" y="3638"/>
                  <a:chExt cx="49" cy="22"/>
                </a:xfrm>
              </p:grpSpPr>
              <p:sp>
                <p:nvSpPr>
                  <p:cNvPr id="396563" name="Freeform 275"/>
                  <p:cNvSpPr>
                    <a:spLocks/>
                  </p:cNvSpPr>
                  <p:nvPr/>
                </p:nvSpPr>
                <p:spPr bwMode="auto">
                  <a:xfrm>
                    <a:off x="919" y="3638"/>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564" name="Freeform 276"/>
                  <p:cNvSpPr>
                    <a:spLocks/>
                  </p:cNvSpPr>
                  <p:nvPr/>
                </p:nvSpPr>
                <p:spPr bwMode="auto">
                  <a:xfrm>
                    <a:off x="924" y="3638"/>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396565" name="Freeform 277"/>
                  <p:cNvSpPr>
                    <a:spLocks/>
                  </p:cNvSpPr>
                  <p:nvPr/>
                </p:nvSpPr>
                <p:spPr bwMode="auto">
                  <a:xfrm>
                    <a:off x="928" y="3648"/>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784" name="Group 278"/>
                <p:cNvGrpSpPr>
                  <a:grpSpLocks/>
                </p:cNvGrpSpPr>
                <p:nvPr/>
              </p:nvGrpSpPr>
              <p:grpSpPr bwMode="auto">
                <a:xfrm>
                  <a:off x="932" y="3651"/>
                  <a:ext cx="50" cy="22"/>
                  <a:chOff x="932" y="3651"/>
                  <a:chExt cx="50" cy="22"/>
                </a:xfrm>
              </p:grpSpPr>
              <p:sp>
                <p:nvSpPr>
                  <p:cNvPr id="396567" name="Freeform 279"/>
                  <p:cNvSpPr>
                    <a:spLocks/>
                  </p:cNvSpPr>
                  <p:nvPr/>
                </p:nvSpPr>
                <p:spPr bwMode="auto">
                  <a:xfrm>
                    <a:off x="932" y="3651"/>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a:p>
                </p:txBody>
              </p:sp>
              <p:sp>
                <p:nvSpPr>
                  <p:cNvPr id="396568" name="Freeform 280"/>
                  <p:cNvSpPr>
                    <a:spLocks/>
                  </p:cNvSpPr>
                  <p:nvPr/>
                </p:nvSpPr>
                <p:spPr bwMode="auto">
                  <a:xfrm>
                    <a:off x="937" y="3651"/>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569" name="Freeform 281"/>
                  <p:cNvSpPr>
                    <a:spLocks/>
                  </p:cNvSpPr>
                  <p:nvPr/>
                </p:nvSpPr>
                <p:spPr bwMode="auto">
                  <a:xfrm>
                    <a:off x="940" y="3662"/>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396788" name="Group 282"/>
              <p:cNvGrpSpPr>
                <a:grpSpLocks/>
              </p:cNvGrpSpPr>
              <p:nvPr/>
            </p:nvGrpSpPr>
            <p:grpSpPr bwMode="auto">
              <a:xfrm>
                <a:off x="944" y="3665"/>
                <a:ext cx="99" cy="74"/>
                <a:chOff x="944" y="3665"/>
                <a:chExt cx="99" cy="74"/>
              </a:xfrm>
            </p:grpSpPr>
            <p:grpSp>
              <p:nvGrpSpPr>
                <p:cNvPr id="396792" name="Group 283"/>
                <p:cNvGrpSpPr>
                  <a:grpSpLocks/>
                </p:cNvGrpSpPr>
                <p:nvPr/>
              </p:nvGrpSpPr>
              <p:grpSpPr bwMode="auto">
                <a:xfrm>
                  <a:off x="944" y="3665"/>
                  <a:ext cx="49" cy="23"/>
                  <a:chOff x="944" y="3665"/>
                  <a:chExt cx="49" cy="23"/>
                </a:xfrm>
              </p:grpSpPr>
              <p:sp>
                <p:nvSpPr>
                  <p:cNvPr id="396572" name="Freeform 284"/>
                  <p:cNvSpPr>
                    <a:spLocks/>
                  </p:cNvSpPr>
                  <p:nvPr/>
                </p:nvSpPr>
                <p:spPr bwMode="auto">
                  <a:xfrm>
                    <a:off x="944" y="3665"/>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6573" name="Freeform 285"/>
                  <p:cNvSpPr>
                    <a:spLocks/>
                  </p:cNvSpPr>
                  <p:nvPr/>
                </p:nvSpPr>
                <p:spPr bwMode="auto">
                  <a:xfrm>
                    <a:off x="949" y="3666"/>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96574" name="Freeform 286"/>
                  <p:cNvSpPr>
                    <a:spLocks/>
                  </p:cNvSpPr>
                  <p:nvPr/>
                </p:nvSpPr>
                <p:spPr bwMode="auto">
                  <a:xfrm>
                    <a:off x="953" y="3676"/>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796" name="Group 287"/>
                <p:cNvGrpSpPr>
                  <a:grpSpLocks/>
                </p:cNvGrpSpPr>
                <p:nvPr/>
              </p:nvGrpSpPr>
              <p:grpSpPr bwMode="auto">
                <a:xfrm>
                  <a:off x="957" y="3678"/>
                  <a:ext cx="48" cy="23"/>
                  <a:chOff x="957" y="3678"/>
                  <a:chExt cx="48" cy="23"/>
                </a:xfrm>
              </p:grpSpPr>
              <p:sp>
                <p:nvSpPr>
                  <p:cNvPr id="396576" name="Freeform 288"/>
                  <p:cNvSpPr>
                    <a:spLocks/>
                  </p:cNvSpPr>
                  <p:nvPr/>
                </p:nvSpPr>
                <p:spPr bwMode="auto">
                  <a:xfrm>
                    <a:off x="957" y="3678"/>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a:p>
                </p:txBody>
              </p:sp>
              <p:sp>
                <p:nvSpPr>
                  <p:cNvPr id="396577" name="Freeform 289"/>
                  <p:cNvSpPr>
                    <a:spLocks/>
                  </p:cNvSpPr>
                  <p:nvPr/>
                </p:nvSpPr>
                <p:spPr bwMode="auto">
                  <a:xfrm>
                    <a:off x="961" y="3678"/>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396578" name="Freeform 290"/>
                  <p:cNvSpPr>
                    <a:spLocks/>
                  </p:cNvSpPr>
                  <p:nvPr/>
                </p:nvSpPr>
                <p:spPr bwMode="auto">
                  <a:xfrm>
                    <a:off x="964" y="3688"/>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396800" name="Group 291"/>
                <p:cNvGrpSpPr>
                  <a:grpSpLocks/>
                </p:cNvGrpSpPr>
                <p:nvPr/>
              </p:nvGrpSpPr>
              <p:grpSpPr bwMode="auto">
                <a:xfrm>
                  <a:off x="969" y="3690"/>
                  <a:ext cx="49" cy="23"/>
                  <a:chOff x="969" y="3690"/>
                  <a:chExt cx="49" cy="23"/>
                </a:xfrm>
              </p:grpSpPr>
              <p:sp>
                <p:nvSpPr>
                  <p:cNvPr id="396580" name="Freeform 292"/>
                  <p:cNvSpPr>
                    <a:spLocks/>
                  </p:cNvSpPr>
                  <p:nvPr/>
                </p:nvSpPr>
                <p:spPr bwMode="auto">
                  <a:xfrm>
                    <a:off x="969" y="369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a:p>
                </p:txBody>
              </p:sp>
              <p:sp>
                <p:nvSpPr>
                  <p:cNvPr id="396581" name="Freeform 293"/>
                  <p:cNvSpPr>
                    <a:spLocks/>
                  </p:cNvSpPr>
                  <p:nvPr/>
                </p:nvSpPr>
                <p:spPr bwMode="auto">
                  <a:xfrm>
                    <a:off x="974" y="369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a:p>
                </p:txBody>
              </p:sp>
              <p:sp>
                <p:nvSpPr>
                  <p:cNvPr id="396582" name="Freeform 294"/>
                  <p:cNvSpPr>
                    <a:spLocks/>
                  </p:cNvSpPr>
                  <p:nvPr/>
                </p:nvSpPr>
                <p:spPr bwMode="auto">
                  <a:xfrm>
                    <a:off x="977" y="370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396804" name="Group 295"/>
                <p:cNvGrpSpPr>
                  <a:grpSpLocks/>
                </p:cNvGrpSpPr>
                <p:nvPr/>
              </p:nvGrpSpPr>
              <p:grpSpPr bwMode="auto">
                <a:xfrm>
                  <a:off x="982" y="3703"/>
                  <a:ext cx="49" cy="23"/>
                  <a:chOff x="982" y="3703"/>
                  <a:chExt cx="49" cy="23"/>
                </a:xfrm>
              </p:grpSpPr>
              <p:sp>
                <p:nvSpPr>
                  <p:cNvPr id="396584" name="Freeform 296"/>
                  <p:cNvSpPr>
                    <a:spLocks/>
                  </p:cNvSpPr>
                  <p:nvPr/>
                </p:nvSpPr>
                <p:spPr bwMode="auto">
                  <a:xfrm>
                    <a:off x="982" y="3703"/>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396585" name="Freeform 297"/>
                  <p:cNvSpPr>
                    <a:spLocks/>
                  </p:cNvSpPr>
                  <p:nvPr/>
                </p:nvSpPr>
                <p:spPr bwMode="auto">
                  <a:xfrm>
                    <a:off x="987" y="3703"/>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396586" name="Freeform 298"/>
                  <p:cNvSpPr>
                    <a:spLocks/>
                  </p:cNvSpPr>
                  <p:nvPr/>
                </p:nvSpPr>
                <p:spPr bwMode="auto">
                  <a:xfrm>
                    <a:off x="989" y="3714"/>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819" name="Group 299"/>
                <p:cNvGrpSpPr>
                  <a:grpSpLocks/>
                </p:cNvGrpSpPr>
                <p:nvPr/>
              </p:nvGrpSpPr>
              <p:grpSpPr bwMode="auto">
                <a:xfrm>
                  <a:off x="995" y="3716"/>
                  <a:ext cx="48" cy="23"/>
                  <a:chOff x="995" y="3716"/>
                  <a:chExt cx="48" cy="23"/>
                </a:xfrm>
              </p:grpSpPr>
              <p:sp>
                <p:nvSpPr>
                  <p:cNvPr id="396588" name="Freeform 300"/>
                  <p:cNvSpPr>
                    <a:spLocks/>
                  </p:cNvSpPr>
                  <p:nvPr/>
                </p:nvSpPr>
                <p:spPr bwMode="auto">
                  <a:xfrm>
                    <a:off x="995" y="3716"/>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396589" name="Freeform 301"/>
                  <p:cNvSpPr>
                    <a:spLocks/>
                  </p:cNvSpPr>
                  <p:nvPr/>
                </p:nvSpPr>
                <p:spPr bwMode="auto">
                  <a:xfrm>
                    <a:off x="999" y="3717"/>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590" name="Freeform 302"/>
                  <p:cNvSpPr>
                    <a:spLocks/>
                  </p:cNvSpPr>
                  <p:nvPr/>
                </p:nvSpPr>
                <p:spPr bwMode="auto">
                  <a:xfrm>
                    <a:off x="1003" y="3727"/>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396823" name="Group 303"/>
              <p:cNvGrpSpPr>
                <a:grpSpLocks/>
              </p:cNvGrpSpPr>
              <p:nvPr/>
            </p:nvGrpSpPr>
            <p:grpSpPr bwMode="auto">
              <a:xfrm>
                <a:off x="1005" y="3727"/>
                <a:ext cx="49" cy="23"/>
                <a:chOff x="1005" y="3727"/>
                <a:chExt cx="49" cy="23"/>
              </a:xfrm>
            </p:grpSpPr>
            <p:sp>
              <p:nvSpPr>
                <p:cNvPr id="396592" name="Freeform 304"/>
                <p:cNvSpPr>
                  <a:spLocks/>
                </p:cNvSpPr>
                <p:nvPr/>
              </p:nvSpPr>
              <p:spPr bwMode="auto">
                <a:xfrm>
                  <a:off x="1005" y="3727"/>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6593" name="Freeform 305"/>
                <p:cNvSpPr>
                  <a:spLocks/>
                </p:cNvSpPr>
                <p:nvPr/>
              </p:nvSpPr>
              <p:spPr bwMode="auto">
                <a:xfrm>
                  <a:off x="1010" y="3728"/>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96594" name="Freeform 306"/>
                <p:cNvSpPr>
                  <a:spLocks/>
                </p:cNvSpPr>
                <p:nvPr/>
              </p:nvSpPr>
              <p:spPr bwMode="auto">
                <a:xfrm>
                  <a:off x="1013" y="3738"/>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827" name="Group 307"/>
              <p:cNvGrpSpPr>
                <a:grpSpLocks/>
              </p:cNvGrpSpPr>
              <p:nvPr/>
            </p:nvGrpSpPr>
            <p:grpSpPr bwMode="auto">
              <a:xfrm>
                <a:off x="1018" y="3740"/>
                <a:ext cx="49" cy="22"/>
                <a:chOff x="1018" y="3740"/>
                <a:chExt cx="49" cy="22"/>
              </a:xfrm>
            </p:grpSpPr>
            <p:sp>
              <p:nvSpPr>
                <p:cNvPr id="396596" name="Freeform 308"/>
                <p:cNvSpPr>
                  <a:spLocks/>
                </p:cNvSpPr>
                <p:nvPr/>
              </p:nvSpPr>
              <p:spPr bwMode="auto">
                <a:xfrm>
                  <a:off x="1018" y="374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597" name="Freeform 309"/>
                <p:cNvSpPr>
                  <a:spLocks/>
                </p:cNvSpPr>
                <p:nvPr/>
              </p:nvSpPr>
              <p:spPr bwMode="auto">
                <a:xfrm>
                  <a:off x="1022" y="374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96598" name="Freeform 310"/>
                <p:cNvSpPr>
                  <a:spLocks/>
                </p:cNvSpPr>
                <p:nvPr/>
              </p:nvSpPr>
              <p:spPr bwMode="auto">
                <a:xfrm>
                  <a:off x="1026" y="375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831" name="Group 311"/>
              <p:cNvGrpSpPr>
                <a:grpSpLocks/>
              </p:cNvGrpSpPr>
              <p:nvPr/>
            </p:nvGrpSpPr>
            <p:grpSpPr bwMode="auto">
              <a:xfrm>
                <a:off x="1030" y="3753"/>
                <a:ext cx="49" cy="23"/>
                <a:chOff x="1030" y="3753"/>
                <a:chExt cx="49" cy="23"/>
              </a:xfrm>
            </p:grpSpPr>
            <p:sp>
              <p:nvSpPr>
                <p:cNvPr id="396600" name="Freeform 312"/>
                <p:cNvSpPr>
                  <a:spLocks/>
                </p:cNvSpPr>
                <p:nvPr/>
              </p:nvSpPr>
              <p:spPr bwMode="auto">
                <a:xfrm>
                  <a:off x="1030" y="3753"/>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a:p>
              </p:txBody>
            </p:sp>
            <p:sp>
              <p:nvSpPr>
                <p:cNvPr id="396601" name="Freeform 313"/>
                <p:cNvSpPr>
                  <a:spLocks/>
                </p:cNvSpPr>
                <p:nvPr/>
              </p:nvSpPr>
              <p:spPr bwMode="auto">
                <a:xfrm>
                  <a:off x="1035" y="3753"/>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96602" name="Freeform 314"/>
                <p:cNvSpPr>
                  <a:spLocks/>
                </p:cNvSpPr>
                <p:nvPr/>
              </p:nvSpPr>
              <p:spPr bwMode="auto">
                <a:xfrm>
                  <a:off x="1039" y="3764"/>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sp>
            <p:nvSpPr>
              <p:cNvPr id="396603" name="Freeform 315"/>
              <p:cNvSpPr>
                <a:spLocks/>
              </p:cNvSpPr>
              <p:nvPr/>
            </p:nvSpPr>
            <p:spPr bwMode="auto">
              <a:xfrm>
                <a:off x="778" y="3535"/>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a:p>
            </p:txBody>
          </p:sp>
          <p:sp>
            <p:nvSpPr>
              <p:cNvPr id="396604" name="Freeform 316"/>
              <p:cNvSpPr>
                <a:spLocks/>
              </p:cNvSpPr>
              <p:nvPr/>
            </p:nvSpPr>
            <p:spPr bwMode="auto">
              <a:xfrm>
                <a:off x="783" y="3535"/>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a:p>
            </p:txBody>
          </p:sp>
          <p:sp>
            <p:nvSpPr>
              <p:cNvPr id="396605" name="Freeform 317"/>
              <p:cNvSpPr>
                <a:spLocks/>
              </p:cNvSpPr>
              <p:nvPr/>
            </p:nvSpPr>
            <p:spPr bwMode="auto">
              <a:xfrm>
                <a:off x="786" y="3546"/>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nvGrpSpPr>
              <p:cNvPr id="396835" name="Group 318"/>
              <p:cNvGrpSpPr>
                <a:grpSpLocks/>
              </p:cNvGrpSpPr>
              <p:nvPr/>
            </p:nvGrpSpPr>
            <p:grpSpPr bwMode="auto">
              <a:xfrm>
                <a:off x="790" y="3547"/>
                <a:ext cx="49" cy="23"/>
                <a:chOff x="790" y="3547"/>
                <a:chExt cx="49" cy="23"/>
              </a:xfrm>
            </p:grpSpPr>
            <p:sp>
              <p:nvSpPr>
                <p:cNvPr id="396607" name="Freeform 319"/>
                <p:cNvSpPr>
                  <a:spLocks/>
                </p:cNvSpPr>
                <p:nvPr/>
              </p:nvSpPr>
              <p:spPr bwMode="auto">
                <a:xfrm>
                  <a:off x="790" y="3547"/>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608" name="Freeform 320"/>
                <p:cNvSpPr>
                  <a:spLocks/>
                </p:cNvSpPr>
                <p:nvPr/>
              </p:nvSpPr>
              <p:spPr bwMode="auto">
                <a:xfrm>
                  <a:off x="795" y="3548"/>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609" name="Freeform 321"/>
                <p:cNvSpPr>
                  <a:spLocks/>
                </p:cNvSpPr>
                <p:nvPr/>
              </p:nvSpPr>
              <p:spPr bwMode="auto">
                <a:xfrm>
                  <a:off x="798" y="3558"/>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839" name="Group 322"/>
              <p:cNvGrpSpPr>
                <a:grpSpLocks/>
              </p:cNvGrpSpPr>
              <p:nvPr/>
            </p:nvGrpSpPr>
            <p:grpSpPr bwMode="auto">
              <a:xfrm>
                <a:off x="803" y="3560"/>
                <a:ext cx="49" cy="22"/>
                <a:chOff x="803" y="3560"/>
                <a:chExt cx="49" cy="22"/>
              </a:xfrm>
            </p:grpSpPr>
            <p:sp>
              <p:nvSpPr>
                <p:cNvPr id="396611" name="Freeform 323"/>
                <p:cNvSpPr>
                  <a:spLocks/>
                </p:cNvSpPr>
                <p:nvPr/>
              </p:nvSpPr>
              <p:spPr bwMode="auto">
                <a:xfrm>
                  <a:off x="803" y="356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396612" name="Freeform 324"/>
                <p:cNvSpPr>
                  <a:spLocks/>
                </p:cNvSpPr>
                <p:nvPr/>
              </p:nvSpPr>
              <p:spPr bwMode="auto">
                <a:xfrm>
                  <a:off x="808" y="356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613" name="Freeform 325"/>
                <p:cNvSpPr>
                  <a:spLocks/>
                </p:cNvSpPr>
                <p:nvPr/>
              </p:nvSpPr>
              <p:spPr bwMode="auto">
                <a:xfrm>
                  <a:off x="811" y="357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396843" name="Group 326"/>
              <p:cNvGrpSpPr>
                <a:grpSpLocks/>
              </p:cNvGrpSpPr>
              <p:nvPr/>
            </p:nvGrpSpPr>
            <p:grpSpPr bwMode="auto">
              <a:xfrm>
                <a:off x="815" y="3572"/>
                <a:ext cx="50" cy="23"/>
                <a:chOff x="815" y="3572"/>
                <a:chExt cx="50" cy="23"/>
              </a:xfrm>
            </p:grpSpPr>
            <p:sp>
              <p:nvSpPr>
                <p:cNvPr id="396615" name="Freeform 327"/>
                <p:cNvSpPr>
                  <a:spLocks/>
                </p:cNvSpPr>
                <p:nvPr/>
              </p:nvSpPr>
              <p:spPr bwMode="auto">
                <a:xfrm>
                  <a:off x="815" y="3572"/>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396616" name="Freeform 328"/>
                <p:cNvSpPr>
                  <a:spLocks/>
                </p:cNvSpPr>
                <p:nvPr/>
              </p:nvSpPr>
              <p:spPr bwMode="auto">
                <a:xfrm>
                  <a:off x="820" y="3573"/>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617" name="Freeform 329"/>
                <p:cNvSpPr>
                  <a:spLocks/>
                </p:cNvSpPr>
                <p:nvPr/>
              </p:nvSpPr>
              <p:spPr bwMode="auto">
                <a:xfrm>
                  <a:off x="824" y="3583"/>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847" name="Group 330"/>
              <p:cNvGrpSpPr>
                <a:grpSpLocks/>
              </p:cNvGrpSpPr>
              <p:nvPr/>
            </p:nvGrpSpPr>
            <p:grpSpPr bwMode="auto">
              <a:xfrm>
                <a:off x="828" y="3585"/>
                <a:ext cx="49" cy="23"/>
                <a:chOff x="828" y="3585"/>
                <a:chExt cx="49" cy="23"/>
              </a:xfrm>
            </p:grpSpPr>
            <p:sp>
              <p:nvSpPr>
                <p:cNvPr id="396619" name="Freeform 331"/>
                <p:cNvSpPr>
                  <a:spLocks/>
                </p:cNvSpPr>
                <p:nvPr/>
              </p:nvSpPr>
              <p:spPr bwMode="auto">
                <a:xfrm>
                  <a:off x="828" y="3585"/>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620" name="Freeform 332"/>
                <p:cNvSpPr>
                  <a:spLocks/>
                </p:cNvSpPr>
                <p:nvPr/>
              </p:nvSpPr>
              <p:spPr bwMode="auto">
                <a:xfrm>
                  <a:off x="833" y="3586"/>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621" name="Freeform 333"/>
                <p:cNvSpPr>
                  <a:spLocks/>
                </p:cNvSpPr>
                <p:nvPr/>
              </p:nvSpPr>
              <p:spPr bwMode="auto">
                <a:xfrm>
                  <a:off x="837" y="3596"/>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396851" name="Group 334"/>
              <p:cNvGrpSpPr>
                <a:grpSpLocks/>
              </p:cNvGrpSpPr>
              <p:nvPr/>
            </p:nvGrpSpPr>
            <p:grpSpPr bwMode="auto">
              <a:xfrm>
                <a:off x="840" y="3600"/>
                <a:ext cx="100" cy="73"/>
                <a:chOff x="840" y="3600"/>
                <a:chExt cx="100" cy="73"/>
              </a:xfrm>
            </p:grpSpPr>
            <p:grpSp>
              <p:nvGrpSpPr>
                <p:cNvPr id="396855" name="Group 335"/>
                <p:cNvGrpSpPr>
                  <a:grpSpLocks/>
                </p:cNvGrpSpPr>
                <p:nvPr/>
              </p:nvGrpSpPr>
              <p:grpSpPr bwMode="auto">
                <a:xfrm>
                  <a:off x="840" y="3600"/>
                  <a:ext cx="49" cy="23"/>
                  <a:chOff x="840" y="3600"/>
                  <a:chExt cx="49" cy="23"/>
                </a:xfrm>
              </p:grpSpPr>
              <p:sp>
                <p:nvSpPr>
                  <p:cNvPr id="396624" name="Freeform 336"/>
                  <p:cNvSpPr>
                    <a:spLocks/>
                  </p:cNvSpPr>
                  <p:nvPr/>
                </p:nvSpPr>
                <p:spPr bwMode="auto">
                  <a:xfrm>
                    <a:off x="840" y="360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a:p>
                </p:txBody>
              </p:sp>
              <p:sp>
                <p:nvSpPr>
                  <p:cNvPr id="396625" name="Freeform 337"/>
                  <p:cNvSpPr>
                    <a:spLocks/>
                  </p:cNvSpPr>
                  <p:nvPr/>
                </p:nvSpPr>
                <p:spPr bwMode="auto">
                  <a:xfrm>
                    <a:off x="845" y="360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626" name="Freeform 338"/>
                  <p:cNvSpPr>
                    <a:spLocks/>
                  </p:cNvSpPr>
                  <p:nvPr/>
                </p:nvSpPr>
                <p:spPr bwMode="auto">
                  <a:xfrm>
                    <a:off x="848" y="36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396862" name="Group 339"/>
                <p:cNvGrpSpPr>
                  <a:grpSpLocks/>
                </p:cNvGrpSpPr>
                <p:nvPr/>
              </p:nvGrpSpPr>
              <p:grpSpPr bwMode="auto">
                <a:xfrm>
                  <a:off x="853" y="3612"/>
                  <a:ext cx="48" cy="23"/>
                  <a:chOff x="853" y="3612"/>
                  <a:chExt cx="48" cy="23"/>
                </a:xfrm>
              </p:grpSpPr>
              <p:sp>
                <p:nvSpPr>
                  <p:cNvPr id="396628" name="Freeform 340"/>
                  <p:cNvSpPr>
                    <a:spLocks/>
                  </p:cNvSpPr>
                  <p:nvPr/>
                </p:nvSpPr>
                <p:spPr bwMode="auto">
                  <a:xfrm>
                    <a:off x="853" y="3612"/>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396629" name="Freeform 341"/>
                  <p:cNvSpPr>
                    <a:spLocks/>
                  </p:cNvSpPr>
                  <p:nvPr/>
                </p:nvSpPr>
                <p:spPr bwMode="auto">
                  <a:xfrm>
                    <a:off x="857" y="3613"/>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630" name="Freeform 342"/>
                  <p:cNvSpPr>
                    <a:spLocks/>
                  </p:cNvSpPr>
                  <p:nvPr/>
                </p:nvSpPr>
                <p:spPr bwMode="auto">
                  <a:xfrm>
                    <a:off x="860" y="3623"/>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867" name="Group 343"/>
                <p:cNvGrpSpPr>
                  <a:grpSpLocks/>
                </p:cNvGrpSpPr>
                <p:nvPr/>
              </p:nvGrpSpPr>
              <p:grpSpPr bwMode="auto">
                <a:xfrm>
                  <a:off x="865" y="3625"/>
                  <a:ext cx="49" cy="23"/>
                  <a:chOff x="865" y="3625"/>
                  <a:chExt cx="49" cy="23"/>
                </a:xfrm>
              </p:grpSpPr>
              <p:sp>
                <p:nvSpPr>
                  <p:cNvPr id="396632" name="Freeform 344"/>
                  <p:cNvSpPr>
                    <a:spLocks/>
                  </p:cNvSpPr>
                  <p:nvPr/>
                </p:nvSpPr>
                <p:spPr bwMode="auto">
                  <a:xfrm>
                    <a:off x="865" y="3625"/>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396633" name="Freeform 345"/>
                  <p:cNvSpPr>
                    <a:spLocks/>
                  </p:cNvSpPr>
                  <p:nvPr/>
                </p:nvSpPr>
                <p:spPr bwMode="auto">
                  <a:xfrm>
                    <a:off x="870" y="3626"/>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634" name="Freeform 346"/>
                  <p:cNvSpPr>
                    <a:spLocks/>
                  </p:cNvSpPr>
                  <p:nvPr/>
                </p:nvSpPr>
                <p:spPr bwMode="auto">
                  <a:xfrm>
                    <a:off x="873" y="3636"/>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889" name="Group 347"/>
                <p:cNvGrpSpPr>
                  <a:grpSpLocks/>
                </p:cNvGrpSpPr>
                <p:nvPr/>
              </p:nvGrpSpPr>
              <p:grpSpPr bwMode="auto">
                <a:xfrm>
                  <a:off x="878" y="3638"/>
                  <a:ext cx="49" cy="22"/>
                  <a:chOff x="878" y="3638"/>
                  <a:chExt cx="49" cy="22"/>
                </a:xfrm>
              </p:grpSpPr>
              <p:sp>
                <p:nvSpPr>
                  <p:cNvPr id="396636" name="Freeform 348"/>
                  <p:cNvSpPr>
                    <a:spLocks/>
                  </p:cNvSpPr>
                  <p:nvPr/>
                </p:nvSpPr>
                <p:spPr bwMode="auto">
                  <a:xfrm>
                    <a:off x="878" y="3638"/>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637" name="Freeform 349"/>
                  <p:cNvSpPr>
                    <a:spLocks/>
                  </p:cNvSpPr>
                  <p:nvPr/>
                </p:nvSpPr>
                <p:spPr bwMode="auto">
                  <a:xfrm>
                    <a:off x="883" y="3638"/>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396638" name="Freeform 350"/>
                  <p:cNvSpPr>
                    <a:spLocks/>
                  </p:cNvSpPr>
                  <p:nvPr/>
                </p:nvSpPr>
                <p:spPr bwMode="auto">
                  <a:xfrm>
                    <a:off x="886" y="3648"/>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891" name="Group 351"/>
                <p:cNvGrpSpPr>
                  <a:grpSpLocks/>
                </p:cNvGrpSpPr>
                <p:nvPr/>
              </p:nvGrpSpPr>
              <p:grpSpPr bwMode="auto">
                <a:xfrm>
                  <a:off x="890" y="3651"/>
                  <a:ext cx="50" cy="22"/>
                  <a:chOff x="890" y="3651"/>
                  <a:chExt cx="50" cy="22"/>
                </a:xfrm>
              </p:grpSpPr>
              <p:sp>
                <p:nvSpPr>
                  <p:cNvPr id="396640" name="Freeform 352"/>
                  <p:cNvSpPr>
                    <a:spLocks/>
                  </p:cNvSpPr>
                  <p:nvPr/>
                </p:nvSpPr>
                <p:spPr bwMode="auto">
                  <a:xfrm>
                    <a:off x="890" y="3651"/>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a:p>
                </p:txBody>
              </p:sp>
              <p:sp>
                <p:nvSpPr>
                  <p:cNvPr id="396641" name="Freeform 353"/>
                  <p:cNvSpPr>
                    <a:spLocks/>
                  </p:cNvSpPr>
                  <p:nvPr/>
                </p:nvSpPr>
                <p:spPr bwMode="auto">
                  <a:xfrm>
                    <a:off x="895" y="3651"/>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96642" name="Freeform 354"/>
                  <p:cNvSpPr>
                    <a:spLocks/>
                  </p:cNvSpPr>
                  <p:nvPr/>
                </p:nvSpPr>
                <p:spPr bwMode="auto">
                  <a:xfrm>
                    <a:off x="899" y="3662"/>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396892" name="Group 355"/>
              <p:cNvGrpSpPr>
                <a:grpSpLocks/>
              </p:cNvGrpSpPr>
              <p:nvPr/>
            </p:nvGrpSpPr>
            <p:grpSpPr bwMode="auto">
              <a:xfrm>
                <a:off x="903" y="3665"/>
                <a:ext cx="99" cy="74"/>
                <a:chOff x="903" y="3665"/>
                <a:chExt cx="99" cy="74"/>
              </a:xfrm>
            </p:grpSpPr>
            <p:grpSp>
              <p:nvGrpSpPr>
                <p:cNvPr id="396894" name="Group 356"/>
                <p:cNvGrpSpPr>
                  <a:grpSpLocks/>
                </p:cNvGrpSpPr>
                <p:nvPr/>
              </p:nvGrpSpPr>
              <p:grpSpPr bwMode="auto">
                <a:xfrm>
                  <a:off x="903" y="3665"/>
                  <a:ext cx="49" cy="23"/>
                  <a:chOff x="903" y="3665"/>
                  <a:chExt cx="49" cy="23"/>
                </a:xfrm>
              </p:grpSpPr>
              <p:sp>
                <p:nvSpPr>
                  <p:cNvPr id="396645" name="Freeform 357"/>
                  <p:cNvSpPr>
                    <a:spLocks/>
                  </p:cNvSpPr>
                  <p:nvPr/>
                </p:nvSpPr>
                <p:spPr bwMode="auto">
                  <a:xfrm>
                    <a:off x="903" y="3665"/>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6646" name="Freeform 358"/>
                  <p:cNvSpPr>
                    <a:spLocks/>
                  </p:cNvSpPr>
                  <p:nvPr/>
                </p:nvSpPr>
                <p:spPr bwMode="auto">
                  <a:xfrm>
                    <a:off x="907" y="3666"/>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647" name="Freeform 359"/>
                  <p:cNvSpPr>
                    <a:spLocks/>
                  </p:cNvSpPr>
                  <p:nvPr/>
                </p:nvSpPr>
                <p:spPr bwMode="auto">
                  <a:xfrm>
                    <a:off x="911" y="3676"/>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895" name="Group 360"/>
                <p:cNvGrpSpPr>
                  <a:grpSpLocks/>
                </p:cNvGrpSpPr>
                <p:nvPr/>
              </p:nvGrpSpPr>
              <p:grpSpPr bwMode="auto">
                <a:xfrm>
                  <a:off x="914" y="3678"/>
                  <a:ext cx="49" cy="23"/>
                  <a:chOff x="914" y="3678"/>
                  <a:chExt cx="49" cy="23"/>
                </a:xfrm>
              </p:grpSpPr>
              <p:sp>
                <p:nvSpPr>
                  <p:cNvPr id="396649" name="Freeform 361"/>
                  <p:cNvSpPr>
                    <a:spLocks/>
                  </p:cNvSpPr>
                  <p:nvPr/>
                </p:nvSpPr>
                <p:spPr bwMode="auto">
                  <a:xfrm>
                    <a:off x="914" y="3678"/>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396650" name="Freeform 362"/>
                  <p:cNvSpPr>
                    <a:spLocks/>
                  </p:cNvSpPr>
                  <p:nvPr/>
                </p:nvSpPr>
                <p:spPr bwMode="auto">
                  <a:xfrm>
                    <a:off x="919" y="3678"/>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651" name="Freeform 363"/>
                  <p:cNvSpPr>
                    <a:spLocks/>
                  </p:cNvSpPr>
                  <p:nvPr/>
                </p:nvSpPr>
                <p:spPr bwMode="auto">
                  <a:xfrm>
                    <a:off x="922" y="3688"/>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a:p>
                </p:txBody>
              </p:sp>
            </p:grpSp>
            <p:grpSp>
              <p:nvGrpSpPr>
                <p:cNvPr id="396928" name="Group 364"/>
                <p:cNvGrpSpPr>
                  <a:grpSpLocks/>
                </p:cNvGrpSpPr>
                <p:nvPr/>
              </p:nvGrpSpPr>
              <p:grpSpPr bwMode="auto">
                <a:xfrm>
                  <a:off x="928" y="3690"/>
                  <a:ext cx="48" cy="23"/>
                  <a:chOff x="928" y="3690"/>
                  <a:chExt cx="48" cy="23"/>
                </a:xfrm>
              </p:grpSpPr>
              <p:sp>
                <p:nvSpPr>
                  <p:cNvPr id="396653" name="Freeform 365"/>
                  <p:cNvSpPr>
                    <a:spLocks/>
                  </p:cNvSpPr>
                  <p:nvPr/>
                </p:nvSpPr>
                <p:spPr bwMode="auto">
                  <a:xfrm>
                    <a:off x="928" y="369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a:p>
                </p:txBody>
              </p:sp>
              <p:sp>
                <p:nvSpPr>
                  <p:cNvPr id="396654" name="Freeform 366"/>
                  <p:cNvSpPr>
                    <a:spLocks/>
                  </p:cNvSpPr>
                  <p:nvPr/>
                </p:nvSpPr>
                <p:spPr bwMode="auto">
                  <a:xfrm>
                    <a:off x="932" y="369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396655" name="Freeform 367"/>
                  <p:cNvSpPr>
                    <a:spLocks/>
                  </p:cNvSpPr>
                  <p:nvPr/>
                </p:nvSpPr>
                <p:spPr bwMode="auto">
                  <a:xfrm>
                    <a:off x="935" y="370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929" name="Group 368"/>
                <p:cNvGrpSpPr>
                  <a:grpSpLocks/>
                </p:cNvGrpSpPr>
                <p:nvPr/>
              </p:nvGrpSpPr>
              <p:grpSpPr bwMode="auto">
                <a:xfrm>
                  <a:off x="940" y="3703"/>
                  <a:ext cx="49" cy="23"/>
                  <a:chOff x="940" y="3703"/>
                  <a:chExt cx="49" cy="23"/>
                </a:xfrm>
              </p:grpSpPr>
              <p:sp>
                <p:nvSpPr>
                  <p:cNvPr id="396657" name="Freeform 369"/>
                  <p:cNvSpPr>
                    <a:spLocks/>
                  </p:cNvSpPr>
                  <p:nvPr/>
                </p:nvSpPr>
                <p:spPr bwMode="auto">
                  <a:xfrm>
                    <a:off x="940" y="3703"/>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396658" name="Freeform 370"/>
                  <p:cNvSpPr>
                    <a:spLocks/>
                  </p:cNvSpPr>
                  <p:nvPr/>
                </p:nvSpPr>
                <p:spPr bwMode="auto">
                  <a:xfrm>
                    <a:off x="945" y="3703"/>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396659" name="Freeform 371"/>
                  <p:cNvSpPr>
                    <a:spLocks/>
                  </p:cNvSpPr>
                  <p:nvPr/>
                </p:nvSpPr>
                <p:spPr bwMode="auto">
                  <a:xfrm>
                    <a:off x="948" y="3714"/>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930" name="Group 372"/>
                <p:cNvGrpSpPr>
                  <a:grpSpLocks/>
                </p:cNvGrpSpPr>
                <p:nvPr/>
              </p:nvGrpSpPr>
              <p:grpSpPr bwMode="auto">
                <a:xfrm>
                  <a:off x="953" y="3716"/>
                  <a:ext cx="49" cy="23"/>
                  <a:chOff x="953" y="3716"/>
                  <a:chExt cx="49" cy="23"/>
                </a:xfrm>
              </p:grpSpPr>
              <p:sp>
                <p:nvSpPr>
                  <p:cNvPr id="396661" name="Freeform 373"/>
                  <p:cNvSpPr>
                    <a:spLocks/>
                  </p:cNvSpPr>
                  <p:nvPr/>
                </p:nvSpPr>
                <p:spPr bwMode="auto">
                  <a:xfrm>
                    <a:off x="953" y="3716"/>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396662" name="Freeform 374"/>
                  <p:cNvSpPr>
                    <a:spLocks/>
                  </p:cNvSpPr>
                  <p:nvPr/>
                </p:nvSpPr>
                <p:spPr bwMode="auto">
                  <a:xfrm>
                    <a:off x="958" y="3717"/>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663" name="Freeform 375"/>
                  <p:cNvSpPr>
                    <a:spLocks/>
                  </p:cNvSpPr>
                  <p:nvPr/>
                </p:nvSpPr>
                <p:spPr bwMode="auto">
                  <a:xfrm>
                    <a:off x="961" y="3727"/>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396940" name="Group 376"/>
              <p:cNvGrpSpPr>
                <a:grpSpLocks/>
              </p:cNvGrpSpPr>
              <p:nvPr/>
            </p:nvGrpSpPr>
            <p:grpSpPr bwMode="auto">
              <a:xfrm>
                <a:off x="963" y="3727"/>
                <a:ext cx="49" cy="23"/>
                <a:chOff x="963" y="3727"/>
                <a:chExt cx="49" cy="23"/>
              </a:xfrm>
            </p:grpSpPr>
            <p:sp>
              <p:nvSpPr>
                <p:cNvPr id="396665" name="Freeform 377"/>
                <p:cNvSpPr>
                  <a:spLocks/>
                </p:cNvSpPr>
                <p:nvPr/>
              </p:nvSpPr>
              <p:spPr bwMode="auto">
                <a:xfrm>
                  <a:off x="963" y="3727"/>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6666" name="Freeform 378"/>
                <p:cNvSpPr>
                  <a:spLocks/>
                </p:cNvSpPr>
                <p:nvPr/>
              </p:nvSpPr>
              <p:spPr bwMode="auto">
                <a:xfrm>
                  <a:off x="968" y="3728"/>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667" name="Freeform 379"/>
                <p:cNvSpPr>
                  <a:spLocks/>
                </p:cNvSpPr>
                <p:nvPr/>
              </p:nvSpPr>
              <p:spPr bwMode="auto">
                <a:xfrm>
                  <a:off x="972" y="3738"/>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941" name="Group 380"/>
              <p:cNvGrpSpPr>
                <a:grpSpLocks/>
              </p:cNvGrpSpPr>
              <p:nvPr/>
            </p:nvGrpSpPr>
            <p:grpSpPr bwMode="auto">
              <a:xfrm>
                <a:off x="976" y="3740"/>
                <a:ext cx="50" cy="22"/>
                <a:chOff x="976" y="3740"/>
                <a:chExt cx="50" cy="22"/>
              </a:xfrm>
            </p:grpSpPr>
            <p:sp>
              <p:nvSpPr>
                <p:cNvPr id="396669" name="Freeform 381"/>
                <p:cNvSpPr>
                  <a:spLocks/>
                </p:cNvSpPr>
                <p:nvPr/>
              </p:nvSpPr>
              <p:spPr bwMode="auto">
                <a:xfrm>
                  <a:off x="976" y="374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a:p>
              </p:txBody>
            </p:sp>
            <p:sp>
              <p:nvSpPr>
                <p:cNvPr id="396670" name="Freeform 382"/>
                <p:cNvSpPr>
                  <a:spLocks/>
                </p:cNvSpPr>
                <p:nvPr/>
              </p:nvSpPr>
              <p:spPr bwMode="auto">
                <a:xfrm>
                  <a:off x="980" y="374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a:p>
              </p:txBody>
            </p:sp>
            <p:sp>
              <p:nvSpPr>
                <p:cNvPr id="396671" name="Freeform 383"/>
                <p:cNvSpPr>
                  <a:spLocks/>
                </p:cNvSpPr>
                <p:nvPr/>
              </p:nvSpPr>
              <p:spPr bwMode="auto">
                <a:xfrm>
                  <a:off x="984" y="375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942" name="Group 384"/>
              <p:cNvGrpSpPr>
                <a:grpSpLocks/>
              </p:cNvGrpSpPr>
              <p:nvPr/>
            </p:nvGrpSpPr>
            <p:grpSpPr bwMode="auto">
              <a:xfrm>
                <a:off x="761" y="3560"/>
                <a:ext cx="50" cy="22"/>
                <a:chOff x="761" y="3560"/>
                <a:chExt cx="50" cy="22"/>
              </a:xfrm>
            </p:grpSpPr>
            <p:sp>
              <p:nvSpPr>
                <p:cNvPr id="396673" name="Freeform 385"/>
                <p:cNvSpPr>
                  <a:spLocks/>
                </p:cNvSpPr>
                <p:nvPr/>
              </p:nvSpPr>
              <p:spPr bwMode="auto">
                <a:xfrm>
                  <a:off x="761" y="356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674" name="Freeform 386"/>
                <p:cNvSpPr>
                  <a:spLocks/>
                </p:cNvSpPr>
                <p:nvPr/>
              </p:nvSpPr>
              <p:spPr bwMode="auto">
                <a:xfrm>
                  <a:off x="767" y="356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96675" name="Freeform 387"/>
                <p:cNvSpPr>
                  <a:spLocks/>
                </p:cNvSpPr>
                <p:nvPr/>
              </p:nvSpPr>
              <p:spPr bwMode="auto">
                <a:xfrm>
                  <a:off x="769" y="357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396943" name="Group 388"/>
              <p:cNvGrpSpPr>
                <a:grpSpLocks/>
              </p:cNvGrpSpPr>
              <p:nvPr/>
            </p:nvGrpSpPr>
            <p:grpSpPr bwMode="auto">
              <a:xfrm>
                <a:off x="774" y="3572"/>
                <a:ext cx="49" cy="23"/>
                <a:chOff x="774" y="3572"/>
                <a:chExt cx="49" cy="23"/>
              </a:xfrm>
            </p:grpSpPr>
            <p:sp>
              <p:nvSpPr>
                <p:cNvPr id="396677" name="Freeform 389"/>
                <p:cNvSpPr>
                  <a:spLocks/>
                </p:cNvSpPr>
                <p:nvPr/>
              </p:nvSpPr>
              <p:spPr bwMode="auto">
                <a:xfrm>
                  <a:off x="774" y="3572"/>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a:p>
              </p:txBody>
            </p:sp>
            <p:sp>
              <p:nvSpPr>
                <p:cNvPr id="396678" name="Freeform 390"/>
                <p:cNvSpPr>
                  <a:spLocks/>
                </p:cNvSpPr>
                <p:nvPr/>
              </p:nvSpPr>
              <p:spPr bwMode="auto">
                <a:xfrm>
                  <a:off x="778" y="3573"/>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679" name="Freeform 391"/>
                <p:cNvSpPr>
                  <a:spLocks/>
                </p:cNvSpPr>
                <p:nvPr/>
              </p:nvSpPr>
              <p:spPr bwMode="auto">
                <a:xfrm>
                  <a:off x="782" y="3583"/>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396944" name="Group 392"/>
              <p:cNvGrpSpPr>
                <a:grpSpLocks/>
              </p:cNvGrpSpPr>
              <p:nvPr/>
            </p:nvGrpSpPr>
            <p:grpSpPr bwMode="auto">
              <a:xfrm>
                <a:off x="787" y="3585"/>
                <a:ext cx="49" cy="23"/>
                <a:chOff x="787" y="3585"/>
                <a:chExt cx="49" cy="23"/>
              </a:xfrm>
            </p:grpSpPr>
            <p:sp>
              <p:nvSpPr>
                <p:cNvPr id="396681" name="Freeform 393"/>
                <p:cNvSpPr>
                  <a:spLocks/>
                </p:cNvSpPr>
                <p:nvPr/>
              </p:nvSpPr>
              <p:spPr bwMode="auto">
                <a:xfrm>
                  <a:off x="787" y="3585"/>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396682" name="Freeform 394"/>
                <p:cNvSpPr>
                  <a:spLocks/>
                </p:cNvSpPr>
                <p:nvPr/>
              </p:nvSpPr>
              <p:spPr bwMode="auto">
                <a:xfrm>
                  <a:off x="792" y="3586"/>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683" name="Freeform 395"/>
                <p:cNvSpPr>
                  <a:spLocks/>
                </p:cNvSpPr>
                <p:nvPr/>
              </p:nvSpPr>
              <p:spPr bwMode="auto">
                <a:xfrm>
                  <a:off x="795" y="3596"/>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396945" name="Group 396"/>
              <p:cNvGrpSpPr>
                <a:grpSpLocks/>
              </p:cNvGrpSpPr>
              <p:nvPr/>
            </p:nvGrpSpPr>
            <p:grpSpPr bwMode="auto">
              <a:xfrm>
                <a:off x="799" y="3600"/>
                <a:ext cx="99" cy="73"/>
                <a:chOff x="799" y="3600"/>
                <a:chExt cx="99" cy="73"/>
              </a:xfrm>
            </p:grpSpPr>
            <p:grpSp>
              <p:nvGrpSpPr>
                <p:cNvPr id="396946" name="Group 397"/>
                <p:cNvGrpSpPr>
                  <a:grpSpLocks/>
                </p:cNvGrpSpPr>
                <p:nvPr/>
              </p:nvGrpSpPr>
              <p:grpSpPr bwMode="auto">
                <a:xfrm>
                  <a:off x="799" y="3600"/>
                  <a:ext cx="48" cy="23"/>
                  <a:chOff x="799" y="3600"/>
                  <a:chExt cx="48" cy="23"/>
                </a:xfrm>
              </p:grpSpPr>
              <p:sp>
                <p:nvSpPr>
                  <p:cNvPr id="396686" name="Freeform 398"/>
                  <p:cNvSpPr>
                    <a:spLocks/>
                  </p:cNvSpPr>
                  <p:nvPr/>
                </p:nvSpPr>
                <p:spPr bwMode="auto">
                  <a:xfrm>
                    <a:off x="799" y="360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396687" name="Freeform 399"/>
                  <p:cNvSpPr>
                    <a:spLocks/>
                  </p:cNvSpPr>
                  <p:nvPr/>
                </p:nvSpPr>
                <p:spPr bwMode="auto">
                  <a:xfrm>
                    <a:off x="803" y="360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688" name="Freeform 400"/>
                  <p:cNvSpPr>
                    <a:spLocks/>
                  </p:cNvSpPr>
                  <p:nvPr/>
                </p:nvSpPr>
                <p:spPr bwMode="auto">
                  <a:xfrm>
                    <a:off x="807" y="36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396947" name="Group 401"/>
                <p:cNvGrpSpPr>
                  <a:grpSpLocks/>
                </p:cNvGrpSpPr>
                <p:nvPr/>
              </p:nvGrpSpPr>
              <p:grpSpPr bwMode="auto">
                <a:xfrm>
                  <a:off x="811" y="3612"/>
                  <a:ext cx="48" cy="23"/>
                  <a:chOff x="811" y="3612"/>
                  <a:chExt cx="48" cy="23"/>
                </a:xfrm>
              </p:grpSpPr>
              <p:sp>
                <p:nvSpPr>
                  <p:cNvPr id="396690" name="Freeform 402"/>
                  <p:cNvSpPr>
                    <a:spLocks/>
                  </p:cNvSpPr>
                  <p:nvPr/>
                </p:nvSpPr>
                <p:spPr bwMode="auto">
                  <a:xfrm>
                    <a:off x="811" y="3612"/>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396691" name="Freeform 403"/>
                  <p:cNvSpPr>
                    <a:spLocks/>
                  </p:cNvSpPr>
                  <p:nvPr/>
                </p:nvSpPr>
                <p:spPr bwMode="auto">
                  <a:xfrm>
                    <a:off x="815" y="3613"/>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a:p>
                </p:txBody>
              </p:sp>
              <p:sp>
                <p:nvSpPr>
                  <p:cNvPr id="396692" name="Freeform 404"/>
                  <p:cNvSpPr>
                    <a:spLocks/>
                  </p:cNvSpPr>
                  <p:nvPr/>
                </p:nvSpPr>
                <p:spPr bwMode="auto">
                  <a:xfrm>
                    <a:off x="819" y="3623"/>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948" name="Group 405"/>
                <p:cNvGrpSpPr>
                  <a:grpSpLocks/>
                </p:cNvGrpSpPr>
                <p:nvPr/>
              </p:nvGrpSpPr>
              <p:grpSpPr bwMode="auto">
                <a:xfrm>
                  <a:off x="823" y="3625"/>
                  <a:ext cx="49" cy="23"/>
                  <a:chOff x="823" y="3625"/>
                  <a:chExt cx="49" cy="23"/>
                </a:xfrm>
              </p:grpSpPr>
              <p:sp>
                <p:nvSpPr>
                  <p:cNvPr id="396694" name="Freeform 406"/>
                  <p:cNvSpPr>
                    <a:spLocks/>
                  </p:cNvSpPr>
                  <p:nvPr/>
                </p:nvSpPr>
                <p:spPr bwMode="auto">
                  <a:xfrm>
                    <a:off x="823" y="3625"/>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396695" name="Freeform 407"/>
                  <p:cNvSpPr>
                    <a:spLocks/>
                  </p:cNvSpPr>
                  <p:nvPr/>
                </p:nvSpPr>
                <p:spPr bwMode="auto">
                  <a:xfrm>
                    <a:off x="828" y="3626"/>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696" name="Freeform 408"/>
                  <p:cNvSpPr>
                    <a:spLocks/>
                  </p:cNvSpPr>
                  <p:nvPr/>
                </p:nvSpPr>
                <p:spPr bwMode="auto">
                  <a:xfrm>
                    <a:off x="832" y="3636"/>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949" name="Group 409"/>
                <p:cNvGrpSpPr>
                  <a:grpSpLocks/>
                </p:cNvGrpSpPr>
                <p:nvPr/>
              </p:nvGrpSpPr>
              <p:grpSpPr bwMode="auto">
                <a:xfrm>
                  <a:off x="836" y="3638"/>
                  <a:ext cx="50" cy="22"/>
                  <a:chOff x="836" y="3638"/>
                  <a:chExt cx="50" cy="22"/>
                </a:xfrm>
              </p:grpSpPr>
              <p:sp>
                <p:nvSpPr>
                  <p:cNvPr id="396698" name="Freeform 410"/>
                  <p:cNvSpPr>
                    <a:spLocks/>
                  </p:cNvSpPr>
                  <p:nvPr/>
                </p:nvSpPr>
                <p:spPr bwMode="auto">
                  <a:xfrm>
                    <a:off x="836" y="3638"/>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699" name="Freeform 411"/>
                  <p:cNvSpPr>
                    <a:spLocks/>
                  </p:cNvSpPr>
                  <p:nvPr/>
                </p:nvSpPr>
                <p:spPr bwMode="auto">
                  <a:xfrm>
                    <a:off x="842" y="3638"/>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a:p>
                </p:txBody>
              </p:sp>
              <p:sp>
                <p:nvSpPr>
                  <p:cNvPr id="396700" name="Freeform 412"/>
                  <p:cNvSpPr>
                    <a:spLocks/>
                  </p:cNvSpPr>
                  <p:nvPr/>
                </p:nvSpPr>
                <p:spPr bwMode="auto">
                  <a:xfrm>
                    <a:off x="844" y="3648"/>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950" name="Group 413"/>
                <p:cNvGrpSpPr>
                  <a:grpSpLocks/>
                </p:cNvGrpSpPr>
                <p:nvPr/>
              </p:nvGrpSpPr>
              <p:grpSpPr bwMode="auto">
                <a:xfrm>
                  <a:off x="849" y="3651"/>
                  <a:ext cx="49" cy="22"/>
                  <a:chOff x="849" y="3651"/>
                  <a:chExt cx="49" cy="22"/>
                </a:xfrm>
              </p:grpSpPr>
              <p:sp>
                <p:nvSpPr>
                  <p:cNvPr id="396702" name="Freeform 414"/>
                  <p:cNvSpPr>
                    <a:spLocks/>
                  </p:cNvSpPr>
                  <p:nvPr/>
                </p:nvSpPr>
                <p:spPr bwMode="auto">
                  <a:xfrm>
                    <a:off x="849" y="3651"/>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a:p>
                </p:txBody>
              </p:sp>
              <p:sp>
                <p:nvSpPr>
                  <p:cNvPr id="396703" name="Freeform 415"/>
                  <p:cNvSpPr>
                    <a:spLocks/>
                  </p:cNvSpPr>
                  <p:nvPr/>
                </p:nvSpPr>
                <p:spPr bwMode="auto">
                  <a:xfrm>
                    <a:off x="854" y="3651"/>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96704" name="Freeform 416"/>
                  <p:cNvSpPr>
                    <a:spLocks/>
                  </p:cNvSpPr>
                  <p:nvPr/>
                </p:nvSpPr>
                <p:spPr bwMode="auto">
                  <a:xfrm>
                    <a:off x="857" y="36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a:p>
                </p:txBody>
              </p:sp>
            </p:grpSp>
          </p:grpSp>
          <p:grpSp>
            <p:nvGrpSpPr>
              <p:cNvPr id="396951" name="Group 417"/>
              <p:cNvGrpSpPr>
                <a:grpSpLocks/>
              </p:cNvGrpSpPr>
              <p:nvPr/>
            </p:nvGrpSpPr>
            <p:grpSpPr bwMode="auto">
              <a:xfrm>
                <a:off x="861" y="3665"/>
                <a:ext cx="99" cy="74"/>
                <a:chOff x="861" y="3665"/>
                <a:chExt cx="99" cy="74"/>
              </a:xfrm>
            </p:grpSpPr>
            <p:grpSp>
              <p:nvGrpSpPr>
                <p:cNvPr id="396952" name="Group 418"/>
                <p:cNvGrpSpPr>
                  <a:grpSpLocks/>
                </p:cNvGrpSpPr>
                <p:nvPr/>
              </p:nvGrpSpPr>
              <p:grpSpPr bwMode="auto">
                <a:xfrm>
                  <a:off x="861" y="3665"/>
                  <a:ext cx="50" cy="23"/>
                  <a:chOff x="861" y="3665"/>
                  <a:chExt cx="50" cy="23"/>
                </a:xfrm>
              </p:grpSpPr>
              <p:sp>
                <p:nvSpPr>
                  <p:cNvPr id="396707" name="Freeform 419"/>
                  <p:cNvSpPr>
                    <a:spLocks/>
                  </p:cNvSpPr>
                  <p:nvPr/>
                </p:nvSpPr>
                <p:spPr bwMode="auto">
                  <a:xfrm>
                    <a:off x="861" y="3665"/>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6708" name="Freeform 420"/>
                  <p:cNvSpPr>
                    <a:spLocks/>
                  </p:cNvSpPr>
                  <p:nvPr/>
                </p:nvSpPr>
                <p:spPr bwMode="auto">
                  <a:xfrm>
                    <a:off x="865" y="3666"/>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a:p>
                </p:txBody>
              </p:sp>
              <p:sp>
                <p:nvSpPr>
                  <p:cNvPr id="396709" name="Freeform 421"/>
                  <p:cNvSpPr>
                    <a:spLocks/>
                  </p:cNvSpPr>
                  <p:nvPr/>
                </p:nvSpPr>
                <p:spPr bwMode="auto">
                  <a:xfrm>
                    <a:off x="869" y="3676"/>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953" name="Group 422"/>
                <p:cNvGrpSpPr>
                  <a:grpSpLocks/>
                </p:cNvGrpSpPr>
                <p:nvPr/>
              </p:nvGrpSpPr>
              <p:grpSpPr bwMode="auto">
                <a:xfrm>
                  <a:off x="873" y="3678"/>
                  <a:ext cx="49" cy="23"/>
                  <a:chOff x="873" y="3678"/>
                  <a:chExt cx="49" cy="23"/>
                </a:xfrm>
              </p:grpSpPr>
              <p:sp>
                <p:nvSpPr>
                  <p:cNvPr id="396711" name="Freeform 423"/>
                  <p:cNvSpPr>
                    <a:spLocks/>
                  </p:cNvSpPr>
                  <p:nvPr/>
                </p:nvSpPr>
                <p:spPr bwMode="auto">
                  <a:xfrm>
                    <a:off x="873" y="3678"/>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a:p>
                </p:txBody>
              </p:sp>
              <p:sp>
                <p:nvSpPr>
                  <p:cNvPr id="396712" name="Freeform 424"/>
                  <p:cNvSpPr>
                    <a:spLocks/>
                  </p:cNvSpPr>
                  <p:nvPr/>
                </p:nvSpPr>
                <p:spPr bwMode="auto">
                  <a:xfrm>
                    <a:off x="878" y="3678"/>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396713" name="Freeform 425"/>
                  <p:cNvSpPr>
                    <a:spLocks/>
                  </p:cNvSpPr>
                  <p:nvPr/>
                </p:nvSpPr>
                <p:spPr bwMode="auto">
                  <a:xfrm>
                    <a:off x="880" y="3688"/>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396954" name="Group 426"/>
                <p:cNvGrpSpPr>
                  <a:grpSpLocks/>
                </p:cNvGrpSpPr>
                <p:nvPr/>
              </p:nvGrpSpPr>
              <p:grpSpPr bwMode="auto">
                <a:xfrm>
                  <a:off x="886" y="3690"/>
                  <a:ext cx="49" cy="23"/>
                  <a:chOff x="886" y="3690"/>
                  <a:chExt cx="49" cy="23"/>
                </a:xfrm>
              </p:grpSpPr>
              <p:sp>
                <p:nvSpPr>
                  <p:cNvPr id="396715" name="Freeform 427"/>
                  <p:cNvSpPr>
                    <a:spLocks/>
                  </p:cNvSpPr>
                  <p:nvPr/>
                </p:nvSpPr>
                <p:spPr bwMode="auto">
                  <a:xfrm>
                    <a:off x="886" y="369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a:p>
                </p:txBody>
              </p:sp>
              <p:sp>
                <p:nvSpPr>
                  <p:cNvPr id="396716" name="Freeform 428"/>
                  <p:cNvSpPr>
                    <a:spLocks/>
                  </p:cNvSpPr>
                  <p:nvPr/>
                </p:nvSpPr>
                <p:spPr bwMode="auto">
                  <a:xfrm>
                    <a:off x="890" y="369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a:p>
                </p:txBody>
              </p:sp>
              <p:sp>
                <p:nvSpPr>
                  <p:cNvPr id="396717" name="Freeform 429"/>
                  <p:cNvSpPr>
                    <a:spLocks/>
                  </p:cNvSpPr>
                  <p:nvPr/>
                </p:nvSpPr>
                <p:spPr bwMode="auto">
                  <a:xfrm>
                    <a:off x="893" y="370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955" name="Group 430"/>
                <p:cNvGrpSpPr>
                  <a:grpSpLocks/>
                </p:cNvGrpSpPr>
                <p:nvPr/>
              </p:nvGrpSpPr>
              <p:grpSpPr bwMode="auto">
                <a:xfrm>
                  <a:off x="899" y="3703"/>
                  <a:ext cx="48" cy="23"/>
                  <a:chOff x="899" y="3703"/>
                  <a:chExt cx="48" cy="23"/>
                </a:xfrm>
              </p:grpSpPr>
              <p:sp>
                <p:nvSpPr>
                  <p:cNvPr id="396719" name="Freeform 431"/>
                  <p:cNvSpPr>
                    <a:spLocks/>
                  </p:cNvSpPr>
                  <p:nvPr/>
                </p:nvSpPr>
                <p:spPr bwMode="auto">
                  <a:xfrm>
                    <a:off x="899" y="3703"/>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396720" name="Freeform 432"/>
                  <p:cNvSpPr>
                    <a:spLocks/>
                  </p:cNvSpPr>
                  <p:nvPr/>
                </p:nvSpPr>
                <p:spPr bwMode="auto">
                  <a:xfrm>
                    <a:off x="903" y="3703"/>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396721" name="Freeform 433"/>
                  <p:cNvSpPr>
                    <a:spLocks/>
                  </p:cNvSpPr>
                  <p:nvPr/>
                </p:nvSpPr>
                <p:spPr bwMode="auto">
                  <a:xfrm>
                    <a:off x="907" y="3714"/>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96956" name="Group 434"/>
                <p:cNvGrpSpPr>
                  <a:grpSpLocks/>
                </p:cNvGrpSpPr>
                <p:nvPr/>
              </p:nvGrpSpPr>
              <p:grpSpPr bwMode="auto">
                <a:xfrm>
                  <a:off x="912" y="3716"/>
                  <a:ext cx="48" cy="23"/>
                  <a:chOff x="912" y="3716"/>
                  <a:chExt cx="48" cy="23"/>
                </a:xfrm>
              </p:grpSpPr>
              <p:sp>
                <p:nvSpPr>
                  <p:cNvPr id="396723" name="Freeform 435"/>
                  <p:cNvSpPr>
                    <a:spLocks/>
                  </p:cNvSpPr>
                  <p:nvPr/>
                </p:nvSpPr>
                <p:spPr bwMode="auto">
                  <a:xfrm>
                    <a:off x="912" y="3716"/>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a:p>
                </p:txBody>
              </p:sp>
              <p:sp>
                <p:nvSpPr>
                  <p:cNvPr id="396724" name="Freeform 436"/>
                  <p:cNvSpPr>
                    <a:spLocks/>
                  </p:cNvSpPr>
                  <p:nvPr/>
                </p:nvSpPr>
                <p:spPr bwMode="auto">
                  <a:xfrm>
                    <a:off x="916" y="3717"/>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96725" name="Freeform 437"/>
                  <p:cNvSpPr>
                    <a:spLocks/>
                  </p:cNvSpPr>
                  <p:nvPr/>
                </p:nvSpPr>
                <p:spPr bwMode="auto">
                  <a:xfrm>
                    <a:off x="919" y="3727"/>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grpSp>
            <p:nvGrpSpPr>
              <p:cNvPr id="396957" name="Group 438"/>
              <p:cNvGrpSpPr>
                <a:grpSpLocks/>
              </p:cNvGrpSpPr>
              <p:nvPr/>
            </p:nvGrpSpPr>
            <p:grpSpPr bwMode="auto">
              <a:xfrm>
                <a:off x="922" y="3727"/>
                <a:ext cx="49" cy="23"/>
                <a:chOff x="922" y="3727"/>
                <a:chExt cx="49" cy="23"/>
              </a:xfrm>
            </p:grpSpPr>
            <p:sp>
              <p:nvSpPr>
                <p:cNvPr id="396727" name="Freeform 439"/>
                <p:cNvSpPr>
                  <a:spLocks/>
                </p:cNvSpPr>
                <p:nvPr/>
              </p:nvSpPr>
              <p:spPr bwMode="auto">
                <a:xfrm>
                  <a:off x="922" y="3727"/>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396728" name="Freeform 440"/>
                <p:cNvSpPr>
                  <a:spLocks/>
                </p:cNvSpPr>
                <p:nvPr/>
              </p:nvSpPr>
              <p:spPr bwMode="auto">
                <a:xfrm>
                  <a:off x="927" y="3728"/>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96729" name="Freeform 441"/>
                <p:cNvSpPr>
                  <a:spLocks/>
                </p:cNvSpPr>
                <p:nvPr/>
              </p:nvSpPr>
              <p:spPr bwMode="auto">
                <a:xfrm>
                  <a:off x="930" y="3738"/>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958" name="Group 442"/>
              <p:cNvGrpSpPr>
                <a:grpSpLocks/>
              </p:cNvGrpSpPr>
              <p:nvPr/>
            </p:nvGrpSpPr>
            <p:grpSpPr bwMode="auto">
              <a:xfrm>
                <a:off x="895" y="3526"/>
                <a:ext cx="44" cy="23"/>
                <a:chOff x="895" y="3526"/>
                <a:chExt cx="44" cy="23"/>
              </a:xfrm>
            </p:grpSpPr>
            <p:sp>
              <p:nvSpPr>
                <p:cNvPr id="396731" name="Freeform 443"/>
                <p:cNvSpPr>
                  <a:spLocks/>
                </p:cNvSpPr>
                <p:nvPr/>
              </p:nvSpPr>
              <p:spPr bwMode="auto">
                <a:xfrm>
                  <a:off x="895" y="3526"/>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a:p>
              </p:txBody>
            </p:sp>
            <p:sp>
              <p:nvSpPr>
                <p:cNvPr id="396732" name="Freeform 444"/>
                <p:cNvSpPr>
                  <a:spLocks/>
                </p:cNvSpPr>
                <p:nvPr/>
              </p:nvSpPr>
              <p:spPr bwMode="auto">
                <a:xfrm>
                  <a:off x="901" y="3526"/>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a:p>
              </p:txBody>
            </p:sp>
            <p:sp>
              <p:nvSpPr>
                <p:cNvPr id="396733" name="Freeform 445"/>
                <p:cNvSpPr>
                  <a:spLocks/>
                </p:cNvSpPr>
                <p:nvPr/>
              </p:nvSpPr>
              <p:spPr bwMode="auto">
                <a:xfrm>
                  <a:off x="907" y="3538"/>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396959" name="Group 446"/>
              <p:cNvGrpSpPr>
                <a:grpSpLocks/>
              </p:cNvGrpSpPr>
              <p:nvPr/>
            </p:nvGrpSpPr>
            <p:grpSpPr bwMode="auto">
              <a:xfrm>
                <a:off x="907" y="3540"/>
                <a:ext cx="45" cy="22"/>
                <a:chOff x="907" y="3540"/>
                <a:chExt cx="45" cy="22"/>
              </a:xfrm>
            </p:grpSpPr>
            <p:sp>
              <p:nvSpPr>
                <p:cNvPr id="396735" name="Freeform 447"/>
                <p:cNvSpPr>
                  <a:spLocks/>
                </p:cNvSpPr>
                <p:nvPr/>
              </p:nvSpPr>
              <p:spPr bwMode="auto">
                <a:xfrm>
                  <a:off x="907" y="354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a:p>
              </p:txBody>
            </p:sp>
            <p:sp>
              <p:nvSpPr>
                <p:cNvPr id="396736" name="Freeform 448"/>
                <p:cNvSpPr>
                  <a:spLocks/>
                </p:cNvSpPr>
                <p:nvPr/>
              </p:nvSpPr>
              <p:spPr bwMode="auto">
                <a:xfrm>
                  <a:off x="914" y="354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396737" name="Freeform 449"/>
                <p:cNvSpPr>
                  <a:spLocks/>
                </p:cNvSpPr>
                <p:nvPr/>
              </p:nvSpPr>
              <p:spPr bwMode="auto">
                <a:xfrm>
                  <a:off x="919" y="355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396288" name="Group 450"/>
              <p:cNvGrpSpPr>
                <a:grpSpLocks/>
              </p:cNvGrpSpPr>
              <p:nvPr/>
            </p:nvGrpSpPr>
            <p:grpSpPr bwMode="auto">
              <a:xfrm>
                <a:off x="920" y="3553"/>
                <a:ext cx="45" cy="23"/>
                <a:chOff x="920" y="3553"/>
                <a:chExt cx="45" cy="23"/>
              </a:xfrm>
            </p:grpSpPr>
            <p:sp>
              <p:nvSpPr>
                <p:cNvPr id="396739" name="Freeform 451"/>
                <p:cNvSpPr>
                  <a:spLocks/>
                </p:cNvSpPr>
                <p:nvPr/>
              </p:nvSpPr>
              <p:spPr bwMode="auto">
                <a:xfrm>
                  <a:off x="920" y="3553"/>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396740" name="Freeform 452"/>
                <p:cNvSpPr>
                  <a:spLocks/>
                </p:cNvSpPr>
                <p:nvPr/>
              </p:nvSpPr>
              <p:spPr bwMode="auto">
                <a:xfrm>
                  <a:off x="927" y="3554"/>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396741" name="Freeform 453"/>
                <p:cNvSpPr>
                  <a:spLocks/>
                </p:cNvSpPr>
                <p:nvPr/>
              </p:nvSpPr>
              <p:spPr bwMode="auto">
                <a:xfrm>
                  <a:off x="932" y="3566"/>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396289" name="Group 454"/>
              <p:cNvGrpSpPr>
                <a:grpSpLocks/>
              </p:cNvGrpSpPr>
              <p:nvPr/>
            </p:nvGrpSpPr>
            <p:grpSpPr bwMode="auto">
              <a:xfrm>
                <a:off x="934" y="3566"/>
                <a:ext cx="44" cy="23"/>
                <a:chOff x="934" y="3566"/>
                <a:chExt cx="44" cy="23"/>
              </a:xfrm>
            </p:grpSpPr>
            <p:sp>
              <p:nvSpPr>
                <p:cNvPr id="396743" name="Freeform 455"/>
                <p:cNvSpPr>
                  <a:spLocks/>
                </p:cNvSpPr>
                <p:nvPr/>
              </p:nvSpPr>
              <p:spPr bwMode="auto">
                <a:xfrm>
                  <a:off x="934" y="3566"/>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a:p>
              </p:txBody>
            </p:sp>
            <p:sp>
              <p:nvSpPr>
                <p:cNvPr id="396744" name="Freeform 456"/>
                <p:cNvSpPr>
                  <a:spLocks/>
                </p:cNvSpPr>
                <p:nvPr/>
              </p:nvSpPr>
              <p:spPr bwMode="auto">
                <a:xfrm>
                  <a:off x="940" y="3567"/>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396745" name="Freeform 457"/>
                <p:cNvSpPr>
                  <a:spLocks/>
                </p:cNvSpPr>
                <p:nvPr/>
              </p:nvSpPr>
              <p:spPr bwMode="auto">
                <a:xfrm>
                  <a:off x="945" y="3579"/>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396290" name="Group 458"/>
              <p:cNvGrpSpPr>
                <a:grpSpLocks/>
              </p:cNvGrpSpPr>
              <p:nvPr/>
            </p:nvGrpSpPr>
            <p:grpSpPr bwMode="auto">
              <a:xfrm>
                <a:off x="949" y="3579"/>
                <a:ext cx="83" cy="63"/>
                <a:chOff x="949" y="3579"/>
                <a:chExt cx="83" cy="63"/>
              </a:xfrm>
            </p:grpSpPr>
            <p:grpSp>
              <p:nvGrpSpPr>
                <p:cNvPr id="396292" name="Group 459"/>
                <p:cNvGrpSpPr>
                  <a:grpSpLocks/>
                </p:cNvGrpSpPr>
                <p:nvPr/>
              </p:nvGrpSpPr>
              <p:grpSpPr bwMode="auto">
                <a:xfrm>
                  <a:off x="949" y="3579"/>
                  <a:ext cx="44" cy="23"/>
                  <a:chOff x="949" y="3579"/>
                  <a:chExt cx="44" cy="23"/>
                </a:xfrm>
              </p:grpSpPr>
              <p:sp>
                <p:nvSpPr>
                  <p:cNvPr id="396748" name="Freeform 460"/>
                  <p:cNvSpPr>
                    <a:spLocks/>
                  </p:cNvSpPr>
                  <p:nvPr/>
                </p:nvSpPr>
                <p:spPr bwMode="auto">
                  <a:xfrm>
                    <a:off x="949" y="3579"/>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a:p>
                </p:txBody>
              </p:sp>
              <p:sp>
                <p:nvSpPr>
                  <p:cNvPr id="396749" name="Freeform 461"/>
                  <p:cNvSpPr>
                    <a:spLocks/>
                  </p:cNvSpPr>
                  <p:nvPr/>
                </p:nvSpPr>
                <p:spPr bwMode="auto">
                  <a:xfrm>
                    <a:off x="955" y="3579"/>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a:p>
                </p:txBody>
              </p:sp>
              <p:sp>
                <p:nvSpPr>
                  <p:cNvPr id="396750" name="Freeform 462"/>
                  <p:cNvSpPr>
                    <a:spLocks/>
                  </p:cNvSpPr>
                  <p:nvPr/>
                </p:nvSpPr>
                <p:spPr bwMode="auto">
                  <a:xfrm>
                    <a:off x="960" y="3591"/>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396293" name="Group 463"/>
                <p:cNvGrpSpPr>
                  <a:grpSpLocks/>
                </p:cNvGrpSpPr>
                <p:nvPr/>
              </p:nvGrpSpPr>
              <p:grpSpPr bwMode="auto">
                <a:xfrm>
                  <a:off x="961" y="3592"/>
                  <a:ext cx="45" cy="23"/>
                  <a:chOff x="961" y="3592"/>
                  <a:chExt cx="45" cy="23"/>
                </a:xfrm>
              </p:grpSpPr>
              <p:sp>
                <p:nvSpPr>
                  <p:cNvPr id="396752" name="Freeform 464"/>
                  <p:cNvSpPr>
                    <a:spLocks/>
                  </p:cNvSpPr>
                  <p:nvPr/>
                </p:nvSpPr>
                <p:spPr bwMode="auto">
                  <a:xfrm>
                    <a:off x="961" y="3592"/>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a:p>
                </p:txBody>
              </p:sp>
              <p:sp>
                <p:nvSpPr>
                  <p:cNvPr id="396753" name="Freeform 465"/>
                  <p:cNvSpPr>
                    <a:spLocks/>
                  </p:cNvSpPr>
                  <p:nvPr/>
                </p:nvSpPr>
                <p:spPr bwMode="auto">
                  <a:xfrm>
                    <a:off x="968" y="3593"/>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396754" name="Freeform 466"/>
                  <p:cNvSpPr>
                    <a:spLocks/>
                  </p:cNvSpPr>
                  <p:nvPr/>
                </p:nvSpPr>
                <p:spPr bwMode="auto">
                  <a:xfrm>
                    <a:off x="973" y="3605"/>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396302" name="Group 467"/>
                <p:cNvGrpSpPr>
                  <a:grpSpLocks/>
                </p:cNvGrpSpPr>
                <p:nvPr/>
              </p:nvGrpSpPr>
              <p:grpSpPr bwMode="auto">
                <a:xfrm>
                  <a:off x="974" y="3606"/>
                  <a:ext cx="44" cy="23"/>
                  <a:chOff x="974" y="3606"/>
                  <a:chExt cx="44" cy="23"/>
                </a:xfrm>
              </p:grpSpPr>
              <p:sp>
                <p:nvSpPr>
                  <p:cNvPr id="396756" name="Freeform 468"/>
                  <p:cNvSpPr>
                    <a:spLocks/>
                  </p:cNvSpPr>
                  <p:nvPr/>
                </p:nvSpPr>
                <p:spPr bwMode="auto">
                  <a:xfrm>
                    <a:off x="974" y="3606"/>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a:p>
                </p:txBody>
              </p:sp>
              <p:sp>
                <p:nvSpPr>
                  <p:cNvPr id="396757" name="Freeform 469"/>
                  <p:cNvSpPr>
                    <a:spLocks/>
                  </p:cNvSpPr>
                  <p:nvPr/>
                </p:nvSpPr>
                <p:spPr bwMode="auto">
                  <a:xfrm>
                    <a:off x="980" y="3606"/>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396758" name="Freeform 470"/>
                  <p:cNvSpPr>
                    <a:spLocks/>
                  </p:cNvSpPr>
                  <p:nvPr/>
                </p:nvSpPr>
                <p:spPr bwMode="auto">
                  <a:xfrm>
                    <a:off x="986" y="3619"/>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nvGrpSpPr>
                <p:cNvPr id="396306" name="Group 471"/>
                <p:cNvGrpSpPr>
                  <a:grpSpLocks/>
                </p:cNvGrpSpPr>
                <p:nvPr/>
              </p:nvGrpSpPr>
              <p:grpSpPr bwMode="auto">
                <a:xfrm>
                  <a:off x="987" y="3619"/>
                  <a:ext cx="45" cy="23"/>
                  <a:chOff x="987" y="3619"/>
                  <a:chExt cx="45" cy="23"/>
                </a:xfrm>
              </p:grpSpPr>
              <p:sp>
                <p:nvSpPr>
                  <p:cNvPr id="396760" name="Freeform 472"/>
                  <p:cNvSpPr>
                    <a:spLocks/>
                  </p:cNvSpPr>
                  <p:nvPr/>
                </p:nvSpPr>
                <p:spPr bwMode="auto">
                  <a:xfrm>
                    <a:off x="987" y="3619"/>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a:p>
                </p:txBody>
              </p:sp>
              <p:sp>
                <p:nvSpPr>
                  <p:cNvPr id="396761" name="Freeform 473"/>
                  <p:cNvSpPr>
                    <a:spLocks/>
                  </p:cNvSpPr>
                  <p:nvPr/>
                </p:nvSpPr>
                <p:spPr bwMode="auto">
                  <a:xfrm>
                    <a:off x="994" y="3620"/>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a:p>
                </p:txBody>
              </p:sp>
              <p:sp>
                <p:nvSpPr>
                  <p:cNvPr id="396762" name="Freeform 474"/>
                  <p:cNvSpPr>
                    <a:spLocks/>
                  </p:cNvSpPr>
                  <p:nvPr/>
                </p:nvSpPr>
                <p:spPr bwMode="auto">
                  <a:xfrm>
                    <a:off x="999" y="3632"/>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grpSp>
            <p:nvGrpSpPr>
              <p:cNvPr id="396315" name="Group 475"/>
              <p:cNvGrpSpPr>
                <a:grpSpLocks/>
              </p:cNvGrpSpPr>
              <p:nvPr/>
            </p:nvGrpSpPr>
            <p:grpSpPr bwMode="auto">
              <a:xfrm>
                <a:off x="1002" y="3632"/>
                <a:ext cx="83" cy="63"/>
                <a:chOff x="1002" y="3632"/>
                <a:chExt cx="83" cy="63"/>
              </a:xfrm>
            </p:grpSpPr>
            <p:grpSp>
              <p:nvGrpSpPr>
                <p:cNvPr id="396320" name="Group 476"/>
                <p:cNvGrpSpPr>
                  <a:grpSpLocks/>
                </p:cNvGrpSpPr>
                <p:nvPr/>
              </p:nvGrpSpPr>
              <p:grpSpPr bwMode="auto">
                <a:xfrm>
                  <a:off x="1002" y="3632"/>
                  <a:ext cx="44" cy="22"/>
                  <a:chOff x="1002" y="3632"/>
                  <a:chExt cx="44" cy="22"/>
                </a:xfrm>
              </p:grpSpPr>
              <p:sp>
                <p:nvSpPr>
                  <p:cNvPr id="396765" name="Freeform 477"/>
                  <p:cNvSpPr>
                    <a:spLocks/>
                  </p:cNvSpPr>
                  <p:nvPr/>
                </p:nvSpPr>
                <p:spPr bwMode="auto">
                  <a:xfrm>
                    <a:off x="1002" y="3632"/>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a:p>
                </p:txBody>
              </p:sp>
              <p:sp>
                <p:nvSpPr>
                  <p:cNvPr id="396766" name="Freeform 478"/>
                  <p:cNvSpPr>
                    <a:spLocks/>
                  </p:cNvSpPr>
                  <p:nvPr/>
                </p:nvSpPr>
                <p:spPr bwMode="auto">
                  <a:xfrm>
                    <a:off x="1008" y="3632"/>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396767" name="Freeform 479"/>
                  <p:cNvSpPr>
                    <a:spLocks/>
                  </p:cNvSpPr>
                  <p:nvPr/>
                </p:nvSpPr>
                <p:spPr bwMode="auto">
                  <a:xfrm>
                    <a:off x="1013" y="3644"/>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a:p>
                </p:txBody>
              </p:sp>
            </p:grpSp>
            <p:grpSp>
              <p:nvGrpSpPr>
                <p:cNvPr id="396321" name="Group 480"/>
                <p:cNvGrpSpPr>
                  <a:grpSpLocks/>
                </p:cNvGrpSpPr>
                <p:nvPr/>
              </p:nvGrpSpPr>
              <p:grpSpPr bwMode="auto">
                <a:xfrm>
                  <a:off x="1014" y="3645"/>
                  <a:ext cx="44" cy="23"/>
                  <a:chOff x="1014" y="3645"/>
                  <a:chExt cx="44" cy="23"/>
                </a:xfrm>
              </p:grpSpPr>
              <p:sp>
                <p:nvSpPr>
                  <p:cNvPr id="396769" name="Freeform 481"/>
                  <p:cNvSpPr>
                    <a:spLocks/>
                  </p:cNvSpPr>
                  <p:nvPr/>
                </p:nvSpPr>
                <p:spPr bwMode="auto">
                  <a:xfrm>
                    <a:off x="1014" y="3645"/>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396770" name="Freeform 482"/>
                  <p:cNvSpPr>
                    <a:spLocks/>
                  </p:cNvSpPr>
                  <p:nvPr/>
                </p:nvSpPr>
                <p:spPr bwMode="auto">
                  <a:xfrm>
                    <a:off x="1021" y="3646"/>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396771" name="Freeform 483"/>
                  <p:cNvSpPr>
                    <a:spLocks/>
                  </p:cNvSpPr>
                  <p:nvPr/>
                </p:nvSpPr>
                <p:spPr bwMode="auto">
                  <a:xfrm>
                    <a:off x="1026" y="3658"/>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396330" name="Group 484"/>
                <p:cNvGrpSpPr>
                  <a:grpSpLocks/>
                </p:cNvGrpSpPr>
                <p:nvPr/>
              </p:nvGrpSpPr>
              <p:grpSpPr bwMode="auto">
                <a:xfrm>
                  <a:off x="1027" y="3659"/>
                  <a:ext cx="45" cy="23"/>
                  <a:chOff x="1027" y="3659"/>
                  <a:chExt cx="45" cy="23"/>
                </a:xfrm>
              </p:grpSpPr>
              <p:sp>
                <p:nvSpPr>
                  <p:cNvPr id="396773" name="Freeform 485"/>
                  <p:cNvSpPr>
                    <a:spLocks/>
                  </p:cNvSpPr>
                  <p:nvPr/>
                </p:nvSpPr>
                <p:spPr bwMode="auto">
                  <a:xfrm>
                    <a:off x="1027" y="3659"/>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a:p>
                </p:txBody>
              </p:sp>
              <p:sp>
                <p:nvSpPr>
                  <p:cNvPr id="396774" name="Freeform 486"/>
                  <p:cNvSpPr>
                    <a:spLocks/>
                  </p:cNvSpPr>
                  <p:nvPr/>
                </p:nvSpPr>
                <p:spPr bwMode="auto">
                  <a:xfrm>
                    <a:off x="1033" y="3659"/>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396775" name="Freeform 487"/>
                  <p:cNvSpPr>
                    <a:spLocks/>
                  </p:cNvSpPr>
                  <p:nvPr/>
                </p:nvSpPr>
                <p:spPr bwMode="auto">
                  <a:xfrm>
                    <a:off x="1039" y="3671"/>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396334" name="Group 488"/>
                <p:cNvGrpSpPr>
                  <a:grpSpLocks/>
                </p:cNvGrpSpPr>
                <p:nvPr/>
              </p:nvGrpSpPr>
              <p:grpSpPr bwMode="auto">
                <a:xfrm>
                  <a:off x="1040" y="3672"/>
                  <a:ext cx="45" cy="23"/>
                  <a:chOff x="1040" y="3672"/>
                  <a:chExt cx="45" cy="23"/>
                </a:xfrm>
              </p:grpSpPr>
              <p:sp>
                <p:nvSpPr>
                  <p:cNvPr id="396777" name="Freeform 489"/>
                  <p:cNvSpPr>
                    <a:spLocks/>
                  </p:cNvSpPr>
                  <p:nvPr/>
                </p:nvSpPr>
                <p:spPr bwMode="auto">
                  <a:xfrm>
                    <a:off x="1040" y="3672"/>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a:p>
                </p:txBody>
              </p:sp>
              <p:sp>
                <p:nvSpPr>
                  <p:cNvPr id="396778" name="Freeform 490"/>
                  <p:cNvSpPr>
                    <a:spLocks/>
                  </p:cNvSpPr>
                  <p:nvPr/>
                </p:nvSpPr>
                <p:spPr bwMode="auto">
                  <a:xfrm>
                    <a:off x="1047" y="3672"/>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a:p>
                </p:txBody>
              </p:sp>
              <p:sp>
                <p:nvSpPr>
                  <p:cNvPr id="396779" name="Freeform 491"/>
                  <p:cNvSpPr>
                    <a:spLocks/>
                  </p:cNvSpPr>
                  <p:nvPr/>
                </p:nvSpPr>
                <p:spPr bwMode="auto">
                  <a:xfrm>
                    <a:off x="1053" y="3685"/>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a:p>
                </p:txBody>
              </p:sp>
            </p:grpSp>
          </p:grpSp>
          <p:grpSp>
            <p:nvGrpSpPr>
              <p:cNvPr id="396343" name="Group 492"/>
              <p:cNvGrpSpPr>
                <a:grpSpLocks/>
              </p:cNvGrpSpPr>
              <p:nvPr/>
            </p:nvGrpSpPr>
            <p:grpSpPr bwMode="auto">
              <a:xfrm>
                <a:off x="1054" y="3685"/>
                <a:ext cx="45" cy="23"/>
                <a:chOff x="1054" y="3685"/>
                <a:chExt cx="45" cy="23"/>
              </a:xfrm>
            </p:grpSpPr>
            <p:sp>
              <p:nvSpPr>
                <p:cNvPr id="396781" name="Freeform 493"/>
                <p:cNvSpPr>
                  <a:spLocks/>
                </p:cNvSpPr>
                <p:nvPr/>
              </p:nvSpPr>
              <p:spPr bwMode="auto">
                <a:xfrm>
                  <a:off x="1054" y="3685"/>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a:p>
              </p:txBody>
            </p:sp>
            <p:sp>
              <p:nvSpPr>
                <p:cNvPr id="396782" name="Freeform 494"/>
                <p:cNvSpPr>
                  <a:spLocks/>
                </p:cNvSpPr>
                <p:nvPr/>
              </p:nvSpPr>
              <p:spPr bwMode="auto">
                <a:xfrm>
                  <a:off x="1061" y="3685"/>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396783" name="Freeform 495"/>
                <p:cNvSpPr>
                  <a:spLocks/>
                </p:cNvSpPr>
                <p:nvPr/>
              </p:nvSpPr>
              <p:spPr bwMode="auto">
                <a:xfrm>
                  <a:off x="1066" y="3697"/>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a:p>
              </p:txBody>
            </p:sp>
          </p:grpSp>
          <p:grpSp>
            <p:nvGrpSpPr>
              <p:cNvPr id="396349" name="Group 496"/>
              <p:cNvGrpSpPr>
                <a:grpSpLocks/>
              </p:cNvGrpSpPr>
              <p:nvPr/>
            </p:nvGrpSpPr>
            <p:grpSpPr bwMode="auto">
              <a:xfrm>
                <a:off x="1067" y="3698"/>
                <a:ext cx="45" cy="23"/>
                <a:chOff x="1067" y="3698"/>
                <a:chExt cx="45" cy="23"/>
              </a:xfrm>
            </p:grpSpPr>
            <p:sp>
              <p:nvSpPr>
                <p:cNvPr id="396785" name="Freeform 497"/>
                <p:cNvSpPr>
                  <a:spLocks/>
                </p:cNvSpPr>
                <p:nvPr/>
              </p:nvSpPr>
              <p:spPr bwMode="auto">
                <a:xfrm>
                  <a:off x="1067" y="3698"/>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a:p>
              </p:txBody>
            </p:sp>
            <p:sp>
              <p:nvSpPr>
                <p:cNvPr id="396786" name="Freeform 498"/>
                <p:cNvSpPr>
                  <a:spLocks/>
                </p:cNvSpPr>
                <p:nvPr/>
              </p:nvSpPr>
              <p:spPr bwMode="auto">
                <a:xfrm>
                  <a:off x="1074" y="3699"/>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396787" name="Freeform 499"/>
                <p:cNvSpPr>
                  <a:spLocks/>
                </p:cNvSpPr>
                <p:nvPr/>
              </p:nvSpPr>
              <p:spPr bwMode="auto">
                <a:xfrm>
                  <a:off x="1079" y="3711"/>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396352" name="Group 500"/>
              <p:cNvGrpSpPr>
                <a:grpSpLocks/>
              </p:cNvGrpSpPr>
              <p:nvPr/>
            </p:nvGrpSpPr>
            <p:grpSpPr bwMode="auto">
              <a:xfrm>
                <a:off x="1079" y="3712"/>
                <a:ext cx="44" cy="23"/>
                <a:chOff x="1079" y="3712"/>
                <a:chExt cx="44" cy="23"/>
              </a:xfrm>
            </p:grpSpPr>
            <p:sp>
              <p:nvSpPr>
                <p:cNvPr id="396789" name="Freeform 501"/>
                <p:cNvSpPr>
                  <a:spLocks/>
                </p:cNvSpPr>
                <p:nvPr/>
              </p:nvSpPr>
              <p:spPr bwMode="auto">
                <a:xfrm>
                  <a:off x="1079" y="3712"/>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396790" name="Freeform 502"/>
                <p:cNvSpPr>
                  <a:spLocks/>
                </p:cNvSpPr>
                <p:nvPr/>
              </p:nvSpPr>
              <p:spPr bwMode="auto">
                <a:xfrm>
                  <a:off x="1087" y="3713"/>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a:p>
              </p:txBody>
            </p:sp>
            <p:sp>
              <p:nvSpPr>
                <p:cNvPr id="396791" name="Freeform 503"/>
                <p:cNvSpPr>
                  <a:spLocks/>
                </p:cNvSpPr>
                <p:nvPr/>
              </p:nvSpPr>
              <p:spPr bwMode="auto">
                <a:xfrm>
                  <a:off x="1092" y="3724"/>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grpSp>
            <p:nvGrpSpPr>
              <p:cNvPr id="396355" name="Group 504"/>
              <p:cNvGrpSpPr>
                <a:grpSpLocks/>
              </p:cNvGrpSpPr>
              <p:nvPr/>
            </p:nvGrpSpPr>
            <p:grpSpPr bwMode="auto">
              <a:xfrm>
                <a:off x="1093" y="3725"/>
                <a:ext cx="45" cy="23"/>
                <a:chOff x="1093" y="3725"/>
                <a:chExt cx="45" cy="23"/>
              </a:xfrm>
            </p:grpSpPr>
            <p:sp>
              <p:nvSpPr>
                <p:cNvPr id="396793" name="Freeform 505"/>
                <p:cNvSpPr>
                  <a:spLocks/>
                </p:cNvSpPr>
                <p:nvPr/>
              </p:nvSpPr>
              <p:spPr bwMode="auto">
                <a:xfrm>
                  <a:off x="1093" y="3725"/>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396794" name="Freeform 506"/>
                <p:cNvSpPr>
                  <a:spLocks/>
                </p:cNvSpPr>
                <p:nvPr/>
              </p:nvSpPr>
              <p:spPr bwMode="auto">
                <a:xfrm>
                  <a:off x="1100" y="3726"/>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396795" name="Freeform 507"/>
                <p:cNvSpPr>
                  <a:spLocks/>
                </p:cNvSpPr>
                <p:nvPr/>
              </p:nvSpPr>
              <p:spPr bwMode="auto">
                <a:xfrm>
                  <a:off x="1106" y="3738"/>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396356" name="Group 508"/>
              <p:cNvGrpSpPr>
                <a:grpSpLocks/>
              </p:cNvGrpSpPr>
              <p:nvPr/>
            </p:nvGrpSpPr>
            <p:grpSpPr bwMode="auto">
              <a:xfrm>
                <a:off x="1108" y="3739"/>
                <a:ext cx="44" cy="23"/>
                <a:chOff x="1108" y="3739"/>
                <a:chExt cx="44" cy="23"/>
              </a:xfrm>
            </p:grpSpPr>
            <p:sp>
              <p:nvSpPr>
                <p:cNvPr id="396797" name="Freeform 509"/>
                <p:cNvSpPr>
                  <a:spLocks/>
                </p:cNvSpPr>
                <p:nvPr/>
              </p:nvSpPr>
              <p:spPr bwMode="auto">
                <a:xfrm>
                  <a:off x="1108" y="3739"/>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a:p>
              </p:txBody>
            </p:sp>
            <p:sp>
              <p:nvSpPr>
                <p:cNvPr id="396798" name="Freeform 510"/>
                <p:cNvSpPr>
                  <a:spLocks/>
                </p:cNvSpPr>
                <p:nvPr/>
              </p:nvSpPr>
              <p:spPr bwMode="auto">
                <a:xfrm>
                  <a:off x="1114" y="3740"/>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396799" name="Freeform 511"/>
                <p:cNvSpPr>
                  <a:spLocks/>
                </p:cNvSpPr>
                <p:nvPr/>
              </p:nvSpPr>
              <p:spPr bwMode="auto">
                <a:xfrm>
                  <a:off x="1120" y="3752"/>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396357" name="Group 512"/>
              <p:cNvGrpSpPr>
                <a:grpSpLocks/>
              </p:cNvGrpSpPr>
              <p:nvPr/>
            </p:nvGrpSpPr>
            <p:grpSpPr bwMode="auto">
              <a:xfrm>
                <a:off x="1121" y="3753"/>
                <a:ext cx="45" cy="23"/>
                <a:chOff x="1121" y="3753"/>
                <a:chExt cx="45" cy="23"/>
              </a:xfrm>
            </p:grpSpPr>
            <p:sp>
              <p:nvSpPr>
                <p:cNvPr id="396801" name="Freeform 513"/>
                <p:cNvSpPr>
                  <a:spLocks/>
                </p:cNvSpPr>
                <p:nvPr/>
              </p:nvSpPr>
              <p:spPr bwMode="auto">
                <a:xfrm>
                  <a:off x="1121" y="3753"/>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a:p>
              </p:txBody>
            </p:sp>
            <p:sp>
              <p:nvSpPr>
                <p:cNvPr id="396802" name="Freeform 514"/>
                <p:cNvSpPr>
                  <a:spLocks/>
                </p:cNvSpPr>
                <p:nvPr/>
              </p:nvSpPr>
              <p:spPr bwMode="auto">
                <a:xfrm>
                  <a:off x="1127" y="3753"/>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396803" name="Freeform 515"/>
                <p:cNvSpPr>
                  <a:spLocks/>
                </p:cNvSpPr>
                <p:nvPr/>
              </p:nvSpPr>
              <p:spPr bwMode="auto">
                <a:xfrm>
                  <a:off x="1133" y="3766"/>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a:p>
              </p:txBody>
            </p:sp>
          </p:grpSp>
          <p:grpSp>
            <p:nvGrpSpPr>
              <p:cNvPr id="396359" name="Group 516"/>
              <p:cNvGrpSpPr>
                <a:grpSpLocks/>
              </p:cNvGrpSpPr>
              <p:nvPr/>
            </p:nvGrpSpPr>
            <p:grpSpPr bwMode="auto">
              <a:xfrm>
                <a:off x="1133" y="3767"/>
                <a:ext cx="44" cy="23"/>
                <a:chOff x="1133" y="3767"/>
                <a:chExt cx="44" cy="23"/>
              </a:xfrm>
            </p:grpSpPr>
            <p:sp>
              <p:nvSpPr>
                <p:cNvPr id="396805" name="Freeform 517"/>
                <p:cNvSpPr>
                  <a:spLocks/>
                </p:cNvSpPr>
                <p:nvPr/>
              </p:nvSpPr>
              <p:spPr bwMode="auto">
                <a:xfrm>
                  <a:off x="1133" y="3767"/>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a:p>
              </p:txBody>
            </p:sp>
            <p:sp>
              <p:nvSpPr>
                <p:cNvPr id="396806" name="Freeform 518"/>
                <p:cNvSpPr>
                  <a:spLocks/>
                </p:cNvSpPr>
                <p:nvPr/>
              </p:nvSpPr>
              <p:spPr bwMode="auto">
                <a:xfrm>
                  <a:off x="1140" y="3767"/>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a:p>
              </p:txBody>
            </p:sp>
            <p:sp>
              <p:nvSpPr>
                <p:cNvPr id="396807" name="Freeform 519"/>
                <p:cNvSpPr>
                  <a:spLocks/>
                </p:cNvSpPr>
                <p:nvPr/>
              </p:nvSpPr>
              <p:spPr bwMode="auto">
                <a:xfrm>
                  <a:off x="1146" y="3779"/>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sp>
            <p:nvSpPr>
              <p:cNvPr id="396808" name="Freeform 520"/>
              <p:cNvSpPr>
                <a:spLocks/>
              </p:cNvSpPr>
              <p:nvPr/>
            </p:nvSpPr>
            <p:spPr bwMode="auto">
              <a:xfrm>
                <a:off x="972" y="3556"/>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396809" name="Freeform 521"/>
              <p:cNvSpPr>
                <a:spLocks/>
              </p:cNvSpPr>
              <p:nvPr/>
            </p:nvSpPr>
            <p:spPr bwMode="auto">
              <a:xfrm>
                <a:off x="993" y="357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396810" name="Freeform 522"/>
              <p:cNvSpPr>
                <a:spLocks/>
              </p:cNvSpPr>
              <p:nvPr/>
            </p:nvSpPr>
            <p:spPr bwMode="auto">
              <a:xfrm>
                <a:off x="1012" y="3594"/>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a:p>
            </p:txBody>
          </p:sp>
          <p:sp>
            <p:nvSpPr>
              <p:cNvPr id="396811" name="Freeform 523"/>
              <p:cNvSpPr>
                <a:spLocks/>
              </p:cNvSpPr>
              <p:nvPr/>
            </p:nvSpPr>
            <p:spPr bwMode="auto">
              <a:xfrm>
                <a:off x="1032" y="3613"/>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396812" name="Freeform 524"/>
              <p:cNvSpPr>
                <a:spLocks/>
              </p:cNvSpPr>
              <p:nvPr/>
            </p:nvSpPr>
            <p:spPr bwMode="auto">
              <a:xfrm>
                <a:off x="1053" y="363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396813" name="Freeform 525"/>
              <p:cNvSpPr>
                <a:spLocks/>
              </p:cNvSpPr>
              <p:nvPr/>
            </p:nvSpPr>
            <p:spPr bwMode="auto">
              <a:xfrm>
                <a:off x="1074" y="3651"/>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a:p>
            </p:txBody>
          </p:sp>
          <p:sp>
            <p:nvSpPr>
              <p:cNvPr id="396814" name="Freeform 526"/>
              <p:cNvSpPr>
                <a:spLocks/>
              </p:cNvSpPr>
              <p:nvPr/>
            </p:nvSpPr>
            <p:spPr bwMode="auto">
              <a:xfrm>
                <a:off x="1095" y="3669"/>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396815" name="Freeform 527"/>
              <p:cNvSpPr>
                <a:spLocks/>
              </p:cNvSpPr>
              <p:nvPr/>
            </p:nvSpPr>
            <p:spPr bwMode="auto">
              <a:xfrm>
                <a:off x="1115" y="3688"/>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396816" name="Freeform 528"/>
              <p:cNvSpPr>
                <a:spLocks/>
              </p:cNvSpPr>
              <p:nvPr/>
            </p:nvSpPr>
            <p:spPr bwMode="auto">
              <a:xfrm>
                <a:off x="1134" y="3707"/>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396817" name="Freeform 529"/>
              <p:cNvSpPr>
                <a:spLocks/>
              </p:cNvSpPr>
              <p:nvPr/>
            </p:nvSpPr>
            <p:spPr bwMode="auto">
              <a:xfrm>
                <a:off x="1154" y="3726"/>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396818" name="Freeform 530"/>
              <p:cNvSpPr>
                <a:spLocks/>
              </p:cNvSpPr>
              <p:nvPr/>
            </p:nvSpPr>
            <p:spPr bwMode="auto">
              <a:xfrm>
                <a:off x="1175" y="3745"/>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a:p>
            </p:txBody>
          </p:sp>
          <p:grpSp>
            <p:nvGrpSpPr>
              <p:cNvPr id="396360" name="Group 531"/>
              <p:cNvGrpSpPr>
                <a:grpSpLocks/>
              </p:cNvGrpSpPr>
              <p:nvPr/>
            </p:nvGrpSpPr>
            <p:grpSpPr bwMode="auto">
              <a:xfrm>
                <a:off x="700" y="3535"/>
                <a:ext cx="49" cy="24"/>
                <a:chOff x="700" y="3535"/>
                <a:chExt cx="49" cy="24"/>
              </a:xfrm>
            </p:grpSpPr>
            <p:sp>
              <p:nvSpPr>
                <p:cNvPr id="396820" name="Freeform 532"/>
                <p:cNvSpPr>
                  <a:spLocks/>
                </p:cNvSpPr>
                <p:nvPr/>
              </p:nvSpPr>
              <p:spPr bwMode="auto">
                <a:xfrm>
                  <a:off x="700" y="3535"/>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396821" name="Freeform 533"/>
                <p:cNvSpPr>
                  <a:spLocks/>
                </p:cNvSpPr>
                <p:nvPr/>
              </p:nvSpPr>
              <p:spPr bwMode="auto">
                <a:xfrm>
                  <a:off x="705" y="3536"/>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396822" name="Freeform 534"/>
                <p:cNvSpPr>
                  <a:spLocks/>
                </p:cNvSpPr>
                <p:nvPr/>
              </p:nvSpPr>
              <p:spPr bwMode="auto">
                <a:xfrm>
                  <a:off x="708" y="3547"/>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a:p>
              </p:txBody>
            </p:sp>
          </p:grpSp>
          <p:grpSp>
            <p:nvGrpSpPr>
              <p:cNvPr id="396361" name="Group 535"/>
              <p:cNvGrpSpPr>
                <a:grpSpLocks/>
              </p:cNvGrpSpPr>
              <p:nvPr/>
            </p:nvGrpSpPr>
            <p:grpSpPr bwMode="auto">
              <a:xfrm>
                <a:off x="714" y="3551"/>
                <a:ext cx="49" cy="22"/>
                <a:chOff x="714" y="3551"/>
                <a:chExt cx="49" cy="22"/>
              </a:xfrm>
            </p:grpSpPr>
            <p:sp>
              <p:nvSpPr>
                <p:cNvPr id="396824" name="Freeform 536"/>
                <p:cNvSpPr>
                  <a:spLocks/>
                </p:cNvSpPr>
                <p:nvPr/>
              </p:nvSpPr>
              <p:spPr bwMode="auto">
                <a:xfrm>
                  <a:off x="714" y="3551"/>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a:p>
              </p:txBody>
            </p:sp>
            <p:sp>
              <p:nvSpPr>
                <p:cNvPr id="396825" name="Freeform 537"/>
                <p:cNvSpPr>
                  <a:spLocks/>
                </p:cNvSpPr>
                <p:nvPr/>
              </p:nvSpPr>
              <p:spPr bwMode="auto">
                <a:xfrm>
                  <a:off x="719" y="3551"/>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a:p>
              </p:txBody>
            </p:sp>
            <p:sp>
              <p:nvSpPr>
                <p:cNvPr id="396826" name="Freeform 538"/>
                <p:cNvSpPr>
                  <a:spLocks/>
                </p:cNvSpPr>
                <p:nvPr/>
              </p:nvSpPr>
              <p:spPr bwMode="auto">
                <a:xfrm>
                  <a:off x="722" y="35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a:p>
              </p:txBody>
            </p:sp>
          </p:grpSp>
          <p:grpSp>
            <p:nvGrpSpPr>
              <p:cNvPr id="396362" name="Group 539"/>
              <p:cNvGrpSpPr>
                <a:grpSpLocks/>
              </p:cNvGrpSpPr>
              <p:nvPr/>
            </p:nvGrpSpPr>
            <p:grpSpPr bwMode="auto">
              <a:xfrm>
                <a:off x="728" y="3564"/>
                <a:ext cx="48" cy="23"/>
                <a:chOff x="728" y="3564"/>
                <a:chExt cx="48" cy="23"/>
              </a:xfrm>
            </p:grpSpPr>
            <p:sp>
              <p:nvSpPr>
                <p:cNvPr id="396828" name="Freeform 540"/>
                <p:cNvSpPr>
                  <a:spLocks/>
                </p:cNvSpPr>
                <p:nvPr/>
              </p:nvSpPr>
              <p:spPr bwMode="auto">
                <a:xfrm>
                  <a:off x="728" y="3564"/>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396829" name="Freeform 541"/>
                <p:cNvSpPr>
                  <a:spLocks/>
                </p:cNvSpPr>
                <p:nvPr/>
              </p:nvSpPr>
              <p:spPr bwMode="auto">
                <a:xfrm>
                  <a:off x="732" y="3565"/>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396830" name="Freeform 542"/>
                <p:cNvSpPr>
                  <a:spLocks/>
                </p:cNvSpPr>
                <p:nvPr/>
              </p:nvSpPr>
              <p:spPr bwMode="auto">
                <a:xfrm>
                  <a:off x="735" y="3575"/>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396363" name="Group 543"/>
              <p:cNvGrpSpPr>
                <a:grpSpLocks/>
              </p:cNvGrpSpPr>
              <p:nvPr/>
            </p:nvGrpSpPr>
            <p:grpSpPr bwMode="auto">
              <a:xfrm>
                <a:off x="742" y="3582"/>
                <a:ext cx="49" cy="23"/>
                <a:chOff x="742" y="3582"/>
                <a:chExt cx="49" cy="23"/>
              </a:xfrm>
            </p:grpSpPr>
            <p:sp>
              <p:nvSpPr>
                <p:cNvPr id="396832" name="Freeform 544"/>
                <p:cNvSpPr>
                  <a:spLocks/>
                </p:cNvSpPr>
                <p:nvPr/>
              </p:nvSpPr>
              <p:spPr bwMode="auto">
                <a:xfrm>
                  <a:off x="742" y="3582"/>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396833" name="Freeform 545"/>
                <p:cNvSpPr>
                  <a:spLocks/>
                </p:cNvSpPr>
                <p:nvPr/>
              </p:nvSpPr>
              <p:spPr bwMode="auto">
                <a:xfrm>
                  <a:off x="747" y="3582"/>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a:p>
              </p:txBody>
            </p:sp>
            <p:sp>
              <p:nvSpPr>
                <p:cNvPr id="396834" name="Freeform 546"/>
                <p:cNvSpPr>
                  <a:spLocks/>
                </p:cNvSpPr>
                <p:nvPr/>
              </p:nvSpPr>
              <p:spPr bwMode="auto">
                <a:xfrm>
                  <a:off x="750" y="3593"/>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96364" name="Group 547"/>
              <p:cNvGrpSpPr>
                <a:grpSpLocks/>
              </p:cNvGrpSpPr>
              <p:nvPr/>
            </p:nvGrpSpPr>
            <p:grpSpPr bwMode="auto">
              <a:xfrm>
                <a:off x="752" y="3597"/>
                <a:ext cx="133" cy="106"/>
                <a:chOff x="752" y="3597"/>
                <a:chExt cx="133" cy="106"/>
              </a:xfrm>
            </p:grpSpPr>
            <p:sp>
              <p:nvSpPr>
                <p:cNvPr id="396836" name="Freeform 548"/>
                <p:cNvSpPr>
                  <a:spLocks/>
                </p:cNvSpPr>
                <p:nvPr/>
              </p:nvSpPr>
              <p:spPr bwMode="auto">
                <a:xfrm>
                  <a:off x="752" y="3598"/>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a:p>
              </p:txBody>
            </p:sp>
            <p:sp>
              <p:nvSpPr>
                <p:cNvPr id="396837" name="Freeform 549"/>
                <p:cNvSpPr>
                  <a:spLocks/>
                </p:cNvSpPr>
                <p:nvPr/>
              </p:nvSpPr>
              <p:spPr bwMode="auto">
                <a:xfrm>
                  <a:off x="759" y="3597"/>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a:p>
              </p:txBody>
            </p:sp>
            <p:sp>
              <p:nvSpPr>
                <p:cNvPr id="396838" name="Freeform 550"/>
                <p:cNvSpPr>
                  <a:spLocks/>
                </p:cNvSpPr>
                <p:nvPr/>
              </p:nvSpPr>
              <p:spPr bwMode="auto">
                <a:xfrm>
                  <a:off x="838" y="3691"/>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a:p>
              </p:txBody>
            </p:sp>
          </p:grpSp>
          <p:grpSp>
            <p:nvGrpSpPr>
              <p:cNvPr id="396365" name="Group 551"/>
              <p:cNvGrpSpPr>
                <a:grpSpLocks/>
              </p:cNvGrpSpPr>
              <p:nvPr/>
            </p:nvGrpSpPr>
            <p:grpSpPr bwMode="auto">
              <a:xfrm>
                <a:off x="844" y="3694"/>
                <a:ext cx="48" cy="23"/>
                <a:chOff x="844" y="3694"/>
                <a:chExt cx="48" cy="23"/>
              </a:xfrm>
            </p:grpSpPr>
            <p:sp>
              <p:nvSpPr>
                <p:cNvPr id="396840" name="Freeform 552"/>
                <p:cNvSpPr>
                  <a:spLocks/>
                </p:cNvSpPr>
                <p:nvPr/>
              </p:nvSpPr>
              <p:spPr bwMode="auto">
                <a:xfrm>
                  <a:off x="844" y="3694"/>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a:p>
              </p:txBody>
            </p:sp>
            <p:sp>
              <p:nvSpPr>
                <p:cNvPr id="396841" name="Freeform 553"/>
                <p:cNvSpPr>
                  <a:spLocks/>
                </p:cNvSpPr>
                <p:nvPr/>
              </p:nvSpPr>
              <p:spPr bwMode="auto">
                <a:xfrm>
                  <a:off x="848" y="3695"/>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a:p>
              </p:txBody>
            </p:sp>
            <p:sp>
              <p:nvSpPr>
                <p:cNvPr id="396842" name="Freeform 554"/>
                <p:cNvSpPr>
                  <a:spLocks/>
                </p:cNvSpPr>
                <p:nvPr/>
              </p:nvSpPr>
              <p:spPr bwMode="auto">
                <a:xfrm>
                  <a:off x="851" y="3706"/>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a:p>
              </p:txBody>
            </p:sp>
          </p:grpSp>
          <p:grpSp>
            <p:nvGrpSpPr>
              <p:cNvPr id="396366" name="Group 555"/>
              <p:cNvGrpSpPr>
                <a:grpSpLocks/>
              </p:cNvGrpSpPr>
              <p:nvPr/>
            </p:nvGrpSpPr>
            <p:grpSpPr bwMode="auto">
              <a:xfrm>
                <a:off x="857" y="3710"/>
                <a:ext cx="49" cy="22"/>
                <a:chOff x="857" y="3710"/>
                <a:chExt cx="49" cy="22"/>
              </a:xfrm>
            </p:grpSpPr>
            <p:sp>
              <p:nvSpPr>
                <p:cNvPr id="396844" name="Freeform 556"/>
                <p:cNvSpPr>
                  <a:spLocks/>
                </p:cNvSpPr>
                <p:nvPr/>
              </p:nvSpPr>
              <p:spPr bwMode="auto">
                <a:xfrm>
                  <a:off x="857" y="371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396845" name="Freeform 557"/>
                <p:cNvSpPr>
                  <a:spLocks/>
                </p:cNvSpPr>
                <p:nvPr/>
              </p:nvSpPr>
              <p:spPr bwMode="auto">
                <a:xfrm>
                  <a:off x="862" y="371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a:p>
              </p:txBody>
            </p:sp>
            <p:sp>
              <p:nvSpPr>
                <p:cNvPr id="396846" name="Freeform 558"/>
                <p:cNvSpPr>
                  <a:spLocks/>
                </p:cNvSpPr>
                <p:nvPr/>
              </p:nvSpPr>
              <p:spPr bwMode="auto">
                <a:xfrm>
                  <a:off x="865" y="372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396367" name="Group 559"/>
              <p:cNvGrpSpPr>
                <a:grpSpLocks/>
              </p:cNvGrpSpPr>
              <p:nvPr/>
            </p:nvGrpSpPr>
            <p:grpSpPr bwMode="auto">
              <a:xfrm>
                <a:off x="1086" y="3766"/>
                <a:ext cx="49" cy="23"/>
                <a:chOff x="1086" y="3766"/>
                <a:chExt cx="49" cy="23"/>
              </a:xfrm>
            </p:grpSpPr>
            <p:sp>
              <p:nvSpPr>
                <p:cNvPr id="396848" name="Freeform 560"/>
                <p:cNvSpPr>
                  <a:spLocks/>
                </p:cNvSpPr>
                <p:nvPr/>
              </p:nvSpPr>
              <p:spPr bwMode="auto">
                <a:xfrm>
                  <a:off x="1086" y="3766"/>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a:p>
              </p:txBody>
            </p:sp>
            <p:sp>
              <p:nvSpPr>
                <p:cNvPr id="396849" name="Freeform 561"/>
                <p:cNvSpPr>
                  <a:spLocks/>
                </p:cNvSpPr>
                <p:nvPr/>
              </p:nvSpPr>
              <p:spPr bwMode="auto">
                <a:xfrm>
                  <a:off x="1090" y="3767"/>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a:p>
              </p:txBody>
            </p:sp>
            <p:sp>
              <p:nvSpPr>
                <p:cNvPr id="396850" name="Freeform 562"/>
                <p:cNvSpPr>
                  <a:spLocks/>
                </p:cNvSpPr>
                <p:nvPr/>
              </p:nvSpPr>
              <p:spPr bwMode="auto">
                <a:xfrm>
                  <a:off x="1093" y="3777"/>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396368" name="Group 563"/>
              <p:cNvGrpSpPr>
                <a:grpSpLocks/>
              </p:cNvGrpSpPr>
              <p:nvPr/>
            </p:nvGrpSpPr>
            <p:grpSpPr bwMode="auto">
              <a:xfrm>
                <a:off x="934" y="3740"/>
                <a:ext cx="48" cy="23"/>
                <a:chOff x="934" y="3740"/>
                <a:chExt cx="48" cy="23"/>
              </a:xfrm>
            </p:grpSpPr>
            <p:sp>
              <p:nvSpPr>
                <p:cNvPr id="396852" name="Freeform 564"/>
                <p:cNvSpPr>
                  <a:spLocks/>
                </p:cNvSpPr>
                <p:nvPr/>
              </p:nvSpPr>
              <p:spPr bwMode="auto">
                <a:xfrm>
                  <a:off x="934" y="374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396853" name="Freeform 565"/>
                <p:cNvSpPr>
                  <a:spLocks/>
                </p:cNvSpPr>
                <p:nvPr/>
              </p:nvSpPr>
              <p:spPr bwMode="auto">
                <a:xfrm>
                  <a:off x="938" y="374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a:p>
              </p:txBody>
            </p:sp>
            <p:sp>
              <p:nvSpPr>
                <p:cNvPr id="396854" name="Freeform 566"/>
                <p:cNvSpPr>
                  <a:spLocks/>
                </p:cNvSpPr>
                <p:nvPr/>
              </p:nvSpPr>
              <p:spPr bwMode="auto">
                <a:xfrm>
                  <a:off x="941" y="375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a:p>
              </p:txBody>
            </p:sp>
          </p:grpSp>
          <p:grpSp>
            <p:nvGrpSpPr>
              <p:cNvPr id="396369" name="Group 567"/>
              <p:cNvGrpSpPr>
                <a:grpSpLocks/>
              </p:cNvGrpSpPr>
              <p:nvPr/>
            </p:nvGrpSpPr>
            <p:grpSpPr bwMode="auto">
              <a:xfrm>
                <a:off x="943" y="3754"/>
                <a:ext cx="49" cy="23"/>
                <a:chOff x="943" y="3754"/>
                <a:chExt cx="49" cy="23"/>
              </a:xfrm>
            </p:grpSpPr>
            <p:sp>
              <p:nvSpPr>
                <p:cNvPr id="396856" name="Freeform 568"/>
                <p:cNvSpPr>
                  <a:spLocks/>
                </p:cNvSpPr>
                <p:nvPr/>
              </p:nvSpPr>
              <p:spPr bwMode="auto">
                <a:xfrm>
                  <a:off x="943" y="3754"/>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96857" name="Freeform 569"/>
                <p:cNvSpPr>
                  <a:spLocks/>
                </p:cNvSpPr>
                <p:nvPr/>
              </p:nvSpPr>
              <p:spPr bwMode="auto">
                <a:xfrm>
                  <a:off x="948" y="3755"/>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396858" name="Freeform 570"/>
                <p:cNvSpPr>
                  <a:spLocks/>
                </p:cNvSpPr>
                <p:nvPr/>
              </p:nvSpPr>
              <p:spPr bwMode="auto">
                <a:xfrm>
                  <a:off x="951" y="3765"/>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396859" name="Freeform 571"/>
              <p:cNvSpPr>
                <a:spLocks/>
              </p:cNvSpPr>
              <p:nvPr/>
            </p:nvSpPr>
            <p:spPr bwMode="auto">
              <a:xfrm>
                <a:off x="987" y="3753"/>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a:p>
            </p:txBody>
          </p:sp>
          <p:sp>
            <p:nvSpPr>
              <p:cNvPr id="396860" name="Freeform 572"/>
              <p:cNvSpPr>
                <a:spLocks/>
              </p:cNvSpPr>
              <p:nvPr/>
            </p:nvSpPr>
            <p:spPr bwMode="auto">
              <a:xfrm>
                <a:off x="992" y="3753"/>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a:p>
            </p:txBody>
          </p:sp>
          <p:sp>
            <p:nvSpPr>
              <p:cNvPr id="396861" name="Freeform 573"/>
              <p:cNvSpPr>
                <a:spLocks/>
              </p:cNvSpPr>
              <p:nvPr/>
            </p:nvSpPr>
            <p:spPr bwMode="auto">
              <a:xfrm>
                <a:off x="1008" y="3782"/>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a:p>
            </p:txBody>
          </p:sp>
        </p:grpSp>
        <p:grpSp>
          <p:nvGrpSpPr>
            <p:cNvPr id="396371" name="Group 574"/>
            <p:cNvGrpSpPr>
              <a:grpSpLocks/>
            </p:cNvGrpSpPr>
            <p:nvPr/>
          </p:nvGrpSpPr>
          <p:grpSpPr bwMode="auto">
            <a:xfrm>
              <a:off x="920" y="3821"/>
              <a:ext cx="413" cy="50"/>
              <a:chOff x="920" y="3821"/>
              <a:chExt cx="413" cy="50"/>
            </a:xfrm>
          </p:grpSpPr>
          <p:sp>
            <p:nvSpPr>
              <p:cNvPr id="396863" name="Freeform 575"/>
              <p:cNvSpPr>
                <a:spLocks/>
              </p:cNvSpPr>
              <p:nvPr/>
            </p:nvSpPr>
            <p:spPr bwMode="auto">
              <a:xfrm>
                <a:off x="920" y="3821"/>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396864" name="Freeform 576"/>
              <p:cNvSpPr>
                <a:spLocks/>
              </p:cNvSpPr>
              <p:nvPr/>
            </p:nvSpPr>
            <p:spPr bwMode="auto">
              <a:xfrm>
                <a:off x="972" y="3833"/>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396372" name="Group 579"/>
            <p:cNvGrpSpPr>
              <a:grpSpLocks/>
            </p:cNvGrpSpPr>
            <p:nvPr/>
          </p:nvGrpSpPr>
          <p:grpSpPr bwMode="auto">
            <a:xfrm>
              <a:off x="1227" y="3477"/>
              <a:ext cx="508" cy="321"/>
              <a:chOff x="1227" y="3477"/>
              <a:chExt cx="508" cy="321"/>
            </a:xfrm>
          </p:grpSpPr>
          <p:sp>
            <p:nvSpPr>
              <p:cNvPr id="396868" name="Freeform 580"/>
              <p:cNvSpPr>
                <a:spLocks/>
              </p:cNvSpPr>
              <p:nvPr/>
            </p:nvSpPr>
            <p:spPr bwMode="auto">
              <a:xfrm>
                <a:off x="1640" y="3731"/>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396869" name="Freeform 581"/>
              <p:cNvSpPr>
                <a:spLocks/>
              </p:cNvSpPr>
              <p:nvPr/>
            </p:nvSpPr>
            <p:spPr bwMode="auto">
              <a:xfrm>
                <a:off x="1227" y="3477"/>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a:p>
            </p:txBody>
          </p:sp>
          <p:sp>
            <p:nvSpPr>
              <p:cNvPr id="396870" name="Freeform 582"/>
              <p:cNvSpPr>
                <a:spLocks/>
              </p:cNvSpPr>
              <p:nvPr/>
            </p:nvSpPr>
            <p:spPr bwMode="auto">
              <a:xfrm>
                <a:off x="1521" y="3650"/>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a:p>
            </p:txBody>
          </p:sp>
          <p:sp>
            <p:nvSpPr>
              <p:cNvPr id="396872" name="Freeform 584"/>
              <p:cNvSpPr>
                <a:spLocks/>
              </p:cNvSpPr>
              <p:nvPr/>
            </p:nvSpPr>
            <p:spPr bwMode="auto">
              <a:xfrm>
                <a:off x="1242" y="3486"/>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3" name="Freeform 585"/>
              <p:cNvSpPr>
                <a:spLocks/>
              </p:cNvSpPr>
              <p:nvPr/>
            </p:nvSpPr>
            <p:spPr bwMode="auto">
              <a:xfrm>
                <a:off x="1456" y="3626"/>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4" name="Freeform 586"/>
              <p:cNvSpPr>
                <a:spLocks/>
              </p:cNvSpPr>
              <p:nvPr/>
            </p:nvSpPr>
            <p:spPr bwMode="auto">
              <a:xfrm>
                <a:off x="1440" y="3615"/>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5" name="Freeform 587"/>
              <p:cNvSpPr>
                <a:spLocks/>
              </p:cNvSpPr>
              <p:nvPr/>
            </p:nvSpPr>
            <p:spPr bwMode="auto">
              <a:xfrm>
                <a:off x="1422" y="3604"/>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6" name="Freeform 588"/>
              <p:cNvSpPr>
                <a:spLocks/>
              </p:cNvSpPr>
              <p:nvPr/>
            </p:nvSpPr>
            <p:spPr bwMode="auto">
              <a:xfrm>
                <a:off x="1401" y="3594"/>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7" name="Freeform 589"/>
              <p:cNvSpPr>
                <a:spLocks/>
              </p:cNvSpPr>
              <p:nvPr/>
            </p:nvSpPr>
            <p:spPr bwMode="auto">
              <a:xfrm>
                <a:off x="1383" y="3583"/>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8" name="Freeform 590"/>
              <p:cNvSpPr>
                <a:spLocks/>
              </p:cNvSpPr>
              <p:nvPr/>
            </p:nvSpPr>
            <p:spPr bwMode="auto">
              <a:xfrm>
                <a:off x="1365" y="3570"/>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9" name="Freeform 591"/>
              <p:cNvSpPr>
                <a:spLocks/>
              </p:cNvSpPr>
              <p:nvPr/>
            </p:nvSpPr>
            <p:spPr bwMode="auto">
              <a:xfrm>
                <a:off x="1349" y="3558"/>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0" name="Freeform 592"/>
              <p:cNvSpPr>
                <a:spLocks/>
              </p:cNvSpPr>
              <p:nvPr/>
            </p:nvSpPr>
            <p:spPr bwMode="auto">
              <a:xfrm>
                <a:off x="1331" y="3550"/>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1" name="Freeform 593"/>
              <p:cNvSpPr>
                <a:spLocks/>
              </p:cNvSpPr>
              <p:nvPr/>
            </p:nvSpPr>
            <p:spPr bwMode="auto">
              <a:xfrm>
                <a:off x="1308" y="3501"/>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a:p>
            </p:txBody>
          </p:sp>
          <p:sp>
            <p:nvSpPr>
              <p:cNvPr id="396884" name="Freeform 596"/>
              <p:cNvSpPr>
                <a:spLocks/>
              </p:cNvSpPr>
              <p:nvPr/>
            </p:nvSpPr>
            <p:spPr bwMode="auto">
              <a:xfrm>
                <a:off x="1511" y="3785"/>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w="9525">
            <a:noFill/>
            <a:miter lim="800000"/>
            <a:headEnd/>
            <a:tailEnd/>
          </a:ln>
          <a:effectLst/>
        </p:spPr>
        <p:txBody>
          <a:bodyPr wrap="none">
            <a:spAutoFit/>
          </a:bodyPr>
          <a:lstStyle/>
          <a:p>
            <a:r>
              <a:rPr kumimoji="1" lang="zh-CN" altLang="en-US" sz="2400">
                <a:solidFill>
                  <a:schemeClr val="tx2"/>
                </a:solidFill>
                <a:ea typeface="黑体" pitchFamily="2" charset="-122"/>
              </a:rPr>
              <a:t>中间人 </a:t>
            </a:r>
            <a:r>
              <a:rPr kumimoji="1" lang="en-US" altLang="zh-CN" sz="2400">
                <a:solidFill>
                  <a:schemeClr val="tx2"/>
                </a:solidFill>
                <a:ea typeface="黑体" pitchFamily="2" charset="-122"/>
              </a:rPr>
              <a:t>C</a:t>
            </a: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p:spPr>
        <p:txBody>
          <a:bodyPr wrap="none" anchor="ctr"/>
          <a:lstStyle/>
          <a:p>
            <a:endParaRPr lang="zh-CN" altLang="en-US"/>
          </a:p>
        </p:txBody>
      </p:sp>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2" charset="-122"/>
              </a:rPr>
              <a:t>ID</a:t>
            </a:r>
            <a:r>
              <a:rPr kumimoji="1" lang="en-US" altLang="zh-CN" baseline="-25000">
                <a:solidFill>
                  <a:schemeClr val="tx2"/>
                </a:solidFill>
                <a:ea typeface="黑体" pitchFamily="2" charset="-122"/>
              </a:rPr>
              <a:t>A  </a:t>
            </a:r>
            <a:r>
              <a:rPr kumimoji="1" lang="en-US" altLang="zh-CN">
                <a:solidFill>
                  <a:schemeClr val="tx2"/>
                </a:solidFill>
                <a:ea typeface="黑体" pitchFamily="2" charset="-122"/>
              </a:rPr>
              <a:t>PU</a:t>
            </a:r>
            <a:r>
              <a:rPr kumimoji="1" lang="en-US" altLang="zh-CN" baseline="-25000">
                <a:solidFill>
                  <a:schemeClr val="tx2"/>
                </a:solidFill>
                <a:ea typeface="黑体" pitchFamily="2" charset="-122"/>
              </a:rPr>
              <a:t>A</a:t>
            </a:r>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2" charset="-122"/>
              </a:rPr>
              <a:t>ID</a:t>
            </a:r>
            <a:r>
              <a:rPr kumimoji="1" lang="en-US" altLang="zh-CN" baseline="-25000">
                <a:solidFill>
                  <a:schemeClr val="tx2"/>
                </a:solidFill>
                <a:ea typeface="黑体" pitchFamily="2" charset="-122"/>
              </a:rPr>
              <a:t>A  </a:t>
            </a:r>
            <a:r>
              <a:rPr kumimoji="1" lang="en-US" altLang="zh-CN">
                <a:solidFill>
                  <a:schemeClr val="hlink"/>
                </a:solidFill>
                <a:ea typeface="黑体" pitchFamily="2" charset="-122"/>
              </a:rPr>
              <a:t>PU</a:t>
            </a:r>
            <a:r>
              <a:rPr kumimoji="1" lang="en-US" altLang="zh-CN" baseline="-25000">
                <a:solidFill>
                  <a:schemeClr val="hlink"/>
                </a:solidFill>
                <a:ea typeface="黑体" pitchFamily="2" charset="-122"/>
              </a:rPr>
              <a:t>C</a:t>
            </a:r>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2" charset="-122"/>
              </a:rPr>
              <a:t>k</a:t>
            </a:r>
            <a:r>
              <a:rPr kumimoji="1" lang="en-US" altLang="zh-CN" i="1" baseline="-25000">
                <a:solidFill>
                  <a:schemeClr val="tx2"/>
                </a:solidFill>
                <a:ea typeface="黑体" pitchFamily="2" charset="-122"/>
              </a:rPr>
              <a:t>s</a:t>
            </a:r>
            <a:endParaRPr kumimoji="1" lang="en-US" altLang="zh-CN" baseline="-25000">
              <a:solidFill>
                <a:schemeClr val="tx2"/>
              </a:solidFill>
              <a:ea typeface="黑体" pitchFamily="2" charset="-122"/>
            </a:endParaRPr>
          </a:p>
        </p:txBody>
      </p:sp>
      <p:sp>
        <p:nvSpPr>
          <p:cNvPr id="396934" name="Text Box 646"/>
          <p:cNvSpPr txBox="1">
            <a:spLocks noChangeArrowheads="1"/>
          </p:cNvSpPr>
          <p:nvPr/>
        </p:nvSpPr>
        <p:spPr bwMode="auto">
          <a:xfrm>
            <a:off x="6265863" y="4679950"/>
            <a:ext cx="611187" cy="549275"/>
          </a:xfrm>
          <a:prstGeom prst="rect">
            <a:avLst/>
          </a:prstGeom>
          <a:noFill/>
          <a:ln w="9525">
            <a:noFill/>
            <a:miter lim="800000"/>
            <a:headEnd/>
            <a:tailEnd/>
          </a:ln>
          <a:effectLst/>
        </p:spPr>
        <p:txBody>
          <a:bodyPr wrap="none">
            <a:spAutoFit/>
          </a:bodyPr>
          <a:lstStyle/>
          <a:p>
            <a:r>
              <a:rPr lang="en-US" altLang="zh-CN" i="1">
                <a:solidFill>
                  <a:schemeClr val="tx2"/>
                </a:solidFill>
                <a:ea typeface="黑体" pitchFamily="2" charset="-122"/>
              </a:rPr>
              <a:t>PU</a:t>
            </a:r>
            <a:r>
              <a:rPr lang="en-US" altLang="zh-CN" baseline="-25000">
                <a:solidFill>
                  <a:schemeClr val="tx2"/>
                </a:solidFill>
                <a:ea typeface="黑体" pitchFamily="2" charset="-122"/>
              </a:rPr>
              <a:t>C</a:t>
            </a:r>
          </a:p>
          <a:p>
            <a:endParaRPr lang="en-US" altLang="zh-CN" baseline="-25000">
              <a:solidFill>
                <a:schemeClr val="tx2"/>
              </a:solidFill>
              <a:ea typeface="黑体" pitchFamily="2" charset="-122"/>
            </a:endParaRPr>
          </a:p>
        </p:txBody>
      </p:sp>
      <p:pic>
        <p:nvPicPr>
          <p:cNvPr id="396935" name="Picture 647"/>
          <p:cNvPicPr>
            <a:picLocks noChangeArrowheads="1"/>
          </p:cNvPicPr>
          <p:nvPr/>
        </p:nvPicPr>
        <p:blipFill>
          <a:blip r:embed="rId2" cstate="print"/>
          <a:srcRect/>
          <a:stretch>
            <a:fillRect/>
          </a:stretch>
        </p:blipFill>
        <p:spPr bwMode="auto">
          <a:xfrm>
            <a:off x="6011863" y="4797425"/>
            <a:ext cx="336550" cy="406400"/>
          </a:xfrm>
          <a:prstGeom prst="rect">
            <a:avLst/>
          </a:prstGeom>
          <a:noFill/>
          <a:ln w="12699">
            <a:noFill/>
            <a:miter lim="800000"/>
            <a:headEnd/>
            <a:tailEnd/>
          </a:ln>
          <a:effectLst/>
        </p:spPr>
      </p:pic>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2" charset="-122"/>
              </a:rPr>
              <a:t>k</a:t>
            </a:r>
            <a:r>
              <a:rPr kumimoji="1" lang="en-US" altLang="zh-CN" i="1" baseline="-25000">
                <a:solidFill>
                  <a:schemeClr val="tx2"/>
                </a:solidFill>
                <a:ea typeface="黑体" pitchFamily="2" charset="-122"/>
              </a:rPr>
              <a:t>s</a:t>
            </a:r>
            <a:endParaRPr kumimoji="1" lang="en-US" altLang="zh-CN" baseline="-25000">
              <a:solidFill>
                <a:schemeClr val="tx2"/>
              </a:solidFill>
              <a:ea typeface="黑体" pitchFamily="2" charset="-122"/>
            </a:endParaRPr>
          </a:p>
        </p:txBody>
      </p:sp>
      <p:pic>
        <p:nvPicPr>
          <p:cNvPr id="396938" name="Picture 650"/>
          <p:cNvPicPr>
            <a:picLocks noChangeArrowheads="1"/>
          </p:cNvPicPr>
          <p:nvPr/>
        </p:nvPicPr>
        <p:blipFill>
          <a:blip r:embed="rId2" cstate="print"/>
          <a:srcRect/>
          <a:stretch>
            <a:fillRect/>
          </a:stretch>
        </p:blipFill>
        <p:spPr bwMode="auto">
          <a:xfrm>
            <a:off x="2027238" y="5086350"/>
            <a:ext cx="336550" cy="406400"/>
          </a:xfrm>
          <a:prstGeom prst="rect">
            <a:avLst/>
          </a:prstGeom>
          <a:noFill/>
          <a:ln w="12699">
            <a:noFill/>
            <a:miter lim="800000"/>
            <a:headEnd/>
            <a:tailEnd/>
          </a:ln>
          <a:effectLst/>
        </p:spPr>
      </p:pic>
      <p:sp>
        <p:nvSpPr>
          <p:cNvPr id="396939" name="Text Box 651"/>
          <p:cNvSpPr txBox="1">
            <a:spLocks noChangeArrowheads="1"/>
          </p:cNvSpPr>
          <p:nvPr/>
        </p:nvSpPr>
        <p:spPr bwMode="auto">
          <a:xfrm>
            <a:off x="2316163" y="4967288"/>
            <a:ext cx="603250" cy="549275"/>
          </a:xfrm>
          <a:prstGeom prst="rect">
            <a:avLst/>
          </a:prstGeom>
          <a:noFill/>
          <a:ln w="9525">
            <a:noFill/>
            <a:miter lim="800000"/>
            <a:headEnd/>
            <a:tailEnd/>
          </a:ln>
          <a:effectLst/>
        </p:spPr>
        <p:txBody>
          <a:bodyPr wrap="none">
            <a:spAutoFit/>
          </a:bodyPr>
          <a:lstStyle/>
          <a:p>
            <a:r>
              <a:rPr lang="en-US" altLang="zh-CN" i="1">
                <a:solidFill>
                  <a:schemeClr val="hlink"/>
                </a:solidFill>
                <a:ea typeface="黑体" pitchFamily="2" charset="-122"/>
              </a:rPr>
              <a:t>PU</a:t>
            </a:r>
            <a:r>
              <a:rPr lang="en-US" altLang="zh-CN" baseline="-25000">
                <a:solidFill>
                  <a:schemeClr val="hlink"/>
                </a:solidFill>
                <a:ea typeface="黑体" pitchFamily="2" charset="-122"/>
              </a:rPr>
              <a:t>A</a:t>
            </a:r>
          </a:p>
          <a:p>
            <a:endParaRPr lang="en-US" altLang="zh-CN" baseline="-25000">
              <a:solidFill>
                <a:schemeClr val="tx2"/>
              </a:solidFill>
              <a:ea typeface="黑体" pitchFamily="2" charset="-122"/>
            </a:endParaRPr>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rrowheads="1"/>
          </p:cNvSpPr>
          <p:nvPr>
            <p:ph type="title"/>
          </p:nvPr>
        </p:nvSpPr>
        <p:spPr>
          <a:xfrm>
            <a:off x="323850" y="333375"/>
            <a:ext cx="8540750" cy="647700"/>
          </a:xfrm>
        </p:spPr>
        <p:txBody>
          <a:bodyPr/>
          <a:lstStyle/>
          <a:p>
            <a:r>
              <a:rPr lang="zh-CN" altLang="en-US" sz="4000"/>
              <a:t>具有保密性和认证的分配方法 </a:t>
            </a:r>
          </a:p>
        </p:txBody>
      </p:sp>
      <p:sp>
        <p:nvSpPr>
          <p:cNvPr id="366595" name="Rectangle 3"/>
          <p:cNvSpPr>
            <a:spLocks noGrp="1" noRot="1" noChangeArrowheads="1"/>
          </p:cNvSpPr>
          <p:nvPr>
            <p:ph type="body" idx="1"/>
          </p:nvPr>
        </p:nvSpPr>
        <p:spPr>
          <a:xfrm>
            <a:off x="250825" y="3644900"/>
            <a:ext cx="8540750" cy="2636838"/>
          </a:xfrm>
        </p:spPr>
        <p:txBody>
          <a:bodyPr/>
          <a:lstStyle/>
          <a:p>
            <a:pPr>
              <a:lnSpc>
                <a:spcPct val="90000"/>
              </a:lnSpc>
              <a:buFont typeface="Wingdings" pitchFamily="2" charset="2"/>
              <a:buNone/>
            </a:pPr>
            <a:r>
              <a:rPr lang="en-US" altLang="zh-CN" sz="2400"/>
              <a:t>① A</a:t>
            </a:r>
            <a:r>
              <a:rPr lang="zh-CN" altLang="en-US" sz="2400"/>
              <a:t>用</a:t>
            </a:r>
            <a:r>
              <a:rPr lang="en-US" altLang="zh-CN" sz="2400"/>
              <a:t>B</a:t>
            </a:r>
            <a:r>
              <a:rPr lang="zh-CN" altLang="en-US" sz="2400"/>
              <a:t>的公钥加密</a:t>
            </a:r>
            <a:r>
              <a:rPr lang="en-US" altLang="zh-CN" sz="2400"/>
              <a:t>A</a:t>
            </a:r>
            <a:r>
              <a:rPr lang="zh-CN" altLang="en-US" sz="2400"/>
              <a:t>的身份和一个一次性随机数</a:t>
            </a:r>
            <a:r>
              <a:rPr lang="en-US" altLang="zh-CN" sz="2400"/>
              <a:t>N1</a:t>
            </a:r>
            <a:r>
              <a:rPr lang="zh-CN" altLang="en-US" sz="2400"/>
              <a:t>后发送给</a:t>
            </a:r>
            <a:r>
              <a:rPr lang="en-US" altLang="zh-CN" sz="2400"/>
              <a:t>B</a:t>
            </a:r>
            <a:r>
              <a:rPr lang="zh-CN" altLang="en-US" sz="2400"/>
              <a:t>；</a:t>
            </a:r>
          </a:p>
          <a:p>
            <a:pPr>
              <a:lnSpc>
                <a:spcPct val="90000"/>
              </a:lnSpc>
              <a:buFont typeface="Wingdings" pitchFamily="2" charset="2"/>
              <a:buNone/>
            </a:pPr>
            <a:r>
              <a:rPr lang="zh-CN" altLang="en-US" sz="2400"/>
              <a:t>② </a:t>
            </a:r>
            <a:r>
              <a:rPr lang="en-US" altLang="zh-CN" sz="2400"/>
              <a:t>B</a:t>
            </a:r>
            <a:r>
              <a:rPr lang="zh-CN" altLang="en-US" sz="2400"/>
              <a:t>解密得到</a:t>
            </a:r>
            <a:r>
              <a:rPr lang="en-US" altLang="zh-CN" sz="2400"/>
              <a:t>N1</a:t>
            </a:r>
            <a:r>
              <a:rPr lang="zh-CN" altLang="en-US" sz="2400"/>
              <a:t>，并用</a:t>
            </a:r>
            <a:r>
              <a:rPr lang="en-US" altLang="zh-CN" sz="2400"/>
              <a:t>A</a:t>
            </a:r>
            <a:r>
              <a:rPr lang="zh-CN" altLang="en-US" sz="2400"/>
              <a:t>的公钥加密</a:t>
            </a:r>
            <a:r>
              <a:rPr lang="en-US" altLang="zh-CN" sz="2400"/>
              <a:t>N1</a:t>
            </a:r>
            <a:r>
              <a:rPr lang="zh-CN" altLang="en-US" sz="2400"/>
              <a:t>和另外一个随机数</a:t>
            </a:r>
            <a:r>
              <a:rPr lang="en-US" altLang="zh-CN" sz="2400"/>
              <a:t>N2</a:t>
            </a:r>
            <a:r>
              <a:rPr lang="zh-CN" altLang="en-US" sz="2400"/>
              <a:t>发送给</a:t>
            </a:r>
            <a:r>
              <a:rPr lang="en-US" altLang="zh-CN" sz="2400"/>
              <a:t>A</a:t>
            </a:r>
            <a:r>
              <a:rPr lang="zh-CN" altLang="en-US" sz="2400"/>
              <a:t>；</a:t>
            </a:r>
          </a:p>
          <a:p>
            <a:pPr>
              <a:lnSpc>
                <a:spcPct val="90000"/>
              </a:lnSpc>
              <a:buFont typeface="Wingdings" pitchFamily="2" charset="2"/>
              <a:buNone/>
            </a:pPr>
            <a:r>
              <a:rPr lang="zh-CN" altLang="en-US" sz="2400"/>
              <a:t>③ </a:t>
            </a:r>
            <a:r>
              <a:rPr lang="en-US" altLang="zh-CN" sz="2400"/>
              <a:t>A</a:t>
            </a:r>
            <a:r>
              <a:rPr lang="zh-CN" altLang="en-US" sz="2400"/>
              <a:t>用</a:t>
            </a:r>
            <a:r>
              <a:rPr lang="en-US" altLang="zh-CN" sz="2400"/>
              <a:t>B</a:t>
            </a:r>
            <a:r>
              <a:rPr lang="zh-CN" altLang="en-US" sz="2400"/>
              <a:t>的公钥加密</a:t>
            </a:r>
            <a:r>
              <a:rPr lang="en-US" altLang="zh-CN" sz="2400"/>
              <a:t>N2</a:t>
            </a:r>
            <a:r>
              <a:rPr lang="zh-CN" altLang="en-US" sz="2400"/>
              <a:t>后发送给</a:t>
            </a:r>
            <a:r>
              <a:rPr lang="en-US" altLang="zh-CN" sz="2400"/>
              <a:t>B</a:t>
            </a:r>
            <a:r>
              <a:rPr lang="zh-CN" altLang="en-US" sz="2400"/>
              <a:t>；</a:t>
            </a:r>
          </a:p>
          <a:p>
            <a:pPr>
              <a:lnSpc>
                <a:spcPct val="90000"/>
              </a:lnSpc>
              <a:buFont typeface="Wingdings" pitchFamily="2" charset="2"/>
              <a:buNone/>
            </a:pPr>
            <a:r>
              <a:rPr lang="zh-CN" altLang="en-US" sz="2400"/>
              <a:t>④ </a:t>
            </a:r>
            <a:r>
              <a:rPr lang="en-US" altLang="zh-CN" sz="2400"/>
              <a:t>A</a:t>
            </a:r>
            <a:r>
              <a:rPr lang="zh-CN" altLang="en-US" sz="2400"/>
              <a:t>选择一个会话密钥</a:t>
            </a:r>
            <a:r>
              <a:rPr lang="en-US" altLang="zh-CN" sz="2400"/>
              <a:t>Ks</a:t>
            </a:r>
            <a:r>
              <a:rPr lang="zh-CN" altLang="en-US" sz="2400"/>
              <a:t>，用</a:t>
            </a:r>
            <a:r>
              <a:rPr lang="en-US" altLang="zh-CN" sz="2400"/>
              <a:t>A</a:t>
            </a:r>
            <a:r>
              <a:rPr lang="zh-CN" altLang="en-US" sz="2400"/>
              <a:t>的私钥加密后再用</a:t>
            </a:r>
            <a:r>
              <a:rPr lang="en-US" altLang="zh-CN" sz="2400"/>
              <a:t>B</a:t>
            </a:r>
            <a:r>
              <a:rPr lang="zh-CN" altLang="en-US" sz="2400"/>
              <a:t>的公钥加密，发送给</a:t>
            </a:r>
            <a:r>
              <a:rPr lang="en-US" altLang="zh-CN" sz="2400"/>
              <a:t>B</a:t>
            </a:r>
            <a:r>
              <a:rPr lang="zh-CN" altLang="en-US" sz="2400"/>
              <a:t>，</a:t>
            </a:r>
            <a:r>
              <a:rPr lang="en-US" altLang="zh-CN" sz="2400"/>
              <a:t>B</a:t>
            </a:r>
            <a:r>
              <a:rPr lang="zh-CN" altLang="en-US" sz="2400"/>
              <a:t>用</a:t>
            </a:r>
            <a:r>
              <a:rPr lang="en-US" altLang="zh-CN" sz="2400"/>
              <a:t>A</a:t>
            </a:r>
            <a:r>
              <a:rPr lang="zh-CN" altLang="en-US" sz="2400"/>
              <a:t>的公钥和</a:t>
            </a:r>
            <a:r>
              <a:rPr lang="en-US" altLang="zh-CN" sz="2400"/>
              <a:t>B</a:t>
            </a:r>
            <a:r>
              <a:rPr lang="zh-CN" altLang="en-US" sz="2400"/>
              <a:t>的私钥解密得</a:t>
            </a:r>
            <a:r>
              <a:rPr lang="en-US" altLang="zh-CN" sz="2400"/>
              <a:t>Ks</a:t>
            </a:r>
            <a:r>
              <a:rPr lang="zh-CN" altLang="en-US" sz="2400"/>
              <a:t>。</a:t>
            </a:r>
          </a:p>
        </p:txBody>
      </p:sp>
      <p:sp>
        <p:nvSpPr>
          <p:cNvPr id="366597" name="Rectangle 5"/>
          <p:cNvSpPr>
            <a:spLocks noChangeArrowheads="1"/>
          </p:cNvSpPr>
          <p:nvPr/>
        </p:nvSpPr>
        <p:spPr bwMode="auto">
          <a:xfrm>
            <a:off x="0" y="26431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6596" name="Object 4"/>
          <p:cNvGraphicFramePr>
            <a:graphicFrameLocks noChangeAspect="1"/>
          </p:cNvGraphicFramePr>
          <p:nvPr/>
        </p:nvGraphicFramePr>
        <p:xfrm>
          <a:off x="1763713" y="981075"/>
          <a:ext cx="5400675" cy="2684463"/>
        </p:xfrm>
        <a:graphic>
          <a:graphicData uri="http://schemas.openxmlformats.org/presentationml/2006/ole">
            <mc:AlternateContent xmlns:mc="http://schemas.openxmlformats.org/markup-compatibility/2006">
              <mc:Choice xmlns:v="urn:schemas-microsoft-com:vml" Requires="v">
                <p:oleObj spid="_x0000_s87047" name="Visio" r:id="rId3" imgW="3754882" imgH="1864868" progId="Visio.Drawing.11">
                  <p:embed/>
                </p:oleObj>
              </mc:Choice>
              <mc:Fallback>
                <p:oleObj name="Visio" r:id="rId3" imgW="3754882" imgH="186486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981075"/>
                        <a:ext cx="5400675"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rrowheads="1"/>
          </p:cNvSpPr>
          <p:nvPr>
            <p:ph type="title"/>
          </p:nvPr>
        </p:nvSpPr>
        <p:spPr>
          <a:xfrm>
            <a:off x="323850" y="476250"/>
            <a:ext cx="8540750" cy="803275"/>
          </a:xfrm>
        </p:spPr>
        <p:txBody>
          <a:bodyPr/>
          <a:lstStyle/>
          <a:p>
            <a:r>
              <a:rPr lang="zh-CN" altLang="en-US" dirty="0"/>
              <a:t>密钥的更新 </a:t>
            </a:r>
          </a:p>
        </p:txBody>
      </p:sp>
      <p:sp>
        <p:nvSpPr>
          <p:cNvPr id="367619" name="Rectangle 3"/>
          <p:cNvSpPr>
            <a:spLocks noGrp="1" noRot="1" noChangeArrowheads="1"/>
          </p:cNvSpPr>
          <p:nvPr>
            <p:ph type="body" idx="1"/>
          </p:nvPr>
        </p:nvSpPr>
        <p:spPr>
          <a:xfrm>
            <a:off x="179388" y="1557338"/>
            <a:ext cx="8540750" cy="4824412"/>
          </a:xfrm>
        </p:spPr>
        <p:txBody>
          <a:bodyPr/>
          <a:lstStyle/>
          <a:p>
            <a:pPr>
              <a:lnSpc>
                <a:spcPct val="90000"/>
              </a:lnSpc>
            </a:pPr>
            <a:r>
              <a:rPr lang="zh-CN" altLang="en-US" sz="2800" b="1" dirty="0">
                <a:solidFill>
                  <a:srgbClr val="00B0F0"/>
                </a:solidFill>
              </a:rPr>
              <a:t>主密钥的更新</a:t>
            </a:r>
            <a:r>
              <a:rPr lang="zh-CN" altLang="en-US" sz="2800" dirty="0">
                <a:solidFill>
                  <a:srgbClr val="00B0F0"/>
                </a:solidFill>
              </a:rPr>
              <a:t> </a:t>
            </a:r>
          </a:p>
          <a:p>
            <a:pPr lvl="1">
              <a:lnSpc>
                <a:spcPct val="90000"/>
              </a:lnSpc>
            </a:pPr>
            <a:r>
              <a:rPr lang="zh-CN" altLang="en-US" sz="2400" dirty="0"/>
              <a:t>更新时必须重新安装，安全要求与初次安装一样</a:t>
            </a:r>
          </a:p>
          <a:p>
            <a:pPr lvl="1">
              <a:lnSpc>
                <a:spcPct val="90000"/>
              </a:lnSpc>
            </a:pPr>
            <a:r>
              <a:rPr lang="zh-CN" altLang="en-US" sz="2400" dirty="0">
                <a:solidFill>
                  <a:srgbClr val="FFC000"/>
                </a:solidFill>
              </a:rPr>
              <a:t>主密钥的更新将要求受其保护的二级密钥和初级密钥都要更新</a:t>
            </a:r>
            <a:endParaRPr lang="zh-CN" altLang="en-US" dirty="0">
              <a:solidFill>
                <a:srgbClr val="FFC000"/>
              </a:solidFill>
            </a:endParaRPr>
          </a:p>
          <a:p>
            <a:pPr>
              <a:lnSpc>
                <a:spcPct val="90000"/>
              </a:lnSpc>
            </a:pPr>
            <a:r>
              <a:rPr lang="zh-CN" altLang="en-US" sz="2800" b="1" dirty="0">
                <a:solidFill>
                  <a:srgbClr val="00B0F0"/>
                </a:solidFill>
              </a:rPr>
              <a:t>二级密钥的更新</a:t>
            </a:r>
            <a:r>
              <a:rPr lang="zh-CN" altLang="en-US" sz="2800" dirty="0">
                <a:solidFill>
                  <a:srgbClr val="00B0F0"/>
                </a:solidFill>
              </a:rPr>
              <a:t> </a:t>
            </a:r>
          </a:p>
          <a:p>
            <a:pPr lvl="1">
              <a:lnSpc>
                <a:spcPct val="90000"/>
              </a:lnSpc>
            </a:pPr>
            <a:r>
              <a:rPr lang="zh-CN" altLang="en-US" sz="2400" dirty="0"/>
              <a:t>重新产生二级密钥并且妥善安装</a:t>
            </a:r>
          </a:p>
          <a:p>
            <a:pPr lvl="1">
              <a:lnSpc>
                <a:spcPct val="90000"/>
              </a:lnSpc>
            </a:pPr>
            <a:r>
              <a:rPr lang="zh-CN" altLang="en-US" sz="2400" dirty="0">
                <a:solidFill>
                  <a:srgbClr val="FFC000"/>
                </a:solidFill>
              </a:rPr>
              <a:t>受其保护的初级密钥要更新 </a:t>
            </a:r>
          </a:p>
          <a:p>
            <a:pPr>
              <a:lnSpc>
                <a:spcPct val="90000"/>
              </a:lnSpc>
            </a:pPr>
            <a:r>
              <a:rPr lang="zh-CN" altLang="en-US" sz="2800" b="1" dirty="0">
                <a:solidFill>
                  <a:srgbClr val="00B0F0"/>
                </a:solidFill>
              </a:rPr>
              <a:t>初级密钥的更新</a:t>
            </a:r>
            <a:r>
              <a:rPr lang="zh-CN" altLang="en-US" sz="2800" dirty="0">
                <a:solidFill>
                  <a:srgbClr val="00B0F0"/>
                </a:solidFill>
              </a:rPr>
              <a:t> </a:t>
            </a:r>
          </a:p>
          <a:p>
            <a:pPr lvl="1">
              <a:lnSpc>
                <a:spcPct val="90000"/>
              </a:lnSpc>
            </a:pPr>
            <a:r>
              <a:rPr lang="zh-CN" altLang="en-US" sz="2400" dirty="0"/>
              <a:t>初级会话密钥采用“一次一密”的方式工作，所以更新是非常容易的。</a:t>
            </a:r>
          </a:p>
          <a:p>
            <a:pPr lvl="1">
              <a:lnSpc>
                <a:spcPct val="90000"/>
              </a:lnSpc>
            </a:pPr>
            <a:r>
              <a:rPr lang="zh-CN" altLang="en-US" sz="2400" dirty="0">
                <a:solidFill>
                  <a:srgbClr val="FFC000"/>
                </a:solidFill>
              </a:rPr>
              <a:t>初级文件密钥更新要麻烦的多，将原来的密文文件解密并且用新的初级文件密钥重新加密。 </a:t>
            </a:r>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rrowheads="1"/>
          </p:cNvSpPr>
          <p:nvPr>
            <p:ph type="title"/>
          </p:nvPr>
        </p:nvSpPr>
        <p:spPr/>
        <p:txBody>
          <a:bodyPr/>
          <a:lstStyle/>
          <a:p>
            <a:r>
              <a:rPr lang="zh-CN" altLang="en-US"/>
              <a:t>密钥的终止和销毁 </a:t>
            </a:r>
          </a:p>
        </p:txBody>
      </p:sp>
      <p:sp>
        <p:nvSpPr>
          <p:cNvPr id="368643" name="Rectangle 3"/>
          <p:cNvSpPr>
            <a:spLocks noGrp="1" noRot="1" noChangeArrowheads="1"/>
          </p:cNvSpPr>
          <p:nvPr>
            <p:ph type="body" idx="1"/>
          </p:nvPr>
        </p:nvSpPr>
        <p:spPr>
          <a:xfrm>
            <a:off x="468312" y="1628775"/>
            <a:ext cx="8352159" cy="4525963"/>
          </a:xfrm>
        </p:spPr>
        <p:txBody>
          <a:bodyPr/>
          <a:lstStyle/>
          <a:p>
            <a:r>
              <a:rPr lang="zh-CN" altLang="en-US" sz="2800" dirty="0"/>
              <a:t>终止使用的密钥并不马上销毁，而需要保留一段时间。这是为了确保受其保护的其他密钥和数据得以妥善处理。只要密钥尚未销毁，就应该妥善保护。</a:t>
            </a:r>
          </a:p>
          <a:p>
            <a:r>
              <a:rPr lang="zh-CN" altLang="en-US" sz="2800" dirty="0">
                <a:solidFill>
                  <a:srgbClr val="FFC000"/>
                </a:solidFill>
              </a:rPr>
              <a:t>密钥销毁要彻底清除密钥的一切存储形态和相关信息，使重复这一密钥变得不可能。</a:t>
            </a:r>
          </a:p>
          <a:p>
            <a:r>
              <a:rPr lang="zh-CN" altLang="en-US" sz="2800" dirty="0"/>
              <a:t>值得注意的是，要采用妥善的清除存储器的方法，对于磁存储器，简单的删除、清零或写“</a:t>
            </a:r>
            <a:r>
              <a:rPr lang="en-US" altLang="zh-CN" sz="2800" dirty="0"/>
              <a:t>1”</a:t>
            </a:r>
            <a:r>
              <a:rPr lang="zh-CN" altLang="en-US" sz="2800" dirty="0"/>
              <a:t>都是不安全的。</a:t>
            </a:r>
            <a:r>
              <a:rPr lang="zh-CN" altLang="en-US" sz="2800" dirty="0">
                <a:solidFill>
                  <a:schemeClr val="hlink"/>
                </a:solidFill>
              </a:rPr>
              <a:t> </a:t>
            </a:r>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a:ln/>
        </p:spPr>
        <p:txBody>
          <a:bodyPr/>
          <a:lstStyle/>
          <a:p>
            <a:fld id="{F2A40920-F086-41EC-BA46-7F6CF980CDED}" type="datetime1">
              <a:rPr lang="zh-CN" altLang="en-US"/>
              <a:pPr/>
              <a:t>2023/4/25</a:t>
            </a:fld>
            <a:endParaRPr lang="en-US" altLang="zh-CN"/>
          </a:p>
        </p:txBody>
      </p:sp>
      <p:sp>
        <p:nvSpPr>
          <p:cNvPr id="7" name="Rectangle 6"/>
          <p:cNvSpPr>
            <a:spLocks noGrp="1" noChangeArrowheads="1"/>
          </p:cNvSpPr>
          <p:nvPr>
            <p:ph type="sldNum" sz="quarter" idx="4294967295"/>
          </p:nvPr>
        </p:nvSpPr>
        <p:spPr>
          <a:xfrm>
            <a:off x="6553200" y="6391275"/>
            <a:ext cx="1905000" cy="457200"/>
          </a:xfrm>
          <a:prstGeom prst="rect">
            <a:avLst/>
          </a:prstGeom>
          <a:ln/>
        </p:spPr>
        <p:txBody>
          <a:bodyPr/>
          <a:lstStyle/>
          <a:p>
            <a:fld id="{6533F2A8-BCB3-44EC-BD45-9DEB31BBA552}" type="slidenum">
              <a:rPr lang="en-US" altLang="zh-CN"/>
              <a:pPr/>
              <a:t>27</a:t>
            </a:fld>
            <a:endParaRPr lang="en-US" altLang="zh-CN"/>
          </a:p>
        </p:txBody>
      </p:sp>
      <p:sp>
        <p:nvSpPr>
          <p:cNvPr id="74754" name="Rectangle 2"/>
          <p:cNvSpPr>
            <a:spLocks noGrp="1" noChangeArrowheads="1"/>
          </p:cNvSpPr>
          <p:nvPr>
            <p:ph type="title"/>
          </p:nvPr>
        </p:nvSpPr>
        <p:spPr/>
        <p:txBody>
          <a:bodyPr/>
          <a:lstStyle/>
          <a:p>
            <a:pPr algn="l"/>
            <a:r>
              <a:rPr lang="en-US" altLang="zh-CN" dirty="0" smtClean="0"/>
              <a:t>4. </a:t>
            </a:r>
            <a:r>
              <a:rPr lang="zh-CN" altLang="en-US" dirty="0" smtClean="0"/>
              <a:t>密钥托管技术 （选进）</a:t>
            </a:r>
          </a:p>
        </p:txBody>
      </p:sp>
      <p:sp>
        <p:nvSpPr>
          <p:cNvPr id="74760" name="Rectangle 8"/>
          <p:cNvSpPr>
            <a:spLocks noChangeArrowheads="1"/>
          </p:cNvSpPr>
          <p:nvPr/>
        </p:nvSpPr>
        <p:spPr bwMode="auto">
          <a:xfrm>
            <a:off x="468313" y="1090613"/>
            <a:ext cx="3378200" cy="609600"/>
          </a:xfrm>
          <a:prstGeom prst="rect">
            <a:avLst/>
          </a:prstGeom>
          <a:noFill/>
          <a:ln w="9525">
            <a:noFill/>
            <a:miter lim="800000"/>
            <a:headEnd/>
            <a:tailEnd/>
          </a:ln>
          <a:effectLst/>
        </p:spPr>
        <p:txBody>
          <a:bodyPr tIns="76176" bIns="76176" anchor="ctr">
            <a:spAutoFit/>
          </a:bodyPr>
          <a:lstStyle/>
          <a:p>
            <a:pPr eaLnBrk="0" hangingPunct="0">
              <a:buFontTx/>
              <a:buChar char="•"/>
            </a:pPr>
            <a:r>
              <a:rPr lang="zh-CN" altLang="en-US" sz="3000" b="1">
                <a:ea typeface="楷体_GB2312" pitchFamily="49" charset="-122"/>
              </a:rPr>
              <a:t>密钥托管技术简介</a:t>
            </a:r>
            <a:endParaRPr lang="zh-CN" altLang="en-US" sz="3000">
              <a:ea typeface="楷体_GB2312" pitchFamily="49" charset="-122"/>
            </a:endParaRPr>
          </a:p>
        </p:txBody>
      </p:sp>
      <p:sp>
        <p:nvSpPr>
          <p:cNvPr id="74762" name="Text Box 10"/>
          <p:cNvSpPr txBox="1">
            <a:spLocks noChangeArrowheads="1"/>
          </p:cNvSpPr>
          <p:nvPr/>
        </p:nvSpPr>
        <p:spPr bwMode="auto">
          <a:xfrm>
            <a:off x="0" y="1844675"/>
            <a:ext cx="9144000" cy="4206875"/>
          </a:xfrm>
          <a:prstGeom prst="rect">
            <a:avLst/>
          </a:prstGeom>
          <a:noFill/>
          <a:ln w="9525">
            <a:noFill/>
            <a:miter lim="800000"/>
            <a:headEnd/>
            <a:tailEnd/>
          </a:ln>
          <a:effectLst/>
        </p:spPr>
        <p:txBody>
          <a:bodyPr>
            <a:spAutoFit/>
          </a:bodyPr>
          <a:lstStyle/>
          <a:p>
            <a:pPr eaLnBrk="0" hangingPunct="0">
              <a:lnSpc>
                <a:spcPct val="115000"/>
              </a:lnSpc>
              <a:spcBef>
                <a:spcPct val="20000"/>
              </a:spcBef>
            </a:pPr>
            <a:r>
              <a:rPr lang="zh-CN" altLang="en-US" sz="2600" b="1" dirty="0">
                <a:latin typeface="楷体_GB2312" pitchFamily="49" charset="-122"/>
                <a:ea typeface="楷体_GB2312" pitchFamily="49" charset="-122"/>
              </a:rPr>
              <a:t>    </a:t>
            </a:r>
            <a:r>
              <a:rPr lang="zh-CN" altLang="en-US" sz="2600" b="1" i="1" dirty="0">
                <a:solidFill>
                  <a:srgbClr val="0000FF"/>
                </a:solidFill>
                <a:effectLst>
                  <a:outerShdw blurRad="38100" dist="38100" dir="2700000" algn="tl">
                    <a:srgbClr val="C0C0C0"/>
                  </a:outerShdw>
                </a:effectLst>
                <a:latin typeface="楷体_GB2312" pitchFamily="49" charset="-122"/>
                <a:ea typeface="楷体_GB2312" pitchFamily="49" charset="-122"/>
              </a:rPr>
              <a:t>密钥托管提供了一种密钥备份与恢复的途径，也称为托管加密</a:t>
            </a:r>
            <a:r>
              <a:rPr lang="zh-CN" altLang="en-US" sz="2600" b="1" dirty="0">
                <a:latin typeface="楷体_GB2312" pitchFamily="49" charset="-122"/>
                <a:ea typeface="楷体_GB2312" pitchFamily="49" charset="-122"/>
              </a:rPr>
              <a:t>。其目的是政府机关希望在需要时可通过密钥托管提供（解密）一些特定信息，在用户的密钥丢失或损坏的情况下可通过密钥托管技术恢复出自己的密钥。密钥托管技术的实现手段通常是把加密的数据和数据恢复密钥联系起来，数据恢复密钥不一定是直接解密的密钥，但由它可以得到解密密钥。</a:t>
            </a:r>
            <a:r>
              <a:rPr lang="zh-CN" altLang="en-US" sz="2600" b="1" i="1" dirty="0">
                <a:solidFill>
                  <a:srgbClr val="FF0000"/>
                </a:solidFill>
                <a:effectLst>
                  <a:outerShdw blurRad="38100" dist="38100" dir="2700000" algn="tl">
                    <a:srgbClr val="C0C0C0"/>
                  </a:outerShdw>
                </a:effectLst>
                <a:latin typeface="楷体_GB2312" pitchFamily="49" charset="-122"/>
                <a:ea typeface="楷体_GB2312" pitchFamily="49" charset="-122"/>
              </a:rPr>
              <a:t>理论上数据恢复密钥由所信赖的委托人持有（委托人可以是政府机构、法院或有合同的私人组织</a:t>
            </a:r>
            <a:r>
              <a:rPr lang="zh-CN" altLang="en-US" sz="2600" b="1" i="1" dirty="0">
                <a:effectLst>
                  <a:outerShdw blurRad="38100" dist="38100" dir="2700000" algn="tl">
                    <a:srgbClr val="C0C0C0"/>
                  </a:outerShdw>
                </a:effectLst>
                <a:latin typeface="楷体_GB2312" pitchFamily="49" charset="-122"/>
                <a:ea typeface="楷体_GB2312" pitchFamily="49" charset="-122"/>
              </a:rPr>
              <a:t>）。</a:t>
            </a:r>
            <a:r>
              <a:rPr lang="zh-CN" altLang="en-US" sz="2600" b="1" dirty="0">
                <a:latin typeface="楷体_GB2312" pitchFamily="49" charset="-122"/>
                <a:ea typeface="楷体_GB2312" pitchFamily="49" charset="-122"/>
              </a:rPr>
              <a:t>一个密钥也有可能被折分成多个分量，分别由多个委托人持有。</a:t>
            </a:r>
            <a:endParaRPr lang="zh-CN" altLang="en-US" sz="2600" dirty="0">
              <a:latin typeface="楷体_GB2312" pitchFamily="49" charset="-122"/>
              <a:ea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C211D97D-D995-4CCB-93F8-D5AE389317F0}"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280B5AA9-C48C-43C0-B6A5-540FC95C51ED}" type="slidenum">
              <a:rPr lang="en-US" altLang="zh-CN"/>
              <a:pPr/>
              <a:t>28</a:t>
            </a:fld>
            <a:endParaRPr lang="en-US" altLang="zh-CN"/>
          </a:p>
        </p:txBody>
      </p:sp>
      <p:sp>
        <p:nvSpPr>
          <p:cNvPr id="75784" name="Text Box 8"/>
          <p:cNvSpPr txBox="1">
            <a:spLocks noChangeArrowheads="1"/>
          </p:cNvSpPr>
          <p:nvPr/>
        </p:nvSpPr>
        <p:spPr bwMode="auto">
          <a:xfrm>
            <a:off x="14288" y="333375"/>
            <a:ext cx="9144000" cy="5737225"/>
          </a:xfrm>
          <a:prstGeom prst="rect">
            <a:avLst/>
          </a:prstGeom>
          <a:noFill/>
          <a:ln w="9525">
            <a:noFill/>
            <a:miter lim="800000"/>
            <a:headEnd/>
            <a:tailEnd/>
          </a:ln>
          <a:effectLst/>
        </p:spPr>
        <p:txBody>
          <a:bodyPr>
            <a:spAutoFit/>
          </a:bodyPr>
          <a:lstStyle/>
          <a:p>
            <a:pPr algn="l" eaLnBrk="0" hangingPunct="0">
              <a:lnSpc>
                <a:spcPct val="115000"/>
              </a:lnSpc>
              <a:spcBef>
                <a:spcPct val="20000"/>
              </a:spcBef>
            </a:pPr>
            <a:r>
              <a:rPr lang="zh-CN" altLang="en-US" sz="2600" b="1" dirty="0">
                <a:latin typeface="楷体_GB2312" pitchFamily="49" charset="-122"/>
                <a:ea typeface="楷体_GB2312" pitchFamily="49" charset="-122"/>
              </a:rPr>
              <a:t>   自从这种技术出现以来，许多人对此</a:t>
            </a:r>
            <a:r>
              <a:rPr lang="zh-CN" altLang="en-US" sz="2600" b="1" i="1" u="sng" dirty="0">
                <a:solidFill>
                  <a:srgbClr val="0000FF"/>
                </a:solidFill>
                <a:latin typeface="楷体_GB2312" pitchFamily="49" charset="-122"/>
                <a:ea typeface="楷体_GB2312" pitchFamily="49" charset="-122"/>
              </a:rPr>
              <a:t>颇有争议</a:t>
            </a:r>
            <a:r>
              <a:rPr lang="zh-CN" altLang="en-US" sz="2600" b="1" dirty="0">
                <a:latin typeface="楷体_GB2312" pitchFamily="49" charset="-122"/>
                <a:ea typeface="楷体_GB2312" pitchFamily="49" charset="-122"/>
              </a:rPr>
              <a:t>，他们认为密钥托管技术侵犯个人隐私。</a:t>
            </a:r>
          </a:p>
          <a:p>
            <a:pPr algn="l" eaLnBrk="0" hangingPunct="0">
              <a:lnSpc>
                <a:spcPct val="115000"/>
              </a:lnSpc>
              <a:spcBef>
                <a:spcPct val="20000"/>
              </a:spcBef>
            </a:pPr>
            <a:r>
              <a:rPr lang="zh-CN" altLang="en-US" sz="2600" b="1" dirty="0">
                <a:latin typeface="楷体_GB2312" pitchFamily="49" charset="-122"/>
                <a:ea typeface="楷体_GB2312" pitchFamily="49" charset="-122"/>
              </a:rPr>
              <a:t>   尽管如此，由于这种密钥备用与恢复手段不仅对政府机关有用，也对用户自己有用，为此许多国家都制定了相关的法律法规。</a:t>
            </a:r>
            <a:r>
              <a:rPr lang="zh-CN" altLang="en-US" sz="2600" b="1" i="1" dirty="0">
                <a:latin typeface="楷体_GB2312" pitchFamily="49" charset="-122"/>
                <a:ea typeface="楷体_GB2312" pitchFamily="49" charset="-122"/>
              </a:rPr>
              <a:t>美国政府</a:t>
            </a:r>
            <a:r>
              <a:rPr lang="en-US" altLang="zh-CN" sz="2600" b="1" i="1" dirty="0">
                <a:latin typeface="楷体_GB2312" pitchFamily="49" charset="-122"/>
                <a:ea typeface="楷体_GB2312" pitchFamily="49" charset="-122"/>
              </a:rPr>
              <a:t>1993</a:t>
            </a:r>
            <a:r>
              <a:rPr lang="zh-CN" altLang="en-US" sz="2600" b="1" i="1" dirty="0">
                <a:latin typeface="楷体_GB2312" pitchFamily="49" charset="-122"/>
                <a:ea typeface="楷体_GB2312" pitchFamily="49" charset="-122"/>
              </a:rPr>
              <a:t>年</a:t>
            </a:r>
            <a:r>
              <a:rPr lang="en-US" altLang="zh-CN" sz="2600" b="1" i="1" dirty="0">
                <a:latin typeface="楷体_GB2312" pitchFamily="49" charset="-122"/>
                <a:ea typeface="楷体_GB2312" pitchFamily="49" charset="-122"/>
              </a:rPr>
              <a:t>4</a:t>
            </a:r>
            <a:r>
              <a:rPr lang="zh-CN" altLang="en-US" sz="2600" b="1" i="1" dirty="0">
                <a:latin typeface="楷体_GB2312" pitchFamily="49" charset="-122"/>
                <a:ea typeface="楷体_GB2312" pitchFamily="49" charset="-122"/>
              </a:rPr>
              <a:t>月颁布了</a:t>
            </a:r>
            <a:r>
              <a:rPr lang="en-US" altLang="zh-CN" sz="2600" b="1" i="1" dirty="0">
                <a:latin typeface="楷体_GB2312" pitchFamily="49" charset="-122"/>
                <a:ea typeface="楷体_GB2312" pitchFamily="49" charset="-122"/>
              </a:rPr>
              <a:t>EES</a:t>
            </a:r>
            <a:r>
              <a:rPr lang="zh-CN" altLang="en-US" sz="2600" b="1" i="1" dirty="0">
                <a:latin typeface="楷体_GB2312" pitchFamily="49" charset="-122"/>
                <a:ea typeface="楷体_GB2312" pitchFamily="49" charset="-122"/>
              </a:rPr>
              <a:t>标准（</a:t>
            </a:r>
            <a:r>
              <a:rPr lang="en-US" altLang="zh-CN" sz="2600" b="1" i="1" dirty="0">
                <a:latin typeface="楷体_GB2312" pitchFamily="49" charset="-122"/>
                <a:ea typeface="楷体_GB2312" pitchFamily="49" charset="-122"/>
              </a:rPr>
              <a:t>Escrow Encryption Standard,</a:t>
            </a:r>
            <a:r>
              <a:rPr lang="zh-CN" altLang="en-US" sz="2600" b="1" i="1" dirty="0">
                <a:latin typeface="楷体_GB2312" pitchFamily="49" charset="-122"/>
                <a:ea typeface="楷体_GB2312" pitchFamily="49" charset="-122"/>
              </a:rPr>
              <a:t>托管加密标准），该标准体现了一种新思想，即对密钥实行法定托管代理的机制</a:t>
            </a:r>
            <a:r>
              <a:rPr lang="zh-CN" altLang="en-US" sz="2600" b="1" dirty="0">
                <a:latin typeface="楷体_GB2312" pitchFamily="49" charset="-122"/>
                <a:ea typeface="楷体_GB2312" pitchFamily="49" charset="-122"/>
              </a:rPr>
              <a:t>。</a:t>
            </a:r>
          </a:p>
          <a:p>
            <a:pPr algn="l" eaLnBrk="0" hangingPunct="0">
              <a:lnSpc>
                <a:spcPct val="115000"/>
              </a:lnSpc>
              <a:spcBef>
                <a:spcPct val="20000"/>
              </a:spcBef>
            </a:pPr>
            <a:r>
              <a:rPr lang="zh-CN" altLang="en-US" sz="2600" b="1" dirty="0">
                <a:latin typeface="楷体_GB2312" pitchFamily="49" charset="-122"/>
                <a:ea typeface="楷体_GB2312" pitchFamily="49" charset="-122"/>
              </a:rPr>
              <a:t>    该标准使用的托管加密技术不仅提供了加密功能，同时也使政府可以在实施法律许可下的监听（</a:t>
            </a:r>
            <a:r>
              <a:rPr lang="zh-CN" altLang="en-US" sz="2600" b="1" u="sng" dirty="0">
                <a:latin typeface="楷体_GB2312" pitchFamily="49" charset="-122"/>
                <a:ea typeface="楷体_GB2312" pitchFamily="49" charset="-122"/>
              </a:rPr>
              <a:t>如果向法院提供的证据表明，密码使用者是利用密码在进行危及国家安全和违反法律规定的事，经过法院许可，政府可以从托管代理机构取来密钥参数，经过合成运算，就可以直接侦听通信。</a:t>
            </a:r>
            <a:r>
              <a:rPr lang="zh-CN" altLang="en-US" sz="2600" b="1" dirty="0">
                <a:latin typeface="楷体_GB2312" pitchFamily="49" charset="-122"/>
                <a:ea typeface="楷体_GB2312" pitchFamily="49" charset="-122"/>
              </a:rPr>
              <a:t>）。</a:t>
            </a: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B95874ED-5B35-449A-919A-2BE060C563D7}"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92B747E7-F0A1-4ABF-9A1F-22B39AAABBB0}" type="slidenum">
              <a:rPr lang="en-US" altLang="zh-CN"/>
              <a:pPr/>
              <a:t>29</a:t>
            </a:fld>
            <a:endParaRPr lang="en-US" altLang="zh-CN"/>
          </a:p>
        </p:txBody>
      </p:sp>
      <p:sp>
        <p:nvSpPr>
          <p:cNvPr id="76810" name="Text Box 10"/>
          <p:cNvSpPr txBox="1">
            <a:spLocks noChangeArrowheads="1"/>
          </p:cNvSpPr>
          <p:nvPr/>
        </p:nvSpPr>
        <p:spPr bwMode="auto">
          <a:xfrm>
            <a:off x="250825" y="333375"/>
            <a:ext cx="8569325" cy="4743450"/>
          </a:xfrm>
          <a:prstGeom prst="rect">
            <a:avLst/>
          </a:prstGeom>
          <a:noFill/>
          <a:ln w="9525">
            <a:noFill/>
            <a:miter lim="800000"/>
            <a:headEnd/>
            <a:tailEnd/>
          </a:ln>
          <a:effectLst/>
        </p:spPr>
        <p:txBody>
          <a:bodyPr>
            <a:spAutoFit/>
          </a:bodyPr>
          <a:lstStyle/>
          <a:p>
            <a:pPr algn="l" eaLnBrk="0" hangingPunct="0">
              <a:lnSpc>
                <a:spcPct val="115000"/>
              </a:lnSpc>
              <a:spcBef>
                <a:spcPct val="20000"/>
              </a:spcBef>
            </a:pPr>
            <a:r>
              <a:rPr lang="zh-CN" altLang="en-US" sz="2600" b="1" dirty="0">
                <a:latin typeface="楷体_GB2312" pitchFamily="49" charset="-122"/>
                <a:ea typeface="楷体_GB2312" pitchFamily="49" charset="-122"/>
              </a:rPr>
              <a:t>    该标准的加密算法使用的是</a:t>
            </a:r>
            <a:r>
              <a:rPr lang="en-US" altLang="zh-CN" sz="2600" b="1" i="1" dirty="0">
                <a:solidFill>
                  <a:srgbClr val="0000FF"/>
                </a:solidFill>
                <a:latin typeface="楷体_GB2312" pitchFamily="49" charset="-122"/>
                <a:ea typeface="楷体_GB2312" pitchFamily="49" charset="-122"/>
              </a:rPr>
              <a:t>Skipjack</a:t>
            </a:r>
            <a:r>
              <a:rPr lang="zh-CN" altLang="en-US" sz="2600" b="1" dirty="0">
                <a:latin typeface="楷体_GB2312" pitchFamily="49" charset="-122"/>
                <a:ea typeface="楷体_GB2312" pitchFamily="49" charset="-122"/>
              </a:rPr>
              <a:t>。其后（</a:t>
            </a:r>
            <a:r>
              <a:rPr lang="en-US" altLang="zh-CN" sz="2600" b="1" dirty="0">
                <a:latin typeface="楷体_GB2312" pitchFamily="49" charset="-122"/>
                <a:ea typeface="楷体_GB2312" pitchFamily="49" charset="-122"/>
              </a:rPr>
              <a:t>1994</a:t>
            </a:r>
            <a:r>
              <a:rPr lang="zh-CN" altLang="en-US" sz="2600" b="1" dirty="0">
                <a:latin typeface="楷体_GB2312" pitchFamily="49" charset="-122"/>
                <a:ea typeface="楷体_GB2312" pitchFamily="49" charset="-122"/>
              </a:rPr>
              <a:t>年</a:t>
            </a:r>
            <a:r>
              <a:rPr lang="en-US" altLang="zh-CN" sz="2600" b="1" dirty="0">
                <a:latin typeface="楷体_GB2312" pitchFamily="49" charset="-122"/>
                <a:ea typeface="楷体_GB2312" pitchFamily="49" charset="-122"/>
              </a:rPr>
              <a:t>2</a:t>
            </a:r>
            <a:r>
              <a:rPr lang="zh-CN" altLang="en-US" sz="2600" b="1" dirty="0">
                <a:latin typeface="楷体_GB2312" pitchFamily="49" charset="-122"/>
                <a:ea typeface="楷体_GB2312" pitchFamily="49" charset="-122"/>
              </a:rPr>
              <a:t>月），美国政府进一步改进提出了</a:t>
            </a:r>
            <a:r>
              <a:rPr lang="zh-CN" altLang="en-US" sz="2600" b="1" i="1" u="sng" dirty="0">
                <a:solidFill>
                  <a:srgbClr val="0000FF"/>
                </a:solidFill>
                <a:effectLst>
                  <a:outerShdw blurRad="38100" dist="38100" dir="2700000" algn="tl">
                    <a:srgbClr val="C0C0C0"/>
                  </a:outerShdw>
                </a:effectLst>
                <a:latin typeface="楷体_GB2312" pitchFamily="49" charset="-122"/>
                <a:ea typeface="楷体_GB2312" pitchFamily="49" charset="-122"/>
              </a:rPr>
              <a:t>密钥托管标准</a:t>
            </a:r>
            <a:r>
              <a:rPr lang="en-US" altLang="zh-CN" sz="2600" b="1" i="1" u="sng" dirty="0">
                <a:solidFill>
                  <a:srgbClr val="0000FF"/>
                </a:solidFill>
                <a:effectLst>
                  <a:outerShdw blurRad="38100" dist="38100" dir="2700000" algn="tl">
                    <a:srgbClr val="C0C0C0"/>
                  </a:outerShdw>
                </a:effectLst>
                <a:latin typeface="楷体_GB2312" pitchFamily="49" charset="-122"/>
                <a:ea typeface="楷体_GB2312" pitchFamily="49" charset="-122"/>
              </a:rPr>
              <a:t>KES</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Key Escrow Standard</a:t>
            </a:r>
            <a:r>
              <a:rPr lang="zh-CN" altLang="en-US" sz="2600" b="1" dirty="0">
                <a:latin typeface="楷体_GB2312" pitchFamily="49" charset="-122"/>
                <a:ea typeface="楷体_GB2312" pitchFamily="49" charset="-122"/>
              </a:rPr>
              <a:t>）政策，希望用这种办法加强政府对密码使用的调控管理。</a:t>
            </a:r>
          </a:p>
          <a:p>
            <a:pPr algn="l" eaLnBrk="0" hangingPunct="0">
              <a:lnSpc>
                <a:spcPct val="115000"/>
              </a:lnSpc>
              <a:spcBef>
                <a:spcPct val="20000"/>
              </a:spcBef>
            </a:pPr>
            <a:r>
              <a:rPr lang="zh-CN" altLang="en-US" sz="2600" b="1" dirty="0">
                <a:latin typeface="楷体_GB2312" pitchFamily="49" charset="-122"/>
                <a:ea typeface="楷体_GB2312" pitchFamily="49" charset="-122"/>
              </a:rPr>
              <a:t>    目前，</a:t>
            </a:r>
            <a:r>
              <a:rPr lang="zh-CN" altLang="en-US" sz="2600" b="1" dirty="0">
                <a:solidFill>
                  <a:srgbClr val="FF0000"/>
                </a:solidFill>
                <a:latin typeface="楷体_GB2312" pitchFamily="49" charset="-122"/>
                <a:ea typeface="楷体_GB2312" pitchFamily="49" charset="-122"/>
              </a:rPr>
              <a:t>在美国有许多组织都参加了</a:t>
            </a:r>
            <a:r>
              <a:rPr lang="en-US" altLang="zh-CN" sz="2600" b="1" dirty="0">
                <a:solidFill>
                  <a:srgbClr val="FF0000"/>
                </a:solidFill>
                <a:latin typeface="楷体_GB2312" pitchFamily="49" charset="-122"/>
                <a:ea typeface="楷体_GB2312" pitchFamily="49" charset="-122"/>
              </a:rPr>
              <a:t>KES</a:t>
            </a:r>
            <a:r>
              <a:rPr lang="zh-CN" altLang="en-US" sz="2600" b="1" dirty="0">
                <a:solidFill>
                  <a:srgbClr val="FF0000"/>
                </a:solidFill>
                <a:latin typeface="楷体_GB2312" pitchFamily="49" charset="-122"/>
                <a:ea typeface="楷体_GB2312" pitchFamily="49" charset="-122"/>
              </a:rPr>
              <a:t>和</a:t>
            </a:r>
            <a:r>
              <a:rPr lang="en-US" altLang="zh-CN" sz="2600" b="1" dirty="0">
                <a:solidFill>
                  <a:srgbClr val="FF0000"/>
                </a:solidFill>
                <a:latin typeface="楷体_GB2312" pitchFamily="49" charset="-122"/>
                <a:ea typeface="楷体_GB2312" pitchFamily="49" charset="-122"/>
              </a:rPr>
              <a:t>EES</a:t>
            </a:r>
            <a:r>
              <a:rPr lang="zh-CN" altLang="en-US" sz="2600" b="1" dirty="0">
                <a:solidFill>
                  <a:srgbClr val="FF0000"/>
                </a:solidFill>
                <a:latin typeface="楷体_GB2312" pitchFamily="49" charset="-122"/>
                <a:ea typeface="楷体_GB2312" pitchFamily="49" charset="-122"/>
              </a:rPr>
              <a:t>的开发工作，系统的开发者是司法部门（</a:t>
            </a:r>
            <a:r>
              <a:rPr lang="en-US" altLang="zh-CN" sz="2600" b="1" dirty="0">
                <a:solidFill>
                  <a:srgbClr val="FF0000"/>
                </a:solidFill>
                <a:latin typeface="楷体_GB2312" pitchFamily="49" charset="-122"/>
                <a:ea typeface="楷体_GB2312" pitchFamily="49" charset="-122"/>
              </a:rPr>
              <a:t>DOJ</a:t>
            </a:r>
            <a:r>
              <a:rPr lang="zh-CN" altLang="en-US" sz="2600" b="1" dirty="0">
                <a:solidFill>
                  <a:srgbClr val="FF0000"/>
                </a:solidFill>
                <a:latin typeface="楷体_GB2312" pitchFamily="49" charset="-122"/>
                <a:ea typeface="楷体_GB2312" pitchFamily="49" charset="-122"/>
              </a:rPr>
              <a:t>），国家标准技术研究所（</a:t>
            </a:r>
            <a:r>
              <a:rPr lang="en-US" altLang="zh-CN" sz="2600" b="1" dirty="0">
                <a:solidFill>
                  <a:srgbClr val="FF0000"/>
                </a:solidFill>
                <a:latin typeface="楷体_GB2312" pitchFamily="49" charset="-122"/>
                <a:ea typeface="楷体_GB2312" pitchFamily="49" charset="-122"/>
              </a:rPr>
              <a:t>NIST</a:t>
            </a:r>
            <a:r>
              <a:rPr lang="zh-CN" altLang="en-US" sz="2600" b="1" dirty="0">
                <a:solidFill>
                  <a:srgbClr val="FF0000"/>
                </a:solidFill>
                <a:latin typeface="楷体_GB2312" pitchFamily="49" charset="-122"/>
                <a:ea typeface="楷体_GB2312" pitchFamily="49" charset="-122"/>
              </a:rPr>
              <a:t>）和基金自动化系统分部对初始的托管（</a:t>
            </a:r>
            <a:r>
              <a:rPr lang="en-US" altLang="zh-CN" sz="2600" b="1" dirty="0">
                <a:solidFill>
                  <a:srgbClr val="FF0000"/>
                </a:solidFill>
                <a:latin typeface="楷体_GB2312" pitchFamily="49" charset="-122"/>
                <a:ea typeface="楷体_GB2312" pitchFamily="49" charset="-122"/>
              </a:rPr>
              <a:t>Escrow</a:t>
            </a:r>
            <a:r>
              <a:rPr lang="zh-CN" altLang="en-US" sz="2600" b="1" dirty="0">
                <a:solidFill>
                  <a:srgbClr val="FF0000"/>
                </a:solidFill>
                <a:latin typeface="楷体_GB2312" pitchFamily="49" charset="-122"/>
                <a:ea typeface="楷体_GB2312" pitchFamily="49" charset="-122"/>
              </a:rPr>
              <a:t>）代理都进行了研究</a:t>
            </a:r>
            <a:r>
              <a:rPr lang="zh-CN" altLang="en-US" sz="2600" b="1" dirty="0">
                <a:latin typeface="楷体_GB2312" pitchFamily="49" charset="-122"/>
                <a:ea typeface="楷体_GB2312" pitchFamily="49" charset="-122"/>
              </a:rPr>
              <a:t>，国家安全局（</a:t>
            </a:r>
            <a:r>
              <a:rPr lang="en-US" altLang="zh-CN" sz="2600" b="1" dirty="0">
                <a:latin typeface="楷体_GB2312" pitchFamily="49" charset="-122"/>
                <a:ea typeface="楷体_GB2312" pitchFamily="49" charset="-122"/>
              </a:rPr>
              <a:t>NSA</a:t>
            </a:r>
            <a:r>
              <a:rPr lang="zh-CN" altLang="en-US" sz="2600" b="1" dirty="0">
                <a:latin typeface="楷体_GB2312" pitchFamily="49" charset="-122"/>
                <a:ea typeface="楷体_GB2312" pitchFamily="49" charset="-122"/>
              </a:rPr>
              <a:t>）负责</a:t>
            </a:r>
            <a:r>
              <a:rPr lang="en-US" altLang="zh-CN" sz="2600" b="1" dirty="0">
                <a:latin typeface="楷体_GB2312" pitchFamily="49" charset="-122"/>
                <a:ea typeface="楷体_GB2312" pitchFamily="49" charset="-122"/>
              </a:rPr>
              <a:t>KES</a:t>
            </a:r>
            <a:r>
              <a:rPr lang="zh-CN" altLang="en-US" sz="2600" b="1" dirty="0">
                <a:latin typeface="楷体_GB2312" pitchFamily="49" charset="-122"/>
                <a:ea typeface="楷体_GB2312" pitchFamily="49" charset="-122"/>
              </a:rPr>
              <a:t>产品的生产，联邦调查局（</a:t>
            </a:r>
            <a:r>
              <a:rPr lang="en-US" altLang="zh-CN" sz="2600" b="1" dirty="0">
                <a:latin typeface="楷体_GB2312" pitchFamily="49" charset="-122"/>
                <a:ea typeface="楷体_GB2312" pitchFamily="49" charset="-122"/>
              </a:rPr>
              <a:t>FBI</a:t>
            </a:r>
            <a:r>
              <a:rPr lang="zh-CN" altLang="en-US" sz="2600" b="1" dirty="0">
                <a:latin typeface="楷体_GB2312" pitchFamily="49" charset="-122"/>
                <a:ea typeface="楷体_GB2312" pitchFamily="49" charset="-122"/>
              </a:rPr>
              <a:t>）被指定为最初的合法性强制用户。 </a:t>
            </a: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rrowheads="1"/>
          </p:cNvSpPr>
          <p:nvPr>
            <p:ph type="title"/>
          </p:nvPr>
        </p:nvSpPr>
        <p:spPr/>
        <p:txBody>
          <a:bodyPr/>
          <a:lstStyle/>
          <a:p>
            <a:r>
              <a:rPr lang="zh-CN" altLang="en-US"/>
              <a:t>关于密钥管理</a:t>
            </a:r>
          </a:p>
        </p:txBody>
      </p:sp>
      <p:sp>
        <p:nvSpPr>
          <p:cNvPr id="357379" name="Rectangle 3"/>
          <p:cNvSpPr>
            <a:spLocks noGrp="1" noRot="1" noChangeArrowheads="1"/>
          </p:cNvSpPr>
          <p:nvPr>
            <p:ph type="body" idx="1"/>
          </p:nvPr>
        </p:nvSpPr>
        <p:spPr/>
        <p:txBody>
          <a:bodyPr/>
          <a:lstStyle/>
          <a:p>
            <a:r>
              <a:rPr lang="zh-CN" altLang="en-US" sz="2800" dirty="0"/>
              <a:t>密钥体制的安全应当只取决于</a:t>
            </a:r>
            <a:r>
              <a:rPr lang="zh-CN" altLang="en-US" sz="2800" dirty="0">
                <a:solidFill>
                  <a:srgbClr val="00B0F0"/>
                </a:solidFill>
              </a:rPr>
              <a:t>密钥的安全</a:t>
            </a:r>
            <a:r>
              <a:rPr lang="zh-CN" altLang="en-US" sz="2800" dirty="0"/>
              <a:t>，而不取决于对密码算法的保密。因此密钥管理是至关重要的。 </a:t>
            </a:r>
          </a:p>
          <a:p>
            <a:r>
              <a:rPr lang="zh-CN" altLang="en-US" sz="2800" dirty="0"/>
              <a:t>历史表明，从密钥</a:t>
            </a:r>
            <a:r>
              <a:rPr lang="zh-CN" altLang="en-US" sz="2800" dirty="0">
                <a:solidFill>
                  <a:srgbClr val="00B0F0"/>
                </a:solidFill>
              </a:rPr>
              <a:t>管理</a:t>
            </a:r>
            <a:r>
              <a:rPr lang="zh-CN" altLang="en-US" sz="2800" dirty="0"/>
              <a:t>的途径窃取秘密要比单纯的破译所花的代价要小得多。 </a:t>
            </a:r>
          </a:p>
          <a:p>
            <a:r>
              <a:rPr lang="zh-CN" altLang="en-US" sz="2800" dirty="0"/>
              <a:t>密钥管理包括了密钥的产生、存储、分配、组织、使用、更换和销毁等一系列技术问题。</a:t>
            </a:r>
          </a:p>
          <a:p>
            <a:r>
              <a:rPr lang="zh-CN" altLang="en-US" sz="2800" dirty="0"/>
              <a:t>对称密码体制的密钥管理和非对称密码体制的管理是完全不同的。  </a:t>
            </a:r>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p>
            <a:fld id="{DBA75227-76E3-4CBA-82B0-FF2ADAE75B84}" type="datetime1">
              <a:rPr lang="zh-CN" altLang="en-US"/>
              <a:pPr/>
              <a:t>2023/4/25</a:t>
            </a:fld>
            <a:endParaRPr lang="en-US" altLang="zh-CN"/>
          </a:p>
        </p:txBody>
      </p:sp>
      <p:sp>
        <p:nvSpPr>
          <p:cNvPr id="6" name="Rectangle 6"/>
          <p:cNvSpPr>
            <a:spLocks noGrp="1" noChangeArrowheads="1"/>
          </p:cNvSpPr>
          <p:nvPr>
            <p:ph type="sldNum" sz="quarter" idx="4294967295"/>
          </p:nvPr>
        </p:nvSpPr>
        <p:spPr>
          <a:xfrm>
            <a:off x="6553200" y="6391275"/>
            <a:ext cx="1905000" cy="457200"/>
          </a:xfrm>
          <a:prstGeom prst="rect">
            <a:avLst/>
          </a:prstGeom>
          <a:ln/>
        </p:spPr>
        <p:txBody>
          <a:bodyPr/>
          <a:lstStyle/>
          <a:p>
            <a:fld id="{62115305-7004-4F21-B0EE-243A6ED95FF5}" type="slidenum">
              <a:rPr lang="en-US" altLang="zh-CN"/>
              <a:pPr/>
              <a:t>30</a:t>
            </a:fld>
            <a:endParaRPr lang="en-US" altLang="zh-CN"/>
          </a:p>
        </p:txBody>
      </p:sp>
      <p:sp>
        <p:nvSpPr>
          <p:cNvPr id="77833" name="Text Box 9"/>
          <p:cNvSpPr txBox="1">
            <a:spLocks noChangeArrowheads="1"/>
          </p:cNvSpPr>
          <p:nvPr/>
        </p:nvSpPr>
        <p:spPr bwMode="auto">
          <a:xfrm>
            <a:off x="-36513" y="1031875"/>
            <a:ext cx="9180513" cy="5060950"/>
          </a:xfrm>
          <a:prstGeom prst="rect">
            <a:avLst/>
          </a:prstGeom>
          <a:noFill/>
          <a:ln w="9525">
            <a:noFill/>
            <a:miter lim="800000"/>
            <a:headEnd/>
            <a:tailEnd/>
          </a:ln>
          <a:effectLst/>
        </p:spPr>
        <p:txBody>
          <a:bodyPr>
            <a:spAutoFit/>
          </a:bodyPr>
          <a:lstStyle/>
          <a:p>
            <a:pPr algn="l">
              <a:lnSpc>
                <a:spcPct val="125000"/>
              </a:lnSpc>
            </a:pPr>
            <a:r>
              <a:rPr lang="zh-CN" altLang="en-US" sz="2600" b="1" dirty="0">
                <a:latin typeface="楷体_GB2312" pitchFamily="49" charset="-122"/>
                <a:ea typeface="楷体_GB2312" pitchFamily="49" charset="-122"/>
              </a:rPr>
              <a:t>     </a:t>
            </a:r>
            <a:r>
              <a:rPr lang="zh-CN" altLang="en-US" sz="2600" b="1" i="1" dirty="0">
                <a:solidFill>
                  <a:srgbClr val="0000FF"/>
                </a:solidFill>
                <a:effectLst>
                  <a:outerShdw blurRad="38100" dist="38100" dir="2700000" algn="tl">
                    <a:srgbClr val="C0C0C0"/>
                  </a:outerShdw>
                </a:effectLst>
                <a:latin typeface="楷体_GB2312" pitchFamily="49" charset="-122"/>
                <a:ea typeface="楷体_GB2312" pitchFamily="49" charset="-122"/>
              </a:rPr>
              <a:t>密钥托管技术是通过一个防窜扰的托管加密芯片（</a:t>
            </a:r>
            <a:r>
              <a:rPr lang="en-US" altLang="zh-CN" sz="2600" b="1" i="1" dirty="0">
                <a:solidFill>
                  <a:srgbClr val="0000FF"/>
                </a:solidFill>
                <a:effectLst>
                  <a:outerShdw blurRad="38100" dist="38100" dir="2700000" algn="tl">
                    <a:srgbClr val="C0C0C0"/>
                  </a:outerShdw>
                </a:effectLst>
                <a:latin typeface="楷体_GB2312" pitchFamily="49" charset="-122"/>
                <a:ea typeface="楷体_GB2312" pitchFamily="49" charset="-122"/>
              </a:rPr>
              <a:t>Clipper</a:t>
            </a:r>
            <a:r>
              <a:rPr lang="zh-CN" altLang="en-US" sz="2600" b="1" i="1" dirty="0">
                <a:solidFill>
                  <a:srgbClr val="0000FF"/>
                </a:solidFill>
                <a:effectLst>
                  <a:outerShdw blurRad="38100" dist="38100" dir="2700000" algn="tl">
                    <a:srgbClr val="C0C0C0"/>
                  </a:outerShdw>
                </a:effectLst>
                <a:latin typeface="楷体_GB2312" pitchFamily="49" charset="-122"/>
                <a:ea typeface="楷体_GB2312" pitchFamily="49" charset="-122"/>
              </a:rPr>
              <a:t>芯片）来实现，</a:t>
            </a:r>
            <a:r>
              <a:rPr lang="zh-CN" altLang="en-US" sz="2600" b="1" dirty="0">
                <a:latin typeface="楷体_GB2312" pitchFamily="49" charset="-122"/>
                <a:ea typeface="楷体_GB2312" pitchFamily="49" charset="-122"/>
              </a:rPr>
              <a:t>该技术包括两个主要的核心内容：</a:t>
            </a:r>
          </a:p>
          <a:p>
            <a:pPr algn="l">
              <a:lnSpc>
                <a:spcPct val="125000"/>
              </a:lnSpc>
            </a:pPr>
            <a:r>
              <a:rPr lang="zh-CN" altLang="en-US" sz="2600" b="1" dirty="0">
                <a:solidFill>
                  <a:srgbClr val="0000FF"/>
                </a:solidFill>
                <a:latin typeface="楷体_GB2312" pitchFamily="49" charset="-122"/>
                <a:ea typeface="楷体_GB2312" pitchFamily="49" charset="-122"/>
              </a:rPr>
              <a:t>     （</a:t>
            </a:r>
            <a:r>
              <a:rPr lang="en-US" altLang="zh-CN" sz="2600" b="1" dirty="0">
                <a:solidFill>
                  <a:srgbClr val="0000FF"/>
                </a:solidFill>
                <a:latin typeface="楷体_GB2312" pitchFamily="49" charset="-122"/>
                <a:ea typeface="楷体_GB2312" pitchFamily="49" charset="-122"/>
              </a:rPr>
              <a:t>1</a:t>
            </a:r>
            <a:r>
              <a:rPr lang="zh-CN" altLang="en-US" sz="2600" b="1" dirty="0">
                <a:solidFill>
                  <a:srgbClr val="0000FF"/>
                </a:solidFill>
                <a:latin typeface="楷体_GB2312" pitchFamily="49" charset="-122"/>
                <a:ea typeface="楷体_GB2312" pitchFamily="49" charset="-122"/>
              </a:rPr>
              <a:t>）</a:t>
            </a:r>
            <a:r>
              <a:rPr lang="en-US" altLang="zh-CN" sz="2600" b="1" dirty="0">
                <a:solidFill>
                  <a:srgbClr val="0000FF"/>
                </a:solidFill>
                <a:latin typeface="楷体_GB2312" pitchFamily="49" charset="-122"/>
                <a:ea typeface="楷体_GB2312" pitchFamily="49" charset="-122"/>
              </a:rPr>
              <a:t>Skipjack</a:t>
            </a:r>
            <a:r>
              <a:rPr lang="zh-CN" altLang="en-US" sz="2600" b="1" dirty="0">
                <a:solidFill>
                  <a:srgbClr val="0000FF"/>
                </a:solidFill>
                <a:latin typeface="楷体_GB2312" pitchFamily="49" charset="-122"/>
                <a:ea typeface="楷体_GB2312" pitchFamily="49" charset="-122"/>
              </a:rPr>
              <a:t>加密算法</a:t>
            </a:r>
          </a:p>
          <a:p>
            <a:pPr algn="l">
              <a:lnSpc>
                <a:spcPct val="125000"/>
              </a:lnSpc>
            </a:pPr>
            <a:r>
              <a:rPr lang="zh-CN" altLang="en-US" sz="2600" b="1" dirty="0">
                <a:latin typeface="楷体_GB2312" pitchFamily="49" charset="-122"/>
                <a:ea typeface="楷体_GB2312" pitchFamily="49" charset="-122"/>
              </a:rPr>
              <a:t>     是由</a:t>
            </a:r>
            <a:r>
              <a:rPr lang="en-US" altLang="zh-CN" sz="2600" b="1" dirty="0">
                <a:latin typeface="楷体_GB2312" pitchFamily="49" charset="-122"/>
                <a:ea typeface="楷体_GB2312" pitchFamily="49" charset="-122"/>
              </a:rPr>
              <a:t>NSA</a:t>
            </a:r>
            <a:r>
              <a:rPr lang="zh-CN" altLang="en-US" sz="2600" b="1" dirty="0">
                <a:latin typeface="楷体_GB2312" pitchFamily="49" charset="-122"/>
                <a:ea typeface="楷体_GB2312" pitchFamily="49" charset="-122"/>
              </a:rPr>
              <a:t>设计的，用于加解密用户之间通信的信息。它是一个对称密码分组加密算法，密钥长为</a:t>
            </a:r>
            <a:r>
              <a:rPr lang="en-US" altLang="zh-CN" sz="2600" b="1" dirty="0">
                <a:latin typeface="楷体_GB2312" pitchFamily="49" charset="-122"/>
                <a:ea typeface="楷体_GB2312" pitchFamily="49" charset="-122"/>
              </a:rPr>
              <a:t>80bits</a:t>
            </a:r>
            <a:r>
              <a:rPr lang="zh-CN" altLang="en-US" sz="2600" b="1" dirty="0">
                <a:latin typeface="楷体_GB2312" pitchFamily="49" charset="-122"/>
                <a:ea typeface="楷体_GB2312" pitchFamily="49" charset="-122"/>
              </a:rPr>
              <a:t>，输入和输出分组长度均为</a:t>
            </a:r>
            <a:r>
              <a:rPr lang="en-US" altLang="zh-CN" sz="2600" b="1" dirty="0">
                <a:latin typeface="楷体_GB2312" pitchFamily="49" charset="-122"/>
                <a:ea typeface="楷体_GB2312" pitchFamily="49" charset="-122"/>
              </a:rPr>
              <a:t>64bits</a:t>
            </a:r>
            <a:r>
              <a:rPr lang="zh-CN" altLang="en-US" sz="2600" b="1" dirty="0">
                <a:latin typeface="楷体_GB2312" pitchFamily="49" charset="-122"/>
                <a:ea typeface="楷体_GB2312" pitchFamily="49" charset="-122"/>
              </a:rPr>
              <a:t>。</a:t>
            </a:r>
            <a:r>
              <a:rPr lang="zh-CN" altLang="en-US" sz="2600" b="1" i="1" dirty="0">
                <a:solidFill>
                  <a:srgbClr val="0000FF"/>
                </a:solidFill>
                <a:latin typeface="楷体_GB2312" pitchFamily="49" charset="-122"/>
                <a:ea typeface="楷体_GB2312" pitchFamily="49" charset="-122"/>
              </a:rPr>
              <a:t>该算法的实现方式采用供</a:t>
            </a:r>
            <a:r>
              <a:rPr lang="en-US" altLang="zh-CN" sz="2600" b="1" i="1" dirty="0">
                <a:solidFill>
                  <a:srgbClr val="0000FF"/>
                </a:solidFill>
                <a:latin typeface="楷体_GB2312" pitchFamily="49" charset="-122"/>
                <a:ea typeface="楷体_GB2312" pitchFamily="49" charset="-122"/>
              </a:rPr>
              <a:t>DES</a:t>
            </a:r>
            <a:r>
              <a:rPr lang="zh-CN" altLang="en-US" sz="2600" b="1" i="1" dirty="0">
                <a:solidFill>
                  <a:srgbClr val="0000FF"/>
                </a:solidFill>
                <a:latin typeface="楷体_GB2312" pitchFamily="49" charset="-122"/>
                <a:ea typeface="楷体_GB2312" pitchFamily="49" charset="-122"/>
              </a:rPr>
              <a:t>使用的联邦信息处理标准（</a:t>
            </a:r>
            <a:r>
              <a:rPr lang="en-US" altLang="zh-CN" sz="2600" b="1" i="1" dirty="0">
                <a:solidFill>
                  <a:srgbClr val="0000FF"/>
                </a:solidFill>
                <a:latin typeface="楷体_GB2312" pitchFamily="49" charset="-122"/>
                <a:ea typeface="楷体_GB2312" pitchFamily="49" charset="-122"/>
              </a:rPr>
              <a:t>FIPS PUB81</a:t>
            </a:r>
            <a:r>
              <a:rPr lang="zh-CN" altLang="en-US" sz="2600" b="1" i="1" dirty="0">
                <a:solidFill>
                  <a:srgbClr val="0000FF"/>
                </a:solidFill>
                <a:latin typeface="楷体_GB2312" pitchFamily="49" charset="-122"/>
                <a:ea typeface="楷体_GB2312" pitchFamily="49" charset="-122"/>
              </a:rPr>
              <a:t>和</a:t>
            </a:r>
            <a:r>
              <a:rPr lang="en-US" altLang="zh-CN" sz="2600" b="1" i="1" dirty="0">
                <a:solidFill>
                  <a:srgbClr val="0000FF"/>
                </a:solidFill>
                <a:latin typeface="楷体_GB2312" pitchFamily="49" charset="-122"/>
                <a:ea typeface="楷体_GB2312" pitchFamily="49" charset="-122"/>
              </a:rPr>
              <a:t>FIPS PUB81</a:t>
            </a:r>
            <a:r>
              <a:rPr lang="zh-CN" altLang="en-US" sz="2600" b="1" i="1" dirty="0">
                <a:solidFill>
                  <a:srgbClr val="0000FF"/>
                </a:solidFill>
                <a:latin typeface="楷体_GB2312" pitchFamily="49" charset="-122"/>
                <a:ea typeface="楷体_GB2312" pitchFamily="49" charset="-122"/>
              </a:rPr>
              <a:t>）中定义的</a:t>
            </a:r>
            <a:r>
              <a:rPr lang="en-US" altLang="zh-CN" sz="2600" b="1" i="1" dirty="0">
                <a:solidFill>
                  <a:srgbClr val="0000FF"/>
                </a:solidFill>
                <a:latin typeface="楷体_GB2312" pitchFamily="49" charset="-122"/>
                <a:ea typeface="楷体_GB2312" pitchFamily="49" charset="-122"/>
              </a:rPr>
              <a:t>4</a:t>
            </a:r>
            <a:r>
              <a:rPr lang="zh-CN" altLang="en-US" sz="2600" b="1" i="1" dirty="0">
                <a:solidFill>
                  <a:srgbClr val="0000FF"/>
                </a:solidFill>
                <a:latin typeface="楷体_GB2312" pitchFamily="49" charset="-122"/>
                <a:ea typeface="楷体_GB2312" pitchFamily="49" charset="-122"/>
              </a:rPr>
              <a:t>种实现方式。</a:t>
            </a:r>
            <a:r>
              <a:rPr lang="zh-CN" altLang="en-US" sz="2600" b="1" dirty="0">
                <a:latin typeface="楷体_GB2312" pitchFamily="49" charset="-122"/>
                <a:ea typeface="楷体_GB2312" pitchFamily="49" charset="-122"/>
              </a:rPr>
              <a:t>这</a:t>
            </a:r>
            <a:r>
              <a:rPr lang="en-US" altLang="zh-CN" sz="2600" b="1" dirty="0">
                <a:latin typeface="楷体_GB2312" pitchFamily="49" charset="-122"/>
                <a:ea typeface="楷体_GB2312" pitchFamily="49" charset="-122"/>
              </a:rPr>
              <a:t>4</a:t>
            </a:r>
            <a:r>
              <a:rPr lang="zh-CN" altLang="en-US" sz="2600" b="1" dirty="0">
                <a:latin typeface="楷体_GB2312" pitchFamily="49" charset="-122"/>
                <a:ea typeface="楷体_GB2312" pitchFamily="49" charset="-122"/>
              </a:rPr>
              <a:t>种实现方式为：电码本（</a:t>
            </a:r>
            <a:r>
              <a:rPr lang="en-US" altLang="zh-CN" sz="2600" b="1" dirty="0">
                <a:latin typeface="楷体_GB2312" pitchFamily="49" charset="-122"/>
                <a:ea typeface="楷体_GB2312" pitchFamily="49" charset="-122"/>
              </a:rPr>
              <a:t>ECB</a:t>
            </a:r>
            <a:r>
              <a:rPr lang="zh-CN" altLang="en-US" sz="2600" b="1" dirty="0">
                <a:latin typeface="楷体_GB2312" pitchFamily="49" charset="-122"/>
                <a:ea typeface="楷体_GB2312" pitchFamily="49" charset="-122"/>
              </a:rPr>
              <a:t>）、密码分组链接（</a:t>
            </a:r>
            <a:r>
              <a:rPr lang="en-US" altLang="zh-CN" sz="2600" b="1" dirty="0">
                <a:latin typeface="楷体_GB2312" pitchFamily="49" charset="-122"/>
                <a:ea typeface="楷体_GB2312" pitchFamily="49" charset="-122"/>
              </a:rPr>
              <a:t>CBC</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64</a:t>
            </a:r>
            <a:r>
              <a:rPr lang="zh-CN" altLang="en-US" sz="2600" b="1" dirty="0">
                <a:latin typeface="楷体_GB2312" pitchFamily="49" charset="-122"/>
                <a:ea typeface="楷体_GB2312" pitchFamily="49" charset="-122"/>
              </a:rPr>
              <a:t>比特输出反馈（</a:t>
            </a:r>
            <a:r>
              <a:rPr lang="en-US" altLang="zh-CN" sz="2600" b="1" dirty="0">
                <a:latin typeface="楷体_GB2312" pitchFamily="49" charset="-122"/>
                <a:ea typeface="楷体_GB2312" pitchFamily="49" charset="-122"/>
              </a:rPr>
              <a:t>OFB</a:t>
            </a:r>
            <a:r>
              <a:rPr lang="zh-CN" altLang="en-US" sz="2600" b="1" dirty="0">
                <a:latin typeface="楷体_GB2312" pitchFamily="49" charset="-122"/>
                <a:ea typeface="楷体_GB2312" pitchFamily="49" charset="-122"/>
              </a:rPr>
              <a:t>）和</a:t>
            </a:r>
            <a:r>
              <a:rPr lang="en-US" altLang="zh-CN" sz="2600" b="1" dirty="0">
                <a:latin typeface="楷体_GB2312" pitchFamily="49" charset="-122"/>
                <a:ea typeface="楷体_GB2312" pitchFamily="49" charset="-122"/>
              </a:rPr>
              <a:t>1</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8</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16</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32</a:t>
            </a:r>
            <a:r>
              <a:rPr lang="zh-CN" altLang="en-US" sz="2600" b="1" dirty="0">
                <a:latin typeface="楷体_GB2312" pitchFamily="49" charset="-122"/>
                <a:ea typeface="楷体_GB2312" pitchFamily="49" charset="-122"/>
              </a:rPr>
              <a:t>或</a:t>
            </a:r>
            <a:r>
              <a:rPr lang="en-US" altLang="zh-CN" sz="2600" b="1" dirty="0">
                <a:latin typeface="楷体_GB2312" pitchFamily="49" charset="-122"/>
                <a:ea typeface="楷体_GB2312" pitchFamily="49" charset="-122"/>
              </a:rPr>
              <a:t>64</a:t>
            </a:r>
            <a:r>
              <a:rPr lang="zh-CN" altLang="en-US" sz="2600" b="1" dirty="0">
                <a:latin typeface="楷体_GB2312" pitchFamily="49" charset="-122"/>
                <a:ea typeface="楷体_GB2312" pitchFamily="49" charset="-122"/>
              </a:rPr>
              <a:t>比特密码反馈（</a:t>
            </a:r>
            <a:r>
              <a:rPr lang="en-US" altLang="zh-CN" sz="2600" b="1" dirty="0">
                <a:latin typeface="楷体_GB2312" pitchFamily="49" charset="-122"/>
                <a:ea typeface="楷体_GB2312" pitchFamily="49" charset="-122"/>
              </a:rPr>
              <a:t>CFB</a:t>
            </a:r>
            <a:r>
              <a:rPr lang="zh-CN" altLang="en-US" sz="2600" b="1" dirty="0">
                <a:latin typeface="楷体_GB2312" pitchFamily="49" charset="-122"/>
                <a:ea typeface="楷体_GB2312" pitchFamily="49" charset="-122"/>
              </a:rPr>
              <a:t>）模式。</a:t>
            </a:r>
          </a:p>
        </p:txBody>
      </p:sp>
      <p:sp>
        <p:nvSpPr>
          <p:cNvPr id="77834" name="Rectangle 10"/>
          <p:cNvSpPr>
            <a:spLocks noChangeArrowheads="1"/>
          </p:cNvSpPr>
          <p:nvPr/>
        </p:nvSpPr>
        <p:spPr bwMode="auto">
          <a:xfrm>
            <a:off x="468313" y="287338"/>
            <a:ext cx="4718050" cy="549275"/>
          </a:xfrm>
          <a:prstGeom prst="rect">
            <a:avLst/>
          </a:prstGeom>
          <a:noFill/>
          <a:ln w="9525">
            <a:noFill/>
            <a:miter lim="800000"/>
            <a:headEnd/>
            <a:tailEnd/>
          </a:ln>
          <a:effectLst/>
        </p:spPr>
        <p:txBody>
          <a:bodyPr wrap="none" anchor="ctr">
            <a:spAutoFit/>
          </a:bodyPr>
          <a:lstStyle/>
          <a:p>
            <a:pPr eaLnBrk="0" hangingPunct="0">
              <a:buFontTx/>
              <a:buChar char="•"/>
            </a:pPr>
            <a:r>
              <a:rPr lang="zh-CN" altLang="en-US" sz="3000" b="1">
                <a:solidFill>
                  <a:srgbClr val="FF0000"/>
                </a:solidFill>
                <a:effectLst>
                  <a:outerShdw blurRad="38100" dist="38100" dir="2700000" algn="tl">
                    <a:srgbClr val="C0C0C0"/>
                  </a:outerShdw>
                </a:effectLst>
                <a:latin typeface="楷体_GB2312" pitchFamily="49" charset="-122"/>
                <a:ea typeface="楷体_GB2312" pitchFamily="49" charset="-122"/>
              </a:rPr>
              <a:t>密钥托管技术研究的内容 </a:t>
            </a:r>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C03A8F7E-6D83-4221-B50A-3A126ACDFC55}"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C402C770-FDE8-4052-BFA2-34770DBD1850}" type="slidenum">
              <a:rPr lang="en-US" altLang="zh-CN"/>
              <a:pPr/>
              <a:t>31</a:t>
            </a:fld>
            <a:endParaRPr lang="en-US" altLang="zh-CN"/>
          </a:p>
        </p:txBody>
      </p:sp>
      <p:sp>
        <p:nvSpPr>
          <p:cNvPr id="6" name="矩形 5"/>
          <p:cNvSpPr/>
          <p:nvPr/>
        </p:nvSpPr>
        <p:spPr>
          <a:xfrm>
            <a:off x="0" y="928670"/>
            <a:ext cx="8858280" cy="5632311"/>
          </a:xfrm>
          <a:prstGeom prst="rect">
            <a:avLst/>
          </a:prstGeom>
        </p:spPr>
        <p:txBody>
          <a:bodyPr wrap="square">
            <a:spAutoFit/>
          </a:bodyPr>
          <a:lstStyle/>
          <a:p>
            <a:pPr algn="l">
              <a:lnSpc>
                <a:spcPct val="125000"/>
              </a:lnSpc>
            </a:pPr>
            <a:r>
              <a:rPr lang="zh-CN" altLang="en-US" sz="2400" b="1" i="1" dirty="0" smtClean="0">
                <a:effectLst>
                  <a:outerShdw blurRad="38100" dist="38100" dir="2700000" algn="tl">
                    <a:srgbClr val="C0C0C0"/>
                  </a:outerShdw>
                </a:effectLst>
                <a:latin typeface="楷体_GB2312" pitchFamily="49" charset="-122"/>
                <a:ea typeface="楷体_GB2312" pitchFamily="49" charset="-122"/>
              </a:rPr>
              <a:t>    该算法于</a:t>
            </a:r>
            <a:r>
              <a:rPr lang="en-US" altLang="zh-CN" sz="2400" b="1" i="1" dirty="0" smtClean="0">
                <a:effectLst>
                  <a:outerShdw blurRad="38100" dist="38100" dir="2700000" algn="tl">
                    <a:srgbClr val="C0C0C0"/>
                  </a:outerShdw>
                </a:effectLst>
                <a:latin typeface="楷体_GB2312" pitchFamily="49" charset="-122"/>
                <a:ea typeface="楷体_GB2312" pitchFamily="49" charset="-122"/>
              </a:rPr>
              <a:t>1998</a:t>
            </a:r>
            <a:r>
              <a:rPr lang="zh-CN" altLang="en-US" sz="2400" b="1" i="1" dirty="0" smtClean="0">
                <a:effectLst>
                  <a:outerShdw blurRad="38100" dist="38100" dir="2700000" algn="tl">
                    <a:srgbClr val="C0C0C0"/>
                  </a:outerShdw>
                </a:effectLst>
                <a:latin typeface="楷体_GB2312" pitchFamily="49" charset="-122"/>
                <a:ea typeface="楷体_GB2312" pitchFamily="49" charset="-122"/>
              </a:rPr>
              <a:t>年</a:t>
            </a:r>
            <a:r>
              <a:rPr lang="en-US" altLang="zh-CN" sz="2400" b="1" i="1" dirty="0" smtClean="0">
                <a:effectLst>
                  <a:outerShdw blurRad="38100" dist="38100" dir="2700000" algn="tl">
                    <a:srgbClr val="C0C0C0"/>
                  </a:outerShdw>
                </a:effectLst>
                <a:latin typeface="楷体_GB2312" pitchFamily="49" charset="-122"/>
                <a:ea typeface="楷体_GB2312" pitchFamily="49" charset="-122"/>
              </a:rPr>
              <a:t>3</a:t>
            </a:r>
            <a:r>
              <a:rPr lang="zh-CN" altLang="en-US" sz="2400" b="1" i="1" dirty="0" smtClean="0">
                <a:effectLst>
                  <a:outerShdw blurRad="38100" dist="38100" dir="2700000" algn="tl">
                    <a:srgbClr val="C0C0C0"/>
                  </a:outerShdw>
                </a:effectLst>
                <a:latin typeface="楷体_GB2312" pitchFamily="49" charset="-122"/>
                <a:ea typeface="楷体_GB2312" pitchFamily="49" charset="-122"/>
              </a:rPr>
              <a:t>月公布</a:t>
            </a:r>
            <a:r>
              <a:rPr lang="zh-CN" altLang="en-US" sz="2400" b="1" dirty="0" smtClean="0">
                <a:latin typeface="楷体_GB2312" pitchFamily="49" charset="-122"/>
                <a:ea typeface="楷体_GB2312" pitchFamily="49" charset="-122"/>
              </a:rPr>
              <a:t>。据密码专家们推算，如果采用价值一百万美元的机器攻破</a:t>
            </a:r>
            <a:r>
              <a:rPr lang="en-US" altLang="zh-CN" sz="2400" b="1" dirty="0" smtClean="0">
                <a:latin typeface="楷体_GB2312" pitchFamily="49" charset="-122"/>
                <a:ea typeface="楷体_GB2312" pitchFamily="49" charset="-122"/>
              </a:rPr>
              <a:t>56</a:t>
            </a:r>
            <a:r>
              <a:rPr lang="zh-CN" altLang="en-US" sz="2400" b="1" dirty="0" smtClean="0">
                <a:latin typeface="楷体_GB2312" pitchFamily="49" charset="-122"/>
                <a:ea typeface="楷体_GB2312" pitchFamily="49" charset="-122"/>
              </a:rPr>
              <a:t>比特的密钥需要</a:t>
            </a:r>
            <a:r>
              <a:rPr lang="en-US" altLang="zh-CN" sz="2400" b="1" dirty="0" smtClean="0">
                <a:latin typeface="楷体_GB2312" pitchFamily="49" charset="-122"/>
                <a:ea typeface="楷体_GB2312" pitchFamily="49" charset="-122"/>
              </a:rPr>
              <a:t>3.5</a:t>
            </a:r>
            <a:r>
              <a:rPr lang="zh-CN" altLang="en-US" sz="2400" b="1" dirty="0" smtClean="0">
                <a:latin typeface="楷体_GB2312" pitchFamily="49" charset="-122"/>
                <a:ea typeface="楷体_GB2312" pitchFamily="49" charset="-122"/>
              </a:rPr>
              <a:t>小时，而攻破</a:t>
            </a:r>
            <a:r>
              <a:rPr lang="en-US" altLang="zh-CN" sz="2400" b="1" dirty="0" smtClean="0">
                <a:latin typeface="楷体_GB2312" pitchFamily="49" charset="-122"/>
                <a:ea typeface="楷体_GB2312" pitchFamily="49" charset="-122"/>
              </a:rPr>
              <a:t>80</a:t>
            </a:r>
            <a:r>
              <a:rPr lang="zh-CN" altLang="en-US" sz="2400" b="1" dirty="0" smtClean="0">
                <a:latin typeface="楷体_GB2312" pitchFamily="49" charset="-122"/>
                <a:ea typeface="楷体_GB2312" pitchFamily="49" charset="-122"/>
              </a:rPr>
              <a:t>比特的密钥则需要</a:t>
            </a:r>
            <a:r>
              <a:rPr lang="en-US" altLang="zh-CN" sz="2400" b="1" dirty="0" smtClean="0">
                <a:latin typeface="楷体_GB2312" pitchFamily="49" charset="-122"/>
                <a:ea typeface="楷体_GB2312" pitchFamily="49" charset="-122"/>
              </a:rPr>
              <a:t>2000</a:t>
            </a:r>
            <a:r>
              <a:rPr lang="zh-CN" altLang="en-US" sz="2400" b="1" dirty="0" smtClean="0">
                <a:latin typeface="楷体_GB2312" pitchFamily="49" charset="-122"/>
                <a:ea typeface="楷体_GB2312" pitchFamily="49" charset="-122"/>
              </a:rPr>
              <a:t>年；如果采用价值十亿美元的机器攻破</a:t>
            </a:r>
            <a:r>
              <a:rPr lang="en-US" altLang="zh-CN" sz="2400" b="1" dirty="0" smtClean="0">
                <a:latin typeface="楷体_GB2312" pitchFamily="49" charset="-122"/>
                <a:ea typeface="楷体_GB2312" pitchFamily="49" charset="-122"/>
              </a:rPr>
              <a:t>56</a:t>
            </a:r>
            <a:r>
              <a:rPr lang="zh-CN" altLang="en-US" sz="2400" b="1" dirty="0" smtClean="0">
                <a:latin typeface="楷体_GB2312" pitchFamily="49" charset="-122"/>
                <a:ea typeface="楷体_GB2312" pitchFamily="49" charset="-122"/>
              </a:rPr>
              <a:t>比特的密钥需要</a:t>
            </a:r>
            <a:r>
              <a:rPr lang="en-US" altLang="zh-CN" sz="2400" b="1" dirty="0" smtClean="0">
                <a:latin typeface="楷体_GB2312" pitchFamily="49" charset="-122"/>
                <a:ea typeface="楷体_GB2312" pitchFamily="49" charset="-122"/>
              </a:rPr>
              <a:t>13</a:t>
            </a:r>
            <a:r>
              <a:rPr lang="zh-CN" altLang="en-US" sz="2400" b="1" dirty="0" smtClean="0">
                <a:latin typeface="楷体_GB2312" pitchFamily="49" charset="-122"/>
                <a:ea typeface="楷体_GB2312" pitchFamily="49" charset="-122"/>
              </a:rPr>
              <a:t>秒，而攻破</a:t>
            </a:r>
            <a:r>
              <a:rPr lang="en-US" altLang="zh-CN" sz="2400" b="1" dirty="0" smtClean="0">
                <a:latin typeface="楷体_GB2312" pitchFamily="49" charset="-122"/>
                <a:ea typeface="楷体_GB2312" pitchFamily="49" charset="-122"/>
              </a:rPr>
              <a:t>80</a:t>
            </a:r>
            <a:r>
              <a:rPr lang="zh-CN" altLang="en-US" sz="2400" b="1" dirty="0" smtClean="0">
                <a:latin typeface="楷体_GB2312" pitchFamily="49" charset="-122"/>
                <a:ea typeface="楷体_GB2312" pitchFamily="49" charset="-122"/>
              </a:rPr>
              <a:t>比特的密钥则需要</a:t>
            </a:r>
            <a:r>
              <a:rPr lang="en-US" altLang="zh-CN" sz="2400" b="1" dirty="0" smtClean="0">
                <a:latin typeface="楷体_GB2312" pitchFamily="49" charset="-122"/>
                <a:ea typeface="楷体_GB2312" pitchFamily="49" charset="-122"/>
              </a:rPr>
              <a:t>6.7</a:t>
            </a:r>
            <a:r>
              <a:rPr lang="zh-CN" altLang="en-US" sz="2400" b="1" dirty="0" smtClean="0">
                <a:latin typeface="楷体_GB2312" pitchFamily="49" charset="-122"/>
                <a:ea typeface="楷体_GB2312" pitchFamily="49" charset="-122"/>
              </a:rPr>
              <a:t>年。虽然一些密码学家认为</a:t>
            </a:r>
            <a:r>
              <a:rPr lang="en-US" altLang="zh-CN" sz="2400" b="1" dirty="0" smtClean="0">
                <a:latin typeface="楷体_GB2312" pitchFamily="49" charset="-122"/>
                <a:ea typeface="楷体_GB2312" pitchFamily="49" charset="-122"/>
              </a:rPr>
              <a:t>Skipjack</a:t>
            </a:r>
            <a:r>
              <a:rPr lang="zh-CN" altLang="en-US" sz="2400" b="1" dirty="0" smtClean="0">
                <a:latin typeface="楷体_GB2312" pitchFamily="49" charset="-122"/>
                <a:ea typeface="楷体_GB2312" pitchFamily="49" charset="-122"/>
              </a:rPr>
              <a:t>有陷门，但对目前任何已知的攻击方法还不存在任何风险，该算法可以在不影响政府合法监视的环境下为保密通信提供加密工具。</a:t>
            </a:r>
          </a:p>
          <a:p>
            <a:pPr algn="l">
              <a:lnSpc>
                <a:spcPct val="125000"/>
              </a:lnSpc>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LEAF</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Law Enforcement Access Field</a:t>
            </a:r>
            <a:r>
              <a:rPr lang="zh-CN" altLang="en-US" sz="2400" b="1" dirty="0" smtClean="0">
                <a:latin typeface="楷体_GB2312" pitchFamily="49" charset="-122"/>
                <a:ea typeface="楷体_GB2312" pitchFamily="49" charset="-122"/>
              </a:rPr>
              <a:t>，法律实施访问域）</a:t>
            </a:r>
          </a:p>
          <a:p>
            <a:pPr algn="l">
              <a:lnSpc>
                <a:spcPct val="125000"/>
              </a:lnSpc>
            </a:pPr>
            <a:r>
              <a:rPr lang="zh-CN" altLang="en-US" sz="2400" b="1" dirty="0" smtClean="0">
                <a:latin typeface="楷体_GB2312" pitchFamily="49" charset="-122"/>
                <a:ea typeface="楷体_GB2312" pitchFamily="49" charset="-122"/>
              </a:rPr>
              <a:t>    通过这个访问域，法律实施部门可以在法律授权的情况下，实现对用户之间通信的监听（解密或无密钥）。这也看成是一个</a:t>
            </a:r>
            <a:r>
              <a:rPr lang="zh-CN" altLang="en-US" sz="2400" b="1" dirty="0" smtClean="0">
                <a:latin typeface="Times New Roman"/>
                <a:ea typeface="楷体_GB2312" pitchFamily="49" charset="-122"/>
              </a:rPr>
              <a:t>“</a:t>
            </a:r>
            <a:r>
              <a:rPr lang="zh-CN" altLang="en-US" sz="2400" b="1" dirty="0" smtClean="0">
                <a:latin typeface="楷体_GB2312" pitchFamily="49" charset="-122"/>
                <a:ea typeface="楷体_GB2312" pitchFamily="49" charset="-122"/>
              </a:rPr>
              <a:t>后门</a:t>
            </a:r>
            <a:r>
              <a:rPr lang="zh-CN" altLang="en-US" sz="2400" b="1" dirty="0" smtClean="0">
                <a:latin typeface="Times New Roman"/>
                <a:ea typeface="楷体_GB2312" pitchFamily="49" charset="-122"/>
              </a:rPr>
              <a:t>”</a:t>
            </a:r>
            <a:r>
              <a:rPr lang="zh-CN" altLang="en-US" sz="2400" b="1" dirty="0" smtClean="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p>
            <a:fld id="{C3077C38-8110-4C73-8A0E-27A5402A7FBA}" type="datetime1">
              <a:rPr lang="zh-CN" altLang="en-US"/>
              <a:pPr/>
              <a:t>2023/4/25</a:t>
            </a:fld>
            <a:endParaRPr lang="en-US" altLang="zh-CN"/>
          </a:p>
        </p:txBody>
      </p:sp>
      <p:sp>
        <p:nvSpPr>
          <p:cNvPr id="6" name="Rectangle 6"/>
          <p:cNvSpPr>
            <a:spLocks noGrp="1" noChangeArrowheads="1"/>
          </p:cNvSpPr>
          <p:nvPr>
            <p:ph type="sldNum" sz="quarter" idx="4294967295"/>
          </p:nvPr>
        </p:nvSpPr>
        <p:spPr>
          <a:xfrm>
            <a:off x="6553200" y="6391275"/>
            <a:ext cx="1905000" cy="457200"/>
          </a:xfrm>
          <a:prstGeom prst="rect">
            <a:avLst/>
          </a:prstGeom>
          <a:ln/>
        </p:spPr>
        <p:txBody>
          <a:bodyPr/>
          <a:lstStyle/>
          <a:p>
            <a:fld id="{972248DA-C6F0-40FA-982E-26166CA11F96}" type="slidenum">
              <a:rPr lang="en-US" altLang="zh-CN"/>
              <a:pPr/>
              <a:t>32</a:t>
            </a:fld>
            <a:endParaRPr lang="en-US" altLang="zh-CN"/>
          </a:p>
        </p:txBody>
      </p:sp>
      <p:sp>
        <p:nvSpPr>
          <p:cNvPr id="79878" name="Rectangle 6"/>
          <p:cNvSpPr>
            <a:spLocks noGrp="1" noChangeArrowheads="1"/>
          </p:cNvSpPr>
          <p:nvPr>
            <p:ph type="title" idx="4294967295"/>
          </p:nvPr>
        </p:nvSpPr>
        <p:spPr>
          <a:xfrm>
            <a:off x="611188" y="412750"/>
            <a:ext cx="7772400" cy="1000125"/>
          </a:xfrm>
        </p:spPr>
        <p:txBody>
          <a:bodyPr/>
          <a:lstStyle/>
          <a:p>
            <a:pPr algn="l">
              <a:buFontTx/>
              <a:buChar char="•"/>
            </a:pPr>
            <a:r>
              <a:rPr lang="zh-CN" altLang="en-US" smtClean="0"/>
              <a:t>密钥托管技术的具体实施 </a:t>
            </a:r>
          </a:p>
        </p:txBody>
      </p:sp>
      <p:sp>
        <p:nvSpPr>
          <p:cNvPr id="79879" name="Text Box 7"/>
          <p:cNvSpPr txBox="1">
            <a:spLocks noChangeArrowheads="1"/>
          </p:cNvSpPr>
          <p:nvPr/>
        </p:nvSpPr>
        <p:spPr bwMode="auto">
          <a:xfrm>
            <a:off x="0" y="1312863"/>
            <a:ext cx="9144000" cy="4564062"/>
          </a:xfrm>
          <a:prstGeom prst="rect">
            <a:avLst/>
          </a:prstGeom>
          <a:noFill/>
          <a:ln w="9525">
            <a:noFill/>
            <a:miter lim="800000"/>
            <a:headEnd/>
            <a:tailEnd/>
          </a:ln>
          <a:effectLst/>
        </p:spPr>
        <p:txBody>
          <a:bodyPr>
            <a:spAutoFit/>
          </a:bodyPr>
          <a:lstStyle/>
          <a:p>
            <a:pPr algn="l">
              <a:lnSpc>
                <a:spcPct val="125000"/>
              </a:lnSpc>
            </a:pPr>
            <a:r>
              <a:rPr lang="zh-CN" altLang="en-US" sz="2600" b="1" dirty="0">
                <a:latin typeface="楷体_GB2312" pitchFamily="49" charset="-122"/>
                <a:ea typeface="楷体_GB2312" pitchFamily="49" charset="-122"/>
              </a:rPr>
              <a:t>    该密钥托管技术具体实施时有</a:t>
            </a:r>
            <a:r>
              <a:rPr lang="en-US" altLang="zh-CN" sz="2600" b="1" dirty="0">
                <a:latin typeface="楷体_GB2312" pitchFamily="49" charset="-122"/>
                <a:ea typeface="楷体_GB2312" pitchFamily="49" charset="-122"/>
              </a:rPr>
              <a:t>3</a:t>
            </a:r>
            <a:r>
              <a:rPr lang="zh-CN" altLang="en-US" sz="2600" b="1" dirty="0">
                <a:latin typeface="楷体_GB2312" pitchFamily="49" charset="-122"/>
                <a:ea typeface="楷体_GB2312" pitchFamily="49" charset="-122"/>
              </a:rPr>
              <a:t>个主要环节：生产托管</a:t>
            </a:r>
            <a:r>
              <a:rPr lang="en-US" altLang="zh-CN" sz="2600" b="1" dirty="0">
                <a:latin typeface="楷体_GB2312" pitchFamily="49" charset="-122"/>
                <a:ea typeface="楷体_GB2312" pitchFamily="49" charset="-122"/>
              </a:rPr>
              <a:t>Clipper</a:t>
            </a:r>
            <a:r>
              <a:rPr lang="zh-CN" altLang="en-US" sz="2600" b="1" dirty="0">
                <a:latin typeface="楷体_GB2312" pitchFamily="49" charset="-122"/>
                <a:ea typeface="楷体_GB2312" pitchFamily="49" charset="-122"/>
              </a:rPr>
              <a:t>芯片、用芯片加密通信和无密钥存取。</a:t>
            </a:r>
          </a:p>
          <a:p>
            <a:pPr algn="l">
              <a:lnSpc>
                <a:spcPct val="125000"/>
              </a:lnSpc>
            </a:pPr>
            <a:r>
              <a:rPr lang="zh-CN" altLang="en-US" sz="2600" b="1" dirty="0">
                <a:latin typeface="楷体_GB2312" pitchFamily="49" charset="-122"/>
                <a:ea typeface="楷体_GB2312" pitchFamily="49" charset="-122"/>
              </a:rPr>
              <a:t>   （</a:t>
            </a:r>
            <a:r>
              <a:rPr lang="en-US" altLang="zh-CN" sz="2600" b="1" dirty="0">
                <a:latin typeface="楷体_GB2312" pitchFamily="49" charset="-122"/>
                <a:ea typeface="楷体_GB2312" pitchFamily="49" charset="-122"/>
              </a:rPr>
              <a:t>1</a:t>
            </a:r>
            <a:r>
              <a:rPr lang="zh-CN" altLang="en-US" sz="2600" b="1" dirty="0">
                <a:latin typeface="楷体_GB2312" pitchFamily="49" charset="-122"/>
                <a:ea typeface="楷体_GB2312" pitchFamily="49" charset="-122"/>
              </a:rPr>
              <a:t>）</a:t>
            </a:r>
            <a:r>
              <a:rPr lang="zh-CN" altLang="en-US" sz="2600" b="1" dirty="0">
                <a:solidFill>
                  <a:srgbClr val="0000FF"/>
                </a:solidFill>
                <a:latin typeface="楷体_GB2312" pitchFamily="49" charset="-122"/>
                <a:ea typeface="楷体_GB2312" pitchFamily="49" charset="-122"/>
              </a:rPr>
              <a:t>生产托管</a:t>
            </a:r>
            <a:r>
              <a:rPr lang="en-US" altLang="zh-CN" sz="2600" b="1" dirty="0">
                <a:solidFill>
                  <a:srgbClr val="0000FF"/>
                </a:solidFill>
                <a:latin typeface="楷体_GB2312" pitchFamily="49" charset="-122"/>
                <a:ea typeface="楷体_GB2312" pitchFamily="49" charset="-122"/>
              </a:rPr>
              <a:t>Clipper</a:t>
            </a:r>
            <a:r>
              <a:rPr lang="zh-CN" altLang="en-US" sz="2600" b="1" dirty="0">
                <a:solidFill>
                  <a:srgbClr val="0000FF"/>
                </a:solidFill>
                <a:latin typeface="楷体_GB2312" pitchFamily="49" charset="-122"/>
                <a:ea typeface="楷体_GB2312" pitchFamily="49" charset="-122"/>
              </a:rPr>
              <a:t>芯片</a:t>
            </a:r>
          </a:p>
          <a:p>
            <a:pPr algn="l">
              <a:lnSpc>
                <a:spcPct val="125000"/>
              </a:lnSpc>
            </a:pPr>
            <a:r>
              <a:rPr lang="en-US" altLang="zh-CN" sz="2600" b="1" dirty="0">
                <a:latin typeface="楷体_GB2312" pitchFamily="49" charset="-122"/>
                <a:ea typeface="楷体_GB2312" pitchFamily="49" charset="-122"/>
              </a:rPr>
              <a:t>    Clipper</a:t>
            </a:r>
            <a:r>
              <a:rPr lang="zh-CN" altLang="en-US" sz="2600" b="1" dirty="0">
                <a:latin typeface="楷体_GB2312" pitchFamily="49" charset="-122"/>
                <a:ea typeface="楷体_GB2312" pitchFamily="49" charset="-122"/>
              </a:rPr>
              <a:t>芯片主要包含：</a:t>
            </a:r>
            <a:r>
              <a:rPr lang="en-US" altLang="zh-CN" sz="2600" b="1" dirty="0">
                <a:latin typeface="楷体_GB2312" pitchFamily="49" charset="-122"/>
                <a:ea typeface="楷体_GB2312" pitchFamily="49" charset="-122"/>
              </a:rPr>
              <a:t>Skipjack</a:t>
            </a:r>
            <a:r>
              <a:rPr lang="zh-CN" altLang="en-US" sz="2600" b="1" dirty="0">
                <a:latin typeface="楷体_GB2312" pitchFamily="49" charset="-122"/>
                <a:ea typeface="楷体_GB2312" pitchFamily="49" charset="-122"/>
              </a:rPr>
              <a:t>加密算法、</a:t>
            </a:r>
            <a:r>
              <a:rPr lang="en-US" altLang="zh-CN" sz="2600" b="1" dirty="0">
                <a:latin typeface="楷体_GB2312" pitchFamily="49" charset="-122"/>
                <a:ea typeface="楷体_GB2312" pitchFamily="49" charset="-122"/>
              </a:rPr>
              <a:t>80</a:t>
            </a:r>
            <a:r>
              <a:rPr lang="zh-CN" altLang="en-US" sz="2600" b="1" dirty="0">
                <a:latin typeface="楷体_GB2312" pitchFamily="49" charset="-122"/>
                <a:ea typeface="楷体_GB2312" pitchFamily="49" charset="-122"/>
              </a:rPr>
              <a:t>比特的族密钥</a:t>
            </a:r>
            <a:r>
              <a:rPr lang="en-US" altLang="zh-CN" sz="2600" b="1" dirty="0">
                <a:latin typeface="楷体_GB2312" pitchFamily="49" charset="-122"/>
                <a:ea typeface="楷体_GB2312" pitchFamily="49" charset="-122"/>
              </a:rPr>
              <a:t>KF</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Family Key</a:t>
            </a:r>
            <a:r>
              <a:rPr lang="zh-CN" altLang="en-US" sz="2600" b="1" dirty="0">
                <a:latin typeface="楷体_GB2312" pitchFamily="49" charset="-122"/>
                <a:ea typeface="楷体_GB2312" pitchFamily="49" charset="-122"/>
              </a:rPr>
              <a:t>，同一芯片的族密钥相同）、芯片单元标识符</a:t>
            </a:r>
            <a:r>
              <a:rPr lang="en-US" altLang="zh-CN" sz="2600" b="1" dirty="0">
                <a:latin typeface="楷体_GB2312" pitchFamily="49" charset="-122"/>
                <a:ea typeface="楷体_GB2312" pitchFamily="49" charset="-122"/>
              </a:rPr>
              <a:t>UID</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Unique Identifier</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80</a:t>
            </a:r>
            <a:r>
              <a:rPr lang="zh-CN" altLang="en-US" sz="2600" b="1" dirty="0">
                <a:latin typeface="楷体_GB2312" pitchFamily="49" charset="-122"/>
                <a:ea typeface="楷体_GB2312" pitchFamily="49" charset="-122"/>
              </a:rPr>
              <a:t>比特的芯片单元密钥</a:t>
            </a:r>
            <a:r>
              <a:rPr lang="en-US" altLang="zh-CN" sz="2600" b="1" dirty="0">
                <a:latin typeface="楷体_GB2312" pitchFamily="49" charset="-122"/>
                <a:ea typeface="楷体_GB2312" pitchFamily="49" charset="-122"/>
              </a:rPr>
              <a:t>KU(Unique Key</a:t>
            </a:r>
            <a:r>
              <a:rPr lang="zh-CN" altLang="en-US" sz="2600" b="1" dirty="0">
                <a:latin typeface="楷体_GB2312" pitchFamily="49" charset="-122"/>
                <a:ea typeface="楷体_GB2312" pitchFamily="49" charset="-122"/>
              </a:rPr>
              <a:t>，由两个</a:t>
            </a:r>
            <a:r>
              <a:rPr lang="en-US" altLang="zh-CN" sz="2600" b="1" dirty="0">
                <a:latin typeface="楷体_GB2312" pitchFamily="49" charset="-122"/>
                <a:ea typeface="楷体_GB2312" pitchFamily="49" charset="-122"/>
              </a:rPr>
              <a:t>80</a:t>
            </a:r>
            <a:r>
              <a:rPr lang="zh-CN" altLang="en-US" sz="2600" b="1" dirty="0">
                <a:latin typeface="楷体_GB2312" pitchFamily="49" charset="-122"/>
                <a:ea typeface="楷体_GB2312" pitchFamily="49" charset="-122"/>
              </a:rPr>
              <a:t>比特的芯片单元密钥分量</a:t>
            </a:r>
            <a:r>
              <a:rPr lang="en-US" altLang="zh-CN" sz="2600" b="1" dirty="0">
                <a:latin typeface="楷体_GB2312" pitchFamily="49" charset="-122"/>
                <a:ea typeface="楷体_GB2312" pitchFamily="49" charset="-122"/>
              </a:rPr>
              <a:t>(KU1</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KU2)</a:t>
            </a:r>
            <a:r>
              <a:rPr lang="zh-CN" altLang="en-US" sz="2600" b="1" dirty="0">
                <a:latin typeface="楷体_GB2312" pitchFamily="49" charset="-122"/>
                <a:ea typeface="楷体_GB2312" pitchFamily="49" charset="-122"/>
              </a:rPr>
              <a:t>异或而成）和控制软件。</a:t>
            </a:r>
            <a:r>
              <a:rPr lang="zh-CN" altLang="en-US" sz="2600" b="1" i="1" dirty="0">
                <a:solidFill>
                  <a:srgbClr val="0000FF"/>
                </a:solidFill>
                <a:latin typeface="楷体_GB2312" pitchFamily="49" charset="-122"/>
                <a:ea typeface="楷体_GB2312" pitchFamily="49" charset="-122"/>
              </a:rPr>
              <a:t>这些内容都是固化在</a:t>
            </a:r>
            <a:r>
              <a:rPr lang="en-US" altLang="zh-CN" sz="2600" b="1" i="1" dirty="0">
                <a:solidFill>
                  <a:srgbClr val="0000FF"/>
                </a:solidFill>
                <a:latin typeface="楷体_GB2312" pitchFamily="49" charset="-122"/>
                <a:ea typeface="楷体_GB2312" pitchFamily="49" charset="-122"/>
              </a:rPr>
              <a:t>Clipper</a:t>
            </a:r>
            <a:r>
              <a:rPr lang="zh-CN" altLang="en-US" sz="2600" b="1" i="1" dirty="0">
                <a:solidFill>
                  <a:srgbClr val="0000FF"/>
                </a:solidFill>
                <a:latin typeface="楷体_GB2312" pitchFamily="49" charset="-122"/>
                <a:ea typeface="楷体_GB2312" pitchFamily="49" charset="-122"/>
              </a:rPr>
              <a:t>芯片上。</a:t>
            </a: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F37852B8-4B51-4ECE-B4A9-975AB17A8A8F}"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547C7E19-EB88-4E3E-A192-8A12BC844CCF}" type="slidenum">
              <a:rPr lang="en-US" altLang="zh-CN"/>
              <a:pPr/>
              <a:t>33</a:t>
            </a:fld>
            <a:endParaRPr lang="en-US" altLang="zh-CN"/>
          </a:p>
        </p:txBody>
      </p:sp>
      <p:sp>
        <p:nvSpPr>
          <p:cNvPr id="80903" name="Text Box 7"/>
          <p:cNvSpPr txBox="1">
            <a:spLocks noChangeArrowheads="1"/>
          </p:cNvSpPr>
          <p:nvPr/>
        </p:nvSpPr>
        <p:spPr bwMode="auto">
          <a:xfrm>
            <a:off x="0" y="404813"/>
            <a:ext cx="9144000" cy="5330825"/>
          </a:xfrm>
          <a:prstGeom prst="rect">
            <a:avLst/>
          </a:prstGeom>
          <a:noFill/>
          <a:ln w="9525">
            <a:noFill/>
            <a:miter lim="800000"/>
            <a:headEnd/>
            <a:tailEnd/>
          </a:ln>
          <a:effectLst/>
        </p:spPr>
        <p:txBody>
          <a:bodyPr>
            <a:spAutoFit/>
          </a:bodyPr>
          <a:lstStyle/>
          <a:p>
            <a:pPr algn="l">
              <a:lnSpc>
                <a:spcPct val="120000"/>
              </a:lnSpc>
            </a:pPr>
            <a:r>
              <a:rPr lang="zh-CN" altLang="en-US" sz="2600" b="1" dirty="0">
                <a:latin typeface="楷体_GB2312" pitchFamily="49" charset="-122"/>
                <a:ea typeface="楷体_GB2312" pitchFamily="49" charset="-122"/>
              </a:rPr>
              <a:t>    （</a:t>
            </a:r>
            <a:r>
              <a:rPr lang="en-US" altLang="zh-CN" sz="2600" b="1" dirty="0">
                <a:latin typeface="楷体_GB2312" pitchFamily="49" charset="-122"/>
                <a:ea typeface="楷体_GB2312" pitchFamily="49" charset="-122"/>
              </a:rPr>
              <a:t>2</a:t>
            </a:r>
            <a:r>
              <a:rPr lang="zh-CN" altLang="en-US" sz="2600" b="1" dirty="0">
                <a:latin typeface="楷体_GB2312" pitchFamily="49" charset="-122"/>
                <a:ea typeface="楷体_GB2312" pitchFamily="49" charset="-122"/>
              </a:rPr>
              <a:t>）</a:t>
            </a:r>
            <a:r>
              <a:rPr lang="zh-CN" altLang="en-US" sz="2600" b="1" dirty="0">
                <a:solidFill>
                  <a:srgbClr val="0000FF"/>
                </a:solidFill>
                <a:latin typeface="楷体_GB2312" pitchFamily="49" charset="-122"/>
                <a:ea typeface="楷体_GB2312" pitchFamily="49" charset="-122"/>
              </a:rPr>
              <a:t>用芯片加密通信</a:t>
            </a:r>
          </a:p>
          <a:p>
            <a:pPr algn="l">
              <a:lnSpc>
                <a:spcPct val="120000"/>
              </a:lnSpc>
            </a:pPr>
            <a:r>
              <a:rPr lang="zh-CN" altLang="en-US" sz="2600" b="1" dirty="0">
                <a:latin typeface="楷体_GB2312" pitchFamily="49" charset="-122"/>
                <a:ea typeface="楷体_GB2312" pitchFamily="49" charset="-122"/>
              </a:rPr>
              <a:t>    通信双方为了通信，都必须有一个装有</a:t>
            </a:r>
            <a:r>
              <a:rPr lang="en-US" altLang="zh-CN" sz="2600" b="1" dirty="0">
                <a:latin typeface="楷体_GB2312" pitchFamily="49" charset="-122"/>
                <a:ea typeface="楷体_GB2312" pitchFamily="49" charset="-122"/>
              </a:rPr>
              <a:t>Clipper</a:t>
            </a:r>
            <a:r>
              <a:rPr lang="zh-CN" altLang="en-US" sz="2600" b="1" dirty="0">
                <a:latin typeface="楷体_GB2312" pitchFamily="49" charset="-122"/>
                <a:ea typeface="楷体_GB2312" pitchFamily="49" charset="-122"/>
              </a:rPr>
              <a:t>芯片的安全防窜扰设备，该设备主要实现建立安全信道所需的协议，包括</a:t>
            </a:r>
            <a:r>
              <a:rPr lang="zh-CN" altLang="en-US" sz="2600" b="1" i="1" dirty="0">
                <a:solidFill>
                  <a:srgbClr val="0000FF"/>
                </a:solidFill>
                <a:latin typeface="楷体_GB2312" pitchFamily="49" charset="-122"/>
                <a:ea typeface="楷体_GB2312" pitchFamily="49" charset="-122"/>
              </a:rPr>
              <a:t>协商或分配</a:t>
            </a:r>
            <a:r>
              <a:rPr lang="zh-CN" altLang="en-US" sz="2600" b="1" dirty="0">
                <a:latin typeface="楷体_GB2312" pitchFamily="49" charset="-122"/>
                <a:ea typeface="楷体_GB2312" pitchFamily="49" charset="-122"/>
              </a:rPr>
              <a:t>用于加密通信的</a:t>
            </a:r>
            <a:r>
              <a:rPr lang="en-US" altLang="zh-CN" sz="2600" b="1" dirty="0">
                <a:latin typeface="楷体_GB2312" pitchFamily="49" charset="-122"/>
                <a:ea typeface="楷体_GB2312" pitchFamily="49" charset="-122"/>
              </a:rPr>
              <a:t>80</a:t>
            </a:r>
            <a:r>
              <a:rPr lang="zh-CN" altLang="en-US" sz="2600" b="1" dirty="0">
                <a:latin typeface="楷体_GB2312" pitchFamily="49" charset="-122"/>
                <a:ea typeface="楷体_GB2312" pitchFamily="49" charset="-122"/>
              </a:rPr>
              <a:t>比特秘密会话密钥</a:t>
            </a:r>
            <a:r>
              <a:rPr lang="en-US" altLang="zh-CN" sz="2600" b="1" dirty="0">
                <a:latin typeface="楷体_GB2312" pitchFamily="49" charset="-122"/>
                <a:ea typeface="楷体_GB2312" pitchFamily="49" charset="-122"/>
              </a:rPr>
              <a:t>KS</a:t>
            </a:r>
            <a:r>
              <a:rPr lang="zh-CN" altLang="en-US" sz="2600" b="1" dirty="0">
                <a:latin typeface="楷体_GB2312" pitchFamily="49" charset="-122"/>
                <a:ea typeface="楷体_GB2312" pitchFamily="49" charset="-122"/>
              </a:rPr>
              <a:t>。</a:t>
            </a:r>
          </a:p>
          <a:p>
            <a:pPr algn="l">
              <a:lnSpc>
                <a:spcPct val="120000"/>
              </a:lnSpc>
            </a:pPr>
            <a:r>
              <a:rPr lang="zh-CN" altLang="en-US" sz="2600" b="1" dirty="0">
                <a:latin typeface="楷体_GB2312" pitchFamily="49" charset="-122"/>
                <a:ea typeface="楷体_GB2312" pitchFamily="49" charset="-122"/>
              </a:rPr>
              <a:t>    （</a:t>
            </a:r>
            <a:r>
              <a:rPr lang="en-US" altLang="zh-CN" sz="2600" b="1" dirty="0">
                <a:latin typeface="楷体_GB2312" pitchFamily="49" charset="-122"/>
                <a:ea typeface="楷体_GB2312" pitchFamily="49" charset="-122"/>
              </a:rPr>
              <a:t>3</a:t>
            </a:r>
            <a:r>
              <a:rPr lang="zh-CN" altLang="en-US" sz="2600" b="1" dirty="0">
                <a:latin typeface="楷体_GB2312" pitchFamily="49" charset="-122"/>
                <a:ea typeface="楷体_GB2312" pitchFamily="49" charset="-122"/>
              </a:rPr>
              <a:t>）无密钥存取</a:t>
            </a:r>
          </a:p>
          <a:p>
            <a:pPr algn="l">
              <a:lnSpc>
                <a:spcPct val="120000"/>
              </a:lnSpc>
            </a:pPr>
            <a:r>
              <a:rPr lang="zh-CN" altLang="en-US" sz="2600" b="1" dirty="0">
                <a:latin typeface="楷体_GB2312" pitchFamily="49" charset="-122"/>
                <a:ea typeface="楷体_GB2312" pitchFamily="49" charset="-122"/>
              </a:rPr>
              <a:t>    在需要对加密的通信进行解密监控时（即在无密钥且合法的情况下），可通过一个安装好的同样的</a:t>
            </a:r>
            <a:r>
              <a:rPr lang="zh-CN" altLang="en-US" sz="2600" b="1" i="1" dirty="0">
                <a:solidFill>
                  <a:srgbClr val="0000FF"/>
                </a:solidFill>
                <a:latin typeface="楷体_GB2312" pitchFamily="49" charset="-122"/>
                <a:ea typeface="楷体_GB2312" pitchFamily="49" charset="-122"/>
              </a:rPr>
              <a:t>密码算法、族密钥</a:t>
            </a:r>
            <a:r>
              <a:rPr lang="en-US" altLang="zh-CN" sz="2600" b="1" i="1" dirty="0">
                <a:solidFill>
                  <a:srgbClr val="0000FF"/>
                </a:solidFill>
                <a:latin typeface="楷体_GB2312" pitchFamily="49" charset="-122"/>
                <a:ea typeface="楷体_GB2312" pitchFamily="49" charset="-122"/>
              </a:rPr>
              <a:t>KF</a:t>
            </a:r>
            <a:r>
              <a:rPr lang="zh-CN" altLang="en-US" sz="2600" b="1" i="1" dirty="0">
                <a:solidFill>
                  <a:srgbClr val="0000FF"/>
                </a:solidFill>
                <a:latin typeface="楷体_GB2312" pitchFamily="49" charset="-122"/>
                <a:ea typeface="楷体_GB2312" pitchFamily="49" charset="-122"/>
              </a:rPr>
              <a:t>和密钥加密密钥</a:t>
            </a:r>
            <a:r>
              <a:rPr lang="en-US" altLang="zh-CN" sz="2600" b="1" i="1" dirty="0">
                <a:solidFill>
                  <a:srgbClr val="0000FF"/>
                </a:solidFill>
                <a:latin typeface="楷体_GB2312" pitchFamily="49" charset="-122"/>
                <a:ea typeface="楷体_GB2312" pitchFamily="49" charset="-122"/>
              </a:rPr>
              <a:t>K</a:t>
            </a:r>
            <a:r>
              <a:rPr lang="zh-CN" altLang="en-US" sz="2600" b="1" i="1" dirty="0">
                <a:solidFill>
                  <a:srgbClr val="0000FF"/>
                </a:solidFill>
                <a:latin typeface="楷体_GB2312" pitchFamily="49" charset="-122"/>
                <a:ea typeface="楷体_GB2312" pitchFamily="49" charset="-122"/>
              </a:rPr>
              <a:t>的解密设备</a:t>
            </a:r>
            <a:r>
              <a:rPr lang="zh-CN" altLang="en-US" sz="2600" b="1" dirty="0">
                <a:latin typeface="楷体_GB2312" pitchFamily="49" charset="-122"/>
                <a:ea typeface="楷体_GB2312" pitchFamily="49" charset="-122"/>
              </a:rPr>
              <a:t>来实现。由于被监控的通信双方使用相同的会话密钥，解密设备不需要都取出通信双方的</a:t>
            </a:r>
            <a:r>
              <a:rPr lang="en-US" altLang="zh-CN" sz="2600" b="1" dirty="0">
                <a:latin typeface="楷体_GB2312" pitchFamily="49" charset="-122"/>
                <a:ea typeface="楷体_GB2312" pitchFamily="49" charset="-122"/>
              </a:rPr>
              <a:t>LEAF</a:t>
            </a:r>
            <a:r>
              <a:rPr lang="zh-CN" altLang="en-US" sz="2600" b="1" dirty="0">
                <a:latin typeface="楷体_GB2312" pitchFamily="49" charset="-122"/>
                <a:ea typeface="楷体_GB2312" pitchFamily="49" charset="-122"/>
              </a:rPr>
              <a:t>及芯片的单元密钥，而只需取出被监听一方的</a:t>
            </a:r>
            <a:r>
              <a:rPr lang="en-US" altLang="zh-CN" sz="2600" b="1" dirty="0">
                <a:latin typeface="楷体_GB2312" pitchFamily="49" charset="-122"/>
                <a:ea typeface="楷体_GB2312" pitchFamily="49" charset="-122"/>
              </a:rPr>
              <a:t>LEAF</a:t>
            </a:r>
            <a:r>
              <a:rPr lang="zh-CN" altLang="en-US" sz="2600" b="1" dirty="0">
                <a:latin typeface="楷体_GB2312" pitchFamily="49" charset="-122"/>
                <a:ea typeface="楷体_GB2312" pitchFamily="49" charset="-122"/>
              </a:rPr>
              <a:t>及芯片的单元密钥。</a:t>
            </a:r>
            <a:r>
              <a:rPr lang="zh-CN" altLang="en-US" sz="2600" dirty="0">
                <a:latin typeface="楷体_GB2312" pitchFamily="49" charset="-122"/>
                <a:ea typeface="楷体_GB2312" pitchFamily="49" charset="-122"/>
              </a:rPr>
              <a:t> </a:t>
            </a: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p>
            <a:fld id="{F7D05956-CC2F-4262-A3B9-EFF53C50C30E}" type="datetime1">
              <a:rPr lang="zh-CN" altLang="en-US"/>
              <a:pPr/>
              <a:t>2023/4/25</a:t>
            </a:fld>
            <a:endParaRPr lang="en-US" altLang="zh-CN"/>
          </a:p>
        </p:txBody>
      </p:sp>
      <p:sp>
        <p:nvSpPr>
          <p:cNvPr id="6" name="Rectangle 6"/>
          <p:cNvSpPr>
            <a:spLocks noGrp="1" noChangeArrowheads="1"/>
          </p:cNvSpPr>
          <p:nvPr>
            <p:ph type="sldNum" sz="quarter" idx="4294967295"/>
          </p:nvPr>
        </p:nvSpPr>
        <p:spPr>
          <a:xfrm>
            <a:off x="6553200" y="6391275"/>
            <a:ext cx="1905000" cy="457200"/>
          </a:xfrm>
          <a:prstGeom prst="rect">
            <a:avLst/>
          </a:prstGeom>
          <a:ln/>
        </p:spPr>
        <p:txBody>
          <a:bodyPr/>
          <a:lstStyle/>
          <a:p>
            <a:fld id="{4FE2046B-AE11-46F4-A81A-2570DE5034C3}" type="slidenum">
              <a:rPr lang="en-US" altLang="zh-CN"/>
              <a:pPr/>
              <a:t>34</a:t>
            </a:fld>
            <a:endParaRPr lang="en-US" altLang="zh-CN"/>
          </a:p>
        </p:txBody>
      </p:sp>
      <p:sp>
        <p:nvSpPr>
          <p:cNvPr id="82949" name="Text Box 5"/>
          <p:cNvSpPr txBox="1">
            <a:spLocks noChangeArrowheads="1"/>
          </p:cNvSpPr>
          <p:nvPr/>
        </p:nvSpPr>
        <p:spPr bwMode="auto">
          <a:xfrm>
            <a:off x="0" y="1081088"/>
            <a:ext cx="9144000" cy="5084762"/>
          </a:xfrm>
          <a:prstGeom prst="rect">
            <a:avLst/>
          </a:prstGeom>
          <a:noFill/>
          <a:ln w="9525">
            <a:noFill/>
            <a:miter lim="800000"/>
            <a:headEnd/>
            <a:tailEnd/>
          </a:ln>
          <a:effectLst/>
        </p:spPr>
        <p:txBody>
          <a:bodyPr>
            <a:spAutoFit/>
          </a:bodyPr>
          <a:lstStyle/>
          <a:p>
            <a:pPr>
              <a:lnSpc>
                <a:spcPct val="115000"/>
              </a:lnSpc>
              <a:spcBef>
                <a:spcPct val="50000"/>
              </a:spcBef>
            </a:pPr>
            <a:r>
              <a:rPr lang="zh-CN" altLang="en-US" b="1">
                <a:latin typeface="楷体_GB2312" pitchFamily="49" charset="-122"/>
                <a:ea typeface="楷体_GB2312" pitchFamily="49" charset="-122"/>
              </a:rPr>
              <a:t>    密钥托管是具有备份解密密钥的加密技术，它允许获得授权者（包括用户、民间组织和政府机构）在特定的条件下，借助于一个以上持有数据恢复密钥可信赖的委托人的支持来解密密文。</a:t>
            </a:r>
          </a:p>
          <a:p>
            <a:pPr>
              <a:lnSpc>
                <a:spcPct val="115000"/>
              </a:lnSpc>
              <a:spcBef>
                <a:spcPct val="50000"/>
              </a:spcBef>
            </a:pPr>
            <a:r>
              <a:rPr lang="zh-CN" altLang="en-US" b="1">
                <a:latin typeface="楷体_GB2312" pitchFamily="49" charset="-122"/>
                <a:ea typeface="楷体_GB2312" pitchFamily="49" charset="-122"/>
              </a:rPr>
              <a:t>    </a:t>
            </a:r>
            <a:r>
              <a:rPr lang="zh-CN" altLang="en-US" b="1" i="1">
                <a:solidFill>
                  <a:srgbClr val="0000FF"/>
                </a:solidFill>
                <a:latin typeface="楷体_GB2312" pitchFamily="49" charset="-122"/>
                <a:ea typeface="楷体_GB2312" pitchFamily="49" charset="-122"/>
              </a:rPr>
              <a:t>所谓数据恢复密钥，它不同于常用的加密、解密密钥，它只是为确定数据加密</a:t>
            </a:r>
            <a:r>
              <a:rPr lang="en-US" altLang="zh-CN" b="1" i="1">
                <a:solidFill>
                  <a:srgbClr val="0000FF"/>
                </a:solidFill>
                <a:latin typeface="楷体_GB2312" pitchFamily="49" charset="-122"/>
                <a:ea typeface="楷体_GB2312" pitchFamily="49" charset="-122"/>
              </a:rPr>
              <a:t>/</a:t>
            </a:r>
            <a:r>
              <a:rPr lang="zh-CN" altLang="en-US" b="1" i="1">
                <a:solidFill>
                  <a:srgbClr val="0000FF"/>
                </a:solidFill>
                <a:latin typeface="楷体_GB2312" pitchFamily="49" charset="-122"/>
                <a:ea typeface="楷体_GB2312" pitchFamily="49" charset="-122"/>
              </a:rPr>
              <a:t>解密提供了一种方法。而所谓密钥托管就是指存储这些数据恢复密钥的方案。</a:t>
            </a:r>
          </a:p>
          <a:p>
            <a:pPr>
              <a:lnSpc>
                <a:spcPct val="115000"/>
              </a:lnSpc>
              <a:spcBef>
                <a:spcPct val="50000"/>
              </a:spcBef>
            </a:pPr>
            <a:r>
              <a:rPr lang="zh-CN" altLang="en-US" b="1">
                <a:latin typeface="楷体_GB2312" pitchFamily="49" charset="-122"/>
                <a:ea typeface="楷体_GB2312" pitchFamily="49" charset="-122"/>
              </a:rPr>
              <a:t>    密钥托管在逻辑上分为</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个主要的模块（如图</a:t>
            </a:r>
            <a:r>
              <a:rPr lang="en-US" altLang="zh-CN" b="1">
                <a:latin typeface="楷体_GB2312" pitchFamily="49" charset="-122"/>
                <a:ea typeface="楷体_GB2312" pitchFamily="49" charset="-122"/>
              </a:rPr>
              <a:t>9-3</a:t>
            </a:r>
            <a:r>
              <a:rPr lang="zh-CN" altLang="en-US" b="1">
                <a:latin typeface="楷体_GB2312" pitchFamily="49" charset="-122"/>
                <a:ea typeface="楷体_GB2312" pitchFamily="49" charset="-122"/>
              </a:rPr>
              <a:t>所示）：</a:t>
            </a:r>
            <a:r>
              <a:rPr lang="en-US" altLang="zh-CN" b="1">
                <a:latin typeface="楷体_GB2312" pitchFamily="49" charset="-122"/>
                <a:ea typeface="楷体_GB2312" pitchFamily="49" charset="-122"/>
              </a:rPr>
              <a:t>USC</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User Security Component</a:t>
            </a:r>
            <a:r>
              <a:rPr lang="zh-CN" altLang="en-US" b="1">
                <a:latin typeface="楷体_GB2312" pitchFamily="49" charset="-122"/>
                <a:ea typeface="楷体_GB2312" pitchFamily="49" charset="-122"/>
              </a:rPr>
              <a:t>，</a:t>
            </a:r>
            <a:r>
              <a:rPr lang="zh-CN" altLang="en-US" b="1" i="1">
                <a:solidFill>
                  <a:srgbClr val="0000FF"/>
                </a:solidFill>
                <a:effectLst>
                  <a:outerShdw blurRad="38100" dist="38100" dir="2700000" algn="tl">
                    <a:srgbClr val="C0C0C0"/>
                  </a:outerShdw>
                </a:effectLst>
                <a:latin typeface="楷体_GB2312" pitchFamily="49" charset="-122"/>
                <a:ea typeface="楷体_GB2312" pitchFamily="49" charset="-122"/>
              </a:rPr>
              <a:t>用户安全模块</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KEC</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Key Escrow Component</a:t>
            </a:r>
            <a:r>
              <a:rPr lang="zh-CN" altLang="en-US" b="1">
                <a:latin typeface="楷体_GB2312" pitchFamily="49" charset="-122"/>
                <a:ea typeface="楷体_GB2312" pitchFamily="49" charset="-122"/>
              </a:rPr>
              <a:t>，</a:t>
            </a:r>
            <a:r>
              <a:rPr lang="zh-CN" altLang="en-US" b="1" i="1">
                <a:solidFill>
                  <a:srgbClr val="0000FF"/>
                </a:solidFill>
                <a:effectLst>
                  <a:outerShdw blurRad="38100" dist="38100" dir="2700000" algn="tl">
                    <a:srgbClr val="C0C0C0"/>
                  </a:outerShdw>
                </a:effectLst>
                <a:latin typeface="楷体_GB2312" pitchFamily="49" charset="-122"/>
                <a:ea typeface="楷体_GB2312" pitchFamily="49" charset="-122"/>
              </a:rPr>
              <a:t>密钥托管模块</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DRC</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Data Recovery Component</a:t>
            </a:r>
            <a:r>
              <a:rPr lang="zh-CN" altLang="en-US" b="1">
                <a:latin typeface="楷体_GB2312" pitchFamily="49" charset="-122"/>
                <a:ea typeface="楷体_GB2312" pitchFamily="49" charset="-122"/>
              </a:rPr>
              <a:t>，</a:t>
            </a:r>
            <a:r>
              <a:rPr lang="zh-CN" altLang="en-US" b="1" i="1">
                <a:solidFill>
                  <a:srgbClr val="0000FF"/>
                </a:solidFill>
                <a:effectLst>
                  <a:outerShdw blurRad="38100" dist="38100" dir="2700000" algn="tl">
                    <a:srgbClr val="C0C0C0"/>
                  </a:outerShdw>
                </a:effectLst>
                <a:latin typeface="楷体_GB2312" pitchFamily="49" charset="-122"/>
                <a:ea typeface="楷体_GB2312" pitchFamily="49" charset="-122"/>
              </a:rPr>
              <a:t>数据恢复模块</a:t>
            </a:r>
            <a:r>
              <a:rPr lang="zh-CN" altLang="en-US" b="1">
                <a:latin typeface="楷体_GB2312" pitchFamily="49" charset="-122"/>
                <a:ea typeface="楷体_GB2312" pitchFamily="49" charset="-122"/>
              </a:rPr>
              <a:t>）。这些逻辑模块是密切相关的，对其中的一个设计将影响着其他模块。</a:t>
            </a:r>
          </a:p>
        </p:txBody>
      </p:sp>
      <p:sp>
        <p:nvSpPr>
          <p:cNvPr id="82950" name="Rectangle 6"/>
          <p:cNvSpPr>
            <a:spLocks noGrp="1" noChangeArrowheads="1"/>
          </p:cNvSpPr>
          <p:nvPr>
            <p:ph type="title" idx="4294967295"/>
          </p:nvPr>
        </p:nvSpPr>
        <p:spPr/>
        <p:txBody>
          <a:bodyPr/>
          <a:lstStyle/>
          <a:p>
            <a:pPr algn="l">
              <a:buFontTx/>
              <a:buChar char="•"/>
            </a:pPr>
            <a:r>
              <a:rPr lang="zh-CN" altLang="en-US" smtClean="0"/>
              <a:t>密钥托管系统的组成 </a:t>
            </a: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p>
            <a:fld id="{EA1CC895-202D-4EBA-AE03-DEC3C7FB6896}" type="datetime1">
              <a:rPr lang="zh-CN" altLang="en-US"/>
              <a:pPr/>
              <a:t>2023/4/25</a:t>
            </a:fld>
            <a:endParaRPr lang="en-US" altLang="zh-CN"/>
          </a:p>
        </p:txBody>
      </p:sp>
      <p:sp>
        <p:nvSpPr>
          <p:cNvPr id="6" name="Rectangle 6"/>
          <p:cNvSpPr>
            <a:spLocks noGrp="1" noChangeArrowheads="1"/>
          </p:cNvSpPr>
          <p:nvPr>
            <p:ph type="sldNum" sz="quarter" idx="4294967295"/>
          </p:nvPr>
        </p:nvSpPr>
        <p:spPr>
          <a:xfrm>
            <a:off x="6553200" y="6391275"/>
            <a:ext cx="1905000" cy="457200"/>
          </a:xfrm>
          <a:prstGeom prst="rect">
            <a:avLst/>
          </a:prstGeom>
          <a:ln/>
        </p:spPr>
        <p:txBody>
          <a:bodyPr/>
          <a:lstStyle/>
          <a:p>
            <a:fld id="{67944C44-BA8E-40F7-95E3-CC24DF560A1E}" type="slidenum">
              <a:rPr lang="en-US" altLang="zh-CN"/>
              <a:pPr/>
              <a:t>35</a:t>
            </a:fld>
            <a:endParaRPr lang="en-US" altLang="zh-CN"/>
          </a:p>
        </p:txBody>
      </p:sp>
      <p:sp>
        <p:nvSpPr>
          <p:cNvPr id="83976" name="Text Box 8"/>
          <p:cNvSpPr txBox="1">
            <a:spLocks noChangeArrowheads="1"/>
          </p:cNvSpPr>
          <p:nvPr/>
        </p:nvSpPr>
        <p:spPr bwMode="auto">
          <a:xfrm>
            <a:off x="142844" y="714356"/>
            <a:ext cx="9144000" cy="1108958"/>
          </a:xfrm>
          <a:prstGeom prst="rect">
            <a:avLst/>
          </a:prstGeom>
          <a:noFill/>
          <a:ln w="9525">
            <a:noFill/>
            <a:miter lim="800000"/>
            <a:headEnd/>
            <a:tailEnd/>
          </a:ln>
          <a:effectLst/>
        </p:spPr>
        <p:txBody>
          <a:bodyPr>
            <a:spAutoFit/>
          </a:bodyPr>
          <a:lstStyle/>
          <a:p>
            <a:pPr algn="l">
              <a:lnSpc>
                <a:spcPct val="115000"/>
              </a:lnSpc>
              <a:spcBef>
                <a:spcPct val="50000"/>
              </a:spcBef>
            </a:pPr>
            <a:r>
              <a:rPr lang="zh-CN" altLang="en-US" b="1" dirty="0">
                <a:latin typeface="楷体_GB2312" pitchFamily="49" charset="-122"/>
                <a:ea typeface="楷体_GB2312" pitchFamily="49" charset="-122"/>
              </a:rPr>
              <a:t>    下图所示的是这几个模块的相互关系：</a:t>
            </a:r>
            <a:r>
              <a:rPr lang="en-US" altLang="zh-CN" b="1" i="1" dirty="0">
                <a:solidFill>
                  <a:srgbClr val="0000FF"/>
                </a:solidFill>
                <a:latin typeface="楷体_GB2312" pitchFamily="49" charset="-122"/>
                <a:ea typeface="楷体_GB2312" pitchFamily="49" charset="-122"/>
              </a:rPr>
              <a:t>USC</a:t>
            </a:r>
            <a:r>
              <a:rPr lang="zh-CN" altLang="en-US" b="1" i="1" dirty="0">
                <a:solidFill>
                  <a:srgbClr val="0000FF"/>
                </a:solidFill>
                <a:latin typeface="楷体_GB2312" pitchFamily="49" charset="-122"/>
                <a:ea typeface="楷体_GB2312" pitchFamily="49" charset="-122"/>
              </a:rPr>
              <a:t>用密钥</a:t>
            </a:r>
            <a:r>
              <a:rPr lang="en-US" altLang="zh-CN" b="1" i="1" dirty="0">
                <a:solidFill>
                  <a:srgbClr val="0000FF"/>
                </a:solidFill>
                <a:latin typeface="楷体_GB2312" pitchFamily="49" charset="-122"/>
                <a:ea typeface="楷体_GB2312" pitchFamily="49" charset="-122"/>
              </a:rPr>
              <a:t>K</a:t>
            </a:r>
            <a:r>
              <a:rPr lang="zh-CN" altLang="en-US" b="1" i="1" dirty="0">
                <a:solidFill>
                  <a:srgbClr val="0000FF"/>
                </a:solidFill>
                <a:latin typeface="楷体_GB2312" pitchFamily="49" charset="-122"/>
                <a:ea typeface="楷体_GB2312" pitchFamily="49" charset="-122"/>
              </a:rPr>
              <a:t>加密明文，并且在传送的同时传送一个数据恢复域</a:t>
            </a:r>
            <a:r>
              <a:rPr lang="en-US" altLang="zh-CN" b="1" i="1" dirty="0">
                <a:solidFill>
                  <a:srgbClr val="0000FF"/>
                </a:solidFill>
                <a:latin typeface="楷体_GB2312" pitchFamily="49" charset="-122"/>
                <a:ea typeface="楷体_GB2312" pitchFamily="49" charset="-122"/>
              </a:rPr>
              <a:t>DRF</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Data Recovery Field</a:t>
            </a:r>
            <a:r>
              <a:rPr lang="zh-CN" altLang="en-US" b="1" dirty="0">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DRC</a:t>
            </a:r>
            <a:r>
              <a:rPr lang="zh-CN" altLang="en-US" b="1" dirty="0">
                <a:solidFill>
                  <a:srgbClr val="0000FF"/>
                </a:solidFill>
                <a:latin typeface="楷体_GB2312" pitchFamily="49" charset="-122"/>
                <a:ea typeface="楷体_GB2312" pitchFamily="49" charset="-122"/>
              </a:rPr>
              <a:t>则从</a:t>
            </a:r>
            <a:r>
              <a:rPr lang="en-US" altLang="zh-CN" b="1" dirty="0">
                <a:solidFill>
                  <a:srgbClr val="0000FF"/>
                </a:solidFill>
                <a:latin typeface="楷体_GB2312" pitchFamily="49" charset="-122"/>
                <a:ea typeface="楷体_GB2312" pitchFamily="49" charset="-122"/>
              </a:rPr>
              <a:t>KEC</a:t>
            </a:r>
            <a:r>
              <a:rPr lang="zh-CN" altLang="en-US" b="1" dirty="0">
                <a:latin typeface="楷体_GB2312" pitchFamily="49" charset="-122"/>
                <a:ea typeface="楷体_GB2312" pitchFamily="49" charset="-122"/>
              </a:rPr>
              <a:t>提供的和</a:t>
            </a:r>
            <a:r>
              <a:rPr lang="en-US" altLang="zh-CN" b="1" dirty="0">
                <a:latin typeface="楷体_GB2312" pitchFamily="49" charset="-122"/>
                <a:ea typeface="楷体_GB2312" pitchFamily="49" charset="-122"/>
              </a:rPr>
              <a:t>DRF</a:t>
            </a:r>
            <a:r>
              <a:rPr lang="zh-CN" altLang="en-US" b="1" dirty="0">
                <a:latin typeface="楷体_GB2312" pitchFamily="49" charset="-122"/>
                <a:ea typeface="楷体_GB2312" pitchFamily="49" charset="-122"/>
              </a:rPr>
              <a:t>中包含的信息中恢复出密钥</a:t>
            </a:r>
            <a:r>
              <a:rPr lang="en-US" altLang="zh-CN" b="1" dirty="0">
                <a:latin typeface="楷体_GB2312" pitchFamily="49" charset="-122"/>
                <a:ea typeface="楷体_GB2312" pitchFamily="49" charset="-122"/>
              </a:rPr>
              <a:t>K</a:t>
            </a:r>
            <a:r>
              <a:rPr lang="zh-CN" altLang="en-US" b="1" dirty="0">
                <a:latin typeface="楷体_GB2312" pitchFamily="49" charset="-122"/>
                <a:ea typeface="楷体_GB2312" pitchFamily="49" charset="-122"/>
              </a:rPr>
              <a:t>来解密密文。</a:t>
            </a:r>
          </a:p>
        </p:txBody>
      </p:sp>
      <p:pic>
        <p:nvPicPr>
          <p:cNvPr id="83977" name="Picture 9" descr="2-16"/>
          <p:cNvPicPr>
            <a:picLocks noChangeAspect="1" noChangeArrowheads="1"/>
          </p:cNvPicPr>
          <p:nvPr/>
        </p:nvPicPr>
        <p:blipFill>
          <a:blip r:embed="rId2"/>
          <a:srcRect/>
          <a:stretch>
            <a:fillRect/>
          </a:stretch>
        </p:blipFill>
        <p:spPr bwMode="auto">
          <a:xfrm>
            <a:off x="1116013" y="2205038"/>
            <a:ext cx="6769100" cy="3775075"/>
          </a:xfrm>
          <a:prstGeom prst="rect">
            <a:avLst/>
          </a:prstGeom>
          <a:noFill/>
          <a:ln w="9525">
            <a:noFill/>
            <a:miter lim="800000"/>
            <a:headEnd/>
            <a:tailEnd/>
          </a:ln>
        </p:spPr>
      </p:pic>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half" idx="10"/>
          </p:nvPr>
        </p:nvSpPr>
        <p:spPr>
          <a:ln/>
        </p:spPr>
        <p:txBody>
          <a:bodyPr/>
          <a:lstStyle/>
          <a:p>
            <a:fld id="{5E08C84B-B5B4-49D9-961F-DF368A8FF3E7}" type="datetime1">
              <a:rPr lang="zh-CN" altLang="en-US"/>
              <a:pPr/>
              <a:t>2023/4/25</a:t>
            </a:fld>
            <a:endParaRPr lang="en-US" altLang="zh-CN"/>
          </a:p>
        </p:txBody>
      </p:sp>
      <p:sp>
        <p:nvSpPr>
          <p:cNvPr id="8" name="Rectangle 6"/>
          <p:cNvSpPr>
            <a:spLocks noGrp="1" noChangeArrowheads="1"/>
          </p:cNvSpPr>
          <p:nvPr>
            <p:ph type="sldNum" sz="quarter" idx="4294967295"/>
          </p:nvPr>
        </p:nvSpPr>
        <p:spPr>
          <a:xfrm>
            <a:off x="6553200" y="6391275"/>
            <a:ext cx="1905000" cy="457200"/>
          </a:xfrm>
          <a:prstGeom prst="rect">
            <a:avLst/>
          </a:prstGeom>
          <a:ln/>
        </p:spPr>
        <p:txBody>
          <a:bodyPr/>
          <a:lstStyle/>
          <a:p>
            <a:fld id="{2A656227-DFC9-4910-92C6-F68B2C334997}" type="slidenum">
              <a:rPr lang="en-US" altLang="zh-CN"/>
              <a:pPr/>
              <a:t>36</a:t>
            </a:fld>
            <a:endParaRPr lang="en-US" altLang="zh-CN"/>
          </a:p>
        </p:txBody>
      </p:sp>
      <p:sp>
        <p:nvSpPr>
          <p:cNvPr id="84999" name="Rectangle 7"/>
          <p:cNvSpPr>
            <a:spLocks noChangeArrowheads="1"/>
          </p:cNvSpPr>
          <p:nvPr/>
        </p:nvSpPr>
        <p:spPr bwMode="auto">
          <a:xfrm>
            <a:off x="395288" y="303213"/>
            <a:ext cx="8863325" cy="477054"/>
          </a:xfrm>
          <a:prstGeom prst="rect">
            <a:avLst/>
          </a:prstGeom>
          <a:noFill/>
          <a:ln w="9525">
            <a:noFill/>
            <a:miter lim="800000"/>
            <a:headEnd/>
            <a:tailEnd/>
          </a:ln>
          <a:effectLst/>
        </p:spPr>
        <p:txBody>
          <a:bodyPr wrap="none" bIns="0" anchor="ctr">
            <a:spAutoFit/>
          </a:bodyPr>
          <a:lstStyle/>
          <a:p>
            <a:pPr eaLnBrk="0" hangingPunct="0">
              <a:buFontTx/>
              <a:buChar char="•"/>
            </a:pPr>
            <a:r>
              <a:rPr lang="en-US" altLang="zh-CN" sz="2800" b="1" dirty="0">
                <a:latin typeface="楷体_GB2312" pitchFamily="49" charset="-122"/>
                <a:ea typeface="楷体_GB2312" pitchFamily="49" charset="-122"/>
              </a:rPr>
              <a:t>1) USC</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User Security Component</a:t>
            </a:r>
            <a:r>
              <a:rPr lang="zh-CN" altLang="en-US" sz="2800" b="1" dirty="0">
                <a:latin typeface="楷体_GB2312" pitchFamily="49" charset="-122"/>
                <a:ea typeface="楷体_GB2312" pitchFamily="49" charset="-122"/>
              </a:rPr>
              <a:t>，用户安全模块）</a:t>
            </a:r>
            <a:endParaRPr lang="zh-CN" altLang="en-US" sz="2800" dirty="0">
              <a:latin typeface="楷体_GB2312" pitchFamily="49" charset="-122"/>
              <a:ea typeface="楷体_GB2312" pitchFamily="49" charset="-122"/>
            </a:endParaRPr>
          </a:p>
        </p:txBody>
      </p:sp>
      <p:sp>
        <p:nvSpPr>
          <p:cNvPr id="85000" name="Text Box 8"/>
          <p:cNvSpPr txBox="1">
            <a:spLocks noChangeArrowheads="1"/>
          </p:cNvSpPr>
          <p:nvPr/>
        </p:nvSpPr>
        <p:spPr bwMode="auto">
          <a:xfrm>
            <a:off x="250825" y="860425"/>
            <a:ext cx="8642350" cy="1920875"/>
          </a:xfrm>
          <a:prstGeom prst="rect">
            <a:avLst/>
          </a:prstGeom>
          <a:noFill/>
          <a:ln w="9525">
            <a:noFill/>
            <a:miter lim="800000"/>
            <a:headEnd/>
            <a:tailEnd/>
          </a:ln>
          <a:effectLst/>
        </p:spPr>
        <p:txBody>
          <a:bodyPr>
            <a:spAutoFit/>
          </a:bodyPr>
          <a:lstStyle/>
          <a:p>
            <a:pPr algn="l">
              <a:lnSpc>
                <a:spcPct val="115000"/>
              </a:lnSpc>
              <a:spcBef>
                <a:spcPct val="50000"/>
              </a:spcBef>
            </a:pPr>
            <a:r>
              <a:rPr lang="en-US" altLang="zh-CN" sz="2600" b="1" dirty="0">
                <a:latin typeface="楷体_GB2312" pitchFamily="49" charset="-122"/>
                <a:ea typeface="楷体_GB2312" pitchFamily="49" charset="-122"/>
              </a:rPr>
              <a:t>    USC</a:t>
            </a:r>
            <a:r>
              <a:rPr lang="zh-CN" altLang="en-US" sz="2600" b="1" dirty="0">
                <a:latin typeface="楷体_GB2312" pitchFamily="49" charset="-122"/>
                <a:ea typeface="楷体_GB2312" pitchFamily="49" charset="-122"/>
              </a:rPr>
              <a:t>由软件、硬件组成（一般情况下，硬件比软件安全、不易发生窜扰），提供数据加密</a:t>
            </a:r>
            <a:r>
              <a:rPr lang="en-US" altLang="zh-CN" sz="2600" b="1" dirty="0">
                <a:latin typeface="楷体_GB2312" pitchFamily="49" charset="-122"/>
                <a:ea typeface="楷体_GB2312" pitchFamily="49" charset="-122"/>
              </a:rPr>
              <a:t>/</a:t>
            </a:r>
            <a:r>
              <a:rPr lang="zh-CN" altLang="en-US" sz="2600" b="1" dirty="0">
                <a:latin typeface="楷体_GB2312" pitchFamily="49" charset="-122"/>
                <a:ea typeface="楷体_GB2312" pitchFamily="49" charset="-122"/>
              </a:rPr>
              <a:t>解密的能力，执行支持数据恢复的操作，同时也支持密钥托管。这种支持体现在将数据恢复域（</a:t>
            </a:r>
            <a:r>
              <a:rPr lang="en-US" altLang="zh-CN" sz="2600" b="1" dirty="0">
                <a:latin typeface="楷体_GB2312" pitchFamily="49" charset="-122"/>
                <a:ea typeface="楷体_GB2312" pitchFamily="49" charset="-122"/>
              </a:rPr>
              <a:t>DRF</a:t>
            </a:r>
            <a:r>
              <a:rPr lang="zh-CN" altLang="en-US" sz="2600" b="1" dirty="0">
                <a:latin typeface="楷体_GB2312" pitchFamily="49" charset="-122"/>
                <a:ea typeface="楷体_GB2312" pitchFamily="49" charset="-122"/>
              </a:rPr>
              <a:t>）附加到数据上。 </a:t>
            </a:r>
          </a:p>
        </p:txBody>
      </p:sp>
      <p:sp>
        <p:nvSpPr>
          <p:cNvPr id="85001" name="Text Box 9"/>
          <p:cNvSpPr txBox="1">
            <a:spLocks noChangeArrowheads="1"/>
          </p:cNvSpPr>
          <p:nvPr/>
        </p:nvSpPr>
        <p:spPr bwMode="auto">
          <a:xfrm>
            <a:off x="468313" y="2879725"/>
            <a:ext cx="8497887" cy="493661"/>
          </a:xfrm>
          <a:prstGeom prst="rect">
            <a:avLst/>
          </a:prstGeom>
          <a:noFill/>
          <a:ln w="9525">
            <a:noFill/>
            <a:miter lim="800000"/>
            <a:headEnd/>
            <a:tailEnd/>
          </a:ln>
          <a:effectLst/>
        </p:spPr>
        <p:txBody>
          <a:bodyPr>
            <a:spAutoFit/>
          </a:bodyPr>
          <a:lstStyle/>
          <a:p>
            <a:pPr algn="l">
              <a:lnSpc>
                <a:spcPct val="115000"/>
              </a:lnSpc>
              <a:spcBef>
                <a:spcPct val="50000"/>
              </a:spcBef>
            </a:pPr>
            <a:r>
              <a:rPr lang="en-US" altLang="zh-CN" sz="2600" b="1" dirty="0">
                <a:solidFill>
                  <a:srgbClr val="0000FF"/>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USC</a:t>
            </a:r>
            <a:r>
              <a:rPr lang="zh-CN" altLang="en-US" b="1" dirty="0">
                <a:latin typeface="楷体_GB2312" pitchFamily="49" charset="-122"/>
                <a:ea typeface="楷体_GB2312" pitchFamily="49" charset="-122"/>
              </a:rPr>
              <a:t>的功能表现在以下几个方面：</a:t>
            </a:r>
            <a:r>
              <a:rPr lang="zh-CN" altLang="en-US" dirty="0">
                <a:latin typeface="楷体_GB2312" pitchFamily="49" charset="-122"/>
                <a:ea typeface="楷体_GB2312" pitchFamily="49" charset="-122"/>
              </a:rPr>
              <a:t> </a:t>
            </a:r>
          </a:p>
        </p:txBody>
      </p:sp>
      <p:sp>
        <p:nvSpPr>
          <p:cNvPr id="85002" name="Text Box 10"/>
          <p:cNvSpPr txBox="1">
            <a:spLocks noChangeArrowheads="1"/>
          </p:cNvSpPr>
          <p:nvPr/>
        </p:nvSpPr>
        <p:spPr bwMode="auto">
          <a:xfrm>
            <a:off x="484188" y="3476625"/>
            <a:ext cx="8497887" cy="2473325"/>
          </a:xfrm>
          <a:prstGeom prst="rect">
            <a:avLst/>
          </a:prstGeom>
          <a:noFill/>
          <a:ln w="9525">
            <a:noFill/>
            <a:miter lim="800000"/>
            <a:headEnd/>
            <a:tailEnd/>
          </a:ln>
          <a:effectLst/>
        </p:spPr>
        <p:txBody>
          <a:bodyPr>
            <a:spAutoFit/>
          </a:bodyPr>
          <a:lstStyle/>
          <a:p>
            <a:pPr algn="l">
              <a:lnSpc>
                <a:spcPct val="125000"/>
              </a:lnSpc>
            </a:pPr>
            <a:r>
              <a:rPr lang="en-US" altLang="zh-CN" sz="2500" b="1" dirty="0">
                <a:latin typeface="楷体_GB2312" pitchFamily="49" charset="-122"/>
                <a:ea typeface="楷体_GB2312" pitchFamily="49" charset="-122"/>
              </a:rPr>
              <a:t>    </a:t>
            </a:r>
            <a:r>
              <a:rPr lang="zh-CN" altLang="en-US" sz="2500" b="1" dirty="0">
                <a:latin typeface="楷体_GB2312" pitchFamily="49" charset="-122"/>
                <a:ea typeface="楷体_GB2312" pitchFamily="49" charset="-122"/>
              </a:rPr>
              <a:t>（</a:t>
            </a:r>
            <a:r>
              <a:rPr lang="en-US" altLang="zh-CN" sz="2500" b="1" dirty="0">
                <a:latin typeface="楷体_GB2312" pitchFamily="49" charset="-122"/>
                <a:ea typeface="楷体_GB2312" pitchFamily="49" charset="-122"/>
              </a:rPr>
              <a:t>1</a:t>
            </a:r>
            <a:r>
              <a:rPr lang="zh-CN" altLang="en-US" sz="2500" b="1" dirty="0">
                <a:latin typeface="楷体_GB2312" pitchFamily="49" charset="-122"/>
                <a:ea typeface="楷体_GB2312" pitchFamily="49" charset="-122"/>
              </a:rPr>
              <a:t>）</a:t>
            </a:r>
            <a:r>
              <a:rPr lang="zh-CN" altLang="en-US" sz="2500" b="1" i="1" dirty="0">
                <a:latin typeface="楷体_GB2312" pitchFamily="49" charset="-122"/>
                <a:ea typeface="楷体_GB2312" pitchFamily="49" charset="-122"/>
              </a:rPr>
              <a:t>提供具有数据加解密能力的算法及支持密钥托管功能的硬件或相关软件</a:t>
            </a:r>
            <a:r>
              <a:rPr lang="zh-CN" altLang="en-US" sz="2500" b="1" dirty="0">
                <a:latin typeface="楷体_GB2312" pitchFamily="49" charset="-122"/>
                <a:ea typeface="楷体_GB2312" pitchFamily="49" charset="-122"/>
              </a:rPr>
              <a:t>。</a:t>
            </a:r>
          </a:p>
          <a:p>
            <a:pPr algn="l">
              <a:lnSpc>
                <a:spcPct val="125000"/>
              </a:lnSpc>
            </a:pPr>
            <a:r>
              <a:rPr lang="zh-CN" altLang="en-US" sz="2500" b="1" dirty="0">
                <a:latin typeface="楷体_GB2312" pitchFamily="49" charset="-122"/>
                <a:ea typeface="楷体_GB2312" pitchFamily="49" charset="-122"/>
              </a:rPr>
              <a:t>    （</a:t>
            </a:r>
            <a:r>
              <a:rPr lang="en-US" altLang="zh-CN" sz="2500" b="1" dirty="0">
                <a:latin typeface="楷体_GB2312" pitchFamily="49" charset="-122"/>
                <a:ea typeface="楷体_GB2312" pitchFamily="49" charset="-122"/>
              </a:rPr>
              <a:t>2</a:t>
            </a:r>
            <a:r>
              <a:rPr lang="zh-CN" altLang="en-US" sz="2500" b="1" dirty="0">
                <a:latin typeface="楷体_GB2312" pitchFamily="49" charset="-122"/>
                <a:ea typeface="楷体_GB2312" pitchFamily="49" charset="-122"/>
              </a:rPr>
              <a:t>）</a:t>
            </a:r>
            <a:r>
              <a:rPr lang="zh-CN" altLang="en-US" sz="2500" b="1" i="1" dirty="0">
                <a:latin typeface="楷体_GB2312" pitchFamily="49" charset="-122"/>
                <a:ea typeface="楷体_GB2312" pitchFamily="49" charset="-122"/>
              </a:rPr>
              <a:t>提供通信</a:t>
            </a:r>
            <a:r>
              <a:rPr lang="zh-CN" altLang="en-US" sz="2500" b="1" dirty="0">
                <a:latin typeface="楷体_GB2312" pitchFamily="49" charset="-122"/>
                <a:ea typeface="楷体_GB2312" pitchFamily="49" charset="-122"/>
              </a:rPr>
              <a:t>（包括电话、电子邮件及其他类型的通信，由相关部门在法律许可的条件下对通信的监听后并执行对突发事件的解密）和</a:t>
            </a:r>
            <a:r>
              <a:rPr lang="zh-CN" altLang="en-US" sz="2500" b="1" i="1" dirty="0">
                <a:latin typeface="楷体_GB2312" pitchFamily="49" charset="-122"/>
                <a:ea typeface="楷体_GB2312" pitchFamily="49" charset="-122"/>
              </a:rPr>
              <a:t>数据存储的密钥托管</a:t>
            </a:r>
            <a:r>
              <a:rPr lang="zh-CN" altLang="en-US" sz="2500" b="1" dirty="0">
                <a:latin typeface="楷体_GB2312" pitchFamily="49" charset="-122"/>
                <a:ea typeface="楷体_GB2312" pitchFamily="49" charset="-122"/>
              </a:rPr>
              <a:t>。</a:t>
            </a: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5526B94E-53F2-4398-8AD2-CA150ADE5680}"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D1EB2B85-8FAF-4667-AF94-F065547F0B5C}" type="slidenum">
              <a:rPr lang="en-US" altLang="zh-CN"/>
              <a:pPr/>
              <a:t>37</a:t>
            </a:fld>
            <a:endParaRPr lang="en-US" altLang="zh-CN"/>
          </a:p>
        </p:txBody>
      </p:sp>
      <p:sp>
        <p:nvSpPr>
          <p:cNvPr id="86023" name="Text Box 7"/>
          <p:cNvSpPr txBox="1">
            <a:spLocks noChangeArrowheads="1"/>
          </p:cNvSpPr>
          <p:nvPr/>
        </p:nvSpPr>
        <p:spPr bwMode="auto">
          <a:xfrm>
            <a:off x="0" y="333375"/>
            <a:ext cx="8966200" cy="5349875"/>
          </a:xfrm>
          <a:prstGeom prst="rect">
            <a:avLst/>
          </a:prstGeom>
          <a:noFill/>
          <a:ln w="9525">
            <a:noFill/>
            <a:miter lim="800000"/>
            <a:headEnd/>
            <a:tailEnd/>
          </a:ln>
          <a:effectLst/>
        </p:spPr>
        <p:txBody>
          <a:bodyPr>
            <a:spAutoFit/>
          </a:bodyPr>
          <a:lstStyle/>
          <a:p>
            <a:pPr algn="l">
              <a:lnSpc>
                <a:spcPct val="115000"/>
              </a:lnSpc>
            </a:pPr>
            <a:r>
              <a:rPr lang="zh-CN" altLang="en-US" sz="2500" b="1" dirty="0">
                <a:latin typeface="楷体_GB2312" pitchFamily="49" charset="-122"/>
                <a:ea typeface="楷体_GB2312" pitchFamily="49" charset="-122"/>
              </a:rPr>
              <a:t>    （</a:t>
            </a:r>
            <a:r>
              <a:rPr lang="en-US" altLang="zh-CN" sz="2500" b="1" dirty="0">
                <a:latin typeface="楷体_GB2312" pitchFamily="49" charset="-122"/>
                <a:ea typeface="楷体_GB2312" pitchFamily="49" charset="-122"/>
              </a:rPr>
              <a:t>3</a:t>
            </a:r>
            <a:r>
              <a:rPr lang="zh-CN" altLang="en-US" sz="2500" b="1" dirty="0">
                <a:latin typeface="楷体_GB2312" pitchFamily="49" charset="-122"/>
                <a:ea typeface="楷体_GB2312" pitchFamily="49" charset="-122"/>
              </a:rPr>
              <a:t>）</a:t>
            </a:r>
            <a:r>
              <a:rPr lang="zh-CN" altLang="en-US" sz="2500" b="1" i="1" dirty="0">
                <a:solidFill>
                  <a:srgbClr val="0000FF"/>
                </a:solidFill>
                <a:effectLst>
                  <a:outerShdw blurRad="38100" dist="38100" dir="2700000" algn="tl">
                    <a:srgbClr val="C0C0C0"/>
                  </a:outerShdw>
                </a:effectLst>
                <a:latin typeface="楷体_GB2312" pitchFamily="49" charset="-122"/>
                <a:ea typeface="楷体_GB2312" pitchFamily="49" charset="-122"/>
              </a:rPr>
              <a:t>提供突发解密的识别符</a:t>
            </a:r>
            <a:r>
              <a:rPr lang="zh-CN" altLang="en-US" sz="2500" b="1" dirty="0">
                <a:latin typeface="楷体_GB2312" pitchFamily="49" charset="-122"/>
                <a:ea typeface="楷体_GB2312" pitchFamily="49" charset="-122"/>
              </a:rPr>
              <a:t>（包括用户或</a:t>
            </a:r>
            <a:r>
              <a:rPr lang="en-US" altLang="zh-CN" sz="2500" b="1" dirty="0">
                <a:latin typeface="楷体_GB2312" pitchFamily="49" charset="-122"/>
                <a:ea typeface="楷体_GB2312" pitchFamily="49" charset="-122"/>
              </a:rPr>
              <a:t>USC</a:t>
            </a:r>
            <a:r>
              <a:rPr lang="zh-CN" altLang="en-US" sz="2500" b="1" dirty="0">
                <a:latin typeface="楷体_GB2312" pitchFamily="49" charset="-122"/>
                <a:ea typeface="楷体_GB2312" pitchFamily="49" charset="-122"/>
              </a:rPr>
              <a:t>的识别符、密钥的识别符、</a:t>
            </a:r>
            <a:r>
              <a:rPr lang="en-US" altLang="zh-CN" sz="2500" b="1" dirty="0">
                <a:latin typeface="楷体_GB2312" pitchFamily="49" charset="-122"/>
                <a:ea typeface="楷体_GB2312" pitchFamily="49" charset="-122"/>
              </a:rPr>
              <a:t>KEC</a:t>
            </a:r>
            <a:r>
              <a:rPr lang="zh-CN" altLang="en-US" sz="2500" b="1" dirty="0">
                <a:latin typeface="楷体_GB2312" pitchFamily="49" charset="-122"/>
                <a:ea typeface="楷体_GB2312" pitchFamily="49" charset="-122"/>
              </a:rPr>
              <a:t>或托管代理机构的识别符）</a:t>
            </a:r>
            <a:r>
              <a:rPr lang="zh-CN" altLang="en-US" sz="2500" b="1" dirty="0">
                <a:solidFill>
                  <a:srgbClr val="FF0000"/>
                </a:solidFill>
                <a:latin typeface="楷体_GB2312" pitchFamily="49" charset="-122"/>
                <a:ea typeface="楷体_GB2312" pitchFamily="49" charset="-122"/>
              </a:rPr>
              <a:t>和密钥</a:t>
            </a:r>
            <a:r>
              <a:rPr lang="zh-CN" altLang="en-US" sz="2500" b="1" dirty="0">
                <a:latin typeface="楷体_GB2312" pitchFamily="49" charset="-122"/>
                <a:ea typeface="楷体_GB2312" pitchFamily="49" charset="-122"/>
              </a:rPr>
              <a:t>（包括属于芯片单元密钥</a:t>
            </a:r>
            <a:r>
              <a:rPr lang="en-US" altLang="zh-CN" sz="2500" b="1" dirty="0">
                <a:latin typeface="楷体_GB2312" pitchFamily="49" charset="-122"/>
                <a:ea typeface="楷体_GB2312" pitchFamily="49" charset="-122"/>
              </a:rPr>
              <a:t>KEC</a:t>
            </a:r>
            <a:r>
              <a:rPr lang="zh-CN" altLang="en-US" sz="2500" b="1" dirty="0">
                <a:latin typeface="楷体_GB2312" pitchFamily="49" charset="-122"/>
                <a:ea typeface="楷体_GB2312" pitchFamily="49" charset="-122"/>
              </a:rPr>
              <a:t>所使用的全局系统密钥，密钥还可以是公钥或私钥，私钥的备份以托管的方式由托管机构托管）。</a:t>
            </a:r>
          </a:p>
          <a:p>
            <a:pPr algn="l">
              <a:lnSpc>
                <a:spcPct val="115000"/>
              </a:lnSpc>
            </a:pPr>
            <a:r>
              <a:rPr lang="zh-CN" altLang="en-US" sz="2500" b="1" dirty="0">
                <a:latin typeface="楷体_GB2312" pitchFamily="49" charset="-122"/>
                <a:ea typeface="楷体_GB2312" pitchFamily="49" charset="-122"/>
              </a:rPr>
              <a:t>     当用密钥</a:t>
            </a:r>
            <a:r>
              <a:rPr lang="en-US" altLang="zh-CN" sz="2500" b="1" dirty="0">
                <a:latin typeface="楷体_GB2312" pitchFamily="49" charset="-122"/>
                <a:ea typeface="楷体_GB2312" pitchFamily="49" charset="-122"/>
              </a:rPr>
              <a:t>K</a:t>
            </a:r>
            <a:r>
              <a:rPr lang="zh-CN" altLang="en-US" sz="2500" b="1" dirty="0">
                <a:latin typeface="楷体_GB2312" pitchFamily="49" charset="-122"/>
                <a:ea typeface="楷体_GB2312" pitchFamily="49" charset="-122"/>
              </a:rPr>
              <a:t>加密时，</a:t>
            </a:r>
            <a:r>
              <a:rPr lang="en-US" altLang="zh-CN" sz="2500" b="1" i="1" dirty="0">
                <a:latin typeface="楷体_GB2312" pitchFamily="49" charset="-122"/>
                <a:ea typeface="楷体_GB2312" pitchFamily="49" charset="-122"/>
              </a:rPr>
              <a:t>USC</a:t>
            </a:r>
            <a:r>
              <a:rPr lang="zh-CN" altLang="en-US" sz="2500" b="1" i="1" dirty="0">
                <a:latin typeface="楷体_GB2312" pitchFamily="49" charset="-122"/>
                <a:ea typeface="楷体_GB2312" pitchFamily="49" charset="-122"/>
              </a:rPr>
              <a:t>必须将密文和密钥与一个或多个数据恢复密钥建立起联系，</a:t>
            </a:r>
            <a:r>
              <a:rPr lang="zh-CN" altLang="en-US" sz="2500" b="1" dirty="0">
                <a:latin typeface="楷体_GB2312" pitchFamily="49" charset="-122"/>
                <a:ea typeface="楷体_GB2312" pitchFamily="49" charset="-122"/>
              </a:rPr>
              <a:t>比如在加密数据上加一个</a:t>
            </a:r>
            <a:r>
              <a:rPr lang="en-US" altLang="zh-CN" sz="2500" b="1" dirty="0">
                <a:latin typeface="楷体_GB2312" pitchFamily="49" charset="-122"/>
                <a:ea typeface="楷体_GB2312" pitchFamily="49" charset="-122"/>
              </a:rPr>
              <a:t>DRF</a:t>
            </a:r>
            <a:r>
              <a:rPr lang="zh-CN" altLang="en-US" sz="2500" b="1" dirty="0">
                <a:latin typeface="楷体_GB2312" pitchFamily="49" charset="-122"/>
                <a:ea typeface="楷体_GB2312" pitchFamily="49" charset="-122"/>
              </a:rPr>
              <a:t>，以建立用户（收发双方）托管代理机构和密钥</a:t>
            </a:r>
            <a:r>
              <a:rPr lang="en-US" altLang="zh-CN" sz="2500" b="1" dirty="0">
                <a:latin typeface="楷体_GB2312" pitchFamily="49" charset="-122"/>
                <a:ea typeface="楷体_GB2312" pitchFamily="49" charset="-122"/>
              </a:rPr>
              <a:t>K</a:t>
            </a:r>
            <a:r>
              <a:rPr lang="zh-CN" altLang="en-US" sz="2500" b="1" dirty="0">
                <a:latin typeface="楷体_GB2312" pitchFamily="49" charset="-122"/>
                <a:ea typeface="楷体_GB2312" pitchFamily="49" charset="-122"/>
              </a:rPr>
              <a:t>的密钥联系。</a:t>
            </a:r>
            <a:r>
              <a:rPr lang="en-US" altLang="zh-CN" sz="2500" b="1" dirty="0">
                <a:solidFill>
                  <a:srgbClr val="FF0000"/>
                </a:solidFill>
                <a:latin typeface="楷体_GB2312" pitchFamily="49" charset="-122"/>
                <a:ea typeface="楷体_GB2312" pitchFamily="49" charset="-122"/>
              </a:rPr>
              <a:t>DRF</a:t>
            </a:r>
            <a:r>
              <a:rPr lang="zh-CN" altLang="en-US" sz="2500" b="1" dirty="0">
                <a:solidFill>
                  <a:srgbClr val="FF0000"/>
                </a:solidFill>
                <a:latin typeface="楷体_GB2312" pitchFamily="49" charset="-122"/>
                <a:ea typeface="楷体_GB2312" pitchFamily="49" charset="-122"/>
              </a:rPr>
              <a:t>一般由一个或多个数据恢复密钥（如</a:t>
            </a:r>
            <a:r>
              <a:rPr lang="en-US" altLang="zh-CN" sz="2500" b="1" dirty="0">
                <a:solidFill>
                  <a:srgbClr val="FF0000"/>
                </a:solidFill>
                <a:latin typeface="楷体_GB2312" pitchFamily="49" charset="-122"/>
                <a:ea typeface="楷体_GB2312" pitchFamily="49" charset="-122"/>
              </a:rPr>
              <a:t>KEC</a:t>
            </a:r>
            <a:r>
              <a:rPr lang="zh-CN" altLang="en-US" sz="2500" b="1" dirty="0">
                <a:solidFill>
                  <a:srgbClr val="FF0000"/>
                </a:solidFill>
                <a:latin typeface="楷体_GB2312" pitchFamily="49" charset="-122"/>
                <a:ea typeface="楷体_GB2312" pitchFamily="49" charset="-122"/>
              </a:rPr>
              <a:t>的主密钥、产品密钥、收发双方的公钥等）加密的</a:t>
            </a:r>
            <a:r>
              <a:rPr lang="en-US" altLang="zh-CN" sz="2500" b="1" dirty="0">
                <a:solidFill>
                  <a:srgbClr val="FF0000"/>
                </a:solidFill>
                <a:latin typeface="楷体_GB2312" pitchFamily="49" charset="-122"/>
                <a:ea typeface="楷体_GB2312" pitchFamily="49" charset="-122"/>
              </a:rPr>
              <a:t>K</a:t>
            </a:r>
            <a:r>
              <a:rPr lang="zh-CN" altLang="en-US" sz="2500" b="1" dirty="0">
                <a:solidFill>
                  <a:srgbClr val="FF0000"/>
                </a:solidFill>
                <a:latin typeface="楷体_GB2312" pitchFamily="49" charset="-122"/>
                <a:ea typeface="楷体_GB2312" pitchFamily="49" charset="-122"/>
              </a:rPr>
              <a:t>组成。</a:t>
            </a:r>
            <a:r>
              <a:rPr lang="zh-CN" altLang="en-US" sz="2500" b="1" dirty="0">
                <a:latin typeface="楷体_GB2312" pitchFamily="49" charset="-122"/>
                <a:ea typeface="楷体_GB2312" pitchFamily="49" charset="-122"/>
              </a:rPr>
              <a:t>此外，</a:t>
            </a:r>
            <a:r>
              <a:rPr lang="en-US" altLang="zh-CN" sz="2500" b="1" dirty="0">
                <a:latin typeface="楷体_GB2312" pitchFamily="49" charset="-122"/>
                <a:ea typeface="楷体_GB2312" pitchFamily="49" charset="-122"/>
              </a:rPr>
              <a:t>DRF</a:t>
            </a:r>
            <a:r>
              <a:rPr lang="zh-CN" altLang="en-US" sz="2500" b="1" dirty="0">
                <a:latin typeface="楷体_GB2312" pitchFamily="49" charset="-122"/>
                <a:ea typeface="楷体_GB2312" pitchFamily="49" charset="-122"/>
              </a:rPr>
              <a:t>还包括一些识别符（用于标识数据恢复密钥、托管代理机构或</a:t>
            </a:r>
            <a:r>
              <a:rPr lang="en-US" altLang="zh-CN" sz="2500" b="1" dirty="0">
                <a:latin typeface="楷体_GB2312" pitchFamily="49" charset="-122"/>
                <a:ea typeface="楷体_GB2312" pitchFamily="49" charset="-122"/>
              </a:rPr>
              <a:t>KEC</a:t>
            </a:r>
            <a:r>
              <a:rPr lang="zh-CN" altLang="en-US" sz="2500" b="1" dirty="0">
                <a:latin typeface="楷体_GB2312" pitchFamily="49" charset="-122"/>
                <a:ea typeface="楷体_GB2312" pitchFamily="49" charset="-122"/>
              </a:rPr>
              <a:t>、加密算法及运行方式、</a:t>
            </a:r>
            <a:r>
              <a:rPr lang="en-US" altLang="zh-CN" sz="2500" b="1" dirty="0">
                <a:latin typeface="楷体_GB2312" pitchFamily="49" charset="-122"/>
                <a:ea typeface="楷体_GB2312" pitchFamily="49" charset="-122"/>
              </a:rPr>
              <a:t>DRF</a:t>
            </a:r>
            <a:r>
              <a:rPr lang="zh-CN" altLang="en-US" sz="2500" b="1" dirty="0">
                <a:latin typeface="楷体_GB2312" pitchFamily="49" charset="-122"/>
                <a:ea typeface="楷体_GB2312" pitchFamily="49" charset="-122"/>
              </a:rPr>
              <a:t>的产生方法等）和托管认证符（用于验证</a:t>
            </a:r>
            <a:r>
              <a:rPr lang="en-US" altLang="zh-CN" sz="2500" b="1" dirty="0">
                <a:latin typeface="楷体_GB2312" pitchFamily="49" charset="-122"/>
                <a:ea typeface="楷体_GB2312" pitchFamily="49" charset="-122"/>
              </a:rPr>
              <a:t>DRF</a:t>
            </a:r>
            <a:r>
              <a:rPr lang="zh-CN" altLang="en-US" sz="2500" b="1" dirty="0">
                <a:latin typeface="楷体_GB2312" pitchFamily="49" charset="-122"/>
                <a:ea typeface="楷体_GB2312" pitchFamily="49" charset="-122"/>
              </a:rPr>
              <a:t>的完整性）。</a:t>
            </a: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half" idx="10"/>
          </p:nvPr>
        </p:nvSpPr>
        <p:spPr>
          <a:ln/>
        </p:spPr>
        <p:txBody>
          <a:bodyPr/>
          <a:lstStyle/>
          <a:p>
            <a:fld id="{A753313A-0632-4CE8-A04D-1A1623808743}" type="datetime1">
              <a:rPr lang="zh-CN" altLang="en-US"/>
              <a:pPr/>
              <a:t>2023/4/25</a:t>
            </a:fld>
            <a:endParaRPr lang="en-US" altLang="zh-CN"/>
          </a:p>
        </p:txBody>
      </p:sp>
      <p:sp>
        <p:nvSpPr>
          <p:cNvPr id="8" name="Rectangle 6"/>
          <p:cNvSpPr>
            <a:spLocks noGrp="1" noChangeArrowheads="1"/>
          </p:cNvSpPr>
          <p:nvPr>
            <p:ph type="sldNum" sz="quarter" idx="4294967295"/>
          </p:nvPr>
        </p:nvSpPr>
        <p:spPr>
          <a:xfrm>
            <a:off x="6553200" y="6391275"/>
            <a:ext cx="1905000" cy="457200"/>
          </a:xfrm>
          <a:prstGeom prst="rect">
            <a:avLst/>
          </a:prstGeom>
          <a:ln/>
        </p:spPr>
        <p:txBody>
          <a:bodyPr/>
          <a:lstStyle/>
          <a:p>
            <a:fld id="{8E750492-613F-4D79-91C5-0EC365ACA199}" type="slidenum">
              <a:rPr lang="en-US" altLang="zh-CN"/>
              <a:pPr/>
              <a:t>38</a:t>
            </a:fld>
            <a:endParaRPr lang="en-US" altLang="zh-CN"/>
          </a:p>
        </p:txBody>
      </p:sp>
      <p:sp>
        <p:nvSpPr>
          <p:cNvPr id="87046" name="Rectangle 6"/>
          <p:cNvSpPr>
            <a:spLocks noChangeArrowheads="1"/>
          </p:cNvSpPr>
          <p:nvPr/>
        </p:nvSpPr>
        <p:spPr bwMode="auto">
          <a:xfrm>
            <a:off x="395288" y="303213"/>
            <a:ext cx="7297737" cy="473075"/>
          </a:xfrm>
          <a:prstGeom prst="rect">
            <a:avLst/>
          </a:prstGeom>
          <a:noFill/>
          <a:ln w="9525">
            <a:noFill/>
            <a:miter lim="800000"/>
            <a:headEnd/>
            <a:tailEnd/>
          </a:ln>
          <a:effectLst/>
        </p:spPr>
        <p:txBody>
          <a:bodyPr wrap="none" bIns="0" anchor="ctr">
            <a:spAutoFit/>
          </a:bodyPr>
          <a:lstStyle/>
          <a:p>
            <a:pPr eaLnBrk="0" hangingPunct="0">
              <a:buFontTx/>
              <a:buChar char="•"/>
            </a:pPr>
            <a:r>
              <a:rPr lang="en-US" altLang="zh-CN" sz="2800" b="1">
                <a:solidFill>
                  <a:srgbClr val="0000FF"/>
                </a:solidFill>
                <a:latin typeface="楷体_GB2312" pitchFamily="49" charset="-122"/>
                <a:ea typeface="楷体_GB2312" pitchFamily="49" charset="-122"/>
              </a:rPr>
              <a:t>2) </a:t>
            </a:r>
            <a:r>
              <a:rPr lang="en-US" altLang="zh-CN" b="1">
                <a:solidFill>
                  <a:srgbClr val="0000FF"/>
                </a:solidFill>
                <a:latin typeface="楷体_GB2312" pitchFamily="49" charset="-122"/>
                <a:ea typeface="楷体_GB2312" pitchFamily="49" charset="-122"/>
              </a:rPr>
              <a:t>KEC</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Key Escrow Component</a:t>
            </a:r>
            <a:r>
              <a:rPr lang="zh-CN" altLang="en-US" b="1">
                <a:solidFill>
                  <a:srgbClr val="0000FF"/>
                </a:solidFill>
                <a:latin typeface="楷体_GB2312" pitchFamily="49" charset="-122"/>
                <a:ea typeface="楷体_GB2312" pitchFamily="49" charset="-122"/>
              </a:rPr>
              <a:t>，密钥托管模块）</a:t>
            </a:r>
            <a:r>
              <a:rPr lang="zh-CN" altLang="en-US">
                <a:solidFill>
                  <a:srgbClr val="0000FF"/>
                </a:solidFill>
                <a:latin typeface="楷体_GB2312" pitchFamily="49" charset="-122"/>
                <a:ea typeface="楷体_GB2312" pitchFamily="49" charset="-122"/>
              </a:rPr>
              <a:t> </a:t>
            </a:r>
          </a:p>
        </p:txBody>
      </p:sp>
      <p:sp>
        <p:nvSpPr>
          <p:cNvPr id="87047" name="Text Box 7"/>
          <p:cNvSpPr txBox="1">
            <a:spLocks noChangeArrowheads="1"/>
          </p:cNvSpPr>
          <p:nvPr/>
        </p:nvSpPr>
        <p:spPr bwMode="auto">
          <a:xfrm>
            <a:off x="0" y="860425"/>
            <a:ext cx="9144000" cy="2720975"/>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500" b="1">
                <a:latin typeface="楷体_GB2312" pitchFamily="49" charset="-122"/>
                <a:ea typeface="楷体_GB2312" pitchFamily="49" charset="-122"/>
              </a:rPr>
              <a:t>    可以作为公钥证书密钥管理系统的组成部分，也可以作为通用密钥管理的基础部分。它由密钥管理机构控制，主要用于向</a:t>
            </a:r>
            <a:r>
              <a:rPr lang="en-US" altLang="zh-CN" sz="2500" b="1">
                <a:latin typeface="楷体_GB2312" pitchFamily="49" charset="-122"/>
                <a:ea typeface="楷体_GB2312" pitchFamily="49" charset="-122"/>
              </a:rPr>
              <a:t>DRC</a:t>
            </a:r>
            <a:r>
              <a:rPr lang="zh-CN" altLang="en-US" sz="2500" b="1">
                <a:latin typeface="楷体_GB2312" pitchFamily="49" charset="-122"/>
                <a:ea typeface="楷体_GB2312" pitchFamily="49" charset="-122"/>
              </a:rPr>
              <a:t>提供所需的数据和服务，管理着数据恢复密钥的存储、传送和使用。</a:t>
            </a:r>
            <a:r>
              <a:rPr lang="zh-CN" altLang="en-US" sz="2500" b="1" i="1" u="sng">
                <a:solidFill>
                  <a:srgbClr val="FF0000"/>
                </a:solidFill>
                <a:latin typeface="楷体_GB2312" pitchFamily="49" charset="-122"/>
                <a:ea typeface="楷体_GB2312" pitchFamily="49" charset="-122"/>
              </a:rPr>
              <a:t>数据恢复密钥主要用于生成数据加密密钥，因此在使用托管密码加密时，所有的托管加密数据都应与被托管的数据恢复密钥联系起来。</a:t>
            </a:r>
            <a:r>
              <a:rPr lang="zh-CN" altLang="en-US" sz="2500">
                <a:latin typeface="楷体_GB2312" pitchFamily="49" charset="-122"/>
                <a:ea typeface="楷体_GB2312" pitchFamily="49" charset="-122"/>
              </a:rPr>
              <a:t> </a:t>
            </a:r>
          </a:p>
        </p:txBody>
      </p:sp>
      <p:sp>
        <p:nvSpPr>
          <p:cNvPr id="87048" name="Text Box 8"/>
          <p:cNvSpPr txBox="1">
            <a:spLocks noChangeArrowheads="1"/>
          </p:cNvSpPr>
          <p:nvPr/>
        </p:nvSpPr>
        <p:spPr bwMode="auto">
          <a:xfrm>
            <a:off x="468313" y="3500438"/>
            <a:ext cx="8497887" cy="512762"/>
          </a:xfrm>
          <a:prstGeom prst="rect">
            <a:avLst/>
          </a:prstGeom>
          <a:noFill/>
          <a:ln w="9525">
            <a:noFill/>
            <a:miter lim="800000"/>
            <a:headEnd/>
            <a:tailEnd/>
          </a:ln>
          <a:effectLst/>
        </p:spPr>
        <p:txBody>
          <a:bodyPr>
            <a:spAutoFit/>
          </a:bodyPr>
          <a:lstStyle/>
          <a:p>
            <a:pPr marL="457200" indent="-457200">
              <a:lnSpc>
                <a:spcPct val="115000"/>
              </a:lnSpc>
              <a:spcBef>
                <a:spcPct val="50000"/>
              </a:spcBef>
              <a:buFontTx/>
              <a:buChar char="•"/>
            </a:pPr>
            <a:r>
              <a:rPr lang="zh-CN" altLang="en-US" b="1">
                <a:solidFill>
                  <a:srgbClr val="0000FF"/>
                </a:solidFill>
                <a:latin typeface="楷体_GB2312" pitchFamily="49" charset="-122"/>
                <a:ea typeface="楷体_GB2312" pitchFamily="49" charset="-122"/>
              </a:rPr>
              <a:t>数据恢复密钥主要由以下内容组成：</a:t>
            </a:r>
            <a:r>
              <a:rPr lang="zh-CN" altLang="en-US">
                <a:solidFill>
                  <a:srgbClr val="0000FF"/>
                </a:solidFill>
                <a:latin typeface="楷体_GB2312" pitchFamily="49" charset="-122"/>
                <a:ea typeface="楷体_GB2312" pitchFamily="49" charset="-122"/>
              </a:rPr>
              <a:t> </a:t>
            </a:r>
          </a:p>
        </p:txBody>
      </p:sp>
      <p:sp>
        <p:nvSpPr>
          <p:cNvPr id="87049" name="Text Box 9"/>
          <p:cNvSpPr txBox="1">
            <a:spLocks noChangeArrowheads="1"/>
          </p:cNvSpPr>
          <p:nvPr/>
        </p:nvSpPr>
        <p:spPr bwMode="auto">
          <a:xfrm>
            <a:off x="0" y="4024313"/>
            <a:ext cx="9144000" cy="2212975"/>
          </a:xfrm>
          <a:prstGeom prst="rect">
            <a:avLst/>
          </a:prstGeom>
          <a:noFill/>
          <a:ln w="9525">
            <a:noFill/>
            <a:miter lim="800000"/>
            <a:headEnd/>
            <a:tailEnd/>
          </a:ln>
          <a:effectLst/>
        </p:spPr>
        <p:txBody>
          <a:bodyPr>
            <a:spAutoFit/>
          </a:bodyPr>
          <a:lstStyle/>
          <a:p>
            <a:pPr>
              <a:lnSpc>
                <a:spcPct val="115000"/>
              </a:lnSpc>
            </a:pPr>
            <a:r>
              <a:rPr lang="en-US" altLang="zh-CN" sz="2500"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）密钥选项：包括</a:t>
            </a:r>
            <a:r>
              <a:rPr lang="zh-CN" altLang="en-US" b="1" i="1">
                <a:solidFill>
                  <a:srgbClr val="0000FF"/>
                </a:solidFill>
                <a:effectLst>
                  <a:outerShdw blurRad="38100" dist="38100" dir="2700000" algn="tl">
                    <a:srgbClr val="C0C0C0"/>
                  </a:outerShdw>
                </a:effectLst>
                <a:latin typeface="楷体_GB2312" pitchFamily="49" charset="-122"/>
                <a:ea typeface="楷体_GB2312" pitchFamily="49" charset="-122"/>
              </a:rPr>
              <a:t>数据加密密钥</a:t>
            </a:r>
            <a:r>
              <a:rPr lang="zh-CN" altLang="en-US" b="1">
                <a:latin typeface="楷体_GB2312" pitchFamily="49" charset="-122"/>
                <a:ea typeface="楷体_GB2312" pitchFamily="49" charset="-122"/>
              </a:rPr>
              <a:t>（由会话密钥和文件加密密钥组成，可以由</a:t>
            </a:r>
            <a:r>
              <a:rPr lang="en-US" altLang="zh-CN" b="1">
                <a:latin typeface="楷体_GB2312" pitchFamily="49" charset="-122"/>
                <a:ea typeface="楷体_GB2312" pitchFamily="49" charset="-122"/>
              </a:rPr>
              <a:t>KDC</a:t>
            </a:r>
            <a:r>
              <a:rPr lang="zh-CN" altLang="en-US" b="1">
                <a:latin typeface="楷体_GB2312" pitchFamily="49" charset="-122"/>
                <a:ea typeface="楷体_GB2312" pitchFamily="49" charset="-122"/>
              </a:rPr>
              <a:t>产生、分配和托管）、产品密钥（每一个</a:t>
            </a:r>
            <a:r>
              <a:rPr lang="en-US" altLang="zh-CN" b="1">
                <a:latin typeface="楷体_GB2312" pitchFamily="49" charset="-122"/>
                <a:ea typeface="楷体_GB2312" pitchFamily="49" charset="-122"/>
              </a:rPr>
              <a:t>USC</a:t>
            </a:r>
            <a:r>
              <a:rPr lang="zh-CN" altLang="en-US" b="1">
                <a:latin typeface="楷体_GB2312" pitchFamily="49" charset="-122"/>
                <a:ea typeface="楷体_GB2312" pitchFamily="49" charset="-122"/>
              </a:rPr>
              <a:t>只有惟一的产品密钥）、</a:t>
            </a:r>
            <a:r>
              <a:rPr lang="zh-CN" altLang="en-US" b="1" i="1">
                <a:solidFill>
                  <a:srgbClr val="0000FF"/>
                </a:solidFill>
                <a:effectLst>
                  <a:outerShdw blurRad="38100" dist="38100" dir="2700000" algn="tl">
                    <a:srgbClr val="C0C0C0"/>
                  </a:outerShdw>
                </a:effectLst>
                <a:latin typeface="楷体_GB2312" pitchFamily="49" charset="-122"/>
                <a:ea typeface="楷体_GB2312" pitchFamily="49" charset="-122"/>
              </a:rPr>
              <a:t>用户密钥</a:t>
            </a:r>
            <a:r>
              <a:rPr lang="zh-CN" altLang="en-US" b="1">
                <a:latin typeface="楷体_GB2312" pitchFamily="49" charset="-122"/>
                <a:ea typeface="楷体_GB2312" pitchFamily="49" charset="-122"/>
              </a:rPr>
              <a:t>（用于建立数据加密密钥的公钥和私钥，</a:t>
            </a:r>
            <a:r>
              <a:rPr lang="en-US" altLang="zh-CN" b="1">
                <a:latin typeface="楷体_GB2312" pitchFamily="49" charset="-122"/>
                <a:ea typeface="楷体_GB2312" pitchFamily="49" charset="-122"/>
              </a:rPr>
              <a:t>KEC</a:t>
            </a:r>
            <a:r>
              <a:rPr lang="zh-CN" altLang="en-US" b="1">
                <a:latin typeface="楷体_GB2312" pitchFamily="49" charset="-122"/>
                <a:ea typeface="楷体_GB2312" pitchFamily="49" charset="-122"/>
              </a:rPr>
              <a:t>可以担任用户的公钥证书机构，为用户发放公钥数字证书）、</a:t>
            </a:r>
            <a:r>
              <a:rPr lang="zh-CN" altLang="en-US" b="1" i="1">
                <a:solidFill>
                  <a:srgbClr val="0000FF"/>
                </a:solidFill>
                <a:effectLst>
                  <a:outerShdw blurRad="38100" dist="38100" dir="2700000" algn="tl">
                    <a:srgbClr val="C0C0C0"/>
                  </a:outerShdw>
                </a:effectLst>
                <a:latin typeface="楷体_GB2312" pitchFamily="49" charset="-122"/>
                <a:ea typeface="楷体_GB2312" pitchFamily="49" charset="-122"/>
              </a:rPr>
              <a:t>主密钥</a:t>
            </a:r>
            <a:r>
              <a:rPr lang="zh-CN" altLang="en-US" b="1">
                <a:latin typeface="楷体_GB2312" pitchFamily="49" charset="-122"/>
                <a:ea typeface="楷体_GB2312" pitchFamily="49" charset="-122"/>
              </a:rPr>
              <a:t>（与</a:t>
            </a:r>
            <a:r>
              <a:rPr lang="en-US" altLang="zh-CN" b="1">
                <a:latin typeface="楷体_GB2312" pitchFamily="49" charset="-122"/>
                <a:ea typeface="楷体_GB2312" pitchFamily="49" charset="-122"/>
              </a:rPr>
              <a:t>KEC</a:t>
            </a:r>
            <a:r>
              <a:rPr lang="zh-CN" altLang="en-US" b="1">
                <a:latin typeface="楷体_GB2312" pitchFamily="49" charset="-122"/>
                <a:ea typeface="楷体_GB2312" pitchFamily="49" charset="-122"/>
              </a:rPr>
              <a:t>相关，可由多个</a:t>
            </a:r>
            <a:r>
              <a:rPr lang="en-US" altLang="zh-CN" b="1">
                <a:latin typeface="楷体_GB2312" pitchFamily="49" charset="-122"/>
                <a:ea typeface="楷体_GB2312" pitchFamily="49" charset="-122"/>
              </a:rPr>
              <a:t>USC</a:t>
            </a:r>
            <a:r>
              <a:rPr lang="zh-CN" altLang="en-US" b="1">
                <a:latin typeface="楷体_GB2312" pitchFamily="49" charset="-122"/>
                <a:ea typeface="楷体_GB2312" pitchFamily="49" charset="-122"/>
              </a:rPr>
              <a:t>共享）。</a:t>
            </a: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A469326B-628D-450D-A684-01BC2FE2A57F}"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177955C7-D3E1-4AFD-8C22-C513AFD7E54A}" type="slidenum">
              <a:rPr lang="en-US" altLang="zh-CN"/>
              <a:pPr/>
              <a:t>39</a:t>
            </a:fld>
            <a:endParaRPr lang="en-US" altLang="zh-CN"/>
          </a:p>
        </p:txBody>
      </p:sp>
      <p:sp>
        <p:nvSpPr>
          <p:cNvPr id="114692" name="Text Box 4"/>
          <p:cNvSpPr txBox="1">
            <a:spLocks noChangeArrowheads="1"/>
          </p:cNvSpPr>
          <p:nvPr/>
        </p:nvSpPr>
        <p:spPr bwMode="auto">
          <a:xfrm>
            <a:off x="0" y="238125"/>
            <a:ext cx="9144000" cy="4382931"/>
          </a:xfrm>
          <a:prstGeom prst="rect">
            <a:avLst/>
          </a:prstGeom>
          <a:noFill/>
          <a:ln w="9525">
            <a:noFill/>
            <a:miter lim="800000"/>
            <a:headEnd/>
            <a:tailEnd/>
          </a:ln>
          <a:effectLst/>
        </p:spPr>
        <p:txBody>
          <a:bodyPr>
            <a:spAutoFit/>
          </a:bodyPr>
          <a:lstStyle/>
          <a:p>
            <a:pPr algn="l">
              <a:lnSpc>
                <a:spcPct val="115000"/>
              </a:lnSpc>
            </a:pPr>
            <a:r>
              <a:rPr lang="en-US" altLang="zh-CN" sz="2500"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密钥分割</a:t>
            </a:r>
            <a:r>
              <a:rPr lang="zh-CN" altLang="en-US" b="1" dirty="0">
                <a:latin typeface="楷体_GB2312" pitchFamily="49" charset="-122"/>
                <a:ea typeface="楷体_GB2312" pitchFamily="49" charset="-122"/>
              </a:rPr>
              <a:t>：</a:t>
            </a:r>
            <a:r>
              <a:rPr lang="zh-CN" altLang="en-US" b="1" i="1" dirty="0">
                <a:solidFill>
                  <a:srgbClr val="0000FF"/>
                </a:solidFill>
                <a:effectLst>
                  <a:outerShdw blurRad="38100" dist="38100" dir="2700000" algn="tl">
                    <a:srgbClr val="C0C0C0"/>
                  </a:outerShdw>
                </a:effectLst>
                <a:latin typeface="楷体_GB2312" pitchFamily="49" charset="-122"/>
                <a:ea typeface="楷体_GB2312" pitchFamily="49" charset="-122"/>
              </a:rPr>
              <a:t>一个数据恢复密钥可以分割成多个密钥分量，每个分量由一个托管代理机构托管</a:t>
            </a:r>
            <a:r>
              <a:rPr lang="zh-CN" altLang="en-US" b="1" dirty="0">
                <a:latin typeface="楷体_GB2312" pitchFamily="49" charset="-122"/>
                <a:ea typeface="楷体_GB2312" pitchFamily="49" charset="-122"/>
              </a:rPr>
              <a:t>。在密钥恢复时，就需要全部密钥托管机构参与或采用</a:t>
            </a:r>
            <a:r>
              <a:rPr lang="zh-CN" altLang="en-US" b="1" i="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en-US" altLang="zh-CN" b="1" i="1" dirty="0" err="1">
                <a:solidFill>
                  <a:srgbClr val="0000FF"/>
                </a:solidFill>
                <a:effectLst>
                  <a:outerShdw blurRad="38100" dist="38100" dir="2700000" algn="tl">
                    <a:srgbClr val="C0C0C0"/>
                  </a:outerShdw>
                </a:effectLst>
                <a:latin typeface="楷体_GB2312" pitchFamily="49" charset="-122"/>
                <a:ea typeface="楷体_GB2312" pitchFamily="49" charset="-122"/>
              </a:rPr>
              <a:t>n,k</a:t>
            </a:r>
            <a:r>
              <a:rPr lang="zh-CN" altLang="en-US" b="1" i="1" dirty="0">
                <a:solidFill>
                  <a:srgbClr val="0000FF"/>
                </a:solidFill>
                <a:effectLst>
                  <a:outerShdw blurRad="38100" dist="38100" dir="2700000" algn="tl">
                    <a:srgbClr val="C0C0C0"/>
                  </a:outerShdw>
                </a:effectLst>
                <a:latin typeface="楷体_GB2312" pitchFamily="49" charset="-122"/>
                <a:ea typeface="楷体_GB2312" pitchFamily="49" charset="-122"/>
              </a:rPr>
              <a:t>）门限方案</a:t>
            </a:r>
            <a:r>
              <a:rPr lang="zh-CN" altLang="en-US" b="1" dirty="0">
                <a:latin typeface="楷体_GB2312" pitchFamily="49" charset="-122"/>
                <a:ea typeface="楷体_GB2312" pitchFamily="49" charset="-122"/>
              </a:rPr>
              <a:t>。密钥分割应保证所有托管机构或其中一些联合起来能恢复数据的密钥恢复。</a:t>
            </a:r>
          </a:p>
          <a:p>
            <a:pPr algn="l">
              <a:lnSpc>
                <a:spcPct val="115000"/>
              </a:lnSpc>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密钥的产生和分配</a:t>
            </a:r>
            <a:r>
              <a:rPr lang="zh-CN" altLang="en-US" b="1" dirty="0">
                <a:latin typeface="楷体_GB2312" pitchFamily="49" charset="-122"/>
                <a:ea typeface="楷体_GB2312" pitchFamily="49" charset="-122"/>
              </a:rPr>
              <a:t>：</a:t>
            </a:r>
            <a:r>
              <a:rPr lang="zh-CN" altLang="en-US" b="1" i="1" dirty="0">
                <a:solidFill>
                  <a:srgbClr val="0000FF"/>
                </a:solidFill>
                <a:effectLst>
                  <a:outerShdw blurRad="38100" dist="38100" dir="2700000" algn="tl">
                    <a:srgbClr val="C0C0C0"/>
                  </a:outerShdw>
                </a:effectLst>
                <a:latin typeface="楷体_GB2312" pitchFamily="49" charset="-122"/>
                <a:ea typeface="楷体_GB2312" pitchFamily="49" charset="-122"/>
              </a:rPr>
              <a:t>数据恢复密钥可以由</a:t>
            </a:r>
            <a:r>
              <a:rPr lang="en-US" altLang="zh-CN" b="1" i="1" dirty="0">
                <a:solidFill>
                  <a:srgbClr val="0000FF"/>
                </a:solidFill>
                <a:effectLst>
                  <a:outerShdw blurRad="38100" dist="38100" dir="2700000" algn="tl">
                    <a:srgbClr val="C0C0C0"/>
                  </a:outerShdw>
                </a:effectLst>
                <a:latin typeface="楷体_GB2312" pitchFamily="49" charset="-122"/>
                <a:ea typeface="楷体_GB2312" pitchFamily="49" charset="-122"/>
              </a:rPr>
              <a:t>KEC</a:t>
            </a:r>
            <a:r>
              <a:rPr lang="zh-CN" altLang="en-US" b="1" i="1" dirty="0">
                <a:solidFill>
                  <a:srgbClr val="0000FF"/>
                </a:solidFill>
                <a:effectLst>
                  <a:outerShdw blurRad="38100" dist="38100" dir="2700000" algn="tl">
                    <a:srgbClr val="C0C0C0"/>
                  </a:outerShdw>
                </a:effectLst>
                <a:latin typeface="楷体_GB2312" pitchFamily="49" charset="-122"/>
                <a:ea typeface="楷体_GB2312" pitchFamily="49" charset="-122"/>
              </a:rPr>
              <a:t>或</a:t>
            </a:r>
            <a:r>
              <a:rPr lang="en-US" altLang="zh-CN" b="1" i="1" dirty="0">
                <a:solidFill>
                  <a:srgbClr val="0000FF"/>
                </a:solidFill>
                <a:effectLst>
                  <a:outerShdw blurRad="38100" dist="38100" dir="2700000" algn="tl">
                    <a:srgbClr val="C0C0C0"/>
                  </a:outerShdw>
                </a:effectLst>
                <a:latin typeface="楷体_GB2312" pitchFamily="49" charset="-122"/>
                <a:ea typeface="楷体_GB2312" pitchFamily="49" charset="-122"/>
              </a:rPr>
              <a:t>USC</a:t>
            </a:r>
            <a:r>
              <a:rPr lang="zh-CN" altLang="en-US" b="1" i="1" dirty="0">
                <a:solidFill>
                  <a:srgbClr val="0000FF"/>
                </a:solidFill>
                <a:effectLst>
                  <a:outerShdw blurRad="38100" dist="38100" dir="2700000" algn="tl">
                    <a:srgbClr val="C0C0C0"/>
                  </a:outerShdw>
                </a:effectLst>
                <a:latin typeface="楷体_GB2312" pitchFamily="49" charset="-122"/>
                <a:ea typeface="楷体_GB2312" pitchFamily="49" charset="-122"/>
              </a:rPr>
              <a:t>产生</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USC</a:t>
            </a:r>
            <a:r>
              <a:rPr lang="zh-CN" altLang="en-US" b="1" dirty="0">
                <a:latin typeface="楷体_GB2312" pitchFamily="49" charset="-122"/>
                <a:ea typeface="楷体_GB2312" pitchFamily="49" charset="-122"/>
              </a:rPr>
              <a:t>产生的密钥可使用可验证的密钥分割方案分割并托管，使得托管代理机构在不知数据恢复密钥的情况下验证自己所托管的密钥分量是否有效。</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数据恢复密钥可以由</a:t>
            </a: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KEC</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和</a:t>
            </a: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USC</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联合产生</a:t>
            </a:r>
            <a:r>
              <a:rPr lang="zh-CN" altLang="en-US" b="1" dirty="0">
                <a:latin typeface="楷体_GB2312" pitchFamily="49" charset="-122"/>
                <a:ea typeface="楷体_GB2312" pitchFamily="49" charset="-122"/>
              </a:rPr>
              <a:t>。密钥的产生应使得用户不能够在被托管的密钥中隐藏另一密钥。</a:t>
            </a:r>
          </a:p>
          <a:p>
            <a:pPr algn="l">
              <a:lnSpc>
                <a:spcPct val="115000"/>
              </a:lnSpc>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密钥托管时间</a:t>
            </a:r>
            <a:r>
              <a:rPr lang="zh-CN" altLang="en-US" b="1" dirty="0">
                <a:latin typeface="楷体_GB2312" pitchFamily="49" charset="-122"/>
                <a:ea typeface="楷体_GB2312" pitchFamily="49" charset="-122"/>
              </a:rPr>
              <a:t>：</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密钥托管可在产品的生产、系统或产品的初始化阶段或用户注册阶段进行</a:t>
            </a:r>
            <a:r>
              <a:rPr lang="zh-CN" altLang="en-US" b="1" dirty="0">
                <a:latin typeface="楷体_GB2312" pitchFamily="49" charset="-122"/>
                <a:ea typeface="楷体_GB2312" pitchFamily="49" charset="-122"/>
              </a:rPr>
              <a:t>。假如托管的是用户的私钥，则可在将相应的公钥加入到公钥基础设施并发放公钥证书时进行托管。</a:t>
            </a:r>
            <a:r>
              <a:rPr lang="en-US" altLang="zh-CN" b="1" dirty="0">
                <a:latin typeface="楷体_GB2312" pitchFamily="49" charset="-122"/>
                <a:ea typeface="楷体_GB2312" pitchFamily="49" charset="-122"/>
              </a:rPr>
              <a:t>USC</a:t>
            </a:r>
            <a:r>
              <a:rPr lang="zh-CN" altLang="en-US" b="1" dirty="0">
                <a:latin typeface="楷体_GB2312" pitchFamily="49" charset="-122"/>
                <a:ea typeface="楷体_GB2312" pitchFamily="49" charset="-122"/>
              </a:rPr>
              <a:t>只能把经托管机构签署了公钥证书的那些用户发送已加密的数据。</a:t>
            </a: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4</a:t>
            </a:fld>
            <a:endParaRPr lang="en-US" altLang="zh-CN"/>
          </a:p>
        </p:txBody>
      </p:sp>
      <p:sp>
        <p:nvSpPr>
          <p:cNvPr id="5" name="Rectangle 4"/>
          <p:cNvSpPr txBox="1">
            <a:spLocks noChangeArrowheads="1"/>
          </p:cNvSpPr>
          <p:nvPr/>
        </p:nvSpPr>
        <p:spPr bwMode="auto">
          <a:xfrm>
            <a:off x="685800" y="6407150"/>
            <a:ext cx="1905000" cy="457200"/>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951685-F45D-4C0D-868B-F67E10A79118}" type="datetime1">
              <a:rPr kumimoji="0" lang="zh-CN" altLang="en-US" sz="1400" b="1" i="0" u="none" strike="noStrike" kern="1200" cap="none" spc="0" normalizeH="0" baseline="0" noProof="0" smtClean="0">
                <a:ln>
                  <a:noFill/>
                </a:ln>
                <a:solidFill>
                  <a:srgbClr val="FFFFFF"/>
                </a:solidFill>
                <a:effectLst/>
                <a:uLnTx/>
                <a:uFillTx/>
                <a:latin typeface="+mn-lt"/>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2023/4/25</a:t>
            </a:fld>
            <a:endParaRPr kumimoji="0" lang="en-US" altLang="zh-CN" sz="1400" b="1" i="0" u="none" strike="noStrike" kern="1200" cap="none" spc="0" normalizeH="0" baseline="0" noProof="0">
              <a:ln>
                <a:noFill/>
              </a:ln>
              <a:solidFill>
                <a:srgbClr val="FFFFFF"/>
              </a:solidFill>
              <a:effectLst/>
              <a:uLnTx/>
              <a:uFillTx/>
              <a:latin typeface="+mn-lt"/>
              <a:ea typeface="宋体" pitchFamily="2" charset="-122"/>
              <a:cs typeface="+mn-cs"/>
            </a:endParaRPr>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3384B2B-1246-4BBE-B6C6-20884A6224DE}"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sp>
        <p:nvSpPr>
          <p:cNvPr id="7" name="Rectangle 2"/>
          <p:cNvSpPr>
            <a:spLocks noGrp="1" noChangeArrowheads="1"/>
          </p:cNvSpPr>
          <p:nvPr>
            <p:ph type="title"/>
          </p:nvPr>
        </p:nvSpPr>
        <p:spPr>
          <a:xfrm>
            <a:off x="685800" y="125413"/>
            <a:ext cx="7772400" cy="1000125"/>
          </a:xfrm>
        </p:spPr>
        <p:txBody>
          <a:bodyPr/>
          <a:lstStyle/>
          <a:p>
            <a:pPr algn="l"/>
            <a:r>
              <a:rPr lang="zh-CN" altLang="en-US" dirty="0" smtClean="0"/>
              <a:t>密钥管理概述</a:t>
            </a:r>
          </a:p>
        </p:txBody>
      </p:sp>
      <p:sp>
        <p:nvSpPr>
          <p:cNvPr id="8" name="Text Box 4"/>
          <p:cNvSpPr txBox="1">
            <a:spLocks noChangeArrowheads="1"/>
          </p:cNvSpPr>
          <p:nvPr/>
        </p:nvSpPr>
        <p:spPr bwMode="auto">
          <a:xfrm>
            <a:off x="34925" y="908050"/>
            <a:ext cx="9036050" cy="3036888"/>
          </a:xfrm>
          <a:prstGeom prst="rect">
            <a:avLst/>
          </a:prstGeom>
          <a:noFill/>
          <a:ln w="9525">
            <a:noFill/>
            <a:miter lim="800000"/>
            <a:headEnd/>
            <a:tailEnd/>
          </a:ln>
          <a:effectLst/>
        </p:spPr>
        <p:txBody>
          <a:bodyPr>
            <a:spAutoFit/>
          </a:bodyPr>
          <a:lstStyle/>
          <a:p>
            <a:pPr algn="just" eaLnBrk="0" hangingPunct="0">
              <a:lnSpc>
                <a:spcPct val="115000"/>
              </a:lnSpc>
              <a:spcBef>
                <a:spcPct val="20000"/>
              </a:spcBef>
            </a:pPr>
            <a:r>
              <a:rPr lang="zh-CN" altLang="en-US" b="1" dirty="0">
                <a:ea typeface="楷体_GB2312" pitchFamily="49" charset="-122"/>
              </a:rPr>
              <a:t>        </a:t>
            </a:r>
            <a:r>
              <a:rPr lang="zh-CN" altLang="en-US" sz="2400" b="1" u="sng" dirty="0">
                <a:ea typeface="楷体_GB2312" pitchFamily="49" charset="-122"/>
              </a:rPr>
              <a:t>密钥管理是一门综合性的技术，它除了技术性的因素之外，它还与人的因素，例如密钥的行政管理制度以及人员的素质密切相关</a:t>
            </a:r>
            <a:r>
              <a:rPr lang="zh-CN" altLang="en-US" sz="2400" b="1" dirty="0">
                <a:ea typeface="楷体_GB2312" pitchFamily="49" charset="-122"/>
              </a:rPr>
              <a:t>。再好的技术，如果失去了必要的管理支持，终将使技术毫无意义。密码系统的安全强度总上游系统中最薄弱的环节决定的。但作为一个好的密钥管理系统应当尽量不依赖于人的因素，这不仅是为了提高密钥管理的自动化水平，最终目的还是为了提高系统的安全程度。</a:t>
            </a:r>
          </a:p>
        </p:txBody>
      </p:sp>
      <p:sp>
        <p:nvSpPr>
          <p:cNvPr id="9" name="Text Box 6"/>
          <p:cNvSpPr txBox="1">
            <a:spLocks noChangeArrowheads="1"/>
          </p:cNvSpPr>
          <p:nvPr/>
        </p:nvSpPr>
        <p:spPr bwMode="auto">
          <a:xfrm>
            <a:off x="49213" y="3984625"/>
            <a:ext cx="9036050" cy="2215991"/>
          </a:xfrm>
          <a:prstGeom prst="rect">
            <a:avLst/>
          </a:prstGeom>
          <a:noFill/>
          <a:ln w="9525">
            <a:noFill/>
            <a:miter lim="800000"/>
            <a:headEnd/>
            <a:tailEnd/>
          </a:ln>
          <a:effectLst/>
        </p:spPr>
        <p:txBody>
          <a:bodyPr>
            <a:spAutoFit/>
          </a:bodyPr>
          <a:lstStyle/>
          <a:p>
            <a:pPr algn="l">
              <a:lnSpc>
                <a:spcPct val="115000"/>
              </a:lnSpc>
            </a:pPr>
            <a:r>
              <a:rPr lang="zh-CN" altLang="en-US" sz="2400" b="1" dirty="0">
                <a:solidFill>
                  <a:srgbClr val="FF0000"/>
                </a:solidFill>
                <a:latin typeface="楷体_GB2312" pitchFamily="49" charset="-122"/>
                <a:ea typeface="楷体_GB2312" pitchFamily="49" charset="-122"/>
              </a:rPr>
              <a:t>    对密钥管理系统一般应满足：</a:t>
            </a:r>
          </a:p>
          <a:p>
            <a:pPr algn="l">
              <a:lnSpc>
                <a:spcPct val="115000"/>
              </a:lnSpc>
            </a:pPr>
            <a:r>
              <a:rPr lang="zh-CN" altLang="en-US" sz="2400" b="1" dirty="0">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① 密钥难以被非法窃取；</a:t>
            </a:r>
          </a:p>
          <a:p>
            <a:pPr algn="l">
              <a:lnSpc>
                <a:spcPct val="115000"/>
              </a:lnSpc>
            </a:pPr>
            <a:r>
              <a:rPr lang="zh-CN" altLang="en-US" sz="2400" b="1" dirty="0">
                <a:solidFill>
                  <a:srgbClr val="0000FF"/>
                </a:solidFill>
                <a:latin typeface="楷体_GB2312" pitchFamily="49" charset="-122"/>
                <a:ea typeface="楷体_GB2312" pitchFamily="49" charset="-122"/>
              </a:rPr>
              <a:t>    ② 在一定条件下窃取了密钥也没有用；</a:t>
            </a:r>
          </a:p>
          <a:p>
            <a:pPr algn="l">
              <a:lnSpc>
                <a:spcPct val="115000"/>
              </a:lnSpc>
            </a:pPr>
            <a:r>
              <a:rPr lang="zh-CN" altLang="en-US" sz="2400" b="1" dirty="0">
                <a:solidFill>
                  <a:srgbClr val="0000FF"/>
                </a:solidFill>
                <a:latin typeface="楷体_GB2312" pitchFamily="49" charset="-122"/>
                <a:ea typeface="楷体_GB2312" pitchFamily="49" charset="-122"/>
              </a:rPr>
              <a:t>    ③ 密钥的分配和更换过程在用户看来是透明的，用户不一定要亲自掌握密钥。</a:t>
            </a:r>
          </a:p>
        </p:txBody>
      </p:sp>
    </p:spTree>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a:ln/>
        </p:spPr>
        <p:txBody>
          <a:bodyPr/>
          <a:lstStyle/>
          <a:p>
            <a:fld id="{8268E378-1B27-47CC-BA15-F3A112EAAD2F}" type="datetime1">
              <a:rPr lang="zh-CN" altLang="en-US"/>
              <a:pPr/>
              <a:t>2023/4/25</a:t>
            </a:fld>
            <a:endParaRPr lang="en-US" altLang="zh-CN"/>
          </a:p>
        </p:txBody>
      </p:sp>
      <p:sp>
        <p:nvSpPr>
          <p:cNvPr id="7" name="Rectangle 6"/>
          <p:cNvSpPr>
            <a:spLocks noGrp="1" noChangeArrowheads="1"/>
          </p:cNvSpPr>
          <p:nvPr>
            <p:ph type="sldNum" sz="quarter" idx="4294967295"/>
          </p:nvPr>
        </p:nvSpPr>
        <p:spPr>
          <a:xfrm>
            <a:off x="6553200" y="6391275"/>
            <a:ext cx="1905000" cy="457200"/>
          </a:xfrm>
          <a:prstGeom prst="rect">
            <a:avLst/>
          </a:prstGeom>
          <a:ln/>
        </p:spPr>
        <p:txBody>
          <a:bodyPr/>
          <a:lstStyle/>
          <a:p>
            <a:fld id="{0CF63EB8-BF12-41CA-8FA4-9787451AFCCA}" type="slidenum">
              <a:rPr lang="en-US" altLang="zh-CN"/>
              <a:pPr/>
              <a:t>40</a:t>
            </a:fld>
            <a:endParaRPr lang="en-US" altLang="zh-CN"/>
          </a:p>
        </p:txBody>
      </p:sp>
      <p:sp>
        <p:nvSpPr>
          <p:cNvPr id="115717" name="Text Box 5"/>
          <p:cNvSpPr txBox="1">
            <a:spLocks noChangeArrowheads="1"/>
          </p:cNvSpPr>
          <p:nvPr/>
        </p:nvSpPr>
        <p:spPr bwMode="auto">
          <a:xfrm>
            <a:off x="142875" y="3054811"/>
            <a:ext cx="8966200" cy="517065"/>
          </a:xfrm>
          <a:prstGeom prst="rect">
            <a:avLst/>
          </a:prstGeom>
          <a:noFill/>
          <a:ln w="9525">
            <a:noFill/>
            <a:miter lim="800000"/>
            <a:headEnd/>
            <a:tailEnd/>
          </a:ln>
          <a:effectLst/>
        </p:spPr>
        <p:txBody>
          <a:bodyPr>
            <a:spAutoFit/>
          </a:bodyPr>
          <a:lstStyle/>
          <a:p>
            <a:pPr>
              <a:lnSpc>
                <a:spcPct val="115000"/>
              </a:lnSpc>
              <a:spcBef>
                <a:spcPct val="50000"/>
              </a:spcBef>
              <a:buFontTx/>
              <a:buChar char="•"/>
            </a:pPr>
            <a:r>
              <a:rPr lang="zh-CN" altLang="en-US" sz="2400" b="1" dirty="0">
                <a:solidFill>
                  <a:srgbClr val="0000FF"/>
                </a:solidFill>
                <a:latin typeface="楷体_GB2312" pitchFamily="49" charset="-122"/>
                <a:ea typeface="楷体_GB2312" pitchFamily="49" charset="-122"/>
              </a:rPr>
              <a:t> </a:t>
            </a:r>
            <a:r>
              <a:rPr lang="zh-CN" altLang="en-US" sz="2400" b="1" dirty="0" smtClean="0">
                <a:solidFill>
                  <a:srgbClr val="0000FF"/>
                </a:solidFill>
                <a:latin typeface="楷体_GB2312" pitchFamily="49" charset="-122"/>
                <a:ea typeface="楷体_GB2312" pitchFamily="49" charset="-122"/>
              </a:rPr>
              <a:t> </a:t>
            </a:r>
            <a:r>
              <a:rPr lang="en-US" altLang="zh-CN" sz="2400" b="1" dirty="0">
                <a:solidFill>
                  <a:srgbClr val="0000FF"/>
                </a:solidFill>
                <a:latin typeface="楷体_GB2312" pitchFamily="49" charset="-122"/>
                <a:ea typeface="楷体_GB2312" pitchFamily="49" charset="-122"/>
              </a:rPr>
              <a:t>KEC</a:t>
            </a:r>
            <a:r>
              <a:rPr lang="zh-CN" altLang="en-US" sz="2400" b="1" dirty="0">
                <a:solidFill>
                  <a:srgbClr val="0000FF"/>
                </a:solidFill>
                <a:latin typeface="楷体_GB2312" pitchFamily="49" charset="-122"/>
                <a:ea typeface="楷体_GB2312" pitchFamily="49" charset="-122"/>
              </a:rPr>
              <a:t>在向</a:t>
            </a:r>
            <a:r>
              <a:rPr lang="en-US" altLang="zh-CN" sz="2400" b="1" dirty="0">
                <a:solidFill>
                  <a:srgbClr val="0000FF"/>
                </a:solidFill>
                <a:latin typeface="楷体_GB2312" pitchFamily="49" charset="-122"/>
                <a:ea typeface="楷体_GB2312" pitchFamily="49" charset="-122"/>
              </a:rPr>
              <a:t>DRC</a:t>
            </a:r>
            <a:r>
              <a:rPr lang="zh-CN" altLang="en-US" sz="2400" b="1" dirty="0">
                <a:solidFill>
                  <a:srgbClr val="0000FF"/>
                </a:solidFill>
                <a:latin typeface="楷体_GB2312" pitchFamily="49" charset="-122"/>
                <a:ea typeface="楷体_GB2312" pitchFamily="49" charset="-122"/>
              </a:rPr>
              <a:t>提供诸如托管的密钥等服务时，服务包括如下部分：</a:t>
            </a:r>
            <a:r>
              <a:rPr lang="zh-CN" altLang="en-US" sz="2400" dirty="0">
                <a:solidFill>
                  <a:srgbClr val="0000FF"/>
                </a:solidFill>
                <a:latin typeface="楷体_GB2312" pitchFamily="49" charset="-122"/>
                <a:ea typeface="楷体_GB2312" pitchFamily="49" charset="-122"/>
              </a:rPr>
              <a:t> </a:t>
            </a:r>
          </a:p>
        </p:txBody>
      </p:sp>
      <p:sp>
        <p:nvSpPr>
          <p:cNvPr id="115718" name="Text Box 6"/>
          <p:cNvSpPr txBox="1">
            <a:spLocks noChangeArrowheads="1"/>
          </p:cNvSpPr>
          <p:nvPr/>
        </p:nvSpPr>
        <p:spPr bwMode="auto">
          <a:xfrm>
            <a:off x="0" y="3879850"/>
            <a:ext cx="9144000" cy="1905330"/>
          </a:xfrm>
          <a:prstGeom prst="rect">
            <a:avLst/>
          </a:prstGeom>
          <a:noFill/>
          <a:ln w="9525">
            <a:noFill/>
            <a:miter lim="800000"/>
            <a:headEnd/>
            <a:tailEnd/>
          </a:ln>
          <a:effectLst/>
        </p:spPr>
        <p:txBody>
          <a:bodyPr>
            <a:spAutoFit/>
          </a:bodyPr>
          <a:lstStyle/>
          <a:p>
            <a:pPr algn="l">
              <a:lnSpc>
                <a:spcPct val="115000"/>
              </a:lnSpc>
            </a:pPr>
            <a:r>
              <a:rPr lang="en-US" altLang="zh-CN" sz="2500"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）授权过程：</a:t>
            </a:r>
            <a:r>
              <a:rPr lang="zh-CN" altLang="en-US" b="1" i="1" u="sng" dirty="0">
                <a:latin typeface="楷体_GB2312" pitchFamily="49" charset="-122"/>
                <a:ea typeface="楷体_GB2312" pitchFamily="49" charset="-122"/>
              </a:rPr>
              <a:t>对操作或使用</a:t>
            </a:r>
            <a:r>
              <a:rPr lang="en-US" altLang="zh-CN" b="1" i="1" u="sng" dirty="0">
                <a:latin typeface="楷体_GB2312" pitchFamily="49" charset="-122"/>
                <a:ea typeface="楷体_GB2312" pitchFamily="49" charset="-122"/>
              </a:rPr>
              <a:t>DRC</a:t>
            </a:r>
            <a:r>
              <a:rPr lang="zh-CN" altLang="en-US" b="1" i="1" u="sng" dirty="0">
                <a:latin typeface="楷体_GB2312" pitchFamily="49" charset="-122"/>
                <a:ea typeface="楷体_GB2312" pitchFamily="49" charset="-122"/>
              </a:rPr>
              <a:t>的用户进行身份认证和对访问加密数据的授权证明</a:t>
            </a:r>
            <a:r>
              <a:rPr lang="zh-CN" altLang="en-US" b="1" dirty="0">
                <a:latin typeface="楷体_GB2312" pitchFamily="49" charset="-122"/>
                <a:ea typeface="楷体_GB2312" pitchFamily="49" charset="-122"/>
              </a:rPr>
              <a:t>。</a:t>
            </a:r>
          </a:p>
          <a:p>
            <a:pPr algn="l">
              <a:lnSpc>
                <a:spcPct val="11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）传送数据恢复密钥（主密钥不提供）</a:t>
            </a:r>
            <a:r>
              <a:rPr lang="zh-CN" altLang="en-US" b="1" dirty="0">
                <a:latin typeface="楷体_GB2312" pitchFamily="49" charset="-122"/>
                <a:ea typeface="楷体_GB2312" pitchFamily="49" charset="-122"/>
              </a:rPr>
              <a:t>：</a:t>
            </a:r>
            <a:r>
              <a:rPr lang="zh-CN" altLang="en-US" b="1" i="1" dirty="0">
                <a:latin typeface="楷体_GB2312" pitchFamily="49" charset="-122"/>
                <a:ea typeface="楷体_GB2312" pitchFamily="49" charset="-122"/>
              </a:rPr>
              <a:t>如果数据恢复密钥是会话密钥或产品密钥，</a:t>
            </a:r>
            <a:r>
              <a:rPr lang="en-US" altLang="zh-CN" b="1" i="1" dirty="0">
                <a:latin typeface="楷体_GB2312" pitchFamily="49" charset="-122"/>
                <a:ea typeface="楷体_GB2312" pitchFamily="49" charset="-122"/>
              </a:rPr>
              <a:t>KEC</a:t>
            </a:r>
            <a:r>
              <a:rPr lang="zh-CN" altLang="en-US" b="1" i="1" dirty="0">
                <a:latin typeface="楷体_GB2312" pitchFamily="49" charset="-122"/>
                <a:ea typeface="楷体_GB2312" pitchFamily="49" charset="-122"/>
              </a:rPr>
              <a:t>向</a:t>
            </a:r>
            <a:r>
              <a:rPr lang="en-US" altLang="zh-CN" b="1" i="1" dirty="0">
                <a:latin typeface="楷体_GB2312" pitchFamily="49" charset="-122"/>
                <a:ea typeface="楷体_GB2312" pitchFamily="49" charset="-122"/>
              </a:rPr>
              <a:t>DRC</a:t>
            </a:r>
            <a:r>
              <a:rPr lang="zh-CN" altLang="en-US" b="1" i="1" dirty="0">
                <a:latin typeface="楷体_GB2312" pitchFamily="49" charset="-122"/>
                <a:ea typeface="楷体_GB2312" pitchFamily="49" charset="-122"/>
              </a:rPr>
              <a:t>直接传送数据恢复密钥</a:t>
            </a:r>
            <a:r>
              <a:rPr lang="zh-CN" altLang="en-US" b="1" dirty="0">
                <a:latin typeface="楷体_GB2312" pitchFamily="49" charset="-122"/>
                <a:ea typeface="楷体_GB2312" pitchFamily="49" charset="-122"/>
              </a:rPr>
              <a:t>。密钥传送时和有效期一起传送，有效期过后，密钥将被自动销毁。</a:t>
            </a:r>
          </a:p>
        </p:txBody>
      </p:sp>
      <p:sp>
        <p:nvSpPr>
          <p:cNvPr id="8" name="矩形 7"/>
          <p:cNvSpPr/>
          <p:nvPr/>
        </p:nvSpPr>
        <p:spPr>
          <a:xfrm>
            <a:off x="428596" y="1000108"/>
            <a:ext cx="8358246" cy="1862048"/>
          </a:xfrm>
          <a:prstGeom prst="rect">
            <a:avLst/>
          </a:prstGeom>
        </p:spPr>
        <p:txBody>
          <a:bodyPr wrap="square">
            <a:spAutoFit/>
          </a:bodyPr>
          <a:lstStyle/>
          <a:p>
            <a:pPr algn="l">
              <a:lnSpc>
                <a:spcPct val="115000"/>
              </a:lnSpc>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a:t>
            </a:r>
            <a:r>
              <a:rPr lang="zh-CN" altLang="en-US" b="1" dirty="0" smtClean="0">
                <a:solidFill>
                  <a:srgbClr val="FF0000"/>
                </a:solidFill>
                <a:effectLst>
                  <a:outerShdw blurRad="38100" dist="38100" dir="2700000" algn="tl">
                    <a:srgbClr val="C0C0C0"/>
                  </a:outerShdw>
                </a:effectLst>
                <a:latin typeface="楷体_GB2312" pitchFamily="49" charset="-122"/>
                <a:ea typeface="楷体_GB2312" pitchFamily="49" charset="-122"/>
              </a:rPr>
              <a:t>密钥更新</a:t>
            </a:r>
            <a:r>
              <a:rPr lang="zh-CN" altLang="en-US" b="1" dirty="0" smtClean="0">
                <a:latin typeface="楷体_GB2312" pitchFamily="49" charset="-122"/>
                <a:ea typeface="楷体_GB2312" pitchFamily="49" charset="-122"/>
              </a:rPr>
              <a:t>：某些系统可能会允许数据恢复密钥，但只能按规则进行。</a:t>
            </a:r>
          </a:p>
          <a:p>
            <a:pPr algn="l">
              <a:lnSpc>
                <a:spcPct val="115000"/>
              </a:lnSpc>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6</a:t>
            </a:r>
            <a:r>
              <a:rPr lang="zh-CN" altLang="en-US" b="1" dirty="0" smtClean="0">
                <a:latin typeface="楷体_GB2312" pitchFamily="49" charset="-122"/>
                <a:ea typeface="楷体_GB2312" pitchFamily="49" charset="-122"/>
              </a:rPr>
              <a:t>）</a:t>
            </a:r>
            <a:r>
              <a:rPr lang="zh-CN" altLang="en-US" b="1" dirty="0" smtClean="0">
                <a:solidFill>
                  <a:srgbClr val="FF0000"/>
                </a:solidFill>
                <a:effectLst>
                  <a:outerShdw blurRad="38100" dist="38100" dir="2700000" algn="tl">
                    <a:srgbClr val="C0C0C0"/>
                  </a:outerShdw>
                </a:effectLst>
                <a:latin typeface="楷体_GB2312" pitchFamily="49" charset="-122"/>
                <a:ea typeface="楷体_GB2312" pitchFamily="49" charset="-122"/>
              </a:rPr>
              <a:t>密钥的全部和部分</a:t>
            </a:r>
            <a:r>
              <a:rPr lang="zh-CN" altLang="en-US" b="1" dirty="0" smtClean="0">
                <a:latin typeface="楷体_GB2312" pitchFamily="49" charset="-122"/>
                <a:ea typeface="楷体_GB2312" pitchFamily="49" charset="-122"/>
              </a:rPr>
              <a:t>：某些系统托管的是密钥的一部分，在数据恢复密钥时，未托管的部分可使用穷举搜索法来确定。</a:t>
            </a:r>
          </a:p>
          <a:p>
            <a:pPr algn="l">
              <a:lnSpc>
                <a:spcPct val="115000"/>
              </a:lnSpc>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7</a:t>
            </a:r>
            <a:r>
              <a:rPr lang="zh-CN" altLang="en-US" b="1" dirty="0" smtClean="0">
                <a:latin typeface="楷体_GB2312" pitchFamily="49" charset="-122"/>
                <a:ea typeface="楷体_GB2312" pitchFamily="49" charset="-122"/>
              </a:rPr>
              <a:t>）</a:t>
            </a:r>
            <a:r>
              <a:rPr lang="zh-CN" altLang="en-US" b="1" dirty="0" smtClean="0">
                <a:solidFill>
                  <a:srgbClr val="FF0000"/>
                </a:solidFill>
                <a:effectLst>
                  <a:outerShdw blurRad="38100" dist="38100" dir="2700000" algn="tl">
                    <a:srgbClr val="C0C0C0"/>
                  </a:outerShdw>
                </a:effectLst>
                <a:latin typeface="楷体_GB2312" pitchFamily="49" charset="-122"/>
                <a:ea typeface="楷体_GB2312" pitchFamily="49" charset="-122"/>
              </a:rPr>
              <a:t>密钥存储</a:t>
            </a:r>
            <a:r>
              <a:rPr lang="zh-CN" altLang="en-US" b="1" dirty="0" smtClean="0">
                <a:latin typeface="楷体_GB2312" pitchFamily="49" charset="-122"/>
                <a:ea typeface="楷体_GB2312" pitchFamily="49" charset="-122"/>
              </a:rPr>
              <a:t>：在线或不在线都可以存储密钥。</a:t>
            </a:r>
            <a:endParaRPr lang="zh-CN" altLang="en-US" b="1" dirty="0">
              <a:latin typeface="楷体_GB2312" pitchFamily="49" charset="-122"/>
              <a:ea typeface="楷体_GB2312" pitchFamily="49" charset="-122"/>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D16D3A69-2C77-4BC4-B268-47C334C8987C}"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E43C6CEF-66E9-419C-AB9A-1E5B5A517A7B}" type="slidenum">
              <a:rPr lang="en-US" altLang="zh-CN"/>
              <a:pPr/>
              <a:t>41</a:t>
            </a:fld>
            <a:endParaRPr lang="en-US" altLang="zh-CN"/>
          </a:p>
        </p:txBody>
      </p:sp>
      <p:sp>
        <p:nvSpPr>
          <p:cNvPr id="116740" name="Text Box 4"/>
          <p:cNvSpPr txBox="1">
            <a:spLocks noChangeArrowheads="1"/>
          </p:cNvSpPr>
          <p:nvPr/>
        </p:nvSpPr>
        <p:spPr bwMode="auto">
          <a:xfrm>
            <a:off x="0" y="1071546"/>
            <a:ext cx="9144000" cy="4367542"/>
          </a:xfrm>
          <a:prstGeom prst="rect">
            <a:avLst/>
          </a:prstGeom>
          <a:noFill/>
          <a:ln w="9525">
            <a:noFill/>
            <a:miter lim="800000"/>
            <a:headEnd/>
            <a:tailEnd/>
          </a:ln>
          <a:effectLst/>
        </p:spPr>
        <p:txBody>
          <a:bodyPr>
            <a:spAutoFit/>
          </a:bodyPr>
          <a:lstStyle/>
          <a:p>
            <a:pPr algn="l">
              <a:lnSpc>
                <a:spcPct val="125000"/>
              </a:lnSpc>
            </a:pPr>
            <a:r>
              <a:rPr lang="en-US" altLang="zh-CN" sz="2500"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）传送派生密钥：</a:t>
            </a:r>
            <a:r>
              <a:rPr lang="en-US" altLang="zh-CN" b="1" i="1" dirty="0">
                <a:effectLst>
                  <a:outerShdw blurRad="38100" dist="38100" dir="2700000" algn="tl">
                    <a:srgbClr val="C0C0C0"/>
                  </a:outerShdw>
                </a:effectLst>
                <a:latin typeface="楷体_GB2312" pitchFamily="49" charset="-122"/>
                <a:ea typeface="楷体_GB2312" pitchFamily="49" charset="-122"/>
              </a:rPr>
              <a:t>KEC</a:t>
            </a:r>
            <a:r>
              <a:rPr lang="zh-CN" altLang="en-US" b="1" i="1" dirty="0">
                <a:effectLst>
                  <a:outerShdw blurRad="38100" dist="38100" dir="2700000" algn="tl">
                    <a:srgbClr val="C0C0C0"/>
                  </a:outerShdw>
                </a:effectLst>
                <a:latin typeface="楷体_GB2312" pitchFamily="49" charset="-122"/>
                <a:ea typeface="楷体_GB2312" pitchFamily="49" charset="-122"/>
              </a:rPr>
              <a:t>向</a:t>
            </a:r>
            <a:r>
              <a:rPr lang="en-US" altLang="zh-CN" b="1" i="1" dirty="0">
                <a:effectLst>
                  <a:outerShdw blurRad="38100" dist="38100" dir="2700000" algn="tl">
                    <a:srgbClr val="C0C0C0"/>
                  </a:outerShdw>
                </a:effectLst>
                <a:latin typeface="楷体_GB2312" pitchFamily="49" charset="-122"/>
                <a:ea typeface="楷体_GB2312" pitchFamily="49" charset="-122"/>
              </a:rPr>
              <a:t>DRC</a:t>
            </a:r>
            <a:r>
              <a:rPr lang="zh-CN" altLang="en-US" b="1" i="1" dirty="0">
                <a:effectLst>
                  <a:outerShdw blurRad="38100" dist="38100" dir="2700000" algn="tl">
                    <a:srgbClr val="C0C0C0"/>
                  </a:outerShdw>
                </a:effectLst>
                <a:latin typeface="楷体_GB2312" pitchFamily="49" charset="-122"/>
                <a:ea typeface="楷体_GB2312" pitchFamily="49" charset="-122"/>
              </a:rPr>
              <a:t>提供由数据恢复密钥导出的另一密钥（派生密钥）</a:t>
            </a:r>
            <a:r>
              <a:rPr lang="zh-CN" altLang="en-US" b="1" dirty="0">
                <a:latin typeface="楷体_GB2312" pitchFamily="49" charset="-122"/>
                <a:ea typeface="楷体_GB2312" pitchFamily="49" charset="-122"/>
              </a:rPr>
              <a:t>。比如受时间限制的密钥，被加密的数据仅能在一个特定的有效时间段内被解密。</a:t>
            </a:r>
          </a:p>
          <a:p>
            <a:pPr algn="l">
              <a:lnSpc>
                <a:spcPct val="125000"/>
              </a:lnSpc>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）解密密钥：</a:t>
            </a:r>
            <a:r>
              <a:rPr lang="zh-CN" altLang="en-US" b="1" i="1" dirty="0">
                <a:latin typeface="楷体_GB2312" pitchFamily="49" charset="-122"/>
                <a:ea typeface="楷体_GB2312" pitchFamily="49" charset="-122"/>
              </a:rPr>
              <a:t>如果在</a:t>
            </a:r>
            <a:r>
              <a:rPr lang="en-US" altLang="zh-CN" b="1" i="1" dirty="0">
                <a:latin typeface="楷体_GB2312" pitchFamily="49" charset="-122"/>
                <a:ea typeface="楷体_GB2312" pitchFamily="49" charset="-122"/>
              </a:rPr>
              <a:t>DRF</a:t>
            </a:r>
            <a:r>
              <a:rPr lang="zh-CN" altLang="en-US" b="1" i="1" dirty="0">
                <a:latin typeface="楷体_GB2312" pitchFamily="49" charset="-122"/>
                <a:ea typeface="楷体_GB2312" pitchFamily="49" charset="-122"/>
              </a:rPr>
              <a:t>中使用主密钥加密数据加密密钥时，</a:t>
            </a:r>
            <a:r>
              <a:rPr lang="en-US" altLang="zh-CN" b="1" i="1" dirty="0">
                <a:latin typeface="楷体_GB2312" pitchFamily="49" charset="-122"/>
                <a:ea typeface="楷体_GB2312" pitchFamily="49" charset="-122"/>
              </a:rPr>
              <a:t>KEC</a:t>
            </a:r>
            <a:r>
              <a:rPr lang="zh-CN" altLang="en-US" b="1" i="1" dirty="0">
                <a:latin typeface="楷体_GB2312" pitchFamily="49" charset="-122"/>
                <a:ea typeface="楷体_GB2312" pitchFamily="49" charset="-122"/>
              </a:rPr>
              <a:t>只向</a:t>
            </a:r>
            <a:r>
              <a:rPr lang="en-US" altLang="zh-CN" b="1" i="1" dirty="0">
                <a:latin typeface="楷体_GB2312" pitchFamily="49" charset="-122"/>
                <a:ea typeface="楷体_GB2312" pitchFamily="49" charset="-122"/>
              </a:rPr>
              <a:t>DRC</a:t>
            </a:r>
            <a:r>
              <a:rPr lang="zh-CN" altLang="en-US" b="1" i="1" dirty="0">
                <a:latin typeface="楷体_GB2312" pitchFamily="49" charset="-122"/>
                <a:ea typeface="楷体_GB2312" pitchFamily="49" charset="-122"/>
              </a:rPr>
              <a:t>发送解密密钥，而不发送主密钥</a:t>
            </a:r>
            <a:r>
              <a:rPr lang="zh-CN" altLang="en-US" b="1" dirty="0">
                <a:latin typeface="楷体_GB2312" pitchFamily="49" charset="-122"/>
                <a:ea typeface="楷体_GB2312" pitchFamily="49" charset="-122"/>
              </a:rPr>
              <a:t>。</a:t>
            </a:r>
          </a:p>
          <a:p>
            <a:pPr algn="l">
              <a:lnSpc>
                <a:spcPct val="125000"/>
              </a:lnSpc>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）执行门限解密：</a:t>
            </a:r>
            <a:r>
              <a:rPr lang="zh-CN" altLang="en-US" b="1" i="1" dirty="0">
                <a:effectLst>
                  <a:outerShdw blurRad="38100" dist="38100" dir="2700000" algn="tl">
                    <a:srgbClr val="C0C0C0"/>
                  </a:outerShdw>
                </a:effectLst>
                <a:latin typeface="楷体_GB2312" pitchFamily="49" charset="-122"/>
                <a:ea typeface="楷体_GB2312" pitchFamily="49" charset="-122"/>
              </a:rPr>
              <a:t>每个托管机构向</a:t>
            </a:r>
            <a:r>
              <a:rPr lang="en-US" altLang="zh-CN" b="1" i="1" dirty="0">
                <a:effectLst>
                  <a:outerShdw blurRad="38100" dist="38100" dir="2700000" algn="tl">
                    <a:srgbClr val="C0C0C0"/>
                  </a:outerShdw>
                </a:effectLst>
                <a:latin typeface="楷体_GB2312" pitchFamily="49" charset="-122"/>
                <a:ea typeface="楷体_GB2312" pitchFamily="49" charset="-122"/>
              </a:rPr>
              <a:t>DRC</a:t>
            </a:r>
            <a:r>
              <a:rPr lang="zh-CN" altLang="en-US" b="1" i="1" dirty="0">
                <a:effectLst>
                  <a:outerShdw blurRad="38100" dist="38100" dir="2700000" algn="tl">
                    <a:srgbClr val="C0C0C0"/>
                  </a:outerShdw>
                </a:effectLst>
                <a:latin typeface="楷体_GB2312" pitchFamily="49" charset="-122"/>
                <a:ea typeface="楷体_GB2312" pitchFamily="49" charset="-122"/>
              </a:rPr>
              <a:t>提供自己的解密结果，由</a:t>
            </a:r>
            <a:r>
              <a:rPr lang="en-US" altLang="zh-CN" b="1" i="1" dirty="0">
                <a:effectLst>
                  <a:outerShdw blurRad="38100" dist="38100" dir="2700000" algn="tl">
                    <a:srgbClr val="C0C0C0"/>
                  </a:outerShdw>
                </a:effectLst>
                <a:latin typeface="楷体_GB2312" pitchFamily="49" charset="-122"/>
                <a:ea typeface="楷体_GB2312" pitchFamily="49" charset="-122"/>
              </a:rPr>
              <a:t>DRC</a:t>
            </a:r>
            <a:r>
              <a:rPr lang="zh-CN" altLang="en-US" b="1" i="1" dirty="0">
                <a:effectLst>
                  <a:outerShdw blurRad="38100" dist="38100" dir="2700000" algn="tl">
                    <a:srgbClr val="C0C0C0"/>
                  </a:outerShdw>
                </a:effectLst>
                <a:latin typeface="楷体_GB2312" pitchFamily="49" charset="-122"/>
                <a:ea typeface="楷体_GB2312" pitchFamily="49" charset="-122"/>
              </a:rPr>
              <a:t>合成这些结果并得到明文</a:t>
            </a:r>
            <a:r>
              <a:rPr lang="zh-CN" altLang="en-US" b="1" dirty="0">
                <a:latin typeface="楷体_GB2312" pitchFamily="49" charset="-122"/>
                <a:ea typeface="楷体_GB2312" pitchFamily="49" charset="-122"/>
              </a:rPr>
              <a:t>。</a:t>
            </a:r>
          </a:p>
          <a:p>
            <a:pPr algn="l">
              <a:lnSpc>
                <a:spcPct val="125000"/>
              </a:lnSpc>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6</a:t>
            </a:r>
            <a:r>
              <a:rPr lang="zh-CN" altLang="en-US" b="1" dirty="0">
                <a:latin typeface="楷体_GB2312" pitchFamily="49" charset="-122"/>
                <a:ea typeface="楷体_GB2312" pitchFamily="49" charset="-122"/>
              </a:rPr>
              <a:t>）数据传输：</a:t>
            </a:r>
            <a:r>
              <a:rPr lang="en-US" altLang="zh-CN" b="1" dirty="0">
                <a:effectLst>
                  <a:outerShdw blurRad="38100" dist="38100" dir="2700000" algn="tl">
                    <a:srgbClr val="C0C0C0"/>
                  </a:outerShdw>
                </a:effectLst>
                <a:latin typeface="楷体_GB2312" pitchFamily="49" charset="-122"/>
                <a:ea typeface="楷体_GB2312" pitchFamily="49" charset="-122"/>
              </a:rPr>
              <a:t>KEC</a:t>
            </a:r>
            <a:r>
              <a:rPr lang="zh-CN" altLang="en-US" b="1" dirty="0">
                <a:effectLst>
                  <a:outerShdw blurRad="38100" dist="38100" dir="2700000" algn="tl">
                    <a:srgbClr val="C0C0C0"/>
                  </a:outerShdw>
                </a:effectLst>
                <a:latin typeface="楷体_GB2312" pitchFamily="49" charset="-122"/>
                <a:ea typeface="楷体_GB2312" pitchFamily="49" charset="-122"/>
              </a:rPr>
              <a:t>和</a:t>
            </a:r>
            <a:r>
              <a:rPr lang="en-US" altLang="zh-CN" b="1" dirty="0">
                <a:effectLst>
                  <a:outerShdw blurRad="38100" dist="38100" dir="2700000" algn="tl">
                    <a:srgbClr val="C0C0C0"/>
                  </a:outerShdw>
                </a:effectLst>
                <a:latin typeface="楷体_GB2312" pitchFamily="49" charset="-122"/>
                <a:ea typeface="楷体_GB2312" pitchFamily="49" charset="-122"/>
              </a:rPr>
              <a:t>DRC</a:t>
            </a:r>
            <a:r>
              <a:rPr lang="zh-CN" altLang="en-US" b="1" dirty="0">
                <a:effectLst>
                  <a:outerShdw blurRad="38100" dist="38100" dir="2700000" algn="tl">
                    <a:srgbClr val="C0C0C0"/>
                  </a:outerShdw>
                </a:effectLst>
                <a:latin typeface="楷体_GB2312" pitchFamily="49" charset="-122"/>
                <a:ea typeface="楷体_GB2312" pitchFamily="49" charset="-122"/>
              </a:rPr>
              <a:t>之间的数据传输可以是人工的也可以是电子的</a:t>
            </a:r>
            <a:r>
              <a:rPr lang="zh-CN" altLang="en-US" b="1" dirty="0">
                <a:latin typeface="楷体_GB2312" pitchFamily="49" charset="-122"/>
                <a:ea typeface="楷体_GB2312" pitchFamily="49" charset="-122"/>
              </a:rPr>
              <a:t>。</a:t>
            </a:r>
          </a:p>
          <a:p>
            <a:pPr algn="l">
              <a:lnSpc>
                <a:spcPct val="125000"/>
              </a:lnSpc>
            </a:pPr>
            <a:r>
              <a:rPr lang="zh-CN" altLang="en-US" b="1" dirty="0">
                <a:latin typeface="楷体_GB2312" pitchFamily="49" charset="-122"/>
                <a:ea typeface="楷体_GB2312" pitchFamily="49" charset="-122"/>
              </a:rPr>
              <a:t>     此外，</a:t>
            </a:r>
            <a:r>
              <a:rPr lang="en-US" altLang="zh-CN" b="1" dirty="0">
                <a:latin typeface="楷体_GB2312" pitchFamily="49" charset="-122"/>
                <a:ea typeface="楷体_GB2312" pitchFamily="49" charset="-122"/>
              </a:rPr>
              <a:t>KEC</a:t>
            </a:r>
            <a:r>
              <a:rPr lang="zh-CN" altLang="en-US" b="1" dirty="0">
                <a:latin typeface="楷体_GB2312" pitchFamily="49" charset="-122"/>
                <a:ea typeface="楷体_GB2312" pitchFamily="49" charset="-122"/>
              </a:rPr>
              <a:t>还应对托管的密钥提供保护以防其泄露或丢失，保护手段可以是技术的、程序的或法律的。例如，</a:t>
            </a:r>
            <a:r>
              <a:rPr lang="zh-CN" altLang="en-US" b="1" u="sng" dirty="0">
                <a:effectLst>
                  <a:outerShdw blurRad="38100" dist="38100" dir="2700000" algn="tl">
                    <a:srgbClr val="C0C0C0"/>
                  </a:outerShdw>
                </a:effectLst>
                <a:latin typeface="楷体_GB2312" pitchFamily="49" charset="-122"/>
                <a:ea typeface="楷体_GB2312" pitchFamily="49" charset="-122"/>
              </a:rPr>
              <a:t>可采用校验、任务分割、秘密分割、物理安全、密码技术、冗余度、计算机安全和托管体制等措施。</a:t>
            </a: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a:ln/>
        </p:spPr>
        <p:txBody>
          <a:bodyPr/>
          <a:lstStyle/>
          <a:p>
            <a:fld id="{53CB5C20-11D3-469C-BE3B-CD04EBDEA13F}" type="datetime1">
              <a:rPr lang="zh-CN" altLang="en-US"/>
              <a:pPr/>
              <a:t>2023/4/25</a:t>
            </a:fld>
            <a:endParaRPr lang="en-US" altLang="zh-CN"/>
          </a:p>
        </p:txBody>
      </p:sp>
      <p:sp>
        <p:nvSpPr>
          <p:cNvPr id="7" name="Rectangle 6"/>
          <p:cNvSpPr>
            <a:spLocks noGrp="1" noChangeArrowheads="1"/>
          </p:cNvSpPr>
          <p:nvPr>
            <p:ph type="sldNum" sz="quarter" idx="4294967295"/>
          </p:nvPr>
        </p:nvSpPr>
        <p:spPr>
          <a:xfrm>
            <a:off x="6553200" y="6391275"/>
            <a:ext cx="1905000" cy="457200"/>
          </a:xfrm>
          <a:prstGeom prst="rect">
            <a:avLst/>
          </a:prstGeom>
          <a:ln/>
        </p:spPr>
        <p:txBody>
          <a:bodyPr/>
          <a:lstStyle/>
          <a:p>
            <a:fld id="{53CD4525-DDE1-47DC-90E6-3B13B0CDB835}" type="slidenum">
              <a:rPr lang="en-US" altLang="zh-CN"/>
              <a:pPr/>
              <a:t>42</a:t>
            </a:fld>
            <a:endParaRPr lang="en-US" altLang="zh-CN"/>
          </a:p>
        </p:txBody>
      </p:sp>
      <p:sp>
        <p:nvSpPr>
          <p:cNvPr id="117764" name="Rectangle 4"/>
          <p:cNvSpPr>
            <a:spLocks noChangeArrowheads="1"/>
          </p:cNvSpPr>
          <p:nvPr/>
        </p:nvSpPr>
        <p:spPr bwMode="auto">
          <a:xfrm>
            <a:off x="395288" y="857232"/>
            <a:ext cx="6736138" cy="477054"/>
          </a:xfrm>
          <a:prstGeom prst="rect">
            <a:avLst/>
          </a:prstGeom>
          <a:noFill/>
          <a:ln w="9525">
            <a:noFill/>
            <a:miter lim="800000"/>
            <a:headEnd/>
            <a:tailEnd/>
          </a:ln>
          <a:effectLst/>
        </p:spPr>
        <p:txBody>
          <a:bodyPr wrap="none" bIns="0" anchor="ctr">
            <a:spAutoFit/>
          </a:bodyPr>
          <a:lstStyle/>
          <a:p>
            <a:pPr eaLnBrk="0" hangingPunct="0">
              <a:buFontTx/>
              <a:buChar char="•"/>
            </a:pPr>
            <a:r>
              <a:rPr lang="en-US" altLang="zh-CN" sz="2800" b="1" dirty="0">
                <a:solidFill>
                  <a:schemeClr val="tx1"/>
                </a:solidFill>
                <a:latin typeface="楷体_GB2312" pitchFamily="49" charset="-122"/>
                <a:ea typeface="楷体_GB2312" pitchFamily="49" charset="-122"/>
              </a:rPr>
              <a:t>3) </a:t>
            </a:r>
            <a:r>
              <a:rPr lang="en-US" altLang="zh-CN" b="1" dirty="0">
                <a:solidFill>
                  <a:schemeClr val="tx1"/>
                </a:solidFill>
                <a:latin typeface="楷体_GB2312" pitchFamily="49" charset="-122"/>
                <a:ea typeface="楷体_GB2312" pitchFamily="49" charset="-122"/>
              </a:rPr>
              <a:t>DRC</a:t>
            </a: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Data Recovery Component</a:t>
            </a:r>
            <a:r>
              <a:rPr lang="zh-CN" altLang="en-US" b="1" dirty="0">
                <a:solidFill>
                  <a:schemeClr val="tx1"/>
                </a:solidFill>
                <a:latin typeface="楷体_GB2312" pitchFamily="49" charset="-122"/>
                <a:ea typeface="楷体_GB2312" pitchFamily="49" charset="-122"/>
              </a:rPr>
              <a:t>，数据恢复模块） </a:t>
            </a:r>
          </a:p>
        </p:txBody>
      </p:sp>
      <p:sp>
        <p:nvSpPr>
          <p:cNvPr id="117765" name="Text Box 5"/>
          <p:cNvSpPr txBox="1">
            <a:spLocks noChangeArrowheads="1"/>
          </p:cNvSpPr>
          <p:nvPr/>
        </p:nvSpPr>
        <p:spPr bwMode="auto">
          <a:xfrm>
            <a:off x="395288" y="1891414"/>
            <a:ext cx="8497887" cy="1108958"/>
          </a:xfrm>
          <a:prstGeom prst="rect">
            <a:avLst/>
          </a:prstGeom>
          <a:noFill/>
          <a:ln w="9525">
            <a:noFill/>
            <a:miter lim="800000"/>
            <a:headEnd/>
            <a:tailEnd/>
          </a:ln>
          <a:effectLst/>
        </p:spPr>
        <p:txBody>
          <a:bodyPr>
            <a:spAutoFit/>
          </a:bodyPr>
          <a:lstStyle/>
          <a:p>
            <a:pPr algn="l">
              <a:lnSpc>
                <a:spcPct val="115000"/>
              </a:lnSpc>
              <a:spcBef>
                <a:spcPct val="50000"/>
              </a:spcBef>
            </a:pPr>
            <a:r>
              <a:rPr lang="zh-CN" altLang="en-US" b="1" dirty="0">
                <a:latin typeface="楷体_GB2312" pitchFamily="49" charset="-122"/>
                <a:ea typeface="楷体_GB2312" pitchFamily="49" charset="-122"/>
              </a:rPr>
              <a:t>    由算法、协议和设备组成。</a:t>
            </a:r>
            <a:r>
              <a:rPr lang="en-US" altLang="zh-CN" b="1" u="sng" dirty="0">
                <a:latin typeface="楷体_GB2312" pitchFamily="49" charset="-122"/>
                <a:ea typeface="楷体_GB2312" pitchFamily="49" charset="-122"/>
              </a:rPr>
              <a:t>DRC</a:t>
            </a:r>
            <a:r>
              <a:rPr lang="zh-CN" altLang="en-US" b="1" u="sng" dirty="0">
                <a:latin typeface="楷体_GB2312" pitchFamily="49" charset="-122"/>
                <a:ea typeface="楷体_GB2312" pitchFamily="49" charset="-122"/>
              </a:rPr>
              <a:t>利用</a:t>
            </a:r>
            <a:r>
              <a:rPr lang="en-US" altLang="zh-CN" b="1" u="sng" dirty="0">
                <a:latin typeface="楷体_GB2312" pitchFamily="49" charset="-122"/>
                <a:ea typeface="楷体_GB2312" pitchFamily="49" charset="-122"/>
              </a:rPr>
              <a:t>KEC</a:t>
            </a:r>
            <a:r>
              <a:rPr lang="zh-CN" altLang="en-US" b="1" u="sng" dirty="0">
                <a:latin typeface="楷体_GB2312" pitchFamily="49" charset="-122"/>
                <a:ea typeface="楷体_GB2312" pitchFamily="49" charset="-122"/>
              </a:rPr>
              <a:t>所提供的和在</a:t>
            </a:r>
            <a:r>
              <a:rPr lang="en-US" altLang="zh-CN" b="1" u="sng" dirty="0">
                <a:latin typeface="楷体_GB2312" pitchFamily="49" charset="-122"/>
                <a:ea typeface="楷体_GB2312" pitchFamily="49" charset="-122"/>
              </a:rPr>
              <a:t>DRF</a:t>
            </a:r>
            <a:r>
              <a:rPr lang="zh-CN" altLang="en-US" b="1" u="sng" dirty="0">
                <a:latin typeface="楷体_GB2312" pitchFamily="49" charset="-122"/>
                <a:ea typeface="楷体_GB2312" pitchFamily="49" charset="-122"/>
              </a:rPr>
              <a:t>中包含的信息中恢复出数据加密密钥，进而解密密文，得到明文。仅仅在执行指定的已授权的数据恢复时使用</a:t>
            </a:r>
            <a:r>
              <a:rPr lang="zh-CN" altLang="en-US" b="1" dirty="0">
                <a:latin typeface="楷体_GB2312" pitchFamily="49" charset="-122"/>
                <a:ea typeface="楷体_GB2312" pitchFamily="49" charset="-122"/>
              </a:rPr>
              <a:t>。</a:t>
            </a:r>
          </a:p>
        </p:txBody>
      </p:sp>
      <p:sp>
        <p:nvSpPr>
          <p:cNvPr id="117767" name="Text Box 7"/>
          <p:cNvSpPr txBox="1">
            <a:spLocks noChangeArrowheads="1"/>
          </p:cNvSpPr>
          <p:nvPr/>
        </p:nvSpPr>
        <p:spPr bwMode="auto">
          <a:xfrm>
            <a:off x="36513" y="3196780"/>
            <a:ext cx="9072562" cy="3232616"/>
          </a:xfrm>
          <a:prstGeom prst="rect">
            <a:avLst/>
          </a:prstGeom>
          <a:solidFill>
            <a:schemeClr val="bg1"/>
          </a:solidFill>
          <a:ln w="9525">
            <a:noFill/>
            <a:miter lim="800000"/>
            <a:headEnd/>
            <a:tailEnd/>
          </a:ln>
          <a:effectLst/>
        </p:spPr>
        <p:txBody>
          <a:bodyPr>
            <a:spAutoFit/>
          </a:bodyPr>
          <a:lstStyle/>
          <a:p>
            <a:pPr algn="l">
              <a:lnSpc>
                <a:spcPct val="115000"/>
              </a:lnSpc>
            </a:pPr>
            <a:r>
              <a:rPr lang="zh-CN" altLang="en-US" b="1" dirty="0">
                <a:solidFill>
                  <a:schemeClr val="tx1"/>
                </a:solidFill>
                <a:latin typeface="楷体_GB2312" pitchFamily="49" charset="-122"/>
                <a:ea typeface="楷体_GB2312" pitchFamily="49" charset="-122"/>
              </a:rPr>
              <a:t>     为了解密数据，</a:t>
            </a:r>
            <a:r>
              <a:rPr lang="en-US" altLang="zh-CN" b="1" dirty="0">
                <a:solidFill>
                  <a:schemeClr val="tx1"/>
                </a:solidFill>
                <a:latin typeface="楷体_GB2312" pitchFamily="49" charset="-122"/>
                <a:ea typeface="楷体_GB2312" pitchFamily="49" charset="-122"/>
              </a:rPr>
              <a:t>DRC</a:t>
            </a:r>
            <a:r>
              <a:rPr lang="zh-CN" altLang="en-US" b="1" dirty="0">
                <a:solidFill>
                  <a:schemeClr val="tx1"/>
                </a:solidFill>
                <a:latin typeface="楷体_GB2312" pitchFamily="49" charset="-122"/>
                <a:ea typeface="楷体_GB2312" pitchFamily="49" charset="-122"/>
              </a:rPr>
              <a:t>必须采用下列方法来获得数据加密密钥：从发送方</a:t>
            </a:r>
            <a:r>
              <a:rPr lang="en-US" altLang="zh-CN" b="1" dirty="0">
                <a:solidFill>
                  <a:schemeClr val="tx1"/>
                </a:solidFill>
                <a:latin typeface="楷体_GB2312" pitchFamily="49" charset="-122"/>
                <a:ea typeface="楷体_GB2312" pitchFamily="49" charset="-122"/>
              </a:rPr>
              <a:t>S</a:t>
            </a:r>
            <a:r>
              <a:rPr lang="zh-CN" altLang="en-US" b="1" dirty="0">
                <a:solidFill>
                  <a:schemeClr val="tx1"/>
                </a:solidFill>
                <a:latin typeface="楷体_GB2312" pitchFamily="49" charset="-122"/>
                <a:ea typeface="楷体_GB2312" pitchFamily="49" charset="-122"/>
              </a:rPr>
              <a:t>或接收方</a:t>
            </a:r>
            <a:r>
              <a:rPr lang="en-US" altLang="zh-CN" b="1" dirty="0">
                <a:solidFill>
                  <a:schemeClr val="tx1"/>
                </a:solidFill>
                <a:latin typeface="楷体_GB2312" pitchFamily="49" charset="-122"/>
                <a:ea typeface="楷体_GB2312" pitchFamily="49" charset="-122"/>
              </a:rPr>
              <a:t>R</a:t>
            </a:r>
            <a:r>
              <a:rPr lang="zh-CN" altLang="en-US" b="1" dirty="0">
                <a:solidFill>
                  <a:schemeClr val="tx1"/>
                </a:solidFill>
                <a:latin typeface="楷体_GB2312" pitchFamily="49" charset="-122"/>
                <a:ea typeface="楷体_GB2312" pitchFamily="49" charset="-122"/>
              </a:rPr>
              <a:t>接入。</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首先要确定与</a:t>
            </a:r>
            <a:r>
              <a:rPr lang="en-US" altLang="zh-CN" b="1" i="1" dirty="0">
                <a:solidFill>
                  <a:schemeClr val="tx1"/>
                </a:solidFill>
                <a:effectLst>
                  <a:outerShdw blurRad="38100" dist="38100" dir="2700000" algn="tl">
                    <a:srgbClr val="C0C0C0"/>
                  </a:outerShdw>
                </a:effectLst>
                <a:latin typeface="楷体_GB2312" pitchFamily="49" charset="-122"/>
                <a:ea typeface="楷体_GB2312" pitchFamily="49" charset="-122"/>
              </a:rPr>
              <a:t>S</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或</a:t>
            </a:r>
            <a:r>
              <a:rPr lang="en-US" altLang="zh-CN" b="1" i="1" dirty="0">
                <a:solidFill>
                  <a:schemeClr val="tx1"/>
                </a:solidFill>
                <a:effectLst>
                  <a:outerShdw blurRad="38100" dist="38100" dir="2700000" algn="tl">
                    <a:srgbClr val="C0C0C0"/>
                  </a:outerShdw>
                </a:effectLst>
                <a:latin typeface="楷体_GB2312" pitchFamily="49" charset="-122"/>
                <a:ea typeface="楷体_GB2312" pitchFamily="49" charset="-122"/>
              </a:rPr>
              <a:t>R</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相关的数据恢复密钥能否恢复密钥</a:t>
            </a:r>
            <a:r>
              <a:rPr lang="en-US" altLang="zh-CN" b="1" i="1" dirty="0">
                <a:solidFill>
                  <a:schemeClr val="tx1"/>
                </a:solidFill>
                <a:effectLst>
                  <a:outerShdw blurRad="38100" dist="38100" dir="2700000" algn="tl">
                    <a:srgbClr val="C0C0C0"/>
                  </a:outerShdw>
                </a:effectLst>
                <a:latin typeface="楷体_GB2312" pitchFamily="49" charset="-122"/>
                <a:ea typeface="楷体_GB2312" pitchFamily="49" charset="-122"/>
              </a:rPr>
              <a:t>K</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如果只能利用</a:t>
            </a:r>
            <a:r>
              <a:rPr lang="en-US" altLang="zh-CN" b="1" dirty="0">
                <a:solidFill>
                  <a:schemeClr val="tx1"/>
                </a:solidFill>
                <a:latin typeface="楷体_GB2312" pitchFamily="49" charset="-122"/>
                <a:ea typeface="楷体_GB2312" pitchFamily="49" charset="-122"/>
              </a:rPr>
              <a:t>S</a:t>
            </a:r>
            <a:r>
              <a:rPr lang="zh-CN" altLang="en-US" b="1" dirty="0">
                <a:solidFill>
                  <a:schemeClr val="tx1"/>
                </a:solidFill>
                <a:latin typeface="楷体_GB2312" pitchFamily="49" charset="-122"/>
                <a:ea typeface="楷体_GB2312" pitchFamily="49" charset="-122"/>
              </a:rPr>
              <a:t>的托管机构持有的子密钥才能获得</a:t>
            </a:r>
            <a:r>
              <a:rPr lang="en-US" altLang="zh-CN" b="1" dirty="0">
                <a:solidFill>
                  <a:schemeClr val="tx1"/>
                </a:solidFill>
                <a:latin typeface="楷体_GB2312" pitchFamily="49" charset="-122"/>
                <a:ea typeface="楷体_GB2312" pitchFamily="49" charset="-122"/>
              </a:rPr>
              <a:t>K</a:t>
            </a:r>
            <a:r>
              <a:rPr lang="zh-CN" altLang="en-US" b="1" dirty="0">
                <a:solidFill>
                  <a:schemeClr val="tx1"/>
                </a:solidFill>
                <a:latin typeface="楷体_GB2312" pitchFamily="49" charset="-122"/>
                <a:ea typeface="楷体_GB2312" pitchFamily="49" charset="-122"/>
              </a:rPr>
              <a:t>，当各个用户分别向专门的用户传送消息，尤其是在多个用户散布在不同的国家或使用不同的托管机构时，</a:t>
            </a:r>
            <a:r>
              <a:rPr lang="en-US" altLang="zh-CN" b="1" dirty="0">
                <a:solidFill>
                  <a:schemeClr val="tx1"/>
                </a:solidFill>
                <a:latin typeface="楷体_GB2312" pitchFamily="49" charset="-122"/>
                <a:ea typeface="楷体_GB2312" pitchFamily="49" charset="-122"/>
              </a:rPr>
              <a:t>DRC</a:t>
            </a:r>
            <a:r>
              <a:rPr lang="zh-CN" altLang="en-US" b="1" dirty="0">
                <a:solidFill>
                  <a:schemeClr val="tx1"/>
                </a:solidFill>
                <a:latin typeface="楷体_GB2312" pitchFamily="49" charset="-122"/>
                <a:ea typeface="楷体_GB2312" pitchFamily="49" charset="-122"/>
              </a:rPr>
              <a:t>一定得获取密钥托管数据后才能进行实时解密；</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相反，当只有利用</a:t>
            </a:r>
            <a:r>
              <a:rPr lang="en-US" altLang="zh-CN" b="1" i="1" dirty="0">
                <a:solidFill>
                  <a:schemeClr val="tx1"/>
                </a:solidFill>
                <a:effectLst>
                  <a:outerShdw blurRad="38100" dist="38100" dir="2700000" algn="tl">
                    <a:srgbClr val="C0C0C0"/>
                  </a:outerShdw>
                </a:effectLst>
                <a:latin typeface="楷体_GB2312" pitchFamily="49" charset="-122"/>
                <a:ea typeface="楷体_GB2312" pitchFamily="49" charset="-122"/>
              </a:rPr>
              <a:t>R</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的托管机构所持的子密钥才能获得</a:t>
            </a:r>
            <a:r>
              <a:rPr lang="en-US" altLang="zh-CN" b="1" i="1" dirty="0">
                <a:solidFill>
                  <a:schemeClr val="tx1"/>
                </a:solidFill>
                <a:effectLst>
                  <a:outerShdw blurRad="38100" dist="38100" dir="2700000" algn="tl">
                    <a:srgbClr val="C0C0C0"/>
                  </a:outerShdw>
                </a:effectLst>
                <a:latin typeface="楷体_GB2312" pitchFamily="49" charset="-122"/>
                <a:ea typeface="楷体_GB2312" pitchFamily="49" charset="-122"/>
              </a:rPr>
              <a:t>K</a:t>
            </a:r>
            <a:r>
              <a:rPr lang="zh-CN" altLang="en-US" b="1" i="1" dirty="0">
                <a:solidFill>
                  <a:schemeClr val="tx1"/>
                </a:solidFill>
                <a:effectLst>
                  <a:outerShdw blurRad="38100" dist="38100" dir="2700000" algn="tl">
                    <a:srgbClr val="C0C0C0"/>
                  </a:outerShdw>
                </a:effectLst>
                <a:latin typeface="楷体_GB2312" pitchFamily="49" charset="-122"/>
                <a:ea typeface="楷体_GB2312" pitchFamily="49" charset="-122"/>
              </a:rPr>
              <a:t>时，就不可能实时解密专门用户传送出的消息。</a:t>
            </a:r>
            <a:r>
              <a:rPr lang="zh-CN" altLang="en-US" b="1" dirty="0">
                <a:solidFill>
                  <a:schemeClr val="tx1"/>
                </a:solidFill>
                <a:latin typeface="楷体_GB2312" pitchFamily="49" charset="-122"/>
                <a:ea typeface="楷体_GB2312" pitchFamily="49" charset="-122"/>
              </a:rPr>
              <a:t>如果利用托管机构的子集所持的密钥也可以进行数据恢复，那么一旦获得了</a:t>
            </a:r>
            <a:r>
              <a:rPr lang="en-US" altLang="zh-CN" b="1" dirty="0">
                <a:solidFill>
                  <a:schemeClr val="tx1"/>
                </a:solidFill>
                <a:latin typeface="楷体_GB2312" pitchFamily="49" charset="-122"/>
                <a:ea typeface="楷体_GB2312" pitchFamily="49" charset="-122"/>
              </a:rPr>
              <a:t>K</a:t>
            </a:r>
            <a:r>
              <a:rPr lang="zh-CN" altLang="en-US" b="1" dirty="0">
                <a:solidFill>
                  <a:schemeClr val="tx1"/>
                </a:solidFill>
                <a:latin typeface="楷体_GB2312" pitchFamily="49" charset="-122"/>
                <a:ea typeface="楷体_GB2312" pitchFamily="49" charset="-122"/>
              </a:rPr>
              <a:t>，则</a:t>
            </a:r>
            <a:r>
              <a:rPr lang="en-US" altLang="zh-CN" b="1" dirty="0">
                <a:solidFill>
                  <a:schemeClr val="tx1"/>
                </a:solidFill>
                <a:latin typeface="楷体_GB2312" pitchFamily="49" charset="-122"/>
                <a:ea typeface="楷体_GB2312" pitchFamily="49" charset="-122"/>
              </a:rPr>
              <a:t>DRC</a:t>
            </a:r>
            <a:r>
              <a:rPr lang="zh-CN" altLang="en-US" b="1" dirty="0">
                <a:solidFill>
                  <a:schemeClr val="tx1"/>
                </a:solidFill>
                <a:latin typeface="楷体_GB2312" pitchFamily="49" charset="-122"/>
                <a:ea typeface="楷体_GB2312" pitchFamily="49" charset="-122"/>
              </a:rPr>
              <a:t>就可以实时解密从</a:t>
            </a:r>
            <a:r>
              <a:rPr lang="en-US" altLang="zh-CN" b="1" dirty="0">
                <a:solidFill>
                  <a:schemeClr val="tx1"/>
                </a:solidFill>
                <a:latin typeface="楷体_GB2312" pitchFamily="49" charset="-122"/>
                <a:ea typeface="楷体_GB2312" pitchFamily="49" charset="-122"/>
              </a:rPr>
              <a:t>USC</a:t>
            </a:r>
            <a:r>
              <a:rPr lang="zh-CN" altLang="en-US" b="1" dirty="0">
                <a:solidFill>
                  <a:schemeClr val="tx1"/>
                </a:solidFill>
                <a:latin typeface="楷体_GB2312" pitchFamily="49" charset="-122"/>
                <a:ea typeface="楷体_GB2312" pitchFamily="49" charset="-122"/>
              </a:rPr>
              <a:t>发出或送入的消息。该系统就可以为双向实时通信提供这种能力，但这要求通信双方使用相同的</a:t>
            </a:r>
            <a:r>
              <a:rPr lang="en-US" altLang="zh-CN" b="1" dirty="0">
                <a:solidFill>
                  <a:schemeClr val="tx1"/>
                </a:solidFill>
                <a:latin typeface="楷体_GB2312" pitchFamily="49" charset="-122"/>
                <a:ea typeface="楷体_GB2312" pitchFamily="49" charset="-122"/>
              </a:rPr>
              <a:t>K</a:t>
            </a:r>
            <a:r>
              <a:rPr lang="zh-CN" altLang="en-US" b="1" dirty="0">
                <a:solidFill>
                  <a:schemeClr val="tx1"/>
                </a:solidFill>
                <a:latin typeface="楷体_GB2312" pitchFamily="49" charset="-122"/>
                <a:ea typeface="楷体_GB2312" pitchFamily="49" charset="-122"/>
              </a:rPr>
              <a:t>。</a:t>
            </a:r>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p>
            <a:fld id="{75CAC755-5422-4D7E-8EDC-43D87EDDE622}" type="datetime1">
              <a:rPr lang="zh-CN" altLang="en-US"/>
              <a:pPr/>
              <a:t>2023/4/25</a:t>
            </a:fld>
            <a:endParaRPr lang="en-US" altLang="zh-CN"/>
          </a:p>
        </p:txBody>
      </p:sp>
      <p:sp>
        <p:nvSpPr>
          <p:cNvPr id="5" name="Rectangle 6"/>
          <p:cNvSpPr>
            <a:spLocks noGrp="1" noChangeArrowheads="1"/>
          </p:cNvSpPr>
          <p:nvPr>
            <p:ph type="sldNum" sz="quarter" idx="4294967295"/>
          </p:nvPr>
        </p:nvSpPr>
        <p:spPr>
          <a:xfrm>
            <a:off x="6553200" y="6391275"/>
            <a:ext cx="1905000" cy="457200"/>
          </a:xfrm>
          <a:prstGeom prst="rect">
            <a:avLst/>
          </a:prstGeom>
          <a:ln/>
        </p:spPr>
        <p:txBody>
          <a:bodyPr/>
          <a:lstStyle/>
          <a:p>
            <a:fld id="{D021240A-366A-4CE8-971D-A5B4BE881450}" type="slidenum">
              <a:rPr lang="en-US" altLang="zh-CN"/>
              <a:pPr/>
              <a:t>43</a:t>
            </a:fld>
            <a:endParaRPr lang="en-US" altLang="zh-CN"/>
          </a:p>
        </p:txBody>
      </p:sp>
      <p:sp>
        <p:nvSpPr>
          <p:cNvPr id="118788" name="Text Box 4"/>
          <p:cNvSpPr txBox="1">
            <a:spLocks noChangeArrowheads="1"/>
          </p:cNvSpPr>
          <p:nvPr/>
        </p:nvSpPr>
        <p:spPr bwMode="auto">
          <a:xfrm>
            <a:off x="71438" y="622311"/>
            <a:ext cx="8893175" cy="4378325"/>
          </a:xfrm>
          <a:prstGeom prst="rect">
            <a:avLst/>
          </a:prstGeom>
          <a:noFill/>
          <a:ln w="9525">
            <a:noFill/>
            <a:miter lim="800000"/>
            <a:headEnd/>
            <a:tailEnd/>
          </a:ln>
          <a:effectLst/>
        </p:spPr>
        <p:txBody>
          <a:bodyPr>
            <a:spAutoFit/>
          </a:bodyPr>
          <a:lstStyle/>
          <a:p>
            <a:pPr algn="l">
              <a:lnSpc>
                <a:spcPct val="125000"/>
              </a:lnSpc>
            </a:pPr>
            <a:r>
              <a:rPr lang="zh-CN" altLang="en-US" sz="2500" b="1" dirty="0">
                <a:latin typeface="楷体_GB2312" pitchFamily="49" charset="-122"/>
                <a:ea typeface="楷体_GB2312" pitchFamily="49" charset="-122"/>
              </a:rPr>
              <a:t>    对于每个数据加密密钥，</a:t>
            </a:r>
            <a:r>
              <a:rPr lang="en-US" altLang="zh-CN" sz="2500" b="1" dirty="0">
                <a:latin typeface="楷体_GB2312" pitchFamily="49" charset="-122"/>
                <a:ea typeface="楷体_GB2312" pitchFamily="49" charset="-122"/>
              </a:rPr>
              <a:t>S</a:t>
            </a:r>
            <a:r>
              <a:rPr lang="zh-CN" altLang="en-US" sz="2500" b="1" dirty="0">
                <a:latin typeface="楷体_GB2312" pitchFamily="49" charset="-122"/>
                <a:ea typeface="楷体_GB2312" pitchFamily="49" charset="-122"/>
              </a:rPr>
              <a:t>或</a:t>
            </a:r>
            <a:r>
              <a:rPr lang="en-US" altLang="zh-CN" sz="2500" b="1" dirty="0">
                <a:latin typeface="楷体_GB2312" pitchFamily="49" charset="-122"/>
                <a:ea typeface="楷体_GB2312" pitchFamily="49" charset="-122"/>
              </a:rPr>
              <a:t>R</a:t>
            </a:r>
            <a:r>
              <a:rPr lang="zh-CN" altLang="en-US" sz="2500" b="1" dirty="0">
                <a:latin typeface="楷体_GB2312" pitchFamily="49" charset="-122"/>
                <a:ea typeface="楷体_GB2312" pitchFamily="49" charset="-122"/>
              </a:rPr>
              <a:t>都有可能要求</a:t>
            </a:r>
            <a:r>
              <a:rPr lang="en-US" altLang="zh-CN" sz="2500" b="1" dirty="0">
                <a:latin typeface="楷体_GB2312" pitchFamily="49" charset="-122"/>
                <a:ea typeface="楷体_GB2312" pitchFamily="49" charset="-122"/>
              </a:rPr>
              <a:t>DRC</a:t>
            </a:r>
            <a:r>
              <a:rPr lang="zh-CN" altLang="en-US" sz="2500" b="1" dirty="0">
                <a:latin typeface="楷体_GB2312" pitchFamily="49" charset="-122"/>
                <a:ea typeface="楷体_GB2312" pitchFamily="49" charset="-122"/>
              </a:rPr>
              <a:t>或</a:t>
            </a:r>
            <a:r>
              <a:rPr lang="en-US" altLang="zh-CN" sz="2500" b="1" dirty="0">
                <a:latin typeface="楷体_GB2312" pitchFamily="49" charset="-122"/>
                <a:ea typeface="楷体_GB2312" pitchFamily="49" charset="-122"/>
              </a:rPr>
              <a:t>KEC</a:t>
            </a:r>
            <a:r>
              <a:rPr lang="zh-CN" altLang="en-US" sz="2500" b="1" dirty="0">
                <a:latin typeface="楷体_GB2312" pitchFamily="49" charset="-122"/>
                <a:ea typeface="楷体_GB2312" pitchFamily="49" charset="-122"/>
              </a:rPr>
              <a:t>有一次相互作用，其中对数据加密密钥要求</a:t>
            </a:r>
            <a:r>
              <a:rPr lang="en-US" altLang="zh-CN" sz="2500" b="1" dirty="0">
                <a:latin typeface="楷体_GB2312" pitchFamily="49" charset="-122"/>
                <a:ea typeface="楷体_GB2312" pitchFamily="49" charset="-122"/>
              </a:rPr>
              <a:t>DRC</a:t>
            </a:r>
            <a:r>
              <a:rPr lang="zh-CN" altLang="en-US" sz="2500" b="1" dirty="0">
                <a:latin typeface="楷体_GB2312" pitchFamily="49" charset="-122"/>
                <a:ea typeface="楷体_GB2312" pitchFamily="49" charset="-122"/>
              </a:rPr>
              <a:t>与</a:t>
            </a:r>
            <a:r>
              <a:rPr lang="en-US" altLang="zh-CN" sz="2500" b="1" dirty="0">
                <a:latin typeface="楷体_GB2312" pitchFamily="49" charset="-122"/>
                <a:ea typeface="楷体_GB2312" pitchFamily="49" charset="-122"/>
              </a:rPr>
              <a:t>KEC</a:t>
            </a:r>
            <a:r>
              <a:rPr lang="zh-CN" altLang="en-US" sz="2500" b="1" dirty="0">
                <a:latin typeface="楷体_GB2312" pitchFamily="49" charset="-122"/>
                <a:ea typeface="楷体_GB2312" pitchFamily="49" charset="-122"/>
              </a:rPr>
              <a:t>之间的联系是在线的，以支持当每次会话密钥改变时的实时解密。</a:t>
            </a:r>
            <a:r>
              <a:rPr lang="zh-CN" altLang="en-US" sz="2500" b="1" i="1" dirty="0">
                <a:solidFill>
                  <a:srgbClr val="0000FF"/>
                </a:solidFill>
                <a:latin typeface="楷体_GB2312" pitchFamily="49" charset="-122"/>
                <a:ea typeface="楷体_GB2312" pitchFamily="49" charset="-122"/>
              </a:rPr>
              <a:t>如果托管代理机构把部分密钥返回给</a:t>
            </a:r>
            <a:r>
              <a:rPr lang="en-US" altLang="zh-CN" sz="2500" b="1" i="1" dirty="0">
                <a:solidFill>
                  <a:srgbClr val="0000FF"/>
                </a:solidFill>
                <a:latin typeface="楷体_GB2312" pitchFamily="49" charset="-122"/>
                <a:ea typeface="楷体_GB2312" pitchFamily="49" charset="-122"/>
              </a:rPr>
              <a:t>DRC</a:t>
            </a:r>
            <a:r>
              <a:rPr lang="zh-CN" altLang="en-US" sz="2500" b="1" i="1" dirty="0">
                <a:solidFill>
                  <a:srgbClr val="0000FF"/>
                </a:solidFill>
                <a:latin typeface="楷体_GB2312" pitchFamily="49" charset="-122"/>
                <a:ea typeface="楷体_GB2312" pitchFamily="49" charset="-122"/>
              </a:rPr>
              <a:t>时，</a:t>
            </a:r>
            <a:r>
              <a:rPr lang="en-US" altLang="zh-CN" sz="2500" b="1" i="1" dirty="0">
                <a:solidFill>
                  <a:srgbClr val="0000FF"/>
                </a:solidFill>
                <a:latin typeface="楷体_GB2312" pitchFamily="49" charset="-122"/>
                <a:ea typeface="楷体_GB2312" pitchFamily="49" charset="-122"/>
              </a:rPr>
              <a:t>DRC</a:t>
            </a:r>
            <a:r>
              <a:rPr lang="zh-CN" altLang="en-US" sz="2500" b="1" i="1" dirty="0">
                <a:solidFill>
                  <a:srgbClr val="0000FF"/>
                </a:solidFill>
                <a:latin typeface="楷体_GB2312" pitchFamily="49" charset="-122"/>
                <a:ea typeface="楷体_GB2312" pitchFamily="49" charset="-122"/>
              </a:rPr>
              <a:t>必须使用穷举搜索以确定密钥的其余部分。</a:t>
            </a:r>
          </a:p>
          <a:p>
            <a:pPr algn="l">
              <a:lnSpc>
                <a:spcPct val="125000"/>
              </a:lnSpc>
            </a:pPr>
            <a:r>
              <a:rPr lang="zh-CN" altLang="en-US" sz="2500" b="1" dirty="0">
                <a:latin typeface="楷体_GB2312" pitchFamily="49" charset="-122"/>
                <a:ea typeface="楷体_GB2312" pitchFamily="49" charset="-122"/>
              </a:rPr>
              <a:t>    此外，</a:t>
            </a:r>
            <a:r>
              <a:rPr lang="en-US" altLang="zh-CN" sz="2500" b="1" i="1" dirty="0">
                <a:solidFill>
                  <a:srgbClr val="0000FF"/>
                </a:solidFill>
                <a:effectLst>
                  <a:outerShdw blurRad="38100" dist="38100" dir="2700000" algn="tl">
                    <a:srgbClr val="C0C0C0"/>
                  </a:outerShdw>
                </a:effectLst>
                <a:latin typeface="楷体_GB2312" pitchFamily="49" charset="-122"/>
                <a:ea typeface="楷体_GB2312" pitchFamily="49" charset="-122"/>
              </a:rPr>
              <a:t>DRC</a:t>
            </a:r>
            <a:r>
              <a:rPr lang="zh-CN" altLang="en-US" sz="2500" b="1" i="1" dirty="0">
                <a:solidFill>
                  <a:srgbClr val="0000FF"/>
                </a:solidFill>
                <a:effectLst>
                  <a:outerShdw blurRad="38100" dist="38100" dir="2700000" algn="tl">
                    <a:srgbClr val="C0C0C0"/>
                  </a:outerShdw>
                </a:effectLst>
                <a:latin typeface="楷体_GB2312" pitchFamily="49" charset="-122"/>
                <a:ea typeface="楷体_GB2312" pitchFamily="49" charset="-122"/>
              </a:rPr>
              <a:t>还使用技术、操作和法律等保护手段来控制什么是可以解密的</a:t>
            </a:r>
            <a:r>
              <a:rPr lang="zh-CN" altLang="en-US" sz="2500" b="1" dirty="0">
                <a:latin typeface="楷体_GB2312" pitchFamily="49" charset="-122"/>
                <a:ea typeface="楷体_GB2312" pitchFamily="49" charset="-122"/>
              </a:rPr>
              <a:t>，比如可以对数据恢复进行严格的时间限制。这些保护措施提供了</a:t>
            </a:r>
            <a:r>
              <a:rPr lang="en-US" altLang="zh-CN" sz="2500" b="1" dirty="0">
                <a:latin typeface="楷体_GB2312" pitchFamily="49" charset="-122"/>
                <a:ea typeface="楷体_GB2312" pitchFamily="49" charset="-122"/>
              </a:rPr>
              <a:t>KEC</a:t>
            </a:r>
            <a:r>
              <a:rPr lang="zh-CN" altLang="en-US" sz="2500" b="1" dirty="0">
                <a:latin typeface="楷体_GB2312" pitchFamily="49" charset="-122"/>
                <a:ea typeface="楷体_GB2312" pitchFamily="49" charset="-122"/>
              </a:rPr>
              <a:t>传送密钥时所要求的限制，而且认证机构也可以防止</a:t>
            </a:r>
            <a:r>
              <a:rPr lang="en-US" altLang="zh-CN" sz="2500" b="1" dirty="0">
                <a:latin typeface="楷体_GB2312" pitchFamily="49" charset="-122"/>
                <a:ea typeface="楷体_GB2312" pitchFamily="49" charset="-122"/>
              </a:rPr>
              <a:t>DRC</a:t>
            </a:r>
            <a:r>
              <a:rPr lang="zh-CN" altLang="en-US" sz="2500" b="1" dirty="0">
                <a:latin typeface="楷体_GB2312" pitchFamily="49" charset="-122"/>
                <a:ea typeface="楷体_GB2312" pitchFamily="49" charset="-122"/>
              </a:rPr>
              <a:t>用密钥产生伪消息。</a:t>
            </a: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rrowheads="1"/>
          </p:cNvSpPr>
          <p:nvPr>
            <p:ph type="title"/>
          </p:nvPr>
        </p:nvSpPr>
        <p:spPr/>
        <p:txBody>
          <a:bodyPr/>
          <a:lstStyle/>
          <a:p>
            <a:r>
              <a:rPr lang="en-US" altLang="zh-CN" dirty="0" smtClean="0"/>
              <a:t>3.1 </a:t>
            </a:r>
            <a:r>
              <a:rPr lang="zh-CN" altLang="en-US" dirty="0"/>
              <a:t>对称密码体制的密钥管理 </a:t>
            </a:r>
          </a:p>
        </p:txBody>
      </p:sp>
      <p:sp>
        <p:nvSpPr>
          <p:cNvPr id="359427" name="Rectangle 3"/>
          <p:cNvSpPr>
            <a:spLocks noGrp="1" noRot="1" noChangeArrowheads="1"/>
          </p:cNvSpPr>
          <p:nvPr>
            <p:ph type="body" idx="1"/>
          </p:nvPr>
        </p:nvSpPr>
        <p:spPr>
          <a:xfrm>
            <a:off x="251520" y="1628800"/>
            <a:ext cx="8675687" cy="4525963"/>
          </a:xfrm>
        </p:spPr>
        <p:txBody>
          <a:bodyPr/>
          <a:lstStyle/>
          <a:p>
            <a:pPr>
              <a:lnSpc>
                <a:spcPct val="90000"/>
              </a:lnSpc>
            </a:pPr>
            <a:r>
              <a:rPr lang="zh-CN" altLang="en-US" dirty="0"/>
              <a:t>对称密码体制的加密钥</a:t>
            </a:r>
            <a:r>
              <a:rPr lang="zh-CN" altLang="en-US" dirty="0">
                <a:solidFill>
                  <a:srgbClr val="00B0F0"/>
                </a:solidFill>
              </a:rPr>
              <a:t>等于</a:t>
            </a:r>
            <a:r>
              <a:rPr lang="zh-CN" altLang="en-US" dirty="0"/>
              <a:t>解密钥，因此密钥的秘密性、真实性和完整性必须同时保护。这就带来了密钥管理方面的复杂性。对于大型网络系统，由于所需要的密钥种类和数量都很多，因此密钥管理尤其困难。</a:t>
            </a:r>
          </a:p>
          <a:p>
            <a:pPr>
              <a:lnSpc>
                <a:spcPct val="90000"/>
              </a:lnSpc>
            </a:pPr>
            <a:r>
              <a:rPr lang="en-US" altLang="zh-CN" dirty="0"/>
              <a:t>ANSI(</a:t>
            </a:r>
            <a:r>
              <a:rPr lang="zh-CN" altLang="en-US" dirty="0"/>
              <a:t>美国国家标准学会</a:t>
            </a:r>
            <a:r>
              <a:rPr lang="en-US" altLang="zh-CN" dirty="0"/>
              <a:t>,American National Standards Institute)</a:t>
            </a:r>
            <a:r>
              <a:rPr lang="zh-CN" altLang="en-US" dirty="0"/>
              <a:t>颁布了</a:t>
            </a:r>
            <a:r>
              <a:rPr lang="en-US" altLang="zh-CN" dirty="0"/>
              <a:t>ANSI X9.17</a:t>
            </a:r>
            <a:r>
              <a:rPr lang="zh-CN" altLang="en-US" dirty="0"/>
              <a:t>金融机构密钥管理标准，为</a:t>
            </a:r>
            <a:r>
              <a:rPr lang="en-US" altLang="zh-CN" dirty="0"/>
              <a:t>DES</a:t>
            </a:r>
            <a:r>
              <a:rPr lang="zh-CN" altLang="en-US" dirty="0"/>
              <a:t>、</a:t>
            </a:r>
            <a:r>
              <a:rPr lang="en-US" altLang="zh-CN" dirty="0"/>
              <a:t>AES</a:t>
            </a:r>
            <a:r>
              <a:rPr lang="zh-CN" altLang="en-US" dirty="0"/>
              <a:t>等商业密码的应用提供了密钥管理指导。  </a:t>
            </a: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6</a:t>
            </a:fld>
            <a:endParaRPr lang="en-US" altLang="zh-CN"/>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AE98C8-480E-4D3B-9D4D-4368DA0FAEA0}"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sp>
        <p:nvSpPr>
          <p:cNvPr id="8" name="Text Box 4"/>
          <p:cNvSpPr txBox="1">
            <a:spLocks noChangeArrowheads="1"/>
          </p:cNvSpPr>
          <p:nvPr/>
        </p:nvSpPr>
        <p:spPr bwMode="auto">
          <a:xfrm>
            <a:off x="285720" y="1357298"/>
            <a:ext cx="8569325" cy="3981450"/>
          </a:xfrm>
          <a:prstGeom prst="rect">
            <a:avLst/>
          </a:prstGeom>
          <a:noFill/>
          <a:ln w="9525">
            <a:noFill/>
            <a:miter lim="800000"/>
            <a:headEnd/>
            <a:tailEnd/>
          </a:ln>
          <a:effectLst/>
        </p:spPr>
        <p:txBody>
          <a:bodyPr>
            <a:spAutoFit/>
          </a:bodyPr>
          <a:lstStyle/>
          <a:p>
            <a:pPr>
              <a:lnSpc>
                <a:spcPct val="130000"/>
              </a:lnSpc>
            </a:pPr>
            <a:r>
              <a:rPr lang="zh-CN" altLang="en-US" sz="2800" b="1" dirty="0">
                <a:latin typeface="楷体_GB2312" pitchFamily="49" charset="-122"/>
                <a:ea typeface="楷体_GB2312" pitchFamily="49" charset="-122"/>
              </a:rPr>
              <a:t>    为了适应密钥管理系统的要求，目前在现有的计算机网络系统和数据库系统的密钥管理系统的设计中，大都采用了</a:t>
            </a:r>
            <a:r>
              <a:rPr lang="zh-CN" altLang="en-US"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层次化的密钥结构</a:t>
            </a:r>
            <a:r>
              <a:rPr lang="zh-CN" altLang="en-US" sz="2800" b="1" dirty="0">
                <a:latin typeface="楷体_GB2312" pitchFamily="49" charset="-122"/>
                <a:ea typeface="楷体_GB2312" pitchFamily="49" charset="-122"/>
              </a:rPr>
              <a:t>。这种层次化的密钥结构与整个系统的密钥控制关系是对应的。按照密钥的作用与类型及它们之间的相互控制关系，可以将不同类型的密钥划分为</a:t>
            </a:r>
            <a:r>
              <a:rPr lang="en-US" altLang="zh-CN"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1</a:t>
            </a:r>
            <a:r>
              <a:rPr lang="zh-CN" altLang="en-US"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级密钥、</a:t>
            </a:r>
            <a:r>
              <a:rPr lang="en-US" altLang="zh-CN"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2</a:t>
            </a:r>
            <a:r>
              <a:rPr lang="zh-CN" altLang="en-US"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级密钥、</a:t>
            </a:r>
            <a:r>
              <a:rPr lang="en-US" altLang="zh-CN" sz="2800" b="1" u="sng" dirty="0">
                <a:solidFill>
                  <a:srgbClr val="0000FF"/>
                </a:solidFill>
                <a:effectLst>
                  <a:outerShdw blurRad="38100" dist="38100" dir="2700000" algn="tl">
                    <a:srgbClr val="C0C0C0"/>
                  </a:outerShdw>
                </a:effectLst>
                <a:latin typeface="Times New Roman"/>
                <a:ea typeface="楷体_GB2312" pitchFamily="49" charset="-122"/>
              </a:rPr>
              <a:t>…</a:t>
            </a:r>
            <a:r>
              <a:rPr lang="en-US" altLang="zh-CN"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n</a:t>
            </a:r>
            <a:r>
              <a:rPr lang="zh-CN" altLang="en-US" sz="2800" b="1" u="sng" dirty="0">
                <a:solidFill>
                  <a:srgbClr val="0000FF"/>
                </a:solidFill>
                <a:effectLst>
                  <a:outerShdw blurRad="38100" dist="38100" dir="2700000" algn="tl">
                    <a:srgbClr val="C0C0C0"/>
                  </a:outerShdw>
                </a:effectLst>
                <a:latin typeface="楷体_GB2312" pitchFamily="49" charset="-122"/>
                <a:ea typeface="楷体_GB2312" pitchFamily="49" charset="-122"/>
              </a:rPr>
              <a:t>级密钥</a:t>
            </a:r>
            <a:r>
              <a:rPr lang="zh-CN" altLang="en-US" sz="2800" b="1" dirty="0">
                <a:latin typeface="楷体_GB2312" pitchFamily="49" charset="-122"/>
                <a:ea typeface="楷体_GB2312" pitchFamily="49" charset="-122"/>
              </a:rPr>
              <a:t>，从而组成一个层密钥系统，如下图所示。</a:t>
            </a:r>
          </a:p>
        </p:txBody>
      </p:sp>
      <p:sp>
        <p:nvSpPr>
          <p:cNvPr id="9" name="Rectangle 7"/>
          <p:cNvSpPr>
            <a:spLocks noChangeArrowheads="1"/>
          </p:cNvSpPr>
          <p:nvPr/>
        </p:nvSpPr>
        <p:spPr bwMode="auto">
          <a:xfrm>
            <a:off x="857224" y="500042"/>
            <a:ext cx="2230437" cy="549275"/>
          </a:xfrm>
          <a:prstGeom prst="rect">
            <a:avLst/>
          </a:prstGeom>
          <a:noFill/>
          <a:ln w="9525">
            <a:noFill/>
            <a:miter lim="800000"/>
            <a:headEnd/>
            <a:tailEnd/>
          </a:ln>
          <a:effectLst/>
        </p:spPr>
        <p:txBody>
          <a:bodyPr wrap="none">
            <a:spAutoFit/>
          </a:bodyPr>
          <a:lstStyle/>
          <a:p>
            <a:pPr>
              <a:buFontTx/>
              <a:buChar char="•"/>
            </a:pPr>
            <a:r>
              <a:rPr lang="zh-CN" altLang="en-US" sz="3000" b="1" dirty="0">
                <a:solidFill>
                  <a:srgbClr val="0000FF"/>
                </a:solidFill>
                <a:latin typeface="楷体_GB2312" pitchFamily="49" charset="-122"/>
                <a:ea typeface="楷体_GB2312" pitchFamily="49" charset="-122"/>
              </a:rPr>
              <a:t>密钥的结构</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7</a:t>
            </a:fld>
            <a:endParaRPr lang="en-US" altLang="zh-CN"/>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F16C9F3C-B970-46BE-8D28-CF0FC57F13E9}"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pic>
        <p:nvPicPr>
          <p:cNvPr id="7" name="Picture 4"/>
          <p:cNvPicPr>
            <a:picLocks noChangeAspect="1" noChangeArrowheads="1"/>
          </p:cNvPicPr>
          <p:nvPr/>
        </p:nvPicPr>
        <p:blipFill>
          <a:blip r:embed="rId2"/>
          <a:srcRect/>
          <a:stretch>
            <a:fillRect/>
          </a:stretch>
        </p:blipFill>
        <p:spPr bwMode="auto">
          <a:xfrm>
            <a:off x="755650" y="476250"/>
            <a:ext cx="7848600" cy="5832475"/>
          </a:xfrm>
          <a:prstGeom prst="rect">
            <a:avLst/>
          </a:prstGeom>
          <a:noFill/>
          <a:ln w="9525">
            <a:noFill/>
            <a:miter lim="800000"/>
            <a:headEnd/>
            <a:tailEnd/>
          </a:ln>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8</a:t>
            </a:fld>
            <a:endParaRPr lang="en-US" altLang="zh-CN"/>
          </a:p>
        </p:txBody>
      </p:sp>
      <p:sp>
        <p:nvSpPr>
          <p:cNvPr id="6" name="Rectangle 6"/>
          <p:cNvSpPr txBox="1">
            <a:spLocks noChangeArrowheads="1"/>
          </p:cNvSpPr>
          <p:nvPr/>
        </p:nvSpPr>
        <p:spPr>
          <a:xfrm>
            <a:off x="6553200" y="6391275"/>
            <a:ext cx="1905000" cy="457200"/>
          </a:xfrm>
          <a:prstGeom prst="rect">
            <a:avLst/>
          </a:prstGeom>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B9C2A96D-4C40-4192-A2E8-AD2E17F06473}" type="slidenum">
              <a:rPr kumimoji="0" lang="en-US" altLang="zh-CN" sz="2000" b="0" i="0" u="none" strike="noStrike" kern="1200" cap="none" spc="0" normalizeH="0" baseline="0" noProof="0" smtClean="0">
                <a:ln>
                  <a:noFill/>
                </a:ln>
                <a:solidFill>
                  <a:schemeClr val="bg1"/>
                </a:solidFill>
                <a:effectLst/>
                <a:uLnTx/>
                <a:uFillTx/>
                <a:latin typeface="Times New Roman" pitchFamily="18" charset="0"/>
                <a:ea typeface="黑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altLang="zh-CN" sz="2000" b="0" i="0" u="none" strike="noStrike" kern="1200" cap="none" spc="0" normalizeH="0" baseline="0" noProof="0">
              <a:ln>
                <a:noFill/>
              </a:ln>
              <a:solidFill>
                <a:schemeClr val="bg1"/>
              </a:solidFill>
              <a:effectLst/>
              <a:uLnTx/>
              <a:uFillTx/>
              <a:latin typeface="Times New Roman" pitchFamily="18" charset="0"/>
              <a:ea typeface="黑体" pitchFamily="2" charset="-122"/>
              <a:cs typeface="+mn-cs"/>
            </a:endParaRPr>
          </a:p>
        </p:txBody>
      </p:sp>
      <p:sp>
        <p:nvSpPr>
          <p:cNvPr id="7" name="Text Box 7"/>
          <p:cNvSpPr txBox="1">
            <a:spLocks noChangeArrowheads="1"/>
          </p:cNvSpPr>
          <p:nvPr/>
        </p:nvSpPr>
        <p:spPr bwMode="auto">
          <a:xfrm>
            <a:off x="-32" y="517547"/>
            <a:ext cx="9036050" cy="6132448"/>
          </a:xfrm>
          <a:prstGeom prst="rect">
            <a:avLst/>
          </a:prstGeom>
          <a:noFill/>
          <a:ln w="9525">
            <a:noFill/>
            <a:miter lim="800000"/>
            <a:headEnd/>
            <a:tailEnd/>
          </a:ln>
          <a:effectLst/>
        </p:spPr>
        <p:txBody>
          <a:bodyPr>
            <a:spAutoFit/>
          </a:bodyPr>
          <a:lstStyle/>
          <a:p>
            <a:pPr algn="l">
              <a:lnSpc>
                <a:spcPct val="125000"/>
              </a:lnSpc>
            </a:pPr>
            <a:r>
              <a:rPr lang="zh-CN" altLang="en-US" sz="2600" b="1" dirty="0">
                <a:latin typeface="楷体_GB2312" pitchFamily="49" charset="-122"/>
                <a:ea typeface="楷体_GB2312" pitchFamily="49" charset="-122"/>
              </a:rPr>
              <a:t>    在上图中，系统使用</a:t>
            </a:r>
            <a:r>
              <a:rPr lang="zh-CN" altLang="en-US" sz="2600" b="1" dirty="0">
                <a:solidFill>
                  <a:srgbClr val="FF0000"/>
                </a:solidFill>
                <a:effectLst>
                  <a:outerShdw blurRad="38100" dist="38100" dir="2700000" algn="tl">
                    <a:srgbClr val="C0C0C0"/>
                  </a:outerShdw>
                </a:effectLst>
                <a:latin typeface="楷体_GB2312" pitchFamily="49" charset="-122"/>
                <a:ea typeface="楷体_GB2312" pitchFamily="49" charset="-122"/>
              </a:rPr>
              <a:t>一级密钥通过算法保护二级密钥</a:t>
            </a:r>
            <a:r>
              <a:rPr lang="zh-CN" altLang="en-US" sz="2600"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sz="2600" b="1" dirty="0">
                <a:latin typeface="楷体_GB2312" pitchFamily="49" charset="-122"/>
                <a:ea typeface="楷体_GB2312" pitchFamily="49" charset="-122"/>
              </a:rPr>
              <a:t>一级密钥使用物理方法或其他的方法进行保护），使用</a:t>
            </a:r>
            <a:r>
              <a:rPr lang="zh-CN" altLang="en-US" sz="2600" b="1" dirty="0">
                <a:solidFill>
                  <a:srgbClr val="FF0000"/>
                </a:solidFill>
                <a:latin typeface="楷体_GB2312" pitchFamily="49" charset="-122"/>
                <a:ea typeface="楷体_GB2312" pitchFamily="49" charset="-122"/>
              </a:rPr>
              <a:t>二级密钥通过算法保护三级密钥</a:t>
            </a:r>
            <a:r>
              <a:rPr lang="zh-CN" altLang="en-US" sz="2600" b="1" dirty="0">
                <a:latin typeface="楷体_GB2312" pitchFamily="49" charset="-122"/>
                <a:ea typeface="楷体_GB2312" pitchFamily="49" charset="-122"/>
              </a:rPr>
              <a:t>，以此类推，直到最后</a:t>
            </a:r>
            <a:r>
              <a:rPr lang="zh-CN" altLang="en-US" sz="2600" b="1" dirty="0" smtClean="0">
                <a:latin typeface="楷体_GB2312" pitchFamily="49" charset="-122"/>
                <a:ea typeface="楷体_GB2312" pitchFamily="49" charset="-122"/>
              </a:rPr>
              <a:t>使用</a:t>
            </a:r>
            <a:r>
              <a:rPr lang="en-US" altLang="zh-CN" sz="2600" b="1" dirty="0" smtClean="0">
                <a:latin typeface="楷体_GB2312" pitchFamily="49" charset="-122"/>
                <a:ea typeface="楷体_GB2312" pitchFamily="49" charset="-122"/>
              </a:rPr>
              <a:t>n</a:t>
            </a:r>
            <a:r>
              <a:rPr lang="zh-CN" altLang="en-US" sz="2600" b="1" dirty="0" smtClean="0">
                <a:latin typeface="楷体_GB2312" pitchFamily="49" charset="-122"/>
                <a:ea typeface="楷体_GB2312" pitchFamily="49" charset="-122"/>
              </a:rPr>
              <a:t>级</a:t>
            </a:r>
            <a:r>
              <a:rPr lang="zh-CN" altLang="en-US" sz="2600" b="1" dirty="0">
                <a:latin typeface="楷体_GB2312" pitchFamily="49" charset="-122"/>
                <a:ea typeface="楷体_GB2312" pitchFamily="49" charset="-122"/>
              </a:rPr>
              <a:t>密钥通过算法保护明文数据。随着加密过程的进行，各层密钥的内容动态变化，而这种变化的规则由</a:t>
            </a:r>
            <a:r>
              <a:rPr lang="zh-CN" altLang="en-US" sz="2600" b="1" dirty="0">
                <a:solidFill>
                  <a:srgbClr val="FF0000"/>
                </a:solidFill>
                <a:latin typeface="楷体_GB2312" pitchFamily="49" charset="-122"/>
                <a:ea typeface="楷体_GB2312" pitchFamily="49" charset="-122"/>
              </a:rPr>
              <a:t>相应层次的密钥协议控制</a:t>
            </a:r>
            <a:r>
              <a:rPr lang="zh-CN" altLang="en-US" sz="2600" b="1" dirty="0">
                <a:latin typeface="楷体_GB2312" pitchFamily="49" charset="-122"/>
                <a:ea typeface="楷体_GB2312" pitchFamily="49" charset="-122"/>
              </a:rPr>
              <a:t>。</a:t>
            </a:r>
          </a:p>
          <a:p>
            <a:pPr algn="l">
              <a:lnSpc>
                <a:spcPct val="125000"/>
              </a:lnSpc>
            </a:pPr>
            <a:r>
              <a:rPr lang="zh-CN" altLang="en-US" sz="2600" b="1" dirty="0">
                <a:latin typeface="楷体_GB2312" pitchFamily="49" charset="-122"/>
                <a:ea typeface="楷体_GB2312" pitchFamily="49" charset="-122"/>
              </a:rPr>
              <a:t>    </a:t>
            </a:r>
            <a:r>
              <a:rPr lang="zh-CN" altLang="en-US" sz="2600" b="1" u="sng" dirty="0">
                <a:effectLst>
                  <a:outerShdw blurRad="38100" dist="38100" dir="2700000" algn="tl">
                    <a:srgbClr val="C0C0C0"/>
                  </a:outerShdw>
                </a:effectLst>
                <a:latin typeface="楷体_GB2312" pitchFamily="49" charset="-122"/>
                <a:ea typeface="楷体_GB2312" pitchFamily="49" charset="-122"/>
              </a:rPr>
              <a:t>最下层的密钥也</a:t>
            </a:r>
            <a:r>
              <a:rPr lang="zh-CN" altLang="en-US" sz="2600" b="1" u="sng" dirty="0" smtClean="0">
                <a:effectLst>
                  <a:outerShdw blurRad="38100" dist="38100" dir="2700000" algn="tl">
                    <a:srgbClr val="C0C0C0"/>
                  </a:outerShdw>
                </a:effectLst>
                <a:latin typeface="楷体_GB2312" pitchFamily="49" charset="-122"/>
                <a:ea typeface="楷体_GB2312" pitchFamily="49" charset="-122"/>
              </a:rPr>
              <a:t>叫</a:t>
            </a:r>
            <a:r>
              <a:rPr lang="zh-CN" altLang="en-US" sz="2400" dirty="0" smtClean="0"/>
              <a:t>初级密钥</a:t>
            </a:r>
            <a:r>
              <a:rPr lang="zh-CN" altLang="en-US" sz="2600" b="1" u="sng" dirty="0" smtClean="0">
                <a:effectLst>
                  <a:outerShdw blurRad="38100" dist="38100" dir="2700000" algn="tl">
                    <a:srgbClr val="C0C0C0"/>
                  </a:outerShdw>
                </a:effectLst>
                <a:latin typeface="楷体_GB2312" pitchFamily="49" charset="-122"/>
                <a:ea typeface="楷体_GB2312" pitchFamily="49" charset="-122"/>
              </a:rPr>
              <a:t>，</a:t>
            </a:r>
            <a:r>
              <a:rPr lang="zh-CN" altLang="en-US" sz="2600" b="1" u="sng" dirty="0">
                <a:effectLst>
                  <a:outerShdw blurRad="38100" dist="38100" dir="2700000" algn="tl">
                    <a:srgbClr val="C0C0C0"/>
                  </a:outerShdw>
                </a:effectLst>
                <a:latin typeface="楷体_GB2312" pitchFamily="49" charset="-122"/>
                <a:ea typeface="楷体_GB2312" pitchFamily="49" charset="-122"/>
              </a:rPr>
              <a:t>或数据加密密钥，它直接作用于对明文数据的加解密</a:t>
            </a:r>
            <a:r>
              <a:rPr lang="zh-CN" altLang="en-US" sz="2600" b="1" dirty="0">
                <a:latin typeface="楷体_GB2312" pitchFamily="49" charset="-122"/>
                <a:ea typeface="楷体_GB2312" pitchFamily="49" charset="-122"/>
              </a:rPr>
              <a:t>。</a:t>
            </a:r>
            <a:r>
              <a:rPr lang="zh-CN" altLang="en-US" sz="2600" b="1" dirty="0">
                <a:solidFill>
                  <a:srgbClr val="FF0000"/>
                </a:solidFill>
                <a:latin typeface="楷体_GB2312" pitchFamily="49" charset="-122"/>
                <a:ea typeface="楷体_GB2312" pitchFamily="49" charset="-122"/>
              </a:rPr>
              <a:t>所有上层密钥可称为密钥加密密钥，它们的作用是保护数据加密密钥或作为其他更低层次密钥的加密密钥</a:t>
            </a:r>
            <a:r>
              <a:rPr lang="zh-CN" altLang="en-US" sz="2600" b="1" dirty="0">
                <a:latin typeface="楷体_GB2312" pitchFamily="49" charset="-122"/>
                <a:ea typeface="楷体_GB2312" pitchFamily="49" charset="-122"/>
              </a:rPr>
              <a:t>。最上面一层的密钥也叫主密钥，通常主密钥是整个密钥管理系统的核心，应该采用最安全的方式来进行保护。</a:t>
            </a:r>
            <a:endParaRPr lang="zh-CN" altLang="en-US" sz="2600" dirty="0">
              <a:latin typeface="楷体_GB2312" pitchFamily="49" charset="-122"/>
              <a:ea typeface="楷体_GB2312" pitchFamily="49" charset="-122"/>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5F4AF64-FE27-4756-AC2D-112244A196A0}" type="slidenum">
              <a:rPr lang="zh-CN" altLang="en-US" smtClean="0"/>
              <a:pPr>
                <a:defRPr/>
              </a:pPr>
              <a:t>9</a:t>
            </a:fld>
            <a:endParaRPr lang="en-US" altLang="zh-CN"/>
          </a:p>
        </p:txBody>
      </p:sp>
      <p:sp>
        <p:nvSpPr>
          <p:cNvPr id="5" name="Text Box 9"/>
          <p:cNvSpPr txBox="1">
            <a:spLocks noChangeArrowheads="1"/>
          </p:cNvSpPr>
          <p:nvPr/>
        </p:nvSpPr>
        <p:spPr bwMode="auto">
          <a:xfrm>
            <a:off x="107950" y="920891"/>
            <a:ext cx="9036050" cy="4933658"/>
          </a:xfrm>
          <a:prstGeom prst="rect">
            <a:avLst/>
          </a:prstGeom>
          <a:noFill/>
          <a:ln w="9525">
            <a:noFill/>
            <a:miter lim="800000"/>
            <a:headEnd/>
            <a:tailEnd/>
          </a:ln>
          <a:effectLst/>
        </p:spPr>
        <p:txBody>
          <a:bodyPr>
            <a:spAutoFit/>
          </a:bodyPr>
          <a:lstStyle/>
          <a:p>
            <a:pPr algn="l">
              <a:lnSpc>
                <a:spcPct val="130000"/>
              </a:lnSpc>
            </a:pPr>
            <a:r>
              <a:rPr lang="zh-CN" altLang="en-US" sz="2600" b="1" dirty="0">
                <a:latin typeface="楷体_GB2312" pitchFamily="49" charset="-122"/>
                <a:ea typeface="楷体_GB2312" pitchFamily="49" charset="-122"/>
              </a:rPr>
              <a:t>    </a:t>
            </a:r>
            <a:r>
              <a:rPr lang="zh-CN" altLang="en-US" sz="2400" b="1" dirty="0">
                <a:solidFill>
                  <a:srgbClr val="FF0000"/>
                </a:solidFill>
                <a:effectLst>
                  <a:outerShdw blurRad="38100" dist="38100" dir="2700000" algn="tl">
                    <a:srgbClr val="C0C0C0"/>
                  </a:outerShdw>
                </a:effectLst>
                <a:latin typeface="楷体_GB2312" pitchFamily="49" charset="-122"/>
                <a:ea typeface="楷体_GB2312" pitchFamily="49" charset="-122"/>
              </a:rPr>
              <a:t>层次化的密钥结构意味着以密钥来保护密钥</a:t>
            </a:r>
            <a:r>
              <a:rPr lang="zh-CN" altLang="en-US" sz="2400" b="1" dirty="0">
                <a:latin typeface="楷体_GB2312" pitchFamily="49" charset="-122"/>
                <a:ea typeface="楷体_GB2312" pitchFamily="49" charset="-122"/>
              </a:rPr>
              <a:t>。这样，大量的数据可以通过少量动态产生的数据加密密钥（工作密钥）进行保护，而数据加密密钥又可以由更少量的、相对不变（使用期较长）的密钥加密密钥来保护。同理，</a:t>
            </a:r>
            <a:r>
              <a:rPr lang="zh-CN" altLang="en-US" sz="2400" b="1" u="sng" dirty="0">
                <a:solidFill>
                  <a:srgbClr val="FF0000"/>
                </a:solidFill>
                <a:latin typeface="楷体_GB2312" pitchFamily="49" charset="-122"/>
                <a:ea typeface="楷体_GB2312" pitchFamily="49" charset="-122"/>
              </a:rPr>
              <a:t>在最后第二层的密钥加密密钥可以由主密钥进行保护，从而保证了除了主密钥可以以明文的形式存储在有严密物理保护的主机密码器件中，其他密钥则以加密后的密文形式存储，这样，就改善了密钥的安全性</a:t>
            </a:r>
            <a:r>
              <a:rPr lang="zh-CN" altLang="en-US" sz="2400" b="1" u="sng" dirty="0">
                <a:solidFill>
                  <a:srgbClr val="0000FF"/>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具体来说，层次化的密钥结构具有以下优点：</a:t>
            </a:r>
          </a:p>
          <a:p>
            <a:pPr algn="l">
              <a:lnSpc>
                <a:spcPct val="130000"/>
              </a:lnSpc>
            </a:pPr>
            <a:r>
              <a:rPr lang="zh-CN" altLang="en-US" sz="2400"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）安全性强：</a:t>
            </a:r>
          </a:p>
          <a:p>
            <a:pPr algn="l">
              <a:lnSpc>
                <a:spcPct val="130000"/>
              </a:lnSpc>
            </a:pP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2</a:t>
            </a:r>
            <a:r>
              <a:rPr lang="zh-CN" altLang="en-US" sz="2400" b="1" dirty="0">
                <a:solidFill>
                  <a:srgbClr val="FF0000"/>
                </a:solidFill>
                <a:latin typeface="楷体_GB2312" pitchFamily="49" charset="-122"/>
                <a:ea typeface="楷体_GB2312" pitchFamily="49" charset="-122"/>
              </a:rPr>
              <a:t>）进一步提高了密钥管理的自动化</a:t>
            </a:r>
          </a:p>
        </p:txBody>
      </p:sp>
    </p:spTree>
  </p:cSld>
  <p:clrMapOvr>
    <a:masterClrMapping/>
  </p:clrMapOvr>
  <p:transition spd="med">
    <p:random/>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Times New Roman" pitchFamily="18" charset="0"/>
            <a:ea typeface="黑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ab-blue</Template>
  <TotalTime>5063</TotalTime>
  <Words>5541</Words>
  <Application>Microsoft Office PowerPoint</Application>
  <PresentationFormat>全屏显示(4:3)</PresentationFormat>
  <Paragraphs>276</Paragraphs>
  <Slides>43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3" baseType="lpstr">
      <vt:lpstr>黑体</vt:lpstr>
      <vt:lpstr>华文行楷</vt:lpstr>
      <vt:lpstr>楷体_GB2312</vt:lpstr>
      <vt:lpstr>宋体</vt:lpstr>
      <vt:lpstr>Arial</vt:lpstr>
      <vt:lpstr>Tahoma</vt:lpstr>
      <vt:lpstr>Times New Roman</vt:lpstr>
      <vt:lpstr>Wingdings</vt:lpstr>
      <vt:lpstr>Default Design</vt:lpstr>
      <vt:lpstr>Visio</vt:lpstr>
      <vt:lpstr>PowerPoint 演示文稿</vt:lpstr>
      <vt:lpstr>主要内容 </vt:lpstr>
      <vt:lpstr>关于密钥管理</vt:lpstr>
      <vt:lpstr>密钥管理概述</vt:lpstr>
      <vt:lpstr>3.1 对称密码体制的密钥管理 </vt:lpstr>
      <vt:lpstr>PowerPoint 演示文稿</vt:lpstr>
      <vt:lpstr>PowerPoint 演示文稿</vt:lpstr>
      <vt:lpstr>PowerPoint 演示文稿</vt:lpstr>
      <vt:lpstr>PowerPoint 演示文稿</vt:lpstr>
      <vt:lpstr>密钥分级 </vt:lpstr>
      <vt:lpstr>密钥生成 </vt:lpstr>
      <vt:lpstr>密钥的存储 </vt:lpstr>
      <vt:lpstr>密钥的存储形态</vt:lpstr>
      <vt:lpstr>密钥的存储 </vt:lpstr>
      <vt:lpstr>密钥备份 </vt:lpstr>
      <vt:lpstr>密钥分配 </vt:lpstr>
      <vt:lpstr>PowerPoint 演示文稿</vt:lpstr>
      <vt:lpstr>PowerPoint 演示文稿</vt:lpstr>
      <vt:lpstr>PowerPoint 演示文稿</vt:lpstr>
      <vt:lpstr>PowerPoint 演示文稿</vt:lpstr>
      <vt:lpstr>PowerPoint 演示文稿</vt:lpstr>
      <vt:lpstr>利用公钥密码体制来分配密钥 </vt:lpstr>
      <vt:lpstr>PowerPoint 演示文稿</vt:lpstr>
      <vt:lpstr>具有保密性和认证的分配方法 </vt:lpstr>
      <vt:lpstr>密钥的更新 </vt:lpstr>
      <vt:lpstr>密钥的终止和销毁 </vt:lpstr>
      <vt:lpstr>4. 密钥托管技术 （选进）</vt:lpstr>
      <vt:lpstr>PowerPoint 演示文稿</vt:lpstr>
      <vt:lpstr>PowerPoint 演示文稿</vt:lpstr>
      <vt:lpstr>PowerPoint 演示文稿</vt:lpstr>
      <vt:lpstr>PowerPoint 演示文稿</vt:lpstr>
      <vt:lpstr>密钥托管技术的具体实施 </vt:lpstr>
      <vt:lpstr>PowerPoint 演示文稿</vt:lpstr>
      <vt:lpstr>密钥托管系统的组成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第1章网络安全概述</dc:title>
  <dc:creator>cad</dc:creator>
  <cp:lastModifiedBy>ljz19</cp:lastModifiedBy>
  <cp:revision>299</cp:revision>
  <cp:lastPrinted>1601-01-01T00:00:00Z</cp:lastPrinted>
  <dcterms:created xsi:type="dcterms:W3CDTF">2001-05-08T13:39:25Z</dcterms:created>
  <dcterms:modified xsi:type="dcterms:W3CDTF">2023-04-25T13:28:36Z</dcterms:modified>
</cp:coreProperties>
</file>