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256" r:id="rId3"/>
    <p:sldId id="315" r:id="rId4"/>
    <p:sldId id="500" r:id="rId5"/>
    <p:sldId id="316" r:id="rId6"/>
    <p:sldId id="501" r:id="rId7"/>
    <p:sldId id="318" r:id="rId8"/>
    <p:sldId id="319" r:id="rId9"/>
    <p:sldId id="320" r:id="rId10"/>
    <p:sldId id="321" r:id="rId11"/>
    <p:sldId id="322" r:id="rId12"/>
    <p:sldId id="325" r:id="rId13"/>
    <p:sldId id="330" r:id="rId14"/>
    <p:sldId id="502" r:id="rId15"/>
    <p:sldId id="326" r:id="rId16"/>
    <p:sldId id="503" r:id="rId17"/>
    <p:sldId id="504" r:id="rId18"/>
    <p:sldId id="333" r:id="rId19"/>
    <p:sldId id="335" r:id="rId20"/>
    <p:sldId id="336" r:id="rId21"/>
    <p:sldId id="337" r:id="rId22"/>
    <p:sldId id="499" r:id="rId23"/>
  </p:sldIdLst>
  <p:sldSz cx="9144000" cy="6858000" type="screen4x3"/>
  <p:notesSz cx="9777413" cy="66468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>
          <p15:clr>
            <a:srgbClr val="A4A3A4"/>
          </p15:clr>
        </p15:guide>
        <p15:guide id="2" pos="30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F6"/>
    <a:srgbClr val="800000"/>
    <a:srgbClr val="008000"/>
    <a:srgbClr val="006600"/>
    <a:srgbClr val="FF0000"/>
    <a:srgbClr val="FF9966"/>
    <a:srgbClr val="99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7" autoAdjust="0"/>
    <p:restoredTop sz="95202" autoAdjust="0"/>
  </p:normalViewPr>
  <p:slideViewPr>
    <p:cSldViewPr>
      <p:cViewPr varScale="1">
        <p:scale>
          <a:sx n="105" d="100"/>
          <a:sy n="105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8"/>
    </p:cViewPr>
  </p:sorterViewPr>
  <p:notesViewPr>
    <p:cSldViewPr>
      <p:cViewPr varScale="1">
        <p:scale>
          <a:sx n="125" d="100"/>
          <a:sy n="125" d="100"/>
        </p:scale>
        <p:origin x="-1296" y="-102"/>
      </p:cViewPr>
      <p:guideLst>
        <p:guide orient="horz" pos="2094"/>
        <p:guide pos="30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FB529B6-9B6E-6E51-CF50-0A786C28A9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809875" y="112713"/>
            <a:ext cx="4237038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20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电路与模拟电子技术基础</a:t>
            </a:r>
            <a:r>
              <a:rPr lang="en-US" altLang="zh-CN"/>
              <a:t>》</a:t>
            </a:r>
            <a:r>
              <a:rPr lang="zh-CN" altLang="en-US"/>
              <a:t>讲义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3B7B0681-C81E-91DC-C974-34613E8F7F1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3488"/>
            <a:ext cx="4237038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8500436A-64CD-1440-7764-F58E356C45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3488"/>
            <a:ext cx="4237037" cy="331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ea typeface="楷体_GB2312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第十章</a:t>
            </a:r>
            <a:fld id="{A20921D5-3536-4A2A-8D6E-02482823B7C7}" type="slidenum">
              <a:rPr lang="zh-CN" altLang="en-US" smtClean="0"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39FE681-4B8A-7C94-6821-C1BC3B67ED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A44BAF-94DA-82C4-407C-1B76266669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16A51EA-9A81-4DB6-AE1D-415F45625C8B}" type="datetimeFigureOut">
              <a:rPr lang="en-US"/>
              <a:pPr>
                <a:defRPr/>
              </a:pPr>
              <a:t>10/19/2023</a:t>
            </a:fld>
            <a:endParaRPr 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35F0076-423E-086C-0FFC-FA22A7AC1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27388" y="498475"/>
            <a:ext cx="3322637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B0B505F-6A41-5388-93F7-255247A87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210A0-FA35-083F-2661-4C9C68532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453E-F077-C8B7-0ED4-91456FD59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9A88ADF-FC3C-4982-9630-08F362F8D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6">
            <a:extLst>
              <a:ext uri="{FF2B5EF4-FFF2-40B4-BE49-F238E27FC236}">
                <a16:creationId xmlns:a16="http://schemas.microsoft.com/office/drawing/2014/main" id="{17EC128E-E8C3-CD39-FB92-EA789ECE3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5F90392-98B6-4BC2-B620-D18098CE8E8D}" type="slidenum">
              <a:rPr lang="zh-CN" altLang="en-US" sz="1200" smtClean="0">
                <a:ea typeface="宋体" panose="02010600030101010101" pitchFamily="2" charset="-122"/>
              </a:rPr>
              <a:pPr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18CD5DB-9DFF-E3B1-CC0D-C6CA3C077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28975" y="498475"/>
            <a:ext cx="3322638" cy="24923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4BF6C6C-37DB-F86D-CCA1-586FC31BE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03338" y="3157538"/>
            <a:ext cx="7170737" cy="2990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>
            <a:extLst>
              <a:ext uri="{FF2B5EF4-FFF2-40B4-BE49-F238E27FC236}">
                <a16:creationId xmlns:a16="http://schemas.microsoft.com/office/drawing/2014/main" id="{F990DF9A-ED25-DB9D-98C6-0406D4DE6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781300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41438"/>
            <a:ext cx="7772400" cy="1470025"/>
          </a:xfrm>
        </p:spPr>
        <p:txBody>
          <a:bodyPr/>
          <a:lstStyle>
            <a:lvl1pPr algn="ctr">
              <a:defRPr sz="44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3BFB7F74-F3D8-2AD2-B68C-438819CA18E5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443980" y="-11430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885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662F3E-2104-83F9-7379-6E93728F35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FF5CF-BC79-414C-A0AF-14B9805FA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967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4B7E9E6-3407-2756-3A3C-1AC5A7888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D890D-C99A-4E67-811C-72A8F3491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007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9484B2-CC54-079C-2F41-13F011DD26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CC5EB-D9A0-459C-A0A1-74E5BF8E22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3781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F7A58E9-3CAC-63F1-DBC6-B89D2884B0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F11B9-DA35-44D2-9F95-F3E2793F5E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8152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671EBA3-F131-FB75-569C-109468F7E2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CE2FC-3F43-4384-8B8E-F9F23C0CFF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12749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9697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438525"/>
            <a:ext cx="3810000" cy="2089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57E90B-74DE-FD76-9169-65836EE567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630B-AB78-4B35-B676-BDA6841C89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2454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6192838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3810000" cy="4330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36E0564-6AD3-E0F6-636B-DFAA520919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E8641-EABD-4345-8D05-5D673A0A98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7917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F02F784-6E1C-4235-03D3-3285B6C382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2328F-27EB-4874-ADC6-FAEF94A5B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3890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75B2219-F441-CB9E-F039-C03A0C574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A862A-8F54-4A61-B48A-B3FB2BF0F5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2596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564513-C3A9-DF94-E42F-ABA84DFD22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8D4D2-684C-467F-A422-6F2D9171E2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61015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1A6FFC2-6D5B-3474-A4FC-0D2E97034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2D17-1507-45CA-9DAA-A93A0CF3E7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363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9A184F-DA4C-A10B-A25E-9D648E3D20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8E6BA-385F-418F-A3A5-EC5710311E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0757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850D67A-A2D0-BD00-3118-E90C308952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14C61-721B-464E-B727-7CEBCD0099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177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81589E-1325-1176-F24F-3B37B0BF11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88F9-B028-4246-B7AB-899DE9A28C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6320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C8F7415-962F-8ED3-C065-00C53F827D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188E3-A221-40E3-B693-52488C407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931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7ABF7F-3D3E-1B53-DA9A-211D2FB6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61928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BE507C4-A514-6418-2EB5-066EE33B4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975"/>
            <a:ext cx="77724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EEA81A7A-9012-F841-BECA-066FDD093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981075"/>
            <a:ext cx="5543550" cy="0"/>
          </a:xfrm>
          <a:prstGeom prst="line">
            <a:avLst/>
          </a:prstGeom>
          <a:noFill/>
          <a:ln w="88900" cap="sq" cmpd="tri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B320498-6A3D-C265-5D5F-97AEA26BCF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813" y="6597650"/>
            <a:ext cx="576262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600" b="1">
                <a:solidFill>
                  <a:srgbClr val="FFFF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7641919-06DB-458D-9E03-8CC8CBDD83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文本框 13">
            <a:extLst>
              <a:ext uri="{FF2B5EF4-FFF2-40B4-BE49-F238E27FC236}">
                <a16:creationId xmlns:a16="http://schemas.microsoft.com/office/drawing/2014/main" id="{6D92EE60-4E2E-D3E2-0E2D-62C2683517DC}"/>
              </a:ext>
            </a:extLst>
          </p:cNvPr>
          <p:cNvSpPr txBox="1">
            <a:spLocks noChangeArrowheads="1"/>
          </p:cNvSpPr>
          <p:nvPr userDrawn="1">
            <p:custDataLst>
              <p:tags r:id="rId18"/>
            </p:custDataLst>
          </p:nvPr>
        </p:nvSpPr>
        <p:spPr bwMode="auto">
          <a:xfrm>
            <a:off x="6443980" y="-11430"/>
            <a:ext cx="2700020" cy="2717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电子技术基础课程</a:t>
            </a:r>
            <a:endParaRPr lang="zh-CN" sz="1600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5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e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1.emf"/><Relationship Id="rId3" Type="http://schemas.openxmlformats.org/officeDocument/2006/relationships/image" Target="../media/image29.w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6.wmf"/><Relationship Id="rId5" Type="http://schemas.openxmlformats.org/officeDocument/2006/relationships/slide" Target="slide15.xml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21.emf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6.w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7.e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4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31573053-363A-129A-49FF-901B3748A0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正弦波振荡电路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>
            <a:extLst>
              <a:ext uri="{FF2B5EF4-FFF2-40B4-BE49-F238E27FC236}">
                <a16:creationId xmlns:a16="http://schemas.microsoft.com/office/drawing/2014/main" id="{7C18FF89-7F3B-E752-9315-604720D267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D20E0-CBF7-4182-B646-94E5F29FD7ED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47234" name="Object 2">
            <a:extLst>
              <a:ext uri="{FF2B5EF4-FFF2-40B4-BE49-F238E27FC236}">
                <a16:creationId xmlns:a16="http://schemas.microsoft.com/office/drawing/2014/main" id="{E8789FB8-9A1E-D1F0-E470-C855EF282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052513"/>
          <a:ext cx="4092575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06777" imgH="1471879" progId="Visio.Drawing.11">
                  <p:embed/>
                </p:oleObj>
              </mc:Choice>
              <mc:Fallback>
                <p:oleObj name="Visio" r:id="rId2" imgW="2406777" imgH="147187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52513"/>
                        <a:ext cx="4092575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>
            <a:extLst>
              <a:ext uri="{FF2B5EF4-FFF2-40B4-BE49-F238E27FC236}">
                <a16:creationId xmlns:a16="http://schemas.microsoft.com/office/drawing/2014/main" id="{1CAB10FA-7C87-F718-2104-CA2CF8A6B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142163" cy="6937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/>
              <a:t>相位条件的判断方法：瞬时极性法</a:t>
            </a:r>
            <a:endParaRPr lang="zh-CN" altLang="en-US" sz="2800"/>
          </a:p>
        </p:txBody>
      </p:sp>
      <p:sp>
        <p:nvSpPr>
          <p:cNvPr id="1247236" name="Text Box 4">
            <a:extLst>
              <a:ext uri="{FF2B5EF4-FFF2-40B4-BE49-F238E27FC236}">
                <a16:creationId xmlns:a16="http://schemas.microsoft.com/office/drawing/2014/main" id="{0DC3B320-75C0-E61B-DCDE-23B48D094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559175"/>
            <a:ext cx="8229600" cy="22828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kumimoji="1" lang="zh-CN" altLang="en-US" b="1" dirty="0">
                <a:solidFill>
                  <a:schemeClr val="tx2"/>
                </a:solidFill>
              </a:rPr>
              <a:t>断开反馈，在断开处给放大电路加 </a:t>
            </a:r>
            <a:r>
              <a:rPr kumimoji="1" lang="en-US" altLang="zh-CN" b="1" i="1" dirty="0">
                <a:solidFill>
                  <a:schemeClr val="tx2"/>
                </a:solidFill>
              </a:rPr>
              <a:t>f</a:t>
            </a:r>
            <a:r>
              <a:rPr kumimoji="1" lang="zh-CN" altLang="en-US" b="1" dirty="0">
                <a:solidFill>
                  <a:schemeClr val="tx2"/>
                </a:solidFill>
              </a:rPr>
              <a:t>＝</a:t>
            </a:r>
            <a:r>
              <a:rPr kumimoji="1" lang="en-US" altLang="zh-CN" b="1" i="1" dirty="0">
                <a:solidFill>
                  <a:schemeClr val="tx2"/>
                </a:solidFill>
              </a:rPr>
              <a:t>f</a:t>
            </a:r>
            <a:r>
              <a:rPr kumimoji="1" lang="en-US" altLang="zh-CN" b="1" baseline="-25000" dirty="0">
                <a:solidFill>
                  <a:schemeClr val="tx2"/>
                </a:solidFill>
              </a:rPr>
              <a:t>0</a:t>
            </a:r>
            <a:r>
              <a:rPr kumimoji="1" lang="zh-CN" altLang="zh-CN" b="1" dirty="0">
                <a:solidFill>
                  <a:schemeClr val="tx2"/>
                </a:solidFill>
              </a:rPr>
              <a:t>的信号</a:t>
            </a:r>
            <a:r>
              <a:rPr kumimoji="1" lang="en-US" altLang="zh-CN" b="1" i="1" dirty="0">
                <a:solidFill>
                  <a:schemeClr val="tx2"/>
                </a:solidFill>
              </a:rPr>
              <a:t>U</a:t>
            </a:r>
            <a:r>
              <a:rPr kumimoji="1" lang="en-US" altLang="zh-CN" b="1" baseline="-25000" dirty="0">
                <a:solidFill>
                  <a:schemeClr val="tx2"/>
                </a:solidFill>
              </a:rPr>
              <a:t>i</a:t>
            </a:r>
            <a:r>
              <a:rPr kumimoji="1" lang="zh-CN" altLang="en-US" b="1" dirty="0">
                <a:solidFill>
                  <a:schemeClr val="tx2"/>
                </a:solidFill>
              </a:rPr>
              <a:t>，</a:t>
            </a:r>
            <a:r>
              <a:rPr kumimoji="1" lang="zh-CN" altLang="zh-CN" b="1" dirty="0">
                <a:solidFill>
                  <a:schemeClr val="tx2"/>
                </a:solidFill>
              </a:rPr>
              <a:t>且规定其极性，然后根据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b="1" dirty="0">
                <a:solidFill>
                  <a:schemeClr val="tx2"/>
                </a:solidFill>
              </a:rPr>
              <a:t>                    </a:t>
            </a:r>
            <a:r>
              <a:rPr kumimoji="1" lang="en-US" altLang="zh-CN" b="1" i="1" dirty="0">
                <a:solidFill>
                  <a:schemeClr val="tx2"/>
                </a:solidFill>
              </a:rPr>
              <a:t>U</a:t>
            </a:r>
            <a:r>
              <a:rPr kumimoji="1" lang="en-US" altLang="zh-CN" b="1" baseline="-25000" dirty="0">
                <a:solidFill>
                  <a:schemeClr val="tx2"/>
                </a:solidFill>
              </a:rPr>
              <a:t>i</a:t>
            </a:r>
            <a:r>
              <a:rPr kumimoji="1" lang="zh-CN" altLang="zh-CN" b="1" dirty="0">
                <a:solidFill>
                  <a:schemeClr val="tx2"/>
                </a:solidFill>
              </a:rPr>
              <a:t>的极性→ </a:t>
            </a:r>
            <a:r>
              <a:rPr kumimoji="1" lang="en-US" altLang="zh-CN" b="1" i="1" dirty="0" err="1">
                <a:solidFill>
                  <a:schemeClr val="tx2"/>
                </a:solidFill>
              </a:rPr>
              <a:t>U</a:t>
            </a:r>
            <a:r>
              <a:rPr kumimoji="1" lang="en-US" altLang="zh-CN" b="1" baseline="-25000" dirty="0" err="1">
                <a:solidFill>
                  <a:schemeClr val="tx2"/>
                </a:solidFill>
              </a:rPr>
              <a:t>o</a:t>
            </a:r>
            <a:r>
              <a:rPr kumimoji="1" lang="zh-CN" altLang="zh-CN" b="1" dirty="0">
                <a:solidFill>
                  <a:schemeClr val="tx2"/>
                </a:solidFill>
              </a:rPr>
              <a:t>的极性→ </a:t>
            </a:r>
            <a:r>
              <a:rPr kumimoji="1" lang="en-US" altLang="zh-CN" b="1" i="1" dirty="0" err="1">
                <a:solidFill>
                  <a:schemeClr val="tx2"/>
                </a:solidFill>
              </a:rPr>
              <a:t>U</a:t>
            </a:r>
            <a:r>
              <a:rPr kumimoji="1" lang="en-US" altLang="zh-CN" b="1" baseline="-25000" dirty="0" err="1">
                <a:solidFill>
                  <a:schemeClr val="tx2"/>
                </a:solidFill>
              </a:rPr>
              <a:t>f</a:t>
            </a:r>
            <a:r>
              <a:rPr kumimoji="1" lang="zh-CN" altLang="zh-CN" b="1" dirty="0">
                <a:solidFill>
                  <a:schemeClr val="tx2"/>
                </a:solidFill>
              </a:rPr>
              <a:t>的极性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zh-CN" altLang="zh-CN" b="1" dirty="0">
                <a:solidFill>
                  <a:schemeClr val="tx2"/>
                </a:solidFill>
              </a:rPr>
              <a:t>若</a:t>
            </a:r>
            <a:r>
              <a:rPr kumimoji="1" lang="en-US" altLang="zh-CN" b="1" i="1" dirty="0" err="1">
                <a:solidFill>
                  <a:schemeClr val="tx2"/>
                </a:solidFill>
              </a:rPr>
              <a:t>U</a:t>
            </a:r>
            <a:r>
              <a:rPr kumimoji="1" lang="en-US" altLang="zh-CN" b="1" baseline="-25000" dirty="0" err="1">
                <a:solidFill>
                  <a:schemeClr val="tx2"/>
                </a:solidFill>
              </a:rPr>
              <a:t>f</a:t>
            </a:r>
            <a:r>
              <a:rPr kumimoji="1" lang="zh-CN" altLang="zh-CN" b="1" dirty="0">
                <a:solidFill>
                  <a:schemeClr val="tx2"/>
                </a:solidFill>
              </a:rPr>
              <a:t>与</a:t>
            </a:r>
            <a:r>
              <a:rPr kumimoji="1" lang="en-US" altLang="zh-CN" b="1" i="1" dirty="0">
                <a:solidFill>
                  <a:schemeClr val="tx2"/>
                </a:solidFill>
              </a:rPr>
              <a:t>U</a:t>
            </a:r>
            <a:r>
              <a:rPr kumimoji="1" lang="en-US" altLang="zh-CN" b="1" baseline="-25000" dirty="0">
                <a:solidFill>
                  <a:schemeClr val="tx2"/>
                </a:solidFill>
              </a:rPr>
              <a:t>i</a:t>
            </a:r>
            <a:r>
              <a:rPr kumimoji="1" lang="zh-CN" altLang="zh-CN" b="1" dirty="0">
                <a:solidFill>
                  <a:schemeClr val="tx2"/>
                </a:solidFill>
              </a:rPr>
              <a:t>极性相同，则电路可能产生自激振荡；否则电路不可能产生自激振荡。</a:t>
            </a:r>
            <a:endParaRPr kumimoji="1"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247237" name="Text Box 5">
            <a:extLst>
              <a:ext uri="{FF2B5EF4-FFF2-40B4-BE49-F238E27FC236}">
                <a16:creationId xmlns:a16="http://schemas.microsoft.com/office/drawing/2014/main" id="{0C589D1B-2F01-8B0E-3662-1DF2BBE0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1609725"/>
            <a:ext cx="358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/>
              <a:t>    </a:t>
            </a:r>
            <a:r>
              <a:rPr kumimoji="1" lang="zh-CN" altLang="en-US" b="1"/>
              <a:t>在多数正弦波振荡电路中，输出量、净输入量和反馈量均为电压量。</a:t>
            </a:r>
          </a:p>
        </p:txBody>
      </p:sp>
      <p:grpSp>
        <p:nvGrpSpPr>
          <p:cNvPr id="1247238" name="Group 6">
            <a:extLst>
              <a:ext uri="{FF2B5EF4-FFF2-40B4-BE49-F238E27FC236}">
                <a16:creationId xmlns:a16="http://schemas.microsoft.com/office/drawing/2014/main" id="{A1088708-B413-8F09-BC8A-7B7B0EFC679F}"/>
              </a:ext>
            </a:extLst>
          </p:cNvPr>
          <p:cNvGrpSpPr>
            <a:grpSpLocks/>
          </p:cNvGrpSpPr>
          <p:nvPr/>
        </p:nvGrpSpPr>
        <p:grpSpPr bwMode="auto">
          <a:xfrm>
            <a:off x="1058862" y="2111376"/>
            <a:ext cx="228600" cy="228600"/>
            <a:chOff x="1344" y="1296"/>
            <a:chExt cx="144" cy="144"/>
          </a:xfrm>
        </p:grpSpPr>
        <p:sp>
          <p:nvSpPr>
            <p:cNvPr id="14350" name="Line 7">
              <a:extLst>
                <a:ext uri="{FF2B5EF4-FFF2-40B4-BE49-F238E27FC236}">
                  <a16:creationId xmlns:a16="http://schemas.microsoft.com/office/drawing/2014/main" id="{7673C609-2364-F7B4-BB85-A45E4CEAB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96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8">
              <a:extLst>
                <a:ext uri="{FF2B5EF4-FFF2-40B4-BE49-F238E27FC236}">
                  <a16:creationId xmlns:a16="http://schemas.microsoft.com/office/drawing/2014/main" id="{34C732CB-E201-41B2-D40C-541F7090F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296"/>
              <a:ext cx="144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7241" name="AutoShape 9">
            <a:extLst>
              <a:ext uri="{FF2B5EF4-FFF2-40B4-BE49-F238E27FC236}">
                <a16:creationId xmlns:a16="http://schemas.microsoft.com/office/drawing/2014/main" id="{383BFDFC-9DC1-FB09-1540-030E11711B39}"/>
              </a:ext>
            </a:extLst>
          </p:cNvPr>
          <p:cNvSpPr>
            <a:spLocks/>
          </p:cNvSpPr>
          <p:nvPr/>
        </p:nvSpPr>
        <p:spPr bwMode="auto">
          <a:xfrm>
            <a:off x="4895850" y="2924175"/>
            <a:ext cx="1150938" cy="466725"/>
          </a:xfrm>
          <a:prstGeom prst="borderCallout1">
            <a:avLst>
              <a:gd name="adj1" fmla="val 24491"/>
              <a:gd name="adj2" fmla="val -6620"/>
              <a:gd name="adj3" fmla="val -39454"/>
              <a:gd name="adj4" fmla="val -256551"/>
            </a:avLst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/>
              <a:t>极性？</a:t>
            </a:r>
          </a:p>
        </p:txBody>
      </p:sp>
      <p:grpSp>
        <p:nvGrpSpPr>
          <p:cNvPr id="1247242" name="Group 10">
            <a:extLst>
              <a:ext uri="{FF2B5EF4-FFF2-40B4-BE49-F238E27FC236}">
                <a16:creationId xmlns:a16="http://schemas.microsoft.com/office/drawing/2014/main" id="{398EEC95-624F-778C-B205-4E0564349F42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4040188"/>
            <a:ext cx="7777163" cy="468312"/>
            <a:chOff x="385" y="2613"/>
            <a:chExt cx="4899" cy="295"/>
          </a:xfrm>
        </p:grpSpPr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9A29EEEE-07F4-90EC-394D-A6310465D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14"/>
              <a:ext cx="190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85AE36A5-41EE-B50C-E896-1546F3A97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08"/>
              <a:ext cx="7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3">
              <a:extLst>
                <a:ext uri="{FF2B5EF4-FFF2-40B4-BE49-F238E27FC236}">
                  <a16:creationId xmlns:a16="http://schemas.microsoft.com/office/drawing/2014/main" id="{B869D774-C404-0843-0E23-278CF2676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613"/>
              <a:ext cx="167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47246" name="Object 14">
            <a:extLst>
              <a:ext uri="{FF2B5EF4-FFF2-40B4-BE49-F238E27FC236}">
                <a16:creationId xmlns:a16="http://schemas.microsoft.com/office/drawing/2014/main" id="{E86C11A3-D872-D83A-3A49-5E2C448FD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236663"/>
          <a:ext cx="11445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73608" imgH="687019" progId="Visio.Drawing.11">
                  <p:embed/>
                </p:oleObj>
              </mc:Choice>
              <mc:Fallback>
                <p:oleObj name="Visio" r:id="rId4" imgW="673608" imgH="687019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236663"/>
                        <a:ext cx="11445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7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7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4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4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6" grpId="0" build="p" autoUpdateAnimBg="0"/>
      <p:bldP spid="1247237" grpId="0" build="p" autoUpdateAnimBg="0"/>
      <p:bldP spid="12472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5A276AEC-8E01-8C0D-391A-F9B12F3056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5CCD3-21AC-4F0B-AEFC-C1A11C35E7E8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8258" name="Text Box 2">
            <a:extLst>
              <a:ext uri="{FF2B5EF4-FFF2-40B4-BE49-F238E27FC236}">
                <a16:creationId xmlns:a16="http://schemas.microsoft.com/office/drawing/2014/main" id="{DA22E7AC-B1F5-761A-67E3-F9097383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09" y="1919288"/>
            <a:ext cx="7772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</a:rPr>
              <a:t>常用选频网络所用元件分类。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</a:rPr>
              <a:t>1) </a:t>
            </a:r>
            <a:r>
              <a:rPr kumimoji="1" lang="en-US" altLang="zh-CN" sz="2800" b="1" i="1" dirty="0">
                <a:solidFill>
                  <a:schemeClr val="tx2"/>
                </a:solidFill>
              </a:rPr>
              <a:t>RC</a:t>
            </a:r>
            <a:r>
              <a:rPr kumimoji="1" lang="zh-CN" altLang="zh-CN" sz="2800" b="1" dirty="0">
                <a:solidFill>
                  <a:schemeClr val="tx2"/>
                </a:solidFill>
              </a:rPr>
              <a:t>正弦波振荡电路：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兆赫</a:t>
            </a:r>
            <a:r>
              <a:rPr kumimoji="1" lang="zh-CN" altLang="zh-CN" sz="2800" b="1" dirty="0">
                <a:solidFill>
                  <a:schemeClr val="tx2"/>
                </a:solidFill>
              </a:rPr>
              <a:t>以下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kumimoji="1" lang="zh-CN" altLang="zh-CN" sz="2800" b="1" dirty="0">
                <a:solidFill>
                  <a:schemeClr val="tx2"/>
                </a:solidFill>
              </a:rPr>
              <a:t>2) </a:t>
            </a:r>
            <a:r>
              <a:rPr kumimoji="1" lang="en-US" altLang="zh-CN" sz="2800" b="1" i="1" dirty="0">
                <a:solidFill>
                  <a:schemeClr val="tx2"/>
                </a:solidFill>
              </a:rPr>
              <a:t>LC</a:t>
            </a:r>
            <a:r>
              <a:rPr kumimoji="1" lang="zh-CN" altLang="zh-CN" sz="2800" b="1" dirty="0">
                <a:solidFill>
                  <a:schemeClr val="tx2"/>
                </a:solidFill>
              </a:rPr>
              <a:t>正弦波振荡电路：几百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千赫～</a:t>
            </a:r>
            <a:r>
              <a:rPr kumimoji="1" lang="zh-CN" altLang="zh-CN" sz="2800" b="1" dirty="0">
                <a:solidFill>
                  <a:schemeClr val="tx2"/>
                </a:solidFill>
              </a:rPr>
              <a:t>几百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兆赫</a:t>
            </a:r>
          </a:p>
          <a:p>
            <a:pPr eaLnBrk="1" hangingPunct="1">
              <a:lnSpc>
                <a:spcPct val="145000"/>
              </a:lnSpc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</a:rPr>
              <a:t>3) </a:t>
            </a:r>
            <a:r>
              <a:rPr kumimoji="1" lang="zh-CN" altLang="zh-CN" sz="2800" b="1" dirty="0">
                <a:solidFill>
                  <a:schemeClr val="tx2"/>
                </a:solidFill>
              </a:rPr>
              <a:t>石英晶体正弦波振荡电路：振荡频率稳定</a:t>
            </a:r>
            <a:endParaRPr kumimoji="1"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AD7F966-E782-F579-3B96-7B875D1F3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85693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65E00"/>
                    </a:gs>
                    <a:gs pos="50000">
                      <a:srgbClr val="FFCC00"/>
                    </a:gs>
                    <a:gs pos="100000">
                      <a:srgbClr val="765E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C1F6C357-9F3A-0AA1-1371-FF0D0755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60463"/>
            <a:ext cx="1944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5. </a:t>
            </a:r>
            <a:r>
              <a:rPr lang="zh-CN" altLang="en-US" sz="2800" b="1" dirty="0"/>
              <a:t>分类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D67AF279-DA81-8E82-DE27-B9AAC0BE2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812088" cy="720725"/>
          </a:xfrm>
        </p:spPr>
        <p:txBody>
          <a:bodyPr/>
          <a:lstStyle/>
          <a:p>
            <a:r>
              <a:rPr lang="en-US" altLang="zh-CN"/>
              <a:t>10.1.1  </a:t>
            </a:r>
            <a:r>
              <a:rPr lang="zh-CN" altLang="en-US"/>
              <a:t>正弦波振荡电路的振荡条件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8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8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8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8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5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02679CE5-9EF8-92E4-1E25-AC8F38E907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6C8759-78AE-4CAD-A832-E95172E199C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17E29B4A-7DA9-DC40-1B39-28463487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9" y="1089025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RC</a:t>
            </a:r>
            <a:r>
              <a:rPr lang="zh-CN" altLang="zh-CN" sz="2800" b="1" dirty="0"/>
              <a:t>串并联</a:t>
            </a:r>
            <a:r>
              <a:rPr lang="zh-CN" altLang="en-US" sz="2800" b="1" dirty="0"/>
              <a:t>网络振荡电路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58349CCB-0C6B-B728-D7B6-BD5BAF790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64388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005341-77C9-905B-3601-FD352C98B8FF}"/>
              </a:ext>
            </a:extLst>
          </p:cNvPr>
          <p:cNvSpPr/>
          <p:nvPr/>
        </p:nvSpPr>
        <p:spPr>
          <a:xfrm>
            <a:off x="647564" y="1808820"/>
            <a:ext cx="1548172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F5668-0ABA-2472-D8C6-5F0DC019BE7D}"/>
              </a:ext>
            </a:extLst>
          </p:cNvPr>
          <p:cNvSpPr txBox="1"/>
          <p:nvPr/>
        </p:nvSpPr>
        <p:spPr>
          <a:xfrm>
            <a:off x="713764" y="52826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选频网络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46A4B-501A-82FF-2D14-DF970AC3F67E}"/>
              </a:ext>
            </a:extLst>
          </p:cNvPr>
          <p:cNvSpPr/>
          <p:nvPr/>
        </p:nvSpPr>
        <p:spPr>
          <a:xfrm>
            <a:off x="2483768" y="1799090"/>
            <a:ext cx="2448272" cy="3384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77F57C-0CE1-C981-A5BC-91DC155BEC4E}"/>
              </a:ext>
            </a:extLst>
          </p:cNvPr>
          <p:cNvSpPr txBox="1"/>
          <p:nvPr/>
        </p:nvSpPr>
        <p:spPr>
          <a:xfrm>
            <a:off x="3012212" y="53135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放大电路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F77F8A-1A35-D0B1-15C5-546A86ED2296}"/>
              </a:ext>
            </a:extLst>
          </p:cNvPr>
          <p:cNvSpPr txBox="1"/>
          <p:nvPr/>
        </p:nvSpPr>
        <p:spPr>
          <a:xfrm>
            <a:off x="5237168" y="2312876"/>
            <a:ext cx="3636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集成运放构成同向比例电路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RC</a:t>
            </a:r>
            <a:r>
              <a:rPr lang="zh-CN" altLang="en-US" dirty="0"/>
              <a:t>串并联构成选频网络，且为正反馈网络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Rf</a:t>
            </a:r>
            <a:r>
              <a:rPr lang="zh-CN" altLang="en-US" dirty="0"/>
              <a:t>和</a:t>
            </a:r>
            <a:r>
              <a:rPr lang="en-US" altLang="zh-CN" dirty="0"/>
              <a:t>R1</a:t>
            </a:r>
            <a:r>
              <a:rPr lang="zh-CN" altLang="en-US" dirty="0"/>
              <a:t>构成负反馈网络</a:t>
            </a:r>
            <a:endParaRPr lang="en-US" altLang="zh-CN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B6D6542-349B-096F-EB63-3D16EC2BD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36153"/>
              </p:ext>
            </p:extLst>
          </p:nvPr>
        </p:nvGraphicFramePr>
        <p:xfrm>
          <a:off x="877818" y="1659277"/>
          <a:ext cx="4268788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49905" imgH="2575941" progId="Visio.Drawing.11">
                  <p:embed/>
                </p:oleObj>
              </mc:Choice>
              <mc:Fallback>
                <p:oleObj name="Visio" r:id="rId2" imgW="3049905" imgH="2575941" progId="Visio.Drawing.11">
                  <p:embed/>
                  <p:pic>
                    <p:nvPicPr>
                      <p:cNvPr id="22539" name="Object 10">
                        <a:extLst>
                          <a:ext uri="{FF2B5EF4-FFF2-40B4-BE49-F238E27FC236}">
                            <a16:creationId xmlns:a16="http://schemas.microsoft.com/office/drawing/2014/main" id="{85800DAD-336B-A221-13F3-4250CC642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18" y="1659277"/>
                        <a:ext cx="4268788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8E526F47-0EE9-F2AA-0524-ABF2C1724E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92327-D015-4F82-98B7-7A0539F335D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56451" name="Text Box 3">
            <a:extLst>
              <a:ext uri="{FF2B5EF4-FFF2-40B4-BE49-F238E27FC236}">
                <a16:creationId xmlns:a16="http://schemas.microsoft.com/office/drawing/2014/main" id="{1E086257-C568-258A-B95F-AE13E73A7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196975"/>
            <a:ext cx="2592387" cy="4108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以</a:t>
            </a:r>
            <a:r>
              <a:rPr lang="en-US" altLang="zh-CN" b="1"/>
              <a:t>RC</a:t>
            </a:r>
            <a:r>
              <a:rPr lang="zh-CN" altLang="en-US" b="1"/>
              <a:t>串并联网络为选频网络和正反馈网络、并引入电压串联负反馈，两个网络构成桥路，一对顶点作为输出电压，一对顶点作为放大电路的净输入电压，就构成文氏桥振荡器。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12EB4E53-EC8D-E9E1-E17B-2E5F5995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53" y="1001713"/>
            <a:ext cx="43107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RC</a:t>
            </a:r>
            <a:r>
              <a:rPr lang="zh-CN" altLang="en-US" sz="2800" b="1" dirty="0"/>
              <a:t>文氏桥正弦波振荡电路</a:t>
            </a:r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342544D6-98C1-A8A8-7314-AC0014513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64388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  <p:graphicFrame>
        <p:nvGraphicFramePr>
          <p:cNvPr id="1256454" name="Object 6">
            <a:extLst>
              <a:ext uri="{FF2B5EF4-FFF2-40B4-BE49-F238E27FC236}">
                <a16:creationId xmlns:a16="http://schemas.microsoft.com/office/drawing/2014/main" id="{0F01935F-9745-5E6F-B0AF-B785A3B9F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665288"/>
          <a:ext cx="5470525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19094" imgH="1946148" progId="Visio.Drawing.11">
                  <p:embed/>
                </p:oleObj>
              </mc:Choice>
              <mc:Fallback>
                <p:oleObj name="Visio" r:id="rId2" imgW="3419094" imgH="194614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665288"/>
                        <a:ext cx="5470525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5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6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6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02679CE5-9EF8-92E4-1E25-AC8F38E907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6C8759-78AE-4CAD-A832-E95172E199CE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51332" name="Object 4">
            <a:extLst>
              <a:ext uri="{FF2B5EF4-FFF2-40B4-BE49-F238E27FC236}">
                <a16:creationId xmlns:a16="http://schemas.microsoft.com/office/drawing/2014/main" id="{9020F8C2-EF7D-E47E-2A43-0D2EDA09A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1525" y="3141663"/>
          <a:ext cx="52832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00300" imgH="635000" progId="Equation.3">
                  <p:embed/>
                </p:oleObj>
              </mc:Choice>
              <mc:Fallback>
                <p:oleObj name="公式" r:id="rId2" imgW="2400300" imgH="635000" progId="Equation.3">
                  <p:embed/>
                  <p:pic>
                    <p:nvPicPr>
                      <p:cNvPr id="1251332" name="Object 4">
                        <a:extLst>
                          <a:ext uri="{FF2B5EF4-FFF2-40B4-BE49-F238E27FC236}">
                            <a16:creationId xmlns:a16="http://schemas.microsoft.com/office/drawing/2014/main" id="{9020F8C2-EF7D-E47E-2A43-0D2EDA09A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141663"/>
                        <a:ext cx="5283200" cy="1395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5">
            <a:extLst>
              <a:ext uri="{FF2B5EF4-FFF2-40B4-BE49-F238E27FC236}">
                <a16:creationId xmlns:a16="http://schemas.microsoft.com/office/drawing/2014/main" id="{17E29B4A-7DA9-DC40-1B39-28463487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9" y="1089025"/>
            <a:ext cx="55448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RC</a:t>
            </a:r>
            <a:r>
              <a:rPr lang="zh-CN" altLang="zh-CN" sz="2800" b="1" dirty="0"/>
              <a:t>串并联选频网络的频率响应</a:t>
            </a:r>
            <a:endParaRPr lang="zh-CN" altLang="en-US" sz="2800" b="1" dirty="0"/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58349CCB-0C6B-B728-D7B6-BD5BAF790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64388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  <p:graphicFrame>
        <p:nvGraphicFramePr>
          <p:cNvPr id="1251335" name="Object 7">
            <a:extLst>
              <a:ext uri="{FF2B5EF4-FFF2-40B4-BE49-F238E27FC236}">
                <a16:creationId xmlns:a16="http://schemas.microsoft.com/office/drawing/2014/main" id="{8394D4B7-F477-8F31-B70B-5643DF5AA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665288"/>
          <a:ext cx="2465388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40764" imgH="2104644" progId="Visio.Drawing.11">
                  <p:embed/>
                </p:oleObj>
              </mc:Choice>
              <mc:Fallback>
                <p:oleObj name="Visio" r:id="rId4" imgW="1540764" imgH="2104644" progId="Visio.Drawing.11">
                  <p:embed/>
                  <p:pic>
                    <p:nvPicPr>
                      <p:cNvPr id="1251335" name="Object 7">
                        <a:extLst>
                          <a:ext uri="{FF2B5EF4-FFF2-40B4-BE49-F238E27FC236}">
                            <a16:creationId xmlns:a16="http://schemas.microsoft.com/office/drawing/2014/main" id="{8394D4B7-F477-8F31-B70B-5643DF5AA1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65288"/>
                        <a:ext cx="2465388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8">
            <a:extLst>
              <a:ext uri="{FF2B5EF4-FFF2-40B4-BE49-F238E27FC236}">
                <a16:creationId xmlns:a16="http://schemas.microsoft.com/office/drawing/2014/main" id="{BAE801E7-2848-35BC-9020-061AB9FB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2044700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由第三章的知识可以知道</a:t>
            </a:r>
          </a:p>
        </p:txBody>
      </p:sp>
    </p:spTree>
    <p:extLst>
      <p:ext uri="{BB962C8B-B14F-4D97-AF65-F5344CB8AC3E}">
        <p14:creationId xmlns:p14="http://schemas.microsoft.com/office/powerpoint/2010/main" val="55967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5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02C96DBE-E0D4-49CE-65C4-963110A3D9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E0E9D1-18CC-40E7-911F-E4937F72E921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pSp>
        <p:nvGrpSpPr>
          <p:cNvPr id="1252354" name="Group 2">
            <a:extLst>
              <a:ext uri="{FF2B5EF4-FFF2-40B4-BE49-F238E27FC236}">
                <a16:creationId xmlns:a16="http://schemas.microsoft.com/office/drawing/2014/main" id="{7FB211D9-134B-550E-D16F-6FAE3719730F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229225"/>
            <a:ext cx="6324600" cy="533400"/>
            <a:chOff x="528" y="3360"/>
            <a:chExt cx="3984" cy="336"/>
          </a:xfrm>
        </p:grpSpPr>
        <p:sp>
          <p:nvSpPr>
            <p:cNvPr id="17418" name="Text Box 3">
              <a:extLst>
                <a:ext uri="{FF2B5EF4-FFF2-40B4-BE49-F238E27FC236}">
                  <a16:creationId xmlns:a16="http://schemas.microsoft.com/office/drawing/2014/main" id="{B1230D9E-DE2B-5605-141C-2ADA5D5B4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60"/>
              <a:ext cx="39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/>
                <a:t>当 </a:t>
              </a:r>
              <a:r>
                <a:rPr kumimoji="1" lang="en-US" altLang="zh-CN" b="1" i="1"/>
                <a:t>f</a:t>
              </a:r>
              <a:r>
                <a:rPr kumimoji="1" lang="en-US" altLang="zh-CN" b="1"/>
                <a:t>=</a:t>
              </a:r>
              <a:r>
                <a:rPr kumimoji="1" lang="en-US" altLang="zh-CN" b="1" i="1"/>
                <a:t>f</a:t>
              </a:r>
              <a:r>
                <a:rPr kumimoji="1" lang="en-US" altLang="zh-CN" b="1" baseline="-25000"/>
                <a:t>0</a:t>
              </a:r>
              <a:r>
                <a:rPr kumimoji="1" lang="zh-CN" altLang="en-US" b="1"/>
                <a:t>时，不但</a:t>
              </a:r>
              <a:r>
                <a:rPr kumimoji="1" lang="en-US" altLang="zh-CN" b="1" i="1">
                  <a:cs typeface="Times New Roman" panose="02020603050405020304" pitchFamily="18" charset="0"/>
                </a:rPr>
                <a:t>φ</a:t>
              </a:r>
              <a:r>
                <a:rPr kumimoji="1" lang="en-US" altLang="zh-CN" b="1">
                  <a:cs typeface="Times New Roman" panose="02020603050405020304" pitchFamily="18" charset="0"/>
                </a:rPr>
                <a:t>=0</a:t>
              </a:r>
              <a:r>
                <a:rPr kumimoji="1" lang="zh-CN" altLang="en-US" b="1"/>
                <a:t>，且      最大，为</a:t>
              </a:r>
              <a:r>
                <a:rPr kumimoji="1" lang="en-US" altLang="zh-CN" b="1"/>
                <a:t>1/3</a:t>
              </a:r>
              <a:r>
                <a:rPr kumimoji="1" lang="zh-CN" altLang="en-US" b="1"/>
                <a:t>。</a:t>
              </a:r>
            </a:p>
          </p:txBody>
        </p:sp>
        <p:graphicFrame>
          <p:nvGraphicFramePr>
            <p:cNvPr id="17419" name="Object 4">
              <a:extLst>
                <a:ext uri="{FF2B5EF4-FFF2-40B4-BE49-F238E27FC236}">
                  <a16:creationId xmlns:a16="http://schemas.microsoft.com/office/drawing/2014/main" id="{49B44603-BDA9-B88C-A4A4-A4919F157C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3360"/>
            <a:ext cx="2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112" imgH="279279" progId="Equation.3">
                    <p:embed/>
                  </p:oleObj>
                </mc:Choice>
                <mc:Fallback>
                  <p:oleObj name="Equation" r:id="rId2" imgW="203112" imgH="27927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360"/>
                          <a:ext cx="24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2357" name="Object 5">
            <a:extLst>
              <a:ext uri="{FF2B5EF4-FFF2-40B4-BE49-F238E27FC236}">
                <a16:creationId xmlns:a16="http://schemas.microsoft.com/office/drawing/2014/main" id="{A57288EB-D522-FBD2-A11C-8FDC72007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1016000"/>
          <a:ext cx="26844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8671" imgH="634725" progId="Equation.3">
                  <p:embed/>
                </p:oleObj>
              </mc:Choice>
              <mc:Fallback>
                <p:oleObj name="公式" r:id="rId4" imgW="1218671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016000"/>
                        <a:ext cx="2684463" cy="139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6">
            <a:extLst>
              <a:ext uri="{FF2B5EF4-FFF2-40B4-BE49-F238E27FC236}">
                <a16:creationId xmlns:a16="http://schemas.microsoft.com/office/drawing/2014/main" id="{48539521-6718-36D7-9FCA-491AB28C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1073150"/>
            <a:ext cx="545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RC</a:t>
            </a:r>
            <a:r>
              <a:rPr lang="zh-CN" altLang="zh-CN" sz="2800" dirty="0"/>
              <a:t>串并联选频网络的频率响应</a:t>
            </a:r>
            <a:endParaRPr lang="zh-CN" altLang="en-US" sz="2800" dirty="0"/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85A5A3DF-FF50-1E2F-08D4-CD35732C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985000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  <p:graphicFrame>
        <p:nvGraphicFramePr>
          <p:cNvPr id="1252360" name="Object 8">
            <a:extLst>
              <a:ext uri="{FF2B5EF4-FFF2-40B4-BE49-F238E27FC236}">
                <a16:creationId xmlns:a16="http://schemas.microsoft.com/office/drawing/2014/main" id="{5DE7A575-ECD5-E9E6-B5CF-EE3B4CBBB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1557338"/>
          <a:ext cx="2465387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40764" imgH="2104644" progId="Visio.Drawing.11">
                  <p:embed/>
                </p:oleObj>
              </mc:Choice>
              <mc:Fallback>
                <p:oleObj name="Visio" r:id="rId6" imgW="1540764" imgH="210464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557338"/>
                        <a:ext cx="2465387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361" name="Object 9">
            <a:extLst>
              <a:ext uri="{FF2B5EF4-FFF2-40B4-BE49-F238E27FC236}">
                <a16:creationId xmlns:a16="http://schemas.microsoft.com/office/drawing/2014/main" id="{25CB4DC8-080F-382C-4499-2C9B9CE22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2600325"/>
          <a:ext cx="3001962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74139" imgH="1538935" progId="Visio.Drawing.11">
                  <p:embed/>
                </p:oleObj>
              </mc:Choice>
              <mc:Fallback>
                <p:oleObj name="Visio" r:id="rId8" imgW="1874139" imgH="153893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600325"/>
                        <a:ext cx="3001962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362" name="Object 10">
            <a:extLst>
              <a:ext uri="{FF2B5EF4-FFF2-40B4-BE49-F238E27FC236}">
                <a16:creationId xmlns:a16="http://schemas.microsoft.com/office/drawing/2014/main" id="{B81AD1A9-84CD-8317-08D2-4560D28FF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349500"/>
          <a:ext cx="304482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901190" imgH="1743151" progId="Visio.Drawing.11">
                  <p:embed/>
                </p:oleObj>
              </mc:Choice>
              <mc:Fallback>
                <p:oleObj name="Visio" r:id="rId10" imgW="1901190" imgH="174315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49500"/>
                        <a:ext cx="304482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5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5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5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DEAD5FFC-1D6B-46DA-353C-B78687DF4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91130-B3FF-426A-91B4-7B4E24F416D0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E8D8808C-25B9-C036-3B20-8242CDD6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15" y="1001713"/>
            <a:ext cx="5330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2.</a:t>
            </a:r>
            <a:r>
              <a:rPr lang="en-US" altLang="zh-CN" sz="2800" dirty="0"/>
              <a:t> RC</a:t>
            </a:r>
            <a:r>
              <a:rPr lang="zh-CN" altLang="zh-CN" sz="2800" dirty="0"/>
              <a:t>串并联</a:t>
            </a:r>
            <a:r>
              <a:rPr lang="zh-CN" altLang="en-US" sz="2800" dirty="0"/>
              <a:t>振荡网络：</a:t>
            </a:r>
            <a:r>
              <a:rPr lang="zh-CN" altLang="en-US" sz="2800" dirty="0">
                <a:solidFill>
                  <a:srgbClr val="FF0000"/>
                </a:solidFill>
              </a:rPr>
              <a:t>起振条件</a:t>
            </a: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D79B1943-F852-D012-F111-6A286778F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40650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641DC10-6F88-26CB-E2D5-34492E256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88268"/>
              </p:ext>
            </p:extLst>
          </p:nvPr>
        </p:nvGraphicFramePr>
        <p:xfrm>
          <a:off x="6624229" y="2170627"/>
          <a:ext cx="2189248" cy="117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622080" progId="Equation.DSMT4">
                  <p:embed/>
                </p:oleObj>
              </mc:Choice>
              <mc:Fallback>
                <p:oleObj name="Equation" r:id="rId2" imgW="11556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24229" y="2170627"/>
                        <a:ext cx="2189248" cy="1178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E9793B0-E7CE-541D-FE3C-8A9DBF6D1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4430"/>
              </p:ext>
            </p:extLst>
          </p:nvPr>
        </p:nvGraphicFramePr>
        <p:xfrm>
          <a:off x="5076825" y="2124075"/>
          <a:ext cx="14351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57200" progId="Equation.DSMT4">
                  <p:embed/>
                </p:oleObj>
              </mc:Choice>
              <mc:Fallback>
                <p:oleObj name="Equation" r:id="rId4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825" y="2124075"/>
                        <a:ext cx="1435100" cy="95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21294B-F142-9C10-488F-3BE26FDCD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00017"/>
              </p:ext>
            </p:extLst>
          </p:nvPr>
        </p:nvGraphicFramePr>
        <p:xfrm>
          <a:off x="6336196" y="3389313"/>
          <a:ext cx="11064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6723" imgH="583941" progId="Equation.DSMT4">
                  <p:embed/>
                </p:oleObj>
              </mc:Choice>
              <mc:Fallback>
                <p:oleObj name="Equation" r:id="rId6" imgW="1106723" imgH="583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36196" y="3389313"/>
                        <a:ext cx="1106487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3ACE513-4D37-2905-A806-56E74C1E58D8}"/>
              </a:ext>
            </a:extLst>
          </p:cNvPr>
          <p:cNvSpPr txBox="1"/>
          <p:nvPr/>
        </p:nvSpPr>
        <p:spPr>
          <a:xfrm>
            <a:off x="4794071" y="3507094"/>
            <a:ext cx="1542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起振条件</a:t>
            </a:r>
            <a:r>
              <a:rPr kumimoji="1" lang="en-US" altLang="zh-CN" b="1" dirty="0">
                <a:solidFill>
                  <a:srgbClr val="FF0000"/>
                </a:solidFill>
              </a:rPr>
              <a:t>: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37D3ECF-A816-D1BC-225D-4A7E90B8B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730475"/>
              </p:ext>
            </p:extLst>
          </p:nvPr>
        </p:nvGraphicFramePr>
        <p:xfrm>
          <a:off x="4898702" y="4320830"/>
          <a:ext cx="1659161" cy="95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393480" progId="Equation.DSMT4">
                  <p:embed/>
                </p:oleObj>
              </mc:Choice>
              <mc:Fallback>
                <p:oleObj name="Equation" r:id="rId8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8702" y="4320830"/>
                        <a:ext cx="1659161" cy="952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F7D0492-1A3E-3CCF-18CC-7B6D1DE23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423339"/>
              </p:ext>
            </p:extLst>
          </p:nvPr>
        </p:nvGraphicFramePr>
        <p:xfrm>
          <a:off x="6946900" y="4391025"/>
          <a:ext cx="18938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57200" progId="Equation.DSMT4">
                  <p:embed/>
                </p:oleObj>
              </mc:Choice>
              <mc:Fallback>
                <p:oleObj name="Equation" r:id="rId10" imgW="952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46900" y="4391025"/>
                        <a:ext cx="1893888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0D79FB3-BE6C-7F2A-6E1C-ABEA22DC0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488147"/>
              </p:ext>
            </p:extLst>
          </p:nvPr>
        </p:nvGraphicFramePr>
        <p:xfrm>
          <a:off x="424674" y="1934526"/>
          <a:ext cx="4268788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049905" imgH="2575941" progId="Visio.Drawing.11">
                  <p:embed/>
                </p:oleObj>
              </mc:Choice>
              <mc:Fallback>
                <p:oleObj name="Visio" r:id="rId12" imgW="3049905" imgH="2575941" progId="Visio.Drawing.11">
                  <p:embed/>
                  <p:pic>
                    <p:nvPicPr>
                      <p:cNvPr id="22539" name="Object 10">
                        <a:extLst>
                          <a:ext uri="{FF2B5EF4-FFF2-40B4-BE49-F238E27FC236}">
                            <a16:creationId xmlns:a16="http://schemas.microsoft.com/office/drawing/2014/main" id="{85800DAD-336B-A221-13F3-4250CC642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74" y="1934526"/>
                        <a:ext cx="4268788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852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DEAD5FFC-1D6B-46DA-353C-B78687DF4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91130-B3FF-426A-91B4-7B4E24F416D0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E8D8808C-25B9-C036-3B20-8242CDD6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62" y="1001713"/>
            <a:ext cx="4960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3.</a:t>
            </a:r>
            <a:r>
              <a:rPr lang="en-US" altLang="zh-CN" sz="2800" dirty="0"/>
              <a:t> RC</a:t>
            </a:r>
            <a:r>
              <a:rPr lang="zh-CN" altLang="zh-CN" sz="2800" dirty="0"/>
              <a:t>串并联</a:t>
            </a:r>
            <a:r>
              <a:rPr lang="zh-CN" altLang="en-US" sz="2800" dirty="0"/>
              <a:t>振荡网络：</a:t>
            </a:r>
            <a:r>
              <a:rPr lang="zh-CN" altLang="en-US" sz="2800" dirty="0">
                <a:solidFill>
                  <a:srgbClr val="FF0000"/>
                </a:solidFill>
              </a:rPr>
              <a:t>负反馈</a:t>
            </a: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D79B1943-F852-D012-F111-6A286778F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40650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95AF8B-AF54-2D43-7423-218CAF73740F}"/>
              </a:ext>
            </a:extLst>
          </p:cNvPr>
          <p:cNvSpPr txBox="1"/>
          <p:nvPr/>
        </p:nvSpPr>
        <p:spPr>
          <a:xfrm>
            <a:off x="5004048" y="1916832"/>
            <a:ext cx="3924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增益可调且稳定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增大输入电阻，减小对选频网络的影响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减小输出电阻，提高带负载能力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如果负反馈过强，影响起振条件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负反馈过弱，波形容易失真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71B0A56-0B25-B4FF-7941-990F67168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374325"/>
              </p:ext>
            </p:extLst>
          </p:nvPr>
        </p:nvGraphicFramePr>
        <p:xfrm>
          <a:off x="520102" y="1821592"/>
          <a:ext cx="4268788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49905" imgH="2575941" progId="Visio.Drawing.11">
                  <p:embed/>
                </p:oleObj>
              </mc:Choice>
              <mc:Fallback>
                <p:oleObj name="Visio" r:id="rId2" imgW="3049905" imgH="2575941" progId="Visio.Drawing.11">
                  <p:embed/>
                  <p:pic>
                    <p:nvPicPr>
                      <p:cNvPr id="22539" name="Object 10">
                        <a:extLst>
                          <a:ext uri="{FF2B5EF4-FFF2-40B4-BE49-F238E27FC236}">
                            <a16:creationId xmlns:a16="http://schemas.microsoft.com/office/drawing/2014/main" id="{85800DAD-336B-A221-13F3-4250CC642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02" y="1821592"/>
                        <a:ext cx="4268788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1781FB3-769B-FBFB-E0A0-998E37FD6FA9}"/>
              </a:ext>
            </a:extLst>
          </p:cNvPr>
          <p:cNvSpPr txBox="1"/>
          <p:nvPr/>
        </p:nvSpPr>
        <p:spPr>
          <a:xfrm>
            <a:off x="71500" y="5586335"/>
            <a:ext cx="9001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zh-CN" altLang="en-US" dirty="0"/>
              <a:t>因同相比例运算电路有非常好的线性度，故 </a:t>
            </a:r>
            <a:r>
              <a:rPr kumimoji="1" lang="en-US" altLang="zh-CN" i="1" dirty="0"/>
              <a:t>R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 </a:t>
            </a:r>
            <a:r>
              <a:rPr kumimoji="1" lang="en-US" altLang="zh-CN" i="1" dirty="0"/>
              <a:t>R</a:t>
            </a:r>
            <a:r>
              <a:rPr kumimoji="1" lang="en-US" altLang="zh-CN" baseline="-25000" dirty="0"/>
              <a:t>f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用热敏电阻，或加二极管作为非线性环节。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911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">
            <a:extLst>
              <a:ext uri="{FF2B5EF4-FFF2-40B4-BE49-F238E27FC236}">
                <a16:creationId xmlns:a16="http://schemas.microsoft.com/office/drawing/2014/main" id="{83F2CB5A-957F-1057-14C6-FCA0AAC57E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340E72-529F-4CD5-B698-1E5337630939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579" name="Object 2">
            <a:extLst>
              <a:ext uri="{FF2B5EF4-FFF2-40B4-BE49-F238E27FC236}">
                <a16:creationId xmlns:a16="http://schemas.microsoft.com/office/drawing/2014/main" id="{4FDC674B-9CB3-2EC1-6E3C-DDA609D9F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7875" y="1089025"/>
          <a:ext cx="4268788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49905" imgH="2575941" progId="Visio.Drawing.11">
                  <p:embed/>
                </p:oleObj>
              </mc:Choice>
              <mc:Fallback>
                <p:oleObj name="Visio" r:id="rId3" imgW="3049905" imgH="257594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089025"/>
                        <a:ext cx="4268788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3">
            <a:extLst>
              <a:ext uri="{FF2B5EF4-FFF2-40B4-BE49-F238E27FC236}">
                <a16:creationId xmlns:a16="http://schemas.microsoft.com/office/drawing/2014/main" id="{B8A2978C-1BF1-C25D-D754-01CD63C5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557338"/>
            <a:ext cx="287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6200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fontAlgn="t">
              <a:lnSpc>
                <a:spcPct val="110000"/>
              </a:lnSpc>
              <a:buClr>
                <a:srgbClr val="FF3300"/>
              </a:buClr>
              <a:buFont typeface="Marlett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采用非线性元件</a:t>
            </a:r>
          </a:p>
        </p:txBody>
      </p:sp>
      <p:sp>
        <p:nvSpPr>
          <p:cNvPr id="24581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2F0A6B57-E61E-B254-9756-2D7D25B08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18002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</a:rPr>
              <a:t>稳幅措施</a:t>
            </a:r>
          </a:p>
        </p:txBody>
      </p:sp>
      <p:sp>
        <p:nvSpPr>
          <p:cNvPr id="1259525" name="Rectangle 5">
            <a:extLst>
              <a:ext uri="{FF2B5EF4-FFF2-40B4-BE49-F238E27FC236}">
                <a16:creationId xmlns:a16="http://schemas.microsoft.com/office/drawing/2014/main" id="{93AC9410-3517-E986-7FCF-121897C5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097088"/>
            <a:ext cx="30099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6200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fontAlgn="t">
              <a:lnSpc>
                <a:spcPct val="110000"/>
              </a:lnSpc>
              <a:buClr>
                <a:srgbClr val="FF3300"/>
              </a:buClr>
              <a:buFont typeface="Marlett" pitchFamily="2" charset="2"/>
              <a:buChar char="4"/>
            </a:pPr>
            <a:r>
              <a:rPr lang="zh-CN" altLang="en-US" b="1">
                <a:solidFill>
                  <a:srgbClr val="000000"/>
                </a:solidFill>
              </a:rPr>
              <a:t>热敏元件</a:t>
            </a:r>
          </a:p>
        </p:txBody>
      </p:sp>
      <p:sp>
        <p:nvSpPr>
          <p:cNvPr id="1259526" name="AutoShape 6">
            <a:extLst>
              <a:ext uri="{FF2B5EF4-FFF2-40B4-BE49-F238E27FC236}">
                <a16:creationId xmlns:a16="http://schemas.microsoft.com/office/drawing/2014/main" id="{E7F9CBBB-CEED-5961-536D-AB94B8D5A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860800"/>
            <a:ext cx="1879600" cy="565150"/>
          </a:xfrm>
          <a:prstGeom prst="wedgeEllipseCallout">
            <a:avLst>
              <a:gd name="adj1" fmla="val -69005"/>
              <a:gd name="adj2" fmla="val -35140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热敏电阻</a:t>
            </a:r>
          </a:p>
        </p:txBody>
      </p:sp>
      <p:sp>
        <p:nvSpPr>
          <p:cNvPr id="1259527" name="Rectangle 7">
            <a:extLst>
              <a:ext uri="{FF2B5EF4-FFF2-40B4-BE49-F238E27FC236}">
                <a16:creationId xmlns:a16="http://schemas.microsoft.com/office/drawing/2014/main" id="{32DC1D8D-65B0-6CA0-E756-B988D5BFB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465513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6200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1259528" name="Rectangle 8">
            <a:extLst>
              <a:ext uri="{FF2B5EF4-FFF2-40B4-BE49-F238E27FC236}">
                <a16:creationId xmlns:a16="http://schemas.microsoft.com/office/drawing/2014/main" id="{3B645232-6833-3EE6-6065-333E6EAE9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4095750"/>
            <a:ext cx="256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6200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811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热敏电阻的作用</a:t>
            </a:r>
          </a:p>
        </p:txBody>
      </p:sp>
      <p:sp>
        <p:nvSpPr>
          <p:cNvPr id="24586" name="Rectangle 9">
            <a:extLst>
              <a:ext uri="{FF2B5EF4-FFF2-40B4-BE49-F238E27FC236}">
                <a16:creationId xmlns:a16="http://schemas.microsoft.com/office/drawing/2014/main" id="{3E448E75-A981-DDF9-0FE1-DD046A11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grpSp>
        <p:nvGrpSpPr>
          <p:cNvPr id="1259530" name="Group 10">
            <a:extLst>
              <a:ext uri="{FF2B5EF4-FFF2-40B4-BE49-F238E27FC236}">
                <a16:creationId xmlns:a16="http://schemas.microsoft.com/office/drawing/2014/main" id="{CBC26D4A-A91D-A4A1-E140-3FC4DD52F4D4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2636838"/>
            <a:ext cx="3095625" cy="793750"/>
            <a:chOff x="340" y="1767"/>
            <a:chExt cx="1950" cy="500"/>
          </a:xfrm>
        </p:grpSpPr>
        <p:sp>
          <p:nvSpPr>
            <p:cNvPr id="24600" name="Rectangle 11">
              <a:extLst>
                <a:ext uri="{FF2B5EF4-FFF2-40B4-BE49-F238E27FC236}">
                  <a16:creationId xmlns:a16="http://schemas.microsoft.com/office/drawing/2014/main" id="{AA2E4887-5A12-A050-CA7D-FD4FFD5C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797"/>
              <a:ext cx="9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6200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811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起振时，</a:t>
              </a:r>
            </a:p>
          </p:txBody>
        </p:sp>
        <p:graphicFrame>
          <p:nvGraphicFramePr>
            <p:cNvPr id="24601" name="Object 12">
              <a:extLst>
                <a:ext uri="{FF2B5EF4-FFF2-40B4-BE49-F238E27FC236}">
                  <a16:creationId xmlns:a16="http://schemas.microsoft.com/office/drawing/2014/main" id="{96B06BDC-BEC8-26FE-1A24-793D797F0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767"/>
            <a:ext cx="1134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8614" imgH="393529" progId="Equation.DSMT4">
                    <p:embed/>
                  </p:oleObj>
                </mc:Choice>
                <mc:Fallback>
                  <p:oleObj name="Equation" r:id="rId6" imgW="888614" imgH="39352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67"/>
                          <a:ext cx="1134" cy="500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19050" algn="ctr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8" name="Rectangle 13">
            <a:extLst>
              <a:ext uri="{FF2B5EF4-FFF2-40B4-BE49-F238E27FC236}">
                <a16:creationId xmlns:a16="http://schemas.microsoft.com/office/drawing/2014/main" id="{9A3E5EE5-BE1A-9A8F-450C-14D625DC8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1259534" name="Object 14">
            <a:extLst>
              <a:ext uri="{FF2B5EF4-FFF2-40B4-BE49-F238E27FC236}">
                <a16:creationId xmlns:a16="http://schemas.microsoft.com/office/drawing/2014/main" id="{7C32027B-9809-746B-6936-F1A85ACEA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573463"/>
          <a:ext cx="23764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6000" imgH="203200" progId="Equation.DSMT4">
                  <p:embed/>
                </p:oleObj>
              </mc:Choice>
              <mc:Fallback>
                <p:oleObj name="Equation" r:id="rId8" imgW="10160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2376488" cy="4667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algn="ctr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35" name="Object 15">
            <a:extLst>
              <a:ext uri="{FF2B5EF4-FFF2-40B4-BE49-F238E27FC236}">
                <a16:creationId xmlns:a16="http://schemas.microsoft.com/office/drawing/2014/main" id="{8844A17C-E8B3-EB83-5FD5-C2074EBD6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652963"/>
          <a:ext cx="35448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2900" imgH="254000" progId="Equation.DSMT4">
                  <p:embed/>
                </p:oleObj>
              </mc:Choice>
              <mc:Fallback>
                <p:oleObj name="Equation" r:id="rId10" imgW="16129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52963"/>
                        <a:ext cx="354488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36" name="Text Box 16">
            <a:extLst>
              <a:ext uri="{FF2B5EF4-FFF2-40B4-BE49-F238E27FC236}">
                <a16:creationId xmlns:a16="http://schemas.microsoft.com/office/drawing/2014/main" id="{8260B88B-CF0E-E0E6-B6FD-678E78160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689475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ea typeface="宋体" panose="02010600030101010101" pitchFamily="2" charset="-122"/>
              </a:rPr>
              <a:t>R</a:t>
            </a:r>
            <a:r>
              <a:rPr lang="en-US" altLang="zh-CN" b="1" baseline="-25000">
                <a:ea typeface="宋体" panose="02010600030101010101" pitchFamily="2" charset="-122"/>
              </a:rPr>
              <a:t>f</a:t>
            </a:r>
            <a:r>
              <a:rPr lang="zh-CN" altLang="en-US" b="1"/>
              <a:t>温度</a:t>
            </a:r>
            <a:r>
              <a:rPr lang="zh-CN" altLang="en-US" b="1">
                <a:ea typeface="宋体" panose="02010600030101010101" pitchFamily="2" charset="-122"/>
              </a:rPr>
              <a:t>↑</a:t>
            </a:r>
          </a:p>
        </p:txBody>
      </p:sp>
      <p:graphicFrame>
        <p:nvGraphicFramePr>
          <p:cNvPr id="1259537" name="Object 17">
            <a:extLst>
              <a:ext uri="{FF2B5EF4-FFF2-40B4-BE49-F238E27FC236}">
                <a16:creationId xmlns:a16="http://schemas.microsoft.com/office/drawing/2014/main" id="{019396D3-5854-E0FC-9413-E79F66D68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2550" y="5318125"/>
          <a:ext cx="3235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200" imgH="254000" progId="Equation.DSMT4">
                  <p:embed/>
                </p:oleObj>
              </mc:Choice>
              <mc:Fallback>
                <p:oleObj name="Equation" r:id="rId12" imgW="1473200" imgH="254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5318125"/>
                        <a:ext cx="32353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38" name="Group 18">
            <a:extLst>
              <a:ext uri="{FF2B5EF4-FFF2-40B4-BE49-F238E27FC236}">
                <a16:creationId xmlns:a16="http://schemas.microsoft.com/office/drawing/2014/main" id="{0C91AE72-78AE-6BDA-8163-2BAF191B9358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4903788"/>
            <a:ext cx="2808288" cy="720725"/>
            <a:chOff x="2426" y="3203"/>
            <a:chExt cx="1769" cy="454"/>
          </a:xfrm>
        </p:grpSpPr>
        <p:sp>
          <p:nvSpPr>
            <p:cNvPr id="24595" name="Line 19">
              <a:extLst>
                <a:ext uri="{FF2B5EF4-FFF2-40B4-BE49-F238E27FC236}">
                  <a16:creationId xmlns:a16="http://schemas.microsoft.com/office/drawing/2014/main" id="{9F598685-81A3-6A9B-ED09-DF0FBF474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03"/>
              <a:ext cx="499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0">
              <a:extLst>
                <a:ext uri="{FF2B5EF4-FFF2-40B4-BE49-F238E27FC236}">
                  <a16:creationId xmlns:a16="http://schemas.microsoft.com/office/drawing/2014/main" id="{6AA919B8-76F3-CDF2-A41D-95A204E8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3203"/>
              <a:ext cx="0" cy="22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1">
              <a:extLst>
                <a:ext uri="{FF2B5EF4-FFF2-40B4-BE49-F238E27FC236}">
                  <a16:creationId xmlns:a16="http://schemas.microsoft.com/office/drawing/2014/main" id="{2F1178C4-95B5-2900-AF16-1E6A1A77C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3430"/>
              <a:ext cx="1769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2">
              <a:extLst>
                <a:ext uri="{FF2B5EF4-FFF2-40B4-BE49-F238E27FC236}">
                  <a16:creationId xmlns:a16="http://schemas.microsoft.com/office/drawing/2014/main" id="{3104DCE8-7F3C-A9EF-9258-7C98A4586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430"/>
              <a:ext cx="0" cy="227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3">
              <a:extLst>
                <a:ext uri="{FF2B5EF4-FFF2-40B4-BE49-F238E27FC236}">
                  <a16:creationId xmlns:a16="http://schemas.microsoft.com/office/drawing/2014/main" id="{E2708020-AA25-1D74-C320-61D53CA4D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657"/>
              <a:ext cx="318" cy="0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4" name="Rectangle 24">
            <a:extLst>
              <a:ext uri="{FF2B5EF4-FFF2-40B4-BE49-F238E27FC236}">
                <a16:creationId xmlns:a16="http://schemas.microsoft.com/office/drawing/2014/main" id="{5984D031-6A94-7130-5182-28ACA946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720725"/>
          </a:xfrm>
        </p:spPr>
        <p:txBody>
          <a:bodyPr/>
          <a:lstStyle/>
          <a:p>
            <a:r>
              <a:rPr lang="en-US" altLang="zh-CN"/>
              <a:t>10.2  RC</a:t>
            </a:r>
            <a:r>
              <a:rPr lang="zh-CN" altLang="en-US"/>
              <a:t>文氏桥正弦波振荡电路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9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59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25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 autoUpdateAnimBg="0"/>
      <p:bldP spid="1259526" grpId="0" animBg="1" autoUpdateAnimBg="0"/>
      <p:bldP spid="1259527" grpId="0" autoUpdateAnimBg="0"/>
      <p:bldP spid="1259528" grpId="0" autoUpdateAnimBg="0"/>
      <p:bldP spid="12595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>
            <a:extLst>
              <a:ext uri="{FF2B5EF4-FFF2-40B4-BE49-F238E27FC236}">
                <a16:creationId xmlns:a16="http://schemas.microsoft.com/office/drawing/2014/main" id="{58EEA4E3-1DA6-4B4A-1B22-E1B0D610EE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4B0710-2639-456B-981C-1C1ACF030EFD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8757586-688C-6C06-D261-38B438373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056438" cy="72072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0BB469A0-2AEE-0E36-838B-9875078A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5538"/>
            <a:ext cx="8027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【</a:t>
            </a:r>
            <a:r>
              <a:rPr lang="zh-CN" altLang="en-US" b="1"/>
              <a:t>例</a:t>
            </a:r>
            <a:r>
              <a:rPr lang="en-US" altLang="zh-CN" b="1"/>
              <a:t>10.1.1】</a:t>
            </a:r>
            <a:r>
              <a:rPr lang="zh-CN" altLang="en-US"/>
              <a:t>电路如图所示</a:t>
            </a:r>
            <a:r>
              <a:rPr lang="zh-CN" altLang="en-US" b="1"/>
              <a:t>，</a:t>
            </a:r>
            <a:r>
              <a:rPr lang="zh-CN" altLang="en-US"/>
              <a:t>已知</a:t>
            </a:r>
            <a:r>
              <a:rPr lang="en-US" altLang="zh-CN" b="1" i="1"/>
              <a:t>R</a:t>
            </a:r>
            <a:r>
              <a:rPr lang="en-US" altLang="zh-CN" b="1"/>
              <a:t>=10kΩ,</a:t>
            </a:r>
            <a:r>
              <a:rPr lang="en-US" altLang="zh-CN" b="1" i="1"/>
              <a:t>C</a:t>
            </a:r>
            <a:r>
              <a:rPr lang="en-US" altLang="zh-CN" b="1"/>
              <a:t>=0.01μF</a:t>
            </a:r>
            <a:r>
              <a:rPr lang="zh-CN" altLang="en-US" b="1"/>
              <a:t>。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BEB54533-9A10-F8D0-EF2B-658B2A70A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6287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(1)</a:t>
            </a:r>
            <a:r>
              <a:rPr lang="zh-CN" altLang="en-US"/>
              <a:t>试求振荡器的振荡频率</a:t>
            </a:r>
            <a:r>
              <a:rPr lang="en-US" altLang="zh-CN" i="1"/>
              <a:t>f</a:t>
            </a:r>
            <a:r>
              <a:rPr lang="en-US" altLang="zh-CN" baseline="-25000"/>
              <a:t>0 </a:t>
            </a:r>
            <a:r>
              <a:rPr lang="zh-CN" altLang="en-US"/>
              <a:t>。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33CA6FC-CE52-BD66-4AF5-CC9E2B3B2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060575"/>
            <a:ext cx="6913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(2) </a:t>
            </a:r>
            <a:r>
              <a:rPr lang="zh-CN" altLang="en-US"/>
              <a:t>为保证电路起振，</a:t>
            </a: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zh-CN" altLang="en-US"/>
              <a:t>与</a:t>
            </a:r>
            <a:r>
              <a:rPr lang="en-US" altLang="zh-CN" b="1" i="1"/>
              <a:t>R</a:t>
            </a:r>
            <a:r>
              <a:rPr lang="en-US" altLang="zh-CN" b="1" baseline="-25000"/>
              <a:t>1</a:t>
            </a:r>
            <a:r>
              <a:rPr lang="zh-CN" altLang="en-US"/>
              <a:t>应有何种关系？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D8CB3042-01EF-5719-60BD-1BA22AB1D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20963"/>
            <a:ext cx="759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(3) </a:t>
            </a:r>
            <a:r>
              <a:rPr lang="zh-CN" altLang="en-US"/>
              <a:t>若用热敏电阻来稳幅，</a:t>
            </a: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zh-CN" altLang="en-US"/>
              <a:t>应具有何种温度系数？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042E2CB1-4BCE-8D8E-7310-161B8F59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052763"/>
            <a:ext cx="828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(4) </a:t>
            </a:r>
            <a:r>
              <a:rPr lang="zh-CN" altLang="en-US"/>
              <a:t>若不小心使</a:t>
            </a: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zh-CN" altLang="en-US"/>
              <a:t>开路或短路，则输出电压波形将如何变化？</a:t>
            </a:r>
          </a:p>
        </p:txBody>
      </p:sp>
      <p:graphicFrame>
        <p:nvGraphicFramePr>
          <p:cNvPr id="1261576" name="Object 8">
            <a:extLst>
              <a:ext uri="{FF2B5EF4-FFF2-40B4-BE49-F238E27FC236}">
                <a16:creationId xmlns:a16="http://schemas.microsoft.com/office/drawing/2014/main" id="{E2469A97-CDF2-F0D7-0B81-214F60EE9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500438"/>
          <a:ext cx="482600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19094" imgH="1946148" progId="Visio.Drawing.11">
                  <p:embed/>
                </p:oleObj>
              </mc:Choice>
              <mc:Fallback>
                <p:oleObj name="Visio" r:id="rId2" imgW="3419094" imgH="194614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500438"/>
                        <a:ext cx="482600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7" name="Text Box 9">
            <a:extLst>
              <a:ext uri="{FF2B5EF4-FFF2-40B4-BE49-F238E27FC236}">
                <a16:creationId xmlns:a16="http://schemas.microsoft.com/office/drawing/2014/main" id="{B1E7EE5E-D1E9-28A2-146F-63DA648A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5734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解：</a:t>
            </a:r>
          </a:p>
        </p:txBody>
      </p:sp>
      <p:graphicFrame>
        <p:nvGraphicFramePr>
          <p:cNvPr id="1261578" name="Object 10">
            <a:extLst>
              <a:ext uri="{FF2B5EF4-FFF2-40B4-BE49-F238E27FC236}">
                <a16:creationId xmlns:a16="http://schemas.microsoft.com/office/drawing/2014/main" id="{8C5923A9-7171-3B3D-DD3E-7967BFBA7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005263"/>
          <a:ext cx="35337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4534" imgH="634725" progId="Equation.DSMT4">
                  <p:embed/>
                </p:oleObj>
              </mc:Choice>
              <mc:Fallback>
                <p:oleObj name="Equation" r:id="rId4" imgW="1764534" imgH="63472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05263"/>
                        <a:ext cx="353377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1579" name="Text Box 11">
            <a:extLst>
              <a:ext uri="{FF2B5EF4-FFF2-40B4-BE49-F238E27FC236}">
                <a16:creationId xmlns:a16="http://schemas.microsoft.com/office/drawing/2014/main" id="{7C01B5D9-7DE8-F321-A380-5BFBC52BF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1989138"/>
            <a:ext cx="108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en-US" altLang="zh-CN" b="1"/>
              <a:t>&gt;2</a:t>
            </a:r>
            <a:r>
              <a:rPr lang="en-US" altLang="zh-CN" b="1" i="1"/>
              <a:t>R</a:t>
            </a:r>
            <a:r>
              <a:rPr lang="en-US" altLang="zh-CN" b="1" baseline="-25000"/>
              <a:t>1</a:t>
            </a:r>
          </a:p>
        </p:txBody>
      </p:sp>
      <p:sp>
        <p:nvSpPr>
          <p:cNvPr id="1261580" name="Text Box 12">
            <a:extLst>
              <a:ext uri="{FF2B5EF4-FFF2-40B4-BE49-F238E27FC236}">
                <a16:creationId xmlns:a16="http://schemas.microsoft.com/office/drawing/2014/main" id="{EA5CF3B9-3BFF-0EA1-FF7F-F46A11045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565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6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6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6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6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7" grpId="0"/>
      <p:bldP spid="1261579" grpId="0"/>
      <p:bldP spid="12615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>
            <a:extLst>
              <a:ext uri="{FF2B5EF4-FFF2-40B4-BE49-F238E27FC236}">
                <a16:creationId xmlns:a16="http://schemas.microsoft.com/office/drawing/2014/main" id="{1E9940FF-CE5E-3181-F903-736831CD6F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A982-F67A-4408-9560-623B0FD44DE2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99C9A80-CA63-AF64-8588-377437F09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6769100" cy="720725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信号产生与处理电路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9E9EFE8-BED9-9FB9-1CA8-28C7C1F94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592" y="1628688"/>
            <a:ext cx="7772400" cy="3492500"/>
          </a:xfrm>
        </p:spPr>
        <p:txBody>
          <a:bodyPr/>
          <a:lstStyle/>
          <a:p>
            <a:pPr>
              <a:lnSpc>
                <a:spcPct val="220000"/>
              </a:lnSpc>
              <a:spcBef>
                <a:spcPct val="10000"/>
              </a:spcBef>
            </a:pPr>
            <a:r>
              <a:rPr lang="en-US" altLang="zh-CN" sz="2800" b="1" dirty="0">
                <a:hlinkClick r:id="rId2" action="ppaction://hlinksldjump"/>
              </a:rPr>
              <a:t>10. 1  </a:t>
            </a:r>
            <a:r>
              <a:rPr lang="zh-CN" altLang="en-US" sz="2800" b="1" dirty="0">
                <a:hlinkClick r:id="rId2" action="ppaction://hlinksldjump"/>
              </a:rPr>
              <a:t>正弦波振荡电路</a:t>
            </a:r>
            <a:endParaRPr lang="zh-CN" altLang="en-US" sz="2800" b="1" u="sng" dirty="0">
              <a:solidFill>
                <a:srgbClr val="0E0EF6"/>
              </a:solidFill>
            </a:endParaRPr>
          </a:p>
          <a:p>
            <a:pPr>
              <a:lnSpc>
                <a:spcPct val="220000"/>
              </a:lnSpc>
              <a:spcBef>
                <a:spcPct val="10000"/>
              </a:spcBef>
            </a:pPr>
            <a:r>
              <a:rPr lang="en-US" altLang="zh-CN" sz="2800" b="1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10.2  </a:t>
            </a:r>
            <a:r>
              <a:rPr lang="zh-CN" altLang="en-US" sz="2800" b="1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非正弦波产生电路</a:t>
            </a:r>
            <a:endParaRPr lang="en-US" altLang="zh-CN" sz="2800" b="1" dirty="0"/>
          </a:p>
          <a:p>
            <a:pPr>
              <a:lnSpc>
                <a:spcPct val="220000"/>
              </a:lnSpc>
              <a:spcBef>
                <a:spcPct val="10000"/>
              </a:spcBef>
            </a:pPr>
            <a:r>
              <a:rPr lang="en-US" altLang="zh-CN" sz="2800" b="1" dirty="0"/>
              <a:t>10.3 </a:t>
            </a:r>
            <a:r>
              <a:rPr lang="zh-CN" altLang="en-US" sz="2800" b="1" dirty="0"/>
              <a:t>有源滤波电路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>
            <a:extLst>
              <a:ext uri="{FF2B5EF4-FFF2-40B4-BE49-F238E27FC236}">
                <a16:creationId xmlns:a16="http://schemas.microsoft.com/office/drawing/2014/main" id="{CF89607D-DA07-487B-4F15-1699597C29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AC367-4FFD-435E-940E-202F7AB868B6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8E937F0-1509-93CB-BFC2-3D25A3DB0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524750" cy="72072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7F733E09-7DFD-54BA-C325-EC0A96FC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125538"/>
            <a:ext cx="755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【</a:t>
            </a:r>
            <a:r>
              <a:rPr lang="zh-CN" altLang="en-US" b="1"/>
              <a:t>例</a:t>
            </a:r>
            <a:r>
              <a:rPr lang="en-US" altLang="zh-CN" b="1"/>
              <a:t>10.1.1】</a:t>
            </a:r>
            <a:r>
              <a:rPr lang="zh-CN" altLang="en-US"/>
              <a:t>电路如图所示</a:t>
            </a:r>
            <a:r>
              <a:rPr lang="zh-CN" altLang="en-US" b="1"/>
              <a:t>，</a:t>
            </a:r>
            <a:r>
              <a:rPr lang="zh-CN" altLang="en-US"/>
              <a:t>已知</a:t>
            </a:r>
            <a:r>
              <a:rPr lang="en-US" altLang="zh-CN" b="1" i="1"/>
              <a:t>R</a:t>
            </a:r>
            <a:r>
              <a:rPr lang="en-US" altLang="zh-CN" b="1"/>
              <a:t>=10kΩ,</a:t>
            </a:r>
            <a:r>
              <a:rPr lang="en-US" altLang="zh-CN" b="1" i="1"/>
              <a:t>C</a:t>
            </a:r>
            <a:r>
              <a:rPr lang="en-US" altLang="zh-CN" b="1"/>
              <a:t>=0.01μF</a:t>
            </a:r>
            <a:r>
              <a:rPr lang="zh-CN" altLang="en-US" b="1"/>
              <a:t>。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F0CED83B-B66E-C46A-2AB9-1E456EA2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665288"/>
            <a:ext cx="820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(4) </a:t>
            </a:r>
            <a:r>
              <a:rPr lang="zh-CN" altLang="en-US"/>
              <a:t>若不小心使</a:t>
            </a: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zh-CN" altLang="en-US"/>
              <a:t>开路或短路，则输出电压波形将如何变化？</a:t>
            </a:r>
          </a:p>
        </p:txBody>
      </p:sp>
      <p:graphicFrame>
        <p:nvGraphicFramePr>
          <p:cNvPr id="1262597" name="Object 5">
            <a:extLst>
              <a:ext uri="{FF2B5EF4-FFF2-40B4-BE49-F238E27FC236}">
                <a16:creationId xmlns:a16="http://schemas.microsoft.com/office/drawing/2014/main" id="{20C03BC1-C5BC-F8A9-52E4-740488870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241550"/>
          <a:ext cx="482600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19094" imgH="1946148" progId="Visio.Drawing.11">
                  <p:embed/>
                </p:oleObj>
              </mc:Choice>
              <mc:Fallback>
                <p:oleObj name="Visio" r:id="rId2" imgW="3419094" imgH="19461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241550"/>
                        <a:ext cx="4826000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598" name="Text Box 6">
            <a:extLst>
              <a:ext uri="{FF2B5EF4-FFF2-40B4-BE49-F238E27FC236}">
                <a16:creationId xmlns:a16="http://schemas.microsoft.com/office/drawing/2014/main" id="{904DDECB-4879-1476-C9AB-60759CC83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22415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解：</a:t>
            </a:r>
          </a:p>
        </p:txBody>
      </p:sp>
      <p:sp>
        <p:nvSpPr>
          <p:cNvPr id="1262599" name="Text Box 7">
            <a:extLst>
              <a:ext uri="{FF2B5EF4-FFF2-40B4-BE49-F238E27FC236}">
                <a16:creationId xmlns:a16="http://schemas.microsoft.com/office/drawing/2014/main" id="{D9400CB7-4966-10C4-0C39-51B8CAB3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2276475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zh-CN" altLang="en-US"/>
              <a:t>开路，</a:t>
            </a: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en-US" altLang="zh-CN" b="1"/>
              <a:t>→∞</a:t>
            </a:r>
          </a:p>
        </p:txBody>
      </p:sp>
      <p:graphicFrame>
        <p:nvGraphicFramePr>
          <p:cNvPr id="1262600" name="Object 8">
            <a:extLst>
              <a:ext uri="{FF2B5EF4-FFF2-40B4-BE49-F238E27FC236}">
                <a16:creationId xmlns:a16="http://schemas.microsoft.com/office/drawing/2014/main" id="{762DAF7B-1AB2-2777-9F56-B32585902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6938" y="2744788"/>
          <a:ext cx="1878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39392" imgH="444307" progId="Equation.3">
                  <p:embed/>
                </p:oleObj>
              </mc:Choice>
              <mc:Fallback>
                <p:oleObj name="公式" r:id="rId4" imgW="939392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2744788"/>
                        <a:ext cx="1878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601" name="Text Box 9">
            <a:extLst>
              <a:ext uri="{FF2B5EF4-FFF2-40B4-BE49-F238E27FC236}">
                <a16:creationId xmlns:a16="http://schemas.microsoft.com/office/drawing/2014/main" id="{F27C6268-FA89-D7C3-6153-2CA4BFEE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716338"/>
            <a:ext cx="4681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/>
              <a:t>U</a:t>
            </a:r>
            <a:r>
              <a:rPr lang="en-US" altLang="zh-CN" b="1" baseline="-25000"/>
              <a:t>o</a:t>
            </a:r>
            <a:r>
              <a:rPr lang="zh-CN" altLang="en-US"/>
              <a:t>越来越大，达到饱和，形成近似方波输出。</a:t>
            </a:r>
          </a:p>
        </p:txBody>
      </p:sp>
      <p:sp>
        <p:nvSpPr>
          <p:cNvPr id="1262602" name="Text Box 10">
            <a:extLst>
              <a:ext uri="{FF2B5EF4-FFF2-40B4-BE49-F238E27FC236}">
                <a16:creationId xmlns:a16="http://schemas.microsoft.com/office/drawing/2014/main" id="{1F004F6F-F15E-EAEA-6537-A0B33D1B9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4581525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zh-CN" altLang="en-US"/>
              <a:t>短路，</a:t>
            </a:r>
            <a:r>
              <a:rPr lang="en-US" altLang="zh-CN" b="1" i="1"/>
              <a:t>R</a:t>
            </a:r>
            <a:r>
              <a:rPr lang="en-US" altLang="zh-CN" b="1" baseline="-25000"/>
              <a:t>f</a:t>
            </a:r>
            <a:r>
              <a:rPr lang="en-US" altLang="zh-CN" b="1"/>
              <a:t>→0</a:t>
            </a:r>
          </a:p>
        </p:txBody>
      </p:sp>
      <p:graphicFrame>
        <p:nvGraphicFramePr>
          <p:cNvPr id="1262603" name="Object 11">
            <a:extLst>
              <a:ext uri="{FF2B5EF4-FFF2-40B4-BE49-F238E27FC236}">
                <a16:creationId xmlns:a16="http://schemas.microsoft.com/office/drawing/2014/main" id="{B9599D3D-8B78-6DEA-4727-402E11FBA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4275" y="4437063"/>
          <a:ext cx="1878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39392" imgH="444307" progId="Equation.3">
                  <p:embed/>
                </p:oleObj>
              </mc:Choice>
              <mc:Fallback>
                <p:oleObj name="公式" r:id="rId6" imgW="939392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4437063"/>
                        <a:ext cx="1878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604" name="Text Box 12">
            <a:extLst>
              <a:ext uri="{FF2B5EF4-FFF2-40B4-BE49-F238E27FC236}">
                <a16:creationId xmlns:a16="http://schemas.microsoft.com/office/drawing/2014/main" id="{864961B7-2E70-341A-5A61-C76129EFF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229225"/>
            <a:ext cx="561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/>
              <a:t>U</a:t>
            </a:r>
            <a:r>
              <a:rPr lang="en-US" altLang="zh-CN" b="1" baseline="-25000"/>
              <a:t>o</a:t>
            </a:r>
            <a:r>
              <a:rPr lang="zh-CN" altLang="en-US"/>
              <a:t>越来越小，电路停振，输出电压为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6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6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6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6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8" grpId="0"/>
      <p:bldP spid="1262599" grpId="0"/>
      <p:bldP spid="1262601" grpId="0"/>
      <p:bldP spid="1262602" grpId="0"/>
      <p:bldP spid="12626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45D087F6-AF6C-5DD7-B2AC-7645AB298A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13B83-4951-4DAB-A4DE-0D680C29D62C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F7F9837-379E-53B1-93AA-BFDBD0559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451725" cy="720725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28676" name="Object 3">
            <a:extLst>
              <a:ext uri="{FF2B5EF4-FFF2-40B4-BE49-F238E27FC236}">
                <a16:creationId xmlns:a16="http://schemas.microsoft.com/office/drawing/2014/main" id="{D4B3F6DE-A711-E25A-0226-BBBDDF72F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2528888"/>
          <a:ext cx="4408488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50108" imgH="2568702" progId="Visio.Drawing.11">
                  <p:embed/>
                </p:oleObj>
              </mc:Choice>
              <mc:Fallback>
                <p:oleObj name="Visio" r:id="rId2" imgW="3150108" imgH="256870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528888"/>
                        <a:ext cx="4408488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>
            <a:extLst>
              <a:ext uri="{FF2B5EF4-FFF2-40B4-BE49-F238E27FC236}">
                <a16:creationId xmlns:a16="http://schemas.microsoft.com/office/drawing/2014/main" id="{DF279D15-44FC-8CC7-CC27-65968C2E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089025"/>
            <a:ext cx="79311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例：</a:t>
            </a:r>
            <a:r>
              <a:rPr lang="zh-CN" altLang="en-US"/>
              <a:t>电路如图所示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(1) </a:t>
            </a:r>
            <a:r>
              <a:rPr lang="zh-CN" altLang="en-US"/>
              <a:t>该电路能否起振，若不能，请改正错误使其能够起振；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(2)</a:t>
            </a:r>
            <a:r>
              <a:rPr lang="en-US" altLang="zh-CN" b="1"/>
              <a:t> </a:t>
            </a:r>
            <a:r>
              <a:rPr lang="zh-CN" altLang="en-US"/>
              <a:t>若要求振荡频率为</a:t>
            </a:r>
            <a:r>
              <a:rPr lang="en-US" altLang="zh-CN" b="1"/>
              <a:t>480Hz</a:t>
            </a:r>
            <a:r>
              <a:rPr lang="zh-CN" altLang="en-US"/>
              <a:t>，试确定</a:t>
            </a:r>
            <a:r>
              <a:rPr lang="en-US" altLang="zh-CN" b="1" i="1"/>
              <a:t>R</a:t>
            </a:r>
            <a:r>
              <a:rPr lang="zh-CN" altLang="en-US"/>
              <a:t>的阻值。</a:t>
            </a:r>
            <a:endParaRPr lang="zh-CN" altLang="en-US" b="1"/>
          </a:p>
        </p:txBody>
      </p:sp>
      <p:sp>
        <p:nvSpPr>
          <p:cNvPr id="1263621" name="Text Box 5">
            <a:extLst>
              <a:ext uri="{FF2B5EF4-FFF2-40B4-BE49-F238E27FC236}">
                <a16:creationId xmlns:a16="http://schemas.microsoft.com/office/drawing/2014/main" id="{9D8CD1F6-92F9-594B-DFBA-E8E27E7B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7813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解：</a:t>
            </a:r>
          </a:p>
        </p:txBody>
      </p:sp>
      <p:sp>
        <p:nvSpPr>
          <p:cNvPr id="1263622" name="Text Box 6">
            <a:extLst>
              <a:ext uri="{FF2B5EF4-FFF2-40B4-BE49-F238E27FC236}">
                <a16:creationId xmlns:a16="http://schemas.microsoft.com/office/drawing/2014/main" id="{D82AD29F-F941-11DF-7004-974826D49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8162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不能振荡</a:t>
            </a:r>
          </a:p>
        </p:txBody>
      </p:sp>
      <p:sp>
        <p:nvSpPr>
          <p:cNvPr id="1263623" name="Text Box 7">
            <a:extLst>
              <a:ext uri="{FF2B5EF4-FFF2-40B4-BE49-F238E27FC236}">
                <a16:creationId xmlns:a16="http://schemas.microsoft.com/office/drawing/2014/main" id="{4F4E4A03-80B4-694C-D378-8ABF8478D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3284538"/>
            <a:ext cx="36639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(1) </a:t>
            </a:r>
            <a:r>
              <a:rPr lang="zh-CN" altLang="en-US"/>
              <a:t>同相端反相端接反了；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/>
              <a:t>(2) </a:t>
            </a:r>
            <a:r>
              <a:rPr lang="en-US" altLang="zh-CN" b="1" i="1"/>
              <a:t>R</a:t>
            </a:r>
            <a:r>
              <a:rPr lang="en-US" altLang="zh-CN" b="1" baseline="-25000"/>
              <a:t>1</a:t>
            </a:r>
            <a:r>
              <a:rPr lang="zh-CN" altLang="en-US"/>
              <a:t>和</a:t>
            </a:r>
            <a:r>
              <a:rPr lang="en-US" altLang="zh-CN" b="1" i="1"/>
              <a:t>R</a:t>
            </a:r>
            <a:r>
              <a:rPr lang="en-US" altLang="zh-CN" b="1" baseline="-25000"/>
              <a:t>2</a:t>
            </a:r>
            <a:r>
              <a:rPr lang="zh-CN" altLang="en-US"/>
              <a:t>阻值接反了。</a:t>
            </a:r>
          </a:p>
        </p:txBody>
      </p:sp>
      <p:graphicFrame>
        <p:nvGraphicFramePr>
          <p:cNvPr id="1263624" name="Object 8">
            <a:extLst>
              <a:ext uri="{FF2B5EF4-FFF2-40B4-BE49-F238E27FC236}">
                <a16:creationId xmlns:a16="http://schemas.microsoft.com/office/drawing/2014/main" id="{E0F675DF-A474-F97E-3F9D-CDA362E96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4508500"/>
          <a:ext cx="26193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5839" imgH="208407" progId="Visio.Drawing.11">
                  <p:embed/>
                </p:oleObj>
              </mc:Choice>
              <mc:Fallback>
                <p:oleObj name="Visio" r:id="rId4" imgW="235839" imgH="208407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508500"/>
                        <a:ext cx="26193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3625" name="Object 9">
            <a:extLst>
              <a:ext uri="{FF2B5EF4-FFF2-40B4-BE49-F238E27FC236}">
                <a16:creationId xmlns:a16="http://schemas.microsoft.com/office/drawing/2014/main" id="{AAB8ED9E-B3B7-5C35-6AC3-E21986D55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89363"/>
          <a:ext cx="26193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40411" imgH="240411" progId="Visio.Drawing.11">
                  <p:embed/>
                </p:oleObj>
              </mc:Choice>
              <mc:Fallback>
                <p:oleObj name="Visio" r:id="rId6" imgW="240411" imgH="24041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89363"/>
                        <a:ext cx="261938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3626" name="Object 10">
            <a:extLst>
              <a:ext uri="{FF2B5EF4-FFF2-40B4-BE49-F238E27FC236}">
                <a16:creationId xmlns:a16="http://schemas.microsoft.com/office/drawing/2014/main" id="{762FF9C0-771D-A9AB-9C2D-75DBC257D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3825" y="5265738"/>
          <a:ext cx="669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96443" imgH="250698" progId="Visio.Drawing.11">
                  <p:embed/>
                </p:oleObj>
              </mc:Choice>
              <mc:Fallback>
                <p:oleObj name="Visio" r:id="rId8" imgW="496443" imgH="25069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265738"/>
                        <a:ext cx="669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3627" name="Object 11">
            <a:extLst>
              <a:ext uri="{FF2B5EF4-FFF2-40B4-BE49-F238E27FC236}">
                <a16:creationId xmlns:a16="http://schemas.microsoft.com/office/drawing/2014/main" id="{42E22017-768E-81AE-FEB3-65E3D141B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2350" y="5589588"/>
          <a:ext cx="6953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96443" imgH="234315" progId="Visio.Drawing.11">
                  <p:embed/>
                </p:oleObj>
              </mc:Choice>
              <mc:Fallback>
                <p:oleObj name="Visio" r:id="rId10" imgW="496443" imgH="234315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5589588"/>
                        <a:ext cx="6953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3628" name="Object 12">
            <a:extLst>
              <a:ext uri="{FF2B5EF4-FFF2-40B4-BE49-F238E27FC236}">
                <a16:creationId xmlns:a16="http://schemas.microsoft.com/office/drawing/2014/main" id="{D15170F0-8B59-3F3C-0E6E-347B37D8A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7613" y="4437063"/>
          <a:ext cx="307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033" imgH="444307" progId="Equation.DSMT4">
                  <p:embed/>
                </p:oleObj>
              </mc:Choice>
              <mc:Fallback>
                <p:oleObj name="Equation" r:id="rId12" imgW="1536033" imgH="444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437063"/>
                        <a:ext cx="307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63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6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6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21" grpId="0"/>
      <p:bldP spid="12636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BC71133-5E29-F9F6-6310-EF8846220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章 正弦波振荡电路</a:t>
            </a:r>
            <a:endParaRPr lang="en-US" altLang="zh-CN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9699" name="Group 15">
            <a:extLst>
              <a:ext uri="{FF2B5EF4-FFF2-40B4-BE49-F238E27FC236}">
                <a16:creationId xmlns:a16="http://schemas.microsoft.com/office/drawing/2014/main" id="{E872FB5D-8F15-C946-B6BD-02A2DEFE3F45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909638"/>
            <a:ext cx="8389938" cy="5367337"/>
            <a:chOff x="862" y="730"/>
            <a:chExt cx="4218" cy="2655"/>
          </a:xfrm>
        </p:grpSpPr>
        <p:sp>
          <p:nvSpPr>
            <p:cNvPr id="29703" name="AutoShape 7">
              <a:extLst>
                <a:ext uri="{FF2B5EF4-FFF2-40B4-BE49-F238E27FC236}">
                  <a16:creationId xmlns:a16="http://schemas.microsoft.com/office/drawing/2014/main" id="{253FCCC0-629B-3FCD-2A48-DD7118D4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1003"/>
              <a:ext cx="4218" cy="2382"/>
            </a:xfrm>
            <a:prstGeom prst="roundRect">
              <a:avLst>
                <a:gd name="adj" fmla="val 5542"/>
              </a:avLst>
            </a:prstGeom>
            <a:noFill/>
            <a:ln w="38100">
              <a:solidFill>
                <a:srgbClr val="4583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Text Box 6">
              <a:extLst>
                <a:ext uri="{FF2B5EF4-FFF2-40B4-BE49-F238E27FC236}">
                  <a16:creationId xmlns:a16="http://schemas.microsoft.com/office/drawing/2014/main" id="{E241E819-CF1C-655D-F24F-54B8FD9E4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857"/>
              <a:ext cx="1799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>
                  <a:solidFill>
                    <a:srgbClr val="45836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本  节  小  结</a:t>
              </a:r>
            </a:p>
          </p:txBody>
        </p:sp>
        <p:sp>
          <p:nvSpPr>
            <p:cNvPr id="29705" name="Oval 4">
              <a:extLst>
                <a:ext uri="{FF2B5EF4-FFF2-40B4-BE49-F238E27FC236}">
                  <a16:creationId xmlns:a16="http://schemas.microsoft.com/office/drawing/2014/main" id="{51C68552-4B16-0270-6123-E5BC2999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730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Oval 10">
              <a:extLst>
                <a:ext uri="{FF2B5EF4-FFF2-40B4-BE49-F238E27FC236}">
                  <a16:creationId xmlns:a16="http://schemas.microsoft.com/office/drawing/2014/main" id="{8FDD93BF-3B77-CAE0-5951-92E3444B4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748"/>
              <a:ext cx="771" cy="499"/>
            </a:xfrm>
            <a:prstGeom prst="ellipse">
              <a:avLst/>
            </a:prstGeom>
            <a:gradFill rotWithShape="1">
              <a:gsLst>
                <a:gs pos="0">
                  <a:srgbClr val="458361">
                    <a:alpha val="46999"/>
                  </a:srgbClr>
                </a:gs>
                <a:gs pos="100000">
                  <a:srgbClr val="203D2D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9707" name="Picture 13" descr="未标题-1">
              <a:extLst>
                <a:ext uri="{FF2B5EF4-FFF2-40B4-BE49-F238E27FC236}">
                  <a16:creationId xmlns:a16="http://schemas.microsoft.com/office/drawing/2014/main" id="{E310F6E0-684B-CDE9-6321-23778270D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73431">
              <a:off x="1297" y="899"/>
              <a:ext cx="553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00" name="Picture 13" descr="未标题-1">
            <a:extLst>
              <a:ext uri="{FF2B5EF4-FFF2-40B4-BE49-F238E27FC236}">
                <a16:creationId xmlns:a16="http://schemas.microsoft.com/office/drawing/2014/main" id="{4788FC89-5A55-8B3C-8076-12B89FE4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600379">
            <a:off x="5472113" y="904875"/>
            <a:ext cx="11001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54">
            <a:extLst>
              <a:ext uri="{FF2B5EF4-FFF2-40B4-BE49-F238E27FC236}">
                <a16:creationId xmlns:a16="http://schemas.microsoft.com/office/drawing/2014/main" id="{3270E296-057E-DFB8-C881-BC0E6E90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404740"/>
            <a:ext cx="7632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、了解正弦波振荡电路的振荡条件、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RC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文氏桥正弦波振荡电路。</a:t>
            </a:r>
            <a:endParaRPr lang="en-US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、了解正弦波振荡电路存在的场景，以及正弦波振荡电路产生的条件。</a:t>
            </a:r>
          </a:p>
        </p:txBody>
      </p:sp>
      <p:sp>
        <p:nvSpPr>
          <p:cNvPr id="29702" name="Rectangle 59">
            <a:extLst>
              <a:ext uri="{FF2B5EF4-FFF2-40B4-BE49-F238E27FC236}">
                <a16:creationId xmlns:a16="http://schemas.microsoft.com/office/drawing/2014/main" id="{1E6D32DD-0400-7868-FCFD-4AC4A244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4868863"/>
            <a:ext cx="68818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作业：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r>
              <a: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>
            <a:extLst>
              <a:ext uri="{FF2B5EF4-FFF2-40B4-BE49-F238E27FC236}">
                <a16:creationId xmlns:a16="http://schemas.microsoft.com/office/drawing/2014/main" id="{1A67BB6A-D949-F0FD-DAC5-1E0DB3477C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C3BCB-A392-42F9-B7F1-6853B6517FE6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0066" name="Text Box 2">
            <a:extLst>
              <a:ext uri="{FF2B5EF4-FFF2-40B4-BE49-F238E27FC236}">
                <a16:creationId xmlns:a16="http://schemas.microsoft.com/office/drawing/2014/main" id="{80189D3A-AE45-8B6A-A1BE-346E78087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81403"/>
            <a:ext cx="8153400" cy="13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    </a:t>
            </a:r>
            <a:r>
              <a:rPr kumimoji="1" lang="zh-CN" altLang="en-US" b="1" dirty="0">
                <a:solidFill>
                  <a:schemeClr val="tx2"/>
                </a:solidFill>
              </a:rPr>
              <a:t>正弦波振荡电路</a:t>
            </a:r>
            <a:r>
              <a:rPr kumimoji="1" lang="en-US" altLang="zh-CN" b="1" dirty="0">
                <a:solidFill>
                  <a:schemeClr val="tx2"/>
                </a:solidFill>
              </a:rPr>
              <a:t>:</a:t>
            </a:r>
            <a:r>
              <a:rPr kumimoji="1" lang="zh-CN" altLang="en-US" b="1" dirty="0">
                <a:solidFill>
                  <a:schemeClr val="tx2"/>
                </a:solidFill>
              </a:rPr>
              <a:t>将</a:t>
            </a:r>
            <a:r>
              <a:rPr kumimoji="1" lang="zh-CN" altLang="en-US" b="1" dirty="0">
                <a:solidFill>
                  <a:srgbClr val="FF0000"/>
                </a:solidFill>
              </a:rPr>
              <a:t>直流能量</a:t>
            </a:r>
            <a:r>
              <a:rPr kumimoji="1" lang="zh-CN" altLang="en-US" b="1" dirty="0">
                <a:solidFill>
                  <a:schemeClr val="tx2"/>
                </a:solidFill>
              </a:rPr>
              <a:t>转换为</a:t>
            </a:r>
            <a:r>
              <a:rPr kumimoji="1" lang="zh-CN" altLang="en-US" b="1" dirty="0">
                <a:solidFill>
                  <a:srgbClr val="FF0000"/>
                </a:solidFill>
              </a:rPr>
              <a:t>交流能量</a:t>
            </a:r>
            <a:r>
              <a:rPr kumimoji="1" lang="zh-CN" altLang="en-US" b="1" dirty="0">
                <a:solidFill>
                  <a:schemeClr val="tx2"/>
                </a:solidFill>
              </a:rPr>
              <a:t>，与放大电路不同，它</a:t>
            </a:r>
            <a:r>
              <a:rPr kumimoji="1" lang="zh-CN" altLang="en-US" b="1" dirty="0">
                <a:solidFill>
                  <a:srgbClr val="FF0000"/>
                </a:solidFill>
              </a:rPr>
              <a:t>不需要</a:t>
            </a:r>
            <a:r>
              <a:rPr kumimoji="1" lang="zh-CN" altLang="en-US" b="1" dirty="0">
                <a:solidFill>
                  <a:schemeClr val="tx2"/>
                </a:solidFill>
              </a:rPr>
              <a:t>外加</a:t>
            </a:r>
            <a:r>
              <a:rPr kumimoji="1" lang="zh-CN" altLang="en-US" b="1" dirty="0">
                <a:solidFill>
                  <a:srgbClr val="FF0000"/>
                </a:solidFill>
              </a:rPr>
              <a:t>激励信号</a:t>
            </a:r>
            <a:r>
              <a:rPr kumimoji="1" lang="zh-CN" altLang="en-US" b="1" dirty="0">
                <a:solidFill>
                  <a:schemeClr val="tx2"/>
                </a:solidFill>
              </a:rPr>
              <a:t>，只要</a:t>
            </a:r>
            <a:r>
              <a:rPr kumimoji="1" lang="zh-CN" altLang="en-US" b="1" dirty="0">
                <a:solidFill>
                  <a:srgbClr val="FF0000"/>
                </a:solidFill>
              </a:rPr>
              <a:t>满足振荡</a:t>
            </a:r>
            <a:r>
              <a:rPr kumimoji="1" lang="zh-CN" altLang="en-US" b="1" dirty="0">
                <a:solidFill>
                  <a:schemeClr val="tx2"/>
                </a:solidFill>
              </a:rPr>
              <a:t>的</a:t>
            </a:r>
            <a:r>
              <a:rPr kumimoji="1" lang="zh-CN" altLang="en-US" b="1" dirty="0">
                <a:solidFill>
                  <a:srgbClr val="FF0000"/>
                </a:solidFill>
              </a:rPr>
              <a:t>平衡条件</a:t>
            </a:r>
            <a:r>
              <a:rPr kumimoji="1" lang="zh-CN" altLang="en-US" b="1" dirty="0">
                <a:solidFill>
                  <a:schemeClr val="tx2"/>
                </a:solidFill>
              </a:rPr>
              <a:t>就可以产生</a:t>
            </a:r>
            <a:r>
              <a:rPr kumimoji="1" lang="zh-CN" altLang="en-US" b="1" dirty="0">
                <a:solidFill>
                  <a:srgbClr val="FF0000"/>
                </a:solidFill>
              </a:rPr>
              <a:t>一定频率和幅度</a:t>
            </a:r>
            <a:r>
              <a:rPr kumimoji="1" lang="zh-CN" altLang="en-US" b="1" dirty="0">
                <a:solidFill>
                  <a:schemeClr val="tx2"/>
                </a:solidFill>
              </a:rPr>
              <a:t>的正弦交流信号。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75AA49E-0EBE-87DA-C9EF-0E057A26A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153" y="1073150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/>
              <a:t>正弦波振荡电路概述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71E9B776-DDC3-E349-9AE5-D77B41856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10. 1  </a:t>
            </a:r>
            <a:r>
              <a:rPr lang="zh-CN" altLang="en-US"/>
              <a:t>正弦波振荡电路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09F4C9-EDB3-6A79-AC45-11C4309956E2}"/>
              </a:ext>
            </a:extLst>
          </p:cNvPr>
          <p:cNvSpPr txBox="1"/>
          <p:nvPr/>
        </p:nvSpPr>
        <p:spPr>
          <a:xfrm>
            <a:off x="539750" y="3948301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应用:无线电通信、广播、电视等信息传输系统，电子测量仪器，工业加工、医疗等领域。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build="p" autoUpdateAnimBg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>
            <a:extLst>
              <a:ext uri="{FF2B5EF4-FFF2-40B4-BE49-F238E27FC236}">
                <a16:creationId xmlns:a16="http://schemas.microsoft.com/office/drawing/2014/main" id="{1A67BB6A-D949-F0FD-DAC5-1E0DB3477C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C3BCB-A392-42F9-B7F1-6853B6517FE6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0066" name="Text Box 2">
            <a:extLst>
              <a:ext uri="{FF2B5EF4-FFF2-40B4-BE49-F238E27FC236}">
                <a16:creationId xmlns:a16="http://schemas.microsoft.com/office/drawing/2014/main" id="{80189D3A-AE45-8B6A-A1BE-346E78087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81534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1.  </a:t>
            </a:r>
            <a:r>
              <a:rPr kumimoji="1" lang="zh-CN" altLang="en-US" b="1" dirty="0">
                <a:solidFill>
                  <a:schemeClr val="tx2"/>
                </a:solidFill>
              </a:rPr>
              <a:t>正弦波振荡的条件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75AA49E-0EBE-87DA-C9EF-0E057A26A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107315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10.1.1  </a:t>
            </a:r>
            <a:r>
              <a:rPr lang="zh-CN" altLang="en-US" sz="2800" dirty="0"/>
              <a:t>正弦波振荡电路的振荡条件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71E9B776-DDC3-E349-9AE5-D77B41856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10. 1  </a:t>
            </a:r>
            <a:r>
              <a:rPr lang="zh-CN" altLang="en-US"/>
              <a:t>正弦波振荡电路</a:t>
            </a:r>
          </a:p>
        </p:txBody>
      </p:sp>
      <p:sp>
        <p:nvSpPr>
          <p:cNvPr id="1240069" name="Text Box 5">
            <a:extLst>
              <a:ext uri="{FF2B5EF4-FFF2-40B4-BE49-F238E27FC236}">
                <a16:creationId xmlns:a16="http://schemas.microsoft.com/office/drawing/2014/main" id="{23214C37-655C-7E8A-A2A3-0296E250F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756" y="3619202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负反馈：自激振荡</a:t>
            </a:r>
          </a:p>
        </p:txBody>
      </p:sp>
      <p:sp>
        <p:nvSpPr>
          <p:cNvPr id="1240071" name="Text Box 7">
            <a:extLst>
              <a:ext uri="{FF2B5EF4-FFF2-40B4-BE49-F238E27FC236}">
                <a16:creationId xmlns:a16="http://schemas.microsoft.com/office/drawing/2014/main" id="{7CBF6492-BB12-8ADB-58B2-EA3BCB17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57367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正反馈：振荡电路</a:t>
            </a:r>
          </a:p>
        </p:txBody>
      </p:sp>
      <p:graphicFrame>
        <p:nvGraphicFramePr>
          <p:cNvPr id="1240073" name="Object 9">
            <a:extLst>
              <a:ext uri="{FF2B5EF4-FFF2-40B4-BE49-F238E27FC236}">
                <a16:creationId xmlns:a16="http://schemas.microsoft.com/office/drawing/2014/main" id="{4C7DF2B2-D9A7-6257-4CBB-7E2C0D5E6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009182"/>
              </p:ext>
            </p:extLst>
          </p:nvPr>
        </p:nvGraphicFramePr>
        <p:xfrm>
          <a:off x="467544" y="1988840"/>
          <a:ext cx="387667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79523" imgH="958596" progId="Visio.Drawing.11">
                  <p:embed/>
                </p:oleObj>
              </mc:Choice>
              <mc:Fallback>
                <p:oleObj name="Visio" r:id="rId2" imgW="2279523" imgH="958596" progId="Visio.Drawing.11">
                  <p:embed/>
                  <p:pic>
                    <p:nvPicPr>
                      <p:cNvPr id="1240073" name="Object 9">
                        <a:extLst>
                          <a:ext uri="{FF2B5EF4-FFF2-40B4-BE49-F238E27FC236}">
                            <a16:creationId xmlns:a16="http://schemas.microsoft.com/office/drawing/2014/main" id="{4C7DF2B2-D9A7-6257-4CBB-7E2C0D5E6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88840"/>
                        <a:ext cx="3876675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074" name="Object 10">
            <a:extLst>
              <a:ext uri="{FF2B5EF4-FFF2-40B4-BE49-F238E27FC236}">
                <a16:creationId xmlns:a16="http://schemas.microsoft.com/office/drawing/2014/main" id="{A26C42D3-4E75-A196-C596-08C41947B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13632"/>
              </p:ext>
            </p:extLst>
          </p:nvPr>
        </p:nvGraphicFramePr>
        <p:xfrm>
          <a:off x="4670425" y="1952836"/>
          <a:ext cx="404177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75916" imgH="958596" progId="Visio.Drawing.11">
                  <p:embed/>
                </p:oleObj>
              </mc:Choice>
              <mc:Fallback>
                <p:oleObj name="Visio" r:id="rId4" imgW="2375916" imgH="958596" progId="Visio.Drawing.11">
                  <p:embed/>
                  <p:pic>
                    <p:nvPicPr>
                      <p:cNvPr id="1240074" name="Object 10">
                        <a:extLst>
                          <a:ext uri="{FF2B5EF4-FFF2-40B4-BE49-F238E27FC236}">
                            <a16:creationId xmlns:a16="http://schemas.microsoft.com/office/drawing/2014/main" id="{A26C42D3-4E75-A196-C596-08C41947B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952836"/>
                        <a:ext cx="4041775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CD16C75A-CC87-B84F-5D33-8AEF6E2AF6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072135"/>
              </p:ext>
            </p:extLst>
          </p:nvPr>
        </p:nvGraphicFramePr>
        <p:xfrm>
          <a:off x="1917576" y="4722799"/>
          <a:ext cx="1250268" cy="81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304560" progId="Equation.DSMT4">
                  <p:embed/>
                </p:oleObj>
              </mc:Choice>
              <mc:Fallback>
                <p:oleObj name="Equation" r:id="rId6" imgW="533160" imgH="304560" progId="Equation.DSMT4">
                  <p:embed/>
                  <p:pic>
                    <p:nvPicPr>
                      <p:cNvPr id="1242125" name="Object 13">
                        <a:extLst>
                          <a:ext uri="{FF2B5EF4-FFF2-40B4-BE49-F238E27FC236}">
                            <a16:creationId xmlns:a16="http://schemas.microsoft.com/office/drawing/2014/main" id="{D2B92898-08EA-67D6-FE4E-C474F825A1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576" y="4722799"/>
                        <a:ext cx="1250268" cy="819164"/>
                      </a:xfrm>
                      <a:prstGeom prst="rect">
                        <a:avLst/>
                      </a:prstGeom>
                      <a:solidFill>
                        <a:srgbClr val="D5EAFF"/>
                      </a:solidFill>
                      <a:ln w="9525" cap="flat" cmpd="sng" algn="ctr">
                        <a:solidFill>
                          <a:srgbClr val="FF33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39CF53C0-24E2-73E4-CF84-77ACE68C6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38226"/>
              </p:ext>
            </p:extLst>
          </p:nvPr>
        </p:nvGraphicFramePr>
        <p:xfrm>
          <a:off x="5903230" y="4929683"/>
          <a:ext cx="10048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41300" progId="Equation.DSMT4">
                  <p:embed/>
                </p:oleObj>
              </mc:Choice>
              <mc:Fallback>
                <p:oleObj name="Equation" r:id="rId8" imgW="457200" imgH="241300" progId="Equation.DSMT4">
                  <p:embed/>
                  <p:pic>
                    <p:nvPicPr>
                      <p:cNvPr id="1242126" name="Object 14">
                        <a:extLst>
                          <a:ext uri="{FF2B5EF4-FFF2-40B4-BE49-F238E27FC236}">
                            <a16:creationId xmlns:a16="http://schemas.microsoft.com/office/drawing/2014/main" id="{71B4EE9C-3D72-1E83-20B3-5F495ACE3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230" y="4929683"/>
                        <a:ext cx="10048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73397519-AD5C-D43B-36C9-11DF1B5E5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2876"/>
              </p:ext>
            </p:extLst>
          </p:nvPr>
        </p:nvGraphicFramePr>
        <p:xfrm>
          <a:off x="3357563" y="4621213"/>
          <a:ext cx="22336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571320" progId="Equation.DSMT4">
                  <p:embed/>
                </p:oleObj>
              </mc:Choice>
              <mc:Fallback>
                <p:oleObj name="Equation" r:id="rId10" imgW="1015920" imgH="571320" progId="Equation.DSMT4">
                  <p:embed/>
                  <p:pic>
                    <p:nvPicPr>
                      <p:cNvPr id="1242127" name="Object 15">
                        <a:extLst>
                          <a:ext uri="{FF2B5EF4-FFF2-40B4-BE49-F238E27FC236}">
                            <a16:creationId xmlns:a16="http://schemas.microsoft.com/office/drawing/2014/main" id="{80453920-5A43-DD95-3A82-DE7F61B88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621213"/>
                        <a:ext cx="223361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60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6" grpId="0" build="p" autoUpdateAnimBg="0"/>
      <p:bldP spid="1240069" grpId="0"/>
      <p:bldP spid="12400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B6FEBB08-AFBD-9889-CADD-A0DECD6C98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4CEE5-F4A4-4928-AE41-EBF0F7B1E817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1090" name="Text Box 2">
            <a:extLst>
              <a:ext uri="{FF2B5EF4-FFF2-40B4-BE49-F238E27FC236}">
                <a16:creationId xmlns:a16="http://schemas.microsoft.com/office/drawing/2014/main" id="{F83989C6-E3EB-4C66-8186-D53495B7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246" y="1610336"/>
            <a:ext cx="48282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chemeClr val="tx2"/>
                </a:solidFill>
              </a:rPr>
              <a:t>在电扰动下，微小信号成为激励，经过放大</a:t>
            </a:r>
            <a:r>
              <a:rPr kumimoji="1" lang="en-US" altLang="zh-CN" b="1" dirty="0">
                <a:solidFill>
                  <a:schemeClr val="tx2"/>
                </a:solidFill>
              </a:rPr>
              <a:t>-</a:t>
            </a:r>
            <a:r>
              <a:rPr kumimoji="1" lang="zh-CN" altLang="en-US" b="1" dirty="0">
                <a:solidFill>
                  <a:schemeClr val="tx2"/>
                </a:solidFill>
              </a:rPr>
              <a:t>反馈</a:t>
            </a:r>
            <a:r>
              <a:rPr kumimoji="1" lang="en-US" altLang="zh-CN" b="1" dirty="0">
                <a:solidFill>
                  <a:schemeClr val="tx2"/>
                </a:solidFill>
              </a:rPr>
              <a:t>-</a:t>
            </a:r>
            <a:r>
              <a:rPr kumimoji="1" lang="zh-CN" altLang="en-US" b="1" dirty="0">
                <a:solidFill>
                  <a:schemeClr val="tx2"/>
                </a:solidFill>
              </a:rPr>
              <a:t>再放大</a:t>
            </a:r>
            <a:r>
              <a:rPr kumimoji="1" lang="en-US" altLang="zh-CN" b="1" dirty="0">
                <a:solidFill>
                  <a:schemeClr val="tx2"/>
                </a:solidFill>
              </a:rPr>
              <a:t>-</a:t>
            </a:r>
            <a:r>
              <a:rPr kumimoji="1" lang="zh-CN" altLang="en-US" b="1" dirty="0">
                <a:solidFill>
                  <a:schemeClr val="tx2"/>
                </a:solidFill>
              </a:rPr>
              <a:t>再反馈的过程，信号逐渐增大，满足：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A30D9AD7-7550-1338-5273-76682F8EB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10. 1  </a:t>
            </a:r>
            <a:r>
              <a:rPr lang="zh-CN" altLang="en-US"/>
              <a:t>正弦波振荡电路</a:t>
            </a:r>
          </a:p>
        </p:txBody>
      </p:sp>
      <p:graphicFrame>
        <p:nvGraphicFramePr>
          <p:cNvPr id="1241095" name="Object 7">
            <a:extLst>
              <a:ext uri="{FF2B5EF4-FFF2-40B4-BE49-F238E27FC236}">
                <a16:creationId xmlns:a16="http://schemas.microsoft.com/office/drawing/2014/main" id="{C84E5B58-7770-5DEC-A6F7-08435A542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877807"/>
              </p:ext>
            </p:extLst>
          </p:nvPr>
        </p:nvGraphicFramePr>
        <p:xfrm>
          <a:off x="935596" y="1438597"/>
          <a:ext cx="289401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01927" imgH="958596" progId="Visio.Drawing.11">
                  <p:embed/>
                </p:oleObj>
              </mc:Choice>
              <mc:Fallback>
                <p:oleObj name="Visio" r:id="rId2" imgW="1701927" imgH="95859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1438597"/>
                        <a:ext cx="2894013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>
            <a:extLst>
              <a:ext uri="{FF2B5EF4-FFF2-40B4-BE49-F238E27FC236}">
                <a16:creationId xmlns:a16="http://schemas.microsoft.com/office/drawing/2014/main" id="{3ED9564E-98EB-B2AA-189C-C298A67B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0728"/>
            <a:ext cx="81534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1.  </a:t>
            </a:r>
            <a:r>
              <a:rPr kumimoji="1" lang="zh-CN" altLang="en-US" b="1" dirty="0">
                <a:solidFill>
                  <a:schemeClr val="tx2"/>
                </a:solidFill>
              </a:rPr>
              <a:t>正弦波振荡的条件</a:t>
            </a:r>
            <a:r>
              <a:rPr kumimoji="1" lang="en-US" altLang="zh-CN" b="1" dirty="0">
                <a:solidFill>
                  <a:schemeClr val="tx2"/>
                </a:solidFill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</a:rPr>
              <a:t>起振条件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0BE1DE-B57E-E22E-39AB-11A783AE4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03079"/>
              </p:ext>
            </p:extLst>
          </p:nvPr>
        </p:nvGraphicFramePr>
        <p:xfrm>
          <a:off x="935596" y="3274732"/>
          <a:ext cx="2179637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9603" imgH="1144841" progId="Equation.DSMT4">
                  <p:embed/>
                </p:oleObj>
              </mc:Choice>
              <mc:Fallback>
                <p:oleObj name="Equation" r:id="rId4" imgW="2179603" imgH="11448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5596" y="3274732"/>
                        <a:ext cx="2179637" cy="11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4C48E4B-8636-F795-BCD6-A6E51549A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567372"/>
              </p:ext>
            </p:extLst>
          </p:nvPr>
        </p:nvGraphicFramePr>
        <p:xfrm>
          <a:off x="5586717" y="2947125"/>
          <a:ext cx="1360764" cy="680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253800" progId="Equation.DSMT4">
                  <p:embed/>
                </p:oleObj>
              </mc:Choice>
              <mc:Fallback>
                <p:oleObj name="Equation" r:id="rId6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6717" y="2947125"/>
                        <a:ext cx="1360764" cy="680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D602BF-7CFF-8C2E-1D3A-C76D8E007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56389"/>
              </p:ext>
            </p:extLst>
          </p:nvPr>
        </p:nvGraphicFramePr>
        <p:xfrm>
          <a:off x="1655676" y="4509119"/>
          <a:ext cx="1106368" cy="58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41200" progId="Equation.DSMT4">
                  <p:embed/>
                </p:oleObj>
              </mc:Choice>
              <mc:Fallback>
                <p:oleObj name="Equation" r:id="rId8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5676" y="4509119"/>
                        <a:ext cx="1106368" cy="58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A695393-9138-6C98-A425-36225065A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461451"/>
              </p:ext>
            </p:extLst>
          </p:nvPr>
        </p:nvGraphicFramePr>
        <p:xfrm>
          <a:off x="4740275" y="4191000"/>
          <a:ext cx="34036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596880" progId="Equation.DSMT4">
                  <p:embed/>
                </p:oleObj>
              </mc:Choice>
              <mc:Fallback>
                <p:oleObj name="Equation" r:id="rId10" imgW="166356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0275" y="4191000"/>
                        <a:ext cx="3403600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246EF594-A8B2-83B1-2164-F47C778D1782}"/>
              </a:ext>
            </a:extLst>
          </p:cNvPr>
          <p:cNvSpPr/>
          <p:nvPr/>
        </p:nvSpPr>
        <p:spPr>
          <a:xfrm>
            <a:off x="3275856" y="4895449"/>
            <a:ext cx="7523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68F4BE-4C3C-FD60-AAB9-A33C827D404A}"/>
              </a:ext>
            </a:extLst>
          </p:cNvPr>
          <p:cNvSpPr txBox="1"/>
          <p:nvPr/>
        </p:nvSpPr>
        <p:spPr>
          <a:xfrm>
            <a:off x="113551" y="4625091"/>
            <a:ext cx="1542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起振条件</a:t>
            </a:r>
            <a:r>
              <a:rPr kumimoji="1" lang="en-US" altLang="zh-CN" b="1" dirty="0">
                <a:solidFill>
                  <a:srgbClr val="FF0000"/>
                </a:solidFill>
              </a:rPr>
              <a:t>: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4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 build="p" autoUpdateAnimBg="0"/>
      <p:bldP spid="2" grpId="0" build="p" autoUpdateAnimBg="0"/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B6FEBB08-AFBD-9889-CADD-A0DECD6C98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F4CEE5-F4A4-4928-AE41-EBF0F7B1E817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1092" name="Text Box 4">
            <a:extLst>
              <a:ext uri="{FF2B5EF4-FFF2-40B4-BE49-F238E27FC236}">
                <a16:creationId xmlns:a16="http://schemas.microsoft.com/office/drawing/2014/main" id="{066611CC-F734-1825-A14F-6C06A9AF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456" y="1704877"/>
            <a:ext cx="45145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chemeClr val="tx2"/>
                </a:solidFill>
              </a:rPr>
              <a:t>    由于半导体器件的非线性特性及供电电源的限制，最终达到</a:t>
            </a:r>
            <a:r>
              <a:rPr kumimoji="1" lang="zh-CN" altLang="en-US" b="1" dirty="0">
                <a:solidFill>
                  <a:srgbClr val="FF0000"/>
                </a:solidFill>
              </a:rPr>
              <a:t>动态平衡</a:t>
            </a:r>
            <a:r>
              <a:rPr kumimoji="1" lang="zh-CN" altLang="en-US" b="1" dirty="0">
                <a:solidFill>
                  <a:schemeClr val="tx2"/>
                </a:solidFill>
              </a:rPr>
              <a:t>，稳定在一定的幅值。满足：</a:t>
            </a:r>
            <a:r>
              <a:rPr kumimoji="1" lang="zh-CN" altLang="en-US" b="1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8198" name="Rectangle 5">
            <a:extLst>
              <a:ext uri="{FF2B5EF4-FFF2-40B4-BE49-F238E27FC236}">
                <a16:creationId xmlns:a16="http://schemas.microsoft.com/office/drawing/2014/main" id="{A30D9AD7-7550-1338-5273-76682F8EB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10. 1  </a:t>
            </a:r>
            <a:r>
              <a:rPr lang="zh-CN" altLang="en-US"/>
              <a:t>正弦波振荡电路</a:t>
            </a:r>
          </a:p>
        </p:txBody>
      </p:sp>
      <p:graphicFrame>
        <p:nvGraphicFramePr>
          <p:cNvPr id="1241095" name="Object 7">
            <a:extLst>
              <a:ext uri="{FF2B5EF4-FFF2-40B4-BE49-F238E27FC236}">
                <a16:creationId xmlns:a16="http://schemas.microsoft.com/office/drawing/2014/main" id="{C84E5B58-7770-5DEC-A6F7-08435A542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596" y="1438597"/>
          <a:ext cx="2894013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01927" imgH="958596" progId="Visio.Drawing.11">
                  <p:embed/>
                </p:oleObj>
              </mc:Choice>
              <mc:Fallback>
                <p:oleObj name="Visio" r:id="rId2" imgW="1701927" imgH="958596" progId="Visio.Drawing.11">
                  <p:embed/>
                  <p:pic>
                    <p:nvPicPr>
                      <p:cNvPr id="1241095" name="Object 7">
                        <a:extLst>
                          <a:ext uri="{FF2B5EF4-FFF2-40B4-BE49-F238E27FC236}">
                            <a16:creationId xmlns:a16="http://schemas.microsoft.com/office/drawing/2014/main" id="{C84E5B58-7770-5DEC-A6F7-08435A542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1438597"/>
                        <a:ext cx="2894013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>
            <a:extLst>
              <a:ext uri="{FF2B5EF4-FFF2-40B4-BE49-F238E27FC236}">
                <a16:creationId xmlns:a16="http://schemas.microsoft.com/office/drawing/2014/main" id="{3ED9564E-98EB-B2AA-189C-C298A67B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0728"/>
            <a:ext cx="815340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1.  </a:t>
            </a:r>
            <a:r>
              <a:rPr kumimoji="1" lang="zh-CN" altLang="en-US" b="1" dirty="0">
                <a:solidFill>
                  <a:schemeClr val="tx2"/>
                </a:solidFill>
              </a:rPr>
              <a:t>正弦波振荡的条件</a:t>
            </a:r>
            <a:r>
              <a:rPr kumimoji="1" lang="en-US" altLang="zh-CN" b="1" dirty="0">
                <a:solidFill>
                  <a:schemeClr val="tx2"/>
                </a:solidFill>
              </a:rPr>
              <a:t>:</a:t>
            </a:r>
            <a:r>
              <a:rPr kumimoji="1" lang="zh-CN" altLang="en-US" b="1" dirty="0">
                <a:solidFill>
                  <a:srgbClr val="FF0000"/>
                </a:solidFill>
              </a:rPr>
              <a:t>平衡条件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00BE1DE-B57E-E22E-39AB-11A783AE4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025647"/>
              </p:ext>
            </p:extLst>
          </p:nvPr>
        </p:nvGraphicFramePr>
        <p:xfrm>
          <a:off x="1079612" y="3140968"/>
          <a:ext cx="2179637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9603" imgH="1144841" progId="Equation.DSMT4">
                  <p:embed/>
                </p:oleObj>
              </mc:Choice>
              <mc:Fallback>
                <p:oleObj name="Equation" r:id="rId4" imgW="2179603" imgH="1144841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00BE1DE-B57E-E22E-39AB-11A783AE4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9612" y="3140968"/>
                        <a:ext cx="2179637" cy="11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9B38FDE-B3E8-47ED-7303-4AEE67760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80840"/>
              </p:ext>
            </p:extLst>
          </p:nvPr>
        </p:nvGraphicFramePr>
        <p:xfrm>
          <a:off x="6264188" y="3068960"/>
          <a:ext cx="1351681" cy="67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253800" progId="Equation.DSMT4">
                  <p:embed/>
                </p:oleObj>
              </mc:Choice>
              <mc:Fallback>
                <p:oleObj name="Equation" r:id="rId6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64188" y="3068960"/>
                        <a:ext cx="1351681" cy="675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F7B2907-C79A-07B3-8C83-217D8E0D9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533762"/>
              </p:ext>
            </p:extLst>
          </p:nvPr>
        </p:nvGraphicFramePr>
        <p:xfrm>
          <a:off x="1583668" y="4509119"/>
          <a:ext cx="1106368" cy="58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241200" progId="Equation.DSMT4">
                  <p:embed/>
                </p:oleObj>
              </mc:Choice>
              <mc:Fallback>
                <p:oleObj name="Equation" r:id="rId8" imgW="457200" imgH="241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5D602BF-7CFF-8C2E-1D3A-C76D8E007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3668" y="4509119"/>
                        <a:ext cx="1106368" cy="583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F8F2184-2B7D-E7F6-455E-36D55AC1B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425739"/>
              </p:ext>
            </p:extLst>
          </p:nvPr>
        </p:nvGraphicFramePr>
        <p:xfrm>
          <a:off x="4067175" y="4191000"/>
          <a:ext cx="34051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596880" progId="Equation.DSMT4">
                  <p:embed/>
                </p:oleObj>
              </mc:Choice>
              <mc:Fallback>
                <p:oleObj name="Equation" r:id="rId10" imgW="1663560" imgH="5968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A695393-9138-6C98-A425-36225065A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175" y="4191000"/>
                        <a:ext cx="3405188" cy="122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43252DA5-4D2A-DE76-E818-00816685CD44}"/>
              </a:ext>
            </a:extLst>
          </p:cNvPr>
          <p:cNvSpPr/>
          <p:nvPr/>
        </p:nvSpPr>
        <p:spPr>
          <a:xfrm>
            <a:off x="3023828" y="4895449"/>
            <a:ext cx="75239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2CCDEE-E7CB-0EDC-FC08-5126F617F3A5}"/>
              </a:ext>
            </a:extLst>
          </p:cNvPr>
          <p:cNvSpPr txBox="1"/>
          <p:nvPr/>
        </p:nvSpPr>
        <p:spPr>
          <a:xfrm>
            <a:off x="47882" y="4659523"/>
            <a:ext cx="1535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平衡条件</a:t>
            </a:r>
            <a:r>
              <a:rPr kumimoji="1" lang="en-US" altLang="zh-CN" b="1" dirty="0">
                <a:solidFill>
                  <a:srgbClr val="FF0000"/>
                </a:solidFill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895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4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2" grpId="0" build="p" autoUpdateAnimBg="0"/>
      <p:bldP spid="2" grpId="0" build="p" autoUpdateAnimBg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>
            <a:extLst>
              <a:ext uri="{FF2B5EF4-FFF2-40B4-BE49-F238E27FC236}">
                <a16:creationId xmlns:a16="http://schemas.microsoft.com/office/drawing/2014/main" id="{126DB511-3D90-F187-3F34-32543C31DC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BE2A86-2D35-4D96-83AB-A3572884E153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3138" name="AutoShape 2">
            <a:extLst>
              <a:ext uri="{FF2B5EF4-FFF2-40B4-BE49-F238E27FC236}">
                <a16:creationId xmlns:a16="http://schemas.microsoft.com/office/drawing/2014/main" id="{8BCCF8BB-94B5-CEA6-73DD-B7DD2B7CA099}"/>
              </a:ext>
            </a:extLst>
          </p:cNvPr>
          <p:cNvSpPr>
            <a:spLocks/>
          </p:cNvSpPr>
          <p:nvPr/>
        </p:nvSpPr>
        <p:spPr bwMode="auto">
          <a:xfrm>
            <a:off x="985838" y="4402138"/>
            <a:ext cx="1616075" cy="833437"/>
          </a:xfrm>
          <a:prstGeom prst="borderCallout1">
            <a:avLst>
              <a:gd name="adj1" fmla="val 13713"/>
              <a:gd name="adj2" fmla="val 104713"/>
              <a:gd name="adj3" fmla="val -150667"/>
              <a:gd name="adj4" fmla="val 12740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幅值很小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频率丰富</a:t>
            </a:r>
          </a:p>
        </p:txBody>
      </p:sp>
      <p:sp>
        <p:nvSpPr>
          <p:cNvPr id="1243139" name="AutoShape 3">
            <a:extLst>
              <a:ext uri="{FF2B5EF4-FFF2-40B4-BE49-F238E27FC236}">
                <a16:creationId xmlns:a16="http://schemas.microsoft.com/office/drawing/2014/main" id="{16FF9057-1538-0B3B-CAF8-8A01C0F692C4}"/>
              </a:ext>
            </a:extLst>
          </p:cNvPr>
          <p:cNvSpPr>
            <a:spLocks/>
          </p:cNvSpPr>
          <p:nvPr/>
        </p:nvSpPr>
        <p:spPr bwMode="auto">
          <a:xfrm>
            <a:off x="2762250" y="4365625"/>
            <a:ext cx="2233613" cy="865188"/>
          </a:xfrm>
          <a:prstGeom prst="borderCallout1">
            <a:avLst>
              <a:gd name="adj1" fmla="val 13213"/>
              <a:gd name="adj2" fmla="val 103412"/>
              <a:gd name="adj3" fmla="val -88440"/>
              <a:gd name="adj4" fmla="val 109097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频率趋于单一幅值逐渐增大</a:t>
            </a:r>
          </a:p>
        </p:txBody>
      </p:sp>
      <p:sp>
        <p:nvSpPr>
          <p:cNvPr id="1243140" name="AutoShape 4">
            <a:extLst>
              <a:ext uri="{FF2B5EF4-FFF2-40B4-BE49-F238E27FC236}">
                <a16:creationId xmlns:a16="http://schemas.microsoft.com/office/drawing/2014/main" id="{D4614738-1EA4-4D78-F7A8-73B718794F45}"/>
              </a:ext>
            </a:extLst>
          </p:cNvPr>
          <p:cNvSpPr>
            <a:spLocks/>
          </p:cNvSpPr>
          <p:nvPr/>
        </p:nvSpPr>
        <p:spPr bwMode="auto">
          <a:xfrm>
            <a:off x="5256213" y="4365625"/>
            <a:ext cx="2520950" cy="863600"/>
          </a:xfrm>
          <a:prstGeom prst="borderCallout1">
            <a:avLst>
              <a:gd name="adj1" fmla="val 13236"/>
              <a:gd name="adj2" fmla="val 103023"/>
              <a:gd name="adj3" fmla="val -159009"/>
              <a:gd name="adj4" fmla="val 123551"/>
            </a:avLst>
          </a:prstGeom>
          <a:solidFill>
            <a:srgbClr val="66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Verdana" panose="020B0604030504040204" pitchFamily="34" charset="0"/>
              </a:rPr>
              <a:t>逐渐变为单一频率的稳幅振荡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8F54D49E-703D-76CE-0260-44A1CC24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052513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2. </a:t>
            </a:r>
            <a:r>
              <a:rPr lang="zh-CN" altLang="en-US" b="1"/>
              <a:t>起振与稳幅：输出电压从幅值很小、含有丰富频率，到仅有一种频率且幅值由小逐渐增大直至稳幅。</a:t>
            </a:r>
          </a:p>
        </p:txBody>
      </p:sp>
      <p:sp>
        <p:nvSpPr>
          <p:cNvPr id="10247" name="Rectangle 6">
            <a:extLst>
              <a:ext uri="{FF2B5EF4-FFF2-40B4-BE49-F238E27FC236}">
                <a16:creationId xmlns:a16="http://schemas.microsoft.com/office/drawing/2014/main" id="{F1EDE67B-3C61-76F4-1125-24AE49BA0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885113" cy="720725"/>
          </a:xfrm>
        </p:spPr>
        <p:txBody>
          <a:bodyPr/>
          <a:lstStyle/>
          <a:p>
            <a:r>
              <a:rPr lang="en-US" altLang="zh-CN"/>
              <a:t>10.1.1  </a:t>
            </a:r>
            <a:r>
              <a:rPr lang="zh-CN" altLang="en-US"/>
              <a:t>正弦波振荡电路的振荡条件</a:t>
            </a:r>
          </a:p>
        </p:txBody>
      </p:sp>
      <p:graphicFrame>
        <p:nvGraphicFramePr>
          <p:cNvPr id="10248" name="Object 7">
            <a:extLst>
              <a:ext uri="{FF2B5EF4-FFF2-40B4-BE49-F238E27FC236}">
                <a16:creationId xmlns:a16="http://schemas.microsoft.com/office/drawing/2014/main" id="{1EF7BA94-D640-E8F8-B3A6-254D6EF8A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1989138"/>
          <a:ext cx="26527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770126" imgH="1152525" progId="Visio.Drawing.11">
                  <p:embed/>
                </p:oleObj>
              </mc:Choice>
              <mc:Fallback>
                <p:oleObj name="Visio" r:id="rId3" imgW="1770126" imgH="115252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989138"/>
                        <a:ext cx="265271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8">
            <a:extLst>
              <a:ext uri="{FF2B5EF4-FFF2-40B4-BE49-F238E27FC236}">
                <a16:creationId xmlns:a16="http://schemas.microsoft.com/office/drawing/2014/main" id="{ECD6C2A6-B037-0BE8-F0F3-8D0C218ED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1965325"/>
          <a:ext cx="2649537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64792" imgH="1288161" progId="Visio.Drawing.11">
                  <p:embed/>
                </p:oleObj>
              </mc:Choice>
              <mc:Fallback>
                <p:oleObj name="Visio" r:id="rId5" imgW="1764792" imgH="128816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65325"/>
                        <a:ext cx="2649537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9">
            <a:extLst>
              <a:ext uri="{FF2B5EF4-FFF2-40B4-BE49-F238E27FC236}">
                <a16:creationId xmlns:a16="http://schemas.microsoft.com/office/drawing/2014/main" id="{BCE74C07-0619-8D52-12A4-826712BD6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8563" y="1952625"/>
          <a:ext cx="264953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64792" imgH="1183386" progId="Visio.Drawing.11">
                  <p:embed/>
                </p:oleObj>
              </mc:Choice>
              <mc:Fallback>
                <p:oleObj name="Visio" r:id="rId7" imgW="1764792" imgH="118338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1952625"/>
                        <a:ext cx="264953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4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38" grpId="0" animBg="1"/>
      <p:bldP spid="1243139" grpId="0" animBg="1"/>
      <p:bldP spid="1243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>
            <a:extLst>
              <a:ext uri="{FF2B5EF4-FFF2-40B4-BE49-F238E27FC236}">
                <a16:creationId xmlns:a16="http://schemas.microsoft.com/office/drawing/2014/main" id="{538C6611-4BBD-7F81-C6A3-AD75B90B6E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D4643-436D-4BF2-B5C0-3220B07A0D43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5186" name="Text Box 2">
            <a:extLst>
              <a:ext uri="{FF2B5EF4-FFF2-40B4-BE49-F238E27FC236}">
                <a16:creationId xmlns:a16="http://schemas.microsoft.com/office/drawing/2014/main" id="{6CED7840-7B32-1BBF-8B11-D2535F06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2608794"/>
            <a:ext cx="6732748" cy="29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1) </a:t>
            </a:r>
            <a:r>
              <a:rPr kumimoji="1" lang="zh-CN" altLang="en-US" b="1" dirty="0">
                <a:solidFill>
                  <a:schemeClr val="tx2"/>
                </a:solidFill>
              </a:rPr>
              <a:t>放大电路</a:t>
            </a:r>
            <a:r>
              <a:rPr kumimoji="1" lang="en-US" altLang="zh-CN" b="1" dirty="0">
                <a:solidFill>
                  <a:schemeClr val="tx2"/>
                </a:solidFill>
              </a:rPr>
              <a:t>(</a:t>
            </a:r>
            <a:r>
              <a:rPr kumimoji="1" lang="zh-CN" altLang="en-US" b="1" dirty="0">
                <a:solidFill>
                  <a:schemeClr val="tx2"/>
                </a:solidFill>
              </a:rPr>
              <a:t>包括负反馈放大电路</a:t>
            </a:r>
            <a:r>
              <a:rPr kumimoji="1" lang="en-US" altLang="zh-CN" b="1" dirty="0">
                <a:solidFill>
                  <a:schemeClr val="tx2"/>
                </a:solidFill>
              </a:rPr>
              <a:t>)</a:t>
            </a:r>
            <a:r>
              <a:rPr kumimoji="1" lang="zh-CN" altLang="en-US" b="1" dirty="0">
                <a:solidFill>
                  <a:schemeClr val="tx2"/>
                </a:solidFill>
              </a:rPr>
              <a:t>：能量转换，放大作用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2) </a:t>
            </a:r>
            <a:r>
              <a:rPr kumimoji="1" lang="zh-CN" altLang="en-US" b="1" dirty="0">
                <a:solidFill>
                  <a:schemeClr val="tx2"/>
                </a:solidFill>
              </a:rPr>
              <a:t>反馈网络：形成正反馈，满足相位条件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3) </a:t>
            </a:r>
            <a:r>
              <a:rPr kumimoji="1" lang="zh-CN" altLang="en-US" b="1" dirty="0">
                <a:solidFill>
                  <a:schemeClr val="tx2"/>
                </a:solidFill>
              </a:rPr>
              <a:t>选频网络：从各种频率中确定</a:t>
            </a:r>
            <a:r>
              <a:rPr kumimoji="1" lang="en-US" altLang="zh-CN" b="1" i="1" dirty="0">
                <a:solidFill>
                  <a:schemeClr val="tx2"/>
                </a:solidFill>
              </a:rPr>
              <a:t>f</a:t>
            </a:r>
            <a:r>
              <a:rPr kumimoji="1" lang="en-US" altLang="zh-CN" b="1" baseline="-25000" dirty="0">
                <a:solidFill>
                  <a:schemeClr val="tx2"/>
                </a:solidFill>
              </a:rPr>
              <a:t>0</a:t>
            </a:r>
            <a:r>
              <a:rPr kumimoji="1" lang="zh-CN" altLang="en-US" b="1" dirty="0">
                <a:solidFill>
                  <a:schemeClr val="tx2"/>
                </a:solidFill>
              </a:rPr>
              <a:t>，</a:t>
            </a:r>
            <a:r>
              <a:rPr kumimoji="1" lang="zh-CN" altLang="zh-CN" b="1" dirty="0">
                <a:solidFill>
                  <a:schemeClr val="tx2"/>
                </a:solidFill>
              </a:rPr>
              <a:t>保证电路产生</a:t>
            </a:r>
            <a:r>
              <a:rPr kumimoji="1" lang="zh-CN" altLang="en-US" b="1" dirty="0">
                <a:solidFill>
                  <a:schemeClr val="tx2"/>
                </a:solidFill>
              </a:rPr>
              <a:t>单一</a:t>
            </a:r>
            <a:r>
              <a:rPr kumimoji="1" lang="zh-CN" altLang="zh-CN" b="1" dirty="0">
                <a:solidFill>
                  <a:schemeClr val="tx2"/>
                </a:solidFill>
              </a:rPr>
              <a:t>正弦波振荡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kumimoji="1" lang="zh-CN" altLang="zh-CN" b="1" dirty="0">
                <a:solidFill>
                  <a:schemeClr val="tx2"/>
                </a:solidFill>
              </a:rPr>
              <a:t>4) 非线性环节（稳幅环节）：稳</a:t>
            </a:r>
            <a:r>
              <a:rPr kumimoji="1" lang="zh-CN" altLang="en-US" b="1" dirty="0">
                <a:solidFill>
                  <a:schemeClr val="tx2"/>
                </a:solidFill>
              </a:rPr>
              <a:t>定振</a:t>
            </a:r>
            <a:r>
              <a:rPr kumimoji="1" lang="zh-CN" altLang="zh-CN" b="1" dirty="0">
                <a:solidFill>
                  <a:schemeClr val="tx2"/>
                </a:solidFill>
              </a:rPr>
              <a:t>幅</a:t>
            </a:r>
            <a:endParaRPr kumimoji="1"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1245187" name="Group 3">
            <a:extLst>
              <a:ext uri="{FF2B5EF4-FFF2-40B4-BE49-F238E27FC236}">
                <a16:creationId xmlns:a16="http://schemas.microsoft.com/office/drawing/2014/main" id="{23B59942-E38F-C55E-5A22-B93A7F6DFF44}"/>
              </a:ext>
            </a:extLst>
          </p:cNvPr>
          <p:cNvGrpSpPr>
            <a:grpSpLocks/>
          </p:cNvGrpSpPr>
          <p:nvPr/>
        </p:nvGrpSpPr>
        <p:grpSpPr bwMode="auto">
          <a:xfrm>
            <a:off x="6552220" y="3789040"/>
            <a:ext cx="2438400" cy="914400"/>
            <a:chOff x="4128" y="1056"/>
            <a:chExt cx="1536" cy="576"/>
          </a:xfrm>
        </p:grpSpPr>
        <p:graphicFrame>
          <p:nvGraphicFramePr>
            <p:cNvPr id="12295" name="Object 4">
              <a:extLst>
                <a:ext uri="{FF2B5EF4-FFF2-40B4-BE49-F238E27FC236}">
                  <a16:creationId xmlns:a16="http://schemas.microsoft.com/office/drawing/2014/main" id="{6C27A607-E964-C0E0-44C0-28136EDE41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5684405"/>
                </p:ext>
              </p:extLst>
            </p:nvPr>
          </p:nvGraphicFramePr>
          <p:xfrm>
            <a:off x="4128" y="1056"/>
            <a:ext cx="44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5" imgH="215619" progId="Equation.3">
                    <p:embed/>
                  </p:oleObj>
                </mc:Choice>
                <mc:Fallback>
                  <p:oleObj name="公式" r:id="rId2" imgW="164885" imgH="21561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056"/>
                          <a:ext cx="44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Text Box 5">
              <a:extLst>
                <a:ext uri="{FF2B5EF4-FFF2-40B4-BE49-F238E27FC236}">
                  <a16:creationId xmlns:a16="http://schemas.microsoft.com/office/drawing/2014/main" id="{E5C7AE49-FCB2-FB59-5E75-D1052A623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200"/>
              <a:ext cx="1104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b="1">
                  <a:solidFill>
                    <a:srgbClr val="000000"/>
                  </a:solidFill>
                </a:rPr>
                <a:t>常合二为一</a:t>
              </a:r>
              <a:endParaRPr kumimoji="1"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293" name="Rectangle 6">
            <a:extLst>
              <a:ext uri="{FF2B5EF4-FFF2-40B4-BE49-F238E27FC236}">
                <a16:creationId xmlns:a16="http://schemas.microsoft.com/office/drawing/2014/main" id="{80B38BFF-AC62-5C13-1E3F-8BE21E28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0" y="1131391"/>
            <a:ext cx="3586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振荡电路基本组成部分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8C262B68-9614-DED3-4256-C840F8586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380288" cy="720725"/>
          </a:xfrm>
        </p:spPr>
        <p:txBody>
          <a:bodyPr/>
          <a:lstStyle/>
          <a:p>
            <a:r>
              <a:rPr lang="en-US" altLang="zh-CN"/>
              <a:t>10.1.1  </a:t>
            </a:r>
            <a:r>
              <a:rPr lang="zh-CN" altLang="en-US"/>
              <a:t>正弦波振荡电路的振荡条件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5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5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5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7DE134CB-51BA-C4AB-4803-E4F378340B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C344F-1F28-4045-9610-4C686B3CC513}" type="slidenum">
              <a:rPr lang="zh-CN" altLang="en-US" sz="1600" smtClean="0">
                <a:solidFill>
                  <a:srgbClr val="FFFF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246210" name="Text Box 2">
            <a:extLst>
              <a:ext uri="{FF2B5EF4-FFF2-40B4-BE49-F238E27FC236}">
                <a16:creationId xmlns:a16="http://schemas.microsoft.com/office/drawing/2014/main" id="{FDE4E043-0AF1-4FA5-8406-73F12E64C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024063"/>
            <a:ext cx="78486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1) </a:t>
            </a:r>
            <a:r>
              <a:rPr kumimoji="1" lang="zh-CN" altLang="en-US" b="1" dirty="0">
                <a:solidFill>
                  <a:schemeClr val="tx2"/>
                </a:solidFill>
              </a:rPr>
              <a:t>是否存在主要组成部分；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2) </a:t>
            </a:r>
            <a:r>
              <a:rPr kumimoji="1" lang="zh-CN" altLang="en-US" b="1" dirty="0">
                <a:solidFill>
                  <a:schemeClr val="tx2"/>
                </a:solidFill>
              </a:rPr>
              <a:t>放大电路能否正常工作，即是否有合适的</a:t>
            </a:r>
            <a:r>
              <a:rPr kumimoji="1" lang="en-US" altLang="zh-CN" b="1" i="1" dirty="0">
                <a:solidFill>
                  <a:schemeClr val="tx2"/>
                </a:solidFill>
              </a:rPr>
              <a:t>Q</a:t>
            </a:r>
            <a:r>
              <a:rPr kumimoji="1" lang="zh-CN" altLang="zh-CN" b="1" dirty="0">
                <a:solidFill>
                  <a:schemeClr val="tx2"/>
                </a:solidFill>
              </a:rPr>
              <a:t>点，信号是否可能正常传递，没有被短路或断路</a:t>
            </a:r>
            <a:r>
              <a:rPr kumimoji="1" lang="zh-CN" altLang="en-US" b="1" dirty="0">
                <a:solidFill>
                  <a:schemeClr val="tx2"/>
                </a:solidFill>
              </a:rPr>
              <a:t>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3) </a:t>
            </a:r>
            <a:r>
              <a:rPr kumimoji="1" lang="zh-CN" altLang="en-US" b="1" dirty="0">
                <a:solidFill>
                  <a:schemeClr val="tx2"/>
                </a:solidFill>
              </a:rPr>
              <a:t>是否满足相位条件，即是否存在 </a:t>
            </a:r>
            <a:r>
              <a:rPr kumimoji="1" lang="en-US" altLang="zh-CN" b="1" i="1" dirty="0">
                <a:solidFill>
                  <a:schemeClr val="tx2"/>
                </a:solidFill>
              </a:rPr>
              <a:t>f</a:t>
            </a:r>
            <a:r>
              <a:rPr kumimoji="1" lang="en-US" altLang="zh-CN" b="1" baseline="-25000" dirty="0">
                <a:solidFill>
                  <a:schemeClr val="tx2"/>
                </a:solidFill>
              </a:rPr>
              <a:t>0</a:t>
            </a:r>
            <a:r>
              <a:rPr kumimoji="1" lang="zh-CN" altLang="en-US" b="1" dirty="0">
                <a:solidFill>
                  <a:schemeClr val="tx2"/>
                </a:solidFill>
              </a:rPr>
              <a:t>，是否可能振荡</a:t>
            </a:r>
            <a:r>
              <a:rPr kumimoji="1" lang="zh-CN" altLang="en-US" b="1" baseline="-25000" dirty="0">
                <a:solidFill>
                  <a:schemeClr val="tx2"/>
                </a:solidFill>
              </a:rPr>
              <a:t> </a:t>
            </a:r>
            <a:r>
              <a:rPr kumimoji="1" lang="zh-CN" altLang="en-US" b="1" dirty="0">
                <a:solidFill>
                  <a:schemeClr val="tx2"/>
                </a:solidFill>
              </a:rPr>
              <a:t>；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kumimoji="1" lang="en-US" altLang="zh-CN" b="1" dirty="0">
                <a:solidFill>
                  <a:schemeClr val="tx2"/>
                </a:solidFill>
              </a:rPr>
              <a:t>4) </a:t>
            </a:r>
            <a:r>
              <a:rPr kumimoji="1" lang="zh-CN" altLang="en-US" b="1" dirty="0">
                <a:solidFill>
                  <a:schemeClr val="tx2"/>
                </a:solidFill>
              </a:rPr>
              <a:t>是否满足幅值条件，即是否一定振荡。</a:t>
            </a:r>
          </a:p>
        </p:txBody>
      </p:sp>
      <p:sp>
        <p:nvSpPr>
          <p:cNvPr id="1246211" name="Text Box 3">
            <a:extLst>
              <a:ext uri="{FF2B5EF4-FFF2-40B4-BE49-F238E27FC236}">
                <a16:creationId xmlns:a16="http://schemas.microsoft.com/office/drawing/2014/main" id="{4ECD4CEC-2396-3404-9F89-079F9634A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08874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</a:rPr>
              <a:t>、分析方法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F69CA56E-28A7-120B-56C7-C87BEC74F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993063" cy="720725"/>
          </a:xfrm>
        </p:spPr>
        <p:txBody>
          <a:bodyPr/>
          <a:lstStyle/>
          <a:p>
            <a:r>
              <a:rPr lang="en-US" altLang="zh-CN"/>
              <a:t>10.1.1  </a:t>
            </a:r>
            <a:r>
              <a:rPr lang="zh-CN" altLang="en-US"/>
              <a:t>正弦波振荡电路的振荡条件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6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6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6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6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0" grpId="0" build="p" autoUpdateAnimBg="0"/>
      <p:bldP spid="124621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6"/>
      </a:hlink>
      <a:folHlink>
        <a:srgbClr val="29292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11111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6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8125</TotalTime>
  <Words>1165</Words>
  <Application>Microsoft Office PowerPoint</Application>
  <PresentationFormat>全屏显示(4:3)</PresentationFormat>
  <Paragraphs>140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黑体</vt:lpstr>
      <vt:lpstr>楷体_GB2312</vt:lpstr>
      <vt:lpstr>微软雅黑</vt:lpstr>
      <vt:lpstr>Arial</vt:lpstr>
      <vt:lpstr>Calibri</vt:lpstr>
      <vt:lpstr>Marlett</vt:lpstr>
      <vt:lpstr>Times New Roman</vt:lpstr>
      <vt:lpstr>Verdana</vt:lpstr>
      <vt:lpstr>Wingdings</vt:lpstr>
      <vt:lpstr>默认设计模板</vt:lpstr>
      <vt:lpstr>Visio</vt:lpstr>
      <vt:lpstr>MathType 7.0 Equation</vt:lpstr>
      <vt:lpstr>Equation</vt:lpstr>
      <vt:lpstr>公式</vt:lpstr>
      <vt:lpstr>第10章 正弦波振荡电路</vt:lpstr>
      <vt:lpstr>第10章 信号产生与处理电路 </vt:lpstr>
      <vt:lpstr>10. 1  正弦波振荡电路</vt:lpstr>
      <vt:lpstr>10. 1  正弦波振荡电路</vt:lpstr>
      <vt:lpstr>10. 1  正弦波振荡电路</vt:lpstr>
      <vt:lpstr>10. 1  正弦波振荡电路</vt:lpstr>
      <vt:lpstr>10.1.1  正弦波振荡电路的振荡条件</vt:lpstr>
      <vt:lpstr>10.1.1  正弦波振荡电路的振荡条件</vt:lpstr>
      <vt:lpstr>10.1.1  正弦波振荡电路的振荡条件</vt:lpstr>
      <vt:lpstr>相位条件的判断方法：瞬时极性法</vt:lpstr>
      <vt:lpstr>10.1.1  正弦波振荡电路的振荡条件</vt:lpstr>
      <vt:lpstr>10.2  RC文氏桥正弦波振荡电路</vt:lpstr>
      <vt:lpstr>10.2  RC文氏桥正弦波振荡电路</vt:lpstr>
      <vt:lpstr>10.2  RC文氏桥正弦波振荡电路</vt:lpstr>
      <vt:lpstr>10.2  RC文氏桥正弦波振荡电路</vt:lpstr>
      <vt:lpstr>10.2  RC文氏桥正弦波振荡电路</vt:lpstr>
      <vt:lpstr>10.2  RC文氏桥正弦波振荡电路</vt:lpstr>
      <vt:lpstr>10.2  RC文氏桥正弦波振荡电路</vt:lpstr>
      <vt:lpstr>例1</vt:lpstr>
      <vt:lpstr>例1</vt:lpstr>
      <vt:lpstr>例2</vt:lpstr>
      <vt:lpstr>第10章 正弦波振荡电路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xie huan</cp:lastModifiedBy>
  <cp:revision>1053</cp:revision>
  <dcterms:created xsi:type="dcterms:W3CDTF">1601-01-01T00:00:00Z</dcterms:created>
  <dcterms:modified xsi:type="dcterms:W3CDTF">2023-10-20T11:18:29Z</dcterms:modified>
</cp:coreProperties>
</file>