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25" r:id="rId2"/>
    <p:sldId id="326" r:id="rId3"/>
    <p:sldId id="425" r:id="rId4"/>
    <p:sldId id="426" r:id="rId5"/>
    <p:sldId id="427" r:id="rId6"/>
    <p:sldId id="428" r:id="rId7"/>
    <p:sldId id="429" r:id="rId8"/>
    <p:sldId id="388" r:id="rId9"/>
    <p:sldId id="431" r:id="rId10"/>
    <p:sldId id="436" r:id="rId11"/>
    <p:sldId id="435" r:id="rId12"/>
    <p:sldId id="437" r:id="rId13"/>
    <p:sldId id="356" r:id="rId14"/>
    <p:sldId id="432" r:id="rId15"/>
    <p:sldId id="433" r:id="rId16"/>
    <p:sldId id="434" r:id="rId17"/>
    <p:sldId id="354" r:id="rId18"/>
    <p:sldId id="355" r:id="rId19"/>
    <p:sldId id="430" r:id="rId20"/>
    <p:sldId id="394" r:id="rId21"/>
    <p:sldId id="358" r:id="rId22"/>
    <p:sldId id="390" r:id="rId23"/>
    <p:sldId id="395" r:id="rId24"/>
    <p:sldId id="361" r:id="rId25"/>
    <p:sldId id="363" r:id="rId26"/>
    <p:sldId id="364" r:id="rId27"/>
    <p:sldId id="365" r:id="rId28"/>
    <p:sldId id="366" r:id="rId29"/>
    <p:sldId id="367" r:id="rId30"/>
    <p:sldId id="368" r:id="rId31"/>
    <p:sldId id="438" r:id="rId32"/>
    <p:sldId id="369" r:id="rId33"/>
    <p:sldId id="399" r:id="rId34"/>
  </p:sldIdLst>
  <p:sldSz cx="9144000" cy="6858000" type="screen4x3"/>
  <p:notesSz cx="9777413" cy="6646863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4">
          <p15:clr>
            <a:srgbClr val="A4A3A4"/>
          </p15:clr>
        </p15:guide>
        <p15:guide id="2" pos="30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dan" initials="c" lastIdx="3" clrIdx="0"/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BFFDE"/>
    <a:srgbClr val="AFAFFF"/>
    <a:srgbClr val="FFFF99"/>
    <a:srgbClr val="FFFF00"/>
    <a:srgbClr val="66FFCC"/>
    <a:srgbClr val="33CCCC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547" autoAdjust="0"/>
  </p:normalViewPr>
  <p:slideViewPr>
    <p:cSldViewPr showGuides="1">
      <p:cViewPr varScale="1">
        <p:scale>
          <a:sx n="104" d="100"/>
          <a:sy n="104" d="100"/>
        </p:scale>
        <p:origin x="13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36"/>
    </p:cViewPr>
  </p:sorterViewPr>
  <p:notesViewPr>
    <p:cSldViewPr>
      <p:cViewPr varScale="1">
        <p:scale>
          <a:sx n="114" d="100"/>
          <a:sy n="114" d="100"/>
        </p:scale>
        <p:origin x="2214" y="114"/>
      </p:cViewPr>
      <p:guideLst>
        <p:guide orient="horz" pos="2094"/>
        <p:guide pos="30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809875" y="112713"/>
            <a:ext cx="4237038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200">
                <a:ea typeface="楷体_GB2312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电路与模拟电子技术基础</a:t>
            </a:r>
            <a:r>
              <a:rPr lang="en-US" altLang="zh-CN"/>
              <a:t>》</a:t>
            </a:r>
            <a:r>
              <a:rPr lang="zh-CN" altLang="en-US"/>
              <a:t>讲义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3488"/>
            <a:ext cx="4237038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3488"/>
            <a:ext cx="4237037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ea typeface="楷体_GB2312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第三章</a:t>
            </a:r>
            <a:fld id="{F5F85A6A-CF3C-4DEB-86F4-FF7D751C41C0}" type="slidenum">
              <a:rPr lang="zh-CN" altLang="en-US">
                <a:ea typeface="宋体" panose="02010600030101010101" pitchFamily="2" charset="-122"/>
              </a:r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1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5E8B887-3EAE-42C6-BC50-9DED0EC5908D}" type="datetimeFigureOut">
              <a:rPr lang="en-US"/>
              <a:t>9/21/2023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27388" y="498475"/>
            <a:ext cx="3322637" cy="249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57538"/>
            <a:ext cx="7821613" cy="2990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1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1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A2E2D7-DF1E-4163-AA39-AD158E41ABDF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1908175" y="2781300"/>
            <a:ext cx="5543550" cy="0"/>
          </a:xfrm>
          <a:prstGeom prst="line">
            <a:avLst/>
          </a:prstGeom>
          <a:noFill/>
          <a:ln w="88900" cap="sq" cmpd="tri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41438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3463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mtClean="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" name="文本框 1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443980" y="-27305"/>
            <a:ext cx="2700020" cy="2717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电子技术基础课程</a:t>
            </a:r>
            <a:endParaRPr lang="zh-CN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DB7E0-47BE-42AC-BCC5-D6E6AAF9FCE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040D5-A8AB-422A-A5CD-76AE7F9E3BD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297FB-2F7E-4145-83C4-D70CF8FECFA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EE962-9712-46C7-B0BC-6017A31361C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23850" y="260350"/>
            <a:ext cx="6192838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685800" y="119697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119697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685800" y="343852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8200" y="343852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9AFC8-06F7-4E81-9CB8-47329015F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6192838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685800" y="1196975"/>
            <a:ext cx="3810000" cy="43307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196975"/>
            <a:ext cx="3810000" cy="43307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C3A8E-01AC-44FC-81F1-C9ED72A4233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6192838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685800" y="1196975"/>
            <a:ext cx="3810000" cy="43307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119697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648200" y="343852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F1A95-9115-4907-BB2A-028356307CD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7A18A-8F7A-41E4-A03C-83727D84FF6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文本框 1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443980" y="-27305"/>
            <a:ext cx="2700020" cy="2717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电子技术基础课程</a:t>
            </a:r>
            <a:endParaRPr lang="zh-CN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5525B-CE8D-42FC-B009-8EE9093420FA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文本框 1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443980" y="-27305"/>
            <a:ext cx="2700020" cy="2717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电子技术基础课程</a:t>
            </a:r>
            <a:endParaRPr lang="zh-CN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9145A-A431-4711-8366-3AA82C8C05C3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文本框 1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443980" y="-27305"/>
            <a:ext cx="2700020" cy="2717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电子技术基础课程</a:t>
            </a:r>
            <a:endParaRPr lang="zh-CN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7120B-3E1F-4CC4-9654-C669528BFE5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219AC-325E-4F5B-86E5-4561BABD0D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C2D49-0D87-45D4-81E1-DEB6D0882A0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87E6D-5C41-430B-A07F-2C03F2B9A83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95947-98F0-479D-A7B0-3C6FC9DE060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96975"/>
            <a:ext cx="777240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Line 9"/>
          <p:cNvSpPr>
            <a:spLocks noChangeShapeType="1"/>
          </p:cNvSpPr>
          <p:nvPr userDrawn="1"/>
        </p:nvSpPr>
        <p:spPr bwMode="auto">
          <a:xfrm>
            <a:off x="323850" y="981075"/>
            <a:ext cx="5543550" cy="0"/>
          </a:xfrm>
          <a:prstGeom prst="line">
            <a:avLst/>
          </a:prstGeom>
          <a:noFill/>
          <a:ln w="88900" cap="sq" cmpd="tri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813" y="6597650"/>
            <a:ext cx="5762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600" b="1">
                <a:solidFill>
                  <a:srgbClr val="FFFF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8C2F8BD-0D42-43C8-8E9C-518D03CE04D3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4" name="文本框 13"/>
          <p:cNvSpPr txBox="1">
            <a:spLocks noChangeArrowheads="1"/>
          </p:cNvSpPr>
          <p:nvPr userDrawn="1">
            <p:custDataLst>
              <p:tags r:id="rId18"/>
            </p:custDataLst>
          </p:nvPr>
        </p:nvSpPr>
        <p:spPr bwMode="auto">
          <a:xfrm>
            <a:off x="6443980" y="-27305"/>
            <a:ext cx="2700020" cy="2717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电子技术基础课程</a:t>
            </a:r>
            <a:endParaRPr lang="zh-CN" sz="1600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17.png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6.bin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7.wmf"/><Relationship Id="rId5" Type="http://schemas.openxmlformats.org/officeDocument/2006/relationships/image" Target="../media/image34.emf"/><Relationship Id="rId15" Type="http://schemas.openxmlformats.org/officeDocument/2006/relationships/image" Target="../media/image39.e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5.emf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4.e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3.emf"/><Relationship Id="rId14" Type="http://schemas.openxmlformats.org/officeDocument/2006/relationships/image" Target="../media/image46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1.wmf"/><Relationship Id="rId3" Type="http://schemas.openxmlformats.org/officeDocument/2006/relationships/image" Target="../media/image47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16.emf"/><Relationship Id="rId2" Type="http://schemas.openxmlformats.org/officeDocument/2006/relationships/oleObject" Target="../embeddings/oleObject44.bin"/><Relationship Id="rId16" Type="http://schemas.openxmlformats.org/officeDocument/2006/relationships/oleObject" Target="../embeddings/oleObject5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0.wmf"/><Relationship Id="rId5" Type="http://schemas.openxmlformats.org/officeDocument/2006/relationships/image" Target="../media/image48.emf"/><Relationship Id="rId15" Type="http://schemas.openxmlformats.org/officeDocument/2006/relationships/image" Target="../media/image52.e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53.emf"/><Relationship Id="rId18" Type="http://schemas.openxmlformats.org/officeDocument/2006/relationships/oleObject" Target="../embeddings/oleObject54.bin"/><Relationship Id="rId26" Type="http://schemas.openxmlformats.org/officeDocument/2006/relationships/oleObject" Target="../embeddings/oleObject58.bin"/><Relationship Id="rId3" Type="http://schemas.openxmlformats.org/officeDocument/2006/relationships/tags" Target="../tags/tag11.xml"/><Relationship Id="rId21" Type="http://schemas.openxmlformats.org/officeDocument/2006/relationships/image" Target="../media/image58.wmf"/><Relationship Id="rId7" Type="http://schemas.openxmlformats.org/officeDocument/2006/relationships/tags" Target="../tags/tag15.xml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6.png"/><Relationship Id="rId25" Type="http://schemas.openxmlformats.org/officeDocument/2006/relationships/image" Target="../media/image60.wmf"/><Relationship Id="rId2" Type="http://schemas.openxmlformats.org/officeDocument/2006/relationships/tags" Target="../tags/tag10.xml"/><Relationship Id="rId16" Type="http://schemas.openxmlformats.org/officeDocument/2006/relationships/image" Target="../media/image55.emf"/><Relationship Id="rId20" Type="http://schemas.openxmlformats.org/officeDocument/2006/relationships/oleObject" Target="../embeddings/oleObject55.bin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slideLayout" Target="../slideLayouts/slideLayout8.xml"/><Relationship Id="rId24" Type="http://schemas.openxmlformats.org/officeDocument/2006/relationships/oleObject" Target="../embeddings/oleObject57.bin"/><Relationship Id="rId5" Type="http://schemas.openxmlformats.org/officeDocument/2006/relationships/tags" Target="../tags/tag13.xml"/><Relationship Id="rId15" Type="http://schemas.openxmlformats.org/officeDocument/2006/relationships/oleObject" Target="../embeddings/oleObject53.bin"/><Relationship Id="rId23" Type="http://schemas.openxmlformats.org/officeDocument/2006/relationships/image" Target="../media/image59.wmf"/><Relationship Id="rId28" Type="http://schemas.openxmlformats.org/officeDocument/2006/relationships/image" Target="../media/image61.png"/><Relationship Id="rId10" Type="http://schemas.openxmlformats.org/officeDocument/2006/relationships/tags" Target="../tags/tag18.xml"/><Relationship Id="rId19" Type="http://schemas.openxmlformats.org/officeDocument/2006/relationships/image" Target="../media/image57.emf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54.png"/><Relationship Id="rId22" Type="http://schemas.openxmlformats.org/officeDocument/2006/relationships/oleObject" Target="../embeddings/oleObject56.bin"/><Relationship Id="rId27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62.wmf"/><Relationship Id="rId7" Type="http://schemas.openxmlformats.org/officeDocument/2006/relationships/image" Target="../media/image64.emf"/><Relationship Id="rId12" Type="http://schemas.openxmlformats.org/officeDocument/2006/relationships/image" Target="../media/image67.gi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6.emf"/><Relationship Id="rId5" Type="http://schemas.openxmlformats.org/officeDocument/2006/relationships/image" Target="../media/image63.e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6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2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68.wmf"/><Relationship Id="rId18" Type="http://schemas.openxmlformats.org/officeDocument/2006/relationships/image" Target="../media/image71.wmf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oleObject" Target="../embeddings/oleObject64.bin"/><Relationship Id="rId17" Type="http://schemas.openxmlformats.org/officeDocument/2006/relationships/oleObject" Target="../embeddings/oleObject66.bin"/><Relationship Id="rId2" Type="http://schemas.openxmlformats.org/officeDocument/2006/relationships/tags" Target="../tags/tag30.xml"/><Relationship Id="rId16" Type="http://schemas.openxmlformats.org/officeDocument/2006/relationships/image" Target="../media/image70.wmf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33.xml"/><Relationship Id="rId15" Type="http://schemas.openxmlformats.org/officeDocument/2006/relationships/oleObject" Target="../embeddings/oleObject65.bin"/><Relationship Id="rId10" Type="http://schemas.openxmlformats.org/officeDocument/2006/relationships/tags" Target="../tags/tag38.xml"/><Relationship Id="rId19" Type="http://schemas.openxmlformats.org/officeDocument/2006/relationships/image" Target="../media/image61.png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72.wmf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6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5.wmf"/><Relationship Id="rId4" Type="http://schemas.openxmlformats.org/officeDocument/2006/relationships/image" Target="../media/image69.png"/><Relationship Id="rId9" Type="http://schemas.openxmlformats.org/officeDocument/2006/relationships/oleObject" Target="../embeddings/oleObject7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25.emf"/><Relationship Id="rId3" Type="http://schemas.openxmlformats.org/officeDocument/2006/relationships/image" Target="../media/image77.emf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77.bin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81.wmf"/><Relationship Id="rId5" Type="http://schemas.openxmlformats.org/officeDocument/2006/relationships/image" Target="../media/image78.emf"/><Relationship Id="rId15" Type="http://schemas.openxmlformats.org/officeDocument/2006/relationships/image" Target="../media/image82.e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7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oleObject" Target="../embeddings/oleObject84.bin"/><Relationship Id="rId3" Type="http://schemas.openxmlformats.org/officeDocument/2006/relationships/image" Target="../media/image83.wmf"/><Relationship Id="rId7" Type="http://schemas.openxmlformats.org/officeDocument/2006/relationships/image" Target="../media/image85.emf"/><Relationship Id="rId12" Type="http://schemas.openxmlformats.org/officeDocument/2006/relationships/image" Target="../media/image88.png"/><Relationship Id="rId17" Type="http://schemas.openxmlformats.org/officeDocument/2006/relationships/image" Target="../media/image91.wmf"/><Relationship Id="rId2" Type="http://schemas.openxmlformats.org/officeDocument/2006/relationships/oleObject" Target="../embeddings/oleObject79.bin"/><Relationship Id="rId16" Type="http://schemas.openxmlformats.org/officeDocument/2006/relationships/oleObject" Target="../embeddings/oleObject85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7.emf"/><Relationship Id="rId5" Type="http://schemas.openxmlformats.org/officeDocument/2006/relationships/image" Target="../media/image84.wmf"/><Relationship Id="rId15" Type="http://schemas.openxmlformats.org/officeDocument/2006/relationships/image" Target="../media/image90.png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6.emf"/><Relationship Id="rId14" Type="http://schemas.openxmlformats.org/officeDocument/2006/relationships/image" Target="../media/image8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image" Target="../media/image92.wmf"/><Relationship Id="rId7" Type="http://schemas.openxmlformats.org/officeDocument/2006/relationships/image" Target="../media/image94.emf"/><Relationship Id="rId12" Type="http://schemas.openxmlformats.org/officeDocument/2006/relationships/image" Target="../media/image97.gi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6.emf"/><Relationship Id="rId5" Type="http://schemas.openxmlformats.org/officeDocument/2006/relationships/image" Target="../media/image93.e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5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8.wmf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02.w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101.wmf"/><Relationship Id="rId4" Type="http://schemas.openxmlformats.org/officeDocument/2006/relationships/image" Target="../media/image69.png"/><Relationship Id="rId9" Type="http://schemas.openxmlformats.org/officeDocument/2006/relationships/oleObject" Target="../embeddings/oleObject9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3.wmf"/><Relationship Id="rId7" Type="http://schemas.openxmlformats.org/officeDocument/2006/relationships/oleObject" Target="../embeddings/oleObject98.bin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image" Target="../media/image106.wmf"/><Relationship Id="rId7" Type="http://schemas.openxmlformats.org/officeDocument/2006/relationships/image" Target="../media/image108.wmf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10.emf"/><Relationship Id="rId5" Type="http://schemas.openxmlformats.org/officeDocument/2006/relationships/image" Target="../media/image107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9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19.emf"/><Relationship Id="rId3" Type="http://schemas.openxmlformats.org/officeDocument/2006/relationships/image" Target="../media/image111.emf"/><Relationship Id="rId7" Type="http://schemas.openxmlformats.org/officeDocument/2006/relationships/image" Target="../media/image113.wmf"/><Relationship Id="rId12" Type="http://schemas.openxmlformats.org/officeDocument/2006/relationships/image" Target="../media/image116.emf"/><Relationship Id="rId17" Type="http://schemas.openxmlformats.org/officeDocument/2006/relationships/oleObject" Target="../embeddings/oleObject111.bin"/><Relationship Id="rId2" Type="http://schemas.openxmlformats.org/officeDocument/2006/relationships/oleObject" Target="../embeddings/oleObject104.bin"/><Relationship Id="rId16" Type="http://schemas.openxmlformats.org/officeDocument/2006/relationships/image" Target="../media/image118.emf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06.bin"/><Relationship Id="rId11" Type="http://schemas.openxmlformats.org/officeDocument/2006/relationships/oleObject" Target="../embeddings/oleObject108.bin"/><Relationship Id="rId5" Type="http://schemas.openxmlformats.org/officeDocument/2006/relationships/image" Target="../media/image112.emf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15.emf"/><Relationship Id="rId4" Type="http://schemas.openxmlformats.org/officeDocument/2006/relationships/oleObject" Target="../embeddings/oleObject105.bin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17.e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.wmf"/><Relationship Id="rId18" Type="http://schemas.openxmlformats.org/officeDocument/2006/relationships/image" Target="../media/image129.png"/><Relationship Id="rId26" Type="http://schemas.openxmlformats.org/officeDocument/2006/relationships/image" Target="../media/image133.emf"/><Relationship Id="rId3" Type="http://schemas.openxmlformats.org/officeDocument/2006/relationships/image" Target="../media/image120.wmf"/><Relationship Id="rId21" Type="http://schemas.openxmlformats.org/officeDocument/2006/relationships/oleObject" Target="../embeddings/oleObject120.bin"/><Relationship Id="rId34" Type="http://schemas.openxmlformats.org/officeDocument/2006/relationships/image" Target="../media/image137.emf"/><Relationship Id="rId7" Type="http://schemas.openxmlformats.org/officeDocument/2006/relationships/image" Target="../media/image123.png"/><Relationship Id="rId12" Type="http://schemas.openxmlformats.org/officeDocument/2006/relationships/oleObject" Target="../embeddings/oleObject116.bin"/><Relationship Id="rId17" Type="http://schemas.openxmlformats.org/officeDocument/2006/relationships/image" Target="../media/image128.emf"/><Relationship Id="rId25" Type="http://schemas.openxmlformats.org/officeDocument/2006/relationships/oleObject" Target="../embeddings/oleObject122.bin"/><Relationship Id="rId33" Type="http://schemas.openxmlformats.org/officeDocument/2006/relationships/oleObject" Target="../embeddings/oleObject126.bin"/><Relationship Id="rId2" Type="http://schemas.openxmlformats.org/officeDocument/2006/relationships/oleObject" Target="../embeddings/oleObject112.bin"/><Relationship Id="rId16" Type="http://schemas.openxmlformats.org/officeDocument/2006/relationships/oleObject" Target="../embeddings/oleObject118.bin"/><Relationship Id="rId20" Type="http://schemas.openxmlformats.org/officeDocument/2006/relationships/image" Target="../media/image130.emf"/><Relationship Id="rId29" Type="http://schemas.openxmlformats.org/officeDocument/2006/relationships/oleObject" Target="../embeddings/oleObject12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wmf"/><Relationship Id="rId11" Type="http://schemas.openxmlformats.org/officeDocument/2006/relationships/image" Target="../media/image125.wmf"/><Relationship Id="rId24" Type="http://schemas.openxmlformats.org/officeDocument/2006/relationships/image" Target="../media/image132.emf"/><Relationship Id="rId32" Type="http://schemas.openxmlformats.org/officeDocument/2006/relationships/image" Target="../media/image136.emf"/><Relationship Id="rId5" Type="http://schemas.openxmlformats.org/officeDocument/2006/relationships/oleObject" Target="../embeddings/oleObject113.bin"/><Relationship Id="rId15" Type="http://schemas.openxmlformats.org/officeDocument/2006/relationships/image" Target="../media/image127.wmf"/><Relationship Id="rId23" Type="http://schemas.openxmlformats.org/officeDocument/2006/relationships/oleObject" Target="../embeddings/oleObject121.bin"/><Relationship Id="rId28" Type="http://schemas.openxmlformats.org/officeDocument/2006/relationships/image" Target="../media/image134.emf"/><Relationship Id="rId10" Type="http://schemas.openxmlformats.org/officeDocument/2006/relationships/oleObject" Target="../embeddings/oleObject115.bin"/><Relationship Id="rId19" Type="http://schemas.openxmlformats.org/officeDocument/2006/relationships/oleObject" Target="../embeddings/oleObject119.bin"/><Relationship Id="rId31" Type="http://schemas.openxmlformats.org/officeDocument/2006/relationships/oleObject" Target="../embeddings/oleObject125.bin"/><Relationship Id="rId4" Type="http://schemas.openxmlformats.org/officeDocument/2006/relationships/image" Target="../media/image121.png"/><Relationship Id="rId9" Type="http://schemas.openxmlformats.org/officeDocument/2006/relationships/image" Target="../media/image124.emf"/><Relationship Id="rId14" Type="http://schemas.openxmlformats.org/officeDocument/2006/relationships/oleObject" Target="../embeddings/oleObject117.bin"/><Relationship Id="rId22" Type="http://schemas.openxmlformats.org/officeDocument/2006/relationships/image" Target="../media/image131.emf"/><Relationship Id="rId27" Type="http://schemas.openxmlformats.org/officeDocument/2006/relationships/oleObject" Target="../embeddings/oleObject123.bin"/><Relationship Id="rId30" Type="http://schemas.openxmlformats.org/officeDocument/2006/relationships/image" Target="../media/image135.emf"/><Relationship Id="rId8" Type="http://schemas.openxmlformats.org/officeDocument/2006/relationships/oleObject" Target="../embeddings/oleObject11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0.e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e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0.e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e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844675"/>
            <a:ext cx="7772400" cy="966788"/>
          </a:xfrm>
        </p:spPr>
        <p:txBody>
          <a:bodyPr/>
          <a:lstStyle/>
          <a:p>
            <a:pPr algn="ctr"/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 正弦稳态电路的分析 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82B570-6B3F-4412-8714-70DA4B15A55B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9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6191250" y="4364038"/>
            <a:ext cx="15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65" name="Rectangle 9"/>
          <p:cNvSpPr>
            <a:spLocks noChangeArrowheads="1"/>
          </p:cNvSpPr>
          <p:nvPr/>
        </p:nvSpPr>
        <p:spPr bwMode="auto">
          <a:xfrm>
            <a:off x="251520" y="980728"/>
            <a:ext cx="684113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如果电感满足</a:t>
            </a:r>
            <a:r>
              <a:rPr lang="el-GR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ψ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zh-CN" altLang="en-US" sz="2400" dirty="0">
                <a:solidFill>
                  <a:schemeClr val="tx1"/>
                </a:solidFill>
              </a:rPr>
              <a:t>直线关系，磁链与电流的关系为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10255" name="Rectangle 14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992566" cy="720725"/>
          </a:xfrm>
        </p:spPr>
        <p:txBody>
          <a:bodyPr/>
          <a:lstStyle/>
          <a:p>
            <a:r>
              <a:rPr lang="en-US" altLang="zh-CN" sz="3200" dirty="0"/>
              <a:t>3.4 </a:t>
            </a:r>
            <a:r>
              <a:rPr lang="zh-CN" altLang="en-US" sz="3200" dirty="0"/>
              <a:t>三种基本元件伏安关系的相量形式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55067D1-455F-D01E-59BA-E7DF1A1BA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591773"/>
              </p:ext>
            </p:extLst>
          </p:nvPr>
        </p:nvGraphicFramePr>
        <p:xfrm>
          <a:off x="3203848" y="1744511"/>
          <a:ext cx="216024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760" imgH="203040" progId="Equation.DSMT4">
                  <p:embed/>
                </p:oleObj>
              </mc:Choice>
              <mc:Fallback>
                <p:oleObj name="Equation" r:id="rId2" imgW="761760" imgH="203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55067D1-455F-D01E-59BA-E7DF1A1BAF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03848" y="1744511"/>
                        <a:ext cx="2160240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D6161AA-394A-F4EF-CB02-BD192B8C6DB9}"/>
                  </a:ext>
                </a:extLst>
              </p:cNvPr>
              <p:cNvSpPr txBox="1"/>
              <p:nvPr/>
            </p:nvSpPr>
            <p:spPr>
              <a:xfrm>
                <a:off x="355003" y="2814250"/>
                <a:ext cx="8352928" cy="1231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式中L为电感元件的电感量，单位为享(H)。 1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毫</m:t>
                    </m:r>
                  </m:oMath>
                </a14:m>
                <a:r>
                  <a:rPr lang="zh-CN" altLang="en-US" dirty="0"/>
                  <a:t>亨(</a:t>
                </a:r>
                <a:r>
                  <a:rPr lang="en-US" altLang="zh-CN" dirty="0" err="1"/>
                  <a:t>mH</a:t>
                </a:r>
                <a:r>
                  <a:rPr lang="zh-CN" altLang="en-US" dirty="0"/>
                  <a:t>)=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微亨</m:t>
                    </m:r>
                  </m:oMath>
                </a14:m>
                <a:r>
                  <a:rPr lang="zh-CN" altLang="en-US" dirty="0"/>
                  <a:t>(</a:t>
                </a:r>
                <a:r>
                  <a:rPr lang="en-US" altLang="zh-CN" dirty="0" err="1"/>
                  <a:t>uH</a:t>
                </a:r>
                <a:r>
                  <a:rPr lang="zh-CN" altLang="en-US" dirty="0"/>
                  <a:t>)电感元件简称电感。符号L既表示电感元件，也表示元件参数电感量。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D6161AA-394A-F4EF-CB02-BD192B8C6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3" y="2814250"/>
                <a:ext cx="8352928" cy="1231940"/>
              </a:xfrm>
              <a:prstGeom prst="rect">
                <a:avLst/>
              </a:prstGeom>
              <a:blipFill>
                <a:blip r:embed="rId4"/>
                <a:stretch>
                  <a:fillRect l="-1095" t="-5446" b="-6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7D9154C-5D93-256A-9F8D-54E42ED42D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471858"/>
              </p:ext>
            </p:extLst>
          </p:nvPr>
        </p:nvGraphicFramePr>
        <p:xfrm>
          <a:off x="3203848" y="4039929"/>
          <a:ext cx="2788418" cy="900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18960" imgH="393480" progId="Equation.DSMT4">
                  <p:embed/>
                </p:oleObj>
              </mc:Choice>
              <mc:Fallback>
                <p:oleObj name="Equation" r:id="rId5" imgW="1218960" imgH="393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7D9154C-5D93-256A-9F8D-54E42ED42D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848" y="4039929"/>
                        <a:ext cx="2788418" cy="900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01F5A538-BC66-DEA1-330D-C51142568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7711" y="805906"/>
            <a:ext cx="2246289" cy="187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612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82B570-6B3F-4412-8714-70DA4B15A55B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10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6191250" y="4364038"/>
            <a:ext cx="15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Rectangle 14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992566" cy="720725"/>
          </a:xfrm>
        </p:spPr>
        <p:txBody>
          <a:bodyPr/>
          <a:lstStyle/>
          <a:p>
            <a:r>
              <a:rPr lang="en-US" altLang="zh-CN" sz="3200" dirty="0"/>
              <a:t>3.4 </a:t>
            </a:r>
            <a:r>
              <a:rPr lang="zh-CN" altLang="en-US" sz="3200" dirty="0"/>
              <a:t>三种基本元件伏安关系的相量形式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7D9154C-5D93-256A-9F8D-54E42ED42D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586160"/>
              </p:ext>
            </p:extLst>
          </p:nvPr>
        </p:nvGraphicFramePr>
        <p:xfrm>
          <a:off x="2699792" y="1303031"/>
          <a:ext cx="2393950" cy="773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393480" progId="Equation.DSMT4">
                  <p:embed/>
                </p:oleObj>
              </mc:Choice>
              <mc:Fallback>
                <p:oleObj name="Equation" r:id="rId2" imgW="1218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99792" y="1303031"/>
                        <a:ext cx="2393950" cy="773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0AB91E3-829E-E8DE-4E62-D53A0BB3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45" y="3259832"/>
            <a:ext cx="513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dirty="0"/>
              <a:t>电感元件的伏安关系是一个微分关系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D84176-963F-659F-F4EA-960461307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45" y="2323728"/>
            <a:ext cx="239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dirty="0">
                <a:solidFill>
                  <a:srgbClr val="FF0000"/>
                </a:solidFill>
              </a:rPr>
              <a:t>电感是动态元件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C3DF72-7916-794C-D115-6E02D55A4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45" y="4195936"/>
            <a:ext cx="727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dirty="0"/>
              <a:t>当流过电感的电流保持不变，则其两端的电压为零。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52459E-B7A5-3E6C-3AC5-47D3339B3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45" y="4985792"/>
            <a:ext cx="7886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dirty="0"/>
              <a:t>对直流电流而言，电感相当于短路。 </a:t>
            </a:r>
            <a:r>
              <a:rPr lang="zh-CN" altLang="en-US" dirty="0">
                <a:solidFill>
                  <a:srgbClr val="FF0000"/>
                </a:solidFill>
              </a:rPr>
              <a:t>通“直”隔“交”</a:t>
            </a:r>
          </a:p>
        </p:txBody>
      </p:sp>
    </p:spTree>
    <p:extLst>
      <p:ext uri="{BB962C8B-B14F-4D97-AF65-F5344CB8AC3E}">
        <p14:creationId xmlns:p14="http://schemas.microsoft.com/office/powerpoint/2010/main" val="39718558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82B570-6B3F-4412-8714-70DA4B15A55B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11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0255" name="Rectangle 14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992566" cy="720725"/>
          </a:xfrm>
        </p:spPr>
        <p:txBody>
          <a:bodyPr/>
          <a:lstStyle/>
          <a:p>
            <a:r>
              <a:rPr lang="en-US" altLang="zh-CN" sz="3200" dirty="0"/>
              <a:t>3.4 </a:t>
            </a:r>
            <a:r>
              <a:rPr lang="zh-CN" altLang="en-US" sz="3200" dirty="0"/>
              <a:t>三种基本元件伏安关系的相量形式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4B5536-36D1-608D-462C-9E32107B6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13" y="6597650"/>
            <a:ext cx="5762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fld id="{4B0E4BC1-99E5-4DAA-A4C0-A72FA6B6D0F3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87A65B4-AB67-732A-6948-E9AFF5FE8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679913"/>
              </p:ext>
            </p:extLst>
          </p:nvPr>
        </p:nvGraphicFramePr>
        <p:xfrm>
          <a:off x="623888" y="1412404"/>
          <a:ext cx="22875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40497" imgH="406048" progId="Equation.3">
                  <p:embed/>
                </p:oleObj>
              </mc:Choice>
              <mc:Fallback>
                <p:oleObj r:id="rId2" imgW="1040497" imgH="406048" progId="Equation.3">
                  <p:embed/>
                  <p:pic>
                    <p:nvPicPr>
                      <p:cNvPr id="346129" name="对象 346128">
                        <a:extLst>
                          <a:ext uri="{FF2B5EF4-FFF2-40B4-BE49-F238E27FC236}">
                            <a16:creationId xmlns:a16="http://schemas.microsoft.com/office/drawing/2014/main" id="{F38D0182-5C4D-7B67-4655-FB3E9C41E59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1412404"/>
                        <a:ext cx="22875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346129">
            <a:extLst>
              <a:ext uri="{FF2B5EF4-FFF2-40B4-BE49-F238E27FC236}">
                <a16:creationId xmlns:a16="http://schemas.microsoft.com/office/drawing/2014/main" id="{11F82D46-913B-9591-30C8-6F9A870C6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1845791"/>
            <a:ext cx="647700" cy="142875"/>
          </a:xfrm>
          <a:prstGeom prst="rightArrow">
            <a:avLst>
              <a:gd name="adj1" fmla="val 50000"/>
              <a:gd name="adj2" fmla="val 1133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98FD042-81A3-07F1-79C3-2596C9EB8C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320363"/>
              </p:ext>
            </p:extLst>
          </p:nvPr>
        </p:nvGraphicFramePr>
        <p:xfrm>
          <a:off x="3979863" y="1485429"/>
          <a:ext cx="39338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89147" imgH="406048" progId="Equation.3">
                  <p:embed/>
                </p:oleObj>
              </mc:Choice>
              <mc:Fallback>
                <p:oleObj r:id="rId4" imgW="1789147" imgH="406048" progId="Equation.3">
                  <p:embed/>
                  <p:pic>
                    <p:nvPicPr>
                      <p:cNvPr id="346131" name="对象 346130">
                        <a:extLst>
                          <a:ext uri="{FF2B5EF4-FFF2-40B4-BE49-F238E27FC236}">
                            <a16:creationId xmlns:a16="http://schemas.microsoft.com/office/drawing/2014/main" id="{B92EC6D7-7385-70D6-7C93-4A5C6C7B4DA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1485429"/>
                        <a:ext cx="39338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CFBB387D-BF4B-9092-1DA7-D7057F1AD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564904"/>
            <a:ext cx="483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dirty="0"/>
              <a:t>电感元件以磁场能的形式存储能量 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37A4818-51C2-BF64-8B40-BBE3891823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447120"/>
              </p:ext>
            </p:extLst>
          </p:nvPr>
        </p:nvGraphicFramePr>
        <p:xfrm>
          <a:off x="681038" y="3212976"/>
          <a:ext cx="62928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829644" imgH="406048" progId="Equation.3">
                  <p:embed/>
                </p:oleObj>
              </mc:Choice>
              <mc:Fallback>
                <p:oleObj r:id="rId6" imgW="2829644" imgH="406048" progId="Equation.3">
                  <p:embed/>
                  <p:pic>
                    <p:nvPicPr>
                      <p:cNvPr id="346133" name="对象 346132">
                        <a:extLst>
                          <a:ext uri="{FF2B5EF4-FFF2-40B4-BE49-F238E27FC236}">
                            <a16:creationId xmlns:a16="http://schemas.microsoft.com/office/drawing/2014/main" id="{4DEE8B76-94C4-C2EB-15CE-3CC8418E30B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3212976"/>
                        <a:ext cx="62928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1C6FC4CE-C0F8-721E-0C7F-9C03165E2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221088"/>
            <a:ext cx="727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dirty="0"/>
              <a:t>电感存储的能量只与当前时间流过</a:t>
            </a:r>
            <a:r>
              <a:rPr lang="zh-CN" altLang="en-US" dirty="0">
                <a:solidFill>
                  <a:srgbClr val="FF0000"/>
                </a:solidFill>
              </a:rPr>
              <a:t>电感的电流值</a:t>
            </a:r>
            <a:r>
              <a:rPr lang="zh-CN" altLang="en-US" dirty="0"/>
              <a:t>有关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4C6980C-5433-A773-4CD3-C3088D010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054947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dirty="0"/>
              <a:t>电感的电流反映了其存储能量的大小，将电流称为电感的状态变量。 </a:t>
            </a:r>
          </a:p>
        </p:txBody>
      </p:sp>
      <p:sp>
        <p:nvSpPr>
          <p:cNvPr id="18" name="文本框 346135">
            <a:extLst>
              <a:ext uri="{FF2B5EF4-FFF2-40B4-BE49-F238E27FC236}">
                <a16:creationId xmlns:a16="http://schemas.microsoft.com/office/drawing/2014/main" id="{95D0AEBE-12CE-58CD-09E3-A01B4B555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34290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≥</a:t>
            </a:r>
            <a:r>
              <a:rPr lang="en-US" altLang="zh-CN" dirty="0"/>
              <a:t>0</a:t>
            </a:r>
          </a:p>
        </p:txBody>
      </p:sp>
      <p:sp>
        <p:nvSpPr>
          <p:cNvPr id="19" name="文本框 346136">
            <a:extLst>
              <a:ext uri="{FF2B5EF4-FFF2-40B4-BE49-F238E27FC236}">
                <a16:creationId xmlns:a16="http://schemas.microsoft.com/office/drawing/2014/main" id="{C47B7352-CDB5-5F0B-C930-556147DE8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3212976"/>
            <a:ext cx="10271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无源器件</a:t>
            </a:r>
          </a:p>
        </p:txBody>
      </p:sp>
      <p:sp>
        <p:nvSpPr>
          <p:cNvPr id="20" name="线形标注 2 346137">
            <a:extLst>
              <a:ext uri="{FF2B5EF4-FFF2-40B4-BE49-F238E27FC236}">
                <a16:creationId xmlns:a16="http://schemas.microsoft.com/office/drawing/2014/main" id="{C16E8C6C-BEA8-F042-AC99-A85CEF8286A3}"/>
              </a:ext>
            </a:extLst>
          </p:cNvPr>
          <p:cNvSpPr>
            <a:spLocks/>
          </p:cNvSpPr>
          <p:nvPr/>
        </p:nvSpPr>
        <p:spPr bwMode="auto">
          <a:xfrm>
            <a:off x="6516688" y="764704"/>
            <a:ext cx="2444750" cy="609600"/>
          </a:xfrm>
          <a:prstGeom prst="borderCallout2">
            <a:avLst>
              <a:gd name="adj1" fmla="val 18750"/>
              <a:gd name="adj2" fmla="val -3116"/>
              <a:gd name="adj3" fmla="val 18750"/>
              <a:gd name="adj4" fmla="val -17532"/>
              <a:gd name="adj5" fmla="val 148699"/>
              <a:gd name="adj6" fmla="val -32532"/>
            </a:avLst>
          </a:prstGeom>
          <a:solidFill>
            <a:srgbClr val="A6F4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积分形式的</a:t>
            </a:r>
            <a:r>
              <a:rPr lang="en-US" altLang="zh-CN"/>
              <a:t>VAR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9AAF58-B921-CF5B-542F-FA894529F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090" y="234888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记忆元件</a:t>
            </a:r>
          </a:p>
        </p:txBody>
      </p:sp>
    </p:spTree>
    <p:extLst>
      <p:ext uri="{BB962C8B-B14F-4D97-AF65-F5344CB8AC3E}">
        <p14:creationId xmlns:p14="http://schemas.microsoft.com/office/powerpoint/2010/main" val="33563400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  <p:bldP spid="20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82B570-6B3F-4412-8714-70DA4B15A55B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12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6191250" y="4364038"/>
            <a:ext cx="15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65" name="Rectangle 9"/>
          <p:cNvSpPr>
            <a:spLocks noChangeArrowheads="1"/>
          </p:cNvSpPr>
          <p:nvPr/>
        </p:nvSpPr>
        <p:spPr bwMode="auto">
          <a:xfrm>
            <a:off x="611188" y="1344164"/>
            <a:ext cx="5689004" cy="251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</a:rPr>
              <a:t>、电容元件的定义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</a:rPr>
              <a:t>: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</a:rPr>
              <a:t>一个二端元件，如果在任意时刻，其库伏关系能用</a:t>
            </a:r>
            <a:r>
              <a:rPr lang="en-US" altLang="zh-CN" sz="2400" dirty="0">
                <a:latin typeface="黑体" panose="02010609060101010101" pitchFamily="49" charset="-122"/>
              </a:rPr>
              <a:t>q-u</a:t>
            </a:r>
            <a:r>
              <a:rPr lang="zh-CN" altLang="en-US" sz="2400" dirty="0">
                <a:latin typeface="黑体" panose="02010609060101010101" pitchFamily="49" charset="-122"/>
              </a:rPr>
              <a:t>平面上的曲线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</a:rPr>
              <a:t>确定，就称其为</a:t>
            </a:r>
            <a:r>
              <a:rPr lang="zh-CN" altLang="en-US" sz="2400" dirty="0">
                <a:latin typeface="黑体" panose="02010609060101010101" pitchFamily="49" charset="-122"/>
              </a:rPr>
              <a:t>电容元件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</a:rPr>
              <a:t>简称电容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</a:rPr>
              <a:t>。若曲线为通过原点的一条直线，且不随时间变化，则称为线性非时变电容。</a:t>
            </a:r>
          </a:p>
        </p:txBody>
      </p:sp>
      <p:sp>
        <p:nvSpPr>
          <p:cNvPr id="10255" name="Rectangle 14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992566" cy="720725"/>
          </a:xfrm>
        </p:spPr>
        <p:txBody>
          <a:bodyPr/>
          <a:lstStyle/>
          <a:p>
            <a:r>
              <a:rPr lang="en-US" altLang="zh-CN" sz="3200" dirty="0"/>
              <a:t>3.4 </a:t>
            </a:r>
            <a:r>
              <a:rPr lang="zh-CN" altLang="en-US" sz="3200" dirty="0"/>
              <a:t>三种基本元件伏安关系的相量形式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1ED3FB-4AC5-6AD4-F48C-57F97B8FC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3789040"/>
            <a:ext cx="2300876" cy="1763643"/>
          </a:xfrm>
          <a:prstGeom prst="rect">
            <a:avLst/>
          </a:prstGeom>
        </p:spPr>
      </p:pic>
      <p:graphicFrame>
        <p:nvGraphicFramePr>
          <p:cNvPr id="4" name="Object 16">
            <a:extLst>
              <a:ext uri="{FF2B5EF4-FFF2-40B4-BE49-F238E27FC236}">
                <a16:creationId xmlns:a16="http://schemas.microsoft.com/office/drawing/2014/main" id="{7089DE04-4B1F-7684-94DC-FFA6830C5D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661989"/>
              </p:ext>
            </p:extLst>
          </p:nvPr>
        </p:nvGraphicFramePr>
        <p:xfrm>
          <a:off x="6948264" y="1124744"/>
          <a:ext cx="1844970" cy="2150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317625" imgH="1532890" progId="Visio.Drawing.11">
                  <p:embed/>
                </p:oleObj>
              </mc:Choice>
              <mc:Fallback>
                <p:oleObj name="Visio" r:id="rId3" imgW="1317625" imgH="1532890" progId="Visio.Drawing.11">
                  <p:embed/>
                  <p:pic>
                    <p:nvPicPr>
                      <p:cNvPr id="58984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124744"/>
                        <a:ext cx="1844970" cy="2150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58B06CE-8AA0-DEA2-44CC-07CFD562E1AE}"/>
              </a:ext>
            </a:extLst>
          </p:cNvPr>
          <p:cNvSpPr txBox="1"/>
          <p:nvPr/>
        </p:nvSpPr>
        <p:spPr>
          <a:xfrm>
            <a:off x="401185" y="4653136"/>
            <a:ext cx="59046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</a:rPr>
              <a:t>注意：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</a:rPr>
              <a:t>只讨论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</a:rPr>
              <a:t>线性非时变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</a:rPr>
              <a:t>电容元件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82B570-6B3F-4412-8714-70DA4B15A55B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13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6191250" y="4364038"/>
            <a:ext cx="15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65" name="Rectangle 9"/>
          <p:cNvSpPr>
            <a:spLocks noChangeArrowheads="1"/>
          </p:cNvSpPr>
          <p:nvPr/>
        </p:nvSpPr>
        <p:spPr bwMode="auto">
          <a:xfrm>
            <a:off x="535068" y="877658"/>
            <a:ext cx="7992565" cy="123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</a:rPr>
              <a:t>在电容上电压、电荷的参考极性一致时，由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</a:rPr>
              <a:t>q-u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</a:rPr>
              <a:t>曲线可知，电荷量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</a:rPr>
              <a:t>q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</a:rPr>
              <a:t>与其端电压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</a:rPr>
              <a:t>u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</a:rPr>
              <a:t>的关系为</a:t>
            </a:r>
          </a:p>
        </p:txBody>
      </p:sp>
      <p:sp>
        <p:nvSpPr>
          <p:cNvPr id="10255" name="Rectangle 14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992566" cy="720725"/>
          </a:xfrm>
        </p:spPr>
        <p:txBody>
          <a:bodyPr/>
          <a:lstStyle/>
          <a:p>
            <a:r>
              <a:rPr lang="en-US" altLang="zh-CN" sz="3200" dirty="0"/>
              <a:t>3.4 </a:t>
            </a:r>
            <a:r>
              <a:rPr lang="zh-CN" altLang="en-US" sz="3200" dirty="0"/>
              <a:t>三种基本元件伏安关系的相量形式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8F5A00-80AC-649F-4368-B1204F8BAAE9}"/>
                  </a:ext>
                </a:extLst>
              </p:cNvPr>
              <p:cNvSpPr txBox="1"/>
              <p:nvPr/>
            </p:nvSpPr>
            <p:spPr>
              <a:xfrm>
                <a:off x="535069" y="2708920"/>
                <a:ext cx="8081714" cy="1231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    式中C称为电容元件的电容量，单位为法(F)，1法=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dirty="0"/>
                  <a:t>微法(uF)=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zh-CN" altLang="en-US" dirty="0"/>
                  <a:t>皮法(pF)。符号C既表示电容元件，也表示元件的参数。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8F5A00-80AC-649F-4368-B1204F8BA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69" y="2708920"/>
                <a:ext cx="8081714" cy="1231940"/>
              </a:xfrm>
              <a:prstGeom prst="rect">
                <a:avLst/>
              </a:prstGeom>
              <a:blipFill>
                <a:blip r:embed="rId2"/>
                <a:stretch>
                  <a:fillRect l="-1207" t="-5446" r="-980" b="-6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ADF525F1-9CE1-6E81-BD2F-BB4CE7FC4B4C}"/>
              </a:ext>
            </a:extLst>
          </p:cNvPr>
          <p:cNvSpPr txBox="1"/>
          <p:nvPr/>
        </p:nvSpPr>
        <p:spPr>
          <a:xfrm>
            <a:off x="527217" y="3956863"/>
            <a:ext cx="82257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在电路分析中，一般关心的是电容元件的</a:t>
            </a:r>
            <a:r>
              <a:rPr lang="zh-CN" altLang="en-US" dirty="0">
                <a:solidFill>
                  <a:srgbClr val="FF0000"/>
                </a:solidFill>
              </a:rPr>
              <a:t>伏安关系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储能关系</a:t>
            </a:r>
            <a:r>
              <a:rPr lang="zh-CN" altLang="en-US" dirty="0"/>
              <a:t>。若设电容端电压与通过的电流采用</a:t>
            </a:r>
            <a:r>
              <a:rPr lang="zh-CN" altLang="en-US" dirty="0">
                <a:solidFill>
                  <a:srgbClr val="FF0000"/>
                </a:solidFill>
              </a:rPr>
              <a:t>关联参考方向</a:t>
            </a:r>
            <a:r>
              <a:rPr lang="zh-CN" altLang="en-US" dirty="0"/>
              <a:t>，则有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8D358EB-2404-D01D-4032-5395C2B925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676017"/>
              </p:ext>
            </p:extLst>
          </p:nvPr>
        </p:nvGraphicFramePr>
        <p:xfrm>
          <a:off x="3563888" y="2060848"/>
          <a:ext cx="1858260" cy="4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0" imgH="203040" progId="Equation.DSMT4">
                  <p:embed/>
                </p:oleObj>
              </mc:Choice>
              <mc:Fallback>
                <p:oleObj name="Equation" r:id="rId3" imgW="774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2060848"/>
                        <a:ext cx="1858260" cy="487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490BEF9-620F-336C-AF71-6EAF57A671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001101"/>
              </p:ext>
            </p:extLst>
          </p:nvPr>
        </p:nvGraphicFramePr>
        <p:xfrm>
          <a:off x="2771800" y="5013176"/>
          <a:ext cx="2681907" cy="78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040" imgH="393480" progId="Equation.DSMT4">
                  <p:embed/>
                </p:oleObj>
              </mc:Choice>
              <mc:Fallback>
                <p:oleObj name="Equation" r:id="rId5" imgW="1346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800" y="5013176"/>
                        <a:ext cx="2681907" cy="784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17402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5" grpId="0"/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82B570-6B3F-4412-8714-70DA4B15A55B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14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6191250" y="4364038"/>
            <a:ext cx="15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Rectangle 14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992566" cy="720725"/>
          </a:xfrm>
        </p:spPr>
        <p:txBody>
          <a:bodyPr/>
          <a:lstStyle/>
          <a:p>
            <a:r>
              <a:rPr lang="en-US" altLang="zh-CN" sz="3200" dirty="0"/>
              <a:t>3.4 </a:t>
            </a:r>
            <a:r>
              <a:rPr lang="zh-CN" altLang="en-US" sz="3200" dirty="0"/>
              <a:t>三种基本元件伏安关系的相量形式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490BEF9-620F-336C-AF71-6EAF57A671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776155"/>
              </p:ext>
            </p:extLst>
          </p:nvPr>
        </p:nvGraphicFramePr>
        <p:xfrm>
          <a:off x="2979179" y="1268760"/>
          <a:ext cx="2681907" cy="78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040" imgH="393480" progId="Equation.DSMT4">
                  <p:embed/>
                </p:oleObj>
              </mc:Choice>
              <mc:Fallback>
                <p:oleObj name="Equation" r:id="rId2" imgW="1346040" imgH="393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490BEF9-620F-336C-AF71-6EAF57A671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79179" y="1268760"/>
                        <a:ext cx="2681907" cy="784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6AE543E-09FF-C6FB-7CC6-47497C38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323728"/>
            <a:ext cx="239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dirty="0"/>
              <a:t>电容是</a:t>
            </a:r>
            <a:r>
              <a:rPr lang="zh-CN" altLang="en-US" dirty="0">
                <a:solidFill>
                  <a:srgbClr val="FF0000"/>
                </a:solidFill>
              </a:rPr>
              <a:t>动态元件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0A4A87-6691-BADE-251C-D18000C7D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46" y="3187824"/>
            <a:ext cx="696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dirty="0"/>
              <a:t>当电容两端的电压保持不变，则通过它的电流为零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3D0CA6-F334-DD46-DA99-5709915B6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330531"/>
            <a:ext cx="784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dirty="0"/>
              <a:t>对直流电压而言，电容相当于开路，因此电容具有隔断直流的作用</a:t>
            </a:r>
            <a:r>
              <a:rPr lang="zh-CN" altLang="en-US" dirty="0">
                <a:solidFill>
                  <a:srgbClr val="FF0000"/>
                </a:solidFill>
              </a:rPr>
              <a:t>。 通“交”隔“直”</a:t>
            </a:r>
          </a:p>
        </p:txBody>
      </p:sp>
      <p:graphicFrame>
        <p:nvGraphicFramePr>
          <p:cNvPr id="7" name="Object 16">
            <a:extLst>
              <a:ext uri="{FF2B5EF4-FFF2-40B4-BE49-F238E27FC236}">
                <a16:creationId xmlns:a16="http://schemas.microsoft.com/office/drawing/2014/main" id="{A187550B-171E-DA71-0024-70A7D0A04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978252"/>
              </p:ext>
            </p:extLst>
          </p:nvPr>
        </p:nvGraphicFramePr>
        <p:xfrm>
          <a:off x="7020272" y="705820"/>
          <a:ext cx="1844970" cy="2150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317625" imgH="1532890" progId="Visio.Drawing.11">
                  <p:embed/>
                </p:oleObj>
              </mc:Choice>
              <mc:Fallback>
                <p:oleObj name="Visio" r:id="rId4" imgW="1317625" imgH="1532890" progId="Visio.Drawing.11">
                  <p:embed/>
                  <p:pic>
                    <p:nvPicPr>
                      <p:cNvPr id="4" name="Object 16">
                        <a:extLst>
                          <a:ext uri="{FF2B5EF4-FFF2-40B4-BE49-F238E27FC236}">
                            <a16:creationId xmlns:a16="http://schemas.microsoft.com/office/drawing/2014/main" id="{7089DE04-4B1F-7684-94DC-FFA6830C5D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705820"/>
                        <a:ext cx="1844970" cy="2150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6631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781596-340F-9FDB-9360-B55D2FBB97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5525B-CE8D-42FC-B009-8EE9093420FA}" type="slidenum">
              <a:rPr lang="zh-CN" altLang="en-US" smtClean="0"/>
              <a:t>15</a:t>
            </a:fld>
            <a:endParaRPr lang="en-US" altLang="zh-CN"/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9BA98BEE-FD70-229E-81E7-CB61E2F49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13" y="6597650"/>
            <a:ext cx="5762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fld id="{4490D3D5-CDDE-4F07-B450-343F7F895E60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FC213E0-753E-21C0-6D50-8B4A1F862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876553"/>
              </p:ext>
            </p:extLst>
          </p:nvPr>
        </p:nvGraphicFramePr>
        <p:xfrm>
          <a:off x="611188" y="1311672"/>
          <a:ext cx="23145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53186" imgH="406048" progId="Equation.3">
                  <p:embed/>
                </p:oleObj>
              </mc:Choice>
              <mc:Fallback>
                <p:oleObj r:id="rId2" imgW="1053186" imgH="406048" progId="Equation.3">
                  <p:embed/>
                  <p:pic>
                    <p:nvPicPr>
                      <p:cNvPr id="243737" name="对象 243736">
                        <a:extLst>
                          <a:ext uri="{FF2B5EF4-FFF2-40B4-BE49-F238E27FC236}">
                            <a16:creationId xmlns:a16="http://schemas.microsoft.com/office/drawing/2014/main" id="{C60D6B51-9CB9-4D68-7AAE-C9B327821DC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311672"/>
                        <a:ext cx="231457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243737">
            <a:extLst>
              <a:ext uri="{FF2B5EF4-FFF2-40B4-BE49-F238E27FC236}">
                <a16:creationId xmlns:a16="http://schemas.microsoft.com/office/drawing/2014/main" id="{0A863DB7-EE48-E76D-1E09-2FA38B0C0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1745059"/>
            <a:ext cx="647700" cy="142875"/>
          </a:xfrm>
          <a:prstGeom prst="rightArrow">
            <a:avLst>
              <a:gd name="adj1" fmla="val 50000"/>
              <a:gd name="adj2" fmla="val 1133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A78B79A-CF1B-83F1-DE25-CC9E01A906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652987"/>
              </p:ext>
            </p:extLst>
          </p:nvPr>
        </p:nvGraphicFramePr>
        <p:xfrm>
          <a:off x="3924300" y="1384697"/>
          <a:ext cx="4044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39903" imgH="406048" progId="Equation.3">
                  <p:embed/>
                </p:oleObj>
              </mc:Choice>
              <mc:Fallback>
                <p:oleObj r:id="rId4" imgW="1839903" imgH="406048" progId="Equation.3">
                  <p:embed/>
                  <p:pic>
                    <p:nvPicPr>
                      <p:cNvPr id="243739" name="对象 243738">
                        <a:extLst>
                          <a:ext uri="{FF2B5EF4-FFF2-40B4-BE49-F238E27FC236}">
                            <a16:creationId xmlns:a16="http://schemas.microsoft.com/office/drawing/2014/main" id="{7ACEEC36-3BA3-70B5-3658-FEC88541B5E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384697"/>
                        <a:ext cx="4044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A0557D42-3FB5-258C-5127-A7CC0EF63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896"/>
            <a:ext cx="483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/>
              <a:t>电容元件以电场能的形式存储能量 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7C8FDB3-4C58-DB38-5CBB-911C6021CA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474956"/>
              </p:ext>
            </p:extLst>
          </p:nvPr>
        </p:nvGraphicFramePr>
        <p:xfrm>
          <a:off x="611188" y="3184897"/>
          <a:ext cx="64341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893089" imgH="406048" progId="Equation.3">
                  <p:embed/>
                </p:oleObj>
              </mc:Choice>
              <mc:Fallback>
                <p:oleObj r:id="rId6" imgW="2893089" imgH="406048" progId="Equation.3">
                  <p:embed/>
                  <p:pic>
                    <p:nvPicPr>
                      <p:cNvPr id="243741" name="对象 243740">
                        <a:extLst>
                          <a:ext uri="{FF2B5EF4-FFF2-40B4-BE49-F238E27FC236}">
                            <a16:creationId xmlns:a16="http://schemas.microsoft.com/office/drawing/2014/main" id="{97B137CD-31A1-2CC4-4F84-44EBDF90A05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184897"/>
                        <a:ext cx="643413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线形标注 2 243741">
            <a:extLst>
              <a:ext uri="{FF2B5EF4-FFF2-40B4-BE49-F238E27FC236}">
                <a16:creationId xmlns:a16="http://schemas.microsoft.com/office/drawing/2014/main" id="{58596366-54CD-5BAA-E1D0-8346BB5DF86F}"/>
              </a:ext>
            </a:extLst>
          </p:cNvPr>
          <p:cNvSpPr>
            <a:spLocks/>
          </p:cNvSpPr>
          <p:nvPr/>
        </p:nvSpPr>
        <p:spPr bwMode="auto">
          <a:xfrm>
            <a:off x="6519863" y="694134"/>
            <a:ext cx="2444750" cy="609600"/>
          </a:xfrm>
          <a:prstGeom prst="borderCallout2">
            <a:avLst>
              <a:gd name="adj1" fmla="val 18750"/>
              <a:gd name="adj2" fmla="val -3116"/>
              <a:gd name="adj3" fmla="val 18750"/>
              <a:gd name="adj4" fmla="val -17532"/>
              <a:gd name="adj5" fmla="val 148699"/>
              <a:gd name="adj6" fmla="val -32532"/>
            </a:avLst>
          </a:prstGeom>
          <a:solidFill>
            <a:srgbClr val="A6F4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积分形式的</a:t>
            </a:r>
            <a:r>
              <a:rPr lang="en-US" altLang="zh-CN"/>
              <a:t>VAR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B07D508-A79C-E6A2-C6B3-05657B798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365625"/>
            <a:ext cx="727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dirty="0"/>
              <a:t>电容存储的能量只与当前时间</a:t>
            </a:r>
            <a:r>
              <a:rPr lang="zh-CN" altLang="en-US" dirty="0">
                <a:solidFill>
                  <a:srgbClr val="FF0000"/>
                </a:solidFill>
              </a:rPr>
              <a:t>电容两端的电压值</a:t>
            </a:r>
            <a:r>
              <a:rPr lang="zh-CN" altLang="en-US" dirty="0"/>
              <a:t>有关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E43EC8E-EC6F-00A8-4792-D98B2F40B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941888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dirty="0"/>
              <a:t>电容的电压反映了其存储能量的大小，将电压称为电容的状态变量。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20ABFA8-8BF0-5B86-EF29-50F611054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3403848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≥</a:t>
            </a:r>
            <a:r>
              <a:rPr lang="en-US" altLang="zh-CN" dirty="0"/>
              <a:t>0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FFF040-101B-5D84-6202-1A7683EEF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3284984"/>
            <a:ext cx="10271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无源器件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D42E4E-B5E1-C5DA-28F6-254BCD8EE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176" y="22860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记忆元件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F9A69A06-0987-2297-B350-0D5F50599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992566" cy="720725"/>
          </a:xfrm>
        </p:spPr>
        <p:txBody>
          <a:bodyPr/>
          <a:lstStyle/>
          <a:p>
            <a:r>
              <a:rPr lang="en-US" altLang="zh-CN" sz="3200" dirty="0"/>
              <a:t>3.4 </a:t>
            </a:r>
            <a:r>
              <a:rPr lang="zh-CN" altLang="en-US" sz="3200" dirty="0"/>
              <a:t>三种基本元件伏安关系的相量形式</a:t>
            </a:r>
          </a:p>
        </p:txBody>
      </p:sp>
    </p:spTree>
    <p:extLst>
      <p:ext uri="{BB962C8B-B14F-4D97-AF65-F5344CB8AC3E}">
        <p14:creationId xmlns:p14="http://schemas.microsoft.com/office/powerpoint/2010/main" val="40956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EE5EB2-66C1-47F3-A33D-D152BEBB4DA6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16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80610" name="Object 2"/>
          <p:cNvGraphicFramePr>
            <a:graphicFrameLocks noChangeAspect="1"/>
          </p:cNvGraphicFramePr>
          <p:nvPr/>
        </p:nvGraphicFramePr>
        <p:xfrm>
          <a:off x="5292725" y="2576513"/>
          <a:ext cx="965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03200" progId="Equation.3">
                  <p:embed/>
                </p:oleObj>
              </mc:Choice>
              <mc:Fallback>
                <p:oleObj name="Equation" r:id="rId2" imgW="6096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576513"/>
                        <a:ext cx="965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11" name="Rectangle 3"/>
          <p:cNvSpPr>
            <a:spLocks noChangeArrowheads="1"/>
          </p:cNvSpPr>
          <p:nvPr/>
        </p:nvSpPr>
        <p:spPr bwMode="auto">
          <a:xfrm>
            <a:off x="3492500" y="2508250"/>
            <a:ext cx="179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/>
              <a:t>由欧姆定律</a:t>
            </a:r>
            <a:r>
              <a:rPr kumimoji="1" lang="en-US" altLang="zh-CN" sz="2400"/>
              <a:t>:</a:t>
            </a:r>
          </a:p>
        </p:txBody>
      </p:sp>
      <p:sp>
        <p:nvSpPr>
          <p:cNvPr id="580612" name="Rectangle 4"/>
          <p:cNvSpPr>
            <a:spLocks noChangeArrowheads="1"/>
          </p:cNvSpPr>
          <p:nvPr/>
        </p:nvSpPr>
        <p:spPr bwMode="auto">
          <a:xfrm>
            <a:off x="4216400" y="4176713"/>
            <a:ext cx="287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/>
              <a:t>（</a:t>
            </a:r>
            <a:r>
              <a:rPr kumimoji="1" lang="en-US" altLang="zh-CN"/>
              <a:t>1</a:t>
            </a:r>
            <a:r>
              <a:rPr kumimoji="1" lang="zh-CN" altLang="en-US"/>
              <a:t>） 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频率相同</a:t>
            </a:r>
          </a:p>
        </p:txBody>
      </p:sp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4216400" y="4697413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/>
              <a:t>（</a:t>
            </a:r>
            <a:r>
              <a:rPr kumimoji="1" lang="en-US" altLang="zh-CN" sz="2400"/>
              <a:t>2</a:t>
            </a:r>
            <a:r>
              <a:rPr kumimoji="1" lang="zh-CN" altLang="en-US" sz="2400"/>
              <a:t>） 有效值  </a:t>
            </a:r>
            <a:r>
              <a:rPr kumimoji="1" lang="en-US" altLang="zh-CN" sz="2400" b="1" i="1"/>
              <a:t>U </a:t>
            </a:r>
            <a:r>
              <a:rPr kumimoji="1" lang="en-US" altLang="zh-CN" sz="2400" b="1"/>
              <a:t>=</a:t>
            </a:r>
            <a:r>
              <a:rPr kumimoji="1" lang="en-US" altLang="zh-CN" sz="2400" b="1" i="1"/>
              <a:t>RI</a:t>
            </a:r>
            <a:endParaRPr kumimoji="1" lang="en-US" altLang="zh-CN" sz="2400" b="1"/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6191250" y="4324350"/>
            <a:ext cx="15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0615" name="Object 7"/>
          <p:cNvGraphicFramePr>
            <a:graphicFrameLocks noChangeAspect="1"/>
          </p:cNvGraphicFramePr>
          <p:nvPr/>
        </p:nvGraphicFramePr>
        <p:xfrm>
          <a:off x="6159500" y="5180013"/>
          <a:ext cx="2055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33500" imgH="266700" progId="Equation.3">
                  <p:embed/>
                </p:oleObj>
              </mc:Choice>
              <mc:Fallback>
                <p:oleObj name="公式" r:id="rId4" imgW="1333500" imgH="266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5180013"/>
                        <a:ext cx="2055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16" name="Text Box 8"/>
          <p:cNvSpPr txBox="1">
            <a:spLocks noChangeArrowheads="1"/>
          </p:cNvSpPr>
          <p:nvPr/>
        </p:nvSpPr>
        <p:spPr bwMode="auto">
          <a:xfrm>
            <a:off x="4203700" y="5173663"/>
            <a:ext cx="1955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/>
              <a:t>（</a:t>
            </a:r>
            <a:r>
              <a:rPr kumimoji="1" lang="en-US" altLang="zh-CN" sz="2400"/>
              <a:t>3</a:t>
            </a:r>
            <a:r>
              <a:rPr kumimoji="1" lang="zh-CN" altLang="en-US" sz="2400"/>
              <a:t>） 相位差</a:t>
            </a:r>
          </a:p>
        </p:txBody>
      </p:sp>
      <p:sp>
        <p:nvSpPr>
          <p:cNvPr id="580617" name="Text Box 9"/>
          <p:cNvSpPr txBox="1">
            <a:spLocks noChangeArrowheads="1"/>
          </p:cNvSpPr>
          <p:nvPr/>
        </p:nvSpPr>
        <p:spPr bwMode="auto">
          <a:xfrm>
            <a:off x="3563938" y="1987550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/>
              <a:t>若</a:t>
            </a:r>
          </a:p>
        </p:txBody>
      </p:sp>
      <p:graphicFrame>
        <p:nvGraphicFramePr>
          <p:cNvPr id="580618" name="Object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11638" y="1944688"/>
          <a:ext cx="20050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2665" imgH="241300" progId="Equation.3">
                  <p:embed/>
                </p:oleObj>
              </mc:Choice>
              <mc:Fallback>
                <p:oleObj name="Equation" r:id="rId6" imgW="1002665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944688"/>
                        <a:ext cx="20050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19" name="Object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11638" y="2979738"/>
          <a:ext cx="18780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39165" imgH="215900" progId="Equation.3">
                  <p:embed/>
                </p:oleObj>
              </mc:Choice>
              <mc:Fallback>
                <p:oleObj name="Equation" r:id="rId8" imgW="939165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979738"/>
                        <a:ext cx="18780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20" name="Object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11863" y="2954338"/>
          <a:ext cx="19796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989965" imgH="241300" progId="Equation.3">
                  <p:embed/>
                </p:oleObj>
              </mc:Choice>
              <mc:Fallback>
                <p:oleObj name="公式" r:id="rId10" imgW="989965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954338"/>
                        <a:ext cx="19796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21" name="Text Box 13"/>
          <p:cNvSpPr txBox="1">
            <a:spLocks noChangeArrowheads="1"/>
          </p:cNvSpPr>
          <p:nvPr/>
        </p:nvSpPr>
        <p:spPr bwMode="auto">
          <a:xfrm>
            <a:off x="3708400" y="295275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得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4267200" y="405765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4114800" y="293687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0624" name="Text Box 16"/>
          <p:cNvSpPr txBox="1">
            <a:spLocks noChangeArrowheads="1"/>
          </p:cNvSpPr>
          <p:nvPr/>
        </p:nvSpPr>
        <p:spPr bwMode="auto">
          <a:xfrm>
            <a:off x="3708400" y="360045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对照电压与电流，可见</a:t>
            </a:r>
          </a:p>
        </p:txBody>
      </p:sp>
      <p:sp>
        <p:nvSpPr>
          <p:cNvPr id="8210" name="Rectangle 17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920038" cy="720725"/>
          </a:xfrm>
        </p:spPr>
        <p:txBody>
          <a:bodyPr/>
          <a:lstStyle/>
          <a:p>
            <a:r>
              <a:rPr lang="en-US" altLang="zh-CN" sz="3200" dirty="0"/>
              <a:t>3.4 </a:t>
            </a:r>
            <a:r>
              <a:rPr lang="zh-CN" altLang="en-US" sz="3200" dirty="0"/>
              <a:t>三种基本元件伏安关系的相量形式</a:t>
            </a:r>
          </a:p>
        </p:txBody>
      </p:sp>
      <p:sp>
        <p:nvSpPr>
          <p:cNvPr id="8211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84213" y="1485900"/>
            <a:ext cx="7772400" cy="503238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）电压与电流的关系</a:t>
            </a:r>
          </a:p>
        </p:txBody>
      </p:sp>
      <p:graphicFrame>
        <p:nvGraphicFramePr>
          <p:cNvPr id="580627" name="Object 19"/>
          <p:cNvGraphicFramePr>
            <a:graphicFrameLocks noChangeAspect="1"/>
          </p:cNvGraphicFramePr>
          <p:nvPr/>
        </p:nvGraphicFramePr>
        <p:xfrm>
          <a:off x="1187450" y="1871663"/>
          <a:ext cx="1539875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461135" imgH="1873885" progId="Visio.Drawing.11">
                  <p:embed/>
                </p:oleObj>
              </mc:Choice>
              <mc:Fallback>
                <p:oleObj name="Visio" r:id="rId12" imgW="1461135" imgH="1873885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871663"/>
                        <a:ext cx="1539875" cy="197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28" name="Object 20"/>
          <p:cNvGraphicFramePr>
            <a:graphicFrameLocks noChangeAspect="1"/>
          </p:cNvGraphicFramePr>
          <p:nvPr/>
        </p:nvGraphicFramePr>
        <p:xfrm>
          <a:off x="755650" y="4105275"/>
          <a:ext cx="2782888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2743200" imgH="1649730" progId="Visio.Drawing.11">
                  <p:embed/>
                </p:oleObj>
              </mc:Choice>
              <mc:Fallback>
                <p:oleObj name="Visio" r:id="rId14" imgW="2743200" imgH="1649730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05275"/>
                        <a:ext cx="2782888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Text Box 21"/>
          <p:cNvSpPr txBox="1">
            <a:spLocks noChangeArrowheads="1"/>
          </p:cNvSpPr>
          <p:nvPr/>
        </p:nvSpPr>
        <p:spPr bwMode="auto">
          <a:xfrm>
            <a:off x="376238" y="1073150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、电阻元件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8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8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8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8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58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58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58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58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58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58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58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58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58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58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/>
      <p:bldP spid="580612" grpId="0"/>
      <p:bldP spid="580613" grpId="0"/>
      <p:bldP spid="580616" grpId="0"/>
      <p:bldP spid="580617" grpId="0"/>
      <p:bldP spid="580621" grpId="0"/>
      <p:bldP spid="5806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9CB4A5-DB74-42F7-B5FA-ECD47B5AA263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17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81634" name="Object 2"/>
          <p:cNvGraphicFramePr/>
          <p:nvPr>
            <p:extLst>
              <p:ext uri="{D42A27DB-BD31-4B8C-83A1-F6EECF244321}">
                <p14:modId xmlns:p14="http://schemas.microsoft.com/office/powerpoint/2010/main" val="2233041458"/>
              </p:ext>
            </p:extLst>
          </p:nvPr>
        </p:nvGraphicFramePr>
        <p:xfrm>
          <a:off x="5372199" y="2442647"/>
          <a:ext cx="1216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8000" imgH="203200" progId="Equation.3">
                  <p:embed/>
                </p:oleObj>
              </mc:Choice>
              <mc:Fallback>
                <p:oleObj name="Equation" r:id="rId2" imgW="508000" imgH="2032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99" y="2442647"/>
                        <a:ext cx="1216025" cy="485775"/>
                      </a:xfrm>
                      <a:prstGeom prst="rect">
                        <a:avLst/>
                      </a:prstGeom>
                      <a:solidFill>
                        <a:srgbClr val="E9FCC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35" name="Text Box 3"/>
          <p:cNvSpPr txBox="1">
            <a:spLocks noChangeArrowheads="1"/>
          </p:cNvSpPr>
          <p:nvPr/>
        </p:nvSpPr>
        <p:spPr bwMode="auto">
          <a:xfrm>
            <a:off x="363537" y="2466757"/>
            <a:ext cx="5109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电压与电流的相量关系可以表示为：</a:t>
            </a:r>
          </a:p>
        </p:txBody>
      </p:sp>
      <p:sp>
        <p:nvSpPr>
          <p:cNvPr id="581636" name="Text Box 4"/>
          <p:cNvSpPr txBox="1">
            <a:spLocks noChangeArrowheads="1"/>
          </p:cNvSpPr>
          <p:nvPr/>
        </p:nvSpPr>
        <p:spPr bwMode="auto">
          <a:xfrm>
            <a:off x="395536" y="1060996"/>
            <a:ext cx="23317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用有效值表示：</a:t>
            </a:r>
          </a:p>
        </p:txBody>
      </p:sp>
      <p:sp>
        <p:nvSpPr>
          <p:cNvPr id="581637" name="Text Box 5"/>
          <p:cNvSpPr txBox="1">
            <a:spLocks noChangeArrowheads="1"/>
          </p:cNvSpPr>
          <p:nvPr/>
        </p:nvSpPr>
        <p:spPr bwMode="auto">
          <a:xfrm>
            <a:off x="611188" y="3140075"/>
            <a:ext cx="460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相量形式的电阻元件符号见图。</a:t>
            </a:r>
          </a:p>
        </p:txBody>
      </p:sp>
      <p:graphicFrame>
        <p:nvGraphicFramePr>
          <p:cNvPr id="581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987983"/>
              </p:ext>
            </p:extLst>
          </p:nvPr>
        </p:nvGraphicFramePr>
        <p:xfrm>
          <a:off x="2836862" y="1132930"/>
          <a:ext cx="12160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8000" imgH="177800" progId="Equation.3">
                  <p:embed/>
                </p:oleObj>
              </mc:Choice>
              <mc:Fallback>
                <p:oleObj name="Equation" r:id="rId4" imgW="508000" imgH="177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2" y="1132930"/>
                        <a:ext cx="1216025" cy="423862"/>
                      </a:xfrm>
                      <a:prstGeom prst="rect">
                        <a:avLst/>
                      </a:prstGeom>
                      <a:solidFill>
                        <a:srgbClr val="E9FCC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39" name="Text Box 7"/>
          <p:cNvSpPr txBox="1">
            <a:spLocks noChangeArrowheads="1"/>
          </p:cNvSpPr>
          <p:nvPr/>
        </p:nvSpPr>
        <p:spPr bwMode="auto">
          <a:xfrm>
            <a:off x="426368" y="1732964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相位关系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:</a:t>
            </a:r>
            <a:endParaRPr kumimoji="1"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</a:endParaRPr>
          </a:p>
        </p:txBody>
      </p:sp>
      <p:graphicFrame>
        <p:nvGraphicFramePr>
          <p:cNvPr id="5816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063633"/>
              </p:ext>
            </p:extLst>
          </p:nvPr>
        </p:nvGraphicFramePr>
        <p:xfrm>
          <a:off x="2764607" y="1661526"/>
          <a:ext cx="130333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57200" imgH="228600" progId="Equation.3">
                  <p:embed/>
                </p:oleObj>
              </mc:Choice>
              <mc:Fallback>
                <p:oleObj name="公式" r:id="rId6" imgW="457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607" y="1661526"/>
                        <a:ext cx="1303337" cy="579438"/>
                      </a:xfrm>
                      <a:prstGeom prst="rect">
                        <a:avLst/>
                      </a:prstGeom>
                      <a:solidFill>
                        <a:srgbClr val="E9FCC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41" name="Rectangle 9"/>
          <p:cNvSpPr>
            <a:spLocks noChangeArrowheads="1"/>
          </p:cNvSpPr>
          <p:nvPr/>
        </p:nvSpPr>
        <p:spPr bwMode="auto">
          <a:xfrm>
            <a:off x="1763713" y="5516563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</a:rPr>
              <a:t>电阻的模型和向量图 </a:t>
            </a:r>
          </a:p>
        </p:txBody>
      </p:sp>
      <p:grpSp>
        <p:nvGrpSpPr>
          <p:cNvPr id="581642" name="Group 10"/>
          <p:cNvGrpSpPr/>
          <p:nvPr/>
        </p:nvGrpSpPr>
        <p:grpSpPr bwMode="auto">
          <a:xfrm>
            <a:off x="6831013" y="3284538"/>
            <a:ext cx="1485900" cy="1368425"/>
            <a:chOff x="4303" y="2387"/>
            <a:chExt cx="936" cy="862"/>
          </a:xfrm>
        </p:grpSpPr>
        <p:sp>
          <p:nvSpPr>
            <p:cNvPr id="9234" name="Rectangle 11"/>
            <p:cNvSpPr>
              <a:spLocks noChangeArrowheads="1"/>
            </p:cNvSpPr>
            <p:nvPr/>
          </p:nvSpPr>
          <p:spPr bwMode="auto">
            <a:xfrm>
              <a:off x="4303" y="2387"/>
              <a:ext cx="936" cy="288"/>
            </a:xfrm>
            <a:prstGeom prst="rect">
              <a:avLst/>
            </a:prstGeom>
            <a:solidFill>
              <a:srgbClr val="66FFFF"/>
            </a:solidFill>
            <a:ln w="19050" algn="ctr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</a:rPr>
                <a:t>阻压同相 </a:t>
              </a:r>
            </a:p>
          </p:txBody>
        </p:sp>
        <p:sp>
          <p:nvSpPr>
            <p:cNvPr id="9235" name="Line 12"/>
            <p:cNvSpPr>
              <a:spLocks noChangeShapeType="1"/>
            </p:cNvSpPr>
            <p:nvPr/>
          </p:nvSpPr>
          <p:spPr bwMode="auto">
            <a:xfrm flipH="1">
              <a:off x="4348" y="2659"/>
              <a:ext cx="437" cy="59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81645" name="Object 13"/>
          <p:cNvGraphicFramePr>
            <a:graphicFrameLocks noChangeAspect="1"/>
          </p:cNvGraphicFramePr>
          <p:nvPr/>
        </p:nvGraphicFramePr>
        <p:xfrm>
          <a:off x="1187450" y="3429000"/>
          <a:ext cx="1539875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577975" imgH="1837690" progId="Visio.Drawing.11">
                  <p:embed/>
                </p:oleObj>
              </mc:Choice>
              <mc:Fallback>
                <p:oleObj name="Visio" r:id="rId8" imgW="1577975" imgH="183769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429000"/>
                        <a:ext cx="1539875" cy="197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46" name="Object 14"/>
          <p:cNvGraphicFramePr>
            <a:graphicFrameLocks noChangeAspect="1"/>
          </p:cNvGraphicFramePr>
          <p:nvPr/>
        </p:nvGraphicFramePr>
        <p:xfrm>
          <a:off x="3444875" y="3500438"/>
          <a:ext cx="1558925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478915" imgH="1765935" progId="Visio.Drawing.11">
                  <p:embed/>
                </p:oleObj>
              </mc:Choice>
              <mc:Fallback>
                <p:oleObj name="Visio" r:id="rId10" imgW="1478915" imgH="1765935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3500438"/>
                        <a:ext cx="1558925" cy="186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47" name="AutoShape 15"/>
          <p:cNvSpPr>
            <a:spLocks noChangeArrowheads="1"/>
          </p:cNvSpPr>
          <p:nvPr/>
        </p:nvSpPr>
        <p:spPr bwMode="auto">
          <a:xfrm>
            <a:off x="2771775" y="4508500"/>
            <a:ext cx="503238" cy="288925"/>
          </a:xfrm>
          <a:prstGeom prst="rightArrow">
            <a:avLst>
              <a:gd name="adj1" fmla="val 50000"/>
              <a:gd name="adj2" fmla="val 43544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581648" name="Object 16"/>
          <p:cNvGraphicFramePr/>
          <p:nvPr/>
        </p:nvGraphicFramePr>
        <p:xfrm>
          <a:off x="6372225" y="4437063"/>
          <a:ext cx="230663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819910" imgH="699135" progId="Visio.Drawing.11">
                  <p:embed/>
                </p:oleObj>
              </mc:Choice>
              <mc:Fallback>
                <p:oleObj name="Visio" r:id="rId12" imgW="1819910" imgH="699135" progId="Visio.Drawing.11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437063"/>
                        <a:ext cx="2306638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49" name="AutoShape 17"/>
          <p:cNvSpPr>
            <a:spLocks noChangeArrowheads="1"/>
          </p:cNvSpPr>
          <p:nvPr/>
        </p:nvSpPr>
        <p:spPr bwMode="auto">
          <a:xfrm>
            <a:off x="5437188" y="4508500"/>
            <a:ext cx="503237" cy="288925"/>
          </a:xfrm>
          <a:prstGeom prst="rightArrow">
            <a:avLst>
              <a:gd name="adj1" fmla="val 50000"/>
              <a:gd name="adj2" fmla="val 43544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233" name="Rectangle 18"/>
          <p:cNvSpPr>
            <a:spLocks noChangeArrowheads="1"/>
          </p:cNvSpPr>
          <p:nvPr/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rgbClr val="FF0000"/>
                </a:solidFill>
              </a:rPr>
              <a:t>1</a:t>
            </a:r>
            <a:r>
              <a:rPr lang="zh-CN" altLang="en-US" sz="3200">
                <a:solidFill>
                  <a:srgbClr val="FF0000"/>
                </a:solidFill>
              </a:rPr>
              <a:t>、电阻元件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89DA1F-F186-246C-7C22-332854F32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695" y="3368675"/>
            <a:ext cx="46863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8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8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8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8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8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8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8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8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8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58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58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autoUpdateAnimBg="0"/>
      <p:bldP spid="581636" grpId="0" autoUpdateAnimBg="0"/>
      <p:bldP spid="581637" grpId="0" autoUpdateAnimBg="0"/>
      <p:bldP spid="581639" grpId="0"/>
      <p:bldP spid="5816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82B570-6B3F-4412-8714-70DA4B15A55B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18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82658" name="Object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63713" y="3213100"/>
          <a:ext cx="31480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254000" progId="Equation.3">
                  <p:embed/>
                </p:oleObj>
              </mc:Choice>
              <mc:Fallback>
                <p:oleObj name="Equation" r:id="rId2" imgW="1574800" imgH="254000" progId="Equation.3">
                  <p:embed/>
                  <p:pic>
                    <p:nvPicPr>
                      <p:cNvPr id="582658" name="Object 2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13100"/>
                        <a:ext cx="31480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2659" name="Rectangle 3"/>
          <p:cNvSpPr>
            <a:spLocks noChangeArrowheads="1"/>
          </p:cNvSpPr>
          <p:nvPr/>
        </p:nvSpPr>
        <p:spPr bwMode="auto">
          <a:xfrm>
            <a:off x="974725" y="4184650"/>
            <a:ext cx="28765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zh-CN" altLang="en-US"/>
              <a:t>① 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频率相同</a:t>
            </a:r>
          </a:p>
        </p:txBody>
      </p:sp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987425" y="4556125"/>
            <a:ext cx="31051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kumimoji="1" lang="zh-CN" altLang="en-US" sz="2400"/>
              <a:t>② 有效值</a:t>
            </a:r>
            <a:r>
              <a:rPr kumimoji="1" lang="en-US" altLang="zh-CN" sz="2400" b="1" i="1"/>
              <a:t>U </a:t>
            </a:r>
            <a:r>
              <a:rPr kumimoji="1" lang="en-US" altLang="zh-CN" sz="2400" b="1"/>
              <a:t>=</a:t>
            </a:r>
            <a:r>
              <a:rPr kumimoji="1" lang="en-US" altLang="zh-CN" sz="2400" b="1" i="1">
                <a:sym typeface="Symbol" panose="05050102010706020507" pitchFamily="18" charset="2"/>
              </a:rPr>
              <a:t> L</a:t>
            </a:r>
            <a:r>
              <a:rPr kumimoji="1" lang="en-US" altLang="zh-CN" sz="2400" b="1"/>
              <a:t> </a:t>
            </a:r>
            <a:r>
              <a:rPr kumimoji="1" lang="en-US" altLang="zh-CN" sz="2400" b="1" i="1"/>
              <a:t>I</a:t>
            </a:r>
            <a:r>
              <a:rPr kumimoji="1" lang="en-US" altLang="zh-CN" sz="2400"/>
              <a:t> </a:t>
            </a:r>
          </a:p>
        </p:txBody>
      </p:sp>
      <p:sp>
        <p:nvSpPr>
          <p:cNvPr id="582661" name="Text Box 5"/>
          <p:cNvSpPr txBox="1">
            <a:spLocks noChangeArrowheads="1"/>
          </p:cNvSpPr>
          <p:nvPr/>
        </p:nvSpPr>
        <p:spPr bwMode="auto">
          <a:xfrm>
            <a:off x="987425" y="4986338"/>
            <a:ext cx="3714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zh-CN" altLang="en-US"/>
              <a:t>③ 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电压超前电流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90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</a:t>
            </a:r>
            <a:endParaRPr kumimoji="1"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6191250" y="4364038"/>
            <a:ext cx="15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2663" name="Object 7"/>
          <p:cNvGraphicFramePr>
            <a:graphicFrameLocks noChangeAspect="1"/>
          </p:cNvGraphicFramePr>
          <p:nvPr/>
        </p:nvGraphicFramePr>
        <p:xfrm>
          <a:off x="2246313" y="5516563"/>
          <a:ext cx="2284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85900" imgH="266700" progId="Equation.3">
                  <p:embed/>
                </p:oleObj>
              </mc:Choice>
              <mc:Fallback>
                <p:oleObj name="公式" r:id="rId4" imgW="1485900" imgH="266700" progId="Equation.3">
                  <p:embed/>
                  <p:pic>
                    <p:nvPicPr>
                      <p:cNvPr id="5826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5516563"/>
                        <a:ext cx="22844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2664" name="Text Box 8"/>
          <p:cNvSpPr txBox="1">
            <a:spLocks noChangeArrowheads="1"/>
          </p:cNvSpPr>
          <p:nvPr/>
        </p:nvSpPr>
        <p:spPr bwMode="auto">
          <a:xfrm>
            <a:off x="1039813" y="5408613"/>
            <a:ext cx="10985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kumimoji="1" lang="zh-CN" altLang="en-US" sz="2400"/>
              <a:t>相位差</a:t>
            </a:r>
          </a:p>
        </p:txBody>
      </p:sp>
      <p:sp>
        <p:nvSpPr>
          <p:cNvPr id="582665" name="Rectangle 9"/>
          <p:cNvSpPr>
            <a:spLocks noChangeArrowheads="1"/>
          </p:cNvSpPr>
          <p:nvPr/>
        </p:nvSpPr>
        <p:spPr bwMode="auto">
          <a:xfrm>
            <a:off x="611188" y="1196975"/>
            <a:ext cx="35290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）电压与电流的关系</a:t>
            </a:r>
          </a:p>
        </p:txBody>
      </p:sp>
      <p:sp>
        <p:nvSpPr>
          <p:cNvPr id="582666" name="Text Box 10"/>
          <p:cNvSpPr txBox="1">
            <a:spLocks noChangeArrowheads="1"/>
          </p:cNvSpPr>
          <p:nvPr/>
        </p:nvSpPr>
        <p:spPr bwMode="auto">
          <a:xfrm>
            <a:off x="971550" y="1773238"/>
            <a:ext cx="7191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kumimoji="1" lang="zh-CN" altLang="en-US" sz="2400"/>
              <a:t>设</a:t>
            </a:r>
            <a:endParaRPr kumimoji="1" lang="zh-CN" altLang="en-US" sz="2400">
              <a:solidFill>
                <a:srgbClr val="000099"/>
              </a:solidFill>
            </a:endParaRPr>
          </a:p>
        </p:txBody>
      </p:sp>
      <p:graphicFrame>
        <p:nvGraphicFramePr>
          <p:cNvPr id="582667" name="Object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92275" y="1773238"/>
          <a:ext cx="2212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2665" imgH="241300" progId="Equation.3">
                  <p:embed/>
                </p:oleObj>
              </mc:Choice>
              <mc:Fallback>
                <p:oleObj name="Equation" r:id="rId6" imgW="1002665" imgH="241300" progId="Equation.3">
                  <p:embed/>
                  <p:pic>
                    <p:nvPicPr>
                      <p:cNvPr id="582667" name="Object 11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73238"/>
                        <a:ext cx="22129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668" name="Object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47813" y="2349500"/>
          <a:ext cx="27955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70000" imgH="457200" progId="Equation.3">
                  <p:embed/>
                </p:oleObj>
              </mc:Choice>
              <mc:Fallback>
                <p:oleObj name="公式" r:id="rId8" imgW="1270000" imgH="457200" progId="Equation.3">
                  <p:embed/>
                  <p:pic>
                    <p:nvPicPr>
                      <p:cNvPr id="582668" name="Object 12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349500"/>
                        <a:ext cx="279558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669" name="Object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63713" y="3789363"/>
          <a:ext cx="27670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84300" imgH="241300" progId="Equation.3">
                  <p:embed/>
                </p:oleObj>
              </mc:Choice>
              <mc:Fallback>
                <p:oleObj name="Equation" r:id="rId10" imgW="1384300" imgH="241300" progId="Equation.3">
                  <p:embed/>
                  <p:pic>
                    <p:nvPicPr>
                      <p:cNvPr id="582669" name="Object 13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89363"/>
                        <a:ext cx="27670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、电感元件</a:t>
            </a:r>
          </a:p>
        </p:txBody>
      </p:sp>
      <p:graphicFrame>
        <p:nvGraphicFramePr>
          <p:cNvPr id="5826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911410"/>
              </p:ext>
            </p:extLst>
          </p:nvPr>
        </p:nvGraphicFramePr>
        <p:xfrm>
          <a:off x="3946525" y="1052513"/>
          <a:ext cx="161766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36560" imgH="355320" progId="Equation.DSMT4">
                  <p:embed/>
                </p:oleObj>
              </mc:Choice>
              <mc:Fallback>
                <p:oleObj name="Equation" r:id="rId12" imgW="736560" imgH="355320" progId="Equation.DSMT4">
                  <p:embed/>
                  <p:pic>
                    <p:nvPicPr>
                      <p:cNvPr id="58267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5" y="1052513"/>
                        <a:ext cx="1617663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2672" name="Text Box 16"/>
          <p:cNvSpPr txBox="1">
            <a:spLocks noChangeArrowheads="1"/>
          </p:cNvSpPr>
          <p:nvPr/>
        </p:nvSpPr>
        <p:spPr bwMode="auto">
          <a:xfrm>
            <a:off x="1042988" y="25844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则</a:t>
            </a:r>
          </a:p>
        </p:txBody>
      </p:sp>
      <p:graphicFrame>
        <p:nvGraphicFramePr>
          <p:cNvPr id="582673" name="Object 17"/>
          <p:cNvGraphicFramePr>
            <a:graphicFrameLocks noChangeAspect="1"/>
          </p:cNvGraphicFramePr>
          <p:nvPr/>
        </p:nvGraphicFramePr>
        <p:xfrm>
          <a:off x="5651500" y="3573463"/>
          <a:ext cx="3097213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3326130" imgH="2098040" progId="Visio.Drawing.11">
                  <p:embed/>
                </p:oleObj>
              </mc:Choice>
              <mc:Fallback>
                <p:oleObj name="Visio" r:id="rId14" imgW="3326130" imgH="2098040" progId="Visio.Drawing.11">
                  <p:embed/>
                  <p:pic>
                    <p:nvPicPr>
                      <p:cNvPr id="5826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573463"/>
                        <a:ext cx="3097213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674" name="Object 18"/>
          <p:cNvGraphicFramePr>
            <a:graphicFrameLocks noChangeAspect="1"/>
          </p:cNvGraphicFramePr>
          <p:nvPr/>
        </p:nvGraphicFramePr>
        <p:xfrm>
          <a:off x="6588125" y="1125538"/>
          <a:ext cx="12239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6" imgW="1156335" imgH="2160270" progId="Visio.Drawing.11">
                  <p:embed/>
                </p:oleObj>
              </mc:Choice>
              <mc:Fallback>
                <p:oleObj name="Visio" r:id="rId16" imgW="1156335" imgH="2160270" progId="Visio.Drawing.11">
                  <p:embed/>
                  <p:pic>
                    <p:nvPicPr>
                      <p:cNvPr id="58267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125538"/>
                        <a:ext cx="12239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7142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8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8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8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8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8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58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58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58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58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1000"/>
                                        <p:tgtEl>
                                          <p:spTgt spid="58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58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9" grpId="0"/>
      <p:bldP spid="582660" grpId="0"/>
      <p:bldP spid="582661" grpId="0"/>
      <p:bldP spid="582664" grpId="0"/>
      <p:bldP spid="582665" grpId="0"/>
      <p:bldP spid="582666" grpId="0"/>
      <p:bldP spid="5826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1C55C3-096C-46F0-8B56-861C4DA1BE3D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1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 正弦稳态电路的分析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752975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n-US" altLang="zh-CN" dirty="0"/>
              <a:t>3.1  </a:t>
            </a:r>
            <a:r>
              <a:rPr lang="zh-CN" altLang="en-US" dirty="0"/>
              <a:t>正弦交流电的基本概念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3.2  </a:t>
            </a:r>
            <a:r>
              <a:rPr lang="zh-CN" altLang="en-US" dirty="0"/>
              <a:t>正弦量的相量表示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3.3  </a:t>
            </a:r>
            <a:r>
              <a:rPr lang="zh-CN" altLang="en-US" dirty="0">
                <a:solidFill>
                  <a:srgbClr val="0000FF"/>
                </a:solidFill>
              </a:rPr>
              <a:t>基尔霍夫定律的相量表示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3.4  3</a:t>
            </a:r>
            <a:r>
              <a:rPr lang="zh-CN" altLang="en-US" dirty="0">
                <a:solidFill>
                  <a:srgbClr val="FF00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种基本元件伏安关系的相量形式 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3.5  </a:t>
            </a:r>
            <a:r>
              <a:rPr lang="zh-CN" altLang="en-US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简单正弦交流电路 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3.6  </a:t>
            </a:r>
            <a:r>
              <a:rPr lang="zh-CN" altLang="en-US" dirty="0"/>
              <a:t>正弦稳态电路分析 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3.7  </a:t>
            </a:r>
            <a:r>
              <a:rPr lang="zh-CN" altLang="en-US" dirty="0"/>
              <a:t>正弦稳态电路的功率 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3.8 </a:t>
            </a:r>
            <a:r>
              <a:rPr lang="zh-CN" altLang="en-US" dirty="0"/>
              <a:t>交流电路的频率特性 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3.9  </a:t>
            </a:r>
            <a:r>
              <a:rPr lang="zh-CN" altLang="en-US" dirty="0"/>
              <a:t>三相电路 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887E6D-5C41-430B-A07F-2C03F2B9A834}" type="slidenum">
              <a:rPr lang="zh-CN" altLang="en-US" smtClean="0"/>
              <a:t>19</a:t>
            </a:fld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09600" y="3348615"/>
            <a:ext cx="7620000" cy="83228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1"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kumimoji="1" lang="en-US" altLang="zh-CN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称为 电感电抗，简称</a:t>
            </a:r>
            <a:r>
              <a:rPr lang="en-US" altLang="zh-CN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1]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，单位为</a:t>
            </a:r>
            <a:r>
              <a:rPr kumimoji="1" lang="zh-CN" altLang="en-US">
                <a:solidFill>
                  <a:srgbClr val="639EF4"/>
                </a:solidFill>
              </a:rPr>
              <a:t> </a:t>
            </a:r>
            <a:r>
              <a:rPr kumimoji="1" lang="en-US" altLang="zh-CN">
                <a:solidFill>
                  <a:srgbClr val="639EF4"/>
                </a:solidFill>
              </a:rPr>
              <a:t>[</a:t>
            </a:r>
            <a:r>
              <a:rPr kumimoji="1" lang="zh-CN" altLang="en-US">
                <a:solidFill>
                  <a:srgbClr val="639EF4"/>
                </a:solidFill>
              </a:rPr>
              <a:t>填空</a:t>
            </a:r>
            <a:r>
              <a:rPr kumimoji="1" lang="en-US" altLang="zh-CN">
                <a:solidFill>
                  <a:srgbClr val="639EF4"/>
                </a:solidFill>
              </a:rPr>
              <a:t>2]</a:t>
            </a:r>
            <a:r>
              <a:rPr kumimoji="1" lang="en-US" altLang="zh-CN">
                <a:solidFill>
                  <a:srgbClr val="000000"/>
                </a:solidFill>
              </a:rPr>
              <a:t> 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3" name="Object 2" descr="40%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17334" y="3157250"/>
          <a:ext cx="121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774700" imgH="254000" progId="Equation.3">
                  <p:embed/>
                </p:oleObj>
              </mc:Choice>
              <mc:Fallback>
                <p:oleObj name="公式" r:id="rId12" imgW="774700" imgH="254000" progId="Equation.3">
                  <p:embed/>
                  <p:pic>
                    <p:nvPicPr>
                      <p:cNvPr id="0" name="Object 2" descr="40%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334" y="3157250"/>
                        <a:ext cx="121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1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090613" y="31115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/>
              <a:t>则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 flipH="1">
            <a:off x="533400" y="2114550"/>
            <a:ext cx="1676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065213" y="2590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endParaRPr kumimoji="1" lang="zh-CN" altLang="en-US">
              <a:solidFill>
                <a:srgbClr val="0052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8" name="Object 7" descr="40%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04244" y="2624262"/>
          <a:ext cx="2538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51000" imgH="266700" progId="Equation.DSMT4">
                  <p:embed/>
                </p:oleObj>
              </mc:Choice>
              <mc:Fallback>
                <p:oleObj name="Equation" r:id="rId15" imgW="1651000" imgH="266700" progId="Equation.DSMT4">
                  <p:embed/>
                  <p:pic>
                    <p:nvPicPr>
                      <p:cNvPr id="0" name="Object 7" descr="40%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244" y="2624262"/>
                        <a:ext cx="25384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17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27313" y="2205038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89000" imgH="228600" progId="Equation.3">
                  <p:embed/>
                </p:oleObj>
              </mc:Choice>
              <mc:Fallback>
                <p:oleObj name="Equation" r:id="rId18" imgW="889000" imgH="228600" progId="Equation.3">
                  <p:embed/>
                  <p:pic>
                    <p:nvPicPr>
                      <p:cNvPr id="0" name="Object 8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205038"/>
                        <a:ext cx="139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039813" y="215265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有效值</a:t>
            </a:r>
            <a:endParaRPr kumimoji="1" lang="zh-CN" altLang="en-US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1" name="Object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17650" y="1001713"/>
          <a:ext cx="36306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816100" imgH="241300" progId="Equation.3">
                  <p:embed/>
                </p:oleObj>
              </mc:Choice>
              <mc:Fallback>
                <p:oleObj name="Equation" r:id="rId20" imgW="1816100" imgH="241300" progId="Equation.3">
                  <p:embed/>
                  <p:pic>
                    <p:nvPicPr>
                      <p:cNvPr id="0" name="Object 10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1001713"/>
                        <a:ext cx="36306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99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19250" y="1484313"/>
          <a:ext cx="1854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927100" imgH="241300" progId="Equation.3">
                  <p:embed/>
                </p:oleObj>
              </mc:Choice>
              <mc:Fallback>
                <p:oleObj name="Equation" r:id="rId22" imgW="927100" imgH="241300" progId="Equation.3">
                  <p:embed/>
                  <p:pic>
                    <p:nvPicPr>
                      <p:cNvPr id="0" name="Object 11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84313"/>
                        <a:ext cx="1854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12"/>
          <p:cNvSpPr/>
          <p:nvPr/>
        </p:nvSpPr>
        <p:spPr bwMode="auto">
          <a:xfrm>
            <a:off x="1331913" y="1125538"/>
            <a:ext cx="150812" cy="768350"/>
          </a:xfrm>
          <a:prstGeom prst="leftBrace">
            <a:avLst>
              <a:gd name="adj1" fmla="val 42456"/>
              <a:gd name="adj2" fmla="val 50000"/>
            </a:avLst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V="1">
            <a:off x="2319338" y="1900238"/>
            <a:ext cx="381000" cy="12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553200" y="1408113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kumimoji="1" lang="zh-CN" altLang="en-US" sz="3600" b="1">
              <a:solidFill>
                <a:srgbClr val="FF33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522538" y="1428750"/>
            <a:ext cx="609600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3783013" y="1485900"/>
            <a:ext cx="1447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2987675" y="1884363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" name="Object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25688" y="4508500"/>
          <a:ext cx="26019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181100" imgH="228600" progId="Equation.3">
                  <p:embed/>
                </p:oleObj>
              </mc:Choice>
              <mc:Fallback>
                <p:oleObj name="公式" r:id="rId24" imgW="1181100" imgH="228600" progId="Equation.3">
                  <p:embed/>
                  <p:pic>
                    <p:nvPicPr>
                      <p:cNvPr id="0" name="Object 18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4508500"/>
                        <a:ext cx="2601912" cy="503238"/>
                      </a:xfrm>
                      <a:prstGeom prst="rect">
                        <a:avLst/>
                      </a:prstGeom>
                      <a:solidFill>
                        <a:srgbClr val="A9ECF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609600" y="4005263"/>
            <a:ext cx="69151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zh-CN" altLang="en-US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用相量形式写出电感电压与电流之间的关系</a:t>
            </a: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539750" y="5013325"/>
            <a:ext cx="800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      这是电感电路中欧姆定律的相量形式，既表示了电压与电流有效值之间的关系，也反映了二者之间的相位差。</a:t>
            </a:r>
          </a:p>
        </p:txBody>
      </p:sp>
      <p:graphicFrame>
        <p:nvGraphicFramePr>
          <p:cNvPr id="32" name="Object 21"/>
          <p:cNvGraphicFramePr>
            <a:graphicFrameLocks noChangeAspect="1"/>
          </p:cNvGraphicFramePr>
          <p:nvPr/>
        </p:nvGraphicFramePr>
        <p:xfrm>
          <a:off x="6588125" y="1125538"/>
          <a:ext cx="12239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6" imgW="1156335" imgH="2160270" progId="Visio.Drawing.11">
                  <p:embed/>
                </p:oleObj>
              </mc:Choice>
              <mc:Fallback>
                <p:oleObj name="Visio" r:id="rId26" imgW="1156335" imgH="2160270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125538"/>
                        <a:ext cx="12239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</a:p>
          </p:txBody>
        </p:sp>
        <p:sp>
          <p:nvSpPr>
            <p:cNvPr id="9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6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30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723723-D878-48E0-A009-2BB1EA9ABD94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20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84706" name="Object 2">
            <a:hlinkClick r:id="" action="ppaction://ole?verb=0"/>
          </p:cNvPr>
          <p:cNvGraphicFramePr/>
          <p:nvPr/>
        </p:nvGraphicFramePr>
        <p:xfrm>
          <a:off x="1100138" y="4076700"/>
          <a:ext cx="30797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19200" imgH="228600" progId="Equation.3">
                  <p:embed/>
                </p:oleObj>
              </mc:Choice>
              <mc:Fallback>
                <p:oleObj name="公式" r:id="rId2" imgW="1219200" imgH="2286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4076700"/>
                        <a:ext cx="3079750" cy="577850"/>
                      </a:xfrm>
                      <a:prstGeom prst="rect">
                        <a:avLst/>
                      </a:prstGeom>
                      <a:solidFill>
                        <a:srgbClr val="E9FCC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07" name="Rectangle 3"/>
          <p:cNvSpPr>
            <a:spLocks noChangeArrowheads="1"/>
          </p:cNvSpPr>
          <p:nvPr/>
        </p:nvSpPr>
        <p:spPr bwMode="auto">
          <a:xfrm>
            <a:off x="457200" y="3481388"/>
            <a:ext cx="414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电感电路相量形式的欧姆定律</a:t>
            </a:r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6011863" y="496093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06600"/>
                </a:solidFill>
                <a:latin typeface="宋体" panose="02010600030101010101" pitchFamily="2" charset="-122"/>
              </a:rPr>
              <a:t>相量图</a:t>
            </a:r>
          </a:p>
        </p:txBody>
      </p:sp>
      <p:sp>
        <p:nvSpPr>
          <p:cNvPr id="584709" name="AutoShape 5"/>
          <p:cNvSpPr/>
          <p:nvPr/>
        </p:nvSpPr>
        <p:spPr bwMode="auto">
          <a:xfrm>
            <a:off x="2843213" y="4927600"/>
            <a:ext cx="1714500" cy="446088"/>
          </a:xfrm>
          <a:prstGeom prst="borderCallout1">
            <a:avLst>
              <a:gd name="adj1" fmla="val 25625"/>
              <a:gd name="adj2" fmla="val 104444"/>
              <a:gd name="adj3" fmla="val -113880"/>
              <a:gd name="adj4" fmla="val 168519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感压超前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2</a:t>
            </a:r>
            <a:r>
              <a:rPr lang="zh-CN" altLang="en-US" sz="3600">
                <a:solidFill>
                  <a:srgbClr val="FF0000"/>
                </a:solidFill>
              </a:rPr>
              <a:t>、电感元件</a:t>
            </a:r>
          </a:p>
        </p:txBody>
      </p:sp>
      <p:graphicFrame>
        <p:nvGraphicFramePr>
          <p:cNvPr id="584711" name="Object 7"/>
          <p:cNvGraphicFramePr>
            <a:graphicFrameLocks noChangeAspect="1"/>
          </p:cNvGraphicFramePr>
          <p:nvPr/>
        </p:nvGraphicFramePr>
        <p:xfrm>
          <a:off x="5148263" y="987425"/>
          <a:ext cx="2376487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312670" imgH="2026285" progId="Visio.Drawing.11">
                  <p:embed/>
                </p:oleObj>
              </mc:Choice>
              <mc:Fallback>
                <p:oleObj name="Visio" r:id="rId4" imgW="2312670" imgH="2026285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987425"/>
                        <a:ext cx="2376487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2" name="Object 8"/>
          <p:cNvGraphicFramePr>
            <a:graphicFrameLocks noChangeAspect="1"/>
          </p:cNvGraphicFramePr>
          <p:nvPr/>
        </p:nvGraphicFramePr>
        <p:xfrm>
          <a:off x="755650" y="981075"/>
          <a:ext cx="112077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156335" imgH="2160270" progId="Visio.Drawing.11">
                  <p:embed/>
                </p:oleObj>
              </mc:Choice>
              <mc:Fallback>
                <p:oleObj name="Visio" r:id="rId6" imgW="1156335" imgH="216027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81075"/>
                        <a:ext cx="1120775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3" name="Object 9"/>
          <p:cNvGraphicFramePr>
            <a:graphicFrameLocks noChangeAspect="1"/>
          </p:cNvGraphicFramePr>
          <p:nvPr/>
        </p:nvGraphicFramePr>
        <p:xfrm>
          <a:off x="2849563" y="995363"/>
          <a:ext cx="1217612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236980" imgH="2088515" progId="Visio.Drawing.11">
                  <p:embed/>
                </p:oleObj>
              </mc:Choice>
              <mc:Fallback>
                <p:oleObj name="Visio" r:id="rId8" imgW="1236980" imgH="2088515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995363"/>
                        <a:ext cx="1217612" cy="206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14" name="AutoShape 10"/>
          <p:cNvSpPr>
            <a:spLocks noChangeArrowheads="1"/>
          </p:cNvSpPr>
          <p:nvPr/>
        </p:nvSpPr>
        <p:spPr bwMode="auto">
          <a:xfrm>
            <a:off x="2124075" y="2133600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84715" name="AutoShape 11"/>
          <p:cNvSpPr>
            <a:spLocks noChangeArrowheads="1"/>
          </p:cNvSpPr>
          <p:nvPr/>
        </p:nvSpPr>
        <p:spPr bwMode="auto">
          <a:xfrm>
            <a:off x="4427538" y="2133600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584716" name="Object 12"/>
          <p:cNvGraphicFramePr>
            <a:graphicFrameLocks noChangeAspect="1"/>
          </p:cNvGraphicFramePr>
          <p:nvPr/>
        </p:nvGraphicFramePr>
        <p:xfrm>
          <a:off x="5724525" y="3284538"/>
          <a:ext cx="14097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336040" imgH="1676400" progId="Visio.Drawing.11">
                  <p:embed/>
                </p:oleObj>
              </mc:Choice>
              <mc:Fallback>
                <p:oleObj name="Visio" r:id="rId10" imgW="1336040" imgH="167640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284538"/>
                        <a:ext cx="140970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030983B-39FE-3784-89B3-6E4A12823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93" y="3361619"/>
            <a:ext cx="46863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8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8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8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8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8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8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58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58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/>
      <p:bldP spid="584708" grpId="0"/>
      <p:bldP spid="5847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7114D946-E82B-45AF-A5C3-81A8F2A59301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21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331913" y="3492500"/>
            <a:ext cx="3768725" cy="1817688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2600">
                <a:solidFill>
                  <a:srgbClr val="000000"/>
                </a:solidFill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r>
              <a:rPr lang="en-US" altLang="zh-CN" sz="2600" baseline="-25000">
                <a:solidFill>
                  <a:srgbClr val="000000"/>
                </a:solidFill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L</a:t>
            </a:r>
            <a:r>
              <a:rPr lang="en-US" altLang="zh-CN" sz="2600">
                <a:solidFill>
                  <a:srgbClr val="000000"/>
                </a:solidFill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zh-CN" altLang="en-US" sz="2600">
                <a:solidFill>
                  <a:srgbClr val="639EF4"/>
                </a:solidFill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>
                <a:solidFill>
                  <a:srgbClr val="639EF4"/>
                </a:solidFill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1]</a:t>
            </a:r>
            <a:r>
              <a:rPr lang="en-US" altLang="zh-CN" sz="2600">
                <a:solidFill>
                  <a:srgbClr val="000000"/>
                </a:solidFill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 Ω</a:t>
            </a:r>
          </a:p>
          <a:p>
            <a:pPr>
              <a:defRPr/>
            </a:pPr>
            <a:endParaRPr lang="en-US" altLang="zh-CN" sz="2600">
              <a:solidFill>
                <a:srgbClr val="000000"/>
              </a:solidFill>
              <a:latin typeface="+mj-lt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600" i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r>
              <a:rPr lang="en-US" altLang="zh-CN" sz="2600">
                <a:solidFill>
                  <a:srgbClr val="000000"/>
                </a:solidFill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zh-CN" altLang="en-US" sz="2600">
                <a:solidFill>
                  <a:srgbClr val="639EF4"/>
                </a:solidFill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>
                <a:solidFill>
                  <a:srgbClr val="639EF4"/>
                </a:solidFill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2]</a:t>
            </a:r>
            <a:r>
              <a:rPr lang="en-US" altLang="zh-CN" sz="2600">
                <a:solidFill>
                  <a:srgbClr val="000000"/>
                </a:solidFill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 /</a:t>
            </a:r>
            <a:r>
              <a:rPr lang="zh-CN" altLang="en-US" sz="2600">
                <a:solidFill>
                  <a:srgbClr val="639EF4"/>
                </a:solidFill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>
                <a:solidFill>
                  <a:srgbClr val="639EF4"/>
                </a:solidFill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3]</a:t>
            </a:r>
            <a:r>
              <a:rPr lang="en-US" altLang="zh-CN" sz="2600">
                <a:solidFill>
                  <a:srgbClr val="000000"/>
                </a:solidFill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+mj-lt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/>
          <a:lstStyle/>
          <a:p>
            <a:pPr>
              <a:defRPr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</a:p>
        </p:txBody>
      </p:sp>
      <p:sp>
        <p:nvSpPr>
          <p:cNvPr id="14342" name="Rectangle 9"/>
          <p:cNvSpPr txBox="1">
            <a:spLocks noChangeArrowheads="1"/>
          </p:cNvSpPr>
          <p:nvPr/>
        </p:nvSpPr>
        <p:spPr bwMode="auto">
          <a:xfrm>
            <a:off x="8515350" y="7107238"/>
            <a:ext cx="5762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CF7058A-0141-4DB3-99ED-DC4F7DA00505}" type="slidenum">
              <a:rPr lang="zh-CN" altLang="en-US" sz="1600" b="1">
                <a:solidFill>
                  <a:srgbClr val="FFFF00"/>
                </a:solidFill>
                <a:ea typeface="宋体" panose="02010600030101010101" pitchFamily="2" charset="-122"/>
              </a:rPr>
              <a:t>21</a:t>
            </a:fld>
            <a:endParaRPr lang="en-US" altLang="zh-CN" sz="1600" b="1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81000" y="1366838"/>
            <a:ext cx="8636000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kumimoji="1"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kumimoji="1"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1】 </a:t>
            </a:r>
            <a:r>
              <a:rPr kumimoji="1" lang="zh-CN" altLang="en-US"/>
              <a:t>把一个</a:t>
            </a:r>
            <a:r>
              <a:rPr kumimoji="1" lang="en-US" altLang="zh-CN" b="1" i="1"/>
              <a:t>L</a:t>
            </a:r>
            <a:r>
              <a:rPr kumimoji="1" lang="en-US" altLang="zh-CN" b="1"/>
              <a:t>=0.01H</a:t>
            </a:r>
            <a:r>
              <a:rPr kumimoji="1" lang="zh-CN" altLang="en-US"/>
              <a:t>的电感接到 </a:t>
            </a:r>
            <a:r>
              <a:rPr kumimoji="1" lang="en-US" altLang="zh-CN" b="1" i="1"/>
              <a:t>f</a:t>
            </a:r>
            <a:r>
              <a:rPr kumimoji="1" lang="en-US" altLang="zh-CN" b="1"/>
              <a:t>=50Hz</a:t>
            </a:r>
            <a:r>
              <a:rPr kumimoji="1" lang="zh-CN" altLang="en-US" b="1"/>
              <a:t>，</a:t>
            </a:r>
            <a:r>
              <a:rPr kumimoji="1" lang="en-US" altLang="zh-CN" b="1"/>
              <a:t> </a:t>
            </a:r>
            <a:r>
              <a:rPr kumimoji="1" lang="en-US" altLang="zh-CN" b="1" i="1"/>
              <a:t>U</a:t>
            </a:r>
            <a:r>
              <a:rPr kumimoji="1" lang="en-US" altLang="zh-CN" b="1"/>
              <a:t>=220V</a:t>
            </a:r>
            <a:r>
              <a:rPr kumimoji="1" lang="zh-CN" altLang="en-US"/>
              <a:t>的正弦电源上，</a:t>
            </a:r>
            <a:r>
              <a:rPr kumimoji="1" lang="en-US" altLang="zh-CN"/>
              <a:t>(1)</a:t>
            </a:r>
            <a:r>
              <a:rPr kumimoji="1" lang="zh-CN" altLang="en-US"/>
              <a:t>求电感电流</a:t>
            </a:r>
            <a:r>
              <a:rPr kumimoji="1" lang="zh-CN" altLang="en-US" b="1"/>
              <a:t> </a:t>
            </a:r>
            <a:r>
              <a:rPr kumimoji="1" lang="en-US" altLang="zh-CN" b="1" i="1"/>
              <a:t>I</a:t>
            </a:r>
            <a:r>
              <a:rPr kumimoji="1" lang="zh-CN" altLang="en-US" b="1"/>
              <a:t>；</a:t>
            </a:r>
            <a:r>
              <a:rPr kumimoji="1" lang="en-US" altLang="zh-CN"/>
              <a:t>(2)</a:t>
            </a:r>
            <a:r>
              <a:rPr kumimoji="1" lang="zh-CN" altLang="en-US"/>
              <a:t>如保持</a:t>
            </a:r>
            <a:r>
              <a:rPr kumimoji="1" lang="en-US" altLang="zh-CN" b="1" i="1"/>
              <a:t>U</a:t>
            </a:r>
            <a:r>
              <a:rPr kumimoji="1" lang="zh-CN" altLang="en-US"/>
              <a:t>不变，而电源 </a:t>
            </a:r>
            <a:r>
              <a:rPr kumimoji="1" lang="en-US" altLang="zh-CN" b="1" i="1"/>
              <a:t>f </a:t>
            </a:r>
            <a:r>
              <a:rPr kumimoji="1" lang="en-US" altLang="zh-CN" b="1"/>
              <a:t>= 5000Hz</a:t>
            </a:r>
            <a:r>
              <a:rPr kumimoji="1" lang="zh-CN" altLang="en-US"/>
              <a:t>，这时</a:t>
            </a:r>
            <a:r>
              <a:rPr kumimoji="1" lang="zh-CN" altLang="en-US" b="1"/>
              <a:t> </a:t>
            </a:r>
            <a:r>
              <a:rPr kumimoji="1" lang="en-US" altLang="zh-CN" b="1" i="1"/>
              <a:t>I</a:t>
            </a:r>
            <a:r>
              <a:rPr kumimoji="1" lang="en-US" altLang="zh-CN" i="1"/>
              <a:t> </a:t>
            </a:r>
            <a:r>
              <a:rPr kumimoji="1" lang="zh-CN" altLang="en-US"/>
              <a:t>为多少？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69925" y="2828925"/>
            <a:ext cx="3090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/>
              <a:t>解：</a:t>
            </a:r>
            <a:r>
              <a:rPr kumimoji="1" lang="en-US" altLang="zh-CN" sz="2400" b="1"/>
              <a:t>(1)</a:t>
            </a:r>
            <a:r>
              <a:rPr kumimoji="1" lang="en-US" altLang="zh-CN" sz="2400"/>
              <a:t> </a:t>
            </a:r>
            <a:r>
              <a:rPr kumimoji="1" lang="zh-CN" altLang="en-US" sz="2400"/>
              <a:t>当 </a:t>
            </a:r>
            <a:r>
              <a:rPr kumimoji="1" lang="en-US" altLang="zh-CN" sz="2400" b="1" i="1"/>
              <a:t>f </a:t>
            </a:r>
            <a:r>
              <a:rPr kumimoji="1" lang="en-US" altLang="zh-CN" sz="2400" b="1"/>
              <a:t>= 50Hz</a:t>
            </a:r>
            <a:r>
              <a:rPr kumimoji="1" lang="en-US" altLang="zh-CN" sz="2400"/>
              <a:t> </a:t>
            </a:r>
            <a:r>
              <a:rPr kumimoji="1" lang="zh-CN" altLang="en-US" sz="2400"/>
              <a:t>时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4503738" y="4556125"/>
            <a:ext cx="1108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/>
              <a:t>填符号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503738" y="3760788"/>
            <a:ext cx="2032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/>
              <a:t>保留两位小数</a:t>
            </a:r>
          </a:p>
        </p:txBody>
      </p:sp>
      <p:grpSp>
        <p:nvGrpSpPr>
          <p:cNvPr id="14347" name="组合 9"/>
          <p:cNvGrpSpPr/>
          <p:nvPr>
            <p:custDataLst>
              <p:tags r:id="rId5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351" name="TypeText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</a:p>
          </p:txBody>
        </p:sp>
        <p:sp>
          <p:nvSpPr>
            <p:cNvPr id="14352" name="TipText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14348" name="图片 2"/>
          <p:cNvPicPr/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887E6D-5C41-430B-A07F-2C03F2B9A834}" type="slidenum">
              <a:rPr lang="zh-CN" altLang="en-US" smtClean="0"/>
              <a:t>22</a:t>
            </a:fld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029494" y="5067750"/>
            <a:ext cx="6685756" cy="70458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 eaLnBrk="1" hangingPunct="1"/>
            <a:r>
              <a:rPr lang="zh-CN" altLang="en-US">
                <a:solidFill>
                  <a:srgbClr val="000000"/>
                </a:solidFill>
              </a:rPr>
              <a:t>电感具有通</a:t>
            </a:r>
            <a:r>
              <a:rPr lang="zh-CN" altLang="en-US">
                <a:solidFill>
                  <a:srgbClr val="639EF4"/>
                </a:solidFill>
              </a:rPr>
              <a:t> </a:t>
            </a:r>
            <a:r>
              <a:rPr lang="en-US" altLang="zh-CN">
                <a:solidFill>
                  <a:srgbClr val="639EF4"/>
                </a:solidFill>
              </a:rPr>
              <a:t>[</a:t>
            </a:r>
            <a:r>
              <a:rPr lang="zh-CN" altLang="en-US">
                <a:solidFill>
                  <a:srgbClr val="639EF4"/>
                </a:solidFill>
              </a:rPr>
              <a:t>填空</a:t>
            </a:r>
            <a:r>
              <a:rPr lang="en-US" altLang="zh-CN">
                <a:solidFill>
                  <a:srgbClr val="639EF4"/>
                </a:solidFill>
              </a:rPr>
              <a:t>1]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频，阻</a:t>
            </a:r>
            <a:r>
              <a:rPr lang="zh-CN" altLang="en-US">
                <a:solidFill>
                  <a:srgbClr val="639EF4"/>
                </a:solidFill>
              </a:rPr>
              <a:t> </a:t>
            </a:r>
            <a:r>
              <a:rPr lang="en-US" altLang="zh-CN">
                <a:solidFill>
                  <a:srgbClr val="639EF4"/>
                </a:solidFill>
              </a:rPr>
              <a:t>[</a:t>
            </a:r>
            <a:r>
              <a:rPr lang="zh-CN" altLang="en-US">
                <a:solidFill>
                  <a:srgbClr val="639EF4"/>
                </a:solidFill>
              </a:rPr>
              <a:t>填空</a:t>
            </a:r>
            <a:r>
              <a:rPr lang="en-US" altLang="zh-CN">
                <a:solidFill>
                  <a:srgbClr val="639EF4"/>
                </a:solidFill>
              </a:rPr>
              <a:t>2]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频作用；</a:t>
            </a:r>
            <a:endParaRPr lang="en-US" altLang="zh-CN">
              <a:solidFill>
                <a:srgbClr val="000000"/>
              </a:solidFill>
            </a:endParaRPr>
          </a:p>
          <a:p>
            <a:pPr lvl="0" eaLnBrk="1" hangingPunct="1"/>
            <a:r>
              <a:rPr lang="en-US" altLang="zh-CN">
                <a:solidFill>
                  <a:srgbClr val="000000"/>
                </a:solidFill>
              </a:rPr>
              <a:t>                </a:t>
            </a:r>
            <a:r>
              <a:rPr lang="zh-CN" altLang="en-US">
                <a:solidFill>
                  <a:srgbClr val="000000"/>
                </a:solidFill>
              </a:rPr>
              <a:t>通</a:t>
            </a:r>
            <a:r>
              <a:rPr lang="zh-CN" altLang="en-US">
                <a:solidFill>
                  <a:srgbClr val="639EF4"/>
                </a:solidFill>
              </a:rPr>
              <a:t> </a:t>
            </a:r>
            <a:r>
              <a:rPr lang="en-US" altLang="zh-CN">
                <a:solidFill>
                  <a:srgbClr val="639EF4"/>
                </a:solidFill>
              </a:rPr>
              <a:t>[</a:t>
            </a:r>
            <a:r>
              <a:rPr lang="zh-CN" altLang="en-US">
                <a:solidFill>
                  <a:srgbClr val="639EF4"/>
                </a:solidFill>
              </a:rPr>
              <a:t>填空</a:t>
            </a:r>
            <a:r>
              <a:rPr lang="en-US" altLang="zh-CN">
                <a:solidFill>
                  <a:srgbClr val="639EF4"/>
                </a:solidFill>
              </a:rPr>
              <a:t>3]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流，阻</a:t>
            </a:r>
            <a:r>
              <a:rPr lang="zh-CN" altLang="en-US">
                <a:solidFill>
                  <a:srgbClr val="639EF4"/>
                </a:solidFill>
              </a:rPr>
              <a:t> </a:t>
            </a:r>
            <a:r>
              <a:rPr lang="en-US" altLang="zh-CN">
                <a:solidFill>
                  <a:srgbClr val="639EF4"/>
                </a:solidFill>
              </a:rPr>
              <a:t>[</a:t>
            </a:r>
            <a:r>
              <a:rPr lang="zh-CN" altLang="en-US">
                <a:solidFill>
                  <a:srgbClr val="639EF4"/>
                </a:solidFill>
              </a:rPr>
              <a:t>填空</a:t>
            </a:r>
            <a:r>
              <a:rPr lang="en-US" altLang="zh-CN">
                <a:solidFill>
                  <a:srgbClr val="639EF4"/>
                </a:solidFill>
              </a:rPr>
              <a:t>4]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流。</a:t>
            </a:r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3" name="Object 2" descr="40%">
            <a:hlinkClick r:id="" action="ppaction://ole?verb=0"/>
          </p:cNvPr>
          <p:cNvGraphicFramePr/>
          <p:nvPr/>
        </p:nvGraphicFramePr>
        <p:xfrm>
          <a:off x="1946275" y="1685925"/>
          <a:ext cx="33178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84300" imgH="444500" progId="Equation.DSMT4">
                  <p:embed/>
                </p:oleObj>
              </mc:Choice>
              <mc:Fallback>
                <p:oleObj name="Equation" r:id="rId12" imgW="1384300" imgH="444500" progId="Equation.DSMT4">
                  <p:embed/>
                  <p:pic>
                    <p:nvPicPr>
                      <p:cNvPr id="0" name="Object 2" descr="40%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1685925"/>
                        <a:ext cx="33178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1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14400" y="2713658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(2)</a:t>
            </a:r>
            <a:r>
              <a:rPr kumimoji="1" lang="en-US" altLang="zh-CN" sz="2400"/>
              <a:t> </a:t>
            </a:r>
            <a:r>
              <a:rPr kumimoji="1" lang="zh-CN" altLang="en-US" sz="2400"/>
              <a:t>当 </a:t>
            </a:r>
            <a:r>
              <a:rPr kumimoji="1" lang="en-US" altLang="zh-CN" sz="2400" b="1" i="1"/>
              <a:t>f </a:t>
            </a:r>
            <a:r>
              <a:rPr kumimoji="1" lang="en-US" altLang="zh-CN" sz="2400" b="1"/>
              <a:t>= 5000Hz</a:t>
            </a:r>
            <a:r>
              <a:rPr kumimoji="1" lang="en-US" altLang="zh-CN" sz="2400"/>
              <a:t> </a:t>
            </a:r>
            <a:r>
              <a:rPr kumimoji="1" lang="zh-CN" altLang="en-US" sz="2400"/>
              <a:t>时</a:t>
            </a:r>
          </a:p>
        </p:txBody>
      </p:sp>
      <p:graphicFrame>
        <p:nvGraphicFramePr>
          <p:cNvPr id="15" name="Object 4" descr="40%">
            <a:hlinkClick r:id="" action="ppaction://ole?verb=0"/>
          </p:cNvPr>
          <p:cNvGraphicFramePr/>
          <p:nvPr/>
        </p:nvGraphicFramePr>
        <p:xfrm>
          <a:off x="1258888" y="3357563"/>
          <a:ext cx="63690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54300" imgH="228600" progId="Equation.DSMT4">
                  <p:embed/>
                </p:oleObj>
              </mc:Choice>
              <mc:Fallback>
                <p:oleObj name="Equation" r:id="rId15" imgW="2654300" imgH="228600" progId="Equation.DSMT4">
                  <p:embed/>
                  <p:pic>
                    <p:nvPicPr>
                      <p:cNvPr id="0" name="Object 4" descr="40%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57563"/>
                        <a:ext cx="63690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1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 descr="40%">
            <a:hlinkClick r:id="" action="ppaction://ole?verb=0"/>
          </p:cNvPr>
          <p:cNvGraphicFramePr/>
          <p:nvPr/>
        </p:nvGraphicFramePr>
        <p:xfrm>
          <a:off x="1946275" y="4044316"/>
          <a:ext cx="350202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459865" imgH="444500" progId="Equation.DSMT4">
                  <p:embed/>
                </p:oleObj>
              </mc:Choice>
              <mc:Fallback>
                <p:oleObj name="Equation" r:id="rId17" imgW="1459865" imgH="444500" progId="Equation.DSMT4">
                  <p:embed/>
                  <p:pic>
                    <p:nvPicPr>
                      <p:cNvPr id="0" name="Object 5" descr="40%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4044316"/>
                        <a:ext cx="3502025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1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23850" y="1196975"/>
            <a:ext cx="3090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/>
              <a:t>解：</a:t>
            </a:r>
            <a:r>
              <a:rPr kumimoji="1" lang="en-US" altLang="zh-CN" sz="2400" b="1"/>
              <a:t>(1)</a:t>
            </a:r>
            <a:r>
              <a:rPr kumimoji="1" lang="en-US" altLang="zh-CN" sz="2400"/>
              <a:t> </a:t>
            </a:r>
            <a:r>
              <a:rPr kumimoji="1" lang="zh-CN" altLang="en-US" sz="2400"/>
              <a:t>当 </a:t>
            </a:r>
            <a:r>
              <a:rPr kumimoji="1" lang="en-US" altLang="zh-CN" sz="2400" b="1" i="1"/>
              <a:t>f </a:t>
            </a:r>
            <a:r>
              <a:rPr kumimoji="1" lang="en-US" altLang="zh-CN" sz="2400" b="1"/>
              <a:t>= 50Hz</a:t>
            </a:r>
            <a:r>
              <a:rPr kumimoji="1" lang="en-US" altLang="zh-CN" sz="2400"/>
              <a:t> </a:t>
            </a:r>
            <a:r>
              <a:rPr kumimoji="1" lang="zh-CN" altLang="en-US" sz="2400"/>
              <a:t>时</a:t>
            </a:r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</a:p>
          </p:txBody>
        </p:sp>
        <p:sp>
          <p:nvSpPr>
            <p:cNvPr id="9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832D55-C07C-442F-8637-6F62727FCA0D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23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587778" name="Rectangle 2"/>
          <p:cNvSpPr>
            <a:spLocks noChangeArrowheads="1"/>
          </p:cNvSpPr>
          <p:nvPr/>
        </p:nvSpPr>
        <p:spPr bwMode="auto">
          <a:xfrm>
            <a:off x="395288" y="1052513"/>
            <a:ext cx="7239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2】</a:t>
            </a:r>
            <a:r>
              <a:rPr kumimoji="1" lang="en-US" altLang="zh-CN"/>
              <a:t>   </a:t>
            </a:r>
            <a:r>
              <a:rPr kumimoji="1" lang="zh-CN" altLang="en-US"/>
              <a:t>一只</a:t>
            </a:r>
            <a:r>
              <a:rPr kumimoji="1" lang="en-US" altLang="zh-CN" b="1" i="1"/>
              <a:t>L</a:t>
            </a:r>
            <a:r>
              <a:rPr kumimoji="1" lang="en-US" altLang="zh-CN" b="1"/>
              <a:t>=20mH</a:t>
            </a:r>
            <a:r>
              <a:rPr kumimoji="1" lang="zh-CN" altLang="en-US"/>
              <a:t>的电感元件，通有电流</a:t>
            </a:r>
          </a:p>
        </p:txBody>
      </p:sp>
      <p:graphicFrame>
        <p:nvGraphicFramePr>
          <p:cNvPr id="16388" name="Object 3" descr="40%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79613" y="1484313"/>
          <a:ext cx="3097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8765" imgH="241300" progId="Equation.3">
                  <p:embed/>
                </p:oleObj>
              </mc:Choice>
              <mc:Fallback>
                <p:oleObj name="Equation" r:id="rId2" imgW="1548765" imgH="241300" progId="Equation.3">
                  <p:embed/>
                  <p:pic>
                    <p:nvPicPr>
                      <p:cNvPr id="0" name="Object 3" descr="40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484313"/>
                        <a:ext cx="30972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539750" y="1916113"/>
            <a:ext cx="59039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/>
              <a:t>求</a:t>
            </a:r>
            <a:r>
              <a:rPr kumimoji="1" lang="en-US" altLang="zh-CN" sz="2400"/>
              <a:t>(1)</a:t>
            </a:r>
            <a:r>
              <a:rPr kumimoji="1" lang="zh-CN" altLang="en-US" sz="2400"/>
              <a:t>感抗</a:t>
            </a:r>
            <a:r>
              <a:rPr kumimoji="1" lang="en-US" altLang="zh-CN" sz="2400" b="1" i="1"/>
              <a:t>X</a:t>
            </a:r>
            <a:r>
              <a:rPr kumimoji="1" lang="en-US" altLang="zh-CN" sz="2400" b="1" baseline="-25000"/>
              <a:t>L</a:t>
            </a:r>
            <a:r>
              <a:rPr kumimoji="1" lang="zh-CN" altLang="en-US" sz="2400"/>
              <a:t>；</a:t>
            </a:r>
            <a:r>
              <a:rPr kumimoji="1" lang="en-US" altLang="zh-CN" sz="2400"/>
              <a:t>(2)</a:t>
            </a:r>
            <a:r>
              <a:rPr kumimoji="1" lang="zh-CN" altLang="en-US" sz="2400"/>
              <a:t>线圈两端的电压</a:t>
            </a:r>
            <a:r>
              <a:rPr kumimoji="1" lang="en-US" altLang="zh-CN" sz="2400" b="1" i="1"/>
              <a:t>u</a:t>
            </a:r>
            <a:r>
              <a:rPr kumimoji="1" lang="zh-CN" altLang="en-US" sz="2400"/>
              <a:t>。</a:t>
            </a:r>
          </a:p>
        </p:txBody>
      </p:sp>
      <p:sp>
        <p:nvSpPr>
          <p:cNvPr id="587781" name="Text Box 5"/>
          <p:cNvSpPr txBox="1">
            <a:spLocks noChangeArrowheads="1"/>
          </p:cNvSpPr>
          <p:nvPr/>
        </p:nvSpPr>
        <p:spPr bwMode="auto">
          <a:xfrm>
            <a:off x="684213" y="24923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5050"/>
                </a:solidFill>
              </a:rPr>
              <a:t>解</a:t>
            </a:r>
            <a:r>
              <a:rPr lang="zh-CN" altLang="en-US" sz="2400">
                <a:solidFill>
                  <a:srgbClr val="FF5050"/>
                </a:solidFill>
                <a:sym typeface="Wingdings" panose="05000000000000000000" pitchFamily="2" charset="2"/>
              </a:rPr>
              <a:t>：</a:t>
            </a:r>
            <a:r>
              <a:rPr lang="zh-CN" altLang="en-US" sz="2400">
                <a:sym typeface="Wingdings" panose="05000000000000000000" pitchFamily="2" charset="2"/>
              </a:rPr>
              <a:t>（</a:t>
            </a:r>
            <a:r>
              <a:rPr lang="en-US" altLang="zh-CN" sz="2400">
                <a:sym typeface="Wingdings" panose="05000000000000000000" pitchFamily="2" charset="2"/>
              </a:rPr>
              <a:t>1</a:t>
            </a:r>
            <a:r>
              <a:rPr lang="zh-CN" altLang="en-US" sz="2400">
                <a:sym typeface="Wingdings" panose="05000000000000000000" pitchFamily="2" charset="2"/>
              </a:rPr>
              <a:t>）</a:t>
            </a:r>
            <a:endParaRPr lang="zh-CN" altLang="en-US" sz="2400"/>
          </a:p>
        </p:txBody>
      </p:sp>
      <p:graphicFrame>
        <p:nvGraphicFramePr>
          <p:cNvPr id="587782" name="Object 6" descr="40%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65413" y="2492375"/>
          <a:ext cx="41386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70100" imgH="254000" progId="Equation.DSMT4">
                  <p:embed/>
                </p:oleObj>
              </mc:Choice>
              <mc:Fallback>
                <p:oleObj name="Equation" r:id="rId5" imgW="2070100" imgH="254000" progId="Equation.DSMT4">
                  <p:embed/>
                  <p:pic>
                    <p:nvPicPr>
                      <p:cNvPr id="0" name="Object 6" descr="40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2492375"/>
                        <a:ext cx="41386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83" name="Rectangle 7"/>
          <p:cNvSpPr>
            <a:spLocks noChangeArrowheads="1"/>
          </p:cNvSpPr>
          <p:nvPr/>
        </p:nvSpPr>
        <p:spPr bwMode="auto">
          <a:xfrm>
            <a:off x="827088" y="3068638"/>
            <a:ext cx="3810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/>
              <a:t>(2)</a:t>
            </a:r>
            <a:r>
              <a:rPr kumimoji="1" lang="zh-CN" altLang="en-US" sz="2400"/>
              <a:t>线圈两端的电压</a:t>
            </a:r>
            <a:r>
              <a:rPr kumimoji="1" lang="en-US" altLang="zh-CN" sz="2400" b="1" i="1"/>
              <a:t>u</a:t>
            </a:r>
            <a:endParaRPr kumimoji="1" lang="en-US" altLang="zh-CN" sz="2400" b="1"/>
          </a:p>
        </p:txBody>
      </p:sp>
      <p:graphicFrame>
        <p:nvGraphicFramePr>
          <p:cNvPr id="587784" name="Object 8" descr="40%">
            <a:hlinkClick r:id="" action="ppaction://ole?verb=0"/>
          </p:cNvPr>
          <p:cNvGraphicFramePr/>
          <p:nvPr/>
        </p:nvGraphicFramePr>
        <p:xfrm>
          <a:off x="1012825" y="3500438"/>
          <a:ext cx="4824413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97100" imgH="736600" progId="Equation.DSMT4">
                  <p:embed/>
                </p:oleObj>
              </mc:Choice>
              <mc:Fallback>
                <p:oleObj name="Equation" r:id="rId7" imgW="2197100" imgH="736600" progId="Equation.DSMT4">
                  <p:embed/>
                  <p:pic>
                    <p:nvPicPr>
                      <p:cNvPr id="0" name="Object 8" descr="40%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500438"/>
                        <a:ext cx="4824413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85" name="Object 9" descr="40%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16013" y="5229225"/>
          <a:ext cx="41767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8000" imgH="241300" progId="Equation.DSMT4">
                  <p:embed/>
                </p:oleObj>
              </mc:Choice>
              <mc:Fallback>
                <p:oleObj name="Equation" r:id="rId9" imgW="1778000" imgH="241300" progId="Equation.DSMT4">
                  <p:embed/>
                  <p:pic>
                    <p:nvPicPr>
                      <p:cNvPr id="0" name="Object 9" descr="40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229225"/>
                        <a:ext cx="417671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86" name="Object 10"/>
          <p:cNvGraphicFramePr>
            <a:graphicFrameLocks noChangeAspect="1"/>
          </p:cNvGraphicFramePr>
          <p:nvPr/>
        </p:nvGraphicFramePr>
        <p:xfrm>
          <a:off x="6948488" y="3213100"/>
          <a:ext cx="1217612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264285" imgH="2106930" progId="Visio.Drawing.11">
                  <p:embed/>
                </p:oleObj>
              </mc:Choice>
              <mc:Fallback>
                <p:oleObj name="Visio" r:id="rId11" imgW="1264285" imgH="210693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213100"/>
                        <a:ext cx="1217612" cy="206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2</a:t>
            </a:r>
            <a:r>
              <a:rPr lang="zh-CN" altLang="en-US" sz="3600">
                <a:solidFill>
                  <a:srgbClr val="FF0000"/>
                </a:solidFill>
              </a:rPr>
              <a:t>、电感元件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8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5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5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5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1" grpId="0"/>
      <p:bldP spid="5877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D844B9-49C2-4FBF-802B-D54EB0304FB5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24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89826" name="Object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08400" y="1125538"/>
          <a:ext cx="1828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1100" imgH="482600" progId="Equation.3">
                  <p:embed/>
                </p:oleObj>
              </mc:Choice>
              <mc:Fallback>
                <p:oleObj name="Equation" r:id="rId2" imgW="11811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125538"/>
                        <a:ext cx="1828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810000" y="0"/>
            <a:ext cx="533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323850" y="1196975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）电流与电压的关系   </a:t>
            </a:r>
          </a:p>
        </p:txBody>
      </p:sp>
      <p:sp>
        <p:nvSpPr>
          <p:cNvPr id="589829" name="Rectangle 5"/>
          <p:cNvSpPr>
            <a:spLocks noChangeArrowheads="1"/>
          </p:cNvSpPr>
          <p:nvPr/>
        </p:nvSpPr>
        <p:spPr bwMode="auto">
          <a:xfrm>
            <a:off x="1225550" y="422116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/>
              <a:t>① 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频率相同</a:t>
            </a:r>
          </a:p>
        </p:txBody>
      </p:sp>
      <p:sp>
        <p:nvSpPr>
          <p:cNvPr id="589830" name="Text Box 6"/>
          <p:cNvSpPr txBox="1">
            <a:spLocks noChangeArrowheads="1"/>
          </p:cNvSpPr>
          <p:nvPr/>
        </p:nvSpPr>
        <p:spPr bwMode="auto">
          <a:xfrm>
            <a:off x="1225550" y="47244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/>
              <a:t>② 有效值 </a:t>
            </a:r>
            <a:r>
              <a: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I 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C</a:t>
            </a:r>
            <a:r>
              <a: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</a:p>
        </p:txBody>
      </p:sp>
      <p:sp>
        <p:nvSpPr>
          <p:cNvPr id="589831" name="Text Box 7"/>
          <p:cNvSpPr txBox="1">
            <a:spLocks noChangeArrowheads="1"/>
          </p:cNvSpPr>
          <p:nvPr/>
        </p:nvSpPr>
        <p:spPr bwMode="auto">
          <a:xfrm>
            <a:off x="1225550" y="5229225"/>
            <a:ext cx="3352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/>
              <a:t>③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电流超前电压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90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</a:t>
            </a:r>
          </a:p>
        </p:txBody>
      </p:sp>
      <p:graphicFrame>
        <p:nvGraphicFramePr>
          <p:cNvPr id="589832" name="Object 8"/>
          <p:cNvGraphicFramePr>
            <a:graphicFrameLocks noChangeAspect="1"/>
          </p:cNvGraphicFramePr>
          <p:nvPr/>
        </p:nvGraphicFramePr>
        <p:xfrm>
          <a:off x="1479550" y="5661025"/>
          <a:ext cx="25733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24000" imgH="266700" progId="Equation.3">
                  <p:embed/>
                </p:oleObj>
              </mc:Choice>
              <mc:Fallback>
                <p:oleObj name="公式" r:id="rId4" imgW="1524000" imgH="266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5661025"/>
                        <a:ext cx="25733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33" name="Text Box 9"/>
          <p:cNvSpPr txBox="1">
            <a:spLocks noChangeArrowheads="1"/>
          </p:cNvSpPr>
          <p:nvPr/>
        </p:nvSpPr>
        <p:spPr bwMode="auto">
          <a:xfrm>
            <a:off x="571500" y="2565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/>
              <a:t>则</a:t>
            </a:r>
          </a:p>
        </p:txBody>
      </p:sp>
      <p:graphicFrame>
        <p:nvGraphicFramePr>
          <p:cNvPr id="589834" name="Object 1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049926"/>
              </p:ext>
            </p:extLst>
          </p:nvPr>
        </p:nvGraphicFramePr>
        <p:xfrm>
          <a:off x="1644650" y="3141663"/>
          <a:ext cx="31988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0200" imgH="241300" progId="Equation.DSMT4">
                  <p:embed/>
                </p:oleObj>
              </mc:Choice>
              <mc:Fallback>
                <p:oleObj name="Equation" r:id="rId6" imgW="16002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3141663"/>
                        <a:ext cx="31988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35" name="Object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12875" y="2349500"/>
          <a:ext cx="3427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4500" imgH="393700" progId="Equation.3">
                  <p:embed/>
                </p:oleObj>
              </mc:Choice>
              <mc:Fallback>
                <p:oleObj name="Equation" r:id="rId8" imgW="17145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2349500"/>
                        <a:ext cx="34274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36" name="Text Box 12"/>
          <p:cNvSpPr txBox="1">
            <a:spLocks noChangeArrowheads="1"/>
          </p:cNvSpPr>
          <p:nvPr/>
        </p:nvSpPr>
        <p:spPr bwMode="auto">
          <a:xfrm>
            <a:off x="596900" y="1916113"/>
            <a:ext cx="122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/>
              <a:t>若</a:t>
            </a:r>
          </a:p>
        </p:txBody>
      </p:sp>
      <p:graphicFrame>
        <p:nvGraphicFramePr>
          <p:cNvPr id="589837" name="Object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03350" y="1916113"/>
          <a:ext cx="2157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78865" imgH="241300" progId="Equation.3">
                  <p:embed/>
                </p:oleObj>
              </mc:Choice>
              <mc:Fallback>
                <p:oleObj name="Equation" r:id="rId10" imgW="1078865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916113"/>
                        <a:ext cx="2157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、电容元件</a:t>
            </a:r>
          </a:p>
        </p:txBody>
      </p:sp>
      <p:sp>
        <p:nvSpPr>
          <p:cNvPr id="589839" name="Rectangle 15"/>
          <p:cNvSpPr>
            <a:spLocks noChangeArrowheads="1"/>
          </p:cNvSpPr>
          <p:nvPr/>
        </p:nvSpPr>
        <p:spPr bwMode="auto">
          <a:xfrm>
            <a:off x="596900" y="3716338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对照电流与电压的表达式   </a:t>
            </a:r>
          </a:p>
        </p:txBody>
      </p:sp>
      <p:graphicFrame>
        <p:nvGraphicFramePr>
          <p:cNvPr id="589840" name="Object 16"/>
          <p:cNvGraphicFramePr>
            <a:graphicFrameLocks noChangeAspect="1"/>
          </p:cNvGraphicFramePr>
          <p:nvPr/>
        </p:nvGraphicFramePr>
        <p:xfrm>
          <a:off x="5940425" y="1268413"/>
          <a:ext cx="1389063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317625" imgH="1532890" progId="Visio.Drawing.11">
                  <p:embed/>
                </p:oleObj>
              </mc:Choice>
              <mc:Fallback>
                <p:oleObj name="Visio" r:id="rId12" imgW="1317625" imgH="1532890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268413"/>
                        <a:ext cx="1389063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41" name="Object 17"/>
          <p:cNvGraphicFramePr>
            <a:graphicFrameLocks noChangeAspect="1"/>
          </p:cNvGraphicFramePr>
          <p:nvPr/>
        </p:nvGraphicFramePr>
        <p:xfrm>
          <a:off x="4787900" y="3213100"/>
          <a:ext cx="3525838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3326130" imgH="1990090" progId="Visio.Drawing.11">
                  <p:embed/>
                </p:oleObj>
              </mc:Choice>
              <mc:Fallback>
                <p:oleObj name="Visio" r:id="rId14" imgW="3326130" imgH="1990090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213100"/>
                        <a:ext cx="3525838" cy="210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8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8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8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58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58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8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8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8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8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8" grpId="0" autoUpdateAnimBg="0"/>
      <p:bldP spid="589829" grpId="0" autoUpdateAnimBg="0"/>
      <p:bldP spid="589830" grpId="0" autoUpdateAnimBg="0"/>
      <p:bldP spid="589831" grpId="0" autoUpdateAnimBg="0"/>
      <p:bldP spid="589833" grpId="0"/>
      <p:bldP spid="589836" grpId="0"/>
      <p:bldP spid="58983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54745F-FFF8-4AD2-90AA-4DEEFAF1B277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25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90850" name="Object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87450" y="1517650"/>
          <a:ext cx="36306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1000" imgH="241300" progId="Equation.3">
                  <p:embed/>
                </p:oleObj>
              </mc:Choice>
              <mc:Fallback>
                <p:oleObj name="Equation" r:id="rId2" imgW="16510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517650"/>
                        <a:ext cx="36306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99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51" name="Object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43000" y="990600"/>
          <a:ext cx="21224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200" imgH="241300" progId="Equation.3">
                  <p:embed/>
                </p:oleObj>
              </mc:Choice>
              <mc:Fallback>
                <p:oleObj name="Equation" r:id="rId4" imgW="9652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990600"/>
                        <a:ext cx="21224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52" name="AutoShape 4"/>
          <p:cNvSpPr/>
          <p:nvPr/>
        </p:nvSpPr>
        <p:spPr bwMode="auto">
          <a:xfrm>
            <a:off x="990600" y="1136650"/>
            <a:ext cx="150813" cy="768350"/>
          </a:xfrm>
          <a:prstGeom prst="leftBrace">
            <a:avLst>
              <a:gd name="adj1" fmla="val 42456"/>
              <a:gd name="adj2" fmla="val 50000"/>
            </a:avLst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90853" name="Line 5"/>
          <p:cNvSpPr>
            <a:spLocks noChangeShapeType="1"/>
          </p:cNvSpPr>
          <p:nvPr/>
        </p:nvSpPr>
        <p:spPr bwMode="auto">
          <a:xfrm>
            <a:off x="1908175" y="1989138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0854" name="Object 6">
            <a:hlinkClick r:id="" action="ppaction://ole?verb=0"/>
          </p:cNvPr>
          <p:cNvGraphicFramePr/>
          <p:nvPr/>
        </p:nvGraphicFramePr>
        <p:xfrm>
          <a:off x="2484438" y="2217738"/>
          <a:ext cx="15636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14400" imgH="228600" progId="Equation.3">
                  <p:embed/>
                </p:oleObj>
              </mc:Choice>
              <mc:Fallback>
                <p:oleObj name="公式" r:id="rId6" imgW="914400" imgH="2286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217738"/>
                        <a:ext cx="156368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55" name="Rectangle 7"/>
          <p:cNvSpPr>
            <a:spLocks noChangeArrowheads="1"/>
          </p:cNvSpPr>
          <p:nvPr/>
        </p:nvSpPr>
        <p:spPr bwMode="auto">
          <a:xfrm>
            <a:off x="4067175" y="2133600"/>
            <a:ext cx="5429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57150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714500" indent="-228600" defTabSz="7620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286000" indent="-228600" defTabSz="7620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00099"/>
                </a:solidFill>
              </a:rPr>
              <a:t>或</a:t>
            </a:r>
          </a:p>
        </p:txBody>
      </p:sp>
      <p:graphicFrame>
        <p:nvGraphicFramePr>
          <p:cNvPr id="590856" name="Object 8">
            <a:hlinkClick r:id="" action="ppaction://ole?verb=0"/>
          </p:cNvPr>
          <p:cNvGraphicFramePr/>
          <p:nvPr/>
        </p:nvGraphicFramePr>
        <p:xfrm>
          <a:off x="4787900" y="1989138"/>
          <a:ext cx="15081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76300" imgH="533400" progId="Equation.3">
                  <p:embed/>
                </p:oleObj>
              </mc:Choice>
              <mc:Fallback>
                <p:oleObj name="公式" r:id="rId8" imgW="876300" imgH="5334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989138"/>
                        <a:ext cx="15081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57" name="Object 9" descr="40%">
            <a:hlinkClick r:id="" action="ppaction://ole?verb=0"/>
          </p:cNvPr>
          <p:cNvGraphicFramePr/>
          <p:nvPr/>
        </p:nvGraphicFramePr>
        <p:xfrm>
          <a:off x="2857500" y="3502025"/>
          <a:ext cx="12842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600" imgH="266700" progId="Equation.DSMT4">
                  <p:embed/>
                </p:oleObj>
              </mc:Choice>
              <mc:Fallback>
                <p:oleObj name="Equation" r:id="rId10" imgW="736600" imgH="266700" progId="Equation.DSMT4">
                  <p:embed/>
                  <p:pic>
                    <p:nvPicPr>
                      <p:cNvPr id="0" name="Object 9" descr="40%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502025"/>
                        <a:ext cx="12842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12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58" name="Text Box 10"/>
          <p:cNvSpPr txBox="1">
            <a:spLocks noChangeArrowheads="1"/>
          </p:cNvSpPr>
          <p:nvPr/>
        </p:nvSpPr>
        <p:spPr bwMode="auto">
          <a:xfrm>
            <a:off x="812800" y="3346450"/>
            <a:ext cx="4889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kumimoji="1" lang="zh-CN" altLang="en-US" sz="2400">
                <a:latin typeface="宋体" panose="02010600030101010101" pitchFamily="2" charset="-122"/>
              </a:rPr>
              <a:t>则</a:t>
            </a:r>
          </a:p>
        </p:txBody>
      </p:sp>
      <p:graphicFrame>
        <p:nvGraphicFramePr>
          <p:cNvPr id="590859" name="Object 11" descr="40%">
            <a:hlinkClick r:id="" action="ppaction://ole?verb=0"/>
          </p:cNvPr>
          <p:cNvGraphicFramePr/>
          <p:nvPr/>
        </p:nvGraphicFramePr>
        <p:xfrm>
          <a:off x="1828800" y="2624138"/>
          <a:ext cx="33226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981200" imgH="533400" progId="Equation.DSMT4">
                  <p:embed/>
                </p:oleObj>
              </mc:Choice>
              <mc:Fallback>
                <p:oleObj name="Equation" r:id="rId13" imgW="1981200" imgH="533400" progId="Equation.DSMT4">
                  <p:embed/>
                  <p:pic>
                    <p:nvPicPr>
                      <p:cNvPr id="0" name="Object 11" descr="40%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24138"/>
                        <a:ext cx="33226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15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3399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60" name="Rectangle 12"/>
          <p:cNvSpPr>
            <a:spLocks noChangeArrowheads="1"/>
          </p:cNvSpPr>
          <p:nvPr/>
        </p:nvSpPr>
        <p:spPr bwMode="auto">
          <a:xfrm flipH="1">
            <a:off x="838200" y="2220913"/>
            <a:ext cx="11557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99"/>
                </a:solidFill>
              </a:rPr>
              <a:t>有效值</a:t>
            </a:r>
          </a:p>
        </p:txBody>
      </p:sp>
      <p:sp>
        <p:nvSpPr>
          <p:cNvPr id="590861" name="Line 13"/>
          <p:cNvSpPr>
            <a:spLocks noChangeShapeType="1"/>
          </p:cNvSpPr>
          <p:nvPr/>
        </p:nvSpPr>
        <p:spPr bwMode="auto">
          <a:xfrm>
            <a:off x="1979613" y="1412875"/>
            <a:ext cx="304800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0862" name="Line 14"/>
          <p:cNvSpPr>
            <a:spLocks noChangeShapeType="1"/>
          </p:cNvSpPr>
          <p:nvPr/>
        </p:nvSpPr>
        <p:spPr bwMode="auto">
          <a:xfrm>
            <a:off x="2987675" y="1989138"/>
            <a:ext cx="1676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0863" name="Line 15"/>
          <p:cNvSpPr>
            <a:spLocks noChangeShapeType="1"/>
          </p:cNvSpPr>
          <p:nvPr/>
        </p:nvSpPr>
        <p:spPr bwMode="auto">
          <a:xfrm>
            <a:off x="2555875" y="1412875"/>
            <a:ext cx="60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0864" name="Text Box 16"/>
          <p:cNvSpPr txBox="1">
            <a:spLocks noChangeArrowheads="1"/>
          </p:cNvSpPr>
          <p:nvPr/>
        </p:nvSpPr>
        <p:spPr bwMode="auto">
          <a:xfrm>
            <a:off x="838200" y="3908425"/>
            <a:ext cx="776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400" b="1" i="1"/>
              <a:t>X</a:t>
            </a:r>
            <a:r>
              <a:rPr kumimoji="1" lang="en-US" altLang="zh-CN" sz="2400" b="1" i="1" baseline="-25000"/>
              <a:t>C </a:t>
            </a:r>
            <a:r>
              <a:rPr kumimoji="1" lang="zh-CN" altLang="en-US" sz="2400"/>
              <a:t>称为电容电抗，简称为容抗，单位为欧姆</a:t>
            </a:r>
            <a:r>
              <a:rPr kumimoji="1" lang="zh-CN" altLang="en-US" sz="2400" b="1"/>
              <a:t>（</a:t>
            </a:r>
            <a:r>
              <a:rPr kumimoji="1" lang="en-US" altLang="zh-CN" sz="2400" b="1"/>
              <a:t>Ω</a:t>
            </a:r>
            <a:r>
              <a:rPr kumimoji="1" lang="zh-CN" altLang="en-US" sz="2400" b="1"/>
              <a:t>）</a:t>
            </a:r>
            <a:r>
              <a:rPr kumimoji="1" lang="zh-CN" altLang="en-US" sz="2400"/>
              <a:t>。</a:t>
            </a:r>
          </a:p>
        </p:txBody>
      </p:sp>
      <p:sp>
        <p:nvSpPr>
          <p:cNvPr id="590865" name="Rectangle 17"/>
          <p:cNvSpPr>
            <a:spLocks noChangeArrowheads="1"/>
          </p:cNvSpPr>
          <p:nvPr/>
        </p:nvSpPr>
        <p:spPr bwMode="auto">
          <a:xfrm>
            <a:off x="838200" y="4343400"/>
            <a:ext cx="69342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zh-CN" altLang="en-US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用相量形式写出电容电压与电流之间的关系</a:t>
            </a:r>
          </a:p>
        </p:txBody>
      </p:sp>
      <p:graphicFrame>
        <p:nvGraphicFramePr>
          <p:cNvPr id="590866" name="Object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31913" y="4884738"/>
          <a:ext cx="432593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68500" imgH="419100" progId="Equation.3">
                  <p:embed/>
                </p:oleObj>
              </mc:Choice>
              <mc:Fallback>
                <p:oleObj name="Equation" r:id="rId16" imgW="19685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884738"/>
                        <a:ext cx="4325937" cy="920750"/>
                      </a:xfrm>
                      <a:prstGeom prst="rect">
                        <a:avLst/>
                      </a:prstGeom>
                      <a:solidFill>
                        <a:srgbClr val="A9ECF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67" name="Text Box 19"/>
          <p:cNvSpPr txBox="1">
            <a:spLocks noChangeArrowheads="1"/>
          </p:cNvSpPr>
          <p:nvPr/>
        </p:nvSpPr>
        <p:spPr bwMode="auto">
          <a:xfrm>
            <a:off x="787400" y="2776538"/>
            <a:ext cx="793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kumimoji="1" lang="zh-CN" altLang="en-US" sz="2400"/>
              <a:t>定义</a:t>
            </a:r>
          </a:p>
        </p:txBody>
      </p:sp>
      <p:sp>
        <p:nvSpPr>
          <p:cNvPr id="18453" name="Rectangle 20"/>
          <p:cNvSpPr>
            <a:spLocks noChangeArrowheads="1"/>
          </p:cNvSpPr>
          <p:nvPr/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3</a:t>
            </a:r>
            <a:r>
              <a:rPr lang="zh-CN" altLang="en-US" sz="3600">
                <a:solidFill>
                  <a:srgbClr val="FF0000"/>
                </a:solidFill>
              </a:rPr>
              <a:t>、电容元件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9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9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9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9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9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9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9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9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9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9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59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9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59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9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59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9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5" grpId="0"/>
      <p:bldP spid="590858" grpId="0"/>
      <p:bldP spid="590860" grpId="0"/>
      <p:bldP spid="590864" grpId="0"/>
      <p:bldP spid="590865" grpId="0"/>
      <p:bldP spid="5908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5E7F5F-E50B-48CC-A544-0DBA4A366534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26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ChangeArrowheads="1"/>
          </p:cNvSpPr>
          <p:nvPr/>
        </p:nvSpPr>
        <p:spPr bwMode="auto">
          <a:xfrm>
            <a:off x="323850" y="1095375"/>
            <a:ext cx="568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电容电路中相量形式的欧姆定律</a:t>
            </a:r>
          </a:p>
        </p:txBody>
      </p:sp>
      <p:graphicFrame>
        <p:nvGraphicFramePr>
          <p:cNvPr id="591875" name="Object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0113" y="1557338"/>
          <a:ext cx="43576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81200" imgH="431800" progId="Equation.3">
                  <p:embed/>
                </p:oleObj>
              </mc:Choice>
              <mc:Fallback>
                <p:oleObj name="公式" r:id="rId2" imgW="19812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557338"/>
                        <a:ext cx="4357687" cy="949325"/>
                      </a:xfrm>
                      <a:prstGeom prst="rect">
                        <a:avLst/>
                      </a:prstGeom>
                      <a:solidFill>
                        <a:srgbClr val="A9ECF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76" name="AutoShape 4"/>
          <p:cNvSpPr/>
          <p:nvPr/>
        </p:nvSpPr>
        <p:spPr bwMode="auto">
          <a:xfrm>
            <a:off x="2771775" y="4797425"/>
            <a:ext cx="1439863" cy="504825"/>
          </a:xfrm>
          <a:prstGeom prst="borderCallout1">
            <a:avLst>
              <a:gd name="adj1" fmla="val 22644"/>
              <a:gd name="adj2" fmla="val -5292"/>
              <a:gd name="adj3" fmla="val 157231"/>
              <a:gd name="adj4" fmla="val -86218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容压滞后</a:t>
            </a:r>
          </a:p>
        </p:txBody>
      </p:sp>
      <p:graphicFrame>
        <p:nvGraphicFramePr>
          <p:cNvPr id="591877" name="Object 5"/>
          <p:cNvGraphicFramePr>
            <a:graphicFrameLocks noChangeAspect="1"/>
          </p:cNvGraphicFramePr>
          <p:nvPr/>
        </p:nvGraphicFramePr>
        <p:xfrm>
          <a:off x="3524250" y="2476500"/>
          <a:ext cx="1808163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730375" imgH="1649730" progId="Visio.Drawing.11">
                  <p:embed/>
                </p:oleObj>
              </mc:Choice>
              <mc:Fallback>
                <p:oleObj name="Visio" r:id="rId4" imgW="1730375" imgH="164973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2476500"/>
                        <a:ext cx="1808163" cy="171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8" name="Object 6"/>
          <p:cNvGraphicFramePr>
            <a:graphicFrameLocks noChangeAspect="1"/>
          </p:cNvGraphicFramePr>
          <p:nvPr/>
        </p:nvGraphicFramePr>
        <p:xfrm>
          <a:off x="755650" y="2524125"/>
          <a:ext cx="1389063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317625" imgH="1532890" progId="Visio.Drawing.11">
                  <p:embed/>
                </p:oleObj>
              </mc:Choice>
              <mc:Fallback>
                <p:oleObj name="Visio" r:id="rId6" imgW="1317625" imgH="153289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24125"/>
                        <a:ext cx="1389063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79" name="AutoShape 7"/>
          <p:cNvSpPr>
            <a:spLocks noChangeArrowheads="1"/>
          </p:cNvSpPr>
          <p:nvPr/>
        </p:nvSpPr>
        <p:spPr bwMode="auto">
          <a:xfrm>
            <a:off x="2627313" y="3481388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91880" name="AutoShape 8"/>
          <p:cNvSpPr>
            <a:spLocks noChangeArrowheads="1"/>
          </p:cNvSpPr>
          <p:nvPr/>
        </p:nvSpPr>
        <p:spPr bwMode="auto">
          <a:xfrm>
            <a:off x="5507038" y="3481388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91881" name="Text Box 9"/>
          <p:cNvSpPr txBox="1">
            <a:spLocks noChangeArrowheads="1"/>
          </p:cNvSpPr>
          <p:nvPr/>
        </p:nvSpPr>
        <p:spPr bwMode="auto">
          <a:xfrm>
            <a:off x="1476375" y="566102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相量图</a:t>
            </a:r>
          </a:p>
        </p:txBody>
      </p:sp>
      <p:graphicFrame>
        <p:nvGraphicFramePr>
          <p:cNvPr id="591882" name="Object 10"/>
          <p:cNvGraphicFramePr>
            <a:graphicFrameLocks noChangeAspect="1"/>
          </p:cNvGraphicFramePr>
          <p:nvPr/>
        </p:nvGraphicFramePr>
        <p:xfrm>
          <a:off x="6084888" y="2276475"/>
          <a:ext cx="272732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573020" imgH="1998980" progId="Visio.Drawing.11">
                  <p:embed/>
                </p:oleObj>
              </mc:Choice>
              <mc:Fallback>
                <p:oleObj name="Visio" r:id="rId8" imgW="2573020" imgH="199898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276475"/>
                        <a:ext cx="2727325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3</a:t>
            </a:r>
            <a:r>
              <a:rPr lang="zh-CN" altLang="en-US" sz="3600">
                <a:solidFill>
                  <a:srgbClr val="FF0000"/>
                </a:solidFill>
              </a:rPr>
              <a:t>、电容元件</a:t>
            </a:r>
          </a:p>
        </p:txBody>
      </p:sp>
      <p:graphicFrame>
        <p:nvGraphicFramePr>
          <p:cNvPr id="591884" name="Object 12"/>
          <p:cNvGraphicFramePr>
            <a:graphicFrameLocks noChangeAspect="1"/>
          </p:cNvGraphicFramePr>
          <p:nvPr/>
        </p:nvGraphicFramePr>
        <p:xfrm>
          <a:off x="827088" y="4076700"/>
          <a:ext cx="1385887" cy="200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317625" imgH="1891665" progId="Visio.Drawing.11">
                  <p:embed/>
                </p:oleObj>
              </mc:Choice>
              <mc:Fallback>
                <p:oleObj name="Visio" r:id="rId10" imgW="1317625" imgH="1891665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76700"/>
                        <a:ext cx="1385887" cy="200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8F351FBA-7EE2-6834-4A08-3D5DAF25A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84" y="3589338"/>
            <a:ext cx="46863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9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9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9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9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9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59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9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9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4" grpId="0"/>
      <p:bldP spid="591876" grpId="0" animBg="1"/>
      <p:bldP spid="5918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298BD1-674C-4AD4-8C6E-CE6183FD5A58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27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1116013" y="3213100"/>
            <a:ext cx="3243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5050"/>
                </a:solidFill>
              </a:rPr>
              <a:t>解</a:t>
            </a:r>
            <a:r>
              <a:rPr kumimoji="1" lang="zh-CN" altLang="en-US" sz="2400"/>
              <a:t>：</a:t>
            </a:r>
            <a:r>
              <a:rPr kumimoji="1" lang="en-US" altLang="zh-CN" sz="2400"/>
              <a:t>(1) </a:t>
            </a:r>
            <a:r>
              <a:rPr kumimoji="1" lang="zh-CN" altLang="en-US" sz="2400"/>
              <a:t>当 </a:t>
            </a:r>
            <a:r>
              <a:rPr kumimoji="1" lang="en-US" altLang="zh-CN" sz="2400" b="1" i="1"/>
              <a:t>f </a:t>
            </a:r>
            <a:r>
              <a:rPr kumimoji="1" lang="en-US" altLang="zh-CN" sz="2400" b="1"/>
              <a:t>=50Hz</a:t>
            </a:r>
            <a:r>
              <a:rPr kumimoji="1" lang="zh-CN" altLang="en-US" sz="2400"/>
              <a:t>时：</a:t>
            </a:r>
          </a:p>
        </p:txBody>
      </p:sp>
      <p:graphicFrame>
        <p:nvGraphicFramePr>
          <p:cNvPr id="592899" name="Object 3" descr="40%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92263" y="3573463"/>
          <a:ext cx="65627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84500" imgH="431800" progId="Equation.DSMT4">
                  <p:embed/>
                </p:oleObj>
              </mc:Choice>
              <mc:Fallback>
                <p:oleObj name="Equation" r:id="rId2" imgW="2984500" imgH="431800" progId="Equation.DSMT4">
                  <p:embed/>
                  <p:pic>
                    <p:nvPicPr>
                      <p:cNvPr id="0" name="Object 3" descr="40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3573463"/>
                        <a:ext cx="65627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0" name="Object 4" descr="40%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51075" y="4730750"/>
          <a:ext cx="4940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247900" imgH="457200" progId="Equation.3">
                  <p:embed/>
                </p:oleObj>
              </mc:Choice>
              <mc:Fallback>
                <p:oleObj name="公式" r:id="rId5" imgW="2247900" imgH="457200" progId="Equation.3">
                  <p:embed/>
                  <p:pic>
                    <p:nvPicPr>
                      <p:cNvPr id="0" name="Object 4" descr="40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4730750"/>
                        <a:ext cx="4940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2901" name="Group 5"/>
          <p:cNvGrpSpPr/>
          <p:nvPr/>
        </p:nvGrpSpPr>
        <p:grpSpPr bwMode="auto">
          <a:xfrm>
            <a:off x="179388" y="981075"/>
            <a:ext cx="8770937" cy="1735138"/>
            <a:chOff x="113" y="618"/>
            <a:chExt cx="5525" cy="1093"/>
          </a:xfrm>
        </p:grpSpPr>
        <p:sp>
          <p:nvSpPr>
            <p:cNvPr id="592902" name="Rectangle 6"/>
            <p:cNvSpPr>
              <a:spLocks noChangeArrowheads="1"/>
            </p:cNvSpPr>
            <p:nvPr/>
          </p:nvSpPr>
          <p:spPr bwMode="auto">
            <a:xfrm>
              <a:off x="113" y="618"/>
              <a:ext cx="5398" cy="1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kumimoji="1"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【</a:t>
              </a:r>
              <a:r>
                <a:rPr kumimoji="1" lang="zh-CN" alt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例</a:t>
              </a:r>
              <a:r>
                <a:rPr kumimoji="1"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3】</a:t>
              </a:r>
              <a:r>
                <a:rPr kumimoji="1" lang="zh-CN" alt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1" lang="zh-CN" altLang="en-US"/>
                <a:t>把一个电容 </a:t>
              </a:r>
              <a:r>
                <a:rPr kumimoji="1" lang="en-US" altLang="zh-CN" b="1" i="1"/>
                <a:t>C</a:t>
              </a:r>
              <a:r>
                <a:rPr kumimoji="1" lang="en-US" altLang="zh-CN" b="1"/>
                <a:t>=31.85×10</a:t>
              </a:r>
              <a:r>
                <a:rPr kumimoji="1" lang="zh-CN" altLang="en-US" b="1" baseline="30000"/>
                <a:t>－</a:t>
              </a:r>
              <a:r>
                <a:rPr kumimoji="1" lang="en-US" altLang="zh-CN" b="1" baseline="30000"/>
                <a:t>6</a:t>
              </a:r>
              <a:r>
                <a:rPr kumimoji="1" lang="en-US" altLang="zh-CN" b="1"/>
                <a:t>F</a:t>
              </a:r>
              <a:r>
                <a:rPr kumimoji="1" lang="en-US" altLang="zh-CN"/>
                <a:t>, </a:t>
              </a:r>
              <a:r>
                <a:rPr kumimoji="1" lang="zh-CN" altLang="en-US"/>
                <a:t>接到</a:t>
              </a:r>
              <a:r>
                <a:rPr kumimoji="1" lang="zh-CN" altLang="en-US" b="1"/>
                <a:t> </a:t>
              </a:r>
              <a:r>
                <a:rPr kumimoji="1" lang="en-US" altLang="zh-CN" b="1" i="1"/>
                <a:t>f</a:t>
              </a:r>
              <a:r>
                <a:rPr kumimoji="1" lang="en-US" altLang="zh-CN" b="1"/>
                <a:t>=50Hz</a:t>
              </a:r>
              <a:r>
                <a:rPr kumimoji="1" lang="en-US" altLang="zh-CN"/>
                <a:t>,                              </a:t>
              </a:r>
              <a:r>
                <a:rPr kumimoji="1" lang="zh-CN" altLang="en-US"/>
                <a:t>的正弦电源上，试求</a:t>
              </a:r>
              <a:r>
                <a:rPr kumimoji="1" lang="en-US" altLang="zh-CN"/>
                <a:t>(1)</a:t>
              </a:r>
              <a:r>
                <a:rPr kumimoji="1" lang="zh-CN" altLang="en-US"/>
                <a:t>求电容电流     </a:t>
              </a:r>
              <a:r>
                <a:rPr kumimoji="1" lang="en-US" altLang="zh-CN"/>
                <a:t>; (2)</a:t>
              </a:r>
              <a:r>
                <a:rPr kumimoji="1" lang="zh-CN" altLang="en-US"/>
                <a:t>如保持</a:t>
              </a:r>
              <a:r>
                <a:rPr kumimoji="1" lang="en-US" altLang="zh-CN" b="1" i="1">
                  <a:cs typeface="Times New Roman" panose="02020603050405020304" pitchFamily="18" charset="0"/>
                </a:rPr>
                <a:t>U</a:t>
              </a:r>
              <a:r>
                <a:rPr kumimoji="1" lang="zh-CN" altLang="en-US"/>
                <a:t>不变，而电源 </a:t>
              </a:r>
              <a:r>
                <a:rPr kumimoji="1" lang="en-US" altLang="zh-CN" b="1" i="1"/>
                <a:t>f </a:t>
              </a:r>
              <a:r>
                <a:rPr kumimoji="1" lang="en-US" altLang="zh-CN" b="1"/>
                <a:t>= 10</a:t>
              </a:r>
              <a:r>
                <a:rPr kumimoji="1" lang="en-US" altLang="zh-CN" b="1" baseline="30000"/>
                <a:t>6</a:t>
              </a:r>
              <a:r>
                <a:rPr kumimoji="1" lang="en-US" altLang="zh-CN" b="1"/>
                <a:t>Hz</a:t>
              </a:r>
              <a:r>
                <a:rPr kumimoji="1" lang="en-US" altLang="zh-CN"/>
                <a:t>, </a:t>
              </a:r>
              <a:r>
                <a:rPr kumimoji="1" lang="zh-CN" altLang="en-US"/>
                <a:t>这时   为多少？</a:t>
              </a:r>
            </a:p>
          </p:txBody>
        </p:sp>
        <p:graphicFrame>
          <p:nvGraphicFramePr>
            <p:cNvPr id="20489" name="Object 7"/>
            <p:cNvGraphicFramePr>
              <a:graphicFrameLocks noChangeAspect="1"/>
            </p:cNvGraphicFramePr>
            <p:nvPr/>
          </p:nvGraphicFramePr>
          <p:xfrm>
            <a:off x="4468" y="709"/>
            <a:ext cx="117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926465" imgH="203200" progId="Equation.3">
                    <p:embed/>
                  </p:oleObj>
                </mc:Choice>
                <mc:Fallback>
                  <p:oleObj name="公式" r:id="rId7" imgW="926465" imgH="203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709"/>
                          <a:ext cx="117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Object 8"/>
            <p:cNvGraphicFramePr>
              <a:graphicFrameLocks noChangeAspect="1"/>
            </p:cNvGraphicFramePr>
            <p:nvPr/>
          </p:nvGraphicFramePr>
          <p:xfrm>
            <a:off x="1618" y="1413"/>
            <a:ext cx="16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27000" imgH="190500" progId="Equation.3">
                    <p:embed/>
                  </p:oleObj>
                </mc:Choice>
                <mc:Fallback>
                  <p:oleObj name="公式" r:id="rId9" imgW="127000" imgH="190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8" y="1413"/>
                          <a:ext cx="161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Object 9"/>
            <p:cNvGraphicFramePr>
              <a:graphicFrameLocks noChangeAspect="1"/>
            </p:cNvGraphicFramePr>
            <p:nvPr/>
          </p:nvGraphicFramePr>
          <p:xfrm>
            <a:off x="3107" y="1071"/>
            <a:ext cx="16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27000" imgH="190500" progId="Equation.3">
                    <p:embed/>
                  </p:oleObj>
                </mc:Choice>
                <mc:Fallback>
                  <p:oleObj name="公式" r:id="rId11" imgW="127000" imgH="1905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071"/>
                          <a:ext cx="161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3</a:t>
            </a:r>
            <a:r>
              <a:rPr lang="zh-CN" altLang="en-US" sz="3600">
                <a:solidFill>
                  <a:srgbClr val="FF0000"/>
                </a:solidFill>
              </a:rPr>
              <a:t>、电容元件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9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BC30DF-312B-4C67-8105-A9FEA4401521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28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93922" name="Object 2" descr="40%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57313" y="1773238"/>
          <a:ext cx="40687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260600" imgH="457200" progId="Equation.3">
                  <p:embed/>
                </p:oleObj>
              </mc:Choice>
              <mc:Fallback>
                <p:oleObj name="公式" r:id="rId2" imgW="2260600" imgH="457200" progId="Equation.3">
                  <p:embed/>
                  <p:pic>
                    <p:nvPicPr>
                      <p:cNvPr id="0" name="Object 2" descr="40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773238"/>
                        <a:ext cx="406876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23" name="Rectangle 3"/>
          <p:cNvSpPr>
            <a:spLocks noChangeArrowheads="1"/>
          </p:cNvSpPr>
          <p:nvPr/>
        </p:nvSpPr>
        <p:spPr bwMode="auto">
          <a:xfrm>
            <a:off x="611188" y="2636838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/>
              <a:t>(2) </a:t>
            </a:r>
            <a:r>
              <a:rPr kumimoji="1" lang="zh-CN" altLang="en-US" sz="2400"/>
              <a:t>当 </a:t>
            </a:r>
            <a:r>
              <a:rPr kumimoji="1" lang="en-US" altLang="zh-CN" sz="2400" b="1" i="1"/>
              <a:t>f </a:t>
            </a:r>
            <a:r>
              <a:rPr kumimoji="1" lang="en-US" altLang="zh-CN" sz="2400" b="1"/>
              <a:t>= 10</a:t>
            </a:r>
            <a:r>
              <a:rPr kumimoji="1" lang="en-US" altLang="zh-CN" sz="2400" b="1" baseline="30000"/>
              <a:t>6</a:t>
            </a:r>
            <a:r>
              <a:rPr kumimoji="1" lang="en-US" altLang="zh-CN" sz="2400" b="1"/>
              <a:t>Hz</a:t>
            </a:r>
            <a:r>
              <a:rPr kumimoji="1" lang="en-US" altLang="zh-CN" sz="2400"/>
              <a:t> </a:t>
            </a:r>
            <a:r>
              <a:rPr kumimoji="1" lang="zh-CN" altLang="en-US" sz="2400"/>
              <a:t>时</a:t>
            </a:r>
          </a:p>
        </p:txBody>
      </p:sp>
      <p:graphicFrame>
        <p:nvGraphicFramePr>
          <p:cNvPr id="593924" name="Object 4" descr="40%">
            <a:hlinkClick r:id="" action="ppaction://ole?verb=0"/>
          </p:cNvPr>
          <p:cNvGraphicFramePr/>
          <p:nvPr/>
        </p:nvGraphicFramePr>
        <p:xfrm>
          <a:off x="1060450" y="3198813"/>
          <a:ext cx="698341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75000" imgH="431800" progId="Equation.DSMT4">
                  <p:embed/>
                </p:oleObj>
              </mc:Choice>
              <mc:Fallback>
                <p:oleObj name="Equation" r:id="rId5" imgW="3175000" imgH="431800" progId="Equation.DSMT4">
                  <p:embed/>
                  <p:pic>
                    <p:nvPicPr>
                      <p:cNvPr id="0" name="Object 4" descr="40%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3198813"/>
                        <a:ext cx="6983413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5" name="Object 5" descr="40%">
            <a:hlinkClick r:id="" action="ppaction://ole?verb=0"/>
          </p:cNvPr>
          <p:cNvGraphicFramePr/>
          <p:nvPr/>
        </p:nvGraphicFramePr>
        <p:xfrm>
          <a:off x="1190625" y="4152900"/>
          <a:ext cx="569753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590800" imgH="457200" progId="Equation.3">
                  <p:embed/>
                </p:oleObj>
              </mc:Choice>
              <mc:Fallback>
                <p:oleObj name="公式" r:id="rId7" imgW="2590800" imgH="457200" progId="Equation.3">
                  <p:embed/>
                  <p:pic>
                    <p:nvPicPr>
                      <p:cNvPr id="0" name="Object 5" descr="40%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4152900"/>
                        <a:ext cx="5697538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3</a:t>
            </a:r>
            <a:r>
              <a:rPr lang="zh-CN" altLang="en-US" sz="3600">
                <a:solidFill>
                  <a:srgbClr val="FF0000"/>
                </a:solidFill>
              </a:rPr>
              <a:t>、电容元件</a:t>
            </a:r>
          </a:p>
        </p:txBody>
      </p:sp>
      <p:sp>
        <p:nvSpPr>
          <p:cNvPr id="593927" name="Rectangle 7"/>
          <p:cNvSpPr>
            <a:spLocks noChangeArrowheads="1"/>
          </p:cNvSpPr>
          <p:nvPr/>
        </p:nvSpPr>
        <p:spPr bwMode="auto">
          <a:xfrm>
            <a:off x="323850" y="1196975"/>
            <a:ext cx="3243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5050"/>
                </a:solidFill>
              </a:rPr>
              <a:t>解</a:t>
            </a:r>
            <a:r>
              <a:rPr kumimoji="1" lang="zh-CN" altLang="en-US" sz="2400"/>
              <a:t>：</a:t>
            </a:r>
            <a:r>
              <a:rPr kumimoji="1" lang="en-US" altLang="zh-CN" sz="2400"/>
              <a:t>(1) </a:t>
            </a:r>
            <a:r>
              <a:rPr kumimoji="1" lang="zh-CN" altLang="en-US" sz="2400"/>
              <a:t>当 </a:t>
            </a:r>
            <a:r>
              <a:rPr kumimoji="1" lang="en-US" altLang="zh-CN" sz="2400" b="1" i="1"/>
              <a:t>f </a:t>
            </a:r>
            <a:r>
              <a:rPr kumimoji="1" lang="en-US" altLang="zh-CN" sz="2400" b="1"/>
              <a:t>=50Hz</a:t>
            </a:r>
            <a:r>
              <a:rPr kumimoji="1" lang="zh-CN" altLang="en-US" sz="2400"/>
              <a:t>时：</a:t>
            </a:r>
          </a:p>
        </p:txBody>
      </p:sp>
      <p:sp>
        <p:nvSpPr>
          <p:cNvPr id="593928" name="Text Box 8"/>
          <p:cNvSpPr txBox="1">
            <a:spLocks noChangeArrowheads="1"/>
          </p:cNvSpPr>
          <p:nvPr/>
        </p:nvSpPr>
        <p:spPr bwMode="auto">
          <a:xfrm>
            <a:off x="1187450" y="5132388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电容具有通高频，阻低频作用；通交流，阻直流。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9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9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9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9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9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3" grpId="0"/>
      <p:bldP spid="593927" grpId="0"/>
      <p:bldP spid="5939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237CF3-6AA0-43A0-8DDB-2D31B92F0459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2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306513" y="1096963"/>
            <a:ext cx="6530975" cy="46640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5600" rIns="355600" anchor="ctr"/>
          <a:lstStyle/>
          <a:p>
            <a:pPr algn="ctr" eaLnBrk="1" hangingPunct="1">
              <a:defRPr/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慕课视频片段</a:t>
            </a:r>
          </a:p>
          <a:p>
            <a:pPr algn="just" eaLnBrk="1" hangingPunct="1">
              <a:defRPr/>
            </a:pPr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1" hangingPunct="1">
              <a:defRPr/>
            </a:pPr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视频名称：</a:t>
            </a:r>
            <a:r>
              <a:rPr lang="en-US" altLang="zh-CN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5.6 </a:t>
            </a:r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基尔霍夫定律的相量形式</a:t>
            </a:r>
            <a:r>
              <a:rPr lang="en-US" altLang="zh-CN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:Video</a:t>
            </a:r>
          </a:p>
          <a:p>
            <a:pPr algn="just" eaLnBrk="1" hangingPunct="1">
              <a:defRPr/>
            </a:pPr>
            <a:endParaRPr lang="en-US" altLang="zh-CN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1" hangingPunct="1">
              <a:defRPr/>
            </a:pPr>
            <a:endParaRPr lang="en-US" altLang="zh-CN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1" hangingPunct="1">
              <a:defRPr/>
            </a:pPr>
            <a:endParaRPr lang="en-US" altLang="zh-CN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1" hangingPunct="1">
              <a:defRPr/>
            </a:pPr>
            <a:endParaRPr lang="en-US" altLang="zh-CN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1" hangingPunct="1">
              <a:defRPr/>
            </a:pPr>
            <a:endParaRPr lang="en-US" altLang="zh-CN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1" hangingPunct="1">
              <a:defRPr/>
            </a:pPr>
            <a:r>
              <a:rPr lang="zh-CN" altLang="en-US" sz="110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55B8CC-89AA-41E3-BC7B-D16D08773062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29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594946" name="Rectangle 2"/>
          <p:cNvSpPr>
            <a:spLocks noChangeArrowheads="1"/>
          </p:cNvSpPr>
          <p:nvPr/>
        </p:nvSpPr>
        <p:spPr bwMode="auto">
          <a:xfrm>
            <a:off x="179388" y="1052513"/>
            <a:ext cx="8001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kumimoji="1"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kumimoji="1" lang="en-US" altLang="zh-CN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3.4.1</a:t>
            </a:r>
            <a:r>
              <a:rPr kumimoji="1"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】 </a:t>
            </a:r>
            <a:r>
              <a:rPr kumimoji="1" lang="zh-CN" altLang="en-US"/>
              <a:t> 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在图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中，电容两端的电压 ，</a:t>
            </a:r>
            <a:r>
              <a: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=6sin(3</a:t>
            </a:r>
            <a:r>
              <a: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)(V),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kumimoji="1" lang="en-US" altLang="zh-CN" b="1" i="1"/>
              <a:t>C</a:t>
            </a:r>
            <a:r>
              <a:rPr kumimoji="1" lang="en-US" altLang="zh-CN" b="1"/>
              <a:t>=0.5F</a:t>
            </a:r>
            <a:r>
              <a:rPr kumimoji="1" lang="zh-CN" altLang="en-US" b="1"/>
              <a:t> </a:t>
            </a:r>
            <a:r>
              <a:rPr kumimoji="1" lang="en-US" altLang="zh-CN"/>
              <a:t>, </a:t>
            </a:r>
            <a:r>
              <a:rPr kumimoji="1" lang="zh-CN" altLang="en-US"/>
              <a:t>求电流</a:t>
            </a:r>
            <a:r>
              <a:rPr kumimoji="1" lang="en-US" altLang="zh-CN" b="1" i="1"/>
              <a:t>i</a:t>
            </a:r>
            <a:r>
              <a:rPr kumimoji="1" lang="zh-CN" altLang="en-US"/>
              <a:t>。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594948" name="Group 4"/>
          <p:cNvGrpSpPr/>
          <p:nvPr/>
        </p:nvGrpSpPr>
        <p:grpSpPr bwMode="auto">
          <a:xfrm>
            <a:off x="179388" y="1949450"/>
            <a:ext cx="936625" cy="398463"/>
            <a:chOff x="528" y="3090"/>
            <a:chExt cx="596" cy="251"/>
          </a:xfrm>
        </p:grpSpPr>
        <p:sp>
          <p:nvSpPr>
            <p:cNvPr id="22545" name="Rectangle 5"/>
            <p:cNvSpPr>
              <a:spLocks noChangeArrowheads="1"/>
            </p:cNvSpPr>
            <p:nvPr/>
          </p:nvSpPr>
          <p:spPr bwMode="auto">
            <a:xfrm>
              <a:off x="528" y="3090"/>
              <a:ext cx="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>
                  <a:solidFill>
                    <a:srgbClr val="FF5050"/>
                  </a:solidFill>
                </a:rPr>
                <a:t>解</a:t>
              </a:r>
              <a:r>
                <a:rPr kumimoji="1" lang="zh-CN" altLang="en-US" sz="2000"/>
                <a:t>：</a:t>
              </a:r>
            </a:p>
          </p:txBody>
        </p:sp>
        <p:sp>
          <p:nvSpPr>
            <p:cNvPr id="22546" name="Rectangle 6"/>
            <p:cNvSpPr>
              <a:spLocks noChangeArrowheads="1"/>
            </p:cNvSpPr>
            <p:nvPr/>
          </p:nvSpPr>
          <p:spPr bwMode="auto">
            <a:xfrm>
              <a:off x="1007" y="3091"/>
              <a:ext cx="1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000"/>
            </a:p>
          </p:txBody>
        </p:sp>
      </p:grpSp>
      <p:graphicFrame>
        <p:nvGraphicFramePr>
          <p:cNvPr id="594951" name="Object 7"/>
          <p:cNvGraphicFramePr>
            <a:graphicFrameLocks noChangeAspect="1"/>
          </p:cNvGraphicFramePr>
          <p:nvPr/>
        </p:nvGraphicFramePr>
        <p:xfrm>
          <a:off x="788988" y="2133600"/>
          <a:ext cx="31257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400" imgH="215900" progId="Equation.DSMT4">
                  <p:embed/>
                </p:oleObj>
              </mc:Choice>
              <mc:Fallback>
                <p:oleObj name="Equation" r:id="rId2" imgW="1422400" imgH="215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2133600"/>
                        <a:ext cx="3125787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395288" y="2711450"/>
            <a:ext cx="4321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由于</a:t>
            </a:r>
            <a:r>
              <a:rPr lang="en-US" altLang="zh-CN" sz="2400" b="1" i="1"/>
              <a:t>u</a:t>
            </a:r>
            <a:r>
              <a:rPr lang="zh-CN" altLang="en-US" sz="2400"/>
              <a:t>与</a:t>
            </a:r>
            <a:r>
              <a:rPr lang="en-US" altLang="zh-CN" sz="2400" b="1" i="1"/>
              <a:t>i</a:t>
            </a:r>
            <a:r>
              <a:rPr lang="zh-CN" altLang="en-US" sz="2400"/>
              <a:t>是非关联参考方向，故</a:t>
            </a: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2537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594956" name="Object 12"/>
          <p:cNvGraphicFramePr>
            <a:graphicFrameLocks noChangeAspect="1"/>
          </p:cNvGraphicFramePr>
          <p:nvPr/>
        </p:nvGraphicFramePr>
        <p:xfrm>
          <a:off x="468313" y="5013325"/>
          <a:ext cx="56419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65400" imgH="228600" progId="Equation.DSMT4">
                  <p:embed/>
                </p:oleObj>
              </mc:Choice>
              <mc:Fallback>
                <p:oleObj name="Equation" r:id="rId4" imgW="25654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013325"/>
                        <a:ext cx="56419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7" name="Object 13"/>
          <p:cNvGraphicFramePr>
            <a:graphicFrameLocks noChangeAspect="1"/>
          </p:cNvGraphicFramePr>
          <p:nvPr/>
        </p:nvGraphicFramePr>
        <p:xfrm>
          <a:off x="552450" y="3789363"/>
          <a:ext cx="505618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98700" imgH="444500" progId="Equation.DSMT4">
                  <p:embed/>
                </p:oleObj>
              </mc:Choice>
              <mc:Fallback>
                <p:oleObj name="Equation" r:id="rId6" imgW="2298700" imgH="4445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3789363"/>
                        <a:ext cx="5056188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58" name="Rectangle 14"/>
          <p:cNvSpPr>
            <a:spLocks noChangeArrowheads="1"/>
          </p:cNvSpPr>
          <p:nvPr/>
        </p:nvSpPr>
        <p:spPr bwMode="auto">
          <a:xfrm>
            <a:off x="5364163" y="3933825"/>
            <a:ext cx="285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图</a:t>
            </a:r>
            <a:r>
              <a:rPr lang="en-US" altLang="zh-CN" sz="2400" b="1"/>
              <a:t>1</a:t>
            </a:r>
            <a:r>
              <a:rPr lang="en-US" altLang="zh-CN" sz="2400"/>
              <a:t>  </a:t>
            </a:r>
            <a:r>
              <a:rPr lang="zh-CN" altLang="en-US" sz="2400"/>
              <a:t>例</a:t>
            </a:r>
            <a:r>
              <a:rPr lang="en-US" altLang="zh-CN" sz="2400"/>
              <a:t>4</a:t>
            </a:r>
            <a:r>
              <a:rPr lang="zh-CN" altLang="en-US" sz="2400"/>
              <a:t>电路</a:t>
            </a:r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3</a:t>
            </a:r>
            <a:r>
              <a:rPr lang="zh-CN" altLang="en-US" sz="3600">
                <a:solidFill>
                  <a:srgbClr val="FF0000"/>
                </a:solidFill>
              </a:rPr>
              <a:t>、电容元件</a:t>
            </a:r>
          </a:p>
        </p:txBody>
      </p:sp>
      <p:graphicFrame>
        <p:nvGraphicFramePr>
          <p:cNvPr id="594960" name="Object 16"/>
          <p:cNvGraphicFramePr/>
          <p:nvPr/>
        </p:nvGraphicFramePr>
        <p:xfrm>
          <a:off x="6588125" y="1463675"/>
          <a:ext cx="2220913" cy="254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174115" imgH="1344930" progId="Visio.Drawing.11">
                  <p:embed/>
                </p:oleObj>
              </mc:Choice>
              <mc:Fallback>
                <p:oleObj name="Visio" r:id="rId8" imgW="1174115" imgH="1344930" progId="Visio.Drawing.11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463675"/>
                        <a:ext cx="2220913" cy="254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1" name="Object 17"/>
          <p:cNvGraphicFramePr/>
          <p:nvPr/>
        </p:nvGraphicFramePr>
        <p:xfrm>
          <a:off x="4568825" y="1463675"/>
          <a:ext cx="2019300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066800" imgH="1326515" progId="Visio.Drawing.11">
                  <p:embed/>
                </p:oleObj>
              </mc:Choice>
              <mc:Fallback>
                <p:oleObj name="Visio" r:id="rId10" imgW="1066800" imgH="1326515" progId="Visio.Drawing.11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1463675"/>
                        <a:ext cx="2019300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9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59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9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52" grpId="0"/>
      <p:bldP spid="5949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C4AE390-2ECE-B783-F148-C5F40DBE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7687656-28B2-2BC0-ED47-FFB1DA08A7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887E6D-5C41-430B-A07F-2C03F2B9A834}" type="slidenum">
              <a:rPr lang="zh-CN" altLang="en-US" smtClean="0"/>
              <a:t>30</a:t>
            </a:fld>
            <a:endParaRPr lang="en-US" altLang="zh-CN"/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A13AE9EE-67FA-30F9-C1B1-8E7BBD9574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842799"/>
              </p:ext>
            </p:extLst>
          </p:nvPr>
        </p:nvGraphicFramePr>
        <p:xfrm>
          <a:off x="1259632" y="1052736"/>
          <a:ext cx="2268518" cy="36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5726" imgH="237952" progId="Equation.DSMT4">
                  <p:embed/>
                </p:oleObj>
              </mc:Choice>
              <mc:Fallback>
                <p:oleObj name="Equation" r:id="rId2" imgW="1475726" imgH="23795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9632" y="1052736"/>
                        <a:ext cx="2268518" cy="365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8155FD80-AB0B-1B30-A78A-EAF787C980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207991"/>
              </p:ext>
            </p:extLst>
          </p:nvPr>
        </p:nvGraphicFramePr>
        <p:xfrm>
          <a:off x="3847263" y="1030634"/>
          <a:ext cx="2384562" cy="382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442" imgH="237952" progId="Equation.DSMT4">
                  <p:embed/>
                </p:oleObj>
              </mc:Choice>
              <mc:Fallback>
                <p:oleObj name="Equation" r:id="rId4" imgW="1485442" imgH="23795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7263" y="1030634"/>
                        <a:ext cx="2384562" cy="382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055D0376-1F43-E44A-B7A8-CC610D294590}"/>
              </a:ext>
            </a:extLst>
          </p:cNvPr>
          <p:cNvSpPr txBox="1"/>
          <p:nvPr/>
        </p:nvSpPr>
        <p:spPr>
          <a:xfrm>
            <a:off x="467544" y="1017059"/>
            <a:ext cx="7776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                           ，求</a:t>
            </a:r>
            <a:endParaRPr lang="zh-CN" altLang="en-US" dirty="0"/>
          </a:p>
        </p:txBody>
      </p:sp>
      <p:sp>
        <p:nvSpPr>
          <p:cNvPr id="44" name="Rectangle 30">
            <a:extLst>
              <a:ext uri="{FF2B5EF4-FFF2-40B4-BE49-F238E27FC236}">
                <a16:creationId xmlns:a16="http://schemas.microsoft.com/office/drawing/2014/main" id="{5010D492-5110-9360-8EDD-D20E078BD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E786BBA1-E999-9B0A-8CAC-67A0EC002F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018741"/>
              </p:ext>
            </p:extLst>
          </p:nvPr>
        </p:nvGraphicFramePr>
        <p:xfrm>
          <a:off x="6804248" y="1000828"/>
          <a:ext cx="267651" cy="49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890" imgH="228402" progId="Equation.DSMT4">
                  <p:embed/>
                </p:oleObj>
              </mc:Choice>
              <mc:Fallback>
                <p:oleObj name="Equation" r:id="rId6" imgW="126890" imgH="228402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1000828"/>
                        <a:ext cx="267651" cy="494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6" name="Picture 32">
            <a:extLst>
              <a:ext uri="{FF2B5EF4-FFF2-40B4-BE49-F238E27FC236}">
                <a16:creationId xmlns:a16="http://schemas.microsoft.com/office/drawing/2014/main" id="{F7918E90-2F60-4D29-1C49-26676D54B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77" y="1528335"/>
            <a:ext cx="2446003" cy="16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C1BFC747-B0DC-0181-1E15-5F6B7A9F7C3E}"/>
              </a:ext>
            </a:extLst>
          </p:cNvPr>
          <p:cNvSpPr txBox="1"/>
          <p:nvPr/>
        </p:nvSpPr>
        <p:spPr>
          <a:xfrm>
            <a:off x="251520" y="2204864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解：列</a:t>
            </a:r>
            <a:r>
              <a:rPr lang="en-US" altLang="zh-CN" dirty="0"/>
              <a:t>KCL</a:t>
            </a:r>
            <a:r>
              <a:rPr lang="zh-CN" altLang="en-US" dirty="0"/>
              <a:t>方程，有</a:t>
            </a:r>
          </a:p>
        </p:txBody>
      </p:sp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881B8556-0361-BF89-4F4A-C2865E2DBE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798827"/>
              </p:ext>
            </p:extLst>
          </p:nvPr>
        </p:nvGraphicFramePr>
        <p:xfrm>
          <a:off x="3203848" y="2209056"/>
          <a:ext cx="1288815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38006" imgH="228592" progId="Equation.DSMT4">
                  <p:embed/>
                </p:oleObj>
              </mc:Choice>
              <mc:Fallback>
                <p:oleObj name="Equation" r:id="rId9" imgW="638006" imgH="22859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3848" y="2209056"/>
                        <a:ext cx="1288815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文本框 56">
            <a:extLst>
              <a:ext uri="{FF2B5EF4-FFF2-40B4-BE49-F238E27FC236}">
                <a16:creationId xmlns:a16="http://schemas.microsoft.com/office/drawing/2014/main" id="{68D2A9D2-D945-BF5D-BF66-3063C7CBBF98}"/>
              </a:ext>
            </a:extLst>
          </p:cNvPr>
          <p:cNvSpPr txBox="1"/>
          <p:nvPr/>
        </p:nvSpPr>
        <p:spPr>
          <a:xfrm>
            <a:off x="864096" y="27809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相量关系为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C7A55116-7AD2-AE0A-4962-51B14BCCF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45947"/>
              </p:ext>
            </p:extLst>
          </p:nvPr>
        </p:nvGraphicFramePr>
        <p:xfrm>
          <a:off x="2911998" y="2720415"/>
          <a:ext cx="1804018" cy="51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61507" imgH="276110" progId="Equation.DSMT4">
                  <p:embed/>
                </p:oleObj>
              </mc:Choice>
              <mc:Fallback>
                <p:oleObj name="Equation" r:id="rId11" imgW="961507" imgH="2761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11998" y="2720415"/>
                        <a:ext cx="1804018" cy="517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4D109EFD-611F-9D1C-0C83-7702AD84E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777446"/>
              </p:ext>
            </p:extLst>
          </p:nvPr>
        </p:nvGraphicFramePr>
        <p:xfrm>
          <a:off x="3420269" y="3357049"/>
          <a:ext cx="3312368" cy="467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52013" imgH="219232" progId="Equation.DSMT4">
                  <p:embed/>
                </p:oleObj>
              </mc:Choice>
              <mc:Fallback>
                <p:oleObj name="Equation" r:id="rId13" imgW="1552013" imgH="21923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20269" y="3357049"/>
                        <a:ext cx="3312368" cy="467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EC012F10-2649-7A88-86A1-508D9EDB7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396144"/>
              </p:ext>
            </p:extLst>
          </p:nvPr>
        </p:nvGraphicFramePr>
        <p:xfrm>
          <a:off x="3419872" y="3938894"/>
          <a:ext cx="3271716" cy="46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99439" imgH="200153" progId="Equation.DSMT4">
                  <p:embed/>
                </p:oleObj>
              </mc:Choice>
              <mc:Fallback>
                <p:oleObj name="Equation" r:id="rId15" imgW="1399439" imgH="20015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19872" y="3938894"/>
                        <a:ext cx="3271716" cy="46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9F9C4AE8-33D0-FA8F-068E-1A2058876D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807879"/>
              </p:ext>
            </p:extLst>
          </p:nvPr>
        </p:nvGraphicFramePr>
        <p:xfrm>
          <a:off x="1363980" y="4725144"/>
          <a:ext cx="3322979" cy="58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294724" imgH="228592" progId="Equation.DSMT4">
                  <p:embed/>
                </p:oleObj>
              </mc:Choice>
              <mc:Fallback>
                <p:oleObj name="Equation" r:id="rId17" imgW="1294724" imgH="22859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63980" y="4725144"/>
                        <a:ext cx="3322979" cy="586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69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3" grpId="0"/>
      <p:bldP spid="5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CF61C6-4694-4820-9482-4B83C6117AC8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31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grpSp>
        <p:nvGrpSpPr>
          <p:cNvPr id="23555" name="Group 2"/>
          <p:cNvGrpSpPr/>
          <p:nvPr/>
        </p:nvGrpSpPr>
        <p:grpSpPr bwMode="auto">
          <a:xfrm>
            <a:off x="107950" y="1196975"/>
            <a:ext cx="8483600" cy="4392613"/>
            <a:chOff x="68" y="754"/>
            <a:chExt cx="5344" cy="2767"/>
          </a:xfrm>
        </p:grpSpPr>
        <p:sp>
          <p:nvSpPr>
            <p:cNvPr id="23557" name="Text Box 3"/>
            <p:cNvSpPr txBox="1">
              <a:spLocks noChangeArrowheads="1"/>
            </p:cNvSpPr>
            <p:nvPr/>
          </p:nvSpPr>
          <p:spPr bwMode="auto">
            <a:xfrm>
              <a:off x="68" y="847"/>
              <a:ext cx="594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/>
                <a:t>参数</a:t>
              </a:r>
            </a:p>
          </p:txBody>
        </p:sp>
        <p:graphicFrame>
          <p:nvGraphicFramePr>
            <p:cNvPr id="23558" name="Object 4" descr="30%"/>
            <p:cNvGraphicFramePr/>
            <p:nvPr/>
          </p:nvGraphicFramePr>
          <p:xfrm>
            <a:off x="853" y="1854"/>
            <a:ext cx="100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23900" imgH="228600" progId="Equation.DSMT4">
                    <p:embed/>
                  </p:oleObj>
                </mc:Choice>
                <mc:Fallback>
                  <p:oleObj name="Equation" r:id="rId2" imgW="723900" imgH="228600" progId="Equation.DSMT4">
                    <p:embed/>
                    <p:pic>
                      <p:nvPicPr>
                        <p:cNvPr id="0" name="Object 4" descr="30%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" y="1854"/>
                          <a:ext cx="100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 r:embed="rId4"/>
                                <a:srcRect/>
                                <a:tile tx="0" ty="0" sx="100000" sy="100000" flip="none" algn="tl"/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9" name="Object 5" descr="大棋盘"/>
            <p:cNvGraphicFramePr/>
            <p:nvPr/>
          </p:nvGraphicFramePr>
          <p:xfrm>
            <a:off x="2087" y="1733"/>
            <a:ext cx="792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71500" imgH="393700" progId="Equation.3">
                    <p:embed/>
                  </p:oleObj>
                </mc:Choice>
                <mc:Fallback>
                  <p:oleObj name="Equation" r:id="rId5" imgW="571500" imgH="393700" progId="Equation.3">
                    <p:embed/>
                    <p:pic>
                      <p:nvPicPr>
                        <p:cNvPr id="0" name="Object 5" descr="大棋盘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7" y="1733"/>
                          <a:ext cx="792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 r:embed="rId7"/>
                                <a:srcRect/>
                                <a:tile tx="0" ty="0" sx="100000" sy="100000" flip="none" algn="tl"/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0" name="Text Box 6"/>
            <p:cNvSpPr txBox="1">
              <a:spLocks noChangeArrowheads="1"/>
            </p:cNvSpPr>
            <p:nvPr/>
          </p:nvSpPr>
          <p:spPr bwMode="auto">
            <a:xfrm>
              <a:off x="250" y="1911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3200" b="1" i="1">
                  <a:solidFill>
                    <a:srgbClr val="FF0000"/>
                  </a:solidFill>
                  <a:ea typeface="宋体" panose="02010600030101010101" pitchFamily="2" charset="-122"/>
                </a:rPr>
                <a:t>L</a:t>
              </a:r>
              <a:endParaRPr kumimoji="1" lang="en-US" altLang="zh-CN" sz="3200" b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61" name="Line 7"/>
            <p:cNvSpPr>
              <a:spLocks noChangeShapeType="1"/>
            </p:cNvSpPr>
            <p:nvPr/>
          </p:nvSpPr>
          <p:spPr bwMode="auto">
            <a:xfrm>
              <a:off x="205" y="1633"/>
              <a:ext cx="51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2" name="Object 8" descr="30%"/>
            <p:cNvGraphicFramePr>
              <a:graphicFrameLocks noChangeAspect="1"/>
            </p:cNvGraphicFramePr>
            <p:nvPr/>
          </p:nvGraphicFramePr>
          <p:xfrm>
            <a:off x="664" y="2717"/>
            <a:ext cx="1327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31900" imgH="508000" progId="Equation.DSMT4">
                    <p:embed/>
                  </p:oleObj>
                </mc:Choice>
                <mc:Fallback>
                  <p:oleObj name="Equation" r:id="rId8" imgW="1231900" imgH="508000" progId="Equation.DSMT4">
                    <p:embed/>
                    <p:pic>
                      <p:nvPicPr>
                        <p:cNvPr id="0" name="Object 8" descr="30%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" y="2717"/>
                          <a:ext cx="1327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 r:embed="rId4"/>
                                <a:srcRect/>
                                <a:tile tx="0" ty="0" sx="100000" sy="100000" flip="none" algn="tl"/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3" name="Object 9" descr="大棋盘"/>
            <p:cNvGraphicFramePr/>
            <p:nvPr/>
          </p:nvGraphicFramePr>
          <p:xfrm>
            <a:off x="2133" y="2658"/>
            <a:ext cx="792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71500" imgH="393700" progId="Equation.3">
                    <p:embed/>
                  </p:oleObj>
                </mc:Choice>
                <mc:Fallback>
                  <p:oleObj name="Equation" r:id="rId10" imgW="571500" imgH="393700" progId="Equation.3">
                    <p:embed/>
                    <p:pic>
                      <p:nvPicPr>
                        <p:cNvPr id="0" name="Object 9" descr="大棋盘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" y="2658"/>
                          <a:ext cx="792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 r:embed="rId7"/>
                                <a:srcRect/>
                                <a:tile tx="0" ty="0" sx="100000" sy="100000" flip="none" algn="tl"/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4" name="Text Box 10"/>
            <p:cNvSpPr txBox="1">
              <a:spLocks noChangeArrowheads="1"/>
            </p:cNvSpPr>
            <p:nvPr/>
          </p:nvSpPr>
          <p:spPr bwMode="auto">
            <a:xfrm>
              <a:off x="249" y="2836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3200" b="1" i="1">
                  <a:solidFill>
                    <a:srgbClr val="FF0000"/>
                  </a:solidFill>
                  <a:ea typeface="宋体" panose="02010600030101010101" pitchFamily="2" charset="-122"/>
                </a:rPr>
                <a:t>C</a:t>
              </a:r>
              <a:endParaRPr kumimoji="1" lang="en-US" altLang="zh-CN" sz="3200" b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65" name="Line 11"/>
            <p:cNvSpPr>
              <a:spLocks noChangeShapeType="1"/>
            </p:cNvSpPr>
            <p:nvPr/>
          </p:nvSpPr>
          <p:spPr bwMode="auto">
            <a:xfrm>
              <a:off x="205" y="2559"/>
              <a:ext cx="52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Text Box 12"/>
            <p:cNvSpPr txBox="1">
              <a:spLocks noChangeArrowheads="1"/>
            </p:cNvSpPr>
            <p:nvPr/>
          </p:nvSpPr>
          <p:spPr bwMode="auto">
            <a:xfrm>
              <a:off x="250" y="1235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3200" b="1" i="1">
                  <a:solidFill>
                    <a:srgbClr val="FF0000"/>
                  </a:solidFill>
                  <a:ea typeface="宋体" panose="02010600030101010101" pitchFamily="2" charset="-122"/>
                </a:rPr>
                <a:t>R</a:t>
              </a:r>
              <a:endParaRPr kumimoji="1" lang="en-US" altLang="zh-CN" sz="3200" b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67" name="Text Box 13"/>
            <p:cNvSpPr txBox="1">
              <a:spLocks noChangeArrowheads="1"/>
            </p:cNvSpPr>
            <p:nvPr/>
          </p:nvSpPr>
          <p:spPr bwMode="auto">
            <a:xfrm>
              <a:off x="1918" y="802"/>
              <a:ext cx="111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/>
                <a:t>基本关系</a:t>
              </a:r>
            </a:p>
          </p:txBody>
        </p:sp>
        <p:graphicFrame>
          <p:nvGraphicFramePr>
            <p:cNvPr id="23568" name="Object 14" descr="大棋盘"/>
            <p:cNvGraphicFramePr/>
            <p:nvPr/>
          </p:nvGraphicFramePr>
          <p:xfrm>
            <a:off x="2179" y="1270"/>
            <a:ext cx="5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431165" imgH="177800" progId="Equation.3">
                    <p:embed/>
                  </p:oleObj>
                </mc:Choice>
                <mc:Fallback>
                  <p:oleObj name="公式" r:id="rId12" imgW="431165" imgH="177800" progId="Equation.3">
                    <p:embed/>
                    <p:pic>
                      <p:nvPicPr>
                        <p:cNvPr id="0" name="Object 14" descr="大棋盘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9" y="1270"/>
                          <a:ext cx="59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 r:embed="rId7"/>
                                <a:srcRect/>
                                <a:tile tx="0" ty="0" sx="100000" sy="100000" flip="none" algn="tl"/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9" name="Text Box 15"/>
            <p:cNvSpPr txBox="1">
              <a:spLocks noChangeArrowheads="1"/>
            </p:cNvSpPr>
            <p:nvPr/>
          </p:nvSpPr>
          <p:spPr bwMode="auto">
            <a:xfrm>
              <a:off x="1006" y="80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zh-CN" altLang="en-US"/>
                <a:t>阻抗</a:t>
              </a:r>
            </a:p>
          </p:txBody>
        </p:sp>
        <p:graphicFrame>
          <p:nvGraphicFramePr>
            <p:cNvPr id="23570" name="Object 16"/>
            <p:cNvGraphicFramePr>
              <a:graphicFrameLocks noChangeAspect="1"/>
            </p:cNvGraphicFramePr>
            <p:nvPr/>
          </p:nvGraphicFramePr>
          <p:xfrm>
            <a:off x="1119" y="1309"/>
            <a:ext cx="26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65100" imgH="165100" progId="Equation.3">
                    <p:embed/>
                  </p:oleObj>
                </mc:Choice>
                <mc:Fallback>
                  <p:oleObj name="公式" r:id="rId14" imgW="165100" imgH="1651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9" y="1309"/>
                          <a:ext cx="26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1" name="Line 17"/>
            <p:cNvSpPr>
              <a:spLocks noChangeShapeType="1"/>
            </p:cNvSpPr>
            <p:nvPr/>
          </p:nvSpPr>
          <p:spPr bwMode="auto">
            <a:xfrm>
              <a:off x="251" y="754"/>
              <a:ext cx="51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Text Box 18"/>
            <p:cNvSpPr txBox="1">
              <a:spLocks noChangeArrowheads="1"/>
            </p:cNvSpPr>
            <p:nvPr/>
          </p:nvSpPr>
          <p:spPr bwMode="auto">
            <a:xfrm>
              <a:off x="3248" y="785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zh-CN" altLang="en-US"/>
                <a:t>相量式</a:t>
              </a:r>
            </a:p>
          </p:txBody>
        </p:sp>
        <p:graphicFrame>
          <p:nvGraphicFramePr>
            <p:cNvPr id="23573" name="Object 19" descr="大棋盘"/>
            <p:cNvGraphicFramePr/>
            <p:nvPr/>
          </p:nvGraphicFramePr>
          <p:xfrm>
            <a:off x="3358" y="1224"/>
            <a:ext cx="68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622300" imgH="228600" progId="Equation.3">
                    <p:embed/>
                  </p:oleObj>
                </mc:Choice>
                <mc:Fallback>
                  <p:oleObj name="公式" r:id="rId16" imgW="622300" imgH="228600" progId="Equation.3">
                    <p:embed/>
                    <p:pic>
                      <p:nvPicPr>
                        <p:cNvPr id="0" name="Object 19" descr="大棋盘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8" y="1224"/>
                          <a:ext cx="68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 r:embed="rId18"/>
                                <a:srcRect/>
                                <a:tile tx="0" ty="0" sx="100000" sy="100000" flip="none" algn="tl"/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4" name="Object 20" descr="大棋盘"/>
            <p:cNvGraphicFramePr/>
            <p:nvPr/>
          </p:nvGraphicFramePr>
          <p:xfrm>
            <a:off x="3220" y="1902"/>
            <a:ext cx="89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825500" imgH="279400" progId="Equation.DSMT4">
                    <p:embed/>
                  </p:oleObj>
                </mc:Choice>
                <mc:Fallback>
                  <p:oleObj name="Equation" r:id="rId19" imgW="825500" imgH="279400" progId="Equation.DSMT4">
                    <p:embed/>
                    <p:pic>
                      <p:nvPicPr>
                        <p:cNvPr id="0" name="Object 20" descr="大棋盘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1902"/>
                          <a:ext cx="898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 r:embed="rId18"/>
                                <a:srcRect/>
                                <a:tile tx="0" ty="0" sx="100000" sy="100000" flip="none" algn="tl"/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5" name="Object 21" descr="大棋盘"/>
            <p:cNvGraphicFramePr/>
            <p:nvPr/>
          </p:nvGraphicFramePr>
          <p:xfrm>
            <a:off x="3129" y="2790"/>
            <a:ext cx="1021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939800" imgH="279400" progId="Equation.DSMT4">
                    <p:embed/>
                  </p:oleObj>
                </mc:Choice>
                <mc:Fallback>
                  <p:oleObj name="Equation" r:id="rId21" imgW="939800" imgH="279400" progId="Equation.DSMT4">
                    <p:embed/>
                    <p:pic>
                      <p:nvPicPr>
                        <p:cNvPr id="0" name="Object 21" descr="大棋盘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9" y="2790"/>
                          <a:ext cx="1021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 r:embed="rId18"/>
                                <a:srcRect/>
                                <a:tile tx="0" ty="0" sx="100000" sy="100000" flip="none" algn="tl"/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6" name="Line 22"/>
            <p:cNvSpPr>
              <a:spLocks noChangeShapeType="1"/>
            </p:cNvSpPr>
            <p:nvPr/>
          </p:nvSpPr>
          <p:spPr bwMode="auto">
            <a:xfrm>
              <a:off x="205" y="1170"/>
              <a:ext cx="51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Rectangle 23"/>
            <p:cNvSpPr>
              <a:spLocks noChangeArrowheads="1"/>
            </p:cNvSpPr>
            <p:nvPr/>
          </p:nvSpPr>
          <p:spPr bwMode="auto">
            <a:xfrm>
              <a:off x="4548" y="786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zh-CN" altLang="en-US"/>
                <a:t>相量图</a:t>
              </a:r>
            </a:p>
          </p:txBody>
        </p:sp>
        <p:sp>
          <p:nvSpPr>
            <p:cNvPr id="23578" name="Line 24"/>
            <p:cNvSpPr>
              <a:spLocks noChangeShapeType="1"/>
            </p:cNvSpPr>
            <p:nvPr/>
          </p:nvSpPr>
          <p:spPr bwMode="auto">
            <a:xfrm>
              <a:off x="612" y="754"/>
              <a:ext cx="0" cy="27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25"/>
            <p:cNvSpPr>
              <a:spLocks noChangeShapeType="1"/>
            </p:cNvSpPr>
            <p:nvPr/>
          </p:nvSpPr>
          <p:spPr bwMode="auto">
            <a:xfrm>
              <a:off x="2018" y="754"/>
              <a:ext cx="0" cy="27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26"/>
            <p:cNvSpPr>
              <a:spLocks noChangeShapeType="1"/>
            </p:cNvSpPr>
            <p:nvPr/>
          </p:nvSpPr>
          <p:spPr bwMode="auto">
            <a:xfrm>
              <a:off x="3037" y="754"/>
              <a:ext cx="0" cy="27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27"/>
            <p:cNvSpPr>
              <a:spLocks noChangeShapeType="1"/>
            </p:cNvSpPr>
            <p:nvPr/>
          </p:nvSpPr>
          <p:spPr bwMode="auto">
            <a:xfrm>
              <a:off x="4361" y="754"/>
              <a:ext cx="0" cy="27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582" name="Group 28"/>
            <p:cNvGrpSpPr/>
            <p:nvPr/>
          </p:nvGrpSpPr>
          <p:grpSpPr bwMode="auto">
            <a:xfrm>
              <a:off x="4498" y="1170"/>
              <a:ext cx="914" cy="500"/>
              <a:chOff x="4704" y="1392"/>
              <a:chExt cx="960" cy="518"/>
            </a:xfrm>
          </p:grpSpPr>
          <p:sp>
            <p:nvSpPr>
              <p:cNvPr id="23594" name="Line 29"/>
              <p:cNvSpPr>
                <a:spLocks noChangeShapeType="1"/>
              </p:cNvSpPr>
              <p:nvPr/>
            </p:nvSpPr>
            <p:spPr bwMode="auto">
              <a:xfrm>
                <a:off x="4704" y="1709"/>
                <a:ext cx="367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5" name="Line 30"/>
              <p:cNvSpPr>
                <a:spLocks noChangeShapeType="1"/>
              </p:cNvSpPr>
              <p:nvPr/>
            </p:nvSpPr>
            <p:spPr bwMode="auto">
              <a:xfrm>
                <a:off x="4704" y="1776"/>
                <a:ext cx="66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596" name="Object 31"/>
              <p:cNvGraphicFramePr>
                <a:graphicFrameLocks noChangeAspect="1"/>
              </p:cNvGraphicFramePr>
              <p:nvPr/>
            </p:nvGraphicFramePr>
            <p:xfrm>
              <a:off x="5328" y="1632"/>
              <a:ext cx="336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3" imgW="177800" imgH="228600" progId="Equation.3">
                      <p:embed/>
                    </p:oleObj>
                  </mc:Choice>
                  <mc:Fallback>
                    <p:oleObj name="公式" r:id="rId23" imgW="177800" imgH="22860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1632"/>
                            <a:ext cx="336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97" name="Object 32"/>
              <p:cNvGraphicFramePr>
                <a:graphicFrameLocks noChangeAspect="1"/>
              </p:cNvGraphicFramePr>
              <p:nvPr/>
            </p:nvGraphicFramePr>
            <p:xfrm>
              <a:off x="4896" y="1392"/>
              <a:ext cx="28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5" imgW="127000" imgH="215900" progId="Equation.3">
                      <p:embed/>
                    </p:oleObj>
                  </mc:Choice>
                  <mc:Fallback>
                    <p:oleObj name="公式" r:id="rId25" imgW="127000" imgH="21590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392"/>
                            <a:ext cx="28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583" name="Group 33"/>
            <p:cNvGrpSpPr/>
            <p:nvPr/>
          </p:nvGrpSpPr>
          <p:grpSpPr bwMode="auto">
            <a:xfrm>
              <a:off x="4544" y="1680"/>
              <a:ext cx="817" cy="879"/>
              <a:chOff x="4704" y="2160"/>
              <a:chExt cx="858" cy="912"/>
            </a:xfrm>
          </p:grpSpPr>
          <p:sp>
            <p:nvSpPr>
              <p:cNvPr id="23590" name="Line 34"/>
              <p:cNvSpPr>
                <a:spLocks noChangeShapeType="1"/>
              </p:cNvSpPr>
              <p:nvPr/>
            </p:nvSpPr>
            <p:spPr bwMode="auto">
              <a:xfrm flipV="1">
                <a:off x="4711" y="2288"/>
                <a:ext cx="0" cy="64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1" name="Line 35"/>
              <p:cNvSpPr>
                <a:spLocks noChangeShapeType="1"/>
              </p:cNvSpPr>
              <p:nvPr/>
            </p:nvSpPr>
            <p:spPr bwMode="auto">
              <a:xfrm>
                <a:off x="4704" y="2928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592" name="Object 36"/>
              <p:cNvGraphicFramePr>
                <a:graphicFrameLocks noChangeAspect="1"/>
              </p:cNvGraphicFramePr>
              <p:nvPr/>
            </p:nvGraphicFramePr>
            <p:xfrm>
              <a:off x="4704" y="2160"/>
              <a:ext cx="336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7" imgW="177800" imgH="228600" progId="Equation.3">
                      <p:embed/>
                    </p:oleObj>
                  </mc:Choice>
                  <mc:Fallback>
                    <p:oleObj name="公式" r:id="rId27" imgW="177800" imgH="22860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2160"/>
                            <a:ext cx="336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93" name="Object 37"/>
              <p:cNvGraphicFramePr>
                <a:graphicFrameLocks noChangeAspect="1"/>
              </p:cNvGraphicFramePr>
              <p:nvPr/>
            </p:nvGraphicFramePr>
            <p:xfrm>
              <a:off x="5280" y="2784"/>
              <a:ext cx="28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9" imgW="127000" imgH="215900" progId="Equation.3">
                      <p:embed/>
                    </p:oleObj>
                  </mc:Choice>
                  <mc:Fallback>
                    <p:oleObj name="公式" r:id="rId29" imgW="127000" imgH="21590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784"/>
                            <a:ext cx="28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584" name="Group 38"/>
            <p:cNvGrpSpPr/>
            <p:nvPr/>
          </p:nvGrpSpPr>
          <p:grpSpPr bwMode="auto">
            <a:xfrm>
              <a:off x="4498" y="2698"/>
              <a:ext cx="863" cy="823"/>
              <a:chOff x="4704" y="3264"/>
              <a:chExt cx="906" cy="854"/>
            </a:xfrm>
          </p:grpSpPr>
          <p:sp>
            <p:nvSpPr>
              <p:cNvPr id="23586" name="Line 39"/>
              <p:cNvSpPr>
                <a:spLocks noChangeShapeType="1"/>
              </p:cNvSpPr>
              <p:nvPr/>
            </p:nvSpPr>
            <p:spPr bwMode="auto">
              <a:xfrm flipV="1">
                <a:off x="4704" y="3368"/>
                <a:ext cx="0" cy="64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7" name="Line 40"/>
              <p:cNvSpPr>
                <a:spLocks noChangeShapeType="1"/>
              </p:cNvSpPr>
              <p:nvPr/>
            </p:nvSpPr>
            <p:spPr bwMode="auto">
              <a:xfrm>
                <a:off x="4704" y="336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588" name="Object 41"/>
              <p:cNvGraphicFramePr>
                <a:graphicFrameLocks noChangeAspect="1"/>
              </p:cNvGraphicFramePr>
              <p:nvPr/>
            </p:nvGraphicFramePr>
            <p:xfrm>
              <a:off x="4752" y="3840"/>
              <a:ext cx="336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1" imgW="177800" imgH="228600" progId="Equation.3">
                      <p:embed/>
                    </p:oleObj>
                  </mc:Choice>
                  <mc:Fallback>
                    <p:oleObj name="公式" r:id="rId31" imgW="177800" imgH="22860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3840"/>
                            <a:ext cx="336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89" name="Object 42"/>
              <p:cNvGraphicFramePr>
                <a:graphicFrameLocks noChangeAspect="1"/>
              </p:cNvGraphicFramePr>
              <p:nvPr/>
            </p:nvGraphicFramePr>
            <p:xfrm>
              <a:off x="5328" y="3264"/>
              <a:ext cx="28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3" imgW="127000" imgH="215900" progId="Equation.3">
                      <p:embed/>
                    </p:oleObj>
                  </mc:Choice>
                  <mc:Fallback>
                    <p:oleObj name="公式" r:id="rId33" imgW="127000" imgH="21590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3264"/>
                            <a:ext cx="28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585" name="Line 43"/>
            <p:cNvSpPr>
              <a:spLocks noChangeShapeType="1"/>
            </p:cNvSpPr>
            <p:nvPr/>
          </p:nvSpPr>
          <p:spPr bwMode="auto">
            <a:xfrm>
              <a:off x="205" y="3484"/>
              <a:ext cx="51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6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、小结</a:t>
            </a:r>
            <a:endParaRPr lang="zh-CN" altLang="en-US" sz="3400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b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 </a:t>
            </a:r>
            <a:r>
              <a:rPr lang="zh-CN" altLang="en-US" b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章 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正弦稳态</a:t>
            </a:r>
            <a:endParaRPr lang="en-US" altLang="zh-CN" b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0963" name="Group 15"/>
          <p:cNvGrpSpPr/>
          <p:nvPr/>
        </p:nvGrpSpPr>
        <p:grpSpPr bwMode="auto">
          <a:xfrm>
            <a:off x="336550" y="909638"/>
            <a:ext cx="8389938" cy="5367337"/>
            <a:chOff x="862" y="730"/>
            <a:chExt cx="4218" cy="2655"/>
          </a:xfrm>
        </p:grpSpPr>
        <p:sp>
          <p:nvSpPr>
            <p:cNvPr id="40967" name="AutoShape 7"/>
            <p:cNvSpPr>
              <a:spLocks noChangeArrowheads="1"/>
            </p:cNvSpPr>
            <p:nvPr/>
          </p:nvSpPr>
          <p:spPr bwMode="auto">
            <a:xfrm>
              <a:off x="862" y="1003"/>
              <a:ext cx="4218" cy="2382"/>
            </a:xfrm>
            <a:prstGeom prst="roundRect">
              <a:avLst>
                <a:gd name="adj" fmla="val 5542"/>
              </a:avLst>
            </a:prstGeom>
            <a:noFill/>
            <a:ln w="38100">
              <a:solidFill>
                <a:srgbClr val="45836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j-lt"/>
              </a:endParaRPr>
            </a:p>
          </p:txBody>
        </p:sp>
        <p:sp>
          <p:nvSpPr>
            <p:cNvPr id="40968" name="Text Box 6"/>
            <p:cNvSpPr txBox="1">
              <a:spLocks noChangeArrowheads="1"/>
            </p:cNvSpPr>
            <p:nvPr/>
          </p:nvSpPr>
          <p:spPr bwMode="auto">
            <a:xfrm>
              <a:off x="1725" y="857"/>
              <a:ext cx="1799" cy="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solidFill>
                    <a:srgbClr val="458361"/>
                  </a:solidFill>
                  <a:latin typeface="+mj-lt"/>
                </a:rPr>
                <a:t>         小    结</a:t>
              </a:r>
            </a:p>
          </p:txBody>
        </p:sp>
        <p:sp>
          <p:nvSpPr>
            <p:cNvPr id="40969" name="Oval 4"/>
            <p:cNvSpPr>
              <a:spLocks noChangeArrowheads="1"/>
            </p:cNvSpPr>
            <p:nvPr/>
          </p:nvSpPr>
          <p:spPr bwMode="auto">
            <a:xfrm>
              <a:off x="1376" y="730"/>
              <a:ext cx="771" cy="499"/>
            </a:xfrm>
            <a:prstGeom prst="ellipse">
              <a:avLst/>
            </a:prstGeom>
            <a:gradFill rotWithShape="1">
              <a:gsLst>
                <a:gs pos="0">
                  <a:srgbClr val="458361">
                    <a:alpha val="46999"/>
                  </a:srgbClr>
                </a:gs>
                <a:gs pos="100000">
                  <a:srgbClr val="203D2D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j-lt"/>
              </a:endParaRPr>
            </a:p>
          </p:txBody>
        </p:sp>
        <p:sp>
          <p:nvSpPr>
            <p:cNvPr id="40970" name="Oval 10"/>
            <p:cNvSpPr>
              <a:spLocks noChangeArrowheads="1"/>
            </p:cNvSpPr>
            <p:nvPr/>
          </p:nvSpPr>
          <p:spPr bwMode="auto">
            <a:xfrm>
              <a:off x="3028" y="748"/>
              <a:ext cx="771" cy="499"/>
            </a:xfrm>
            <a:prstGeom prst="ellipse">
              <a:avLst/>
            </a:prstGeom>
            <a:gradFill rotWithShape="1">
              <a:gsLst>
                <a:gs pos="0">
                  <a:srgbClr val="458361">
                    <a:alpha val="46999"/>
                  </a:srgbClr>
                </a:gs>
                <a:gs pos="100000">
                  <a:srgbClr val="203D2D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j-lt"/>
              </a:endParaRPr>
            </a:p>
          </p:txBody>
        </p:sp>
        <p:pic>
          <p:nvPicPr>
            <p:cNvPr id="40971" name="Picture 13" descr="未标题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73431">
              <a:off x="1297" y="899"/>
              <a:ext cx="553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64" name="Picture 13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0600379">
            <a:off x="5472113" y="904875"/>
            <a:ext cx="1100137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19" name="Rectangle 59"/>
          <p:cNvSpPr>
            <a:spLocks noChangeArrowheads="1"/>
          </p:cNvSpPr>
          <p:nvPr/>
        </p:nvSpPr>
        <p:spPr bwMode="auto">
          <a:xfrm>
            <a:off x="935355" y="4942205"/>
            <a:ext cx="32842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accent2"/>
                </a:solidFill>
                <a:latin typeface="+mj-lt"/>
              </a:rPr>
              <a:t>作业：</a:t>
            </a:r>
            <a:r>
              <a:rPr lang="en-US" altLang="zh-CN" sz="2800">
                <a:solidFill>
                  <a:schemeClr val="accent2"/>
                </a:solidFill>
                <a:latin typeface="+mj-lt"/>
              </a:rPr>
              <a:t>3.3</a:t>
            </a:r>
            <a:r>
              <a:rPr lang="zh-CN" altLang="en-US" sz="2800">
                <a:solidFill>
                  <a:schemeClr val="accent2"/>
                </a:solidFill>
                <a:latin typeface="+mj-lt"/>
              </a:rPr>
              <a:t>、</a:t>
            </a:r>
            <a:r>
              <a:rPr lang="en-US" altLang="zh-CN" sz="2800">
                <a:solidFill>
                  <a:schemeClr val="accent2"/>
                </a:solidFill>
                <a:latin typeface="+mj-lt"/>
              </a:rPr>
              <a:t>3.4</a:t>
            </a:r>
            <a:r>
              <a:rPr lang="zh-CN" altLang="en-US" sz="280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+mj-lt"/>
              </a:rPr>
              <a:t>	</a:t>
            </a:r>
          </a:p>
        </p:txBody>
      </p:sp>
      <p:sp>
        <p:nvSpPr>
          <p:cNvPr id="40966" name="Text Box 122"/>
          <p:cNvSpPr txBox="1">
            <a:spLocks noChangeArrowheads="1"/>
          </p:cNvSpPr>
          <p:nvPr/>
        </p:nvSpPr>
        <p:spPr bwMode="auto">
          <a:xfrm>
            <a:off x="611188" y="2420303"/>
            <a:ext cx="79502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zh-CN" altLang="en-US" sz="3200" dirty="0">
                <a:solidFill>
                  <a:schemeClr val="accent2"/>
                </a:solidFill>
                <a:latin typeface="+mj-lt"/>
              </a:rPr>
              <a:t>、掌握</a:t>
            </a:r>
            <a:r>
              <a:rPr lang="en-US" altLang="zh-CN" sz="3200" dirty="0">
                <a:solidFill>
                  <a:schemeClr val="accent2"/>
                </a:solidFill>
                <a:latin typeface="+mj-lt"/>
              </a:rPr>
              <a:t>3</a:t>
            </a:r>
            <a:r>
              <a:rPr lang="zh-CN" altLang="en-US" sz="3200" dirty="0">
                <a:solidFill>
                  <a:schemeClr val="accent2"/>
                </a:solidFill>
                <a:latin typeface="+mj-lt"/>
              </a:rPr>
              <a:t>种基本元件伏安关系的相量形式。</a:t>
            </a:r>
          </a:p>
          <a:p>
            <a:pPr eaLnBrk="1" hangingPunct="1"/>
            <a:endParaRPr lang="zh-CN" altLang="en-US" sz="3200" dirty="0">
              <a:solidFill>
                <a:schemeClr val="accent2"/>
              </a:solidFill>
              <a:latin typeface="+mj-lt"/>
            </a:endParaRPr>
          </a:p>
          <a:p>
            <a:pPr eaLnBrk="1" hangingPunct="1"/>
            <a:r>
              <a:rPr lang="en-US" altLang="zh-CN" sz="32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zh-CN" altLang="en-US" sz="3200" dirty="0">
                <a:solidFill>
                  <a:schemeClr val="accent2"/>
                </a:solidFill>
                <a:latin typeface="+mj-lt"/>
              </a:rPr>
              <a:t>、理解</a:t>
            </a:r>
            <a:r>
              <a:rPr kumimoji="1" lang="zh-CN" altLang="en-US" sz="32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基尔霍夫定律的相量表示。</a:t>
            </a:r>
            <a:endParaRPr lang="zh-CN" altLang="en-US" sz="3200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7A1312-AED3-43B7-A3FA-56FBF8241B41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3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</a:t>
            </a:r>
            <a:r>
              <a:rPr lang="zh-CN" altLang="en-US"/>
              <a:t>基尔霍夫定律的相量表示</a:t>
            </a:r>
          </a:p>
        </p:txBody>
      </p:sp>
      <p:sp>
        <p:nvSpPr>
          <p:cNvPr id="573443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00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     基尔霍夫定律不仅适用于直流电路，对于随时间变化的电压与电流，在任何瞬间都是适用的。</a:t>
            </a: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539750" y="3573463"/>
            <a:ext cx="7391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       在正弦交流电路中，各个电压与电流都是同频率的正弦量，基尔霍夫定律可以用相量形式来表示。</a:t>
            </a:r>
          </a:p>
        </p:txBody>
      </p:sp>
      <p:graphicFrame>
        <p:nvGraphicFramePr>
          <p:cNvPr id="573445" name="Object 5"/>
          <p:cNvGraphicFramePr>
            <a:graphicFrameLocks noChangeAspect="1"/>
          </p:cNvGraphicFramePr>
          <p:nvPr/>
        </p:nvGraphicFramePr>
        <p:xfrm>
          <a:off x="3276600" y="2349500"/>
          <a:ext cx="15621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200" imgH="508000" progId="Equation.3">
                  <p:embed/>
                </p:oleObj>
              </mc:Choice>
              <mc:Fallback>
                <p:oleObj name="Equation" r:id="rId2" imgW="7112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349500"/>
                        <a:ext cx="15621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46" name="Object 6"/>
          <p:cNvGraphicFramePr>
            <a:graphicFrameLocks noChangeAspect="1"/>
          </p:cNvGraphicFramePr>
          <p:nvPr/>
        </p:nvGraphicFramePr>
        <p:xfrm>
          <a:off x="3930650" y="4581525"/>
          <a:ext cx="114458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0700" imgH="469900" progId="Equation.DSMT4">
                  <p:embed/>
                </p:oleObj>
              </mc:Choice>
              <mc:Fallback>
                <p:oleObj name="Equation" r:id="rId4" imgW="520700" imgH="469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4581525"/>
                        <a:ext cx="1144588" cy="103346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1905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47" name="Rectangle 7"/>
          <p:cNvSpPr>
            <a:spLocks noChangeArrowheads="1"/>
          </p:cNvSpPr>
          <p:nvPr/>
        </p:nvSpPr>
        <p:spPr bwMode="auto">
          <a:xfrm>
            <a:off x="755650" y="1916113"/>
            <a:ext cx="719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基尔霍夫电流定律和基尔霍夫电压定律的一般形式为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7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bldLvl="0" animBg="1"/>
      <p:bldP spid="573444" grpId="0" bldLvl="0" animBg="1"/>
      <p:bldP spid="57344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95F2DB-08A7-44FC-B7F9-8A8AC2FFE9F1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4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574466" name="Text Box 2"/>
          <p:cNvSpPr txBox="1">
            <a:spLocks noChangeArrowheads="1"/>
          </p:cNvSpPr>
          <p:nvPr/>
        </p:nvSpPr>
        <p:spPr bwMode="auto">
          <a:xfrm>
            <a:off x="395288" y="1052513"/>
            <a:ext cx="4572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chemeClr val="accent2"/>
                </a:solidFill>
              </a:rPr>
              <a:t>【</a:t>
            </a:r>
            <a:r>
              <a:rPr kumimoji="1" lang="zh-CN" altLang="en-US" sz="2400">
                <a:solidFill>
                  <a:schemeClr val="accent2"/>
                </a:solidFill>
              </a:rPr>
              <a:t>例</a:t>
            </a:r>
            <a:r>
              <a:rPr kumimoji="1" lang="en-US" altLang="zh-CN" sz="2400">
                <a:solidFill>
                  <a:schemeClr val="accent2"/>
                </a:solidFill>
              </a:rPr>
              <a:t>1】  </a:t>
            </a:r>
            <a:r>
              <a:rPr kumimoji="1" lang="zh-CN" altLang="en-US" sz="2400"/>
              <a:t>电路如图</a:t>
            </a:r>
            <a:r>
              <a:rPr kumimoji="1" lang="en-US" altLang="zh-CN" sz="2400"/>
              <a:t>(a)</a:t>
            </a:r>
            <a:r>
              <a:rPr kumimoji="1" lang="zh-CN" altLang="en-US" sz="2400"/>
              <a:t>所示</a:t>
            </a:r>
            <a:r>
              <a:rPr kumimoji="1" lang="en-US" altLang="zh-CN" sz="2400"/>
              <a:t>,</a:t>
            </a:r>
            <a:r>
              <a:rPr kumimoji="1" lang="zh-CN" altLang="en-US" sz="2400"/>
              <a:t>已知 </a:t>
            </a:r>
          </a:p>
        </p:txBody>
      </p:sp>
      <p:graphicFrame>
        <p:nvGraphicFramePr>
          <p:cNvPr id="574467" name="Object 3"/>
          <p:cNvGraphicFramePr>
            <a:graphicFrameLocks noChangeAspect="1"/>
          </p:cNvGraphicFramePr>
          <p:nvPr/>
        </p:nvGraphicFramePr>
        <p:xfrm>
          <a:off x="1692275" y="1543050"/>
          <a:ext cx="36052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400" imgH="508000" progId="Equation.3">
                  <p:embed/>
                </p:oleObj>
              </mc:Choice>
              <mc:Fallback>
                <p:oleObj name="Equation" r:id="rId2" imgW="1803400" imgH="50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543050"/>
                        <a:ext cx="36052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68" name="Text Box 4"/>
          <p:cNvSpPr txBox="1">
            <a:spLocks noChangeArrowheads="1"/>
          </p:cNvSpPr>
          <p:nvPr/>
        </p:nvSpPr>
        <p:spPr bwMode="auto">
          <a:xfrm>
            <a:off x="755650" y="2592388"/>
            <a:ext cx="5181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/>
              <a:t>试求电流 </a:t>
            </a:r>
            <a:r>
              <a:rPr kumimoji="1" lang="en-US" altLang="zh-CN" sz="2400" b="1" i="1"/>
              <a:t>i</a:t>
            </a:r>
            <a:r>
              <a:rPr kumimoji="1" lang="en-US" altLang="zh-CN" sz="2400" b="1"/>
              <a:t>(</a:t>
            </a:r>
            <a:r>
              <a:rPr kumimoji="1" lang="en-US" altLang="zh-CN" sz="2400" b="1" i="1"/>
              <a:t>t</a:t>
            </a:r>
            <a:r>
              <a:rPr kumimoji="1" lang="en-US" altLang="zh-CN" sz="2400" b="1"/>
              <a:t>)</a:t>
            </a:r>
            <a:r>
              <a:rPr kumimoji="1" lang="en-US" altLang="zh-CN" sz="2400"/>
              <a:t> ,</a:t>
            </a:r>
            <a:r>
              <a:rPr kumimoji="1" lang="zh-CN" altLang="en-US" sz="2400"/>
              <a:t>画出相量图。  </a:t>
            </a:r>
          </a:p>
        </p:txBody>
      </p:sp>
      <p:sp>
        <p:nvSpPr>
          <p:cNvPr id="574469" name="Text Box 5"/>
          <p:cNvSpPr txBox="1">
            <a:spLocks noChangeArrowheads="1"/>
          </p:cNvSpPr>
          <p:nvPr/>
        </p:nvSpPr>
        <p:spPr bwMode="auto">
          <a:xfrm>
            <a:off x="611188" y="3082925"/>
            <a:ext cx="5715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kumimoji="1" lang="zh-CN" altLang="en-US" sz="2400">
                <a:solidFill>
                  <a:schemeClr val="accent2"/>
                </a:solidFill>
              </a:rPr>
              <a:t>解：</a:t>
            </a:r>
            <a:r>
              <a:rPr kumimoji="1" lang="zh-CN" altLang="en-US" sz="2400"/>
              <a:t>将电流的瞬时值形式写成相量形式</a:t>
            </a:r>
          </a:p>
        </p:txBody>
      </p:sp>
      <p:graphicFrame>
        <p:nvGraphicFramePr>
          <p:cNvPr id="574470" name="Object 6"/>
          <p:cNvGraphicFramePr>
            <a:graphicFrameLocks noChangeAspect="1"/>
          </p:cNvGraphicFramePr>
          <p:nvPr/>
        </p:nvGraphicFramePr>
        <p:xfrm>
          <a:off x="900113" y="3860800"/>
          <a:ext cx="21780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90600" imgH="228600" progId="Equation.3">
                  <p:embed/>
                </p:oleObj>
              </mc:Choice>
              <mc:Fallback>
                <p:oleObj name="公式" r:id="rId4" imgW="990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60800"/>
                        <a:ext cx="21780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71" name="Text Box 7"/>
          <p:cNvSpPr txBox="1">
            <a:spLocks noChangeArrowheads="1"/>
          </p:cNvSpPr>
          <p:nvPr/>
        </p:nvSpPr>
        <p:spPr bwMode="auto">
          <a:xfrm>
            <a:off x="539750" y="4437063"/>
            <a:ext cx="65532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kumimoji="1" lang="zh-CN" altLang="en-US" sz="2400"/>
              <a:t>根据相量形式画出电路的相量模型</a:t>
            </a:r>
            <a:endParaRPr kumimoji="1" lang="en-US" altLang="zh-CN" sz="2400"/>
          </a:p>
        </p:txBody>
      </p:sp>
      <p:graphicFrame>
        <p:nvGraphicFramePr>
          <p:cNvPr id="574472" name="Object 8"/>
          <p:cNvGraphicFramePr>
            <a:graphicFrameLocks noChangeAspect="1"/>
          </p:cNvGraphicFramePr>
          <p:nvPr/>
        </p:nvGraphicFramePr>
        <p:xfrm>
          <a:off x="3059113" y="3860800"/>
          <a:ext cx="22891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40765" imgH="228600" progId="Equation.3">
                  <p:embed/>
                </p:oleObj>
              </mc:Choice>
              <mc:Fallback>
                <p:oleObj name="公式" r:id="rId6" imgW="1040765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860800"/>
                        <a:ext cx="22891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73" name="Text Box 9"/>
          <p:cNvSpPr txBox="1">
            <a:spLocks noChangeArrowheads="1"/>
          </p:cNvSpPr>
          <p:nvPr/>
        </p:nvSpPr>
        <p:spPr bwMode="auto">
          <a:xfrm>
            <a:off x="684213" y="5084763"/>
            <a:ext cx="487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kumimoji="1" lang="zh-CN" altLang="en-US" sz="2400"/>
              <a:t>列出图</a:t>
            </a:r>
            <a:r>
              <a:rPr kumimoji="1" lang="en-US" altLang="zh-CN" sz="2400"/>
              <a:t>(b) </a:t>
            </a:r>
            <a:r>
              <a:rPr kumimoji="1" lang="zh-CN" altLang="en-US" sz="2400"/>
              <a:t>中相量形式的</a:t>
            </a:r>
            <a:r>
              <a:rPr kumimoji="1" lang="en-US" altLang="zh-CN" sz="2400"/>
              <a:t>KCL</a:t>
            </a:r>
            <a:r>
              <a:rPr kumimoji="1" lang="zh-CN" altLang="en-US" sz="2400"/>
              <a:t>方程</a:t>
            </a:r>
          </a:p>
        </p:txBody>
      </p:sp>
      <p:graphicFrame>
        <p:nvGraphicFramePr>
          <p:cNvPr id="574474" name="Object 10"/>
          <p:cNvGraphicFramePr>
            <a:graphicFrameLocks noChangeAspect="1"/>
          </p:cNvGraphicFramePr>
          <p:nvPr/>
        </p:nvGraphicFramePr>
        <p:xfrm>
          <a:off x="5867400" y="5084763"/>
          <a:ext cx="2076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100" imgH="228600" progId="Equation.3">
                  <p:embed/>
                </p:oleObj>
              </mc:Choice>
              <mc:Fallback>
                <p:oleObj name="Equation" r:id="rId8" imgW="10541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084763"/>
                        <a:ext cx="20764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3.3 </a:t>
            </a:r>
            <a:r>
              <a:rPr lang="zh-CN" altLang="en-US" sz="3600">
                <a:solidFill>
                  <a:srgbClr val="FF0000"/>
                </a:solidFill>
              </a:rPr>
              <a:t>基尔霍夫定律的相量表示</a:t>
            </a:r>
          </a:p>
        </p:txBody>
      </p:sp>
      <p:graphicFrame>
        <p:nvGraphicFramePr>
          <p:cNvPr id="574476" name="Object 12"/>
          <p:cNvGraphicFramePr/>
          <p:nvPr/>
        </p:nvGraphicFramePr>
        <p:xfrm>
          <a:off x="5724525" y="981075"/>
          <a:ext cx="2471738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559560" imgH="1282065" progId="Visio.Drawing.11">
                  <p:embed/>
                </p:oleObj>
              </mc:Choice>
              <mc:Fallback>
                <p:oleObj name="Visio" r:id="rId10" imgW="1559560" imgH="1282065" progId="Visio.Drawing.11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981075"/>
                        <a:ext cx="2471738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7" name="Object 13"/>
          <p:cNvGraphicFramePr/>
          <p:nvPr/>
        </p:nvGraphicFramePr>
        <p:xfrm>
          <a:off x="6011863" y="2924175"/>
          <a:ext cx="2249487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416685" imgH="1299845" progId="Visio.Drawing.11">
                  <p:embed/>
                </p:oleObj>
              </mc:Choice>
              <mc:Fallback>
                <p:oleObj name="Visio" r:id="rId12" imgW="1416685" imgH="1299845" progId="Visio.Drawing.11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924175"/>
                        <a:ext cx="2249487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4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57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74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7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57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7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1" dur="1000"/>
                                        <p:tgtEl>
                                          <p:spTgt spid="57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74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7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 build="p" autoUpdateAnimBg="0" advAuto="0"/>
      <p:bldP spid="574468" grpId="0" build="p" autoUpdateAnimBg="0"/>
      <p:bldP spid="574469" grpId="0" bldLvl="0" animBg="1"/>
      <p:bldP spid="574471" grpId="0" bldLvl="0" animBg="1"/>
      <p:bldP spid="57447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2325FE-4481-44CD-9689-66DDC21342DC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5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75490" name="Object 2"/>
          <p:cNvGraphicFramePr>
            <a:graphicFrameLocks noChangeAspect="1"/>
          </p:cNvGraphicFramePr>
          <p:nvPr/>
        </p:nvGraphicFramePr>
        <p:xfrm>
          <a:off x="1331913" y="1052513"/>
          <a:ext cx="210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100" imgH="228600" progId="Equation.3">
                  <p:embed/>
                </p:oleObj>
              </mc:Choice>
              <mc:Fallback>
                <p:oleObj name="Equation" r:id="rId2" imgW="1054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052513"/>
                        <a:ext cx="210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491" name="Object 3"/>
          <p:cNvGraphicFramePr>
            <a:graphicFrameLocks noChangeAspect="1"/>
          </p:cNvGraphicFramePr>
          <p:nvPr/>
        </p:nvGraphicFramePr>
        <p:xfrm>
          <a:off x="755650" y="1989138"/>
          <a:ext cx="39862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93900" imgH="685800" progId="Equation.3">
                  <p:embed/>
                </p:oleObj>
              </mc:Choice>
              <mc:Fallback>
                <p:oleObj name="公式" r:id="rId4" imgW="199390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398621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492" name="Text Box 4"/>
          <p:cNvSpPr txBox="1">
            <a:spLocks noChangeArrowheads="1"/>
          </p:cNvSpPr>
          <p:nvPr/>
        </p:nvSpPr>
        <p:spPr bwMode="auto">
          <a:xfrm>
            <a:off x="611188" y="1412875"/>
            <a:ext cx="838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/>
              <a:t>解得</a:t>
            </a:r>
          </a:p>
        </p:txBody>
      </p:sp>
      <p:sp>
        <p:nvSpPr>
          <p:cNvPr id="575493" name="Text Box 5"/>
          <p:cNvSpPr txBox="1">
            <a:spLocks noChangeArrowheads="1"/>
          </p:cNvSpPr>
          <p:nvPr/>
        </p:nvSpPr>
        <p:spPr bwMode="auto">
          <a:xfrm>
            <a:off x="539750" y="3500438"/>
            <a:ext cx="43926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kumimoji="1" lang="zh-CN" altLang="en-US" sz="2400"/>
              <a:t>由相量形式写成瞬时值表达式 </a:t>
            </a:r>
          </a:p>
        </p:txBody>
      </p:sp>
      <p:graphicFrame>
        <p:nvGraphicFramePr>
          <p:cNvPr id="575494" name="Object 6"/>
          <p:cNvGraphicFramePr>
            <a:graphicFrameLocks noChangeAspect="1"/>
          </p:cNvGraphicFramePr>
          <p:nvPr/>
        </p:nvGraphicFramePr>
        <p:xfrm>
          <a:off x="684213" y="4149725"/>
          <a:ext cx="38338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17700" imgH="241300" progId="Equation.3">
                  <p:embed/>
                </p:oleObj>
              </mc:Choice>
              <mc:Fallback>
                <p:oleObj name="Equation" r:id="rId6" imgW="19177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49725"/>
                        <a:ext cx="38338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468313" y="4724400"/>
            <a:ext cx="4495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kumimoji="1" lang="zh-CN" altLang="en-US" sz="2400"/>
              <a:t>画出相量图，见图（</a:t>
            </a:r>
            <a:r>
              <a:rPr kumimoji="1" lang="en-US" altLang="zh-CN" sz="2400"/>
              <a:t>c)</a:t>
            </a:r>
            <a:r>
              <a:rPr kumimoji="1" lang="zh-CN" altLang="en-US" sz="2400"/>
              <a:t>或图</a:t>
            </a:r>
            <a:r>
              <a:rPr kumimoji="1" lang="en-US" altLang="zh-CN" sz="2400"/>
              <a:t>(d) </a:t>
            </a:r>
            <a:r>
              <a:rPr kumimoji="1" lang="zh-CN" altLang="en-US" sz="2400"/>
              <a:t>。</a:t>
            </a:r>
          </a:p>
        </p:txBody>
      </p:sp>
      <p:graphicFrame>
        <p:nvGraphicFramePr>
          <p:cNvPr id="575496" name="Object 8"/>
          <p:cNvGraphicFramePr>
            <a:graphicFrameLocks noChangeAspect="1"/>
          </p:cNvGraphicFramePr>
          <p:nvPr/>
        </p:nvGraphicFramePr>
        <p:xfrm>
          <a:off x="5148263" y="3068638"/>
          <a:ext cx="183197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864360" imgH="2823845" progId="Visio.Drawing.11">
                  <p:embed/>
                </p:oleObj>
              </mc:Choice>
              <mc:Fallback>
                <p:oleObj name="Visio" r:id="rId8" imgW="1864360" imgH="2823845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068638"/>
                        <a:ext cx="1831975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497" name="Object 9"/>
          <p:cNvGraphicFramePr>
            <a:graphicFrameLocks noChangeAspect="1"/>
          </p:cNvGraphicFramePr>
          <p:nvPr/>
        </p:nvGraphicFramePr>
        <p:xfrm>
          <a:off x="7019925" y="2997200"/>
          <a:ext cx="1806575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711960" imgH="2133600" progId="Visio.Drawing.11">
                  <p:embed/>
                </p:oleObj>
              </mc:Choice>
              <mc:Fallback>
                <p:oleObj name="Visio" r:id="rId10" imgW="1711960" imgH="213360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997200"/>
                        <a:ext cx="1806575" cy="225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Rectangle 10"/>
          <p:cNvSpPr>
            <a:spLocks noChangeArrowheads="1"/>
          </p:cNvSpPr>
          <p:nvPr/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3.3 </a:t>
            </a:r>
            <a:r>
              <a:rPr lang="zh-CN" altLang="en-US" sz="3600">
                <a:solidFill>
                  <a:srgbClr val="FF0000"/>
                </a:solidFill>
              </a:rPr>
              <a:t>基尔霍夫定律的相量表示</a:t>
            </a:r>
          </a:p>
        </p:txBody>
      </p:sp>
      <p:graphicFrame>
        <p:nvGraphicFramePr>
          <p:cNvPr id="575499" name="Object 11"/>
          <p:cNvGraphicFramePr>
            <a:graphicFrameLocks noChangeAspect="1"/>
          </p:cNvGraphicFramePr>
          <p:nvPr/>
        </p:nvGraphicFramePr>
        <p:xfrm>
          <a:off x="5795963" y="908050"/>
          <a:ext cx="2400300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416685" imgH="1299845" progId="Visio.Drawing.11">
                  <p:embed/>
                </p:oleObj>
              </mc:Choice>
              <mc:Fallback>
                <p:oleObj name="Visio" r:id="rId12" imgW="1416685" imgH="1299845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908050"/>
                        <a:ext cx="2400300" cy="218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57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7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5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7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57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2" grpId="0" build="p" autoUpdateAnimBg="0"/>
      <p:bldP spid="575493" grpId="0" bldLvl="0" animBg="1" autoUpdateAnimBg="0"/>
      <p:bldP spid="57549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A9C83-DFF0-4643-A545-7E8CFDDB8D26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6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576514" name="Text Box 2"/>
          <p:cNvSpPr txBox="1">
            <a:spLocks noChangeArrowheads="1"/>
          </p:cNvSpPr>
          <p:nvPr/>
        </p:nvSpPr>
        <p:spPr bwMode="auto">
          <a:xfrm>
            <a:off x="468313" y="2852738"/>
            <a:ext cx="80010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/>
              <a:t>根据瞬时值写出相量，或者根据相量写出瞬时值都是比较简单的。所以，作为已知条件可以直接给出相量形式，最后答案给出相量形式也就可以了。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3.3 </a:t>
            </a:r>
            <a:r>
              <a:rPr lang="zh-CN" altLang="en-US" sz="3600">
                <a:solidFill>
                  <a:srgbClr val="FF0000"/>
                </a:solidFill>
              </a:rPr>
              <a:t>基尔霍夫定律的相量表示</a:t>
            </a:r>
          </a:p>
        </p:txBody>
      </p:sp>
      <p:sp>
        <p:nvSpPr>
          <p:cNvPr id="576516" name="Text Box 4"/>
          <p:cNvSpPr txBox="1">
            <a:spLocks noChangeArrowheads="1"/>
          </p:cNvSpPr>
          <p:nvPr/>
        </p:nvSpPr>
        <p:spPr bwMode="auto">
          <a:xfrm>
            <a:off x="468313" y="981075"/>
            <a:ext cx="76327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kumimoji="1" lang="zh-CN" altLang="en-US" sz="2400"/>
              <a:t>瞬时值形式和相量形式是同一个电流的两种表达式，但二者不是相等的关系</a:t>
            </a:r>
          </a:p>
        </p:txBody>
      </p:sp>
      <p:graphicFrame>
        <p:nvGraphicFramePr>
          <p:cNvPr id="576517" name="Object 5"/>
          <p:cNvGraphicFramePr/>
          <p:nvPr/>
        </p:nvGraphicFramePr>
        <p:xfrm>
          <a:off x="755650" y="2060575"/>
          <a:ext cx="5416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800" imgH="241300" progId="Equation.3">
                  <p:embed/>
                </p:oleObj>
              </mc:Choice>
              <mc:Fallback>
                <p:oleObj name="Equation" r:id="rId2" imgW="2463800" imgH="2413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060575"/>
                        <a:ext cx="54165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7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6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6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7389DC-C207-41C9-86E3-8E6108BEB2AF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7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306513" y="1096963"/>
            <a:ext cx="6530975" cy="46640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5600" rIns="355600" anchor="ctr"/>
          <a:lstStyle/>
          <a:p>
            <a:pPr algn="ctr">
              <a:defRPr/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慕课视频片段</a:t>
            </a:r>
          </a:p>
          <a:p>
            <a:pPr algn="just">
              <a:defRPr/>
            </a:pPr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defRPr/>
            </a:pPr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视频名称：</a:t>
            </a:r>
            <a:r>
              <a:rPr lang="en-US" altLang="zh-CN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5.7 RLC</a:t>
            </a:r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的相量模型</a:t>
            </a:r>
            <a:r>
              <a:rPr lang="en-US" altLang="zh-CN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:Video</a:t>
            </a:r>
          </a:p>
          <a:p>
            <a:pPr algn="just">
              <a:defRPr/>
            </a:pPr>
            <a:endParaRPr lang="en-US" altLang="zh-CN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defRPr/>
            </a:pPr>
            <a:endParaRPr lang="en-US" altLang="zh-CN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defRPr/>
            </a:pPr>
            <a:endParaRPr lang="en-US" altLang="zh-CN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defRPr/>
            </a:pPr>
            <a:endParaRPr lang="en-US" altLang="zh-CN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defRPr/>
            </a:pPr>
            <a:endParaRPr lang="en-US" altLang="zh-CN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defRPr/>
            </a:pPr>
            <a:r>
              <a:rPr lang="zh-CN" altLang="en-US" sz="110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A63D4D47-23A7-7E44-7E4B-9F9831C61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992566" cy="720725"/>
          </a:xfrm>
        </p:spPr>
        <p:txBody>
          <a:bodyPr/>
          <a:lstStyle/>
          <a:p>
            <a:r>
              <a:rPr lang="en-US" altLang="zh-CN" sz="3200" dirty="0"/>
              <a:t>3.4 </a:t>
            </a:r>
            <a:r>
              <a:rPr lang="zh-CN" altLang="en-US" sz="3200" dirty="0"/>
              <a:t>三种基本元件伏安关系的相量形式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82B570-6B3F-4412-8714-70DA4B15A55B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t>8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6191250" y="4364038"/>
            <a:ext cx="15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65" name="Rectangle 9"/>
          <p:cNvSpPr>
            <a:spLocks noChangeArrowheads="1"/>
          </p:cNvSpPr>
          <p:nvPr/>
        </p:nvSpPr>
        <p:spPr bwMode="auto">
          <a:xfrm>
            <a:off x="611188" y="1196974"/>
            <a:ext cx="6337076" cy="2446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eaLnBrk="0" hangingPunct="0"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</a:rPr>
              <a:t>电感元件的定义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</a:rPr>
              <a:t>: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</a:rPr>
              <a:t>一个二端元件，如果在任意时刻，其韦安关系能用</a:t>
            </a:r>
            <a:r>
              <a:rPr lang="en-US" altLang="zh-CN" sz="2400" dirty="0">
                <a:latin typeface="黑体" panose="02010609060101010101" pitchFamily="49" charset="-122"/>
                <a:ea typeface="等线" panose="02010600030101010101" pitchFamily="2" charset="-122"/>
              </a:rPr>
              <a:t>ψ</a:t>
            </a:r>
            <a:r>
              <a:rPr lang="en-US" altLang="zh-CN" sz="2400" dirty="0">
                <a:latin typeface="黑体" panose="02010609060101010101" pitchFamily="49" charset="-122"/>
              </a:rPr>
              <a:t>-</a:t>
            </a:r>
            <a:r>
              <a:rPr lang="en-US" altLang="zh-CN" sz="2400" dirty="0" err="1">
                <a:latin typeface="黑体" panose="02010609060101010101" pitchFamily="49" charset="-122"/>
              </a:rPr>
              <a:t>i</a:t>
            </a:r>
            <a:r>
              <a:rPr lang="zh-CN" altLang="en-US" sz="2400" dirty="0">
                <a:latin typeface="黑体" panose="02010609060101010101" pitchFamily="49" charset="-122"/>
              </a:rPr>
              <a:t>平面上的曲线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</a:rPr>
              <a:t>确定，就称其为电感元件。若曲线是通过原点的一条直线，且不随时间变化，则称为线性非时变电感。</a:t>
            </a:r>
          </a:p>
        </p:txBody>
      </p:sp>
      <p:sp>
        <p:nvSpPr>
          <p:cNvPr id="10255" name="Rectangle 14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992566" cy="720725"/>
          </a:xfrm>
        </p:spPr>
        <p:txBody>
          <a:bodyPr/>
          <a:lstStyle/>
          <a:p>
            <a:r>
              <a:rPr lang="en-US" altLang="zh-CN" sz="3200" dirty="0"/>
              <a:t>3.4 </a:t>
            </a:r>
            <a:r>
              <a:rPr lang="zh-CN" altLang="en-US" sz="3200" dirty="0"/>
              <a:t>三种基本元件伏安关系的相量形式</a:t>
            </a:r>
          </a:p>
        </p:txBody>
      </p:sp>
      <p:graphicFrame>
        <p:nvGraphicFramePr>
          <p:cNvPr id="5826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436750"/>
              </p:ext>
            </p:extLst>
          </p:nvPr>
        </p:nvGraphicFramePr>
        <p:xfrm>
          <a:off x="7308849" y="996743"/>
          <a:ext cx="12239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56335" imgH="2160270" progId="Visio.Drawing.11">
                  <p:embed/>
                </p:oleObj>
              </mc:Choice>
              <mc:Fallback>
                <p:oleObj name="Visio" r:id="rId2" imgW="1156335" imgH="2160270" progId="Visio.Drawing.11">
                  <p:embed/>
                  <p:pic>
                    <p:nvPicPr>
                      <p:cNvPr id="58267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49" y="996743"/>
                        <a:ext cx="12239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CBE35649-662D-D39D-B3E1-8B0CBC962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685" y="3930554"/>
            <a:ext cx="2246289" cy="18772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FC3CC7-1EAC-0B53-75AF-6415740DF036}"/>
              </a:ext>
            </a:extLst>
          </p:cNvPr>
          <p:cNvSpPr txBox="1"/>
          <p:nvPr/>
        </p:nvSpPr>
        <p:spPr>
          <a:xfrm>
            <a:off x="395536" y="4453660"/>
            <a:ext cx="59046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</a:rPr>
              <a:t>注意：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</a:rPr>
              <a:t>只讨论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</a:rPr>
              <a:t>线性非时变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</a:rPr>
              <a:t>电</a:t>
            </a:r>
            <a:r>
              <a:rPr lang="zh-CN" altLang="en-US" dirty="0">
                <a:latin typeface="黑体" panose="02010609060101010101" pitchFamily="49" charset="-122"/>
              </a:rPr>
              <a:t>感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</a:rPr>
              <a:t>元件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4065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5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5ae809a-5c1c-48d9-a2c3-f244cee0eeb0"/>
  <p:tag name="COMMONDATA" val="eyJoZGlkIjoiMjYyNTk4NjY1N2E0MjQwNjBlYzg1Y2Y3ZGJiNWQxY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3.14&quot;,&quot;π&quot;]},{&quot;num&quot;:2,&quot;caseSensitive&quot;:false,&quot;fuzzyMatch&quot;:false,&quot;Score&quot;:1.0,&quot;answers&quot;:[&quot;U&quot;]},{&quot;num&quot;:3,&quot;caseSensitive&quot;:false,&quot;fuzzyMatch&quot;:false,&quot;Score&quot;:1.0,&quot;answers&quot;:[&quot;XL&quot;]}]"/>
  <p:tag name="PROBLEMSCORE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低&quot;]},{&quot;num&quot;:2,&quot;caseSensitive&quot;:false,&quot;fuzzyMatch&quot;:false,&quot;Score&quot;:1.0,&quot;answers&quot;:[&quot;高&quot;]},{&quot;num&quot;:3,&quot;caseSensitive&quot;:false,&quot;fuzzyMatch&quot;:false,&quot;Score&quot;:1.0,&quot;answers&quot;:[&quot;直&quot;]},{&quot;num&quot;:4,&quot;caseSensitive&quot;:false,&quot;fuzzyMatch&quot;:false,&quot;Score&quot;:1.0,&quot;answers&quot;:[&quot;交&quot;]}]"/>
  <p:tag name="PROBLEMSCORE" val="4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OCVIDEO" val="98903"/>
  <p:tag name="MOOCFILE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OCVIDEO" val="98904"/>
  <p:tag name="MOOCFILE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感抗&quot;]},{&quot;num&quot;:2,&quot;caseSensitive&quot;:false,&quot;fuzzyMatch&quot;:false,&quot;Score&quot;:1.0,&quot;answers&quot;:[&quot;Ω&quot;,&quot;欧姆&quot;]}]"/>
  <p:tag name="PROBLEMSCORE" val="2.0"/>
</p:tagLst>
</file>

<file path=ppt/theme/theme1.xml><?xml version="1.0" encoding="utf-8"?>
<a:theme xmlns:a="http://schemas.openxmlformats.org/drawingml/2006/main" name="默认设计模板">
  <a:themeElements>
    <a:clrScheme name="默认设计模板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6"/>
      </a:hlink>
      <a:folHlink>
        <a:srgbClr val="29292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0000"/>
        </a:hlink>
        <a:folHlink>
          <a:srgbClr val="11111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6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18414</TotalTime>
  <Words>1747</Words>
  <Application>Microsoft Office PowerPoint</Application>
  <PresentationFormat>全屏显示(4:3)</PresentationFormat>
  <Paragraphs>236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等线</vt:lpstr>
      <vt:lpstr>黑体</vt:lpstr>
      <vt:lpstr>楷体_GB2312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默认设计模板</vt:lpstr>
      <vt:lpstr>Equation</vt:lpstr>
      <vt:lpstr>公式</vt:lpstr>
      <vt:lpstr>Visio</vt:lpstr>
      <vt:lpstr>Equation.3</vt:lpstr>
      <vt:lpstr>MathType 7.0 Equation</vt:lpstr>
      <vt:lpstr>第3章  正弦稳态电路的分析 </vt:lpstr>
      <vt:lpstr>第3章  正弦稳态电路的分析</vt:lpstr>
      <vt:lpstr>PowerPoint 演示文稿</vt:lpstr>
      <vt:lpstr>3.3 基尔霍夫定律的相量表示</vt:lpstr>
      <vt:lpstr>PowerPoint 演示文稿</vt:lpstr>
      <vt:lpstr>PowerPoint 演示文稿</vt:lpstr>
      <vt:lpstr>PowerPoint 演示文稿</vt:lpstr>
      <vt:lpstr>3.4 三种基本元件伏安关系的相量形式</vt:lpstr>
      <vt:lpstr>3.4 三种基本元件伏安关系的相量形式</vt:lpstr>
      <vt:lpstr>3.4 三种基本元件伏安关系的相量形式</vt:lpstr>
      <vt:lpstr>3.4 三种基本元件伏安关系的相量形式</vt:lpstr>
      <vt:lpstr>3.4 三种基本元件伏安关系的相量形式</vt:lpstr>
      <vt:lpstr>3.4 三种基本元件伏安关系的相量形式</vt:lpstr>
      <vt:lpstr>3.4 三种基本元件伏安关系的相量形式</vt:lpstr>
      <vt:lpstr>3.4 三种基本元件伏安关系的相量形式</vt:lpstr>
      <vt:lpstr>3.4 三种基本元件伏安关系的相量形式</vt:lpstr>
      <vt:lpstr>3.4 三种基本元件伏安关系的相量形式</vt:lpstr>
      <vt:lpstr>PowerPoint 演示文稿</vt:lpstr>
      <vt:lpstr>2、电感元件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3、电容元件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</vt:lpstr>
      <vt:lpstr>4、小结</vt:lpstr>
      <vt:lpstr>第 3 章 正弦稳态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xie huan</cp:lastModifiedBy>
  <cp:revision>801</cp:revision>
  <dcterms:created xsi:type="dcterms:W3CDTF">2113-01-01T00:00:00Z</dcterms:created>
  <dcterms:modified xsi:type="dcterms:W3CDTF">2023-09-22T00:49:55Z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67B96C2130AD4B2296C4574C3915C082_12</vt:lpwstr>
  </property>
  <property fmtid="{D5CDD505-2E9C-101B-9397-08002B2CF9AE}" pid="3" name="KSOProductBuildVer">
    <vt:lpwstr>2052-11.1.0.14309</vt:lpwstr>
  </property>
</Properties>
</file>