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" ContentType="application/vnd.visio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26" r:id="rId2"/>
    <p:sldId id="407" r:id="rId3"/>
    <p:sldId id="327" r:id="rId4"/>
    <p:sldId id="396" r:id="rId5"/>
    <p:sldId id="420" r:id="rId6"/>
    <p:sldId id="397" r:id="rId7"/>
    <p:sldId id="368" r:id="rId8"/>
    <p:sldId id="348" r:id="rId9"/>
    <p:sldId id="349" r:id="rId10"/>
    <p:sldId id="369" r:id="rId11"/>
    <p:sldId id="350" r:id="rId12"/>
    <p:sldId id="351" r:id="rId13"/>
    <p:sldId id="408" r:id="rId14"/>
    <p:sldId id="409" r:id="rId15"/>
    <p:sldId id="398" r:id="rId16"/>
    <p:sldId id="352" r:id="rId17"/>
    <p:sldId id="399" r:id="rId18"/>
    <p:sldId id="354" r:id="rId19"/>
    <p:sldId id="355" r:id="rId20"/>
    <p:sldId id="356" r:id="rId21"/>
    <p:sldId id="371" r:id="rId22"/>
    <p:sldId id="372" r:id="rId23"/>
    <p:sldId id="417" r:id="rId24"/>
    <p:sldId id="418" r:id="rId25"/>
    <p:sldId id="419" r:id="rId26"/>
    <p:sldId id="410" r:id="rId27"/>
    <p:sldId id="400" r:id="rId28"/>
    <p:sldId id="357" r:id="rId29"/>
    <p:sldId id="422" r:id="rId30"/>
    <p:sldId id="370" r:id="rId31"/>
    <p:sldId id="358" r:id="rId32"/>
    <p:sldId id="421" r:id="rId33"/>
    <p:sldId id="406" r:id="rId34"/>
  </p:sldIdLst>
  <p:sldSz cx="9144000" cy="6858000" type="screen4x3"/>
  <p:notesSz cx="9777413" cy="6646863"/>
  <p:custDataLst>
    <p:tags r:id="rId37"/>
  </p:custDataLst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94">
          <p15:clr>
            <a:srgbClr val="A4A3A4"/>
          </p15:clr>
        </p15:guide>
        <p15:guide id="2" pos="30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FFE4"/>
    <a:srgbClr val="FFFFFF"/>
    <a:srgbClr val="FFFF00"/>
    <a:srgbClr val="66FFCC"/>
    <a:srgbClr val="33CCCC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47" autoAdjust="0"/>
  </p:normalViewPr>
  <p:slideViewPr>
    <p:cSldViewPr showGuides="1">
      <p:cViewPr varScale="1">
        <p:scale>
          <a:sx n="104" d="100"/>
          <a:sy n="104" d="100"/>
        </p:scale>
        <p:origin x="187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1296" y="-102"/>
      </p:cViewPr>
      <p:guideLst>
        <p:guide orient="horz" pos="2094"/>
        <p:guide pos="30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809875" y="112713"/>
            <a:ext cx="4237038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defRPr sz="1200" b="0">
                <a:ea typeface="楷体_GB2312" pitchFamily="49" charset="-122"/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电路与模拟电子技术基础</a:t>
            </a:r>
            <a:r>
              <a:rPr lang="en-US" altLang="zh-CN"/>
              <a:t>》</a:t>
            </a:r>
            <a:r>
              <a:rPr lang="zh-CN" altLang="en-US"/>
              <a:t>讲义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13488"/>
            <a:ext cx="4237038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spcBef>
                <a:spcPct val="0"/>
              </a:spcBef>
              <a:defRPr sz="12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8788" y="6313488"/>
            <a:ext cx="4237037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defRPr sz="1200" b="0">
                <a:ea typeface="楷体_GB2312" pitchFamily="49" charset="-122"/>
              </a:defRPr>
            </a:lvl1pPr>
          </a:lstStyle>
          <a:p>
            <a:r>
              <a:rPr lang="zh-CN" altLang="en-US"/>
              <a:t>第四章</a:t>
            </a:r>
            <a:fld id="{0EA40011-B180-4A2B-84E7-57C625AF9AE1}" type="slidenum">
              <a:rPr lang="zh-CN" altLang="en-US">
                <a:ea typeface="宋体" panose="02010600030101010101" pitchFamily="2" charset="-122"/>
              </a:rPr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1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sz="1200" b="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ct val="0"/>
              </a:spcBef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99954E-A0D8-4031-BD46-7C019CFE05DF}" type="datetimeFigureOut">
              <a:rPr lang="en-US"/>
              <a:t>10/6/2023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27388" y="498475"/>
            <a:ext cx="3322637" cy="2492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77900" y="3157538"/>
            <a:ext cx="7821613" cy="2990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1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sz="12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38788" y="6313488"/>
            <a:ext cx="4237037" cy="331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b="0">
                <a:ea typeface="宋体" panose="02010600030101010101" pitchFamily="2" charset="-122"/>
              </a:defRPr>
            </a:lvl1pPr>
          </a:lstStyle>
          <a:p>
            <a:fld id="{91722CA3-F3F4-49C2-8EB8-99CF075253A6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41438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3463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mtClean="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0965" name="Line 9"/>
          <p:cNvSpPr>
            <a:spLocks noChangeShapeType="1"/>
          </p:cNvSpPr>
          <p:nvPr userDrawn="1"/>
        </p:nvSpPr>
        <p:spPr bwMode="auto">
          <a:xfrm>
            <a:off x="1908175" y="2781300"/>
            <a:ext cx="5543550" cy="0"/>
          </a:xfrm>
          <a:prstGeom prst="line">
            <a:avLst/>
          </a:prstGeom>
          <a:noFill/>
          <a:ln w="88900" cap="sq" cmpd="tri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文本框 1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443980" y="-27305"/>
            <a:ext cx="2700020" cy="2717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电子技术基础课程</a:t>
            </a:r>
            <a:endParaRPr lang="zh-CN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F80C09-FC1F-46E9-B331-6A69AAD8EA5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52025E-2572-4D10-BBA7-0BE54B2EE57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F8573F-3038-49C5-AA19-D9DB7A3B1A6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0F19A0-721E-4D24-BBD0-920300EF4F1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23850" y="260350"/>
            <a:ext cx="6192838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685800" y="1196975"/>
            <a:ext cx="3810000" cy="20891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648200" y="1196975"/>
            <a:ext cx="3810000" cy="20891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685800" y="3438525"/>
            <a:ext cx="3810000" cy="20891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8200" y="3438525"/>
            <a:ext cx="3810000" cy="20891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8532813" y="6597650"/>
            <a:ext cx="576262" cy="260350"/>
          </a:xfrm>
        </p:spPr>
        <p:txBody>
          <a:bodyPr/>
          <a:lstStyle>
            <a:lvl1pPr>
              <a:defRPr/>
            </a:lvl1pPr>
          </a:lstStyle>
          <a:p>
            <a:fld id="{15037295-1216-4611-990C-3B023F2A8D7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6192838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85800" y="1196975"/>
            <a:ext cx="3810000" cy="43307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648200" y="1196975"/>
            <a:ext cx="3810000" cy="20891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648200" y="3438525"/>
            <a:ext cx="3810000" cy="20891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532813" y="6597650"/>
            <a:ext cx="576262" cy="260350"/>
          </a:xfrm>
        </p:spPr>
        <p:txBody>
          <a:bodyPr/>
          <a:lstStyle>
            <a:lvl1pPr>
              <a:defRPr/>
            </a:lvl1pPr>
          </a:lstStyle>
          <a:p>
            <a:fld id="{D9FBCF0F-A877-4862-8F1B-66433C4B413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1331C-881C-4AAD-8A54-72C98ABE152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24ADD9-863F-4D0B-8753-1E3A51A50B9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436C9B-9BB9-4E74-8CF6-F46F2CE3ED1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FCA38D-75E9-4445-B4B6-2A80F62F05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1C9232-D680-4F53-ACA2-696A7601597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7CB6E7-80AD-450E-9AC5-0FF364EF30D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DEE6B7-7E44-4210-8FB6-3398D7FD121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2C5F84-2263-4C7F-825B-87215DD7B48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61928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96975"/>
            <a:ext cx="7772400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Line 9"/>
          <p:cNvSpPr>
            <a:spLocks noChangeShapeType="1"/>
          </p:cNvSpPr>
          <p:nvPr userDrawn="1"/>
        </p:nvSpPr>
        <p:spPr bwMode="auto">
          <a:xfrm>
            <a:off x="323850" y="981075"/>
            <a:ext cx="5543550" cy="0"/>
          </a:xfrm>
          <a:prstGeom prst="line">
            <a:avLst/>
          </a:prstGeom>
          <a:noFill/>
          <a:ln w="88900" cap="sq" cmpd="tri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813" y="6597650"/>
            <a:ext cx="5762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defRPr sz="1600">
                <a:solidFill>
                  <a:srgbClr val="FFFF00"/>
                </a:solidFill>
                <a:ea typeface="宋体" panose="02010600030101010101" pitchFamily="2" charset="-122"/>
              </a:defRPr>
            </a:lvl1pPr>
          </a:lstStyle>
          <a:p>
            <a:fld id="{D087DF8A-3BC3-4CBD-9898-B4BCD4077CAD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4" name="文本框 13"/>
          <p:cNvSpPr txBox="1">
            <a:spLocks noChangeArrowheads="1"/>
          </p:cNvSpPr>
          <p:nvPr userDrawn="1">
            <p:custDataLst>
              <p:tags r:id="rId17"/>
            </p:custDataLst>
          </p:nvPr>
        </p:nvSpPr>
        <p:spPr bwMode="auto">
          <a:xfrm>
            <a:off x="6443980" y="-27305"/>
            <a:ext cx="2700020" cy="2717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电子技术基础课程</a:t>
            </a:r>
            <a:endParaRPr lang="zh-CN" sz="1600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3.e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8.wmf"/><Relationship Id="rId2" Type="http://schemas.openxmlformats.org/officeDocument/2006/relationships/oleObject" Target="../embeddings/oleObject19.bin"/><Relationship Id="rId16" Type="http://schemas.openxmlformats.org/officeDocument/2006/relationships/oleObject" Target="../embeddings/oleObject26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5.e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emf"/><Relationship Id="rId14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29.wmf"/><Relationship Id="rId7" Type="http://schemas.openxmlformats.org/officeDocument/2006/relationships/image" Target="../media/image31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37.emf"/><Relationship Id="rId18" Type="http://schemas.openxmlformats.org/officeDocument/2006/relationships/image" Target="../media/image2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9.wmf"/><Relationship Id="rId2" Type="http://schemas.openxmlformats.org/officeDocument/2006/relationships/tags" Target="../tags/tag17.xml"/><Relationship Id="rId16" Type="http://schemas.openxmlformats.org/officeDocument/2006/relationships/oleObject" Target="../embeddings/oleObject37.bin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slideLayout" Target="../slideLayouts/slideLayout8.xml"/><Relationship Id="rId5" Type="http://schemas.openxmlformats.org/officeDocument/2006/relationships/tags" Target="../tags/tag20.xml"/><Relationship Id="rId15" Type="http://schemas.openxmlformats.org/officeDocument/2006/relationships/image" Target="../media/image38.wmf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oleObject" Target="../embeddings/oleObject3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2.wmf"/><Relationship Id="rId3" Type="http://schemas.openxmlformats.org/officeDocument/2006/relationships/tags" Target="../tags/tag28.xml"/><Relationship Id="rId21" Type="http://schemas.openxmlformats.org/officeDocument/2006/relationships/image" Target="../media/image2.png"/><Relationship Id="rId7" Type="http://schemas.openxmlformats.org/officeDocument/2006/relationships/tags" Target="../tags/tag32.xml"/><Relationship Id="rId12" Type="http://schemas.openxmlformats.org/officeDocument/2006/relationships/slideLayout" Target="../slideLayouts/slideLayout8.xml"/><Relationship Id="rId17" Type="http://schemas.openxmlformats.org/officeDocument/2006/relationships/oleObject" Target="../embeddings/oleObject40.bin"/><Relationship Id="rId2" Type="http://schemas.openxmlformats.org/officeDocument/2006/relationships/tags" Target="../tags/tag27.xml"/><Relationship Id="rId16" Type="http://schemas.openxmlformats.org/officeDocument/2006/relationships/image" Target="../media/image41.wmf"/><Relationship Id="rId20" Type="http://schemas.openxmlformats.org/officeDocument/2006/relationships/image" Target="../media/image37.emf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5" Type="http://schemas.openxmlformats.org/officeDocument/2006/relationships/oleObject" Target="../embeddings/oleObject39.bin"/><Relationship Id="rId10" Type="http://schemas.openxmlformats.org/officeDocument/2006/relationships/tags" Target="../tags/tag35.xml"/><Relationship Id="rId19" Type="http://schemas.openxmlformats.org/officeDocument/2006/relationships/oleObject" Target="../embeddings/oleObject41.bin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image" Target="../media/image4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6.emf"/><Relationship Id="rId3" Type="http://schemas.openxmlformats.org/officeDocument/2006/relationships/image" Target="../media/image18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7.bin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5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7" Type="http://schemas.openxmlformats.org/officeDocument/2006/relationships/image" Target="../media/image49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57.emf"/><Relationship Id="rId2" Type="http://schemas.openxmlformats.org/officeDocument/2006/relationships/oleObject" Target="../embeddings/oleObject51.bin"/><Relationship Id="rId16" Type="http://schemas.openxmlformats.org/officeDocument/2006/relationships/oleObject" Target="../embeddings/oleObject58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5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8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2.wmf"/><Relationship Id="rId5" Type="http://schemas.openxmlformats.org/officeDocument/2006/relationships/image" Target="../media/image59.e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7" Type="http://schemas.openxmlformats.org/officeDocument/2006/relationships/image" Target="../media/image65.w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63.emf"/><Relationship Id="rId5" Type="http://schemas.openxmlformats.org/officeDocument/2006/relationships/image" Target="../media/image67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6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41.xml"/><Relationship Id="rId21" Type="http://schemas.openxmlformats.org/officeDocument/2006/relationships/image" Target="../media/image2.png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image" Target="../media/image70.emf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10" Type="http://schemas.openxmlformats.org/officeDocument/2006/relationships/tags" Target="../tags/tag48.xml"/><Relationship Id="rId19" Type="http://schemas.openxmlformats.org/officeDocument/2006/relationships/oleObject" Target="../embeddings/oleObject72.bin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18" Type="http://schemas.openxmlformats.org/officeDocument/2006/relationships/image" Target="../media/image25.emf"/><Relationship Id="rId26" Type="http://schemas.openxmlformats.org/officeDocument/2006/relationships/image" Target="../media/image75.wmf"/><Relationship Id="rId3" Type="http://schemas.openxmlformats.org/officeDocument/2006/relationships/tags" Target="../tags/tag58.xml"/><Relationship Id="rId21" Type="http://schemas.openxmlformats.org/officeDocument/2006/relationships/oleObject" Target="../embeddings/oleObject76.bin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oleObject" Target="../embeddings/oleObject74.bin"/><Relationship Id="rId25" Type="http://schemas.openxmlformats.org/officeDocument/2006/relationships/oleObject" Target="../embeddings/oleObject78.bin"/><Relationship Id="rId2" Type="http://schemas.openxmlformats.org/officeDocument/2006/relationships/tags" Target="../tags/tag57.xml"/><Relationship Id="rId16" Type="http://schemas.openxmlformats.org/officeDocument/2006/relationships/image" Target="../media/image71.emf"/><Relationship Id="rId20" Type="http://schemas.openxmlformats.org/officeDocument/2006/relationships/image" Target="../media/image72.wmf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24" Type="http://schemas.openxmlformats.org/officeDocument/2006/relationships/image" Target="../media/image74.wmf"/><Relationship Id="rId5" Type="http://schemas.openxmlformats.org/officeDocument/2006/relationships/tags" Target="../tags/tag60.xml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10" Type="http://schemas.openxmlformats.org/officeDocument/2006/relationships/tags" Target="../tags/tag65.xml"/><Relationship Id="rId19" Type="http://schemas.openxmlformats.org/officeDocument/2006/relationships/oleObject" Target="../embeddings/oleObject75.bin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slideLayout" Target="../slideLayouts/slideLayout8.xml"/><Relationship Id="rId22" Type="http://schemas.openxmlformats.org/officeDocument/2006/relationships/image" Target="../media/image73.wmf"/><Relationship Id="rId27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image" Target="../media/image77.emf"/><Relationship Id="rId3" Type="http://schemas.openxmlformats.org/officeDocument/2006/relationships/tags" Target="../tags/tag71.xml"/><Relationship Id="rId21" Type="http://schemas.openxmlformats.org/officeDocument/2006/relationships/oleObject" Target="../embeddings/oleObject82.bin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oleObject" Target="../embeddings/oleObject80.bin"/><Relationship Id="rId2" Type="http://schemas.openxmlformats.org/officeDocument/2006/relationships/tags" Target="../tags/tag70.xml"/><Relationship Id="rId16" Type="http://schemas.openxmlformats.org/officeDocument/2006/relationships/image" Target="../media/image76.emf"/><Relationship Id="rId20" Type="http://schemas.openxmlformats.org/officeDocument/2006/relationships/image" Target="../media/image78.emf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oleObject" Target="../embeddings/oleObject79.bin"/><Relationship Id="rId23" Type="http://schemas.openxmlformats.org/officeDocument/2006/relationships/image" Target="../media/image2.png"/><Relationship Id="rId10" Type="http://schemas.openxmlformats.org/officeDocument/2006/relationships/tags" Target="../tags/tag78.xml"/><Relationship Id="rId19" Type="http://schemas.openxmlformats.org/officeDocument/2006/relationships/oleObject" Target="../embeddings/oleObject81.bin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slideLayout" Target="../slideLayouts/slideLayout8.xml"/><Relationship Id="rId22" Type="http://schemas.openxmlformats.org/officeDocument/2006/relationships/image" Target="../media/image79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19" Type="http://schemas.openxmlformats.org/officeDocument/2006/relationships/image" Target="../media/image2.png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12.emf"/><Relationship Id="rId2" Type="http://schemas.openxmlformats.org/officeDocument/2006/relationships/oleObject" Target="../embeddings/oleObject83.bin"/><Relationship Id="rId16" Type="http://schemas.openxmlformats.org/officeDocument/2006/relationships/oleObject" Target="../embeddings/oleObject9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84.wmf"/><Relationship Id="rId5" Type="http://schemas.openxmlformats.org/officeDocument/2006/relationships/image" Target="../media/image81.wmf"/><Relationship Id="rId15" Type="http://schemas.openxmlformats.org/officeDocument/2006/relationships/image" Target="../media/image86.emf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8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12.emf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86.emf"/><Relationship Id="rId4" Type="http://schemas.openxmlformats.org/officeDocument/2006/relationships/oleObject" Target="../embeddings/oleObject9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image" Target="../media/image86.emf"/><Relationship Id="rId7" Type="http://schemas.openxmlformats.org/officeDocument/2006/relationships/image" Target="../media/image89.emf"/><Relationship Id="rId2" Type="http://schemas.openxmlformats.org/officeDocument/2006/relationships/oleObject" Target="../embeddings/oleObject9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91.wmf"/><Relationship Id="rId5" Type="http://schemas.openxmlformats.org/officeDocument/2006/relationships/image" Target="../media/image88.emf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5.bin"/><Relationship Id="rId9" Type="http://schemas.openxmlformats.org/officeDocument/2006/relationships/image" Target="../media/image90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Visio_2003-2010_Drawing.vsd"/><Relationship Id="rId3" Type="http://schemas.openxmlformats.org/officeDocument/2006/relationships/image" Target="../media/image92.wmf"/><Relationship Id="rId7" Type="http://schemas.openxmlformats.org/officeDocument/2006/relationships/image" Target="../media/image94.emf"/><Relationship Id="rId2" Type="http://schemas.openxmlformats.org/officeDocument/2006/relationships/oleObject" Target="../embeddings/oleObject9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96.emf"/><Relationship Id="rId5" Type="http://schemas.openxmlformats.org/officeDocument/2006/relationships/image" Target="../media/image93.emf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95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3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0.bin"/><Relationship Id="rId2" Type="http://schemas.openxmlformats.org/officeDocument/2006/relationships/audio" Target="../media/audio1.wav"/><Relationship Id="rId16" Type="http://schemas.openxmlformats.org/officeDocument/2006/relationships/image" Target="../media/image12.emf"/><Relationship Id="rId20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3.bin"/><Relationship Id="rId4" Type="http://schemas.openxmlformats.org/officeDocument/2006/relationships/hyperlink" Target="https://www.bilibili.com/video/BV1qm4y127gy/?spm_id_from=333.337.search-card.all.click&amp;vd_source=724d4047f28dbe81e34e4ea2dc65cb31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0.e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模拟集成运算放大器及应用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0CD50323-5207-40AC-93BC-EF1988FFEECA}" type="slidenum">
              <a:rPr lang="zh-CN" altLang="en-US"/>
              <a:t>9</a:t>
            </a:fld>
            <a:endParaRPr lang="en-US" altLang="zh-CN"/>
          </a:p>
        </p:txBody>
      </p:sp>
      <p:graphicFrame>
        <p:nvGraphicFramePr>
          <p:cNvPr id="588802" name="Object 2"/>
          <p:cNvGraphicFramePr/>
          <p:nvPr>
            <p:extLst>
              <p:ext uri="{D42A27DB-BD31-4B8C-83A1-F6EECF244321}">
                <p14:modId xmlns:p14="http://schemas.microsoft.com/office/powerpoint/2010/main" val="25588347"/>
              </p:ext>
            </p:extLst>
          </p:nvPr>
        </p:nvGraphicFramePr>
        <p:xfrm>
          <a:off x="712788" y="1628775"/>
          <a:ext cx="8524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203040" progId="Equation.DSMT4">
                  <p:embed/>
                </p:oleObj>
              </mc:Choice>
              <mc:Fallback>
                <p:oleObj name="Equation" r:id="rId2" imgW="380880" imgH="203040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1628775"/>
                        <a:ext cx="852487" cy="4826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341346"/>
              </p:ext>
            </p:extLst>
          </p:nvPr>
        </p:nvGraphicFramePr>
        <p:xfrm>
          <a:off x="768350" y="2349500"/>
          <a:ext cx="15303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400" imgH="203040" progId="Equation.DSMT4">
                  <p:embed/>
                </p:oleObj>
              </mc:Choice>
              <mc:Fallback>
                <p:oleObj name="Equation" r:id="rId4" imgW="69840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2349500"/>
                        <a:ext cx="153035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88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881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一、比例运算电路</a:t>
            </a:r>
          </a:p>
        </p:txBody>
      </p:sp>
      <p:sp>
        <p:nvSpPr>
          <p:cNvPr id="588818" name="Rectangle 18"/>
          <p:cNvSpPr>
            <a:spLocks noChangeArrowheads="1"/>
          </p:cNvSpPr>
          <p:nvPr/>
        </p:nvSpPr>
        <p:spPr bwMode="auto">
          <a:xfrm>
            <a:off x="268288" y="1076325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/>
              <a:t>2. </a:t>
            </a:r>
            <a:r>
              <a:rPr lang="zh-CN" altLang="en-US" b="0"/>
              <a:t>同相输入</a:t>
            </a:r>
          </a:p>
        </p:txBody>
      </p:sp>
      <p:graphicFrame>
        <p:nvGraphicFramePr>
          <p:cNvPr id="588819" name="Object 19"/>
          <p:cNvGraphicFramePr/>
          <p:nvPr>
            <p:extLst>
              <p:ext uri="{D42A27DB-BD31-4B8C-83A1-F6EECF244321}">
                <p14:modId xmlns:p14="http://schemas.microsoft.com/office/powerpoint/2010/main" val="4135065995"/>
              </p:ext>
            </p:extLst>
          </p:nvPr>
        </p:nvGraphicFramePr>
        <p:xfrm>
          <a:off x="4427538" y="1125538"/>
          <a:ext cx="4138612" cy="230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962170" imgH="1647658" progId="Visio.Drawing.11">
                  <p:embed/>
                </p:oleObj>
              </mc:Choice>
              <mc:Fallback>
                <p:oleObj name="Visio" r:id="rId6" imgW="2962170" imgH="1647658" progId="Visio.Drawing.11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125538"/>
                        <a:ext cx="4138612" cy="230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23" name="Object 23"/>
          <p:cNvGraphicFramePr>
            <a:graphicFrameLocks noChangeAspect="1"/>
          </p:cNvGraphicFramePr>
          <p:nvPr/>
        </p:nvGraphicFramePr>
        <p:xfrm>
          <a:off x="5472113" y="3068638"/>
          <a:ext cx="468312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322580" imgH="233045" progId="Visio.Drawing.11">
                  <p:embed/>
                </p:oleObj>
              </mc:Choice>
              <mc:Fallback>
                <p:oleObj name="Visio" r:id="rId8" imgW="322580" imgH="233045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3068638"/>
                        <a:ext cx="468312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24" name="Object 24"/>
          <p:cNvGraphicFramePr>
            <a:graphicFrameLocks noChangeAspect="1"/>
          </p:cNvGraphicFramePr>
          <p:nvPr/>
        </p:nvGraphicFramePr>
        <p:xfrm>
          <a:off x="5795963" y="2860675"/>
          <a:ext cx="50323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349885" imgH="726440" progId="Visio.Drawing.11">
                  <p:embed/>
                </p:oleObj>
              </mc:Choice>
              <mc:Fallback>
                <p:oleObj name="Visio" r:id="rId10" imgW="349885" imgH="726440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860675"/>
                        <a:ext cx="503237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25" name="Text Box 25"/>
          <p:cNvSpPr txBox="1">
            <a:spLocks noChangeArrowheads="1"/>
          </p:cNvSpPr>
          <p:nvPr/>
        </p:nvSpPr>
        <p:spPr bwMode="auto">
          <a:xfrm>
            <a:off x="1747838" y="23241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5888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203656"/>
              </p:ext>
            </p:extLst>
          </p:nvPr>
        </p:nvGraphicFramePr>
        <p:xfrm>
          <a:off x="879475" y="3011488"/>
          <a:ext cx="268446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18960" imgH="431640" progId="Equation.DSMT4">
                  <p:embed/>
                </p:oleObj>
              </mc:Choice>
              <mc:Fallback>
                <p:oleObj name="Equation" r:id="rId12" imgW="1218960" imgH="4316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3011488"/>
                        <a:ext cx="2684463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6445"/>
              </p:ext>
            </p:extLst>
          </p:nvPr>
        </p:nvGraphicFramePr>
        <p:xfrm>
          <a:off x="876300" y="4019550"/>
          <a:ext cx="50069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73040" imgH="431640" progId="Equation.DSMT4">
                  <p:embed/>
                </p:oleObj>
              </mc:Choice>
              <mc:Fallback>
                <p:oleObj name="Equation" r:id="rId14" imgW="2273040" imgH="4316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4019550"/>
                        <a:ext cx="5006975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28" name="Text Box 28"/>
          <p:cNvSpPr txBox="1">
            <a:spLocks noChangeArrowheads="1"/>
          </p:cNvSpPr>
          <p:nvPr/>
        </p:nvSpPr>
        <p:spPr bwMode="auto">
          <a:xfrm>
            <a:off x="603250" y="5132388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同相比例记公式：</a:t>
            </a:r>
          </a:p>
        </p:txBody>
      </p:sp>
      <p:graphicFrame>
        <p:nvGraphicFramePr>
          <p:cNvPr id="5888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468834"/>
              </p:ext>
            </p:extLst>
          </p:nvPr>
        </p:nvGraphicFramePr>
        <p:xfrm>
          <a:off x="3184525" y="4984750"/>
          <a:ext cx="2039938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27000" imgH="431640" progId="Equation.DSMT4">
                  <p:embed/>
                </p:oleObj>
              </mc:Choice>
              <mc:Fallback>
                <p:oleObj name="Equation" r:id="rId16" imgW="927000" imgH="43164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4984750"/>
                        <a:ext cx="2039938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31" name="Text Box 31"/>
          <p:cNvSpPr txBox="1">
            <a:spLocks noChangeArrowheads="1"/>
          </p:cNvSpPr>
          <p:nvPr/>
        </p:nvSpPr>
        <p:spPr bwMode="auto">
          <a:xfrm>
            <a:off x="5805488" y="5132388"/>
            <a:ext cx="294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再判断</a:t>
            </a:r>
            <a:r>
              <a:rPr lang="en-US" altLang="zh-CN" i="1" dirty="0"/>
              <a:t>u</a:t>
            </a:r>
            <a:r>
              <a:rPr lang="en-US" altLang="zh-CN" baseline="-25000" dirty="0"/>
              <a:t>+</a:t>
            </a:r>
            <a:r>
              <a:rPr lang="zh-CN" altLang="en-US" dirty="0"/>
              <a:t>和</a:t>
            </a:r>
            <a:r>
              <a:rPr lang="en-US" altLang="zh-CN" i="1" dirty="0" err="1"/>
              <a:t>u</a:t>
            </a:r>
            <a:r>
              <a:rPr lang="en-US" altLang="zh-CN" baseline="-25000" dirty="0" err="1"/>
              <a:t>i</a:t>
            </a:r>
            <a:r>
              <a:rPr lang="zh-CN" altLang="en-US" dirty="0"/>
              <a:t>的关系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8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8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8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8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58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8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8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10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12" decel="50000" autoRev="1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8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8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8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588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25" grpId="0"/>
      <p:bldP spid="588828" grpId="0"/>
      <p:bldP spid="5888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4907-EF42-4CCE-8ABD-9CB53066D56E}" type="slidenum">
              <a:rPr lang="zh-CN" altLang="en-US"/>
              <a:t>10</a:t>
            </a:fld>
            <a:endParaRPr lang="en-US" altLang="zh-CN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</a:p>
        </p:txBody>
      </p:sp>
      <p:graphicFrame>
        <p:nvGraphicFramePr>
          <p:cNvPr id="540678" name="Object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860286263"/>
              </p:ext>
            </p:extLst>
          </p:nvPr>
        </p:nvGraphicFramePr>
        <p:xfrm>
          <a:off x="3273425" y="4725988"/>
          <a:ext cx="24050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228600" progId="Equation.DSMT4">
                  <p:embed/>
                </p:oleObj>
              </mc:Choice>
              <mc:Fallback>
                <p:oleObj name="Equation" r:id="rId2" imgW="10918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4725988"/>
                        <a:ext cx="2405063" cy="50323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 algn="ctr">
                        <a:solidFill>
                          <a:srgbClr val="FF3300"/>
                        </a:solidFill>
                        <a:prstDash val="solid"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79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48038" y="5302250"/>
          <a:ext cx="18208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500" imgH="228600" progId="Equation.DSMT4">
                  <p:embed/>
                </p:oleObj>
              </mc:Choice>
              <mc:Fallback>
                <p:oleObj name="Equation" r:id="rId4" imgW="8255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302250"/>
                        <a:ext cx="18208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80" name="Rectangle 8"/>
          <p:cNvSpPr>
            <a:spLocks noChangeArrowheads="1"/>
          </p:cNvSpPr>
          <p:nvPr/>
        </p:nvSpPr>
        <p:spPr bwMode="auto">
          <a:xfrm>
            <a:off x="338138" y="1073150"/>
            <a:ext cx="50974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0">
                <a:latin typeface="Verdana" panose="020B0604030504040204" pitchFamily="34" charset="0"/>
              </a:rPr>
              <a:t>同相输入比例运算电路的特例：</a:t>
            </a:r>
            <a:br>
              <a:rPr lang="zh-CN" altLang="en-US" b="0">
                <a:latin typeface="Verdana" panose="020B0604030504040204" pitchFamily="34" charset="0"/>
              </a:rPr>
            </a:br>
            <a:r>
              <a:rPr lang="zh-CN" altLang="en-US" b="0">
                <a:latin typeface="Verdana" panose="020B0604030504040204" pitchFamily="34" charset="0"/>
              </a:rPr>
              <a:t>电压跟随器</a:t>
            </a:r>
          </a:p>
        </p:txBody>
      </p:sp>
      <p:sp>
        <p:nvSpPr>
          <p:cNvPr id="540687" name="Rectangle 15"/>
          <p:cNvSpPr>
            <a:spLocks noChangeArrowheads="1"/>
          </p:cNvSpPr>
          <p:nvPr/>
        </p:nvSpPr>
        <p:spPr bwMode="auto">
          <a:xfrm>
            <a:off x="323850" y="260350"/>
            <a:ext cx="61928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0"/>
              <a:t>一、比例运算电路</a:t>
            </a:r>
          </a:p>
        </p:txBody>
      </p:sp>
      <p:graphicFrame>
        <p:nvGraphicFramePr>
          <p:cNvPr id="5406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678348"/>
              </p:ext>
            </p:extLst>
          </p:nvPr>
        </p:nvGraphicFramePr>
        <p:xfrm>
          <a:off x="611188" y="2205038"/>
          <a:ext cx="3771900" cy="245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781372" imgH="1580931" progId="Visio.Drawing.11">
                  <p:embed/>
                </p:oleObj>
              </mc:Choice>
              <mc:Fallback>
                <p:oleObj name="Visio" r:id="rId6" imgW="2781372" imgH="1580931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05038"/>
                        <a:ext cx="3771900" cy="245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9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098883"/>
              </p:ext>
            </p:extLst>
          </p:nvPr>
        </p:nvGraphicFramePr>
        <p:xfrm>
          <a:off x="4618038" y="2205038"/>
          <a:ext cx="3482975" cy="198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2600227" imgH="1257377" progId="Visio.Drawing.11">
                  <p:embed/>
                </p:oleObj>
              </mc:Choice>
              <mc:Fallback>
                <p:oleObj name="Visio" r:id="rId8" imgW="2600227" imgH="1257377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2205038"/>
                        <a:ext cx="3482975" cy="198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91" name="Object 19"/>
          <p:cNvGraphicFramePr/>
          <p:nvPr>
            <p:extLst>
              <p:ext uri="{D42A27DB-BD31-4B8C-83A1-F6EECF244321}">
                <p14:modId xmlns:p14="http://schemas.microsoft.com/office/powerpoint/2010/main" val="1003830989"/>
              </p:ext>
            </p:extLst>
          </p:nvPr>
        </p:nvGraphicFramePr>
        <p:xfrm>
          <a:off x="4989513" y="1125538"/>
          <a:ext cx="19034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50680" imgH="393480" progId="Equation.DSMT4">
                  <p:embed/>
                </p:oleObj>
              </mc:Choice>
              <mc:Fallback>
                <p:oleObj name="Equation" r:id="rId10" imgW="850680" imgH="393480" progId="Equation.DSMT4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1125538"/>
                        <a:ext cx="1903412" cy="9366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92" name="Text Box 20"/>
          <p:cNvSpPr txBox="1">
            <a:spLocks noChangeArrowheads="1"/>
          </p:cNvSpPr>
          <p:nvPr/>
        </p:nvSpPr>
        <p:spPr bwMode="auto">
          <a:xfrm>
            <a:off x="7164388" y="1125538"/>
            <a:ext cx="110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en-US" altLang="zh-CN"/>
              <a:t>→∞</a:t>
            </a:r>
            <a:endParaRPr lang="zh-CN" altLang="en-US"/>
          </a:p>
        </p:txBody>
      </p:sp>
      <p:sp>
        <p:nvSpPr>
          <p:cNvPr id="540693" name="Rectangle 21"/>
          <p:cNvSpPr>
            <a:spLocks noChangeArrowheads="1"/>
          </p:cNvSpPr>
          <p:nvPr/>
        </p:nvSpPr>
        <p:spPr bwMode="auto">
          <a:xfrm>
            <a:off x="7235825" y="1628775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R</a:t>
            </a:r>
            <a:r>
              <a:rPr lang="en-US" altLang="zh-CN" baseline="-25000"/>
              <a:t>f</a:t>
            </a:r>
            <a:r>
              <a:rPr lang="en-US" altLang="zh-CN"/>
              <a:t>→0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54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4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4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92" grpId="0"/>
      <p:bldP spid="5406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A776835A-5084-417E-97FA-536B2E0173AF}" type="slidenum">
              <a:rPr lang="zh-CN" altLang="en-US"/>
              <a:t>11</a:t>
            </a:fld>
            <a:endParaRPr lang="en-US" altLang="zh-CN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50825" y="1052513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b="0">
                <a:solidFill>
                  <a:srgbClr val="00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电压跟随器的作用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44500" y="3662363"/>
            <a:ext cx="36226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rgbClr val="000000"/>
                </a:solidFill>
                <a:ea typeface="黑体" panose="02010609060101010101" pitchFamily="49" charset="-122"/>
              </a:rPr>
              <a:t>无电压跟随器时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rgbClr val="000000"/>
                </a:solidFill>
                <a:ea typeface="黑体" panose="02010609060101010101" pitchFamily="49" charset="-122"/>
              </a:rPr>
              <a:t>        负载上得到的电压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953000" y="3716338"/>
            <a:ext cx="22828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rgbClr val="000000"/>
                </a:solidFill>
                <a:ea typeface="黑体" panose="02010609060101010101" pitchFamily="49" charset="-122"/>
              </a:rPr>
              <a:t>电压跟随器时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4800600" y="4652963"/>
            <a:ext cx="31559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rgbClr val="000000"/>
                </a:solidFill>
                <a:ea typeface="黑体" panose="02010609060101010101" pitchFamily="49" charset="-122"/>
              </a:rPr>
              <a:t>根据虚短和虚断有</a:t>
            </a:r>
          </a:p>
        </p:txBody>
      </p:sp>
      <p:graphicFrame>
        <p:nvGraphicFramePr>
          <p:cNvPr id="541703" name="Object 7"/>
          <p:cNvGraphicFramePr>
            <a:graphicFrameLocks noChangeAspect="1"/>
          </p:cNvGraphicFramePr>
          <p:nvPr/>
        </p:nvGraphicFramePr>
        <p:xfrm>
          <a:off x="903288" y="4537075"/>
          <a:ext cx="2716212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58265" imgH="850265" progId="Equation.DSMT4">
                  <p:embed/>
                </p:oleObj>
              </mc:Choice>
              <mc:Fallback>
                <p:oleObj name="Equation" r:id="rId3" imgW="1358265" imgH="85026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4537075"/>
                        <a:ext cx="2716212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562600" y="4149725"/>
            <a:ext cx="24384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00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i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华康简宋" charset="-122"/>
              </a:rPr>
              <a:t>+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≈0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华康简宋" charset="-122"/>
              </a:rPr>
              <a:t>，</a:t>
            </a:r>
            <a:r>
              <a:rPr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en-US" altLang="zh-CN" i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华康简宋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华康简宋" charset="-122"/>
              </a:rPr>
              <a:t>＝</a:t>
            </a:r>
            <a:r>
              <a:rPr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en-US" altLang="zh-CN" i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华康简宋" charset="-122"/>
              </a:rPr>
              <a:t>-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楷体_GB2312" pitchFamily="49" charset="-122"/>
            </a:endParaRPr>
          </a:p>
        </p:txBody>
      </p:sp>
      <p:graphicFrame>
        <p:nvGraphicFramePr>
          <p:cNvPr id="541706" name="Object 10"/>
          <p:cNvGraphicFramePr>
            <a:graphicFrameLocks noChangeAspect="1"/>
          </p:cNvGraphicFramePr>
          <p:nvPr/>
        </p:nvGraphicFramePr>
        <p:xfrm>
          <a:off x="5580063" y="5157788"/>
          <a:ext cx="2157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79500" imgH="228600" progId="Equation.DSMT4">
                  <p:embed/>
                </p:oleObj>
              </mc:Choice>
              <mc:Fallback>
                <p:oleObj name="Equation" r:id="rId5" imgW="10795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157788"/>
                        <a:ext cx="21574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07" name="Object 11"/>
          <p:cNvGraphicFramePr>
            <a:graphicFrameLocks noChangeAspect="1"/>
          </p:cNvGraphicFramePr>
          <p:nvPr/>
        </p:nvGraphicFramePr>
        <p:xfrm>
          <a:off x="2522538" y="908050"/>
          <a:ext cx="6010275" cy="282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4759960" imgH="2232025" progId="Visio.Drawing.11">
                  <p:embed/>
                </p:oleObj>
              </mc:Choice>
              <mc:Fallback>
                <p:oleObj name="Visio" r:id="rId7" imgW="4759960" imgH="2232025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908050"/>
                        <a:ext cx="6010275" cy="282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08" name="Rectangle 12"/>
          <p:cNvSpPr>
            <a:spLocks noChangeArrowheads="1"/>
          </p:cNvSpPr>
          <p:nvPr/>
        </p:nvSpPr>
        <p:spPr bwMode="auto">
          <a:xfrm>
            <a:off x="323850" y="260350"/>
            <a:ext cx="61928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0"/>
              <a:t>一、比例运算电路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54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1000"/>
                                        <p:tgtEl>
                                          <p:spTgt spid="54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  <p:bldP spid="18437" grpId="0" autoUpdateAnimBg="0"/>
      <p:bldP spid="18439" grpId="0" autoUpdateAnimBg="0"/>
      <p:bldP spid="1843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4ADD9-863F-4D0B-8753-1E3A51A50B9D}" type="slidenum">
              <a:rPr lang="zh-CN" altLang="en-US" smtClean="0"/>
              <a:t>12</a:t>
            </a:fld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73074" y="3080703"/>
            <a:ext cx="3790951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/>
            <a:r>
              <a:rPr lang="zh-CN" altLang="en-US" b="0" dirty="0">
                <a:solidFill>
                  <a:srgbClr val="000000"/>
                </a:solidFill>
              </a:rPr>
              <a:t>解：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zh-CN" altLang="en-US" b="0" dirty="0">
                <a:solidFill>
                  <a:srgbClr val="000000"/>
                </a:solidFill>
              </a:rPr>
              <a:t>为</a:t>
            </a:r>
            <a:r>
              <a:rPr lang="zh-CN" altLang="en-US" b="0" dirty="0">
                <a:solidFill>
                  <a:srgbClr val="639EF4"/>
                </a:solidFill>
              </a:rPr>
              <a:t> </a:t>
            </a:r>
            <a:r>
              <a:rPr lang="en-US" altLang="zh-CN" b="0" dirty="0">
                <a:solidFill>
                  <a:srgbClr val="639EF4"/>
                </a:solidFill>
              </a:rPr>
              <a:t>[</a:t>
            </a:r>
            <a:r>
              <a:rPr lang="zh-CN" altLang="en-US" b="0" dirty="0">
                <a:solidFill>
                  <a:srgbClr val="639EF4"/>
                </a:solidFill>
              </a:rPr>
              <a:t>填空</a:t>
            </a:r>
            <a:r>
              <a:rPr lang="en-US" altLang="zh-CN" b="0" dirty="0">
                <a:solidFill>
                  <a:srgbClr val="639EF4"/>
                </a:solidFill>
              </a:rPr>
              <a:t>1]</a:t>
            </a:r>
            <a:r>
              <a:rPr lang="en-US" altLang="zh-CN" b="0" dirty="0">
                <a:solidFill>
                  <a:srgbClr val="000000"/>
                </a:solidFill>
              </a:rPr>
              <a:t> </a:t>
            </a:r>
            <a:r>
              <a:rPr lang="zh-CN" altLang="en-US" b="0" dirty="0">
                <a:solidFill>
                  <a:srgbClr val="000000"/>
                </a:solidFill>
              </a:rPr>
              <a:t>比例电路</a:t>
            </a:r>
            <a:endParaRPr lang="en-US" altLang="zh-CN" b="0" dirty="0">
              <a:solidFill>
                <a:srgbClr val="000000"/>
              </a:solidFill>
            </a:endParaRPr>
          </a:p>
          <a:p>
            <a:pPr lvl="0"/>
            <a:r>
              <a:rPr lang="en-US" altLang="zh-CN" b="0" i="1" dirty="0">
                <a:solidFill>
                  <a:srgbClr val="000000"/>
                </a:solidFill>
              </a:rPr>
              <a:t>u</a:t>
            </a:r>
            <a:r>
              <a:rPr lang="en-US" altLang="zh-CN" b="0" baseline="-25000" dirty="0">
                <a:solidFill>
                  <a:srgbClr val="000000"/>
                </a:solidFill>
              </a:rPr>
              <a:t>o1</a:t>
            </a:r>
            <a:r>
              <a:rPr lang="en-US" altLang="zh-CN" b="0" dirty="0">
                <a:solidFill>
                  <a:srgbClr val="000000"/>
                </a:solidFill>
              </a:rPr>
              <a:t>=</a:t>
            </a:r>
            <a:r>
              <a:rPr lang="zh-CN" altLang="en-US" b="0" dirty="0">
                <a:solidFill>
                  <a:srgbClr val="639EF4"/>
                </a:solidFill>
              </a:rPr>
              <a:t> </a:t>
            </a:r>
            <a:r>
              <a:rPr lang="en-US" altLang="zh-CN" b="0" dirty="0">
                <a:solidFill>
                  <a:srgbClr val="639EF4"/>
                </a:solidFill>
              </a:rPr>
              <a:t>[</a:t>
            </a:r>
            <a:r>
              <a:rPr lang="zh-CN" altLang="en-US" b="0" dirty="0">
                <a:solidFill>
                  <a:srgbClr val="639EF4"/>
                </a:solidFill>
              </a:rPr>
              <a:t>填空</a:t>
            </a:r>
            <a:r>
              <a:rPr lang="en-US" altLang="zh-CN" b="0" dirty="0">
                <a:solidFill>
                  <a:srgbClr val="639EF4"/>
                </a:solidFill>
              </a:rPr>
              <a:t>2]</a:t>
            </a:r>
            <a:r>
              <a:rPr lang="en-US" altLang="zh-CN" b="0" dirty="0">
                <a:solidFill>
                  <a:srgbClr val="000000"/>
                </a:solidFill>
              </a:rPr>
              <a:t> </a:t>
            </a:r>
            <a:r>
              <a:rPr lang="en-US" altLang="zh-CN" b="0" i="1" dirty="0" err="1">
                <a:solidFill>
                  <a:srgbClr val="000000"/>
                </a:solidFill>
              </a:rPr>
              <a:t>u</a:t>
            </a:r>
            <a:r>
              <a:rPr lang="en-US" altLang="zh-CN" b="0" baseline="-25000" dirty="0" err="1">
                <a:solidFill>
                  <a:srgbClr val="000000"/>
                </a:solidFill>
              </a:rPr>
              <a:t>i</a:t>
            </a:r>
            <a:endParaRPr lang="zh-CN" altLang="en-US" b="0" baseline="-25000" dirty="0">
              <a:solidFill>
                <a:srgbClr val="000000"/>
              </a:solidFill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l"/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469937"/>
              </p:ext>
            </p:extLst>
          </p:nvPr>
        </p:nvGraphicFramePr>
        <p:xfrm>
          <a:off x="2548383" y="1484313"/>
          <a:ext cx="6488113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5057829" imgH="1800225" progId="Visio.Drawing.11">
                  <p:embed/>
                </p:oleObj>
              </mc:Choice>
              <mc:Fallback>
                <p:oleObj name="Visio" r:id="rId12" imgW="5057829" imgH="1800225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8383" y="1484313"/>
                        <a:ext cx="6488113" cy="246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81375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0" dirty="0"/>
              <a:t>【</a:t>
            </a:r>
            <a:r>
              <a:rPr lang="zh-CN" altLang="en-US" b="0" dirty="0"/>
              <a:t>例</a:t>
            </a:r>
            <a:r>
              <a:rPr lang="en-US" altLang="zh-CN" dirty="0"/>
              <a:t>4.4.2</a:t>
            </a:r>
            <a:r>
              <a:rPr lang="en-US" altLang="zh-CN" b="0" dirty="0"/>
              <a:t>】 </a:t>
            </a:r>
            <a:r>
              <a:rPr lang="zh-CN" altLang="en-US" b="0" dirty="0"/>
              <a:t>电路如图</a:t>
            </a:r>
            <a:r>
              <a:rPr lang="en-US" altLang="zh-CN" dirty="0"/>
              <a:t>4.4.5</a:t>
            </a:r>
            <a:r>
              <a:rPr lang="zh-CN" altLang="en-US" b="0" dirty="0"/>
              <a:t>所示，已知</a:t>
            </a:r>
            <a:r>
              <a:rPr lang="en-US" altLang="zh-CN" i="1" dirty="0" err="1"/>
              <a:t>u</a:t>
            </a:r>
            <a:r>
              <a:rPr lang="en-US" altLang="zh-CN" baseline="-25000" dirty="0" err="1"/>
              <a:t>o</a:t>
            </a:r>
            <a:r>
              <a:rPr lang="en-US" altLang="zh-CN" dirty="0"/>
              <a:t>= −33</a:t>
            </a:r>
            <a:r>
              <a:rPr lang="en-US" altLang="zh-CN" i="1" dirty="0"/>
              <a:t>u</a:t>
            </a:r>
            <a:r>
              <a:rPr lang="en-US" altLang="zh-CN" baseline="-25000" dirty="0"/>
              <a:t>i</a:t>
            </a:r>
            <a:r>
              <a:rPr lang="zh-CN" altLang="en-US" b="0" dirty="0"/>
              <a:t>，求</a:t>
            </a:r>
            <a:r>
              <a:rPr lang="en-US" altLang="zh-CN" i="1" dirty="0"/>
              <a:t>R</a:t>
            </a:r>
            <a:r>
              <a:rPr lang="en-US" altLang="zh-CN" baseline="-25000" dirty="0"/>
              <a:t>3</a:t>
            </a:r>
            <a:r>
              <a:rPr lang="zh-CN" altLang="en-US" dirty="0"/>
              <a:t>、</a:t>
            </a:r>
            <a:r>
              <a:rPr lang="en-US" altLang="zh-CN" i="1" dirty="0"/>
              <a:t>R</a:t>
            </a:r>
            <a:r>
              <a:rPr lang="en-US" altLang="zh-CN" baseline="-25000" dirty="0"/>
              <a:t>5</a:t>
            </a:r>
            <a:r>
              <a:rPr lang="zh-CN" altLang="en-US" dirty="0"/>
              <a:t>、</a:t>
            </a:r>
            <a:r>
              <a:rPr lang="en-US" altLang="zh-CN" i="1" dirty="0"/>
              <a:t>R</a:t>
            </a:r>
            <a:r>
              <a:rPr lang="en-US" altLang="zh-CN" baseline="-25000" dirty="0"/>
              <a:t>6</a:t>
            </a:r>
            <a:r>
              <a:rPr lang="zh-CN" altLang="en-US" b="0" dirty="0"/>
              <a:t>的阻值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4287838" y="4076700"/>
            <a:ext cx="300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/>
              <a:t>图</a:t>
            </a:r>
            <a:r>
              <a:rPr lang="en-US" altLang="zh-CN"/>
              <a:t>4.4.5</a:t>
            </a:r>
            <a:r>
              <a:rPr lang="en-US" altLang="zh-CN" b="0"/>
              <a:t> </a:t>
            </a:r>
            <a:r>
              <a:rPr lang="zh-CN" altLang="en-US" b="0"/>
              <a:t>例</a:t>
            </a:r>
            <a:r>
              <a:rPr lang="en-US" altLang="zh-CN"/>
              <a:t>4.4.2</a:t>
            </a:r>
            <a:r>
              <a:rPr lang="zh-CN" altLang="en-US" b="0"/>
              <a:t>电路图</a:t>
            </a:r>
          </a:p>
        </p:txBody>
      </p:sp>
      <p:graphicFrame>
        <p:nvGraphicFramePr>
          <p:cNvPr id="1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932498"/>
              </p:ext>
            </p:extLst>
          </p:nvPr>
        </p:nvGraphicFramePr>
        <p:xfrm>
          <a:off x="4824413" y="4660900"/>
          <a:ext cx="30734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0" imgH="482400" progId="Equation.DSMT4">
                  <p:embed/>
                </p:oleObj>
              </mc:Choice>
              <mc:Fallback>
                <p:oleObj name="Equation" r:id="rId14" imgW="1396800" imgH="4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4660900"/>
                        <a:ext cx="307340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117600" y="4782936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R</a:t>
            </a:r>
            <a:r>
              <a:rPr lang="en-US" altLang="zh-CN" baseline="-25000"/>
              <a:t>3</a:t>
            </a:r>
            <a:r>
              <a:rPr lang="zh-CN" altLang="en-US" b="0"/>
              <a:t>为平衡电阻</a:t>
            </a:r>
          </a:p>
        </p:txBody>
      </p:sp>
      <p:graphicFrame>
        <p:nvGraphicFramePr>
          <p:cNvPr id="21" name="Object 14"/>
          <p:cNvGraphicFramePr>
            <a:graphicFrameLocks noChangeAspect="1"/>
          </p:cNvGraphicFramePr>
          <p:nvPr/>
        </p:nvGraphicFramePr>
        <p:xfrm>
          <a:off x="1120870" y="5443813"/>
          <a:ext cx="30226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371600" imgH="228600" progId="Equation.3">
                  <p:embed/>
                </p:oleObj>
              </mc:Choice>
              <mc:Fallback>
                <p:oleObj name="公式" r:id="rId16" imgW="13716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870" y="5443813"/>
                        <a:ext cx="30226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62F5082-2690-52DC-AC44-E89A7330EFA8}"/>
              </a:ext>
            </a:extLst>
          </p:cNvPr>
          <p:cNvSpPr txBox="1"/>
          <p:nvPr/>
        </p:nvSpPr>
        <p:spPr>
          <a:xfrm>
            <a:off x="35496" y="1975129"/>
            <a:ext cx="2308225" cy="1476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</a:rPr>
              <a:t>多级运放分析方法：</a:t>
            </a:r>
          </a:p>
          <a:p>
            <a:pPr algn="l"/>
            <a:r>
              <a:rPr lang="zh-CN" altLang="en-US" sz="2000" dirty="0"/>
              <a:t>逐级求解，将前一级的输出作为后一级的输入。</a:t>
            </a: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/>
          <p:cNvPicPr/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EE6B7-7E44-4210-8FB6-3398D7FD1216}" type="slidenum">
              <a:rPr lang="zh-CN" altLang="en-US" smtClean="0"/>
              <a:t>13</a:t>
            </a:fld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94557" y="2946400"/>
            <a:ext cx="3517403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 algn="l"/>
            <a:r>
              <a:rPr lang="en-US" altLang="zh-CN">
                <a:solidFill>
                  <a:srgbClr val="000000"/>
                </a:solidFill>
              </a:rPr>
              <a:t>A</a:t>
            </a:r>
            <a:r>
              <a:rPr lang="en-US" altLang="zh-CN" baseline="-25000">
                <a:solidFill>
                  <a:srgbClr val="000000"/>
                </a:solidFill>
              </a:rPr>
              <a:t>2</a:t>
            </a:r>
            <a:r>
              <a:rPr lang="zh-CN" altLang="en-US" b="0">
                <a:solidFill>
                  <a:srgbClr val="000000"/>
                </a:solidFill>
              </a:rPr>
              <a:t>为</a:t>
            </a:r>
            <a:r>
              <a:rPr lang="zh-CN" altLang="en-US" b="0">
                <a:solidFill>
                  <a:srgbClr val="639EF4"/>
                </a:solidFill>
              </a:rPr>
              <a:t> </a:t>
            </a:r>
            <a:r>
              <a:rPr lang="en-US" altLang="zh-CN" b="0">
                <a:solidFill>
                  <a:srgbClr val="639EF4"/>
                </a:solidFill>
              </a:rPr>
              <a:t>[</a:t>
            </a:r>
            <a:r>
              <a:rPr lang="zh-CN" altLang="en-US" b="0">
                <a:solidFill>
                  <a:srgbClr val="639EF4"/>
                </a:solidFill>
              </a:rPr>
              <a:t>填空</a:t>
            </a:r>
            <a:r>
              <a:rPr lang="en-US" altLang="zh-CN" b="0">
                <a:solidFill>
                  <a:srgbClr val="639EF4"/>
                </a:solidFill>
              </a:rPr>
              <a:t>1]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zh-CN" altLang="en-US" b="0">
                <a:solidFill>
                  <a:srgbClr val="000000"/>
                </a:solidFill>
              </a:rPr>
              <a:t>比例电路</a:t>
            </a:r>
          </a:p>
        </p:txBody>
      </p:sp>
      <p:sp>
        <p:nvSpPr>
          <p:cNvPr id="5" name="圆角矩形 4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l"/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572000" y="3500438"/>
            <a:ext cx="300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/>
              <a:t>图</a:t>
            </a:r>
            <a:r>
              <a:rPr lang="en-US" altLang="zh-CN"/>
              <a:t>4.4.4</a:t>
            </a:r>
            <a:r>
              <a:rPr lang="en-US" altLang="zh-CN" b="0"/>
              <a:t> </a:t>
            </a:r>
            <a:r>
              <a:rPr lang="zh-CN" altLang="en-US" b="0"/>
              <a:t>例</a:t>
            </a:r>
            <a:r>
              <a:rPr lang="en-US" altLang="zh-CN"/>
              <a:t>4.4.1</a:t>
            </a:r>
            <a:r>
              <a:rPr lang="zh-CN" altLang="en-US" b="0"/>
              <a:t>电路图</a:t>
            </a:r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830464"/>
              </p:ext>
            </p:extLst>
          </p:nvPr>
        </p:nvGraphicFramePr>
        <p:xfrm>
          <a:off x="755576" y="4509120"/>
          <a:ext cx="3050486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30040" imgH="228600" progId="Equation.DSMT4">
                  <p:embed/>
                </p:oleObj>
              </mc:Choice>
              <mc:Fallback>
                <p:oleObj name="Equation" r:id="rId13" imgW="113004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509120"/>
                        <a:ext cx="3050486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539051"/>
              </p:ext>
            </p:extLst>
          </p:nvPr>
        </p:nvGraphicFramePr>
        <p:xfrm>
          <a:off x="1154113" y="3213100"/>
          <a:ext cx="13144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96880" imgH="228600" progId="Equation.DSMT4">
                  <p:embed/>
                </p:oleObj>
              </mc:Choice>
              <mc:Fallback>
                <p:oleObj name="Equation" r:id="rId15" imgW="59688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3213100"/>
                        <a:ext cx="13144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688975" y="5300663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R</a:t>
            </a:r>
            <a:r>
              <a:rPr lang="en-US" altLang="zh-CN" baseline="-25000"/>
              <a:t>6</a:t>
            </a:r>
            <a:r>
              <a:rPr lang="zh-CN" altLang="en-US" b="0"/>
              <a:t>为平衡电阻</a:t>
            </a:r>
          </a:p>
        </p:txBody>
      </p:sp>
      <p:graphicFrame>
        <p:nvGraphicFramePr>
          <p:cNvPr id="19" name="Object 13"/>
          <p:cNvGraphicFramePr>
            <a:graphicFrameLocks noChangeAspect="1"/>
          </p:cNvGraphicFramePr>
          <p:nvPr/>
        </p:nvGraphicFramePr>
        <p:xfrm>
          <a:off x="2800350" y="5300663"/>
          <a:ext cx="29654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346200" imgH="228600" progId="Equation.3">
                  <p:embed/>
                </p:oleObj>
              </mc:Choice>
              <mc:Fallback>
                <p:oleObj name="公式" r:id="rId17" imgW="13462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5300663"/>
                        <a:ext cx="29654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3781104" y="4410134"/>
            <a:ext cx="2709075" cy="64865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 algn="l"/>
            <a:r>
              <a:rPr lang="zh-CN" altLang="en-US" b="0"/>
              <a:t>故</a:t>
            </a:r>
            <a:r>
              <a:rPr lang="en-US" altLang="zh-CN" b="0" i="1"/>
              <a:t>R</a:t>
            </a:r>
            <a:r>
              <a:rPr lang="en-US" altLang="zh-CN" b="0" baseline="-25000"/>
              <a:t>5</a:t>
            </a:r>
            <a:r>
              <a:rPr lang="en-US" altLang="zh-CN" b="0"/>
              <a:t>=</a:t>
            </a:r>
            <a:r>
              <a:rPr lang="en-US" altLang="zh-CN" b="0">
                <a:solidFill>
                  <a:srgbClr val="639EF4"/>
                </a:solidFill>
              </a:rPr>
              <a:t>[</a:t>
            </a:r>
            <a:r>
              <a:rPr lang="zh-CN" altLang="en-US" b="0">
                <a:solidFill>
                  <a:srgbClr val="639EF4"/>
                </a:solidFill>
              </a:rPr>
              <a:t>填空</a:t>
            </a:r>
            <a:r>
              <a:rPr lang="en-US" altLang="zh-CN" b="0">
                <a:solidFill>
                  <a:srgbClr val="639EF4"/>
                </a:solidFill>
              </a:rPr>
              <a:t>2]</a:t>
            </a:r>
            <a:r>
              <a:rPr lang="zh-CN" altLang="en-US" b="0">
                <a:solidFill>
                  <a:srgbClr val="000000"/>
                </a:solidFill>
              </a:rPr>
              <a:t> </a:t>
            </a:r>
            <a:r>
              <a:rPr lang="en-US" altLang="zh-CN" b="0" i="1">
                <a:solidFill>
                  <a:srgbClr val="000000"/>
                </a:solidFill>
              </a:rPr>
              <a:t>R</a:t>
            </a:r>
            <a:r>
              <a:rPr lang="en-US" altLang="zh-CN" b="0" baseline="-25000">
                <a:solidFill>
                  <a:srgbClr val="000000"/>
                </a:solidFill>
              </a:rPr>
              <a:t>4</a:t>
            </a:r>
            <a:endParaRPr lang="zh-CN" altLang="en-US" b="0" baseline="-25000">
              <a:solidFill>
                <a:srgbClr val="000000"/>
              </a:solidFill>
            </a:endParaRPr>
          </a:p>
        </p:txBody>
      </p:sp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F6A6370A-8B74-7E96-5547-A7EE5E1799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813399"/>
              </p:ext>
            </p:extLst>
          </p:nvPr>
        </p:nvGraphicFramePr>
        <p:xfrm>
          <a:off x="2404367" y="894780"/>
          <a:ext cx="6488113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9" imgW="5057829" imgH="1800225" progId="Visio.Drawing.11">
                  <p:embed/>
                </p:oleObj>
              </mc:Choice>
              <mc:Fallback>
                <p:oleObj name="Visio" r:id="rId19" imgW="5057829" imgH="1800225" progId="Visio.Drawing.11">
                  <p:embed/>
                  <p:pic>
                    <p:nvPicPr>
                      <p:cNvPr id="1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4367" y="894780"/>
                        <a:ext cx="6488113" cy="246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</a:p>
          </p:txBody>
        </p:sp>
        <p:sp>
          <p:nvSpPr>
            <p:cNvPr id="9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4ADD9-863F-4D0B-8753-1E3A51A50B9D}" type="slidenum">
              <a:rPr lang="zh-CN" altLang="en-US" smtClean="0"/>
              <a:t>14</a:t>
            </a:fld>
            <a:endParaRPr lang="en-US" altLang="zh-CN"/>
          </a:p>
        </p:txBody>
      </p:sp>
      <p:sp>
        <p:nvSpPr>
          <p:cNvPr id="5" name="矩形 4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306286" y="1096347"/>
            <a:ext cx="6531428" cy="46653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5600" rIns="355600" rtlCol="0" anchor="ctr"/>
          <a:lstStyle/>
          <a:p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慕课视频片段</a:t>
            </a: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zh-CN" altLang="en-US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视频名称：</a:t>
            </a:r>
            <a:r>
              <a:rPr lang="en-US" altLang="zh-CN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7.5 </a:t>
            </a:r>
            <a:r>
              <a:rPr lang="zh-CN" altLang="en-US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反相求和运算电路 </a:t>
            </a:r>
            <a:r>
              <a:rPr lang="en-US" altLang="zh-CN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r>
              <a:rPr lang="zh-CN" altLang="en-US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反相求和运算电路</a:t>
            </a: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zh-CN" altLang="en-US" sz="110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3B265E32-B05F-527C-8760-3ABF429CD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260648"/>
            <a:ext cx="61928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 kern="0" dirty="0"/>
              <a:t>二、反向加法运算电路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07BE85F6-87C6-46FE-BF35-C24032D6636A}" type="slidenum">
              <a:rPr lang="zh-CN" altLang="en-US"/>
              <a:t>15</a:t>
            </a:fld>
            <a:endParaRPr lang="en-US" altLang="zh-CN"/>
          </a:p>
        </p:txBody>
      </p:sp>
      <p:sp>
        <p:nvSpPr>
          <p:cNvPr id="54273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二、加减运算电路</a:t>
            </a:r>
          </a:p>
        </p:txBody>
      </p:sp>
      <p:graphicFrame>
        <p:nvGraphicFramePr>
          <p:cNvPr id="542724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890470069"/>
              </p:ext>
            </p:extLst>
          </p:nvPr>
        </p:nvGraphicFramePr>
        <p:xfrm>
          <a:off x="5672138" y="1700213"/>
          <a:ext cx="130968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880" imgH="203040" progId="Equation.DSMT4">
                  <p:embed/>
                </p:oleObj>
              </mc:Choice>
              <mc:Fallback>
                <p:oleObj name="Equation" r:id="rId2" imgW="5968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2138" y="1700213"/>
                        <a:ext cx="130968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25" name="Text Box 5"/>
          <p:cNvSpPr txBox="1">
            <a:spLocks noChangeArrowheads="1"/>
          </p:cNvSpPr>
          <p:nvPr/>
        </p:nvSpPr>
        <p:spPr bwMode="auto">
          <a:xfrm>
            <a:off x="5363790" y="1196975"/>
            <a:ext cx="316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0" dirty="0"/>
              <a:t>节点电流法</a:t>
            </a:r>
          </a:p>
        </p:txBody>
      </p:sp>
      <p:sp>
        <p:nvSpPr>
          <p:cNvPr id="542726" name="Text Box 6"/>
          <p:cNvSpPr txBox="1">
            <a:spLocks noChangeArrowheads="1"/>
          </p:cNvSpPr>
          <p:nvPr/>
        </p:nvSpPr>
        <p:spPr bwMode="auto">
          <a:xfrm>
            <a:off x="395288" y="1125538"/>
            <a:ext cx="532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0"/>
              <a:t>1. </a:t>
            </a:r>
            <a:r>
              <a:rPr lang="zh-CN" altLang="en-US" b="0"/>
              <a:t>反相求和</a:t>
            </a:r>
            <a:endParaRPr lang="en-US" altLang="zh-CN" b="0"/>
          </a:p>
        </p:txBody>
      </p:sp>
      <p:graphicFrame>
        <p:nvGraphicFramePr>
          <p:cNvPr id="5427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979875"/>
              </p:ext>
            </p:extLst>
          </p:nvPr>
        </p:nvGraphicFramePr>
        <p:xfrm>
          <a:off x="5459413" y="2997200"/>
          <a:ext cx="17875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520" imgH="203040" progId="Equation.DSMT4">
                  <p:embed/>
                </p:oleObj>
              </mc:Choice>
              <mc:Fallback>
                <p:oleObj name="Equation" r:id="rId4" imgW="81252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9413" y="2997200"/>
                        <a:ext cx="178752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861058"/>
              </p:ext>
            </p:extLst>
          </p:nvPr>
        </p:nvGraphicFramePr>
        <p:xfrm>
          <a:off x="5053013" y="3789363"/>
          <a:ext cx="2681287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18960" imgH="393480" progId="Equation.DSMT4">
                  <p:embed/>
                </p:oleObj>
              </mc:Choice>
              <mc:Fallback>
                <p:oleObj name="Equation" r:id="rId6" imgW="121896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013" y="3789363"/>
                        <a:ext cx="2681287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32" name="Object 1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98011279"/>
              </p:ext>
            </p:extLst>
          </p:nvPr>
        </p:nvGraphicFramePr>
        <p:xfrm>
          <a:off x="5610225" y="2276475"/>
          <a:ext cx="14493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60240" imgH="203040" progId="Equation.DSMT4">
                  <p:embed/>
                </p:oleObj>
              </mc:Choice>
              <mc:Fallback>
                <p:oleObj name="Equation" r:id="rId8" imgW="66024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225" y="2276475"/>
                        <a:ext cx="144938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464123"/>
              </p:ext>
            </p:extLst>
          </p:nvPr>
        </p:nvGraphicFramePr>
        <p:xfrm>
          <a:off x="866775" y="4508500"/>
          <a:ext cx="310038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09400" imgH="393480" progId="Equation.DSMT4">
                  <p:embed/>
                </p:oleObj>
              </mc:Choice>
              <mc:Fallback>
                <p:oleObj name="Equation" r:id="rId10" imgW="1409400" imgH="393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4508500"/>
                        <a:ext cx="3100388" cy="865188"/>
                      </a:xfrm>
                      <a:prstGeom prst="rect">
                        <a:avLst/>
                      </a:prstGeom>
                      <a:solidFill>
                        <a:srgbClr val="AFFFE4"/>
                      </a:solidFill>
                      <a:ln w="9525" algn="ctr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77526"/>
              </p:ext>
            </p:extLst>
          </p:nvPr>
        </p:nvGraphicFramePr>
        <p:xfrm>
          <a:off x="467544" y="1340768"/>
          <a:ext cx="4618037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3285941" imgH="1933678" progId="Visio.Drawing.11">
                  <p:embed/>
                </p:oleObj>
              </mc:Choice>
              <mc:Fallback>
                <p:oleObj name="Visio" r:id="rId12" imgW="3285941" imgH="1933678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340768"/>
                        <a:ext cx="4618037" cy="303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4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4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4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5" grpI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4ADD9-863F-4D0B-8753-1E3A51A50B9D}" type="slidenum">
              <a:rPr lang="zh-CN" altLang="en-US" smtClean="0"/>
              <a:t>16</a:t>
            </a:fld>
            <a:endParaRPr lang="en-US" altLang="zh-CN"/>
          </a:p>
        </p:txBody>
      </p:sp>
      <p:sp>
        <p:nvSpPr>
          <p:cNvPr id="5" name="矩形 4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306286" y="1096347"/>
            <a:ext cx="6531428" cy="46653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5600" rIns="355600" rtlCol="0" anchor="ctr"/>
          <a:lstStyle/>
          <a:p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慕课视频片段</a:t>
            </a: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zh-CN" altLang="en-US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视频名称：</a:t>
            </a:r>
            <a:r>
              <a:rPr lang="en-US" altLang="zh-CN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7.6 </a:t>
            </a:r>
            <a:r>
              <a:rPr lang="zh-CN" altLang="en-US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同相求和运算电路</a:t>
            </a:r>
            <a:r>
              <a:rPr lang="en-US" altLang="zh-CN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r>
              <a:rPr lang="zh-CN" altLang="en-US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同相求和运算电路</a:t>
            </a: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zh-CN" altLang="en-US" sz="110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761248A-95D5-0F9C-2EA4-92244B697D54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323850" y="260350"/>
            <a:ext cx="6192838" cy="720725"/>
          </a:xfrm>
        </p:spPr>
        <p:txBody>
          <a:bodyPr/>
          <a:lstStyle/>
          <a:p>
            <a:r>
              <a:rPr lang="zh-CN" altLang="en-US" dirty="0"/>
              <a:t>二、加减运算电路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0A037-9D82-4FAA-BA35-A9E24A6FE115}" type="slidenum">
              <a:rPr lang="zh-CN" altLang="en-US"/>
              <a:t>17</a:t>
            </a:fld>
            <a:endParaRPr lang="en-US" altLang="zh-CN"/>
          </a:p>
        </p:txBody>
      </p:sp>
      <p:graphicFrame>
        <p:nvGraphicFramePr>
          <p:cNvPr id="544787" name="Object 19"/>
          <p:cNvGraphicFramePr/>
          <p:nvPr>
            <p:extLst>
              <p:ext uri="{D42A27DB-BD31-4B8C-83A1-F6EECF244321}">
                <p14:modId xmlns:p14="http://schemas.microsoft.com/office/powerpoint/2010/main" val="46037589"/>
              </p:ext>
            </p:extLst>
          </p:nvPr>
        </p:nvGraphicFramePr>
        <p:xfrm>
          <a:off x="34925" y="1196975"/>
          <a:ext cx="5113338" cy="374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190857" imgH="2333689" progId="Visio.Drawing.11">
                  <p:embed/>
                </p:oleObj>
              </mc:Choice>
              <mc:Fallback>
                <p:oleObj name="Visio" r:id="rId2" imgW="3190857" imgH="2333689" progId="Visio.Drawing.11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196975"/>
                        <a:ext cx="5113338" cy="374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77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23850" y="1125538"/>
            <a:ext cx="1944688" cy="57467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2. </a:t>
            </a:r>
            <a:r>
              <a:rPr lang="zh-CN" altLang="en-US" sz="2400">
                <a:solidFill>
                  <a:schemeClr val="tx1"/>
                </a:solidFill>
              </a:rPr>
              <a:t>同相求和</a:t>
            </a:r>
            <a:endParaRPr lang="en-US" altLang="zh-CN" sz="2400" baseline="-25000">
              <a:solidFill>
                <a:schemeClr val="tx1"/>
              </a:solidFill>
            </a:endParaRPr>
          </a:p>
        </p:txBody>
      </p:sp>
      <p:sp>
        <p:nvSpPr>
          <p:cNvPr id="544774" name="AutoShape 6"/>
          <p:cNvSpPr/>
          <p:nvPr/>
        </p:nvSpPr>
        <p:spPr bwMode="auto">
          <a:xfrm>
            <a:off x="6443663" y="1628775"/>
            <a:ext cx="2373312" cy="433388"/>
          </a:xfrm>
          <a:prstGeom prst="borderCallout1">
            <a:avLst>
              <a:gd name="adj1" fmla="val 26375"/>
              <a:gd name="adj2" fmla="val -3213"/>
              <a:gd name="adj3" fmla="val 200731"/>
              <a:gd name="adj4" fmla="val -11370"/>
            </a:avLst>
          </a:prstGeom>
          <a:solidFill>
            <a:srgbClr val="FFFFCC"/>
          </a:solidFill>
          <a:ln w="1905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en-US" altLang="zh-CN" i="1" dirty="0">
                <a:solidFill>
                  <a:srgbClr val="0000F6"/>
                </a:solidFill>
              </a:rPr>
              <a:t>u</a:t>
            </a:r>
            <a:r>
              <a:rPr lang="en-US" altLang="zh-CN" baseline="-25000" dirty="0">
                <a:solidFill>
                  <a:srgbClr val="0000F6"/>
                </a:solidFill>
              </a:rPr>
              <a:t>i1</a:t>
            </a:r>
            <a:r>
              <a:rPr lang="zh-CN" altLang="en-US" b="0" dirty="0">
                <a:solidFill>
                  <a:srgbClr val="0000F6"/>
                </a:solidFill>
              </a:rPr>
              <a:t>作用时的</a:t>
            </a:r>
            <a:r>
              <a:rPr lang="en-US" altLang="zh-CN" i="1" dirty="0">
                <a:solidFill>
                  <a:srgbClr val="0000F6"/>
                </a:solidFill>
              </a:rPr>
              <a:t>u</a:t>
            </a:r>
            <a:r>
              <a:rPr lang="en-US" altLang="zh-CN" baseline="30000" dirty="0">
                <a:solidFill>
                  <a:srgbClr val="0000F6"/>
                </a:solidFill>
              </a:rPr>
              <a:t>'</a:t>
            </a:r>
            <a:r>
              <a:rPr lang="en-US" altLang="zh-CN" baseline="-25000" dirty="0">
                <a:solidFill>
                  <a:srgbClr val="0000F6"/>
                </a:solidFill>
              </a:rPr>
              <a:t>+</a:t>
            </a:r>
            <a:endParaRPr lang="zh-CN" altLang="en-US" baseline="-25000" dirty="0">
              <a:solidFill>
                <a:srgbClr val="0000F6"/>
              </a:solidFill>
            </a:endParaRPr>
          </a:p>
        </p:txBody>
      </p:sp>
      <p:sp>
        <p:nvSpPr>
          <p:cNvPr id="544775" name="AutoShape 7"/>
          <p:cNvSpPr/>
          <p:nvPr/>
        </p:nvSpPr>
        <p:spPr bwMode="auto">
          <a:xfrm>
            <a:off x="3348038" y="3789363"/>
            <a:ext cx="1368425" cy="863600"/>
          </a:xfrm>
          <a:prstGeom prst="borderCallout1">
            <a:avLst>
              <a:gd name="adj1" fmla="val 13236"/>
              <a:gd name="adj2" fmla="val -5569"/>
              <a:gd name="adj3" fmla="val 53491"/>
              <a:gd name="adj4" fmla="val -71810"/>
            </a:avLst>
          </a:prstGeom>
          <a:solidFill>
            <a:srgbClr val="FFFFCC"/>
          </a:solidFill>
          <a:ln w="1905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>
                <a:solidFill>
                  <a:srgbClr val="0000F6"/>
                </a:solidFill>
                <a:ea typeface="楷体_GB2312" pitchFamily="49" charset="-122"/>
              </a:rPr>
              <a:t>必不可少吗？</a:t>
            </a:r>
          </a:p>
        </p:txBody>
      </p:sp>
      <p:graphicFrame>
        <p:nvGraphicFramePr>
          <p:cNvPr id="5447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455777"/>
              </p:ext>
            </p:extLst>
          </p:nvPr>
        </p:nvGraphicFramePr>
        <p:xfrm>
          <a:off x="290513" y="4797425"/>
          <a:ext cx="863123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24000" imgH="444240" progId="Equation.DSMT4">
                  <p:embed/>
                </p:oleObj>
              </mc:Choice>
              <mc:Fallback>
                <p:oleObj name="Equation" r:id="rId4" imgW="3924000" imgH="4442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4797425"/>
                        <a:ext cx="8631237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780" name="Rectangle 12"/>
          <p:cNvSpPr>
            <a:spLocks noChangeArrowheads="1"/>
          </p:cNvSpPr>
          <p:nvPr/>
        </p:nvSpPr>
        <p:spPr bwMode="auto">
          <a:xfrm>
            <a:off x="4859338" y="1196975"/>
            <a:ext cx="338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b="0">
                <a:solidFill>
                  <a:srgbClr val="CC0066"/>
                </a:solidFill>
              </a:rPr>
              <a:t>用叠加定理：</a:t>
            </a:r>
          </a:p>
        </p:txBody>
      </p:sp>
      <p:sp>
        <p:nvSpPr>
          <p:cNvPr id="544783" name="AutoShape 15"/>
          <p:cNvSpPr/>
          <p:nvPr/>
        </p:nvSpPr>
        <p:spPr bwMode="auto">
          <a:xfrm>
            <a:off x="5148263" y="4292600"/>
            <a:ext cx="2592387" cy="433388"/>
          </a:xfrm>
          <a:prstGeom prst="borderCallout1">
            <a:avLst>
              <a:gd name="adj1" fmla="val 26375"/>
              <a:gd name="adj2" fmla="val 102940"/>
              <a:gd name="adj3" fmla="val -145056"/>
              <a:gd name="adj4" fmla="val 106921"/>
            </a:avLst>
          </a:prstGeom>
          <a:solidFill>
            <a:srgbClr val="FFFFCC"/>
          </a:solidFill>
          <a:ln w="1905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en-US" altLang="zh-CN" i="1" dirty="0">
                <a:solidFill>
                  <a:srgbClr val="0000F6"/>
                </a:solidFill>
              </a:rPr>
              <a:t>u</a:t>
            </a:r>
            <a:r>
              <a:rPr lang="en-US" altLang="zh-CN" baseline="-25000" dirty="0">
                <a:solidFill>
                  <a:srgbClr val="0000F6"/>
                </a:solidFill>
              </a:rPr>
              <a:t>i2</a:t>
            </a:r>
            <a:r>
              <a:rPr lang="zh-CN" altLang="en-US" b="0" dirty="0">
                <a:solidFill>
                  <a:srgbClr val="0000F6"/>
                </a:solidFill>
              </a:rPr>
              <a:t>作用时的</a:t>
            </a:r>
            <a:r>
              <a:rPr lang="en-US" altLang="zh-CN" i="1" dirty="0">
                <a:solidFill>
                  <a:srgbClr val="0000F6"/>
                </a:solidFill>
              </a:rPr>
              <a:t>u</a:t>
            </a:r>
            <a:r>
              <a:rPr lang="en-US" altLang="zh-CN" baseline="30000" dirty="0">
                <a:solidFill>
                  <a:srgbClr val="0000F6"/>
                </a:solidFill>
              </a:rPr>
              <a:t>"</a:t>
            </a:r>
            <a:r>
              <a:rPr lang="en-US" altLang="zh-CN" baseline="-25000" dirty="0">
                <a:solidFill>
                  <a:srgbClr val="0000F6"/>
                </a:solidFill>
              </a:rPr>
              <a:t>+</a:t>
            </a:r>
            <a:endParaRPr lang="zh-CN" altLang="en-US" baseline="-25000" dirty="0">
              <a:solidFill>
                <a:srgbClr val="0000F6"/>
              </a:solidFill>
            </a:endParaRPr>
          </a:p>
        </p:txBody>
      </p:sp>
      <p:sp>
        <p:nvSpPr>
          <p:cNvPr id="544786" name="Rectangle 18"/>
          <p:cNvSpPr>
            <a:spLocks noChangeArrowheads="1"/>
          </p:cNvSpPr>
          <p:nvPr/>
        </p:nvSpPr>
        <p:spPr bwMode="auto">
          <a:xfrm>
            <a:off x="323850" y="260350"/>
            <a:ext cx="61928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0"/>
              <a:t>二、加减运算电路</a:t>
            </a:r>
          </a:p>
        </p:txBody>
      </p:sp>
      <p:graphicFrame>
        <p:nvGraphicFramePr>
          <p:cNvPr id="54479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839918"/>
              </p:ext>
            </p:extLst>
          </p:nvPr>
        </p:nvGraphicFramePr>
        <p:xfrm>
          <a:off x="5287963" y="2120900"/>
          <a:ext cx="2852737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95280" imgH="888840" progId="Equation.DSMT4">
                  <p:embed/>
                </p:oleObj>
              </mc:Choice>
              <mc:Fallback>
                <p:oleObj name="Equation" r:id="rId6" imgW="1295280" imgH="8888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2120900"/>
                        <a:ext cx="2852737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4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4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4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4" grpId="0" animBg="1"/>
      <p:bldP spid="544775" grpId="0" animBg="1"/>
      <p:bldP spid="544780" grpId="0"/>
      <p:bldP spid="54478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ED16B5FD-0E6C-4F33-8254-0AA5EBBD601A}" type="slidenum">
              <a:rPr lang="zh-CN" altLang="en-US"/>
              <a:t>18</a:t>
            </a:fld>
            <a:endParaRPr lang="en-US" altLang="zh-CN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11638" y="1052513"/>
            <a:ext cx="4464050" cy="431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电路如图所示，电路平衡条件为 </a:t>
            </a:r>
          </a:p>
        </p:txBody>
      </p:sp>
      <p:graphicFrame>
        <p:nvGraphicFramePr>
          <p:cNvPr id="545797" name="Object 5"/>
          <p:cNvGraphicFramePr>
            <a:graphicFrameLocks noChangeAspect="1"/>
          </p:cNvGraphicFramePr>
          <p:nvPr/>
        </p:nvGraphicFramePr>
        <p:xfrm>
          <a:off x="5651500" y="1557338"/>
          <a:ext cx="22891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0765" imgH="203200" progId="Equation.DSMT4">
                  <p:embed/>
                </p:oleObj>
              </mc:Choice>
              <mc:Fallback>
                <p:oleObj name="Equation" r:id="rId2" imgW="1040765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557338"/>
                        <a:ext cx="228917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5800" name="Rectangle 8"/>
          <p:cNvSpPr>
            <a:spLocks noChangeArrowheads="1"/>
          </p:cNvSpPr>
          <p:nvPr/>
        </p:nvSpPr>
        <p:spPr bwMode="auto">
          <a:xfrm>
            <a:off x="4859338" y="1963738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b="0"/>
              <a:t>用叠加定理可以写出：</a:t>
            </a:r>
          </a:p>
        </p:txBody>
      </p:sp>
      <p:sp>
        <p:nvSpPr>
          <p:cNvPr id="545804" name="Rectangle 12"/>
          <p:cNvSpPr>
            <a:spLocks noChangeArrowheads="1"/>
          </p:cNvSpPr>
          <p:nvPr/>
        </p:nvSpPr>
        <p:spPr bwMode="auto">
          <a:xfrm>
            <a:off x="5006975" y="2514600"/>
            <a:ext cx="176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i="1" dirty="0">
                <a:cs typeface="Times New Roman" panose="02020603050405020304" pitchFamily="18" charset="0"/>
              </a:rPr>
              <a:t>u</a:t>
            </a:r>
            <a:r>
              <a:rPr lang="en-US" altLang="zh-CN" baseline="-25000" dirty="0">
                <a:cs typeface="Times New Roman" panose="02020603050405020304" pitchFamily="18" charset="0"/>
              </a:rPr>
              <a:t>i1</a:t>
            </a:r>
            <a:r>
              <a:rPr lang="zh-CN" altLang="en-US" b="0" dirty="0">
                <a:cs typeface="Times New Roman" panose="02020603050405020304" pitchFamily="18" charset="0"/>
              </a:rPr>
              <a:t>作用时 </a:t>
            </a:r>
          </a:p>
        </p:txBody>
      </p:sp>
      <p:graphicFrame>
        <p:nvGraphicFramePr>
          <p:cNvPr id="5458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494275"/>
              </p:ext>
            </p:extLst>
          </p:nvPr>
        </p:nvGraphicFramePr>
        <p:xfrm>
          <a:off x="6524625" y="2349500"/>
          <a:ext cx="159067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600" imgH="393480" progId="Equation.DSMT4">
                  <p:embed/>
                </p:oleObj>
              </mc:Choice>
              <mc:Fallback>
                <p:oleObj name="Equation" r:id="rId4" imgW="723600" imgH="393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5" y="2349500"/>
                        <a:ext cx="1590675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5810" name="Rectangle 18"/>
          <p:cNvSpPr>
            <a:spLocks noChangeArrowheads="1"/>
          </p:cNvSpPr>
          <p:nvPr/>
        </p:nvSpPr>
        <p:spPr bwMode="auto">
          <a:xfrm>
            <a:off x="4972050" y="33051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i="1" dirty="0">
                <a:cs typeface="Times New Roman" panose="02020603050405020304" pitchFamily="18" charset="0"/>
              </a:rPr>
              <a:t>u</a:t>
            </a:r>
            <a:r>
              <a:rPr lang="en-US" altLang="zh-CN" baseline="-25000" dirty="0">
                <a:cs typeface="Times New Roman" panose="02020603050405020304" pitchFamily="18" charset="0"/>
              </a:rPr>
              <a:t>i2</a:t>
            </a:r>
            <a:r>
              <a:rPr lang="zh-CN" altLang="en-US" b="0" dirty="0">
                <a:cs typeface="Times New Roman" panose="02020603050405020304" pitchFamily="18" charset="0"/>
              </a:rPr>
              <a:t>作用时 </a:t>
            </a:r>
          </a:p>
        </p:txBody>
      </p:sp>
      <p:graphicFrame>
        <p:nvGraphicFramePr>
          <p:cNvPr id="5458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747767"/>
              </p:ext>
            </p:extLst>
          </p:nvPr>
        </p:nvGraphicFramePr>
        <p:xfrm>
          <a:off x="1084263" y="4000500"/>
          <a:ext cx="1960562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840" imgH="393480" progId="Equation.DSMT4">
                  <p:embed/>
                </p:oleObj>
              </mc:Choice>
              <mc:Fallback>
                <p:oleObj name="Equation" r:id="rId6" imgW="888840" imgH="3934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4000500"/>
                        <a:ext cx="1960562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1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676258"/>
              </p:ext>
            </p:extLst>
          </p:nvPr>
        </p:nvGraphicFramePr>
        <p:xfrm>
          <a:off x="6489700" y="3140075"/>
          <a:ext cx="203993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27000" imgH="393480" progId="Equation.DSMT4">
                  <p:embed/>
                </p:oleObj>
              </mc:Choice>
              <mc:Fallback>
                <p:oleObj name="Equation" r:id="rId8" imgW="927000" imgH="3934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3140075"/>
                        <a:ext cx="2039938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537854"/>
              </p:ext>
            </p:extLst>
          </p:nvPr>
        </p:nvGraphicFramePr>
        <p:xfrm>
          <a:off x="3402013" y="4003675"/>
          <a:ext cx="51943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61960" imgH="393480" progId="Equation.DSMT4">
                  <p:embed/>
                </p:oleObj>
              </mc:Choice>
              <mc:Fallback>
                <p:oleObj name="Equation" r:id="rId10" imgW="2361960" imgH="3934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4003675"/>
                        <a:ext cx="51943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5817" name="Rectangle 25"/>
          <p:cNvSpPr>
            <a:spLocks noChangeArrowheads="1"/>
          </p:cNvSpPr>
          <p:nvPr/>
        </p:nvSpPr>
        <p:spPr bwMode="auto">
          <a:xfrm>
            <a:off x="539750" y="4772025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b="0">
                <a:cs typeface="Times New Roman" panose="02020603050405020304" pitchFamily="18" charset="0"/>
              </a:rPr>
              <a:t>当电路电阻满足条件</a:t>
            </a:r>
          </a:p>
        </p:txBody>
      </p:sp>
      <p:graphicFrame>
        <p:nvGraphicFramePr>
          <p:cNvPr id="545818" name="Object 26"/>
          <p:cNvGraphicFramePr>
            <a:graphicFrameLocks noChangeAspect="1"/>
          </p:cNvGraphicFramePr>
          <p:nvPr/>
        </p:nvGraphicFramePr>
        <p:xfrm>
          <a:off x="3708400" y="4783138"/>
          <a:ext cx="20939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51865" imgH="203200" progId="Equation.DSMT4">
                  <p:embed/>
                </p:oleObj>
              </mc:Choice>
              <mc:Fallback>
                <p:oleObj name="Equation" r:id="rId12" imgW="951865" imgH="2032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783138"/>
                        <a:ext cx="2093913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2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296996"/>
              </p:ext>
            </p:extLst>
          </p:nvPr>
        </p:nvGraphicFramePr>
        <p:xfrm>
          <a:off x="1055688" y="5229225"/>
          <a:ext cx="242887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04840" imgH="393480" progId="Equation.DSMT4">
                  <p:embed/>
                </p:oleObj>
              </mc:Choice>
              <mc:Fallback>
                <p:oleObj name="Equation" r:id="rId14" imgW="1104840" imgH="39348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5229225"/>
                        <a:ext cx="2428875" cy="865188"/>
                      </a:xfrm>
                      <a:prstGeom prst="rect">
                        <a:avLst/>
                      </a:prstGeom>
                      <a:solidFill>
                        <a:srgbClr val="AFFFE4"/>
                      </a:solidFill>
                      <a:ln w="9525" algn="ctr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5821" name="AutoShape 29"/>
          <p:cNvSpPr/>
          <p:nvPr/>
        </p:nvSpPr>
        <p:spPr bwMode="auto">
          <a:xfrm>
            <a:off x="6948488" y="4941888"/>
            <a:ext cx="1800225" cy="774700"/>
          </a:xfrm>
          <a:prstGeom prst="borderCallout1">
            <a:avLst>
              <a:gd name="adj1" fmla="val 14755"/>
              <a:gd name="adj2" fmla="val -4231"/>
              <a:gd name="adj3" fmla="val 84426"/>
              <a:gd name="adj4" fmla="val -187213"/>
            </a:avLst>
          </a:prstGeom>
          <a:solidFill>
            <a:srgbClr val="FFFFCC"/>
          </a:solidFill>
          <a:ln w="1905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 b="0">
                <a:solidFill>
                  <a:srgbClr val="000000"/>
                </a:solidFill>
              </a:rPr>
              <a:t>实现了差分放大</a:t>
            </a:r>
          </a:p>
        </p:txBody>
      </p:sp>
      <p:sp>
        <p:nvSpPr>
          <p:cNvPr id="545822" name="Rectangle 30"/>
          <p:cNvSpPr>
            <a:spLocks noChangeArrowheads="1"/>
          </p:cNvSpPr>
          <p:nvPr/>
        </p:nvSpPr>
        <p:spPr bwMode="auto">
          <a:xfrm>
            <a:off x="463550" y="1011238"/>
            <a:ext cx="163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3.</a:t>
            </a:r>
            <a:r>
              <a:rPr lang="zh-CN" altLang="en-US" b="0">
                <a:solidFill>
                  <a:srgbClr val="FF0000"/>
                </a:solidFill>
              </a:rPr>
              <a:t>减法电路</a:t>
            </a:r>
          </a:p>
        </p:txBody>
      </p:sp>
      <p:sp>
        <p:nvSpPr>
          <p:cNvPr id="545824" name="Rectangle 32"/>
          <p:cNvSpPr>
            <a:spLocks noChangeArrowheads="1"/>
          </p:cNvSpPr>
          <p:nvPr/>
        </p:nvSpPr>
        <p:spPr bwMode="auto">
          <a:xfrm>
            <a:off x="323850" y="260350"/>
            <a:ext cx="61928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0"/>
              <a:t>二、加减运算电路</a:t>
            </a:r>
          </a:p>
        </p:txBody>
      </p:sp>
      <p:graphicFrame>
        <p:nvGraphicFramePr>
          <p:cNvPr id="54582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938394"/>
              </p:ext>
            </p:extLst>
          </p:nvPr>
        </p:nvGraphicFramePr>
        <p:xfrm>
          <a:off x="468313" y="1052513"/>
          <a:ext cx="4246562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6" imgW="3229029" imgH="2038286" progId="Visio.Drawing.11">
                  <p:embed/>
                </p:oleObj>
              </mc:Choice>
              <mc:Fallback>
                <p:oleObj name="Visio" r:id="rId16" imgW="3229029" imgH="2038286" progId="Visio.Drawing.11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052513"/>
                        <a:ext cx="4246562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45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4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5" grpId="0" build="p"/>
      <p:bldP spid="545800" grpId="0"/>
      <p:bldP spid="545804" grpId="0"/>
      <p:bldP spid="545810" grpId="0"/>
      <p:bldP spid="545817" grpId="0"/>
      <p:bldP spid="545821" grpId="0" animBg="1"/>
      <p:bldP spid="5458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4ADD9-863F-4D0B-8753-1E3A51A50B9D}" type="slidenum">
              <a:rPr lang="zh-CN" altLang="en-US" smtClean="0"/>
              <a:t>1</a:t>
            </a:fld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11559" y="1344414"/>
            <a:ext cx="7921253" cy="467687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en-US" altLang="zh-CN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1</a:t>
            </a:r>
            <a:r>
              <a:rPr lang="zh-CN" altLang="en-US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、理想集成运放工作在线性区的前提条件是引入</a:t>
            </a:r>
            <a:r>
              <a:rPr lang="zh-CN" altLang="en-US" sz="2600">
                <a:solidFill>
                  <a:srgbClr val="639EF4"/>
                </a:solidFill>
                <a:latin typeface="+mj-lt"/>
                <a:ea typeface="+mj-ea"/>
                <a:sym typeface="微软雅黑" panose="020B0503020204020204" pitchFamily="34" charset="-122"/>
              </a:rPr>
              <a:t> </a:t>
            </a:r>
            <a:r>
              <a:rPr lang="en-US" altLang="zh-CN" sz="2600">
                <a:solidFill>
                  <a:srgbClr val="639EF4"/>
                </a:solidFill>
                <a:latin typeface="+mj-lt"/>
                <a:ea typeface="+mj-ea"/>
                <a:sym typeface="微软雅黑" panose="020B0503020204020204" pitchFamily="34" charset="-122"/>
              </a:rPr>
              <a:t>[</a:t>
            </a:r>
            <a:r>
              <a:rPr lang="zh-CN" altLang="en-US" sz="2600">
                <a:solidFill>
                  <a:srgbClr val="639EF4"/>
                </a:solidFill>
                <a:latin typeface="+mj-lt"/>
                <a:ea typeface="+mj-ea"/>
                <a:sym typeface="微软雅黑" panose="020B0503020204020204" pitchFamily="34" charset="-122"/>
              </a:rPr>
              <a:t>填空</a:t>
            </a:r>
            <a:r>
              <a:rPr lang="en-US" altLang="zh-CN" sz="2600">
                <a:solidFill>
                  <a:srgbClr val="639EF4"/>
                </a:solidFill>
                <a:latin typeface="+mj-lt"/>
                <a:ea typeface="+mj-ea"/>
                <a:sym typeface="微软雅黑" panose="020B0503020204020204" pitchFamily="34" charset="-122"/>
              </a:rPr>
              <a:t>1]</a:t>
            </a:r>
            <a:r>
              <a:rPr lang="en-US" altLang="zh-CN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 </a:t>
            </a:r>
            <a:r>
              <a:rPr lang="zh-CN" altLang="en-US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，此时其输入端具备“</a:t>
            </a:r>
            <a:r>
              <a:rPr lang="zh-CN" altLang="en-US" sz="2600">
                <a:solidFill>
                  <a:srgbClr val="639EF4"/>
                </a:solidFill>
                <a:latin typeface="+mj-lt"/>
                <a:ea typeface="+mj-ea"/>
                <a:sym typeface="微软雅黑" panose="020B0503020204020204" pitchFamily="34" charset="-122"/>
              </a:rPr>
              <a:t> </a:t>
            </a:r>
            <a:r>
              <a:rPr lang="en-US" altLang="zh-CN" sz="2600">
                <a:solidFill>
                  <a:srgbClr val="639EF4"/>
                </a:solidFill>
                <a:latin typeface="+mj-lt"/>
                <a:ea typeface="+mj-ea"/>
                <a:sym typeface="微软雅黑" panose="020B0503020204020204" pitchFamily="34" charset="-122"/>
              </a:rPr>
              <a:t>[</a:t>
            </a:r>
            <a:r>
              <a:rPr lang="zh-CN" altLang="en-US" sz="2600">
                <a:solidFill>
                  <a:srgbClr val="639EF4"/>
                </a:solidFill>
                <a:latin typeface="+mj-lt"/>
                <a:ea typeface="+mj-ea"/>
                <a:sym typeface="微软雅黑" panose="020B0503020204020204" pitchFamily="34" charset="-122"/>
              </a:rPr>
              <a:t>填空</a:t>
            </a:r>
            <a:r>
              <a:rPr lang="en-US" altLang="zh-CN" sz="2600">
                <a:solidFill>
                  <a:srgbClr val="639EF4"/>
                </a:solidFill>
                <a:latin typeface="+mj-lt"/>
                <a:ea typeface="+mj-ea"/>
                <a:sym typeface="微软雅黑" panose="020B0503020204020204" pitchFamily="34" charset="-122"/>
              </a:rPr>
              <a:t>2]</a:t>
            </a:r>
            <a:r>
              <a:rPr lang="en-US" altLang="zh-CN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 </a:t>
            </a:r>
            <a:r>
              <a:rPr lang="zh-CN" altLang="en-US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”、“</a:t>
            </a:r>
            <a:r>
              <a:rPr lang="zh-CN" altLang="en-US" sz="2600">
                <a:solidFill>
                  <a:srgbClr val="639EF4"/>
                </a:solidFill>
                <a:latin typeface="+mj-lt"/>
                <a:ea typeface="+mj-ea"/>
                <a:sym typeface="微软雅黑" panose="020B0503020204020204" pitchFamily="34" charset="-122"/>
              </a:rPr>
              <a:t> </a:t>
            </a:r>
            <a:r>
              <a:rPr lang="en-US" altLang="zh-CN" sz="2600">
                <a:solidFill>
                  <a:srgbClr val="639EF4"/>
                </a:solidFill>
                <a:latin typeface="+mj-lt"/>
                <a:ea typeface="+mj-ea"/>
                <a:sym typeface="微软雅黑" panose="020B0503020204020204" pitchFamily="34" charset="-122"/>
              </a:rPr>
              <a:t>[</a:t>
            </a:r>
            <a:r>
              <a:rPr lang="zh-CN" altLang="en-US" sz="2600">
                <a:solidFill>
                  <a:srgbClr val="639EF4"/>
                </a:solidFill>
                <a:latin typeface="+mj-lt"/>
                <a:ea typeface="+mj-ea"/>
                <a:sym typeface="微软雅黑" panose="020B0503020204020204" pitchFamily="34" charset="-122"/>
              </a:rPr>
              <a:t>填空</a:t>
            </a:r>
            <a:r>
              <a:rPr lang="en-US" altLang="zh-CN" sz="2600">
                <a:solidFill>
                  <a:srgbClr val="639EF4"/>
                </a:solidFill>
                <a:latin typeface="+mj-lt"/>
                <a:ea typeface="+mj-ea"/>
                <a:sym typeface="微软雅黑" panose="020B0503020204020204" pitchFamily="34" charset="-122"/>
              </a:rPr>
              <a:t>3]</a:t>
            </a:r>
            <a:r>
              <a:rPr lang="en-US" altLang="zh-CN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 </a:t>
            </a:r>
            <a:r>
              <a:rPr lang="zh-CN" altLang="en-US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”的特点；若使集成运算工作于非线性区，则其输入端只具备“</a:t>
            </a:r>
            <a:r>
              <a:rPr lang="zh-CN" altLang="en-US" sz="2600">
                <a:solidFill>
                  <a:srgbClr val="639EF4"/>
                </a:solidFill>
                <a:latin typeface="+mj-lt"/>
                <a:ea typeface="+mj-ea"/>
                <a:sym typeface="微软雅黑" panose="020B0503020204020204" pitchFamily="34" charset="-122"/>
              </a:rPr>
              <a:t> </a:t>
            </a:r>
            <a:r>
              <a:rPr lang="en-US" altLang="zh-CN" sz="2600">
                <a:solidFill>
                  <a:srgbClr val="639EF4"/>
                </a:solidFill>
                <a:latin typeface="+mj-lt"/>
                <a:ea typeface="+mj-ea"/>
                <a:sym typeface="微软雅黑" panose="020B0503020204020204" pitchFamily="34" charset="-122"/>
              </a:rPr>
              <a:t>[</a:t>
            </a:r>
            <a:r>
              <a:rPr lang="zh-CN" altLang="en-US" sz="2600">
                <a:solidFill>
                  <a:srgbClr val="639EF4"/>
                </a:solidFill>
                <a:latin typeface="+mj-lt"/>
                <a:ea typeface="+mj-ea"/>
                <a:sym typeface="微软雅黑" panose="020B0503020204020204" pitchFamily="34" charset="-122"/>
              </a:rPr>
              <a:t>填空</a:t>
            </a:r>
            <a:r>
              <a:rPr lang="en-US" altLang="zh-CN" sz="2600">
                <a:solidFill>
                  <a:srgbClr val="639EF4"/>
                </a:solidFill>
                <a:latin typeface="+mj-lt"/>
                <a:ea typeface="+mj-ea"/>
                <a:sym typeface="微软雅黑" panose="020B0503020204020204" pitchFamily="34" charset="-122"/>
              </a:rPr>
              <a:t>4]</a:t>
            </a:r>
            <a:r>
              <a:rPr lang="en-US" altLang="zh-CN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 </a:t>
            </a:r>
            <a:r>
              <a:rPr lang="zh-CN" altLang="en-US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”的特点。</a:t>
            </a:r>
            <a:endParaRPr lang="en-US" altLang="zh-CN" sz="2600">
              <a:solidFill>
                <a:srgbClr val="000000"/>
              </a:solidFill>
              <a:latin typeface="+mj-lt"/>
              <a:ea typeface="+mj-ea"/>
              <a:sym typeface="微软雅黑" panose="020B0503020204020204" pitchFamily="34" charset="-122"/>
            </a:endParaRPr>
          </a:p>
          <a:p>
            <a:pPr algn="l"/>
            <a:r>
              <a:rPr lang="zh-CN" altLang="en-US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（填空</a:t>
            </a:r>
            <a:r>
              <a:rPr lang="en-US" altLang="zh-CN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2-4</a:t>
            </a:r>
            <a:r>
              <a:rPr lang="zh-CN" altLang="en-US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填虚短或虚断） </a:t>
            </a:r>
            <a:endParaRPr lang="en-US" altLang="zh-CN" sz="2600">
              <a:solidFill>
                <a:srgbClr val="000000"/>
              </a:solidFill>
              <a:latin typeface="+mj-lt"/>
              <a:ea typeface="+mj-ea"/>
              <a:sym typeface="微软雅黑" panose="020B0503020204020204" pitchFamily="34" charset="-122"/>
            </a:endParaRPr>
          </a:p>
          <a:p>
            <a:pPr algn="l"/>
            <a:r>
              <a:rPr lang="en-US" altLang="zh-CN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2</a:t>
            </a:r>
            <a:r>
              <a:rPr lang="zh-CN" altLang="en-US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、运放的最大输出电压除了受输入信号幅度的影响，还受</a:t>
            </a:r>
            <a:r>
              <a:rPr lang="zh-CN" altLang="en-US" sz="2600">
                <a:solidFill>
                  <a:srgbClr val="639EF4"/>
                </a:solidFill>
                <a:latin typeface="+mj-lt"/>
                <a:ea typeface="+mj-ea"/>
                <a:sym typeface="微软雅黑" panose="020B0503020204020204" pitchFamily="34" charset="-122"/>
              </a:rPr>
              <a:t> </a:t>
            </a:r>
            <a:r>
              <a:rPr lang="en-US" altLang="zh-CN" sz="2600">
                <a:solidFill>
                  <a:srgbClr val="639EF4"/>
                </a:solidFill>
                <a:latin typeface="+mj-lt"/>
                <a:ea typeface="+mj-ea"/>
                <a:sym typeface="微软雅黑" panose="020B0503020204020204" pitchFamily="34" charset="-122"/>
              </a:rPr>
              <a:t>[</a:t>
            </a:r>
            <a:r>
              <a:rPr lang="zh-CN" altLang="en-US" sz="2600">
                <a:solidFill>
                  <a:srgbClr val="639EF4"/>
                </a:solidFill>
                <a:latin typeface="+mj-lt"/>
                <a:ea typeface="+mj-ea"/>
                <a:sym typeface="微软雅黑" panose="020B0503020204020204" pitchFamily="34" charset="-122"/>
              </a:rPr>
              <a:t>填空</a:t>
            </a:r>
            <a:r>
              <a:rPr lang="en-US" altLang="zh-CN" sz="2600">
                <a:solidFill>
                  <a:srgbClr val="639EF4"/>
                </a:solidFill>
                <a:latin typeface="+mj-lt"/>
                <a:ea typeface="+mj-ea"/>
                <a:sym typeface="微软雅黑" panose="020B0503020204020204" pitchFamily="34" charset="-122"/>
              </a:rPr>
              <a:t>5]</a:t>
            </a:r>
            <a:r>
              <a:rPr lang="en-US" altLang="zh-CN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 </a:t>
            </a:r>
            <a:r>
              <a:rPr lang="zh-CN" altLang="en-US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电压的限制。</a:t>
            </a:r>
            <a:endParaRPr lang="en-US" altLang="zh-CN" sz="2600">
              <a:solidFill>
                <a:srgbClr val="000000"/>
              </a:solidFill>
              <a:latin typeface="+mj-lt"/>
              <a:ea typeface="+mj-ea"/>
              <a:sym typeface="微软雅黑" panose="020B0503020204020204" pitchFamily="34" charset="-122"/>
            </a:endParaRPr>
          </a:p>
          <a:p>
            <a:pPr algn="l"/>
            <a:r>
              <a:rPr lang="en-US" altLang="zh-CN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3</a:t>
            </a:r>
            <a:r>
              <a:rPr lang="zh-CN" altLang="en-US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、若理想运放输入差模电压</a:t>
            </a:r>
            <a:r>
              <a:rPr lang="en-US" altLang="zh-CN" sz="2600" i="1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u</a:t>
            </a:r>
            <a:r>
              <a:rPr lang="en-US" altLang="zh-CN" sz="2600" baseline="-250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id</a:t>
            </a:r>
            <a:r>
              <a:rPr lang="en-US" altLang="zh-CN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=-1V</a:t>
            </a:r>
            <a:r>
              <a:rPr lang="zh-CN" altLang="en-US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，运放采用</a:t>
            </a:r>
            <a:r>
              <a:rPr lang="en-US" altLang="zh-CN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±5V</a:t>
            </a:r>
            <a:r>
              <a:rPr lang="zh-CN" altLang="en-US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供电，则其输出电压</a:t>
            </a:r>
            <a:r>
              <a:rPr lang="en-US" altLang="zh-CN" sz="2600" i="1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u</a:t>
            </a:r>
            <a:r>
              <a:rPr lang="en-US" altLang="zh-CN" sz="2600" baseline="-250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o</a:t>
            </a:r>
            <a:r>
              <a:rPr lang="en-US" altLang="zh-CN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=</a:t>
            </a:r>
            <a:r>
              <a:rPr lang="zh-CN" altLang="en-US" sz="2600">
                <a:solidFill>
                  <a:srgbClr val="639EF4"/>
                </a:solidFill>
                <a:latin typeface="+mj-lt"/>
                <a:ea typeface="+mj-ea"/>
                <a:sym typeface="微软雅黑" panose="020B0503020204020204" pitchFamily="34" charset="-122"/>
              </a:rPr>
              <a:t> </a:t>
            </a:r>
            <a:r>
              <a:rPr lang="en-US" altLang="zh-CN" sz="2600">
                <a:solidFill>
                  <a:srgbClr val="639EF4"/>
                </a:solidFill>
                <a:latin typeface="+mj-lt"/>
                <a:ea typeface="+mj-ea"/>
                <a:sym typeface="微软雅黑" panose="020B0503020204020204" pitchFamily="34" charset="-122"/>
              </a:rPr>
              <a:t>[</a:t>
            </a:r>
            <a:r>
              <a:rPr lang="zh-CN" altLang="en-US" sz="2600">
                <a:solidFill>
                  <a:srgbClr val="639EF4"/>
                </a:solidFill>
                <a:latin typeface="+mj-lt"/>
                <a:ea typeface="+mj-ea"/>
                <a:sym typeface="微软雅黑" panose="020B0503020204020204" pitchFamily="34" charset="-122"/>
              </a:rPr>
              <a:t>填空</a:t>
            </a:r>
            <a:r>
              <a:rPr lang="en-US" altLang="zh-CN" sz="2600">
                <a:solidFill>
                  <a:srgbClr val="639EF4"/>
                </a:solidFill>
                <a:latin typeface="+mj-lt"/>
                <a:ea typeface="+mj-ea"/>
                <a:sym typeface="微软雅黑" panose="020B0503020204020204" pitchFamily="34" charset="-122"/>
              </a:rPr>
              <a:t>6]</a:t>
            </a:r>
            <a:r>
              <a:rPr lang="en-US" altLang="zh-CN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 V</a:t>
            </a:r>
            <a:r>
              <a:rPr lang="zh-CN" altLang="en-US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l"/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6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/>
          <p:cNvPicPr/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2221D44C-409B-449B-9C82-F30E627BFD98}" type="slidenum">
              <a:rPr lang="zh-CN" altLang="en-US"/>
              <a:t>19</a:t>
            </a:fld>
            <a:endParaRPr lang="en-US" altLang="zh-CN"/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25538"/>
            <a:ext cx="3600450" cy="415925"/>
          </a:xfrm>
        </p:spPr>
        <p:txBody>
          <a:bodyPr/>
          <a:lstStyle/>
          <a:p>
            <a:r>
              <a:rPr lang="zh-CN" altLang="en-US" sz="2400">
                <a:solidFill>
                  <a:schemeClr val="tx1"/>
                </a:solidFill>
              </a:rPr>
              <a:t>双运放减法运算电路</a:t>
            </a:r>
          </a:p>
        </p:txBody>
      </p:sp>
      <p:sp>
        <p:nvSpPr>
          <p:cNvPr id="546821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46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593620"/>
              </p:ext>
            </p:extLst>
          </p:nvPr>
        </p:nvGraphicFramePr>
        <p:xfrm>
          <a:off x="251520" y="4578449"/>
          <a:ext cx="333851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393480" progId="Equation.DSMT4">
                  <p:embed/>
                </p:oleObj>
              </mc:Choice>
              <mc:Fallback>
                <p:oleObj name="Equation" r:id="rId2" imgW="149832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578449"/>
                        <a:ext cx="3338512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6823" name="Rectangle 7"/>
          <p:cNvSpPr>
            <a:spLocks noChangeArrowheads="1"/>
          </p:cNvSpPr>
          <p:nvPr/>
        </p:nvSpPr>
        <p:spPr bwMode="auto">
          <a:xfrm>
            <a:off x="323850" y="260350"/>
            <a:ext cx="61928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0"/>
              <a:t>二、加减运算电路</a:t>
            </a:r>
          </a:p>
        </p:txBody>
      </p:sp>
      <p:graphicFrame>
        <p:nvGraphicFramePr>
          <p:cNvPr id="546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211654"/>
              </p:ext>
            </p:extLst>
          </p:nvPr>
        </p:nvGraphicFramePr>
        <p:xfrm>
          <a:off x="2411413" y="981075"/>
          <a:ext cx="6502400" cy="304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048113" imgH="2209620" progId="Visio.Drawing.11">
                  <p:embed/>
                </p:oleObj>
              </mc:Choice>
              <mc:Fallback>
                <p:oleObj name="Visio" r:id="rId4" imgW="5048113" imgH="220962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981075"/>
                        <a:ext cx="6502400" cy="304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68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955551"/>
              </p:ext>
            </p:extLst>
          </p:nvPr>
        </p:nvGraphicFramePr>
        <p:xfrm>
          <a:off x="527050" y="3212976"/>
          <a:ext cx="1792288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12520" imgH="431640" progId="Equation.DSMT4">
                  <p:embed/>
                </p:oleObj>
              </mc:Choice>
              <mc:Fallback>
                <p:oleObj name="Equation" r:id="rId6" imgW="81252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3212976"/>
                        <a:ext cx="1792288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6826" name="Text Box 10"/>
          <p:cNvSpPr txBox="1">
            <a:spLocks noChangeArrowheads="1"/>
          </p:cNvSpPr>
          <p:nvPr/>
        </p:nvSpPr>
        <p:spPr bwMode="auto">
          <a:xfrm>
            <a:off x="395536" y="1628775"/>
            <a:ext cx="23754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0" dirty="0"/>
              <a:t>双运放减法运算电路如图所示。</a:t>
            </a:r>
          </a:p>
        </p:txBody>
      </p:sp>
      <p:sp>
        <p:nvSpPr>
          <p:cNvPr id="546827" name="Text Box 11"/>
          <p:cNvSpPr txBox="1">
            <a:spLocks noChangeArrowheads="1"/>
          </p:cNvSpPr>
          <p:nvPr/>
        </p:nvSpPr>
        <p:spPr bwMode="auto">
          <a:xfrm>
            <a:off x="415925" y="2780928"/>
            <a:ext cx="265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zh-CN" altLang="en-US" dirty="0"/>
              <a:t>为反向比例电路</a:t>
            </a:r>
          </a:p>
        </p:txBody>
      </p:sp>
      <p:sp>
        <p:nvSpPr>
          <p:cNvPr id="546828" name="Text Box 12"/>
          <p:cNvSpPr txBox="1">
            <a:spLocks noChangeArrowheads="1"/>
          </p:cNvSpPr>
          <p:nvPr/>
        </p:nvSpPr>
        <p:spPr bwMode="auto">
          <a:xfrm>
            <a:off x="415925" y="4149080"/>
            <a:ext cx="265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zh-CN" altLang="en-US" dirty="0"/>
              <a:t>为反相加法电路</a:t>
            </a:r>
            <a:endParaRPr lang="zh-CN" altLang="en-US" baseline="-25000" dirty="0"/>
          </a:p>
        </p:txBody>
      </p:sp>
      <p:graphicFrame>
        <p:nvGraphicFramePr>
          <p:cNvPr id="5468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920441"/>
              </p:ext>
            </p:extLst>
          </p:nvPr>
        </p:nvGraphicFramePr>
        <p:xfrm>
          <a:off x="3275856" y="3789040"/>
          <a:ext cx="2630487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93760" imgH="431640" progId="Equation.DSMT4">
                  <p:embed/>
                </p:oleObj>
              </mc:Choice>
              <mc:Fallback>
                <p:oleObj name="Equation" r:id="rId8" imgW="119376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789040"/>
                        <a:ext cx="2630487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1">
            <a:extLst>
              <a:ext uri="{FF2B5EF4-FFF2-40B4-BE49-F238E27FC236}">
                <a16:creationId xmlns:a16="http://schemas.microsoft.com/office/drawing/2014/main" id="{38E7F4C9-F150-C4A2-3F7D-0963701A6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1016" y="4797152"/>
            <a:ext cx="3057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R1=R2</a:t>
            </a:r>
            <a:r>
              <a:rPr lang="zh-CN" altLang="en-US" dirty="0"/>
              <a:t>，</a:t>
            </a:r>
            <a:r>
              <a:rPr lang="en-US" altLang="zh-CN" dirty="0"/>
              <a:t>R3=R4=R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871D41E-8CFC-4424-50CA-E3589F734B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094234"/>
              </p:ext>
            </p:extLst>
          </p:nvPr>
        </p:nvGraphicFramePr>
        <p:xfrm>
          <a:off x="323528" y="5504209"/>
          <a:ext cx="2348681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66680" imgH="393480" progId="Equation.DSMT4">
                  <p:embed/>
                </p:oleObj>
              </mc:Choice>
              <mc:Fallback>
                <p:oleObj name="Equation" r:id="rId10" imgW="1066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3528" y="5504209"/>
                        <a:ext cx="2348681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4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4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4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4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4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7" grpId="0"/>
      <p:bldP spid="546828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EEE3C298-60AB-487B-93E6-574AD5A53961}" type="slidenum">
              <a:rPr lang="zh-CN" altLang="en-US"/>
              <a:t>20</a:t>
            </a:fld>
            <a:endParaRPr lang="en-US" altLang="zh-CN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二、加减运算电路</a:t>
            </a:r>
          </a:p>
        </p:txBody>
      </p:sp>
      <p:graphicFrame>
        <p:nvGraphicFramePr>
          <p:cNvPr id="590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780043"/>
              </p:ext>
            </p:extLst>
          </p:nvPr>
        </p:nvGraphicFramePr>
        <p:xfrm>
          <a:off x="395288" y="2133600"/>
          <a:ext cx="5027612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448114" imgH="3133712" progId="Visio.Drawing.11">
                  <p:embed/>
                </p:oleObj>
              </mc:Choice>
              <mc:Fallback>
                <p:oleObj name="Visio" r:id="rId2" imgW="4448114" imgH="313371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133600"/>
                        <a:ext cx="5027612" cy="372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0853" name="Text Box 5"/>
          <p:cNvSpPr txBox="1">
            <a:spLocks noChangeArrowheads="1"/>
          </p:cNvSpPr>
          <p:nvPr/>
        </p:nvSpPr>
        <p:spPr bwMode="auto">
          <a:xfrm>
            <a:off x="323850" y="1125538"/>
            <a:ext cx="820896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b="0" dirty="0"/>
              <a:t>【</a:t>
            </a:r>
            <a:r>
              <a:rPr lang="en-US" altLang="zh-CN" dirty="0"/>
              <a:t>4.4.4</a:t>
            </a:r>
            <a:r>
              <a:rPr lang="en-US" altLang="zh-CN" b="0" dirty="0"/>
              <a:t>】</a:t>
            </a:r>
            <a:r>
              <a:rPr lang="zh-CN" altLang="en-US" b="0" dirty="0"/>
              <a:t>电路如图所示，</a:t>
            </a:r>
            <a:r>
              <a:rPr lang="en-US" altLang="zh-CN" dirty="0"/>
              <a:t>(1)</a:t>
            </a:r>
            <a:r>
              <a:rPr lang="en-US" altLang="zh-CN" b="0" dirty="0"/>
              <a:t> </a:t>
            </a:r>
            <a:r>
              <a:rPr lang="zh-CN" altLang="en-US" b="0" dirty="0"/>
              <a:t>试分别说明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en-US" altLang="zh-CN" baseline="-25000" dirty="0"/>
              <a:t>3</a:t>
            </a:r>
            <a:r>
              <a:rPr lang="zh-CN" altLang="en-US" b="0" dirty="0"/>
              <a:t>各构成什么运算电路；</a:t>
            </a:r>
            <a:r>
              <a:rPr lang="en-US" altLang="zh-CN" dirty="0"/>
              <a:t>(2)</a:t>
            </a:r>
            <a:r>
              <a:rPr lang="en-US" altLang="zh-CN" b="0" dirty="0"/>
              <a:t> </a:t>
            </a:r>
            <a:r>
              <a:rPr lang="zh-CN" altLang="en-US" b="0" dirty="0"/>
              <a:t>求</a:t>
            </a:r>
            <a:r>
              <a:rPr lang="en-US" altLang="zh-CN" i="1" dirty="0" err="1"/>
              <a:t>u</a:t>
            </a:r>
            <a:r>
              <a:rPr lang="en-US" altLang="zh-CN" baseline="-25000" dirty="0" err="1"/>
              <a:t>o</a:t>
            </a:r>
            <a:r>
              <a:rPr lang="zh-CN" altLang="en-US" b="0" dirty="0"/>
              <a:t>的表达式</a:t>
            </a:r>
          </a:p>
        </p:txBody>
      </p:sp>
      <p:sp>
        <p:nvSpPr>
          <p:cNvPr id="590854" name="Text Box 6"/>
          <p:cNvSpPr txBox="1">
            <a:spLocks noChangeArrowheads="1"/>
          </p:cNvSpPr>
          <p:nvPr/>
        </p:nvSpPr>
        <p:spPr bwMode="auto">
          <a:xfrm>
            <a:off x="5543550" y="2347913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解：</a:t>
            </a:r>
          </a:p>
        </p:txBody>
      </p:sp>
      <p:sp>
        <p:nvSpPr>
          <p:cNvPr id="590856" name="Text Box 8"/>
          <p:cNvSpPr txBox="1">
            <a:spLocks noChangeArrowheads="1"/>
          </p:cNvSpPr>
          <p:nvPr/>
        </p:nvSpPr>
        <p:spPr bwMode="auto">
          <a:xfrm>
            <a:off x="5435600" y="2852738"/>
            <a:ext cx="3529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/>
              <a:t>A1</a:t>
            </a:r>
            <a:r>
              <a:rPr lang="zh-CN" altLang="en-US"/>
              <a:t>、</a:t>
            </a:r>
            <a:r>
              <a:rPr lang="en-US" altLang="zh-CN"/>
              <a:t>A2</a:t>
            </a:r>
            <a:r>
              <a:rPr lang="zh-CN" altLang="en-US"/>
              <a:t>、</a:t>
            </a:r>
            <a:r>
              <a:rPr lang="en-US" altLang="zh-CN"/>
              <a:t>A3</a:t>
            </a:r>
            <a:r>
              <a:rPr lang="zh-CN" altLang="en-US"/>
              <a:t>均为差放电路</a:t>
            </a:r>
            <a:r>
              <a:rPr lang="en-US" altLang="zh-CN"/>
              <a:t>(</a:t>
            </a:r>
            <a:r>
              <a:rPr lang="zh-CN" altLang="en-US"/>
              <a:t>减法电路</a:t>
            </a:r>
            <a:r>
              <a:rPr lang="en-US" altLang="zh-CN"/>
              <a:t>)</a:t>
            </a:r>
          </a:p>
        </p:txBody>
      </p:sp>
      <p:graphicFrame>
        <p:nvGraphicFramePr>
          <p:cNvPr id="5908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879110"/>
              </p:ext>
            </p:extLst>
          </p:nvPr>
        </p:nvGraphicFramePr>
        <p:xfrm>
          <a:off x="5538788" y="3729038"/>
          <a:ext cx="3214687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160" imgH="431640" progId="Equation.DSMT4">
                  <p:embed/>
                </p:oleObj>
              </mc:Choice>
              <mc:Fallback>
                <p:oleObj name="Equation" r:id="rId4" imgW="146016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788" y="3729038"/>
                        <a:ext cx="3214687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746862"/>
              </p:ext>
            </p:extLst>
          </p:nvPr>
        </p:nvGraphicFramePr>
        <p:xfrm>
          <a:off x="5487988" y="4697413"/>
          <a:ext cx="324326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73120" imgH="431640" progId="Equation.DSMT4">
                  <p:embed/>
                </p:oleObj>
              </mc:Choice>
              <mc:Fallback>
                <p:oleObj name="Equation" r:id="rId6" imgW="147312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4697413"/>
                        <a:ext cx="3243262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9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59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59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59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4" grpId="0"/>
      <p:bldP spid="5908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534D3FA5-EE81-4309-A5E2-43E75606E5F2}" type="slidenum">
              <a:rPr lang="zh-CN" altLang="en-US"/>
              <a:t>21</a:t>
            </a:fld>
            <a:endParaRPr lang="en-US" altLang="zh-CN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二、加减运算电路</a:t>
            </a:r>
          </a:p>
        </p:txBody>
      </p:sp>
      <p:graphicFrame>
        <p:nvGraphicFramePr>
          <p:cNvPr id="5918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338225"/>
              </p:ext>
            </p:extLst>
          </p:nvPr>
        </p:nvGraphicFramePr>
        <p:xfrm>
          <a:off x="4143375" y="3657600"/>
          <a:ext cx="45608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70000" imgH="431640" progId="Equation.DSMT4">
                  <p:embed/>
                </p:oleObj>
              </mc:Choice>
              <mc:Fallback>
                <p:oleObj name="Equation" r:id="rId2" imgW="207000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3657600"/>
                        <a:ext cx="45608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210941"/>
              </p:ext>
            </p:extLst>
          </p:nvPr>
        </p:nvGraphicFramePr>
        <p:xfrm>
          <a:off x="5502275" y="1181100"/>
          <a:ext cx="32162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160" imgH="431640" progId="Equation.DSMT4">
                  <p:embed/>
                </p:oleObj>
              </mc:Choice>
              <mc:Fallback>
                <p:oleObj name="Equation" r:id="rId4" imgW="146016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1181100"/>
                        <a:ext cx="32162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571740"/>
              </p:ext>
            </p:extLst>
          </p:nvPr>
        </p:nvGraphicFramePr>
        <p:xfrm>
          <a:off x="5559425" y="2147888"/>
          <a:ext cx="32432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73120" imgH="431640" progId="Equation.DSMT4">
                  <p:embed/>
                </p:oleObj>
              </mc:Choice>
              <mc:Fallback>
                <p:oleObj name="Equation" r:id="rId6" imgW="147312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425" y="2147888"/>
                        <a:ext cx="3243263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195723"/>
              </p:ext>
            </p:extLst>
          </p:nvPr>
        </p:nvGraphicFramePr>
        <p:xfrm>
          <a:off x="820738" y="4956175"/>
          <a:ext cx="383063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39880" imgH="431640" progId="Equation.DSMT4">
                  <p:embed/>
                </p:oleObj>
              </mc:Choice>
              <mc:Fallback>
                <p:oleObj name="Equation" r:id="rId8" imgW="173988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4956175"/>
                        <a:ext cx="383063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1885" name="Text Box 13"/>
          <p:cNvSpPr txBox="1">
            <a:spLocks noChangeArrowheads="1"/>
          </p:cNvSpPr>
          <p:nvPr/>
        </p:nvSpPr>
        <p:spPr bwMode="auto">
          <a:xfrm>
            <a:off x="5435600" y="5084763"/>
            <a:ext cx="232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实现了差分放大</a:t>
            </a: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2A360706-0538-19EB-DABB-7010FB2C06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842837"/>
              </p:ext>
            </p:extLst>
          </p:nvPr>
        </p:nvGraphicFramePr>
        <p:xfrm>
          <a:off x="300832" y="1054100"/>
          <a:ext cx="5027612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4448114" imgH="3133712" progId="Visio.Drawing.11">
                  <p:embed/>
                </p:oleObj>
              </mc:Choice>
              <mc:Fallback>
                <p:oleObj name="Visio" r:id="rId10" imgW="4448114" imgH="3133712" progId="Visio.Drawing.11">
                  <p:embed/>
                  <p:pic>
                    <p:nvPicPr>
                      <p:cNvPr id="5908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2" y="1054100"/>
                        <a:ext cx="5027612" cy="372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59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500"/>
                                        <p:tgtEl>
                                          <p:spTgt spid="59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9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9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9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8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CB6E7-80AD-450E-9AC5-0FF364EF30D0}" type="slidenum">
              <a:rPr lang="zh-CN" altLang="en-US" smtClean="0"/>
              <a:t>22</a:t>
            </a:fld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请指出下图放大电路的名称</a:t>
            </a:r>
            <a:r>
              <a:rPr lang="en-US" altLang="zh-CN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:</a:t>
            </a:r>
            <a:endParaRPr lang="zh-CN" altLang="en-US" sz="2600">
              <a:solidFill>
                <a:srgbClr val="000000"/>
              </a:solidFill>
              <a:latin typeface="+mj-lt"/>
              <a:ea typeface="+mj-ea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zh-CN" altLang="en-US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反相比例放大器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775648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zh-CN" altLang="en-US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同相比例放大器</a:t>
            </a: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zh-CN" altLang="en-US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加减运算电路</a:t>
            </a: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zh-CN" altLang="en-US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电压跟随器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</a:p>
        </p:txBody>
      </p:sp>
      <p:graphicFrame>
        <p:nvGraphicFramePr>
          <p:cNvPr id="2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768099"/>
              </p:ext>
            </p:extLst>
          </p:nvPr>
        </p:nvGraphicFramePr>
        <p:xfrm>
          <a:off x="4948670" y="2294732"/>
          <a:ext cx="3548063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9" imgW="2962170" imgH="1962176" progId="Visio.Drawing.11">
                  <p:embed/>
                </p:oleObj>
              </mc:Choice>
              <mc:Fallback>
                <p:oleObj name="Visio" r:id="rId19" imgW="2962170" imgH="1962176" progId="Visio.Drawing.11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670" y="2294732"/>
                        <a:ext cx="3548063" cy="268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2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/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CB6E7-80AD-450E-9AC5-0FF364EF30D0}" type="slidenum">
              <a:rPr lang="zh-CN" altLang="en-US" smtClean="0"/>
              <a:t>23</a:t>
            </a:fld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试写出图中放大器放大倍数表达式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73596" y="264299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3939464" y="2649825"/>
            <a:ext cx="514350" cy="51803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73596" y="3996531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3939464" y="4058660"/>
            <a:ext cx="514350" cy="452221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</a:p>
        </p:txBody>
      </p:sp>
      <p:graphicFrame>
        <p:nvGraphicFramePr>
          <p:cNvPr id="21" name="Object 19"/>
          <p:cNvGraphicFramePr/>
          <p:nvPr>
            <p:extLst>
              <p:ext uri="{D42A27DB-BD31-4B8C-83A1-F6EECF244321}">
                <p14:modId xmlns:p14="http://schemas.microsoft.com/office/powerpoint/2010/main" val="4223462931"/>
              </p:ext>
            </p:extLst>
          </p:nvPr>
        </p:nvGraphicFramePr>
        <p:xfrm>
          <a:off x="5127955" y="2920207"/>
          <a:ext cx="4138612" cy="230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5" imgW="2962170" imgH="1647658" progId="Visio.Drawing.11">
                  <p:embed/>
                </p:oleObj>
              </mc:Choice>
              <mc:Fallback>
                <p:oleObj name="Visio" r:id="rId15" imgW="2962170" imgH="1647658" progId="Visio.Drawing.11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955" y="2920207"/>
                        <a:ext cx="4138612" cy="230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4"/>
          <p:cNvGraphicFramePr>
            <a:graphicFrameLocks noChangeAspect="1"/>
          </p:cNvGraphicFramePr>
          <p:nvPr/>
        </p:nvGraphicFramePr>
        <p:xfrm>
          <a:off x="6496380" y="4655344"/>
          <a:ext cx="50323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7" imgW="349885" imgH="726440" progId="Visio.Drawing.11">
                  <p:embed/>
                </p:oleObj>
              </mc:Choice>
              <mc:Fallback>
                <p:oleObj name="Visio" r:id="rId17" imgW="349885" imgH="726440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380" y="4655344"/>
                        <a:ext cx="503237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7"/>
          <p:cNvGraphicFramePr>
            <a:graphicFrameLocks noChangeAspect="1"/>
          </p:cNvGraphicFramePr>
          <p:nvPr/>
        </p:nvGraphicFramePr>
        <p:xfrm>
          <a:off x="1396715" y="2451701"/>
          <a:ext cx="89535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9753600" imgH="10363200" progId="Equation.3">
                  <p:embed/>
                </p:oleObj>
              </mc:Choice>
              <mc:Fallback>
                <p:oleObj name="Equation" r:id="rId19" imgW="9753600" imgH="10363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715" y="2451701"/>
                        <a:ext cx="89535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7"/>
          <p:cNvGraphicFramePr>
            <a:graphicFrameLocks noChangeAspect="1"/>
          </p:cNvGraphicFramePr>
          <p:nvPr/>
        </p:nvGraphicFramePr>
        <p:xfrm>
          <a:off x="4666904" y="2442118"/>
          <a:ext cx="728663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7924800" imgH="10363200" progId="Equation.3">
                  <p:embed/>
                </p:oleObj>
              </mc:Choice>
              <mc:Fallback>
                <p:oleObj name="Equation" r:id="rId21" imgW="7924800" imgH="10363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6904" y="2442118"/>
                        <a:ext cx="728663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7"/>
          <p:cNvGraphicFramePr>
            <a:graphicFrameLocks noChangeAspect="1"/>
          </p:cNvGraphicFramePr>
          <p:nvPr/>
        </p:nvGraphicFramePr>
        <p:xfrm>
          <a:off x="1354138" y="3763963"/>
          <a:ext cx="22098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24079200" imgH="10668000" progId="Equation.3">
                  <p:embed/>
                </p:oleObj>
              </mc:Choice>
              <mc:Fallback>
                <p:oleObj name="公式" r:id="rId23" imgW="24079200" imgH="10668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3763963"/>
                        <a:ext cx="2209800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7"/>
          <p:cNvGraphicFramePr>
            <a:graphicFrameLocks noChangeAspect="1"/>
          </p:cNvGraphicFramePr>
          <p:nvPr/>
        </p:nvGraphicFramePr>
        <p:xfrm>
          <a:off x="4955315" y="4094162"/>
          <a:ext cx="19685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2133600" imgH="3962400" progId="Equation.3">
                  <p:embed/>
                </p:oleObj>
              </mc:Choice>
              <mc:Fallback>
                <p:oleObj name="公式" r:id="rId25" imgW="2133600" imgH="3962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5315" y="4094162"/>
                        <a:ext cx="196850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2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/>
          <p:nvPr>
            <p:custDataLst>
              <p:tags r:id="rId9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CB6E7-80AD-450E-9AC5-0FF364EF30D0}" type="slidenum">
              <a:rPr lang="zh-CN" altLang="en-US" smtClean="0"/>
              <a:t>24</a:t>
            </a:fld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以下不属于减法运算电路的是：</a:t>
            </a: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73596" y="23931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4765618" y="2393156"/>
            <a:ext cx="514350" cy="51803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73596" y="4750947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4765618" y="4813076"/>
            <a:ext cx="514350" cy="452221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</a:p>
        </p:txBody>
      </p:sp>
      <p:graphicFrame>
        <p:nvGraphicFramePr>
          <p:cNvPr id="2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079328"/>
              </p:ext>
            </p:extLst>
          </p:nvPr>
        </p:nvGraphicFramePr>
        <p:xfrm>
          <a:off x="1468786" y="2171051"/>
          <a:ext cx="2614047" cy="1718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5" imgW="3285941" imgH="1933678" progId="Visio.Drawing.11">
                  <p:embed/>
                </p:oleObj>
              </mc:Choice>
              <mc:Fallback>
                <p:oleObj name="Visio" r:id="rId15" imgW="3285941" imgH="1933678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786" y="2171051"/>
                        <a:ext cx="2614047" cy="1718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9"/>
          <p:cNvGraphicFramePr/>
          <p:nvPr>
            <p:extLst>
              <p:ext uri="{D42A27DB-BD31-4B8C-83A1-F6EECF244321}">
                <p14:modId xmlns:p14="http://schemas.microsoft.com/office/powerpoint/2010/main" val="987877598"/>
              </p:ext>
            </p:extLst>
          </p:nvPr>
        </p:nvGraphicFramePr>
        <p:xfrm>
          <a:off x="5492118" y="1804750"/>
          <a:ext cx="2844903" cy="208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7" imgW="3190857" imgH="2333689" progId="Visio.Drawing.11">
                  <p:embed/>
                </p:oleObj>
              </mc:Choice>
              <mc:Fallback>
                <p:oleObj name="Visio" r:id="rId17" imgW="3190857" imgH="2333689" progId="Visio.Drawing.11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118" y="1804750"/>
                        <a:ext cx="2844903" cy="208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713322"/>
              </p:ext>
            </p:extLst>
          </p:nvPr>
        </p:nvGraphicFramePr>
        <p:xfrm>
          <a:off x="1539964" y="4221088"/>
          <a:ext cx="2594722" cy="1833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9" imgW="3229029" imgH="2038286" progId="Visio.Drawing.11">
                  <p:embed/>
                </p:oleObj>
              </mc:Choice>
              <mc:Fallback>
                <p:oleObj name="Visio" r:id="rId19" imgW="3229029" imgH="2038286" progId="Visio.Drawing.11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964" y="4221088"/>
                        <a:ext cx="2594722" cy="1833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427588"/>
              </p:ext>
            </p:extLst>
          </p:nvPr>
        </p:nvGraphicFramePr>
        <p:xfrm>
          <a:off x="5455552" y="4215037"/>
          <a:ext cx="3653523" cy="1708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1" imgW="5048113" imgH="2209620" progId="Visio.Drawing.11">
                  <p:embed/>
                </p:oleObj>
              </mc:Choice>
              <mc:Fallback>
                <p:oleObj name="Visio" r:id="rId21" imgW="5048113" imgH="220962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5552" y="4215037"/>
                        <a:ext cx="3653523" cy="1708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</a:p>
          </p:txBody>
        </p:sp>
        <p:sp>
          <p:nvSpPr>
            <p:cNvPr id="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/>
          <p:nvPr>
            <p:custDataLst>
              <p:tags r:id="rId9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CB6E7-80AD-450E-9AC5-0FF364EF30D0}" type="slidenum">
              <a:rPr lang="zh-CN" altLang="en-US" smtClean="0"/>
              <a:t>25</a:t>
            </a:fld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若要实现</a:t>
            </a:r>
            <a:r>
              <a:rPr lang="en-US" altLang="zh-CN" sz="2600" i="1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u</a:t>
            </a:r>
            <a:r>
              <a:rPr lang="en-US" altLang="zh-CN" sz="2600" baseline="-250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o</a:t>
            </a:r>
            <a:r>
              <a:rPr lang="en-US" altLang="zh-CN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=3</a:t>
            </a:r>
            <a:r>
              <a:rPr lang="en-US" altLang="zh-CN" sz="2600" i="1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u</a:t>
            </a:r>
            <a:r>
              <a:rPr lang="en-US" altLang="zh-CN" sz="2600" baseline="-250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i1</a:t>
            </a:r>
            <a:r>
              <a:rPr lang="en-US" altLang="zh-CN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+2</a:t>
            </a:r>
            <a:r>
              <a:rPr lang="en-US" altLang="zh-CN" sz="2600" i="1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u</a:t>
            </a:r>
            <a:r>
              <a:rPr lang="en-US" altLang="zh-CN" sz="2600" baseline="-250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i2</a:t>
            </a:r>
            <a:r>
              <a:rPr lang="zh-CN" altLang="en-US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，可以采用以下哪种电路结构：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zh-CN" altLang="en-US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一级同相加法电路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775648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zh-CN" altLang="en-US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一级反相加法电路和一级反相比例运算电路</a:t>
            </a: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zh-CN" altLang="en-US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一级同相比例运算电路</a:t>
            </a: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zh-CN" altLang="en-US" sz="2600">
                <a:solidFill>
                  <a:srgbClr val="000000"/>
                </a:solidFill>
                <a:latin typeface="+mj-lt"/>
                <a:ea typeface="+mj-ea"/>
                <a:sym typeface="微软雅黑" panose="020B0503020204020204" pitchFamily="34" charset="-122"/>
              </a:rPr>
              <a:t>两级反相比例运算电路</a:t>
            </a: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</a:p>
        </p:txBody>
      </p:sp>
      <p:grpSp>
        <p:nvGrpSpPr>
          <p:cNvPr id="22" name="组合 21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</a:p>
          </p:txBody>
        </p:sp>
        <p:sp>
          <p:nvSpPr>
            <p:cNvPr id="21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/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4ADD9-863F-4D0B-8753-1E3A51A50B9D}" type="slidenum">
              <a:rPr lang="zh-CN" altLang="en-US" smtClean="0"/>
              <a:t>26</a:t>
            </a:fld>
            <a:endParaRPr lang="en-US" altLang="zh-CN"/>
          </a:p>
        </p:txBody>
      </p:sp>
      <p:sp>
        <p:nvSpPr>
          <p:cNvPr id="5" name="矩形 4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306286" y="1096347"/>
            <a:ext cx="6531428" cy="46653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5600" rIns="355600" rtlCol="0" anchor="ctr"/>
          <a:lstStyle/>
          <a:p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慕课视频片段</a:t>
            </a: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zh-CN" altLang="en-US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视频名称：</a:t>
            </a:r>
            <a:r>
              <a:rPr lang="en-US" altLang="zh-CN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7.9 </a:t>
            </a:r>
            <a:r>
              <a:rPr lang="zh-CN" altLang="en-US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积分运算电路</a:t>
            </a:r>
            <a:r>
              <a:rPr lang="en-US" altLang="zh-CN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r>
              <a:rPr lang="zh-CN" altLang="en-US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积分运算电路</a:t>
            </a: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zh-CN" altLang="en-US" sz="110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4F5A38CA-101A-4CB8-B74D-25BCBC974A4E}" type="slidenum">
              <a:rPr lang="zh-CN" altLang="en-US"/>
              <a:t>27</a:t>
            </a:fld>
            <a:endParaRPr lang="en-US" altLang="zh-CN"/>
          </a:p>
        </p:txBody>
      </p:sp>
      <p:sp>
        <p:nvSpPr>
          <p:cNvPr id="54785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三、积分运算电路和微分运算电路</a:t>
            </a:r>
          </a:p>
        </p:txBody>
      </p:sp>
      <p:graphicFrame>
        <p:nvGraphicFramePr>
          <p:cNvPr id="547843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219700" y="3716338"/>
          <a:ext cx="35750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600" imgH="381000" progId="Equation.DSMT4">
                  <p:embed/>
                </p:oleObj>
              </mc:Choice>
              <mc:Fallback>
                <p:oleObj name="Equation" r:id="rId2" imgW="16256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716338"/>
                        <a:ext cx="3575050" cy="838200"/>
                      </a:xfrm>
                      <a:prstGeom prst="rect">
                        <a:avLst/>
                      </a:prstGeom>
                      <a:solidFill>
                        <a:srgbClr val="AFFFE4"/>
                      </a:solidFill>
                      <a:ln w="9525" cap="flat" cmpd="sng" algn="ctr">
                        <a:solidFill>
                          <a:srgbClr val="FF3300"/>
                        </a:solidFill>
                        <a:prstDash val="solid"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784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076825" y="1844675"/>
          <a:ext cx="3630613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1000" imgH="787400" progId="Equation.DSMT4">
                  <p:embed/>
                </p:oleObj>
              </mc:Choice>
              <mc:Fallback>
                <p:oleObj name="Equation" r:id="rId4" imgW="1651000" imgH="787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844675"/>
                        <a:ext cx="3630613" cy="173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7845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859338" y="1260475"/>
          <a:ext cx="7810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600" imgH="203200" progId="Equation.DSMT4">
                  <p:embed/>
                </p:oleObj>
              </mc:Choice>
              <mc:Fallback>
                <p:oleObj name="Equation" r:id="rId6" imgW="3556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260475"/>
                        <a:ext cx="7810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7846" name="Text Box 6"/>
          <p:cNvSpPr txBox="1">
            <a:spLocks noChangeArrowheads="1"/>
          </p:cNvSpPr>
          <p:nvPr/>
        </p:nvSpPr>
        <p:spPr bwMode="auto">
          <a:xfrm>
            <a:off x="323850" y="1052513"/>
            <a:ext cx="2808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>
                <a:ea typeface="黑体" panose="02010609060101010101" pitchFamily="49" charset="-122"/>
              </a:rPr>
              <a:t>1</a:t>
            </a:r>
            <a:r>
              <a:rPr lang="en-US" altLang="zh-CN" b="0">
                <a:ea typeface="黑体" panose="02010609060101010101" pitchFamily="49" charset="-122"/>
              </a:rPr>
              <a:t>. </a:t>
            </a:r>
            <a:r>
              <a:rPr lang="zh-CN" altLang="en-US" b="0">
                <a:ea typeface="黑体" panose="02010609060101010101" pitchFamily="49" charset="-122"/>
              </a:rPr>
              <a:t>积分运算电路</a:t>
            </a:r>
          </a:p>
        </p:txBody>
      </p:sp>
      <p:graphicFrame>
        <p:nvGraphicFramePr>
          <p:cNvPr id="547848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011863" y="1050925"/>
          <a:ext cx="9493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393700" progId="Equation.DSMT4">
                  <p:embed/>
                </p:oleObj>
              </mc:Choice>
              <mc:Fallback>
                <p:oleObj name="Equation" r:id="rId8" imgW="4318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050925"/>
                        <a:ext cx="94932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7849" name="Object 9"/>
          <p:cNvGraphicFramePr>
            <a:graphicFrameLocks noChangeAspect="1"/>
          </p:cNvGraphicFramePr>
          <p:nvPr/>
        </p:nvGraphicFramePr>
        <p:xfrm>
          <a:off x="7235825" y="1079500"/>
          <a:ext cx="16192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6600" imgH="368300" progId="Equation.DSMT4">
                  <p:embed/>
                </p:oleObj>
              </mc:Choice>
              <mc:Fallback>
                <p:oleObj name="Equation" r:id="rId10" imgW="736600" imgH="368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1079500"/>
                        <a:ext cx="161925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7850" name="Object 10"/>
          <p:cNvGraphicFramePr>
            <a:graphicFrameLocks noChangeAspect="1"/>
          </p:cNvGraphicFramePr>
          <p:nvPr/>
        </p:nvGraphicFramePr>
        <p:xfrm>
          <a:off x="4859338" y="4652963"/>
          <a:ext cx="39655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03400" imgH="381000" progId="Equation.DSMT4">
                  <p:embed/>
                </p:oleObj>
              </mc:Choice>
              <mc:Fallback>
                <p:oleObj name="Equation" r:id="rId12" imgW="1803400" imgH="381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652963"/>
                        <a:ext cx="3965575" cy="838200"/>
                      </a:xfrm>
                      <a:prstGeom prst="rect">
                        <a:avLst/>
                      </a:prstGeom>
                      <a:solidFill>
                        <a:srgbClr val="AFFFE4"/>
                      </a:solidFill>
                      <a:ln w="9525" algn="ctr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7851" name="AutoShape 11"/>
          <p:cNvSpPr/>
          <p:nvPr/>
        </p:nvSpPr>
        <p:spPr bwMode="auto">
          <a:xfrm>
            <a:off x="3851275" y="3644900"/>
            <a:ext cx="1152525" cy="457200"/>
          </a:xfrm>
          <a:prstGeom prst="borderCallout1">
            <a:avLst>
              <a:gd name="adj1" fmla="val 25000"/>
              <a:gd name="adj2" fmla="val 106611"/>
              <a:gd name="adj3" fmla="val -85417"/>
              <a:gd name="adj4" fmla="val 168181"/>
            </a:avLst>
          </a:prstGeom>
          <a:solidFill>
            <a:srgbClr val="AFFFE4"/>
          </a:solidFill>
          <a:ln w="1905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 b="0">
                <a:solidFill>
                  <a:srgbClr val="000000"/>
                </a:solidFill>
                <a:latin typeface="黑体" panose="02010609060101010101" pitchFamily="49" charset="-122"/>
              </a:rPr>
              <a:t>反相</a:t>
            </a:r>
          </a:p>
        </p:txBody>
      </p:sp>
      <p:sp>
        <p:nvSpPr>
          <p:cNvPr id="547854" name="Text Box 14"/>
          <p:cNvSpPr txBox="1">
            <a:spLocks noChangeArrowheads="1"/>
          </p:cNvSpPr>
          <p:nvPr/>
        </p:nvSpPr>
        <p:spPr bwMode="auto">
          <a:xfrm>
            <a:off x="1614488" y="4843463"/>
            <a:ext cx="3074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/>
              <a:t>若</a:t>
            </a:r>
            <a:r>
              <a:rPr lang="en-US" altLang="zh-CN" i="1"/>
              <a:t>u</a:t>
            </a:r>
            <a:r>
              <a:rPr lang="en-US" altLang="zh-CN" baseline="-25000"/>
              <a:t>i</a:t>
            </a:r>
            <a:r>
              <a:rPr lang="zh-CN" altLang="en-US" b="0"/>
              <a:t>在</a:t>
            </a:r>
            <a:r>
              <a:rPr lang="en-US" altLang="zh-CN" i="1"/>
              <a:t>t</a:t>
            </a:r>
            <a:r>
              <a:rPr lang="en-US" altLang="zh-CN" baseline="-25000"/>
              <a:t>1</a:t>
            </a:r>
            <a:r>
              <a:rPr lang="en-US" altLang="zh-CN"/>
              <a:t>~</a:t>
            </a:r>
            <a:r>
              <a:rPr lang="en-US" altLang="zh-CN" i="1"/>
              <a:t>t</a:t>
            </a:r>
            <a:r>
              <a:rPr lang="en-US" altLang="zh-CN" baseline="-25000"/>
              <a:t>2</a:t>
            </a:r>
            <a:r>
              <a:rPr lang="zh-CN" altLang="en-US" b="0"/>
              <a:t>为常量，则</a:t>
            </a:r>
          </a:p>
        </p:txBody>
      </p:sp>
      <p:graphicFrame>
        <p:nvGraphicFramePr>
          <p:cNvPr id="547855" name="Object 15"/>
          <p:cNvGraphicFramePr>
            <a:graphicFrameLocks noChangeAspect="1"/>
          </p:cNvGraphicFramePr>
          <p:nvPr/>
        </p:nvGraphicFramePr>
        <p:xfrm>
          <a:off x="468313" y="1557338"/>
          <a:ext cx="4186237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2473960" imgH="1882775" progId="Visio.Drawing.11">
                  <p:embed/>
                </p:oleObj>
              </mc:Choice>
              <mc:Fallback>
                <p:oleObj name="Visio" r:id="rId14" imgW="2473960" imgH="1882775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557338"/>
                        <a:ext cx="4186237" cy="318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7856" name="Object 16"/>
          <p:cNvGraphicFramePr>
            <a:graphicFrameLocks noChangeAspect="1"/>
          </p:cNvGraphicFramePr>
          <p:nvPr/>
        </p:nvGraphicFramePr>
        <p:xfrm>
          <a:off x="1827213" y="2773363"/>
          <a:ext cx="3492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6" imgW="241935" imgH="241935" progId="Visio.Drawing.11">
                  <p:embed/>
                </p:oleObj>
              </mc:Choice>
              <mc:Fallback>
                <p:oleObj name="Visio" r:id="rId16" imgW="241935" imgH="241935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2773363"/>
                        <a:ext cx="3492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547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547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4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4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4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54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4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4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4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51" grpId="0" animBg="1"/>
      <p:bldP spid="5478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4F5A38CA-101A-4CB8-B74D-25BCBC974A4E}" type="slidenum">
              <a:rPr lang="zh-CN" altLang="en-US"/>
              <a:t>28</a:t>
            </a:fld>
            <a:endParaRPr lang="en-US" altLang="zh-CN"/>
          </a:p>
        </p:txBody>
      </p:sp>
      <p:sp>
        <p:nvSpPr>
          <p:cNvPr id="54785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三、积分运算电路和微分运算电路</a:t>
            </a:r>
          </a:p>
        </p:txBody>
      </p:sp>
      <p:graphicFrame>
        <p:nvGraphicFramePr>
          <p:cNvPr id="547844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175808916"/>
              </p:ext>
            </p:extLst>
          </p:nvPr>
        </p:nvGraphicFramePr>
        <p:xfrm>
          <a:off x="5652120" y="1817387"/>
          <a:ext cx="2407245" cy="891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520" imgH="380880" progId="Equation.DSMT4">
                  <p:embed/>
                </p:oleObj>
              </mc:Choice>
              <mc:Fallback>
                <p:oleObj name="Equation" r:id="rId2" imgW="1028520" imgH="380880" progId="Equation.DSMT4">
                  <p:embed/>
                  <p:pic>
                    <p:nvPicPr>
                      <p:cNvPr id="547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817387"/>
                        <a:ext cx="2407245" cy="891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7846" name="Text Box 6"/>
          <p:cNvSpPr txBox="1">
            <a:spLocks noChangeArrowheads="1"/>
          </p:cNvSpPr>
          <p:nvPr/>
        </p:nvSpPr>
        <p:spPr bwMode="auto">
          <a:xfrm>
            <a:off x="323850" y="1052513"/>
            <a:ext cx="2808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>
                <a:ea typeface="黑体" panose="02010609060101010101" pitchFamily="49" charset="-122"/>
              </a:rPr>
              <a:t>1</a:t>
            </a:r>
            <a:r>
              <a:rPr lang="en-US" altLang="zh-CN" b="0">
                <a:ea typeface="黑体" panose="02010609060101010101" pitchFamily="49" charset="-122"/>
              </a:rPr>
              <a:t>. </a:t>
            </a:r>
            <a:r>
              <a:rPr lang="zh-CN" altLang="en-US" b="0">
                <a:ea typeface="黑体" panose="02010609060101010101" pitchFamily="49" charset="-122"/>
              </a:rPr>
              <a:t>积分运算电路</a:t>
            </a:r>
          </a:p>
        </p:txBody>
      </p:sp>
      <p:graphicFrame>
        <p:nvGraphicFramePr>
          <p:cNvPr id="547855" name="Object 15"/>
          <p:cNvGraphicFramePr>
            <a:graphicFrameLocks noChangeAspect="1"/>
          </p:cNvGraphicFramePr>
          <p:nvPr/>
        </p:nvGraphicFramePr>
        <p:xfrm>
          <a:off x="468313" y="1557338"/>
          <a:ext cx="4186237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473960" imgH="1882775" progId="Visio.Drawing.11">
                  <p:embed/>
                </p:oleObj>
              </mc:Choice>
              <mc:Fallback>
                <p:oleObj name="Visio" r:id="rId4" imgW="2473960" imgH="1882775" progId="Visio.Drawing.11">
                  <p:embed/>
                  <p:pic>
                    <p:nvPicPr>
                      <p:cNvPr id="5478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557338"/>
                        <a:ext cx="4186237" cy="318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7856" name="Object 16"/>
          <p:cNvGraphicFramePr>
            <a:graphicFrameLocks noChangeAspect="1"/>
          </p:cNvGraphicFramePr>
          <p:nvPr/>
        </p:nvGraphicFramePr>
        <p:xfrm>
          <a:off x="1827213" y="2773363"/>
          <a:ext cx="3492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41935" imgH="241935" progId="Visio.Drawing.11">
                  <p:embed/>
                </p:oleObj>
              </mc:Choice>
              <mc:Fallback>
                <p:oleObj name="Visio" r:id="rId6" imgW="241935" imgH="241935" progId="Visio.Drawing.11">
                  <p:embed/>
                  <p:pic>
                    <p:nvPicPr>
                      <p:cNvPr id="5478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2773363"/>
                        <a:ext cx="3492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24F9F53E-9CE7-DDAF-1027-E2AC559FBF0C}"/>
              </a:ext>
            </a:extLst>
          </p:cNvPr>
          <p:cNvSpPr txBox="1"/>
          <p:nvPr/>
        </p:nvSpPr>
        <p:spPr>
          <a:xfrm>
            <a:off x="4667108" y="3429000"/>
            <a:ext cx="4377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RC</a:t>
            </a:r>
            <a:r>
              <a:rPr lang="zh-CN" altLang="en-US" dirty="0"/>
              <a:t>为时间常数，影响积分速度</a:t>
            </a:r>
            <a:endParaRPr lang="en-US" altLang="zh-CN" dirty="0"/>
          </a:p>
          <a:p>
            <a:r>
              <a:rPr lang="en-US" altLang="zh-CN" dirty="0"/>
              <a:t>RC</a:t>
            </a:r>
            <a:r>
              <a:rPr lang="zh-CN" altLang="en-US" dirty="0"/>
              <a:t>越大，速度越慢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RC</a:t>
            </a:r>
            <a:r>
              <a:rPr lang="zh-CN" altLang="en-US" dirty="0"/>
              <a:t>越小，速度越快</a:t>
            </a:r>
          </a:p>
        </p:txBody>
      </p:sp>
    </p:spTree>
    <p:extLst>
      <p:ext uri="{BB962C8B-B14F-4D97-AF65-F5344CB8AC3E}">
        <p14:creationId xmlns:p14="http://schemas.microsoft.com/office/powerpoint/2010/main" val="237023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47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47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4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22665E0D-035C-40E6-A657-546F8C726D72}" type="slidenum">
              <a:rPr lang="zh-CN" altLang="en-US"/>
              <a:t>2</a:t>
            </a:fld>
            <a:endParaRPr lang="en-US" altLang="zh-CN"/>
          </a:p>
        </p:txBody>
      </p:sp>
      <p:sp>
        <p:nvSpPr>
          <p:cNvPr id="517127" name="Rectangle 7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632526" cy="720725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模拟集成运算放大器及应用</a:t>
            </a:r>
          </a:p>
        </p:txBody>
      </p:sp>
      <p:sp>
        <p:nvSpPr>
          <p:cNvPr id="51712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4679950"/>
          </a:xfrm>
        </p:spPr>
        <p:txBody>
          <a:bodyPr/>
          <a:lstStyle/>
          <a:p>
            <a:pPr lvl="1">
              <a:lnSpc>
                <a:spcPct val="140000"/>
              </a:lnSpc>
              <a:spcBef>
                <a:spcPct val="50000"/>
              </a:spcBef>
            </a:pPr>
            <a:r>
              <a:rPr lang="en-US" altLang="zh-CN" sz="2600" b="1" dirty="0"/>
              <a:t>4.1  </a:t>
            </a:r>
            <a:r>
              <a:rPr lang="zh-CN" altLang="en-US" sz="2600" b="1" dirty="0"/>
              <a:t>放大电路概述及其主要性能指标</a:t>
            </a:r>
          </a:p>
          <a:p>
            <a:pPr lvl="1">
              <a:lnSpc>
                <a:spcPct val="140000"/>
              </a:lnSpc>
              <a:spcBef>
                <a:spcPct val="50000"/>
              </a:spcBef>
            </a:pPr>
            <a:r>
              <a:rPr lang="en-US" altLang="zh-CN" sz="2600" b="1" dirty="0"/>
              <a:t>4.2  </a:t>
            </a:r>
            <a:r>
              <a:rPr lang="zh-CN" altLang="en-US" sz="2600" b="1" dirty="0"/>
              <a:t>模拟集成电路运算放大器</a:t>
            </a:r>
          </a:p>
          <a:p>
            <a:pPr lvl="1">
              <a:lnSpc>
                <a:spcPct val="140000"/>
              </a:lnSpc>
              <a:spcBef>
                <a:spcPct val="50000"/>
              </a:spcBef>
            </a:pPr>
            <a:r>
              <a:rPr lang="en-US" altLang="zh-CN" sz="2600" b="1" dirty="0"/>
              <a:t>4.3  </a:t>
            </a:r>
            <a:r>
              <a:rPr lang="zh-CN" altLang="en-US" sz="2600" b="1" dirty="0"/>
              <a:t>理想集成运算放大器</a:t>
            </a:r>
          </a:p>
          <a:p>
            <a:pPr lvl="1">
              <a:lnSpc>
                <a:spcPct val="140000"/>
              </a:lnSpc>
              <a:spcBef>
                <a:spcPct val="50000"/>
              </a:spcBef>
            </a:pPr>
            <a:r>
              <a:rPr lang="en-US" altLang="zh-CN" sz="2600" b="1" dirty="0">
                <a:solidFill>
                  <a:srgbClr val="FF000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4.4  </a:t>
            </a:r>
            <a:r>
              <a:rPr lang="zh-CN" altLang="en-US" sz="2600" b="1" dirty="0">
                <a:solidFill>
                  <a:srgbClr val="FF000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基本运算电路</a:t>
            </a:r>
            <a:endParaRPr lang="zh-CN" altLang="en-US" sz="2600" b="1" dirty="0">
              <a:solidFill>
                <a:srgbClr val="FF0000"/>
              </a:solidFill>
            </a:endParaRPr>
          </a:p>
          <a:p>
            <a:pPr lvl="1">
              <a:lnSpc>
                <a:spcPct val="140000"/>
              </a:lnSpc>
              <a:spcBef>
                <a:spcPct val="50000"/>
              </a:spcBef>
            </a:pPr>
            <a:r>
              <a:rPr lang="en-US" altLang="zh-CN" sz="2600" b="1" dirty="0"/>
              <a:t>4.5  </a:t>
            </a:r>
            <a:r>
              <a:rPr lang="zh-CN" altLang="en-US" sz="2600" b="1" dirty="0"/>
              <a:t>电压比较器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BA5E8B6F-F58C-4326-9EA8-D9D6E129F79E}" type="slidenum">
              <a:rPr lang="zh-CN" altLang="en-US"/>
              <a:t>29</a:t>
            </a:fld>
            <a:endParaRPr lang="en-US" altLang="zh-CN"/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三、积分运算电路和微分运算电路</a:t>
            </a:r>
          </a:p>
        </p:txBody>
      </p:sp>
      <p:sp>
        <p:nvSpPr>
          <p:cNvPr id="589830" name="Text Box 6"/>
          <p:cNvSpPr txBox="1">
            <a:spLocks noChangeArrowheads="1"/>
          </p:cNvSpPr>
          <p:nvPr/>
        </p:nvSpPr>
        <p:spPr bwMode="auto">
          <a:xfrm>
            <a:off x="323850" y="1052513"/>
            <a:ext cx="2808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>
                <a:ea typeface="黑体" panose="02010609060101010101" pitchFamily="49" charset="-122"/>
              </a:rPr>
              <a:t>1</a:t>
            </a:r>
            <a:r>
              <a:rPr lang="en-US" altLang="zh-CN" b="0">
                <a:ea typeface="黑体" panose="02010609060101010101" pitchFamily="49" charset="-122"/>
              </a:rPr>
              <a:t>. </a:t>
            </a:r>
            <a:r>
              <a:rPr lang="zh-CN" altLang="en-US" b="0">
                <a:ea typeface="黑体" panose="02010609060101010101" pitchFamily="49" charset="-122"/>
              </a:rPr>
              <a:t>积分运算电路</a:t>
            </a:r>
          </a:p>
        </p:txBody>
      </p:sp>
      <p:graphicFrame>
        <p:nvGraphicFramePr>
          <p:cNvPr id="589836" name="Object 12"/>
          <p:cNvGraphicFramePr>
            <a:graphicFrameLocks noChangeAspect="1"/>
          </p:cNvGraphicFramePr>
          <p:nvPr/>
        </p:nvGraphicFramePr>
        <p:xfrm>
          <a:off x="395288" y="2060575"/>
          <a:ext cx="4186237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473960" imgH="1882775" progId="Visio.Drawing.11">
                  <p:embed/>
                </p:oleObj>
              </mc:Choice>
              <mc:Fallback>
                <p:oleObj name="Visio" r:id="rId2" imgW="2473960" imgH="1882775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060575"/>
                        <a:ext cx="4186237" cy="318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38" name="Text Box 14"/>
          <p:cNvSpPr txBox="1">
            <a:spLocks noChangeArrowheads="1"/>
          </p:cNvSpPr>
          <p:nvPr/>
        </p:nvSpPr>
        <p:spPr bwMode="auto">
          <a:xfrm>
            <a:off x="4500563" y="1412875"/>
            <a:ext cx="39592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为了放置低频信号增益过大，可与</a:t>
            </a:r>
            <a:r>
              <a:rPr lang="en-US" altLang="zh-CN" i="1" dirty="0"/>
              <a:t>C</a:t>
            </a:r>
            <a:r>
              <a:rPr lang="en-US" altLang="zh-CN" baseline="-25000" dirty="0"/>
              <a:t>f</a:t>
            </a:r>
            <a:r>
              <a:rPr lang="zh-CN" altLang="en-US" dirty="0"/>
              <a:t>并联一个大电阻</a:t>
            </a:r>
            <a:r>
              <a:rPr lang="en-US" altLang="zh-CN" i="1" dirty="0"/>
              <a:t>R</a:t>
            </a:r>
            <a:r>
              <a:rPr lang="en-US" altLang="zh-CN" baseline="-25000" dirty="0"/>
              <a:t>f</a:t>
            </a:r>
          </a:p>
        </p:txBody>
      </p:sp>
      <p:graphicFrame>
        <p:nvGraphicFramePr>
          <p:cNvPr id="589839" name="Object 15"/>
          <p:cNvGraphicFramePr>
            <a:graphicFrameLocks noChangeAspect="1"/>
          </p:cNvGraphicFramePr>
          <p:nvPr/>
        </p:nvGraphicFramePr>
        <p:xfrm>
          <a:off x="2003425" y="1539875"/>
          <a:ext cx="204787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210310" imgH="672465" progId="Visio.Drawing.11">
                  <p:embed/>
                </p:oleObj>
              </mc:Choice>
              <mc:Fallback>
                <p:oleObj name="Visio" r:id="rId4" imgW="1210310" imgH="672465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1539875"/>
                        <a:ext cx="204787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42" name="Object 18"/>
          <p:cNvGraphicFramePr>
            <a:graphicFrameLocks noChangeAspect="1"/>
          </p:cNvGraphicFramePr>
          <p:nvPr/>
        </p:nvGraphicFramePr>
        <p:xfrm>
          <a:off x="274638" y="3652838"/>
          <a:ext cx="2112962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254760" imgH="1049020" progId="Visio.Drawing.11">
                  <p:embed/>
                </p:oleObj>
              </mc:Choice>
              <mc:Fallback>
                <p:oleObj name="Visio" r:id="rId6" imgW="1254760" imgH="1049020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3652838"/>
                        <a:ext cx="2112962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44" name="Object 20"/>
          <p:cNvGraphicFramePr>
            <a:graphicFrameLocks noChangeAspect="1"/>
          </p:cNvGraphicFramePr>
          <p:nvPr/>
        </p:nvGraphicFramePr>
        <p:xfrm>
          <a:off x="331788" y="2932113"/>
          <a:ext cx="3206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97485" imgH="233045" progId="Visio.Drawing.11">
                  <p:embed/>
                </p:oleObj>
              </mc:Choice>
              <mc:Fallback>
                <p:oleObj name="Visio" r:id="rId8" imgW="197485" imgH="233045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2932113"/>
                        <a:ext cx="3206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45" name="Text Box 21"/>
          <p:cNvSpPr txBox="1">
            <a:spLocks noChangeArrowheads="1"/>
          </p:cNvSpPr>
          <p:nvPr/>
        </p:nvSpPr>
        <p:spPr bwMode="auto">
          <a:xfrm>
            <a:off x="5148263" y="2708275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差动积分电路</a:t>
            </a:r>
          </a:p>
        </p:txBody>
      </p:sp>
      <p:graphicFrame>
        <p:nvGraphicFramePr>
          <p:cNvPr id="589846" name="Object 22"/>
          <p:cNvGraphicFramePr>
            <a:graphicFrameLocks noChangeAspect="1"/>
          </p:cNvGraphicFramePr>
          <p:nvPr/>
        </p:nvGraphicFramePr>
        <p:xfrm>
          <a:off x="4859338" y="3644900"/>
          <a:ext cx="366395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663700" imgH="444500" progId="Equation.3">
                  <p:embed/>
                </p:oleObj>
              </mc:Choice>
              <mc:Fallback>
                <p:oleObj name="公式" r:id="rId10" imgW="1663700" imgH="4445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644900"/>
                        <a:ext cx="366395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8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8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58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58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8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8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38" grpId="0"/>
      <p:bldP spid="58984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6F56C8EF-CE8C-44AB-9918-56A8310E5D47}" type="slidenum">
              <a:rPr lang="zh-CN" altLang="en-US"/>
              <a:t>30</a:t>
            </a:fld>
            <a:endParaRPr lang="en-US" altLang="zh-CN"/>
          </a:p>
        </p:txBody>
      </p:sp>
      <p:sp>
        <p:nvSpPr>
          <p:cNvPr id="548869" name="AutoShape 5"/>
          <p:cNvSpPr/>
          <p:nvPr/>
        </p:nvSpPr>
        <p:spPr bwMode="auto">
          <a:xfrm>
            <a:off x="7956550" y="5445125"/>
            <a:ext cx="892175" cy="457200"/>
          </a:xfrm>
          <a:prstGeom prst="borderCallout2">
            <a:avLst>
              <a:gd name="adj1" fmla="val 25000"/>
              <a:gd name="adj2" fmla="val -8542"/>
              <a:gd name="adj3" fmla="val 25000"/>
              <a:gd name="adj4" fmla="val -8542"/>
              <a:gd name="adj5" fmla="val -9028"/>
              <a:gd name="adj6" fmla="val -71708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 eaLnBrk="0" hangingPunct="0">
              <a:spcBef>
                <a:spcPct val="0"/>
              </a:spcBef>
            </a:pPr>
            <a:r>
              <a:rPr lang="zh-CN" altLang="en-US">
                <a:solidFill>
                  <a:srgbClr val="0000F6"/>
                </a:solidFill>
                <a:ea typeface="楷体_GB2312" pitchFamily="49" charset="-122"/>
              </a:rPr>
              <a:t>移相</a:t>
            </a:r>
          </a:p>
        </p:txBody>
      </p:sp>
      <p:sp>
        <p:nvSpPr>
          <p:cNvPr id="548871" name="Text Box 7"/>
          <p:cNvSpPr txBox="1">
            <a:spLocks noChangeArrowheads="1"/>
          </p:cNvSpPr>
          <p:nvPr/>
        </p:nvSpPr>
        <p:spPr bwMode="auto">
          <a:xfrm>
            <a:off x="3535363" y="1087438"/>
            <a:ext cx="5608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b="0"/>
              <a:t>1) </a:t>
            </a:r>
            <a:r>
              <a:rPr lang="zh-CN" altLang="en-US" b="0"/>
              <a:t>输入为阶跃信号时的输出电压波形？</a:t>
            </a:r>
          </a:p>
        </p:txBody>
      </p:sp>
      <p:sp>
        <p:nvSpPr>
          <p:cNvPr id="548872" name="Text Box 8"/>
          <p:cNvSpPr txBox="1">
            <a:spLocks noChangeArrowheads="1"/>
          </p:cNvSpPr>
          <p:nvPr/>
        </p:nvSpPr>
        <p:spPr bwMode="auto">
          <a:xfrm>
            <a:off x="3563938" y="2179638"/>
            <a:ext cx="5256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b="0"/>
              <a:t>2) </a:t>
            </a:r>
            <a:r>
              <a:rPr lang="zh-CN" altLang="en-US" b="0"/>
              <a:t>输入为方波时的输出电压波形？</a:t>
            </a:r>
          </a:p>
        </p:txBody>
      </p:sp>
      <p:sp>
        <p:nvSpPr>
          <p:cNvPr id="548873" name="Text Box 9"/>
          <p:cNvSpPr txBox="1">
            <a:spLocks noChangeArrowheads="1"/>
          </p:cNvSpPr>
          <p:nvPr/>
        </p:nvSpPr>
        <p:spPr bwMode="auto">
          <a:xfrm>
            <a:off x="3563938" y="2598738"/>
            <a:ext cx="5140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b="0"/>
              <a:t>3) </a:t>
            </a:r>
            <a:r>
              <a:rPr lang="zh-CN" altLang="en-US" b="0"/>
              <a:t>输入为正弦波时的输出电压波形？</a:t>
            </a:r>
          </a:p>
        </p:txBody>
      </p:sp>
      <p:sp>
        <p:nvSpPr>
          <p:cNvPr id="548874" name="AutoShape 10"/>
          <p:cNvSpPr/>
          <p:nvPr/>
        </p:nvSpPr>
        <p:spPr bwMode="auto">
          <a:xfrm>
            <a:off x="250825" y="5734050"/>
            <a:ext cx="1550988" cy="457200"/>
          </a:xfrm>
          <a:prstGeom prst="borderCallout1">
            <a:avLst>
              <a:gd name="adj1" fmla="val 25000"/>
              <a:gd name="adj2" fmla="val 104912"/>
              <a:gd name="adj3" fmla="val -164236"/>
              <a:gd name="adj4" fmla="val 111361"/>
            </a:avLst>
          </a:prstGeom>
          <a:solidFill>
            <a:srgbClr val="66FFFF"/>
          </a:solidFill>
          <a:ln w="1905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>
                <a:solidFill>
                  <a:srgbClr val="0000F6"/>
                </a:solidFill>
                <a:ea typeface="楷体_GB2312" pitchFamily="49" charset="-122"/>
              </a:rPr>
              <a:t>线性积分</a:t>
            </a:r>
          </a:p>
        </p:txBody>
      </p:sp>
      <p:sp>
        <p:nvSpPr>
          <p:cNvPr id="548875" name="AutoShape 11"/>
          <p:cNvSpPr/>
          <p:nvPr/>
        </p:nvSpPr>
        <p:spPr bwMode="auto">
          <a:xfrm>
            <a:off x="2049463" y="5734050"/>
            <a:ext cx="1577975" cy="457200"/>
          </a:xfrm>
          <a:prstGeom prst="borderCallout1">
            <a:avLst>
              <a:gd name="adj1" fmla="val 25000"/>
              <a:gd name="adj2" fmla="val 104829"/>
              <a:gd name="adj3" fmla="val -39931"/>
              <a:gd name="adj4" fmla="val 144968"/>
            </a:avLst>
          </a:prstGeom>
          <a:solidFill>
            <a:srgbClr val="66FFFF"/>
          </a:solidFill>
          <a:ln w="1905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>
                <a:solidFill>
                  <a:srgbClr val="0000F6"/>
                </a:solidFill>
                <a:ea typeface="楷体_GB2312" pitchFamily="49" charset="-122"/>
              </a:rPr>
              <a:t>波形变换</a:t>
            </a:r>
          </a:p>
        </p:txBody>
      </p:sp>
      <p:sp>
        <p:nvSpPr>
          <p:cNvPr id="548879" name="Rectangle 15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6911975" cy="720725"/>
          </a:xfrm>
        </p:spPr>
        <p:txBody>
          <a:bodyPr/>
          <a:lstStyle/>
          <a:p>
            <a:r>
              <a:rPr lang="zh-CN" altLang="en-US" sz="2800"/>
              <a:t>利用积分运算的基本关系实现不同的功能</a:t>
            </a:r>
          </a:p>
        </p:txBody>
      </p:sp>
      <p:graphicFrame>
        <p:nvGraphicFramePr>
          <p:cNvPr id="548877" name="Object 13"/>
          <p:cNvGraphicFramePr>
            <a:graphicFrameLocks noGrp="1" noChangeAspect="1"/>
          </p:cNvGraphicFramePr>
          <p:nvPr>
            <p:ph idx="4294967295"/>
          </p:nvPr>
        </p:nvGraphicFramePr>
        <p:xfrm>
          <a:off x="3679825" y="1466850"/>
          <a:ext cx="432276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68500" imgH="368300" progId="Equation.DSMT4">
                  <p:embed/>
                </p:oleObj>
              </mc:Choice>
              <mc:Fallback>
                <p:oleObj name="Equation" r:id="rId2" imgW="1968500" imgH="368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1466850"/>
                        <a:ext cx="4322763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81" name="Object 17"/>
          <p:cNvGraphicFramePr/>
          <p:nvPr/>
        </p:nvGraphicFramePr>
        <p:xfrm>
          <a:off x="107950" y="979488"/>
          <a:ext cx="3487738" cy="265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850515" imgH="1936115" progId="Visio.Drawing.11">
                  <p:embed/>
                </p:oleObj>
              </mc:Choice>
              <mc:Fallback>
                <p:oleObj name="Visio" r:id="rId4" imgW="2850515" imgH="1936115" progId="Visio.Drawing.11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017"/>
                      <a:stretch>
                        <a:fillRect/>
                      </a:stretch>
                    </p:blipFill>
                    <p:spPr bwMode="auto">
                      <a:xfrm>
                        <a:off x="107950" y="979488"/>
                        <a:ext cx="3487738" cy="265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84" name="Object 20"/>
          <p:cNvGraphicFramePr>
            <a:graphicFrameLocks noChangeAspect="1"/>
          </p:cNvGraphicFramePr>
          <p:nvPr/>
        </p:nvGraphicFramePr>
        <p:xfrm>
          <a:off x="611188" y="2924175"/>
          <a:ext cx="2476500" cy="265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581400" imgH="3416300" progId="Visio.Drawing.11">
                  <p:embed/>
                </p:oleObj>
              </mc:Choice>
              <mc:Fallback>
                <p:oleObj name="Visio" r:id="rId6" imgW="3581400" imgH="3416300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24175"/>
                        <a:ext cx="2476500" cy="265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410185"/>
              </p:ext>
            </p:extLst>
          </p:nvPr>
        </p:nvGraphicFramePr>
        <p:xfrm>
          <a:off x="3276600" y="2781300"/>
          <a:ext cx="2544763" cy="296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2666855" imgH="2895651" progId="Visio.Drawing.11">
                  <p:embed/>
                </p:oleObj>
              </mc:Choice>
              <mc:Fallback>
                <p:oleObj name="Visio" r:id="rId8" imgW="2666855" imgH="2895651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781300"/>
                        <a:ext cx="2544763" cy="296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87" name="Object 23"/>
          <p:cNvGraphicFramePr>
            <a:graphicFrameLocks noChangeAspect="1"/>
          </p:cNvGraphicFramePr>
          <p:nvPr/>
        </p:nvGraphicFramePr>
        <p:xfrm>
          <a:off x="6300788" y="3063875"/>
          <a:ext cx="2451100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2106930" imgH="2232025" progId="Visio.Drawing.11">
                  <p:embed/>
                </p:oleObj>
              </mc:Choice>
              <mc:Fallback>
                <p:oleObj name="Visio" r:id="rId10" imgW="2106930" imgH="2232025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063875"/>
                        <a:ext cx="2451100" cy="259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8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4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4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8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4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4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8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4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9" grpId="0" animBg="1" autoUpdateAnimBg="0"/>
      <p:bldP spid="548871" grpId="0" build="p" autoUpdateAnimBg="0"/>
      <p:bldP spid="548872" grpId="0" build="p" autoUpdateAnimBg="0"/>
      <p:bldP spid="548873" grpId="0" build="p" autoUpdateAnimBg="0"/>
      <p:bldP spid="548874" grpId="0" animBg="1" autoUpdateAnimBg="0"/>
      <p:bldP spid="54887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804EC-A1E4-B75E-6BF8-4BE402D1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7127382-A0FE-12CC-F5A3-2BF2DEB29A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CB6E7-80AD-450E-9AC5-0FF364EF30D0}" type="slidenum">
              <a:rPr lang="zh-CN" altLang="en-US" smtClean="0"/>
              <a:t>31</a:t>
            </a:fld>
            <a:endParaRPr lang="en-US" altLang="zh-CN"/>
          </a:p>
        </p:txBody>
      </p:sp>
      <p:pic>
        <p:nvPicPr>
          <p:cNvPr id="4" name="C9F754DE-2CAD-44b6-B708-469DEB6407EB-1" descr="C:/Users/AA/AppData/Local/Temp/wpp.bvXAFFwpp">
            <a:extLst>
              <a:ext uri="{FF2B5EF4-FFF2-40B4-BE49-F238E27FC236}">
                <a16:creationId xmlns:a16="http://schemas.microsoft.com/office/drawing/2014/main" id="{4979342D-DDE0-168B-D929-B405B2C9D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0"/>
            <a:ext cx="8280920" cy="691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77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560" y="2604135"/>
            <a:ext cx="8229600" cy="3036570"/>
          </a:xfrm>
        </p:spPr>
        <p:txBody>
          <a:bodyPr/>
          <a:lstStyle/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b="1">
                <a:solidFill>
                  <a:srgbClr val="458361"/>
                </a:solidFill>
              </a:rPr>
              <a:t>	</a:t>
            </a:r>
            <a:r>
              <a:rPr kumimoji="1" lang="zh-CN" altLang="en-US" sz="2800" kern="1200">
                <a:solidFill>
                  <a:srgbClr val="3333CC"/>
                </a:solidFill>
                <a:latin typeface="+mj-lt"/>
                <a:ea typeface="楷体_GB2312" pitchFamily="49" charset="-122"/>
              </a:rPr>
              <a:t>	</a:t>
            </a:r>
            <a:r>
              <a:rPr kumimoji="1" lang="en-US" altLang="zh-CN" sz="2800" kern="1200">
                <a:solidFill>
                  <a:srgbClr val="3333CC"/>
                </a:solidFill>
                <a:latin typeface="+mj-lt"/>
                <a:ea typeface="楷体_GB2312" pitchFamily="49" charset="-122"/>
              </a:rPr>
              <a:t>1. </a:t>
            </a:r>
            <a:r>
              <a:rPr kumimoji="1" lang="zh-CN" altLang="en-US" sz="2800" kern="120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49" charset="-122"/>
              </a:rPr>
              <a:t>重点掌握基本运算电路：</a:t>
            </a:r>
            <a:endParaRPr kumimoji="1" lang="en-US" altLang="zh-CN" sz="2800" kern="1200">
              <a:solidFill>
                <a:srgbClr val="33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kumimoji="1" lang="en-US" altLang="zh-CN" sz="2800" kern="120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49" charset="-122"/>
              </a:rPr>
              <a:t>		</a:t>
            </a:r>
            <a:r>
              <a:rPr kumimoji="1" lang="zh-CN" altLang="en-US" sz="2800" kern="12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比例（反相、同相、电压跟随），</a:t>
            </a:r>
            <a:endParaRPr kumimoji="1" lang="en-US" altLang="zh-CN" sz="2800" kern="120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kumimoji="1" lang="en-US" altLang="zh-CN" sz="2800" kern="12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		</a:t>
            </a:r>
            <a:r>
              <a:rPr kumimoji="1" lang="zh-CN" altLang="en-US" sz="2800" kern="12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加减（反相求和、同相求和、减法电路），</a:t>
            </a:r>
            <a:endParaRPr kumimoji="1" lang="en-US" altLang="zh-CN" sz="2800" kern="120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kumimoji="1" lang="en-US" altLang="zh-CN" sz="2800" kern="12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en-US" altLang="zh-CN" sz="2800" kern="1200">
                <a:solidFill>
                  <a:srgbClr val="3333CC"/>
                </a:solidFill>
                <a:latin typeface="+mj-lt"/>
                <a:ea typeface="楷体_GB2312" pitchFamily="49" charset="-122"/>
              </a:rPr>
              <a:t>	2. </a:t>
            </a:r>
            <a:r>
              <a:rPr kumimoji="1" lang="zh-CN" altLang="en-US" sz="2800" kern="120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49" charset="-122"/>
              </a:rPr>
              <a:t>理解积分微分运算电路的作用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kumimoji="1" lang="zh-CN" altLang="en-US" sz="2800" kern="120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49" charset="-122"/>
              </a:rPr>
              <a:t>作业： 4.7、4.8、4.11、4.12、4.15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b="1">
                <a:solidFill>
                  <a:srgbClr val="458361"/>
                </a:solidFill>
              </a:rPr>
              <a:t>		</a:t>
            </a:r>
            <a:endParaRPr kumimoji="1" lang="en-US" altLang="zh-CN" sz="2800" kern="120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6192838" cy="720725"/>
          </a:xfrm>
        </p:spPr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模拟集成运算放大电路</a:t>
            </a:r>
          </a:p>
        </p:txBody>
      </p:sp>
      <p:grpSp>
        <p:nvGrpSpPr>
          <p:cNvPr id="6" name="Group 15"/>
          <p:cNvGrpSpPr/>
          <p:nvPr/>
        </p:nvGrpSpPr>
        <p:grpSpPr bwMode="auto">
          <a:xfrm>
            <a:off x="336550" y="909638"/>
            <a:ext cx="8389938" cy="5367337"/>
            <a:chOff x="862" y="730"/>
            <a:chExt cx="4218" cy="2655"/>
          </a:xfrm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862" y="1003"/>
              <a:ext cx="4218" cy="2382"/>
            </a:xfrm>
            <a:prstGeom prst="roundRect">
              <a:avLst>
                <a:gd name="adj" fmla="val 5542"/>
              </a:avLst>
            </a:prstGeom>
            <a:noFill/>
            <a:ln w="38100">
              <a:solidFill>
                <a:srgbClr val="45836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725" y="857"/>
              <a:ext cx="1799" cy="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45836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lang="zh-CN" altLang="en-US" sz="3200" b="1">
                  <a:solidFill>
                    <a:srgbClr val="45836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知 识 小</a:t>
              </a:r>
              <a:r>
                <a:rPr lang="zh-CN" altLang="en-US" sz="3200">
                  <a:solidFill>
                    <a:srgbClr val="45836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结</a:t>
              </a: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45836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376" y="730"/>
              <a:ext cx="771" cy="499"/>
            </a:xfrm>
            <a:prstGeom prst="ellipse">
              <a:avLst/>
            </a:prstGeom>
            <a:gradFill rotWithShape="1">
              <a:gsLst>
                <a:gs pos="0">
                  <a:srgbClr val="458361">
                    <a:alpha val="46999"/>
                  </a:srgbClr>
                </a:gs>
                <a:gs pos="100000">
                  <a:srgbClr val="203D2D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028" y="748"/>
              <a:ext cx="771" cy="499"/>
            </a:xfrm>
            <a:prstGeom prst="ellipse">
              <a:avLst/>
            </a:prstGeom>
            <a:gradFill rotWithShape="1">
              <a:gsLst>
                <a:gs pos="0">
                  <a:srgbClr val="458361">
                    <a:alpha val="46999"/>
                  </a:srgbClr>
                </a:gs>
                <a:gs pos="100000">
                  <a:srgbClr val="203D2D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1" name="Picture 13" descr="未标题-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6569">
              <a:off x="1297" y="899"/>
              <a:ext cx="553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13" descr="未标题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99621">
            <a:off x="5472113" y="904875"/>
            <a:ext cx="1100137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4ADD9-863F-4D0B-8753-1E3A51A50B9D}" type="slidenum">
              <a:rPr lang="zh-CN" altLang="en-US" smtClean="0"/>
              <a:t>3</a:t>
            </a:fld>
            <a:endParaRPr lang="en-US" altLang="zh-CN"/>
          </a:p>
        </p:txBody>
      </p:sp>
      <p:sp>
        <p:nvSpPr>
          <p:cNvPr id="5" name="矩形 4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306286" y="1096347"/>
            <a:ext cx="6531428" cy="46653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5600" rIns="355600" rtlCol="0" anchor="ctr"/>
          <a:lstStyle/>
          <a:p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慕课视频片段</a:t>
            </a: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zh-CN" altLang="en-US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视频名称：</a:t>
            </a:r>
            <a:r>
              <a:rPr lang="en-US" altLang="zh-CN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7.3 </a:t>
            </a:r>
            <a:r>
              <a:rPr lang="zh-CN" altLang="en-US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反相输入比例运算电路</a:t>
            </a:r>
            <a:r>
              <a:rPr lang="en-US" altLang="zh-CN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r>
              <a:rPr lang="zh-CN" altLang="en-US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反相输入比例运算电路</a:t>
            </a: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zh-CN" altLang="en-US" sz="110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41AAC-D7EA-3BB8-B268-591B2751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基本运算电路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129890-7623-DA37-DADB-3D7B0B39A1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4ADD9-863F-4D0B-8753-1E3A51A50B9D}" type="slidenum">
              <a:rPr lang="zh-CN" altLang="en-US" smtClean="0"/>
              <a:t>4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777B8B8-1CCB-7AD8-3505-D8595E3FABF7}"/>
              </a:ext>
            </a:extLst>
          </p:cNvPr>
          <p:cNvSpPr/>
          <p:nvPr/>
        </p:nvSpPr>
        <p:spPr>
          <a:xfrm>
            <a:off x="35496" y="1196975"/>
            <a:ext cx="5864225" cy="4338320"/>
          </a:xfrm>
          <a:prstGeom prst="rect">
            <a:avLst/>
          </a:prstGeom>
          <a:noFill/>
          <a:ln w="28575">
            <a:noFill/>
          </a:ln>
        </p:spPr>
        <p:txBody>
          <a:bodyPr wrap="square" anchor="t">
            <a:spAutoFit/>
          </a:bodyPr>
          <a:lstStyle/>
          <a:p>
            <a:pPr marL="457200" algn="l">
              <a:buFont typeface="Arial" panose="020B0604020202020204" pitchFamily="34" charset="0"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集成运放是高增益的放大器，若在运算放大器的输入端与输出端之间加上适当的反馈网络，便可以实现不同的电路功能。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加入</a:t>
            </a:r>
            <a:r>
              <a:rPr lang="zh-CN" altLang="en-US" sz="1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线性负反馈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网络，可以实现信号的放大功能以及加、减、微分、积分等模拟运算功能；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加入</a:t>
            </a:r>
            <a:r>
              <a:rPr lang="zh-CN" altLang="en-US" sz="1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非线性负反馈</a:t>
            </a:r>
            <a:r>
              <a:rPr lang="zh-CN" altLang="en-US" sz="18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网络，可以实现乘法、除法、对数等模拟运算功能。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加入线性或非线性</a:t>
            </a:r>
            <a:r>
              <a:rPr lang="zh-CN" altLang="en-US" sz="1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正反馈网络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（或将正、负两种反馈形式同时加入），可构成一个</a:t>
            </a:r>
            <a:r>
              <a:rPr lang="zh-CN" altLang="en-US" sz="1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振荡器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产生各种不同的形态的模拟信号（如正弦波、三角波等）</a:t>
            </a:r>
          </a:p>
        </p:txBody>
      </p:sp>
      <p:graphicFrame>
        <p:nvGraphicFramePr>
          <p:cNvPr id="9" name="Object 13">
            <a:extLst>
              <a:ext uri="{FF2B5EF4-FFF2-40B4-BE49-F238E27FC236}">
                <a16:creationId xmlns:a16="http://schemas.microsoft.com/office/drawing/2014/main" id="{6B292156-6DD9-76A4-F4D7-A6D73C3B31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24098"/>
              </p:ext>
            </p:extLst>
          </p:nvPr>
        </p:nvGraphicFramePr>
        <p:xfrm>
          <a:off x="5291939" y="638021"/>
          <a:ext cx="34940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323999" imgH="1447826" progId="Visio.Drawing.11">
                  <p:embed/>
                </p:oleObj>
              </mc:Choice>
              <mc:Fallback>
                <p:oleObj name="Visio" r:id="rId2" imgW="2323999" imgH="1447826" progId="Visio.Drawing.11">
                  <p:embed/>
                  <p:pic>
                    <p:nvPicPr>
                      <p:cNvPr id="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939" y="638021"/>
                        <a:ext cx="3494088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>
            <a:extLst>
              <a:ext uri="{FF2B5EF4-FFF2-40B4-BE49-F238E27FC236}">
                <a16:creationId xmlns:a16="http://schemas.microsoft.com/office/drawing/2014/main" id="{13064730-D374-6C94-C8BD-12550ACF3D7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15637462"/>
              </p:ext>
            </p:extLst>
          </p:nvPr>
        </p:nvGraphicFramePr>
        <p:xfrm>
          <a:off x="5507990" y="3501390"/>
          <a:ext cx="3382010" cy="216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200112" imgH="1400214" progId="Visio.Drawing.11">
                  <p:embed/>
                </p:oleObj>
              </mc:Choice>
              <mc:Fallback>
                <p:oleObj name="Visio" r:id="rId4" imgW="2200112" imgH="1400214" progId="Visio.Drawing.11">
                  <p:embed/>
                  <p:pic>
                    <p:nvPicPr>
                      <p:cNvPr id="53454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990" y="3501390"/>
                        <a:ext cx="3382010" cy="2166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0571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4ADD9-863F-4D0B-8753-1E3A51A50B9D}" type="slidenum">
              <a:rPr lang="zh-CN" altLang="en-US" smtClean="0"/>
              <a:t>5</a:t>
            </a:fld>
            <a:endParaRPr lang="en-US" altLang="zh-CN"/>
          </a:p>
        </p:txBody>
      </p:sp>
      <p:sp>
        <p:nvSpPr>
          <p:cNvPr id="5" name="矩形 4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306286" y="1096347"/>
            <a:ext cx="6531428" cy="46653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5600" rIns="355600" rtlCol="0" anchor="ctr"/>
          <a:lstStyle/>
          <a:p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慕课视频片段</a:t>
            </a: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zh-CN" altLang="en-US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视频名称：</a:t>
            </a:r>
            <a:r>
              <a:rPr lang="en-US" altLang="zh-CN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7.4 </a:t>
            </a:r>
            <a:r>
              <a:rPr lang="zh-CN" altLang="en-US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同相输入比例运算电路 </a:t>
            </a:r>
            <a:r>
              <a:rPr lang="en-US" altLang="zh-CN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r>
              <a:rPr lang="zh-CN" altLang="en-US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同相输入比例运算电路</a:t>
            </a: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zh-CN" altLang="en-US" sz="110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9A3D063B-CC5F-4D74-9549-5FA7D9866EAC}" type="slidenum">
              <a:rPr lang="zh-CN" altLang="en-US"/>
              <a:t>6</a:t>
            </a:fld>
            <a:endParaRPr lang="en-US" altLang="zh-CN"/>
          </a:p>
        </p:txBody>
      </p:sp>
      <p:graphicFrame>
        <p:nvGraphicFramePr>
          <p:cNvPr id="5877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647600"/>
              </p:ext>
            </p:extLst>
          </p:nvPr>
        </p:nvGraphicFramePr>
        <p:xfrm>
          <a:off x="1928813" y="4005263"/>
          <a:ext cx="1506537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393480" progId="Equation.DSMT4">
                  <p:embed/>
                </p:oleObj>
              </mc:Choice>
              <mc:Fallback>
                <p:oleObj name="Equation" r:id="rId3" imgW="68580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005263"/>
                        <a:ext cx="1506537" cy="86518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779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1052513"/>
            <a:ext cx="3097212" cy="431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chemeClr val="tx1"/>
                </a:solidFill>
              </a:rPr>
              <a:t>一、比例运算电路</a:t>
            </a:r>
          </a:p>
        </p:txBody>
      </p:sp>
      <p:sp>
        <p:nvSpPr>
          <p:cNvPr id="587781" name="Text Box 5"/>
          <p:cNvSpPr txBox="1">
            <a:spLocks noChangeArrowheads="1"/>
          </p:cNvSpPr>
          <p:nvPr/>
        </p:nvSpPr>
        <p:spPr bwMode="auto">
          <a:xfrm>
            <a:off x="2843213" y="1916113"/>
            <a:ext cx="10795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b="0">
                <a:solidFill>
                  <a:srgbClr val="990033"/>
                </a:solidFill>
              </a:rPr>
              <a:t>虚地</a:t>
            </a:r>
          </a:p>
        </p:txBody>
      </p:sp>
      <p:sp>
        <p:nvSpPr>
          <p:cNvPr id="587782" name="Text Box 6"/>
          <p:cNvSpPr txBox="1">
            <a:spLocks noChangeArrowheads="1"/>
          </p:cNvSpPr>
          <p:nvPr/>
        </p:nvSpPr>
        <p:spPr bwMode="auto">
          <a:xfrm>
            <a:off x="539750" y="1484313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0"/>
              <a:t>1.  </a:t>
            </a:r>
            <a:r>
              <a:rPr lang="zh-CN" altLang="en-US" b="0"/>
              <a:t>反相输入</a:t>
            </a:r>
          </a:p>
        </p:txBody>
      </p:sp>
      <p:sp>
        <p:nvSpPr>
          <p:cNvPr id="587786" name="AutoShape 10"/>
          <p:cNvSpPr/>
          <p:nvPr/>
        </p:nvSpPr>
        <p:spPr bwMode="auto">
          <a:xfrm>
            <a:off x="3348038" y="5300663"/>
            <a:ext cx="642937" cy="495300"/>
          </a:xfrm>
          <a:prstGeom prst="borderCallout1">
            <a:avLst>
              <a:gd name="adj1" fmla="val 23079"/>
              <a:gd name="adj2" fmla="val -11852"/>
              <a:gd name="adj3" fmla="val -78847"/>
              <a:gd name="adj4" fmla="val -60495"/>
            </a:avLst>
          </a:prstGeom>
          <a:solidFill>
            <a:srgbClr val="FFFFCC"/>
          </a:solidFill>
          <a:ln w="1905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en-US" altLang="zh-CN" i="1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uf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87787" name="Oval 11"/>
          <p:cNvSpPr>
            <a:spLocks noChangeArrowheads="1"/>
          </p:cNvSpPr>
          <p:nvPr/>
        </p:nvSpPr>
        <p:spPr bwMode="auto">
          <a:xfrm>
            <a:off x="2592388" y="3933825"/>
            <a:ext cx="576262" cy="9350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778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77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200624"/>
              </p:ext>
            </p:extLst>
          </p:nvPr>
        </p:nvGraphicFramePr>
        <p:xfrm>
          <a:off x="1281113" y="2420938"/>
          <a:ext cx="7810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320" imgH="203040" progId="Equation.DSMT4">
                  <p:embed/>
                </p:oleObj>
              </mc:Choice>
              <mc:Fallback>
                <p:oleObj name="Equation" r:id="rId5" imgW="35532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2420938"/>
                        <a:ext cx="781050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79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77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067069"/>
              </p:ext>
            </p:extLst>
          </p:nvPr>
        </p:nvGraphicFramePr>
        <p:xfrm>
          <a:off x="1268413" y="1989138"/>
          <a:ext cx="14525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60240" imgH="203040" progId="Equation.DSMT4">
                  <p:embed/>
                </p:oleObj>
              </mc:Choice>
              <mc:Fallback>
                <p:oleObj name="Equation" r:id="rId7" imgW="66024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1989138"/>
                        <a:ext cx="1452562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304870"/>
              </p:ext>
            </p:extLst>
          </p:nvPr>
        </p:nvGraphicFramePr>
        <p:xfrm>
          <a:off x="1252538" y="2852738"/>
          <a:ext cx="9493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1640" imgH="393480" progId="Equation.DSMT4">
                  <p:embed/>
                </p:oleObj>
              </mc:Choice>
              <mc:Fallback>
                <p:oleObj name="Equation" r:id="rId9" imgW="431640" imgH="3934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2852738"/>
                        <a:ext cx="949325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9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277623"/>
              </p:ext>
            </p:extLst>
          </p:nvPr>
        </p:nvGraphicFramePr>
        <p:xfrm>
          <a:off x="2635250" y="2781300"/>
          <a:ext cx="117316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33160" imgH="393480" progId="Equation.DSMT4">
                  <p:embed/>
                </p:oleObj>
              </mc:Choice>
              <mc:Fallback>
                <p:oleObj name="Equation" r:id="rId11" imgW="533160" imgH="393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2781300"/>
                        <a:ext cx="1173163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3419475" y="4292600"/>
            <a:ext cx="388778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（可作为公式直接使用）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  <a:ea typeface="华康简宋" charset="-122"/>
            </a:endParaRPr>
          </a:p>
        </p:txBody>
      </p:sp>
      <p:sp>
        <p:nvSpPr>
          <p:cNvPr id="587796" name="Rectangle 20"/>
          <p:cNvSpPr>
            <a:spLocks noChangeArrowheads="1"/>
          </p:cNvSpPr>
          <p:nvPr/>
        </p:nvSpPr>
        <p:spPr bwMode="auto">
          <a:xfrm>
            <a:off x="323850" y="260350"/>
            <a:ext cx="61928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en-US" b="0"/>
              <a:t>4.4  基本运算电路</a:t>
            </a:r>
            <a:endParaRPr lang="zh-CN" altLang="en-US" b="0"/>
          </a:p>
        </p:txBody>
      </p:sp>
      <p:sp>
        <p:nvSpPr>
          <p:cNvPr id="587797" name="AutoShape 21"/>
          <p:cNvSpPr>
            <a:spLocks noChangeArrowheads="1"/>
          </p:cNvSpPr>
          <p:nvPr/>
        </p:nvSpPr>
        <p:spPr bwMode="auto">
          <a:xfrm>
            <a:off x="1296988" y="4292600"/>
            <a:ext cx="431800" cy="142875"/>
          </a:xfrm>
          <a:prstGeom prst="rightArrow">
            <a:avLst>
              <a:gd name="adj1" fmla="val 50000"/>
              <a:gd name="adj2" fmla="val 75556"/>
            </a:avLst>
          </a:prstGeom>
          <a:solidFill>
            <a:schemeClr val="accent1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779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379877"/>
              </p:ext>
            </p:extLst>
          </p:nvPr>
        </p:nvGraphicFramePr>
        <p:xfrm>
          <a:off x="4284663" y="1196975"/>
          <a:ext cx="3548062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3" imgW="2962170" imgH="1962176" progId="Visio.Drawing.11">
                  <p:embed/>
                </p:oleObj>
              </mc:Choice>
              <mc:Fallback>
                <p:oleObj name="Visio" r:id="rId13" imgW="2962170" imgH="1962176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196975"/>
                        <a:ext cx="3548062" cy="268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800" name="Object 24"/>
          <p:cNvGraphicFramePr>
            <a:graphicFrameLocks noChangeAspect="1"/>
          </p:cNvGraphicFramePr>
          <p:nvPr/>
        </p:nvGraphicFramePr>
        <p:xfrm>
          <a:off x="5286375" y="2205038"/>
          <a:ext cx="3492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5" imgW="241935" imgH="241935" progId="Visio.Drawing.11">
                  <p:embed/>
                </p:oleObj>
              </mc:Choice>
              <mc:Fallback>
                <p:oleObj name="Visio" r:id="rId15" imgW="241935" imgH="241935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2205038"/>
                        <a:ext cx="3492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>
            <a:extLst>
              <a:ext uri="{FF2B5EF4-FFF2-40B4-BE49-F238E27FC236}">
                <a16:creationId xmlns:a16="http://schemas.microsoft.com/office/drawing/2014/main" id="{F8265977-A6C3-562C-D0F5-239449456A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763178"/>
              </p:ext>
            </p:extLst>
          </p:nvPr>
        </p:nvGraphicFramePr>
        <p:xfrm>
          <a:off x="3808413" y="1018310"/>
          <a:ext cx="17383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7" imgW="1174115" imgH="618490" progId="Visio.Drawing.11">
                  <p:embed/>
                </p:oleObj>
              </mc:Choice>
              <mc:Fallback>
                <p:oleObj name="Visio" r:id="rId17" imgW="1174115" imgH="618490" progId="Visio.Drawing.11">
                  <p:embed/>
                  <p:pic>
                    <p:nvPicPr>
                      <p:cNvPr id="7393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1018310"/>
                        <a:ext cx="1738312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>
            <a:extLst>
              <a:ext uri="{FF2B5EF4-FFF2-40B4-BE49-F238E27FC236}">
                <a16:creationId xmlns:a16="http://schemas.microsoft.com/office/drawing/2014/main" id="{EFDDA0E6-C235-3967-ED42-86B7689307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927099"/>
              </p:ext>
            </p:extLst>
          </p:nvPr>
        </p:nvGraphicFramePr>
        <p:xfrm>
          <a:off x="6819582" y="3646488"/>
          <a:ext cx="2197735" cy="1913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9" imgW="1371600" imgH="793115" progId="Visio.Drawing.11">
                  <p:embed/>
                </p:oleObj>
              </mc:Choice>
              <mc:Fallback>
                <p:oleObj name="Visio" r:id="rId19" imgW="1371600" imgH="793115" progId="Visio.Drawing.11">
                  <p:embed/>
                  <p:pic>
                    <p:nvPicPr>
                      <p:cNvPr id="7393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582" y="3646488"/>
                        <a:ext cx="2197735" cy="1913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>
            <a:extLst>
              <a:ext uri="{FF2B5EF4-FFF2-40B4-BE49-F238E27FC236}">
                <a16:creationId xmlns:a16="http://schemas.microsoft.com/office/drawing/2014/main" id="{C7F51B72-0B50-B9E5-22ED-6DEE3D56E45B}"/>
              </a:ext>
            </a:extLst>
          </p:cNvPr>
          <p:cNvSpPr txBox="1"/>
          <p:nvPr/>
        </p:nvSpPr>
        <p:spPr>
          <a:xfrm>
            <a:off x="4975542" y="1005321"/>
            <a:ext cx="4041775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运算关系的分析方法：节点电流法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7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87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587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8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8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1" grpId="0" build="p" autoUpdateAnimBg="0"/>
      <p:bldP spid="587786" grpId="0" animBg="1" autoUpdateAnimBg="0"/>
      <p:bldP spid="20491" grpId="0" autoUpdateAnimBg="0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0F56FA56-5C7F-44B4-AB1B-334B72D871AB}" type="slidenum">
              <a:rPr lang="zh-CN" altLang="en-US"/>
              <a:t>7</a:t>
            </a:fld>
            <a:endParaRPr lang="en-US" altLang="zh-CN"/>
          </a:p>
        </p:txBody>
      </p:sp>
      <p:graphicFrame>
        <p:nvGraphicFramePr>
          <p:cNvPr id="538626" name="Object 2"/>
          <p:cNvGraphicFramePr/>
          <p:nvPr>
            <p:extLst>
              <p:ext uri="{D42A27DB-BD31-4B8C-83A1-F6EECF244321}">
                <p14:modId xmlns:p14="http://schemas.microsoft.com/office/powerpoint/2010/main" val="1434576431"/>
              </p:ext>
            </p:extLst>
          </p:nvPr>
        </p:nvGraphicFramePr>
        <p:xfrm>
          <a:off x="811213" y="2060575"/>
          <a:ext cx="15081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393480" progId="Equation.DSMT4">
                  <p:embed/>
                </p:oleObj>
              </mc:Choice>
              <mc:Fallback>
                <p:oleObj name="Equation" r:id="rId2" imgW="685800" imgH="393480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2060575"/>
                        <a:ext cx="1508125" cy="86518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27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1052513"/>
            <a:ext cx="3097212" cy="431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chemeClr val="tx1"/>
                </a:solidFill>
              </a:rPr>
              <a:t>一、比例运算电路</a:t>
            </a:r>
          </a:p>
        </p:txBody>
      </p:sp>
      <p:sp>
        <p:nvSpPr>
          <p:cNvPr id="538628" name="Text Box 4"/>
          <p:cNvSpPr txBox="1">
            <a:spLocks noChangeArrowheads="1"/>
          </p:cNvSpPr>
          <p:nvPr/>
        </p:nvSpPr>
        <p:spPr bwMode="auto">
          <a:xfrm>
            <a:off x="611188" y="3141663"/>
            <a:ext cx="4897437" cy="100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FontTx/>
              <a:buAutoNum type="arabicParenR"/>
            </a:pPr>
            <a:r>
              <a:rPr lang="zh-CN" altLang="en-US" b="0" dirty="0">
                <a:ea typeface="黑体" panose="02010609060101010101" pitchFamily="49" charset="-122"/>
              </a:rPr>
              <a:t>电路的输入电阻为多少？</a:t>
            </a:r>
          </a:p>
          <a:p>
            <a:pPr>
              <a:lnSpc>
                <a:spcPct val="130000"/>
              </a:lnSpc>
            </a:pPr>
            <a:r>
              <a:rPr lang="en-US" altLang="zh-CN" b="0" dirty="0">
                <a:ea typeface="黑体" panose="02010609060101010101" pitchFamily="49" charset="-122"/>
              </a:rPr>
              <a:t>2)  </a:t>
            </a:r>
            <a:r>
              <a:rPr lang="en-US" altLang="zh-CN" i="1" dirty="0">
                <a:ea typeface="黑体" panose="02010609060101010101" pitchFamily="49" charset="-122"/>
              </a:rPr>
              <a:t>R</a:t>
            </a:r>
            <a:r>
              <a:rPr lang="en-US" altLang="zh-CN" baseline="-25000" dirty="0">
                <a:ea typeface="黑体" panose="02010609060101010101" pitchFamily="49" charset="-122"/>
              </a:rPr>
              <a:t>p</a:t>
            </a:r>
            <a:r>
              <a:rPr lang="zh-CN" altLang="en-US" dirty="0">
                <a:ea typeface="黑体" panose="02010609060101010101" pitchFamily="49" charset="-122"/>
              </a:rPr>
              <a:t>＝？</a:t>
            </a:r>
            <a:r>
              <a:rPr lang="zh-CN" altLang="en-US" b="0" dirty="0">
                <a:ea typeface="黑体" panose="02010609060101010101" pitchFamily="49" charset="-122"/>
              </a:rPr>
              <a:t>为什么？</a:t>
            </a:r>
          </a:p>
        </p:txBody>
      </p:sp>
      <p:sp>
        <p:nvSpPr>
          <p:cNvPr id="538630" name="Text Box 6"/>
          <p:cNvSpPr txBox="1">
            <a:spLocks noChangeArrowheads="1"/>
          </p:cNvSpPr>
          <p:nvPr/>
        </p:nvSpPr>
        <p:spPr bwMode="auto">
          <a:xfrm>
            <a:off x="539750" y="1484313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0"/>
              <a:t>1.  </a:t>
            </a:r>
            <a:r>
              <a:rPr lang="zh-CN" altLang="en-US" b="0"/>
              <a:t>反相输入</a:t>
            </a:r>
          </a:p>
        </p:txBody>
      </p:sp>
      <p:sp>
        <p:nvSpPr>
          <p:cNvPr id="538631" name="Text Box 7"/>
          <p:cNvSpPr txBox="1">
            <a:spLocks noChangeArrowheads="1"/>
          </p:cNvSpPr>
          <p:nvPr/>
        </p:nvSpPr>
        <p:spPr bwMode="auto">
          <a:xfrm>
            <a:off x="3563938" y="4221163"/>
            <a:ext cx="1655762" cy="466725"/>
          </a:xfrm>
          <a:prstGeom prst="rect">
            <a:avLst/>
          </a:prstGeom>
          <a:solidFill>
            <a:srgbClr val="66FFFF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ea typeface="宋体" panose="02010600030101010101" pitchFamily="2" charset="-122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=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∥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ea typeface="宋体" panose="02010600030101010101" pitchFamily="2" charset="-122"/>
              </a:rPr>
              <a:t>f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38632" name="Text Box 8"/>
          <p:cNvSpPr txBox="1">
            <a:spLocks noChangeArrowheads="1"/>
          </p:cNvSpPr>
          <p:nvPr/>
        </p:nvSpPr>
        <p:spPr bwMode="auto">
          <a:xfrm>
            <a:off x="611188" y="4797425"/>
            <a:ext cx="7704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0" dirty="0"/>
              <a:t>3)  </a:t>
            </a:r>
            <a:r>
              <a:rPr lang="zh-CN" altLang="en-US" b="0" dirty="0"/>
              <a:t>若要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＝</a:t>
            </a:r>
            <a:r>
              <a:rPr lang="en-US" altLang="zh-CN" dirty="0"/>
              <a:t>100kΩ</a:t>
            </a:r>
            <a:r>
              <a:rPr lang="zh-CN" altLang="en-US" b="0" dirty="0"/>
              <a:t>，比例系数为</a:t>
            </a:r>
            <a:r>
              <a:rPr lang="zh-CN" altLang="en-US" dirty="0"/>
              <a:t>－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i="1" dirty="0"/>
              <a:t>R</a:t>
            </a:r>
            <a:r>
              <a:rPr lang="en-US" altLang="zh-CN" baseline="-25000" dirty="0"/>
              <a:t>f</a:t>
            </a:r>
            <a:r>
              <a:rPr lang="zh-CN" altLang="en-US" dirty="0"/>
              <a:t>＝？</a:t>
            </a:r>
          </a:p>
        </p:txBody>
      </p:sp>
      <p:sp>
        <p:nvSpPr>
          <p:cNvPr id="538633" name="AutoShape 9"/>
          <p:cNvSpPr/>
          <p:nvPr/>
        </p:nvSpPr>
        <p:spPr bwMode="auto">
          <a:xfrm>
            <a:off x="5508625" y="4221163"/>
            <a:ext cx="3092450" cy="474662"/>
          </a:xfrm>
          <a:prstGeom prst="borderCallout1">
            <a:avLst>
              <a:gd name="adj1" fmla="val 24079"/>
              <a:gd name="adj2" fmla="val -2463"/>
              <a:gd name="adj3" fmla="val 27093"/>
              <a:gd name="adj4" fmla="val -9037"/>
            </a:avLst>
          </a:prstGeom>
          <a:solidFill>
            <a:srgbClr val="FFFFCC"/>
          </a:solidFill>
          <a:ln w="1905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 b="0">
                <a:solidFill>
                  <a:srgbClr val="000000"/>
                </a:solidFill>
              </a:rPr>
              <a:t>保证输入级的对称性</a:t>
            </a:r>
          </a:p>
        </p:txBody>
      </p:sp>
      <p:sp>
        <p:nvSpPr>
          <p:cNvPr id="538636" name="Text Box 12"/>
          <p:cNvSpPr txBox="1">
            <a:spLocks noChangeArrowheads="1"/>
          </p:cNvSpPr>
          <p:nvPr/>
        </p:nvSpPr>
        <p:spPr bwMode="auto">
          <a:xfrm>
            <a:off x="611188" y="5300663"/>
            <a:ext cx="820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0" dirty="0"/>
              <a:t>4)  </a:t>
            </a:r>
            <a:r>
              <a:rPr lang="zh-CN" altLang="en-US" b="0" dirty="0"/>
              <a:t>若要用反相输入比例运算电路做放大电路，则</a:t>
            </a:r>
            <a:r>
              <a:rPr lang="en-US" altLang="zh-CN" i="1" dirty="0"/>
              <a:t>A</a:t>
            </a:r>
            <a:r>
              <a:rPr lang="en-US" altLang="zh-CN" baseline="-25000" dirty="0"/>
              <a:t>uf</a:t>
            </a:r>
            <a:r>
              <a:rPr lang="en-US" altLang="zh-CN" dirty="0"/>
              <a:t>=</a:t>
            </a:r>
            <a:r>
              <a:rPr lang="zh-CN" altLang="en-US" dirty="0"/>
              <a:t>？</a:t>
            </a:r>
          </a:p>
        </p:txBody>
      </p:sp>
      <p:sp>
        <p:nvSpPr>
          <p:cNvPr id="5386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86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8651" name="Rectangle 27"/>
          <p:cNvSpPr>
            <a:spLocks noChangeArrowheads="1"/>
          </p:cNvSpPr>
          <p:nvPr/>
        </p:nvSpPr>
        <p:spPr bwMode="auto">
          <a:xfrm>
            <a:off x="323850" y="260350"/>
            <a:ext cx="61928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eaLnBrk="0" hangingPunct="0">
              <a:spcBef>
                <a:spcPct val="0"/>
              </a:spcBef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en-US" b="0"/>
              <a:t>4.4  基本运算电路</a:t>
            </a:r>
            <a:endParaRPr lang="zh-CN" altLang="en-US" b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2D5C06-E347-E1DF-8758-61646BE4D5D4}"/>
              </a:ext>
            </a:extLst>
          </p:cNvPr>
          <p:cNvSpPr txBox="1"/>
          <p:nvPr/>
        </p:nvSpPr>
        <p:spPr>
          <a:xfrm>
            <a:off x="755650" y="4294749"/>
            <a:ext cx="25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hlinkClick r:id="rId4"/>
              </a:rPr>
              <a:t>为什么需要加平衡电阻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22">
            <a:extLst>
              <a:ext uri="{FF2B5EF4-FFF2-40B4-BE49-F238E27FC236}">
                <a16:creationId xmlns:a16="http://schemas.microsoft.com/office/drawing/2014/main" id="{701CC6B0-C534-CAA2-DEB6-6AC56BCEB5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570037"/>
              </p:ext>
            </p:extLst>
          </p:nvPr>
        </p:nvGraphicFramePr>
        <p:xfrm>
          <a:off x="4840288" y="1150264"/>
          <a:ext cx="3548062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962170" imgH="1962176" progId="Visio.Drawing.11">
                  <p:embed/>
                </p:oleObj>
              </mc:Choice>
              <mc:Fallback>
                <p:oleObj name="Visio" r:id="rId5" imgW="2962170" imgH="1962176" progId="Visio.Drawing.11">
                  <p:embed/>
                  <p:pic>
                    <p:nvPicPr>
                      <p:cNvPr id="58779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288" y="1150264"/>
                        <a:ext cx="3548062" cy="268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8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28" grpId="0" uiExpand="1" build="p" autoUpdateAnimBg="0"/>
      <p:bldP spid="538631" grpId="0" animBg="1" autoUpdateAnimBg="0"/>
      <p:bldP spid="538632" grpId="0" autoUpdateAnimBg="0"/>
      <p:bldP spid="538633" grpId="0" animBg="1" autoUpdateAnimBg="0"/>
      <p:bldP spid="53863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D1D35A9B-E554-435B-983A-5B1015B814D4}" type="slidenum">
              <a:rPr lang="zh-CN" altLang="en-US"/>
              <a:t>8</a:t>
            </a:fld>
            <a:endParaRPr lang="en-US" altLang="zh-CN"/>
          </a:p>
        </p:txBody>
      </p:sp>
      <p:graphicFrame>
        <p:nvGraphicFramePr>
          <p:cNvPr id="539650" name="Object 2"/>
          <p:cNvGraphicFramePr/>
          <p:nvPr>
            <p:extLst>
              <p:ext uri="{D42A27DB-BD31-4B8C-83A1-F6EECF244321}">
                <p14:modId xmlns:p14="http://schemas.microsoft.com/office/powerpoint/2010/main" val="457217773"/>
              </p:ext>
            </p:extLst>
          </p:nvPr>
        </p:nvGraphicFramePr>
        <p:xfrm>
          <a:off x="5089525" y="3429000"/>
          <a:ext cx="3579813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799920" progId="Equation.DSMT4">
                  <p:embed/>
                </p:oleObj>
              </mc:Choice>
              <mc:Fallback>
                <p:oleObj name="Equation" r:id="rId2" imgW="1600200" imgH="799920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3429000"/>
                        <a:ext cx="3579813" cy="19034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51" name="Text Box 3"/>
          <p:cNvSpPr txBox="1">
            <a:spLocks noChangeArrowheads="1"/>
          </p:cNvSpPr>
          <p:nvPr/>
        </p:nvSpPr>
        <p:spPr bwMode="auto">
          <a:xfrm>
            <a:off x="755650" y="2751138"/>
            <a:ext cx="3168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b="0">
                <a:latin typeface="黑体" panose="02010609060101010101" pitchFamily="49" charset="-122"/>
              </a:rPr>
              <a:t>运算关系的分析方法：节点电流法</a:t>
            </a:r>
          </a:p>
        </p:txBody>
      </p:sp>
      <p:sp>
        <p:nvSpPr>
          <p:cNvPr id="539653" name="Text Box 5"/>
          <p:cNvSpPr txBox="1">
            <a:spLocks noChangeArrowheads="1"/>
          </p:cNvSpPr>
          <p:nvPr/>
        </p:nvSpPr>
        <p:spPr bwMode="auto">
          <a:xfrm>
            <a:off x="539750" y="5373688"/>
            <a:ext cx="29876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输入电阻为多少？</a:t>
            </a:r>
          </a:p>
        </p:txBody>
      </p:sp>
      <p:grpSp>
        <p:nvGrpSpPr>
          <p:cNvPr id="539677" name="Group 29"/>
          <p:cNvGrpSpPr/>
          <p:nvPr/>
        </p:nvGrpSpPr>
        <p:grpSpPr bwMode="auto">
          <a:xfrm>
            <a:off x="3563938" y="4332288"/>
            <a:ext cx="3135312" cy="1008062"/>
            <a:chOff x="2245" y="2729"/>
            <a:chExt cx="1975" cy="635"/>
          </a:xfrm>
        </p:grpSpPr>
        <p:sp>
          <p:nvSpPr>
            <p:cNvPr id="539655" name="Oval 7"/>
            <p:cNvSpPr>
              <a:spLocks noChangeArrowheads="1"/>
            </p:cNvSpPr>
            <p:nvPr/>
          </p:nvSpPr>
          <p:spPr bwMode="auto">
            <a:xfrm>
              <a:off x="3585" y="2729"/>
              <a:ext cx="635" cy="6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9656" name="AutoShape 8"/>
            <p:cNvSpPr/>
            <p:nvPr/>
          </p:nvSpPr>
          <p:spPr bwMode="auto">
            <a:xfrm>
              <a:off x="2245" y="2931"/>
              <a:ext cx="435" cy="312"/>
            </a:xfrm>
            <a:prstGeom prst="borderCallout1">
              <a:avLst>
                <a:gd name="adj1" fmla="val 23079"/>
                <a:gd name="adj2" fmla="val 111032"/>
                <a:gd name="adj3" fmla="val 22116"/>
                <a:gd name="adj4" fmla="val 317699"/>
              </a:avLst>
            </a:prstGeom>
            <a:solidFill>
              <a:srgbClr val="FFFFCC"/>
            </a:solidFill>
            <a:ln w="19050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vl="0">
                <a:spcBef>
                  <a:spcPct val="0"/>
                </a:spcBef>
              </a:pPr>
              <a:r>
                <a:rPr lang="en-US" altLang="zh-CN" i="1" dirty="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baseline="-25000" dirty="0">
                  <a:solidFill>
                    <a:srgbClr val="000000"/>
                  </a:solidFill>
                  <a:ea typeface="宋体" panose="02010600030101010101" pitchFamily="2" charset="-122"/>
                </a:rPr>
                <a:t>uf</a:t>
              </a:r>
              <a:endParaRPr lang="en-US" altLang="zh-CN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539658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96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449314"/>
              </p:ext>
            </p:extLst>
          </p:nvPr>
        </p:nvGraphicFramePr>
        <p:xfrm>
          <a:off x="911225" y="1700213"/>
          <a:ext cx="15351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400" imgH="203040" progId="Equation.DSMT4">
                  <p:embed/>
                </p:oleObj>
              </mc:Choice>
              <mc:Fallback>
                <p:oleObj name="Equation" r:id="rId4" imgW="69840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1700213"/>
                        <a:ext cx="1535113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96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846887"/>
              </p:ext>
            </p:extLst>
          </p:nvPr>
        </p:nvGraphicFramePr>
        <p:xfrm>
          <a:off x="882650" y="2276475"/>
          <a:ext cx="13128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96880" imgH="203040" progId="Equation.DSMT4">
                  <p:embed/>
                </p:oleObj>
              </mc:Choice>
              <mc:Fallback>
                <p:oleObj name="Equation" r:id="rId6" imgW="59688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2276475"/>
                        <a:ext cx="13128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9663" name="Rectangle 15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9670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一、比例运算电路</a:t>
            </a:r>
          </a:p>
        </p:txBody>
      </p:sp>
      <p:graphicFrame>
        <p:nvGraphicFramePr>
          <p:cNvPr id="539665" name="Object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43016732"/>
              </p:ext>
            </p:extLst>
          </p:nvPr>
        </p:nvGraphicFramePr>
        <p:xfrm>
          <a:off x="787400" y="3573463"/>
          <a:ext cx="334168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3880" imgH="444240" progId="Equation.DSMT4">
                  <p:embed/>
                </p:oleObj>
              </mc:Choice>
              <mc:Fallback>
                <p:oleObj name="Equation" r:id="rId8" imgW="1523880" imgH="444240" progId="Equation.DSMT4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3573463"/>
                        <a:ext cx="3341688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5148263" y="5157788"/>
            <a:ext cx="36957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（可作为公式直接使用）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  <a:ea typeface="华康简宋" charset="-122"/>
            </a:endParaRPr>
          </a:p>
        </p:txBody>
      </p:sp>
      <p:sp>
        <p:nvSpPr>
          <p:cNvPr id="539667" name="Rectangle 19"/>
          <p:cNvSpPr>
            <a:spLocks noChangeArrowheads="1"/>
          </p:cNvSpPr>
          <p:nvPr/>
        </p:nvSpPr>
        <p:spPr bwMode="auto">
          <a:xfrm>
            <a:off x="268288" y="1076325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/>
              <a:t>2. </a:t>
            </a:r>
            <a:r>
              <a:rPr lang="zh-CN" altLang="en-US" b="0"/>
              <a:t>同相输入</a:t>
            </a:r>
          </a:p>
        </p:txBody>
      </p:sp>
      <p:graphicFrame>
        <p:nvGraphicFramePr>
          <p:cNvPr id="53967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566776"/>
              </p:ext>
            </p:extLst>
          </p:nvPr>
        </p:nvGraphicFramePr>
        <p:xfrm>
          <a:off x="4859338" y="1125538"/>
          <a:ext cx="3548062" cy="223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2962170" imgH="1647658" progId="Visio.Drawing.11">
                  <p:embed/>
                </p:oleObj>
              </mc:Choice>
              <mc:Fallback>
                <p:oleObj name="Visio" r:id="rId10" imgW="2962170" imgH="1647658" progId="Visio.Drawing.11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125538"/>
                        <a:ext cx="3548062" cy="223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75" name="AutoShape 27"/>
          <p:cNvSpPr>
            <a:spLocks noChangeArrowheads="1"/>
          </p:cNvSpPr>
          <p:nvPr/>
        </p:nvSpPr>
        <p:spPr bwMode="auto">
          <a:xfrm>
            <a:off x="4427538" y="3933825"/>
            <a:ext cx="504825" cy="144463"/>
          </a:xfrm>
          <a:prstGeom prst="rightArrow">
            <a:avLst>
              <a:gd name="adj1" fmla="val 50000"/>
              <a:gd name="adj2" fmla="val 87362"/>
            </a:avLst>
          </a:prstGeom>
          <a:solidFill>
            <a:schemeClr val="accent1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9676" name="Text Box 28"/>
          <p:cNvSpPr txBox="1">
            <a:spLocks noChangeArrowheads="1"/>
          </p:cNvSpPr>
          <p:nvPr/>
        </p:nvSpPr>
        <p:spPr bwMode="auto">
          <a:xfrm>
            <a:off x="3492500" y="5445125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cs typeface="Times New Roman" panose="02020603050405020304" pitchFamily="18" charset="0"/>
              </a:rPr>
              <a:t>无穷大</a:t>
            </a:r>
          </a:p>
        </p:txBody>
      </p:sp>
      <p:sp>
        <p:nvSpPr>
          <p:cNvPr id="539678" name="Rectangle 30"/>
          <p:cNvSpPr>
            <a:spLocks noChangeArrowheads="1"/>
          </p:cNvSpPr>
          <p:nvPr/>
        </p:nvSpPr>
        <p:spPr bwMode="auto">
          <a:xfrm>
            <a:off x="7308850" y="3429000"/>
            <a:ext cx="1439863" cy="9366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3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3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3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000"/>
                                        <p:tgtEl>
                                          <p:spTgt spid="539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8" dur="2000"/>
                                        <p:tgtEl>
                                          <p:spTgt spid="53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/>
      <p:bldP spid="539653" grpId="0"/>
      <p:bldP spid="20491" grpId="0"/>
      <p:bldP spid="53967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3ba505f-d7fb-41f0-9daa-5ff393fb65d5"/>
  <p:tag name="COMMONDATA" val="eyJoZGlkIjoiMjYyNTk4NjY1N2E0MjQwNjBlYzg1Y2Y3ZGJiNWQxY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OOCVIDEO" val="59128"/>
  <p:tag name="MOOCFILE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OOCVIDEO" val="59129"/>
  <p:tag name="MOOCFILE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同相&quot;]},{&quot;num&quot;:2,&quot;caseSensitive&quot;:false,&quot;fuzzyMatch&quot;:false,&quot;Score&quot;:1.0,&quot;answers&quot;:[&quot;11&quot;]}]"/>
  <p:tag name="PROBLEMSCORE" val="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反相&quot;]},{&quot;num&quot;:2,&quot;caseSensitive&quot;:false,&quot;fuzzyMatch&quot;:false,&quot;Score&quot;:1.0,&quot;answers&quot;:[&quot;3&quot;]}]"/>
  <p:tag name="PROBLEMSCORE" val="2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OOCVIDEO" val="59130"/>
  <p:tag name="MOOCFILE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OOCVIDEO" val="59131"/>
  <p:tag name="MOOCFILE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PROBLEMSCORE_HALF" val="0.0"/>
  <p:tag name="RAINPROBLEMTYPE" val="MultipleChoice"/>
  <p:tag name="RAINPROBLEM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深度负反馈&quot;,&quot;负反馈&quot;]},{&quot;num&quot;:2,&quot;caseSensitive&quot;:false,&quot;fuzzyMatch&quot;:false,&quot;Score&quot;:1.0,&quot;answers&quot;:[&quot;虚短&quot;,&quot;虚断&quot;]},{&quot;num&quot;:3,&quot;caseSensitive&quot;:false,&quot;fuzzyMatch&quot;:false,&quot;Score&quot;:1.0,&quot;answers&quot;:[&quot;虚断&quot;,&quot;虚短&quot;]},{&quot;num&quot;:4,&quot;caseSensitive&quot;:false,&quot;fuzzyMatch&quot;:false,&quot;Score&quot;:1.0,&quot;answers&quot;:[&quot;虚断&quot;]},{&quot;num&quot;:5,&quot;caseSensitive&quot;:false,&quot;fuzzyMatch&quot;:false,&quot;Score&quot;:1.0,&quot;answers&quot;:[&quot;电源&quot;]},{&quot;num&quot;:6,&quot;caseSensitive&quot;:false,&quot;fuzzyMatch&quot;:false,&quot;Score&quot;:1.0,&quot;answers&quot;:[&quot;-5&quot;]}]"/>
  <p:tag name="PROBLEMSCORE" val="6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Correc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PROBLEMSCORE_HALF" val="0.0"/>
  <p:tag name="RAINPROBLEMTYPE" val="MultipleChoice"/>
  <p:tag name="RAINPROBLEM" val="MultipleChoic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PROBLEMSCORE_HALF" val="0.0"/>
  <p:tag name="RAINPROBLEMTYPE" val="MultipleChoiceMA"/>
  <p:tag name="RAINPROBLEM" val="MultipleChoiceM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RAINPROBLEMTYPE" val="MultipleChoiceMA"/>
  <p:tag name="RAINPROBLEM" val="MultipleChoiceMA"/>
  <p:tag name="PROBLEMSCORE_HALF" val="0.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OOCVIDEO" val="59135"/>
  <p:tag name="MOOCFILETYPE" val="1"/>
</p:tagLst>
</file>

<file path=ppt/theme/theme1.xml><?xml version="1.0" encoding="utf-8"?>
<a:theme xmlns:a="http://schemas.openxmlformats.org/drawingml/2006/main" name="默认设计模板">
  <a:themeElements>
    <a:clrScheme name="默认设计模板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6"/>
      </a:hlink>
      <a:folHlink>
        <a:srgbClr val="292929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0000"/>
        </a:hlink>
        <a:folHlink>
          <a:srgbClr val="11111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6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3389</TotalTime>
  <Words>1499</Words>
  <Application>Microsoft Office PowerPoint</Application>
  <PresentationFormat>全屏显示(4:3)</PresentationFormat>
  <Paragraphs>255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Monotype Sorts</vt:lpstr>
      <vt:lpstr>黑体</vt:lpstr>
      <vt:lpstr>楷体_GB2312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默认设计模板</vt:lpstr>
      <vt:lpstr>Equation</vt:lpstr>
      <vt:lpstr>Visio</vt:lpstr>
      <vt:lpstr>公式</vt:lpstr>
      <vt:lpstr>Microsoft Visio 2003-2010 绘图</vt:lpstr>
      <vt:lpstr>MathType 7.0 Equation</vt:lpstr>
      <vt:lpstr>第4章 模拟集成运算放大器及应用</vt:lpstr>
      <vt:lpstr>PowerPoint 演示文稿</vt:lpstr>
      <vt:lpstr>第4章 模拟集成运算放大器及应用</vt:lpstr>
      <vt:lpstr>PowerPoint 演示文稿</vt:lpstr>
      <vt:lpstr>4.4 基本运算电路</vt:lpstr>
      <vt:lpstr>PowerPoint 演示文稿</vt:lpstr>
      <vt:lpstr>一、比例运算电路</vt:lpstr>
      <vt:lpstr>一、比例运算电路</vt:lpstr>
      <vt:lpstr>一、比例运算电路</vt:lpstr>
      <vt:lpstr>一、比例运算电路</vt:lpstr>
      <vt:lpstr>    </vt:lpstr>
      <vt:lpstr>PowerPoint 演示文稿</vt:lpstr>
      <vt:lpstr>PowerPoint 演示文稿</vt:lpstr>
      <vt:lpstr>PowerPoint 演示文稿</vt:lpstr>
      <vt:lpstr>PowerPoint 演示文稿</vt:lpstr>
      <vt:lpstr>二、加减运算电路</vt:lpstr>
      <vt:lpstr>二、加减运算电路</vt:lpstr>
      <vt:lpstr>2. 同相求和</vt:lpstr>
      <vt:lpstr>PowerPoint 演示文稿</vt:lpstr>
      <vt:lpstr>双运放减法运算电路</vt:lpstr>
      <vt:lpstr>二、加减运算电路</vt:lpstr>
      <vt:lpstr>二、加减运算电路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三、积分运算电路和微分运算电路</vt:lpstr>
      <vt:lpstr>三、积分运算电路和微分运算电路</vt:lpstr>
      <vt:lpstr>三、积分运算电路和微分运算电路</vt:lpstr>
      <vt:lpstr>利用积分运算的基本关系实现不同的功能</vt:lpstr>
      <vt:lpstr>PowerPoint 演示文稿</vt:lpstr>
      <vt:lpstr>第4章 模拟集成运算放大电路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xie huan</cp:lastModifiedBy>
  <cp:revision>809</cp:revision>
  <dcterms:created xsi:type="dcterms:W3CDTF">2113-01-01T00:00:00Z</dcterms:created>
  <dcterms:modified xsi:type="dcterms:W3CDTF">2023-10-06T11:39:56Z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B07EFED91CFD4C59B6EED0B871894F74_12</vt:lpwstr>
  </property>
  <property fmtid="{D5CDD505-2E9C-101B-9397-08002B2CF9AE}" pid="3" name="KSOProductBuildVer">
    <vt:lpwstr>2052-11.1.0.14309</vt:lpwstr>
  </property>
</Properties>
</file>