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6" r:id="rId2"/>
    <p:sldId id="257" r:id="rId3"/>
    <p:sldId id="260" r:id="rId4"/>
    <p:sldId id="503" r:id="rId5"/>
    <p:sldId id="258" r:id="rId6"/>
    <p:sldId id="264" r:id="rId7"/>
    <p:sldId id="502" r:id="rId8"/>
    <p:sldId id="501" r:id="rId9"/>
    <p:sldId id="261" r:id="rId10"/>
    <p:sldId id="381" r:id="rId11"/>
    <p:sldId id="382" r:id="rId12"/>
    <p:sldId id="383" r:id="rId13"/>
    <p:sldId id="504" r:id="rId14"/>
    <p:sldId id="363" r:id="rId15"/>
    <p:sldId id="266" r:id="rId16"/>
    <p:sldId id="267" r:id="rId17"/>
    <p:sldId id="268" r:id="rId18"/>
    <p:sldId id="410" r:id="rId19"/>
    <p:sldId id="269" r:id="rId20"/>
    <p:sldId id="402" r:id="rId21"/>
    <p:sldId id="403" r:id="rId22"/>
    <p:sldId id="270" r:id="rId23"/>
    <p:sldId id="271" r:id="rId24"/>
    <p:sldId id="272" r:id="rId25"/>
    <p:sldId id="273" r:id="rId26"/>
    <p:sldId id="499" r:id="rId27"/>
    <p:sldId id="505" r:id="rId28"/>
    <p:sldId id="506" r:id="rId29"/>
    <p:sldId id="507" r:id="rId30"/>
    <p:sldId id="509" r:id="rId31"/>
    <p:sldId id="508" r:id="rId32"/>
    <p:sldId id="510" r:id="rId33"/>
    <p:sldId id="511" r:id="rId34"/>
    <p:sldId id="513" r:id="rId35"/>
    <p:sldId id="514" r:id="rId36"/>
    <p:sldId id="515" r:id="rId37"/>
    <p:sldId id="516" r:id="rId38"/>
    <p:sldId id="517" r:id="rId39"/>
    <p:sldId id="518" r:id="rId40"/>
    <p:sldId id="519" r:id="rId41"/>
    <p:sldId id="520" r:id="rId42"/>
    <p:sldId id="521" r:id="rId43"/>
    <p:sldId id="522" r:id="rId44"/>
    <p:sldId id="523" r:id="rId45"/>
    <p:sldId id="543" r:id="rId46"/>
    <p:sldId id="524" r:id="rId47"/>
    <p:sldId id="525" r:id="rId48"/>
    <p:sldId id="526" r:id="rId49"/>
    <p:sldId id="527" r:id="rId50"/>
    <p:sldId id="528" r:id="rId51"/>
    <p:sldId id="529" r:id="rId52"/>
    <p:sldId id="530" r:id="rId53"/>
    <p:sldId id="531" r:id="rId54"/>
    <p:sldId id="534" r:id="rId55"/>
    <p:sldId id="532" r:id="rId56"/>
    <p:sldId id="533" r:id="rId57"/>
    <p:sldId id="535" r:id="rId58"/>
    <p:sldId id="536" r:id="rId59"/>
    <p:sldId id="537" r:id="rId60"/>
    <p:sldId id="538" r:id="rId61"/>
    <p:sldId id="539" r:id="rId62"/>
    <p:sldId id="540" r:id="rId63"/>
    <p:sldId id="541" r:id="rId64"/>
    <p:sldId id="542" r:id="rId65"/>
  </p:sldIdLst>
  <p:sldSz cx="9144000" cy="6858000" type="screen4x3"/>
  <p:notesSz cx="9777413" cy="66468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094">
          <p15:clr>
            <a:srgbClr val="A4A3A4"/>
          </p15:clr>
        </p15:guide>
        <p15:guide id="2" pos="30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08000"/>
    <a:srgbClr val="006600"/>
    <a:srgbClr val="D1FFFF"/>
    <a:srgbClr val="FF0000"/>
    <a:srgbClr val="D9FFFF"/>
    <a:srgbClr val="C5FFFF"/>
    <a:srgbClr val="AB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5207" autoAdjust="0"/>
  </p:normalViewPr>
  <p:slideViewPr>
    <p:cSldViewPr>
      <p:cViewPr varScale="1">
        <p:scale>
          <a:sx n="110" d="100"/>
          <a:sy n="110" d="100"/>
        </p:scale>
        <p:origin x="168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28"/>
    </p:cViewPr>
  </p:sorterViewPr>
  <p:notesViewPr>
    <p:cSldViewPr>
      <p:cViewPr varScale="1">
        <p:scale>
          <a:sx n="77" d="100"/>
          <a:sy n="77" d="100"/>
        </p:scale>
        <p:origin x="-696" y="-90"/>
      </p:cViewPr>
      <p:guideLst>
        <p:guide orient="horz" pos="2094"/>
        <p:guide pos="308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A5C6AEE0-8DC2-068C-F78F-44EE890B144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809875" y="112713"/>
            <a:ext cx="4237038" cy="3317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1200" b="0">
                <a:ea typeface="楷体_GB2312" pitchFamily="49" charset="-122"/>
              </a:defRPr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电路与模拟电子技术基础</a:t>
            </a:r>
            <a:r>
              <a:rPr lang="en-US" altLang="zh-CN"/>
              <a:t>》</a:t>
            </a:r>
            <a:r>
              <a:rPr lang="zh-CN" altLang="en-US"/>
              <a:t>讲义</a:t>
            </a:r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0F591D03-1762-8966-972D-51C9862E352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313488"/>
            <a:ext cx="4237038" cy="3317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F987C3A2-C359-A058-3714-45BAFD9FCCC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38788" y="6313488"/>
            <a:ext cx="4237037" cy="3317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b="0">
                <a:ea typeface="楷体_GB2312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第六章</a:t>
            </a:r>
            <a:fld id="{9D563780-A9BE-4441-8CCC-E17D2AA5C9A7}" type="slidenum">
              <a:rPr lang="zh-CN" altLang="en-US" smtClean="0">
                <a:ea typeface="宋体" panose="02010600030101010101" pitchFamily="2" charset="-122"/>
              </a:rPr>
              <a:pPr>
                <a:defRPr/>
              </a:pPr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3D6B798-4A76-5828-7AF6-BBCDE6D636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237038" cy="331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EF6DA9-F980-D472-E857-B88B15E9C9F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538788" y="0"/>
            <a:ext cx="4237037" cy="331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spcBef>
                <a:spcPct val="0"/>
              </a:spcBef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fld id="{4EA62AE4-9E0F-4468-AFA6-76D316BA569F}" type="datetimeFigureOut">
              <a:rPr lang="en-US"/>
              <a:pPr>
                <a:defRPr/>
              </a:pPr>
              <a:t>10/12/2023</a:t>
            </a:fld>
            <a:endParaRPr 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1D14705C-9ABA-23FA-AB4F-F825FB1429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227388" y="498475"/>
            <a:ext cx="3322637" cy="2492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538ACF91-4543-FEA8-4DFB-1D7880086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77900" y="3157538"/>
            <a:ext cx="7821613" cy="29908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242056-9662-20E9-CF3C-A008917A8E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313488"/>
            <a:ext cx="4237038" cy="331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387BBC-9A31-37A6-E37E-1C3E0B1C87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538788" y="6313488"/>
            <a:ext cx="4237037" cy="331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5CFBA24-08F7-4485-883D-848CE55FF1E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6">
            <a:extLst>
              <a:ext uri="{FF2B5EF4-FFF2-40B4-BE49-F238E27FC236}">
                <a16:creationId xmlns:a16="http://schemas.microsoft.com/office/drawing/2014/main" id="{F9D23651-5595-A3AC-10FE-9A040E74D3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BCBB6758-0890-45FD-A3E7-3D202D1784D0}" type="slidenum">
              <a:rPr lang="zh-CN" altLang="en-US" sz="1200" b="0" smtClean="0">
                <a:ea typeface="宋体" panose="02010600030101010101" pitchFamily="2" charset="-122"/>
              </a:rPr>
              <a:pPr/>
              <a:t>21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C982D066-FEF0-EDB5-1EC9-9EB4E1B551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28975" y="498475"/>
            <a:ext cx="3322638" cy="24923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A6E70DCB-2C7C-89AA-7DC8-35CF035645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303338" y="3157538"/>
            <a:ext cx="7170737" cy="2990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6">
            <a:extLst>
              <a:ext uri="{FF2B5EF4-FFF2-40B4-BE49-F238E27FC236}">
                <a16:creationId xmlns:a16="http://schemas.microsoft.com/office/drawing/2014/main" id="{DEF27F5F-4BBD-4FAC-DA98-45D93F1A4B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CA145325-5F25-4458-B339-B46DE468F64C}" type="slidenum">
              <a:rPr lang="zh-CN" altLang="en-US" sz="1200" b="0" smtClean="0">
                <a:ea typeface="宋体" panose="02010600030101010101" pitchFamily="2" charset="-122"/>
              </a:rPr>
              <a:pPr/>
              <a:t>22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2B521037-283E-C212-A682-94B63EBC7D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28975" y="498475"/>
            <a:ext cx="3322638" cy="24923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09417E5F-B5DE-B9A6-ED69-9DD7A8493A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303338" y="3157538"/>
            <a:ext cx="7170737" cy="2990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9">
            <a:extLst>
              <a:ext uri="{FF2B5EF4-FFF2-40B4-BE49-F238E27FC236}">
                <a16:creationId xmlns:a16="http://schemas.microsoft.com/office/drawing/2014/main" id="{611AD5A7-0AAA-6283-05B6-86D1EB6950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8175" y="2781300"/>
            <a:ext cx="5543550" cy="0"/>
          </a:xfrm>
          <a:prstGeom prst="line">
            <a:avLst/>
          </a:prstGeom>
          <a:noFill/>
          <a:ln w="88900" cap="sq" cmpd="tri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41438"/>
            <a:ext cx="7772400" cy="1470025"/>
          </a:xfrm>
        </p:spPr>
        <p:txBody>
          <a:bodyPr/>
          <a:lstStyle>
            <a:lvl1pPr algn="ctr">
              <a:defRPr sz="4400" smtClean="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73463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mtClean="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文本框 13">
            <a:extLst>
              <a:ext uri="{FF2B5EF4-FFF2-40B4-BE49-F238E27FC236}">
                <a16:creationId xmlns:a16="http://schemas.microsoft.com/office/drawing/2014/main" id="{67883366-CD99-53E2-B9C1-E486B0F1EC5E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6443980" y="-27305"/>
            <a:ext cx="2700020" cy="2717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电子技术基础课程</a:t>
            </a:r>
            <a:endParaRPr lang="zh-CN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738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677AFE9-4433-AEC5-A1D5-EC09E548CB2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703FE6-5E93-44FB-AF65-AA9DE0D17ED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4846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A617ECD7-3F5C-3FA7-29BE-62A87B79377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892E6-C07C-4788-8F5C-F59C0CA28A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0921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5487953-30B8-BF29-A355-EADE0EADF29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BB1EC-5218-44C4-9780-C48DF4A944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2419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039FD105-8FA2-74AB-7BCF-D8185373287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1C8446-2E52-4567-A56F-0709D28C19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16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60350"/>
            <a:ext cx="6192838" cy="720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196975"/>
            <a:ext cx="3810000" cy="4330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196975"/>
            <a:ext cx="3810000" cy="2089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438525"/>
            <a:ext cx="3810000" cy="2089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B970A9C-5A09-98D1-9C20-C6256703A63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D300F7-C0E3-4FB8-880D-D7C94DA3C0C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1250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23850" y="260350"/>
            <a:ext cx="6192838" cy="720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196975"/>
            <a:ext cx="3810000" cy="2089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196975"/>
            <a:ext cx="3810000" cy="2089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3438525"/>
            <a:ext cx="3810000" cy="2089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438525"/>
            <a:ext cx="3810000" cy="2089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F8C280C5-AC21-EE49-AFE4-8591A66B483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12EA6-B4C6-4618-BCE0-778D2BF9483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366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FB4B13F-B671-745A-AD29-208F1601AFA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8345C-F695-4F81-9468-F64B1829255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0139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7E2EC693-DD8F-8ADF-6712-B952A1D6525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3D00F3-C5C2-44C8-A145-F039BC2726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944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B3AD995-7D8D-422C-BC03-3C762868E1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055336-1664-4D80-92F0-7A11B672C91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35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9482A76-ED8C-1601-E0FF-B6121CD667C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45EDE-E8CD-4AF1-BB2E-06D9BD2F3D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8943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DC28ED89-12F8-ADE3-1624-4562A0B67A8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0A5C6-ED79-4574-8843-C97D7E3AA6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981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51DC9D5F-91C0-657C-7C2C-46C8798A27D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6B2E1-BDDC-4266-9EC2-758F487131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373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B0664838-3EDB-861C-B9A1-5683A00A44A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E03EA-61DF-43D9-A0A0-E3933DEFC88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3703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50634AD-9256-6CBD-9078-7C73A4626E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E56E6-8E43-4B18-9175-1AF27D403A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084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06D077D-A1F5-FD2D-FB95-DA6456B56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60350"/>
            <a:ext cx="619283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7A980C8-00A2-92B4-F86E-B803E29D3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96975"/>
            <a:ext cx="7772400" cy="433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Line 9">
            <a:extLst>
              <a:ext uri="{FF2B5EF4-FFF2-40B4-BE49-F238E27FC236}">
                <a16:creationId xmlns:a16="http://schemas.microsoft.com/office/drawing/2014/main" id="{46F5D221-A4DF-8148-B5F0-9FA80EDA6C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981075"/>
            <a:ext cx="5543550" cy="0"/>
          </a:xfrm>
          <a:prstGeom prst="line">
            <a:avLst/>
          </a:prstGeom>
          <a:noFill/>
          <a:ln w="88900" cap="sq" cmpd="tri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6A3B4F99-2940-144D-48CD-8DAF083B359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813" y="6597650"/>
            <a:ext cx="576262" cy="2603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600">
                <a:solidFill>
                  <a:srgbClr val="FFFF00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09E7584-0122-4051-BE56-45BCA68CA92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文本框 13">
            <a:extLst>
              <a:ext uri="{FF2B5EF4-FFF2-40B4-BE49-F238E27FC236}">
                <a16:creationId xmlns:a16="http://schemas.microsoft.com/office/drawing/2014/main" id="{D74B2EDD-44B7-5BAE-EE85-7F1363BECAE0}"/>
              </a:ext>
            </a:extLst>
          </p:cNvPr>
          <p:cNvSpPr txBox="1">
            <a:spLocks noChangeArrowheads="1"/>
          </p:cNvSpPr>
          <p:nvPr userDrawn="1">
            <p:custDataLst>
              <p:tags r:id="rId17"/>
            </p:custDataLst>
          </p:nvPr>
        </p:nvSpPr>
        <p:spPr bwMode="auto">
          <a:xfrm>
            <a:off x="6443980" y="-27305"/>
            <a:ext cx="2700020" cy="2717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电子技术基础课程</a:t>
            </a:r>
            <a:endParaRPr lang="zh-CN" sz="1600" b="1" dirty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itchFamily="18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itchFamily="18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itchFamily="18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itchFamily="18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20.wmf"/><Relationship Id="rId7" Type="http://schemas.openxmlformats.org/officeDocument/2006/relationships/oleObject" Target="../embeddings/oleObject14.bin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7" Type="http://schemas.openxmlformats.org/officeDocument/2006/relationships/image" Target="../media/image30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36.wmf"/><Relationship Id="rId3" Type="http://schemas.openxmlformats.org/officeDocument/2006/relationships/image" Target="../media/image31.png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28.bin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35.wmf"/><Relationship Id="rId5" Type="http://schemas.openxmlformats.org/officeDocument/2006/relationships/image" Target="../media/image32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4.wmf"/><Relationship Id="rId1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7" Type="http://schemas.openxmlformats.org/officeDocument/2006/relationships/image" Target="../media/image39.e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38.emf"/><Relationship Id="rId4" Type="http://schemas.openxmlformats.org/officeDocument/2006/relationships/oleObject" Target="../embeddings/oleObject3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46.emf"/><Relationship Id="rId3" Type="http://schemas.openxmlformats.org/officeDocument/2006/relationships/image" Target="../media/image41.emf"/><Relationship Id="rId7" Type="http://schemas.openxmlformats.org/officeDocument/2006/relationships/image" Target="../media/image43.emf"/><Relationship Id="rId12" Type="http://schemas.openxmlformats.org/officeDocument/2006/relationships/oleObject" Target="../embeddings/oleObject40.bin"/><Relationship Id="rId17" Type="http://schemas.openxmlformats.org/officeDocument/2006/relationships/image" Target="../media/image48.emf"/><Relationship Id="rId2" Type="http://schemas.openxmlformats.org/officeDocument/2006/relationships/oleObject" Target="../embeddings/oleObject35.bin"/><Relationship Id="rId16" Type="http://schemas.openxmlformats.org/officeDocument/2006/relationships/oleObject" Target="../embeddings/oleObject42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45.emf"/><Relationship Id="rId5" Type="http://schemas.openxmlformats.org/officeDocument/2006/relationships/image" Target="../media/image42.emf"/><Relationship Id="rId15" Type="http://schemas.openxmlformats.org/officeDocument/2006/relationships/image" Target="../media/image47.e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44.emf"/><Relationship Id="rId14" Type="http://schemas.openxmlformats.org/officeDocument/2006/relationships/oleObject" Target="../embeddings/oleObject4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5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52.e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46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13" Type="http://schemas.openxmlformats.org/officeDocument/2006/relationships/oleObject" Target="../embeddings/oleObject53.bin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6.em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58.w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e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55.emf"/><Relationship Id="rId4" Type="http://schemas.openxmlformats.org/officeDocument/2006/relationships/image" Target="../media/image54.e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7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e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9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image" Target="../media/image62.emf"/><Relationship Id="rId7" Type="http://schemas.openxmlformats.org/officeDocument/2006/relationships/image" Target="../media/image64.emf"/><Relationship Id="rId2" Type="http://schemas.openxmlformats.org/officeDocument/2006/relationships/oleObject" Target="../embeddings/oleObject58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60.bin"/><Relationship Id="rId11" Type="http://schemas.openxmlformats.org/officeDocument/2006/relationships/image" Target="../media/image66.emf"/><Relationship Id="rId5" Type="http://schemas.openxmlformats.org/officeDocument/2006/relationships/image" Target="../media/image63.emf"/><Relationship Id="rId10" Type="http://schemas.openxmlformats.org/officeDocument/2006/relationships/oleObject" Target="../embeddings/oleObject62.bin"/><Relationship Id="rId4" Type="http://schemas.openxmlformats.org/officeDocument/2006/relationships/oleObject" Target="../embeddings/oleObject59.bin"/><Relationship Id="rId9" Type="http://schemas.openxmlformats.org/officeDocument/2006/relationships/image" Target="../media/image65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oleObject" Target="../embeddings/oleObject63.bin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image" Target="../media/image74.emf"/><Relationship Id="rId18" Type="http://schemas.openxmlformats.org/officeDocument/2006/relationships/oleObject" Target="../embeddings/oleObject72.bin"/><Relationship Id="rId26" Type="http://schemas.openxmlformats.org/officeDocument/2006/relationships/oleObject" Target="../embeddings/oleObject76.bin"/><Relationship Id="rId3" Type="http://schemas.openxmlformats.org/officeDocument/2006/relationships/image" Target="../media/image69.emf"/><Relationship Id="rId21" Type="http://schemas.openxmlformats.org/officeDocument/2006/relationships/image" Target="../media/image78.emf"/><Relationship Id="rId7" Type="http://schemas.openxmlformats.org/officeDocument/2006/relationships/image" Target="../media/image71.emf"/><Relationship Id="rId12" Type="http://schemas.openxmlformats.org/officeDocument/2006/relationships/oleObject" Target="../embeddings/oleObject69.bin"/><Relationship Id="rId17" Type="http://schemas.openxmlformats.org/officeDocument/2006/relationships/image" Target="../media/image76.wmf"/><Relationship Id="rId25" Type="http://schemas.openxmlformats.org/officeDocument/2006/relationships/image" Target="../media/image80.emf"/><Relationship Id="rId2" Type="http://schemas.openxmlformats.org/officeDocument/2006/relationships/oleObject" Target="../embeddings/oleObject64.bin"/><Relationship Id="rId16" Type="http://schemas.openxmlformats.org/officeDocument/2006/relationships/oleObject" Target="../embeddings/oleObject71.bin"/><Relationship Id="rId20" Type="http://schemas.openxmlformats.org/officeDocument/2006/relationships/oleObject" Target="../embeddings/oleObject73.bin"/><Relationship Id="rId29" Type="http://schemas.openxmlformats.org/officeDocument/2006/relationships/image" Target="../media/image82.wmf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73.emf"/><Relationship Id="rId24" Type="http://schemas.openxmlformats.org/officeDocument/2006/relationships/oleObject" Target="../embeddings/oleObject75.bin"/><Relationship Id="rId5" Type="http://schemas.openxmlformats.org/officeDocument/2006/relationships/image" Target="../media/image70.emf"/><Relationship Id="rId15" Type="http://schemas.openxmlformats.org/officeDocument/2006/relationships/image" Target="../media/image75.emf"/><Relationship Id="rId23" Type="http://schemas.openxmlformats.org/officeDocument/2006/relationships/image" Target="../media/image79.emf"/><Relationship Id="rId28" Type="http://schemas.openxmlformats.org/officeDocument/2006/relationships/oleObject" Target="../embeddings/oleObject77.bin"/><Relationship Id="rId10" Type="http://schemas.openxmlformats.org/officeDocument/2006/relationships/oleObject" Target="../embeddings/oleObject68.bin"/><Relationship Id="rId19" Type="http://schemas.openxmlformats.org/officeDocument/2006/relationships/image" Target="../media/image77.emf"/><Relationship Id="rId4" Type="http://schemas.openxmlformats.org/officeDocument/2006/relationships/oleObject" Target="../embeddings/oleObject65.bin"/><Relationship Id="rId9" Type="http://schemas.openxmlformats.org/officeDocument/2006/relationships/image" Target="../media/image72.emf"/><Relationship Id="rId14" Type="http://schemas.openxmlformats.org/officeDocument/2006/relationships/oleObject" Target="../embeddings/oleObject70.bin"/><Relationship Id="rId22" Type="http://schemas.openxmlformats.org/officeDocument/2006/relationships/oleObject" Target="../embeddings/oleObject74.bin"/><Relationship Id="rId27" Type="http://schemas.openxmlformats.org/officeDocument/2006/relationships/image" Target="../media/image8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oleObject" Target="../embeddings/oleObject78.bin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6" Type="http://schemas.openxmlformats.org/officeDocument/2006/relationships/image" Target="../media/image84.e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83.emf"/><Relationship Id="rId9" Type="http://schemas.openxmlformats.org/officeDocument/2006/relationships/image" Target="../media/image85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13" Type="http://schemas.openxmlformats.org/officeDocument/2006/relationships/image" Target="../media/image89.e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12" Type="http://schemas.openxmlformats.org/officeDocument/2006/relationships/oleObject" Target="../embeddings/oleObject88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6" Type="http://schemas.openxmlformats.org/officeDocument/2006/relationships/image" Target="../media/image86.emf"/><Relationship Id="rId11" Type="http://schemas.openxmlformats.org/officeDocument/2006/relationships/image" Target="../media/image88.emf"/><Relationship Id="rId5" Type="http://schemas.openxmlformats.org/officeDocument/2006/relationships/oleObject" Target="../embeddings/oleObject84.bin"/><Relationship Id="rId10" Type="http://schemas.openxmlformats.org/officeDocument/2006/relationships/oleObject" Target="../embeddings/oleObject87.bin"/><Relationship Id="rId4" Type="http://schemas.openxmlformats.org/officeDocument/2006/relationships/image" Target="../media/image83.emf"/><Relationship Id="rId9" Type="http://schemas.openxmlformats.org/officeDocument/2006/relationships/oleObject" Target="../embeddings/oleObject86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91.tmp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90.emf"/><Relationship Id="rId5" Type="http://schemas.openxmlformats.org/officeDocument/2006/relationships/tags" Target="../tags/tag10.xml"/><Relationship Id="rId10" Type="http://schemas.openxmlformats.org/officeDocument/2006/relationships/oleObject" Target="../embeddings/oleObject89.bin"/><Relationship Id="rId4" Type="http://schemas.openxmlformats.org/officeDocument/2006/relationships/tags" Target="../tags/tag9.xml"/><Relationship Id="rId9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oleObject" Target="../embeddings/oleObject90.bin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13" Type="http://schemas.openxmlformats.org/officeDocument/2006/relationships/image" Target="../media/image98.emf"/><Relationship Id="rId3" Type="http://schemas.openxmlformats.org/officeDocument/2006/relationships/image" Target="../media/image93.emf"/><Relationship Id="rId7" Type="http://schemas.openxmlformats.org/officeDocument/2006/relationships/image" Target="../media/image95.emf"/><Relationship Id="rId12" Type="http://schemas.openxmlformats.org/officeDocument/2006/relationships/oleObject" Target="../embeddings/oleObject96.bin"/><Relationship Id="rId2" Type="http://schemas.openxmlformats.org/officeDocument/2006/relationships/oleObject" Target="../embeddings/oleObject91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93.bin"/><Relationship Id="rId11" Type="http://schemas.openxmlformats.org/officeDocument/2006/relationships/image" Target="../media/image97.emf"/><Relationship Id="rId5" Type="http://schemas.openxmlformats.org/officeDocument/2006/relationships/image" Target="../media/image94.emf"/><Relationship Id="rId15" Type="http://schemas.openxmlformats.org/officeDocument/2006/relationships/image" Target="../media/image99.emf"/><Relationship Id="rId10" Type="http://schemas.openxmlformats.org/officeDocument/2006/relationships/oleObject" Target="../embeddings/oleObject95.bin"/><Relationship Id="rId4" Type="http://schemas.openxmlformats.org/officeDocument/2006/relationships/oleObject" Target="../embeddings/oleObject92.bin"/><Relationship Id="rId9" Type="http://schemas.openxmlformats.org/officeDocument/2006/relationships/image" Target="../media/image96.emf"/><Relationship Id="rId14" Type="http://schemas.openxmlformats.org/officeDocument/2006/relationships/oleObject" Target="../embeddings/oleObject97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1.bin"/><Relationship Id="rId13" Type="http://schemas.openxmlformats.org/officeDocument/2006/relationships/image" Target="../media/image105.wmf"/><Relationship Id="rId3" Type="http://schemas.openxmlformats.org/officeDocument/2006/relationships/image" Target="../media/image100.wmf"/><Relationship Id="rId7" Type="http://schemas.openxmlformats.org/officeDocument/2006/relationships/image" Target="../media/image102.wmf"/><Relationship Id="rId12" Type="http://schemas.openxmlformats.org/officeDocument/2006/relationships/oleObject" Target="../embeddings/oleObject103.bin"/><Relationship Id="rId17" Type="http://schemas.openxmlformats.org/officeDocument/2006/relationships/image" Target="../media/image107.wmf"/><Relationship Id="rId2" Type="http://schemas.openxmlformats.org/officeDocument/2006/relationships/oleObject" Target="../embeddings/oleObject98.bin"/><Relationship Id="rId16" Type="http://schemas.openxmlformats.org/officeDocument/2006/relationships/oleObject" Target="../embeddings/oleObject105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100.bin"/><Relationship Id="rId11" Type="http://schemas.openxmlformats.org/officeDocument/2006/relationships/image" Target="../media/image104.emf"/><Relationship Id="rId5" Type="http://schemas.openxmlformats.org/officeDocument/2006/relationships/image" Target="../media/image101.wmf"/><Relationship Id="rId15" Type="http://schemas.openxmlformats.org/officeDocument/2006/relationships/image" Target="../media/image106.emf"/><Relationship Id="rId10" Type="http://schemas.openxmlformats.org/officeDocument/2006/relationships/oleObject" Target="../embeddings/oleObject102.bin"/><Relationship Id="rId4" Type="http://schemas.openxmlformats.org/officeDocument/2006/relationships/oleObject" Target="../embeddings/oleObject99.bin"/><Relationship Id="rId9" Type="http://schemas.openxmlformats.org/officeDocument/2006/relationships/image" Target="../media/image103.emf"/><Relationship Id="rId14" Type="http://schemas.openxmlformats.org/officeDocument/2006/relationships/oleObject" Target="../embeddings/oleObject104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09.wmf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oleObject" Target="../embeddings/oleObject107.bin"/><Relationship Id="rId11" Type="http://schemas.openxmlformats.org/officeDocument/2006/relationships/image" Target="../media/image111.emf"/><Relationship Id="rId5" Type="http://schemas.openxmlformats.org/officeDocument/2006/relationships/image" Target="../media/image108.emf"/><Relationship Id="rId10" Type="http://schemas.openxmlformats.org/officeDocument/2006/relationships/oleObject" Target="../embeddings/oleObject109.bin"/><Relationship Id="rId4" Type="http://schemas.openxmlformats.org/officeDocument/2006/relationships/oleObject" Target="../embeddings/oleObject106.bin"/><Relationship Id="rId9" Type="http://schemas.openxmlformats.org/officeDocument/2006/relationships/image" Target="../media/image11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12.emf"/><Relationship Id="rId7" Type="http://schemas.openxmlformats.org/officeDocument/2006/relationships/image" Target="../media/image113.emf"/><Relationship Id="rId2" Type="http://schemas.openxmlformats.org/officeDocument/2006/relationships/oleObject" Target="../embeddings/oleObject110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112.bin"/><Relationship Id="rId5" Type="http://schemas.openxmlformats.org/officeDocument/2006/relationships/image" Target="../media/image90.emf"/><Relationship Id="rId10" Type="http://schemas.openxmlformats.org/officeDocument/2006/relationships/image" Target="../media/image109.wmf"/><Relationship Id="rId4" Type="http://schemas.openxmlformats.org/officeDocument/2006/relationships/oleObject" Target="../embeddings/oleObject111.bin"/><Relationship Id="rId9" Type="http://schemas.openxmlformats.org/officeDocument/2006/relationships/oleObject" Target="../embeddings/oleObject113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119.bin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90.emf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0" Type="http://schemas.openxmlformats.org/officeDocument/2006/relationships/image" Target="../media/image117.wmf"/><Relationship Id="rId4" Type="http://schemas.openxmlformats.org/officeDocument/2006/relationships/image" Target="../media/image112.e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18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emf"/><Relationship Id="rId13" Type="http://schemas.openxmlformats.org/officeDocument/2006/relationships/oleObject" Target="../embeddings/oleObject125.bin"/><Relationship Id="rId18" Type="http://schemas.openxmlformats.org/officeDocument/2006/relationships/image" Target="../media/image127.e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24.emf"/><Relationship Id="rId17" Type="http://schemas.openxmlformats.org/officeDocument/2006/relationships/oleObject" Target="../embeddings/oleObject127.bin"/><Relationship Id="rId2" Type="http://schemas.openxmlformats.org/officeDocument/2006/relationships/image" Target="../media/image119.png"/><Relationship Id="rId16" Type="http://schemas.openxmlformats.org/officeDocument/2006/relationships/image" Target="../media/image126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1.e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5" Type="http://schemas.openxmlformats.org/officeDocument/2006/relationships/oleObject" Target="../embeddings/oleObject126.bin"/><Relationship Id="rId10" Type="http://schemas.openxmlformats.org/officeDocument/2006/relationships/image" Target="../media/image123.emf"/><Relationship Id="rId4" Type="http://schemas.openxmlformats.org/officeDocument/2006/relationships/image" Target="../media/image120.e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125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emf"/><Relationship Id="rId2" Type="http://schemas.openxmlformats.org/officeDocument/2006/relationships/oleObject" Target="../embeddings/oleObject128.bin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emf"/><Relationship Id="rId2" Type="http://schemas.openxmlformats.org/officeDocument/2006/relationships/oleObject" Target="../embeddings/oleObject129.bin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emf"/><Relationship Id="rId2" Type="http://schemas.openxmlformats.org/officeDocument/2006/relationships/oleObject" Target="../embeddings/oleObject130.bin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3" Type="http://schemas.openxmlformats.org/officeDocument/2006/relationships/image" Target="../media/image129.emf"/><Relationship Id="rId7" Type="http://schemas.openxmlformats.org/officeDocument/2006/relationships/oleObject" Target="../embeddings/oleObject133.bin"/><Relationship Id="rId2" Type="http://schemas.openxmlformats.org/officeDocument/2006/relationships/oleObject" Target="../embeddings/oleObject131.bin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1.png"/><Relationship Id="rId5" Type="http://schemas.openxmlformats.org/officeDocument/2006/relationships/image" Target="../media/image130.wmf"/><Relationship Id="rId4" Type="http://schemas.openxmlformats.org/officeDocument/2006/relationships/oleObject" Target="../embeddings/oleObject13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emf"/><Relationship Id="rId7" Type="http://schemas.openxmlformats.org/officeDocument/2006/relationships/image" Target="../media/image133.wmf"/><Relationship Id="rId2" Type="http://schemas.openxmlformats.org/officeDocument/2006/relationships/oleObject" Target="../embeddings/oleObject134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136.bin"/><Relationship Id="rId5" Type="http://schemas.openxmlformats.org/officeDocument/2006/relationships/image" Target="../media/image132.wmf"/><Relationship Id="rId4" Type="http://schemas.openxmlformats.org/officeDocument/2006/relationships/oleObject" Target="../embeddings/oleObject135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emf"/><Relationship Id="rId2" Type="http://schemas.openxmlformats.org/officeDocument/2006/relationships/oleObject" Target="../embeddings/oleObject137.bin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emf"/><Relationship Id="rId7" Type="http://schemas.openxmlformats.org/officeDocument/2006/relationships/image" Target="../media/image140.wmf"/><Relationship Id="rId2" Type="http://schemas.openxmlformats.org/officeDocument/2006/relationships/oleObject" Target="../embeddings/oleObject138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140.bin"/><Relationship Id="rId5" Type="http://schemas.openxmlformats.org/officeDocument/2006/relationships/image" Target="../media/image139.wmf"/><Relationship Id="rId4" Type="http://schemas.openxmlformats.org/officeDocument/2006/relationships/oleObject" Target="../embeddings/oleObject139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2" Type="http://schemas.openxmlformats.org/officeDocument/2006/relationships/oleObject" Target="../embeddings/oleObject141.bin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oleObject" Target="../embeddings/oleObject142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3.wmf"/><Relationship Id="rId4" Type="http://schemas.openxmlformats.org/officeDocument/2006/relationships/oleObject" Target="../embeddings/oleObject143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oleObject" Target="../embeddings/oleObject144.bin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8.bin"/><Relationship Id="rId3" Type="http://schemas.openxmlformats.org/officeDocument/2006/relationships/image" Target="../media/image147.wmf"/><Relationship Id="rId7" Type="http://schemas.openxmlformats.org/officeDocument/2006/relationships/image" Target="../media/image149.wmf"/><Relationship Id="rId2" Type="http://schemas.openxmlformats.org/officeDocument/2006/relationships/oleObject" Target="../embeddings/oleObject145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147.bin"/><Relationship Id="rId5" Type="http://schemas.openxmlformats.org/officeDocument/2006/relationships/image" Target="../media/image148.wmf"/><Relationship Id="rId4" Type="http://schemas.openxmlformats.org/officeDocument/2006/relationships/oleObject" Target="../embeddings/oleObject146.bin"/><Relationship Id="rId9" Type="http://schemas.openxmlformats.org/officeDocument/2006/relationships/image" Target="../media/image150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4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wmf"/><Relationship Id="rId2" Type="http://schemas.openxmlformats.org/officeDocument/2006/relationships/oleObject" Target="../embeddings/oleObject149.bin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2" Type="http://schemas.openxmlformats.org/officeDocument/2006/relationships/oleObject" Target="../embeddings/oleObject150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7.wmf"/><Relationship Id="rId4" Type="http://schemas.openxmlformats.org/officeDocument/2006/relationships/oleObject" Target="../embeddings/oleObject151.bin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6.wmf"/><Relationship Id="rId7" Type="http://schemas.openxmlformats.org/officeDocument/2006/relationships/oleObject" Target="../embeddings/oleObject10.bin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0A2FE9DE-C83A-D753-01C9-3BC670E0FE0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200"/>
              <a:t>第</a:t>
            </a:r>
            <a:r>
              <a:rPr lang="en-US" altLang="zh-CN" sz="4200"/>
              <a:t>6</a:t>
            </a:r>
            <a:r>
              <a:rPr lang="zh-CN" altLang="en-US" sz="4200"/>
              <a:t>章 晶体三极管及其放大电路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9">
            <a:extLst>
              <a:ext uri="{FF2B5EF4-FFF2-40B4-BE49-F238E27FC236}">
                <a16:creationId xmlns:a16="http://schemas.microsoft.com/office/drawing/2014/main" id="{7AE4A2D7-DDC0-1BA7-FEC3-6538A021C2D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711C46-C490-45C6-AEBD-CB8785E0565E}" type="slidenum">
              <a:rPr lang="zh-CN" altLang="en-US" sz="1600" smtClean="0">
                <a:solidFill>
                  <a:srgbClr val="FFFF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6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C0999939-64D1-1E5C-4933-15B736EA29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/>
              <a:t>6.1.2  </a:t>
            </a:r>
            <a:r>
              <a:rPr lang="zh-CN" altLang="en-US" sz="2800"/>
              <a:t>晶体管的电流分配与放大作用</a:t>
            </a:r>
          </a:p>
        </p:txBody>
      </p:sp>
      <p:sp>
        <p:nvSpPr>
          <p:cNvPr id="12292" name="Text Box 7">
            <a:extLst>
              <a:ext uri="{FF2B5EF4-FFF2-40B4-BE49-F238E27FC236}">
                <a16:creationId xmlns:a16="http://schemas.microsoft.com/office/drawing/2014/main" id="{5759A0DA-6F09-39A3-20F7-098F6AAD7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125538"/>
            <a:ext cx="7275512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b="0"/>
              <a:t>【</a:t>
            </a:r>
            <a:r>
              <a:rPr lang="zh-CN" altLang="en-US" b="0"/>
              <a:t>例</a:t>
            </a:r>
            <a:r>
              <a:rPr lang="en-US" altLang="zh-CN" b="0"/>
              <a:t>6.1.1】 </a:t>
            </a:r>
            <a:r>
              <a:rPr lang="zh-CN" altLang="en-US" b="0"/>
              <a:t>一个晶体管的发射极电流为</a:t>
            </a:r>
            <a:r>
              <a:rPr lang="en-US" altLang="zh-CN"/>
              <a:t>12.1mA</a:t>
            </a:r>
            <a:r>
              <a:rPr lang="zh-CN" altLang="en-US" b="0"/>
              <a:t>，集电极电流为</a:t>
            </a:r>
            <a:r>
              <a:rPr lang="en-US" altLang="zh-CN"/>
              <a:t>12.0mA</a:t>
            </a:r>
            <a:r>
              <a:rPr lang="zh-CN" altLang="en-US" b="0"/>
              <a:t>，晶体管的     是多少？ </a:t>
            </a:r>
          </a:p>
        </p:txBody>
      </p:sp>
      <p:graphicFrame>
        <p:nvGraphicFramePr>
          <p:cNvPr id="12293" name="Object 8">
            <a:extLst>
              <a:ext uri="{FF2B5EF4-FFF2-40B4-BE49-F238E27FC236}">
                <a16:creationId xmlns:a16="http://schemas.microsoft.com/office/drawing/2014/main" id="{E587FE37-76DF-5D4B-DF45-EF93266B5CBD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4572000" y="1628775"/>
          <a:ext cx="3635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65028" imgH="228501" progId="Equation.3">
                  <p:embed/>
                </p:oleObj>
              </mc:Choice>
              <mc:Fallback>
                <p:oleObj name="公式" r:id="rId2" imgW="165028" imgH="22850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628775"/>
                        <a:ext cx="36353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7994" name="Rectangle 10">
            <a:extLst>
              <a:ext uri="{FF2B5EF4-FFF2-40B4-BE49-F238E27FC236}">
                <a16:creationId xmlns:a16="http://schemas.microsoft.com/office/drawing/2014/main" id="{BAF1D041-191E-5D5D-9F14-5BB310503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205038"/>
            <a:ext cx="3197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0"/>
              <a:t>解：首先求基极电流</a:t>
            </a:r>
          </a:p>
        </p:txBody>
      </p:sp>
      <p:graphicFrame>
        <p:nvGraphicFramePr>
          <p:cNvPr id="937995" name="Object 11">
            <a:extLst>
              <a:ext uri="{FF2B5EF4-FFF2-40B4-BE49-F238E27FC236}">
                <a16:creationId xmlns:a16="http://schemas.microsoft.com/office/drawing/2014/main" id="{A28719BF-DE93-2496-7CA9-9DAE898C21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2852738"/>
          <a:ext cx="45275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32000" imgH="203200" progId="Equation.DSMT4">
                  <p:embed/>
                </p:oleObj>
              </mc:Choice>
              <mc:Fallback>
                <p:oleObj name="Equation" r:id="rId4" imgW="2032000" imgH="203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852738"/>
                        <a:ext cx="452755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7997" name="Rectangle 13">
            <a:extLst>
              <a:ext uri="{FF2B5EF4-FFF2-40B4-BE49-F238E27FC236}">
                <a16:creationId xmlns:a16="http://schemas.microsoft.com/office/drawing/2014/main" id="{31DE3110-8A54-2B5E-DD70-226E7A335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3536950"/>
            <a:ext cx="147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0"/>
              <a:t>然后求出</a:t>
            </a:r>
            <a:r>
              <a:rPr lang="zh-CN" altLang="en-US"/>
              <a:t> </a:t>
            </a:r>
          </a:p>
        </p:txBody>
      </p:sp>
      <p:graphicFrame>
        <p:nvGraphicFramePr>
          <p:cNvPr id="938000" name="Object 16">
            <a:extLst>
              <a:ext uri="{FF2B5EF4-FFF2-40B4-BE49-F238E27FC236}">
                <a16:creationId xmlns:a16="http://schemas.microsoft.com/office/drawing/2014/main" id="{7803F158-58D2-84D4-1CFD-FCFD4EA11E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3500438"/>
          <a:ext cx="3635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65028" imgH="228501" progId="Equation.3">
                  <p:embed/>
                </p:oleObj>
              </mc:Choice>
              <mc:Fallback>
                <p:oleObj name="公式" r:id="rId6" imgW="165028" imgH="228501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500438"/>
                        <a:ext cx="3635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8001" name="Object 17">
            <a:extLst>
              <a:ext uri="{FF2B5EF4-FFF2-40B4-BE49-F238E27FC236}">
                <a16:creationId xmlns:a16="http://schemas.microsoft.com/office/drawing/2014/main" id="{12E21B4C-1EC0-C210-551E-B834060C60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7200" y="4076700"/>
          <a:ext cx="30702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96394" imgH="393529" progId="Equation.DSMT4">
                  <p:embed/>
                </p:oleObj>
              </mc:Choice>
              <mc:Fallback>
                <p:oleObj name="Equation" r:id="rId7" imgW="1396394" imgH="393529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4076700"/>
                        <a:ext cx="3070225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37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37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37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938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938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994" grpId="0"/>
      <p:bldP spid="93799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">
            <a:extLst>
              <a:ext uri="{FF2B5EF4-FFF2-40B4-BE49-F238E27FC236}">
                <a16:creationId xmlns:a16="http://schemas.microsoft.com/office/drawing/2014/main" id="{54CAC6B6-7CA1-465A-2274-38BCE7EB368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20A859-D6E7-4879-B255-7F684085DA18}" type="slidenum">
              <a:rPr lang="zh-CN" altLang="en-US" sz="1600" smtClean="0">
                <a:solidFill>
                  <a:srgbClr val="FFFF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6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13315" name="Rectangle 4">
            <a:extLst>
              <a:ext uri="{FF2B5EF4-FFF2-40B4-BE49-F238E27FC236}">
                <a16:creationId xmlns:a16="http://schemas.microsoft.com/office/drawing/2014/main" id="{369B8152-2BF4-2829-B881-08298376B2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/>
              <a:t>6.1.2  </a:t>
            </a:r>
            <a:r>
              <a:rPr lang="zh-CN" altLang="en-US" sz="2800"/>
              <a:t>晶体管的电流分配与放大作用</a:t>
            </a:r>
          </a:p>
        </p:txBody>
      </p:sp>
      <p:sp>
        <p:nvSpPr>
          <p:cNvPr id="13316" name="Text Box 5">
            <a:extLst>
              <a:ext uri="{FF2B5EF4-FFF2-40B4-BE49-F238E27FC236}">
                <a16:creationId xmlns:a16="http://schemas.microsoft.com/office/drawing/2014/main" id="{42702CF8-0644-ACA3-9777-3D19BF85C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5538"/>
            <a:ext cx="8208963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b="0" dirty="0"/>
              <a:t>【</a:t>
            </a:r>
            <a:r>
              <a:rPr lang="zh-CN" altLang="en-US" b="0" dirty="0"/>
              <a:t>例</a:t>
            </a:r>
            <a:r>
              <a:rPr lang="en-US" altLang="zh-CN" b="0" dirty="0"/>
              <a:t>6.1.2】 </a:t>
            </a:r>
            <a:r>
              <a:rPr lang="zh-CN" altLang="en-US" b="0" dirty="0"/>
              <a:t>在某放大电路中，晶体管的</a:t>
            </a:r>
            <a:r>
              <a:rPr lang="en-US" altLang="zh-CN" b="0" dirty="0"/>
              <a:t>3</a:t>
            </a:r>
            <a:r>
              <a:rPr lang="zh-CN" altLang="en-US" b="0" dirty="0"/>
              <a:t>个电极的</a:t>
            </a:r>
            <a:r>
              <a:rPr lang="zh-CN" altLang="en-US" b="0"/>
              <a:t>电流如下图所示，已知，</a:t>
            </a:r>
            <a:r>
              <a:rPr lang="en-US" altLang="zh-CN" i="1" dirty="0"/>
              <a:t>I</a:t>
            </a:r>
            <a:r>
              <a:rPr lang="en-US" altLang="zh-CN" baseline="-25000" dirty="0"/>
              <a:t>1</a:t>
            </a:r>
            <a:r>
              <a:rPr lang="en-US" altLang="zh-CN" dirty="0"/>
              <a:t>= </a:t>
            </a:r>
            <a:r>
              <a:rPr lang="en-US" altLang="en-US" dirty="0"/>
              <a:t>－</a:t>
            </a:r>
            <a:r>
              <a:rPr lang="en-US" altLang="zh-CN" dirty="0"/>
              <a:t>1.5mA</a:t>
            </a:r>
            <a:r>
              <a:rPr lang="zh-CN" altLang="en-US" dirty="0"/>
              <a:t>，</a:t>
            </a:r>
            <a:r>
              <a:rPr lang="en-US" altLang="zh-CN" i="1" dirty="0"/>
              <a:t>I</a:t>
            </a:r>
            <a:r>
              <a:rPr lang="en-US" altLang="zh-CN" baseline="-25000" dirty="0"/>
              <a:t>2</a:t>
            </a:r>
            <a:r>
              <a:rPr lang="en-US" altLang="zh-CN" dirty="0"/>
              <a:t>= </a:t>
            </a:r>
            <a:r>
              <a:rPr lang="en-US" altLang="en-US" dirty="0"/>
              <a:t>－</a:t>
            </a:r>
            <a:r>
              <a:rPr lang="en-US" altLang="zh-CN" dirty="0"/>
              <a:t> 0.03mA</a:t>
            </a:r>
            <a:r>
              <a:rPr lang="zh-CN" altLang="en-US" b="0" dirty="0"/>
              <a:t>。</a:t>
            </a:r>
          </a:p>
        </p:txBody>
      </p:sp>
      <p:sp>
        <p:nvSpPr>
          <p:cNvPr id="13317" name="Text Box 6">
            <a:extLst>
              <a:ext uri="{FF2B5EF4-FFF2-40B4-BE49-F238E27FC236}">
                <a16:creationId xmlns:a16="http://schemas.microsoft.com/office/drawing/2014/main" id="{CD1E8F47-0FE6-A2B5-D746-592AEEEBD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168525"/>
            <a:ext cx="79311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0"/>
              <a:t>(1) </a:t>
            </a:r>
            <a:r>
              <a:rPr lang="zh-CN" altLang="en-US" b="0"/>
              <a:t>求出另一个电极电流</a:t>
            </a:r>
            <a:r>
              <a:rPr lang="en-US" altLang="zh-CN" i="1"/>
              <a:t>I</a:t>
            </a:r>
            <a:r>
              <a:rPr lang="en-US" altLang="zh-CN" baseline="-25000"/>
              <a:t>3</a:t>
            </a:r>
            <a:r>
              <a:rPr lang="zh-CN" altLang="en-US" b="0"/>
              <a:t>的大小；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0"/>
              <a:t>(2) </a:t>
            </a:r>
            <a:r>
              <a:rPr lang="zh-CN" altLang="en-US" b="0"/>
              <a:t>试确定晶体管是</a:t>
            </a:r>
            <a:r>
              <a:rPr lang="en-US" altLang="zh-CN"/>
              <a:t>PNP</a:t>
            </a:r>
            <a:r>
              <a:rPr lang="zh-CN" altLang="en-US" b="0"/>
              <a:t>型还是</a:t>
            </a:r>
            <a:r>
              <a:rPr lang="en-US" altLang="zh-CN"/>
              <a:t>NPN</a:t>
            </a:r>
            <a:r>
              <a:rPr lang="zh-CN" altLang="en-US" b="0"/>
              <a:t>型，并区分出各电极；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0"/>
              <a:t>(3) </a:t>
            </a:r>
            <a:r>
              <a:rPr lang="zh-CN" altLang="en-US" b="0"/>
              <a:t>近似确定出该管电流放大系数 </a:t>
            </a:r>
          </a:p>
        </p:txBody>
      </p:sp>
      <p:graphicFrame>
        <p:nvGraphicFramePr>
          <p:cNvPr id="13318" name="Object 7">
            <a:extLst>
              <a:ext uri="{FF2B5EF4-FFF2-40B4-BE49-F238E27FC236}">
                <a16:creationId xmlns:a16="http://schemas.microsoft.com/office/drawing/2014/main" id="{DEB2ACBB-A1B2-9B51-2886-A0CB08104E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875" y="3716338"/>
          <a:ext cx="3198813" cy="239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288000" imgH="1714929" progId="Visio.Drawing.11">
                  <p:embed/>
                </p:oleObj>
              </mc:Choice>
              <mc:Fallback>
                <p:oleObj name="Visio" r:id="rId2" imgW="2288000" imgH="1714929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3716338"/>
                        <a:ext cx="3198813" cy="239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1064" name="Text Box 8">
            <a:extLst>
              <a:ext uri="{FF2B5EF4-FFF2-40B4-BE49-F238E27FC236}">
                <a16:creationId xmlns:a16="http://schemas.microsoft.com/office/drawing/2014/main" id="{33E6EE27-8C98-36D9-6FB2-7936F4C92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0" y="3716338"/>
            <a:ext cx="42132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0"/>
              <a:t>解：</a:t>
            </a:r>
            <a:r>
              <a:rPr lang="en-US" altLang="zh-CN" b="0"/>
              <a:t>(1)</a:t>
            </a:r>
            <a:r>
              <a:rPr lang="zh-CN" altLang="en-US" b="0"/>
              <a:t>由</a:t>
            </a:r>
            <a:r>
              <a:rPr lang="en-US" altLang="zh-CN"/>
              <a:t>KCL</a:t>
            </a:r>
            <a:r>
              <a:rPr lang="zh-CN" altLang="en-US" b="0"/>
              <a:t>，将三极管看成是一个节点，可以得到：</a:t>
            </a:r>
          </a:p>
        </p:txBody>
      </p:sp>
      <p:graphicFrame>
        <p:nvGraphicFramePr>
          <p:cNvPr id="941065" name="Object 9">
            <a:extLst>
              <a:ext uri="{FF2B5EF4-FFF2-40B4-BE49-F238E27FC236}">
                <a16:creationId xmlns:a16="http://schemas.microsoft.com/office/drawing/2014/main" id="{A6B39C40-1F8D-FBC5-76B5-1EE640DFE8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84550" y="4652963"/>
          <a:ext cx="48482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25700" imgH="254000" progId="Equation.DSMT4">
                  <p:embed/>
                </p:oleObj>
              </mc:Choice>
              <mc:Fallback>
                <p:oleObj name="Equation" r:id="rId4" imgW="2425700" imgH="254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4652963"/>
                        <a:ext cx="48482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1067" name="Text Box 11">
            <a:extLst>
              <a:ext uri="{FF2B5EF4-FFF2-40B4-BE49-F238E27FC236}">
                <a16:creationId xmlns:a16="http://schemas.microsoft.com/office/drawing/2014/main" id="{C8EF09C7-44BD-F723-78A9-D04A56B15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6088" y="4627563"/>
            <a:ext cx="862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/>
              <a:t>(mA)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4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4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94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64" grpId="0"/>
      <p:bldP spid="94106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9">
            <a:extLst>
              <a:ext uri="{FF2B5EF4-FFF2-40B4-BE49-F238E27FC236}">
                <a16:creationId xmlns:a16="http://schemas.microsoft.com/office/drawing/2014/main" id="{99F266E9-B1C1-775C-4B90-415B0DCD8AE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237902-0384-4B7B-B611-2B60C23BB01F}" type="slidenum">
              <a:rPr lang="zh-CN" altLang="en-US" sz="1600" smtClean="0">
                <a:solidFill>
                  <a:srgbClr val="FFFF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6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14339" name="Rectangle 4">
            <a:extLst>
              <a:ext uri="{FF2B5EF4-FFF2-40B4-BE49-F238E27FC236}">
                <a16:creationId xmlns:a16="http://schemas.microsoft.com/office/drawing/2014/main" id="{9EB3B935-575C-8075-BA25-F18E05A6AA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/>
              <a:t>6.1.2  </a:t>
            </a:r>
            <a:r>
              <a:rPr lang="zh-CN" altLang="en-US" sz="2800"/>
              <a:t>晶体管的电流分配与放大作用</a:t>
            </a:r>
          </a:p>
        </p:txBody>
      </p:sp>
      <p:graphicFrame>
        <p:nvGraphicFramePr>
          <p:cNvPr id="14340" name="Object 5">
            <a:extLst>
              <a:ext uri="{FF2B5EF4-FFF2-40B4-BE49-F238E27FC236}">
                <a16:creationId xmlns:a16="http://schemas.microsoft.com/office/drawing/2014/main" id="{C5D00DC8-B7CA-198B-6BB9-313B23DDCD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1125538"/>
          <a:ext cx="3198813" cy="239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288000" imgH="1714929" progId="Visio.Drawing.11">
                  <p:embed/>
                </p:oleObj>
              </mc:Choice>
              <mc:Fallback>
                <p:oleObj name="Visio" r:id="rId2" imgW="2288000" imgH="1714929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125538"/>
                        <a:ext cx="3198813" cy="239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Rectangle 7">
            <a:extLst>
              <a:ext uri="{FF2B5EF4-FFF2-40B4-BE49-F238E27FC236}">
                <a16:creationId xmlns:a16="http://schemas.microsoft.com/office/drawing/2014/main" id="{40797EC4-88B2-72E5-8D55-60AE5EA2B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263" y="1196975"/>
            <a:ext cx="3983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i="1"/>
              <a:t>I</a:t>
            </a:r>
            <a:r>
              <a:rPr lang="en-US" altLang="zh-CN" baseline="-25000"/>
              <a:t>1</a:t>
            </a:r>
            <a:r>
              <a:rPr lang="en-US" altLang="zh-CN"/>
              <a:t>= </a:t>
            </a:r>
            <a:r>
              <a:rPr lang="en-US" altLang="en-US"/>
              <a:t>－</a:t>
            </a:r>
            <a:r>
              <a:rPr lang="en-US" altLang="zh-CN"/>
              <a:t>1.5mA</a:t>
            </a:r>
            <a:r>
              <a:rPr lang="zh-CN" altLang="en-US"/>
              <a:t>，</a:t>
            </a:r>
            <a:r>
              <a:rPr lang="en-US" altLang="zh-CN" i="1"/>
              <a:t>I</a:t>
            </a:r>
            <a:r>
              <a:rPr lang="en-US" altLang="zh-CN" baseline="-25000"/>
              <a:t>2</a:t>
            </a:r>
            <a:r>
              <a:rPr lang="en-US" altLang="zh-CN"/>
              <a:t>= </a:t>
            </a:r>
            <a:r>
              <a:rPr lang="en-US" altLang="en-US"/>
              <a:t>－</a:t>
            </a:r>
            <a:r>
              <a:rPr lang="en-US" altLang="zh-CN"/>
              <a:t> 0.03mA</a:t>
            </a:r>
            <a:endParaRPr lang="zh-CN" altLang="en-US"/>
          </a:p>
        </p:txBody>
      </p:sp>
      <p:sp>
        <p:nvSpPr>
          <p:cNvPr id="14342" name="Text Box 8">
            <a:extLst>
              <a:ext uri="{FF2B5EF4-FFF2-40B4-BE49-F238E27FC236}">
                <a16:creationId xmlns:a16="http://schemas.microsoft.com/office/drawing/2014/main" id="{2C3DA6DC-00F4-0C3C-C9C3-00E916928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0538" y="1160463"/>
            <a:ext cx="1585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i="1"/>
              <a:t>I</a:t>
            </a:r>
            <a:r>
              <a:rPr lang="en-US" altLang="zh-CN" baseline="-25000"/>
              <a:t>3</a:t>
            </a:r>
            <a:r>
              <a:rPr lang="en-US" altLang="zh-CN"/>
              <a:t>=1.53mA</a:t>
            </a:r>
          </a:p>
        </p:txBody>
      </p:sp>
      <p:sp>
        <p:nvSpPr>
          <p:cNvPr id="943113" name="Text Box 9">
            <a:extLst>
              <a:ext uri="{FF2B5EF4-FFF2-40B4-BE49-F238E27FC236}">
                <a16:creationId xmlns:a16="http://schemas.microsoft.com/office/drawing/2014/main" id="{5CC7D8B5-021A-E6A0-AE87-2CFDDB206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1888" y="1700213"/>
            <a:ext cx="4481512" cy="147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b="0"/>
              <a:t>(2) </a:t>
            </a:r>
            <a:r>
              <a:rPr lang="zh-CN" altLang="en-US" b="0"/>
              <a:t>根据三极管</a:t>
            </a:r>
            <a:r>
              <a:rPr lang="en-US" altLang="zh-CN"/>
              <a:t>3</a:t>
            </a:r>
            <a:r>
              <a:rPr lang="zh-CN" altLang="en-US" b="0"/>
              <a:t>个电极的电流关系</a:t>
            </a:r>
            <a:r>
              <a:rPr lang="en-US" altLang="zh-CN" i="1"/>
              <a:t>I</a:t>
            </a:r>
            <a:r>
              <a:rPr lang="en-US" altLang="zh-CN" baseline="-25000"/>
              <a:t>E</a:t>
            </a:r>
            <a:r>
              <a:rPr lang="en-US" altLang="zh-CN"/>
              <a:t>&gt;</a:t>
            </a:r>
            <a:r>
              <a:rPr lang="en-US" altLang="zh-CN" i="1"/>
              <a:t>I</a:t>
            </a:r>
            <a:r>
              <a:rPr lang="en-US" altLang="zh-CN" baseline="-25000"/>
              <a:t>C</a:t>
            </a:r>
            <a:r>
              <a:rPr lang="en-US" altLang="zh-CN"/>
              <a:t>&gt;</a:t>
            </a:r>
            <a:r>
              <a:rPr lang="en-US" altLang="zh-CN" i="1"/>
              <a:t>I</a:t>
            </a:r>
            <a:r>
              <a:rPr lang="en-US" altLang="zh-CN" baseline="-25000"/>
              <a:t>B</a:t>
            </a:r>
            <a:r>
              <a:rPr lang="zh-CN" altLang="en-US" b="0"/>
              <a:t>，故得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/>
              <a:t>①→</a:t>
            </a:r>
            <a:r>
              <a:rPr lang="en-US" altLang="zh-CN"/>
              <a:t>c</a:t>
            </a:r>
            <a:r>
              <a:rPr lang="zh-CN" altLang="en-US"/>
              <a:t>，②→</a:t>
            </a:r>
            <a:r>
              <a:rPr lang="en-US" altLang="zh-CN"/>
              <a:t>b</a:t>
            </a:r>
            <a:r>
              <a:rPr lang="zh-CN" altLang="en-US"/>
              <a:t>，③→</a:t>
            </a:r>
            <a:r>
              <a:rPr lang="en-US" altLang="zh-CN"/>
              <a:t>e</a:t>
            </a:r>
            <a:r>
              <a:rPr lang="zh-CN" altLang="en-US" b="0"/>
              <a:t>。</a:t>
            </a:r>
          </a:p>
        </p:txBody>
      </p:sp>
      <p:sp>
        <p:nvSpPr>
          <p:cNvPr id="943114" name="Text Box 10">
            <a:extLst>
              <a:ext uri="{FF2B5EF4-FFF2-40B4-BE49-F238E27FC236}">
                <a16:creationId xmlns:a16="http://schemas.microsoft.com/office/drawing/2014/main" id="{37BB62B3-D507-7144-7426-CB13C340C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8" y="3536950"/>
            <a:ext cx="8701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0"/>
              <a:t>由于发射极电流的实际方向为向里，所以此晶体管为</a:t>
            </a:r>
            <a:r>
              <a:rPr lang="en-US" altLang="zh-CN"/>
              <a:t>PNP</a:t>
            </a:r>
            <a:r>
              <a:rPr lang="zh-CN" altLang="en-US" b="0"/>
              <a:t>型管。</a:t>
            </a:r>
          </a:p>
        </p:txBody>
      </p:sp>
      <p:sp>
        <p:nvSpPr>
          <p:cNvPr id="943115" name="Rectangle 11">
            <a:extLst>
              <a:ext uri="{FF2B5EF4-FFF2-40B4-BE49-F238E27FC236}">
                <a16:creationId xmlns:a16="http://schemas.microsoft.com/office/drawing/2014/main" id="{88429317-3FA8-C7E9-81A1-83A9BF4B2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4149725"/>
            <a:ext cx="4238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/>
              <a:t>(3) </a:t>
            </a:r>
            <a:r>
              <a:rPr lang="zh-CN" altLang="en-US" b="0"/>
              <a:t>可以求得电流放大系数：</a:t>
            </a:r>
          </a:p>
        </p:txBody>
      </p:sp>
      <p:graphicFrame>
        <p:nvGraphicFramePr>
          <p:cNvPr id="943116" name="Object 12">
            <a:extLst>
              <a:ext uri="{FF2B5EF4-FFF2-40B4-BE49-F238E27FC236}">
                <a16:creationId xmlns:a16="http://schemas.microsoft.com/office/drawing/2014/main" id="{AC9A3392-94B9-BB6A-D653-9142230832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0225" y="4652963"/>
          <a:ext cx="3386138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75673" imgH="444307" progId="Equation.DSMT4">
                  <p:embed/>
                </p:oleObj>
              </mc:Choice>
              <mc:Fallback>
                <p:oleObj name="Equation" r:id="rId4" imgW="1675673" imgH="444307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4652963"/>
                        <a:ext cx="3386138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4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4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4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4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13" grpId="0"/>
      <p:bldP spid="943114" grpId="0"/>
      <p:bldP spid="9431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9">
            <a:extLst>
              <a:ext uri="{FF2B5EF4-FFF2-40B4-BE49-F238E27FC236}">
                <a16:creationId xmlns:a16="http://schemas.microsoft.com/office/drawing/2014/main" id="{4CEFDE3E-AF5D-C796-FCE5-A83FDCD7541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78C604-D333-424B-ABA1-F0143BB48DFE}" type="slidenum">
              <a:rPr lang="zh-CN" altLang="en-US" sz="1600" smtClean="0">
                <a:solidFill>
                  <a:srgbClr val="FFFF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6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16394" name="Rectangle 13">
            <a:extLst>
              <a:ext uri="{FF2B5EF4-FFF2-40B4-BE49-F238E27FC236}">
                <a16:creationId xmlns:a16="http://schemas.microsoft.com/office/drawing/2014/main" id="{5C8588A6-67EE-398A-4E27-49120C3B57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6.1.3  </a:t>
            </a:r>
            <a:r>
              <a:rPr lang="zh-CN" altLang="en-US"/>
              <a:t>晶体管的共射特性曲线</a:t>
            </a: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50FF8B44-3A31-44A9-9AF2-16D100471A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7455156"/>
              </p:ext>
            </p:extLst>
          </p:nvPr>
        </p:nvGraphicFramePr>
        <p:xfrm>
          <a:off x="2520314" y="1952836"/>
          <a:ext cx="4355941" cy="3084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232785" imgH="2283460" progId="Visio.Drawing.15">
                  <p:embed/>
                </p:oleObj>
              </mc:Choice>
              <mc:Fallback>
                <p:oleObj r:id="rId2" imgW="3232785" imgH="2283460" progId="Visio.Drawing.15">
                  <p:embed/>
                  <p:pic>
                    <p:nvPicPr>
                      <p:cNvPr id="14" name="对象 1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20314" y="1952836"/>
                        <a:ext cx="4355941" cy="3084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A9A679-8E1B-4C86-9415-BFB85C1AF413}"/>
              </a:ext>
            </a:extLst>
          </p:cNvPr>
          <p:cNvCxnSpPr/>
          <p:nvPr/>
        </p:nvCxnSpPr>
        <p:spPr>
          <a:xfrm flipV="1">
            <a:off x="3385185" y="3352800"/>
            <a:ext cx="0" cy="7556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8A5C630-E8C9-491D-AC3D-7EF6999A7618}"/>
              </a:ext>
            </a:extLst>
          </p:cNvPr>
          <p:cNvCxnSpPr/>
          <p:nvPr/>
        </p:nvCxnSpPr>
        <p:spPr>
          <a:xfrm>
            <a:off x="3370580" y="3339465"/>
            <a:ext cx="105918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D04763A-D62D-457B-8643-A1F953D35DBA}"/>
              </a:ext>
            </a:extLst>
          </p:cNvPr>
          <p:cNvCxnSpPr/>
          <p:nvPr/>
        </p:nvCxnSpPr>
        <p:spPr>
          <a:xfrm>
            <a:off x="4415790" y="3339465"/>
            <a:ext cx="0" cy="87249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791072F-38C9-4F2D-B053-3CE32ECA6276}"/>
              </a:ext>
            </a:extLst>
          </p:cNvPr>
          <p:cNvCxnSpPr/>
          <p:nvPr/>
        </p:nvCxnSpPr>
        <p:spPr>
          <a:xfrm flipH="1">
            <a:off x="3487420" y="4201160"/>
            <a:ext cx="940435" cy="0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22">
            <a:extLst>
              <a:ext uri="{FF2B5EF4-FFF2-40B4-BE49-F238E27FC236}">
                <a16:creationId xmlns:a16="http://schemas.microsoft.com/office/drawing/2014/main" id="{3087E3B4-2A72-4D9A-8ED1-E61871AFC78F}"/>
              </a:ext>
            </a:extLst>
          </p:cNvPr>
          <p:cNvSpPr/>
          <p:nvPr/>
        </p:nvSpPr>
        <p:spPr>
          <a:xfrm>
            <a:off x="2675256" y="4688753"/>
            <a:ext cx="1489230" cy="43243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宋体 Heavy" panose="02020900000000000000" charset="-122"/>
              <a:ea typeface="思源宋体 Heavy" panose="02020900000000000000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BB2FFB8-96BF-468B-9018-2C71184750B1}"/>
              </a:ext>
            </a:extLst>
          </p:cNvPr>
          <p:cNvSpPr txBox="1"/>
          <p:nvPr/>
        </p:nvSpPr>
        <p:spPr>
          <a:xfrm>
            <a:off x="2692082" y="4685348"/>
            <a:ext cx="1472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思源宋体 Heavy" panose="02020900000000000000" charset="-122"/>
                <a:ea typeface="思源宋体 Heavy" panose="02020900000000000000" charset="-122"/>
              </a:rPr>
              <a:t>输入回路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34B0133-E0AE-4A54-9CDC-5CC183201771}"/>
              </a:ext>
            </a:extLst>
          </p:cNvPr>
          <p:cNvCxnSpPr/>
          <p:nvPr/>
        </p:nvCxnSpPr>
        <p:spPr>
          <a:xfrm flipV="1">
            <a:off x="4947285" y="2955925"/>
            <a:ext cx="0" cy="127317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A05B4F8-8F9E-4B57-80E0-46351741E82F}"/>
              </a:ext>
            </a:extLst>
          </p:cNvPr>
          <p:cNvCxnSpPr/>
          <p:nvPr/>
        </p:nvCxnSpPr>
        <p:spPr>
          <a:xfrm>
            <a:off x="4932680" y="2964180"/>
            <a:ext cx="105918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9E457F8B-D0AA-4A9F-990A-88AA447D789F}"/>
              </a:ext>
            </a:extLst>
          </p:cNvPr>
          <p:cNvCxnSpPr/>
          <p:nvPr/>
        </p:nvCxnSpPr>
        <p:spPr>
          <a:xfrm>
            <a:off x="5977890" y="2959100"/>
            <a:ext cx="0" cy="13716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A45361C-E040-434D-8DBD-D828C2ADDD13}"/>
              </a:ext>
            </a:extLst>
          </p:cNvPr>
          <p:cNvCxnSpPr/>
          <p:nvPr/>
        </p:nvCxnSpPr>
        <p:spPr>
          <a:xfrm flipH="1">
            <a:off x="5049520" y="4328160"/>
            <a:ext cx="940435" cy="0"/>
          </a:xfrm>
          <a:prstGeom prst="straightConnector1">
            <a:avLst/>
          </a:prstGeom>
          <a:ln w="28575">
            <a:solidFill>
              <a:srgbClr val="0070C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8">
            <a:extLst>
              <a:ext uri="{FF2B5EF4-FFF2-40B4-BE49-F238E27FC236}">
                <a16:creationId xmlns:a16="http://schemas.microsoft.com/office/drawing/2014/main" id="{D51D576C-817B-4CC1-BB2E-52B1463B60BD}"/>
              </a:ext>
            </a:extLst>
          </p:cNvPr>
          <p:cNvSpPr/>
          <p:nvPr/>
        </p:nvSpPr>
        <p:spPr>
          <a:xfrm>
            <a:off x="4932680" y="4688753"/>
            <a:ext cx="1511522" cy="4324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宋体 Heavy" panose="02020900000000000000" charset="-122"/>
              <a:ea typeface="思源宋体 Heavy" panose="02020900000000000000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DE3092E-D875-453B-9F18-7826BF69FEF6}"/>
              </a:ext>
            </a:extLst>
          </p:cNvPr>
          <p:cNvSpPr txBox="1"/>
          <p:nvPr/>
        </p:nvSpPr>
        <p:spPr>
          <a:xfrm>
            <a:off x="4971732" y="4685348"/>
            <a:ext cx="1472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思源宋体 Heavy" panose="02020900000000000000" charset="-122"/>
                <a:ea typeface="思源宋体 Heavy" panose="02020900000000000000" charset="-122"/>
              </a:rPr>
              <a:t>输出回路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E6673C7-D114-48F3-9738-5DE5CF129244}"/>
              </a:ext>
            </a:extLst>
          </p:cNvPr>
          <p:cNvSpPr/>
          <p:nvPr/>
        </p:nvSpPr>
        <p:spPr>
          <a:xfrm>
            <a:off x="4626292" y="3339465"/>
            <a:ext cx="215900" cy="935990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8707712-27CB-46AA-8E56-921426097810}"/>
              </a:ext>
            </a:extLst>
          </p:cNvPr>
          <p:cNvSpPr txBox="1"/>
          <p:nvPr/>
        </p:nvSpPr>
        <p:spPr>
          <a:xfrm>
            <a:off x="239395" y="1170709"/>
            <a:ext cx="83769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dirty="0">
                <a:latin typeface="黑体" panose="02010609060101010101" pitchFamily="49" charset="-122"/>
                <a:cs typeface="思源宋体 Heavy" panose="02020900000000000000" charset="-122"/>
              </a:rPr>
              <a:t>基本共射极放大电路特性测试电路</a:t>
            </a:r>
          </a:p>
        </p:txBody>
      </p:sp>
    </p:spTree>
    <p:extLst>
      <p:ext uri="{BB962C8B-B14F-4D97-AF65-F5344CB8AC3E}">
        <p14:creationId xmlns:p14="http://schemas.microsoft.com/office/powerpoint/2010/main" val="146541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0" grpId="1" animBg="1"/>
      <p:bldP spid="21" grpId="0"/>
      <p:bldP spid="21" grpId="1"/>
      <p:bldP spid="26" grpId="0" bldLvl="0" animBg="1"/>
      <p:bldP spid="26" grpId="1" animBg="1"/>
      <p:bldP spid="27" grpId="0"/>
      <p:bldP spid="27" grpId="1"/>
      <p:bldP spid="28" grpId="0" bldLvl="0" animBg="1"/>
      <p:bldP spid="2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9">
            <a:extLst>
              <a:ext uri="{FF2B5EF4-FFF2-40B4-BE49-F238E27FC236}">
                <a16:creationId xmlns:a16="http://schemas.microsoft.com/office/drawing/2014/main" id="{4CEFDE3E-AF5D-C796-FCE5-A83FDCD7541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78C604-D333-424B-ABA1-F0143BB48DFE}" type="slidenum">
              <a:rPr lang="zh-CN" altLang="en-US" sz="1600" smtClean="0">
                <a:solidFill>
                  <a:srgbClr val="FFFF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6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910351" name="Object 15">
            <a:extLst>
              <a:ext uri="{FF2B5EF4-FFF2-40B4-BE49-F238E27FC236}">
                <a16:creationId xmlns:a16="http://schemas.microsoft.com/office/drawing/2014/main" id="{CBFDA36F-F5C7-498A-21DA-31EC4C253F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116102"/>
              </p:ext>
            </p:extLst>
          </p:nvPr>
        </p:nvGraphicFramePr>
        <p:xfrm>
          <a:off x="431800" y="1592796"/>
          <a:ext cx="3257550" cy="330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171319" imgH="2202180" progId="Visio.Drawing.11">
                  <p:embed/>
                </p:oleObj>
              </mc:Choice>
              <mc:Fallback>
                <p:oleObj name="Visio" r:id="rId2" imgW="2171319" imgH="2202180" progId="Visio.Drawing.11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1592796"/>
                        <a:ext cx="3257550" cy="330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0339" name="Object 3">
            <a:extLst>
              <a:ext uri="{FF2B5EF4-FFF2-40B4-BE49-F238E27FC236}">
                <a16:creationId xmlns:a16="http://schemas.microsoft.com/office/drawing/2014/main" id="{F05A3486-A11C-9101-EFAE-E3C0E52417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1089025"/>
          <a:ext cx="2201863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02865" imgH="304668" progId="Equation.DSMT4">
                  <p:embed/>
                </p:oleObj>
              </mc:Choice>
              <mc:Fallback>
                <p:oleObj name="Equation" r:id="rId4" imgW="1002865" imgH="304668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089025"/>
                        <a:ext cx="2201863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0341" name="Text Box 5">
            <a:extLst>
              <a:ext uri="{FF2B5EF4-FFF2-40B4-BE49-F238E27FC236}">
                <a16:creationId xmlns:a16="http://schemas.microsoft.com/office/drawing/2014/main" id="{48E610CA-1495-9B35-6E55-28AF144D4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693494"/>
            <a:ext cx="8388350" cy="831850"/>
          </a:xfrm>
          <a:prstGeom prst="rect">
            <a:avLst/>
          </a:prstGeom>
          <a:solidFill>
            <a:srgbClr val="BDFFFF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0" dirty="0">
                <a:solidFill>
                  <a:schemeClr val="tx2"/>
                </a:solidFill>
              </a:rPr>
              <a:t>    对于小功率晶体管，</a:t>
            </a:r>
            <a:r>
              <a:rPr lang="en-US" altLang="zh-CN" i="1" dirty="0">
                <a:solidFill>
                  <a:schemeClr val="tx2"/>
                </a:solidFill>
              </a:rPr>
              <a:t>U</a:t>
            </a:r>
            <a:r>
              <a:rPr lang="en-US" altLang="zh-CN" baseline="-25000" dirty="0">
                <a:solidFill>
                  <a:schemeClr val="tx2"/>
                </a:solidFill>
              </a:rPr>
              <a:t>CE</a:t>
            </a:r>
            <a:r>
              <a:rPr lang="zh-CN" altLang="en-US" b="0" dirty="0">
                <a:solidFill>
                  <a:schemeClr val="tx2"/>
                </a:solidFill>
              </a:rPr>
              <a:t>等于</a:t>
            </a:r>
            <a:r>
              <a:rPr lang="en-US" altLang="zh-CN" dirty="0">
                <a:solidFill>
                  <a:schemeClr val="tx2"/>
                </a:solidFill>
              </a:rPr>
              <a:t>1V</a:t>
            </a:r>
            <a:r>
              <a:rPr lang="zh-CN" altLang="en-US" b="0" dirty="0">
                <a:solidFill>
                  <a:schemeClr val="tx2"/>
                </a:solidFill>
              </a:rPr>
              <a:t>的一条输入特性曲线可以取代</a:t>
            </a:r>
            <a:r>
              <a:rPr lang="en-US" altLang="zh-CN" i="1" dirty="0">
                <a:solidFill>
                  <a:schemeClr val="tx2"/>
                </a:solidFill>
              </a:rPr>
              <a:t>U</a:t>
            </a:r>
            <a:r>
              <a:rPr lang="en-US" altLang="zh-CN" baseline="-25000" dirty="0">
                <a:solidFill>
                  <a:schemeClr val="tx2"/>
                </a:solidFill>
              </a:rPr>
              <a:t>CE</a:t>
            </a:r>
            <a:r>
              <a:rPr lang="zh-CN" altLang="en-US" b="0" dirty="0">
                <a:solidFill>
                  <a:schemeClr val="tx2"/>
                </a:solidFill>
              </a:rPr>
              <a:t>大于</a:t>
            </a:r>
            <a:r>
              <a:rPr lang="en-US" altLang="zh-CN" dirty="0">
                <a:solidFill>
                  <a:schemeClr val="tx2"/>
                </a:solidFill>
              </a:rPr>
              <a:t>1V</a:t>
            </a:r>
            <a:r>
              <a:rPr lang="zh-CN" altLang="en-US" b="0" dirty="0">
                <a:solidFill>
                  <a:schemeClr val="tx2"/>
                </a:solidFill>
              </a:rPr>
              <a:t>的所有输入特性曲线。</a:t>
            </a:r>
          </a:p>
        </p:txBody>
      </p:sp>
      <p:sp>
        <p:nvSpPr>
          <p:cNvPr id="910344" name="Text Box 8">
            <a:extLst>
              <a:ext uri="{FF2B5EF4-FFF2-40B4-BE49-F238E27FC236}">
                <a16:creationId xmlns:a16="http://schemas.microsoft.com/office/drawing/2014/main" id="{BCE39796-7A88-B360-E87C-9CC7E5E2B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1052513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dirty="0"/>
              <a:t>1.  </a:t>
            </a:r>
            <a:r>
              <a:rPr kumimoji="1" lang="zh-CN" altLang="en-US" dirty="0"/>
              <a:t>输入特性</a:t>
            </a:r>
          </a:p>
        </p:txBody>
      </p:sp>
      <p:sp>
        <p:nvSpPr>
          <p:cNvPr id="910345" name="Text Box 9">
            <a:extLst>
              <a:ext uri="{FF2B5EF4-FFF2-40B4-BE49-F238E27FC236}">
                <a16:creationId xmlns:a16="http://schemas.microsoft.com/office/drawing/2014/main" id="{AC417222-CCAC-62F7-D826-AF8D92E5A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4612406"/>
            <a:ext cx="4895850" cy="904875"/>
          </a:xfrm>
          <a:prstGeom prst="rect">
            <a:avLst/>
          </a:prstGeom>
          <a:solidFill>
            <a:srgbClr val="BDFFFF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0" dirty="0"/>
              <a:t>发射结电压</a:t>
            </a:r>
            <a:r>
              <a:rPr lang="en-US" altLang="zh-CN" i="1" dirty="0"/>
              <a:t>U</a:t>
            </a:r>
            <a:r>
              <a:rPr lang="en-US" altLang="zh-CN" baseline="-25000" dirty="0"/>
              <a:t>BE</a:t>
            </a:r>
            <a:r>
              <a:rPr lang="en-US" altLang="zh-CN" b="0" baseline="-25000" dirty="0"/>
              <a:t>    </a:t>
            </a:r>
            <a:r>
              <a:rPr lang="zh-CN" altLang="en-US" b="0" dirty="0"/>
              <a:t>硅管</a:t>
            </a:r>
            <a:r>
              <a:rPr lang="en-US" altLang="zh-CN" b="0" dirty="0"/>
              <a:t>: </a:t>
            </a:r>
            <a:r>
              <a:rPr lang="en-US" altLang="zh-CN" dirty="0"/>
              <a:t>0.6V~0.7V</a:t>
            </a:r>
            <a:r>
              <a:rPr lang="en-US" altLang="zh-CN" b="0" dirty="0"/>
              <a:t>, </a:t>
            </a:r>
          </a:p>
          <a:p>
            <a:pPr eaLnBrk="1" hangingPunct="1">
              <a:buFontTx/>
              <a:buNone/>
            </a:pPr>
            <a:r>
              <a:rPr lang="zh-CN" altLang="en-US" b="0" dirty="0"/>
              <a:t>                             锗管</a:t>
            </a:r>
            <a:r>
              <a:rPr lang="en-US" altLang="zh-CN" b="0" dirty="0"/>
              <a:t>: </a:t>
            </a:r>
            <a:r>
              <a:rPr lang="en-US" altLang="zh-CN" dirty="0"/>
              <a:t>0.2V~0.3V</a:t>
            </a:r>
          </a:p>
        </p:txBody>
      </p:sp>
      <p:sp>
        <p:nvSpPr>
          <p:cNvPr id="16394" name="Rectangle 13">
            <a:extLst>
              <a:ext uri="{FF2B5EF4-FFF2-40B4-BE49-F238E27FC236}">
                <a16:creationId xmlns:a16="http://schemas.microsoft.com/office/drawing/2014/main" id="{5C8588A6-67EE-398A-4E27-49120C3B57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6.1.3  </a:t>
            </a:r>
            <a:r>
              <a:rPr lang="zh-CN" altLang="en-US"/>
              <a:t>晶体管的共射特性曲线</a:t>
            </a:r>
          </a:p>
        </p:txBody>
      </p:sp>
      <p:graphicFrame>
        <p:nvGraphicFramePr>
          <p:cNvPr id="910350" name="Object 14">
            <a:extLst>
              <a:ext uri="{FF2B5EF4-FFF2-40B4-BE49-F238E27FC236}">
                <a16:creationId xmlns:a16="http://schemas.microsoft.com/office/drawing/2014/main" id="{FD81BFFF-A497-7778-A6B5-0DB675A42A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600726"/>
              </p:ext>
            </p:extLst>
          </p:nvPr>
        </p:nvGraphicFramePr>
        <p:xfrm>
          <a:off x="6180901" y="1737443"/>
          <a:ext cx="2706687" cy="269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3605403" imgH="3593592" progId="Visio.Drawing.11">
                  <p:embed/>
                </p:oleObj>
              </mc:Choice>
              <mc:Fallback>
                <p:oleObj name="Visio" r:id="rId6" imgW="3605403" imgH="3593592" progId="Visio.Drawing.11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0901" y="1737443"/>
                        <a:ext cx="2706687" cy="269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D7E3F9E6-6E7D-4858-4546-BA2458DA3537}"/>
              </a:ext>
            </a:extLst>
          </p:cNvPr>
          <p:cNvSpPr txBox="1"/>
          <p:nvPr/>
        </p:nvSpPr>
        <p:spPr>
          <a:xfrm>
            <a:off x="4662488" y="1052513"/>
            <a:ext cx="4122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Arial" panose="020B0604020202020204" pitchFamily="34" charset="0"/>
              </a:rPr>
              <a:t>当管压降</a:t>
            </a:r>
            <a:r>
              <a:rPr lang="en-US" altLang="zh-CN" sz="2000" i="1" dirty="0" err="1"/>
              <a:t>u</a:t>
            </a:r>
            <a:r>
              <a:rPr lang="en-US" altLang="zh-CN" sz="2000" baseline="-25000" dirty="0" err="1"/>
              <a:t>CE</a:t>
            </a:r>
            <a:r>
              <a:rPr lang="zh-CN" altLang="en-US" sz="2000" dirty="0">
                <a:latin typeface="Arial" panose="020B0604020202020204" pitchFamily="34" charset="0"/>
              </a:rPr>
              <a:t>为某一数值时，输入电流</a:t>
            </a:r>
            <a:r>
              <a:rPr lang="en-US" altLang="zh-CN" sz="2000" i="1" dirty="0" err="1"/>
              <a:t>i</a:t>
            </a:r>
            <a:r>
              <a:rPr lang="en-US" altLang="zh-CN" sz="2000" baseline="-25000" dirty="0" err="1"/>
              <a:t>B</a:t>
            </a:r>
            <a:r>
              <a:rPr lang="zh-CN" altLang="en-US" sz="2000" dirty="0">
                <a:latin typeface="Arial" panose="020B0604020202020204" pitchFamily="34" charset="0"/>
              </a:rPr>
              <a:t>和输入电压</a:t>
            </a:r>
            <a:r>
              <a:rPr lang="en-US" altLang="zh-CN" sz="2000" i="1" dirty="0" err="1"/>
              <a:t>u</a:t>
            </a:r>
            <a:r>
              <a:rPr lang="en-US" altLang="zh-CN" sz="2000" baseline="-25000" dirty="0" err="1"/>
              <a:t>BE</a:t>
            </a:r>
            <a:r>
              <a:rPr lang="zh-CN" altLang="en-US" sz="2000" dirty="0">
                <a:latin typeface="Arial" panose="020B0604020202020204" pitchFamily="34" charset="0"/>
              </a:rPr>
              <a:t>之间的关系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0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10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10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0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10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0341" grpId="0" animBg="1" autoUpdateAnimBg="0"/>
      <p:bldP spid="910344" grpId="0"/>
      <p:bldP spid="910345" grpId="0" animBg="1" autoUpdateAnimBg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9">
            <a:extLst>
              <a:ext uri="{FF2B5EF4-FFF2-40B4-BE49-F238E27FC236}">
                <a16:creationId xmlns:a16="http://schemas.microsoft.com/office/drawing/2014/main" id="{DEC91FCE-72F0-2DF2-FBCE-E7CDD0BA15E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5AD489-9A69-41AC-AD28-6EE239D643EA}" type="slidenum">
              <a:rPr lang="zh-CN" altLang="en-US" sz="1600" smtClean="0">
                <a:solidFill>
                  <a:srgbClr val="FFFF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6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719876" name="Text Box 4">
            <a:extLst>
              <a:ext uri="{FF2B5EF4-FFF2-40B4-BE49-F238E27FC236}">
                <a16:creationId xmlns:a16="http://schemas.microsoft.com/office/drawing/2014/main" id="{0400D019-8B98-5662-119A-71E75BF9B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88" y="1125538"/>
            <a:ext cx="5795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0" dirty="0"/>
              <a:t>对应于一个</a:t>
            </a:r>
            <a:r>
              <a:rPr lang="en-US" altLang="zh-CN" i="1" dirty="0"/>
              <a:t>I</a:t>
            </a:r>
            <a:r>
              <a:rPr lang="en-US" altLang="zh-CN" baseline="-25000" dirty="0"/>
              <a:t>B</a:t>
            </a:r>
            <a:r>
              <a:rPr lang="zh-CN" altLang="en-US" b="0" dirty="0"/>
              <a:t>就有一条</a:t>
            </a:r>
            <a:r>
              <a:rPr lang="en-US" altLang="zh-CN" i="1" dirty="0" err="1"/>
              <a:t>i</a:t>
            </a:r>
            <a:r>
              <a:rPr lang="en-US" altLang="zh-CN" baseline="-25000" dirty="0" err="1"/>
              <a:t>C</a:t>
            </a:r>
            <a:r>
              <a:rPr lang="zh-CN" altLang="en-US" b="0" dirty="0"/>
              <a:t>随</a:t>
            </a:r>
            <a:r>
              <a:rPr lang="en-US" altLang="zh-CN" i="1" dirty="0" err="1"/>
              <a:t>u</a:t>
            </a:r>
            <a:r>
              <a:rPr lang="en-US" altLang="zh-CN" baseline="-25000" dirty="0" err="1"/>
              <a:t>CE</a:t>
            </a:r>
            <a:r>
              <a:rPr lang="zh-CN" altLang="en-US" b="0" dirty="0"/>
              <a:t>变化的曲线。</a:t>
            </a:r>
          </a:p>
        </p:txBody>
      </p:sp>
      <p:graphicFrame>
        <p:nvGraphicFramePr>
          <p:cNvPr id="719877" name="Object 5">
            <a:extLst>
              <a:ext uri="{FF2B5EF4-FFF2-40B4-BE49-F238E27FC236}">
                <a16:creationId xmlns:a16="http://schemas.microsoft.com/office/drawing/2014/main" id="{07A4E1ED-74ED-7748-E8B5-918DD55526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349500"/>
          <a:ext cx="3962400" cy="325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780952" imgH="9666667" progId="MSPhotoEd.3">
                  <p:embed/>
                </p:oleObj>
              </mc:Choice>
              <mc:Fallback>
                <p:oleObj r:id="rId2" imgW="11780952" imgH="9666667" progId="MSPhotoEd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349500"/>
                        <a:ext cx="3962400" cy="325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878" name="未知">
            <a:extLst>
              <a:ext uri="{FF2B5EF4-FFF2-40B4-BE49-F238E27FC236}">
                <a16:creationId xmlns:a16="http://schemas.microsoft.com/office/drawing/2014/main" id="{EB4E5904-7DC4-3107-C615-91ADE4DFA592}"/>
              </a:ext>
            </a:extLst>
          </p:cNvPr>
          <p:cNvSpPr>
            <a:spLocks/>
          </p:cNvSpPr>
          <p:nvPr/>
        </p:nvSpPr>
        <p:spPr bwMode="auto">
          <a:xfrm>
            <a:off x="1905000" y="2578100"/>
            <a:ext cx="381000" cy="2743200"/>
          </a:xfrm>
          <a:custGeom>
            <a:avLst/>
            <a:gdLst>
              <a:gd name="T0" fmla="*/ 0 w 288"/>
              <a:gd name="T1" fmla="*/ 2147483646 h 1728"/>
              <a:gd name="T2" fmla="*/ 168010417 w 288"/>
              <a:gd name="T3" fmla="*/ 2147483646 h 1728"/>
              <a:gd name="T4" fmla="*/ 420026042 w 288"/>
              <a:gd name="T5" fmla="*/ 1451610000 h 1728"/>
              <a:gd name="T6" fmla="*/ 504031250 w 288"/>
              <a:gd name="T7" fmla="*/ 0 h 17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1728">
                <a:moveTo>
                  <a:pt x="0" y="1728"/>
                </a:moveTo>
                <a:cubicBezTo>
                  <a:pt x="28" y="1704"/>
                  <a:pt x="56" y="1680"/>
                  <a:pt x="96" y="1488"/>
                </a:cubicBezTo>
                <a:cubicBezTo>
                  <a:pt x="136" y="1296"/>
                  <a:pt x="208" y="824"/>
                  <a:pt x="240" y="576"/>
                </a:cubicBezTo>
                <a:cubicBezTo>
                  <a:pt x="272" y="328"/>
                  <a:pt x="280" y="96"/>
                  <a:pt x="288" y="0"/>
                </a:cubicBezTo>
              </a:path>
            </a:pathLst>
          </a:custGeom>
          <a:noFill/>
          <a:ln w="38100" cap="flat" cmpd="sng">
            <a:solidFill>
              <a:schemeClr val="tx2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9880" name="AutoShape 8">
            <a:extLst>
              <a:ext uri="{FF2B5EF4-FFF2-40B4-BE49-F238E27FC236}">
                <a16:creationId xmlns:a16="http://schemas.microsoft.com/office/drawing/2014/main" id="{6ABFAB90-B780-9F9D-1BA4-01723ADA5C25}"/>
              </a:ext>
            </a:extLst>
          </p:cNvPr>
          <p:cNvSpPr>
            <a:spLocks/>
          </p:cNvSpPr>
          <p:nvPr/>
        </p:nvSpPr>
        <p:spPr bwMode="auto">
          <a:xfrm>
            <a:off x="395288" y="2133600"/>
            <a:ext cx="1219200" cy="520700"/>
          </a:xfrm>
          <a:prstGeom prst="borderCallout2">
            <a:avLst>
              <a:gd name="adj1" fmla="val 21949"/>
              <a:gd name="adj2" fmla="val 106250"/>
              <a:gd name="adj3" fmla="val 21949"/>
              <a:gd name="adj4" fmla="val 124347"/>
              <a:gd name="adj5" fmla="val 190852"/>
              <a:gd name="adj6" fmla="val 142968"/>
            </a:avLst>
          </a:prstGeom>
          <a:solidFill>
            <a:srgbClr val="66FFFF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0"/>
              <a:t>饱和区</a:t>
            </a:r>
          </a:p>
        </p:txBody>
      </p:sp>
      <p:sp>
        <p:nvSpPr>
          <p:cNvPr id="719881" name="AutoShape 9">
            <a:extLst>
              <a:ext uri="{FF2B5EF4-FFF2-40B4-BE49-F238E27FC236}">
                <a16:creationId xmlns:a16="http://schemas.microsoft.com/office/drawing/2014/main" id="{07C6449B-FF2C-521C-83D1-6C7BF620990A}"/>
              </a:ext>
            </a:extLst>
          </p:cNvPr>
          <p:cNvSpPr>
            <a:spLocks/>
          </p:cNvSpPr>
          <p:nvPr/>
        </p:nvSpPr>
        <p:spPr bwMode="auto">
          <a:xfrm>
            <a:off x="381000" y="4711700"/>
            <a:ext cx="1295400" cy="506413"/>
          </a:xfrm>
          <a:prstGeom prst="borderCallout2">
            <a:avLst>
              <a:gd name="adj1" fmla="val 22569"/>
              <a:gd name="adj2" fmla="val 105884"/>
              <a:gd name="adj3" fmla="val 22569"/>
              <a:gd name="adj4" fmla="val 159681"/>
              <a:gd name="adj5" fmla="val -171162"/>
              <a:gd name="adj6" fmla="val 215685"/>
            </a:avLst>
          </a:prstGeom>
          <a:solidFill>
            <a:srgbClr val="66FFFF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0"/>
              <a:t>放大区</a:t>
            </a:r>
          </a:p>
        </p:txBody>
      </p:sp>
      <p:sp>
        <p:nvSpPr>
          <p:cNvPr id="719882" name="AutoShape 10">
            <a:extLst>
              <a:ext uri="{FF2B5EF4-FFF2-40B4-BE49-F238E27FC236}">
                <a16:creationId xmlns:a16="http://schemas.microsoft.com/office/drawing/2014/main" id="{8403F242-2EB2-3B77-D3E4-C9F16C641591}"/>
              </a:ext>
            </a:extLst>
          </p:cNvPr>
          <p:cNvSpPr>
            <a:spLocks/>
          </p:cNvSpPr>
          <p:nvPr/>
        </p:nvSpPr>
        <p:spPr bwMode="auto">
          <a:xfrm>
            <a:off x="381000" y="5443538"/>
            <a:ext cx="1295400" cy="487362"/>
          </a:xfrm>
          <a:prstGeom prst="borderCallout2">
            <a:avLst>
              <a:gd name="adj1" fmla="val 23454"/>
              <a:gd name="adj2" fmla="val 105884"/>
              <a:gd name="adj3" fmla="val 23454"/>
              <a:gd name="adj4" fmla="val 135051"/>
              <a:gd name="adj5" fmla="val -33227"/>
              <a:gd name="adj6" fmla="val 165319"/>
            </a:avLst>
          </a:prstGeom>
          <a:solidFill>
            <a:srgbClr val="66FFFF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0" dirty="0"/>
              <a:t>截止区</a:t>
            </a:r>
          </a:p>
        </p:txBody>
      </p:sp>
      <p:sp>
        <p:nvSpPr>
          <p:cNvPr id="719883" name="Line 11">
            <a:extLst>
              <a:ext uri="{FF2B5EF4-FFF2-40B4-BE49-F238E27FC236}">
                <a16:creationId xmlns:a16="http://schemas.microsoft.com/office/drawing/2014/main" id="{9981BC13-24B0-B2DD-BBE4-6DDA6B5E68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2578100"/>
            <a:ext cx="0" cy="2743200"/>
          </a:xfrm>
          <a:prstGeom prst="line">
            <a:avLst/>
          </a:prstGeom>
          <a:noFill/>
          <a:ln w="12700">
            <a:solidFill>
              <a:srgbClr val="FF33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19884" name="Group 12">
            <a:extLst>
              <a:ext uri="{FF2B5EF4-FFF2-40B4-BE49-F238E27FC236}">
                <a16:creationId xmlns:a16="http://schemas.microsoft.com/office/drawing/2014/main" id="{062E7C57-727B-625B-D079-EB138FD65412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959100"/>
            <a:ext cx="3035300" cy="1406525"/>
            <a:chOff x="0" y="0"/>
            <a:chExt cx="1912" cy="886"/>
          </a:xfrm>
        </p:grpSpPr>
        <p:grpSp>
          <p:nvGrpSpPr>
            <p:cNvPr id="17425" name="Group 13">
              <a:extLst>
                <a:ext uri="{FF2B5EF4-FFF2-40B4-BE49-F238E27FC236}">
                  <a16:creationId xmlns:a16="http://schemas.microsoft.com/office/drawing/2014/main" id="{C9D817BC-044A-F03E-9E86-77B1FFCDE7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7" y="50"/>
              <a:ext cx="335" cy="808"/>
              <a:chOff x="-7" y="0"/>
              <a:chExt cx="335" cy="808"/>
            </a:xfrm>
          </p:grpSpPr>
          <p:sp>
            <p:nvSpPr>
              <p:cNvPr id="17432" name="Line 14">
                <a:extLst>
                  <a:ext uri="{FF2B5EF4-FFF2-40B4-BE49-F238E27FC236}">
                    <a16:creationId xmlns:a16="http://schemas.microsoft.com/office/drawing/2014/main" id="{A69C0197-EA9B-E37A-E159-EDDA166AD0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" y="0"/>
                <a:ext cx="0" cy="21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3" name="Line 15">
                <a:extLst>
                  <a:ext uri="{FF2B5EF4-FFF2-40B4-BE49-F238E27FC236}">
                    <a16:creationId xmlns:a16="http://schemas.microsoft.com/office/drawing/2014/main" id="{33F7B964-F1FD-0747-8913-D38B90CED8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" y="624"/>
                <a:ext cx="1" cy="184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7434" name="Object 16">
                <a:extLst>
                  <a:ext uri="{FF2B5EF4-FFF2-40B4-BE49-F238E27FC236}">
                    <a16:creationId xmlns:a16="http://schemas.microsoft.com/office/drawing/2014/main" id="{3DF82791-055B-41A2-03B9-E88614C950F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-7" y="309"/>
              <a:ext cx="335" cy="2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" imgW="253780" imgH="215713" progId="Equation.3">
                      <p:embed/>
                    </p:oleObj>
                  </mc:Choice>
                  <mc:Fallback>
                    <p:oleObj name="公式" r:id="rId4" imgW="253780" imgH="215713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7" y="309"/>
                            <a:ext cx="335" cy="2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7426" name="Group 17">
              <a:extLst>
                <a:ext uri="{FF2B5EF4-FFF2-40B4-BE49-F238E27FC236}">
                  <a16:creationId xmlns:a16="http://schemas.microsoft.com/office/drawing/2014/main" id="{70561174-D39E-C8E4-B4DA-6E61411A79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816" cy="886"/>
              <a:chOff x="0" y="0"/>
              <a:chExt cx="816" cy="886"/>
            </a:xfrm>
          </p:grpSpPr>
          <p:sp>
            <p:nvSpPr>
              <p:cNvPr id="17427" name="Line 18">
                <a:extLst>
                  <a:ext uri="{FF2B5EF4-FFF2-40B4-BE49-F238E27FC236}">
                    <a16:creationId xmlns:a16="http://schemas.microsoft.com/office/drawing/2014/main" id="{74064368-591A-1FDE-00BF-286C952985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0" y="283"/>
                <a:ext cx="816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8" name="Line 19">
                <a:extLst>
                  <a:ext uri="{FF2B5EF4-FFF2-40B4-BE49-F238E27FC236}">
                    <a16:creationId xmlns:a16="http://schemas.microsoft.com/office/drawing/2014/main" id="{3F6B1553-B704-90E4-0827-A43143B0EF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0" y="689"/>
                <a:ext cx="816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9" name="Line 20">
                <a:extLst>
                  <a:ext uri="{FF2B5EF4-FFF2-40B4-BE49-F238E27FC236}">
                    <a16:creationId xmlns:a16="http://schemas.microsoft.com/office/drawing/2014/main" id="{413B5AE7-6720-9BA4-BD38-62BB0BE1C2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" y="0"/>
                <a:ext cx="0" cy="288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0" name="Line 21">
                <a:extLst>
                  <a:ext uri="{FF2B5EF4-FFF2-40B4-BE49-F238E27FC236}">
                    <a16:creationId xmlns:a16="http://schemas.microsoft.com/office/drawing/2014/main" id="{D227919B-CF47-676C-D3FA-1CD3FE2DA5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2" y="694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7431" name="Object 22">
                <a:extLst>
                  <a:ext uri="{FF2B5EF4-FFF2-40B4-BE49-F238E27FC236}">
                    <a16:creationId xmlns:a16="http://schemas.microsoft.com/office/drawing/2014/main" id="{CA87C76E-4391-B39D-0CA4-DC61D8E043A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" y="359"/>
              <a:ext cx="301" cy="2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6" imgW="253890" imgH="228501" progId="Equation.3">
                      <p:embed/>
                    </p:oleObj>
                  </mc:Choice>
                  <mc:Fallback>
                    <p:oleObj name="公式" r:id="rId6" imgW="253890" imgH="228501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" y="359"/>
                            <a:ext cx="301" cy="2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719895" name="Object 23">
            <a:extLst>
              <a:ext uri="{FF2B5EF4-FFF2-40B4-BE49-F238E27FC236}">
                <a16:creationId xmlns:a16="http://schemas.microsoft.com/office/drawing/2014/main" id="{0B2046B1-7DF9-796E-5AB3-8EE54F2C03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159216"/>
              </p:ext>
            </p:extLst>
          </p:nvPr>
        </p:nvGraphicFramePr>
        <p:xfrm>
          <a:off x="6103937" y="3192037"/>
          <a:ext cx="227012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028254" imgH="444307" progId="Equation.3">
                  <p:embed/>
                </p:oleObj>
              </mc:Choice>
              <mc:Fallback>
                <p:oleObj name="公式" r:id="rId8" imgW="1028254" imgH="444307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3937" y="3192037"/>
                        <a:ext cx="2270125" cy="96837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2" name="Rectangle 25">
            <a:extLst>
              <a:ext uri="{FF2B5EF4-FFF2-40B4-BE49-F238E27FC236}">
                <a16:creationId xmlns:a16="http://schemas.microsoft.com/office/drawing/2014/main" id="{1EC05686-0C28-4F27-0F7A-04BB5C8DC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 </a:t>
            </a:r>
            <a:r>
              <a:rPr lang="zh-CN" altLang="en-US"/>
              <a:t>输出特性</a:t>
            </a:r>
          </a:p>
        </p:txBody>
      </p:sp>
      <p:graphicFrame>
        <p:nvGraphicFramePr>
          <p:cNvPr id="17423" name="Object 26">
            <a:extLst>
              <a:ext uri="{FF2B5EF4-FFF2-40B4-BE49-F238E27FC236}">
                <a16:creationId xmlns:a16="http://schemas.microsoft.com/office/drawing/2014/main" id="{D500E651-7480-5DB7-A44D-D00027ADD1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401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102" imgH="177492" progId="Equation.DSMT4">
                  <p:embed/>
                </p:oleObj>
              </mc:Choice>
              <mc:Fallback>
                <p:oleObj name="Equation" r:id="rId10" imgW="114102" imgH="177492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40100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4" name="Object 27">
            <a:extLst>
              <a:ext uri="{FF2B5EF4-FFF2-40B4-BE49-F238E27FC236}">
                <a16:creationId xmlns:a16="http://schemas.microsoft.com/office/drawing/2014/main" id="{9027495D-AE99-5F90-5D2D-82F66A7EA2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1475" y="1089025"/>
          <a:ext cx="25765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168400" imgH="241300" progId="Equation.3">
                  <p:embed/>
                </p:oleObj>
              </mc:Choice>
              <mc:Fallback>
                <p:oleObj name="公式" r:id="rId12" imgW="1168400" imgH="2413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" y="1089025"/>
                        <a:ext cx="25765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AutoShape 10">
                <a:extLst>
                  <a:ext uri="{FF2B5EF4-FFF2-40B4-BE49-F238E27FC236}">
                    <a16:creationId xmlns:a16="http://schemas.microsoft.com/office/drawing/2014/main" id="{F57EC5F7-7344-4FEB-4D93-6DDEACEFF2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2200" y="6068219"/>
                <a:ext cx="4945942" cy="487362"/>
              </a:xfrm>
              <a:prstGeom prst="borderCallout2">
                <a:avLst>
                  <a:gd name="adj1" fmla="val -151660"/>
                  <a:gd name="adj2" fmla="val 36862"/>
                  <a:gd name="adj3" fmla="val 2011"/>
                  <a:gd name="adj4" fmla="val 36977"/>
                  <a:gd name="adj5" fmla="val -174390"/>
                  <a:gd name="adj6" fmla="val 38368"/>
                </a:avLst>
              </a:prstGeom>
              <a:solidFill>
                <a:srgbClr val="66FFFF"/>
              </a:solidFill>
              <a:ln w="19050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集电极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发射极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反向</m:t>
                          </m:r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饱和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电流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𝐶𝐸𝑂</m:t>
                          </m:r>
                        </m:sub>
                      </m:sSub>
                    </m:oMath>
                  </m:oMathPara>
                </a14:m>
                <a:endParaRPr lang="zh-CN" altLang="en-US" b="0" dirty="0"/>
              </a:p>
            </p:txBody>
          </p:sp>
        </mc:Choice>
        <mc:Fallback xmlns="">
          <p:sp>
            <p:nvSpPr>
              <p:cNvPr id="3" name="AutoShape 10">
                <a:extLst>
                  <a:ext uri="{FF2B5EF4-FFF2-40B4-BE49-F238E27FC236}">
                    <a16:creationId xmlns:a16="http://schemas.microsoft.com/office/drawing/2014/main" id="{F57EC5F7-7344-4FEB-4D93-6DDEACEFF2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2200" y="6068219"/>
                <a:ext cx="4945942" cy="487362"/>
              </a:xfrm>
              <a:prstGeom prst="borderCallout2">
                <a:avLst>
                  <a:gd name="adj1" fmla="val -151660"/>
                  <a:gd name="adj2" fmla="val 36862"/>
                  <a:gd name="adj3" fmla="val 2011"/>
                  <a:gd name="adj4" fmla="val 36977"/>
                  <a:gd name="adj5" fmla="val -174390"/>
                  <a:gd name="adj6" fmla="val 38368"/>
                </a:avLst>
              </a:prstGeom>
              <a:blipFill>
                <a:blip r:embed="rId14"/>
                <a:stretch>
                  <a:fillRect b="-1802"/>
                </a:stretch>
              </a:blipFill>
              <a:ln w="19050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1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19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19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6" grpId="0" autoUpdateAnimBg="0"/>
      <p:bldP spid="719880" grpId="0" animBg="1" autoUpdateAnimBg="0"/>
      <p:bldP spid="719881" grpId="0" animBg="1" autoUpdateAnimBg="0"/>
      <p:bldP spid="719882" grpId="0" animBg="1" autoUpdateAnimBg="0"/>
      <p:bldP spid="3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9">
            <a:extLst>
              <a:ext uri="{FF2B5EF4-FFF2-40B4-BE49-F238E27FC236}">
                <a16:creationId xmlns:a16="http://schemas.microsoft.com/office/drawing/2014/main" id="{504CA3DE-75AB-5E9C-37A1-15038F83D7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F19FCB-D940-4958-AB5F-79275DC5588F}" type="slidenum">
              <a:rPr lang="zh-CN" altLang="en-US" sz="1600" smtClean="0">
                <a:solidFill>
                  <a:srgbClr val="FFFF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6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16391" name="Text Box 7" descr="羊皮纸">
            <a:extLst>
              <a:ext uri="{FF2B5EF4-FFF2-40B4-BE49-F238E27FC236}">
                <a16:creationId xmlns:a16="http://schemas.microsoft.com/office/drawing/2014/main" id="{792A9EF3-D4EA-AEB3-BF4B-A0E799D90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016000"/>
            <a:ext cx="4535487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b="0" dirty="0">
                <a:solidFill>
                  <a:srgbClr val="3333FF"/>
                </a:solidFill>
              </a:rPr>
              <a:t>截止区：</a:t>
            </a:r>
            <a:r>
              <a:rPr kumimoji="1" lang="en-US" altLang="zh-CN" i="1" dirty="0" err="1"/>
              <a:t>i</a:t>
            </a:r>
            <a:r>
              <a:rPr kumimoji="1" lang="en-US" altLang="zh-CN" baseline="-25000" dirty="0" err="1"/>
              <a:t>B</a:t>
            </a:r>
            <a:r>
              <a:rPr kumimoji="1" lang="en-US" altLang="zh-CN" dirty="0"/>
              <a:t>=0</a:t>
            </a:r>
            <a:r>
              <a:rPr kumimoji="1" lang="zh-CN" altLang="en-US" b="0" dirty="0"/>
              <a:t>的曲线下方。</a:t>
            </a:r>
            <a:r>
              <a:rPr kumimoji="1" lang="en-US" altLang="zh-CN" i="1" dirty="0" err="1"/>
              <a:t>i</a:t>
            </a:r>
            <a:r>
              <a:rPr kumimoji="1" lang="en-US" altLang="zh-CN" baseline="-25000" dirty="0" err="1"/>
              <a:t>C</a:t>
            </a:r>
            <a:r>
              <a:rPr kumimoji="1" lang="en-US" altLang="zh-CN" dirty="0"/>
              <a:t>=</a:t>
            </a:r>
            <a:r>
              <a:rPr kumimoji="1" lang="en-US" altLang="zh-CN" i="1" dirty="0"/>
              <a:t>I</a:t>
            </a:r>
            <a:r>
              <a:rPr kumimoji="1" lang="en-US" altLang="zh-CN" baseline="-25000" dirty="0"/>
              <a:t>CEO </a:t>
            </a:r>
            <a:r>
              <a:rPr kumimoji="1" lang="zh-CN" altLang="en-US" baseline="-25000" dirty="0"/>
              <a:t>，</a:t>
            </a:r>
            <a:r>
              <a:rPr kumimoji="1" lang="en-US" altLang="zh-CN" i="1" dirty="0" err="1"/>
              <a:t>u</a:t>
            </a:r>
            <a:r>
              <a:rPr kumimoji="1" lang="en-US" altLang="zh-CN" baseline="-25000" dirty="0" err="1"/>
              <a:t>BE</a:t>
            </a:r>
            <a:r>
              <a:rPr kumimoji="1" lang="zh-CN" altLang="en-US" b="0" dirty="0"/>
              <a:t>小于死区电压</a:t>
            </a:r>
            <a:r>
              <a:rPr kumimoji="1" lang="en-US" altLang="zh-CN" b="0" dirty="0"/>
              <a:t>, </a:t>
            </a:r>
            <a:r>
              <a:rPr kumimoji="1" lang="zh-CN" altLang="en-US" b="0" dirty="0"/>
              <a:t>为了可靠截止，常使得</a:t>
            </a:r>
            <a:r>
              <a:rPr kumimoji="1" lang="zh-CN" altLang="en-US" b="0" dirty="0">
                <a:solidFill>
                  <a:srgbClr val="FF0000"/>
                </a:solidFill>
              </a:rPr>
              <a:t>发射结和集电结均反偏。</a:t>
            </a:r>
            <a:r>
              <a:rPr kumimoji="1" lang="zh-CN" altLang="en-US" b="0" dirty="0"/>
              <a:t> </a:t>
            </a:r>
          </a:p>
        </p:txBody>
      </p:sp>
      <p:graphicFrame>
        <p:nvGraphicFramePr>
          <p:cNvPr id="720900" name="Object 4">
            <a:extLst>
              <a:ext uri="{FF2B5EF4-FFF2-40B4-BE49-F238E27FC236}">
                <a16:creationId xmlns:a16="http://schemas.microsoft.com/office/drawing/2014/main" id="{40BAC19A-B8AF-9C73-3996-0F622180A5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2363" y="404813"/>
          <a:ext cx="3962400" cy="325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1780952" imgH="9666667" progId="MSPhotoEd.3">
                  <p:embed/>
                </p:oleObj>
              </mc:Choice>
              <mc:Fallback>
                <p:oleObj r:id="rId3" imgW="11780952" imgH="9666667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404813"/>
                        <a:ext cx="3962400" cy="325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901" name="未知">
            <a:extLst>
              <a:ext uri="{FF2B5EF4-FFF2-40B4-BE49-F238E27FC236}">
                <a16:creationId xmlns:a16="http://schemas.microsoft.com/office/drawing/2014/main" id="{BE278F1F-93FE-E049-705B-112909DE371B}"/>
              </a:ext>
            </a:extLst>
          </p:cNvPr>
          <p:cNvSpPr>
            <a:spLocks/>
          </p:cNvSpPr>
          <p:nvPr/>
        </p:nvSpPr>
        <p:spPr bwMode="auto">
          <a:xfrm>
            <a:off x="5292725" y="549275"/>
            <a:ext cx="381000" cy="2743200"/>
          </a:xfrm>
          <a:custGeom>
            <a:avLst/>
            <a:gdLst>
              <a:gd name="T0" fmla="*/ 0 w 288"/>
              <a:gd name="T1" fmla="*/ 2147483646 h 1728"/>
              <a:gd name="T2" fmla="*/ 168010417 w 288"/>
              <a:gd name="T3" fmla="*/ 2147483646 h 1728"/>
              <a:gd name="T4" fmla="*/ 420026042 w 288"/>
              <a:gd name="T5" fmla="*/ 1451610000 h 1728"/>
              <a:gd name="T6" fmla="*/ 504031250 w 288"/>
              <a:gd name="T7" fmla="*/ 0 h 17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1728">
                <a:moveTo>
                  <a:pt x="0" y="1728"/>
                </a:moveTo>
                <a:cubicBezTo>
                  <a:pt x="28" y="1704"/>
                  <a:pt x="56" y="1680"/>
                  <a:pt x="96" y="1488"/>
                </a:cubicBezTo>
                <a:cubicBezTo>
                  <a:pt x="136" y="1296"/>
                  <a:pt x="208" y="824"/>
                  <a:pt x="240" y="576"/>
                </a:cubicBezTo>
                <a:cubicBezTo>
                  <a:pt x="272" y="328"/>
                  <a:pt x="280" y="96"/>
                  <a:pt x="288" y="0"/>
                </a:cubicBezTo>
              </a:path>
            </a:pathLst>
          </a:custGeom>
          <a:noFill/>
          <a:ln w="38100" cap="flat" cmpd="sng">
            <a:solidFill>
              <a:schemeClr val="tx2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0902" name="AutoShape 6">
            <a:extLst>
              <a:ext uri="{FF2B5EF4-FFF2-40B4-BE49-F238E27FC236}">
                <a16:creationId xmlns:a16="http://schemas.microsoft.com/office/drawing/2014/main" id="{9CCC863D-98BB-5FAB-4D6D-B6FC015FF0D4}"/>
              </a:ext>
            </a:extLst>
          </p:cNvPr>
          <p:cNvSpPr>
            <a:spLocks/>
          </p:cNvSpPr>
          <p:nvPr/>
        </p:nvSpPr>
        <p:spPr bwMode="auto">
          <a:xfrm>
            <a:off x="6011863" y="3644900"/>
            <a:ext cx="1219200" cy="520700"/>
          </a:xfrm>
          <a:prstGeom prst="borderCallout2">
            <a:avLst>
              <a:gd name="adj1" fmla="val 21949"/>
              <a:gd name="adj2" fmla="val -6250"/>
              <a:gd name="adj3" fmla="val 21949"/>
              <a:gd name="adj4" fmla="val -28384"/>
              <a:gd name="adj5" fmla="val -212500"/>
              <a:gd name="adj6" fmla="val -51171"/>
            </a:avLst>
          </a:prstGeom>
          <a:solidFill>
            <a:srgbClr val="BDFFFF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hlink"/>
                </a:solidFill>
                <a:ea typeface="楷体_GB2312" pitchFamily="49" charset="-122"/>
              </a:rPr>
              <a:t>饱和区</a:t>
            </a:r>
          </a:p>
        </p:txBody>
      </p:sp>
      <p:sp>
        <p:nvSpPr>
          <p:cNvPr id="720903" name="AutoShape 7">
            <a:extLst>
              <a:ext uri="{FF2B5EF4-FFF2-40B4-BE49-F238E27FC236}">
                <a16:creationId xmlns:a16="http://schemas.microsoft.com/office/drawing/2014/main" id="{CD9206C5-C8ED-10B2-2A22-9FD0C8D883A1}"/>
              </a:ext>
            </a:extLst>
          </p:cNvPr>
          <p:cNvSpPr>
            <a:spLocks/>
          </p:cNvSpPr>
          <p:nvPr/>
        </p:nvSpPr>
        <p:spPr bwMode="auto">
          <a:xfrm>
            <a:off x="6048375" y="1484313"/>
            <a:ext cx="1295400" cy="506412"/>
          </a:xfrm>
          <a:prstGeom prst="borderCallout2">
            <a:avLst>
              <a:gd name="adj1" fmla="val 22569"/>
              <a:gd name="adj2" fmla="val 105884"/>
              <a:gd name="adj3" fmla="val 22569"/>
              <a:gd name="adj4" fmla="val 114463"/>
              <a:gd name="adj5" fmla="val 47963"/>
              <a:gd name="adj6" fmla="val 123407"/>
            </a:avLst>
          </a:prstGeom>
          <a:solidFill>
            <a:srgbClr val="BDFFFF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hlink"/>
                </a:solidFill>
                <a:ea typeface="楷体_GB2312" pitchFamily="49" charset="-122"/>
              </a:rPr>
              <a:t>放大区</a:t>
            </a:r>
          </a:p>
        </p:txBody>
      </p:sp>
      <p:sp>
        <p:nvSpPr>
          <p:cNvPr id="720904" name="AutoShape 8">
            <a:extLst>
              <a:ext uri="{FF2B5EF4-FFF2-40B4-BE49-F238E27FC236}">
                <a16:creationId xmlns:a16="http://schemas.microsoft.com/office/drawing/2014/main" id="{3302A70D-80F5-2F84-ED1F-187EF959879E}"/>
              </a:ext>
            </a:extLst>
          </p:cNvPr>
          <p:cNvSpPr>
            <a:spLocks/>
          </p:cNvSpPr>
          <p:nvPr/>
        </p:nvSpPr>
        <p:spPr bwMode="auto">
          <a:xfrm>
            <a:off x="7380288" y="3644900"/>
            <a:ext cx="1295400" cy="487363"/>
          </a:xfrm>
          <a:prstGeom prst="borderCallout2">
            <a:avLst>
              <a:gd name="adj1" fmla="val 23454"/>
              <a:gd name="adj2" fmla="val -5884"/>
              <a:gd name="adj3" fmla="val 23454"/>
              <a:gd name="adj4" fmla="val -20343"/>
              <a:gd name="adj5" fmla="val -70356"/>
              <a:gd name="adj6" fmla="val -35171"/>
            </a:avLst>
          </a:prstGeom>
          <a:solidFill>
            <a:srgbClr val="BDFFFF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hlink"/>
                </a:solidFill>
                <a:ea typeface="楷体_GB2312" pitchFamily="49" charset="-122"/>
              </a:rPr>
              <a:t>截止区</a:t>
            </a:r>
          </a:p>
        </p:txBody>
      </p:sp>
      <p:sp>
        <p:nvSpPr>
          <p:cNvPr id="18441" name="Rectangle 9">
            <a:extLst>
              <a:ext uri="{FF2B5EF4-FFF2-40B4-BE49-F238E27FC236}">
                <a16:creationId xmlns:a16="http://schemas.microsoft.com/office/drawing/2014/main" id="{E4A09C44-DE10-AA08-98F4-50C129C1A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CN" altLang="en-US"/>
          </a:p>
        </p:txBody>
      </p:sp>
      <p:sp>
        <p:nvSpPr>
          <p:cNvPr id="16392" name="Text Box 8" descr="羊皮纸">
            <a:extLst>
              <a:ext uri="{FF2B5EF4-FFF2-40B4-BE49-F238E27FC236}">
                <a16:creationId xmlns:a16="http://schemas.microsoft.com/office/drawing/2014/main" id="{EFF1442B-15E8-69CD-296D-73F70A7D4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2889250"/>
            <a:ext cx="4537075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5400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b="0">
                <a:solidFill>
                  <a:srgbClr val="3333FF"/>
                </a:solidFill>
              </a:rPr>
              <a:t>放大区：</a:t>
            </a:r>
            <a:r>
              <a:rPr kumimoji="1" lang="en-US" altLang="zh-CN" i="1"/>
              <a:t>i</a:t>
            </a:r>
            <a:r>
              <a:rPr kumimoji="1" lang="en-US" altLang="zh-CN" baseline="-25000"/>
              <a:t>C</a:t>
            </a:r>
            <a:r>
              <a:rPr kumimoji="1" lang="zh-CN" altLang="en-US" b="0"/>
              <a:t>平行于</a:t>
            </a:r>
            <a:r>
              <a:rPr kumimoji="1" lang="en-US" altLang="zh-CN" i="1"/>
              <a:t>u</a:t>
            </a:r>
            <a:r>
              <a:rPr kumimoji="1" lang="en-US" altLang="zh-CN" baseline="-25000"/>
              <a:t>CE</a:t>
            </a:r>
            <a:r>
              <a:rPr kumimoji="1" lang="zh-CN" altLang="en-US" b="0"/>
              <a:t>轴的区域，曲线基本平行等距。此时，</a:t>
            </a:r>
            <a:r>
              <a:rPr kumimoji="1" lang="zh-CN" altLang="en-US" b="0">
                <a:solidFill>
                  <a:srgbClr val="FF0000"/>
                </a:solidFill>
              </a:rPr>
              <a:t>发射结正偏，集电结反偏。</a:t>
            </a:r>
          </a:p>
        </p:txBody>
      </p:sp>
      <p:sp>
        <p:nvSpPr>
          <p:cNvPr id="16387" name="Text Box 3" descr="羊皮纸">
            <a:extLst>
              <a:ext uri="{FF2B5EF4-FFF2-40B4-BE49-F238E27FC236}">
                <a16:creationId xmlns:a16="http://schemas.microsoft.com/office/drawing/2014/main" id="{FA6FB976-5208-42C2-9D1B-6FE4A137F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329113"/>
            <a:ext cx="45720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b="0">
                <a:solidFill>
                  <a:srgbClr val="3333FF"/>
                </a:solidFill>
              </a:rPr>
              <a:t>饱和区：</a:t>
            </a:r>
            <a:r>
              <a:rPr kumimoji="1" lang="en-US" altLang="zh-CN" i="1"/>
              <a:t>i</a:t>
            </a:r>
            <a:r>
              <a:rPr kumimoji="1" lang="en-US" altLang="zh-CN" baseline="-25000"/>
              <a:t>C</a:t>
            </a:r>
            <a:r>
              <a:rPr kumimoji="1" lang="zh-CN" altLang="en-US" b="0"/>
              <a:t>明显受</a:t>
            </a:r>
            <a:r>
              <a:rPr kumimoji="1" lang="en-US" altLang="zh-CN" i="1"/>
              <a:t>u</a:t>
            </a:r>
            <a:r>
              <a:rPr kumimoji="1" lang="en-US" altLang="zh-CN" baseline="-25000"/>
              <a:t>CE</a:t>
            </a:r>
            <a:r>
              <a:rPr kumimoji="1" lang="zh-CN" altLang="en-US" b="0"/>
              <a:t>控制的区域，该区域内，</a:t>
            </a:r>
            <a:r>
              <a:rPr kumimoji="1" lang="en-US" altLang="zh-CN" i="1"/>
              <a:t>u</a:t>
            </a:r>
            <a:r>
              <a:rPr kumimoji="1" lang="en-US" altLang="zh-CN" baseline="-25000"/>
              <a:t>CE</a:t>
            </a:r>
            <a:r>
              <a:rPr kumimoji="1" lang="zh-CN" altLang="en-US"/>
              <a:t>＜</a:t>
            </a:r>
            <a:r>
              <a:rPr kumimoji="1" lang="en-US" altLang="zh-CN"/>
              <a:t>U</a:t>
            </a:r>
            <a:r>
              <a:rPr kumimoji="1" lang="en-US" altLang="zh-CN" baseline="-25000"/>
              <a:t>CES</a:t>
            </a:r>
            <a:r>
              <a:rPr kumimoji="1" lang="en-US" altLang="zh-CN" b="0"/>
              <a:t> (</a:t>
            </a:r>
            <a:r>
              <a:rPr kumimoji="1" lang="zh-CN" altLang="en-US" b="0"/>
              <a:t>饱和压降</a:t>
            </a:r>
            <a:r>
              <a:rPr kumimoji="1" lang="en-US" altLang="zh-CN" b="0"/>
              <a:t>)</a:t>
            </a:r>
            <a:r>
              <a:rPr kumimoji="1" lang="zh-CN" altLang="en-US" b="0"/>
              <a:t>。此时，</a:t>
            </a:r>
            <a:r>
              <a:rPr kumimoji="1" lang="zh-CN" altLang="en-US" b="0">
                <a:solidFill>
                  <a:srgbClr val="FF0000"/>
                </a:solidFill>
              </a:rPr>
              <a:t>发射结正偏，集电结正偏。</a:t>
            </a:r>
          </a:p>
        </p:txBody>
      </p:sp>
      <p:sp>
        <p:nvSpPr>
          <p:cNvPr id="720908" name="Line 12">
            <a:extLst>
              <a:ext uri="{FF2B5EF4-FFF2-40B4-BE49-F238E27FC236}">
                <a16:creationId xmlns:a16="http://schemas.microsoft.com/office/drawing/2014/main" id="{1CCF00E5-CF17-E415-2093-8E6F1AD098C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1500" y="620713"/>
            <a:ext cx="0" cy="2808287"/>
          </a:xfrm>
          <a:prstGeom prst="line">
            <a:avLst/>
          </a:prstGeom>
          <a:noFill/>
          <a:ln w="38100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0909" name="Text Box 13">
            <a:extLst>
              <a:ext uri="{FF2B5EF4-FFF2-40B4-BE49-F238E27FC236}">
                <a16:creationId xmlns:a16="http://schemas.microsoft.com/office/drawing/2014/main" id="{6CCC3051-391F-F08D-5BB1-D7174E732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650" y="3321050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i="1">
                <a:ea typeface="宋体" panose="02010600030101010101" pitchFamily="2" charset="-122"/>
              </a:rPr>
              <a:t>U</a:t>
            </a:r>
            <a:r>
              <a:rPr lang="en-US" altLang="zh-CN" sz="2000" baseline="-25000">
                <a:ea typeface="宋体" panose="02010600030101010101" pitchFamily="2" charset="-122"/>
              </a:rPr>
              <a:t>CES</a:t>
            </a:r>
          </a:p>
        </p:txBody>
      </p:sp>
      <p:sp>
        <p:nvSpPr>
          <p:cNvPr id="720910" name="AutoShape 14">
            <a:extLst>
              <a:ext uri="{FF2B5EF4-FFF2-40B4-BE49-F238E27FC236}">
                <a16:creationId xmlns:a16="http://schemas.microsoft.com/office/drawing/2014/main" id="{50DE8841-9A21-9284-4F18-2F38C071BE3E}"/>
              </a:ext>
            </a:extLst>
          </p:cNvPr>
          <p:cNvSpPr>
            <a:spLocks/>
          </p:cNvSpPr>
          <p:nvPr/>
        </p:nvSpPr>
        <p:spPr bwMode="auto">
          <a:xfrm>
            <a:off x="6011863" y="4329113"/>
            <a:ext cx="2844800" cy="1116012"/>
          </a:xfrm>
          <a:prstGeom prst="borderCallout2">
            <a:avLst>
              <a:gd name="adj1" fmla="val 10241"/>
              <a:gd name="adj2" fmla="val -2681"/>
              <a:gd name="adj3" fmla="val 10241"/>
              <a:gd name="adj4" fmla="val -6639"/>
              <a:gd name="adj5" fmla="val -76102"/>
              <a:gd name="adj6" fmla="val -10602"/>
            </a:avLst>
          </a:prstGeom>
          <a:solidFill>
            <a:srgbClr val="BDFFFF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0"/>
              <a:t>硅管</a:t>
            </a:r>
            <a:r>
              <a:rPr lang="en-US" altLang="zh-CN" i="1"/>
              <a:t>U</a:t>
            </a:r>
            <a:r>
              <a:rPr lang="en-US" altLang="zh-CN" baseline="-25000"/>
              <a:t>CES</a:t>
            </a:r>
            <a:r>
              <a:rPr lang="en-US" altLang="zh-CN"/>
              <a:t>≈0.3V</a:t>
            </a:r>
            <a:r>
              <a:rPr lang="en-US" altLang="zh-CN" b="0"/>
              <a:t>,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0"/>
              <a:t>锗管</a:t>
            </a:r>
            <a:r>
              <a:rPr lang="en-US" altLang="zh-CN" i="1">
                <a:ea typeface="宋体" panose="02010600030101010101" pitchFamily="2" charset="-122"/>
              </a:rPr>
              <a:t>U</a:t>
            </a:r>
            <a:r>
              <a:rPr lang="en-US" altLang="zh-CN" baseline="-25000">
                <a:ea typeface="宋体" panose="02010600030101010101" pitchFamily="2" charset="-122"/>
              </a:rPr>
              <a:t>CES</a:t>
            </a:r>
            <a:r>
              <a:rPr lang="en-US" altLang="zh-CN">
                <a:ea typeface="宋体" panose="02010600030101010101" pitchFamily="2" charset="-122"/>
              </a:rPr>
              <a:t>≈0.1V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447" name="Rectangle 15">
            <a:extLst>
              <a:ext uri="{FF2B5EF4-FFF2-40B4-BE49-F238E27FC236}">
                <a16:creationId xmlns:a16="http://schemas.microsoft.com/office/drawing/2014/main" id="{0CCFD68C-114D-3294-4A7C-0E667F4538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输出特性曲线的三个区域</a:t>
            </a:r>
            <a:r>
              <a:rPr lang="en-US" altLang="zh-CN" sz="3200"/>
              <a:t>: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2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72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72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/>
      <p:bldP spid="720902" grpId="0" animBg="1" autoUpdateAnimBg="0"/>
      <p:bldP spid="720903" grpId="0" animBg="1" autoUpdateAnimBg="0"/>
      <p:bldP spid="720904" grpId="0" animBg="1"/>
      <p:bldP spid="16392" grpId="0"/>
      <p:bldP spid="16387" grpId="0"/>
      <p:bldP spid="720909" grpId="0"/>
      <p:bldP spid="7209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9">
            <a:extLst>
              <a:ext uri="{FF2B5EF4-FFF2-40B4-BE49-F238E27FC236}">
                <a16:creationId xmlns:a16="http://schemas.microsoft.com/office/drawing/2014/main" id="{CA29AD26-F60B-FBB6-3FA7-555272DDDF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53F487-4AF2-4442-9FA7-9B75E5ECDFA2}" type="slidenum">
              <a:rPr lang="zh-CN" altLang="en-US" sz="1600" smtClean="0">
                <a:solidFill>
                  <a:srgbClr val="FFFF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6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721923" name="Text Box 3">
            <a:extLst>
              <a:ext uri="{FF2B5EF4-FFF2-40B4-BE49-F238E27FC236}">
                <a16:creationId xmlns:a16="http://schemas.microsoft.com/office/drawing/2014/main" id="{313D01C0-4378-C5AC-269A-F5828206A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540" y="4941168"/>
            <a:ext cx="81724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0" dirty="0"/>
              <a:t>     </a:t>
            </a:r>
            <a:r>
              <a:rPr lang="zh-CN" altLang="en-US" b="0" dirty="0">
                <a:solidFill>
                  <a:schemeClr val="tx2"/>
                </a:solidFill>
              </a:rPr>
              <a:t>晶体管工作在放大状态时，输出回路的电流 </a:t>
            </a:r>
            <a:r>
              <a:rPr lang="en-US" altLang="zh-CN" i="1" dirty="0" err="1">
                <a:solidFill>
                  <a:schemeClr val="tx2"/>
                </a:solidFill>
              </a:rPr>
              <a:t>i</a:t>
            </a:r>
            <a:r>
              <a:rPr lang="en-US" altLang="zh-CN" baseline="-25000" dirty="0" err="1">
                <a:solidFill>
                  <a:schemeClr val="tx2"/>
                </a:solidFill>
              </a:rPr>
              <a:t>C</a:t>
            </a:r>
            <a:r>
              <a:rPr lang="zh-CN" altLang="en-US" b="0" dirty="0">
                <a:solidFill>
                  <a:schemeClr val="tx2"/>
                </a:solidFill>
              </a:rPr>
              <a:t>几乎仅仅决定于输入回路的电流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i="1" dirty="0" err="1">
                <a:solidFill>
                  <a:schemeClr val="tx2"/>
                </a:solidFill>
              </a:rPr>
              <a:t>i</a:t>
            </a:r>
            <a:r>
              <a:rPr lang="en-US" altLang="zh-CN" baseline="-25000" dirty="0" err="1">
                <a:solidFill>
                  <a:schemeClr val="tx2"/>
                </a:solidFill>
              </a:rPr>
              <a:t>B</a:t>
            </a:r>
            <a:r>
              <a:rPr lang="zh-CN" altLang="en-US" b="0" dirty="0">
                <a:solidFill>
                  <a:schemeClr val="tx2"/>
                </a:solidFill>
              </a:rPr>
              <a:t>，即可将输出回路等效为电流 </a:t>
            </a:r>
            <a:r>
              <a:rPr lang="en-US" altLang="zh-CN" i="1" dirty="0" err="1">
                <a:solidFill>
                  <a:schemeClr val="tx2"/>
                </a:solidFill>
              </a:rPr>
              <a:t>i</a:t>
            </a:r>
            <a:r>
              <a:rPr lang="en-US" altLang="zh-CN" baseline="-25000" dirty="0" err="1">
                <a:solidFill>
                  <a:schemeClr val="tx2"/>
                </a:solidFill>
              </a:rPr>
              <a:t>B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zh-CN" altLang="en-US" b="0" dirty="0">
                <a:solidFill>
                  <a:schemeClr val="tx2"/>
                </a:solidFill>
              </a:rPr>
              <a:t>控制的电流源</a:t>
            </a:r>
            <a:r>
              <a:rPr lang="en-US" altLang="zh-CN" i="1" dirty="0" err="1">
                <a:solidFill>
                  <a:schemeClr val="tx2"/>
                </a:solidFill>
              </a:rPr>
              <a:t>i</a:t>
            </a:r>
            <a:r>
              <a:rPr lang="en-US" altLang="zh-CN" baseline="-25000" dirty="0" err="1">
                <a:solidFill>
                  <a:schemeClr val="tx2"/>
                </a:solidFill>
              </a:rPr>
              <a:t>C</a:t>
            </a:r>
            <a:r>
              <a:rPr lang="en-US" altLang="zh-CN" b="0" dirty="0">
                <a:solidFill>
                  <a:schemeClr val="tx2"/>
                </a:solidFill>
              </a:rPr>
              <a:t> </a:t>
            </a:r>
            <a:r>
              <a:rPr lang="zh-CN" altLang="en-US" b="0" dirty="0">
                <a:solidFill>
                  <a:schemeClr val="tx2"/>
                </a:solidFill>
              </a:rPr>
              <a:t>。</a:t>
            </a:r>
          </a:p>
        </p:txBody>
      </p:sp>
      <p:sp>
        <p:nvSpPr>
          <p:cNvPr id="19487" name="Rectangle 33">
            <a:extLst>
              <a:ext uri="{FF2B5EF4-FFF2-40B4-BE49-F238E27FC236}">
                <a16:creationId xmlns:a16="http://schemas.microsoft.com/office/drawing/2014/main" id="{8C2FC44E-124F-1E2E-2026-9372B1D0E6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晶体管工作区的判定方法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7504F633-7962-C73F-E223-33CBA8C02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190" y="6164580"/>
            <a:ext cx="8894445" cy="70675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【应用】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在模拟电路中</a:t>
            </a:r>
            <a:r>
              <a:rPr lang="zh-CN" altLang="en-US" sz="2000" dirty="0">
                <a:solidFill>
                  <a:schemeClr val="accent2"/>
                </a:solidFill>
                <a:latin typeface="Arial" panose="020B0604020202020204" pitchFamily="34" charset="0"/>
              </a:rPr>
              <a:t>，大多数情况下，应保证晶体管工作在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放大状态</a:t>
            </a:r>
            <a:r>
              <a:rPr lang="zh-CN" altLang="en-US" sz="2000" dirty="0">
                <a:solidFill>
                  <a:schemeClr val="accent2"/>
                </a:solidFill>
                <a:latin typeface="Arial" panose="020B0604020202020204" pitchFamily="34" charset="0"/>
              </a:rPr>
              <a:t>。</a:t>
            </a: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</a:rPr>
              <a:t>     </a:t>
            </a:r>
            <a:r>
              <a:rPr lang="zh-CN" altLang="en-US" sz="2000" dirty="0">
                <a:solidFill>
                  <a:schemeClr val="accent2"/>
                </a:solidFill>
                <a:latin typeface="Arial" panose="020B0604020202020204" pitchFamily="34" charset="0"/>
              </a:rPr>
              <a:t>而在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开关电路或脉冲数字电路</a:t>
            </a:r>
            <a:r>
              <a:rPr lang="zh-CN" altLang="en-US" sz="2000" dirty="0">
                <a:solidFill>
                  <a:schemeClr val="accent2"/>
                </a:solidFill>
                <a:latin typeface="Arial" panose="020B0604020202020204" pitchFamily="34" charset="0"/>
              </a:rPr>
              <a:t>中，晶体管主要工作于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饱和</a:t>
            </a:r>
            <a:r>
              <a:rPr lang="zh-CN" altLang="en-US" sz="2000" dirty="0">
                <a:solidFill>
                  <a:schemeClr val="accent2"/>
                </a:solidFill>
                <a:latin typeface="Arial" panose="020B0604020202020204" pitchFamily="34" charset="0"/>
              </a:rPr>
              <a:t>状态和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截止</a:t>
            </a:r>
            <a:r>
              <a:rPr lang="zh-CN" altLang="en-US" sz="2000" dirty="0">
                <a:solidFill>
                  <a:schemeClr val="accent2"/>
                </a:solidFill>
                <a:latin typeface="Arial" panose="020B0604020202020204" pitchFamily="34" charset="0"/>
              </a:rPr>
              <a:t>状态。</a:t>
            </a:r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5F8F0C89-4FD2-DF5C-8961-176D9B8C9F21}"/>
              </a:ext>
            </a:extLst>
          </p:cNvPr>
          <p:cNvSpPr txBox="1">
            <a:spLocks/>
          </p:cNvSpPr>
          <p:nvPr/>
        </p:nvSpPr>
        <p:spPr>
          <a:xfrm>
            <a:off x="323262" y="1154112"/>
            <a:ext cx="8365490" cy="241871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b="0" kern="0" dirty="0">
                <a:solidFill>
                  <a:srgbClr val="1D41D5"/>
                </a:solidFill>
              </a:rPr>
              <a:t>方法</a:t>
            </a:r>
            <a:r>
              <a:rPr lang="en-US" altLang="zh-CN" b="0" kern="0" dirty="0">
                <a:solidFill>
                  <a:srgbClr val="1D41D5"/>
                </a:solidFill>
              </a:rPr>
              <a:t>1</a:t>
            </a:r>
            <a:r>
              <a:rPr lang="zh-CN" altLang="en-US" b="0" kern="0" dirty="0">
                <a:solidFill>
                  <a:srgbClr val="1D41D5"/>
                </a:solidFill>
              </a:rPr>
              <a:t>：结偏置判定法</a:t>
            </a:r>
          </a:p>
          <a:p>
            <a:r>
              <a:rPr lang="zh-CN" altLang="en-US" b="0" kern="0" dirty="0"/>
              <a:t>适用于存在实际电路，能用万用表测量出晶体管各极间的电位，判定发射结、集电结偏置状态。</a:t>
            </a:r>
          </a:p>
          <a:p>
            <a:r>
              <a:rPr lang="zh-CN" altLang="en-US" b="0" kern="0" dirty="0">
                <a:solidFill>
                  <a:srgbClr val="1D41D5"/>
                </a:solidFill>
                <a:sym typeface="+mn-ea"/>
              </a:rPr>
              <a:t>方法</a:t>
            </a:r>
            <a:r>
              <a:rPr lang="en-US" altLang="zh-CN" b="0" kern="0" dirty="0">
                <a:solidFill>
                  <a:srgbClr val="1D41D5"/>
                </a:solidFill>
                <a:sym typeface="+mn-ea"/>
              </a:rPr>
              <a:t>2</a:t>
            </a:r>
            <a:r>
              <a:rPr lang="zh-CN" altLang="en-US" b="0" kern="0" dirty="0">
                <a:solidFill>
                  <a:srgbClr val="1D41D5"/>
                </a:solidFill>
                <a:sym typeface="+mn-ea"/>
              </a:rPr>
              <a:t>：</a:t>
            </a:r>
            <a:r>
              <a:rPr lang="zh-CN" altLang="en-US" b="0" kern="0" dirty="0">
                <a:solidFill>
                  <a:srgbClr val="1D41D5"/>
                </a:solidFill>
              </a:rPr>
              <a:t>电流关系判定法</a:t>
            </a:r>
          </a:p>
          <a:p>
            <a:r>
              <a:rPr lang="zh-CN" altLang="en-US" b="0" kern="0" dirty="0">
                <a:sym typeface="+mn-ea"/>
              </a:rPr>
              <a:t>适用于不存在实际电路，采用理论分析法。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14602DA-C756-0236-69BE-1626FA389B09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48597615"/>
              </p:ext>
            </p:extLst>
          </p:nvPr>
        </p:nvGraphicFramePr>
        <p:xfrm>
          <a:off x="751399" y="3320988"/>
          <a:ext cx="7817045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9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9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0">
                          <a:ln w="12700" cmpd="sng">
                            <a:solidFill>
                              <a:schemeClr val="tx1"/>
                            </a:solidFill>
                            <a:prstDash val="solid"/>
                          </a:ln>
                        </a:rPr>
                        <a:t>工作状态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0" dirty="0">
                          <a:ln w="12700" cmpd="sng">
                            <a:solidFill>
                              <a:schemeClr val="tx1"/>
                            </a:solidFill>
                            <a:prstDash val="solid"/>
                          </a:ln>
                        </a:rPr>
                        <a:t>发射结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0" dirty="0">
                          <a:ln w="12700" cmpd="sng">
                            <a:solidFill>
                              <a:schemeClr val="tx1"/>
                            </a:solidFill>
                            <a:prstDash val="solid"/>
                          </a:ln>
                        </a:rPr>
                        <a:t>集电结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kumimoji="1" lang="en-US" altLang="zh-CN" sz="2400" i="1" dirty="0" err="1">
                          <a:gradFill>
                            <a:gsLst>
                              <a:gs pos="0">
                                <a:srgbClr val="012D86"/>
                              </a:gs>
                              <a:gs pos="100000">
                                <a:srgbClr val="0E2557"/>
                              </a:gs>
                            </a:gsLst>
                            <a:lin scaled="0"/>
                          </a:gradFill>
                          <a:sym typeface="+mn-ea"/>
                        </a:rPr>
                        <a:t>i</a:t>
                      </a:r>
                      <a:r>
                        <a:rPr kumimoji="1" lang="en-US" altLang="zh-CN" sz="2400" baseline="-25000" dirty="0" err="1">
                          <a:gradFill>
                            <a:gsLst>
                              <a:gs pos="0">
                                <a:srgbClr val="012D86"/>
                              </a:gs>
                              <a:gs pos="100000">
                                <a:srgbClr val="0E2557"/>
                              </a:gs>
                            </a:gsLst>
                            <a:lin scaled="0"/>
                          </a:gradFill>
                          <a:sym typeface="+mn-ea"/>
                        </a:rPr>
                        <a:t>B</a:t>
                      </a:r>
                      <a:r>
                        <a:rPr lang="zh-CN" altLang="en-US" b="0" dirty="0">
                          <a:ln w="12700" cmpd="sng">
                            <a:solidFill>
                              <a:schemeClr val="tx1"/>
                            </a:solidFill>
                            <a:prstDash val="solid"/>
                          </a:ln>
                        </a:rPr>
                        <a:t>特点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0">
                          <a:ln w="12700" cmpd="sng">
                            <a:solidFill>
                              <a:schemeClr val="tx1"/>
                            </a:solidFill>
                            <a:prstDash val="solid"/>
                          </a:ln>
                        </a:rPr>
                        <a:t>截止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0" dirty="0">
                          <a:ln w="12700" cmpd="sng">
                            <a:solidFill>
                              <a:schemeClr val="tx1"/>
                            </a:solidFill>
                            <a:prstDash val="solid"/>
                          </a:ln>
                        </a:rPr>
                        <a:t>反偏或者零偏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0" dirty="0">
                          <a:ln w="12700" cmpd="sng">
                            <a:solidFill>
                              <a:schemeClr val="tx1"/>
                            </a:solidFill>
                            <a:prstDash val="solid"/>
                          </a:ln>
                        </a:rPr>
                        <a:t>反偏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b="0">
                        <a:ln w="12700" cmpd="sng">
                          <a:solidFill>
                            <a:schemeClr val="tx1"/>
                          </a:solidFill>
                          <a:prstDash val="solid"/>
                        </a:ln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0">
                          <a:ln w="12700" cmpd="sng">
                            <a:solidFill>
                              <a:schemeClr val="tx1"/>
                            </a:solidFill>
                            <a:prstDash val="solid"/>
                          </a:ln>
                        </a:rPr>
                        <a:t>放大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0" dirty="0">
                          <a:ln w="0" cmpd="sng">
                            <a:solidFill>
                              <a:schemeClr val="tx1"/>
                            </a:solidFill>
                            <a:prstDash val="solid"/>
                          </a:ln>
                        </a:rPr>
                        <a:t>正偏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0" dirty="0">
                          <a:ln w="12700" cmpd="sng">
                            <a:solidFill>
                              <a:schemeClr val="tx1"/>
                            </a:solidFill>
                            <a:prstDash val="solid"/>
                          </a:ln>
                        </a:rPr>
                        <a:t>反偏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b="0">
                        <a:ln w="12700" cmpd="sng">
                          <a:solidFill>
                            <a:schemeClr val="tx1"/>
                          </a:solidFill>
                          <a:prstDash val="solid"/>
                        </a:ln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0" dirty="0">
                          <a:ln w="12700" cmpd="sng">
                            <a:solidFill>
                              <a:schemeClr val="tx1"/>
                            </a:solidFill>
                            <a:prstDash val="solid"/>
                          </a:ln>
                        </a:rPr>
                        <a:t>饱和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0" dirty="0">
                          <a:ln w="12700" cmpd="sng">
                            <a:solidFill>
                              <a:schemeClr val="tx1"/>
                            </a:solidFill>
                            <a:prstDash val="solid"/>
                          </a:ln>
                        </a:rPr>
                        <a:t>正偏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0" dirty="0">
                          <a:ln w="12700" cmpd="sng">
                            <a:solidFill>
                              <a:schemeClr val="tx1"/>
                            </a:solidFill>
                            <a:prstDash val="solid"/>
                          </a:ln>
                        </a:rPr>
                        <a:t>正偏或零偏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b="0" dirty="0">
                        <a:ln w="12700" cmpd="sng">
                          <a:solidFill>
                            <a:schemeClr val="tx1"/>
                          </a:solidFill>
                          <a:prstDash val="solid"/>
                        </a:ln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2A3B0D71-906D-3962-9716-D2808077AFCE}"/>
              </a:ext>
            </a:extLst>
          </p:cNvPr>
          <p:cNvSpPr txBox="1"/>
          <p:nvPr/>
        </p:nvSpPr>
        <p:spPr>
          <a:xfrm>
            <a:off x="5479733" y="3715672"/>
            <a:ext cx="3053080" cy="12338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 eaLnBrk="1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</a:pPr>
            <a:r>
              <a:rPr kumimoji="1" lang="en-US" altLang="zh-CN" i="1" dirty="0" err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i</a:t>
            </a:r>
            <a:r>
              <a:rPr kumimoji="1" lang="en-US" altLang="zh-CN" baseline="-25000" dirty="0" err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B</a:t>
            </a:r>
            <a:r>
              <a:rPr kumimoji="1" lang="en-US" altLang="zh-CN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=0</a:t>
            </a:r>
          </a:p>
          <a:p>
            <a:pPr algn="ctr" eaLnBrk="1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</a:pPr>
            <a:r>
              <a:rPr kumimoji="1" lang="en-US" altLang="zh-CN" i="1" dirty="0" err="1">
                <a:solidFill>
                  <a:schemeClr val="accent2"/>
                </a:solidFill>
                <a:sym typeface="+mn-ea"/>
              </a:rPr>
              <a:t>i</a:t>
            </a:r>
            <a:r>
              <a:rPr kumimoji="1" lang="en-US" altLang="zh-CN" baseline="-25000" dirty="0" err="1">
                <a:solidFill>
                  <a:schemeClr val="accent2"/>
                </a:solidFill>
                <a:sym typeface="+mn-ea"/>
              </a:rPr>
              <a:t>C</a:t>
            </a:r>
            <a:r>
              <a:rPr kumimoji="1" lang="en-US" altLang="zh-CN" dirty="0" err="1">
                <a:solidFill>
                  <a:schemeClr val="accent2"/>
                </a:solidFill>
                <a:sym typeface="+mn-ea"/>
              </a:rPr>
              <a:t>=β</a:t>
            </a:r>
            <a:r>
              <a:rPr kumimoji="1" lang="en-US" altLang="zh-CN" i="1" dirty="0" err="1">
                <a:solidFill>
                  <a:schemeClr val="accent2"/>
                </a:solidFill>
                <a:sym typeface="+mn-ea"/>
              </a:rPr>
              <a:t>i</a:t>
            </a:r>
            <a:r>
              <a:rPr kumimoji="1" lang="en-US" altLang="zh-CN" baseline="-25000" dirty="0" err="1">
                <a:solidFill>
                  <a:schemeClr val="accent2"/>
                </a:solidFill>
                <a:sym typeface="+mn-ea"/>
              </a:rPr>
              <a:t>B </a:t>
            </a:r>
            <a:r>
              <a:rPr kumimoji="1" lang="en-US" altLang="zh-CN" sz="1800" baseline="-25000" dirty="0" err="1">
                <a:solidFill>
                  <a:schemeClr val="accent2"/>
                </a:solidFill>
                <a:sym typeface="+mn-ea"/>
              </a:rPr>
              <a:t>  </a:t>
            </a:r>
            <a:r>
              <a:rPr lang="en-US" altLang="zh-CN" sz="1800" i="1" dirty="0">
                <a:solidFill>
                  <a:schemeClr val="tx2"/>
                </a:solidFill>
                <a:highlight>
                  <a:srgbClr val="FFFF00"/>
                </a:highlight>
                <a:sym typeface="Symbol" panose="05050102010706020507" pitchFamily="18" charset="2"/>
              </a:rPr>
              <a:t>V</a:t>
            </a:r>
            <a:r>
              <a:rPr lang="en-US" altLang="zh-CN" sz="1800" baseline="-25000" dirty="0">
                <a:solidFill>
                  <a:schemeClr val="tx2"/>
                </a:solidFill>
                <a:highlight>
                  <a:srgbClr val="FFFF00"/>
                </a:highlight>
                <a:sym typeface="Symbol" panose="05050102010706020507" pitchFamily="18" charset="2"/>
              </a:rPr>
              <a:t>C</a:t>
            </a:r>
            <a:r>
              <a:rPr lang="en-US" altLang="zh-CN" sz="1800" dirty="0">
                <a:solidFill>
                  <a:schemeClr val="tx2"/>
                </a:solidFill>
                <a:highlight>
                  <a:srgbClr val="FFFF00"/>
                </a:highlight>
                <a:sym typeface="Symbol" panose="05050102010706020507" pitchFamily="18" charset="2"/>
              </a:rPr>
              <a:t>&gt;</a:t>
            </a:r>
            <a:r>
              <a:rPr lang="en-US" altLang="zh-CN" sz="1800" i="1" dirty="0">
                <a:solidFill>
                  <a:schemeClr val="tx2"/>
                </a:solidFill>
                <a:highlight>
                  <a:srgbClr val="FFFF00"/>
                </a:highlight>
                <a:sym typeface="Symbol" panose="05050102010706020507" pitchFamily="18" charset="2"/>
              </a:rPr>
              <a:t>V</a:t>
            </a:r>
            <a:r>
              <a:rPr lang="en-US" altLang="zh-CN" sz="1800" baseline="-25000" dirty="0">
                <a:solidFill>
                  <a:schemeClr val="tx2"/>
                </a:solidFill>
                <a:highlight>
                  <a:srgbClr val="FFFF00"/>
                </a:highlight>
                <a:sym typeface="Symbol" panose="05050102010706020507" pitchFamily="18" charset="2"/>
              </a:rPr>
              <a:t>B</a:t>
            </a:r>
            <a:r>
              <a:rPr lang="en-US" altLang="zh-CN" sz="1800" dirty="0">
                <a:solidFill>
                  <a:schemeClr val="tx2"/>
                </a:solidFill>
                <a:highlight>
                  <a:srgbClr val="FFFF00"/>
                </a:highlight>
                <a:sym typeface="Symbol" panose="05050102010706020507" pitchFamily="18" charset="2"/>
              </a:rPr>
              <a:t>&gt;</a:t>
            </a:r>
            <a:r>
              <a:rPr lang="en-US" altLang="zh-CN" sz="1800" i="1" dirty="0">
                <a:solidFill>
                  <a:schemeClr val="tx2"/>
                </a:solidFill>
                <a:highlight>
                  <a:srgbClr val="FFFF00"/>
                </a:highlight>
                <a:sym typeface="Symbol" panose="05050102010706020507" pitchFamily="18" charset="2"/>
              </a:rPr>
              <a:t>V</a:t>
            </a:r>
            <a:r>
              <a:rPr lang="en-US" altLang="zh-CN" sz="1800" baseline="-25000" dirty="0">
                <a:solidFill>
                  <a:schemeClr val="tx2"/>
                </a:solidFill>
                <a:highlight>
                  <a:srgbClr val="FFFF00"/>
                </a:highlight>
                <a:sym typeface="Symbol" panose="05050102010706020507" pitchFamily="18" charset="2"/>
              </a:rPr>
              <a:t>E</a:t>
            </a:r>
            <a:r>
              <a:rPr lang="zh-CN" altLang="en-US" sz="1600" dirty="0">
                <a:solidFill>
                  <a:srgbClr val="FF0000"/>
                </a:solidFill>
                <a:highlight>
                  <a:srgbClr val="FFFF00"/>
                </a:highlight>
                <a:sym typeface="Symbol" panose="05050102010706020507" pitchFamily="18" charset="2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00"/>
                </a:highlight>
                <a:sym typeface="Symbol" panose="05050102010706020507" pitchFamily="18" charset="2"/>
              </a:rPr>
              <a:t>NPN</a:t>
            </a:r>
            <a:r>
              <a:rPr lang="zh-CN" altLang="en-US" sz="1600" dirty="0">
                <a:solidFill>
                  <a:srgbClr val="FF0000"/>
                </a:solidFill>
                <a:highlight>
                  <a:srgbClr val="FFFF00"/>
                </a:highlight>
                <a:sym typeface="Symbol" panose="05050102010706020507" pitchFamily="18" charset="2"/>
              </a:rPr>
              <a:t>）</a:t>
            </a:r>
            <a:endParaRPr kumimoji="1" lang="en-US" altLang="zh-CN" baseline="-25000" dirty="0" err="1">
              <a:solidFill>
                <a:schemeClr val="accent2"/>
              </a:solidFill>
              <a:ea typeface="黑体" panose="02010609060101010101" pitchFamily="49" charset="-122"/>
              <a:sym typeface="+mn-ea"/>
            </a:endParaRPr>
          </a:p>
          <a:p>
            <a:pPr algn="ctr" eaLnBrk="1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</a:pPr>
            <a:r>
              <a:rPr kumimoji="1" lang="en-US" altLang="zh-CN" i="1" dirty="0" err="1">
                <a:solidFill>
                  <a:schemeClr val="accent2"/>
                </a:solidFill>
                <a:sym typeface="+mn-ea"/>
              </a:rPr>
              <a:t>i</a:t>
            </a:r>
            <a:r>
              <a:rPr kumimoji="1" lang="en-US" altLang="zh-CN" baseline="-25000" dirty="0" err="1">
                <a:solidFill>
                  <a:schemeClr val="accent2"/>
                </a:solidFill>
                <a:sym typeface="+mn-ea"/>
              </a:rPr>
              <a:t>C</a:t>
            </a:r>
            <a:r>
              <a:rPr kumimoji="1" lang="en-US" altLang="zh-CN" dirty="0">
                <a:solidFill>
                  <a:schemeClr val="accent2"/>
                </a:solidFill>
                <a:sym typeface="+mn-ea"/>
              </a:rPr>
              <a:t>&lt;β</a:t>
            </a:r>
            <a:r>
              <a:rPr kumimoji="1" lang="en-US" altLang="zh-CN" i="1" dirty="0" err="1">
                <a:solidFill>
                  <a:schemeClr val="accent2"/>
                </a:solidFill>
                <a:sym typeface="+mn-ea"/>
              </a:rPr>
              <a:t>i</a:t>
            </a:r>
            <a:r>
              <a:rPr kumimoji="1" lang="en-US" altLang="zh-CN" baseline="-25000" dirty="0" err="1">
                <a:solidFill>
                  <a:schemeClr val="accent2"/>
                </a:solidFill>
                <a:sym typeface="+mn-ea"/>
              </a:rPr>
              <a:t>B</a:t>
            </a:r>
            <a:endParaRPr kumimoji="1" lang="en-US" altLang="zh-CN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923" grpId="0" build="p" autoUpdateAnimBg="0"/>
      <p:bldP spid="2" grpId="0" bldLvl="0" animBg="1"/>
      <p:bldP spid="3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9">
            <a:extLst>
              <a:ext uri="{FF2B5EF4-FFF2-40B4-BE49-F238E27FC236}">
                <a16:creationId xmlns:a16="http://schemas.microsoft.com/office/drawing/2014/main" id="{338DFDA9-5954-77E9-F919-6600871C865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E7E3FD-D194-4C71-8F72-F250B94FD85D}" type="slidenum">
              <a:rPr lang="zh-CN" altLang="en-US" sz="1600" smtClean="0">
                <a:solidFill>
                  <a:srgbClr val="FFFF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6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20483" name="Rectangle 5">
            <a:extLst>
              <a:ext uri="{FF2B5EF4-FFF2-40B4-BE49-F238E27FC236}">
                <a16:creationId xmlns:a16="http://schemas.microsoft.com/office/drawing/2014/main" id="{6BE5B7D3-9B0C-B426-0858-FFB65207B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60350"/>
            <a:ext cx="619283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600" b="0">
                <a:solidFill>
                  <a:srgbClr val="FF0000"/>
                </a:solidFill>
              </a:rPr>
              <a:t>晶体管的三个工作区域</a:t>
            </a:r>
          </a:p>
        </p:txBody>
      </p:sp>
      <p:graphicFrame>
        <p:nvGraphicFramePr>
          <p:cNvPr id="984070" name="Object 6">
            <a:extLst>
              <a:ext uri="{FF2B5EF4-FFF2-40B4-BE49-F238E27FC236}">
                <a16:creationId xmlns:a16="http://schemas.microsoft.com/office/drawing/2014/main" id="{82E15260-13DB-94CF-7650-3A3B95B481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0225" y="1089025"/>
          <a:ext cx="2925763" cy="252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248560" imgH="1942561" progId="Visio.Drawing.11">
                  <p:embed/>
                </p:oleObj>
              </mc:Choice>
              <mc:Fallback>
                <p:oleObj name="Visio" r:id="rId2" imgW="2248560" imgH="1942561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1089025"/>
                        <a:ext cx="2925763" cy="252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4071" name="Object 7">
            <a:extLst>
              <a:ext uri="{FF2B5EF4-FFF2-40B4-BE49-F238E27FC236}">
                <a16:creationId xmlns:a16="http://schemas.microsoft.com/office/drawing/2014/main" id="{7CED0274-D84C-5F8A-0E2C-262E805EDE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6575" y="1089025"/>
          <a:ext cx="2925763" cy="252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248560" imgH="1942561" progId="Visio.Drawing.11">
                  <p:embed/>
                </p:oleObj>
              </mc:Choice>
              <mc:Fallback>
                <p:oleObj name="Visio" r:id="rId4" imgW="2248560" imgH="1942561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6575" y="1089025"/>
                        <a:ext cx="2925763" cy="252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4072" name="Object 8">
            <a:extLst>
              <a:ext uri="{FF2B5EF4-FFF2-40B4-BE49-F238E27FC236}">
                <a16:creationId xmlns:a16="http://schemas.microsoft.com/office/drawing/2014/main" id="{DB8EDAA8-267E-11A6-5E09-2FE1FED291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3644900"/>
          <a:ext cx="2925763" cy="252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248560" imgH="1942561" progId="Visio.Drawing.11">
                  <p:embed/>
                </p:oleObj>
              </mc:Choice>
              <mc:Fallback>
                <p:oleObj name="Visio" r:id="rId6" imgW="2248560" imgH="1942561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644900"/>
                        <a:ext cx="2925763" cy="252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4073" name="Rectangle 9">
            <a:extLst>
              <a:ext uri="{FF2B5EF4-FFF2-40B4-BE49-F238E27FC236}">
                <a16:creationId xmlns:a16="http://schemas.microsoft.com/office/drawing/2014/main" id="{7466CC55-5379-AD51-E270-1B9148B8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87488"/>
            <a:ext cx="19081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b="0"/>
              <a:t>晶体管放大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b="0"/>
              <a:t>状态模型</a:t>
            </a:r>
            <a:r>
              <a:rPr lang="zh-CN" altLang="en-US"/>
              <a:t> </a:t>
            </a:r>
          </a:p>
        </p:txBody>
      </p:sp>
      <p:sp>
        <p:nvSpPr>
          <p:cNvPr id="984074" name="Rectangle 10">
            <a:extLst>
              <a:ext uri="{FF2B5EF4-FFF2-40B4-BE49-F238E27FC236}">
                <a16:creationId xmlns:a16="http://schemas.microsoft.com/office/drawing/2014/main" id="{138C7E51-A534-C70D-C27B-CC25F00C4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57675"/>
            <a:ext cx="1708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b="0"/>
              <a:t>晶体管饱和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b="0"/>
              <a:t>状态模型</a:t>
            </a:r>
            <a:r>
              <a:rPr lang="zh-CN" altLang="en-US"/>
              <a:t> </a:t>
            </a:r>
          </a:p>
        </p:txBody>
      </p:sp>
      <p:sp>
        <p:nvSpPr>
          <p:cNvPr id="984075" name="Rectangle 11">
            <a:extLst>
              <a:ext uri="{FF2B5EF4-FFF2-40B4-BE49-F238E27FC236}">
                <a16:creationId xmlns:a16="http://schemas.microsoft.com/office/drawing/2014/main" id="{C2D37358-BC4B-62D5-3FC0-6C1C9E40B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3608388"/>
            <a:ext cx="334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/>
              <a:t> </a:t>
            </a:r>
            <a:r>
              <a:rPr lang="zh-CN" altLang="en-US" b="0"/>
              <a:t>晶体管截止状态模型</a:t>
            </a:r>
          </a:p>
        </p:txBody>
      </p:sp>
      <p:sp>
        <p:nvSpPr>
          <p:cNvPr id="984076" name="AutoShape 12">
            <a:extLst>
              <a:ext uri="{FF2B5EF4-FFF2-40B4-BE49-F238E27FC236}">
                <a16:creationId xmlns:a16="http://schemas.microsoft.com/office/drawing/2014/main" id="{55F29181-50CF-690C-BAF4-84D082EF4613}"/>
              </a:ext>
            </a:extLst>
          </p:cNvPr>
          <p:cNvSpPr>
            <a:spLocks/>
          </p:cNvSpPr>
          <p:nvPr/>
        </p:nvSpPr>
        <p:spPr bwMode="auto">
          <a:xfrm>
            <a:off x="4608513" y="1736725"/>
            <a:ext cx="1579562" cy="609600"/>
          </a:xfrm>
          <a:prstGeom prst="borderCallout1">
            <a:avLst>
              <a:gd name="adj1" fmla="val 18750"/>
              <a:gd name="adj2" fmla="val -4824"/>
              <a:gd name="adj3" fmla="val 51301"/>
              <a:gd name="adj4" fmla="val -44824"/>
            </a:avLst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i="1"/>
              <a:t>i</a:t>
            </a:r>
            <a:r>
              <a:rPr lang="en-US" altLang="zh-CN" baseline="-25000"/>
              <a:t>C</a:t>
            </a:r>
            <a:r>
              <a:rPr lang="en-US" altLang="zh-CN"/>
              <a:t>=</a:t>
            </a:r>
            <a:r>
              <a:rPr lang="el-GR" altLang="zh-CN">
                <a:cs typeface="Times New Roman" panose="02020603050405020304" pitchFamily="18" charset="0"/>
              </a:rPr>
              <a:t>β</a:t>
            </a:r>
            <a:r>
              <a:rPr lang="en-US" altLang="zh-CN" i="1">
                <a:cs typeface="Times New Roman" panose="02020603050405020304" pitchFamily="18" charset="0"/>
              </a:rPr>
              <a:t>i</a:t>
            </a:r>
            <a:r>
              <a:rPr lang="en-US" altLang="zh-CN" baseline="-25000">
                <a:cs typeface="Times New Roman" panose="02020603050405020304" pitchFamily="18" charset="0"/>
              </a:rPr>
              <a:t>B</a:t>
            </a:r>
            <a:endParaRPr lang="el-GR" altLang="zh-CN" baseline="-25000">
              <a:cs typeface="Times New Roman" panose="02020603050405020304" pitchFamily="18" charset="0"/>
            </a:endParaRPr>
          </a:p>
        </p:txBody>
      </p:sp>
      <p:sp>
        <p:nvSpPr>
          <p:cNvPr id="984077" name="AutoShape 13">
            <a:extLst>
              <a:ext uri="{FF2B5EF4-FFF2-40B4-BE49-F238E27FC236}">
                <a16:creationId xmlns:a16="http://schemas.microsoft.com/office/drawing/2014/main" id="{F81C9349-E12B-2E61-5A2C-785B889A3D43}"/>
              </a:ext>
            </a:extLst>
          </p:cNvPr>
          <p:cNvSpPr>
            <a:spLocks/>
          </p:cNvSpPr>
          <p:nvPr/>
        </p:nvSpPr>
        <p:spPr bwMode="auto">
          <a:xfrm>
            <a:off x="215900" y="2565400"/>
            <a:ext cx="1905000" cy="609600"/>
          </a:xfrm>
          <a:prstGeom prst="borderCallout1">
            <a:avLst>
              <a:gd name="adj1" fmla="val 18750"/>
              <a:gd name="adj2" fmla="val 104000"/>
              <a:gd name="adj3" fmla="val -31250"/>
              <a:gd name="adj4" fmla="val 124417"/>
            </a:avLst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i="1"/>
              <a:t>U</a:t>
            </a:r>
            <a:r>
              <a:rPr lang="en-US" altLang="zh-CN" baseline="-25000"/>
              <a:t>BE</a:t>
            </a:r>
            <a:r>
              <a:rPr lang="en-US" altLang="zh-CN"/>
              <a:t>=</a:t>
            </a:r>
            <a:r>
              <a:rPr lang="en-US" altLang="zh-CN" i="1"/>
              <a:t>U</a:t>
            </a:r>
            <a:r>
              <a:rPr lang="en-US" altLang="zh-CN" baseline="-25000"/>
              <a:t>BE(on)</a:t>
            </a:r>
          </a:p>
        </p:txBody>
      </p:sp>
      <p:sp>
        <p:nvSpPr>
          <p:cNvPr id="984078" name="AutoShape 14">
            <a:extLst>
              <a:ext uri="{FF2B5EF4-FFF2-40B4-BE49-F238E27FC236}">
                <a16:creationId xmlns:a16="http://schemas.microsoft.com/office/drawing/2014/main" id="{49797F64-A898-875F-E5E5-05D8DD2C2A4E}"/>
              </a:ext>
            </a:extLst>
          </p:cNvPr>
          <p:cNvSpPr>
            <a:spLocks/>
          </p:cNvSpPr>
          <p:nvPr/>
        </p:nvSpPr>
        <p:spPr bwMode="auto">
          <a:xfrm>
            <a:off x="4787900" y="2528888"/>
            <a:ext cx="1058863" cy="609600"/>
          </a:xfrm>
          <a:prstGeom prst="borderCallout1">
            <a:avLst>
              <a:gd name="adj1" fmla="val 18750"/>
              <a:gd name="adj2" fmla="val 107194"/>
              <a:gd name="adj3" fmla="val 7032"/>
              <a:gd name="adj4" fmla="val 164917"/>
            </a:avLst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i="1"/>
              <a:t>i</a:t>
            </a:r>
            <a:r>
              <a:rPr lang="en-US" altLang="zh-CN" baseline="-25000"/>
              <a:t>B</a:t>
            </a:r>
            <a:r>
              <a:rPr lang="en-US" altLang="zh-CN"/>
              <a:t>=0</a:t>
            </a:r>
          </a:p>
        </p:txBody>
      </p:sp>
      <p:sp>
        <p:nvSpPr>
          <p:cNvPr id="984079" name="AutoShape 15">
            <a:extLst>
              <a:ext uri="{FF2B5EF4-FFF2-40B4-BE49-F238E27FC236}">
                <a16:creationId xmlns:a16="http://schemas.microsoft.com/office/drawing/2014/main" id="{295FDEC9-B993-CC42-8D08-5C6527390699}"/>
              </a:ext>
            </a:extLst>
          </p:cNvPr>
          <p:cNvSpPr>
            <a:spLocks/>
          </p:cNvSpPr>
          <p:nvPr/>
        </p:nvSpPr>
        <p:spPr bwMode="auto">
          <a:xfrm>
            <a:off x="5832475" y="4113213"/>
            <a:ext cx="2481263" cy="609600"/>
          </a:xfrm>
          <a:prstGeom prst="borderCallout3">
            <a:avLst>
              <a:gd name="adj1" fmla="val 18750"/>
              <a:gd name="adj2" fmla="val 103069"/>
              <a:gd name="adj3" fmla="val 18750"/>
              <a:gd name="adj4" fmla="val 105310"/>
              <a:gd name="adj5" fmla="val -116926"/>
              <a:gd name="adj6" fmla="val 105310"/>
              <a:gd name="adj7" fmla="val -252866"/>
              <a:gd name="adj8" fmla="val 68204"/>
            </a:avLst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i="1"/>
              <a:t>i</a:t>
            </a:r>
            <a:r>
              <a:rPr lang="en-US" altLang="zh-CN" baseline="-25000"/>
              <a:t>E</a:t>
            </a:r>
            <a:r>
              <a:rPr lang="en-US" altLang="zh-CN"/>
              <a:t>=</a:t>
            </a:r>
            <a:r>
              <a:rPr lang="en-US" altLang="zh-CN" i="1"/>
              <a:t>i</a:t>
            </a:r>
            <a:r>
              <a:rPr lang="en-US" altLang="zh-CN" baseline="-25000"/>
              <a:t>C</a:t>
            </a:r>
            <a:r>
              <a:rPr lang="en-US" altLang="zh-CN"/>
              <a:t>=</a:t>
            </a:r>
            <a:r>
              <a:rPr lang="en-US" altLang="zh-CN" i="1"/>
              <a:t>i</a:t>
            </a:r>
            <a:r>
              <a:rPr lang="en-US" altLang="zh-CN" baseline="-25000"/>
              <a:t>CEO</a:t>
            </a:r>
            <a:r>
              <a:rPr lang="en-US" altLang="zh-CN">
                <a:cs typeface="Times New Roman" panose="02020603050405020304" pitchFamily="18" charset="0"/>
              </a:rPr>
              <a:t>≈0</a:t>
            </a:r>
          </a:p>
        </p:txBody>
      </p:sp>
      <p:sp>
        <p:nvSpPr>
          <p:cNvPr id="984080" name="Line 16">
            <a:extLst>
              <a:ext uri="{FF2B5EF4-FFF2-40B4-BE49-F238E27FC236}">
                <a16:creationId xmlns:a16="http://schemas.microsoft.com/office/drawing/2014/main" id="{E9515A77-5D20-BB2F-EC5B-876935A6DC7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51050" y="3249613"/>
            <a:ext cx="433388" cy="12588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4081" name="AutoShape 17">
            <a:extLst>
              <a:ext uri="{FF2B5EF4-FFF2-40B4-BE49-F238E27FC236}">
                <a16:creationId xmlns:a16="http://schemas.microsoft.com/office/drawing/2014/main" id="{E333884D-88AB-823D-308C-F4110973AA6C}"/>
              </a:ext>
            </a:extLst>
          </p:cNvPr>
          <p:cNvSpPr>
            <a:spLocks/>
          </p:cNvSpPr>
          <p:nvPr/>
        </p:nvSpPr>
        <p:spPr bwMode="auto">
          <a:xfrm>
            <a:off x="5867400" y="4905375"/>
            <a:ext cx="1758950" cy="609600"/>
          </a:xfrm>
          <a:prstGeom prst="borderCallout1">
            <a:avLst>
              <a:gd name="adj1" fmla="val 18750"/>
              <a:gd name="adj2" fmla="val -4333"/>
              <a:gd name="adj3" fmla="val -6250"/>
              <a:gd name="adj4" fmla="val -75449"/>
            </a:avLst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i="1"/>
              <a:t>U</a:t>
            </a:r>
            <a:r>
              <a:rPr lang="en-US" altLang="zh-CN" baseline="-25000"/>
              <a:t>CE</a:t>
            </a:r>
            <a:r>
              <a:rPr lang="en-US" altLang="zh-CN"/>
              <a:t>=</a:t>
            </a:r>
            <a:r>
              <a:rPr lang="en-US" altLang="zh-CN" i="1"/>
              <a:t>U</a:t>
            </a:r>
            <a:r>
              <a:rPr lang="en-US" altLang="zh-CN" baseline="-25000"/>
              <a:t>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4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84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84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84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84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984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8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84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84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984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98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98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73" grpId="0"/>
      <p:bldP spid="984074" grpId="0"/>
      <p:bldP spid="984075" grpId="0"/>
      <p:bldP spid="984076" grpId="0" animBg="1"/>
      <p:bldP spid="984077" grpId="0" animBg="1"/>
      <p:bldP spid="984078" grpId="0" animBg="1"/>
      <p:bldP spid="984079" grpId="0" animBg="1"/>
      <p:bldP spid="98408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9">
            <a:extLst>
              <a:ext uri="{FF2B5EF4-FFF2-40B4-BE49-F238E27FC236}">
                <a16:creationId xmlns:a16="http://schemas.microsoft.com/office/drawing/2014/main" id="{C1733E8E-BE79-8816-EF6C-B81E8C4AE43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0D6AB0-206A-4011-A60F-DEBAFE6FF85B}" type="slidenum">
              <a:rPr lang="zh-CN" altLang="en-US" sz="1600" smtClean="0">
                <a:solidFill>
                  <a:srgbClr val="FFFF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6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722971" name="Object 27">
            <a:extLst>
              <a:ext uri="{FF2B5EF4-FFF2-40B4-BE49-F238E27FC236}">
                <a16:creationId xmlns:a16="http://schemas.microsoft.com/office/drawing/2014/main" id="{FE03C883-0A99-B413-772F-652DC11ECC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19588" y="2312988"/>
          <a:ext cx="4430712" cy="207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167634" imgH="1483995" progId="Visio.Drawing.11">
                  <p:embed/>
                </p:oleObj>
              </mc:Choice>
              <mc:Fallback>
                <p:oleObj name="Visio" r:id="rId2" imgW="3167634" imgH="1483995" progId="Visio.Drawing.11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9588" y="2312988"/>
                        <a:ext cx="4430712" cy="207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Rectangle 4">
            <a:extLst>
              <a:ext uri="{FF2B5EF4-FFF2-40B4-BE49-F238E27FC236}">
                <a16:creationId xmlns:a16="http://schemas.microsoft.com/office/drawing/2014/main" id="{EE8346A3-2B73-2223-62C5-8A420A8A9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CN" altLang="en-US"/>
          </a:p>
        </p:txBody>
      </p:sp>
      <p:sp>
        <p:nvSpPr>
          <p:cNvPr id="722950" name="Rectangle 6">
            <a:extLst>
              <a:ext uri="{FF2B5EF4-FFF2-40B4-BE49-F238E27FC236}">
                <a16:creationId xmlns:a16="http://schemas.microsoft.com/office/drawing/2014/main" id="{E16A2112-8BDD-D151-9C02-C9D9FDC1B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2271713"/>
            <a:ext cx="271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NPN</a:t>
            </a:r>
            <a:r>
              <a:rPr lang="zh-CN" altLang="en-US">
                <a:cs typeface="Times New Roman" panose="02020603050405020304" pitchFamily="18" charset="0"/>
              </a:rPr>
              <a:t>型   </a:t>
            </a:r>
            <a:r>
              <a:rPr lang="en-US" altLang="zh-CN" i="1">
                <a:cs typeface="Times New Roman" panose="02020603050405020304" pitchFamily="18" charset="0"/>
              </a:rPr>
              <a:t>V</a:t>
            </a:r>
            <a:r>
              <a:rPr lang="en-US" altLang="zh-CN" baseline="-25000">
                <a:cs typeface="Times New Roman" panose="02020603050405020304" pitchFamily="18" charset="0"/>
              </a:rPr>
              <a:t>C</a:t>
            </a:r>
            <a:r>
              <a:rPr lang="en-US" altLang="zh-CN">
                <a:cs typeface="Times New Roman" panose="02020603050405020304" pitchFamily="18" charset="0"/>
              </a:rPr>
              <a:t>&gt;</a:t>
            </a:r>
            <a:r>
              <a:rPr lang="en-US" altLang="zh-CN" i="1">
                <a:cs typeface="Times New Roman" panose="02020603050405020304" pitchFamily="18" charset="0"/>
              </a:rPr>
              <a:t>V</a:t>
            </a:r>
            <a:r>
              <a:rPr lang="en-US" altLang="zh-CN" baseline="-25000">
                <a:cs typeface="Times New Roman" panose="02020603050405020304" pitchFamily="18" charset="0"/>
              </a:rPr>
              <a:t>B</a:t>
            </a:r>
            <a:r>
              <a:rPr lang="en-US" altLang="zh-CN">
                <a:cs typeface="Times New Roman" panose="02020603050405020304" pitchFamily="18" charset="0"/>
              </a:rPr>
              <a:t>&gt;</a:t>
            </a:r>
            <a:r>
              <a:rPr lang="en-US" altLang="zh-CN" i="1">
                <a:cs typeface="Times New Roman" panose="02020603050405020304" pitchFamily="18" charset="0"/>
              </a:rPr>
              <a:t>V</a:t>
            </a:r>
            <a:r>
              <a:rPr lang="en-US" altLang="zh-CN" baseline="-25000">
                <a:cs typeface="Times New Roman" panose="02020603050405020304" pitchFamily="18" charset="0"/>
              </a:rPr>
              <a:t>E</a:t>
            </a:r>
            <a:endParaRPr lang="en-US" altLang="zh-CN" baseline="-25000"/>
          </a:p>
        </p:txBody>
      </p:sp>
      <p:sp>
        <p:nvSpPr>
          <p:cNvPr id="722951" name="Rectangle 7">
            <a:extLst>
              <a:ext uri="{FF2B5EF4-FFF2-40B4-BE49-F238E27FC236}">
                <a16:creationId xmlns:a16="http://schemas.microsoft.com/office/drawing/2014/main" id="{E3C0E877-DE15-2B15-5DAD-36B2BEBCA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2774950"/>
            <a:ext cx="2682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PNP</a:t>
            </a:r>
            <a:r>
              <a:rPr lang="zh-CN" altLang="en-US">
                <a:cs typeface="Times New Roman" panose="02020603050405020304" pitchFamily="18" charset="0"/>
              </a:rPr>
              <a:t>型   </a:t>
            </a:r>
            <a:r>
              <a:rPr lang="en-US" altLang="zh-CN" i="1">
                <a:cs typeface="Times New Roman" panose="02020603050405020304" pitchFamily="18" charset="0"/>
              </a:rPr>
              <a:t>V</a:t>
            </a:r>
            <a:r>
              <a:rPr lang="en-US" altLang="zh-CN" baseline="-25000">
                <a:cs typeface="Times New Roman" panose="02020603050405020304" pitchFamily="18" charset="0"/>
              </a:rPr>
              <a:t>E</a:t>
            </a:r>
            <a:r>
              <a:rPr lang="en-US" altLang="zh-CN">
                <a:cs typeface="Times New Roman" panose="02020603050405020304" pitchFamily="18" charset="0"/>
              </a:rPr>
              <a:t>&gt;</a:t>
            </a:r>
            <a:r>
              <a:rPr lang="en-US" altLang="zh-CN" i="1">
                <a:cs typeface="Times New Roman" panose="02020603050405020304" pitchFamily="18" charset="0"/>
              </a:rPr>
              <a:t>V</a:t>
            </a:r>
            <a:r>
              <a:rPr lang="en-US" altLang="zh-CN" baseline="-25000">
                <a:cs typeface="Times New Roman" panose="02020603050405020304" pitchFamily="18" charset="0"/>
              </a:rPr>
              <a:t>B</a:t>
            </a:r>
            <a:r>
              <a:rPr lang="en-US" altLang="zh-CN">
                <a:cs typeface="Times New Roman" panose="02020603050405020304" pitchFamily="18" charset="0"/>
              </a:rPr>
              <a:t>&gt;</a:t>
            </a:r>
            <a:r>
              <a:rPr lang="en-US" altLang="zh-CN" i="1">
                <a:cs typeface="Times New Roman" panose="02020603050405020304" pitchFamily="18" charset="0"/>
              </a:rPr>
              <a:t>V</a:t>
            </a:r>
            <a:r>
              <a:rPr lang="en-US" altLang="zh-CN" baseline="-25000">
                <a:cs typeface="Times New Roman" panose="02020603050405020304" pitchFamily="18" charset="0"/>
              </a:rPr>
              <a:t>C</a:t>
            </a:r>
            <a:endParaRPr lang="en-US" altLang="zh-CN" baseline="-25000"/>
          </a:p>
        </p:txBody>
      </p:sp>
      <p:sp>
        <p:nvSpPr>
          <p:cNvPr id="722952" name="AutoShape 8">
            <a:extLst>
              <a:ext uri="{FF2B5EF4-FFF2-40B4-BE49-F238E27FC236}">
                <a16:creationId xmlns:a16="http://schemas.microsoft.com/office/drawing/2014/main" id="{47DB1FDE-95A0-4A78-DA1C-F6882F1BCF90}"/>
              </a:ext>
            </a:extLst>
          </p:cNvPr>
          <p:cNvSpPr>
            <a:spLocks/>
          </p:cNvSpPr>
          <p:nvPr/>
        </p:nvSpPr>
        <p:spPr bwMode="auto">
          <a:xfrm>
            <a:off x="2592388" y="3465513"/>
            <a:ext cx="2047875" cy="520700"/>
          </a:xfrm>
          <a:prstGeom prst="borderCallout2">
            <a:avLst>
              <a:gd name="adj1" fmla="val 21949"/>
              <a:gd name="adj2" fmla="val -3722"/>
              <a:gd name="adj3" fmla="val 21949"/>
              <a:gd name="adj4" fmla="val -5347"/>
              <a:gd name="adj5" fmla="val -229269"/>
              <a:gd name="adj6" fmla="val -7056"/>
            </a:avLst>
          </a:prstGeom>
          <a:solidFill>
            <a:srgbClr val="BDFFFF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0"/>
              <a:t>中间电位为</a:t>
            </a:r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722953" name="Text Box 9">
            <a:extLst>
              <a:ext uri="{FF2B5EF4-FFF2-40B4-BE49-F238E27FC236}">
                <a16:creationId xmlns:a16="http://schemas.microsoft.com/office/drawing/2014/main" id="{3A28201D-1223-6771-AF30-DD4116D1F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1952625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722954" name="Text Box 10">
            <a:extLst>
              <a:ext uri="{FF2B5EF4-FFF2-40B4-BE49-F238E27FC236}">
                <a16:creationId xmlns:a16="http://schemas.microsoft.com/office/drawing/2014/main" id="{F0D6BC75-8642-744D-77F7-2136D7C2E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75" y="1952625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722955" name="Text Box 11">
            <a:extLst>
              <a:ext uri="{FF2B5EF4-FFF2-40B4-BE49-F238E27FC236}">
                <a16:creationId xmlns:a16="http://schemas.microsoft.com/office/drawing/2014/main" id="{398DBEC5-2C35-ACA3-11C6-654A88334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7563" y="4365625"/>
            <a:ext cx="5976937" cy="1014413"/>
          </a:xfrm>
          <a:prstGeom prst="rect">
            <a:avLst/>
          </a:prstGeom>
          <a:solidFill>
            <a:srgbClr val="BDFFFF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0"/>
              <a:t>与</a:t>
            </a:r>
            <a:r>
              <a:rPr lang="en-US" altLang="zh-CN"/>
              <a:t>B</a:t>
            </a:r>
            <a:r>
              <a:rPr lang="zh-CN" altLang="en-US" b="0"/>
              <a:t>脚相差</a:t>
            </a:r>
            <a:r>
              <a:rPr lang="en-US" altLang="zh-CN"/>
              <a:t>0.6V~0.7V</a:t>
            </a:r>
            <a:r>
              <a:rPr lang="zh-CN" altLang="en-US" b="0"/>
              <a:t>为</a:t>
            </a:r>
            <a:r>
              <a:rPr lang="en-US" altLang="zh-CN"/>
              <a:t>E</a:t>
            </a:r>
            <a:r>
              <a:rPr lang="zh-CN" altLang="en-US" b="0"/>
              <a:t>脚，是硅管；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0"/>
              <a:t>           相差</a:t>
            </a:r>
            <a:r>
              <a:rPr lang="en-US" altLang="zh-CN"/>
              <a:t>0.2V~0.3V</a:t>
            </a:r>
            <a:r>
              <a:rPr lang="zh-CN" altLang="en-US" b="0"/>
              <a:t>为</a:t>
            </a:r>
            <a:r>
              <a:rPr lang="en-US" altLang="zh-CN"/>
              <a:t>E</a:t>
            </a:r>
            <a:r>
              <a:rPr lang="zh-CN" altLang="en-US" b="0"/>
              <a:t>脚，是锗管</a:t>
            </a:r>
          </a:p>
        </p:txBody>
      </p:sp>
      <p:sp>
        <p:nvSpPr>
          <p:cNvPr id="722956" name="Text Box 12">
            <a:extLst>
              <a:ext uri="{FF2B5EF4-FFF2-40B4-BE49-F238E27FC236}">
                <a16:creationId xmlns:a16="http://schemas.microsoft.com/office/drawing/2014/main" id="{1ABFC141-C0E1-6746-6903-39FF9292E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988" y="3465513"/>
            <a:ext cx="57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722957" name="Text Box 13">
            <a:extLst>
              <a:ext uri="{FF2B5EF4-FFF2-40B4-BE49-F238E27FC236}">
                <a16:creationId xmlns:a16="http://schemas.microsoft.com/office/drawing/2014/main" id="{6E77A6F3-FEFA-924E-97A2-4E4E6198B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0" y="2133600"/>
            <a:ext cx="57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722958" name="Text Box 14">
            <a:extLst>
              <a:ext uri="{FF2B5EF4-FFF2-40B4-BE49-F238E27FC236}">
                <a16:creationId xmlns:a16="http://schemas.microsoft.com/office/drawing/2014/main" id="{A139EA1F-E409-992D-910A-41876F8A1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7563" y="5408613"/>
            <a:ext cx="2305050" cy="466725"/>
          </a:xfrm>
          <a:prstGeom prst="rect">
            <a:avLst/>
          </a:prstGeom>
          <a:solidFill>
            <a:srgbClr val="BDFFFF"/>
          </a:solidFill>
          <a:ln w="9525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0"/>
              <a:t>剩下的为</a:t>
            </a:r>
            <a:r>
              <a:rPr lang="en-US" altLang="zh-CN"/>
              <a:t>C</a:t>
            </a:r>
            <a:r>
              <a:rPr lang="zh-CN" altLang="en-US" b="0"/>
              <a:t>脚</a:t>
            </a:r>
          </a:p>
        </p:txBody>
      </p:sp>
      <p:sp>
        <p:nvSpPr>
          <p:cNvPr id="722959" name="Text Box 15">
            <a:extLst>
              <a:ext uri="{FF2B5EF4-FFF2-40B4-BE49-F238E27FC236}">
                <a16:creationId xmlns:a16="http://schemas.microsoft.com/office/drawing/2014/main" id="{DF553342-6F29-C0F2-651B-A6BFA1075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8013" y="3644900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722960" name="Text Box 16">
            <a:extLst>
              <a:ext uri="{FF2B5EF4-FFF2-40B4-BE49-F238E27FC236}">
                <a16:creationId xmlns:a16="http://schemas.microsoft.com/office/drawing/2014/main" id="{B4785F53-9242-960F-47C0-EC2D3A52F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6913" y="1989138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722961" name="Text Box 17">
            <a:extLst>
              <a:ext uri="{FF2B5EF4-FFF2-40B4-BE49-F238E27FC236}">
                <a16:creationId xmlns:a16="http://schemas.microsoft.com/office/drawing/2014/main" id="{6278807A-CA16-DF60-6F7E-719D83F8F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3970338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/>
              <a:t>硅管</a:t>
            </a:r>
          </a:p>
        </p:txBody>
      </p:sp>
      <p:sp>
        <p:nvSpPr>
          <p:cNvPr id="722962" name="Text Box 18">
            <a:extLst>
              <a:ext uri="{FF2B5EF4-FFF2-40B4-BE49-F238E27FC236}">
                <a16:creationId xmlns:a16="http://schemas.microsoft.com/office/drawing/2014/main" id="{B1549436-D07A-F3F9-4014-471D0011C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3968750"/>
            <a:ext cx="86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/>
              <a:t>锗管</a:t>
            </a:r>
          </a:p>
        </p:txBody>
      </p:sp>
      <p:sp>
        <p:nvSpPr>
          <p:cNvPr id="722963" name="Text Box 19">
            <a:extLst>
              <a:ext uri="{FF2B5EF4-FFF2-40B4-BE49-F238E27FC236}">
                <a16:creationId xmlns:a16="http://schemas.microsoft.com/office/drawing/2014/main" id="{25D405E0-88C1-0471-BD7B-9CF0A2546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3968750"/>
            <a:ext cx="1008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NPN</a:t>
            </a:r>
          </a:p>
        </p:txBody>
      </p:sp>
      <p:sp>
        <p:nvSpPr>
          <p:cNvPr id="722964" name="Text Box 20">
            <a:extLst>
              <a:ext uri="{FF2B5EF4-FFF2-40B4-BE49-F238E27FC236}">
                <a16:creationId xmlns:a16="http://schemas.microsoft.com/office/drawing/2014/main" id="{F0FF5421-A886-4118-EB5F-6CF5EADF7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988" y="3970338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PNP</a:t>
            </a:r>
          </a:p>
        </p:txBody>
      </p:sp>
      <p:sp>
        <p:nvSpPr>
          <p:cNvPr id="722966" name="Line 22">
            <a:extLst>
              <a:ext uri="{FF2B5EF4-FFF2-40B4-BE49-F238E27FC236}">
                <a16:creationId xmlns:a16="http://schemas.microsoft.com/office/drawing/2014/main" id="{EA840B9C-0D6A-8F5F-D450-BA79FF85DD9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88" y="2728913"/>
            <a:ext cx="25923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2967" name="Line 23">
            <a:extLst>
              <a:ext uri="{FF2B5EF4-FFF2-40B4-BE49-F238E27FC236}">
                <a16:creationId xmlns:a16="http://schemas.microsoft.com/office/drawing/2014/main" id="{3437A51C-3890-F046-E22D-1EA3CF9F7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88" y="3376613"/>
            <a:ext cx="27368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6" name="Rectangle 24">
            <a:extLst>
              <a:ext uri="{FF2B5EF4-FFF2-40B4-BE49-F238E27FC236}">
                <a16:creationId xmlns:a16="http://schemas.microsoft.com/office/drawing/2014/main" id="{3331F75B-12A1-1D5B-B733-B74F4326F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8" y="1089025"/>
            <a:ext cx="77406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0"/>
              <a:t>【</a:t>
            </a:r>
            <a:r>
              <a:rPr lang="zh-CN" altLang="en-US" b="0"/>
              <a:t>例</a:t>
            </a:r>
            <a:r>
              <a:rPr lang="en-US" altLang="zh-CN" b="0"/>
              <a:t>6.1.3】 </a:t>
            </a:r>
            <a:r>
              <a:rPr lang="zh-CN" altLang="en-US" b="0"/>
              <a:t>已知工作在放大区，今测得它们的管脚对地电位如下图所示，试判别三极管的三个管脚，说明是硅管还是锗管？是</a:t>
            </a:r>
            <a:r>
              <a:rPr lang="en-US" altLang="zh-CN" b="0"/>
              <a:t>NPN</a:t>
            </a:r>
            <a:r>
              <a:rPr lang="zh-CN" altLang="en-US" b="0"/>
              <a:t>还是</a:t>
            </a:r>
            <a:r>
              <a:rPr lang="en-US" altLang="zh-CN" b="0"/>
              <a:t>PNP</a:t>
            </a:r>
            <a:r>
              <a:rPr lang="zh-CN" altLang="en-US" b="0"/>
              <a:t>型三极管？</a:t>
            </a:r>
          </a:p>
        </p:txBody>
      </p:sp>
      <p:sp>
        <p:nvSpPr>
          <p:cNvPr id="21527" name="Rectangle 25">
            <a:extLst>
              <a:ext uri="{FF2B5EF4-FFF2-40B4-BE49-F238E27FC236}">
                <a16:creationId xmlns:a16="http://schemas.microsoft.com/office/drawing/2014/main" id="{E080C980-CB0E-25F4-C52E-D9ED59D049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22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2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22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2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22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2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2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22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22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22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22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722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722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22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22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22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22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22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22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722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22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22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722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950" grpId="0"/>
      <p:bldP spid="722951" grpId="0"/>
      <p:bldP spid="722952" grpId="0" animBg="1" autoUpdateAnimBg="0"/>
      <p:bldP spid="722953" grpId="0"/>
      <p:bldP spid="722954" grpId="0"/>
      <p:bldP spid="722955" grpId="0" animBg="1" autoUpdateAnimBg="0"/>
      <p:bldP spid="722956" grpId="0"/>
      <p:bldP spid="722957" grpId="0"/>
      <p:bldP spid="722958" grpId="0" animBg="1"/>
      <p:bldP spid="722959" grpId="0"/>
      <p:bldP spid="722960" grpId="0"/>
      <p:bldP spid="722962" grpId="0"/>
      <p:bldP spid="722963" grpId="0"/>
      <p:bldP spid="7229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>
            <a:extLst>
              <a:ext uri="{FF2B5EF4-FFF2-40B4-BE49-F238E27FC236}">
                <a16:creationId xmlns:a16="http://schemas.microsoft.com/office/drawing/2014/main" id="{01BD0DE1-6417-46A9-74CB-71EE1E7A8F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5AFB3D-8EB2-4DB9-9561-6AEBAEBA99A9}" type="slidenum">
              <a:rPr lang="zh-CN" altLang="en-US" sz="1600" smtClean="0">
                <a:solidFill>
                  <a:srgbClr val="FFFF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6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2BAACD9-CE54-96DB-8E2D-566D5359E3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第</a:t>
            </a:r>
            <a:r>
              <a:rPr lang="en-US" altLang="zh-CN" sz="3200"/>
              <a:t>6</a:t>
            </a:r>
            <a:r>
              <a:rPr lang="zh-CN" altLang="en-US" sz="3200"/>
              <a:t>章 晶体三极管及其放大电路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4D3270F3-E9E8-C543-AA8B-141BD3EAB6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zh-CN" sz="2800" dirty="0">
                <a:hlinkClick r:id="rId2" action="ppaction://hlinksldjump"/>
              </a:rPr>
              <a:t>6.1  </a:t>
            </a:r>
            <a:r>
              <a:rPr lang="zh-CN" altLang="en-US" sz="2800" dirty="0">
                <a:hlinkClick r:id="rId2" action="ppaction://hlinksldjump"/>
              </a:rPr>
              <a:t>晶体三极管的外部特性 </a:t>
            </a:r>
            <a:endParaRPr lang="zh-CN" altLang="en-US" sz="2800" dirty="0"/>
          </a:p>
          <a:p>
            <a:pPr lvl="1">
              <a:lnSpc>
                <a:spcPct val="150000"/>
              </a:lnSpc>
            </a:pPr>
            <a:r>
              <a:rPr lang="en-US" altLang="zh-CN" sz="2800" dirty="0">
                <a:hlinkClick r:id="rId3" action="ppaction://hlinksldjump"/>
              </a:rPr>
              <a:t>6.2  </a:t>
            </a:r>
            <a:r>
              <a:rPr lang="zh-CN" altLang="en-US" sz="2800" dirty="0">
                <a:hlinkClick r:id="rId3" action="ppaction://hlinksldjump"/>
              </a:rPr>
              <a:t>放大电路的组成和工作原理 </a:t>
            </a:r>
            <a:endParaRPr lang="zh-CN" altLang="en-US" sz="2800" dirty="0"/>
          </a:p>
          <a:p>
            <a:pPr lvl="1">
              <a:lnSpc>
                <a:spcPct val="150000"/>
              </a:lnSpc>
            </a:pPr>
            <a:r>
              <a:rPr lang="en-US" altLang="zh-CN" sz="2800" dirty="0">
                <a:solidFill>
                  <a:srgbClr val="FF0000"/>
                </a:solidFill>
              </a:rPr>
              <a:t>6.3  </a:t>
            </a:r>
            <a:r>
              <a:rPr lang="zh-CN" altLang="en-US" sz="2800" dirty="0">
                <a:solidFill>
                  <a:srgbClr val="FF0000"/>
                </a:solidFill>
              </a:rPr>
              <a:t>放大电路的分析 </a:t>
            </a:r>
          </a:p>
          <a:p>
            <a:pPr lvl="1">
              <a:lnSpc>
                <a:spcPct val="150000"/>
              </a:lnSpc>
            </a:pPr>
            <a:r>
              <a:rPr lang="en-US" altLang="zh-CN" sz="2800" dirty="0"/>
              <a:t>6.4  </a:t>
            </a:r>
            <a:r>
              <a:rPr lang="zh-CN" altLang="en-US" sz="2800" dirty="0"/>
              <a:t>放大电路的三种接法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9">
            <a:extLst>
              <a:ext uri="{FF2B5EF4-FFF2-40B4-BE49-F238E27FC236}">
                <a16:creationId xmlns:a16="http://schemas.microsoft.com/office/drawing/2014/main" id="{2C6C37BB-35AA-9F12-9903-BC82F4C36BC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73A34E-A45A-4AAA-A9A7-9517A84271E8}" type="slidenum">
              <a:rPr lang="zh-CN" altLang="en-US" sz="1600" smtClean="0">
                <a:solidFill>
                  <a:srgbClr val="FFFF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6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F6853A5F-6085-D7C3-8883-808A87ADA9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09CEDC79-162A-ED82-DCE6-6FE771FF5E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134350" cy="1260475"/>
          </a:xfrm>
        </p:spPr>
        <p:txBody>
          <a:bodyPr/>
          <a:lstStyle/>
          <a:p>
            <a:r>
              <a:rPr lang="zh-CN" altLang="en-US" dirty="0"/>
              <a:t>例：用万用表直流电压档测得三极管的各极对地电位如图所示，判断这些三极管分别处于哪种工作状态</a:t>
            </a:r>
            <a:r>
              <a:rPr lang="en-US" altLang="zh-CN" dirty="0"/>
              <a:t>(</a:t>
            </a:r>
            <a:r>
              <a:rPr lang="zh-CN" altLang="en-US" dirty="0"/>
              <a:t>饱和、放大、截止或已损坏</a:t>
            </a:r>
            <a:r>
              <a:rPr lang="en-US" altLang="zh-CN" dirty="0"/>
              <a:t>)</a:t>
            </a:r>
          </a:p>
        </p:txBody>
      </p:sp>
      <p:graphicFrame>
        <p:nvGraphicFramePr>
          <p:cNvPr id="974854" name="Object 6">
            <a:extLst>
              <a:ext uri="{FF2B5EF4-FFF2-40B4-BE49-F238E27FC236}">
                <a16:creationId xmlns:a16="http://schemas.microsoft.com/office/drawing/2014/main" id="{776C0313-CFF9-4F81-10B2-1065E30323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0938" y="2600325"/>
          <a:ext cx="6362700" cy="195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240870" imgH="1300951" progId="Visio.Drawing.11">
                  <p:embed/>
                </p:oleObj>
              </mc:Choice>
              <mc:Fallback>
                <p:oleObj name="Visio" r:id="rId2" imgW="4240870" imgH="1300951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2600325"/>
                        <a:ext cx="6362700" cy="195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7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9">
            <a:extLst>
              <a:ext uri="{FF2B5EF4-FFF2-40B4-BE49-F238E27FC236}">
                <a16:creationId xmlns:a16="http://schemas.microsoft.com/office/drawing/2014/main" id="{CF442453-EEC2-6571-B30E-330591F1638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C7A363-FC89-4B52-BE71-B7F542156289}" type="slidenum">
              <a:rPr lang="zh-CN" altLang="en-US" sz="1600" smtClean="0">
                <a:solidFill>
                  <a:srgbClr val="FFFF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6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957AF609-9F98-07F7-C342-047FC22205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</a:p>
        </p:txBody>
      </p:sp>
      <p:graphicFrame>
        <p:nvGraphicFramePr>
          <p:cNvPr id="976900" name="Object 4">
            <a:extLst>
              <a:ext uri="{FF2B5EF4-FFF2-40B4-BE49-F238E27FC236}">
                <a16:creationId xmlns:a16="http://schemas.microsoft.com/office/drawing/2014/main" id="{E588CAE5-0133-3489-C4BC-5CEE36F7D4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1125538"/>
          <a:ext cx="6362700" cy="195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240870" imgH="1300951" progId="Visio.Drawing.11">
                  <p:embed/>
                </p:oleObj>
              </mc:Choice>
              <mc:Fallback>
                <p:oleObj name="Visio" r:id="rId2" imgW="4240870" imgH="1300951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125538"/>
                        <a:ext cx="6362700" cy="195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6901" name="Text Box 5">
            <a:extLst>
              <a:ext uri="{FF2B5EF4-FFF2-40B4-BE49-F238E27FC236}">
                <a16:creationId xmlns:a16="http://schemas.microsoft.com/office/drawing/2014/main" id="{51C8B05B-7E2C-8223-A6FC-491260053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441700"/>
            <a:ext cx="353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0"/>
              <a:t>此类题目的判别流程为：</a:t>
            </a:r>
          </a:p>
        </p:txBody>
      </p:sp>
      <p:graphicFrame>
        <p:nvGraphicFramePr>
          <p:cNvPr id="976903" name="Object 7">
            <a:extLst>
              <a:ext uri="{FF2B5EF4-FFF2-40B4-BE49-F238E27FC236}">
                <a16:creationId xmlns:a16="http://schemas.microsoft.com/office/drawing/2014/main" id="{00B06949-2506-D3CF-3EB6-E39F92CF07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0725" y="3944938"/>
          <a:ext cx="2051050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280068" imgH="595996" progId="Visio.Drawing.11">
                  <p:embed/>
                </p:oleObj>
              </mc:Choice>
              <mc:Fallback>
                <p:oleObj name="Visio" r:id="rId4" imgW="1280068" imgH="595996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3944938"/>
                        <a:ext cx="2051050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6904" name="Object 8">
            <a:extLst>
              <a:ext uri="{FF2B5EF4-FFF2-40B4-BE49-F238E27FC236}">
                <a16:creationId xmlns:a16="http://schemas.microsoft.com/office/drawing/2014/main" id="{230218C4-164D-805A-40D0-B0E13E0D9E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3100" y="4810125"/>
          <a:ext cx="15287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955937" imgH="577901" progId="Visio.Drawing.11">
                  <p:embed/>
                </p:oleObj>
              </mc:Choice>
              <mc:Fallback>
                <p:oleObj name="Visio" r:id="rId6" imgW="955937" imgH="577901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4810125"/>
                        <a:ext cx="15287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6906" name="Text Box 10">
            <a:extLst>
              <a:ext uri="{FF2B5EF4-FFF2-40B4-BE49-F238E27FC236}">
                <a16:creationId xmlns:a16="http://schemas.microsoft.com/office/drawing/2014/main" id="{3F7DB814-B0AE-AF52-AC5E-917F188C3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25" y="3068638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/>
              <a:t>截止区</a:t>
            </a:r>
          </a:p>
        </p:txBody>
      </p:sp>
      <p:graphicFrame>
        <p:nvGraphicFramePr>
          <p:cNvPr id="976907" name="Object 11">
            <a:extLst>
              <a:ext uri="{FF2B5EF4-FFF2-40B4-BE49-F238E27FC236}">
                <a16:creationId xmlns:a16="http://schemas.microsoft.com/office/drawing/2014/main" id="{243FAF81-B934-BAE6-DEFA-A85505EC5A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3944938"/>
          <a:ext cx="2108200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316040" imgH="595996" progId="Visio.Drawing.11">
                  <p:embed/>
                </p:oleObj>
              </mc:Choice>
              <mc:Fallback>
                <p:oleObj name="Visio" r:id="rId8" imgW="1316040" imgH="595996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944938"/>
                        <a:ext cx="2108200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6908" name="Object 12">
            <a:extLst>
              <a:ext uri="{FF2B5EF4-FFF2-40B4-BE49-F238E27FC236}">
                <a16:creationId xmlns:a16="http://schemas.microsoft.com/office/drawing/2014/main" id="{7350E8FD-C82A-64B9-D054-F3026081B2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2088" y="4810125"/>
          <a:ext cx="16732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1045867" imgH="577901" progId="Visio.Drawing.11">
                  <p:embed/>
                </p:oleObj>
              </mc:Choice>
              <mc:Fallback>
                <p:oleObj name="Visio" r:id="rId10" imgW="1045867" imgH="577901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2088" y="4810125"/>
                        <a:ext cx="1673225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6909" name="Text Box 13">
            <a:extLst>
              <a:ext uri="{FF2B5EF4-FFF2-40B4-BE49-F238E27FC236}">
                <a16:creationId xmlns:a16="http://schemas.microsoft.com/office/drawing/2014/main" id="{5D84F95E-18A8-9B0F-3AD5-67B4468D0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4263" y="3068638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/>
              <a:t>饱和区</a:t>
            </a:r>
          </a:p>
        </p:txBody>
      </p:sp>
      <p:graphicFrame>
        <p:nvGraphicFramePr>
          <p:cNvPr id="976910" name="Object 14">
            <a:extLst>
              <a:ext uri="{FF2B5EF4-FFF2-40B4-BE49-F238E27FC236}">
                <a16:creationId xmlns:a16="http://schemas.microsoft.com/office/drawing/2014/main" id="{B80BAD4A-1554-C4B6-CAAB-F7D30A74C9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7100" y="3946525"/>
          <a:ext cx="1965325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2" imgW="1226110" imgH="595996" progId="Visio.Drawing.11">
                  <p:embed/>
                </p:oleObj>
              </mc:Choice>
              <mc:Fallback>
                <p:oleObj name="Visio" r:id="rId12" imgW="1226110" imgH="595996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946525"/>
                        <a:ext cx="1965325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6911" name="Object 15">
            <a:extLst>
              <a:ext uri="{FF2B5EF4-FFF2-40B4-BE49-F238E27FC236}">
                <a16:creationId xmlns:a16="http://schemas.microsoft.com/office/drawing/2014/main" id="{83757682-7016-5713-2727-4BB4E3F708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91213" y="4810125"/>
          <a:ext cx="167005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4" imgW="1045867" imgH="577901" progId="Visio.Drawing.11">
                  <p:embed/>
                </p:oleObj>
              </mc:Choice>
              <mc:Fallback>
                <p:oleObj name="Visio" r:id="rId14" imgW="1045867" imgH="577901" progId="Visio.Drawing.11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1213" y="4810125"/>
                        <a:ext cx="1670050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6912" name="Text Box 16">
            <a:extLst>
              <a:ext uri="{FF2B5EF4-FFF2-40B4-BE49-F238E27FC236}">
                <a16:creationId xmlns:a16="http://schemas.microsoft.com/office/drawing/2014/main" id="{2E3F1114-7D15-1B19-1FB2-E0D0DD7C9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3068638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/>
              <a:t>放大区</a:t>
            </a:r>
          </a:p>
        </p:txBody>
      </p:sp>
      <p:graphicFrame>
        <p:nvGraphicFramePr>
          <p:cNvPr id="976913" name="Object 17">
            <a:extLst>
              <a:ext uri="{FF2B5EF4-FFF2-40B4-BE49-F238E27FC236}">
                <a16:creationId xmlns:a16="http://schemas.microsoft.com/office/drawing/2014/main" id="{096995A1-3A26-6624-CFE5-1AF0FAD8B1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4638" y="4117975"/>
          <a:ext cx="1389062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6" imgW="866007" imgH="380005" progId="Visio.Drawing.11">
                  <p:embed/>
                </p:oleObj>
              </mc:Choice>
              <mc:Fallback>
                <p:oleObj name="Visio" r:id="rId16" imgW="866007" imgH="380005" progId="Visio.Drawing.11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4638" y="4117975"/>
                        <a:ext cx="1389062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6914" name="Text Box 18">
            <a:extLst>
              <a:ext uri="{FF2B5EF4-FFF2-40B4-BE49-F238E27FC236}">
                <a16:creationId xmlns:a16="http://schemas.microsoft.com/office/drawing/2014/main" id="{09F4A052-F6E5-B034-7CEF-6A7360081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3070225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/>
              <a:t>已损坏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7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7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97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97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976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976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97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976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976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976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97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97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976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976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97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976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976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6901" grpId="0"/>
      <p:bldP spid="976906" grpId="0"/>
      <p:bldP spid="976909" grpId="0"/>
      <p:bldP spid="976912" grpId="0"/>
      <p:bldP spid="9769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9">
            <a:extLst>
              <a:ext uri="{FF2B5EF4-FFF2-40B4-BE49-F238E27FC236}">
                <a16:creationId xmlns:a16="http://schemas.microsoft.com/office/drawing/2014/main" id="{B432B518-482F-FE8A-7F16-443395DDC74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5B5F42-A6E6-4B94-86EA-E77A134B037E}" type="slidenum">
              <a:rPr lang="zh-CN" altLang="en-US" sz="1600" smtClean="0">
                <a:solidFill>
                  <a:srgbClr val="FFFF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6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24579" name="Rectangle 46">
            <a:extLst>
              <a:ext uri="{FF2B5EF4-FFF2-40B4-BE49-F238E27FC236}">
                <a16:creationId xmlns:a16="http://schemas.microsoft.com/office/drawing/2014/main" id="{3EB93DB5-366D-E46C-0E4A-0D7B886FC6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6.1.4  </a:t>
            </a:r>
            <a:r>
              <a:rPr lang="zh-CN" altLang="en-US"/>
              <a:t>晶体管的主要参数</a:t>
            </a:r>
          </a:p>
        </p:txBody>
      </p:sp>
      <p:sp>
        <p:nvSpPr>
          <p:cNvPr id="723971" name="Rectangle 3">
            <a:extLst>
              <a:ext uri="{FF2B5EF4-FFF2-40B4-BE49-F238E27FC236}">
                <a16:creationId xmlns:a16="http://schemas.microsoft.com/office/drawing/2014/main" id="{84AC973B-C8C6-6B0E-0041-F8774A0764E1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464050" y="2794000"/>
            <a:ext cx="3810000" cy="1116013"/>
          </a:xfrm>
        </p:spPr>
        <p:txBody>
          <a:bodyPr/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/>
              <a:t>A</a:t>
            </a:r>
            <a:r>
              <a:rPr lang="zh-CN" altLang="en-US"/>
              <a:t>点对应的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1" i="1"/>
              <a:t>i</a:t>
            </a:r>
            <a:r>
              <a:rPr lang="en-US" altLang="zh-CN" b="1" baseline="-30000"/>
              <a:t>C</a:t>
            </a:r>
            <a:r>
              <a:rPr lang="en-US" altLang="zh-CN" b="1"/>
              <a:t>=6mA</a:t>
            </a:r>
            <a:r>
              <a:rPr lang="zh-CN" altLang="en-US" b="1"/>
              <a:t>，</a:t>
            </a:r>
            <a:r>
              <a:rPr lang="en-US" altLang="zh-CN" b="1" i="1"/>
              <a:t>i</a:t>
            </a:r>
            <a:r>
              <a:rPr lang="en-US" altLang="zh-CN" b="1" baseline="-30000"/>
              <a:t>B</a:t>
            </a:r>
            <a:r>
              <a:rPr lang="en-US" altLang="zh-CN" b="1"/>
              <a:t>=40μA</a:t>
            </a:r>
          </a:p>
        </p:txBody>
      </p:sp>
      <p:graphicFrame>
        <p:nvGraphicFramePr>
          <p:cNvPr id="723972" name="Object 4">
            <a:extLst>
              <a:ext uri="{FF2B5EF4-FFF2-40B4-BE49-F238E27FC236}">
                <a16:creationId xmlns:a16="http://schemas.microsoft.com/office/drawing/2014/main" id="{69A494E5-CBB3-4BC6-627F-99570E233203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535488" y="3910013"/>
          <a:ext cx="2563812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82700" imgH="444500" progId="Equation.DSMT4">
                  <p:embed/>
                </p:oleObj>
              </mc:Choice>
              <mc:Fallback>
                <p:oleObj name="Equation" r:id="rId3" imgW="1282700" imgH="444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488" y="3910013"/>
                        <a:ext cx="2563812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Rectangle 7">
            <a:extLst>
              <a:ext uri="{FF2B5EF4-FFF2-40B4-BE49-F238E27FC236}">
                <a16:creationId xmlns:a16="http://schemas.microsoft.com/office/drawing/2014/main" id="{1904B5BB-863E-0CE9-955B-35878FCD8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089025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0"/>
              <a:t>1. </a:t>
            </a:r>
            <a:r>
              <a:rPr lang="zh-CN" altLang="en-US" b="0"/>
              <a:t>电流放大系数   </a:t>
            </a:r>
          </a:p>
        </p:txBody>
      </p:sp>
      <p:graphicFrame>
        <p:nvGraphicFramePr>
          <p:cNvPr id="724010" name="Object 42">
            <a:extLst>
              <a:ext uri="{FF2B5EF4-FFF2-40B4-BE49-F238E27FC236}">
                <a16:creationId xmlns:a16="http://schemas.microsoft.com/office/drawing/2014/main" id="{27085C4D-4F25-3DC8-B98E-3DC8656F0AB6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024188" y="1125538"/>
          <a:ext cx="341153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48728" imgH="444307" progId="Equation.DSMT4">
                  <p:embed/>
                </p:oleObj>
              </mc:Choice>
              <mc:Fallback>
                <p:oleObj name="Equation" r:id="rId5" imgW="1548728" imgH="444307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1125538"/>
                        <a:ext cx="3411537" cy="977900"/>
                      </a:xfrm>
                      <a:prstGeom prst="rect">
                        <a:avLst/>
                      </a:prstGeom>
                      <a:solidFill>
                        <a:srgbClr val="BDFFFF"/>
                      </a:solidFill>
                      <a:ln w="9525" cap="flat" cmpd="sng" algn="ctr">
                        <a:solidFill>
                          <a:srgbClr val="FF3300"/>
                        </a:solidFill>
                        <a:prstDash val="solid"/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47">
            <a:extLst>
              <a:ext uri="{FF2B5EF4-FFF2-40B4-BE49-F238E27FC236}">
                <a16:creationId xmlns:a16="http://schemas.microsoft.com/office/drawing/2014/main" id="{1B27F917-CDAD-8DE3-878B-0E3579C270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9138" y="2312988"/>
          <a:ext cx="3565525" cy="306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3082290" imgH="2646426" progId="Visio.Drawing.11">
                  <p:embed/>
                </p:oleObj>
              </mc:Choice>
              <mc:Fallback>
                <p:oleObj name="Visio" r:id="rId7" imgW="3082290" imgH="2646426" progId="Visio.Drawing.11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2312988"/>
                        <a:ext cx="3565525" cy="306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016" name="Object 48">
            <a:extLst>
              <a:ext uri="{FF2B5EF4-FFF2-40B4-BE49-F238E27FC236}">
                <a16:creationId xmlns:a16="http://schemas.microsoft.com/office/drawing/2014/main" id="{B3A39116-4CB6-1D23-4B2E-813DA97B11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0938" y="4160838"/>
          <a:ext cx="714375" cy="12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705993" imgH="106299" progId="Visio.Drawing.11">
                  <p:embed/>
                </p:oleObj>
              </mc:Choice>
              <mc:Fallback>
                <p:oleObj name="Visio" r:id="rId9" imgW="705993" imgH="106299" progId="Visio.Drawing.11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4160838"/>
                        <a:ext cx="714375" cy="122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4017" name="Text Box 49">
            <a:extLst>
              <a:ext uri="{FF2B5EF4-FFF2-40B4-BE49-F238E27FC236}">
                <a16:creationId xmlns:a16="http://schemas.microsoft.com/office/drawing/2014/main" id="{C21B3B0F-3DAB-BE25-368C-3C69CC3A8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8950" y="3930650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A</a:t>
            </a:r>
          </a:p>
        </p:txBody>
      </p:sp>
      <p:sp>
        <p:nvSpPr>
          <p:cNvPr id="24587" name="Rectangle 50">
            <a:extLst>
              <a:ext uri="{FF2B5EF4-FFF2-40B4-BE49-F238E27FC236}">
                <a16:creationId xmlns:a16="http://schemas.microsoft.com/office/drawing/2014/main" id="{9A4662E3-9B7F-5B03-C279-21681271B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488" y="5359400"/>
            <a:ext cx="247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/>
              <a:t>3DG6</a:t>
            </a:r>
            <a:r>
              <a:rPr lang="zh-CN" altLang="en-US" b="0"/>
              <a:t>的输出特性</a:t>
            </a:r>
          </a:p>
        </p:txBody>
      </p:sp>
      <p:grpSp>
        <p:nvGrpSpPr>
          <p:cNvPr id="724021" name="Group 53">
            <a:extLst>
              <a:ext uri="{FF2B5EF4-FFF2-40B4-BE49-F238E27FC236}">
                <a16:creationId xmlns:a16="http://schemas.microsoft.com/office/drawing/2014/main" id="{B1E89FF8-A311-E526-CD81-BC41572FAF35}"/>
              </a:ext>
            </a:extLst>
          </p:cNvPr>
          <p:cNvGrpSpPr>
            <a:grpSpLocks/>
          </p:cNvGrpSpPr>
          <p:nvPr/>
        </p:nvGrpSpPr>
        <p:grpSpPr bwMode="auto">
          <a:xfrm>
            <a:off x="3463925" y="2276475"/>
            <a:ext cx="3487738" cy="503238"/>
            <a:chOff x="2182" y="1434"/>
            <a:chExt cx="2197" cy="317"/>
          </a:xfrm>
        </p:grpSpPr>
        <p:sp>
          <p:nvSpPr>
            <p:cNvPr id="24589" name="Text Box 51">
              <a:extLst>
                <a:ext uri="{FF2B5EF4-FFF2-40B4-BE49-F238E27FC236}">
                  <a16:creationId xmlns:a16="http://schemas.microsoft.com/office/drawing/2014/main" id="{5021F40E-2C89-B0D2-475D-E129736127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2" y="1434"/>
              <a:ext cx="20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0"/>
                <a:t>共射直流电流放大系数</a:t>
              </a:r>
            </a:p>
          </p:txBody>
        </p:sp>
        <p:graphicFrame>
          <p:nvGraphicFramePr>
            <p:cNvPr id="24590" name="Object 52">
              <a:extLst>
                <a:ext uri="{FF2B5EF4-FFF2-40B4-BE49-F238E27FC236}">
                  <a16:creationId xmlns:a16="http://schemas.microsoft.com/office/drawing/2014/main" id="{F6A34639-4757-2B68-B534-CB4E70F947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50" y="1434"/>
            <a:ext cx="229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1" imgW="165028" imgH="228501" progId="Equation.3">
                    <p:embed/>
                  </p:oleObj>
                </mc:Choice>
                <mc:Fallback>
                  <p:oleObj name="公式" r:id="rId11" imgW="165028" imgH="228501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1434"/>
                          <a:ext cx="229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4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7240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24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72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72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72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971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9">
            <a:extLst>
              <a:ext uri="{FF2B5EF4-FFF2-40B4-BE49-F238E27FC236}">
                <a16:creationId xmlns:a16="http://schemas.microsoft.com/office/drawing/2014/main" id="{3F5C46A7-1116-7B1C-1009-208F78B662E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74014A-22F1-48EC-852B-E13E4DB0F556}" type="slidenum">
              <a:rPr lang="zh-CN" altLang="en-US" sz="1600" smtClean="0">
                <a:solidFill>
                  <a:srgbClr val="FFFF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6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726019" name="Rectangle 3">
            <a:extLst>
              <a:ext uri="{FF2B5EF4-FFF2-40B4-BE49-F238E27FC236}">
                <a16:creationId xmlns:a16="http://schemas.microsoft.com/office/drawing/2014/main" id="{5E657464-3D10-0E51-2A75-AD6F0EA31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1233488"/>
            <a:ext cx="2555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/>
              <a:t>β</a:t>
            </a:r>
            <a:r>
              <a:rPr kumimoji="1" lang="zh-CN" altLang="en-US" b="0"/>
              <a:t>值的求法：</a:t>
            </a:r>
          </a:p>
        </p:txBody>
      </p:sp>
      <p:sp>
        <p:nvSpPr>
          <p:cNvPr id="726021" name="Rectangle 5">
            <a:extLst>
              <a:ext uri="{FF2B5EF4-FFF2-40B4-BE49-F238E27FC236}">
                <a16:creationId xmlns:a16="http://schemas.microsoft.com/office/drawing/2014/main" id="{1AA7231D-CC32-6416-9707-874A5549B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350" y="1736725"/>
            <a:ext cx="5111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0"/>
              <a:t>在</a:t>
            </a:r>
            <a:r>
              <a:rPr kumimoji="1" lang="en-US" altLang="zh-CN" b="0" i="1"/>
              <a:t>A</a:t>
            </a:r>
            <a:r>
              <a:rPr kumimoji="1" lang="zh-CN" altLang="en-US" b="0"/>
              <a:t>点附近找两个</a:t>
            </a:r>
            <a:r>
              <a:rPr kumimoji="1" lang="en-US" altLang="zh-CN" i="1"/>
              <a:t>u</a:t>
            </a:r>
            <a:r>
              <a:rPr kumimoji="1" lang="en-US" altLang="zh-CN" baseline="-30000"/>
              <a:t>CE</a:t>
            </a:r>
            <a:r>
              <a:rPr kumimoji="1" lang="zh-CN" altLang="en-US" b="0"/>
              <a:t>相同的点</a:t>
            </a:r>
            <a:r>
              <a:rPr kumimoji="1" lang="en-US" altLang="zh-CN" i="1"/>
              <a:t>C</a:t>
            </a:r>
            <a:r>
              <a:rPr kumimoji="1" lang="zh-CN" altLang="en-US" b="0"/>
              <a:t>和</a:t>
            </a:r>
            <a:r>
              <a:rPr kumimoji="1" lang="en-US" altLang="zh-CN" i="1"/>
              <a:t>D</a:t>
            </a:r>
            <a:endParaRPr kumimoji="1" lang="en-US" altLang="zh-CN"/>
          </a:p>
        </p:txBody>
      </p:sp>
      <p:graphicFrame>
        <p:nvGraphicFramePr>
          <p:cNvPr id="726022" name="Object 6">
            <a:extLst>
              <a:ext uri="{FF2B5EF4-FFF2-40B4-BE49-F238E27FC236}">
                <a16:creationId xmlns:a16="http://schemas.microsoft.com/office/drawing/2014/main" id="{D9BCC3B8-628F-15BA-7BBD-BA015CB6F1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8263" y="4508500"/>
          <a:ext cx="27717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65113" imgH="431671" progId="Equation.DSMT4">
                  <p:embed/>
                </p:oleObj>
              </mc:Choice>
              <mc:Fallback>
                <p:oleObj name="Equation" r:id="rId3" imgW="1365113" imgH="431671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4508500"/>
                        <a:ext cx="277177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6023" name="Rectangle 7">
            <a:extLst>
              <a:ext uri="{FF2B5EF4-FFF2-40B4-BE49-F238E27FC236}">
                <a16:creationId xmlns:a16="http://schemas.microsoft.com/office/drawing/2014/main" id="{05CA2FFA-0A31-E1C7-D984-28EE1CFD3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6713" y="4672013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0"/>
              <a:t>所以</a:t>
            </a:r>
          </a:p>
        </p:txBody>
      </p:sp>
      <p:sp>
        <p:nvSpPr>
          <p:cNvPr id="726024" name="Rectangle 8">
            <a:extLst>
              <a:ext uri="{FF2B5EF4-FFF2-40B4-BE49-F238E27FC236}">
                <a16:creationId xmlns:a16="http://schemas.microsoft.com/office/drawing/2014/main" id="{3819EDA7-6C25-8C32-6BEB-8D7535C93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2420938"/>
            <a:ext cx="511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0"/>
              <a:t>对应于</a:t>
            </a:r>
            <a:r>
              <a:rPr kumimoji="1" lang="en-US" altLang="zh-CN" i="1"/>
              <a:t>C</a:t>
            </a:r>
            <a:r>
              <a:rPr kumimoji="1" lang="zh-CN" altLang="en-US" b="0"/>
              <a:t>点，</a:t>
            </a:r>
            <a:r>
              <a:rPr kumimoji="1" lang="en-US" altLang="zh-CN" i="1"/>
              <a:t>i</a:t>
            </a:r>
            <a:r>
              <a:rPr kumimoji="1" lang="en-US" altLang="zh-CN" baseline="-30000"/>
              <a:t>C</a:t>
            </a:r>
            <a:r>
              <a:rPr kumimoji="1" lang="en-US" altLang="zh-CN"/>
              <a:t>=8.8mA</a:t>
            </a:r>
            <a:r>
              <a:rPr kumimoji="1" lang="zh-CN" altLang="en-US"/>
              <a:t>，</a:t>
            </a:r>
            <a:r>
              <a:rPr kumimoji="1" lang="en-US" altLang="zh-CN" i="1"/>
              <a:t>i</a:t>
            </a:r>
            <a:r>
              <a:rPr kumimoji="1" lang="en-US" altLang="zh-CN" baseline="-30000"/>
              <a:t>B</a:t>
            </a:r>
            <a:r>
              <a:rPr kumimoji="1" lang="en-US" altLang="zh-CN"/>
              <a:t>=60μA</a:t>
            </a:r>
            <a:r>
              <a:rPr kumimoji="1" lang="zh-CN" altLang="en-US" b="0"/>
              <a:t>；</a:t>
            </a:r>
          </a:p>
        </p:txBody>
      </p:sp>
      <p:sp>
        <p:nvSpPr>
          <p:cNvPr id="726025" name="Rectangle 9">
            <a:extLst>
              <a:ext uri="{FF2B5EF4-FFF2-40B4-BE49-F238E27FC236}">
                <a16:creationId xmlns:a16="http://schemas.microsoft.com/office/drawing/2014/main" id="{1BD5090B-C58E-A842-58B6-152FA71F8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2924175"/>
            <a:ext cx="521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b="0"/>
              <a:t>对应于</a:t>
            </a:r>
            <a:r>
              <a:rPr kumimoji="1" lang="en-US" altLang="zh-CN" i="1"/>
              <a:t>D</a:t>
            </a:r>
            <a:r>
              <a:rPr kumimoji="1" lang="zh-CN" altLang="en-US" b="0"/>
              <a:t>点，</a:t>
            </a:r>
            <a:r>
              <a:rPr kumimoji="1" lang="en-US" altLang="zh-CN" i="1"/>
              <a:t>i</a:t>
            </a:r>
            <a:r>
              <a:rPr kumimoji="1" lang="en-US" altLang="zh-CN" baseline="-30000"/>
              <a:t>C</a:t>
            </a:r>
            <a:r>
              <a:rPr kumimoji="1" lang="en-US" altLang="zh-CN"/>
              <a:t>=3.3mA</a:t>
            </a:r>
            <a:r>
              <a:rPr kumimoji="1" lang="zh-CN" altLang="en-US"/>
              <a:t>，</a:t>
            </a:r>
            <a:r>
              <a:rPr kumimoji="1" lang="en-US" altLang="zh-CN" i="1"/>
              <a:t>i</a:t>
            </a:r>
            <a:r>
              <a:rPr kumimoji="1" lang="en-US" altLang="zh-CN" baseline="-30000"/>
              <a:t>B</a:t>
            </a:r>
            <a:r>
              <a:rPr kumimoji="1" lang="en-US" altLang="zh-CN"/>
              <a:t>=20μA</a:t>
            </a:r>
            <a:r>
              <a:rPr kumimoji="1" lang="zh-CN" altLang="en-US" b="0"/>
              <a:t>，</a:t>
            </a:r>
          </a:p>
        </p:txBody>
      </p:sp>
      <p:sp>
        <p:nvSpPr>
          <p:cNvPr id="726026" name="Rectangle 10">
            <a:extLst>
              <a:ext uri="{FF2B5EF4-FFF2-40B4-BE49-F238E27FC236}">
                <a16:creationId xmlns:a16="http://schemas.microsoft.com/office/drawing/2014/main" id="{89EB5681-3D50-A282-5A06-1D8CFFE42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3536950"/>
            <a:ext cx="3779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i="1"/>
              <a:t>△</a:t>
            </a:r>
            <a:r>
              <a:rPr kumimoji="1" lang="en-US" altLang="zh-CN" i="1"/>
              <a:t>i</a:t>
            </a:r>
            <a:r>
              <a:rPr kumimoji="1" lang="en-US" altLang="zh-CN" baseline="-30000"/>
              <a:t>C</a:t>
            </a:r>
            <a:r>
              <a:rPr kumimoji="1" lang="en-US" altLang="zh-CN" i="1" baseline="-30000"/>
              <a:t> </a:t>
            </a:r>
            <a:r>
              <a:rPr kumimoji="1" lang="en-US" altLang="zh-CN"/>
              <a:t>=8.8-3.3=5.5mA</a:t>
            </a:r>
            <a:r>
              <a:rPr kumimoji="1" lang="zh-CN" altLang="en-US" b="0"/>
              <a:t>，</a:t>
            </a:r>
          </a:p>
        </p:txBody>
      </p:sp>
      <p:sp>
        <p:nvSpPr>
          <p:cNvPr id="726027" name="Rectangle 11">
            <a:extLst>
              <a:ext uri="{FF2B5EF4-FFF2-40B4-BE49-F238E27FC236}">
                <a16:creationId xmlns:a16="http://schemas.microsoft.com/office/drawing/2014/main" id="{350C8478-17E7-143F-75ED-95A95CE19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4076700"/>
            <a:ext cx="3563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/>
              <a:t>△</a:t>
            </a:r>
            <a:r>
              <a:rPr kumimoji="1" lang="en-US" altLang="zh-CN" i="1"/>
              <a:t>i</a:t>
            </a:r>
            <a:r>
              <a:rPr kumimoji="1" lang="en-US" altLang="zh-CN" i="1" baseline="-30000"/>
              <a:t>B</a:t>
            </a:r>
            <a:r>
              <a:rPr kumimoji="1" lang="en-US" altLang="zh-CN"/>
              <a:t>=60-20=40μA</a:t>
            </a:r>
            <a:r>
              <a:rPr kumimoji="1" lang="zh-CN" altLang="en-US" b="0"/>
              <a:t>，</a:t>
            </a:r>
          </a:p>
        </p:txBody>
      </p:sp>
      <p:sp>
        <p:nvSpPr>
          <p:cNvPr id="26635" name="Rectangle 53">
            <a:extLst>
              <a:ext uri="{FF2B5EF4-FFF2-40B4-BE49-F238E27FC236}">
                <a16:creationId xmlns:a16="http://schemas.microsoft.com/office/drawing/2014/main" id="{C90A53A4-3ED6-E043-DCFC-2A1454D63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076325"/>
            <a:ext cx="3917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0"/>
              <a:t>     共射交流电流放大系数</a:t>
            </a:r>
            <a:r>
              <a:rPr kumimoji="1" lang="el-GR" altLang="zh-CN">
                <a:cs typeface="Times New Roman" panose="02020603050405020304" pitchFamily="18" charset="0"/>
              </a:rPr>
              <a:t>β</a:t>
            </a:r>
          </a:p>
        </p:txBody>
      </p:sp>
      <p:graphicFrame>
        <p:nvGraphicFramePr>
          <p:cNvPr id="26636" name="Object 54">
            <a:extLst>
              <a:ext uri="{FF2B5EF4-FFF2-40B4-BE49-F238E27FC236}">
                <a16:creationId xmlns:a16="http://schemas.microsoft.com/office/drawing/2014/main" id="{793CD8DB-7EA6-7ADA-953B-D6B67B23C1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1557338"/>
          <a:ext cx="3565525" cy="306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3082290" imgH="2646426" progId="Visio.Drawing.11">
                  <p:embed/>
                </p:oleObj>
              </mc:Choice>
              <mc:Fallback>
                <p:oleObj name="Visio" r:id="rId5" imgW="3082290" imgH="2646426" progId="Visio.Drawing.11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557338"/>
                        <a:ext cx="3565525" cy="306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071" name="Object 55">
            <a:extLst>
              <a:ext uri="{FF2B5EF4-FFF2-40B4-BE49-F238E27FC236}">
                <a16:creationId xmlns:a16="http://schemas.microsoft.com/office/drawing/2014/main" id="{6518908E-6632-3D45-3833-D1689B72B7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3405188"/>
          <a:ext cx="714375" cy="12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705993" imgH="106299" progId="Visio.Drawing.11">
                  <p:embed/>
                </p:oleObj>
              </mc:Choice>
              <mc:Fallback>
                <p:oleObj name="Visio" r:id="rId7" imgW="705993" imgH="106299" progId="Visio.Drawing.11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405188"/>
                        <a:ext cx="714375" cy="122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6072" name="Text Box 56">
            <a:extLst>
              <a:ext uri="{FF2B5EF4-FFF2-40B4-BE49-F238E27FC236}">
                <a16:creationId xmlns:a16="http://schemas.microsoft.com/office/drawing/2014/main" id="{D0BE3D6E-99DB-6D74-4642-4E4350C0C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25" y="3175000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A</a:t>
            </a:r>
          </a:p>
        </p:txBody>
      </p:sp>
      <p:sp>
        <p:nvSpPr>
          <p:cNvPr id="26639" name="Rectangle 57">
            <a:extLst>
              <a:ext uri="{FF2B5EF4-FFF2-40B4-BE49-F238E27FC236}">
                <a16:creationId xmlns:a16="http://schemas.microsoft.com/office/drawing/2014/main" id="{F8364474-6F1B-5CDC-189C-1C1ADEF74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663" y="4603750"/>
            <a:ext cx="247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/>
              <a:t>3DG6</a:t>
            </a:r>
            <a:r>
              <a:rPr lang="zh-CN" altLang="en-US" b="0"/>
              <a:t>的输出特性</a:t>
            </a:r>
          </a:p>
        </p:txBody>
      </p:sp>
      <p:graphicFrame>
        <p:nvGraphicFramePr>
          <p:cNvPr id="726075" name="Object 59">
            <a:extLst>
              <a:ext uri="{FF2B5EF4-FFF2-40B4-BE49-F238E27FC236}">
                <a16:creationId xmlns:a16="http://schemas.microsoft.com/office/drawing/2014/main" id="{684F8606-8D63-C584-CD6C-436ADE5C62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16063" y="2994025"/>
          <a:ext cx="79375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67437" imgH="1135761" progId="Visio.Drawing.11">
                  <p:embed/>
                </p:oleObj>
              </mc:Choice>
              <mc:Fallback>
                <p:oleObj name="Visio" r:id="rId9" imgW="67437" imgH="1135761" progId="Visio.Drawing.11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063" y="2994025"/>
                        <a:ext cx="79375" cy="134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6076" name="Text Box 60">
            <a:extLst>
              <a:ext uri="{FF2B5EF4-FFF2-40B4-BE49-F238E27FC236}">
                <a16:creationId xmlns:a16="http://schemas.microsoft.com/office/drawing/2014/main" id="{40A7B374-D328-D8F8-54EC-4DAEF264B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1300" y="2817813"/>
            <a:ext cx="323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C</a:t>
            </a:r>
          </a:p>
        </p:txBody>
      </p:sp>
      <p:sp>
        <p:nvSpPr>
          <p:cNvPr id="726077" name="Text Box 61">
            <a:extLst>
              <a:ext uri="{FF2B5EF4-FFF2-40B4-BE49-F238E27FC236}">
                <a16:creationId xmlns:a16="http://schemas.microsoft.com/office/drawing/2014/main" id="{FF0922E3-2533-B56E-6B32-D2E2A33D7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1300" y="3681413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D</a:t>
            </a:r>
          </a:p>
        </p:txBody>
      </p:sp>
      <p:graphicFrame>
        <p:nvGraphicFramePr>
          <p:cNvPr id="726078" name="Object 62">
            <a:extLst>
              <a:ext uri="{FF2B5EF4-FFF2-40B4-BE49-F238E27FC236}">
                <a16:creationId xmlns:a16="http://schemas.microsoft.com/office/drawing/2014/main" id="{0294E023-991F-5C24-151E-79B5B80DCF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600" y="2997200"/>
          <a:ext cx="741363" cy="12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1" imgW="643509" imgH="106299" progId="Visio.Drawing.11">
                  <p:embed/>
                </p:oleObj>
              </mc:Choice>
              <mc:Fallback>
                <p:oleObj name="Visio" r:id="rId11" imgW="643509" imgH="106299" progId="Visio.Drawing.11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2997200"/>
                        <a:ext cx="741363" cy="12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079" name="Object 63">
            <a:extLst>
              <a:ext uri="{FF2B5EF4-FFF2-40B4-BE49-F238E27FC236}">
                <a16:creationId xmlns:a16="http://schemas.microsoft.com/office/drawing/2014/main" id="{6CFDE69E-7857-1DCE-8ED7-E50BFAD180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0425" y="3835400"/>
          <a:ext cx="758825" cy="14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3" imgW="652272" imgH="127254" progId="Visio.Drawing.11">
                  <p:embed/>
                </p:oleObj>
              </mc:Choice>
              <mc:Fallback>
                <p:oleObj name="Visio" r:id="rId13" imgW="652272" imgH="127254" progId="Visio.Drawing.11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" y="3835400"/>
                        <a:ext cx="758825" cy="14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5" name="Rectangle 64">
            <a:extLst>
              <a:ext uri="{FF2B5EF4-FFF2-40B4-BE49-F238E27FC236}">
                <a16:creationId xmlns:a16="http://schemas.microsoft.com/office/drawing/2014/main" id="{B9F0F266-96C7-043E-3887-39FDFD914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/>
              <a:t>6.1.4  </a:t>
            </a:r>
            <a:r>
              <a:rPr lang="zh-CN" altLang="en-US"/>
              <a:t>晶体管的主要参数</a:t>
            </a:r>
          </a:p>
        </p:txBody>
      </p:sp>
      <p:sp>
        <p:nvSpPr>
          <p:cNvPr id="726081" name="Rectangle 65">
            <a:extLst>
              <a:ext uri="{FF2B5EF4-FFF2-40B4-BE49-F238E27FC236}">
                <a16:creationId xmlns:a16="http://schemas.microsoft.com/office/drawing/2014/main" id="{3AEAD3A5-7FA7-350D-A088-088411D4E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113338"/>
            <a:ext cx="231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0">
                <a:cs typeface="Times New Roman" panose="02020603050405020304" pitchFamily="18" charset="0"/>
              </a:rPr>
              <a:t>估算时，可认为</a:t>
            </a:r>
          </a:p>
        </p:txBody>
      </p:sp>
      <p:sp>
        <p:nvSpPr>
          <p:cNvPr id="726082" name="Rectangle 66">
            <a:extLst>
              <a:ext uri="{FF2B5EF4-FFF2-40B4-BE49-F238E27FC236}">
                <a16:creationId xmlns:a16="http://schemas.microsoft.com/office/drawing/2014/main" id="{23810498-E4A1-A2D9-3CF2-ED83C11E2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5661025"/>
            <a:ext cx="2124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0">
                <a:cs typeface="Times New Roman" panose="02020603050405020304" pitchFamily="18" charset="0"/>
              </a:rPr>
              <a:t>故可以混用。 </a:t>
            </a:r>
          </a:p>
        </p:txBody>
      </p:sp>
      <p:graphicFrame>
        <p:nvGraphicFramePr>
          <p:cNvPr id="726083" name="Object 67">
            <a:extLst>
              <a:ext uri="{FF2B5EF4-FFF2-40B4-BE49-F238E27FC236}">
                <a16:creationId xmlns:a16="http://schemas.microsoft.com/office/drawing/2014/main" id="{BC8180B8-63C8-6E97-6F81-B5F1FD3333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5149850"/>
          <a:ext cx="8382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80835" imgH="215806" progId="Equation.DSMT4">
                  <p:embed/>
                </p:oleObj>
              </mc:Choice>
              <mc:Fallback>
                <p:oleObj name="Equation" r:id="rId15" imgW="380835" imgH="215806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149850"/>
                        <a:ext cx="8382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726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2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2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6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26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726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000"/>
                                        <p:tgtEl>
                                          <p:spTgt spid="726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0"/>
                                        <p:tgtEl>
                                          <p:spTgt spid="726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26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26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726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000"/>
                                        <p:tgtEl>
                                          <p:spTgt spid="726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26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26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26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26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26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26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2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2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19" grpId="0"/>
      <p:bldP spid="726021" grpId="0" autoUpdateAnimBg="0"/>
      <p:bldP spid="726023" grpId="0"/>
      <p:bldP spid="726024" grpId="0" autoUpdateAnimBg="0"/>
      <p:bldP spid="726025" grpId="0" autoUpdateAnimBg="0"/>
      <p:bldP spid="726026" grpId="0" autoUpdateAnimBg="0"/>
      <p:bldP spid="726027" grpId="0" autoUpdateAnimBg="0"/>
      <p:bldP spid="726076" grpId="0"/>
      <p:bldP spid="726077" grpId="0"/>
      <p:bldP spid="726081" grpId="0"/>
      <p:bldP spid="72608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9">
            <a:extLst>
              <a:ext uri="{FF2B5EF4-FFF2-40B4-BE49-F238E27FC236}">
                <a16:creationId xmlns:a16="http://schemas.microsoft.com/office/drawing/2014/main" id="{6EAFB4B2-01C6-1E7A-AD31-4A660BF1A6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827F19-8925-4E35-AEEB-326EECB5D7AB}" type="slidenum">
              <a:rPr lang="zh-CN" altLang="en-US" sz="1600" smtClean="0">
                <a:solidFill>
                  <a:srgbClr val="FFFF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6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728067" name="Text Box 3">
            <a:extLst>
              <a:ext uri="{FF2B5EF4-FFF2-40B4-BE49-F238E27FC236}">
                <a16:creationId xmlns:a16="http://schemas.microsoft.com/office/drawing/2014/main" id="{6460C16B-F0A4-D1A8-E24D-F4A20CF33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1125538"/>
            <a:ext cx="4933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0"/>
              <a:t>2. </a:t>
            </a:r>
            <a:r>
              <a:rPr lang="zh-CN" altLang="en-US" b="0"/>
              <a:t>极间反向电流</a:t>
            </a:r>
            <a:r>
              <a:rPr lang="en-US" altLang="zh-CN" i="1">
                <a:ea typeface="宋体" panose="02010600030101010101" pitchFamily="2" charset="-122"/>
              </a:rPr>
              <a:t>I</a:t>
            </a:r>
            <a:r>
              <a:rPr lang="en-US" altLang="zh-CN" baseline="-25000">
                <a:ea typeface="宋体" panose="02010600030101010101" pitchFamily="2" charset="-122"/>
              </a:rPr>
              <a:t>CBO</a:t>
            </a:r>
            <a:r>
              <a:rPr lang="zh-CN" altLang="en-US">
                <a:ea typeface="宋体" panose="02010600030101010101" pitchFamily="2" charset="-122"/>
              </a:rPr>
              <a:t>、 </a:t>
            </a:r>
            <a:r>
              <a:rPr lang="en-US" altLang="zh-CN" i="1">
                <a:ea typeface="宋体" panose="02010600030101010101" pitchFamily="2" charset="-122"/>
              </a:rPr>
              <a:t>I</a:t>
            </a:r>
            <a:r>
              <a:rPr lang="en-US" altLang="zh-CN" baseline="-25000">
                <a:ea typeface="宋体" panose="02010600030101010101" pitchFamily="2" charset="-122"/>
              </a:rPr>
              <a:t>CEO</a:t>
            </a:r>
            <a:endParaRPr lang="zh-CN" altLang="en-US" baseline="-25000">
              <a:ea typeface="宋体" panose="02010600030101010101" pitchFamily="2" charset="-122"/>
            </a:endParaRPr>
          </a:p>
        </p:txBody>
      </p:sp>
      <p:grpSp>
        <p:nvGrpSpPr>
          <p:cNvPr id="20485" name="Group 5">
            <a:extLst>
              <a:ext uri="{FF2B5EF4-FFF2-40B4-BE49-F238E27FC236}">
                <a16:creationId xmlns:a16="http://schemas.microsoft.com/office/drawing/2014/main" id="{263E9359-F636-15D3-35D9-A4D6D4002A65}"/>
              </a:ext>
            </a:extLst>
          </p:cNvPr>
          <p:cNvGrpSpPr>
            <a:grpSpLocks/>
          </p:cNvGrpSpPr>
          <p:nvPr/>
        </p:nvGrpSpPr>
        <p:grpSpPr bwMode="auto">
          <a:xfrm>
            <a:off x="719138" y="4976813"/>
            <a:ext cx="3962400" cy="582612"/>
            <a:chOff x="864" y="1601"/>
            <a:chExt cx="2496" cy="367"/>
          </a:xfrm>
        </p:grpSpPr>
        <p:sp>
          <p:nvSpPr>
            <p:cNvPr id="28683" name="Text Box 6">
              <a:extLst>
                <a:ext uri="{FF2B5EF4-FFF2-40B4-BE49-F238E27FC236}">
                  <a16:creationId xmlns:a16="http://schemas.microsoft.com/office/drawing/2014/main" id="{D0C28A21-1B98-7AD5-8293-77081FEFBE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601"/>
              <a:ext cx="2496" cy="367"/>
            </a:xfrm>
            <a:prstGeom prst="rect">
              <a:avLst/>
            </a:prstGeom>
            <a:solidFill>
              <a:srgbClr val="BDFFFF"/>
            </a:solidFill>
            <a:ln w="9525" algn="ctr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15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8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kumimoji="1" lang="en-US" altLang="zh-CN" sz="28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CEO</a:t>
              </a:r>
              <a:r>
                <a:rPr kumimoji="1" lang="en-US" altLang="zh-CN" sz="2800">
                  <a:solidFill>
                    <a:srgbClr val="000000"/>
                  </a:solidFill>
                  <a:ea typeface="宋体" panose="02010600030101010101" pitchFamily="2" charset="-122"/>
                </a:rPr>
                <a:t>=</a:t>
              </a:r>
              <a:r>
                <a:rPr kumimoji="1" lang="zh-CN" altLang="en-US" sz="2800">
                  <a:solidFill>
                    <a:srgbClr val="000000"/>
                  </a:solidFill>
                  <a:ea typeface="宋体" panose="02010600030101010101" pitchFamily="2" charset="-122"/>
                </a:rPr>
                <a:t>（</a:t>
              </a:r>
              <a:r>
                <a:rPr kumimoji="1" lang="en-US" altLang="zh-CN" sz="2800">
                  <a:solidFill>
                    <a:srgbClr val="000000"/>
                  </a:solidFill>
                  <a:ea typeface="宋体" panose="02010600030101010101" pitchFamily="2" charset="-122"/>
                </a:rPr>
                <a:t>1+   </a:t>
              </a:r>
              <a:r>
                <a:rPr kumimoji="1" lang="zh-CN" altLang="en-US" sz="2800">
                  <a:solidFill>
                    <a:srgbClr val="000000"/>
                  </a:solidFill>
                  <a:ea typeface="宋体" panose="02010600030101010101" pitchFamily="2" charset="-122"/>
                </a:rPr>
                <a:t>）</a:t>
              </a:r>
              <a:r>
                <a:rPr kumimoji="1" lang="en-US" altLang="zh-CN" sz="28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kumimoji="1" lang="en-US" altLang="zh-CN" sz="28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CBO</a:t>
              </a:r>
              <a:r>
                <a:rPr kumimoji="1" lang="en-US" altLang="zh-CN" sz="2800">
                  <a:solidFill>
                    <a:srgbClr val="000000"/>
                  </a:solidFill>
                  <a:ea typeface="宋体" panose="02010600030101010101" pitchFamily="2" charset="-122"/>
                </a:rPr>
                <a:t>        </a:t>
              </a:r>
              <a:endParaRPr kumimoji="1" lang="en-US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28684" name="Object 7">
              <a:extLst>
                <a:ext uri="{FF2B5EF4-FFF2-40B4-BE49-F238E27FC236}">
                  <a16:creationId xmlns:a16="http://schemas.microsoft.com/office/drawing/2014/main" id="{8C12DE66-166E-020E-44DD-FB8B71260C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08" y="1634"/>
            <a:ext cx="204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165028" imgH="228501" progId="Equation.3">
                    <p:embed/>
                  </p:oleObj>
                </mc:Choice>
                <mc:Fallback>
                  <p:oleObj name="公式" r:id="rId3" imgW="165028" imgH="228501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8" y="1634"/>
                          <a:ext cx="204" cy="286"/>
                        </a:xfrm>
                        <a:prstGeom prst="rect">
                          <a:avLst/>
                        </a:prstGeom>
                        <a:solidFill>
                          <a:srgbClr val="BD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3300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8074" name="Rectangle 10">
            <a:extLst>
              <a:ext uri="{FF2B5EF4-FFF2-40B4-BE49-F238E27FC236}">
                <a16:creationId xmlns:a16="http://schemas.microsoft.com/office/drawing/2014/main" id="{49943602-9E3E-0F42-D16D-E9DBD59BF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3860800"/>
            <a:ext cx="3635375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0">
                <a:latin typeface="宋体" panose="02010600030101010101" pitchFamily="2" charset="-122"/>
              </a:rPr>
              <a:t>由图可见，</a:t>
            </a:r>
            <a:r>
              <a:rPr lang="en-US" altLang="zh-CN" i="1"/>
              <a:t>I</a:t>
            </a:r>
            <a:r>
              <a:rPr lang="en-US" altLang="zh-CN" baseline="-30000"/>
              <a:t>CEO</a:t>
            </a:r>
            <a:r>
              <a:rPr lang="zh-CN" altLang="en-US" b="0">
                <a:latin typeface="宋体" panose="02010600030101010101" pitchFamily="2" charset="-122"/>
              </a:rPr>
              <a:t>不单纯是一个</a:t>
            </a:r>
            <a:r>
              <a:rPr lang="en-US" altLang="zh-CN"/>
              <a:t>PN</a:t>
            </a:r>
            <a:r>
              <a:rPr lang="zh-CN" altLang="en-US" b="0">
                <a:latin typeface="宋体" panose="02010600030101010101" pitchFamily="2" charset="-122"/>
              </a:rPr>
              <a:t>结的反向电流</a:t>
            </a:r>
            <a:endParaRPr lang="zh-CN" altLang="en-US" b="0">
              <a:cs typeface="Times New Roman" panose="02020603050405020304" pitchFamily="18" charset="0"/>
            </a:endParaRPr>
          </a:p>
        </p:txBody>
      </p:sp>
      <p:sp>
        <p:nvSpPr>
          <p:cNvPr id="728077" name="Rectangle 13">
            <a:extLst>
              <a:ext uri="{FF2B5EF4-FFF2-40B4-BE49-F238E27FC236}">
                <a16:creationId xmlns:a16="http://schemas.microsoft.com/office/drawing/2014/main" id="{852EFF9B-F9B9-2145-BC0B-DE0037B05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4833938"/>
            <a:ext cx="3673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0"/>
              <a:t>所以，</a:t>
            </a:r>
            <a:r>
              <a:rPr kumimoji="1" lang="el-GR" altLang="zh-CN" i="1">
                <a:cs typeface="Times New Roman" panose="02020603050405020304" pitchFamily="18" charset="0"/>
              </a:rPr>
              <a:t>β</a:t>
            </a:r>
            <a:r>
              <a:rPr kumimoji="1" lang="zh-CN" altLang="en-US" b="0"/>
              <a:t>大的三极管的温度稳定性较差</a:t>
            </a:r>
          </a:p>
        </p:txBody>
      </p:sp>
      <p:sp>
        <p:nvSpPr>
          <p:cNvPr id="728078" name="Rectangle 14">
            <a:extLst>
              <a:ext uri="{FF2B5EF4-FFF2-40B4-BE49-F238E27FC236}">
                <a16:creationId xmlns:a16="http://schemas.microsoft.com/office/drawing/2014/main" id="{E4965B26-1D48-D86E-A315-1EC1511A5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860800"/>
            <a:ext cx="4357687" cy="8223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i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CBO</a:t>
            </a:r>
            <a:r>
              <a:rPr lang="zh-CN" altLang="en-US" b="0">
                <a:effectLst>
                  <a:outerShdw blurRad="38100" dist="38100" dir="2700000" algn="tl">
                    <a:srgbClr val="C0C0C0"/>
                  </a:outerShdw>
                </a:effectLst>
              </a:rPr>
              <a:t>是少数载流子电流，受温度影响很大，</a:t>
            </a:r>
            <a:r>
              <a:rPr lang="en-US" altLang="zh-CN" i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CBO</a:t>
            </a:r>
            <a:r>
              <a:rPr lang="zh-CN" altLang="en-US" b="0">
                <a:effectLst>
                  <a:outerShdw blurRad="38100" dist="38100" dir="2700000" algn="tl">
                    <a:srgbClr val="C0C0C0"/>
                  </a:outerShdw>
                </a:effectLst>
              </a:rPr>
              <a:t>越小越好。</a:t>
            </a:r>
          </a:p>
        </p:txBody>
      </p:sp>
      <p:sp>
        <p:nvSpPr>
          <p:cNvPr id="28680" name="Rectangle 15">
            <a:extLst>
              <a:ext uri="{FF2B5EF4-FFF2-40B4-BE49-F238E27FC236}">
                <a16:creationId xmlns:a16="http://schemas.microsoft.com/office/drawing/2014/main" id="{321225F4-5E68-8ADD-7949-659476592E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6.1.4  </a:t>
            </a:r>
            <a:r>
              <a:rPr lang="zh-CN" altLang="en-US"/>
              <a:t>晶体管的主要参数</a:t>
            </a:r>
          </a:p>
        </p:txBody>
      </p:sp>
      <p:graphicFrame>
        <p:nvGraphicFramePr>
          <p:cNvPr id="728080" name="Object 16">
            <a:extLst>
              <a:ext uri="{FF2B5EF4-FFF2-40B4-BE49-F238E27FC236}">
                <a16:creationId xmlns:a16="http://schemas.microsoft.com/office/drawing/2014/main" id="{A6832E96-049D-BC4F-92BC-FFDE26E5D3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0938" y="1773238"/>
          <a:ext cx="2903537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072640" imgH="1333881" progId="Visio.Drawing.11">
                  <p:embed/>
                </p:oleObj>
              </mc:Choice>
              <mc:Fallback>
                <p:oleObj name="Visio" r:id="rId5" imgW="2072640" imgH="1333881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1773238"/>
                        <a:ext cx="2903537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81" name="Object 17">
            <a:extLst>
              <a:ext uri="{FF2B5EF4-FFF2-40B4-BE49-F238E27FC236}">
                <a16:creationId xmlns:a16="http://schemas.microsoft.com/office/drawing/2014/main" id="{76DCA821-E157-5D99-EF7C-7EFED3B100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5600" y="1665288"/>
          <a:ext cx="253365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810512" imgH="1428750" progId="Visio.Drawing.11">
                  <p:embed/>
                </p:oleObj>
              </mc:Choice>
              <mc:Fallback>
                <p:oleObj name="Visio" r:id="rId7" imgW="1810512" imgH="1428750" progId="Visio.Drawing.11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1665288"/>
                        <a:ext cx="2533650" cy="200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8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2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8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28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067" grpId="0" build="p" autoUpdateAnimBg="0"/>
      <p:bldP spid="728074" grpId="0" build="p" autoUpdateAnimBg="0"/>
      <p:bldP spid="728077" grpId="0"/>
      <p:bldP spid="72807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9">
            <a:extLst>
              <a:ext uri="{FF2B5EF4-FFF2-40B4-BE49-F238E27FC236}">
                <a16:creationId xmlns:a16="http://schemas.microsoft.com/office/drawing/2014/main" id="{F96C848E-F9DD-2C1B-A944-5D63EC54BC7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FA1703-111B-4801-B029-2D469690D5B2}" type="slidenum">
              <a:rPr lang="zh-CN" altLang="en-US" sz="1600" smtClean="0">
                <a:solidFill>
                  <a:srgbClr val="FFFF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6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729091" name="AutoShape 3">
            <a:extLst>
              <a:ext uri="{FF2B5EF4-FFF2-40B4-BE49-F238E27FC236}">
                <a16:creationId xmlns:a16="http://schemas.microsoft.com/office/drawing/2014/main" id="{FC748D85-1F15-9FD2-0F4B-24141DB56D1A}"/>
              </a:ext>
            </a:extLst>
          </p:cNvPr>
          <p:cNvSpPr>
            <a:spLocks/>
          </p:cNvSpPr>
          <p:nvPr/>
        </p:nvSpPr>
        <p:spPr bwMode="auto">
          <a:xfrm>
            <a:off x="6084888" y="1773238"/>
            <a:ext cx="2144712" cy="609600"/>
          </a:xfrm>
          <a:prstGeom prst="borderCallout1">
            <a:avLst>
              <a:gd name="adj1" fmla="val 18750"/>
              <a:gd name="adj2" fmla="val -3551"/>
              <a:gd name="adj3" fmla="val -55468"/>
              <a:gd name="adj4" fmla="val -87269"/>
            </a:avLst>
          </a:prstGeom>
          <a:solidFill>
            <a:srgbClr val="BDFFFF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hlink"/>
                </a:solidFill>
                <a:ea typeface="楷体_GB2312" pitchFamily="49" charset="-122"/>
              </a:rPr>
              <a:t>c-e</a:t>
            </a:r>
            <a:r>
              <a:rPr lang="zh-CN" altLang="en-US">
                <a:solidFill>
                  <a:schemeClr val="hlink"/>
                </a:solidFill>
                <a:ea typeface="楷体_GB2312" pitchFamily="49" charset="-122"/>
              </a:rPr>
              <a:t>间击穿电压</a:t>
            </a:r>
          </a:p>
        </p:txBody>
      </p:sp>
      <p:sp>
        <p:nvSpPr>
          <p:cNvPr id="729092" name="AutoShape 4">
            <a:extLst>
              <a:ext uri="{FF2B5EF4-FFF2-40B4-BE49-F238E27FC236}">
                <a16:creationId xmlns:a16="http://schemas.microsoft.com/office/drawing/2014/main" id="{A6A4EACE-ADBF-6B02-DB30-52142D148365}"/>
              </a:ext>
            </a:extLst>
          </p:cNvPr>
          <p:cNvSpPr>
            <a:spLocks/>
          </p:cNvSpPr>
          <p:nvPr/>
        </p:nvSpPr>
        <p:spPr bwMode="auto">
          <a:xfrm>
            <a:off x="250825" y="1773238"/>
            <a:ext cx="1685925" cy="792162"/>
          </a:xfrm>
          <a:prstGeom prst="borderCallout1">
            <a:avLst>
              <a:gd name="adj1" fmla="val 14431"/>
              <a:gd name="adj2" fmla="val 104519"/>
              <a:gd name="adj3" fmla="val -40282"/>
              <a:gd name="adj4" fmla="val 104519"/>
            </a:avLst>
          </a:prstGeom>
          <a:solidFill>
            <a:srgbClr val="BDFFFF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hlink"/>
                </a:solidFill>
                <a:ea typeface="楷体_GB2312" pitchFamily="49" charset="-122"/>
              </a:rPr>
              <a:t>最大集电极电流</a:t>
            </a:r>
          </a:p>
        </p:txBody>
      </p:sp>
      <p:sp>
        <p:nvSpPr>
          <p:cNvPr id="729093" name="AutoShape 5">
            <a:extLst>
              <a:ext uri="{FF2B5EF4-FFF2-40B4-BE49-F238E27FC236}">
                <a16:creationId xmlns:a16="http://schemas.microsoft.com/office/drawing/2014/main" id="{AF0D93BC-DE18-AEF0-232E-E7A906110EA7}"/>
              </a:ext>
            </a:extLst>
          </p:cNvPr>
          <p:cNvSpPr>
            <a:spLocks/>
          </p:cNvSpPr>
          <p:nvPr/>
        </p:nvSpPr>
        <p:spPr bwMode="auto">
          <a:xfrm>
            <a:off x="3132138" y="1736725"/>
            <a:ext cx="2895600" cy="850900"/>
          </a:xfrm>
          <a:prstGeom prst="borderCallout1">
            <a:avLst>
              <a:gd name="adj1" fmla="val 13431"/>
              <a:gd name="adj2" fmla="val -2630"/>
              <a:gd name="adj3" fmla="val -35449"/>
              <a:gd name="adj4" fmla="val -6306"/>
            </a:avLst>
          </a:prstGeom>
          <a:solidFill>
            <a:srgbClr val="BDFFFF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hlink"/>
                </a:solidFill>
                <a:ea typeface="楷体_GB2312" pitchFamily="49" charset="-122"/>
              </a:rPr>
              <a:t>最大集电极耗散功率，</a:t>
            </a:r>
            <a:r>
              <a:rPr lang="en-US" altLang="zh-CN" i="1">
                <a:solidFill>
                  <a:schemeClr val="hlink"/>
                </a:solidFill>
                <a:ea typeface="楷体_GB2312" pitchFamily="49" charset="-122"/>
              </a:rPr>
              <a:t>P</a:t>
            </a:r>
            <a:r>
              <a:rPr lang="en-US" altLang="zh-CN" baseline="-25000">
                <a:solidFill>
                  <a:schemeClr val="hlink"/>
                </a:solidFill>
                <a:ea typeface="楷体_GB2312" pitchFamily="49" charset="-122"/>
              </a:rPr>
              <a:t>CM</a:t>
            </a:r>
            <a:r>
              <a:rPr lang="zh-CN" altLang="en-US">
                <a:solidFill>
                  <a:schemeClr val="hlink"/>
                </a:solidFill>
                <a:ea typeface="楷体_GB2312" pitchFamily="49" charset="-122"/>
              </a:rPr>
              <a:t>＝</a:t>
            </a:r>
            <a:r>
              <a:rPr lang="en-US" altLang="zh-CN" i="1">
                <a:solidFill>
                  <a:schemeClr val="hlink"/>
                </a:solidFill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chemeClr val="hlink"/>
                </a:solidFill>
                <a:ea typeface="楷体_GB2312" pitchFamily="49" charset="-122"/>
              </a:rPr>
              <a:t>C</a:t>
            </a:r>
            <a:r>
              <a:rPr lang="en-US" altLang="zh-CN" i="1">
                <a:solidFill>
                  <a:schemeClr val="hlink"/>
                </a:solidFill>
                <a:ea typeface="楷体_GB2312" pitchFamily="49" charset="-122"/>
              </a:rPr>
              <a:t>u</a:t>
            </a:r>
            <a:r>
              <a:rPr lang="en-US" altLang="zh-CN" baseline="-25000">
                <a:solidFill>
                  <a:schemeClr val="hlink"/>
                </a:solidFill>
                <a:ea typeface="楷体_GB2312" pitchFamily="49" charset="-122"/>
              </a:rPr>
              <a:t>CE</a:t>
            </a:r>
            <a:endParaRPr lang="en-US" altLang="zh-CN">
              <a:solidFill>
                <a:schemeClr val="hlink"/>
              </a:solidFill>
              <a:ea typeface="楷体_GB2312" pitchFamily="49" charset="-122"/>
            </a:endParaRPr>
          </a:p>
        </p:txBody>
      </p:sp>
      <p:sp>
        <p:nvSpPr>
          <p:cNvPr id="729095" name="Text Box 7">
            <a:extLst>
              <a:ext uri="{FF2B5EF4-FFF2-40B4-BE49-F238E27FC236}">
                <a16:creationId xmlns:a16="http://schemas.microsoft.com/office/drawing/2014/main" id="{37B83891-3EF6-C721-992A-47F96D42B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016000"/>
            <a:ext cx="647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000" b="0"/>
              <a:t>3. </a:t>
            </a:r>
            <a:r>
              <a:rPr lang="zh-CN" altLang="en-US" sz="2000"/>
              <a:t>极限参数</a:t>
            </a:r>
            <a:r>
              <a:rPr lang="zh-CN" altLang="en-US" sz="2000" b="0"/>
              <a:t>：</a:t>
            </a:r>
            <a:r>
              <a:rPr lang="en-US" altLang="zh-CN" sz="2000" i="1"/>
              <a:t>I</a:t>
            </a:r>
            <a:r>
              <a:rPr lang="en-US" altLang="zh-CN" sz="2000" baseline="-25000"/>
              <a:t>CM</a:t>
            </a:r>
            <a:r>
              <a:rPr lang="zh-CN" altLang="en-US" sz="2000"/>
              <a:t>、</a:t>
            </a:r>
            <a:r>
              <a:rPr lang="en-US" altLang="zh-CN" sz="2000" i="1"/>
              <a:t>P</a:t>
            </a:r>
            <a:r>
              <a:rPr lang="en-US" altLang="zh-CN" sz="2000" baseline="-25000"/>
              <a:t>CM</a:t>
            </a:r>
            <a:r>
              <a:rPr lang="zh-CN" altLang="en-US" sz="2000"/>
              <a:t>、</a:t>
            </a:r>
            <a:r>
              <a:rPr lang="en-US" altLang="zh-CN" sz="2000" i="1"/>
              <a:t>U</a:t>
            </a:r>
            <a:r>
              <a:rPr lang="zh-CN" altLang="en-US" sz="2000" baseline="-25000"/>
              <a:t>（</a:t>
            </a:r>
            <a:r>
              <a:rPr lang="en-US" altLang="zh-CN" sz="2000" baseline="-25000"/>
              <a:t>BR</a:t>
            </a:r>
            <a:r>
              <a:rPr lang="zh-CN" altLang="en-US" sz="2000" baseline="-25000"/>
              <a:t>）</a:t>
            </a:r>
            <a:r>
              <a:rPr lang="en-US" altLang="zh-CN" sz="2000" baseline="-25000"/>
              <a:t>CEO</a:t>
            </a:r>
            <a:endParaRPr lang="en-US" altLang="zh-CN" sz="2000"/>
          </a:p>
        </p:txBody>
      </p:sp>
      <p:sp>
        <p:nvSpPr>
          <p:cNvPr id="29703" name="Rectangle 8">
            <a:extLst>
              <a:ext uri="{FF2B5EF4-FFF2-40B4-BE49-F238E27FC236}">
                <a16:creationId xmlns:a16="http://schemas.microsoft.com/office/drawing/2014/main" id="{7C993036-0C3A-F003-DDD3-94134E1766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/>
              <a:t>6.1.4  </a:t>
            </a:r>
            <a:r>
              <a:rPr lang="zh-CN" altLang="en-US"/>
              <a:t>晶体管的主要参数</a:t>
            </a:r>
          </a:p>
        </p:txBody>
      </p:sp>
      <p:graphicFrame>
        <p:nvGraphicFramePr>
          <p:cNvPr id="729097" name="Object 9">
            <a:extLst>
              <a:ext uri="{FF2B5EF4-FFF2-40B4-BE49-F238E27FC236}">
                <a16:creationId xmlns:a16="http://schemas.microsoft.com/office/drawing/2014/main" id="{5B0ACCAC-F0B8-0E9E-8FD7-4C618C1A8B4F}"/>
              </a:ext>
            </a:extLst>
          </p:cNvPr>
          <p:cNvGraphicFramePr>
            <a:graphicFrameLocks/>
          </p:cNvGraphicFramePr>
          <p:nvPr/>
        </p:nvGraphicFramePr>
        <p:xfrm>
          <a:off x="1978025" y="2195513"/>
          <a:ext cx="48260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446907" imgH="2444496" progId="Visio.Drawing.11">
                  <p:embed/>
                </p:oleObj>
              </mc:Choice>
              <mc:Fallback>
                <p:oleObj name="Visio" r:id="rId2" imgW="3446907" imgH="2444496" progId="Visio.Drawing.11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025" y="2195513"/>
                        <a:ext cx="4826000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9098" name="Object 10">
            <a:extLst>
              <a:ext uri="{FF2B5EF4-FFF2-40B4-BE49-F238E27FC236}">
                <a16:creationId xmlns:a16="http://schemas.microsoft.com/office/drawing/2014/main" id="{4D5B3054-2405-D3F9-F04C-A876FD001A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0613" y="3213100"/>
          <a:ext cx="1778000" cy="13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269873" imgH="96393" progId="Visio.Drawing.11">
                  <p:embed/>
                </p:oleObj>
              </mc:Choice>
              <mc:Fallback>
                <p:oleObj name="Visio" r:id="rId4" imgW="1269873" imgH="96393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3" y="3213100"/>
                        <a:ext cx="1778000" cy="134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9099" name="Object 11">
            <a:extLst>
              <a:ext uri="{FF2B5EF4-FFF2-40B4-BE49-F238E27FC236}">
                <a16:creationId xmlns:a16="http://schemas.microsoft.com/office/drawing/2014/main" id="{917D9884-B6F1-C31F-B3D1-9BF65B5670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2125" y="2952750"/>
          <a:ext cx="5572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52984" imgH="240030" progId="Visio.Drawing.11">
                  <p:embed/>
                </p:oleObj>
              </mc:Choice>
              <mc:Fallback>
                <p:oleObj name="Visio" r:id="rId6" imgW="252984" imgH="240030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2952750"/>
                        <a:ext cx="557213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9100" name="Object 12">
            <a:extLst>
              <a:ext uri="{FF2B5EF4-FFF2-40B4-BE49-F238E27FC236}">
                <a16:creationId xmlns:a16="http://schemas.microsoft.com/office/drawing/2014/main" id="{395E78D0-D4F8-C37E-A082-892C0C440275}"/>
              </a:ext>
            </a:extLst>
          </p:cNvPr>
          <p:cNvGraphicFramePr>
            <a:graphicFrameLocks/>
          </p:cNvGraphicFramePr>
          <p:nvPr/>
        </p:nvGraphicFramePr>
        <p:xfrm>
          <a:off x="3814763" y="3208338"/>
          <a:ext cx="1939925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385316" imgH="1307211" progId="Visio.Drawing.11">
                  <p:embed/>
                </p:oleObj>
              </mc:Choice>
              <mc:Fallback>
                <p:oleObj name="Visio" r:id="rId8" imgW="1385316" imgH="1307211" progId="Visio.Drawing.11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4763" y="3208338"/>
                        <a:ext cx="1939925" cy="183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9101" name="Object 13">
            <a:extLst>
              <a:ext uri="{FF2B5EF4-FFF2-40B4-BE49-F238E27FC236}">
                <a16:creationId xmlns:a16="http://schemas.microsoft.com/office/drawing/2014/main" id="{73EC3C83-A06A-B888-B342-EABB35610733}"/>
              </a:ext>
            </a:extLst>
          </p:cNvPr>
          <p:cNvGraphicFramePr>
            <a:graphicFrameLocks/>
          </p:cNvGraphicFramePr>
          <p:nvPr/>
        </p:nvGraphicFramePr>
        <p:xfrm>
          <a:off x="5146675" y="4679950"/>
          <a:ext cx="124142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882015" imgH="640842" progId="Visio.Drawing.11">
                  <p:embed/>
                </p:oleObj>
              </mc:Choice>
              <mc:Fallback>
                <p:oleObj name="Visio" r:id="rId10" imgW="882015" imgH="640842" progId="Visio.Drawing.11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6675" y="4679950"/>
                        <a:ext cx="1241425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9094" name="Text Box 6">
            <a:extLst>
              <a:ext uri="{FF2B5EF4-FFF2-40B4-BE49-F238E27FC236}">
                <a16:creationId xmlns:a16="http://schemas.microsoft.com/office/drawing/2014/main" id="{D8149F46-AA19-3308-C87A-A0ED32B1E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0188" y="3671888"/>
            <a:ext cx="1258887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>
                <a:solidFill>
                  <a:schemeClr val="hlink"/>
                </a:solidFill>
              </a:rPr>
              <a:t>安全工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>
                <a:solidFill>
                  <a:schemeClr val="hlink"/>
                </a:solidFill>
              </a:rPr>
              <a:t>作区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9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2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72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72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72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72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72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72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729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72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091" grpId="0" animBg="1"/>
      <p:bldP spid="729092" grpId="0" animBg="1"/>
      <p:bldP spid="729093" grpId="0" animBg="1"/>
      <p:bldP spid="729095" grpId="0" build="p" autoUpdateAnimBg="0"/>
      <p:bldP spid="72909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99F814C0-B4C1-14FD-16E7-0A11C974AD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6985000" cy="720725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章 晶体三极管及其放大电路</a:t>
            </a:r>
            <a:endParaRPr lang="en-US" altLang="zh-CN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8915" name="Group 15">
            <a:extLst>
              <a:ext uri="{FF2B5EF4-FFF2-40B4-BE49-F238E27FC236}">
                <a16:creationId xmlns:a16="http://schemas.microsoft.com/office/drawing/2014/main" id="{B4BF03DA-AD3B-795B-4125-4F28209CBB94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909638"/>
            <a:ext cx="8389938" cy="5367337"/>
            <a:chOff x="862" y="730"/>
            <a:chExt cx="4218" cy="2655"/>
          </a:xfrm>
        </p:grpSpPr>
        <p:sp>
          <p:nvSpPr>
            <p:cNvPr id="38919" name="AutoShape 7">
              <a:extLst>
                <a:ext uri="{FF2B5EF4-FFF2-40B4-BE49-F238E27FC236}">
                  <a16:creationId xmlns:a16="http://schemas.microsoft.com/office/drawing/2014/main" id="{30296496-578E-63B3-3BEB-60A80B0F2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" y="1003"/>
              <a:ext cx="4218" cy="2382"/>
            </a:xfrm>
            <a:prstGeom prst="roundRect">
              <a:avLst>
                <a:gd name="adj" fmla="val 5542"/>
              </a:avLst>
            </a:prstGeom>
            <a:noFill/>
            <a:ln w="38100">
              <a:solidFill>
                <a:srgbClr val="45836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20" name="Text Box 6">
              <a:extLst>
                <a:ext uri="{FF2B5EF4-FFF2-40B4-BE49-F238E27FC236}">
                  <a16:creationId xmlns:a16="http://schemas.microsoft.com/office/drawing/2014/main" id="{A135C90C-A9AF-DD60-4685-A1739EEE1F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5" y="857"/>
              <a:ext cx="1799" cy="2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3200">
                  <a:solidFill>
                    <a:srgbClr val="45836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   本  节  小  结</a:t>
              </a:r>
            </a:p>
          </p:txBody>
        </p:sp>
        <p:sp>
          <p:nvSpPr>
            <p:cNvPr id="38921" name="Oval 4">
              <a:extLst>
                <a:ext uri="{FF2B5EF4-FFF2-40B4-BE49-F238E27FC236}">
                  <a16:creationId xmlns:a16="http://schemas.microsoft.com/office/drawing/2014/main" id="{9AA2B454-1EA5-21DB-2062-12BFB5CB2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6" y="730"/>
              <a:ext cx="771" cy="499"/>
            </a:xfrm>
            <a:prstGeom prst="ellipse">
              <a:avLst/>
            </a:prstGeom>
            <a:gradFill rotWithShape="1">
              <a:gsLst>
                <a:gs pos="0">
                  <a:srgbClr val="458361">
                    <a:alpha val="46999"/>
                  </a:srgbClr>
                </a:gs>
                <a:gs pos="100000">
                  <a:srgbClr val="203D2D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22" name="Oval 10">
              <a:extLst>
                <a:ext uri="{FF2B5EF4-FFF2-40B4-BE49-F238E27FC236}">
                  <a16:creationId xmlns:a16="http://schemas.microsoft.com/office/drawing/2014/main" id="{28F28E8B-BCF9-3094-1200-08F9DACFF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8" y="748"/>
              <a:ext cx="771" cy="499"/>
            </a:xfrm>
            <a:prstGeom prst="ellipse">
              <a:avLst/>
            </a:prstGeom>
            <a:gradFill rotWithShape="1">
              <a:gsLst>
                <a:gs pos="0">
                  <a:srgbClr val="458361">
                    <a:alpha val="46999"/>
                  </a:srgbClr>
                </a:gs>
                <a:gs pos="100000">
                  <a:srgbClr val="203D2D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38923" name="Picture 13" descr="未标题-1">
              <a:extLst>
                <a:ext uri="{FF2B5EF4-FFF2-40B4-BE49-F238E27FC236}">
                  <a16:creationId xmlns:a16="http://schemas.microsoft.com/office/drawing/2014/main" id="{600CA977-2CDA-B23F-76DA-FA933E8ED8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73431">
              <a:off x="1297" y="899"/>
              <a:ext cx="553" cy="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8916" name="Picture 13" descr="未标题-1">
            <a:extLst>
              <a:ext uri="{FF2B5EF4-FFF2-40B4-BE49-F238E27FC236}">
                <a16:creationId xmlns:a16="http://schemas.microsoft.com/office/drawing/2014/main" id="{05F0C8A3-B4EF-A95E-272F-295752CC6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0600379">
            <a:off x="5472113" y="904875"/>
            <a:ext cx="1100137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Rectangle 54">
            <a:extLst>
              <a:ext uri="{FF2B5EF4-FFF2-40B4-BE49-F238E27FC236}">
                <a16:creationId xmlns:a16="http://schemas.microsoft.com/office/drawing/2014/main" id="{48237495-8B17-10B8-1986-ED2F0F6AC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989138"/>
            <a:ext cx="69500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8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、晶体管的共射特性曲线；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8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、基本共射放大电路的组成及工作原理；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8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、晶体管的输出特性曲线及工作区；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sz="28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、基本共射放大电路的工作原理。</a:t>
            </a:r>
          </a:p>
        </p:txBody>
      </p:sp>
      <p:sp>
        <p:nvSpPr>
          <p:cNvPr id="38918" name="Rectangle 59">
            <a:extLst>
              <a:ext uri="{FF2B5EF4-FFF2-40B4-BE49-F238E27FC236}">
                <a16:creationId xmlns:a16="http://schemas.microsoft.com/office/drawing/2014/main" id="{58A90EF1-C53F-900A-CDA8-422DDB829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038" y="4868863"/>
            <a:ext cx="6881812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作业：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6.1-6.4</a:t>
            </a:r>
            <a:r>
              <a:rPr lang="zh-CN" altLang="en-US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>
            <a:extLst>
              <a:ext uri="{FF2B5EF4-FFF2-40B4-BE49-F238E27FC236}">
                <a16:creationId xmlns:a16="http://schemas.microsoft.com/office/drawing/2014/main" id="{01BD0DE1-6417-46A9-74CB-71EE1E7A8F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5AFB3D-8EB2-4DB9-9561-6AEBAEBA99A9}" type="slidenum">
              <a:rPr lang="zh-CN" altLang="en-US" sz="1600" smtClean="0">
                <a:solidFill>
                  <a:srgbClr val="FFFF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6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2BAACD9-CE54-96DB-8E2D-566D5359E3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第</a:t>
            </a:r>
            <a:r>
              <a:rPr lang="en-US" altLang="zh-CN" sz="3200"/>
              <a:t>6</a:t>
            </a:r>
            <a:r>
              <a:rPr lang="zh-CN" altLang="en-US" sz="3200"/>
              <a:t>章 晶体三极管及其放大电路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4D3270F3-E9E8-C543-AA8B-141BD3EAB6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zh-CN" sz="2800" dirty="0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6.1  </a:t>
            </a:r>
            <a:r>
              <a:rPr lang="zh-CN" altLang="en-US" sz="2800" dirty="0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晶体三极管的外部特性 </a:t>
            </a:r>
            <a:endParaRPr lang="zh-CN" altLang="en-US" sz="2800" dirty="0"/>
          </a:p>
          <a:p>
            <a:pPr lvl="1">
              <a:lnSpc>
                <a:spcPct val="150000"/>
              </a:lnSpc>
            </a:pPr>
            <a:r>
              <a:rPr lang="en-US" altLang="zh-CN" sz="2800" dirty="0">
                <a:hlinkClick r:id="rId3" action="ppaction://hlinksldjump"/>
              </a:rPr>
              <a:t>6.2  </a:t>
            </a:r>
            <a:r>
              <a:rPr lang="zh-CN" altLang="en-US" sz="2800" dirty="0">
                <a:hlinkClick r:id="rId3" action="ppaction://hlinksldjump"/>
              </a:rPr>
              <a:t>放大电路的组成和工作原理 </a:t>
            </a:r>
            <a:endParaRPr lang="zh-CN" altLang="en-US" sz="2800" dirty="0"/>
          </a:p>
          <a:p>
            <a:pPr lvl="1">
              <a:lnSpc>
                <a:spcPct val="150000"/>
              </a:lnSpc>
            </a:pPr>
            <a:r>
              <a:rPr lang="en-US" altLang="zh-CN" sz="2800" dirty="0"/>
              <a:t>6.3  </a:t>
            </a:r>
            <a:r>
              <a:rPr lang="zh-CN" altLang="en-US" sz="2800" dirty="0"/>
              <a:t>放大电路的分析 </a:t>
            </a:r>
          </a:p>
          <a:p>
            <a:pPr lvl="1">
              <a:lnSpc>
                <a:spcPct val="150000"/>
              </a:lnSpc>
            </a:pPr>
            <a:r>
              <a:rPr lang="en-US" altLang="zh-CN" sz="2800" dirty="0"/>
              <a:t>6.4  </a:t>
            </a:r>
            <a:r>
              <a:rPr lang="zh-CN" altLang="en-US" sz="2800" dirty="0"/>
              <a:t>放大电路的三种接法 </a:t>
            </a:r>
          </a:p>
        </p:txBody>
      </p:sp>
    </p:spTree>
    <p:extLst>
      <p:ext uri="{BB962C8B-B14F-4D97-AF65-F5344CB8AC3E}">
        <p14:creationId xmlns:p14="http://schemas.microsoft.com/office/powerpoint/2010/main" val="38600526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9D51FB0-3596-0450-81ED-D4561CDA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/>
              <a:t>6.2  </a:t>
            </a:r>
            <a:r>
              <a:rPr lang="zh-CN" altLang="en-US" sz="3600" b="1" dirty="0"/>
              <a:t>放大电路的组成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DA8D4E-FDD6-C6B5-FE99-98C05D0579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3D00F3-C5C2-44C8-A145-F039BC2726CB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716DB10-3D1C-68DB-512A-EF54A4074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206" y="3284984"/>
            <a:ext cx="8810625" cy="3045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charset="0"/>
              <a:buChar char="p"/>
            </a:pPr>
            <a:r>
              <a:rPr lang="zh-CN" altLang="en-US" b="0" kern="0" dirty="0">
                <a:solidFill>
                  <a:srgbClr val="FF0000"/>
                </a:solidFill>
              </a:rPr>
              <a:t>静态工作点合适</a:t>
            </a:r>
            <a:r>
              <a:rPr lang="zh-CN" altLang="en-US" b="0" kern="0" dirty="0"/>
              <a:t>：</a:t>
            </a:r>
          </a:p>
          <a:p>
            <a:r>
              <a:rPr lang="zh-CN" altLang="en-US" sz="2000" b="0" kern="0" dirty="0"/>
              <a:t>合适的</a:t>
            </a:r>
            <a:r>
              <a:rPr lang="zh-CN" altLang="en-US" sz="2000" b="0" kern="0" dirty="0">
                <a:solidFill>
                  <a:srgbClr val="FF0000"/>
                </a:solidFill>
              </a:rPr>
              <a:t>直流电源</a:t>
            </a:r>
            <a:r>
              <a:rPr lang="zh-CN" altLang="en-US" sz="2000" b="0" kern="0" dirty="0"/>
              <a:t>、合适的电路（元件）参数，</a:t>
            </a:r>
            <a:r>
              <a:rPr lang="zh-CN" altLang="en-US" sz="2000" b="0" kern="0" dirty="0">
                <a:highlight>
                  <a:srgbClr val="FFFF00"/>
                </a:highlight>
                <a:sym typeface="+mn-ea"/>
              </a:rPr>
              <a:t>保证晶体管工作在放大区</a:t>
            </a:r>
            <a:r>
              <a:rPr lang="en-US" altLang="zh-CN" sz="2000" b="0" kern="0" dirty="0">
                <a:solidFill>
                  <a:srgbClr val="C00000"/>
                </a:solidFill>
                <a:sym typeface="+mn-ea"/>
              </a:rPr>
              <a:t>( </a:t>
            </a:r>
            <a:r>
              <a:rPr lang="zh-CN" altLang="en-US" sz="2000" b="0" kern="0" dirty="0">
                <a:solidFill>
                  <a:srgbClr val="C00000"/>
                </a:solidFill>
                <a:sym typeface="+mn-ea"/>
              </a:rPr>
              <a:t>发射结正偏、集电结反偏）</a:t>
            </a:r>
            <a:r>
              <a:rPr lang="zh-CN" altLang="en-US" sz="2000" b="0" kern="0" dirty="0"/>
              <a:t>。</a:t>
            </a:r>
            <a:endParaRPr lang="zh-CN" altLang="en-US" b="0" kern="0" dirty="0"/>
          </a:p>
          <a:p>
            <a:pPr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b="0" kern="0" dirty="0">
                <a:solidFill>
                  <a:srgbClr val="FF0000"/>
                </a:solidFill>
              </a:rPr>
              <a:t>动态信号</a:t>
            </a:r>
            <a:r>
              <a:rPr lang="zh-CN" altLang="en-US" b="0" kern="0" dirty="0"/>
              <a:t>能够作用于晶体管的输入回路，在负载上能够获得放大了的动态信号。</a:t>
            </a:r>
          </a:p>
          <a:p>
            <a:pPr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b="0" kern="0" dirty="0">
                <a:solidFill>
                  <a:srgbClr val="FF0000"/>
                </a:solidFill>
              </a:rPr>
              <a:t>对实用放大电路的要求</a:t>
            </a:r>
            <a:r>
              <a:rPr lang="zh-CN" altLang="en-US" b="0" kern="0" dirty="0"/>
              <a:t>：共地、直流电源种类尽可能少、</a:t>
            </a:r>
            <a:r>
              <a:rPr lang="zh-CN" altLang="en-US" b="0" kern="0" dirty="0">
                <a:solidFill>
                  <a:srgbClr val="FF0000"/>
                </a:solidFill>
              </a:rPr>
              <a:t>负载上无直流分量</a:t>
            </a:r>
            <a:r>
              <a:rPr lang="zh-CN" altLang="en-US" b="0" kern="0" dirty="0"/>
              <a:t>。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91ED2AC5-656E-D5C5-A80E-B413A4151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163790"/>
            <a:ext cx="2376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b="0" dirty="0"/>
              <a:t>1. </a:t>
            </a:r>
            <a:r>
              <a:rPr lang="zh-CN" altLang="en-US" sz="2800" b="0" dirty="0"/>
              <a:t>组成原则</a:t>
            </a:r>
          </a:p>
        </p:txBody>
      </p:sp>
      <p:graphicFrame>
        <p:nvGraphicFramePr>
          <p:cNvPr id="10" name="Object 38">
            <a:extLst>
              <a:ext uri="{FF2B5EF4-FFF2-40B4-BE49-F238E27FC236}">
                <a16:creationId xmlns:a16="http://schemas.microsoft.com/office/drawing/2014/main" id="{1D7FD8BC-5C4E-E594-647A-CEA84D3B98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430601"/>
              </p:ext>
            </p:extLst>
          </p:nvPr>
        </p:nvGraphicFramePr>
        <p:xfrm>
          <a:off x="4103306" y="-99392"/>
          <a:ext cx="5121910" cy="3804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798445" imgH="2082165" progId="Visio.Drawing.11">
                  <p:embed/>
                </p:oleObj>
              </mc:Choice>
              <mc:Fallback>
                <p:oleObj name="Visio" r:id="rId2" imgW="2798445" imgH="2082165" progId="Visio.Drawing.11">
                  <p:embed/>
                  <p:pic>
                    <p:nvPicPr>
                      <p:cNvPr id="737318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306" y="-99392"/>
                        <a:ext cx="5121910" cy="38042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47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85973-E528-1E86-2BE2-1DE48DC2C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/>
              <a:t>6.2  </a:t>
            </a:r>
            <a:r>
              <a:rPr lang="zh-CN" altLang="en-US" sz="3600" b="1" dirty="0"/>
              <a:t>放大电路的组成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E18756-A49F-ADC3-D586-3B7447E559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3D00F3-C5C2-44C8-A145-F039BC2726CB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F49CBE-0CFA-418B-E147-A5B6BDED4601}"/>
              </a:ext>
            </a:extLst>
          </p:cNvPr>
          <p:cNvSpPr/>
          <p:nvPr/>
        </p:nvSpPr>
        <p:spPr>
          <a:xfrm>
            <a:off x="-34925" y="5546887"/>
            <a:ext cx="9144000" cy="13047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2EBAF96-50E2-8184-F30E-2A47BDB34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" y="1531329"/>
            <a:ext cx="8229600" cy="4525963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ym typeface="宋体" panose="02010600030101010101" pitchFamily="2" charset="-122"/>
              </a:rPr>
              <a:t>以用途最广的 阻容耦合共发射极放大电路为例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  <a:sym typeface="宋体" panose="02010600030101010101" pitchFamily="2" charset="-122"/>
            </a:endParaRPr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62AF8FEE-856A-32D7-92F5-38AE1A3FBE64}"/>
              </a:ext>
            </a:extLst>
          </p:cNvPr>
          <p:cNvSpPr txBox="1">
            <a:spLocks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9pPr>
          </a:lstStyle>
          <a:p>
            <a:fld id="{9A0DB2DC-4C9A-4742-B13C-FB6460FD3503}" type="slidenum">
              <a:rPr lang="zh-CN" altLang="en-US" sz="1200" smtClean="0"/>
              <a:pPr/>
              <a:t>28</a:t>
            </a:fld>
            <a:endParaRPr lang="zh-CN" altLang="en-US" sz="1200"/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616B2889-A4C8-F165-A74B-8A04D30A1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516" y="1060413"/>
            <a:ext cx="6082665" cy="460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sz="2400" b="0" dirty="0">
                <a:sym typeface="+mn-ea"/>
              </a:rPr>
              <a:t>2  </a:t>
            </a:r>
            <a:r>
              <a:rPr lang="zh-CN" altLang="en-US" sz="2400" b="0" dirty="0">
                <a:sym typeface="+mn-ea"/>
              </a:rPr>
              <a:t>阻容耦合放大电路的工作原理和波形分析</a:t>
            </a:r>
            <a:endParaRPr lang="zh-CN" altLang="en-US" sz="2400" b="0" strike="noStrike" noProof="1">
              <a:sym typeface="+mn-ea"/>
            </a:endParaRPr>
          </a:p>
        </p:txBody>
      </p:sp>
      <p:graphicFrame>
        <p:nvGraphicFramePr>
          <p:cNvPr id="9" name="Object 15">
            <a:extLst>
              <a:ext uri="{FF2B5EF4-FFF2-40B4-BE49-F238E27FC236}">
                <a16:creationId xmlns:a16="http://schemas.microsoft.com/office/drawing/2014/main" id="{5E5DB960-EE38-A885-8CF7-2D3BB97D73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980144"/>
              </p:ext>
            </p:extLst>
          </p:nvPr>
        </p:nvGraphicFramePr>
        <p:xfrm>
          <a:off x="2154873" y="2402877"/>
          <a:ext cx="4530725" cy="293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621915" imgH="1707515" progId="Visio.Drawing.11">
                  <p:embed/>
                </p:oleObj>
              </mc:Choice>
              <mc:Fallback>
                <p:oleObj r:id="rId2" imgW="2621915" imgH="1707515" progId="Visio.Drawing.11">
                  <p:embed/>
                  <p:pic>
                    <p:nvPicPr>
                      <p:cNvPr id="760847" name="Object 1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54873" y="2402877"/>
                        <a:ext cx="4530725" cy="29343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1">
            <a:extLst>
              <a:ext uri="{FF2B5EF4-FFF2-40B4-BE49-F238E27FC236}">
                <a16:creationId xmlns:a16="http://schemas.microsoft.com/office/drawing/2014/main" id="{36CDADC7-C1D5-1ED3-2FE4-B3ABD5D6AE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03688" y="3244215"/>
          <a:ext cx="4429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38455" imgH="361315" progId="Visio.Drawing.11">
                  <p:embed/>
                </p:oleObj>
              </mc:Choice>
              <mc:Fallback>
                <p:oleObj name="Visio" r:id="rId4" imgW="338455" imgH="361315" progId="Visio.Drawing.11">
                  <p:embed/>
                  <p:pic>
                    <p:nvPicPr>
                      <p:cNvPr id="73934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688" y="3244215"/>
                        <a:ext cx="44291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2">
            <a:extLst>
              <a:ext uri="{FF2B5EF4-FFF2-40B4-BE49-F238E27FC236}">
                <a16:creationId xmlns:a16="http://schemas.microsoft.com/office/drawing/2014/main" id="{829B2908-6A56-8342-A7EE-880EB6F13B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46600" y="2959418"/>
          <a:ext cx="33813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59715" imgH="394970" progId="Visio.Drawing.11">
                  <p:embed/>
                </p:oleObj>
              </mc:Choice>
              <mc:Fallback>
                <p:oleObj name="Visio" r:id="rId6" imgW="259715" imgH="394970" progId="Visio.Drawing.11">
                  <p:embed/>
                  <p:pic>
                    <p:nvPicPr>
                      <p:cNvPr id="73935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6600" y="2959418"/>
                        <a:ext cx="338138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6">
            <a:extLst>
              <a:ext uri="{FF2B5EF4-FFF2-40B4-BE49-F238E27FC236}">
                <a16:creationId xmlns:a16="http://schemas.microsoft.com/office/drawing/2014/main" id="{AF3C86C2-FEE6-6863-ED4C-CAF0365C22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35300" y="3672205"/>
          <a:ext cx="429895" cy="1119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286385" imgH="661035" progId="Visio.Drawing.11">
                  <p:embed/>
                </p:oleObj>
              </mc:Choice>
              <mc:Fallback>
                <p:oleObj name="Visio" r:id="rId8" imgW="286385" imgH="661035" progId="Visio.Drawing.11">
                  <p:embed/>
                  <p:pic>
                    <p:nvPicPr>
                      <p:cNvPr id="73934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0" y="3672205"/>
                        <a:ext cx="429895" cy="11195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9">
            <a:extLst>
              <a:ext uri="{FF2B5EF4-FFF2-40B4-BE49-F238E27FC236}">
                <a16:creationId xmlns:a16="http://schemas.microsoft.com/office/drawing/2014/main" id="{26E6E525-1702-61E2-6523-43F7E3031E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4663" y="3719513"/>
          <a:ext cx="587375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451485" imgH="609600" progId="Visio.Drawing.11">
                  <p:embed/>
                </p:oleObj>
              </mc:Choice>
              <mc:Fallback>
                <p:oleObj name="Visio" r:id="rId10" imgW="451485" imgH="609600" progId="Visio.Drawing.11">
                  <p:embed/>
                  <p:pic>
                    <p:nvPicPr>
                      <p:cNvPr id="73934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3719513"/>
                        <a:ext cx="587375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3">
            <a:extLst>
              <a:ext uri="{FF2B5EF4-FFF2-40B4-BE49-F238E27FC236}">
                <a16:creationId xmlns:a16="http://schemas.microsoft.com/office/drawing/2014/main" id="{F26244BC-A917-DC6C-CB6F-D6BDFC6FAB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9973" y="3104357"/>
          <a:ext cx="727075" cy="1907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2" imgW="401955" imgH="1041400" progId="Visio.Drawing.11">
                  <p:embed/>
                </p:oleObj>
              </mc:Choice>
              <mc:Fallback>
                <p:oleObj name="Visio" r:id="rId12" imgW="401955" imgH="1041400" progId="Visio.Drawing.11">
                  <p:embed/>
                  <p:pic>
                    <p:nvPicPr>
                      <p:cNvPr id="73935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973" y="3104357"/>
                        <a:ext cx="727075" cy="19075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5">
            <a:extLst>
              <a:ext uri="{FF2B5EF4-FFF2-40B4-BE49-F238E27FC236}">
                <a16:creationId xmlns:a16="http://schemas.microsoft.com/office/drawing/2014/main" id="{BC89451A-FED8-6DE0-132D-27967C7BE5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47485" y="3432810"/>
          <a:ext cx="309563" cy="125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4" imgW="236855" imgH="937260" progId="Visio.Drawing.11">
                  <p:embed/>
                </p:oleObj>
              </mc:Choice>
              <mc:Fallback>
                <p:oleObj name="Visio" r:id="rId14" imgW="236855" imgH="937260" progId="Visio.Drawing.11">
                  <p:embed/>
                  <p:pic>
                    <p:nvPicPr>
                      <p:cNvPr id="73935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7485" y="3432810"/>
                        <a:ext cx="309563" cy="1255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4">
            <a:extLst>
              <a:ext uri="{FF2B5EF4-FFF2-40B4-BE49-F238E27FC236}">
                <a16:creationId xmlns:a16="http://schemas.microsoft.com/office/drawing/2014/main" id="{E704D3DB-E858-3E95-DC5F-3CAA64293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" y="1988840"/>
            <a:ext cx="68643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0" dirty="0"/>
              <a:t>动态时，</a:t>
            </a:r>
            <a:r>
              <a:rPr lang="en-US" altLang="zh-CN" i="1" dirty="0" err="1">
                <a:sym typeface="+mn-ea"/>
              </a:rPr>
              <a:t>u</a:t>
            </a:r>
            <a:r>
              <a:rPr lang="en-US" altLang="zh-CN" baseline="-25000" dirty="0" err="1">
                <a:sym typeface="+mn-ea"/>
              </a:rPr>
              <a:t>BE</a:t>
            </a:r>
            <a:r>
              <a:rPr lang="zh-CN" altLang="en-US" dirty="0">
                <a:sym typeface="+mn-ea"/>
              </a:rPr>
              <a:t>＝</a:t>
            </a:r>
            <a:r>
              <a:rPr lang="en-US" altLang="zh-CN" i="1" dirty="0" err="1">
                <a:sym typeface="+mn-ea"/>
              </a:rPr>
              <a:t>u</a:t>
            </a:r>
            <a:r>
              <a:rPr lang="en-US" altLang="zh-CN" baseline="-25000" dirty="0" err="1">
                <a:sym typeface="+mn-ea"/>
              </a:rPr>
              <a:t>I</a:t>
            </a:r>
            <a:r>
              <a:rPr lang="zh-CN" altLang="en-US" dirty="0">
                <a:sym typeface="+mn-ea"/>
              </a:rPr>
              <a:t>＋</a:t>
            </a:r>
            <a:r>
              <a:rPr lang="en-US" altLang="zh-CN" i="1" dirty="0">
                <a:sym typeface="+mn-ea"/>
              </a:rPr>
              <a:t>U</a:t>
            </a:r>
            <a:r>
              <a:rPr lang="en-US" altLang="zh-CN" baseline="-25000" dirty="0">
                <a:sym typeface="+mn-ea"/>
              </a:rPr>
              <a:t>BEQ</a:t>
            </a:r>
            <a:r>
              <a:rPr lang="zh-CN" altLang="en-US" b="0" dirty="0">
                <a:sym typeface="+mn-ea"/>
              </a:rPr>
              <a:t>，</a:t>
            </a:r>
            <a:r>
              <a:rPr lang="zh-CN" altLang="en-US" sz="2000" b="0" dirty="0">
                <a:sym typeface="+mn-ea"/>
              </a:rPr>
              <a:t>动态信号驮载在静态之上。</a:t>
            </a:r>
            <a:endParaRPr lang="zh-CN" altLang="en-US" sz="2000" b="0" dirty="0"/>
          </a:p>
        </p:txBody>
      </p:sp>
      <p:sp>
        <p:nvSpPr>
          <p:cNvPr id="17" name="Text Box 5">
            <a:extLst>
              <a:ext uri="{FF2B5EF4-FFF2-40B4-BE49-F238E27FC236}">
                <a16:creationId xmlns:a16="http://schemas.microsoft.com/office/drawing/2014/main" id="{6AB79A72-082D-8CE6-87B3-323214483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2095" y="1988820"/>
            <a:ext cx="3410585" cy="550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lnSpc>
                <a:spcPct val="125000"/>
              </a:lnSpc>
              <a:spcBef>
                <a:spcPct val="0"/>
              </a:spcBef>
            </a:pPr>
            <a:endParaRPr lang="zh-CN" altLang="en-US" sz="2000" b="0"/>
          </a:p>
        </p:txBody>
      </p:sp>
      <p:graphicFrame>
        <p:nvGraphicFramePr>
          <p:cNvPr id="18" name="Object 7">
            <a:extLst>
              <a:ext uri="{FF2B5EF4-FFF2-40B4-BE49-F238E27FC236}">
                <a16:creationId xmlns:a16="http://schemas.microsoft.com/office/drawing/2014/main" id="{203E1A5E-7B4D-E5F7-ABB5-472871EEE5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085405"/>
              </p:ext>
            </p:extLst>
          </p:nvPr>
        </p:nvGraphicFramePr>
        <p:xfrm>
          <a:off x="35560" y="3049128"/>
          <a:ext cx="2173288" cy="142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977900" imgH="647700" progId="Equation.DSMT4">
                  <p:embed/>
                </p:oleObj>
              </mc:Choice>
              <mc:Fallback>
                <p:oleObj name="Equation" r:id="rId16" imgW="977900" imgH="647700" progId="Equation.DSMT4">
                  <p:embed/>
                  <p:pic>
                    <p:nvPicPr>
                      <p:cNvPr id="7393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737"/>
                      <a:stretch>
                        <a:fillRect/>
                      </a:stretch>
                    </p:blipFill>
                    <p:spPr bwMode="auto">
                      <a:xfrm>
                        <a:off x="35560" y="3049128"/>
                        <a:ext cx="2173288" cy="1423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1">
            <a:extLst>
              <a:ext uri="{FF2B5EF4-FFF2-40B4-BE49-F238E27FC236}">
                <a16:creationId xmlns:a16="http://schemas.microsoft.com/office/drawing/2014/main" id="{899AE6DB-A33E-AF03-0E36-81D8532A20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044952"/>
              </p:ext>
            </p:extLst>
          </p:nvPr>
        </p:nvGraphicFramePr>
        <p:xfrm>
          <a:off x="415417" y="4429162"/>
          <a:ext cx="1738312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8" imgW="1174115" imgH="618490" progId="Visio.Drawing.11">
                  <p:embed/>
                </p:oleObj>
              </mc:Choice>
              <mc:Fallback>
                <p:oleObj name="Visio" r:id="rId18" imgW="1174115" imgH="618490" progId="Visio.Drawing.11">
                  <p:embed/>
                  <p:pic>
                    <p:nvPicPr>
                      <p:cNvPr id="73933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17" y="4429162"/>
                        <a:ext cx="1738312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2">
            <a:extLst>
              <a:ext uri="{FF2B5EF4-FFF2-40B4-BE49-F238E27FC236}">
                <a16:creationId xmlns:a16="http://schemas.microsoft.com/office/drawing/2014/main" id="{1C317B94-DA74-EF45-0D74-C7C53BE2E8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848457"/>
              </p:ext>
            </p:extLst>
          </p:nvPr>
        </p:nvGraphicFramePr>
        <p:xfrm>
          <a:off x="1809115" y="2420888"/>
          <a:ext cx="1699260" cy="1350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0" imgW="1201420" imgH="959485" progId="Visio.Drawing.11">
                  <p:embed/>
                </p:oleObj>
              </mc:Choice>
              <mc:Fallback>
                <p:oleObj name="Visio" r:id="rId20" imgW="1201420" imgH="959485" progId="Visio.Drawing.11">
                  <p:embed/>
                  <p:pic>
                    <p:nvPicPr>
                      <p:cNvPr id="73934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115" y="2420888"/>
                        <a:ext cx="1699260" cy="13500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3">
            <a:extLst>
              <a:ext uri="{FF2B5EF4-FFF2-40B4-BE49-F238E27FC236}">
                <a16:creationId xmlns:a16="http://schemas.microsoft.com/office/drawing/2014/main" id="{087D005A-A810-35B5-1DCA-A0A1E8F1E1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64275" y="1894205"/>
          <a:ext cx="1797050" cy="1560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2" imgW="1410335" imgH="1228090" progId="Visio.Drawing.11">
                  <p:embed/>
                </p:oleObj>
              </mc:Choice>
              <mc:Fallback>
                <p:oleObj name="Visio" r:id="rId22" imgW="1410335" imgH="1228090" progId="Visio.Drawing.11">
                  <p:embed/>
                  <p:pic>
                    <p:nvPicPr>
                      <p:cNvPr id="73934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4275" y="1894205"/>
                        <a:ext cx="1797050" cy="15608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4">
            <a:extLst>
              <a:ext uri="{FF2B5EF4-FFF2-40B4-BE49-F238E27FC236}">
                <a16:creationId xmlns:a16="http://schemas.microsoft.com/office/drawing/2014/main" id="{0E1C9CB8-CBF3-14D5-B95C-B949E66FC5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6678177"/>
              </p:ext>
            </p:extLst>
          </p:nvPr>
        </p:nvGraphicFramePr>
        <p:xfrm>
          <a:off x="4824028" y="5135964"/>
          <a:ext cx="1540510" cy="1389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4" imgW="1344930" imgH="1210310" progId="Visio.Drawing.11">
                  <p:embed/>
                </p:oleObj>
              </mc:Choice>
              <mc:Fallback>
                <p:oleObj name="Visio" r:id="rId24" imgW="1344930" imgH="1210310" progId="Visio.Drawing.11">
                  <p:embed/>
                  <p:pic>
                    <p:nvPicPr>
                      <p:cNvPr id="73934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028" y="5135964"/>
                        <a:ext cx="1540510" cy="13893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5">
            <a:extLst>
              <a:ext uri="{FF2B5EF4-FFF2-40B4-BE49-F238E27FC236}">
                <a16:creationId xmlns:a16="http://schemas.microsoft.com/office/drawing/2014/main" id="{B0928376-5105-60E2-2940-7FE22BE272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58268" y="3212466"/>
          <a:ext cx="2789555" cy="2058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6" imgW="1740535" imgH="1289050" progId="Visio.Drawing.11">
                  <p:embed/>
                </p:oleObj>
              </mc:Choice>
              <mc:Fallback>
                <p:oleObj name="Visio" r:id="rId26" imgW="1740535" imgH="1289050" progId="Visio.Drawing.11">
                  <p:embed/>
                  <p:pic>
                    <p:nvPicPr>
                      <p:cNvPr id="73934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8268" y="3212466"/>
                        <a:ext cx="2789555" cy="20586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6">
            <a:extLst>
              <a:ext uri="{FF2B5EF4-FFF2-40B4-BE49-F238E27FC236}">
                <a16:creationId xmlns:a16="http://schemas.microsoft.com/office/drawing/2014/main" id="{73CED1A2-D24C-5EB2-3155-A02353D42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6835" y="6000115"/>
            <a:ext cx="2612390" cy="8604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Dot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  <a:latin typeface="Verdana" panose="020B0604030504040204" pitchFamily="34" charset="0"/>
                <a:sym typeface="+mn-ea"/>
              </a:rPr>
              <a:t>研究的是动态性能。</a:t>
            </a:r>
            <a:endParaRPr lang="zh-CN" altLang="en-US" sz="200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r>
              <a:rPr lang="zh-CN" altLang="en-US" sz="2000" b="0"/>
              <a:t>负载上只有交流信号。</a:t>
            </a:r>
          </a:p>
        </p:txBody>
      </p:sp>
      <p:sp>
        <p:nvSpPr>
          <p:cNvPr id="25" name="AutoShape 20">
            <a:extLst>
              <a:ext uri="{FF2B5EF4-FFF2-40B4-BE49-F238E27FC236}">
                <a16:creationId xmlns:a16="http://schemas.microsoft.com/office/drawing/2014/main" id="{E2A6DD66-2536-5CE1-796F-6927C23A7505}"/>
              </a:ext>
            </a:extLst>
          </p:cNvPr>
          <p:cNvSpPr/>
          <p:nvPr/>
        </p:nvSpPr>
        <p:spPr bwMode="auto">
          <a:xfrm>
            <a:off x="7738110" y="4890135"/>
            <a:ext cx="1301115" cy="656590"/>
          </a:xfrm>
          <a:prstGeom prst="borderCallout1">
            <a:avLst>
              <a:gd name="adj1" fmla="val 13213"/>
              <a:gd name="adj2" fmla="val -4509"/>
              <a:gd name="adj3" fmla="val -42649"/>
              <a:gd name="adj4" fmla="val -18496"/>
            </a:avLst>
          </a:prstGeom>
          <a:solidFill>
            <a:srgbClr val="FFFF99"/>
          </a:solidFill>
          <a:ln w="19050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000" b="0" dirty="0"/>
              <a:t>输出和输入反相！</a:t>
            </a:r>
          </a:p>
        </p:txBody>
      </p:sp>
      <p:graphicFrame>
        <p:nvGraphicFramePr>
          <p:cNvPr id="26" name="Object 8">
            <a:extLst>
              <a:ext uri="{FF2B5EF4-FFF2-40B4-BE49-F238E27FC236}">
                <a16:creationId xmlns:a16="http://schemas.microsoft.com/office/drawing/2014/main" id="{19042EE7-C731-3325-A0C6-039CB698C0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260545"/>
              </p:ext>
            </p:extLst>
          </p:nvPr>
        </p:nvGraphicFramePr>
        <p:xfrm>
          <a:off x="199602" y="6232859"/>
          <a:ext cx="55880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8" imgW="2489200" imgH="241300" progId="Equation.3">
                  <p:embed/>
                </p:oleObj>
              </mc:Choice>
              <mc:Fallback>
                <p:oleObj name="公式" r:id="rId28" imgW="2489200" imgH="241300" progId="Equation.3">
                  <p:embed/>
                  <p:pic>
                    <p:nvPicPr>
                      <p:cNvPr id="3175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602" y="6232859"/>
                        <a:ext cx="55880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0458B142-6780-BC07-C367-66B5CF472037}"/>
              </a:ext>
            </a:extLst>
          </p:cNvPr>
          <p:cNvSpPr txBox="1"/>
          <p:nvPr/>
        </p:nvSpPr>
        <p:spPr>
          <a:xfrm>
            <a:off x="290830" y="5366598"/>
            <a:ext cx="2325370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sym typeface="+mn-ea"/>
              </a:rPr>
              <a:t>工作原理：</a:t>
            </a:r>
          </a:p>
          <a:p>
            <a:r>
              <a:rPr lang="zh-CN" altLang="en-US" dirty="0">
                <a:solidFill>
                  <a:srgbClr val="FF0000"/>
                </a:solidFill>
                <a:sym typeface="+mn-ea"/>
              </a:rPr>
              <a:t>动态信号作用时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270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6" grpId="1" animBg="1"/>
      <p:bldP spid="24" grpId="0" bldLvl="0" animBg="1"/>
      <p:bldP spid="25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9">
            <a:extLst>
              <a:ext uri="{FF2B5EF4-FFF2-40B4-BE49-F238E27FC236}">
                <a16:creationId xmlns:a16="http://schemas.microsoft.com/office/drawing/2014/main" id="{DE4006B0-E91E-CDA5-E488-B29B475CE6F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8AA798-0683-42B0-8BF7-05877B283EE8}" type="slidenum">
              <a:rPr lang="zh-CN" altLang="en-US" sz="1600" smtClean="0">
                <a:solidFill>
                  <a:srgbClr val="FFFF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6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8195" name="Rectangle 9">
            <a:extLst>
              <a:ext uri="{FF2B5EF4-FFF2-40B4-BE49-F238E27FC236}">
                <a16:creationId xmlns:a16="http://schemas.microsoft.com/office/drawing/2014/main" id="{5C7D6481-C9AE-3488-8D4F-919212E7E6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晶体管的类型与符号 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A01C9C72-DC5A-B43C-4843-B55554822B75}"/>
              </a:ext>
            </a:extLst>
          </p:cNvPr>
          <p:cNvSpPr/>
          <p:nvPr/>
        </p:nvSpPr>
        <p:spPr>
          <a:xfrm>
            <a:off x="2187258" y="5089538"/>
            <a:ext cx="180975" cy="182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15733BFE-C528-4909-B970-7056FA96B29F}"/>
              </a:ext>
            </a:extLst>
          </p:cNvPr>
          <p:cNvSpPr/>
          <p:nvPr/>
        </p:nvSpPr>
        <p:spPr>
          <a:xfrm>
            <a:off x="2382520" y="4951425"/>
            <a:ext cx="182563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D709D83-8D30-CFA6-344B-1CBCA49CB510}"/>
              </a:ext>
            </a:extLst>
          </p:cNvPr>
          <p:cNvSpPr/>
          <p:nvPr/>
        </p:nvSpPr>
        <p:spPr>
          <a:xfrm>
            <a:off x="2711133" y="4933963"/>
            <a:ext cx="182563" cy="182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9996586-7071-1F9D-4DCA-5947BB3D1DC0}"/>
              </a:ext>
            </a:extLst>
          </p:cNvPr>
          <p:cNvSpPr/>
          <p:nvPr/>
        </p:nvSpPr>
        <p:spPr>
          <a:xfrm>
            <a:off x="3038158" y="4894275"/>
            <a:ext cx="182563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90DB5FF-4793-EB86-3FEE-042FD5009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520" y="4833950"/>
            <a:ext cx="193675" cy="1952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93D38927-9F8F-8DFC-79C2-C76775E67F22}"/>
              </a:ext>
            </a:extLst>
          </p:cNvPr>
          <p:cNvSpPr/>
          <p:nvPr/>
        </p:nvSpPr>
        <p:spPr>
          <a:xfrm>
            <a:off x="2558733" y="4853000"/>
            <a:ext cx="182563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10D6582-A939-93AB-5896-8EE97EF0F8A9}"/>
              </a:ext>
            </a:extLst>
          </p:cNvPr>
          <p:cNvSpPr/>
          <p:nvPr/>
        </p:nvSpPr>
        <p:spPr>
          <a:xfrm>
            <a:off x="2868295" y="5089538"/>
            <a:ext cx="182563" cy="182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209B75F-9CE1-4B1E-BD19-F8596E6C2D8E}"/>
              </a:ext>
            </a:extLst>
          </p:cNvPr>
          <p:cNvSpPr/>
          <p:nvPr/>
        </p:nvSpPr>
        <p:spPr>
          <a:xfrm>
            <a:off x="2036445" y="4779975"/>
            <a:ext cx="1198563" cy="50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CD1E8FB-183F-1143-94F0-0B98A1F59B39}"/>
              </a:ext>
            </a:extLst>
          </p:cNvPr>
          <p:cNvSpPr/>
          <p:nvPr/>
        </p:nvSpPr>
        <p:spPr>
          <a:xfrm>
            <a:off x="2034858" y="3702063"/>
            <a:ext cx="1208088" cy="506413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223D4FD-CE2E-E6BB-539F-64A8C8EAFF3F}"/>
              </a:ext>
            </a:extLst>
          </p:cNvPr>
          <p:cNvSpPr/>
          <p:nvPr/>
        </p:nvSpPr>
        <p:spPr>
          <a:xfrm>
            <a:off x="2039620" y="4786325"/>
            <a:ext cx="1198563" cy="509588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768A8A-B8B7-12A3-C629-B20901154723}"/>
              </a:ext>
            </a:extLst>
          </p:cNvPr>
          <p:cNvSpPr/>
          <p:nvPr/>
        </p:nvSpPr>
        <p:spPr>
          <a:xfrm>
            <a:off x="2030095" y="4240225"/>
            <a:ext cx="1211263" cy="515938"/>
          </a:xfrm>
          <a:prstGeom prst="rect">
            <a:avLst/>
          </a:prstGeom>
          <a:solidFill>
            <a:srgbClr val="FB4E2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3" name="组合 72">
            <a:extLst>
              <a:ext uri="{FF2B5EF4-FFF2-40B4-BE49-F238E27FC236}">
                <a16:creationId xmlns:a16="http://schemas.microsoft.com/office/drawing/2014/main" id="{AFA408D5-F0BF-2B04-9A41-DF4E0FAEBF66}"/>
              </a:ext>
            </a:extLst>
          </p:cNvPr>
          <p:cNvGrpSpPr/>
          <p:nvPr/>
        </p:nvGrpSpPr>
        <p:grpSpPr>
          <a:xfrm>
            <a:off x="430213" y="1016732"/>
            <a:ext cx="984250" cy="461665"/>
            <a:chOff x="418557" y="480113"/>
            <a:chExt cx="985092" cy="46144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ABC99C9-7F72-BA6D-2D12-EA624FEEA35C}"/>
                </a:ext>
              </a:extLst>
            </p:cNvPr>
            <p:cNvSpPr/>
            <p:nvPr/>
          </p:nvSpPr>
          <p:spPr>
            <a:xfrm>
              <a:off x="418557" y="524458"/>
              <a:ext cx="985092" cy="395095"/>
            </a:xfrm>
            <a:prstGeom prst="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" name="文本框 34">
              <a:extLst>
                <a:ext uri="{FF2B5EF4-FFF2-40B4-BE49-F238E27FC236}">
                  <a16:creationId xmlns:a16="http://schemas.microsoft.com/office/drawing/2014/main" id="{0F6AC72D-C5D1-1367-DF23-50C6FE9FE45A}"/>
                </a:ext>
              </a:extLst>
            </p:cNvPr>
            <p:cNvSpPr txBox="1"/>
            <p:nvPr/>
          </p:nvSpPr>
          <p:spPr>
            <a:xfrm>
              <a:off x="483465" y="480113"/>
              <a:ext cx="913593" cy="4614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lvl="1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两结</a:t>
              </a: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85030FAC-1BC2-1263-616D-F99C0F1182AD}"/>
              </a:ext>
            </a:extLst>
          </p:cNvPr>
          <p:cNvSpPr/>
          <p:nvPr/>
        </p:nvSpPr>
        <p:spPr>
          <a:xfrm>
            <a:off x="419100" y="1521544"/>
            <a:ext cx="984250" cy="395288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" name="文本框 38">
            <a:extLst>
              <a:ext uri="{FF2B5EF4-FFF2-40B4-BE49-F238E27FC236}">
                <a16:creationId xmlns:a16="http://schemas.microsoft.com/office/drawing/2014/main" id="{BA61A6DC-1CBE-4734-F150-FDC89303E553}"/>
              </a:ext>
            </a:extLst>
          </p:cNvPr>
          <p:cNvSpPr txBox="1"/>
          <p:nvPr/>
        </p:nvSpPr>
        <p:spPr>
          <a:xfrm>
            <a:off x="485065" y="1484784"/>
            <a:ext cx="80342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三极</a:t>
            </a:r>
          </a:p>
        </p:txBody>
      </p:sp>
      <p:grpSp>
        <p:nvGrpSpPr>
          <p:cNvPr id="18" name="组合 74">
            <a:extLst>
              <a:ext uri="{FF2B5EF4-FFF2-40B4-BE49-F238E27FC236}">
                <a16:creationId xmlns:a16="http://schemas.microsoft.com/office/drawing/2014/main" id="{6AB06B43-7FF9-A188-DDEB-AF6D6838038F}"/>
              </a:ext>
            </a:extLst>
          </p:cNvPr>
          <p:cNvGrpSpPr/>
          <p:nvPr/>
        </p:nvGrpSpPr>
        <p:grpSpPr>
          <a:xfrm>
            <a:off x="419100" y="1995227"/>
            <a:ext cx="984250" cy="461665"/>
            <a:chOff x="418558" y="1380368"/>
            <a:chExt cx="985092" cy="462661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7D2E808-3BEA-9F80-14F3-017663A8E10A}"/>
                </a:ext>
              </a:extLst>
            </p:cNvPr>
            <p:cNvSpPr/>
            <p:nvPr/>
          </p:nvSpPr>
          <p:spPr>
            <a:xfrm>
              <a:off x="418558" y="1405823"/>
              <a:ext cx="985092" cy="394549"/>
            </a:xfrm>
            <a:prstGeom prst="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0" name="文本框 39">
              <a:extLst>
                <a:ext uri="{FF2B5EF4-FFF2-40B4-BE49-F238E27FC236}">
                  <a16:creationId xmlns:a16="http://schemas.microsoft.com/office/drawing/2014/main" id="{16D379BC-0A32-1735-0F06-97B39CB72348}"/>
                </a:ext>
              </a:extLst>
            </p:cNvPr>
            <p:cNvSpPr txBox="1"/>
            <p:nvPr/>
          </p:nvSpPr>
          <p:spPr>
            <a:xfrm>
              <a:off x="535341" y="1380368"/>
              <a:ext cx="804112" cy="4626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lvl="1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三区</a:t>
              </a: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972A03AE-FCB4-49A1-9625-B4460343D796}"/>
              </a:ext>
            </a:extLst>
          </p:cNvPr>
          <p:cNvSpPr/>
          <p:nvPr/>
        </p:nvSpPr>
        <p:spPr>
          <a:xfrm>
            <a:off x="2034858" y="3702063"/>
            <a:ext cx="1208088" cy="5064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4AB293E-86C3-6706-8A6D-E6F850015017}"/>
              </a:ext>
            </a:extLst>
          </p:cNvPr>
          <p:cNvSpPr/>
          <p:nvPr/>
        </p:nvSpPr>
        <p:spPr>
          <a:xfrm>
            <a:off x="2034858" y="4776800"/>
            <a:ext cx="1198563" cy="50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CD8D1B4-5A29-1E70-BFDE-82E651CDEBA4}"/>
              </a:ext>
            </a:extLst>
          </p:cNvPr>
          <p:cNvSpPr/>
          <p:nvPr/>
        </p:nvSpPr>
        <p:spPr>
          <a:xfrm>
            <a:off x="2025333" y="4237050"/>
            <a:ext cx="1212850" cy="5159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4F64824-0356-B702-5D81-C74F6106958E}"/>
              </a:ext>
            </a:extLst>
          </p:cNvPr>
          <p:cNvSpPr/>
          <p:nvPr/>
        </p:nvSpPr>
        <p:spPr>
          <a:xfrm>
            <a:off x="2015808" y="4154500"/>
            <a:ext cx="1222375" cy="136525"/>
          </a:xfrm>
          <a:prstGeom prst="rect">
            <a:avLst/>
          </a:prstGeom>
          <a:solidFill>
            <a:srgbClr val="E98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6F646E1-E26B-0F46-2B1E-E44AD263C64F}"/>
              </a:ext>
            </a:extLst>
          </p:cNvPr>
          <p:cNvSpPr/>
          <p:nvPr/>
        </p:nvSpPr>
        <p:spPr>
          <a:xfrm>
            <a:off x="2015808" y="4681550"/>
            <a:ext cx="1222375" cy="136525"/>
          </a:xfrm>
          <a:prstGeom prst="rect">
            <a:avLst/>
          </a:prstGeom>
          <a:solidFill>
            <a:srgbClr val="E98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1767370-43D9-6E62-949D-A625FA754DFE}"/>
              </a:ext>
            </a:extLst>
          </p:cNvPr>
          <p:cNvGrpSpPr/>
          <p:nvPr/>
        </p:nvGrpSpPr>
        <p:grpSpPr>
          <a:xfrm>
            <a:off x="3402648" y="3918915"/>
            <a:ext cx="1143000" cy="461963"/>
            <a:chOff x="5376484" y="2808824"/>
            <a:chExt cx="1144033" cy="461665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D93A4B6-C890-6BED-2459-A453AFBC1D27}"/>
                </a:ext>
              </a:extLst>
            </p:cNvPr>
            <p:cNvSpPr/>
            <p:nvPr/>
          </p:nvSpPr>
          <p:spPr>
            <a:xfrm>
              <a:off x="5376484" y="2848486"/>
              <a:ext cx="1137677" cy="422003"/>
            </a:xfrm>
            <a:prstGeom prst="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" name="文本框 48">
              <a:extLst>
                <a:ext uri="{FF2B5EF4-FFF2-40B4-BE49-F238E27FC236}">
                  <a16:creationId xmlns:a16="http://schemas.microsoft.com/office/drawing/2014/main" id="{F8C29A80-FA6C-994C-0C38-9E94F97D28BA}"/>
                </a:ext>
              </a:extLst>
            </p:cNvPr>
            <p:cNvSpPr txBox="1"/>
            <p:nvPr/>
          </p:nvSpPr>
          <p:spPr>
            <a:xfrm>
              <a:off x="5412521" y="2808824"/>
              <a:ext cx="1107996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lvl="1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集电结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F3B32DA-2C63-2A3D-3261-9B9358C58763}"/>
              </a:ext>
            </a:extLst>
          </p:cNvPr>
          <p:cNvGrpSpPr/>
          <p:nvPr/>
        </p:nvGrpSpPr>
        <p:grpSpPr>
          <a:xfrm>
            <a:off x="3409633" y="4575823"/>
            <a:ext cx="1136650" cy="481012"/>
            <a:chOff x="5376484" y="3369195"/>
            <a:chExt cx="1136987" cy="479677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94E82CA-994B-0149-02FC-D89A40936803}"/>
                </a:ext>
              </a:extLst>
            </p:cNvPr>
            <p:cNvSpPr/>
            <p:nvPr/>
          </p:nvSpPr>
          <p:spPr>
            <a:xfrm>
              <a:off x="5376484" y="3426186"/>
              <a:ext cx="1136987" cy="422686"/>
            </a:xfrm>
            <a:prstGeom prst="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" name="文本框 49">
              <a:extLst>
                <a:ext uri="{FF2B5EF4-FFF2-40B4-BE49-F238E27FC236}">
                  <a16:creationId xmlns:a16="http://schemas.microsoft.com/office/drawing/2014/main" id="{E5686496-6893-3B88-63BD-3EADF45E798E}"/>
                </a:ext>
              </a:extLst>
            </p:cNvPr>
            <p:cNvSpPr txBox="1"/>
            <p:nvPr/>
          </p:nvSpPr>
          <p:spPr>
            <a:xfrm>
              <a:off x="5405475" y="3369195"/>
              <a:ext cx="1107996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lvl="1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发射结</a:t>
              </a: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9941DAA9-D956-6378-19B0-BD1271A83C44}"/>
              </a:ext>
            </a:extLst>
          </p:cNvPr>
          <p:cNvSpPr/>
          <p:nvPr/>
        </p:nvSpPr>
        <p:spPr>
          <a:xfrm>
            <a:off x="2009458" y="3671900"/>
            <a:ext cx="1238250" cy="542925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2548E3F-F944-87EB-BD97-EAD999B0E63E}"/>
              </a:ext>
            </a:extLst>
          </p:cNvPr>
          <p:cNvSpPr/>
          <p:nvPr/>
        </p:nvSpPr>
        <p:spPr>
          <a:xfrm>
            <a:off x="2009458" y="4214825"/>
            <a:ext cx="1238250" cy="542925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74BA20A-79F1-3382-5191-E972C58AEBBA}"/>
              </a:ext>
            </a:extLst>
          </p:cNvPr>
          <p:cNvSpPr/>
          <p:nvPr/>
        </p:nvSpPr>
        <p:spPr>
          <a:xfrm>
            <a:off x="2009458" y="4757750"/>
            <a:ext cx="1238250" cy="54451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BA139369-CBA9-DCB0-7D36-DA84400BC090}"/>
              </a:ext>
            </a:extLst>
          </p:cNvPr>
          <p:cNvGrpSpPr/>
          <p:nvPr/>
        </p:nvGrpSpPr>
        <p:grpSpPr>
          <a:xfrm>
            <a:off x="2576195" y="2674950"/>
            <a:ext cx="206375" cy="996950"/>
            <a:chOff x="5422357" y="2040974"/>
            <a:chExt cx="206375" cy="996999"/>
          </a:xfrm>
        </p:grpSpPr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1EAA2422-AC95-9B6E-6C94-4F92C711FB9E}"/>
                </a:ext>
              </a:extLst>
            </p:cNvPr>
            <p:cNvCxnSpPr/>
            <p:nvPr/>
          </p:nvCxnSpPr>
          <p:spPr>
            <a:xfrm>
              <a:off x="5528720" y="2221958"/>
              <a:ext cx="0" cy="81601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E308E6DF-94BE-AB51-EEBC-EDEAF8981164}"/>
                </a:ext>
              </a:extLst>
            </p:cNvPr>
            <p:cNvSpPr/>
            <p:nvPr/>
          </p:nvSpPr>
          <p:spPr>
            <a:xfrm>
              <a:off x="5422357" y="2040974"/>
              <a:ext cx="206375" cy="180984"/>
            </a:xfrm>
            <a:prstGeom prst="ellipse">
              <a:avLst/>
            </a:prstGeom>
            <a:noFill/>
            <a:ln w="571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072F2E95-3A25-4842-2A8D-BF16F919CE5A}"/>
              </a:ext>
            </a:extLst>
          </p:cNvPr>
          <p:cNvGrpSpPr/>
          <p:nvPr/>
        </p:nvGrpSpPr>
        <p:grpSpPr>
          <a:xfrm rot="10800000">
            <a:off x="2526983" y="5305438"/>
            <a:ext cx="206375" cy="996950"/>
            <a:chOff x="2267746" y="764709"/>
            <a:chExt cx="144011" cy="792083"/>
          </a:xfrm>
        </p:grpSpPr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561E1828-9D05-D59D-7BC0-35C78C39BCF1}"/>
                </a:ext>
              </a:extLst>
            </p:cNvPr>
            <p:cNvCxnSpPr/>
            <p:nvPr/>
          </p:nvCxnSpPr>
          <p:spPr>
            <a:xfrm>
              <a:off x="2340859" y="908495"/>
              <a:ext cx="0" cy="648297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16051C9F-7469-8F94-323F-46C3A3D226AD}"/>
                </a:ext>
              </a:extLst>
            </p:cNvPr>
            <p:cNvSpPr/>
            <p:nvPr/>
          </p:nvSpPr>
          <p:spPr>
            <a:xfrm>
              <a:off x="2268854" y="764709"/>
              <a:ext cx="144011" cy="143786"/>
            </a:xfrm>
            <a:prstGeom prst="ellipse">
              <a:avLst/>
            </a:prstGeom>
            <a:noFill/>
            <a:ln w="571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1A4CAC35-AC05-44B9-A1EA-49235359E8BF}"/>
              </a:ext>
            </a:extLst>
          </p:cNvPr>
          <p:cNvGrpSpPr/>
          <p:nvPr/>
        </p:nvGrpSpPr>
        <p:grpSpPr>
          <a:xfrm rot="-5400000">
            <a:off x="1350645" y="3917963"/>
            <a:ext cx="180975" cy="1135062"/>
            <a:chOff x="2267746" y="764709"/>
            <a:chExt cx="144011" cy="792083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E6A1FF5C-835E-529F-ECF5-7101FC16F573}"/>
                </a:ext>
              </a:extLst>
            </p:cNvPr>
            <p:cNvCxnSpPr/>
            <p:nvPr/>
          </p:nvCxnSpPr>
          <p:spPr>
            <a:xfrm>
              <a:off x="2339751" y="908724"/>
              <a:ext cx="0" cy="648068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F7D25A1C-A8C8-963D-35C0-A649A59D2D22}"/>
                </a:ext>
              </a:extLst>
            </p:cNvPr>
            <p:cNvSpPr/>
            <p:nvPr/>
          </p:nvSpPr>
          <p:spPr>
            <a:xfrm>
              <a:off x="2267746" y="764709"/>
              <a:ext cx="144011" cy="144015"/>
            </a:xfrm>
            <a:prstGeom prst="ellipse">
              <a:avLst/>
            </a:prstGeom>
            <a:noFill/>
            <a:ln w="571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B575ECFC-5D0D-7363-AA27-96BFFD1C9BEE}"/>
              </a:ext>
            </a:extLst>
          </p:cNvPr>
          <p:cNvSpPr txBox="1"/>
          <p:nvPr/>
        </p:nvSpPr>
        <p:spPr>
          <a:xfrm>
            <a:off x="1631950" y="1061099"/>
            <a:ext cx="110807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集电结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EA5583A-1522-963D-4E04-D2FDA87494E6}"/>
              </a:ext>
            </a:extLst>
          </p:cNvPr>
          <p:cNvSpPr txBox="1"/>
          <p:nvPr/>
        </p:nvSpPr>
        <p:spPr>
          <a:xfrm>
            <a:off x="2832100" y="1058825"/>
            <a:ext cx="110807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发射结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49B6665-28C2-5D2D-C222-D249D3C6C57F}"/>
              </a:ext>
            </a:extLst>
          </p:cNvPr>
          <p:cNvSpPr txBox="1"/>
          <p:nvPr/>
        </p:nvSpPr>
        <p:spPr>
          <a:xfrm>
            <a:off x="4247833" y="1523062"/>
            <a:ext cx="148717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基极</a:t>
            </a:r>
            <a:r>
              <a:rPr lang="en-US" altLang="zh-CN" sz="24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b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ase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0F4EA98A-3D83-2509-4EE4-95EBA7D8A376}"/>
              </a:ext>
            </a:extLst>
          </p:cNvPr>
          <p:cNvGrpSpPr/>
          <p:nvPr/>
        </p:nvGrpSpPr>
        <p:grpSpPr>
          <a:xfrm>
            <a:off x="2969895" y="2528900"/>
            <a:ext cx="1368425" cy="461963"/>
            <a:chOff x="5376484" y="2828283"/>
            <a:chExt cx="1136987" cy="461665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77619DA-F8A5-0E51-450B-A9FEE3358405}"/>
                </a:ext>
              </a:extLst>
            </p:cNvPr>
            <p:cNvSpPr/>
            <p:nvPr/>
          </p:nvSpPr>
          <p:spPr>
            <a:xfrm>
              <a:off x="5376484" y="2847321"/>
              <a:ext cx="1136987" cy="423590"/>
            </a:xfrm>
            <a:prstGeom prst="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9" name="文本框 58">
              <a:extLst>
                <a:ext uri="{FF2B5EF4-FFF2-40B4-BE49-F238E27FC236}">
                  <a16:creationId xmlns:a16="http://schemas.microsoft.com/office/drawing/2014/main" id="{610FAE49-D4D7-03C9-506B-AF9979217026}"/>
                </a:ext>
              </a:extLst>
            </p:cNvPr>
            <p:cNvSpPr txBox="1"/>
            <p:nvPr/>
          </p:nvSpPr>
          <p:spPr>
            <a:xfrm>
              <a:off x="5405475" y="2828283"/>
              <a:ext cx="1107996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lvl="1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C</a:t>
              </a: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集电极</a:t>
              </a: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3393ADA-7466-6EA8-A549-4FA7F90E4888}"/>
              </a:ext>
            </a:extLst>
          </p:cNvPr>
          <p:cNvGrpSpPr/>
          <p:nvPr/>
        </p:nvGrpSpPr>
        <p:grpSpPr>
          <a:xfrm>
            <a:off x="984232" y="5713425"/>
            <a:ext cx="1366838" cy="461963"/>
            <a:chOff x="5376484" y="2828283"/>
            <a:chExt cx="1136987" cy="461665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1CD2546F-BCD9-DC9C-6BBD-174507DA38A6}"/>
                </a:ext>
              </a:extLst>
            </p:cNvPr>
            <p:cNvSpPr/>
            <p:nvPr/>
          </p:nvSpPr>
          <p:spPr>
            <a:xfrm>
              <a:off x="5376484" y="2847321"/>
              <a:ext cx="1136987" cy="423590"/>
            </a:xfrm>
            <a:prstGeom prst="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2" name="文本框 61">
              <a:extLst>
                <a:ext uri="{FF2B5EF4-FFF2-40B4-BE49-F238E27FC236}">
                  <a16:creationId xmlns:a16="http://schemas.microsoft.com/office/drawing/2014/main" id="{654A2164-A5BA-F241-480D-97D3B2324BFF}"/>
                </a:ext>
              </a:extLst>
            </p:cNvPr>
            <p:cNvSpPr txBox="1"/>
            <p:nvPr/>
          </p:nvSpPr>
          <p:spPr>
            <a:xfrm>
              <a:off x="5432788" y="2828283"/>
              <a:ext cx="105267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lvl="1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E</a:t>
              </a: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发射极</a:t>
              </a:r>
            </a:p>
          </p:txBody>
        </p: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AB7B68C3-E238-979B-C27D-779BFD286C97}"/>
              </a:ext>
            </a:extLst>
          </p:cNvPr>
          <p:cNvSpPr txBox="1"/>
          <p:nvPr/>
        </p:nvSpPr>
        <p:spPr>
          <a:xfrm>
            <a:off x="1587500" y="1542112"/>
            <a:ext cx="2367280" cy="829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集电极</a:t>
            </a:r>
            <a:r>
              <a:rPr lang="en-US" altLang="zh-CN" sz="24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c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ollector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9FF9C2F-D5C8-A333-D4A7-5FEF40D933C3}"/>
              </a:ext>
            </a:extLst>
          </p:cNvPr>
          <p:cNvSpPr txBox="1"/>
          <p:nvPr/>
        </p:nvSpPr>
        <p:spPr>
          <a:xfrm>
            <a:off x="5940425" y="1523062"/>
            <a:ext cx="211391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发射极</a:t>
            </a:r>
            <a:r>
              <a:rPr lang="en-US" altLang="zh-CN" sz="24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e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mitter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43398C17-D527-87AA-93FF-F4F84CF8C2BA}"/>
              </a:ext>
            </a:extLst>
          </p:cNvPr>
          <p:cNvGrpSpPr/>
          <p:nvPr/>
        </p:nvGrpSpPr>
        <p:grpSpPr>
          <a:xfrm>
            <a:off x="213995" y="3802075"/>
            <a:ext cx="554038" cy="1268413"/>
            <a:chOff x="3111730" y="3168688"/>
            <a:chExt cx="553998" cy="1268426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09DC8E0-244F-17CD-7DCB-0741BF6E1222}"/>
                </a:ext>
              </a:extLst>
            </p:cNvPr>
            <p:cNvSpPr/>
            <p:nvPr/>
          </p:nvSpPr>
          <p:spPr>
            <a:xfrm rot="5400000">
              <a:off x="2733086" y="3591780"/>
              <a:ext cx="1268426" cy="422245"/>
            </a:xfrm>
            <a:prstGeom prst="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7" name="文本框 54">
              <a:extLst>
                <a:ext uri="{FF2B5EF4-FFF2-40B4-BE49-F238E27FC236}">
                  <a16:creationId xmlns:a16="http://schemas.microsoft.com/office/drawing/2014/main" id="{378C409C-D29A-BCC1-5F84-65A9DB2E39D1}"/>
                </a:ext>
              </a:extLst>
            </p:cNvPr>
            <p:cNvSpPr txBox="1"/>
            <p:nvPr/>
          </p:nvSpPr>
          <p:spPr>
            <a:xfrm>
              <a:off x="3111730" y="3363754"/>
              <a:ext cx="553998" cy="893834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lvl="1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B</a:t>
              </a: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基极</a:t>
              </a:r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FE1E5854-919B-4A7B-BBE4-36B262A8D95E}"/>
              </a:ext>
            </a:extLst>
          </p:cNvPr>
          <p:cNvSpPr txBox="1"/>
          <p:nvPr/>
        </p:nvSpPr>
        <p:spPr>
          <a:xfrm>
            <a:off x="1689100" y="2013599"/>
            <a:ext cx="111280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集电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区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315C84F6-87B9-3616-825C-10CBFCF89C7A}"/>
              </a:ext>
            </a:extLst>
          </p:cNvPr>
          <p:cNvSpPr txBox="1"/>
          <p:nvPr/>
        </p:nvSpPr>
        <p:spPr>
          <a:xfrm>
            <a:off x="2902875" y="2024844"/>
            <a:ext cx="80502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基区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42F3B22-2D9B-602E-184F-4263FE30DDA8}"/>
              </a:ext>
            </a:extLst>
          </p:cNvPr>
          <p:cNvSpPr txBox="1"/>
          <p:nvPr/>
        </p:nvSpPr>
        <p:spPr>
          <a:xfrm>
            <a:off x="3984625" y="2024844"/>
            <a:ext cx="111280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发射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区</a:t>
            </a:r>
          </a:p>
        </p:txBody>
      </p:sp>
      <p:grpSp>
        <p:nvGrpSpPr>
          <p:cNvPr id="61" name="组合 32">
            <a:extLst>
              <a:ext uri="{FF2B5EF4-FFF2-40B4-BE49-F238E27FC236}">
                <a16:creationId xmlns:a16="http://schemas.microsoft.com/office/drawing/2014/main" id="{04887E5F-1431-4659-24E8-43F2C53C4716}"/>
              </a:ext>
            </a:extLst>
          </p:cNvPr>
          <p:cNvGrpSpPr/>
          <p:nvPr/>
        </p:nvGrpSpPr>
        <p:grpSpPr>
          <a:xfrm>
            <a:off x="2430145" y="3749688"/>
            <a:ext cx="604838" cy="1651000"/>
            <a:chOff x="6300192" y="4235891"/>
            <a:chExt cx="605431" cy="1651261"/>
          </a:xfrm>
        </p:grpSpPr>
        <p:sp>
          <p:nvSpPr>
            <p:cNvPr id="62" name="文本框 21">
              <a:extLst>
                <a:ext uri="{FF2B5EF4-FFF2-40B4-BE49-F238E27FC236}">
                  <a16:creationId xmlns:a16="http://schemas.microsoft.com/office/drawing/2014/main" id="{64D219B5-223F-27CB-0AE0-D269CD9A346E}"/>
                </a:ext>
              </a:extLst>
            </p:cNvPr>
            <p:cNvSpPr txBox="1"/>
            <p:nvPr/>
          </p:nvSpPr>
          <p:spPr>
            <a:xfrm>
              <a:off x="6321677" y="5306053"/>
              <a:ext cx="583946" cy="5810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lvl="1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</a:p>
          </p:txBody>
        </p:sp>
        <p:sp>
          <p:nvSpPr>
            <p:cNvPr id="63" name="文本框 24">
              <a:extLst>
                <a:ext uri="{FF2B5EF4-FFF2-40B4-BE49-F238E27FC236}">
                  <a16:creationId xmlns:a16="http://schemas.microsoft.com/office/drawing/2014/main" id="{CE864444-28C6-833F-6CF8-3669BA0C56E5}"/>
                </a:ext>
              </a:extLst>
            </p:cNvPr>
            <p:cNvSpPr txBox="1"/>
            <p:nvPr/>
          </p:nvSpPr>
          <p:spPr>
            <a:xfrm>
              <a:off x="6300192" y="4235891"/>
              <a:ext cx="583946" cy="5810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lvl="1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</a:p>
          </p:txBody>
        </p:sp>
        <p:sp>
          <p:nvSpPr>
            <p:cNvPr id="8192" name="文本框 25">
              <a:extLst>
                <a:ext uri="{FF2B5EF4-FFF2-40B4-BE49-F238E27FC236}">
                  <a16:creationId xmlns:a16="http://schemas.microsoft.com/office/drawing/2014/main" id="{0E4BA9B2-6EAB-52E5-4B17-FA4B9B44F536}"/>
                </a:ext>
              </a:extLst>
            </p:cNvPr>
            <p:cNvSpPr txBox="1"/>
            <p:nvPr/>
          </p:nvSpPr>
          <p:spPr>
            <a:xfrm>
              <a:off x="6321460" y="4790308"/>
              <a:ext cx="558676" cy="5810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lvl="1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P</a:t>
              </a:r>
            </a:p>
          </p:txBody>
        </p:sp>
      </p:grpSp>
      <p:grpSp>
        <p:nvGrpSpPr>
          <p:cNvPr id="8193" name="组合 8192">
            <a:extLst>
              <a:ext uri="{FF2B5EF4-FFF2-40B4-BE49-F238E27FC236}">
                <a16:creationId xmlns:a16="http://schemas.microsoft.com/office/drawing/2014/main" id="{F9B086DD-4DE8-5A50-DBA8-ACDBB6E38309}"/>
              </a:ext>
            </a:extLst>
          </p:cNvPr>
          <p:cNvGrpSpPr/>
          <p:nvPr/>
        </p:nvGrpSpPr>
        <p:grpSpPr>
          <a:xfrm>
            <a:off x="5076825" y="2215917"/>
            <a:ext cx="1563370" cy="2331720"/>
            <a:chOff x="8164" y="5344"/>
            <a:chExt cx="2462" cy="3672"/>
          </a:xfrm>
        </p:grpSpPr>
        <p:grpSp>
          <p:nvGrpSpPr>
            <p:cNvPr id="8196" name="组合 8195">
              <a:extLst>
                <a:ext uri="{FF2B5EF4-FFF2-40B4-BE49-F238E27FC236}">
                  <a16:creationId xmlns:a16="http://schemas.microsoft.com/office/drawing/2014/main" id="{330D6530-B12B-9412-DBBC-F721BA082BF9}"/>
                </a:ext>
              </a:extLst>
            </p:cNvPr>
            <p:cNvGrpSpPr/>
            <p:nvPr/>
          </p:nvGrpSpPr>
          <p:grpSpPr>
            <a:xfrm rot="5400000">
              <a:off x="9061" y="6066"/>
              <a:ext cx="1403" cy="819"/>
              <a:chOff x="2551" y="8008"/>
              <a:chExt cx="1274" cy="680"/>
            </a:xfrm>
          </p:grpSpPr>
          <p:sp>
            <p:nvSpPr>
              <p:cNvPr id="8211" name="等腰三角形 14">
                <a:extLst>
                  <a:ext uri="{FF2B5EF4-FFF2-40B4-BE49-F238E27FC236}">
                    <a16:creationId xmlns:a16="http://schemas.microsoft.com/office/drawing/2014/main" id="{2C4FC2DC-E506-137D-4E0C-A0F0868B744E}"/>
                  </a:ext>
                </a:extLst>
              </p:cNvPr>
              <p:cNvSpPr/>
              <p:nvPr/>
            </p:nvSpPr>
            <p:spPr>
              <a:xfrm rot="16200000">
                <a:off x="2897" y="8093"/>
                <a:ext cx="583" cy="510"/>
              </a:xfrm>
              <a:prstGeom prst="triangle">
                <a:avLst>
                  <a:gd name="adj" fmla="val 50000"/>
                </a:avLst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ot="0" vert="eaVert" anchor="ctr"/>
              <a:lstStyle/>
              <a:p>
                <a:pPr algn="ctr"/>
                <a:endParaRPr lang="zh-CN" altLang="en-US" dirty="0">
                  <a:solidFill>
                    <a:schemeClr val="folHlink"/>
                  </a:solidFill>
                  <a:latin typeface="黑体" panose="02010609060101010101" pitchFamily="49" charset="-122"/>
                </a:endParaRPr>
              </a:p>
            </p:txBody>
          </p:sp>
          <p:cxnSp>
            <p:nvCxnSpPr>
              <p:cNvPr id="8212" name="直接连接符 17">
                <a:extLst>
                  <a:ext uri="{FF2B5EF4-FFF2-40B4-BE49-F238E27FC236}">
                    <a16:creationId xmlns:a16="http://schemas.microsoft.com/office/drawing/2014/main" id="{1E66BB81-DEC3-7666-88E5-FB7458B766B1}"/>
                  </a:ext>
                </a:extLst>
              </p:cNvPr>
              <p:cNvCxnSpPr/>
              <p:nvPr/>
            </p:nvCxnSpPr>
            <p:spPr>
              <a:xfrm rot="16200000">
                <a:off x="2593" y="8348"/>
                <a:ext cx="680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8213" name="直接连接符 19">
                <a:extLst>
                  <a:ext uri="{FF2B5EF4-FFF2-40B4-BE49-F238E27FC236}">
                    <a16:creationId xmlns:a16="http://schemas.microsoft.com/office/drawing/2014/main" id="{FE2E46E6-9E70-6C60-3F60-ABA828DD4091}"/>
                  </a:ext>
                </a:extLst>
              </p:cNvPr>
              <p:cNvCxnSpPr/>
              <p:nvPr/>
            </p:nvCxnSpPr>
            <p:spPr>
              <a:xfrm>
                <a:off x="2551" y="8348"/>
                <a:ext cx="1275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</p:grpSp>
        <p:sp>
          <p:nvSpPr>
            <p:cNvPr id="8197" name="Oval 30">
              <a:extLst>
                <a:ext uri="{FF2B5EF4-FFF2-40B4-BE49-F238E27FC236}">
                  <a16:creationId xmlns:a16="http://schemas.microsoft.com/office/drawing/2014/main" id="{F48318B0-A837-0105-EFA2-095BE7258A39}"/>
                </a:ext>
              </a:extLst>
            </p:cNvPr>
            <p:cNvSpPr/>
            <p:nvPr/>
          </p:nvSpPr>
          <p:spPr>
            <a:xfrm flipH="1" flipV="1">
              <a:off x="9678" y="5614"/>
              <a:ext cx="139" cy="127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wrap="none" anchor="ctr"/>
            <a:lstStyle/>
            <a:p>
              <a:pPr algn="ctr"/>
              <a:endParaRPr lang="zh-CN" altLang="zh-CN" dirty="0">
                <a:solidFill>
                  <a:schemeClr val="folHlink"/>
                </a:solidFill>
                <a:latin typeface="黑体" panose="02010609060101010101" pitchFamily="49" charset="-122"/>
              </a:endParaRPr>
            </a:p>
          </p:txBody>
        </p:sp>
        <p:grpSp>
          <p:nvGrpSpPr>
            <p:cNvPr id="8198" name="组合 8197">
              <a:extLst>
                <a:ext uri="{FF2B5EF4-FFF2-40B4-BE49-F238E27FC236}">
                  <a16:creationId xmlns:a16="http://schemas.microsoft.com/office/drawing/2014/main" id="{2B6053B1-995A-E481-8300-CF6C65ADFF79}"/>
                </a:ext>
              </a:extLst>
            </p:cNvPr>
            <p:cNvGrpSpPr/>
            <p:nvPr/>
          </p:nvGrpSpPr>
          <p:grpSpPr>
            <a:xfrm rot="16200000">
              <a:off x="9062" y="7456"/>
              <a:ext cx="1403" cy="819"/>
              <a:chOff x="2551" y="8008"/>
              <a:chExt cx="1274" cy="680"/>
            </a:xfrm>
          </p:grpSpPr>
          <p:sp>
            <p:nvSpPr>
              <p:cNvPr id="8208" name="等腰三角形 14">
                <a:extLst>
                  <a:ext uri="{FF2B5EF4-FFF2-40B4-BE49-F238E27FC236}">
                    <a16:creationId xmlns:a16="http://schemas.microsoft.com/office/drawing/2014/main" id="{D43E51AE-C8D6-7A7B-F7C3-ED607D4B53DC}"/>
                  </a:ext>
                </a:extLst>
              </p:cNvPr>
              <p:cNvSpPr/>
              <p:nvPr/>
            </p:nvSpPr>
            <p:spPr>
              <a:xfrm rot="16200000">
                <a:off x="2897" y="8093"/>
                <a:ext cx="583" cy="510"/>
              </a:xfrm>
              <a:prstGeom prst="triangle">
                <a:avLst>
                  <a:gd name="adj" fmla="val 50000"/>
                </a:avLst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ot="0" vert="eaVert" anchor="ctr"/>
              <a:lstStyle/>
              <a:p>
                <a:pPr algn="ctr"/>
                <a:endParaRPr lang="zh-CN" altLang="en-US" dirty="0">
                  <a:solidFill>
                    <a:schemeClr val="folHlink"/>
                  </a:solidFill>
                  <a:latin typeface="黑体" panose="02010609060101010101" pitchFamily="49" charset="-122"/>
                </a:endParaRPr>
              </a:p>
            </p:txBody>
          </p:sp>
          <p:cxnSp>
            <p:nvCxnSpPr>
              <p:cNvPr id="8209" name="直接连接符 17">
                <a:extLst>
                  <a:ext uri="{FF2B5EF4-FFF2-40B4-BE49-F238E27FC236}">
                    <a16:creationId xmlns:a16="http://schemas.microsoft.com/office/drawing/2014/main" id="{267FC76A-901B-3737-B9F1-9D35C34DC383}"/>
                  </a:ext>
                </a:extLst>
              </p:cNvPr>
              <p:cNvCxnSpPr/>
              <p:nvPr/>
            </p:nvCxnSpPr>
            <p:spPr>
              <a:xfrm rot="16200000">
                <a:off x="2593" y="8348"/>
                <a:ext cx="680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8210" name="直接连接符 19">
                <a:extLst>
                  <a:ext uri="{FF2B5EF4-FFF2-40B4-BE49-F238E27FC236}">
                    <a16:creationId xmlns:a16="http://schemas.microsoft.com/office/drawing/2014/main" id="{9EB9AA07-ACF0-2FE8-BE1C-6C16B47E622F}"/>
                  </a:ext>
                </a:extLst>
              </p:cNvPr>
              <p:cNvCxnSpPr/>
              <p:nvPr/>
            </p:nvCxnSpPr>
            <p:spPr>
              <a:xfrm>
                <a:off x="2551" y="8348"/>
                <a:ext cx="1275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</p:grpSp>
        <p:sp>
          <p:nvSpPr>
            <p:cNvPr id="8199" name="Oval 30">
              <a:extLst>
                <a:ext uri="{FF2B5EF4-FFF2-40B4-BE49-F238E27FC236}">
                  <a16:creationId xmlns:a16="http://schemas.microsoft.com/office/drawing/2014/main" id="{BB34CA0E-A4AE-1683-6227-92A114D51D41}"/>
                </a:ext>
              </a:extLst>
            </p:cNvPr>
            <p:cNvSpPr/>
            <p:nvPr/>
          </p:nvSpPr>
          <p:spPr>
            <a:xfrm rot="10800000" flipH="1" flipV="1">
              <a:off x="9679" y="8535"/>
              <a:ext cx="139" cy="127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wrap="none" anchor="ctr"/>
            <a:lstStyle/>
            <a:p>
              <a:pPr algn="ctr"/>
              <a:endParaRPr lang="zh-CN" altLang="zh-CN" dirty="0">
                <a:solidFill>
                  <a:schemeClr val="folHlink"/>
                </a:solidFill>
                <a:latin typeface="黑体" panose="02010609060101010101" pitchFamily="49" charset="-122"/>
              </a:endParaRPr>
            </a:p>
          </p:txBody>
        </p:sp>
        <p:grpSp>
          <p:nvGrpSpPr>
            <p:cNvPr id="8202" name="组合 8201">
              <a:extLst>
                <a:ext uri="{FF2B5EF4-FFF2-40B4-BE49-F238E27FC236}">
                  <a16:creationId xmlns:a16="http://schemas.microsoft.com/office/drawing/2014/main" id="{9D286C29-DBD0-7A5E-2A50-2E1C4CD04F05}"/>
                </a:ext>
              </a:extLst>
            </p:cNvPr>
            <p:cNvGrpSpPr/>
            <p:nvPr/>
          </p:nvGrpSpPr>
          <p:grpSpPr>
            <a:xfrm>
              <a:off x="8313" y="7100"/>
              <a:ext cx="1447" cy="126"/>
              <a:chOff x="1985" y="8915"/>
              <a:chExt cx="1201" cy="114"/>
            </a:xfrm>
          </p:grpSpPr>
          <p:sp>
            <p:nvSpPr>
              <p:cNvPr id="8206" name="直接连接符 8205">
                <a:extLst>
                  <a:ext uri="{FF2B5EF4-FFF2-40B4-BE49-F238E27FC236}">
                    <a16:creationId xmlns:a16="http://schemas.microsoft.com/office/drawing/2014/main" id="{D470C7C5-0BDA-EC5E-BBCB-15E3A7FAAF4B}"/>
                  </a:ext>
                </a:extLst>
              </p:cNvPr>
              <p:cNvSpPr/>
              <p:nvPr/>
            </p:nvSpPr>
            <p:spPr>
              <a:xfrm rot="5400000">
                <a:off x="2641" y="8407"/>
                <a:ext cx="1" cy="109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207" name="Oval 30">
                <a:extLst>
                  <a:ext uri="{FF2B5EF4-FFF2-40B4-BE49-F238E27FC236}">
                    <a16:creationId xmlns:a16="http://schemas.microsoft.com/office/drawing/2014/main" id="{F0243E4B-4F53-9B5E-5920-B1E35FD731A3}"/>
                  </a:ext>
                </a:extLst>
              </p:cNvPr>
              <p:cNvSpPr/>
              <p:nvPr/>
            </p:nvSpPr>
            <p:spPr>
              <a:xfrm rot="10800000" flipH="1" flipV="1">
                <a:off x="1985" y="8915"/>
                <a:ext cx="115" cy="115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rot="10800000" wrap="none" anchor="ctr"/>
              <a:lstStyle/>
              <a:p>
                <a:pPr algn="ctr"/>
                <a:endParaRPr lang="zh-CN" altLang="zh-CN" dirty="0">
                  <a:solidFill>
                    <a:schemeClr val="folHlink"/>
                  </a:solidFill>
                  <a:latin typeface="黑体" panose="02010609060101010101" pitchFamily="49" charset="-122"/>
                </a:endParaRPr>
              </a:p>
            </p:txBody>
          </p:sp>
        </p:grpSp>
        <p:sp>
          <p:nvSpPr>
            <p:cNvPr id="8203" name="文本框 8202">
              <a:extLst>
                <a:ext uri="{FF2B5EF4-FFF2-40B4-BE49-F238E27FC236}">
                  <a16:creationId xmlns:a16="http://schemas.microsoft.com/office/drawing/2014/main" id="{7EF90AEB-E8C2-1C0D-3EB7-F012B644494E}"/>
                </a:ext>
              </a:extLst>
            </p:cNvPr>
            <p:cNvSpPr txBox="1"/>
            <p:nvPr/>
          </p:nvSpPr>
          <p:spPr>
            <a:xfrm>
              <a:off x="8164" y="6453"/>
              <a:ext cx="66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>
                  <a:solidFill>
                    <a:srgbClr val="FF0066"/>
                  </a:solidFill>
                  <a:latin typeface="黑体" panose="02010609060101010101" pitchFamily="49" charset="-122"/>
                  <a:sym typeface="+mn-ea"/>
                </a:rPr>
                <a:t>b</a:t>
              </a:r>
            </a:p>
          </p:txBody>
        </p:sp>
        <p:sp>
          <p:nvSpPr>
            <p:cNvPr id="8204" name="文本框 8203">
              <a:extLst>
                <a:ext uri="{FF2B5EF4-FFF2-40B4-BE49-F238E27FC236}">
                  <a16:creationId xmlns:a16="http://schemas.microsoft.com/office/drawing/2014/main" id="{B7582A3D-C856-D704-D4E0-564AF69F5ADB}"/>
                </a:ext>
              </a:extLst>
            </p:cNvPr>
            <p:cNvSpPr txBox="1"/>
            <p:nvPr/>
          </p:nvSpPr>
          <p:spPr>
            <a:xfrm>
              <a:off x="9922" y="5344"/>
              <a:ext cx="705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>
                  <a:solidFill>
                    <a:srgbClr val="FF0066"/>
                  </a:solidFill>
                  <a:latin typeface="黑体" panose="02010609060101010101" pitchFamily="49" charset="-122"/>
                  <a:sym typeface="+mn-ea"/>
                </a:rPr>
                <a:t>c</a:t>
              </a:r>
            </a:p>
          </p:txBody>
        </p:sp>
        <p:sp>
          <p:nvSpPr>
            <p:cNvPr id="8205" name="文本框 8204">
              <a:extLst>
                <a:ext uri="{FF2B5EF4-FFF2-40B4-BE49-F238E27FC236}">
                  <a16:creationId xmlns:a16="http://schemas.microsoft.com/office/drawing/2014/main" id="{5C487C5A-F336-453B-8912-7EE7415DA5A5}"/>
                </a:ext>
              </a:extLst>
            </p:cNvPr>
            <p:cNvSpPr txBox="1"/>
            <p:nvPr/>
          </p:nvSpPr>
          <p:spPr>
            <a:xfrm>
              <a:off x="9922" y="8292"/>
              <a:ext cx="705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>
                  <a:solidFill>
                    <a:srgbClr val="FF0066"/>
                  </a:solidFill>
                  <a:latin typeface="黑体" panose="02010609060101010101" pitchFamily="49" charset="-122"/>
                  <a:sym typeface="+mn-ea"/>
                </a:rPr>
                <a:t>e</a:t>
              </a:r>
            </a:p>
          </p:txBody>
        </p:sp>
      </p:grpSp>
      <p:graphicFrame>
        <p:nvGraphicFramePr>
          <p:cNvPr id="8214" name="Object 11">
            <a:extLst>
              <a:ext uri="{FF2B5EF4-FFF2-40B4-BE49-F238E27FC236}">
                <a16:creationId xmlns:a16="http://schemas.microsoft.com/office/drawing/2014/main" id="{F9068167-206E-0D14-949A-39ACA5025E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048885"/>
              </p:ext>
            </p:extLst>
          </p:nvPr>
        </p:nvGraphicFramePr>
        <p:xfrm>
          <a:off x="6516370" y="1916832"/>
          <a:ext cx="2506345" cy="2986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239520" imgH="1481455" progId="Visio.Drawing.11">
                  <p:embed/>
                </p:oleObj>
              </mc:Choice>
              <mc:Fallback>
                <p:oleObj name="Visio" r:id="rId3" imgW="1239520" imgH="1481455" progId="Visio.Drawing.11">
                  <p:embed/>
                  <p:pic>
                    <p:nvPicPr>
                      <p:cNvPr id="71271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370" y="1916832"/>
                        <a:ext cx="2506345" cy="29864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5" name="文本框 8214">
            <a:extLst>
              <a:ext uri="{FF2B5EF4-FFF2-40B4-BE49-F238E27FC236}">
                <a16:creationId xmlns:a16="http://schemas.microsoft.com/office/drawing/2014/main" id="{830FA9CD-8E3A-08EB-1FCD-5645F094CAD8}"/>
              </a:ext>
            </a:extLst>
          </p:cNvPr>
          <p:cNvSpPr txBox="1"/>
          <p:nvPr/>
        </p:nvSpPr>
        <p:spPr>
          <a:xfrm>
            <a:off x="5868035" y="4689242"/>
            <a:ext cx="2540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>
                <a:latin typeface="黑体" panose="02010609060101010101" pitchFamily="49" charset="-122"/>
                <a:cs typeface="黑体" panose="02010609060101010101" pitchFamily="49" charset="-122"/>
              </a:rPr>
              <a:t>NPN型晶体管符号图</a:t>
            </a:r>
          </a:p>
        </p:txBody>
      </p:sp>
      <p:sp>
        <p:nvSpPr>
          <p:cNvPr id="8216" name="文本框 8215">
            <a:extLst>
              <a:ext uri="{FF2B5EF4-FFF2-40B4-BE49-F238E27FC236}">
                <a16:creationId xmlns:a16="http://schemas.microsoft.com/office/drawing/2014/main" id="{943B5E29-4185-5A20-EF82-DC96975E8017}"/>
              </a:ext>
            </a:extLst>
          </p:cNvPr>
          <p:cNvSpPr txBox="1"/>
          <p:nvPr/>
        </p:nvSpPr>
        <p:spPr>
          <a:xfrm>
            <a:off x="5259705" y="5243597"/>
            <a:ext cx="3765550" cy="706755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t">
            <a:spAutoFit/>
          </a:bodyPr>
          <a:lstStyle/>
          <a:p>
            <a:pPr algn="l"/>
            <a:r>
              <a:rPr kumimoji="1" lang="zh-CN" altLang="en-US" sz="2000">
                <a:solidFill>
                  <a:schemeClr val="tx1"/>
                </a:solidFill>
                <a:highlight>
                  <a:srgbClr val="FFFF00"/>
                </a:highlight>
                <a:latin typeface="黑体" panose="02010609060101010101" pitchFamily="49" charset="-122"/>
                <a:sym typeface="+mn-ea"/>
              </a:rPr>
              <a:t>箭头表示发射结加正向偏压时，发射极电流的实际方向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repeatCount="3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1" grpId="1" bldLvl="0" animBg="1"/>
      <p:bldP spid="21" grpId="2" bldLvl="0" animBg="1"/>
      <p:bldP spid="21" grpId="3" bldLvl="0" animBg="1"/>
      <p:bldP spid="22" grpId="0" bldLvl="0" animBg="1"/>
      <p:bldP spid="22" grpId="1" bldLvl="0" animBg="1"/>
      <p:bldP spid="22" grpId="2" bldLvl="0" animBg="1"/>
      <p:bldP spid="22" grpId="3" bldLvl="0" animBg="1"/>
      <p:bldP spid="23" grpId="0" bldLvl="0" animBg="1"/>
      <p:bldP spid="23" grpId="1" bldLvl="0" animBg="1"/>
      <p:bldP spid="23" grpId="2" bldLvl="0" animBg="1"/>
      <p:bldP spid="23" grpId="3" bldLvl="0" animBg="1"/>
      <p:bldP spid="24" grpId="0" bldLvl="0" animBg="1"/>
      <p:bldP spid="24" grpId="1" bldLvl="0" animBg="1"/>
      <p:bldP spid="25" grpId="0" bldLvl="0" animBg="1"/>
      <p:bldP spid="25" grpId="1" bldLvl="0" animBg="1"/>
      <p:bldP spid="44" grpId="0"/>
      <p:bldP spid="45" grpId="0"/>
      <p:bldP spid="46" grpId="0"/>
      <p:bldP spid="53" grpId="0"/>
      <p:bldP spid="54" grpId="0"/>
      <p:bldP spid="58" grpId="0"/>
      <p:bldP spid="59" grpId="0"/>
      <p:bldP spid="60" grpId="0"/>
      <p:bldP spid="8216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>
            <a:extLst>
              <a:ext uri="{FF2B5EF4-FFF2-40B4-BE49-F238E27FC236}">
                <a16:creationId xmlns:a16="http://schemas.microsoft.com/office/drawing/2014/main" id="{01BD0DE1-6417-46A9-74CB-71EE1E7A8F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5AFB3D-8EB2-4DB9-9561-6AEBAEBA99A9}" type="slidenum">
              <a:rPr lang="zh-CN" altLang="en-US" sz="1600" smtClean="0">
                <a:solidFill>
                  <a:srgbClr val="FFFF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6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2BAACD9-CE54-96DB-8E2D-566D5359E3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第</a:t>
            </a:r>
            <a:r>
              <a:rPr lang="en-US" altLang="zh-CN" sz="3200"/>
              <a:t>6</a:t>
            </a:r>
            <a:r>
              <a:rPr lang="zh-CN" altLang="en-US" sz="3200"/>
              <a:t>章 晶体三极管及其放大电路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4D3270F3-E9E8-C543-AA8B-141BD3EAB6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zh-CN" sz="2800" dirty="0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6.1  </a:t>
            </a:r>
            <a:r>
              <a:rPr lang="zh-CN" altLang="en-US" sz="2800" dirty="0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晶体三极管的外部特性 </a:t>
            </a:r>
            <a:endParaRPr lang="zh-CN" altLang="en-US" sz="2800" dirty="0"/>
          </a:p>
          <a:p>
            <a:pPr lvl="1">
              <a:lnSpc>
                <a:spcPct val="150000"/>
              </a:lnSpc>
            </a:pPr>
            <a:r>
              <a:rPr lang="en-US" altLang="zh-CN" sz="2800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6.2  </a:t>
            </a:r>
            <a:r>
              <a:rPr lang="zh-CN" altLang="en-US" sz="2800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放大电路的组成和工作原理 </a:t>
            </a:r>
            <a:endParaRPr lang="zh-CN" altLang="en-US" sz="2800" dirty="0"/>
          </a:p>
          <a:p>
            <a:pPr lvl="1">
              <a:lnSpc>
                <a:spcPct val="150000"/>
              </a:lnSpc>
            </a:pPr>
            <a:r>
              <a:rPr lang="en-US" altLang="zh-CN" sz="2800" dirty="0">
                <a:solidFill>
                  <a:srgbClr val="FF0000"/>
                </a:solidFill>
              </a:rPr>
              <a:t>6.3  </a:t>
            </a:r>
            <a:r>
              <a:rPr lang="zh-CN" altLang="en-US" sz="2800" dirty="0">
                <a:solidFill>
                  <a:srgbClr val="FF0000"/>
                </a:solidFill>
              </a:rPr>
              <a:t>放大电路的分析 </a:t>
            </a:r>
          </a:p>
          <a:p>
            <a:pPr lvl="1">
              <a:lnSpc>
                <a:spcPct val="150000"/>
              </a:lnSpc>
            </a:pPr>
            <a:r>
              <a:rPr lang="en-US" altLang="zh-CN" sz="2800" dirty="0"/>
              <a:t>6.4  </a:t>
            </a:r>
            <a:r>
              <a:rPr lang="zh-CN" altLang="en-US" sz="2800" dirty="0"/>
              <a:t>放大电路的三种接法 </a:t>
            </a:r>
          </a:p>
        </p:txBody>
      </p:sp>
    </p:spTree>
    <p:extLst>
      <p:ext uri="{BB962C8B-B14F-4D97-AF65-F5344CB8AC3E}">
        <p14:creationId xmlns:p14="http://schemas.microsoft.com/office/powerpoint/2010/main" val="30787228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A5F33-A17E-F077-275B-B77F78393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  </a:t>
            </a:r>
            <a:r>
              <a:rPr lang="zh-CN" altLang="en-US" dirty="0"/>
              <a:t>放大电路的分析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562CE4-0609-9513-8841-6FAE79CD8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3D00F3-C5C2-44C8-A145-F039BC2726CB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B093AFD5-E09B-9E28-0240-2641A6FDB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65627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itchFamily="18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itchFamily="18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itchFamily="18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itchFamily="18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 b="0" kern="0" dirty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2400" b="0" kern="0" dirty="0">
                <a:solidFill>
                  <a:schemeClr val="tx1"/>
                </a:solidFill>
                <a:sym typeface="+mn-ea"/>
              </a:rPr>
              <a:t>、</a:t>
            </a:r>
            <a:r>
              <a:rPr lang="zh-CN" altLang="en-US" sz="2400" b="0" kern="0" dirty="0">
                <a:solidFill>
                  <a:schemeClr val="tx1"/>
                </a:solidFill>
              </a:rPr>
              <a:t>阻容耦合单管共射放大电路的直流通路和交流通路</a:t>
            </a:r>
          </a:p>
        </p:txBody>
      </p:sp>
      <p:graphicFrame>
        <p:nvGraphicFramePr>
          <p:cNvPr id="7" name="Object 21">
            <a:extLst>
              <a:ext uri="{FF2B5EF4-FFF2-40B4-BE49-F238E27FC236}">
                <a16:creationId xmlns:a16="http://schemas.microsoft.com/office/drawing/2014/main" id="{99BAFB2C-D592-76E1-394C-BFDE1D2BFD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4073" y="2871788"/>
          <a:ext cx="3973512" cy="310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957830" imgH="2313940" progId="Visio.Drawing.11">
                  <p:embed/>
                </p:oleObj>
              </mc:Choice>
              <mc:Fallback>
                <p:oleObj name="Visio" r:id="rId2" imgW="2957830" imgH="2313940" progId="Visio.Drawing.11">
                  <p:embed/>
                  <p:pic>
                    <p:nvPicPr>
                      <p:cNvPr id="74549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73" y="2871788"/>
                        <a:ext cx="3973512" cy="310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0">
            <a:extLst>
              <a:ext uri="{FF2B5EF4-FFF2-40B4-BE49-F238E27FC236}">
                <a16:creationId xmlns:a16="http://schemas.microsoft.com/office/drawing/2014/main" id="{7B3429C4-C687-35EC-6386-3C6E66F94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" y="2042160"/>
            <a:ext cx="8306435" cy="829945"/>
          </a:xfrm>
          <a:prstGeom prst="rect">
            <a:avLst/>
          </a:prstGeom>
          <a:solidFill>
            <a:srgbClr val="D5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>
                <a:solidFill>
                  <a:srgbClr val="C00000"/>
                </a:solidFill>
              </a:rPr>
              <a:t>定义：</a:t>
            </a:r>
            <a:r>
              <a:rPr lang="zh-CN" altLang="en-US"/>
              <a:t>当放大电路处于静态时（直流电源作用），直流电流流经的通路称为放大器的直流通路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81D91B1-095B-D376-851B-BE96201F205C}"/>
              </a:ext>
            </a:extLst>
          </p:cNvPr>
          <p:cNvSpPr txBox="1"/>
          <p:nvPr/>
        </p:nvSpPr>
        <p:spPr>
          <a:xfrm>
            <a:off x="251460" y="1592580"/>
            <a:ext cx="1953895" cy="460375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sym typeface="+mn-ea"/>
              </a:rPr>
              <a:t>直流通路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56640C5-B9C2-45B6-9856-7B3937DB9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3573145"/>
            <a:ext cx="3636020" cy="119888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b="0" dirty="0">
                <a:solidFill>
                  <a:srgbClr val="010000"/>
                </a:solidFill>
              </a:rPr>
              <a:t>1. </a:t>
            </a:r>
            <a:r>
              <a:rPr lang="zh-CN" altLang="en-US" b="0" dirty="0">
                <a:solidFill>
                  <a:srgbClr val="010000"/>
                </a:solidFill>
              </a:rPr>
              <a:t>直流通路画法规则：</a:t>
            </a:r>
          </a:p>
          <a:p>
            <a:pPr algn="l">
              <a:spcBef>
                <a:spcPct val="0"/>
              </a:spcBef>
            </a:pPr>
            <a:r>
              <a:rPr lang="zh-CN" altLang="en-US" b="0" dirty="0">
                <a:solidFill>
                  <a:srgbClr val="010000"/>
                </a:solidFill>
              </a:rPr>
              <a:t>①</a:t>
            </a:r>
            <a:r>
              <a:rPr lang="zh-CN" altLang="en-US" i="1" dirty="0">
                <a:solidFill>
                  <a:srgbClr val="01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交流信号源置</a:t>
            </a:r>
            <a:r>
              <a:rPr lang="en-US" altLang="zh-CN" dirty="0">
                <a:solidFill>
                  <a:srgbClr val="C00000"/>
                </a:solidFill>
              </a:rPr>
              <a:t>0</a:t>
            </a:r>
            <a:r>
              <a:rPr lang="zh-CN" altLang="en-US" b="0" dirty="0">
                <a:solidFill>
                  <a:srgbClr val="010000"/>
                </a:solidFill>
              </a:rPr>
              <a:t>；</a:t>
            </a:r>
          </a:p>
          <a:p>
            <a:pPr algn="l">
              <a:spcBef>
                <a:spcPct val="0"/>
              </a:spcBef>
            </a:pPr>
            <a:r>
              <a:rPr lang="zh-CN" altLang="en-US" b="0" dirty="0">
                <a:solidFill>
                  <a:srgbClr val="010000"/>
                </a:solidFill>
              </a:rPr>
              <a:t>②</a:t>
            </a:r>
            <a:r>
              <a:rPr lang="zh-CN" altLang="en-US" b="0" dirty="0">
                <a:solidFill>
                  <a:srgbClr val="C00000"/>
                </a:solidFill>
              </a:rPr>
              <a:t>电容开路</a:t>
            </a:r>
            <a:r>
              <a:rPr lang="zh-CN" altLang="en-US" b="0" dirty="0">
                <a:solidFill>
                  <a:srgbClr val="010000"/>
                </a:solidFill>
              </a:rPr>
              <a:t>（隔直流）；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40800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A5F33-A17E-F077-275B-B77F78393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  </a:t>
            </a:r>
            <a:r>
              <a:rPr lang="zh-CN" altLang="en-US" dirty="0"/>
              <a:t>放大电路的分析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562CE4-0609-9513-8841-6FAE79CD8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3D00F3-C5C2-44C8-A145-F039BC2726CB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F6B19CF-3AE5-A1E1-37DF-73393C1E4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9pPr>
          </a:lstStyle>
          <a:p>
            <a:fld id="{F4D294AD-760E-4CB5-8503-1831DD25472E}" type="slidenum">
              <a:rPr lang="zh-CN" altLang="en-US" smtClean="0"/>
              <a:pPr/>
              <a:t>31</a:t>
            </a:fld>
            <a:endParaRPr lang="en-US" altLang="zh-CN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95612886-7F7C-F24F-E9E0-62D1376CB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9pPr>
          </a:lstStyle>
          <a:p>
            <a:fld id="{F4D294AD-760E-4CB5-8503-1831DD25472E}" type="slidenum">
              <a:rPr lang="zh-CN" altLang="en-US" smtClean="0"/>
              <a:pPr/>
              <a:t>31</a:t>
            </a:fld>
            <a:endParaRPr lang="en-US" altLang="zh-CN"/>
          </a:p>
        </p:txBody>
      </p:sp>
      <p:sp>
        <p:nvSpPr>
          <p:cNvPr id="14" name="AutoShape 20">
            <a:extLst>
              <a:ext uri="{FF2B5EF4-FFF2-40B4-BE49-F238E27FC236}">
                <a16:creationId xmlns:a16="http://schemas.microsoft.com/office/drawing/2014/main" id="{019CD722-91C6-4707-5AEB-0C80DCD3B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3536950"/>
            <a:ext cx="504825" cy="179388"/>
          </a:xfrm>
          <a:prstGeom prst="rightArrow">
            <a:avLst>
              <a:gd name="adj1" fmla="val 50000"/>
              <a:gd name="adj2" fmla="val 70354"/>
            </a:avLst>
          </a:prstGeom>
          <a:solidFill>
            <a:schemeClr val="accent1"/>
          </a:solidFill>
          <a:ln w="28575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Object 21">
            <a:extLst>
              <a:ext uri="{FF2B5EF4-FFF2-40B4-BE49-F238E27FC236}">
                <a16:creationId xmlns:a16="http://schemas.microsoft.com/office/drawing/2014/main" id="{BB7FB48D-D5F8-92FB-E853-8E1621C985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2852738"/>
          <a:ext cx="3973512" cy="310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957830" imgH="2313940" progId="Visio.Drawing.11">
                  <p:embed/>
                </p:oleObj>
              </mc:Choice>
              <mc:Fallback>
                <p:oleObj name="Visio" r:id="rId3" imgW="2957830" imgH="2313940" progId="Visio.Drawing.11">
                  <p:embed/>
                  <p:pic>
                    <p:nvPicPr>
                      <p:cNvPr id="74549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852738"/>
                        <a:ext cx="3973512" cy="310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2">
            <a:extLst>
              <a:ext uri="{FF2B5EF4-FFF2-40B4-BE49-F238E27FC236}">
                <a16:creationId xmlns:a16="http://schemas.microsoft.com/office/drawing/2014/main" id="{267BCFA5-7C21-E4F6-F4B4-5911B47229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3824288"/>
          <a:ext cx="3778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80340" imgH="180340" progId="Visio.Drawing.11">
                  <p:embed/>
                </p:oleObj>
              </mc:Choice>
              <mc:Fallback>
                <p:oleObj name="Visio" r:id="rId5" imgW="180340" imgH="180340" progId="Visio.Drawing.11">
                  <p:embed/>
                  <p:pic>
                    <p:nvPicPr>
                      <p:cNvPr id="74549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824288"/>
                        <a:ext cx="37782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3">
            <a:extLst>
              <a:ext uri="{FF2B5EF4-FFF2-40B4-BE49-F238E27FC236}">
                <a16:creationId xmlns:a16="http://schemas.microsoft.com/office/drawing/2014/main" id="{0C5586CF-862B-67AB-1C9A-DD64FD39D3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2038" y="4311650"/>
          <a:ext cx="3778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80340" imgH="180340" progId="Visio.Drawing.11">
                  <p:embed/>
                </p:oleObj>
              </mc:Choice>
              <mc:Fallback>
                <p:oleObj name="Visio" r:id="rId7" imgW="180340" imgH="180340" progId="Visio.Drawing.11">
                  <p:embed/>
                  <p:pic>
                    <p:nvPicPr>
                      <p:cNvPr id="745495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4311650"/>
                        <a:ext cx="37782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8">
            <a:extLst>
              <a:ext uri="{FF2B5EF4-FFF2-40B4-BE49-F238E27FC236}">
                <a16:creationId xmlns:a16="http://schemas.microsoft.com/office/drawing/2014/main" id="{7467D4CF-62D3-26D4-299F-BCC0B409FA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2780665"/>
          <a:ext cx="2800350" cy="310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2088515" imgH="2313940" progId="Visio.Drawing.11">
                  <p:embed/>
                </p:oleObj>
              </mc:Choice>
              <mc:Fallback>
                <p:oleObj name="Visio" r:id="rId8" imgW="2088515" imgH="2313940" progId="Visio.Drawing.11">
                  <p:embed/>
                  <p:pic>
                    <p:nvPicPr>
                      <p:cNvPr id="74550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780665"/>
                        <a:ext cx="2800350" cy="310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5">
            <a:extLst>
              <a:ext uri="{FF2B5EF4-FFF2-40B4-BE49-F238E27FC236}">
                <a16:creationId xmlns:a16="http://schemas.microsoft.com/office/drawing/2014/main" id="{8BEF08B7-ED42-0852-18FD-BF5C5F44E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570" y="6021070"/>
            <a:ext cx="8866505" cy="829945"/>
          </a:xfrm>
          <a:prstGeom prst="rect">
            <a:avLst/>
          </a:prstGeom>
          <a:solidFill>
            <a:srgbClr val="E7F3FF"/>
          </a:solidFill>
          <a:ln w="19050">
            <a:solidFill>
              <a:srgbClr val="FF33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b="0"/>
              <a:t>    列晶体管输入、输出回路方程，将</a:t>
            </a:r>
            <a:r>
              <a:rPr lang="en-US" altLang="zh-CN" sz="2000" i="1"/>
              <a:t>U</a:t>
            </a:r>
            <a:r>
              <a:rPr lang="en-US" altLang="zh-CN" sz="2000" baseline="-25000"/>
              <a:t>BEQ</a:t>
            </a:r>
            <a:r>
              <a:rPr lang="zh-CN" altLang="en-US" sz="2000" b="0"/>
              <a:t>作为已知条件，令</a:t>
            </a:r>
            <a:r>
              <a:rPr lang="en-US" altLang="zh-CN" sz="2000" i="1"/>
              <a:t>I</a:t>
            </a:r>
            <a:r>
              <a:rPr lang="en-US" altLang="zh-CN" sz="2000" baseline="-25000"/>
              <a:t>CQ</a:t>
            </a:r>
            <a:r>
              <a:rPr lang="zh-CN" altLang="en-US" sz="2000"/>
              <a:t>＝</a:t>
            </a:r>
            <a:r>
              <a:rPr lang="en-US" altLang="zh-CN" sz="2000" i="1">
                <a:cs typeface="Times New Roman" panose="02020603050405020304" pitchFamily="18" charset="0"/>
              </a:rPr>
              <a:t>βI</a:t>
            </a:r>
            <a:r>
              <a:rPr lang="en-US" altLang="zh-CN" sz="2000" baseline="-25000">
                <a:cs typeface="Times New Roman" panose="02020603050405020304" pitchFamily="18" charset="0"/>
              </a:rPr>
              <a:t>BQ</a:t>
            </a:r>
            <a:r>
              <a:rPr lang="zh-CN" altLang="en-US" sz="2000" b="0"/>
              <a:t>，可估算出静态工作点</a:t>
            </a:r>
            <a:r>
              <a:rPr lang="en-US" altLang="zh-CN" sz="2000" i="1"/>
              <a:t>Q</a:t>
            </a:r>
            <a:r>
              <a:rPr lang="zh-CN" altLang="en-US" sz="2000" b="0"/>
              <a:t>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903A6CB-DBEB-10E6-E296-94730DB7AC01}"/>
              </a:ext>
            </a:extLst>
          </p:cNvPr>
          <p:cNvSpPr txBox="1"/>
          <p:nvPr/>
        </p:nvSpPr>
        <p:spPr>
          <a:xfrm>
            <a:off x="7131050" y="5308600"/>
            <a:ext cx="1402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0">
                <a:sym typeface="+mn-ea"/>
              </a:rPr>
              <a:t>直流通路</a:t>
            </a:r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D2646F0-FE6E-3C15-C021-40E4E7435CA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23850" y="1654056"/>
            <a:ext cx="8623935" cy="1198880"/>
          </a:xfrm>
          <a:prstGeom prst="rect">
            <a:avLst/>
          </a:prstGeom>
          <a:solidFill>
            <a:srgbClr val="FFFF00"/>
          </a:solidFill>
          <a:ln w="28575"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</a:gradFill>
            <a:prstDash val="dashDot"/>
          </a:ln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sym typeface="+mn-ea"/>
              </a:rPr>
              <a:t>静态工作点</a:t>
            </a:r>
            <a:r>
              <a:rPr lang="zh-CN" dirty="0">
                <a:solidFill>
                  <a:srgbClr val="FF0000"/>
                </a:solidFill>
                <a:sym typeface="+mn-ea"/>
              </a:rPr>
              <a:t>定义：</a:t>
            </a:r>
            <a:r>
              <a:rPr lang="zh-CN" altLang="en-US" dirty="0">
                <a:solidFill>
                  <a:srgbClr val="660033"/>
                </a:solidFill>
                <a:sym typeface="+mn-ea"/>
              </a:rPr>
              <a:t>输入交变电压</a:t>
            </a:r>
            <a:r>
              <a:rPr lang="en-US" altLang="zh-CN" i="1" dirty="0" err="1">
                <a:solidFill>
                  <a:srgbClr val="FF0000"/>
                </a:solidFill>
                <a:sym typeface="+mn-ea"/>
              </a:rPr>
              <a:t>u</a:t>
            </a:r>
            <a:r>
              <a:rPr lang="en-US" altLang="zh-CN" baseline="-25000" dirty="0" err="1">
                <a:solidFill>
                  <a:srgbClr val="FF0000"/>
                </a:solidFill>
                <a:sym typeface="+mn-ea"/>
              </a:rPr>
              <a:t>i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为零</a:t>
            </a:r>
            <a:r>
              <a:rPr lang="zh-CN" altLang="en-US" dirty="0">
                <a:solidFill>
                  <a:srgbClr val="660033"/>
                </a:solidFill>
                <a:sym typeface="+mn-ea"/>
              </a:rPr>
              <a:t>时，晶体管各极的电流、</a:t>
            </a:r>
            <a:r>
              <a:rPr lang="en-US" altLang="zh-CN" dirty="0">
                <a:solidFill>
                  <a:srgbClr val="660033"/>
                </a:solidFill>
                <a:sym typeface="+mn-ea"/>
              </a:rPr>
              <a:t>b-e</a:t>
            </a:r>
            <a:r>
              <a:rPr lang="zh-CN" altLang="en-US" dirty="0">
                <a:solidFill>
                  <a:srgbClr val="660033"/>
                </a:solidFill>
                <a:sym typeface="+mn-ea"/>
              </a:rPr>
              <a:t>间的电压、管压降称为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静态工作点</a:t>
            </a:r>
            <a:r>
              <a:rPr lang="en-US" altLang="zh-CN" i="1" dirty="0">
                <a:solidFill>
                  <a:srgbClr val="FF0000"/>
                </a:solidFill>
                <a:sym typeface="+mn-ea"/>
              </a:rPr>
              <a:t>Q</a:t>
            </a:r>
            <a:r>
              <a:rPr lang="zh-CN" altLang="en-US" dirty="0">
                <a:solidFill>
                  <a:srgbClr val="660033"/>
                </a:solidFill>
                <a:sym typeface="+mn-ea"/>
              </a:rPr>
              <a:t>，记作</a:t>
            </a:r>
            <a:r>
              <a:rPr lang="en-US" altLang="zh-CN" i="1" dirty="0">
                <a:solidFill>
                  <a:srgbClr val="FF0000"/>
                </a:solidFill>
                <a:sym typeface="+mn-ea"/>
              </a:rPr>
              <a:t>I</a:t>
            </a:r>
            <a:r>
              <a:rPr lang="en-US" altLang="zh-CN" baseline="-25000" dirty="0">
                <a:solidFill>
                  <a:srgbClr val="FF0000"/>
                </a:solidFill>
                <a:sym typeface="+mn-ea"/>
              </a:rPr>
              <a:t>BQ</a:t>
            </a:r>
            <a:r>
              <a:rPr lang="zh-CN" altLang="en-US" dirty="0">
                <a:solidFill>
                  <a:srgbClr val="660033"/>
                </a:solidFill>
                <a:sym typeface="+mn-ea"/>
              </a:rPr>
              <a:t>、 </a:t>
            </a:r>
            <a:r>
              <a:rPr lang="en-US" altLang="zh-CN" i="1" dirty="0">
                <a:solidFill>
                  <a:srgbClr val="FF0000"/>
                </a:solidFill>
                <a:sym typeface="+mn-ea"/>
              </a:rPr>
              <a:t>I</a:t>
            </a:r>
            <a:r>
              <a:rPr lang="en-US" altLang="zh-CN" baseline="-25000" dirty="0">
                <a:solidFill>
                  <a:srgbClr val="FF0000"/>
                </a:solidFill>
                <a:sym typeface="+mn-ea"/>
              </a:rPr>
              <a:t>CQ</a:t>
            </a:r>
            <a:r>
              <a:rPr lang="zh-CN" altLang="en-US" dirty="0">
                <a:solidFill>
                  <a:srgbClr val="660033"/>
                </a:solidFill>
                <a:sym typeface="+mn-ea"/>
              </a:rPr>
              <a:t>（</a:t>
            </a:r>
            <a:r>
              <a:rPr lang="en-US" altLang="zh-CN" i="1" dirty="0">
                <a:solidFill>
                  <a:srgbClr val="660033"/>
                </a:solidFill>
                <a:sym typeface="+mn-ea"/>
              </a:rPr>
              <a:t>I</a:t>
            </a:r>
            <a:r>
              <a:rPr lang="en-US" altLang="zh-CN" baseline="-25000" dirty="0">
                <a:solidFill>
                  <a:srgbClr val="660033"/>
                </a:solidFill>
                <a:sym typeface="+mn-ea"/>
              </a:rPr>
              <a:t>EQ</a:t>
            </a:r>
            <a:r>
              <a:rPr lang="zh-CN" altLang="en-US" dirty="0">
                <a:solidFill>
                  <a:srgbClr val="660033"/>
                </a:solidFill>
                <a:sym typeface="+mn-ea"/>
              </a:rPr>
              <a:t>）、 </a:t>
            </a:r>
            <a:r>
              <a:rPr lang="en-US" altLang="zh-CN" i="1" dirty="0">
                <a:solidFill>
                  <a:srgbClr val="FF0000"/>
                </a:solidFill>
                <a:sym typeface="+mn-ea"/>
              </a:rPr>
              <a:t>U</a:t>
            </a:r>
            <a:r>
              <a:rPr lang="en-US" altLang="zh-CN" baseline="-25000" dirty="0">
                <a:solidFill>
                  <a:srgbClr val="FF0000"/>
                </a:solidFill>
                <a:sym typeface="+mn-ea"/>
              </a:rPr>
              <a:t>BEQ</a:t>
            </a:r>
            <a:r>
              <a:rPr lang="zh-CN" altLang="en-US" dirty="0">
                <a:solidFill>
                  <a:srgbClr val="660033"/>
                </a:solidFill>
                <a:sym typeface="+mn-ea"/>
              </a:rPr>
              <a:t>、  </a:t>
            </a:r>
            <a:r>
              <a:rPr lang="en-US" altLang="zh-CN" i="1" dirty="0">
                <a:solidFill>
                  <a:srgbClr val="FF0000"/>
                </a:solidFill>
                <a:sym typeface="+mn-ea"/>
              </a:rPr>
              <a:t>U</a:t>
            </a:r>
            <a:r>
              <a:rPr lang="en-US" altLang="zh-CN" baseline="-25000" dirty="0">
                <a:solidFill>
                  <a:srgbClr val="FF0000"/>
                </a:solidFill>
                <a:sym typeface="+mn-ea"/>
              </a:rPr>
              <a:t>CEQ</a:t>
            </a:r>
            <a:r>
              <a:rPr lang="zh-CN" altLang="en-US" dirty="0">
                <a:solidFill>
                  <a:srgbClr val="660033"/>
                </a:solidFill>
                <a:sym typeface="+mn-ea"/>
              </a:rPr>
              <a:t>。</a:t>
            </a:r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040C1962-8FAF-7A41-E5C2-5C75D2817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65627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itchFamily="18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itchFamily="18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itchFamily="18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itchFamily="18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 b="0" kern="0" dirty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2400" b="0" kern="0" dirty="0">
                <a:solidFill>
                  <a:schemeClr val="tx1"/>
                </a:solidFill>
                <a:sym typeface="+mn-ea"/>
              </a:rPr>
              <a:t>、</a:t>
            </a:r>
            <a:r>
              <a:rPr lang="zh-CN" altLang="en-US" sz="2400" b="0" kern="0" dirty="0">
                <a:solidFill>
                  <a:schemeClr val="tx1"/>
                </a:solidFill>
              </a:rPr>
              <a:t>阻容耦合单管共射放大电路的直流通路和交流通路</a:t>
            </a:r>
          </a:p>
        </p:txBody>
      </p:sp>
    </p:spTree>
    <p:extLst>
      <p:ext uri="{BB962C8B-B14F-4D97-AF65-F5344CB8AC3E}">
        <p14:creationId xmlns:p14="http://schemas.microsoft.com/office/powerpoint/2010/main" val="40888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 autoUpdateAnimBg="0"/>
      <p:bldP spid="20" grpId="0"/>
      <p:bldP spid="22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A5F33-A17E-F077-275B-B77F78393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  </a:t>
            </a:r>
            <a:r>
              <a:rPr lang="zh-CN" altLang="en-US" dirty="0"/>
              <a:t>放大电路的分析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562CE4-0609-9513-8841-6FAE79CD8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3D00F3-C5C2-44C8-A145-F039BC2726CB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05D4E67-77C6-E606-7646-4FACB57551C0}"/>
              </a:ext>
            </a:extLst>
          </p:cNvPr>
          <p:cNvSpPr/>
          <p:nvPr/>
        </p:nvSpPr>
        <p:spPr>
          <a:xfrm>
            <a:off x="0" y="5553237"/>
            <a:ext cx="9144000" cy="13047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4B5FD1A5-4494-57B6-1342-F2CAB2688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" y="4149090"/>
            <a:ext cx="4849495" cy="156845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b="0" dirty="0">
                <a:solidFill>
                  <a:srgbClr val="010000"/>
                </a:solidFill>
              </a:rPr>
              <a:t>2. </a:t>
            </a:r>
            <a:r>
              <a:rPr lang="zh-CN" altLang="en-US" b="0" dirty="0">
                <a:solidFill>
                  <a:srgbClr val="010000"/>
                </a:solidFill>
              </a:rPr>
              <a:t>交流通路：</a:t>
            </a:r>
          </a:p>
          <a:p>
            <a:pPr algn="l">
              <a:spcBef>
                <a:spcPct val="0"/>
              </a:spcBef>
            </a:pPr>
            <a:r>
              <a:rPr lang="zh-CN" altLang="en-US" b="0" dirty="0">
                <a:solidFill>
                  <a:srgbClr val="010000"/>
                </a:solidFill>
              </a:rPr>
              <a:t>①</a:t>
            </a:r>
            <a:r>
              <a:rPr lang="zh-CN" altLang="en-US" b="0" dirty="0">
                <a:solidFill>
                  <a:srgbClr val="010000"/>
                </a:solidFill>
                <a:sym typeface="+mn-ea"/>
              </a:rPr>
              <a:t>直流电压源置</a:t>
            </a:r>
            <a:r>
              <a:rPr lang="en-US" altLang="zh-CN" b="0" dirty="0">
                <a:solidFill>
                  <a:srgbClr val="010000"/>
                </a:solidFill>
                <a:sym typeface="+mn-ea"/>
              </a:rPr>
              <a:t>0</a:t>
            </a:r>
            <a:r>
              <a:rPr lang="zh-CN" altLang="en-US" b="0" dirty="0">
                <a:solidFill>
                  <a:srgbClr val="010000"/>
                </a:solidFill>
                <a:sym typeface="+mn-ea"/>
              </a:rPr>
              <a:t>（恒压源短路、恒流源开路</a:t>
            </a:r>
            <a:r>
              <a:rPr lang="en-US" altLang="zh-CN" b="0" dirty="0">
                <a:solidFill>
                  <a:srgbClr val="010000"/>
                </a:solidFill>
                <a:sym typeface="+mn-ea"/>
              </a:rPr>
              <a:t>0</a:t>
            </a:r>
            <a:r>
              <a:rPr lang="zh-CN" altLang="en-US" b="0" dirty="0">
                <a:solidFill>
                  <a:srgbClr val="010000"/>
                </a:solidFill>
                <a:sym typeface="+mn-ea"/>
              </a:rPr>
              <a:t>）</a:t>
            </a:r>
            <a:r>
              <a:rPr lang="zh-CN" altLang="en-US" b="0" dirty="0">
                <a:solidFill>
                  <a:srgbClr val="010000"/>
                </a:solidFill>
              </a:rPr>
              <a:t>；</a:t>
            </a:r>
          </a:p>
          <a:p>
            <a:pPr algn="l">
              <a:spcBef>
                <a:spcPct val="0"/>
              </a:spcBef>
            </a:pPr>
            <a:r>
              <a:rPr lang="zh-CN" altLang="en-US" b="0" dirty="0">
                <a:solidFill>
                  <a:srgbClr val="010000"/>
                </a:solidFill>
              </a:rPr>
              <a:t>②</a:t>
            </a:r>
            <a:r>
              <a:rPr lang="zh-CN" altLang="en-US" b="0" dirty="0">
                <a:solidFill>
                  <a:srgbClr val="010000"/>
                </a:solidFill>
                <a:sym typeface="+mn-ea"/>
              </a:rPr>
              <a:t>大容量电容相当于短路</a:t>
            </a:r>
          </a:p>
        </p:txBody>
      </p:sp>
      <p:graphicFrame>
        <p:nvGraphicFramePr>
          <p:cNvPr id="9" name="Object 9">
            <a:extLst>
              <a:ext uri="{FF2B5EF4-FFF2-40B4-BE49-F238E27FC236}">
                <a16:creationId xmlns:a16="http://schemas.microsoft.com/office/drawing/2014/main" id="{54D40912-BCE6-20DE-1EA0-72AD9F69FE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981075"/>
          <a:ext cx="3973512" cy="310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957830" imgH="2313940" progId="Visio.Drawing.11">
                  <p:embed/>
                </p:oleObj>
              </mc:Choice>
              <mc:Fallback>
                <p:oleObj name="Visio" r:id="rId3" imgW="2957830" imgH="2313940" progId="Visio.Drawing.11">
                  <p:embed/>
                  <p:pic>
                    <p:nvPicPr>
                      <p:cNvPr id="74650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981075"/>
                        <a:ext cx="3973512" cy="310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>
            <a:extLst>
              <a:ext uri="{FF2B5EF4-FFF2-40B4-BE49-F238E27FC236}">
                <a16:creationId xmlns:a16="http://schemas.microsoft.com/office/drawing/2014/main" id="{7A80582B-78BF-21A1-B8FE-75C0F722A2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09027" y="1062832"/>
          <a:ext cx="4236085" cy="302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308225" imgH="1652270" progId="Visio.Drawing.11">
                  <p:embed/>
                </p:oleObj>
              </mc:Choice>
              <mc:Fallback>
                <p:oleObj name="Visio" r:id="rId5" imgW="2308225" imgH="1652270" progId="Visio.Drawing.11">
                  <p:embed/>
                  <p:pic>
                    <p:nvPicPr>
                      <p:cNvPr id="74650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9027" y="1062832"/>
                        <a:ext cx="4236085" cy="302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11">
            <a:extLst>
              <a:ext uri="{FF2B5EF4-FFF2-40B4-BE49-F238E27FC236}">
                <a16:creationId xmlns:a16="http://schemas.microsoft.com/office/drawing/2014/main" id="{1C93BAD2-0168-6D3B-C0C8-52129AC17B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4413" y="2265363"/>
            <a:ext cx="395287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910DDD1B-C65F-D17B-992D-A22A5A7064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9863" y="2543175"/>
          <a:ext cx="665162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508000" imgH="316230" progId="Visio.Drawing.11">
                  <p:embed/>
                </p:oleObj>
              </mc:Choice>
              <mc:Fallback>
                <p:oleObj name="Visio" r:id="rId7" imgW="508000" imgH="316230" progId="Visio.Drawing.11">
                  <p:embed/>
                  <p:pic>
                    <p:nvPicPr>
                      <p:cNvPr id="74650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2543175"/>
                        <a:ext cx="665162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3">
            <a:extLst>
              <a:ext uri="{FF2B5EF4-FFF2-40B4-BE49-F238E27FC236}">
                <a16:creationId xmlns:a16="http://schemas.microsoft.com/office/drawing/2014/main" id="{42ACD251-A0C2-452C-0450-CFAECA4387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11525" y="2062163"/>
          <a:ext cx="66516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508000" imgH="316230" progId="Visio.Drawing.11">
                  <p:embed/>
                </p:oleObj>
              </mc:Choice>
              <mc:Fallback>
                <p:oleObj name="Visio" r:id="rId9" imgW="508000" imgH="316230" progId="Visio.Drawing.11">
                  <p:embed/>
                  <p:pic>
                    <p:nvPicPr>
                      <p:cNvPr id="74650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2062163"/>
                        <a:ext cx="665163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4">
            <a:extLst>
              <a:ext uri="{FF2B5EF4-FFF2-40B4-BE49-F238E27FC236}">
                <a16:creationId xmlns:a16="http://schemas.microsoft.com/office/drawing/2014/main" id="{BF074D68-0733-8DDB-246F-406028655D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25863" y="1125538"/>
          <a:ext cx="292100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226060" imgH="180340" progId="Visio.Drawing.11">
                  <p:embed/>
                </p:oleObj>
              </mc:Choice>
              <mc:Fallback>
                <p:oleObj name="Visio" r:id="rId10" imgW="226060" imgH="180340" progId="Visio.Drawing.11">
                  <p:embed/>
                  <p:pic>
                    <p:nvPicPr>
                      <p:cNvPr id="74651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5863" y="1125538"/>
                        <a:ext cx="292100" cy="23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7">
            <a:extLst>
              <a:ext uri="{FF2B5EF4-FFF2-40B4-BE49-F238E27FC236}">
                <a16:creationId xmlns:a16="http://schemas.microsoft.com/office/drawing/2014/main" id="{32A857B8-71C6-4F3A-0AED-3C774BCE04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72430" y="4220845"/>
          <a:ext cx="3317240" cy="1694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2" imgW="2991485" imgH="1535430" progId="Visio.Drawing.11">
                  <p:embed/>
                </p:oleObj>
              </mc:Choice>
              <mc:Fallback>
                <p:oleObj name="Visio" r:id="rId12" imgW="2991485" imgH="1535430" progId="Visio.Drawing.11">
                  <p:embed/>
                  <p:pic>
                    <p:nvPicPr>
                      <p:cNvPr id="74651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2430" y="4220845"/>
                        <a:ext cx="3317240" cy="16941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3ECDDAA0-A940-64C1-8591-00AA741C059F}"/>
              </a:ext>
            </a:extLst>
          </p:cNvPr>
          <p:cNvSpPr txBox="1"/>
          <p:nvPr/>
        </p:nvSpPr>
        <p:spPr>
          <a:xfrm>
            <a:off x="6097270" y="2696210"/>
            <a:ext cx="386080" cy="4603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/>
              <a:t>B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F9B9F6F-CF18-58F9-EAAB-5FCAA1B767DB}"/>
              </a:ext>
            </a:extLst>
          </p:cNvPr>
          <p:cNvSpPr txBox="1"/>
          <p:nvPr/>
        </p:nvSpPr>
        <p:spPr>
          <a:xfrm>
            <a:off x="6622098" y="1805305"/>
            <a:ext cx="403225" cy="4603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/>
              <a:t>C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CBF94B4-B8D0-47CA-8313-B7CB2AE5D833}"/>
              </a:ext>
            </a:extLst>
          </p:cNvPr>
          <p:cNvSpPr txBox="1"/>
          <p:nvPr/>
        </p:nvSpPr>
        <p:spPr>
          <a:xfrm>
            <a:off x="6722110" y="3390265"/>
            <a:ext cx="386080" cy="4603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/>
              <a:t>E</a:t>
            </a:r>
          </a:p>
        </p:txBody>
      </p:sp>
      <p:sp>
        <p:nvSpPr>
          <p:cNvPr id="29" name="Text Box 10">
            <a:extLst>
              <a:ext uri="{FF2B5EF4-FFF2-40B4-BE49-F238E27FC236}">
                <a16:creationId xmlns:a16="http://schemas.microsoft.com/office/drawing/2014/main" id="{24152E40-F3A4-247C-4513-5BD5830EB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5949315"/>
            <a:ext cx="8350250" cy="829945"/>
          </a:xfrm>
          <a:prstGeom prst="rect">
            <a:avLst/>
          </a:prstGeom>
          <a:solidFill>
            <a:srgbClr val="D5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rgbClr val="C00000"/>
                </a:solidFill>
              </a:rPr>
              <a:t>定义：</a:t>
            </a:r>
            <a:r>
              <a:rPr lang="zh-CN" altLang="en-US" dirty="0"/>
              <a:t>当放大电路处于动态时，交流电流流经的通路称为放大器的</a:t>
            </a:r>
            <a:r>
              <a:rPr lang="zh-CN" altLang="en-US" dirty="0">
                <a:sym typeface="+mn-ea"/>
              </a:rPr>
              <a:t>交</a:t>
            </a:r>
            <a:r>
              <a:rPr lang="zh-CN" altLang="en-US" dirty="0"/>
              <a:t>流通路。作用：求动态新能指标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A</a:t>
            </a:r>
            <a:r>
              <a:rPr lang="en-US" altLang="zh-CN" baseline="-25000" dirty="0">
                <a:solidFill>
                  <a:srgbClr val="C00000"/>
                </a:solidFill>
                <a:sym typeface="+mn-ea"/>
              </a:rPr>
              <a:t>U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+mn-ea"/>
              </a:rPr>
              <a:t>i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+mn-ea"/>
              </a:rPr>
              <a:t>O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E612681-C8A1-7A29-3661-A78FF4F0D10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7950" y="1088390"/>
            <a:ext cx="1953895" cy="460375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sym typeface="+mn-ea"/>
              </a:rPr>
              <a:t>交流通路</a:t>
            </a:r>
          </a:p>
        </p:txBody>
      </p:sp>
    </p:spTree>
    <p:extLst>
      <p:ext uri="{BB962C8B-B14F-4D97-AF65-F5344CB8AC3E}">
        <p14:creationId xmlns:p14="http://schemas.microsoft.com/office/powerpoint/2010/main" val="357395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6" grpId="0" animBg="1"/>
      <p:bldP spid="26" grpId="1" animBg="1"/>
      <p:bldP spid="27" grpId="0" bldLvl="0" animBg="1"/>
      <p:bldP spid="27" grpId="1" animBg="1"/>
      <p:bldP spid="28" grpId="0" animBg="1"/>
      <p:bldP spid="28" grpId="1" animBg="1"/>
      <p:bldP spid="29" grpId="0" bldLvl="0" animBg="1"/>
      <p:bldP spid="29" grpId="1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EC439D-CC37-9731-7AED-FBF21E3468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3D00F3-C5C2-44C8-A145-F039BC2726CB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DDB2191-DAA2-F228-EB5B-C399E0B3E8A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graphicFrame>
        <p:nvGraphicFramePr>
          <p:cNvPr id="15" name="Object 15">
            <a:extLst>
              <a:ext uri="{FF2B5EF4-FFF2-40B4-BE49-F238E27FC236}">
                <a16:creationId xmlns:a16="http://schemas.microsoft.com/office/drawing/2014/main" id="{E6BE145C-11CE-C504-6E18-4F0369FD7A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035113"/>
              </p:ext>
            </p:extLst>
          </p:nvPr>
        </p:nvGraphicFramePr>
        <p:xfrm>
          <a:off x="254000" y="2456892"/>
          <a:ext cx="4254500" cy="290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3364230" imgH="2313940" progId="Visio.Drawing.11">
                  <p:embed/>
                </p:oleObj>
              </mc:Choice>
              <mc:Fallback>
                <p:oleObj name="Visio" r:id="rId10" imgW="3364230" imgH="2313940" progId="Visio.Drawing.11">
                  <p:embed/>
                  <p:pic>
                    <p:nvPicPr>
                      <p:cNvPr id="76084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" y="2456892"/>
                        <a:ext cx="4254500" cy="290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AAB44C7D-3C5B-303F-6F26-D9A6522D23F0}"/>
              </a:ext>
            </a:extLst>
          </p:cNvPr>
          <p:cNvSpPr txBox="1"/>
          <p:nvPr/>
        </p:nvSpPr>
        <p:spPr>
          <a:xfrm>
            <a:off x="5433223" y="2194401"/>
            <a:ext cx="2148205" cy="24612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800" dirty="0">
                <a:solidFill>
                  <a:schemeClr val="accent2"/>
                </a:solidFill>
                <a:sym typeface="+mn-ea"/>
              </a:rPr>
              <a:t>画出</a:t>
            </a:r>
          </a:p>
          <a:p>
            <a:pPr algn="l"/>
            <a:r>
              <a:rPr lang="en-US" altLang="zh-CN" sz="2800" dirty="0">
                <a:solidFill>
                  <a:schemeClr val="accent2"/>
                </a:solidFill>
                <a:sym typeface="+mn-ea"/>
              </a:rPr>
              <a:t>1</a:t>
            </a:r>
            <a:r>
              <a:rPr lang="zh-CN" altLang="en-US" sz="2800" dirty="0">
                <a:solidFill>
                  <a:schemeClr val="accent2"/>
                </a:solidFill>
                <a:sym typeface="+mn-ea"/>
              </a:rPr>
              <a:t>、直流通路</a:t>
            </a:r>
          </a:p>
          <a:p>
            <a:pPr algn="l"/>
            <a:r>
              <a:rPr lang="en-US" altLang="zh-CN" sz="2800" dirty="0">
                <a:solidFill>
                  <a:schemeClr val="accent2"/>
                </a:solidFill>
                <a:sym typeface="+mn-ea"/>
              </a:rPr>
              <a:t>2</a:t>
            </a:r>
            <a:r>
              <a:rPr lang="zh-CN" altLang="en-US" sz="2800" dirty="0">
                <a:solidFill>
                  <a:schemeClr val="accent2"/>
                </a:solidFill>
                <a:sym typeface="+mn-ea"/>
              </a:rPr>
              <a:t>、交流通路</a:t>
            </a:r>
          </a:p>
          <a:p>
            <a:pPr algn="l"/>
            <a:endParaRPr lang="zh-CN" altLang="en-US" sz="2800" dirty="0">
              <a:solidFill>
                <a:schemeClr val="accent2"/>
              </a:solidFill>
              <a:sym typeface="+mn-ea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B8E4FFB-5DF8-705F-8F36-C3117A6309C2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9" name="TitleBackground">
              <a:extLst>
                <a:ext uri="{FF2B5EF4-FFF2-40B4-BE49-F238E27FC236}">
                  <a16:creationId xmlns:a16="http://schemas.microsoft.com/office/drawing/2014/main" id="{9EE28EFE-E99C-26F0-74F2-FB3B4EBB72E8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ColorBlock">
              <a:extLst>
                <a:ext uri="{FF2B5EF4-FFF2-40B4-BE49-F238E27FC236}">
                  <a16:creationId xmlns:a16="http://schemas.microsoft.com/office/drawing/2014/main" id="{486CD8D9-A977-06FE-363E-F6B00288F870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ypeText">
              <a:extLst>
                <a:ext uri="{FF2B5EF4-FFF2-40B4-BE49-F238E27FC236}">
                  <a16:creationId xmlns:a16="http://schemas.microsoft.com/office/drawing/2014/main" id="{80C499ED-27D5-B603-CC3F-8C189F7736CB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12" name="TipText">
              <a:extLst>
                <a:ext uri="{FF2B5EF4-FFF2-40B4-BE49-F238E27FC236}">
                  <a16:creationId xmlns:a16="http://schemas.microsoft.com/office/drawing/2014/main" id="{7ADD231C-44A5-730C-64D8-917BCA8C5694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21E2412-0DD5-7B9A-6202-E86E97585368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358543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1DBB54A-AA8F-7771-3216-A7D8D12E5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BAAEE5A-F1D1-D9E2-5B64-15A1E9005E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CE03EA-61DF-43D9-A0A0-E3933DEFC889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3B94EE-6352-4BF1-2231-000D10E3BC99}"/>
              </a:ext>
            </a:extLst>
          </p:cNvPr>
          <p:cNvSpPr txBox="1"/>
          <p:nvPr/>
        </p:nvSpPr>
        <p:spPr>
          <a:xfrm>
            <a:off x="192405" y="981075"/>
            <a:ext cx="69443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5"/>
              </a:spcBef>
              <a:spcAft>
                <a:spcPts val="15"/>
              </a:spcAft>
              <a:buFont typeface="Wingdings" panose="05000000000000000000" charset="0"/>
              <a:buChar char="u"/>
            </a:pPr>
            <a:r>
              <a:rPr lang="zh-CN" altLang="en-US" dirty="0">
                <a:solidFill>
                  <a:srgbClr val="C00000"/>
                </a:solidFill>
                <a:sym typeface="+mn-ea"/>
              </a:rPr>
              <a:t>判断电路对交流信号是否具有放大作用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sym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sym typeface="微软雅黑" panose="020B0503020204020204" pitchFamily="34" charset="-122"/>
              </a:rPr>
              <a:t>P150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FFBD341-1AF7-E70A-B964-AFA773C438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例：判断电路可否正常放大交流输入信号，若不能正常放大，则说明原因，并加以改正 </a:t>
            </a:r>
          </a:p>
        </p:txBody>
      </p:sp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B4468B49-46A6-DCE0-EDC1-CD6E05815A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0033" y="3057525"/>
          <a:ext cx="3803650" cy="333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250440" imgH="1972310" progId="Visio.Drawing.11">
                  <p:embed/>
                </p:oleObj>
              </mc:Choice>
              <mc:Fallback>
                <p:oleObj name="Visio" r:id="rId2" imgW="2250440" imgH="1972310" progId="Visio.Drawing.11">
                  <p:embed/>
                  <p:pic>
                    <p:nvPicPr>
                      <p:cNvPr id="9820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33" y="3057525"/>
                        <a:ext cx="3803650" cy="333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F66B03FF-1A96-ECAB-AEA0-2D0B1AED2126}"/>
              </a:ext>
            </a:extLst>
          </p:cNvPr>
          <p:cNvSpPr txBox="1"/>
          <p:nvPr/>
        </p:nvSpPr>
        <p:spPr>
          <a:xfrm>
            <a:off x="4772025" y="3057525"/>
            <a:ext cx="4188460" cy="2738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sym typeface="+mn-ea"/>
              </a:rPr>
              <a:t>判断方法：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ym typeface="+mn-ea"/>
              </a:rPr>
              <a:t>1)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直流通路</a:t>
            </a:r>
            <a:r>
              <a:rPr lang="zh-CN" altLang="en-US" sz="2000" dirty="0">
                <a:sym typeface="+mn-ea"/>
              </a:rPr>
              <a:t>中</a:t>
            </a:r>
            <a:r>
              <a:rPr lang="zh-CN" altLang="en-US" sz="1800" dirty="0">
                <a:sym typeface="+mn-ea"/>
              </a:rPr>
              <a:t>工作状态放大（发射结正偏、集电结反偏）</a:t>
            </a:r>
            <a:r>
              <a:rPr lang="zh-CN" altLang="en-US" sz="2000" dirty="0">
                <a:sym typeface="+mn-ea"/>
              </a:rPr>
              <a:t>；</a:t>
            </a:r>
            <a:endParaRPr lang="zh-CN" altLang="en-US" sz="2000" dirty="0"/>
          </a:p>
          <a:p>
            <a:pPr algn="l">
              <a:lnSpc>
                <a:spcPct val="100000"/>
              </a:lnSpc>
            </a:pPr>
            <a:r>
              <a:rPr lang="en-US" altLang="zh-CN" sz="2000" dirty="0">
                <a:sym typeface="+mn-ea"/>
              </a:rPr>
              <a:t>(2)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交流通路</a:t>
            </a:r>
            <a:r>
              <a:rPr lang="zh-CN" altLang="en-US" sz="2000" dirty="0">
                <a:sym typeface="+mn-ea"/>
              </a:rPr>
              <a:t>中信号通道畅通，即输入交流小信号能加载到放大电路输入端，放大后的交流信号能加载到输出端（负载）。</a:t>
            </a:r>
          </a:p>
        </p:txBody>
      </p:sp>
    </p:spTree>
    <p:extLst>
      <p:ext uri="{BB962C8B-B14F-4D97-AF65-F5344CB8AC3E}">
        <p14:creationId xmlns:p14="http://schemas.microsoft.com/office/powerpoint/2010/main" val="4565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1DBB54A-AA8F-7771-3216-A7D8D12E5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BAAEE5A-F1D1-D9E2-5B64-15A1E9005E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CE03EA-61DF-43D9-A0A0-E3933DEFC889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E5FCFB12-D719-86F3-97B1-506289ADB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16" y="1124744"/>
            <a:ext cx="1941830" cy="52197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电路改进</a:t>
            </a:r>
            <a:endParaRPr lang="zh-CN" altLang="en-US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直接连接符 4">
            <a:extLst>
              <a:ext uri="{FF2B5EF4-FFF2-40B4-BE49-F238E27FC236}">
                <a16:creationId xmlns:a16="http://schemas.microsoft.com/office/drawing/2014/main" id="{9EA5C97B-C543-1B60-C196-6A097840365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24618" y="3154680"/>
            <a:ext cx="420687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" name="Group 7">
            <a:extLst>
              <a:ext uri="{FF2B5EF4-FFF2-40B4-BE49-F238E27FC236}">
                <a16:creationId xmlns:a16="http://schemas.microsoft.com/office/drawing/2014/main" id="{7A83C734-4CED-2263-3DCD-AB19A67626FD}"/>
              </a:ext>
            </a:extLst>
          </p:cNvPr>
          <p:cNvGrpSpPr/>
          <p:nvPr/>
        </p:nvGrpSpPr>
        <p:grpSpPr bwMode="auto">
          <a:xfrm>
            <a:off x="4345305" y="2965768"/>
            <a:ext cx="227013" cy="377825"/>
            <a:chOff x="2669" y="2968"/>
            <a:chExt cx="143" cy="238"/>
          </a:xfrm>
        </p:grpSpPr>
        <p:cxnSp>
          <p:nvCxnSpPr>
            <p:cNvPr id="13" name="直接连接符 6">
              <a:extLst>
                <a:ext uri="{FF2B5EF4-FFF2-40B4-BE49-F238E27FC236}">
                  <a16:creationId xmlns:a16="http://schemas.microsoft.com/office/drawing/2014/main" id="{E1C84E2C-FF28-6957-C616-684D3CDDEAE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550" y="3087"/>
              <a:ext cx="238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接连接符 8">
              <a:extLst>
                <a:ext uri="{FF2B5EF4-FFF2-40B4-BE49-F238E27FC236}">
                  <a16:creationId xmlns:a16="http://schemas.microsoft.com/office/drawing/2014/main" id="{BF87B671-DA93-E951-575F-47FF1C25296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669" y="2968"/>
              <a:ext cx="143" cy="11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箭头连接符 11">
              <a:extLst>
                <a:ext uri="{FF2B5EF4-FFF2-40B4-BE49-F238E27FC236}">
                  <a16:creationId xmlns:a16="http://schemas.microsoft.com/office/drawing/2014/main" id="{45CEEFA1-08FE-D9E7-CE92-9D0991B23FB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669" y="3087"/>
              <a:ext cx="143" cy="11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6" name="直接连接符 13">
            <a:extLst>
              <a:ext uri="{FF2B5EF4-FFF2-40B4-BE49-F238E27FC236}">
                <a16:creationId xmlns:a16="http://schemas.microsoft.com/office/drawing/2014/main" id="{1BBB9E5E-DE8B-BCF1-6199-9A22BC70349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4376261" y="2774474"/>
            <a:ext cx="382588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直接连接符 14">
            <a:extLst>
              <a:ext uri="{FF2B5EF4-FFF2-40B4-BE49-F238E27FC236}">
                <a16:creationId xmlns:a16="http://schemas.microsoft.com/office/drawing/2014/main" id="{9525423E-17E3-55A9-089D-2E32655A915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4122261" y="3788887"/>
            <a:ext cx="900113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ectangle 19">
            <a:extLst>
              <a:ext uri="{FF2B5EF4-FFF2-40B4-BE49-F238E27FC236}">
                <a16:creationId xmlns:a16="http://schemas.microsoft.com/office/drawing/2014/main" id="{D4659339-519D-CB81-D6D8-621CC1EB6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368" y="2114868"/>
            <a:ext cx="215900" cy="4683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2A517481-98F8-49E5-0108-1B1206B69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998" y="3195955"/>
            <a:ext cx="215900" cy="4683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3399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20B2817-6D87-479C-0450-1D445E42B71F}"/>
              </a:ext>
            </a:extLst>
          </p:cNvPr>
          <p:cNvGrpSpPr/>
          <p:nvPr/>
        </p:nvGrpSpPr>
        <p:grpSpPr bwMode="auto">
          <a:xfrm>
            <a:off x="4500880" y="4238943"/>
            <a:ext cx="144463" cy="215900"/>
            <a:chOff x="4309" y="3430"/>
            <a:chExt cx="91" cy="136"/>
          </a:xfrm>
        </p:grpSpPr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F2D98F18-C531-FE91-FA50-D9D1104780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4" y="3430"/>
              <a:ext cx="1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CBDB3B6D-3E12-D740-30B0-5928A4A126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9" y="3566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842C5E-527B-50F2-BE4C-553F526995AF}"/>
              </a:ext>
            </a:extLst>
          </p:cNvPr>
          <p:cNvGrpSpPr/>
          <p:nvPr/>
        </p:nvGrpSpPr>
        <p:grpSpPr bwMode="auto">
          <a:xfrm>
            <a:off x="1799273" y="3176906"/>
            <a:ext cx="544512" cy="1042988"/>
            <a:chOff x="1474" y="2002"/>
            <a:chExt cx="343" cy="657"/>
          </a:xfrm>
        </p:grpSpPr>
        <p:sp>
          <p:nvSpPr>
            <p:cNvPr id="24" name="Text Box 44">
              <a:extLst>
                <a:ext uri="{FF2B5EF4-FFF2-40B4-BE49-F238E27FC236}">
                  <a16:creationId xmlns:a16="http://schemas.microsoft.com/office/drawing/2014/main" id="{C2401D0A-A8B6-C6F0-C9F6-6818D43EF5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7" y="2002"/>
              <a:ext cx="2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3399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5" name="Text Box 45">
              <a:extLst>
                <a:ext uri="{FF2B5EF4-FFF2-40B4-BE49-F238E27FC236}">
                  <a16:creationId xmlns:a16="http://schemas.microsoft.com/office/drawing/2014/main" id="{55BE1081-2740-30A3-A29E-A5E511A7F2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7" y="2409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3399"/>
                  </a:solidFill>
                  <a:latin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26" name="Text Box 46">
              <a:extLst>
                <a:ext uri="{FF2B5EF4-FFF2-40B4-BE49-F238E27FC236}">
                  <a16:creationId xmlns:a16="http://schemas.microsoft.com/office/drawing/2014/main" id="{8D854CDD-048E-9558-4946-C318E38292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2228"/>
              <a:ext cx="34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rgbClr val="FF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u</a:t>
              </a:r>
              <a:r>
                <a:rPr lang="en-US" altLang="zh-CN" sz="2000" b="1" baseline="-25000">
                  <a:solidFill>
                    <a:srgbClr val="FF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</p:grpSp>
      <p:sp>
        <p:nvSpPr>
          <p:cNvPr id="27" name="Oval 17">
            <a:extLst>
              <a:ext uri="{FF2B5EF4-FFF2-40B4-BE49-F238E27FC236}">
                <a16:creationId xmlns:a16="http://schemas.microsoft.com/office/drawing/2014/main" id="{4B6FE87E-7072-C553-A9EA-6C10A62791C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359343" y="3572192"/>
            <a:ext cx="395288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3399"/>
              </a:solidFill>
            </a:endParaRPr>
          </a:p>
        </p:txBody>
      </p:sp>
      <p:sp>
        <p:nvSpPr>
          <p:cNvPr id="28" name="Oval 30">
            <a:extLst>
              <a:ext uri="{FF2B5EF4-FFF2-40B4-BE49-F238E27FC236}">
                <a16:creationId xmlns:a16="http://schemas.microsoft.com/office/drawing/2014/main" id="{83B217E4-A062-FA81-E11C-50313C953500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5467985" y="1670685"/>
            <a:ext cx="76835" cy="76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29" name="Line 29">
            <a:extLst>
              <a:ext uri="{FF2B5EF4-FFF2-40B4-BE49-F238E27FC236}">
                <a16:creationId xmlns:a16="http://schemas.microsoft.com/office/drawing/2014/main" id="{AF10E3F6-03EB-3761-CD9A-CBF40B7C2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318" y="1719580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31">
            <a:extLst>
              <a:ext uri="{FF2B5EF4-FFF2-40B4-BE49-F238E27FC236}">
                <a16:creationId xmlns:a16="http://schemas.microsoft.com/office/drawing/2014/main" id="{5C790026-B1CC-D069-2327-59C6F0805C3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3948" y="2799080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32">
            <a:extLst>
              <a:ext uri="{FF2B5EF4-FFF2-40B4-BE49-F238E27FC236}">
                <a16:creationId xmlns:a16="http://schemas.microsoft.com/office/drawing/2014/main" id="{277CCD4E-24D7-EA45-164F-38E571B2AF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4935" y="3160395"/>
            <a:ext cx="11430" cy="7721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33">
            <a:extLst>
              <a:ext uri="{FF2B5EF4-FFF2-40B4-BE49-F238E27FC236}">
                <a16:creationId xmlns:a16="http://schemas.microsoft.com/office/drawing/2014/main" id="{9A1FA124-5A29-D143-CE4D-390F84F81E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6510" y="3159760"/>
            <a:ext cx="742315" cy="6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34">
            <a:extLst>
              <a:ext uri="{FF2B5EF4-FFF2-40B4-BE49-F238E27FC236}">
                <a16:creationId xmlns:a16="http://schemas.microsoft.com/office/drawing/2014/main" id="{02AFF5A6-86C9-C83F-7502-2A6ED976B5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8375" y="3160395"/>
            <a:ext cx="416560" cy="165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Oval 30">
            <a:extLst>
              <a:ext uri="{FF2B5EF4-FFF2-40B4-BE49-F238E27FC236}">
                <a16:creationId xmlns:a16="http://schemas.microsoft.com/office/drawing/2014/main" id="{AD8BA9BD-B705-6838-142E-A2DBA59278F4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3888105" y="3122930"/>
            <a:ext cx="73025" cy="73025"/>
          </a:xfrm>
          <a:prstGeom prst="ellipse">
            <a:avLst/>
          </a:prstGeom>
          <a:solidFill>
            <a:srgbClr val="35654B"/>
          </a:solidFill>
          <a:ln w="19050">
            <a:solidFill>
              <a:schemeClr val="tx1"/>
            </a:solidFill>
            <a:rou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FF3399"/>
              </a:solidFill>
            </a:endParaRPr>
          </a:p>
        </p:txBody>
      </p:sp>
      <p:sp>
        <p:nvSpPr>
          <p:cNvPr id="35" name="Oval 30">
            <a:extLst>
              <a:ext uri="{FF2B5EF4-FFF2-40B4-BE49-F238E27FC236}">
                <a16:creationId xmlns:a16="http://schemas.microsoft.com/office/drawing/2014/main" id="{CC0FB963-1C0D-D477-D6BB-60068B59FBAD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4535805" y="2762568"/>
            <a:ext cx="73025" cy="73025"/>
          </a:xfrm>
          <a:prstGeom prst="ellipse">
            <a:avLst/>
          </a:prstGeom>
          <a:solidFill>
            <a:srgbClr val="35654B"/>
          </a:solidFill>
          <a:ln w="19050">
            <a:solidFill>
              <a:schemeClr val="tx1"/>
            </a:solidFill>
            <a:rou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36" name="Line 37">
            <a:extLst>
              <a:ext uri="{FF2B5EF4-FFF2-40B4-BE49-F238E27FC236}">
                <a16:creationId xmlns:a16="http://schemas.microsoft.com/office/drawing/2014/main" id="{932FA3A6-8802-0B9E-FCF9-77A04C0E3E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5875" y="3160395"/>
            <a:ext cx="635" cy="107886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Line 39">
            <a:extLst>
              <a:ext uri="{FF2B5EF4-FFF2-40B4-BE49-F238E27FC236}">
                <a16:creationId xmlns:a16="http://schemas.microsoft.com/office/drawing/2014/main" id="{168B2FE4-7D28-1E3B-2F2A-9975616AA36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5570" y="4233545"/>
            <a:ext cx="641985" cy="825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Oval 30">
            <a:extLst>
              <a:ext uri="{FF2B5EF4-FFF2-40B4-BE49-F238E27FC236}">
                <a16:creationId xmlns:a16="http://schemas.microsoft.com/office/drawing/2014/main" id="{D79EE20A-7126-A9C7-11BD-DA9BBC0CC89B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4535805" y="4204018"/>
            <a:ext cx="73025" cy="73025"/>
          </a:xfrm>
          <a:prstGeom prst="ellipse">
            <a:avLst/>
          </a:prstGeom>
          <a:solidFill>
            <a:srgbClr val="35654B"/>
          </a:solidFill>
          <a:ln w="19050">
            <a:solidFill>
              <a:schemeClr val="tx1"/>
            </a:solidFill>
            <a:rou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39" name="Line 41">
            <a:extLst>
              <a:ext uri="{FF2B5EF4-FFF2-40B4-BE49-F238E27FC236}">
                <a16:creationId xmlns:a16="http://schemas.microsoft.com/office/drawing/2014/main" id="{2FB35693-CE30-CCA4-F1B1-FA87F0E891E4}"/>
              </a:ext>
            </a:extLst>
          </p:cNvPr>
          <p:cNvSpPr>
            <a:spLocks noChangeShapeType="1"/>
          </p:cNvSpPr>
          <p:nvPr/>
        </p:nvSpPr>
        <p:spPr bwMode="auto">
          <a:xfrm rot="660000">
            <a:off x="3906520" y="4060825"/>
            <a:ext cx="37465" cy="17907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Oval 30">
            <a:extLst>
              <a:ext uri="{FF2B5EF4-FFF2-40B4-BE49-F238E27FC236}">
                <a16:creationId xmlns:a16="http://schemas.microsoft.com/office/drawing/2014/main" id="{EC8E6858-B7E3-DD2C-B5F1-50DB505B7EC7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3888105" y="4204018"/>
            <a:ext cx="73025" cy="73025"/>
          </a:xfrm>
          <a:prstGeom prst="ellipse">
            <a:avLst/>
          </a:prstGeom>
          <a:solidFill>
            <a:srgbClr val="35654B"/>
          </a:solidFill>
          <a:ln w="19050">
            <a:solidFill>
              <a:schemeClr val="tx1"/>
            </a:solidFill>
            <a:rou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41" name="Line 43">
            <a:extLst>
              <a:ext uri="{FF2B5EF4-FFF2-40B4-BE49-F238E27FC236}">
                <a16:creationId xmlns:a16="http://schemas.microsoft.com/office/drawing/2014/main" id="{4D4B1988-B398-C14F-737C-6633104F4D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69460" y="4226560"/>
            <a:ext cx="1606550" cy="12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44">
            <a:extLst>
              <a:ext uri="{FF2B5EF4-FFF2-40B4-BE49-F238E27FC236}">
                <a16:creationId xmlns:a16="http://schemas.microsoft.com/office/drawing/2014/main" id="{715430BA-9F1F-F560-B07C-59AA5D7873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3948" y="3662680"/>
            <a:ext cx="0" cy="576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TextBox 94">
            <a:extLst>
              <a:ext uri="{FF2B5EF4-FFF2-40B4-BE49-F238E27FC236}">
                <a16:creationId xmlns:a16="http://schemas.microsoft.com/office/drawing/2014/main" id="{CDAB76F8-B6DE-402F-5F5B-B1DCE2A64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4540" y="2078673"/>
            <a:ext cx="574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000" b="1" baseline="-25000">
              <a:solidFill>
                <a:srgbClr val="FF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" name="Group 47">
            <a:extLst>
              <a:ext uri="{FF2B5EF4-FFF2-40B4-BE49-F238E27FC236}">
                <a16:creationId xmlns:a16="http://schemas.microsoft.com/office/drawing/2014/main" id="{34F5F224-CF20-A138-D70C-7C090F9AFFF4}"/>
              </a:ext>
            </a:extLst>
          </p:cNvPr>
          <p:cNvGrpSpPr/>
          <p:nvPr/>
        </p:nvGrpSpPr>
        <p:grpSpPr bwMode="auto">
          <a:xfrm>
            <a:off x="6267133" y="2907983"/>
            <a:ext cx="581025" cy="1044575"/>
            <a:chOff x="1474" y="2001"/>
            <a:chExt cx="366" cy="658"/>
          </a:xfrm>
        </p:grpSpPr>
        <p:sp>
          <p:nvSpPr>
            <p:cNvPr id="45" name="Text Box 44">
              <a:extLst>
                <a:ext uri="{FF2B5EF4-FFF2-40B4-BE49-F238E27FC236}">
                  <a16:creationId xmlns:a16="http://schemas.microsoft.com/office/drawing/2014/main" id="{1C631F67-9CE0-9700-C16A-BAC3263E26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" y="2001"/>
              <a:ext cx="2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3399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6" name="Text Box 45">
              <a:extLst>
                <a:ext uri="{FF2B5EF4-FFF2-40B4-BE49-F238E27FC236}">
                  <a16:creationId xmlns:a16="http://schemas.microsoft.com/office/drawing/2014/main" id="{918F1D4F-B46E-7B2B-FE45-E445AD5FD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7" y="2409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3399"/>
                  </a:solidFill>
                  <a:latin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47" name="Text Box 46">
              <a:extLst>
                <a:ext uri="{FF2B5EF4-FFF2-40B4-BE49-F238E27FC236}">
                  <a16:creationId xmlns:a16="http://schemas.microsoft.com/office/drawing/2014/main" id="{3CEC26C7-D00C-A854-6583-79DD16683E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2228"/>
              <a:ext cx="3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rgbClr val="FF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u</a:t>
              </a:r>
              <a:r>
                <a:rPr lang="en-US" altLang="zh-CN" sz="2000" b="1" baseline="-25000">
                  <a:solidFill>
                    <a:srgbClr val="FF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</a:p>
          </p:txBody>
        </p:sp>
      </p:grpSp>
      <p:sp>
        <p:nvSpPr>
          <p:cNvPr id="48" name="TextBox 94">
            <a:extLst>
              <a:ext uri="{FF2B5EF4-FFF2-40B4-BE49-F238E27FC236}">
                <a16:creationId xmlns:a16="http://schemas.microsoft.com/office/drawing/2014/main" id="{503E4228-03D5-EBDB-6E0E-ED1FDA885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5613" y="3230245"/>
            <a:ext cx="574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sz="2000" b="1" baseline="-25000">
              <a:solidFill>
                <a:srgbClr val="FF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94">
            <a:extLst>
              <a:ext uri="{FF2B5EF4-FFF2-40B4-BE49-F238E27FC236}">
                <a16:creationId xmlns:a16="http://schemas.microsoft.com/office/drawing/2014/main" id="{F7A297D6-8CE4-91B5-F4C2-BE6FD8CF9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7415" y="1089025"/>
            <a:ext cx="1728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+V</a:t>
            </a:r>
            <a:r>
              <a:rPr lang="en-US" altLang="zh-CN" sz="2000" b="1" baseline="-2500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lang="en-US" altLang="zh-CN" sz="2000" b="1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=12V</a:t>
            </a:r>
            <a:endParaRPr lang="zh-CN" altLang="en-US" sz="2000" b="1" baseline="-25000">
              <a:solidFill>
                <a:srgbClr val="FF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A3A1D412-6A4E-2739-C138-4911371E2822}"/>
              </a:ext>
            </a:extLst>
          </p:cNvPr>
          <p:cNvGrpSpPr/>
          <p:nvPr/>
        </p:nvGrpSpPr>
        <p:grpSpPr>
          <a:xfrm>
            <a:off x="3712210" y="3824605"/>
            <a:ext cx="1040765" cy="396875"/>
            <a:chOff x="5843" y="5712"/>
            <a:chExt cx="1639" cy="625"/>
          </a:xfrm>
        </p:grpSpPr>
        <p:grpSp>
          <p:nvGrpSpPr>
            <p:cNvPr id="51" name="Group 16">
              <a:extLst>
                <a:ext uri="{FF2B5EF4-FFF2-40B4-BE49-F238E27FC236}">
                  <a16:creationId xmlns:a16="http://schemas.microsoft.com/office/drawing/2014/main" id="{0F9C564F-8B1B-60C1-A046-6DC86F4DE098}"/>
                </a:ext>
              </a:extLst>
            </p:cNvPr>
            <p:cNvGrpSpPr/>
            <p:nvPr/>
          </p:nvGrpSpPr>
          <p:grpSpPr bwMode="auto">
            <a:xfrm rot="10800000">
              <a:off x="5843" y="5875"/>
              <a:ext cx="683" cy="236"/>
              <a:chOff x="1450" y="2660"/>
              <a:chExt cx="273" cy="94"/>
            </a:xfrm>
          </p:grpSpPr>
          <p:sp>
            <p:nvSpPr>
              <p:cNvPr id="53" name="Line 17">
                <a:extLst>
                  <a:ext uri="{FF2B5EF4-FFF2-40B4-BE49-F238E27FC236}">
                    <a16:creationId xmlns:a16="http://schemas.microsoft.com/office/drawing/2014/main" id="{542CE208-802A-5ADD-26A3-A15E4CBD35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V="1">
                <a:off x="1450" y="2753"/>
                <a:ext cx="273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Line 18">
                <a:extLst>
                  <a:ext uri="{FF2B5EF4-FFF2-40B4-BE49-F238E27FC236}">
                    <a16:creationId xmlns:a16="http://schemas.microsoft.com/office/drawing/2014/main" id="{C7166C36-C34D-7192-1ADC-EADCD60707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518" y="2660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" name="TextBox 94">
              <a:extLst>
                <a:ext uri="{FF2B5EF4-FFF2-40B4-BE49-F238E27FC236}">
                  <a16:creationId xmlns:a16="http://schemas.microsoft.com/office/drawing/2014/main" id="{3EC2A473-1372-FB3E-C6A9-94541F2C29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9" y="5712"/>
              <a:ext cx="1303" cy="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000" b="1" baseline="-25000">
                  <a:solidFill>
                    <a:srgbClr val="FF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BB</a:t>
              </a:r>
              <a:endParaRPr lang="zh-CN" altLang="en-US" sz="2000" b="1" baseline="-2500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5" name="Group 62">
            <a:extLst>
              <a:ext uri="{FF2B5EF4-FFF2-40B4-BE49-F238E27FC236}">
                <a16:creationId xmlns:a16="http://schemas.microsoft.com/office/drawing/2014/main" id="{83C63D88-7224-88CE-D26E-3FEA0409BD9A}"/>
              </a:ext>
            </a:extLst>
          </p:cNvPr>
          <p:cNvGrpSpPr/>
          <p:nvPr/>
        </p:nvGrpSpPr>
        <p:grpSpPr bwMode="auto">
          <a:xfrm rot="5400000">
            <a:off x="3225746" y="3083783"/>
            <a:ext cx="360362" cy="179387"/>
            <a:chOff x="1224" y="2523"/>
            <a:chExt cx="227" cy="113"/>
          </a:xfrm>
        </p:grpSpPr>
        <p:sp>
          <p:nvSpPr>
            <p:cNvPr id="56" name="Line 63">
              <a:extLst>
                <a:ext uri="{FF2B5EF4-FFF2-40B4-BE49-F238E27FC236}">
                  <a16:creationId xmlns:a16="http://schemas.microsoft.com/office/drawing/2014/main" id="{6E884840-B1E0-665A-A2E1-AF69638BAA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4" y="2636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Rectangle 64">
              <a:extLst>
                <a:ext uri="{FF2B5EF4-FFF2-40B4-BE49-F238E27FC236}">
                  <a16:creationId xmlns:a16="http://schemas.microsoft.com/office/drawing/2014/main" id="{CDA62367-3863-402B-527B-14BD58128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2523"/>
              <a:ext cx="227" cy="4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58" name="Line 34">
            <a:extLst>
              <a:ext uri="{FF2B5EF4-FFF2-40B4-BE49-F238E27FC236}">
                <a16:creationId xmlns:a16="http://schemas.microsoft.com/office/drawing/2014/main" id="{89BF5B42-1205-09EE-CAB3-09960CC1175D}"/>
              </a:ext>
            </a:extLst>
          </p:cNvPr>
          <p:cNvSpPr>
            <a:spLocks noChangeShapeType="1"/>
          </p:cNvSpPr>
          <p:nvPr/>
        </p:nvSpPr>
        <p:spPr bwMode="auto">
          <a:xfrm rot="300000" flipV="1">
            <a:off x="5775325" y="2769870"/>
            <a:ext cx="410210" cy="361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" name="Line 34">
            <a:extLst>
              <a:ext uri="{FF2B5EF4-FFF2-40B4-BE49-F238E27FC236}">
                <a16:creationId xmlns:a16="http://schemas.microsoft.com/office/drawing/2014/main" id="{0B6270E9-903F-7989-BB25-4F540CB7F9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40250" y="2799080"/>
            <a:ext cx="1068070" cy="190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DBADE8BC-EA18-5484-E599-7DFA475ED6EB}"/>
              </a:ext>
            </a:extLst>
          </p:cNvPr>
          <p:cNvSpPr txBox="1"/>
          <p:nvPr/>
        </p:nvSpPr>
        <p:spPr>
          <a:xfrm>
            <a:off x="3495675" y="2662555"/>
            <a:ext cx="3530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3399"/>
                </a:solidFill>
                <a:cs typeface="Times New Roman" panose="02020603050405020304" pitchFamily="18" charset="0"/>
                <a:sym typeface="+mn-ea"/>
              </a:rPr>
              <a:t>+</a:t>
            </a: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4F1BCEE5-15B8-6199-0CE1-0AE832EA35C8}"/>
              </a:ext>
            </a:extLst>
          </p:cNvPr>
          <p:cNvGrpSpPr/>
          <p:nvPr/>
        </p:nvGrpSpPr>
        <p:grpSpPr>
          <a:xfrm>
            <a:off x="5323840" y="2439035"/>
            <a:ext cx="463550" cy="526415"/>
            <a:chOff x="8384" y="3841"/>
            <a:chExt cx="730" cy="829"/>
          </a:xfrm>
        </p:grpSpPr>
        <p:grpSp>
          <p:nvGrpSpPr>
            <p:cNvPr id="62" name="Group 62">
              <a:extLst>
                <a:ext uri="{FF2B5EF4-FFF2-40B4-BE49-F238E27FC236}">
                  <a16:creationId xmlns:a16="http://schemas.microsoft.com/office/drawing/2014/main" id="{B7F22C2A-BCA4-CD20-AB23-0558B78AD76F}"/>
                </a:ext>
              </a:extLst>
            </p:cNvPr>
            <p:cNvGrpSpPr/>
            <p:nvPr/>
          </p:nvGrpSpPr>
          <p:grpSpPr bwMode="auto">
            <a:xfrm rot="16200000">
              <a:off x="8690" y="4246"/>
              <a:ext cx="567" cy="282"/>
              <a:chOff x="1224" y="2523"/>
              <a:chExt cx="227" cy="113"/>
            </a:xfrm>
          </p:grpSpPr>
          <p:sp>
            <p:nvSpPr>
              <p:cNvPr id="64" name="Line 63">
                <a:extLst>
                  <a:ext uri="{FF2B5EF4-FFF2-40B4-BE49-F238E27FC236}">
                    <a16:creationId xmlns:a16="http://schemas.microsoft.com/office/drawing/2014/main" id="{7FE2EB5D-CD0C-5700-2E30-60C3519487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4" y="2636"/>
                <a:ext cx="22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1B26DF37-7F65-60BB-F73E-444FF904C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4" y="2523"/>
                <a:ext cx="227" cy="4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F5AD1E93-14EF-0DAD-1535-14A599900017}"/>
                </a:ext>
              </a:extLst>
            </p:cNvPr>
            <p:cNvSpPr txBox="1"/>
            <p:nvPr/>
          </p:nvSpPr>
          <p:spPr>
            <a:xfrm>
              <a:off x="8384" y="3841"/>
              <a:ext cx="64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rgbClr val="FF3399"/>
                  </a:solidFill>
                  <a:cs typeface="Times New Roman" panose="02020603050405020304" pitchFamily="18" charset="0"/>
                  <a:sym typeface="+mn-ea"/>
                </a:rPr>
                <a:t>+</a:t>
              </a:r>
              <a:endParaRPr lang="zh-CN" altLang="en-US"/>
            </a:p>
          </p:txBody>
        </p:sp>
      </p:grpSp>
      <p:sp>
        <p:nvSpPr>
          <p:cNvPr id="66" name="Line 39">
            <a:extLst>
              <a:ext uri="{FF2B5EF4-FFF2-40B4-BE49-F238E27FC236}">
                <a16:creationId xmlns:a16="http://schemas.microsoft.com/office/drawing/2014/main" id="{048A54CC-6FA7-AEC9-BD47-7B28D86CDE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51430" y="4226560"/>
            <a:ext cx="1373505" cy="12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Line 34">
            <a:extLst>
              <a:ext uri="{FF2B5EF4-FFF2-40B4-BE49-F238E27FC236}">
                <a16:creationId xmlns:a16="http://schemas.microsoft.com/office/drawing/2014/main" id="{A118031F-11FD-43D2-28C0-47EFD9E772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60570" y="1717040"/>
            <a:ext cx="902970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" name="Rectangle 11">
            <a:extLst>
              <a:ext uri="{FF2B5EF4-FFF2-40B4-BE49-F238E27FC236}">
                <a16:creationId xmlns:a16="http://schemas.microsoft.com/office/drawing/2014/main" id="{CE164157-B80B-7D1D-29E4-32183FA9E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4113076"/>
            <a:ext cx="7887970" cy="138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458361"/>
                </a:solidFill>
              </a:rPr>
              <a:t>要点：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458361"/>
                </a:solidFill>
              </a:rPr>
              <a:t>1</a:t>
            </a:r>
            <a:r>
              <a:rPr lang="zh-CN" altLang="en-US" sz="2800" b="1" dirty="0">
                <a:solidFill>
                  <a:srgbClr val="458361"/>
                </a:solidFill>
              </a:rPr>
              <a:t>）</a:t>
            </a:r>
            <a:r>
              <a:rPr lang="zh-CN" altLang="en-US" sz="2800" b="1" dirty="0">
                <a:solidFill>
                  <a:srgbClr val="FF0000"/>
                </a:solidFill>
              </a:rPr>
              <a:t>直流通路</a:t>
            </a:r>
            <a:r>
              <a:rPr lang="zh-CN" altLang="en-US" sz="2800" b="1" dirty="0">
                <a:solidFill>
                  <a:srgbClr val="458361"/>
                </a:solidFill>
              </a:rPr>
              <a:t>：保证信号进入放大区的外部条件。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458361"/>
                </a:solidFill>
              </a:rPr>
              <a:t>2</a:t>
            </a:r>
            <a:r>
              <a:rPr lang="zh-CN" altLang="en-US" sz="2800" b="1" dirty="0">
                <a:solidFill>
                  <a:srgbClr val="458361"/>
                </a:solidFill>
              </a:rPr>
              <a:t>）</a:t>
            </a:r>
            <a:r>
              <a:rPr lang="zh-CN" altLang="en-US" sz="2800" b="1" dirty="0">
                <a:solidFill>
                  <a:srgbClr val="FF0000"/>
                </a:solidFill>
              </a:rPr>
              <a:t>交流通路</a:t>
            </a:r>
            <a:r>
              <a:rPr lang="zh-CN" altLang="en-US" sz="2800" b="1" dirty="0">
                <a:solidFill>
                  <a:srgbClr val="458361"/>
                </a:solidFill>
              </a:rPr>
              <a:t>：是否可以得到交流信号输出。</a:t>
            </a:r>
          </a:p>
        </p:txBody>
      </p:sp>
      <p:sp>
        <p:nvSpPr>
          <p:cNvPr id="69" name="Rectangle 19">
            <a:extLst>
              <a:ext uri="{FF2B5EF4-FFF2-40B4-BE49-F238E27FC236}">
                <a16:creationId xmlns:a16="http://schemas.microsoft.com/office/drawing/2014/main" id="{796F43FF-4162-AB39-0E78-48746CAE0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9208" y="3298190"/>
            <a:ext cx="215900" cy="468313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73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7" grpId="0" animBg="1"/>
      <p:bldP spid="48" grpId="0"/>
      <p:bldP spid="60" grpId="0"/>
      <p:bldP spid="69" grpId="0" bldLvl="0" animBg="1"/>
      <p:bldP spid="69" grpId="1" animBg="1"/>
      <p:bldP spid="69" grpId="2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07837E-73BE-4C76-D132-35E0558B87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3D00F3-C5C2-44C8-A145-F039BC2726CB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037268A2-2A92-33BF-1E4B-3DBB590B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260350"/>
            <a:ext cx="6192838" cy="720725"/>
          </a:xfrm>
        </p:spPr>
        <p:txBody>
          <a:bodyPr/>
          <a:lstStyle/>
          <a:p>
            <a:r>
              <a:rPr lang="en-US" altLang="zh-CN" dirty="0"/>
              <a:t>6.3  </a:t>
            </a:r>
            <a:r>
              <a:rPr lang="zh-CN" altLang="en-US" dirty="0"/>
              <a:t>放大电路的分析</a:t>
            </a:r>
          </a:p>
        </p:txBody>
      </p:sp>
      <p:graphicFrame>
        <p:nvGraphicFramePr>
          <p:cNvPr id="6" name="Object 19">
            <a:extLst>
              <a:ext uri="{FF2B5EF4-FFF2-40B4-BE49-F238E27FC236}">
                <a16:creationId xmlns:a16="http://schemas.microsoft.com/office/drawing/2014/main" id="{C171982A-63C4-9AE8-51C0-FAD46509D4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335167"/>
              </p:ext>
            </p:extLst>
          </p:nvPr>
        </p:nvGraphicFramePr>
        <p:xfrm>
          <a:off x="396875" y="2967746"/>
          <a:ext cx="1487488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185545" imgH="948055" progId="Visio.Drawing.11">
                  <p:embed/>
                </p:oleObj>
              </mc:Choice>
              <mc:Fallback>
                <p:oleObj name="Visio" r:id="rId2" imgW="1185545" imgH="948055" progId="Visio.Drawing.11">
                  <p:embed/>
                  <p:pic>
                    <p:nvPicPr>
                      <p:cNvPr id="74139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2967746"/>
                        <a:ext cx="1487488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0">
            <a:extLst>
              <a:ext uri="{FF2B5EF4-FFF2-40B4-BE49-F238E27FC236}">
                <a16:creationId xmlns:a16="http://schemas.microsoft.com/office/drawing/2014/main" id="{8DCC4E9F-8B0F-3E88-A211-CAFA653C65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646194"/>
              </p:ext>
            </p:extLst>
          </p:nvPr>
        </p:nvGraphicFramePr>
        <p:xfrm>
          <a:off x="1905000" y="2793121"/>
          <a:ext cx="165100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46685" imgH="1252855" progId="Visio.Drawing.11">
                  <p:embed/>
                </p:oleObj>
              </mc:Choice>
              <mc:Fallback>
                <p:oleObj name="Visio" r:id="rId4" imgW="146685" imgH="1252855" progId="Visio.Drawing.11">
                  <p:embed/>
                  <p:pic>
                    <p:nvPicPr>
                      <p:cNvPr id="74139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793121"/>
                        <a:ext cx="165100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1">
            <a:extLst>
              <a:ext uri="{FF2B5EF4-FFF2-40B4-BE49-F238E27FC236}">
                <a16:creationId xmlns:a16="http://schemas.microsoft.com/office/drawing/2014/main" id="{2CCE6520-3FC4-C558-7055-88650D8F05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627299"/>
              </p:ext>
            </p:extLst>
          </p:nvPr>
        </p:nvGraphicFramePr>
        <p:xfrm>
          <a:off x="2089150" y="2513721"/>
          <a:ext cx="1439863" cy="208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151255" imgH="1659255" progId="Visio.Drawing.11">
                  <p:embed/>
                </p:oleObj>
              </mc:Choice>
              <mc:Fallback>
                <p:oleObj name="Visio" r:id="rId6" imgW="1151255" imgH="1659255" progId="Visio.Drawing.11">
                  <p:embed/>
                  <p:pic>
                    <p:nvPicPr>
                      <p:cNvPr id="74139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2513721"/>
                        <a:ext cx="1439863" cy="208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4">
            <a:extLst>
              <a:ext uri="{FF2B5EF4-FFF2-40B4-BE49-F238E27FC236}">
                <a16:creationId xmlns:a16="http://schemas.microsoft.com/office/drawing/2014/main" id="{2A53DD7B-77C6-E7D3-B76B-6CD9E9F536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799216"/>
              </p:ext>
            </p:extLst>
          </p:nvPr>
        </p:nvGraphicFramePr>
        <p:xfrm>
          <a:off x="3523933" y="2468954"/>
          <a:ext cx="26638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2110740" imgH="824230" progId="Visio.Drawing.11">
                  <p:embed/>
                </p:oleObj>
              </mc:Choice>
              <mc:Fallback>
                <p:oleObj name="Visio" r:id="rId8" imgW="2110740" imgH="824230" progId="Visio.Drawing.11">
                  <p:embed/>
                  <p:pic>
                    <p:nvPicPr>
                      <p:cNvPr id="74140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3933" y="2468954"/>
                        <a:ext cx="2663825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5">
            <a:extLst>
              <a:ext uri="{FF2B5EF4-FFF2-40B4-BE49-F238E27FC236}">
                <a16:creationId xmlns:a16="http://schemas.microsoft.com/office/drawing/2014/main" id="{D193AF43-FAE6-0336-1722-40AA88BFF6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946041"/>
              </p:ext>
            </p:extLst>
          </p:nvPr>
        </p:nvGraphicFramePr>
        <p:xfrm>
          <a:off x="6188075" y="2513404"/>
          <a:ext cx="2732088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2167255" imgH="824230" progId="Visio.Drawing.11">
                  <p:embed/>
                </p:oleObj>
              </mc:Choice>
              <mc:Fallback>
                <p:oleObj name="Visio" r:id="rId10" imgW="2167255" imgH="824230" progId="Visio.Drawing.11">
                  <p:embed/>
                  <p:pic>
                    <p:nvPicPr>
                      <p:cNvPr id="74140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8075" y="2513404"/>
                        <a:ext cx="2732088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6">
            <a:extLst>
              <a:ext uri="{FF2B5EF4-FFF2-40B4-BE49-F238E27FC236}">
                <a16:creationId xmlns:a16="http://schemas.microsoft.com/office/drawing/2014/main" id="{F0E766FD-1BC0-360C-8B91-A249DEA6BC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527178"/>
              </p:ext>
            </p:extLst>
          </p:nvPr>
        </p:nvGraphicFramePr>
        <p:xfrm>
          <a:off x="3417888" y="3767846"/>
          <a:ext cx="27241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2" imgW="2167255" imgH="824230" progId="Visio.Drawing.11">
                  <p:embed/>
                </p:oleObj>
              </mc:Choice>
              <mc:Fallback>
                <p:oleObj name="Visio" r:id="rId12" imgW="2167255" imgH="824230" progId="Visio.Drawing.11">
                  <p:embed/>
                  <p:pic>
                    <p:nvPicPr>
                      <p:cNvPr id="74140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88" y="3767846"/>
                        <a:ext cx="272415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7">
            <a:extLst>
              <a:ext uri="{FF2B5EF4-FFF2-40B4-BE49-F238E27FC236}">
                <a16:creationId xmlns:a16="http://schemas.microsoft.com/office/drawing/2014/main" id="{16A80A87-8D7E-23F3-F0FF-F51A26910D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58009"/>
              </p:ext>
            </p:extLst>
          </p:nvPr>
        </p:nvGraphicFramePr>
        <p:xfrm>
          <a:off x="5975509" y="3567663"/>
          <a:ext cx="2931795" cy="1373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4" imgW="1701800" imgH="798830" progId="Visio.Drawing.11">
                  <p:embed/>
                </p:oleObj>
              </mc:Choice>
              <mc:Fallback>
                <p:oleObj name="Visio" r:id="rId14" imgW="1701800" imgH="798830" progId="Visio.Drawing.11">
                  <p:embed/>
                  <p:pic>
                    <p:nvPicPr>
                      <p:cNvPr id="74140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5509" y="3567663"/>
                        <a:ext cx="2931795" cy="13735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3">
            <a:extLst>
              <a:ext uri="{FF2B5EF4-FFF2-40B4-BE49-F238E27FC236}">
                <a16:creationId xmlns:a16="http://schemas.microsoft.com/office/drawing/2014/main" id="{60FE1AB3-8CA8-07AA-09B4-616BE9E2E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115" y="1304764"/>
            <a:ext cx="8406130" cy="85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09600" indent="-609600">
              <a:buFont typeface="Wingdings" panose="05000000000000000000" pitchFamily="2" charset="2"/>
              <a:buNone/>
            </a:pPr>
            <a:r>
              <a:rPr lang="zh-CN" b="0" kern="0" dirty="0">
                <a:solidFill>
                  <a:srgbClr val="C00000"/>
                </a:solidFill>
                <a:latin typeface="宋体" panose="02010600030101010101" pitchFamily="2" charset="-122"/>
              </a:rPr>
              <a:t>放大电路中直流电源的作用和交流信号作用共存，使电路分析复杂化，为简化分析，将它们分开作用。</a:t>
            </a:r>
            <a:r>
              <a:rPr lang="zh-CN" altLang="en-US" b="0" kern="0" dirty="0">
                <a:solidFill>
                  <a:srgbClr val="C00000"/>
                </a:solidFill>
              </a:rPr>
              <a:t>  </a:t>
            </a:r>
            <a:r>
              <a:rPr lang="zh-CN" altLang="en-US" b="0" kern="0" dirty="0">
                <a:solidFill>
                  <a:srgbClr val="01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086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E7228-431A-30AC-CA06-B0241B57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0" dirty="0"/>
              <a:t>6.3.2 </a:t>
            </a:r>
            <a:r>
              <a:rPr lang="zh-CN" altLang="en-US" b="0" kern="0" dirty="0"/>
              <a:t>静态分析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892E5F-C72A-E0DE-E8EE-34887DDDB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3D00F3-C5C2-44C8-A145-F039BC2726CB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E29B24A-F0CA-EFA8-69D6-44E493193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b="1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b="1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b="1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b="1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b="1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2CCCFF-28F4-4026-BBF0-DCE3475A9F17}" type="slidenum">
              <a:rPr lang="zh-CN" altLang="en-US" sz="1600" smtClean="0">
                <a:solidFill>
                  <a:srgbClr val="FFFF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6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FAD9B13F-4DE3-322E-4C1F-F0BFF3F53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1052513"/>
            <a:ext cx="568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400" b="0" dirty="0"/>
              <a:t>1. </a:t>
            </a:r>
            <a:r>
              <a:rPr lang="zh-CN" altLang="en-US" sz="2400" b="0" dirty="0"/>
              <a:t>用直流通路计算静态值（估算</a:t>
            </a:r>
            <a:r>
              <a:rPr lang="en-US" altLang="zh-CN" sz="2400" i="1" dirty="0"/>
              <a:t>Q</a:t>
            </a:r>
            <a:r>
              <a:rPr lang="zh-CN" altLang="en-US" sz="2400" b="0" dirty="0"/>
              <a:t>点）</a:t>
            </a:r>
          </a:p>
        </p:txBody>
      </p:sp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57632E80-9C5F-9086-44A7-7675FA2A2C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7505" y="2132965"/>
          <a:ext cx="2436495" cy="1007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04900" imgH="457200" progId="Equation.DSMT4">
                  <p:embed/>
                </p:oleObj>
              </mc:Choice>
              <mc:Fallback>
                <p:oleObj name="Equation" r:id="rId2" imgW="1104900" imgH="457200" progId="Equation.DSMT4">
                  <p:embed/>
                  <p:pic>
                    <p:nvPicPr>
                      <p:cNvPr id="7475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7505" y="2132965"/>
                        <a:ext cx="2436495" cy="1007745"/>
                      </a:xfrm>
                      <a:prstGeom prst="rect">
                        <a:avLst/>
                      </a:prstGeom>
                      <a:solidFill>
                        <a:srgbClr val="B7FFFF"/>
                      </a:solidFill>
                      <a:ln w="9525" cmpd="sng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8">
            <a:extLst>
              <a:ext uri="{FF2B5EF4-FFF2-40B4-BE49-F238E27FC236}">
                <a16:creationId xmlns:a16="http://schemas.microsoft.com/office/drawing/2014/main" id="{5FE2A630-69E0-E39B-7F9E-CEC7E84D24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0196" y="3247606"/>
          <a:ext cx="17033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74065" imgH="241300" progId="Equation.DSMT4">
                  <p:embed/>
                </p:oleObj>
              </mc:Choice>
              <mc:Fallback>
                <p:oleObj name="Equation" r:id="rId4" imgW="774065" imgH="241300" progId="Equation.DSMT4">
                  <p:embed/>
                  <p:pic>
                    <p:nvPicPr>
                      <p:cNvPr id="74753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0196" y="3247606"/>
                        <a:ext cx="1703387" cy="533400"/>
                      </a:xfrm>
                      <a:prstGeom prst="rect">
                        <a:avLst/>
                      </a:prstGeom>
                      <a:solidFill>
                        <a:srgbClr val="B7FFFF"/>
                      </a:solidFill>
                      <a:ln w="952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9">
            <a:extLst>
              <a:ext uri="{FF2B5EF4-FFF2-40B4-BE49-F238E27FC236}">
                <a16:creationId xmlns:a16="http://schemas.microsoft.com/office/drawing/2014/main" id="{0637EEDC-652D-9B93-2ECE-16144A698B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38390" y="4359379"/>
          <a:ext cx="27368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44600" imgH="241300" progId="Equation.DSMT4">
                  <p:embed/>
                </p:oleObj>
              </mc:Choice>
              <mc:Fallback>
                <p:oleObj name="Equation" r:id="rId6" imgW="1244600" imgH="241300" progId="Equation.DSMT4">
                  <p:embed/>
                  <p:pic>
                    <p:nvPicPr>
                      <p:cNvPr id="74753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390" y="4359379"/>
                        <a:ext cx="2736850" cy="533400"/>
                      </a:xfrm>
                      <a:prstGeom prst="rect">
                        <a:avLst/>
                      </a:prstGeom>
                      <a:solidFill>
                        <a:srgbClr val="B7FFFF"/>
                      </a:solidFill>
                      <a:ln w="952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0">
            <a:extLst>
              <a:ext uri="{FF2B5EF4-FFF2-40B4-BE49-F238E27FC236}">
                <a16:creationId xmlns:a16="http://schemas.microsoft.com/office/drawing/2014/main" id="{8D2569FD-1E3D-A146-D808-636290C11A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1557809"/>
          <a:ext cx="2886075" cy="310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2145030" imgH="2313940" progId="Visio.Drawing.11">
                  <p:embed/>
                </p:oleObj>
              </mc:Choice>
              <mc:Fallback>
                <p:oleObj name="Visio" r:id="rId8" imgW="2145030" imgH="2313940" progId="Visio.Drawing.11">
                  <p:embed/>
                  <p:pic>
                    <p:nvPicPr>
                      <p:cNvPr id="4916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557809"/>
                        <a:ext cx="2886075" cy="310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1">
            <a:extLst>
              <a:ext uri="{FF2B5EF4-FFF2-40B4-BE49-F238E27FC236}">
                <a16:creationId xmlns:a16="http://schemas.microsoft.com/office/drawing/2014/main" id="{10A5051D-DFF0-ACCE-54A9-E1AE7ECC9B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8921" y="1337940"/>
          <a:ext cx="2636520" cy="338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1437640" imgH="1845310" progId="Visio.Drawing.11">
                  <p:embed/>
                </p:oleObj>
              </mc:Choice>
              <mc:Fallback>
                <p:oleObj name="Visio" r:id="rId10" imgW="1437640" imgH="1845310" progId="Visio.Drawing.11">
                  <p:embed/>
                  <p:pic>
                    <p:nvPicPr>
                      <p:cNvPr id="74754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21" y="1337940"/>
                        <a:ext cx="2636520" cy="338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22">
            <a:extLst>
              <a:ext uri="{FF2B5EF4-FFF2-40B4-BE49-F238E27FC236}">
                <a16:creationId xmlns:a16="http://schemas.microsoft.com/office/drawing/2014/main" id="{E46BA8EE-862C-D73B-5399-74EDF61FA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1110" y="1483618"/>
            <a:ext cx="21545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0" dirty="0"/>
              <a:t>输入回路</a:t>
            </a:r>
            <a:r>
              <a:rPr lang="en-US" altLang="zh-CN" dirty="0"/>
              <a:t>KVL</a:t>
            </a:r>
          </a:p>
        </p:txBody>
      </p:sp>
      <p:graphicFrame>
        <p:nvGraphicFramePr>
          <p:cNvPr id="14" name="Object 24">
            <a:extLst>
              <a:ext uri="{FF2B5EF4-FFF2-40B4-BE49-F238E27FC236}">
                <a16:creationId xmlns:a16="http://schemas.microsoft.com/office/drawing/2014/main" id="{F5824BEA-FD4D-49B3-0048-588869FD73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70902" y="1448693"/>
          <a:ext cx="297656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346200" imgH="241300" progId="Equation.3">
                  <p:embed/>
                </p:oleObj>
              </mc:Choice>
              <mc:Fallback>
                <p:oleObj name="公式" r:id="rId12" imgW="1346200" imgH="241300" progId="Equation.3">
                  <p:embed/>
                  <p:pic>
                    <p:nvPicPr>
                      <p:cNvPr id="74754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0902" y="1448693"/>
                        <a:ext cx="297656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25">
            <a:extLst>
              <a:ext uri="{FF2B5EF4-FFF2-40B4-BE49-F238E27FC236}">
                <a16:creationId xmlns:a16="http://schemas.microsoft.com/office/drawing/2014/main" id="{A2CC16BB-8AE4-B1DE-8324-D75FAA929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1110" y="2383730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0" dirty="0"/>
              <a:t>得到：</a:t>
            </a:r>
          </a:p>
        </p:txBody>
      </p:sp>
      <p:sp>
        <p:nvSpPr>
          <p:cNvPr id="16" name="Text Box 26">
            <a:extLst>
              <a:ext uri="{FF2B5EF4-FFF2-40B4-BE49-F238E27FC236}">
                <a16:creationId xmlns:a16="http://schemas.microsoft.com/office/drawing/2014/main" id="{2257700A-6CBD-6184-1195-242FA862E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6198" y="3318561"/>
            <a:ext cx="2316480" cy="4603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0" dirty="0">
                <a:solidFill>
                  <a:srgbClr val="FF0000"/>
                </a:solidFill>
              </a:rPr>
              <a:t>假设处于放大区</a:t>
            </a:r>
            <a:endParaRPr lang="zh-CN" altLang="en-US" b="0" dirty="0"/>
          </a:p>
        </p:txBody>
      </p:sp>
      <p:graphicFrame>
        <p:nvGraphicFramePr>
          <p:cNvPr id="17" name="Object 27">
            <a:extLst>
              <a:ext uri="{FF2B5EF4-FFF2-40B4-BE49-F238E27FC236}">
                <a16:creationId xmlns:a16="http://schemas.microsoft.com/office/drawing/2014/main" id="{2C3C4E32-45A7-D92B-7CC1-075014F288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7419" y="1737001"/>
          <a:ext cx="1117600" cy="2992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4" imgW="617220" imgH="1635760" progId="Visio.Drawing.11">
                  <p:embed/>
                </p:oleObj>
              </mc:Choice>
              <mc:Fallback>
                <p:oleObj name="Visio" r:id="rId14" imgW="617220" imgH="1635760" progId="Visio.Drawing.11">
                  <p:embed/>
                  <p:pic>
                    <p:nvPicPr>
                      <p:cNvPr id="74754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419" y="1737001"/>
                        <a:ext cx="1117600" cy="29927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28">
            <a:extLst>
              <a:ext uri="{FF2B5EF4-FFF2-40B4-BE49-F238E27FC236}">
                <a16:creationId xmlns:a16="http://schemas.microsoft.com/office/drawing/2014/main" id="{D89F42CC-5895-ED6D-FB7D-53B702386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3163" y="3886407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0" dirty="0"/>
              <a:t>输出回路</a:t>
            </a:r>
            <a:r>
              <a:rPr lang="en-US" altLang="zh-CN" dirty="0"/>
              <a:t>KVL</a:t>
            </a:r>
          </a:p>
        </p:txBody>
      </p:sp>
      <p:graphicFrame>
        <p:nvGraphicFramePr>
          <p:cNvPr id="19" name="Object 29">
            <a:extLst>
              <a:ext uri="{FF2B5EF4-FFF2-40B4-BE49-F238E27FC236}">
                <a16:creationId xmlns:a16="http://schemas.microsoft.com/office/drawing/2014/main" id="{D47BB330-7DBC-3AD3-822C-DB1D51C96C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72014" y="3849101"/>
          <a:ext cx="297656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1346200" imgH="241300" progId="Equation.3">
                  <p:embed/>
                </p:oleObj>
              </mc:Choice>
              <mc:Fallback>
                <p:oleObj name="公式" r:id="rId16" imgW="1346200" imgH="241300" progId="Equation.3">
                  <p:embed/>
                  <p:pic>
                    <p:nvPicPr>
                      <p:cNvPr id="747549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2014" y="3849101"/>
                        <a:ext cx="297656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30">
            <a:extLst>
              <a:ext uri="{FF2B5EF4-FFF2-40B4-BE49-F238E27FC236}">
                <a16:creationId xmlns:a16="http://schemas.microsoft.com/office/drawing/2014/main" id="{7E70A36B-EC79-1C41-21AB-BB0EFD0F5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1948" y="4421178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0" dirty="0"/>
              <a:t>得到：</a:t>
            </a:r>
          </a:p>
        </p:txBody>
      </p:sp>
      <p:sp>
        <p:nvSpPr>
          <p:cNvPr id="21" name="Rectangle 21">
            <a:extLst>
              <a:ext uri="{FF2B5EF4-FFF2-40B4-BE49-F238E27FC236}">
                <a16:creationId xmlns:a16="http://schemas.microsoft.com/office/drawing/2014/main" id="{E2BE21EE-2C94-69D4-EA6C-9FBF15043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6066" y="5157120"/>
            <a:ext cx="20409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三个重要公式</a:t>
            </a:r>
            <a:endParaRPr lang="zh-CN" altLang="en-US" baseline="-25000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CAE1467-0458-1673-10E4-F1371A220F35}"/>
              </a:ext>
            </a:extLst>
          </p:cNvPr>
          <p:cNvSpPr/>
          <p:nvPr/>
        </p:nvSpPr>
        <p:spPr>
          <a:xfrm>
            <a:off x="0" y="5584507"/>
            <a:ext cx="9144000" cy="1271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3" name="Text Box 9">
            <a:extLst>
              <a:ext uri="{FF2B5EF4-FFF2-40B4-BE49-F238E27FC236}">
                <a16:creationId xmlns:a16="http://schemas.microsoft.com/office/drawing/2014/main" id="{CE6C1D1E-4533-DF72-1073-90344D35D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76240"/>
            <a:ext cx="6012180" cy="130873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0" hangingPunct="0">
              <a:lnSpc>
                <a:spcPct val="110000"/>
              </a:lnSpc>
              <a:spcBef>
                <a:spcPct val="0"/>
              </a:spcBef>
            </a:pPr>
            <a:r>
              <a:rPr lang="zh-CN" altLang="en-US" b="0">
                <a:sym typeface="+mn-ea"/>
              </a:rPr>
              <a:t>对于</a:t>
            </a:r>
            <a:r>
              <a:rPr lang="en-US" altLang="zh-CN">
                <a:sym typeface="+mn-ea"/>
              </a:rPr>
              <a:t>NPN</a:t>
            </a:r>
            <a:r>
              <a:rPr lang="zh-CN" altLang="en-US" b="0">
                <a:sym typeface="+mn-ea"/>
              </a:rPr>
              <a:t>管子，如果</a:t>
            </a:r>
            <a:r>
              <a:rPr lang="en-US" altLang="zh-CN" i="1">
                <a:sym typeface="+mn-ea"/>
              </a:rPr>
              <a:t>U</a:t>
            </a:r>
            <a:r>
              <a:rPr lang="en-US" altLang="zh-CN" baseline="-25000">
                <a:sym typeface="+mn-ea"/>
              </a:rPr>
              <a:t>CEQ</a:t>
            </a:r>
            <a:r>
              <a:rPr lang="en-US" altLang="zh-CN">
                <a:sym typeface="+mn-ea"/>
              </a:rPr>
              <a:t>&gt;</a:t>
            </a:r>
            <a:r>
              <a:rPr lang="en-US" altLang="zh-CN" i="1">
                <a:sym typeface="+mn-ea"/>
              </a:rPr>
              <a:t>U</a:t>
            </a:r>
            <a:r>
              <a:rPr lang="en-US" altLang="zh-CN" baseline="-25000">
                <a:sym typeface="+mn-ea"/>
              </a:rPr>
              <a:t>BE(on)</a:t>
            </a:r>
            <a:endParaRPr lang="en-US" altLang="zh-CN" baseline="-25000"/>
          </a:p>
          <a:p>
            <a:pPr indent="0" algn="l" eaLnBrk="0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>
                <a:sym typeface="+mn-ea"/>
              </a:rPr>
              <a:t>(</a:t>
            </a:r>
            <a:r>
              <a:rPr lang="zh-CN" altLang="en-US" b="0">
                <a:sym typeface="+mn-ea"/>
              </a:rPr>
              <a:t>对于</a:t>
            </a:r>
            <a:r>
              <a:rPr lang="en-US" altLang="zh-CN">
                <a:sym typeface="+mn-ea"/>
              </a:rPr>
              <a:t>PNP</a:t>
            </a:r>
            <a:r>
              <a:rPr lang="zh-CN" altLang="en-US" b="0">
                <a:sym typeface="+mn-ea"/>
              </a:rPr>
              <a:t>管子，则为</a:t>
            </a:r>
            <a:r>
              <a:rPr lang="en-US" altLang="zh-CN" i="1">
                <a:sym typeface="+mn-ea"/>
              </a:rPr>
              <a:t>U</a:t>
            </a:r>
            <a:r>
              <a:rPr lang="en-US" altLang="zh-CN" baseline="-25000">
                <a:sym typeface="+mn-ea"/>
              </a:rPr>
              <a:t>CEQ</a:t>
            </a:r>
            <a:r>
              <a:rPr lang="en-US" altLang="zh-CN">
                <a:sym typeface="+mn-ea"/>
              </a:rPr>
              <a:t>&lt;</a:t>
            </a:r>
            <a:r>
              <a:rPr lang="en-US" altLang="zh-CN" i="1">
                <a:sym typeface="+mn-ea"/>
              </a:rPr>
              <a:t>U</a:t>
            </a:r>
            <a:r>
              <a:rPr lang="en-US" altLang="zh-CN" baseline="-25000">
                <a:sym typeface="+mn-ea"/>
              </a:rPr>
              <a:t>BE(on)</a:t>
            </a:r>
            <a:r>
              <a:rPr lang="en-US" altLang="zh-CN" b="0">
                <a:sym typeface="+mn-ea"/>
              </a:rPr>
              <a:t>)</a:t>
            </a:r>
            <a:r>
              <a:rPr lang="zh-CN" altLang="en-US" b="0">
                <a:sym typeface="+mn-ea"/>
              </a:rPr>
              <a:t>， </a:t>
            </a:r>
            <a:endParaRPr lang="zh-CN" altLang="en-US" b="0"/>
          </a:p>
          <a:p>
            <a:pPr algn="l" eaLnBrk="0" hangingPunct="0">
              <a:lnSpc>
                <a:spcPct val="110000"/>
              </a:lnSpc>
              <a:spcBef>
                <a:spcPct val="0"/>
              </a:spcBef>
            </a:pPr>
            <a:r>
              <a:rPr lang="zh-CN" altLang="en-US" b="0">
                <a:sym typeface="+mn-ea"/>
              </a:rPr>
              <a:t>则为放大状态；反之，则为饱和状态。</a:t>
            </a:r>
            <a:endParaRPr lang="zh-CN" altLang="en-US" dirty="0"/>
          </a:p>
        </p:txBody>
      </p:sp>
      <p:sp>
        <p:nvSpPr>
          <p:cNvPr id="24" name="Text Box 11">
            <a:extLst>
              <a:ext uri="{FF2B5EF4-FFF2-40B4-BE49-F238E27FC236}">
                <a16:creationId xmlns:a16="http://schemas.microsoft.com/office/drawing/2014/main" id="{B98C65B0-37F8-743E-1C04-4BABE13AC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0654" y="5009515"/>
            <a:ext cx="4899660" cy="4603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(3) </a:t>
            </a:r>
            <a:r>
              <a:rPr lang="zh-CN" altLang="en-US"/>
              <a:t>故假设成立，三极管位于放大区</a:t>
            </a:r>
            <a:endParaRPr lang="en-US" altLang="zh-CN"/>
          </a:p>
        </p:txBody>
      </p:sp>
      <p:sp>
        <p:nvSpPr>
          <p:cNvPr id="25" name="Text Box 11">
            <a:extLst>
              <a:ext uri="{FF2B5EF4-FFF2-40B4-BE49-F238E27FC236}">
                <a16:creationId xmlns:a16="http://schemas.microsoft.com/office/drawing/2014/main" id="{5FDD11CC-59F6-9AC9-0751-AEC7E57A1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534" y="1022985"/>
            <a:ext cx="2325370" cy="4603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假设发射结导通</a:t>
            </a:r>
            <a:endParaRPr lang="en-US" altLang="zh-CN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91A5F001-2AD1-2831-B356-D56CD6F37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25" y="260350"/>
            <a:ext cx="1150620" cy="64516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600" dirty="0">
                <a:solidFill>
                  <a:srgbClr val="FF0000"/>
                </a:solidFill>
                <a:sym typeface="Symbol" panose="05050102010706020507" pitchFamily="18" charset="2"/>
              </a:rPr>
              <a:t>重点</a:t>
            </a:r>
            <a:endParaRPr lang="zh-CN" altLang="en-US" sz="3600" baseline="-25000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6036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5" grpId="0" bldLvl="0" animBg="1"/>
      <p:bldP spid="16" grpId="0" bldLvl="0" animBg="1"/>
      <p:bldP spid="18" grpId="0" bldLvl="0" animBg="1"/>
      <p:bldP spid="20" grpId="0" bldLvl="0" animBg="1"/>
      <p:bldP spid="21" grpId="0" bldLvl="0" animBg="1"/>
      <p:bldP spid="23" grpId="0" animBg="1"/>
      <p:bldP spid="24" grpId="0" bldLvl="0" animBg="1"/>
      <p:bldP spid="25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9515B-F2C1-1107-3580-FEA9DE704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6.3.3</a:t>
            </a:r>
            <a:r>
              <a:rPr lang="zh-CN" altLang="en-US" dirty="0"/>
              <a:t>动态分析（ </a:t>
            </a:r>
            <a:r>
              <a:rPr lang="en-US" altLang="zh-CN" b="1" i="1" dirty="0"/>
              <a:t>A</a:t>
            </a:r>
            <a:r>
              <a:rPr lang="en-US" altLang="zh-CN" b="1" baseline="-25000" dirty="0"/>
              <a:t>u</a:t>
            </a:r>
            <a:r>
              <a:rPr lang="zh-CN" altLang="en-US" dirty="0"/>
              <a:t>、</a:t>
            </a:r>
            <a:r>
              <a:rPr lang="en-US" altLang="zh-CN" b="1" i="1" dirty="0"/>
              <a:t>R</a:t>
            </a:r>
            <a:r>
              <a:rPr lang="en-US" altLang="zh-CN" b="1" baseline="-25000" dirty="0"/>
              <a:t>i</a:t>
            </a:r>
            <a:r>
              <a:rPr lang="zh-CN" altLang="en-US" b="1" dirty="0"/>
              <a:t>、</a:t>
            </a:r>
            <a:r>
              <a:rPr lang="en-US" altLang="zh-CN" b="1" i="1" dirty="0"/>
              <a:t>R</a:t>
            </a:r>
            <a:r>
              <a:rPr lang="en-US" altLang="zh-CN" b="1" baseline="-25000" dirty="0"/>
              <a:t>o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501DD9-927D-9A80-4558-631B075C63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3D00F3-C5C2-44C8-A145-F039BC2726CB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160189-AF03-493C-D465-A20FB9D638EA}"/>
              </a:ext>
            </a:extLst>
          </p:cNvPr>
          <p:cNvSpPr/>
          <p:nvPr/>
        </p:nvSpPr>
        <p:spPr>
          <a:xfrm>
            <a:off x="-34925" y="5586412"/>
            <a:ext cx="9144000" cy="1271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43F41F1C-3934-8B2A-8037-3BBEE9A48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040" y="1075055"/>
            <a:ext cx="356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b="0" dirty="0"/>
              <a:t>1.</a:t>
            </a:r>
            <a:r>
              <a:rPr lang="zh-CN" altLang="en-US" b="0" dirty="0"/>
              <a:t>微变等效电路法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2069714A-3BAA-0360-6B91-32381EDCE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905" y="4216400"/>
            <a:ext cx="554545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0" dirty="0"/>
              <a:t>放大电路的微变等效电路：把非线性元件晶体管所组成的放大电路等效为一个线性电路，即把晶体管</a:t>
            </a:r>
            <a:r>
              <a:rPr lang="zh-CN" altLang="en-US" sz="2000" b="0" dirty="0">
                <a:solidFill>
                  <a:srgbClr val="FF0000"/>
                </a:solidFill>
              </a:rPr>
              <a:t>线性化</a:t>
            </a:r>
            <a:r>
              <a:rPr lang="zh-CN" altLang="en-US" sz="2000" b="0" dirty="0"/>
              <a:t>，等效为一个线性元件。</a:t>
            </a:r>
          </a:p>
        </p:txBody>
      </p:sp>
      <p:graphicFrame>
        <p:nvGraphicFramePr>
          <p:cNvPr id="10" name="Object 11">
            <a:extLst>
              <a:ext uri="{FF2B5EF4-FFF2-40B4-BE49-F238E27FC236}">
                <a16:creationId xmlns:a16="http://schemas.microsoft.com/office/drawing/2014/main" id="{E0C1DE88-E30B-B2D8-DD41-8FB74C2578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72760" y="1664970"/>
          <a:ext cx="3516630" cy="244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635760" imgH="1289050" progId="Visio.Drawing.11">
                  <p:embed/>
                </p:oleObj>
              </mc:Choice>
              <mc:Fallback>
                <p:oleObj name="Visio" r:id="rId4" imgW="1635760" imgH="1289050" progId="Visio.Drawing.11">
                  <p:embed/>
                  <p:pic>
                    <p:nvPicPr>
                      <p:cNvPr id="91341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760" y="1664970"/>
                        <a:ext cx="3516630" cy="2443480"/>
                      </a:xfrm>
                      <a:prstGeom prst="rect">
                        <a:avLst/>
                      </a:prstGeom>
                      <a:noFill/>
                      <a:ln w="31750"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>
            <a:extLst>
              <a:ext uri="{FF2B5EF4-FFF2-40B4-BE49-F238E27FC236}">
                <a16:creationId xmlns:a16="http://schemas.microsoft.com/office/drawing/2014/main" id="{53DE1EA3-E490-50E7-7BC5-09C13BEC38A4}"/>
              </a:ext>
            </a:extLst>
          </p:cNvPr>
          <p:cNvGraphicFramePr/>
          <p:nvPr/>
        </p:nvGraphicFramePr>
        <p:xfrm>
          <a:off x="1861185" y="5231130"/>
          <a:ext cx="2986405" cy="816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36700" imgH="393700" progId="Equation.DSMT4">
                  <p:embed/>
                </p:oleObj>
              </mc:Choice>
              <mc:Fallback>
                <p:oleObj name="Equation" r:id="rId6" imgW="1536700" imgH="393700" progId="Equation.DSMT4">
                  <p:embed/>
                  <p:pic>
                    <p:nvPicPr>
                      <p:cNvPr id="13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1185" y="5231130"/>
                        <a:ext cx="2986405" cy="816610"/>
                      </a:xfrm>
                      <a:prstGeom prst="rect">
                        <a:avLst/>
                      </a:prstGeom>
                      <a:solidFill>
                        <a:srgbClr val="D9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01F0DFC5-1BC7-4888-6624-F37325C19996}"/>
              </a:ext>
            </a:extLst>
          </p:cNvPr>
          <p:cNvSpPr txBox="1"/>
          <p:nvPr/>
        </p:nvSpPr>
        <p:spPr>
          <a:xfrm>
            <a:off x="323850" y="6318250"/>
            <a:ext cx="535051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2000" i="1" dirty="0" err="1">
                <a:sym typeface="宋体" panose="02010600030101010101" pitchFamily="2" charset="-122"/>
              </a:rPr>
              <a:t>r</a:t>
            </a:r>
            <a:r>
              <a:rPr lang="en-US" altLang="zh-CN" sz="2000" baseline="-25000" dirty="0" err="1">
                <a:sym typeface="宋体" panose="02010600030101010101" pitchFamily="2" charset="-122"/>
              </a:rPr>
              <a:t>bb</a:t>
            </a:r>
            <a:r>
              <a:rPr lang="en-US" altLang="zh-CN" sz="2000" baseline="-25000" dirty="0">
                <a:sym typeface="宋体" panose="02010600030101010101" pitchFamily="2" charset="-122"/>
              </a:rPr>
              <a:t>'</a:t>
            </a:r>
            <a:r>
              <a:rPr lang="zh-CN" altLang="en-US" sz="2000" dirty="0">
                <a:sym typeface="宋体" panose="02010600030101010101" pitchFamily="2" charset="-122"/>
              </a:rPr>
              <a:t>称为晶体管的基区体电阻，近似取值</a:t>
            </a:r>
            <a:r>
              <a:rPr lang="en-US" altLang="zh-CN" sz="2000" dirty="0">
                <a:sym typeface="Times New Roman" panose="02020603050405020304" pitchFamily="18" charset="0"/>
              </a:rPr>
              <a:t>300</a:t>
            </a:r>
            <a:r>
              <a:rPr lang="el-GR" altLang="zh-CN" sz="2000" dirty="0">
                <a:cs typeface="Times New Roman" panose="02020603050405020304" pitchFamily="18" charset="0"/>
                <a:sym typeface="Symbol" panose="05050102010706020507" pitchFamily="18" charset="2"/>
              </a:rPr>
              <a:t>Ω</a:t>
            </a:r>
          </a:p>
        </p:txBody>
      </p:sp>
      <p:sp>
        <p:nvSpPr>
          <p:cNvPr id="13" name="AutoShape 9">
            <a:extLst>
              <a:ext uri="{FF2B5EF4-FFF2-40B4-BE49-F238E27FC236}">
                <a16:creationId xmlns:a16="http://schemas.microsoft.com/office/drawing/2014/main" id="{E944DD8A-2D59-9711-278F-C218F3E50274}"/>
              </a:ext>
            </a:extLst>
          </p:cNvPr>
          <p:cNvSpPr/>
          <p:nvPr/>
        </p:nvSpPr>
        <p:spPr bwMode="auto">
          <a:xfrm>
            <a:off x="5256149" y="5580906"/>
            <a:ext cx="1836737" cy="468312"/>
          </a:xfrm>
          <a:prstGeom prst="borderCallout2">
            <a:avLst>
              <a:gd name="adj1" fmla="val 92497"/>
              <a:gd name="adj2" fmla="val -64974"/>
              <a:gd name="adj3" fmla="val 158396"/>
              <a:gd name="adj4" fmla="val -3747"/>
              <a:gd name="adj5" fmla="val 109175"/>
              <a:gd name="adj6" fmla="val 50530"/>
            </a:avLst>
          </a:prstGeom>
          <a:solidFill>
            <a:srgbClr val="D9FFFF"/>
          </a:solidFill>
          <a:ln w="19050">
            <a:solidFill>
              <a:srgbClr val="FF33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hlink"/>
                </a:solidFill>
                <a:ea typeface="楷体_GB2312" pitchFamily="49" charset="-122"/>
              </a:rPr>
              <a:t>与</a:t>
            </a:r>
            <a:r>
              <a:rPr lang="en-US" altLang="zh-CN" i="1">
                <a:solidFill>
                  <a:schemeClr val="hlink"/>
                </a:solidFill>
                <a:ea typeface="楷体_GB2312" pitchFamily="49" charset="-122"/>
              </a:rPr>
              <a:t>Q</a:t>
            </a:r>
            <a:r>
              <a:rPr lang="zh-CN" altLang="en-US">
                <a:solidFill>
                  <a:schemeClr val="hlink"/>
                </a:solidFill>
                <a:ea typeface="楷体_GB2312" pitchFamily="49" charset="-122"/>
              </a:rPr>
              <a:t>点有关</a:t>
            </a: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6B6C7659-D625-06A6-9CD8-19606D1AC7B9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359410" y="1626235"/>
          <a:ext cx="2284095" cy="240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858010" imgH="1946910" progId="Visio.Drawing.11">
                  <p:embed/>
                </p:oleObj>
              </mc:Choice>
              <mc:Fallback>
                <p:oleObj r:id="rId8" imgW="1858010" imgH="1946910" progId="Visio.Drawing.11">
                  <p:embed/>
                  <p:pic>
                    <p:nvPicPr>
                      <p:cNvPr id="752656" name="对象 75265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9410" y="1626235"/>
                        <a:ext cx="2284095" cy="2403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D5A81C1D-027C-D5E5-322E-15B99EF5CFD2}"/>
              </a:ext>
            </a:extLst>
          </p:cNvPr>
          <p:cNvGraphicFramePr/>
          <p:nvPr>
            <p:custDataLst>
              <p:tags r:id="rId2"/>
            </p:custDataLst>
          </p:nvPr>
        </p:nvGraphicFramePr>
        <p:xfrm>
          <a:off x="2771775" y="1880870"/>
          <a:ext cx="2731135" cy="201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065020" imgH="1524000" progId="Visio.Drawing.11">
                  <p:embed/>
                </p:oleObj>
              </mc:Choice>
              <mc:Fallback>
                <p:oleObj r:id="rId10" imgW="2065020" imgH="1524000" progId="Visio.Drawing.11">
                  <p:embed/>
                  <p:pic>
                    <p:nvPicPr>
                      <p:cNvPr id="913418" name="对象 91341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71775" y="1880870"/>
                        <a:ext cx="2731135" cy="20116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089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2" grpId="0"/>
      <p:bldP spid="13" grpId="0" bldLvl="0" autoUpdateAnimBg="0"/>
      <p:bldP spid="13" grpId="1" bldLvl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5C95B16-5660-4109-AF07-D1B01833AD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76B2E1-BDDC-4266-9EC2-758F487131B3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470F6DF3-9F95-485D-84BF-AD017664DB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6192838" cy="720725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晶体管的类型与符号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344633E-C243-4B04-AA6E-99E327AAF2C3}"/>
              </a:ext>
            </a:extLst>
          </p:cNvPr>
          <p:cNvSpPr txBox="1"/>
          <p:nvPr/>
        </p:nvSpPr>
        <p:spPr>
          <a:xfrm>
            <a:off x="647564" y="3833427"/>
            <a:ext cx="39992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思源宋体 Heavy" panose="02020900000000000000" charset="-122"/>
                <a:cs typeface="Times New Roman" panose="02020603050405020304" pitchFamily="18" charset="0"/>
              </a:rPr>
              <a:t>按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思源宋体 Heavy" panose="02020900000000000000" charset="-122"/>
                <a:cs typeface="Times New Roman" panose="02020603050405020304" pitchFamily="18" charset="0"/>
              </a:rPr>
              <a:t>结构工艺</a:t>
            </a:r>
            <a:r>
              <a:rPr lang="zh-CN" altLang="en-US" sz="2000" b="1" dirty="0">
                <a:latin typeface="Times New Roman" panose="02020603050405020304" pitchFamily="18" charset="0"/>
                <a:ea typeface="思源宋体 Heavy" panose="02020900000000000000" charset="-122"/>
                <a:cs typeface="Times New Roman" panose="02020603050405020304" pitchFamily="18" charset="0"/>
              </a:rPr>
              <a:t>分：</a:t>
            </a:r>
            <a:r>
              <a:rPr lang="en-US" altLang="zh-CN" sz="2000" b="1" dirty="0">
                <a:latin typeface="Times New Roman" panose="02020603050405020304" pitchFamily="18" charset="0"/>
                <a:ea typeface="思源宋体 Heavy" panose="02020900000000000000" charset="-122"/>
                <a:cs typeface="Times New Roman" panose="02020603050405020304" pitchFamily="18" charset="0"/>
              </a:rPr>
              <a:t>NPN</a:t>
            </a:r>
            <a:r>
              <a:rPr lang="zh-CN" altLang="en-US" sz="2000" b="1" dirty="0">
                <a:latin typeface="Times New Roman" panose="02020603050405020304" pitchFamily="18" charset="0"/>
                <a:ea typeface="思源宋体 Heavy" panose="02020900000000000000" charset="-122"/>
                <a:cs typeface="Times New Roman" panose="02020603050405020304" pitchFamily="18" charset="0"/>
              </a:rPr>
              <a:t>型和</a:t>
            </a:r>
            <a:r>
              <a:rPr lang="en-US" altLang="zh-CN" sz="2000" b="1" dirty="0">
                <a:latin typeface="Times New Roman" panose="02020603050405020304" pitchFamily="18" charset="0"/>
                <a:ea typeface="思源宋体 Heavy" panose="02020900000000000000" charset="-122"/>
                <a:cs typeface="Times New Roman" panose="02020603050405020304" pitchFamily="18" charset="0"/>
              </a:rPr>
              <a:t>PNP</a:t>
            </a:r>
            <a:r>
              <a:rPr lang="zh-CN" altLang="en-US" sz="2000" b="1" dirty="0">
                <a:latin typeface="Times New Roman" panose="02020603050405020304" pitchFamily="18" charset="0"/>
                <a:ea typeface="思源宋体 Heavy" panose="02020900000000000000" charset="-122"/>
                <a:cs typeface="Times New Roman" panose="02020603050405020304" pitchFamily="18" charset="0"/>
              </a:rPr>
              <a:t>型。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E859AA-0931-48F2-89C6-C1F746150268}"/>
              </a:ext>
            </a:extLst>
          </p:cNvPr>
          <p:cNvSpPr txBox="1"/>
          <p:nvPr/>
        </p:nvSpPr>
        <p:spPr>
          <a:xfrm>
            <a:off x="639808" y="4209998"/>
            <a:ext cx="37382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b="1" dirty="0">
                <a:latin typeface="Times New Roman" panose="02020603050405020304" pitchFamily="18" charset="0"/>
                <a:ea typeface="思源宋体 Heavy" panose="02020900000000000000" charset="-122"/>
              </a:rPr>
              <a:t>按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思源宋体 Heavy" panose="02020900000000000000" charset="-122"/>
              </a:rPr>
              <a:t>制造材料</a:t>
            </a:r>
            <a:r>
              <a:rPr lang="zh-CN" altLang="en-US" sz="2000" b="1" dirty="0">
                <a:latin typeface="Times New Roman" panose="02020603050405020304" pitchFamily="18" charset="0"/>
                <a:ea typeface="思源宋体 Heavy" panose="02020900000000000000" charset="-122"/>
              </a:rPr>
              <a:t>分：锗管和硅管。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635E17-8A2F-4BEF-BD9B-B86CB09C7F98}"/>
              </a:ext>
            </a:extLst>
          </p:cNvPr>
          <p:cNvSpPr txBox="1"/>
          <p:nvPr/>
        </p:nvSpPr>
        <p:spPr>
          <a:xfrm>
            <a:off x="647564" y="4648809"/>
            <a:ext cx="40024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>
                <a:latin typeface="Times New Roman" panose="02020603050405020304" pitchFamily="18" charset="0"/>
                <a:ea typeface="思源宋体 Heavy" panose="02020900000000000000" charset="-122"/>
              </a:rPr>
              <a:t>按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思源宋体 Heavy" panose="02020900000000000000" charset="-122"/>
              </a:rPr>
              <a:t>工作频率</a:t>
            </a:r>
            <a:r>
              <a:rPr lang="zh-CN" altLang="en-US" sz="2000" b="1" dirty="0">
                <a:latin typeface="Times New Roman" panose="02020603050405020304" pitchFamily="18" charset="0"/>
                <a:ea typeface="思源宋体 Heavy" panose="02020900000000000000" charset="-122"/>
              </a:rPr>
              <a:t>分：低频管和高频管。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B8A796-B3A3-4111-A533-FC061F1D0EC5}"/>
              </a:ext>
            </a:extLst>
          </p:cNvPr>
          <p:cNvSpPr txBox="1"/>
          <p:nvPr/>
        </p:nvSpPr>
        <p:spPr>
          <a:xfrm>
            <a:off x="647564" y="5087620"/>
            <a:ext cx="55302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>
                <a:latin typeface="Times New Roman" panose="02020603050405020304" pitchFamily="18" charset="0"/>
                <a:ea typeface="思源宋体 Heavy" panose="02020900000000000000" charset="-122"/>
              </a:rPr>
              <a:t>按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思源宋体 Heavy" panose="02020900000000000000" charset="-122"/>
              </a:rPr>
              <a:t>容许耗散功率大小</a:t>
            </a:r>
            <a:r>
              <a:rPr lang="zh-CN" altLang="en-US" sz="2000" b="1" dirty="0">
                <a:latin typeface="Times New Roman" panose="02020603050405020304" pitchFamily="18" charset="0"/>
                <a:ea typeface="思源宋体 Heavy" panose="02020900000000000000" charset="-122"/>
              </a:rPr>
              <a:t>分：小功率管和大功率管。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1AF83D2F-B1BB-43DE-98E0-09FE6C1C6C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224560"/>
              </p:ext>
            </p:extLst>
          </p:nvPr>
        </p:nvGraphicFramePr>
        <p:xfrm>
          <a:off x="1763688" y="1160748"/>
          <a:ext cx="5228731" cy="2495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718119" imgH="2095229" progId="Visio.Drawing.11">
                  <p:embed/>
                </p:oleObj>
              </mc:Choice>
              <mc:Fallback>
                <p:oleObj name="Visio" r:id="rId2" imgW="4718119" imgH="2095229" progId="Visio.Drawing.11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A5AB1902-E66C-901A-7FBB-841039D71C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63688" y="1160748"/>
                        <a:ext cx="5228731" cy="249549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992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44A94-21DD-B5F7-2BAA-9D50501A0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放大电路的微变等效电路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357428-1996-B35E-96B1-D068B93C8F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3D00F3-C5C2-44C8-A145-F039BC2726CB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7025C1F-5AE6-DC73-AD58-1188ADB5CB28}"/>
              </a:ext>
            </a:extLst>
          </p:cNvPr>
          <p:cNvSpPr/>
          <p:nvPr/>
        </p:nvSpPr>
        <p:spPr>
          <a:xfrm>
            <a:off x="0" y="5586412"/>
            <a:ext cx="9144000" cy="1271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7" name="Object 16">
            <a:extLst>
              <a:ext uri="{FF2B5EF4-FFF2-40B4-BE49-F238E27FC236}">
                <a16:creationId xmlns:a16="http://schemas.microsoft.com/office/drawing/2014/main" id="{FBADF333-19FF-5002-2CD0-713FB7DB22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5583" y="4116705"/>
          <a:ext cx="4868862" cy="224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623945" imgH="1670685" progId="Visio.Drawing.11">
                  <p:embed/>
                </p:oleObj>
              </mc:Choice>
              <mc:Fallback>
                <p:oleObj name="Visio" r:id="rId2" imgW="3623945" imgH="1670685" progId="Visio.Drawing.11">
                  <p:embed/>
                  <p:pic>
                    <p:nvPicPr>
                      <p:cNvPr id="75470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83" y="4116705"/>
                        <a:ext cx="4868862" cy="224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3">
            <a:extLst>
              <a:ext uri="{FF2B5EF4-FFF2-40B4-BE49-F238E27FC236}">
                <a16:creationId xmlns:a16="http://schemas.microsoft.com/office/drawing/2014/main" id="{F9916CDA-4FCC-4881-CDFE-092E781309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0100" y="1016000"/>
          <a:ext cx="4533900" cy="310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364230" imgH="2313940" progId="Visio.Drawing.11">
                  <p:embed/>
                </p:oleObj>
              </mc:Choice>
              <mc:Fallback>
                <p:oleObj name="Visio" r:id="rId4" imgW="3364230" imgH="2313940" progId="Visio.Drawing.11">
                  <p:embed/>
                  <p:pic>
                    <p:nvPicPr>
                      <p:cNvPr id="75470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1016000"/>
                        <a:ext cx="4533900" cy="310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4">
            <a:extLst>
              <a:ext uri="{FF2B5EF4-FFF2-40B4-BE49-F238E27FC236}">
                <a16:creationId xmlns:a16="http://schemas.microsoft.com/office/drawing/2014/main" id="{E7159276-BE08-A51E-9A61-618FA78AFD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5900" y="1304925"/>
          <a:ext cx="4394200" cy="205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3274060" imgH="1535430" progId="Visio.Drawing.11">
                  <p:embed/>
                </p:oleObj>
              </mc:Choice>
              <mc:Fallback>
                <p:oleObj name="Visio" r:id="rId6" imgW="3274060" imgH="1535430" progId="Visio.Drawing.11">
                  <p:embed/>
                  <p:pic>
                    <p:nvPicPr>
                      <p:cNvPr id="75470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" y="1304925"/>
                        <a:ext cx="4394200" cy="205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6">
            <a:extLst>
              <a:ext uri="{FF2B5EF4-FFF2-40B4-BE49-F238E27FC236}">
                <a16:creationId xmlns:a16="http://schemas.microsoft.com/office/drawing/2014/main" id="{1B589F52-9B3B-3082-9F72-A6043B144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513" y="2276475"/>
            <a:ext cx="684212" cy="215900"/>
          </a:xfrm>
          <a:prstGeom prst="leftArrow">
            <a:avLst>
              <a:gd name="adj1" fmla="val 50000"/>
              <a:gd name="adj2" fmla="val 79228"/>
            </a:avLst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E3D3AF1A-EE48-4298-7165-77D829B8F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3357563"/>
            <a:ext cx="179387" cy="503237"/>
          </a:xfrm>
          <a:prstGeom prst="downArrow">
            <a:avLst>
              <a:gd name="adj1" fmla="val 50000"/>
              <a:gd name="adj2" fmla="val 70133"/>
            </a:avLst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62B7A05E-A29B-3DAD-6135-CA927846A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3463" y="1484313"/>
            <a:ext cx="720725" cy="8636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D63DF2F-1101-87C6-DD03-A66201DCADF0}"/>
              </a:ext>
            </a:extLst>
          </p:cNvPr>
          <p:cNvSpPr txBox="1"/>
          <p:nvPr/>
        </p:nvSpPr>
        <p:spPr>
          <a:xfrm>
            <a:off x="4149725" y="6360160"/>
            <a:ext cx="20193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hlink"/>
                </a:solidFill>
                <a:ea typeface="楷体_GB2312" pitchFamily="49" charset="-122"/>
                <a:sym typeface="+mn-ea"/>
              </a:rPr>
              <a:t>微变等效电路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45B942F-E686-EF28-39F3-7A4684BFF0B4}"/>
              </a:ext>
            </a:extLst>
          </p:cNvPr>
          <p:cNvSpPr txBox="1"/>
          <p:nvPr/>
        </p:nvSpPr>
        <p:spPr>
          <a:xfrm>
            <a:off x="608965" y="3400425"/>
            <a:ext cx="140716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hlink"/>
                </a:solidFill>
                <a:ea typeface="楷体_GB2312" pitchFamily="49" charset="-122"/>
                <a:sym typeface="+mn-ea"/>
              </a:rPr>
              <a:t>交流通路</a:t>
            </a:r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0C3B903-7379-2ECD-B29C-B3D46811ED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1200" y="4001135"/>
            <a:ext cx="1570355" cy="1838960"/>
          </a:xfrm>
          <a:prstGeom prst="rect">
            <a:avLst/>
          </a:prstGeom>
        </p:spPr>
      </p:pic>
      <p:graphicFrame>
        <p:nvGraphicFramePr>
          <p:cNvPr id="16" name="Object 7">
            <a:extLst>
              <a:ext uri="{FF2B5EF4-FFF2-40B4-BE49-F238E27FC236}">
                <a16:creationId xmlns:a16="http://schemas.microsoft.com/office/drawing/2014/main" id="{F99C0D1B-E61A-E1E7-0164-3D6B885AD208}"/>
              </a:ext>
            </a:extLst>
          </p:cNvPr>
          <p:cNvGraphicFramePr/>
          <p:nvPr/>
        </p:nvGraphicFramePr>
        <p:xfrm>
          <a:off x="5673725" y="4769485"/>
          <a:ext cx="2986405" cy="816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36700" imgH="393700" progId="Equation.DSMT4">
                  <p:embed/>
                </p:oleObj>
              </mc:Choice>
              <mc:Fallback>
                <p:oleObj name="Equation" r:id="rId9" imgW="1536700" imgH="393700" progId="Equation.DSMT4">
                  <p:embed/>
                  <p:pic>
                    <p:nvPicPr>
                      <p:cNvPr id="13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3725" y="4769485"/>
                        <a:ext cx="2986405" cy="816610"/>
                      </a:xfrm>
                      <a:prstGeom prst="rect">
                        <a:avLst/>
                      </a:prstGeom>
                      <a:solidFill>
                        <a:srgbClr val="D9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387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F86C3-92B7-6372-3357-52901D34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微变等效电路法</a:t>
            </a:r>
            <a:r>
              <a:rPr lang="zh-CN" altLang="en-US" b="1" dirty="0">
                <a:solidFill>
                  <a:srgbClr val="FF0000"/>
                </a:solidFill>
              </a:rPr>
              <a:t>（总结）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9E3B8F-1A33-C94C-A53B-3D5985DEF0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3D00F3-C5C2-44C8-A145-F039BC2726CB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  <p:graphicFrame>
        <p:nvGraphicFramePr>
          <p:cNvPr id="6" name="Object 14">
            <a:extLst>
              <a:ext uri="{FF2B5EF4-FFF2-40B4-BE49-F238E27FC236}">
                <a16:creationId xmlns:a16="http://schemas.microsoft.com/office/drawing/2014/main" id="{72F0F070-8896-6815-6D4A-AC5E10AD3D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8300" y="3897313"/>
          <a:ext cx="4564063" cy="210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623945" imgH="1670685" progId="Visio.Drawing.11">
                  <p:embed/>
                </p:oleObj>
              </mc:Choice>
              <mc:Fallback>
                <p:oleObj name="Visio" r:id="rId3" imgW="3623945" imgH="1670685" progId="Visio.Drawing.11">
                  <p:embed/>
                  <p:pic>
                    <p:nvPicPr>
                      <p:cNvPr id="76084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" y="3897313"/>
                        <a:ext cx="4564063" cy="210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01CE1AE7-668F-2064-A0D4-5ED24FA90A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7975" y="1160463"/>
          <a:ext cx="4999038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273300" imgH="457200" progId="Equation.3">
                  <p:embed/>
                </p:oleObj>
              </mc:Choice>
              <mc:Fallback>
                <p:oleObj name="公式" r:id="rId5" imgW="2273300" imgH="457200" progId="Equation.3">
                  <p:embed/>
                  <p:pic>
                    <p:nvPicPr>
                      <p:cNvPr id="7608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7975" y="1160463"/>
                        <a:ext cx="4999038" cy="1004887"/>
                      </a:xfrm>
                      <a:prstGeom prst="rect">
                        <a:avLst/>
                      </a:prstGeom>
                      <a:solidFill>
                        <a:srgbClr val="D9FFFF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898FF259-4C1A-D1FF-2AA6-03D2154F0D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98963" y="3403600"/>
          <a:ext cx="25971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180465" imgH="241300" progId="Equation.3">
                  <p:embed/>
                </p:oleObj>
              </mc:Choice>
              <mc:Fallback>
                <p:oleObj name="公式" r:id="rId7" imgW="1180465" imgH="241300" progId="Equation.3">
                  <p:embed/>
                  <p:pic>
                    <p:nvPicPr>
                      <p:cNvPr id="7608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8963" y="3403600"/>
                        <a:ext cx="2597150" cy="530225"/>
                      </a:xfrm>
                      <a:prstGeom prst="rect">
                        <a:avLst/>
                      </a:prstGeom>
                      <a:solidFill>
                        <a:srgbClr val="D9FFFF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8F0D543B-2633-3DCF-16B0-E109D7981F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12000" y="3429000"/>
          <a:ext cx="114458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520700" imgH="228600" progId="Equation.3">
                  <p:embed/>
                </p:oleObj>
              </mc:Choice>
              <mc:Fallback>
                <p:oleObj name="公式" r:id="rId9" imgW="520700" imgH="228600" progId="Equation.3">
                  <p:embed/>
                  <p:pic>
                    <p:nvPicPr>
                      <p:cNvPr id="7608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0" y="3429000"/>
                        <a:ext cx="1144588" cy="503238"/>
                      </a:xfrm>
                      <a:prstGeom prst="rect">
                        <a:avLst/>
                      </a:prstGeom>
                      <a:solidFill>
                        <a:srgbClr val="D9FFFF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8">
            <a:extLst>
              <a:ext uri="{FF2B5EF4-FFF2-40B4-BE49-F238E27FC236}">
                <a16:creationId xmlns:a16="http://schemas.microsoft.com/office/drawing/2014/main" id="{54EC1996-E655-52AB-428E-43FFA051A7AC}"/>
              </a:ext>
            </a:extLst>
          </p:cNvPr>
          <p:cNvSpPr/>
          <p:nvPr/>
        </p:nvSpPr>
        <p:spPr bwMode="auto">
          <a:xfrm>
            <a:off x="5003800" y="4581525"/>
            <a:ext cx="2016125" cy="971550"/>
          </a:xfrm>
          <a:prstGeom prst="borderCallout1">
            <a:avLst>
              <a:gd name="adj1" fmla="val 11764"/>
              <a:gd name="adj2" fmla="val -3778"/>
              <a:gd name="adj3" fmla="val -79083"/>
              <a:gd name="adj4" fmla="val -19292"/>
            </a:avLst>
          </a:prstGeom>
          <a:solidFill>
            <a:srgbClr val="FFFFCC"/>
          </a:solidFill>
          <a:ln w="19050">
            <a:solidFill>
              <a:srgbClr val="FF33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kumimoji="1" lang="zh-CN" altLang="en-US">
                <a:solidFill>
                  <a:schemeClr val="hlink"/>
                </a:solidFill>
                <a:ea typeface="楷体_GB2312" pitchFamily="49" charset="-122"/>
              </a:rPr>
              <a:t>输入电阻中不应含有</a:t>
            </a:r>
            <a:r>
              <a:rPr kumimoji="1" lang="en-US" altLang="zh-CN" i="1">
                <a:solidFill>
                  <a:schemeClr val="hlink"/>
                </a:solidFill>
                <a:ea typeface="楷体_GB2312" pitchFamily="49" charset="-122"/>
              </a:rPr>
              <a:t>R</a:t>
            </a:r>
            <a:r>
              <a:rPr kumimoji="1" lang="en-US" altLang="zh-CN" baseline="-25000">
                <a:solidFill>
                  <a:schemeClr val="hlink"/>
                </a:solidFill>
                <a:ea typeface="楷体_GB2312" pitchFamily="49" charset="-122"/>
              </a:rPr>
              <a:t>s</a:t>
            </a:r>
            <a:r>
              <a:rPr kumimoji="1" lang="en-US" altLang="zh-CN">
                <a:solidFill>
                  <a:schemeClr val="hlink"/>
                </a:solidFill>
                <a:ea typeface="楷体_GB2312" pitchFamily="49" charset="-122"/>
              </a:rPr>
              <a:t>!</a:t>
            </a:r>
          </a:p>
        </p:txBody>
      </p:sp>
      <p:sp>
        <p:nvSpPr>
          <p:cNvPr id="11" name="AutoShape 9">
            <a:extLst>
              <a:ext uri="{FF2B5EF4-FFF2-40B4-BE49-F238E27FC236}">
                <a16:creationId xmlns:a16="http://schemas.microsoft.com/office/drawing/2014/main" id="{A831C876-F426-A686-F0E2-C105068FB044}"/>
              </a:ext>
            </a:extLst>
          </p:cNvPr>
          <p:cNvSpPr/>
          <p:nvPr/>
        </p:nvSpPr>
        <p:spPr bwMode="auto">
          <a:xfrm>
            <a:off x="7235825" y="4545013"/>
            <a:ext cx="1881188" cy="989012"/>
          </a:xfrm>
          <a:prstGeom prst="borderCallout1">
            <a:avLst>
              <a:gd name="adj1" fmla="val 11556"/>
              <a:gd name="adj2" fmla="val -4171"/>
              <a:gd name="adj3" fmla="val -54412"/>
              <a:gd name="adj4" fmla="val -7125"/>
            </a:avLst>
          </a:prstGeom>
          <a:solidFill>
            <a:srgbClr val="FFFFCC"/>
          </a:solidFill>
          <a:ln w="19050">
            <a:solidFill>
              <a:srgbClr val="FF33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kumimoji="1" lang="zh-CN" altLang="en-US" dirty="0">
                <a:solidFill>
                  <a:schemeClr val="hlink"/>
                </a:solidFill>
                <a:ea typeface="楷体_GB2312" pitchFamily="49" charset="-122"/>
              </a:rPr>
              <a:t>输出电阻中不应含有</a:t>
            </a:r>
            <a:r>
              <a:rPr kumimoji="1" lang="en-US" altLang="zh-CN" i="1" dirty="0">
                <a:solidFill>
                  <a:schemeClr val="hlink"/>
                </a:solidFill>
                <a:ea typeface="楷体_GB2312" pitchFamily="49" charset="-122"/>
              </a:rPr>
              <a:t>R</a:t>
            </a:r>
            <a:r>
              <a:rPr kumimoji="1" lang="en-US" altLang="zh-CN" baseline="-25000" dirty="0">
                <a:solidFill>
                  <a:schemeClr val="hlink"/>
                </a:solidFill>
                <a:ea typeface="楷体_GB2312" pitchFamily="49" charset="-122"/>
              </a:rPr>
              <a:t>L</a:t>
            </a:r>
            <a:r>
              <a:rPr kumimoji="1" lang="en-US" altLang="zh-CN" dirty="0">
                <a:solidFill>
                  <a:schemeClr val="hlink"/>
                </a:solidFill>
                <a:ea typeface="楷体_GB2312" pitchFamily="49" charset="-122"/>
              </a:rPr>
              <a:t>!</a:t>
            </a:r>
          </a:p>
        </p:txBody>
      </p:sp>
      <p:graphicFrame>
        <p:nvGraphicFramePr>
          <p:cNvPr id="12" name="Object 15">
            <a:extLst>
              <a:ext uri="{FF2B5EF4-FFF2-40B4-BE49-F238E27FC236}">
                <a16:creationId xmlns:a16="http://schemas.microsoft.com/office/drawing/2014/main" id="{94BDC82C-4090-21D2-CC81-E3C29A98C2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" y="981075"/>
          <a:ext cx="4254500" cy="290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1" imgW="3364230" imgH="2313940" progId="Visio.Drawing.11">
                  <p:embed/>
                </p:oleObj>
              </mc:Choice>
              <mc:Fallback>
                <p:oleObj name="Visio" r:id="rId11" imgW="3364230" imgH="2313940" progId="Visio.Drawing.11">
                  <p:embed/>
                  <p:pic>
                    <p:nvPicPr>
                      <p:cNvPr id="76084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" y="981075"/>
                        <a:ext cx="4254500" cy="290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5">
            <a:extLst>
              <a:ext uri="{FF2B5EF4-FFF2-40B4-BE49-F238E27FC236}">
                <a16:creationId xmlns:a16="http://schemas.microsoft.com/office/drawing/2014/main" id="{0E95DEAF-DB84-3DE0-A455-CE149C3F9E6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4463733" y="2295843"/>
          <a:ext cx="2486025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1129665" imgH="444500" progId="Equation.3">
                  <p:embed/>
                </p:oleObj>
              </mc:Choice>
              <mc:Fallback>
                <p:oleObj name="公式" r:id="rId13" imgW="1129665" imgH="444500" progId="Equation.3">
                  <p:embed/>
                  <p:pic>
                    <p:nvPicPr>
                      <p:cNvPr id="759853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3733" y="2295843"/>
                        <a:ext cx="2486025" cy="976312"/>
                      </a:xfrm>
                      <a:prstGeom prst="rect">
                        <a:avLst/>
                      </a:prstGeom>
                      <a:solidFill>
                        <a:srgbClr val="D9FFFF"/>
                      </a:solidFill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531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46A3C-D0C6-370E-EC16-4A27BC034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260350"/>
            <a:ext cx="8640638" cy="720725"/>
          </a:xfrm>
        </p:spPr>
        <p:txBody>
          <a:bodyPr/>
          <a:lstStyle/>
          <a:p>
            <a:r>
              <a:rPr lang="zh-CN" altLang="en-US" b="1" dirty="0"/>
              <a:t>微变等效电路法求解放大电路小结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2FDBF0-A50D-1540-B4CE-5E89571166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3D00F3-C5C2-44C8-A145-F039BC2726CB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24DE00F6-26B9-733C-C0EE-50DA9DF4A4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524" y="1207293"/>
            <a:ext cx="8759316" cy="452596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800" b="1" dirty="0"/>
              <a:t>等效电路法的步骤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归纳</a:t>
            </a:r>
            <a:r>
              <a:rPr lang="en-US" altLang="zh-CN" sz="2800" b="1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sz="2400" b="1" dirty="0"/>
              <a:t>1. </a:t>
            </a:r>
            <a:r>
              <a:rPr lang="zh-CN" altLang="en-US" sz="2400" b="1" dirty="0"/>
              <a:t>首先利用图解法或</a:t>
            </a:r>
            <a:r>
              <a:rPr lang="zh-CN" altLang="en-US" sz="2400" b="1" dirty="0">
                <a:solidFill>
                  <a:srgbClr val="FF0000"/>
                </a:solidFill>
              </a:rPr>
              <a:t>近似估算法</a:t>
            </a:r>
            <a:r>
              <a:rPr lang="zh-CN" altLang="en-US" sz="2400" b="1" dirty="0"/>
              <a:t>确定放大电路的</a:t>
            </a:r>
            <a:r>
              <a:rPr lang="zh-CN" altLang="en-US" sz="2400" b="1" dirty="0">
                <a:solidFill>
                  <a:schemeClr val="accent2"/>
                </a:solidFill>
              </a:rPr>
              <a:t>静态工作点</a:t>
            </a:r>
            <a:r>
              <a:rPr lang="zh-CN" altLang="en-US" sz="2400" b="1" i="1" dirty="0">
                <a:solidFill>
                  <a:schemeClr val="accent2"/>
                </a:solidFill>
              </a:rPr>
              <a:t> </a:t>
            </a:r>
            <a:r>
              <a:rPr lang="en-US" altLang="zh-CN" sz="2400" b="1" i="1" dirty="0">
                <a:solidFill>
                  <a:schemeClr val="accent2"/>
                </a:solidFill>
              </a:rPr>
              <a:t>Q</a:t>
            </a:r>
            <a:r>
              <a:rPr lang="en-US" altLang="zh-CN" sz="2400" b="1" dirty="0">
                <a:solidFill>
                  <a:schemeClr val="accent2"/>
                </a:solidFill>
              </a:rPr>
              <a:t> </a:t>
            </a:r>
            <a:r>
              <a:rPr lang="zh-CN" altLang="en-US" sz="2400" b="1" dirty="0"/>
              <a:t>。</a:t>
            </a:r>
          </a:p>
          <a:p>
            <a:pPr lvl="1">
              <a:lnSpc>
                <a:spcPct val="150000"/>
              </a:lnSpc>
            </a:pPr>
            <a:r>
              <a:rPr lang="en-US" altLang="zh-CN" sz="2400" b="1" dirty="0"/>
              <a:t>2. </a:t>
            </a:r>
            <a:r>
              <a:rPr lang="zh-CN" altLang="en-US" sz="2400" b="1" dirty="0"/>
              <a:t>求出静态工作点处的</a:t>
            </a:r>
            <a:r>
              <a:rPr lang="zh-CN" altLang="en-US" sz="2400" b="1" dirty="0">
                <a:solidFill>
                  <a:schemeClr val="accent2"/>
                </a:solidFill>
              </a:rPr>
              <a:t>微变等效电路</a:t>
            </a:r>
            <a:r>
              <a:rPr lang="zh-CN" altLang="en-US" sz="2400" b="1" dirty="0"/>
              <a:t>，参数</a:t>
            </a:r>
            <a:r>
              <a:rPr lang="en-US" altLang="zh-CN" sz="2400" b="1" i="1" dirty="0" err="1"/>
              <a:t>r</a:t>
            </a:r>
            <a:r>
              <a:rPr lang="en-US" altLang="zh-CN" sz="2400" b="1" baseline="-25000" dirty="0" err="1"/>
              <a:t>be</a:t>
            </a:r>
            <a:r>
              <a:rPr lang="zh-CN" altLang="en-US" sz="2400" b="1" dirty="0"/>
              <a:t>，</a:t>
            </a:r>
            <a:r>
              <a:rPr lang="el-GR" altLang="zh-CN" sz="2400" b="1" i="1" dirty="0">
                <a:cs typeface="Times New Roman" panose="02020603050405020304" pitchFamily="18" charset="0"/>
              </a:rPr>
              <a:t>β</a:t>
            </a:r>
            <a:r>
              <a:rPr lang="zh-CN" altLang="en-US" sz="2400" b="1" dirty="0"/>
              <a:t>已知。</a:t>
            </a:r>
          </a:p>
          <a:p>
            <a:pPr lvl="1">
              <a:lnSpc>
                <a:spcPct val="150000"/>
              </a:lnSpc>
            </a:pPr>
            <a:r>
              <a:rPr lang="en-US" altLang="zh-CN" sz="2400" b="1" dirty="0"/>
              <a:t>3. </a:t>
            </a:r>
            <a:r>
              <a:rPr lang="zh-CN" altLang="en-US" sz="2400" b="1" dirty="0">
                <a:solidFill>
                  <a:schemeClr val="accent2"/>
                </a:solidFill>
              </a:rPr>
              <a:t>画出放大电路的微变等效电路</a:t>
            </a:r>
            <a:r>
              <a:rPr lang="zh-CN" altLang="en-US" sz="2400" b="1" dirty="0"/>
              <a:t>。可先画出放大电路的交流通路，然后将三极管换成其微变等效电路即可。</a:t>
            </a:r>
          </a:p>
          <a:p>
            <a:pPr lvl="1">
              <a:lnSpc>
                <a:spcPct val="150000"/>
              </a:lnSpc>
            </a:pPr>
            <a:r>
              <a:rPr lang="en-US" altLang="zh-CN" sz="2400" b="1" dirty="0"/>
              <a:t>4. </a:t>
            </a:r>
            <a:r>
              <a:rPr lang="zh-CN" altLang="en-US" sz="2400" b="1" dirty="0"/>
              <a:t>列出电路方程并求解。</a:t>
            </a:r>
          </a:p>
          <a:p>
            <a:pPr lvl="1">
              <a:lnSpc>
                <a:spcPct val="110000"/>
              </a:lnSpc>
            </a:pP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4182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00"/>
                            </p:stCondLst>
                            <p:childTnLst>
                              <p:par>
                                <p:cTn id="1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60"/>
                            </p:stCondLst>
                            <p:childTnLst>
                              <p:par>
                                <p:cTn id="1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320"/>
                            </p:stCondLst>
                            <p:childTnLst>
                              <p:par>
                                <p:cTn id="23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2A0F8-C91F-4CF1-208A-B196E07D4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1" kern="0" dirty="0" err="1"/>
              <a:t>i</a:t>
            </a:r>
            <a:r>
              <a:rPr lang="en-US" altLang="zh-CN" b="0" kern="0" baseline="-25000" dirty="0" err="1"/>
              <a:t>C</a:t>
            </a:r>
            <a:r>
              <a:rPr lang="en-US" altLang="zh-CN" b="0" kern="0" dirty="0"/>
              <a:t> </a:t>
            </a:r>
            <a:r>
              <a:rPr lang="zh-CN" altLang="en-US" b="0" kern="0" dirty="0"/>
              <a:t>、 </a:t>
            </a:r>
            <a:r>
              <a:rPr lang="en-US" altLang="zh-CN" b="0" i="1" kern="0" dirty="0" err="1"/>
              <a:t>u</a:t>
            </a:r>
            <a:r>
              <a:rPr lang="en-US" altLang="zh-CN" b="0" kern="0" baseline="-25000" dirty="0" err="1"/>
              <a:t>CE</a:t>
            </a:r>
            <a:r>
              <a:rPr lang="en-US" altLang="zh-CN" b="0" kern="0" dirty="0"/>
              <a:t> (</a:t>
            </a:r>
            <a:r>
              <a:rPr lang="en-US" altLang="zh-CN" b="0" i="1" kern="0" dirty="0" err="1"/>
              <a:t>u</a:t>
            </a:r>
            <a:r>
              <a:rPr lang="en-US" altLang="zh-CN" b="0" kern="0" baseline="-25000" dirty="0" err="1"/>
              <a:t>o</a:t>
            </a:r>
            <a:r>
              <a:rPr lang="en-US" altLang="zh-CN" b="0" kern="0" dirty="0"/>
              <a:t> )</a:t>
            </a:r>
            <a:r>
              <a:rPr lang="zh-CN" altLang="en-US" b="0" kern="0" dirty="0"/>
              <a:t>波形失真</a:t>
            </a:r>
            <a:r>
              <a:rPr lang="en-US" altLang="zh-CN" b="0" kern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P157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00B818-BC59-AC13-76F7-1320B8FB0B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3D00F3-C5C2-44C8-A145-F039BC2726CB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E7FC96-E39A-43A9-DA4C-6BB525C4E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795" y="5213985"/>
            <a:ext cx="9120505" cy="1644650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0C1219CE-D16E-80D7-F7C5-1DB728827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096645"/>
            <a:ext cx="3724275" cy="3461385"/>
          </a:xfrm>
          <a:prstGeom prst="rect">
            <a:avLst/>
          </a:prstGeom>
          <a:solidFill>
            <a:schemeClr val="bg1"/>
          </a:solidFill>
          <a:ln w="28575">
            <a:solidFill>
              <a:srgbClr val="A5002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600">
                <a:solidFill>
                  <a:schemeClr val="accent2"/>
                </a:solidFill>
                <a:sym typeface="+mn-ea"/>
              </a:rPr>
              <a:t>共射放大电路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rgbClr val="0000FF"/>
                </a:solidFill>
              </a:rPr>
              <a:t>1</a:t>
            </a:r>
            <a:r>
              <a:rPr lang="zh-CN" altLang="en-US" sz="2000">
                <a:solidFill>
                  <a:srgbClr val="0000FF"/>
                </a:solidFill>
              </a:rPr>
              <a:t>、输出波形</a:t>
            </a:r>
            <a:r>
              <a:rPr lang="zh-CN" altLang="en-US" sz="2000">
                <a:solidFill>
                  <a:srgbClr val="A50021"/>
                </a:solidFill>
              </a:rPr>
              <a:t>顶</a:t>
            </a:r>
            <a:r>
              <a:rPr lang="zh-CN" altLang="en-US" sz="2000">
                <a:solidFill>
                  <a:srgbClr val="0000FF"/>
                </a:solidFill>
              </a:rPr>
              <a:t>部失真时：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</a:rPr>
              <a:t>      </a:t>
            </a:r>
            <a:r>
              <a:rPr lang="zh-CN" altLang="en-US" sz="2000">
                <a:solidFill>
                  <a:srgbClr val="FF0000"/>
                </a:solidFill>
              </a:rPr>
              <a:t>对</a:t>
            </a:r>
            <a:r>
              <a:rPr lang="en-US" altLang="zh-CN" sz="2000">
                <a:solidFill>
                  <a:srgbClr val="FF0000"/>
                </a:solidFill>
              </a:rPr>
              <a:t>NPN</a:t>
            </a:r>
            <a:r>
              <a:rPr lang="zh-CN" altLang="en-US" sz="2000">
                <a:solidFill>
                  <a:srgbClr val="FF0000"/>
                </a:solidFill>
              </a:rPr>
              <a:t>管，是截止失真</a:t>
            </a:r>
            <a:r>
              <a:rPr lang="zh-CN" altLang="en-US" sz="2000">
                <a:solidFill>
                  <a:srgbClr val="0000FF"/>
                </a:solidFill>
              </a:rPr>
              <a:t>；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</a:rPr>
              <a:t>     对</a:t>
            </a:r>
            <a:r>
              <a:rPr lang="en-US" altLang="zh-CN" sz="2000">
                <a:solidFill>
                  <a:srgbClr val="0000FF"/>
                </a:solidFill>
              </a:rPr>
              <a:t>PNP</a:t>
            </a:r>
            <a:r>
              <a:rPr lang="zh-CN" altLang="en-US" sz="2000">
                <a:solidFill>
                  <a:srgbClr val="0000FF"/>
                </a:solidFill>
              </a:rPr>
              <a:t>管，是饱和失真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rgbClr val="0000FF"/>
                </a:solidFill>
              </a:rPr>
              <a:t>2</a:t>
            </a:r>
            <a:r>
              <a:rPr lang="zh-CN" altLang="en-US" sz="2000">
                <a:solidFill>
                  <a:srgbClr val="0000FF"/>
                </a:solidFill>
              </a:rPr>
              <a:t>、输出波形</a:t>
            </a:r>
            <a:r>
              <a:rPr lang="zh-CN" altLang="en-US" sz="2000">
                <a:solidFill>
                  <a:srgbClr val="A50021"/>
                </a:solidFill>
              </a:rPr>
              <a:t>底</a:t>
            </a:r>
            <a:r>
              <a:rPr lang="zh-CN" altLang="en-US" sz="2000">
                <a:solidFill>
                  <a:srgbClr val="0000FF"/>
                </a:solidFill>
              </a:rPr>
              <a:t>部失真时：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</a:rPr>
              <a:t>      </a:t>
            </a:r>
            <a:r>
              <a:rPr lang="zh-CN" altLang="en-US" sz="2000">
                <a:solidFill>
                  <a:srgbClr val="FF0000"/>
                </a:solidFill>
              </a:rPr>
              <a:t>对</a:t>
            </a:r>
            <a:r>
              <a:rPr lang="en-US" altLang="zh-CN" sz="2000">
                <a:solidFill>
                  <a:srgbClr val="FF0000"/>
                </a:solidFill>
              </a:rPr>
              <a:t>NPN</a:t>
            </a:r>
            <a:r>
              <a:rPr lang="zh-CN" altLang="en-US" sz="2000">
                <a:solidFill>
                  <a:srgbClr val="FF0000"/>
                </a:solidFill>
              </a:rPr>
              <a:t>管，是饱和失真</a:t>
            </a:r>
            <a:r>
              <a:rPr lang="zh-CN" altLang="en-US" sz="2000">
                <a:solidFill>
                  <a:srgbClr val="0000FF"/>
                </a:solidFill>
              </a:rPr>
              <a:t>；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</a:rPr>
              <a:t>     对</a:t>
            </a:r>
            <a:r>
              <a:rPr lang="en-US" altLang="zh-CN" sz="2000">
                <a:solidFill>
                  <a:srgbClr val="0000FF"/>
                </a:solidFill>
              </a:rPr>
              <a:t>PNP</a:t>
            </a:r>
            <a:r>
              <a:rPr lang="zh-CN" altLang="en-US" sz="2000">
                <a:solidFill>
                  <a:srgbClr val="0000FF"/>
                </a:solidFill>
              </a:rPr>
              <a:t>管，是截止失真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0DD7C48-1B2E-22F0-EDDA-8B5964ABE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327333"/>
            <a:ext cx="810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b="0"/>
              <a:t>与是什么放大电路也有关，比如共射电路或共集电极电路。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75ACDCBA-1E48-A932-E2A1-65CAF0B6F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53" y="5883910"/>
            <a:ext cx="81010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/>
              <a:t>NPN</a:t>
            </a:r>
            <a:r>
              <a:rPr lang="zh-CN" altLang="en-US" b="0"/>
              <a:t>，比如同是消底，共射电路是饱和失真，共集电极电路就是截止失真。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42528A-EB61-F5FF-34EE-D1D81C19B3D2}"/>
              </a:ext>
            </a:extLst>
          </p:cNvPr>
          <p:cNvGrpSpPr/>
          <p:nvPr/>
        </p:nvGrpSpPr>
        <p:grpSpPr>
          <a:xfrm>
            <a:off x="6416040" y="550545"/>
            <a:ext cx="1998345" cy="960755"/>
            <a:chOff x="10956" y="1314"/>
            <a:chExt cx="2142" cy="1496"/>
          </a:xfrm>
        </p:grpSpPr>
        <p:graphicFrame>
          <p:nvGraphicFramePr>
            <p:cNvPr id="12" name="Object 45">
              <a:extLst>
                <a:ext uri="{FF2B5EF4-FFF2-40B4-BE49-F238E27FC236}">
                  <a16:creationId xmlns:a16="http://schemas.microsoft.com/office/drawing/2014/main" id="{E9B15B39-794B-17AB-7491-E61A4BE398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956" y="1314"/>
            <a:ext cx="2142" cy="1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3" imgW="826135" imgH="577215" progId="Visio.Drawing.11">
                    <p:embed/>
                  </p:oleObj>
                </mc:Choice>
                <mc:Fallback>
                  <p:oleObj name="Visio" r:id="rId3" imgW="826135" imgH="577215" progId="Visio.Drawing.11">
                    <p:embed/>
                    <p:pic>
                      <p:nvPicPr>
                        <p:cNvPr id="2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56" y="1314"/>
                          <a:ext cx="2142" cy="14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46">
              <a:extLst>
                <a:ext uri="{FF2B5EF4-FFF2-40B4-BE49-F238E27FC236}">
                  <a16:creationId xmlns:a16="http://schemas.microsoft.com/office/drawing/2014/main" id="{3608E35F-8832-FC98-7319-775D45A6BE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396" y="1741"/>
            <a:ext cx="1320" cy="8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13080" imgH="320675" progId="Visio.Drawing.11">
                    <p:embed/>
                  </p:oleObj>
                </mc:Choice>
                <mc:Fallback>
                  <p:oleObj name="Visio" r:id="rId5" imgW="513080" imgH="320675" progId="Visio.Drawing.11">
                    <p:embed/>
                    <p:pic>
                      <p:nvPicPr>
                        <p:cNvPr id="921646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96" y="1741"/>
                          <a:ext cx="1320" cy="8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9C8DF27-831C-FF5D-58D8-FCB406907346}"/>
              </a:ext>
            </a:extLst>
          </p:cNvPr>
          <p:cNvGrpSpPr/>
          <p:nvPr/>
        </p:nvGrpSpPr>
        <p:grpSpPr>
          <a:xfrm>
            <a:off x="6252845" y="2887345"/>
            <a:ext cx="2180882" cy="2326640"/>
            <a:chOff x="10746" y="2811"/>
            <a:chExt cx="2353" cy="3006"/>
          </a:xfrm>
        </p:grpSpPr>
        <p:graphicFrame>
          <p:nvGraphicFramePr>
            <p:cNvPr id="15" name="Object 47">
              <a:extLst>
                <a:ext uri="{FF2B5EF4-FFF2-40B4-BE49-F238E27FC236}">
                  <a16:creationId xmlns:a16="http://schemas.microsoft.com/office/drawing/2014/main" id="{2CC10519-3423-9361-BEE1-51E84919A57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746" y="2811"/>
            <a:ext cx="2300" cy="1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7" imgW="882015" imgH="569595" progId="Visio.Drawing.11">
                    <p:embed/>
                  </p:oleObj>
                </mc:Choice>
                <mc:Fallback>
                  <p:oleObj name="Visio" r:id="rId7" imgW="882015" imgH="569595" progId="Visio.Drawing.11">
                    <p:embed/>
                    <p:pic>
                      <p:nvPicPr>
                        <p:cNvPr id="4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46" y="2811"/>
                          <a:ext cx="2300" cy="1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48">
              <a:extLst>
                <a:ext uri="{FF2B5EF4-FFF2-40B4-BE49-F238E27FC236}">
                  <a16:creationId xmlns:a16="http://schemas.microsoft.com/office/drawing/2014/main" id="{07C0F67B-7868-D56E-1379-C97CA9DBDE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396" y="3374"/>
            <a:ext cx="1320" cy="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9" imgW="513080" imgH="248920" progId="Visio.Drawing.11">
                    <p:embed/>
                  </p:oleObj>
                </mc:Choice>
                <mc:Fallback>
                  <p:oleObj name="Visio" r:id="rId9" imgW="513080" imgH="248920" progId="Visio.Drawing.11">
                    <p:embed/>
                    <p:pic>
                      <p:nvPicPr>
                        <p:cNvPr id="921648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96" y="3374"/>
                          <a:ext cx="1320" cy="7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49">
              <a:extLst>
                <a:ext uri="{FF2B5EF4-FFF2-40B4-BE49-F238E27FC236}">
                  <a16:creationId xmlns:a16="http://schemas.microsoft.com/office/drawing/2014/main" id="{7D151AC4-AF7F-541C-DB4F-15ED525848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906" y="4339"/>
            <a:ext cx="2193" cy="14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11" imgW="842010" imgH="569595" progId="Visio.Drawing.11">
                    <p:embed/>
                  </p:oleObj>
                </mc:Choice>
                <mc:Fallback>
                  <p:oleObj name="Visio" r:id="rId11" imgW="842010" imgH="569595" progId="Visio.Drawing.11">
                    <p:embed/>
                    <p:pic>
                      <p:nvPicPr>
                        <p:cNvPr id="919601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06" y="4339"/>
                          <a:ext cx="2193" cy="14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50">
              <a:extLst>
                <a:ext uri="{FF2B5EF4-FFF2-40B4-BE49-F238E27FC236}">
                  <a16:creationId xmlns:a16="http://schemas.microsoft.com/office/drawing/2014/main" id="{A8E4743F-CA53-9A8D-AD85-B6C1D573CB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446" y="4629"/>
            <a:ext cx="1275" cy="1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13" imgW="497205" imgH="393065" progId="Visio.Drawing.11">
                    <p:embed/>
                  </p:oleObj>
                </mc:Choice>
                <mc:Fallback>
                  <p:oleObj name="Visio" r:id="rId13" imgW="497205" imgH="393065" progId="Visio.Drawing.11">
                    <p:embed/>
                    <p:pic>
                      <p:nvPicPr>
                        <p:cNvPr id="919602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46" y="4629"/>
                          <a:ext cx="1275" cy="1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872FDF0-4167-EE58-F208-ABF5ACAC56B2}"/>
              </a:ext>
            </a:extLst>
          </p:cNvPr>
          <p:cNvGrpSpPr/>
          <p:nvPr/>
        </p:nvGrpSpPr>
        <p:grpSpPr>
          <a:xfrm>
            <a:off x="6417945" y="1604645"/>
            <a:ext cx="2047240" cy="1009015"/>
            <a:chOff x="583" y="7063"/>
            <a:chExt cx="2085" cy="1589"/>
          </a:xfrm>
        </p:grpSpPr>
        <p:graphicFrame>
          <p:nvGraphicFramePr>
            <p:cNvPr id="20" name="Object 39">
              <a:extLst>
                <a:ext uri="{FF2B5EF4-FFF2-40B4-BE49-F238E27FC236}">
                  <a16:creationId xmlns:a16="http://schemas.microsoft.com/office/drawing/2014/main" id="{39E80CD7-8CAE-DA81-ED02-549A426DFD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83" y="7063"/>
            <a:ext cx="2085" cy="1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15" imgW="802005" imgH="569595" progId="Visio.Drawing.11">
                    <p:embed/>
                  </p:oleObj>
                </mc:Choice>
                <mc:Fallback>
                  <p:oleObj name="Visio" r:id="rId15" imgW="802005" imgH="569595" progId="Visio.Drawing.11">
                    <p:embed/>
                    <p:pic>
                      <p:nvPicPr>
                        <p:cNvPr id="921639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3" y="7063"/>
                          <a:ext cx="2085" cy="14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40">
              <a:extLst>
                <a:ext uri="{FF2B5EF4-FFF2-40B4-BE49-F238E27FC236}">
                  <a16:creationId xmlns:a16="http://schemas.microsoft.com/office/drawing/2014/main" id="{E2EDBACA-4E93-5401-225A-8D85C97AD2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20" y="7176"/>
            <a:ext cx="1315" cy="1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17" imgW="513080" imgH="433070" progId="Visio.Drawing.11">
                    <p:embed/>
                  </p:oleObj>
                </mc:Choice>
                <mc:Fallback>
                  <p:oleObj name="Visio" r:id="rId17" imgW="513080" imgH="433070" progId="Visio.Drawing.11">
                    <p:embed/>
                    <p:pic>
                      <p:nvPicPr>
                        <p:cNvPr id="12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7176"/>
                          <a:ext cx="1315" cy="14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0DED3AF8-7043-9575-9A09-46E86C3C7C25}"/>
              </a:ext>
            </a:extLst>
          </p:cNvPr>
          <p:cNvSpPr txBox="1"/>
          <p:nvPr/>
        </p:nvSpPr>
        <p:spPr>
          <a:xfrm>
            <a:off x="4457700" y="4558030"/>
            <a:ext cx="203390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NPN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饱和失真</a:t>
            </a:r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84FCEE3-4808-28F8-3A10-748112869CFD}"/>
              </a:ext>
            </a:extLst>
          </p:cNvPr>
          <p:cNvSpPr txBox="1"/>
          <p:nvPr/>
        </p:nvSpPr>
        <p:spPr>
          <a:xfrm>
            <a:off x="4384040" y="3328035"/>
            <a:ext cx="203390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NPN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截止失真</a:t>
            </a:r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414873C-3C82-CAF0-DA2A-EA417E754261}"/>
              </a:ext>
            </a:extLst>
          </p:cNvPr>
          <p:cNvSpPr txBox="1"/>
          <p:nvPr/>
        </p:nvSpPr>
        <p:spPr>
          <a:xfrm>
            <a:off x="4679633" y="1843405"/>
            <a:ext cx="140716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>
                <a:sym typeface="+mn-ea"/>
              </a:rPr>
              <a:t>正常放大</a:t>
            </a:r>
            <a:endParaRPr lang="zh-CN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84886CE-6777-C078-70A0-35FF68D5E629}"/>
              </a:ext>
            </a:extLst>
          </p:cNvPr>
          <p:cNvSpPr txBox="1"/>
          <p:nvPr/>
        </p:nvSpPr>
        <p:spPr>
          <a:xfrm>
            <a:off x="4845368" y="1096645"/>
            <a:ext cx="140716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>
                <a:sym typeface="+mn-ea"/>
              </a:rPr>
              <a:t>输入信号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272821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226FA-6CE4-DDC6-2C86-608B156D4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</a:t>
            </a:r>
            <a:r>
              <a:rPr lang="zh-CN" altLang="en-US" dirty="0"/>
              <a:t>晶体管的应用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DBEDC2-4571-D867-B645-5AAE05229E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3D00F3-C5C2-44C8-A145-F039BC2726CB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B86B74-5C2E-65C0-3DAF-21F1EDCA8901}"/>
              </a:ext>
            </a:extLst>
          </p:cNvPr>
          <p:cNvSpPr txBox="1"/>
          <p:nvPr/>
        </p:nvSpPr>
        <p:spPr>
          <a:xfrm>
            <a:off x="252095" y="1686560"/>
            <a:ext cx="8631555" cy="3683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思源宋体 Heavy" panose="02020900000000000000" pitchFamily="18" charset="-122"/>
                <a:ea typeface="思源宋体 Heavy" panose="02020900000000000000" pitchFamily="18" charset="-122"/>
                <a:cs typeface="+mn-cs"/>
              </a:rPr>
              <a:t>        实际应用中的许多电气设备，其控制就要求加电或断电，还有些设备需要以脉冲的形式驱动，对于这类设备的驱动和控制，可以采用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思源宋体 Heavy" panose="02020900000000000000" pitchFamily="18" charset="-122"/>
                <a:ea typeface="思源宋体 Heavy" panose="02020900000000000000" pitchFamily="18" charset="-122"/>
                <a:cs typeface="+mn-cs"/>
              </a:rPr>
              <a:t>开关电路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思源宋体 Heavy" panose="02020900000000000000" pitchFamily="18" charset="-122"/>
                <a:ea typeface="思源宋体 Heavy" panose="02020900000000000000" pitchFamily="18" charset="-122"/>
                <a:cs typeface="+mn-cs"/>
              </a:rPr>
              <a:t>来完成。</a:t>
            </a:r>
          </a:p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思源宋体 Heavy" panose="02020900000000000000" pitchFamily="18" charset="-122"/>
                <a:ea typeface="思源宋体 Heavy" panose="02020900000000000000" pitchFamily="18" charset="-122"/>
                <a:cs typeface="+mn-cs"/>
              </a:rPr>
              <a:t>        功率电子器件作为开关使用，通过合理的电路设计，可使功率器件的自身功耗降到比较低的水平。因此，开关方式是功率电子技术中的主要技术方式。</a:t>
            </a:r>
          </a:p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思源宋体 Heavy" panose="02020900000000000000" pitchFamily="18" charset="-122"/>
                <a:ea typeface="思源宋体 Heavy" panose="02020900000000000000" pitchFamily="18" charset="-122"/>
                <a:cs typeface="+mn-cs"/>
              </a:rPr>
              <a:t>        相对于电源和负载，开关的位置有时也是有要求的，可分为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思源宋体 Heavy" panose="02020900000000000000" pitchFamily="18" charset="-122"/>
                <a:ea typeface="思源宋体 Heavy" panose="02020900000000000000" pitchFamily="18" charset="-122"/>
                <a:cs typeface="+mn-cs"/>
              </a:rPr>
              <a:t>低端开关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思源宋体 Heavy" panose="02020900000000000000" pitchFamily="18" charset="-122"/>
                <a:ea typeface="思源宋体 Heavy" panose="02020900000000000000" pitchFamily="18" charset="-122"/>
                <a:cs typeface="+mn-cs"/>
              </a:rPr>
              <a:t>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思源宋体 Heavy" panose="02020900000000000000" pitchFamily="18" charset="-122"/>
                <a:ea typeface="思源宋体 Heavy" panose="02020900000000000000" pitchFamily="18" charset="-122"/>
                <a:cs typeface="+mn-cs"/>
              </a:rPr>
              <a:t>高端开关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思源宋体 Heavy" panose="02020900000000000000" pitchFamily="18" charset="-122"/>
                <a:ea typeface="思源宋体 Heavy" panose="02020900000000000000" pitchFamily="18" charset="-122"/>
                <a:cs typeface="+mn-cs"/>
              </a:rPr>
              <a:t>两种。</a:t>
            </a:r>
          </a:p>
        </p:txBody>
      </p:sp>
    </p:spTree>
    <p:extLst>
      <p:ext uri="{BB962C8B-B14F-4D97-AF65-F5344CB8AC3E}">
        <p14:creationId xmlns:p14="http://schemas.microsoft.com/office/powerpoint/2010/main" val="27718450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226FA-6CE4-DDC6-2C86-608B156D4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</a:t>
            </a:r>
            <a:r>
              <a:rPr lang="zh-CN" altLang="en-US" dirty="0"/>
              <a:t>晶体管的应用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DBEDC2-4571-D867-B645-5AAE05229E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3D00F3-C5C2-44C8-A145-F039BC2726CB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3C6526E-B4CF-1AC8-610D-65763BA4C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053355"/>
            <a:ext cx="8497887" cy="568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0" kern="0" dirty="0">
                <a:solidFill>
                  <a:srgbClr val="FF0000"/>
                </a:solidFill>
                <a:latin typeface="黑体" panose="02010609060101010101" pitchFamily="49" charset="-122"/>
              </a:rPr>
              <a:t>(</a:t>
            </a:r>
            <a:r>
              <a:rPr lang="zh-CN" altLang="en-US" sz="1800" b="0" kern="0" dirty="0">
                <a:solidFill>
                  <a:srgbClr val="FF0000"/>
                </a:solidFill>
                <a:latin typeface="黑体" panose="02010609060101010101" pitchFamily="49" charset="-122"/>
              </a:rPr>
              <a:t>一</a:t>
            </a:r>
            <a:r>
              <a:rPr lang="en-US" altLang="zh-CN" sz="1800" b="0" kern="0" dirty="0">
                <a:solidFill>
                  <a:srgbClr val="FF0000"/>
                </a:solidFill>
                <a:latin typeface="黑体" panose="02010609060101010101" pitchFamily="49" charset="-122"/>
              </a:rPr>
              <a:t>)TTL</a:t>
            </a:r>
            <a:r>
              <a:rPr lang="zh-CN" altLang="en-US" sz="1800" b="0" kern="0" dirty="0">
                <a:solidFill>
                  <a:srgbClr val="FF0000"/>
                </a:solidFill>
                <a:latin typeface="黑体" panose="02010609060101010101" pitchFamily="49" charset="-122"/>
              </a:rPr>
              <a:t>高电平</a:t>
            </a:r>
            <a:r>
              <a:rPr lang="en-US" altLang="zh-CN" sz="1800" b="0" kern="0" dirty="0">
                <a:solidFill>
                  <a:srgbClr val="FF0000"/>
                </a:solidFill>
                <a:latin typeface="黑体" panose="02010609060101010101" pitchFamily="49" charset="-122"/>
              </a:rPr>
              <a:t>3.6~5V</a:t>
            </a:r>
            <a:r>
              <a:rPr lang="zh-CN" altLang="en-US" sz="1800" b="0" kern="0" dirty="0">
                <a:solidFill>
                  <a:srgbClr val="FF0000"/>
                </a:solidFill>
                <a:latin typeface="黑体" panose="02010609060101010101" pitchFamily="49" charset="-122"/>
              </a:rPr>
              <a:t>，低电平</a:t>
            </a:r>
            <a:r>
              <a:rPr lang="en-US" altLang="zh-CN" sz="1800" b="0" kern="0" dirty="0">
                <a:solidFill>
                  <a:srgbClr val="FF0000"/>
                </a:solidFill>
                <a:latin typeface="黑体" panose="02010609060101010101" pitchFamily="49" charset="-122"/>
              </a:rPr>
              <a:t>0V~2.4V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0" kern="0" dirty="0">
                <a:latin typeface="黑体" panose="02010609060101010101" pitchFamily="49" charset="-122"/>
              </a:rPr>
              <a:t>CMOS</a:t>
            </a:r>
            <a:r>
              <a:rPr lang="zh-CN" altLang="en-US" sz="1800" b="0" kern="0" dirty="0">
                <a:latin typeface="黑体" panose="02010609060101010101" pitchFamily="49" charset="-122"/>
              </a:rPr>
              <a:t>电平</a:t>
            </a:r>
            <a:r>
              <a:rPr lang="en-US" altLang="zh-CN" sz="1800" b="0" kern="0" dirty="0" err="1">
                <a:latin typeface="黑体" panose="02010609060101010101" pitchFamily="49" charset="-122"/>
              </a:rPr>
              <a:t>Vcc</a:t>
            </a:r>
            <a:r>
              <a:rPr lang="zh-CN" altLang="en-US" sz="1800" b="0" kern="0" dirty="0">
                <a:latin typeface="黑体" panose="02010609060101010101" pitchFamily="49" charset="-122"/>
              </a:rPr>
              <a:t>可达到</a:t>
            </a:r>
            <a:r>
              <a:rPr lang="en-US" altLang="zh-CN" sz="1800" b="0" kern="0" dirty="0">
                <a:latin typeface="黑体" panose="02010609060101010101" pitchFamily="49" charset="-122"/>
              </a:rPr>
              <a:t>12V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0" kern="0" dirty="0">
                <a:solidFill>
                  <a:srgbClr val="FF0000"/>
                </a:solidFill>
                <a:latin typeface="黑体" panose="02010609060101010101" pitchFamily="49" charset="-122"/>
              </a:rPr>
              <a:t>CMOS</a:t>
            </a:r>
            <a:r>
              <a:rPr lang="zh-CN" altLang="en-US" sz="1800" b="0" kern="0" dirty="0">
                <a:solidFill>
                  <a:srgbClr val="FF0000"/>
                </a:solidFill>
                <a:latin typeface="黑体" panose="02010609060101010101" pitchFamily="49" charset="-122"/>
              </a:rPr>
              <a:t>电路输出高电平约为</a:t>
            </a:r>
            <a:r>
              <a:rPr lang="en-US" altLang="zh-CN" sz="1800" b="0" kern="0" dirty="0">
                <a:solidFill>
                  <a:srgbClr val="FF0000"/>
                </a:solidFill>
                <a:latin typeface="黑体" panose="02010609060101010101" pitchFamily="49" charset="-122"/>
              </a:rPr>
              <a:t>0.9Vcc</a:t>
            </a:r>
            <a:r>
              <a:rPr lang="zh-CN" altLang="en-US" sz="1800" b="0" kern="0" dirty="0">
                <a:solidFill>
                  <a:srgbClr val="FF0000"/>
                </a:solidFill>
                <a:latin typeface="黑体" panose="02010609060101010101" pitchFamily="49" charset="-122"/>
              </a:rPr>
              <a:t>，而输出低电平约为</a:t>
            </a:r>
            <a:r>
              <a:rPr lang="en-US" altLang="zh-CN" sz="1800" b="0" kern="0" dirty="0">
                <a:solidFill>
                  <a:srgbClr val="FF0000"/>
                </a:solidFill>
                <a:latin typeface="黑体" panose="02010609060101010101" pitchFamily="49" charset="-122"/>
              </a:rPr>
              <a:t>0.1Vcc</a:t>
            </a:r>
            <a:r>
              <a:rPr lang="zh-CN" altLang="en-US" sz="1800" b="0" kern="0" dirty="0">
                <a:solidFill>
                  <a:srgbClr val="FF0000"/>
                </a:solidFill>
                <a:latin typeface="黑体" panose="02010609060101010101" pitchFamily="49" charset="-122"/>
              </a:rPr>
              <a:t>。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0" kern="0" dirty="0">
                <a:solidFill>
                  <a:srgbClr val="FF0000"/>
                </a:solidFill>
                <a:latin typeface="黑体" panose="02010609060101010101" pitchFamily="49" charset="-122"/>
              </a:rPr>
              <a:t>CMOS</a:t>
            </a:r>
            <a:r>
              <a:rPr lang="zh-CN" altLang="en-US" sz="1800" b="0" kern="0" dirty="0">
                <a:solidFill>
                  <a:srgbClr val="FF0000"/>
                </a:solidFill>
                <a:latin typeface="黑体" panose="02010609060101010101" pitchFamily="49" charset="-122"/>
              </a:rPr>
              <a:t>电路不使用的输入端不能悬空，会造成逻辑混乱。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0" kern="0" dirty="0">
                <a:solidFill>
                  <a:srgbClr val="FF0000"/>
                </a:solidFill>
                <a:latin typeface="黑体" panose="02010609060101010101" pitchFamily="49" charset="-122"/>
              </a:rPr>
              <a:t>TTL</a:t>
            </a:r>
            <a:r>
              <a:rPr lang="zh-CN" altLang="en-US" sz="1800" b="0" kern="0" dirty="0">
                <a:solidFill>
                  <a:srgbClr val="FF0000"/>
                </a:solidFill>
                <a:latin typeface="黑体" panose="02010609060101010101" pitchFamily="49" charset="-122"/>
              </a:rPr>
              <a:t>电路不使用的输入端悬空为高电平</a:t>
            </a:r>
            <a:r>
              <a:rPr lang="zh-CN" altLang="en-US" sz="1800" b="0" kern="0" dirty="0">
                <a:latin typeface="黑体" panose="02010609060101010101" pitchFamily="49" charset="-122"/>
              </a:rPr>
              <a:t> 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1800" b="0" kern="0" dirty="0">
                <a:latin typeface="黑体" panose="02010609060101010101" pitchFamily="49" charset="-122"/>
              </a:rPr>
              <a:t>另外，</a:t>
            </a:r>
            <a:r>
              <a:rPr lang="en-US" altLang="zh-CN" sz="1800" b="0" kern="0" dirty="0">
                <a:latin typeface="黑体" panose="02010609060101010101" pitchFamily="49" charset="-122"/>
              </a:rPr>
              <a:t>CMOS</a:t>
            </a:r>
            <a:r>
              <a:rPr lang="zh-CN" altLang="en-US" sz="1800" b="0" kern="0" dirty="0">
                <a:latin typeface="黑体" panose="02010609060101010101" pitchFamily="49" charset="-122"/>
              </a:rPr>
              <a:t>集成电路电源电压可以在较大范围内变化，因而对电源的要求不像</a:t>
            </a:r>
            <a:r>
              <a:rPr lang="en-US" altLang="zh-CN" sz="1800" b="0" kern="0" dirty="0">
                <a:latin typeface="黑体" panose="02010609060101010101" pitchFamily="49" charset="-122"/>
              </a:rPr>
              <a:t>TTL</a:t>
            </a:r>
            <a:r>
              <a:rPr lang="zh-CN" altLang="en-US" sz="1800" b="0" kern="0" dirty="0">
                <a:latin typeface="黑体" panose="02010609060101010101" pitchFamily="49" charset="-122"/>
              </a:rPr>
              <a:t>集成电路那样严格。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1800" b="0" kern="0" dirty="0">
                <a:latin typeface="黑体" panose="02010609060101010101" pitchFamily="49" charset="-122"/>
              </a:rPr>
              <a:t>用</a:t>
            </a:r>
            <a:r>
              <a:rPr lang="en-US" altLang="zh-CN" sz="1800" b="0" kern="0" dirty="0">
                <a:latin typeface="黑体" panose="02010609060101010101" pitchFamily="49" charset="-122"/>
              </a:rPr>
              <a:t>TTL</a:t>
            </a:r>
            <a:r>
              <a:rPr lang="zh-CN" altLang="en-US" sz="1800" b="0" kern="0" dirty="0">
                <a:latin typeface="黑体" panose="02010609060101010101" pitchFamily="49" charset="-122"/>
              </a:rPr>
              <a:t>电平他们就可以兼容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0" kern="0" dirty="0">
                <a:solidFill>
                  <a:srgbClr val="FF0000"/>
                </a:solidFill>
                <a:latin typeface="黑体" panose="02010609060101010101" pitchFamily="49" charset="-122"/>
              </a:rPr>
              <a:t>(</a:t>
            </a:r>
            <a:r>
              <a:rPr lang="zh-CN" altLang="en-US" sz="1800" b="0" kern="0" dirty="0">
                <a:solidFill>
                  <a:srgbClr val="FF0000"/>
                </a:solidFill>
                <a:latin typeface="黑体" panose="02010609060101010101" pitchFamily="49" charset="-122"/>
              </a:rPr>
              <a:t>二</a:t>
            </a:r>
            <a:r>
              <a:rPr lang="en-US" altLang="zh-CN" sz="1800" b="0" kern="0" dirty="0">
                <a:solidFill>
                  <a:srgbClr val="FF0000"/>
                </a:solidFill>
                <a:latin typeface="黑体" panose="02010609060101010101" pitchFamily="49" charset="-122"/>
              </a:rPr>
              <a:t>)TTL</a:t>
            </a:r>
            <a:r>
              <a:rPr lang="zh-CN" altLang="en-US" sz="1800" b="0" kern="0" dirty="0">
                <a:solidFill>
                  <a:srgbClr val="FF0000"/>
                </a:solidFill>
                <a:latin typeface="黑体" panose="02010609060101010101" pitchFamily="49" charset="-122"/>
              </a:rPr>
              <a:t>电平是</a:t>
            </a:r>
            <a:r>
              <a:rPr lang="en-US" altLang="zh-CN" sz="1800" b="0" kern="0" dirty="0">
                <a:solidFill>
                  <a:srgbClr val="FF0000"/>
                </a:solidFill>
                <a:latin typeface="黑体" panose="02010609060101010101" pitchFamily="49" charset="-122"/>
              </a:rPr>
              <a:t>5V</a:t>
            </a:r>
            <a:r>
              <a:rPr lang="zh-CN" altLang="en-US" sz="1800" b="0" kern="0" dirty="0">
                <a:solidFill>
                  <a:srgbClr val="FF0000"/>
                </a:solidFill>
                <a:latin typeface="黑体" panose="02010609060101010101" pitchFamily="49" charset="-122"/>
              </a:rPr>
              <a:t>，</a:t>
            </a:r>
            <a:r>
              <a:rPr lang="en-US" altLang="zh-CN" sz="1800" b="0" kern="0" dirty="0">
                <a:solidFill>
                  <a:srgbClr val="FF0000"/>
                </a:solidFill>
                <a:latin typeface="黑体" panose="02010609060101010101" pitchFamily="49" charset="-122"/>
              </a:rPr>
              <a:t>CMOS</a:t>
            </a:r>
            <a:r>
              <a:rPr lang="zh-CN" altLang="en-US" sz="1800" b="0" kern="0" dirty="0">
                <a:solidFill>
                  <a:srgbClr val="FF0000"/>
                </a:solidFill>
                <a:latin typeface="黑体" panose="02010609060101010101" pitchFamily="49" charset="-122"/>
              </a:rPr>
              <a:t>电平一般是</a:t>
            </a:r>
            <a:r>
              <a:rPr lang="en-US" altLang="zh-CN" sz="1800" b="0" kern="0" dirty="0">
                <a:solidFill>
                  <a:srgbClr val="FF0000"/>
                </a:solidFill>
                <a:latin typeface="黑体" panose="02010609060101010101" pitchFamily="49" charset="-122"/>
              </a:rPr>
              <a:t>12V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1800" b="0" kern="0" dirty="0">
                <a:latin typeface="黑体" panose="02010609060101010101" pitchFamily="49" charset="-122"/>
              </a:rPr>
              <a:t>因为</a:t>
            </a:r>
            <a:r>
              <a:rPr lang="en-US" altLang="zh-CN" sz="1800" b="0" kern="0" dirty="0">
                <a:latin typeface="黑体" panose="02010609060101010101" pitchFamily="49" charset="-122"/>
              </a:rPr>
              <a:t>TTL</a:t>
            </a:r>
            <a:r>
              <a:rPr lang="zh-CN" altLang="en-US" sz="1800" b="0" kern="0" dirty="0">
                <a:latin typeface="黑体" panose="02010609060101010101" pitchFamily="49" charset="-122"/>
              </a:rPr>
              <a:t>电路电源电压是</a:t>
            </a:r>
            <a:r>
              <a:rPr lang="en-US" altLang="zh-CN" sz="1800" b="0" kern="0" dirty="0">
                <a:latin typeface="黑体" panose="02010609060101010101" pitchFamily="49" charset="-122"/>
              </a:rPr>
              <a:t>5V</a:t>
            </a:r>
            <a:r>
              <a:rPr lang="zh-CN" altLang="en-US" sz="1800" b="0" kern="0" dirty="0">
                <a:latin typeface="黑体" panose="02010609060101010101" pitchFamily="49" charset="-122"/>
              </a:rPr>
              <a:t>，</a:t>
            </a:r>
            <a:r>
              <a:rPr lang="en-US" altLang="zh-CN" sz="1800" b="0" kern="0" dirty="0">
                <a:latin typeface="黑体" panose="02010609060101010101" pitchFamily="49" charset="-122"/>
              </a:rPr>
              <a:t>CMOS</a:t>
            </a:r>
            <a:r>
              <a:rPr lang="zh-CN" altLang="en-US" sz="1800" b="0" kern="0" dirty="0">
                <a:latin typeface="黑体" panose="02010609060101010101" pitchFamily="49" charset="-122"/>
              </a:rPr>
              <a:t>电路电源电压一般是</a:t>
            </a:r>
            <a:r>
              <a:rPr lang="en-US" altLang="zh-CN" sz="1800" b="0" kern="0" dirty="0">
                <a:latin typeface="黑体" panose="02010609060101010101" pitchFamily="49" charset="-122"/>
              </a:rPr>
              <a:t>12V</a:t>
            </a:r>
            <a:r>
              <a:rPr lang="zh-CN" altLang="en-US" sz="1800" b="0" kern="0" dirty="0">
                <a:latin typeface="黑体" panose="02010609060101010101" pitchFamily="49" charset="-122"/>
              </a:rPr>
              <a:t>。 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1800" b="0" kern="0" dirty="0">
                <a:solidFill>
                  <a:srgbClr val="FF0000"/>
                </a:solidFill>
                <a:latin typeface="黑体" panose="02010609060101010101" pitchFamily="49" charset="-122"/>
              </a:rPr>
              <a:t>5V</a:t>
            </a:r>
            <a:r>
              <a:rPr lang="zh-CN" altLang="en-US" sz="1800" b="0" kern="0" dirty="0">
                <a:solidFill>
                  <a:srgbClr val="FF0000"/>
                </a:solidFill>
                <a:latin typeface="黑体" panose="02010609060101010101" pitchFamily="49" charset="-122"/>
              </a:rPr>
              <a:t>的电平不能触发</a:t>
            </a:r>
            <a:r>
              <a:rPr lang="en-US" altLang="zh-CN" sz="1800" b="0" kern="0" dirty="0">
                <a:solidFill>
                  <a:srgbClr val="FF0000"/>
                </a:solidFill>
                <a:latin typeface="黑体" panose="02010609060101010101" pitchFamily="49" charset="-122"/>
              </a:rPr>
              <a:t>CMOS</a:t>
            </a:r>
            <a:r>
              <a:rPr lang="zh-CN" altLang="en-US" sz="1800" b="0" kern="0" dirty="0">
                <a:solidFill>
                  <a:srgbClr val="FF0000"/>
                </a:solidFill>
                <a:latin typeface="黑体" panose="02010609060101010101" pitchFamily="49" charset="-122"/>
              </a:rPr>
              <a:t>电路，</a:t>
            </a:r>
            <a:r>
              <a:rPr lang="en-US" altLang="zh-CN" sz="1800" b="0" kern="0" dirty="0">
                <a:solidFill>
                  <a:srgbClr val="FF0000"/>
                </a:solidFill>
                <a:latin typeface="黑体" panose="02010609060101010101" pitchFamily="49" charset="-122"/>
              </a:rPr>
              <a:t>12V</a:t>
            </a:r>
            <a:r>
              <a:rPr lang="zh-CN" altLang="en-US" sz="1800" b="0" kern="0" dirty="0">
                <a:solidFill>
                  <a:srgbClr val="FF0000"/>
                </a:solidFill>
                <a:latin typeface="黑体" panose="02010609060101010101" pitchFamily="49" charset="-122"/>
              </a:rPr>
              <a:t>的电平会损坏</a:t>
            </a:r>
            <a:r>
              <a:rPr lang="en-US" altLang="zh-CN" sz="1800" b="0" kern="0" dirty="0">
                <a:solidFill>
                  <a:srgbClr val="FF0000"/>
                </a:solidFill>
                <a:latin typeface="黑体" panose="02010609060101010101" pitchFamily="49" charset="-122"/>
              </a:rPr>
              <a:t>TTL</a:t>
            </a:r>
            <a:r>
              <a:rPr lang="zh-CN" altLang="en-US" sz="1800" b="0" kern="0" dirty="0">
                <a:solidFill>
                  <a:srgbClr val="FF0000"/>
                </a:solidFill>
                <a:latin typeface="黑体" panose="02010609060101010101" pitchFamily="49" charset="-122"/>
              </a:rPr>
              <a:t>电路，因此不能互相兼容匹配。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0" kern="0" dirty="0">
                <a:solidFill>
                  <a:srgbClr val="FF0000"/>
                </a:solidFill>
                <a:latin typeface="黑体" panose="02010609060101010101" pitchFamily="49" charset="-122"/>
              </a:rPr>
              <a:t>(</a:t>
            </a:r>
            <a:r>
              <a:rPr lang="zh-CN" altLang="en-US" sz="1800" b="0" kern="0" dirty="0">
                <a:solidFill>
                  <a:srgbClr val="FF0000"/>
                </a:solidFill>
                <a:latin typeface="黑体" panose="02010609060101010101" pitchFamily="49" charset="-122"/>
              </a:rPr>
              <a:t>三</a:t>
            </a:r>
            <a:r>
              <a:rPr lang="en-US" altLang="zh-CN" sz="1800" b="0" kern="0" dirty="0">
                <a:solidFill>
                  <a:srgbClr val="FF0000"/>
                </a:solidFill>
                <a:latin typeface="黑体" panose="02010609060101010101" pitchFamily="49" charset="-122"/>
              </a:rPr>
              <a:t>)TTL</a:t>
            </a:r>
            <a:r>
              <a:rPr lang="zh-CN" altLang="en-US" sz="1800" b="0" kern="0" dirty="0">
                <a:solidFill>
                  <a:srgbClr val="FF0000"/>
                </a:solidFill>
                <a:latin typeface="黑体" panose="02010609060101010101" pitchFamily="49" charset="-122"/>
              </a:rPr>
              <a:t>电平标准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1800" b="0" kern="0" dirty="0">
                <a:latin typeface="黑体" panose="02010609060101010101" pitchFamily="49" charset="-122"/>
              </a:rPr>
              <a:t>输出 </a:t>
            </a:r>
            <a:r>
              <a:rPr lang="en-US" altLang="zh-CN" sz="1800" b="0" kern="0" dirty="0">
                <a:latin typeface="黑体" panose="02010609060101010101" pitchFamily="49" charset="-122"/>
              </a:rPr>
              <a:t>L</a:t>
            </a:r>
            <a:r>
              <a:rPr lang="zh-CN" altLang="en-US" sz="1800" b="0" kern="0" dirty="0">
                <a:latin typeface="黑体" panose="02010609060101010101" pitchFamily="49" charset="-122"/>
              </a:rPr>
              <a:t>： </a:t>
            </a:r>
            <a:r>
              <a:rPr lang="en-US" altLang="zh-CN" sz="1800" b="0" kern="0" dirty="0">
                <a:latin typeface="黑体" panose="02010609060101010101" pitchFamily="49" charset="-122"/>
              </a:rPr>
              <a:t>&lt;0.8V </a:t>
            </a:r>
            <a:r>
              <a:rPr lang="zh-CN" altLang="en-US" sz="1800" b="0" kern="0" dirty="0">
                <a:latin typeface="黑体" panose="02010609060101010101" pitchFamily="49" charset="-122"/>
              </a:rPr>
              <a:t>； </a:t>
            </a:r>
            <a:r>
              <a:rPr lang="en-US" altLang="zh-CN" sz="1800" b="0" kern="0" dirty="0">
                <a:latin typeface="黑体" panose="02010609060101010101" pitchFamily="49" charset="-122"/>
              </a:rPr>
              <a:t>H</a:t>
            </a:r>
            <a:r>
              <a:rPr lang="zh-CN" altLang="en-US" sz="1800" b="0" kern="0" dirty="0">
                <a:latin typeface="黑体" panose="02010609060101010101" pitchFamily="49" charset="-122"/>
              </a:rPr>
              <a:t>：</a:t>
            </a:r>
            <a:r>
              <a:rPr lang="en-US" altLang="zh-CN" sz="1800" b="0" kern="0" dirty="0">
                <a:latin typeface="黑体" panose="02010609060101010101" pitchFamily="49" charset="-122"/>
              </a:rPr>
              <a:t>&gt;2.4V</a:t>
            </a:r>
            <a:r>
              <a:rPr lang="zh-CN" altLang="en-US" sz="1800" b="0" kern="0" dirty="0">
                <a:latin typeface="黑体" panose="02010609060101010101" pitchFamily="49" charset="-122"/>
              </a:rPr>
              <a:t>。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1800" b="0" kern="0" dirty="0">
                <a:latin typeface="黑体" panose="02010609060101010101" pitchFamily="49" charset="-122"/>
              </a:rPr>
              <a:t>输入 </a:t>
            </a:r>
            <a:r>
              <a:rPr lang="en-US" altLang="zh-CN" sz="1800" b="0" kern="0" dirty="0">
                <a:latin typeface="黑体" panose="02010609060101010101" pitchFamily="49" charset="-122"/>
              </a:rPr>
              <a:t>L</a:t>
            </a:r>
            <a:r>
              <a:rPr lang="zh-CN" altLang="en-US" sz="1800" b="0" kern="0" dirty="0">
                <a:latin typeface="黑体" panose="02010609060101010101" pitchFamily="49" charset="-122"/>
              </a:rPr>
              <a:t>： </a:t>
            </a:r>
            <a:r>
              <a:rPr lang="en-US" altLang="zh-CN" sz="1800" b="0" kern="0" dirty="0">
                <a:latin typeface="黑体" panose="02010609060101010101" pitchFamily="49" charset="-122"/>
              </a:rPr>
              <a:t>&lt;1.2V </a:t>
            </a:r>
            <a:r>
              <a:rPr lang="zh-CN" altLang="en-US" sz="1800" b="0" kern="0" dirty="0">
                <a:latin typeface="黑体" panose="02010609060101010101" pitchFamily="49" charset="-122"/>
              </a:rPr>
              <a:t>； </a:t>
            </a:r>
            <a:r>
              <a:rPr lang="en-US" altLang="zh-CN" sz="1800" b="0" kern="0" dirty="0">
                <a:latin typeface="黑体" panose="02010609060101010101" pitchFamily="49" charset="-122"/>
              </a:rPr>
              <a:t>H</a:t>
            </a:r>
            <a:r>
              <a:rPr lang="zh-CN" altLang="en-US" sz="1800" b="0" kern="0" dirty="0">
                <a:latin typeface="黑体" panose="02010609060101010101" pitchFamily="49" charset="-122"/>
              </a:rPr>
              <a:t>：</a:t>
            </a:r>
            <a:r>
              <a:rPr lang="en-US" altLang="zh-CN" sz="1800" b="0" kern="0" dirty="0">
                <a:latin typeface="黑体" panose="02010609060101010101" pitchFamily="49" charset="-122"/>
              </a:rPr>
              <a:t>&gt;2.0V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0" kern="0" dirty="0">
                <a:latin typeface="黑体" panose="02010609060101010101" pitchFamily="49" charset="-122"/>
              </a:rPr>
              <a:t>TTL</a:t>
            </a:r>
            <a:r>
              <a:rPr lang="zh-CN" altLang="en-US" sz="1800" b="0" kern="0" dirty="0">
                <a:latin typeface="黑体" panose="02010609060101010101" pitchFamily="49" charset="-122"/>
              </a:rPr>
              <a:t>器件输出低电平要小于</a:t>
            </a:r>
            <a:r>
              <a:rPr lang="en-US" altLang="zh-CN" sz="1800" b="0" kern="0" dirty="0">
                <a:latin typeface="黑体" panose="02010609060101010101" pitchFamily="49" charset="-122"/>
              </a:rPr>
              <a:t>0.8V</a:t>
            </a:r>
            <a:r>
              <a:rPr lang="zh-CN" altLang="en-US" sz="1800" b="0" kern="0" dirty="0">
                <a:latin typeface="黑体" panose="02010609060101010101" pitchFamily="49" charset="-122"/>
              </a:rPr>
              <a:t>，高电平要大于</a:t>
            </a:r>
            <a:r>
              <a:rPr lang="en-US" altLang="zh-CN" sz="1800" b="0" kern="0" dirty="0">
                <a:latin typeface="黑体" panose="02010609060101010101" pitchFamily="49" charset="-122"/>
              </a:rPr>
              <a:t>2.4V</a:t>
            </a:r>
            <a:r>
              <a:rPr lang="zh-CN" altLang="en-US" sz="1800" b="0" kern="0" dirty="0">
                <a:latin typeface="黑体" panose="02010609060101010101" pitchFamily="49" charset="-122"/>
              </a:rPr>
              <a:t>。输入低于</a:t>
            </a:r>
            <a:r>
              <a:rPr lang="en-US" altLang="zh-CN" sz="1800" b="0" kern="0" dirty="0">
                <a:latin typeface="黑体" panose="02010609060101010101" pitchFamily="49" charset="-122"/>
              </a:rPr>
              <a:t>1.2V</a:t>
            </a:r>
            <a:r>
              <a:rPr lang="zh-CN" altLang="en-US" sz="1800" b="0" kern="0" dirty="0">
                <a:latin typeface="黑体" panose="02010609060101010101" pitchFamily="49" charset="-122"/>
              </a:rPr>
              <a:t>就认为是</a:t>
            </a:r>
            <a:r>
              <a:rPr lang="en-US" altLang="zh-CN" sz="1800" b="0" kern="0" dirty="0">
                <a:latin typeface="黑体" panose="02010609060101010101" pitchFamily="49" charset="-122"/>
              </a:rPr>
              <a:t>0</a:t>
            </a:r>
            <a:r>
              <a:rPr lang="zh-CN" altLang="en-US" sz="1800" b="0" kern="0" dirty="0">
                <a:latin typeface="黑体" panose="02010609060101010101" pitchFamily="49" charset="-122"/>
              </a:rPr>
              <a:t>，高于</a:t>
            </a:r>
            <a:r>
              <a:rPr lang="en-US" altLang="zh-CN" sz="1800" b="0" kern="0" dirty="0">
                <a:latin typeface="黑体" panose="02010609060101010101" pitchFamily="49" charset="-122"/>
              </a:rPr>
              <a:t>2.0</a:t>
            </a:r>
            <a:r>
              <a:rPr lang="zh-CN" altLang="en-US" sz="1800" b="0" kern="0" dirty="0">
                <a:latin typeface="黑体" panose="02010609060101010101" pitchFamily="49" charset="-122"/>
              </a:rPr>
              <a:t>就认为是</a:t>
            </a:r>
            <a:r>
              <a:rPr lang="en-US" altLang="zh-CN" sz="1800" b="0" kern="0" dirty="0">
                <a:latin typeface="黑体" panose="02010609060101010101" pitchFamily="49" charset="-122"/>
              </a:rPr>
              <a:t>1</a:t>
            </a:r>
            <a:r>
              <a:rPr lang="zh-CN" altLang="en-US" sz="1800" b="0" kern="0" dirty="0">
                <a:latin typeface="黑体" panose="02010609060101010101" pitchFamily="49" charset="-122"/>
              </a:rPr>
              <a:t>。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0" kern="0" dirty="0">
                <a:solidFill>
                  <a:srgbClr val="FF0000"/>
                </a:solidFill>
                <a:latin typeface="黑体" panose="02010609060101010101" pitchFamily="49" charset="-122"/>
              </a:rPr>
              <a:t>CMOS</a:t>
            </a:r>
            <a:r>
              <a:rPr lang="zh-CN" altLang="en-US" sz="1800" b="0" kern="0" dirty="0">
                <a:solidFill>
                  <a:srgbClr val="FF0000"/>
                </a:solidFill>
                <a:latin typeface="黑体" panose="02010609060101010101" pitchFamily="49" charset="-122"/>
              </a:rPr>
              <a:t>电平：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1800" b="0" kern="0" dirty="0">
                <a:latin typeface="黑体" panose="02010609060101010101" pitchFamily="49" charset="-122"/>
              </a:rPr>
              <a:t>输出 </a:t>
            </a:r>
            <a:r>
              <a:rPr lang="en-US" altLang="zh-CN" sz="1800" b="0" kern="0" dirty="0">
                <a:latin typeface="黑体" panose="02010609060101010101" pitchFamily="49" charset="-122"/>
              </a:rPr>
              <a:t>L</a:t>
            </a:r>
            <a:r>
              <a:rPr lang="zh-CN" altLang="en-US" sz="1800" b="0" kern="0" dirty="0">
                <a:latin typeface="黑体" panose="02010609060101010101" pitchFamily="49" charset="-122"/>
              </a:rPr>
              <a:t>： </a:t>
            </a:r>
            <a:r>
              <a:rPr lang="en-US" altLang="zh-CN" sz="1800" b="0" kern="0" dirty="0">
                <a:latin typeface="黑体" panose="02010609060101010101" pitchFamily="49" charset="-122"/>
              </a:rPr>
              <a:t>&lt;0.1*</a:t>
            </a:r>
            <a:r>
              <a:rPr lang="en-US" altLang="zh-CN" sz="1800" b="0" kern="0" dirty="0" err="1">
                <a:latin typeface="黑体" panose="02010609060101010101" pitchFamily="49" charset="-122"/>
              </a:rPr>
              <a:t>Vcc</a:t>
            </a:r>
            <a:r>
              <a:rPr lang="en-US" altLang="zh-CN" sz="1800" b="0" kern="0" dirty="0">
                <a:latin typeface="黑体" panose="02010609060101010101" pitchFamily="49" charset="-122"/>
              </a:rPr>
              <a:t> </a:t>
            </a:r>
            <a:r>
              <a:rPr lang="zh-CN" altLang="en-US" sz="1800" b="0" kern="0" dirty="0">
                <a:latin typeface="黑体" panose="02010609060101010101" pitchFamily="49" charset="-122"/>
              </a:rPr>
              <a:t>； </a:t>
            </a:r>
            <a:r>
              <a:rPr lang="en-US" altLang="zh-CN" sz="1800" b="0" kern="0" dirty="0">
                <a:latin typeface="黑体" panose="02010609060101010101" pitchFamily="49" charset="-122"/>
              </a:rPr>
              <a:t>H</a:t>
            </a:r>
            <a:r>
              <a:rPr lang="zh-CN" altLang="en-US" sz="1800" b="0" kern="0" dirty="0">
                <a:latin typeface="黑体" panose="02010609060101010101" pitchFamily="49" charset="-122"/>
              </a:rPr>
              <a:t>：</a:t>
            </a:r>
            <a:r>
              <a:rPr lang="en-US" altLang="zh-CN" sz="1800" b="0" kern="0" dirty="0">
                <a:latin typeface="黑体" panose="02010609060101010101" pitchFamily="49" charset="-122"/>
              </a:rPr>
              <a:t>&gt;0.9*</a:t>
            </a:r>
            <a:r>
              <a:rPr lang="en-US" altLang="zh-CN" sz="1800" b="0" kern="0" dirty="0" err="1">
                <a:latin typeface="黑体" panose="02010609060101010101" pitchFamily="49" charset="-122"/>
              </a:rPr>
              <a:t>Vcc</a:t>
            </a:r>
            <a:r>
              <a:rPr lang="zh-CN" altLang="en-US" sz="1800" b="0" kern="0" dirty="0">
                <a:latin typeface="黑体" panose="02010609060101010101" pitchFamily="49" charset="-122"/>
              </a:rPr>
              <a:t>。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1800" b="0" kern="0" dirty="0">
                <a:latin typeface="黑体" panose="02010609060101010101" pitchFamily="49" charset="-122"/>
              </a:rPr>
              <a:t>输入 </a:t>
            </a:r>
            <a:r>
              <a:rPr lang="en-US" altLang="zh-CN" sz="1800" b="0" kern="0" dirty="0">
                <a:latin typeface="黑体" panose="02010609060101010101" pitchFamily="49" charset="-122"/>
              </a:rPr>
              <a:t>L</a:t>
            </a:r>
            <a:r>
              <a:rPr lang="zh-CN" altLang="en-US" sz="1800" b="0" kern="0" dirty="0">
                <a:latin typeface="黑体" panose="02010609060101010101" pitchFamily="49" charset="-122"/>
              </a:rPr>
              <a:t>： </a:t>
            </a:r>
            <a:r>
              <a:rPr lang="en-US" altLang="zh-CN" sz="1800" b="0" kern="0" dirty="0">
                <a:latin typeface="黑体" panose="02010609060101010101" pitchFamily="49" charset="-122"/>
              </a:rPr>
              <a:t>&lt;0.3*</a:t>
            </a:r>
            <a:r>
              <a:rPr lang="en-US" altLang="zh-CN" sz="1800" b="0" kern="0" dirty="0" err="1">
                <a:latin typeface="黑体" panose="02010609060101010101" pitchFamily="49" charset="-122"/>
              </a:rPr>
              <a:t>Vcc</a:t>
            </a:r>
            <a:r>
              <a:rPr lang="en-US" altLang="zh-CN" sz="1800" b="0" kern="0" dirty="0">
                <a:latin typeface="黑体" panose="02010609060101010101" pitchFamily="49" charset="-122"/>
              </a:rPr>
              <a:t> </a:t>
            </a:r>
            <a:r>
              <a:rPr lang="zh-CN" altLang="en-US" sz="1800" b="0" kern="0" dirty="0">
                <a:latin typeface="黑体" panose="02010609060101010101" pitchFamily="49" charset="-122"/>
              </a:rPr>
              <a:t>； </a:t>
            </a:r>
            <a:r>
              <a:rPr lang="en-US" altLang="zh-CN" sz="1800" b="0" kern="0" dirty="0">
                <a:latin typeface="黑体" panose="02010609060101010101" pitchFamily="49" charset="-122"/>
              </a:rPr>
              <a:t>H</a:t>
            </a:r>
            <a:r>
              <a:rPr lang="zh-CN" altLang="en-US" sz="1800" b="0" kern="0" dirty="0">
                <a:latin typeface="黑体" panose="02010609060101010101" pitchFamily="49" charset="-122"/>
              </a:rPr>
              <a:t>：</a:t>
            </a:r>
            <a:r>
              <a:rPr lang="en-US" altLang="zh-CN" sz="1800" b="0" kern="0" dirty="0">
                <a:latin typeface="黑体" panose="02010609060101010101" pitchFamily="49" charset="-122"/>
              </a:rPr>
              <a:t>&gt;0.7*</a:t>
            </a:r>
            <a:r>
              <a:rPr lang="en-US" altLang="zh-CN" sz="1800" b="0" kern="0" dirty="0" err="1">
                <a:latin typeface="黑体" panose="02010609060101010101" pitchFamily="49" charset="-122"/>
              </a:rPr>
              <a:t>Vcc</a:t>
            </a:r>
            <a:r>
              <a:rPr lang="en-US" altLang="zh-CN" sz="1800" b="0" kern="0" dirty="0">
                <a:latin typeface="黑体" panose="02010609060101010101" pitchFamily="49" charset="-122"/>
              </a:rPr>
              <a:t>. 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DC0EB7E0-F568-50A2-A8B9-41A4EB3CC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5661868"/>
            <a:ext cx="3024188" cy="719137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</a:rPr>
              <a:t>补充知识</a:t>
            </a:r>
          </a:p>
        </p:txBody>
      </p:sp>
    </p:spTree>
    <p:extLst>
      <p:ext uri="{BB962C8B-B14F-4D97-AF65-F5344CB8AC3E}">
        <p14:creationId xmlns:p14="http://schemas.microsoft.com/office/powerpoint/2010/main" val="2122959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226FA-6CE4-DDC6-2C86-608B156D4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</a:t>
            </a:r>
            <a:r>
              <a:rPr lang="zh-CN" altLang="en-US" dirty="0"/>
              <a:t>晶体管的应用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DBEDC2-4571-D867-B645-5AAE05229E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3D00F3-C5C2-44C8-A145-F039BC2726CB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2A124487-4CD4-B1D4-C803-349B743805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00" y="1686560"/>
          <a:ext cx="6408738" cy="404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035533" imgH="3168373" progId="Visio.Drawing.11">
                  <p:embed/>
                </p:oleObj>
              </mc:Choice>
              <mc:Fallback>
                <p:oleObj name="Visio" r:id="rId2" imgW="5035533" imgH="3168373" progId="Visio.Drawing.11">
                  <p:embed/>
                  <p:pic>
                    <p:nvPicPr>
                      <p:cNvPr id="3" name="Object 4">
                        <a:extLst>
                          <a:ext uri="{FF2B5EF4-FFF2-40B4-BE49-F238E27FC236}">
                            <a16:creationId xmlns:a16="http://schemas.microsoft.com/office/drawing/2014/main" id="{05F30BE6-36DA-66C2-E15A-8C35E8BBB7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00" y="1686560"/>
                        <a:ext cx="6408738" cy="404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384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226FA-6CE4-DDC6-2C86-608B156D4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</a:t>
            </a:r>
            <a:r>
              <a:rPr lang="zh-CN" altLang="en-US" dirty="0"/>
              <a:t>晶体管的应用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DBEDC2-4571-D867-B645-5AAE05229E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3D00F3-C5C2-44C8-A145-F039BC2726CB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8C7F743D-97F0-D847-1BAF-ECA4525D8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040" y="1075055"/>
            <a:ext cx="356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b="0" dirty="0"/>
              <a:t>简单低端开关应用</a:t>
            </a:r>
          </a:p>
        </p:txBody>
      </p:sp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C6CC97D8-5588-B46A-078E-EF1D418B92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494549"/>
              </p:ext>
            </p:extLst>
          </p:nvPr>
        </p:nvGraphicFramePr>
        <p:xfrm>
          <a:off x="4578864" y="1686519"/>
          <a:ext cx="4153693" cy="3722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724143" imgH="4248015" progId="Visio.Drawing.11">
                  <p:embed/>
                </p:oleObj>
              </mc:Choice>
              <mc:Fallback>
                <p:oleObj name="Visio" r:id="rId2" imgW="4724143" imgH="4248015" progId="Visio.Drawing.11">
                  <p:embed/>
                  <p:pic>
                    <p:nvPicPr>
                      <p:cNvPr id="7" name="Object 3">
                        <a:extLst>
                          <a:ext uri="{FF2B5EF4-FFF2-40B4-BE49-F238E27FC236}">
                            <a16:creationId xmlns:a16="http://schemas.microsoft.com/office/drawing/2014/main" id="{0B93107A-A9CE-AC20-5A82-C380AEF6DE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8864" y="1686519"/>
                        <a:ext cx="4153693" cy="37227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C663FDE4-759C-8FD6-A347-DB2069F824AF}"/>
              </a:ext>
            </a:extLst>
          </p:cNvPr>
          <p:cNvSpPr txBox="1"/>
          <p:nvPr/>
        </p:nvSpPr>
        <p:spPr>
          <a:xfrm>
            <a:off x="252094" y="1720840"/>
            <a:ext cx="496797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>
                <a:solidFill>
                  <a:schemeClr val="tx2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如果负载电流比较小，为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500mA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以下，电源电压也比较低，为几伏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~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几十伏，采用小功率双极三极管构成的电源开关电路就可满足工作要求。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  小功率三极管体积小，价格低，工作电压低，在几伏电压下就可工作。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功率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MOSFET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IGBE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需要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10V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以上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61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226FA-6CE4-DDC6-2C86-608B156D4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</a:t>
            </a:r>
            <a:r>
              <a:rPr lang="zh-CN" altLang="en-US" dirty="0"/>
              <a:t>晶体管的应用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DBEDC2-4571-D867-B645-5AAE05229E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3D00F3-C5C2-44C8-A145-F039BC2726CB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8C7F743D-97F0-D847-1BAF-ECA4525D8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040" y="1075055"/>
            <a:ext cx="356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b="0" dirty="0"/>
              <a:t>简单低端开关应用</a:t>
            </a:r>
          </a:p>
        </p:txBody>
      </p:sp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C6CC97D8-5588-B46A-078E-EF1D418B92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8864" y="1686519"/>
          <a:ext cx="4153693" cy="3722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724143" imgH="4248015" progId="Visio.Drawing.11">
                  <p:embed/>
                </p:oleObj>
              </mc:Choice>
              <mc:Fallback>
                <p:oleObj name="Visio" r:id="rId2" imgW="4724143" imgH="4248015" progId="Visio.Drawing.11">
                  <p:embed/>
                  <p:pic>
                    <p:nvPicPr>
                      <p:cNvPr id="9" name="Object 3">
                        <a:extLst>
                          <a:ext uri="{FF2B5EF4-FFF2-40B4-BE49-F238E27FC236}">
                            <a16:creationId xmlns:a16="http://schemas.microsoft.com/office/drawing/2014/main" id="{C6CC97D8-5588-B46A-078E-EF1D418B92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8864" y="1686519"/>
                        <a:ext cx="4153693" cy="37227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2D8BF393-8711-DA2E-AFDA-1B1D56AA06F9}"/>
              </a:ext>
            </a:extLst>
          </p:cNvPr>
          <p:cNvSpPr txBox="1"/>
          <p:nvPr/>
        </p:nvSpPr>
        <p:spPr>
          <a:xfrm>
            <a:off x="323850" y="1986951"/>
            <a:ext cx="442791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>
                <a:solidFill>
                  <a:schemeClr val="tx2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当输入电压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正向偏压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时，通过合理选择基极电阻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，可控制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的基极电流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使三极管饱和导通，电源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CC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加载至负载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。当输入电压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时，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的基极电流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，三极管截止，负载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上的电源被关断。</a:t>
            </a:r>
          </a:p>
        </p:txBody>
      </p:sp>
    </p:spTree>
    <p:extLst>
      <p:ext uri="{BB962C8B-B14F-4D97-AF65-F5344CB8AC3E}">
        <p14:creationId xmlns:p14="http://schemas.microsoft.com/office/powerpoint/2010/main" val="168509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226FA-6CE4-DDC6-2C86-608B156D4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</a:t>
            </a:r>
            <a:r>
              <a:rPr lang="zh-CN" altLang="en-US" dirty="0"/>
              <a:t>晶体管的应用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DBEDC2-4571-D867-B645-5AAE05229E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3D00F3-C5C2-44C8-A145-F039BC2726CB}" type="slidenum">
              <a:rPr lang="zh-CN" altLang="en-US" smtClean="0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8C7F743D-97F0-D847-1BAF-ECA4525D8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040" y="1075055"/>
            <a:ext cx="356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b="0" dirty="0"/>
              <a:t>简单低端开关应用</a:t>
            </a:r>
          </a:p>
        </p:txBody>
      </p:sp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C6CC97D8-5588-B46A-078E-EF1D418B92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543767"/>
              </p:ext>
            </p:extLst>
          </p:nvPr>
        </p:nvGraphicFramePr>
        <p:xfrm>
          <a:off x="4715130" y="466446"/>
          <a:ext cx="4153693" cy="3722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724143" imgH="4248015" progId="Visio.Drawing.11">
                  <p:embed/>
                </p:oleObj>
              </mc:Choice>
              <mc:Fallback>
                <p:oleObj name="Visio" r:id="rId2" imgW="4724143" imgH="4248015" progId="Visio.Drawing.11">
                  <p:embed/>
                  <p:pic>
                    <p:nvPicPr>
                      <p:cNvPr id="9" name="Object 3">
                        <a:extLst>
                          <a:ext uri="{FF2B5EF4-FFF2-40B4-BE49-F238E27FC236}">
                            <a16:creationId xmlns:a16="http://schemas.microsoft.com/office/drawing/2014/main" id="{C6CC97D8-5588-B46A-078E-EF1D418B92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5130" y="466446"/>
                        <a:ext cx="4153693" cy="37227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919B57FD-7355-A56B-D679-F1E1DC7EB2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881499"/>
              </p:ext>
            </p:extLst>
          </p:nvPr>
        </p:nvGraphicFramePr>
        <p:xfrm>
          <a:off x="1547664" y="2586413"/>
          <a:ext cx="1908212" cy="84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77760" imgH="431640" progId="Equation.DSMT4">
                  <p:embed/>
                </p:oleObj>
              </mc:Choice>
              <mc:Fallback>
                <p:oleObj name="Equation" r:id="rId4" imgW="9777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47664" y="2586413"/>
                        <a:ext cx="1908212" cy="842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9CDC6CE7-08AD-CAC0-E4FD-0D3E79D398DE}"/>
              </a:ext>
            </a:extLst>
          </p:cNvPr>
          <p:cNvSpPr txBox="1"/>
          <p:nvPr/>
        </p:nvSpPr>
        <p:spPr>
          <a:xfrm>
            <a:off x="250825" y="1560086"/>
            <a:ext cx="547290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此电路的设计应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从后向前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计算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设输入电压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为高电平，使三极管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T1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处于饱和导通状态，则其集电极电流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8">
                <a:extLst>
                  <a:ext uri="{FF2B5EF4-FFF2-40B4-BE49-F238E27FC236}">
                    <a16:creationId xmlns:a16="http://schemas.microsoft.com/office/drawing/2014/main" id="{9C9F5F49-F727-8912-B810-4D6432D77E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826" y="3492322"/>
                <a:ext cx="4717218" cy="748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1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𝐶𝐸𝑆</m:t>
                        </m:r>
                      </m:sub>
                    </m:sSub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黑体" panose="02010609060101010101" pitchFamily="49" charset="-122"/>
                    <a:cs typeface="Times New Roman" panose="02020603050405020304" pitchFamily="18" charset="0"/>
                  </a:rPr>
                  <a:t>为三极管饱和压降，一般为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黑体" panose="02010609060101010101" pitchFamily="49" charset="-122"/>
                    <a:cs typeface="Times New Roman" panose="02020603050405020304" pitchFamily="18" charset="0"/>
                  </a:rPr>
                  <a:t>0.1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~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黑体" panose="02010609060101010101" pitchFamily="49" charset="-122"/>
                    <a:cs typeface="Times New Roman" panose="02020603050405020304" pitchFamily="18" charset="0"/>
                  </a:rPr>
                  <a:t>0.5V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11" name="Text Box 8">
                <a:extLst>
                  <a:ext uri="{FF2B5EF4-FFF2-40B4-BE49-F238E27FC236}">
                    <a16:creationId xmlns:a16="http://schemas.microsoft.com/office/drawing/2014/main" id="{9C9F5F49-F727-8912-B810-4D6432D77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826" y="3492322"/>
                <a:ext cx="4717218" cy="748154"/>
              </a:xfrm>
              <a:prstGeom prst="rect">
                <a:avLst/>
              </a:prstGeom>
              <a:blipFill>
                <a:blip r:embed="rId6"/>
                <a:stretch>
                  <a:fillRect l="-1292" t="-6504" r="-1421" b="-138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Box 3">
            <a:extLst>
              <a:ext uri="{FF2B5EF4-FFF2-40B4-BE49-F238E27FC236}">
                <a16:creationId xmlns:a16="http://schemas.microsoft.com/office/drawing/2014/main" id="{A643C951-7BAF-0CAA-18B0-C80C772AD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149080"/>
            <a:ext cx="8632825" cy="1066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0" dirty="0">
                <a:solidFill>
                  <a:schemeClr val="tx2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根据三极管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的集电极电流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可计算基极电流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。即使三极管的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＜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βI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，处于饱和状态。考虑三极管导通时应有一定的饱和深度及留有充分的裕量，选择</a:t>
            </a:r>
          </a:p>
        </p:txBody>
      </p:sp>
      <p:graphicFrame>
        <p:nvGraphicFramePr>
          <p:cNvPr id="13" name="Object 6">
            <a:extLst>
              <a:ext uri="{FF2B5EF4-FFF2-40B4-BE49-F238E27FC236}">
                <a16:creationId xmlns:a16="http://schemas.microsoft.com/office/drawing/2014/main" id="{F9554F0A-3417-16AE-77C5-CA7D5607D3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046464"/>
              </p:ext>
            </p:extLst>
          </p:nvPr>
        </p:nvGraphicFramePr>
        <p:xfrm>
          <a:off x="3563888" y="4821014"/>
          <a:ext cx="15462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60240" imgH="419040" progId="Equation.DSMT4">
                  <p:embed/>
                </p:oleObj>
              </mc:Choice>
              <mc:Fallback>
                <p:oleObj name="Equation" r:id="rId7" imgW="660240" imgH="419040" progId="Equation.DSMT4">
                  <p:embed/>
                  <p:pic>
                    <p:nvPicPr>
                      <p:cNvPr id="14" name="Object 6">
                        <a:extLst>
                          <a:ext uri="{FF2B5EF4-FFF2-40B4-BE49-F238E27FC236}">
                            <a16:creationId xmlns:a16="http://schemas.microsoft.com/office/drawing/2014/main" id="{542CF513-5CFC-F048-BEB0-7230F0D119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4821014"/>
                        <a:ext cx="1546225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7">
            <a:extLst>
              <a:ext uri="{FF2B5EF4-FFF2-40B4-BE49-F238E27FC236}">
                <a16:creationId xmlns:a16="http://schemas.microsoft.com/office/drawing/2014/main" id="{0EACDF2F-C32F-AF20-E217-7B86585EC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28" y="5827713"/>
            <a:ext cx="5997568" cy="409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eaLnBrk="1" fontAlgn="auto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highlight>
                  <a:srgbClr val="FFFF00"/>
                </a:highlight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式中，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highlight>
                  <a:srgbClr val="FFFF00"/>
                </a:highlight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highlight>
                  <a:srgbClr val="FFFF00"/>
                </a:highlight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为比例系数，一般取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1.5</a:t>
            </a:r>
            <a:r>
              <a:rPr lang="en-US" altLang="zh-CN" sz="2000" b="0" dirty="0">
                <a:solidFill>
                  <a:srgbClr val="FF0000"/>
                </a:solidFill>
                <a:highlight>
                  <a:srgbClr val="FFFF00"/>
                </a:highlight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~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highlight>
                  <a:srgbClr val="FFFF00"/>
                </a:highlight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187299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utoUpdateAnimBg="0"/>
      <p:bldP spid="1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>
            <a:extLst>
              <a:ext uri="{FF2B5EF4-FFF2-40B4-BE49-F238E27FC236}">
                <a16:creationId xmlns:a16="http://schemas.microsoft.com/office/drawing/2014/main" id="{ABA1C390-8FB6-E6EE-39B1-D9811C549DD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97674B-C502-46A8-ABB2-5BFB22C005EE}" type="slidenum">
              <a:rPr lang="zh-CN" altLang="en-US" sz="1600" smtClean="0">
                <a:solidFill>
                  <a:srgbClr val="FFFF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6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1106C828-9A6A-59D1-0773-CC4221784D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6.1  </a:t>
            </a:r>
            <a:r>
              <a:rPr lang="zh-CN" altLang="en-US" sz="3200"/>
              <a:t>晶体三极管的外部特性</a:t>
            </a:r>
          </a:p>
        </p:txBody>
      </p:sp>
      <p:pic>
        <p:nvPicPr>
          <p:cNvPr id="4" name="Picture 3" descr="三极管1">
            <a:extLst>
              <a:ext uri="{FF2B5EF4-FFF2-40B4-BE49-F238E27FC236}">
                <a16:creationId xmlns:a16="http://schemas.microsoft.com/office/drawing/2014/main" id="{6627FADA-3F6E-9C4C-673B-087EB9E41D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43623" y="1520788"/>
            <a:ext cx="2089150" cy="1573212"/>
          </a:xfrm>
        </p:spPr>
      </p:pic>
      <p:pic>
        <p:nvPicPr>
          <p:cNvPr id="5" name="Picture 6" descr="三极管4">
            <a:extLst>
              <a:ext uri="{FF2B5EF4-FFF2-40B4-BE49-F238E27FC236}">
                <a16:creationId xmlns:a16="http://schemas.microsoft.com/office/drawing/2014/main" id="{EAAA31D4-8B34-4C2A-88C2-BAC7B7B89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8" y="3861080"/>
            <a:ext cx="2076450" cy="15636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7" descr="三极管5">
            <a:extLst>
              <a:ext uri="{FF2B5EF4-FFF2-40B4-BE49-F238E27FC236}">
                <a16:creationId xmlns:a16="http://schemas.microsoft.com/office/drawing/2014/main" id="{72FD4A75-92BC-F643-5813-DBCE9D957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513" y="1538250"/>
            <a:ext cx="2076450" cy="15636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8" descr="三极管6">
            <a:extLst>
              <a:ext uri="{FF2B5EF4-FFF2-40B4-BE49-F238E27FC236}">
                <a16:creationId xmlns:a16="http://schemas.microsoft.com/office/drawing/2014/main" id="{F3BF2F98-2416-D1B9-DDE3-3B73DCCDEF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3338" y="1538250"/>
            <a:ext cx="2076450" cy="15636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 Box 9">
            <a:extLst>
              <a:ext uri="{FF2B5EF4-FFF2-40B4-BE49-F238E27FC236}">
                <a16:creationId xmlns:a16="http://schemas.microsoft.com/office/drawing/2014/main" id="{FC390850-B35B-2041-4992-F1471F9CEC0D}"/>
              </a:ext>
            </a:extLst>
          </p:cNvPr>
          <p:cNvSpPr txBox="1"/>
          <p:nvPr/>
        </p:nvSpPr>
        <p:spPr>
          <a:xfrm>
            <a:off x="968375" y="3208300"/>
            <a:ext cx="2214563" cy="457200"/>
          </a:xfrm>
          <a:prstGeom prst="rect">
            <a:avLst/>
          </a:prstGeom>
          <a:noFill/>
          <a:ln w="9525">
            <a:noFill/>
          </a:ln>
        </p:spPr>
        <p:txBody>
          <a:bodyPr lIns="0" r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Verdana" panose="020B0604030504040204" pitchFamily="34" charset="0"/>
              </a:rPr>
              <a:t>金封功率三极管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3B594CF3-FFB6-EC15-79DF-A25C6D3CAEF3}"/>
              </a:ext>
            </a:extLst>
          </p:cNvPr>
          <p:cNvSpPr txBox="1"/>
          <p:nvPr/>
        </p:nvSpPr>
        <p:spPr>
          <a:xfrm>
            <a:off x="4814888" y="3263863"/>
            <a:ext cx="2543175" cy="457200"/>
          </a:xfrm>
          <a:prstGeom prst="rect">
            <a:avLst/>
          </a:prstGeom>
          <a:noFill/>
          <a:ln w="9525">
            <a:noFill/>
          </a:ln>
        </p:spPr>
        <p:txBody>
          <a:bodyPr lIns="0" r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Verdana" panose="020B0604030504040204" pitchFamily="34" charset="0"/>
              </a:rPr>
              <a:t>塑封大功率三极管</a:t>
            </a: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E97F4FA2-9BCC-6814-A0BF-08D66405F81A}"/>
              </a:ext>
            </a:extLst>
          </p:cNvPr>
          <p:cNvSpPr txBox="1"/>
          <p:nvPr/>
        </p:nvSpPr>
        <p:spPr>
          <a:xfrm>
            <a:off x="714375" y="5666068"/>
            <a:ext cx="2581275" cy="457200"/>
          </a:xfrm>
          <a:prstGeom prst="rect">
            <a:avLst/>
          </a:prstGeom>
          <a:noFill/>
          <a:ln w="9525">
            <a:noFill/>
          </a:ln>
        </p:spPr>
        <p:txBody>
          <a:bodyPr lIns="0" r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Verdana" panose="020B0604030504040204" pitchFamily="34" charset="0"/>
              </a:rPr>
              <a:t>塑封小功率三极管</a:t>
            </a:r>
          </a:p>
        </p:txBody>
      </p:sp>
      <p:sp>
        <p:nvSpPr>
          <p:cNvPr id="11" name="矩形 11">
            <a:extLst>
              <a:ext uri="{FF2B5EF4-FFF2-40B4-BE49-F238E27FC236}">
                <a16:creationId xmlns:a16="http://schemas.microsoft.com/office/drawing/2014/main" id="{62E08EB6-BF92-7C37-887D-541B6733151E}"/>
              </a:ext>
            </a:extLst>
          </p:cNvPr>
          <p:cNvSpPr/>
          <p:nvPr/>
        </p:nvSpPr>
        <p:spPr>
          <a:xfrm>
            <a:off x="2195736" y="980728"/>
            <a:ext cx="446913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常见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sym typeface="+mn-ea"/>
              </a:rPr>
              <a:t>晶体管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极管实物图</a:t>
            </a:r>
          </a:p>
        </p:txBody>
      </p:sp>
      <p:pic>
        <p:nvPicPr>
          <p:cNvPr id="12" name="Picture 34" descr="U_7267~1">
            <a:extLst>
              <a:ext uri="{FF2B5EF4-FFF2-40B4-BE49-F238E27FC236}">
                <a16:creationId xmlns:a16="http://schemas.microsoft.com/office/drawing/2014/main" id="{FC99F655-CE45-9C3A-BAD3-F064E66CC7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2913" y="3953155"/>
            <a:ext cx="1217612" cy="12176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ext Box 11">
            <a:extLst>
              <a:ext uri="{FF2B5EF4-FFF2-40B4-BE49-F238E27FC236}">
                <a16:creationId xmlns:a16="http://schemas.microsoft.com/office/drawing/2014/main" id="{12E974F2-E59E-7E07-E88B-081AB6E0A4CB}"/>
              </a:ext>
            </a:extLst>
          </p:cNvPr>
          <p:cNvSpPr txBox="1"/>
          <p:nvPr/>
        </p:nvSpPr>
        <p:spPr>
          <a:xfrm>
            <a:off x="6373813" y="5577168"/>
            <a:ext cx="2232025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r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Verdana" panose="020B0604030504040204" pitchFamily="34" charset="0"/>
              </a:rPr>
              <a:t>贴片封装三极管</a:t>
            </a:r>
          </a:p>
        </p:txBody>
      </p:sp>
      <p:pic>
        <p:nvPicPr>
          <p:cNvPr id="14" name="Picture 39" descr="U_3449~1">
            <a:extLst>
              <a:ext uri="{FF2B5EF4-FFF2-40B4-BE49-F238E27FC236}">
                <a16:creationId xmlns:a16="http://schemas.microsoft.com/office/drawing/2014/main" id="{3FFE60E0-A27C-69CC-B43E-D640F46097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4588" y="3705505"/>
            <a:ext cx="1714500" cy="1714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49E7EE41-E460-1C42-FADA-45366A5F1314}"/>
              </a:ext>
            </a:extLst>
          </p:cNvPr>
          <p:cNvSpPr txBox="1"/>
          <p:nvPr/>
        </p:nvSpPr>
        <p:spPr>
          <a:xfrm>
            <a:off x="3824288" y="5612093"/>
            <a:ext cx="1962150" cy="457200"/>
          </a:xfrm>
          <a:prstGeom prst="rect">
            <a:avLst/>
          </a:prstGeom>
          <a:noFill/>
          <a:ln w="9525">
            <a:noFill/>
          </a:ln>
        </p:spPr>
        <p:txBody>
          <a:bodyPr lIns="0" r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Verdana" panose="020B0604030504040204" pitchFamily="34" charset="0"/>
              </a:rPr>
              <a:t>高频三极管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226FA-6CE4-DDC6-2C86-608B156D4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</a:t>
            </a:r>
            <a:r>
              <a:rPr lang="zh-CN" altLang="en-US" dirty="0"/>
              <a:t>晶体管的应用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DBEDC2-4571-D867-B645-5AAE05229E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3D00F3-C5C2-44C8-A145-F039BC2726CB}" type="slidenum">
              <a:rPr lang="zh-CN" altLang="en-US" smtClean="0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8C7F743D-97F0-D847-1BAF-ECA4525D8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040" y="1075055"/>
            <a:ext cx="356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b="0" dirty="0"/>
              <a:t>简单</a:t>
            </a:r>
            <a:r>
              <a:rPr lang="zh-CN" altLang="en-US" b="0" dirty="0">
                <a:solidFill>
                  <a:srgbClr val="FF0000"/>
                </a:solidFill>
              </a:rPr>
              <a:t>低端开关</a:t>
            </a:r>
            <a:r>
              <a:rPr lang="zh-CN" altLang="en-US" b="0" dirty="0"/>
              <a:t>应用</a:t>
            </a:r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9F5491CA-E483-9A31-58DF-14AD170C74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76316" y="1031806"/>
          <a:ext cx="3701088" cy="3317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724143" imgH="4248015" progId="Visio.Drawing.11">
                  <p:embed/>
                </p:oleObj>
              </mc:Choice>
              <mc:Fallback>
                <p:oleObj name="Visio" r:id="rId2" imgW="4724143" imgH="4248015" progId="Visio.Drawing.11">
                  <p:embed/>
                  <p:pic>
                    <p:nvPicPr>
                      <p:cNvPr id="7" name="Object 3">
                        <a:extLst>
                          <a:ext uri="{FF2B5EF4-FFF2-40B4-BE49-F238E27FC236}">
                            <a16:creationId xmlns:a16="http://schemas.microsoft.com/office/drawing/2014/main" id="{0B93107A-A9CE-AC20-5A82-C380AEF6DE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6316" y="1031806"/>
                        <a:ext cx="3701088" cy="33170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">
            <a:extLst>
              <a:ext uri="{FF2B5EF4-FFF2-40B4-BE49-F238E27FC236}">
                <a16:creationId xmlns:a16="http://schemas.microsoft.com/office/drawing/2014/main" id="{1102193D-36B8-2673-4C19-CD6A63021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94" y="1512784"/>
            <a:ext cx="4873150" cy="728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当输入电压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为高电平时，三极管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的基极电流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主要由限流电阻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限定。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33A6758C-5175-EB4F-1951-1D8A3895C9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02777"/>
              </p:ext>
            </p:extLst>
          </p:nvPr>
        </p:nvGraphicFramePr>
        <p:xfrm>
          <a:off x="823913" y="2403475"/>
          <a:ext cx="31750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25400" imgH="431640" progId="Equation.DSMT4">
                  <p:embed/>
                </p:oleObj>
              </mc:Choice>
              <mc:Fallback>
                <p:oleObj name="Equation" r:id="rId4" imgW="1625400" imgH="431640" progId="Equation.DSMT4">
                  <p:embed/>
                  <p:pic>
                    <p:nvPicPr>
                      <p:cNvPr id="22" name="Object 4">
                        <a:extLst>
                          <a:ext uri="{FF2B5EF4-FFF2-40B4-BE49-F238E27FC236}">
                            <a16:creationId xmlns:a16="http://schemas.microsoft.com/office/drawing/2014/main" id="{E2A7D5A0-725E-4A77-D21B-154DC39975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2403475"/>
                        <a:ext cx="31750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5">
            <a:extLst>
              <a:ext uri="{FF2B5EF4-FFF2-40B4-BE49-F238E27FC236}">
                <a16:creationId xmlns:a16="http://schemas.microsoft.com/office/drawing/2014/main" id="{A176902D-3A72-2A51-ED28-ED88240F8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564" y="3248980"/>
            <a:ext cx="4369436" cy="728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对于小功率三极管，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BE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一般取为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0.7V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。由此式可求得电阻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的阻值：</a:t>
            </a:r>
          </a:p>
        </p:txBody>
      </p:sp>
      <p:graphicFrame>
        <p:nvGraphicFramePr>
          <p:cNvPr id="16" name="Object 7">
            <a:extLst>
              <a:ext uri="{FF2B5EF4-FFF2-40B4-BE49-F238E27FC236}">
                <a16:creationId xmlns:a16="http://schemas.microsoft.com/office/drawing/2014/main" id="{374A27F0-6E34-C055-7873-20A103FA5E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889143"/>
              </p:ext>
            </p:extLst>
          </p:nvPr>
        </p:nvGraphicFramePr>
        <p:xfrm>
          <a:off x="1360488" y="3983038"/>
          <a:ext cx="2019300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88840" imgH="431640" progId="Equation.DSMT4">
                  <p:embed/>
                </p:oleObj>
              </mc:Choice>
              <mc:Fallback>
                <p:oleObj name="Equation" r:id="rId6" imgW="888840" imgH="431640" progId="Equation.DSMT4">
                  <p:embed/>
                  <p:pic>
                    <p:nvPicPr>
                      <p:cNvPr id="24" name="Object 7">
                        <a:extLst>
                          <a:ext uri="{FF2B5EF4-FFF2-40B4-BE49-F238E27FC236}">
                            <a16:creationId xmlns:a16="http://schemas.microsoft.com/office/drawing/2014/main" id="{13F33091-9A8A-3C40-9BB4-030B3FE44C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3983038"/>
                        <a:ext cx="2019300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8">
            <a:extLst>
              <a:ext uri="{FF2B5EF4-FFF2-40B4-BE49-F238E27FC236}">
                <a16:creationId xmlns:a16="http://schemas.microsoft.com/office/drawing/2014/main" id="{C429320F-1F33-0825-703A-D53DE01AC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013176"/>
            <a:ext cx="8632825" cy="728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  当输入电压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或小于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0.5V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时，由于输入电压小于三极管的基极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发射极导通电压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BE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，因此基极电流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，三极管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截止，表现出开关关断特性。</a:t>
            </a:r>
          </a:p>
        </p:txBody>
      </p:sp>
    </p:spTree>
    <p:extLst>
      <p:ext uri="{BB962C8B-B14F-4D97-AF65-F5344CB8AC3E}">
        <p14:creationId xmlns:p14="http://schemas.microsoft.com/office/powerpoint/2010/main" val="26055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utoUpdateAnimBg="0"/>
      <p:bldP spid="17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226FA-6CE4-DDC6-2C86-608B156D4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</a:t>
            </a:r>
            <a:r>
              <a:rPr lang="zh-CN" altLang="en-US" dirty="0"/>
              <a:t>晶体管的应用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DBEDC2-4571-D867-B645-5AAE05229E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3D00F3-C5C2-44C8-A145-F039BC2726CB}" type="slidenum">
              <a:rPr lang="zh-CN" altLang="en-US" smtClean="0"/>
              <a:pPr>
                <a:defRPr/>
              </a:pPr>
              <a:t>50</a:t>
            </a:fld>
            <a:endParaRPr lang="en-US" altLang="zh-CN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9EEBE5-5C5E-046B-E876-F300D48DA468}"/>
              </a:ext>
            </a:extLst>
          </p:cNvPr>
          <p:cNvSpPr txBox="1"/>
          <p:nvPr/>
        </p:nvSpPr>
        <p:spPr>
          <a:xfrm>
            <a:off x="250825" y="981075"/>
            <a:ext cx="8642350" cy="855234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b="0" dirty="0">
                <a:latin typeface="黑体" panose="02010609060101010101" pitchFamily="49" charset="-122"/>
              </a:rPr>
              <a:t>  </a:t>
            </a:r>
            <a:r>
              <a:rPr lang="zh-CN" altLang="en-US" b="0" dirty="0">
                <a:solidFill>
                  <a:srgbClr val="0000FF"/>
                </a:solidFill>
                <a:latin typeface="黑体" panose="02010609060101010101" pitchFamily="49" charset="-122"/>
              </a:rPr>
              <a:t>小功率三极管体积小，价格低</a:t>
            </a:r>
            <a:r>
              <a:rPr lang="zh-CN" altLang="en-US" b="0" dirty="0">
                <a:latin typeface="黑体" panose="02010609060101010101" pitchFamily="49" charset="-122"/>
              </a:rPr>
              <a:t>，虽然功率比较小，但许多管子的</a:t>
            </a:r>
            <a:r>
              <a:rPr lang="zh-CN" altLang="en-US" b="0" dirty="0">
                <a:solidFill>
                  <a:srgbClr val="0000FF"/>
                </a:solidFill>
                <a:latin typeface="黑体" panose="02010609060101010101" pitchFamily="49" charset="-122"/>
              </a:rPr>
              <a:t>额定电流达到</a:t>
            </a:r>
            <a:r>
              <a:rPr lang="en-US" altLang="zh-CN" b="0" dirty="0">
                <a:solidFill>
                  <a:srgbClr val="0000FF"/>
                </a:solidFill>
                <a:latin typeface="黑体" panose="02010609060101010101" pitchFamily="49" charset="-122"/>
              </a:rPr>
              <a:t>0.2A</a:t>
            </a:r>
            <a:r>
              <a:rPr lang="zh-CN" altLang="en-US" b="0" dirty="0">
                <a:solidFill>
                  <a:srgbClr val="0000FF"/>
                </a:solidFill>
                <a:latin typeface="黑体" panose="02010609060101010101" pitchFamily="49" charset="-122"/>
              </a:rPr>
              <a:t>以上</a:t>
            </a:r>
            <a:r>
              <a:rPr lang="zh-CN" altLang="en-US" b="0" dirty="0">
                <a:latin typeface="黑体" panose="02010609060101010101" pitchFamily="49" charset="-122"/>
              </a:rPr>
              <a:t>。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955ED82-21BE-96D9-F2FB-8FA325F598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4448779"/>
              </p:ext>
            </p:extLst>
          </p:nvPr>
        </p:nvGraphicFramePr>
        <p:xfrm>
          <a:off x="971550" y="2420938"/>
          <a:ext cx="6769100" cy="1447800"/>
        </p:xfrm>
        <a:graphic>
          <a:graphicData uri="http://schemas.openxmlformats.org/drawingml/2006/table">
            <a:tbl>
              <a:tblPr/>
              <a:tblGrid>
                <a:gridCol w="1944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5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型号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altLang="zh-CN" sz="2400" b="1" baseline="-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CEO</a:t>
                      </a:r>
                      <a:endParaRPr lang="en-US" altLang="zh-CN" sz="24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400" b="1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2400" b="1" baseline="-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altLang="zh-CN" sz="24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400" b="1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sz="2400" b="1" baseline="-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altLang="zh-CN" sz="24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S8050</a:t>
                      </a:r>
                      <a:endParaRPr lang="en-US" altLang="zh-CN" sz="24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25V</a:t>
                      </a:r>
                      <a:endParaRPr lang="en-US" altLang="zh-CN" sz="24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0.5A</a:t>
                      </a:r>
                      <a:endParaRPr lang="en-US" altLang="zh-CN" sz="24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100MHz</a:t>
                      </a:r>
                      <a:endParaRPr lang="en-US" altLang="zh-CN" sz="24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2N3904</a:t>
                      </a:r>
                      <a:endParaRPr lang="en-US" altLang="zh-CN" sz="24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40V</a:t>
                      </a:r>
                      <a:endParaRPr lang="en-US" altLang="zh-CN" sz="24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0.2A</a:t>
                      </a:r>
                      <a:endParaRPr lang="en-US" altLang="zh-CN" sz="24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300MHz</a:t>
                      </a:r>
                      <a:endParaRPr lang="en-US" altLang="zh-CN" sz="24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66959B6D-FCA2-461C-B5C7-B6956A04BE75}"/>
              </a:ext>
            </a:extLst>
          </p:cNvPr>
          <p:cNvSpPr txBox="1"/>
          <p:nvPr/>
        </p:nvSpPr>
        <p:spPr>
          <a:xfrm>
            <a:off x="250825" y="4257092"/>
            <a:ext cx="8642350" cy="1277979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b="0" dirty="0">
                <a:latin typeface="黑体" panose="02010609060101010101" pitchFamily="49" charset="-122"/>
              </a:rPr>
              <a:t>  以上三极管可在开关工作频率为几百</a:t>
            </a:r>
            <a:r>
              <a:rPr lang="en-US" altLang="zh-CN" b="0" dirty="0">
                <a:latin typeface="黑体" panose="02010609060101010101" pitchFamily="49" charset="-122"/>
              </a:rPr>
              <a:t>kHz</a:t>
            </a:r>
            <a:r>
              <a:rPr lang="zh-CN" altLang="en-US" b="0" dirty="0">
                <a:latin typeface="黑体" panose="02010609060101010101" pitchFamily="49" charset="-122"/>
              </a:rPr>
              <a:t>以下的电路中满足负载电流要求。且</a:t>
            </a:r>
            <a:r>
              <a:rPr lang="en-US" altLang="zh-CN" b="0" dirty="0">
                <a:latin typeface="黑体" panose="02010609060101010101" pitchFamily="49" charset="-122"/>
              </a:rPr>
              <a:t>β</a:t>
            </a:r>
            <a:r>
              <a:rPr lang="zh-CN" altLang="en-US" b="0" dirty="0">
                <a:latin typeface="黑体" panose="02010609060101010101" pitchFamily="49" charset="-122"/>
              </a:rPr>
              <a:t>值大，通常为</a:t>
            </a:r>
            <a:r>
              <a:rPr lang="en-US" altLang="zh-CN" b="0" dirty="0">
                <a:latin typeface="黑体" panose="02010609060101010101" pitchFamily="49" charset="-122"/>
              </a:rPr>
              <a:t>100</a:t>
            </a:r>
            <a:r>
              <a:rPr lang="zh-CN" altLang="en-US" b="0" dirty="0">
                <a:latin typeface="黑体" panose="02010609060101010101" pitchFamily="49" charset="-122"/>
              </a:rPr>
              <a:t>以上，只需较小的基极电流</a:t>
            </a:r>
            <a:r>
              <a:rPr lang="en-US" altLang="zh-CN" b="0" dirty="0">
                <a:latin typeface="黑体" panose="02010609060101010101" pitchFamily="49" charset="-122"/>
              </a:rPr>
              <a:t>IB</a:t>
            </a:r>
            <a:r>
              <a:rPr lang="zh-CN" altLang="en-US" b="0" dirty="0">
                <a:latin typeface="黑体" panose="02010609060101010101" pitchFamily="49" charset="-122"/>
              </a:rPr>
              <a:t>就可使之处于饱和状态。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9811C62-FC7D-5243-4DE1-0707A0EA6A2C}"/>
              </a:ext>
            </a:extLst>
          </p:cNvPr>
          <p:cNvSpPr/>
          <p:nvPr/>
        </p:nvSpPr>
        <p:spPr>
          <a:xfrm>
            <a:off x="2165417" y="1872606"/>
            <a:ext cx="4221027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66"/>
                </a:solidFill>
                <a:latin typeface="Times New Roman" panose="02020603050405020304" pitchFamily="18" charset="0"/>
              </a:rPr>
              <a:t>常用</a:t>
            </a:r>
            <a:r>
              <a:rPr lang="en-US" altLang="zh-CN" sz="2400" dirty="0">
                <a:solidFill>
                  <a:srgbClr val="FF0066"/>
                </a:solidFill>
                <a:latin typeface="Times New Roman" panose="02020603050405020304" pitchFamily="18" charset="0"/>
              </a:rPr>
              <a:t>NPN</a:t>
            </a:r>
            <a:r>
              <a:rPr lang="zh-CN" altLang="en-US" sz="2400" dirty="0">
                <a:solidFill>
                  <a:srgbClr val="FF0066"/>
                </a:solidFill>
                <a:latin typeface="Times New Roman" panose="02020603050405020304" pitchFamily="18" charset="0"/>
              </a:rPr>
              <a:t>型小功率三极管参数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D30004C-7D6E-1276-56F7-C5CFF22BF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" y="5775689"/>
            <a:ext cx="9144000" cy="5138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FBBD8BA-F701-1146-69DB-56B6F00F1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993" y="3287407"/>
            <a:ext cx="4896544" cy="33919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DEACF36-E428-5672-25C5-0544452C6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5800" y="344297"/>
            <a:ext cx="5400600" cy="283660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5A2FD88-0901-22CE-066E-E8CB08A1F7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1236" y="3187183"/>
            <a:ext cx="5544108" cy="367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3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226FA-6CE4-DDC6-2C86-608B156D4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DBEDC2-4571-D867-B645-5AAE05229E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3D00F3-C5C2-44C8-A145-F039BC2726CB}" type="slidenum">
              <a:rPr lang="zh-CN" altLang="en-US" smtClean="0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1ADA8F-2D5A-D7E9-B481-BDDB5ADB42BE}"/>
              </a:ext>
            </a:extLst>
          </p:cNvPr>
          <p:cNvSpPr txBox="1"/>
          <p:nvPr/>
        </p:nvSpPr>
        <p:spPr>
          <a:xfrm>
            <a:off x="377534" y="1052736"/>
            <a:ext cx="8388932" cy="1282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  <a:sym typeface="+mn-ea"/>
              </a:rPr>
              <a:t>设有一个阻抗为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  <a:sym typeface="+mn-ea"/>
              </a:rPr>
              <a:t>40Ω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，工作电压为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  <a:sym typeface="+mn-ea"/>
              </a:rPr>
              <a:t>4.5V</a:t>
            </a:r>
            <a:r>
              <a:rPr lang="en-US" altLang="zh-CN" b="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~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  <a:sym typeface="+mn-ea"/>
              </a:rPr>
              <a:t>5.5V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  <a:sym typeface="+mn-ea"/>
              </a:rPr>
              <a:t>的负载，要求以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  <a:sym typeface="+mn-ea"/>
              </a:rPr>
              <a:t>74HC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  <a:sym typeface="+mn-ea"/>
              </a:rPr>
              <a:t>系列数字器件的输出电平控制此负载的开启与关断，试设计相应的开关电路。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462C0045-7A9D-8320-1192-4436C40AA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276872"/>
            <a:ext cx="4321176" cy="403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解：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由负载的工作电压和阻抗可知负载的工作电流为：</a:t>
            </a:r>
          </a:p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=5V/40Ω=125mA</a:t>
            </a:r>
          </a:p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负载的工作电流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实际上就是三极管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的集电极电流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可选择以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S8050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作为开关元件，构成低端开关电路。</a:t>
            </a:r>
          </a:p>
        </p:txBody>
      </p:sp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id="{9D91DFE3-E7E6-1449-B5C9-82EEDB2654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49081" y="2279050"/>
          <a:ext cx="2967037" cy="374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390540" imgH="4273544" progId="Visio.Drawing.11">
                  <p:embed/>
                </p:oleObj>
              </mc:Choice>
              <mc:Fallback>
                <p:oleObj name="Visio" r:id="rId2" imgW="3390540" imgH="4273544" progId="Visio.Drawing.11">
                  <p:embed/>
                  <p:pic>
                    <p:nvPicPr>
                      <p:cNvPr id="12" name="Object 5">
                        <a:extLst>
                          <a:ext uri="{FF2B5EF4-FFF2-40B4-BE49-F238E27FC236}">
                            <a16:creationId xmlns:a16="http://schemas.microsoft.com/office/drawing/2014/main" id="{E3251FAD-8504-777F-0B14-816FA99541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081" y="2279050"/>
                        <a:ext cx="2967037" cy="374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119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226FA-6CE4-DDC6-2C86-608B156D4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DBEDC2-4571-D867-B645-5AAE05229E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3D00F3-C5C2-44C8-A145-F039BC2726CB}" type="slidenum">
              <a:rPr lang="zh-CN" altLang="en-US" smtClean="0"/>
              <a:pPr>
                <a:defRPr/>
              </a:pPr>
              <a:t>52</a:t>
            </a:fld>
            <a:endParaRPr lang="en-US" altLang="zh-CN"/>
          </a:p>
        </p:txBody>
      </p:sp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id="{9D91DFE3-E7E6-1449-B5C9-82EEDB2654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066420"/>
              </p:ext>
            </p:extLst>
          </p:nvPr>
        </p:nvGraphicFramePr>
        <p:xfrm>
          <a:off x="5577168" y="800708"/>
          <a:ext cx="2967037" cy="374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390540" imgH="4273544" progId="Visio.Drawing.11">
                  <p:embed/>
                </p:oleObj>
              </mc:Choice>
              <mc:Fallback>
                <p:oleObj name="Visio" r:id="rId2" imgW="3390540" imgH="4273544" progId="Visio.Drawing.11">
                  <p:embed/>
                  <p:pic>
                    <p:nvPicPr>
                      <p:cNvPr id="12" name="Object 5">
                        <a:extLst>
                          <a:ext uri="{FF2B5EF4-FFF2-40B4-BE49-F238E27FC236}">
                            <a16:creationId xmlns:a16="http://schemas.microsoft.com/office/drawing/2014/main" id="{9D91DFE3-E7E6-1449-B5C9-82EEDB2654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7168" y="800708"/>
                        <a:ext cx="2967037" cy="374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2">
            <a:extLst>
              <a:ext uri="{FF2B5EF4-FFF2-40B4-BE49-F238E27FC236}">
                <a16:creationId xmlns:a16="http://schemas.microsoft.com/office/drawing/2014/main" id="{30B52FE8-C567-D58A-46C9-82CBD14E0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28627"/>
            <a:ext cx="4866315" cy="1066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  设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8050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β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值为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， 饱和导通时，集电极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发射极间压降＜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0.3V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，可大致取为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CES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=0.2V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。 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C14E9EA5-B3E5-2535-E818-F3D5E385E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305" y="4617132"/>
            <a:ext cx="8636639" cy="1220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74HC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系列门电路的输出参数为：输出高电平电压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OH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≥4.4V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，输出低电平电压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OL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≤ 0.1V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，在输出高、低电平时，最大输出电流值均为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4 mA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74HC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门电路的高电平输出电流可满足此要求。 </a:t>
            </a:r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E2137177-1BA9-C377-BA16-872A93F0EC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732201"/>
              </p:ext>
            </p:extLst>
          </p:nvPr>
        </p:nvGraphicFramePr>
        <p:xfrm>
          <a:off x="617538" y="2448065"/>
          <a:ext cx="3900796" cy="707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61960" imgH="431640" progId="Equation.DSMT4">
                  <p:embed/>
                </p:oleObj>
              </mc:Choice>
              <mc:Fallback>
                <p:oleObj name="Equation" r:id="rId4" imgW="2361960" imgH="431640" progId="Equation.DSMT4">
                  <p:embed/>
                  <p:pic>
                    <p:nvPicPr>
                      <p:cNvPr id="7" name="Object 5">
                        <a:extLst>
                          <a:ext uri="{FF2B5EF4-FFF2-40B4-BE49-F238E27FC236}">
                            <a16:creationId xmlns:a16="http://schemas.microsoft.com/office/drawing/2014/main" id="{1C7470D2-B6C4-AA59-8CDA-CF79AD60A9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38" y="2448065"/>
                        <a:ext cx="3900796" cy="7078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6">
            <a:extLst>
              <a:ext uri="{FF2B5EF4-FFF2-40B4-BE49-F238E27FC236}">
                <a16:creationId xmlns:a16="http://schemas.microsoft.com/office/drawing/2014/main" id="{EAC2CE9D-36EF-5AAE-932A-C0A3662BE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515" y="3221954"/>
            <a:ext cx="43211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  可使三极管处于饱和导通所需的基极电流为：</a:t>
            </a:r>
          </a:p>
        </p:txBody>
      </p:sp>
      <p:graphicFrame>
        <p:nvGraphicFramePr>
          <p:cNvPr id="10" name="Object 8">
            <a:extLst>
              <a:ext uri="{FF2B5EF4-FFF2-40B4-BE49-F238E27FC236}">
                <a16:creationId xmlns:a16="http://schemas.microsoft.com/office/drawing/2014/main" id="{A7D3C8C2-A530-E3D6-168B-1AE76F57F1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350266"/>
              </p:ext>
            </p:extLst>
          </p:nvPr>
        </p:nvGraphicFramePr>
        <p:xfrm>
          <a:off x="648368" y="3886010"/>
          <a:ext cx="3692525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82600" imgH="419040" progId="Equation.DSMT4">
                  <p:embed/>
                </p:oleObj>
              </mc:Choice>
              <mc:Fallback>
                <p:oleObj name="Equation" r:id="rId6" imgW="2082600" imgH="419040" progId="Equation.DSMT4">
                  <p:embed/>
                  <p:pic>
                    <p:nvPicPr>
                      <p:cNvPr id="14" name="Object 8">
                        <a:extLst>
                          <a:ext uri="{FF2B5EF4-FFF2-40B4-BE49-F238E27FC236}">
                            <a16:creationId xmlns:a16="http://schemas.microsoft.com/office/drawing/2014/main" id="{CD1467BA-E08E-110B-3B1A-212DE7FDE4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368" y="3886010"/>
                        <a:ext cx="3692525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648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utoUpdateAnimBg="0"/>
      <p:bldP spid="9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AE51B0-64D9-B0E4-4AE0-9A332DE7AA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3D00F3-C5C2-44C8-A145-F039BC2726CB}" type="slidenum">
              <a:rPr lang="zh-CN" altLang="en-US" smtClean="0"/>
              <a:pPr>
                <a:defRPr/>
              </a:pPr>
              <a:t>53</a:t>
            </a:fld>
            <a:endParaRPr lang="en-US" altLang="zh-CN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EAA0FBEE-DA48-8912-9231-F84429E3C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023119"/>
            <a:ext cx="85693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0" dirty="0"/>
              <a:t>        取</a:t>
            </a:r>
            <a:r>
              <a:rPr lang="en-US" altLang="zh-CN" b="0" i="1" dirty="0">
                <a:solidFill>
                  <a:srgbClr val="FF0066"/>
                </a:solidFill>
              </a:rPr>
              <a:t>U</a:t>
            </a:r>
            <a:r>
              <a:rPr lang="en-US" altLang="zh-CN" b="0" baseline="-25000" dirty="0">
                <a:solidFill>
                  <a:srgbClr val="FF0066"/>
                </a:solidFill>
              </a:rPr>
              <a:t>OH</a:t>
            </a:r>
            <a:r>
              <a:rPr lang="en-US" altLang="zh-CN" b="0" dirty="0">
                <a:solidFill>
                  <a:srgbClr val="FF0066"/>
                </a:solidFill>
              </a:rPr>
              <a:t>=4.4V</a:t>
            </a:r>
            <a:r>
              <a:rPr lang="zh-CN" altLang="en-US" b="0" dirty="0"/>
              <a:t>，即是逻辑高电平输入电压</a:t>
            </a:r>
            <a:r>
              <a:rPr lang="en-US" altLang="zh-CN" b="0" i="1" dirty="0"/>
              <a:t>U</a:t>
            </a:r>
            <a:r>
              <a:rPr lang="en-US" altLang="zh-CN" b="0" baseline="-25000" dirty="0"/>
              <a:t>i</a:t>
            </a:r>
            <a:r>
              <a:rPr lang="zh-CN" altLang="en-US" b="0" dirty="0"/>
              <a:t>，有：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B519FC8-304A-CB68-5F22-2C9BCCF94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38475AE4-44FD-7AA2-D673-8238FDD932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104623"/>
              </p:ext>
            </p:extLst>
          </p:nvPr>
        </p:nvGraphicFramePr>
        <p:xfrm>
          <a:off x="1727684" y="1435497"/>
          <a:ext cx="4824413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185035" imgH="381000" progId="Equation.3">
                  <p:embed/>
                </p:oleObj>
              </mc:Choice>
              <mc:Fallback>
                <p:oleObj r:id="rId2" imgW="2185035" imgH="381000" progId="Equation.3">
                  <p:embed/>
                  <p:pic>
                    <p:nvPicPr>
                      <p:cNvPr id="143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684" y="1435497"/>
                        <a:ext cx="4824413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5">
            <a:extLst>
              <a:ext uri="{FF2B5EF4-FFF2-40B4-BE49-F238E27FC236}">
                <a16:creationId xmlns:a16="http://schemas.microsoft.com/office/drawing/2014/main" id="{63D890C5-DA4F-145D-26E9-27B3AE1AE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089275"/>
            <a:ext cx="8713787" cy="2829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b="0" dirty="0"/>
              <a:t>        负载实际功率：    </a:t>
            </a:r>
            <a:r>
              <a:rPr lang="en-US" altLang="zh-CN" b="0" i="1" dirty="0"/>
              <a:t>P</a:t>
            </a:r>
            <a:r>
              <a:rPr lang="en-US" altLang="zh-CN" b="0" baseline="-25000" dirty="0"/>
              <a:t>O</a:t>
            </a:r>
            <a:r>
              <a:rPr lang="en-US" altLang="zh-CN" b="0" dirty="0"/>
              <a:t>= </a:t>
            </a:r>
            <a:r>
              <a:rPr lang="en-US" altLang="zh-CN" b="0" i="1" dirty="0"/>
              <a:t>U</a:t>
            </a:r>
            <a:r>
              <a:rPr lang="en-US" altLang="zh-CN" b="0" baseline="-25000" dirty="0"/>
              <a:t>O</a:t>
            </a:r>
            <a:r>
              <a:rPr lang="en-US" altLang="zh-CN" b="0" dirty="0"/>
              <a:t> · </a:t>
            </a:r>
            <a:r>
              <a:rPr lang="en-US" altLang="zh-CN" b="0" i="1" dirty="0"/>
              <a:t>I</a:t>
            </a:r>
            <a:r>
              <a:rPr lang="en-US" altLang="zh-CN" b="0" baseline="-25000" dirty="0"/>
              <a:t>C</a:t>
            </a:r>
            <a:r>
              <a:rPr lang="en-US" altLang="zh-CN" b="0" dirty="0"/>
              <a:t> = 0.58W 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b="0" dirty="0"/>
              <a:t>        </a:t>
            </a:r>
            <a:r>
              <a:rPr lang="zh-CN" altLang="en-US" b="0" dirty="0"/>
              <a:t>开关三极管功耗为：</a:t>
            </a:r>
            <a:r>
              <a:rPr lang="en-US" altLang="zh-CN" b="0" i="1" dirty="0"/>
              <a:t>P</a:t>
            </a:r>
            <a:r>
              <a:rPr lang="en-US" altLang="zh-CN" b="0" baseline="-25000" dirty="0"/>
              <a:t>T1</a:t>
            </a:r>
            <a:r>
              <a:rPr lang="en-US" altLang="zh-CN" b="0" dirty="0"/>
              <a:t>= 0.2V·120 mA=24mW 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b="0" dirty="0"/>
              <a:t>        </a:t>
            </a:r>
            <a:r>
              <a:rPr lang="zh-CN" altLang="en-US" b="0" dirty="0"/>
              <a:t>开关三极管的功耗与负载功率之比为：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b="0" dirty="0"/>
              <a:t>             </a:t>
            </a:r>
            <a:r>
              <a:rPr lang="en-US" altLang="zh-CN" b="0" dirty="0"/>
              <a:t>24mW / 0.58W= 24 </a:t>
            </a:r>
            <a:r>
              <a:rPr lang="en-US" altLang="zh-CN" b="0" dirty="0" err="1"/>
              <a:t>mW</a:t>
            </a:r>
            <a:r>
              <a:rPr lang="en-US" altLang="zh-CN" b="0" dirty="0"/>
              <a:t> / 580mW = 4.1%   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b="0" dirty="0"/>
              <a:t>        </a:t>
            </a:r>
            <a:r>
              <a:rPr lang="zh-CN" altLang="en-US" b="0" dirty="0"/>
              <a:t>门电路输出低电平</a:t>
            </a:r>
            <a:r>
              <a:rPr lang="en-US" altLang="zh-CN" b="0" i="1" dirty="0"/>
              <a:t>U</a:t>
            </a:r>
            <a:r>
              <a:rPr lang="en-US" altLang="zh-CN" b="0" baseline="-25000" dirty="0"/>
              <a:t>OL</a:t>
            </a:r>
            <a:r>
              <a:rPr lang="en-US" altLang="zh-CN" b="0" dirty="0"/>
              <a:t>≤ 0.1V</a:t>
            </a:r>
            <a:r>
              <a:rPr lang="zh-CN" altLang="en-US" b="0" dirty="0"/>
              <a:t>，三极管不会开通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C2DFE3DD-53E0-6A8F-FB11-D03D3B7B6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240" y="2162239"/>
            <a:ext cx="8569325" cy="936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zh-CN" altLang="en-US" b="0" dirty="0"/>
              <a:t>        电路开通时，负载的实际电压为：</a:t>
            </a:r>
            <a:endParaRPr lang="en-US" altLang="zh-CN" b="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0" dirty="0"/>
              <a:t>                                          </a:t>
            </a:r>
            <a:r>
              <a:rPr lang="en-US" altLang="zh-CN" b="0" i="1" dirty="0"/>
              <a:t>U</a:t>
            </a:r>
            <a:r>
              <a:rPr lang="en-US" altLang="zh-CN" b="0" baseline="-25000" dirty="0"/>
              <a:t>O</a:t>
            </a:r>
            <a:r>
              <a:rPr lang="en-US" altLang="zh-CN" b="0" dirty="0"/>
              <a:t>=5V</a:t>
            </a:r>
            <a:r>
              <a:rPr lang="en-US" altLang="zh-CN" b="0" dirty="0">
                <a:latin typeface="新宋体" panose="02010609030101010101" charset="-122"/>
                <a:ea typeface="新宋体" panose="02010609030101010101" charset="-122"/>
              </a:rPr>
              <a:t>-</a:t>
            </a:r>
            <a:r>
              <a:rPr lang="en-US" altLang="zh-CN" b="0" dirty="0"/>
              <a:t>0.2V=4.8V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FE31F75A-0976-BAF6-B9A9-B4144E789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890677FE-2BC2-D450-7EB0-E9C961BB4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260350"/>
            <a:ext cx="6192838" cy="720725"/>
          </a:xfrm>
        </p:spPr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79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D9594-E705-7EA7-8F3B-4C36ED370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1FB1C4-6317-9CA3-2349-A31BB455A3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3D00F3-C5C2-44C8-A145-F039BC2726CB}" type="slidenum">
              <a:rPr lang="zh-CN" altLang="en-US" smtClean="0"/>
              <a:pPr>
                <a:defRPr/>
              </a:pPr>
              <a:t>54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2CF9CF-6A36-4772-DECB-F2312BDA8B0D}"/>
              </a:ext>
            </a:extLst>
          </p:cNvPr>
          <p:cNvSpPr txBox="1"/>
          <p:nvPr/>
        </p:nvSpPr>
        <p:spPr>
          <a:xfrm>
            <a:off x="323528" y="1052736"/>
            <a:ext cx="8532948" cy="855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  <a:sym typeface="+mn-ea"/>
              </a:rPr>
              <a:t>设有一个阻抗为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  <a:sym typeface="+mn-ea"/>
              </a:rPr>
              <a:t>200Ω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，工作电压为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  <a:sym typeface="+mn-ea"/>
              </a:rPr>
              <a:t>12V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  <a:sym typeface="+mn-ea"/>
              </a:rPr>
              <a:t>的负载，要求以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  <a:sym typeface="+mn-ea"/>
              </a:rPr>
              <a:t>TTL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  <a:sym typeface="+mn-ea"/>
              </a:rPr>
              <a:t>电平控制此负载的开启与关断，试设计相应有开关电路。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A93AF58C-908C-AAA8-74ED-0A8654F40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844824"/>
            <a:ext cx="8631560" cy="1866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解：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    由负载的工作电压和阻抗可知其工作电流为：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思源宋体 Heavy" panose="02020900000000000000" pitchFamily="18" charset="-122"/>
                <a:cs typeface="Times New Roman" panose="02020603050405020304" pitchFamily="18" charset="0"/>
              </a:rPr>
              <a:t>            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思源宋体 Heavy" panose="02020900000000000000" pitchFamily="18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思源宋体 Heavy" panose="02020900000000000000" pitchFamily="18" charset="-122"/>
                <a:cs typeface="Times New Roman" panose="02020603050405020304" pitchFamily="18" charset="0"/>
              </a:rPr>
              <a:t>L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思源宋体 Heavy" panose="02020900000000000000" pitchFamily="18" charset="-122"/>
                <a:cs typeface="Times New Roman" panose="02020603050405020304" pitchFamily="18" charset="0"/>
              </a:rPr>
              <a:t>=12V/200Ω=60mA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可选择以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2N3904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小功率三极管作为开关元件，构成低端开关电路。</a:t>
            </a: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E9A9516C-71E4-EBE5-9742-C570FE696F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976041"/>
              </p:ext>
            </p:extLst>
          </p:nvPr>
        </p:nvGraphicFramePr>
        <p:xfrm>
          <a:off x="2136775" y="3675063"/>
          <a:ext cx="4856163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61960" imgH="431640" progId="Equation.DSMT4">
                  <p:embed/>
                </p:oleObj>
              </mc:Choice>
              <mc:Fallback>
                <p:oleObj name="Equation" r:id="rId2" imgW="2361960" imgH="431640" progId="Equation.DSMT4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7CB3C3A7-A015-9A67-AA06-7E0A820EAB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6775" y="3675063"/>
                        <a:ext cx="4856163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>
            <a:extLst>
              <a:ext uri="{FF2B5EF4-FFF2-40B4-BE49-F238E27FC236}">
                <a16:creationId xmlns:a16="http://schemas.microsoft.com/office/drawing/2014/main" id="{E744C52F-01F4-F77B-5C4E-7A694F587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7" y="4648833"/>
            <a:ext cx="85693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设选择的三极管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2N3904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β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值为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。可有： 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8D24338F-B7C5-7527-C485-D6E42603D4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644198"/>
              </p:ext>
            </p:extLst>
          </p:nvPr>
        </p:nvGraphicFramePr>
        <p:xfrm>
          <a:off x="2622538" y="5141463"/>
          <a:ext cx="3886142" cy="896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15840" imgH="419040" progId="Equation.DSMT4">
                  <p:embed/>
                </p:oleObj>
              </mc:Choice>
              <mc:Fallback>
                <p:oleObj name="Equation" r:id="rId4" imgW="18158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22538" y="5141463"/>
                        <a:ext cx="3886142" cy="8968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389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D9594-E705-7EA7-8F3B-4C36ED370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1FB1C4-6317-9CA3-2349-A31BB455A3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3D00F3-C5C2-44C8-A145-F039BC2726CB}" type="slidenum">
              <a:rPr lang="zh-CN" altLang="en-US" smtClean="0"/>
              <a:pPr>
                <a:defRPr/>
              </a:pPr>
              <a:t>55</a:t>
            </a:fld>
            <a:endParaRPr lang="en-US" altLang="zh-CN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81481BF3-5ED7-9155-3811-709514329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544" y="1106625"/>
            <a:ext cx="86423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TTL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标准的输出高电平为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OH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≥3.6V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，故有： </a:t>
            </a:r>
          </a:p>
        </p:txBody>
      </p:sp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2713A726-C983-FA9E-E9F9-073FEBC523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715035"/>
              </p:ext>
            </p:extLst>
          </p:nvPr>
        </p:nvGraphicFramePr>
        <p:xfrm>
          <a:off x="1871700" y="1689614"/>
          <a:ext cx="4822825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61960" imgH="431640" progId="Equation.DSMT4">
                  <p:embed/>
                </p:oleObj>
              </mc:Choice>
              <mc:Fallback>
                <p:oleObj name="Equation" r:id="rId2" imgW="2361960" imgH="431640" progId="Equation.DSMT4">
                  <p:embed/>
                  <p:pic>
                    <p:nvPicPr>
                      <p:cNvPr id="15" name="Object 6">
                        <a:extLst>
                          <a:ext uri="{FF2B5EF4-FFF2-40B4-BE49-F238E27FC236}">
                            <a16:creationId xmlns:a16="http://schemas.microsoft.com/office/drawing/2014/main" id="{5312D1F5-0F5D-B900-DD2E-6A700B516A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700" y="1689614"/>
                        <a:ext cx="4822825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7">
            <a:extLst>
              <a:ext uri="{FF2B5EF4-FFF2-40B4-BE49-F238E27FC236}">
                <a16:creationId xmlns:a16="http://schemas.microsoft.com/office/drawing/2014/main" id="{AEA92ABF-0A9F-395E-F78F-A71792242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842" y="2962974"/>
            <a:ext cx="8713788" cy="3034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74LS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系列门电路的高电平输出电流</a:t>
            </a:r>
            <a:r>
              <a:rPr kumimoji="0" lang="en-US" altLang="zh-CN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OH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≤0.4mA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，但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74LS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系列的缓冲器，如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74LS125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缓冲器的高电平最大输出电流为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2.6mA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，可满足此电路要求。</a:t>
            </a:r>
          </a:p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电路开通时，负载实际电压：</a:t>
            </a:r>
            <a:r>
              <a:rPr kumimoji="0" lang="en-US" altLang="zh-CN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0" lang="en-US" altLang="zh-CN" b="0" i="0" u="none" strike="noStrike" kern="1200" cap="none" spc="0" normalizeH="0" baseline="-25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=12V-0.2V=11.8V</a:t>
            </a:r>
            <a:endParaRPr kumimoji="0" lang="en-US" altLang="zh-CN" b="0" i="1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负载功率：</a:t>
            </a:r>
            <a:r>
              <a:rPr kumimoji="0" lang="en-US" altLang="zh-CN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0" lang="en-US" altLang="zh-CN" b="0" i="0" u="none" strike="noStrike" kern="1200" cap="none" spc="0" normalizeH="0" baseline="-25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0" lang="en-US" altLang="zh-CN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0" lang="en-US" altLang="zh-CN" b="0" i="0" u="none" strike="noStrike" kern="1200" cap="none" spc="0" normalizeH="0" baseline="-25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 · </a:t>
            </a:r>
            <a:r>
              <a:rPr kumimoji="0" lang="en-US" altLang="zh-CN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b="0" i="0" u="none" strike="noStrike" kern="1200" cap="none" spc="0" normalizeH="0" baseline="-25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 =11.8V · 59mA= 0.7W </a:t>
            </a:r>
          </a:p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三极管的功耗：</a:t>
            </a:r>
            <a:r>
              <a:rPr kumimoji="0" lang="en-US" altLang="zh-CN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0" lang="en-US" altLang="zh-CN" b="0" i="0" u="none" strike="noStrike" kern="1200" cap="none" spc="0" normalizeH="0" baseline="-25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T1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cs typeface="Times New Roman" panose="02020603050405020304" pitchFamily="18" charset="0"/>
              </a:rPr>
              <a:t>=0.2V · 59 mA= 11.8mW </a:t>
            </a:r>
          </a:p>
        </p:txBody>
      </p:sp>
    </p:spTree>
    <p:extLst>
      <p:ext uri="{BB962C8B-B14F-4D97-AF65-F5344CB8AC3E}">
        <p14:creationId xmlns:p14="http://schemas.microsoft.com/office/powerpoint/2010/main" val="276540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3C658-C3D2-6A3E-2828-C38146D1F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高端电源开关电路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AF7449-889A-076F-0714-55889AC397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3D00F3-C5C2-44C8-A145-F039BC2726CB}" type="slidenum">
              <a:rPr lang="zh-CN" altLang="en-US" smtClean="0"/>
              <a:pPr>
                <a:defRPr/>
              </a:pPr>
              <a:t>56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08F86B-E0D3-E362-B376-05B56AFBC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1186243"/>
            <a:ext cx="3304762" cy="3142857"/>
          </a:xfrm>
          <a:prstGeom prst="rect">
            <a:avLst/>
          </a:prstGeom>
        </p:spPr>
      </p:pic>
      <p:sp>
        <p:nvSpPr>
          <p:cNvPr id="6" name="Text Box 2">
            <a:extLst>
              <a:ext uri="{FF2B5EF4-FFF2-40B4-BE49-F238E27FC236}">
                <a16:creationId xmlns:a16="http://schemas.microsoft.com/office/drawing/2014/main" id="{FE3C215B-6048-9FE0-E36F-608EC1B1F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04" y="1048932"/>
            <a:ext cx="5220704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457200" algn="l">
              <a:lnSpc>
                <a:spcPct val="120000"/>
              </a:lnSpc>
              <a:spcBef>
                <a:spcPts val="0"/>
              </a:spcBef>
            </a:pPr>
            <a:r>
              <a:rPr lang="zh-CN" altLang="en-US" b="0" dirty="0"/>
              <a:t>简单的</a:t>
            </a:r>
            <a:r>
              <a:rPr lang="zh-CN" altLang="en-US" b="0" dirty="0">
                <a:solidFill>
                  <a:srgbClr val="FF0000"/>
                </a:solidFill>
              </a:rPr>
              <a:t>高端开关应用</a:t>
            </a:r>
            <a:endParaRPr lang="en-US" altLang="zh-CN" b="0" dirty="0">
              <a:solidFill>
                <a:srgbClr val="FF0000"/>
              </a:solidFill>
            </a:endParaRPr>
          </a:p>
          <a:p>
            <a:pPr indent="457200" algn="l">
              <a:lnSpc>
                <a:spcPct val="120000"/>
              </a:lnSpc>
              <a:spcBef>
                <a:spcPts val="0"/>
              </a:spcBef>
            </a:pPr>
            <a:r>
              <a:rPr lang="zh-CN" altLang="en-US" b="0" dirty="0">
                <a:latin typeface="+mn-lt"/>
              </a:rPr>
              <a:t>将</a:t>
            </a:r>
            <a:r>
              <a:rPr lang="en-US" altLang="zh-CN" b="0" dirty="0">
                <a:latin typeface="+mn-lt"/>
              </a:rPr>
              <a:t>NPN</a:t>
            </a:r>
            <a:r>
              <a:rPr lang="zh-CN" altLang="en-US" b="0" dirty="0">
                <a:latin typeface="+mn-lt"/>
              </a:rPr>
              <a:t>型三极管</a:t>
            </a:r>
            <a:r>
              <a:rPr lang="en-US" altLang="zh-CN" b="0" dirty="0">
                <a:latin typeface="+mn-lt"/>
              </a:rPr>
              <a:t>T</a:t>
            </a:r>
            <a:r>
              <a:rPr lang="en-US" altLang="zh-CN" b="0" baseline="-25000" dirty="0">
                <a:latin typeface="+mn-lt"/>
              </a:rPr>
              <a:t>1</a:t>
            </a:r>
            <a:r>
              <a:rPr lang="zh-CN" altLang="en-US" b="0" dirty="0">
                <a:latin typeface="+mn-lt"/>
              </a:rPr>
              <a:t>与负载</a:t>
            </a:r>
            <a:r>
              <a:rPr lang="en-US" altLang="zh-CN" b="0" i="1" dirty="0">
                <a:latin typeface="+mn-lt"/>
              </a:rPr>
              <a:t>R</a:t>
            </a:r>
            <a:r>
              <a:rPr lang="en-US" altLang="zh-CN" b="0" baseline="-25000" dirty="0">
                <a:latin typeface="+mn-lt"/>
              </a:rPr>
              <a:t>L</a:t>
            </a:r>
            <a:r>
              <a:rPr lang="zh-CN" altLang="en-US" b="0" dirty="0">
                <a:latin typeface="+mn-lt"/>
              </a:rPr>
              <a:t>调换位置，即得高端开关电路。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FD826FA0-31E5-38B7-8F21-ECE403A10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04" y="3863949"/>
            <a:ext cx="5732743" cy="1379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457200" algn="l">
              <a:lnSpc>
                <a:spcPct val="120000"/>
              </a:lnSpc>
              <a:spcBef>
                <a:spcPts val="0"/>
              </a:spcBef>
            </a:pPr>
            <a:r>
              <a:rPr lang="zh-CN" altLang="en-US" b="0" dirty="0">
                <a:latin typeface="+mn-lt"/>
              </a:rPr>
              <a:t>只有通过增加一组电压更高的电源，使三极管的基极</a:t>
            </a:r>
            <a:r>
              <a:rPr lang="en-US" altLang="zh-CN" b="0" dirty="0">
                <a:latin typeface="+mn-lt"/>
              </a:rPr>
              <a:t>B</a:t>
            </a:r>
            <a:r>
              <a:rPr lang="zh-CN" altLang="en-US" b="0" dirty="0">
                <a:latin typeface="+mn-lt"/>
              </a:rPr>
              <a:t>点电位高于</a:t>
            </a:r>
            <a:r>
              <a:rPr lang="en-US" altLang="zh-CN" b="0" dirty="0">
                <a:latin typeface="+mn-lt"/>
              </a:rPr>
              <a:t>VCC</a:t>
            </a:r>
            <a:r>
              <a:rPr lang="zh-CN" altLang="en-US" b="0" dirty="0">
                <a:latin typeface="+mn-lt"/>
              </a:rPr>
              <a:t>，才能使</a:t>
            </a:r>
            <a:r>
              <a:rPr lang="en-US" altLang="zh-CN" b="0" dirty="0">
                <a:latin typeface="+mn-lt"/>
              </a:rPr>
              <a:t>T1</a:t>
            </a:r>
            <a:r>
              <a:rPr lang="zh-CN" altLang="en-US" b="0" dirty="0">
                <a:latin typeface="+mn-lt"/>
              </a:rPr>
              <a:t>处于饱和状态</a:t>
            </a:r>
            <a:r>
              <a:rPr lang="zh-CN" altLang="en-US" b="0" dirty="0">
                <a:latin typeface="+mn-ea"/>
                <a:ea typeface="+mn-ea"/>
              </a:rPr>
              <a:t>。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A5B54D26-F2B7-4D65-E86A-BB41D5F43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04" y="2459745"/>
            <a:ext cx="5328716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457200" algn="l">
              <a:lnSpc>
                <a:spcPct val="120000"/>
              </a:lnSpc>
              <a:spcBef>
                <a:spcPts val="0"/>
              </a:spcBef>
            </a:pPr>
            <a:r>
              <a:rPr lang="zh-CN" altLang="en-US" b="0" dirty="0">
                <a:latin typeface="+mn-lt"/>
              </a:rPr>
              <a:t>但</a:t>
            </a:r>
            <a:r>
              <a:rPr lang="en-US" altLang="zh-CN" b="0" dirty="0">
                <a:latin typeface="+mn-lt"/>
              </a:rPr>
              <a:t>T</a:t>
            </a:r>
            <a:r>
              <a:rPr lang="en-US" altLang="zh-CN" b="0" baseline="-25000" dirty="0">
                <a:latin typeface="+mn-lt"/>
              </a:rPr>
              <a:t>1</a:t>
            </a:r>
            <a:r>
              <a:rPr lang="zh-CN" altLang="en-US" b="0" dirty="0">
                <a:latin typeface="+mn-lt"/>
              </a:rPr>
              <a:t>开始导通后，</a:t>
            </a:r>
            <a:r>
              <a:rPr lang="en-US" altLang="zh-CN" b="0" i="1" dirty="0">
                <a:latin typeface="+mn-lt"/>
              </a:rPr>
              <a:t>I</a:t>
            </a:r>
            <a:r>
              <a:rPr lang="en-US" altLang="zh-CN" b="0" baseline="-25000" dirty="0">
                <a:latin typeface="+mn-lt"/>
              </a:rPr>
              <a:t>E</a:t>
            </a:r>
            <a:r>
              <a:rPr lang="zh-CN" altLang="en-US" b="0" dirty="0">
                <a:latin typeface="+mn-lt"/>
              </a:rPr>
              <a:t>流过负载</a:t>
            </a:r>
            <a:r>
              <a:rPr lang="en-US" altLang="zh-CN" b="0" i="1" dirty="0">
                <a:latin typeface="+mn-lt"/>
              </a:rPr>
              <a:t>R</a:t>
            </a:r>
            <a:r>
              <a:rPr lang="en-US" altLang="zh-CN" b="0" baseline="-25000" dirty="0">
                <a:latin typeface="+mn-lt"/>
              </a:rPr>
              <a:t>L</a:t>
            </a:r>
            <a:r>
              <a:rPr lang="zh-CN" altLang="en-US" b="0" dirty="0">
                <a:latin typeface="+mn-lt"/>
              </a:rPr>
              <a:t>立即就会使</a:t>
            </a:r>
            <a:r>
              <a:rPr lang="en-US" altLang="zh-CN" b="0" dirty="0">
                <a:latin typeface="+mn-lt"/>
              </a:rPr>
              <a:t>A</a:t>
            </a:r>
            <a:r>
              <a:rPr lang="zh-CN" altLang="en-US" b="0" dirty="0">
                <a:latin typeface="+mn-lt"/>
              </a:rPr>
              <a:t>点电位上升，</a:t>
            </a:r>
            <a:r>
              <a:rPr lang="zh-CN" altLang="en-US" b="0" dirty="0">
                <a:solidFill>
                  <a:srgbClr val="FF0000"/>
                </a:solidFill>
                <a:latin typeface="+mn-lt"/>
              </a:rPr>
              <a:t>以负反馈形式抑制</a:t>
            </a:r>
            <a:r>
              <a:rPr lang="en-US" altLang="zh-CN" b="0" dirty="0">
                <a:solidFill>
                  <a:srgbClr val="FF0000"/>
                </a:solidFill>
                <a:latin typeface="+mn-lt"/>
              </a:rPr>
              <a:t>T</a:t>
            </a:r>
            <a:r>
              <a:rPr lang="en-US" altLang="zh-CN" b="0" baseline="-25000" dirty="0">
                <a:solidFill>
                  <a:srgbClr val="FF0000"/>
                </a:solidFill>
                <a:latin typeface="+mn-lt"/>
              </a:rPr>
              <a:t>1</a:t>
            </a:r>
            <a:r>
              <a:rPr lang="zh-CN" altLang="en-US" b="0" dirty="0">
                <a:solidFill>
                  <a:srgbClr val="FF0000"/>
                </a:solidFill>
                <a:latin typeface="+mn-lt"/>
              </a:rPr>
              <a:t>的导通。</a:t>
            </a:r>
          </a:p>
        </p:txBody>
      </p:sp>
    </p:spTree>
    <p:extLst>
      <p:ext uri="{BB962C8B-B14F-4D97-AF65-F5344CB8AC3E}">
        <p14:creationId xmlns:p14="http://schemas.microsoft.com/office/powerpoint/2010/main" val="170377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87491-88D1-4ABE-DBC2-1A708C7F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高端电源开关电路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65EE7E-CF29-6B4B-EA8D-6D98DD6A7C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3D00F3-C5C2-44C8-A145-F039BC2726CB}" type="slidenum">
              <a:rPr lang="zh-CN" altLang="en-US" smtClean="0"/>
              <a:pPr>
                <a:defRPr/>
              </a:pPr>
              <a:t>57</a:t>
            </a:fld>
            <a:endParaRPr lang="en-US" altLang="zh-CN"/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DB83166C-0BE1-06FC-B5DC-3BD1D25E7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151" y="4148948"/>
            <a:ext cx="8642350" cy="127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b="0" dirty="0"/>
              <a:t>        </a:t>
            </a:r>
            <a:r>
              <a:rPr lang="zh-CN" altLang="en-US" b="0" dirty="0"/>
              <a:t>当</a:t>
            </a:r>
            <a:r>
              <a:rPr lang="en-US" altLang="zh-CN" b="0" i="1" dirty="0"/>
              <a:t>U</a:t>
            </a:r>
            <a:r>
              <a:rPr lang="en-US" altLang="zh-CN" b="0" baseline="-25000" dirty="0"/>
              <a:t>i</a:t>
            </a:r>
            <a:r>
              <a:rPr lang="zh-CN" altLang="en-US" b="0" dirty="0"/>
              <a:t>为近似等于电源电压</a:t>
            </a:r>
            <a:r>
              <a:rPr lang="en-US" altLang="zh-CN" b="0" i="1" dirty="0"/>
              <a:t>V</a:t>
            </a:r>
            <a:r>
              <a:rPr lang="en-US" altLang="zh-CN" b="0" baseline="-25000" dirty="0"/>
              <a:t>CC</a:t>
            </a:r>
            <a:r>
              <a:rPr lang="zh-CN" altLang="en-US" b="0" dirty="0"/>
              <a:t>的高电平时，电源电压</a:t>
            </a:r>
            <a:r>
              <a:rPr lang="en-US" altLang="zh-CN" b="0" i="1" dirty="0"/>
              <a:t>V</a:t>
            </a:r>
            <a:r>
              <a:rPr lang="en-US" altLang="zh-CN" b="0" baseline="-25000" dirty="0"/>
              <a:t>CC</a:t>
            </a:r>
            <a:r>
              <a:rPr lang="zh-CN" altLang="en-US" b="0" dirty="0"/>
              <a:t>与输入电压</a:t>
            </a:r>
            <a:r>
              <a:rPr lang="en-US" altLang="zh-CN" b="0" i="1" dirty="0"/>
              <a:t>U</a:t>
            </a:r>
            <a:r>
              <a:rPr lang="en-US" altLang="zh-CN" b="0" baseline="-25000" dirty="0"/>
              <a:t>i</a:t>
            </a:r>
            <a:r>
              <a:rPr lang="zh-CN" altLang="en-US" b="0" dirty="0"/>
              <a:t>之间的电位差低于</a:t>
            </a:r>
            <a:r>
              <a:rPr lang="en-US" altLang="zh-CN" b="0" dirty="0"/>
              <a:t>T</a:t>
            </a:r>
            <a:r>
              <a:rPr lang="en-US" altLang="zh-CN" b="0" baseline="-25000" dirty="0"/>
              <a:t>1</a:t>
            </a:r>
            <a:r>
              <a:rPr lang="zh-CN" altLang="en-US" b="0" dirty="0"/>
              <a:t>的发射极至基极导通电压，</a:t>
            </a:r>
            <a:r>
              <a:rPr lang="en-US" altLang="zh-CN" b="0" dirty="0"/>
              <a:t>T</a:t>
            </a:r>
            <a:r>
              <a:rPr lang="en-US" altLang="zh-CN" b="0" baseline="-25000" dirty="0"/>
              <a:t>1</a:t>
            </a:r>
            <a:r>
              <a:rPr lang="zh-CN" altLang="en-US" b="0" dirty="0"/>
              <a:t>的基极电流为</a:t>
            </a:r>
            <a:r>
              <a:rPr lang="en-US" altLang="zh-CN" b="0" dirty="0"/>
              <a:t>0</a:t>
            </a:r>
            <a:r>
              <a:rPr lang="zh-CN" altLang="en-US" b="0" dirty="0"/>
              <a:t>，</a:t>
            </a:r>
            <a:r>
              <a:rPr lang="zh-CN" altLang="en-US" b="0" i="1" dirty="0"/>
              <a:t> </a:t>
            </a:r>
            <a:r>
              <a:rPr lang="zh-CN" altLang="en-US" b="0" dirty="0"/>
              <a:t>处于截止状态。</a:t>
            </a: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661928F7-9B4A-CDB5-C084-6D696E482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151" y="1700808"/>
            <a:ext cx="5473700" cy="2090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b="0" dirty="0"/>
              <a:t>        PNP</a:t>
            </a:r>
            <a:r>
              <a:rPr lang="zh-CN" altLang="en-US" b="0" dirty="0"/>
              <a:t>型三极管与</a:t>
            </a:r>
            <a:r>
              <a:rPr lang="en-US" altLang="zh-CN" b="0" dirty="0"/>
              <a:t>NPN</a:t>
            </a:r>
            <a:r>
              <a:rPr lang="zh-CN" altLang="en-US" b="0" dirty="0"/>
              <a:t>型三极管的电流方向相反，故在电路中，当</a:t>
            </a:r>
            <a:r>
              <a:rPr lang="en-US" altLang="zh-CN" b="0" i="1" dirty="0"/>
              <a:t>U</a:t>
            </a:r>
            <a:r>
              <a:rPr lang="en-US" altLang="zh-CN" b="0" baseline="-25000" dirty="0"/>
              <a:t>i</a:t>
            </a:r>
            <a:r>
              <a:rPr lang="zh-CN" altLang="en-US" b="0" dirty="0"/>
              <a:t>为低电平时，电源电压</a:t>
            </a:r>
            <a:r>
              <a:rPr lang="en-US" altLang="zh-CN" b="0" i="1" dirty="0"/>
              <a:t>V</a:t>
            </a:r>
            <a:r>
              <a:rPr lang="en-US" altLang="zh-CN" b="0" baseline="-25000" dirty="0"/>
              <a:t>CC</a:t>
            </a:r>
            <a:r>
              <a:rPr lang="zh-CN" altLang="en-US" b="0" dirty="0"/>
              <a:t>经三极管</a:t>
            </a:r>
            <a:r>
              <a:rPr lang="en-US" altLang="zh-CN" b="0" dirty="0"/>
              <a:t>T</a:t>
            </a:r>
            <a:r>
              <a:rPr lang="en-US" altLang="zh-CN" b="0" baseline="-25000" dirty="0"/>
              <a:t>1</a:t>
            </a:r>
            <a:r>
              <a:rPr lang="zh-CN" altLang="en-US" b="0" dirty="0"/>
              <a:t>的发射极至基极产生基极电流，使三极管</a:t>
            </a:r>
            <a:r>
              <a:rPr lang="en-US" altLang="zh-CN" b="0" dirty="0"/>
              <a:t>T</a:t>
            </a:r>
            <a:r>
              <a:rPr lang="en-US" altLang="zh-CN" b="0" baseline="-25000" dirty="0"/>
              <a:t>1</a:t>
            </a:r>
            <a:r>
              <a:rPr lang="zh-CN" altLang="en-US" b="0" dirty="0"/>
              <a:t>进入导通状态。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2F81C35-FB54-0CE9-C249-131186A6E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139" y="998799"/>
            <a:ext cx="2952381" cy="2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02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FBF18-4819-4AC5-6559-C3AB60ED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高端电源开关电路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61BB62-87C4-59E0-E2B5-863FC5B578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3D00F3-C5C2-44C8-A145-F039BC2726CB}" type="slidenum">
              <a:rPr lang="zh-CN" altLang="en-US" smtClean="0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EFAAE476-9B78-DFC0-B498-FD59E1967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4" y="952246"/>
            <a:ext cx="81375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0" dirty="0"/>
              <a:t>        PNP</a:t>
            </a:r>
            <a:r>
              <a:rPr lang="zh-CN" altLang="en-US" b="0" dirty="0"/>
              <a:t>型三极管构成的开关电路的设计应从后向前计算。设输入电压</a:t>
            </a:r>
            <a:r>
              <a:rPr lang="en-US" altLang="zh-CN" b="0" i="1" dirty="0"/>
              <a:t>U</a:t>
            </a:r>
            <a:r>
              <a:rPr lang="en-US" altLang="zh-CN" b="0" baseline="-25000" dirty="0"/>
              <a:t>i</a:t>
            </a:r>
            <a:r>
              <a:rPr lang="zh-CN" altLang="en-US" b="0" dirty="0"/>
              <a:t>为低电平，使</a:t>
            </a:r>
            <a:r>
              <a:rPr lang="en-US" altLang="zh-CN" b="0" dirty="0"/>
              <a:t>PNP</a:t>
            </a:r>
            <a:r>
              <a:rPr lang="zh-CN" altLang="en-US" b="0" dirty="0"/>
              <a:t>型三极管</a:t>
            </a:r>
            <a:r>
              <a:rPr lang="en-US" altLang="zh-CN" b="0" dirty="0"/>
              <a:t>T</a:t>
            </a:r>
            <a:r>
              <a:rPr lang="en-US" altLang="zh-CN" b="0" baseline="-25000" dirty="0"/>
              <a:t>1</a:t>
            </a:r>
            <a:r>
              <a:rPr lang="zh-CN" altLang="en-US" b="0" dirty="0"/>
              <a:t>处于饱和导通状态，则其集电极电流</a:t>
            </a:r>
            <a:r>
              <a:rPr lang="en-US" altLang="zh-CN" b="0" i="1" dirty="0"/>
              <a:t>I</a:t>
            </a:r>
            <a:r>
              <a:rPr lang="en-US" altLang="zh-CN" b="0" baseline="-25000" dirty="0"/>
              <a:t>C</a:t>
            </a:r>
            <a:r>
              <a:rPr lang="zh-CN" altLang="en-US" b="0" dirty="0"/>
              <a:t>为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8646AA3-4CD1-494B-BD45-0ABB9E7E8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9CC2A97C-676A-7A26-851B-2F0A3D9B96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084646"/>
              </p:ext>
            </p:extLst>
          </p:nvPr>
        </p:nvGraphicFramePr>
        <p:xfrm>
          <a:off x="2997200" y="2055813"/>
          <a:ext cx="217963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77760" imgH="431640" progId="Equation.DSMT4">
                  <p:embed/>
                </p:oleObj>
              </mc:Choice>
              <mc:Fallback>
                <p:oleObj name="Equation" r:id="rId2" imgW="977760" imgH="431640" progId="Equation.DSMT4">
                  <p:embed/>
                  <p:pic>
                    <p:nvPicPr>
                      <p:cNvPr id="819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2055813"/>
                        <a:ext cx="2179638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5">
            <a:extLst>
              <a:ext uri="{FF2B5EF4-FFF2-40B4-BE49-F238E27FC236}">
                <a16:creationId xmlns:a16="http://schemas.microsoft.com/office/drawing/2014/main" id="{A9FB66A8-10EE-6516-9278-1EA406CD2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" y="2847284"/>
            <a:ext cx="8785225" cy="936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zh-CN" b="0" dirty="0"/>
              <a:t>        </a:t>
            </a:r>
            <a:r>
              <a:rPr lang="zh-CN" altLang="en-US" b="0" dirty="0"/>
              <a:t>小功率三极管的饱和压降</a:t>
            </a:r>
            <a:r>
              <a:rPr lang="en-US" altLang="zh-CN" b="0" i="1" dirty="0"/>
              <a:t>U</a:t>
            </a:r>
            <a:r>
              <a:rPr lang="en-US" altLang="zh-CN" b="0" baseline="-25000" dirty="0"/>
              <a:t>ECS</a:t>
            </a:r>
            <a:r>
              <a:rPr lang="zh-CN" altLang="en-US" b="0" dirty="0"/>
              <a:t>一般在</a:t>
            </a:r>
            <a:r>
              <a:rPr lang="en-US" altLang="zh-CN" b="0" dirty="0">
                <a:solidFill>
                  <a:srgbClr val="FF0000"/>
                </a:solidFill>
              </a:rPr>
              <a:t>0.1V~0.5V</a:t>
            </a:r>
            <a:r>
              <a:rPr lang="zh-CN" altLang="en-US" b="0" dirty="0"/>
              <a:t>之间。可大致估测</a:t>
            </a:r>
            <a:r>
              <a:rPr lang="en-US" altLang="zh-CN" b="0" i="1" dirty="0"/>
              <a:t>U</a:t>
            </a:r>
            <a:r>
              <a:rPr lang="en-US" altLang="zh-CN" b="0" baseline="-25000" dirty="0"/>
              <a:t>ECS</a:t>
            </a:r>
            <a:r>
              <a:rPr lang="zh-CN" altLang="en-US" b="0" dirty="0"/>
              <a:t>的值。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50C8207C-52BC-2C99-C111-54A665AF8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13F3C2FF-6D5C-BF0F-0682-3F271D8EEA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992130"/>
              </p:ext>
            </p:extLst>
          </p:nvPr>
        </p:nvGraphicFramePr>
        <p:xfrm>
          <a:off x="2880282" y="3320988"/>
          <a:ext cx="15113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660400" imgH="381000" progId="Equation.3">
                  <p:embed/>
                </p:oleObj>
              </mc:Choice>
              <mc:Fallback>
                <p:oleObj name="公式" r:id="rId4" imgW="660400" imgH="381000" progId="Equation.3">
                  <p:embed/>
                  <p:pic>
                    <p:nvPicPr>
                      <p:cNvPr id="819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0282" y="3320988"/>
                        <a:ext cx="15113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8">
            <a:extLst>
              <a:ext uri="{FF2B5EF4-FFF2-40B4-BE49-F238E27FC236}">
                <a16:creationId xmlns:a16="http://schemas.microsoft.com/office/drawing/2014/main" id="{D09EF635-17E9-7264-0039-AE18294BD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5976" y="3494909"/>
            <a:ext cx="2592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i="1" dirty="0">
                <a:solidFill>
                  <a:srgbClr val="FF0000"/>
                </a:solidFill>
              </a:rPr>
              <a:t>k</a:t>
            </a:r>
            <a:r>
              <a:rPr lang="en-US" altLang="zh-CN" b="0" dirty="0">
                <a:solidFill>
                  <a:srgbClr val="FF0000"/>
                </a:solidFill>
              </a:rPr>
              <a:t>=</a:t>
            </a:r>
            <a:r>
              <a:rPr lang="zh-CN" altLang="en-US" b="0" dirty="0">
                <a:solidFill>
                  <a:srgbClr val="FF0000"/>
                </a:solidFill>
              </a:rPr>
              <a:t>（</a:t>
            </a:r>
            <a:r>
              <a:rPr lang="en-US" altLang="zh-CN" b="0" dirty="0">
                <a:solidFill>
                  <a:srgbClr val="FF0000"/>
                </a:solidFill>
              </a:rPr>
              <a:t>1.5~2</a:t>
            </a:r>
            <a:r>
              <a:rPr lang="zh-CN" altLang="en-US" b="0" dirty="0">
                <a:solidFill>
                  <a:srgbClr val="FF0000"/>
                </a:solidFill>
              </a:rPr>
              <a:t>）。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A33EA649-AE81-6D83-10E3-2E900F640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82" y="5409220"/>
            <a:ext cx="33484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 dirty="0"/>
              <a:t>于是可得基极限流电阻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9BCBA243-75F9-3F1A-588A-F2BF8FDE9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Object 10">
            <a:extLst>
              <a:ext uri="{FF2B5EF4-FFF2-40B4-BE49-F238E27FC236}">
                <a16:creationId xmlns:a16="http://schemas.microsoft.com/office/drawing/2014/main" id="{E481663A-BE3A-98C8-7928-0F3FD4F173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5475627"/>
              </p:ext>
            </p:extLst>
          </p:nvPr>
        </p:nvGraphicFramePr>
        <p:xfrm>
          <a:off x="1467027" y="4149080"/>
          <a:ext cx="5472112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197100" imgH="368300" progId="Equation.3">
                  <p:embed/>
                </p:oleObj>
              </mc:Choice>
              <mc:Fallback>
                <p:oleObj name="公式" r:id="rId6" imgW="2197100" imgH="368300" progId="Equation.3">
                  <p:embed/>
                  <p:pic>
                    <p:nvPicPr>
                      <p:cNvPr id="8193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7027" y="4149080"/>
                        <a:ext cx="5472112" cy="922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3">
            <a:extLst>
              <a:ext uri="{FF2B5EF4-FFF2-40B4-BE49-F238E27FC236}">
                <a16:creationId xmlns:a16="http://schemas.microsoft.com/office/drawing/2014/main" id="{6CF436AD-A38A-B198-FDBB-9BAA0DA0E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Object 12">
            <a:extLst>
              <a:ext uri="{FF2B5EF4-FFF2-40B4-BE49-F238E27FC236}">
                <a16:creationId xmlns:a16="http://schemas.microsoft.com/office/drawing/2014/main" id="{609910C6-9301-232F-09E5-C3D3F962BE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317290"/>
              </p:ext>
            </p:extLst>
          </p:nvPr>
        </p:nvGraphicFramePr>
        <p:xfrm>
          <a:off x="4077989" y="5085184"/>
          <a:ext cx="3240088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181100" imgH="368300" progId="Equation.3">
                  <p:embed/>
                </p:oleObj>
              </mc:Choice>
              <mc:Fallback>
                <p:oleObj name="公式" r:id="rId8" imgW="1181100" imgH="368300" progId="Equation.3">
                  <p:embed/>
                  <p:pic>
                    <p:nvPicPr>
                      <p:cNvPr id="8193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7989" y="5085184"/>
                        <a:ext cx="3240088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304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9">
            <a:extLst>
              <a:ext uri="{FF2B5EF4-FFF2-40B4-BE49-F238E27FC236}">
                <a16:creationId xmlns:a16="http://schemas.microsoft.com/office/drawing/2014/main" id="{F55FF7B1-0B13-FADF-7352-039463AF18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FF0443-FAEC-4A57-AB4E-AA9B6B388838}" type="slidenum">
              <a:rPr lang="zh-CN" altLang="en-US" sz="1600" smtClean="0">
                <a:solidFill>
                  <a:srgbClr val="FFFF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6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A2DB2689-28DB-9E0E-4403-AB486361F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1580" y="1586112"/>
            <a:ext cx="5204894" cy="474736"/>
          </a:xfrm>
          <a:solidFill>
            <a:srgbClr val="BDFFFF"/>
          </a:solidFill>
          <a:ln cap="flat" algn="ctr">
            <a:solidFill>
              <a:srgbClr val="FF33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/>
          <a:p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发射结正向偏置，集电结反向偏置。</a:t>
            </a:r>
          </a:p>
        </p:txBody>
      </p:sp>
      <p:grpSp>
        <p:nvGrpSpPr>
          <p:cNvPr id="717827" name="Group 3">
            <a:extLst>
              <a:ext uri="{FF2B5EF4-FFF2-40B4-BE49-F238E27FC236}">
                <a16:creationId xmlns:a16="http://schemas.microsoft.com/office/drawing/2014/main" id="{A8CC6DA6-5025-85E8-C04C-1299894B8D44}"/>
              </a:ext>
            </a:extLst>
          </p:cNvPr>
          <p:cNvGrpSpPr>
            <a:grpSpLocks/>
          </p:cNvGrpSpPr>
          <p:nvPr/>
        </p:nvGrpSpPr>
        <p:grpSpPr bwMode="auto">
          <a:xfrm>
            <a:off x="4433888" y="1346201"/>
            <a:ext cx="4706938" cy="4103688"/>
            <a:chOff x="2518" y="1029"/>
            <a:chExt cx="2965" cy="2585"/>
          </a:xfrm>
        </p:grpSpPr>
        <p:graphicFrame>
          <p:nvGraphicFramePr>
            <p:cNvPr id="11278" name="Object 4">
              <a:extLst>
                <a:ext uri="{FF2B5EF4-FFF2-40B4-BE49-F238E27FC236}">
                  <a16:creationId xmlns:a16="http://schemas.microsoft.com/office/drawing/2014/main" id="{2097B344-5203-29AF-B6B4-812151B3C8D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27818987"/>
                </p:ext>
              </p:extLst>
            </p:nvPr>
          </p:nvGraphicFramePr>
          <p:xfrm>
            <a:off x="2518" y="1029"/>
            <a:ext cx="2965" cy="2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3565862" imgH="3109301" progId="Visio.Drawing.11">
                    <p:embed/>
                  </p:oleObj>
                </mc:Choice>
                <mc:Fallback>
                  <p:oleObj name="Visio" r:id="rId2" imgW="3565862" imgH="3109301" progId="Visio.Drawing.11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8" y="1029"/>
                          <a:ext cx="2965" cy="25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9" name="Line 5">
              <a:extLst>
                <a:ext uri="{FF2B5EF4-FFF2-40B4-BE49-F238E27FC236}">
                  <a16:creationId xmlns:a16="http://schemas.microsoft.com/office/drawing/2014/main" id="{A600F3F3-E41E-94C0-7620-6AB474FF2F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1" y="3283"/>
              <a:ext cx="0" cy="23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0" name="Line 6">
              <a:extLst>
                <a:ext uri="{FF2B5EF4-FFF2-40B4-BE49-F238E27FC236}">
                  <a16:creationId xmlns:a16="http://schemas.microsoft.com/office/drawing/2014/main" id="{861E2676-C13F-7C28-A554-5D8F6A009B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1" y="1180"/>
              <a:ext cx="0" cy="23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dirty="0"/>
                <a:t> </a:t>
              </a:r>
              <a:endParaRPr lang="zh-CN" altLang="en-US" dirty="0"/>
            </a:p>
          </p:txBody>
        </p:sp>
        <p:sp>
          <p:nvSpPr>
            <p:cNvPr id="11281" name="Line 7">
              <a:extLst>
                <a:ext uri="{FF2B5EF4-FFF2-40B4-BE49-F238E27FC236}">
                  <a16:creationId xmlns:a16="http://schemas.microsoft.com/office/drawing/2014/main" id="{83E5737F-1692-9AE4-46F5-B4B0746DA4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6" y="2273"/>
              <a:ext cx="246" cy="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70" name="Rectangle 9">
            <a:extLst>
              <a:ext uri="{FF2B5EF4-FFF2-40B4-BE49-F238E27FC236}">
                <a16:creationId xmlns:a16="http://schemas.microsoft.com/office/drawing/2014/main" id="{387021F1-276A-FCD0-23EE-0E65A538C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CN" altLang="en-US"/>
          </a:p>
        </p:txBody>
      </p:sp>
      <p:sp>
        <p:nvSpPr>
          <p:cNvPr id="717834" name="AutoShape 10">
            <a:extLst>
              <a:ext uri="{FF2B5EF4-FFF2-40B4-BE49-F238E27FC236}">
                <a16:creationId xmlns:a16="http://schemas.microsoft.com/office/drawing/2014/main" id="{32AA73B0-3B1B-3381-2FB8-6032FE0EDFFC}"/>
              </a:ext>
            </a:extLst>
          </p:cNvPr>
          <p:cNvSpPr>
            <a:spLocks/>
          </p:cNvSpPr>
          <p:nvPr/>
        </p:nvSpPr>
        <p:spPr bwMode="auto">
          <a:xfrm>
            <a:off x="3203575" y="5049838"/>
            <a:ext cx="1295400" cy="838200"/>
          </a:xfrm>
          <a:prstGeom prst="borderCallout2">
            <a:avLst>
              <a:gd name="adj1" fmla="val 13634"/>
              <a:gd name="adj2" fmla="val 105884"/>
              <a:gd name="adj3" fmla="val 13634"/>
              <a:gd name="adj4" fmla="val 187134"/>
              <a:gd name="adj5" fmla="val -2083"/>
              <a:gd name="adj6" fmla="val 271199"/>
            </a:avLst>
          </a:prstGeom>
          <a:solidFill>
            <a:srgbClr val="FFFFCC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dirty="0"/>
              <a:t>NPN</a:t>
            </a:r>
            <a:r>
              <a:rPr kumimoji="1" lang="zh-CN" altLang="en-US" dirty="0"/>
              <a:t>管</a:t>
            </a:r>
            <a:r>
              <a:rPr kumimoji="1" lang="en-US" altLang="zh-CN" i="1" dirty="0"/>
              <a:t>I</a:t>
            </a:r>
            <a:r>
              <a:rPr kumimoji="1" lang="en-US" altLang="zh-CN" baseline="-25000" dirty="0"/>
              <a:t>E</a:t>
            </a:r>
            <a:r>
              <a:rPr kumimoji="1" lang="zh-CN" altLang="en-US" dirty="0"/>
              <a:t>流出</a:t>
            </a:r>
          </a:p>
        </p:txBody>
      </p:sp>
      <p:sp>
        <p:nvSpPr>
          <p:cNvPr id="717835" name="AutoShape 11">
            <a:extLst>
              <a:ext uri="{FF2B5EF4-FFF2-40B4-BE49-F238E27FC236}">
                <a16:creationId xmlns:a16="http://schemas.microsoft.com/office/drawing/2014/main" id="{41788CD9-64F4-0247-48E2-C11BAE51BE36}"/>
              </a:ext>
            </a:extLst>
          </p:cNvPr>
          <p:cNvSpPr>
            <a:spLocks/>
          </p:cNvSpPr>
          <p:nvPr/>
        </p:nvSpPr>
        <p:spPr bwMode="auto">
          <a:xfrm>
            <a:off x="3167063" y="3176588"/>
            <a:ext cx="1260475" cy="838200"/>
          </a:xfrm>
          <a:prstGeom prst="borderCallout2">
            <a:avLst>
              <a:gd name="adj1" fmla="val 13634"/>
              <a:gd name="adj2" fmla="val 106046"/>
              <a:gd name="adj3" fmla="val 13634"/>
              <a:gd name="adj4" fmla="val 168514"/>
              <a:gd name="adj5" fmla="val -172727"/>
              <a:gd name="adj6" fmla="val 271662"/>
            </a:avLst>
          </a:prstGeom>
          <a:solidFill>
            <a:srgbClr val="FFFFCC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dirty="0"/>
              <a:t>NPN</a:t>
            </a:r>
            <a:r>
              <a:rPr kumimoji="1" lang="zh-CN" altLang="en-US" dirty="0"/>
              <a:t>管</a:t>
            </a:r>
            <a:r>
              <a:rPr kumimoji="1" lang="en-US" altLang="zh-CN" i="1" dirty="0"/>
              <a:t>I</a:t>
            </a:r>
            <a:r>
              <a:rPr kumimoji="1" lang="en-US" altLang="zh-CN" baseline="-25000" dirty="0"/>
              <a:t>C</a:t>
            </a:r>
            <a:r>
              <a:rPr kumimoji="1" lang="zh-CN" altLang="en-US" dirty="0"/>
              <a:t>流入</a:t>
            </a:r>
          </a:p>
        </p:txBody>
      </p:sp>
      <p:sp>
        <p:nvSpPr>
          <p:cNvPr id="717836" name="AutoShape 12">
            <a:extLst>
              <a:ext uri="{FF2B5EF4-FFF2-40B4-BE49-F238E27FC236}">
                <a16:creationId xmlns:a16="http://schemas.microsoft.com/office/drawing/2014/main" id="{C873F459-3BC7-A6FE-1124-772D5E16A43E}"/>
              </a:ext>
            </a:extLst>
          </p:cNvPr>
          <p:cNvSpPr>
            <a:spLocks/>
          </p:cNvSpPr>
          <p:nvPr/>
        </p:nvSpPr>
        <p:spPr bwMode="auto">
          <a:xfrm>
            <a:off x="3167063" y="4113213"/>
            <a:ext cx="1295400" cy="838200"/>
          </a:xfrm>
          <a:prstGeom prst="borderCallout2">
            <a:avLst>
              <a:gd name="adj1" fmla="val 13634"/>
              <a:gd name="adj2" fmla="val 105884"/>
              <a:gd name="adj3" fmla="val 13634"/>
              <a:gd name="adj4" fmla="val 142894"/>
              <a:gd name="adj5" fmla="val -75000"/>
              <a:gd name="adj6" fmla="val 181250"/>
            </a:avLst>
          </a:prstGeom>
          <a:solidFill>
            <a:srgbClr val="FFFFCC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dirty="0"/>
              <a:t>NPN</a:t>
            </a:r>
            <a:r>
              <a:rPr kumimoji="1" lang="zh-CN" altLang="en-US" dirty="0"/>
              <a:t>管</a:t>
            </a:r>
            <a:r>
              <a:rPr kumimoji="1" lang="en-US" altLang="zh-CN" i="1" dirty="0"/>
              <a:t>I</a:t>
            </a:r>
            <a:r>
              <a:rPr kumimoji="1" lang="en-US" altLang="zh-CN" baseline="-25000" dirty="0"/>
              <a:t>B</a:t>
            </a:r>
            <a:r>
              <a:rPr kumimoji="1" lang="zh-CN" altLang="en-US" dirty="0"/>
              <a:t>流入</a:t>
            </a:r>
          </a:p>
        </p:txBody>
      </p:sp>
      <p:sp>
        <p:nvSpPr>
          <p:cNvPr id="11274" name="Rectangle 13">
            <a:extLst>
              <a:ext uri="{FF2B5EF4-FFF2-40B4-BE49-F238E27FC236}">
                <a16:creationId xmlns:a16="http://schemas.microsoft.com/office/drawing/2014/main" id="{EEC4368C-927D-BC90-35D0-CBF8766CC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60350"/>
            <a:ext cx="619283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0">
                <a:solidFill>
                  <a:srgbClr val="FF0000"/>
                </a:solidFill>
              </a:rPr>
              <a:t>6.1.2  </a:t>
            </a:r>
            <a:r>
              <a:rPr lang="zh-CN" altLang="en-US" sz="2800" b="0">
                <a:solidFill>
                  <a:srgbClr val="FF0000"/>
                </a:solidFill>
              </a:rPr>
              <a:t>晶体管的电流分配与放大作用</a:t>
            </a:r>
          </a:p>
        </p:txBody>
      </p:sp>
      <p:graphicFrame>
        <p:nvGraphicFramePr>
          <p:cNvPr id="717843" name="Object 19">
            <a:extLst>
              <a:ext uri="{FF2B5EF4-FFF2-40B4-BE49-F238E27FC236}">
                <a16:creationId xmlns:a16="http://schemas.microsoft.com/office/drawing/2014/main" id="{37083038-CC08-A547-97DD-75D8CF3655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928733"/>
              </p:ext>
            </p:extLst>
          </p:nvPr>
        </p:nvGraphicFramePr>
        <p:xfrm>
          <a:off x="179388" y="2302793"/>
          <a:ext cx="974725" cy="174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694944" imgH="1242441" progId="Visio.Drawing.11">
                  <p:embed/>
                </p:oleObj>
              </mc:Choice>
              <mc:Fallback>
                <p:oleObj name="Visio" r:id="rId4" imgW="694944" imgH="1242441" progId="Visio.Drawing.11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302793"/>
                        <a:ext cx="974725" cy="174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45" name="Rectangle 21">
            <a:extLst>
              <a:ext uri="{FF2B5EF4-FFF2-40B4-BE49-F238E27FC236}">
                <a16:creationId xmlns:a16="http://schemas.microsoft.com/office/drawing/2014/main" id="{015A22EE-39D6-42A6-43E6-64EE03340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331" y="4115539"/>
            <a:ext cx="2795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chemeClr val="tx2"/>
                </a:solidFill>
                <a:sym typeface="Symbol" panose="05050102010706020507" pitchFamily="18" charset="2"/>
              </a:rPr>
              <a:t>NPN</a:t>
            </a:r>
            <a:r>
              <a:rPr lang="zh-CN" altLang="en-US" dirty="0">
                <a:solidFill>
                  <a:schemeClr val="tx2"/>
                </a:solidFill>
                <a:sym typeface="Symbol" panose="05050102010706020507" pitchFamily="18" charset="2"/>
              </a:rPr>
              <a:t>型：</a:t>
            </a:r>
            <a:r>
              <a:rPr lang="en-US" altLang="zh-CN" i="1" dirty="0">
                <a:solidFill>
                  <a:schemeClr val="tx2"/>
                </a:solidFill>
                <a:sym typeface="Symbol" panose="05050102010706020507" pitchFamily="18" charset="2"/>
              </a:rPr>
              <a:t>V</a:t>
            </a:r>
            <a:r>
              <a:rPr lang="en-US" altLang="zh-CN" baseline="-25000" dirty="0">
                <a:solidFill>
                  <a:schemeClr val="tx2"/>
                </a:solidFill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chemeClr val="tx2"/>
                </a:solidFill>
                <a:sym typeface="Symbol" panose="05050102010706020507" pitchFamily="18" charset="2"/>
              </a:rPr>
              <a:t>&gt;</a:t>
            </a:r>
            <a:r>
              <a:rPr lang="en-US" altLang="zh-CN" i="1" dirty="0">
                <a:solidFill>
                  <a:schemeClr val="tx2"/>
                </a:solidFill>
                <a:sym typeface="Symbol" panose="05050102010706020507" pitchFamily="18" charset="2"/>
              </a:rPr>
              <a:t>V</a:t>
            </a:r>
            <a:r>
              <a:rPr lang="en-US" altLang="zh-CN" baseline="-25000" dirty="0">
                <a:solidFill>
                  <a:schemeClr val="tx2"/>
                </a:solidFill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chemeClr val="tx2"/>
                </a:solidFill>
                <a:sym typeface="Symbol" panose="05050102010706020507" pitchFamily="18" charset="2"/>
              </a:rPr>
              <a:t>&gt;</a:t>
            </a:r>
            <a:r>
              <a:rPr lang="en-US" altLang="zh-CN" i="1" dirty="0">
                <a:solidFill>
                  <a:schemeClr val="tx2"/>
                </a:solidFill>
                <a:sym typeface="Symbol" panose="05050102010706020507" pitchFamily="18" charset="2"/>
              </a:rPr>
              <a:t>V</a:t>
            </a:r>
            <a:r>
              <a:rPr lang="en-US" altLang="zh-CN" baseline="-25000" dirty="0">
                <a:solidFill>
                  <a:schemeClr val="tx2"/>
                </a:solidFill>
                <a:sym typeface="Symbol" panose="05050102010706020507" pitchFamily="18" charset="2"/>
              </a:rPr>
              <a:t>E</a:t>
            </a:r>
            <a:endParaRPr lang="zh-CN" altLang="en-US" baseline="-25000" dirty="0">
              <a:solidFill>
                <a:schemeClr val="tx2"/>
              </a:solidFill>
              <a:sym typeface="Symbol" panose="05050102010706020507" pitchFamily="18" charset="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AB47E3-D05F-BAFF-2261-F5AABEACE35D}"/>
              </a:ext>
            </a:extLst>
          </p:cNvPr>
          <p:cNvSpPr txBox="1"/>
          <p:nvPr/>
        </p:nvSpPr>
        <p:spPr>
          <a:xfrm>
            <a:off x="287524" y="1052736"/>
            <a:ext cx="46222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、放大的外部条件：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1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7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7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nimBg="1"/>
      <p:bldP spid="717834" grpId="0" animBg="1" autoUpdateAnimBg="0"/>
      <p:bldP spid="717835" grpId="0" animBg="1" autoUpdateAnimBg="0"/>
      <p:bldP spid="717836" grpId="0" animBg="1" autoUpdateAnimBg="0"/>
      <p:bldP spid="71784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CC272-8A5B-33B2-85FB-8A9B3E52F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高端电源开关电路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6B8273-5D96-AD4E-D817-94BD61E369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3D00F3-C5C2-44C8-A145-F039BC2726CB}" type="slidenum">
              <a:rPr lang="zh-CN" altLang="en-US" smtClean="0"/>
              <a:pPr>
                <a:defRPr/>
              </a:pPr>
              <a:t>59</a:t>
            </a:fld>
            <a:endParaRPr lang="en-US" altLang="zh-CN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68A2CE61-9B0E-D6AE-CDB2-91F73D397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241" y="969400"/>
            <a:ext cx="8713787" cy="127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b="0" dirty="0"/>
              <a:t>        </a:t>
            </a:r>
            <a:r>
              <a:rPr lang="zh-CN" altLang="en-US" b="0" dirty="0"/>
              <a:t>当输入电压</a:t>
            </a:r>
            <a:r>
              <a:rPr lang="en-US" altLang="zh-CN" b="0" i="1" dirty="0"/>
              <a:t>U</a:t>
            </a:r>
            <a:r>
              <a:rPr lang="en-US" altLang="zh-CN" b="0" baseline="-25000" dirty="0"/>
              <a:t>i</a:t>
            </a:r>
            <a:r>
              <a:rPr lang="zh-CN" altLang="en-US" b="0" dirty="0"/>
              <a:t>为近似于电源电压</a:t>
            </a:r>
            <a:r>
              <a:rPr lang="en-US" altLang="zh-CN" b="0" i="1" dirty="0"/>
              <a:t>V</a:t>
            </a:r>
            <a:r>
              <a:rPr lang="en-US" altLang="zh-CN" b="0" baseline="-25000" dirty="0"/>
              <a:t>CC</a:t>
            </a:r>
            <a:r>
              <a:rPr lang="zh-CN" altLang="en-US" b="0" dirty="0"/>
              <a:t>的高电平时，由于电源电压</a:t>
            </a:r>
            <a:r>
              <a:rPr lang="en-US" altLang="zh-CN" b="0" i="1" dirty="0"/>
              <a:t>V</a:t>
            </a:r>
            <a:r>
              <a:rPr lang="en-US" altLang="zh-CN" b="0" baseline="-25000" dirty="0"/>
              <a:t>CC</a:t>
            </a:r>
            <a:r>
              <a:rPr lang="zh-CN" altLang="en-US" b="0" dirty="0"/>
              <a:t>与输入电压</a:t>
            </a:r>
            <a:r>
              <a:rPr lang="en-US" altLang="zh-CN" b="0" i="1" dirty="0"/>
              <a:t>U</a:t>
            </a:r>
            <a:r>
              <a:rPr lang="en-US" altLang="zh-CN" b="0" baseline="-25000" dirty="0"/>
              <a:t>i</a:t>
            </a:r>
            <a:r>
              <a:rPr lang="zh-CN" altLang="en-US" b="0" dirty="0"/>
              <a:t>之间的电位差低于三极管</a:t>
            </a:r>
            <a:r>
              <a:rPr lang="en-US" altLang="zh-CN" b="0" dirty="0"/>
              <a:t>T</a:t>
            </a:r>
            <a:r>
              <a:rPr lang="en-US" altLang="zh-CN" b="0" baseline="-25000" dirty="0"/>
              <a:t>1</a:t>
            </a:r>
            <a:r>
              <a:rPr lang="zh-CN" altLang="en-US" b="0" dirty="0"/>
              <a:t>的发射极至基极电压，因此三极管</a:t>
            </a:r>
            <a:r>
              <a:rPr lang="en-US" altLang="zh-CN" b="0" dirty="0"/>
              <a:t>T</a:t>
            </a:r>
            <a:r>
              <a:rPr lang="en-US" altLang="zh-CN" b="0" baseline="-25000" dirty="0"/>
              <a:t>1</a:t>
            </a:r>
            <a:r>
              <a:rPr lang="zh-CN" altLang="en-US" b="0" dirty="0"/>
              <a:t>的基极电流为</a:t>
            </a:r>
            <a:r>
              <a:rPr lang="en-US" altLang="zh-CN" b="0" dirty="0"/>
              <a:t>0</a:t>
            </a:r>
            <a:r>
              <a:rPr lang="zh-CN" altLang="en-US" b="0" dirty="0"/>
              <a:t>，</a:t>
            </a:r>
            <a:r>
              <a:rPr lang="zh-CN" altLang="en-US" b="0" i="1" dirty="0"/>
              <a:t> </a:t>
            </a:r>
            <a:r>
              <a:rPr lang="en-US" altLang="zh-CN" b="0" dirty="0"/>
              <a:t>T</a:t>
            </a:r>
            <a:r>
              <a:rPr lang="en-US" altLang="zh-CN" b="0" baseline="-25000" dirty="0"/>
              <a:t>1</a:t>
            </a:r>
            <a:r>
              <a:rPr lang="zh-CN" altLang="en-US" b="0" dirty="0"/>
              <a:t>处于截止状态。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3A2F04B6-DD03-C413-B39C-295FBD38A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275234"/>
            <a:ext cx="8713788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b="0" dirty="0"/>
              <a:t>        PNP</a:t>
            </a:r>
            <a:r>
              <a:rPr lang="zh-CN" altLang="en-US" b="0" dirty="0"/>
              <a:t>型小功率三极管体积小，价格低，虽然功率比较小，但</a:t>
            </a:r>
            <a:r>
              <a:rPr lang="zh-CN" altLang="en-US" b="0" dirty="0">
                <a:solidFill>
                  <a:srgbClr val="FF0000"/>
                </a:solidFill>
              </a:rPr>
              <a:t>许多管子的额定电流达到</a:t>
            </a:r>
            <a:r>
              <a:rPr lang="en-US" altLang="zh-CN" b="0" dirty="0">
                <a:solidFill>
                  <a:srgbClr val="FF0000"/>
                </a:solidFill>
              </a:rPr>
              <a:t>0.2A</a:t>
            </a:r>
            <a:r>
              <a:rPr lang="zh-CN" altLang="en-US" b="0" dirty="0">
                <a:solidFill>
                  <a:srgbClr val="FF0000"/>
                </a:solidFill>
              </a:rPr>
              <a:t>以上</a:t>
            </a:r>
            <a:r>
              <a:rPr lang="zh-CN" altLang="en-US" b="0" dirty="0"/>
              <a:t>。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FBE92BC8-9A9F-D0A4-8E42-E94D3EA62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700" y="3143628"/>
            <a:ext cx="6335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 dirty="0"/>
              <a:t>常用</a:t>
            </a:r>
            <a:r>
              <a:rPr lang="en-US" altLang="zh-CN" b="0" dirty="0"/>
              <a:t>PNP</a:t>
            </a:r>
            <a:r>
              <a:rPr lang="zh-CN" altLang="en-US" b="0" dirty="0"/>
              <a:t>型小功率三极管参数</a:t>
            </a:r>
          </a:p>
        </p:txBody>
      </p:sp>
      <p:graphicFrame>
        <p:nvGraphicFramePr>
          <p:cNvPr id="8" name="Group 92">
            <a:extLst>
              <a:ext uri="{FF2B5EF4-FFF2-40B4-BE49-F238E27FC236}">
                <a16:creationId xmlns:a16="http://schemas.microsoft.com/office/drawing/2014/main" id="{E21D3208-FDD2-DEAA-7728-EC6DD7610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500195"/>
              </p:ext>
            </p:extLst>
          </p:nvPr>
        </p:nvGraphicFramePr>
        <p:xfrm>
          <a:off x="1043608" y="3670160"/>
          <a:ext cx="6696075" cy="1371600"/>
        </p:xfrm>
        <a:graphic>
          <a:graphicData uri="http://schemas.openxmlformats.org/drawingml/2006/table">
            <a:tbl>
              <a:tblPr/>
              <a:tblGrid>
                <a:gridCol w="1871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1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型号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CEO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S8550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25V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0.5A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100MHz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2N3906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40V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0.2A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300MHz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 Box 93">
            <a:extLst>
              <a:ext uri="{FF2B5EF4-FFF2-40B4-BE49-F238E27FC236}">
                <a16:creationId xmlns:a16="http://schemas.microsoft.com/office/drawing/2014/main" id="{7882F7A3-7D60-49B5-BE74-6C02ADDF2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32" y="5049180"/>
            <a:ext cx="5813340" cy="493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457200" algn="l">
              <a:lnSpc>
                <a:spcPct val="120000"/>
              </a:lnSpc>
              <a:spcBef>
                <a:spcPts val="0"/>
              </a:spcBef>
            </a:pPr>
            <a:r>
              <a:rPr lang="en-US" altLang="zh-CN" b="0" dirty="0">
                <a:solidFill>
                  <a:srgbClr val="FF0000"/>
                </a:solidFill>
              </a:rPr>
              <a:t>PNP</a:t>
            </a:r>
            <a:r>
              <a:rPr lang="zh-CN" altLang="en-US" b="0" dirty="0">
                <a:solidFill>
                  <a:srgbClr val="FF0000"/>
                </a:solidFill>
              </a:rPr>
              <a:t>型三极管的</a:t>
            </a:r>
            <a:r>
              <a:rPr lang="en-US" altLang="zh-CN" b="0" dirty="0">
                <a:solidFill>
                  <a:srgbClr val="FF0000"/>
                </a:solidFill>
              </a:rPr>
              <a:t>β</a:t>
            </a:r>
            <a:r>
              <a:rPr lang="zh-CN" altLang="en-US" b="0" dirty="0">
                <a:solidFill>
                  <a:srgbClr val="FF0000"/>
                </a:solidFill>
              </a:rPr>
              <a:t>值通常也为</a:t>
            </a:r>
            <a:r>
              <a:rPr lang="en-US" altLang="zh-CN" b="0" dirty="0">
                <a:solidFill>
                  <a:srgbClr val="FF0000"/>
                </a:solidFill>
              </a:rPr>
              <a:t>100</a:t>
            </a:r>
            <a:r>
              <a:rPr lang="zh-CN" altLang="en-US" b="0" dirty="0">
                <a:solidFill>
                  <a:srgbClr val="FF0000"/>
                </a:solidFill>
              </a:rPr>
              <a:t>以上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43A3150-9584-5988-F710-C4D01051E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0"/>
            <a:ext cx="6265180" cy="351940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77EEDDA-A6B3-A076-571E-A7BCF7DAE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299" y="3519407"/>
            <a:ext cx="5039865" cy="332654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0B56FA5-D669-C184-233A-46196EED8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5024" y="3540001"/>
            <a:ext cx="4853951" cy="328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1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D7B28-D991-78F2-C1B2-A8B42432D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5D4C17-1225-8928-4222-78EB2263ED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3D00F3-C5C2-44C8-A145-F039BC2726CB}" type="slidenum">
              <a:rPr lang="zh-CN" altLang="en-US" smtClean="0"/>
              <a:pPr>
                <a:defRPr/>
              </a:pPr>
              <a:t>60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4085BC-3A1B-E904-A74C-855E45D653F5}"/>
              </a:ext>
            </a:extLst>
          </p:cNvPr>
          <p:cNvSpPr txBox="1"/>
          <p:nvPr/>
        </p:nvSpPr>
        <p:spPr>
          <a:xfrm>
            <a:off x="179512" y="1066197"/>
            <a:ext cx="5695520" cy="1822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l">
              <a:lnSpc>
                <a:spcPct val="120000"/>
              </a:lnSpc>
              <a:spcBef>
                <a:spcPts val="0"/>
              </a:spcBef>
            </a:pPr>
            <a:r>
              <a:rPr lang="zh-CN" altLang="en-US" b="0" dirty="0"/>
              <a:t>设有一个要求使用高端电源开关的负载，其阻抗为</a:t>
            </a:r>
            <a:r>
              <a:rPr lang="en-US" altLang="zh-CN" b="0" dirty="0"/>
              <a:t>30Ω</a:t>
            </a:r>
            <a:r>
              <a:rPr lang="zh-CN" altLang="en-US" b="0" dirty="0"/>
              <a:t>，工作电压为</a:t>
            </a:r>
            <a:r>
              <a:rPr lang="en-US" altLang="zh-CN" b="0" dirty="0"/>
              <a:t>5V</a:t>
            </a:r>
            <a:r>
              <a:rPr lang="zh-CN" altLang="en-US" b="0" dirty="0"/>
              <a:t>，要求以</a:t>
            </a:r>
            <a:r>
              <a:rPr lang="en-US" altLang="zh-CN" b="0" dirty="0"/>
              <a:t>74HC</a:t>
            </a:r>
            <a:r>
              <a:rPr lang="zh-CN" altLang="en-US" b="0" dirty="0"/>
              <a:t>系列数字器件控制此负载的开启与关断，试设计相应的开关电路。</a:t>
            </a: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0981CCCC-471B-95E8-10FC-FE978515F8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234650"/>
              </p:ext>
            </p:extLst>
          </p:nvPr>
        </p:nvGraphicFramePr>
        <p:xfrm>
          <a:off x="1258888" y="5064125"/>
          <a:ext cx="49133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61960" imgH="431640" progId="Equation.DSMT4">
                  <p:embed/>
                </p:oleObj>
              </mc:Choice>
              <mc:Fallback>
                <p:oleObj name="Equation" r:id="rId2" imgW="2361960" imgH="431640" progId="Equation.DSMT4">
                  <p:embed/>
                  <p:pic>
                    <p:nvPicPr>
                      <p:cNvPr id="337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064125"/>
                        <a:ext cx="4913312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>
            <a:extLst>
              <a:ext uri="{FF2B5EF4-FFF2-40B4-BE49-F238E27FC236}">
                <a16:creationId xmlns:a16="http://schemas.microsoft.com/office/drawing/2014/main" id="{58F0E362-C2AE-7EA4-045A-2AB5705DD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030549"/>
            <a:ext cx="5950507" cy="936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zh-CN" b="0" dirty="0"/>
              <a:t>        </a:t>
            </a:r>
            <a:r>
              <a:rPr lang="zh-CN" altLang="en-US" b="0" dirty="0"/>
              <a:t>以</a:t>
            </a:r>
            <a:r>
              <a:rPr lang="en-US" altLang="zh-CN" b="0" dirty="0"/>
              <a:t>S8550</a:t>
            </a:r>
            <a:r>
              <a:rPr lang="zh-CN" altLang="en-US" b="0" dirty="0"/>
              <a:t>三极管作为开关元件，构成开关电路。设</a:t>
            </a:r>
            <a:r>
              <a:rPr lang="en-US" altLang="zh-CN" b="0" i="1" dirty="0"/>
              <a:t>β</a:t>
            </a:r>
            <a:r>
              <a:rPr lang="zh-CN" altLang="en-US" b="0" dirty="0"/>
              <a:t>值为</a:t>
            </a:r>
            <a:r>
              <a:rPr lang="en-US" altLang="zh-CN" b="0" dirty="0"/>
              <a:t>120</a:t>
            </a:r>
            <a:r>
              <a:rPr lang="zh-CN" altLang="en-US" b="0" dirty="0"/>
              <a:t>，</a:t>
            </a:r>
            <a:r>
              <a:rPr lang="en-US" altLang="zh-CN" b="0" i="1" dirty="0"/>
              <a:t>U</a:t>
            </a:r>
            <a:r>
              <a:rPr lang="en-US" altLang="zh-CN" b="0" baseline="-25000" dirty="0"/>
              <a:t>ECS</a:t>
            </a:r>
            <a:r>
              <a:rPr lang="en-US" altLang="zh-CN" b="0" dirty="0"/>
              <a:t>=0.2V</a:t>
            </a:r>
            <a:r>
              <a:rPr lang="zh-CN" altLang="en-US" b="0" dirty="0"/>
              <a:t>，则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0EB114BC-407A-D098-4E05-3C53B2F3B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073436"/>
            <a:ext cx="5616575" cy="940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zh-CN" altLang="en-US" b="0" dirty="0"/>
              <a:t>解：负载的工作电流为：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       </a:t>
            </a:r>
            <a:r>
              <a:rPr lang="en-US" altLang="zh-CN" b="0" i="1" dirty="0"/>
              <a:t>I</a:t>
            </a:r>
            <a:r>
              <a:rPr lang="en-US" altLang="zh-CN" b="0" baseline="-25000" dirty="0"/>
              <a:t>L</a:t>
            </a:r>
            <a:r>
              <a:rPr lang="en-US" altLang="zh-CN" b="0" dirty="0"/>
              <a:t>=5V/30Ω=167mA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7481C6E-4C71-B485-A96E-6F2526CA5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903" y="332656"/>
            <a:ext cx="3152381" cy="3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3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8D36D-90A2-1E77-9552-6513D3358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D814E6-AE5C-E86C-A951-9EACB78447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3D00F3-C5C2-44C8-A145-F039BC2726CB}" type="slidenum">
              <a:rPr lang="zh-CN" altLang="en-US" smtClean="0"/>
              <a:pPr>
                <a:defRPr/>
              </a:pPr>
              <a:t>61</a:t>
            </a:fld>
            <a:endParaRPr lang="en-US" altLang="zh-CN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ACC6470-676F-A62F-FED3-53BA552FC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68" y="1739858"/>
            <a:ext cx="8770937" cy="493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b="0" dirty="0"/>
              <a:t>74HC</a:t>
            </a:r>
            <a:r>
              <a:rPr lang="zh-CN" altLang="en-US" b="0" dirty="0"/>
              <a:t>系列数字器件的输出低电平为</a:t>
            </a:r>
            <a:r>
              <a:rPr lang="en-US" altLang="zh-CN" b="0" i="1" dirty="0"/>
              <a:t>U</a:t>
            </a:r>
            <a:r>
              <a:rPr lang="en-US" altLang="zh-CN" b="0" baseline="-25000" dirty="0"/>
              <a:t>OL</a:t>
            </a:r>
            <a:r>
              <a:rPr lang="en-US" altLang="zh-CN" b="0" dirty="0"/>
              <a:t>≤0.1V </a:t>
            </a:r>
            <a:r>
              <a:rPr lang="zh-CN" altLang="en-US" b="0" dirty="0"/>
              <a:t>。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A7CC3B51-A097-0831-B30E-51FE6070A1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15716" y="977899"/>
          <a:ext cx="4176713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892300" imgH="381000" progId="Equation.3">
                  <p:embed/>
                </p:oleObj>
              </mc:Choice>
              <mc:Fallback>
                <p:oleObj name="公式" r:id="rId2" imgW="1892300" imgH="381000" progId="Equation.3">
                  <p:embed/>
                  <p:pic>
                    <p:nvPicPr>
                      <p:cNvPr id="317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5716" y="977899"/>
                        <a:ext cx="4176713" cy="839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570A1B1-5676-5C32-EAFC-C3ABF62C35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2275389"/>
          <a:ext cx="5976938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679700" imgH="368300" progId="Equation.3">
                  <p:embed/>
                </p:oleObj>
              </mc:Choice>
              <mc:Fallback>
                <p:oleObj name="公式" r:id="rId4" imgW="2679700" imgH="368300" progId="Equation.3">
                  <p:embed/>
                  <p:pic>
                    <p:nvPicPr>
                      <p:cNvPr id="317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275389"/>
                        <a:ext cx="5976938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>
            <a:extLst>
              <a:ext uri="{FF2B5EF4-FFF2-40B4-BE49-F238E27FC236}">
                <a16:creationId xmlns:a16="http://schemas.microsoft.com/office/drawing/2014/main" id="{DA7C93E0-E66F-C0C5-3999-5E5DEBB42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4" y="2924944"/>
            <a:ext cx="864235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 algn="l">
              <a:lnSpc>
                <a:spcPct val="120000"/>
              </a:lnSpc>
              <a:spcBef>
                <a:spcPct val="40000"/>
              </a:spcBef>
            </a:pPr>
            <a:r>
              <a:rPr lang="zh-CN" altLang="en-US" b="0" dirty="0"/>
              <a:t>开关电路开通时，</a:t>
            </a:r>
          </a:p>
          <a:p>
            <a:pPr indent="457200" algn="l">
              <a:lnSpc>
                <a:spcPct val="120000"/>
              </a:lnSpc>
              <a:spcBef>
                <a:spcPct val="40000"/>
              </a:spcBef>
            </a:pPr>
            <a:r>
              <a:rPr lang="zh-CN" altLang="en-US" b="0" dirty="0"/>
              <a:t>负载上的实际电压为：</a:t>
            </a:r>
            <a:r>
              <a:rPr lang="en-US" altLang="zh-CN" b="0" i="1" dirty="0"/>
              <a:t>U</a:t>
            </a:r>
            <a:r>
              <a:rPr lang="en-US" altLang="zh-CN" b="0" baseline="-25000" dirty="0"/>
              <a:t>O</a:t>
            </a:r>
            <a:r>
              <a:rPr lang="en-US" altLang="zh-CN" b="0" dirty="0"/>
              <a:t>=5V</a:t>
            </a:r>
            <a:r>
              <a:rPr lang="en-US" altLang="zh-CN" b="0" dirty="0">
                <a:latin typeface="新宋体" panose="02010609030101010101" charset="-122"/>
                <a:ea typeface="新宋体" panose="02010609030101010101" charset="-122"/>
              </a:rPr>
              <a:t>-</a:t>
            </a:r>
            <a:r>
              <a:rPr lang="en-US" altLang="zh-CN" b="0" dirty="0"/>
              <a:t>0.2V=4.8V</a:t>
            </a:r>
          </a:p>
          <a:p>
            <a:pPr indent="457200" algn="l">
              <a:lnSpc>
                <a:spcPct val="120000"/>
              </a:lnSpc>
              <a:spcBef>
                <a:spcPct val="40000"/>
              </a:spcBef>
            </a:pPr>
            <a:r>
              <a:rPr lang="zh-CN" altLang="en-US" b="0" dirty="0"/>
              <a:t>负载实际功率：  </a:t>
            </a:r>
            <a:r>
              <a:rPr lang="en-US" altLang="zh-CN" b="0" i="1" dirty="0"/>
              <a:t>P</a:t>
            </a:r>
            <a:r>
              <a:rPr lang="en-US" altLang="zh-CN" b="0" baseline="-25000" dirty="0"/>
              <a:t>o</a:t>
            </a:r>
            <a:r>
              <a:rPr lang="en-US" altLang="zh-CN" b="0" dirty="0"/>
              <a:t>= </a:t>
            </a:r>
            <a:r>
              <a:rPr lang="en-US" altLang="zh-CN" b="0" i="1" dirty="0"/>
              <a:t>U</a:t>
            </a:r>
            <a:r>
              <a:rPr lang="en-US" altLang="zh-CN" b="0" baseline="-25000" dirty="0"/>
              <a:t>O</a:t>
            </a:r>
            <a:r>
              <a:rPr lang="en-US" altLang="zh-CN" b="0" dirty="0"/>
              <a:t> · </a:t>
            </a:r>
            <a:r>
              <a:rPr lang="en-US" altLang="zh-CN" b="0" i="1" dirty="0"/>
              <a:t>I</a:t>
            </a:r>
            <a:r>
              <a:rPr lang="en-US" altLang="zh-CN" b="0" baseline="-25000" dirty="0"/>
              <a:t>C </a:t>
            </a:r>
            <a:r>
              <a:rPr lang="en-US" altLang="zh-CN" b="0" dirty="0"/>
              <a:t>= 0.77W </a:t>
            </a:r>
          </a:p>
          <a:p>
            <a:pPr indent="457200" algn="l">
              <a:lnSpc>
                <a:spcPct val="120000"/>
              </a:lnSpc>
              <a:spcBef>
                <a:spcPct val="40000"/>
              </a:spcBef>
            </a:pPr>
            <a:r>
              <a:rPr lang="zh-CN" altLang="en-US" b="0" dirty="0"/>
              <a:t>三极管上的功耗为：</a:t>
            </a:r>
            <a:r>
              <a:rPr lang="en-US" altLang="zh-CN" b="0" i="1" dirty="0"/>
              <a:t>P</a:t>
            </a:r>
            <a:r>
              <a:rPr lang="en-US" altLang="zh-CN" b="0" baseline="-25000" dirty="0"/>
              <a:t>T1</a:t>
            </a:r>
            <a:r>
              <a:rPr lang="en-US" altLang="zh-CN" b="0" dirty="0"/>
              <a:t>= 0.2V·160 mA=32mW </a:t>
            </a:r>
          </a:p>
        </p:txBody>
      </p:sp>
    </p:spTree>
    <p:extLst>
      <p:ext uri="{BB962C8B-B14F-4D97-AF65-F5344CB8AC3E}">
        <p14:creationId xmlns:p14="http://schemas.microsoft.com/office/powerpoint/2010/main" val="100368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31048-489C-D427-4983-EF213D3D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D5D8F3-D224-5FE8-10DB-B2C9134060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3D00F3-C5C2-44C8-A145-F039BC2726CB}" type="slidenum">
              <a:rPr lang="zh-CN" altLang="en-US" smtClean="0"/>
              <a:pPr>
                <a:defRPr/>
              </a:pPr>
              <a:t>62</a:t>
            </a:fld>
            <a:endParaRPr lang="en-US" altLang="zh-CN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BD5A428D-1A8C-CBB6-24A5-F5CE5E1DF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388" y="1268760"/>
            <a:ext cx="8785225" cy="3527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 algn="l">
              <a:lnSpc>
                <a:spcPct val="120000"/>
              </a:lnSpc>
              <a:spcBef>
                <a:spcPct val="40000"/>
              </a:spcBef>
            </a:pPr>
            <a:r>
              <a:rPr lang="zh-CN" altLang="en-US" b="0" dirty="0"/>
              <a:t>开关三极管的功耗与负载功率之比为：</a:t>
            </a:r>
          </a:p>
          <a:p>
            <a:pPr indent="457200" algn="l">
              <a:lnSpc>
                <a:spcPct val="120000"/>
              </a:lnSpc>
              <a:spcBef>
                <a:spcPct val="40000"/>
              </a:spcBef>
            </a:pPr>
            <a:r>
              <a:rPr lang="zh-CN" altLang="en-US" dirty="0"/>
              <a:t>        </a:t>
            </a:r>
            <a:r>
              <a:rPr lang="en-US" altLang="zh-CN" b="0" dirty="0"/>
              <a:t>32mW / 0.77W= 32 </a:t>
            </a:r>
            <a:r>
              <a:rPr lang="en-US" altLang="zh-CN" b="0" dirty="0" err="1"/>
              <a:t>mW</a:t>
            </a:r>
            <a:r>
              <a:rPr lang="en-US" altLang="zh-CN" b="0" dirty="0"/>
              <a:t> / 770mW = 4.1% </a:t>
            </a:r>
            <a:r>
              <a:rPr lang="en-US" altLang="zh-CN" dirty="0"/>
              <a:t>  </a:t>
            </a:r>
          </a:p>
          <a:p>
            <a:pPr indent="457200"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b="0" dirty="0"/>
              <a:t>74HC</a:t>
            </a:r>
            <a:r>
              <a:rPr lang="zh-CN" altLang="en-US" b="0" dirty="0"/>
              <a:t>系列数字器件的输出高电平为</a:t>
            </a:r>
            <a:r>
              <a:rPr lang="en-US" altLang="zh-CN" b="0" i="1" dirty="0">
                <a:solidFill>
                  <a:srgbClr val="FF0000"/>
                </a:solidFill>
              </a:rPr>
              <a:t>U</a:t>
            </a:r>
            <a:r>
              <a:rPr lang="en-US" altLang="zh-CN" b="0" baseline="-25000" dirty="0">
                <a:solidFill>
                  <a:srgbClr val="FF0000"/>
                </a:solidFill>
              </a:rPr>
              <a:t>OH</a:t>
            </a:r>
            <a:r>
              <a:rPr lang="en-US" altLang="zh-CN" b="0" dirty="0">
                <a:solidFill>
                  <a:srgbClr val="FF0000"/>
                </a:solidFill>
              </a:rPr>
              <a:t>≥4.4V</a:t>
            </a:r>
            <a:r>
              <a:rPr lang="zh-CN" altLang="en-US" b="0" dirty="0"/>
              <a:t>，但</a:t>
            </a:r>
            <a:r>
              <a:rPr lang="en-US" altLang="zh-CN" b="0" i="1" dirty="0">
                <a:solidFill>
                  <a:srgbClr val="FF0000"/>
                </a:solidFill>
              </a:rPr>
              <a:t>U</a:t>
            </a:r>
            <a:r>
              <a:rPr lang="en-US" altLang="zh-CN" b="0" baseline="-25000" dirty="0">
                <a:solidFill>
                  <a:srgbClr val="FF0000"/>
                </a:solidFill>
              </a:rPr>
              <a:t>OH</a:t>
            </a:r>
            <a:r>
              <a:rPr lang="en-US" altLang="zh-CN" b="0" dirty="0">
                <a:solidFill>
                  <a:srgbClr val="FF0000"/>
                </a:solidFill>
              </a:rPr>
              <a:t>=4.4V</a:t>
            </a:r>
            <a:r>
              <a:rPr lang="zh-CN" altLang="en-US" b="0" dirty="0">
                <a:solidFill>
                  <a:srgbClr val="FF0000"/>
                </a:solidFill>
              </a:rPr>
              <a:t>这个极限值</a:t>
            </a:r>
            <a:r>
              <a:rPr lang="zh-CN" altLang="en-US" b="0" dirty="0"/>
              <a:t>是在</a:t>
            </a:r>
            <a:r>
              <a:rPr lang="zh-CN" altLang="en-US" b="0" dirty="0">
                <a:solidFill>
                  <a:srgbClr val="FF0000"/>
                </a:solidFill>
              </a:rPr>
              <a:t>输出电流为</a:t>
            </a:r>
            <a:r>
              <a:rPr lang="en-US" altLang="zh-CN" b="0" dirty="0">
                <a:solidFill>
                  <a:srgbClr val="FF0000"/>
                </a:solidFill>
              </a:rPr>
              <a:t>4mA</a:t>
            </a:r>
            <a:r>
              <a:rPr lang="zh-CN" altLang="en-US" b="0" dirty="0">
                <a:solidFill>
                  <a:srgbClr val="FF0000"/>
                </a:solidFill>
              </a:rPr>
              <a:t>拉电流</a:t>
            </a:r>
            <a:r>
              <a:rPr lang="zh-CN" altLang="en-US" b="0" dirty="0"/>
              <a:t>的</a:t>
            </a:r>
            <a:r>
              <a:rPr lang="zh-CN" altLang="en-US" b="0" dirty="0">
                <a:solidFill>
                  <a:srgbClr val="FF0000"/>
                </a:solidFill>
              </a:rPr>
              <a:t>情况下输出电压要高于的值</a:t>
            </a:r>
            <a:r>
              <a:rPr lang="zh-CN" altLang="en-US" b="0" dirty="0"/>
              <a:t>，本电路中，</a:t>
            </a:r>
            <a:r>
              <a:rPr lang="zh-CN" altLang="en-US" b="0" dirty="0">
                <a:solidFill>
                  <a:srgbClr val="FF0000"/>
                </a:solidFill>
              </a:rPr>
              <a:t>三极管</a:t>
            </a:r>
            <a:r>
              <a:rPr lang="en-US" altLang="zh-CN" b="0" i="1" dirty="0">
                <a:solidFill>
                  <a:srgbClr val="FF0000"/>
                </a:solidFill>
              </a:rPr>
              <a:t>T</a:t>
            </a:r>
            <a:r>
              <a:rPr lang="en-US" altLang="zh-CN" b="0" baseline="-25000" dirty="0">
                <a:solidFill>
                  <a:srgbClr val="FF0000"/>
                </a:solidFill>
              </a:rPr>
              <a:t>1</a:t>
            </a:r>
            <a:r>
              <a:rPr lang="zh-CN" altLang="en-US" b="0" dirty="0">
                <a:solidFill>
                  <a:srgbClr val="FF0000"/>
                </a:solidFill>
              </a:rPr>
              <a:t>的基极电流方向是灌入数字器件的输出端的，故</a:t>
            </a:r>
            <a:r>
              <a:rPr lang="en-US" altLang="zh-CN" b="0" dirty="0">
                <a:solidFill>
                  <a:srgbClr val="FF0000"/>
                </a:solidFill>
              </a:rPr>
              <a:t>74HC</a:t>
            </a:r>
            <a:r>
              <a:rPr lang="zh-CN" altLang="en-US" b="0" dirty="0">
                <a:solidFill>
                  <a:srgbClr val="FF0000"/>
                </a:solidFill>
              </a:rPr>
              <a:t>系列数字器件的输出电平一定是为</a:t>
            </a:r>
            <a:r>
              <a:rPr lang="en-US" altLang="zh-CN" b="0" dirty="0">
                <a:solidFill>
                  <a:srgbClr val="FF0000"/>
                </a:solidFill>
              </a:rPr>
              <a:t>5V</a:t>
            </a:r>
            <a:r>
              <a:rPr lang="zh-CN" altLang="en-US" b="0" dirty="0"/>
              <a:t>，使三极管基极电流为</a:t>
            </a:r>
            <a:r>
              <a:rPr lang="en-US" altLang="zh-CN" b="0" dirty="0"/>
              <a:t>0</a:t>
            </a:r>
            <a:r>
              <a:rPr lang="zh-CN" altLang="en-US" b="0" dirty="0"/>
              <a:t>，</a:t>
            </a:r>
            <a:r>
              <a:rPr lang="en-US" altLang="zh-CN" b="0" dirty="0"/>
              <a:t>8550</a:t>
            </a:r>
            <a:r>
              <a:rPr lang="zh-CN" altLang="en-US" b="0" dirty="0"/>
              <a:t>不会开通。</a:t>
            </a:r>
          </a:p>
        </p:txBody>
      </p:sp>
    </p:spTree>
    <p:extLst>
      <p:ext uri="{BB962C8B-B14F-4D97-AF65-F5344CB8AC3E}">
        <p14:creationId xmlns:p14="http://schemas.microsoft.com/office/powerpoint/2010/main" val="33097011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E8E205-E3A7-B4E7-0D1A-2B80F26A71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3D00F3-C5C2-44C8-A145-F039BC2726CB}" type="slidenum">
              <a:rPr lang="zh-CN" altLang="en-US" smtClean="0"/>
              <a:pPr>
                <a:defRPr/>
              </a:pPr>
              <a:t>63</a:t>
            </a:fld>
            <a:endParaRPr lang="en-US" altLang="zh-CN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B758DBD7-F356-AAB4-9CED-90586ADCC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260350"/>
            <a:ext cx="6768430" cy="720725"/>
          </a:xfrm>
        </p:spPr>
        <p:txBody>
          <a:bodyPr/>
          <a:lstStyle/>
          <a:p>
            <a:r>
              <a:rPr lang="zh-CN" altLang="en-US" b="0" dirty="0">
                <a:solidFill>
                  <a:srgbClr val="FF0000"/>
                </a:solidFill>
                <a:latin typeface="Times New Roman" panose="02020603050405020304"/>
                <a:ea typeface="黑体" panose="02010609060101010101" pitchFamily="49" charset="-122"/>
              </a:rPr>
              <a:t>第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/>
                <a:ea typeface="黑体" panose="02010609060101010101" pitchFamily="49" charset="-122"/>
              </a:rPr>
              <a:t>6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/>
                <a:ea typeface="黑体" panose="02010609060101010101" pitchFamily="49" charset="-122"/>
              </a:rPr>
              <a:t>章 晶体三极管及其放大电路</a:t>
            </a:r>
            <a:endParaRPr lang="zh-CN" altLang="en-US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921539A8-86D0-CFCD-9123-ABCD958E9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50" y="1461534"/>
            <a:ext cx="8389938" cy="4815441"/>
          </a:xfrm>
          <a:prstGeom prst="roundRect">
            <a:avLst>
              <a:gd name="adj" fmla="val 5542"/>
            </a:avLst>
          </a:prstGeom>
          <a:noFill/>
          <a:ln w="38100">
            <a:solidFill>
              <a:srgbClr val="45836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EEE2097-4B6B-4FA0-5CCA-ED2E97204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26" y="1771120"/>
            <a:ext cx="7992888" cy="3854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4572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sz="2800" b="0" kern="1200" dirty="0">
                <a:solidFill>
                  <a:srgbClr val="3333CC"/>
                </a:solidFill>
                <a:latin typeface="+mj-lt"/>
                <a:ea typeface="楷体_GB2312" pitchFamily="49" charset="-122"/>
              </a:rPr>
              <a:t>1. </a:t>
            </a:r>
            <a:r>
              <a:rPr kumimoji="1" lang="zh-CN" altLang="en-US" sz="2800" b="0" kern="1200" dirty="0">
                <a:solidFill>
                  <a:srgbClr val="3333CC"/>
                </a:solidFill>
                <a:latin typeface="+mj-lt"/>
                <a:ea typeface="楷体_GB2312" pitchFamily="49" charset="-122"/>
              </a:rPr>
              <a:t>理解静态工作点稳定的原理及实现电路</a:t>
            </a:r>
            <a:r>
              <a:rPr kumimoji="1" lang="zh-CN" altLang="en-US" sz="2800" b="0" kern="1200" dirty="0">
                <a:solidFill>
                  <a:srgbClr val="3333CC"/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endParaRPr kumimoji="1" lang="en-US" altLang="zh-CN" sz="2800" b="0" kern="1200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indent="4572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sz="2800" b="0" kern="1200" dirty="0">
                <a:solidFill>
                  <a:srgbClr val="FF0000"/>
                </a:solidFill>
                <a:latin typeface="+mj-lt"/>
                <a:ea typeface="楷体_GB2312" pitchFamily="49" charset="-122"/>
              </a:rPr>
              <a:t>2. </a:t>
            </a:r>
            <a:r>
              <a:rPr kumimoji="1" lang="zh-CN" altLang="en-US" sz="2800" b="0" kern="1200" dirty="0">
                <a:solidFill>
                  <a:srgbClr val="FF0000"/>
                </a:solidFill>
                <a:latin typeface="+mj-lt"/>
                <a:ea typeface="楷体_GB2312" pitchFamily="49" charset="-122"/>
              </a:rPr>
              <a:t>掌握阻容耦合放大电路的分析方法。</a:t>
            </a:r>
            <a:endParaRPr kumimoji="1" lang="en-US" altLang="zh-CN" sz="2800" b="0" kern="1200" dirty="0">
              <a:solidFill>
                <a:srgbClr val="3333CC"/>
              </a:solidFill>
              <a:latin typeface="+mj-lt"/>
              <a:ea typeface="楷体_GB2312" pitchFamily="49" charset="-122"/>
            </a:endParaRPr>
          </a:p>
          <a:p>
            <a:pPr marL="457200" indent="4572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sz="2800" b="0" dirty="0">
                <a:solidFill>
                  <a:srgbClr val="FF0000"/>
                </a:solidFill>
                <a:latin typeface="+mj-lt"/>
                <a:ea typeface="楷体_GB2312" pitchFamily="49" charset="-122"/>
              </a:rPr>
              <a:t>3</a:t>
            </a:r>
            <a:r>
              <a:rPr kumimoji="1" lang="en-US" altLang="zh-CN" sz="2800" b="0" kern="1200" dirty="0">
                <a:solidFill>
                  <a:srgbClr val="FF0000"/>
                </a:solidFill>
                <a:latin typeface="+mj-lt"/>
                <a:ea typeface="楷体_GB2312" pitchFamily="49" charset="-122"/>
              </a:rPr>
              <a:t>. </a:t>
            </a:r>
            <a:r>
              <a:rPr kumimoji="1" lang="zh-CN" altLang="en-US" sz="2800" b="0" kern="1200" dirty="0">
                <a:solidFill>
                  <a:srgbClr val="FF0000"/>
                </a:solidFill>
                <a:latin typeface="+mj-lt"/>
                <a:ea typeface="楷体_GB2312" pitchFamily="49" charset="-122"/>
              </a:rPr>
              <a:t>掌握晶体管低端、高端及</a:t>
            </a:r>
            <a:r>
              <a:rPr kumimoji="1" lang="en-US" altLang="zh-CN" sz="2800" b="0" kern="1200" dirty="0">
                <a:solidFill>
                  <a:srgbClr val="FF0000"/>
                </a:solidFill>
                <a:latin typeface="+mj-lt"/>
                <a:ea typeface="楷体_GB2312" pitchFamily="49" charset="-122"/>
              </a:rPr>
              <a:t>H</a:t>
            </a:r>
            <a:r>
              <a:rPr kumimoji="1" lang="zh-CN" altLang="en-US" sz="2800" b="0" kern="1200" dirty="0">
                <a:solidFill>
                  <a:srgbClr val="FF0000"/>
                </a:solidFill>
                <a:latin typeface="+mj-lt"/>
                <a:ea typeface="楷体_GB2312" pitchFamily="49" charset="-122"/>
              </a:rPr>
              <a:t>桥开关的概念、工作原理及分析计算。</a:t>
            </a:r>
            <a:endParaRPr kumimoji="1" lang="en-US" altLang="zh-CN" sz="2800" b="0" kern="1200" dirty="0">
              <a:solidFill>
                <a:srgbClr val="FF0000"/>
              </a:solidFill>
              <a:latin typeface="+mj-lt"/>
              <a:ea typeface="楷体_GB2312" pitchFamily="49" charset="-122"/>
            </a:endParaRPr>
          </a:p>
          <a:p>
            <a:pPr marL="457200" indent="4572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b="0" kern="1200" dirty="0">
                <a:solidFill>
                  <a:srgbClr val="3333CC"/>
                </a:solidFill>
                <a:latin typeface="+mj-lt"/>
                <a:ea typeface="楷体_GB2312" pitchFamily="49" charset="-122"/>
              </a:rPr>
              <a:t>作业：</a:t>
            </a:r>
            <a:r>
              <a:rPr kumimoji="1" lang="en-US" altLang="zh-CN" b="0" kern="1200" dirty="0">
                <a:solidFill>
                  <a:srgbClr val="3333CC"/>
                </a:solidFill>
                <a:latin typeface="+mj-lt"/>
                <a:ea typeface="楷体_GB2312" pitchFamily="49" charset="-122"/>
              </a:rPr>
              <a:t>P</a:t>
            </a:r>
            <a:r>
              <a:rPr kumimoji="1" lang="en-US" altLang="zh-CN" b="0" kern="1200" baseline="-25000" dirty="0">
                <a:solidFill>
                  <a:srgbClr val="3333CC"/>
                </a:solidFill>
                <a:latin typeface="+mj-lt"/>
                <a:ea typeface="楷体_GB2312" pitchFamily="49" charset="-122"/>
              </a:rPr>
              <a:t>177 </a:t>
            </a:r>
            <a:r>
              <a:rPr kumimoji="1" lang="en-US" altLang="zh-CN" b="0" kern="1200" dirty="0">
                <a:solidFill>
                  <a:srgbClr val="3333CC"/>
                </a:solidFill>
                <a:latin typeface="+mj-lt"/>
                <a:ea typeface="楷体_GB2312" pitchFamily="49" charset="-122"/>
              </a:rPr>
              <a:t>6.7</a:t>
            </a:r>
            <a:r>
              <a:rPr kumimoji="1" lang="zh-CN" altLang="en-US" b="0" kern="1200" dirty="0">
                <a:solidFill>
                  <a:srgbClr val="3333CC"/>
                </a:solidFill>
                <a:latin typeface="+mj-lt"/>
                <a:ea typeface="楷体_GB2312" pitchFamily="49" charset="-122"/>
              </a:rPr>
              <a:t>、</a:t>
            </a:r>
            <a:r>
              <a:rPr kumimoji="1" lang="en-US" altLang="zh-CN" b="0" kern="1200" dirty="0">
                <a:solidFill>
                  <a:srgbClr val="3333CC"/>
                </a:solidFill>
                <a:ea typeface="楷体_GB2312" pitchFamily="49" charset="-122"/>
              </a:rPr>
              <a:t> P</a:t>
            </a:r>
            <a:r>
              <a:rPr kumimoji="1" lang="en-US" altLang="zh-CN" b="0" kern="1200" baseline="-25000" dirty="0">
                <a:solidFill>
                  <a:srgbClr val="3333CC"/>
                </a:solidFill>
                <a:ea typeface="楷体_GB2312" pitchFamily="49" charset="-122"/>
              </a:rPr>
              <a:t>178 </a:t>
            </a:r>
            <a:r>
              <a:rPr kumimoji="1" lang="en-US" altLang="zh-CN" b="0" kern="1200" dirty="0">
                <a:solidFill>
                  <a:srgbClr val="3333CC"/>
                </a:solidFill>
                <a:ea typeface="楷体_GB2312" pitchFamily="49" charset="-122"/>
              </a:rPr>
              <a:t>6.8</a:t>
            </a:r>
            <a:endParaRPr kumimoji="1" lang="en-US" altLang="zh-CN" b="0" kern="1200" dirty="0">
              <a:solidFill>
                <a:srgbClr val="3333CC"/>
              </a:solidFill>
              <a:latin typeface="+mj-lt"/>
              <a:ea typeface="楷体_GB2312" pitchFamily="49" charset="-122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kumimoji="1" lang="zh-CN" altLang="en-US" sz="2800" b="0" kern="1200" dirty="0">
              <a:solidFill>
                <a:srgbClr val="33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b="1" kern="0" dirty="0">
                <a:solidFill>
                  <a:srgbClr val="458361"/>
                </a:solidFill>
              </a:rPr>
              <a:t>		</a:t>
            </a:r>
            <a:endParaRPr kumimoji="1" lang="en-US" altLang="zh-CN" sz="2800" b="0" kern="12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DD8A43C7-DD52-B757-D36B-2D6F533C0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3126" y="1166381"/>
            <a:ext cx="3578354" cy="58019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45836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知 识  小  </a:t>
            </a:r>
            <a:r>
              <a:rPr lang="zh-CN" altLang="en-US" sz="3200">
                <a:solidFill>
                  <a:srgbClr val="458361"/>
                </a:solidFill>
              </a:rPr>
              <a:t>结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45836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" name="Picture 13" descr="未标题-1">
            <a:extLst>
              <a:ext uri="{FF2B5EF4-FFF2-40B4-BE49-F238E27FC236}">
                <a16:creationId xmlns:a16="http://schemas.microsoft.com/office/drawing/2014/main" id="{B5E073B3-8A5B-83D5-E494-813FF75EB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99621">
            <a:off x="5472113" y="904875"/>
            <a:ext cx="1100137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val 4">
            <a:extLst>
              <a:ext uri="{FF2B5EF4-FFF2-40B4-BE49-F238E27FC236}">
                <a16:creationId xmlns:a16="http://schemas.microsoft.com/office/drawing/2014/main" id="{B9402F0A-6CE9-6A57-70ED-A224DEA91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937" y="909638"/>
            <a:ext cx="1533580" cy="1008776"/>
          </a:xfrm>
          <a:prstGeom prst="ellipse">
            <a:avLst/>
          </a:prstGeom>
          <a:gradFill rotWithShape="1">
            <a:gsLst>
              <a:gs pos="0">
                <a:srgbClr val="458361">
                  <a:alpha val="46999"/>
                </a:srgbClr>
              </a:gs>
              <a:gs pos="100000">
                <a:srgbClr val="203D2D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AF4F1A0D-09DC-FA5A-08D6-F6B14CC1C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897" y="946027"/>
            <a:ext cx="1533580" cy="1008776"/>
          </a:xfrm>
          <a:prstGeom prst="ellipse">
            <a:avLst/>
          </a:prstGeom>
          <a:gradFill rotWithShape="1">
            <a:gsLst>
              <a:gs pos="0">
                <a:srgbClr val="458361">
                  <a:alpha val="46999"/>
                </a:srgbClr>
              </a:gs>
              <a:gs pos="100000">
                <a:srgbClr val="203D2D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3" name="Picture 13" descr="未标题-1">
            <a:extLst>
              <a:ext uri="{FF2B5EF4-FFF2-40B4-BE49-F238E27FC236}">
                <a16:creationId xmlns:a16="http://schemas.microsoft.com/office/drawing/2014/main" id="{C482FF45-83A7-1831-7ADA-F0BE765F8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26569">
            <a:off x="1201800" y="1251288"/>
            <a:ext cx="1099961" cy="834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1279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9">
            <a:extLst>
              <a:ext uri="{FF2B5EF4-FFF2-40B4-BE49-F238E27FC236}">
                <a16:creationId xmlns:a16="http://schemas.microsoft.com/office/drawing/2014/main" id="{F55FF7B1-0B13-FADF-7352-039463AF18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FF0443-FAEC-4A57-AB4E-AA9B6B388838}" type="slidenum">
              <a:rPr lang="zh-CN" altLang="en-US" sz="1600" smtClean="0">
                <a:solidFill>
                  <a:srgbClr val="FFFF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6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A2DB2689-28DB-9E0E-4403-AB486361F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1580" y="1586112"/>
            <a:ext cx="5204894" cy="474736"/>
          </a:xfrm>
          <a:solidFill>
            <a:srgbClr val="BDFFFF"/>
          </a:solidFill>
          <a:ln cap="flat" algn="ctr">
            <a:solidFill>
              <a:srgbClr val="FF33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/>
          <a:p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发射结正向偏置，集电结反向偏置。</a:t>
            </a:r>
          </a:p>
        </p:txBody>
      </p:sp>
      <p:grpSp>
        <p:nvGrpSpPr>
          <p:cNvPr id="717827" name="Group 3">
            <a:extLst>
              <a:ext uri="{FF2B5EF4-FFF2-40B4-BE49-F238E27FC236}">
                <a16:creationId xmlns:a16="http://schemas.microsoft.com/office/drawing/2014/main" id="{A8CC6DA6-5025-85E8-C04C-1299894B8D44}"/>
              </a:ext>
            </a:extLst>
          </p:cNvPr>
          <p:cNvGrpSpPr>
            <a:grpSpLocks/>
          </p:cNvGrpSpPr>
          <p:nvPr/>
        </p:nvGrpSpPr>
        <p:grpSpPr bwMode="auto">
          <a:xfrm>
            <a:off x="4433888" y="1346201"/>
            <a:ext cx="4706938" cy="4103688"/>
            <a:chOff x="2518" y="1029"/>
            <a:chExt cx="2965" cy="2585"/>
          </a:xfrm>
        </p:grpSpPr>
        <p:graphicFrame>
          <p:nvGraphicFramePr>
            <p:cNvPr id="11278" name="Object 4">
              <a:extLst>
                <a:ext uri="{FF2B5EF4-FFF2-40B4-BE49-F238E27FC236}">
                  <a16:creationId xmlns:a16="http://schemas.microsoft.com/office/drawing/2014/main" id="{2097B344-5203-29AF-B6B4-812151B3C8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18" y="1029"/>
            <a:ext cx="2965" cy="2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3565862" imgH="3109301" progId="Visio.Drawing.11">
                    <p:embed/>
                  </p:oleObj>
                </mc:Choice>
                <mc:Fallback>
                  <p:oleObj name="Visio" r:id="rId2" imgW="3565862" imgH="3109301" progId="Visio.Drawing.11">
                    <p:embed/>
                    <p:pic>
                      <p:nvPicPr>
                        <p:cNvPr id="11278" name="Object 4">
                          <a:extLst>
                            <a:ext uri="{FF2B5EF4-FFF2-40B4-BE49-F238E27FC236}">
                              <a16:creationId xmlns:a16="http://schemas.microsoft.com/office/drawing/2014/main" id="{2097B344-5203-29AF-B6B4-812151B3C8D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8" y="1029"/>
                          <a:ext cx="2965" cy="25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9" name="Line 5">
              <a:extLst>
                <a:ext uri="{FF2B5EF4-FFF2-40B4-BE49-F238E27FC236}">
                  <a16:creationId xmlns:a16="http://schemas.microsoft.com/office/drawing/2014/main" id="{A600F3F3-E41E-94C0-7620-6AB474FF2F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4" y="3249"/>
              <a:ext cx="0" cy="22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0" name="Line 6">
              <a:extLst>
                <a:ext uri="{FF2B5EF4-FFF2-40B4-BE49-F238E27FC236}">
                  <a16:creationId xmlns:a16="http://schemas.microsoft.com/office/drawing/2014/main" id="{861E2676-C13F-7C28-A554-5D8F6A009B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4" y="1162"/>
              <a:ext cx="0" cy="22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1" name="Line 7">
              <a:extLst>
                <a:ext uri="{FF2B5EF4-FFF2-40B4-BE49-F238E27FC236}">
                  <a16:creationId xmlns:a16="http://schemas.microsoft.com/office/drawing/2014/main" id="{83E5737F-1692-9AE4-46F5-B4B0746DA4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07" y="2251"/>
              <a:ext cx="363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7832" name="Rectangle 8">
            <a:extLst>
              <a:ext uri="{FF2B5EF4-FFF2-40B4-BE49-F238E27FC236}">
                <a16:creationId xmlns:a16="http://schemas.microsoft.com/office/drawing/2014/main" id="{775E6F8A-7AB2-4564-5F51-081957648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01" y="3799183"/>
            <a:ext cx="3059112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5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PNP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型：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baseline="-25000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E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&gt;V</a:t>
            </a:r>
            <a:r>
              <a:rPr lang="en-US" altLang="zh-CN" baseline="-25000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&gt;V</a:t>
            </a:r>
            <a:r>
              <a:rPr lang="en-US" altLang="zh-CN" baseline="-25000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</a:p>
        </p:txBody>
      </p:sp>
      <p:sp>
        <p:nvSpPr>
          <p:cNvPr id="11270" name="Rectangle 9">
            <a:extLst>
              <a:ext uri="{FF2B5EF4-FFF2-40B4-BE49-F238E27FC236}">
                <a16:creationId xmlns:a16="http://schemas.microsoft.com/office/drawing/2014/main" id="{387021F1-276A-FCD0-23EE-0E65A538C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CN" altLang="en-US"/>
          </a:p>
        </p:txBody>
      </p:sp>
      <p:sp>
        <p:nvSpPr>
          <p:cNvPr id="717834" name="AutoShape 10">
            <a:extLst>
              <a:ext uri="{FF2B5EF4-FFF2-40B4-BE49-F238E27FC236}">
                <a16:creationId xmlns:a16="http://schemas.microsoft.com/office/drawing/2014/main" id="{32AA73B0-3B1B-3381-2FB8-6032FE0EDFFC}"/>
              </a:ext>
            </a:extLst>
          </p:cNvPr>
          <p:cNvSpPr>
            <a:spLocks/>
          </p:cNvSpPr>
          <p:nvPr/>
        </p:nvSpPr>
        <p:spPr bwMode="auto">
          <a:xfrm>
            <a:off x="3203575" y="5049838"/>
            <a:ext cx="1295400" cy="838200"/>
          </a:xfrm>
          <a:prstGeom prst="borderCallout2">
            <a:avLst>
              <a:gd name="adj1" fmla="val 13634"/>
              <a:gd name="adj2" fmla="val 105884"/>
              <a:gd name="adj3" fmla="val 13634"/>
              <a:gd name="adj4" fmla="val 187134"/>
              <a:gd name="adj5" fmla="val -2083"/>
              <a:gd name="adj6" fmla="val 271199"/>
            </a:avLst>
          </a:prstGeom>
          <a:solidFill>
            <a:srgbClr val="FFFFCC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dirty="0"/>
              <a:t>PNP</a:t>
            </a:r>
            <a:r>
              <a:rPr kumimoji="1" lang="zh-CN" altLang="en-US" dirty="0"/>
              <a:t>管</a:t>
            </a:r>
            <a:r>
              <a:rPr kumimoji="1" lang="en-US" altLang="zh-CN" i="1" dirty="0"/>
              <a:t>I</a:t>
            </a:r>
            <a:r>
              <a:rPr kumimoji="1" lang="en-US" altLang="zh-CN" baseline="-25000" dirty="0"/>
              <a:t>E</a:t>
            </a:r>
            <a:r>
              <a:rPr kumimoji="1" lang="zh-CN" altLang="en-US" dirty="0"/>
              <a:t>流入</a:t>
            </a:r>
          </a:p>
        </p:txBody>
      </p:sp>
      <p:sp>
        <p:nvSpPr>
          <p:cNvPr id="717835" name="AutoShape 11">
            <a:extLst>
              <a:ext uri="{FF2B5EF4-FFF2-40B4-BE49-F238E27FC236}">
                <a16:creationId xmlns:a16="http://schemas.microsoft.com/office/drawing/2014/main" id="{41788CD9-64F4-0247-48E2-C11BAE51BE36}"/>
              </a:ext>
            </a:extLst>
          </p:cNvPr>
          <p:cNvSpPr>
            <a:spLocks/>
          </p:cNvSpPr>
          <p:nvPr/>
        </p:nvSpPr>
        <p:spPr bwMode="auto">
          <a:xfrm>
            <a:off x="3167063" y="3176588"/>
            <a:ext cx="1260475" cy="838200"/>
          </a:xfrm>
          <a:prstGeom prst="borderCallout2">
            <a:avLst>
              <a:gd name="adj1" fmla="val 13634"/>
              <a:gd name="adj2" fmla="val 106046"/>
              <a:gd name="adj3" fmla="val 13634"/>
              <a:gd name="adj4" fmla="val 168514"/>
              <a:gd name="adj5" fmla="val -172727"/>
              <a:gd name="adj6" fmla="val 271662"/>
            </a:avLst>
          </a:prstGeom>
          <a:solidFill>
            <a:srgbClr val="FFFFCC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/>
              <a:t>PNP</a:t>
            </a:r>
            <a:r>
              <a:rPr kumimoji="1" lang="zh-CN" altLang="en-US"/>
              <a:t>管</a:t>
            </a:r>
            <a:r>
              <a:rPr kumimoji="1" lang="en-US" altLang="zh-CN" i="1"/>
              <a:t>I</a:t>
            </a:r>
            <a:r>
              <a:rPr kumimoji="1" lang="en-US" altLang="zh-CN" baseline="-25000"/>
              <a:t>C</a:t>
            </a:r>
            <a:r>
              <a:rPr kumimoji="1" lang="zh-CN" altLang="en-US"/>
              <a:t>流出</a:t>
            </a:r>
          </a:p>
        </p:txBody>
      </p:sp>
      <p:sp>
        <p:nvSpPr>
          <p:cNvPr id="717836" name="AutoShape 12">
            <a:extLst>
              <a:ext uri="{FF2B5EF4-FFF2-40B4-BE49-F238E27FC236}">
                <a16:creationId xmlns:a16="http://schemas.microsoft.com/office/drawing/2014/main" id="{C873F459-3BC7-A6FE-1124-772D5E16A43E}"/>
              </a:ext>
            </a:extLst>
          </p:cNvPr>
          <p:cNvSpPr>
            <a:spLocks/>
          </p:cNvSpPr>
          <p:nvPr/>
        </p:nvSpPr>
        <p:spPr bwMode="auto">
          <a:xfrm>
            <a:off x="3167063" y="4113213"/>
            <a:ext cx="1295400" cy="838200"/>
          </a:xfrm>
          <a:prstGeom prst="borderCallout2">
            <a:avLst>
              <a:gd name="adj1" fmla="val 13634"/>
              <a:gd name="adj2" fmla="val 105884"/>
              <a:gd name="adj3" fmla="val 13634"/>
              <a:gd name="adj4" fmla="val 142894"/>
              <a:gd name="adj5" fmla="val -75000"/>
              <a:gd name="adj6" fmla="val 181250"/>
            </a:avLst>
          </a:prstGeom>
          <a:solidFill>
            <a:srgbClr val="FFFFCC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/>
              <a:t>PNP</a:t>
            </a:r>
            <a:r>
              <a:rPr kumimoji="1" lang="zh-CN" altLang="en-US"/>
              <a:t>管</a:t>
            </a:r>
            <a:r>
              <a:rPr kumimoji="1" lang="en-US" altLang="zh-CN" i="1"/>
              <a:t>I</a:t>
            </a:r>
            <a:r>
              <a:rPr kumimoji="1" lang="en-US" altLang="zh-CN" baseline="-25000"/>
              <a:t>B</a:t>
            </a:r>
            <a:r>
              <a:rPr kumimoji="1" lang="zh-CN" altLang="en-US"/>
              <a:t>流出</a:t>
            </a:r>
          </a:p>
        </p:txBody>
      </p:sp>
      <p:sp>
        <p:nvSpPr>
          <p:cNvPr id="11274" name="Rectangle 13">
            <a:extLst>
              <a:ext uri="{FF2B5EF4-FFF2-40B4-BE49-F238E27FC236}">
                <a16:creationId xmlns:a16="http://schemas.microsoft.com/office/drawing/2014/main" id="{EEC4368C-927D-BC90-35D0-CBF8766CC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60350"/>
            <a:ext cx="619283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0">
                <a:solidFill>
                  <a:srgbClr val="FF0000"/>
                </a:solidFill>
              </a:rPr>
              <a:t>6.1.2  </a:t>
            </a:r>
            <a:r>
              <a:rPr lang="zh-CN" altLang="en-US" sz="2800" b="0">
                <a:solidFill>
                  <a:srgbClr val="FF0000"/>
                </a:solidFill>
              </a:rPr>
              <a:t>晶体管的电流分配与放大作用</a:t>
            </a:r>
          </a:p>
        </p:txBody>
      </p:sp>
      <p:graphicFrame>
        <p:nvGraphicFramePr>
          <p:cNvPr id="717844" name="Object 20">
            <a:extLst>
              <a:ext uri="{FF2B5EF4-FFF2-40B4-BE49-F238E27FC236}">
                <a16:creationId xmlns:a16="http://schemas.microsoft.com/office/drawing/2014/main" id="{7E01E183-5B8E-6849-791C-8B51E1D36E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478900"/>
              </p:ext>
            </p:extLst>
          </p:nvPr>
        </p:nvGraphicFramePr>
        <p:xfrm>
          <a:off x="179388" y="2123384"/>
          <a:ext cx="974725" cy="174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694944" imgH="1242441" progId="Visio.Drawing.11">
                  <p:embed/>
                </p:oleObj>
              </mc:Choice>
              <mc:Fallback>
                <p:oleObj name="Visio" r:id="rId4" imgW="694944" imgH="1242441" progId="Visio.Drawing.11">
                  <p:embed/>
                  <p:pic>
                    <p:nvPicPr>
                      <p:cNvPr id="717844" name="Object 20">
                        <a:extLst>
                          <a:ext uri="{FF2B5EF4-FFF2-40B4-BE49-F238E27FC236}">
                            <a16:creationId xmlns:a16="http://schemas.microsoft.com/office/drawing/2014/main" id="{7E01E183-5B8E-6849-791C-8B51E1D36E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123384"/>
                        <a:ext cx="974725" cy="174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AAB47E3-D05F-BAFF-2261-F5AABEACE35D}"/>
              </a:ext>
            </a:extLst>
          </p:cNvPr>
          <p:cNvSpPr txBox="1"/>
          <p:nvPr/>
        </p:nvSpPr>
        <p:spPr>
          <a:xfrm>
            <a:off x="287524" y="1052736"/>
            <a:ext cx="46222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、放大的外部条件：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33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1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7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1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nimBg="1"/>
      <p:bldP spid="717832" grpId="0"/>
      <p:bldP spid="717834" grpId="0" animBg="1" autoUpdateAnimBg="0"/>
      <p:bldP spid="717835" grpId="0" animBg="1" autoUpdateAnimBg="0"/>
      <p:bldP spid="717836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9">
            <a:extLst>
              <a:ext uri="{FF2B5EF4-FFF2-40B4-BE49-F238E27FC236}">
                <a16:creationId xmlns:a16="http://schemas.microsoft.com/office/drawing/2014/main" id="{F55FF7B1-0B13-FADF-7352-039463AF18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FF0443-FAEC-4A57-AB4E-AA9B6B388838}" type="slidenum">
              <a:rPr lang="zh-CN" altLang="en-US" sz="1600" smtClean="0">
                <a:solidFill>
                  <a:srgbClr val="FFFF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6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11270" name="Rectangle 9">
            <a:extLst>
              <a:ext uri="{FF2B5EF4-FFF2-40B4-BE49-F238E27FC236}">
                <a16:creationId xmlns:a16="http://schemas.microsoft.com/office/drawing/2014/main" id="{387021F1-276A-FCD0-23EE-0E65A538C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CN" altLang="en-US"/>
          </a:p>
        </p:txBody>
      </p:sp>
      <p:sp>
        <p:nvSpPr>
          <p:cNvPr id="11274" name="Rectangle 13">
            <a:extLst>
              <a:ext uri="{FF2B5EF4-FFF2-40B4-BE49-F238E27FC236}">
                <a16:creationId xmlns:a16="http://schemas.microsoft.com/office/drawing/2014/main" id="{EEC4368C-927D-BC90-35D0-CBF8766CC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60350"/>
            <a:ext cx="619283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0">
                <a:solidFill>
                  <a:srgbClr val="FF0000"/>
                </a:solidFill>
              </a:rPr>
              <a:t>6.1.2  </a:t>
            </a:r>
            <a:r>
              <a:rPr lang="zh-CN" altLang="en-US" sz="2800" b="0">
                <a:solidFill>
                  <a:srgbClr val="FF0000"/>
                </a:solidFill>
              </a:rPr>
              <a:t>晶体管的电流分配与放大作用</a:t>
            </a:r>
          </a:p>
        </p:txBody>
      </p:sp>
      <p:graphicFrame>
        <p:nvGraphicFramePr>
          <p:cNvPr id="3" name="Object 11">
            <a:extLst>
              <a:ext uri="{FF2B5EF4-FFF2-40B4-BE49-F238E27FC236}">
                <a16:creationId xmlns:a16="http://schemas.microsoft.com/office/drawing/2014/main" id="{376C3887-56E7-DF67-D99B-4C3223F5E5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867357"/>
              </p:ext>
            </p:extLst>
          </p:nvPr>
        </p:nvGraphicFramePr>
        <p:xfrm>
          <a:off x="214761" y="764704"/>
          <a:ext cx="8641715" cy="4082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177665" imgH="1981200" progId="Visio.Drawing.11">
                  <p:embed/>
                </p:oleObj>
              </mc:Choice>
              <mc:Fallback>
                <p:oleObj name="Visio" r:id="rId2" imgW="4177665" imgH="1981200" progId="Visio.Drawing.11">
                  <p:embed/>
                  <p:pic>
                    <p:nvPicPr>
                      <p:cNvPr id="71271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61" y="764704"/>
                        <a:ext cx="8641715" cy="40824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EDC187B4-8CD6-0664-2D8E-B0BCC60978FD}"/>
              </a:ext>
            </a:extLst>
          </p:cNvPr>
          <p:cNvSpPr txBox="1"/>
          <p:nvPr/>
        </p:nvSpPr>
        <p:spPr>
          <a:xfrm>
            <a:off x="6194633" y="5157192"/>
            <a:ext cx="1689735" cy="662940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t">
            <a:spAutoFit/>
          </a:bodyPr>
          <a:lstStyle/>
          <a:p>
            <a:pPr algn="l">
              <a:lnSpc>
                <a:spcPct val="15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baseline="-25000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E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&gt;V</a:t>
            </a:r>
            <a:r>
              <a:rPr lang="en-US" altLang="zh-CN" baseline="-25000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&gt;V</a:t>
            </a:r>
            <a:r>
              <a:rPr lang="en-US" altLang="zh-CN" baseline="-25000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C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5E4384-5792-8491-B8F4-3C6B59D2C9DC}"/>
              </a:ext>
            </a:extLst>
          </p:cNvPr>
          <p:cNvSpPr txBox="1"/>
          <p:nvPr/>
        </p:nvSpPr>
        <p:spPr>
          <a:xfrm>
            <a:off x="375920" y="5229200"/>
            <a:ext cx="140716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sym typeface="Symbol" panose="05050102010706020507" pitchFamily="18" charset="2"/>
              </a:rPr>
              <a:t>电位关系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2E8072-3AC6-AE74-390E-03746E89B767}"/>
              </a:ext>
            </a:extLst>
          </p:cNvPr>
          <p:cNvSpPr txBox="1"/>
          <p:nvPr/>
        </p:nvSpPr>
        <p:spPr>
          <a:xfrm>
            <a:off x="2425659" y="5172729"/>
            <a:ext cx="1689735" cy="593817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t">
            <a:spAutoFit/>
          </a:bodyPr>
          <a:lstStyle/>
          <a:p>
            <a:pPr algn="l">
              <a:lnSpc>
                <a:spcPct val="15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baseline="-25000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&gt;V</a:t>
            </a:r>
            <a:r>
              <a:rPr lang="en-US" altLang="zh-CN" baseline="-25000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&gt;V</a:t>
            </a:r>
            <a:r>
              <a:rPr lang="en-US" altLang="zh-CN" baseline="-25000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6817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9">
            <a:extLst>
              <a:ext uri="{FF2B5EF4-FFF2-40B4-BE49-F238E27FC236}">
                <a16:creationId xmlns:a16="http://schemas.microsoft.com/office/drawing/2014/main" id="{FE923610-D341-0C30-ED4F-B465B275848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ADC16E-A2AD-4750-94CB-C9FD6010BFE4}" type="slidenum">
              <a:rPr lang="zh-CN" altLang="en-US" sz="1600" smtClean="0">
                <a:solidFill>
                  <a:srgbClr val="FFFF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6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713733" name="Object 5">
            <a:extLst>
              <a:ext uri="{FF2B5EF4-FFF2-40B4-BE49-F238E27FC236}">
                <a16:creationId xmlns:a16="http://schemas.microsoft.com/office/drawing/2014/main" id="{234CE2B7-FB53-B76A-F277-D82BB2317A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775" y="1052513"/>
          <a:ext cx="669766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162300" imgH="495300" progId="Equation.3">
                  <p:embed/>
                </p:oleObj>
              </mc:Choice>
              <mc:Fallback>
                <p:oleObj name="公式" r:id="rId2" imgW="3162300" imgH="495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" y="1052513"/>
                        <a:ext cx="6697663" cy="939800"/>
                      </a:xfrm>
                      <a:prstGeom prst="rect">
                        <a:avLst/>
                      </a:prstGeom>
                      <a:solidFill>
                        <a:srgbClr val="BDFFFF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Rectangle 11">
            <a:extLst>
              <a:ext uri="{FF2B5EF4-FFF2-40B4-BE49-F238E27FC236}">
                <a16:creationId xmlns:a16="http://schemas.microsoft.com/office/drawing/2014/main" id="{50C34A4B-14BB-D554-9876-9524F2837A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/>
              <a:t>6.1.2  </a:t>
            </a:r>
            <a:r>
              <a:rPr lang="zh-CN" altLang="en-US" sz="2800"/>
              <a:t>晶体管的电流分配与放大作用</a:t>
            </a:r>
          </a:p>
        </p:txBody>
      </p:sp>
      <p:pic>
        <p:nvPicPr>
          <p:cNvPr id="9221" name="Picture 19">
            <a:extLst>
              <a:ext uri="{FF2B5EF4-FFF2-40B4-BE49-F238E27FC236}">
                <a16:creationId xmlns:a16="http://schemas.microsoft.com/office/drawing/2014/main" id="{F54898EE-0895-89D6-EC8E-6BB70F4AF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349500"/>
            <a:ext cx="3887788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Rectangle 20">
            <a:extLst>
              <a:ext uri="{FF2B5EF4-FFF2-40B4-BE49-F238E27FC236}">
                <a16:creationId xmlns:a16="http://schemas.microsoft.com/office/drawing/2014/main" id="{DDCF74EE-4018-8DB3-09EE-AC59CA9FF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5589588"/>
            <a:ext cx="3614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/>
              <a:t>NPN</a:t>
            </a:r>
            <a:r>
              <a:rPr lang="zh-CN" altLang="en-US" b="0"/>
              <a:t>型晶体管的电流关系</a:t>
            </a:r>
            <a:r>
              <a:rPr lang="zh-CN" altLang="en-US"/>
              <a:t> </a:t>
            </a:r>
          </a:p>
        </p:txBody>
      </p:sp>
      <p:sp>
        <p:nvSpPr>
          <p:cNvPr id="713749" name="Rectangle 21">
            <a:extLst>
              <a:ext uri="{FF2B5EF4-FFF2-40B4-BE49-F238E27FC236}">
                <a16:creationId xmlns:a16="http://schemas.microsoft.com/office/drawing/2014/main" id="{150287BC-506C-98F5-8947-3502B9F45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513" y="2457450"/>
            <a:ext cx="4105275" cy="539750"/>
          </a:xfrm>
          <a:prstGeom prst="rect">
            <a:avLst/>
          </a:prstGeom>
          <a:solidFill>
            <a:srgbClr val="BDFFFF"/>
          </a:solidFill>
          <a:ln w="9525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dirty="0"/>
              <a:t>电流分配：</a:t>
            </a:r>
            <a:r>
              <a:rPr lang="en-US" altLang="zh-CN" i="1" dirty="0"/>
              <a:t>I</a:t>
            </a:r>
            <a:r>
              <a:rPr lang="en-US" altLang="zh-CN" baseline="-25000" dirty="0"/>
              <a:t>E</a:t>
            </a:r>
            <a:r>
              <a:rPr lang="zh-CN" altLang="en-US" dirty="0"/>
              <a:t>＝</a:t>
            </a:r>
            <a:r>
              <a:rPr lang="en-US" altLang="zh-CN" i="1" dirty="0"/>
              <a:t>I</a:t>
            </a:r>
            <a:r>
              <a:rPr lang="en-US" altLang="zh-CN" baseline="-25000" dirty="0"/>
              <a:t>B</a:t>
            </a:r>
            <a:r>
              <a:rPr lang="zh-CN" altLang="en-US" dirty="0"/>
              <a:t>＋</a:t>
            </a:r>
            <a:r>
              <a:rPr lang="en-US" altLang="zh-CN" i="1" dirty="0"/>
              <a:t>I</a:t>
            </a:r>
            <a:r>
              <a:rPr lang="en-US" altLang="zh-CN" baseline="-25000" dirty="0"/>
              <a:t>C</a:t>
            </a:r>
            <a:endParaRPr lang="zh-CN" altLang="en-US" baseline="-25000" dirty="0"/>
          </a:p>
        </p:txBody>
      </p:sp>
      <p:graphicFrame>
        <p:nvGraphicFramePr>
          <p:cNvPr id="713750" name="Object 22">
            <a:extLst>
              <a:ext uri="{FF2B5EF4-FFF2-40B4-BE49-F238E27FC236}">
                <a16:creationId xmlns:a16="http://schemas.microsoft.com/office/drawing/2014/main" id="{2CA70FAA-4AFB-ED1B-908A-DE7C1CBC99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982404"/>
              </p:ext>
            </p:extLst>
          </p:nvPr>
        </p:nvGraphicFramePr>
        <p:xfrm>
          <a:off x="4824413" y="4617132"/>
          <a:ext cx="33845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48728" imgH="241195" progId="Equation.DSMT4">
                  <p:embed/>
                </p:oleObj>
              </mc:Choice>
              <mc:Fallback>
                <p:oleObj name="Equation" r:id="rId5" imgW="1548728" imgH="241195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413" y="4617132"/>
                        <a:ext cx="3384550" cy="527050"/>
                      </a:xfrm>
                      <a:prstGeom prst="rect">
                        <a:avLst/>
                      </a:prstGeom>
                      <a:solidFill>
                        <a:srgbClr val="BDFFFF"/>
                      </a:solidFill>
                      <a:ln w="9525" algn="ctr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3751" name="Object 23">
            <a:extLst>
              <a:ext uri="{FF2B5EF4-FFF2-40B4-BE49-F238E27FC236}">
                <a16:creationId xmlns:a16="http://schemas.microsoft.com/office/drawing/2014/main" id="{CA4F0808-1379-E994-634B-7D45BDE991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32475" y="3249613"/>
          <a:ext cx="1150938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18918" imgH="380835" progId="Equation.DSMT4">
                  <p:embed/>
                </p:oleObj>
              </mc:Choice>
              <mc:Fallback>
                <p:oleObj name="Equation" r:id="rId7" imgW="418918" imgH="380835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2475" y="3249613"/>
                        <a:ext cx="1150938" cy="1046162"/>
                      </a:xfrm>
                      <a:prstGeom prst="rect">
                        <a:avLst/>
                      </a:prstGeom>
                      <a:solidFill>
                        <a:srgbClr val="ABFFFF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椭圆 1">
            <a:extLst>
              <a:ext uri="{FF2B5EF4-FFF2-40B4-BE49-F238E27FC236}">
                <a16:creationId xmlns:a16="http://schemas.microsoft.com/office/drawing/2014/main" id="{6C332906-1BA9-4CE9-888F-10BA7BF53967}"/>
              </a:ext>
            </a:extLst>
          </p:cNvPr>
          <p:cNvSpPr/>
          <p:nvPr/>
        </p:nvSpPr>
        <p:spPr>
          <a:xfrm>
            <a:off x="1799630" y="2960948"/>
            <a:ext cx="1152128" cy="10798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4DB606C-9652-09F5-E6D1-43DE52F65D9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0" y="3863975"/>
            <a:ext cx="4319587" cy="431800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l-GR" altLang="en-US" b="1" kern="0" dirty="0"/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5E385457-9322-43F8-F57D-6F6639C08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5100" y="5445534"/>
            <a:ext cx="4105275" cy="539750"/>
          </a:xfrm>
          <a:prstGeom prst="rect">
            <a:avLst/>
          </a:prstGeom>
          <a:solidFill>
            <a:srgbClr val="BDFFFF"/>
          </a:solidFill>
          <a:ln w="9525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dirty="0"/>
              <a:t>3</a:t>
            </a:r>
            <a:r>
              <a:rPr lang="zh-CN" altLang="en-US" dirty="0"/>
              <a:t>个电极的电流关系</a:t>
            </a:r>
            <a:r>
              <a:rPr lang="en-US" altLang="zh-CN" i="1" dirty="0"/>
              <a:t>I</a:t>
            </a:r>
            <a:r>
              <a:rPr lang="en-US" altLang="zh-CN" baseline="-25000" dirty="0"/>
              <a:t>E</a:t>
            </a:r>
            <a:r>
              <a:rPr lang="en-US" altLang="zh-CN" dirty="0"/>
              <a:t>&gt;</a:t>
            </a:r>
            <a:r>
              <a:rPr lang="en-US" altLang="zh-CN" i="1" dirty="0"/>
              <a:t>I</a:t>
            </a:r>
            <a:r>
              <a:rPr lang="en-US" altLang="zh-CN" baseline="-25000" dirty="0"/>
              <a:t>C</a:t>
            </a:r>
            <a:r>
              <a:rPr lang="en-US" altLang="zh-CN" dirty="0"/>
              <a:t>&gt;</a:t>
            </a:r>
            <a:r>
              <a:rPr lang="en-US" altLang="zh-CN" i="1" dirty="0"/>
              <a:t>I</a:t>
            </a:r>
            <a:r>
              <a:rPr lang="en-US" altLang="zh-CN" baseline="-25000" dirty="0"/>
              <a:t>B</a:t>
            </a:r>
            <a:r>
              <a:rPr lang="zh-CN" altLang="en-US" dirty="0"/>
              <a:t> </a:t>
            </a:r>
            <a:endParaRPr lang="el-G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13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49" grpId="0" animBg="1"/>
      <p:bldP spid="2" grpId="0" animBg="1"/>
      <p:bldP spid="3" grpId="0" build="p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1512239-9237-4606-9810-39f5ae4d2a37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heme/theme1.xml><?xml version="1.0" encoding="utf-8"?>
<a:theme xmlns:a="http://schemas.openxmlformats.org/drawingml/2006/main" name="默认设计模板">
  <a:themeElements>
    <a:clrScheme name="默认设计模板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6"/>
      </a:hlink>
      <a:folHlink>
        <a:srgbClr val="292929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FF0000"/>
        </a:hlink>
        <a:folHlink>
          <a:srgbClr val="11111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6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9374</TotalTime>
  <Words>4416</Words>
  <Application>Microsoft Office PowerPoint</Application>
  <PresentationFormat>全屏显示(4:3)</PresentationFormat>
  <Paragraphs>547</Paragraphs>
  <Slides>64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64</vt:i4>
      </vt:variant>
    </vt:vector>
  </HeadingPairs>
  <TitlesOfParts>
    <vt:vector size="87" baseType="lpstr">
      <vt:lpstr>等线</vt:lpstr>
      <vt:lpstr>黑体</vt:lpstr>
      <vt:lpstr>楷体_GB2312</vt:lpstr>
      <vt:lpstr>思源宋体 Heavy</vt:lpstr>
      <vt:lpstr>宋体</vt:lpstr>
      <vt:lpstr>Microsoft Yahei</vt:lpstr>
      <vt:lpstr>Microsoft Yahei</vt:lpstr>
      <vt:lpstr>新宋体</vt:lpstr>
      <vt:lpstr>Arial</vt:lpstr>
      <vt:lpstr>Calibri</vt:lpstr>
      <vt:lpstr>Cambria Math</vt:lpstr>
      <vt:lpstr>Times New Roman</vt:lpstr>
      <vt:lpstr>Verdana</vt:lpstr>
      <vt:lpstr>Wingdings</vt:lpstr>
      <vt:lpstr>默认设计模板</vt:lpstr>
      <vt:lpstr>Visio</vt:lpstr>
      <vt:lpstr>公式</vt:lpstr>
      <vt:lpstr>Equation</vt:lpstr>
      <vt:lpstr>Microsoft Visio Drawing</vt:lpstr>
      <vt:lpstr>MSPhotoEd.3</vt:lpstr>
      <vt:lpstr>Microsoft Visio 2003-2010 Drawing</vt:lpstr>
      <vt:lpstr>Equation.3</vt:lpstr>
      <vt:lpstr>MathType 7.0 Equation</vt:lpstr>
      <vt:lpstr>第6章 晶体三极管及其放大电路</vt:lpstr>
      <vt:lpstr>第6章 晶体三极管及其放大电路</vt:lpstr>
      <vt:lpstr>2.晶体管的类型与符号 </vt:lpstr>
      <vt:lpstr>2.晶体管的类型与符号 </vt:lpstr>
      <vt:lpstr>6.1  晶体三极管的外部特性</vt:lpstr>
      <vt:lpstr>发射结正向偏置，集电结反向偏置。</vt:lpstr>
      <vt:lpstr>发射结正向偏置，集电结反向偏置。</vt:lpstr>
      <vt:lpstr>PowerPoint 演示文稿</vt:lpstr>
      <vt:lpstr>6.1.2  晶体管的电流分配与放大作用</vt:lpstr>
      <vt:lpstr>6.1.2  晶体管的电流分配与放大作用</vt:lpstr>
      <vt:lpstr>6.1.2  晶体管的电流分配与放大作用</vt:lpstr>
      <vt:lpstr>6.1.2  晶体管的电流分配与放大作用</vt:lpstr>
      <vt:lpstr>6.1.3  晶体管的共射特性曲线</vt:lpstr>
      <vt:lpstr>6.1.3  晶体管的共射特性曲线</vt:lpstr>
      <vt:lpstr>2. 输出特性</vt:lpstr>
      <vt:lpstr>输出特性曲线的三个区域:</vt:lpstr>
      <vt:lpstr>晶体管工作区的判定方法</vt:lpstr>
      <vt:lpstr>PowerPoint 演示文稿</vt:lpstr>
      <vt:lpstr>例</vt:lpstr>
      <vt:lpstr>例</vt:lpstr>
      <vt:lpstr>例</vt:lpstr>
      <vt:lpstr>6.1.4  晶体管的主要参数</vt:lpstr>
      <vt:lpstr>6.1.4  晶体管的主要参数</vt:lpstr>
      <vt:lpstr>6.1.4  晶体管的主要参数</vt:lpstr>
      <vt:lpstr>6.1.4  晶体管的主要参数</vt:lpstr>
      <vt:lpstr>第6章 晶体三极管及其放大电路</vt:lpstr>
      <vt:lpstr>第6章 晶体三极管及其放大电路</vt:lpstr>
      <vt:lpstr>6.2  放大电路的组成</vt:lpstr>
      <vt:lpstr>6.2  放大电路的组成</vt:lpstr>
      <vt:lpstr>第6章 晶体三极管及其放大电路</vt:lpstr>
      <vt:lpstr>6.3  放大电路的分析</vt:lpstr>
      <vt:lpstr>6.3  放大电路的分析</vt:lpstr>
      <vt:lpstr>6.3  放大电路的分析</vt:lpstr>
      <vt:lpstr>PowerPoint 演示文稿</vt:lpstr>
      <vt:lpstr>例</vt:lpstr>
      <vt:lpstr>例</vt:lpstr>
      <vt:lpstr>6.3  放大电路的分析</vt:lpstr>
      <vt:lpstr>6.3.2 静态分析</vt:lpstr>
      <vt:lpstr>6.3.3动态分析（ Au、Ri、Ro）</vt:lpstr>
      <vt:lpstr>放大电路的微变等效电路</vt:lpstr>
      <vt:lpstr>微变等效电路法（总结）</vt:lpstr>
      <vt:lpstr>微变等效电路法求解放大电路小结</vt:lpstr>
      <vt:lpstr>iC 、 uCE (uo )波形失真P157</vt:lpstr>
      <vt:lpstr>6.3晶体管的应用</vt:lpstr>
      <vt:lpstr>6.3晶体管的应用</vt:lpstr>
      <vt:lpstr>6.3晶体管的应用</vt:lpstr>
      <vt:lpstr>6.3晶体管的应用</vt:lpstr>
      <vt:lpstr>6.3晶体管的应用</vt:lpstr>
      <vt:lpstr>6.3晶体管的应用</vt:lpstr>
      <vt:lpstr>6.3晶体管的应用</vt:lpstr>
      <vt:lpstr>6.3晶体管的应用</vt:lpstr>
      <vt:lpstr>例1</vt:lpstr>
      <vt:lpstr>例1</vt:lpstr>
      <vt:lpstr>例1</vt:lpstr>
      <vt:lpstr>例2</vt:lpstr>
      <vt:lpstr>例2</vt:lpstr>
      <vt:lpstr>高端电源开关电路</vt:lpstr>
      <vt:lpstr>高端电源开关电路</vt:lpstr>
      <vt:lpstr>高端电源开关电路</vt:lpstr>
      <vt:lpstr>高端电源开关电路</vt:lpstr>
      <vt:lpstr>例</vt:lpstr>
      <vt:lpstr>例</vt:lpstr>
      <vt:lpstr>PowerPoint 演示文稿</vt:lpstr>
      <vt:lpstr>第6章 晶体三极管及其放大电路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xie huan</cp:lastModifiedBy>
  <cp:revision>1144</cp:revision>
  <dcterms:created xsi:type="dcterms:W3CDTF">1601-01-01T00:00:00Z</dcterms:created>
  <dcterms:modified xsi:type="dcterms:W3CDTF">2023-10-12T12:49:36Z</dcterms:modified>
</cp:coreProperties>
</file>