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3"/>
  </p:notesMasterIdLst>
  <p:handoutMasterIdLst>
    <p:handoutMasterId r:id="rId174"/>
  </p:handoutMasterIdLst>
  <p:sldIdLst>
    <p:sldId id="260" r:id="rId2"/>
    <p:sldId id="261" r:id="rId3"/>
    <p:sldId id="264" r:id="rId4"/>
    <p:sldId id="262" r:id="rId5"/>
    <p:sldId id="269" r:id="rId6"/>
    <p:sldId id="313" r:id="rId7"/>
    <p:sldId id="316" r:id="rId8"/>
    <p:sldId id="317" r:id="rId9"/>
    <p:sldId id="301" r:id="rId10"/>
    <p:sldId id="287" r:id="rId11"/>
    <p:sldId id="302" r:id="rId12"/>
    <p:sldId id="303" r:id="rId13"/>
    <p:sldId id="349" r:id="rId14"/>
    <p:sldId id="354" r:id="rId15"/>
    <p:sldId id="355" r:id="rId16"/>
    <p:sldId id="356" r:id="rId17"/>
    <p:sldId id="358" r:id="rId18"/>
    <p:sldId id="359" r:id="rId19"/>
    <p:sldId id="360" r:id="rId20"/>
    <p:sldId id="363" r:id="rId21"/>
    <p:sldId id="365" r:id="rId22"/>
    <p:sldId id="367" r:id="rId23"/>
    <p:sldId id="368" r:id="rId24"/>
    <p:sldId id="369" r:id="rId25"/>
    <p:sldId id="372" r:id="rId26"/>
    <p:sldId id="373" r:id="rId27"/>
    <p:sldId id="374" r:id="rId28"/>
    <p:sldId id="375" r:id="rId29"/>
    <p:sldId id="376" r:id="rId30"/>
    <p:sldId id="401" r:id="rId31"/>
    <p:sldId id="402" r:id="rId32"/>
    <p:sldId id="403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26" r:id="rId42"/>
    <p:sldId id="427" r:id="rId43"/>
    <p:sldId id="428" r:id="rId44"/>
    <p:sldId id="429" r:id="rId45"/>
    <p:sldId id="430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63" r:id="rId54"/>
    <p:sldId id="472" r:id="rId55"/>
    <p:sldId id="473" r:id="rId56"/>
    <p:sldId id="475" r:id="rId57"/>
    <p:sldId id="481" r:id="rId58"/>
    <p:sldId id="484" r:id="rId59"/>
    <p:sldId id="485" r:id="rId60"/>
    <p:sldId id="486" r:id="rId61"/>
    <p:sldId id="487" r:id="rId62"/>
    <p:sldId id="488" r:id="rId63"/>
    <p:sldId id="489" r:id="rId64"/>
    <p:sldId id="490" r:id="rId65"/>
    <p:sldId id="505" r:id="rId66"/>
    <p:sldId id="506" r:id="rId67"/>
    <p:sldId id="511" r:id="rId68"/>
    <p:sldId id="512" r:id="rId69"/>
    <p:sldId id="513" r:id="rId70"/>
    <p:sldId id="514" r:id="rId71"/>
    <p:sldId id="515" r:id="rId72"/>
    <p:sldId id="516" r:id="rId73"/>
    <p:sldId id="517" r:id="rId74"/>
    <p:sldId id="518" r:id="rId75"/>
    <p:sldId id="519" r:id="rId76"/>
    <p:sldId id="520" r:id="rId77"/>
    <p:sldId id="586" r:id="rId78"/>
    <p:sldId id="587" r:id="rId79"/>
    <p:sldId id="588" r:id="rId80"/>
    <p:sldId id="589" r:id="rId81"/>
    <p:sldId id="590" r:id="rId82"/>
    <p:sldId id="591" r:id="rId83"/>
    <p:sldId id="592" r:id="rId84"/>
    <p:sldId id="593" r:id="rId85"/>
    <p:sldId id="594" r:id="rId86"/>
    <p:sldId id="595" r:id="rId87"/>
    <p:sldId id="596" r:id="rId88"/>
    <p:sldId id="597" r:id="rId89"/>
    <p:sldId id="598" r:id="rId90"/>
    <p:sldId id="599" r:id="rId91"/>
    <p:sldId id="600" r:id="rId92"/>
    <p:sldId id="601" r:id="rId93"/>
    <p:sldId id="602" r:id="rId94"/>
    <p:sldId id="603" r:id="rId95"/>
    <p:sldId id="604" r:id="rId96"/>
    <p:sldId id="605" r:id="rId97"/>
    <p:sldId id="606" r:id="rId98"/>
    <p:sldId id="608" r:id="rId99"/>
    <p:sldId id="609" r:id="rId100"/>
    <p:sldId id="615" r:id="rId101"/>
    <p:sldId id="616" r:id="rId102"/>
    <p:sldId id="617" r:id="rId103"/>
    <p:sldId id="618" r:id="rId104"/>
    <p:sldId id="619" r:id="rId105"/>
    <p:sldId id="621" r:id="rId106"/>
    <p:sldId id="625" r:id="rId107"/>
    <p:sldId id="626" r:id="rId108"/>
    <p:sldId id="627" r:id="rId109"/>
    <p:sldId id="628" r:id="rId110"/>
    <p:sldId id="637" r:id="rId111"/>
    <p:sldId id="654" r:id="rId112"/>
    <p:sldId id="662" r:id="rId113"/>
    <p:sldId id="682" r:id="rId114"/>
    <p:sldId id="683" r:id="rId115"/>
    <p:sldId id="684" r:id="rId116"/>
    <p:sldId id="685" r:id="rId117"/>
    <p:sldId id="686" r:id="rId118"/>
    <p:sldId id="699" r:id="rId119"/>
    <p:sldId id="712" r:id="rId120"/>
    <p:sldId id="713" r:id="rId121"/>
    <p:sldId id="714" r:id="rId122"/>
    <p:sldId id="715" r:id="rId123"/>
    <p:sldId id="716" r:id="rId124"/>
    <p:sldId id="717" r:id="rId125"/>
    <p:sldId id="718" r:id="rId126"/>
    <p:sldId id="719" r:id="rId127"/>
    <p:sldId id="720" r:id="rId128"/>
    <p:sldId id="721" r:id="rId129"/>
    <p:sldId id="722" r:id="rId130"/>
    <p:sldId id="723" r:id="rId131"/>
    <p:sldId id="724" r:id="rId132"/>
    <p:sldId id="725" r:id="rId133"/>
    <p:sldId id="726" r:id="rId134"/>
    <p:sldId id="727" r:id="rId135"/>
    <p:sldId id="728" r:id="rId136"/>
    <p:sldId id="729" r:id="rId137"/>
    <p:sldId id="730" r:id="rId138"/>
    <p:sldId id="735" r:id="rId139"/>
    <p:sldId id="736" r:id="rId140"/>
    <p:sldId id="737" r:id="rId141"/>
    <p:sldId id="738" r:id="rId142"/>
    <p:sldId id="740" r:id="rId143"/>
    <p:sldId id="741" r:id="rId144"/>
    <p:sldId id="743" r:id="rId145"/>
    <p:sldId id="745" r:id="rId146"/>
    <p:sldId id="753" r:id="rId147"/>
    <p:sldId id="758" r:id="rId148"/>
    <p:sldId id="759" r:id="rId149"/>
    <p:sldId id="760" r:id="rId150"/>
    <p:sldId id="763" r:id="rId151"/>
    <p:sldId id="764" r:id="rId152"/>
    <p:sldId id="766" r:id="rId153"/>
    <p:sldId id="768" r:id="rId154"/>
    <p:sldId id="769" r:id="rId155"/>
    <p:sldId id="771" r:id="rId156"/>
    <p:sldId id="773" r:id="rId157"/>
    <p:sldId id="774" r:id="rId158"/>
    <p:sldId id="775" r:id="rId159"/>
    <p:sldId id="776" r:id="rId160"/>
    <p:sldId id="781" r:id="rId161"/>
    <p:sldId id="789" r:id="rId162"/>
    <p:sldId id="797" r:id="rId163"/>
    <p:sldId id="810" r:id="rId164"/>
    <p:sldId id="811" r:id="rId165"/>
    <p:sldId id="812" r:id="rId166"/>
    <p:sldId id="813" r:id="rId167"/>
    <p:sldId id="816" r:id="rId168"/>
    <p:sldId id="817" r:id="rId169"/>
    <p:sldId id="818" r:id="rId170"/>
    <p:sldId id="819" r:id="rId171"/>
    <p:sldId id="827" r:id="rId172"/>
  </p:sldIdLst>
  <p:sldSz cx="9144000" cy="6858000" type="screen4x3"/>
  <p:notesSz cx="6858000" cy="9144000"/>
  <p:custDataLst>
    <p:tags r:id="rId17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FF00"/>
    <a:srgbClr val="E4F4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2"/>
    <p:restoredTop sz="94660"/>
  </p:normalViewPr>
  <p:slideViewPr>
    <p:cSldViewPr showGuides="1">
      <p:cViewPr varScale="1">
        <p:scale>
          <a:sx n="104" d="100"/>
          <a:sy n="104" d="100"/>
        </p:scale>
        <p:origin x="859" y="58"/>
      </p:cViewPr>
      <p:guideLst>
        <p:guide orient="horz" pos="2128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handoutMaster" Target="handoutMasters/handout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ags" Target="tags/tag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b="0" strike="noStrike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 dirty="0"/>
              <a:t>27</a:t>
            </a:fld>
            <a:endParaRPr lang="en-US" altLang="zh-CN" sz="1200" dirty="0"/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4"/>
          <p:cNvPicPr>
            <a:picLocks noChangeAspect="1"/>
          </p:cNvPicPr>
          <p:nvPr/>
        </p:nvPicPr>
        <p:blipFill>
          <a:blip r:embed="rId2"/>
          <a:srcRect b="14815"/>
          <a:stretch>
            <a:fillRect/>
          </a:stretch>
        </p:blipFill>
        <p:spPr>
          <a:xfrm>
            <a:off x="0" y="660400"/>
            <a:ext cx="9144000" cy="584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5762625"/>
            <a:ext cx="9144000" cy="1079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2500" y="2534012"/>
            <a:ext cx="4616330" cy="108261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0000"/>
              </a:lnSpc>
              <a:defRPr sz="3600" b="0">
                <a:solidFill>
                  <a:schemeClr val="accent1"/>
                </a:solidFill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单击此处编辑母版标题样式</a:t>
            </a:r>
            <a:endParaRPr lang="zh-CN" altLang="en-US" strike="noStrike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2500" y="3808834"/>
            <a:ext cx="4616330" cy="4318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16A178-35DB-49AB-8290-6AF5DF3846B9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5575" y="192088"/>
            <a:ext cx="7261225" cy="7112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412875"/>
            <a:ext cx="8218487" cy="47418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B74EDE-3C13-4CF5-9558-1D9D28DD5803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3425" y="476250"/>
            <a:ext cx="2203450" cy="567848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76250"/>
            <a:ext cx="6462712" cy="567848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CD5A34-F9D0-4787-A2A0-E5C87F80CEAD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6408737" cy="719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268413"/>
            <a:ext cx="7772400" cy="48275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6408737" cy="719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68413"/>
            <a:ext cx="3810000" cy="4827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3810000" cy="4827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5575" y="192088"/>
            <a:ext cx="7261225" cy="7112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18487" cy="4741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9374DD-B870-427C-82AC-3B935A02B25F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1C0E52-E703-41C6-A80E-E246BEA1FAC2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5575" y="192088"/>
            <a:ext cx="7261225" cy="7112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4260850" cy="47418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563" y="1412875"/>
            <a:ext cx="4262437" cy="47418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AE47BA-9FC2-43C8-904E-72161D0BF2B3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917FE8-5199-40DE-A1F0-A8D832478A5A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5575" y="192088"/>
            <a:ext cx="7261225" cy="7112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6DF685-E6C6-4368-A8B8-54470B49C833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7C8211-C344-4683-9310-AD2A82575C29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B0C957-7607-4832-9BDA-1ABA4FF4C91D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B518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C334D0-7AE1-45C8-9238-EF98F1F12085}" type="datetimeFigureOut"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2023/5/28</a:t>
            </a:fld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10413" y="115888"/>
            <a:ext cx="2033587" cy="48101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9pPr>
    </p:titleStyle>
    <p:bodyStyle>
      <a:lvl1pPr marL="342900" indent="-257175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rgbClr val="3B5188"/>
          </a:solidFill>
          <a:latin typeface="+mn-lt"/>
          <a:ea typeface="+mn-ea"/>
          <a:cs typeface="+mn-cs"/>
        </a:defRPr>
      </a:lvl1pPr>
      <a:lvl2pPr marL="357505" indent="10033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dirty="0"/>
              <a:t>第一章 概论</a:t>
            </a:r>
            <a:endParaRPr lang="zh-CN" altLang="zh-CN" dirty="0"/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sz="3200" b="1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计算机系统的基本组成与特点</a:t>
            </a:r>
          </a:p>
          <a:p>
            <a:pPr eaLnBrk="1" hangingPunct="1"/>
            <a:r>
              <a:rPr lang="zh-CN" altLang="en-US" sz="3200" b="1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 五大组成部分：运算器、控制器、存储器、输入／输出设备</a:t>
            </a:r>
          </a:p>
          <a:p>
            <a:pPr eaLnBrk="1" hangingPunct="1"/>
            <a:endParaRPr lang="en-US" altLang="zh-CN" sz="3200" b="1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运算速度</a:t>
            </a:r>
            <a:endParaRPr lang="zh-CN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571500" y="1295400"/>
            <a:ext cx="81375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（1）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主频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外频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倍频系数；</a:t>
            </a:r>
          </a:p>
        </p:txBody>
      </p:sp>
      <p:sp>
        <p:nvSpPr>
          <p:cNvPr id="18" name="Rectangle 9"/>
          <p:cNvSpPr/>
          <p:nvPr/>
        </p:nvSpPr>
        <p:spPr>
          <a:xfrm>
            <a:off x="571500" y="1981200"/>
            <a:ext cx="77041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IPS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，每秒执行指令数；</a:t>
            </a:r>
          </a:p>
        </p:txBody>
      </p:sp>
      <p:sp>
        <p:nvSpPr>
          <p:cNvPr id="19" name="Rectangle 10"/>
          <p:cNvSpPr/>
          <p:nvPr/>
        </p:nvSpPr>
        <p:spPr>
          <a:xfrm>
            <a:off x="571500" y="2700338"/>
            <a:ext cx="886142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CPI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Clock-cycle Per Instruction 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20" name="Rectangle 12"/>
          <p:cNvSpPr/>
          <p:nvPr/>
        </p:nvSpPr>
        <p:spPr>
          <a:xfrm>
            <a:off x="571500" y="3421063"/>
            <a:ext cx="78152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FLOPS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，每秒执行浮点运算的次数；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1550" y="4292600"/>
            <a:ext cx="6629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比如， 天河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号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 其实测速度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: 33.86PFLOPS</a:t>
            </a:r>
            <a:endParaRPr lang="zh-CN" altLang="en-US" dirty="0">
              <a:solidFill>
                <a:schemeClr val="accent1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/>
          <p:nvPr/>
        </p:nvSpPr>
        <p:spPr>
          <a:xfrm>
            <a:off x="250825" y="1265238"/>
            <a:ext cx="5943600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组合逻辑控制器时序系统</a:t>
            </a:r>
          </a:p>
        </p:txBody>
      </p:sp>
      <p:sp>
        <p:nvSpPr>
          <p:cNvPr id="355331" name="Text Box 3"/>
          <p:cNvSpPr txBox="1"/>
          <p:nvPr/>
        </p:nvSpPr>
        <p:spPr>
          <a:xfrm>
            <a:off x="558800" y="1844675"/>
            <a:ext cx="33829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、工作周期</a:t>
            </a:r>
          </a:p>
        </p:txBody>
      </p:sp>
      <p:sp>
        <p:nvSpPr>
          <p:cNvPr id="355332" name="Text Box 4"/>
          <p:cNvSpPr txBox="1"/>
          <p:nvPr/>
        </p:nvSpPr>
        <p:spPr>
          <a:xfrm>
            <a:off x="823913" y="3138488"/>
            <a:ext cx="3352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</a:t>
            </a:r>
          </a:p>
        </p:txBody>
      </p:sp>
      <p:sp>
        <p:nvSpPr>
          <p:cNvPr id="355333" name="Text Box 5"/>
          <p:cNvSpPr txBox="1"/>
          <p:nvPr/>
        </p:nvSpPr>
        <p:spPr>
          <a:xfrm>
            <a:off x="3503613" y="4014788"/>
            <a:ext cx="51054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用于指令正常执行时序控制</a:t>
            </a:r>
          </a:p>
        </p:txBody>
      </p:sp>
      <p:sp>
        <p:nvSpPr>
          <p:cNvPr id="355334" name="Text Box 6"/>
          <p:cNvSpPr txBox="1"/>
          <p:nvPr/>
        </p:nvSpPr>
        <p:spPr>
          <a:xfrm>
            <a:off x="823913" y="3706813"/>
            <a:ext cx="245268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</a:p>
        </p:txBody>
      </p:sp>
      <p:sp>
        <p:nvSpPr>
          <p:cNvPr id="355335" name="Text Box 7"/>
          <p:cNvSpPr txBox="1"/>
          <p:nvPr/>
        </p:nvSpPr>
        <p:spPr>
          <a:xfrm>
            <a:off x="823913" y="4306888"/>
            <a:ext cx="2667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</a:p>
        </p:txBody>
      </p:sp>
      <p:sp>
        <p:nvSpPr>
          <p:cNvPr id="355336" name="Text Box 8"/>
          <p:cNvSpPr txBox="1"/>
          <p:nvPr/>
        </p:nvSpPr>
        <p:spPr>
          <a:xfrm>
            <a:off x="823913" y="4875213"/>
            <a:ext cx="32607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</a:t>
            </a:r>
          </a:p>
        </p:txBody>
      </p:sp>
      <p:sp>
        <p:nvSpPr>
          <p:cNvPr id="355337" name="AutoShape 9"/>
          <p:cNvSpPr/>
          <p:nvPr/>
        </p:nvSpPr>
        <p:spPr>
          <a:xfrm>
            <a:off x="3276600" y="3349625"/>
            <a:ext cx="200025" cy="1968500"/>
          </a:xfrm>
          <a:prstGeom prst="rightBrace">
            <a:avLst>
              <a:gd name="adj1" fmla="val 81828"/>
              <a:gd name="adj2" fmla="val 50000"/>
            </a:avLst>
          </a:prstGeom>
          <a:noFill/>
          <a:ln w="2540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8" name="Text Box 10"/>
          <p:cNvSpPr txBox="1"/>
          <p:nvPr/>
        </p:nvSpPr>
        <p:spPr>
          <a:xfrm>
            <a:off x="823913" y="5475288"/>
            <a:ext cx="3352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</a:p>
        </p:txBody>
      </p:sp>
      <p:sp>
        <p:nvSpPr>
          <p:cNvPr id="355339" name="Text Box 11"/>
          <p:cNvSpPr txBox="1"/>
          <p:nvPr/>
        </p:nvSpPr>
        <p:spPr>
          <a:xfrm>
            <a:off x="871538" y="6043613"/>
            <a:ext cx="379571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DMAT</a:t>
            </a:r>
          </a:p>
        </p:txBody>
      </p:sp>
      <p:sp>
        <p:nvSpPr>
          <p:cNvPr id="355340" name="AutoShape 12"/>
          <p:cNvSpPr/>
          <p:nvPr/>
        </p:nvSpPr>
        <p:spPr>
          <a:xfrm>
            <a:off x="4189413" y="5627688"/>
            <a:ext cx="180975" cy="839787"/>
          </a:xfrm>
          <a:prstGeom prst="rightBrace">
            <a:avLst>
              <a:gd name="adj1" fmla="val 38583"/>
              <a:gd name="adj2" fmla="val 50000"/>
            </a:avLst>
          </a:prstGeom>
          <a:noFill/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41" name="Text Box 13"/>
          <p:cNvSpPr txBox="1"/>
          <p:nvPr/>
        </p:nvSpPr>
        <p:spPr>
          <a:xfrm>
            <a:off x="4446588" y="5765800"/>
            <a:ext cx="33829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传送控制</a:t>
            </a:r>
          </a:p>
        </p:txBody>
      </p:sp>
      <p:sp>
        <p:nvSpPr>
          <p:cNvPr id="355342" name="Text Box 14"/>
          <p:cNvSpPr txBox="1"/>
          <p:nvPr/>
        </p:nvSpPr>
        <p:spPr>
          <a:xfrm>
            <a:off x="787400" y="2490788"/>
            <a:ext cx="3962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定义以下工作周期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build="p"/>
      <p:bldP spid="355331" grpId="0" build="p"/>
      <p:bldP spid="355332" grpId="0"/>
      <p:bldP spid="355333" grpId="0"/>
      <p:bldP spid="355334" grpId="0"/>
      <p:bldP spid="355335" grpId="0"/>
      <p:bldP spid="355336" grpId="0"/>
      <p:bldP spid="355337" grpId="0" bldLvl="0" animBg="1"/>
      <p:bldP spid="355338" grpId="0"/>
      <p:bldP spid="355339" grpId="0"/>
      <p:bldP spid="355340" grpId="0" bldLvl="0" animBg="1"/>
      <p:bldP spid="355341" grpId="0"/>
      <p:bldP spid="35534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/>
          <p:nvPr/>
        </p:nvSpPr>
        <p:spPr>
          <a:xfrm>
            <a:off x="869950" y="1225550"/>
            <a:ext cx="387191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6355" name="Text Box 3"/>
          <p:cNvSpPr txBox="1"/>
          <p:nvPr/>
        </p:nvSpPr>
        <p:spPr>
          <a:xfrm>
            <a:off x="839788" y="4687888"/>
            <a:ext cx="4495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6356" name="Text Box 4"/>
          <p:cNvSpPr txBox="1"/>
          <p:nvPr/>
        </p:nvSpPr>
        <p:spPr>
          <a:xfrm>
            <a:off x="879475" y="1768475"/>
            <a:ext cx="7994650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周期内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完成从内存取指令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IR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然后修改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(PC+1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PC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356357" name="Text Box 5"/>
          <p:cNvSpPr txBox="1"/>
          <p:nvPr/>
        </p:nvSpPr>
        <p:spPr>
          <a:xfrm>
            <a:off x="827088" y="2728913"/>
            <a:ext cx="74676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本阶段的操作与指令类型无关。</a:t>
            </a:r>
          </a:p>
        </p:txBody>
      </p:sp>
      <p:sp>
        <p:nvSpPr>
          <p:cNvPr id="356358" name="Text Box 6"/>
          <p:cNvSpPr txBox="1"/>
          <p:nvPr/>
        </p:nvSpPr>
        <p:spPr>
          <a:xfrm>
            <a:off x="838200" y="5230813"/>
            <a:ext cx="7499350" cy="1511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在非寄存器寻址时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时间内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按指令指定的源寻址方式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形成源操作数地址、读取源操作数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并将其存入暂存器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56359" name="Text Box 7"/>
          <p:cNvSpPr txBox="1"/>
          <p:nvPr/>
        </p:nvSpPr>
        <p:spPr>
          <a:xfrm>
            <a:off x="912813" y="3303588"/>
            <a:ext cx="8169275" cy="1052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结束时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按操作码和</a:t>
            </a:r>
            <a:r>
              <a:rPr lang="zh-CN" altLang="en-US" sz="3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转相应工作周期。</a:t>
            </a:r>
          </a:p>
        </p:txBody>
      </p:sp>
      <p:sp>
        <p:nvSpPr>
          <p:cNvPr id="356360" name="Rectangle 8"/>
          <p:cNvSpPr/>
          <p:nvPr/>
        </p:nvSpPr>
        <p:spPr>
          <a:xfrm>
            <a:off x="3124200" y="4119563"/>
            <a:ext cx="56229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分寄存器寻址或非寄存器寻址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56361" name="Line 9"/>
          <p:cNvSpPr/>
          <p:nvPr/>
        </p:nvSpPr>
        <p:spPr>
          <a:xfrm flipH="1">
            <a:off x="5688013" y="3822700"/>
            <a:ext cx="120650" cy="381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/>
      <p:bldP spid="356355" grpId="0" build="p"/>
      <p:bldP spid="356356" grpId="0" build="p"/>
      <p:bldP spid="356357" grpId="0" build="p"/>
      <p:bldP spid="356358" grpId="0" build="p"/>
      <p:bldP spid="356359" grpId="0" build="p"/>
      <p:bldP spid="35636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/>
          <p:nvPr/>
        </p:nvSpPr>
        <p:spPr>
          <a:xfrm>
            <a:off x="941388" y="3378200"/>
            <a:ext cx="46021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79" name="Text Box 3"/>
          <p:cNvSpPr txBox="1"/>
          <p:nvPr/>
        </p:nvSpPr>
        <p:spPr>
          <a:xfrm>
            <a:off x="1019175" y="3975100"/>
            <a:ext cx="2181225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主要完成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57380" name="Text Box 4"/>
          <p:cNvSpPr txBox="1"/>
          <p:nvPr/>
        </p:nvSpPr>
        <p:spPr>
          <a:xfrm>
            <a:off x="1139825" y="4489450"/>
            <a:ext cx="7559675" cy="160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84175" indent="-384175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完成指令指定功能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如传送、运算、取转移地址送入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384175" indent="-384175"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后续地址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57381" name="Text Box 5"/>
          <p:cNvSpPr txBox="1"/>
          <p:nvPr/>
        </p:nvSpPr>
        <p:spPr>
          <a:xfrm>
            <a:off x="900113" y="1196975"/>
            <a:ext cx="524351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82" name="Text Box 6"/>
          <p:cNvSpPr txBox="1"/>
          <p:nvPr/>
        </p:nvSpPr>
        <p:spPr>
          <a:xfrm>
            <a:off x="917575" y="1749425"/>
            <a:ext cx="8018463" cy="1511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在非寄存器寻址时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时间内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按指令指定的目的寻址方式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读取目的地址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MAR)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或目的操作数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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暂存器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D)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57383" name="Text Box 7"/>
          <p:cNvSpPr txBox="1"/>
          <p:nvPr/>
        </p:nvSpPr>
        <p:spPr>
          <a:xfrm>
            <a:off x="4425950" y="5522913"/>
            <a:ext cx="43434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顺序地址或转移地址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7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 build="p"/>
      <p:bldP spid="357379" grpId="0" build="p"/>
      <p:bldP spid="357380" grpId="0" build="p"/>
      <p:bldP spid="357381" grpId="0" build="p"/>
      <p:bldP spid="357382" grpId="0" build="p"/>
      <p:bldP spid="357383" grpId="0" build="p" advAuto="100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/>
          <p:nvPr/>
        </p:nvSpPr>
        <p:spPr>
          <a:xfrm>
            <a:off x="539750" y="1157288"/>
            <a:ext cx="43894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⑤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8403" name="Text Box 3"/>
          <p:cNvSpPr txBox="1"/>
          <p:nvPr/>
        </p:nvSpPr>
        <p:spPr>
          <a:xfrm>
            <a:off x="1049338" y="2809875"/>
            <a:ext cx="7872412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关中断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保存断点和</a:t>
            </a:r>
            <a:r>
              <a:rPr lang="en-US" altLang="zh-CN" sz="3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寻找并转入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中断服务程序入口地址。</a:t>
            </a:r>
          </a:p>
        </p:txBody>
      </p:sp>
      <p:sp>
        <p:nvSpPr>
          <p:cNvPr id="358404" name="Text Box 4"/>
          <p:cNvSpPr txBox="1"/>
          <p:nvPr/>
        </p:nvSpPr>
        <p:spPr>
          <a:xfrm>
            <a:off x="1046163" y="1738313"/>
            <a:ext cx="7621587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响应中断请求后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直到执行中断服务程序前的一段时间。</a:t>
            </a:r>
          </a:p>
        </p:txBody>
      </p:sp>
      <p:sp>
        <p:nvSpPr>
          <p:cNvPr id="358405" name="Line 5"/>
          <p:cNvSpPr/>
          <p:nvPr/>
        </p:nvSpPr>
        <p:spPr>
          <a:xfrm>
            <a:off x="1797050" y="3287713"/>
            <a:ext cx="641350" cy="769937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406" name="Rectangle 6"/>
          <p:cNvSpPr/>
          <p:nvPr/>
        </p:nvSpPr>
        <p:spPr>
          <a:xfrm>
            <a:off x="5059363" y="3995738"/>
            <a:ext cx="3675062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以便返回主程序并继续执行</a:t>
            </a:r>
          </a:p>
        </p:txBody>
      </p:sp>
      <p:sp>
        <p:nvSpPr>
          <p:cNvPr id="358407" name="Line 7"/>
          <p:cNvSpPr/>
          <p:nvPr/>
        </p:nvSpPr>
        <p:spPr>
          <a:xfrm>
            <a:off x="4648200" y="3289300"/>
            <a:ext cx="684213" cy="782638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408" name="Rectangle 8"/>
          <p:cNvSpPr/>
          <p:nvPr/>
        </p:nvSpPr>
        <p:spPr>
          <a:xfrm>
            <a:off x="1255713" y="4027488"/>
            <a:ext cx="3721100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执行中断服务程序前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不响应新的中断请求</a:t>
            </a:r>
          </a:p>
        </p:txBody>
      </p:sp>
      <p:sp>
        <p:nvSpPr>
          <p:cNvPr id="358410" name="Text Box 10"/>
          <p:cNvSpPr txBox="1"/>
          <p:nvPr/>
        </p:nvSpPr>
        <p:spPr>
          <a:xfrm>
            <a:off x="4975225" y="2263775"/>
            <a:ext cx="32766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包括以下工作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/>
      <p:bldP spid="358403" grpId="0" build="p"/>
      <p:bldP spid="358404" grpId="0"/>
      <p:bldP spid="358406" grpId="0" build="p"/>
      <p:bldP spid="358408" grpId="0" build="p"/>
      <p:bldP spid="35841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/>
          <p:nvPr/>
        </p:nvSpPr>
        <p:spPr>
          <a:xfrm>
            <a:off x="514350" y="1524000"/>
            <a:ext cx="509111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⑥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DMAT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9427" name="Text Box 3"/>
          <p:cNvSpPr txBox="1"/>
          <p:nvPr/>
        </p:nvSpPr>
        <p:spPr>
          <a:xfrm>
            <a:off x="973138" y="2103438"/>
            <a:ext cx="7573962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请求后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到传送完一次数据。</a:t>
            </a:r>
          </a:p>
        </p:txBody>
      </p:sp>
      <p:sp>
        <p:nvSpPr>
          <p:cNvPr id="359428" name="Text Box 4"/>
          <p:cNvSpPr txBox="1"/>
          <p:nvPr/>
        </p:nvSpPr>
        <p:spPr>
          <a:xfrm>
            <a:off x="969963" y="3155950"/>
            <a:ext cx="8107362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控制器接管总线权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直传。</a:t>
            </a:r>
          </a:p>
        </p:txBody>
      </p:sp>
      <p:sp>
        <p:nvSpPr>
          <p:cNvPr id="359429" name="Rectangle 5"/>
          <p:cNvSpPr/>
          <p:nvPr/>
        </p:nvSpPr>
        <p:spPr>
          <a:xfrm>
            <a:off x="395288" y="3763963"/>
            <a:ext cx="8555037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1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—DMAT</a:t>
            </a:r>
            <a:r>
              <a:rPr lang="zh-CN" altLang="en-US" sz="3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内的工作由</a:t>
            </a:r>
            <a:r>
              <a:rPr lang="en-US" altLang="zh-CN" sz="31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DMA</a:t>
            </a:r>
            <a:r>
              <a:rPr lang="zh-CN" altLang="en-US" sz="3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控制器硬件完成</a:t>
            </a:r>
          </a:p>
        </p:txBody>
      </p:sp>
      <p:sp>
        <p:nvSpPr>
          <p:cNvPr id="359430" name="Text Box 6"/>
          <p:cNvSpPr txBox="1"/>
          <p:nvPr/>
        </p:nvSpPr>
        <p:spPr>
          <a:xfrm>
            <a:off x="671513" y="4649788"/>
            <a:ext cx="76041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上述六种工作周期之间的转换关系是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 build="p"/>
      <p:bldP spid="359427" grpId="0" build="p"/>
      <p:bldP spid="359428" grpId="0" build="p"/>
      <p:bldP spid="359429" grpId="0" build="p"/>
      <p:bldP spid="359430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1474" name="Rectangle 2"/>
          <p:cNvSpPr/>
          <p:nvPr/>
        </p:nvSpPr>
        <p:spPr>
          <a:xfrm>
            <a:off x="590550" y="103188"/>
            <a:ext cx="491648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工作周期转换流程是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61475" name="Text Box 3"/>
          <p:cNvSpPr txBox="1"/>
          <p:nvPr/>
        </p:nvSpPr>
        <p:spPr>
          <a:xfrm>
            <a:off x="3181350" y="1127125"/>
            <a:ext cx="1235075" cy="471488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FT</a:t>
            </a:r>
          </a:p>
        </p:txBody>
      </p:sp>
      <p:sp>
        <p:nvSpPr>
          <p:cNvPr id="361476" name="Text Box 4"/>
          <p:cNvSpPr txBox="1"/>
          <p:nvPr/>
        </p:nvSpPr>
        <p:spPr>
          <a:xfrm>
            <a:off x="5072063" y="491807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61477" name="Line 5"/>
          <p:cNvSpPr/>
          <p:nvPr/>
        </p:nvSpPr>
        <p:spPr>
          <a:xfrm>
            <a:off x="3794125" y="1600200"/>
            <a:ext cx="0" cy="73025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1478" name="Text Box 6"/>
          <p:cNvSpPr txBox="1"/>
          <p:nvPr/>
        </p:nvSpPr>
        <p:spPr>
          <a:xfrm>
            <a:off x="3152775" y="4143375"/>
            <a:ext cx="1293813" cy="471488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ET</a:t>
            </a:r>
          </a:p>
        </p:txBody>
      </p:sp>
      <p:sp>
        <p:nvSpPr>
          <p:cNvPr id="361479" name="Text Box 7"/>
          <p:cNvSpPr txBox="1"/>
          <p:nvPr/>
        </p:nvSpPr>
        <p:spPr>
          <a:xfrm>
            <a:off x="3133725" y="3235325"/>
            <a:ext cx="1312863" cy="471488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DT</a:t>
            </a:r>
          </a:p>
        </p:txBody>
      </p:sp>
      <p:sp>
        <p:nvSpPr>
          <p:cNvPr id="361480" name="Line 8"/>
          <p:cNvSpPr/>
          <p:nvPr/>
        </p:nvSpPr>
        <p:spPr>
          <a:xfrm>
            <a:off x="7048500" y="3622675"/>
            <a:ext cx="0" cy="407988"/>
          </a:xfrm>
          <a:prstGeom prst="line">
            <a:avLst/>
          </a:prstGeom>
          <a:ln w="25400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grpSp>
        <p:nvGrpSpPr>
          <p:cNvPr id="2" name="Group 9"/>
          <p:cNvGrpSpPr/>
          <p:nvPr/>
        </p:nvGrpSpPr>
        <p:grpSpPr>
          <a:xfrm>
            <a:off x="2365375" y="4975225"/>
            <a:ext cx="2820988" cy="774700"/>
            <a:chOff x="710" y="3524"/>
            <a:chExt cx="1777" cy="488"/>
          </a:xfrm>
        </p:grpSpPr>
        <p:sp>
          <p:nvSpPr>
            <p:cNvPr id="17418" name="AutoShape 10"/>
            <p:cNvSpPr/>
            <p:nvPr/>
          </p:nvSpPr>
          <p:spPr>
            <a:xfrm>
              <a:off x="710" y="3524"/>
              <a:ext cx="1777" cy="488"/>
            </a:xfrm>
            <a:prstGeom prst="flowChartDecision">
              <a:avLst/>
            </a:prstGeom>
            <a:solidFill>
              <a:srgbClr val="CCFFFF"/>
            </a:solidFill>
            <a:ln w="3810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Text Box 11"/>
            <p:cNvSpPr txBox="1"/>
            <p:nvPr/>
          </p:nvSpPr>
          <p:spPr>
            <a:xfrm>
              <a:off x="1020" y="3591"/>
              <a:ext cx="144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</p:grpSp>
      <p:sp>
        <p:nvSpPr>
          <p:cNvPr id="361484" name="Line 12"/>
          <p:cNvSpPr/>
          <p:nvPr/>
        </p:nvSpPr>
        <p:spPr>
          <a:xfrm flipH="1">
            <a:off x="3810000" y="5775325"/>
            <a:ext cx="0" cy="184150"/>
          </a:xfrm>
          <a:prstGeom prst="line">
            <a:avLst/>
          </a:prstGeom>
          <a:ln w="25400" cap="sq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oup 13"/>
          <p:cNvGrpSpPr/>
          <p:nvPr/>
        </p:nvGrpSpPr>
        <p:grpSpPr>
          <a:xfrm>
            <a:off x="5799138" y="2890838"/>
            <a:ext cx="2482850" cy="715962"/>
            <a:chOff x="3260" y="899"/>
            <a:chExt cx="1564" cy="451"/>
          </a:xfrm>
        </p:grpSpPr>
        <p:sp>
          <p:nvSpPr>
            <p:cNvPr id="17422" name="AutoShape 14"/>
            <p:cNvSpPr/>
            <p:nvPr/>
          </p:nvSpPr>
          <p:spPr>
            <a:xfrm>
              <a:off x="3260" y="899"/>
              <a:ext cx="1564" cy="451"/>
            </a:xfrm>
            <a:prstGeom prst="flowChartDecision">
              <a:avLst/>
            </a:prstGeom>
            <a:solidFill>
              <a:srgbClr val="CCFFFF"/>
            </a:solidFill>
            <a:ln w="3810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Text Box 15"/>
            <p:cNvSpPr txBox="1"/>
            <p:nvPr/>
          </p:nvSpPr>
          <p:spPr>
            <a:xfrm>
              <a:off x="3522" y="964"/>
              <a:ext cx="119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中断请求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</p:grpSp>
      <p:sp>
        <p:nvSpPr>
          <p:cNvPr id="361488" name="Line 16"/>
          <p:cNvSpPr/>
          <p:nvPr/>
        </p:nvSpPr>
        <p:spPr>
          <a:xfrm>
            <a:off x="3773488" y="714375"/>
            <a:ext cx="0" cy="40005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1489" name="Text Box 17"/>
          <p:cNvSpPr txBox="1"/>
          <p:nvPr/>
        </p:nvSpPr>
        <p:spPr>
          <a:xfrm>
            <a:off x="7077075" y="352107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361490" name="Text Box 18"/>
          <p:cNvSpPr txBox="1"/>
          <p:nvPr/>
        </p:nvSpPr>
        <p:spPr>
          <a:xfrm>
            <a:off x="3155950" y="5983288"/>
            <a:ext cx="1401763" cy="42862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DMAT</a:t>
            </a:r>
          </a:p>
        </p:txBody>
      </p:sp>
      <p:sp>
        <p:nvSpPr>
          <p:cNvPr id="361491" name="Text Box 19"/>
          <p:cNvSpPr txBox="1"/>
          <p:nvPr/>
        </p:nvSpPr>
        <p:spPr>
          <a:xfrm>
            <a:off x="6500813" y="4027488"/>
            <a:ext cx="1052512" cy="47148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IT</a:t>
            </a:r>
          </a:p>
        </p:txBody>
      </p:sp>
      <p:sp>
        <p:nvSpPr>
          <p:cNvPr id="361492" name="Text Box 20"/>
          <p:cNvSpPr txBox="1"/>
          <p:nvPr/>
        </p:nvSpPr>
        <p:spPr>
          <a:xfrm>
            <a:off x="3159125" y="2352675"/>
            <a:ext cx="1311275" cy="471488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ST</a:t>
            </a:r>
          </a:p>
        </p:txBody>
      </p:sp>
      <p:sp>
        <p:nvSpPr>
          <p:cNvPr id="361493" name="Line 21"/>
          <p:cNvSpPr/>
          <p:nvPr/>
        </p:nvSpPr>
        <p:spPr>
          <a:xfrm>
            <a:off x="3781425" y="2828925"/>
            <a:ext cx="0" cy="388938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1494" name="Line 22"/>
          <p:cNvSpPr/>
          <p:nvPr/>
        </p:nvSpPr>
        <p:spPr>
          <a:xfrm>
            <a:off x="3797300" y="3706813"/>
            <a:ext cx="0" cy="40005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1495" name="Text Box 23"/>
          <p:cNvSpPr txBox="1"/>
          <p:nvPr/>
        </p:nvSpPr>
        <p:spPr>
          <a:xfrm>
            <a:off x="3773488" y="1544638"/>
            <a:ext cx="54927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</a:t>
            </a:r>
          </a:p>
        </p:txBody>
      </p:sp>
      <p:sp>
        <p:nvSpPr>
          <p:cNvPr id="361496" name="Line 24"/>
          <p:cNvSpPr/>
          <p:nvPr/>
        </p:nvSpPr>
        <p:spPr>
          <a:xfrm>
            <a:off x="3775075" y="2005013"/>
            <a:ext cx="1204913" cy="1587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oval" w="med" len="med"/>
            <a:tailEnd type="none" w="med" len="med"/>
          </a:ln>
        </p:spPr>
      </p:sp>
      <p:sp>
        <p:nvSpPr>
          <p:cNvPr id="361497" name="Line 25"/>
          <p:cNvSpPr/>
          <p:nvPr/>
        </p:nvSpPr>
        <p:spPr>
          <a:xfrm>
            <a:off x="4981575" y="1997075"/>
            <a:ext cx="0" cy="1863725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498" name="Line 26"/>
          <p:cNvSpPr/>
          <p:nvPr/>
        </p:nvSpPr>
        <p:spPr>
          <a:xfrm>
            <a:off x="3792538" y="3873500"/>
            <a:ext cx="1204912" cy="1588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61499" name="Text Box 27"/>
          <p:cNvSpPr txBox="1"/>
          <p:nvPr/>
        </p:nvSpPr>
        <p:spPr>
          <a:xfrm>
            <a:off x="4598988" y="1520825"/>
            <a:ext cx="73183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</a:t>
            </a:r>
          </a:p>
        </p:txBody>
      </p:sp>
      <p:sp>
        <p:nvSpPr>
          <p:cNvPr id="361500" name="Line 28"/>
          <p:cNvSpPr/>
          <p:nvPr/>
        </p:nvSpPr>
        <p:spPr>
          <a:xfrm>
            <a:off x="2800350" y="2014538"/>
            <a:ext cx="989013" cy="1587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501" name="Line 29"/>
          <p:cNvSpPr/>
          <p:nvPr/>
        </p:nvSpPr>
        <p:spPr>
          <a:xfrm>
            <a:off x="2806700" y="1997075"/>
            <a:ext cx="0" cy="985838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502" name="Line 30"/>
          <p:cNvSpPr/>
          <p:nvPr/>
        </p:nvSpPr>
        <p:spPr>
          <a:xfrm>
            <a:off x="2795588" y="2979738"/>
            <a:ext cx="965200" cy="1587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1503" name="Text Box 31"/>
          <p:cNvSpPr txBox="1"/>
          <p:nvPr/>
        </p:nvSpPr>
        <p:spPr>
          <a:xfrm>
            <a:off x="2716213" y="1511300"/>
            <a:ext cx="8540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</a:t>
            </a:r>
          </a:p>
        </p:txBody>
      </p:sp>
      <p:sp>
        <p:nvSpPr>
          <p:cNvPr id="361504" name="Line 32"/>
          <p:cNvSpPr/>
          <p:nvPr/>
        </p:nvSpPr>
        <p:spPr>
          <a:xfrm>
            <a:off x="3775075" y="4621213"/>
            <a:ext cx="0" cy="363537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1505" name="Text Box 33"/>
          <p:cNvSpPr txBox="1"/>
          <p:nvPr/>
        </p:nvSpPr>
        <p:spPr>
          <a:xfrm>
            <a:off x="3946525" y="556101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361506" name="Freeform 34"/>
          <p:cNvSpPr/>
          <p:nvPr/>
        </p:nvSpPr>
        <p:spPr>
          <a:xfrm>
            <a:off x="5135563" y="2574925"/>
            <a:ext cx="1920875" cy="280511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0" t="0" r="0" b="0"/>
            <a:pathLst>
              <a:path w="1210" h="1767">
                <a:moveTo>
                  <a:pt x="0" y="1767"/>
                </a:moveTo>
                <a:lnTo>
                  <a:pt x="298" y="1767"/>
                </a:lnTo>
                <a:lnTo>
                  <a:pt x="298" y="0"/>
                </a:lnTo>
                <a:lnTo>
                  <a:pt x="1210" y="0"/>
                </a:lnTo>
                <a:lnTo>
                  <a:pt x="1210" y="202"/>
                </a:lnTo>
              </a:path>
            </a:pathLst>
          </a:custGeom>
          <a:noFill/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1507" name="Text Box 35"/>
          <p:cNvSpPr txBox="1"/>
          <p:nvPr/>
        </p:nvSpPr>
        <p:spPr>
          <a:xfrm>
            <a:off x="8199438" y="277177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61508" name="Line 36"/>
          <p:cNvSpPr/>
          <p:nvPr/>
        </p:nvSpPr>
        <p:spPr>
          <a:xfrm>
            <a:off x="7024688" y="4479925"/>
            <a:ext cx="0" cy="33655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509" name="Line 37"/>
          <p:cNvSpPr/>
          <p:nvPr/>
        </p:nvSpPr>
        <p:spPr>
          <a:xfrm>
            <a:off x="7016750" y="4816475"/>
            <a:ext cx="1800225" cy="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510" name="Line 38"/>
          <p:cNvSpPr/>
          <p:nvPr/>
        </p:nvSpPr>
        <p:spPr>
          <a:xfrm flipV="1">
            <a:off x="8807450" y="830263"/>
            <a:ext cx="0" cy="3979862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511" name="Line 39"/>
          <p:cNvSpPr/>
          <p:nvPr/>
        </p:nvSpPr>
        <p:spPr>
          <a:xfrm flipH="1">
            <a:off x="3763963" y="841375"/>
            <a:ext cx="5043487" cy="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1512" name="Line 40"/>
          <p:cNvSpPr/>
          <p:nvPr/>
        </p:nvSpPr>
        <p:spPr>
          <a:xfrm>
            <a:off x="8196263" y="3262313"/>
            <a:ext cx="590550" cy="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1513" name="Line 41"/>
          <p:cNvSpPr/>
          <p:nvPr/>
        </p:nvSpPr>
        <p:spPr>
          <a:xfrm>
            <a:off x="3779838" y="6416675"/>
            <a:ext cx="0" cy="22860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514" name="Line 42"/>
          <p:cNvSpPr/>
          <p:nvPr/>
        </p:nvSpPr>
        <p:spPr>
          <a:xfrm flipH="1">
            <a:off x="1981200" y="6645275"/>
            <a:ext cx="1798638" cy="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515" name="Line 43"/>
          <p:cNvSpPr/>
          <p:nvPr/>
        </p:nvSpPr>
        <p:spPr>
          <a:xfrm flipV="1">
            <a:off x="1981200" y="4756150"/>
            <a:ext cx="0" cy="191135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516" name="Line 44"/>
          <p:cNvSpPr/>
          <p:nvPr/>
        </p:nvSpPr>
        <p:spPr>
          <a:xfrm>
            <a:off x="1965325" y="4752975"/>
            <a:ext cx="1798638" cy="0"/>
          </a:xfrm>
          <a:prstGeom prst="line">
            <a:avLst/>
          </a:prstGeom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6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6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3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3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uild="p"/>
      <p:bldP spid="361475" grpId="0" bldLvl="0" animBg="1"/>
      <p:bldP spid="361476" grpId="0"/>
      <p:bldP spid="361478" grpId="0" bldLvl="0" animBg="1"/>
      <p:bldP spid="361479" grpId="0" bldLvl="0" animBg="1"/>
      <p:bldP spid="361489" grpId="0"/>
      <p:bldP spid="361490" grpId="0" bldLvl="0" animBg="1"/>
      <p:bldP spid="361491" grpId="0" bldLvl="0" animBg="1"/>
      <p:bldP spid="361492" grpId="0" bldLvl="0" animBg="1"/>
      <p:bldP spid="361495" grpId="0"/>
      <p:bldP spid="361499" grpId="0"/>
      <p:bldP spid="361503" grpId="0"/>
      <p:bldP spid="361505" grpId="0"/>
      <p:bldP spid="361507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690" name="Text Box 2"/>
          <p:cNvSpPr txBox="1"/>
          <p:nvPr/>
        </p:nvSpPr>
        <p:spPr>
          <a:xfrm>
            <a:off x="539750" y="241300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取指流程</a:t>
            </a:r>
          </a:p>
        </p:txBody>
      </p:sp>
      <p:sp>
        <p:nvSpPr>
          <p:cNvPr id="370691" name="Text Box 3"/>
          <p:cNvSpPr txBox="1"/>
          <p:nvPr/>
        </p:nvSpPr>
        <p:spPr>
          <a:xfrm>
            <a:off x="2682875" y="4733925"/>
            <a:ext cx="1690688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2987675" y="6292850"/>
            <a:ext cx="2133600" cy="304800"/>
            <a:chOff x="2002" y="3676"/>
            <a:chExt cx="1344" cy="192"/>
          </a:xfrm>
        </p:grpSpPr>
        <p:sp>
          <p:nvSpPr>
            <p:cNvPr id="21509" name="Line 5"/>
            <p:cNvSpPr/>
            <p:nvPr/>
          </p:nvSpPr>
          <p:spPr>
            <a:xfrm>
              <a:off x="2002" y="3868"/>
              <a:ext cx="283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0" name="Line 6"/>
            <p:cNvSpPr/>
            <p:nvPr/>
          </p:nvSpPr>
          <p:spPr>
            <a:xfrm flipV="1">
              <a:off x="2285" y="3676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1" name="Line 7"/>
            <p:cNvSpPr/>
            <p:nvPr/>
          </p:nvSpPr>
          <p:spPr>
            <a:xfrm>
              <a:off x="2285" y="3676"/>
              <a:ext cx="707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2" name="Line 8"/>
            <p:cNvSpPr/>
            <p:nvPr/>
          </p:nvSpPr>
          <p:spPr>
            <a:xfrm>
              <a:off x="2992" y="3676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3" name="Line 9"/>
            <p:cNvSpPr/>
            <p:nvPr/>
          </p:nvSpPr>
          <p:spPr>
            <a:xfrm>
              <a:off x="2992" y="3868"/>
              <a:ext cx="35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7473950" y="4092575"/>
            <a:ext cx="1143000" cy="304800"/>
            <a:chOff x="4878" y="2526"/>
            <a:chExt cx="720" cy="192"/>
          </a:xfrm>
        </p:grpSpPr>
        <p:sp>
          <p:nvSpPr>
            <p:cNvPr id="21515" name="Line 11"/>
            <p:cNvSpPr/>
            <p:nvPr/>
          </p:nvSpPr>
          <p:spPr>
            <a:xfrm>
              <a:off x="5166" y="2718"/>
              <a:ext cx="192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6" name="Line 12"/>
            <p:cNvSpPr/>
            <p:nvPr/>
          </p:nvSpPr>
          <p:spPr>
            <a:xfrm flipV="1">
              <a:off x="5166" y="2526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7" name="Line 13"/>
            <p:cNvSpPr/>
            <p:nvPr/>
          </p:nvSpPr>
          <p:spPr>
            <a:xfrm>
              <a:off x="4878" y="2526"/>
              <a:ext cx="288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8" name="Line 14"/>
            <p:cNvSpPr/>
            <p:nvPr/>
          </p:nvSpPr>
          <p:spPr>
            <a:xfrm>
              <a:off x="5358" y="2526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9" name="Line 15"/>
            <p:cNvSpPr/>
            <p:nvPr/>
          </p:nvSpPr>
          <p:spPr>
            <a:xfrm>
              <a:off x="5358" y="2526"/>
              <a:ext cx="240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0704" name="Line 16"/>
          <p:cNvSpPr/>
          <p:nvPr/>
        </p:nvSpPr>
        <p:spPr>
          <a:xfrm>
            <a:off x="8259763" y="4216400"/>
            <a:ext cx="296862" cy="600075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triangle" w="sm" len="med"/>
            <a:tailEnd type="none" w="med" len="med"/>
          </a:ln>
        </p:spPr>
      </p:sp>
      <p:sp>
        <p:nvSpPr>
          <p:cNvPr id="370705" name="Text Box 17"/>
          <p:cNvSpPr txBox="1"/>
          <p:nvPr/>
        </p:nvSpPr>
        <p:spPr>
          <a:xfrm>
            <a:off x="1158875" y="774700"/>
            <a:ext cx="1208088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FT0: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2225675" y="1323975"/>
            <a:ext cx="2428875" cy="469900"/>
            <a:chOff x="1402" y="782"/>
            <a:chExt cx="1530" cy="296"/>
          </a:xfrm>
        </p:grpSpPr>
        <p:sp>
          <p:nvSpPr>
            <p:cNvPr id="21523" name="Text Box 19"/>
            <p:cNvSpPr txBox="1"/>
            <p:nvPr/>
          </p:nvSpPr>
          <p:spPr>
            <a:xfrm>
              <a:off x="1402" y="782"/>
              <a:ext cx="1530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      PC</a:t>
              </a:r>
            </a:p>
          </p:txBody>
        </p:sp>
        <p:sp>
          <p:nvSpPr>
            <p:cNvPr id="21524" name="Line 20"/>
            <p:cNvSpPr/>
            <p:nvPr/>
          </p:nvSpPr>
          <p:spPr>
            <a:xfrm>
              <a:off x="2078" y="926"/>
              <a:ext cx="313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5" name="Group 21"/>
          <p:cNvGrpSpPr/>
          <p:nvPr/>
        </p:nvGrpSpPr>
        <p:grpSpPr>
          <a:xfrm>
            <a:off x="2225675" y="850900"/>
            <a:ext cx="1828800" cy="469900"/>
            <a:chOff x="1192" y="464"/>
            <a:chExt cx="1152" cy="296"/>
          </a:xfrm>
        </p:grpSpPr>
        <p:sp>
          <p:nvSpPr>
            <p:cNvPr id="21526" name="Text Box 22"/>
            <p:cNvSpPr txBox="1"/>
            <p:nvPr/>
          </p:nvSpPr>
          <p:spPr>
            <a:xfrm>
              <a:off x="1192" y="464"/>
              <a:ext cx="1152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 IR</a:t>
              </a:r>
            </a:p>
          </p:txBody>
        </p:sp>
        <p:sp>
          <p:nvSpPr>
            <p:cNvPr id="21527" name="Line 23"/>
            <p:cNvSpPr/>
            <p:nvPr/>
          </p:nvSpPr>
          <p:spPr>
            <a:xfrm>
              <a:off x="1540" y="60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0712" name="Text Box 24"/>
          <p:cNvSpPr txBox="1"/>
          <p:nvPr/>
        </p:nvSpPr>
        <p:spPr>
          <a:xfrm>
            <a:off x="525463" y="1766888"/>
            <a:ext cx="317658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操作时间表</a:t>
            </a:r>
          </a:p>
        </p:txBody>
      </p:sp>
      <p:sp>
        <p:nvSpPr>
          <p:cNvPr id="370713" name="Text Box 25"/>
          <p:cNvSpPr txBox="1"/>
          <p:nvPr/>
        </p:nvSpPr>
        <p:spPr>
          <a:xfrm>
            <a:off x="776288" y="2301875"/>
            <a:ext cx="15240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FT0:</a:t>
            </a:r>
          </a:p>
        </p:txBody>
      </p:sp>
      <p:sp>
        <p:nvSpPr>
          <p:cNvPr id="370714" name="Text Box 26"/>
          <p:cNvSpPr txBox="1"/>
          <p:nvPr/>
        </p:nvSpPr>
        <p:spPr>
          <a:xfrm>
            <a:off x="2803525" y="2286000"/>
            <a:ext cx="32004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电位型微命令</a:t>
            </a:r>
          </a:p>
        </p:txBody>
      </p:sp>
      <p:sp>
        <p:nvSpPr>
          <p:cNvPr id="370715" name="Text Box 27"/>
          <p:cNvSpPr txBox="1"/>
          <p:nvPr/>
        </p:nvSpPr>
        <p:spPr>
          <a:xfrm>
            <a:off x="5657850" y="2316163"/>
            <a:ext cx="277495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脉冲型微命令</a:t>
            </a:r>
          </a:p>
        </p:txBody>
      </p:sp>
      <p:grpSp>
        <p:nvGrpSpPr>
          <p:cNvPr id="6" name="Group 28"/>
          <p:cNvGrpSpPr/>
          <p:nvPr/>
        </p:nvGrpSpPr>
        <p:grpSpPr>
          <a:xfrm>
            <a:off x="554038" y="2911475"/>
            <a:ext cx="1797050" cy="469900"/>
            <a:chOff x="270" y="2092"/>
            <a:chExt cx="1132" cy="296"/>
          </a:xfrm>
        </p:grpSpPr>
        <p:sp>
          <p:nvSpPr>
            <p:cNvPr id="21533" name="Text Box 29"/>
            <p:cNvSpPr txBox="1"/>
            <p:nvPr/>
          </p:nvSpPr>
          <p:spPr>
            <a:xfrm>
              <a:off x="270" y="2092"/>
              <a:ext cx="1132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IR</a:t>
              </a:r>
            </a:p>
          </p:txBody>
        </p:sp>
        <p:sp>
          <p:nvSpPr>
            <p:cNvPr id="21534" name="Line 30"/>
            <p:cNvSpPr/>
            <p:nvPr/>
          </p:nvSpPr>
          <p:spPr>
            <a:xfrm>
              <a:off x="598" y="223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0719" name="Line 31"/>
          <p:cNvSpPr/>
          <p:nvPr/>
        </p:nvSpPr>
        <p:spPr>
          <a:xfrm>
            <a:off x="2574925" y="2406650"/>
            <a:ext cx="0" cy="3929063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720" name="Line 32"/>
          <p:cNvSpPr/>
          <p:nvPr/>
        </p:nvSpPr>
        <p:spPr>
          <a:xfrm>
            <a:off x="5548313" y="2411413"/>
            <a:ext cx="0" cy="3863975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721" name="Text Box 33"/>
          <p:cNvSpPr txBox="1"/>
          <p:nvPr/>
        </p:nvSpPr>
        <p:spPr>
          <a:xfrm>
            <a:off x="2565400" y="2867025"/>
            <a:ext cx="15240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EMAR,</a:t>
            </a:r>
          </a:p>
        </p:txBody>
      </p:sp>
      <p:sp>
        <p:nvSpPr>
          <p:cNvPr id="370722" name="Text Box 34"/>
          <p:cNvSpPr txBox="1"/>
          <p:nvPr/>
        </p:nvSpPr>
        <p:spPr>
          <a:xfrm>
            <a:off x="4087813" y="2898775"/>
            <a:ext cx="7620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R,</a:t>
            </a:r>
          </a:p>
        </p:txBody>
      </p:sp>
      <p:sp>
        <p:nvSpPr>
          <p:cNvPr id="370723" name="Text Box 35"/>
          <p:cNvSpPr txBox="1"/>
          <p:nvPr/>
        </p:nvSpPr>
        <p:spPr>
          <a:xfrm>
            <a:off x="4635500" y="2882900"/>
            <a:ext cx="10668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SIR</a:t>
            </a:r>
          </a:p>
        </p:txBody>
      </p:sp>
      <p:grpSp>
        <p:nvGrpSpPr>
          <p:cNvPr id="7" name="Group 36"/>
          <p:cNvGrpSpPr/>
          <p:nvPr/>
        </p:nvGrpSpPr>
        <p:grpSpPr>
          <a:xfrm>
            <a:off x="317500" y="3416300"/>
            <a:ext cx="2351088" cy="469900"/>
            <a:chOff x="270" y="2380"/>
            <a:chExt cx="1481" cy="296"/>
          </a:xfrm>
        </p:grpSpPr>
        <p:sp>
          <p:nvSpPr>
            <p:cNvPr id="21541" name="Text Box 37"/>
            <p:cNvSpPr txBox="1"/>
            <p:nvPr/>
          </p:nvSpPr>
          <p:spPr>
            <a:xfrm>
              <a:off x="270" y="2380"/>
              <a:ext cx="1481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      PC</a:t>
              </a:r>
            </a:p>
          </p:txBody>
        </p:sp>
        <p:sp>
          <p:nvSpPr>
            <p:cNvPr id="21542" name="Line 38"/>
            <p:cNvSpPr/>
            <p:nvPr/>
          </p:nvSpPr>
          <p:spPr>
            <a:xfrm>
              <a:off x="946" y="2524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0727" name="Text Box 39"/>
          <p:cNvSpPr txBox="1"/>
          <p:nvPr/>
        </p:nvSpPr>
        <p:spPr>
          <a:xfrm>
            <a:off x="2614613" y="3363913"/>
            <a:ext cx="1712912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70728" name="Text Box 40"/>
          <p:cNvSpPr txBox="1"/>
          <p:nvPr/>
        </p:nvSpPr>
        <p:spPr>
          <a:xfrm>
            <a:off x="2636838" y="4292600"/>
            <a:ext cx="10668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</a:t>
            </a:r>
          </a:p>
        </p:txBody>
      </p:sp>
      <p:sp>
        <p:nvSpPr>
          <p:cNvPr id="370729" name="Text Box 41"/>
          <p:cNvSpPr txBox="1"/>
          <p:nvPr/>
        </p:nvSpPr>
        <p:spPr>
          <a:xfrm>
            <a:off x="5657850" y="3403600"/>
            <a:ext cx="15240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CPPC</a:t>
            </a:r>
          </a:p>
        </p:txBody>
      </p:sp>
      <p:sp>
        <p:nvSpPr>
          <p:cNvPr id="370730" name="Text Box 42"/>
          <p:cNvSpPr txBox="1"/>
          <p:nvPr/>
        </p:nvSpPr>
        <p:spPr>
          <a:xfrm>
            <a:off x="2682875" y="5222875"/>
            <a:ext cx="1804988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</a:p>
        </p:txBody>
      </p:sp>
      <p:sp>
        <p:nvSpPr>
          <p:cNvPr id="370731" name="Text Box 43"/>
          <p:cNvSpPr txBox="1"/>
          <p:nvPr/>
        </p:nvSpPr>
        <p:spPr>
          <a:xfrm>
            <a:off x="2682875" y="5695950"/>
            <a:ext cx="1614488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</a:t>
            </a:r>
          </a:p>
        </p:txBody>
      </p:sp>
      <p:grpSp>
        <p:nvGrpSpPr>
          <p:cNvPr id="8" name="Group 44"/>
          <p:cNvGrpSpPr/>
          <p:nvPr/>
        </p:nvGrpSpPr>
        <p:grpSpPr>
          <a:xfrm>
            <a:off x="5657850" y="3908425"/>
            <a:ext cx="1822450" cy="565150"/>
            <a:chOff x="3694" y="2410"/>
            <a:chExt cx="1148" cy="356"/>
          </a:xfrm>
        </p:grpSpPr>
        <p:sp>
          <p:nvSpPr>
            <p:cNvPr id="21549" name="Text Box 45"/>
            <p:cNvSpPr txBox="1"/>
            <p:nvPr/>
          </p:nvSpPr>
          <p:spPr>
            <a:xfrm>
              <a:off x="3694" y="2410"/>
              <a:ext cx="1148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CPFT(P)</a:t>
              </a:r>
            </a:p>
          </p:txBody>
        </p:sp>
        <p:sp>
          <p:nvSpPr>
            <p:cNvPr id="21550" name="Line 46"/>
            <p:cNvSpPr/>
            <p:nvPr/>
          </p:nvSpPr>
          <p:spPr>
            <a:xfrm>
              <a:off x="4482" y="2478"/>
              <a:ext cx="147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9" name="Group 47"/>
          <p:cNvGrpSpPr/>
          <p:nvPr/>
        </p:nvGrpSpPr>
        <p:grpSpPr>
          <a:xfrm>
            <a:off x="7473950" y="3508375"/>
            <a:ext cx="1143000" cy="304800"/>
            <a:chOff x="4878" y="2238"/>
            <a:chExt cx="720" cy="192"/>
          </a:xfrm>
        </p:grpSpPr>
        <p:sp>
          <p:nvSpPr>
            <p:cNvPr id="21552" name="Line 48"/>
            <p:cNvSpPr/>
            <p:nvPr/>
          </p:nvSpPr>
          <p:spPr>
            <a:xfrm flipV="1">
              <a:off x="5166" y="2238"/>
              <a:ext cx="192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3" name="Line 49"/>
            <p:cNvSpPr/>
            <p:nvPr/>
          </p:nvSpPr>
          <p:spPr>
            <a:xfrm>
              <a:off x="5166" y="2238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4" name="Line 50"/>
            <p:cNvSpPr/>
            <p:nvPr/>
          </p:nvSpPr>
          <p:spPr>
            <a:xfrm flipV="1">
              <a:off x="4878" y="2430"/>
              <a:ext cx="288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5" name="Line 51"/>
            <p:cNvSpPr/>
            <p:nvPr/>
          </p:nvSpPr>
          <p:spPr>
            <a:xfrm flipV="1">
              <a:off x="5358" y="2238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6" name="Line 52"/>
            <p:cNvSpPr/>
            <p:nvPr/>
          </p:nvSpPr>
          <p:spPr>
            <a:xfrm flipV="1">
              <a:off x="5358" y="2430"/>
              <a:ext cx="240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0741" name="Text Box 53"/>
          <p:cNvSpPr txBox="1"/>
          <p:nvPr/>
        </p:nvSpPr>
        <p:spPr>
          <a:xfrm>
            <a:off x="7943850" y="4800600"/>
            <a:ext cx="9937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转换  </a:t>
            </a:r>
          </a:p>
        </p:txBody>
      </p:sp>
      <p:grpSp>
        <p:nvGrpSpPr>
          <p:cNvPr id="10" name="Group 54"/>
          <p:cNvGrpSpPr/>
          <p:nvPr/>
        </p:nvGrpSpPr>
        <p:grpSpPr>
          <a:xfrm>
            <a:off x="5651500" y="5888038"/>
            <a:ext cx="1887538" cy="565150"/>
            <a:chOff x="3694" y="3662"/>
            <a:chExt cx="1189" cy="356"/>
          </a:xfrm>
        </p:grpSpPr>
        <p:sp>
          <p:nvSpPr>
            <p:cNvPr id="21559" name="Text Box 55"/>
            <p:cNvSpPr txBox="1"/>
            <p:nvPr/>
          </p:nvSpPr>
          <p:spPr>
            <a:xfrm>
              <a:off x="3694" y="3662"/>
              <a:ext cx="1189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CPT (P)</a:t>
              </a:r>
            </a:p>
          </p:txBody>
        </p:sp>
        <p:sp>
          <p:nvSpPr>
            <p:cNvPr id="21560" name="Line 56"/>
            <p:cNvSpPr/>
            <p:nvPr/>
          </p:nvSpPr>
          <p:spPr>
            <a:xfrm>
              <a:off x="4406" y="3732"/>
              <a:ext cx="147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1" name="Group 57"/>
          <p:cNvGrpSpPr/>
          <p:nvPr/>
        </p:nvGrpSpPr>
        <p:grpSpPr>
          <a:xfrm>
            <a:off x="5657850" y="5391150"/>
            <a:ext cx="2028825" cy="565150"/>
            <a:chOff x="3694" y="3344"/>
            <a:chExt cx="1278" cy="356"/>
          </a:xfrm>
        </p:grpSpPr>
        <p:sp>
          <p:nvSpPr>
            <p:cNvPr id="21562" name="Text Box 58"/>
            <p:cNvSpPr txBox="1"/>
            <p:nvPr/>
          </p:nvSpPr>
          <p:spPr>
            <a:xfrm>
              <a:off x="3694" y="3344"/>
              <a:ext cx="1278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CPET(P)</a:t>
              </a:r>
            </a:p>
          </p:txBody>
        </p:sp>
        <p:sp>
          <p:nvSpPr>
            <p:cNvPr id="21563" name="Line 59"/>
            <p:cNvSpPr/>
            <p:nvPr/>
          </p:nvSpPr>
          <p:spPr>
            <a:xfrm>
              <a:off x="4502" y="3420"/>
              <a:ext cx="147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2" name="Group 60"/>
          <p:cNvGrpSpPr/>
          <p:nvPr/>
        </p:nvGrpSpPr>
        <p:grpSpPr>
          <a:xfrm>
            <a:off x="5651500" y="4868863"/>
            <a:ext cx="1997075" cy="565150"/>
            <a:chOff x="3694" y="3026"/>
            <a:chExt cx="1258" cy="356"/>
          </a:xfrm>
        </p:grpSpPr>
        <p:sp>
          <p:nvSpPr>
            <p:cNvPr id="21565" name="Text Box 61"/>
            <p:cNvSpPr txBox="1"/>
            <p:nvPr/>
          </p:nvSpPr>
          <p:spPr>
            <a:xfrm>
              <a:off x="3694" y="3026"/>
              <a:ext cx="1258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CPDT(P)</a:t>
              </a:r>
            </a:p>
          </p:txBody>
        </p:sp>
        <p:sp>
          <p:nvSpPr>
            <p:cNvPr id="21566" name="Line 62"/>
            <p:cNvSpPr/>
            <p:nvPr/>
          </p:nvSpPr>
          <p:spPr>
            <a:xfrm>
              <a:off x="4519" y="3099"/>
              <a:ext cx="147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3" name="Group 63"/>
          <p:cNvGrpSpPr/>
          <p:nvPr/>
        </p:nvGrpSpPr>
        <p:grpSpPr>
          <a:xfrm>
            <a:off x="5657850" y="4397375"/>
            <a:ext cx="1887538" cy="565150"/>
            <a:chOff x="3694" y="2718"/>
            <a:chExt cx="1189" cy="356"/>
          </a:xfrm>
        </p:grpSpPr>
        <p:sp>
          <p:nvSpPr>
            <p:cNvPr id="21568" name="Text Box 64"/>
            <p:cNvSpPr txBox="1"/>
            <p:nvPr/>
          </p:nvSpPr>
          <p:spPr>
            <a:xfrm>
              <a:off x="3694" y="2718"/>
              <a:ext cx="1189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CPST(P)</a:t>
              </a:r>
            </a:p>
          </p:txBody>
        </p:sp>
        <p:sp>
          <p:nvSpPr>
            <p:cNvPr id="21569" name="Line 65"/>
            <p:cNvSpPr/>
            <p:nvPr/>
          </p:nvSpPr>
          <p:spPr>
            <a:xfrm>
              <a:off x="4466" y="2789"/>
              <a:ext cx="147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0754" name="Text Box 66"/>
          <p:cNvSpPr txBox="1"/>
          <p:nvPr/>
        </p:nvSpPr>
        <p:spPr>
          <a:xfrm>
            <a:off x="2921000" y="241300"/>
            <a:ext cx="4589463" cy="587375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55" name="Text Box 67"/>
          <p:cNvSpPr txBox="1"/>
          <p:nvPr/>
        </p:nvSpPr>
        <p:spPr>
          <a:xfrm>
            <a:off x="5761038" y="906463"/>
            <a:ext cx="3094037" cy="1082675"/>
          </a:xfrm>
          <a:prstGeom prst="rect">
            <a:avLst/>
          </a:prstGeom>
          <a:noFill/>
          <a:ln w="158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表示取指周期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</a:t>
            </a:r>
          </a:p>
        </p:txBody>
      </p:sp>
      <p:grpSp>
        <p:nvGrpSpPr>
          <p:cNvPr id="14" name="Group 68"/>
          <p:cNvGrpSpPr/>
          <p:nvPr/>
        </p:nvGrpSpPr>
        <p:grpSpPr>
          <a:xfrm>
            <a:off x="2640013" y="3783013"/>
            <a:ext cx="3063875" cy="565150"/>
            <a:chOff x="0" y="3226"/>
            <a:chExt cx="1930" cy="356"/>
          </a:xfrm>
        </p:grpSpPr>
        <p:sp>
          <p:nvSpPr>
            <p:cNvPr id="21573" name="Text Box 69"/>
            <p:cNvSpPr txBox="1"/>
            <p:nvPr/>
          </p:nvSpPr>
          <p:spPr>
            <a:xfrm>
              <a:off x="0" y="3226"/>
              <a:ext cx="1930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MC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574" name="Line 70"/>
            <p:cNvSpPr/>
            <p:nvPr/>
          </p:nvSpPr>
          <p:spPr>
            <a:xfrm>
              <a:off x="288" y="3294"/>
              <a:ext cx="144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5" name="Line 71"/>
            <p:cNvSpPr/>
            <p:nvPr/>
          </p:nvSpPr>
          <p:spPr>
            <a:xfrm>
              <a:off x="990" y="3296"/>
              <a:ext cx="213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6" name="Line 72"/>
            <p:cNvSpPr/>
            <p:nvPr/>
          </p:nvSpPr>
          <p:spPr>
            <a:xfrm>
              <a:off x="520" y="3296"/>
              <a:ext cx="144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0761" name="Text Box 73"/>
          <p:cNvSpPr txBox="1"/>
          <p:nvPr/>
        </p:nvSpPr>
        <p:spPr>
          <a:xfrm>
            <a:off x="3844925" y="4749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</a:p>
        </p:txBody>
      </p:sp>
      <p:sp>
        <p:nvSpPr>
          <p:cNvPr id="370762" name="Text Box 74"/>
          <p:cNvSpPr txBox="1"/>
          <p:nvPr/>
        </p:nvSpPr>
        <p:spPr>
          <a:xfrm>
            <a:off x="3854450" y="5203825"/>
            <a:ext cx="18605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</a:p>
        </p:txBody>
      </p:sp>
      <p:sp>
        <p:nvSpPr>
          <p:cNvPr id="370763" name="Text Box 75"/>
          <p:cNvSpPr txBox="1"/>
          <p:nvPr/>
        </p:nvSpPr>
        <p:spPr>
          <a:xfrm>
            <a:off x="3848100" y="56896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0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0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0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0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0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70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7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/>
      <p:bldP spid="370691" grpId="0"/>
      <p:bldP spid="370705" grpId="0"/>
      <p:bldP spid="370712" grpId="0" build="p"/>
      <p:bldP spid="370713" grpId="0" build="p"/>
      <p:bldP spid="370714" grpId="0" build="p"/>
      <p:bldP spid="370715" grpId="0" build="p"/>
      <p:bldP spid="370721" grpId="0"/>
      <p:bldP spid="370722" grpId="0"/>
      <p:bldP spid="370723" grpId="0"/>
      <p:bldP spid="370727" grpId="0"/>
      <p:bldP spid="370728" grpId="0"/>
      <p:bldP spid="370729" grpId="0" build="p"/>
      <p:bldP spid="370730" grpId="0"/>
      <p:bldP spid="370731" grpId="0"/>
      <p:bldP spid="370741" grpId="0"/>
      <p:bldP spid="370754" grpId="0" build="p" advAuto="1000"/>
      <p:bldP spid="370755" grpId="0" bldLvl="0" animBg="1"/>
      <p:bldP spid="370761" grpId="0" build="p" advAuto="1000"/>
      <p:bldP spid="370762" grpId="0" build="p" advAuto="1000"/>
      <p:bldP spid="370763" grpId="0" build="p" advAuto="100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/>
          <p:nvPr/>
        </p:nvSpPr>
        <p:spPr>
          <a:xfrm>
            <a:off x="179388" y="1193800"/>
            <a:ext cx="49688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对上述操作时间表的说明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71715" name="Text Box 3"/>
          <p:cNvSpPr txBox="1"/>
          <p:nvPr/>
        </p:nvSpPr>
        <p:spPr>
          <a:xfrm>
            <a:off x="558800" y="1700213"/>
            <a:ext cx="8032750" cy="245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568325" indent="-568325"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结束以后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信号“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ST”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“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DT”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、“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ET”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仅有一个有效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为“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1”),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即使脉冲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CPST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CPDT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CPET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都产生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也只会是一个工作周期触发器置为“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1”,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并进入相应周期。</a:t>
            </a:r>
          </a:p>
        </p:txBody>
      </p:sp>
      <p:sp>
        <p:nvSpPr>
          <p:cNvPr id="371716" name="Rectangle 4"/>
          <p:cNvSpPr/>
          <p:nvPr/>
        </p:nvSpPr>
        <p:spPr>
          <a:xfrm>
            <a:off x="546100" y="4149725"/>
            <a:ext cx="8466138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568325" indent="-568325"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发出了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CPFT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但是不产生“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FT”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因此不会进入取指周期。</a:t>
            </a:r>
          </a:p>
        </p:txBody>
      </p:sp>
      <p:sp>
        <p:nvSpPr>
          <p:cNvPr id="371717" name="Rectangle 5"/>
          <p:cNvSpPr/>
          <p:nvPr/>
        </p:nvSpPr>
        <p:spPr>
          <a:xfrm>
            <a:off x="555625" y="5229225"/>
            <a:ext cx="8274050" cy="1554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568325" indent="-568325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FT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结束以后进入其它工作周期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开始。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虽然也发出了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CPT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让“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T+1”= 0,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时钟周期计数器不计数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仍然维持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 build="p"/>
      <p:bldP spid="371715" grpId="0" build="p"/>
      <p:bldP spid="371716" grpId="0" build="p"/>
      <p:bldP spid="371717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/>
          <p:nvPr/>
        </p:nvSpPr>
        <p:spPr>
          <a:xfrm>
            <a:off x="539750" y="1341438"/>
            <a:ext cx="2717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、传送指令</a:t>
            </a:r>
          </a:p>
        </p:txBody>
      </p:sp>
      <p:sp>
        <p:nvSpPr>
          <p:cNvPr id="372739" name="Text Box 3"/>
          <p:cNvSpPr txBox="1"/>
          <p:nvPr/>
        </p:nvSpPr>
        <p:spPr>
          <a:xfrm>
            <a:off x="2130425" y="46672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FT0: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340100" y="4759325"/>
            <a:ext cx="2127250" cy="482600"/>
            <a:chOff x="1599" y="2237"/>
            <a:chExt cx="1340" cy="304"/>
          </a:xfrm>
        </p:grpSpPr>
        <p:sp>
          <p:nvSpPr>
            <p:cNvPr id="23556" name="Text Box 5"/>
            <p:cNvSpPr txBox="1"/>
            <p:nvPr/>
          </p:nvSpPr>
          <p:spPr>
            <a:xfrm>
              <a:off x="1599" y="2237"/>
              <a:ext cx="134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IR,</a:t>
              </a:r>
            </a:p>
          </p:txBody>
        </p:sp>
        <p:sp>
          <p:nvSpPr>
            <p:cNvPr id="23557" name="Line 6"/>
            <p:cNvSpPr/>
            <p:nvPr/>
          </p:nvSpPr>
          <p:spPr>
            <a:xfrm>
              <a:off x="1937" y="2381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2743" name="Text Box 7"/>
          <p:cNvSpPr txBox="1"/>
          <p:nvPr/>
        </p:nvSpPr>
        <p:spPr>
          <a:xfrm>
            <a:off x="1123950" y="3990975"/>
            <a:ext cx="10350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1:</a:t>
            </a:r>
          </a:p>
        </p:txBody>
      </p:sp>
      <p:sp>
        <p:nvSpPr>
          <p:cNvPr id="372744" name="Text Box 8"/>
          <p:cNvSpPr txBox="1"/>
          <p:nvPr/>
        </p:nvSpPr>
        <p:spPr>
          <a:xfrm>
            <a:off x="2003425" y="4006850"/>
            <a:ext cx="34861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MOV 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</a:p>
        </p:txBody>
      </p:sp>
      <p:sp>
        <p:nvSpPr>
          <p:cNvPr id="372745" name="Text Box 9"/>
          <p:cNvSpPr txBox="1"/>
          <p:nvPr/>
        </p:nvSpPr>
        <p:spPr>
          <a:xfrm>
            <a:off x="2130425" y="52197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ET0: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3340100" y="5327650"/>
            <a:ext cx="2127250" cy="482600"/>
            <a:chOff x="1599" y="2525"/>
            <a:chExt cx="1340" cy="304"/>
          </a:xfrm>
        </p:grpSpPr>
        <p:sp>
          <p:nvSpPr>
            <p:cNvPr id="23562" name="Text Box 11"/>
            <p:cNvSpPr txBox="1"/>
            <p:nvPr/>
          </p:nvSpPr>
          <p:spPr>
            <a:xfrm>
              <a:off x="1599" y="2525"/>
              <a:ext cx="134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63" name="Line 12"/>
            <p:cNvSpPr/>
            <p:nvPr/>
          </p:nvSpPr>
          <p:spPr>
            <a:xfrm>
              <a:off x="1993" y="2669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" name="Group 13"/>
          <p:cNvGrpSpPr/>
          <p:nvPr/>
        </p:nvGrpSpPr>
        <p:grpSpPr>
          <a:xfrm>
            <a:off x="3324225" y="5880100"/>
            <a:ext cx="2459038" cy="482600"/>
            <a:chOff x="1599" y="2813"/>
            <a:chExt cx="1549" cy="304"/>
          </a:xfrm>
        </p:grpSpPr>
        <p:sp>
          <p:nvSpPr>
            <p:cNvPr id="23565" name="Text Box 14"/>
            <p:cNvSpPr txBox="1"/>
            <p:nvPr/>
          </p:nvSpPr>
          <p:spPr>
            <a:xfrm>
              <a:off x="1599" y="2813"/>
              <a:ext cx="154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MAR</a:t>
              </a:r>
            </a:p>
          </p:txBody>
        </p:sp>
        <p:sp>
          <p:nvSpPr>
            <p:cNvPr id="23566" name="Line 15"/>
            <p:cNvSpPr/>
            <p:nvPr/>
          </p:nvSpPr>
          <p:spPr>
            <a:xfrm>
              <a:off x="2033" y="2957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2752" name="Text Box 16"/>
          <p:cNvSpPr txBox="1"/>
          <p:nvPr/>
        </p:nvSpPr>
        <p:spPr>
          <a:xfrm>
            <a:off x="2130425" y="5803900"/>
            <a:ext cx="127158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ET1:</a:t>
            </a:r>
          </a:p>
        </p:txBody>
      </p:sp>
      <p:grpSp>
        <p:nvGrpSpPr>
          <p:cNvPr id="5" name="Group 17"/>
          <p:cNvGrpSpPr/>
          <p:nvPr/>
        </p:nvGrpSpPr>
        <p:grpSpPr>
          <a:xfrm>
            <a:off x="5295900" y="4759325"/>
            <a:ext cx="2411413" cy="482600"/>
            <a:chOff x="3131" y="2237"/>
            <a:chExt cx="1519" cy="304"/>
          </a:xfrm>
        </p:grpSpPr>
        <p:sp>
          <p:nvSpPr>
            <p:cNvPr id="23569" name="Text Box 18"/>
            <p:cNvSpPr txBox="1"/>
            <p:nvPr/>
          </p:nvSpPr>
          <p:spPr>
            <a:xfrm>
              <a:off x="3131" y="2237"/>
              <a:ext cx="151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     PC</a:t>
              </a:r>
            </a:p>
          </p:txBody>
        </p:sp>
        <p:sp>
          <p:nvSpPr>
            <p:cNvPr id="23570" name="Line 19"/>
            <p:cNvSpPr/>
            <p:nvPr/>
          </p:nvSpPr>
          <p:spPr>
            <a:xfrm>
              <a:off x="3797" y="2381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2756" name="Line 20"/>
          <p:cNvSpPr/>
          <p:nvPr/>
        </p:nvSpPr>
        <p:spPr>
          <a:xfrm>
            <a:off x="3225800" y="4821238"/>
            <a:ext cx="0" cy="1525587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757" name="Text Box 21"/>
          <p:cNvSpPr txBox="1"/>
          <p:nvPr/>
        </p:nvSpPr>
        <p:spPr>
          <a:xfrm>
            <a:off x="906463" y="3149600"/>
            <a:ext cx="7366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指令流程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(P.140  MOV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指令流程图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72758" name="Rectangle 22"/>
          <p:cNvSpPr/>
          <p:nvPr/>
        </p:nvSpPr>
        <p:spPr>
          <a:xfrm>
            <a:off x="1168400" y="2054225"/>
            <a:ext cx="2278063" cy="481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符号标识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72759" name="Rectangle 23"/>
          <p:cNvSpPr/>
          <p:nvPr/>
        </p:nvSpPr>
        <p:spPr>
          <a:xfrm>
            <a:off x="3011488" y="1982788"/>
            <a:ext cx="5354637" cy="1050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SR: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源操作数寄存器寻址</a:t>
            </a:r>
          </a:p>
          <a:p>
            <a:pPr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DR: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目的操作数寄存器寻址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2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2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2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 build="p"/>
      <p:bldP spid="372739" grpId="0" build="p"/>
      <p:bldP spid="372743" grpId="0" build="p"/>
      <p:bldP spid="372744" grpId="0" build="p"/>
      <p:bldP spid="372745" grpId="0" build="p"/>
      <p:bldP spid="372752" grpId="0" build="p"/>
      <p:bldP spid="372757" grpId="0"/>
      <p:bldP spid="372758" grpId="0"/>
      <p:bldP spid="37275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/>
          <p:nvPr/>
        </p:nvSpPr>
        <p:spPr>
          <a:xfrm>
            <a:off x="6237288" y="2794000"/>
            <a:ext cx="21256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源操作数</a:t>
            </a:r>
          </a:p>
        </p:txBody>
      </p:sp>
      <p:sp>
        <p:nvSpPr>
          <p:cNvPr id="373763" name="Text Box 3"/>
          <p:cNvSpPr txBox="1"/>
          <p:nvPr/>
        </p:nvSpPr>
        <p:spPr>
          <a:xfrm>
            <a:off x="581025" y="1190625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2:</a:t>
            </a:r>
          </a:p>
        </p:txBody>
      </p:sp>
      <p:sp>
        <p:nvSpPr>
          <p:cNvPr id="373764" name="Text Box 4"/>
          <p:cNvSpPr txBox="1"/>
          <p:nvPr/>
        </p:nvSpPr>
        <p:spPr>
          <a:xfrm>
            <a:off x="1460500" y="1190625"/>
            <a:ext cx="354171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(R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 (R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373765" name="Text Box 5"/>
          <p:cNvSpPr txBox="1"/>
          <p:nvPr/>
        </p:nvSpPr>
        <p:spPr>
          <a:xfrm>
            <a:off x="1493838" y="191611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FT0: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2687638" y="1992313"/>
            <a:ext cx="1892300" cy="482600"/>
            <a:chOff x="1653" y="636"/>
            <a:chExt cx="1192" cy="304"/>
          </a:xfrm>
        </p:grpSpPr>
        <p:sp>
          <p:nvSpPr>
            <p:cNvPr id="24582" name="Text Box 7"/>
            <p:cNvSpPr txBox="1"/>
            <p:nvPr/>
          </p:nvSpPr>
          <p:spPr>
            <a:xfrm>
              <a:off x="1653" y="636"/>
              <a:ext cx="1192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IR,</a:t>
              </a:r>
            </a:p>
          </p:txBody>
        </p:sp>
        <p:sp>
          <p:nvSpPr>
            <p:cNvPr id="24583" name="Line 8"/>
            <p:cNvSpPr/>
            <p:nvPr/>
          </p:nvSpPr>
          <p:spPr>
            <a:xfrm>
              <a:off x="1991" y="780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4564063" y="1992313"/>
            <a:ext cx="2459037" cy="482600"/>
            <a:chOff x="2805" y="636"/>
            <a:chExt cx="1549" cy="304"/>
          </a:xfrm>
        </p:grpSpPr>
        <p:sp>
          <p:nvSpPr>
            <p:cNvPr id="24585" name="Text Box 10"/>
            <p:cNvSpPr txBox="1"/>
            <p:nvPr/>
          </p:nvSpPr>
          <p:spPr>
            <a:xfrm>
              <a:off x="2805" y="636"/>
              <a:ext cx="154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      PC</a:t>
              </a:r>
            </a:p>
          </p:txBody>
        </p:sp>
        <p:sp>
          <p:nvSpPr>
            <p:cNvPr id="24586" name="Line 11"/>
            <p:cNvSpPr/>
            <p:nvPr/>
          </p:nvSpPr>
          <p:spPr>
            <a:xfrm>
              <a:off x="3491" y="780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72" name="Text Box 12"/>
          <p:cNvSpPr txBox="1"/>
          <p:nvPr/>
        </p:nvSpPr>
        <p:spPr>
          <a:xfrm>
            <a:off x="1493838" y="240506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ST0: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2687638" y="2481263"/>
            <a:ext cx="2538412" cy="482600"/>
            <a:chOff x="1653" y="944"/>
            <a:chExt cx="1599" cy="304"/>
          </a:xfrm>
        </p:grpSpPr>
        <p:sp>
          <p:nvSpPr>
            <p:cNvPr id="24589" name="Text Box 14"/>
            <p:cNvSpPr txBox="1"/>
            <p:nvPr/>
          </p:nvSpPr>
          <p:spPr>
            <a:xfrm>
              <a:off x="1653" y="944"/>
              <a:ext cx="159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MAR</a:t>
              </a:r>
            </a:p>
          </p:txBody>
        </p:sp>
        <p:sp>
          <p:nvSpPr>
            <p:cNvPr id="24590" name="Line 15"/>
            <p:cNvSpPr/>
            <p:nvPr/>
          </p:nvSpPr>
          <p:spPr>
            <a:xfrm>
              <a:off x="2067" y="108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76" name="Text Box 16"/>
          <p:cNvSpPr txBox="1"/>
          <p:nvPr/>
        </p:nvSpPr>
        <p:spPr>
          <a:xfrm>
            <a:off x="1493838" y="289401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ST1:</a:t>
            </a:r>
          </a:p>
        </p:txBody>
      </p:sp>
      <p:grpSp>
        <p:nvGrpSpPr>
          <p:cNvPr id="5" name="Group 17"/>
          <p:cNvGrpSpPr/>
          <p:nvPr/>
        </p:nvGrpSpPr>
        <p:grpSpPr>
          <a:xfrm>
            <a:off x="2687638" y="2970213"/>
            <a:ext cx="3200400" cy="482600"/>
            <a:chOff x="1653" y="1252"/>
            <a:chExt cx="2016" cy="304"/>
          </a:xfrm>
        </p:grpSpPr>
        <p:sp>
          <p:nvSpPr>
            <p:cNvPr id="24593" name="Text Box 18"/>
            <p:cNvSpPr txBox="1"/>
            <p:nvPr/>
          </p:nvSpPr>
          <p:spPr>
            <a:xfrm>
              <a:off x="1653" y="1252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MDR      C</a:t>
              </a:r>
            </a:p>
          </p:txBody>
        </p:sp>
        <p:sp>
          <p:nvSpPr>
            <p:cNvPr id="24594" name="Line 19"/>
            <p:cNvSpPr/>
            <p:nvPr/>
          </p:nvSpPr>
          <p:spPr>
            <a:xfrm>
              <a:off x="1981" y="139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24595" name="Line 20"/>
            <p:cNvSpPr/>
            <p:nvPr/>
          </p:nvSpPr>
          <p:spPr>
            <a:xfrm>
              <a:off x="2935" y="139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81" name="Line 21"/>
          <p:cNvSpPr/>
          <p:nvPr/>
        </p:nvSpPr>
        <p:spPr>
          <a:xfrm flipV="1">
            <a:off x="5757863" y="3051175"/>
            <a:ext cx="508000" cy="71438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3782" name="Text Box 22"/>
          <p:cNvSpPr txBox="1"/>
          <p:nvPr/>
        </p:nvSpPr>
        <p:spPr>
          <a:xfrm>
            <a:off x="1493838" y="33988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DT0:</a:t>
            </a:r>
          </a:p>
        </p:txBody>
      </p:sp>
      <p:grpSp>
        <p:nvGrpSpPr>
          <p:cNvPr id="6" name="Group 23"/>
          <p:cNvGrpSpPr/>
          <p:nvPr/>
        </p:nvGrpSpPr>
        <p:grpSpPr>
          <a:xfrm>
            <a:off x="2687638" y="3475038"/>
            <a:ext cx="2522537" cy="482600"/>
            <a:chOff x="1653" y="1570"/>
            <a:chExt cx="1589" cy="304"/>
          </a:xfrm>
        </p:grpSpPr>
        <p:sp>
          <p:nvSpPr>
            <p:cNvPr id="24599" name="Text Box 24"/>
            <p:cNvSpPr txBox="1"/>
            <p:nvPr/>
          </p:nvSpPr>
          <p:spPr>
            <a:xfrm>
              <a:off x="1653" y="1570"/>
              <a:ext cx="158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MAR</a:t>
              </a:r>
            </a:p>
          </p:txBody>
        </p:sp>
        <p:sp>
          <p:nvSpPr>
            <p:cNvPr id="24600" name="Line 25"/>
            <p:cNvSpPr/>
            <p:nvPr/>
          </p:nvSpPr>
          <p:spPr>
            <a:xfrm>
              <a:off x="2037" y="1714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86" name="Line 26"/>
          <p:cNvSpPr/>
          <p:nvPr/>
        </p:nvSpPr>
        <p:spPr>
          <a:xfrm flipV="1">
            <a:off x="4903788" y="3567113"/>
            <a:ext cx="827087" cy="152400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3787" name="Text Box 27"/>
          <p:cNvSpPr txBox="1"/>
          <p:nvPr/>
        </p:nvSpPr>
        <p:spPr>
          <a:xfrm>
            <a:off x="5656263" y="33401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目的地址</a:t>
            </a:r>
          </a:p>
        </p:txBody>
      </p:sp>
      <p:sp>
        <p:nvSpPr>
          <p:cNvPr id="373788" name="Text Box 28"/>
          <p:cNvSpPr txBox="1"/>
          <p:nvPr/>
        </p:nvSpPr>
        <p:spPr>
          <a:xfrm>
            <a:off x="1493838" y="388778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ET0:</a:t>
            </a:r>
          </a:p>
        </p:txBody>
      </p:sp>
      <p:grpSp>
        <p:nvGrpSpPr>
          <p:cNvPr id="7" name="Group 29"/>
          <p:cNvGrpSpPr/>
          <p:nvPr/>
        </p:nvGrpSpPr>
        <p:grpSpPr>
          <a:xfrm>
            <a:off x="2687638" y="3963988"/>
            <a:ext cx="2208212" cy="482600"/>
            <a:chOff x="1653" y="1878"/>
            <a:chExt cx="1391" cy="304"/>
          </a:xfrm>
        </p:grpSpPr>
        <p:sp>
          <p:nvSpPr>
            <p:cNvPr id="24605" name="Text Box 30"/>
            <p:cNvSpPr txBox="1"/>
            <p:nvPr/>
          </p:nvSpPr>
          <p:spPr>
            <a:xfrm>
              <a:off x="1653" y="1878"/>
              <a:ext cx="1391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      MDR</a:t>
              </a:r>
            </a:p>
          </p:txBody>
        </p:sp>
        <p:sp>
          <p:nvSpPr>
            <p:cNvPr id="24606" name="Line 31"/>
            <p:cNvSpPr/>
            <p:nvPr/>
          </p:nvSpPr>
          <p:spPr>
            <a:xfrm>
              <a:off x="1941" y="2022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92" name="Text Box 32"/>
          <p:cNvSpPr txBox="1"/>
          <p:nvPr/>
        </p:nvSpPr>
        <p:spPr>
          <a:xfrm>
            <a:off x="1493838" y="43767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ET1:</a:t>
            </a:r>
          </a:p>
        </p:txBody>
      </p:sp>
      <p:grpSp>
        <p:nvGrpSpPr>
          <p:cNvPr id="8" name="Group 33"/>
          <p:cNvGrpSpPr/>
          <p:nvPr/>
        </p:nvGrpSpPr>
        <p:grpSpPr>
          <a:xfrm>
            <a:off x="2687638" y="4452938"/>
            <a:ext cx="2286000" cy="482600"/>
            <a:chOff x="1653" y="2186"/>
            <a:chExt cx="1440" cy="304"/>
          </a:xfrm>
        </p:grpSpPr>
        <p:sp>
          <p:nvSpPr>
            <p:cNvPr id="24609" name="Text Box 34"/>
            <p:cNvSpPr txBox="1"/>
            <p:nvPr/>
          </p:nvSpPr>
          <p:spPr>
            <a:xfrm>
              <a:off x="1653" y="2186"/>
              <a:ext cx="144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M</a:t>
              </a:r>
            </a:p>
          </p:txBody>
        </p:sp>
        <p:sp>
          <p:nvSpPr>
            <p:cNvPr id="24610" name="Line 35"/>
            <p:cNvSpPr/>
            <p:nvPr/>
          </p:nvSpPr>
          <p:spPr>
            <a:xfrm>
              <a:off x="2331" y="2330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96" name="Text Box 36"/>
          <p:cNvSpPr txBox="1"/>
          <p:nvPr/>
        </p:nvSpPr>
        <p:spPr>
          <a:xfrm>
            <a:off x="1493838" y="486568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ET2:</a:t>
            </a:r>
          </a:p>
        </p:txBody>
      </p:sp>
      <p:grpSp>
        <p:nvGrpSpPr>
          <p:cNvPr id="9" name="Group 37"/>
          <p:cNvGrpSpPr/>
          <p:nvPr/>
        </p:nvGrpSpPr>
        <p:grpSpPr>
          <a:xfrm>
            <a:off x="2687638" y="4941888"/>
            <a:ext cx="2443162" cy="482600"/>
            <a:chOff x="1653" y="2494"/>
            <a:chExt cx="1539" cy="304"/>
          </a:xfrm>
        </p:grpSpPr>
        <p:sp>
          <p:nvSpPr>
            <p:cNvPr id="24613" name="Text Box 38"/>
            <p:cNvSpPr txBox="1"/>
            <p:nvPr/>
          </p:nvSpPr>
          <p:spPr>
            <a:xfrm>
              <a:off x="1653" y="2494"/>
              <a:ext cx="153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MAR</a:t>
              </a:r>
            </a:p>
          </p:txBody>
        </p:sp>
        <p:sp>
          <p:nvSpPr>
            <p:cNvPr id="24614" name="Line 39"/>
            <p:cNvSpPr/>
            <p:nvPr/>
          </p:nvSpPr>
          <p:spPr>
            <a:xfrm>
              <a:off x="2077" y="263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800" name="Line 40"/>
          <p:cNvSpPr/>
          <p:nvPr/>
        </p:nvSpPr>
        <p:spPr>
          <a:xfrm>
            <a:off x="2586038" y="2039938"/>
            <a:ext cx="0" cy="3325812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3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3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3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3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build="p" advAuto="1000"/>
      <p:bldP spid="373763" grpId="0"/>
      <p:bldP spid="373764" grpId="0"/>
      <p:bldP spid="373765" grpId="0" build="p"/>
      <p:bldP spid="373772" grpId="0" build="p"/>
      <p:bldP spid="373776" grpId="0" build="p"/>
      <p:bldP spid="373782" grpId="0" build="p"/>
      <p:bldP spid="373787" grpId="0" build="p" advAuto="1000"/>
      <p:bldP spid="373788" grpId="0" build="p"/>
      <p:bldP spid="373792" grpId="0" build="p"/>
      <p:bldP spid="3737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1425575" y="192088"/>
            <a:ext cx="3860800" cy="711200"/>
          </a:xfrm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数据传输率</a:t>
            </a:r>
          </a:p>
        </p:txBody>
      </p:sp>
      <p:sp>
        <p:nvSpPr>
          <p:cNvPr id="10" name="Text Box 2"/>
          <p:cNvSpPr txBox="1"/>
          <p:nvPr/>
        </p:nvSpPr>
        <p:spPr>
          <a:xfrm>
            <a:off x="2771775" y="1195388"/>
            <a:ext cx="5214938" cy="1304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位宽×工作频率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         8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ine 5"/>
          <p:cNvSpPr/>
          <p:nvPr/>
        </p:nvSpPr>
        <p:spPr>
          <a:xfrm>
            <a:off x="2813050" y="1844675"/>
            <a:ext cx="4392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Text Box 7"/>
          <p:cNvSpPr txBox="1"/>
          <p:nvPr/>
        </p:nvSpPr>
        <p:spPr>
          <a:xfrm>
            <a:off x="985838" y="1490663"/>
            <a:ext cx="168275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带宽 =</a:t>
            </a:r>
          </a:p>
        </p:txBody>
      </p:sp>
      <p:sp>
        <p:nvSpPr>
          <p:cNvPr id="14" name="Text Box 9"/>
          <p:cNvSpPr txBox="1"/>
          <p:nvPr/>
        </p:nvSpPr>
        <p:spPr>
          <a:xfrm>
            <a:off x="6989763" y="1555750"/>
            <a:ext cx="15113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B/S）</a:t>
            </a:r>
          </a:p>
        </p:txBody>
      </p:sp>
      <p:sp>
        <p:nvSpPr>
          <p:cNvPr id="15" name="Text Box 11"/>
          <p:cNvSpPr txBox="1"/>
          <p:nvPr/>
        </p:nvSpPr>
        <p:spPr>
          <a:xfrm>
            <a:off x="504825" y="2563813"/>
            <a:ext cx="83534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物理意义：单位时间内的数据传输量。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/>
          <p:nvPr/>
        </p:nvSpPr>
        <p:spPr>
          <a:xfrm>
            <a:off x="241300" y="3392488"/>
            <a:ext cx="8132763" cy="1195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注意：计算总线的带宽时，一般还要考虑编码方式、单双工模式和通道的路数等因素。</a:t>
            </a:r>
            <a:endParaRPr lang="en-US" altLang="zh-CN" sz="32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/>
          <p:nvPr/>
        </p:nvSpPr>
        <p:spPr>
          <a:xfrm>
            <a:off x="698500" y="1116013"/>
            <a:ext cx="345281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、单操作数指令</a:t>
            </a:r>
          </a:p>
        </p:txBody>
      </p:sp>
      <p:sp>
        <p:nvSpPr>
          <p:cNvPr id="381955" name="Text Box 3"/>
          <p:cNvSpPr txBox="1"/>
          <p:nvPr/>
        </p:nvSpPr>
        <p:spPr>
          <a:xfrm>
            <a:off x="1717675" y="2949575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006725" y="3025775"/>
            <a:ext cx="1828800" cy="482600"/>
            <a:chOff x="1424" y="973"/>
            <a:chExt cx="1152" cy="304"/>
          </a:xfrm>
        </p:grpSpPr>
        <p:sp>
          <p:nvSpPr>
            <p:cNvPr id="33796" name="Text Box 5"/>
            <p:cNvSpPr txBox="1"/>
            <p:nvPr/>
          </p:nvSpPr>
          <p:spPr>
            <a:xfrm>
              <a:off x="1424" y="973"/>
              <a:ext cx="1152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      IR,</a:t>
              </a:r>
            </a:p>
          </p:txBody>
        </p:sp>
        <p:sp>
          <p:nvSpPr>
            <p:cNvPr id="33797" name="Line 6"/>
            <p:cNvSpPr/>
            <p:nvPr/>
          </p:nvSpPr>
          <p:spPr>
            <a:xfrm>
              <a:off x="1752" y="1117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1959" name="Text Box 7"/>
          <p:cNvSpPr txBox="1"/>
          <p:nvPr/>
        </p:nvSpPr>
        <p:spPr>
          <a:xfrm>
            <a:off x="1036638" y="2351088"/>
            <a:ext cx="9556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81960" name="Text Box 8"/>
          <p:cNvSpPr txBox="1"/>
          <p:nvPr/>
        </p:nvSpPr>
        <p:spPr>
          <a:xfrm>
            <a:off x="1747838" y="2351088"/>
            <a:ext cx="3200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COM   –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(R0) ;</a:t>
            </a:r>
          </a:p>
        </p:txBody>
      </p:sp>
      <p:sp>
        <p:nvSpPr>
          <p:cNvPr id="381961" name="Text Box 9"/>
          <p:cNvSpPr txBox="1"/>
          <p:nvPr/>
        </p:nvSpPr>
        <p:spPr>
          <a:xfrm>
            <a:off x="1685925" y="347186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DT0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2974975" y="3568700"/>
            <a:ext cx="2630488" cy="482600"/>
            <a:chOff x="1514" y="1245"/>
            <a:chExt cx="1657" cy="304"/>
          </a:xfrm>
        </p:grpSpPr>
        <p:sp>
          <p:nvSpPr>
            <p:cNvPr id="33802" name="Text Box 11"/>
            <p:cNvSpPr txBox="1"/>
            <p:nvPr/>
          </p:nvSpPr>
          <p:spPr>
            <a:xfrm>
              <a:off x="1514" y="1245"/>
              <a:ext cx="1657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R0</a:t>
              </a:r>
              <a:r>
                <a:rPr lang="en-US" altLang="zh-CN" sz="1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–</a:t>
              </a:r>
              <a:r>
                <a:rPr lang="en-US" altLang="zh-CN" sz="1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      R0</a:t>
              </a:r>
            </a:p>
          </p:txBody>
        </p:sp>
        <p:sp>
          <p:nvSpPr>
            <p:cNvPr id="33803" name="Line 12"/>
            <p:cNvSpPr/>
            <p:nvPr/>
          </p:nvSpPr>
          <p:spPr>
            <a:xfrm>
              <a:off x="2217" y="1399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1965" name="Text Box 13"/>
          <p:cNvSpPr txBox="1"/>
          <p:nvPr/>
        </p:nvSpPr>
        <p:spPr>
          <a:xfrm>
            <a:off x="5108575" y="3568700"/>
            <a:ext cx="1600200" cy="48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MAR</a:t>
            </a:r>
          </a:p>
        </p:txBody>
      </p:sp>
      <p:sp>
        <p:nvSpPr>
          <p:cNvPr id="381966" name="Text Box 14"/>
          <p:cNvSpPr txBox="1"/>
          <p:nvPr/>
        </p:nvSpPr>
        <p:spPr>
          <a:xfrm>
            <a:off x="1685925" y="402431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DT1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2974975" y="4105275"/>
            <a:ext cx="3200400" cy="482600"/>
            <a:chOff x="1514" y="1563"/>
            <a:chExt cx="2016" cy="304"/>
          </a:xfrm>
        </p:grpSpPr>
        <p:sp>
          <p:nvSpPr>
            <p:cNvPr id="33807" name="Text Box 16"/>
            <p:cNvSpPr txBox="1"/>
            <p:nvPr/>
          </p:nvSpPr>
          <p:spPr>
            <a:xfrm>
              <a:off x="1514" y="1563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      MDR      D</a:t>
              </a:r>
            </a:p>
          </p:txBody>
        </p:sp>
        <p:sp>
          <p:nvSpPr>
            <p:cNvPr id="33808" name="Line 17"/>
            <p:cNvSpPr/>
            <p:nvPr/>
          </p:nvSpPr>
          <p:spPr>
            <a:xfrm>
              <a:off x="1852" y="1717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33809" name="Line 18"/>
            <p:cNvSpPr/>
            <p:nvPr/>
          </p:nvSpPr>
          <p:spPr>
            <a:xfrm>
              <a:off x="2815" y="1717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1971" name="Text Box 19"/>
          <p:cNvSpPr txBox="1"/>
          <p:nvPr/>
        </p:nvSpPr>
        <p:spPr>
          <a:xfrm>
            <a:off x="1685925" y="4529138"/>
            <a:ext cx="1225550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ET0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</a:p>
        </p:txBody>
      </p:sp>
      <p:sp>
        <p:nvSpPr>
          <p:cNvPr id="381972" name="Text Box 20"/>
          <p:cNvSpPr txBox="1"/>
          <p:nvPr/>
        </p:nvSpPr>
        <p:spPr>
          <a:xfrm>
            <a:off x="1685925" y="501808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ET1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</a:p>
        </p:txBody>
      </p:sp>
      <p:grpSp>
        <p:nvGrpSpPr>
          <p:cNvPr id="5" name="Group 21"/>
          <p:cNvGrpSpPr/>
          <p:nvPr/>
        </p:nvGrpSpPr>
        <p:grpSpPr>
          <a:xfrm>
            <a:off x="2974975" y="5114925"/>
            <a:ext cx="2317750" cy="482600"/>
            <a:chOff x="1514" y="2139"/>
            <a:chExt cx="1460" cy="304"/>
          </a:xfrm>
        </p:grpSpPr>
        <p:sp>
          <p:nvSpPr>
            <p:cNvPr id="33813" name="Text Box 22"/>
            <p:cNvSpPr txBox="1"/>
            <p:nvPr/>
          </p:nvSpPr>
          <p:spPr>
            <a:xfrm>
              <a:off x="1514" y="2139"/>
              <a:ext cx="146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MDR      M</a:t>
              </a:r>
            </a:p>
          </p:txBody>
        </p:sp>
        <p:sp>
          <p:nvSpPr>
            <p:cNvPr id="33814" name="Line 23"/>
            <p:cNvSpPr/>
            <p:nvPr/>
          </p:nvSpPr>
          <p:spPr>
            <a:xfrm>
              <a:off x="2191" y="2293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1976" name="Text Box 24"/>
          <p:cNvSpPr txBox="1"/>
          <p:nvPr/>
        </p:nvSpPr>
        <p:spPr>
          <a:xfrm>
            <a:off x="1685925" y="54927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ET2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</a:p>
        </p:txBody>
      </p:sp>
      <p:grpSp>
        <p:nvGrpSpPr>
          <p:cNvPr id="6" name="Group 25"/>
          <p:cNvGrpSpPr/>
          <p:nvPr/>
        </p:nvGrpSpPr>
        <p:grpSpPr>
          <a:xfrm>
            <a:off x="2974975" y="5568950"/>
            <a:ext cx="2444750" cy="482600"/>
            <a:chOff x="1514" y="2395"/>
            <a:chExt cx="1540" cy="304"/>
          </a:xfrm>
        </p:grpSpPr>
        <p:sp>
          <p:nvSpPr>
            <p:cNvPr id="33817" name="Text Box 26"/>
            <p:cNvSpPr txBox="1"/>
            <p:nvPr/>
          </p:nvSpPr>
          <p:spPr>
            <a:xfrm>
              <a:off x="1514" y="2395"/>
              <a:ext cx="154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PC      MAR</a:t>
              </a:r>
            </a:p>
          </p:txBody>
        </p:sp>
        <p:sp>
          <p:nvSpPr>
            <p:cNvPr id="33818" name="Line 27"/>
            <p:cNvSpPr/>
            <p:nvPr/>
          </p:nvSpPr>
          <p:spPr>
            <a:xfrm>
              <a:off x="1928" y="2549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7" name="Group 28"/>
          <p:cNvGrpSpPr/>
          <p:nvPr/>
        </p:nvGrpSpPr>
        <p:grpSpPr>
          <a:xfrm>
            <a:off x="4868863" y="3041650"/>
            <a:ext cx="2333625" cy="482600"/>
            <a:chOff x="2537" y="953"/>
            <a:chExt cx="1470" cy="304"/>
          </a:xfrm>
        </p:grpSpPr>
        <p:sp>
          <p:nvSpPr>
            <p:cNvPr id="33820" name="Text Box 29"/>
            <p:cNvSpPr txBox="1"/>
            <p:nvPr/>
          </p:nvSpPr>
          <p:spPr>
            <a:xfrm>
              <a:off x="2537" y="953"/>
              <a:ext cx="147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PC+1      PC</a:t>
              </a:r>
            </a:p>
          </p:txBody>
        </p:sp>
        <p:sp>
          <p:nvSpPr>
            <p:cNvPr id="33821" name="Line 30"/>
            <p:cNvSpPr/>
            <p:nvPr/>
          </p:nvSpPr>
          <p:spPr>
            <a:xfrm>
              <a:off x="3213" y="1097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8" name="Group 31"/>
          <p:cNvGrpSpPr/>
          <p:nvPr/>
        </p:nvGrpSpPr>
        <p:grpSpPr>
          <a:xfrm>
            <a:off x="2974975" y="4625975"/>
            <a:ext cx="2239963" cy="482600"/>
            <a:chOff x="1514" y="1851"/>
            <a:chExt cx="1411" cy="304"/>
          </a:xfrm>
        </p:grpSpPr>
        <p:sp>
          <p:nvSpPr>
            <p:cNvPr id="33823" name="Text Box 32"/>
            <p:cNvSpPr txBox="1"/>
            <p:nvPr/>
          </p:nvSpPr>
          <p:spPr>
            <a:xfrm>
              <a:off x="1514" y="1851"/>
              <a:ext cx="1411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      MDR</a:t>
              </a:r>
            </a:p>
          </p:txBody>
        </p:sp>
        <p:sp>
          <p:nvSpPr>
            <p:cNvPr id="33824" name="Line 33"/>
            <p:cNvSpPr/>
            <p:nvPr/>
          </p:nvSpPr>
          <p:spPr>
            <a:xfrm>
              <a:off x="1802" y="1995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33825" name="Line 34"/>
            <p:cNvSpPr/>
            <p:nvPr/>
          </p:nvSpPr>
          <p:spPr>
            <a:xfrm>
              <a:off x="1572" y="1871"/>
              <a:ext cx="168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81987" name="Line 35"/>
          <p:cNvSpPr/>
          <p:nvPr/>
        </p:nvSpPr>
        <p:spPr>
          <a:xfrm>
            <a:off x="2840038" y="3121025"/>
            <a:ext cx="0" cy="2916238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988" name="Text Box 36"/>
          <p:cNvSpPr txBox="1"/>
          <p:nvPr/>
        </p:nvSpPr>
        <p:spPr>
          <a:xfrm>
            <a:off x="1066800" y="1709738"/>
            <a:ext cx="59753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操作流程见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P.143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81989" name="Line 37"/>
          <p:cNvSpPr/>
          <p:nvPr/>
        </p:nvSpPr>
        <p:spPr>
          <a:xfrm flipH="1">
            <a:off x="2339975" y="5040313"/>
            <a:ext cx="784225" cy="1341437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9" name="Group 38"/>
          <p:cNvGrpSpPr/>
          <p:nvPr/>
        </p:nvGrpSpPr>
        <p:grpSpPr>
          <a:xfrm>
            <a:off x="1630363" y="6308725"/>
            <a:ext cx="2620962" cy="579438"/>
            <a:chOff x="1027" y="3610"/>
            <a:chExt cx="1651" cy="365"/>
          </a:xfrm>
        </p:grpSpPr>
        <p:sp>
          <p:nvSpPr>
            <p:cNvPr id="33830" name="Text Box 39"/>
            <p:cNvSpPr txBox="1"/>
            <p:nvPr/>
          </p:nvSpPr>
          <p:spPr>
            <a:xfrm>
              <a:off x="1027" y="3610"/>
              <a:ext cx="165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MC</a:t>
              </a:r>
            </a:p>
          </p:txBody>
        </p:sp>
        <p:sp>
          <p:nvSpPr>
            <p:cNvPr id="33831" name="Line 40"/>
            <p:cNvSpPr/>
            <p:nvPr/>
          </p:nvSpPr>
          <p:spPr>
            <a:xfrm flipV="1">
              <a:off x="1075" y="3676"/>
              <a:ext cx="154" cy="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32" name="Line 41"/>
            <p:cNvSpPr/>
            <p:nvPr/>
          </p:nvSpPr>
          <p:spPr>
            <a:xfrm flipV="1">
              <a:off x="1334" y="3677"/>
              <a:ext cx="154" cy="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33" name="Line 42"/>
            <p:cNvSpPr/>
            <p:nvPr/>
          </p:nvSpPr>
          <p:spPr>
            <a:xfrm flipV="1">
              <a:off x="1567" y="3678"/>
              <a:ext cx="154" cy="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34" name="Line 43"/>
            <p:cNvSpPr/>
            <p:nvPr/>
          </p:nvSpPr>
          <p:spPr>
            <a:xfrm flipV="1">
              <a:off x="1809" y="3678"/>
              <a:ext cx="154" cy="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35" name="Line 44"/>
            <p:cNvSpPr/>
            <p:nvPr/>
          </p:nvSpPr>
          <p:spPr>
            <a:xfrm flipV="1">
              <a:off x="2315" y="3674"/>
              <a:ext cx="154" cy="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1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build="p"/>
      <p:bldP spid="381955" grpId="0" build="p"/>
      <p:bldP spid="381959" grpId="0"/>
      <p:bldP spid="381960" grpId="0"/>
      <p:bldP spid="381961" grpId="0" build="p"/>
      <p:bldP spid="381965" grpId="0" build="p"/>
      <p:bldP spid="381966" grpId="0" build="p"/>
      <p:bldP spid="381971" grpId="0" build="p"/>
      <p:bldP spid="381972" grpId="0" build="p"/>
      <p:bldP spid="381976" grpId="0" build="p"/>
      <p:bldP spid="38198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Text Box 2"/>
          <p:cNvSpPr txBox="1"/>
          <p:nvPr/>
        </p:nvSpPr>
        <p:spPr>
          <a:xfrm>
            <a:off x="658813" y="4941888"/>
            <a:ext cx="6369050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按微程序方式构成的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的特点</a:t>
            </a:r>
          </a:p>
        </p:txBody>
      </p:sp>
      <p:sp>
        <p:nvSpPr>
          <p:cNvPr id="444419" name="Text Box 3"/>
          <p:cNvSpPr txBox="1"/>
          <p:nvPr/>
        </p:nvSpPr>
        <p:spPr>
          <a:xfrm>
            <a:off x="1147763" y="5516563"/>
            <a:ext cx="5943600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引入了程序技术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使设计规整</a:t>
            </a:r>
          </a:p>
        </p:txBody>
      </p:sp>
      <p:sp>
        <p:nvSpPr>
          <p:cNvPr id="444420" name="Text Box 4"/>
          <p:cNvSpPr txBox="1"/>
          <p:nvPr/>
        </p:nvSpPr>
        <p:spPr>
          <a:xfrm>
            <a:off x="1116013" y="6092825"/>
            <a:ext cx="6675437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引入了存储逻辑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使功能易于扩展</a:t>
            </a:r>
          </a:p>
        </p:txBody>
      </p:sp>
      <p:sp>
        <p:nvSpPr>
          <p:cNvPr id="444421" name="Text Box 5"/>
          <p:cNvSpPr txBox="1"/>
          <p:nvPr/>
        </p:nvSpPr>
        <p:spPr>
          <a:xfrm>
            <a:off x="563563" y="1273175"/>
            <a:ext cx="8580437" cy="16510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marL="755650" indent="-755650"/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微程序控制器设计的基本步骤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  <a:p>
            <a:pPr marL="755650" indent="-755650">
              <a:spcBef>
                <a:spcPct val="2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若干微命令编制成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一条微指令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控制实现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一步操作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444422" name="Text Box 6"/>
          <p:cNvSpPr txBox="1"/>
          <p:nvPr/>
        </p:nvSpPr>
        <p:spPr>
          <a:xfrm>
            <a:off x="700088" y="2794000"/>
            <a:ext cx="8335962" cy="1066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marL="574675" indent="-574675"/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若干微指令组成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一段微程序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解释执行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一条机器指令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444423" name="Text Box 7"/>
          <p:cNvSpPr txBox="1"/>
          <p:nvPr/>
        </p:nvSpPr>
        <p:spPr>
          <a:xfrm>
            <a:off x="669925" y="3802063"/>
            <a:ext cx="8366125" cy="1066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 marL="574675" indent="-574675"/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微程序事先存放在控制存储器中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执行机器指令时再取出。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build="p"/>
      <p:bldP spid="444419" grpId="0" build="p"/>
      <p:bldP spid="444420" grpId="0" build="p"/>
      <p:bldP spid="444421" grpId="0" build="p"/>
      <p:bldP spid="444422" grpId="0" build="p"/>
      <p:bldP spid="44442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/>
          <p:nvPr/>
        </p:nvSpPr>
        <p:spPr>
          <a:xfrm>
            <a:off x="280988" y="1214438"/>
            <a:ext cx="91598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53635" name="Rectangle 3"/>
          <p:cNvSpPr/>
          <p:nvPr/>
        </p:nvSpPr>
        <p:spPr>
          <a:xfrm>
            <a:off x="989013" y="1235075"/>
            <a:ext cx="7450137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一条机器指令用若干条微指令来解释执行</a:t>
            </a:r>
          </a:p>
        </p:txBody>
      </p:sp>
      <p:sp>
        <p:nvSpPr>
          <p:cNvPr id="453636" name="Rectangle 4"/>
          <p:cNvSpPr/>
          <p:nvPr/>
        </p:nvSpPr>
        <p:spPr>
          <a:xfrm>
            <a:off x="687388" y="1890713"/>
            <a:ext cx="2671762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一条机器指令</a:t>
            </a:r>
          </a:p>
        </p:txBody>
      </p:sp>
      <p:sp>
        <p:nvSpPr>
          <p:cNvPr id="453637" name="Line 5"/>
          <p:cNvSpPr/>
          <p:nvPr/>
        </p:nvSpPr>
        <p:spPr>
          <a:xfrm flipV="1">
            <a:off x="3151188" y="2219325"/>
            <a:ext cx="784225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" name="Group 6"/>
          <p:cNvGrpSpPr/>
          <p:nvPr/>
        </p:nvGrpSpPr>
        <p:grpSpPr>
          <a:xfrm>
            <a:off x="3941763" y="1863725"/>
            <a:ext cx="1347787" cy="2457450"/>
            <a:chOff x="3040" y="1291"/>
            <a:chExt cx="849" cy="1548"/>
          </a:xfrm>
        </p:grpSpPr>
        <p:sp>
          <p:nvSpPr>
            <p:cNvPr id="59398" name="Rectangle 7"/>
            <p:cNvSpPr/>
            <p:nvPr/>
          </p:nvSpPr>
          <p:spPr>
            <a:xfrm>
              <a:off x="3040" y="1291"/>
              <a:ext cx="849" cy="15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µIns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µIns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µIns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µIns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59399" name="Text Box 8"/>
            <p:cNvSpPr txBox="1"/>
            <p:nvPr/>
          </p:nvSpPr>
          <p:spPr>
            <a:xfrm>
              <a:off x="3224" y="2268"/>
              <a:ext cx="423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453641" name="AutoShape 9"/>
          <p:cNvSpPr/>
          <p:nvPr/>
        </p:nvSpPr>
        <p:spPr>
          <a:xfrm>
            <a:off x="5118100" y="2089150"/>
            <a:ext cx="215900" cy="2230438"/>
          </a:xfrm>
          <a:prstGeom prst="rightBrace">
            <a:avLst>
              <a:gd name="adj1" fmla="val 85899"/>
              <a:gd name="adj2" fmla="val 50000"/>
            </a:avLst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3642" name="Text Box 10"/>
          <p:cNvSpPr txBox="1"/>
          <p:nvPr/>
        </p:nvSpPr>
        <p:spPr>
          <a:xfrm>
            <a:off x="5294313" y="1900238"/>
            <a:ext cx="3738562" cy="2608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以编码的形式存放在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内的微程序库中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执行时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读出微指令并通过译码形成电信号形式的微命令</a:t>
            </a:r>
          </a:p>
        </p:txBody>
      </p:sp>
      <p:sp>
        <p:nvSpPr>
          <p:cNvPr id="453643" name="Rectangle 11"/>
          <p:cNvSpPr/>
          <p:nvPr/>
        </p:nvSpPr>
        <p:spPr>
          <a:xfrm>
            <a:off x="504825" y="4221163"/>
            <a:ext cx="3074988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其原理类似于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53644" name="Rectangle 12"/>
          <p:cNvSpPr/>
          <p:nvPr/>
        </p:nvSpPr>
        <p:spPr>
          <a:xfrm>
            <a:off x="576263" y="4733925"/>
            <a:ext cx="377507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一条高级语言指令</a:t>
            </a:r>
          </a:p>
        </p:txBody>
      </p:sp>
      <p:sp>
        <p:nvSpPr>
          <p:cNvPr id="453645" name="Line 13"/>
          <p:cNvSpPr/>
          <p:nvPr/>
        </p:nvSpPr>
        <p:spPr>
          <a:xfrm flipV="1">
            <a:off x="3819525" y="5073650"/>
            <a:ext cx="149225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3646" name="Text Box 14"/>
          <p:cNvSpPr txBox="1"/>
          <p:nvPr/>
        </p:nvSpPr>
        <p:spPr>
          <a:xfrm>
            <a:off x="3708400" y="4581525"/>
            <a:ext cx="16684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编译程序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5319713" y="4737100"/>
            <a:ext cx="1968500" cy="2171700"/>
            <a:chOff x="3368" y="2649"/>
            <a:chExt cx="1240" cy="1368"/>
          </a:xfrm>
        </p:grpSpPr>
        <p:sp>
          <p:nvSpPr>
            <p:cNvPr id="59407" name="Rectangle 16"/>
            <p:cNvSpPr/>
            <p:nvPr/>
          </p:nvSpPr>
          <p:spPr>
            <a:xfrm>
              <a:off x="3368" y="2649"/>
              <a:ext cx="1240" cy="1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机器指令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机器指令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机器指令</a:t>
              </a:r>
              <a:r>
                <a:rPr lang="en-US" altLang="zh-CN" sz="36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9408" name="Text Box 17"/>
            <p:cNvSpPr txBox="1"/>
            <p:nvPr/>
          </p:nvSpPr>
          <p:spPr>
            <a:xfrm>
              <a:off x="3810" y="3325"/>
              <a:ext cx="423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453650" name="AutoShape 18"/>
          <p:cNvSpPr/>
          <p:nvPr/>
        </p:nvSpPr>
        <p:spPr>
          <a:xfrm>
            <a:off x="7212013" y="4895850"/>
            <a:ext cx="215900" cy="1925638"/>
          </a:xfrm>
          <a:prstGeom prst="rightBrace">
            <a:avLst>
              <a:gd name="adj1" fmla="val 74160"/>
              <a:gd name="adj2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3651" name="Text Box 19"/>
          <p:cNvSpPr txBox="1"/>
          <p:nvPr/>
        </p:nvSpPr>
        <p:spPr>
          <a:xfrm>
            <a:off x="7339013" y="5281613"/>
            <a:ext cx="1344612" cy="1098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存放在主存中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4" grpId="0"/>
      <p:bldP spid="453635" grpId="0"/>
      <p:bldP spid="453636" grpId="0"/>
      <p:bldP spid="453641" grpId="0" bldLvl="0" animBg="1"/>
      <p:bldP spid="453642" grpId="0"/>
      <p:bldP spid="453643" grpId="0"/>
      <p:bldP spid="453644" grpId="0"/>
      <p:bldP spid="453646" grpId="0"/>
      <p:bldP spid="453650" grpId="0" bldLvl="0" animBg="1"/>
      <p:bldP spid="45365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/>
          <p:nvPr/>
        </p:nvSpPr>
        <p:spPr>
          <a:xfrm>
            <a:off x="1500188" y="227013"/>
            <a:ext cx="5491162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  存储器子系统</a:t>
            </a:r>
          </a:p>
        </p:txBody>
      </p:sp>
      <p:sp>
        <p:nvSpPr>
          <p:cNvPr id="40963" name="Text Box 3"/>
          <p:cNvSpPr txBox="1"/>
          <p:nvPr/>
        </p:nvSpPr>
        <p:spPr>
          <a:xfrm>
            <a:off x="533400" y="1708150"/>
            <a:ext cx="61722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本章主要内容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0964" name="Text Box 4"/>
          <p:cNvSpPr txBox="1"/>
          <p:nvPr/>
        </p:nvSpPr>
        <p:spPr>
          <a:xfrm>
            <a:off x="838200" y="2622550"/>
            <a:ext cx="7559675" cy="2627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666750" indent="-666750">
              <a:spcBef>
                <a:spcPct val="4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存储器的一些基本概念</a:t>
            </a:r>
          </a:p>
          <a:p>
            <a:pPr marL="666750" indent="-666750">
              <a:spcBef>
                <a:spcPct val="4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存储器如何存储信息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  <a:p>
            <a:pPr marL="666750" indent="-666750">
              <a:spcBef>
                <a:spcPct val="4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用存储芯片构成一定容量的存储器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  <a:p>
            <a:pPr marL="666750" indent="-666750">
              <a:spcBef>
                <a:spcPct val="4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外部存储器的工作原理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  <p:bldP spid="40963" grpId="0" build="p"/>
      <p:bldP spid="40964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/>
          <p:nvPr/>
        </p:nvSpPr>
        <p:spPr>
          <a:xfrm>
            <a:off x="2571750" y="285750"/>
            <a:ext cx="2735263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4.1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41987" name="Text Box 3"/>
          <p:cNvSpPr txBox="1"/>
          <p:nvPr/>
        </p:nvSpPr>
        <p:spPr>
          <a:xfrm>
            <a:off x="107950" y="2865438"/>
            <a:ext cx="7680325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典型结构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三级存储体系结构</a:t>
            </a:r>
          </a:p>
          <a:p>
            <a:pPr>
              <a:spcBef>
                <a:spcPct val="15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高速缓存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(Cache) –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外存层次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862638" y="2794000"/>
            <a:ext cx="2995612" cy="3665538"/>
            <a:chOff x="3752" y="460"/>
            <a:chExt cx="1887" cy="2309"/>
          </a:xfrm>
        </p:grpSpPr>
        <p:sp>
          <p:nvSpPr>
            <p:cNvPr id="5124" name="Text Box 5"/>
            <p:cNvSpPr txBox="1"/>
            <p:nvPr/>
          </p:nvSpPr>
          <p:spPr>
            <a:xfrm>
              <a:off x="3911" y="460"/>
              <a:ext cx="1344" cy="389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CPU</a:t>
              </a:r>
            </a:p>
          </p:txBody>
        </p:sp>
        <p:sp>
          <p:nvSpPr>
            <p:cNvPr id="5125" name="Text Box 6"/>
            <p:cNvSpPr txBox="1"/>
            <p:nvPr/>
          </p:nvSpPr>
          <p:spPr>
            <a:xfrm>
              <a:off x="4487" y="1084"/>
              <a:ext cx="1023" cy="389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Cache</a:t>
              </a:r>
            </a:p>
          </p:txBody>
        </p:sp>
        <p:sp>
          <p:nvSpPr>
            <p:cNvPr id="5126" name="Text Box 7"/>
            <p:cNvSpPr txBox="1"/>
            <p:nvPr/>
          </p:nvSpPr>
          <p:spPr>
            <a:xfrm>
              <a:off x="3976" y="1708"/>
              <a:ext cx="1471" cy="389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5127" name="Text Box 8"/>
            <p:cNvSpPr txBox="1"/>
            <p:nvPr/>
          </p:nvSpPr>
          <p:spPr>
            <a:xfrm>
              <a:off x="3752" y="2380"/>
              <a:ext cx="1887" cy="389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外存</a:t>
              </a:r>
            </a:p>
          </p:txBody>
        </p:sp>
        <p:sp>
          <p:nvSpPr>
            <p:cNvPr id="5128" name="Line 9"/>
            <p:cNvSpPr/>
            <p:nvPr/>
          </p:nvSpPr>
          <p:spPr>
            <a:xfrm>
              <a:off x="4146" y="834"/>
              <a:ext cx="0" cy="86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9" name="Line 10"/>
            <p:cNvSpPr/>
            <p:nvPr/>
          </p:nvSpPr>
          <p:spPr>
            <a:xfrm>
              <a:off x="5015" y="824"/>
              <a:ext cx="0" cy="26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30" name="Line 11"/>
            <p:cNvSpPr/>
            <p:nvPr/>
          </p:nvSpPr>
          <p:spPr>
            <a:xfrm>
              <a:off x="5015" y="1448"/>
              <a:ext cx="0" cy="26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31" name="Line 12"/>
            <p:cNvSpPr/>
            <p:nvPr/>
          </p:nvSpPr>
          <p:spPr>
            <a:xfrm>
              <a:off x="4583" y="2083"/>
              <a:ext cx="0" cy="29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  <p:sp>
        <p:nvSpPr>
          <p:cNvPr id="41997" name="Text Box 13"/>
          <p:cNvSpPr txBox="1"/>
          <p:nvPr/>
        </p:nvSpPr>
        <p:spPr>
          <a:xfrm>
            <a:off x="684213" y="4013200"/>
            <a:ext cx="5148262" cy="1647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Cache: 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容量小、速度高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容量较大、速度较高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外存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容量大、速度慢</a:t>
            </a:r>
          </a:p>
        </p:txBody>
      </p:sp>
      <p:sp>
        <p:nvSpPr>
          <p:cNvPr id="41998" name="Text Box 14"/>
          <p:cNvSpPr txBox="1"/>
          <p:nvPr/>
        </p:nvSpPr>
        <p:spPr>
          <a:xfrm>
            <a:off x="468313" y="1916113"/>
            <a:ext cx="6048375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4.1.1  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存储系统的层次结构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 build="p"/>
      <p:bldP spid="41997" grpId="0" build="p"/>
      <p:bldP spid="41998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/>
          <p:nvPr/>
        </p:nvSpPr>
        <p:spPr>
          <a:xfrm>
            <a:off x="2228850" y="3733800"/>
            <a:ext cx="164465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存储器读写命令</a:t>
            </a:r>
          </a:p>
        </p:txBody>
      </p:sp>
      <p:sp>
        <p:nvSpPr>
          <p:cNvPr id="43011" name="Text Box 3"/>
          <p:cNvSpPr txBox="1"/>
          <p:nvPr/>
        </p:nvSpPr>
        <p:spPr>
          <a:xfrm>
            <a:off x="2503488" y="2627313"/>
            <a:ext cx="11239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命中</a:t>
            </a:r>
          </a:p>
        </p:txBody>
      </p:sp>
      <p:sp>
        <p:nvSpPr>
          <p:cNvPr id="43012" name="Text Box 4"/>
          <p:cNvSpPr txBox="1"/>
          <p:nvPr/>
        </p:nvSpPr>
        <p:spPr>
          <a:xfrm>
            <a:off x="3840163" y="543083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不命中</a:t>
            </a:r>
          </a:p>
        </p:txBody>
      </p:sp>
      <p:sp>
        <p:nvSpPr>
          <p:cNvPr id="43013" name="Freeform 5"/>
          <p:cNvSpPr/>
          <p:nvPr/>
        </p:nvSpPr>
        <p:spPr>
          <a:xfrm flipV="1">
            <a:off x="1935163" y="4013200"/>
            <a:ext cx="5100637" cy="14446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0" t="0" r="0" b="0"/>
            <a:pathLst>
              <a:path w="3069" h="219">
                <a:moveTo>
                  <a:pt x="0" y="209"/>
                </a:moveTo>
                <a:lnTo>
                  <a:pt x="149" y="0"/>
                </a:lnTo>
                <a:lnTo>
                  <a:pt x="2940" y="0"/>
                </a:lnTo>
                <a:lnTo>
                  <a:pt x="3069" y="219"/>
                </a:lnTo>
              </a:path>
            </a:pathLst>
          </a:custGeom>
          <a:noFill/>
          <a:ln w="25400" cap="flat" cmpd="sng">
            <a:solidFill>
              <a:srgbClr val="FF33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4" name="Text Box 6"/>
          <p:cNvSpPr txBox="1"/>
          <p:nvPr/>
        </p:nvSpPr>
        <p:spPr>
          <a:xfrm>
            <a:off x="323850" y="1751013"/>
            <a:ext cx="86264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访问高速缓存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(Cache)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和主存的工作原理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985838" y="2673350"/>
            <a:ext cx="7099300" cy="2382838"/>
            <a:chOff x="743" y="823"/>
            <a:chExt cx="4472" cy="1501"/>
          </a:xfrm>
        </p:grpSpPr>
        <p:sp>
          <p:nvSpPr>
            <p:cNvPr id="6151" name="Line 8"/>
            <p:cNvSpPr/>
            <p:nvPr/>
          </p:nvSpPr>
          <p:spPr>
            <a:xfrm flipV="1">
              <a:off x="1599" y="1260"/>
              <a:ext cx="782" cy="1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6152" name="Group 9"/>
            <p:cNvGrpSpPr/>
            <p:nvPr/>
          </p:nvGrpSpPr>
          <p:grpSpPr>
            <a:xfrm>
              <a:off x="743" y="2164"/>
              <a:ext cx="4472" cy="160"/>
              <a:chOff x="473" y="2264"/>
              <a:chExt cx="4174" cy="151"/>
            </a:xfrm>
          </p:grpSpPr>
          <p:sp>
            <p:nvSpPr>
              <p:cNvPr id="6153" name="AutoShape 10"/>
              <p:cNvSpPr/>
              <p:nvPr/>
            </p:nvSpPr>
            <p:spPr>
              <a:xfrm>
                <a:off x="4170" y="2264"/>
                <a:ext cx="477" cy="151"/>
              </a:xfrm>
              <a:prstGeom prst="rightArrow">
                <a:avLst>
                  <a:gd name="adj1" fmla="val 50000"/>
                  <a:gd name="adj2" fmla="val 78915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4" name="AutoShape 11"/>
              <p:cNvSpPr/>
              <p:nvPr/>
            </p:nvSpPr>
            <p:spPr>
              <a:xfrm flipH="1">
                <a:off x="473" y="2271"/>
                <a:ext cx="477" cy="136"/>
              </a:xfrm>
              <a:prstGeom prst="rightArrow">
                <a:avLst>
                  <a:gd name="adj1" fmla="val 50000"/>
                  <a:gd name="adj2" fmla="val 87618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5" name="Rectangle 12"/>
              <p:cNvSpPr/>
              <p:nvPr/>
            </p:nvSpPr>
            <p:spPr>
              <a:xfrm>
                <a:off x="943" y="2302"/>
                <a:ext cx="3228" cy="7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6" name="Group 13"/>
            <p:cNvGrpSpPr/>
            <p:nvPr/>
          </p:nvGrpSpPr>
          <p:grpSpPr>
            <a:xfrm>
              <a:off x="776" y="848"/>
              <a:ext cx="819" cy="1362"/>
              <a:chOff x="706" y="1428"/>
              <a:chExt cx="819" cy="1362"/>
            </a:xfrm>
          </p:grpSpPr>
          <p:sp>
            <p:nvSpPr>
              <p:cNvPr id="6157" name="Text Box 14"/>
              <p:cNvSpPr txBox="1"/>
              <p:nvPr/>
            </p:nvSpPr>
            <p:spPr>
              <a:xfrm>
                <a:off x="706" y="1428"/>
                <a:ext cx="819" cy="811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rgbClr val="00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lstStyle/>
              <a:p>
                <a:pPr>
                  <a:lnSpc>
                    <a:spcPct val="165000"/>
                  </a:lnSpc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CPU</a:t>
                </a:r>
              </a:p>
              <a:p>
                <a:pPr>
                  <a:lnSpc>
                    <a:spcPct val="75000"/>
                  </a:lnSpc>
                </a:pPr>
                <a:endPara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8" name="AutoShape 15"/>
              <p:cNvSpPr/>
              <p:nvPr/>
            </p:nvSpPr>
            <p:spPr>
              <a:xfrm>
                <a:off x="1031" y="2224"/>
                <a:ext cx="139" cy="566"/>
              </a:xfrm>
              <a:prstGeom prst="upDownArrow">
                <a:avLst>
                  <a:gd name="adj1" fmla="val 50000"/>
                  <a:gd name="adj2" fmla="val 81363"/>
                </a:avLst>
              </a:prstGeom>
              <a:solidFill>
                <a:schemeClr val="accent2"/>
              </a:solidFill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9" name="Group 16"/>
            <p:cNvGrpSpPr/>
            <p:nvPr/>
          </p:nvGrpSpPr>
          <p:grpSpPr>
            <a:xfrm>
              <a:off x="4244" y="823"/>
              <a:ext cx="819" cy="1382"/>
              <a:chOff x="4174" y="1403"/>
              <a:chExt cx="819" cy="1382"/>
            </a:xfrm>
          </p:grpSpPr>
          <p:sp>
            <p:nvSpPr>
              <p:cNvPr id="6160" name="AutoShape 17"/>
              <p:cNvSpPr/>
              <p:nvPr/>
            </p:nvSpPr>
            <p:spPr>
              <a:xfrm>
                <a:off x="4560" y="2219"/>
                <a:ext cx="139" cy="566"/>
              </a:xfrm>
              <a:prstGeom prst="upDownArrow">
                <a:avLst>
                  <a:gd name="adj1" fmla="val 50000"/>
                  <a:gd name="adj2" fmla="val 81363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1" name="Text Box 18"/>
              <p:cNvSpPr txBox="1"/>
              <p:nvPr/>
            </p:nvSpPr>
            <p:spPr>
              <a:xfrm>
                <a:off x="4174" y="1403"/>
                <a:ext cx="819" cy="811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rgbClr val="00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lstStyle/>
              <a:p>
                <a:pPr>
                  <a:lnSpc>
                    <a:spcPct val="165000"/>
                  </a:lnSpc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主存</a:t>
                </a:r>
              </a:p>
              <a:p>
                <a:pPr>
                  <a:lnSpc>
                    <a:spcPct val="75000"/>
                  </a:lnSpc>
                </a:pPr>
                <a:endPara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62" name="Line 19"/>
            <p:cNvSpPr/>
            <p:nvPr/>
          </p:nvSpPr>
          <p:spPr>
            <a:xfrm flipV="1">
              <a:off x="3363" y="1252"/>
              <a:ext cx="87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6163" name="Group 20"/>
            <p:cNvGrpSpPr/>
            <p:nvPr/>
          </p:nvGrpSpPr>
          <p:grpSpPr>
            <a:xfrm>
              <a:off x="2395" y="1003"/>
              <a:ext cx="964" cy="1188"/>
              <a:chOff x="2325" y="1583"/>
              <a:chExt cx="964" cy="1188"/>
            </a:xfrm>
          </p:grpSpPr>
          <p:sp>
            <p:nvSpPr>
              <p:cNvPr id="6164" name="Text Box 21"/>
              <p:cNvSpPr txBox="1"/>
              <p:nvPr/>
            </p:nvSpPr>
            <p:spPr>
              <a:xfrm>
                <a:off x="2325" y="1583"/>
                <a:ext cx="964" cy="519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rgbClr val="00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altLang="zh-CN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Cache</a:t>
                </a:r>
              </a:p>
              <a:p>
                <a:pPr>
                  <a:lnSpc>
                    <a:spcPct val="30000"/>
                  </a:lnSpc>
                </a:pPr>
                <a:endPara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5" name="AutoShape 22"/>
              <p:cNvSpPr/>
              <p:nvPr/>
            </p:nvSpPr>
            <p:spPr>
              <a:xfrm>
                <a:off x="2711" y="2109"/>
                <a:ext cx="129" cy="662"/>
              </a:xfrm>
              <a:prstGeom prst="upDownArrow">
                <a:avLst>
                  <a:gd name="adj1" fmla="val 50000"/>
                  <a:gd name="adj2" fmla="val 102540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3031" name="Line 23"/>
          <p:cNvSpPr/>
          <p:nvPr/>
        </p:nvSpPr>
        <p:spPr>
          <a:xfrm>
            <a:off x="2370138" y="3175000"/>
            <a:ext cx="1219200" cy="0"/>
          </a:xfrm>
          <a:prstGeom prst="line">
            <a:avLst/>
          </a:prstGeom>
          <a:ln w="25400" cap="flat" cmpd="sng">
            <a:solidFill>
              <a:srgbClr val="FF3300"/>
            </a:solidFill>
            <a:prstDash val="dash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2" grpId="0"/>
      <p:bldP spid="43014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/>
          <p:nvPr/>
        </p:nvSpPr>
        <p:spPr>
          <a:xfrm>
            <a:off x="1214438" y="214313"/>
            <a:ext cx="6264275" cy="614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4.1.2  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存储器的分类 </a:t>
            </a:r>
            <a:endParaRPr lang="en-US" altLang="zh-CN" sz="3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Text Box 3"/>
          <p:cNvSpPr txBox="1"/>
          <p:nvPr/>
        </p:nvSpPr>
        <p:spPr>
          <a:xfrm>
            <a:off x="612775" y="1476375"/>
            <a:ext cx="739140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按存储介质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存储信息的机理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</a:t>
            </a:r>
          </a:p>
        </p:txBody>
      </p:sp>
      <p:sp>
        <p:nvSpPr>
          <p:cNvPr id="44036" name="Text Box 4"/>
          <p:cNvSpPr txBox="1"/>
          <p:nvPr/>
        </p:nvSpPr>
        <p:spPr>
          <a:xfrm>
            <a:off x="661988" y="2058988"/>
            <a:ext cx="464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半导体存储器</a:t>
            </a:r>
          </a:p>
        </p:txBody>
      </p:sp>
      <p:sp>
        <p:nvSpPr>
          <p:cNvPr id="44037" name="Text Box 5"/>
          <p:cNvSpPr txBox="1"/>
          <p:nvPr/>
        </p:nvSpPr>
        <p:spPr>
          <a:xfrm>
            <a:off x="1389063" y="3168650"/>
            <a:ext cx="3675062" cy="1508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有源器件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速度快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非破坏性读出</a:t>
            </a:r>
          </a:p>
        </p:txBody>
      </p:sp>
      <p:sp>
        <p:nvSpPr>
          <p:cNvPr id="44038" name="Text Box 6"/>
          <p:cNvSpPr txBox="1"/>
          <p:nvPr/>
        </p:nvSpPr>
        <p:spPr>
          <a:xfrm>
            <a:off x="1277938" y="4679950"/>
            <a:ext cx="631825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主要作</a:t>
            </a:r>
            <a:r>
              <a:rPr lang="zh-CN" altLang="en-US" sz="30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高速缓存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30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小容量主存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4039" name="Text Box 7"/>
          <p:cNvSpPr txBox="1"/>
          <p:nvPr/>
        </p:nvSpPr>
        <p:spPr>
          <a:xfrm>
            <a:off x="852488" y="2625725"/>
            <a:ext cx="8291512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静态存储器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利用双稳态触发器存储信息 </a:t>
            </a:r>
          </a:p>
        </p:txBody>
      </p:sp>
      <p:sp>
        <p:nvSpPr>
          <p:cNvPr id="44040" name="Text Box 8"/>
          <p:cNvSpPr txBox="1"/>
          <p:nvPr/>
        </p:nvSpPr>
        <p:spPr>
          <a:xfrm>
            <a:off x="877888" y="5165725"/>
            <a:ext cx="8266112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762250" indent="-2762250"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动态存储器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用电容存储的电荷存储信息</a:t>
            </a:r>
          </a:p>
        </p:txBody>
      </p:sp>
      <p:sp>
        <p:nvSpPr>
          <p:cNvPr id="44041" name="Text Box 9"/>
          <p:cNvSpPr txBox="1"/>
          <p:nvPr/>
        </p:nvSpPr>
        <p:spPr>
          <a:xfrm>
            <a:off x="1385888" y="5724525"/>
            <a:ext cx="19177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速度低</a:t>
            </a:r>
          </a:p>
        </p:txBody>
      </p:sp>
      <p:sp>
        <p:nvSpPr>
          <p:cNvPr id="44042" name="Text Box 10"/>
          <p:cNvSpPr txBox="1"/>
          <p:nvPr/>
        </p:nvSpPr>
        <p:spPr>
          <a:xfrm>
            <a:off x="4614863" y="3149600"/>
            <a:ext cx="3060700" cy="155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集成度低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功耗较大</a:t>
            </a:r>
          </a:p>
          <a:p>
            <a:pPr>
              <a:spcBef>
                <a:spcPct val="10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信息易失</a:t>
            </a:r>
          </a:p>
        </p:txBody>
      </p:sp>
      <p:sp>
        <p:nvSpPr>
          <p:cNvPr id="44043" name="Text Box 11"/>
          <p:cNvSpPr txBox="1"/>
          <p:nvPr/>
        </p:nvSpPr>
        <p:spPr>
          <a:xfrm>
            <a:off x="1352550" y="6335713"/>
            <a:ext cx="631825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适合于作为大容量</a:t>
            </a:r>
            <a:r>
              <a:rPr lang="zh-CN" altLang="en-US" sz="30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4044" name="Rectangle 12"/>
          <p:cNvSpPr/>
          <p:nvPr/>
        </p:nvSpPr>
        <p:spPr>
          <a:xfrm>
            <a:off x="3059113" y="5738813"/>
            <a:ext cx="235585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需要刷新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5" name="Rectangle 13"/>
          <p:cNvSpPr/>
          <p:nvPr/>
        </p:nvSpPr>
        <p:spPr>
          <a:xfrm>
            <a:off x="5224463" y="5741988"/>
            <a:ext cx="3128962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集成度高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6" name="Rectangle 14"/>
          <p:cNvSpPr/>
          <p:nvPr/>
        </p:nvSpPr>
        <p:spPr>
          <a:xfrm>
            <a:off x="7327900" y="5724525"/>
            <a:ext cx="183197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功耗小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/>
      <p:bldP spid="44036" grpId="0"/>
      <p:bldP spid="44037" grpId="0" build="p"/>
      <p:bldP spid="44038" grpId="0"/>
      <p:bldP spid="44039" grpId="0"/>
      <p:bldP spid="44040" grpId="0"/>
      <p:bldP spid="44041" grpId="0"/>
      <p:bldP spid="44042" grpId="0" build="p"/>
      <p:bldP spid="44043" grpId="0"/>
      <p:bldP spid="44044" grpId="0" build="p"/>
      <p:bldP spid="44045" grpId="0" build="p"/>
      <p:bldP spid="44046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/>
          <p:nvPr/>
        </p:nvSpPr>
        <p:spPr>
          <a:xfrm>
            <a:off x="438150" y="3789363"/>
            <a:ext cx="34353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光盘存储器</a:t>
            </a:r>
          </a:p>
        </p:txBody>
      </p:sp>
      <p:sp>
        <p:nvSpPr>
          <p:cNvPr id="45059" name="Text Box 3"/>
          <p:cNvSpPr txBox="1"/>
          <p:nvPr/>
        </p:nvSpPr>
        <p:spPr>
          <a:xfrm>
            <a:off x="1095375" y="5749925"/>
            <a:ext cx="194945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速度慢</a:t>
            </a:r>
          </a:p>
        </p:txBody>
      </p:sp>
      <p:sp>
        <p:nvSpPr>
          <p:cNvPr id="45060" name="Text Box 4"/>
          <p:cNvSpPr txBox="1"/>
          <p:nvPr/>
        </p:nvSpPr>
        <p:spPr>
          <a:xfrm>
            <a:off x="769938" y="4221163"/>
            <a:ext cx="8374062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利用激光对光盘表面的记录模进行照射后是否出现融坑表示信息。</a:t>
            </a:r>
          </a:p>
        </p:txBody>
      </p:sp>
      <p:sp>
        <p:nvSpPr>
          <p:cNvPr id="45061" name="Text Box 5"/>
          <p:cNvSpPr txBox="1"/>
          <p:nvPr/>
        </p:nvSpPr>
        <p:spPr>
          <a:xfrm>
            <a:off x="1054100" y="5265738"/>
            <a:ext cx="22860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容量很大</a:t>
            </a:r>
          </a:p>
        </p:txBody>
      </p:sp>
      <p:sp>
        <p:nvSpPr>
          <p:cNvPr id="45062" name="Text Box 6"/>
          <p:cNvSpPr txBox="1"/>
          <p:nvPr/>
        </p:nvSpPr>
        <p:spPr>
          <a:xfrm>
            <a:off x="3617913" y="5262563"/>
            <a:ext cx="3228975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非破坏性读出</a:t>
            </a:r>
          </a:p>
        </p:txBody>
      </p:sp>
      <p:sp>
        <p:nvSpPr>
          <p:cNvPr id="45063" name="Text Box 7"/>
          <p:cNvSpPr txBox="1"/>
          <p:nvPr/>
        </p:nvSpPr>
        <p:spPr>
          <a:xfrm>
            <a:off x="3619500" y="5734050"/>
            <a:ext cx="32004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长期保存信息</a:t>
            </a:r>
          </a:p>
        </p:txBody>
      </p:sp>
      <p:sp>
        <p:nvSpPr>
          <p:cNvPr id="45064" name="Text Box 8"/>
          <p:cNvSpPr txBox="1"/>
          <p:nvPr/>
        </p:nvSpPr>
        <p:spPr>
          <a:xfrm>
            <a:off x="1119188" y="2349500"/>
            <a:ext cx="1908175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容量大</a:t>
            </a:r>
          </a:p>
        </p:txBody>
      </p:sp>
      <p:sp>
        <p:nvSpPr>
          <p:cNvPr id="45065" name="Text Box 9"/>
          <p:cNvSpPr txBox="1"/>
          <p:nvPr/>
        </p:nvSpPr>
        <p:spPr>
          <a:xfrm>
            <a:off x="3232150" y="2868613"/>
            <a:ext cx="32004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长期保存信息</a:t>
            </a:r>
          </a:p>
        </p:txBody>
      </p:sp>
      <p:sp>
        <p:nvSpPr>
          <p:cNvPr id="45066" name="Text Box 10"/>
          <p:cNvSpPr txBox="1"/>
          <p:nvPr/>
        </p:nvSpPr>
        <p:spPr>
          <a:xfrm>
            <a:off x="741363" y="1855788"/>
            <a:ext cx="8151812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利用磁层上不同方向的磁化区域表示信息。</a:t>
            </a:r>
          </a:p>
        </p:txBody>
      </p:sp>
      <p:sp>
        <p:nvSpPr>
          <p:cNvPr id="45067" name="Text Box 11"/>
          <p:cNvSpPr txBox="1"/>
          <p:nvPr/>
        </p:nvSpPr>
        <p:spPr>
          <a:xfrm>
            <a:off x="3238500" y="2351088"/>
            <a:ext cx="3151188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非破坏性读出</a:t>
            </a:r>
          </a:p>
        </p:txBody>
      </p:sp>
      <p:sp>
        <p:nvSpPr>
          <p:cNvPr id="45068" name="Text Box 12"/>
          <p:cNvSpPr txBox="1"/>
          <p:nvPr/>
        </p:nvSpPr>
        <p:spPr>
          <a:xfrm>
            <a:off x="1314450" y="3284538"/>
            <a:ext cx="4625975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适合于作外部存储器。</a:t>
            </a:r>
          </a:p>
        </p:txBody>
      </p:sp>
      <p:sp>
        <p:nvSpPr>
          <p:cNvPr id="45069" name="Text Box 13"/>
          <p:cNvSpPr txBox="1"/>
          <p:nvPr/>
        </p:nvSpPr>
        <p:spPr>
          <a:xfrm>
            <a:off x="427038" y="1341438"/>
            <a:ext cx="406241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磁表面存储器</a:t>
            </a:r>
          </a:p>
        </p:txBody>
      </p:sp>
      <p:sp>
        <p:nvSpPr>
          <p:cNvPr id="45070" name="Text Box 14"/>
          <p:cNvSpPr txBox="1"/>
          <p:nvPr/>
        </p:nvSpPr>
        <p:spPr>
          <a:xfrm>
            <a:off x="1117600" y="2852738"/>
            <a:ext cx="2206625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速度慢</a:t>
            </a:r>
          </a:p>
        </p:txBody>
      </p:sp>
      <p:sp>
        <p:nvSpPr>
          <p:cNvPr id="45071" name="Text Box 15"/>
          <p:cNvSpPr txBox="1"/>
          <p:nvPr/>
        </p:nvSpPr>
        <p:spPr>
          <a:xfrm>
            <a:off x="1008063" y="6234113"/>
            <a:ext cx="50260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适合于作外部存储器。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  <p:bldP spid="45059" grpId="0" build="p"/>
      <p:bldP spid="45060" grpId="0" build="p"/>
      <p:bldP spid="45061" grpId="0" build="p"/>
      <p:bldP spid="45062" grpId="0" build="p"/>
      <p:bldP spid="45063" grpId="0" build="p"/>
      <p:bldP spid="45064" grpId="0" build="p"/>
      <p:bldP spid="45065" grpId="0" build="p"/>
      <p:bldP spid="45066" grpId="0" build="p"/>
      <p:bldP spid="45067" grpId="0" build="p"/>
      <p:bldP spid="45068" grpId="0" build="p"/>
      <p:bldP spid="45069" grpId="0" build="p"/>
      <p:bldP spid="45070" grpId="0" build="p"/>
      <p:bldP spid="4507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/>
          <p:nvPr/>
        </p:nvSpPr>
        <p:spPr>
          <a:xfrm>
            <a:off x="468313" y="1374775"/>
            <a:ext cx="5562600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4.2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半导体存储器</a:t>
            </a:r>
          </a:p>
        </p:txBody>
      </p:sp>
      <p:sp>
        <p:nvSpPr>
          <p:cNvPr id="51203" name="Text Box 3"/>
          <p:cNvSpPr txBox="1"/>
          <p:nvPr/>
        </p:nvSpPr>
        <p:spPr>
          <a:xfrm>
            <a:off x="781050" y="2060575"/>
            <a:ext cx="304800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存储信息原理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1204" name="Text Box 4"/>
          <p:cNvSpPr txBox="1"/>
          <p:nvPr/>
        </p:nvSpPr>
        <p:spPr>
          <a:xfrm>
            <a:off x="801688" y="2632075"/>
            <a:ext cx="7924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静态存储器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SRAM(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双极型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1205" name="Text Box 5"/>
          <p:cNvSpPr txBox="1"/>
          <p:nvPr/>
        </p:nvSpPr>
        <p:spPr>
          <a:xfrm>
            <a:off x="784225" y="4365625"/>
            <a:ext cx="6934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动态存储器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DRAM (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1206" name="Text Box 6"/>
          <p:cNvSpPr txBox="1"/>
          <p:nvPr/>
        </p:nvSpPr>
        <p:spPr>
          <a:xfrm>
            <a:off x="877888" y="3206750"/>
            <a:ext cx="8153400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87350" indent="-387350"/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依靠双稳态电路内部交叉反馈的机制存储信息。速度快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功耗较大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适合于作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1207" name="Text Box 7"/>
          <p:cNvSpPr txBox="1"/>
          <p:nvPr/>
        </p:nvSpPr>
        <p:spPr>
          <a:xfrm>
            <a:off x="1025525" y="4911725"/>
            <a:ext cx="8212138" cy="1133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193675" indent="-193675">
              <a:lnSpc>
                <a:spcPct val="110000"/>
              </a:lnSpc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依靠电容存储电荷的原理存储信息。</a:t>
            </a:r>
          </a:p>
          <a:p>
            <a:pPr marL="193675" indent="-193675">
              <a:lnSpc>
                <a:spcPct val="110000"/>
              </a:lnSpc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功耗较小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容量大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速度较快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适合于作主存。</a:t>
            </a:r>
          </a:p>
        </p:txBody>
      </p:sp>
      <p:sp>
        <p:nvSpPr>
          <p:cNvPr id="51208" name="Line 8"/>
          <p:cNvSpPr/>
          <p:nvPr/>
        </p:nvSpPr>
        <p:spPr>
          <a:xfrm>
            <a:off x="5451475" y="6005513"/>
            <a:ext cx="80963" cy="36830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09" name="Text Box 9"/>
          <p:cNvSpPr txBox="1"/>
          <p:nvPr/>
        </p:nvSpPr>
        <p:spPr>
          <a:xfrm>
            <a:off x="4078288" y="6359525"/>
            <a:ext cx="48895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较静态存储器慢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比外存快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  <p:bldP spid="51203" grpId="0"/>
      <p:bldP spid="51204" grpId="0"/>
      <p:bldP spid="51205" grpId="0"/>
      <p:bldP spid="51206" grpId="0"/>
      <p:bldP spid="51207" grpId="0"/>
      <p:bldP spid="5120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/>
          <p:nvPr/>
        </p:nvSpPr>
        <p:spPr>
          <a:xfrm>
            <a:off x="1643063" y="357188"/>
            <a:ext cx="5470525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动态存储器的刷新</a:t>
            </a:r>
          </a:p>
        </p:txBody>
      </p:sp>
      <p:sp>
        <p:nvSpPr>
          <p:cNvPr id="81925" name="Text Box 5"/>
          <p:cNvSpPr txBox="1"/>
          <p:nvPr/>
        </p:nvSpPr>
        <p:spPr>
          <a:xfrm>
            <a:off x="403225" y="1446213"/>
            <a:ext cx="4648200" cy="595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300" dirty="0">
                <a:latin typeface="Times New Roman" panose="02020603050405020304" pitchFamily="18" charset="0"/>
                <a:ea typeface="宋体" panose="02010600030101010101" pitchFamily="2" charset="-122"/>
              </a:rPr>
              <a:t>刷新定义和原因</a:t>
            </a:r>
          </a:p>
        </p:txBody>
      </p:sp>
      <p:sp>
        <p:nvSpPr>
          <p:cNvPr id="81926" name="Text Box 6"/>
          <p:cNvSpPr txBox="1"/>
          <p:nvPr/>
        </p:nvSpPr>
        <p:spPr>
          <a:xfrm>
            <a:off x="2397125" y="2093913"/>
            <a:ext cx="4232275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定期向电容补充电荷</a:t>
            </a:r>
          </a:p>
        </p:txBody>
      </p:sp>
      <p:sp>
        <p:nvSpPr>
          <p:cNvPr id="81927" name="Line 7"/>
          <p:cNvSpPr/>
          <p:nvPr/>
        </p:nvSpPr>
        <p:spPr>
          <a:xfrm>
            <a:off x="1514475" y="2444750"/>
            <a:ext cx="9144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lg"/>
          </a:ln>
        </p:spPr>
      </p:sp>
      <p:sp>
        <p:nvSpPr>
          <p:cNvPr id="81928" name="Text Box 8"/>
          <p:cNvSpPr txBox="1"/>
          <p:nvPr/>
        </p:nvSpPr>
        <p:spPr>
          <a:xfrm>
            <a:off x="522288" y="2108200"/>
            <a:ext cx="1216025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刷新</a:t>
            </a:r>
          </a:p>
        </p:txBody>
      </p:sp>
      <p:sp>
        <p:nvSpPr>
          <p:cNvPr id="81929" name="Text Box 9"/>
          <p:cNvSpPr txBox="1"/>
          <p:nvPr/>
        </p:nvSpPr>
        <p:spPr>
          <a:xfrm>
            <a:off x="534988" y="2667000"/>
            <a:ext cx="8437562" cy="1511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动态存储器依靠电容电荷存储信息。电容电荷随时间推移将缓慢释放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泄漏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因此需要定期向电容补充电荷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以保持信息不变。</a:t>
            </a:r>
          </a:p>
        </p:txBody>
      </p:sp>
      <p:sp>
        <p:nvSpPr>
          <p:cNvPr id="81930" name="Text Box 10"/>
          <p:cNvSpPr txBox="1"/>
          <p:nvPr/>
        </p:nvSpPr>
        <p:spPr>
          <a:xfrm>
            <a:off x="566738" y="4194175"/>
            <a:ext cx="46482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zh-CN" altLang="en-US" sz="3100" u="sng" dirty="0">
                <a:latin typeface="Times New Roman" panose="02020603050405020304" pitchFamily="18" charset="0"/>
                <a:ea typeface="宋体" panose="02010600030101010101" pitchFamily="2" charset="-122"/>
              </a:rPr>
              <a:t>刷新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3100" u="sng" dirty="0">
                <a:latin typeface="Times New Roman" panose="02020603050405020304" pitchFamily="18" charset="0"/>
                <a:ea typeface="宋体" panose="02010600030101010101" pitchFamily="2" charset="-122"/>
              </a:rPr>
              <a:t>重写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的区别。</a:t>
            </a:r>
          </a:p>
        </p:txBody>
      </p:sp>
      <p:sp>
        <p:nvSpPr>
          <p:cNvPr id="81931" name="Text Box 11"/>
          <p:cNvSpPr txBox="1"/>
          <p:nvPr/>
        </p:nvSpPr>
        <p:spPr>
          <a:xfrm>
            <a:off x="2330450" y="5240338"/>
            <a:ext cx="6624638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破坏性读出后重写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以恢复原来的信息</a:t>
            </a:r>
          </a:p>
        </p:txBody>
      </p:sp>
      <p:sp>
        <p:nvSpPr>
          <p:cNvPr id="81932" name="Line 12"/>
          <p:cNvSpPr/>
          <p:nvPr/>
        </p:nvSpPr>
        <p:spPr>
          <a:xfrm>
            <a:off x="2990850" y="4810125"/>
            <a:ext cx="388938" cy="46990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lg"/>
          </a:ln>
        </p:spPr>
      </p:sp>
      <p:sp>
        <p:nvSpPr>
          <p:cNvPr id="81933" name="Line 13"/>
          <p:cNvSpPr/>
          <p:nvPr/>
        </p:nvSpPr>
        <p:spPr>
          <a:xfrm flipH="1">
            <a:off x="1200150" y="4759325"/>
            <a:ext cx="561975" cy="1095375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lg"/>
          </a:ln>
        </p:spPr>
      </p:sp>
      <p:sp>
        <p:nvSpPr>
          <p:cNvPr id="81934" name="Text Box 14"/>
          <p:cNvSpPr txBox="1"/>
          <p:nvPr/>
        </p:nvSpPr>
        <p:spPr>
          <a:xfrm>
            <a:off x="179388" y="5843588"/>
            <a:ext cx="9009062" cy="55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需补充电荷以保持原来信息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  <p:bldP spid="81925" grpId="0" build="p"/>
      <p:bldP spid="81926" grpId="0" build="p"/>
      <p:bldP spid="81928" grpId="0" build="p" advAuto="1000"/>
      <p:bldP spid="81929" grpId="0" build="p"/>
      <p:bldP spid="81930" grpId="0" build="p"/>
      <p:bldP spid="81931" grpId="0"/>
      <p:bldP spid="819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@U}NTIL(QXG4@X$Q[%~MYJ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794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6"/>
          <p:cNvSpPr txBox="1"/>
          <p:nvPr/>
        </p:nvSpPr>
        <p:spPr>
          <a:xfrm>
            <a:off x="231775" y="4576763"/>
            <a:ext cx="7451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CPI=15×40%+20×30%+15×20%+10×10%=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" name="Rectangle 7"/>
          <p:cNvSpPr/>
          <p:nvPr/>
        </p:nvSpPr>
        <p:spPr>
          <a:xfrm>
            <a:off x="247650" y="5106988"/>
            <a:ext cx="662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程序执行一次所需的时钟周期数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T=200×16=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3200</a:t>
            </a:r>
          </a:p>
        </p:txBody>
      </p:sp>
      <p:sp>
        <p:nvSpPr>
          <p:cNvPr id="8" name="Rectangle 8"/>
          <p:cNvSpPr/>
          <p:nvPr/>
        </p:nvSpPr>
        <p:spPr>
          <a:xfrm>
            <a:off x="236538" y="5665788"/>
            <a:ext cx="8778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每秒钟可以执行程序的次数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主频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÷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每次的时钟周期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32M÷3200</a:t>
            </a:r>
          </a:p>
        </p:txBody>
      </p:sp>
      <p:sp>
        <p:nvSpPr>
          <p:cNvPr id="9" name="Rectangle 9"/>
          <p:cNvSpPr/>
          <p:nvPr/>
        </p:nvSpPr>
        <p:spPr>
          <a:xfrm>
            <a:off x="673100" y="6251575"/>
            <a:ext cx="512286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带宽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=32M÷3200×4KB=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40MBps</a:t>
            </a:r>
          </a:p>
        </p:txBody>
      </p:sp>
      <p:sp>
        <p:nvSpPr>
          <p:cNvPr id="10" name="Text Box 10"/>
          <p:cNvSpPr txBox="1"/>
          <p:nvPr/>
        </p:nvSpPr>
        <p:spPr>
          <a:xfrm>
            <a:off x="233363" y="3927475"/>
            <a:ext cx="12557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分析：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/>
          <p:nvPr/>
        </p:nvSpPr>
        <p:spPr>
          <a:xfrm>
            <a:off x="107950" y="1484313"/>
            <a:ext cx="3478213" cy="595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3300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300" dirty="0">
                <a:latin typeface="Times New Roman" panose="02020603050405020304" pitchFamily="18" charset="0"/>
                <a:ea typeface="宋体" panose="02010600030101010101" pitchFamily="2" charset="-122"/>
              </a:rPr>
              <a:t>最大刷新间隔</a:t>
            </a:r>
          </a:p>
        </p:txBody>
      </p:sp>
      <p:sp>
        <p:nvSpPr>
          <p:cNvPr id="82949" name="Text Box 5"/>
          <p:cNvSpPr txBox="1"/>
          <p:nvPr/>
        </p:nvSpPr>
        <p:spPr>
          <a:xfrm>
            <a:off x="3203575" y="1484313"/>
            <a:ext cx="5832475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大多数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DRAM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的要求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2ms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内必须对所有动态单元刷新一遍</a:t>
            </a:r>
          </a:p>
        </p:txBody>
      </p:sp>
      <p:sp>
        <p:nvSpPr>
          <p:cNvPr id="82950" name="Text Box 6"/>
          <p:cNvSpPr txBox="1"/>
          <p:nvPr/>
        </p:nvSpPr>
        <p:spPr>
          <a:xfrm>
            <a:off x="682625" y="2992438"/>
            <a:ext cx="8847138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各动态芯片可同时刷新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片内按行刷新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按行读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2951" name="Text Box 7"/>
          <p:cNvSpPr txBox="1"/>
          <p:nvPr/>
        </p:nvSpPr>
        <p:spPr>
          <a:xfrm>
            <a:off x="107950" y="2349500"/>
            <a:ext cx="3965575" cy="595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3300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300" dirty="0">
                <a:latin typeface="Times New Roman" panose="02020603050405020304" pitchFamily="18" charset="0"/>
                <a:ea typeface="宋体" panose="02010600030101010101" pitchFamily="2" charset="-122"/>
              </a:rPr>
              <a:t>刷新方法</a:t>
            </a:r>
          </a:p>
        </p:txBody>
      </p:sp>
      <p:sp>
        <p:nvSpPr>
          <p:cNvPr id="82952" name="Text Box 8"/>
          <p:cNvSpPr txBox="1"/>
          <p:nvPr/>
        </p:nvSpPr>
        <p:spPr>
          <a:xfrm>
            <a:off x="4795838" y="5222875"/>
            <a:ext cx="4175125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刷新一行所用的时间。</a:t>
            </a:r>
          </a:p>
        </p:txBody>
      </p:sp>
      <p:sp>
        <p:nvSpPr>
          <p:cNvPr id="82953" name="Text Box 9"/>
          <p:cNvSpPr txBox="1"/>
          <p:nvPr/>
        </p:nvSpPr>
        <p:spPr>
          <a:xfrm>
            <a:off x="725488" y="5221288"/>
            <a:ext cx="4770437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100" dirty="0">
                <a:latin typeface="Times New Roman" panose="02020603050405020304" pitchFamily="18" charset="0"/>
                <a:ea typeface="宋体" panose="02010600030101010101" pitchFamily="2" charset="-122"/>
              </a:rPr>
              <a:t>刷新周期</a:t>
            </a:r>
            <a:r>
              <a:rPr lang="en-US" altLang="zh-CN" sz="3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100" dirty="0">
                <a:latin typeface="Times New Roman" panose="02020603050405020304" pitchFamily="18" charset="0"/>
                <a:ea typeface="宋体" panose="02010600030101010101" pitchFamily="2" charset="-122"/>
              </a:rPr>
              <a:t>存取周期</a:t>
            </a:r>
            <a:r>
              <a:rPr lang="en-US" altLang="zh-CN" sz="3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2954" name="Text Box 10"/>
          <p:cNvSpPr txBox="1"/>
          <p:nvPr/>
        </p:nvSpPr>
        <p:spPr>
          <a:xfrm>
            <a:off x="744538" y="5799138"/>
            <a:ext cx="3071812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100" dirty="0">
                <a:latin typeface="Times New Roman" panose="02020603050405020304" pitchFamily="18" charset="0"/>
                <a:ea typeface="宋体" panose="02010600030101010101" pitchFamily="2" charset="-122"/>
              </a:rPr>
              <a:t>刷新周期数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2955" name="Rectangle 11"/>
          <p:cNvSpPr/>
          <p:nvPr/>
        </p:nvSpPr>
        <p:spPr>
          <a:xfrm>
            <a:off x="3305175" y="5775325"/>
            <a:ext cx="5532438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刷新一片芯片所需的</a:t>
            </a:r>
            <a:r>
              <a:rPr lang="zh-CN" altLang="en-US" sz="3100" dirty="0">
                <a:latin typeface="Times New Roman" panose="02020603050405020304" pitchFamily="18" charset="0"/>
                <a:ea typeface="宋体" panose="02010600030101010101" pitchFamily="2" charset="-122"/>
              </a:rPr>
              <a:t>周期数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由芯片矩阵的</a:t>
            </a:r>
            <a:r>
              <a:rPr lang="zh-CN" altLang="en-US" sz="3100" u="sng" dirty="0">
                <a:latin typeface="Times New Roman" panose="02020603050405020304" pitchFamily="18" charset="0"/>
                <a:ea typeface="宋体" panose="02010600030101010101" pitchFamily="2" charset="-122"/>
              </a:rPr>
              <a:t>行数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决定。</a:t>
            </a:r>
          </a:p>
        </p:txBody>
      </p:sp>
      <p:sp>
        <p:nvSpPr>
          <p:cNvPr id="82956" name="Text Box 12"/>
          <p:cNvSpPr txBox="1"/>
          <p:nvPr/>
        </p:nvSpPr>
        <p:spPr>
          <a:xfrm>
            <a:off x="906463" y="3536950"/>
            <a:ext cx="8153400" cy="989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四管动态存储器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读出时能自动补充电荷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单管动态存储器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读出时能自动重写以补充电荷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82957" name="Text Box 13"/>
          <p:cNvSpPr txBox="1"/>
          <p:nvPr/>
        </p:nvSpPr>
        <p:spPr>
          <a:xfrm>
            <a:off x="688975" y="4570413"/>
            <a:ext cx="5181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刷新时的几个基本概念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  <p:bldP spid="82949" grpId="0" build="p"/>
      <p:bldP spid="82950" grpId="0" build="p"/>
      <p:bldP spid="82951" grpId="0" build="p"/>
      <p:bldP spid="82952" grpId="0" build="p"/>
      <p:bldP spid="82953" grpId="0" build="p" advAuto="1000"/>
      <p:bldP spid="82954" grpId="0" build="p"/>
      <p:bldP spid="82955" grpId="0" build="p"/>
      <p:bldP spid="82956" grpId="0"/>
      <p:bldP spid="82957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Text Box 4"/>
          <p:cNvSpPr txBox="1"/>
          <p:nvPr/>
        </p:nvSpPr>
        <p:spPr>
          <a:xfrm>
            <a:off x="0" y="533400"/>
            <a:ext cx="464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对主存的访问</a:t>
            </a:r>
          </a:p>
        </p:txBody>
      </p:sp>
      <p:sp>
        <p:nvSpPr>
          <p:cNvPr id="83973" name="Text Box 5"/>
          <p:cNvSpPr txBox="1"/>
          <p:nvPr/>
        </p:nvSpPr>
        <p:spPr>
          <a:xfrm>
            <a:off x="4495800" y="0"/>
            <a:ext cx="4648200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提供行、列地址，随机访问。</a:t>
            </a:r>
          </a:p>
        </p:txBody>
      </p:sp>
      <p:sp>
        <p:nvSpPr>
          <p:cNvPr id="83974" name="Text Box 6"/>
          <p:cNvSpPr txBox="1"/>
          <p:nvPr/>
        </p:nvSpPr>
        <p:spPr>
          <a:xfrm>
            <a:off x="0" y="30480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内集中安排所有刷新周期。</a:t>
            </a:r>
          </a:p>
        </p:txBody>
      </p:sp>
      <p:sp>
        <p:nvSpPr>
          <p:cNvPr id="83975" name="Text Box 7"/>
          <p:cNvSpPr txBox="1"/>
          <p:nvPr/>
        </p:nvSpPr>
        <p:spPr>
          <a:xfrm>
            <a:off x="2743200" y="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访存：</a:t>
            </a:r>
          </a:p>
        </p:txBody>
      </p:sp>
      <p:sp>
        <p:nvSpPr>
          <p:cNvPr id="83976" name="Text Box 8"/>
          <p:cNvSpPr txBox="1"/>
          <p:nvPr/>
        </p:nvSpPr>
        <p:spPr>
          <a:xfrm>
            <a:off x="0" y="1981200"/>
            <a:ext cx="5867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刷新周期的安排方式</a:t>
            </a:r>
          </a:p>
        </p:txBody>
      </p:sp>
      <p:sp>
        <p:nvSpPr>
          <p:cNvPr id="83977" name="Text Box 9"/>
          <p:cNvSpPr txBox="1"/>
          <p:nvPr/>
        </p:nvSpPr>
        <p:spPr>
          <a:xfrm>
            <a:off x="4648200" y="43434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死区</a:t>
            </a:r>
          </a:p>
        </p:txBody>
      </p:sp>
      <p:sp>
        <p:nvSpPr>
          <p:cNvPr id="83978" name="Text Box 10"/>
          <p:cNvSpPr txBox="1"/>
          <p:nvPr/>
        </p:nvSpPr>
        <p:spPr>
          <a:xfrm>
            <a:off x="6705600" y="3581400"/>
            <a:ext cx="2133600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用在实时要求不高的场合。</a:t>
            </a:r>
          </a:p>
        </p:txBody>
      </p:sp>
      <p:sp>
        <p:nvSpPr>
          <p:cNvPr id="83979" name="AutoShape 11"/>
          <p:cNvSpPr/>
          <p:nvPr/>
        </p:nvSpPr>
        <p:spPr>
          <a:xfrm>
            <a:off x="2590800" y="381000"/>
            <a:ext cx="228600" cy="914400"/>
          </a:xfrm>
          <a:prstGeom prst="leftBrace">
            <a:avLst>
              <a:gd name="adj1" fmla="val 33259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0" name="Text Box 12"/>
          <p:cNvSpPr txBox="1"/>
          <p:nvPr/>
        </p:nvSpPr>
        <p:spPr>
          <a:xfrm>
            <a:off x="2743200" y="990600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动态芯片刷新：</a:t>
            </a:r>
          </a:p>
        </p:txBody>
      </p:sp>
      <p:sp>
        <p:nvSpPr>
          <p:cNvPr id="83981" name="Text Box 13"/>
          <p:cNvSpPr txBox="1"/>
          <p:nvPr/>
        </p:nvSpPr>
        <p:spPr>
          <a:xfrm>
            <a:off x="4572000" y="990600"/>
            <a:ext cx="4752975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由刷新地址计数器提供行地址，定时刷新。</a:t>
            </a:r>
          </a:p>
        </p:txBody>
      </p:sp>
      <p:sp>
        <p:nvSpPr>
          <p:cNvPr id="83982" name="Text Box 14"/>
          <p:cNvSpPr txBox="1"/>
          <p:nvPr/>
        </p:nvSpPr>
        <p:spPr>
          <a:xfrm>
            <a:off x="0" y="25146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）集中刷新</a:t>
            </a:r>
          </a:p>
        </p:txBody>
      </p:sp>
      <p:sp>
        <p:nvSpPr>
          <p:cNvPr id="83983" name="Line 15"/>
          <p:cNvSpPr/>
          <p:nvPr/>
        </p:nvSpPr>
        <p:spPr>
          <a:xfrm>
            <a:off x="8382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" name="Group 16"/>
          <p:cNvGrpSpPr/>
          <p:nvPr/>
        </p:nvGrpSpPr>
        <p:grpSpPr>
          <a:xfrm>
            <a:off x="838200" y="3581400"/>
            <a:ext cx="5791200" cy="838200"/>
            <a:chOff x="528" y="2256"/>
            <a:chExt cx="3648" cy="528"/>
          </a:xfrm>
        </p:grpSpPr>
        <p:sp>
          <p:nvSpPr>
            <p:cNvPr id="36879" name="Line 17"/>
            <p:cNvSpPr/>
            <p:nvPr/>
          </p:nvSpPr>
          <p:spPr>
            <a:xfrm>
              <a:off x="1584" y="2448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36880" name="Line 18"/>
            <p:cNvSpPr/>
            <p:nvPr/>
          </p:nvSpPr>
          <p:spPr>
            <a:xfrm>
              <a:off x="528" y="2352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81" name="Line 19"/>
            <p:cNvSpPr/>
            <p:nvPr/>
          </p:nvSpPr>
          <p:spPr>
            <a:xfrm>
              <a:off x="528" y="2592"/>
              <a:ext cx="364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6882" name="Group 20"/>
            <p:cNvGrpSpPr/>
            <p:nvPr/>
          </p:nvGrpSpPr>
          <p:grpSpPr>
            <a:xfrm>
              <a:off x="1008" y="2256"/>
              <a:ext cx="816" cy="336"/>
              <a:chOff x="1008" y="2256"/>
              <a:chExt cx="816" cy="336"/>
            </a:xfrm>
          </p:grpSpPr>
          <p:sp>
            <p:nvSpPr>
              <p:cNvPr id="36883" name="Text Box 21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</a:p>
            </p:txBody>
          </p:sp>
          <p:sp>
            <p:nvSpPr>
              <p:cNvPr id="36884" name="Line 22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6885" name="Group 23"/>
            <p:cNvGrpSpPr/>
            <p:nvPr/>
          </p:nvGrpSpPr>
          <p:grpSpPr>
            <a:xfrm>
              <a:off x="2400" y="2256"/>
              <a:ext cx="816" cy="336"/>
              <a:chOff x="2400" y="2256"/>
              <a:chExt cx="816" cy="336"/>
            </a:xfrm>
          </p:grpSpPr>
          <p:sp>
            <p:nvSpPr>
              <p:cNvPr id="36886" name="Text Box 24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</a:p>
            </p:txBody>
          </p:sp>
          <p:sp>
            <p:nvSpPr>
              <p:cNvPr id="36887" name="Line 25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6888" name="Line 26"/>
            <p:cNvSpPr/>
            <p:nvPr/>
          </p:nvSpPr>
          <p:spPr>
            <a:xfrm>
              <a:off x="3552" y="2352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6889" name="Group 27"/>
            <p:cNvGrpSpPr/>
            <p:nvPr/>
          </p:nvGrpSpPr>
          <p:grpSpPr>
            <a:xfrm>
              <a:off x="528" y="2256"/>
              <a:ext cx="816" cy="336"/>
              <a:chOff x="1008" y="2256"/>
              <a:chExt cx="816" cy="336"/>
            </a:xfrm>
          </p:grpSpPr>
          <p:sp>
            <p:nvSpPr>
              <p:cNvPr id="36890" name="Text Box 28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</a:p>
            </p:txBody>
          </p:sp>
          <p:sp>
            <p:nvSpPr>
              <p:cNvPr id="36891" name="Line 29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6892" name="Group 30"/>
            <p:cNvGrpSpPr/>
            <p:nvPr/>
          </p:nvGrpSpPr>
          <p:grpSpPr>
            <a:xfrm>
              <a:off x="2976" y="2256"/>
              <a:ext cx="816" cy="336"/>
              <a:chOff x="2400" y="2256"/>
              <a:chExt cx="816" cy="336"/>
            </a:xfrm>
          </p:grpSpPr>
          <p:sp>
            <p:nvSpPr>
              <p:cNvPr id="36893" name="Text Box 31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</a:p>
            </p:txBody>
          </p:sp>
          <p:sp>
            <p:nvSpPr>
              <p:cNvPr id="36894" name="Line 32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6895" name="Line 33"/>
            <p:cNvSpPr/>
            <p:nvPr/>
          </p:nvSpPr>
          <p:spPr>
            <a:xfrm>
              <a:off x="3648" y="2448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36896" name="Line 34"/>
            <p:cNvSpPr/>
            <p:nvPr/>
          </p:nvSpPr>
          <p:spPr>
            <a:xfrm>
              <a:off x="4176" y="2352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84003" name="Line 35"/>
          <p:cNvSpPr/>
          <p:nvPr/>
        </p:nvSpPr>
        <p:spPr>
          <a:xfrm>
            <a:off x="4343400" y="4343400"/>
            <a:ext cx="2209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4004" name="Line 36"/>
          <p:cNvSpPr/>
          <p:nvPr/>
        </p:nvSpPr>
        <p:spPr>
          <a:xfrm flipH="1">
            <a:off x="838200" y="4343400"/>
            <a:ext cx="2209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4005" name="Text Box 37"/>
          <p:cNvSpPr txBox="1"/>
          <p:nvPr/>
        </p:nvSpPr>
        <p:spPr>
          <a:xfrm>
            <a:off x="3352800" y="40386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</a:p>
        </p:txBody>
      </p:sp>
      <p:sp>
        <p:nvSpPr>
          <p:cNvPr id="84006" name="Line 38"/>
          <p:cNvSpPr/>
          <p:nvPr/>
        </p:nvSpPr>
        <p:spPr>
          <a:xfrm>
            <a:off x="16002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07" name="Text Box 39"/>
          <p:cNvSpPr txBox="1"/>
          <p:nvPr/>
        </p:nvSpPr>
        <p:spPr>
          <a:xfrm>
            <a:off x="838200" y="4419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50ns</a:t>
            </a:r>
          </a:p>
        </p:txBody>
      </p:sp>
      <p:sp>
        <p:nvSpPr>
          <p:cNvPr id="84008" name="Line 40"/>
          <p:cNvSpPr/>
          <p:nvPr/>
        </p:nvSpPr>
        <p:spPr>
          <a:xfrm>
            <a:off x="381000" y="4648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4009" name="Line 41"/>
          <p:cNvSpPr/>
          <p:nvPr/>
        </p:nvSpPr>
        <p:spPr>
          <a:xfrm>
            <a:off x="1600200" y="4648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4010" name="Line 42"/>
          <p:cNvSpPr/>
          <p:nvPr/>
        </p:nvSpPr>
        <p:spPr>
          <a:xfrm>
            <a:off x="38100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11" name="Line 43"/>
          <p:cNvSpPr/>
          <p:nvPr/>
        </p:nvSpPr>
        <p:spPr>
          <a:xfrm>
            <a:off x="66294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12" name="Line 44"/>
          <p:cNvSpPr/>
          <p:nvPr/>
        </p:nvSpPr>
        <p:spPr>
          <a:xfrm>
            <a:off x="3886200" y="4648200"/>
            <a:ext cx="762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4013" name="Line 45"/>
          <p:cNvSpPr/>
          <p:nvPr/>
        </p:nvSpPr>
        <p:spPr>
          <a:xfrm>
            <a:off x="5486400" y="4648200"/>
            <a:ext cx="1143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4014" name="Text Box 46"/>
          <p:cNvSpPr txBox="1"/>
          <p:nvPr/>
        </p:nvSpPr>
        <p:spPr>
          <a:xfrm>
            <a:off x="0" y="48768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）分散刷新</a:t>
            </a:r>
          </a:p>
        </p:txBody>
      </p:sp>
      <p:sp>
        <p:nvSpPr>
          <p:cNvPr id="84015" name="Text Box 47"/>
          <p:cNvSpPr txBox="1"/>
          <p:nvPr/>
        </p:nvSpPr>
        <p:spPr>
          <a:xfrm>
            <a:off x="0" y="5364163"/>
            <a:ext cx="6781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各刷新周期分散安排在存取周期中。</a:t>
            </a:r>
          </a:p>
        </p:txBody>
      </p:sp>
      <p:grpSp>
        <p:nvGrpSpPr>
          <p:cNvPr id="7" name="Group 48"/>
          <p:cNvGrpSpPr/>
          <p:nvPr/>
        </p:nvGrpSpPr>
        <p:grpSpPr>
          <a:xfrm>
            <a:off x="838200" y="5867400"/>
            <a:ext cx="5791200" cy="838200"/>
            <a:chOff x="528" y="3696"/>
            <a:chExt cx="3648" cy="528"/>
          </a:xfrm>
        </p:grpSpPr>
        <p:sp>
          <p:nvSpPr>
            <p:cNvPr id="36911" name="Line 49"/>
            <p:cNvSpPr/>
            <p:nvPr/>
          </p:nvSpPr>
          <p:spPr>
            <a:xfrm>
              <a:off x="528" y="3792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2" name="Line 50"/>
            <p:cNvSpPr/>
            <p:nvPr/>
          </p:nvSpPr>
          <p:spPr>
            <a:xfrm>
              <a:off x="528" y="4032"/>
              <a:ext cx="364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6913" name="Group 51"/>
            <p:cNvGrpSpPr/>
            <p:nvPr/>
          </p:nvGrpSpPr>
          <p:grpSpPr>
            <a:xfrm>
              <a:off x="1632" y="3696"/>
              <a:ext cx="816" cy="336"/>
              <a:chOff x="1008" y="2256"/>
              <a:chExt cx="816" cy="336"/>
            </a:xfrm>
          </p:grpSpPr>
          <p:sp>
            <p:nvSpPr>
              <p:cNvPr id="36914" name="Text Box 52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</a:p>
            </p:txBody>
          </p:sp>
          <p:sp>
            <p:nvSpPr>
              <p:cNvPr id="36915" name="Line 53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6916" name="Group 54"/>
            <p:cNvGrpSpPr/>
            <p:nvPr/>
          </p:nvGrpSpPr>
          <p:grpSpPr>
            <a:xfrm>
              <a:off x="1008" y="3696"/>
              <a:ext cx="816" cy="336"/>
              <a:chOff x="2400" y="2256"/>
              <a:chExt cx="816" cy="336"/>
            </a:xfrm>
          </p:grpSpPr>
          <p:sp>
            <p:nvSpPr>
              <p:cNvPr id="36917" name="Text Box 55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</a:p>
            </p:txBody>
          </p:sp>
          <p:sp>
            <p:nvSpPr>
              <p:cNvPr id="36918" name="Line 56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6919" name="Line 57"/>
            <p:cNvSpPr/>
            <p:nvPr/>
          </p:nvSpPr>
          <p:spPr>
            <a:xfrm>
              <a:off x="1584" y="3792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6920" name="Group 58"/>
            <p:cNvGrpSpPr/>
            <p:nvPr/>
          </p:nvGrpSpPr>
          <p:grpSpPr>
            <a:xfrm>
              <a:off x="528" y="3696"/>
              <a:ext cx="816" cy="336"/>
              <a:chOff x="1008" y="2256"/>
              <a:chExt cx="816" cy="336"/>
            </a:xfrm>
          </p:grpSpPr>
          <p:sp>
            <p:nvSpPr>
              <p:cNvPr id="36921" name="Text Box 59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</a:p>
            </p:txBody>
          </p:sp>
          <p:sp>
            <p:nvSpPr>
              <p:cNvPr id="36922" name="Line 60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6923" name="Group 61"/>
            <p:cNvGrpSpPr/>
            <p:nvPr/>
          </p:nvGrpSpPr>
          <p:grpSpPr>
            <a:xfrm>
              <a:off x="2112" y="3696"/>
              <a:ext cx="816" cy="336"/>
              <a:chOff x="2400" y="2256"/>
              <a:chExt cx="816" cy="336"/>
            </a:xfrm>
          </p:grpSpPr>
          <p:sp>
            <p:nvSpPr>
              <p:cNvPr id="36924" name="Text Box 62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</a:p>
            </p:txBody>
          </p:sp>
          <p:sp>
            <p:nvSpPr>
              <p:cNvPr id="36925" name="Line 63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6926" name="Line 64"/>
            <p:cNvSpPr/>
            <p:nvPr/>
          </p:nvSpPr>
          <p:spPr>
            <a:xfrm>
              <a:off x="2784" y="3888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36927" name="Line 65"/>
            <p:cNvSpPr/>
            <p:nvPr/>
          </p:nvSpPr>
          <p:spPr>
            <a:xfrm>
              <a:off x="2688" y="3792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84034" name="Text Box 66"/>
          <p:cNvSpPr txBox="1"/>
          <p:nvPr/>
        </p:nvSpPr>
        <p:spPr>
          <a:xfrm>
            <a:off x="1143000" y="6324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100ns</a:t>
            </a:r>
          </a:p>
        </p:txBody>
      </p:sp>
      <p:sp>
        <p:nvSpPr>
          <p:cNvPr id="84035" name="Line 67"/>
          <p:cNvSpPr/>
          <p:nvPr/>
        </p:nvSpPr>
        <p:spPr>
          <a:xfrm>
            <a:off x="2514600" y="6400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36" name="Line 68"/>
          <p:cNvSpPr/>
          <p:nvPr/>
        </p:nvSpPr>
        <p:spPr>
          <a:xfrm>
            <a:off x="838200" y="6553200"/>
            <a:ext cx="381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4037" name="Line 69"/>
          <p:cNvSpPr/>
          <p:nvPr/>
        </p:nvSpPr>
        <p:spPr>
          <a:xfrm>
            <a:off x="2057400" y="6553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4038" name="Text Box 70"/>
          <p:cNvSpPr txBox="1"/>
          <p:nvPr/>
        </p:nvSpPr>
        <p:spPr>
          <a:xfrm>
            <a:off x="6858000" y="5683250"/>
            <a:ext cx="21336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用在低速系统中。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4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3" grpId="0"/>
      <p:bldP spid="83974" grpId="0"/>
      <p:bldP spid="83975" grpId="0"/>
      <p:bldP spid="83976" grpId="0"/>
      <p:bldP spid="83977" grpId="0"/>
      <p:bldP spid="83978" grpId="0"/>
      <p:bldP spid="83979" grpId="0" bldLvl="0" animBg="1"/>
      <p:bldP spid="83980" grpId="0"/>
      <p:bldP spid="83981" grpId="0"/>
      <p:bldP spid="83982" grpId="0"/>
      <p:bldP spid="84005" grpId="0" build="p"/>
      <p:bldP spid="84007" grpId="0" build="p"/>
      <p:bldP spid="84014" grpId="0"/>
      <p:bldP spid="84015" grpId="0"/>
      <p:bldP spid="84034" grpId="0" build="p"/>
      <p:bldP spid="8403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/>
          <p:nvPr/>
        </p:nvSpPr>
        <p:spPr>
          <a:xfrm>
            <a:off x="838200" y="28860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</a:p>
        </p:txBody>
      </p:sp>
      <p:sp>
        <p:nvSpPr>
          <p:cNvPr id="84997" name="Text Box 5"/>
          <p:cNvSpPr txBox="1"/>
          <p:nvPr/>
        </p:nvSpPr>
        <p:spPr>
          <a:xfrm>
            <a:off x="0" y="1362075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）异步刷新</a:t>
            </a:r>
          </a:p>
        </p:txBody>
      </p:sp>
      <p:sp>
        <p:nvSpPr>
          <p:cNvPr id="84998" name="Line 6"/>
          <p:cNvSpPr/>
          <p:nvPr/>
        </p:nvSpPr>
        <p:spPr>
          <a:xfrm>
            <a:off x="3200400" y="4943475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4999" name="Line 7"/>
          <p:cNvSpPr/>
          <p:nvPr/>
        </p:nvSpPr>
        <p:spPr>
          <a:xfrm>
            <a:off x="533400" y="4562475"/>
            <a:ext cx="0" cy="685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00" name="Line 8"/>
          <p:cNvSpPr/>
          <p:nvPr/>
        </p:nvSpPr>
        <p:spPr>
          <a:xfrm>
            <a:off x="2743200" y="5172075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5001" name="Line 9"/>
          <p:cNvSpPr/>
          <p:nvPr/>
        </p:nvSpPr>
        <p:spPr>
          <a:xfrm>
            <a:off x="533400" y="5172075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5002" name="Text Box 10"/>
          <p:cNvSpPr txBox="1"/>
          <p:nvPr/>
        </p:nvSpPr>
        <p:spPr>
          <a:xfrm>
            <a:off x="0" y="2962275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85003" name="Text Box 11"/>
          <p:cNvSpPr txBox="1"/>
          <p:nvPr/>
        </p:nvSpPr>
        <p:spPr>
          <a:xfrm>
            <a:off x="0" y="1895475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各刷新周期分散安排在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内。</a:t>
            </a:r>
          </a:p>
        </p:txBody>
      </p:sp>
      <p:sp>
        <p:nvSpPr>
          <p:cNvPr id="85004" name="Text Box 12"/>
          <p:cNvSpPr txBox="1"/>
          <p:nvPr/>
        </p:nvSpPr>
        <p:spPr>
          <a:xfrm>
            <a:off x="304800" y="6162675"/>
            <a:ext cx="4495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用在大多数计算机中。</a:t>
            </a:r>
          </a:p>
        </p:txBody>
      </p:sp>
      <p:sp>
        <p:nvSpPr>
          <p:cNvPr id="85005" name="Text Box 13"/>
          <p:cNvSpPr txBox="1"/>
          <p:nvPr/>
        </p:nvSpPr>
        <p:spPr>
          <a:xfrm>
            <a:off x="0" y="2428875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每隔一段时间刷新一行。</a:t>
            </a:r>
          </a:p>
        </p:txBody>
      </p:sp>
      <p:sp>
        <p:nvSpPr>
          <p:cNvPr id="85006" name="Line 14"/>
          <p:cNvSpPr/>
          <p:nvPr/>
        </p:nvSpPr>
        <p:spPr>
          <a:xfrm>
            <a:off x="838200" y="3343275"/>
            <a:ext cx="7620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07" name="Text Box 15"/>
          <p:cNvSpPr txBox="1"/>
          <p:nvPr/>
        </p:nvSpPr>
        <p:spPr>
          <a:xfrm>
            <a:off x="685800" y="32670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128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行</a:t>
            </a:r>
          </a:p>
        </p:txBody>
      </p:sp>
      <p:sp>
        <p:nvSpPr>
          <p:cNvPr id="85008" name="Text Box 16"/>
          <p:cNvSpPr txBox="1"/>
          <p:nvPr/>
        </p:nvSpPr>
        <p:spPr>
          <a:xfrm>
            <a:off x="1676400" y="30384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≈15.6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09" name="Text Box 17"/>
          <p:cNvSpPr txBox="1"/>
          <p:nvPr/>
        </p:nvSpPr>
        <p:spPr>
          <a:xfrm>
            <a:off x="3810000" y="3038475"/>
            <a:ext cx="5334000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每隔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15.6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微秒提一次刷新请求，刷新一行；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毫秒内刷新完所有行。</a:t>
            </a:r>
            <a:endParaRPr lang="zh-CN" altLang="en-US" sz="24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10" name="Line 18"/>
          <p:cNvSpPr/>
          <p:nvPr/>
        </p:nvSpPr>
        <p:spPr>
          <a:xfrm>
            <a:off x="6708775" y="4943475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2" name="Group 19"/>
          <p:cNvGrpSpPr/>
          <p:nvPr/>
        </p:nvGrpSpPr>
        <p:grpSpPr>
          <a:xfrm>
            <a:off x="533400" y="4410075"/>
            <a:ext cx="8458200" cy="533400"/>
            <a:chOff x="336" y="1920"/>
            <a:chExt cx="5328" cy="336"/>
          </a:xfrm>
        </p:grpSpPr>
        <p:sp>
          <p:nvSpPr>
            <p:cNvPr id="37905" name="Line 20"/>
            <p:cNvSpPr/>
            <p:nvPr/>
          </p:nvSpPr>
          <p:spPr>
            <a:xfrm>
              <a:off x="1392" y="2112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37906" name="Line 21"/>
            <p:cNvSpPr/>
            <p:nvPr/>
          </p:nvSpPr>
          <p:spPr>
            <a:xfrm>
              <a:off x="336" y="2256"/>
              <a:ext cx="518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7907" name="Group 22"/>
            <p:cNvGrpSpPr/>
            <p:nvPr/>
          </p:nvGrpSpPr>
          <p:grpSpPr>
            <a:xfrm>
              <a:off x="816" y="1920"/>
              <a:ext cx="816" cy="336"/>
              <a:chOff x="1008" y="2256"/>
              <a:chExt cx="816" cy="336"/>
            </a:xfrm>
          </p:grpSpPr>
          <p:sp>
            <p:nvSpPr>
              <p:cNvPr id="37908" name="Text Box 23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</a:p>
            </p:txBody>
          </p:sp>
          <p:sp>
            <p:nvSpPr>
              <p:cNvPr id="37909" name="Line 24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7910" name="Group 25"/>
            <p:cNvGrpSpPr/>
            <p:nvPr/>
          </p:nvGrpSpPr>
          <p:grpSpPr>
            <a:xfrm>
              <a:off x="2016" y="1920"/>
              <a:ext cx="816" cy="336"/>
              <a:chOff x="2400" y="2256"/>
              <a:chExt cx="816" cy="336"/>
            </a:xfrm>
          </p:grpSpPr>
          <p:sp>
            <p:nvSpPr>
              <p:cNvPr id="37911" name="Text Box 26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</a:p>
            </p:txBody>
          </p:sp>
          <p:sp>
            <p:nvSpPr>
              <p:cNvPr id="37912" name="Line 27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7913" name="Line 28"/>
            <p:cNvSpPr/>
            <p:nvPr/>
          </p:nvSpPr>
          <p:spPr>
            <a:xfrm>
              <a:off x="2592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7914" name="Group 29"/>
            <p:cNvGrpSpPr/>
            <p:nvPr/>
          </p:nvGrpSpPr>
          <p:grpSpPr>
            <a:xfrm>
              <a:off x="336" y="1920"/>
              <a:ext cx="816" cy="336"/>
              <a:chOff x="1008" y="2256"/>
              <a:chExt cx="816" cy="336"/>
            </a:xfrm>
          </p:grpSpPr>
          <p:sp>
            <p:nvSpPr>
              <p:cNvPr id="37915" name="Text Box 30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</a:p>
            </p:txBody>
          </p:sp>
          <p:sp>
            <p:nvSpPr>
              <p:cNvPr id="37916" name="Line 31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7917" name="Group 32"/>
            <p:cNvGrpSpPr/>
            <p:nvPr/>
          </p:nvGrpSpPr>
          <p:grpSpPr>
            <a:xfrm>
              <a:off x="4224" y="1920"/>
              <a:ext cx="816" cy="336"/>
              <a:chOff x="2400" y="2256"/>
              <a:chExt cx="816" cy="336"/>
            </a:xfrm>
          </p:grpSpPr>
          <p:sp>
            <p:nvSpPr>
              <p:cNvPr id="37918" name="Text Box 33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</a:p>
            </p:txBody>
          </p:sp>
          <p:sp>
            <p:nvSpPr>
              <p:cNvPr id="37919" name="Line 34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7920" name="Line 35"/>
            <p:cNvSpPr/>
            <p:nvPr/>
          </p:nvSpPr>
          <p:spPr>
            <a:xfrm>
              <a:off x="3168" y="2112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grpSp>
          <p:nvGrpSpPr>
            <p:cNvPr id="37921" name="Group 36"/>
            <p:cNvGrpSpPr/>
            <p:nvPr/>
          </p:nvGrpSpPr>
          <p:grpSpPr>
            <a:xfrm>
              <a:off x="2592" y="1920"/>
              <a:ext cx="816" cy="336"/>
              <a:chOff x="1008" y="2256"/>
              <a:chExt cx="816" cy="336"/>
            </a:xfrm>
          </p:grpSpPr>
          <p:sp>
            <p:nvSpPr>
              <p:cNvPr id="37922" name="Text Box 37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</a:p>
            </p:txBody>
          </p:sp>
          <p:sp>
            <p:nvSpPr>
              <p:cNvPr id="37923" name="Line 38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7924" name="Line 39"/>
            <p:cNvSpPr/>
            <p:nvPr/>
          </p:nvSpPr>
          <p:spPr>
            <a:xfrm>
              <a:off x="3744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7925" name="Group 40"/>
            <p:cNvGrpSpPr/>
            <p:nvPr/>
          </p:nvGrpSpPr>
          <p:grpSpPr>
            <a:xfrm>
              <a:off x="3744" y="1920"/>
              <a:ext cx="816" cy="336"/>
              <a:chOff x="1008" y="2256"/>
              <a:chExt cx="816" cy="336"/>
            </a:xfrm>
          </p:grpSpPr>
          <p:sp>
            <p:nvSpPr>
              <p:cNvPr id="37926" name="Text Box 41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</a:p>
            </p:txBody>
          </p:sp>
          <p:sp>
            <p:nvSpPr>
              <p:cNvPr id="37927" name="Line 42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7928" name="Line 43"/>
            <p:cNvSpPr/>
            <p:nvPr/>
          </p:nvSpPr>
          <p:spPr>
            <a:xfrm>
              <a:off x="4800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7929" name="Group 44"/>
            <p:cNvGrpSpPr/>
            <p:nvPr/>
          </p:nvGrpSpPr>
          <p:grpSpPr>
            <a:xfrm>
              <a:off x="4800" y="1920"/>
              <a:ext cx="816" cy="336"/>
              <a:chOff x="1008" y="2256"/>
              <a:chExt cx="816" cy="336"/>
            </a:xfrm>
          </p:grpSpPr>
          <p:sp>
            <p:nvSpPr>
              <p:cNvPr id="37930" name="Text Box 45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</a:p>
            </p:txBody>
          </p:sp>
          <p:sp>
            <p:nvSpPr>
              <p:cNvPr id="37931" name="Line 46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7932" name="Line 47"/>
            <p:cNvSpPr/>
            <p:nvPr/>
          </p:nvSpPr>
          <p:spPr>
            <a:xfrm>
              <a:off x="5328" y="2112"/>
              <a:ext cx="336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</p:grpSp>
      <p:sp>
        <p:nvSpPr>
          <p:cNvPr id="85040" name="Text Box 48"/>
          <p:cNvSpPr txBox="1"/>
          <p:nvPr/>
        </p:nvSpPr>
        <p:spPr>
          <a:xfrm>
            <a:off x="914400" y="48672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15.6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41" name="Text Box 49"/>
          <p:cNvSpPr txBox="1"/>
          <p:nvPr/>
        </p:nvSpPr>
        <p:spPr>
          <a:xfrm>
            <a:off x="4073525" y="48672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15.6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42" name="Line 50"/>
          <p:cNvSpPr/>
          <p:nvPr/>
        </p:nvSpPr>
        <p:spPr>
          <a:xfrm>
            <a:off x="3276600" y="5172075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5043" name="Line 51"/>
          <p:cNvSpPr/>
          <p:nvPr/>
        </p:nvSpPr>
        <p:spPr>
          <a:xfrm>
            <a:off x="6784975" y="5172075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5044" name="Line 52"/>
          <p:cNvSpPr/>
          <p:nvPr/>
        </p:nvSpPr>
        <p:spPr>
          <a:xfrm>
            <a:off x="6130925" y="5172075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5045" name="Text Box 53"/>
          <p:cNvSpPr txBox="1"/>
          <p:nvPr/>
        </p:nvSpPr>
        <p:spPr>
          <a:xfrm>
            <a:off x="7242175" y="48672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15.6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46" name="Line 54"/>
          <p:cNvSpPr/>
          <p:nvPr/>
        </p:nvSpPr>
        <p:spPr>
          <a:xfrm>
            <a:off x="8820150" y="515778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5047" name="Text Box 55"/>
          <p:cNvSpPr txBox="1"/>
          <p:nvPr/>
        </p:nvSpPr>
        <p:spPr>
          <a:xfrm>
            <a:off x="2438400" y="5324475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刷新请求</a:t>
            </a:r>
          </a:p>
        </p:txBody>
      </p:sp>
      <p:sp>
        <p:nvSpPr>
          <p:cNvPr id="85048" name="Text Box 56"/>
          <p:cNvSpPr txBox="1"/>
          <p:nvPr/>
        </p:nvSpPr>
        <p:spPr>
          <a:xfrm>
            <a:off x="5334000" y="5324475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刷新请求</a:t>
            </a:r>
          </a:p>
        </p:txBody>
      </p:sp>
      <p:sp>
        <p:nvSpPr>
          <p:cNvPr id="85049" name="Text Box 57"/>
          <p:cNvSpPr txBox="1"/>
          <p:nvPr/>
        </p:nvSpPr>
        <p:spPr>
          <a:xfrm>
            <a:off x="2209800" y="57054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请求）</a:t>
            </a:r>
          </a:p>
        </p:txBody>
      </p:sp>
      <p:sp>
        <p:nvSpPr>
          <p:cNvPr id="85050" name="Text Box 58"/>
          <p:cNvSpPr txBox="1"/>
          <p:nvPr/>
        </p:nvSpPr>
        <p:spPr>
          <a:xfrm>
            <a:off x="5105400" y="57054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请求）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5002" grpId="0"/>
      <p:bldP spid="85003" grpId="0"/>
      <p:bldP spid="85004" grpId="0"/>
      <p:bldP spid="85005" grpId="0"/>
      <p:bldP spid="85007" grpId="0"/>
      <p:bldP spid="85008" grpId="0"/>
      <p:bldP spid="85009" grpId="0"/>
      <p:bldP spid="85040" grpId="0"/>
      <p:bldP spid="85041" grpId="0"/>
      <p:bldP spid="85045" grpId="0"/>
      <p:bldP spid="85047" grpId="0"/>
      <p:bldP spid="85048" grpId="0"/>
      <p:bldP spid="85049" grpId="0"/>
      <p:bldP spid="8505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/>
          <p:nvPr/>
        </p:nvSpPr>
        <p:spPr>
          <a:xfrm>
            <a:off x="323850" y="1360488"/>
            <a:ext cx="5395913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关于存储器的组织</a:t>
            </a:r>
          </a:p>
        </p:txBody>
      </p:sp>
      <p:sp>
        <p:nvSpPr>
          <p:cNvPr id="67587" name="Text Box 3"/>
          <p:cNvSpPr txBox="1"/>
          <p:nvPr/>
        </p:nvSpPr>
        <p:spPr>
          <a:xfrm>
            <a:off x="892175" y="2119313"/>
            <a:ext cx="7843838" cy="182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34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用不同容量和不同数量的存储器芯片构成一个存储器系统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实现与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的连接。</a:t>
            </a:r>
          </a:p>
        </p:txBody>
      </p:sp>
      <p:sp>
        <p:nvSpPr>
          <p:cNvPr id="68610" name="Text Box 2"/>
          <p:cNvSpPr txBox="1"/>
          <p:nvPr/>
        </p:nvSpPr>
        <p:spPr>
          <a:xfrm>
            <a:off x="1928813" y="285750"/>
            <a:ext cx="417512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4.3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主存储器组织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  <p:bldP spid="67587" grpId="0" build="p"/>
      <p:bldP spid="68610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/>
          <p:nvPr/>
        </p:nvSpPr>
        <p:spPr>
          <a:xfrm>
            <a:off x="1928813" y="285750"/>
            <a:ext cx="417512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4.3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主存储器组织</a:t>
            </a:r>
          </a:p>
        </p:txBody>
      </p:sp>
      <p:sp>
        <p:nvSpPr>
          <p:cNvPr id="68611" name="Text Box 3"/>
          <p:cNvSpPr txBox="1"/>
          <p:nvPr/>
        </p:nvSpPr>
        <p:spPr>
          <a:xfrm>
            <a:off x="669925" y="1525588"/>
            <a:ext cx="3810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应解决的问题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8612" name="Text Box 4"/>
          <p:cNvSpPr txBox="1"/>
          <p:nvPr/>
        </p:nvSpPr>
        <p:spPr>
          <a:xfrm>
            <a:off x="630238" y="2157413"/>
            <a:ext cx="30416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芯片的选用</a:t>
            </a:r>
          </a:p>
        </p:txBody>
      </p:sp>
      <p:sp>
        <p:nvSpPr>
          <p:cNvPr id="68613" name="Text Box 5"/>
          <p:cNvSpPr txBox="1"/>
          <p:nvPr/>
        </p:nvSpPr>
        <p:spPr>
          <a:xfrm>
            <a:off x="627063" y="2847975"/>
            <a:ext cx="40084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地址分配</a:t>
            </a:r>
          </a:p>
        </p:txBody>
      </p:sp>
      <p:sp>
        <p:nvSpPr>
          <p:cNvPr id="68614" name="Rectangle 6"/>
          <p:cNvSpPr/>
          <p:nvPr/>
        </p:nvSpPr>
        <p:spPr>
          <a:xfrm>
            <a:off x="630238" y="4457700"/>
            <a:ext cx="2681287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片选逻辑</a:t>
            </a:r>
            <a:endParaRPr lang="zh-CN" altLang="en-US" sz="3100" b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5" name="Rectangle 7"/>
          <p:cNvSpPr/>
          <p:nvPr/>
        </p:nvSpPr>
        <p:spPr>
          <a:xfrm>
            <a:off x="625475" y="5145088"/>
            <a:ext cx="324485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信号线的连接</a:t>
            </a:r>
          </a:p>
        </p:txBody>
      </p:sp>
      <p:sp>
        <p:nvSpPr>
          <p:cNvPr id="68616" name="Line 8"/>
          <p:cNvSpPr/>
          <p:nvPr/>
        </p:nvSpPr>
        <p:spPr>
          <a:xfrm>
            <a:off x="3157538" y="2470150"/>
            <a:ext cx="511175" cy="0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17" name="Text Box 9"/>
          <p:cNvSpPr txBox="1"/>
          <p:nvPr/>
        </p:nvSpPr>
        <p:spPr>
          <a:xfrm>
            <a:off x="3644900" y="2192338"/>
            <a:ext cx="489585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多大容量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位数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多少片等</a:t>
            </a:r>
          </a:p>
        </p:txBody>
      </p:sp>
      <p:sp>
        <p:nvSpPr>
          <p:cNvPr id="68618" name="Line 10"/>
          <p:cNvSpPr/>
          <p:nvPr/>
        </p:nvSpPr>
        <p:spPr>
          <a:xfrm>
            <a:off x="2787650" y="3170238"/>
            <a:ext cx="511175" cy="0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19" name="Text Box 11"/>
          <p:cNvSpPr txBox="1"/>
          <p:nvPr/>
        </p:nvSpPr>
        <p:spPr>
          <a:xfrm>
            <a:off x="3278188" y="2889250"/>
            <a:ext cx="5865812" cy="1511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提供的全部地址空间的哪些地址空间分配给所设计的存储器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怎样分配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电路中如何体现</a:t>
            </a:r>
          </a:p>
        </p:txBody>
      </p:sp>
      <p:sp>
        <p:nvSpPr>
          <p:cNvPr id="68620" name="Line 12"/>
          <p:cNvSpPr/>
          <p:nvPr/>
        </p:nvSpPr>
        <p:spPr>
          <a:xfrm>
            <a:off x="2755900" y="4767263"/>
            <a:ext cx="511175" cy="0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21" name="Text Box 13"/>
          <p:cNvSpPr txBox="1"/>
          <p:nvPr/>
        </p:nvSpPr>
        <p:spPr>
          <a:xfrm>
            <a:off x="3232150" y="4486275"/>
            <a:ext cx="591185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如何产生芯片所需片选信号</a:t>
            </a:r>
          </a:p>
        </p:txBody>
      </p:sp>
      <p:sp>
        <p:nvSpPr>
          <p:cNvPr id="68622" name="Line 14"/>
          <p:cNvSpPr/>
          <p:nvPr/>
        </p:nvSpPr>
        <p:spPr>
          <a:xfrm>
            <a:off x="3546475" y="5462588"/>
            <a:ext cx="511175" cy="0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23" name="Text Box 15"/>
          <p:cNvSpPr txBox="1"/>
          <p:nvPr/>
        </p:nvSpPr>
        <p:spPr>
          <a:xfrm>
            <a:off x="4027488" y="5154613"/>
            <a:ext cx="404495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所有信号线如何连接</a:t>
            </a:r>
          </a:p>
        </p:txBody>
      </p:sp>
      <p:sp>
        <p:nvSpPr>
          <p:cNvPr id="68624" name="Text Box 16"/>
          <p:cNvSpPr txBox="1"/>
          <p:nvPr/>
        </p:nvSpPr>
        <p:spPr>
          <a:xfrm>
            <a:off x="957263" y="5802313"/>
            <a:ext cx="452596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线路连接的原理框图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  <p:bldP spid="68611" grpId="0" build="p"/>
      <p:bldP spid="68612" grpId="0" build="p"/>
      <p:bldP spid="68613" grpId="0" build="p"/>
      <p:bldP spid="68614" grpId="0" build="p"/>
      <p:bldP spid="68615" grpId="0" build="p"/>
      <p:bldP spid="68617" grpId="0" build="p" advAuto="1000"/>
      <p:bldP spid="68619" grpId="0" build="p" advAuto="1000"/>
      <p:bldP spid="68621" grpId="0" build="p" advAuto="1000"/>
      <p:bldP spid="68623" grpId="0" build="p" advAuto="1000"/>
      <p:bldP spid="68624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/>
          <p:nvPr/>
        </p:nvSpPr>
        <p:spPr>
          <a:xfrm>
            <a:off x="395288" y="1628775"/>
            <a:ext cx="1058862" cy="3919538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</a:pP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263775" y="2382838"/>
            <a:ext cx="4692650" cy="1296987"/>
            <a:chOff x="1489" y="1019"/>
            <a:chExt cx="2956" cy="817"/>
          </a:xfrm>
        </p:grpSpPr>
        <p:sp>
          <p:nvSpPr>
            <p:cNvPr id="40963" name="Text Box 4"/>
            <p:cNvSpPr txBox="1"/>
            <p:nvPr/>
          </p:nvSpPr>
          <p:spPr>
            <a:xfrm>
              <a:off x="2435" y="1020"/>
              <a:ext cx="637" cy="800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存储芯片</a:t>
              </a:r>
            </a:p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964" name="Text Box 5"/>
            <p:cNvSpPr txBox="1"/>
            <p:nvPr/>
          </p:nvSpPr>
          <p:spPr>
            <a:xfrm>
              <a:off x="1489" y="1036"/>
              <a:ext cx="637" cy="800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存储芯片</a:t>
              </a:r>
            </a:p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965" name="Text Box 6"/>
            <p:cNvSpPr txBox="1"/>
            <p:nvPr/>
          </p:nvSpPr>
          <p:spPr>
            <a:xfrm>
              <a:off x="3808" y="1019"/>
              <a:ext cx="637" cy="800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存储芯片</a:t>
              </a:r>
            </a:p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0966" name="Text Box 7"/>
            <p:cNvSpPr txBox="1"/>
            <p:nvPr/>
          </p:nvSpPr>
          <p:spPr>
            <a:xfrm>
              <a:off x="3263" y="1166"/>
              <a:ext cx="77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....</a:t>
              </a: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1452563" y="1727200"/>
            <a:ext cx="7491412" cy="641350"/>
            <a:chOff x="978" y="606"/>
            <a:chExt cx="4719" cy="404"/>
          </a:xfrm>
        </p:grpSpPr>
        <p:sp>
          <p:nvSpPr>
            <p:cNvPr id="40968" name="AutoShape 9"/>
            <p:cNvSpPr/>
            <p:nvPr/>
          </p:nvSpPr>
          <p:spPr>
            <a:xfrm>
              <a:off x="4007" y="711"/>
              <a:ext cx="672" cy="136"/>
            </a:xfrm>
            <a:prstGeom prst="rightArrow">
              <a:avLst>
                <a:gd name="adj1" fmla="val 50000"/>
                <a:gd name="adj2" fmla="val 12343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Rectangle 10"/>
            <p:cNvSpPr/>
            <p:nvPr/>
          </p:nvSpPr>
          <p:spPr>
            <a:xfrm>
              <a:off x="978" y="751"/>
              <a:ext cx="3221" cy="64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Text Box 11"/>
            <p:cNvSpPr txBox="1"/>
            <p:nvPr/>
          </p:nvSpPr>
          <p:spPr>
            <a:xfrm>
              <a:off x="4656" y="606"/>
              <a:ext cx="10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40971" name="AutoShape 12"/>
            <p:cNvSpPr/>
            <p:nvPr/>
          </p:nvSpPr>
          <p:spPr>
            <a:xfrm>
              <a:off x="1755" y="812"/>
              <a:ext cx="131" cy="197"/>
            </a:xfrm>
            <a:prstGeom prst="downArrow">
              <a:avLst>
                <a:gd name="adj1" fmla="val 50000"/>
                <a:gd name="adj2" fmla="val 3756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AutoShape 13"/>
            <p:cNvSpPr/>
            <p:nvPr/>
          </p:nvSpPr>
          <p:spPr>
            <a:xfrm>
              <a:off x="2700" y="813"/>
              <a:ext cx="131" cy="197"/>
            </a:xfrm>
            <a:prstGeom prst="downArrow">
              <a:avLst>
                <a:gd name="adj1" fmla="val 50000"/>
                <a:gd name="adj2" fmla="val 3756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3" name="AutoShape 14"/>
            <p:cNvSpPr/>
            <p:nvPr/>
          </p:nvSpPr>
          <p:spPr>
            <a:xfrm>
              <a:off x="4072" y="812"/>
              <a:ext cx="131" cy="197"/>
            </a:xfrm>
            <a:prstGeom prst="downArrow">
              <a:avLst>
                <a:gd name="adj1" fmla="val 50000"/>
                <a:gd name="adj2" fmla="val 3756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1443038" y="3648075"/>
            <a:ext cx="7600950" cy="674688"/>
            <a:chOff x="972" y="1816"/>
            <a:chExt cx="4788" cy="425"/>
          </a:xfrm>
        </p:grpSpPr>
        <p:grpSp>
          <p:nvGrpSpPr>
            <p:cNvPr id="40975" name="Group 16"/>
            <p:cNvGrpSpPr/>
            <p:nvPr/>
          </p:nvGrpSpPr>
          <p:grpSpPr>
            <a:xfrm>
              <a:off x="972" y="2021"/>
              <a:ext cx="3721" cy="132"/>
              <a:chOff x="1066" y="3637"/>
              <a:chExt cx="3721" cy="132"/>
            </a:xfrm>
          </p:grpSpPr>
          <p:sp>
            <p:nvSpPr>
              <p:cNvPr id="40976" name="AutoShape 17"/>
              <p:cNvSpPr/>
              <p:nvPr/>
            </p:nvSpPr>
            <p:spPr>
              <a:xfrm flipH="1">
                <a:off x="1066" y="3640"/>
                <a:ext cx="672" cy="129"/>
              </a:xfrm>
              <a:prstGeom prst="rightArrow">
                <a:avLst>
                  <a:gd name="adj1" fmla="val 50000"/>
                  <a:gd name="adj2" fmla="val 130136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7" name="Rectangle 18"/>
              <p:cNvSpPr/>
              <p:nvPr/>
            </p:nvSpPr>
            <p:spPr>
              <a:xfrm>
                <a:off x="1674" y="3671"/>
                <a:ext cx="2537" cy="6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8" name="AutoShape 19"/>
              <p:cNvSpPr/>
              <p:nvPr/>
            </p:nvSpPr>
            <p:spPr>
              <a:xfrm rot="5400000">
                <a:off x="4415" y="3394"/>
                <a:ext cx="129" cy="607"/>
              </a:xfrm>
              <a:prstGeom prst="upArrow">
                <a:avLst>
                  <a:gd name="adj1" fmla="val 50000"/>
                  <a:gd name="adj2" fmla="val 117548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979" name="AutoShape 20"/>
            <p:cNvSpPr/>
            <p:nvPr/>
          </p:nvSpPr>
          <p:spPr>
            <a:xfrm>
              <a:off x="1793" y="1835"/>
              <a:ext cx="116" cy="218"/>
            </a:xfrm>
            <a:prstGeom prst="upDownArrow">
              <a:avLst>
                <a:gd name="adj1" fmla="val 50000"/>
                <a:gd name="adj2" fmla="val 37551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0" name="Text Box 21"/>
            <p:cNvSpPr txBox="1"/>
            <p:nvPr/>
          </p:nvSpPr>
          <p:spPr>
            <a:xfrm>
              <a:off x="4679" y="1914"/>
              <a:ext cx="10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40981" name="AutoShape 22"/>
            <p:cNvSpPr/>
            <p:nvPr/>
          </p:nvSpPr>
          <p:spPr>
            <a:xfrm>
              <a:off x="2734" y="1826"/>
              <a:ext cx="116" cy="218"/>
            </a:xfrm>
            <a:prstGeom prst="upDownArrow">
              <a:avLst>
                <a:gd name="adj1" fmla="val 50000"/>
                <a:gd name="adj2" fmla="val 37551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AutoShape 23"/>
            <p:cNvSpPr/>
            <p:nvPr/>
          </p:nvSpPr>
          <p:spPr>
            <a:xfrm>
              <a:off x="4094" y="1816"/>
              <a:ext cx="116" cy="218"/>
            </a:xfrm>
            <a:prstGeom prst="upDownArrow">
              <a:avLst>
                <a:gd name="adj1" fmla="val 50000"/>
                <a:gd name="adj2" fmla="val 37551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1446213" y="4575175"/>
            <a:ext cx="5919787" cy="215900"/>
            <a:chOff x="974" y="2320"/>
            <a:chExt cx="3729" cy="136"/>
          </a:xfrm>
        </p:grpSpPr>
        <p:sp>
          <p:nvSpPr>
            <p:cNvPr id="40984" name="Rectangle 25"/>
            <p:cNvSpPr/>
            <p:nvPr/>
          </p:nvSpPr>
          <p:spPr>
            <a:xfrm>
              <a:off x="974" y="2357"/>
              <a:ext cx="3221" cy="64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5" name="AutoShape 26"/>
            <p:cNvSpPr/>
            <p:nvPr/>
          </p:nvSpPr>
          <p:spPr>
            <a:xfrm>
              <a:off x="4031" y="2320"/>
              <a:ext cx="672" cy="136"/>
            </a:xfrm>
            <a:prstGeom prst="rightArrow">
              <a:avLst>
                <a:gd name="adj1" fmla="val 50000"/>
                <a:gd name="adj2" fmla="val 123437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59" name="Text Box 27"/>
          <p:cNvSpPr txBox="1"/>
          <p:nvPr/>
        </p:nvSpPr>
        <p:spPr>
          <a:xfrm>
            <a:off x="7327900" y="4384675"/>
            <a:ext cx="171608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控制总线</a:t>
            </a:r>
          </a:p>
        </p:txBody>
      </p:sp>
      <p:sp>
        <p:nvSpPr>
          <p:cNvPr id="69660" name="AutoShape 28"/>
          <p:cNvSpPr/>
          <p:nvPr/>
        </p:nvSpPr>
        <p:spPr>
          <a:xfrm>
            <a:off x="2374900" y="3640138"/>
            <a:ext cx="184150" cy="993775"/>
          </a:xfrm>
          <a:prstGeom prst="upDownArrow">
            <a:avLst>
              <a:gd name="adj1" fmla="val 50000"/>
              <a:gd name="adj2" fmla="val 107831"/>
            </a:avLst>
          </a:prstGeom>
          <a:solidFill>
            <a:schemeClr val="accent2"/>
          </a:solidFill>
          <a:ln w="9525">
            <a:noFill/>
          </a:ln>
        </p:spPr>
        <p:txBody>
          <a:bodyPr vert="eaVert"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1" name="AutoShape 29"/>
          <p:cNvSpPr/>
          <p:nvPr/>
        </p:nvSpPr>
        <p:spPr>
          <a:xfrm>
            <a:off x="3929063" y="3654425"/>
            <a:ext cx="184150" cy="993775"/>
          </a:xfrm>
          <a:prstGeom prst="upDownArrow">
            <a:avLst>
              <a:gd name="adj1" fmla="val 50000"/>
              <a:gd name="adj2" fmla="val 107831"/>
            </a:avLst>
          </a:prstGeom>
          <a:solidFill>
            <a:schemeClr val="accent2"/>
          </a:solidFill>
          <a:ln w="9525">
            <a:noFill/>
          </a:ln>
        </p:spPr>
        <p:txBody>
          <a:bodyPr vert="eaVert"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2" name="AutoShape 30"/>
          <p:cNvSpPr/>
          <p:nvPr/>
        </p:nvSpPr>
        <p:spPr>
          <a:xfrm>
            <a:off x="6135688" y="3656013"/>
            <a:ext cx="184150" cy="993775"/>
          </a:xfrm>
          <a:prstGeom prst="upDownArrow">
            <a:avLst>
              <a:gd name="adj1" fmla="val 50000"/>
              <a:gd name="adj2" fmla="val 107831"/>
            </a:avLst>
          </a:prstGeom>
          <a:solidFill>
            <a:schemeClr val="accent2"/>
          </a:solidFill>
          <a:ln w="9525">
            <a:noFill/>
          </a:ln>
        </p:spPr>
        <p:txBody>
          <a:bodyPr vert="eaVert"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3" name="Text Box 31"/>
          <p:cNvSpPr txBox="1"/>
          <p:nvPr/>
        </p:nvSpPr>
        <p:spPr>
          <a:xfrm>
            <a:off x="2533650" y="5527675"/>
            <a:ext cx="3065463" cy="1062038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marL="90805">
              <a:lnSpc>
                <a:spcPct val="110000"/>
              </a:lnSpc>
              <a:spcBef>
                <a:spcPct val="5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地址译码电路</a:t>
            </a:r>
          </a:p>
          <a:p>
            <a:pPr marL="90805"/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产生片选信号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9664" name="AutoShape 32"/>
          <p:cNvSpPr/>
          <p:nvPr/>
        </p:nvSpPr>
        <p:spPr>
          <a:xfrm>
            <a:off x="1458913" y="5965825"/>
            <a:ext cx="1066800" cy="215900"/>
          </a:xfrm>
          <a:prstGeom prst="rightArrow">
            <a:avLst>
              <a:gd name="adj1" fmla="val 50000"/>
              <a:gd name="adj2" fmla="val 123437"/>
            </a:avLst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5" name="Text Box 33"/>
          <p:cNvSpPr txBox="1"/>
          <p:nvPr/>
        </p:nvSpPr>
        <p:spPr>
          <a:xfrm>
            <a:off x="500063" y="5759450"/>
            <a:ext cx="1173162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69666" name="Line 34"/>
          <p:cNvSpPr/>
          <p:nvPr/>
        </p:nvSpPr>
        <p:spPr>
          <a:xfrm>
            <a:off x="3100388" y="3676650"/>
            <a:ext cx="0" cy="1858963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69667" name="Freeform 35"/>
          <p:cNvSpPr/>
          <p:nvPr/>
        </p:nvSpPr>
        <p:spPr>
          <a:xfrm>
            <a:off x="3328988" y="3644900"/>
            <a:ext cx="1295400" cy="189071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816" h="1191">
                <a:moveTo>
                  <a:pt x="0" y="1191"/>
                </a:moveTo>
                <a:lnTo>
                  <a:pt x="0" y="845"/>
                </a:lnTo>
                <a:lnTo>
                  <a:pt x="816" y="845"/>
                </a:lnTo>
                <a:lnTo>
                  <a:pt x="816" y="0"/>
                </a:ln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68" name="Freeform 36"/>
          <p:cNvSpPr/>
          <p:nvPr/>
        </p:nvSpPr>
        <p:spPr>
          <a:xfrm>
            <a:off x="3725863" y="3630613"/>
            <a:ext cx="3046412" cy="19050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948" h="1200">
                <a:moveTo>
                  <a:pt x="0" y="1200"/>
                </a:moveTo>
                <a:lnTo>
                  <a:pt x="0" y="1037"/>
                </a:lnTo>
                <a:lnTo>
                  <a:pt x="1948" y="1037"/>
                </a:lnTo>
                <a:lnTo>
                  <a:pt x="1948" y="0"/>
                </a:ln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69" name="Rectangle 37"/>
          <p:cNvSpPr/>
          <p:nvPr/>
        </p:nvSpPr>
        <p:spPr>
          <a:xfrm>
            <a:off x="5137150" y="4616450"/>
            <a:ext cx="590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ldLvl="0" animBg="1"/>
      <p:bldP spid="69659" grpId="0" build="p" advAuto="1000"/>
      <p:bldP spid="69660" grpId="0" bldLvl="0" animBg="1"/>
      <p:bldP spid="69661" grpId="0" bldLvl="0" animBg="1"/>
      <p:bldP spid="69662" grpId="0" bldLvl="0" animBg="1"/>
      <p:bldP spid="69663" grpId="0" bldLvl="0" animBg="1"/>
      <p:bldP spid="69664" grpId="0" bldLvl="0" animBg="1"/>
      <p:bldP spid="69665" grpId="0" build="p"/>
      <p:bldP spid="69669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/>
          <p:nvPr/>
        </p:nvSpPr>
        <p:spPr>
          <a:xfrm>
            <a:off x="385763" y="1341438"/>
            <a:ext cx="11430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70659" name="Text Box 3"/>
          <p:cNvSpPr txBox="1"/>
          <p:nvPr/>
        </p:nvSpPr>
        <p:spPr>
          <a:xfrm>
            <a:off x="625475" y="2728913"/>
            <a:ext cx="86963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给出芯片地址分配与片选逻辑</a:t>
            </a:r>
            <a:r>
              <a:rPr lang="en-US" altLang="zh-CN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画出存储器框图</a:t>
            </a:r>
          </a:p>
        </p:txBody>
      </p:sp>
      <p:sp>
        <p:nvSpPr>
          <p:cNvPr id="70660" name="Text Box 4"/>
          <p:cNvSpPr txBox="1"/>
          <p:nvPr/>
        </p:nvSpPr>
        <p:spPr>
          <a:xfrm>
            <a:off x="403225" y="3838575"/>
            <a:ext cx="39560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计算所需芯片数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1270000" y="1312863"/>
            <a:ext cx="7845425" cy="1539875"/>
            <a:chOff x="818" y="167"/>
            <a:chExt cx="4942" cy="970"/>
          </a:xfrm>
        </p:grpSpPr>
        <p:sp>
          <p:nvSpPr>
            <p:cNvPr id="41989" name="Text Box 6"/>
            <p:cNvSpPr txBox="1"/>
            <p:nvPr/>
          </p:nvSpPr>
          <p:spPr>
            <a:xfrm>
              <a:off x="818" y="167"/>
              <a:ext cx="4942" cy="9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2114(1K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4)SRAM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芯片组成容量为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4K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的存储器。假设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双向数据总线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20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写信号线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R/W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  <p:sp>
          <p:nvSpPr>
            <p:cNvPr id="41990" name="Line 7"/>
            <p:cNvSpPr/>
            <p:nvPr/>
          </p:nvSpPr>
          <p:spPr>
            <a:xfrm>
              <a:off x="4000" y="849"/>
              <a:ext cx="235" cy="0"/>
            </a:xfrm>
            <a:prstGeom prst="line">
              <a:avLst/>
            </a:prstGeom>
            <a:ln w="1905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0664" name="Text Box 8"/>
          <p:cNvSpPr txBox="1"/>
          <p:nvPr/>
        </p:nvSpPr>
        <p:spPr>
          <a:xfrm>
            <a:off x="323850" y="3213100"/>
            <a:ext cx="25701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设计步骤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0665" name="Text Box 9"/>
          <p:cNvSpPr txBox="1"/>
          <p:nvPr/>
        </p:nvSpPr>
        <p:spPr>
          <a:xfrm>
            <a:off x="207963" y="4421188"/>
            <a:ext cx="4084637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en-US" altLang="zh-CN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扩展位数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</a:t>
            </a:r>
          </a:p>
          <a:p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</a:t>
            </a: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扩展单元数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285750" y="5470525"/>
            <a:ext cx="3463925" cy="566738"/>
            <a:chOff x="198" y="3120"/>
            <a:chExt cx="2182" cy="357"/>
          </a:xfrm>
        </p:grpSpPr>
        <p:sp>
          <p:nvSpPr>
            <p:cNvPr id="41994" name="Text Box 11"/>
            <p:cNvSpPr txBox="1"/>
            <p:nvPr/>
          </p:nvSpPr>
          <p:spPr>
            <a:xfrm>
              <a:off x="198" y="3120"/>
              <a:ext cx="1380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片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</a:p>
          </p:txBody>
        </p:sp>
        <p:sp>
          <p:nvSpPr>
            <p:cNvPr id="41995" name="Line 12"/>
            <p:cNvSpPr/>
            <p:nvPr/>
          </p:nvSpPr>
          <p:spPr>
            <a:xfrm flipV="1">
              <a:off x="1307" y="3333"/>
              <a:ext cx="304" cy="0"/>
            </a:xfrm>
            <a:prstGeom prst="line">
              <a:avLst/>
            </a:prstGeom>
            <a:ln w="254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41996" name="Text Box 13"/>
            <p:cNvSpPr txBox="1"/>
            <p:nvPr/>
          </p:nvSpPr>
          <p:spPr>
            <a:xfrm>
              <a:off x="1586" y="3121"/>
              <a:ext cx="794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284163" y="6038850"/>
            <a:ext cx="3576637" cy="565150"/>
            <a:chOff x="197" y="3478"/>
            <a:chExt cx="2253" cy="356"/>
          </a:xfrm>
        </p:grpSpPr>
        <p:sp>
          <p:nvSpPr>
            <p:cNvPr id="41998" name="Text Box 15"/>
            <p:cNvSpPr txBox="1"/>
            <p:nvPr/>
          </p:nvSpPr>
          <p:spPr>
            <a:xfrm>
              <a:off x="197" y="3478"/>
              <a:ext cx="1298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</a:p>
          </p:txBody>
        </p:sp>
        <p:sp>
          <p:nvSpPr>
            <p:cNvPr id="41999" name="Line 16"/>
            <p:cNvSpPr/>
            <p:nvPr/>
          </p:nvSpPr>
          <p:spPr>
            <a:xfrm>
              <a:off x="1295" y="3672"/>
              <a:ext cx="313" cy="0"/>
            </a:xfrm>
            <a:prstGeom prst="line">
              <a:avLst/>
            </a:prstGeom>
            <a:ln w="254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42000" name="Text Box 17"/>
            <p:cNvSpPr txBox="1"/>
            <p:nvPr/>
          </p:nvSpPr>
          <p:spPr>
            <a:xfrm>
              <a:off x="1597" y="3478"/>
              <a:ext cx="853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</a:p>
          </p:txBody>
        </p:sp>
      </p:grpSp>
      <p:sp>
        <p:nvSpPr>
          <p:cNvPr id="70674" name="Text Box 18"/>
          <p:cNvSpPr txBox="1"/>
          <p:nvPr/>
        </p:nvSpPr>
        <p:spPr>
          <a:xfrm>
            <a:off x="3741738" y="5800725"/>
            <a:ext cx="890587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 </a:t>
            </a:r>
          </a:p>
        </p:txBody>
      </p:sp>
      <p:sp>
        <p:nvSpPr>
          <p:cNvPr id="70675" name="AutoShape 19"/>
          <p:cNvSpPr/>
          <p:nvPr/>
        </p:nvSpPr>
        <p:spPr>
          <a:xfrm>
            <a:off x="3611563" y="5683250"/>
            <a:ext cx="144462" cy="785813"/>
          </a:xfrm>
          <a:prstGeom prst="rightBrace">
            <a:avLst>
              <a:gd name="adj1" fmla="val 45229"/>
              <a:gd name="adj2" fmla="val 50000"/>
            </a:avLst>
          </a:prstGeom>
          <a:noFill/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6" name="Rectangle 20"/>
          <p:cNvSpPr/>
          <p:nvPr/>
        </p:nvSpPr>
        <p:spPr>
          <a:xfrm>
            <a:off x="179388" y="4416425"/>
            <a:ext cx="4364037" cy="23891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1"/>
          <p:cNvGrpSpPr/>
          <p:nvPr/>
        </p:nvGrpSpPr>
        <p:grpSpPr>
          <a:xfrm>
            <a:off x="4576763" y="4383088"/>
            <a:ext cx="4538662" cy="2430462"/>
            <a:chOff x="2901" y="2435"/>
            <a:chExt cx="2859" cy="1531"/>
          </a:xfrm>
        </p:grpSpPr>
        <p:sp>
          <p:nvSpPr>
            <p:cNvPr id="42005" name="Text Box 22"/>
            <p:cNvSpPr txBox="1"/>
            <p:nvPr/>
          </p:nvSpPr>
          <p:spPr>
            <a:xfrm>
              <a:off x="2901" y="2435"/>
              <a:ext cx="2804" cy="6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3100" u="sng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方法</a:t>
              </a:r>
              <a:r>
                <a:rPr lang="en-US" altLang="zh-CN" sz="3100" u="sng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lang="en-US" altLang="zh-CN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先扩展单元数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</a:t>
              </a:r>
              <a:r>
                <a:rPr lang="zh-CN" altLang="en-US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再扩展位数</a:t>
              </a:r>
            </a:p>
          </p:txBody>
        </p:sp>
        <p:sp>
          <p:nvSpPr>
            <p:cNvPr id="42006" name="Text Box 23"/>
            <p:cNvSpPr txBox="1"/>
            <p:nvPr/>
          </p:nvSpPr>
          <p:spPr>
            <a:xfrm>
              <a:off x="2971" y="3105"/>
              <a:ext cx="1824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片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 </a:t>
              </a:r>
            </a:p>
          </p:txBody>
        </p:sp>
        <p:sp>
          <p:nvSpPr>
            <p:cNvPr id="42007" name="Line 24"/>
            <p:cNvSpPr/>
            <p:nvPr/>
          </p:nvSpPr>
          <p:spPr>
            <a:xfrm>
              <a:off x="4057" y="3318"/>
              <a:ext cx="344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42008" name="Text Box 25"/>
            <p:cNvSpPr txBox="1"/>
            <p:nvPr/>
          </p:nvSpPr>
          <p:spPr>
            <a:xfrm>
              <a:off x="4377" y="3115"/>
              <a:ext cx="783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 </a:t>
              </a:r>
            </a:p>
          </p:txBody>
        </p:sp>
        <p:sp>
          <p:nvSpPr>
            <p:cNvPr id="42009" name="Text Box 26"/>
            <p:cNvSpPr txBox="1"/>
            <p:nvPr/>
          </p:nvSpPr>
          <p:spPr>
            <a:xfrm>
              <a:off x="2979" y="3442"/>
              <a:ext cx="1824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 </a:t>
              </a:r>
            </a:p>
          </p:txBody>
        </p:sp>
        <p:sp>
          <p:nvSpPr>
            <p:cNvPr id="42010" name="Line 27"/>
            <p:cNvSpPr/>
            <p:nvPr/>
          </p:nvSpPr>
          <p:spPr>
            <a:xfrm>
              <a:off x="4078" y="3644"/>
              <a:ext cx="313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42011" name="Text Box 28"/>
            <p:cNvSpPr txBox="1"/>
            <p:nvPr/>
          </p:nvSpPr>
          <p:spPr>
            <a:xfrm>
              <a:off x="4366" y="3454"/>
              <a:ext cx="813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8 </a:t>
              </a:r>
            </a:p>
          </p:txBody>
        </p:sp>
        <p:sp>
          <p:nvSpPr>
            <p:cNvPr id="42012" name="Text Box 29"/>
            <p:cNvSpPr txBox="1"/>
            <p:nvPr/>
          </p:nvSpPr>
          <p:spPr>
            <a:xfrm>
              <a:off x="5199" y="3288"/>
              <a:ext cx="561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片 </a:t>
              </a:r>
            </a:p>
          </p:txBody>
        </p:sp>
        <p:sp>
          <p:nvSpPr>
            <p:cNvPr id="42013" name="AutoShape 30"/>
            <p:cNvSpPr/>
            <p:nvPr/>
          </p:nvSpPr>
          <p:spPr>
            <a:xfrm>
              <a:off x="5087" y="3234"/>
              <a:ext cx="91" cy="495"/>
            </a:xfrm>
            <a:prstGeom prst="rightBrace">
              <a:avLst>
                <a:gd name="adj1" fmla="val 45228"/>
                <a:gd name="adj2" fmla="val 50000"/>
              </a:avLst>
            </a:prstGeom>
            <a:noFill/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4" name="Rectangle 31"/>
            <p:cNvSpPr/>
            <p:nvPr/>
          </p:nvSpPr>
          <p:spPr>
            <a:xfrm>
              <a:off x="2965" y="2461"/>
              <a:ext cx="2749" cy="150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88" name="Line 32"/>
          <p:cNvSpPr/>
          <p:nvPr/>
        </p:nvSpPr>
        <p:spPr>
          <a:xfrm flipV="1">
            <a:off x="3292475" y="3502025"/>
            <a:ext cx="1347788" cy="993775"/>
          </a:xfrm>
          <a:prstGeom prst="line">
            <a:avLst/>
          </a:prstGeom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689" name="Text Box 33"/>
          <p:cNvSpPr txBox="1"/>
          <p:nvPr/>
        </p:nvSpPr>
        <p:spPr>
          <a:xfrm>
            <a:off x="4606925" y="3294063"/>
            <a:ext cx="17319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位扩展</a:t>
            </a:r>
          </a:p>
        </p:txBody>
      </p:sp>
      <p:sp>
        <p:nvSpPr>
          <p:cNvPr id="70690" name="Line 34"/>
          <p:cNvSpPr/>
          <p:nvPr/>
        </p:nvSpPr>
        <p:spPr>
          <a:xfrm flipV="1">
            <a:off x="3846513" y="3943350"/>
            <a:ext cx="1347787" cy="993775"/>
          </a:xfrm>
          <a:prstGeom prst="line">
            <a:avLst/>
          </a:prstGeom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691" name="Text Box 35"/>
          <p:cNvSpPr txBox="1"/>
          <p:nvPr/>
        </p:nvSpPr>
        <p:spPr>
          <a:xfrm>
            <a:off x="5192713" y="3751263"/>
            <a:ext cx="347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单元扩展或字扩展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70659" grpId="0" build="p"/>
      <p:bldP spid="70660" grpId="0" build="p"/>
      <p:bldP spid="70664" grpId="0" build="p"/>
      <p:bldP spid="70665" grpId="0" build="p"/>
      <p:bldP spid="70674" grpId="0"/>
      <p:bldP spid="70675" grpId="0" bldLvl="0" animBg="1"/>
      <p:bldP spid="70676" grpId="0" bldLvl="0" animBg="1"/>
      <p:bldP spid="70689" grpId="0"/>
      <p:bldP spid="7069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/>
          <p:nvPr/>
        </p:nvSpPr>
        <p:spPr>
          <a:xfrm>
            <a:off x="488950" y="2495550"/>
            <a:ext cx="3375025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存储器寻址逻辑</a:t>
            </a:r>
          </a:p>
        </p:txBody>
      </p:sp>
      <p:sp>
        <p:nvSpPr>
          <p:cNvPr id="71683" name="Text Box 3"/>
          <p:cNvSpPr txBox="1"/>
          <p:nvPr/>
        </p:nvSpPr>
        <p:spPr>
          <a:xfrm>
            <a:off x="395288" y="1557338"/>
            <a:ext cx="45275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地址分配与片选逻辑</a:t>
            </a:r>
          </a:p>
        </p:txBody>
      </p:sp>
      <p:sp>
        <p:nvSpPr>
          <p:cNvPr id="71684" name="AutoShape 4"/>
          <p:cNvSpPr/>
          <p:nvPr/>
        </p:nvSpPr>
        <p:spPr>
          <a:xfrm>
            <a:off x="3389313" y="2419350"/>
            <a:ext cx="187325" cy="798513"/>
          </a:xfrm>
          <a:prstGeom prst="leftBrace">
            <a:avLst>
              <a:gd name="adj1" fmla="val 35443"/>
              <a:gd name="adj2" fmla="val 50000"/>
            </a:avLst>
          </a:prstGeom>
          <a:noFill/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5" name="Text Box 5"/>
          <p:cNvSpPr txBox="1"/>
          <p:nvPr/>
        </p:nvSpPr>
        <p:spPr>
          <a:xfrm>
            <a:off x="3525838" y="2219325"/>
            <a:ext cx="352425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芯片内的寻址系统</a:t>
            </a:r>
          </a:p>
        </p:txBody>
      </p:sp>
      <p:sp>
        <p:nvSpPr>
          <p:cNvPr id="71686" name="Text Box 6"/>
          <p:cNvSpPr txBox="1"/>
          <p:nvPr/>
        </p:nvSpPr>
        <p:spPr>
          <a:xfrm>
            <a:off x="3494088" y="2768600"/>
            <a:ext cx="5562600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芯片外的</a:t>
            </a: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地址分配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片选逻辑</a:t>
            </a:r>
          </a:p>
        </p:txBody>
      </p:sp>
      <p:sp>
        <p:nvSpPr>
          <p:cNvPr id="71687" name="Line 7"/>
          <p:cNvSpPr/>
          <p:nvPr/>
        </p:nvSpPr>
        <p:spPr>
          <a:xfrm flipH="1">
            <a:off x="5076825" y="2768600"/>
            <a:ext cx="790575" cy="779463"/>
          </a:xfrm>
          <a:prstGeom prst="line">
            <a:avLst/>
          </a:prstGeom>
          <a:ln w="25400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lg"/>
          </a:ln>
        </p:spPr>
      </p:sp>
      <p:sp>
        <p:nvSpPr>
          <p:cNvPr id="71688" name="Text Box 8"/>
          <p:cNvSpPr txBox="1"/>
          <p:nvPr/>
        </p:nvSpPr>
        <p:spPr>
          <a:xfrm>
            <a:off x="2220913" y="3373438"/>
            <a:ext cx="3436937" cy="1463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为芯片分配哪几位地址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以便寻找片内的存储单元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71689" name="Line 9"/>
          <p:cNvSpPr/>
          <p:nvPr/>
        </p:nvSpPr>
        <p:spPr>
          <a:xfrm flipH="1">
            <a:off x="7391400" y="2973388"/>
            <a:ext cx="300038" cy="481012"/>
          </a:xfrm>
          <a:prstGeom prst="line">
            <a:avLst/>
          </a:prstGeom>
          <a:ln w="25400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lg"/>
          </a:ln>
        </p:spPr>
      </p:sp>
      <p:sp>
        <p:nvSpPr>
          <p:cNvPr id="71690" name="Text Box 10"/>
          <p:cNvSpPr txBox="1"/>
          <p:nvPr/>
        </p:nvSpPr>
        <p:spPr>
          <a:xfrm>
            <a:off x="5718175" y="3375025"/>
            <a:ext cx="3419475" cy="1463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由哪几位地址形成芯片选择逻辑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以便寻找芯片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1691" name="Text Box 11"/>
          <p:cNvSpPr txBox="1"/>
          <p:nvPr/>
        </p:nvSpPr>
        <p:spPr>
          <a:xfrm>
            <a:off x="488950" y="5118100"/>
            <a:ext cx="3313113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存储空间分配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1692" name="Text Box 12"/>
          <p:cNvSpPr txBox="1"/>
          <p:nvPr/>
        </p:nvSpPr>
        <p:spPr>
          <a:xfrm>
            <a:off x="509588" y="5745163"/>
            <a:ext cx="8628062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本例假设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4KB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存储器在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位地址空间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(64KB)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中占据任意连续区间。</a:t>
            </a:r>
          </a:p>
        </p:txBody>
      </p:sp>
      <p:sp>
        <p:nvSpPr>
          <p:cNvPr id="71693" name="Text Box 13"/>
          <p:cNvSpPr txBox="1"/>
          <p:nvPr/>
        </p:nvSpPr>
        <p:spPr>
          <a:xfrm>
            <a:off x="3113088" y="5135563"/>
            <a:ext cx="6024562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即本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4KB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占据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64KB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的哪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4K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/>
      <p:bldP spid="71683" grpId="0" build="p"/>
      <p:bldP spid="71684" grpId="0" bldLvl="0" animBg="1"/>
      <p:bldP spid="71685" grpId="0" build="p"/>
      <p:bldP spid="71686" grpId="0" build="p"/>
      <p:bldP spid="71688" grpId="0" build="p" advAuto="1000"/>
      <p:bldP spid="71690" grpId="0" build="p" advAuto="1000"/>
      <p:bldP spid="71691" grpId="0"/>
      <p:bldP spid="71692" grpId="0" build="p"/>
      <p:bldP spid="7169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Text Box 6"/>
          <p:cNvSpPr txBox="1"/>
          <p:nvPr/>
        </p:nvSpPr>
        <p:spPr>
          <a:xfrm>
            <a:off x="369888" y="5921375"/>
            <a:ext cx="8526462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低位地址分配给芯片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高位地址形成片选逻辑。</a:t>
            </a:r>
          </a:p>
        </p:txBody>
      </p:sp>
      <p:grpSp>
        <p:nvGrpSpPr>
          <p:cNvPr id="2" name="Group 54"/>
          <p:cNvGrpSpPr/>
          <p:nvPr/>
        </p:nvGrpSpPr>
        <p:grpSpPr>
          <a:xfrm>
            <a:off x="4178300" y="1474788"/>
            <a:ext cx="2590800" cy="4114800"/>
            <a:chOff x="2496" y="0"/>
            <a:chExt cx="1632" cy="2592"/>
          </a:xfrm>
        </p:grpSpPr>
        <p:sp>
          <p:nvSpPr>
            <p:cNvPr id="44035" name="Text Box 55"/>
            <p:cNvSpPr txBox="1"/>
            <p:nvPr/>
          </p:nvSpPr>
          <p:spPr>
            <a:xfrm>
              <a:off x="2928" y="0"/>
              <a:ext cx="864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64KB</a:t>
              </a:r>
            </a:p>
          </p:txBody>
        </p:sp>
        <p:sp>
          <p:nvSpPr>
            <p:cNvPr id="44036" name="Rectangle 56"/>
            <p:cNvSpPr/>
            <p:nvPr/>
          </p:nvSpPr>
          <p:spPr>
            <a:xfrm>
              <a:off x="2496" y="288"/>
              <a:ext cx="1632" cy="2304"/>
            </a:xfrm>
            <a:prstGeom prst="rect">
              <a:avLst/>
            </a:prstGeom>
            <a:solidFill>
              <a:srgbClr val="FFFF66"/>
            </a:solidFill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7" name="Line 57"/>
            <p:cNvSpPr/>
            <p:nvPr/>
          </p:nvSpPr>
          <p:spPr>
            <a:xfrm>
              <a:off x="2496" y="52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38" name="Line 58"/>
            <p:cNvSpPr/>
            <p:nvPr/>
          </p:nvSpPr>
          <p:spPr>
            <a:xfrm>
              <a:off x="2496" y="100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39" name="Line 59"/>
            <p:cNvSpPr/>
            <p:nvPr/>
          </p:nvSpPr>
          <p:spPr>
            <a:xfrm>
              <a:off x="2496" y="148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0" name="Line 60"/>
            <p:cNvSpPr/>
            <p:nvPr/>
          </p:nvSpPr>
          <p:spPr>
            <a:xfrm>
              <a:off x="2496" y="196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1" name="Line 61"/>
            <p:cNvSpPr/>
            <p:nvPr/>
          </p:nvSpPr>
          <p:spPr>
            <a:xfrm>
              <a:off x="2496" y="2400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2" name="Line 62"/>
            <p:cNvSpPr/>
            <p:nvPr/>
          </p:nvSpPr>
          <p:spPr>
            <a:xfrm>
              <a:off x="3264" y="528"/>
              <a:ext cx="0" cy="1872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3" name="Text Box 63"/>
            <p:cNvSpPr txBox="1"/>
            <p:nvPr/>
          </p:nvSpPr>
          <p:spPr>
            <a:xfrm>
              <a:off x="2544" y="158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</a:p>
          </p:txBody>
        </p:sp>
        <p:sp>
          <p:nvSpPr>
            <p:cNvPr id="44044" name="Text Box 64"/>
            <p:cNvSpPr txBox="1"/>
            <p:nvPr/>
          </p:nvSpPr>
          <p:spPr>
            <a:xfrm>
              <a:off x="3360" y="158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</a:p>
          </p:txBody>
        </p:sp>
        <p:sp>
          <p:nvSpPr>
            <p:cNvPr id="44045" name="Text Box 65"/>
            <p:cNvSpPr txBox="1"/>
            <p:nvPr/>
          </p:nvSpPr>
          <p:spPr>
            <a:xfrm>
              <a:off x="2544" y="2016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</a:p>
          </p:txBody>
        </p:sp>
        <p:sp>
          <p:nvSpPr>
            <p:cNvPr id="44046" name="Text Box 66"/>
            <p:cNvSpPr txBox="1"/>
            <p:nvPr/>
          </p:nvSpPr>
          <p:spPr>
            <a:xfrm>
              <a:off x="3360" y="2016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</a:p>
          </p:txBody>
        </p:sp>
        <p:sp>
          <p:nvSpPr>
            <p:cNvPr id="44047" name="Text Box 67"/>
            <p:cNvSpPr txBox="1"/>
            <p:nvPr/>
          </p:nvSpPr>
          <p:spPr>
            <a:xfrm>
              <a:off x="3360" y="110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</a:p>
          </p:txBody>
        </p:sp>
        <p:sp>
          <p:nvSpPr>
            <p:cNvPr id="44048" name="Text Box 68"/>
            <p:cNvSpPr txBox="1"/>
            <p:nvPr/>
          </p:nvSpPr>
          <p:spPr>
            <a:xfrm>
              <a:off x="2544" y="110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</a:p>
          </p:txBody>
        </p:sp>
        <p:sp>
          <p:nvSpPr>
            <p:cNvPr id="44049" name="Text Box 69"/>
            <p:cNvSpPr txBox="1"/>
            <p:nvPr/>
          </p:nvSpPr>
          <p:spPr>
            <a:xfrm>
              <a:off x="3360" y="62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</a:p>
          </p:txBody>
        </p:sp>
        <p:sp>
          <p:nvSpPr>
            <p:cNvPr id="44050" name="Text Box 70"/>
            <p:cNvSpPr txBox="1"/>
            <p:nvPr/>
          </p:nvSpPr>
          <p:spPr>
            <a:xfrm>
              <a:off x="2544" y="62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</a:p>
          </p:txBody>
        </p:sp>
        <p:sp>
          <p:nvSpPr>
            <p:cNvPr id="44051" name="Line 71"/>
            <p:cNvSpPr/>
            <p:nvPr/>
          </p:nvSpPr>
          <p:spPr>
            <a:xfrm>
              <a:off x="3264" y="336"/>
              <a:ext cx="0" cy="192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44052" name="Line 72"/>
            <p:cNvSpPr/>
            <p:nvPr/>
          </p:nvSpPr>
          <p:spPr>
            <a:xfrm>
              <a:off x="3264" y="2400"/>
              <a:ext cx="0" cy="144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</p:sp>
      </p:grpSp>
      <p:sp>
        <p:nvSpPr>
          <p:cNvPr id="72777" name="Text Box 73"/>
          <p:cNvSpPr txBox="1"/>
          <p:nvPr/>
        </p:nvSpPr>
        <p:spPr>
          <a:xfrm>
            <a:off x="7150100" y="3608388"/>
            <a:ext cx="22098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位地址寻址：</a:t>
            </a:r>
          </a:p>
        </p:txBody>
      </p:sp>
      <p:sp>
        <p:nvSpPr>
          <p:cNvPr id="72778" name="Text Box 74"/>
          <p:cNvSpPr txBox="1"/>
          <p:nvPr/>
        </p:nvSpPr>
        <p:spPr>
          <a:xfrm>
            <a:off x="7150100" y="3303588"/>
            <a:ext cx="1905000" cy="433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4KB</a:t>
            </a:r>
          </a:p>
        </p:txBody>
      </p:sp>
      <p:sp>
        <p:nvSpPr>
          <p:cNvPr id="72779" name="AutoShape 75"/>
          <p:cNvSpPr/>
          <p:nvPr/>
        </p:nvSpPr>
        <p:spPr>
          <a:xfrm>
            <a:off x="6845300" y="2312988"/>
            <a:ext cx="228600" cy="2895600"/>
          </a:xfrm>
          <a:prstGeom prst="rightBrace">
            <a:avLst>
              <a:gd name="adj1" fmla="val 105320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80" name="Text Box 76"/>
          <p:cNvSpPr txBox="1"/>
          <p:nvPr/>
        </p:nvSpPr>
        <p:spPr>
          <a:xfrm>
            <a:off x="215900" y="1779588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81" name="Text Box 77"/>
          <p:cNvSpPr txBox="1"/>
          <p:nvPr/>
        </p:nvSpPr>
        <p:spPr>
          <a:xfrm>
            <a:off x="7226300" y="44465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</a:p>
        </p:txBody>
      </p:sp>
      <p:sp>
        <p:nvSpPr>
          <p:cNvPr id="72782" name="Text Box 78"/>
          <p:cNvSpPr txBox="1"/>
          <p:nvPr/>
        </p:nvSpPr>
        <p:spPr>
          <a:xfrm>
            <a:off x="1587500" y="2160588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</a:p>
        </p:txBody>
      </p:sp>
      <p:sp>
        <p:nvSpPr>
          <p:cNvPr id="72783" name="Text Box 79"/>
          <p:cNvSpPr txBox="1"/>
          <p:nvPr/>
        </p:nvSpPr>
        <p:spPr>
          <a:xfrm>
            <a:off x="215900" y="1474788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值 </a:t>
            </a:r>
          </a:p>
        </p:txBody>
      </p:sp>
      <p:sp>
        <p:nvSpPr>
          <p:cNvPr id="72784" name="Text Box 80"/>
          <p:cNvSpPr txBox="1"/>
          <p:nvPr/>
        </p:nvSpPr>
        <p:spPr>
          <a:xfrm>
            <a:off x="1587500" y="2617788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</a:p>
        </p:txBody>
      </p:sp>
      <p:sp>
        <p:nvSpPr>
          <p:cNvPr id="72785" name="Text Box 81"/>
          <p:cNvSpPr txBox="1"/>
          <p:nvPr/>
        </p:nvSpPr>
        <p:spPr>
          <a:xfrm>
            <a:off x="1587500" y="3379788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</a:p>
        </p:txBody>
      </p:sp>
      <p:sp>
        <p:nvSpPr>
          <p:cNvPr id="72786" name="Text Box 82"/>
          <p:cNvSpPr txBox="1"/>
          <p:nvPr/>
        </p:nvSpPr>
        <p:spPr>
          <a:xfrm>
            <a:off x="1587500" y="4141788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</a:p>
        </p:txBody>
      </p:sp>
      <p:sp>
        <p:nvSpPr>
          <p:cNvPr id="72787" name="Text Box 83"/>
          <p:cNvSpPr txBox="1"/>
          <p:nvPr/>
        </p:nvSpPr>
        <p:spPr>
          <a:xfrm>
            <a:off x="1587500" y="2922588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</a:p>
        </p:txBody>
      </p:sp>
      <p:sp>
        <p:nvSpPr>
          <p:cNvPr id="72788" name="Text Box 84"/>
          <p:cNvSpPr txBox="1"/>
          <p:nvPr/>
        </p:nvSpPr>
        <p:spPr>
          <a:xfrm>
            <a:off x="1587500" y="3684588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</a:p>
        </p:txBody>
      </p:sp>
      <p:sp>
        <p:nvSpPr>
          <p:cNvPr id="72789" name="Text Box 85"/>
          <p:cNvSpPr txBox="1"/>
          <p:nvPr/>
        </p:nvSpPr>
        <p:spPr>
          <a:xfrm>
            <a:off x="1587500" y="4446588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</a:p>
        </p:txBody>
      </p:sp>
      <p:sp>
        <p:nvSpPr>
          <p:cNvPr id="72790" name="Text Box 86"/>
          <p:cNvSpPr txBox="1"/>
          <p:nvPr/>
        </p:nvSpPr>
        <p:spPr>
          <a:xfrm>
            <a:off x="1587500" y="4903788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</a:p>
        </p:txBody>
      </p:sp>
      <p:grpSp>
        <p:nvGrpSpPr>
          <p:cNvPr id="3" name="Group 87"/>
          <p:cNvGrpSpPr/>
          <p:nvPr/>
        </p:nvGrpSpPr>
        <p:grpSpPr>
          <a:xfrm>
            <a:off x="1358900" y="2465388"/>
            <a:ext cx="228600" cy="304800"/>
            <a:chOff x="720" y="576"/>
            <a:chExt cx="144" cy="192"/>
          </a:xfrm>
        </p:grpSpPr>
        <p:sp>
          <p:nvSpPr>
            <p:cNvPr id="44068" name="Line 88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69" name="Line 89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" name="Group 90"/>
          <p:cNvGrpSpPr/>
          <p:nvPr/>
        </p:nvGrpSpPr>
        <p:grpSpPr>
          <a:xfrm>
            <a:off x="1358900" y="3227388"/>
            <a:ext cx="228600" cy="304800"/>
            <a:chOff x="720" y="576"/>
            <a:chExt cx="144" cy="192"/>
          </a:xfrm>
        </p:grpSpPr>
        <p:sp>
          <p:nvSpPr>
            <p:cNvPr id="44071" name="Line 91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72" name="Line 92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5" name="Group 93"/>
          <p:cNvGrpSpPr/>
          <p:nvPr/>
        </p:nvGrpSpPr>
        <p:grpSpPr>
          <a:xfrm>
            <a:off x="1358900" y="3989388"/>
            <a:ext cx="228600" cy="304800"/>
            <a:chOff x="720" y="576"/>
            <a:chExt cx="144" cy="192"/>
          </a:xfrm>
        </p:grpSpPr>
        <p:sp>
          <p:nvSpPr>
            <p:cNvPr id="44074" name="Line 94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75" name="Line 95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6" name="Group 96"/>
          <p:cNvGrpSpPr/>
          <p:nvPr/>
        </p:nvGrpSpPr>
        <p:grpSpPr>
          <a:xfrm>
            <a:off x="1358900" y="4751388"/>
            <a:ext cx="228600" cy="304800"/>
            <a:chOff x="720" y="576"/>
            <a:chExt cx="144" cy="192"/>
          </a:xfrm>
        </p:grpSpPr>
        <p:sp>
          <p:nvSpPr>
            <p:cNvPr id="44077" name="Line 97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78" name="Line 98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2803" name="Text Box 99"/>
          <p:cNvSpPr txBox="1"/>
          <p:nvPr/>
        </p:nvSpPr>
        <p:spPr>
          <a:xfrm>
            <a:off x="1511300" y="1474788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片选 </a:t>
            </a:r>
          </a:p>
        </p:txBody>
      </p:sp>
      <p:sp>
        <p:nvSpPr>
          <p:cNvPr id="72804" name="Text Box 100"/>
          <p:cNvSpPr txBox="1"/>
          <p:nvPr/>
        </p:nvSpPr>
        <p:spPr>
          <a:xfrm>
            <a:off x="2578100" y="1474788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芯片地址 </a:t>
            </a:r>
          </a:p>
        </p:txBody>
      </p:sp>
      <p:sp>
        <p:nvSpPr>
          <p:cNvPr id="72805" name="Line 101"/>
          <p:cNvSpPr/>
          <p:nvPr/>
        </p:nvSpPr>
        <p:spPr>
          <a:xfrm>
            <a:off x="1739900" y="3227388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2806" name="Line 102"/>
          <p:cNvSpPr/>
          <p:nvPr/>
        </p:nvSpPr>
        <p:spPr>
          <a:xfrm>
            <a:off x="1739900" y="2465388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2807" name="Line 103"/>
          <p:cNvSpPr/>
          <p:nvPr/>
        </p:nvSpPr>
        <p:spPr>
          <a:xfrm>
            <a:off x="1739900" y="3989388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2808" name="Line 104"/>
          <p:cNvSpPr/>
          <p:nvPr/>
        </p:nvSpPr>
        <p:spPr>
          <a:xfrm>
            <a:off x="1739900" y="4751388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uild="p"/>
      <p:bldP spid="72777" grpId="0"/>
      <p:bldP spid="72778" grpId="0" build="p" advAuto="1000"/>
      <p:bldP spid="72779" grpId="0" bldLvl="0" animBg="1"/>
      <p:bldP spid="72780" grpId="0"/>
      <p:bldP spid="72781" grpId="0"/>
      <p:bldP spid="72782" grpId="0"/>
      <p:bldP spid="72783" grpId="0"/>
      <p:bldP spid="72784" grpId="0"/>
      <p:bldP spid="72785" grpId="0"/>
      <p:bldP spid="72786" grpId="0"/>
      <p:bldP spid="72787" grpId="0"/>
      <p:bldP spid="72788" grpId="0"/>
      <p:bldP spid="72789" grpId="0"/>
      <p:bldP spid="72790" grpId="0"/>
      <p:bldP spid="72803" grpId="0"/>
      <p:bldP spid="72804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7275" y="3246438"/>
            <a:ext cx="7089775" cy="598487"/>
            <a:chOff x="666" y="1083"/>
            <a:chExt cx="4466" cy="377"/>
          </a:xfrm>
        </p:grpSpPr>
        <p:sp>
          <p:nvSpPr>
            <p:cNvPr id="45058" name="Text Box 3"/>
            <p:cNvSpPr txBox="1"/>
            <p:nvPr/>
          </p:nvSpPr>
          <p:spPr>
            <a:xfrm>
              <a:off x="666" y="1083"/>
              <a:ext cx="67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1K</a:t>
              </a:r>
            </a:p>
          </p:txBody>
        </p:sp>
        <p:sp>
          <p:nvSpPr>
            <p:cNvPr id="45059" name="Text Box 4"/>
            <p:cNvSpPr txBox="1"/>
            <p:nvPr/>
          </p:nvSpPr>
          <p:spPr>
            <a:xfrm>
              <a:off x="1427" y="1085"/>
              <a:ext cx="110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  <a:r>
                <a:rPr lang="zh-CN" altLang="en-US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～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45060" name="Text Box 5"/>
            <p:cNvSpPr txBox="1"/>
            <p:nvPr/>
          </p:nvSpPr>
          <p:spPr>
            <a:xfrm>
              <a:off x="2937" y="1084"/>
              <a:ext cx="699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CS</a:t>
              </a:r>
              <a:r>
                <a:rPr lang="en-US" altLang="zh-CN" sz="25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45061" name="Text Box 6"/>
            <p:cNvSpPr txBox="1"/>
            <p:nvPr/>
          </p:nvSpPr>
          <p:spPr>
            <a:xfrm>
              <a:off x="4079" y="1114"/>
              <a:ext cx="1053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</a:p>
          </p:txBody>
        </p:sp>
        <p:sp>
          <p:nvSpPr>
            <p:cNvPr id="45062" name="Line 7"/>
            <p:cNvSpPr/>
            <p:nvPr/>
          </p:nvSpPr>
          <p:spPr>
            <a:xfrm>
              <a:off x="4148" y="1172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63" name="Line 8"/>
            <p:cNvSpPr/>
            <p:nvPr/>
          </p:nvSpPr>
          <p:spPr>
            <a:xfrm>
              <a:off x="4577" y="1171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1054100" y="4816475"/>
            <a:ext cx="7159625" cy="628650"/>
            <a:chOff x="675" y="2011"/>
            <a:chExt cx="4510" cy="396"/>
          </a:xfrm>
        </p:grpSpPr>
        <p:sp>
          <p:nvSpPr>
            <p:cNvPr id="45065" name="Text Box 10"/>
            <p:cNvSpPr txBox="1"/>
            <p:nvPr/>
          </p:nvSpPr>
          <p:spPr>
            <a:xfrm>
              <a:off x="675" y="2011"/>
              <a:ext cx="541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1K</a:t>
              </a:r>
            </a:p>
          </p:txBody>
        </p:sp>
        <p:sp>
          <p:nvSpPr>
            <p:cNvPr id="45066" name="Text Box 11"/>
            <p:cNvSpPr txBox="1"/>
            <p:nvPr/>
          </p:nvSpPr>
          <p:spPr>
            <a:xfrm>
              <a:off x="1437" y="2031"/>
              <a:ext cx="111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  <a:r>
                <a:rPr lang="zh-CN" altLang="en-US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～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45067" name="Text Box 12"/>
            <p:cNvSpPr txBox="1"/>
            <p:nvPr/>
          </p:nvSpPr>
          <p:spPr>
            <a:xfrm>
              <a:off x="2948" y="2061"/>
              <a:ext cx="680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CS</a:t>
              </a:r>
              <a:r>
                <a:rPr lang="en-US" altLang="zh-CN" sz="25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</a:p>
          </p:txBody>
        </p:sp>
        <p:sp>
          <p:nvSpPr>
            <p:cNvPr id="45068" name="Text Box 13"/>
            <p:cNvSpPr txBox="1"/>
            <p:nvPr/>
          </p:nvSpPr>
          <p:spPr>
            <a:xfrm>
              <a:off x="4091" y="2061"/>
              <a:ext cx="109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057275" y="3803650"/>
            <a:ext cx="7154863" cy="581025"/>
            <a:chOff x="677" y="1373"/>
            <a:chExt cx="4507" cy="366"/>
          </a:xfrm>
        </p:grpSpPr>
        <p:sp>
          <p:nvSpPr>
            <p:cNvPr id="45070" name="Text Box 15"/>
            <p:cNvSpPr txBox="1"/>
            <p:nvPr/>
          </p:nvSpPr>
          <p:spPr>
            <a:xfrm>
              <a:off x="677" y="1373"/>
              <a:ext cx="67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1K</a:t>
              </a:r>
            </a:p>
          </p:txBody>
        </p:sp>
        <p:sp>
          <p:nvSpPr>
            <p:cNvPr id="45071" name="Text Box 16"/>
            <p:cNvSpPr txBox="1"/>
            <p:nvPr/>
          </p:nvSpPr>
          <p:spPr>
            <a:xfrm>
              <a:off x="1427" y="1383"/>
              <a:ext cx="110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  <a:r>
                <a:rPr lang="zh-CN" altLang="en-US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～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45072" name="Text Box 17"/>
            <p:cNvSpPr txBox="1"/>
            <p:nvPr/>
          </p:nvSpPr>
          <p:spPr>
            <a:xfrm>
              <a:off x="2948" y="1383"/>
              <a:ext cx="689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CS</a:t>
              </a:r>
              <a:r>
                <a:rPr lang="en-US" altLang="zh-CN" sz="25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grpSp>
          <p:nvGrpSpPr>
            <p:cNvPr id="45073" name="Group 18"/>
            <p:cNvGrpSpPr/>
            <p:nvPr/>
          </p:nvGrpSpPr>
          <p:grpSpPr>
            <a:xfrm>
              <a:off x="4111" y="1393"/>
              <a:ext cx="1073" cy="346"/>
              <a:chOff x="4111" y="1393"/>
              <a:chExt cx="1073" cy="346"/>
            </a:xfrm>
          </p:grpSpPr>
          <p:sp>
            <p:nvSpPr>
              <p:cNvPr id="45074" name="Text Box 19"/>
              <p:cNvSpPr txBox="1"/>
              <p:nvPr/>
            </p:nvSpPr>
            <p:spPr>
              <a:xfrm>
                <a:off x="4111" y="1393"/>
                <a:ext cx="107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A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11</a:t>
                </a:r>
                <a:r>
                  <a:rPr lang="en-US" altLang="zh-CN" sz="3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A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10</a:t>
                </a:r>
              </a:p>
            </p:txBody>
          </p:sp>
          <p:sp>
            <p:nvSpPr>
              <p:cNvPr id="45075" name="Line 20"/>
              <p:cNvSpPr/>
              <p:nvPr/>
            </p:nvSpPr>
            <p:spPr>
              <a:xfrm>
                <a:off x="4178" y="1448"/>
                <a:ext cx="144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  <p:grpSp>
        <p:nvGrpSpPr>
          <p:cNvPr id="6" name="Group 21"/>
          <p:cNvGrpSpPr/>
          <p:nvPr/>
        </p:nvGrpSpPr>
        <p:grpSpPr>
          <a:xfrm>
            <a:off x="1041400" y="4311650"/>
            <a:ext cx="7024688" cy="581025"/>
            <a:chOff x="656" y="1754"/>
            <a:chExt cx="4425" cy="366"/>
          </a:xfrm>
        </p:grpSpPr>
        <p:sp>
          <p:nvSpPr>
            <p:cNvPr id="45077" name="Text Box 22"/>
            <p:cNvSpPr txBox="1"/>
            <p:nvPr/>
          </p:nvSpPr>
          <p:spPr>
            <a:xfrm>
              <a:off x="656" y="1754"/>
              <a:ext cx="491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1K</a:t>
              </a:r>
            </a:p>
          </p:txBody>
        </p:sp>
        <p:sp>
          <p:nvSpPr>
            <p:cNvPr id="45078" name="Text Box 23"/>
            <p:cNvSpPr txBox="1"/>
            <p:nvPr/>
          </p:nvSpPr>
          <p:spPr>
            <a:xfrm>
              <a:off x="1416" y="1764"/>
              <a:ext cx="1003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  <a:r>
                <a:rPr lang="zh-CN" altLang="en-US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～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45079" name="Text Box 24"/>
            <p:cNvSpPr txBox="1"/>
            <p:nvPr/>
          </p:nvSpPr>
          <p:spPr>
            <a:xfrm>
              <a:off x="2927" y="1774"/>
              <a:ext cx="59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CS</a:t>
              </a:r>
              <a:r>
                <a:rPr lang="en-US" altLang="zh-CN" sz="25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45080" name="Text Box 25"/>
            <p:cNvSpPr txBox="1"/>
            <p:nvPr/>
          </p:nvSpPr>
          <p:spPr>
            <a:xfrm>
              <a:off x="4079" y="1774"/>
              <a:ext cx="100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</a:p>
          </p:txBody>
        </p:sp>
        <p:sp>
          <p:nvSpPr>
            <p:cNvPr id="45081" name="Line 26"/>
            <p:cNvSpPr/>
            <p:nvPr/>
          </p:nvSpPr>
          <p:spPr>
            <a:xfrm>
              <a:off x="4577" y="1832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3755" name="Text Box 27"/>
          <p:cNvSpPr txBox="1"/>
          <p:nvPr/>
        </p:nvSpPr>
        <p:spPr>
          <a:xfrm>
            <a:off x="368300" y="1768475"/>
            <a:ext cx="8526463" cy="56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低位地址分配给芯片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高位地址形成片选逻辑。</a:t>
            </a:r>
          </a:p>
        </p:txBody>
      </p:sp>
      <p:grpSp>
        <p:nvGrpSpPr>
          <p:cNvPr id="7" name="Group 28"/>
          <p:cNvGrpSpPr/>
          <p:nvPr/>
        </p:nvGrpSpPr>
        <p:grpSpPr>
          <a:xfrm>
            <a:off x="503238" y="2470150"/>
            <a:ext cx="8148637" cy="631825"/>
            <a:chOff x="328" y="533"/>
            <a:chExt cx="5133" cy="398"/>
          </a:xfrm>
        </p:grpSpPr>
        <p:sp>
          <p:nvSpPr>
            <p:cNvPr id="45084" name="Text Box 29"/>
            <p:cNvSpPr txBox="1"/>
            <p:nvPr/>
          </p:nvSpPr>
          <p:spPr>
            <a:xfrm>
              <a:off x="585" y="533"/>
              <a:ext cx="48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芯片  芯片地址  片选信号  片选逻辑</a:t>
              </a:r>
            </a:p>
          </p:txBody>
        </p:sp>
        <p:sp>
          <p:nvSpPr>
            <p:cNvPr id="45085" name="Line 30"/>
            <p:cNvSpPr/>
            <p:nvPr/>
          </p:nvSpPr>
          <p:spPr>
            <a:xfrm>
              <a:off x="333" y="541"/>
              <a:ext cx="4891" cy="1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86" name="Line 31"/>
            <p:cNvSpPr/>
            <p:nvPr/>
          </p:nvSpPr>
          <p:spPr>
            <a:xfrm>
              <a:off x="328" y="930"/>
              <a:ext cx="4891" cy="1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数据的表示、运算与校验</a:t>
            </a:r>
          </a:p>
        </p:txBody>
      </p:sp>
    </p:spTree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0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145"/>
          <p:cNvSpPr/>
          <p:nvPr/>
        </p:nvSpPr>
        <p:spPr>
          <a:xfrm>
            <a:off x="0" y="1143000"/>
            <a:ext cx="9144000" cy="51054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98" name="Text Box 146"/>
          <p:cNvSpPr txBox="1"/>
          <p:nvPr/>
        </p:nvSpPr>
        <p:spPr>
          <a:xfrm>
            <a:off x="0" y="0"/>
            <a:ext cx="5410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连接方式</a:t>
            </a:r>
          </a:p>
        </p:txBody>
      </p:sp>
      <p:sp>
        <p:nvSpPr>
          <p:cNvPr id="74899" name="Text Box 147"/>
          <p:cNvSpPr txBox="1"/>
          <p:nvPr/>
        </p:nvSpPr>
        <p:spPr>
          <a:xfrm>
            <a:off x="0" y="5334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）扩展位数</a:t>
            </a:r>
          </a:p>
        </p:txBody>
      </p:sp>
      <p:sp>
        <p:nvSpPr>
          <p:cNvPr id="74900" name="Text Box 148"/>
          <p:cNvSpPr txBox="1"/>
          <p:nvPr/>
        </p:nvSpPr>
        <p:spPr>
          <a:xfrm>
            <a:off x="2362200" y="2574925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4901" name="Line 149"/>
          <p:cNvSpPr/>
          <p:nvPr/>
        </p:nvSpPr>
        <p:spPr>
          <a:xfrm>
            <a:off x="1066800" y="2117725"/>
            <a:ext cx="0" cy="2743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902" name="Line 150"/>
          <p:cNvSpPr/>
          <p:nvPr/>
        </p:nvSpPr>
        <p:spPr>
          <a:xfrm>
            <a:off x="838200" y="2727325"/>
            <a:ext cx="0" cy="24384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903" name="Line 151"/>
          <p:cNvSpPr/>
          <p:nvPr/>
        </p:nvSpPr>
        <p:spPr>
          <a:xfrm>
            <a:off x="2667000" y="1508125"/>
            <a:ext cx="0" cy="2438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4904" name="Line 152"/>
          <p:cNvSpPr/>
          <p:nvPr/>
        </p:nvSpPr>
        <p:spPr>
          <a:xfrm flipH="1">
            <a:off x="2209800" y="3946525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4905" name="Line 153"/>
          <p:cNvSpPr/>
          <p:nvPr/>
        </p:nvSpPr>
        <p:spPr>
          <a:xfrm flipH="1">
            <a:off x="838200" y="4251325"/>
            <a:ext cx="6096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4906" name="Line 154"/>
          <p:cNvSpPr/>
          <p:nvPr/>
        </p:nvSpPr>
        <p:spPr>
          <a:xfrm flipH="1">
            <a:off x="1066800" y="364172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2" name="Group 155"/>
          <p:cNvGrpSpPr/>
          <p:nvPr/>
        </p:nvGrpSpPr>
        <p:grpSpPr>
          <a:xfrm>
            <a:off x="1295400" y="3489325"/>
            <a:ext cx="1143000" cy="990600"/>
            <a:chOff x="720" y="2928"/>
            <a:chExt cx="720" cy="624"/>
          </a:xfrm>
        </p:grpSpPr>
        <p:sp>
          <p:nvSpPr>
            <p:cNvPr id="46093" name="Rectangle 156"/>
            <p:cNvSpPr/>
            <p:nvPr/>
          </p:nvSpPr>
          <p:spPr>
            <a:xfrm>
              <a:off x="816" y="2928"/>
              <a:ext cx="480" cy="624"/>
            </a:xfrm>
            <a:prstGeom prst="rect">
              <a:avLst/>
            </a:pr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4" name="Text Box 157"/>
            <p:cNvSpPr txBox="1"/>
            <p:nvPr/>
          </p:nvSpPr>
          <p:spPr>
            <a:xfrm>
              <a:off x="720" y="3120"/>
              <a:ext cx="72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1K×4</a:t>
              </a:r>
            </a:p>
          </p:txBody>
        </p:sp>
      </p:grpSp>
      <p:sp>
        <p:nvSpPr>
          <p:cNvPr id="74910" name="Line 158"/>
          <p:cNvSpPr/>
          <p:nvPr/>
        </p:nvSpPr>
        <p:spPr>
          <a:xfrm flipV="1">
            <a:off x="2438400" y="1279525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4911" name="Line 159"/>
          <p:cNvSpPr/>
          <p:nvPr/>
        </p:nvSpPr>
        <p:spPr>
          <a:xfrm rot="5400000" flipH="1">
            <a:off x="1562100" y="3222625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74912" name="Line 160"/>
          <p:cNvSpPr/>
          <p:nvPr/>
        </p:nvSpPr>
        <p:spPr>
          <a:xfrm>
            <a:off x="2209800" y="2422525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4913" name="Line 161"/>
          <p:cNvSpPr/>
          <p:nvPr/>
        </p:nvSpPr>
        <p:spPr>
          <a:xfrm flipH="1">
            <a:off x="838200" y="2727325"/>
            <a:ext cx="6096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4914" name="Line 162"/>
          <p:cNvSpPr/>
          <p:nvPr/>
        </p:nvSpPr>
        <p:spPr>
          <a:xfrm flipH="1">
            <a:off x="1066800" y="211772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3" name="Group 163"/>
          <p:cNvGrpSpPr/>
          <p:nvPr/>
        </p:nvGrpSpPr>
        <p:grpSpPr>
          <a:xfrm>
            <a:off x="1295400" y="1965325"/>
            <a:ext cx="1143000" cy="990600"/>
            <a:chOff x="720" y="2928"/>
            <a:chExt cx="720" cy="624"/>
          </a:xfrm>
        </p:grpSpPr>
        <p:sp>
          <p:nvSpPr>
            <p:cNvPr id="46101" name="Rectangle 164"/>
            <p:cNvSpPr/>
            <p:nvPr/>
          </p:nvSpPr>
          <p:spPr>
            <a:xfrm>
              <a:off x="816" y="2928"/>
              <a:ext cx="480" cy="624"/>
            </a:xfrm>
            <a:prstGeom prst="rect">
              <a:avLst/>
            </a:pr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2" name="Text Box 165"/>
            <p:cNvSpPr txBox="1"/>
            <p:nvPr/>
          </p:nvSpPr>
          <p:spPr>
            <a:xfrm>
              <a:off x="720" y="3120"/>
              <a:ext cx="72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1K×4</a:t>
              </a:r>
            </a:p>
          </p:txBody>
        </p:sp>
      </p:grpSp>
      <p:sp>
        <p:nvSpPr>
          <p:cNvPr id="74918" name="Text Box 166"/>
          <p:cNvSpPr txBox="1"/>
          <p:nvPr/>
        </p:nvSpPr>
        <p:spPr>
          <a:xfrm>
            <a:off x="2133600" y="1568450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4919" name="Line 167"/>
          <p:cNvSpPr/>
          <p:nvPr/>
        </p:nvSpPr>
        <p:spPr>
          <a:xfrm flipH="1">
            <a:off x="2362200" y="1736725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20" name="Line 168"/>
          <p:cNvSpPr/>
          <p:nvPr/>
        </p:nvSpPr>
        <p:spPr>
          <a:xfrm flipH="1">
            <a:off x="2590800" y="2727325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21" name="Line 169"/>
          <p:cNvSpPr/>
          <p:nvPr/>
        </p:nvSpPr>
        <p:spPr>
          <a:xfrm flipH="1">
            <a:off x="990600" y="4556125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22" name="Text Box 170"/>
          <p:cNvSpPr txBox="1"/>
          <p:nvPr/>
        </p:nvSpPr>
        <p:spPr>
          <a:xfrm>
            <a:off x="1143000" y="4479925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4923" name="Line 171"/>
          <p:cNvSpPr/>
          <p:nvPr/>
        </p:nvSpPr>
        <p:spPr>
          <a:xfrm>
            <a:off x="2895600" y="2727325"/>
            <a:ext cx="0" cy="24384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924" name="Line 172"/>
          <p:cNvSpPr/>
          <p:nvPr/>
        </p:nvSpPr>
        <p:spPr>
          <a:xfrm rot="5400000" flipH="1">
            <a:off x="3619500" y="3238500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74925" name="Line 173"/>
          <p:cNvSpPr/>
          <p:nvPr/>
        </p:nvSpPr>
        <p:spPr>
          <a:xfrm rot="5400000" flipH="1">
            <a:off x="5676900" y="3238500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74926" name="Line 174"/>
          <p:cNvSpPr/>
          <p:nvPr/>
        </p:nvSpPr>
        <p:spPr>
          <a:xfrm rot="5400000" flipH="1">
            <a:off x="7734300" y="3238500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grpSp>
        <p:nvGrpSpPr>
          <p:cNvPr id="4" name="Group 175"/>
          <p:cNvGrpSpPr/>
          <p:nvPr/>
        </p:nvGrpSpPr>
        <p:grpSpPr>
          <a:xfrm>
            <a:off x="7010400" y="1279525"/>
            <a:ext cx="2057400" cy="3886200"/>
            <a:chOff x="4416" y="806"/>
            <a:chExt cx="1296" cy="2448"/>
          </a:xfrm>
        </p:grpSpPr>
        <p:sp>
          <p:nvSpPr>
            <p:cNvPr id="46113" name="Line 176"/>
            <p:cNvSpPr/>
            <p:nvPr/>
          </p:nvSpPr>
          <p:spPr>
            <a:xfrm>
              <a:off x="4560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14" name="Line 177"/>
            <p:cNvSpPr/>
            <p:nvPr/>
          </p:nvSpPr>
          <p:spPr>
            <a:xfrm>
              <a:off x="4416" y="1718"/>
              <a:ext cx="0" cy="153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15" name="Line 178"/>
            <p:cNvSpPr/>
            <p:nvPr/>
          </p:nvSpPr>
          <p:spPr>
            <a:xfrm>
              <a:off x="5568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16" name="Line 179"/>
            <p:cNvSpPr/>
            <p:nvPr/>
          </p:nvSpPr>
          <p:spPr>
            <a:xfrm flipH="1">
              <a:off x="5280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17" name="Line 180"/>
            <p:cNvSpPr/>
            <p:nvPr/>
          </p:nvSpPr>
          <p:spPr>
            <a:xfrm flipH="1">
              <a:off x="4416" y="268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18" name="Line 181"/>
            <p:cNvSpPr/>
            <p:nvPr/>
          </p:nvSpPr>
          <p:spPr>
            <a:xfrm flipH="1">
              <a:off x="4560" y="230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19" name="Group 182"/>
            <p:cNvGrpSpPr/>
            <p:nvPr/>
          </p:nvGrpSpPr>
          <p:grpSpPr>
            <a:xfrm>
              <a:off x="4704" y="2208"/>
              <a:ext cx="720" cy="624"/>
              <a:chOff x="720" y="2928"/>
              <a:chExt cx="720" cy="624"/>
            </a:xfrm>
          </p:grpSpPr>
          <p:sp>
            <p:nvSpPr>
              <p:cNvPr id="46120" name="Rectangle 183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21" name="Text Box 184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</a:p>
            </p:txBody>
          </p:sp>
        </p:grpSp>
        <p:sp>
          <p:nvSpPr>
            <p:cNvPr id="46122" name="Line 185"/>
            <p:cNvSpPr/>
            <p:nvPr/>
          </p:nvSpPr>
          <p:spPr>
            <a:xfrm flipV="1">
              <a:off x="5424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23" name="Line 186"/>
            <p:cNvSpPr/>
            <p:nvPr/>
          </p:nvSpPr>
          <p:spPr>
            <a:xfrm>
              <a:off x="5280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24" name="Line 187"/>
            <p:cNvSpPr/>
            <p:nvPr/>
          </p:nvSpPr>
          <p:spPr>
            <a:xfrm flipH="1">
              <a:off x="4416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25" name="Line 188"/>
            <p:cNvSpPr/>
            <p:nvPr/>
          </p:nvSpPr>
          <p:spPr>
            <a:xfrm flipH="1">
              <a:off x="4560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26" name="Group 189"/>
            <p:cNvGrpSpPr/>
            <p:nvPr/>
          </p:nvGrpSpPr>
          <p:grpSpPr>
            <a:xfrm>
              <a:off x="4704" y="1238"/>
              <a:ext cx="720" cy="624"/>
              <a:chOff x="720" y="2928"/>
              <a:chExt cx="720" cy="624"/>
            </a:xfrm>
          </p:grpSpPr>
          <p:sp>
            <p:nvSpPr>
              <p:cNvPr id="46127" name="Rectangle 190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28" name="Text Box 191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</a:p>
            </p:txBody>
          </p:sp>
        </p:grpSp>
        <p:sp>
          <p:nvSpPr>
            <p:cNvPr id="46129" name="Text Box 192"/>
            <p:cNvSpPr txBox="1"/>
            <p:nvPr/>
          </p:nvSpPr>
          <p:spPr>
            <a:xfrm>
              <a:off x="5232" y="98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6130" name="Line 193"/>
            <p:cNvSpPr/>
            <p:nvPr/>
          </p:nvSpPr>
          <p:spPr>
            <a:xfrm flipH="1">
              <a:off x="5376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31" name="Line 194"/>
            <p:cNvSpPr/>
            <p:nvPr/>
          </p:nvSpPr>
          <p:spPr>
            <a:xfrm flipH="1">
              <a:off x="5520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32" name="Line 195"/>
            <p:cNvSpPr/>
            <p:nvPr/>
          </p:nvSpPr>
          <p:spPr>
            <a:xfrm flipH="1">
              <a:off x="4512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33" name="Text Box 196"/>
            <p:cNvSpPr txBox="1"/>
            <p:nvPr/>
          </p:nvSpPr>
          <p:spPr>
            <a:xfrm>
              <a:off x="4608" y="28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7" name="Group 197"/>
          <p:cNvGrpSpPr/>
          <p:nvPr/>
        </p:nvGrpSpPr>
        <p:grpSpPr>
          <a:xfrm>
            <a:off x="2895600" y="1279525"/>
            <a:ext cx="2286000" cy="3597275"/>
            <a:chOff x="1824" y="806"/>
            <a:chExt cx="1440" cy="2266"/>
          </a:xfrm>
        </p:grpSpPr>
        <p:sp>
          <p:nvSpPr>
            <p:cNvPr id="46135" name="Line 198"/>
            <p:cNvSpPr/>
            <p:nvPr/>
          </p:nvSpPr>
          <p:spPr>
            <a:xfrm>
              <a:off x="1968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36" name="Line 199"/>
            <p:cNvSpPr/>
            <p:nvPr/>
          </p:nvSpPr>
          <p:spPr>
            <a:xfrm>
              <a:off x="2976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37" name="Line 200"/>
            <p:cNvSpPr/>
            <p:nvPr/>
          </p:nvSpPr>
          <p:spPr>
            <a:xfrm flipH="1">
              <a:off x="2688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38" name="Line 201"/>
            <p:cNvSpPr/>
            <p:nvPr/>
          </p:nvSpPr>
          <p:spPr>
            <a:xfrm flipH="1">
              <a:off x="1824" y="267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39" name="Line 202"/>
            <p:cNvSpPr/>
            <p:nvPr/>
          </p:nvSpPr>
          <p:spPr>
            <a:xfrm flipH="1">
              <a:off x="1968" y="229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40" name="Group 203"/>
            <p:cNvGrpSpPr/>
            <p:nvPr/>
          </p:nvGrpSpPr>
          <p:grpSpPr>
            <a:xfrm>
              <a:off x="2112" y="2198"/>
              <a:ext cx="720" cy="624"/>
              <a:chOff x="720" y="2928"/>
              <a:chExt cx="720" cy="624"/>
            </a:xfrm>
          </p:grpSpPr>
          <p:sp>
            <p:nvSpPr>
              <p:cNvPr id="46141" name="Rectangle 204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42" name="Text Box 205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</a:p>
            </p:txBody>
          </p:sp>
        </p:grpSp>
        <p:sp>
          <p:nvSpPr>
            <p:cNvPr id="46143" name="Line 206"/>
            <p:cNvSpPr/>
            <p:nvPr/>
          </p:nvSpPr>
          <p:spPr>
            <a:xfrm flipV="1">
              <a:off x="2832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44" name="Line 207"/>
            <p:cNvSpPr/>
            <p:nvPr/>
          </p:nvSpPr>
          <p:spPr>
            <a:xfrm>
              <a:off x="2688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45" name="Line 208"/>
            <p:cNvSpPr/>
            <p:nvPr/>
          </p:nvSpPr>
          <p:spPr>
            <a:xfrm flipH="1">
              <a:off x="1824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46" name="Line 209"/>
            <p:cNvSpPr/>
            <p:nvPr/>
          </p:nvSpPr>
          <p:spPr>
            <a:xfrm flipH="1">
              <a:off x="1968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47" name="Group 210"/>
            <p:cNvGrpSpPr/>
            <p:nvPr/>
          </p:nvGrpSpPr>
          <p:grpSpPr>
            <a:xfrm>
              <a:off x="2112" y="1238"/>
              <a:ext cx="720" cy="624"/>
              <a:chOff x="720" y="2928"/>
              <a:chExt cx="720" cy="624"/>
            </a:xfrm>
          </p:grpSpPr>
          <p:sp>
            <p:nvSpPr>
              <p:cNvPr id="46148" name="Rectangle 211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49" name="Text Box 212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</a:p>
            </p:txBody>
          </p:sp>
        </p:grpSp>
        <p:sp>
          <p:nvSpPr>
            <p:cNvPr id="46150" name="Text Box 213"/>
            <p:cNvSpPr txBox="1"/>
            <p:nvPr/>
          </p:nvSpPr>
          <p:spPr>
            <a:xfrm>
              <a:off x="2640" y="98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6151" name="Line 214"/>
            <p:cNvSpPr/>
            <p:nvPr/>
          </p:nvSpPr>
          <p:spPr>
            <a:xfrm flipH="1">
              <a:off x="2784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52" name="Line 215"/>
            <p:cNvSpPr/>
            <p:nvPr/>
          </p:nvSpPr>
          <p:spPr>
            <a:xfrm flipH="1">
              <a:off x="2928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53" name="Line 216"/>
            <p:cNvSpPr/>
            <p:nvPr/>
          </p:nvSpPr>
          <p:spPr>
            <a:xfrm flipH="1">
              <a:off x="1920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54" name="Text Box 217"/>
            <p:cNvSpPr txBox="1"/>
            <p:nvPr/>
          </p:nvSpPr>
          <p:spPr>
            <a:xfrm>
              <a:off x="2016" y="28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6155" name="Text Box 218"/>
            <p:cNvSpPr txBox="1"/>
            <p:nvPr/>
          </p:nvSpPr>
          <p:spPr>
            <a:xfrm>
              <a:off x="2784" y="161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0" name="Group 219"/>
          <p:cNvGrpSpPr/>
          <p:nvPr/>
        </p:nvGrpSpPr>
        <p:grpSpPr>
          <a:xfrm>
            <a:off x="4953000" y="1279525"/>
            <a:ext cx="2286000" cy="3886200"/>
            <a:chOff x="3120" y="806"/>
            <a:chExt cx="1440" cy="2448"/>
          </a:xfrm>
        </p:grpSpPr>
        <p:sp>
          <p:nvSpPr>
            <p:cNvPr id="46157" name="Line 220"/>
            <p:cNvSpPr/>
            <p:nvPr/>
          </p:nvSpPr>
          <p:spPr>
            <a:xfrm>
              <a:off x="3264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58" name="Line 221"/>
            <p:cNvSpPr/>
            <p:nvPr/>
          </p:nvSpPr>
          <p:spPr>
            <a:xfrm>
              <a:off x="3120" y="1718"/>
              <a:ext cx="0" cy="153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59" name="Line 222"/>
            <p:cNvSpPr/>
            <p:nvPr/>
          </p:nvSpPr>
          <p:spPr>
            <a:xfrm>
              <a:off x="4272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60" name="Line 223"/>
            <p:cNvSpPr/>
            <p:nvPr/>
          </p:nvSpPr>
          <p:spPr>
            <a:xfrm flipH="1">
              <a:off x="3984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61" name="Line 224"/>
            <p:cNvSpPr/>
            <p:nvPr/>
          </p:nvSpPr>
          <p:spPr>
            <a:xfrm flipH="1">
              <a:off x="3120" y="267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62" name="Line 225"/>
            <p:cNvSpPr/>
            <p:nvPr/>
          </p:nvSpPr>
          <p:spPr>
            <a:xfrm flipH="1">
              <a:off x="3264" y="229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63" name="Group 226"/>
            <p:cNvGrpSpPr/>
            <p:nvPr/>
          </p:nvGrpSpPr>
          <p:grpSpPr>
            <a:xfrm>
              <a:off x="3408" y="2198"/>
              <a:ext cx="720" cy="624"/>
              <a:chOff x="720" y="2928"/>
              <a:chExt cx="720" cy="624"/>
            </a:xfrm>
          </p:grpSpPr>
          <p:sp>
            <p:nvSpPr>
              <p:cNvPr id="46164" name="Rectangle 227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65" name="Text Box 228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</a:p>
            </p:txBody>
          </p:sp>
        </p:grpSp>
        <p:sp>
          <p:nvSpPr>
            <p:cNvPr id="46166" name="Line 229"/>
            <p:cNvSpPr/>
            <p:nvPr/>
          </p:nvSpPr>
          <p:spPr>
            <a:xfrm flipV="1">
              <a:off x="4128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67" name="Line 230"/>
            <p:cNvSpPr/>
            <p:nvPr/>
          </p:nvSpPr>
          <p:spPr>
            <a:xfrm>
              <a:off x="3984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68" name="Line 231"/>
            <p:cNvSpPr/>
            <p:nvPr/>
          </p:nvSpPr>
          <p:spPr>
            <a:xfrm flipH="1">
              <a:off x="3120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69" name="Line 232"/>
            <p:cNvSpPr/>
            <p:nvPr/>
          </p:nvSpPr>
          <p:spPr>
            <a:xfrm flipH="1">
              <a:off x="3264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70" name="Group 233"/>
            <p:cNvGrpSpPr/>
            <p:nvPr/>
          </p:nvGrpSpPr>
          <p:grpSpPr>
            <a:xfrm>
              <a:off x="3408" y="1238"/>
              <a:ext cx="720" cy="624"/>
              <a:chOff x="720" y="2928"/>
              <a:chExt cx="720" cy="624"/>
            </a:xfrm>
          </p:grpSpPr>
          <p:sp>
            <p:nvSpPr>
              <p:cNvPr id="46171" name="Rectangle 234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72" name="Text Box 235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</a:p>
            </p:txBody>
          </p:sp>
        </p:grpSp>
        <p:sp>
          <p:nvSpPr>
            <p:cNvPr id="46173" name="Text Box 236"/>
            <p:cNvSpPr txBox="1"/>
            <p:nvPr/>
          </p:nvSpPr>
          <p:spPr>
            <a:xfrm>
              <a:off x="3936" y="98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6174" name="Line 237"/>
            <p:cNvSpPr/>
            <p:nvPr/>
          </p:nvSpPr>
          <p:spPr>
            <a:xfrm flipH="1">
              <a:off x="4080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75" name="Line 238"/>
            <p:cNvSpPr/>
            <p:nvPr/>
          </p:nvSpPr>
          <p:spPr>
            <a:xfrm flipH="1">
              <a:off x="4224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76" name="Line 239"/>
            <p:cNvSpPr/>
            <p:nvPr/>
          </p:nvSpPr>
          <p:spPr>
            <a:xfrm flipH="1">
              <a:off x="3216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77" name="Text Box 240"/>
            <p:cNvSpPr txBox="1"/>
            <p:nvPr/>
          </p:nvSpPr>
          <p:spPr>
            <a:xfrm>
              <a:off x="3312" y="28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6178" name="Text Box 241"/>
            <p:cNvSpPr txBox="1"/>
            <p:nvPr/>
          </p:nvSpPr>
          <p:spPr>
            <a:xfrm>
              <a:off x="4080" y="161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74994" name="Text Box 242"/>
          <p:cNvSpPr txBox="1"/>
          <p:nvPr/>
        </p:nvSpPr>
        <p:spPr>
          <a:xfrm>
            <a:off x="8534400" y="2574925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4995" name="Text Box 243"/>
          <p:cNvSpPr txBox="1"/>
          <p:nvPr/>
        </p:nvSpPr>
        <p:spPr>
          <a:xfrm>
            <a:off x="0" y="4479925"/>
            <a:ext cx="1295400" cy="39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A9~A0</a:t>
            </a:r>
          </a:p>
        </p:txBody>
      </p:sp>
      <p:grpSp>
        <p:nvGrpSpPr>
          <p:cNvPr id="13" name="Group 244"/>
          <p:cNvGrpSpPr/>
          <p:nvPr/>
        </p:nvGrpSpPr>
        <p:grpSpPr>
          <a:xfrm>
            <a:off x="76200" y="958850"/>
            <a:ext cx="9067800" cy="717550"/>
            <a:chOff x="48" y="604"/>
            <a:chExt cx="5712" cy="452"/>
          </a:xfrm>
        </p:grpSpPr>
        <p:sp>
          <p:nvSpPr>
            <p:cNvPr id="46182" name="Line 245"/>
            <p:cNvSpPr/>
            <p:nvPr/>
          </p:nvSpPr>
          <p:spPr>
            <a:xfrm>
              <a:off x="624" y="806"/>
              <a:ext cx="51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6183" name="Line 246"/>
            <p:cNvSpPr/>
            <p:nvPr/>
          </p:nvSpPr>
          <p:spPr>
            <a:xfrm flipV="1">
              <a:off x="624" y="950"/>
              <a:ext cx="51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6184" name="Text Box 247"/>
            <p:cNvSpPr txBox="1"/>
            <p:nvPr/>
          </p:nvSpPr>
          <p:spPr>
            <a:xfrm>
              <a:off x="48" y="652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D7~D4</a:t>
              </a:r>
            </a:p>
          </p:txBody>
        </p:sp>
        <p:sp>
          <p:nvSpPr>
            <p:cNvPr id="46185" name="Text Box 248"/>
            <p:cNvSpPr txBox="1"/>
            <p:nvPr/>
          </p:nvSpPr>
          <p:spPr>
            <a:xfrm>
              <a:off x="48" y="806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D3~D0</a:t>
              </a:r>
            </a:p>
          </p:txBody>
        </p:sp>
        <p:sp>
          <p:nvSpPr>
            <p:cNvPr id="46186" name="Text Box 249"/>
            <p:cNvSpPr txBox="1"/>
            <p:nvPr/>
          </p:nvSpPr>
          <p:spPr>
            <a:xfrm>
              <a:off x="816" y="604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6187" name="Text Box 250"/>
            <p:cNvSpPr txBox="1"/>
            <p:nvPr/>
          </p:nvSpPr>
          <p:spPr>
            <a:xfrm>
              <a:off x="768" y="74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6188" name="Line 251"/>
            <p:cNvSpPr/>
            <p:nvPr/>
          </p:nvSpPr>
          <p:spPr>
            <a:xfrm flipH="1">
              <a:off x="912" y="75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89" name="Line 252"/>
            <p:cNvSpPr/>
            <p:nvPr/>
          </p:nvSpPr>
          <p:spPr>
            <a:xfrm flipH="1">
              <a:off x="864" y="902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4" name="Group 253"/>
          <p:cNvGrpSpPr/>
          <p:nvPr/>
        </p:nvGrpSpPr>
        <p:grpSpPr>
          <a:xfrm>
            <a:off x="0" y="4800600"/>
            <a:ext cx="9144000" cy="152400"/>
            <a:chOff x="0" y="3014"/>
            <a:chExt cx="5760" cy="96"/>
          </a:xfrm>
        </p:grpSpPr>
        <p:sp>
          <p:nvSpPr>
            <p:cNvPr id="46191" name="Line 254"/>
            <p:cNvSpPr/>
            <p:nvPr/>
          </p:nvSpPr>
          <p:spPr>
            <a:xfrm>
              <a:off x="0" y="3062"/>
              <a:ext cx="57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92" name="Line 255"/>
            <p:cNvSpPr/>
            <p:nvPr/>
          </p:nvSpPr>
          <p:spPr>
            <a:xfrm flipH="1">
              <a:off x="192" y="301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5008" name="Line 256"/>
          <p:cNvSpPr/>
          <p:nvPr/>
        </p:nvSpPr>
        <p:spPr>
          <a:xfrm>
            <a:off x="533400" y="3184525"/>
            <a:ext cx="7467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" name="Group 257"/>
          <p:cNvGrpSpPr/>
          <p:nvPr/>
        </p:nvGrpSpPr>
        <p:grpSpPr>
          <a:xfrm>
            <a:off x="0" y="2879725"/>
            <a:ext cx="990600" cy="396875"/>
            <a:chOff x="0" y="1814"/>
            <a:chExt cx="624" cy="250"/>
          </a:xfrm>
        </p:grpSpPr>
        <p:sp>
          <p:nvSpPr>
            <p:cNvPr id="46195" name="Text Box 258"/>
            <p:cNvSpPr txBox="1"/>
            <p:nvPr/>
          </p:nvSpPr>
          <p:spPr>
            <a:xfrm>
              <a:off x="0" y="1814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R/W</a:t>
              </a:r>
            </a:p>
          </p:txBody>
        </p:sp>
        <p:sp>
          <p:nvSpPr>
            <p:cNvPr id="46196" name="Line 259"/>
            <p:cNvSpPr/>
            <p:nvPr/>
          </p:nvSpPr>
          <p:spPr>
            <a:xfrm>
              <a:off x="192" y="1814"/>
              <a:ext cx="19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6" name="Group 260"/>
          <p:cNvGrpSpPr/>
          <p:nvPr/>
        </p:nvGrpSpPr>
        <p:grpSpPr>
          <a:xfrm>
            <a:off x="6248400" y="4953000"/>
            <a:ext cx="1828800" cy="1387475"/>
            <a:chOff x="3936" y="3120"/>
            <a:chExt cx="1152" cy="874"/>
          </a:xfrm>
        </p:grpSpPr>
        <p:sp>
          <p:nvSpPr>
            <p:cNvPr id="46198" name="Rectangle 261"/>
            <p:cNvSpPr/>
            <p:nvPr/>
          </p:nvSpPr>
          <p:spPr>
            <a:xfrm>
              <a:off x="4176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99" name="Oval 262"/>
            <p:cNvSpPr/>
            <p:nvPr/>
          </p:nvSpPr>
          <p:spPr>
            <a:xfrm flipH="1" flipV="1">
              <a:off x="4368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00" name="Line 263"/>
            <p:cNvSpPr/>
            <p:nvPr/>
          </p:nvSpPr>
          <p:spPr>
            <a:xfrm>
              <a:off x="4320" y="355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01" name="Line 264"/>
            <p:cNvSpPr/>
            <p:nvPr/>
          </p:nvSpPr>
          <p:spPr>
            <a:xfrm>
              <a:off x="4560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02" name="Text Box 265"/>
            <p:cNvSpPr txBox="1"/>
            <p:nvPr/>
          </p:nvSpPr>
          <p:spPr>
            <a:xfrm>
              <a:off x="3984" y="3744"/>
              <a:ext cx="110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A10</a:t>
              </a:r>
            </a:p>
          </p:txBody>
        </p:sp>
        <p:grpSp>
          <p:nvGrpSpPr>
            <p:cNvPr id="46203" name="Group 266"/>
            <p:cNvGrpSpPr/>
            <p:nvPr/>
          </p:nvGrpSpPr>
          <p:grpSpPr>
            <a:xfrm>
              <a:off x="3936" y="3120"/>
              <a:ext cx="480" cy="250"/>
              <a:chOff x="3696" y="3408"/>
              <a:chExt cx="480" cy="250"/>
            </a:xfrm>
          </p:grpSpPr>
          <p:sp>
            <p:nvSpPr>
              <p:cNvPr id="46204" name="Text Box 267"/>
              <p:cNvSpPr txBox="1"/>
              <p:nvPr/>
            </p:nvSpPr>
            <p:spPr>
              <a:xfrm>
                <a:off x="3696" y="3408"/>
                <a:ext cx="48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CS3</a:t>
                </a:r>
              </a:p>
            </p:txBody>
          </p:sp>
          <p:sp>
            <p:nvSpPr>
              <p:cNvPr id="46205" name="Line 268"/>
              <p:cNvSpPr/>
              <p:nvPr/>
            </p:nvSpPr>
            <p:spPr>
              <a:xfrm>
                <a:off x="3792" y="3418"/>
                <a:ext cx="192" cy="0"/>
              </a:xfrm>
              <a:prstGeom prst="line">
                <a:avLst/>
              </a:prstGeom>
              <a:ln w="28575" cap="sq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  <p:grpSp>
        <p:nvGrpSpPr>
          <p:cNvPr id="18" name="Group 269"/>
          <p:cNvGrpSpPr/>
          <p:nvPr/>
        </p:nvGrpSpPr>
        <p:grpSpPr>
          <a:xfrm>
            <a:off x="76200" y="4953000"/>
            <a:ext cx="1752600" cy="1355725"/>
            <a:chOff x="48" y="3120"/>
            <a:chExt cx="1104" cy="854"/>
          </a:xfrm>
        </p:grpSpPr>
        <p:sp>
          <p:nvSpPr>
            <p:cNvPr id="46207" name="Rectangle 270"/>
            <p:cNvSpPr/>
            <p:nvPr/>
          </p:nvSpPr>
          <p:spPr>
            <a:xfrm>
              <a:off x="288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08" name="Oval 271"/>
            <p:cNvSpPr/>
            <p:nvPr/>
          </p:nvSpPr>
          <p:spPr>
            <a:xfrm flipH="1" flipV="1">
              <a:off x="480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09" name="Line 272"/>
            <p:cNvSpPr/>
            <p:nvPr/>
          </p:nvSpPr>
          <p:spPr>
            <a:xfrm>
              <a:off x="384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10" name="Line 273"/>
            <p:cNvSpPr/>
            <p:nvPr/>
          </p:nvSpPr>
          <p:spPr>
            <a:xfrm>
              <a:off x="672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11" name="Text Box 274"/>
            <p:cNvSpPr txBox="1"/>
            <p:nvPr/>
          </p:nvSpPr>
          <p:spPr>
            <a:xfrm>
              <a:off x="48" y="3724"/>
              <a:ext cx="110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 A10</a:t>
              </a:r>
            </a:p>
          </p:txBody>
        </p:sp>
        <p:sp>
          <p:nvSpPr>
            <p:cNvPr id="46212" name="Text Box 275"/>
            <p:cNvSpPr txBox="1"/>
            <p:nvPr/>
          </p:nvSpPr>
          <p:spPr>
            <a:xfrm>
              <a:off x="96" y="3120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CS0</a:t>
              </a:r>
            </a:p>
          </p:txBody>
        </p:sp>
        <p:sp>
          <p:nvSpPr>
            <p:cNvPr id="46213" name="Line 276"/>
            <p:cNvSpPr/>
            <p:nvPr/>
          </p:nvSpPr>
          <p:spPr>
            <a:xfrm>
              <a:off x="192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14" name="Line 277"/>
            <p:cNvSpPr/>
            <p:nvPr/>
          </p:nvSpPr>
          <p:spPr>
            <a:xfrm>
              <a:off x="96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15" name="Line 278"/>
            <p:cNvSpPr/>
            <p:nvPr/>
          </p:nvSpPr>
          <p:spPr>
            <a:xfrm>
              <a:off x="720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9" name="Group 279"/>
          <p:cNvGrpSpPr/>
          <p:nvPr/>
        </p:nvGrpSpPr>
        <p:grpSpPr>
          <a:xfrm>
            <a:off x="2133600" y="4953000"/>
            <a:ext cx="1752600" cy="1355725"/>
            <a:chOff x="1344" y="3120"/>
            <a:chExt cx="1104" cy="854"/>
          </a:xfrm>
        </p:grpSpPr>
        <p:sp>
          <p:nvSpPr>
            <p:cNvPr id="46217" name="Rectangle 280"/>
            <p:cNvSpPr/>
            <p:nvPr/>
          </p:nvSpPr>
          <p:spPr>
            <a:xfrm>
              <a:off x="1584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18" name="Oval 281"/>
            <p:cNvSpPr/>
            <p:nvPr/>
          </p:nvSpPr>
          <p:spPr>
            <a:xfrm flipH="1" flipV="1">
              <a:off x="1776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19" name="Line 282"/>
            <p:cNvSpPr/>
            <p:nvPr/>
          </p:nvSpPr>
          <p:spPr>
            <a:xfrm>
              <a:off x="1680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20" name="Line 283"/>
            <p:cNvSpPr/>
            <p:nvPr/>
          </p:nvSpPr>
          <p:spPr>
            <a:xfrm>
              <a:off x="1968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21" name="Text Box 284"/>
            <p:cNvSpPr txBox="1"/>
            <p:nvPr/>
          </p:nvSpPr>
          <p:spPr>
            <a:xfrm>
              <a:off x="1344" y="3724"/>
              <a:ext cx="110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 A10</a:t>
              </a:r>
            </a:p>
          </p:txBody>
        </p:sp>
        <p:sp>
          <p:nvSpPr>
            <p:cNvPr id="46222" name="Text Box 285"/>
            <p:cNvSpPr txBox="1"/>
            <p:nvPr/>
          </p:nvSpPr>
          <p:spPr>
            <a:xfrm>
              <a:off x="1344" y="3120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CS1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3" name="Line 286"/>
            <p:cNvSpPr/>
            <p:nvPr/>
          </p:nvSpPr>
          <p:spPr>
            <a:xfrm>
              <a:off x="1440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24" name="Line 287"/>
            <p:cNvSpPr/>
            <p:nvPr/>
          </p:nvSpPr>
          <p:spPr>
            <a:xfrm>
              <a:off x="1392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0" name="Group 288"/>
          <p:cNvGrpSpPr/>
          <p:nvPr/>
        </p:nvGrpSpPr>
        <p:grpSpPr>
          <a:xfrm>
            <a:off x="4191000" y="4953000"/>
            <a:ext cx="1752600" cy="1355725"/>
            <a:chOff x="2640" y="3120"/>
            <a:chExt cx="1104" cy="854"/>
          </a:xfrm>
        </p:grpSpPr>
        <p:sp>
          <p:nvSpPr>
            <p:cNvPr id="46226" name="Rectangle 289"/>
            <p:cNvSpPr/>
            <p:nvPr/>
          </p:nvSpPr>
          <p:spPr>
            <a:xfrm>
              <a:off x="2880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7" name="Oval 290"/>
            <p:cNvSpPr/>
            <p:nvPr/>
          </p:nvSpPr>
          <p:spPr>
            <a:xfrm flipH="1" flipV="1">
              <a:off x="3072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8" name="Line 291"/>
            <p:cNvSpPr/>
            <p:nvPr/>
          </p:nvSpPr>
          <p:spPr>
            <a:xfrm>
              <a:off x="2976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29" name="Line 292"/>
            <p:cNvSpPr/>
            <p:nvPr/>
          </p:nvSpPr>
          <p:spPr>
            <a:xfrm>
              <a:off x="3264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30" name="Text Box 293"/>
            <p:cNvSpPr txBox="1"/>
            <p:nvPr/>
          </p:nvSpPr>
          <p:spPr>
            <a:xfrm>
              <a:off x="2640" y="3724"/>
              <a:ext cx="110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 A10</a:t>
              </a:r>
            </a:p>
          </p:txBody>
        </p:sp>
        <p:sp>
          <p:nvSpPr>
            <p:cNvPr id="46231" name="Text Box 294"/>
            <p:cNvSpPr txBox="1"/>
            <p:nvPr/>
          </p:nvSpPr>
          <p:spPr>
            <a:xfrm>
              <a:off x="2640" y="3120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CS2</a:t>
              </a:r>
            </a:p>
          </p:txBody>
        </p:sp>
        <p:sp>
          <p:nvSpPr>
            <p:cNvPr id="46232" name="Line 295"/>
            <p:cNvSpPr/>
            <p:nvPr/>
          </p:nvSpPr>
          <p:spPr>
            <a:xfrm>
              <a:off x="2736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33" name="Line 296"/>
            <p:cNvSpPr/>
            <p:nvPr/>
          </p:nvSpPr>
          <p:spPr>
            <a:xfrm>
              <a:off x="3312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5049" name="Text Box 297"/>
          <p:cNvSpPr txBox="1"/>
          <p:nvPr/>
        </p:nvSpPr>
        <p:spPr>
          <a:xfrm>
            <a:off x="2743200" y="5334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）扩展单元数</a:t>
            </a:r>
          </a:p>
        </p:txBody>
      </p:sp>
      <p:sp>
        <p:nvSpPr>
          <p:cNvPr id="75050" name="Text Box 298"/>
          <p:cNvSpPr txBox="1"/>
          <p:nvPr/>
        </p:nvSpPr>
        <p:spPr>
          <a:xfrm>
            <a:off x="5638800" y="5334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）连接控制线</a:t>
            </a:r>
          </a:p>
        </p:txBody>
      </p:sp>
      <p:sp>
        <p:nvSpPr>
          <p:cNvPr id="75051" name="Text Box 299"/>
          <p:cNvSpPr txBox="1"/>
          <p:nvPr/>
        </p:nvSpPr>
        <p:spPr>
          <a:xfrm>
            <a:off x="0" y="6338888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）形成片选逻辑电路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7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7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2" dur="500"/>
                                        <p:tgtEl>
                                          <p:spTgt spid="7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0" dur="500"/>
                                        <p:tgtEl>
                                          <p:spTgt spid="7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4" dur="500"/>
                                        <p:tgtEl>
                                          <p:spTgt spid="7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8" dur="500"/>
                                        <p:tgtEl>
                                          <p:spTgt spid="7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2" dur="500"/>
                                        <p:tgtEl>
                                          <p:spTgt spid="7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6" dur="500"/>
                                        <p:tgtEl>
                                          <p:spTgt spid="7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1" dur="500"/>
                                        <p:tgtEl>
                                          <p:spTgt spid="7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98" grpId="0"/>
      <p:bldP spid="74899" grpId="0"/>
      <p:bldP spid="74900" grpId="0"/>
      <p:bldP spid="74918" grpId="0"/>
      <p:bldP spid="74922" grpId="0"/>
      <p:bldP spid="74994" grpId="0"/>
      <p:bldP spid="74995" grpId="0"/>
      <p:bldP spid="75049" grpId="0"/>
      <p:bldP spid="75050" grpId="0"/>
      <p:bldP spid="75051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8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" name="Text Box 2"/>
          <p:cNvSpPr txBox="1"/>
          <p:nvPr/>
        </p:nvSpPr>
        <p:spPr>
          <a:xfrm>
            <a:off x="242888" y="146050"/>
            <a:ext cx="577691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即每一组的连接详图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584325" y="742950"/>
            <a:ext cx="7559675" cy="5718175"/>
            <a:chOff x="998" y="468"/>
            <a:chExt cx="4762" cy="3602"/>
          </a:xfrm>
        </p:grpSpPr>
        <p:grpSp>
          <p:nvGrpSpPr>
            <p:cNvPr id="47108" name="Group 4"/>
            <p:cNvGrpSpPr/>
            <p:nvPr/>
          </p:nvGrpSpPr>
          <p:grpSpPr>
            <a:xfrm>
              <a:off x="2782" y="1626"/>
              <a:ext cx="761" cy="851"/>
              <a:chOff x="1685" y="1719"/>
              <a:chExt cx="761" cy="851"/>
            </a:xfrm>
          </p:grpSpPr>
          <p:sp>
            <p:nvSpPr>
              <p:cNvPr id="47109" name="Rectangle 5"/>
              <p:cNvSpPr/>
              <p:nvPr/>
            </p:nvSpPr>
            <p:spPr>
              <a:xfrm rot="5400000">
                <a:off x="1624" y="1771"/>
                <a:ext cx="851" cy="738"/>
              </a:xfrm>
              <a:prstGeom prst="rect">
                <a:avLst/>
              </a:prstGeom>
              <a:solidFill>
                <a:srgbClr val="CCFFFF"/>
              </a:solidFill>
              <a:ln w="38100" cap="sq" cmpd="sng">
                <a:solidFill>
                  <a:schemeClr val="accent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0" name="Text Box 6"/>
              <p:cNvSpPr txBox="1"/>
              <p:nvPr/>
            </p:nvSpPr>
            <p:spPr>
              <a:xfrm>
                <a:off x="1696" y="1786"/>
                <a:ext cx="750" cy="53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r>
                  <a:rPr lang="en-US" altLang="zh-CN" sz="26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2114</a:t>
                </a:r>
              </a:p>
              <a:p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(1K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Symbol" panose="05050102010706020507" pitchFamily="18" charset="2"/>
                  </a:rPr>
                  <a:t>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4)</a:t>
                </a:r>
              </a:p>
            </p:txBody>
          </p:sp>
        </p:grpSp>
        <p:grpSp>
          <p:nvGrpSpPr>
            <p:cNvPr id="47111" name="Group 7"/>
            <p:cNvGrpSpPr/>
            <p:nvPr/>
          </p:nvGrpSpPr>
          <p:grpSpPr>
            <a:xfrm>
              <a:off x="2784" y="2802"/>
              <a:ext cx="739" cy="891"/>
              <a:chOff x="1776" y="1001"/>
              <a:chExt cx="769" cy="1002"/>
            </a:xfrm>
          </p:grpSpPr>
          <p:sp>
            <p:nvSpPr>
              <p:cNvPr id="47112" name="Rectangle 8"/>
              <p:cNvSpPr/>
              <p:nvPr/>
            </p:nvSpPr>
            <p:spPr>
              <a:xfrm rot="5400000">
                <a:off x="1655" y="1113"/>
                <a:ext cx="1002" cy="769"/>
              </a:xfrm>
              <a:prstGeom prst="rect">
                <a:avLst/>
              </a:prstGeom>
              <a:solidFill>
                <a:srgbClr val="CCFFFF"/>
              </a:solidFill>
              <a:ln w="38100" cap="sq" cmpd="sng">
                <a:solidFill>
                  <a:schemeClr val="accent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3" name="Text Box 9"/>
              <p:cNvSpPr txBox="1"/>
              <p:nvPr/>
            </p:nvSpPr>
            <p:spPr>
              <a:xfrm>
                <a:off x="1787" y="1169"/>
                <a:ext cx="750" cy="60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r>
                  <a:rPr lang="en-US" altLang="zh-CN" sz="26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2114</a:t>
                </a:r>
              </a:p>
              <a:p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(1K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Symbol" panose="05050102010706020507" pitchFamily="18" charset="2"/>
                  </a:rPr>
                  <a:t>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4)</a:t>
                </a:r>
              </a:p>
            </p:txBody>
          </p:sp>
        </p:grpSp>
        <p:sp>
          <p:nvSpPr>
            <p:cNvPr id="47114" name="Line 10"/>
            <p:cNvSpPr/>
            <p:nvPr/>
          </p:nvSpPr>
          <p:spPr>
            <a:xfrm>
              <a:off x="1665" y="565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5" name="Line 11"/>
            <p:cNvSpPr/>
            <p:nvPr/>
          </p:nvSpPr>
          <p:spPr>
            <a:xfrm>
              <a:off x="1661" y="681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6" name="Line 12"/>
            <p:cNvSpPr/>
            <p:nvPr/>
          </p:nvSpPr>
          <p:spPr>
            <a:xfrm>
              <a:off x="1667" y="807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7" name="Line 13"/>
            <p:cNvSpPr/>
            <p:nvPr/>
          </p:nvSpPr>
          <p:spPr>
            <a:xfrm>
              <a:off x="1665" y="923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8" name="Line 14"/>
            <p:cNvSpPr/>
            <p:nvPr/>
          </p:nvSpPr>
          <p:spPr>
            <a:xfrm>
              <a:off x="1665" y="1049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9" name="Line 15"/>
            <p:cNvSpPr/>
            <p:nvPr/>
          </p:nvSpPr>
          <p:spPr>
            <a:xfrm>
              <a:off x="1665" y="1205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0" name="Line 16"/>
            <p:cNvSpPr/>
            <p:nvPr/>
          </p:nvSpPr>
          <p:spPr>
            <a:xfrm>
              <a:off x="1665" y="1331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1" name="Line 17"/>
            <p:cNvSpPr/>
            <p:nvPr/>
          </p:nvSpPr>
          <p:spPr>
            <a:xfrm>
              <a:off x="1665" y="1477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2" name="Freeform 18"/>
            <p:cNvSpPr/>
            <p:nvPr/>
          </p:nvSpPr>
          <p:spPr>
            <a:xfrm>
              <a:off x="3530" y="564"/>
              <a:ext cx="364" cy="1152"/>
            </a:xfrm>
            <a:custGeom>
              <a:avLst/>
              <a:gdLst/>
              <a:ahLst/>
              <a:cxnLst>
                <a:cxn ang="0">
                  <a:pos x="0" y="1422"/>
                </a:cxn>
                <a:cxn ang="0">
                  <a:pos x="393800" y="1422"/>
                </a:cxn>
                <a:cxn ang="0">
                  <a:pos x="393800" y="0"/>
                </a:cxn>
              </a:cxnLst>
              <a:rect l="0" t="0" r="0" b="0"/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Freeform 19"/>
            <p:cNvSpPr/>
            <p:nvPr/>
          </p:nvSpPr>
          <p:spPr>
            <a:xfrm>
              <a:off x="3513" y="678"/>
              <a:ext cx="477" cy="1227"/>
            </a:xfrm>
            <a:custGeom>
              <a:avLst/>
              <a:gdLst/>
              <a:ahLst/>
              <a:cxnLst>
                <a:cxn ang="0">
                  <a:pos x="0" y="2510"/>
                </a:cxn>
                <a:cxn ang="0">
                  <a:pos x="4487051" y="2510"/>
                </a:cxn>
                <a:cxn ang="0">
                  <a:pos x="4487051" y="0"/>
                </a:cxn>
              </a:cxnLst>
              <a:rect l="0" t="0" r="0" b="0"/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Freeform 20"/>
            <p:cNvSpPr/>
            <p:nvPr/>
          </p:nvSpPr>
          <p:spPr>
            <a:xfrm>
              <a:off x="3509" y="803"/>
              <a:ext cx="567" cy="1293"/>
            </a:xfrm>
            <a:custGeom>
              <a:avLst/>
              <a:gdLst/>
              <a:ahLst/>
              <a:cxnLst>
                <a:cxn ang="0">
                  <a:pos x="0" y="4024"/>
                </a:cxn>
                <a:cxn ang="0">
                  <a:pos x="21257722" y="4024"/>
                </a:cxn>
                <a:cxn ang="0">
                  <a:pos x="21257722" y="0"/>
                </a:cxn>
              </a:cxnLst>
              <a:rect l="0" t="0" r="0" b="0"/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21"/>
            <p:cNvSpPr/>
            <p:nvPr/>
          </p:nvSpPr>
          <p:spPr>
            <a:xfrm>
              <a:off x="3514" y="916"/>
              <a:ext cx="658" cy="1381"/>
            </a:xfrm>
            <a:custGeom>
              <a:avLst/>
              <a:gdLst/>
              <a:ahLst/>
              <a:cxnLst>
                <a:cxn ang="0">
                  <a:pos x="0" y="7273"/>
                </a:cxn>
                <a:cxn ang="0">
                  <a:pos x="81138305" y="7273"/>
                </a:cxn>
                <a:cxn ang="0">
                  <a:pos x="81138305" y="0"/>
                </a:cxn>
              </a:cxnLst>
              <a:rect l="0" t="0" r="0" b="0"/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Freeform 22"/>
            <p:cNvSpPr/>
            <p:nvPr/>
          </p:nvSpPr>
          <p:spPr>
            <a:xfrm>
              <a:off x="3529" y="1040"/>
              <a:ext cx="735" cy="1920"/>
            </a:xfrm>
            <a:custGeom>
              <a:avLst/>
              <a:gdLst/>
              <a:ahLst/>
              <a:cxnLst>
                <a:cxn ang="0">
                  <a:pos x="0" y="141185"/>
                </a:cxn>
                <a:cxn ang="0">
                  <a:pos x="219691930" y="141185"/>
                </a:cxn>
                <a:cxn ang="0">
                  <a:pos x="219691930" y="0"/>
                </a:cxn>
              </a:cxnLst>
              <a:rect l="0" t="0" r="0" b="0"/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Freeform 23"/>
            <p:cNvSpPr/>
            <p:nvPr/>
          </p:nvSpPr>
          <p:spPr>
            <a:xfrm>
              <a:off x="3526" y="1197"/>
              <a:ext cx="841" cy="1951"/>
            </a:xfrm>
            <a:custGeom>
              <a:avLst/>
              <a:gdLst/>
              <a:ahLst/>
              <a:cxnLst>
                <a:cxn ang="0">
                  <a:pos x="0" y="163091"/>
                </a:cxn>
                <a:cxn ang="0">
                  <a:pos x="738594993" y="163091"/>
                </a:cxn>
                <a:cxn ang="0">
                  <a:pos x="738594993" y="0"/>
                </a:cxn>
              </a:cxnLst>
              <a:rect l="0" t="0" r="0" b="0"/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Freeform 24"/>
            <p:cNvSpPr/>
            <p:nvPr/>
          </p:nvSpPr>
          <p:spPr>
            <a:xfrm>
              <a:off x="3532" y="1332"/>
              <a:ext cx="932" cy="2012"/>
            </a:xfrm>
            <a:custGeom>
              <a:avLst/>
              <a:gdLst/>
              <a:ahLst/>
              <a:cxnLst>
                <a:cxn ang="0">
                  <a:pos x="0" y="215133"/>
                </a:cxn>
                <a:cxn ang="0">
                  <a:pos x="1862186316" y="215133"/>
                </a:cxn>
                <a:cxn ang="0">
                  <a:pos x="1862186316" y="0"/>
                </a:cxn>
              </a:cxnLst>
              <a:rect l="0" t="0" r="0" b="0"/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25"/>
            <p:cNvSpPr/>
            <p:nvPr/>
          </p:nvSpPr>
          <p:spPr>
            <a:xfrm>
              <a:off x="3523" y="1464"/>
              <a:ext cx="1038" cy="2092"/>
            </a:xfrm>
            <a:custGeom>
              <a:avLst/>
              <a:gdLst/>
              <a:ahLst/>
              <a:cxnLst>
                <a:cxn ang="0">
                  <a:pos x="0" y="305637"/>
                </a:cxn>
                <a:cxn ang="0">
                  <a:pos x="2147483647" y="305637"/>
                </a:cxn>
                <a:cxn ang="0">
                  <a:pos x="2147483647" y="0"/>
                </a:cxn>
              </a:cxnLst>
              <a:rect l="0" t="0" r="0" b="0"/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30" name="Group 26"/>
            <p:cNvGrpSpPr/>
            <p:nvPr/>
          </p:nvGrpSpPr>
          <p:grpSpPr>
            <a:xfrm>
              <a:off x="1822" y="3919"/>
              <a:ext cx="3938" cy="151"/>
              <a:chOff x="925" y="3891"/>
              <a:chExt cx="3938" cy="151"/>
            </a:xfrm>
          </p:grpSpPr>
          <p:sp>
            <p:nvSpPr>
              <p:cNvPr id="47131" name="AutoShape 27"/>
              <p:cNvSpPr/>
              <p:nvPr/>
            </p:nvSpPr>
            <p:spPr>
              <a:xfrm>
                <a:off x="4287" y="3891"/>
                <a:ext cx="576" cy="151"/>
              </a:xfrm>
              <a:prstGeom prst="rightArrow">
                <a:avLst>
                  <a:gd name="adj1" fmla="val 50000"/>
                  <a:gd name="adj2" fmla="val 95293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32" name="Rectangle 28"/>
              <p:cNvSpPr/>
              <p:nvPr/>
            </p:nvSpPr>
            <p:spPr>
              <a:xfrm>
                <a:off x="925" y="3931"/>
                <a:ext cx="3464" cy="7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133" name="Rectangle 29"/>
            <p:cNvSpPr/>
            <p:nvPr/>
          </p:nvSpPr>
          <p:spPr>
            <a:xfrm>
              <a:off x="1352" y="468"/>
              <a:ext cx="434" cy="1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7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 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 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 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47134" name="Rectangle 30"/>
            <p:cNvSpPr/>
            <p:nvPr/>
          </p:nvSpPr>
          <p:spPr>
            <a:xfrm>
              <a:off x="3563" y="2773"/>
              <a:ext cx="456" cy="8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2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 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47135" name="Rectangle 31"/>
            <p:cNvSpPr/>
            <p:nvPr/>
          </p:nvSpPr>
          <p:spPr>
            <a:xfrm>
              <a:off x="3534" y="1520"/>
              <a:ext cx="355" cy="8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7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 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</a:p>
          </p:txBody>
        </p:sp>
        <p:sp>
          <p:nvSpPr>
            <p:cNvPr id="47136" name="Line 32"/>
            <p:cNvSpPr/>
            <p:nvPr/>
          </p:nvSpPr>
          <p:spPr>
            <a:xfrm>
              <a:off x="3141" y="2464"/>
              <a:ext cx="0" cy="33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37" name="Line 33"/>
            <p:cNvSpPr/>
            <p:nvPr/>
          </p:nvSpPr>
          <p:spPr>
            <a:xfrm>
              <a:off x="1715" y="2636"/>
              <a:ext cx="141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grpSp>
          <p:nvGrpSpPr>
            <p:cNvPr id="47138" name="Group 34"/>
            <p:cNvGrpSpPr/>
            <p:nvPr/>
          </p:nvGrpSpPr>
          <p:grpSpPr>
            <a:xfrm>
              <a:off x="1160" y="2464"/>
              <a:ext cx="667" cy="327"/>
              <a:chOff x="263" y="2466"/>
              <a:chExt cx="667" cy="327"/>
            </a:xfrm>
          </p:grpSpPr>
          <p:sp>
            <p:nvSpPr>
              <p:cNvPr id="47139" name="Text Box 35"/>
              <p:cNvSpPr txBox="1"/>
              <p:nvPr/>
            </p:nvSpPr>
            <p:spPr>
              <a:xfrm>
                <a:off x="263" y="2466"/>
                <a:ext cx="66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R/W</a:t>
                </a:r>
              </a:p>
            </p:txBody>
          </p:sp>
          <p:sp>
            <p:nvSpPr>
              <p:cNvPr id="47140" name="Line 36"/>
              <p:cNvSpPr/>
              <p:nvPr/>
            </p:nvSpPr>
            <p:spPr>
              <a:xfrm>
                <a:off x="546" y="2536"/>
                <a:ext cx="212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7141" name="Group 37"/>
            <p:cNvGrpSpPr/>
            <p:nvPr/>
          </p:nvGrpSpPr>
          <p:grpSpPr>
            <a:xfrm>
              <a:off x="3119" y="2484"/>
              <a:ext cx="446" cy="288"/>
              <a:chOff x="616" y="3274"/>
              <a:chExt cx="446" cy="288"/>
            </a:xfrm>
          </p:grpSpPr>
          <p:sp>
            <p:nvSpPr>
              <p:cNvPr id="47142" name="Text Box 38"/>
              <p:cNvSpPr txBox="1"/>
              <p:nvPr/>
            </p:nvSpPr>
            <p:spPr>
              <a:xfrm>
                <a:off x="616" y="3274"/>
                <a:ext cx="44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WE</a:t>
                </a:r>
              </a:p>
            </p:txBody>
          </p:sp>
          <p:sp>
            <p:nvSpPr>
              <p:cNvPr id="47143" name="Line 39"/>
              <p:cNvSpPr/>
              <p:nvPr/>
            </p:nvSpPr>
            <p:spPr>
              <a:xfrm>
                <a:off x="687" y="3335"/>
                <a:ext cx="283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7144" name="AutoShape 40"/>
            <p:cNvSpPr/>
            <p:nvPr/>
          </p:nvSpPr>
          <p:spPr>
            <a:xfrm>
              <a:off x="2332" y="1948"/>
              <a:ext cx="434" cy="107"/>
            </a:xfrm>
            <a:prstGeom prst="rightArrow">
              <a:avLst>
                <a:gd name="adj1" fmla="val 50000"/>
                <a:gd name="adj2" fmla="val 101326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5" name="AutoShape 41"/>
            <p:cNvSpPr/>
            <p:nvPr/>
          </p:nvSpPr>
          <p:spPr>
            <a:xfrm>
              <a:off x="2357" y="3135"/>
              <a:ext cx="424" cy="107"/>
            </a:xfrm>
            <a:prstGeom prst="rightArrow">
              <a:avLst>
                <a:gd name="adj1" fmla="val 50000"/>
                <a:gd name="adj2" fmla="val 98992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6" name="Rectangle 42"/>
            <p:cNvSpPr/>
            <p:nvPr/>
          </p:nvSpPr>
          <p:spPr>
            <a:xfrm>
              <a:off x="4458" y="3659"/>
              <a:ext cx="1222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47147" name="Rectangle 43"/>
            <p:cNvSpPr/>
            <p:nvPr/>
          </p:nvSpPr>
          <p:spPr>
            <a:xfrm>
              <a:off x="2303" y="1979"/>
              <a:ext cx="60" cy="1984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8" name="Text Box 44"/>
            <p:cNvSpPr txBox="1"/>
            <p:nvPr/>
          </p:nvSpPr>
          <p:spPr>
            <a:xfrm>
              <a:off x="2066" y="1688"/>
              <a:ext cx="718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9~</a:t>
              </a:r>
              <a:r>
                <a:rPr lang="en-US" altLang="zh-CN" sz="26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</a:p>
          </p:txBody>
        </p:sp>
        <p:grpSp>
          <p:nvGrpSpPr>
            <p:cNvPr id="47149" name="Group 45"/>
            <p:cNvGrpSpPr/>
            <p:nvPr/>
          </p:nvGrpSpPr>
          <p:grpSpPr>
            <a:xfrm>
              <a:off x="998" y="3208"/>
              <a:ext cx="1038" cy="596"/>
              <a:chOff x="998" y="3268"/>
              <a:chExt cx="1038" cy="596"/>
            </a:xfrm>
          </p:grpSpPr>
          <p:sp>
            <p:nvSpPr>
              <p:cNvPr id="47150" name="Rectangle 46"/>
              <p:cNvSpPr/>
              <p:nvPr/>
            </p:nvSpPr>
            <p:spPr>
              <a:xfrm>
                <a:off x="1695" y="3413"/>
                <a:ext cx="262" cy="404"/>
              </a:xfrm>
              <a:prstGeom prst="rect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1" name="Line 47"/>
              <p:cNvSpPr/>
              <p:nvPr/>
            </p:nvSpPr>
            <p:spPr>
              <a:xfrm>
                <a:off x="1422" y="3464"/>
                <a:ext cx="263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52" name="Line 48"/>
              <p:cNvSpPr/>
              <p:nvPr/>
            </p:nvSpPr>
            <p:spPr>
              <a:xfrm>
                <a:off x="1427" y="3722"/>
                <a:ext cx="263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7153" name="Group 49"/>
              <p:cNvGrpSpPr/>
              <p:nvPr/>
            </p:nvGrpSpPr>
            <p:grpSpPr>
              <a:xfrm>
                <a:off x="1004" y="3268"/>
                <a:ext cx="470" cy="327"/>
                <a:chOff x="4633" y="2654"/>
                <a:chExt cx="470" cy="327"/>
              </a:xfrm>
            </p:grpSpPr>
            <p:sp>
              <p:nvSpPr>
                <p:cNvPr id="47154" name="Rectangle 50"/>
                <p:cNvSpPr/>
                <p:nvPr/>
              </p:nvSpPr>
              <p:spPr>
                <a:xfrm>
                  <a:off x="4633" y="2654"/>
                  <a:ext cx="47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A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11</a:t>
                  </a:r>
                </a:p>
              </p:txBody>
            </p:sp>
            <p:sp>
              <p:nvSpPr>
                <p:cNvPr id="47155" name="Line 51"/>
                <p:cNvSpPr/>
                <p:nvPr/>
              </p:nvSpPr>
              <p:spPr>
                <a:xfrm flipV="1">
                  <a:off x="4700" y="2717"/>
                  <a:ext cx="121" cy="1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7156" name="Group 52"/>
              <p:cNvGrpSpPr/>
              <p:nvPr/>
            </p:nvGrpSpPr>
            <p:grpSpPr>
              <a:xfrm>
                <a:off x="998" y="3537"/>
                <a:ext cx="470" cy="327"/>
                <a:chOff x="998" y="3537"/>
                <a:chExt cx="470" cy="327"/>
              </a:xfrm>
            </p:grpSpPr>
            <p:sp>
              <p:nvSpPr>
                <p:cNvPr id="47157" name="Rectangle 53"/>
                <p:cNvSpPr/>
                <p:nvPr/>
              </p:nvSpPr>
              <p:spPr>
                <a:xfrm>
                  <a:off x="998" y="3537"/>
                  <a:ext cx="47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A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10</a:t>
                  </a:r>
                </a:p>
              </p:txBody>
            </p:sp>
            <p:sp>
              <p:nvSpPr>
                <p:cNvPr id="47158" name="Line 54"/>
                <p:cNvSpPr/>
                <p:nvPr/>
              </p:nvSpPr>
              <p:spPr>
                <a:xfrm flipV="1">
                  <a:off x="1075" y="3610"/>
                  <a:ext cx="121" cy="1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7159" name="Oval 55"/>
              <p:cNvSpPr/>
              <p:nvPr/>
            </p:nvSpPr>
            <p:spPr>
              <a:xfrm>
                <a:off x="1977" y="3574"/>
                <a:ext cx="59" cy="59"/>
              </a:xfrm>
              <a:prstGeom prst="ellipse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160" name="Oval 56"/>
            <p:cNvSpPr/>
            <p:nvPr/>
          </p:nvSpPr>
          <p:spPr>
            <a:xfrm>
              <a:off x="2730" y="2327"/>
              <a:ext cx="59" cy="59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61" name="Oval 57"/>
            <p:cNvSpPr/>
            <p:nvPr/>
          </p:nvSpPr>
          <p:spPr>
            <a:xfrm>
              <a:off x="2725" y="3514"/>
              <a:ext cx="59" cy="59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62" name="Line 58"/>
            <p:cNvSpPr/>
            <p:nvPr/>
          </p:nvSpPr>
          <p:spPr>
            <a:xfrm>
              <a:off x="2039" y="3545"/>
              <a:ext cx="677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63" name="Freeform 59"/>
            <p:cNvSpPr/>
            <p:nvPr/>
          </p:nvSpPr>
          <p:spPr>
            <a:xfrm>
              <a:off x="2180" y="2352"/>
              <a:ext cx="536" cy="1183"/>
            </a:xfrm>
            <a:custGeom>
              <a:avLst/>
              <a:gdLst/>
              <a:ahLst/>
              <a:cxnLst>
                <a:cxn ang="0">
                  <a:pos x="0" y="1035"/>
                </a:cxn>
                <a:cxn ang="0">
                  <a:pos x="0" y="0"/>
                </a:cxn>
                <a:cxn ang="0">
                  <a:pos x="536" y="0"/>
                </a:cxn>
              </a:cxnLst>
              <a:rect l="0" t="0" r="0" b="0"/>
              <a:pathLst>
                <a:path w="536" h="1203">
                  <a:moveTo>
                    <a:pt x="0" y="1203"/>
                  </a:moveTo>
                  <a:lnTo>
                    <a:pt x="0" y="0"/>
                  </a:lnTo>
                  <a:lnTo>
                    <a:pt x="536" y="0"/>
                  </a:ln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64" name="Group 60"/>
            <p:cNvGrpSpPr/>
            <p:nvPr/>
          </p:nvGrpSpPr>
          <p:grpSpPr>
            <a:xfrm>
              <a:off x="1749" y="2870"/>
              <a:ext cx="478" cy="308"/>
              <a:chOff x="4387" y="2266"/>
              <a:chExt cx="478" cy="308"/>
            </a:xfrm>
          </p:grpSpPr>
          <p:sp>
            <p:nvSpPr>
              <p:cNvPr id="47165" name="Rectangle 61"/>
              <p:cNvSpPr/>
              <p:nvPr/>
            </p:nvSpPr>
            <p:spPr>
              <a:xfrm>
                <a:off x="4387" y="2266"/>
                <a:ext cx="478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CS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0</a:t>
                </a:r>
              </a:p>
            </p:txBody>
          </p:sp>
          <p:sp>
            <p:nvSpPr>
              <p:cNvPr id="47166" name="Line 62"/>
              <p:cNvSpPr/>
              <p:nvPr/>
            </p:nvSpPr>
            <p:spPr>
              <a:xfrm>
                <a:off x="4457" y="2314"/>
                <a:ext cx="333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7167" name="Group 63"/>
            <p:cNvGrpSpPr/>
            <p:nvPr/>
          </p:nvGrpSpPr>
          <p:grpSpPr>
            <a:xfrm>
              <a:off x="2425" y="2100"/>
              <a:ext cx="362" cy="288"/>
              <a:chOff x="4256" y="2577"/>
              <a:chExt cx="362" cy="288"/>
            </a:xfrm>
          </p:grpSpPr>
          <p:sp>
            <p:nvSpPr>
              <p:cNvPr id="47168" name="Rectangle 64"/>
              <p:cNvSpPr/>
              <p:nvPr/>
            </p:nvSpPr>
            <p:spPr>
              <a:xfrm>
                <a:off x="4256" y="2577"/>
                <a:ext cx="36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CS</a:t>
                </a:r>
              </a:p>
            </p:txBody>
          </p:sp>
          <p:sp>
            <p:nvSpPr>
              <p:cNvPr id="47169" name="Line 65"/>
              <p:cNvSpPr/>
              <p:nvPr/>
            </p:nvSpPr>
            <p:spPr>
              <a:xfrm>
                <a:off x="4345" y="2637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7170" name="Group 66"/>
            <p:cNvGrpSpPr/>
            <p:nvPr/>
          </p:nvGrpSpPr>
          <p:grpSpPr>
            <a:xfrm>
              <a:off x="2421" y="3297"/>
              <a:ext cx="362" cy="288"/>
              <a:chOff x="4256" y="2577"/>
              <a:chExt cx="362" cy="288"/>
            </a:xfrm>
          </p:grpSpPr>
          <p:sp>
            <p:nvSpPr>
              <p:cNvPr id="47171" name="Rectangle 67"/>
              <p:cNvSpPr/>
              <p:nvPr/>
            </p:nvSpPr>
            <p:spPr>
              <a:xfrm>
                <a:off x="4256" y="2577"/>
                <a:ext cx="36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CS</a:t>
                </a:r>
              </a:p>
            </p:txBody>
          </p:sp>
          <p:sp>
            <p:nvSpPr>
              <p:cNvPr id="47172" name="Line 68"/>
              <p:cNvSpPr/>
              <p:nvPr/>
            </p:nvSpPr>
            <p:spPr>
              <a:xfrm>
                <a:off x="4345" y="2637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75845" name="Oval 69"/>
          <p:cNvSpPr/>
          <p:nvPr/>
        </p:nvSpPr>
        <p:spPr>
          <a:xfrm>
            <a:off x="1155700" y="4941888"/>
            <a:ext cx="2212975" cy="1347787"/>
          </a:xfrm>
          <a:prstGeom prst="ellipse">
            <a:avLst/>
          </a:prstGeom>
          <a:noFill/>
          <a:ln w="158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846" name="Line 70"/>
          <p:cNvSpPr/>
          <p:nvPr/>
        </p:nvSpPr>
        <p:spPr>
          <a:xfrm flipH="1" flipV="1">
            <a:off x="1266825" y="3497263"/>
            <a:ext cx="417513" cy="149225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</p:spPr>
      </p:sp>
      <p:grpSp>
        <p:nvGrpSpPr>
          <p:cNvPr id="14" name="Group 71"/>
          <p:cNvGrpSpPr/>
          <p:nvPr/>
        </p:nvGrpSpPr>
        <p:grpSpPr>
          <a:xfrm>
            <a:off x="396875" y="2466975"/>
            <a:ext cx="1655763" cy="919163"/>
            <a:chOff x="250" y="1614"/>
            <a:chExt cx="1043" cy="579"/>
          </a:xfrm>
        </p:grpSpPr>
        <p:grpSp>
          <p:nvGrpSpPr>
            <p:cNvPr id="47176" name="Group 72"/>
            <p:cNvGrpSpPr/>
            <p:nvPr/>
          </p:nvGrpSpPr>
          <p:grpSpPr>
            <a:xfrm>
              <a:off x="859" y="1737"/>
              <a:ext cx="272" cy="425"/>
              <a:chOff x="627" y="1677"/>
              <a:chExt cx="272" cy="425"/>
            </a:xfrm>
          </p:grpSpPr>
          <p:sp>
            <p:nvSpPr>
              <p:cNvPr id="47177" name="Rectangle 73"/>
              <p:cNvSpPr/>
              <p:nvPr/>
            </p:nvSpPr>
            <p:spPr>
              <a:xfrm>
                <a:off x="627" y="1677"/>
                <a:ext cx="272" cy="425"/>
              </a:xfrm>
              <a:prstGeom prst="rect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78" name="Rectangle 74"/>
              <p:cNvSpPr/>
              <p:nvPr/>
            </p:nvSpPr>
            <p:spPr>
              <a:xfrm>
                <a:off x="627" y="1705"/>
                <a:ext cx="26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</p:grpSp>
        <p:sp>
          <p:nvSpPr>
            <p:cNvPr id="47179" name="Rectangle 75"/>
            <p:cNvSpPr/>
            <p:nvPr/>
          </p:nvSpPr>
          <p:spPr>
            <a:xfrm>
              <a:off x="251" y="1614"/>
              <a:ext cx="4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</a:p>
          </p:txBody>
        </p:sp>
        <p:sp>
          <p:nvSpPr>
            <p:cNvPr id="47180" name="Rectangle 76"/>
            <p:cNvSpPr/>
            <p:nvPr/>
          </p:nvSpPr>
          <p:spPr>
            <a:xfrm>
              <a:off x="250" y="1866"/>
              <a:ext cx="4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</a:p>
          </p:txBody>
        </p:sp>
        <p:grpSp>
          <p:nvGrpSpPr>
            <p:cNvPr id="47181" name="Group 77"/>
            <p:cNvGrpSpPr/>
            <p:nvPr/>
          </p:nvGrpSpPr>
          <p:grpSpPr>
            <a:xfrm>
              <a:off x="667" y="1808"/>
              <a:ext cx="186" cy="258"/>
              <a:chOff x="586" y="1758"/>
              <a:chExt cx="126" cy="258"/>
            </a:xfrm>
          </p:grpSpPr>
          <p:sp>
            <p:nvSpPr>
              <p:cNvPr id="47182" name="Line 78"/>
              <p:cNvSpPr/>
              <p:nvPr/>
            </p:nvSpPr>
            <p:spPr>
              <a:xfrm>
                <a:off x="586" y="1758"/>
                <a:ext cx="121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83" name="Line 79"/>
              <p:cNvSpPr/>
              <p:nvPr/>
            </p:nvSpPr>
            <p:spPr>
              <a:xfrm>
                <a:off x="591" y="2016"/>
                <a:ext cx="121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7184" name="Line 80"/>
            <p:cNvSpPr/>
            <p:nvPr/>
          </p:nvSpPr>
          <p:spPr>
            <a:xfrm>
              <a:off x="1132" y="1910"/>
              <a:ext cx="161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5857" name="Oval 81"/>
          <p:cNvSpPr/>
          <p:nvPr/>
        </p:nvSpPr>
        <p:spPr>
          <a:xfrm>
            <a:off x="219075" y="2382838"/>
            <a:ext cx="2116138" cy="1154112"/>
          </a:xfrm>
          <a:prstGeom prst="ellipse">
            <a:avLst/>
          </a:prstGeom>
          <a:noFill/>
          <a:ln w="158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/>
      <p:bldP spid="75845" grpId="0" bldLvl="0" animBg="1"/>
      <p:bldP spid="75857" grpId="0" bldLvl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Text Box 2"/>
          <p:cNvSpPr txBox="1"/>
          <p:nvPr/>
        </p:nvSpPr>
        <p:spPr>
          <a:xfrm>
            <a:off x="646113" y="95250"/>
            <a:ext cx="8534400" cy="2528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某半导体存储器，按字节编址。其中，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0000H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07FFH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区，选用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EPROM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芯片（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2KB/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片）；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0800H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13FFH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区，选用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芯片（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2KB/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片和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1KB/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片）。地址总线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A15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（低）。给出地址分配和片选逻辑。</a:t>
            </a:r>
          </a:p>
        </p:txBody>
      </p:sp>
      <p:sp>
        <p:nvSpPr>
          <p:cNvPr id="76803" name="Text Box 3"/>
          <p:cNvSpPr txBox="1"/>
          <p:nvPr/>
        </p:nvSpPr>
        <p:spPr>
          <a:xfrm>
            <a:off x="-47625" y="952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</a:p>
        </p:txBody>
      </p:sp>
      <p:sp>
        <p:nvSpPr>
          <p:cNvPr id="76804" name="Text Box 4"/>
          <p:cNvSpPr txBox="1"/>
          <p:nvPr/>
        </p:nvSpPr>
        <p:spPr>
          <a:xfrm>
            <a:off x="0" y="2762250"/>
            <a:ext cx="6172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计算容量和芯片数</a:t>
            </a:r>
          </a:p>
        </p:txBody>
      </p:sp>
      <p:sp>
        <p:nvSpPr>
          <p:cNvPr id="76805" name="Text Box 5"/>
          <p:cNvSpPr txBox="1"/>
          <p:nvPr/>
        </p:nvSpPr>
        <p:spPr>
          <a:xfrm>
            <a:off x="0" y="3295650"/>
            <a:ext cx="4419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区：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2KB       </a:t>
            </a:r>
          </a:p>
        </p:txBody>
      </p:sp>
      <p:sp>
        <p:nvSpPr>
          <p:cNvPr id="76806" name="Text Box 6"/>
          <p:cNvSpPr txBox="1"/>
          <p:nvPr/>
        </p:nvSpPr>
        <p:spPr>
          <a:xfrm>
            <a:off x="3581400" y="3295650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区：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3KB       </a:t>
            </a:r>
          </a:p>
        </p:txBody>
      </p:sp>
      <p:sp>
        <p:nvSpPr>
          <p:cNvPr id="76807" name="Text Box 7"/>
          <p:cNvSpPr txBox="1"/>
          <p:nvPr/>
        </p:nvSpPr>
        <p:spPr>
          <a:xfrm>
            <a:off x="0" y="4591050"/>
            <a:ext cx="3505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存储空间分配：</a:t>
            </a:r>
          </a:p>
        </p:txBody>
      </p:sp>
      <p:sp>
        <p:nvSpPr>
          <p:cNvPr id="76808" name="Text Box 8"/>
          <p:cNvSpPr txBox="1"/>
          <p:nvPr/>
        </p:nvSpPr>
        <p:spPr>
          <a:xfrm>
            <a:off x="0" y="3905250"/>
            <a:ext cx="5410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地址分配与片选逻辑</a:t>
            </a:r>
          </a:p>
        </p:txBody>
      </p:sp>
      <p:sp>
        <p:nvSpPr>
          <p:cNvPr id="76809" name="Text Box 9"/>
          <p:cNvSpPr txBox="1"/>
          <p:nvPr/>
        </p:nvSpPr>
        <p:spPr>
          <a:xfrm>
            <a:off x="3048000" y="4591050"/>
            <a:ext cx="5916613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先安排大容量芯片（放地址低端），再安排小容量芯片。</a:t>
            </a:r>
          </a:p>
        </p:txBody>
      </p:sp>
      <p:sp>
        <p:nvSpPr>
          <p:cNvPr id="76810" name="Text Box 10"/>
          <p:cNvSpPr txBox="1"/>
          <p:nvPr/>
        </p:nvSpPr>
        <p:spPr>
          <a:xfrm>
            <a:off x="3048000" y="5657850"/>
            <a:ext cx="5410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便于拟定片选逻辑。</a:t>
            </a:r>
          </a:p>
        </p:txBody>
      </p:sp>
      <p:sp>
        <p:nvSpPr>
          <p:cNvPr id="76811" name="Text Box 11"/>
          <p:cNvSpPr txBox="1"/>
          <p:nvPr/>
        </p:nvSpPr>
        <p:spPr>
          <a:xfrm>
            <a:off x="6516688" y="3284538"/>
            <a:ext cx="20161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共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片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76803" grpId="0"/>
      <p:bldP spid="76804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Text Box 2"/>
          <p:cNvSpPr txBox="1"/>
          <p:nvPr/>
        </p:nvSpPr>
        <p:spPr>
          <a:xfrm>
            <a:off x="0" y="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14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27" name="Text Box 3"/>
          <p:cNvSpPr txBox="1"/>
          <p:nvPr/>
        </p:nvSpPr>
        <p:spPr>
          <a:xfrm>
            <a:off x="152400" y="381000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</a:p>
        </p:txBody>
      </p:sp>
      <p:sp>
        <p:nvSpPr>
          <p:cNvPr id="77828" name="Text Box 4"/>
          <p:cNvSpPr txBox="1"/>
          <p:nvPr/>
        </p:nvSpPr>
        <p:spPr>
          <a:xfrm>
            <a:off x="152400" y="99060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</a:p>
        </p:txBody>
      </p:sp>
      <p:sp>
        <p:nvSpPr>
          <p:cNvPr id="77829" name="Text Box 5"/>
          <p:cNvSpPr txBox="1"/>
          <p:nvPr/>
        </p:nvSpPr>
        <p:spPr>
          <a:xfrm>
            <a:off x="0" y="1981200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0  1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</a:p>
        </p:txBody>
      </p:sp>
      <p:sp>
        <p:nvSpPr>
          <p:cNvPr id="77830" name="Text Box 6"/>
          <p:cNvSpPr txBox="1"/>
          <p:nvPr/>
        </p:nvSpPr>
        <p:spPr>
          <a:xfrm>
            <a:off x="0" y="2819400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1  0  0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</a:p>
        </p:txBody>
      </p:sp>
      <p:sp>
        <p:nvSpPr>
          <p:cNvPr id="77831" name="Text Box 7"/>
          <p:cNvSpPr txBox="1"/>
          <p:nvPr/>
        </p:nvSpPr>
        <p:spPr>
          <a:xfrm>
            <a:off x="0" y="1371600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0  1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</a:p>
        </p:txBody>
      </p:sp>
      <p:sp>
        <p:nvSpPr>
          <p:cNvPr id="77832" name="Text Box 8"/>
          <p:cNvSpPr txBox="1"/>
          <p:nvPr/>
        </p:nvSpPr>
        <p:spPr>
          <a:xfrm>
            <a:off x="0" y="2286000"/>
            <a:ext cx="426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1  0  0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</a:p>
        </p:txBody>
      </p:sp>
      <p:sp>
        <p:nvSpPr>
          <p:cNvPr id="77833" name="Text Box 9"/>
          <p:cNvSpPr txBox="1"/>
          <p:nvPr/>
        </p:nvSpPr>
        <p:spPr>
          <a:xfrm>
            <a:off x="0" y="38862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低位地址分配给芯片，高位地址形成片选逻辑。</a:t>
            </a:r>
          </a:p>
        </p:txBody>
      </p:sp>
      <p:sp>
        <p:nvSpPr>
          <p:cNvPr id="77834" name="Line 10"/>
          <p:cNvSpPr/>
          <p:nvPr/>
        </p:nvSpPr>
        <p:spPr>
          <a:xfrm>
            <a:off x="304800" y="1752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7835" name="Line 11"/>
          <p:cNvSpPr/>
          <p:nvPr/>
        </p:nvSpPr>
        <p:spPr>
          <a:xfrm>
            <a:off x="304800" y="7620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7836" name="Line 12"/>
          <p:cNvSpPr/>
          <p:nvPr/>
        </p:nvSpPr>
        <p:spPr>
          <a:xfrm>
            <a:off x="304800" y="26670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7837" name="Text Box 13"/>
          <p:cNvSpPr txBox="1"/>
          <p:nvPr/>
        </p:nvSpPr>
        <p:spPr>
          <a:xfrm>
            <a:off x="0" y="44196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芯片    芯片地址    片选信号    片选逻辑</a:t>
            </a:r>
          </a:p>
        </p:txBody>
      </p:sp>
      <p:sp>
        <p:nvSpPr>
          <p:cNvPr id="77838" name="Line 14"/>
          <p:cNvSpPr/>
          <p:nvPr/>
        </p:nvSpPr>
        <p:spPr>
          <a:xfrm>
            <a:off x="0" y="4419600"/>
            <a:ext cx="9144000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39" name="Line 15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40" name="Text Box 16"/>
          <p:cNvSpPr txBox="1"/>
          <p:nvPr/>
        </p:nvSpPr>
        <p:spPr>
          <a:xfrm>
            <a:off x="609600" y="5029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</a:t>
            </a:r>
          </a:p>
        </p:txBody>
      </p:sp>
      <p:sp>
        <p:nvSpPr>
          <p:cNvPr id="77841" name="Text Box 17"/>
          <p:cNvSpPr txBox="1"/>
          <p:nvPr/>
        </p:nvSpPr>
        <p:spPr>
          <a:xfrm>
            <a:off x="609600" y="55006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</a:t>
            </a:r>
          </a:p>
        </p:txBody>
      </p:sp>
      <p:sp>
        <p:nvSpPr>
          <p:cNvPr id="77842" name="Text Box 18"/>
          <p:cNvSpPr txBox="1"/>
          <p:nvPr/>
        </p:nvSpPr>
        <p:spPr>
          <a:xfrm>
            <a:off x="609600" y="59578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</a:t>
            </a:r>
          </a:p>
        </p:txBody>
      </p:sp>
      <p:sp>
        <p:nvSpPr>
          <p:cNvPr id="77843" name="Text Box 19"/>
          <p:cNvSpPr txBox="1"/>
          <p:nvPr/>
        </p:nvSpPr>
        <p:spPr>
          <a:xfrm>
            <a:off x="2057400" y="50292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</a:p>
        </p:txBody>
      </p:sp>
      <p:sp>
        <p:nvSpPr>
          <p:cNvPr id="77844" name="Text Box 20"/>
          <p:cNvSpPr txBox="1"/>
          <p:nvPr/>
        </p:nvSpPr>
        <p:spPr>
          <a:xfrm>
            <a:off x="2057400" y="55006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</a:p>
        </p:txBody>
      </p:sp>
      <p:sp>
        <p:nvSpPr>
          <p:cNvPr id="77845" name="Text Box 21"/>
          <p:cNvSpPr txBox="1"/>
          <p:nvPr/>
        </p:nvSpPr>
        <p:spPr>
          <a:xfrm>
            <a:off x="2057400" y="59578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A9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</a:p>
        </p:txBody>
      </p:sp>
      <p:sp>
        <p:nvSpPr>
          <p:cNvPr id="77846" name="Text Box 22"/>
          <p:cNvSpPr txBox="1"/>
          <p:nvPr/>
        </p:nvSpPr>
        <p:spPr>
          <a:xfrm>
            <a:off x="4343400" y="50292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CS0</a:t>
            </a:r>
          </a:p>
        </p:txBody>
      </p:sp>
      <p:sp>
        <p:nvSpPr>
          <p:cNvPr id="77847" name="Text Box 23"/>
          <p:cNvSpPr txBox="1"/>
          <p:nvPr/>
        </p:nvSpPr>
        <p:spPr>
          <a:xfrm>
            <a:off x="4343400" y="55006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CS1</a:t>
            </a:r>
          </a:p>
        </p:txBody>
      </p:sp>
      <p:sp>
        <p:nvSpPr>
          <p:cNvPr id="77848" name="Text Box 24"/>
          <p:cNvSpPr txBox="1"/>
          <p:nvPr/>
        </p:nvSpPr>
        <p:spPr>
          <a:xfrm>
            <a:off x="4343400" y="59578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CS2</a:t>
            </a:r>
          </a:p>
        </p:txBody>
      </p:sp>
      <p:sp>
        <p:nvSpPr>
          <p:cNvPr id="77849" name="Text Box 25"/>
          <p:cNvSpPr txBox="1"/>
          <p:nvPr/>
        </p:nvSpPr>
        <p:spPr>
          <a:xfrm>
            <a:off x="6477000" y="50292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50" name="Line 26"/>
          <p:cNvSpPr/>
          <p:nvPr/>
        </p:nvSpPr>
        <p:spPr>
          <a:xfrm>
            <a:off x="6553200" y="51054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51" name="Line 27"/>
          <p:cNvSpPr/>
          <p:nvPr/>
        </p:nvSpPr>
        <p:spPr>
          <a:xfrm>
            <a:off x="7010400" y="51054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52" name="Text Box 28"/>
          <p:cNvSpPr txBox="1"/>
          <p:nvPr/>
        </p:nvSpPr>
        <p:spPr>
          <a:xfrm>
            <a:off x="6477000" y="55006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53" name="Text Box 29"/>
          <p:cNvSpPr txBox="1"/>
          <p:nvPr/>
        </p:nvSpPr>
        <p:spPr>
          <a:xfrm>
            <a:off x="6477000" y="59436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54" name="Line 30"/>
          <p:cNvSpPr/>
          <p:nvPr/>
        </p:nvSpPr>
        <p:spPr>
          <a:xfrm>
            <a:off x="6553200" y="55626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55" name="Line 31"/>
          <p:cNvSpPr/>
          <p:nvPr/>
        </p:nvSpPr>
        <p:spPr>
          <a:xfrm>
            <a:off x="7086600" y="60198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56" name="Text Box 32"/>
          <p:cNvSpPr txBox="1"/>
          <p:nvPr/>
        </p:nvSpPr>
        <p:spPr>
          <a:xfrm>
            <a:off x="7924800" y="685800"/>
            <a:ext cx="914400" cy="2227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5KB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需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位地址寻址：</a:t>
            </a:r>
          </a:p>
        </p:txBody>
      </p:sp>
      <p:sp>
        <p:nvSpPr>
          <p:cNvPr id="77857" name="Text Box 33"/>
          <p:cNvSpPr txBox="1"/>
          <p:nvPr/>
        </p:nvSpPr>
        <p:spPr>
          <a:xfrm>
            <a:off x="7086600" y="762000"/>
            <a:ext cx="1219200" cy="390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</a:p>
        </p:txBody>
      </p:sp>
      <p:sp>
        <p:nvSpPr>
          <p:cNvPr id="77858" name="AutoShape 34"/>
          <p:cNvSpPr/>
          <p:nvPr/>
        </p:nvSpPr>
        <p:spPr>
          <a:xfrm>
            <a:off x="6934200" y="533400"/>
            <a:ext cx="228600" cy="838200"/>
          </a:xfrm>
          <a:prstGeom prst="rightBrace">
            <a:avLst>
              <a:gd name="adj1" fmla="val 30487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9" name="Text Box 35"/>
          <p:cNvSpPr txBox="1"/>
          <p:nvPr/>
        </p:nvSpPr>
        <p:spPr>
          <a:xfrm>
            <a:off x="7391400" y="28194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A12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4267200" y="0"/>
            <a:ext cx="2590800" cy="3886200"/>
            <a:chOff x="2688" y="0"/>
            <a:chExt cx="1632" cy="2448"/>
          </a:xfrm>
        </p:grpSpPr>
        <p:sp>
          <p:nvSpPr>
            <p:cNvPr id="49189" name="Text Box 37"/>
            <p:cNvSpPr txBox="1"/>
            <p:nvPr/>
          </p:nvSpPr>
          <p:spPr>
            <a:xfrm>
              <a:off x="3120" y="0"/>
              <a:ext cx="864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64KB</a:t>
              </a:r>
            </a:p>
          </p:txBody>
        </p:sp>
        <p:sp>
          <p:nvSpPr>
            <p:cNvPr id="49190" name="Rectangle 38"/>
            <p:cNvSpPr/>
            <p:nvPr/>
          </p:nvSpPr>
          <p:spPr>
            <a:xfrm>
              <a:off x="2688" y="288"/>
              <a:ext cx="1632" cy="2160"/>
            </a:xfrm>
            <a:prstGeom prst="rect">
              <a:avLst/>
            </a:prstGeom>
            <a:solidFill>
              <a:srgbClr val="FFFF66"/>
            </a:solidFill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1" name="Line 39"/>
            <p:cNvSpPr/>
            <p:nvPr/>
          </p:nvSpPr>
          <p:spPr>
            <a:xfrm>
              <a:off x="2688" y="912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192" name="Line 40"/>
            <p:cNvSpPr/>
            <p:nvPr/>
          </p:nvSpPr>
          <p:spPr>
            <a:xfrm>
              <a:off x="2688" y="148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193" name="Line 41"/>
            <p:cNvSpPr/>
            <p:nvPr/>
          </p:nvSpPr>
          <p:spPr>
            <a:xfrm>
              <a:off x="2688" y="196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194" name="Text Box 42"/>
            <p:cNvSpPr txBox="1"/>
            <p:nvPr/>
          </p:nvSpPr>
          <p:spPr>
            <a:xfrm>
              <a:off x="3216" y="1584"/>
              <a:ext cx="7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黑体" panose="02010609060101010101" pitchFamily="2" charset="-122"/>
                  <a:ea typeface="黑体" panose="02010609060101010101" pitchFamily="2" charset="-122"/>
                </a:rPr>
                <a:t>1K</a:t>
              </a:r>
            </a:p>
          </p:txBody>
        </p:sp>
        <p:sp>
          <p:nvSpPr>
            <p:cNvPr id="49195" name="Text Box 43"/>
            <p:cNvSpPr txBox="1"/>
            <p:nvPr/>
          </p:nvSpPr>
          <p:spPr>
            <a:xfrm>
              <a:off x="3216" y="432"/>
              <a:ext cx="7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黑体" panose="02010609060101010101" pitchFamily="2" charset="-122"/>
                  <a:ea typeface="黑体" panose="02010609060101010101" pitchFamily="2" charset="-122"/>
                </a:rPr>
                <a:t>2K</a:t>
              </a:r>
            </a:p>
          </p:txBody>
        </p:sp>
        <p:sp>
          <p:nvSpPr>
            <p:cNvPr id="49196" name="Line 44"/>
            <p:cNvSpPr/>
            <p:nvPr/>
          </p:nvSpPr>
          <p:spPr>
            <a:xfrm>
              <a:off x="3456" y="1968"/>
              <a:ext cx="0" cy="336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49197" name="Text Box 45"/>
            <p:cNvSpPr txBox="1"/>
            <p:nvPr/>
          </p:nvSpPr>
          <p:spPr>
            <a:xfrm>
              <a:off x="3216" y="1008"/>
              <a:ext cx="7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黑体" panose="02010609060101010101" pitchFamily="2" charset="-122"/>
                  <a:ea typeface="黑体" panose="02010609060101010101" pitchFamily="2" charset="-122"/>
                </a:rPr>
                <a:t>2K</a:t>
              </a:r>
            </a:p>
          </p:txBody>
        </p:sp>
      </p:grpSp>
      <p:sp>
        <p:nvSpPr>
          <p:cNvPr id="77870" name="AutoShape 46"/>
          <p:cNvSpPr/>
          <p:nvPr/>
        </p:nvSpPr>
        <p:spPr>
          <a:xfrm>
            <a:off x="6934200" y="1524000"/>
            <a:ext cx="228600" cy="1524000"/>
          </a:xfrm>
          <a:prstGeom prst="rightBrace">
            <a:avLst>
              <a:gd name="adj1" fmla="val 55432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71" name="Text Box 47"/>
          <p:cNvSpPr txBox="1"/>
          <p:nvPr/>
        </p:nvSpPr>
        <p:spPr>
          <a:xfrm>
            <a:off x="7086600" y="2057400"/>
            <a:ext cx="1219200" cy="390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</a:p>
        </p:txBody>
      </p:sp>
      <p:sp>
        <p:nvSpPr>
          <p:cNvPr id="77872" name="Text Box 48"/>
          <p:cNvSpPr txBox="1"/>
          <p:nvPr/>
        </p:nvSpPr>
        <p:spPr>
          <a:xfrm>
            <a:off x="7467600" y="59436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73" name="Line 49"/>
          <p:cNvSpPr/>
          <p:nvPr/>
        </p:nvSpPr>
        <p:spPr>
          <a:xfrm>
            <a:off x="7543800" y="60198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74" name="Text Box 50"/>
          <p:cNvSpPr txBox="1"/>
          <p:nvPr/>
        </p:nvSpPr>
        <p:spPr>
          <a:xfrm>
            <a:off x="6172200" y="63388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14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zh-CN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为全0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75" name="AutoShape 51"/>
          <p:cNvSpPr/>
          <p:nvPr/>
        </p:nvSpPr>
        <p:spPr>
          <a:xfrm>
            <a:off x="7772400" y="838200"/>
            <a:ext cx="228600" cy="1524000"/>
          </a:xfrm>
          <a:prstGeom prst="rightBrace">
            <a:avLst>
              <a:gd name="adj1" fmla="val 55432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7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7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7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7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7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7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7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7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7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7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77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7" grpId="0"/>
      <p:bldP spid="77828" grpId="0"/>
      <p:bldP spid="77829" grpId="0"/>
      <p:bldP spid="77830" grpId="0"/>
      <p:bldP spid="77831" grpId="0"/>
      <p:bldP spid="77832" grpId="0"/>
      <p:bldP spid="77833" grpId="0"/>
      <p:bldP spid="77837" grpId="0"/>
      <p:bldP spid="77840" grpId="0" build="p"/>
      <p:bldP spid="77841" grpId="0" build="p"/>
      <p:bldP spid="77842" grpId="0" build="p"/>
      <p:bldP spid="77843" grpId="0" build="p"/>
      <p:bldP spid="77844" grpId="0" build="p"/>
      <p:bldP spid="77845" grpId="0" build="p"/>
      <p:bldP spid="77846" grpId="0" build="p"/>
      <p:bldP spid="77847" grpId="0" build="p"/>
      <p:bldP spid="77848" grpId="0" build="p"/>
      <p:bldP spid="77849" grpId="0" build="p"/>
      <p:bldP spid="77852" grpId="0" build="p"/>
      <p:bldP spid="77853" grpId="0" build="p"/>
      <p:bldP spid="77856" grpId="0"/>
      <p:bldP spid="77857" grpId="0" build="p" advAuto="1000"/>
      <p:bldP spid="77858" grpId="0" bldLvl="0" animBg="1"/>
      <p:bldP spid="77859" grpId="0"/>
      <p:bldP spid="77870" grpId="0" bldLvl="0" animBg="1"/>
      <p:bldP spid="77871" grpId="0" build="p" advAuto="1000"/>
      <p:bldP spid="77872" grpId="0" build="p"/>
      <p:bldP spid="77874" grpId="0" build="p"/>
      <p:bldP spid="77875" grpId="0" bldLvl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Text Box 4"/>
          <p:cNvSpPr txBox="1"/>
          <p:nvPr/>
        </p:nvSpPr>
        <p:spPr>
          <a:xfrm>
            <a:off x="539750" y="785813"/>
            <a:ext cx="1058863" cy="1592262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1" name="Text Box 5"/>
          <p:cNvSpPr txBox="1"/>
          <p:nvPr/>
        </p:nvSpPr>
        <p:spPr>
          <a:xfrm>
            <a:off x="7051675" y="4208463"/>
            <a:ext cx="16525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地址总线</a:t>
            </a:r>
          </a:p>
        </p:txBody>
      </p:sp>
      <p:sp>
        <p:nvSpPr>
          <p:cNvPr id="80902" name="Text Box 6"/>
          <p:cNvSpPr txBox="1"/>
          <p:nvPr/>
        </p:nvSpPr>
        <p:spPr>
          <a:xfrm>
            <a:off x="4851400" y="1957388"/>
            <a:ext cx="1042988" cy="1252537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2K</a:t>
            </a:r>
          </a:p>
          <a:p>
            <a:pPr>
              <a:lnSpc>
                <a:spcPct val="95000"/>
              </a:lnSpc>
            </a:pP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RAM</a:t>
            </a:r>
          </a:p>
          <a:p>
            <a:pPr>
              <a:lnSpc>
                <a:spcPct val="40000"/>
              </a:lnSpc>
            </a:pP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0903" name="Text Box 7"/>
          <p:cNvSpPr txBox="1"/>
          <p:nvPr/>
        </p:nvSpPr>
        <p:spPr>
          <a:xfrm>
            <a:off x="2663825" y="1936750"/>
            <a:ext cx="1060450" cy="1252538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2K</a:t>
            </a:r>
          </a:p>
          <a:p>
            <a:pPr>
              <a:lnSpc>
                <a:spcPct val="95000"/>
              </a:lnSpc>
            </a:pP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ROM</a:t>
            </a:r>
          </a:p>
          <a:p>
            <a:pPr>
              <a:lnSpc>
                <a:spcPct val="40000"/>
              </a:lnSpc>
            </a:pP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0904" name="Text Box 8"/>
          <p:cNvSpPr txBox="1"/>
          <p:nvPr/>
        </p:nvSpPr>
        <p:spPr>
          <a:xfrm>
            <a:off x="7045325" y="1998663"/>
            <a:ext cx="1042988" cy="1252537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1K</a:t>
            </a:r>
          </a:p>
          <a:p>
            <a:pPr>
              <a:lnSpc>
                <a:spcPct val="95000"/>
              </a:lnSpc>
            </a:pP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RAM</a:t>
            </a:r>
          </a:p>
          <a:p>
            <a:pPr>
              <a:lnSpc>
                <a:spcPct val="40000"/>
              </a:lnSpc>
            </a:pP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585913" y="404813"/>
            <a:ext cx="7499350" cy="1547812"/>
            <a:chOff x="1036" y="121"/>
            <a:chExt cx="4724" cy="975"/>
          </a:xfrm>
        </p:grpSpPr>
        <p:sp>
          <p:nvSpPr>
            <p:cNvPr id="50184" name="Text Box 10"/>
            <p:cNvSpPr txBox="1"/>
            <p:nvPr/>
          </p:nvSpPr>
          <p:spPr>
            <a:xfrm>
              <a:off x="2496" y="121"/>
              <a:ext cx="109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50185" name="AutoShape 11"/>
            <p:cNvSpPr/>
            <p:nvPr/>
          </p:nvSpPr>
          <p:spPr>
            <a:xfrm flipV="1">
              <a:off x="1972" y="536"/>
              <a:ext cx="162" cy="536"/>
            </a:xfrm>
            <a:prstGeom prst="downArrow">
              <a:avLst>
                <a:gd name="adj1" fmla="val 50000"/>
                <a:gd name="adj2" fmla="val 82654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0186" name="Group 12"/>
            <p:cNvGrpSpPr/>
            <p:nvPr/>
          </p:nvGrpSpPr>
          <p:grpSpPr>
            <a:xfrm>
              <a:off x="1036" y="458"/>
              <a:ext cx="4275" cy="122"/>
              <a:chOff x="1036" y="377"/>
              <a:chExt cx="4275" cy="122"/>
            </a:xfrm>
          </p:grpSpPr>
          <p:sp>
            <p:nvSpPr>
              <p:cNvPr id="50187" name="AutoShape 13"/>
              <p:cNvSpPr/>
              <p:nvPr/>
            </p:nvSpPr>
            <p:spPr>
              <a:xfrm>
                <a:off x="4639" y="377"/>
                <a:ext cx="672" cy="121"/>
              </a:xfrm>
              <a:prstGeom prst="rightArrow">
                <a:avLst>
                  <a:gd name="adj1" fmla="val 50000"/>
                  <a:gd name="adj2" fmla="val 13874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8" name="Rectangle 14"/>
              <p:cNvSpPr/>
              <p:nvPr/>
            </p:nvSpPr>
            <p:spPr>
              <a:xfrm>
                <a:off x="1568" y="407"/>
                <a:ext cx="3194" cy="6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9" name="AutoShape 15"/>
              <p:cNvSpPr/>
              <p:nvPr/>
            </p:nvSpPr>
            <p:spPr>
              <a:xfrm flipH="1">
                <a:off x="1036" y="383"/>
                <a:ext cx="672" cy="116"/>
              </a:xfrm>
              <a:prstGeom prst="rightArrow">
                <a:avLst>
                  <a:gd name="adj1" fmla="val 50000"/>
                  <a:gd name="adj2" fmla="val 14472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190" name="AutoShape 16"/>
            <p:cNvSpPr/>
            <p:nvPr/>
          </p:nvSpPr>
          <p:spPr>
            <a:xfrm>
              <a:off x="3324" y="546"/>
              <a:ext cx="141" cy="535"/>
            </a:xfrm>
            <a:prstGeom prst="upDownArrow">
              <a:avLst>
                <a:gd name="adj1" fmla="val 50000"/>
                <a:gd name="adj2" fmla="val 75816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AutoShape 17"/>
            <p:cNvSpPr/>
            <p:nvPr/>
          </p:nvSpPr>
          <p:spPr>
            <a:xfrm>
              <a:off x="4693" y="561"/>
              <a:ext cx="141" cy="535"/>
            </a:xfrm>
            <a:prstGeom prst="upDownArrow">
              <a:avLst>
                <a:gd name="adj1" fmla="val 50000"/>
                <a:gd name="adj2" fmla="val 75816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Text Box 18"/>
            <p:cNvSpPr txBox="1"/>
            <p:nvPr/>
          </p:nvSpPr>
          <p:spPr>
            <a:xfrm>
              <a:off x="2162" y="606"/>
              <a:ext cx="9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3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0193" name="Text Box 19"/>
            <p:cNvSpPr txBox="1"/>
            <p:nvPr/>
          </p:nvSpPr>
          <p:spPr>
            <a:xfrm>
              <a:off x="3420" y="581"/>
              <a:ext cx="9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3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0194" name="Text Box 20"/>
            <p:cNvSpPr txBox="1"/>
            <p:nvPr/>
          </p:nvSpPr>
          <p:spPr>
            <a:xfrm>
              <a:off x="4830" y="631"/>
              <a:ext cx="9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3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898525" y="2360613"/>
            <a:ext cx="7643813" cy="1908175"/>
            <a:chOff x="603" y="1353"/>
            <a:chExt cx="4815" cy="1202"/>
          </a:xfrm>
        </p:grpSpPr>
        <p:sp>
          <p:nvSpPr>
            <p:cNvPr id="50196" name="Rectangle 31"/>
            <p:cNvSpPr/>
            <p:nvPr/>
          </p:nvSpPr>
          <p:spPr>
            <a:xfrm>
              <a:off x="608" y="1353"/>
              <a:ext cx="92" cy="1127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AutoShape 32"/>
            <p:cNvSpPr/>
            <p:nvPr/>
          </p:nvSpPr>
          <p:spPr>
            <a:xfrm>
              <a:off x="1991" y="1890"/>
              <a:ext cx="181" cy="576"/>
            </a:xfrm>
            <a:prstGeom prst="upArrow">
              <a:avLst>
                <a:gd name="adj1" fmla="val 50000"/>
                <a:gd name="adj2" fmla="val 79499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8" name="AutoShape 33"/>
            <p:cNvSpPr/>
            <p:nvPr/>
          </p:nvSpPr>
          <p:spPr>
            <a:xfrm>
              <a:off x="4725" y="1894"/>
              <a:ext cx="161" cy="587"/>
            </a:xfrm>
            <a:prstGeom prst="upArrow">
              <a:avLst>
                <a:gd name="adj1" fmla="val 50000"/>
                <a:gd name="adj2" fmla="val 91081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9" name="AutoShape 34"/>
            <p:cNvSpPr/>
            <p:nvPr/>
          </p:nvSpPr>
          <p:spPr>
            <a:xfrm>
              <a:off x="3336" y="1890"/>
              <a:ext cx="161" cy="567"/>
            </a:xfrm>
            <a:prstGeom prst="upArrow">
              <a:avLst>
                <a:gd name="adj1" fmla="val 50000"/>
                <a:gd name="adj2" fmla="val 87978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0200" name="Group 35"/>
            <p:cNvGrpSpPr/>
            <p:nvPr/>
          </p:nvGrpSpPr>
          <p:grpSpPr>
            <a:xfrm>
              <a:off x="603" y="2424"/>
              <a:ext cx="4815" cy="131"/>
              <a:chOff x="603" y="2212"/>
              <a:chExt cx="4815" cy="131"/>
            </a:xfrm>
          </p:grpSpPr>
          <p:sp>
            <p:nvSpPr>
              <p:cNvPr id="50201" name="AutoShape 36"/>
              <p:cNvSpPr/>
              <p:nvPr/>
            </p:nvSpPr>
            <p:spPr>
              <a:xfrm>
                <a:off x="4746" y="2212"/>
                <a:ext cx="672" cy="131"/>
              </a:xfrm>
              <a:prstGeom prst="rightArrow">
                <a:avLst>
                  <a:gd name="adj1" fmla="val 50000"/>
                  <a:gd name="adj2" fmla="val 128149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2" name="Rectangle 37"/>
              <p:cNvSpPr/>
              <p:nvPr/>
            </p:nvSpPr>
            <p:spPr>
              <a:xfrm>
                <a:off x="603" y="2241"/>
                <a:ext cx="4350" cy="7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8"/>
          <p:cNvGrpSpPr/>
          <p:nvPr/>
        </p:nvGrpSpPr>
        <p:grpSpPr>
          <a:xfrm>
            <a:off x="1946275" y="2168525"/>
            <a:ext cx="930275" cy="2359025"/>
            <a:chOff x="1303" y="1232"/>
            <a:chExt cx="546" cy="1486"/>
          </a:xfrm>
        </p:grpSpPr>
        <p:sp>
          <p:nvSpPr>
            <p:cNvPr id="50204" name="Oval 39"/>
            <p:cNvSpPr/>
            <p:nvPr/>
          </p:nvSpPr>
          <p:spPr>
            <a:xfrm>
              <a:off x="1617" y="1506"/>
              <a:ext cx="91" cy="91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5" name="Freeform 40"/>
            <p:cNvSpPr/>
            <p:nvPr/>
          </p:nvSpPr>
          <p:spPr>
            <a:xfrm>
              <a:off x="1436" y="1556"/>
              <a:ext cx="172" cy="1162"/>
            </a:xfrm>
            <a:custGeom>
              <a:avLst/>
              <a:gdLst/>
              <a:ahLst/>
              <a:cxnLst>
                <a:cxn ang="0">
                  <a:pos x="0" y="2801"/>
                </a:cxn>
                <a:cxn ang="0">
                  <a:pos x="0" y="0"/>
                </a:cxn>
                <a:cxn ang="0">
                  <a:pos x="12180" y="0"/>
                </a:cxn>
              </a:cxnLst>
              <a:rect l="0" t="0" r="0" b="0"/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06" name="Group 41"/>
            <p:cNvGrpSpPr/>
            <p:nvPr/>
          </p:nvGrpSpPr>
          <p:grpSpPr>
            <a:xfrm>
              <a:off x="1303" y="1232"/>
              <a:ext cx="546" cy="327"/>
              <a:chOff x="303" y="2981"/>
              <a:chExt cx="546" cy="327"/>
            </a:xfrm>
          </p:grpSpPr>
          <p:sp>
            <p:nvSpPr>
              <p:cNvPr id="50207" name="Text Box 42"/>
              <p:cNvSpPr txBox="1"/>
              <p:nvPr/>
            </p:nvSpPr>
            <p:spPr>
              <a:xfrm>
                <a:off x="303" y="2981"/>
                <a:ext cx="5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50208" name="Line 43"/>
              <p:cNvSpPr/>
              <p:nvPr/>
            </p:nvSpPr>
            <p:spPr>
              <a:xfrm>
                <a:off x="394" y="3032"/>
                <a:ext cx="222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" name="Group 44"/>
          <p:cNvGrpSpPr/>
          <p:nvPr/>
        </p:nvGrpSpPr>
        <p:grpSpPr>
          <a:xfrm>
            <a:off x="4025900" y="2152650"/>
            <a:ext cx="1001713" cy="2398713"/>
            <a:chOff x="2573" y="1222"/>
            <a:chExt cx="631" cy="1511"/>
          </a:xfrm>
        </p:grpSpPr>
        <p:sp>
          <p:nvSpPr>
            <p:cNvPr id="50210" name="Oval 45"/>
            <p:cNvSpPr/>
            <p:nvPr/>
          </p:nvSpPr>
          <p:spPr>
            <a:xfrm>
              <a:off x="2987" y="1491"/>
              <a:ext cx="91" cy="91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1" name="Freeform 46"/>
            <p:cNvSpPr/>
            <p:nvPr/>
          </p:nvSpPr>
          <p:spPr>
            <a:xfrm>
              <a:off x="2573" y="1531"/>
              <a:ext cx="404" cy="1202"/>
            </a:xfrm>
            <a:custGeom>
              <a:avLst/>
              <a:gdLst/>
              <a:ahLst/>
              <a:cxnLst>
                <a:cxn ang="0">
                  <a:pos x="0" y="3800"/>
                </a:cxn>
                <a:cxn ang="0">
                  <a:pos x="0" y="0"/>
                </a:cxn>
                <a:cxn ang="0">
                  <a:pos x="26476544" y="0"/>
                </a:cxn>
              </a:cxnLst>
              <a:rect l="0" t="0" r="0" b="0"/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12" name="Group 47"/>
            <p:cNvGrpSpPr/>
            <p:nvPr/>
          </p:nvGrpSpPr>
          <p:grpSpPr>
            <a:xfrm>
              <a:off x="2658" y="1222"/>
              <a:ext cx="546" cy="327"/>
              <a:chOff x="303" y="2981"/>
              <a:chExt cx="546" cy="327"/>
            </a:xfrm>
          </p:grpSpPr>
          <p:sp>
            <p:nvSpPr>
              <p:cNvPr id="50213" name="Text Box 48"/>
              <p:cNvSpPr txBox="1"/>
              <p:nvPr/>
            </p:nvSpPr>
            <p:spPr>
              <a:xfrm>
                <a:off x="303" y="2981"/>
                <a:ext cx="5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50214" name="Line 49"/>
              <p:cNvSpPr/>
              <p:nvPr/>
            </p:nvSpPr>
            <p:spPr>
              <a:xfrm>
                <a:off x="394" y="3032"/>
                <a:ext cx="222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" name="Group 50"/>
          <p:cNvGrpSpPr/>
          <p:nvPr/>
        </p:nvGrpSpPr>
        <p:grpSpPr>
          <a:xfrm>
            <a:off x="6257925" y="2281238"/>
            <a:ext cx="806450" cy="2278062"/>
            <a:chOff x="4049" y="1303"/>
            <a:chExt cx="458" cy="1435"/>
          </a:xfrm>
        </p:grpSpPr>
        <p:sp>
          <p:nvSpPr>
            <p:cNvPr id="50216" name="Oval 51"/>
            <p:cNvSpPr/>
            <p:nvPr/>
          </p:nvSpPr>
          <p:spPr>
            <a:xfrm>
              <a:off x="4412" y="1556"/>
              <a:ext cx="76" cy="91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7" name="Freeform 52"/>
            <p:cNvSpPr/>
            <p:nvPr/>
          </p:nvSpPr>
          <p:spPr>
            <a:xfrm>
              <a:off x="4053" y="1607"/>
              <a:ext cx="351" cy="1131"/>
            </a:xfrm>
            <a:custGeom>
              <a:avLst/>
              <a:gdLst/>
              <a:ahLst/>
              <a:cxnLst>
                <a:cxn ang="0">
                  <a:pos x="0" y="2195"/>
                </a:cxn>
                <a:cxn ang="0">
                  <a:pos x="0" y="0"/>
                </a:cxn>
                <a:cxn ang="0">
                  <a:pos x="7469294" y="0"/>
                </a:cxn>
              </a:cxnLst>
              <a:rect l="0" t="0" r="0" b="0"/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18" name="Group 53"/>
            <p:cNvGrpSpPr/>
            <p:nvPr/>
          </p:nvGrpSpPr>
          <p:grpSpPr>
            <a:xfrm>
              <a:off x="4049" y="1303"/>
              <a:ext cx="458" cy="327"/>
              <a:chOff x="303" y="2981"/>
              <a:chExt cx="546" cy="327"/>
            </a:xfrm>
          </p:grpSpPr>
          <p:sp>
            <p:nvSpPr>
              <p:cNvPr id="50219" name="Text Box 54"/>
              <p:cNvSpPr txBox="1"/>
              <p:nvPr/>
            </p:nvSpPr>
            <p:spPr>
              <a:xfrm>
                <a:off x="303" y="2981"/>
                <a:ext cx="5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50220" name="Line 55"/>
              <p:cNvSpPr/>
              <p:nvPr/>
            </p:nvSpPr>
            <p:spPr>
              <a:xfrm>
                <a:off x="394" y="3032"/>
                <a:ext cx="222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" name="Group 56"/>
          <p:cNvGrpSpPr/>
          <p:nvPr/>
        </p:nvGrpSpPr>
        <p:grpSpPr>
          <a:xfrm>
            <a:off x="1201738" y="2346325"/>
            <a:ext cx="6070600" cy="1571625"/>
            <a:chOff x="854" y="1354"/>
            <a:chExt cx="3764" cy="940"/>
          </a:xfrm>
        </p:grpSpPr>
        <p:sp>
          <p:nvSpPr>
            <p:cNvPr id="50222" name="Freeform 57"/>
            <p:cNvSpPr/>
            <p:nvPr/>
          </p:nvSpPr>
          <p:spPr>
            <a:xfrm>
              <a:off x="869" y="1354"/>
              <a:ext cx="3749" cy="9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0"/>
                </a:cxn>
                <a:cxn ang="0">
                  <a:pos x="2344" y="910"/>
                </a:cxn>
                <a:cxn ang="0">
                  <a:pos x="2344" y="536"/>
                </a:cxn>
                <a:cxn ang="0">
                  <a:pos x="2344" y="910"/>
                </a:cxn>
                <a:cxn ang="0">
                  <a:pos x="3749" y="910"/>
                </a:cxn>
                <a:cxn ang="0">
                  <a:pos x="3749" y="556"/>
                </a:cxn>
              </a:cxnLst>
              <a:rect l="0" t="0" r="0" b="0"/>
              <a:pathLst>
                <a:path w="3749" h="910">
                  <a:moveTo>
                    <a:pt x="0" y="0"/>
                  </a:moveTo>
                  <a:lnTo>
                    <a:pt x="0" y="910"/>
                  </a:lnTo>
                  <a:lnTo>
                    <a:pt x="2344" y="910"/>
                  </a:lnTo>
                  <a:lnTo>
                    <a:pt x="2344" y="536"/>
                  </a:lnTo>
                  <a:lnTo>
                    <a:pt x="2344" y="910"/>
                  </a:lnTo>
                  <a:lnTo>
                    <a:pt x="3749" y="910"/>
                  </a:lnTo>
                  <a:lnTo>
                    <a:pt x="3749" y="556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3" name="Oval 58"/>
            <p:cNvSpPr/>
            <p:nvPr/>
          </p:nvSpPr>
          <p:spPr>
            <a:xfrm>
              <a:off x="3162" y="2223"/>
              <a:ext cx="81" cy="71"/>
            </a:xfrm>
            <a:prstGeom prst="ellipse">
              <a:avLst/>
            </a:prstGeom>
            <a:solidFill>
              <a:srgbClr val="FFCCCC"/>
            </a:soli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0224" name="Group 59"/>
            <p:cNvGrpSpPr/>
            <p:nvPr/>
          </p:nvGrpSpPr>
          <p:grpSpPr>
            <a:xfrm>
              <a:off x="854" y="1547"/>
              <a:ext cx="555" cy="310"/>
              <a:chOff x="237" y="2799"/>
              <a:chExt cx="555" cy="310"/>
            </a:xfrm>
          </p:grpSpPr>
          <p:sp>
            <p:nvSpPr>
              <p:cNvPr id="50225" name="Rectangle 60"/>
              <p:cNvSpPr/>
              <p:nvPr/>
            </p:nvSpPr>
            <p:spPr>
              <a:xfrm>
                <a:off x="237" y="2799"/>
                <a:ext cx="555" cy="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R/W</a:t>
                </a:r>
              </a:p>
            </p:txBody>
          </p:sp>
          <p:sp>
            <p:nvSpPr>
              <p:cNvPr id="50226" name="Line 61"/>
              <p:cNvSpPr/>
              <p:nvPr/>
            </p:nvSpPr>
            <p:spPr>
              <a:xfrm>
                <a:off x="515" y="2850"/>
                <a:ext cx="223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80958" name="Text Box 62"/>
          <p:cNvSpPr txBox="1"/>
          <p:nvPr/>
        </p:nvSpPr>
        <p:spPr>
          <a:xfrm>
            <a:off x="2124075" y="3357563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A10~A0</a:t>
            </a:r>
          </a:p>
        </p:txBody>
      </p:sp>
      <p:sp>
        <p:nvSpPr>
          <p:cNvPr id="80959" name="Text Box 63"/>
          <p:cNvSpPr txBox="1"/>
          <p:nvPr/>
        </p:nvSpPr>
        <p:spPr>
          <a:xfrm>
            <a:off x="5364163" y="3357563"/>
            <a:ext cx="1071562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A10~A0</a:t>
            </a:r>
          </a:p>
        </p:txBody>
      </p:sp>
      <p:sp>
        <p:nvSpPr>
          <p:cNvPr id="80960" name="Text Box 64"/>
          <p:cNvSpPr txBox="1"/>
          <p:nvPr/>
        </p:nvSpPr>
        <p:spPr>
          <a:xfrm>
            <a:off x="7596188" y="3500438"/>
            <a:ext cx="976312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A9~A0</a:t>
            </a:r>
          </a:p>
        </p:txBody>
      </p:sp>
      <p:grpSp>
        <p:nvGrpSpPr>
          <p:cNvPr id="14" name="Group 106"/>
          <p:cNvGrpSpPr/>
          <p:nvPr/>
        </p:nvGrpSpPr>
        <p:grpSpPr>
          <a:xfrm>
            <a:off x="1547813" y="4508500"/>
            <a:ext cx="1368425" cy="1296988"/>
            <a:chOff x="975" y="2840"/>
            <a:chExt cx="862" cy="817"/>
          </a:xfrm>
        </p:grpSpPr>
        <p:sp>
          <p:nvSpPr>
            <p:cNvPr id="50231" name="Rectangle 96"/>
            <p:cNvSpPr/>
            <p:nvPr/>
          </p:nvSpPr>
          <p:spPr>
            <a:xfrm>
              <a:off x="1111" y="2950"/>
              <a:ext cx="528" cy="192"/>
            </a:xfrm>
            <a:prstGeom prst="rect">
              <a:avLst/>
            </a:prstGeom>
            <a:noFill/>
            <a:ln w="38100" cap="sq" cmpd="sng">
              <a:solidFill>
                <a:schemeClr val="accent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32" name="Oval 97"/>
            <p:cNvSpPr/>
            <p:nvPr/>
          </p:nvSpPr>
          <p:spPr>
            <a:xfrm flipH="1" flipV="1">
              <a:off x="1316" y="2840"/>
              <a:ext cx="96" cy="96"/>
            </a:xfrm>
            <a:prstGeom prst="ellipse">
              <a:avLst/>
            </a:prstGeom>
            <a:noFill/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33" name="Line 98"/>
            <p:cNvSpPr/>
            <p:nvPr/>
          </p:nvSpPr>
          <p:spPr>
            <a:xfrm>
              <a:off x="1156" y="3144"/>
              <a:ext cx="0" cy="192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234" name="Line 99"/>
            <p:cNvSpPr/>
            <p:nvPr/>
          </p:nvSpPr>
          <p:spPr>
            <a:xfrm>
              <a:off x="1565" y="3144"/>
              <a:ext cx="0" cy="192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235" name="Text Box 100"/>
            <p:cNvSpPr txBox="1"/>
            <p:nvPr/>
          </p:nvSpPr>
          <p:spPr>
            <a:xfrm>
              <a:off x="975" y="3407"/>
              <a:ext cx="86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A12   A11</a:t>
              </a:r>
            </a:p>
          </p:txBody>
        </p:sp>
        <p:sp>
          <p:nvSpPr>
            <p:cNvPr id="50236" name="Line 103"/>
            <p:cNvSpPr/>
            <p:nvPr/>
          </p:nvSpPr>
          <p:spPr>
            <a:xfrm>
              <a:off x="1066" y="3385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237" name="Line 104"/>
            <p:cNvSpPr/>
            <p:nvPr/>
          </p:nvSpPr>
          <p:spPr>
            <a:xfrm>
              <a:off x="1511" y="3385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5" name="Group 134"/>
          <p:cNvGrpSpPr/>
          <p:nvPr/>
        </p:nvGrpSpPr>
        <p:grpSpPr>
          <a:xfrm>
            <a:off x="3406775" y="4554538"/>
            <a:ext cx="1368425" cy="1296987"/>
            <a:chOff x="2146" y="2869"/>
            <a:chExt cx="862" cy="817"/>
          </a:xfrm>
        </p:grpSpPr>
        <p:sp>
          <p:nvSpPr>
            <p:cNvPr id="50239" name="Rectangle 118"/>
            <p:cNvSpPr/>
            <p:nvPr/>
          </p:nvSpPr>
          <p:spPr>
            <a:xfrm>
              <a:off x="2282" y="2979"/>
              <a:ext cx="528" cy="192"/>
            </a:xfrm>
            <a:prstGeom prst="rect">
              <a:avLst/>
            </a:prstGeom>
            <a:noFill/>
            <a:ln w="38100" cap="sq" cmpd="sng">
              <a:solidFill>
                <a:schemeClr val="accent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40" name="Oval 119"/>
            <p:cNvSpPr/>
            <p:nvPr/>
          </p:nvSpPr>
          <p:spPr>
            <a:xfrm flipH="1" flipV="1">
              <a:off x="2487" y="2869"/>
              <a:ext cx="96" cy="96"/>
            </a:xfrm>
            <a:prstGeom prst="ellipse">
              <a:avLst/>
            </a:prstGeom>
            <a:noFill/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41" name="Line 120"/>
            <p:cNvSpPr/>
            <p:nvPr/>
          </p:nvSpPr>
          <p:spPr>
            <a:xfrm>
              <a:off x="2327" y="3173"/>
              <a:ext cx="0" cy="192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242" name="Line 121"/>
            <p:cNvSpPr/>
            <p:nvPr/>
          </p:nvSpPr>
          <p:spPr>
            <a:xfrm>
              <a:off x="2736" y="3173"/>
              <a:ext cx="0" cy="192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243" name="Text Box 122"/>
            <p:cNvSpPr txBox="1"/>
            <p:nvPr/>
          </p:nvSpPr>
          <p:spPr>
            <a:xfrm>
              <a:off x="2146" y="3436"/>
              <a:ext cx="86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A12   A11</a:t>
              </a:r>
            </a:p>
          </p:txBody>
        </p:sp>
        <p:sp>
          <p:nvSpPr>
            <p:cNvPr id="50244" name="Line 124"/>
            <p:cNvSpPr/>
            <p:nvPr/>
          </p:nvSpPr>
          <p:spPr>
            <a:xfrm>
              <a:off x="2282" y="3430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6" name="Group 137"/>
          <p:cNvGrpSpPr/>
          <p:nvPr/>
        </p:nvGrpSpPr>
        <p:grpSpPr>
          <a:xfrm>
            <a:off x="5435600" y="4568825"/>
            <a:ext cx="1873250" cy="1296988"/>
            <a:chOff x="3424" y="2878"/>
            <a:chExt cx="1180" cy="817"/>
          </a:xfrm>
        </p:grpSpPr>
        <p:grpSp>
          <p:nvGrpSpPr>
            <p:cNvPr id="50246" name="Group 136"/>
            <p:cNvGrpSpPr/>
            <p:nvPr/>
          </p:nvGrpSpPr>
          <p:grpSpPr>
            <a:xfrm>
              <a:off x="3424" y="2878"/>
              <a:ext cx="1180" cy="817"/>
              <a:chOff x="3424" y="2878"/>
              <a:chExt cx="1180" cy="817"/>
            </a:xfrm>
          </p:grpSpPr>
          <p:sp>
            <p:nvSpPr>
              <p:cNvPr id="50247" name="Rectangle 127"/>
              <p:cNvSpPr/>
              <p:nvPr/>
            </p:nvSpPr>
            <p:spPr>
              <a:xfrm>
                <a:off x="3606" y="2988"/>
                <a:ext cx="681" cy="192"/>
              </a:xfrm>
              <a:prstGeom prst="rect">
                <a:avLst/>
              </a:prstGeom>
              <a:noFill/>
              <a:ln w="38100" cap="sq" cmpd="sng">
                <a:solidFill>
                  <a:schemeClr val="accent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48" name="Oval 128"/>
              <p:cNvSpPr/>
              <p:nvPr/>
            </p:nvSpPr>
            <p:spPr>
              <a:xfrm flipH="1" flipV="1">
                <a:off x="3901" y="2878"/>
                <a:ext cx="96" cy="96"/>
              </a:xfrm>
              <a:prstGeom prst="ellipse">
                <a:avLst/>
              </a:pr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49" name="Line 129"/>
              <p:cNvSpPr/>
              <p:nvPr/>
            </p:nvSpPr>
            <p:spPr>
              <a:xfrm>
                <a:off x="3606" y="3182"/>
                <a:ext cx="0" cy="192"/>
              </a:xfrm>
              <a:prstGeom prst="line">
                <a:avLst/>
              </a:prstGeom>
              <a:ln w="3810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0250" name="Line 130"/>
              <p:cNvSpPr/>
              <p:nvPr/>
            </p:nvSpPr>
            <p:spPr>
              <a:xfrm>
                <a:off x="3923" y="3182"/>
                <a:ext cx="0" cy="192"/>
              </a:xfrm>
              <a:prstGeom prst="line">
                <a:avLst/>
              </a:prstGeom>
              <a:ln w="3810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0251" name="Text Box 131"/>
              <p:cNvSpPr txBox="1"/>
              <p:nvPr/>
            </p:nvSpPr>
            <p:spPr>
              <a:xfrm>
                <a:off x="3424" y="3445"/>
                <a:ext cx="118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A12  A11  A10</a:t>
                </a:r>
              </a:p>
            </p:txBody>
          </p:sp>
          <p:sp>
            <p:nvSpPr>
              <p:cNvPr id="50252" name="Line 132"/>
              <p:cNvSpPr/>
              <p:nvPr/>
            </p:nvSpPr>
            <p:spPr>
              <a:xfrm>
                <a:off x="3870" y="3423"/>
                <a:ext cx="144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0253" name="Line 133"/>
              <p:cNvSpPr/>
              <p:nvPr/>
            </p:nvSpPr>
            <p:spPr>
              <a:xfrm>
                <a:off x="4233" y="3423"/>
                <a:ext cx="144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50254" name="Line 135"/>
            <p:cNvSpPr/>
            <p:nvPr/>
          </p:nvSpPr>
          <p:spPr>
            <a:xfrm>
              <a:off x="4286" y="3203"/>
              <a:ext cx="0" cy="192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ldLvl="0" animBg="1"/>
      <p:bldP spid="80901" grpId="0" build="p"/>
      <p:bldP spid="80902" grpId="0" bldLvl="0" animBg="1"/>
      <p:bldP spid="80903" grpId="0" bldLvl="0" animBg="1"/>
      <p:bldP spid="80904" grpId="0" bldLvl="0" animBg="1"/>
      <p:bldP spid="80958" grpId="0" build="p"/>
      <p:bldP spid="80959" grpId="0" build="p"/>
      <p:bldP spid="80960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Text Box 5"/>
          <p:cNvSpPr txBox="1"/>
          <p:nvPr/>
        </p:nvSpPr>
        <p:spPr>
          <a:xfrm>
            <a:off x="0" y="1552575"/>
            <a:ext cx="9144000" cy="2530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设计一半导体存储器，其中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4KB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，选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芯片（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4K×4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片）；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3KB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，选用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芯片（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2KB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片和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1K×4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片）。地址总线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A15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（低），双向数据总线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D7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D0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（低），读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写线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R/W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78854" name="Text Box 6"/>
          <p:cNvSpPr txBox="1"/>
          <p:nvPr/>
        </p:nvSpPr>
        <p:spPr>
          <a:xfrm>
            <a:off x="0" y="14160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作业：</a:t>
            </a:r>
          </a:p>
        </p:txBody>
      </p:sp>
      <p:sp>
        <p:nvSpPr>
          <p:cNvPr id="78855" name="Text Box 7"/>
          <p:cNvSpPr txBox="1"/>
          <p:nvPr/>
        </p:nvSpPr>
        <p:spPr>
          <a:xfrm>
            <a:off x="0" y="4037013"/>
            <a:ext cx="8229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给出芯片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地址分配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片选逻辑式</a:t>
            </a:r>
          </a:p>
        </p:txBody>
      </p:sp>
      <p:sp>
        <p:nvSpPr>
          <p:cNvPr id="78856" name="Text Box 8"/>
          <p:cNvSpPr txBox="1"/>
          <p:nvPr/>
        </p:nvSpPr>
        <p:spPr>
          <a:xfrm>
            <a:off x="0" y="4686300"/>
            <a:ext cx="9144000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画出该存储器逻辑框图（各芯片信号线的连接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及片选逻辑电路，</a:t>
            </a:r>
          </a:p>
        </p:txBody>
      </p:sp>
      <p:sp>
        <p:nvSpPr>
          <p:cNvPr id="78857" name="Text Box 9"/>
          <p:cNvSpPr txBox="1"/>
          <p:nvPr/>
        </p:nvSpPr>
        <p:spPr>
          <a:xfrm>
            <a:off x="0" y="5621338"/>
            <a:ext cx="830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注意：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的数据端是单向（出），不使用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R/W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</p:txBody>
      </p:sp>
      <p:sp>
        <p:nvSpPr>
          <p:cNvPr id="78858" name="Text Box 10"/>
          <p:cNvSpPr txBox="1"/>
          <p:nvPr/>
        </p:nvSpPr>
        <p:spPr>
          <a:xfrm>
            <a:off x="3200400" y="5027613"/>
            <a:ext cx="4724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片选低电平有效）。</a:t>
            </a:r>
          </a:p>
        </p:txBody>
      </p:sp>
      <p:sp>
        <p:nvSpPr>
          <p:cNvPr id="78859" name="Line 11"/>
          <p:cNvSpPr/>
          <p:nvPr/>
        </p:nvSpPr>
        <p:spPr>
          <a:xfrm>
            <a:off x="457200" y="3625850"/>
            <a:ext cx="3048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61" name="Line 13"/>
          <p:cNvSpPr/>
          <p:nvPr/>
        </p:nvSpPr>
        <p:spPr>
          <a:xfrm>
            <a:off x="7010400" y="5683250"/>
            <a:ext cx="228600" cy="0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854" grpId="0"/>
      <p:bldP spid="78855" grpId="0"/>
      <p:bldP spid="78856" grpId="0"/>
      <p:bldP spid="78857" grpId="0"/>
      <p:bldP spid="78858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6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4"/>
          <p:cNvSpPr/>
          <p:nvPr/>
        </p:nvSpPr>
        <p:spPr>
          <a:xfrm>
            <a:off x="3962400" y="838200"/>
            <a:ext cx="2667000" cy="2286000"/>
          </a:xfrm>
          <a:prstGeom prst="rect">
            <a:avLst/>
          </a:prstGeom>
          <a:solidFill>
            <a:srgbClr val="FFFF66"/>
          </a:solidFill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Line 5"/>
          <p:cNvSpPr/>
          <p:nvPr/>
        </p:nvSpPr>
        <p:spPr>
          <a:xfrm>
            <a:off x="3962400" y="838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28" name="Line 6"/>
          <p:cNvSpPr/>
          <p:nvPr/>
        </p:nvSpPr>
        <p:spPr>
          <a:xfrm>
            <a:off x="3962400" y="1600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29" name="Line 7"/>
          <p:cNvSpPr/>
          <p:nvPr/>
        </p:nvSpPr>
        <p:spPr>
          <a:xfrm>
            <a:off x="3962400" y="2362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30" name="Line 8"/>
          <p:cNvSpPr/>
          <p:nvPr/>
        </p:nvSpPr>
        <p:spPr>
          <a:xfrm>
            <a:off x="3962400" y="3124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31" name="Line 9"/>
          <p:cNvSpPr/>
          <p:nvPr/>
        </p:nvSpPr>
        <p:spPr>
          <a:xfrm>
            <a:off x="5181600" y="838200"/>
            <a:ext cx="0" cy="76200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32" name="Text Box 10"/>
          <p:cNvSpPr txBox="1"/>
          <p:nvPr/>
        </p:nvSpPr>
        <p:spPr>
          <a:xfrm>
            <a:off x="4038600" y="251460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1K×4</a:t>
            </a:r>
          </a:p>
        </p:txBody>
      </p:sp>
      <p:sp>
        <p:nvSpPr>
          <p:cNvPr id="52233" name="Text Box 11"/>
          <p:cNvSpPr txBox="1"/>
          <p:nvPr/>
        </p:nvSpPr>
        <p:spPr>
          <a:xfrm>
            <a:off x="5334000" y="251460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1K×4</a:t>
            </a:r>
          </a:p>
        </p:txBody>
      </p:sp>
      <p:sp>
        <p:nvSpPr>
          <p:cNvPr id="52234" name="Text Box 12"/>
          <p:cNvSpPr txBox="1"/>
          <p:nvPr/>
        </p:nvSpPr>
        <p:spPr>
          <a:xfrm>
            <a:off x="4724400" y="175260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2K×8</a:t>
            </a:r>
          </a:p>
        </p:txBody>
      </p:sp>
      <p:sp>
        <p:nvSpPr>
          <p:cNvPr id="52235" name="Text Box 13"/>
          <p:cNvSpPr txBox="1"/>
          <p:nvPr/>
        </p:nvSpPr>
        <p:spPr>
          <a:xfrm>
            <a:off x="5334000" y="99060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4K×4</a:t>
            </a:r>
          </a:p>
        </p:txBody>
      </p:sp>
      <p:sp>
        <p:nvSpPr>
          <p:cNvPr id="52236" name="Text Box 14"/>
          <p:cNvSpPr txBox="1"/>
          <p:nvPr/>
        </p:nvSpPr>
        <p:spPr>
          <a:xfrm>
            <a:off x="4038600" y="99060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4K×4</a:t>
            </a:r>
          </a:p>
        </p:txBody>
      </p:sp>
      <p:sp>
        <p:nvSpPr>
          <p:cNvPr id="145423" name="Text Box 15"/>
          <p:cNvSpPr txBox="1"/>
          <p:nvPr/>
        </p:nvSpPr>
        <p:spPr>
          <a:xfrm>
            <a:off x="6934200" y="2133600"/>
            <a:ext cx="22098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位地址寻址：</a:t>
            </a:r>
          </a:p>
        </p:txBody>
      </p:sp>
      <p:sp>
        <p:nvSpPr>
          <p:cNvPr id="145424" name="Text Box 16"/>
          <p:cNvSpPr txBox="1"/>
          <p:nvPr/>
        </p:nvSpPr>
        <p:spPr>
          <a:xfrm>
            <a:off x="6934200" y="1828800"/>
            <a:ext cx="1905000" cy="4333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7KB</a:t>
            </a:r>
          </a:p>
        </p:txBody>
      </p:sp>
      <p:sp>
        <p:nvSpPr>
          <p:cNvPr id="145425" name="AutoShape 17"/>
          <p:cNvSpPr/>
          <p:nvPr/>
        </p:nvSpPr>
        <p:spPr>
          <a:xfrm>
            <a:off x="6629400" y="838200"/>
            <a:ext cx="228600" cy="2209800"/>
          </a:xfrm>
          <a:prstGeom prst="rightBrace">
            <a:avLst>
              <a:gd name="adj1" fmla="val 80376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26" name="Text Box 18"/>
          <p:cNvSpPr txBox="1"/>
          <p:nvPr/>
        </p:nvSpPr>
        <p:spPr>
          <a:xfrm>
            <a:off x="0" y="3048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27" name="Text Box 19"/>
          <p:cNvSpPr txBox="1"/>
          <p:nvPr/>
        </p:nvSpPr>
        <p:spPr>
          <a:xfrm>
            <a:off x="7010400" y="29718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</a:p>
        </p:txBody>
      </p:sp>
      <p:sp>
        <p:nvSpPr>
          <p:cNvPr id="145428" name="Text Box 20"/>
          <p:cNvSpPr txBox="1"/>
          <p:nvPr/>
        </p:nvSpPr>
        <p:spPr>
          <a:xfrm>
            <a:off x="914400" y="6858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 0</a:t>
            </a:r>
          </a:p>
        </p:txBody>
      </p:sp>
      <p:sp>
        <p:nvSpPr>
          <p:cNvPr id="145429" name="Text Box 21"/>
          <p:cNvSpPr txBox="1"/>
          <p:nvPr/>
        </p:nvSpPr>
        <p:spPr>
          <a:xfrm>
            <a:off x="0" y="0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值 </a:t>
            </a:r>
          </a:p>
        </p:txBody>
      </p:sp>
      <p:sp>
        <p:nvSpPr>
          <p:cNvPr id="145430" name="Text Box 22"/>
          <p:cNvSpPr txBox="1"/>
          <p:nvPr/>
        </p:nvSpPr>
        <p:spPr>
          <a:xfrm>
            <a:off x="914400" y="11430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 1</a:t>
            </a:r>
          </a:p>
        </p:txBody>
      </p:sp>
      <p:sp>
        <p:nvSpPr>
          <p:cNvPr id="145431" name="Text Box 23"/>
          <p:cNvSpPr txBox="1"/>
          <p:nvPr/>
        </p:nvSpPr>
        <p:spPr>
          <a:xfrm>
            <a:off x="914400" y="19050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 1</a:t>
            </a:r>
          </a:p>
        </p:txBody>
      </p:sp>
      <p:sp>
        <p:nvSpPr>
          <p:cNvPr id="145432" name="Text Box 24"/>
          <p:cNvSpPr txBox="1"/>
          <p:nvPr/>
        </p:nvSpPr>
        <p:spPr>
          <a:xfrm>
            <a:off x="914400" y="26670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1  1  0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</a:p>
        </p:txBody>
      </p:sp>
      <p:sp>
        <p:nvSpPr>
          <p:cNvPr id="145433" name="Text Box 25"/>
          <p:cNvSpPr txBox="1"/>
          <p:nvPr/>
        </p:nvSpPr>
        <p:spPr>
          <a:xfrm>
            <a:off x="914400" y="14478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 0</a:t>
            </a:r>
          </a:p>
        </p:txBody>
      </p:sp>
      <p:sp>
        <p:nvSpPr>
          <p:cNvPr id="145434" name="Text Box 26"/>
          <p:cNvSpPr txBox="1"/>
          <p:nvPr/>
        </p:nvSpPr>
        <p:spPr>
          <a:xfrm>
            <a:off x="914400" y="22098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1  1  0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533400" y="990600"/>
            <a:ext cx="228600" cy="304800"/>
            <a:chOff x="720" y="576"/>
            <a:chExt cx="144" cy="192"/>
          </a:xfrm>
        </p:grpSpPr>
        <p:sp>
          <p:nvSpPr>
            <p:cNvPr id="52250" name="Line 28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2251" name="Line 29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" name="Group 30"/>
          <p:cNvGrpSpPr/>
          <p:nvPr/>
        </p:nvGrpSpPr>
        <p:grpSpPr>
          <a:xfrm>
            <a:off x="533400" y="1752600"/>
            <a:ext cx="228600" cy="304800"/>
            <a:chOff x="720" y="576"/>
            <a:chExt cx="144" cy="192"/>
          </a:xfrm>
        </p:grpSpPr>
        <p:sp>
          <p:nvSpPr>
            <p:cNvPr id="52253" name="Line 31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2254" name="Line 32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" name="Group 33"/>
          <p:cNvGrpSpPr/>
          <p:nvPr/>
        </p:nvGrpSpPr>
        <p:grpSpPr>
          <a:xfrm>
            <a:off x="533400" y="2514600"/>
            <a:ext cx="228600" cy="304800"/>
            <a:chOff x="720" y="576"/>
            <a:chExt cx="144" cy="192"/>
          </a:xfrm>
        </p:grpSpPr>
        <p:sp>
          <p:nvSpPr>
            <p:cNvPr id="52256" name="Line 34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2257" name="Line 35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45444" name="Text Box 36"/>
          <p:cNvSpPr txBox="1"/>
          <p:nvPr/>
        </p:nvSpPr>
        <p:spPr>
          <a:xfrm>
            <a:off x="1295400" y="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片选 </a:t>
            </a:r>
          </a:p>
        </p:txBody>
      </p:sp>
      <p:sp>
        <p:nvSpPr>
          <p:cNvPr id="145445" name="Text Box 37"/>
          <p:cNvSpPr txBox="1"/>
          <p:nvPr/>
        </p:nvSpPr>
        <p:spPr>
          <a:xfrm>
            <a:off x="2362200" y="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芯片地址 </a:t>
            </a:r>
          </a:p>
        </p:txBody>
      </p:sp>
      <p:sp>
        <p:nvSpPr>
          <p:cNvPr id="145446" name="Text Box 38"/>
          <p:cNvSpPr txBox="1"/>
          <p:nvPr/>
        </p:nvSpPr>
        <p:spPr>
          <a:xfrm>
            <a:off x="0" y="37338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低位地址分配给芯片，高位地址形成片选逻辑。</a:t>
            </a:r>
          </a:p>
        </p:txBody>
      </p:sp>
      <p:sp>
        <p:nvSpPr>
          <p:cNvPr id="145447" name="Line 39"/>
          <p:cNvSpPr/>
          <p:nvPr/>
        </p:nvSpPr>
        <p:spPr>
          <a:xfrm>
            <a:off x="1524000" y="1752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145448" name="Line 40"/>
          <p:cNvSpPr/>
          <p:nvPr/>
        </p:nvSpPr>
        <p:spPr>
          <a:xfrm>
            <a:off x="1524000" y="990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145449" name="Line 41"/>
          <p:cNvSpPr/>
          <p:nvPr/>
        </p:nvSpPr>
        <p:spPr>
          <a:xfrm>
            <a:off x="1524000" y="2514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145450" name="Text Box 42"/>
          <p:cNvSpPr txBox="1"/>
          <p:nvPr/>
        </p:nvSpPr>
        <p:spPr>
          <a:xfrm>
            <a:off x="0" y="45720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芯片    芯片地址    片选信号    片选逻辑</a:t>
            </a:r>
          </a:p>
        </p:txBody>
      </p:sp>
      <p:sp>
        <p:nvSpPr>
          <p:cNvPr id="145451" name="Line 43"/>
          <p:cNvSpPr/>
          <p:nvPr/>
        </p:nvSpPr>
        <p:spPr>
          <a:xfrm>
            <a:off x="0" y="4648200"/>
            <a:ext cx="9144000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52" name="Line 44"/>
          <p:cNvSpPr/>
          <p:nvPr/>
        </p:nvSpPr>
        <p:spPr>
          <a:xfrm>
            <a:off x="0" y="5105400"/>
            <a:ext cx="9144000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53" name="Text Box 45"/>
          <p:cNvSpPr txBox="1"/>
          <p:nvPr/>
        </p:nvSpPr>
        <p:spPr>
          <a:xfrm>
            <a:off x="609600" y="5105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</a:t>
            </a:r>
          </a:p>
        </p:txBody>
      </p:sp>
      <p:sp>
        <p:nvSpPr>
          <p:cNvPr id="145454" name="Text Box 46"/>
          <p:cNvSpPr txBox="1"/>
          <p:nvPr/>
        </p:nvSpPr>
        <p:spPr>
          <a:xfrm>
            <a:off x="609600" y="5486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</a:t>
            </a:r>
          </a:p>
        </p:txBody>
      </p:sp>
      <p:sp>
        <p:nvSpPr>
          <p:cNvPr id="145455" name="Text Box 47"/>
          <p:cNvSpPr txBox="1"/>
          <p:nvPr/>
        </p:nvSpPr>
        <p:spPr>
          <a:xfrm>
            <a:off x="609600" y="59436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</a:t>
            </a:r>
          </a:p>
        </p:txBody>
      </p:sp>
      <p:sp>
        <p:nvSpPr>
          <p:cNvPr id="145456" name="Text Box 48"/>
          <p:cNvSpPr txBox="1"/>
          <p:nvPr/>
        </p:nvSpPr>
        <p:spPr>
          <a:xfrm>
            <a:off x="2057400" y="51054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</a:p>
        </p:txBody>
      </p:sp>
      <p:sp>
        <p:nvSpPr>
          <p:cNvPr id="145457" name="Text Box 49"/>
          <p:cNvSpPr txBox="1"/>
          <p:nvPr/>
        </p:nvSpPr>
        <p:spPr>
          <a:xfrm>
            <a:off x="2057400" y="54864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</a:p>
        </p:txBody>
      </p:sp>
      <p:sp>
        <p:nvSpPr>
          <p:cNvPr id="145458" name="Text Box 50"/>
          <p:cNvSpPr txBox="1"/>
          <p:nvPr/>
        </p:nvSpPr>
        <p:spPr>
          <a:xfrm>
            <a:off x="2057400" y="59436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A9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</a:p>
        </p:txBody>
      </p:sp>
      <p:sp>
        <p:nvSpPr>
          <p:cNvPr id="145459" name="Text Box 51"/>
          <p:cNvSpPr txBox="1"/>
          <p:nvPr/>
        </p:nvSpPr>
        <p:spPr>
          <a:xfrm>
            <a:off x="4343400" y="51054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CS0</a:t>
            </a:r>
          </a:p>
        </p:txBody>
      </p:sp>
      <p:sp>
        <p:nvSpPr>
          <p:cNvPr id="145460" name="Text Box 52"/>
          <p:cNvSpPr txBox="1"/>
          <p:nvPr/>
        </p:nvSpPr>
        <p:spPr>
          <a:xfrm>
            <a:off x="4343400" y="54864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CS1</a:t>
            </a:r>
          </a:p>
        </p:txBody>
      </p:sp>
      <p:sp>
        <p:nvSpPr>
          <p:cNvPr id="145461" name="Text Box 53"/>
          <p:cNvSpPr txBox="1"/>
          <p:nvPr/>
        </p:nvSpPr>
        <p:spPr>
          <a:xfrm>
            <a:off x="4343400" y="59436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CS2</a:t>
            </a:r>
          </a:p>
        </p:txBody>
      </p:sp>
      <p:sp>
        <p:nvSpPr>
          <p:cNvPr id="145462" name="Text Box 54"/>
          <p:cNvSpPr txBox="1"/>
          <p:nvPr/>
        </p:nvSpPr>
        <p:spPr>
          <a:xfrm>
            <a:off x="6477000" y="51054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63" name="Line 55"/>
          <p:cNvSpPr/>
          <p:nvPr/>
        </p:nvSpPr>
        <p:spPr>
          <a:xfrm>
            <a:off x="6553200" y="51816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64" name="Text Box 56"/>
          <p:cNvSpPr txBox="1"/>
          <p:nvPr/>
        </p:nvSpPr>
        <p:spPr>
          <a:xfrm>
            <a:off x="6477000" y="54864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65" name="Text Box 57"/>
          <p:cNvSpPr txBox="1"/>
          <p:nvPr/>
        </p:nvSpPr>
        <p:spPr>
          <a:xfrm>
            <a:off x="6477000" y="59436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</a:p>
        </p:txBody>
      </p:sp>
      <p:sp>
        <p:nvSpPr>
          <p:cNvPr id="145466" name="Line 58"/>
          <p:cNvSpPr/>
          <p:nvPr/>
        </p:nvSpPr>
        <p:spPr>
          <a:xfrm>
            <a:off x="7162800" y="55626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67" name="Line 59"/>
          <p:cNvSpPr/>
          <p:nvPr/>
        </p:nvSpPr>
        <p:spPr>
          <a:xfrm>
            <a:off x="7620000" y="60198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82" name="Line 60"/>
          <p:cNvSpPr/>
          <p:nvPr/>
        </p:nvSpPr>
        <p:spPr>
          <a:xfrm>
            <a:off x="5181600" y="2362200"/>
            <a:ext cx="0" cy="76200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45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5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5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5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4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45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4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4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4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5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4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45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4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3" grpId="0"/>
      <p:bldP spid="145424" grpId="0" build="p" advAuto="1000"/>
      <p:bldP spid="145425" grpId="0" bldLvl="0" animBg="1"/>
      <p:bldP spid="145426" grpId="0"/>
      <p:bldP spid="145427" grpId="0"/>
      <p:bldP spid="145428" grpId="0"/>
      <p:bldP spid="145429" grpId="0"/>
      <p:bldP spid="145430" grpId="0"/>
      <p:bldP spid="145431" grpId="0"/>
      <p:bldP spid="145432" grpId="0"/>
      <p:bldP spid="145433" grpId="0"/>
      <p:bldP spid="145434" grpId="0"/>
      <p:bldP spid="145444" grpId="0"/>
      <p:bldP spid="145445" grpId="0"/>
      <p:bldP spid="145446" grpId="0"/>
      <p:bldP spid="145450" grpId="0"/>
      <p:bldP spid="145453" grpId="0" build="p"/>
      <p:bldP spid="145454" grpId="0" build="p"/>
      <p:bldP spid="145455" grpId="0" build="p"/>
      <p:bldP spid="145456" grpId="0" build="p"/>
      <p:bldP spid="145457" grpId="0" build="p"/>
      <p:bldP spid="145458" grpId="0" build="p"/>
      <p:bldP spid="145459" grpId="0" build="p"/>
      <p:bldP spid="145460" grpId="0" build="p"/>
      <p:bldP spid="145461" grpId="0" build="p"/>
      <p:bldP spid="145462" grpId="0" build="p"/>
      <p:bldP spid="145464" grpId="0" build="p"/>
      <p:bldP spid="145465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250" name="Group 4"/>
          <p:cNvGrpSpPr/>
          <p:nvPr/>
        </p:nvGrpSpPr>
        <p:grpSpPr>
          <a:xfrm>
            <a:off x="0" y="958850"/>
            <a:ext cx="9144000" cy="5349875"/>
            <a:chOff x="0" y="604"/>
            <a:chExt cx="5760" cy="3370"/>
          </a:xfrm>
        </p:grpSpPr>
        <p:sp>
          <p:nvSpPr>
            <p:cNvPr id="53251" name="Rectangle 5"/>
            <p:cNvSpPr/>
            <p:nvPr/>
          </p:nvSpPr>
          <p:spPr>
            <a:xfrm>
              <a:off x="0" y="720"/>
              <a:ext cx="5760" cy="321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2" name="Text Box 6"/>
            <p:cNvSpPr txBox="1"/>
            <p:nvPr/>
          </p:nvSpPr>
          <p:spPr>
            <a:xfrm>
              <a:off x="1488" y="16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253" name="Line 7"/>
            <p:cNvSpPr/>
            <p:nvPr/>
          </p:nvSpPr>
          <p:spPr>
            <a:xfrm>
              <a:off x="672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4" name="Line 8"/>
            <p:cNvSpPr/>
            <p:nvPr/>
          </p:nvSpPr>
          <p:spPr>
            <a:xfrm>
              <a:off x="528" y="1718"/>
              <a:ext cx="0" cy="153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5" name="Line 9"/>
            <p:cNvSpPr/>
            <p:nvPr/>
          </p:nvSpPr>
          <p:spPr>
            <a:xfrm>
              <a:off x="1680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56" name="Line 10"/>
            <p:cNvSpPr/>
            <p:nvPr/>
          </p:nvSpPr>
          <p:spPr>
            <a:xfrm flipH="1">
              <a:off x="1392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57" name="Line 11"/>
            <p:cNvSpPr/>
            <p:nvPr/>
          </p:nvSpPr>
          <p:spPr>
            <a:xfrm flipH="1">
              <a:off x="528" y="267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58" name="Line 12"/>
            <p:cNvSpPr/>
            <p:nvPr/>
          </p:nvSpPr>
          <p:spPr>
            <a:xfrm flipH="1">
              <a:off x="672" y="229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53259" name="Group 13"/>
            <p:cNvGrpSpPr/>
            <p:nvPr/>
          </p:nvGrpSpPr>
          <p:grpSpPr>
            <a:xfrm>
              <a:off x="816" y="2198"/>
              <a:ext cx="720" cy="624"/>
              <a:chOff x="720" y="2928"/>
              <a:chExt cx="720" cy="624"/>
            </a:xfrm>
          </p:grpSpPr>
          <p:sp>
            <p:nvSpPr>
              <p:cNvPr id="53260" name="Rectangle 14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1" name="Text Box 15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4K×4</a:t>
                </a:r>
              </a:p>
            </p:txBody>
          </p:sp>
        </p:grpSp>
        <p:sp>
          <p:nvSpPr>
            <p:cNvPr id="53262" name="Line 16"/>
            <p:cNvSpPr/>
            <p:nvPr/>
          </p:nvSpPr>
          <p:spPr>
            <a:xfrm flipV="1">
              <a:off x="1536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63" name="Line 17"/>
            <p:cNvSpPr/>
            <p:nvPr/>
          </p:nvSpPr>
          <p:spPr>
            <a:xfrm>
              <a:off x="1392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64" name="Line 18"/>
            <p:cNvSpPr/>
            <p:nvPr/>
          </p:nvSpPr>
          <p:spPr>
            <a:xfrm flipH="1">
              <a:off x="528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65" name="Line 19"/>
            <p:cNvSpPr/>
            <p:nvPr/>
          </p:nvSpPr>
          <p:spPr>
            <a:xfrm flipH="1">
              <a:off x="672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53266" name="Group 20"/>
            <p:cNvGrpSpPr/>
            <p:nvPr/>
          </p:nvGrpSpPr>
          <p:grpSpPr>
            <a:xfrm>
              <a:off x="816" y="1238"/>
              <a:ext cx="720" cy="624"/>
              <a:chOff x="720" y="2928"/>
              <a:chExt cx="720" cy="624"/>
            </a:xfrm>
          </p:grpSpPr>
          <p:sp>
            <p:nvSpPr>
              <p:cNvPr id="53267" name="Rectangle 21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8" name="Text Box 22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4K×4</a:t>
                </a:r>
              </a:p>
            </p:txBody>
          </p:sp>
        </p:grpSp>
        <p:sp>
          <p:nvSpPr>
            <p:cNvPr id="53269" name="Text Box 23"/>
            <p:cNvSpPr txBox="1"/>
            <p:nvPr/>
          </p:nvSpPr>
          <p:spPr>
            <a:xfrm>
              <a:off x="1344" y="98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270" name="Line 24"/>
            <p:cNvSpPr/>
            <p:nvPr/>
          </p:nvSpPr>
          <p:spPr>
            <a:xfrm flipH="1">
              <a:off x="1488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71" name="Line 25"/>
            <p:cNvSpPr/>
            <p:nvPr/>
          </p:nvSpPr>
          <p:spPr>
            <a:xfrm flipH="1">
              <a:off x="1632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72" name="Line 26"/>
            <p:cNvSpPr/>
            <p:nvPr/>
          </p:nvSpPr>
          <p:spPr>
            <a:xfrm flipH="1">
              <a:off x="624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73" name="Text Box 27"/>
            <p:cNvSpPr txBox="1"/>
            <p:nvPr/>
          </p:nvSpPr>
          <p:spPr>
            <a:xfrm>
              <a:off x="720" y="28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3274" name="Line 28"/>
            <p:cNvSpPr/>
            <p:nvPr/>
          </p:nvSpPr>
          <p:spPr>
            <a:xfrm>
              <a:off x="1824" y="2160"/>
              <a:ext cx="0" cy="1094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5" name="Line 29"/>
            <p:cNvSpPr/>
            <p:nvPr/>
          </p:nvSpPr>
          <p:spPr>
            <a:xfrm rot="5400000" flipH="1">
              <a:off x="2328" y="2472"/>
              <a:ext cx="2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76" name="Line 30"/>
            <p:cNvSpPr/>
            <p:nvPr/>
          </p:nvSpPr>
          <p:spPr>
            <a:xfrm rot="5400000" flipH="1">
              <a:off x="3576" y="2040"/>
              <a:ext cx="33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3277" name="Line 31"/>
            <p:cNvSpPr/>
            <p:nvPr/>
          </p:nvSpPr>
          <p:spPr>
            <a:xfrm>
              <a:off x="1968" y="1728"/>
              <a:ext cx="0" cy="133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8" name="Line 32"/>
            <p:cNvSpPr/>
            <p:nvPr/>
          </p:nvSpPr>
          <p:spPr>
            <a:xfrm>
              <a:off x="2976" y="950"/>
              <a:ext cx="0" cy="11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79" name="Line 33"/>
            <p:cNvSpPr/>
            <p:nvPr/>
          </p:nvSpPr>
          <p:spPr>
            <a:xfrm flipH="1">
              <a:off x="2688" y="206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80" name="Line 34"/>
            <p:cNvSpPr/>
            <p:nvPr/>
          </p:nvSpPr>
          <p:spPr>
            <a:xfrm flipH="1">
              <a:off x="1968" y="1728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81" name="Line 35"/>
            <p:cNvSpPr/>
            <p:nvPr/>
          </p:nvSpPr>
          <p:spPr>
            <a:xfrm flipV="1">
              <a:off x="2832" y="806"/>
              <a:ext cx="0" cy="97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82" name="Line 36"/>
            <p:cNvSpPr/>
            <p:nvPr/>
          </p:nvSpPr>
          <p:spPr>
            <a:xfrm>
              <a:off x="2688" y="177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83" name="Line 37"/>
            <p:cNvSpPr/>
            <p:nvPr/>
          </p:nvSpPr>
          <p:spPr>
            <a:xfrm flipH="1">
              <a:off x="1824" y="2160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53284" name="Group 38"/>
            <p:cNvGrpSpPr/>
            <p:nvPr/>
          </p:nvGrpSpPr>
          <p:grpSpPr>
            <a:xfrm>
              <a:off x="2112" y="1392"/>
              <a:ext cx="720" cy="960"/>
              <a:chOff x="720" y="2928"/>
              <a:chExt cx="720" cy="624"/>
            </a:xfrm>
          </p:grpSpPr>
          <p:sp>
            <p:nvSpPr>
              <p:cNvPr id="53285" name="Rectangle 39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86" name="Text Box 40"/>
              <p:cNvSpPr txBox="1"/>
              <p:nvPr/>
            </p:nvSpPr>
            <p:spPr>
              <a:xfrm>
                <a:off x="720" y="3120"/>
                <a:ext cx="720" cy="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2K×8</a:t>
                </a:r>
              </a:p>
            </p:txBody>
          </p:sp>
        </p:grpSp>
        <p:sp>
          <p:nvSpPr>
            <p:cNvPr id="53287" name="Text Box 41"/>
            <p:cNvSpPr txBox="1"/>
            <p:nvPr/>
          </p:nvSpPr>
          <p:spPr>
            <a:xfrm>
              <a:off x="2640" y="98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288" name="Line 42"/>
            <p:cNvSpPr/>
            <p:nvPr/>
          </p:nvSpPr>
          <p:spPr>
            <a:xfrm flipH="1">
              <a:off x="2784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89" name="Line 43"/>
            <p:cNvSpPr/>
            <p:nvPr/>
          </p:nvSpPr>
          <p:spPr>
            <a:xfrm flipH="1">
              <a:off x="2928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90" name="Line 44"/>
            <p:cNvSpPr/>
            <p:nvPr/>
          </p:nvSpPr>
          <p:spPr>
            <a:xfrm flipH="1">
              <a:off x="1920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91" name="Text Box 45"/>
            <p:cNvSpPr txBox="1"/>
            <p:nvPr/>
          </p:nvSpPr>
          <p:spPr>
            <a:xfrm>
              <a:off x="2016" y="28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3292" name="Text Box 46"/>
            <p:cNvSpPr txBox="1"/>
            <p:nvPr/>
          </p:nvSpPr>
          <p:spPr>
            <a:xfrm>
              <a:off x="2784" y="171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grpSp>
          <p:nvGrpSpPr>
            <p:cNvPr id="53293" name="Group 47"/>
            <p:cNvGrpSpPr/>
            <p:nvPr/>
          </p:nvGrpSpPr>
          <p:grpSpPr>
            <a:xfrm>
              <a:off x="3120" y="806"/>
              <a:ext cx="1440" cy="2448"/>
              <a:chOff x="3120" y="806"/>
              <a:chExt cx="1440" cy="2448"/>
            </a:xfrm>
          </p:grpSpPr>
          <p:sp>
            <p:nvSpPr>
              <p:cNvPr id="53294" name="Line 48"/>
              <p:cNvSpPr/>
              <p:nvPr/>
            </p:nvSpPr>
            <p:spPr>
              <a:xfrm>
                <a:off x="3264" y="1334"/>
                <a:ext cx="0" cy="17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95" name="Line 49"/>
              <p:cNvSpPr/>
              <p:nvPr/>
            </p:nvSpPr>
            <p:spPr>
              <a:xfrm>
                <a:off x="3120" y="1718"/>
                <a:ext cx="0" cy="1536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96" name="Line 50"/>
              <p:cNvSpPr/>
              <p:nvPr/>
            </p:nvSpPr>
            <p:spPr>
              <a:xfrm>
                <a:off x="4272" y="950"/>
                <a:ext cx="0" cy="15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53297" name="Line 51"/>
              <p:cNvSpPr/>
              <p:nvPr/>
            </p:nvSpPr>
            <p:spPr>
              <a:xfrm flipH="1">
                <a:off x="3984" y="2486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3298" name="Line 52"/>
              <p:cNvSpPr/>
              <p:nvPr/>
            </p:nvSpPr>
            <p:spPr>
              <a:xfrm flipH="1">
                <a:off x="3120" y="2678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53299" name="Line 53"/>
              <p:cNvSpPr/>
              <p:nvPr/>
            </p:nvSpPr>
            <p:spPr>
              <a:xfrm flipH="1">
                <a:off x="3264" y="2294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grpSp>
            <p:nvGrpSpPr>
              <p:cNvPr id="53300" name="Group 54"/>
              <p:cNvGrpSpPr/>
              <p:nvPr/>
            </p:nvGrpSpPr>
            <p:grpSpPr>
              <a:xfrm>
                <a:off x="3408" y="2198"/>
                <a:ext cx="720" cy="624"/>
                <a:chOff x="720" y="2928"/>
                <a:chExt cx="720" cy="624"/>
              </a:xfrm>
            </p:grpSpPr>
            <p:sp>
              <p:nvSpPr>
                <p:cNvPr id="53301" name="Rectangle 55"/>
                <p:cNvSpPr/>
                <p:nvPr/>
              </p:nvSpPr>
              <p:spPr>
                <a:xfrm>
                  <a:off x="816" y="2928"/>
                  <a:ext cx="480" cy="624"/>
                </a:xfrm>
                <a:prstGeom prst="rect">
                  <a:avLst/>
                </a:prstGeom>
                <a:noFill/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302" name="Text Box 56"/>
                <p:cNvSpPr txBox="1"/>
                <p:nvPr/>
              </p:nvSpPr>
              <p:spPr>
                <a:xfrm>
                  <a:off x="720" y="3120"/>
                  <a:ext cx="720" cy="25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1K×4</a:t>
                  </a:r>
                </a:p>
              </p:txBody>
            </p:sp>
          </p:grpSp>
          <p:sp>
            <p:nvSpPr>
              <p:cNvPr id="53303" name="Line 57"/>
              <p:cNvSpPr/>
              <p:nvPr/>
            </p:nvSpPr>
            <p:spPr>
              <a:xfrm flipV="1">
                <a:off x="4128" y="806"/>
                <a:ext cx="0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3304" name="Line 58"/>
              <p:cNvSpPr/>
              <p:nvPr/>
            </p:nvSpPr>
            <p:spPr>
              <a:xfrm>
                <a:off x="3984" y="1526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53305" name="Line 59"/>
              <p:cNvSpPr/>
              <p:nvPr/>
            </p:nvSpPr>
            <p:spPr>
              <a:xfrm flipH="1">
                <a:off x="3120" y="1718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53306" name="Line 60"/>
              <p:cNvSpPr/>
              <p:nvPr/>
            </p:nvSpPr>
            <p:spPr>
              <a:xfrm flipH="1">
                <a:off x="3264" y="1334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grpSp>
            <p:nvGrpSpPr>
              <p:cNvPr id="53307" name="Group 61"/>
              <p:cNvGrpSpPr/>
              <p:nvPr/>
            </p:nvGrpSpPr>
            <p:grpSpPr>
              <a:xfrm>
                <a:off x="3408" y="1238"/>
                <a:ext cx="720" cy="624"/>
                <a:chOff x="720" y="2928"/>
                <a:chExt cx="720" cy="624"/>
              </a:xfrm>
            </p:grpSpPr>
            <p:sp>
              <p:nvSpPr>
                <p:cNvPr id="53308" name="Rectangle 62"/>
                <p:cNvSpPr/>
                <p:nvPr/>
              </p:nvSpPr>
              <p:spPr>
                <a:xfrm>
                  <a:off x="816" y="2928"/>
                  <a:ext cx="480" cy="624"/>
                </a:xfrm>
                <a:prstGeom prst="rect">
                  <a:avLst/>
                </a:prstGeom>
                <a:noFill/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309" name="Text Box 63"/>
                <p:cNvSpPr txBox="1"/>
                <p:nvPr/>
              </p:nvSpPr>
              <p:spPr>
                <a:xfrm>
                  <a:off x="720" y="3120"/>
                  <a:ext cx="720" cy="25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1K×4</a:t>
                  </a:r>
                </a:p>
              </p:txBody>
            </p:sp>
          </p:grpSp>
          <p:sp>
            <p:nvSpPr>
              <p:cNvPr id="53310" name="Text Box 64"/>
              <p:cNvSpPr txBox="1"/>
              <p:nvPr/>
            </p:nvSpPr>
            <p:spPr>
              <a:xfrm>
                <a:off x="3936" y="988"/>
                <a:ext cx="48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53311" name="Line 65"/>
              <p:cNvSpPr/>
              <p:nvPr/>
            </p:nvSpPr>
            <p:spPr>
              <a:xfrm flipH="1">
                <a:off x="4080" y="1094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3312" name="Line 66"/>
              <p:cNvSpPr/>
              <p:nvPr/>
            </p:nvSpPr>
            <p:spPr>
              <a:xfrm flipH="1">
                <a:off x="4224" y="1718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3313" name="Line 67"/>
              <p:cNvSpPr/>
              <p:nvPr/>
            </p:nvSpPr>
            <p:spPr>
              <a:xfrm flipH="1">
                <a:off x="3216" y="2870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3314" name="Text Box 68"/>
              <p:cNvSpPr txBox="1"/>
              <p:nvPr/>
            </p:nvSpPr>
            <p:spPr>
              <a:xfrm>
                <a:off x="3312" y="2822"/>
                <a:ext cx="48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53315" name="Text Box 69"/>
              <p:cNvSpPr txBox="1"/>
              <p:nvPr/>
            </p:nvSpPr>
            <p:spPr>
              <a:xfrm>
                <a:off x="4080" y="1612"/>
                <a:ext cx="48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53316" name="Text Box 70"/>
            <p:cNvSpPr txBox="1"/>
            <p:nvPr/>
          </p:nvSpPr>
          <p:spPr>
            <a:xfrm>
              <a:off x="0" y="2822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A11~A0</a:t>
              </a:r>
            </a:p>
          </p:txBody>
        </p:sp>
        <p:grpSp>
          <p:nvGrpSpPr>
            <p:cNvPr id="53317" name="Group 71"/>
            <p:cNvGrpSpPr/>
            <p:nvPr/>
          </p:nvGrpSpPr>
          <p:grpSpPr>
            <a:xfrm>
              <a:off x="0" y="3024"/>
              <a:ext cx="5760" cy="96"/>
              <a:chOff x="0" y="3014"/>
              <a:chExt cx="5760" cy="96"/>
            </a:xfrm>
          </p:grpSpPr>
          <p:sp>
            <p:nvSpPr>
              <p:cNvPr id="53318" name="Line 72"/>
              <p:cNvSpPr/>
              <p:nvPr/>
            </p:nvSpPr>
            <p:spPr>
              <a:xfrm>
                <a:off x="0" y="3062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3319" name="Line 73"/>
              <p:cNvSpPr/>
              <p:nvPr/>
            </p:nvSpPr>
            <p:spPr>
              <a:xfrm flipH="1">
                <a:off x="192" y="3014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53320" name="Line 74"/>
            <p:cNvSpPr/>
            <p:nvPr/>
          </p:nvSpPr>
          <p:spPr>
            <a:xfrm>
              <a:off x="336" y="2016"/>
              <a:ext cx="14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3321" name="Group 75"/>
            <p:cNvGrpSpPr/>
            <p:nvPr/>
          </p:nvGrpSpPr>
          <p:grpSpPr>
            <a:xfrm>
              <a:off x="0" y="1814"/>
              <a:ext cx="624" cy="250"/>
              <a:chOff x="0" y="1814"/>
              <a:chExt cx="624" cy="250"/>
            </a:xfrm>
          </p:grpSpPr>
          <p:sp>
            <p:nvSpPr>
              <p:cNvPr id="53322" name="Text Box 76"/>
              <p:cNvSpPr txBox="1"/>
              <p:nvPr/>
            </p:nvSpPr>
            <p:spPr>
              <a:xfrm>
                <a:off x="0" y="1814"/>
                <a:ext cx="624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R/W</a:t>
                </a:r>
              </a:p>
            </p:txBody>
          </p:sp>
          <p:sp>
            <p:nvSpPr>
              <p:cNvPr id="53323" name="Line 77"/>
              <p:cNvSpPr/>
              <p:nvPr/>
            </p:nvSpPr>
            <p:spPr>
              <a:xfrm>
                <a:off x="192" y="1814"/>
                <a:ext cx="192" cy="0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53324" name="Line 78"/>
            <p:cNvSpPr/>
            <p:nvPr/>
          </p:nvSpPr>
          <p:spPr>
            <a:xfrm>
              <a:off x="3456" y="355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25" name="Text Box 79"/>
            <p:cNvSpPr txBox="1"/>
            <p:nvPr/>
          </p:nvSpPr>
          <p:spPr>
            <a:xfrm>
              <a:off x="336" y="331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A12</a:t>
              </a:r>
            </a:p>
          </p:txBody>
        </p:sp>
        <p:sp>
          <p:nvSpPr>
            <p:cNvPr id="53326" name="Text Box 80"/>
            <p:cNvSpPr txBox="1"/>
            <p:nvPr/>
          </p:nvSpPr>
          <p:spPr>
            <a:xfrm>
              <a:off x="96" y="3120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CS0</a:t>
              </a:r>
            </a:p>
          </p:txBody>
        </p:sp>
        <p:sp>
          <p:nvSpPr>
            <p:cNvPr id="53327" name="Line 81"/>
            <p:cNvSpPr/>
            <p:nvPr/>
          </p:nvSpPr>
          <p:spPr>
            <a:xfrm>
              <a:off x="192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28" name="Rectangle 82"/>
            <p:cNvSpPr/>
            <p:nvPr/>
          </p:nvSpPr>
          <p:spPr>
            <a:xfrm>
              <a:off x="1584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29" name="Oval 83"/>
            <p:cNvSpPr/>
            <p:nvPr/>
          </p:nvSpPr>
          <p:spPr>
            <a:xfrm flipH="1" flipV="1">
              <a:off x="1776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0" name="Line 84"/>
            <p:cNvSpPr/>
            <p:nvPr/>
          </p:nvSpPr>
          <p:spPr>
            <a:xfrm>
              <a:off x="1680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31" name="Line 85"/>
            <p:cNvSpPr/>
            <p:nvPr/>
          </p:nvSpPr>
          <p:spPr>
            <a:xfrm>
              <a:off x="1968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32" name="Text Box 86"/>
            <p:cNvSpPr txBox="1"/>
            <p:nvPr/>
          </p:nvSpPr>
          <p:spPr>
            <a:xfrm>
              <a:off x="1344" y="3724"/>
              <a:ext cx="110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A12        A11</a:t>
              </a:r>
            </a:p>
          </p:txBody>
        </p:sp>
        <p:sp>
          <p:nvSpPr>
            <p:cNvPr id="53333" name="Text Box 87"/>
            <p:cNvSpPr txBox="1"/>
            <p:nvPr/>
          </p:nvSpPr>
          <p:spPr>
            <a:xfrm>
              <a:off x="1344" y="3120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CS1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4" name="Line 88"/>
            <p:cNvSpPr/>
            <p:nvPr/>
          </p:nvSpPr>
          <p:spPr>
            <a:xfrm>
              <a:off x="1440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35" name="Line 89"/>
            <p:cNvSpPr/>
            <p:nvPr/>
          </p:nvSpPr>
          <p:spPr>
            <a:xfrm>
              <a:off x="2016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36" name="Rectangle 90"/>
            <p:cNvSpPr/>
            <p:nvPr/>
          </p:nvSpPr>
          <p:spPr>
            <a:xfrm>
              <a:off x="2784" y="3350"/>
              <a:ext cx="768" cy="20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7" name="Oval 91"/>
            <p:cNvSpPr/>
            <p:nvPr/>
          </p:nvSpPr>
          <p:spPr>
            <a:xfrm flipH="1" flipV="1">
              <a:off x="3072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8" name="Line 92"/>
            <p:cNvSpPr/>
            <p:nvPr/>
          </p:nvSpPr>
          <p:spPr>
            <a:xfrm>
              <a:off x="2880" y="355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39" name="Line 93"/>
            <p:cNvSpPr/>
            <p:nvPr/>
          </p:nvSpPr>
          <p:spPr>
            <a:xfrm>
              <a:off x="3168" y="355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40" name="Text Box 94"/>
            <p:cNvSpPr txBox="1"/>
            <p:nvPr/>
          </p:nvSpPr>
          <p:spPr>
            <a:xfrm>
              <a:off x="2640" y="3724"/>
              <a:ext cx="120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A12  A11  A 10</a:t>
              </a:r>
            </a:p>
          </p:txBody>
        </p:sp>
        <p:sp>
          <p:nvSpPr>
            <p:cNvPr id="53341" name="Text Box 95"/>
            <p:cNvSpPr txBox="1"/>
            <p:nvPr/>
          </p:nvSpPr>
          <p:spPr>
            <a:xfrm>
              <a:off x="2640" y="3120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CS2</a:t>
              </a:r>
            </a:p>
          </p:txBody>
        </p:sp>
        <p:sp>
          <p:nvSpPr>
            <p:cNvPr id="53342" name="Line 96"/>
            <p:cNvSpPr/>
            <p:nvPr/>
          </p:nvSpPr>
          <p:spPr>
            <a:xfrm>
              <a:off x="2736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43" name="Line 97"/>
            <p:cNvSpPr/>
            <p:nvPr/>
          </p:nvSpPr>
          <p:spPr>
            <a:xfrm>
              <a:off x="3408" y="3792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44" name="Line 98"/>
            <p:cNvSpPr/>
            <p:nvPr/>
          </p:nvSpPr>
          <p:spPr>
            <a:xfrm>
              <a:off x="1776" y="2592"/>
              <a:ext cx="124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45" name="Line 99"/>
            <p:cNvSpPr/>
            <p:nvPr/>
          </p:nvSpPr>
          <p:spPr>
            <a:xfrm rot="5400000">
              <a:off x="1484" y="2299"/>
              <a:ext cx="576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46" name="Line 100"/>
            <p:cNvSpPr/>
            <p:nvPr/>
          </p:nvSpPr>
          <p:spPr>
            <a:xfrm rot="5400000">
              <a:off x="2732" y="2299"/>
              <a:ext cx="576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47" name="Line 101"/>
            <p:cNvSpPr/>
            <p:nvPr/>
          </p:nvSpPr>
          <p:spPr>
            <a:xfrm>
              <a:off x="3024" y="2016"/>
              <a:ext cx="72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3348" name="Group 102"/>
            <p:cNvGrpSpPr/>
            <p:nvPr/>
          </p:nvGrpSpPr>
          <p:grpSpPr>
            <a:xfrm>
              <a:off x="48" y="604"/>
              <a:ext cx="5712" cy="452"/>
              <a:chOff x="48" y="604"/>
              <a:chExt cx="5712" cy="452"/>
            </a:xfrm>
          </p:grpSpPr>
          <p:sp>
            <p:nvSpPr>
              <p:cNvPr id="53349" name="Line 103"/>
              <p:cNvSpPr/>
              <p:nvPr/>
            </p:nvSpPr>
            <p:spPr>
              <a:xfrm>
                <a:off x="624" y="806"/>
                <a:ext cx="51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53350" name="Line 104"/>
              <p:cNvSpPr/>
              <p:nvPr/>
            </p:nvSpPr>
            <p:spPr>
              <a:xfrm flipV="1">
                <a:off x="624" y="950"/>
                <a:ext cx="51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53351" name="Text Box 105"/>
              <p:cNvSpPr txBox="1"/>
              <p:nvPr/>
            </p:nvSpPr>
            <p:spPr>
              <a:xfrm>
                <a:off x="48" y="652"/>
                <a:ext cx="81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D7~D4</a:t>
                </a:r>
              </a:p>
            </p:txBody>
          </p:sp>
          <p:sp>
            <p:nvSpPr>
              <p:cNvPr id="53352" name="Text Box 106"/>
              <p:cNvSpPr txBox="1"/>
              <p:nvPr/>
            </p:nvSpPr>
            <p:spPr>
              <a:xfrm>
                <a:off x="48" y="806"/>
                <a:ext cx="81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D3~D0</a:t>
                </a:r>
              </a:p>
            </p:txBody>
          </p:sp>
          <p:sp>
            <p:nvSpPr>
              <p:cNvPr id="53353" name="Text Box 107"/>
              <p:cNvSpPr txBox="1"/>
              <p:nvPr/>
            </p:nvSpPr>
            <p:spPr>
              <a:xfrm>
                <a:off x="816" y="604"/>
                <a:ext cx="48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53354" name="Text Box 108"/>
              <p:cNvSpPr txBox="1"/>
              <p:nvPr/>
            </p:nvSpPr>
            <p:spPr>
              <a:xfrm>
                <a:off x="768" y="748"/>
                <a:ext cx="48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53355" name="Line 109"/>
              <p:cNvSpPr/>
              <p:nvPr/>
            </p:nvSpPr>
            <p:spPr>
              <a:xfrm flipH="1">
                <a:off x="912" y="758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3356" name="Line 110"/>
              <p:cNvSpPr/>
              <p:nvPr/>
            </p:nvSpPr>
            <p:spPr>
              <a:xfrm flipH="1">
                <a:off x="864" y="902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/>
          <p:nvPr/>
        </p:nvSpPr>
        <p:spPr>
          <a:xfrm>
            <a:off x="1979613" y="357188"/>
            <a:ext cx="47529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磁记录方式</a:t>
            </a:r>
          </a:p>
        </p:txBody>
      </p:sp>
      <p:sp>
        <p:nvSpPr>
          <p:cNvPr id="86022" name="Text Box 6"/>
          <p:cNvSpPr txBox="1"/>
          <p:nvPr/>
        </p:nvSpPr>
        <p:spPr>
          <a:xfrm>
            <a:off x="990600" y="1336675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sp>
        <p:nvSpPr>
          <p:cNvPr id="86023" name="Text Box 7"/>
          <p:cNvSpPr txBox="1"/>
          <p:nvPr/>
        </p:nvSpPr>
        <p:spPr>
          <a:xfrm>
            <a:off x="990600" y="1773238"/>
            <a:ext cx="6477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写电流波形的组成方式。</a:t>
            </a:r>
            <a:endParaRPr lang="zh-CN" altLang="en-US" b="1" dirty="0">
              <a:solidFill>
                <a:srgbClr val="08080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6024" name="Text Box 8"/>
          <p:cNvSpPr txBox="1"/>
          <p:nvPr/>
        </p:nvSpPr>
        <p:spPr>
          <a:xfrm>
            <a:off x="304800" y="2867025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解决</a:t>
            </a:r>
          </a:p>
        </p:txBody>
      </p:sp>
      <p:sp>
        <p:nvSpPr>
          <p:cNvPr id="86025" name="Text Box 9"/>
          <p:cNvSpPr txBox="1"/>
          <p:nvPr/>
        </p:nvSpPr>
        <p:spPr>
          <a:xfrm>
            <a:off x="1447800" y="2257425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提高可靠性</a:t>
            </a:r>
          </a:p>
        </p:txBody>
      </p:sp>
      <p:sp>
        <p:nvSpPr>
          <p:cNvPr id="86026" name="Text Box 10"/>
          <p:cNvSpPr txBox="1"/>
          <p:nvPr/>
        </p:nvSpPr>
        <p:spPr>
          <a:xfrm>
            <a:off x="3505200" y="2409825"/>
            <a:ext cx="5638800" cy="92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：增大写波幅度，以提高读出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信号幅度。</a:t>
            </a:r>
          </a:p>
        </p:txBody>
      </p:sp>
      <p:sp>
        <p:nvSpPr>
          <p:cNvPr id="86027" name="Text Box 11"/>
          <p:cNvSpPr txBox="1"/>
          <p:nvPr/>
        </p:nvSpPr>
        <p:spPr>
          <a:xfrm>
            <a:off x="576263" y="5314950"/>
            <a:ext cx="637222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内同步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，即能从自身读出信号序列中提取同步信号，以区分位单元。</a:t>
            </a:r>
          </a:p>
        </p:txBody>
      </p:sp>
      <p:sp>
        <p:nvSpPr>
          <p:cNvPr id="86028" name="Line 12"/>
          <p:cNvSpPr/>
          <p:nvPr/>
        </p:nvSpPr>
        <p:spPr>
          <a:xfrm flipH="1">
            <a:off x="4191000" y="4924425"/>
            <a:ext cx="838200" cy="665163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9" name="AutoShape 13"/>
          <p:cNvSpPr/>
          <p:nvPr/>
        </p:nvSpPr>
        <p:spPr>
          <a:xfrm>
            <a:off x="1295400" y="2486025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080808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86030" name="Text Box 14"/>
          <p:cNvSpPr txBox="1"/>
          <p:nvPr/>
        </p:nvSpPr>
        <p:spPr>
          <a:xfrm>
            <a:off x="1447800" y="3629025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提高记录密度</a:t>
            </a:r>
          </a:p>
        </p:txBody>
      </p:sp>
      <p:sp>
        <p:nvSpPr>
          <p:cNvPr id="86031" name="AutoShape 15"/>
          <p:cNvSpPr/>
          <p:nvPr/>
        </p:nvSpPr>
        <p:spPr>
          <a:xfrm>
            <a:off x="4038600" y="3552825"/>
            <a:ext cx="152400" cy="990600"/>
          </a:xfrm>
          <a:prstGeom prst="leftBrace">
            <a:avLst>
              <a:gd name="adj1" fmla="val 54166"/>
              <a:gd name="adj2" fmla="val 50000"/>
            </a:avLst>
          </a:prstGeom>
          <a:noFill/>
          <a:ln w="38100" cap="flat" cmpd="sng">
            <a:solidFill>
              <a:srgbClr val="080808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86032" name="Text Box 16"/>
          <p:cNvSpPr txBox="1"/>
          <p:nvPr/>
        </p:nvSpPr>
        <p:spPr>
          <a:xfrm>
            <a:off x="4114800" y="3400425"/>
            <a:ext cx="4267200" cy="1077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减少转变区数目，使位单元长度缩短。</a:t>
            </a:r>
          </a:p>
        </p:txBody>
      </p:sp>
      <p:sp>
        <p:nvSpPr>
          <p:cNvPr id="86034" name="Text Box 18"/>
          <p:cNvSpPr txBox="1"/>
          <p:nvPr/>
        </p:nvSpPr>
        <p:spPr>
          <a:xfrm>
            <a:off x="4289425" y="4497388"/>
            <a:ext cx="3595688" cy="387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自同步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能力。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  <p:bldP spid="86023" grpId="0"/>
      <p:bldP spid="86024" grpId="0"/>
      <p:bldP spid="86025" grpId="0"/>
      <p:bldP spid="86026" grpId="0"/>
      <p:bldP spid="86027" grpId="0"/>
      <p:bldP spid="86029" grpId="0" bldLvl="0" animBg="1"/>
      <p:bldP spid="86030" grpId="0"/>
      <p:bldP spid="86031" grpId="0" bldLvl="0" animBg="1"/>
      <p:bldP spid="86032" grpId="0"/>
      <p:bldP spid="86034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/>
          <p:nvPr/>
        </p:nvSpPr>
        <p:spPr>
          <a:xfrm>
            <a:off x="0" y="1527175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）不归零</a:t>
            </a: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-1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制（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NRZ1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103429" name="Text Box 5"/>
          <p:cNvSpPr txBox="1"/>
          <p:nvPr/>
        </p:nvSpPr>
        <p:spPr>
          <a:xfrm>
            <a:off x="1066800" y="297497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时电流变，写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时电流不变。</a:t>
            </a:r>
          </a:p>
        </p:txBody>
      </p:sp>
      <p:sp>
        <p:nvSpPr>
          <p:cNvPr id="103430" name="Text Box 6"/>
          <p:cNvSpPr txBox="1"/>
          <p:nvPr/>
        </p:nvSpPr>
        <p:spPr>
          <a:xfrm>
            <a:off x="1905000" y="2060575"/>
            <a:ext cx="609600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0    0    1     1     0    1</a:t>
            </a:r>
          </a:p>
        </p:txBody>
      </p:sp>
      <p:sp>
        <p:nvSpPr>
          <p:cNvPr id="103431" name="Line 7"/>
          <p:cNvSpPr/>
          <p:nvPr/>
        </p:nvSpPr>
        <p:spPr>
          <a:xfrm>
            <a:off x="1600200" y="2420938"/>
            <a:ext cx="16764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2" name="Line 8"/>
          <p:cNvSpPr/>
          <p:nvPr/>
        </p:nvSpPr>
        <p:spPr>
          <a:xfrm>
            <a:off x="4114800" y="2420938"/>
            <a:ext cx="16764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3" name="Line 9"/>
          <p:cNvSpPr/>
          <p:nvPr/>
        </p:nvSpPr>
        <p:spPr>
          <a:xfrm>
            <a:off x="5791200" y="2924175"/>
            <a:ext cx="9144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4" name="Line 10"/>
          <p:cNvSpPr/>
          <p:nvPr/>
        </p:nvSpPr>
        <p:spPr>
          <a:xfrm>
            <a:off x="4140200" y="244157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5" name="Line 11"/>
          <p:cNvSpPr/>
          <p:nvPr/>
        </p:nvSpPr>
        <p:spPr>
          <a:xfrm>
            <a:off x="3276600" y="244157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12"/>
          <p:cNvGrpSpPr/>
          <p:nvPr/>
        </p:nvGrpSpPr>
        <p:grpSpPr>
          <a:xfrm>
            <a:off x="1144588" y="2133600"/>
            <a:ext cx="7315200" cy="914400"/>
            <a:chOff x="720" y="432"/>
            <a:chExt cx="4608" cy="576"/>
          </a:xfrm>
        </p:grpSpPr>
        <p:sp>
          <p:nvSpPr>
            <p:cNvPr id="7217" name="Text Box 13"/>
            <p:cNvSpPr txBox="1"/>
            <p:nvPr/>
          </p:nvSpPr>
          <p:spPr>
            <a:xfrm>
              <a:off x="720" y="43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宋体" panose="02010600030101010101" pitchFamily="2" charset="-122"/>
                </a:rPr>
                <a:t>I</a:t>
              </a:r>
            </a:p>
          </p:txBody>
        </p:sp>
        <p:sp>
          <p:nvSpPr>
            <p:cNvPr id="7218" name="Line 14"/>
            <p:cNvSpPr/>
            <p:nvPr/>
          </p:nvSpPr>
          <p:spPr>
            <a:xfrm>
              <a:off x="1008" y="480"/>
              <a:ext cx="0" cy="528"/>
            </a:xfrm>
            <a:prstGeom prst="line">
              <a:avLst/>
            </a:prstGeom>
            <a:ln w="38100" cap="flat" cmpd="sng">
              <a:solidFill>
                <a:srgbClr val="080808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19" name="Line 15"/>
            <p:cNvSpPr/>
            <p:nvPr/>
          </p:nvSpPr>
          <p:spPr>
            <a:xfrm>
              <a:off x="1008" y="768"/>
              <a:ext cx="3936" cy="0"/>
            </a:xfrm>
            <a:prstGeom prst="line">
              <a:avLst/>
            </a:prstGeom>
            <a:ln w="38100" cap="flat" cmpd="sng">
              <a:solidFill>
                <a:srgbClr val="080808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20" name="Line 16"/>
            <p:cNvSpPr/>
            <p:nvPr/>
          </p:nvSpPr>
          <p:spPr>
            <a:xfrm>
              <a:off x="1536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21" name="Line 17"/>
            <p:cNvSpPr/>
            <p:nvPr/>
          </p:nvSpPr>
          <p:spPr>
            <a:xfrm>
              <a:off x="2064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22" name="Line 18"/>
            <p:cNvSpPr/>
            <p:nvPr/>
          </p:nvSpPr>
          <p:spPr>
            <a:xfrm>
              <a:off x="2592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23" name="Line 19"/>
            <p:cNvSpPr/>
            <p:nvPr/>
          </p:nvSpPr>
          <p:spPr>
            <a:xfrm>
              <a:off x="3120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24" name="Line 20"/>
            <p:cNvSpPr/>
            <p:nvPr/>
          </p:nvSpPr>
          <p:spPr>
            <a:xfrm>
              <a:off x="3648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25" name="Line 21"/>
            <p:cNvSpPr/>
            <p:nvPr/>
          </p:nvSpPr>
          <p:spPr>
            <a:xfrm>
              <a:off x="4176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26" name="Text Box 22"/>
            <p:cNvSpPr txBox="1"/>
            <p:nvPr/>
          </p:nvSpPr>
          <p:spPr>
            <a:xfrm>
              <a:off x="720" y="67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7227" name="Text Box 23"/>
            <p:cNvSpPr txBox="1"/>
            <p:nvPr/>
          </p:nvSpPr>
          <p:spPr>
            <a:xfrm>
              <a:off x="4944" y="67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t</a:t>
              </a:r>
            </a:p>
          </p:txBody>
        </p:sp>
      </p:grpSp>
      <p:sp>
        <p:nvSpPr>
          <p:cNvPr id="103448" name="Line 24"/>
          <p:cNvSpPr/>
          <p:nvPr/>
        </p:nvSpPr>
        <p:spPr>
          <a:xfrm>
            <a:off x="3276600" y="2924175"/>
            <a:ext cx="838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50" name="Text Box 26"/>
          <p:cNvSpPr txBox="1"/>
          <p:nvPr/>
        </p:nvSpPr>
        <p:spPr>
          <a:xfrm>
            <a:off x="1066800" y="343217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转变区少，无自同步能力。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3451" name="Text Box 27"/>
          <p:cNvSpPr txBox="1"/>
          <p:nvPr/>
        </p:nvSpPr>
        <p:spPr>
          <a:xfrm>
            <a:off x="0" y="3889375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）调相制（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PE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1143000" y="4498975"/>
            <a:ext cx="7315200" cy="914400"/>
            <a:chOff x="720" y="432"/>
            <a:chExt cx="4608" cy="576"/>
          </a:xfrm>
        </p:grpSpPr>
        <p:sp>
          <p:nvSpPr>
            <p:cNvPr id="7206" name="Text Box 29"/>
            <p:cNvSpPr txBox="1"/>
            <p:nvPr/>
          </p:nvSpPr>
          <p:spPr>
            <a:xfrm>
              <a:off x="720" y="43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宋体" panose="02010600030101010101" pitchFamily="2" charset="-122"/>
                </a:rPr>
                <a:t>I</a:t>
              </a:r>
            </a:p>
          </p:txBody>
        </p:sp>
        <p:sp>
          <p:nvSpPr>
            <p:cNvPr id="7207" name="Line 30"/>
            <p:cNvSpPr/>
            <p:nvPr/>
          </p:nvSpPr>
          <p:spPr>
            <a:xfrm>
              <a:off x="1008" y="480"/>
              <a:ext cx="0" cy="528"/>
            </a:xfrm>
            <a:prstGeom prst="line">
              <a:avLst/>
            </a:prstGeom>
            <a:ln w="38100" cap="flat" cmpd="sng">
              <a:solidFill>
                <a:srgbClr val="080808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08" name="Line 31"/>
            <p:cNvSpPr/>
            <p:nvPr/>
          </p:nvSpPr>
          <p:spPr>
            <a:xfrm>
              <a:off x="1008" y="768"/>
              <a:ext cx="3936" cy="0"/>
            </a:xfrm>
            <a:prstGeom prst="line">
              <a:avLst/>
            </a:prstGeom>
            <a:ln w="38100" cap="flat" cmpd="sng">
              <a:solidFill>
                <a:srgbClr val="080808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09" name="Line 32"/>
            <p:cNvSpPr/>
            <p:nvPr/>
          </p:nvSpPr>
          <p:spPr>
            <a:xfrm>
              <a:off x="1536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10" name="Line 33"/>
            <p:cNvSpPr/>
            <p:nvPr/>
          </p:nvSpPr>
          <p:spPr>
            <a:xfrm>
              <a:off x="2064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11" name="Line 34"/>
            <p:cNvSpPr/>
            <p:nvPr/>
          </p:nvSpPr>
          <p:spPr>
            <a:xfrm>
              <a:off x="2592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12" name="Line 35"/>
            <p:cNvSpPr/>
            <p:nvPr/>
          </p:nvSpPr>
          <p:spPr>
            <a:xfrm>
              <a:off x="3120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13" name="Line 36"/>
            <p:cNvSpPr/>
            <p:nvPr/>
          </p:nvSpPr>
          <p:spPr>
            <a:xfrm>
              <a:off x="3648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14" name="Line 37"/>
            <p:cNvSpPr/>
            <p:nvPr/>
          </p:nvSpPr>
          <p:spPr>
            <a:xfrm>
              <a:off x="4176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15" name="Text Box 38"/>
            <p:cNvSpPr txBox="1"/>
            <p:nvPr/>
          </p:nvSpPr>
          <p:spPr>
            <a:xfrm>
              <a:off x="720" y="67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7216" name="Text Box 39"/>
            <p:cNvSpPr txBox="1"/>
            <p:nvPr/>
          </p:nvSpPr>
          <p:spPr>
            <a:xfrm>
              <a:off x="4944" y="67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t</a:t>
              </a:r>
            </a:p>
          </p:txBody>
        </p:sp>
      </p:grpSp>
      <p:sp>
        <p:nvSpPr>
          <p:cNvPr id="103464" name="Text Box 40"/>
          <p:cNvSpPr txBox="1"/>
          <p:nvPr/>
        </p:nvSpPr>
        <p:spPr>
          <a:xfrm>
            <a:off x="1905000" y="4422775"/>
            <a:ext cx="609600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0    0    1     1     0    1</a:t>
            </a:r>
          </a:p>
        </p:txBody>
      </p:sp>
      <p:sp>
        <p:nvSpPr>
          <p:cNvPr id="103465" name="Line 41"/>
          <p:cNvSpPr/>
          <p:nvPr/>
        </p:nvSpPr>
        <p:spPr>
          <a:xfrm>
            <a:off x="1600200" y="4803775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66" name="Line 42"/>
          <p:cNvSpPr/>
          <p:nvPr/>
        </p:nvSpPr>
        <p:spPr>
          <a:xfrm>
            <a:off x="2057400" y="480377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67" name="Line 43"/>
          <p:cNvSpPr/>
          <p:nvPr/>
        </p:nvSpPr>
        <p:spPr>
          <a:xfrm>
            <a:off x="2057400" y="5260975"/>
            <a:ext cx="3810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68" name="Line 44"/>
          <p:cNvSpPr/>
          <p:nvPr/>
        </p:nvSpPr>
        <p:spPr>
          <a:xfrm>
            <a:off x="2438400" y="480377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69" name="Line 45"/>
          <p:cNvSpPr/>
          <p:nvPr/>
        </p:nvSpPr>
        <p:spPr>
          <a:xfrm>
            <a:off x="2438400" y="4803775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70" name="Line 46"/>
          <p:cNvSpPr/>
          <p:nvPr/>
        </p:nvSpPr>
        <p:spPr>
          <a:xfrm>
            <a:off x="2895600" y="480377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71" name="Line 47"/>
          <p:cNvSpPr/>
          <p:nvPr/>
        </p:nvSpPr>
        <p:spPr>
          <a:xfrm>
            <a:off x="2895600" y="5260975"/>
            <a:ext cx="7620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72" name="Line 48"/>
          <p:cNvSpPr/>
          <p:nvPr/>
        </p:nvSpPr>
        <p:spPr>
          <a:xfrm>
            <a:off x="3657600" y="480377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73" name="Line 49"/>
          <p:cNvSpPr/>
          <p:nvPr/>
        </p:nvSpPr>
        <p:spPr>
          <a:xfrm>
            <a:off x="4114800" y="5260975"/>
            <a:ext cx="3810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74" name="Line 50"/>
          <p:cNvSpPr/>
          <p:nvPr/>
        </p:nvSpPr>
        <p:spPr>
          <a:xfrm>
            <a:off x="3657600" y="4803775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75" name="Line 51"/>
          <p:cNvSpPr/>
          <p:nvPr/>
        </p:nvSpPr>
        <p:spPr>
          <a:xfrm>
            <a:off x="4114800" y="480377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76" name="Line 52"/>
          <p:cNvSpPr/>
          <p:nvPr/>
        </p:nvSpPr>
        <p:spPr>
          <a:xfrm>
            <a:off x="4495800" y="480377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77" name="Line 53"/>
          <p:cNvSpPr/>
          <p:nvPr/>
        </p:nvSpPr>
        <p:spPr>
          <a:xfrm>
            <a:off x="4495800" y="4803775"/>
            <a:ext cx="838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78" name="Line 54"/>
          <p:cNvSpPr/>
          <p:nvPr/>
        </p:nvSpPr>
        <p:spPr>
          <a:xfrm>
            <a:off x="5334000" y="480377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79" name="Line 55"/>
          <p:cNvSpPr/>
          <p:nvPr/>
        </p:nvSpPr>
        <p:spPr>
          <a:xfrm>
            <a:off x="5334000" y="5260975"/>
            <a:ext cx="838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80" name="Line 56"/>
          <p:cNvSpPr/>
          <p:nvPr/>
        </p:nvSpPr>
        <p:spPr>
          <a:xfrm>
            <a:off x="6172200" y="480377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81" name="Line 57"/>
          <p:cNvSpPr/>
          <p:nvPr/>
        </p:nvSpPr>
        <p:spPr>
          <a:xfrm>
            <a:off x="6172200" y="4803775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82" name="Text Box 58"/>
          <p:cNvSpPr txBox="1"/>
          <p:nvPr/>
        </p:nvSpPr>
        <p:spPr>
          <a:xfrm>
            <a:off x="1066800" y="5337175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时电流正跳变，写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时电流负跳变。</a:t>
            </a:r>
          </a:p>
        </p:txBody>
      </p:sp>
      <p:sp>
        <p:nvSpPr>
          <p:cNvPr id="103483" name="Text Box 59"/>
          <p:cNvSpPr txBox="1"/>
          <p:nvPr/>
        </p:nvSpPr>
        <p:spPr>
          <a:xfrm>
            <a:off x="1066800" y="571817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转变区多，有自同步能力。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3484" name="Text Box 60"/>
          <p:cNvSpPr txBox="1"/>
          <p:nvPr/>
        </p:nvSpPr>
        <p:spPr>
          <a:xfrm>
            <a:off x="5410200" y="5718175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用于常规磁带机。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3485" name="Line 61"/>
          <p:cNvSpPr/>
          <p:nvPr/>
        </p:nvSpPr>
        <p:spPr>
          <a:xfrm>
            <a:off x="5795963" y="2420938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5" name="Text Box 20"/>
          <p:cNvSpPr txBox="1"/>
          <p:nvPr/>
        </p:nvSpPr>
        <p:spPr>
          <a:xfrm>
            <a:off x="1485900" y="333375"/>
            <a:ext cx="579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实用记录方式的特点与应用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9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10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" dur="500"/>
                                        <p:tgtEl>
                                          <p:spTgt spid="10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29" grpId="0"/>
      <p:bldP spid="103430" grpId="0" build="p"/>
      <p:bldP spid="103450" grpId="0"/>
      <p:bldP spid="103451" grpId="0"/>
      <p:bldP spid="103464" grpId="0" build="p"/>
      <p:bldP spid="103482" grpId="0"/>
      <p:bldP spid="103483" grpId="0"/>
      <p:bldP spid="1034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常见的进制转换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(1)</a:t>
            </a:r>
            <a:r>
              <a:rPr lang="zh-CN" altLang="en-US" sz="2400" b="1" dirty="0">
                <a:solidFill>
                  <a:schemeClr val="accent2"/>
                </a:solidFill>
              </a:rPr>
              <a:t>二进制→十进制：</a:t>
            </a:r>
          </a:p>
          <a:p>
            <a:pPr eaLnBrk="1" hangingPunct="1">
              <a:buNone/>
            </a:pPr>
            <a:r>
              <a:rPr lang="zh-CN" altLang="en-US" sz="2800" b="1" dirty="0"/>
              <a:t>△</a:t>
            </a:r>
            <a:r>
              <a:rPr lang="en-US" altLang="zh-CN" sz="2800" dirty="0"/>
              <a:t>(1001.101)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=1×2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 =8+1+0.5+0.125=(9.625)</a:t>
            </a:r>
            <a:r>
              <a:rPr lang="en-US" altLang="zh-CN" sz="2800" baseline="-30000" dirty="0"/>
              <a:t>10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(2)</a:t>
            </a:r>
            <a:r>
              <a:rPr lang="zh-CN" altLang="en-US" sz="2400" b="1" dirty="0">
                <a:solidFill>
                  <a:schemeClr val="accent2"/>
                </a:solidFill>
              </a:rPr>
              <a:t>十六进制数、八进制数→十进制数：</a:t>
            </a:r>
          </a:p>
          <a:p>
            <a:pPr eaLnBrk="1" hangingPunct="1">
              <a:buNone/>
            </a:pPr>
            <a:r>
              <a:rPr lang="zh-CN" altLang="en-US" sz="2400" b="1" dirty="0"/>
              <a:t>△</a:t>
            </a:r>
            <a:r>
              <a:rPr lang="en-US" altLang="zh-CN" sz="2400" b="1" dirty="0"/>
              <a:t>(32CF.48)</a:t>
            </a:r>
            <a:r>
              <a:rPr lang="en-US" altLang="zh-CN" sz="2400" b="1" baseline="-30000" dirty="0"/>
              <a:t>16</a:t>
            </a:r>
            <a:r>
              <a:rPr lang="en-US" altLang="zh-CN" sz="2400" b="1" dirty="0"/>
              <a:t>=3×16</a:t>
            </a:r>
            <a:r>
              <a:rPr lang="en-US" altLang="zh-CN" sz="2400" b="1" baseline="30000" dirty="0"/>
              <a:t>3</a:t>
            </a:r>
            <a:r>
              <a:rPr lang="en-US" altLang="zh-CN" sz="2400" b="1" dirty="0"/>
              <a:t>+2×16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+C×16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+F×16</a:t>
            </a:r>
            <a:r>
              <a:rPr lang="en-US" altLang="zh-CN" sz="2400" b="1" baseline="30000" dirty="0"/>
              <a:t>0</a:t>
            </a:r>
            <a:r>
              <a:rPr lang="en-US" altLang="zh-CN" sz="2400" b="1" dirty="0"/>
              <a:t>+</a:t>
            </a:r>
          </a:p>
          <a:p>
            <a:pPr eaLnBrk="1" hangingPunct="1">
              <a:buNone/>
            </a:pPr>
            <a:r>
              <a:rPr lang="en-US" altLang="zh-CN" sz="2400" b="1" dirty="0"/>
              <a:t>     +4×16</a:t>
            </a:r>
            <a:r>
              <a:rPr lang="en-US" altLang="zh-CN" sz="2400" b="1" baseline="30000" dirty="0"/>
              <a:t>-1</a:t>
            </a:r>
            <a:r>
              <a:rPr lang="en-US" altLang="zh-CN" sz="2400" b="1" dirty="0"/>
              <a:t>+8×16</a:t>
            </a:r>
            <a:r>
              <a:rPr lang="en-US" altLang="zh-CN" sz="2400" b="1" baseline="30000" dirty="0"/>
              <a:t>-2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=1288+512+192+15+0.25+0.03125=(13007.28125)</a:t>
            </a:r>
            <a:r>
              <a:rPr lang="en-US" altLang="zh-CN" sz="2400" b="1" baseline="-30000" dirty="0"/>
              <a:t>10</a:t>
            </a:r>
            <a:r>
              <a:rPr lang="en-US" altLang="zh-CN" sz="2400" b="1" dirty="0"/>
              <a:t> </a:t>
            </a:r>
          </a:p>
          <a:p>
            <a:pPr eaLnBrk="1" hangingPunct="1">
              <a:buNone/>
            </a:pPr>
            <a:r>
              <a:rPr lang="en-US" altLang="zh-CN" sz="2400" b="1" dirty="0"/>
              <a:t>△(456.124)</a:t>
            </a:r>
            <a:r>
              <a:rPr lang="en-US" altLang="zh-CN" sz="2400" b="1" baseline="-30000" dirty="0"/>
              <a:t>8</a:t>
            </a:r>
            <a:r>
              <a:rPr lang="en-US" altLang="zh-CN" sz="2400" b="1" dirty="0"/>
              <a:t>=4×8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+5×8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+6×8</a:t>
            </a:r>
            <a:r>
              <a:rPr lang="en-US" altLang="zh-CN" sz="2400" b="1" baseline="30000" dirty="0"/>
              <a:t>0</a:t>
            </a:r>
            <a:r>
              <a:rPr lang="en-US" altLang="zh-CN" sz="2400" b="1" dirty="0"/>
              <a:t>+1×8</a:t>
            </a:r>
            <a:r>
              <a:rPr lang="en-US" altLang="zh-CN" sz="2400" b="1" baseline="30000" dirty="0"/>
              <a:t>-1</a:t>
            </a:r>
            <a:r>
              <a:rPr lang="en-US" altLang="zh-CN" sz="2400" b="1" dirty="0"/>
              <a:t>+2×8</a:t>
            </a:r>
            <a:r>
              <a:rPr lang="en-US" altLang="zh-CN" sz="2400" b="1" baseline="30000" dirty="0"/>
              <a:t>-2</a:t>
            </a:r>
            <a:r>
              <a:rPr lang="en-US" altLang="zh-CN" sz="2400" b="1" dirty="0"/>
              <a:t>+4×8</a:t>
            </a:r>
            <a:r>
              <a:rPr lang="en-US" altLang="zh-CN" sz="2400" b="1" baseline="30000" dirty="0"/>
              <a:t>-3   </a:t>
            </a:r>
            <a:r>
              <a:rPr lang="en-US" altLang="zh-CN" sz="2400" b="1" dirty="0"/>
              <a:t>=256+40+6+0.125+0.03125+0.0078125=(302.1640625)</a:t>
            </a:r>
            <a:r>
              <a:rPr lang="en-US" altLang="zh-CN" sz="2400" b="1" baseline="-30000" dirty="0"/>
              <a:t>10</a:t>
            </a:r>
            <a:r>
              <a:rPr lang="en-US" altLang="zh-CN" sz="2400" b="1" dirty="0"/>
              <a:t> </a:t>
            </a:r>
          </a:p>
        </p:txBody>
      </p:sp>
    </p:spTree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/>
          <p:nvPr/>
        </p:nvSpPr>
        <p:spPr>
          <a:xfrm>
            <a:off x="0" y="1579563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）调频制（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FM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1143000" y="2112963"/>
            <a:ext cx="7315200" cy="914400"/>
            <a:chOff x="720" y="432"/>
            <a:chExt cx="4608" cy="576"/>
          </a:xfrm>
        </p:grpSpPr>
        <p:sp>
          <p:nvSpPr>
            <p:cNvPr id="8217" name="Text Box 6"/>
            <p:cNvSpPr txBox="1"/>
            <p:nvPr/>
          </p:nvSpPr>
          <p:spPr>
            <a:xfrm>
              <a:off x="720" y="43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宋体" panose="02010600030101010101" pitchFamily="2" charset="-122"/>
                </a:rPr>
                <a:t>I</a:t>
              </a:r>
            </a:p>
          </p:txBody>
        </p:sp>
        <p:sp>
          <p:nvSpPr>
            <p:cNvPr id="8218" name="Line 7"/>
            <p:cNvSpPr/>
            <p:nvPr/>
          </p:nvSpPr>
          <p:spPr>
            <a:xfrm>
              <a:off x="1008" y="480"/>
              <a:ext cx="0" cy="528"/>
            </a:xfrm>
            <a:prstGeom prst="line">
              <a:avLst/>
            </a:prstGeom>
            <a:ln w="38100" cap="flat" cmpd="sng">
              <a:solidFill>
                <a:srgbClr val="080808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219" name="Line 8"/>
            <p:cNvSpPr/>
            <p:nvPr/>
          </p:nvSpPr>
          <p:spPr>
            <a:xfrm>
              <a:off x="1008" y="768"/>
              <a:ext cx="3936" cy="0"/>
            </a:xfrm>
            <a:prstGeom prst="line">
              <a:avLst/>
            </a:prstGeom>
            <a:ln w="38100" cap="flat" cmpd="sng">
              <a:solidFill>
                <a:srgbClr val="080808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20" name="Line 9"/>
            <p:cNvSpPr/>
            <p:nvPr/>
          </p:nvSpPr>
          <p:spPr>
            <a:xfrm>
              <a:off x="1536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21" name="Line 10"/>
            <p:cNvSpPr/>
            <p:nvPr/>
          </p:nvSpPr>
          <p:spPr>
            <a:xfrm>
              <a:off x="2064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22" name="Line 11"/>
            <p:cNvSpPr/>
            <p:nvPr/>
          </p:nvSpPr>
          <p:spPr>
            <a:xfrm>
              <a:off x="2592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23" name="Line 12"/>
            <p:cNvSpPr/>
            <p:nvPr/>
          </p:nvSpPr>
          <p:spPr>
            <a:xfrm>
              <a:off x="3120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24" name="Line 13"/>
            <p:cNvSpPr/>
            <p:nvPr/>
          </p:nvSpPr>
          <p:spPr>
            <a:xfrm>
              <a:off x="3648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25" name="Line 14"/>
            <p:cNvSpPr/>
            <p:nvPr/>
          </p:nvSpPr>
          <p:spPr>
            <a:xfrm>
              <a:off x="4176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26" name="Text Box 15"/>
            <p:cNvSpPr txBox="1"/>
            <p:nvPr/>
          </p:nvSpPr>
          <p:spPr>
            <a:xfrm>
              <a:off x="720" y="67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8227" name="Text Box 16"/>
            <p:cNvSpPr txBox="1"/>
            <p:nvPr/>
          </p:nvSpPr>
          <p:spPr>
            <a:xfrm>
              <a:off x="4944" y="67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t</a:t>
              </a:r>
            </a:p>
          </p:txBody>
        </p:sp>
      </p:grpSp>
      <p:sp>
        <p:nvSpPr>
          <p:cNvPr id="104465" name="Text Box 17"/>
          <p:cNvSpPr txBox="1"/>
          <p:nvPr/>
        </p:nvSpPr>
        <p:spPr>
          <a:xfrm>
            <a:off x="1905000" y="2036763"/>
            <a:ext cx="609600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0    0    1     1     0    1</a:t>
            </a:r>
          </a:p>
        </p:txBody>
      </p:sp>
      <p:sp>
        <p:nvSpPr>
          <p:cNvPr id="104466" name="Line 18"/>
          <p:cNvSpPr/>
          <p:nvPr/>
        </p:nvSpPr>
        <p:spPr>
          <a:xfrm>
            <a:off x="1600200" y="2874963"/>
            <a:ext cx="838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7" name="Line 19"/>
          <p:cNvSpPr/>
          <p:nvPr/>
        </p:nvSpPr>
        <p:spPr>
          <a:xfrm>
            <a:off x="2438400" y="2417763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8" name="Line 20"/>
          <p:cNvSpPr/>
          <p:nvPr/>
        </p:nvSpPr>
        <p:spPr>
          <a:xfrm>
            <a:off x="2438400" y="2417763"/>
            <a:ext cx="838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9" name="Line 21"/>
          <p:cNvSpPr/>
          <p:nvPr/>
        </p:nvSpPr>
        <p:spPr>
          <a:xfrm>
            <a:off x="3276600" y="2417763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0" name="Line 22"/>
          <p:cNvSpPr/>
          <p:nvPr/>
        </p:nvSpPr>
        <p:spPr>
          <a:xfrm>
            <a:off x="4953000" y="2874963"/>
            <a:ext cx="838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1" name="Line 23"/>
          <p:cNvSpPr/>
          <p:nvPr/>
        </p:nvSpPr>
        <p:spPr>
          <a:xfrm>
            <a:off x="3276600" y="2874963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2" name="Line 24"/>
          <p:cNvSpPr/>
          <p:nvPr/>
        </p:nvSpPr>
        <p:spPr>
          <a:xfrm>
            <a:off x="3733800" y="2417763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3" name="Line 25"/>
          <p:cNvSpPr/>
          <p:nvPr/>
        </p:nvSpPr>
        <p:spPr>
          <a:xfrm>
            <a:off x="3733800" y="2417763"/>
            <a:ext cx="3810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4" name="Line 26"/>
          <p:cNvSpPr/>
          <p:nvPr/>
        </p:nvSpPr>
        <p:spPr>
          <a:xfrm>
            <a:off x="4114800" y="2417763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5" name="Line 27"/>
          <p:cNvSpPr/>
          <p:nvPr/>
        </p:nvSpPr>
        <p:spPr>
          <a:xfrm>
            <a:off x="4114800" y="2874963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6" name="Line 28"/>
          <p:cNvSpPr/>
          <p:nvPr/>
        </p:nvSpPr>
        <p:spPr>
          <a:xfrm>
            <a:off x="4572000" y="2417763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7" name="Line 29"/>
          <p:cNvSpPr/>
          <p:nvPr/>
        </p:nvSpPr>
        <p:spPr>
          <a:xfrm>
            <a:off x="4572000" y="2417763"/>
            <a:ext cx="3810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8" name="Line 30"/>
          <p:cNvSpPr/>
          <p:nvPr/>
        </p:nvSpPr>
        <p:spPr>
          <a:xfrm>
            <a:off x="5791200" y="2417763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9" name="Line 31"/>
          <p:cNvSpPr/>
          <p:nvPr/>
        </p:nvSpPr>
        <p:spPr>
          <a:xfrm>
            <a:off x="4953000" y="2417763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80" name="Line 32"/>
          <p:cNvSpPr/>
          <p:nvPr/>
        </p:nvSpPr>
        <p:spPr>
          <a:xfrm>
            <a:off x="5791200" y="2417763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81" name="Line 33"/>
          <p:cNvSpPr/>
          <p:nvPr/>
        </p:nvSpPr>
        <p:spPr>
          <a:xfrm>
            <a:off x="6248400" y="2417763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82" name="Line 34"/>
          <p:cNvSpPr/>
          <p:nvPr/>
        </p:nvSpPr>
        <p:spPr>
          <a:xfrm>
            <a:off x="6248400" y="2874963"/>
            <a:ext cx="3810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83" name="Text Box 35"/>
          <p:cNvSpPr txBox="1"/>
          <p:nvPr/>
        </p:nvSpPr>
        <p:spPr>
          <a:xfrm>
            <a:off x="1066800" y="2874963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时电流变二次，写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时电流变一次。</a:t>
            </a:r>
          </a:p>
        </p:txBody>
      </p:sp>
      <p:sp>
        <p:nvSpPr>
          <p:cNvPr id="104484" name="Text Box 36"/>
          <p:cNvSpPr txBox="1"/>
          <p:nvPr/>
        </p:nvSpPr>
        <p:spPr>
          <a:xfrm>
            <a:off x="1066800" y="3270250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转变区多，有自同步能力。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4485" name="Text Box 37"/>
          <p:cNvSpPr txBox="1"/>
          <p:nvPr/>
        </p:nvSpPr>
        <p:spPr>
          <a:xfrm>
            <a:off x="5410200" y="327025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用于早期磁盘。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  <p:bldP spid="104465" grpId="0" build="p"/>
      <p:bldP spid="104483" grpId="0"/>
      <p:bldP spid="104484" grpId="0"/>
      <p:bldP spid="10448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/>
          <p:nvPr/>
        </p:nvSpPr>
        <p:spPr>
          <a:xfrm>
            <a:off x="1030288" y="2867025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时位单元中间电流变，相邻的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交界处电流变。</a:t>
            </a:r>
          </a:p>
        </p:txBody>
      </p:sp>
      <p:sp>
        <p:nvSpPr>
          <p:cNvPr id="105477" name="Text Box 5"/>
          <p:cNvSpPr txBox="1"/>
          <p:nvPr/>
        </p:nvSpPr>
        <p:spPr>
          <a:xfrm>
            <a:off x="1030288" y="33242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转变区少，有自同步能力。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5478" name="Text Box 6"/>
          <p:cNvSpPr txBox="1"/>
          <p:nvPr/>
        </p:nvSpPr>
        <p:spPr>
          <a:xfrm>
            <a:off x="5373688" y="3324225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用于磁盘。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5479" name="Text Box 7"/>
          <p:cNvSpPr txBox="1"/>
          <p:nvPr/>
        </p:nvSpPr>
        <p:spPr>
          <a:xfrm>
            <a:off x="-36512" y="1343025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）改进型调频制（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MFM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1106488" y="1952625"/>
            <a:ext cx="7315200" cy="914400"/>
            <a:chOff x="720" y="432"/>
            <a:chExt cx="4608" cy="576"/>
          </a:xfrm>
        </p:grpSpPr>
        <p:sp>
          <p:nvSpPr>
            <p:cNvPr id="9265" name="Text Box 9"/>
            <p:cNvSpPr txBox="1"/>
            <p:nvPr/>
          </p:nvSpPr>
          <p:spPr>
            <a:xfrm>
              <a:off x="720" y="43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宋体" panose="02010600030101010101" pitchFamily="2" charset="-122"/>
                </a:rPr>
                <a:t>I</a:t>
              </a:r>
            </a:p>
          </p:txBody>
        </p:sp>
        <p:sp>
          <p:nvSpPr>
            <p:cNvPr id="9266" name="Line 10"/>
            <p:cNvSpPr/>
            <p:nvPr/>
          </p:nvSpPr>
          <p:spPr>
            <a:xfrm>
              <a:off x="1008" y="480"/>
              <a:ext cx="0" cy="528"/>
            </a:xfrm>
            <a:prstGeom prst="line">
              <a:avLst/>
            </a:prstGeom>
            <a:ln w="38100" cap="flat" cmpd="sng">
              <a:solidFill>
                <a:srgbClr val="080808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9267" name="Line 11"/>
            <p:cNvSpPr/>
            <p:nvPr/>
          </p:nvSpPr>
          <p:spPr>
            <a:xfrm>
              <a:off x="1008" y="768"/>
              <a:ext cx="3936" cy="0"/>
            </a:xfrm>
            <a:prstGeom prst="line">
              <a:avLst/>
            </a:prstGeom>
            <a:ln w="38100" cap="flat" cmpd="sng">
              <a:solidFill>
                <a:srgbClr val="080808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68" name="Line 12"/>
            <p:cNvSpPr/>
            <p:nvPr/>
          </p:nvSpPr>
          <p:spPr>
            <a:xfrm>
              <a:off x="1536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69" name="Line 13"/>
            <p:cNvSpPr/>
            <p:nvPr/>
          </p:nvSpPr>
          <p:spPr>
            <a:xfrm>
              <a:off x="2064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70" name="Line 14"/>
            <p:cNvSpPr/>
            <p:nvPr/>
          </p:nvSpPr>
          <p:spPr>
            <a:xfrm>
              <a:off x="2592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71" name="Line 15"/>
            <p:cNvSpPr/>
            <p:nvPr/>
          </p:nvSpPr>
          <p:spPr>
            <a:xfrm>
              <a:off x="3120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72" name="Line 16"/>
            <p:cNvSpPr/>
            <p:nvPr/>
          </p:nvSpPr>
          <p:spPr>
            <a:xfrm>
              <a:off x="3648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73" name="Line 17"/>
            <p:cNvSpPr/>
            <p:nvPr/>
          </p:nvSpPr>
          <p:spPr>
            <a:xfrm>
              <a:off x="4176" y="576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74" name="Text Box 18"/>
            <p:cNvSpPr txBox="1"/>
            <p:nvPr/>
          </p:nvSpPr>
          <p:spPr>
            <a:xfrm>
              <a:off x="720" y="67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9275" name="Text Box 19"/>
            <p:cNvSpPr txBox="1"/>
            <p:nvPr/>
          </p:nvSpPr>
          <p:spPr>
            <a:xfrm>
              <a:off x="4944" y="672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t</a:t>
              </a:r>
            </a:p>
          </p:txBody>
        </p:sp>
      </p:grpSp>
      <p:sp>
        <p:nvSpPr>
          <p:cNvPr id="105492" name="Text Box 20"/>
          <p:cNvSpPr txBox="1"/>
          <p:nvPr/>
        </p:nvSpPr>
        <p:spPr>
          <a:xfrm>
            <a:off x="1868488" y="1876425"/>
            <a:ext cx="609600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0    0    1     1     0    1</a:t>
            </a:r>
          </a:p>
        </p:txBody>
      </p:sp>
      <p:sp>
        <p:nvSpPr>
          <p:cNvPr id="105493" name="Line 21"/>
          <p:cNvSpPr/>
          <p:nvPr/>
        </p:nvSpPr>
        <p:spPr>
          <a:xfrm>
            <a:off x="1563688" y="2714625"/>
            <a:ext cx="838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94" name="Line 22"/>
          <p:cNvSpPr/>
          <p:nvPr/>
        </p:nvSpPr>
        <p:spPr>
          <a:xfrm>
            <a:off x="2401888" y="225742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95" name="Line 23"/>
          <p:cNvSpPr/>
          <p:nvPr/>
        </p:nvSpPr>
        <p:spPr>
          <a:xfrm>
            <a:off x="2401888" y="2257425"/>
            <a:ext cx="838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96" name="Line 24"/>
          <p:cNvSpPr/>
          <p:nvPr/>
        </p:nvSpPr>
        <p:spPr>
          <a:xfrm>
            <a:off x="4916488" y="2257425"/>
            <a:ext cx="838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97" name="Line 25"/>
          <p:cNvSpPr/>
          <p:nvPr/>
        </p:nvSpPr>
        <p:spPr>
          <a:xfrm>
            <a:off x="3240088" y="2257425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98" name="Line 26"/>
          <p:cNvSpPr/>
          <p:nvPr/>
        </p:nvSpPr>
        <p:spPr>
          <a:xfrm>
            <a:off x="3697288" y="225742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99" name="Line 27"/>
          <p:cNvSpPr/>
          <p:nvPr/>
        </p:nvSpPr>
        <p:spPr>
          <a:xfrm>
            <a:off x="3697288" y="2714625"/>
            <a:ext cx="3810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00" name="Line 28"/>
          <p:cNvSpPr/>
          <p:nvPr/>
        </p:nvSpPr>
        <p:spPr>
          <a:xfrm>
            <a:off x="4078288" y="2714625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01" name="Line 29"/>
          <p:cNvSpPr/>
          <p:nvPr/>
        </p:nvSpPr>
        <p:spPr>
          <a:xfrm>
            <a:off x="4535488" y="225742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02" name="Line 30"/>
          <p:cNvSpPr/>
          <p:nvPr/>
        </p:nvSpPr>
        <p:spPr>
          <a:xfrm>
            <a:off x="4535488" y="2257425"/>
            <a:ext cx="3810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03" name="Line 31"/>
          <p:cNvSpPr/>
          <p:nvPr/>
        </p:nvSpPr>
        <p:spPr>
          <a:xfrm>
            <a:off x="5754688" y="2257425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04" name="Line 32"/>
          <p:cNvSpPr/>
          <p:nvPr/>
        </p:nvSpPr>
        <p:spPr>
          <a:xfrm>
            <a:off x="6211888" y="225742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05" name="Line 33"/>
          <p:cNvSpPr/>
          <p:nvPr/>
        </p:nvSpPr>
        <p:spPr>
          <a:xfrm>
            <a:off x="6211888" y="2714625"/>
            <a:ext cx="3810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06" name="Text Box 34"/>
          <p:cNvSpPr txBox="1"/>
          <p:nvPr/>
        </p:nvSpPr>
        <p:spPr>
          <a:xfrm>
            <a:off x="1030288" y="37814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可压缩位单元长度：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1106488" y="4314825"/>
            <a:ext cx="7391400" cy="914400"/>
            <a:chOff x="720" y="2784"/>
            <a:chExt cx="4656" cy="576"/>
          </a:xfrm>
        </p:grpSpPr>
        <p:sp>
          <p:nvSpPr>
            <p:cNvPr id="9254" name="Text Box 36"/>
            <p:cNvSpPr txBox="1"/>
            <p:nvPr/>
          </p:nvSpPr>
          <p:spPr>
            <a:xfrm>
              <a:off x="720" y="2784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宋体" panose="02010600030101010101" pitchFamily="2" charset="-122"/>
                </a:rPr>
                <a:t>I</a:t>
              </a:r>
            </a:p>
          </p:txBody>
        </p:sp>
        <p:sp>
          <p:nvSpPr>
            <p:cNvPr id="9255" name="Line 37"/>
            <p:cNvSpPr/>
            <p:nvPr/>
          </p:nvSpPr>
          <p:spPr>
            <a:xfrm>
              <a:off x="1008" y="2832"/>
              <a:ext cx="0" cy="528"/>
            </a:xfrm>
            <a:prstGeom prst="line">
              <a:avLst/>
            </a:prstGeom>
            <a:ln w="38100" cap="flat" cmpd="sng">
              <a:solidFill>
                <a:srgbClr val="080808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9256" name="Line 38"/>
            <p:cNvSpPr/>
            <p:nvPr/>
          </p:nvSpPr>
          <p:spPr>
            <a:xfrm>
              <a:off x="1008" y="3120"/>
              <a:ext cx="3936" cy="0"/>
            </a:xfrm>
            <a:prstGeom prst="line">
              <a:avLst/>
            </a:prstGeom>
            <a:ln w="38100" cap="flat" cmpd="sng">
              <a:solidFill>
                <a:srgbClr val="080808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57" name="Line 39"/>
            <p:cNvSpPr/>
            <p:nvPr/>
          </p:nvSpPr>
          <p:spPr>
            <a:xfrm>
              <a:off x="1536" y="2928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8" name="Line 40"/>
            <p:cNvSpPr/>
            <p:nvPr/>
          </p:nvSpPr>
          <p:spPr>
            <a:xfrm>
              <a:off x="1248" y="2928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9" name="Line 41"/>
            <p:cNvSpPr/>
            <p:nvPr/>
          </p:nvSpPr>
          <p:spPr>
            <a:xfrm>
              <a:off x="2592" y="2928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60" name="Line 42"/>
            <p:cNvSpPr/>
            <p:nvPr/>
          </p:nvSpPr>
          <p:spPr>
            <a:xfrm>
              <a:off x="2352" y="2928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61" name="Line 43"/>
            <p:cNvSpPr/>
            <p:nvPr/>
          </p:nvSpPr>
          <p:spPr>
            <a:xfrm>
              <a:off x="2064" y="2928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62" name="Line 44"/>
            <p:cNvSpPr/>
            <p:nvPr/>
          </p:nvSpPr>
          <p:spPr>
            <a:xfrm>
              <a:off x="1824" y="2928"/>
              <a:ext cx="0" cy="43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63" name="Text Box 45"/>
            <p:cNvSpPr txBox="1"/>
            <p:nvPr/>
          </p:nvSpPr>
          <p:spPr>
            <a:xfrm>
              <a:off x="720" y="3024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</a:p>
          </p:txBody>
        </p:sp>
        <p:sp>
          <p:nvSpPr>
            <p:cNvPr id="9264" name="Text Box 46"/>
            <p:cNvSpPr txBox="1"/>
            <p:nvPr/>
          </p:nvSpPr>
          <p:spPr>
            <a:xfrm>
              <a:off x="4992" y="3024"/>
              <a:ext cx="38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7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t</a:t>
              </a:r>
            </a:p>
          </p:txBody>
        </p:sp>
      </p:grpSp>
      <p:sp>
        <p:nvSpPr>
          <p:cNvPr id="105519" name="Text Box 47"/>
          <p:cNvSpPr txBox="1"/>
          <p:nvPr/>
        </p:nvSpPr>
        <p:spPr>
          <a:xfrm>
            <a:off x="1563688" y="4238625"/>
            <a:ext cx="609600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0  0  1  1  0  1</a:t>
            </a:r>
          </a:p>
        </p:txBody>
      </p:sp>
      <p:sp>
        <p:nvSpPr>
          <p:cNvPr id="105520" name="Line 48"/>
          <p:cNvSpPr/>
          <p:nvPr/>
        </p:nvSpPr>
        <p:spPr>
          <a:xfrm>
            <a:off x="1563688" y="5076825"/>
            <a:ext cx="3810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21" name="Line 49"/>
          <p:cNvSpPr/>
          <p:nvPr/>
        </p:nvSpPr>
        <p:spPr>
          <a:xfrm>
            <a:off x="1944688" y="461962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22" name="Line 50"/>
          <p:cNvSpPr/>
          <p:nvPr/>
        </p:nvSpPr>
        <p:spPr>
          <a:xfrm>
            <a:off x="1944688" y="4619625"/>
            <a:ext cx="6858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23" name="Line 51"/>
          <p:cNvSpPr/>
          <p:nvPr/>
        </p:nvSpPr>
        <p:spPr>
          <a:xfrm>
            <a:off x="2630488" y="461962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24" name="Line 52"/>
          <p:cNvSpPr/>
          <p:nvPr/>
        </p:nvSpPr>
        <p:spPr>
          <a:xfrm>
            <a:off x="2630488" y="5076825"/>
            <a:ext cx="457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25" name="Line 53"/>
          <p:cNvSpPr/>
          <p:nvPr/>
        </p:nvSpPr>
        <p:spPr>
          <a:xfrm>
            <a:off x="3925888" y="5076825"/>
            <a:ext cx="2286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26" name="Line 54"/>
          <p:cNvSpPr/>
          <p:nvPr/>
        </p:nvSpPr>
        <p:spPr>
          <a:xfrm>
            <a:off x="3087688" y="461962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27" name="Line 55"/>
          <p:cNvSpPr/>
          <p:nvPr/>
        </p:nvSpPr>
        <p:spPr>
          <a:xfrm>
            <a:off x="3087688" y="4619625"/>
            <a:ext cx="8382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28" name="Line 56"/>
          <p:cNvSpPr/>
          <p:nvPr/>
        </p:nvSpPr>
        <p:spPr>
          <a:xfrm>
            <a:off x="3925888" y="4619625"/>
            <a:ext cx="0" cy="4572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532" name="Text Box 60"/>
          <p:cNvSpPr txBox="1"/>
          <p:nvPr/>
        </p:nvSpPr>
        <p:spPr>
          <a:xfrm>
            <a:off x="179388" y="5310188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）群码制（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GCR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105533" name="Text Box 61"/>
          <p:cNvSpPr txBox="1"/>
          <p:nvPr/>
        </p:nvSpPr>
        <p:spPr>
          <a:xfrm>
            <a:off x="179388" y="5767388"/>
            <a:ext cx="670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记录码中连续的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不超过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个；</a:t>
            </a:r>
          </a:p>
        </p:txBody>
      </p:sp>
      <p:sp>
        <p:nvSpPr>
          <p:cNvPr id="105534" name="Text Box 62"/>
          <p:cNvSpPr txBox="1"/>
          <p:nvPr/>
        </p:nvSpPr>
        <p:spPr>
          <a:xfrm>
            <a:off x="4827588" y="5767388"/>
            <a:ext cx="41370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记录码按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NRZ1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方式写入。</a:t>
            </a:r>
          </a:p>
        </p:txBody>
      </p:sp>
      <p:sp>
        <p:nvSpPr>
          <p:cNvPr id="105535" name="Text Box 63"/>
          <p:cNvSpPr txBox="1"/>
          <p:nvPr/>
        </p:nvSpPr>
        <p:spPr>
          <a:xfrm>
            <a:off x="179388" y="6224588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转变区少，有自同步能力。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5536" name="Text Box 64"/>
          <p:cNvSpPr txBox="1"/>
          <p:nvPr/>
        </p:nvSpPr>
        <p:spPr>
          <a:xfrm>
            <a:off x="4522788" y="62245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用于数据流磁带机。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5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10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0" dur="500"/>
                                        <p:tgtEl>
                                          <p:spTgt spid="1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5" dur="500"/>
                                        <p:tgtEl>
                                          <p:spTgt spid="1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0" dur="500"/>
                                        <p:tgtEl>
                                          <p:spTgt spid="1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5" dur="500"/>
                                        <p:tgtEl>
                                          <p:spTgt spid="1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77" grpId="0"/>
      <p:bldP spid="105478" grpId="0"/>
      <p:bldP spid="105479" grpId="0"/>
      <p:bldP spid="105492" grpId="0" build="p"/>
      <p:bldP spid="105506" grpId="0"/>
      <p:bldP spid="105519" grpId="0" build="p"/>
      <p:bldP spid="105532" grpId="0"/>
      <p:bldP spid="105533" grpId="0"/>
      <p:bldP spid="105534" grpId="0"/>
      <p:bldP spid="105535" grpId="0"/>
      <p:bldP spid="105536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/>
          <p:nvPr/>
        </p:nvSpPr>
        <p:spPr>
          <a:xfrm>
            <a:off x="334963" y="3568700"/>
            <a:ext cx="28559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(2) </a:t>
            </a:r>
            <a:r>
              <a:rPr lang="zh-CN" altLang="en-US" b="1" dirty="0">
                <a:solidFill>
                  <a:schemeClr val="accent2"/>
                </a:solidFill>
              </a:rPr>
              <a:t>存储容量</a:t>
            </a:r>
          </a:p>
        </p:txBody>
      </p:sp>
      <p:sp>
        <p:nvSpPr>
          <p:cNvPr id="90115" name="AutoShape 3"/>
          <p:cNvSpPr/>
          <p:nvPr/>
        </p:nvSpPr>
        <p:spPr>
          <a:xfrm>
            <a:off x="606425" y="4306888"/>
            <a:ext cx="187325" cy="777875"/>
          </a:xfrm>
          <a:prstGeom prst="leftBrace">
            <a:avLst>
              <a:gd name="adj1" fmla="val 34604"/>
              <a:gd name="adj2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90116" name="Text Box 4"/>
          <p:cNvSpPr txBox="1"/>
          <p:nvPr/>
        </p:nvSpPr>
        <p:spPr>
          <a:xfrm>
            <a:off x="714375" y="4113213"/>
            <a:ext cx="30956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3000" b="1" dirty="0">
                <a:solidFill>
                  <a:schemeClr val="accent2"/>
                </a:solidFill>
                <a:latin typeface="宋体" panose="02010600030101010101" pitchFamily="2" charset="-122"/>
              </a:rPr>
              <a:t>非格式化容量</a:t>
            </a:r>
            <a:r>
              <a:rPr lang="en-US" altLang="zh-CN" sz="3000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90117" name="Text Box 5"/>
          <p:cNvSpPr txBox="1"/>
          <p:nvPr/>
        </p:nvSpPr>
        <p:spPr>
          <a:xfrm>
            <a:off x="744538" y="4708525"/>
            <a:ext cx="273208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3000" b="1" dirty="0">
                <a:solidFill>
                  <a:schemeClr val="accent2"/>
                </a:solidFill>
              </a:rPr>
              <a:t>格式化容量</a:t>
            </a:r>
            <a:r>
              <a:rPr lang="en-US" altLang="zh-CN" sz="3000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90118" name="Text Box 6"/>
          <p:cNvSpPr txBox="1"/>
          <p:nvPr/>
        </p:nvSpPr>
        <p:spPr>
          <a:xfrm>
            <a:off x="3252788" y="4098925"/>
            <a:ext cx="1712912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3000" b="1" dirty="0">
                <a:solidFill>
                  <a:schemeClr val="accent2"/>
                </a:solidFill>
                <a:latin typeface="宋体" panose="02010600030101010101" pitchFamily="2" charset="-122"/>
              </a:rPr>
              <a:t>总位数</a:t>
            </a:r>
          </a:p>
        </p:txBody>
      </p:sp>
      <p:sp>
        <p:nvSpPr>
          <p:cNvPr id="90119" name="Text Box 7"/>
          <p:cNvSpPr txBox="1"/>
          <p:nvPr/>
        </p:nvSpPr>
        <p:spPr>
          <a:xfrm>
            <a:off x="4425950" y="4137025"/>
            <a:ext cx="3297238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3000" b="1" dirty="0">
                <a:solidFill>
                  <a:schemeClr val="accent2"/>
                </a:solidFill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宋体" panose="02010600030101010101" pitchFamily="2" charset="-122"/>
              </a:rPr>
              <a:t>用位密度计算</a:t>
            </a:r>
            <a:r>
              <a:rPr lang="en-US" altLang="zh-CN" sz="30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0120" name="Text Box 8"/>
          <p:cNvSpPr txBox="1"/>
          <p:nvPr/>
        </p:nvSpPr>
        <p:spPr>
          <a:xfrm>
            <a:off x="2849563" y="4675188"/>
            <a:ext cx="209708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3000" b="1" dirty="0">
                <a:solidFill>
                  <a:schemeClr val="accent2"/>
                </a:solidFill>
                <a:latin typeface="宋体" panose="02010600030101010101" pitchFamily="2" charset="-122"/>
              </a:rPr>
              <a:t>有效位数</a:t>
            </a:r>
          </a:p>
        </p:txBody>
      </p:sp>
      <p:sp>
        <p:nvSpPr>
          <p:cNvPr id="90121" name="Text Box 9"/>
          <p:cNvSpPr txBox="1"/>
          <p:nvPr/>
        </p:nvSpPr>
        <p:spPr>
          <a:xfrm>
            <a:off x="4408488" y="4718050"/>
            <a:ext cx="5019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193675" lvl="0" indent="-193675" eaLnBrk="1" hangingPunct="1">
              <a:spcBef>
                <a:spcPct val="5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用扇区內的数据块长度计算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90122" name="Text Box 10"/>
          <p:cNvSpPr txBox="1"/>
          <p:nvPr/>
        </p:nvSpPr>
        <p:spPr>
          <a:xfrm>
            <a:off x="2124075" y="357188"/>
            <a:ext cx="2667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技术指标</a:t>
            </a:r>
          </a:p>
        </p:txBody>
      </p:sp>
      <p:sp>
        <p:nvSpPr>
          <p:cNvPr id="90123" name="Text Box 11"/>
          <p:cNvSpPr txBox="1"/>
          <p:nvPr/>
        </p:nvSpPr>
        <p:spPr>
          <a:xfrm>
            <a:off x="784225" y="1849438"/>
            <a:ext cx="1781175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  <a:latin typeface="宋体" panose="02010600030101010101" pitchFamily="2" charset="-122"/>
              </a:rPr>
              <a:t>道密度</a:t>
            </a:r>
            <a:r>
              <a:rPr lang="en-US" altLang="zh-CN" sz="3100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90124" name="Text Box 12"/>
          <p:cNvSpPr txBox="1"/>
          <p:nvPr/>
        </p:nvSpPr>
        <p:spPr>
          <a:xfrm>
            <a:off x="323850" y="1319213"/>
            <a:ext cx="29797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(1)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记录密度</a:t>
            </a:r>
          </a:p>
        </p:txBody>
      </p:sp>
      <p:sp>
        <p:nvSpPr>
          <p:cNvPr id="90125" name="AutoShape 13"/>
          <p:cNvSpPr/>
          <p:nvPr/>
        </p:nvSpPr>
        <p:spPr>
          <a:xfrm>
            <a:off x="687388" y="2017713"/>
            <a:ext cx="187325" cy="811212"/>
          </a:xfrm>
          <a:prstGeom prst="leftBrace">
            <a:avLst>
              <a:gd name="adj1" fmla="val 36087"/>
              <a:gd name="adj2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90126" name="Text Box 14"/>
          <p:cNvSpPr txBox="1"/>
          <p:nvPr/>
        </p:nvSpPr>
        <p:spPr>
          <a:xfrm>
            <a:off x="798513" y="2387600"/>
            <a:ext cx="1752600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位密度</a:t>
            </a:r>
            <a:r>
              <a:rPr lang="en-US" altLang="zh-CN" sz="3100" b="1" dirty="0">
                <a:solidFill>
                  <a:schemeClr val="accent2"/>
                </a:solidFill>
              </a:rPr>
              <a:t>:</a:t>
            </a:r>
            <a:endParaRPr lang="en-US" altLang="zh-CN" sz="31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90127" name="Text Box 15"/>
          <p:cNvSpPr txBox="1"/>
          <p:nvPr/>
        </p:nvSpPr>
        <p:spPr>
          <a:xfrm>
            <a:off x="2284413" y="1833563"/>
            <a:ext cx="4319587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  <a:latin typeface="宋体" panose="02010600030101010101" pitchFamily="2" charset="-122"/>
              </a:rPr>
              <a:t>单位长度内的磁道数。</a:t>
            </a:r>
          </a:p>
        </p:txBody>
      </p:sp>
      <p:sp>
        <p:nvSpPr>
          <p:cNvPr id="90128" name="Text Box 16"/>
          <p:cNvSpPr txBox="1"/>
          <p:nvPr/>
        </p:nvSpPr>
        <p:spPr>
          <a:xfrm>
            <a:off x="2281238" y="2389188"/>
            <a:ext cx="6721475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  <a:latin typeface="宋体" panose="02010600030101010101" pitchFamily="2" charset="-122"/>
              </a:rPr>
              <a:t>磁道上单位长度内的二进制代码数。</a:t>
            </a:r>
          </a:p>
        </p:txBody>
      </p:sp>
      <p:sp>
        <p:nvSpPr>
          <p:cNvPr id="90129" name="Text Box 17"/>
          <p:cNvSpPr txBox="1"/>
          <p:nvPr/>
        </p:nvSpPr>
        <p:spPr>
          <a:xfrm>
            <a:off x="736600" y="2944813"/>
            <a:ext cx="5222875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</a:rPr>
              <a:t>记录密度决定了存储容量。</a:t>
            </a:r>
          </a:p>
        </p:txBody>
      </p:sp>
      <p:sp>
        <p:nvSpPr>
          <p:cNvPr id="90130" name="Rectangle 18"/>
          <p:cNvSpPr/>
          <p:nvPr/>
        </p:nvSpPr>
        <p:spPr>
          <a:xfrm>
            <a:off x="701675" y="5327650"/>
            <a:ext cx="3081338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000" b="1" dirty="0"/>
              <a:t>— </a:t>
            </a:r>
            <a:r>
              <a:rPr lang="zh-CN" altLang="en-US" sz="3000" b="1" dirty="0"/>
              <a:t>关于格式化</a:t>
            </a:r>
            <a:r>
              <a:rPr lang="en-US" altLang="zh-CN" sz="3000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90131" name="Rectangle 19"/>
          <p:cNvSpPr/>
          <p:nvPr/>
        </p:nvSpPr>
        <p:spPr>
          <a:xfrm>
            <a:off x="539750" y="5807075"/>
            <a:ext cx="8456613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chemeClr val="accent2"/>
                </a:solidFill>
              </a:rPr>
              <a:t>不同计算机系统对磁表面存储器的信息记录的格式有不同要求（划分扇区等</a:t>
            </a:r>
            <a:r>
              <a:rPr lang="en-US" altLang="zh-CN" sz="3000" b="1" dirty="0">
                <a:solidFill>
                  <a:schemeClr val="accent2"/>
                </a:solidFill>
              </a:rPr>
              <a:t>)</a:t>
            </a:r>
            <a:endParaRPr lang="zh-CN" altLang="en-US" sz="3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0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0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/>
      <p:bldP spid="90115" grpId="0" bldLvl="0" animBg="1"/>
      <p:bldP spid="90116" grpId="0" build="p"/>
      <p:bldP spid="90117" grpId="0" build="p"/>
      <p:bldP spid="90118" grpId="0" build="p"/>
      <p:bldP spid="90119" grpId="0" build="p" advAuto="1000"/>
      <p:bldP spid="90120" grpId="0" build="p"/>
      <p:bldP spid="90121" grpId="0" build="p" advAuto="1000"/>
      <p:bldP spid="90122" grpId="0" build="p"/>
      <p:bldP spid="90123" grpId="0" build="p"/>
      <p:bldP spid="90124" grpId="0" build="p"/>
      <p:bldP spid="90125" grpId="0" bldLvl="0" animBg="1"/>
      <p:bldP spid="90126" grpId="0" build="p"/>
      <p:bldP spid="90127" grpId="0" build="p"/>
      <p:bldP spid="90128" grpId="0" build="p"/>
      <p:bldP spid="90129" grpId="0" build="p"/>
      <p:bldP spid="90130" grpId="0"/>
      <p:bldP spid="90131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/>
          <p:nvPr/>
        </p:nvSpPr>
        <p:spPr>
          <a:xfrm>
            <a:off x="603250" y="3209925"/>
            <a:ext cx="28876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(3) </a:t>
            </a:r>
            <a:r>
              <a:rPr lang="zh-CN" altLang="en-US" b="1" dirty="0">
                <a:solidFill>
                  <a:schemeClr val="accent2"/>
                </a:solidFill>
              </a:rPr>
              <a:t>速度指标</a:t>
            </a:r>
          </a:p>
        </p:txBody>
      </p:sp>
      <p:sp>
        <p:nvSpPr>
          <p:cNvPr id="91139" name="AutoShape 3"/>
          <p:cNvSpPr/>
          <p:nvPr/>
        </p:nvSpPr>
        <p:spPr>
          <a:xfrm>
            <a:off x="655638" y="4119563"/>
            <a:ext cx="193675" cy="1093787"/>
          </a:xfrm>
          <a:prstGeom prst="leftBrace">
            <a:avLst>
              <a:gd name="adj1" fmla="val 47062"/>
              <a:gd name="adj2" fmla="val 50000"/>
            </a:avLst>
          </a:prstGeom>
          <a:noFill/>
          <a:ln w="254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91140" name="Text Box 4"/>
          <p:cNvSpPr txBox="1"/>
          <p:nvPr/>
        </p:nvSpPr>
        <p:spPr>
          <a:xfrm>
            <a:off x="741363" y="3895725"/>
            <a:ext cx="2787650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</a:rPr>
              <a:t>平均存取时间</a:t>
            </a:r>
          </a:p>
        </p:txBody>
      </p:sp>
      <p:sp>
        <p:nvSpPr>
          <p:cNvPr id="91141" name="AutoShape 5"/>
          <p:cNvSpPr/>
          <p:nvPr/>
        </p:nvSpPr>
        <p:spPr>
          <a:xfrm>
            <a:off x="3295650" y="3817938"/>
            <a:ext cx="168275" cy="762000"/>
          </a:xfrm>
          <a:prstGeom prst="leftBrace">
            <a:avLst>
              <a:gd name="adj1" fmla="val 37735"/>
              <a:gd name="adj2" fmla="val 50000"/>
            </a:avLst>
          </a:prstGeom>
          <a:noFill/>
          <a:ln w="254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91142" name="Text Box 6"/>
          <p:cNvSpPr txBox="1"/>
          <p:nvPr/>
        </p:nvSpPr>
        <p:spPr>
          <a:xfrm>
            <a:off x="3433763" y="3638550"/>
            <a:ext cx="4183062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</a:rPr>
              <a:t>磁带</a:t>
            </a:r>
            <a:r>
              <a:rPr lang="en-US" altLang="zh-CN" sz="3100" b="1" dirty="0">
                <a:solidFill>
                  <a:schemeClr val="accent2"/>
                </a:solidFill>
              </a:rPr>
              <a:t>: </a:t>
            </a:r>
            <a:r>
              <a:rPr lang="zh-CN" altLang="en-US" sz="3100" b="1" dirty="0">
                <a:solidFill>
                  <a:schemeClr val="accent2"/>
                </a:solidFill>
              </a:rPr>
              <a:t>平均等待时间</a:t>
            </a:r>
          </a:p>
        </p:txBody>
      </p:sp>
      <p:sp>
        <p:nvSpPr>
          <p:cNvPr id="91143" name="Text Box 7"/>
          <p:cNvSpPr txBox="1"/>
          <p:nvPr/>
        </p:nvSpPr>
        <p:spPr>
          <a:xfrm>
            <a:off x="3433763" y="4124325"/>
            <a:ext cx="5932487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</a:rPr>
              <a:t>磁盘</a:t>
            </a:r>
            <a:r>
              <a:rPr lang="en-US" altLang="zh-CN" sz="3100" b="1" dirty="0">
                <a:solidFill>
                  <a:schemeClr val="accent2"/>
                </a:solidFill>
              </a:rPr>
              <a:t>: </a:t>
            </a:r>
            <a:r>
              <a:rPr lang="zh-CN" altLang="en-US" sz="3100" b="1" dirty="0">
                <a:solidFill>
                  <a:schemeClr val="accent2"/>
                </a:solidFill>
              </a:rPr>
              <a:t>平均定位、平均旋转时间</a:t>
            </a:r>
          </a:p>
        </p:txBody>
      </p:sp>
      <p:sp>
        <p:nvSpPr>
          <p:cNvPr id="91144" name="Text Box 8"/>
          <p:cNvSpPr txBox="1"/>
          <p:nvPr/>
        </p:nvSpPr>
        <p:spPr>
          <a:xfrm>
            <a:off x="4489450" y="4610100"/>
            <a:ext cx="4002088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000" b="1" dirty="0"/>
              <a:t>衡量查找速度</a:t>
            </a:r>
            <a:r>
              <a:rPr lang="zh-CN" altLang="en-US" sz="3000" b="1" dirty="0">
                <a:solidFill>
                  <a:schemeClr val="accent2"/>
                </a:solidFill>
              </a:rPr>
              <a:t>  </a:t>
            </a:r>
            <a:r>
              <a:rPr lang="en-US" altLang="zh-CN" sz="3000" b="1" dirty="0">
                <a:solidFill>
                  <a:schemeClr val="accent2"/>
                </a:solidFill>
              </a:rPr>
              <a:t>ms</a:t>
            </a:r>
          </a:p>
        </p:txBody>
      </p:sp>
      <p:sp>
        <p:nvSpPr>
          <p:cNvPr id="91145" name="Text Box 9"/>
          <p:cNvSpPr txBox="1"/>
          <p:nvPr/>
        </p:nvSpPr>
        <p:spPr>
          <a:xfrm>
            <a:off x="788988" y="4805363"/>
            <a:ext cx="2419350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</a:rPr>
              <a:t>数据传输率</a:t>
            </a:r>
          </a:p>
        </p:txBody>
      </p:sp>
      <p:sp>
        <p:nvSpPr>
          <p:cNvPr id="91146" name="Text Box 10"/>
          <p:cNvSpPr txBox="1"/>
          <p:nvPr/>
        </p:nvSpPr>
        <p:spPr>
          <a:xfrm>
            <a:off x="3173413" y="5302250"/>
            <a:ext cx="5610225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100" b="1" dirty="0"/>
              <a:t>衡量读</a:t>
            </a:r>
            <a:r>
              <a:rPr lang="en-US" altLang="zh-CN" sz="3100" b="1" dirty="0"/>
              <a:t>/</a:t>
            </a:r>
            <a:r>
              <a:rPr lang="zh-CN" altLang="en-US" sz="3100" b="1" dirty="0"/>
              <a:t>写速度</a:t>
            </a:r>
            <a:r>
              <a:rPr lang="zh-CN" altLang="en-US" sz="3100" b="1" dirty="0">
                <a:solidFill>
                  <a:schemeClr val="accent2"/>
                </a:solidFill>
              </a:rPr>
              <a:t>    </a:t>
            </a:r>
            <a:r>
              <a:rPr lang="en-US" altLang="zh-CN" sz="3100" b="1" dirty="0">
                <a:solidFill>
                  <a:schemeClr val="accent2"/>
                </a:solidFill>
              </a:rPr>
              <a:t>bit/s</a:t>
            </a:r>
            <a:r>
              <a:rPr lang="zh-CN" altLang="en-US" sz="3100" b="1" dirty="0">
                <a:solidFill>
                  <a:schemeClr val="accent2"/>
                </a:solidFill>
              </a:rPr>
              <a:t>或</a:t>
            </a:r>
            <a:r>
              <a:rPr lang="en-US" altLang="zh-CN" sz="3100" b="1" dirty="0">
                <a:solidFill>
                  <a:schemeClr val="accent2"/>
                </a:solidFill>
              </a:rPr>
              <a:t>Byte/s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960438" y="5365750"/>
            <a:ext cx="1908175" cy="514350"/>
            <a:chOff x="535" y="3100"/>
            <a:chExt cx="1202" cy="266"/>
          </a:xfrm>
        </p:grpSpPr>
        <p:sp>
          <p:nvSpPr>
            <p:cNvPr id="11280" name="Line 12"/>
            <p:cNvSpPr/>
            <p:nvPr/>
          </p:nvSpPr>
          <p:spPr>
            <a:xfrm>
              <a:off x="960" y="3100"/>
              <a:ext cx="243" cy="266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headEnd type="oval" w="med" len="med"/>
              <a:tailEnd type="stealth" w="med" len="lg"/>
            </a:ln>
          </p:spPr>
        </p:sp>
        <p:sp>
          <p:nvSpPr>
            <p:cNvPr id="11281" name="Line 13"/>
            <p:cNvSpPr/>
            <p:nvPr/>
          </p:nvSpPr>
          <p:spPr>
            <a:xfrm>
              <a:off x="535" y="3100"/>
              <a:ext cx="1202" cy="0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1150" name="Text Box 14"/>
          <p:cNvSpPr txBox="1"/>
          <p:nvPr/>
        </p:nvSpPr>
        <p:spPr>
          <a:xfrm>
            <a:off x="1643063" y="5805488"/>
            <a:ext cx="56578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000" b="1" dirty="0">
                <a:solidFill>
                  <a:schemeClr val="accent2"/>
                </a:solidFill>
              </a:rPr>
              <a:t>从磁盘中读数据到主存的速度</a:t>
            </a:r>
          </a:p>
        </p:txBody>
      </p:sp>
      <p:sp>
        <p:nvSpPr>
          <p:cNvPr id="91151" name="Rectangle 15"/>
          <p:cNvSpPr/>
          <p:nvPr/>
        </p:nvSpPr>
        <p:spPr>
          <a:xfrm>
            <a:off x="1125538" y="6129338"/>
            <a:ext cx="87153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chemeClr val="accent2"/>
                </a:solidFill>
              </a:rPr>
              <a:t>或</a:t>
            </a:r>
          </a:p>
        </p:txBody>
      </p:sp>
      <p:sp>
        <p:nvSpPr>
          <p:cNvPr id="91152" name="Rectangle 16"/>
          <p:cNvSpPr/>
          <p:nvPr/>
        </p:nvSpPr>
        <p:spPr>
          <a:xfrm>
            <a:off x="1622425" y="6335713"/>
            <a:ext cx="52832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15000"/>
              </a:spcBef>
              <a:buNone/>
            </a:pPr>
            <a:r>
              <a:rPr lang="zh-CN" altLang="en-US" sz="3000" b="1" dirty="0">
                <a:solidFill>
                  <a:schemeClr val="accent2"/>
                </a:solidFill>
              </a:rPr>
              <a:t>从主存写数据到磁盘的速度</a:t>
            </a:r>
          </a:p>
        </p:txBody>
      </p:sp>
      <p:sp>
        <p:nvSpPr>
          <p:cNvPr id="91153" name="Rectangle 17"/>
          <p:cNvSpPr/>
          <p:nvPr/>
        </p:nvSpPr>
        <p:spPr>
          <a:xfrm>
            <a:off x="250825" y="1412875"/>
            <a:ext cx="8450263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信息记录的格式取决于不同操作系统以及操作系统的不同版本。因此为满足不同计算机系统的要求</a:t>
            </a:r>
            <a:r>
              <a:rPr lang="en-US" altLang="zh-CN" sz="2800" b="1" dirty="0">
                <a:solidFill>
                  <a:schemeClr val="accent2"/>
                </a:solidFill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</a:rPr>
              <a:t>磁表面存储器出厂时</a:t>
            </a:r>
            <a:r>
              <a:rPr lang="en-US" altLang="zh-CN" sz="2800" b="1" dirty="0">
                <a:solidFill>
                  <a:schemeClr val="accent2"/>
                </a:solidFill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</a:rPr>
              <a:t>未设置信息记录格式。装机时</a:t>
            </a:r>
            <a:r>
              <a:rPr lang="en-US" altLang="zh-CN" sz="2800" b="1" dirty="0">
                <a:solidFill>
                  <a:schemeClr val="accent2"/>
                </a:solidFill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</a:rPr>
              <a:t>按所使用操作系统设置信息记录格式</a:t>
            </a:r>
            <a:r>
              <a:rPr lang="en-US" altLang="zh-CN" sz="2800" b="1" dirty="0">
                <a:solidFill>
                  <a:schemeClr val="accent2"/>
                </a:solidFill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</a:rPr>
              <a:t>即格式化。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1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  <p:bldP spid="91139" grpId="0" bldLvl="0" animBg="1"/>
      <p:bldP spid="91140" grpId="0" build="p"/>
      <p:bldP spid="91141" grpId="0" bldLvl="0" animBg="1"/>
      <p:bldP spid="91142" grpId="0" build="p"/>
      <p:bldP spid="91143" grpId="0" build="p"/>
      <p:bldP spid="91144" grpId="0" build="p" advAuto="1000"/>
      <p:bldP spid="91145" grpId="0" build="p"/>
      <p:bldP spid="91146" grpId="0"/>
      <p:bldP spid="91150" grpId="0" build="p"/>
      <p:bldP spid="91151" grpId="0" build="p" advAuto="1000"/>
      <p:bldP spid="91152" grpId="0" build="p" advAuto="1000"/>
      <p:bldP spid="9115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9013" y="885825"/>
            <a:ext cx="4106862" cy="4089400"/>
            <a:chOff x="1162" y="332"/>
            <a:chExt cx="2587" cy="2576"/>
          </a:xfrm>
        </p:grpSpPr>
        <p:sp>
          <p:nvSpPr>
            <p:cNvPr id="13348" name="Oval 3"/>
            <p:cNvSpPr/>
            <p:nvPr/>
          </p:nvSpPr>
          <p:spPr>
            <a:xfrm>
              <a:off x="1196" y="349"/>
              <a:ext cx="2519" cy="2519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en-US" sz="2800" b="1" dirty="0"/>
            </a:p>
          </p:txBody>
        </p:sp>
        <p:sp>
          <p:nvSpPr>
            <p:cNvPr id="13349" name="Rectangle 4"/>
            <p:cNvSpPr/>
            <p:nvPr/>
          </p:nvSpPr>
          <p:spPr>
            <a:xfrm>
              <a:off x="1162" y="332"/>
              <a:ext cx="2587" cy="2576"/>
            </a:xfrm>
            <a:prstGeom prst="rect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en-US" sz="2800" b="1" dirty="0"/>
            </a:p>
          </p:txBody>
        </p:sp>
        <p:sp>
          <p:nvSpPr>
            <p:cNvPr id="13350" name="Oval 5"/>
            <p:cNvSpPr/>
            <p:nvPr/>
          </p:nvSpPr>
          <p:spPr>
            <a:xfrm>
              <a:off x="2441" y="1533"/>
              <a:ext cx="59" cy="56"/>
            </a:xfrm>
            <a:prstGeom prst="ellipse">
              <a:avLst/>
            </a:prstGeom>
            <a:solidFill>
              <a:srgbClr val="33CC33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en-US" sz="2800" b="1" dirty="0"/>
            </a:p>
          </p:txBody>
        </p:sp>
      </p:grpSp>
      <p:sp>
        <p:nvSpPr>
          <p:cNvPr id="93190" name="Oval 6"/>
          <p:cNvSpPr/>
          <p:nvPr/>
        </p:nvSpPr>
        <p:spPr>
          <a:xfrm>
            <a:off x="1157288" y="1019175"/>
            <a:ext cx="3797300" cy="3795713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dash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93191" name="Line 7"/>
          <p:cNvSpPr/>
          <p:nvPr/>
        </p:nvSpPr>
        <p:spPr>
          <a:xfrm flipH="1">
            <a:off x="4506913" y="1165225"/>
            <a:ext cx="960437" cy="5429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93192" name="Line 8"/>
          <p:cNvSpPr/>
          <p:nvPr/>
        </p:nvSpPr>
        <p:spPr>
          <a:xfrm>
            <a:off x="5453063" y="1163638"/>
            <a:ext cx="1131887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93" name="Text Box 9"/>
          <p:cNvSpPr txBox="1"/>
          <p:nvPr/>
        </p:nvSpPr>
        <p:spPr>
          <a:xfrm>
            <a:off x="5607050" y="617538"/>
            <a:ext cx="12858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磁道</a:t>
            </a:r>
          </a:p>
        </p:txBody>
      </p:sp>
      <p:sp>
        <p:nvSpPr>
          <p:cNvPr id="93194" name="Text Box 10"/>
          <p:cNvSpPr txBox="1"/>
          <p:nvPr/>
        </p:nvSpPr>
        <p:spPr>
          <a:xfrm>
            <a:off x="5562600" y="1474788"/>
            <a:ext cx="2509838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盘片旋转一周的磁头作用区</a:t>
            </a:r>
          </a:p>
        </p:txBody>
      </p:sp>
      <p:sp>
        <p:nvSpPr>
          <p:cNvPr id="93195" name="Text Box 11"/>
          <p:cNvSpPr txBox="1"/>
          <p:nvPr/>
        </p:nvSpPr>
        <p:spPr>
          <a:xfrm>
            <a:off x="5561013" y="2417763"/>
            <a:ext cx="29416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最外层为</a:t>
            </a:r>
            <a:r>
              <a:rPr lang="en-US" altLang="zh-CN" b="1" dirty="0"/>
              <a:t>0</a:t>
            </a:r>
            <a:r>
              <a:rPr lang="zh-CN" altLang="en-US" b="1" dirty="0"/>
              <a:t>道。</a:t>
            </a:r>
          </a:p>
        </p:txBody>
      </p:sp>
      <p:sp>
        <p:nvSpPr>
          <p:cNvPr id="93196" name="Oval 12"/>
          <p:cNvSpPr/>
          <p:nvPr/>
        </p:nvSpPr>
        <p:spPr>
          <a:xfrm>
            <a:off x="1325563" y="1201738"/>
            <a:ext cx="3440112" cy="3440112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dash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93197" name="Oval 13"/>
          <p:cNvSpPr/>
          <p:nvPr/>
        </p:nvSpPr>
        <p:spPr>
          <a:xfrm>
            <a:off x="1495425" y="1371600"/>
            <a:ext cx="3081338" cy="3081338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dash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93198" name="Oval 14"/>
          <p:cNvSpPr/>
          <p:nvPr/>
        </p:nvSpPr>
        <p:spPr>
          <a:xfrm>
            <a:off x="1679575" y="1539875"/>
            <a:ext cx="2720975" cy="2720975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dash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93199" name="Oval 15"/>
          <p:cNvSpPr/>
          <p:nvPr/>
        </p:nvSpPr>
        <p:spPr>
          <a:xfrm>
            <a:off x="1879600" y="1739900"/>
            <a:ext cx="2360613" cy="2360613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dash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grpSp>
        <p:nvGrpSpPr>
          <p:cNvPr id="3" name="Group 16"/>
          <p:cNvGrpSpPr/>
          <p:nvPr/>
        </p:nvGrpSpPr>
        <p:grpSpPr>
          <a:xfrm>
            <a:off x="1474788" y="2881313"/>
            <a:ext cx="3194050" cy="2538412"/>
            <a:chOff x="1513" y="1589"/>
            <a:chExt cx="1892" cy="1682"/>
          </a:xfrm>
        </p:grpSpPr>
        <p:sp>
          <p:nvSpPr>
            <p:cNvPr id="13346" name="Line 17"/>
            <p:cNvSpPr/>
            <p:nvPr/>
          </p:nvSpPr>
          <p:spPr>
            <a:xfrm flipH="1">
              <a:off x="1513" y="1591"/>
              <a:ext cx="937" cy="168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7" name="Line 18"/>
            <p:cNvSpPr/>
            <p:nvPr/>
          </p:nvSpPr>
          <p:spPr>
            <a:xfrm>
              <a:off x="2468" y="1589"/>
              <a:ext cx="937" cy="168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3203" name="Freeform 19"/>
          <p:cNvSpPr/>
          <p:nvPr/>
        </p:nvSpPr>
        <p:spPr>
          <a:xfrm rot="5400000">
            <a:off x="2913063" y="3886200"/>
            <a:ext cx="336550" cy="3038475"/>
          </a:xfrm>
          <a:custGeom>
            <a:avLst/>
            <a:gdLst>
              <a:gd name="txL" fmla="*/ 0 w 554"/>
              <a:gd name="txT" fmla="*/ 0 h 2822"/>
              <a:gd name="txR" fmla="*/ 554 w 554"/>
              <a:gd name="txB" fmla="*/ 2822 h 282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54" h="2822">
                <a:moveTo>
                  <a:pt x="78" y="0"/>
                </a:moveTo>
                <a:cubicBezTo>
                  <a:pt x="235" y="180"/>
                  <a:pt x="392" y="360"/>
                  <a:pt x="459" y="703"/>
                </a:cubicBezTo>
                <a:cubicBezTo>
                  <a:pt x="526" y="1046"/>
                  <a:pt x="554" y="1707"/>
                  <a:pt x="478" y="2060"/>
                </a:cubicBezTo>
                <a:cubicBezTo>
                  <a:pt x="402" y="2413"/>
                  <a:pt x="201" y="2617"/>
                  <a:pt x="0" y="2822"/>
                </a:cubicBezTo>
              </a:path>
            </a:pathLst>
          </a:custGeom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4" name="Text Box 20"/>
          <p:cNvSpPr txBox="1"/>
          <p:nvPr/>
        </p:nvSpPr>
        <p:spPr>
          <a:xfrm>
            <a:off x="2540000" y="4997450"/>
            <a:ext cx="128587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000" b="1" dirty="0">
                <a:solidFill>
                  <a:schemeClr val="accent2"/>
                </a:solidFill>
              </a:rPr>
              <a:t>扇区</a:t>
            </a:r>
          </a:p>
        </p:txBody>
      </p:sp>
      <p:sp>
        <p:nvSpPr>
          <p:cNvPr id="93205" name="Line 21"/>
          <p:cNvSpPr/>
          <p:nvPr/>
        </p:nvSpPr>
        <p:spPr>
          <a:xfrm flipH="1">
            <a:off x="107950" y="2852738"/>
            <a:ext cx="2908300" cy="604837"/>
          </a:xfrm>
          <a:prstGeom prst="line">
            <a:avLst/>
          </a:prstGeom>
          <a:ln w="1905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206" name="Line 22"/>
          <p:cNvSpPr/>
          <p:nvPr/>
        </p:nvSpPr>
        <p:spPr>
          <a:xfrm>
            <a:off x="3127375" y="2855913"/>
            <a:ext cx="2801938" cy="57785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207" name="Oval 23"/>
          <p:cNvSpPr/>
          <p:nvPr/>
        </p:nvSpPr>
        <p:spPr>
          <a:xfrm>
            <a:off x="2070100" y="1930400"/>
            <a:ext cx="2000250" cy="2000250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dash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93208" name="Oval 24"/>
          <p:cNvSpPr/>
          <p:nvPr/>
        </p:nvSpPr>
        <p:spPr>
          <a:xfrm>
            <a:off x="2249488" y="2109788"/>
            <a:ext cx="1641475" cy="1641475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dash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93209" name="Oval 25"/>
          <p:cNvSpPr/>
          <p:nvPr/>
        </p:nvSpPr>
        <p:spPr>
          <a:xfrm>
            <a:off x="2432050" y="2293938"/>
            <a:ext cx="1281113" cy="1281112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dash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grpSp>
        <p:nvGrpSpPr>
          <p:cNvPr id="4" name="Group 26"/>
          <p:cNvGrpSpPr/>
          <p:nvPr/>
        </p:nvGrpSpPr>
        <p:grpSpPr>
          <a:xfrm>
            <a:off x="2138363" y="3484563"/>
            <a:ext cx="1865312" cy="1352550"/>
            <a:chOff x="1886" y="1969"/>
            <a:chExt cx="1175" cy="852"/>
          </a:xfrm>
        </p:grpSpPr>
        <p:grpSp>
          <p:nvGrpSpPr>
            <p:cNvPr id="13337" name="Group 27"/>
            <p:cNvGrpSpPr/>
            <p:nvPr/>
          </p:nvGrpSpPr>
          <p:grpSpPr>
            <a:xfrm>
              <a:off x="1886" y="2255"/>
              <a:ext cx="1175" cy="566"/>
              <a:chOff x="1876" y="2255"/>
              <a:chExt cx="1185" cy="566"/>
            </a:xfrm>
          </p:grpSpPr>
          <p:sp>
            <p:nvSpPr>
              <p:cNvPr id="13341" name="Freeform 28"/>
              <p:cNvSpPr/>
              <p:nvPr/>
            </p:nvSpPr>
            <p:spPr>
              <a:xfrm>
                <a:off x="2078" y="2255"/>
                <a:ext cx="766" cy="95"/>
              </a:xfrm>
              <a:custGeom>
                <a:avLst/>
                <a:gdLst>
                  <a:gd name="txL" fmla="*/ 0 w 1171"/>
                  <a:gd name="txT" fmla="*/ 0 h 495"/>
                  <a:gd name="txR" fmla="*/ 1171 w 1171"/>
                  <a:gd name="txB" fmla="*/ 495 h 495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txL" t="txT" r="txR" b="tx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 cap="flat" cmpd="sng">
                <a:solidFill>
                  <a:srgbClr val="00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Freeform 29"/>
              <p:cNvSpPr/>
              <p:nvPr/>
            </p:nvSpPr>
            <p:spPr>
              <a:xfrm>
                <a:off x="2037" y="2341"/>
                <a:ext cx="864" cy="134"/>
              </a:xfrm>
              <a:custGeom>
                <a:avLst/>
                <a:gdLst>
                  <a:gd name="txL" fmla="*/ 0 w 1171"/>
                  <a:gd name="txT" fmla="*/ 0 h 495"/>
                  <a:gd name="txR" fmla="*/ 1171 w 1171"/>
                  <a:gd name="txB" fmla="*/ 495 h 495"/>
                </a:gdLst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2" y="0"/>
                  </a:cxn>
                </a:cxnLst>
                <a:rect l="txL" t="txT" r="txR" b="tx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 cap="flat" cmpd="sng">
                <a:solidFill>
                  <a:srgbClr val="00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Freeform 30"/>
              <p:cNvSpPr/>
              <p:nvPr/>
            </p:nvSpPr>
            <p:spPr>
              <a:xfrm>
                <a:off x="1977" y="2428"/>
                <a:ext cx="961" cy="163"/>
              </a:xfrm>
              <a:custGeom>
                <a:avLst/>
                <a:gdLst>
                  <a:gd name="txL" fmla="*/ 0 w 1171"/>
                  <a:gd name="txT" fmla="*/ 0 h 495"/>
                  <a:gd name="txR" fmla="*/ 1171 w 1171"/>
                  <a:gd name="txB" fmla="*/ 495 h 495"/>
                </a:gdLst>
                <a:ahLst/>
                <a:cxnLst>
                  <a:cxn ang="0">
                    <a:pos x="0" y="0"/>
                  </a:cxn>
                  <a:cxn ang="0">
                    <a:pos x="29" y="0"/>
                  </a:cxn>
                  <a:cxn ang="0">
                    <a:pos x="61" y="0"/>
                  </a:cxn>
                </a:cxnLst>
                <a:rect l="txL" t="txT" r="txR" b="tx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 cap="flat" cmpd="sng">
                <a:solidFill>
                  <a:srgbClr val="00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Freeform 31"/>
              <p:cNvSpPr/>
              <p:nvPr/>
            </p:nvSpPr>
            <p:spPr>
              <a:xfrm>
                <a:off x="1936" y="2534"/>
                <a:ext cx="1049" cy="172"/>
              </a:xfrm>
              <a:custGeom>
                <a:avLst/>
                <a:gdLst>
                  <a:gd name="txL" fmla="*/ 0 w 1171"/>
                  <a:gd name="txT" fmla="*/ 0 h 495"/>
                  <a:gd name="txR" fmla="*/ 1171 w 1171"/>
                  <a:gd name="txB" fmla="*/ 495 h 495"/>
                </a:gdLst>
                <a:ahLst/>
                <a:cxnLst>
                  <a:cxn ang="0">
                    <a:pos x="0" y="0"/>
                  </a:cxn>
                  <a:cxn ang="0">
                    <a:pos x="108" y="0"/>
                  </a:cxn>
                  <a:cxn ang="0">
                    <a:pos x="225" y="0"/>
                  </a:cxn>
                </a:cxnLst>
                <a:rect l="txL" t="txT" r="txR" b="tx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 cap="flat" cmpd="sng">
                <a:solidFill>
                  <a:srgbClr val="00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Freeform 32"/>
              <p:cNvSpPr/>
              <p:nvPr/>
            </p:nvSpPr>
            <p:spPr>
              <a:xfrm>
                <a:off x="1876" y="2649"/>
                <a:ext cx="1185" cy="172"/>
              </a:xfrm>
              <a:custGeom>
                <a:avLst/>
                <a:gdLst>
                  <a:gd name="txL" fmla="*/ 0 w 1171"/>
                  <a:gd name="txT" fmla="*/ 0 h 495"/>
                  <a:gd name="txR" fmla="*/ 1171 w 1171"/>
                  <a:gd name="txB" fmla="*/ 495 h 495"/>
                </a:gdLst>
                <a:ahLst/>
                <a:cxnLst>
                  <a:cxn ang="0">
                    <a:pos x="0" y="0"/>
                  </a:cxn>
                  <a:cxn ang="0">
                    <a:pos x="677" y="0"/>
                  </a:cxn>
                  <a:cxn ang="0">
                    <a:pos x="1400" y="0"/>
                  </a:cxn>
                </a:cxnLst>
                <a:rect l="txL" t="txT" r="txR" b="tx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 cap="flat" cmpd="sng">
                <a:solidFill>
                  <a:srgbClr val="00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8" name="Freeform 33"/>
            <p:cNvSpPr/>
            <p:nvPr/>
          </p:nvSpPr>
          <p:spPr>
            <a:xfrm>
              <a:off x="2157" y="2167"/>
              <a:ext cx="635" cy="79"/>
            </a:xfrm>
            <a:custGeom>
              <a:avLst/>
              <a:gdLst>
                <a:gd name="txL" fmla="*/ 0 w 1640"/>
                <a:gd name="txT" fmla="*/ 0 h 108"/>
                <a:gd name="txR" fmla="*/ 1640 w 1640"/>
                <a:gd name="txB" fmla="*/ 108 h 108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ap="flat" cmpd="sng">
              <a:solidFill>
                <a:srgbClr val="0066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Freeform 34"/>
            <p:cNvSpPr/>
            <p:nvPr/>
          </p:nvSpPr>
          <p:spPr>
            <a:xfrm>
              <a:off x="2205" y="2068"/>
              <a:ext cx="537" cy="79"/>
            </a:xfrm>
            <a:custGeom>
              <a:avLst/>
              <a:gdLst>
                <a:gd name="txL" fmla="*/ 0 w 1640"/>
                <a:gd name="txT" fmla="*/ 0 h 108"/>
                <a:gd name="txR" fmla="*/ 1640 w 1640"/>
                <a:gd name="txB" fmla="*/ 108 h 108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ap="flat" cmpd="sng">
              <a:solidFill>
                <a:srgbClr val="0066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35"/>
            <p:cNvSpPr/>
            <p:nvPr/>
          </p:nvSpPr>
          <p:spPr>
            <a:xfrm>
              <a:off x="2252" y="1969"/>
              <a:ext cx="442" cy="61"/>
            </a:xfrm>
            <a:custGeom>
              <a:avLst/>
              <a:gdLst>
                <a:gd name="txL" fmla="*/ 0 w 1640"/>
                <a:gd name="txT" fmla="*/ 0 h 108"/>
                <a:gd name="txR" fmla="*/ 1640 w 1640"/>
                <a:gd name="txB" fmla="*/ 108 h 108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ap="flat" cmpd="sng">
              <a:solidFill>
                <a:srgbClr val="0066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220" name="Line 36"/>
          <p:cNvSpPr/>
          <p:nvPr/>
        </p:nvSpPr>
        <p:spPr>
          <a:xfrm flipH="1">
            <a:off x="5470525" y="5503863"/>
            <a:ext cx="339725" cy="293687"/>
          </a:xfrm>
          <a:prstGeom prst="line">
            <a:avLst/>
          </a:prstGeom>
          <a:ln w="19050" cap="flat" cmpd="sng">
            <a:solidFill>
              <a:srgbClr val="CCFFFF"/>
            </a:solidFill>
            <a:prstDash val="solid"/>
            <a:headEnd type="none" w="sm" len="sm"/>
            <a:tailEnd type="triangle" w="sm" len="lg"/>
          </a:ln>
        </p:spPr>
      </p:sp>
      <p:sp>
        <p:nvSpPr>
          <p:cNvPr id="93221" name="Text Box 37"/>
          <p:cNvSpPr txBox="1"/>
          <p:nvPr/>
        </p:nvSpPr>
        <p:spPr>
          <a:xfrm>
            <a:off x="588963" y="5842000"/>
            <a:ext cx="8461375" cy="971550"/>
          </a:xfrm>
          <a:prstGeom prst="rect">
            <a:avLst/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000" b="1" dirty="0"/>
              <a:t>各磁道的线速度不同</a:t>
            </a:r>
            <a:r>
              <a:rPr lang="en-US" altLang="zh-CN" sz="3000" b="1" dirty="0"/>
              <a:t>, </a:t>
            </a:r>
            <a:r>
              <a:rPr lang="zh-CN" altLang="en-US" sz="3000" b="1" dirty="0"/>
              <a:t>外道线速度高</a:t>
            </a:r>
            <a:r>
              <a:rPr lang="en-US" altLang="zh-CN" sz="3000" b="1" dirty="0"/>
              <a:t>, </a:t>
            </a:r>
            <a:r>
              <a:rPr lang="zh-CN" altLang="en-US" sz="3000" b="1" dirty="0"/>
              <a:t>内道线速度低</a:t>
            </a:r>
            <a:r>
              <a:rPr lang="en-US" altLang="zh-CN" sz="3000" b="1" dirty="0"/>
              <a:t>, </a:t>
            </a:r>
            <a:r>
              <a:rPr lang="zh-CN" altLang="en-US" sz="3000" b="1" dirty="0"/>
              <a:t>因此</a:t>
            </a:r>
            <a:r>
              <a:rPr lang="en-US" altLang="zh-CN" sz="3000" b="1" dirty="0"/>
              <a:t>, </a:t>
            </a:r>
            <a:r>
              <a:rPr lang="zh-CN" altLang="en-US" sz="3000" b="1" dirty="0"/>
              <a:t>外道的信息密度低于内道的信息密度。</a:t>
            </a:r>
          </a:p>
        </p:txBody>
      </p:sp>
      <p:sp>
        <p:nvSpPr>
          <p:cNvPr id="93222" name="Text Box 38"/>
          <p:cNvSpPr txBox="1"/>
          <p:nvPr/>
        </p:nvSpPr>
        <p:spPr>
          <a:xfrm>
            <a:off x="5003800" y="4197350"/>
            <a:ext cx="4140200" cy="1463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574675" lvl="0" indent="-574675" eaLnBrk="1" hangingPunct="1">
              <a:spcBef>
                <a:spcPct val="50000"/>
              </a:spcBef>
              <a:buNone/>
            </a:pPr>
            <a:r>
              <a:rPr lang="zh-CN" altLang="en-US" sz="3000" b="1" dirty="0">
                <a:solidFill>
                  <a:schemeClr val="accent2"/>
                </a:solidFill>
              </a:rPr>
              <a:t>注</a:t>
            </a:r>
            <a:r>
              <a:rPr lang="en-US" altLang="zh-CN" sz="3000" b="1" dirty="0">
                <a:solidFill>
                  <a:schemeClr val="accent2"/>
                </a:solidFill>
              </a:rPr>
              <a:t>: </a:t>
            </a:r>
            <a:r>
              <a:rPr lang="zh-CN" altLang="en-US" sz="3000" b="1" dirty="0">
                <a:solidFill>
                  <a:schemeClr val="accent2"/>
                </a:solidFill>
              </a:rPr>
              <a:t>各磁道容量相同</a:t>
            </a:r>
            <a:r>
              <a:rPr lang="en-US" altLang="zh-CN" sz="3000" b="1" dirty="0">
                <a:solidFill>
                  <a:schemeClr val="accent2"/>
                </a:solidFill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</a:rPr>
              <a:t>各道位密度不同</a:t>
            </a:r>
            <a:r>
              <a:rPr lang="en-US" altLang="zh-CN" sz="3000" b="1" dirty="0">
                <a:solidFill>
                  <a:schemeClr val="accent2"/>
                </a:solidFill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</a:rPr>
              <a:t>内圈位密度最高。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 bldLvl="0" animBg="1"/>
      <p:bldP spid="93193" grpId="0"/>
      <p:bldP spid="93194" grpId="0"/>
      <p:bldP spid="93195" grpId="0"/>
      <p:bldP spid="93196" grpId="0" bldLvl="0" animBg="1"/>
      <p:bldP spid="93197" grpId="0" bldLvl="0" animBg="1"/>
      <p:bldP spid="93198" grpId="0" bldLvl="0" animBg="1"/>
      <p:bldP spid="93199" grpId="0" bldLvl="0" animBg="1"/>
      <p:bldP spid="93204" grpId="0"/>
      <p:bldP spid="93207" grpId="0" bldLvl="0" animBg="1"/>
      <p:bldP spid="93208" grpId="0" bldLvl="0" animBg="1"/>
      <p:bldP spid="93209" grpId="0" bldLvl="0" animBg="1"/>
      <p:bldP spid="93221" grpId="0" bldLvl="0" animBg="1"/>
      <p:bldP spid="93222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/>
          <p:nvPr/>
        </p:nvSpPr>
        <p:spPr>
          <a:xfrm>
            <a:off x="450850" y="551180"/>
            <a:ext cx="3289300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sym typeface="Webdings" panose="05030102010509060703" pitchFamily="18" charset="2"/>
              </a:rPr>
              <a:t> </a:t>
            </a:r>
            <a:r>
              <a:rPr lang="zh-CN" altLang="en-US" sz="3100" b="1" dirty="0">
                <a:solidFill>
                  <a:schemeClr val="accent2"/>
                </a:solidFill>
              </a:rPr>
              <a:t>非格式化容量</a:t>
            </a:r>
          </a:p>
        </p:txBody>
      </p:sp>
      <p:sp>
        <p:nvSpPr>
          <p:cNvPr id="94211" name="Text Box 3"/>
          <p:cNvSpPr txBox="1"/>
          <p:nvPr/>
        </p:nvSpPr>
        <p:spPr>
          <a:xfrm>
            <a:off x="1019175" y="1052830"/>
            <a:ext cx="7688263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1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= </a:t>
            </a:r>
            <a:r>
              <a:rPr lang="zh-CN" altLang="en-US" sz="3100" b="1" dirty="0">
                <a:solidFill>
                  <a:schemeClr val="accent2"/>
                </a:solidFill>
              </a:rPr>
              <a:t>面数</a:t>
            </a:r>
            <a:r>
              <a:rPr lang="zh-CN" altLang="en-US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zh-CN" altLang="en-US" sz="3100" b="1" dirty="0">
                <a:solidFill>
                  <a:schemeClr val="accent2"/>
                </a:solidFill>
              </a:rPr>
              <a:t>道数</a:t>
            </a:r>
            <a:r>
              <a:rPr lang="en-US" altLang="zh-CN" sz="3100" b="1" dirty="0">
                <a:solidFill>
                  <a:schemeClr val="accent2"/>
                </a:solidFill>
              </a:rPr>
              <a:t>/</a:t>
            </a:r>
            <a:r>
              <a:rPr lang="zh-CN" altLang="en-US" sz="3100" b="1" dirty="0">
                <a:solidFill>
                  <a:schemeClr val="accent2"/>
                </a:solidFill>
              </a:rPr>
              <a:t>面</a:t>
            </a:r>
            <a:r>
              <a:rPr lang="en-US" altLang="zh-CN" sz="3100" b="1" dirty="0">
                <a:solidFill>
                  <a:schemeClr val="accent2"/>
                </a:solidFill>
              </a:rPr>
              <a:t>)</a:t>
            </a:r>
            <a:r>
              <a:rPr lang="en-US" altLang="zh-CN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zh-CN" altLang="en-US" sz="3100" b="1" dirty="0">
                <a:solidFill>
                  <a:schemeClr val="accent2"/>
                </a:solidFill>
              </a:rPr>
              <a:t>内圈周长</a:t>
            </a:r>
            <a:r>
              <a:rPr lang="zh-CN" altLang="en-US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zh-CN" altLang="en-US" sz="3100" b="1" dirty="0">
                <a:solidFill>
                  <a:schemeClr val="accent2"/>
                </a:solidFill>
              </a:rPr>
              <a:t>圈位密度</a:t>
            </a:r>
          </a:p>
        </p:txBody>
      </p:sp>
      <p:sp>
        <p:nvSpPr>
          <p:cNvPr id="94212" name="Text Box 4"/>
          <p:cNvSpPr txBox="1"/>
          <p:nvPr/>
        </p:nvSpPr>
        <p:spPr>
          <a:xfrm>
            <a:off x="503238" y="1668780"/>
            <a:ext cx="35909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sym typeface="Webdings" panose="05030102010509060703" pitchFamily="18" charset="2"/>
              </a:rPr>
              <a:t>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sz="3100" b="1" dirty="0">
                <a:solidFill>
                  <a:schemeClr val="accent2"/>
                </a:solidFill>
              </a:rPr>
              <a:t>格式化容量</a:t>
            </a:r>
          </a:p>
        </p:txBody>
      </p:sp>
      <p:sp>
        <p:nvSpPr>
          <p:cNvPr id="94213" name="Text Box 5"/>
          <p:cNvSpPr txBox="1"/>
          <p:nvPr/>
        </p:nvSpPr>
        <p:spPr>
          <a:xfrm>
            <a:off x="874713" y="2176780"/>
            <a:ext cx="8170862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100" b="1" dirty="0">
                <a:solidFill>
                  <a:schemeClr val="accent2"/>
                </a:solidFill>
              </a:rPr>
              <a:t>= </a:t>
            </a:r>
            <a:r>
              <a:rPr lang="zh-CN" altLang="en-US" sz="3100" b="1" dirty="0">
                <a:solidFill>
                  <a:schemeClr val="accent2"/>
                </a:solidFill>
              </a:rPr>
              <a:t>面数</a:t>
            </a:r>
            <a:r>
              <a:rPr lang="zh-CN" altLang="en-US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zh-CN" altLang="en-US" sz="3100" b="1" dirty="0">
                <a:solidFill>
                  <a:schemeClr val="accent2"/>
                </a:solidFill>
              </a:rPr>
              <a:t>道数</a:t>
            </a:r>
            <a:r>
              <a:rPr lang="en-US" altLang="zh-CN" sz="3100" b="1" dirty="0">
                <a:solidFill>
                  <a:schemeClr val="accent2"/>
                </a:solidFill>
              </a:rPr>
              <a:t>/</a:t>
            </a:r>
            <a:r>
              <a:rPr lang="zh-CN" altLang="en-US" sz="3100" b="1" dirty="0">
                <a:solidFill>
                  <a:schemeClr val="accent2"/>
                </a:solidFill>
              </a:rPr>
              <a:t>面</a:t>
            </a:r>
            <a:r>
              <a:rPr lang="en-US" altLang="zh-CN" sz="3100" b="1" dirty="0">
                <a:solidFill>
                  <a:schemeClr val="accent2"/>
                </a:solidFill>
              </a:rPr>
              <a:t>)</a:t>
            </a:r>
            <a:r>
              <a:rPr lang="en-US" altLang="zh-CN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(</a:t>
            </a:r>
            <a:r>
              <a:rPr lang="zh-CN" altLang="en-US" sz="3100" b="1" dirty="0">
                <a:solidFill>
                  <a:schemeClr val="accent2"/>
                </a:solidFill>
              </a:rPr>
              <a:t>扇区数</a:t>
            </a:r>
            <a:r>
              <a:rPr lang="en-US" altLang="zh-CN" sz="3100" b="1" dirty="0">
                <a:solidFill>
                  <a:schemeClr val="accent2"/>
                </a:solidFill>
              </a:rPr>
              <a:t>/</a:t>
            </a:r>
            <a:r>
              <a:rPr lang="zh-CN" altLang="en-US" sz="3100" b="1" dirty="0">
                <a:solidFill>
                  <a:schemeClr val="accent2"/>
                </a:solidFill>
              </a:rPr>
              <a:t>道</a:t>
            </a:r>
            <a:r>
              <a:rPr lang="en-US" altLang="zh-CN" sz="3100" b="1" dirty="0">
                <a:solidFill>
                  <a:schemeClr val="accent2"/>
                </a:solidFill>
              </a:rPr>
              <a:t>)</a:t>
            </a:r>
            <a:r>
              <a:rPr lang="en-US" altLang="zh-CN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(</a:t>
            </a:r>
            <a:r>
              <a:rPr lang="zh-CN" altLang="en-US" sz="3100" b="1" dirty="0">
                <a:solidFill>
                  <a:schemeClr val="accent2"/>
                </a:solidFill>
              </a:rPr>
              <a:t>字节数</a:t>
            </a:r>
            <a:r>
              <a:rPr lang="en-US" altLang="zh-CN" sz="3100" b="1" dirty="0">
                <a:solidFill>
                  <a:schemeClr val="accent2"/>
                </a:solidFill>
              </a:rPr>
              <a:t>/</a:t>
            </a:r>
            <a:r>
              <a:rPr lang="zh-CN" altLang="en-US" sz="3100" b="1" dirty="0">
                <a:solidFill>
                  <a:schemeClr val="accent2"/>
                </a:solidFill>
              </a:rPr>
              <a:t>扇区</a:t>
            </a:r>
            <a:r>
              <a:rPr lang="en-US" altLang="zh-CN" sz="31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4216" name="Line 8"/>
          <p:cNvSpPr/>
          <p:nvPr/>
        </p:nvSpPr>
        <p:spPr>
          <a:xfrm>
            <a:off x="8172450" y="5995988"/>
            <a:ext cx="0" cy="2762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220" name="Text Box 12"/>
          <p:cNvSpPr txBox="1"/>
          <p:nvPr/>
        </p:nvSpPr>
        <p:spPr>
          <a:xfrm>
            <a:off x="683260" y="2998153"/>
            <a:ext cx="8413750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</a:rPr>
              <a:t>比如</a:t>
            </a:r>
            <a:r>
              <a:rPr lang="en-US" altLang="zh-CN" sz="3100" b="1" dirty="0">
                <a:solidFill>
                  <a:schemeClr val="accent2"/>
                </a:solidFill>
              </a:rPr>
              <a:t>: PC</a:t>
            </a:r>
            <a:r>
              <a:rPr lang="zh-CN" altLang="en-US" sz="3100" b="1" dirty="0">
                <a:solidFill>
                  <a:schemeClr val="accent2"/>
                </a:solidFill>
              </a:rPr>
              <a:t>机</a:t>
            </a:r>
            <a:r>
              <a:rPr lang="en-US" altLang="zh-CN" sz="3100" b="1" dirty="0">
                <a:solidFill>
                  <a:schemeClr val="accent2"/>
                </a:solidFill>
              </a:rPr>
              <a:t>3.5</a:t>
            </a:r>
            <a:r>
              <a:rPr lang="zh-CN" altLang="en-US" sz="3100" b="1" dirty="0">
                <a:solidFill>
                  <a:schemeClr val="accent2"/>
                </a:solidFill>
              </a:rPr>
              <a:t>英寸高密度软盘格式化容量为</a:t>
            </a:r>
            <a:r>
              <a:rPr lang="en-US" altLang="zh-CN" sz="3100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94221" name="Text Box 13"/>
          <p:cNvSpPr txBox="1"/>
          <p:nvPr/>
        </p:nvSpPr>
        <p:spPr>
          <a:xfrm>
            <a:off x="210185" y="3585528"/>
            <a:ext cx="8764588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000" b="1" dirty="0"/>
              <a:t>容量</a:t>
            </a:r>
            <a:r>
              <a:rPr lang="en-US" altLang="zh-CN" sz="3100" b="1" dirty="0"/>
              <a:t>=</a:t>
            </a:r>
            <a:r>
              <a:rPr lang="en-US" altLang="zh-CN" sz="3000" b="1" dirty="0"/>
              <a:t> 2</a:t>
            </a:r>
            <a:r>
              <a:rPr lang="zh-CN" altLang="en-US" sz="3000" b="1" dirty="0"/>
              <a:t>面</a:t>
            </a:r>
            <a:r>
              <a:rPr lang="zh-CN" altLang="en-US" sz="3000" b="1" dirty="0">
                <a:sym typeface="Symbol" panose="05050102010706020507" pitchFamily="18" charset="2"/>
              </a:rPr>
              <a:t></a:t>
            </a:r>
            <a:r>
              <a:rPr lang="en-US" altLang="zh-CN" sz="3000" b="1" dirty="0">
                <a:sym typeface="Symbol" panose="05050102010706020507" pitchFamily="18" charset="2"/>
              </a:rPr>
              <a:t>80</a:t>
            </a:r>
            <a:r>
              <a:rPr lang="zh-CN" altLang="en-US" sz="3000" b="1" dirty="0">
                <a:sym typeface="Symbol" panose="05050102010706020507" pitchFamily="18" charset="2"/>
              </a:rPr>
              <a:t>道</a:t>
            </a:r>
            <a:r>
              <a:rPr lang="en-US" altLang="zh-CN" sz="3000" b="1" dirty="0">
                <a:sym typeface="Symbol" panose="05050102010706020507" pitchFamily="18" charset="2"/>
              </a:rPr>
              <a:t>/</a:t>
            </a:r>
            <a:r>
              <a:rPr lang="zh-CN" altLang="en-US" sz="3000" b="1" dirty="0">
                <a:sym typeface="Symbol" panose="05050102010706020507" pitchFamily="18" charset="2"/>
              </a:rPr>
              <a:t>面</a:t>
            </a:r>
            <a:r>
              <a:rPr lang="en-US" altLang="zh-CN" sz="3000" b="1" dirty="0">
                <a:sym typeface="Symbol" panose="05050102010706020507" pitchFamily="18" charset="2"/>
              </a:rPr>
              <a:t>18</a:t>
            </a:r>
            <a:r>
              <a:rPr lang="zh-CN" altLang="en-US" sz="3000" b="1" dirty="0">
                <a:sym typeface="Symbol" panose="05050102010706020507" pitchFamily="18" charset="2"/>
              </a:rPr>
              <a:t>扇区</a:t>
            </a:r>
            <a:r>
              <a:rPr lang="en-US" altLang="zh-CN" sz="3000" b="1" dirty="0">
                <a:sym typeface="Symbol" panose="05050102010706020507" pitchFamily="18" charset="2"/>
              </a:rPr>
              <a:t>/</a:t>
            </a:r>
            <a:r>
              <a:rPr lang="zh-CN" altLang="en-US" sz="3000" b="1" dirty="0">
                <a:sym typeface="Symbol" panose="05050102010706020507" pitchFamily="18" charset="2"/>
              </a:rPr>
              <a:t>道</a:t>
            </a:r>
            <a:r>
              <a:rPr lang="en-US" altLang="zh-CN" sz="3000" b="1" dirty="0">
                <a:sym typeface="Symbol" panose="05050102010706020507" pitchFamily="18" charset="2"/>
              </a:rPr>
              <a:t>512B/</a:t>
            </a:r>
            <a:r>
              <a:rPr lang="zh-CN" altLang="en-US" sz="3000" b="1" dirty="0">
                <a:sym typeface="Symbol" panose="05050102010706020507" pitchFamily="18" charset="2"/>
              </a:rPr>
              <a:t>扇区</a:t>
            </a:r>
            <a:r>
              <a:rPr lang="en-US" altLang="zh-CN" sz="3000" b="1" dirty="0">
                <a:sym typeface="Symbol" panose="05050102010706020507" pitchFamily="18" charset="2"/>
              </a:rPr>
              <a:t>=1.44MB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/>
      <p:bldP spid="94211" grpId="0" build="p"/>
      <p:bldP spid="94212" grpId="0" build="p"/>
      <p:bldP spid="94213" grpId="0" build="p"/>
      <p:bldP spid="94220" grpId="0" build="p"/>
      <p:bldP spid="94221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950" y="498475"/>
            <a:ext cx="8891588" cy="2246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Calibri" panose="020F0502020204030204" charset="0"/>
              </a:rPr>
              <a:t>[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Calibri" panose="020F0502020204030204" charset="0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Calibri" panose="020F0502020204030204" charset="0"/>
              </a:rPr>
              <a:t>]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双面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磁盘，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个盘片，每面有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200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道，内层磁道周长为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50mm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，内道每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0.5mm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划分为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个扇区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50B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，内层位密度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1000b/mm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，转速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3000r/m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：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）该磁盘存储容量是多少？（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非格式化和格式化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）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）磁盘的数据带宽是多少？</a:t>
            </a:r>
          </a:p>
        </p:txBody>
      </p:sp>
      <p:sp>
        <p:nvSpPr>
          <p:cNvPr id="3" name="矩形 2"/>
          <p:cNvSpPr/>
          <p:nvPr/>
        </p:nvSpPr>
        <p:spPr>
          <a:xfrm>
            <a:off x="179388" y="2917825"/>
            <a:ext cx="22320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解答：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063" y="3421063"/>
            <a:ext cx="35163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）非格式化容量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=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9288" y="3910013"/>
            <a:ext cx="24622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=80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Mb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=10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MB</a:t>
            </a:r>
            <a:endParaRPr lang="zh-CN" altLang="en-US" sz="2800" b="1" baseline="30000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5250" y="4371975"/>
            <a:ext cx="2343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格式化容量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=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9288" y="4860925"/>
            <a:ext cx="13112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=8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MB</a:t>
            </a:r>
            <a:endParaRPr lang="zh-CN" altLang="en-US" sz="2800" b="1" baseline="30000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063" y="5365750"/>
            <a:ext cx="44529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）转速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=3000r/m=50r/s</a:t>
            </a:r>
            <a:endParaRPr lang="zh-CN" altLang="en-US" sz="2800" b="1" baseline="30000" dirty="0">
              <a:solidFill>
                <a:schemeClr val="tx1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6475" y="5922963"/>
            <a:ext cx="12620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带宽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=</a:t>
            </a:r>
            <a:endParaRPr lang="zh-CN" altLang="en-US" sz="2800" b="1" baseline="30000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2500" y="3435350"/>
            <a:ext cx="39401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4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05225" y="3435350"/>
            <a:ext cx="8397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×2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5613" y="3435350"/>
            <a:ext cx="12398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×200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37163" y="3435350"/>
            <a:ext cx="9540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×50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92813" y="3435350"/>
            <a:ext cx="16557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×1000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b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3613" y="4438650"/>
            <a:ext cx="492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4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65613" y="4438650"/>
            <a:ext cx="11890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×200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5225" y="4438650"/>
            <a:ext cx="927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×2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37163" y="4438650"/>
            <a:ext cx="22336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×(50÷0.5) 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46913" y="4438650"/>
            <a:ext cx="1295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×50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B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1050" y="5930900"/>
            <a:ext cx="12255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50r/s</a:t>
            </a:r>
            <a:endParaRPr lang="zh-CN" altLang="en-US" sz="2800" b="1" baseline="30000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16238" y="5930900"/>
            <a:ext cx="20875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×(50÷0.5)</a:t>
            </a:r>
            <a:endParaRPr lang="zh-CN" altLang="en-US" sz="2800" b="1" baseline="30000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87900" y="5930900"/>
            <a:ext cx="12969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×50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B</a:t>
            </a:r>
            <a:endParaRPr lang="zh-CN" altLang="en-US" sz="2800" b="1" baseline="30000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67400" y="5930900"/>
            <a:ext cx="17653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=250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KB/s</a:t>
            </a:r>
            <a:endParaRPr lang="zh-CN" altLang="en-US" sz="2800" b="1" baseline="30000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008063" y="1196975"/>
            <a:ext cx="813593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Cache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的作用：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解决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CPU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与主存速度不匹配的矛盾，提高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CPU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读取指令和数据的速度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。</a:t>
            </a:r>
          </a:p>
        </p:txBody>
      </p:sp>
      <p:sp>
        <p:nvSpPr>
          <p:cNvPr id="30723" name="矩形 3"/>
          <p:cNvSpPr/>
          <p:nvPr/>
        </p:nvSpPr>
        <p:spPr>
          <a:xfrm>
            <a:off x="1428750" y="214313"/>
            <a:ext cx="5715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高速缓冲存储器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(Cache)</a:t>
            </a:r>
            <a:endParaRPr lang="zh-CN" altLang="en-US" b="1" dirty="0"/>
          </a:p>
        </p:txBody>
      </p:sp>
      <p:pic>
        <p:nvPicPr>
          <p:cNvPr id="3072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725"/>
            <a:ext cx="8967788" cy="241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4797425"/>
            <a:ext cx="8675688" cy="1481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程序执行的时间局部性规律：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数据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/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代码被访问后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近期被再次访问的概率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大于近期未被访问的数据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/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代码被访问的概率。</a:t>
            </a:r>
          </a:p>
        </p:txBody>
      </p:sp>
    </p:spTree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/>
          </p:cNvSpPr>
          <p:nvPr>
            <p:ph type="title"/>
          </p:nvPr>
        </p:nvSpPr>
        <p:spPr>
          <a:xfrm>
            <a:off x="684213" y="285750"/>
            <a:ext cx="7772400" cy="6588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/>
              <a:t>Cache</a:t>
            </a:r>
            <a:r>
              <a:rPr lang="zh-CN" altLang="en-US" b="0" dirty="0"/>
              <a:t>的特点</a:t>
            </a:r>
          </a:p>
        </p:txBody>
      </p:sp>
      <p:sp>
        <p:nvSpPr>
          <p:cNvPr id="31747" name="Rectangle 5"/>
          <p:cNvSpPr>
            <a:spLocks noGrp="1"/>
          </p:cNvSpPr>
          <p:nvPr>
            <p:ph idx="1"/>
          </p:nvPr>
        </p:nvSpPr>
        <p:spPr>
          <a:xfrm>
            <a:off x="611188" y="1341438"/>
            <a:ext cx="7848600" cy="39592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是指位于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和主存之间的一个高速小容量的存储器，一般由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SRAM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构成。 </a:t>
            </a:r>
          </a:p>
          <a:p>
            <a:pPr eaLnBrk="1" hangingPunct="1">
              <a:buNone/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功能：用于弥补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和主存之间的速度差异，提高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访问主存的平均速度。</a:t>
            </a:r>
          </a:p>
          <a:p>
            <a:pPr eaLnBrk="1" hangingPunct="1"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设置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的理论基础，是程序访问的局部性原理。</a:t>
            </a:r>
          </a:p>
          <a:p>
            <a:pPr eaLnBrk="1" hangingPunct="1">
              <a:buNone/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的内容是主存部分内容的副本，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的功能均由硬件实现，对程序员是透明的。</a:t>
            </a:r>
          </a:p>
        </p:txBody>
      </p:sp>
      <p:sp>
        <p:nvSpPr>
          <p:cNvPr id="31748" name="Rectangle 6"/>
          <p:cNvSpPr/>
          <p:nvPr/>
        </p:nvSpPr>
        <p:spPr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</p:spTree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/>
          </p:cNvSpPr>
          <p:nvPr>
            <p:ph type="title"/>
          </p:nvPr>
        </p:nvSpPr>
        <p:spPr>
          <a:xfrm>
            <a:off x="684213" y="285750"/>
            <a:ext cx="7772400" cy="6588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/>
              <a:t>Cache</a:t>
            </a:r>
            <a:r>
              <a:rPr lang="zh-CN" altLang="en-US" b="0" dirty="0"/>
              <a:t>的工作原理</a:t>
            </a:r>
          </a:p>
        </p:txBody>
      </p:sp>
      <p:sp>
        <p:nvSpPr>
          <p:cNvPr id="32771" name="Rectangle 5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graphicFrame>
        <p:nvGraphicFramePr>
          <p:cNvPr id="32772" name="Object 6"/>
          <p:cNvGraphicFramePr>
            <a:graphicFrameLocks noChangeAspect="1"/>
          </p:cNvGraphicFramePr>
          <p:nvPr/>
        </p:nvGraphicFramePr>
        <p:xfrm>
          <a:off x="755650" y="2106613"/>
          <a:ext cx="66960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51020" imgH="1692275" progId="Visio.Drawing.11">
                  <p:embed/>
                </p:oleObj>
              </mc:Choice>
              <mc:Fallback>
                <p:oleObj r:id="rId2" imgW="4351020" imgH="16922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2106613"/>
                        <a:ext cx="6696075" cy="258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7"/>
          <p:cNvSpPr/>
          <p:nvPr/>
        </p:nvSpPr>
        <p:spPr>
          <a:xfrm>
            <a:off x="2916238" y="4987925"/>
            <a:ext cx="3973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Cache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、主存与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CPU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的关系 </a:t>
            </a:r>
          </a:p>
        </p:txBody>
      </p:sp>
      <p:sp>
        <p:nvSpPr>
          <p:cNvPr id="32774" name="Rectangle 8"/>
          <p:cNvSpPr>
            <a:spLocks noGrp="1"/>
          </p:cNvSpPr>
          <p:nvPr>
            <p:ph idx="1"/>
          </p:nvPr>
        </p:nvSpPr>
        <p:spPr>
          <a:xfrm>
            <a:off x="684213" y="1458913"/>
            <a:ext cx="7772400" cy="6477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b="1" dirty="0"/>
              <a:t>Cache</a:t>
            </a:r>
            <a:r>
              <a:rPr lang="zh-CN" altLang="en-US" b="1" dirty="0"/>
              <a:t>的速度比主存快</a:t>
            </a:r>
            <a:r>
              <a:rPr lang="en-US" altLang="zh-CN" b="1" dirty="0"/>
              <a:t>5</a:t>
            </a:r>
            <a:r>
              <a:rPr lang="zh-CN" altLang="en-US" b="1" dirty="0"/>
              <a:t>－</a:t>
            </a:r>
            <a:r>
              <a:rPr lang="en-US" altLang="zh-CN" b="1" dirty="0"/>
              <a:t>10</a:t>
            </a:r>
            <a:r>
              <a:rPr lang="zh-CN" altLang="en-US" b="1" dirty="0"/>
              <a:t>倍。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55650" y="1193800"/>
            <a:ext cx="7772400" cy="29527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>
                <a:ea typeface="黑体" panose="02010609060101010101" pitchFamily="2" charset="-122"/>
              </a:rPr>
              <a:t>           </a:t>
            </a:r>
            <a:r>
              <a:rPr lang="zh-CN" altLang="en-US" dirty="0">
                <a:ea typeface="黑体" panose="02010609060101010101" pitchFamily="2" charset="-122"/>
              </a:rPr>
              <a:t>将十进制数</a:t>
            </a:r>
            <a:r>
              <a:rPr lang="zh-CN" altLang="en-US" dirty="0"/>
              <a:t>转换成二、八、十六进制数的方法：</a:t>
            </a:r>
          </a:p>
          <a:p>
            <a:pPr eaLnBrk="1" hangingPunct="1">
              <a:buNone/>
            </a:pPr>
            <a:r>
              <a:rPr lang="zh-CN" altLang="en-US" b="1" dirty="0"/>
              <a:t>           </a:t>
            </a:r>
            <a:r>
              <a:rPr lang="zh-CN" altLang="en-US" sz="2800" b="1" dirty="0">
                <a:solidFill>
                  <a:schemeClr val="accent2"/>
                </a:solidFill>
              </a:rPr>
              <a:t>整数除基数取余数，小数乘基数取整数。</a:t>
            </a:r>
          </a:p>
          <a:p>
            <a:pPr eaLnBrk="1" hangingPunct="1">
              <a:buNone/>
            </a:pPr>
            <a:r>
              <a:rPr lang="en-US" altLang="zh-CN" sz="2800" dirty="0"/>
              <a:t>(1)</a:t>
            </a:r>
            <a:r>
              <a:rPr lang="zh-CN" altLang="en-US" sz="2800" b="1" dirty="0"/>
              <a:t>十进制数→二进制数</a:t>
            </a:r>
            <a:r>
              <a:rPr lang="zh-CN" altLang="en-US" dirty="0"/>
              <a:t>   </a:t>
            </a:r>
          </a:p>
          <a:p>
            <a:pPr eaLnBrk="1" hangingPunct="1">
              <a:buNone/>
            </a:pPr>
            <a:r>
              <a:rPr lang="zh-CN" altLang="en-US" dirty="0"/>
              <a:t>   △（</a:t>
            </a:r>
            <a:r>
              <a:rPr lang="en-US" altLang="zh-CN" dirty="0"/>
              <a:t>45.27</a:t>
            </a:r>
            <a:r>
              <a:rPr lang="zh-CN" altLang="en-US" dirty="0"/>
              <a:t>）</a:t>
            </a:r>
            <a:r>
              <a:rPr lang="en-US" altLang="zh-CN" baseline="-30000" dirty="0"/>
              <a:t>10</a:t>
            </a:r>
            <a:r>
              <a:rPr lang="en-US" altLang="zh-CN" dirty="0"/>
              <a:t> =(101101.010001 )</a:t>
            </a:r>
            <a:r>
              <a:rPr lang="en-US" altLang="zh-CN" baseline="-30000" dirty="0"/>
              <a:t>2</a:t>
            </a:r>
            <a:endParaRPr lang="en-US" altLang="zh-CN" dirty="0"/>
          </a:p>
        </p:txBody>
      </p:sp>
      <p:sp>
        <p:nvSpPr>
          <p:cNvPr id="8196" name="TextBox 1"/>
          <p:cNvSpPr txBox="1"/>
          <p:nvPr/>
        </p:nvSpPr>
        <p:spPr>
          <a:xfrm>
            <a:off x="900113" y="4292600"/>
            <a:ext cx="244792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45 /2 =22 …1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22/2=11…0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11/2 =5…1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5/2=2…1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2/2=1…0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1..2=0…1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8197" name="Group 9"/>
          <p:cNvGrpSpPr/>
          <p:nvPr/>
        </p:nvGrpSpPr>
        <p:grpSpPr>
          <a:xfrm>
            <a:off x="2843213" y="4456113"/>
            <a:ext cx="144462" cy="1981200"/>
            <a:chOff x="2536" y="2207"/>
            <a:chExt cx="3489964" cy="1248"/>
          </a:xfrm>
        </p:grpSpPr>
        <p:sp>
          <p:nvSpPr>
            <p:cNvPr id="8202" name="Line 5"/>
            <p:cNvSpPr/>
            <p:nvPr/>
          </p:nvSpPr>
          <p:spPr>
            <a:xfrm>
              <a:off x="2536" y="3163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3" name="Line 6"/>
            <p:cNvSpPr/>
            <p:nvPr/>
          </p:nvSpPr>
          <p:spPr>
            <a:xfrm flipV="1">
              <a:off x="3492500" y="2207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198" name="TextBox 9"/>
          <p:cNvSpPr txBox="1"/>
          <p:nvPr/>
        </p:nvSpPr>
        <p:spPr>
          <a:xfrm>
            <a:off x="4951413" y="4310063"/>
            <a:ext cx="2447925" cy="2309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0.27*2 =0.54     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0.54*2=1.08      1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0.08*2=0.16      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0.16*2=0.32      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0.32*2=0.64      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0.64*2=1.28      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8199" name="Group 9"/>
          <p:cNvGrpSpPr/>
          <p:nvPr/>
        </p:nvGrpSpPr>
        <p:grpSpPr>
          <a:xfrm>
            <a:off x="7380288" y="4456113"/>
            <a:ext cx="144462" cy="1981200"/>
            <a:chOff x="2536" y="2207"/>
            <a:chExt cx="3489964" cy="1248"/>
          </a:xfrm>
        </p:grpSpPr>
        <p:sp>
          <p:nvSpPr>
            <p:cNvPr id="8200" name="Line 5"/>
            <p:cNvSpPr/>
            <p:nvPr/>
          </p:nvSpPr>
          <p:spPr>
            <a:xfrm>
              <a:off x="2536" y="3163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1" name="Line 6"/>
            <p:cNvSpPr/>
            <p:nvPr/>
          </p:nvSpPr>
          <p:spPr>
            <a:xfrm flipV="1">
              <a:off x="3492500" y="2207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  <p:transition spd="slow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/>
          </p:cNvSpPr>
          <p:nvPr>
            <p:ph type="title"/>
          </p:nvPr>
        </p:nvSpPr>
        <p:spPr>
          <a:xfrm>
            <a:off x="1042988" y="285750"/>
            <a:ext cx="6985000" cy="6588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0" dirty="0"/>
              <a:t>主存与</a:t>
            </a:r>
            <a:r>
              <a:rPr lang="en-US" altLang="zh-CN" sz="4000" b="0" dirty="0"/>
              <a:t>Cache</a:t>
            </a:r>
            <a:r>
              <a:rPr lang="zh-CN" altLang="en-US" sz="4000" b="0" dirty="0"/>
              <a:t>的地址映射方式</a:t>
            </a:r>
          </a:p>
        </p:txBody>
      </p:sp>
      <p:sp>
        <p:nvSpPr>
          <p:cNvPr id="35843" name="Rectangle 5"/>
          <p:cNvSpPr>
            <a:spLocks noGrp="1"/>
          </p:cNvSpPr>
          <p:nvPr>
            <p:ph idx="1"/>
          </p:nvPr>
        </p:nvSpPr>
        <p:spPr>
          <a:xfrm>
            <a:off x="684213" y="1555750"/>
            <a:ext cx="7772400" cy="47529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讨论的问题：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如何根据主存地址，判断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有无命中并变换为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的地址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，以便执行读写。有三种地址映射方式：</a:t>
            </a:r>
          </a:p>
          <a:p>
            <a:pPr lvl="1" eaLnBrk="1" hangingPunct="1">
              <a:buNone/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、直接映射</a:t>
            </a:r>
          </a:p>
          <a:p>
            <a:pPr lvl="1" eaLnBrk="1" hangingPunct="1">
              <a:buNone/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、全相联映射</a:t>
            </a:r>
          </a:p>
          <a:p>
            <a:pPr lvl="1" eaLnBrk="1" hangingPunct="1">
              <a:buNone/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、组相联映射</a:t>
            </a:r>
          </a:p>
          <a:p>
            <a:pPr eaLnBrk="1" hangingPunct="1">
              <a:buNone/>
            </a:pP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4" name="Rectangle 6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</p:spTree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49"/>
          <p:cNvSpPr/>
          <p:nvPr/>
        </p:nvSpPr>
        <p:spPr>
          <a:xfrm>
            <a:off x="-46037" y="995363"/>
            <a:ext cx="9036050" cy="58626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graphicFrame>
        <p:nvGraphicFramePr>
          <p:cNvPr id="151" name="Group 298"/>
          <p:cNvGraphicFramePr>
            <a:graphicFrameLocks noGrp="1"/>
          </p:cNvGraphicFramePr>
          <p:nvPr/>
        </p:nvGraphicFramePr>
        <p:xfrm>
          <a:off x="182563" y="1138238"/>
          <a:ext cx="1524000" cy="15843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组号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组号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组号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2" name="Group 299"/>
          <p:cNvGraphicFramePr>
            <a:graphicFrameLocks noGrp="1"/>
          </p:cNvGraphicFramePr>
          <p:nvPr/>
        </p:nvGraphicFramePr>
        <p:xfrm>
          <a:off x="3154363" y="1138238"/>
          <a:ext cx="1143000" cy="1584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3" name="Group 303"/>
          <p:cNvGraphicFramePr>
            <a:graphicFrameLocks noGrp="1"/>
          </p:cNvGraphicFramePr>
          <p:nvPr/>
        </p:nvGraphicFramePr>
        <p:xfrm>
          <a:off x="3154363" y="2724150"/>
          <a:ext cx="1143000" cy="1603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4" name="Group 306"/>
          <p:cNvGraphicFramePr>
            <a:graphicFrameLocks noGrp="1"/>
          </p:cNvGraphicFramePr>
          <p:nvPr/>
        </p:nvGraphicFramePr>
        <p:xfrm>
          <a:off x="3154363" y="5038725"/>
          <a:ext cx="1143000" cy="1603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2032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2033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5" name="Group 281"/>
          <p:cNvGraphicFramePr>
            <a:graphicFrameLocks noGrp="1"/>
          </p:cNvGraphicFramePr>
          <p:nvPr/>
        </p:nvGraphicFramePr>
        <p:xfrm>
          <a:off x="3154363" y="4324350"/>
          <a:ext cx="1143000" cy="7254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AutoShape 230"/>
          <p:cNvSpPr/>
          <p:nvPr/>
        </p:nvSpPr>
        <p:spPr>
          <a:xfrm>
            <a:off x="4364038" y="1200150"/>
            <a:ext cx="152400" cy="1447800"/>
          </a:xfrm>
          <a:prstGeom prst="rightBrace">
            <a:avLst>
              <a:gd name="adj1" fmla="val 79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57" name="AutoShape 231"/>
          <p:cNvSpPr/>
          <p:nvPr/>
        </p:nvSpPr>
        <p:spPr>
          <a:xfrm>
            <a:off x="4364038" y="2814638"/>
            <a:ext cx="152400" cy="1447800"/>
          </a:xfrm>
          <a:prstGeom prst="rightBrace">
            <a:avLst>
              <a:gd name="adj1" fmla="val 79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58" name="AutoShape 232"/>
          <p:cNvSpPr/>
          <p:nvPr/>
        </p:nvSpPr>
        <p:spPr>
          <a:xfrm>
            <a:off x="4349750" y="5100638"/>
            <a:ext cx="152400" cy="1447800"/>
          </a:xfrm>
          <a:prstGeom prst="rightBrace">
            <a:avLst>
              <a:gd name="adj1" fmla="val 79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59" name="Text Box 233"/>
          <p:cNvSpPr txBox="1"/>
          <p:nvPr/>
        </p:nvSpPr>
        <p:spPr>
          <a:xfrm>
            <a:off x="4464050" y="1733550"/>
            <a:ext cx="8366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组</a:t>
            </a:r>
          </a:p>
        </p:txBody>
      </p:sp>
      <p:sp>
        <p:nvSpPr>
          <p:cNvPr id="160" name="Text Box 234"/>
          <p:cNvSpPr txBox="1"/>
          <p:nvPr/>
        </p:nvSpPr>
        <p:spPr>
          <a:xfrm>
            <a:off x="4464050" y="3333750"/>
            <a:ext cx="8366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组</a:t>
            </a:r>
          </a:p>
        </p:txBody>
      </p:sp>
      <p:sp>
        <p:nvSpPr>
          <p:cNvPr id="161" name="Text Box 235"/>
          <p:cNvSpPr txBox="1"/>
          <p:nvPr/>
        </p:nvSpPr>
        <p:spPr>
          <a:xfrm>
            <a:off x="4464050" y="5772150"/>
            <a:ext cx="11191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127</a:t>
            </a:r>
            <a:r>
              <a:rPr lang="zh-CN" altLang="en-US" sz="2800" b="1" dirty="0"/>
              <a:t>组</a:t>
            </a:r>
          </a:p>
        </p:txBody>
      </p:sp>
      <p:sp>
        <p:nvSpPr>
          <p:cNvPr id="162" name="Line 236"/>
          <p:cNvSpPr/>
          <p:nvPr/>
        </p:nvSpPr>
        <p:spPr>
          <a:xfrm flipH="1">
            <a:off x="1706563" y="1333500"/>
            <a:ext cx="14478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" name="Line 237"/>
          <p:cNvSpPr/>
          <p:nvPr/>
        </p:nvSpPr>
        <p:spPr>
          <a:xfrm flipH="1">
            <a:off x="1706563" y="1762125"/>
            <a:ext cx="1447800" cy="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" name="Line 239"/>
          <p:cNvSpPr/>
          <p:nvPr/>
        </p:nvSpPr>
        <p:spPr>
          <a:xfrm flipH="1">
            <a:off x="1706563" y="2500313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Line 240"/>
          <p:cNvSpPr/>
          <p:nvPr/>
        </p:nvSpPr>
        <p:spPr>
          <a:xfrm flipH="1" flipV="1">
            <a:off x="1706563" y="1381125"/>
            <a:ext cx="1447800" cy="1524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Line 241"/>
          <p:cNvSpPr/>
          <p:nvPr/>
        </p:nvSpPr>
        <p:spPr>
          <a:xfrm flipH="1" flipV="1">
            <a:off x="1782763" y="1762125"/>
            <a:ext cx="1371600" cy="15240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7" name="Line 242"/>
          <p:cNvSpPr/>
          <p:nvPr/>
        </p:nvSpPr>
        <p:spPr>
          <a:xfrm flipH="1" flipV="1">
            <a:off x="1706563" y="2500313"/>
            <a:ext cx="144780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" name="Line 243"/>
          <p:cNvSpPr/>
          <p:nvPr/>
        </p:nvSpPr>
        <p:spPr>
          <a:xfrm flipH="1" flipV="1">
            <a:off x="1782763" y="1457325"/>
            <a:ext cx="1371600" cy="38862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" name="Line 244"/>
          <p:cNvSpPr/>
          <p:nvPr/>
        </p:nvSpPr>
        <p:spPr>
          <a:xfrm flipH="1" flipV="1">
            <a:off x="1782763" y="1762125"/>
            <a:ext cx="1371600" cy="39624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" name="Line 245"/>
          <p:cNvSpPr/>
          <p:nvPr/>
        </p:nvSpPr>
        <p:spPr>
          <a:xfrm flipH="1" flipV="1">
            <a:off x="1754188" y="2552700"/>
            <a:ext cx="1371600" cy="396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71" name="Group 276"/>
          <p:cNvGraphicFramePr>
            <a:graphicFrameLocks noGrp="1"/>
          </p:cNvGraphicFramePr>
          <p:nvPr/>
        </p:nvGraphicFramePr>
        <p:xfrm>
          <a:off x="5897563" y="1214438"/>
          <a:ext cx="2743200" cy="7016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主存组号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组内页号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页内地址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Text Box 275"/>
          <p:cNvSpPr txBox="1"/>
          <p:nvPr/>
        </p:nvSpPr>
        <p:spPr>
          <a:xfrm>
            <a:off x="187325" y="2800350"/>
            <a:ext cx="17335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folHlink"/>
                </a:solidFill>
              </a:rPr>
              <a:t>7</a:t>
            </a:r>
            <a:r>
              <a:rPr lang="zh-CN" altLang="en-US" sz="1800" b="1" dirty="0">
                <a:solidFill>
                  <a:schemeClr val="folHlink"/>
                </a:solidFill>
              </a:rPr>
              <a:t>位   </a:t>
            </a:r>
            <a:r>
              <a:rPr lang="en-US" altLang="zh-CN" sz="1800" b="1" dirty="0">
                <a:solidFill>
                  <a:schemeClr val="folHlink"/>
                </a:solidFill>
              </a:rPr>
              <a:t>Cache</a:t>
            </a:r>
          </a:p>
        </p:txBody>
      </p:sp>
      <p:sp>
        <p:nvSpPr>
          <p:cNvPr id="174" name="Text Box 277"/>
          <p:cNvSpPr txBox="1"/>
          <p:nvPr/>
        </p:nvSpPr>
        <p:spPr>
          <a:xfrm>
            <a:off x="6040438" y="2066925"/>
            <a:ext cx="25241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folHlink"/>
                </a:solidFill>
              </a:rPr>
              <a:t>7</a:t>
            </a:r>
            <a:r>
              <a:rPr lang="zh-CN" altLang="en-US" sz="1800" b="1" dirty="0">
                <a:solidFill>
                  <a:schemeClr val="folHlink"/>
                </a:solidFill>
              </a:rPr>
              <a:t>位         </a:t>
            </a:r>
            <a:r>
              <a:rPr lang="en-US" altLang="zh-CN" sz="1800" b="1" dirty="0">
                <a:solidFill>
                  <a:schemeClr val="folHlink"/>
                </a:solidFill>
              </a:rPr>
              <a:t>4</a:t>
            </a:r>
            <a:r>
              <a:rPr lang="zh-CN" altLang="en-US" sz="1800" b="1" dirty="0">
                <a:solidFill>
                  <a:schemeClr val="folHlink"/>
                </a:solidFill>
              </a:rPr>
              <a:t>位         </a:t>
            </a:r>
            <a:r>
              <a:rPr lang="en-US" altLang="zh-CN" sz="1800" b="1" dirty="0">
                <a:solidFill>
                  <a:schemeClr val="folHlink"/>
                </a:solidFill>
              </a:rPr>
              <a:t>9</a:t>
            </a:r>
            <a:r>
              <a:rPr lang="zh-CN" altLang="en-US" sz="1800" b="1" dirty="0">
                <a:solidFill>
                  <a:schemeClr val="folHlink"/>
                </a:solidFill>
              </a:rPr>
              <a:t>位</a:t>
            </a:r>
          </a:p>
        </p:txBody>
      </p:sp>
      <p:sp>
        <p:nvSpPr>
          <p:cNvPr id="175" name="Text Box 282"/>
          <p:cNvSpPr txBox="1"/>
          <p:nvPr/>
        </p:nvSpPr>
        <p:spPr>
          <a:xfrm>
            <a:off x="5897563" y="2447925"/>
            <a:ext cx="2819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/>
              <a:t>0000001  1111     01~010</a:t>
            </a:r>
          </a:p>
        </p:txBody>
      </p:sp>
      <p:sp>
        <p:nvSpPr>
          <p:cNvPr id="176" name="Line 285"/>
          <p:cNvSpPr/>
          <p:nvPr/>
        </p:nvSpPr>
        <p:spPr>
          <a:xfrm>
            <a:off x="7021513" y="2828925"/>
            <a:ext cx="5397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" name="Line 286"/>
          <p:cNvSpPr/>
          <p:nvPr/>
        </p:nvSpPr>
        <p:spPr>
          <a:xfrm>
            <a:off x="7269163" y="290512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" name="Text Box 287"/>
          <p:cNvSpPr txBox="1"/>
          <p:nvPr/>
        </p:nvSpPr>
        <p:spPr>
          <a:xfrm>
            <a:off x="6230938" y="3322638"/>
            <a:ext cx="21050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定位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页，读取组号</a:t>
            </a:r>
          </a:p>
        </p:txBody>
      </p:sp>
      <p:sp>
        <p:nvSpPr>
          <p:cNvPr id="179" name="Line 288"/>
          <p:cNvSpPr/>
          <p:nvPr/>
        </p:nvSpPr>
        <p:spPr>
          <a:xfrm>
            <a:off x="7269163" y="42005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0" name="Text Box 289"/>
          <p:cNvSpPr txBox="1"/>
          <p:nvPr/>
        </p:nvSpPr>
        <p:spPr>
          <a:xfrm>
            <a:off x="6592888" y="4594225"/>
            <a:ext cx="1895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相等吗？</a:t>
            </a:r>
          </a:p>
        </p:txBody>
      </p:sp>
      <p:sp>
        <p:nvSpPr>
          <p:cNvPr id="181" name="Line 290"/>
          <p:cNvSpPr/>
          <p:nvPr/>
        </p:nvSpPr>
        <p:spPr>
          <a:xfrm>
            <a:off x="6049963" y="2828925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" name="Freeform 291"/>
          <p:cNvSpPr/>
          <p:nvPr/>
        </p:nvSpPr>
        <p:spPr>
          <a:xfrm>
            <a:off x="5783263" y="2905125"/>
            <a:ext cx="723900" cy="1905000"/>
          </a:xfrm>
          <a:custGeom>
            <a:avLst/>
            <a:gdLst>
              <a:gd name="txL" fmla="*/ 0 w 456"/>
              <a:gd name="txT" fmla="*/ 0 h 1200"/>
              <a:gd name="txR" fmla="*/ 456 w 456"/>
              <a:gd name="txB" fmla="*/ 1200 h 12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56" h="1200">
                <a:moveTo>
                  <a:pt x="408" y="0"/>
                </a:moveTo>
                <a:cubicBezTo>
                  <a:pt x="432" y="52"/>
                  <a:pt x="456" y="104"/>
                  <a:pt x="408" y="144"/>
                </a:cubicBezTo>
                <a:cubicBezTo>
                  <a:pt x="360" y="184"/>
                  <a:pt x="184" y="144"/>
                  <a:pt x="120" y="240"/>
                </a:cubicBezTo>
                <a:cubicBezTo>
                  <a:pt x="56" y="336"/>
                  <a:pt x="32" y="584"/>
                  <a:pt x="24" y="720"/>
                </a:cubicBezTo>
                <a:cubicBezTo>
                  <a:pt x="16" y="856"/>
                  <a:pt x="0" y="976"/>
                  <a:pt x="72" y="1056"/>
                </a:cubicBezTo>
                <a:cubicBezTo>
                  <a:pt x="144" y="1136"/>
                  <a:pt x="300" y="1168"/>
                  <a:pt x="456" y="120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" name="Line 292"/>
          <p:cNvSpPr/>
          <p:nvPr/>
        </p:nvSpPr>
        <p:spPr>
          <a:xfrm>
            <a:off x="7269163" y="5114925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" name="Text Box 293"/>
          <p:cNvSpPr txBox="1"/>
          <p:nvPr/>
        </p:nvSpPr>
        <p:spPr>
          <a:xfrm>
            <a:off x="5913438" y="5380038"/>
            <a:ext cx="26987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黑体" panose="02010609060101010101" pitchFamily="2" charset="-122"/>
              </a:rPr>
              <a:t>据此判断内存目标页是否在</a:t>
            </a: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2" charset="-122"/>
              </a:rPr>
              <a:t>Cache</a:t>
            </a:r>
            <a:r>
              <a:rPr lang="zh-CN" altLang="en-US" sz="2400" b="1" dirty="0">
                <a:solidFill>
                  <a:schemeClr val="accent2"/>
                </a:solidFill>
                <a:ea typeface="黑体" panose="02010609060101010101" pitchFamily="2" charset="-122"/>
              </a:rPr>
              <a:t>中</a:t>
            </a:r>
          </a:p>
        </p:txBody>
      </p:sp>
      <p:sp>
        <p:nvSpPr>
          <p:cNvPr id="2" name="矩形 1"/>
          <p:cNvSpPr/>
          <p:nvPr/>
        </p:nvSpPr>
        <p:spPr>
          <a:xfrm>
            <a:off x="3360738" y="188913"/>
            <a:ext cx="27336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、直接映射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ldLvl="0" animBg="1"/>
      <p:bldP spid="157" grpId="0" bldLvl="0" animBg="1"/>
      <p:bldP spid="158" grpId="0" bldLvl="0" animBg="1"/>
      <p:bldP spid="159" grpId="0"/>
      <p:bldP spid="160" grpId="0"/>
      <p:bldP spid="161" grpId="0"/>
      <p:bldP spid="173" grpId="0"/>
      <p:bldP spid="174" grpId="0"/>
      <p:bldP spid="175" grpId="0"/>
      <p:bldP spid="178" grpId="0"/>
      <p:bldP spid="180" grpId="0"/>
      <p:bldP spid="184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86"/>
          <p:cNvSpPr/>
          <p:nvPr/>
        </p:nvSpPr>
        <p:spPr>
          <a:xfrm>
            <a:off x="9525" y="908050"/>
            <a:ext cx="9144000" cy="58499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graphicFrame>
        <p:nvGraphicFramePr>
          <p:cNvPr id="89" name="Group 101"/>
          <p:cNvGraphicFramePr>
            <a:graphicFrameLocks noGrp="1"/>
          </p:cNvGraphicFramePr>
          <p:nvPr/>
        </p:nvGraphicFramePr>
        <p:xfrm>
          <a:off x="223838" y="1166813"/>
          <a:ext cx="1524000" cy="19192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" name="Text Box 19"/>
          <p:cNvSpPr txBox="1"/>
          <p:nvPr/>
        </p:nvSpPr>
        <p:spPr>
          <a:xfrm>
            <a:off x="80963" y="3238500"/>
            <a:ext cx="182403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zh-CN" altLang="en-US" sz="18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   </a:t>
            </a:r>
            <a:r>
              <a:rPr lang="en-US" altLang="zh-CN" sz="18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</a:p>
        </p:txBody>
      </p:sp>
      <p:graphicFrame>
        <p:nvGraphicFramePr>
          <p:cNvPr id="91" name="Group 100"/>
          <p:cNvGraphicFramePr>
            <a:graphicFrameLocks noGrp="1"/>
          </p:cNvGraphicFramePr>
          <p:nvPr/>
        </p:nvGraphicFramePr>
        <p:xfrm>
          <a:off x="3881438" y="1166813"/>
          <a:ext cx="1066800" cy="431958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幼圆" panose="02010509060101010101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/>
                          <a:ea typeface="幼圆" panose="02010509060101010101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" name="Text Box 59"/>
          <p:cNvSpPr txBox="1"/>
          <p:nvPr/>
        </p:nvSpPr>
        <p:spPr>
          <a:xfrm>
            <a:off x="3729038" y="54483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主存</a:t>
            </a:r>
          </a:p>
        </p:txBody>
      </p:sp>
      <p:sp>
        <p:nvSpPr>
          <p:cNvPr id="93" name="Line 60"/>
          <p:cNvSpPr/>
          <p:nvPr/>
        </p:nvSpPr>
        <p:spPr>
          <a:xfrm flipH="1">
            <a:off x="1747838" y="1333500"/>
            <a:ext cx="213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" name="Line 61"/>
          <p:cNvSpPr/>
          <p:nvPr/>
        </p:nvSpPr>
        <p:spPr>
          <a:xfrm flipH="1">
            <a:off x="1747838" y="1333500"/>
            <a:ext cx="2133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" name="Line 62"/>
          <p:cNvSpPr/>
          <p:nvPr/>
        </p:nvSpPr>
        <p:spPr>
          <a:xfrm flipH="1">
            <a:off x="1747838" y="1333500"/>
            <a:ext cx="21336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" name="Line 63"/>
          <p:cNvSpPr/>
          <p:nvPr/>
        </p:nvSpPr>
        <p:spPr>
          <a:xfrm flipH="1" flipV="1">
            <a:off x="1747838" y="1333500"/>
            <a:ext cx="213360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" name="Line 64"/>
          <p:cNvSpPr/>
          <p:nvPr/>
        </p:nvSpPr>
        <p:spPr>
          <a:xfrm flipH="1" flipV="1">
            <a:off x="1747838" y="1943100"/>
            <a:ext cx="2133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" name="Line 65"/>
          <p:cNvSpPr/>
          <p:nvPr/>
        </p:nvSpPr>
        <p:spPr>
          <a:xfrm flipH="1" flipV="1">
            <a:off x="1747838" y="2933700"/>
            <a:ext cx="21336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" name="Line 66"/>
          <p:cNvSpPr/>
          <p:nvPr/>
        </p:nvSpPr>
        <p:spPr>
          <a:xfrm flipH="1" flipV="1">
            <a:off x="1747838" y="1333500"/>
            <a:ext cx="2133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" name="Line 67"/>
          <p:cNvSpPr/>
          <p:nvPr/>
        </p:nvSpPr>
        <p:spPr>
          <a:xfrm flipH="1">
            <a:off x="1747838" y="1866900"/>
            <a:ext cx="21336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" name="Line 68"/>
          <p:cNvSpPr/>
          <p:nvPr/>
        </p:nvSpPr>
        <p:spPr>
          <a:xfrm flipH="1">
            <a:off x="1747838" y="1866900"/>
            <a:ext cx="2133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02" name="Group 86"/>
          <p:cNvGraphicFramePr>
            <a:graphicFrameLocks noGrp="1"/>
          </p:cNvGraphicFramePr>
          <p:nvPr/>
        </p:nvGraphicFramePr>
        <p:xfrm>
          <a:off x="5862638" y="1181100"/>
          <a:ext cx="3048000" cy="4572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主存标记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页内地址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 Box 88"/>
          <p:cNvSpPr txBox="1"/>
          <p:nvPr/>
        </p:nvSpPr>
        <p:spPr>
          <a:xfrm>
            <a:off x="6015038" y="1638300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11</a:t>
            </a:r>
            <a:r>
              <a:rPr lang="zh-CN" altLang="en-US" sz="2400" b="1" dirty="0">
                <a:solidFill>
                  <a:schemeClr val="folHlink"/>
                </a:solidFill>
              </a:rPr>
              <a:t>位          </a:t>
            </a:r>
            <a:r>
              <a:rPr lang="en-US" altLang="zh-CN" sz="2400" b="1" dirty="0">
                <a:solidFill>
                  <a:schemeClr val="folHlink"/>
                </a:solidFill>
              </a:rPr>
              <a:t>9</a:t>
            </a:r>
            <a:r>
              <a:rPr lang="zh-CN" altLang="en-US" sz="2400" b="1" dirty="0">
                <a:solidFill>
                  <a:schemeClr val="folHlink"/>
                </a:solidFill>
              </a:rPr>
              <a:t>位</a:t>
            </a:r>
          </a:p>
        </p:txBody>
      </p:sp>
      <p:sp>
        <p:nvSpPr>
          <p:cNvPr id="104" name="Text Box 90"/>
          <p:cNvSpPr txBox="1"/>
          <p:nvPr/>
        </p:nvSpPr>
        <p:spPr>
          <a:xfrm>
            <a:off x="5786438" y="4048125"/>
            <a:ext cx="3200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将主存页</a:t>
            </a:r>
            <a:r>
              <a:rPr lang="zh-CN" altLang="en-US" sz="24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标记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页</a:t>
            </a:r>
            <a:r>
              <a:rPr lang="zh-CN" altLang="en-US" sz="24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标记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比较，判断主存页是否已映射到缓存 </a:t>
            </a:r>
          </a:p>
        </p:txBody>
      </p:sp>
      <p:sp>
        <p:nvSpPr>
          <p:cNvPr id="105" name="Line 91"/>
          <p:cNvSpPr/>
          <p:nvPr/>
        </p:nvSpPr>
        <p:spPr>
          <a:xfrm>
            <a:off x="5219700" y="2552700"/>
            <a:ext cx="187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" name="Freeform 92"/>
          <p:cNvSpPr/>
          <p:nvPr/>
        </p:nvSpPr>
        <p:spPr>
          <a:xfrm>
            <a:off x="6535738" y="2705100"/>
            <a:ext cx="723900" cy="1295400"/>
          </a:xfrm>
          <a:custGeom>
            <a:avLst/>
            <a:gdLst>
              <a:gd name="txL" fmla="*/ 0 w 456"/>
              <a:gd name="txT" fmla="*/ 0 h 528"/>
              <a:gd name="txR" fmla="*/ 456 w 456"/>
              <a:gd name="txB" fmla="*/ 528 h 52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56" h="528">
                <a:moveTo>
                  <a:pt x="56" y="0"/>
                </a:moveTo>
                <a:cubicBezTo>
                  <a:pt x="28" y="32"/>
                  <a:pt x="0" y="64"/>
                  <a:pt x="56" y="96"/>
                </a:cubicBezTo>
                <a:cubicBezTo>
                  <a:pt x="112" y="128"/>
                  <a:pt x="328" y="120"/>
                  <a:pt x="392" y="192"/>
                </a:cubicBezTo>
                <a:cubicBezTo>
                  <a:pt x="456" y="264"/>
                  <a:pt x="448" y="396"/>
                  <a:pt x="440" y="52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93"/>
          <p:cNvSpPr/>
          <p:nvPr/>
        </p:nvSpPr>
        <p:spPr>
          <a:xfrm>
            <a:off x="1847850" y="6110288"/>
            <a:ext cx="6324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N</a:t>
            </a:r>
            <a:r>
              <a:rPr lang="en-US" altLang="zh-CN" sz="2800" b="1" baseline="-25000" dirty="0">
                <a:latin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宋体" panose="02010600030101010101" pitchFamily="2" charset="-122"/>
              </a:rPr>
              <a:t>=20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宋体" panose="02010600030101010101" pitchFamily="2" charset="-122"/>
              </a:rPr>
              <a:t>每页</a:t>
            </a:r>
            <a:r>
              <a:rPr lang="en-US" altLang="zh-CN" sz="2400" b="1" dirty="0">
                <a:latin typeface="宋体" panose="02010600030101010101" pitchFamily="2" charset="-122"/>
              </a:rPr>
              <a:t>512</a:t>
            </a:r>
            <a:r>
              <a:rPr lang="zh-CN" altLang="en-US" sz="2400" b="1" dirty="0">
                <a:latin typeface="宋体" panose="02010600030101010101" pitchFamily="2" charset="-122"/>
              </a:rPr>
              <a:t>字节</a:t>
            </a:r>
          </a:p>
        </p:txBody>
      </p:sp>
      <p:sp>
        <p:nvSpPr>
          <p:cNvPr id="108" name="Text Box 102"/>
          <p:cNvSpPr txBox="1"/>
          <p:nvPr/>
        </p:nvSpPr>
        <p:spPr>
          <a:xfrm>
            <a:off x="5002213" y="2082800"/>
            <a:ext cx="41195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00000011111</a:t>
            </a:r>
            <a:r>
              <a:rPr lang="en-US" altLang="zh-CN" sz="2800" b="1" dirty="0"/>
              <a:t>    010010010</a:t>
            </a:r>
          </a:p>
        </p:txBody>
      </p:sp>
      <p:sp>
        <p:nvSpPr>
          <p:cNvPr id="38977" name="Rectangle 4"/>
          <p:cNvSpPr>
            <a:spLocks noGrp="1"/>
          </p:cNvSpPr>
          <p:nvPr>
            <p:ph type="title"/>
          </p:nvPr>
        </p:nvSpPr>
        <p:spPr>
          <a:xfrm>
            <a:off x="684213" y="285750"/>
            <a:ext cx="7772400" cy="6588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全相联映射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  <p:bldP spid="103" grpId="0"/>
      <p:bldP spid="104" grpId="0"/>
      <p:bldP spid="107" grpId="0"/>
      <p:bldP spid="108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/>
          </p:cNvSpPr>
          <p:nvPr>
            <p:ph type="title"/>
          </p:nvPr>
        </p:nvSpPr>
        <p:spPr>
          <a:xfrm>
            <a:off x="684213" y="285750"/>
            <a:ext cx="7772400" cy="6588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0" dirty="0"/>
              <a:t>组相联映射</a:t>
            </a:r>
          </a:p>
        </p:txBody>
      </p:sp>
      <p:sp>
        <p:nvSpPr>
          <p:cNvPr id="40963" name="TextBox 2"/>
          <p:cNvSpPr txBox="1"/>
          <p:nvPr/>
        </p:nvSpPr>
        <p:spPr>
          <a:xfrm>
            <a:off x="1042988" y="1844675"/>
            <a:ext cx="7489825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/>
              <a:t>主存和</a:t>
            </a:r>
            <a:r>
              <a:rPr lang="en-US" altLang="zh-CN" sz="2800" b="1" dirty="0"/>
              <a:t>Cache</a:t>
            </a:r>
            <a:r>
              <a:rPr lang="zh-CN" altLang="en-US" sz="2800" b="1" dirty="0"/>
              <a:t>都分成若干组，每组若干数据块。主存每组包含的数据块数量与</a:t>
            </a:r>
            <a:r>
              <a:rPr lang="en-US" altLang="zh-CN" sz="2800" b="1" dirty="0"/>
              <a:t>Cache</a:t>
            </a:r>
            <a:r>
              <a:rPr lang="zh-CN" altLang="en-US" sz="2800" b="1" dirty="0"/>
              <a:t>组数是一样的。主存中的每一个数据块都可以映射到</a:t>
            </a:r>
            <a:r>
              <a:rPr lang="en-US" altLang="zh-CN" sz="2800" b="1" dirty="0"/>
              <a:t>Cache</a:t>
            </a:r>
            <a:r>
              <a:rPr lang="zh-CN" altLang="en-US" sz="2800" b="1" dirty="0"/>
              <a:t>特定分组中的任意一个</a:t>
            </a:r>
            <a:r>
              <a:rPr lang="en-US" altLang="zh-CN" sz="2800" b="1" dirty="0"/>
              <a:t>Cache</a:t>
            </a:r>
            <a:r>
              <a:rPr lang="zh-CN" altLang="en-US" sz="2800" b="1" dirty="0"/>
              <a:t>数据块位置。</a:t>
            </a:r>
          </a:p>
        </p:txBody>
      </p:sp>
    </p:spTree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49" name="Text Box 283"/>
          <p:cNvSpPr txBox="1"/>
          <p:nvPr/>
        </p:nvSpPr>
        <p:spPr>
          <a:xfrm>
            <a:off x="5791200" y="1431925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00000011</a:t>
            </a:r>
            <a:r>
              <a:rPr lang="en-US" altLang="zh-CN" sz="2400" b="1" dirty="0">
                <a:solidFill>
                  <a:schemeClr val="tx2"/>
                </a:solidFill>
              </a:rPr>
              <a:t>    </a:t>
            </a:r>
            <a:r>
              <a:rPr lang="en-US" altLang="zh-CN" sz="2400" b="1" dirty="0">
                <a:solidFill>
                  <a:schemeClr val="folHlink"/>
                </a:solidFill>
              </a:rPr>
              <a:t>111</a:t>
            </a:r>
            <a:r>
              <a:rPr lang="en-US" altLang="zh-CN" sz="2400" b="1" dirty="0"/>
              <a:t>  </a:t>
            </a:r>
            <a:r>
              <a:rPr lang="en-US" altLang="zh-CN" sz="2800" b="1" dirty="0"/>
              <a:t>01~010</a:t>
            </a:r>
          </a:p>
        </p:txBody>
      </p:sp>
      <p:graphicFrame>
        <p:nvGraphicFramePr>
          <p:cNvPr id="150" name="Group 281"/>
          <p:cNvGraphicFramePr>
            <a:graphicFrameLocks noGrp="1"/>
          </p:cNvGraphicFramePr>
          <p:nvPr/>
        </p:nvGraphicFramePr>
        <p:xfrm>
          <a:off x="762000" y="76200"/>
          <a:ext cx="1600200" cy="35655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标记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1" name="AutoShape 79"/>
          <p:cNvSpPr/>
          <p:nvPr/>
        </p:nvSpPr>
        <p:spPr>
          <a:xfrm>
            <a:off x="533400" y="152400"/>
            <a:ext cx="76200" cy="609600"/>
          </a:xfrm>
          <a:prstGeom prst="leftBrace">
            <a:avLst>
              <a:gd name="adj1" fmla="val 66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52" name="Text Box 81"/>
          <p:cNvSpPr txBox="1"/>
          <p:nvPr/>
        </p:nvSpPr>
        <p:spPr>
          <a:xfrm>
            <a:off x="0" y="25717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组</a:t>
            </a:r>
          </a:p>
        </p:txBody>
      </p:sp>
      <p:graphicFrame>
        <p:nvGraphicFramePr>
          <p:cNvPr id="153" name="Group 282"/>
          <p:cNvGraphicFramePr>
            <a:graphicFrameLocks noGrp="1"/>
          </p:cNvGraphicFramePr>
          <p:nvPr/>
        </p:nvGraphicFramePr>
        <p:xfrm>
          <a:off x="3429000" y="76200"/>
          <a:ext cx="990600" cy="59436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2045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4" name="AutoShape 133"/>
          <p:cNvSpPr/>
          <p:nvPr/>
        </p:nvSpPr>
        <p:spPr>
          <a:xfrm>
            <a:off x="4495800" y="257175"/>
            <a:ext cx="76200" cy="1252538"/>
          </a:xfrm>
          <a:prstGeom prst="rightBrace">
            <a:avLst>
              <a:gd name="adj1" fmla="val 136979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55" name="AutoShape 136"/>
          <p:cNvSpPr/>
          <p:nvPr/>
        </p:nvSpPr>
        <p:spPr>
          <a:xfrm>
            <a:off x="4495800" y="1862138"/>
            <a:ext cx="76200" cy="1185862"/>
          </a:xfrm>
          <a:prstGeom prst="rightBrace">
            <a:avLst>
              <a:gd name="adj1" fmla="val 129687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56" name="Text Box 137"/>
          <p:cNvSpPr txBox="1"/>
          <p:nvPr/>
        </p:nvSpPr>
        <p:spPr>
          <a:xfrm>
            <a:off x="4524375" y="685800"/>
            <a:ext cx="8858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组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157" name="Text Box 138"/>
          <p:cNvSpPr txBox="1"/>
          <p:nvPr/>
        </p:nvSpPr>
        <p:spPr>
          <a:xfrm>
            <a:off x="4519613" y="2252663"/>
            <a:ext cx="8143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组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158" name="AutoShape 146"/>
          <p:cNvSpPr/>
          <p:nvPr/>
        </p:nvSpPr>
        <p:spPr>
          <a:xfrm>
            <a:off x="4495800" y="4648200"/>
            <a:ext cx="76200" cy="1157288"/>
          </a:xfrm>
          <a:prstGeom prst="rightBrace">
            <a:avLst>
              <a:gd name="adj1" fmla="val 126562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59" name="Text Box 160"/>
          <p:cNvSpPr txBox="1"/>
          <p:nvPr/>
        </p:nvSpPr>
        <p:spPr>
          <a:xfrm>
            <a:off x="4524375" y="501332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组</a:t>
            </a:r>
            <a:r>
              <a:rPr lang="en-US" altLang="zh-CN" sz="2800" b="1" dirty="0">
                <a:latin typeface="宋体" panose="02010600030101010101" pitchFamily="2" charset="-122"/>
              </a:rPr>
              <a:t>255</a:t>
            </a:r>
          </a:p>
        </p:txBody>
      </p:sp>
      <p:sp>
        <p:nvSpPr>
          <p:cNvPr id="160" name="Line 170"/>
          <p:cNvSpPr/>
          <p:nvPr/>
        </p:nvSpPr>
        <p:spPr>
          <a:xfrm flipH="1">
            <a:off x="2362200" y="304800"/>
            <a:ext cx="1066800" cy="1524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oval" w="med" len="med"/>
            <a:tailEnd type="stealth" w="lg" len="lg"/>
          </a:ln>
        </p:spPr>
      </p:sp>
      <p:sp>
        <p:nvSpPr>
          <p:cNvPr id="161" name="Line 171"/>
          <p:cNvSpPr/>
          <p:nvPr/>
        </p:nvSpPr>
        <p:spPr>
          <a:xfrm flipH="1">
            <a:off x="2390775" y="1447800"/>
            <a:ext cx="1038225" cy="1766888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oval" w="med" len="med"/>
            <a:tailEnd type="stealth" w="lg" len="lg"/>
          </a:ln>
        </p:spPr>
      </p:sp>
      <p:graphicFrame>
        <p:nvGraphicFramePr>
          <p:cNvPr id="162" name="Group 296"/>
          <p:cNvGraphicFramePr>
            <a:graphicFrameLocks noGrp="1"/>
          </p:cNvGraphicFramePr>
          <p:nvPr/>
        </p:nvGraphicFramePr>
        <p:xfrm>
          <a:off x="5867400" y="304800"/>
          <a:ext cx="3276600" cy="701675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组号</a:t>
                      </a:r>
                    </a:p>
                  </a:txBody>
                  <a:tcPr marL="90000" marR="90000" marT="46842" marB="468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组内页号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页内地址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Text Box 207"/>
          <p:cNvSpPr txBox="1"/>
          <p:nvPr/>
        </p:nvSpPr>
        <p:spPr>
          <a:xfrm>
            <a:off x="690563" y="3671888"/>
            <a:ext cx="182403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folHlink"/>
                </a:solidFill>
              </a:rPr>
              <a:t>8</a:t>
            </a:r>
            <a:r>
              <a:rPr lang="zh-CN" altLang="en-US" sz="1800" b="1" dirty="0">
                <a:solidFill>
                  <a:schemeClr val="folHlink"/>
                </a:solidFill>
              </a:rPr>
              <a:t>位   </a:t>
            </a:r>
            <a:r>
              <a:rPr lang="en-US" altLang="zh-CN" sz="1800" b="1" dirty="0">
                <a:solidFill>
                  <a:schemeClr val="folHlink"/>
                </a:solidFill>
              </a:rPr>
              <a:t>Cache</a:t>
            </a:r>
          </a:p>
        </p:txBody>
      </p:sp>
      <p:sp>
        <p:nvSpPr>
          <p:cNvPr id="164" name="Text Box 208"/>
          <p:cNvSpPr txBox="1"/>
          <p:nvPr/>
        </p:nvSpPr>
        <p:spPr>
          <a:xfrm>
            <a:off x="6096000" y="1066800"/>
            <a:ext cx="31861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</a:rPr>
              <a:t>    8</a:t>
            </a:r>
            <a:r>
              <a:rPr lang="zh-CN" altLang="en-US" sz="2800" b="1" dirty="0">
                <a:solidFill>
                  <a:schemeClr val="folHlink"/>
                </a:solidFill>
              </a:rPr>
              <a:t>位     </a:t>
            </a:r>
            <a:r>
              <a:rPr lang="en-US" altLang="zh-CN" sz="2800" b="1" dirty="0">
                <a:solidFill>
                  <a:schemeClr val="folHlink"/>
                </a:solidFill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</a:rPr>
              <a:t>位   </a:t>
            </a:r>
            <a:r>
              <a:rPr lang="en-US" altLang="zh-CN" sz="2800" b="1" dirty="0">
                <a:solidFill>
                  <a:schemeClr val="folHlink"/>
                </a:solidFill>
              </a:rPr>
              <a:t>9</a:t>
            </a:r>
            <a:r>
              <a:rPr lang="zh-CN" altLang="en-US" sz="2800" b="1" dirty="0">
                <a:solidFill>
                  <a:schemeClr val="folHlink"/>
                </a:solidFill>
              </a:rPr>
              <a:t>位</a:t>
            </a:r>
          </a:p>
        </p:txBody>
      </p:sp>
      <p:sp>
        <p:nvSpPr>
          <p:cNvPr id="165" name="Line 210"/>
          <p:cNvSpPr/>
          <p:nvPr/>
        </p:nvSpPr>
        <p:spPr>
          <a:xfrm>
            <a:off x="7772400" y="1981200"/>
            <a:ext cx="0" cy="7000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Line 212"/>
          <p:cNvSpPr/>
          <p:nvPr/>
        </p:nvSpPr>
        <p:spPr>
          <a:xfrm>
            <a:off x="5943600" y="1905000"/>
            <a:ext cx="13716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" name="Line 213"/>
          <p:cNvSpPr/>
          <p:nvPr/>
        </p:nvSpPr>
        <p:spPr>
          <a:xfrm>
            <a:off x="7620000" y="1905000"/>
            <a:ext cx="457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" name="Line 231"/>
          <p:cNvSpPr/>
          <p:nvPr/>
        </p:nvSpPr>
        <p:spPr>
          <a:xfrm>
            <a:off x="6477000" y="1981200"/>
            <a:ext cx="0" cy="306388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" name="Line 233"/>
          <p:cNvSpPr/>
          <p:nvPr/>
        </p:nvSpPr>
        <p:spPr>
          <a:xfrm flipV="1">
            <a:off x="6477000" y="2286000"/>
            <a:ext cx="762000" cy="14288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" name="Text Box 236"/>
          <p:cNvSpPr txBox="1"/>
          <p:nvPr/>
        </p:nvSpPr>
        <p:spPr>
          <a:xfrm>
            <a:off x="5181600" y="317500"/>
            <a:ext cx="701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chemeClr val="folHlink"/>
                </a:solidFill>
              </a:rPr>
              <a:t>主存地址</a:t>
            </a:r>
          </a:p>
        </p:txBody>
      </p:sp>
      <p:sp>
        <p:nvSpPr>
          <p:cNvPr id="171" name="Text Box 237"/>
          <p:cNvSpPr txBox="1"/>
          <p:nvPr/>
        </p:nvSpPr>
        <p:spPr>
          <a:xfrm>
            <a:off x="6019800" y="3475038"/>
            <a:ext cx="2209800" cy="8509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在</a:t>
            </a:r>
            <a:r>
              <a:rPr lang="en-US" altLang="zh-CN" sz="2400" b="1" dirty="0">
                <a:solidFill>
                  <a:schemeClr val="folHlink"/>
                </a:solidFill>
              </a:rPr>
              <a:t>Cache</a:t>
            </a:r>
            <a:r>
              <a:rPr lang="zh-CN" altLang="en-US" sz="2400" b="1" dirty="0">
                <a:solidFill>
                  <a:schemeClr val="folHlink"/>
                </a:solidFill>
              </a:rPr>
              <a:t>组内比较标记字段</a:t>
            </a:r>
          </a:p>
        </p:txBody>
      </p:sp>
      <p:sp>
        <p:nvSpPr>
          <p:cNvPr id="172" name="Rectangle 238"/>
          <p:cNvSpPr/>
          <p:nvPr/>
        </p:nvSpPr>
        <p:spPr>
          <a:xfrm>
            <a:off x="2573338" y="6172200"/>
            <a:ext cx="46275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组相联映射 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24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=20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，每页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512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字节</a:t>
            </a:r>
          </a:p>
        </p:txBody>
      </p:sp>
      <p:sp>
        <p:nvSpPr>
          <p:cNvPr id="173" name="Rectangle 239"/>
          <p:cNvSpPr/>
          <p:nvPr/>
        </p:nvSpPr>
        <p:spPr>
          <a:xfrm>
            <a:off x="5819775" y="2652713"/>
            <a:ext cx="25622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定位到</a:t>
            </a:r>
            <a:r>
              <a:rPr lang="en-US" altLang="zh-CN" sz="2400" b="1" dirty="0"/>
              <a:t>Cache7</a:t>
            </a:r>
            <a:r>
              <a:rPr lang="zh-CN" altLang="en-US" sz="2400" b="1" dirty="0"/>
              <a:t>组</a:t>
            </a:r>
          </a:p>
        </p:txBody>
      </p:sp>
      <p:sp>
        <p:nvSpPr>
          <p:cNvPr id="174" name="Freeform 240"/>
          <p:cNvSpPr/>
          <p:nvPr/>
        </p:nvSpPr>
        <p:spPr>
          <a:xfrm rot="-1433671">
            <a:off x="7578725" y="2009775"/>
            <a:ext cx="914400" cy="2033588"/>
          </a:xfrm>
          <a:custGeom>
            <a:avLst/>
            <a:gdLst>
              <a:gd name="txL" fmla="*/ 0 w 248"/>
              <a:gd name="txT" fmla="*/ 0 h 816"/>
              <a:gd name="txR" fmla="*/ 248 w 248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48" h="816">
                <a:moveTo>
                  <a:pt x="0" y="0"/>
                </a:moveTo>
                <a:cubicBezTo>
                  <a:pt x="52" y="20"/>
                  <a:pt x="104" y="40"/>
                  <a:pt x="144" y="144"/>
                </a:cubicBezTo>
                <a:cubicBezTo>
                  <a:pt x="184" y="248"/>
                  <a:pt x="248" y="512"/>
                  <a:pt x="240" y="624"/>
                </a:cubicBezTo>
                <a:cubicBezTo>
                  <a:pt x="232" y="736"/>
                  <a:pt x="164" y="776"/>
                  <a:pt x="96" y="816"/>
                </a:cubicBezTo>
              </a:path>
            </a:pathLst>
          </a:cu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oval" w="med" len="med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241"/>
          <p:cNvSpPr/>
          <p:nvPr/>
        </p:nvSpPr>
        <p:spPr>
          <a:xfrm>
            <a:off x="7239000" y="306228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6" name="Text Box 242"/>
          <p:cNvSpPr txBox="1">
            <a:spLocks noChangeArrowheads="1"/>
          </p:cNvSpPr>
          <p:nvPr/>
        </p:nvSpPr>
        <p:spPr bwMode="auto">
          <a:xfrm>
            <a:off x="5867400" y="4662488"/>
            <a:ext cx="30480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据此判断所在内存页是否已映射到缓存中 </a:t>
            </a:r>
          </a:p>
        </p:txBody>
      </p:sp>
      <p:sp>
        <p:nvSpPr>
          <p:cNvPr id="177" name="Freeform 243"/>
          <p:cNvSpPr/>
          <p:nvPr/>
        </p:nvSpPr>
        <p:spPr>
          <a:xfrm>
            <a:off x="5486400" y="3976688"/>
            <a:ext cx="431800" cy="990600"/>
          </a:xfrm>
          <a:custGeom>
            <a:avLst/>
            <a:gdLst>
              <a:gd name="txL" fmla="*/ 0 w 272"/>
              <a:gd name="txT" fmla="*/ 0 h 624"/>
              <a:gd name="txR" fmla="*/ 272 w 272"/>
              <a:gd name="txB" fmla="*/ 624 h 624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2" h="624">
                <a:moveTo>
                  <a:pt x="272" y="0"/>
                </a:moveTo>
                <a:cubicBezTo>
                  <a:pt x="196" y="36"/>
                  <a:pt x="120" y="72"/>
                  <a:pt x="80" y="144"/>
                </a:cubicBezTo>
                <a:cubicBezTo>
                  <a:pt x="40" y="216"/>
                  <a:pt x="0" y="352"/>
                  <a:pt x="32" y="432"/>
                </a:cubicBezTo>
                <a:cubicBezTo>
                  <a:pt x="64" y="512"/>
                  <a:pt x="168" y="568"/>
                  <a:pt x="272" y="624"/>
                </a:cubicBezTo>
              </a:path>
            </a:pathLst>
          </a:cu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" name="Text Box 244"/>
          <p:cNvSpPr txBox="1"/>
          <p:nvPr/>
        </p:nvSpPr>
        <p:spPr>
          <a:xfrm>
            <a:off x="76200" y="4419600"/>
            <a:ext cx="26352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2" charset="-122"/>
              </a:rPr>
              <a:t>组间：直接映射</a:t>
            </a: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2" charset="-122"/>
              </a:rPr>
              <a:t>组内：全相联映射</a:t>
            </a:r>
          </a:p>
        </p:txBody>
      </p:sp>
      <p:sp>
        <p:nvSpPr>
          <p:cNvPr id="179" name="AutoShape 245"/>
          <p:cNvSpPr/>
          <p:nvPr/>
        </p:nvSpPr>
        <p:spPr>
          <a:xfrm>
            <a:off x="533400" y="928688"/>
            <a:ext cx="76200" cy="609600"/>
          </a:xfrm>
          <a:prstGeom prst="leftBrace">
            <a:avLst>
              <a:gd name="adj1" fmla="val 66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80" name="Text Box 246"/>
          <p:cNvSpPr txBox="1"/>
          <p:nvPr/>
        </p:nvSpPr>
        <p:spPr>
          <a:xfrm>
            <a:off x="0" y="1033463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组</a:t>
            </a:r>
          </a:p>
        </p:txBody>
      </p:sp>
      <p:sp>
        <p:nvSpPr>
          <p:cNvPr id="181" name="AutoShape 247"/>
          <p:cNvSpPr/>
          <p:nvPr/>
        </p:nvSpPr>
        <p:spPr>
          <a:xfrm>
            <a:off x="533400" y="2133600"/>
            <a:ext cx="76200" cy="609600"/>
          </a:xfrm>
          <a:prstGeom prst="leftBrace">
            <a:avLst>
              <a:gd name="adj1" fmla="val 66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82" name="Text Box 248"/>
          <p:cNvSpPr txBox="1"/>
          <p:nvPr/>
        </p:nvSpPr>
        <p:spPr>
          <a:xfrm>
            <a:off x="0" y="223837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宋体" panose="02010600030101010101" pitchFamily="2" charset="-122"/>
              </a:rPr>
              <a:t>组</a:t>
            </a:r>
          </a:p>
        </p:txBody>
      </p:sp>
      <p:sp>
        <p:nvSpPr>
          <p:cNvPr id="183" name="AutoShape 249"/>
          <p:cNvSpPr/>
          <p:nvPr/>
        </p:nvSpPr>
        <p:spPr>
          <a:xfrm>
            <a:off x="533400" y="2895600"/>
            <a:ext cx="76200" cy="609600"/>
          </a:xfrm>
          <a:prstGeom prst="leftBrace">
            <a:avLst>
              <a:gd name="adj1" fmla="val 66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800" b="1" dirty="0"/>
          </a:p>
        </p:txBody>
      </p:sp>
      <p:sp>
        <p:nvSpPr>
          <p:cNvPr id="184" name="Text Box 250"/>
          <p:cNvSpPr txBox="1"/>
          <p:nvPr/>
        </p:nvSpPr>
        <p:spPr>
          <a:xfrm>
            <a:off x="0" y="300037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7</a:t>
            </a:r>
            <a:r>
              <a:rPr lang="zh-CN" altLang="en-US" sz="2800" b="1" dirty="0">
                <a:latin typeface="宋体" panose="02010600030101010101" pitchFamily="2" charset="-122"/>
              </a:rPr>
              <a:t>组</a:t>
            </a:r>
          </a:p>
        </p:txBody>
      </p:sp>
      <p:sp>
        <p:nvSpPr>
          <p:cNvPr id="185" name="Line 269"/>
          <p:cNvSpPr/>
          <p:nvPr/>
        </p:nvSpPr>
        <p:spPr>
          <a:xfrm flipH="1">
            <a:off x="2362200" y="685800"/>
            <a:ext cx="1066800" cy="56197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oval" w="med" len="med"/>
            <a:tailEnd type="stealth" w="lg" len="lg"/>
          </a:ln>
        </p:spPr>
      </p:sp>
      <p:sp>
        <p:nvSpPr>
          <p:cNvPr id="186" name="Line 270"/>
          <p:cNvSpPr/>
          <p:nvPr/>
        </p:nvSpPr>
        <p:spPr>
          <a:xfrm flipH="1" flipV="1">
            <a:off x="2362200" y="457200"/>
            <a:ext cx="1066800" cy="14478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oval" w="med" len="med"/>
            <a:tailEnd type="stealth" w="lg" len="lg"/>
          </a:ln>
        </p:spPr>
      </p:sp>
      <p:sp>
        <p:nvSpPr>
          <p:cNvPr id="187" name="Line 271"/>
          <p:cNvSpPr/>
          <p:nvPr/>
        </p:nvSpPr>
        <p:spPr>
          <a:xfrm flipH="1" flipV="1">
            <a:off x="2362200" y="1295400"/>
            <a:ext cx="1066800" cy="9906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oval" w="med" len="med"/>
            <a:tailEnd type="stealth" w="lg" len="lg"/>
          </a:ln>
        </p:spPr>
      </p:sp>
      <p:sp>
        <p:nvSpPr>
          <p:cNvPr id="188" name="Line 274"/>
          <p:cNvSpPr/>
          <p:nvPr/>
        </p:nvSpPr>
        <p:spPr>
          <a:xfrm flipH="1" flipV="1">
            <a:off x="2438400" y="2438400"/>
            <a:ext cx="990600" cy="29718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oval" w="med" len="med"/>
            <a:tailEnd type="stealth" w="lg" len="lg"/>
          </a:ln>
        </p:spPr>
      </p:sp>
      <p:sp>
        <p:nvSpPr>
          <p:cNvPr id="189" name="Line 275"/>
          <p:cNvSpPr/>
          <p:nvPr/>
        </p:nvSpPr>
        <p:spPr>
          <a:xfrm flipH="1" flipV="1">
            <a:off x="2438400" y="3276600"/>
            <a:ext cx="990600" cy="25908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oval" w="med" len="med"/>
            <a:tailEnd type="stealth" w="lg" len="lg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 bldLvl="0" animBg="1"/>
      <p:bldP spid="152" grpId="0"/>
      <p:bldP spid="154" grpId="0" bldLvl="0" animBg="1"/>
      <p:bldP spid="155" grpId="0" bldLvl="0" animBg="1"/>
      <p:bldP spid="156" grpId="0"/>
      <p:bldP spid="157" grpId="0"/>
      <p:bldP spid="158" grpId="0" bldLvl="0" animBg="1"/>
      <p:bldP spid="159" grpId="0"/>
      <p:bldP spid="163" grpId="0"/>
      <p:bldP spid="164" grpId="0"/>
      <p:bldP spid="170" grpId="0"/>
      <p:bldP spid="171" grpId="0" bldLvl="0" animBg="1"/>
      <p:bldP spid="172" grpId="0"/>
      <p:bldP spid="173" grpId="0"/>
      <p:bldP spid="176" grpId="0" bldLvl="0" animBg="1"/>
      <p:bldP spid="178" grpId="0"/>
      <p:bldP spid="179" grpId="0" bldLvl="0" animBg="1"/>
      <p:bldP spid="180" grpId="0"/>
      <p:bldP spid="181" grpId="0" bldLvl="0" animBg="1"/>
      <p:bldP spid="182" grpId="0"/>
      <p:bldP spid="183" grpId="0" bldLvl="0" animBg="1"/>
      <p:bldP spid="18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/>
          </p:cNvSpPr>
          <p:nvPr>
            <p:ph idx="1"/>
          </p:nvPr>
        </p:nvSpPr>
        <p:spPr>
          <a:xfrm>
            <a:off x="1116013" y="1019175"/>
            <a:ext cx="7772400" cy="18335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某计算机的</a:t>
            </a:r>
            <a:r>
              <a:rPr lang="en-US" altLang="zh-CN" sz="2800" b="1" dirty="0"/>
              <a:t>Cache</a:t>
            </a:r>
            <a:r>
              <a:rPr lang="zh-CN" altLang="en-US" sz="2800" b="1" dirty="0"/>
              <a:t>共有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块，采用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路组相联映射方式（即每组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块）。每个主存块大小为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字节，按字节编址。主存</a:t>
            </a:r>
            <a:r>
              <a:rPr lang="en-US" altLang="zh-CN" sz="2800" b="1" dirty="0"/>
              <a:t>129</a:t>
            </a:r>
            <a:r>
              <a:rPr lang="zh-CN" altLang="en-US" sz="2800" b="1" dirty="0"/>
              <a:t>号单元所在主存块应装入到的</a:t>
            </a:r>
            <a:r>
              <a:rPr lang="en-US" altLang="zh-CN" sz="2800" b="1" dirty="0"/>
              <a:t>Cache</a:t>
            </a:r>
            <a:r>
              <a:rPr lang="zh-CN" altLang="en-US" sz="2800" b="1" dirty="0"/>
              <a:t>组号是</a:t>
            </a:r>
            <a:r>
              <a:rPr lang="zh-CN" altLang="en-US" sz="2800" dirty="0"/>
              <a:t> </a:t>
            </a:r>
            <a:r>
              <a:rPr lang="en-US" altLang="zh-CN" sz="2800" dirty="0"/>
              <a:t>(              )</a:t>
            </a:r>
          </a:p>
        </p:txBody>
      </p:sp>
      <p:sp>
        <p:nvSpPr>
          <p:cNvPr id="206852" name="Rectangle 4"/>
          <p:cNvSpPr/>
          <p:nvPr/>
        </p:nvSpPr>
        <p:spPr>
          <a:xfrm>
            <a:off x="6875780" y="2420620"/>
            <a:ext cx="1076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第</a:t>
            </a:r>
            <a:r>
              <a:rPr lang="en-US" altLang="zh-CN" sz="2800" b="1" dirty="0">
                <a:solidFill>
                  <a:schemeClr val="accent2"/>
                </a:solidFill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</a:rPr>
              <a:t>组</a:t>
            </a:r>
          </a:p>
        </p:txBody>
      </p:sp>
      <p:sp>
        <p:nvSpPr>
          <p:cNvPr id="6" name="Rectangle 4"/>
          <p:cNvSpPr/>
          <p:nvPr/>
        </p:nvSpPr>
        <p:spPr>
          <a:xfrm>
            <a:off x="1116013" y="2782888"/>
            <a:ext cx="74993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129/32=4…1,</a:t>
            </a:r>
            <a:r>
              <a:rPr lang="zh-CN" altLang="en-US" sz="2800" b="1" dirty="0">
                <a:solidFill>
                  <a:schemeClr val="accent2"/>
                </a:solidFill>
              </a:rPr>
              <a:t>主存第</a:t>
            </a:r>
            <a:r>
              <a:rPr lang="en-US" altLang="zh-CN" sz="2800" b="1" dirty="0">
                <a:solidFill>
                  <a:schemeClr val="accent2"/>
                </a:solidFill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</a:rPr>
              <a:t>块，</a:t>
            </a:r>
            <a:r>
              <a:rPr lang="en-US" altLang="zh-CN" sz="2800" b="1" dirty="0">
                <a:solidFill>
                  <a:schemeClr val="accent2"/>
                </a:solidFill>
              </a:rPr>
              <a:t>Cache</a:t>
            </a:r>
            <a:r>
              <a:rPr lang="zh-CN" altLang="en-US" sz="2800" b="1" dirty="0">
                <a:solidFill>
                  <a:schemeClr val="accent2"/>
                </a:solidFill>
              </a:rPr>
              <a:t>共</a:t>
            </a:r>
            <a:r>
              <a:rPr lang="en-US" altLang="zh-CN" sz="2800" b="1" dirty="0">
                <a:solidFill>
                  <a:schemeClr val="accent2"/>
                </a:solidFill>
              </a:rPr>
              <a:t>8</a:t>
            </a:r>
            <a:r>
              <a:rPr lang="zh-CN" altLang="en-US" sz="2800" b="1" dirty="0">
                <a:solidFill>
                  <a:schemeClr val="accent2"/>
                </a:solidFill>
              </a:rPr>
              <a:t>组，</a:t>
            </a:r>
            <a:r>
              <a:rPr lang="en-US" altLang="zh-CN" sz="2800" b="1" dirty="0">
                <a:solidFill>
                  <a:schemeClr val="accent2"/>
                </a:solidFill>
              </a:rPr>
              <a:t>4%8=4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  <p:bldP spid="206852" grpId="0"/>
      <p:bldP spid="6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/>
          <p:nvPr/>
        </p:nvSpPr>
        <p:spPr>
          <a:xfrm>
            <a:off x="644525" y="1606550"/>
            <a:ext cx="358775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本章主要内容</a:t>
            </a:r>
            <a:r>
              <a:rPr lang="en-US" altLang="zh-CN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6867" name="Text Box 3"/>
          <p:cNvSpPr txBox="1"/>
          <p:nvPr/>
        </p:nvSpPr>
        <p:spPr>
          <a:xfrm>
            <a:off x="1751013" y="292100"/>
            <a:ext cx="5640387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第五章 输入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输出系统</a:t>
            </a:r>
          </a:p>
        </p:txBody>
      </p:sp>
      <p:sp>
        <p:nvSpPr>
          <p:cNvPr id="36868" name="Text Box 4"/>
          <p:cNvSpPr txBox="1"/>
          <p:nvPr/>
        </p:nvSpPr>
        <p:spPr>
          <a:xfrm>
            <a:off x="1263650" y="2270125"/>
            <a:ext cx="68802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接口以及总线的基本概念</a:t>
            </a:r>
          </a:p>
        </p:txBody>
      </p:sp>
      <p:sp>
        <p:nvSpPr>
          <p:cNvPr id="36869" name="Text Box 5"/>
          <p:cNvSpPr txBox="1"/>
          <p:nvPr/>
        </p:nvSpPr>
        <p:spPr>
          <a:xfrm>
            <a:off x="1262063" y="3452813"/>
            <a:ext cx="7010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方式及其接口组成和设计方法</a:t>
            </a:r>
          </a:p>
        </p:txBody>
      </p:sp>
      <p:sp>
        <p:nvSpPr>
          <p:cNvPr id="36870" name="Text Box 6"/>
          <p:cNvSpPr txBox="1"/>
          <p:nvPr/>
        </p:nvSpPr>
        <p:spPr>
          <a:xfrm>
            <a:off x="1228725" y="2846388"/>
            <a:ext cx="655478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中断方式及其接口组成和设计方法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  <p:bldP spid="36867" grpId="0" build="p"/>
      <p:bldP spid="36868" grpId="0" build="p"/>
      <p:bldP spid="36869" grpId="0" build="p"/>
      <p:bldP spid="36870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/>
          <p:nvPr/>
        </p:nvSpPr>
        <p:spPr>
          <a:xfrm>
            <a:off x="246063" y="220663"/>
            <a:ext cx="5772150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5.1 </a:t>
            </a: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37891" name="Text Box 3"/>
          <p:cNvSpPr txBox="1"/>
          <p:nvPr/>
        </p:nvSpPr>
        <p:spPr>
          <a:xfrm>
            <a:off x="590550" y="925513"/>
            <a:ext cx="8242300" cy="1066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接口指主机和外设的交接部分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位于系统总线和外设之间。</a:t>
            </a:r>
          </a:p>
        </p:txBody>
      </p:sp>
      <p:grpSp>
        <p:nvGrpSpPr>
          <p:cNvPr id="37892" name="Group 4"/>
          <p:cNvGrpSpPr/>
          <p:nvPr/>
        </p:nvGrpSpPr>
        <p:grpSpPr>
          <a:xfrm>
            <a:off x="1036638" y="2270125"/>
            <a:ext cx="7932737" cy="2928938"/>
            <a:chOff x="653" y="1430"/>
            <a:chExt cx="4997" cy="1845"/>
          </a:xfrm>
        </p:grpSpPr>
        <p:sp>
          <p:nvSpPr>
            <p:cNvPr id="4100" name="Text Box 5"/>
            <p:cNvSpPr txBox="1"/>
            <p:nvPr/>
          </p:nvSpPr>
          <p:spPr>
            <a:xfrm>
              <a:off x="1910" y="2162"/>
              <a:ext cx="953" cy="389"/>
            </a:xfrm>
            <a:prstGeom prst="rect">
              <a:avLst/>
            </a:prstGeom>
            <a:solidFill>
              <a:srgbClr val="CCFFFF"/>
            </a:solidFill>
            <a:ln w="38100" cap="sq" cmpd="sng">
              <a:solidFill>
                <a:srgbClr val="33993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32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01" name="Line 6"/>
            <p:cNvSpPr/>
            <p:nvPr/>
          </p:nvSpPr>
          <p:spPr>
            <a:xfrm rot="-5400000" flipH="1">
              <a:off x="3447" y="-291"/>
              <a:ext cx="0" cy="4176"/>
            </a:xfrm>
            <a:prstGeom prst="line">
              <a:avLst/>
            </a:prstGeom>
            <a:ln w="762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02" name="Line 7"/>
            <p:cNvSpPr/>
            <p:nvPr/>
          </p:nvSpPr>
          <p:spPr>
            <a:xfrm rot="-5400000">
              <a:off x="2180" y="1971"/>
              <a:ext cx="333" cy="0"/>
            </a:xfrm>
            <a:prstGeom prst="line">
              <a:avLst/>
            </a:prstGeom>
            <a:ln w="76200" cap="sq" cmpd="sng">
              <a:solidFill>
                <a:schemeClr val="accent2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4103" name="Text Box 8"/>
            <p:cNvSpPr txBox="1"/>
            <p:nvPr/>
          </p:nvSpPr>
          <p:spPr>
            <a:xfrm>
              <a:off x="1887" y="2884"/>
              <a:ext cx="952" cy="389"/>
            </a:xfrm>
            <a:prstGeom prst="rect">
              <a:avLst/>
            </a:prstGeom>
            <a:solidFill>
              <a:srgbClr val="CCFFFF"/>
            </a:solidFill>
            <a:ln w="38100" cap="sq" cmpd="sng">
              <a:solidFill>
                <a:srgbClr val="33993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99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rgbClr val="2E5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外设</a:t>
              </a:r>
              <a:r>
                <a:rPr lang="en-US" altLang="zh-CN" sz="3200" b="1" dirty="0">
                  <a:solidFill>
                    <a:srgbClr val="2E5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04" name="Text Box 9"/>
            <p:cNvSpPr txBox="1"/>
            <p:nvPr/>
          </p:nvSpPr>
          <p:spPr>
            <a:xfrm>
              <a:off x="653" y="1606"/>
              <a:ext cx="713" cy="997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32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32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  <a:p>
              <a:endPara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5" name="Text Box 10"/>
            <p:cNvSpPr txBox="1"/>
            <p:nvPr/>
          </p:nvSpPr>
          <p:spPr>
            <a:xfrm>
              <a:off x="1627" y="1430"/>
              <a:ext cx="4023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系统总线</a:t>
              </a:r>
              <a:r>
                <a:rPr lang="en-US" altLang="zh-CN" sz="30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包含地址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控制总线</a:t>
              </a:r>
              <a:r>
                <a:rPr lang="en-US" altLang="zh-CN" sz="30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4106" name="Line 11"/>
            <p:cNvSpPr/>
            <p:nvPr/>
          </p:nvSpPr>
          <p:spPr>
            <a:xfrm rot="-5400000">
              <a:off x="2186" y="2697"/>
              <a:ext cx="333" cy="0"/>
            </a:xfrm>
            <a:prstGeom prst="line">
              <a:avLst/>
            </a:prstGeom>
            <a:ln w="76200" cap="sq" cmpd="sng">
              <a:solidFill>
                <a:schemeClr val="accent2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4107" name="Text Box 12"/>
            <p:cNvSpPr txBox="1"/>
            <p:nvPr/>
          </p:nvSpPr>
          <p:spPr>
            <a:xfrm>
              <a:off x="3006" y="2158"/>
              <a:ext cx="924" cy="389"/>
            </a:xfrm>
            <a:prstGeom prst="rect">
              <a:avLst/>
            </a:prstGeom>
            <a:solidFill>
              <a:srgbClr val="CCFFFF"/>
            </a:solidFill>
            <a:ln w="38100" cap="sq" cmpd="sng">
              <a:solidFill>
                <a:srgbClr val="33993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32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08" name="Line 13"/>
            <p:cNvSpPr/>
            <p:nvPr/>
          </p:nvSpPr>
          <p:spPr>
            <a:xfrm rot="-5400000">
              <a:off x="3276" y="1967"/>
              <a:ext cx="333" cy="0"/>
            </a:xfrm>
            <a:prstGeom prst="line">
              <a:avLst/>
            </a:prstGeom>
            <a:ln w="76200" cap="sq" cmpd="sng">
              <a:solidFill>
                <a:schemeClr val="accent2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4109" name="Text Box 14"/>
            <p:cNvSpPr txBox="1"/>
            <p:nvPr/>
          </p:nvSpPr>
          <p:spPr>
            <a:xfrm>
              <a:off x="2983" y="2880"/>
              <a:ext cx="932" cy="389"/>
            </a:xfrm>
            <a:prstGeom prst="rect">
              <a:avLst/>
            </a:prstGeom>
            <a:solidFill>
              <a:srgbClr val="CCFFFF"/>
            </a:solidFill>
            <a:ln w="38100" cap="sq" cmpd="sng">
              <a:solidFill>
                <a:srgbClr val="33993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99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rgbClr val="2E5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外设</a:t>
              </a:r>
              <a:r>
                <a:rPr lang="en-US" altLang="zh-CN" sz="3200" b="1" dirty="0">
                  <a:solidFill>
                    <a:srgbClr val="2E5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10" name="Line 15"/>
            <p:cNvSpPr/>
            <p:nvPr/>
          </p:nvSpPr>
          <p:spPr>
            <a:xfrm rot="-5400000">
              <a:off x="3282" y="2693"/>
              <a:ext cx="333" cy="0"/>
            </a:xfrm>
            <a:prstGeom prst="line">
              <a:avLst/>
            </a:prstGeom>
            <a:ln w="76200" cap="sq" cmpd="sng">
              <a:solidFill>
                <a:schemeClr val="accent2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4111" name="Text Box 16"/>
            <p:cNvSpPr txBox="1"/>
            <p:nvPr/>
          </p:nvSpPr>
          <p:spPr>
            <a:xfrm>
              <a:off x="4352" y="2164"/>
              <a:ext cx="924" cy="389"/>
            </a:xfrm>
            <a:prstGeom prst="rect">
              <a:avLst/>
            </a:prstGeom>
            <a:solidFill>
              <a:srgbClr val="CCFFFF"/>
            </a:solidFill>
            <a:ln w="38100" cap="sq" cmpd="sng">
              <a:solidFill>
                <a:srgbClr val="33993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32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112" name="Line 17"/>
            <p:cNvSpPr/>
            <p:nvPr/>
          </p:nvSpPr>
          <p:spPr>
            <a:xfrm rot="-5400000">
              <a:off x="4622" y="1973"/>
              <a:ext cx="333" cy="0"/>
            </a:xfrm>
            <a:prstGeom prst="line">
              <a:avLst/>
            </a:prstGeom>
            <a:ln w="76200" cap="sq" cmpd="sng">
              <a:solidFill>
                <a:schemeClr val="accent2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4113" name="Text Box 18"/>
            <p:cNvSpPr txBox="1"/>
            <p:nvPr/>
          </p:nvSpPr>
          <p:spPr>
            <a:xfrm>
              <a:off x="4329" y="2886"/>
              <a:ext cx="932" cy="389"/>
            </a:xfrm>
            <a:prstGeom prst="rect">
              <a:avLst/>
            </a:prstGeom>
            <a:solidFill>
              <a:srgbClr val="CCFFFF"/>
            </a:solidFill>
            <a:ln w="38100" cap="sq" cmpd="sng">
              <a:solidFill>
                <a:srgbClr val="33993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99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rgbClr val="2E5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外设</a:t>
              </a:r>
              <a:r>
                <a:rPr lang="en-US" altLang="zh-CN" sz="3200" b="1" dirty="0">
                  <a:solidFill>
                    <a:srgbClr val="2E5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114" name="Line 19"/>
            <p:cNvSpPr/>
            <p:nvPr/>
          </p:nvSpPr>
          <p:spPr>
            <a:xfrm rot="-5400000">
              <a:off x="4628" y="2699"/>
              <a:ext cx="333" cy="0"/>
            </a:xfrm>
            <a:prstGeom prst="line">
              <a:avLst/>
            </a:prstGeom>
            <a:ln w="76200" cap="sq" cmpd="sng">
              <a:solidFill>
                <a:schemeClr val="accent2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4115" name="Text Box 20"/>
            <p:cNvSpPr txBox="1"/>
            <p:nvPr/>
          </p:nvSpPr>
          <p:spPr>
            <a:xfrm>
              <a:off x="3914" y="2090"/>
              <a:ext cx="76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.....</a:t>
              </a:r>
            </a:p>
          </p:txBody>
        </p:sp>
        <p:sp>
          <p:nvSpPr>
            <p:cNvPr id="4116" name="Text Box 21"/>
            <p:cNvSpPr txBox="1"/>
            <p:nvPr/>
          </p:nvSpPr>
          <p:spPr>
            <a:xfrm>
              <a:off x="3900" y="2816"/>
              <a:ext cx="76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.....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37891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/>
          <p:nvPr/>
        </p:nvSpPr>
        <p:spPr>
          <a:xfrm>
            <a:off x="330200" y="814388"/>
            <a:ext cx="5792788" cy="6096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总线的基本概念</a:t>
            </a:r>
          </a:p>
        </p:txBody>
      </p:sp>
      <p:sp>
        <p:nvSpPr>
          <p:cNvPr id="39940" name="Text Box 4"/>
          <p:cNvSpPr txBox="1"/>
          <p:nvPr/>
        </p:nvSpPr>
        <p:spPr>
          <a:xfrm>
            <a:off x="396875" y="1443038"/>
            <a:ext cx="1881188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39941" name="Text Box 5"/>
          <p:cNvSpPr txBox="1"/>
          <p:nvPr/>
        </p:nvSpPr>
        <p:spPr>
          <a:xfrm>
            <a:off x="788988" y="1938338"/>
            <a:ext cx="812165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一组能为多个部件分时共享的信息传送线路。</a:t>
            </a:r>
          </a:p>
        </p:txBody>
      </p:sp>
      <p:sp>
        <p:nvSpPr>
          <p:cNvPr id="39942" name="Text Box 6"/>
          <p:cNvSpPr txBox="1"/>
          <p:nvPr/>
        </p:nvSpPr>
        <p:spPr>
          <a:xfrm>
            <a:off x="425450" y="2543175"/>
            <a:ext cx="213360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</a:p>
        </p:txBody>
      </p:sp>
      <p:sp>
        <p:nvSpPr>
          <p:cNvPr id="39943" name="Text Box 7"/>
          <p:cNvSpPr txBox="1"/>
          <p:nvPr/>
        </p:nvSpPr>
        <p:spPr>
          <a:xfrm>
            <a:off x="774700" y="3024188"/>
            <a:ext cx="7443788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分时、共享。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即设备公用且分时占有总线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9945" name="Text Box 9"/>
          <p:cNvSpPr txBox="1"/>
          <p:nvPr/>
        </p:nvSpPr>
        <p:spPr>
          <a:xfrm>
            <a:off x="404813" y="4008438"/>
            <a:ext cx="1606550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实体</a:t>
            </a:r>
          </a:p>
        </p:txBody>
      </p:sp>
      <p:sp>
        <p:nvSpPr>
          <p:cNvPr id="39946" name="Text Box 10"/>
          <p:cNvSpPr txBox="1"/>
          <p:nvPr/>
        </p:nvSpPr>
        <p:spPr>
          <a:xfrm>
            <a:off x="1868488" y="4008438"/>
            <a:ext cx="563245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一组传送线与相应控制逻辑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 build="p"/>
      <p:bldP spid="39941" grpId="0" build="p"/>
      <p:bldP spid="39942" grpId="0" build="p"/>
      <p:bldP spid="39943" grpId="0" build="p"/>
      <p:bldP spid="39945" grpId="0" build="p"/>
      <p:bldP spid="39946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/>
          <p:nvPr/>
        </p:nvSpPr>
        <p:spPr>
          <a:xfrm>
            <a:off x="287338" y="228600"/>
            <a:ext cx="3451225" cy="6096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总线分类</a:t>
            </a:r>
          </a:p>
        </p:txBody>
      </p:sp>
      <p:sp>
        <p:nvSpPr>
          <p:cNvPr id="40963" name="Text Box 3"/>
          <p:cNvSpPr txBox="1"/>
          <p:nvPr/>
        </p:nvSpPr>
        <p:spPr>
          <a:xfrm>
            <a:off x="354013" y="798513"/>
            <a:ext cx="6646862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按功能分类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441325" y="1377950"/>
            <a:ext cx="4343400" cy="584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数据总线</a:t>
            </a:r>
          </a:p>
        </p:txBody>
      </p:sp>
      <p:sp>
        <p:nvSpPr>
          <p:cNvPr id="40967" name="Text Box 7"/>
          <p:cNvSpPr txBox="1"/>
          <p:nvPr/>
        </p:nvSpPr>
        <p:spPr>
          <a:xfrm>
            <a:off x="446088" y="1962150"/>
            <a:ext cx="7847012" cy="58578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地址总线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0" name="Text Box 10"/>
          <p:cNvSpPr txBox="1"/>
          <p:nvPr/>
        </p:nvSpPr>
        <p:spPr>
          <a:xfrm>
            <a:off x="446088" y="2565400"/>
            <a:ext cx="5026025" cy="58578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控制总线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"/>
          <p:cNvSpPr txBox="1"/>
          <p:nvPr/>
        </p:nvSpPr>
        <p:spPr>
          <a:xfrm>
            <a:off x="415925" y="3470275"/>
            <a:ext cx="6646863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按数据传输格式分类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4"/>
          <p:cNvSpPr txBox="1"/>
          <p:nvPr/>
        </p:nvSpPr>
        <p:spPr>
          <a:xfrm>
            <a:off x="787400" y="4292600"/>
            <a:ext cx="7313613" cy="13239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并行总线：同时传送各位信息。</a:t>
            </a:r>
          </a:p>
          <a:p>
            <a:pPr>
              <a:spcBef>
                <a:spcPct val="50000"/>
              </a:spcBef>
            </a:pP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7"/>
          <p:cNvSpPr txBox="1"/>
          <p:nvPr/>
        </p:nvSpPr>
        <p:spPr>
          <a:xfrm>
            <a:off x="787400" y="5084763"/>
            <a:ext cx="7847013" cy="58578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串行总线：分时逐位传送各位信息。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  <p:bldP spid="40963" grpId="0" build="p"/>
      <p:bldP spid="40964" grpId="0" build="p"/>
      <p:bldP spid="40967" grpId="0" build="p"/>
      <p:bldP spid="40970" grpId="0" build="p"/>
      <p:bldP spid="13" grpId="0" build="p"/>
      <p:bldP spid="14" grpId="0" build="p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196975"/>
            <a:ext cx="7772400" cy="1296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十进制数→八进制数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△（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1725.6875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1" lang="en-US" altLang="zh-CN" sz="3200" b="0" i="0" u="none" strike="noStrike" kern="0" cap="none" spc="0" normalizeH="0" baseline="-30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=(3275.54 )</a:t>
            </a:r>
            <a:r>
              <a:rPr kumimoji="1" lang="en-US" altLang="zh-CN" sz="3200" b="0" i="0" u="none" strike="noStrike" kern="0" cap="none" spc="0" normalizeH="0" baseline="-30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TextBox 3"/>
          <p:cNvSpPr txBox="1"/>
          <p:nvPr/>
        </p:nvSpPr>
        <p:spPr>
          <a:xfrm>
            <a:off x="827088" y="3068638"/>
            <a:ext cx="2305050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1725/8= 215…5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215/8=26…7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26/8=3…2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3/8=0…3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221" name="TextBox 4"/>
          <p:cNvSpPr txBox="1"/>
          <p:nvPr/>
        </p:nvSpPr>
        <p:spPr>
          <a:xfrm>
            <a:off x="4356100" y="3221038"/>
            <a:ext cx="27368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0.6875*8=5.5     5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0.5*8=4.0           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9222" name="Group 9"/>
          <p:cNvGrpSpPr/>
          <p:nvPr/>
        </p:nvGrpSpPr>
        <p:grpSpPr>
          <a:xfrm>
            <a:off x="3059113" y="3140075"/>
            <a:ext cx="144462" cy="1517650"/>
            <a:chOff x="2536" y="2207"/>
            <a:chExt cx="3489964" cy="956"/>
          </a:xfrm>
        </p:grpSpPr>
        <p:sp>
          <p:nvSpPr>
            <p:cNvPr id="9226" name="Line 5"/>
            <p:cNvSpPr/>
            <p:nvPr/>
          </p:nvSpPr>
          <p:spPr>
            <a:xfrm>
              <a:off x="2536" y="3163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" name="Line 6"/>
            <p:cNvSpPr/>
            <p:nvPr/>
          </p:nvSpPr>
          <p:spPr>
            <a:xfrm flipV="1">
              <a:off x="3492500" y="2207"/>
              <a:ext cx="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223" name="Group 9"/>
          <p:cNvGrpSpPr/>
          <p:nvPr/>
        </p:nvGrpSpPr>
        <p:grpSpPr>
          <a:xfrm>
            <a:off x="7092950" y="3221038"/>
            <a:ext cx="142875" cy="1517650"/>
            <a:chOff x="2536" y="2207"/>
            <a:chExt cx="3489964" cy="956"/>
          </a:xfrm>
        </p:grpSpPr>
        <p:sp>
          <p:nvSpPr>
            <p:cNvPr id="9224" name="Line 5"/>
            <p:cNvSpPr/>
            <p:nvPr/>
          </p:nvSpPr>
          <p:spPr>
            <a:xfrm>
              <a:off x="2536" y="3163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5" name="Line 6"/>
            <p:cNvSpPr/>
            <p:nvPr/>
          </p:nvSpPr>
          <p:spPr>
            <a:xfrm flipV="1">
              <a:off x="3492500" y="2207"/>
              <a:ext cx="0" cy="5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  <p:transition spd="slow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/>
          <p:nvPr/>
        </p:nvSpPr>
        <p:spPr>
          <a:xfrm>
            <a:off x="381000" y="841375"/>
            <a:ext cx="6646863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按结构层次分类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441325" y="1377950"/>
            <a:ext cx="434340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内部总线</a:t>
            </a:r>
          </a:p>
        </p:txBody>
      </p:sp>
      <p:sp>
        <p:nvSpPr>
          <p:cNvPr id="40965" name="Text Box 5"/>
          <p:cNvSpPr txBox="1"/>
          <p:nvPr/>
        </p:nvSpPr>
        <p:spPr>
          <a:xfrm>
            <a:off x="501650" y="1914525"/>
            <a:ext cx="831850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芯片内寄存器与算逻部件之间互连的总线。</a:t>
            </a:r>
          </a:p>
        </p:txBody>
      </p:sp>
      <p:sp>
        <p:nvSpPr>
          <p:cNvPr id="40967" name="Text Box 7"/>
          <p:cNvSpPr txBox="1"/>
          <p:nvPr/>
        </p:nvSpPr>
        <p:spPr>
          <a:xfrm>
            <a:off x="409575" y="2466975"/>
            <a:ext cx="7847013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片级总线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局部总线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0968" name="Text Box 8"/>
          <p:cNvSpPr txBox="1"/>
          <p:nvPr/>
        </p:nvSpPr>
        <p:spPr>
          <a:xfrm>
            <a:off x="569913" y="3017838"/>
            <a:ext cx="8181975" cy="10160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和外围控制芯片。例如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通过存储总线与主存相连。</a:t>
            </a:r>
          </a:p>
        </p:txBody>
      </p:sp>
      <p:sp>
        <p:nvSpPr>
          <p:cNvPr id="40969" name="Text Box 9"/>
          <p:cNvSpPr txBox="1"/>
          <p:nvPr/>
        </p:nvSpPr>
        <p:spPr>
          <a:xfrm>
            <a:off x="477838" y="3998913"/>
            <a:ext cx="5400675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分为地址、数据、控制线。</a:t>
            </a:r>
          </a:p>
        </p:txBody>
      </p:sp>
      <p:sp>
        <p:nvSpPr>
          <p:cNvPr id="40970" name="Text Box 10"/>
          <p:cNvSpPr txBox="1"/>
          <p:nvPr/>
        </p:nvSpPr>
        <p:spPr>
          <a:xfrm>
            <a:off x="387350" y="4586288"/>
            <a:ext cx="5026025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系统总线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板级总线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0971" name="Text Box 11"/>
          <p:cNvSpPr txBox="1"/>
          <p:nvPr/>
        </p:nvSpPr>
        <p:spPr>
          <a:xfrm>
            <a:off x="498475" y="5168900"/>
            <a:ext cx="8756650" cy="10064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计算机系统内各功能部件之间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或各插件板之间互连的总线。</a:t>
            </a:r>
          </a:p>
        </p:txBody>
      </p:sp>
      <p:sp>
        <p:nvSpPr>
          <p:cNvPr id="40972" name="Text Box 12"/>
          <p:cNvSpPr txBox="1"/>
          <p:nvPr/>
        </p:nvSpPr>
        <p:spPr>
          <a:xfrm>
            <a:off x="2216150" y="5634038"/>
            <a:ext cx="483870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分为地址、数据、控制线。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0964" grpId="0" build="p"/>
      <p:bldP spid="40965" grpId="0" build="p"/>
      <p:bldP spid="40967" grpId="0" build="p"/>
      <p:bldP spid="40968" grpId="0" build="p"/>
      <p:bldP spid="40969" grpId="0" build="p"/>
      <p:bldP spid="40970" grpId="0" build="p"/>
      <p:bldP spid="40971" grpId="0" build="p"/>
      <p:bldP spid="40972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/>
          <p:nvPr/>
        </p:nvSpPr>
        <p:spPr>
          <a:xfrm>
            <a:off x="623888" y="801688"/>
            <a:ext cx="7693025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直接程序传送接口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查询传送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6323" name="Rectangle 3"/>
          <p:cNvSpPr/>
          <p:nvPr/>
        </p:nvSpPr>
        <p:spPr>
          <a:xfrm>
            <a:off x="2820988" y="1412875"/>
            <a:ext cx="5584825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该接口中也可以有查询方式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6324" name="Text Box 4"/>
          <p:cNvSpPr txBox="1"/>
          <p:nvPr/>
        </p:nvSpPr>
        <p:spPr>
          <a:xfrm>
            <a:off x="306388" y="190500"/>
            <a:ext cx="601980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传送控制方式划分</a:t>
            </a:r>
          </a:p>
        </p:txBody>
      </p:sp>
      <p:sp>
        <p:nvSpPr>
          <p:cNvPr id="56325" name="Rectangle 5"/>
          <p:cNvSpPr/>
          <p:nvPr/>
        </p:nvSpPr>
        <p:spPr>
          <a:xfrm>
            <a:off x="623888" y="1398588"/>
            <a:ext cx="4267200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中断接口</a:t>
            </a:r>
          </a:p>
        </p:txBody>
      </p:sp>
      <p:sp>
        <p:nvSpPr>
          <p:cNvPr id="56326" name="Rectangle 6"/>
          <p:cNvSpPr/>
          <p:nvPr/>
        </p:nvSpPr>
        <p:spPr>
          <a:xfrm>
            <a:off x="623888" y="2011363"/>
            <a:ext cx="4267200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DMA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</a:p>
        </p:txBody>
      </p:sp>
      <p:sp>
        <p:nvSpPr>
          <p:cNvPr id="56327" name="Rectangle 7"/>
          <p:cNvSpPr/>
          <p:nvPr/>
        </p:nvSpPr>
        <p:spPr>
          <a:xfrm>
            <a:off x="2968625" y="2039938"/>
            <a:ext cx="6034088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可插入中断作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善后处理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/>
      <p:bldP spid="56323" grpId="0" build="p" advAuto="1000"/>
      <p:bldP spid="56324" grpId="0" build="p"/>
      <p:bldP spid="56325" grpId="0" build="p"/>
      <p:bldP spid="56326" grpId="0" build="p"/>
      <p:bldP spid="56327" grpId="0" build="p" advAuto="100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/>
          <p:nvPr/>
        </p:nvSpPr>
        <p:spPr>
          <a:xfrm>
            <a:off x="304800" y="120650"/>
            <a:ext cx="5638800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5.4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中断方式及接口</a:t>
            </a:r>
          </a:p>
        </p:txBody>
      </p:sp>
      <p:sp>
        <p:nvSpPr>
          <p:cNvPr id="64515" name="Text Box 3"/>
          <p:cNvSpPr txBox="1"/>
          <p:nvPr/>
        </p:nvSpPr>
        <p:spPr>
          <a:xfrm>
            <a:off x="381000" y="787400"/>
            <a:ext cx="6400800" cy="6096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5.4.1 </a:t>
            </a: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中断方式的基本概念</a:t>
            </a:r>
          </a:p>
        </p:txBody>
      </p:sp>
      <p:sp>
        <p:nvSpPr>
          <p:cNvPr id="64516" name="Text Box 4"/>
          <p:cNvSpPr txBox="1"/>
          <p:nvPr/>
        </p:nvSpPr>
        <p:spPr>
          <a:xfrm>
            <a:off x="523875" y="1365250"/>
            <a:ext cx="1792288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64517" name="Text Box 5"/>
          <p:cNvSpPr txBox="1"/>
          <p:nvPr/>
        </p:nvSpPr>
        <p:spPr>
          <a:xfrm>
            <a:off x="635000" y="1895475"/>
            <a:ext cx="8367713" cy="1511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暂时中止现行程序的执行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转去执行为某个随机事件服务的中断处理程序。处理完后自动恢复原程序的执行。</a:t>
            </a:r>
          </a:p>
        </p:txBody>
      </p:sp>
      <p:sp>
        <p:nvSpPr>
          <p:cNvPr id="64518" name="Text Box 6"/>
          <p:cNvSpPr txBox="1"/>
          <p:nvPr/>
        </p:nvSpPr>
        <p:spPr>
          <a:xfrm>
            <a:off x="492125" y="3494088"/>
            <a:ext cx="3000375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实质与特点</a:t>
            </a:r>
          </a:p>
        </p:txBody>
      </p:sp>
      <p:sp>
        <p:nvSpPr>
          <p:cNvPr id="64519" name="Text Box 7"/>
          <p:cNvSpPr txBox="1"/>
          <p:nvPr/>
        </p:nvSpPr>
        <p:spPr>
          <a:xfrm>
            <a:off x="635000" y="4057650"/>
            <a:ext cx="2290763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实质</a:t>
            </a:r>
          </a:p>
        </p:txBody>
      </p:sp>
      <p:sp>
        <p:nvSpPr>
          <p:cNvPr id="64520" name="Text Box 8"/>
          <p:cNvSpPr txBox="1"/>
          <p:nvPr/>
        </p:nvSpPr>
        <p:spPr>
          <a:xfrm>
            <a:off x="668338" y="4841875"/>
            <a:ext cx="2474912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程序切换</a:t>
            </a:r>
          </a:p>
        </p:txBody>
      </p:sp>
      <p:sp>
        <p:nvSpPr>
          <p:cNvPr id="64521" name="AutoShape 9"/>
          <p:cNvSpPr/>
          <p:nvPr/>
        </p:nvSpPr>
        <p:spPr>
          <a:xfrm>
            <a:off x="2476500" y="4475163"/>
            <a:ext cx="212725" cy="1331912"/>
          </a:xfrm>
          <a:prstGeom prst="leftBrace">
            <a:avLst>
              <a:gd name="adj1" fmla="val 52089"/>
              <a:gd name="adj2" fmla="val 50000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2" name="Text Box 10"/>
          <p:cNvSpPr txBox="1"/>
          <p:nvPr/>
        </p:nvSpPr>
        <p:spPr>
          <a:xfrm>
            <a:off x="2655888" y="4243388"/>
            <a:ext cx="2130425" cy="5651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切换方法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4523" name="Text Box 11"/>
          <p:cNvSpPr txBox="1"/>
          <p:nvPr/>
        </p:nvSpPr>
        <p:spPr>
          <a:xfrm>
            <a:off x="4527550" y="4229100"/>
            <a:ext cx="4443413" cy="5651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保存断点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保护现场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4524" name="Text Box 12"/>
          <p:cNvSpPr txBox="1"/>
          <p:nvPr/>
        </p:nvSpPr>
        <p:spPr>
          <a:xfrm>
            <a:off x="4559300" y="4714875"/>
            <a:ext cx="4287838" cy="5651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恢复现场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返回断点。</a:t>
            </a:r>
          </a:p>
        </p:txBody>
      </p:sp>
      <p:sp>
        <p:nvSpPr>
          <p:cNvPr id="64525" name="Text Box 13"/>
          <p:cNvSpPr txBox="1"/>
          <p:nvPr/>
        </p:nvSpPr>
        <p:spPr>
          <a:xfrm>
            <a:off x="2673350" y="5389563"/>
            <a:ext cx="2035175" cy="5651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切换时间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4526" name="Text Box 14"/>
          <p:cNvSpPr txBox="1"/>
          <p:nvPr/>
        </p:nvSpPr>
        <p:spPr>
          <a:xfrm>
            <a:off x="4575175" y="5359400"/>
            <a:ext cx="4427538" cy="5651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一条指令结束时切换。</a:t>
            </a:r>
          </a:p>
        </p:txBody>
      </p:sp>
      <p:sp>
        <p:nvSpPr>
          <p:cNvPr id="64527" name="Text Box 15"/>
          <p:cNvSpPr txBox="1"/>
          <p:nvPr/>
        </p:nvSpPr>
        <p:spPr>
          <a:xfrm>
            <a:off x="4559300" y="5813425"/>
            <a:ext cx="4102100" cy="5651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保证程序的完整性。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64515" grpId="0" build="p"/>
      <p:bldP spid="64516" grpId="0" build="p"/>
      <p:bldP spid="64517" grpId="0" build="p"/>
      <p:bldP spid="64518" grpId="0" build="p"/>
      <p:bldP spid="64519" grpId="0" build="p"/>
      <p:bldP spid="64520" grpId="0" build="p"/>
      <p:bldP spid="64521" grpId="0" bldLvl="0" animBg="1"/>
      <p:bldP spid="64522" grpId="0" build="p"/>
      <p:bldP spid="64523" grpId="0" build="p"/>
      <p:bldP spid="64524" grpId="0" build="p"/>
      <p:bldP spid="64525" grpId="0" build="p"/>
      <p:bldP spid="64526" grpId="0" build="p"/>
      <p:bldP spid="64527" grpId="0" build="p" advAuto="100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/>
          <p:nvPr/>
        </p:nvSpPr>
        <p:spPr>
          <a:xfrm>
            <a:off x="358775" y="171450"/>
            <a:ext cx="2951163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中断响应</a:t>
            </a:r>
          </a:p>
        </p:txBody>
      </p:sp>
      <p:sp>
        <p:nvSpPr>
          <p:cNvPr id="79875" name="Text Box 3"/>
          <p:cNvSpPr txBox="1"/>
          <p:nvPr/>
        </p:nvSpPr>
        <p:spPr>
          <a:xfrm>
            <a:off x="588963" y="674688"/>
            <a:ext cx="3187700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响应条件</a:t>
            </a:r>
          </a:p>
        </p:txBody>
      </p:sp>
      <p:sp>
        <p:nvSpPr>
          <p:cNvPr id="79876" name="Text Box 4"/>
          <p:cNvSpPr txBox="1"/>
          <p:nvPr/>
        </p:nvSpPr>
        <p:spPr>
          <a:xfrm>
            <a:off x="868363" y="1222375"/>
            <a:ext cx="546735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外设提出请求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且未被屏蔽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79877" name="Text Box 5"/>
          <p:cNvSpPr txBox="1"/>
          <p:nvPr/>
        </p:nvSpPr>
        <p:spPr>
          <a:xfrm>
            <a:off x="727075" y="4005263"/>
            <a:ext cx="2760663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非向量中断</a:t>
            </a:r>
          </a:p>
        </p:txBody>
      </p:sp>
      <p:sp>
        <p:nvSpPr>
          <p:cNvPr id="79878" name="Text Box 6"/>
          <p:cNvSpPr txBox="1"/>
          <p:nvPr/>
        </p:nvSpPr>
        <p:spPr>
          <a:xfrm>
            <a:off x="687388" y="4549775"/>
            <a:ext cx="8275637" cy="14636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将服务程序入口地址组织在查询程序中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中断响应时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转入执行一个查询程序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查询中断源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转入相应服务程序。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比如前述的软件判优方式。</a:t>
            </a:r>
          </a:p>
        </p:txBody>
      </p:sp>
      <p:sp>
        <p:nvSpPr>
          <p:cNvPr id="79879" name="Text Box 7"/>
          <p:cNvSpPr txBox="1"/>
          <p:nvPr/>
        </p:nvSpPr>
        <p:spPr>
          <a:xfrm>
            <a:off x="493713" y="3378200"/>
            <a:ext cx="777875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如何获取中断服务程序的入口地址</a:t>
            </a:r>
          </a:p>
        </p:txBody>
      </p:sp>
      <p:sp>
        <p:nvSpPr>
          <p:cNvPr id="79880" name="Text Box 8"/>
          <p:cNvSpPr txBox="1"/>
          <p:nvPr/>
        </p:nvSpPr>
        <p:spPr>
          <a:xfrm>
            <a:off x="876300" y="1704975"/>
            <a:ext cx="492760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处于开中断状态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79881" name="Text Box 9"/>
          <p:cNvSpPr txBox="1"/>
          <p:nvPr/>
        </p:nvSpPr>
        <p:spPr>
          <a:xfrm>
            <a:off x="876300" y="2227263"/>
            <a:ext cx="5368925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一条指令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非停机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79882" name="Text Box 10"/>
          <p:cNvSpPr txBox="1"/>
          <p:nvPr/>
        </p:nvSpPr>
        <p:spPr>
          <a:xfrm>
            <a:off x="876300" y="2744788"/>
            <a:ext cx="7331075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无故障、无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等优先级更高的请求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/>
      <p:bldP spid="79875" grpId="0" build="p"/>
      <p:bldP spid="79876" grpId="0" build="p"/>
      <p:bldP spid="79877" grpId="0" build="p"/>
      <p:bldP spid="79878" grpId="0" build="p"/>
      <p:bldP spid="79879" grpId="0" build="p"/>
      <p:bldP spid="79880" grpId="0" build="p"/>
      <p:bldP spid="79881" grpId="0" build="p"/>
      <p:bldP spid="79882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/>
          <p:nvPr/>
        </p:nvSpPr>
        <p:spPr>
          <a:xfrm>
            <a:off x="460375" y="185738"/>
            <a:ext cx="284480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向量中断</a:t>
            </a:r>
          </a:p>
        </p:txBody>
      </p:sp>
      <p:sp>
        <p:nvSpPr>
          <p:cNvPr id="80899" name="Text Box 3"/>
          <p:cNvSpPr txBox="1"/>
          <p:nvPr/>
        </p:nvSpPr>
        <p:spPr>
          <a:xfrm>
            <a:off x="492125" y="723900"/>
            <a:ext cx="8626475" cy="1530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将服务程序入口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中断向量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组织在中断向量表中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响应时由硬件直接产生相应向量地址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按地址查表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取得服务程序入口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转入相应服务程序。</a:t>
            </a:r>
          </a:p>
        </p:txBody>
      </p:sp>
      <p:sp>
        <p:nvSpPr>
          <p:cNvPr id="80900" name="Text Box 4"/>
          <p:cNvSpPr txBox="1"/>
          <p:nvPr/>
        </p:nvSpPr>
        <p:spPr>
          <a:xfrm>
            <a:off x="635000" y="2273300"/>
            <a:ext cx="2354263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中断向量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0901" name="Text Box 5"/>
          <p:cNvSpPr txBox="1"/>
          <p:nvPr/>
        </p:nvSpPr>
        <p:spPr>
          <a:xfrm>
            <a:off x="2698750" y="2273300"/>
            <a:ext cx="648335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服务程序入口地址、服务程序状态字</a:t>
            </a:r>
          </a:p>
        </p:txBody>
      </p:sp>
      <p:sp>
        <p:nvSpPr>
          <p:cNvPr id="80902" name="Text Box 6"/>
          <p:cNvSpPr txBox="1"/>
          <p:nvPr/>
        </p:nvSpPr>
        <p:spPr>
          <a:xfrm>
            <a:off x="539750" y="2809875"/>
            <a:ext cx="289560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中断向量表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0903" name="Text Box 7"/>
          <p:cNvSpPr txBox="1"/>
          <p:nvPr/>
        </p:nvSpPr>
        <p:spPr>
          <a:xfrm>
            <a:off x="3019425" y="2809875"/>
            <a:ext cx="5578475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存放中断向量的表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一段存储区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0904" name="Text Box 8"/>
          <p:cNvSpPr txBox="1"/>
          <p:nvPr/>
        </p:nvSpPr>
        <p:spPr>
          <a:xfrm>
            <a:off x="539750" y="3346450"/>
            <a:ext cx="2430463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向量地址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0905" name="Text Box 9"/>
          <p:cNvSpPr txBox="1"/>
          <p:nvPr/>
        </p:nvSpPr>
        <p:spPr>
          <a:xfrm>
            <a:off x="2603500" y="3378200"/>
            <a:ext cx="679450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访问向量表的地址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6" name="Text Box 10"/>
          <p:cNvSpPr txBox="1"/>
          <p:nvPr/>
        </p:nvSpPr>
        <p:spPr>
          <a:xfrm>
            <a:off x="477838" y="4184650"/>
            <a:ext cx="7767637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模型机向量表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从主存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2#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单元开始安排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0907" name="Text Box 11"/>
          <p:cNvSpPr txBox="1"/>
          <p:nvPr/>
        </p:nvSpPr>
        <p:spPr>
          <a:xfrm>
            <a:off x="612775" y="4733925"/>
            <a:ext cx="8601075" cy="10064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  <a:r>
              <a:rPr lang="zh-CN" altLang="en-US" sz="30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按字编址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。一个入口地址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占一个编址单元。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  <p:bldP spid="80899" grpId="0" build="p"/>
      <p:bldP spid="80900" grpId="0" build="p" advAuto="1000"/>
      <p:bldP spid="80901" grpId="0" build="p"/>
      <p:bldP spid="80902" grpId="0" build="p" advAuto="1000"/>
      <p:bldP spid="80903" grpId="0" build="p"/>
      <p:bldP spid="80904" grpId="0" build="p"/>
      <p:bldP spid="80905" grpId="0" build="p"/>
      <p:bldP spid="80906" grpId="0" build="p"/>
      <p:bldP spid="80907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/>
          <p:nvPr/>
        </p:nvSpPr>
        <p:spPr>
          <a:xfrm>
            <a:off x="90488" y="1698625"/>
            <a:ext cx="40386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IBM PC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向量表</a:t>
            </a:r>
          </a:p>
        </p:txBody>
      </p:sp>
      <p:sp>
        <p:nvSpPr>
          <p:cNvPr id="81923" name="Text Box 3"/>
          <p:cNvSpPr txBox="1"/>
          <p:nvPr/>
        </p:nvSpPr>
        <p:spPr>
          <a:xfrm>
            <a:off x="119063" y="2738438"/>
            <a:ext cx="90678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存储器按字节编址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一个入口地址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个编址单元。</a:t>
            </a:r>
          </a:p>
        </p:txBody>
      </p:sp>
      <p:sp>
        <p:nvSpPr>
          <p:cNvPr id="81924" name="Text Box 4"/>
          <p:cNvSpPr txBox="1"/>
          <p:nvPr/>
        </p:nvSpPr>
        <p:spPr>
          <a:xfrm>
            <a:off x="165100" y="2171700"/>
            <a:ext cx="4418013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从主存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0#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单元开始安排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81925" name="Group 5"/>
          <p:cNvGrpSpPr/>
          <p:nvPr/>
        </p:nvGrpSpPr>
        <p:grpSpPr>
          <a:xfrm>
            <a:off x="4156075" y="0"/>
            <a:ext cx="4724400" cy="2333625"/>
            <a:chOff x="2784" y="0"/>
            <a:chExt cx="2976" cy="1470"/>
          </a:xfrm>
        </p:grpSpPr>
        <p:sp>
          <p:nvSpPr>
            <p:cNvPr id="43013" name="Text Box 6"/>
            <p:cNvSpPr txBox="1"/>
            <p:nvPr/>
          </p:nvSpPr>
          <p:spPr>
            <a:xfrm>
              <a:off x="2784" y="240"/>
              <a:ext cx="6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2#</a:t>
              </a:r>
            </a:p>
          </p:txBody>
        </p:sp>
        <p:sp>
          <p:nvSpPr>
            <p:cNvPr id="43014" name="Text Box 7"/>
            <p:cNvSpPr txBox="1"/>
            <p:nvPr/>
          </p:nvSpPr>
          <p:spPr>
            <a:xfrm>
              <a:off x="3456" y="0"/>
              <a:ext cx="96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向量表</a:t>
              </a:r>
            </a:p>
          </p:txBody>
        </p:sp>
        <p:sp>
          <p:nvSpPr>
            <p:cNvPr id="43015" name="Text Box 8"/>
            <p:cNvSpPr txBox="1"/>
            <p:nvPr/>
          </p:nvSpPr>
          <p:spPr>
            <a:xfrm>
              <a:off x="3168" y="288"/>
              <a:ext cx="1488" cy="345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3016" name="Text Box 9"/>
            <p:cNvSpPr txBox="1"/>
            <p:nvPr/>
          </p:nvSpPr>
          <p:spPr>
            <a:xfrm>
              <a:off x="3168" y="596"/>
              <a:ext cx="1488" cy="345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17" name="Rectangle 10"/>
            <p:cNvSpPr/>
            <p:nvPr/>
          </p:nvSpPr>
          <p:spPr>
            <a:xfrm>
              <a:off x="3168" y="933"/>
              <a:ext cx="1488" cy="537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8" name="Text Box 11"/>
            <p:cNvSpPr txBox="1"/>
            <p:nvPr/>
          </p:nvSpPr>
          <p:spPr>
            <a:xfrm>
              <a:off x="2784" y="528"/>
              <a:ext cx="448" cy="36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3#</a:t>
              </a:r>
            </a:p>
          </p:txBody>
        </p:sp>
        <p:sp>
          <p:nvSpPr>
            <p:cNvPr id="43019" name="Text Box 12"/>
            <p:cNvSpPr txBox="1"/>
            <p:nvPr/>
          </p:nvSpPr>
          <p:spPr>
            <a:xfrm>
              <a:off x="4656" y="288"/>
              <a:ext cx="1104" cy="30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号中断源</a:t>
              </a:r>
            </a:p>
          </p:txBody>
        </p:sp>
        <p:sp>
          <p:nvSpPr>
            <p:cNvPr id="43020" name="Text Box 13"/>
            <p:cNvSpPr txBox="1"/>
            <p:nvPr/>
          </p:nvSpPr>
          <p:spPr>
            <a:xfrm>
              <a:off x="4656" y="576"/>
              <a:ext cx="1104" cy="30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号中断源</a:t>
              </a:r>
            </a:p>
          </p:txBody>
        </p:sp>
        <p:sp>
          <p:nvSpPr>
            <p:cNvPr id="43021" name="Line 14"/>
            <p:cNvSpPr/>
            <p:nvPr/>
          </p:nvSpPr>
          <p:spPr>
            <a:xfrm>
              <a:off x="3840" y="961"/>
              <a:ext cx="0" cy="441"/>
            </a:xfrm>
            <a:prstGeom prst="line">
              <a:avLst/>
            </a:prstGeom>
            <a:ln w="28575" cap="rnd" cmpd="sng">
              <a:solidFill>
                <a:srgbClr val="339933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81935" name="Group 15"/>
          <p:cNvGrpSpPr/>
          <p:nvPr/>
        </p:nvGrpSpPr>
        <p:grpSpPr>
          <a:xfrm>
            <a:off x="188913" y="461963"/>
            <a:ext cx="3552825" cy="960437"/>
            <a:chOff x="145" y="191"/>
            <a:chExt cx="2238" cy="605"/>
          </a:xfrm>
        </p:grpSpPr>
        <p:sp>
          <p:nvSpPr>
            <p:cNvPr id="43023" name="Text Box 16"/>
            <p:cNvSpPr txBox="1"/>
            <p:nvPr/>
          </p:nvSpPr>
          <p:spPr>
            <a:xfrm>
              <a:off x="166" y="191"/>
              <a:ext cx="221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中断号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+2</a:t>
              </a:r>
            </a:p>
          </p:txBody>
        </p:sp>
        <p:sp>
          <p:nvSpPr>
            <p:cNvPr id="43024" name="Text Box 17"/>
            <p:cNvSpPr txBox="1"/>
            <p:nvPr/>
          </p:nvSpPr>
          <p:spPr>
            <a:xfrm>
              <a:off x="145" y="469"/>
              <a:ext cx="133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单元地址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81938" name="Text Box 18"/>
          <p:cNvSpPr txBox="1"/>
          <p:nvPr/>
        </p:nvSpPr>
        <p:spPr>
          <a:xfrm>
            <a:off x="155575" y="3236913"/>
            <a:ext cx="405765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向量地址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中断号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1939" name="Text Box 19"/>
          <p:cNvSpPr txBox="1"/>
          <p:nvPr/>
        </p:nvSpPr>
        <p:spPr>
          <a:xfrm>
            <a:off x="222250" y="4081463"/>
            <a:ext cx="3971925" cy="2000250"/>
          </a:xfrm>
          <a:prstGeom prst="rect">
            <a:avLst/>
          </a:prstGeom>
          <a:noFill/>
          <a:ln w="15875" cap="flat" cmpd="sng">
            <a:solidFill>
              <a:srgbClr val="CC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3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现代计算机一般具有向量中断功能</a:t>
            </a:r>
            <a:r>
              <a:rPr lang="en-US" altLang="zh-CN" sz="3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也可结合非向量中断方式扩展中断源。</a:t>
            </a:r>
          </a:p>
        </p:txBody>
      </p:sp>
      <p:grpSp>
        <p:nvGrpSpPr>
          <p:cNvPr id="81940" name="Group 20"/>
          <p:cNvGrpSpPr/>
          <p:nvPr/>
        </p:nvGrpSpPr>
        <p:grpSpPr>
          <a:xfrm>
            <a:off x="4156075" y="3273425"/>
            <a:ext cx="4895850" cy="3359150"/>
            <a:chOff x="2784" y="2062"/>
            <a:chExt cx="3084" cy="2116"/>
          </a:xfrm>
        </p:grpSpPr>
        <p:grpSp>
          <p:nvGrpSpPr>
            <p:cNvPr id="43028" name="Group 21"/>
            <p:cNvGrpSpPr/>
            <p:nvPr/>
          </p:nvGrpSpPr>
          <p:grpSpPr>
            <a:xfrm>
              <a:off x="2784" y="2062"/>
              <a:ext cx="3084" cy="2116"/>
              <a:chOff x="2784" y="2062"/>
              <a:chExt cx="3084" cy="2116"/>
            </a:xfrm>
          </p:grpSpPr>
          <p:sp>
            <p:nvSpPr>
              <p:cNvPr id="43029" name="Text Box 22"/>
              <p:cNvSpPr txBox="1"/>
              <p:nvPr/>
            </p:nvSpPr>
            <p:spPr>
              <a:xfrm>
                <a:off x="2784" y="2304"/>
                <a:ext cx="448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0#</a:t>
                </a:r>
              </a:p>
            </p:txBody>
          </p:sp>
          <p:sp>
            <p:nvSpPr>
              <p:cNvPr id="43030" name="Text Box 23"/>
              <p:cNvSpPr txBox="1"/>
              <p:nvPr/>
            </p:nvSpPr>
            <p:spPr>
              <a:xfrm>
                <a:off x="3456" y="2062"/>
                <a:ext cx="96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向量表</a:t>
                </a:r>
              </a:p>
            </p:txBody>
          </p:sp>
          <p:sp>
            <p:nvSpPr>
              <p:cNvPr id="43031" name="Text Box 24"/>
              <p:cNvSpPr txBox="1"/>
              <p:nvPr/>
            </p:nvSpPr>
            <p:spPr>
              <a:xfrm>
                <a:off x="3168" y="2380"/>
                <a:ext cx="1488" cy="332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3399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入口偏移</a:t>
                </a: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3032" name="Text Box 25"/>
              <p:cNvSpPr txBox="1"/>
              <p:nvPr/>
            </p:nvSpPr>
            <p:spPr>
              <a:xfrm>
                <a:off x="3168" y="2708"/>
                <a:ext cx="1488" cy="332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3399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入口基址</a:t>
                </a: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3033" name="Rectangle 26"/>
              <p:cNvSpPr/>
              <p:nvPr/>
            </p:nvSpPr>
            <p:spPr>
              <a:xfrm>
                <a:off x="3168" y="3690"/>
                <a:ext cx="1488" cy="488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3399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4" name="Text Box 27"/>
              <p:cNvSpPr txBox="1"/>
              <p:nvPr/>
            </p:nvSpPr>
            <p:spPr>
              <a:xfrm>
                <a:off x="2784" y="2880"/>
                <a:ext cx="44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4#</a:t>
                </a:r>
              </a:p>
            </p:txBody>
          </p:sp>
          <p:sp>
            <p:nvSpPr>
              <p:cNvPr id="43035" name="Text Box 28"/>
              <p:cNvSpPr txBox="1"/>
              <p:nvPr/>
            </p:nvSpPr>
            <p:spPr>
              <a:xfrm>
                <a:off x="4764" y="2544"/>
                <a:ext cx="110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号中断源</a:t>
                </a:r>
              </a:p>
            </p:txBody>
          </p:sp>
          <p:sp>
            <p:nvSpPr>
              <p:cNvPr id="43036" name="Text Box 29"/>
              <p:cNvSpPr txBox="1"/>
              <p:nvPr/>
            </p:nvSpPr>
            <p:spPr>
              <a:xfrm>
                <a:off x="4764" y="3102"/>
                <a:ext cx="110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号中断源</a:t>
                </a:r>
              </a:p>
            </p:txBody>
          </p:sp>
          <p:sp>
            <p:nvSpPr>
              <p:cNvPr id="43037" name="Line 30"/>
              <p:cNvSpPr/>
              <p:nvPr/>
            </p:nvSpPr>
            <p:spPr>
              <a:xfrm>
                <a:off x="3888" y="3817"/>
                <a:ext cx="0" cy="333"/>
              </a:xfrm>
              <a:prstGeom prst="line">
                <a:avLst/>
              </a:prstGeom>
              <a:ln w="38100" cap="rnd" cmpd="sng">
                <a:solidFill>
                  <a:srgbClr val="339933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38" name="Line 31"/>
              <p:cNvSpPr/>
              <p:nvPr/>
            </p:nvSpPr>
            <p:spPr>
              <a:xfrm>
                <a:off x="3168" y="2544"/>
                <a:ext cx="1488" cy="0"/>
              </a:xfrm>
              <a:prstGeom prst="line">
                <a:avLst/>
              </a:prstGeom>
              <a:ln w="19050" cap="rnd" cmpd="sng">
                <a:solidFill>
                  <a:srgbClr val="339933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39" name="Line 32"/>
              <p:cNvSpPr/>
              <p:nvPr/>
            </p:nvSpPr>
            <p:spPr>
              <a:xfrm>
                <a:off x="3168" y="2872"/>
                <a:ext cx="1488" cy="0"/>
              </a:xfrm>
              <a:prstGeom prst="line">
                <a:avLst/>
              </a:prstGeom>
              <a:ln w="19050" cap="rnd" cmpd="sng">
                <a:solidFill>
                  <a:srgbClr val="339933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40" name="Text Box 33"/>
              <p:cNvSpPr txBox="1"/>
              <p:nvPr/>
            </p:nvSpPr>
            <p:spPr>
              <a:xfrm>
                <a:off x="3168" y="3036"/>
                <a:ext cx="1488" cy="332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3399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入口偏移</a:t>
                </a: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3041" name="Line 34"/>
              <p:cNvSpPr/>
              <p:nvPr/>
            </p:nvSpPr>
            <p:spPr>
              <a:xfrm>
                <a:off x="3168" y="3210"/>
                <a:ext cx="1488" cy="0"/>
              </a:xfrm>
              <a:prstGeom prst="line">
                <a:avLst/>
              </a:prstGeom>
              <a:ln w="19050" cap="rnd" cmpd="sng">
                <a:solidFill>
                  <a:srgbClr val="339933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42" name="AutoShape 35"/>
              <p:cNvSpPr/>
              <p:nvPr/>
            </p:nvSpPr>
            <p:spPr>
              <a:xfrm>
                <a:off x="4686" y="2438"/>
                <a:ext cx="96" cy="480"/>
              </a:xfrm>
              <a:prstGeom prst="rightBrace">
                <a:avLst>
                  <a:gd name="adj1" fmla="val 41597"/>
                  <a:gd name="adj2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43" name="AutoShape 36"/>
              <p:cNvSpPr/>
              <p:nvPr/>
            </p:nvSpPr>
            <p:spPr>
              <a:xfrm>
                <a:off x="4695" y="3024"/>
                <a:ext cx="96" cy="480"/>
              </a:xfrm>
              <a:prstGeom prst="rightBrace">
                <a:avLst>
                  <a:gd name="adj1" fmla="val 41597"/>
                  <a:gd name="adj2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44" name="Text Box 37"/>
              <p:cNvSpPr txBox="1"/>
              <p:nvPr/>
            </p:nvSpPr>
            <p:spPr>
              <a:xfrm>
                <a:off x="3168" y="3364"/>
                <a:ext cx="1488" cy="332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3399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入口基址</a:t>
                </a: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3045" name="Line 38"/>
              <p:cNvSpPr/>
              <p:nvPr/>
            </p:nvSpPr>
            <p:spPr>
              <a:xfrm>
                <a:off x="3168" y="3528"/>
                <a:ext cx="1488" cy="0"/>
              </a:xfrm>
              <a:prstGeom prst="line">
                <a:avLst/>
              </a:prstGeom>
              <a:ln w="19050" cap="rnd" cmpd="sng">
                <a:solidFill>
                  <a:srgbClr val="339933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046" name="Rectangle 39"/>
            <p:cNvSpPr/>
            <p:nvPr/>
          </p:nvSpPr>
          <p:spPr>
            <a:xfrm>
              <a:off x="2808" y="361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8#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  <p:bldP spid="81923" grpId="0" build="p"/>
      <p:bldP spid="81924" grpId="0" build="p"/>
      <p:bldP spid="81938" grpId="0" build="p"/>
      <p:bldP spid="81939" grpId="0" bldLvl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/>
          <p:nvPr/>
        </p:nvSpPr>
        <p:spPr>
          <a:xfrm>
            <a:off x="647700" y="796925"/>
            <a:ext cx="5902325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向量中断方式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中断响应流程</a:t>
            </a:r>
          </a:p>
        </p:txBody>
      </p:sp>
      <p:sp>
        <p:nvSpPr>
          <p:cNvPr id="82947" name="Text Box 3"/>
          <p:cNvSpPr txBox="1"/>
          <p:nvPr/>
        </p:nvSpPr>
        <p:spPr>
          <a:xfrm>
            <a:off x="349250" y="142875"/>
            <a:ext cx="2973388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响应过程</a:t>
            </a:r>
          </a:p>
        </p:txBody>
      </p:sp>
      <p:sp>
        <p:nvSpPr>
          <p:cNvPr id="82948" name="Text Box 4"/>
          <p:cNvSpPr txBox="1"/>
          <p:nvPr/>
        </p:nvSpPr>
        <p:spPr>
          <a:xfrm>
            <a:off x="2874963" y="1593850"/>
            <a:ext cx="5816600" cy="561975"/>
          </a:xfrm>
          <a:prstGeom prst="rect">
            <a:avLst/>
          </a:prstGeom>
          <a:noFill/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发响应信号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INTA,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进入中断周期</a:t>
            </a:r>
          </a:p>
        </p:txBody>
      </p:sp>
      <p:sp>
        <p:nvSpPr>
          <p:cNvPr id="82949" name="Text Box 5"/>
          <p:cNvSpPr txBox="1"/>
          <p:nvPr/>
        </p:nvSpPr>
        <p:spPr>
          <a:xfrm>
            <a:off x="2874963" y="2543175"/>
            <a:ext cx="5818187" cy="538163"/>
          </a:xfrm>
          <a:prstGeom prst="rect">
            <a:avLst/>
          </a:prstGeom>
          <a:noFill/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关中断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保存断点和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现场</a:t>
            </a:r>
            <a:endParaRPr lang="en-US" altLang="zh-CN" sz="29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0" name="Line 6"/>
          <p:cNvSpPr/>
          <p:nvPr/>
        </p:nvSpPr>
        <p:spPr>
          <a:xfrm>
            <a:off x="5508625" y="2143125"/>
            <a:ext cx="0" cy="377825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51" name="Line 7"/>
          <p:cNvSpPr/>
          <p:nvPr/>
        </p:nvSpPr>
        <p:spPr>
          <a:xfrm>
            <a:off x="5524500" y="3117850"/>
            <a:ext cx="0" cy="377825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52" name="Text Box 8"/>
          <p:cNvSpPr txBox="1"/>
          <p:nvPr/>
        </p:nvSpPr>
        <p:spPr>
          <a:xfrm>
            <a:off x="2892425" y="3524250"/>
            <a:ext cx="5770563" cy="1003300"/>
          </a:xfrm>
          <a:prstGeom prst="rect">
            <a:avLst/>
          </a:prstGeom>
          <a:noFill/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获得中断号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转换为向量地址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查询中断向量表</a:t>
            </a:r>
          </a:p>
        </p:txBody>
      </p:sp>
      <p:sp>
        <p:nvSpPr>
          <p:cNvPr id="82953" name="Line 9"/>
          <p:cNvSpPr/>
          <p:nvPr/>
        </p:nvSpPr>
        <p:spPr>
          <a:xfrm>
            <a:off x="5522913" y="4519613"/>
            <a:ext cx="0" cy="377825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54" name="Text Box 10"/>
          <p:cNvSpPr txBox="1"/>
          <p:nvPr/>
        </p:nvSpPr>
        <p:spPr>
          <a:xfrm>
            <a:off x="2876550" y="4902200"/>
            <a:ext cx="5788025" cy="517525"/>
          </a:xfrm>
          <a:prstGeom prst="rect">
            <a:avLst/>
          </a:prstGeom>
          <a:noFill/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取中断向量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转中断服务程序</a:t>
            </a:r>
          </a:p>
        </p:txBody>
      </p:sp>
      <p:sp>
        <p:nvSpPr>
          <p:cNvPr id="82955" name="AutoShape 11"/>
          <p:cNvSpPr/>
          <p:nvPr/>
        </p:nvSpPr>
        <p:spPr>
          <a:xfrm>
            <a:off x="2393950" y="1612900"/>
            <a:ext cx="331788" cy="3783013"/>
          </a:xfrm>
          <a:prstGeom prst="leftBrace">
            <a:avLst>
              <a:gd name="adj1" fmla="val 94857"/>
              <a:gd name="adj2" fmla="val 50000"/>
            </a:avLst>
          </a:prstGeom>
          <a:noFill/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6" name="Text Box 12"/>
          <p:cNvSpPr txBox="1"/>
          <p:nvPr/>
        </p:nvSpPr>
        <p:spPr>
          <a:xfrm>
            <a:off x="457200" y="2824163"/>
            <a:ext cx="2030413" cy="1463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中断隐指令操作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硬件完成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/>
      <p:bldP spid="82947" grpId="0" build="p"/>
      <p:bldP spid="82948" grpId="0" bldLvl="0" animBg="1"/>
      <p:bldP spid="82949" grpId="0" bldLvl="0" animBg="1"/>
      <p:bldP spid="82952" grpId="0" bldLvl="0" animBg="1"/>
      <p:bldP spid="82954" grpId="0" bldLvl="0" animBg="1"/>
      <p:bldP spid="82955" grpId="0" bldLvl="0" animBg="1"/>
      <p:bldP spid="82956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/>
          <p:nvPr/>
        </p:nvSpPr>
        <p:spPr>
          <a:xfrm>
            <a:off x="269875" y="193675"/>
            <a:ext cx="5446713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5.5   DMA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方式及接口</a:t>
            </a:r>
          </a:p>
        </p:txBody>
      </p:sp>
      <p:sp>
        <p:nvSpPr>
          <p:cNvPr id="92163" name="Text Box 3"/>
          <p:cNvSpPr txBox="1"/>
          <p:nvPr/>
        </p:nvSpPr>
        <p:spPr>
          <a:xfrm>
            <a:off x="238125" y="863600"/>
            <a:ext cx="8905875" cy="6096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5.5.1  DMA</a:t>
            </a: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方式基本概念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第三章 已有描述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2164" name="Text Box 4"/>
          <p:cNvSpPr txBox="1"/>
          <p:nvPr/>
        </p:nvSpPr>
        <p:spPr>
          <a:xfrm>
            <a:off x="558800" y="1520825"/>
            <a:ext cx="1935163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92165" name="Text Box 5"/>
          <p:cNvSpPr txBox="1"/>
          <p:nvPr/>
        </p:nvSpPr>
        <p:spPr>
          <a:xfrm>
            <a:off x="723900" y="2593975"/>
            <a:ext cx="8234363" cy="1062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直接依靠硬件实现</a:t>
            </a:r>
            <a:r>
              <a:rPr lang="zh-CN" altLang="en-US" sz="3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主存与</a:t>
            </a:r>
            <a:r>
              <a:rPr lang="en-US" altLang="zh-CN" sz="3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间的数据传送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5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传送期间不需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程序干预。</a:t>
            </a:r>
          </a:p>
        </p:txBody>
      </p:sp>
      <p:sp>
        <p:nvSpPr>
          <p:cNvPr id="92166" name="Rectangle 6"/>
          <p:cNvSpPr/>
          <p:nvPr/>
        </p:nvSpPr>
        <p:spPr>
          <a:xfrm>
            <a:off x="766763" y="2039938"/>
            <a:ext cx="16637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—</a:t>
            </a:r>
          </a:p>
        </p:txBody>
      </p:sp>
      <p:sp>
        <p:nvSpPr>
          <p:cNvPr id="92167" name="Rectangle 7"/>
          <p:cNvSpPr/>
          <p:nvPr/>
        </p:nvSpPr>
        <p:spPr>
          <a:xfrm>
            <a:off x="2314575" y="2052638"/>
            <a:ext cx="41163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Direct Memory Access</a:t>
            </a:r>
          </a:p>
        </p:txBody>
      </p:sp>
      <p:sp>
        <p:nvSpPr>
          <p:cNvPr id="92168" name="Text Box 8"/>
          <p:cNvSpPr txBox="1"/>
          <p:nvPr/>
        </p:nvSpPr>
        <p:spPr>
          <a:xfrm>
            <a:off x="774700" y="3705225"/>
            <a:ext cx="55070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传送发生在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与主存之间；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9" name="Text Box 9"/>
          <p:cNvSpPr txBox="1"/>
          <p:nvPr/>
        </p:nvSpPr>
        <p:spPr>
          <a:xfrm>
            <a:off x="755650" y="4214813"/>
            <a:ext cx="8377238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74650" indent="-374650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控制器控制传送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DMA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控制器接管总线权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传送完毕再交还总线权。</a:t>
            </a:r>
          </a:p>
        </p:txBody>
      </p:sp>
      <p:sp>
        <p:nvSpPr>
          <p:cNvPr id="92170" name="Text Box 10"/>
          <p:cNvSpPr txBox="1"/>
          <p:nvPr/>
        </p:nvSpPr>
        <p:spPr>
          <a:xfrm>
            <a:off x="744538" y="5164138"/>
            <a:ext cx="868045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84505" indent="-484505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传送期间只要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不访存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DMA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可并行操作。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71" name="Text Box 11"/>
          <p:cNvSpPr txBox="1"/>
          <p:nvPr/>
        </p:nvSpPr>
        <p:spPr>
          <a:xfrm>
            <a:off x="715963" y="5721350"/>
            <a:ext cx="662463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4)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传送前和传送后需要程序干预。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  <p:bldP spid="92163" grpId="0" build="p"/>
      <p:bldP spid="92164" grpId="0" build="p"/>
      <p:bldP spid="92165" grpId="0"/>
      <p:bldP spid="92166" grpId="0" build="p"/>
      <p:bldP spid="92167" grpId="0" build="p"/>
      <p:bldP spid="92168" grpId="0" build="p"/>
      <p:bldP spid="92169" grpId="0" build="p"/>
      <p:bldP spid="92170" grpId="0" build="p"/>
      <p:bldP spid="92171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0" name="Text Box 26"/>
          <p:cNvSpPr txBox="1"/>
          <p:nvPr/>
        </p:nvSpPr>
        <p:spPr>
          <a:xfrm>
            <a:off x="827088" y="836613"/>
            <a:ext cx="5408612" cy="5826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的特点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92169" name="Text Box 9"/>
          <p:cNvSpPr txBox="1"/>
          <p:nvPr/>
        </p:nvSpPr>
        <p:spPr>
          <a:xfrm>
            <a:off x="538163" y="1700213"/>
            <a:ext cx="8377237" cy="2676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74650" indent="-374650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数据传送由硬件直接控制实现，不依靠执行程序指令来实现。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374650" indent="-374650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）响应随机请求的方式，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周期的插入不影响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的执行状态，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可以继续执行自己的程序。</a:t>
            </a:r>
          </a:p>
          <a:p>
            <a:pPr marL="374650" indent="-374650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不必切换程序，不存在保存断点、恢复现场、恢复断点等操作。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0" grpId="0" build="p"/>
      <p:bldP spid="92169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/>
          <p:nvPr/>
        </p:nvSpPr>
        <p:spPr>
          <a:xfrm>
            <a:off x="1222375" y="2884488"/>
            <a:ext cx="1524000" cy="61753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处理器</a:t>
            </a:r>
          </a:p>
        </p:txBody>
      </p:sp>
      <p:sp>
        <p:nvSpPr>
          <p:cNvPr id="93187" name="Line 3"/>
          <p:cNvSpPr/>
          <p:nvPr/>
        </p:nvSpPr>
        <p:spPr>
          <a:xfrm>
            <a:off x="730250" y="2092325"/>
            <a:ext cx="6743700" cy="0"/>
          </a:xfrm>
          <a:prstGeom prst="line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93188" name="Line 4"/>
          <p:cNvSpPr/>
          <p:nvPr/>
        </p:nvSpPr>
        <p:spPr>
          <a:xfrm>
            <a:off x="1893888" y="2141538"/>
            <a:ext cx="0" cy="709612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93189" name="Line 5"/>
          <p:cNvSpPr/>
          <p:nvPr/>
        </p:nvSpPr>
        <p:spPr>
          <a:xfrm>
            <a:off x="6132513" y="2127250"/>
            <a:ext cx="0" cy="835025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93190" name="Text Box 6"/>
          <p:cNvSpPr txBox="1"/>
          <p:nvPr/>
        </p:nvSpPr>
        <p:spPr>
          <a:xfrm>
            <a:off x="7639050" y="3398838"/>
            <a:ext cx="1163638" cy="1136650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</a:t>
            </a:r>
          </a:p>
          <a:p>
            <a:pPr>
              <a:lnSpc>
                <a:spcPct val="50000"/>
              </a:lnSpc>
            </a:pPr>
            <a:endParaRPr lang="en-US" altLang="zh-CN" sz="3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1" name="Text Box 7"/>
          <p:cNvSpPr txBox="1"/>
          <p:nvPr/>
        </p:nvSpPr>
        <p:spPr>
          <a:xfrm>
            <a:off x="3271838" y="2921000"/>
            <a:ext cx="1200150" cy="1606550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</a:t>
            </a:r>
          </a:p>
          <a:p>
            <a:pPr>
              <a:lnSpc>
                <a:spcPct val="95000"/>
              </a:lnSpc>
            </a:pP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储</a:t>
            </a:r>
          </a:p>
          <a:p>
            <a:pPr>
              <a:lnSpc>
                <a:spcPct val="95000"/>
              </a:lnSpc>
            </a:pP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器</a:t>
            </a:r>
          </a:p>
        </p:txBody>
      </p:sp>
      <p:sp>
        <p:nvSpPr>
          <p:cNvPr id="93192" name="Text Box 8"/>
          <p:cNvSpPr txBox="1"/>
          <p:nvPr/>
        </p:nvSpPr>
        <p:spPr>
          <a:xfrm>
            <a:off x="3941763" y="1439863"/>
            <a:ext cx="1676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</a:t>
            </a:r>
          </a:p>
        </p:txBody>
      </p:sp>
      <p:grpSp>
        <p:nvGrpSpPr>
          <p:cNvPr id="93193" name="Group 9"/>
          <p:cNvGrpSpPr/>
          <p:nvPr/>
        </p:nvGrpSpPr>
        <p:grpSpPr>
          <a:xfrm>
            <a:off x="5422900" y="2979738"/>
            <a:ext cx="1531938" cy="2430462"/>
            <a:chOff x="3486" y="1394"/>
            <a:chExt cx="965" cy="1531"/>
          </a:xfrm>
        </p:grpSpPr>
        <p:sp>
          <p:nvSpPr>
            <p:cNvPr id="49161" name="Text Box 10"/>
            <p:cNvSpPr txBox="1"/>
            <p:nvPr/>
          </p:nvSpPr>
          <p:spPr>
            <a:xfrm>
              <a:off x="3486" y="1394"/>
              <a:ext cx="965" cy="153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3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控制器</a:t>
              </a:r>
            </a:p>
            <a:p>
              <a:pPr>
                <a:spcBef>
                  <a:spcPct val="5000"/>
                </a:spcBef>
              </a:pPr>
              <a:endPara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Rectangle 11"/>
            <p:cNvSpPr/>
            <p:nvPr/>
          </p:nvSpPr>
          <p:spPr>
            <a:xfrm>
              <a:off x="3537" y="1920"/>
              <a:ext cx="828" cy="677"/>
            </a:xfrm>
            <a:prstGeom prst="rect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196" name="Line 12"/>
          <p:cNvSpPr/>
          <p:nvPr/>
        </p:nvSpPr>
        <p:spPr>
          <a:xfrm flipH="1">
            <a:off x="6945313" y="3943350"/>
            <a:ext cx="674687" cy="0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93197" name="Line 13"/>
          <p:cNvSpPr/>
          <p:nvPr/>
        </p:nvSpPr>
        <p:spPr>
          <a:xfrm>
            <a:off x="3878263" y="2151063"/>
            <a:ext cx="0" cy="742950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93198" name="AutoShape 14"/>
          <p:cNvSpPr/>
          <p:nvPr/>
        </p:nvSpPr>
        <p:spPr>
          <a:xfrm rot="-5058104">
            <a:off x="2087563" y="1809750"/>
            <a:ext cx="1284287" cy="293688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00AE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9" name="Line 15"/>
          <p:cNvSpPr/>
          <p:nvPr/>
        </p:nvSpPr>
        <p:spPr>
          <a:xfrm>
            <a:off x="2301875" y="1479550"/>
            <a:ext cx="406400" cy="4889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3200" name="Text Box 16"/>
          <p:cNvSpPr txBox="1"/>
          <p:nvPr/>
        </p:nvSpPr>
        <p:spPr>
          <a:xfrm>
            <a:off x="914400" y="971550"/>
            <a:ext cx="28067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逻辑断开</a:t>
            </a:r>
          </a:p>
        </p:txBody>
      </p:sp>
      <p:sp>
        <p:nvSpPr>
          <p:cNvPr id="93201" name="Line 17"/>
          <p:cNvSpPr/>
          <p:nvPr/>
        </p:nvSpPr>
        <p:spPr>
          <a:xfrm flipH="1">
            <a:off x="6605588" y="1527175"/>
            <a:ext cx="327025" cy="990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3202" name="Text Box 18"/>
          <p:cNvSpPr txBox="1"/>
          <p:nvPr/>
        </p:nvSpPr>
        <p:spPr>
          <a:xfrm>
            <a:off x="6384925" y="1036638"/>
            <a:ext cx="23653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</a:t>
            </a:r>
          </a:p>
        </p:txBody>
      </p:sp>
      <p:sp>
        <p:nvSpPr>
          <p:cNvPr id="93203" name="Freeform 19"/>
          <p:cNvSpPr/>
          <p:nvPr/>
        </p:nvSpPr>
        <p:spPr>
          <a:xfrm>
            <a:off x="2390775" y="3494088"/>
            <a:ext cx="3384550" cy="218281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132" h="1375">
                <a:moveTo>
                  <a:pt x="2132" y="880"/>
                </a:moveTo>
                <a:lnTo>
                  <a:pt x="2132" y="1375"/>
                </a:lnTo>
                <a:lnTo>
                  <a:pt x="0" y="137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4" name="Text Box 20"/>
          <p:cNvSpPr txBox="1"/>
          <p:nvPr/>
        </p:nvSpPr>
        <p:spPr>
          <a:xfrm>
            <a:off x="2824163" y="4751388"/>
            <a:ext cx="2293937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</a:p>
        </p:txBody>
      </p:sp>
      <p:sp>
        <p:nvSpPr>
          <p:cNvPr id="93205" name="Text Box 21"/>
          <p:cNvSpPr txBox="1"/>
          <p:nvPr/>
        </p:nvSpPr>
        <p:spPr>
          <a:xfrm>
            <a:off x="2525713" y="6011863"/>
            <a:ext cx="36734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</a:p>
        </p:txBody>
      </p:sp>
      <p:sp>
        <p:nvSpPr>
          <p:cNvPr id="93206" name="Freeform 22"/>
          <p:cNvSpPr/>
          <p:nvPr/>
        </p:nvSpPr>
        <p:spPr>
          <a:xfrm>
            <a:off x="4235450" y="2227263"/>
            <a:ext cx="3384550" cy="1547812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32" h="975">
                <a:moveTo>
                  <a:pt x="0" y="384"/>
                </a:moveTo>
                <a:cubicBezTo>
                  <a:pt x="42" y="288"/>
                  <a:pt x="84" y="192"/>
                  <a:pt x="151" y="131"/>
                </a:cubicBezTo>
                <a:cubicBezTo>
                  <a:pt x="218" y="70"/>
                  <a:pt x="284" y="40"/>
                  <a:pt x="404" y="20"/>
                </a:cubicBezTo>
                <a:cubicBezTo>
                  <a:pt x="524" y="0"/>
                  <a:pt x="728" y="8"/>
                  <a:pt x="869" y="10"/>
                </a:cubicBezTo>
                <a:cubicBezTo>
                  <a:pt x="1010" y="12"/>
                  <a:pt x="1159" y="5"/>
                  <a:pt x="1253" y="30"/>
                </a:cubicBezTo>
                <a:cubicBezTo>
                  <a:pt x="1347" y="55"/>
                  <a:pt x="1385" y="108"/>
                  <a:pt x="1435" y="162"/>
                </a:cubicBezTo>
                <a:cubicBezTo>
                  <a:pt x="1485" y="216"/>
                  <a:pt x="1521" y="285"/>
                  <a:pt x="1556" y="354"/>
                </a:cubicBezTo>
                <a:cubicBezTo>
                  <a:pt x="1591" y="423"/>
                  <a:pt x="1624" y="504"/>
                  <a:pt x="1647" y="576"/>
                </a:cubicBezTo>
                <a:cubicBezTo>
                  <a:pt x="1670" y="648"/>
                  <a:pt x="1682" y="739"/>
                  <a:pt x="1697" y="788"/>
                </a:cubicBezTo>
                <a:cubicBezTo>
                  <a:pt x="1712" y="837"/>
                  <a:pt x="1714" y="844"/>
                  <a:pt x="1738" y="869"/>
                </a:cubicBezTo>
                <a:cubicBezTo>
                  <a:pt x="1762" y="894"/>
                  <a:pt x="1805" y="923"/>
                  <a:pt x="1839" y="940"/>
                </a:cubicBezTo>
                <a:cubicBezTo>
                  <a:pt x="1873" y="957"/>
                  <a:pt x="1891" y="965"/>
                  <a:pt x="1940" y="970"/>
                </a:cubicBezTo>
                <a:cubicBezTo>
                  <a:pt x="1989" y="975"/>
                  <a:pt x="2098" y="970"/>
                  <a:pt x="2132" y="970"/>
                </a:cubicBezTo>
              </a:path>
            </a:pathLst>
          </a:custGeom>
          <a:noFill/>
          <a:ln w="44450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7" name="Line 23"/>
          <p:cNvSpPr/>
          <p:nvPr/>
        </p:nvSpPr>
        <p:spPr>
          <a:xfrm>
            <a:off x="1941513" y="3494088"/>
            <a:ext cx="0" cy="251936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8" name="Line 24"/>
          <p:cNvSpPr/>
          <p:nvPr/>
        </p:nvSpPr>
        <p:spPr>
          <a:xfrm>
            <a:off x="1925638" y="6013450"/>
            <a:ext cx="4251325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9" name="Line 25"/>
          <p:cNvSpPr/>
          <p:nvPr/>
        </p:nvSpPr>
        <p:spPr>
          <a:xfrm flipV="1">
            <a:off x="6175375" y="4875213"/>
            <a:ext cx="0" cy="114141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93210" name="Text Box 26"/>
          <p:cNvSpPr txBox="1"/>
          <p:nvPr/>
        </p:nvSpPr>
        <p:spPr>
          <a:xfrm>
            <a:off x="557213" y="263525"/>
            <a:ext cx="540861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传送过程示意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ldLvl="0" animBg="1"/>
      <p:bldP spid="93190" grpId="0" bldLvl="0" animBg="1"/>
      <p:bldP spid="93191" grpId="0" bldLvl="0" animBg="1"/>
      <p:bldP spid="93192" grpId="0"/>
      <p:bldP spid="93198" grpId="0" bldLvl="0" animBg="1"/>
      <p:bldP spid="93200" grpId="0"/>
      <p:bldP spid="93202" grpId="0"/>
      <p:bldP spid="93204" grpId="0"/>
      <p:bldP spid="93205" grpId="0"/>
      <p:bldP spid="932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b="1" dirty="0"/>
              <a:t>2.1.2 </a:t>
            </a:r>
            <a:r>
              <a:rPr lang="zh-CN" altLang="en-US" b="1" dirty="0"/>
              <a:t>带符号数的表示</a:t>
            </a:r>
          </a:p>
          <a:p>
            <a:pPr eaLnBrk="1" hangingPunct="1">
              <a:buNone/>
            </a:pPr>
            <a:r>
              <a:rPr lang="en-US" altLang="zh-CN" b="1" dirty="0"/>
              <a:t>1</a:t>
            </a:r>
            <a:r>
              <a:rPr lang="en-US" altLang="zh-CN" b="1" dirty="0">
                <a:cs typeface="Times New Roman" panose="02020603050405020304" pitchFamily="18" charset="0"/>
              </a:rPr>
              <a:t>  </a:t>
            </a:r>
            <a:r>
              <a:rPr lang="zh-CN" altLang="en-US" b="1" dirty="0">
                <a:solidFill>
                  <a:schemeClr val="accent2"/>
                </a:solidFill>
              </a:rPr>
              <a:t>原码</a:t>
            </a:r>
            <a:r>
              <a:rPr lang="zh-CN" altLang="en-US" b="1" dirty="0"/>
              <a:t>：</a:t>
            </a:r>
            <a:r>
              <a:rPr lang="zh-CN" altLang="en-US" dirty="0"/>
              <a:t>比较自然的表示法，最高位表示符号，</a:t>
            </a:r>
            <a:r>
              <a:rPr lang="en-US" altLang="zh-CN" dirty="0"/>
              <a:t>0</a:t>
            </a:r>
            <a:r>
              <a:rPr lang="zh-CN" altLang="en-US" dirty="0"/>
              <a:t>为正，</a:t>
            </a:r>
            <a:r>
              <a:rPr lang="en-US" altLang="zh-CN" dirty="0"/>
              <a:t>1</a:t>
            </a:r>
            <a:r>
              <a:rPr lang="zh-CN" altLang="en-US" dirty="0"/>
              <a:t>为负。优点：简单易懂。缺点：加减法运算复杂。</a:t>
            </a:r>
          </a:p>
          <a:p>
            <a:pPr eaLnBrk="1" hangingPunct="1">
              <a:buNone/>
            </a:pPr>
            <a:r>
              <a:rPr lang="zh-CN" altLang="en-US" b="1" dirty="0"/>
              <a:t>     例：真值		</a:t>
            </a:r>
            <a:r>
              <a:rPr lang="en-US" altLang="zh-CN" b="1" dirty="0"/>
              <a:t>X</a:t>
            </a:r>
            <a:r>
              <a:rPr lang="zh-CN" altLang="en-US" b="1" baseline="-25000" dirty="0"/>
              <a:t>原</a:t>
            </a:r>
          </a:p>
          <a:p>
            <a:pPr eaLnBrk="1" hangingPunct="1">
              <a:buNone/>
            </a:pPr>
            <a:r>
              <a:rPr lang="zh-CN" altLang="en-US" b="1" dirty="0"/>
              <a:t>	   </a:t>
            </a:r>
            <a:r>
              <a:rPr lang="en-US" altLang="zh-CN" b="1" dirty="0"/>
              <a:t>+0.1011	     0.1011</a:t>
            </a:r>
          </a:p>
          <a:p>
            <a:pPr eaLnBrk="1" hangingPunct="1">
              <a:buNone/>
            </a:pPr>
            <a:r>
              <a:rPr lang="en-US" altLang="zh-CN" b="1" dirty="0"/>
              <a:t>	   - 0.1011	     1.1011</a:t>
            </a:r>
          </a:p>
          <a:p>
            <a:pPr eaLnBrk="1" hangingPunct="1">
              <a:buNone/>
            </a:pPr>
            <a:r>
              <a:rPr lang="en-US" altLang="zh-CN" b="1" dirty="0"/>
              <a:t>	      - 1011	      11011 	   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</a:rPr>
              <a:t>最高位是符号位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/>
          <p:nvPr/>
        </p:nvSpPr>
        <p:spPr>
          <a:xfrm>
            <a:off x="550863" y="233363"/>
            <a:ext cx="44323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过程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三个阶段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94211" name="Text Box 3"/>
          <p:cNvSpPr txBox="1"/>
          <p:nvPr/>
        </p:nvSpPr>
        <p:spPr>
          <a:xfrm>
            <a:off x="2827338" y="833438"/>
            <a:ext cx="66548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主程序实现初始化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94212" name="Text Box 4"/>
          <p:cNvSpPr txBox="1"/>
          <p:nvPr/>
        </p:nvSpPr>
        <p:spPr>
          <a:xfrm>
            <a:off x="912813" y="792163"/>
            <a:ext cx="25273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程序准备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94213" name="Text Box 5"/>
          <p:cNvSpPr txBox="1"/>
          <p:nvPr/>
        </p:nvSpPr>
        <p:spPr>
          <a:xfrm>
            <a:off x="2857500" y="1814513"/>
            <a:ext cx="64611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中断处理程序判断传送的正确性。</a:t>
            </a:r>
          </a:p>
        </p:txBody>
      </p:sp>
      <p:grpSp>
        <p:nvGrpSpPr>
          <p:cNvPr id="94214" name="Group 6"/>
          <p:cNvGrpSpPr/>
          <p:nvPr/>
        </p:nvGrpSpPr>
        <p:grpSpPr>
          <a:xfrm>
            <a:off x="2898775" y="1300163"/>
            <a:ext cx="4600575" cy="581025"/>
            <a:chOff x="1956" y="819"/>
            <a:chExt cx="2898" cy="366"/>
          </a:xfrm>
        </p:grpSpPr>
        <p:sp>
          <p:nvSpPr>
            <p:cNvPr id="50182" name="Text Box 7"/>
            <p:cNvSpPr txBox="1"/>
            <p:nvPr/>
          </p:nvSpPr>
          <p:spPr>
            <a:xfrm>
              <a:off x="1956" y="819"/>
              <a:ext cx="185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硬件实现存储器</a:t>
              </a:r>
            </a:p>
          </p:txBody>
        </p:sp>
        <p:sp>
          <p:nvSpPr>
            <p:cNvPr id="50183" name="Line 8"/>
            <p:cNvSpPr/>
            <p:nvPr/>
          </p:nvSpPr>
          <p:spPr>
            <a:xfrm>
              <a:off x="3717" y="1009"/>
              <a:ext cx="480" cy="0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0184" name="Text Box 9"/>
            <p:cNvSpPr txBox="1"/>
            <p:nvPr/>
          </p:nvSpPr>
          <p:spPr>
            <a:xfrm>
              <a:off x="4160" y="839"/>
              <a:ext cx="69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 ;</a:t>
              </a:r>
            </a:p>
          </p:txBody>
        </p:sp>
      </p:grpSp>
      <p:sp>
        <p:nvSpPr>
          <p:cNvPr id="94218" name="Rectangle 10"/>
          <p:cNvSpPr/>
          <p:nvPr/>
        </p:nvSpPr>
        <p:spPr>
          <a:xfrm>
            <a:off x="914400" y="1314450"/>
            <a:ext cx="27908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94219" name="Rectangle 11"/>
          <p:cNvSpPr/>
          <p:nvPr/>
        </p:nvSpPr>
        <p:spPr>
          <a:xfrm>
            <a:off x="879475" y="1830388"/>
            <a:ext cx="2290763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善后处理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94220" name="Rectangle 12"/>
          <p:cNvSpPr/>
          <p:nvPr/>
        </p:nvSpPr>
        <p:spPr>
          <a:xfrm>
            <a:off x="538163" y="5013325"/>
            <a:ext cx="28575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</a:p>
        </p:txBody>
      </p:sp>
      <p:sp>
        <p:nvSpPr>
          <p:cNvPr id="94221" name="Text Box 13"/>
          <p:cNvSpPr txBox="1"/>
          <p:nvPr/>
        </p:nvSpPr>
        <p:spPr>
          <a:xfrm>
            <a:off x="908050" y="5522913"/>
            <a:ext cx="630237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用于高速、简单、批量数据</a:t>
            </a:r>
            <a:r>
              <a:rPr lang="zh-CN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传送。</a:t>
            </a:r>
            <a:endParaRPr lang="zh-CN" altLang="en-US" sz="3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22" name="Rectangle 14"/>
          <p:cNvSpPr/>
          <p:nvPr/>
        </p:nvSpPr>
        <p:spPr>
          <a:xfrm>
            <a:off x="549275" y="2428875"/>
            <a:ext cx="270351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传送方式 </a:t>
            </a:r>
          </a:p>
        </p:txBody>
      </p:sp>
      <p:sp>
        <p:nvSpPr>
          <p:cNvPr id="94223" name="Text Box 15"/>
          <p:cNvSpPr txBox="1"/>
          <p:nvPr/>
        </p:nvSpPr>
        <p:spPr>
          <a:xfrm>
            <a:off x="966788" y="3005138"/>
            <a:ext cx="3167062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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单字传送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24" name="Text Box 16"/>
          <p:cNvSpPr txBox="1"/>
          <p:nvPr/>
        </p:nvSpPr>
        <p:spPr>
          <a:xfrm>
            <a:off x="1271588" y="4478338"/>
            <a:ext cx="6726237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的依次请求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传送一个数据块。</a:t>
            </a:r>
          </a:p>
        </p:txBody>
      </p:sp>
      <p:sp>
        <p:nvSpPr>
          <p:cNvPr id="94225" name="Rectangle 17"/>
          <p:cNvSpPr/>
          <p:nvPr/>
        </p:nvSpPr>
        <p:spPr>
          <a:xfrm>
            <a:off x="1304925" y="3475038"/>
            <a:ext cx="80740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的依次请求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传送一个字节或一个字。</a:t>
            </a:r>
          </a:p>
        </p:txBody>
      </p:sp>
      <p:sp>
        <p:nvSpPr>
          <p:cNvPr id="94226" name="Text Box 18"/>
          <p:cNvSpPr txBox="1"/>
          <p:nvPr/>
        </p:nvSpPr>
        <p:spPr>
          <a:xfrm>
            <a:off x="965200" y="4011613"/>
            <a:ext cx="267017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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成组传送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4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/>
      <p:bldP spid="94211" grpId="0" build="p"/>
      <p:bldP spid="94212" grpId="0" build="p"/>
      <p:bldP spid="94213" grpId="0" build="p"/>
      <p:bldP spid="94218" grpId="0" build="p"/>
      <p:bldP spid="94219" grpId="0" build="p"/>
      <p:bldP spid="94220" grpId="0" build="p"/>
      <p:bldP spid="94221" grpId="0" build="p"/>
      <p:bldP spid="94222" grpId="0" build="p"/>
      <p:bldP spid="94223" grpId="0" build="p"/>
      <p:bldP spid="94224" grpId="0" build="p"/>
      <p:bldP spid="94225" grpId="0" build="p"/>
      <p:bldP spid="94226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/>
          <p:nvPr/>
        </p:nvSpPr>
        <p:spPr>
          <a:xfrm>
            <a:off x="0" y="2133600"/>
            <a:ext cx="579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若显示规格为</a:t>
            </a:r>
            <a:r>
              <a:rPr lang="en-US" altLang="zh-CN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25</a:t>
            </a: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行</a:t>
            </a:r>
            <a:r>
              <a:rPr lang="en-US" altLang="zh-CN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×80</a:t>
            </a: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列，</a:t>
            </a:r>
          </a:p>
        </p:txBody>
      </p:sp>
      <p:sp>
        <p:nvSpPr>
          <p:cNvPr id="15365" name="Text Box 5"/>
          <p:cNvSpPr txBox="1"/>
          <p:nvPr/>
        </p:nvSpPr>
        <p:spPr>
          <a:xfrm>
            <a:off x="0" y="5334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A/N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方式   </a:t>
            </a:r>
          </a:p>
        </p:txBody>
      </p:sp>
      <p:sp>
        <p:nvSpPr>
          <p:cNvPr id="15366" name="Text Box 6"/>
          <p:cNvSpPr txBox="1"/>
          <p:nvPr/>
        </p:nvSpPr>
        <p:spPr>
          <a:xfrm>
            <a:off x="0" y="10668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VRAM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内容：   </a:t>
            </a:r>
          </a:p>
        </p:txBody>
      </p:sp>
      <p:sp>
        <p:nvSpPr>
          <p:cNvPr id="15367" name="Text Box 7"/>
          <p:cNvSpPr txBox="1"/>
          <p:nvPr/>
        </p:nvSpPr>
        <p:spPr>
          <a:xfrm>
            <a:off x="4648200" y="2133600"/>
            <a:ext cx="548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基本容量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=25×80=2KB</a:t>
            </a:r>
          </a:p>
        </p:txBody>
      </p:sp>
      <p:sp>
        <p:nvSpPr>
          <p:cNvPr id="15368" name="Text Box 8"/>
          <p:cNvSpPr txBox="1"/>
          <p:nvPr/>
        </p:nvSpPr>
        <p:spPr>
          <a:xfrm>
            <a:off x="0" y="0"/>
            <a:ext cx="495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显存内容和容量   </a:t>
            </a:r>
          </a:p>
        </p:txBody>
      </p:sp>
      <p:sp>
        <p:nvSpPr>
          <p:cNvPr id="15369" name="Text Box 9"/>
          <p:cNvSpPr txBox="1"/>
          <p:nvPr/>
        </p:nvSpPr>
        <p:spPr>
          <a:xfrm>
            <a:off x="2057400" y="1066800"/>
            <a:ext cx="525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字符的编码（</a:t>
            </a:r>
            <a:r>
              <a:rPr lang="en-US" altLang="zh-CN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ASCII</a:t>
            </a: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码）   </a:t>
            </a:r>
          </a:p>
        </p:txBody>
      </p:sp>
      <p:sp>
        <p:nvSpPr>
          <p:cNvPr id="15370" name="Text Box 10"/>
          <p:cNvSpPr txBox="1"/>
          <p:nvPr/>
        </p:nvSpPr>
        <p:spPr>
          <a:xfrm>
            <a:off x="0" y="16002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VRAM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容量：   </a:t>
            </a:r>
          </a:p>
        </p:txBody>
      </p:sp>
      <p:sp>
        <p:nvSpPr>
          <p:cNvPr id="15371" name="Text Box 11"/>
          <p:cNvSpPr txBox="1"/>
          <p:nvPr/>
        </p:nvSpPr>
        <p:spPr>
          <a:xfrm>
            <a:off x="1752600" y="1600200"/>
            <a:ext cx="525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（一字节存放一字符编码）</a:t>
            </a:r>
          </a:p>
        </p:txBody>
      </p:sp>
      <p:sp>
        <p:nvSpPr>
          <p:cNvPr id="15372" name="Text Box 12"/>
          <p:cNvSpPr txBox="1"/>
          <p:nvPr/>
        </p:nvSpPr>
        <p:spPr>
          <a:xfrm>
            <a:off x="0" y="32004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APA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方式   </a:t>
            </a:r>
          </a:p>
        </p:txBody>
      </p:sp>
      <p:sp>
        <p:nvSpPr>
          <p:cNvPr id="15373" name="Text Box 13"/>
          <p:cNvSpPr txBox="1"/>
          <p:nvPr/>
        </p:nvSpPr>
        <p:spPr>
          <a:xfrm>
            <a:off x="1981200" y="3733800"/>
            <a:ext cx="525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图形的象点代码   </a:t>
            </a:r>
          </a:p>
        </p:txBody>
      </p:sp>
      <p:sp>
        <p:nvSpPr>
          <p:cNvPr id="15374" name="Text Box 14"/>
          <p:cNvSpPr txBox="1"/>
          <p:nvPr/>
        </p:nvSpPr>
        <p:spPr>
          <a:xfrm>
            <a:off x="0" y="37338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VRAM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内容：   </a:t>
            </a:r>
          </a:p>
        </p:txBody>
      </p:sp>
      <p:sp>
        <p:nvSpPr>
          <p:cNvPr id="15375" name="Text Box 15"/>
          <p:cNvSpPr txBox="1"/>
          <p:nvPr/>
        </p:nvSpPr>
        <p:spPr>
          <a:xfrm>
            <a:off x="1828800" y="4267200"/>
            <a:ext cx="525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（一位存放一点，单色）</a:t>
            </a:r>
          </a:p>
        </p:txBody>
      </p:sp>
      <p:sp>
        <p:nvSpPr>
          <p:cNvPr id="15376" name="Text Box 16"/>
          <p:cNvSpPr txBox="1"/>
          <p:nvPr/>
        </p:nvSpPr>
        <p:spPr>
          <a:xfrm>
            <a:off x="0" y="42672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VRAM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容量：   </a:t>
            </a:r>
          </a:p>
        </p:txBody>
      </p:sp>
      <p:sp>
        <p:nvSpPr>
          <p:cNvPr id="15377" name="Text Box 17"/>
          <p:cNvSpPr txBox="1"/>
          <p:nvPr/>
        </p:nvSpPr>
        <p:spPr>
          <a:xfrm>
            <a:off x="0" y="4800600"/>
            <a:ext cx="579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若显示规格为</a:t>
            </a:r>
            <a:r>
              <a:rPr lang="en-US" altLang="zh-CN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640</a:t>
            </a: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点</a:t>
            </a:r>
            <a:r>
              <a:rPr lang="en-US" altLang="zh-CN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×200</a:t>
            </a: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线，</a:t>
            </a:r>
          </a:p>
        </p:txBody>
      </p:sp>
      <p:sp>
        <p:nvSpPr>
          <p:cNvPr id="15378" name="Text Box 18"/>
          <p:cNvSpPr txBox="1"/>
          <p:nvPr/>
        </p:nvSpPr>
        <p:spPr>
          <a:xfrm>
            <a:off x="5105400" y="48006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基本容量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</a:t>
            </a:r>
          </a:p>
        </p:txBody>
      </p:sp>
      <p:sp>
        <p:nvSpPr>
          <p:cNvPr id="15379" name="Text Box 19"/>
          <p:cNvSpPr txBox="1"/>
          <p:nvPr/>
        </p:nvSpPr>
        <p:spPr>
          <a:xfrm>
            <a:off x="7543800" y="49530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</a:p>
        </p:txBody>
      </p:sp>
      <p:sp>
        <p:nvSpPr>
          <p:cNvPr id="15380" name="Text Box 20"/>
          <p:cNvSpPr txBox="1"/>
          <p:nvPr/>
        </p:nvSpPr>
        <p:spPr>
          <a:xfrm>
            <a:off x="6934200" y="44958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640×200</a:t>
            </a:r>
          </a:p>
        </p:txBody>
      </p:sp>
      <p:sp>
        <p:nvSpPr>
          <p:cNvPr id="15381" name="Text Box 21"/>
          <p:cNvSpPr txBox="1"/>
          <p:nvPr/>
        </p:nvSpPr>
        <p:spPr>
          <a:xfrm>
            <a:off x="0" y="26670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若考虑字符属性，显存容量增加。</a:t>
            </a:r>
          </a:p>
        </p:txBody>
      </p:sp>
      <p:sp>
        <p:nvSpPr>
          <p:cNvPr id="15382" name="Line 22"/>
          <p:cNvSpPr/>
          <p:nvPr/>
        </p:nvSpPr>
        <p:spPr>
          <a:xfrm>
            <a:off x="7162800" y="5029200"/>
            <a:ext cx="1447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3" name="Text Box 23"/>
          <p:cNvSpPr txBox="1"/>
          <p:nvPr/>
        </p:nvSpPr>
        <p:spPr>
          <a:xfrm>
            <a:off x="6705600" y="533400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=16KB</a:t>
            </a:r>
          </a:p>
        </p:txBody>
      </p:sp>
      <p:sp>
        <p:nvSpPr>
          <p:cNvPr id="15384" name="Text Box 24"/>
          <p:cNvSpPr txBox="1"/>
          <p:nvPr/>
        </p:nvSpPr>
        <p:spPr>
          <a:xfrm>
            <a:off x="0" y="55626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若考虑颜色</a:t>
            </a:r>
          </a:p>
        </p:txBody>
      </p:sp>
      <p:sp>
        <p:nvSpPr>
          <p:cNvPr id="15385" name="AutoShape 25"/>
          <p:cNvSpPr/>
          <p:nvPr/>
        </p:nvSpPr>
        <p:spPr>
          <a:xfrm>
            <a:off x="2209800" y="55626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86" name="Text Box 26"/>
          <p:cNvSpPr txBox="1"/>
          <p:nvPr/>
        </p:nvSpPr>
        <p:spPr>
          <a:xfrm>
            <a:off x="2362200" y="54102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分辨率不变：</a:t>
            </a:r>
          </a:p>
        </p:txBody>
      </p:sp>
      <p:sp>
        <p:nvSpPr>
          <p:cNvPr id="15387" name="Text Box 27"/>
          <p:cNvSpPr txBox="1"/>
          <p:nvPr/>
        </p:nvSpPr>
        <p:spPr>
          <a:xfrm>
            <a:off x="4419600" y="54102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颜色</a:t>
            </a:r>
          </a:p>
        </p:txBody>
      </p:sp>
      <p:sp>
        <p:nvSpPr>
          <p:cNvPr id="15388" name="Line 28"/>
          <p:cNvSpPr/>
          <p:nvPr/>
        </p:nvSpPr>
        <p:spPr>
          <a:xfrm>
            <a:off x="5334000" y="5486400"/>
            <a:ext cx="0" cy="457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389" name="Text Box 29"/>
          <p:cNvSpPr txBox="1"/>
          <p:nvPr/>
        </p:nvSpPr>
        <p:spPr>
          <a:xfrm>
            <a:off x="5562600" y="54102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66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容量</a:t>
            </a:r>
          </a:p>
        </p:txBody>
      </p:sp>
      <p:sp>
        <p:nvSpPr>
          <p:cNvPr id="15390" name="Line 30"/>
          <p:cNvSpPr/>
          <p:nvPr/>
        </p:nvSpPr>
        <p:spPr>
          <a:xfrm>
            <a:off x="6477000" y="5486400"/>
            <a:ext cx="0" cy="457200"/>
          </a:xfrm>
          <a:prstGeom prst="line">
            <a:avLst/>
          </a:prstGeom>
          <a:ln w="28575" cap="flat" cmpd="sng">
            <a:solidFill>
              <a:srgbClr val="00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391" name="Text Box 31"/>
          <p:cNvSpPr txBox="1"/>
          <p:nvPr/>
        </p:nvSpPr>
        <p:spPr>
          <a:xfrm>
            <a:off x="2362200" y="60198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容量不变：</a:t>
            </a:r>
          </a:p>
        </p:txBody>
      </p:sp>
      <p:sp>
        <p:nvSpPr>
          <p:cNvPr id="15392" name="Text Box 32"/>
          <p:cNvSpPr txBox="1"/>
          <p:nvPr/>
        </p:nvSpPr>
        <p:spPr>
          <a:xfrm>
            <a:off x="4419600" y="60198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颜色</a:t>
            </a:r>
          </a:p>
        </p:txBody>
      </p:sp>
      <p:sp>
        <p:nvSpPr>
          <p:cNvPr id="15393" name="Line 33"/>
          <p:cNvSpPr/>
          <p:nvPr/>
        </p:nvSpPr>
        <p:spPr>
          <a:xfrm>
            <a:off x="5334000" y="6019800"/>
            <a:ext cx="0" cy="457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394" name="Text Box 34"/>
          <p:cNvSpPr txBox="1"/>
          <p:nvPr/>
        </p:nvSpPr>
        <p:spPr>
          <a:xfrm>
            <a:off x="5562600" y="6019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66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分辨率</a:t>
            </a:r>
          </a:p>
        </p:txBody>
      </p:sp>
      <p:sp>
        <p:nvSpPr>
          <p:cNvPr id="15395" name="Line 35"/>
          <p:cNvSpPr/>
          <p:nvPr/>
        </p:nvSpPr>
        <p:spPr>
          <a:xfrm>
            <a:off x="6858000" y="6096000"/>
            <a:ext cx="0" cy="457200"/>
          </a:xfrm>
          <a:prstGeom prst="line">
            <a:avLst/>
          </a:prstGeom>
          <a:ln w="28575" cap="flat" cmpd="sng">
            <a:solidFill>
              <a:srgbClr val="0066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5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  <p:bldP spid="15367" grpId="0"/>
      <p:bldP spid="15368" grpId="0"/>
      <p:bldP spid="15369" grpId="0"/>
      <p:bldP spid="15370" grpId="0"/>
      <p:bldP spid="15371" grpId="0"/>
      <p:bldP spid="15372" grpId="0"/>
      <p:bldP spid="15373" grpId="0"/>
      <p:bldP spid="15374" grpId="0"/>
      <p:bldP spid="15375" grpId="0"/>
      <p:bldP spid="15376" grpId="0"/>
      <p:bldP spid="15377" grpId="0"/>
      <p:bldP spid="15378" grpId="0"/>
      <p:bldP spid="15379" grpId="0"/>
      <p:bldP spid="15380" grpId="0"/>
      <p:bldP spid="15381" grpId="0" build="p"/>
      <p:bldP spid="15383" grpId="0"/>
      <p:bldP spid="15384" grpId="0" build="p"/>
      <p:bldP spid="15385" grpId="0" bldLvl="0" animBg="1"/>
      <p:bldP spid="15386" grpId="0" build="p"/>
      <p:bldP spid="15387" grpId="0" build="p"/>
      <p:bldP spid="15389" grpId="0" build="p"/>
      <p:bldP spid="15391" grpId="0" build="p"/>
      <p:bldP spid="15392" grpId="0" build="p"/>
      <p:bldP spid="1539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/>
              <a:t>     2 </a:t>
            </a:r>
            <a:r>
              <a:rPr lang="zh-CN" altLang="en-US" b="1" dirty="0">
                <a:solidFill>
                  <a:schemeClr val="accent2"/>
                </a:solidFill>
              </a:rPr>
              <a:t>反码</a:t>
            </a:r>
            <a:r>
              <a:rPr lang="zh-CN" altLang="en-US" dirty="0"/>
              <a:t>：为计算补码方便而引入 </a:t>
            </a:r>
          </a:p>
          <a:p>
            <a:pPr eaLnBrk="1" hangingPunct="1">
              <a:buNone/>
            </a:pPr>
            <a:r>
              <a:rPr lang="zh-CN" altLang="en-US" dirty="0"/>
              <a:t>     它的求法很简单：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负数</a:t>
            </a:r>
            <a:r>
              <a:rPr lang="en-US" altLang="zh-CN" dirty="0"/>
              <a:t>)</a:t>
            </a:r>
            <a:r>
              <a:rPr lang="zh-CN" altLang="en-US" dirty="0"/>
              <a:t>对原码的尾数逐位取反。</a:t>
            </a:r>
          </a:p>
          <a:p>
            <a:pPr eaLnBrk="1" hangingPunct="1">
              <a:buNone/>
            </a:pPr>
            <a:r>
              <a:rPr lang="zh-CN" altLang="en-US" dirty="0"/>
              <a:t>   另：补码末位减</a:t>
            </a:r>
            <a:r>
              <a:rPr lang="en-US" altLang="zh-CN" dirty="0"/>
              <a:t>1</a:t>
            </a:r>
            <a:r>
              <a:rPr lang="zh-CN" altLang="en-US" dirty="0"/>
              <a:t>也可求得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负数</a:t>
            </a:r>
            <a:r>
              <a:rPr lang="en-US" altLang="zh-CN" dirty="0"/>
              <a:t>)</a:t>
            </a:r>
          </a:p>
          <a:p>
            <a:pPr eaLnBrk="1" hangingPunct="1">
              <a:buNone/>
            </a:pPr>
            <a:r>
              <a:rPr lang="en-US" altLang="zh-CN" dirty="0"/>
              <a:t>  </a:t>
            </a:r>
            <a:r>
              <a:rPr lang="zh-CN" altLang="en-US" b="1" dirty="0"/>
              <a:t>例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b="1" baseline="-25000" dirty="0"/>
              <a:t>原</a:t>
            </a:r>
            <a:r>
              <a:rPr lang="en-US" altLang="zh-CN" dirty="0"/>
              <a:t>=0.1010	X</a:t>
            </a:r>
            <a:r>
              <a:rPr lang="zh-CN" altLang="en-US" b="1" baseline="-25000" dirty="0"/>
              <a:t>反</a:t>
            </a:r>
            <a:r>
              <a:rPr lang="en-US" altLang="zh-CN" dirty="0"/>
              <a:t>=0.1010</a:t>
            </a:r>
          </a:p>
          <a:p>
            <a:pPr eaLnBrk="1" hangingPunct="1">
              <a:buNone/>
            </a:pPr>
            <a:r>
              <a:rPr lang="en-US" altLang="zh-CN" dirty="0"/>
              <a:t>		 X</a:t>
            </a:r>
            <a:r>
              <a:rPr lang="zh-CN" altLang="en-US" b="1" baseline="-25000" dirty="0"/>
              <a:t>原</a:t>
            </a:r>
            <a:r>
              <a:rPr lang="en-US" altLang="zh-CN" dirty="0"/>
              <a:t>=1.1010       X</a:t>
            </a:r>
            <a:r>
              <a:rPr lang="zh-CN" altLang="en-US" b="1" baseline="-25000" dirty="0"/>
              <a:t>反</a:t>
            </a:r>
            <a:r>
              <a:rPr lang="en-US" altLang="zh-CN" dirty="0"/>
              <a:t>=1. 0101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/>
              <a:t>3 </a:t>
            </a:r>
            <a:r>
              <a:rPr lang="zh-CN" altLang="en-US" b="1" dirty="0">
                <a:solidFill>
                  <a:schemeClr val="accent2"/>
                </a:solidFill>
              </a:rPr>
              <a:t>补码</a:t>
            </a:r>
            <a:r>
              <a:rPr lang="zh-CN" altLang="en-US" dirty="0"/>
              <a:t>：克服了原码运算的缺点，能够让符号位一起参与运算。</a:t>
            </a:r>
          </a:p>
          <a:p>
            <a:pPr eaLnBrk="1" hangingPunct="1">
              <a:buNone/>
            </a:pPr>
            <a:r>
              <a:rPr lang="zh-CN" altLang="en-US" dirty="0"/>
              <a:t>  规则：最高位为符号位，数值位由给出数值按</a:t>
            </a:r>
            <a:r>
              <a:rPr lang="en-US" altLang="zh-CN" dirty="0"/>
              <a:t>2</a:t>
            </a:r>
            <a:r>
              <a:rPr lang="zh-CN" altLang="en-US" dirty="0"/>
              <a:t>取模（求补）的结果表示 。即</a:t>
            </a:r>
            <a:r>
              <a:rPr lang="zh-CN" altLang="en-US" dirty="0">
                <a:solidFill>
                  <a:schemeClr val="accent2"/>
                </a:solidFill>
              </a:rPr>
              <a:t>负数</a:t>
            </a:r>
            <a:r>
              <a:rPr lang="zh-CN" altLang="en-US" dirty="0"/>
              <a:t>“取反加一” 。</a:t>
            </a:r>
          </a:p>
          <a:p>
            <a:pPr eaLnBrk="1" hangingPunct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X</a:t>
            </a:r>
            <a:r>
              <a:rPr lang="zh-CN" altLang="en-US" b="1" baseline="-25000" dirty="0"/>
              <a:t>原</a:t>
            </a:r>
            <a:r>
              <a:rPr lang="en-US" altLang="zh-CN" dirty="0"/>
              <a:t>=0.1010	X</a:t>
            </a:r>
            <a:r>
              <a:rPr lang="zh-CN" altLang="en-US" b="1" baseline="-25000" dirty="0"/>
              <a:t>补</a:t>
            </a:r>
            <a:r>
              <a:rPr lang="en-US" altLang="zh-CN" dirty="0"/>
              <a:t>=0.1010</a:t>
            </a:r>
          </a:p>
          <a:p>
            <a:pPr eaLnBrk="1" hangingPunct="1">
              <a:buNone/>
            </a:pPr>
            <a:r>
              <a:rPr lang="en-US" altLang="zh-CN" dirty="0"/>
              <a:t>        	X</a:t>
            </a:r>
            <a:r>
              <a:rPr lang="zh-CN" altLang="en-US" b="1" baseline="-25000" dirty="0"/>
              <a:t>原</a:t>
            </a:r>
            <a:r>
              <a:rPr lang="en-US" altLang="zh-CN" dirty="0"/>
              <a:t>=1.1010	X</a:t>
            </a:r>
            <a:r>
              <a:rPr lang="zh-CN" altLang="en-US" b="1" baseline="-25000" dirty="0"/>
              <a:t>补</a:t>
            </a:r>
            <a:r>
              <a:rPr lang="en-US" altLang="zh-CN" dirty="0"/>
              <a:t>=1.0110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1425575" y="192088"/>
            <a:ext cx="4860925" cy="711200"/>
          </a:xfrm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计算机基本组成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kern="1200" dirty="0">
                <a:latin typeface="+mn-lt"/>
                <a:ea typeface="+mn-ea"/>
                <a:cs typeface="+mn-cs"/>
              </a:rPr>
              <a:t>　</a:t>
            </a:r>
          </a:p>
        </p:txBody>
      </p:sp>
      <p:grpSp>
        <p:nvGrpSpPr>
          <p:cNvPr id="19459" name="Group 57"/>
          <p:cNvGrpSpPr/>
          <p:nvPr/>
        </p:nvGrpSpPr>
        <p:grpSpPr>
          <a:xfrm>
            <a:off x="87313" y="1752600"/>
            <a:ext cx="8915400" cy="3581400"/>
            <a:chOff x="55" y="1104"/>
            <a:chExt cx="5616" cy="2256"/>
          </a:xfrm>
        </p:grpSpPr>
        <p:grpSp>
          <p:nvGrpSpPr>
            <p:cNvPr id="19460" name="Group 44"/>
            <p:cNvGrpSpPr/>
            <p:nvPr/>
          </p:nvGrpSpPr>
          <p:grpSpPr>
            <a:xfrm>
              <a:off x="55" y="1104"/>
              <a:ext cx="5616" cy="2256"/>
              <a:chOff x="0" y="1104"/>
              <a:chExt cx="5616" cy="2256"/>
            </a:xfrm>
          </p:grpSpPr>
          <p:grpSp>
            <p:nvGrpSpPr>
              <p:cNvPr id="19461" name="Group 7"/>
              <p:cNvGrpSpPr/>
              <p:nvPr/>
            </p:nvGrpSpPr>
            <p:grpSpPr>
              <a:xfrm>
                <a:off x="2112" y="1968"/>
                <a:ext cx="1231" cy="528"/>
                <a:chOff x="2016" y="1920"/>
                <a:chExt cx="1231" cy="528"/>
              </a:xfrm>
            </p:grpSpPr>
            <p:sp>
              <p:nvSpPr>
                <p:cNvPr id="19462" name="Rectangle 4"/>
                <p:cNvSpPr/>
                <p:nvPr/>
              </p:nvSpPr>
              <p:spPr>
                <a:xfrm>
                  <a:off x="2016" y="1920"/>
                  <a:ext cx="1231" cy="52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3" name="Text Box 5"/>
                <p:cNvSpPr txBox="1"/>
                <p:nvPr/>
              </p:nvSpPr>
              <p:spPr>
                <a:xfrm>
                  <a:off x="2064" y="2049"/>
                  <a:ext cx="1152" cy="2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hlinkClick r:id="rId2" action="ppaction://hlinksldjump"/>
                    </a:rPr>
                    <a:t>存储器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64" name="Group 8"/>
              <p:cNvGrpSpPr/>
              <p:nvPr/>
            </p:nvGrpSpPr>
            <p:grpSpPr>
              <a:xfrm>
                <a:off x="2112" y="1104"/>
                <a:ext cx="1231" cy="528"/>
                <a:chOff x="2016" y="1920"/>
                <a:chExt cx="1231" cy="528"/>
              </a:xfrm>
            </p:grpSpPr>
            <p:sp>
              <p:nvSpPr>
                <p:cNvPr id="19465" name="Rectangle 9"/>
                <p:cNvSpPr/>
                <p:nvPr/>
              </p:nvSpPr>
              <p:spPr>
                <a:xfrm>
                  <a:off x="2016" y="1920"/>
                  <a:ext cx="1231" cy="52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6" name="Text Box 10"/>
                <p:cNvSpPr txBox="1"/>
                <p:nvPr/>
              </p:nvSpPr>
              <p:spPr>
                <a:xfrm>
                  <a:off x="2064" y="2049"/>
                  <a:ext cx="1152" cy="2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solidFill>
                        <a:srgbClr val="FF66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hlinkClick r:id="rId2" action="ppaction://hlinksldjump"/>
                    </a:rPr>
                    <a:t>运算器</a:t>
                  </a:r>
                  <a:endParaRPr lang="zh-CN" altLang="en-US" dirty="0">
                    <a:solidFill>
                      <a:srgbClr val="FF66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67" name="Group 11"/>
              <p:cNvGrpSpPr/>
              <p:nvPr/>
            </p:nvGrpSpPr>
            <p:grpSpPr>
              <a:xfrm>
                <a:off x="2112" y="2832"/>
                <a:ext cx="1231" cy="528"/>
                <a:chOff x="2016" y="1920"/>
                <a:chExt cx="1231" cy="528"/>
              </a:xfrm>
            </p:grpSpPr>
            <p:sp>
              <p:nvSpPr>
                <p:cNvPr id="19468" name="Rectangle 12"/>
                <p:cNvSpPr/>
                <p:nvPr/>
              </p:nvSpPr>
              <p:spPr>
                <a:xfrm>
                  <a:off x="2016" y="1920"/>
                  <a:ext cx="1231" cy="52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9" name="Text Box 13"/>
                <p:cNvSpPr txBox="1"/>
                <p:nvPr/>
              </p:nvSpPr>
              <p:spPr>
                <a:xfrm>
                  <a:off x="2064" y="2049"/>
                  <a:ext cx="1152" cy="2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hlinkClick r:id="rId3" action="ppaction://hlinksldjump"/>
                    </a:rPr>
                    <a:t>控制器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70" name="Group 14"/>
              <p:cNvGrpSpPr/>
              <p:nvPr/>
            </p:nvGrpSpPr>
            <p:grpSpPr>
              <a:xfrm>
                <a:off x="4128" y="1968"/>
                <a:ext cx="1231" cy="528"/>
                <a:chOff x="2016" y="1920"/>
                <a:chExt cx="1231" cy="528"/>
              </a:xfrm>
            </p:grpSpPr>
            <p:sp>
              <p:nvSpPr>
                <p:cNvPr id="19471" name="Rectangle 15"/>
                <p:cNvSpPr/>
                <p:nvPr/>
              </p:nvSpPr>
              <p:spPr>
                <a:xfrm>
                  <a:off x="2016" y="1920"/>
                  <a:ext cx="1231" cy="52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2" name="Text Box 16"/>
                <p:cNvSpPr txBox="1"/>
                <p:nvPr/>
              </p:nvSpPr>
              <p:spPr>
                <a:xfrm>
                  <a:off x="2064" y="2049"/>
                  <a:ext cx="1152" cy="2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hlinkClick r:id="rId4" action="ppaction://hlinksldjump"/>
                    </a:rPr>
                    <a:t>输出设备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73" name="Group 17"/>
              <p:cNvGrpSpPr/>
              <p:nvPr/>
            </p:nvGrpSpPr>
            <p:grpSpPr>
              <a:xfrm>
                <a:off x="288" y="1968"/>
                <a:ext cx="1231" cy="528"/>
                <a:chOff x="2016" y="1920"/>
                <a:chExt cx="1231" cy="528"/>
              </a:xfrm>
            </p:grpSpPr>
            <p:sp>
              <p:nvSpPr>
                <p:cNvPr id="19474" name="Rectangle 18"/>
                <p:cNvSpPr/>
                <p:nvPr/>
              </p:nvSpPr>
              <p:spPr>
                <a:xfrm>
                  <a:off x="2016" y="1920"/>
                  <a:ext cx="1231" cy="52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5" name="Text Box 19"/>
                <p:cNvSpPr txBox="1"/>
                <p:nvPr/>
              </p:nvSpPr>
              <p:spPr>
                <a:xfrm>
                  <a:off x="2064" y="2049"/>
                  <a:ext cx="1152" cy="2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hlinkClick r:id="rId4" action="ppaction://hlinksldjump"/>
                    </a:rPr>
                    <a:t>输入设备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476" name="AutoShape 20"/>
              <p:cNvSpPr/>
              <p:nvPr/>
            </p:nvSpPr>
            <p:spPr>
              <a:xfrm>
                <a:off x="1536" y="2208"/>
                <a:ext cx="576" cy="96"/>
              </a:xfrm>
              <a:prstGeom prst="rightArrow">
                <a:avLst>
                  <a:gd name="adj1" fmla="val 50000"/>
                  <a:gd name="adj2" fmla="val 1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7" name="AutoShape 21"/>
              <p:cNvSpPr/>
              <p:nvPr/>
            </p:nvSpPr>
            <p:spPr>
              <a:xfrm>
                <a:off x="3360" y="2208"/>
                <a:ext cx="768" cy="96"/>
              </a:xfrm>
              <a:prstGeom prst="rightArrow">
                <a:avLst>
                  <a:gd name="adj1" fmla="val 50000"/>
                  <a:gd name="adj2" fmla="val 20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8" name="AutoShape 22"/>
              <p:cNvSpPr/>
              <p:nvPr/>
            </p:nvSpPr>
            <p:spPr>
              <a:xfrm>
                <a:off x="2304" y="1632"/>
                <a:ext cx="144" cy="336"/>
              </a:xfrm>
              <a:prstGeom prst="upArrow">
                <a:avLst>
                  <a:gd name="adj1" fmla="val 50000"/>
                  <a:gd name="adj2" fmla="val 58322"/>
                </a:avLst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9" name="AutoShape 23"/>
              <p:cNvSpPr/>
              <p:nvPr/>
            </p:nvSpPr>
            <p:spPr>
              <a:xfrm>
                <a:off x="2928" y="1632"/>
                <a:ext cx="144" cy="336"/>
              </a:xfrm>
              <a:prstGeom prst="downArrow">
                <a:avLst>
                  <a:gd name="adj1" fmla="val 50000"/>
                  <a:gd name="adj2" fmla="val 58322"/>
                </a:avLst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0" name="AutoShape 24"/>
              <p:cNvSpPr/>
              <p:nvPr/>
            </p:nvSpPr>
            <p:spPr>
              <a:xfrm>
                <a:off x="2928" y="2507"/>
                <a:ext cx="192" cy="336"/>
              </a:xfrm>
              <a:prstGeom prst="downArrow">
                <a:avLst>
                  <a:gd name="adj1" fmla="val 50000"/>
                  <a:gd name="adj2" fmla="val 43750"/>
                </a:avLst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1" name="AutoShape 25"/>
              <p:cNvSpPr/>
              <p:nvPr/>
            </p:nvSpPr>
            <p:spPr>
              <a:xfrm>
                <a:off x="2352" y="2496"/>
                <a:ext cx="192" cy="336"/>
              </a:xfrm>
              <a:prstGeom prst="upArrow">
                <a:avLst>
                  <a:gd name="adj1" fmla="val 50000"/>
                  <a:gd name="adj2" fmla="val 43750"/>
                </a:avLst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2" name="Line 27"/>
              <p:cNvSpPr/>
              <p:nvPr/>
            </p:nvSpPr>
            <p:spPr>
              <a:xfrm flipH="1">
                <a:off x="1248" y="3024"/>
                <a:ext cx="86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3" name="Line 28"/>
              <p:cNvSpPr/>
              <p:nvPr/>
            </p:nvSpPr>
            <p:spPr>
              <a:xfrm flipV="1">
                <a:off x="1248" y="2592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84" name="Line 29"/>
              <p:cNvSpPr/>
              <p:nvPr/>
            </p:nvSpPr>
            <p:spPr>
              <a:xfrm>
                <a:off x="576" y="2544"/>
                <a:ext cx="0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5" name="Line 30"/>
              <p:cNvSpPr/>
              <p:nvPr/>
            </p:nvSpPr>
            <p:spPr>
              <a:xfrm>
                <a:off x="576" y="3264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86" name="Line 31"/>
              <p:cNvSpPr/>
              <p:nvPr/>
            </p:nvSpPr>
            <p:spPr>
              <a:xfrm>
                <a:off x="3360" y="2976"/>
                <a:ext cx="10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7" name="Line 32"/>
              <p:cNvSpPr/>
              <p:nvPr/>
            </p:nvSpPr>
            <p:spPr>
              <a:xfrm flipV="1">
                <a:off x="4416" y="259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88" name="Line 34"/>
              <p:cNvSpPr/>
              <p:nvPr/>
            </p:nvSpPr>
            <p:spPr>
              <a:xfrm flipH="1">
                <a:off x="3504" y="3264"/>
                <a:ext cx="15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89" name="Line 35"/>
              <p:cNvSpPr/>
              <p:nvPr/>
            </p:nvSpPr>
            <p:spPr>
              <a:xfrm flipV="1">
                <a:off x="5088" y="2544"/>
                <a:ext cx="0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0" name="AutoShape 36"/>
              <p:cNvSpPr/>
              <p:nvPr/>
            </p:nvSpPr>
            <p:spPr>
              <a:xfrm>
                <a:off x="5376" y="2112"/>
                <a:ext cx="240" cy="288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1" name="AutoShape 37"/>
              <p:cNvSpPr/>
              <p:nvPr/>
            </p:nvSpPr>
            <p:spPr>
              <a:xfrm>
                <a:off x="0" y="2112"/>
                <a:ext cx="288" cy="288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2" name="Line 38"/>
              <p:cNvSpPr/>
              <p:nvPr/>
            </p:nvSpPr>
            <p:spPr>
              <a:xfrm flipH="1">
                <a:off x="1776" y="1200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3" name="Line 39"/>
              <p:cNvSpPr/>
              <p:nvPr/>
            </p:nvSpPr>
            <p:spPr>
              <a:xfrm>
                <a:off x="1776" y="1200"/>
                <a:ext cx="0" cy="17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4" name="Line 40"/>
              <p:cNvSpPr/>
              <p:nvPr/>
            </p:nvSpPr>
            <p:spPr>
              <a:xfrm>
                <a:off x="1776" y="2928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95" name="Line 41"/>
              <p:cNvSpPr/>
              <p:nvPr/>
            </p:nvSpPr>
            <p:spPr>
              <a:xfrm>
                <a:off x="3360" y="2880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6" name="Line 42"/>
              <p:cNvSpPr/>
              <p:nvPr/>
            </p:nvSpPr>
            <p:spPr>
              <a:xfrm flipV="1">
                <a:off x="3648" y="1392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7" name="Line 43"/>
              <p:cNvSpPr/>
              <p:nvPr/>
            </p:nvSpPr>
            <p:spPr>
              <a:xfrm flipH="1">
                <a:off x="3408" y="139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9498" name="Text Box 45"/>
            <p:cNvSpPr txBox="1"/>
            <p:nvPr/>
          </p:nvSpPr>
          <p:spPr>
            <a:xfrm>
              <a:off x="2064" y="1632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9499" name="Text Box 46"/>
            <p:cNvSpPr txBox="1"/>
            <p:nvPr/>
          </p:nvSpPr>
          <p:spPr>
            <a:xfrm>
              <a:off x="3168" y="1632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结果</a:t>
              </a:r>
            </a:p>
          </p:txBody>
        </p:sp>
        <p:sp>
          <p:nvSpPr>
            <p:cNvPr id="19500" name="Text Box 47"/>
            <p:cNvSpPr txBox="1"/>
            <p:nvPr/>
          </p:nvSpPr>
          <p:spPr>
            <a:xfrm>
              <a:off x="2112" y="2496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9501" name="Text Box 48"/>
            <p:cNvSpPr txBox="1"/>
            <p:nvPr/>
          </p:nvSpPr>
          <p:spPr>
            <a:xfrm>
              <a:off x="3216" y="2496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</a:t>
              </a:r>
            </a:p>
          </p:txBody>
        </p:sp>
        <p:sp>
          <p:nvSpPr>
            <p:cNvPr id="19502" name="Text Box 49"/>
            <p:cNvSpPr txBox="1"/>
            <p:nvPr/>
          </p:nvSpPr>
          <p:spPr>
            <a:xfrm>
              <a:off x="1536" y="1200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19503" name="Text Box 50"/>
            <p:cNvSpPr txBox="1"/>
            <p:nvPr/>
          </p:nvSpPr>
          <p:spPr>
            <a:xfrm>
              <a:off x="3792" y="1392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</a:t>
              </a:r>
            </a:p>
          </p:txBody>
        </p:sp>
        <p:sp>
          <p:nvSpPr>
            <p:cNvPr id="19504" name="Text Box 51"/>
            <p:cNvSpPr txBox="1"/>
            <p:nvPr/>
          </p:nvSpPr>
          <p:spPr>
            <a:xfrm>
              <a:off x="336" y="2784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19505" name="Text Box 52"/>
            <p:cNvSpPr txBox="1"/>
            <p:nvPr/>
          </p:nvSpPr>
          <p:spPr>
            <a:xfrm>
              <a:off x="1296" y="2688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</a:t>
              </a:r>
            </a:p>
          </p:txBody>
        </p:sp>
        <p:sp>
          <p:nvSpPr>
            <p:cNvPr id="19506" name="Text Box 53"/>
            <p:cNvSpPr txBox="1"/>
            <p:nvPr/>
          </p:nvSpPr>
          <p:spPr>
            <a:xfrm>
              <a:off x="4176" y="2592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</a:t>
              </a:r>
            </a:p>
          </p:txBody>
        </p:sp>
        <p:sp>
          <p:nvSpPr>
            <p:cNvPr id="19507" name="Text Box 54"/>
            <p:cNvSpPr txBox="1"/>
            <p:nvPr/>
          </p:nvSpPr>
          <p:spPr>
            <a:xfrm>
              <a:off x="4848" y="2880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19508" name="Text Box 55"/>
            <p:cNvSpPr txBox="1"/>
            <p:nvPr/>
          </p:nvSpPr>
          <p:spPr>
            <a:xfrm>
              <a:off x="144" y="1776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程序</a:t>
              </a:r>
            </a:p>
          </p:txBody>
        </p:sp>
        <p:sp>
          <p:nvSpPr>
            <p:cNvPr id="19509" name="Text Box 56"/>
            <p:cNvSpPr txBox="1"/>
            <p:nvPr/>
          </p:nvSpPr>
          <p:spPr>
            <a:xfrm>
              <a:off x="5184" y="1728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结果</a:t>
              </a:r>
            </a:p>
          </p:txBody>
        </p:sp>
      </p:grpSp>
      <p:sp>
        <p:nvSpPr>
          <p:cNvPr id="19510" name="Text Box 58"/>
          <p:cNvSpPr txBox="1"/>
          <p:nvPr/>
        </p:nvSpPr>
        <p:spPr>
          <a:xfrm>
            <a:off x="3124200" y="56388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以存储器为核心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68730"/>
            <a:ext cx="7772400" cy="454469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 </a:t>
            </a:r>
            <a:r>
              <a:rPr lang="zh-CN" altLang="zh-CN" dirty="0">
                <a:solidFill>
                  <a:schemeClr val="accent6"/>
                </a:solidFill>
                <a:sym typeface="+mn-ea"/>
              </a:rPr>
              <a:t>移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码（增码）</a:t>
            </a:r>
          </a:p>
          <a:p>
            <a:r>
              <a:rPr lang="zh-CN" altLang="en-US"/>
              <a:t>常用于表示定点整数</a:t>
            </a:r>
          </a:p>
          <a:p>
            <a:pPr marL="0" indent="0">
              <a:buNone/>
            </a:pPr>
            <a:r>
              <a:rPr lang="en-US" altLang="zh-CN"/>
              <a:t>          X</a:t>
            </a:r>
            <a:r>
              <a:rPr lang="zh-CN" altLang="zh-CN" baseline="-25000"/>
              <a:t>移</a:t>
            </a:r>
            <a:r>
              <a:rPr lang="en-US" altLang="zh-CN"/>
              <a:t>=X+</a:t>
            </a:r>
            <a:r>
              <a:rPr lang="en-US" altLang="zh-CN">
                <a:sym typeface="+mn-ea"/>
              </a:rPr>
              <a:t>2</a:t>
            </a:r>
            <a:r>
              <a:rPr lang="en-US" altLang="zh-CN" baseline="30000">
                <a:sym typeface="+mn-ea"/>
              </a:rPr>
              <a:t>n</a:t>
            </a:r>
            <a:r>
              <a:rPr lang="zh-CN" altLang="en-US">
                <a:sym typeface="+mn-ea"/>
              </a:rPr>
              <a:t>，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字长</a:t>
            </a:r>
            <a:r>
              <a:rPr lang="en-US" altLang="zh-CN">
                <a:sym typeface="+mn-ea"/>
              </a:rPr>
              <a:t>n+1</a:t>
            </a:r>
            <a:r>
              <a:rPr lang="zh-CN" altLang="zh-CN">
                <a:sym typeface="+mn-ea"/>
              </a:rPr>
              <a:t>位，真值</a:t>
            </a:r>
            <a:r>
              <a:rPr lang="en-US" altLang="zh-CN">
                <a:sym typeface="+mn-ea"/>
              </a:rPr>
              <a:t>X</a:t>
            </a:r>
            <a:r>
              <a:rPr lang="zh-CN" altLang="zh-CN">
                <a:sym typeface="+mn-ea"/>
              </a:rPr>
              <a:t>平移</a:t>
            </a:r>
            <a:r>
              <a:rPr lang="en-US" altLang="zh-CN">
                <a:sym typeface="+mn-ea"/>
              </a:rPr>
              <a:t>2</a:t>
            </a:r>
            <a:r>
              <a:rPr lang="en-US" altLang="zh-CN" baseline="30000">
                <a:sym typeface="+mn-ea"/>
              </a:rPr>
              <a:t>n</a:t>
            </a:r>
            <a:endParaRPr lang="zh-CN" altLang="en-US"/>
          </a:p>
          <a:p>
            <a:r>
              <a:rPr lang="zh-CN" altLang="en-US"/>
              <a:t>符号位为</a:t>
            </a:r>
            <a:r>
              <a:rPr lang="en-US" altLang="zh-CN"/>
              <a:t>0</a:t>
            </a:r>
            <a:r>
              <a:rPr lang="zh-CN" altLang="en-US"/>
              <a:t>，表示负数；符号位为</a:t>
            </a:r>
            <a:r>
              <a:rPr lang="en-US" altLang="zh-CN"/>
              <a:t>1</a:t>
            </a:r>
            <a:r>
              <a:rPr lang="zh-CN" altLang="zh-CN"/>
              <a:t>表示正数，其余各位与补码相同。</a:t>
            </a:r>
          </a:p>
          <a:p>
            <a:pPr eaLnBrk="1" hangingPunct="1">
              <a:buNone/>
            </a:pPr>
            <a:r>
              <a:rPr lang="zh-CN" altLang="en-US" dirty="0">
                <a:sym typeface="+mn-ea"/>
              </a:rPr>
              <a:t>例：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b="1" baseline="-25000" dirty="0">
                <a:sym typeface="+mn-ea"/>
              </a:rPr>
              <a:t>原</a:t>
            </a:r>
            <a:r>
              <a:rPr lang="en-US" altLang="zh-CN" dirty="0">
                <a:sym typeface="+mn-ea"/>
              </a:rPr>
              <a:t>=01010    X</a:t>
            </a:r>
            <a:r>
              <a:rPr lang="zh-CN" altLang="en-US" b="1" baseline="-25000" dirty="0">
                <a:sym typeface="+mn-ea"/>
              </a:rPr>
              <a:t>补</a:t>
            </a:r>
            <a:r>
              <a:rPr lang="en-US" altLang="zh-CN" dirty="0">
                <a:sym typeface="+mn-ea"/>
              </a:rPr>
              <a:t>=01010  X</a:t>
            </a:r>
            <a:r>
              <a:rPr lang="zh-CN" altLang="zh-CN" baseline="-25000" dirty="0">
                <a:sym typeface="+mn-ea"/>
              </a:rPr>
              <a:t>移</a:t>
            </a:r>
            <a:r>
              <a:rPr lang="en-US" altLang="zh-CN" dirty="0">
                <a:sym typeface="+mn-ea"/>
              </a:rPr>
              <a:t>=11010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ym typeface="+mn-ea"/>
              </a:rPr>
              <a:t>        X</a:t>
            </a:r>
            <a:r>
              <a:rPr lang="zh-CN" altLang="en-US" b="1" baseline="-25000" dirty="0">
                <a:sym typeface="+mn-ea"/>
              </a:rPr>
              <a:t>原</a:t>
            </a:r>
            <a:r>
              <a:rPr lang="en-US" altLang="zh-CN" dirty="0">
                <a:sym typeface="+mn-ea"/>
              </a:rPr>
              <a:t>=11010	   X</a:t>
            </a:r>
            <a:r>
              <a:rPr lang="zh-CN" altLang="en-US" b="1" baseline="-25000" dirty="0">
                <a:sym typeface="+mn-ea"/>
              </a:rPr>
              <a:t>补</a:t>
            </a:r>
            <a:r>
              <a:rPr lang="en-US" altLang="zh-CN" dirty="0">
                <a:sym typeface="+mn-ea"/>
              </a:rPr>
              <a:t>=10110  X</a:t>
            </a:r>
            <a:r>
              <a:rPr lang="zh-CN" altLang="en-US" b="1" baseline="-25000" dirty="0">
                <a:sym typeface="+mn-ea"/>
              </a:rPr>
              <a:t>移</a:t>
            </a:r>
            <a:r>
              <a:rPr lang="en-US" altLang="zh-CN" dirty="0">
                <a:sym typeface="+mn-ea"/>
              </a:rPr>
              <a:t>=00110</a:t>
            </a:r>
          </a:p>
          <a:p>
            <a:pPr eaLnBrk="1" hangingPunct="1">
              <a:buNone/>
            </a:pPr>
            <a:endParaRPr lang="en-US" altLang="zh-CN" dirty="0">
              <a:sym typeface="+mn-ea"/>
            </a:endParaRPr>
          </a:p>
          <a:p>
            <a:pPr eaLnBrk="1" hangingPunct="1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graphicFrame>
        <p:nvGraphicFramePr>
          <p:cNvPr id="4" name="Group 24"/>
          <p:cNvGraphicFramePr>
            <a:graphicFrameLocks noGrp="1"/>
          </p:cNvGraphicFramePr>
          <p:nvPr>
            <p:ph idx="1"/>
          </p:nvPr>
        </p:nvGraphicFramePr>
        <p:xfrm>
          <a:off x="201613" y="804863"/>
          <a:ext cx="8763000" cy="593725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二进制代码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无符号数值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原码值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反码值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补码值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45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0000 0000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0000 0001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0111 1110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0111 1111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1000 0000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1000 0001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1000 0010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1111 1101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1111 1110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1111 1111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129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+127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-125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-127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+127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-127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-125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-0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+127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-127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17488" y="3681413"/>
            <a:ext cx="8747125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zh-CN" altLang="en-US" sz="2800" b="1" dirty="0"/>
              <a:t>原码、反码表示正负数的范围（对称）</a:t>
            </a:r>
            <a:r>
              <a:rPr lang="zh-CN" altLang="en-US" sz="2800" dirty="0"/>
              <a:t>：</a:t>
            </a:r>
          </a:p>
          <a:p>
            <a:pPr algn="just" eaLnBrk="1" hangingPunct="1">
              <a:buNone/>
            </a:pPr>
            <a:r>
              <a:rPr lang="zh-CN" altLang="en-US" sz="2800" b="1" dirty="0"/>
              <a:t>              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–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en-US" altLang="zh-CN" sz="2800" b="1" baseline="30000" dirty="0"/>
              <a:t>n</a:t>
            </a:r>
            <a:r>
              <a:rPr lang="en-US" altLang="zh-CN" sz="2800" b="1" dirty="0"/>
              <a:t>-1</a:t>
            </a:r>
            <a:r>
              <a:rPr lang="zh-CN" altLang="en-US" sz="2800" b="1" dirty="0"/>
              <a:t>）</a:t>
            </a:r>
            <a:r>
              <a:rPr lang="en-US" altLang="zh-CN" sz="2800" b="1" dirty="0">
                <a:sym typeface="+mn-ea"/>
              </a:rPr>
              <a:t>~</a:t>
            </a: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+</a:t>
            </a:r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2</a:t>
            </a:r>
            <a:r>
              <a:rPr lang="en-US" altLang="zh-CN" sz="2800" b="1" baseline="30000" dirty="0">
                <a:sym typeface="+mn-ea"/>
              </a:rPr>
              <a:t>n</a:t>
            </a:r>
            <a:r>
              <a:rPr lang="en-US" altLang="zh-CN" sz="2800" b="1" dirty="0">
                <a:sym typeface="+mn-ea"/>
              </a:rPr>
              <a:t>-1</a:t>
            </a:r>
            <a:r>
              <a:rPr lang="zh-CN" altLang="en-US" sz="2800" b="1" dirty="0">
                <a:sym typeface="+mn-ea"/>
              </a:rPr>
              <a:t>）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     补码表示正负数的范围（非对称）：</a:t>
            </a:r>
          </a:p>
          <a:p>
            <a:pPr eaLnBrk="1" hangingPunct="1">
              <a:buNone/>
            </a:pPr>
            <a:r>
              <a:rPr lang="zh-CN" altLang="en-US" sz="2800" b="1" dirty="0"/>
              <a:t>           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–</a:t>
            </a:r>
            <a:r>
              <a:rPr lang="en-US" altLang="zh-CN" sz="2800" b="1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2</a:t>
            </a:r>
            <a:r>
              <a:rPr lang="en-US" altLang="zh-CN" sz="2800" b="1" baseline="30000" dirty="0">
                <a:sym typeface="+mn-ea"/>
              </a:rPr>
              <a:t>n</a:t>
            </a:r>
            <a:r>
              <a:rPr lang="zh-CN" altLang="en-US" sz="2800" b="1" dirty="0">
                <a:sym typeface="+mn-ea"/>
              </a:rPr>
              <a:t>）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+</a:t>
            </a:r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2</a:t>
            </a:r>
            <a:r>
              <a:rPr lang="en-US" altLang="zh-CN" sz="2800" b="1" baseline="30000" dirty="0">
                <a:sym typeface="+mn-ea"/>
              </a:rPr>
              <a:t>n</a:t>
            </a:r>
            <a:r>
              <a:rPr lang="en-US" altLang="zh-CN" sz="2800" b="1" dirty="0">
                <a:sym typeface="+mn-ea"/>
              </a:rPr>
              <a:t>-1</a:t>
            </a:r>
            <a:r>
              <a:rPr lang="zh-CN" altLang="en-US" sz="2800" b="1" dirty="0">
                <a:sym typeface="+mn-ea"/>
              </a:rPr>
              <a:t>）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</a:rPr>
              <a:t>注意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800" b="1" dirty="0"/>
              <a:t>	       </a:t>
            </a:r>
            <a:r>
              <a:rPr lang="en-US" altLang="zh-CN" sz="2800" b="1" dirty="0">
                <a:sym typeface="+mn-ea"/>
              </a:rPr>
              <a:t>10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 · · ·0</a:t>
            </a:r>
            <a:r>
              <a:rPr lang="en-US" altLang="zh-CN" sz="2800" b="1" dirty="0"/>
              <a:t>    ~   </a:t>
            </a:r>
            <a:r>
              <a:rPr lang="en-US" altLang="zh-CN" sz="2800" b="1" dirty="0">
                <a:sym typeface="+mn-ea"/>
              </a:rPr>
              <a:t>01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· · · · </a:t>
            </a:r>
            <a:r>
              <a:rPr lang="en-US" altLang="zh-CN" sz="2800" b="1" dirty="0">
                <a:sym typeface="+mn-ea"/>
              </a:rPr>
              <a:t>1 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负数补码的表示范围比原码多一种组合。</a:t>
            </a:r>
            <a:endParaRPr lang="zh-CN" altLang="en-US" sz="2800" b="1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/>
          </p:cNvSpPr>
          <p:nvPr>
            <p:ph type="body" sz="half" idx="1"/>
          </p:nvPr>
        </p:nvSpPr>
        <p:spPr>
          <a:xfrm>
            <a:off x="395288" y="1268413"/>
            <a:ext cx="8305800" cy="52578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	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、定点表示法</a:t>
            </a: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/>
                </a:solidFill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</a:rPr>
              <a:t>由程序设计者约定，该程序中所有数的小数点固定在同一位置不变。</a:t>
            </a: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</a:rPr>
              <a:t>	      ① 带符号的定点小数：约定所有数的小数点的位置固定在符号位之后。</a:t>
            </a: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/>
                </a:solidFill>
              </a:rPr>
              <a:t>		</a:t>
            </a: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/>
                </a:solidFill>
              </a:rPr>
              <a:t>		</a:t>
            </a: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</a:rPr>
              <a:t>设字长</a:t>
            </a:r>
            <a:r>
              <a:rPr lang="en-US" altLang="zh-CN" sz="2800" b="1" dirty="0">
                <a:solidFill>
                  <a:schemeClr val="tx1"/>
                </a:solidFill>
              </a:rPr>
              <a:t>= n+1</a:t>
            </a:r>
            <a:r>
              <a:rPr lang="zh-CN" altLang="en-US" sz="2800" b="1" dirty="0">
                <a:solidFill>
                  <a:schemeClr val="tx1"/>
                </a:solidFill>
              </a:rPr>
              <a:t>位，原码表示范围为：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-(1-2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-n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1-2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-n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chemeClr val="tx1"/>
                </a:solidFill>
              </a:rPr>
              <a:t>                              </a:t>
            </a:r>
            <a:r>
              <a:rPr lang="zh-CN" altLang="en-US" sz="2800" b="1" dirty="0">
                <a:solidFill>
                  <a:schemeClr val="tx1"/>
                </a:solidFill>
              </a:rPr>
              <a:t>补码表示范围为：</a:t>
            </a:r>
            <a:r>
              <a:rPr lang="en-US" altLang="zh-CN" sz="2800" b="1" dirty="0">
                <a:solidFill>
                  <a:schemeClr val="tx1"/>
                </a:solidFill>
              </a:rPr>
              <a:t>-1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1-2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-n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ClrTx/>
              <a:buSzTx/>
              <a:buFontTx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04803" name="Rectangle 3"/>
          <p:cNvSpPr>
            <a:spLocks noGrp="1"/>
          </p:cNvSpPr>
          <p:nvPr>
            <p:ph type="title"/>
          </p:nvPr>
        </p:nvSpPr>
        <p:spPr>
          <a:xfrm>
            <a:off x="1547178" y="260350"/>
            <a:ext cx="4679950" cy="609600"/>
          </a:xfrm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en-US" altLang="zh-CN" sz="3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</a:t>
            </a:r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  <p:grpSp>
        <p:nvGrpSpPr>
          <p:cNvPr id="204804" name="Group 4"/>
          <p:cNvGrpSpPr/>
          <p:nvPr/>
        </p:nvGrpSpPr>
        <p:grpSpPr>
          <a:xfrm>
            <a:off x="2195513" y="3644900"/>
            <a:ext cx="4787900" cy="1612900"/>
            <a:chOff x="1383" y="2295"/>
            <a:chExt cx="3016" cy="1016"/>
          </a:xfrm>
        </p:grpSpPr>
        <p:sp>
          <p:nvSpPr>
            <p:cNvPr id="18437" name="Rectangle 5"/>
            <p:cNvSpPr/>
            <p:nvPr/>
          </p:nvSpPr>
          <p:spPr>
            <a:xfrm>
              <a:off x="1979" y="2295"/>
              <a:ext cx="2420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/>
                  </a:solidFill>
                </a:rPr>
                <a:t>    </a:t>
              </a:r>
              <a:r>
                <a:rPr lang="zh-CN" altLang="en-US" b="1" dirty="0">
                  <a:solidFill>
                    <a:schemeClr val="tx1"/>
                  </a:solidFill>
                </a:rPr>
                <a:t>．  </a:t>
              </a:r>
              <a:r>
                <a:rPr lang="en-US" altLang="zh-CN" b="1" dirty="0">
                  <a:solidFill>
                    <a:schemeClr val="tx1"/>
                  </a:solidFill>
                </a:rPr>
                <a:t>0  1  0 1 1 1 0</a:t>
              </a:r>
            </a:p>
          </p:txBody>
        </p:sp>
        <p:sp>
          <p:nvSpPr>
            <p:cNvPr id="18438" name="Rectangle 6"/>
            <p:cNvSpPr/>
            <p:nvPr/>
          </p:nvSpPr>
          <p:spPr>
            <a:xfrm>
              <a:off x="1471" y="2295"/>
              <a:ext cx="508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8439" name="Line 7"/>
            <p:cNvSpPr/>
            <p:nvPr/>
          </p:nvSpPr>
          <p:spPr>
            <a:xfrm>
              <a:off x="1471" y="2295"/>
              <a:ext cx="0" cy="36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0" name="Line 8"/>
            <p:cNvSpPr/>
            <p:nvPr/>
          </p:nvSpPr>
          <p:spPr>
            <a:xfrm>
              <a:off x="4399" y="2295"/>
              <a:ext cx="0" cy="36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1" name="Line 9"/>
            <p:cNvSpPr/>
            <p:nvPr/>
          </p:nvSpPr>
          <p:spPr>
            <a:xfrm>
              <a:off x="1979" y="2295"/>
              <a:ext cx="0" cy="3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2" name="Line 10"/>
            <p:cNvSpPr/>
            <p:nvPr/>
          </p:nvSpPr>
          <p:spPr>
            <a:xfrm>
              <a:off x="1471" y="2295"/>
              <a:ext cx="292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3" name="Line 11"/>
            <p:cNvSpPr/>
            <p:nvPr/>
          </p:nvSpPr>
          <p:spPr>
            <a:xfrm>
              <a:off x="1471" y="2659"/>
              <a:ext cx="292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4" name="Text Box 12"/>
            <p:cNvSpPr txBox="1"/>
            <p:nvPr/>
          </p:nvSpPr>
          <p:spPr>
            <a:xfrm>
              <a:off x="2829" y="2975"/>
              <a:ext cx="1171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数值部分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5" name="AutoShape 13"/>
            <p:cNvSpPr/>
            <p:nvPr/>
          </p:nvSpPr>
          <p:spPr>
            <a:xfrm rot="-5400000">
              <a:off x="3314" y="2221"/>
              <a:ext cx="192" cy="1248"/>
            </a:xfrm>
            <a:prstGeom prst="leftBrace">
              <a:avLst>
                <a:gd name="adj1" fmla="val 54166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eaVer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18446" name="Text Box 14"/>
            <p:cNvSpPr txBox="1"/>
            <p:nvPr/>
          </p:nvSpPr>
          <p:spPr>
            <a:xfrm>
              <a:off x="1383" y="2976"/>
              <a:ext cx="703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符号位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7" name="Text Box 15"/>
            <p:cNvSpPr txBox="1"/>
            <p:nvPr/>
          </p:nvSpPr>
          <p:spPr>
            <a:xfrm>
              <a:off x="2058" y="2976"/>
              <a:ext cx="703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小数点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8" name="Line 16"/>
            <p:cNvSpPr/>
            <p:nvPr/>
          </p:nvSpPr>
          <p:spPr>
            <a:xfrm flipV="1">
              <a:off x="1698" y="2703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9" name="Line 17"/>
            <p:cNvSpPr/>
            <p:nvPr/>
          </p:nvSpPr>
          <p:spPr>
            <a:xfrm flipV="1">
              <a:off x="2333" y="2703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charRg st="9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4802">
                                            <p:txEl>
                                              <p:charRg st="9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4802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/>
          </p:cNvSpPr>
          <p:nvPr>
            <p:ph type="body" sz="half" idx="1"/>
          </p:nvPr>
        </p:nvSpPr>
        <p:spPr>
          <a:xfrm>
            <a:off x="323850" y="1484630"/>
            <a:ext cx="8305800" cy="508444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ClrTx/>
              <a:buSzTx/>
              <a:buFontTx/>
            </a:pPr>
            <a:r>
              <a:rPr lang="en-US" altLang="zh-CN" sz="2800" b="1" dirty="0">
                <a:solidFill>
                  <a:schemeClr val="tx1"/>
                </a:solidFill>
              </a:rPr>
              <a:t>② </a:t>
            </a:r>
            <a:r>
              <a:rPr lang="zh-CN" altLang="en-US" sz="2800" b="1" dirty="0">
                <a:solidFill>
                  <a:schemeClr val="tx1"/>
                </a:solidFill>
              </a:rPr>
              <a:t>带符号的定点整数：约定所有数的小数点的位置固定在最低数值位之后。</a:t>
            </a:r>
          </a:p>
          <a:p>
            <a:pPr marL="0" indent="0">
              <a:buClrTx/>
              <a:buSzTx/>
              <a:buFontTx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</a:rPr>
              <a:t> 设字长</a:t>
            </a:r>
            <a:r>
              <a:rPr lang="en-US" altLang="zh-CN" sz="2800" b="1" dirty="0">
                <a:solidFill>
                  <a:schemeClr val="tx1"/>
                </a:solidFill>
              </a:rPr>
              <a:t>=n+1</a:t>
            </a:r>
            <a:r>
              <a:rPr lang="zh-CN" altLang="en-US" sz="2800" b="1" dirty="0">
                <a:solidFill>
                  <a:schemeClr val="tx1"/>
                </a:solidFill>
              </a:rPr>
              <a:t>位，</a:t>
            </a:r>
          </a:p>
          <a:p>
            <a:pPr marL="0" indent="0"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</a:rPr>
              <a:t>原码表示范围为： 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- (2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 -1)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</a:rPr>
              <a:t> -1</a:t>
            </a:r>
          </a:p>
          <a:p>
            <a:pPr marL="0" indent="0"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</a:rPr>
              <a:t>补码表示范围为：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- 2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 -1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  <a:buNone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750" y="2781300"/>
            <a:ext cx="4819650" cy="1730375"/>
            <a:chOff x="539750" y="2781300"/>
            <a:chExt cx="4819650" cy="1730375"/>
          </a:xfrm>
        </p:grpSpPr>
        <p:sp>
          <p:nvSpPr>
            <p:cNvPr id="19460" name="Rectangle 4"/>
            <p:cNvSpPr/>
            <p:nvPr/>
          </p:nvSpPr>
          <p:spPr>
            <a:xfrm>
              <a:off x="1503363" y="2781300"/>
              <a:ext cx="3856037" cy="6397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  </a:t>
              </a:r>
              <a:r>
                <a:rPr lang="en-US" altLang="zh-CN" sz="2800" dirty="0">
                  <a:solidFill>
                    <a:schemeClr val="tx1"/>
                  </a:solidFill>
                </a:rPr>
                <a:t>0  1  0 1 1 1 0     </a:t>
              </a:r>
              <a:r>
                <a:rPr lang="zh-CN" altLang="en-US" sz="3600" b="1" dirty="0">
                  <a:solidFill>
                    <a:schemeClr val="tx1"/>
                  </a:solidFill>
                </a:rPr>
                <a:t>．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9461" name="Rectangle 5"/>
            <p:cNvSpPr/>
            <p:nvPr/>
          </p:nvSpPr>
          <p:spPr>
            <a:xfrm>
              <a:off x="692150" y="2781300"/>
              <a:ext cx="811213" cy="6397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462" name="Line 6"/>
            <p:cNvSpPr/>
            <p:nvPr/>
          </p:nvSpPr>
          <p:spPr>
            <a:xfrm>
              <a:off x="692150" y="2781300"/>
              <a:ext cx="0" cy="639763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3" name="Line 7"/>
            <p:cNvSpPr/>
            <p:nvPr/>
          </p:nvSpPr>
          <p:spPr>
            <a:xfrm>
              <a:off x="5359400" y="2781300"/>
              <a:ext cx="0" cy="639763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4" name="Line 8"/>
            <p:cNvSpPr/>
            <p:nvPr/>
          </p:nvSpPr>
          <p:spPr>
            <a:xfrm>
              <a:off x="1503363" y="2781300"/>
              <a:ext cx="0" cy="6397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5" name="Line 9"/>
            <p:cNvSpPr/>
            <p:nvPr/>
          </p:nvSpPr>
          <p:spPr>
            <a:xfrm>
              <a:off x="692150" y="2781300"/>
              <a:ext cx="466725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6" name="Line 10"/>
            <p:cNvSpPr/>
            <p:nvPr/>
          </p:nvSpPr>
          <p:spPr>
            <a:xfrm>
              <a:off x="692150" y="3421063"/>
              <a:ext cx="466725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7" name="Text Box 11"/>
            <p:cNvSpPr txBox="1"/>
            <p:nvPr/>
          </p:nvSpPr>
          <p:spPr>
            <a:xfrm>
              <a:off x="1908175" y="3860800"/>
              <a:ext cx="1552575" cy="6508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数值部分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8" name="AutoShape 12"/>
            <p:cNvSpPr/>
            <p:nvPr/>
          </p:nvSpPr>
          <p:spPr>
            <a:xfrm rot="-5400000">
              <a:off x="2444750" y="2705100"/>
              <a:ext cx="228600" cy="1905000"/>
            </a:xfrm>
            <a:prstGeom prst="leftBrace">
              <a:avLst>
                <a:gd name="adj1" fmla="val 69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469" name="Text Box 13"/>
            <p:cNvSpPr txBox="1"/>
            <p:nvPr/>
          </p:nvSpPr>
          <p:spPr>
            <a:xfrm>
              <a:off x="539750" y="3860800"/>
              <a:ext cx="931863" cy="6508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符号位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0" name="Text Box 14"/>
            <p:cNvSpPr txBox="1"/>
            <p:nvPr/>
          </p:nvSpPr>
          <p:spPr>
            <a:xfrm>
              <a:off x="3635375" y="3860800"/>
              <a:ext cx="931863" cy="5127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小数点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1" name="Line 15"/>
            <p:cNvSpPr/>
            <p:nvPr/>
          </p:nvSpPr>
          <p:spPr>
            <a:xfrm flipV="1">
              <a:off x="996950" y="3467100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2" name="Line 16"/>
            <p:cNvSpPr/>
            <p:nvPr/>
          </p:nvSpPr>
          <p:spPr>
            <a:xfrm flipV="1">
              <a:off x="4278313" y="3560763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charRg st="4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826">
                                            <p:txEl>
                                              <p:charRg st="4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826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826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/>
              <a:t>	</a:t>
            </a:r>
            <a:r>
              <a:rPr lang="zh-CN" altLang="en-US" sz="2800" b="1" dirty="0">
                <a:solidFill>
                  <a:schemeClr val="accent2"/>
                </a:solidFill>
              </a:rPr>
              <a:t>浮点表示法</a:t>
            </a:r>
            <a:r>
              <a:rPr lang="zh-CN" altLang="en-US" sz="2800" dirty="0"/>
              <a:t>：小数点的位置可左右浮动的表示方法。其思想来源于科学计数法。</a:t>
            </a:r>
          </a:p>
          <a:p>
            <a:pPr algn="just" eaLnBrk="1" hangingPunct="1">
              <a:buNone/>
            </a:pPr>
            <a:r>
              <a:rPr lang="zh-CN" altLang="en-US" sz="2800" dirty="0"/>
              <a:t>例：△</a:t>
            </a:r>
            <a:r>
              <a:rPr lang="en-US" altLang="zh-CN" sz="2800" dirty="0"/>
              <a:t>–0.0000000000000307</a:t>
            </a:r>
          </a:p>
          <a:p>
            <a:pPr algn="just" eaLnBrk="1" hangingPunct="1">
              <a:buNone/>
            </a:pPr>
            <a:r>
              <a:rPr lang="en-US" altLang="zh-CN" sz="2800" dirty="0"/>
              <a:t>=-0.307*10</a:t>
            </a:r>
            <a:r>
              <a:rPr lang="en-US" altLang="zh-CN" sz="2800" baseline="30000" dirty="0"/>
              <a:t>-13</a:t>
            </a:r>
            <a:r>
              <a:rPr lang="en-US" altLang="zh-CN" sz="2800" dirty="0"/>
              <a:t>=-3.07*10</a:t>
            </a:r>
            <a:r>
              <a:rPr lang="en-US" altLang="zh-CN" sz="2800" baseline="30000" dirty="0"/>
              <a:t>-14</a:t>
            </a:r>
          </a:p>
          <a:p>
            <a:pPr algn="just" eaLnBrk="1" hangingPunct="1">
              <a:buNone/>
            </a:pPr>
            <a:r>
              <a:rPr lang="en-US" altLang="zh-CN" sz="2800" dirty="0"/>
              <a:t>=-30.7*10</a:t>
            </a:r>
            <a:r>
              <a:rPr lang="en-US" altLang="zh-CN" sz="2800" baseline="30000" dirty="0"/>
              <a:t>-15</a:t>
            </a:r>
            <a:r>
              <a:rPr lang="en-US" altLang="zh-CN" sz="2800" dirty="0"/>
              <a:t>=-307*10</a:t>
            </a:r>
            <a:r>
              <a:rPr lang="en-US" altLang="zh-CN" sz="2800" baseline="30000" dirty="0"/>
              <a:t>-16</a:t>
            </a:r>
            <a:r>
              <a:rPr lang="en-US" altLang="zh-CN" sz="2800" dirty="0"/>
              <a:t>…</a:t>
            </a:r>
          </a:p>
          <a:p>
            <a:pPr algn="just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  <a:r>
              <a:rPr lang="zh-CN" altLang="en-US" sz="2800" dirty="0"/>
              <a:t>浮点数的一般表示方法：	</a:t>
            </a:r>
          </a:p>
          <a:p>
            <a:pPr algn="just" eaLnBrk="1" hangingPunct="1">
              <a:buNone/>
            </a:pPr>
            <a:r>
              <a:rPr lang="zh-CN" altLang="en-US" sz="2800" dirty="0"/>
              <a:t>                      		</a:t>
            </a:r>
            <a:r>
              <a:rPr lang="en-US" altLang="zh-CN" sz="2800" dirty="0">
                <a:solidFill>
                  <a:schemeClr val="accent2"/>
                </a:solidFill>
              </a:rPr>
              <a:t>N=M*R</a:t>
            </a:r>
            <a:r>
              <a:rPr lang="en-US" altLang="zh-CN" sz="2800" baseline="30000" dirty="0">
                <a:solidFill>
                  <a:schemeClr val="accent2"/>
                </a:solidFill>
              </a:rPr>
              <a:t>E</a:t>
            </a:r>
            <a:r>
              <a:rPr lang="en-US" altLang="zh-CN" sz="2800" dirty="0"/>
              <a:t>  </a:t>
            </a:r>
          </a:p>
          <a:p>
            <a:pPr algn="just" eaLnBrk="1" hangingPunct="1"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其中，</a:t>
            </a:r>
            <a:r>
              <a:rPr lang="en-US" altLang="zh-CN" sz="2800" dirty="0"/>
              <a:t>M</a:t>
            </a:r>
            <a:r>
              <a:rPr lang="zh-CN" altLang="en-US" sz="2800" dirty="0"/>
              <a:t>为</a:t>
            </a:r>
            <a:r>
              <a:rPr lang="zh-CN" altLang="en-US" sz="2800" b="1" dirty="0"/>
              <a:t>尾数</a:t>
            </a:r>
            <a:r>
              <a:rPr lang="zh-CN" altLang="en-US" sz="2800" dirty="0"/>
              <a:t>（定点小数），</a:t>
            </a:r>
            <a:r>
              <a:rPr lang="en-US" altLang="zh-CN" sz="2800" dirty="0"/>
              <a:t>R</a:t>
            </a:r>
            <a:r>
              <a:rPr lang="zh-CN" altLang="en-US" sz="2800" dirty="0"/>
              <a:t>为</a:t>
            </a:r>
            <a:r>
              <a:rPr lang="zh-CN" altLang="en-US" sz="2800" b="1" dirty="0"/>
              <a:t>基数</a:t>
            </a:r>
            <a:r>
              <a:rPr lang="zh-CN" altLang="en-US" sz="2800" dirty="0"/>
              <a:t>（定点整数、二进制中</a:t>
            </a:r>
            <a:r>
              <a:rPr lang="en-US" altLang="zh-CN" sz="2800" dirty="0"/>
              <a:t>R=2</a:t>
            </a:r>
            <a:r>
              <a:rPr lang="zh-CN" altLang="en-US" sz="2800" dirty="0"/>
              <a:t>），</a:t>
            </a:r>
            <a:r>
              <a:rPr lang="en-US" altLang="zh-CN" sz="2800" dirty="0"/>
              <a:t>E</a:t>
            </a:r>
            <a:r>
              <a:rPr lang="zh-CN" altLang="en-US" sz="2800" dirty="0"/>
              <a:t>为</a:t>
            </a:r>
            <a:r>
              <a:rPr lang="zh-CN" altLang="en-US" sz="2800" b="1" dirty="0"/>
              <a:t>阶码</a:t>
            </a:r>
            <a:r>
              <a:rPr lang="zh-CN" altLang="en-US" sz="2800" dirty="0"/>
              <a:t>（定点整数）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浮点表示法</a:t>
            </a:r>
          </a:p>
        </p:txBody>
      </p:sp>
      <p:graphicFrame>
        <p:nvGraphicFramePr>
          <p:cNvPr id="4" name="Group 46"/>
          <p:cNvGraphicFramePr>
            <a:graphicFrameLocks noGrp="1"/>
          </p:cNvGraphicFramePr>
          <p:nvPr>
            <p:ph sz="half" idx="1"/>
          </p:nvPr>
        </p:nvGraphicFramePr>
        <p:xfrm>
          <a:off x="757238" y="2571750"/>
          <a:ext cx="7199312" cy="576580"/>
        </p:xfrm>
        <a:graphic>
          <a:graphicData uri="http://schemas.openxmlformats.org/drawingml/2006/table">
            <a:tbl>
              <a:tblPr/>
              <a:tblGrid>
                <a:gridCol w="95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阶符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BF0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阶码位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数符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．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BF0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尾数位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/>
          <p:nvPr/>
        </p:nvSpPr>
        <p:spPr>
          <a:xfrm>
            <a:off x="612775" y="4311650"/>
            <a:ext cx="3529013" cy="1068388"/>
          </a:xfrm>
          <a:prstGeom prst="rect">
            <a:avLst/>
          </a:prstGeom>
          <a:noFill/>
          <a:ln w="9525">
            <a:noFill/>
          </a:ln>
        </p:spPr>
        <p:txBody>
          <a:bodyPr lIns="54000" tIns="108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阶码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（带符号的定点整数）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24"/>
          <p:cNvSpPr/>
          <p:nvPr/>
        </p:nvSpPr>
        <p:spPr>
          <a:xfrm rot="-5400000">
            <a:off x="2251075" y="2735263"/>
            <a:ext cx="260350" cy="2924175"/>
          </a:xfrm>
          <a:prstGeom prst="leftBrace">
            <a:avLst>
              <a:gd name="adj1" fmla="val 93597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eaVer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25"/>
          <p:cNvSpPr/>
          <p:nvPr/>
        </p:nvSpPr>
        <p:spPr>
          <a:xfrm rot="-5400000">
            <a:off x="6370638" y="2735263"/>
            <a:ext cx="260350" cy="2924175"/>
          </a:xfrm>
          <a:prstGeom prst="leftBrace">
            <a:avLst>
              <a:gd name="adj1" fmla="val 93597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Box 26"/>
          <p:cNvSpPr txBox="1"/>
          <p:nvPr/>
        </p:nvSpPr>
        <p:spPr>
          <a:xfrm>
            <a:off x="4845050" y="4311650"/>
            <a:ext cx="3656013" cy="1141413"/>
          </a:xfrm>
          <a:prstGeom prst="rect">
            <a:avLst/>
          </a:prstGeom>
          <a:noFill/>
          <a:ln w="9525">
            <a:noFill/>
          </a:ln>
        </p:spPr>
        <p:txBody>
          <a:bodyPr lIns="54000" tIns="108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尾数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（带符号的定点小数）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2427288" y="3148013"/>
            <a:ext cx="1727200" cy="919162"/>
            <a:chOff x="1529" y="2160"/>
            <a:chExt cx="1088" cy="579"/>
          </a:xfrm>
        </p:grpSpPr>
        <p:sp>
          <p:nvSpPr>
            <p:cNvPr id="23575" name="Text Box 23"/>
            <p:cNvSpPr txBox="1"/>
            <p:nvPr/>
          </p:nvSpPr>
          <p:spPr>
            <a:xfrm>
              <a:off x="1529" y="2432"/>
              <a:ext cx="108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隐含小数点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6" name="Line 28"/>
            <p:cNvSpPr/>
            <p:nvPr/>
          </p:nvSpPr>
          <p:spPr>
            <a:xfrm flipV="1">
              <a:off x="2082" y="2160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" name="Group 49"/>
          <p:cNvGrpSpPr/>
          <p:nvPr/>
        </p:nvGrpSpPr>
        <p:grpSpPr>
          <a:xfrm>
            <a:off x="4802188" y="3162300"/>
            <a:ext cx="1727200" cy="904875"/>
            <a:chOff x="3025" y="2169"/>
            <a:chExt cx="1088" cy="570"/>
          </a:xfrm>
        </p:grpSpPr>
        <p:sp>
          <p:nvSpPr>
            <p:cNvPr id="23573" name="Text Box 27"/>
            <p:cNvSpPr txBox="1"/>
            <p:nvPr/>
          </p:nvSpPr>
          <p:spPr>
            <a:xfrm>
              <a:off x="3025" y="2432"/>
              <a:ext cx="108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隐含小数点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4" name="Line 29"/>
            <p:cNvSpPr/>
            <p:nvPr/>
          </p:nvSpPr>
          <p:spPr>
            <a:xfrm flipV="1">
              <a:off x="3578" y="2169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22" name="Group 2"/>
          <p:cNvGrpSpPr/>
          <p:nvPr/>
        </p:nvGrpSpPr>
        <p:grpSpPr>
          <a:xfrm>
            <a:off x="1835150" y="0"/>
            <a:ext cx="6324600" cy="808038"/>
            <a:chOff x="0" y="480"/>
            <a:chExt cx="3984" cy="509"/>
          </a:xfrm>
        </p:grpSpPr>
        <p:sp>
          <p:nvSpPr>
            <p:cNvPr id="24602" name="Text Box 3"/>
            <p:cNvSpPr txBox="1"/>
            <p:nvPr/>
          </p:nvSpPr>
          <p:spPr>
            <a:xfrm>
              <a:off x="2448" y="480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E</a:t>
              </a:r>
            </a:p>
          </p:txBody>
        </p:sp>
        <p:grpSp>
          <p:nvGrpSpPr>
            <p:cNvPr id="24603" name="Group 4"/>
            <p:cNvGrpSpPr/>
            <p:nvPr/>
          </p:nvGrpSpPr>
          <p:grpSpPr>
            <a:xfrm>
              <a:off x="0" y="624"/>
              <a:ext cx="3984" cy="365"/>
              <a:chOff x="0" y="576"/>
              <a:chExt cx="3984" cy="365"/>
            </a:xfrm>
          </p:grpSpPr>
          <p:sp>
            <p:nvSpPr>
              <p:cNvPr id="24604" name="Text Box 5"/>
              <p:cNvSpPr txBox="1"/>
              <p:nvPr/>
            </p:nvSpPr>
            <p:spPr>
              <a:xfrm>
                <a:off x="0" y="576"/>
                <a:ext cx="398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rgbClr val="FF33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rgbClr val="FF33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rgbClr val="FF33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rgbClr val="FF3300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rgbClr val="FF3300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浮点数真值：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N =  + R </a:t>
                </a:r>
                <a:r>
                  <a:rPr lang="en-US" altLang="zh-CN" b="1" dirty="0">
                    <a:solidFill>
                      <a:schemeClr val="folHlink"/>
                    </a:solidFill>
                    <a:ea typeface="黑体" panose="02010609060101010101" pitchFamily="2" charset="-122"/>
                  </a:rPr>
                  <a:t>×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M </a:t>
                </a:r>
              </a:p>
            </p:txBody>
          </p:sp>
          <p:sp>
            <p:nvSpPr>
              <p:cNvPr id="24605" name="Line 6"/>
              <p:cNvSpPr/>
              <p:nvPr/>
            </p:nvSpPr>
            <p:spPr>
              <a:xfrm>
                <a:off x="2112" y="864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09927" name="Line 7"/>
          <p:cNvSpPr/>
          <p:nvPr/>
        </p:nvSpPr>
        <p:spPr>
          <a:xfrm flipH="1">
            <a:off x="4067175" y="1989138"/>
            <a:ext cx="381000" cy="304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9928" name="Text Box 8"/>
          <p:cNvSpPr txBox="1"/>
          <p:nvPr/>
        </p:nvSpPr>
        <p:spPr>
          <a:xfrm>
            <a:off x="4510088" y="2201863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阶码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09929" name="Group 9"/>
          <p:cNvGrpSpPr/>
          <p:nvPr/>
        </p:nvGrpSpPr>
        <p:grpSpPr>
          <a:xfrm>
            <a:off x="395288" y="1268413"/>
            <a:ext cx="8569325" cy="685800"/>
            <a:chOff x="0" y="1056"/>
            <a:chExt cx="5136" cy="432"/>
          </a:xfrm>
        </p:grpSpPr>
        <p:sp>
          <p:nvSpPr>
            <p:cNvPr id="24593" name="Text Box 10"/>
            <p:cNvSpPr txBox="1"/>
            <p:nvPr/>
          </p:nvSpPr>
          <p:spPr>
            <a:xfrm>
              <a:off x="2208" y="1056"/>
              <a:ext cx="2928" cy="42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…</a:t>
              </a:r>
              <a:r>
                <a: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M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…</a:t>
              </a:r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</a:p>
          </p:txBody>
        </p:sp>
        <p:sp>
          <p:nvSpPr>
            <p:cNvPr id="24594" name="Line 11"/>
            <p:cNvSpPr/>
            <p:nvPr/>
          </p:nvSpPr>
          <p:spPr>
            <a:xfrm>
              <a:off x="259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5" name="Text Box 12"/>
            <p:cNvSpPr txBox="1"/>
            <p:nvPr/>
          </p:nvSpPr>
          <p:spPr>
            <a:xfrm>
              <a:off x="0" y="1056"/>
              <a:ext cx="269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浮点数机器格式：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96" name="Line 13"/>
            <p:cNvSpPr/>
            <p:nvPr/>
          </p:nvSpPr>
          <p:spPr>
            <a:xfrm>
              <a:off x="2928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7" name="Line 14"/>
            <p:cNvSpPr/>
            <p:nvPr/>
          </p:nvSpPr>
          <p:spPr>
            <a:xfrm>
              <a:off x="331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8" name="Line 15"/>
            <p:cNvSpPr/>
            <p:nvPr/>
          </p:nvSpPr>
          <p:spPr>
            <a:xfrm>
              <a:off x="3648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9" name="Line 16"/>
            <p:cNvSpPr/>
            <p:nvPr/>
          </p:nvSpPr>
          <p:spPr>
            <a:xfrm>
              <a:off x="403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0" name="Line 17"/>
            <p:cNvSpPr/>
            <p:nvPr/>
          </p:nvSpPr>
          <p:spPr>
            <a:xfrm>
              <a:off x="4416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1" name="Line 18"/>
            <p:cNvSpPr/>
            <p:nvPr/>
          </p:nvSpPr>
          <p:spPr>
            <a:xfrm>
              <a:off x="475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9939" name="AutoShape 19"/>
          <p:cNvSpPr/>
          <p:nvPr/>
        </p:nvSpPr>
        <p:spPr>
          <a:xfrm rot="-5400000">
            <a:off x="5141913" y="1058863"/>
            <a:ext cx="228600" cy="2232025"/>
          </a:xfrm>
          <a:prstGeom prst="leftBrace">
            <a:avLst>
              <a:gd name="adj1" fmla="val 81365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9940" name="AutoShape 20"/>
          <p:cNvSpPr/>
          <p:nvPr/>
        </p:nvSpPr>
        <p:spPr>
          <a:xfrm rot="-5400000">
            <a:off x="7539038" y="1038225"/>
            <a:ext cx="228600" cy="2273300"/>
          </a:xfrm>
          <a:prstGeom prst="leftBrace">
            <a:avLst>
              <a:gd name="adj1" fmla="val 8287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9941" name="Text Box 21"/>
          <p:cNvSpPr txBox="1"/>
          <p:nvPr/>
        </p:nvSpPr>
        <p:spPr>
          <a:xfrm>
            <a:off x="7019925" y="2205038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尾数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9942" name="Text Box 22"/>
          <p:cNvSpPr txBox="1"/>
          <p:nvPr/>
        </p:nvSpPr>
        <p:spPr>
          <a:xfrm>
            <a:off x="3203575" y="2205038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阶符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9943" name="Text Box 23"/>
          <p:cNvSpPr txBox="1"/>
          <p:nvPr/>
        </p:nvSpPr>
        <p:spPr>
          <a:xfrm>
            <a:off x="5651500" y="2205038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数符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9944" name="Line 24"/>
          <p:cNvSpPr/>
          <p:nvPr/>
        </p:nvSpPr>
        <p:spPr>
          <a:xfrm flipH="1">
            <a:off x="6443663" y="1989138"/>
            <a:ext cx="381000" cy="304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9945" name="Text Box 25"/>
          <p:cNvSpPr txBox="1"/>
          <p:nvPr/>
        </p:nvSpPr>
        <p:spPr>
          <a:xfrm>
            <a:off x="317500" y="3165475"/>
            <a:ext cx="7207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：阶码底，隐含约定，一般为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09946" name="Text Box 26"/>
          <p:cNvSpPr txBox="1"/>
          <p:nvPr/>
        </p:nvSpPr>
        <p:spPr>
          <a:xfrm>
            <a:off x="323850" y="4005263"/>
            <a:ext cx="8243888" cy="101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</a:rPr>
              <a:t>E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：阶码，为定点整数，补码或移码表示。</a:t>
            </a: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   其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2" charset="-122"/>
              </a:rPr>
              <a:t>位数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决定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2" charset="-122"/>
              </a:rPr>
              <a:t>数值范围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；</a:t>
            </a:r>
          </a:p>
        </p:txBody>
      </p:sp>
      <p:sp>
        <p:nvSpPr>
          <p:cNvPr id="209947" name="Text Box 27"/>
          <p:cNvSpPr txBox="1"/>
          <p:nvPr/>
        </p:nvSpPr>
        <p:spPr>
          <a:xfrm>
            <a:off x="4637088" y="4433888"/>
            <a:ext cx="4038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阶符表示数的大小。</a:t>
            </a:r>
          </a:p>
        </p:txBody>
      </p:sp>
      <p:sp>
        <p:nvSpPr>
          <p:cNvPr id="209948" name="Text Box 28"/>
          <p:cNvSpPr txBox="1"/>
          <p:nvPr/>
        </p:nvSpPr>
        <p:spPr>
          <a:xfrm>
            <a:off x="287338" y="5362575"/>
            <a:ext cx="8748712" cy="101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</a:rPr>
              <a:t>M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：尾数，为定点小数，原码或补码表示。</a:t>
            </a: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   其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2" charset="-122"/>
              </a:rPr>
              <a:t>位数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决定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2" charset="-122"/>
              </a:rPr>
              <a:t>数的精度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；</a:t>
            </a:r>
          </a:p>
        </p:txBody>
      </p:sp>
      <p:sp>
        <p:nvSpPr>
          <p:cNvPr id="209949" name="Text Box 29"/>
          <p:cNvSpPr txBox="1"/>
          <p:nvPr/>
        </p:nvSpPr>
        <p:spPr>
          <a:xfrm>
            <a:off x="4643438" y="5805488"/>
            <a:ext cx="4038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数符表示数的正负。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8" grpId="0"/>
      <p:bldP spid="209939" grpId="0" bldLvl="0" animBg="1"/>
      <p:bldP spid="209940" grpId="0" bldLvl="0" animBg="1"/>
      <p:bldP spid="209941" grpId="0"/>
      <p:bldP spid="209942" grpId="0"/>
      <p:bldP spid="209943" grpId="0"/>
      <p:bldP spid="209945" grpId="0"/>
      <p:bldP spid="209946" grpId="0"/>
      <p:bldP spid="209947" grpId="0"/>
      <p:bldP spid="209948" grpId="0"/>
      <p:bldP spid="2099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54737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规格化</a:t>
            </a:r>
            <a:r>
              <a:rPr lang="zh-CN" altLang="en-US" sz="2800" dirty="0">
                <a:solidFill>
                  <a:schemeClr val="accent2"/>
                </a:solidFill>
              </a:rPr>
              <a:t>：计算机规定浮点数尾数部分用纯小数形式表示。一个非规格化浮点数有多种表示形式，但规格化浮点数只有唯一的表示形式。其目的是为了提高精度。 </a:t>
            </a:r>
          </a:p>
          <a:p>
            <a:pPr eaLnBrk="1" hangingPunct="1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	原码规格化要求</a:t>
            </a:r>
            <a:r>
              <a:rPr lang="zh-CN" altLang="en-US" sz="2800" b="1" dirty="0">
                <a:solidFill>
                  <a:srgbClr val="FF0000"/>
                </a:solidFill>
              </a:rPr>
              <a:t>： </a:t>
            </a:r>
            <a:r>
              <a:rPr lang="en-US" altLang="zh-CN" sz="2800" b="1" dirty="0">
                <a:solidFill>
                  <a:srgbClr val="FF0000"/>
                </a:solidFill>
              </a:rPr>
              <a:t>0.5 &lt;= |M| &lt; 1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                 </a:t>
            </a:r>
            <a:r>
              <a:rPr lang="zh-CN" altLang="en-US" sz="2800" dirty="0">
                <a:solidFill>
                  <a:schemeClr val="accent2"/>
                </a:solidFill>
              </a:rPr>
              <a:t>即 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=1</a:t>
            </a:r>
            <a:r>
              <a:rPr lang="en-US" altLang="zh-CN" sz="2800" dirty="0">
                <a:solidFill>
                  <a:schemeClr val="accent2"/>
                </a:solidFill>
              </a:rPr>
              <a:t>  (0.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0101)</a:t>
            </a:r>
            <a:r>
              <a:rPr lang="zh-CN" altLang="en-US" sz="2800" baseline="-25000" dirty="0">
                <a:solidFill>
                  <a:schemeClr val="accent2"/>
                </a:solidFill>
              </a:rPr>
              <a:t>原</a:t>
            </a:r>
            <a:r>
              <a:rPr lang="zh-CN" altLang="en-US" sz="2800" dirty="0">
                <a:solidFill>
                  <a:schemeClr val="accent2"/>
                </a:solidFill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(1.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0101)</a:t>
            </a:r>
            <a:r>
              <a:rPr lang="zh-CN" altLang="en-US" sz="2800" baseline="-25000" dirty="0">
                <a:solidFill>
                  <a:schemeClr val="accent2"/>
                </a:solidFill>
              </a:rPr>
              <a:t>原</a:t>
            </a:r>
            <a:endParaRPr lang="en-US" altLang="zh-CN" sz="2800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   补码规格化要求：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                         -1&lt;=M&lt;-1/2 </a:t>
            </a:r>
            <a:r>
              <a:rPr lang="zh-CN" altLang="en-US" sz="2800" dirty="0">
                <a:solidFill>
                  <a:schemeClr val="accent2"/>
                </a:solidFill>
              </a:rPr>
              <a:t>或  </a:t>
            </a:r>
            <a:r>
              <a:rPr lang="en-US" altLang="zh-CN" sz="2800" b="1" dirty="0">
                <a:solidFill>
                  <a:srgbClr val="FF0000"/>
                </a:solidFill>
              </a:rPr>
              <a:t>1/2&lt;=M&lt;1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 </a:t>
            </a:r>
            <a:r>
              <a:rPr lang="zh-CN" altLang="en-US" sz="2800" dirty="0">
                <a:solidFill>
                  <a:schemeClr val="accent2"/>
                </a:solidFill>
              </a:rPr>
              <a:t>对于正数来说，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=1</a:t>
            </a:r>
            <a:r>
              <a:rPr lang="en-US" altLang="zh-CN" sz="2800" dirty="0">
                <a:solidFill>
                  <a:schemeClr val="accent2"/>
                </a:solidFill>
              </a:rPr>
              <a:t> (0.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0101)</a:t>
            </a:r>
            <a:r>
              <a:rPr lang="zh-CN" altLang="en-US" sz="2800" baseline="-25000" dirty="0">
                <a:solidFill>
                  <a:schemeClr val="accent2"/>
                </a:solidFill>
              </a:rPr>
              <a:t>补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	 </a:t>
            </a:r>
            <a:r>
              <a:rPr lang="zh-CN" altLang="en-US" sz="2800" dirty="0">
                <a:solidFill>
                  <a:schemeClr val="accent2"/>
                </a:solidFill>
              </a:rPr>
              <a:t>对于负数来说，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=0</a:t>
            </a:r>
            <a:r>
              <a:rPr lang="zh-CN" altLang="en-US" sz="2800" dirty="0">
                <a:solidFill>
                  <a:schemeClr val="accent2"/>
                </a:solidFill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(1.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en-US" altLang="zh-CN" sz="2800" dirty="0">
                <a:solidFill>
                  <a:schemeClr val="accent2"/>
                </a:solidFill>
              </a:rPr>
              <a:t>1101)</a:t>
            </a:r>
            <a:r>
              <a:rPr lang="zh-CN" altLang="en-US" sz="2800" baseline="-25000" dirty="0">
                <a:solidFill>
                  <a:schemeClr val="accent2"/>
                </a:solidFill>
              </a:rPr>
              <a:t>补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	</a:t>
            </a:r>
            <a:r>
              <a:rPr lang="zh-CN" altLang="en-US" sz="2800" dirty="0">
                <a:solidFill>
                  <a:schemeClr val="accent2"/>
                </a:solidFill>
              </a:rPr>
              <a:t>注意</a:t>
            </a:r>
            <a:r>
              <a:rPr lang="en-US" altLang="zh-CN" sz="2800" dirty="0">
                <a:solidFill>
                  <a:schemeClr val="accent2"/>
                </a:solidFill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</a:rPr>
              <a:t>– 0.5=(1.1)</a:t>
            </a:r>
            <a:r>
              <a:rPr lang="zh-CN" altLang="en-US" sz="2800" baseline="-25000" dirty="0">
                <a:solidFill>
                  <a:srgbClr val="FF0000"/>
                </a:solidFill>
              </a:rPr>
              <a:t>补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</a:rPr>
              <a:t>不是一个规格化数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683895" y="1268730"/>
            <a:ext cx="7772400" cy="197294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:△</a:t>
            </a:r>
            <a:r>
              <a:rPr lang="zh-CN" altLang="en-US" sz="2800" b="1" dirty="0"/>
              <a:t>将</a:t>
            </a:r>
            <a:r>
              <a:rPr lang="en-US" altLang="zh-CN" sz="2800" b="1" dirty="0"/>
              <a:t>X=-68(</a:t>
            </a:r>
            <a:r>
              <a:rPr lang="zh-CN" altLang="en-US" sz="2800" b="1" dirty="0"/>
              <a:t>十进制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表示成浮点数，具体格式为：阶码为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位，尾数为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位，都用补码表示。</a:t>
            </a:r>
          </a:p>
          <a:p>
            <a:pPr algn="just" eaLnBrk="1" hangingPunct="1">
              <a:buNone/>
            </a:pPr>
            <a:endParaRPr lang="en-US" altLang="zh-CN" sz="2800" dirty="0"/>
          </a:p>
        </p:txBody>
      </p:sp>
      <p:grpSp>
        <p:nvGrpSpPr>
          <p:cNvPr id="26628" name="Group 9"/>
          <p:cNvGrpSpPr/>
          <p:nvPr/>
        </p:nvGrpSpPr>
        <p:grpSpPr>
          <a:xfrm>
            <a:off x="1642745" y="3712210"/>
            <a:ext cx="3592195" cy="465455"/>
            <a:chOff x="1296" y="2544"/>
            <a:chExt cx="2352" cy="225"/>
          </a:xfrm>
        </p:grpSpPr>
        <p:sp>
          <p:nvSpPr>
            <p:cNvPr id="26629" name="Text Box 4"/>
            <p:cNvSpPr txBox="1"/>
            <p:nvPr/>
          </p:nvSpPr>
          <p:spPr>
            <a:xfrm>
              <a:off x="1296" y="2544"/>
              <a:ext cx="288" cy="22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630" name="Text Box 5"/>
            <p:cNvSpPr txBox="1"/>
            <p:nvPr/>
          </p:nvSpPr>
          <p:spPr>
            <a:xfrm>
              <a:off x="1584" y="2544"/>
              <a:ext cx="576" cy="22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1 1 1</a:t>
              </a:r>
            </a:p>
          </p:txBody>
        </p:sp>
        <p:sp>
          <p:nvSpPr>
            <p:cNvPr id="26631" name="Text Box 6"/>
            <p:cNvSpPr txBox="1"/>
            <p:nvPr/>
          </p:nvSpPr>
          <p:spPr>
            <a:xfrm>
              <a:off x="2496" y="2546"/>
              <a:ext cx="1152" cy="22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0 1 1 1 1 0 0</a:t>
              </a:r>
            </a:p>
          </p:txBody>
        </p:sp>
        <p:sp>
          <p:nvSpPr>
            <p:cNvPr id="26632" name="Text Box 7"/>
            <p:cNvSpPr txBox="1"/>
            <p:nvPr/>
          </p:nvSpPr>
          <p:spPr>
            <a:xfrm>
              <a:off x="2160" y="2544"/>
              <a:ext cx="336" cy="22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28040" y="2420620"/>
            <a:ext cx="7720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buNone/>
            </a:pPr>
            <a:r>
              <a:rPr lang="zh-CN" altLang="en-US" b="1" dirty="0">
                <a:sym typeface="+mn-ea"/>
              </a:rPr>
              <a:t>解：</a:t>
            </a:r>
            <a:endParaRPr lang="zh-CN" altLang="en-US" b="1" dirty="0"/>
          </a:p>
          <a:p>
            <a:pPr algn="just" eaLnBrk="1" hangingPunct="1">
              <a:buNone/>
            </a:pPr>
            <a:r>
              <a:rPr lang="en-US" altLang="zh-CN" b="1" dirty="0">
                <a:sym typeface="+mn-ea"/>
              </a:rPr>
              <a:t>            X=-44H=-1000100B=-0.1000100*2</a:t>
            </a:r>
            <a:r>
              <a:rPr lang="en-US" altLang="zh-CN" b="1" baseline="30000" dirty="0">
                <a:sym typeface="+mn-ea"/>
              </a:rPr>
              <a:t>+7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31595" y="4436745"/>
            <a:ext cx="5003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+mn-ea"/>
              </a:rPr>
              <a:t>  |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阶码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(4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位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)| 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尾数（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8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位）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    |</a:t>
            </a:r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dirty="0"/>
              <a:t>控制器：</a:t>
            </a: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pPr eaLnBrk="1" hangingPunct="1"/>
            <a:endParaRPr lang="en-US" altLang="zh-CN" sz="3200" b="1" kern="1200" dirty="0">
              <a:solidFill>
                <a:srgbClr val="3B5188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en-US" altLang="zh-CN" sz="3200" b="1" kern="1200" dirty="0">
                <a:solidFill>
                  <a:srgbClr val="3B5188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 </a:t>
            </a:r>
            <a:r>
              <a:rPr lang="zh-CN" altLang="en-US" sz="3200" b="1" kern="1200" dirty="0">
                <a:solidFill>
                  <a:srgbClr val="3B5188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控制器是计算机中的“神经中枢”，它负责协调整台计算机的工作，主要是分析并安排程序的执行。</a:t>
            </a:r>
          </a:p>
          <a:p>
            <a:pPr eaLnBrk="1" hangingPunct="1"/>
            <a:r>
              <a:rPr lang="zh-CN" altLang="en-US" sz="3200" b="1" kern="1200" dirty="0">
                <a:solidFill>
                  <a:srgbClr val="3B5188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在现在的计算机中，通常把运算器（</a:t>
            </a:r>
            <a:r>
              <a:rPr lang="en-US" altLang="zh-CN" sz="3200" b="1" kern="1200" dirty="0">
                <a:solidFill>
                  <a:srgbClr val="3B5188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ALU</a:t>
            </a:r>
            <a:r>
              <a:rPr lang="zh-CN" altLang="en-US" sz="3200" b="1" kern="1200" dirty="0">
                <a:solidFill>
                  <a:srgbClr val="3B5188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）和控制器合二为一，称之为</a:t>
            </a:r>
            <a:r>
              <a:rPr lang="en-US" altLang="zh-CN" sz="3200" b="1" kern="1200" dirty="0">
                <a:solidFill>
                  <a:srgbClr val="3B5188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CPU</a:t>
            </a:r>
            <a:endParaRPr lang="zh-CN" altLang="en-US" sz="3200" b="1" kern="1200" dirty="0">
              <a:solidFill>
                <a:srgbClr val="3B5188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b="1" dirty="0"/>
              <a:t>补码加减</a:t>
            </a:r>
          </a:p>
          <a:p>
            <a:pPr eaLnBrk="1" hangingPunct="1">
              <a:buNone/>
            </a:pPr>
            <a:r>
              <a:rPr lang="zh-CN" altLang="en-US" b="1" dirty="0"/>
              <a:t>	</a:t>
            </a:r>
            <a:r>
              <a:rPr lang="zh-CN" altLang="en-US" sz="2800" b="1" dirty="0"/>
              <a:t>补码加减相比原码加减来说，要简单一些：操作数用补码表示，连同符号位一起，结果也是用补码表示。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		    </a:t>
            </a:r>
            <a:r>
              <a:rPr lang="en-US" altLang="zh-CN" b="1" dirty="0">
                <a:solidFill>
                  <a:schemeClr val="accent2"/>
                </a:solidFill>
              </a:rPr>
              <a:t>(X + Y)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 X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+Y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	          </a:t>
            </a:r>
            <a:r>
              <a:rPr lang="en-US" altLang="zh-CN" b="1" dirty="0">
                <a:solidFill>
                  <a:schemeClr val="accent2"/>
                </a:solidFill>
              </a:rPr>
              <a:t>(X </a:t>
            </a:r>
            <a:r>
              <a:rPr lang="zh-CN" altLang="en-US" b="1" dirty="0">
                <a:solidFill>
                  <a:schemeClr val="accent2"/>
                </a:solidFill>
              </a:rPr>
              <a:t>－ </a:t>
            </a:r>
            <a:r>
              <a:rPr lang="en-US" altLang="zh-CN" b="1" dirty="0">
                <a:solidFill>
                  <a:schemeClr val="accent2"/>
                </a:solidFill>
              </a:rPr>
              <a:t>Y 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 X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(</a:t>
            </a:r>
            <a:r>
              <a:rPr lang="zh-CN" altLang="en-US" b="1" dirty="0">
                <a:solidFill>
                  <a:schemeClr val="accent2"/>
                </a:solidFill>
              </a:rPr>
              <a:t>－</a:t>
            </a:r>
            <a:r>
              <a:rPr lang="en-US" altLang="zh-CN" b="1" dirty="0">
                <a:solidFill>
                  <a:schemeClr val="accent2"/>
                </a:solidFill>
              </a:rPr>
              <a:t>Y)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</a:p>
          <a:p>
            <a:pPr eaLnBrk="1" hangingPunct="1">
              <a:buNone/>
            </a:pPr>
            <a:r>
              <a:rPr lang="zh-CN" altLang="en-US" b="1" dirty="0"/>
              <a:t> 其中：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zh-CN" altLang="en-US" b="1" dirty="0">
                <a:solidFill>
                  <a:schemeClr val="accent2"/>
                </a:solidFill>
              </a:rPr>
              <a:t>－</a:t>
            </a:r>
            <a:r>
              <a:rPr lang="en-US" altLang="zh-CN" b="1" dirty="0">
                <a:solidFill>
                  <a:schemeClr val="accent2"/>
                </a:solidFill>
              </a:rPr>
              <a:t>Y)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 </a:t>
            </a:r>
            <a:r>
              <a:rPr lang="en-US" altLang="zh-CN" b="1" dirty="0">
                <a:solidFill>
                  <a:schemeClr val="accent2"/>
                </a:solidFill>
              </a:rPr>
              <a:t>=  ((Y)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求补</a:t>
            </a:r>
          </a:p>
          <a:p>
            <a:pPr eaLnBrk="1" hangingPunct="1">
              <a:buNone/>
            </a:pPr>
            <a:r>
              <a:rPr lang="zh-CN" altLang="en-US" b="1" dirty="0"/>
              <a:t> 即将</a:t>
            </a:r>
            <a:r>
              <a:rPr lang="en-US" altLang="zh-CN" b="1" dirty="0">
                <a:solidFill>
                  <a:schemeClr val="accent2"/>
                </a:solidFill>
              </a:rPr>
              <a:t>(Y)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zh-CN" altLang="en-US" b="1" dirty="0"/>
              <a:t>连同符号位一起，取反加一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/>
          <p:cNvSpPr txBox="1"/>
          <p:nvPr/>
        </p:nvSpPr>
        <p:spPr>
          <a:xfrm>
            <a:off x="2819400" y="423863"/>
            <a:ext cx="33528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基本关系式</a:t>
            </a:r>
            <a:endParaRPr lang="zh-CN" altLang="en-US" sz="4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9795" name="Text Box 3"/>
          <p:cNvSpPr txBox="1"/>
          <p:nvPr/>
        </p:nvSpPr>
        <p:spPr>
          <a:xfrm>
            <a:off x="1066800" y="1524000"/>
            <a:ext cx="7826375" cy="882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( X + Y 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 X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+  Y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         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 X -  Y 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 X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+  (-Y)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     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289796" name="Text Box 4"/>
          <p:cNvSpPr txBox="1"/>
          <p:nvPr/>
        </p:nvSpPr>
        <p:spPr>
          <a:xfrm>
            <a:off x="304800" y="2462213"/>
            <a:ext cx="8229600" cy="433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式（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操作码为“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加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”时，两数直接相加。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797" name="Text Box 5"/>
          <p:cNvSpPr txBox="1"/>
          <p:nvPr/>
        </p:nvSpPr>
        <p:spPr>
          <a:xfrm>
            <a:off x="0" y="4662488"/>
            <a:ext cx="1600200" cy="903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 X=   3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 –2</a:t>
            </a:r>
          </a:p>
        </p:txBody>
      </p:sp>
      <p:sp>
        <p:nvSpPr>
          <p:cNvPr id="289798" name="Text Box 6"/>
          <p:cNvSpPr txBox="1"/>
          <p:nvPr/>
        </p:nvSpPr>
        <p:spPr>
          <a:xfrm>
            <a:off x="1295400" y="4648200"/>
            <a:ext cx="22860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1110</a:t>
            </a:r>
          </a:p>
        </p:txBody>
      </p:sp>
      <p:sp>
        <p:nvSpPr>
          <p:cNvPr id="289799" name="Line 7"/>
          <p:cNvSpPr/>
          <p:nvPr/>
        </p:nvSpPr>
        <p:spPr>
          <a:xfrm>
            <a:off x="3276600" y="53340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0" name="Line 8"/>
          <p:cNvSpPr/>
          <p:nvPr/>
        </p:nvSpPr>
        <p:spPr>
          <a:xfrm flipH="1">
            <a:off x="3429000" y="51816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1" name="Line 9"/>
          <p:cNvSpPr/>
          <p:nvPr/>
        </p:nvSpPr>
        <p:spPr>
          <a:xfrm>
            <a:off x="1524000" y="5562600"/>
            <a:ext cx="2209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2" name="Text Box 10"/>
          <p:cNvSpPr txBox="1"/>
          <p:nvPr/>
        </p:nvSpPr>
        <p:spPr>
          <a:xfrm>
            <a:off x="2133600" y="55768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0 0001</a:t>
            </a:r>
          </a:p>
        </p:txBody>
      </p:sp>
      <p:sp>
        <p:nvSpPr>
          <p:cNvPr id="289803" name="Text Box 11"/>
          <p:cNvSpPr txBox="1"/>
          <p:nvPr/>
        </p:nvSpPr>
        <p:spPr>
          <a:xfrm>
            <a:off x="2971800" y="5638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</a:p>
        </p:txBody>
      </p:sp>
      <p:sp>
        <p:nvSpPr>
          <p:cNvPr id="289804" name="Text Box 12"/>
          <p:cNvSpPr txBox="1"/>
          <p:nvPr/>
        </p:nvSpPr>
        <p:spPr>
          <a:xfrm>
            <a:off x="4495800" y="2895600"/>
            <a:ext cx="16002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X= –3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 –2</a:t>
            </a:r>
          </a:p>
        </p:txBody>
      </p:sp>
      <p:sp>
        <p:nvSpPr>
          <p:cNvPr id="289805" name="Text Box 13"/>
          <p:cNvSpPr txBox="1"/>
          <p:nvPr/>
        </p:nvSpPr>
        <p:spPr>
          <a:xfrm>
            <a:off x="5791200" y="2895600"/>
            <a:ext cx="22860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1110</a:t>
            </a:r>
          </a:p>
        </p:txBody>
      </p:sp>
      <p:sp>
        <p:nvSpPr>
          <p:cNvPr id="289806" name="Line 14"/>
          <p:cNvSpPr/>
          <p:nvPr/>
        </p:nvSpPr>
        <p:spPr>
          <a:xfrm>
            <a:off x="7772400" y="35814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7" name="Line 15"/>
          <p:cNvSpPr/>
          <p:nvPr/>
        </p:nvSpPr>
        <p:spPr>
          <a:xfrm flipH="1">
            <a:off x="7924800" y="3429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8" name="Line 16"/>
          <p:cNvSpPr/>
          <p:nvPr/>
        </p:nvSpPr>
        <p:spPr>
          <a:xfrm>
            <a:off x="6019800" y="3810000"/>
            <a:ext cx="2209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9" name="Text Box 17"/>
          <p:cNvSpPr txBox="1"/>
          <p:nvPr/>
        </p:nvSpPr>
        <p:spPr>
          <a:xfrm>
            <a:off x="6629400" y="3810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1 1011</a:t>
            </a:r>
          </a:p>
        </p:txBody>
      </p:sp>
      <p:sp>
        <p:nvSpPr>
          <p:cNvPr id="289810" name="Text Box 18"/>
          <p:cNvSpPr txBox="1"/>
          <p:nvPr/>
        </p:nvSpPr>
        <p:spPr>
          <a:xfrm>
            <a:off x="7391400" y="38100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</a:p>
        </p:txBody>
      </p:sp>
      <p:sp>
        <p:nvSpPr>
          <p:cNvPr id="289811" name="Text Box 19"/>
          <p:cNvSpPr txBox="1"/>
          <p:nvPr/>
        </p:nvSpPr>
        <p:spPr>
          <a:xfrm>
            <a:off x="0" y="2895600"/>
            <a:ext cx="16002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X=3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Y=2</a:t>
            </a:r>
          </a:p>
        </p:txBody>
      </p:sp>
      <p:sp>
        <p:nvSpPr>
          <p:cNvPr id="289812" name="Text Box 20"/>
          <p:cNvSpPr txBox="1"/>
          <p:nvPr/>
        </p:nvSpPr>
        <p:spPr>
          <a:xfrm>
            <a:off x="1143000" y="2895600"/>
            <a:ext cx="22860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0010</a:t>
            </a:r>
          </a:p>
        </p:txBody>
      </p:sp>
      <p:sp>
        <p:nvSpPr>
          <p:cNvPr id="289813" name="Line 21"/>
          <p:cNvSpPr/>
          <p:nvPr/>
        </p:nvSpPr>
        <p:spPr>
          <a:xfrm>
            <a:off x="3124200" y="35814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14" name="Line 22"/>
          <p:cNvSpPr/>
          <p:nvPr/>
        </p:nvSpPr>
        <p:spPr>
          <a:xfrm flipH="1">
            <a:off x="3276600" y="3429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15" name="Line 23"/>
          <p:cNvSpPr/>
          <p:nvPr/>
        </p:nvSpPr>
        <p:spPr>
          <a:xfrm>
            <a:off x="1371600" y="3810000"/>
            <a:ext cx="2209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16" name="Text Box 24"/>
          <p:cNvSpPr txBox="1"/>
          <p:nvPr/>
        </p:nvSpPr>
        <p:spPr>
          <a:xfrm>
            <a:off x="1981200" y="3810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0 0101</a:t>
            </a:r>
          </a:p>
        </p:txBody>
      </p:sp>
      <p:sp>
        <p:nvSpPr>
          <p:cNvPr id="289817" name="Text Box 25"/>
          <p:cNvSpPr txBox="1"/>
          <p:nvPr/>
        </p:nvSpPr>
        <p:spPr>
          <a:xfrm>
            <a:off x="2819400" y="38862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+5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</a:p>
        </p:txBody>
      </p:sp>
      <p:sp>
        <p:nvSpPr>
          <p:cNvPr id="289818" name="Text Box 26"/>
          <p:cNvSpPr txBox="1"/>
          <p:nvPr/>
        </p:nvSpPr>
        <p:spPr>
          <a:xfrm>
            <a:off x="4495800" y="4648200"/>
            <a:ext cx="16002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4) X= –3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   2</a:t>
            </a:r>
          </a:p>
        </p:txBody>
      </p:sp>
      <p:sp>
        <p:nvSpPr>
          <p:cNvPr id="289819" name="Text Box 27"/>
          <p:cNvSpPr txBox="1"/>
          <p:nvPr/>
        </p:nvSpPr>
        <p:spPr>
          <a:xfrm>
            <a:off x="5867400" y="4648200"/>
            <a:ext cx="22860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0010</a:t>
            </a:r>
          </a:p>
        </p:txBody>
      </p:sp>
      <p:sp>
        <p:nvSpPr>
          <p:cNvPr id="289820" name="Line 28"/>
          <p:cNvSpPr/>
          <p:nvPr/>
        </p:nvSpPr>
        <p:spPr>
          <a:xfrm>
            <a:off x="7848600" y="53340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21" name="Line 29"/>
          <p:cNvSpPr/>
          <p:nvPr/>
        </p:nvSpPr>
        <p:spPr>
          <a:xfrm flipH="1">
            <a:off x="8001000" y="51816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22" name="Line 30"/>
          <p:cNvSpPr/>
          <p:nvPr/>
        </p:nvSpPr>
        <p:spPr>
          <a:xfrm>
            <a:off x="6096000" y="5562600"/>
            <a:ext cx="2209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23" name="Text Box 31"/>
          <p:cNvSpPr txBox="1"/>
          <p:nvPr/>
        </p:nvSpPr>
        <p:spPr>
          <a:xfrm>
            <a:off x="6705600" y="55768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1 1111</a:t>
            </a:r>
          </a:p>
        </p:txBody>
      </p:sp>
      <p:sp>
        <p:nvSpPr>
          <p:cNvPr id="289824" name="Text Box 32"/>
          <p:cNvSpPr txBox="1"/>
          <p:nvPr/>
        </p:nvSpPr>
        <p:spPr>
          <a:xfrm>
            <a:off x="7543800" y="55768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</a:p>
        </p:txBody>
      </p:sp>
      <p:sp>
        <p:nvSpPr>
          <p:cNvPr id="289825" name="Line 33"/>
          <p:cNvSpPr/>
          <p:nvPr/>
        </p:nvSpPr>
        <p:spPr>
          <a:xfrm>
            <a:off x="5486400" y="2819400"/>
            <a:ext cx="2362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9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9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9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89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8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89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8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89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8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8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8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89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89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build="p"/>
      <p:bldP spid="289795" grpId="0"/>
      <p:bldP spid="289796" grpId="0" build="p"/>
      <p:bldP spid="289797" grpId="0" build="p"/>
      <p:bldP spid="289798" grpId="0" build="p"/>
      <p:bldP spid="289802" grpId="0" build="p"/>
      <p:bldP spid="289803" grpId="0" build="p"/>
      <p:bldP spid="289804" grpId="0" build="p"/>
      <p:bldP spid="289805" grpId="0" build="p"/>
      <p:bldP spid="289809" grpId="0" build="p"/>
      <p:bldP spid="289810" grpId="0" build="p"/>
      <p:bldP spid="289811" grpId="0" build="p"/>
      <p:bldP spid="289812" grpId="0" build="p"/>
      <p:bldP spid="289816" grpId="0" build="p"/>
      <p:bldP spid="289817" grpId="0" build="p"/>
      <p:bldP spid="289818" grpId="0" build="p"/>
      <p:bldP spid="289819" grpId="0" build="p"/>
      <p:bldP spid="289823" grpId="0" build="p"/>
      <p:bldP spid="28982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290819" name="Text Box 3"/>
          <p:cNvSpPr txBox="1"/>
          <p:nvPr/>
        </p:nvSpPr>
        <p:spPr>
          <a:xfrm>
            <a:off x="228600" y="1752600"/>
            <a:ext cx="8686800" cy="4333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式（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操作码为“减”时，将减转换为加。  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20" name="Text Box 4"/>
          <p:cNvSpPr txBox="1"/>
          <p:nvPr/>
        </p:nvSpPr>
        <p:spPr>
          <a:xfrm>
            <a:off x="0" y="4267200"/>
            <a:ext cx="16002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X=   4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 –5</a:t>
            </a:r>
          </a:p>
        </p:txBody>
      </p:sp>
      <p:sp>
        <p:nvSpPr>
          <p:cNvPr id="290821" name="Text Box 5"/>
          <p:cNvSpPr txBox="1"/>
          <p:nvPr/>
        </p:nvSpPr>
        <p:spPr>
          <a:xfrm>
            <a:off x="1143000" y="4267200"/>
            <a:ext cx="2590800" cy="1416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0100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(-Y)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0101</a:t>
            </a:r>
          </a:p>
        </p:txBody>
      </p:sp>
      <p:sp>
        <p:nvSpPr>
          <p:cNvPr id="290822" name="Line 6"/>
          <p:cNvSpPr/>
          <p:nvPr/>
        </p:nvSpPr>
        <p:spPr>
          <a:xfrm>
            <a:off x="3429000" y="54102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23" name="Line 7"/>
          <p:cNvSpPr/>
          <p:nvPr/>
        </p:nvSpPr>
        <p:spPr>
          <a:xfrm flipH="1">
            <a:off x="3581400" y="52578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24" name="Line 8"/>
          <p:cNvSpPr/>
          <p:nvPr/>
        </p:nvSpPr>
        <p:spPr>
          <a:xfrm>
            <a:off x="1219200" y="5638800"/>
            <a:ext cx="2514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25" name="Text Box 9"/>
          <p:cNvSpPr txBox="1"/>
          <p:nvPr/>
        </p:nvSpPr>
        <p:spPr>
          <a:xfrm>
            <a:off x="2209800" y="56530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0 1001</a:t>
            </a:r>
          </a:p>
        </p:txBody>
      </p:sp>
      <p:sp>
        <p:nvSpPr>
          <p:cNvPr id="290826" name="Text Box 10"/>
          <p:cNvSpPr txBox="1"/>
          <p:nvPr/>
        </p:nvSpPr>
        <p:spPr>
          <a:xfrm>
            <a:off x="3048000" y="5715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+9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</a:p>
        </p:txBody>
      </p:sp>
      <p:sp>
        <p:nvSpPr>
          <p:cNvPr id="290827" name="Text Box 11"/>
          <p:cNvSpPr txBox="1"/>
          <p:nvPr/>
        </p:nvSpPr>
        <p:spPr>
          <a:xfrm>
            <a:off x="4495800" y="4191000"/>
            <a:ext cx="16002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X= –4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   5</a:t>
            </a:r>
          </a:p>
        </p:txBody>
      </p:sp>
      <p:sp>
        <p:nvSpPr>
          <p:cNvPr id="290828" name="Text Box 12"/>
          <p:cNvSpPr txBox="1"/>
          <p:nvPr/>
        </p:nvSpPr>
        <p:spPr>
          <a:xfrm>
            <a:off x="5638800" y="4191000"/>
            <a:ext cx="2286000" cy="1416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1100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(-Y)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1011</a:t>
            </a:r>
          </a:p>
        </p:txBody>
      </p:sp>
      <p:sp>
        <p:nvSpPr>
          <p:cNvPr id="290829" name="Line 13"/>
          <p:cNvSpPr/>
          <p:nvPr/>
        </p:nvSpPr>
        <p:spPr>
          <a:xfrm>
            <a:off x="7848600" y="54102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30" name="Line 14"/>
          <p:cNvSpPr/>
          <p:nvPr/>
        </p:nvSpPr>
        <p:spPr>
          <a:xfrm flipH="1">
            <a:off x="8001000" y="52578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31" name="Line 15"/>
          <p:cNvSpPr/>
          <p:nvPr/>
        </p:nvSpPr>
        <p:spPr>
          <a:xfrm>
            <a:off x="5791200" y="5638800"/>
            <a:ext cx="2514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32" name="Text Box 16"/>
          <p:cNvSpPr txBox="1"/>
          <p:nvPr/>
        </p:nvSpPr>
        <p:spPr>
          <a:xfrm>
            <a:off x="6705600" y="56530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1 0111</a:t>
            </a:r>
          </a:p>
        </p:txBody>
      </p:sp>
      <p:sp>
        <p:nvSpPr>
          <p:cNvPr id="290833" name="Text Box 17"/>
          <p:cNvSpPr txBox="1"/>
          <p:nvPr/>
        </p:nvSpPr>
        <p:spPr>
          <a:xfrm>
            <a:off x="7543800" y="56530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</a:p>
        </p:txBody>
      </p:sp>
      <p:sp>
        <p:nvSpPr>
          <p:cNvPr id="290834" name="Text Box 18"/>
          <p:cNvSpPr txBox="1"/>
          <p:nvPr/>
        </p:nvSpPr>
        <p:spPr>
          <a:xfrm>
            <a:off x="304800" y="3200400"/>
            <a:ext cx="4267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                  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(–Y)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35" name="Line 19"/>
          <p:cNvSpPr/>
          <p:nvPr/>
        </p:nvSpPr>
        <p:spPr>
          <a:xfrm>
            <a:off x="1143000" y="3581400"/>
            <a:ext cx="990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0836" name="Text Box 20"/>
          <p:cNvSpPr txBox="1"/>
          <p:nvPr/>
        </p:nvSpPr>
        <p:spPr>
          <a:xfrm>
            <a:off x="914400" y="28956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sz="20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变补</a:t>
            </a:r>
          </a:p>
        </p:txBody>
      </p:sp>
      <p:sp>
        <p:nvSpPr>
          <p:cNvPr id="290837" name="Text Box 21"/>
          <p:cNvSpPr txBox="1"/>
          <p:nvPr/>
        </p:nvSpPr>
        <p:spPr>
          <a:xfrm>
            <a:off x="3810000" y="3168650"/>
            <a:ext cx="53340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不管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sz="20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为正或负，将其符号连同尾数一起各位变反，末位加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90838" name="Text Box 22"/>
          <p:cNvSpPr txBox="1"/>
          <p:nvPr/>
        </p:nvSpPr>
        <p:spPr>
          <a:xfrm>
            <a:off x="228600" y="2209800"/>
            <a:ext cx="7239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即将减数变补后与被减数相加。</a:t>
            </a:r>
          </a:p>
        </p:txBody>
      </p:sp>
      <p:sp>
        <p:nvSpPr>
          <p:cNvPr id="290839" name="Line 23"/>
          <p:cNvSpPr/>
          <p:nvPr/>
        </p:nvSpPr>
        <p:spPr>
          <a:xfrm>
            <a:off x="838200" y="2743200"/>
            <a:ext cx="4724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40" name="Text Box 24"/>
          <p:cNvSpPr txBox="1"/>
          <p:nvPr/>
        </p:nvSpPr>
        <p:spPr>
          <a:xfrm>
            <a:off x="1143000" y="4267200"/>
            <a:ext cx="25908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0100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1011</a:t>
            </a:r>
          </a:p>
        </p:txBody>
      </p:sp>
      <p:sp>
        <p:nvSpPr>
          <p:cNvPr id="290841" name="Text Box 25"/>
          <p:cNvSpPr txBox="1"/>
          <p:nvPr/>
        </p:nvSpPr>
        <p:spPr>
          <a:xfrm>
            <a:off x="5638800" y="4191000"/>
            <a:ext cx="22860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1100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0101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0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0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0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0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0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0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90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0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0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9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90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90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  <p:bldP spid="290820" grpId="0" build="p"/>
      <p:bldP spid="290821" grpId="0" build="p"/>
      <p:bldP spid="290825" grpId="0" build="p"/>
      <p:bldP spid="290826" grpId="0" build="p"/>
      <p:bldP spid="290827" grpId="0" build="p"/>
      <p:bldP spid="290828" grpId="0" build="p"/>
      <p:bldP spid="290832" grpId="0" build="p"/>
      <p:bldP spid="290833" grpId="0" build="p"/>
      <p:bldP spid="290834" grpId="0" build="p"/>
      <p:bldP spid="290836" grpId="0"/>
      <p:bldP spid="290837" grpId="0"/>
      <p:bldP spid="290838" grpId="0" build="p"/>
      <p:bldP spid="290840" grpId="0" build="p"/>
      <p:bldP spid="29084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b="1" dirty="0"/>
              <a:t>2.3.2</a:t>
            </a:r>
            <a:r>
              <a:rPr lang="zh-CN" altLang="en-US" b="1" dirty="0"/>
              <a:t>　溢出判断</a:t>
            </a:r>
          </a:p>
          <a:p>
            <a:pPr eaLnBrk="1" hangingPunct="1">
              <a:buNone/>
            </a:pPr>
            <a:r>
              <a:rPr lang="zh-CN" altLang="en-US" b="1" dirty="0"/>
              <a:t>	　</a:t>
            </a:r>
            <a:r>
              <a:rPr lang="zh-CN" altLang="en-US" sz="2800" b="1" dirty="0"/>
              <a:t>运算结果若超出机器数的表示范围，称为溢出。只有同符号数相加才可能产生溢出。</a:t>
            </a:r>
          </a:p>
          <a:p>
            <a:pPr eaLnBrk="1" hangingPunct="1"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9 </a:t>
            </a:r>
            <a:r>
              <a:rPr lang="zh-CN" altLang="en-US" b="1" dirty="0"/>
              <a:t>＋ </a:t>
            </a:r>
            <a:r>
              <a:rPr lang="en-US" altLang="zh-CN" b="1" dirty="0"/>
              <a:t>3 =12		11 </a:t>
            </a:r>
            <a:r>
              <a:rPr lang="zh-CN" altLang="en-US" b="1" dirty="0"/>
              <a:t>＋</a:t>
            </a:r>
            <a:r>
              <a:rPr lang="en-US" altLang="zh-CN" b="1" dirty="0"/>
              <a:t>7 =18(</a:t>
            </a:r>
            <a:r>
              <a:rPr lang="zh-CN" altLang="en-US" b="1" dirty="0"/>
              <a:t>正溢</a:t>
            </a:r>
            <a:r>
              <a:rPr lang="en-US" altLang="zh-CN" b="1" dirty="0"/>
              <a:t>)</a:t>
            </a:r>
          </a:p>
          <a:p>
            <a:pPr eaLnBrk="1" hangingPunct="1">
              <a:buNone/>
            </a:pPr>
            <a:r>
              <a:rPr lang="en-US" altLang="zh-CN" b="1" dirty="0"/>
              <a:t>     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zh-CN" b="1" dirty="0"/>
              <a:t>1001			  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zh-CN" b="1" dirty="0"/>
              <a:t>1011</a:t>
            </a:r>
          </a:p>
          <a:p>
            <a:pPr eaLnBrk="1" hangingPunct="1">
              <a:buNone/>
            </a:pPr>
            <a:r>
              <a:rPr lang="en-US" altLang="zh-CN" b="1" dirty="0"/>
              <a:t> +  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zh-CN" b="1" dirty="0"/>
              <a:t>0011		       +  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zh-CN" b="1" dirty="0"/>
              <a:t>0111</a:t>
            </a:r>
          </a:p>
          <a:p>
            <a:pPr eaLnBrk="1" hangingPunct="1">
              <a:buNone/>
            </a:pPr>
            <a:r>
              <a:rPr lang="en-US" altLang="zh-CN" b="1" dirty="0"/>
              <a:t>     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zh-CN" b="1" dirty="0"/>
              <a:t>1100			   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dirty="0"/>
              <a:t>0010</a:t>
            </a:r>
          </a:p>
          <a:p>
            <a:pPr eaLnBrk="1" hangingPunct="1">
              <a:buNone/>
            </a:pP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4339" name="Line 4"/>
          <p:cNvSpPr/>
          <p:nvPr/>
        </p:nvSpPr>
        <p:spPr>
          <a:xfrm>
            <a:off x="838200" y="4652963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0" name="Line 5"/>
          <p:cNvSpPr/>
          <p:nvPr/>
        </p:nvSpPr>
        <p:spPr>
          <a:xfrm>
            <a:off x="4114800" y="4652963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dirty="0"/>
              <a:t> (– 9)</a:t>
            </a:r>
            <a:r>
              <a:rPr lang="zh-CN" altLang="en-US" sz="2800" dirty="0"/>
              <a:t>＋</a:t>
            </a:r>
            <a:r>
              <a:rPr lang="en-US" altLang="zh-CN" sz="2800" dirty="0"/>
              <a:t>( – 3) = –12	 (–11)</a:t>
            </a:r>
            <a:r>
              <a:rPr lang="zh-CN" altLang="en-US" sz="2800" dirty="0"/>
              <a:t>＋</a:t>
            </a:r>
            <a:r>
              <a:rPr lang="en-US" altLang="zh-CN" sz="2800" dirty="0"/>
              <a:t>(–7) = –18(</a:t>
            </a:r>
            <a:r>
              <a:rPr lang="zh-CN" altLang="en-US" sz="2800" dirty="0"/>
              <a:t>负溢</a:t>
            </a:r>
            <a:r>
              <a:rPr lang="en-US" altLang="zh-CN" sz="2800" dirty="0"/>
              <a:t>)</a:t>
            </a:r>
          </a:p>
          <a:p>
            <a:pPr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0111			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0101</a:t>
            </a:r>
          </a:p>
          <a:p>
            <a:pPr eaLnBrk="1" hangingPunct="1">
              <a:buNone/>
            </a:pPr>
            <a:r>
              <a:rPr lang="en-US" altLang="zh-CN" dirty="0"/>
              <a:t> +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1101		       +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1001</a:t>
            </a:r>
          </a:p>
          <a:p>
            <a:pPr eaLnBrk="1" hangingPunct="1">
              <a:buNone/>
            </a:pPr>
            <a:r>
              <a:rPr lang="en-US" altLang="zh-CN" dirty="0"/>
              <a:t>    1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0100			 1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1110</a:t>
            </a:r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zh-CN" altLang="en-US" b="1" dirty="0"/>
              <a:t>　溢出的主要原因是：数的位数有限，结果超出给定的范围。以上的情况可以通过增加数的位数来解决。</a:t>
            </a:r>
          </a:p>
        </p:txBody>
      </p:sp>
      <p:sp>
        <p:nvSpPr>
          <p:cNvPr id="15363" name="Line 4"/>
          <p:cNvSpPr/>
          <p:nvPr/>
        </p:nvSpPr>
        <p:spPr>
          <a:xfrm>
            <a:off x="762000" y="3068638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4" name="Line 5"/>
          <p:cNvSpPr/>
          <p:nvPr/>
        </p:nvSpPr>
        <p:spPr>
          <a:xfrm>
            <a:off x="4267200" y="2992438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溢出判别逻辑之一</a:t>
            </a:r>
          </a:p>
          <a:p>
            <a:pPr eaLnBrk="1" hangingPunct="1">
              <a:buNone/>
            </a:pPr>
            <a:r>
              <a:rPr lang="zh-CN" altLang="en-US" b="1" dirty="0"/>
              <a:t>		   “溢出”＝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A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B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f</a:t>
            </a:r>
            <a:r>
              <a:rPr lang="zh-CN" altLang="en-US" b="1" dirty="0"/>
              <a:t>＋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A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B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f</a:t>
            </a:r>
          </a:p>
          <a:p>
            <a:pPr eaLnBrk="1" hangingPunct="1">
              <a:buNone/>
            </a:pPr>
            <a:r>
              <a:rPr lang="en-US" altLang="zh-CN" b="1" dirty="0"/>
              <a:t>		S</a:t>
            </a:r>
            <a:r>
              <a:rPr lang="en-US" altLang="zh-CN" b="1" baseline="-25000" dirty="0"/>
              <a:t>A</a:t>
            </a:r>
            <a:r>
              <a:rPr lang="en-US" altLang="zh-CN" b="1" dirty="0"/>
              <a:t>: </a:t>
            </a:r>
            <a:r>
              <a:rPr lang="zh-CN" altLang="en-US" b="1" dirty="0"/>
              <a:t>操作数</a:t>
            </a:r>
            <a:r>
              <a:rPr lang="en-US" altLang="zh-CN" b="1" dirty="0"/>
              <a:t>A</a:t>
            </a:r>
            <a:r>
              <a:rPr lang="zh-CN" altLang="en-US" b="1" dirty="0"/>
              <a:t>的符号位</a:t>
            </a:r>
          </a:p>
          <a:p>
            <a:pPr eaLnBrk="1" hangingPunct="1">
              <a:buNone/>
            </a:pPr>
            <a:r>
              <a:rPr lang="zh-CN" altLang="en-US" b="1" dirty="0"/>
              <a:t>		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B</a:t>
            </a:r>
            <a:r>
              <a:rPr lang="en-US" altLang="zh-CN" b="1" dirty="0"/>
              <a:t>: </a:t>
            </a:r>
            <a:r>
              <a:rPr lang="zh-CN" altLang="en-US" b="1" dirty="0"/>
              <a:t>操作数</a:t>
            </a:r>
            <a:r>
              <a:rPr lang="en-US" altLang="zh-CN" b="1" dirty="0"/>
              <a:t>B</a:t>
            </a:r>
            <a:r>
              <a:rPr lang="zh-CN" altLang="en-US" b="1" dirty="0"/>
              <a:t>的符号位</a:t>
            </a:r>
          </a:p>
          <a:p>
            <a:pPr eaLnBrk="1" hangingPunct="1">
              <a:buNone/>
            </a:pPr>
            <a:r>
              <a:rPr lang="zh-CN" altLang="en-US" b="1" dirty="0"/>
              <a:t>		 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f</a:t>
            </a:r>
            <a:r>
              <a:rPr lang="en-US" altLang="zh-CN" b="1" dirty="0"/>
              <a:t>: </a:t>
            </a:r>
            <a:r>
              <a:rPr lang="zh-CN" altLang="en-US" b="1" dirty="0"/>
              <a:t>结果的符号位</a:t>
            </a:r>
          </a:p>
          <a:p>
            <a:pPr eaLnBrk="1" hangingPunct="1">
              <a:buNone/>
            </a:pPr>
            <a:r>
              <a:rPr lang="zh-CN" altLang="en-US" b="1" dirty="0"/>
              <a:t>判断：如果两个正数相加的结果是负数；两个负数相加后的结果为正数，均表明发生溢出。</a:t>
            </a:r>
          </a:p>
          <a:p>
            <a:pPr eaLnBrk="1" hangingPunct="1">
              <a:buNone/>
            </a:pPr>
            <a:endParaRPr lang="en-US" altLang="zh-CN" b="1" dirty="0"/>
          </a:p>
        </p:txBody>
      </p:sp>
      <p:sp>
        <p:nvSpPr>
          <p:cNvPr id="16387" name="Line 4"/>
          <p:cNvSpPr/>
          <p:nvPr/>
        </p:nvSpPr>
        <p:spPr>
          <a:xfrm flipV="1">
            <a:off x="3996055" y="1988185"/>
            <a:ext cx="269240" cy="63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88" name="Line 5"/>
          <p:cNvSpPr/>
          <p:nvPr/>
        </p:nvSpPr>
        <p:spPr>
          <a:xfrm>
            <a:off x="4283393" y="1989138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89" name="Line 6"/>
          <p:cNvSpPr/>
          <p:nvPr/>
        </p:nvSpPr>
        <p:spPr>
          <a:xfrm>
            <a:off x="3491548" y="1988503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30"/>
          <p:cNvGrpSpPr/>
          <p:nvPr/>
        </p:nvGrpSpPr>
        <p:grpSpPr>
          <a:xfrm>
            <a:off x="215900" y="2349500"/>
            <a:ext cx="3592513" cy="2317750"/>
            <a:chOff x="136" y="1480"/>
            <a:chExt cx="2263" cy="1460"/>
          </a:xfrm>
        </p:grpSpPr>
        <p:sp>
          <p:nvSpPr>
            <p:cNvPr id="17410" name="Text Box 5"/>
            <p:cNvSpPr txBox="1"/>
            <p:nvPr/>
          </p:nvSpPr>
          <p:spPr>
            <a:xfrm>
              <a:off x="136" y="1480"/>
              <a:ext cx="2208" cy="8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A=10  B=7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10+7 </a:t>
              </a: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1010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</a:p>
          </p:txBody>
        </p:sp>
        <p:sp>
          <p:nvSpPr>
            <p:cNvPr id="17411" name="Text Box 6"/>
            <p:cNvSpPr txBox="1"/>
            <p:nvPr/>
          </p:nvSpPr>
          <p:spPr>
            <a:xfrm>
              <a:off x="1247" y="1933"/>
              <a:ext cx="1152" cy="6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0111</a:t>
              </a:r>
            </a:p>
          </p:txBody>
        </p:sp>
        <p:sp>
          <p:nvSpPr>
            <p:cNvPr id="17412" name="Line 7"/>
            <p:cNvSpPr/>
            <p:nvPr/>
          </p:nvSpPr>
          <p:spPr>
            <a:xfrm>
              <a:off x="2152" y="244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3" name="Line 8"/>
            <p:cNvSpPr/>
            <p:nvPr/>
          </p:nvSpPr>
          <p:spPr>
            <a:xfrm>
              <a:off x="2248" y="2344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4" name="Line 9"/>
            <p:cNvSpPr/>
            <p:nvPr/>
          </p:nvSpPr>
          <p:spPr>
            <a:xfrm>
              <a:off x="1336" y="2584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5" name="Text Box 10"/>
            <p:cNvSpPr txBox="1"/>
            <p:nvPr/>
          </p:nvSpPr>
          <p:spPr>
            <a:xfrm>
              <a:off x="1240" y="2536"/>
              <a:ext cx="11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0001     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092700" y="2349500"/>
            <a:ext cx="4267200" cy="2393950"/>
            <a:chOff x="3072" y="672"/>
            <a:chExt cx="2688" cy="1508"/>
          </a:xfrm>
        </p:grpSpPr>
        <p:sp>
          <p:nvSpPr>
            <p:cNvPr id="17417" name="Text Box 12"/>
            <p:cNvSpPr txBox="1"/>
            <p:nvPr/>
          </p:nvSpPr>
          <p:spPr>
            <a:xfrm>
              <a:off x="3072" y="672"/>
              <a:ext cx="2688" cy="8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 -10  B= -7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-10+(-7)</a:t>
              </a: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17418" name="Line 13"/>
            <p:cNvSpPr/>
            <p:nvPr/>
          </p:nvSpPr>
          <p:spPr>
            <a:xfrm>
              <a:off x="5280" y="168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9" name="Line 14"/>
            <p:cNvSpPr/>
            <p:nvPr/>
          </p:nvSpPr>
          <p:spPr>
            <a:xfrm>
              <a:off x="5376" y="1584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0" name="Line 15"/>
            <p:cNvSpPr/>
            <p:nvPr/>
          </p:nvSpPr>
          <p:spPr>
            <a:xfrm>
              <a:off x="4464" y="1824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1" name="Text Box 16"/>
            <p:cNvSpPr txBox="1"/>
            <p:nvPr/>
          </p:nvSpPr>
          <p:spPr>
            <a:xfrm>
              <a:off x="4368" y="1776"/>
              <a:ext cx="11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1111     </a:t>
              </a:r>
            </a:p>
          </p:txBody>
        </p:sp>
        <p:sp>
          <p:nvSpPr>
            <p:cNvPr id="17422" name="Text Box 17"/>
            <p:cNvSpPr txBox="1"/>
            <p:nvPr/>
          </p:nvSpPr>
          <p:spPr>
            <a:xfrm>
              <a:off x="4368" y="1200"/>
              <a:ext cx="1056" cy="6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1001</a:t>
              </a:r>
            </a:p>
          </p:txBody>
        </p:sp>
      </p:grpSp>
      <p:sp>
        <p:nvSpPr>
          <p:cNvPr id="308242" name="Text Box 18"/>
          <p:cNvSpPr txBox="1"/>
          <p:nvPr/>
        </p:nvSpPr>
        <p:spPr>
          <a:xfrm>
            <a:off x="673100" y="478790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溢出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</a:t>
            </a:r>
          </a:p>
        </p:txBody>
      </p:sp>
      <p:sp>
        <p:nvSpPr>
          <p:cNvPr id="308243" name="Text Box 19"/>
          <p:cNvSpPr txBox="1"/>
          <p:nvPr/>
        </p:nvSpPr>
        <p:spPr>
          <a:xfrm>
            <a:off x="1968500" y="4787900"/>
            <a:ext cx="609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44" name="Line 20"/>
          <p:cNvSpPr/>
          <p:nvPr/>
        </p:nvSpPr>
        <p:spPr>
          <a:xfrm>
            <a:off x="2051050" y="4941888"/>
            <a:ext cx="304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45" name="Line 21"/>
          <p:cNvSpPr/>
          <p:nvPr/>
        </p:nvSpPr>
        <p:spPr>
          <a:xfrm>
            <a:off x="2501900" y="4940300"/>
            <a:ext cx="304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46" name="Line 22"/>
          <p:cNvSpPr/>
          <p:nvPr/>
        </p:nvSpPr>
        <p:spPr>
          <a:xfrm>
            <a:off x="3492500" y="5168900"/>
            <a:ext cx="304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47" name="Text Box 23"/>
          <p:cNvSpPr txBox="1"/>
          <p:nvPr/>
        </p:nvSpPr>
        <p:spPr>
          <a:xfrm>
            <a:off x="2411413" y="4797425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48" name="Text Box 24"/>
          <p:cNvSpPr txBox="1"/>
          <p:nvPr/>
        </p:nvSpPr>
        <p:spPr>
          <a:xfrm>
            <a:off x="2882900" y="4787900"/>
            <a:ext cx="762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49" name="Text Box 25"/>
          <p:cNvSpPr txBox="1"/>
          <p:nvPr/>
        </p:nvSpPr>
        <p:spPr>
          <a:xfrm>
            <a:off x="3873500" y="4787900"/>
            <a:ext cx="609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50" name="Text Box 26"/>
          <p:cNvSpPr txBox="1"/>
          <p:nvPr/>
        </p:nvSpPr>
        <p:spPr>
          <a:xfrm>
            <a:off x="4864100" y="4787900"/>
            <a:ext cx="762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51" name="Text Box 27"/>
          <p:cNvSpPr txBox="1"/>
          <p:nvPr/>
        </p:nvSpPr>
        <p:spPr>
          <a:xfrm>
            <a:off x="4330700" y="47879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52" name="Line 28"/>
          <p:cNvSpPr/>
          <p:nvPr/>
        </p:nvSpPr>
        <p:spPr>
          <a:xfrm>
            <a:off x="4940300" y="4940300"/>
            <a:ext cx="304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53" name="Line 29"/>
          <p:cNvSpPr/>
          <p:nvPr/>
        </p:nvSpPr>
        <p:spPr>
          <a:xfrm flipH="1">
            <a:off x="3644900" y="5016500"/>
            <a:ext cx="0" cy="304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2" grpId="0" build="p"/>
      <p:bldP spid="308243" grpId="0" build="p"/>
      <p:bldP spid="308247" grpId="0" build="p"/>
      <p:bldP spid="308248" grpId="0" build="p"/>
      <p:bldP spid="308249" grpId="0" build="p"/>
      <p:bldP spid="308250" grpId="0" build="p"/>
      <p:bldP spid="3082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溢出判别逻辑之二</a:t>
            </a:r>
          </a:p>
          <a:p>
            <a:pPr eaLnBrk="1" hangingPunct="1">
              <a:buNone/>
            </a:pPr>
            <a:r>
              <a:rPr lang="zh-CN" altLang="en-US" b="1" dirty="0"/>
              <a:t>　	        “溢出”＝</a:t>
            </a:r>
            <a:r>
              <a:rPr lang="en-US" altLang="zh-CN" b="1" dirty="0"/>
              <a:t>C</a:t>
            </a:r>
            <a:r>
              <a:rPr lang="en-US" altLang="zh-CN" b="1" baseline="-25000" dirty="0"/>
              <a:t>f</a:t>
            </a:r>
            <a:r>
              <a:rPr lang="en-US" altLang="zh-CN" b="1" dirty="0"/>
              <a:t>⊕C</a:t>
            </a:r>
          </a:p>
          <a:p>
            <a:pPr eaLnBrk="1" hangingPunct="1">
              <a:buNone/>
            </a:pPr>
            <a:r>
              <a:rPr lang="en-US" altLang="zh-CN" b="1" dirty="0"/>
              <a:t>		   C</a:t>
            </a:r>
            <a:r>
              <a:rPr lang="en-US" altLang="zh-CN" b="1" baseline="-25000" dirty="0"/>
              <a:t>f</a:t>
            </a:r>
            <a:r>
              <a:rPr lang="en-US" altLang="zh-CN" b="1" dirty="0"/>
              <a:t> </a:t>
            </a:r>
            <a:r>
              <a:rPr lang="zh-CN" altLang="en-US" b="1" dirty="0"/>
              <a:t>：结果符号位产生的进位</a:t>
            </a:r>
          </a:p>
          <a:p>
            <a:pPr eaLnBrk="1" hangingPunct="1">
              <a:buNone/>
            </a:pPr>
            <a:r>
              <a:rPr lang="zh-CN" altLang="en-US" b="1" dirty="0"/>
              <a:t>		   </a:t>
            </a:r>
            <a:r>
              <a:rPr lang="en-US" altLang="zh-CN" b="1" dirty="0"/>
              <a:t>C</a:t>
            </a:r>
            <a:r>
              <a:rPr lang="zh-CN" altLang="en-US" b="1" dirty="0"/>
              <a:t>：最高有效位</a:t>
            </a:r>
            <a:r>
              <a:rPr lang="en-US" altLang="zh-CN" b="1" dirty="0"/>
              <a:t>(</a:t>
            </a:r>
            <a:r>
              <a:rPr lang="zh-CN" altLang="en-US" b="1" dirty="0"/>
              <a:t>符号位之后的第一位</a:t>
            </a:r>
            <a:r>
              <a:rPr lang="en-US" altLang="zh-CN" b="1" dirty="0"/>
              <a:t>)</a:t>
            </a:r>
            <a:r>
              <a:rPr lang="zh-CN" altLang="en-US" b="1" dirty="0"/>
              <a:t>产生的进位</a:t>
            </a:r>
          </a:p>
          <a:p>
            <a:pPr eaLnBrk="1" hangingPunct="1">
              <a:buNone/>
            </a:pPr>
            <a:endParaRPr lang="zh-CN" altLang="en-US" b="1" dirty="0"/>
          </a:p>
          <a:p>
            <a:pPr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Text Box 65"/>
          <p:cNvSpPr txBox="1"/>
          <p:nvPr/>
        </p:nvSpPr>
        <p:spPr>
          <a:xfrm>
            <a:off x="3124200" y="16764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grpSp>
        <p:nvGrpSpPr>
          <p:cNvPr id="19459" name="Group 66"/>
          <p:cNvGrpSpPr/>
          <p:nvPr/>
        </p:nvGrpSpPr>
        <p:grpSpPr>
          <a:xfrm>
            <a:off x="304800" y="0"/>
            <a:ext cx="3124200" cy="2255838"/>
            <a:chOff x="192" y="0"/>
            <a:chExt cx="1968" cy="1421"/>
          </a:xfrm>
        </p:grpSpPr>
        <p:sp>
          <p:nvSpPr>
            <p:cNvPr id="19460" name="Text Box 67"/>
            <p:cNvSpPr txBox="1"/>
            <p:nvPr/>
          </p:nvSpPr>
          <p:spPr>
            <a:xfrm>
              <a:off x="1056" y="480"/>
              <a:ext cx="105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0 0011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0 0010</a:t>
              </a:r>
            </a:p>
          </p:txBody>
        </p:sp>
        <p:sp>
          <p:nvSpPr>
            <p:cNvPr id="19461" name="Text Box 68"/>
            <p:cNvSpPr txBox="1"/>
            <p:nvPr/>
          </p:nvSpPr>
          <p:spPr>
            <a:xfrm>
              <a:off x="192" y="0"/>
              <a:ext cx="1968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A=3  B=2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3+2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19462" name="Text Box 69"/>
            <p:cNvSpPr txBox="1"/>
            <p:nvPr/>
          </p:nvSpPr>
          <p:spPr>
            <a:xfrm>
              <a:off x="1056" y="1056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0 0101     </a:t>
              </a:r>
            </a:p>
          </p:txBody>
        </p:sp>
        <p:sp>
          <p:nvSpPr>
            <p:cNvPr id="19463" name="Line 70"/>
            <p:cNvSpPr/>
            <p:nvPr/>
          </p:nvSpPr>
          <p:spPr>
            <a:xfrm>
              <a:off x="1920" y="912"/>
              <a:ext cx="19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4" name="Line 71"/>
            <p:cNvSpPr/>
            <p:nvPr/>
          </p:nvSpPr>
          <p:spPr>
            <a:xfrm>
              <a:off x="2016" y="816"/>
              <a:ext cx="1" cy="1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5" name="Line 72"/>
            <p:cNvSpPr/>
            <p:nvPr/>
          </p:nvSpPr>
          <p:spPr>
            <a:xfrm>
              <a:off x="1104" y="1056"/>
              <a:ext cx="100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466" name="Group 73"/>
          <p:cNvGrpSpPr/>
          <p:nvPr/>
        </p:nvGrpSpPr>
        <p:grpSpPr>
          <a:xfrm>
            <a:off x="4267200" y="0"/>
            <a:ext cx="3581400" cy="2255838"/>
            <a:chOff x="2928" y="0"/>
            <a:chExt cx="2256" cy="1421"/>
          </a:xfrm>
        </p:grpSpPr>
        <p:sp>
          <p:nvSpPr>
            <p:cNvPr id="19467" name="Text Box 74"/>
            <p:cNvSpPr txBox="1"/>
            <p:nvPr/>
          </p:nvSpPr>
          <p:spPr>
            <a:xfrm>
              <a:off x="2928" y="0"/>
              <a:ext cx="2208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A=10  B=7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10+7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19468" name="Text Box 75"/>
            <p:cNvSpPr txBox="1"/>
            <p:nvPr/>
          </p:nvSpPr>
          <p:spPr>
            <a:xfrm>
              <a:off x="4032" y="480"/>
              <a:ext cx="11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0 1010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0 0111</a:t>
              </a:r>
            </a:p>
          </p:txBody>
        </p:sp>
        <p:sp>
          <p:nvSpPr>
            <p:cNvPr id="19469" name="Line 76"/>
            <p:cNvSpPr/>
            <p:nvPr/>
          </p:nvSpPr>
          <p:spPr>
            <a:xfrm>
              <a:off x="4896" y="91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0" name="Line 77"/>
            <p:cNvSpPr/>
            <p:nvPr/>
          </p:nvSpPr>
          <p:spPr>
            <a:xfrm>
              <a:off x="4992" y="81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1" name="Line 78"/>
            <p:cNvSpPr/>
            <p:nvPr/>
          </p:nvSpPr>
          <p:spPr>
            <a:xfrm>
              <a:off x="4128" y="105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2" name="Text Box 79"/>
            <p:cNvSpPr txBox="1"/>
            <p:nvPr/>
          </p:nvSpPr>
          <p:spPr>
            <a:xfrm>
              <a:off x="4032" y="1056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1 0001     </a:t>
              </a:r>
            </a:p>
          </p:txBody>
        </p:sp>
      </p:grpSp>
      <p:sp>
        <p:nvSpPr>
          <p:cNvPr id="19473" name="Text Box 80"/>
          <p:cNvSpPr txBox="1"/>
          <p:nvPr/>
        </p:nvSpPr>
        <p:spPr>
          <a:xfrm>
            <a:off x="7620000" y="16764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正溢</a:t>
            </a:r>
          </a:p>
        </p:txBody>
      </p:sp>
      <p:sp>
        <p:nvSpPr>
          <p:cNvPr id="19474" name="Text Box 81"/>
          <p:cNvSpPr txBox="1"/>
          <p:nvPr/>
        </p:nvSpPr>
        <p:spPr>
          <a:xfrm>
            <a:off x="3124200" y="38862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sp>
        <p:nvSpPr>
          <p:cNvPr id="19475" name="Text Box 82"/>
          <p:cNvSpPr txBox="1"/>
          <p:nvPr/>
        </p:nvSpPr>
        <p:spPr>
          <a:xfrm>
            <a:off x="7620000" y="38862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负溢</a:t>
            </a:r>
          </a:p>
        </p:txBody>
      </p:sp>
      <p:sp>
        <p:nvSpPr>
          <p:cNvPr id="19476" name="Text Box 83"/>
          <p:cNvSpPr txBox="1"/>
          <p:nvPr/>
        </p:nvSpPr>
        <p:spPr>
          <a:xfrm>
            <a:off x="3200400" y="60960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sp>
        <p:nvSpPr>
          <p:cNvPr id="19477" name="Text Box 84"/>
          <p:cNvSpPr txBox="1"/>
          <p:nvPr/>
        </p:nvSpPr>
        <p:spPr>
          <a:xfrm>
            <a:off x="7620000" y="60960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grpSp>
        <p:nvGrpSpPr>
          <p:cNvPr id="19478" name="Group 85"/>
          <p:cNvGrpSpPr/>
          <p:nvPr/>
        </p:nvGrpSpPr>
        <p:grpSpPr>
          <a:xfrm>
            <a:off x="304800" y="2209800"/>
            <a:ext cx="3352800" cy="2255838"/>
            <a:chOff x="192" y="1392"/>
            <a:chExt cx="2112" cy="1421"/>
          </a:xfrm>
        </p:grpSpPr>
        <p:sp>
          <p:nvSpPr>
            <p:cNvPr id="19479" name="Text Box 86"/>
            <p:cNvSpPr txBox="1"/>
            <p:nvPr/>
          </p:nvSpPr>
          <p:spPr>
            <a:xfrm>
              <a:off x="192" y="1392"/>
              <a:ext cx="2112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 -3  B= -2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-3+(-2)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19480" name="Line 87"/>
            <p:cNvSpPr/>
            <p:nvPr/>
          </p:nvSpPr>
          <p:spPr>
            <a:xfrm>
              <a:off x="1920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1" name="Line 88"/>
            <p:cNvSpPr/>
            <p:nvPr/>
          </p:nvSpPr>
          <p:spPr>
            <a:xfrm>
              <a:off x="2016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2" name="Line 89"/>
            <p:cNvSpPr/>
            <p:nvPr/>
          </p:nvSpPr>
          <p:spPr>
            <a:xfrm>
              <a:off x="1104" y="244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3" name="Text Box 90"/>
            <p:cNvSpPr txBox="1"/>
            <p:nvPr/>
          </p:nvSpPr>
          <p:spPr>
            <a:xfrm>
              <a:off x="1056" y="2448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1 1011     </a:t>
              </a:r>
            </a:p>
          </p:txBody>
        </p:sp>
        <p:sp>
          <p:nvSpPr>
            <p:cNvPr id="19484" name="Text Box 91"/>
            <p:cNvSpPr txBox="1"/>
            <p:nvPr/>
          </p:nvSpPr>
          <p:spPr>
            <a:xfrm>
              <a:off x="1056" y="1872"/>
              <a:ext cx="120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1 1101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1 1110</a:t>
              </a:r>
            </a:p>
          </p:txBody>
        </p:sp>
      </p:grpSp>
      <p:grpSp>
        <p:nvGrpSpPr>
          <p:cNvPr id="19485" name="Group 92"/>
          <p:cNvGrpSpPr/>
          <p:nvPr/>
        </p:nvGrpSpPr>
        <p:grpSpPr>
          <a:xfrm>
            <a:off x="4267200" y="2209800"/>
            <a:ext cx="3733800" cy="2255838"/>
            <a:chOff x="2928" y="1392"/>
            <a:chExt cx="2352" cy="1421"/>
          </a:xfrm>
        </p:grpSpPr>
        <p:sp>
          <p:nvSpPr>
            <p:cNvPr id="19486" name="Text Box 93"/>
            <p:cNvSpPr txBox="1"/>
            <p:nvPr/>
          </p:nvSpPr>
          <p:spPr>
            <a:xfrm>
              <a:off x="2928" y="1392"/>
              <a:ext cx="2352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 -10  B= -7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-10+(-7)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19487" name="Line 94"/>
            <p:cNvSpPr/>
            <p:nvPr/>
          </p:nvSpPr>
          <p:spPr>
            <a:xfrm>
              <a:off x="4944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8" name="Line 95"/>
            <p:cNvSpPr/>
            <p:nvPr/>
          </p:nvSpPr>
          <p:spPr>
            <a:xfrm>
              <a:off x="5040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9" name="Line 96"/>
            <p:cNvSpPr/>
            <p:nvPr/>
          </p:nvSpPr>
          <p:spPr>
            <a:xfrm>
              <a:off x="4176" y="244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0" name="Text Box 97"/>
            <p:cNvSpPr txBox="1"/>
            <p:nvPr/>
          </p:nvSpPr>
          <p:spPr>
            <a:xfrm>
              <a:off x="4080" y="2448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0 1111     </a:t>
              </a:r>
            </a:p>
          </p:txBody>
        </p:sp>
        <p:sp>
          <p:nvSpPr>
            <p:cNvPr id="19491" name="Text Box 98"/>
            <p:cNvSpPr txBox="1"/>
            <p:nvPr/>
          </p:nvSpPr>
          <p:spPr>
            <a:xfrm>
              <a:off x="4080" y="1872"/>
              <a:ext cx="105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1 1001</a:t>
              </a:r>
            </a:p>
          </p:txBody>
        </p:sp>
      </p:grpSp>
      <p:grpSp>
        <p:nvGrpSpPr>
          <p:cNvPr id="19492" name="Group 99"/>
          <p:cNvGrpSpPr/>
          <p:nvPr/>
        </p:nvGrpSpPr>
        <p:grpSpPr>
          <a:xfrm>
            <a:off x="304800" y="4495800"/>
            <a:ext cx="3352800" cy="2179638"/>
            <a:chOff x="192" y="2832"/>
            <a:chExt cx="2112" cy="1373"/>
          </a:xfrm>
        </p:grpSpPr>
        <p:sp>
          <p:nvSpPr>
            <p:cNvPr id="19493" name="Text Box 100"/>
            <p:cNvSpPr txBox="1"/>
            <p:nvPr/>
          </p:nvSpPr>
          <p:spPr>
            <a:xfrm>
              <a:off x="192" y="2832"/>
              <a:ext cx="1968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A=6  B= -4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6+(-4)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19494" name="Line 101"/>
            <p:cNvSpPr/>
            <p:nvPr/>
          </p:nvSpPr>
          <p:spPr>
            <a:xfrm>
              <a:off x="1968" y="374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5" name="Line 102"/>
            <p:cNvSpPr/>
            <p:nvPr/>
          </p:nvSpPr>
          <p:spPr>
            <a:xfrm>
              <a:off x="2064" y="364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6" name="Line 103"/>
            <p:cNvSpPr/>
            <p:nvPr/>
          </p:nvSpPr>
          <p:spPr>
            <a:xfrm>
              <a:off x="1200" y="388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7" name="Text Box 104"/>
            <p:cNvSpPr txBox="1"/>
            <p:nvPr/>
          </p:nvSpPr>
          <p:spPr>
            <a:xfrm>
              <a:off x="1104" y="3840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0 0010     </a:t>
              </a:r>
            </a:p>
          </p:txBody>
        </p:sp>
        <p:sp>
          <p:nvSpPr>
            <p:cNvPr id="19498" name="Text Box 105"/>
            <p:cNvSpPr txBox="1"/>
            <p:nvPr/>
          </p:nvSpPr>
          <p:spPr>
            <a:xfrm>
              <a:off x="1104" y="3312"/>
              <a:ext cx="120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1 1100</a:t>
              </a:r>
            </a:p>
          </p:txBody>
        </p:sp>
      </p:grpSp>
      <p:grpSp>
        <p:nvGrpSpPr>
          <p:cNvPr id="19499" name="Group 106"/>
          <p:cNvGrpSpPr/>
          <p:nvPr/>
        </p:nvGrpSpPr>
        <p:grpSpPr>
          <a:xfrm>
            <a:off x="4343400" y="4495800"/>
            <a:ext cx="3581400" cy="2179638"/>
            <a:chOff x="2976" y="2832"/>
            <a:chExt cx="2256" cy="1373"/>
          </a:xfrm>
        </p:grpSpPr>
        <p:sp>
          <p:nvSpPr>
            <p:cNvPr id="19500" name="Text Box 107"/>
            <p:cNvSpPr txBox="1"/>
            <p:nvPr/>
          </p:nvSpPr>
          <p:spPr>
            <a:xfrm>
              <a:off x="2976" y="2832"/>
              <a:ext cx="2064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 -6  B=4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-6+4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19501" name="Line 108"/>
            <p:cNvSpPr/>
            <p:nvPr/>
          </p:nvSpPr>
          <p:spPr>
            <a:xfrm>
              <a:off x="4944" y="374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02" name="Line 109"/>
            <p:cNvSpPr/>
            <p:nvPr/>
          </p:nvSpPr>
          <p:spPr>
            <a:xfrm>
              <a:off x="5040" y="364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03" name="Line 110"/>
            <p:cNvSpPr/>
            <p:nvPr/>
          </p:nvSpPr>
          <p:spPr>
            <a:xfrm>
              <a:off x="4128" y="388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04" name="Text Box 111"/>
            <p:cNvSpPr txBox="1"/>
            <p:nvPr/>
          </p:nvSpPr>
          <p:spPr>
            <a:xfrm>
              <a:off x="4080" y="3840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1 1110     </a:t>
              </a:r>
            </a:p>
          </p:txBody>
        </p:sp>
        <p:sp>
          <p:nvSpPr>
            <p:cNvPr id="19505" name="Text Box 112"/>
            <p:cNvSpPr txBox="1"/>
            <p:nvPr/>
          </p:nvSpPr>
          <p:spPr>
            <a:xfrm>
              <a:off x="4080" y="3312"/>
              <a:ext cx="11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1 1010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0 0100</a:t>
              </a:r>
            </a:p>
          </p:txBody>
        </p:sp>
      </p:grpSp>
      <p:sp>
        <p:nvSpPr>
          <p:cNvPr id="309361" name="Text Box 113"/>
          <p:cNvSpPr txBox="1"/>
          <p:nvPr/>
        </p:nvSpPr>
        <p:spPr>
          <a:xfrm>
            <a:off x="457200" y="13716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=0</a:t>
            </a:r>
          </a:p>
        </p:txBody>
      </p:sp>
      <p:sp>
        <p:nvSpPr>
          <p:cNvPr id="309362" name="Text Box 114"/>
          <p:cNvSpPr txBox="1"/>
          <p:nvPr/>
        </p:nvSpPr>
        <p:spPr>
          <a:xfrm>
            <a:off x="4572000" y="13716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=1</a:t>
            </a:r>
          </a:p>
        </p:txBody>
      </p:sp>
      <p:sp>
        <p:nvSpPr>
          <p:cNvPr id="309363" name="Text Box 115"/>
          <p:cNvSpPr txBox="1"/>
          <p:nvPr/>
        </p:nvSpPr>
        <p:spPr>
          <a:xfrm>
            <a:off x="457200" y="35814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=1</a:t>
            </a:r>
          </a:p>
        </p:txBody>
      </p:sp>
      <p:sp>
        <p:nvSpPr>
          <p:cNvPr id="309364" name="Text Box 116"/>
          <p:cNvSpPr txBox="1"/>
          <p:nvPr/>
        </p:nvSpPr>
        <p:spPr>
          <a:xfrm>
            <a:off x="4724400" y="35814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=0</a:t>
            </a:r>
          </a:p>
        </p:txBody>
      </p:sp>
      <p:sp>
        <p:nvSpPr>
          <p:cNvPr id="309365" name="Text Box 117"/>
          <p:cNvSpPr txBox="1"/>
          <p:nvPr/>
        </p:nvSpPr>
        <p:spPr>
          <a:xfrm>
            <a:off x="533400" y="57912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=1</a:t>
            </a:r>
          </a:p>
        </p:txBody>
      </p:sp>
      <p:sp>
        <p:nvSpPr>
          <p:cNvPr id="309366" name="Text Box 118"/>
          <p:cNvSpPr txBox="1"/>
          <p:nvPr/>
        </p:nvSpPr>
        <p:spPr>
          <a:xfrm>
            <a:off x="4724400" y="57912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=0</a:t>
            </a:r>
          </a:p>
        </p:txBody>
      </p:sp>
      <p:sp>
        <p:nvSpPr>
          <p:cNvPr id="309367" name="Text Box 119"/>
          <p:cNvSpPr txBox="1"/>
          <p:nvPr/>
        </p:nvSpPr>
        <p:spPr>
          <a:xfrm>
            <a:off x="6248400" y="1295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9368" name="Text Box 120"/>
          <p:cNvSpPr txBox="1"/>
          <p:nvPr/>
        </p:nvSpPr>
        <p:spPr>
          <a:xfrm>
            <a:off x="1981200" y="5791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9369" name="Text Box 121"/>
          <p:cNvSpPr txBox="1"/>
          <p:nvPr/>
        </p:nvSpPr>
        <p:spPr>
          <a:xfrm>
            <a:off x="1524000" y="35052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9370" name="Text Box 122"/>
          <p:cNvSpPr txBox="1"/>
          <p:nvPr/>
        </p:nvSpPr>
        <p:spPr>
          <a:xfrm>
            <a:off x="5943600" y="3505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9371" name="Text Box 123"/>
          <p:cNvSpPr txBox="1"/>
          <p:nvPr/>
        </p:nvSpPr>
        <p:spPr>
          <a:xfrm>
            <a:off x="1905000" y="3505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9372" name="Text Box 124"/>
          <p:cNvSpPr txBox="1"/>
          <p:nvPr/>
        </p:nvSpPr>
        <p:spPr>
          <a:xfrm>
            <a:off x="1600200" y="5791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9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9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9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9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61" grpId="0" build="p"/>
      <p:bldP spid="309362" grpId="0" build="p"/>
      <p:bldP spid="309363" grpId="0" build="p"/>
      <p:bldP spid="309364" grpId="0" build="p"/>
      <p:bldP spid="309365" grpId="0" build="p"/>
      <p:bldP spid="309366" grpId="0" build="p"/>
      <p:bldP spid="309367" grpId="0" build="p"/>
      <p:bldP spid="309368" grpId="0" build="p"/>
      <p:bldP spid="309369" grpId="0" build="p"/>
      <p:bldP spid="309370" grpId="0" build="p"/>
      <p:bldP spid="309371" grpId="0" build="p"/>
      <p:bldP spid="30937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溢出判别逻辑之三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		</a:t>
            </a:r>
            <a:r>
              <a:rPr lang="zh-CN" altLang="en-US" b="1" dirty="0"/>
              <a:t>双符号位判断：将符号位扩大到两位</a:t>
            </a:r>
          </a:p>
          <a:p>
            <a:pPr eaLnBrk="1" hangingPunct="1">
              <a:buNone/>
            </a:pPr>
            <a:r>
              <a:rPr lang="zh-CN" altLang="en-US" b="1" dirty="0"/>
              <a:t>双符号位定义如下：</a:t>
            </a:r>
          </a:p>
          <a:p>
            <a:pPr eaLnBrk="1" hangingPunct="1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00----</a:t>
            </a:r>
            <a:r>
              <a:rPr lang="zh-CN" altLang="en-US" b="1" dirty="0"/>
              <a:t>结果为正，无溢出</a:t>
            </a:r>
          </a:p>
          <a:p>
            <a:pPr eaLnBrk="1" hangingPunct="1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01----</a:t>
            </a:r>
            <a:r>
              <a:rPr lang="zh-CN" altLang="en-US" b="1" dirty="0"/>
              <a:t>结果正溢</a:t>
            </a:r>
          </a:p>
          <a:p>
            <a:pPr eaLnBrk="1" hangingPunct="1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10----</a:t>
            </a:r>
            <a:r>
              <a:rPr lang="zh-CN" altLang="en-US" b="1" dirty="0"/>
              <a:t>结果负溢</a:t>
            </a:r>
          </a:p>
          <a:p>
            <a:pPr eaLnBrk="1" hangingPunct="1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11----</a:t>
            </a:r>
            <a:r>
              <a:rPr lang="zh-CN" altLang="en-US" b="1" dirty="0"/>
              <a:t>结果为负，无溢出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dirty="0"/>
              <a:t>输入、输出设备</a:t>
            </a:r>
            <a:r>
              <a:rPr lang="en-US" altLang="zh-CN" dirty="0"/>
              <a:t>: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468313" y="1357313"/>
            <a:ext cx="8218487" cy="4741862"/>
          </a:xfrm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en-US" altLang="zh-CN" sz="2800" b="1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2800" b="1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除</a:t>
            </a:r>
            <a:r>
              <a:rPr lang="en-US" altLang="zh-CN" sz="2800" b="1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sz="2800" b="1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和存储器以外的其它相关设备，主要用来作为人机交互的重要手段。通常很多设备都可以用来既作输入设备也可以用来作为输出设备。判断方法主要是看数据的流向。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/>
              <a:t> 9 </a:t>
            </a:r>
            <a:r>
              <a:rPr lang="zh-CN" altLang="en-US" sz="2800" b="1" dirty="0"/>
              <a:t>＋ </a:t>
            </a:r>
            <a:r>
              <a:rPr lang="en-US" altLang="zh-CN" sz="2800" b="1" dirty="0"/>
              <a:t>3 =12		11 </a:t>
            </a:r>
            <a:r>
              <a:rPr lang="zh-CN" altLang="en-US" sz="2800" b="1" dirty="0"/>
              <a:t>＋</a:t>
            </a:r>
            <a:r>
              <a:rPr lang="en-US" altLang="zh-CN" sz="2800" b="1" dirty="0"/>
              <a:t>7 =18(</a:t>
            </a:r>
            <a:r>
              <a:rPr lang="zh-CN" altLang="en-US" sz="2800" b="1" dirty="0"/>
              <a:t>正溢</a:t>
            </a:r>
            <a:r>
              <a:rPr lang="en-US" altLang="zh-CN" sz="2800" b="1" dirty="0"/>
              <a:t>)</a:t>
            </a:r>
          </a:p>
          <a:p>
            <a:pPr eaLnBrk="1" hangingPunct="1"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accent2"/>
                </a:solidFill>
              </a:rPr>
              <a:t>00</a:t>
            </a:r>
            <a:r>
              <a:rPr lang="en-US" altLang="zh-CN" sz="2800" b="1" dirty="0"/>
              <a:t>1001                         </a:t>
            </a:r>
            <a:r>
              <a:rPr lang="en-US" altLang="zh-CN" sz="2800" b="1" dirty="0">
                <a:solidFill>
                  <a:schemeClr val="accent2"/>
                </a:solidFill>
              </a:rPr>
              <a:t>00</a:t>
            </a:r>
            <a:r>
              <a:rPr lang="en-US" altLang="zh-CN" sz="2800" b="1" dirty="0"/>
              <a:t>1011</a:t>
            </a:r>
          </a:p>
          <a:p>
            <a:pPr eaLnBrk="1" hangingPunct="1">
              <a:buNone/>
            </a:pPr>
            <a:r>
              <a:rPr lang="en-US" altLang="zh-CN" sz="2800" b="1" dirty="0"/>
              <a:t> +   </a:t>
            </a:r>
            <a:r>
              <a:rPr lang="en-US" altLang="zh-CN" sz="2800" b="1" dirty="0">
                <a:solidFill>
                  <a:schemeClr val="accent2"/>
                </a:solidFill>
              </a:rPr>
              <a:t>00</a:t>
            </a:r>
            <a:r>
              <a:rPr lang="en-US" altLang="zh-CN" sz="2800" b="1" dirty="0"/>
              <a:t>0011		   +       </a:t>
            </a:r>
            <a:r>
              <a:rPr lang="en-US" altLang="zh-CN" sz="2800" b="1" dirty="0">
                <a:solidFill>
                  <a:schemeClr val="accent2"/>
                </a:solidFill>
              </a:rPr>
              <a:t>00</a:t>
            </a:r>
            <a:r>
              <a:rPr lang="en-US" altLang="zh-CN" sz="2800" b="1" dirty="0"/>
              <a:t>0111</a:t>
            </a:r>
          </a:p>
          <a:p>
            <a:pPr eaLnBrk="1" hangingPunct="1"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accent2"/>
                </a:solidFill>
              </a:rPr>
              <a:t>00</a:t>
            </a:r>
            <a:r>
              <a:rPr lang="en-US" altLang="zh-CN" sz="2800" b="1" dirty="0"/>
              <a:t>1100		            </a:t>
            </a:r>
            <a:r>
              <a:rPr lang="en-US" altLang="zh-CN" sz="2800" b="1" dirty="0">
                <a:solidFill>
                  <a:schemeClr val="accent2"/>
                </a:solidFill>
              </a:rPr>
              <a:t>01</a:t>
            </a:r>
            <a:r>
              <a:rPr lang="en-US" altLang="zh-CN" sz="2800" b="1" dirty="0"/>
              <a:t>0010</a:t>
            </a:r>
          </a:p>
          <a:p>
            <a:pPr eaLnBrk="1" hangingPunct="1">
              <a:buNone/>
            </a:pPr>
            <a:r>
              <a:rPr lang="en-US" altLang="zh-CN" b="1" dirty="0"/>
              <a:t> (-</a:t>
            </a:r>
            <a:r>
              <a:rPr lang="en-US" altLang="zh-CN" sz="2800" b="1" dirty="0"/>
              <a:t>9) </a:t>
            </a:r>
            <a:r>
              <a:rPr lang="zh-CN" altLang="en-US" sz="2800" b="1" dirty="0"/>
              <a:t>＋</a:t>
            </a:r>
            <a:r>
              <a:rPr lang="en-US" altLang="zh-CN" sz="2800" b="1" dirty="0"/>
              <a:t>(-3) =-12		(-11) </a:t>
            </a:r>
            <a:r>
              <a:rPr lang="zh-CN" altLang="en-US" sz="2800" b="1" dirty="0"/>
              <a:t>＋</a:t>
            </a:r>
            <a:r>
              <a:rPr lang="en-US" altLang="zh-CN" sz="2800" b="1" dirty="0"/>
              <a:t>(-7) =-18(</a:t>
            </a:r>
            <a:r>
              <a:rPr lang="zh-CN" altLang="en-US" sz="2800" b="1" dirty="0"/>
              <a:t>负溢</a:t>
            </a:r>
            <a:r>
              <a:rPr lang="en-US" altLang="zh-CN" sz="2800" b="1" dirty="0"/>
              <a:t>)</a:t>
            </a:r>
          </a:p>
          <a:p>
            <a:pPr eaLnBrk="1" hangingPunct="1"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accent2"/>
                </a:solidFill>
              </a:rPr>
              <a:t>11</a:t>
            </a:r>
            <a:r>
              <a:rPr lang="en-US" altLang="zh-CN" sz="2800" b="1" dirty="0"/>
              <a:t>0111			   </a:t>
            </a:r>
            <a:r>
              <a:rPr lang="en-US" altLang="zh-CN" sz="2800" b="1" dirty="0">
                <a:solidFill>
                  <a:schemeClr val="accent2"/>
                </a:solidFill>
              </a:rPr>
              <a:t>11</a:t>
            </a:r>
            <a:r>
              <a:rPr lang="en-US" altLang="zh-CN" sz="2800" b="1" dirty="0"/>
              <a:t>0101</a:t>
            </a:r>
          </a:p>
          <a:p>
            <a:pPr eaLnBrk="1" hangingPunct="1">
              <a:buNone/>
            </a:pPr>
            <a:r>
              <a:rPr lang="en-US" altLang="zh-CN" sz="2800" b="1" dirty="0"/>
              <a:t> +   </a:t>
            </a:r>
            <a:r>
              <a:rPr lang="en-US" altLang="zh-CN" sz="2800" b="1" dirty="0">
                <a:solidFill>
                  <a:schemeClr val="accent2"/>
                </a:solidFill>
              </a:rPr>
              <a:t>11</a:t>
            </a:r>
            <a:r>
              <a:rPr lang="en-US" altLang="zh-CN" sz="2800" b="1" dirty="0"/>
              <a:t>1101		       +    </a:t>
            </a:r>
            <a:r>
              <a:rPr lang="en-US" altLang="zh-CN" sz="2800" b="1" dirty="0">
                <a:solidFill>
                  <a:schemeClr val="accent2"/>
                </a:solidFill>
              </a:rPr>
              <a:t>11</a:t>
            </a:r>
            <a:r>
              <a:rPr lang="en-US" altLang="zh-CN" sz="2800" b="1" dirty="0"/>
              <a:t>1001</a:t>
            </a:r>
          </a:p>
          <a:p>
            <a:pPr eaLnBrk="1" hangingPunct="1"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accent2"/>
                </a:solidFill>
              </a:rPr>
              <a:t>11</a:t>
            </a:r>
            <a:r>
              <a:rPr lang="en-US" altLang="zh-CN" sz="2800" b="1" dirty="0"/>
              <a:t>0100			   </a:t>
            </a:r>
            <a:r>
              <a:rPr lang="en-US" altLang="zh-CN" sz="2800" b="1" dirty="0">
                <a:solidFill>
                  <a:schemeClr val="accent2"/>
                </a:solidFill>
              </a:rPr>
              <a:t>10</a:t>
            </a:r>
            <a:r>
              <a:rPr lang="en-US" altLang="zh-CN" sz="2800" b="1" dirty="0"/>
              <a:t>1110</a:t>
            </a:r>
            <a:endParaRPr lang="en-US" altLang="zh-CN" b="1" dirty="0"/>
          </a:p>
        </p:txBody>
      </p:sp>
      <p:sp>
        <p:nvSpPr>
          <p:cNvPr id="21507" name="Line 4"/>
          <p:cNvSpPr/>
          <p:nvPr/>
        </p:nvSpPr>
        <p:spPr>
          <a:xfrm>
            <a:off x="838200" y="28575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8" name="Line 5"/>
          <p:cNvSpPr/>
          <p:nvPr/>
        </p:nvSpPr>
        <p:spPr>
          <a:xfrm>
            <a:off x="3886200" y="27813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Line 6"/>
          <p:cNvSpPr/>
          <p:nvPr/>
        </p:nvSpPr>
        <p:spPr>
          <a:xfrm>
            <a:off x="914400" y="4991100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10" name="Line 7"/>
          <p:cNvSpPr/>
          <p:nvPr/>
        </p:nvSpPr>
        <p:spPr>
          <a:xfrm>
            <a:off x="4114800" y="49911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/>
          <p:nvPr/>
        </p:nvSpPr>
        <p:spPr>
          <a:xfrm>
            <a:off x="114300" y="1247775"/>
            <a:ext cx="7924800" cy="1624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补码一位乘法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算法分析</a:t>
            </a:r>
            <a:endParaRPr lang="zh-CN" altLang="en-US" sz="3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 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 X0.X1X2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Xn</a:t>
            </a:r>
            <a:endParaRPr lang="en-US" altLang="zh-CN" sz="3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43" name="Text Box 3"/>
          <p:cNvSpPr txBox="1"/>
          <p:nvPr/>
        </p:nvSpPr>
        <p:spPr>
          <a:xfrm>
            <a:off x="0" y="2874963"/>
            <a:ext cx="9144000" cy="336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为正：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补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= 0.Y1Y2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Yn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 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(XY)</a:t>
            </a:r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 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 X</a:t>
            </a:r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(0.Y1Y2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Yn)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为负：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补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= 1.Y1Y2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Yn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(XY)</a:t>
            </a:r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 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 X</a:t>
            </a:r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(0.Y1Y2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Yn)+(-X)</a:t>
            </a:r>
            <a:r>
              <a:rPr lang="zh-CN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endParaRPr lang="zh-CN" altLang="en-US" sz="3200" b="1" dirty="0">
              <a:solidFill>
                <a:srgbClr val="3333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符号任意：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(XY)</a:t>
            </a:r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 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 X</a:t>
            </a:r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(0.Y1Y2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Yn)+(-X)</a:t>
            </a:r>
            <a:r>
              <a:rPr lang="zh-CN" altLang="zh-CN" sz="32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Y0</a:t>
            </a:r>
          </a:p>
        </p:txBody>
      </p:sp>
      <p:sp>
        <p:nvSpPr>
          <p:cNvPr id="317444" name="Text Box 4"/>
          <p:cNvSpPr txBox="1"/>
          <p:nvPr/>
        </p:nvSpPr>
        <p:spPr>
          <a:xfrm>
            <a:off x="6372225" y="630555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符号位</a:t>
            </a:r>
          </a:p>
        </p:txBody>
      </p:sp>
      <p:sp>
        <p:nvSpPr>
          <p:cNvPr id="317445" name="Line 5"/>
          <p:cNvSpPr/>
          <p:nvPr/>
        </p:nvSpPr>
        <p:spPr>
          <a:xfrm flipH="1">
            <a:off x="7591425" y="6148388"/>
            <a:ext cx="609600" cy="304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build="p"/>
      <p:bldP spid="317443" grpId="0" build="p"/>
      <p:bldP spid="317444" grpId="0" build="p" advAuto="100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/>
          <p:nvPr/>
        </p:nvSpPr>
        <p:spPr>
          <a:xfrm>
            <a:off x="228600" y="584200"/>
            <a:ext cx="9144000" cy="1135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）展开为部分积的累加和形式：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(XY)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 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= X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(0.Y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)+(-X)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8467" name="Text Box 3"/>
          <p:cNvSpPr txBox="1"/>
          <p:nvPr/>
        </p:nvSpPr>
        <p:spPr>
          <a:xfrm>
            <a:off x="228600" y="1879600"/>
            <a:ext cx="91440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= X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(0.Y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)-X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28600" y="2260600"/>
            <a:ext cx="9144000" cy="781050"/>
            <a:chOff x="0" y="2352"/>
            <a:chExt cx="5760" cy="492"/>
          </a:xfrm>
        </p:grpSpPr>
        <p:sp>
          <p:nvSpPr>
            <p:cNvPr id="31748" name="Text Box 5"/>
            <p:cNvSpPr txBox="1"/>
            <p:nvPr/>
          </p:nvSpPr>
          <p:spPr>
            <a:xfrm>
              <a:off x="0" y="2544"/>
              <a:ext cx="576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 X</a:t>
              </a:r>
              <a:r>
                <a: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补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(-Y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 Y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600" b="1" dirty="0">
                  <a:solidFill>
                    <a:schemeClr val="accent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……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 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49" name="Text Box 6"/>
            <p:cNvSpPr txBox="1"/>
            <p:nvPr/>
          </p:nvSpPr>
          <p:spPr>
            <a:xfrm>
              <a:off x="1536" y="2352"/>
              <a:ext cx="31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-1</a:t>
              </a: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  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-2</a:t>
              </a: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          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-n</a:t>
              </a:r>
              <a:endParaRPr lang="en-US" altLang="zh-CN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0" y="2946400"/>
            <a:ext cx="9144000" cy="781050"/>
            <a:chOff x="-144" y="1488"/>
            <a:chExt cx="5760" cy="492"/>
          </a:xfrm>
        </p:grpSpPr>
        <p:sp>
          <p:nvSpPr>
            <p:cNvPr id="31751" name="Text Box 8"/>
            <p:cNvSpPr txBox="1"/>
            <p:nvPr/>
          </p:nvSpPr>
          <p:spPr>
            <a:xfrm>
              <a:off x="-144" y="1680"/>
              <a:ext cx="576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 X</a:t>
              </a:r>
              <a:r>
                <a: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补</a:t>
              </a: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-Y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+(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Y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-2 Y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)+(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 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-2 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)+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……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52" name="AutoShape 9"/>
            <p:cNvSpPr/>
            <p:nvPr/>
          </p:nvSpPr>
          <p:spPr>
            <a:xfrm>
              <a:off x="864" y="1680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Text Box 10"/>
            <p:cNvSpPr txBox="1"/>
            <p:nvPr/>
          </p:nvSpPr>
          <p:spPr>
            <a:xfrm>
              <a:off x="2064" y="1488"/>
              <a:ext cx="23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-1</a:t>
              </a: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-1     -2</a:t>
              </a: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228600" y="3708400"/>
            <a:ext cx="5638800" cy="781050"/>
            <a:chOff x="0" y="1968"/>
            <a:chExt cx="3552" cy="492"/>
          </a:xfrm>
        </p:grpSpPr>
        <p:sp>
          <p:nvSpPr>
            <p:cNvPr id="31755" name="AutoShape 12"/>
            <p:cNvSpPr/>
            <p:nvPr/>
          </p:nvSpPr>
          <p:spPr>
            <a:xfrm flipH="1">
              <a:off x="2304" y="2160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Text Box 13"/>
            <p:cNvSpPr txBox="1"/>
            <p:nvPr/>
          </p:nvSpPr>
          <p:spPr>
            <a:xfrm>
              <a:off x="720" y="1968"/>
              <a:ext cx="20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-(n-1)    -n</a:t>
              </a: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</a:p>
          </p:txBody>
        </p:sp>
        <p:sp>
          <p:nvSpPr>
            <p:cNvPr id="31757" name="Text Box 14"/>
            <p:cNvSpPr txBox="1"/>
            <p:nvPr/>
          </p:nvSpPr>
          <p:spPr>
            <a:xfrm>
              <a:off x="0" y="2160"/>
              <a:ext cx="3552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+(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   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-2 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228600" y="4470400"/>
            <a:ext cx="9144000" cy="781050"/>
            <a:chOff x="0" y="2448"/>
            <a:chExt cx="5760" cy="492"/>
          </a:xfrm>
        </p:grpSpPr>
        <p:sp>
          <p:nvSpPr>
            <p:cNvPr id="31759" name="Text Box 16"/>
            <p:cNvSpPr txBox="1"/>
            <p:nvPr/>
          </p:nvSpPr>
          <p:spPr>
            <a:xfrm>
              <a:off x="0" y="2640"/>
              <a:ext cx="576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 X</a:t>
              </a:r>
              <a:r>
                <a: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补 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(Y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-Y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)+2 (Y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-Y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)+2 (Y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-Y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)+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……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60" name="AutoShape 17"/>
            <p:cNvSpPr/>
            <p:nvPr/>
          </p:nvSpPr>
          <p:spPr>
            <a:xfrm>
              <a:off x="912" y="2592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1" name="Text Box 18"/>
            <p:cNvSpPr txBox="1"/>
            <p:nvPr/>
          </p:nvSpPr>
          <p:spPr>
            <a:xfrm>
              <a:off x="2064" y="2448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-1             -2</a:t>
              </a: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533400" y="5156200"/>
            <a:ext cx="3962400" cy="781050"/>
            <a:chOff x="192" y="2880"/>
            <a:chExt cx="2496" cy="492"/>
          </a:xfrm>
        </p:grpSpPr>
        <p:grpSp>
          <p:nvGrpSpPr>
            <p:cNvPr id="31763" name="Group 20"/>
            <p:cNvGrpSpPr/>
            <p:nvPr/>
          </p:nvGrpSpPr>
          <p:grpSpPr>
            <a:xfrm>
              <a:off x="192" y="2880"/>
              <a:ext cx="2496" cy="492"/>
              <a:chOff x="192" y="2880"/>
              <a:chExt cx="2496" cy="492"/>
            </a:xfrm>
          </p:grpSpPr>
          <p:sp>
            <p:nvSpPr>
              <p:cNvPr id="31764" name="Text Box 21"/>
              <p:cNvSpPr txBox="1"/>
              <p:nvPr/>
            </p:nvSpPr>
            <p:spPr>
              <a:xfrm>
                <a:off x="192" y="3072"/>
                <a:ext cx="2496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 </a:t>
                </a:r>
                <a:r>
                  <a:rPr lang="en-US" altLang="zh-CN" sz="36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+2 (0   -Y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n</a:t>
                </a:r>
                <a:r>
                  <a:rPr lang="en-US" altLang="zh-CN" sz="36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)</a:t>
                </a:r>
                <a:endPara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65" name="Text Box 22"/>
              <p:cNvSpPr txBox="1"/>
              <p:nvPr/>
            </p:nvSpPr>
            <p:spPr>
              <a:xfrm>
                <a:off x="576" y="2880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-n</a:t>
                </a:r>
              </a:p>
            </p:txBody>
          </p:sp>
        </p:grpSp>
        <p:sp>
          <p:nvSpPr>
            <p:cNvPr id="31766" name="AutoShape 23"/>
            <p:cNvSpPr/>
            <p:nvPr/>
          </p:nvSpPr>
          <p:spPr>
            <a:xfrm>
              <a:off x="2016" y="3072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533400" y="5156200"/>
            <a:ext cx="3962400" cy="781050"/>
            <a:chOff x="192" y="2880"/>
            <a:chExt cx="2496" cy="492"/>
          </a:xfrm>
        </p:grpSpPr>
        <p:grpSp>
          <p:nvGrpSpPr>
            <p:cNvPr id="31768" name="Group 25"/>
            <p:cNvGrpSpPr/>
            <p:nvPr/>
          </p:nvGrpSpPr>
          <p:grpSpPr>
            <a:xfrm>
              <a:off x="192" y="2880"/>
              <a:ext cx="2496" cy="492"/>
              <a:chOff x="192" y="2880"/>
              <a:chExt cx="2496" cy="492"/>
            </a:xfrm>
          </p:grpSpPr>
          <p:sp>
            <p:nvSpPr>
              <p:cNvPr id="31769" name="Text Box 26"/>
              <p:cNvSpPr txBox="1"/>
              <p:nvPr/>
            </p:nvSpPr>
            <p:spPr>
              <a:xfrm>
                <a:off x="192" y="3072"/>
                <a:ext cx="2496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 </a:t>
                </a:r>
                <a:r>
                  <a:rPr lang="en-US" altLang="zh-CN" sz="36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+2 (</a:t>
                </a:r>
                <a:r>
                  <a:rPr lang="en-US" altLang="zh-CN" sz="3600" b="1" dirty="0">
                    <a:solidFill>
                      <a:srgbClr val="DDDDDD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0</a:t>
                </a:r>
                <a:r>
                  <a:rPr lang="en-US" altLang="zh-CN" sz="36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   -Y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n</a:t>
                </a:r>
                <a:r>
                  <a:rPr lang="en-US" altLang="zh-CN" sz="36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)</a:t>
                </a:r>
                <a:endPara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70" name="Text Box 27"/>
              <p:cNvSpPr txBox="1"/>
              <p:nvPr/>
            </p:nvSpPr>
            <p:spPr>
              <a:xfrm>
                <a:off x="576" y="2880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-n</a:t>
                </a:r>
              </a:p>
            </p:txBody>
          </p:sp>
        </p:grpSp>
        <p:sp>
          <p:nvSpPr>
            <p:cNvPr id="31771" name="AutoShape 28"/>
            <p:cNvSpPr/>
            <p:nvPr/>
          </p:nvSpPr>
          <p:spPr>
            <a:xfrm>
              <a:off x="2016" y="3072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8493" name="Text Box 29"/>
          <p:cNvSpPr txBox="1"/>
          <p:nvPr/>
        </p:nvSpPr>
        <p:spPr>
          <a:xfrm>
            <a:off x="1676400" y="530860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n+1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" name="Group 30"/>
          <p:cNvGrpSpPr/>
          <p:nvPr/>
        </p:nvGrpSpPr>
        <p:grpSpPr>
          <a:xfrm>
            <a:off x="228600" y="4470400"/>
            <a:ext cx="9144000" cy="781050"/>
            <a:chOff x="0" y="2448"/>
            <a:chExt cx="5760" cy="492"/>
          </a:xfrm>
        </p:grpSpPr>
        <p:sp>
          <p:nvSpPr>
            <p:cNvPr id="31774" name="Text Box 31"/>
            <p:cNvSpPr txBox="1"/>
            <p:nvPr/>
          </p:nvSpPr>
          <p:spPr>
            <a:xfrm>
              <a:off x="0" y="2640"/>
              <a:ext cx="576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 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X</a:t>
              </a: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补</a:t>
              </a:r>
              <a:r>
                <a: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)+2 (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)+2 (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)+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……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75" name="AutoShape 32"/>
            <p:cNvSpPr/>
            <p:nvPr/>
          </p:nvSpPr>
          <p:spPr>
            <a:xfrm>
              <a:off x="912" y="2592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6" name="Text Box 33"/>
            <p:cNvSpPr txBox="1"/>
            <p:nvPr/>
          </p:nvSpPr>
          <p:spPr>
            <a:xfrm>
              <a:off x="2064" y="2448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-1             -2</a:t>
              </a:r>
            </a:p>
          </p:txBody>
        </p:sp>
      </p:grpSp>
      <p:grpSp>
        <p:nvGrpSpPr>
          <p:cNvPr id="11" name="Group 34"/>
          <p:cNvGrpSpPr/>
          <p:nvPr/>
        </p:nvGrpSpPr>
        <p:grpSpPr>
          <a:xfrm>
            <a:off x="533400" y="5156200"/>
            <a:ext cx="3962400" cy="793750"/>
            <a:chOff x="2880" y="3552"/>
            <a:chExt cx="2496" cy="500"/>
          </a:xfrm>
        </p:grpSpPr>
        <p:grpSp>
          <p:nvGrpSpPr>
            <p:cNvPr id="31778" name="Group 35"/>
            <p:cNvGrpSpPr/>
            <p:nvPr/>
          </p:nvGrpSpPr>
          <p:grpSpPr>
            <a:xfrm>
              <a:off x="2880" y="3552"/>
              <a:ext cx="2496" cy="492"/>
              <a:chOff x="192" y="2880"/>
              <a:chExt cx="2496" cy="492"/>
            </a:xfrm>
          </p:grpSpPr>
          <p:grpSp>
            <p:nvGrpSpPr>
              <p:cNvPr id="31779" name="Group 36"/>
              <p:cNvGrpSpPr/>
              <p:nvPr/>
            </p:nvGrpSpPr>
            <p:grpSpPr>
              <a:xfrm>
                <a:off x="192" y="2880"/>
                <a:ext cx="2496" cy="492"/>
                <a:chOff x="192" y="2880"/>
                <a:chExt cx="2496" cy="492"/>
              </a:xfrm>
            </p:grpSpPr>
            <p:sp>
              <p:nvSpPr>
                <p:cNvPr id="31780" name="Text Box 37"/>
                <p:cNvSpPr txBox="1"/>
                <p:nvPr/>
              </p:nvSpPr>
              <p:spPr>
                <a:xfrm>
                  <a:off x="192" y="3072"/>
                  <a:ext cx="2496" cy="3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zh-CN" altLang="zh-CN" sz="2800" b="1" dirty="0">
                      <a:latin typeface="黑体" panose="02010609060101010101" pitchFamily="2" charset="-122"/>
                      <a:ea typeface="黑体" panose="02010609060101010101" pitchFamily="2" charset="-122"/>
                    </a:rPr>
                    <a:t> </a:t>
                  </a:r>
                  <a:r>
                    <a:rPr lang="en-US" altLang="zh-CN" sz="3600" b="1" dirty="0">
                      <a:latin typeface="黑体" panose="02010609060101010101" pitchFamily="2" charset="-122"/>
                      <a:ea typeface="黑体" panose="02010609060101010101" pitchFamily="2" charset="-122"/>
                    </a:rPr>
                    <a:t>+2 (</a:t>
                  </a:r>
                  <a:r>
                    <a:rPr lang="en-US" altLang="zh-CN" sz="3600" b="1" dirty="0">
                      <a:solidFill>
                        <a:srgbClr val="DDDDDD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0</a:t>
                  </a:r>
                  <a:r>
                    <a:rPr lang="en-US" altLang="zh-CN" sz="3600" b="1" dirty="0">
                      <a:latin typeface="黑体" panose="02010609060101010101" pitchFamily="2" charset="-122"/>
                      <a:ea typeface="黑体" panose="02010609060101010101" pitchFamily="2" charset="-122"/>
                    </a:rPr>
                    <a:t>   </a:t>
                  </a:r>
                  <a:r>
                    <a:rPr lang="en-US" altLang="zh-CN" sz="3600" b="1" dirty="0">
                      <a:solidFill>
                        <a:schemeClr val="accent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-Y</a:t>
                  </a:r>
                  <a:r>
                    <a:rPr lang="en-US" altLang="zh-CN" sz="2800" b="1" dirty="0">
                      <a:solidFill>
                        <a:schemeClr val="accent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n</a:t>
                  </a:r>
                  <a:r>
                    <a:rPr lang="en-US" altLang="zh-CN" sz="3600" b="1" dirty="0">
                      <a:latin typeface="黑体" panose="02010609060101010101" pitchFamily="2" charset="-122"/>
                      <a:ea typeface="黑体" panose="02010609060101010101" pitchFamily="2" charset="-122"/>
                    </a:rPr>
                    <a:t>)</a:t>
                  </a:r>
                  <a:endParaRPr lang="en-US" altLang="zh-CN" sz="28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31781" name="Text Box 38"/>
                <p:cNvSpPr txBox="1"/>
                <p:nvPr/>
              </p:nvSpPr>
              <p:spPr>
                <a:xfrm>
                  <a:off x="576" y="2880"/>
                  <a:ext cx="48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黑体" panose="02010609060101010101" pitchFamily="2" charset="-122"/>
                      <a:ea typeface="黑体" panose="02010609060101010101" pitchFamily="2" charset="-122"/>
                    </a:rPr>
                    <a:t>-n</a:t>
                  </a:r>
                </a:p>
              </p:txBody>
            </p:sp>
          </p:grpSp>
          <p:sp>
            <p:nvSpPr>
              <p:cNvPr id="31782" name="AutoShape 39"/>
              <p:cNvSpPr/>
              <p:nvPr/>
            </p:nvSpPr>
            <p:spPr>
              <a:xfrm>
                <a:off x="2016" y="3072"/>
                <a:ext cx="48" cy="288"/>
              </a:xfrm>
              <a:prstGeom prst="rightBracket">
                <a:avLst>
                  <a:gd name="adj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783" name="Text Box 40"/>
            <p:cNvSpPr txBox="1"/>
            <p:nvPr/>
          </p:nvSpPr>
          <p:spPr>
            <a:xfrm>
              <a:off x="3600" y="3648"/>
              <a:ext cx="86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Y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n+1</a:t>
              </a:r>
              <a:endPara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18505" name="Text Box 41"/>
          <p:cNvSpPr txBox="1"/>
          <p:nvPr/>
        </p:nvSpPr>
        <p:spPr>
          <a:xfrm>
            <a:off x="228600" y="5949950"/>
            <a:ext cx="8915400" cy="989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比较法：用相邻两位乘数比较的结果决定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i="1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en-US" altLang="zh-CN" sz="2800" b="1" i="1" dirty="0">
                <a:latin typeface="黑体" panose="02010609060101010101" pitchFamily="2" charset="-122"/>
                <a:ea typeface="黑体" panose="02010609060101010101" pitchFamily="2" charset="-122"/>
              </a:rPr>
              <a:t>+X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补、</a:t>
            </a:r>
            <a:r>
              <a:rPr lang="en-US" altLang="zh-CN" sz="2800" b="1" i="1" dirty="0">
                <a:latin typeface="黑体" panose="02010609060101010101" pitchFamily="2" charset="-122"/>
                <a:ea typeface="黑体" panose="02010609060101010101" pitchFamily="2" charset="-122"/>
              </a:rPr>
              <a:t>-X</a:t>
            </a:r>
            <a:r>
              <a:rPr lang="zh-CN" altLang="en-US" sz="2800" b="1" i="1" dirty="0">
                <a:latin typeface="黑体" panose="02010609060101010101" pitchFamily="2" charset="-122"/>
                <a:ea typeface="黑体" panose="02010609060101010101" pitchFamily="2" charset="-122"/>
              </a:rPr>
              <a:t>补或</a:t>
            </a:r>
            <a:r>
              <a:rPr lang="en-US" altLang="zh-CN" sz="2800" b="1" i="1" dirty="0">
                <a:latin typeface="黑体" panose="02010609060101010101" pitchFamily="2" charset="-122"/>
                <a:ea typeface="黑体" panose="02010609060101010101" pitchFamily="2" charset="-122"/>
              </a:rPr>
              <a:t>+0</a:t>
            </a:r>
            <a:r>
              <a:rPr lang="zh-CN" altLang="en-US" sz="2800" b="1" i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318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318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/>
      <p:bldP spid="318467" grpId="0" build="p"/>
      <p:bldP spid="318493" grpId="0"/>
      <p:bldP spid="31850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/>
          <p:cNvSpPr txBox="1"/>
          <p:nvPr/>
        </p:nvSpPr>
        <p:spPr>
          <a:xfrm>
            <a:off x="0" y="1657350"/>
            <a:ext cx="99060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高位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n+1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低位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  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操作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(A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为部分积累加和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) </a:t>
            </a:r>
            <a:endParaRPr lang="en-US" altLang="zh-CN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9491" name="Text Box 3"/>
          <p:cNvSpPr txBox="1"/>
          <p:nvPr/>
        </p:nvSpPr>
        <p:spPr>
          <a:xfrm>
            <a:off x="228600" y="2279650"/>
            <a:ext cx="2590800" cy="2452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1       1       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9492" name="Line 4"/>
          <p:cNvSpPr/>
          <p:nvPr/>
        </p:nvSpPr>
        <p:spPr>
          <a:xfrm>
            <a:off x="0" y="212725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493" name="Text Box 5"/>
          <p:cNvSpPr txBox="1"/>
          <p:nvPr/>
        </p:nvSpPr>
        <p:spPr>
          <a:xfrm>
            <a:off x="4114800" y="2203450"/>
            <a:ext cx="3733800" cy="2452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1/2A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endParaRPr lang="zh-CN" altLang="en-US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1/2(A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+X</a:t>
            </a:r>
            <a:r>
              <a:rPr lang="zh-CN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1/2(A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-X</a:t>
            </a:r>
            <a:r>
              <a:rPr lang="zh-CN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1/2A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</a:p>
        </p:txBody>
      </p:sp>
      <p:sp>
        <p:nvSpPr>
          <p:cNvPr id="319494" name="Line 6"/>
          <p:cNvSpPr/>
          <p:nvPr/>
        </p:nvSpPr>
        <p:spPr>
          <a:xfrm flipH="1">
            <a:off x="4114800" y="1593850"/>
            <a:ext cx="0" cy="3200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495" name="Line 7"/>
          <p:cNvSpPr/>
          <p:nvPr/>
        </p:nvSpPr>
        <p:spPr>
          <a:xfrm>
            <a:off x="0" y="479425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496" name="Text Box 8"/>
          <p:cNvSpPr txBox="1"/>
          <p:nvPr/>
        </p:nvSpPr>
        <p:spPr>
          <a:xfrm>
            <a:off x="2895600" y="22034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( 0 )</a:t>
            </a:r>
          </a:p>
        </p:txBody>
      </p:sp>
      <p:sp>
        <p:nvSpPr>
          <p:cNvPr id="319497" name="Text Box 9"/>
          <p:cNvSpPr txBox="1"/>
          <p:nvPr/>
        </p:nvSpPr>
        <p:spPr>
          <a:xfrm>
            <a:off x="2895600" y="28892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( 1 )</a:t>
            </a:r>
          </a:p>
        </p:txBody>
      </p:sp>
      <p:sp>
        <p:nvSpPr>
          <p:cNvPr id="319498" name="Text Box 10"/>
          <p:cNvSpPr txBox="1"/>
          <p:nvPr/>
        </p:nvSpPr>
        <p:spPr>
          <a:xfrm>
            <a:off x="2895600" y="34988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(-1 )</a:t>
            </a:r>
          </a:p>
        </p:txBody>
      </p:sp>
      <p:sp>
        <p:nvSpPr>
          <p:cNvPr id="319499" name="Text Box 11"/>
          <p:cNvSpPr txBox="1"/>
          <p:nvPr/>
        </p:nvSpPr>
        <p:spPr>
          <a:xfrm>
            <a:off x="2895600" y="41846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( 0 )</a:t>
            </a:r>
          </a:p>
        </p:txBody>
      </p:sp>
      <p:sp>
        <p:nvSpPr>
          <p:cNvPr id="319500" name="Line 12"/>
          <p:cNvSpPr/>
          <p:nvPr/>
        </p:nvSpPr>
        <p:spPr>
          <a:xfrm>
            <a:off x="0" y="159385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501" name="Text Box 13"/>
          <p:cNvSpPr txBox="1"/>
          <p:nvPr/>
        </p:nvSpPr>
        <p:spPr>
          <a:xfrm>
            <a:off x="0" y="4884738"/>
            <a:ext cx="9144000" cy="19288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运算实例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X=-0.1101,Y=-0.1011,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求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(XY)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初值：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A=00.0000,B=X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=11.0011,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-B=(-X)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补=00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.1101,C =Y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补=1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.0101</a:t>
            </a:r>
          </a:p>
        </p:txBody>
      </p:sp>
      <p:sp>
        <p:nvSpPr>
          <p:cNvPr id="32781" name="Rectangle 14"/>
          <p:cNvSpPr/>
          <p:nvPr/>
        </p:nvSpPr>
        <p:spPr>
          <a:xfrm>
            <a:off x="2411413" y="549275"/>
            <a:ext cx="3168650" cy="476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2.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比较法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9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9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9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9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9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9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build="p"/>
      <p:bldP spid="319491" grpId="0"/>
      <p:bldP spid="319493" grpId="0" build="p"/>
      <p:bldP spid="319496" grpId="0"/>
      <p:bldP spid="319497" grpId="0"/>
      <p:bldP spid="319498" grpId="0"/>
      <p:bldP spid="319499" grpId="0"/>
      <p:bldP spid="31950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0514" name="Text Box 2"/>
          <p:cNvSpPr txBox="1"/>
          <p:nvPr/>
        </p:nvSpPr>
        <p:spPr>
          <a:xfrm>
            <a:off x="0" y="57150"/>
            <a:ext cx="87630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步数   条件   操作       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A      C   </a:t>
            </a:r>
          </a:p>
        </p:txBody>
      </p:sp>
      <p:sp>
        <p:nvSpPr>
          <p:cNvPr id="320515" name="Text Box 3"/>
          <p:cNvSpPr txBox="1"/>
          <p:nvPr/>
        </p:nvSpPr>
        <p:spPr>
          <a:xfrm>
            <a:off x="4800600" y="609600"/>
            <a:ext cx="4876800" cy="422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00.0000  1.010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</a:p>
        </p:txBody>
      </p:sp>
      <p:sp>
        <p:nvSpPr>
          <p:cNvPr id="320516" name="Text Box 4"/>
          <p:cNvSpPr txBox="1"/>
          <p:nvPr/>
        </p:nvSpPr>
        <p:spPr>
          <a:xfrm>
            <a:off x="228600" y="838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320517" name="Text Box 5"/>
          <p:cNvSpPr txBox="1"/>
          <p:nvPr/>
        </p:nvSpPr>
        <p:spPr>
          <a:xfrm>
            <a:off x="1676400" y="8382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1 0</a:t>
            </a:r>
          </a:p>
        </p:txBody>
      </p:sp>
      <p:sp>
        <p:nvSpPr>
          <p:cNvPr id="320518" name="Text Box 6"/>
          <p:cNvSpPr txBox="1"/>
          <p:nvPr/>
        </p:nvSpPr>
        <p:spPr>
          <a:xfrm>
            <a:off x="3429000" y="838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-B</a:t>
            </a:r>
          </a:p>
        </p:txBody>
      </p:sp>
      <p:sp>
        <p:nvSpPr>
          <p:cNvPr id="320519" name="Text Box 7"/>
          <p:cNvSpPr txBox="1"/>
          <p:nvPr/>
        </p:nvSpPr>
        <p:spPr>
          <a:xfrm>
            <a:off x="8001000" y="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Cn</a:t>
            </a:r>
          </a:p>
        </p:txBody>
      </p:sp>
      <p:sp>
        <p:nvSpPr>
          <p:cNvPr id="320520" name="Text Box 8"/>
          <p:cNvSpPr txBox="1"/>
          <p:nvPr/>
        </p:nvSpPr>
        <p:spPr>
          <a:xfrm>
            <a:off x="4572000" y="838200"/>
            <a:ext cx="2514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+ 00.1101</a:t>
            </a:r>
          </a:p>
        </p:txBody>
      </p:sp>
      <p:sp>
        <p:nvSpPr>
          <p:cNvPr id="320521" name="Line 9"/>
          <p:cNvSpPr/>
          <p:nvPr/>
        </p:nvSpPr>
        <p:spPr>
          <a:xfrm>
            <a:off x="4648200" y="14478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522" name="Text Box 10"/>
          <p:cNvSpPr txBox="1"/>
          <p:nvPr/>
        </p:nvSpPr>
        <p:spPr>
          <a:xfrm>
            <a:off x="5029200" y="1295400"/>
            <a:ext cx="1905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00.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1101</a:t>
            </a:r>
          </a:p>
        </p:txBody>
      </p:sp>
      <p:sp>
        <p:nvSpPr>
          <p:cNvPr id="320523" name="Line 11"/>
          <p:cNvSpPr/>
          <p:nvPr/>
        </p:nvSpPr>
        <p:spPr>
          <a:xfrm>
            <a:off x="3505200" y="21336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0524" name="Text Box 12"/>
          <p:cNvSpPr txBox="1"/>
          <p:nvPr/>
        </p:nvSpPr>
        <p:spPr>
          <a:xfrm>
            <a:off x="5029200" y="17526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00.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0110</a:t>
            </a:r>
          </a:p>
        </p:txBody>
      </p:sp>
      <p:sp>
        <p:nvSpPr>
          <p:cNvPr id="320525" name="Text Box 13"/>
          <p:cNvSpPr txBox="1"/>
          <p:nvPr/>
        </p:nvSpPr>
        <p:spPr>
          <a:xfrm>
            <a:off x="7086600" y="17526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1.01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26" name="Text Box 14"/>
          <p:cNvSpPr txBox="1"/>
          <p:nvPr/>
        </p:nvSpPr>
        <p:spPr>
          <a:xfrm>
            <a:off x="228600" y="22098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320527" name="Text Box 15"/>
          <p:cNvSpPr txBox="1"/>
          <p:nvPr/>
        </p:nvSpPr>
        <p:spPr>
          <a:xfrm>
            <a:off x="1676400" y="22098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0 1</a:t>
            </a:r>
          </a:p>
        </p:txBody>
      </p:sp>
      <p:sp>
        <p:nvSpPr>
          <p:cNvPr id="320528" name="Text Box 16"/>
          <p:cNvSpPr txBox="1"/>
          <p:nvPr/>
        </p:nvSpPr>
        <p:spPr>
          <a:xfrm>
            <a:off x="3429000" y="22098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+B</a:t>
            </a:r>
          </a:p>
        </p:txBody>
      </p:sp>
      <p:sp>
        <p:nvSpPr>
          <p:cNvPr id="320529" name="Text Box 17"/>
          <p:cNvSpPr txBox="1"/>
          <p:nvPr/>
        </p:nvSpPr>
        <p:spPr>
          <a:xfrm>
            <a:off x="4572000" y="2209800"/>
            <a:ext cx="2438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+ 11.0011</a:t>
            </a:r>
          </a:p>
        </p:txBody>
      </p:sp>
      <p:sp>
        <p:nvSpPr>
          <p:cNvPr id="320530" name="Line 18"/>
          <p:cNvSpPr/>
          <p:nvPr/>
        </p:nvSpPr>
        <p:spPr>
          <a:xfrm>
            <a:off x="4648200" y="28194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531" name="Text Box 19"/>
          <p:cNvSpPr txBox="1"/>
          <p:nvPr/>
        </p:nvSpPr>
        <p:spPr>
          <a:xfrm>
            <a:off x="5029200" y="2667000"/>
            <a:ext cx="2209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1001</a:t>
            </a:r>
          </a:p>
        </p:txBody>
      </p:sp>
      <p:sp>
        <p:nvSpPr>
          <p:cNvPr id="320532" name="Text Box 20"/>
          <p:cNvSpPr txBox="1"/>
          <p:nvPr/>
        </p:nvSpPr>
        <p:spPr>
          <a:xfrm>
            <a:off x="5029200" y="3124200"/>
            <a:ext cx="2133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1100</a:t>
            </a:r>
          </a:p>
        </p:txBody>
      </p:sp>
      <p:sp>
        <p:nvSpPr>
          <p:cNvPr id="320533" name="Line 21"/>
          <p:cNvSpPr/>
          <p:nvPr/>
        </p:nvSpPr>
        <p:spPr>
          <a:xfrm>
            <a:off x="3505200" y="35052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0534" name="Text Box 22"/>
          <p:cNvSpPr txBox="1"/>
          <p:nvPr/>
        </p:nvSpPr>
        <p:spPr>
          <a:xfrm>
            <a:off x="7086600" y="31242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1.0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35" name="Text Box 23"/>
          <p:cNvSpPr txBox="1"/>
          <p:nvPr/>
        </p:nvSpPr>
        <p:spPr>
          <a:xfrm>
            <a:off x="228600" y="358140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320536" name="Text Box 24"/>
          <p:cNvSpPr txBox="1"/>
          <p:nvPr/>
        </p:nvSpPr>
        <p:spPr>
          <a:xfrm>
            <a:off x="1676400" y="358140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1 0</a:t>
            </a:r>
          </a:p>
        </p:txBody>
      </p:sp>
      <p:sp>
        <p:nvSpPr>
          <p:cNvPr id="320537" name="Text Box 25"/>
          <p:cNvSpPr txBox="1"/>
          <p:nvPr/>
        </p:nvSpPr>
        <p:spPr>
          <a:xfrm>
            <a:off x="3429000" y="358140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-B</a:t>
            </a:r>
          </a:p>
        </p:txBody>
      </p:sp>
      <p:sp>
        <p:nvSpPr>
          <p:cNvPr id="320538" name="Text Box 26"/>
          <p:cNvSpPr txBox="1"/>
          <p:nvPr/>
        </p:nvSpPr>
        <p:spPr>
          <a:xfrm>
            <a:off x="4572000" y="358140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+ 00.1101</a:t>
            </a:r>
          </a:p>
        </p:txBody>
      </p:sp>
      <p:sp>
        <p:nvSpPr>
          <p:cNvPr id="320539" name="Line 27"/>
          <p:cNvSpPr/>
          <p:nvPr/>
        </p:nvSpPr>
        <p:spPr>
          <a:xfrm>
            <a:off x="4648200" y="41910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540" name="Text Box 28"/>
          <p:cNvSpPr txBox="1"/>
          <p:nvPr/>
        </p:nvSpPr>
        <p:spPr>
          <a:xfrm>
            <a:off x="5029200" y="40386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00.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1001</a:t>
            </a:r>
          </a:p>
        </p:txBody>
      </p:sp>
      <p:sp>
        <p:nvSpPr>
          <p:cNvPr id="320541" name="Line 29"/>
          <p:cNvSpPr/>
          <p:nvPr/>
        </p:nvSpPr>
        <p:spPr>
          <a:xfrm>
            <a:off x="3505200" y="48768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0542" name="Text Box 30"/>
          <p:cNvSpPr txBox="1"/>
          <p:nvPr/>
        </p:nvSpPr>
        <p:spPr>
          <a:xfrm>
            <a:off x="5029200" y="4495800"/>
            <a:ext cx="2209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00.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0100</a:t>
            </a:r>
          </a:p>
        </p:txBody>
      </p:sp>
      <p:sp>
        <p:nvSpPr>
          <p:cNvPr id="320543" name="Text Box 31"/>
          <p:cNvSpPr txBox="1"/>
          <p:nvPr/>
        </p:nvSpPr>
        <p:spPr>
          <a:xfrm>
            <a:off x="7086600" y="4495800"/>
            <a:ext cx="1828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44" name="Text Box 32"/>
          <p:cNvSpPr txBox="1"/>
          <p:nvPr/>
        </p:nvSpPr>
        <p:spPr>
          <a:xfrm>
            <a:off x="228600" y="49530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320545" name="Text Box 33"/>
          <p:cNvSpPr txBox="1"/>
          <p:nvPr/>
        </p:nvSpPr>
        <p:spPr>
          <a:xfrm>
            <a:off x="1752600" y="495300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0 1</a:t>
            </a:r>
          </a:p>
        </p:txBody>
      </p:sp>
      <p:sp>
        <p:nvSpPr>
          <p:cNvPr id="320546" name="Text Box 34"/>
          <p:cNvSpPr txBox="1"/>
          <p:nvPr/>
        </p:nvSpPr>
        <p:spPr>
          <a:xfrm>
            <a:off x="3429000" y="49530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+B</a:t>
            </a:r>
          </a:p>
        </p:txBody>
      </p:sp>
      <p:sp>
        <p:nvSpPr>
          <p:cNvPr id="320547" name="Text Box 35"/>
          <p:cNvSpPr txBox="1"/>
          <p:nvPr/>
        </p:nvSpPr>
        <p:spPr>
          <a:xfrm>
            <a:off x="4572000" y="49530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+ 11.0011</a:t>
            </a:r>
          </a:p>
        </p:txBody>
      </p:sp>
      <p:sp>
        <p:nvSpPr>
          <p:cNvPr id="320548" name="Line 36"/>
          <p:cNvSpPr/>
          <p:nvPr/>
        </p:nvSpPr>
        <p:spPr>
          <a:xfrm>
            <a:off x="4648200" y="55626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549" name="Text Box 37"/>
          <p:cNvSpPr txBox="1"/>
          <p:nvPr/>
        </p:nvSpPr>
        <p:spPr>
          <a:xfrm>
            <a:off x="5029200" y="54102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0111</a:t>
            </a:r>
          </a:p>
        </p:txBody>
      </p:sp>
      <p:sp>
        <p:nvSpPr>
          <p:cNvPr id="320550" name="Line 38"/>
          <p:cNvSpPr/>
          <p:nvPr/>
        </p:nvSpPr>
        <p:spPr>
          <a:xfrm>
            <a:off x="3505200" y="60960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0551" name="Text Box 39"/>
          <p:cNvSpPr txBox="1"/>
          <p:nvPr/>
        </p:nvSpPr>
        <p:spPr>
          <a:xfrm>
            <a:off x="5029200" y="5791200"/>
            <a:ext cx="2362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</a:t>
            </a:r>
          </a:p>
        </p:txBody>
      </p:sp>
      <p:sp>
        <p:nvSpPr>
          <p:cNvPr id="320552" name="Text Box 40"/>
          <p:cNvSpPr txBox="1"/>
          <p:nvPr/>
        </p:nvSpPr>
        <p:spPr>
          <a:xfrm>
            <a:off x="7086600" y="57912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1.0</a:t>
            </a:r>
            <a:endParaRPr lang="en-US" altLang="zh-CN" sz="3600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3" name="Text Box 41"/>
          <p:cNvSpPr txBox="1"/>
          <p:nvPr/>
        </p:nvSpPr>
        <p:spPr>
          <a:xfrm>
            <a:off x="8458200" y="609600"/>
            <a:ext cx="685800" cy="422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</a:p>
        </p:txBody>
      </p:sp>
      <p:sp>
        <p:nvSpPr>
          <p:cNvPr id="320554" name="Text Box 42"/>
          <p:cNvSpPr txBox="1"/>
          <p:nvPr/>
        </p:nvSpPr>
        <p:spPr>
          <a:xfrm>
            <a:off x="8382000" y="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Cn+1</a:t>
            </a:r>
          </a:p>
        </p:txBody>
      </p:sp>
      <p:sp>
        <p:nvSpPr>
          <p:cNvPr id="320555" name="Text Box 43"/>
          <p:cNvSpPr txBox="1"/>
          <p:nvPr/>
        </p:nvSpPr>
        <p:spPr>
          <a:xfrm>
            <a:off x="1600200" y="304800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n+1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6" name="Text Box 44"/>
          <p:cNvSpPr txBox="1"/>
          <p:nvPr/>
        </p:nvSpPr>
        <p:spPr>
          <a:xfrm>
            <a:off x="228600" y="621665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320557" name="Text Box 45"/>
          <p:cNvSpPr txBox="1"/>
          <p:nvPr/>
        </p:nvSpPr>
        <p:spPr>
          <a:xfrm>
            <a:off x="1752600" y="621665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1 0</a:t>
            </a:r>
          </a:p>
        </p:txBody>
      </p:sp>
      <p:sp>
        <p:nvSpPr>
          <p:cNvPr id="320558" name="Text Box 46"/>
          <p:cNvSpPr txBox="1"/>
          <p:nvPr/>
        </p:nvSpPr>
        <p:spPr>
          <a:xfrm>
            <a:off x="3429000" y="621665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-B</a:t>
            </a:r>
          </a:p>
        </p:txBody>
      </p:sp>
      <p:sp>
        <p:nvSpPr>
          <p:cNvPr id="320559" name="Text Box 47"/>
          <p:cNvSpPr txBox="1"/>
          <p:nvPr/>
        </p:nvSpPr>
        <p:spPr>
          <a:xfrm>
            <a:off x="4572000" y="621665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+ 00.1101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0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0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0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0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0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0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0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2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0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20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20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3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20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20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20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2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20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build="p"/>
      <p:bldP spid="320515" grpId="0" build="p"/>
      <p:bldP spid="320516" grpId="0" build="p"/>
      <p:bldP spid="320517" grpId="0" build="p"/>
      <p:bldP spid="320518" grpId="0" build="p"/>
      <p:bldP spid="320519" grpId="0"/>
      <p:bldP spid="320520" grpId="0" build="p"/>
      <p:bldP spid="320522" grpId="0"/>
      <p:bldP spid="320524" grpId="0" build="p" advAuto="1000"/>
      <p:bldP spid="320525" grpId="0" build="p" advAuto="1000"/>
      <p:bldP spid="320526" grpId="0" build="p"/>
      <p:bldP spid="320527" grpId="0" build="p"/>
      <p:bldP spid="320528" grpId="0" build="p"/>
      <p:bldP spid="320529" grpId="0" build="p"/>
      <p:bldP spid="320531" grpId="0"/>
      <p:bldP spid="320532" grpId="0" build="p" advAuto="1000"/>
      <p:bldP spid="320534" grpId="0" build="p" advAuto="1000"/>
      <p:bldP spid="320535" grpId="0" build="p"/>
      <p:bldP spid="320536" grpId="0" build="p"/>
      <p:bldP spid="320537" grpId="0" build="p"/>
      <p:bldP spid="320538" grpId="0" build="p"/>
      <p:bldP spid="320540" grpId="0"/>
      <p:bldP spid="320542" grpId="0" build="p" advAuto="1000"/>
      <p:bldP spid="320543" grpId="0" build="p" advAuto="1000"/>
      <p:bldP spid="320544" grpId="0" build="p"/>
      <p:bldP spid="320545" grpId="0" build="p"/>
      <p:bldP spid="320546" grpId="0" build="p"/>
      <p:bldP spid="320547" grpId="0" build="p"/>
      <p:bldP spid="320549" grpId="0"/>
      <p:bldP spid="320551" grpId="0" build="p" advAuto="1000"/>
      <p:bldP spid="320552" grpId="0" build="p" advAuto="1000"/>
      <p:bldP spid="320553" grpId="0"/>
      <p:bldP spid="320554" grpId="0"/>
      <p:bldP spid="320555" grpId="0"/>
      <p:bldP spid="320556" grpId="0" build="p"/>
      <p:bldP spid="320557" grpId="0" build="p"/>
      <p:bldP spid="320558" grpId="0" build="p"/>
      <p:bldP spid="3205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1538" name="Text Box 2"/>
          <p:cNvSpPr txBox="1"/>
          <p:nvPr/>
        </p:nvSpPr>
        <p:spPr>
          <a:xfrm>
            <a:off x="1752600" y="2286000"/>
            <a:ext cx="5334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(XY)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 0.10001111</a:t>
            </a:r>
          </a:p>
        </p:txBody>
      </p:sp>
      <p:sp>
        <p:nvSpPr>
          <p:cNvPr id="34819" name="Text Box 3"/>
          <p:cNvSpPr txBox="1"/>
          <p:nvPr/>
        </p:nvSpPr>
        <p:spPr>
          <a:xfrm>
            <a:off x="228600" y="76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34820" name="Text Box 4"/>
          <p:cNvSpPr txBox="1"/>
          <p:nvPr/>
        </p:nvSpPr>
        <p:spPr>
          <a:xfrm>
            <a:off x="1752600" y="7620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0 1</a:t>
            </a:r>
          </a:p>
        </p:txBody>
      </p:sp>
      <p:sp>
        <p:nvSpPr>
          <p:cNvPr id="34821" name="Text Box 5"/>
          <p:cNvSpPr txBox="1"/>
          <p:nvPr/>
        </p:nvSpPr>
        <p:spPr>
          <a:xfrm>
            <a:off x="3429000" y="76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+B</a:t>
            </a:r>
          </a:p>
        </p:txBody>
      </p:sp>
      <p:sp>
        <p:nvSpPr>
          <p:cNvPr id="34822" name="Text Box 6"/>
          <p:cNvSpPr txBox="1"/>
          <p:nvPr/>
        </p:nvSpPr>
        <p:spPr>
          <a:xfrm>
            <a:off x="4572000" y="762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+ 11.0011</a:t>
            </a:r>
          </a:p>
        </p:txBody>
      </p:sp>
      <p:sp>
        <p:nvSpPr>
          <p:cNvPr id="34823" name="Line 7"/>
          <p:cNvSpPr/>
          <p:nvPr/>
        </p:nvSpPr>
        <p:spPr>
          <a:xfrm>
            <a:off x="4648200" y="6858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4" name="Text Box 8"/>
          <p:cNvSpPr txBox="1"/>
          <p:nvPr/>
        </p:nvSpPr>
        <p:spPr>
          <a:xfrm>
            <a:off x="5029200" y="5334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0111</a:t>
            </a:r>
          </a:p>
        </p:txBody>
      </p:sp>
      <p:sp>
        <p:nvSpPr>
          <p:cNvPr id="34825" name="Line 9"/>
          <p:cNvSpPr/>
          <p:nvPr/>
        </p:nvSpPr>
        <p:spPr>
          <a:xfrm>
            <a:off x="3505200" y="12192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826" name="Text Box 10"/>
          <p:cNvSpPr txBox="1"/>
          <p:nvPr/>
        </p:nvSpPr>
        <p:spPr>
          <a:xfrm>
            <a:off x="5029200" y="914400"/>
            <a:ext cx="2362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</a:t>
            </a:r>
          </a:p>
        </p:txBody>
      </p:sp>
      <p:sp>
        <p:nvSpPr>
          <p:cNvPr id="34827" name="Text Box 11"/>
          <p:cNvSpPr txBox="1"/>
          <p:nvPr/>
        </p:nvSpPr>
        <p:spPr>
          <a:xfrm>
            <a:off x="7086600" y="9144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1.0</a:t>
            </a:r>
            <a:endParaRPr lang="en-US" altLang="zh-CN" sz="3600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28" name="Text Box 12"/>
          <p:cNvSpPr txBox="1"/>
          <p:nvPr/>
        </p:nvSpPr>
        <p:spPr>
          <a:xfrm>
            <a:off x="228600" y="133985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34829" name="Text Box 13"/>
          <p:cNvSpPr txBox="1"/>
          <p:nvPr/>
        </p:nvSpPr>
        <p:spPr>
          <a:xfrm>
            <a:off x="1752600" y="133985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1 0</a:t>
            </a:r>
          </a:p>
        </p:txBody>
      </p:sp>
      <p:sp>
        <p:nvSpPr>
          <p:cNvPr id="34830" name="Text Box 14"/>
          <p:cNvSpPr txBox="1"/>
          <p:nvPr/>
        </p:nvSpPr>
        <p:spPr>
          <a:xfrm>
            <a:off x="3429000" y="133985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-B</a:t>
            </a:r>
          </a:p>
        </p:txBody>
      </p:sp>
      <p:sp>
        <p:nvSpPr>
          <p:cNvPr id="34831" name="Text Box 15"/>
          <p:cNvSpPr txBox="1"/>
          <p:nvPr/>
        </p:nvSpPr>
        <p:spPr>
          <a:xfrm>
            <a:off x="4572000" y="133985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+ 00.1101</a:t>
            </a:r>
          </a:p>
        </p:txBody>
      </p:sp>
      <p:sp>
        <p:nvSpPr>
          <p:cNvPr id="34832" name="Line 16"/>
          <p:cNvSpPr/>
          <p:nvPr/>
        </p:nvSpPr>
        <p:spPr>
          <a:xfrm>
            <a:off x="4648200" y="19050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553" name="Text Box 17"/>
          <p:cNvSpPr txBox="1"/>
          <p:nvPr/>
        </p:nvSpPr>
        <p:spPr>
          <a:xfrm>
            <a:off x="5029200" y="17526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00.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1000</a:t>
            </a:r>
          </a:p>
        </p:txBody>
      </p:sp>
      <p:sp>
        <p:nvSpPr>
          <p:cNvPr id="321554" name="Text Box 18"/>
          <p:cNvSpPr txBox="1"/>
          <p:nvPr/>
        </p:nvSpPr>
        <p:spPr>
          <a:xfrm>
            <a:off x="7086600" y="17526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</a:p>
        </p:txBody>
      </p:sp>
      <p:sp>
        <p:nvSpPr>
          <p:cNvPr id="321555" name="Text Box 19"/>
          <p:cNvSpPr txBox="1"/>
          <p:nvPr/>
        </p:nvSpPr>
        <p:spPr>
          <a:xfrm>
            <a:off x="3429000" y="1905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修正</a:t>
            </a:r>
          </a:p>
        </p:txBody>
      </p:sp>
      <p:sp>
        <p:nvSpPr>
          <p:cNvPr id="321556" name="Text Box 20"/>
          <p:cNvSpPr txBox="1"/>
          <p:nvPr/>
        </p:nvSpPr>
        <p:spPr>
          <a:xfrm>
            <a:off x="0" y="3733800"/>
            <a:ext cx="9677400" cy="3067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(1)A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取双符号位，符号参加运算；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(2)C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取单符号位，符号参加移位，以决定最后是否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修正；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(3)C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末位设置附加位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n+</a:t>
            </a:r>
            <a:r>
              <a:rPr lang="en-US" altLang="zh-CN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，初值为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n+</a:t>
            </a:r>
            <a:r>
              <a:rPr lang="en-US" altLang="zh-CN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组成判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断位，决定运算操作</a:t>
            </a: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(4)作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步循环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若需作第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n+1</a:t>
            </a: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步,则不移位,仅修正。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1557" name="Text Box 21"/>
          <p:cNvSpPr txBox="1"/>
          <p:nvPr/>
        </p:nvSpPr>
        <p:spPr>
          <a:xfrm>
            <a:off x="0" y="3048000"/>
            <a:ext cx="7924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运算规则</a:t>
            </a:r>
          </a:p>
        </p:txBody>
      </p:sp>
      <p:sp>
        <p:nvSpPr>
          <p:cNvPr id="321558" name="Text Box 22"/>
          <p:cNvSpPr txBox="1"/>
          <p:nvPr/>
        </p:nvSpPr>
        <p:spPr>
          <a:xfrm>
            <a:off x="7010400" y="2514600"/>
            <a:ext cx="1905000" cy="1427163"/>
          </a:xfrm>
          <a:prstGeom prst="rect">
            <a:avLst/>
          </a:prstGeom>
          <a:noFill/>
          <a:ln w="571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1.0 :  -B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修正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0.1 : +B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修正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0.0 :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不修正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1.1 :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不修正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/>
      <p:bldP spid="321553" grpId="0"/>
      <p:bldP spid="321554" grpId="0" build="p" advAuto="1000"/>
      <p:bldP spid="321555" grpId="0"/>
      <p:bldP spid="321556" grpId="0"/>
      <p:bldP spid="321557" grpId="0" build="p"/>
      <p:bldP spid="321558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6114" name="Text Box 2"/>
          <p:cNvSpPr txBox="1"/>
          <p:nvPr/>
        </p:nvSpPr>
        <p:spPr>
          <a:xfrm>
            <a:off x="304800" y="0"/>
            <a:ext cx="70866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2.3.5  </a:t>
            </a:r>
            <a:r>
              <a:rPr lang="zh-CN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浮点四则运算</a:t>
            </a:r>
            <a:endParaRPr lang="zh-CN" altLang="en-US" sz="4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609600"/>
            <a:ext cx="6324600" cy="793750"/>
            <a:chOff x="0" y="384"/>
            <a:chExt cx="3984" cy="500"/>
          </a:xfrm>
        </p:grpSpPr>
        <p:sp>
          <p:nvSpPr>
            <p:cNvPr id="60420" name="Text Box 4"/>
            <p:cNvSpPr txBox="1"/>
            <p:nvPr/>
          </p:nvSpPr>
          <p:spPr>
            <a:xfrm>
              <a:off x="0" y="480"/>
              <a:ext cx="39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浮点数真值：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S = + R ×M </a:t>
              </a:r>
            </a:p>
          </p:txBody>
        </p:sp>
        <p:sp>
          <p:nvSpPr>
            <p:cNvPr id="60421" name="Text Box 5"/>
            <p:cNvSpPr txBox="1"/>
            <p:nvPr/>
          </p:nvSpPr>
          <p:spPr>
            <a:xfrm>
              <a:off x="2736" y="38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</a:p>
          </p:txBody>
        </p:sp>
        <p:sp>
          <p:nvSpPr>
            <p:cNvPr id="60422" name="Line 6"/>
            <p:cNvSpPr/>
            <p:nvPr/>
          </p:nvSpPr>
          <p:spPr>
            <a:xfrm>
              <a:off x="2400" y="81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6119" name="Line 7"/>
          <p:cNvSpPr/>
          <p:nvPr/>
        </p:nvSpPr>
        <p:spPr>
          <a:xfrm flipH="1">
            <a:off x="3352800" y="2209800"/>
            <a:ext cx="381000" cy="304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120" name="Text Box 8"/>
          <p:cNvSpPr txBox="1"/>
          <p:nvPr/>
        </p:nvSpPr>
        <p:spPr>
          <a:xfrm>
            <a:off x="4114800" y="2438400"/>
            <a:ext cx="1371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阶码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0" y="1524000"/>
            <a:ext cx="8153400" cy="685800"/>
            <a:chOff x="0" y="960"/>
            <a:chExt cx="5136" cy="432"/>
          </a:xfrm>
        </p:grpSpPr>
        <p:sp>
          <p:nvSpPr>
            <p:cNvPr id="60426" name="Text Box 10"/>
            <p:cNvSpPr txBox="1"/>
            <p:nvPr/>
          </p:nvSpPr>
          <p:spPr>
            <a:xfrm>
              <a:off x="2208" y="960"/>
              <a:ext cx="2928" cy="42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f 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…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S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f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M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1 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…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</a:p>
          </p:txBody>
        </p:sp>
        <p:sp>
          <p:nvSpPr>
            <p:cNvPr id="60427" name="Line 11"/>
            <p:cNvSpPr/>
            <p:nvPr/>
          </p:nvSpPr>
          <p:spPr>
            <a:xfrm>
              <a:off x="2592" y="960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28" name="Text Box 12"/>
            <p:cNvSpPr txBox="1"/>
            <p:nvPr/>
          </p:nvSpPr>
          <p:spPr>
            <a:xfrm>
              <a:off x="0" y="960"/>
              <a:ext cx="269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浮点数机器格式：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29" name="Line 13"/>
            <p:cNvSpPr/>
            <p:nvPr/>
          </p:nvSpPr>
          <p:spPr>
            <a:xfrm>
              <a:off x="2928" y="960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3312" y="960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3648" y="960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4032" y="960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4416" y="960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4752" y="960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6131" name="AutoShape 19"/>
          <p:cNvSpPr/>
          <p:nvPr/>
        </p:nvSpPr>
        <p:spPr>
          <a:xfrm rot="-5400000">
            <a:off x="4495800" y="13716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6132" name="AutoShape 20"/>
          <p:cNvSpPr/>
          <p:nvPr/>
        </p:nvSpPr>
        <p:spPr>
          <a:xfrm rot="-5400000">
            <a:off x="6781800" y="13716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6133" name="Text Box 21"/>
          <p:cNvSpPr txBox="1"/>
          <p:nvPr/>
        </p:nvSpPr>
        <p:spPr>
          <a:xfrm>
            <a:off x="6400800" y="2438400"/>
            <a:ext cx="1371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尾数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6134" name="Text Box 22"/>
          <p:cNvSpPr txBox="1"/>
          <p:nvPr/>
        </p:nvSpPr>
        <p:spPr>
          <a:xfrm>
            <a:off x="2819400" y="2438400"/>
            <a:ext cx="1371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阶符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6135" name="Text Box 23"/>
          <p:cNvSpPr txBox="1"/>
          <p:nvPr/>
        </p:nvSpPr>
        <p:spPr>
          <a:xfrm>
            <a:off x="5257800" y="2438400"/>
            <a:ext cx="1371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数符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6136" name="Line 24"/>
          <p:cNvSpPr/>
          <p:nvPr/>
        </p:nvSpPr>
        <p:spPr>
          <a:xfrm flipH="1">
            <a:off x="5715000" y="2209800"/>
            <a:ext cx="381000" cy="304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137" name="Text Box 25"/>
          <p:cNvSpPr txBox="1"/>
          <p:nvPr/>
        </p:nvSpPr>
        <p:spPr>
          <a:xfrm>
            <a:off x="0" y="3048000"/>
            <a:ext cx="5638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：阶码底，隐含约定。</a:t>
            </a:r>
          </a:p>
        </p:txBody>
      </p:sp>
      <p:sp>
        <p:nvSpPr>
          <p:cNvPr id="346138" name="Text Box 26"/>
          <p:cNvSpPr txBox="1"/>
          <p:nvPr/>
        </p:nvSpPr>
        <p:spPr>
          <a:xfrm>
            <a:off x="0" y="3810000"/>
            <a:ext cx="9525000" cy="1135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：阶码，为定点整数，补码或移码表示。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其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位数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决定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数值范围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</p:txBody>
      </p:sp>
      <p:sp>
        <p:nvSpPr>
          <p:cNvPr id="346139" name="Text Box 27"/>
          <p:cNvSpPr txBox="1"/>
          <p:nvPr/>
        </p:nvSpPr>
        <p:spPr>
          <a:xfrm>
            <a:off x="5105400" y="4343400"/>
            <a:ext cx="4724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阶符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表示</a:t>
            </a:r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数的大小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346140" name="Text Box 28"/>
          <p:cNvSpPr txBox="1"/>
          <p:nvPr/>
        </p:nvSpPr>
        <p:spPr>
          <a:xfrm>
            <a:off x="0" y="5105400"/>
            <a:ext cx="9525000" cy="1135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：尾数，为定点小数，原码或补码表示。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其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位数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决定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数的精度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</p:txBody>
      </p:sp>
      <p:sp>
        <p:nvSpPr>
          <p:cNvPr id="346141" name="Text Box 29"/>
          <p:cNvSpPr txBox="1"/>
          <p:nvPr/>
        </p:nvSpPr>
        <p:spPr>
          <a:xfrm>
            <a:off x="5105400" y="5638800"/>
            <a:ext cx="4724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数符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表示</a:t>
            </a:r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数的正负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346142" name="Text Box 30"/>
          <p:cNvSpPr txBox="1"/>
          <p:nvPr/>
        </p:nvSpPr>
        <p:spPr>
          <a:xfrm>
            <a:off x="685800" y="6186488"/>
            <a:ext cx="533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尾数规格化：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1/2</a:t>
            </a:r>
            <a:r>
              <a:rPr lang="en-US" altLang="zh-CN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≤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M &lt;1</a:t>
            </a:r>
          </a:p>
        </p:txBody>
      </p:sp>
      <p:sp>
        <p:nvSpPr>
          <p:cNvPr id="346143" name="Line 31"/>
          <p:cNvSpPr/>
          <p:nvPr/>
        </p:nvSpPr>
        <p:spPr>
          <a:xfrm>
            <a:off x="4267200" y="6324600"/>
            <a:ext cx="0" cy="3810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144" name="Line 32"/>
          <p:cNvSpPr/>
          <p:nvPr/>
        </p:nvSpPr>
        <p:spPr>
          <a:xfrm flipH="1">
            <a:off x="4648200" y="6324600"/>
            <a:ext cx="0" cy="3810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145" name="Text Box 33"/>
          <p:cNvSpPr txBox="1"/>
          <p:nvPr/>
        </p:nvSpPr>
        <p:spPr>
          <a:xfrm>
            <a:off x="5334000" y="6248400"/>
            <a:ext cx="4267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最高有效位绝对值为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6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6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6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6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6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6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6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6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6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6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6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6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6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6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6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6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build="p"/>
      <p:bldP spid="346120" grpId="0"/>
      <p:bldP spid="346131" grpId="0" bldLvl="0" animBg="1"/>
      <p:bldP spid="346132" grpId="0" bldLvl="0" animBg="1"/>
      <p:bldP spid="346133" grpId="0"/>
      <p:bldP spid="346134" grpId="0"/>
      <p:bldP spid="346135" grpId="0"/>
      <p:bldP spid="346137" grpId="0"/>
      <p:bldP spid="346138" grpId="0"/>
      <p:bldP spid="346139" grpId="0"/>
      <p:bldP spid="346140" grpId="0"/>
      <p:bldP spid="346141" grpId="0"/>
      <p:bldP spid="346142" grpId="0"/>
      <p:bldP spid="3461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38" name="Text Box 2"/>
          <p:cNvSpPr txBox="1"/>
          <p:nvPr/>
        </p:nvSpPr>
        <p:spPr>
          <a:xfrm>
            <a:off x="0" y="409575"/>
            <a:ext cx="7924800" cy="166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浮点加减运算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步骤：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检测能否简化操作。    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7139" name="Text Box 3"/>
          <p:cNvSpPr txBox="1"/>
          <p:nvPr/>
        </p:nvSpPr>
        <p:spPr>
          <a:xfrm>
            <a:off x="914400" y="2390775"/>
            <a:ext cx="43434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判操作数是否为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347140" name="Text Box 4"/>
          <p:cNvSpPr txBox="1"/>
          <p:nvPr/>
        </p:nvSpPr>
        <p:spPr>
          <a:xfrm>
            <a:off x="5105400" y="2085975"/>
            <a:ext cx="2362200" cy="1246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尾数为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阶码下溢</a:t>
            </a:r>
          </a:p>
        </p:txBody>
      </p:sp>
      <p:sp>
        <p:nvSpPr>
          <p:cNvPr id="347141" name="Text Box 5"/>
          <p:cNvSpPr txBox="1"/>
          <p:nvPr/>
        </p:nvSpPr>
        <p:spPr>
          <a:xfrm>
            <a:off x="0" y="3076575"/>
            <a:ext cx="1981200" cy="1246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对阶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347142" name="Text Box 6"/>
          <p:cNvSpPr txBox="1"/>
          <p:nvPr/>
        </p:nvSpPr>
        <p:spPr>
          <a:xfrm>
            <a:off x="3429000" y="3914775"/>
            <a:ext cx="1676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10.0 1</a:t>
            </a:r>
          </a:p>
        </p:txBody>
      </p:sp>
      <p:sp>
        <p:nvSpPr>
          <p:cNvPr id="347143" name="Text Box 7"/>
          <p:cNvSpPr txBox="1"/>
          <p:nvPr/>
        </p:nvSpPr>
        <p:spPr>
          <a:xfrm>
            <a:off x="0" y="5286375"/>
            <a:ext cx="9525000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对阶：使两数阶码相等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小数点实际位置对齐，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尾数对应权值相同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347144" name="Text Box 8"/>
          <p:cNvSpPr txBox="1"/>
          <p:nvPr/>
        </p:nvSpPr>
        <p:spPr>
          <a:xfrm>
            <a:off x="0" y="6429375"/>
            <a:ext cx="65532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对阶规则：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小阶向大阶对齐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4572000" y="2238375"/>
            <a:ext cx="457200" cy="838200"/>
            <a:chOff x="1728" y="1680"/>
            <a:chExt cx="288" cy="528"/>
          </a:xfrm>
        </p:grpSpPr>
        <p:sp>
          <p:nvSpPr>
            <p:cNvPr id="61450" name="Line 10"/>
            <p:cNvSpPr/>
            <p:nvPr/>
          </p:nvSpPr>
          <p:spPr>
            <a:xfrm flipH="1">
              <a:off x="1728" y="1680"/>
              <a:ext cx="28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51" name="Line 11"/>
            <p:cNvSpPr/>
            <p:nvPr/>
          </p:nvSpPr>
          <p:spPr>
            <a:xfrm>
              <a:off x="1728" y="1920"/>
              <a:ext cx="288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2"/>
          <p:cNvGrpSpPr/>
          <p:nvPr/>
        </p:nvGrpSpPr>
        <p:grpSpPr>
          <a:xfrm>
            <a:off x="914400" y="3533775"/>
            <a:ext cx="2209800" cy="1519238"/>
            <a:chOff x="576" y="2112"/>
            <a:chExt cx="1392" cy="957"/>
          </a:xfrm>
        </p:grpSpPr>
        <p:sp>
          <p:nvSpPr>
            <p:cNvPr id="61453" name="Text Box 13"/>
            <p:cNvSpPr txBox="1"/>
            <p:nvPr/>
          </p:nvSpPr>
          <p:spPr>
            <a:xfrm>
              <a:off x="576" y="2304"/>
              <a:ext cx="1392" cy="7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 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0.1001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 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×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0.1101</a:t>
              </a:r>
            </a:p>
          </p:txBody>
        </p:sp>
        <p:sp>
          <p:nvSpPr>
            <p:cNvPr id="61454" name="Text Box 14"/>
            <p:cNvSpPr txBox="1"/>
            <p:nvPr/>
          </p:nvSpPr>
          <p:spPr>
            <a:xfrm>
              <a:off x="720" y="2112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61455" name="Text Box 15"/>
            <p:cNvSpPr txBox="1"/>
            <p:nvPr/>
          </p:nvSpPr>
          <p:spPr>
            <a:xfrm>
              <a:off x="720" y="2592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</a:p>
          </p:txBody>
        </p:sp>
      </p:grpSp>
      <p:sp>
        <p:nvSpPr>
          <p:cNvPr id="347152" name="Line 16"/>
          <p:cNvSpPr/>
          <p:nvPr/>
        </p:nvSpPr>
        <p:spPr>
          <a:xfrm>
            <a:off x="3048000" y="40671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3" name="Line 17"/>
          <p:cNvSpPr/>
          <p:nvPr/>
        </p:nvSpPr>
        <p:spPr>
          <a:xfrm>
            <a:off x="3048000" y="47529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4" name="Text Box 18"/>
          <p:cNvSpPr txBox="1"/>
          <p:nvPr/>
        </p:nvSpPr>
        <p:spPr>
          <a:xfrm>
            <a:off x="3429000" y="4600575"/>
            <a:ext cx="1676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11 0.1</a:t>
            </a:r>
          </a:p>
        </p:txBody>
      </p:sp>
      <p:sp>
        <p:nvSpPr>
          <p:cNvPr id="347155" name="Line 19"/>
          <p:cNvSpPr/>
          <p:nvPr/>
        </p:nvSpPr>
        <p:spPr>
          <a:xfrm>
            <a:off x="4800600" y="40671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6" name="Line 20"/>
          <p:cNvSpPr/>
          <p:nvPr/>
        </p:nvSpPr>
        <p:spPr>
          <a:xfrm>
            <a:off x="4800600" y="47529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7" name="Line 21"/>
          <p:cNvSpPr/>
          <p:nvPr/>
        </p:nvSpPr>
        <p:spPr>
          <a:xfrm>
            <a:off x="6553200" y="40671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8" name="Line 22"/>
          <p:cNvSpPr/>
          <p:nvPr/>
        </p:nvSpPr>
        <p:spPr>
          <a:xfrm>
            <a:off x="6553200" y="47529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9" name="Text Box 23"/>
          <p:cNvSpPr txBox="1"/>
          <p:nvPr/>
        </p:nvSpPr>
        <p:spPr>
          <a:xfrm>
            <a:off x="5181600" y="3914775"/>
            <a:ext cx="1676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010.01</a:t>
            </a:r>
          </a:p>
        </p:txBody>
      </p:sp>
      <p:sp>
        <p:nvSpPr>
          <p:cNvPr id="347160" name="Text Box 24"/>
          <p:cNvSpPr txBox="1"/>
          <p:nvPr/>
        </p:nvSpPr>
        <p:spPr>
          <a:xfrm>
            <a:off x="5181600" y="4600575"/>
            <a:ext cx="1676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110.1</a:t>
            </a:r>
          </a:p>
        </p:txBody>
      </p:sp>
      <p:grpSp>
        <p:nvGrpSpPr>
          <p:cNvPr id="4" name="Group 25"/>
          <p:cNvGrpSpPr/>
          <p:nvPr/>
        </p:nvGrpSpPr>
        <p:grpSpPr>
          <a:xfrm>
            <a:off x="6804025" y="3533775"/>
            <a:ext cx="2590800" cy="765175"/>
            <a:chOff x="4368" y="2112"/>
            <a:chExt cx="1632" cy="482"/>
          </a:xfrm>
        </p:grpSpPr>
        <p:sp>
          <p:nvSpPr>
            <p:cNvPr id="61466" name="Text Box 26"/>
            <p:cNvSpPr txBox="1"/>
            <p:nvPr/>
          </p:nvSpPr>
          <p:spPr>
            <a:xfrm>
              <a:off x="4368" y="2352"/>
              <a:ext cx="1632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 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0.01001</a:t>
              </a:r>
            </a:p>
          </p:txBody>
        </p:sp>
        <p:sp>
          <p:nvSpPr>
            <p:cNvPr id="61467" name="Text Box 27"/>
            <p:cNvSpPr txBox="1"/>
            <p:nvPr/>
          </p:nvSpPr>
          <p:spPr>
            <a:xfrm>
              <a:off x="4512" y="2112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6934200" y="4219575"/>
            <a:ext cx="2590800" cy="765175"/>
            <a:chOff x="4368" y="2544"/>
            <a:chExt cx="1632" cy="482"/>
          </a:xfrm>
        </p:grpSpPr>
        <p:sp>
          <p:nvSpPr>
            <p:cNvPr id="61469" name="Text Box 29"/>
            <p:cNvSpPr txBox="1"/>
            <p:nvPr/>
          </p:nvSpPr>
          <p:spPr>
            <a:xfrm>
              <a:off x="4368" y="2784"/>
              <a:ext cx="1632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 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0.1101</a:t>
              </a:r>
            </a:p>
          </p:txBody>
        </p:sp>
        <p:sp>
          <p:nvSpPr>
            <p:cNvPr id="61470" name="Text Box 30"/>
            <p:cNvSpPr txBox="1"/>
            <p:nvPr/>
          </p:nvSpPr>
          <p:spPr>
            <a:xfrm>
              <a:off x="4512" y="254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7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7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7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7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7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47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build="p"/>
      <p:bldP spid="347139" grpId="0" build="p"/>
      <p:bldP spid="347140" grpId="0" build="p"/>
      <p:bldP spid="347141" grpId="0" build="p"/>
      <p:bldP spid="347142" grpId="0"/>
      <p:bldP spid="347143" grpId="0" build="p"/>
      <p:bldP spid="347144" grpId="0"/>
      <p:bldP spid="347154" grpId="0"/>
      <p:bldP spid="347159" grpId="0"/>
      <p:bldP spid="3471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2" name="Text Box 2"/>
          <p:cNvSpPr txBox="1"/>
          <p:nvPr/>
        </p:nvSpPr>
        <p:spPr>
          <a:xfrm>
            <a:off x="0" y="2162175"/>
            <a:ext cx="3733800" cy="531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尾数加减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348163" name="Text Box 3"/>
          <p:cNvSpPr txBox="1"/>
          <p:nvPr/>
        </p:nvSpPr>
        <p:spPr>
          <a:xfrm>
            <a:off x="0" y="4295775"/>
            <a:ext cx="3124200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(1)  1.0001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+0.1001</a:t>
            </a:r>
          </a:p>
        </p:txBody>
      </p:sp>
      <p:sp>
        <p:nvSpPr>
          <p:cNvPr id="348164" name="Text Box 4"/>
          <p:cNvSpPr txBox="1"/>
          <p:nvPr/>
        </p:nvSpPr>
        <p:spPr>
          <a:xfrm>
            <a:off x="0" y="1625600"/>
            <a:ext cx="7391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(4)</a:t>
            </a:r>
            <a:r>
              <a:rPr lang="zh-CN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阶码比较：比较线路或减法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348165" name="Text Box 5"/>
          <p:cNvSpPr txBox="1"/>
          <p:nvPr/>
        </p:nvSpPr>
        <p:spPr>
          <a:xfrm>
            <a:off x="0" y="485775"/>
            <a:ext cx="9144000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对阶操作：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小阶阶码增大，尾数右移。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.A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&gt;B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，则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+1  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，直到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=A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66" name="Text Box 6"/>
          <p:cNvSpPr txBox="1"/>
          <p:nvPr/>
        </p:nvSpPr>
        <p:spPr>
          <a:xfrm>
            <a:off x="990600" y="5286375"/>
            <a:ext cx="1676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1.1010</a:t>
            </a:r>
          </a:p>
        </p:txBody>
      </p:sp>
      <p:sp>
        <p:nvSpPr>
          <p:cNvPr id="348167" name="Text Box 7"/>
          <p:cNvSpPr txBox="1"/>
          <p:nvPr/>
        </p:nvSpPr>
        <p:spPr>
          <a:xfrm>
            <a:off x="4953000" y="4295775"/>
            <a:ext cx="3657600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(2)  0.0101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+0.1101</a:t>
            </a:r>
          </a:p>
        </p:txBody>
      </p:sp>
      <p:sp>
        <p:nvSpPr>
          <p:cNvPr id="348168" name="Line 8"/>
          <p:cNvSpPr/>
          <p:nvPr/>
        </p:nvSpPr>
        <p:spPr>
          <a:xfrm>
            <a:off x="3276600" y="11715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8169" name="Line 9"/>
          <p:cNvSpPr/>
          <p:nvPr/>
        </p:nvSpPr>
        <p:spPr>
          <a:xfrm>
            <a:off x="4419600" y="94297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" name="Group 10"/>
          <p:cNvGrpSpPr/>
          <p:nvPr/>
        </p:nvGrpSpPr>
        <p:grpSpPr>
          <a:xfrm>
            <a:off x="685800" y="2924175"/>
            <a:ext cx="3810000" cy="384175"/>
            <a:chOff x="432" y="1680"/>
            <a:chExt cx="2400" cy="242"/>
          </a:xfrm>
        </p:grpSpPr>
        <p:sp>
          <p:nvSpPr>
            <p:cNvPr id="62475" name="Text Box 11"/>
            <p:cNvSpPr txBox="1"/>
            <p:nvPr/>
          </p:nvSpPr>
          <p:spPr>
            <a:xfrm>
              <a:off x="432" y="1680"/>
              <a:ext cx="2400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 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 B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 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2476" name="Line 12"/>
            <p:cNvSpPr/>
            <p:nvPr/>
          </p:nvSpPr>
          <p:spPr>
            <a:xfrm>
              <a:off x="1488" y="1776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77" name="Line 13"/>
            <p:cNvSpPr/>
            <p:nvPr/>
          </p:nvSpPr>
          <p:spPr>
            <a:xfrm>
              <a:off x="816" y="187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174" name="Text Box 14"/>
          <p:cNvSpPr txBox="1"/>
          <p:nvPr/>
        </p:nvSpPr>
        <p:spPr>
          <a:xfrm>
            <a:off x="0" y="3457575"/>
            <a:ext cx="3733800" cy="531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结果规格化</a:t>
            </a:r>
          </a:p>
        </p:txBody>
      </p:sp>
      <p:sp>
        <p:nvSpPr>
          <p:cNvPr id="348175" name="Line 15"/>
          <p:cNvSpPr/>
          <p:nvPr/>
        </p:nvSpPr>
        <p:spPr>
          <a:xfrm>
            <a:off x="914400" y="5210175"/>
            <a:ext cx="152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oup 16"/>
          <p:cNvGrpSpPr/>
          <p:nvPr/>
        </p:nvGrpSpPr>
        <p:grpSpPr>
          <a:xfrm>
            <a:off x="533400" y="5895975"/>
            <a:ext cx="2438400" cy="384175"/>
            <a:chOff x="336" y="3552"/>
            <a:chExt cx="1536" cy="242"/>
          </a:xfrm>
        </p:grpSpPr>
        <p:sp>
          <p:nvSpPr>
            <p:cNvPr id="62481" name="Text Box 17"/>
            <p:cNvSpPr txBox="1"/>
            <p:nvPr/>
          </p:nvSpPr>
          <p:spPr>
            <a:xfrm>
              <a:off x="336" y="3552"/>
              <a:ext cx="1536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M &lt;1/2</a:t>
              </a:r>
            </a:p>
          </p:txBody>
        </p:sp>
        <p:sp>
          <p:nvSpPr>
            <p:cNvPr id="62482" name="Line 18"/>
            <p:cNvSpPr/>
            <p:nvPr/>
          </p:nvSpPr>
          <p:spPr>
            <a:xfrm>
              <a:off x="480" y="355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83" name="Line 19"/>
            <p:cNvSpPr/>
            <p:nvPr/>
          </p:nvSpPr>
          <p:spPr>
            <a:xfrm>
              <a:off x="720" y="355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180" name="Line 20"/>
          <p:cNvSpPr/>
          <p:nvPr/>
        </p:nvSpPr>
        <p:spPr>
          <a:xfrm>
            <a:off x="5867400" y="5210175"/>
            <a:ext cx="152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181" name="Text Box 21"/>
          <p:cNvSpPr txBox="1"/>
          <p:nvPr/>
        </p:nvSpPr>
        <p:spPr>
          <a:xfrm>
            <a:off x="5943600" y="5286375"/>
            <a:ext cx="1676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1.0010</a:t>
            </a:r>
          </a:p>
        </p:txBody>
      </p:sp>
      <p:grpSp>
        <p:nvGrpSpPr>
          <p:cNvPr id="4" name="Group 22"/>
          <p:cNvGrpSpPr/>
          <p:nvPr/>
        </p:nvGrpSpPr>
        <p:grpSpPr>
          <a:xfrm>
            <a:off x="5562600" y="5895975"/>
            <a:ext cx="2667000" cy="384175"/>
            <a:chOff x="3696" y="3552"/>
            <a:chExt cx="1680" cy="242"/>
          </a:xfrm>
        </p:grpSpPr>
        <p:sp>
          <p:nvSpPr>
            <p:cNvPr id="62487" name="Text Box 23"/>
            <p:cNvSpPr txBox="1"/>
            <p:nvPr/>
          </p:nvSpPr>
          <p:spPr>
            <a:xfrm>
              <a:off x="3696" y="3552"/>
              <a:ext cx="1680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M &gt;1</a:t>
              </a:r>
            </a:p>
          </p:txBody>
        </p:sp>
        <p:sp>
          <p:nvSpPr>
            <p:cNvPr id="62488" name="Line 24"/>
            <p:cNvSpPr/>
            <p:nvPr/>
          </p:nvSpPr>
          <p:spPr>
            <a:xfrm>
              <a:off x="3840" y="355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89" name="Line 25"/>
            <p:cNvSpPr/>
            <p:nvPr/>
          </p:nvSpPr>
          <p:spPr>
            <a:xfrm>
              <a:off x="4080" y="355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186" name="Text Box 26"/>
          <p:cNvSpPr txBox="1"/>
          <p:nvPr/>
        </p:nvSpPr>
        <p:spPr>
          <a:xfrm>
            <a:off x="609600" y="6429375"/>
            <a:ext cx="33528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应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左移规格化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87" name="Text Box 27"/>
          <p:cNvSpPr txBox="1"/>
          <p:nvPr/>
        </p:nvSpPr>
        <p:spPr>
          <a:xfrm>
            <a:off x="5638800" y="6429375"/>
            <a:ext cx="32766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应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右移规格化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48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8" dur="500"/>
                                        <p:tgtEl>
                                          <p:spTgt spid="3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build="p"/>
      <p:bldP spid="348163" grpId="0" build="p"/>
      <p:bldP spid="348164" grpId="0" build="p"/>
      <p:bldP spid="348165" grpId="0" build="p"/>
      <p:bldP spid="348166" grpId="0"/>
      <p:bldP spid="348167" grpId="0" build="p"/>
      <p:bldP spid="348174" grpId="0" build="p"/>
      <p:bldP spid="348181" grpId="0"/>
      <p:bldP spid="348186" grpId="0"/>
      <p:bldP spid="34818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53200" y="3648075"/>
            <a:ext cx="2209800" cy="422275"/>
            <a:chOff x="4560" y="1440"/>
            <a:chExt cx="1392" cy="266"/>
          </a:xfrm>
        </p:grpSpPr>
        <p:sp>
          <p:nvSpPr>
            <p:cNvPr id="63490" name="Text Box 3"/>
            <p:cNvSpPr txBox="1"/>
            <p:nvPr/>
          </p:nvSpPr>
          <p:spPr>
            <a:xfrm>
              <a:off x="4560" y="1440"/>
              <a:ext cx="1392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-1  A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3491" name="Line 4"/>
            <p:cNvSpPr/>
            <p:nvPr/>
          </p:nvSpPr>
          <p:spPr>
            <a:xfrm>
              <a:off x="5136" y="1536"/>
              <a:ext cx="2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49189" name="Text Box 5"/>
          <p:cNvSpPr txBox="1"/>
          <p:nvPr/>
        </p:nvSpPr>
        <p:spPr>
          <a:xfrm>
            <a:off x="0" y="6391275"/>
            <a:ext cx="5334000" cy="422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若 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f1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⊕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f2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=1,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则右规：</a:t>
            </a:r>
          </a:p>
        </p:txBody>
      </p:sp>
      <p:sp>
        <p:nvSpPr>
          <p:cNvPr id="349190" name="Text Box 6"/>
          <p:cNvSpPr txBox="1"/>
          <p:nvPr/>
        </p:nvSpPr>
        <p:spPr>
          <a:xfrm>
            <a:off x="304800" y="1209675"/>
            <a:ext cx="3124200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(1)  11.0001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+00.1001</a:t>
            </a:r>
          </a:p>
        </p:txBody>
      </p:sp>
      <p:sp>
        <p:nvSpPr>
          <p:cNvPr id="349191" name="Text Box 7"/>
          <p:cNvSpPr txBox="1"/>
          <p:nvPr/>
        </p:nvSpPr>
        <p:spPr>
          <a:xfrm>
            <a:off x="1295400" y="2200275"/>
            <a:ext cx="23622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11.1010</a:t>
            </a:r>
          </a:p>
        </p:txBody>
      </p:sp>
      <p:sp>
        <p:nvSpPr>
          <p:cNvPr id="349192" name="Line 8"/>
          <p:cNvSpPr/>
          <p:nvPr/>
        </p:nvSpPr>
        <p:spPr>
          <a:xfrm>
            <a:off x="1295400" y="2124075"/>
            <a:ext cx="152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193" name="Text Box 9"/>
          <p:cNvSpPr txBox="1"/>
          <p:nvPr/>
        </p:nvSpPr>
        <p:spPr>
          <a:xfrm>
            <a:off x="304800" y="4333875"/>
            <a:ext cx="3124200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(2)  00.0101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+00.1101</a:t>
            </a:r>
          </a:p>
        </p:txBody>
      </p:sp>
      <p:sp>
        <p:nvSpPr>
          <p:cNvPr id="349194" name="Line 10"/>
          <p:cNvSpPr/>
          <p:nvPr/>
        </p:nvSpPr>
        <p:spPr>
          <a:xfrm>
            <a:off x="1295400" y="5248275"/>
            <a:ext cx="152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195" name="Text Box 11"/>
          <p:cNvSpPr txBox="1"/>
          <p:nvPr/>
        </p:nvSpPr>
        <p:spPr>
          <a:xfrm>
            <a:off x="1295400" y="5324475"/>
            <a:ext cx="1676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01.0010</a:t>
            </a:r>
          </a:p>
        </p:txBody>
      </p:sp>
      <p:sp>
        <p:nvSpPr>
          <p:cNvPr id="349197" name="Text Box 13"/>
          <p:cNvSpPr txBox="1"/>
          <p:nvPr/>
        </p:nvSpPr>
        <p:spPr>
          <a:xfrm>
            <a:off x="990600" y="2657475"/>
            <a:ext cx="22860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f1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f2 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553200" y="3114675"/>
            <a:ext cx="762000" cy="498475"/>
            <a:chOff x="3936" y="2400"/>
            <a:chExt cx="480" cy="314"/>
          </a:xfrm>
        </p:grpSpPr>
        <p:sp>
          <p:nvSpPr>
            <p:cNvPr id="63501" name="Line 15"/>
            <p:cNvSpPr/>
            <p:nvPr/>
          </p:nvSpPr>
          <p:spPr>
            <a:xfrm>
              <a:off x="3936" y="2400"/>
              <a:ext cx="24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63502" name="Text Box 16"/>
            <p:cNvSpPr txBox="1"/>
            <p:nvPr/>
          </p:nvSpPr>
          <p:spPr>
            <a:xfrm>
              <a:off x="3936" y="2448"/>
              <a:ext cx="480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49201" name="Text Box 17"/>
          <p:cNvSpPr txBox="1"/>
          <p:nvPr/>
        </p:nvSpPr>
        <p:spPr>
          <a:xfrm>
            <a:off x="1295400" y="2200275"/>
            <a:ext cx="23622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010</a:t>
            </a:r>
          </a:p>
        </p:txBody>
      </p:sp>
      <p:sp>
        <p:nvSpPr>
          <p:cNvPr id="349202" name="Line 18"/>
          <p:cNvSpPr/>
          <p:nvPr/>
        </p:nvSpPr>
        <p:spPr>
          <a:xfrm flipH="1">
            <a:off x="1219200" y="2505075"/>
            <a:ext cx="152400" cy="1524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203" name="Line 19"/>
          <p:cNvSpPr/>
          <p:nvPr/>
        </p:nvSpPr>
        <p:spPr>
          <a:xfrm>
            <a:off x="1676400" y="2505075"/>
            <a:ext cx="0" cy="1524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204" name="Line 20"/>
          <p:cNvSpPr/>
          <p:nvPr/>
        </p:nvSpPr>
        <p:spPr>
          <a:xfrm>
            <a:off x="2133600" y="2505075"/>
            <a:ext cx="152400" cy="1524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" name="Group 21"/>
          <p:cNvGrpSpPr/>
          <p:nvPr/>
        </p:nvGrpSpPr>
        <p:grpSpPr>
          <a:xfrm>
            <a:off x="0" y="3190875"/>
            <a:ext cx="6948488" cy="422275"/>
            <a:chOff x="0" y="1440"/>
            <a:chExt cx="4128" cy="266"/>
          </a:xfrm>
        </p:grpSpPr>
        <p:sp>
          <p:nvSpPr>
            <p:cNvPr id="63508" name="Text Box 22"/>
            <p:cNvSpPr txBox="1"/>
            <p:nvPr/>
          </p:nvSpPr>
          <p:spPr>
            <a:xfrm>
              <a:off x="0" y="1440"/>
              <a:ext cx="4128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若 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f1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f2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f1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f2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=1,</a:t>
              </a: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则左规：</a:t>
              </a:r>
            </a:p>
          </p:txBody>
        </p:sp>
        <p:sp>
          <p:nvSpPr>
            <p:cNvPr id="63509" name="Line 23"/>
            <p:cNvSpPr/>
            <p:nvPr/>
          </p:nvSpPr>
          <p:spPr>
            <a:xfrm>
              <a:off x="480" y="1440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10" name="Line 24"/>
            <p:cNvSpPr/>
            <p:nvPr/>
          </p:nvSpPr>
          <p:spPr>
            <a:xfrm>
              <a:off x="864" y="1440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11" name="Line 25"/>
            <p:cNvSpPr/>
            <p:nvPr/>
          </p:nvSpPr>
          <p:spPr>
            <a:xfrm>
              <a:off x="1248" y="1440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9210" name="Text Box 26"/>
          <p:cNvSpPr txBox="1"/>
          <p:nvPr/>
        </p:nvSpPr>
        <p:spPr>
          <a:xfrm>
            <a:off x="1295400" y="5324475"/>
            <a:ext cx="1676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.0010</a:t>
            </a:r>
          </a:p>
        </p:txBody>
      </p:sp>
      <p:sp>
        <p:nvSpPr>
          <p:cNvPr id="349211" name="Text Box 27"/>
          <p:cNvSpPr txBox="1"/>
          <p:nvPr/>
        </p:nvSpPr>
        <p:spPr>
          <a:xfrm>
            <a:off x="990600" y="5857875"/>
            <a:ext cx="18288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f1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f2 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9212" name="Line 28"/>
          <p:cNvSpPr/>
          <p:nvPr/>
        </p:nvSpPr>
        <p:spPr>
          <a:xfrm flipH="1">
            <a:off x="1295400" y="5629275"/>
            <a:ext cx="152400" cy="228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213" name="Line 29"/>
          <p:cNvSpPr/>
          <p:nvPr/>
        </p:nvSpPr>
        <p:spPr>
          <a:xfrm>
            <a:off x="1752600" y="5629275"/>
            <a:ext cx="0" cy="228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roup 30"/>
          <p:cNvGrpSpPr/>
          <p:nvPr/>
        </p:nvGrpSpPr>
        <p:grpSpPr>
          <a:xfrm>
            <a:off x="4800600" y="6315075"/>
            <a:ext cx="762000" cy="498475"/>
            <a:chOff x="3024" y="3360"/>
            <a:chExt cx="480" cy="314"/>
          </a:xfrm>
        </p:grpSpPr>
        <p:sp>
          <p:nvSpPr>
            <p:cNvPr id="63517" name="Line 31"/>
            <p:cNvSpPr/>
            <p:nvPr/>
          </p:nvSpPr>
          <p:spPr>
            <a:xfrm>
              <a:off x="3024" y="3360"/>
              <a:ext cx="24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18" name="Text Box 32"/>
            <p:cNvSpPr txBox="1"/>
            <p:nvPr/>
          </p:nvSpPr>
          <p:spPr>
            <a:xfrm>
              <a:off x="3024" y="3408"/>
              <a:ext cx="480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5795963" y="6319838"/>
            <a:ext cx="2209800" cy="422275"/>
            <a:chOff x="3024" y="3744"/>
            <a:chExt cx="1392" cy="266"/>
          </a:xfrm>
        </p:grpSpPr>
        <p:sp>
          <p:nvSpPr>
            <p:cNvPr id="63520" name="Text Box 34"/>
            <p:cNvSpPr txBox="1"/>
            <p:nvPr/>
          </p:nvSpPr>
          <p:spPr>
            <a:xfrm>
              <a:off x="3024" y="3744"/>
              <a:ext cx="1392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+1  A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3521" name="Line 35"/>
            <p:cNvSpPr/>
            <p:nvPr/>
          </p:nvSpPr>
          <p:spPr>
            <a:xfrm>
              <a:off x="3600" y="3840"/>
              <a:ext cx="2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9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9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9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34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 build="p"/>
      <p:bldP spid="349190" grpId="0" build="p"/>
      <p:bldP spid="349191" grpId="0"/>
      <p:bldP spid="349193" grpId="0" build="p"/>
      <p:bldP spid="349195" grpId="0"/>
      <p:bldP spid="349197" grpId="0"/>
      <p:bldP spid="349201" grpId="0"/>
      <p:bldP spid="349210" grpId="0"/>
      <p:bldP spid="3492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存储程序与冯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诺依曼体制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1412875"/>
            <a:ext cx="8218488" cy="4741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85725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诺依曼（现代计算机之父）提出了当代计算机结构的体制。</a:t>
            </a:r>
          </a:p>
          <a:p>
            <a:pPr marL="342900" marR="0" lvl="0" indent="-257175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）采用二进制形式表示数据和指令</a:t>
            </a:r>
          </a:p>
          <a:p>
            <a:pPr marL="342900" marR="0" lvl="0" indent="-257175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）采用存储程序方式</a:t>
            </a:r>
          </a:p>
          <a:p>
            <a:pPr marL="342900" marR="0" lvl="0" indent="-257175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）由运算器、存储器、控制器、输入设备和输出设备等五大部件组成计算机系统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2"/>
          <p:cNvSpPr/>
          <p:nvPr/>
        </p:nvSpPr>
        <p:spPr>
          <a:xfrm>
            <a:off x="-15875" y="-9525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0210" name="Text Box 2"/>
          <p:cNvSpPr txBox="1"/>
          <p:nvPr/>
        </p:nvSpPr>
        <p:spPr>
          <a:xfrm>
            <a:off x="0" y="2286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浮点乘法运算</a:t>
            </a:r>
            <a:endParaRPr lang="zh-CN" altLang="en-US" sz="4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0211" name="Text Box 3"/>
          <p:cNvSpPr txBox="1"/>
          <p:nvPr/>
        </p:nvSpPr>
        <p:spPr>
          <a:xfrm>
            <a:off x="0" y="2286000"/>
            <a:ext cx="1981200" cy="531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步骤：</a:t>
            </a:r>
          </a:p>
        </p:txBody>
      </p:sp>
      <p:sp>
        <p:nvSpPr>
          <p:cNvPr id="350212" name="Text Box 4"/>
          <p:cNvSpPr txBox="1"/>
          <p:nvPr/>
        </p:nvSpPr>
        <p:spPr>
          <a:xfrm>
            <a:off x="0" y="2971800"/>
            <a:ext cx="6096000" cy="155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检测操作数是否为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阶码相加。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若阶码用移码表示，相加后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457200" y="1828800"/>
            <a:ext cx="6172200" cy="384175"/>
            <a:chOff x="288" y="1152"/>
            <a:chExt cx="3888" cy="242"/>
          </a:xfrm>
        </p:grpSpPr>
        <p:sp>
          <p:nvSpPr>
            <p:cNvPr id="64518" name="Text Box 6"/>
            <p:cNvSpPr txBox="1"/>
            <p:nvPr/>
          </p:nvSpPr>
          <p:spPr>
            <a:xfrm>
              <a:off x="288" y="1152"/>
              <a:ext cx="3888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浮点乘    定点加、定点乘</a:t>
              </a:r>
            </a:p>
          </p:txBody>
        </p:sp>
        <p:sp>
          <p:nvSpPr>
            <p:cNvPr id="64519" name="Line 7"/>
            <p:cNvSpPr/>
            <p:nvPr/>
          </p:nvSpPr>
          <p:spPr>
            <a:xfrm>
              <a:off x="1152" y="1248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50216" name="Text Box 8"/>
          <p:cNvSpPr txBox="1"/>
          <p:nvPr/>
        </p:nvSpPr>
        <p:spPr>
          <a:xfrm>
            <a:off x="0" y="5864225"/>
            <a:ext cx="30480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尾数相乘。</a:t>
            </a:r>
          </a:p>
        </p:txBody>
      </p:sp>
      <p:sp>
        <p:nvSpPr>
          <p:cNvPr id="350217" name="Text Box 9"/>
          <p:cNvSpPr txBox="1"/>
          <p:nvPr/>
        </p:nvSpPr>
        <p:spPr>
          <a:xfrm>
            <a:off x="2819400" y="5864225"/>
            <a:ext cx="41148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相乘前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不需对阶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0" y="838200"/>
            <a:ext cx="4953000" cy="781050"/>
            <a:chOff x="0" y="528"/>
            <a:chExt cx="3120" cy="492"/>
          </a:xfrm>
        </p:grpSpPr>
        <p:sp>
          <p:nvSpPr>
            <p:cNvPr id="64523" name="Text Box 11"/>
            <p:cNvSpPr txBox="1"/>
            <p:nvPr/>
          </p:nvSpPr>
          <p:spPr>
            <a:xfrm>
              <a:off x="0" y="720"/>
              <a:ext cx="312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A=2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×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B=2 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 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4524" name="Text Box 12"/>
            <p:cNvSpPr txBox="1"/>
            <p:nvPr/>
          </p:nvSpPr>
          <p:spPr>
            <a:xfrm>
              <a:off x="720" y="528"/>
              <a:ext cx="672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4525" name="Text Box 13"/>
            <p:cNvSpPr txBox="1"/>
            <p:nvPr/>
          </p:nvSpPr>
          <p:spPr>
            <a:xfrm>
              <a:off x="2016" y="528"/>
              <a:ext cx="672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4724400" y="838200"/>
            <a:ext cx="4953000" cy="781050"/>
            <a:chOff x="2976" y="528"/>
            <a:chExt cx="3120" cy="492"/>
          </a:xfrm>
        </p:grpSpPr>
        <p:sp>
          <p:nvSpPr>
            <p:cNvPr id="64527" name="Text Box 15"/>
            <p:cNvSpPr txBox="1"/>
            <p:nvPr/>
          </p:nvSpPr>
          <p:spPr>
            <a:xfrm>
              <a:off x="3840" y="528"/>
              <a:ext cx="768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+B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4528" name="Text Box 16"/>
            <p:cNvSpPr txBox="1"/>
            <p:nvPr/>
          </p:nvSpPr>
          <p:spPr>
            <a:xfrm>
              <a:off x="2976" y="720"/>
              <a:ext cx="312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B=2   </a:t>
              </a: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</p:grpSp>
      <p:sp>
        <p:nvSpPr>
          <p:cNvPr id="350225" name="Text Box 17"/>
          <p:cNvSpPr txBox="1"/>
          <p:nvPr/>
        </p:nvSpPr>
        <p:spPr>
          <a:xfrm>
            <a:off x="0" y="6400800"/>
            <a:ext cx="32004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结果规格化。</a:t>
            </a:r>
          </a:p>
        </p:txBody>
      </p:sp>
      <p:sp>
        <p:nvSpPr>
          <p:cNvPr id="350226" name="Text Box 18"/>
          <p:cNvSpPr txBox="1"/>
          <p:nvPr/>
        </p:nvSpPr>
        <p:spPr>
          <a:xfrm>
            <a:off x="2819400" y="6397625"/>
            <a:ext cx="30480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一般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左规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grpSp>
        <p:nvGrpSpPr>
          <p:cNvPr id="5" name="Group 33"/>
          <p:cNvGrpSpPr/>
          <p:nvPr/>
        </p:nvGrpSpPr>
        <p:grpSpPr>
          <a:xfrm>
            <a:off x="107950" y="4419600"/>
            <a:ext cx="4932363" cy="1225550"/>
            <a:chOff x="68" y="2784"/>
            <a:chExt cx="3107" cy="772"/>
          </a:xfrm>
        </p:grpSpPr>
        <p:sp>
          <p:nvSpPr>
            <p:cNvPr id="64532" name="Text Box 20"/>
            <p:cNvSpPr txBox="1"/>
            <p:nvPr/>
          </p:nvSpPr>
          <p:spPr>
            <a:xfrm>
              <a:off x="68" y="2976"/>
              <a:ext cx="310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令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=2 +X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=2 +Y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+B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=2 +2 +(X+Y)</a:t>
              </a:r>
            </a:p>
          </p:txBody>
        </p:sp>
        <p:sp>
          <p:nvSpPr>
            <p:cNvPr id="64533" name="Text Box 21"/>
            <p:cNvSpPr txBox="1"/>
            <p:nvPr/>
          </p:nvSpPr>
          <p:spPr>
            <a:xfrm>
              <a:off x="839" y="2784"/>
              <a:ext cx="3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4534" name="Text Box 22"/>
            <p:cNvSpPr txBox="1"/>
            <p:nvPr/>
          </p:nvSpPr>
          <p:spPr>
            <a:xfrm>
              <a:off x="1990" y="2784"/>
              <a:ext cx="3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4535" name="Text Box 23"/>
            <p:cNvSpPr txBox="1"/>
            <p:nvPr/>
          </p:nvSpPr>
          <p:spPr>
            <a:xfrm>
              <a:off x="975" y="3120"/>
              <a:ext cx="3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4536" name="Text Box 24"/>
            <p:cNvSpPr txBox="1"/>
            <p:nvPr/>
          </p:nvSpPr>
          <p:spPr>
            <a:xfrm>
              <a:off x="1383" y="3120"/>
              <a:ext cx="3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3581400" y="4946650"/>
            <a:ext cx="3124200" cy="688975"/>
            <a:chOff x="2112" y="3120"/>
            <a:chExt cx="1968" cy="434"/>
          </a:xfrm>
        </p:grpSpPr>
        <p:sp>
          <p:nvSpPr>
            <p:cNvPr id="64538" name="Text Box 26"/>
            <p:cNvSpPr txBox="1"/>
            <p:nvPr/>
          </p:nvSpPr>
          <p:spPr>
            <a:xfrm>
              <a:off x="2112" y="3312"/>
              <a:ext cx="1968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-2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=2 +(X+Y)</a:t>
              </a:r>
            </a:p>
          </p:txBody>
        </p:sp>
        <p:sp>
          <p:nvSpPr>
            <p:cNvPr id="64539" name="Text Box 27"/>
            <p:cNvSpPr txBox="1"/>
            <p:nvPr/>
          </p:nvSpPr>
          <p:spPr>
            <a:xfrm>
              <a:off x="2352" y="312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4540" name="Text Box 28"/>
            <p:cNvSpPr txBox="1"/>
            <p:nvPr/>
          </p:nvSpPr>
          <p:spPr>
            <a:xfrm>
              <a:off x="2784" y="312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4953000" y="3810000"/>
            <a:ext cx="2438400" cy="731838"/>
            <a:chOff x="3600" y="2400"/>
            <a:chExt cx="1536" cy="461"/>
          </a:xfrm>
        </p:grpSpPr>
        <p:sp>
          <p:nvSpPr>
            <p:cNvPr id="64542" name="Text Box 30"/>
            <p:cNvSpPr txBox="1"/>
            <p:nvPr/>
          </p:nvSpPr>
          <p:spPr>
            <a:xfrm>
              <a:off x="3600" y="2496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减</a:t>
              </a:r>
              <a:r>
                <a:rPr lang="en-US" altLang="en-US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修正</a:t>
              </a:r>
              <a:r>
                <a:rPr lang="zh-CN" altLang="en-US" sz="3200" b="1" dirty="0">
                  <a:solidFill>
                    <a:schemeClr val="accent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。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4543" name="Text Box 31"/>
            <p:cNvSpPr txBox="1"/>
            <p:nvPr/>
          </p:nvSpPr>
          <p:spPr>
            <a:xfrm>
              <a:off x="3984" y="240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build="p"/>
      <p:bldP spid="350211" grpId="0" build="p"/>
      <p:bldP spid="350212" grpId="0" build="p"/>
      <p:bldP spid="350216" grpId="0"/>
      <p:bldP spid="350217" grpId="0"/>
      <p:bldP spid="350225" grpId="0"/>
      <p:bldP spid="3502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234" name="Text Box 2"/>
          <p:cNvSpPr txBox="1"/>
          <p:nvPr/>
        </p:nvSpPr>
        <p:spPr>
          <a:xfrm>
            <a:off x="0" y="762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浮点除法运算</a:t>
            </a:r>
            <a:endParaRPr lang="zh-CN" altLang="en-US" sz="4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1235" name="Text Box 3"/>
          <p:cNvSpPr txBox="1"/>
          <p:nvPr/>
        </p:nvSpPr>
        <p:spPr>
          <a:xfrm>
            <a:off x="0" y="1828800"/>
            <a:ext cx="1981200" cy="531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步骤：</a:t>
            </a:r>
          </a:p>
        </p:txBody>
      </p:sp>
      <p:sp>
        <p:nvSpPr>
          <p:cNvPr id="351236" name="Text Box 4"/>
          <p:cNvSpPr txBox="1"/>
          <p:nvPr/>
        </p:nvSpPr>
        <p:spPr>
          <a:xfrm>
            <a:off x="0" y="2514600"/>
            <a:ext cx="6096000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检测操作数是否为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2. A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&lt; 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M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81000" y="1371600"/>
            <a:ext cx="6172200" cy="384175"/>
            <a:chOff x="288" y="1152"/>
            <a:chExt cx="3888" cy="242"/>
          </a:xfrm>
        </p:grpSpPr>
        <p:sp>
          <p:nvSpPr>
            <p:cNvPr id="65542" name="Text Box 6"/>
            <p:cNvSpPr txBox="1"/>
            <p:nvPr/>
          </p:nvSpPr>
          <p:spPr>
            <a:xfrm>
              <a:off x="288" y="1152"/>
              <a:ext cx="3888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浮点除    定点减、定点除</a:t>
              </a:r>
            </a:p>
          </p:txBody>
        </p:sp>
        <p:sp>
          <p:nvSpPr>
            <p:cNvPr id="65543" name="Line 7"/>
            <p:cNvSpPr/>
            <p:nvPr/>
          </p:nvSpPr>
          <p:spPr>
            <a:xfrm>
              <a:off x="1152" y="1248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51240" name="Text Box 8"/>
          <p:cNvSpPr txBox="1"/>
          <p:nvPr/>
        </p:nvSpPr>
        <p:spPr>
          <a:xfrm>
            <a:off x="0" y="5864225"/>
            <a:ext cx="30480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尾数相除。</a:t>
            </a:r>
          </a:p>
        </p:txBody>
      </p:sp>
      <p:sp>
        <p:nvSpPr>
          <p:cNvPr id="351241" name="Text Box 9"/>
          <p:cNvSpPr txBox="1"/>
          <p:nvPr/>
        </p:nvSpPr>
        <p:spPr>
          <a:xfrm>
            <a:off x="2819400" y="5864225"/>
            <a:ext cx="41148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相除前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不需对阶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0" y="457200"/>
            <a:ext cx="4953000" cy="781050"/>
            <a:chOff x="0" y="528"/>
            <a:chExt cx="3120" cy="492"/>
          </a:xfrm>
        </p:grpSpPr>
        <p:sp>
          <p:nvSpPr>
            <p:cNvPr id="65547" name="Text Box 11"/>
            <p:cNvSpPr txBox="1"/>
            <p:nvPr/>
          </p:nvSpPr>
          <p:spPr>
            <a:xfrm>
              <a:off x="0" y="720"/>
              <a:ext cx="312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A=2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×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B=2 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 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5548" name="Text Box 12"/>
            <p:cNvSpPr txBox="1"/>
            <p:nvPr/>
          </p:nvSpPr>
          <p:spPr>
            <a:xfrm>
              <a:off x="720" y="528"/>
              <a:ext cx="672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5549" name="Text Box 13"/>
            <p:cNvSpPr txBox="1"/>
            <p:nvPr/>
          </p:nvSpPr>
          <p:spPr>
            <a:xfrm>
              <a:off x="2016" y="528"/>
              <a:ext cx="672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51246" name="Text Box 14"/>
          <p:cNvSpPr txBox="1"/>
          <p:nvPr/>
        </p:nvSpPr>
        <p:spPr>
          <a:xfrm>
            <a:off x="0" y="6400800"/>
            <a:ext cx="411480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结果不再规格化。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0" y="4419600"/>
            <a:ext cx="4876800" cy="1225550"/>
            <a:chOff x="0" y="2784"/>
            <a:chExt cx="3072" cy="772"/>
          </a:xfrm>
        </p:grpSpPr>
        <p:sp>
          <p:nvSpPr>
            <p:cNvPr id="65552" name="Text Box 16"/>
            <p:cNvSpPr txBox="1"/>
            <p:nvPr/>
          </p:nvSpPr>
          <p:spPr>
            <a:xfrm>
              <a:off x="0" y="2976"/>
              <a:ext cx="307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令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=2 +X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=2 +Y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-B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=2 -2 +(X-Y)=X-Y</a:t>
              </a:r>
            </a:p>
          </p:txBody>
        </p:sp>
        <p:sp>
          <p:nvSpPr>
            <p:cNvPr id="65553" name="Text Box 17"/>
            <p:cNvSpPr txBox="1"/>
            <p:nvPr/>
          </p:nvSpPr>
          <p:spPr>
            <a:xfrm>
              <a:off x="768" y="278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5554" name="Text Box 18"/>
            <p:cNvSpPr txBox="1"/>
            <p:nvPr/>
          </p:nvSpPr>
          <p:spPr>
            <a:xfrm>
              <a:off x="1920" y="278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5555" name="Text Box 19"/>
            <p:cNvSpPr txBox="1"/>
            <p:nvPr/>
          </p:nvSpPr>
          <p:spPr>
            <a:xfrm>
              <a:off x="864" y="312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5556" name="Text Box 20"/>
            <p:cNvSpPr txBox="1"/>
            <p:nvPr/>
          </p:nvSpPr>
          <p:spPr>
            <a:xfrm>
              <a:off x="1248" y="312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4343400" y="4949825"/>
            <a:ext cx="1066800" cy="688975"/>
            <a:chOff x="2784" y="3072"/>
            <a:chExt cx="672" cy="434"/>
          </a:xfrm>
        </p:grpSpPr>
        <p:sp>
          <p:nvSpPr>
            <p:cNvPr id="65558" name="Text Box 22"/>
            <p:cNvSpPr txBox="1"/>
            <p:nvPr/>
          </p:nvSpPr>
          <p:spPr>
            <a:xfrm>
              <a:off x="2784" y="3264"/>
              <a:ext cx="672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+2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sp>
          <p:nvSpPr>
            <p:cNvPr id="65559" name="Text Box 23"/>
            <p:cNvSpPr txBox="1"/>
            <p:nvPr/>
          </p:nvSpPr>
          <p:spPr>
            <a:xfrm>
              <a:off x="3024" y="307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4953000" y="3810000"/>
            <a:ext cx="2438400" cy="731838"/>
            <a:chOff x="3600" y="2400"/>
            <a:chExt cx="1536" cy="461"/>
          </a:xfrm>
        </p:grpSpPr>
        <p:sp>
          <p:nvSpPr>
            <p:cNvPr id="65561" name="Text Box 25"/>
            <p:cNvSpPr txBox="1"/>
            <p:nvPr/>
          </p:nvSpPr>
          <p:spPr>
            <a:xfrm>
              <a:off x="3600" y="2496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加</a:t>
              </a:r>
              <a:r>
                <a:rPr lang="en-US" altLang="en-US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修正</a:t>
              </a:r>
              <a:r>
                <a:rPr lang="zh-CN" altLang="en-US" sz="3200" b="1" dirty="0">
                  <a:solidFill>
                    <a:schemeClr val="accent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。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5562" name="Text Box 26"/>
            <p:cNvSpPr txBox="1"/>
            <p:nvPr/>
          </p:nvSpPr>
          <p:spPr>
            <a:xfrm>
              <a:off x="3984" y="240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4724400" y="457200"/>
            <a:ext cx="4953000" cy="781050"/>
            <a:chOff x="2976" y="528"/>
            <a:chExt cx="3120" cy="492"/>
          </a:xfrm>
        </p:grpSpPr>
        <p:sp>
          <p:nvSpPr>
            <p:cNvPr id="65564" name="Text Box 28"/>
            <p:cNvSpPr txBox="1"/>
            <p:nvPr/>
          </p:nvSpPr>
          <p:spPr>
            <a:xfrm>
              <a:off x="3840" y="528"/>
              <a:ext cx="768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E-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endPara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5565" name="Text Box 29"/>
            <p:cNvSpPr txBox="1"/>
            <p:nvPr/>
          </p:nvSpPr>
          <p:spPr>
            <a:xfrm>
              <a:off x="2976" y="720"/>
              <a:ext cx="312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÷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B=2   </a:t>
              </a: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5566" name="Rectangle 30"/>
            <p:cNvSpPr/>
            <p:nvPr/>
          </p:nvSpPr>
          <p:spPr>
            <a:xfrm>
              <a:off x="4938" y="720"/>
              <a:ext cx="88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÷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</p:grpSp>
      <p:sp>
        <p:nvSpPr>
          <p:cNvPr id="351263" name="Text Box 31"/>
          <p:cNvSpPr txBox="1"/>
          <p:nvPr/>
        </p:nvSpPr>
        <p:spPr>
          <a:xfrm>
            <a:off x="0" y="3581400"/>
            <a:ext cx="6096000" cy="969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阶码相减。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若阶码用移码表示，相减后</a:t>
            </a:r>
          </a:p>
        </p:txBody>
      </p:sp>
      <p:sp>
        <p:nvSpPr>
          <p:cNvPr id="351264" name="Line 32"/>
          <p:cNvSpPr/>
          <p:nvPr/>
        </p:nvSpPr>
        <p:spPr>
          <a:xfrm>
            <a:off x="609600" y="3048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265" name="Line 33"/>
          <p:cNvSpPr/>
          <p:nvPr/>
        </p:nvSpPr>
        <p:spPr>
          <a:xfrm>
            <a:off x="1143000" y="3048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266" name="Line 34"/>
          <p:cNvSpPr/>
          <p:nvPr/>
        </p:nvSpPr>
        <p:spPr>
          <a:xfrm>
            <a:off x="1600200" y="3048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267" name="Line 35"/>
          <p:cNvSpPr/>
          <p:nvPr/>
        </p:nvSpPr>
        <p:spPr>
          <a:xfrm>
            <a:off x="2133600" y="3048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1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1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1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1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build="p"/>
      <p:bldP spid="351235" grpId="0" build="p"/>
      <p:bldP spid="351236" grpId="0" build="p"/>
      <p:bldP spid="351240" grpId="0"/>
      <p:bldP spid="351241" grpId="0"/>
      <p:bldP spid="351246" grpId="0"/>
      <p:bldP spid="3512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/>
          <p:nvPr/>
        </p:nvSpPr>
        <p:spPr>
          <a:xfrm>
            <a:off x="2051050" y="339725"/>
            <a:ext cx="480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chemeClr val="tx1"/>
                </a:solidFill>
                <a:ea typeface="黑体" panose="02010609060101010101" pitchFamily="2" charset="-122"/>
              </a:rPr>
              <a:t>2.4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数据的校验</a:t>
            </a:r>
          </a:p>
        </p:txBody>
      </p:sp>
      <p:sp>
        <p:nvSpPr>
          <p:cNvPr id="369667" name="Text Box 3"/>
          <p:cNvSpPr txBox="1"/>
          <p:nvPr/>
        </p:nvSpPr>
        <p:spPr>
          <a:xfrm>
            <a:off x="152400" y="1625600"/>
            <a:ext cx="82169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）奇偶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校验</a:t>
            </a:r>
            <a:endParaRPr lang="zh-CN" altLang="en-US" sz="36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9668" name="Rectangle 4"/>
          <p:cNvSpPr/>
          <p:nvPr/>
        </p:nvSpPr>
        <p:spPr>
          <a:xfrm>
            <a:off x="179388" y="2525713"/>
            <a:ext cx="50403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）海明校验</a:t>
            </a:r>
          </a:p>
        </p:txBody>
      </p:sp>
      <p:sp>
        <p:nvSpPr>
          <p:cNvPr id="369669" name="Rectangle 5"/>
          <p:cNvSpPr/>
          <p:nvPr/>
        </p:nvSpPr>
        <p:spPr>
          <a:xfrm>
            <a:off x="179388" y="3500438"/>
            <a:ext cx="6985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）循环冗余校验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369667" grpId="0"/>
      <p:bldP spid="369668" grpId="0"/>
      <p:bldP spid="36966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63713" y="349250"/>
            <a:ext cx="424815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2.5.1 </a:t>
            </a:r>
            <a:r>
              <a:rPr kumimoji="1" lang="zh-CN" altLang="en-US" sz="36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奇偶</a:t>
            </a:r>
            <a:r>
              <a:rPr kumimoji="1" lang="zh-CN" altLang="en-US" sz="36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校验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352425" y="3162300"/>
            <a:ext cx="59436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待编码信息         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1011 0001</a:t>
            </a:r>
          </a:p>
        </p:txBody>
      </p:sp>
      <p:sp>
        <p:nvSpPr>
          <p:cNvPr id="8" name="Text Box 5"/>
          <p:cNvSpPr txBox="1"/>
          <p:nvPr/>
        </p:nvSpPr>
        <p:spPr>
          <a:xfrm>
            <a:off x="352425" y="3924300"/>
            <a:ext cx="53721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奇校验编码   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1011 0001</a:t>
            </a:r>
            <a:endParaRPr lang="en-US" altLang="zh-CN" b="1" u="sng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352425" y="4643438"/>
            <a:ext cx="5514975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偶校验编码   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1011 0001</a:t>
            </a:r>
            <a:endParaRPr lang="en-US" altLang="zh-CN" b="1" u="sng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Text Box 7"/>
          <p:cNvSpPr txBox="1"/>
          <p:nvPr/>
        </p:nvSpPr>
        <p:spPr>
          <a:xfrm>
            <a:off x="5435600" y="4003675"/>
            <a:ext cx="503238" cy="482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11" name="Rectangle 8"/>
          <p:cNvSpPr/>
          <p:nvPr/>
        </p:nvSpPr>
        <p:spPr>
          <a:xfrm>
            <a:off x="5495925" y="4640263"/>
            <a:ext cx="388938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556250" y="3932238"/>
            <a:ext cx="239713" cy="1296987"/>
          </a:xfrm>
          <a:prstGeom prst="roundRect">
            <a:avLst>
              <a:gd name="adj" fmla="val 16667"/>
            </a:avLst>
          </a:prstGeom>
          <a:noFill/>
          <a:ln w="12700" cap="sq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3" name="组合 24"/>
          <p:cNvGrpSpPr/>
          <p:nvPr/>
        </p:nvGrpSpPr>
        <p:grpSpPr>
          <a:xfrm>
            <a:off x="4895850" y="5337175"/>
            <a:ext cx="1584325" cy="828675"/>
            <a:chOff x="4895850" y="5049838"/>
            <a:chExt cx="1584325" cy="828675"/>
          </a:xfrm>
        </p:grpSpPr>
        <p:sp>
          <p:nvSpPr>
            <p:cNvPr id="5138" name="Line 9"/>
            <p:cNvSpPr/>
            <p:nvPr/>
          </p:nvSpPr>
          <p:spPr>
            <a:xfrm>
              <a:off x="5688013" y="5049838"/>
              <a:ext cx="0" cy="287337"/>
            </a:xfrm>
            <a:prstGeom prst="line">
              <a:avLst/>
            </a:prstGeom>
            <a:ln w="19050" cap="sq" cmpd="sng">
              <a:solidFill>
                <a:schemeClr val="accent1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5139" name="Text Box 11"/>
            <p:cNvSpPr txBox="1"/>
            <p:nvPr/>
          </p:nvSpPr>
          <p:spPr>
            <a:xfrm>
              <a:off x="4895850" y="5445125"/>
              <a:ext cx="1584325" cy="4333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校验位</a:t>
              </a:r>
            </a:p>
          </p:txBody>
        </p:sp>
      </p:grpSp>
      <p:sp>
        <p:nvSpPr>
          <p:cNvPr id="16" name="Text Box 3"/>
          <p:cNvSpPr txBox="1"/>
          <p:nvPr/>
        </p:nvSpPr>
        <p:spPr>
          <a:xfrm>
            <a:off x="136525" y="1412875"/>
            <a:ext cx="34988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）编码规则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Text Box 3"/>
          <p:cNvSpPr txBox="1"/>
          <p:nvPr/>
        </p:nvSpPr>
        <p:spPr>
          <a:xfrm>
            <a:off x="352425" y="2132013"/>
            <a:ext cx="84677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增设</a:t>
            </a: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位校验位，从而使</a:t>
            </a: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的个数是奇或偶数</a:t>
            </a:r>
          </a:p>
        </p:txBody>
      </p:sp>
      <p:grpSp>
        <p:nvGrpSpPr>
          <p:cNvPr id="18" name="组合 15"/>
          <p:cNvGrpSpPr/>
          <p:nvPr/>
        </p:nvGrpSpPr>
        <p:grpSpPr>
          <a:xfrm>
            <a:off x="6011863" y="3989388"/>
            <a:ext cx="2376487" cy="487362"/>
            <a:chOff x="6012160" y="3702392"/>
            <a:chExt cx="2376264" cy="486287"/>
          </a:xfrm>
        </p:grpSpPr>
        <p:cxnSp>
          <p:nvCxnSpPr>
            <p:cNvPr id="5136" name="直接箭头连接符 13"/>
            <p:cNvCxnSpPr/>
            <p:nvPr/>
          </p:nvCxnSpPr>
          <p:spPr>
            <a:xfrm>
              <a:off x="6012160" y="3933056"/>
              <a:ext cx="360040" cy="0"/>
            </a:xfrm>
            <a:prstGeom prst="straightConnector1">
              <a:avLst/>
            </a:prstGeom>
            <a:ln w="19050" cap="sq" cmpd="sng">
              <a:solidFill>
                <a:srgbClr val="FF0000"/>
              </a:solidFill>
              <a:prstDash val="solid"/>
              <a:headEnd type="none" w="sm" len="sm"/>
              <a:tailEnd type="arrow" w="med" len="med"/>
            </a:ln>
          </p:spPr>
        </p:cxnSp>
        <p:sp>
          <p:nvSpPr>
            <p:cNvPr id="5137" name="Text Box 7"/>
            <p:cNvSpPr txBox="1"/>
            <p:nvPr/>
          </p:nvSpPr>
          <p:spPr>
            <a:xfrm>
              <a:off x="6373018" y="3702392"/>
              <a:ext cx="2015406" cy="4862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5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个“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”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6011863" y="4741863"/>
            <a:ext cx="2376487" cy="487362"/>
            <a:chOff x="6012160" y="3702392"/>
            <a:chExt cx="2376264" cy="486287"/>
          </a:xfrm>
        </p:grpSpPr>
        <p:cxnSp>
          <p:nvCxnSpPr>
            <p:cNvPr id="5134" name="直接箭头连接符 22"/>
            <p:cNvCxnSpPr/>
            <p:nvPr/>
          </p:nvCxnSpPr>
          <p:spPr>
            <a:xfrm>
              <a:off x="6012160" y="3933056"/>
              <a:ext cx="360040" cy="0"/>
            </a:xfrm>
            <a:prstGeom prst="straightConnector1">
              <a:avLst/>
            </a:prstGeom>
            <a:ln w="19050" cap="sq" cmpd="sng">
              <a:solidFill>
                <a:srgbClr val="FF0000"/>
              </a:solidFill>
              <a:prstDash val="solid"/>
              <a:headEnd type="none" w="sm" len="sm"/>
              <a:tailEnd type="arrow" w="med" len="med"/>
            </a:ln>
          </p:spPr>
        </p:cxnSp>
        <p:sp>
          <p:nvSpPr>
            <p:cNvPr id="5135" name="Text Box 7"/>
            <p:cNvSpPr txBox="1"/>
            <p:nvPr/>
          </p:nvSpPr>
          <p:spPr>
            <a:xfrm>
              <a:off x="6373018" y="3702392"/>
              <a:ext cx="2015406" cy="4862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个“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”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bldLvl="0" animBg="1"/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/>
          <p:nvPr/>
        </p:nvSpPr>
        <p:spPr>
          <a:xfrm>
            <a:off x="1044575" y="260350"/>
            <a:ext cx="80867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ea typeface="黑体" panose="02010609060101010101" pitchFamily="2" charset="-122"/>
              </a:rPr>
              <a:t>2.4.3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循环冗余校验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2" charset="-122"/>
              </a:rPr>
              <a:t>cyclic redundancy check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375811" name="Text Box 3"/>
          <p:cNvSpPr txBox="1"/>
          <p:nvPr/>
        </p:nvSpPr>
        <p:spPr>
          <a:xfrm>
            <a:off x="250825" y="1268413"/>
            <a:ext cx="8893175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2" charset="-122"/>
              </a:rPr>
              <a:t>校验规则：校验码除以某约定代码，能除尽则表明代码正确，否则可用余数指明出错位置。</a:t>
            </a:r>
          </a:p>
        </p:txBody>
      </p:sp>
      <p:sp>
        <p:nvSpPr>
          <p:cNvPr id="375812" name="Text Box 4"/>
          <p:cNvSpPr txBox="1"/>
          <p:nvPr/>
        </p:nvSpPr>
        <p:spPr>
          <a:xfrm>
            <a:off x="250825" y="2492375"/>
            <a:ext cx="8893175" cy="342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）编码方法</a:t>
            </a:r>
          </a:p>
          <a:p>
            <a:pPr marL="0" lv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将待编码的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K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位有效信息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M(x)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左移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位，得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M(x)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2" charset="-122"/>
              </a:rPr>
              <a:t>·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空出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位，以拼装将求得的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位余数。</a:t>
            </a:r>
          </a:p>
          <a:p>
            <a:pPr marL="0" lv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选取一个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r+1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位的生成多项式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G(x),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M(x)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2" charset="-122"/>
              </a:rPr>
              <a:t>·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做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模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除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lv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将左移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位的待编码信息，与余数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R(x)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做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模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加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，拼接为包含有效信息在内的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CRC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校验码。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5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5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/>
          <p:nvPr/>
        </p:nvSpPr>
        <p:spPr>
          <a:xfrm>
            <a:off x="827088" y="1341438"/>
            <a:ext cx="7777162" cy="1335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[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位有效信息（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1100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）编成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CRC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码，选择的生成多项式为（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376835" name="Text Box 3"/>
          <p:cNvSpPr txBox="1"/>
          <p:nvPr/>
        </p:nvSpPr>
        <p:spPr>
          <a:xfrm>
            <a:off x="611188" y="2781300"/>
            <a:ext cx="8237537" cy="17478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M(x)=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</a:rPr>
              <a:t>3</a:t>
            </a:r>
            <a:r>
              <a:rPr lang="en-US" altLang="zh-CN" b="1" dirty="0">
                <a:solidFill>
                  <a:schemeClr val="tx1"/>
                </a:solidFill>
              </a:rPr>
              <a:t>+x</a:t>
            </a:r>
            <a:r>
              <a:rPr lang="en-US" altLang="zh-CN" b="1" baseline="30000" dirty="0">
                <a:solidFill>
                  <a:schemeClr val="tx1"/>
                </a:solidFill>
              </a:rPr>
              <a:t>2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即</a:t>
            </a:r>
            <a:r>
              <a:rPr lang="en-US" altLang="zh-CN" b="1" dirty="0">
                <a:solidFill>
                  <a:schemeClr val="tx1"/>
                </a:solidFill>
              </a:rPr>
              <a:t>1100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k=4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M(x)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=x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+x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即</a:t>
            </a:r>
            <a:r>
              <a:rPr lang="en-US" altLang="zh-CN" b="1" dirty="0">
                <a:solidFill>
                  <a:schemeClr val="tx1"/>
                </a:solidFill>
              </a:rPr>
              <a:t>1100000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r=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多项式位数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-1=3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G(x)=x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+x+1,1011(</a:t>
            </a:r>
            <a:r>
              <a:rPr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生成多项式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</a:p>
        </p:txBody>
      </p:sp>
      <p:grpSp>
        <p:nvGrpSpPr>
          <p:cNvPr id="376836" name="Group 4"/>
          <p:cNvGrpSpPr/>
          <p:nvPr/>
        </p:nvGrpSpPr>
        <p:grpSpPr>
          <a:xfrm>
            <a:off x="1116013" y="4797425"/>
            <a:ext cx="6669087" cy="1158875"/>
            <a:chOff x="758" y="2419"/>
            <a:chExt cx="3634" cy="730"/>
          </a:xfrm>
        </p:grpSpPr>
        <p:sp>
          <p:nvSpPr>
            <p:cNvPr id="15366" name="Text Box 5"/>
            <p:cNvSpPr txBox="1"/>
            <p:nvPr/>
          </p:nvSpPr>
          <p:spPr>
            <a:xfrm>
              <a:off x="758" y="2460"/>
              <a:ext cx="91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M(x)</a:t>
              </a:r>
              <a:r>
                <a:rPr lang="en-US" altLang="zh-CN" b="1" dirty="0">
                  <a:solidFill>
                    <a:schemeClr val="tx1"/>
                  </a:solidFill>
                  <a:ea typeface="仿宋_GB2312" pitchFamily="49" charset="-122"/>
                </a:rPr>
                <a:t>·</a:t>
              </a:r>
              <a:r>
                <a:rPr lang="en-US" altLang="zh-CN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x</a:t>
              </a:r>
              <a:r>
                <a:rPr lang="en-US" altLang="zh-CN" b="1" baseline="30000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15367" name="Line 6"/>
            <p:cNvSpPr/>
            <p:nvPr/>
          </p:nvSpPr>
          <p:spPr>
            <a:xfrm>
              <a:off x="768" y="2784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368" name="Rectangle 7"/>
            <p:cNvSpPr/>
            <p:nvPr/>
          </p:nvSpPr>
          <p:spPr>
            <a:xfrm>
              <a:off x="912" y="2784"/>
              <a:ext cx="54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G(x)</a:t>
              </a:r>
            </a:p>
          </p:txBody>
        </p:sp>
        <p:sp>
          <p:nvSpPr>
            <p:cNvPr id="15369" name="Text Box 8"/>
            <p:cNvSpPr txBox="1"/>
            <p:nvPr/>
          </p:nvSpPr>
          <p:spPr>
            <a:xfrm>
              <a:off x="1622" y="2586"/>
              <a:ext cx="2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5370" name="Rectangle 9"/>
            <p:cNvSpPr/>
            <p:nvPr/>
          </p:nvSpPr>
          <p:spPr>
            <a:xfrm>
              <a:off x="1920" y="2419"/>
              <a:ext cx="87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b="1" dirty="0">
                  <a:solidFill>
                    <a:schemeClr val="tx1"/>
                  </a:solidFill>
                </a:rPr>
                <a:t>1100000</a:t>
              </a:r>
            </a:p>
          </p:txBody>
        </p:sp>
        <p:sp>
          <p:nvSpPr>
            <p:cNvPr id="15371" name="Rectangle 10"/>
            <p:cNvSpPr/>
            <p:nvPr/>
          </p:nvSpPr>
          <p:spPr>
            <a:xfrm>
              <a:off x="2056" y="2736"/>
              <a:ext cx="5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1011</a:t>
              </a:r>
            </a:p>
          </p:txBody>
        </p:sp>
        <p:sp>
          <p:nvSpPr>
            <p:cNvPr id="15372" name="Line 11"/>
            <p:cNvSpPr/>
            <p:nvPr/>
          </p:nvSpPr>
          <p:spPr>
            <a:xfrm>
              <a:off x="2016" y="2784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373" name="Text Box 12"/>
            <p:cNvSpPr txBox="1"/>
            <p:nvPr/>
          </p:nvSpPr>
          <p:spPr>
            <a:xfrm>
              <a:off x="2928" y="2608"/>
              <a:ext cx="2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5374" name="Text Box 13"/>
            <p:cNvSpPr txBox="1"/>
            <p:nvPr/>
          </p:nvSpPr>
          <p:spPr>
            <a:xfrm>
              <a:off x="3158" y="2586"/>
              <a:ext cx="6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1110 +</a:t>
              </a:r>
            </a:p>
          </p:txBody>
        </p:sp>
        <p:sp>
          <p:nvSpPr>
            <p:cNvPr id="15375" name="Text Box 14"/>
            <p:cNvSpPr txBox="1"/>
            <p:nvPr/>
          </p:nvSpPr>
          <p:spPr>
            <a:xfrm>
              <a:off x="3928" y="2448"/>
              <a:ext cx="3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010</a:t>
              </a:r>
            </a:p>
          </p:txBody>
        </p:sp>
        <p:sp>
          <p:nvSpPr>
            <p:cNvPr id="15376" name="Text Box 15"/>
            <p:cNvSpPr txBox="1"/>
            <p:nvPr/>
          </p:nvSpPr>
          <p:spPr>
            <a:xfrm>
              <a:off x="3888" y="278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1011</a:t>
              </a:r>
            </a:p>
          </p:txBody>
        </p:sp>
        <p:sp>
          <p:nvSpPr>
            <p:cNvPr id="15377" name="Line 16"/>
            <p:cNvSpPr/>
            <p:nvPr/>
          </p:nvSpPr>
          <p:spPr>
            <a:xfrm>
              <a:off x="3864" y="2760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76849" name="Text Box 17"/>
          <p:cNvSpPr txBox="1"/>
          <p:nvPr/>
        </p:nvSpPr>
        <p:spPr>
          <a:xfrm>
            <a:off x="539750" y="6092825"/>
            <a:ext cx="8210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M(x)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+R(X)=1100000+010=1100</a:t>
            </a:r>
            <a:r>
              <a:rPr lang="en-US" altLang="zh-CN" b="1" u="sng" dirty="0">
                <a:latin typeface="仿宋_GB2312" pitchFamily="49" charset="-122"/>
                <a:ea typeface="仿宋_GB2312" pitchFamily="49" charset="-122"/>
              </a:rPr>
              <a:t>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  <p:bldP spid="3768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/>
          <p:cNvGrpSpPr/>
          <p:nvPr/>
        </p:nvGrpSpPr>
        <p:grpSpPr>
          <a:xfrm>
            <a:off x="6267450" y="1125538"/>
            <a:ext cx="2408238" cy="3240087"/>
            <a:chOff x="6267450" y="1125538"/>
            <a:chExt cx="2408238" cy="3240087"/>
          </a:xfrm>
        </p:grpSpPr>
        <p:sp>
          <p:nvSpPr>
            <p:cNvPr id="17427" name="Text Box 13"/>
            <p:cNvSpPr txBox="1"/>
            <p:nvPr/>
          </p:nvSpPr>
          <p:spPr>
            <a:xfrm>
              <a:off x="7345363" y="2419350"/>
              <a:ext cx="82550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17428" name="Text Box 13"/>
            <p:cNvSpPr txBox="1"/>
            <p:nvPr/>
          </p:nvSpPr>
          <p:spPr>
            <a:xfrm>
              <a:off x="7178675" y="1962150"/>
              <a:ext cx="8953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1011</a:t>
              </a:r>
            </a:p>
          </p:txBody>
        </p:sp>
        <p:sp>
          <p:nvSpPr>
            <p:cNvPr id="17429" name="Text Box 13"/>
            <p:cNvSpPr txBox="1"/>
            <p:nvPr/>
          </p:nvSpPr>
          <p:spPr>
            <a:xfrm>
              <a:off x="8059738" y="3108325"/>
              <a:ext cx="3619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u="sng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430" name="Rectangle 9"/>
            <p:cNvSpPr/>
            <p:nvPr/>
          </p:nvSpPr>
          <p:spPr>
            <a:xfrm>
              <a:off x="7162800" y="1595438"/>
              <a:ext cx="14287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1100000</a:t>
              </a:r>
            </a:p>
          </p:txBody>
        </p:sp>
        <p:sp>
          <p:nvSpPr>
            <p:cNvPr id="17431" name="Text Box 13"/>
            <p:cNvSpPr txBox="1"/>
            <p:nvPr/>
          </p:nvSpPr>
          <p:spPr>
            <a:xfrm>
              <a:off x="6267450" y="1606550"/>
              <a:ext cx="8953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1011</a:t>
              </a:r>
            </a:p>
          </p:txBody>
        </p:sp>
        <p:sp>
          <p:nvSpPr>
            <p:cNvPr id="17432" name="Line 21"/>
            <p:cNvSpPr/>
            <p:nvPr/>
          </p:nvSpPr>
          <p:spPr>
            <a:xfrm>
              <a:off x="7162800" y="1595438"/>
              <a:ext cx="1512888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33" name="Line 26"/>
            <p:cNvSpPr/>
            <p:nvPr/>
          </p:nvSpPr>
          <p:spPr>
            <a:xfrm flipH="1">
              <a:off x="7162800" y="1595438"/>
              <a:ext cx="0" cy="43180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34" name="Text Box 13"/>
            <p:cNvSpPr txBox="1"/>
            <p:nvPr/>
          </p:nvSpPr>
          <p:spPr>
            <a:xfrm>
              <a:off x="7700963" y="1125538"/>
              <a:ext cx="3619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7435" name="Line 30"/>
            <p:cNvSpPr/>
            <p:nvPr/>
          </p:nvSpPr>
          <p:spPr>
            <a:xfrm>
              <a:off x="7289800" y="2460625"/>
              <a:ext cx="67627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36" name="Text Box 13"/>
            <p:cNvSpPr txBox="1"/>
            <p:nvPr/>
          </p:nvSpPr>
          <p:spPr>
            <a:xfrm>
              <a:off x="7866063" y="2425700"/>
              <a:ext cx="411162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u="sng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437" name="Text Box 13"/>
            <p:cNvSpPr txBox="1"/>
            <p:nvPr/>
          </p:nvSpPr>
          <p:spPr>
            <a:xfrm>
              <a:off x="7878763" y="1125538"/>
              <a:ext cx="3619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7438" name="Text Box 13"/>
            <p:cNvSpPr txBox="1"/>
            <p:nvPr/>
          </p:nvSpPr>
          <p:spPr>
            <a:xfrm>
              <a:off x="7523163" y="3108325"/>
              <a:ext cx="3619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439" name="Text Box 13"/>
            <p:cNvSpPr txBox="1"/>
            <p:nvPr/>
          </p:nvSpPr>
          <p:spPr>
            <a:xfrm>
              <a:off x="8064500" y="1125538"/>
              <a:ext cx="3619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7440" name="Text Box 13"/>
            <p:cNvSpPr txBox="1"/>
            <p:nvPr/>
          </p:nvSpPr>
          <p:spPr>
            <a:xfrm>
              <a:off x="7345363" y="2746375"/>
              <a:ext cx="8953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1011</a:t>
              </a:r>
            </a:p>
          </p:txBody>
        </p:sp>
        <p:sp>
          <p:nvSpPr>
            <p:cNvPr id="17441" name="Line 38"/>
            <p:cNvSpPr/>
            <p:nvPr/>
          </p:nvSpPr>
          <p:spPr>
            <a:xfrm>
              <a:off x="7416800" y="3192463"/>
              <a:ext cx="71913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42" name="Text Box 13"/>
            <p:cNvSpPr txBox="1"/>
            <p:nvPr/>
          </p:nvSpPr>
          <p:spPr>
            <a:xfrm>
              <a:off x="7881938" y="3108325"/>
              <a:ext cx="3619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443" name="Text Box 13"/>
            <p:cNvSpPr txBox="1"/>
            <p:nvPr/>
          </p:nvSpPr>
          <p:spPr>
            <a:xfrm>
              <a:off x="7700963" y="3108325"/>
              <a:ext cx="3619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444" name="Text Box 13"/>
            <p:cNvSpPr txBox="1"/>
            <p:nvPr/>
          </p:nvSpPr>
          <p:spPr>
            <a:xfrm>
              <a:off x="7523163" y="3440113"/>
              <a:ext cx="8953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1011</a:t>
              </a:r>
            </a:p>
          </p:txBody>
        </p:sp>
        <p:sp>
          <p:nvSpPr>
            <p:cNvPr id="17445" name="Line 43"/>
            <p:cNvSpPr/>
            <p:nvPr/>
          </p:nvSpPr>
          <p:spPr>
            <a:xfrm>
              <a:off x="7645400" y="3900488"/>
              <a:ext cx="64770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46" name="Text Box 13"/>
            <p:cNvSpPr txBox="1"/>
            <p:nvPr/>
          </p:nvSpPr>
          <p:spPr>
            <a:xfrm>
              <a:off x="7689850" y="3844925"/>
              <a:ext cx="81280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    1</a:t>
              </a:r>
            </a:p>
          </p:txBody>
        </p:sp>
        <p:sp>
          <p:nvSpPr>
            <p:cNvPr id="17447" name="Text Box 13"/>
            <p:cNvSpPr txBox="1"/>
            <p:nvPr/>
          </p:nvSpPr>
          <p:spPr>
            <a:xfrm>
              <a:off x="8231188" y="3846513"/>
              <a:ext cx="411162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u="sng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448" name="Text Box 13"/>
            <p:cNvSpPr txBox="1"/>
            <p:nvPr/>
          </p:nvSpPr>
          <p:spPr>
            <a:xfrm>
              <a:off x="8229600" y="1130300"/>
              <a:ext cx="3619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7449" name="Line 49"/>
            <p:cNvSpPr/>
            <p:nvPr/>
          </p:nvSpPr>
          <p:spPr>
            <a:xfrm>
              <a:off x="8051800" y="2017713"/>
              <a:ext cx="0" cy="49530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ysDot"/>
              <a:headEnd type="none" w="sm" len="sm"/>
              <a:tailEnd type="arrow" w="med" len="med"/>
            </a:ln>
          </p:spPr>
        </p:sp>
        <p:sp>
          <p:nvSpPr>
            <p:cNvPr id="17450" name="Line 50"/>
            <p:cNvSpPr/>
            <p:nvPr/>
          </p:nvSpPr>
          <p:spPr>
            <a:xfrm>
              <a:off x="8229600" y="2022475"/>
              <a:ext cx="0" cy="118745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ysDot"/>
              <a:headEnd type="none" w="sm" len="sm"/>
              <a:tailEnd type="arrow" w="med" len="med"/>
            </a:ln>
          </p:spPr>
        </p:sp>
        <p:sp>
          <p:nvSpPr>
            <p:cNvPr id="17451" name="Line 51"/>
            <p:cNvSpPr/>
            <p:nvPr/>
          </p:nvSpPr>
          <p:spPr>
            <a:xfrm>
              <a:off x="8397875" y="2035175"/>
              <a:ext cx="0" cy="191770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ysDot"/>
              <a:headEnd type="none" w="sm" len="sm"/>
              <a:tailEnd type="arrow" w="med" len="med"/>
            </a:ln>
          </p:spPr>
        </p:sp>
      </p:grpSp>
      <p:sp>
        <p:nvSpPr>
          <p:cNvPr id="30" name="Text Box 5"/>
          <p:cNvSpPr txBox="1"/>
          <p:nvPr/>
        </p:nvSpPr>
        <p:spPr>
          <a:xfrm>
            <a:off x="495300" y="1682750"/>
            <a:ext cx="16700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M(x)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</a:p>
        </p:txBody>
      </p:sp>
      <p:sp>
        <p:nvSpPr>
          <p:cNvPr id="31" name="Line 6"/>
          <p:cNvSpPr/>
          <p:nvPr/>
        </p:nvSpPr>
        <p:spPr>
          <a:xfrm>
            <a:off x="514350" y="2235200"/>
            <a:ext cx="1584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Rectangle 7"/>
          <p:cNvSpPr/>
          <p:nvPr/>
        </p:nvSpPr>
        <p:spPr>
          <a:xfrm>
            <a:off x="739775" y="2197100"/>
            <a:ext cx="10033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G(x)</a:t>
            </a:r>
          </a:p>
        </p:txBody>
      </p:sp>
      <p:sp>
        <p:nvSpPr>
          <p:cNvPr id="33" name="Text Box 8"/>
          <p:cNvSpPr txBox="1"/>
          <p:nvPr/>
        </p:nvSpPr>
        <p:spPr>
          <a:xfrm>
            <a:off x="2170113" y="196215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4" name="Rectangle 9"/>
          <p:cNvSpPr/>
          <p:nvPr/>
        </p:nvSpPr>
        <p:spPr>
          <a:xfrm>
            <a:off x="2627313" y="1655763"/>
            <a:ext cx="1606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1100000</a:t>
            </a:r>
          </a:p>
        </p:txBody>
      </p:sp>
      <p:sp>
        <p:nvSpPr>
          <p:cNvPr id="35" name="Rectangle 10"/>
          <p:cNvSpPr/>
          <p:nvPr/>
        </p:nvSpPr>
        <p:spPr>
          <a:xfrm>
            <a:off x="2927350" y="2224088"/>
            <a:ext cx="9969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1011</a:t>
            </a:r>
          </a:p>
        </p:txBody>
      </p:sp>
      <p:sp>
        <p:nvSpPr>
          <p:cNvPr id="36" name="Line 11"/>
          <p:cNvSpPr/>
          <p:nvPr/>
        </p:nvSpPr>
        <p:spPr>
          <a:xfrm>
            <a:off x="2636838" y="2227263"/>
            <a:ext cx="158591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Text Box 13"/>
          <p:cNvSpPr txBox="1"/>
          <p:nvPr/>
        </p:nvSpPr>
        <p:spPr>
          <a:xfrm>
            <a:off x="539750" y="2803525"/>
            <a:ext cx="20208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Q(x)=</a:t>
            </a:r>
            <a:r>
              <a:rPr lang="en-US" altLang="zh-CN" b="1" dirty="0">
                <a:solidFill>
                  <a:schemeClr val="accent1"/>
                </a:solidFill>
                <a:ea typeface="黑体" panose="02010609060101010101" pitchFamily="2" charset="-122"/>
              </a:rPr>
              <a:t>1110</a:t>
            </a:r>
            <a:endParaRPr lang="zh-CN" altLang="en-US" b="1" dirty="0">
              <a:solidFill>
                <a:schemeClr val="accent1"/>
              </a:solidFill>
              <a:ea typeface="黑体" panose="02010609060101010101" pitchFamily="2" charset="-122"/>
            </a:endParaRPr>
          </a:p>
        </p:txBody>
      </p:sp>
      <p:sp>
        <p:nvSpPr>
          <p:cNvPr id="38" name="Text Box 14"/>
          <p:cNvSpPr txBox="1"/>
          <p:nvPr/>
        </p:nvSpPr>
        <p:spPr>
          <a:xfrm>
            <a:off x="539750" y="3382963"/>
            <a:ext cx="2736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R(x)=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2" charset="-122"/>
              </a:rPr>
              <a:t>10</a:t>
            </a:r>
          </a:p>
        </p:txBody>
      </p:sp>
      <p:sp>
        <p:nvSpPr>
          <p:cNvPr id="39" name="Text Box 17"/>
          <p:cNvSpPr txBox="1"/>
          <p:nvPr/>
        </p:nvSpPr>
        <p:spPr>
          <a:xfrm>
            <a:off x="493713" y="4024313"/>
            <a:ext cx="59499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M(x)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⊕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R(x)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=1100</a:t>
            </a:r>
            <a:r>
              <a:rPr lang="en-US" altLang="zh-CN" b="1" u="sng" dirty="0">
                <a:solidFill>
                  <a:schemeClr val="accent2"/>
                </a:solidFill>
                <a:ea typeface="仿宋_GB2312" pitchFamily="49" charset="-122"/>
              </a:rPr>
              <a:t>000</a:t>
            </a:r>
            <a:r>
              <a:rPr lang="en-US" altLang="zh-CN" b="1" dirty="0">
                <a:solidFill>
                  <a:schemeClr val="accent1"/>
                </a:solidFill>
              </a:rPr>
              <a:t>⊕</a:t>
            </a:r>
            <a:r>
              <a:rPr lang="en-US" altLang="zh-CN" b="1" dirty="0">
                <a:solidFill>
                  <a:schemeClr val="accent2"/>
                </a:solidFill>
                <a:ea typeface="仿宋_GB2312" pitchFamily="49" charset="-122"/>
              </a:rPr>
              <a:t>10</a:t>
            </a:r>
            <a:endParaRPr lang="en-US" altLang="zh-CN" b="1" u="sng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41" name="Text Box 3"/>
          <p:cNvSpPr txBox="1"/>
          <p:nvPr/>
        </p:nvSpPr>
        <p:spPr>
          <a:xfrm>
            <a:off x="1350963" y="203200"/>
            <a:ext cx="69897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“模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运算”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可忽略进位、借位</a:t>
            </a:r>
            <a:endParaRPr lang="zh-CN" alt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42" name="Text Box 17"/>
          <p:cNvSpPr txBox="1"/>
          <p:nvPr/>
        </p:nvSpPr>
        <p:spPr>
          <a:xfrm>
            <a:off x="2987675" y="4545013"/>
            <a:ext cx="20891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=1100</a:t>
            </a:r>
            <a:r>
              <a:rPr lang="en-US" altLang="zh-CN" b="1" u="sng" dirty="0">
                <a:solidFill>
                  <a:schemeClr val="accent2"/>
                </a:solidFill>
                <a:ea typeface="仿宋_GB2312" pitchFamily="49" charset="-122"/>
              </a:rPr>
              <a:t>010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466725" y="5197475"/>
            <a:ext cx="8497888" cy="1066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kern="1200" cap="none" spc="0" normalizeH="0" baseline="0" noProof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1100</a:t>
            </a:r>
            <a:r>
              <a:rPr kumimoji="1" lang="zh-CN" altLang="en-US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在当前生成多项式</a:t>
            </a:r>
            <a:r>
              <a:rPr kumimoji="1" lang="en-US" altLang="zh-CN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G(x)</a:t>
            </a:r>
            <a:r>
              <a:rPr kumimoji="1" lang="zh-CN" altLang="en-US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下的</a:t>
            </a:r>
            <a:r>
              <a:rPr kumimoji="1" lang="en-US" altLang="zh-CN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CRC</a:t>
            </a:r>
            <a:r>
              <a:rPr kumimoji="1" lang="zh-CN" altLang="en-US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编码为</a:t>
            </a:r>
            <a:r>
              <a:rPr kumimoji="1" lang="en-US" altLang="zh-CN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en-US" altLang="zh-CN" sz="3200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1100010</a:t>
            </a:r>
          </a:p>
        </p:txBody>
      </p:sp>
      <p:grpSp>
        <p:nvGrpSpPr>
          <p:cNvPr id="44" name="组合 42"/>
          <p:cNvGrpSpPr/>
          <p:nvPr/>
        </p:nvGrpSpPr>
        <p:grpSpPr>
          <a:xfrm>
            <a:off x="1643063" y="4505325"/>
            <a:ext cx="949325" cy="676275"/>
            <a:chOff x="1701510" y="4410327"/>
            <a:chExt cx="949325" cy="676704"/>
          </a:xfrm>
        </p:grpSpPr>
        <p:sp>
          <p:nvSpPr>
            <p:cNvPr id="17425" name="Rectangle 54"/>
            <p:cNvSpPr/>
            <p:nvPr/>
          </p:nvSpPr>
          <p:spPr>
            <a:xfrm>
              <a:off x="1701510" y="4629831"/>
              <a:ext cx="949325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ea typeface="黑体" panose="02010609060101010101" pitchFamily="2" charset="-122"/>
                </a:rPr>
                <a:t>模</a:t>
              </a:r>
              <a:r>
                <a:rPr lang="en-US" altLang="zh-CN" sz="2400" b="1" dirty="0">
                  <a:solidFill>
                    <a:schemeClr val="accent1"/>
                  </a:solidFill>
                  <a:ea typeface="黑体" panose="02010609060101010101" pitchFamily="2" charset="-122"/>
                </a:rPr>
                <a:t>2</a:t>
              </a:r>
              <a:r>
                <a:rPr lang="zh-CN" altLang="en-US" sz="2400" b="1" dirty="0">
                  <a:solidFill>
                    <a:schemeClr val="accent1"/>
                  </a:solidFill>
                  <a:ea typeface="黑体" panose="02010609060101010101" pitchFamily="2" charset="-122"/>
                </a:rPr>
                <a:t>加</a:t>
              </a:r>
            </a:p>
          </p:txBody>
        </p:sp>
        <p:sp>
          <p:nvSpPr>
            <p:cNvPr id="17426" name="Line 55"/>
            <p:cNvSpPr/>
            <p:nvPr/>
          </p:nvSpPr>
          <p:spPr>
            <a:xfrm>
              <a:off x="2171228" y="4410327"/>
              <a:ext cx="0" cy="266700"/>
            </a:xfrm>
            <a:prstGeom prst="line">
              <a:avLst/>
            </a:prstGeom>
            <a:ln w="19050" cap="sq" cmpd="sng">
              <a:solidFill>
                <a:schemeClr val="accent1"/>
              </a:solidFill>
              <a:prstDash val="solid"/>
              <a:headEnd type="none" w="sm" len="sm"/>
              <a:tailEnd type="arrow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2" grpId="0"/>
      <p:bldP spid="4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/>
          <p:nvPr/>
        </p:nvSpPr>
        <p:spPr>
          <a:xfrm>
            <a:off x="1403350" y="476250"/>
            <a:ext cx="5616575" cy="471488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48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8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48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8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sz="48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48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子系统</a:t>
            </a:r>
          </a:p>
        </p:txBody>
      </p:sp>
      <p:sp>
        <p:nvSpPr>
          <p:cNvPr id="2054" name="Text Box 6"/>
          <p:cNvSpPr txBox="1"/>
          <p:nvPr/>
        </p:nvSpPr>
        <p:spPr>
          <a:xfrm>
            <a:off x="0" y="1905000"/>
            <a:ext cx="3886200" cy="71437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本章主要讨论：</a:t>
            </a:r>
          </a:p>
        </p:txBody>
      </p:sp>
      <p:sp>
        <p:nvSpPr>
          <p:cNvPr id="2055" name="Text Box 7"/>
          <p:cNvSpPr txBox="1"/>
          <p:nvPr/>
        </p:nvSpPr>
        <p:spPr>
          <a:xfrm>
            <a:off x="4267200" y="2133600"/>
            <a:ext cx="3429000" cy="2465388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运算器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控制器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数据通路结构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与外部的连接</a:t>
            </a:r>
          </a:p>
        </p:txBody>
      </p:sp>
      <p:sp>
        <p:nvSpPr>
          <p:cNvPr id="2056" name="Text Box 8"/>
          <p:cNvSpPr txBox="1"/>
          <p:nvPr/>
        </p:nvSpPr>
        <p:spPr>
          <a:xfrm>
            <a:off x="4191000" y="5791200"/>
            <a:ext cx="3962400" cy="654050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指令的执行过程</a:t>
            </a:r>
          </a:p>
        </p:txBody>
      </p:sp>
      <p:sp>
        <p:nvSpPr>
          <p:cNvPr id="2057" name="Text Box 9"/>
          <p:cNvSpPr txBox="1"/>
          <p:nvPr/>
        </p:nvSpPr>
        <p:spPr>
          <a:xfrm>
            <a:off x="1676400" y="2895600"/>
            <a:ext cx="2819400" cy="71437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组成</a:t>
            </a:r>
          </a:p>
        </p:txBody>
      </p:sp>
      <p:sp>
        <p:nvSpPr>
          <p:cNvPr id="2058" name="Text Box 10"/>
          <p:cNvSpPr txBox="1"/>
          <p:nvPr/>
        </p:nvSpPr>
        <p:spPr>
          <a:xfrm>
            <a:off x="1676400" y="4953000"/>
            <a:ext cx="3962400" cy="71437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工作原理</a:t>
            </a:r>
          </a:p>
        </p:txBody>
      </p:sp>
      <p:sp>
        <p:nvSpPr>
          <p:cNvPr id="2059" name="AutoShape 11"/>
          <p:cNvSpPr/>
          <p:nvPr/>
        </p:nvSpPr>
        <p:spPr>
          <a:xfrm>
            <a:off x="3810000" y="2286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0" name="Line 12"/>
          <p:cNvSpPr/>
          <p:nvPr/>
        </p:nvSpPr>
        <p:spPr>
          <a:xfrm>
            <a:off x="3429000" y="6172200"/>
            <a:ext cx="685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1" name="AutoShape 13"/>
          <p:cNvSpPr/>
          <p:nvPr/>
        </p:nvSpPr>
        <p:spPr>
          <a:xfrm>
            <a:off x="1295400" y="3352800"/>
            <a:ext cx="228600" cy="1981200"/>
          </a:xfrm>
          <a:prstGeom prst="leftBrace">
            <a:avLst>
              <a:gd name="adj1" fmla="val 72101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endParaRPr lang="zh-CN" altLang="zh-CN" sz="32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ldLvl="0" animBg="1"/>
      <p:bldP spid="2054" grpId="0" bldLvl="0" animBg="1"/>
      <p:bldP spid="2055" grpId="0" build="p" animBg="1"/>
      <p:bldP spid="2056" grpId="0" bldLvl="0" animBg="1"/>
      <p:bldP spid="2057" grpId="0" bldLvl="0" animBg="1"/>
      <p:bldP spid="2058" grpId="0" bldLvl="0" animBg="1"/>
      <p:bldP spid="2059" grpId="0" bldLvl="0" animBg="1"/>
      <p:bldP spid="2061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/>
          <p:nvPr/>
        </p:nvSpPr>
        <p:spPr>
          <a:xfrm>
            <a:off x="393700" y="1125538"/>
            <a:ext cx="35702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寄存器的分类</a:t>
            </a:r>
          </a:p>
        </p:txBody>
      </p:sp>
      <p:sp>
        <p:nvSpPr>
          <p:cNvPr id="184323" name="Text Box 3"/>
          <p:cNvSpPr txBox="1"/>
          <p:nvPr/>
        </p:nvSpPr>
        <p:spPr>
          <a:xfrm>
            <a:off x="525463" y="1557338"/>
            <a:ext cx="8447087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按寄存器存放的信息的类型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或使用的方式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进行分类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七类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</a:t>
            </a:r>
          </a:p>
        </p:txBody>
      </p:sp>
      <p:sp>
        <p:nvSpPr>
          <p:cNvPr id="184324" name="Text Box 4"/>
          <p:cNvSpPr txBox="1"/>
          <p:nvPr/>
        </p:nvSpPr>
        <p:spPr>
          <a:xfrm>
            <a:off x="569913" y="2432050"/>
            <a:ext cx="8186737" cy="438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①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通用寄存器</a:t>
            </a:r>
          </a:p>
          <a:p>
            <a:pPr>
              <a:spcBef>
                <a:spcPct val="2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一般是指可以通过程序访问的、具有多种用途的寄存器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每一个通用寄存器有编号与之对应。</a:t>
            </a:r>
          </a:p>
          <a:p>
            <a:pPr>
              <a:spcBef>
                <a:spcPct val="2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作用如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存放数据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原始数据、中间结果、最终结果等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也可以存放地址进行间接寻址、变址寻址等。</a:t>
            </a:r>
          </a:p>
          <a:p>
            <a:pPr>
              <a:spcBef>
                <a:spcPct val="2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标识方法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不同的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可能各不相同。</a:t>
            </a:r>
          </a:p>
          <a:p>
            <a:pPr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如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Intel8086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  <a:p>
            <a:pPr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PDP-11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小型机的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build="p"/>
      <p:bldP spid="184323" grpId="0" build="p"/>
      <p:bldP spid="18432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/>
          <p:nvPr/>
        </p:nvSpPr>
        <p:spPr>
          <a:xfrm>
            <a:off x="395288" y="1187450"/>
            <a:ext cx="8482012" cy="3825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952500" indent="-95250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②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暂存器</a:t>
            </a:r>
          </a:p>
          <a:p>
            <a:pPr marL="952500" indent="-952500"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暂存器不能通过程序访问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也没有编号。</a:t>
            </a:r>
          </a:p>
          <a:p>
            <a:pPr marL="952500" indent="-952500"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主要作用是存放指令执行过程中的中间信息。</a:t>
            </a:r>
          </a:p>
          <a:p>
            <a:pPr marL="952500" indent="-952500"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比如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</a:p>
          <a:p>
            <a:pPr marL="952500" indent="-952500"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从一个主存单元读数据存到另一个单元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则有以下过程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暂存器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单元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</a:p>
          <a:p>
            <a:pPr marL="952500" indent="-952500"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为运算器两个输入端提供数据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分两次将操作数送往两个不同的暂存器。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347" name="Text Box 3"/>
          <p:cNvSpPr txBox="1"/>
          <p:nvPr/>
        </p:nvSpPr>
        <p:spPr>
          <a:xfrm>
            <a:off x="419100" y="4941888"/>
            <a:ext cx="8462963" cy="19065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577850" indent="-57785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③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指令寄存器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(IR)</a:t>
            </a:r>
          </a:p>
          <a:p>
            <a:pPr marL="577850" indent="-577850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存放从存储单元中读出的指令。</a:t>
            </a:r>
          </a:p>
          <a:p>
            <a:pPr marL="577850" indent="-577850"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一个指令寄存器存放一条指令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也可以设置一个指令队列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存放多条指令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build="p"/>
      <p:bldP spid="1853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dirty="0"/>
              <a:t>总线</a:t>
            </a: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825500"/>
          </a:xfrm>
          <a:noFill/>
          <a:ln>
            <a:noFill/>
          </a:ln>
        </p:spPr>
        <p:txBody>
          <a:bodyPr wrap="none" anchor="t" anchorCtr="0"/>
          <a:lstStyle/>
          <a:p>
            <a:pPr marL="85725" indent="0" eaLnBrk="1" hangingPunct="1">
              <a:buNone/>
            </a:pPr>
            <a:r>
              <a:rPr lang="zh-CN" altLang="en-US" sz="2400" b="1" kern="1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总线</a:t>
            </a:r>
            <a:r>
              <a:rPr lang="zh-CN" altLang="en-US" sz="2400" b="1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是一组能为多个部件共享的公共信息传送线路。</a:t>
            </a:r>
          </a:p>
          <a:p>
            <a:pPr marL="85725" indent="0" eaLnBrk="1" hangingPunct="1">
              <a:buNone/>
            </a:pPr>
            <a:endParaRPr lang="en-US" altLang="zh-CN" sz="24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23" name="Group 33"/>
          <p:cNvGrpSpPr/>
          <p:nvPr/>
        </p:nvGrpSpPr>
        <p:grpSpPr>
          <a:xfrm>
            <a:off x="552450" y="2743200"/>
            <a:ext cx="8305800" cy="2781300"/>
            <a:chOff x="240" y="1992"/>
            <a:chExt cx="5232" cy="1752"/>
          </a:xfrm>
        </p:grpSpPr>
        <p:grpSp>
          <p:nvGrpSpPr>
            <p:cNvPr id="30724" name="Group 31"/>
            <p:cNvGrpSpPr/>
            <p:nvPr/>
          </p:nvGrpSpPr>
          <p:grpSpPr>
            <a:xfrm>
              <a:off x="240" y="1992"/>
              <a:ext cx="5232" cy="1752"/>
              <a:chOff x="240" y="1992"/>
              <a:chExt cx="5232" cy="1752"/>
            </a:xfrm>
          </p:grpSpPr>
          <p:grpSp>
            <p:nvGrpSpPr>
              <p:cNvPr id="30725" name="Group 29"/>
              <p:cNvGrpSpPr/>
              <p:nvPr/>
            </p:nvGrpSpPr>
            <p:grpSpPr>
              <a:xfrm>
                <a:off x="240" y="2256"/>
                <a:ext cx="5232" cy="1488"/>
                <a:chOff x="252" y="2160"/>
                <a:chExt cx="5232" cy="1488"/>
              </a:xfrm>
            </p:grpSpPr>
            <p:sp>
              <p:nvSpPr>
                <p:cNvPr id="30726" name="Text Box 4"/>
                <p:cNvSpPr txBox="1"/>
                <p:nvPr/>
              </p:nvSpPr>
              <p:spPr>
                <a:xfrm>
                  <a:off x="720" y="2828"/>
                  <a:ext cx="624" cy="327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CPU</a:t>
                  </a:r>
                </a:p>
              </p:txBody>
            </p:sp>
            <p:sp>
              <p:nvSpPr>
                <p:cNvPr id="30727" name="Text Box 5"/>
                <p:cNvSpPr txBox="1"/>
                <p:nvPr/>
              </p:nvSpPr>
              <p:spPr>
                <a:xfrm>
                  <a:off x="1884" y="2828"/>
                  <a:ext cx="624" cy="33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主存</a:t>
                  </a:r>
                </a:p>
              </p:txBody>
            </p:sp>
            <p:sp>
              <p:nvSpPr>
                <p:cNvPr id="30728" name="Text Box 6"/>
                <p:cNvSpPr txBox="1"/>
                <p:nvPr/>
              </p:nvSpPr>
              <p:spPr>
                <a:xfrm>
                  <a:off x="2688" y="2828"/>
                  <a:ext cx="576" cy="524"/>
                </a:xfrm>
                <a:prstGeom prst="rect">
                  <a:avLst/>
                </a:prstGeom>
                <a:solidFill>
                  <a:srgbClr val="E4F450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公共接口</a:t>
                  </a:r>
                </a:p>
              </p:txBody>
            </p:sp>
            <p:grpSp>
              <p:nvGrpSpPr>
                <p:cNvPr id="30729" name="Group 10"/>
                <p:cNvGrpSpPr/>
                <p:nvPr/>
              </p:nvGrpSpPr>
              <p:grpSpPr>
                <a:xfrm>
                  <a:off x="3600" y="2732"/>
                  <a:ext cx="528" cy="916"/>
                  <a:chOff x="3600" y="2496"/>
                  <a:chExt cx="528" cy="916"/>
                </a:xfrm>
              </p:grpSpPr>
              <p:sp>
                <p:nvSpPr>
                  <p:cNvPr id="30730" name="Text Box 7"/>
                  <p:cNvSpPr txBox="1"/>
                  <p:nvPr/>
                </p:nvSpPr>
                <p:spPr>
                  <a:xfrm>
                    <a:off x="3600" y="2496"/>
                    <a:ext cx="528" cy="256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 cap="flat" cmpd="sng">
                    <a:solidFill>
                      <a:schemeClr val="tx2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 anchorCtr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接口</a:t>
                    </a:r>
                  </a:p>
                </p:txBody>
              </p:sp>
              <p:sp>
                <p:nvSpPr>
                  <p:cNvPr id="30731" name="Text Box 8"/>
                  <p:cNvSpPr txBox="1"/>
                  <p:nvPr/>
                </p:nvSpPr>
                <p:spPr>
                  <a:xfrm>
                    <a:off x="3600" y="3156"/>
                    <a:ext cx="528" cy="256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 cap="flat" cmpd="sng">
                    <a:solidFill>
                      <a:schemeClr val="tx2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 anchorCtr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I/O</a:t>
                    </a:r>
                  </a:p>
                </p:txBody>
              </p:sp>
              <p:sp>
                <p:nvSpPr>
                  <p:cNvPr id="30732" name="AutoShape 9"/>
                  <p:cNvSpPr/>
                  <p:nvPr/>
                </p:nvSpPr>
                <p:spPr>
                  <a:xfrm>
                    <a:off x="3840" y="2760"/>
                    <a:ext cx="48" cy="384"/>
                  </a:xfrm>
                  <a:prstGeom prst="upDownArrow">
                    <a:avLst>
                      <a:gd name="adj1" fmla="val 50000"/>
                      <a:gd name="adj2" fmla="val 160000"/>
                    </a:avLst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vert="eaVert" wrap="none" anchor="ctr" anchorCtr="0"/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733" name="Group 11"/>
                <p:cNvGrpSpPr/>
                <p:nvPr/>
              </p:nvGrpSpPr>
              <p:grpSpPr>
                <a:xfrm>
                  <a:off x="4608" y="2732"/>
                  <a:ext cx="528" cy="916"/>
                  <a:chOff x="3600" y="2496"/>
                  <a:chExt cx="528" cy="916"/>
                </a:xfrm>
              </p:grpSpPr>
              <p:sp>
                <p:nvSpPr>
                  <p:cNvPr id="30734" name="Text Box 12"/>
                  <p:cNvSpPr txBox="1"/>
                  <p:nvPr/>
                </p:nvSpPr>
                <p:spPr>
                  <a:xfrm>
                    <a:off x="3600" y="2496"/>
                    <a:ext cx="528" cy="256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 cap="flat" cmpd="sng">
                    <a:solidFill>
                      <a:schemeClr val="tx2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 anchorCtr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接口</a:t>
                    </a:r>
                  </a:p>
                </p:txBody>
              </p:sp>
              <p:sp>
                <p:nvSpPr>
                  <p:cNvPr id="30735" name="Text Box 13"/>
                  <p:cNvSpPr txBox="1"/>
                  <p:nvPr/>
                </p:nvSpPr>
                <p:spPr>
                  <a:xfrm>
                    <a:off x="3600" y="3156"/>
                    <a:ext cx="528" cy="256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 cap="flat" cmpd="sng">
                    <a:solidFill>
                      <a:schemeClr val="tx2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 anchorCtr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I/O</a:t>
                    </a:r>
                  </a:p>
                </p:txBody>
              </p:sp>
              <p:sp>
                <p:nvSpPr>
                  <p:cNvPr id="30736" name="AutoShape 14"/>
                  <p:cNvSpPr/>
                  <p:nvPr/>
                </p:nvSpPr>
                <p:spPr>
                  <a:xfrm>
                    <a:off x="3840" y="2760"/>
                    <a:ext cx="48" cy="384"/>
                  </a:xfrm>
                  <a:prstGeom prst="upDownArrow">
                    <a:avLst>
                      <a:gd name="adj1" fmla="val 50000"/>
                      <a:gd name="adj2" fmla="val 160000"/>
                    </a:avLst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vert="eaVert" wrap="none" anchor="ctr" anchorCtr="0"/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0737" name="AutoShape 15"/>
                <p:cNvSpPr/>
                <p:nvPr/>
              </p:nvSpPr>
              <p:spPr>
                <a:xfrm>
                  <a:off x="252" y="2160"/>
                  <a:ext cx="5232" cy="144"/>
                </a:xfrm>
                <a:prstGeom prst="leftRightArrow">
                  <a:avLst>
                    <a:gd name="adj1" fmla="val 50000"/>
                    <a:gd name="adj2" fmla="val 726498"/>
                  </a:avLst>
                </a:prstGeom>
                <a:solidFill>
                  <a:srgbClr val="00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8" name="AutoShape 16"/>
                <p:cNvSpPr/>
                <p:nvPr/>
              </p:nvSpPr>
              <p:spPr>
                <a:xfrm>
                  <a:off x="1020" y="2280"/>
                  <a:ext cx="48" cy="576"/>
                </a:xfrm>
                <a:prstGeom prst="upDownArrow">
                  <a:avLst>
                    <a:gd name="adj1" fmla="val 50000"/>
                    <a:gd name="adj2" fmla="val 240000"/>
                  </a:avLst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vert="eaVert"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9" name="AutoShape 17"/>
                <p:cNvSpPr/>
                <p:nvPr/>
              </p:nvSpPr>
              <p:spPr>
                <a:xfrm>
                  <a:off x="2184" y="2268"/>
                  <a:ext cx="48" cy="576"/>
                </a:xfrm>
                <a:prstGeom prst="upDownArrow">
                  <a:avLst>
                    <a:gd name="adj1" fmla="val 50000"/>
                    <a:gd name="adj2" fmla="val 240000"/>
                  </a:avLst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vert="eaVert"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0" name="AutoShape 18"/>
                <p:cNvSpPr/>
                <p:nvPr/>
              </p:nvSpPr>
              <p:spPr>
                <a:xfrm>
                  <a:off x="2976" y="2256"/>
                  <a:ext cx="48" cy="576"/>
                </a:xfrm>
                <a:prstGeom prst="upDownArrow">
                  <a:avLst>
                    <a:gd name="adj1" fmla="val 50000"/>
                    <a:gd name="adj2" fmla="val 240000"/>
                  </a:avLst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vert="eaVert"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1" name="AutoShape 19"/>
                <p:cNvSpPr/>
                <p:nvPr/>
              </p:nvSpPr>
              <p:spPr>
                <a:xfrm flipH="1">
                  <a:off x="3840" y="2292"/>
                  <a:ext cx="48" cy="432"/>
                </a:xfrm>
                <a:prstGeom prst="upDownArrow">
                  <a:avLst>
                    <a:gd name="adj1" fmla="val 50000"/>
                    <a:gd name="adj2" fmla="val 180000"/>
                  </a:avLst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vert="eaVert"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2" name="AutoShape 20"/>
                <p:cNvSpPr/>
                <p:nvPr/>
              </p:nvSpPr>
              <p:spPr>
                <a:xfrm flipH="1">
                  <a:off x="4848" y="2304"/>
                  <a:ext cx="48" cy="432"/>
                </a:xfrm>
                <a:prstGeom prst="upDownArrow">
                  <a:avLst>
                    <a:gd name="adj1" fmla="val 50000"/>
                    <a:gd name="adj2" fmla="val 180000"/>
                  </a:avLst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vert="eaVert" wrap="none" anchor="ctr" anchorCtr="0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3" name="Line 21"/>
                <p:cNvSpPr/>
                <p:nvPr/>
              </p:nvSpPr>
              <p:spPr>
                <a:xfrm>
                  <a:off x="4224" y="2880"/>
                  <a:ext cx="288" cy="0"/>
                </a:xfrm>
                <a:prstGeom prst="line">
                  <a:avLst/>
                </a:prstGeom>
                <a:ln w="57150" cap="rnd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4" name="Line 22"/>
                <p:cNvSpPr/>
                <p:nvPr/>
              </p:nvSpPr>
              <p:spPr>
                <a:xfrm>
                  <a:off x="4224" y="3504"/>
                  <a:ext cx="288" cy="0"/>
                </a:xfrm>
                <a:prstGeom prst="line">
                  <a:avLst/>
                </a:prstGeom>
                <a:ln w="57150" cap="rnd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30745" name="Group 28"/>
                <p:cNvGrpSpPr/>
                <p:nvPr/>
              </p:nvGrpSpPr>
              <p:grpSpPr>
                <a:xfrm>
                  <a:off x="1344" y="2988"/>
                  <a:ext cx="528" cy="0"/>
                  <a:chOff x="1344" y="3024"/>
                  <a:chExt cx="528" cy="0"/>
                </a:xfrm>
              </p:grpSpPr>
              <p:sp>
                <p:nvSpPr>
                  <p:cNvPr id="30746" name="Line 24"/>
                  <p:cNvSpPr/>
                  <p:nvPr/>
                </p:nvSpPr>
                <p:spPr>
                  <a:xfrm>
                    <a:off x="1440" y="3024"/>
                    <a:ext cx="336" cy="0"/>
                  </a:xfrm>
                  <a:prstGeom prst="line">
                    <a:avLst/>
                  </a:prstGeom>
                  <a:ln w="9525" cap="rnd" cmpd="sng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47" name="Line 25"/>
                  <p:cNvSpPr/>
                  <p:nvPr/>
                </p:nvSpPr>
                <p:spPr>
                  <a:xfrm flipH="1">
                    <a:off x="1344" y="3024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0748" name="Line 26"/>
                  <p:cNvSpPr/>
                  <p:nvPr/>
                </p:nvSpPr>
                <p:spPr>
                  <a:xfrm>
                    <a:off x="1776" y="3024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sp>
            <p:nvSpPr>
              <p:cNvPr id="30749" name="Text Box 30"/>
              <p:cNvSpPr txBox="1"/>
              <p:nvPr/>
            </p:nvSpPr>
            <p:spPr>
              <a:xfrm>
                <a:off x="1500" y="1992"/>
                <a:ext cx="26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系统总线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地址、数据、控制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</a:p>
            </p:txBody>
          </p:sp>
        </p:grpSp>
        <p:sp>
          <p:nvSpPr>
            <p:cNvPr id="30750" name="Text Box 32"/>
            <p:cNvSpPr txBox="1"/>
            <p:nvPr/>
          </p:nvSpPr>
          <p:spPr>
            <a:xfrm>
              <a:off x="1368" y="2688"/>
              <a:ext cx="4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存储总线</a:t>
              </a:r>
            </a:p>
          </p:txBody>
        </p:sp>
      </p:grp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/>
          <p:nvPr/>
        </p:nvSpPr>
        <p:spPr>
          <a:xfrm>
            <a:off x="361950" y="1323975"/>
            <a:ext cx="8535988" cy="3335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④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程序计数器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IP)</a:t>
            </a:r>
          </a:p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用于跟踪程序的地址。 </a:t>
            </a:r>
          </a:p>
          <a:p>
            <a:pPr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的初值为所要执行的程序的首地址。</a:t>
            </a:r>
          </a:p>
          <a:p>
            <a:pPr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如果一条指令占据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个单元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则一条指令被读出以后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则进行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PC+1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如果一条指令占据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个单元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则一条指令被读出以后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则进行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PC+2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依次类推。  </a:t>
            </a:r>
          </a:p>
        </p:txBody>
      </p:sp>
      <p:sp>
        <p:nvSpPr>
          <p:cNvPr id="186371" name="Text Box 3"/>
          <p:cNvSpPr txBox="1"/>
          <p:nvPr/>
        </p:nvSpPr>
        <p:spPr>
          <a:xfrm>
            <a:off x="323850" y="5160963"/>
            <a:ext cx="8574088" cy="1436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⑤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程序状态字寄存器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(PSW)</a:t>
            </a:r>
          </a:p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用于记录程序指令过程中运行的状态和程序的工作方式。主要由以下两个部分构成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build="p"/>
      <p:bldP spid="18637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/>
          <p:nvPr/>
        </p:nvSpPr>
        <p:spPr>
          <a:xfrm>
            <a:off x="179388" y="1268413"/>
            <a:ext cx="7866062" cy="1436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663575" indent="-663575"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特征位</a:t>
            </a:r>
          </a:p>
          <a:p>
            <a:pPr marL="663575" indent="-663575"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 进位位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C: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指令执行后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如果结果产生进位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则将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置为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否则置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0;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7395" name="Text Box 3"/>
          <p:cNvSpPr txBox="1"/>
          <p:nvPr/>
        </p:nvSpPr>
        <p:spPr>
          <a:xfrm>
            <a:off x="414338" y="2805113"/>
            <a:ext cx="8431212" cy="3894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74650" indent="-374650"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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溢出位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V: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如果运算结果产生溢出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则将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置为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否则置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0;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74650" indent="-374650"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零标志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Z: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如果运算结果为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0,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则将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置为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否则置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0;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74650" indent="-374650"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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正负标志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如果运算结果为负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则将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置为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否则置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0;</a:t>
            </a:r>
          </a:p>
          <a:p>
            <a:pPr marL="374650" indent="-374650"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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奇偶标志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P: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如果运算结果中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的个数为奇数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将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P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置为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否则置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0; (Intel8086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的规定与此相反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</a:p>
          <a:p>
            <a:pPr marL="374650" indent="-374650">
              <a:spcBef>
                <a:spcPct val="3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以上标志位的状态是由指令执行的结果决定的。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/>
      <p:bldP spid="18739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/>
          <p:nvPr/>
        </p:nvSpPr>
        <p:spPr>
          <a:xfrm>
            <a:off x="506413" y="1390650"/>
            <a:ext cx="8172450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PSW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的另一部分状态的设置是由编程来决定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其典型的设置有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:  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419" name="Text Box 3"/>
          <p:cNvSpPr txBox="1"/>
          <p:nvPr/>
        </p:nvSpPr>
        <p:spPr>
          <a:xfrm>
            <a:off x="450850" y="2425700"/>
            <a:ext cx="8418513" cy="3595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74650" indent="-374650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跟踪位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T: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称为断点标志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主要用于程序调试。</a:t>
            </a:r>
          </a:p>
          <a:p>
            <a:pPr marL="374650" indent="-374650">
              <a:spcBef>
                <a:spcPct val="15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如果编程时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将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置为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且在程序中安排一条测试指令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当程序执行到该测试指令时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程序将转入测试程序。</a:t>
            </a:r>
          </a:p>
          <a:p>
            <a:pPr marL="374650" indent="-374650">
              <a:spcBef>
                <a:spcPct val="3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 单步标志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TF</a:t>
            </a:r>
          </a:p>
          <a:p>
            <a:pPr marL="374650" indent="-374650">
              <a:spcBef>
                <a:spcPct val="15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将单步标志置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则程序每执行一条指令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就产生一次内部中断。其功能主要用于程序调试。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  <p:bldP spid="18841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/>
          <p:nvPr/>
        </p:nvSpPr>
        <p:spPr>
          <a:xfrm>
            <a:off x="179388" y="1212850"/>
            <a:ext cx="8274050" cy="3208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952500" indent="-95250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中断允许标志或程序优先级字段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pPr marL="952500" indent="-952500"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—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中断允许标志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或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TI):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根据当前运行程序与外部中断的紧要程度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处理器通过对该标志的设置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决定是否响应中断请求。</a:t>
            </a:r>
          </a:p>
          <a:p>
            <a:pPr marL="952500" indent="-952500"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—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为每一程序和中断请求设置优先级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仅当中断请求的优先级高于正在执行的程序的优先级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才响应中断请求。</a:t>
            </a:r>
          </a:p>
        </p:txBody>
      </p:sp>
      <p:sp>
        <p:nvSpPr>
          <p:cNvPr id="189443" name="Text Box 3"/>
          <p:cNvSpPr txBox="1"/>
          <p:nvPr/>
        </p:nvSpPr>
        <p:spPr>
          <a:xfrm>
            <a:off x="1123950" y="4679950"/>
            <a:ext cx="69945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在微型计算机中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一般采用前一种方式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89444" name="Text Box 4"/>
          <p:cNvSpPr txBox="1"/>
          <p:nvPr/>
        </p:nvSpPr>
        <p:spPr>
          <a:xfrm>
            <a:off x="377825" y="5376863"/>
            <a:ext cx="8520113" cy="1436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⑥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地址寄存器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CPU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访问存储器和访问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端口的地址首先存入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再由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送往外部地址总线。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/>
      <p:bldP spid="189443" grpId="0" build="p"/>
      <p:bldP spid="18944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/>
          <p:nvPr/>
        </p:nvSpPr>
        <p:spPr>
          <a:xfrm>
            <a:off x="228600" y="1125538"/>
            <a:ext cx="8736013" cy="1612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⑦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数据缓冲寄存器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MBR (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MDR)</a:t>
            </a:r>
          </a:p>
          <a:p>
            <a:pPr>
              <a:spcBef>
                <a:spcPct val="15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用于暂存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与存储器和外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设之间通信的数据。</a:t>
            </a:r>
          </a:p>
        </p:txBody>
      </p:sp>
      <p:sp>
        <p:nvSpPr>
          <p:cNvPr id="190467" name="Text Box 3"/>
          <p:cNvSpPr txBox="1"/>
          <p:nvPr/>
        </p:nvSpPr>
        <p:spPr>
          <a:xfrm>
            <a:off x="650875" y="2698750"/>
            <a:ext cx="7953375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可以看出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MAR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MBR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联系存储器和外设之间的桥梁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如下图所示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112838" y="3662363"/>
            <a:ext cx="7069137" cy="3079750"/>
            <a:chOff x="701" y="1784"/>
            <a:chExt cx="4453" cy="1940"/>
          </a:xfrm>
        </p:grpSpPr>
        <p:sp>
          <p:nvSpPr>
            <p:cNvPr id="13316" name="Text Box 5"/>
            <p:cNvSpPr txBox="1"/>
            <p:nvPr/>
          </p:nvSpPr>
          <p:spPr>
            <a:xfrm>
              <a:off x="701" y="1784"/>
              <a:ext cx="1453" cy="1762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  <a:p>
              <a:pPr>
                <a:spcBef>
                  <a:spcPct val="50000"/>
                </a:spcBef>
              </a:pP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15000"/>
                </a:spcBef>
              </a:pP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7" name="Text Box 6"/>
            <p:cNvSpPr txBox="1"/>
            <p:nvPr/>
          </p:nvSpPr>
          <p:spPr>
            <a:xfrm>
              <a:off x="1379" y="2034"/>
              <a:ext cx="740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13318" name="Text Box 7"/>
            <p:cNvSpPr txBox="1"/>
            <p:nvPr/>
          </p:nvSpPr>
          <p:spPr>
            <a:xfrm>
              <a:off x="1374" y="2433"/>
              <a:ext cx="740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MBR</a:t>
              </a:r>
            </a:p>
          </p:txBody>
        </p:sp>
        <p:sp>
          <p:nvSpPr>
            <p:cNvPr id="13319" name="Line 8"/>
            <p:cNvSpPr/>
            <p:nvPr/>
          </p:nvSpPr>
          <p:spPr>
            <a:xfrm>
              <a:off x="2127" y="2207"/>
              <a:ext cx="3027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0" name="Line 9"/>
            <p:cNvSpPr/>
            <p:nvPr/>
          </p:nvSpPr>
          <p:spPr>
            <a:xfrm>
              <a:off x="2114" y="2597"/>
              <a:ext cx="3027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3321" name="Text Box 10"/>
            <p:cNvSpPr txBox="1"/>
            <p:nvPr/>
          </p:nvSpPr>
          <p:spPr>
            <a:xfrm>
              <a:off x="2585" y="2984"/>
              <a:ext cx="978" cy="73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145000"/>
                </a:lnSpc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</a:p>
            <a:p>
              <a:pPr>
                <a:lnSpc>
                  <a:spcPct val="70000"/>
                </a:lnSpc>
              </a:pP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2" name="Text Box 11"/>
            <p:cNvSpPr txBox="1"/>
            <p:nvPr/>
          </p:nvSpPr>
          <p:spPr>
            <a:xfrm>
              <a:off x="3723" y="2979"/>
              <a:ext cx="1061" cy="745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接口和设备</a:t>
              </a:r>
            </a:p>
            <a:p>
              <a:pPr>
                <a:lnSpc>
                  <a:spcPct val="10000"/>
                </a:lnSpc>
              </a:pP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3" name="Line 12"/>
            <p:cNvSpPr/>
            <p:nvPr/>
          </p:nvSpPr>
          <p:spPr>
            <a:xfrm>
              <a:off x="2861" y="2225"/>
              <a:ext cx="0" cy="759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4" name="Line 13"/>
            <p:cNvSpPr/>
            <p:nvPr/>
          </p:nvSpPr>
          <p:spPr>
            <a:xfrm>
              <a:off x="3215" y="2618"/>
              <a:ext cx="0" cy="366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3325" name="Line 14"/>
            <p:cNvSpPr/>
            <p:nvPr/>
          </p:nvSpPr>
          <p:spPr>
            <a:xfrm>
              <a:off x="4118" y="2212"/>
              <a:ext cx="0" cy="759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6" name="Line 15"/>
            <p:cNvSpPr/>
            <p:nvPr/>
          </p:nvSpPr>
          <p:spPr>
            <a:xfrm>
              <a:off x="4472" y="2614"/>
              <a:ext cx="0" cy="366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19046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208088" y="115888"/>
            <a:ext cx="6569075" cy="1014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60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3.2.2</a:t>
            </a:r>
            <a:r>
              <a:rPr kumimoji="1" lang="en-US" altLang="zh-CN" sz="6000" b="1" kern="1200" cap="none" spc="0" normalizeH="0" baseline="0" noProof="0" dirty="0">
                <a:solidFill>
                  <a:schemeClr val="accent6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4800" b="1" kern="1200" cap="none" spc="0" normalizeH="0" baseline="0" noProof="0" dirty="0">
                <a:solidFill>
                  <a:schemeClr val="accent6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指令的一般格式</a:t>
            </a:r>
          </a:p>
        </p:txBody>
      </p:sp>
      <p:sp>
        <p:nvSpPr>
          <p:cNvPr id="120835" name="Text Box 3"/>
          <p:cNvSpPr txBox="1"/>
          <p:nvPr/>
        </p:nvSpPr>
        <p:spPr>
          <a:xfrm>
            <a:off x="838200" y="1773238"/>
            <a:ext cx="7478713" cy="16319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本节主要讨论：一般指令格式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常用寻址方式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面向用户指令类型</a:t>
            </a:r>
          </a:p>
        </p:txBody>
      </p:sp>
      <p:sp>
        <p:nvSpPr>
          <p:cNvPr id="120836" name="Text Box 4"/>
          <p:cNvSpPr txBox="1"/>
          <p:nvPr/>
        </p:nvSpPr>
        <p:spPr>
          <a:xfrm>
            <a:off x="2209800" y="3581400"/>
            <a:ext cx="4800600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3.2.1 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指令格式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0837" name="Text Box 5"/>
          <p:cNvSpPr txBox="1"/>
          <p:nvPr/>
        </p:nvSpPr>
        <p:spPr>
          <a:xfrm>
            <a:off x="838200" y="4572000"/>
            <a:ext cx="3124200" cy="579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指令基本格式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657600" y="4572000"/>
            <a:ext cx="4038600" cy="617538"/>
            <a:chOff x="2304" y="2880"/>
            <a:chExt cx="2544" cy="389"/>
          </a:xfrm>
        </p:grpSpPr>
        <p:sp>
          <p:nvSpPr>
            <p:cNvPr id="28678" name="Text Box 7"/>
            <p:cNvSpPr txBox="1"/>
            <p:nvPr/>
          </p:nvSpPr>
          <p:spPr>
            <a:xfrm>
              <a:off x="2304" y="2880"/>
              <a:ext cx="2544" cy="389"/>
            </a:xfrm>
            <a:prstGeom prst="rect">
              <a:avLst/>
            </a:prstGeom>
            <a:solidFill>
              <a:srgbClr val="FEFEFA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32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 </a:t>
              </a:r>
              <a:r>
                <a:rPr lang="zh-CN" altLang="en-US" sz="32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地址码 </a:t>
              </a:r>
              <a:r>
                <a:rPr lang="en-US" altLang="zh-CN" sz="32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D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8679" name="Line 8"/>
            <p:cNvSpPr/>
            <p:nvPr/>
          </p:nvSpPr>
          <p:spPr>
            <a:xfrm>
              <a:off x="3552" y="2880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20841" name="Line 9"/>
          <p:cNvSpPr/>
          <p:nvPr/>
        </p:nvSpPr>
        <p:spPr>
          <a:xfrm flipH="1">
            <a:off x="4267200" y="5257800"/>
            <a:ext cx="381000" cy="381000"/>
          </a:xfrm>
          <a:prstGeom prst="line">
            <a:avLst/>
          </a:prstGeom>
          <a:ln w="38100" cap="flat" cmpd="sng">
            <a:solidFill>
              <a:srgbClr val="4F20FA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842" name="Text Box 10"/>
          <p:cNvSpPr txBox="1"/>
          <p:nvPr/>
        </p:nvSpPr>
        <p:spPr>
          <a:xfrm>
            <a:off x="3581400" y="5562600"/>
            <a:ext cx="12192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一个</a:t>
            </a:r>
          </a:p>
        </p:txBody>
      </p:sp>
      <p:sp>
        <p:nvSpPr>
          <p:cNvPr id="120843" name="Text Box 11"/>
          <p:cNvSpPr txBox="1"/>
          <p:nvPr/>
        </p:nvSpPr>
        <p:spPr>
          <a:xfrm>
            <a:off x="6019800" y="5562600"/>
            <a:ext cx="2057400" cy="51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一个或几个</a:t>
            </a:r>
          </a:p>
        </p:txBody>
      </p:sp>
      <p:sp>
        <p:nvSpPr>
          <p:cNvPr id="120844" name="Line 12"/>
          <p:cNvSpPr/>
          <p:nvPr/>
        </p:nvSpPr>
        <p:spPr>
          <a:xfrm>
            <a:off x="6705600" y="5257800"/>
            <a:ext cx="304800" cy="381000"/>
          </a:xfrm>
          <a:prstGeom prst="line">
            <a:avLst/>
          </a:prstGeom>
          <a:ln w="38100" cap="flat" cmpd="sng">
            <a:solidFill>
              <a:srgbClr val="4F20FA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/>
      <p:bldP spid="120835" grpId="0" build="p"/>
      <p:bldP spid="120836" grpId="0"/>
      <p:bldP spid="120837" grpId="0" bldLvl="0" animBg="1"/>
      <p:bldP spid="120842" grpId="0"/>
      <p:bldP spid="120843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1" name="Text Box 17"/>
          <p:cNvSpPr txBox="1"/>
          <p:nvPr/>
        </p:nvSpPr>
        <p:spPr>
          <a:xfrm>
            <a:off x="233363" y="1700213"/>
            <a:ext cx="4338637" cy="17526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指令提供地址的方式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DF3C09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显地址方式</a:t>
            </a:r>
            <a:endParaRPr lang="zh-CN" altLang="en-US" sz="3200" b="1" dirty="0">
              <a:latin typeface="宋体" panose="0201060003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DF3C09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隐地址方式</a:t>
            </a:r>
          </a:p>
        </p:txBody>
      </p:sp>
      <p:sp>
        <p:nvSpPr>
          <p:cNvPr id="123922" name="Text Box 18"/>
          <p:cNvSpPr txBox="1"/>
          <p:nvPr/>
        </p:nvSpPr>
        <p:spPr>
          <a:xfrm>
            <a:off x="2290763" y="2227263"/>
            <a:ext cx="6781800" cy="11652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指令中明显指明地址。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地址隐含约定</a:t>
            </a:r>
            <a:r>
              <a:rPr lang="en-US" altLang="zh-CN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不出现在指令中。</a:t>
            </a:r>
          </a:p>
        </p:txBody>
      </p:sp>
      <p:sp>
        <p:nvSpPr>
          <p:cNvPr id="123925" name="Text Box 21"/>
          <p:cNvSpPr txBox="1"/>
          <p:nvPr/>
        </p:nvSpPr>
        <p:spPr>
          <a:xfrm>
            <a:off x="396875" y="3811588"/>
            <a:ext cx="8153400" cy="10191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使用</a:t>
            </a:r>
            <a:r>
              <a:rPr lang="zh-CN" altLang="en-US" sz="3200" b="1" dirty="0">
                <a:solidFill>
                  <a:srgbClr val="FA350E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隐地址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可以减少指令中的地址数，</a:t>
            </a:r>
            <a:r>
              <a:rPr lang="zh-CN" altLang="en-US" sz="3200" b="1" dirty="0">
                <a:solidFill>
                  <a:srgbClr val="FA350E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简化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A350E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地址结构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rgbClr val="FA350E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34938"/>
            <a:ext cx="5232400" cy="644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kern="1200" cap="none" spc="0" normalizeH="0" baseline="0" noProof="0" dirty="0">
                <a:solidFill>
                  <a:schemeClr val="accent6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指令的地址结构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3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39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3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3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1" grpId="0" build="p" animBg="1"/>
      <p:bldP spid="123922" grpId="0" build="p"/>
      <p:bldP spid="1239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Text Box 5"/>
          <p:cNvSpPr txBox="1"/>
          <p:nvPr/>
        </p:nvSpPr>
        <p:spPr>
          <a:xfrm>
            <a:off x="990600" y="1555750"/>
            <a:ext cx="8153400" cy="2674938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定长操作码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DF3C0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各指令</a:t>
            </a:r>
            <a:r>
              <a:rPr lang="en-US" altLang="zh-CN" sz="2800" b="1" dirty="0">
                <a:solidFill>
                  <a:srgbClr val="DF3C09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op</a:t>
            </a:r>
            <a:r>
              <a:rPr lang="zh-CN" altLang="en-US" sz="2800" b="1" dirty="0">
                <a:solidFill>
                  <a:srgbClr val="DF3C09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的位置、位数固定相同。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黑体" panose="02010609060101010101" pitchFamily="2" charset="-122"/>
              </a:rPr>
              <a:t>扩展操作码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DF3C0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各指令</a:t>
            </a:r>
            <a:r>
              <a:rPr lang="en-US" altLang="zh-CN" sz="2800" b="1" dirty="0">
                <a:solidFill>
                  <a:srgbClr val="DF3C09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op</a:t>
            </a:r>
            <a:r>
              <a:rPr lang="zh-CN" altLang="en-US" sz="2800" b="1" dirty="0">
                <a:solidFill>
                  <a:srgbClr val="DF3C09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的位置、位数不固定，根据需要变化。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sz="2800" b="1" dirty="0">
              <a:solidFill>
                <a:srgbClr val="DF3C09"/>
              </a:solidFill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1865" name="Text Box 9"/>
          <p:cNvSpPr txBox="1"/>
          <p:nvPr/>
        </p:nvSpPr>
        <p:spPr>
          <a:xfrm>
            <a:off x="1116013" y="3644900"/>
            <a:ext cx="480060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关键在设置扩展标志。</a:t>
            </a: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34938"/>
            <a:ext cx="5232400" cy="644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kern="1200" cap="none" spc="0" normalizeH="0" baseline="0" noProof="0" dirty="0">
                <a:solidFill>
                  <a:schemeClr val="accent6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操作码结构</a:t>
            </a:r>
          </a:p>
        </p:txBody>
      </p:sp>
      <p:sp>
        <p:nvSpPr>
          <p:cNvPr id="34820" name="文本框 2"/>
          <p:cNvSpPr txBox="1"/>
          <p:nvPr/>
        </p:nvSpPr>
        <p:spPr>
          <a:xfrm>
            <a:off x="395288" y="423863"/>
            <a:ext cx="3074987" cy="455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build="p"/>
      <p:bldP spid="12186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/>
          <p:nvPr/>
        </p:nvSpPr>
        <p:spPr>
          <a:xfrm>
            <a:off x="1116013" y="307975"/>
            <a:ext cx="6337300" cy="81756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指令字长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位，可含有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个地址，每个地址占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位。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2883" name="Text Box 3"/>
          <p:cNvSpPr txBox="1"/>
          <p:nvPr/>
        </p:nvSpPr>
        <p:spPr>
          <a:xfrm>
            <a:off x="152400" y="1371600"/>
            <a:ext cx="6553200" cy="51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操作码           地址码</a:t>
            </a:r>
          </a:p>
        </p:txBody>
      </p:sp>
      <p:sp>
        <p:nvSpPr>
          <p:cNvPr id="46084" name="AutoShape 4"/>
          <p:cNvSpPr/>
          <p:nvPr/>
        </p:nvSpPr>
        <p:spPr>
          <a:xfrm rot="5400000">
            <a:off x="609600" y="1524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rot="10800000" vert="eaVert" wrap="none" anchor="ctr" anchorCtr="0"/>
          <a:lstStyle/>
          <a:p>
            <a:pPr algn="ctr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5" name="AutoShape 5"/>
          <p:cNvSpPr/>
          <p:nvPr/>
        </p:nvSpPr>
        <p:spPr>
          <a:xfrm rot="5400000">
            <a:off x="2667000" y="685800"/>
            <a:ext cx="152400" cy="2286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rot="10800000" vert="eaVert" wrap="none" anchor="ctr" anchorCtr="0"/>
          <a:lstStyle/>
          <a:p>
            <a:pPr algn="ctr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6" name="Text Box 6"/>
          <p:cNvSpPr txBox="1"/>
          <p:nvPr/>
        </p:nvSpPr>
        <p:spPr>
          <a:xfrm>
            <a:off x="152400" y="1828800"/>
            <a:ext cx="49530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 15~ 12   11~ 8    7 ~  4    3 ~  0</a:t>
            </a:r>
          </a:p>
        </p:txBody>
      </p:sp>
      <p:sp>
        <p:nvSpPr>
          <p:cNvPr id="122887" name="Rectangle 7"/>
          <p:cNvSpPr/>
          <p:nvPr/>
        </p:nvSpPr>
        <p:spPr>
          <a:xfrm>
            <a:off x="228600" y="2209800"/>
            <a:ext cx="4114800" cy="1143000"/>
          </a:xfrm>
          <a:prstGeom prst="rect">
            <a:avLst/>
          </a:prstGeom>
          <a:solidFill>
            <a:srgbClr val="FEFEFA"/>
          </a:solidFill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8" name="Text Box 8"/>
          <p:cNvSpPr txBox="1"/>
          <p:nvPr/>
        </p:nvSpPr>
        <p:spPr>
          <a:xfrm>
            <a:off x="228600" y="2057400"/>
            <a:ext cx="4648200" cy="1311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0000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1110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33400" y="2590800"/>
            <a:ext cx="3506788" cy="381000"/>
            <a:chOff x="864" y="1632"/>
            <a:chExt cx="2209" cy="240"/>
          </a:xfrm>
        </p:grpSpPr>
        <p:sp>
          <p:nvSpPr>
            <p:cNvPr id="35849" name="Text Box 10"/>
            <p:cNvSpPr txBox="1"/>
            <p:nvPr/>
          </p:nvSpPr>
          <p:spPr>
            <a:xfrm>
              <a:off x="8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50" name="Text Box 11"/>
            <p:cNvSpPr txBox="1"/>
            <p:nvPr/>
          </p:nvSpPr>
          <p:spPr>
            <a:xfrm>
              <a:off x="1440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51" name="Text Box 12"/>
            <p:cNvSpPr txBox="1"/>
            <p:nvPr/>
          </p:nvSpPr>
          <p:spPr>
            <a:xfrm>
              <a:off x="20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52" name="Text Box 13"/>
            <p:cNvSpPr txBox="1"/>
            <p:nvPr/>
          </p:nvSpPr>
          <p:spPr>
            <a:xfrm>
              <a:off x="2688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122894" name="Rectangle 14"/>
          <p:cNvSpPr/>
          <p:nvPr/>
        </p:nvSpPr>
        <p:spPr>
          <a:xfrm>
            <a:off x="228600" y="4495800"/>
            <a:ext cx="4114800" cy="1143000"/>
          </a:xfrm>
          <a:prstGeom prst="rect">
            <a:avLst/>
          </a:prstGeom>
          <a:solidFill>
            <a:srgbClr val="FEFEFA"/>
          </a:solidFill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95" name="Rectangle 15"/>
          <p:cNvSpPr/>
          <p:nvPr/>
        </p:nvSpPr>
        <p:spPr>
          <a:xfrm>
            <a:off x="228600" y="3352800"/>
            <a:ext cx="4114800" cy="1143000"/>
          </a:xfrm>
          <a:prstGeom prst="rect">
            <a:avLst/>
          </a:prstGeom>
          <a:solidFill>
            <a:srgbClr val="FEFEFA"/>
          </a:solidFill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96" name="Text Box 16"/>
          <p:cNvSpPr txBox="1"/>
          <p:nvPr/>
        </p:nvSpPr>
        <p:spPr>
          <a:xfrm>
            <a:off x="228600" y="3200400"/>
            <a:ext cx="4648200" cy="1311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0000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    Z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1110 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    Z</a:t>
            </a:r>
          </a:p>
        </p:txBody>
      </p:sp>
      <p:grpSp>
        <p:nvGrpSpPr>
          <p:cNvPr id="3" name="Group 17"/>
          <p:cNvGrpSpPr/>
          <p:nvPr/>
        </p:nvGrpSpPr>
        <p:grpSpPr>
          <a:xfrm>
            <a:off x="533400" y="3733800"/>
            <a:ext cx="3506788" cy="381000"/>
            <a:chOff x="864" y="1632"/>
            <a:chExt cx="2209" cy="240"/>
          </a:xfrm>
        </p:grpSpPr>
        <p:sp>
          <p:nvSpPr>
            <p:cNvPr id="35857" name="Text Box 18"/>
            <p:cNvSpPr txBox="1"/>
            <p:nvPr/>
          </p:nvSpPr>
          <p:spPr>
            <a:xfrm>
              <a:off x="8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58" name="Text Box 19"/>
            <p:cNvSpPr txBox="1"/>
            <p:nvPr/>
          </p:nvSpPr>
          <p:spPr>
            <a:xfrm>
              <a:off x="1440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59" name="Text Box 20"/>
            <p:cNvSpPr txBox="1"/>
            <p:nvPr/>
          </p:nvSpPr>
          <p:spPr>
            <a:xfrm>
              <a:off x="20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60" name="Text Box 21"/>
            <p:cNvSpPr txBox="1"/>
            <p:nvPr/>
          </p:nvSpPr>
          <p:spPr>
            <a:xfrm>
              <a:off x="2688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122902" name="Text Box 22"/>
          <p:cNvSpPr txBox="1"/>
          <p:nvPr/>
        </p:nvSpPr>
        <p:spPr>
          <a:xfrm>
            <a:off x="4646613" y="2514600"/>
            <a:ext cx="36576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三地址指令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</a:t>
            </a:r>
          </a:p>
        </p:txBody>
      </p:sp>
      <p:sp>
        <p:nvSpPr>
          <p:cNvPr id="122903" name="Text Box 23"/>
          <p:cNvSpPr txBox="1"/>
          <p:nvPr/>
        </p:nvSpPr>
        <p:spPr>
          <a:xfrm>
            <a:off x="4648200" y="3657600"/>
            <a:ext cx="36576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二地址指令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</a:t>
            </a:r>
          </a:p>
        </p:txBody>
      </p:sp>
      <p:sp>
        <p:nvSpPr>
          <p:cNvPr id="122904" name="Rectangle 24"/>
          <p:cNvSpPr/>
          <p:nvPr/>
        </p:nvSpPr>
        <p:spPr>
          <a:xfrm>
            <a:off x="228600" y="5638800"/>
            <a:ext cx="4114800" cy="1143000"/>
          </a:xfrm>
          <a:prstGeom prst="rect">
            <a:avLst/>
          </a:prstGeom>
          <a:solidFill>
            <a:srgbClr val="FEFEFA"/>
          </a:solidFill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5" name="Text Box 25"/>
          <p:cNvSpPr txBox="1"/>
          <p:nvPr/>
        </p:nvSpPr>
        <p:spPr>
          <a:xfrm>
            <a:off x="228600" y="4343400"/>
            <a:ext cx="4648200" cy="1311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0000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1111 1111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1110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</a:p>
        </p:txBody>
      </p:sp>
      <p:grpSp>
        <p:nvGrpSpPr>
          <p:cNvPr id="4" name="Group 26"/>
          <p:cNvGrpSpPr/>
          <p:nvPr/>
        </p:nvGrpSpPr>
        <p:grpSpPr>
          <a:xfrm>
            <a:off x="533400" y="4876800"/>
            <a:ext cx="3506788" cy="381000"/>
            <a:chOff x="864" y="1632"/>
            <a:chExt cx="2209" cy="240"/>
          </a:xfrm>
        </p:grpSpPr>
        <p:sp>
          <p:nvSpPr>
            <p:cNvPr id="35866" name="Text Box 27"/>
            <p:cNvSpPr txBox="1"/>
            <p:nvPr/>
          </p:nvSpPr>
          <p:spPr>
            <a:xfrm>
              <a:off x="8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67" name="Text Box 28"/>
            <p:cNvSpPr txBox="1"/>
            <p:nvPr/>
          </p:nvSpPr>
          <p:spPr>
            <a:xfrm>
              <a:off x="1440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68" name="Text Box 29"/>
            <p:cNvSpPr txBox="1"/>
            <p:nvPr/>
          </p:nvSpPr>
          <p:spPr>
            <a:xfrm>
              <a:off x="20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69" name="Text Box 30"/>
            <p:cNvSpPr txBox="1"/>
            <p:nvPr/>
          </p:nvSpPr>
          <p:spPr>
            <a:xfrm>
              <a:off x="2688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122911" name="Text Box 31"/>
          <p:cNvSpPr txBox="1"/>
          <p:nvPr/>
        </p:nvSpPr>
        <p:spPr>
          <a:xfrm>
            <a:off x="4648200" y="4724400"/>
            <a:ext cx="36576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一地址指令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</a:t>
            </a:r>
          </a:p>
        </p:txBody>
      </p:sp>
      <p:sp>
        <p:nvSpPr>
          <p:cNvPr id="122912" name="Text Box 32"/>
          <p:cNvSpPr txBox="1"/>
          <p:nvPr/>
        </p:nvSpPr>
        <p:spPr>
          <a:xfrm>
            <a:off x="228600" y="5486400"/>
            <a:ext cx="4648200" cy="1311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0000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1111 1111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1111</a:t>
            </a:r>
          </a:p>
        </p:txBody>
      </p:sp>
      <p:grpSp>
        <p:nvGrpSpPr>
          <p:cNvPr id="5" name="Group 33"/>
          <p:cNvGrpSpPr/>
          <p:nvPr/>
        </p:nvGrpSpPr>
        <p:grpSpPr>
          <a:xfrm>
            <a:off x="531813" y="6019800"/>
            <a:ext cx="3506787" cy="381000"/>
            <a:chOff x="864" y="1632"/>
            <a:chExt cx="2209" cy="240"/>
          </a:xfrm>
        </p:grpSpPr>
        <p:sp>
          <p:nvSpPr>
            <p:cNvPr id="35873" name="Text Box 34"/>
            <p:cNvSpPr txBox="1"/>
            <p:nvPr/>
          </p:nvSpPr>
          <p:spPr>
            <a:xfrm>
              <a:off x="8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74" name="Text Box 35"/>
            <p:cNvSpPr txBox="1"/>
            <p:nvPr/>
          </p:nvSpPr>
          <p:spPr>
            <a:xfrm>
              <a:off x="1440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75" name="Text Box 36"/>
            <p:cNvSpPr txBox="1"/>
            <p:nvPr/>
          </p:nvSpPr>
          <p:spPr>
            <a:xfrm>
              <a:off x="20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5876" name="Text Box 37"/>
            <p:cNvSpPr txBox="1"/>
            <p:nvPr/>
          </p:nvSpPr>
          <p:spPr>
            <a:xfrm>
              <a:off x="2688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122918" name="Text Box 38"/>
          <p:cNvSpPr txBox="1"/>
          <p:nvPr/>
        </p:nvSpPr>
        <p:spPr>
          <a:xfrm>
            <a:off x="4648200" y="5805488"/>
            <a:ext cx="36576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零地址指令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22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22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22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22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12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22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3" grpId="0" bldLvl="0" animBg="1"/>
      <p:bldP spid="46084" grpId="0" bldLvl="0" animBg="1"/>
      <p:bldP spid="46085" grpId="0" bldLvl="0" animBg="1"/>
      <p:bldP spid="122886" grpId="0"/>
      <p:bldP spid="122887" grpId="0" bldLvl="0" animBg="1"/>
      <p:bldP spid="122888" grpId="0" build="p"/>
      <p:bldP spid="122894" grpId="0" bldLvl="0" animBg="1"/>
      <p:bldP spid="122895" grpId="0" bldLvl="0" animBg="1"/>
      <p:bldP spid="122896" grpId="0" build="p"/>
      <p:bldP spid="122902" grpId="0"/>
      <p:bldP spid="122903" grpId="0"/>
      <p:bldP spid="122904" grpId="0" bldLvl="0" animBg="1"/>
      <p:bldP spid="122905" grpId="0" build="p"/>
      <p:bldP spid="122911" grpId="0"/>
      <p:bldP spid="122912" grpId="0" build="p"/>
      <p:bldP spid="1229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4" name="Text Box 4"/>
          <p:cNvSpPr txBox="1"/>
          <p:nvPr/>
        </p:nvSpPr>
        <p:spPr>
          <a:xfrm>
            <a:off x="323850" y="1628775"/>
            <a:ext cx="8497888" cy="1728788"/>
          </a:xfrm>
          <a:prstGeom prst="rect">
            <a:avLst/>
          </a:prstGeom>
          <a:noFill/>
          <a:ln w="12700">
            <a:noFill/>
          </a:ln>
        </p:spPr>
        <p:txBody>
          <a:bodyPr anchor="t" anchorCtr="0"/>
          <a:lstStyle/>
          <a:p>
            <a:pPr fontAlgn="t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习题： 指令字长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12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位，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每个地址占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位，要求指令系统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含有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地址、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条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地址、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180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地址指令。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r>
              <a:rPr lang="zh-CN" altLang="en-US" b="1" dirty="0"/>
              <a:t>硬、软件界面与逻辑上的等价</a:t>
            </a:r>
            <a:br>
              <a:rPr lang="zh-CN" altLang="en-US" b="1" dirty="0"/>
            </a:br>
            <a:endParaRPr lang="zh-CN" altLang="zh-CN" dirty="0"/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r>
              <a:rPr lang="zh-CN" altLang="en-US" b="1" kern="1200" dirty="0">
                <a:latin typeface="+mn-lt"/>
                <a:ea typeface="黑体" panose="02010609060101010101" pitchFamily="2" charset="-122"/>
                <a:cs typeface="+mn-cs"/>
              </a:rPr>
              <a:t>硬件软化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：软件完成较复杂功能，以降低硬件开销。</a:t>
            </a: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b="1" kern="1200" dirty="0">
                <a:latin typeface="+mn-lt"/>
                <a:ea typeface="黑体" panose="02010609060101010101" pitchFamily="2" charset="-122"/>
                <a:cs typeface="+mn-cs"/>
              </a:rPr>
              <a:t>软件硬化</a:t>
            </a:r>
            <a:r>
              <a:rPr lang="zh-CN" altLang="en-US" kern="1200" dirty="0">
                <a:latin typeface="+mn-lt"/>
                <a:ea typeface="黑体" panose="02010609060101010101" pitchFamily="2" charset="-122"/>
                <a:cs typeface="+mn-cs"/>
              </a:rPr>
              <a:t>：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硬件完成较复杂功能，以提高处理速度。</a:t>
            </a:r>
          </a:p>
          <a:p>
            <a:pPr>
              <a:spcBef>
                <a:spcPct val="50000"/>
              </a:spcBef>
            </a:pPr>
            <a:r>
              <a:rPr lang="zh-CN" altLang="en-US" b="1" kern="1200" dirty="0">
                <a:latin typeface="+mn-lt"/>
                <a:ea typeface="黑体" panose="02010609060101010101" pitchFamily="2" charset="-122"/>
                <a:cs typeface="+mn-cs"/>
              </a:rPr>
              <a:t> 软件固化：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运行微程序实现较复杂功能，以提高性价比。</a:t>
            </a:r>
          </a:p>
          <a:p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/>
          <p:nvPr/>
        </p:nvSpPr>
        <p:spPr>
          <a:xfrm>
            <a:off x="914400" y="214313"/>
            <a:ext cx="5457825" cy="5191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操作码           地址码</a:t>
            </a:r>
          </a:p>
        </p:txBody>
      </p:sp>
      <p:sp>
        <p:nvSpPr>
          <p:cNvPr id="48131" name="AutoShape 3"/>
          <p:cNvSpPr/>
          <p:nvPr/>
        </p:nvSpPr>
        <p:spPr>
          <a:xfrm rot="5400000">
            <a:off x="1371600" y="366713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rot="10800000" vert="eaVert" wrap="none" anchor="ctr" anchorCtr="0"/>
          <a:lstStyle/>
          <a:p>
            <a:pPr algn="ctr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2" name="AutoShape 4"/>
          <p:cNvSpPr/>
          <p:nvPr/>
        </p:nvSpPr>
        <p:spPr>
          <a:xfrm rot="5400000">
            <a:off x="3429000" y="-471487"/>
            <a:ext cx="152400" cy="2286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rot="10800000" vert="eaVert" wrap="none" anchor="ctr" anchorCtr="0"/>
          <a:lstStyle/>
          <a:p>
            <a:pPr algn="ctr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914400" y="671513"/>
            <a:ext cx="49530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 11 ~ 9   8 ~ 6    5 ~  3    2 ~  0</a:t>
            </a:r>
          </a:p>
        </p:txBody>
      </p:sp>
      <p:sp>
        <p:nvSpPr>
          <p:cNvPr id="8" name="Rectangle 6"/>
          <p:cNvSpPr/>
          <p:nvPr/>
        </p:nvSpPr>
        <p:spPr>
          <a:xfrm>
            <a:off x="990600" y="1052513"/>
            <a:ext cx="4114800" cy="1143000"/>
          </a:xfrm>
          <a:prstGeom prst="rect">
            <a:avLst/>
          </a:prstGeom>
          <a:solidFill>
            <a:srgbClr val="FEFEFA"/>
          </a:solidFill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7"/>
          <p:cNvSpPr txBox="1"/>
          <p:nvPr/>
        </p:nvSpPr>
        <p:spPr>
          <a:xfrm>
            <a:off x="990600" y="900113"/>
            <a:ext cx="4648200" cy="1311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000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011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1295400" y="1433513"/>
            <a:ext cx="3506788" cy="381000"/>
            <a:chOff x="864" y="1632"/>
            <a:chExt cx="2209" cy="240"/>
          </a:xfrm>
        </p:grpSpPr>
        <p:sp>
          <p:nvSpPr>
            <p:cNvPr id="37896" name="Text Box 9"/>
            <p:cNvSpPr txBox="1"/>
            <p:nvPr/>
          </p:nvSpPr>
          <p:spPr>
            <a:xfrm>
              <a:off x="8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897" name="Text Box 10"/>
            <p:cNvSpPr txBox="1"/>
            <p:nvPr/>
          </p:nvSpPr>
          <p:spPr>
            <a:xfrm>
              <a:off x="1440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898" name="Text Box 11"/>
            <p:cNvSpPr txBox="1"/>
            <p:nvPr/>
          </p:nvSpPr>
          <p:spPr>
            <a:xfrm>
              <a:off x="20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899" name="Text Box 12"/>
            <p:cNvSpPr txBox="1"/>
            <p:nvPr/>
          </p:nvSpPr>
          <p:spPr>
            <a:xfrm>
              <a:off x="2688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15" name="Rectangle 13"/>
          <p:cNvSpPr/>
          <p:nvPr/>
        </p:nvSpPr>
        <p:spPr>
          <a:xfrm>
            <a:off x="990600" y="3338513"/>
            <a:ext cx="4114800" cy="1143000"/>
          </a:xfrm>
          <a:prstGeom prst="rect">
            <a:avLst/>
          </a:prstGeom>
          <a:solidFill>
            <a:srgbClr val="FEFEFA"/>
          </a:solidFill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14"/>
          <p:cNvSpPr/>
          <p:nvPr/>
        </p:nvSpPr>
        <p:spPr>
          <a:xfrm>
            <a:off x="990600" y="2195513"/>
            <a:ext cx="4114800" cy="1143000"/>
          </a:xfrm>
          <a:prstGeom prst="rect">
            <a:avLst/>
          </a:prstGeom>
          <a:solidFill>
            <a:srgbClr val="FEFEFA"/>
          </a:solidFill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15"/>
          <p:cNvSpPr txBox="1"/>
          <p:nvPr/>
        </p:nvSpPr>
        <p:spPr>
          <a:xfrm>
            <a:off x="990600" y="2043113"/>
            <a:ext cx="4648200" cy="1311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100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000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    Z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100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111  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    Z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1295400" y="2576513"/>
            <a:ext cx="3506788" cy="381000"/>
            <a:chOff x="864" y="1632"/>
            <a:chExt cx="2209" cy="240"/>
          </a:xfrm>
        </p:grpSpPr>
        <p:sp>
          <p:nvSpPr>
            <p:cNvPr id="37904" name="Text Box 17"/>
            <p:cNvSpPr txBox="1"/>
            <p:nvPr/>
          </p:nvSpPr>
          <p:spPr>
            <a:xfrm>
              <a:off x="8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05" name="Text Box 18"/>
            <p:cNvSpPr txBox="1"/>
            <p:nvPr/>
          </p:nvSpPr>
          <p:spPr>
            <a:xfrm>
              <a:off x="1440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06" name="Text Box 19"/>
            <p:cNvSpPr txBox="1"/>
            <p:nvPr/>
          </p:nvSpPr>
          <p:spPr>
            <a:xfrm>
              <a:off x="20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07" name="Text Box 20"/>
            <p:cNvSpPr txBox="1"/>
            <p:nvPr/>
          </p:nvSpPr>
          <p:spPr>
            <a:xfrm>
              <a:off x="2688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23" name="Text Box 21"/>
          <p:cNvSpPr txBox="1"/>
          <p:nvPr/>
        </p:nvSpPr>
        <p:spPr>
          <a:xfrm>
            <a:off x="5408613" y="1357313"/>
            <a:ext cx="36576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三地址指令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</a:t>
            </a:r>
          </a:p>
        </p:txBody>
      </p:sp>
      <p:sp>
        <p:nvSpPr>
          <p:cNvPr id="24" name="Text Box 22"/>
          <p:cNvSpPr txBox="1"/>
          <p:nvPr/>
        </p:nvSpPr>
        <p:spPr>
          <a:xfrm>
            <a:off x="5410200" y="2500313"/>
            <a:ext cx="36576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二地址指令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</a:t>
            </a:r>
          </a:p>
        </p:txBody>
      </p:sp>
      <p:sp>
        <p:nvSpPr>
          <p:cNvPr id="25" name="Rectangle 23"/>
          <p:cNvSpPr/>
          <p:nvPr/>
        </p:nvSpPr>
        <p:spPr>
          <a:xfrm>
            <a:off x="990600" y="4481513"/>
            <a:ext cx="4114800" cy="1143000"/>
          </a:xfrm>
          <a:prstGeom prst="rect">
            <a:avLst/>
          </a:prstGeom>
          <a:solidFill>
            <a:srgbClr val="FEFEFA"/>
          </a:solidFill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24"/>
          <p:cNvSpPr txBox="1"/>
          <p:nvPr/>
        </p:nvSpPr>
        <p:spPr>
          <a:xfrm>
            <a:off x="990600" y="3186113"/>
            <a:ext cx="4648200" cy="1311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101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000  000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  <a:r>
              <a:rPr lang="en-US" altLang="zh-CN" sz="3200" b="1" dirty="0">
                <a:solidFill>
                  <a:srgbClr val="2F961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101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111</a:t>
            </a: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111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</a:p>
        </p:txBody>
      </p:sp>
      <p:grpSp>
        <p:nvGrpSpPr>
          <p:cNvPr id="10" name="Group 25"/>
          <p:cNvGrpSpPr/>
          <p:nvPr/>
        </p:nvGrpSpPr>
        <p:grpSpPr>
          <a:xfrm>
            <a:off x="1295400" y="3719513"/>
            <a:ext cx="3506788" cy="381000"/>
            <a:chOff x="864" y="1632"/>
            <a:chExt cx="2209" cy="240"/>
          </a:xfrm>
        </p:grpSpPr>
        <p:sp>
          <p:nvSpPr>
            <p:cNvPr id="37913" name="Text Box 26"/>
            <p:cNvSpPr txBox="1"/>
            <p:nvPr/>
          </p:nvSpPr>
          <p:spPr>
            <a:xfrm>
              <a:off x="8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14" name="Text Box 27"/>
            <p:cNvSpPr txBox="1"/>
            <p:nvPr/>
          </p:nvSpPr>
          <p:spPr>
            <a:xfrm>
              <a:off x="1440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15" name="Text Box 28"/>
            <p:cNvSpPr txBox="1"/>
            <p:nvPr/>
          </p:nvSpPr>
          <p:spPr>
            <a:xfrm>
              <a:off x="20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16" name="Text Box 29"/>
            <p:cNvSpPr txBox="1"/>
            <p:nvPr/>
          </p:nvSpPr>
          <p:spPr>
            <a:xfrm>
              <a:off x="2688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32" name="Text Box 30"/>
          <p:cNvSpPr txBox="1"/>
          <p:nvPr/>
        </p:nvSpPr>
        <p:spPr>
          <a:xfrm>
            <a:off x="5410200" y="3567113"/>
            <a:ext cx="36576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一地址指令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64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</a:t>
            </a:r>
          </a:p>
        </p:txBody>
      </p:sp>
      <p:sp>
        <p:nvSpPr>
          <p:cNvPr id="33" name="Text Box 31"/>
          <p:cNvSpPr txBox="1"/>
          <p:nvPr/>
        </p:nvSpPr>
        <p:spPr>
          <a:xfrm>
            <a:off x="990600" y="4329113"/>
            <a:ext cx="4648200" cy="1311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110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000  000</a:t>
            </a: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110 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111  111</a:t>
            </a: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</a:p>
        </p:txBody>
      </p:sp>
      <p:grpSp>
        <p:nvGrpSpPr>
          <p:cNvPr id="18" name="Group 32"/>
          <p:cNvGrpSpPr/>
          <p:nvPr/>
        </p:nvGrpSpPr>
        <p:grpSpPr>
          <a:xfrm>
            <a:off x="1293813" y="4862513"/>
            <a:ext cx="3506787" cy="381000"/>
            <a:chOff x="864" y="1632"/>
            <a:chExt cx="2209" cy="240"/>
          </a:xfrm>
        </p:grpSpPr>
        <p:sp>
          <p:nvSpPr>
            <p:cNvPr id="37920" name="Text Box 33"/>
            <p:cNvSpPr txBox="1"/>
            <p:nvPr/>
          </p:nvSpPr>
          <p:spPr>
            <a:xfrm>
              <a:off x="8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21" name="Text Box 34"/>
            <p:cNvSpPr txBox="1"/>
            <p:nvPr/>
          </p:nvSpPr>
          <p:spPr>
            <a:xfrm>
              <a:off x="1440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22" name="Text Box 35"/>
            <p:cNvSpPr txBox="1"/>
            <p:nvPr/>
          </p:nvSpPr>
          <p:spPr>
            <a:xfrm>
              <a:off x="20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23" name="Text Box 36"/>
            <p:cNvSpPr txBox="1"/>
            <p:nvPr/>
          </p:nvSpPr>
          <p:spPr>
            <a:xfrm>
              <a:off x="2688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39" name="Text Box 37"/>
          <p:cNvSpPr txBox="1"/>
          <p:nvPr/>
        </p:nvSpPr>
        <p:spPr>
          <a:xfrm>
            <a:off x="5410200" y="4648200"/>
            <a:ext cx="36576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一地址指令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64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</a:t>
            </a:r>
          </a:p>
        </p:txBody>
      </p:sp>
      <p:sp>
        <p:nvSpPr>
          <p:cNvPr id="40" name="Rectangle 38"/>
          <p:cNvSpPr/>
          <p:nvPr/>
        </p:nvSpPr>
        <p:spPr>
          <a:xfrm>
            <a:off x="990600" y="5624513"/>
            <a:ext cx="4114800" cy="1143000"/>
          </a:xfrm>
          <a:prstGeom prst="rect">
            <a:avLst/>
          </a:prstGeom>
          <a:solidFill>
            <a:srgbClr val="FEFEFA"/>
          </a:solidFill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39"/>
          <p:cNvSpPr txBox="1"/>
          <p:nvPr/>
        </p:nvSpPr>
        <p:spPr>
          <a:xfrm>
            <a:off x="990600" y="5472113"/>
            <a:ext cx="4648200" cy="1311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111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000  000</a:t>
            </a: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111 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110  011</a:t>
            </a:r>
            <a:r>
              <a:rPr lang="en-US" altLang="zh-CN" sz="3200" b="1" dirty="0">
                <a:solidFill>
                  <a:srgbClr val="DF3C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1293813" y="6005513"/>
            <a:ext cx="3506787" cy="381000"/>
            <a:chOff x="864" y="1632"/>
            <a:chExt cx="2209" cy="240"/>
          </a:xfrm>
        </p:grpSpPr>
        <p:sp>
          <p:nvSpPr>
            <p:cNvPr id="37928" name="Text Box 41"/>
            <p:cNvSpPr txBox="1"/>
            <p:nvPr/>
          </p:nvSpPr>
          <p:spPr>
            <a:xfrm>
              <a:off x="8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29" name="Text Box 42"/>
            <p:cNvSpPr txBox="1"/>
            <p:nvPr/>
          </p:nvSpPr>
          <p:spPr>
            <a:xfrm>
              <a:off x="1440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30" name="Text Box 43"/>
            <p:cNvSpPr txBox="1"/>
            <p:nvPr/>
          </p:nvSpPr>
          <p:spPr>
            <a:xfrm>
              <a:off x="2064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931" name="Text Box 44"/>
            <p:cNvSpPr txBox="1"/>
            <p:nvPr/>
          </p:nvSpPr>
          <p:spPr>
            <a:xfrm>
              <a:off x="2688" y="1632"/>
              <a:ext cx="385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47" name="Text Box 45"/>
          <p:cNvSpPr txBox="1"/>
          <p:nvPr/>
        </p:nvSpPr>
        <p:spPr>
          <a:xfrm>
            <a:off x="5410200" y="5700713"/>
            <a:ext cx="36576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一地址指令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52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8131" grpId="0" bldLvl="0" animBg="1"/>
      <p:bldP spid="48132" grpId="0" bldLvl="0" animBg="1"/>
      <p:bldP spid="7" grpId="0"/>
      <p:bldP spid="8" grpId="0" bldLvl="0" animBg="1"/>
      <p:bldP spid="9" grpId="0" build="p"/>
      <p:bldP spid="15" grpId="0" bldLvl="0" animBg="1"/>
      <p:bldP spid="16" grpId="0" bldLvl="0" animBg="1"/>
      <p:bldP spid="17" grpId="0" build="p"/>
      <p:bldP spid="23" grpId="0"/>
      <p:bldP spid="24" grpId="0"/>
      <p:bldP spid="25" grpId="0" bldLvl="0" animBg="1"/>
      <p:bldP spid="26" grpId="0" build="p"/>
      <p:bldP spid="32" grpId="0"/>
      <p:bldP spid="33" grpId="0" build="p"/>
      <p:bldP spid="39" grpId="0"/>
      <p:bldP spid="40" grpId="0" bldLvl="0" animBg="1"/>
      <p:bldP spid="41" grpId="0" build="p"/>
      <p:bldP spid="4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/>
          <p:nvPr/>
        </p:nvSpPr>
        <p:spPr>
          <a:xfrm>
            <a:off x="2771775" y="331788"/>
            <a:ext cx="3857625" cy="646112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寻址方式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8547" name="Text Box 3"/>
          <p:cNvSpPr txBox="1"/>
          <p:nvPr/>
        </p:nvSpPr>
        <p:spPr>
          <a:xfrm>
            <a:off x="838200" y="1422400"/>
            <a:ext cx="7924800" cy="579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是指</a:t>
            </a:r>
            <a:r>
              <a:rPr lang="zh-CN" altLang="en-US" sz="3200" b="1" dirty="0">
                <a:solidFill>
                  <a:srgbClr val="FB491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寻找操作数地址或操作数的方式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876550" y="3644900"/>
            <a:ext cx="3200400" cy="557213"/>
            <a:chOff x="2256" y="2976"/>
            <a:chExt cx="2016" cy="351"/>
          </a:xfrm>
        </p:grpSpPr>
        <p:sp>
          <p:nvSpPr>
            <p:cNvPr id="38916" name="Text Box 5"/>
            <p:cNvSpPr txBox="1"/>
            <p:nvPr/>
          </p:nvSpPr>
          <p:spPr>
            <a:xfrm>
              <a:off x="2256" y="2976"/>
              <a:ext cx="2016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立即数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</a:t>
              </a:r>
            </a:p>
          </p:txBody>
        </p:sp>
        <p:sp>
          <p:nvSpPr>
            <p:cNvPr id="38917" name="Line 6"/>
            <p:cNvSpPr/>
            <p:nvPr/>
          </p:nvSpPr>
          <p:spPr>
            <a:xfrm>
              <a:off x="3264" y="2976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08551" name="Text Box 7"/>
          <p:cNvSpPr txBox="1"/>
          <p:nvPr/>
        </p:nvSpPr>
        <p:spPr>
          <a:xfrm>
            <a:off x="971550" y="2349500"/>
            <a:ext cx="2514600" cy="579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立即寻址</a:t>
            </a:r>
          </a:p>
        </p:txBody>
      </p:sp>
      <p:sp>
        <p:nvSpPr>
          <p:cNvPr id="108552" name="Text Box 8"/>
          <p:cNvSpPr txBox="1"/>
          <p:nvPr/>
        </p:nvSpPr>
        <p:spPr>
          <a:xfrm>
            <a:off x="971550" y="2959100"/>
            <a:ext cx="5105400" cy="579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指令直接给出操作数。</a:t>
            </a:r>
          </a:p>
        </p:txBody>
      </p:sp>
      <p:sp>
        <p:nvSpPr>
          <p:cNvPr id="108554" name="AutoShape 10"/>
          <p:cNvSpPr/>
          <p:nvPr/>
        </p:nvSpPr>
        <p:spPr>
          <a:xfrm>
            <a:off x="1047750" y="3797300"/>
            <a:ext cx="152400" cy="838200"/>
          </a:xfrm>
          <a:prstGeom prst="leftBrace">
            <a:avLst>
              <a:gd name="adj1" fmla="val 45756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5" name="Text Box 11"/>
          <p:cNvSpPr txBox="1"/>
          <p:nvPr/>
        </p:nvSpPr>
        <p:spPr>
          <a:xfrm>
            <a:off x="1123950" y="35687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定长格式：</a:t>
            </a:r>
          </a:p>
        </p:txBody>
      </p:sp>
      <p:sp>
        <p:nvSpPr>
          <p:cNvPr id="108556" name="Text Box 12"/>
          <p:cNvSpPr txBox="1"/>
          <p:nvPr/>
        </p:nvSpPr>
        <p:spPr>
          <a:xfrm>
            <a:off x="1123950" y="43307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变长格式：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2876550" y="4406900"/>
            <a:ext cx="1676400" cy="1090613"/>
            <a:chOff x="3072" y="3264"/>
            <a:chExt cx="1056" cy="687"/>
          </a:xfrm>
        </p:grpSpPr>
        <p:sp>
          <p:nvSpPr>
            <p:cNvPr id="38924" name="Text Box 14"/>
            <p:cNvSpPr txBox="1"/>
            <p:nvPr/>
          </p:nvSpPr>
          <p:spPr>
            <a:xfrm>
              <a:off x="3072" y="3264"/>
              <a:ext cx="1056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基本指令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 </a:t>
              </a:r>
              <a:endPara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925" name="Text Box 15"/>
            <p:cNvSpPr txBox="1"/>
            <p:nvPr/>
          </p:nvSpPr>
          <p:spPr>
            <a:xfrm>
              <a:off x="3072" y="3600"/>
              <a:ext cx="1056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立即数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</a:t>
              </a:r>
            </a:p>
          </p:txBody>
        </p:sp>
      </p:grpSp>
      <p:sp>
        <p:nvSpPr>
          <p:cNvPr id="108560" name="Text Box 16"/>
          <p:cNvSpPr txBox="1"/>
          <p:nvPr/>
        </p:nvSpPr>
        <p:spPr>
          <a:xfrm>
            <a:off x="6534150" y="2679700"/>
            <a:ext cx="2590800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数在指令中，其长度固定、有限。</a:t>
            </a:r>
          </a:p>
        </p:txBody>
      </p:sp>
      <p:sp>
        <p:nvSpPr>
          <p:cNvPr id="108561" name="Text Box 17"/>
          <p:cNvSpPr txBox="1"/>
          <p:nvPr/>
        </p:nvSpPr>
        <p:spPr>
          <a:xfrm>
            <a:off x="5238750" y="4711700"/>
            <a:ext cx="2971800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数在基本指令之后，其长度可变。</a:t>
            </a:r>
          </a:p>
        </p:txBody>
      </p:sp>
      <p:sp>
        <p:nvSpPr>
          <p:cNvPr id="108562" name="Line 18"/>
          <p:cNvSpPr/>
          <p:nvPr/>
        </p:nvSpPr>
        <p:spPr>
          <a:xfrm flipV="1">
            <a:off x="6153150" y="3263900"/>
            <a:ext cx="381000" cy="609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63" name="Line 19"/>
          <p:cNvSpPr/>
          <p:nvPr/>
        </p:nvSpPr>
        <p:spPr>
          <a:xfrm flipV="1">
            <a:off x="4629150" y="5016500"/>
            <a:ext cx="609600" cy="228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64" name="Text Box 20"/>
          <p:cNvSpPr txBox="1"/>
          <p:nvPr/>
        </p:nvSpPr>
        <p:spPr>
          <a:xfrm>
            <a:off x="709613" y="5702300"/>
            <a:ext cx="5715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用来提供常数、设置初值等。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bldLvl="0" animBg="1"/>
      <p:bldP spid="108551" grpId="0" bldLvl="0" animBg="1"/>
      <p:bldP spid="108552" grpId="0" bldLvl="0" animBg="1"/>
      <p:bldP spid="108554" grpId="0" bldLvl="0" animBg="1"/>
      <p:bldP spid="108555" grpId="0"/>
      <p:bldP spid="108556" grpId="0"/>
      <p:bldP spid="108560" grpId="0"/>
      <p:bldP spid="108561" grpId="0"/>
      <p:bldP spid="10856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71800" y="4287838"/>
            <a:ext cx="3505200" cy="557212"/>
            <a:chOff x="1872" y="2160"/>
            <a:chExt cx="2208" cy="351"/>
          </a:xfrm>
        </p:grpSpPr>
        <p:sp>
          <p:nvSpPr>
            <p:cNvPr id="39938" name="Text Box 3"/>
            <p:cNvSpPr txBox="1"/>
            <p:nvPr/>
          </p:nvSpPr>
          <p:spPr>
            <a:xfrm>
              <a:off x="1872" y="2160"/>
              <a:ext cx="2208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有效地址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 </a:t>
              </a:r>
            </a:p>
          </p:txBody>
        </p:sp>
        <p:sp>
          <p:nvSpPr>
            <p:cNvPr id="39939" name="Line 4"/>
            <p:cNvSpPr/>
            <p:nvPr/>
          </p:nvSpPr>
          <p:spPr>
            <a:xfrm>
              <a:off x="2880" y="216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09573" name="Text Box 5"/>
          <p:cNvSpPr txBox="1"/>
          <p:nvPr/>
        </p:nvSpPr>
        <p:spPr>
          <a:xfrm>
            <a:off x="1258888" y="1196975"/>
            <a:ext cx="2514600" cy="579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直接寻址</a:t>
            </a:r>
          </a:p>
        </p:txBody>
      </p:sp>
      <p:sp>
        <p:nvSpPr>
          <p:cNvPr id="109574" name="Text Box 6"/>
          <p:cNvSpPr txBox="1"/>
          <p:nvPr/>
        </p:nvSpPr>
        <p:spPr>
          <a:xfrm>
            <a:off x="990600" y="1773238"/>
            <a:ext cx="5105400" cy="5794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指令直接给出操作数地址。</a:t>
            </a:r>
          </a:p>
        </p:txBody>
      </p:sp>
      <p:sp>
        <p:nvSpPr>
          <p:cNvPr id="109575" name="AutoShape 7"/>
          <p:cNvSpPr/>
          <p:nvPr/>
        </p:nvSpPr>
        <p:spPr>
          <a:xfrm>
            <a:off x="1143000" y="4440238"/>
            <a:ext cx="152400" cy="838200"/>
          </a:xfrm>
          <a:prstGeom prst="leftBrace">
            <a:avLst>
              <a:gd name="adj1" fmla="val 45756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6" name="Text Box 8"/>
          <p:cNvSpPr txBox="1"/>
          <p:nvPr/>
        </p:nvSpPr>
        <p:spPr>
          <a:xfrm>
            <a:off x="1676400" y="2535238"/>
            <a:ext cx="2209800" cy="817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存储单元号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寄存器号</a:t>
            </a:r>
          </a:p>
        </p:txBody>
      </p:sp>
      <p:sp>
        <p:nvSpPr>
          <p:cNvPr id="109577" name="Text Box 9"/>
          <p:cNvSpPr txBox="1"/>
          <p:nvPr/>
        </p:nvSpPr>
        <p:spPr>
          <a:xfrm>
            <a:off x="3429000" y="2535238"/>
            <a:ext cx="2209800" cy="817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数在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数在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109578" name="Text Box 10"/>
          <p:cNvSpPr txBox="1"/>
          <p:nvPr/>
        </p:nvSpPr>
        <p:spPr>
          <a:xfrm>
            <a:off x="685800" y="3602038"/>
            <a:ext cx="5715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）存储器直接寻址</a:t>
            </a:r>
          </a:p>
        </p:txBody>
      </p:sp>
      <p:sp>
        <p:nvSpPr>
          <p:cNvPr id="109579" name="Text Box 11"/>
          <p:cNvSpPr txBox="1"/>
          <p:nvPr/>
        </p:nvSpPr>
        <p:spPr>
          <a:xfrm>
            <a:off x="4419600" y="3556000"/>
            <a:ext cx="2971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（直接寻址）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1066800" y="2535238"/>
            <a:ext cx="609600" cy="685800"/>
            <a:chOff x="3312" y="1488"/>
            <a:chExt cx="384" cy="432"/>
          </a:xfrm>
        </p:grpSpPr>
        <p:sp>
          <p:nvSpPr>
            <p:cNvPr id="39948" name="Line 13"/>
            <p:cNvSpPr/>
            <p:nvPr/>
          </p:nvSpPr>
          <p:spPr>
            <a:xfrm flipV="1">
              <a:off x="3312" y="1488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9" name="Line 14"/>
            <p:cNvSpPr/>
            <p:nvPr/>
          </p:nvSpPr>
          <p:spPr>
            <a:xfrm>
              <a:off x="3312" y="1728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9583" name="Text Box 15"/>
          <p:cNvSpPr txBox="1"/>
          <p:nvPr/>
        </p:nvSpPr>
        <p:spPr>
          <a:xfrm>
            <a:off x="1295400" y="428783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定长格式</a:t>
            </a:r>
          </a:p>
        </p:txBody>
      </p:sp>
      <p:sp>
        <p:nvSpPr>
          <p:cNvPr id="109584" name="Text Box 16"/>
          <p:cNvSpPr txBox="1"/>
          <p:nvPr/>
        </p:nvSpPr>
        <p:spPr>
          <a:xfrm>
            <a:off x="6553200" y="4365625"/>
            <a:ext cx="2590800" cy="817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的位数有限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限制访存范围</a:t>
            </a:r>
          </a:p>
        </p:txBody>
      </p:sp>
      <p:sp>
        <p:nvSpPr>
          <p:cNvPr id="109585" name="Text Box 17"/>
          <p:cNvSpPr txBox="1"/>
          <p:nvPr/>
        </p:nvSpPr>
        <p:spPr>
          <a:xfrm>
            <a:off x="1295400" y="504983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变长格式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2971800" y="5049838"/>
            <a:ext cx="1676400" cy="1624012"/>
            <a:chOff x="1872" y="2640"/>
            <a:chExt cx="1056" cy="1023"/>
          </a:xfrm>
        </p:grpSpPr>
        <p:sp>
          <p:nvSpPr>
            <p:cNvPr id="39954" name="Text Box 19"/>
            <p:cNvSpPr txBox="1"/>
            <p:nvPr/>
          </p:nvSpPr>
          <p:spPr>
            <a:xfrm>
              <a:off x="1872" y="2640"/>
              <a:ext cx="1056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基本指令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 </a:t>
              </a:r>
              <a:endPara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955" name="Text Box 20"/>
            <p:cNvSpPr txBox="1"/>
            <p:nvPr/>
          </p:nvSpPr>
          <p:spPr>
            <a:xfrm>
              <a:off x="1872" y="2976"/>
              <a:ext cx="1056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D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L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956" name="Text Box 21"/>
            <p:cNvSpPr txBox="1"/>
            <p:nvPr/>
          </p:nvSpPr>
          <p:spPr>
            <a:xfrm>
              <a:off x="1872" y="3312"/>
              <a:ext cx="1056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D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H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09590" name="Text Box 22"/>
          <p:cNvSpPr txBox="1"/>
          <p:nvPr/>
        </p:nvSpPr>
        <p:spPr>
          <a:xfrm>
            <a:off x="4876800" y="5735638"/>
            <a:ext cx="2590800" cy="817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的位数可覆盖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整个存储空间</a:t>
            </a:r>
          </a:p>
        </p:txBody>
      </p:sp>
      <p:sp>
        <p:nvSpPr>
          <p:cNvPr id="109591" name="Text Box 23"/>
          <p:cNvSpPr txBox="1"/>
          <p:nvPr/>
        </p:nvSpPr>
        <p:spPr>
          <a:xfrm>
            <a:off x="1219200" y="5973763"/>
            <a:ext cx="2057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bldLvl="0" animBg="1"/>
      <p:bldP spid="109574" grpId="0" bldLvl="0" animBg="1"/>
      <p:bldP spid="109575" grpId="0" bldLvl="0" animBg="1"/>
      <p:bldP spid="109576" grpId="0" build="p"/>
      <p:bldP spid="109577" grpId="0" build="p"/>
      <p:bldP spid="109578" grpId="0"/>
      <p:bldP spid="109579" grpId="0"/>
      <p:bldP spid="109583" grpId="0"/>
      <p:bldP spid="109584" grpId="0"/>
      <p:bldP spid="109585" grpId="0"/>
      <p:bldP spid="109590" grpId="0"/>
      <p:bldP spid="10959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5000" y="2206625"/>
            <a:ext cx="3505200" cy="557213"/>
            <a:chOff x="1872" y="2160"/>
            <a:chExt cx="2208" cy="351"/>
          </a:xfrm>
        </p:grpSpPr>
        <p:sp>
          <p:nvSpPr>
            <p:cNvPr id="40962" name="Text Box 3"/>
            <p:cNvSpPr txBox="1"/>
            <p:nvPr/>
          </p:nvSpPr>
          <p:spPr>
            <a:xfrm>
              <a:off x="1872" y="2160"/>
              <a:ext cx="2208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寄存器号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  </a:t>
              </a:r>
            </a:p>
          </p:txBody>
        </p:sp>
        <p:sp>
          <p:nvSpPr>
            <p:cNvPr id="40963" name="Line 4"/>
            <p:cNvSpPr/>
            <p:nvPr/>
          </p:nvSpPr>
          <p:spPr>
            <a:xfrm>
              <a:off x="2880" y="216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10599" name="Text Box 7"/>
          <p:cNvSpPr txBox="1"/>
          <p:nvPr/>
        </p:nvSpPr>
        <p:spPr>
          <a:xfrm>
            <a:off x="685800" y="1520825"/>
            <a:ext cx="4572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）寄存器直接寻址</a:t>
            </a:r>
          </a:p>
        </p:txBody>
      </p:sp>
      <p:sp>
        <p:nvSpPr>
          <p:cNvPr id="110600" name="Text Box 8"/>
          <p:cNvSpPr txBox="1"/>
          <p:nvPr/>
        </p:nvSpPr>
        <p:spPr>
          <a:xfrm>
            <a:off x="4419600" y="1474788"/>
            <a:ext cx="3657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（寄存器寻址）</a:t>
            </a:r>
          </a:p>
        </p:txBody>
      </p:sp>
      <p:sp>
        <p:nvSpPr>
          <p:cNvPr id="110604" name="Text Box 12"/>
          <p:cNvSpPr txBox="1"/>
          <p:nvPr/>
        </p:nvSpPr>
        <p:spPr>
          <a:xfrm>
            <a:off x="914400" y="220662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</a:p>
        </p:txBody>
      </p:sp>
      <p:sp>
        <p:nvSpPr>
          <p:cNvPr id="110605" name="Text Box 13"/>
          <p:cNvSpPr txBox="1"/>
          <p:nvPr/>
        </p:nvSpPr>
        <p:spPr>
          <a:xfrm>
            <a:off x="5715000" y="2206625"/>
            <a:ext cx="3124200" cy="8175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所占位数少；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访问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比访问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快</a:t>
            </a:r>
          </a:p>
        </p:txBody>
      </p:sp>
      <p:sp>
        <p:nvSpPr>
          <p:cNvPr id="110607" name="Text Box 15"/>
          <p:cNvSpPr txBox="1"/>
          <p:nvPr/>
        </p:nvSpPr>
        <p:spPr>
          <a:xfrm>
            <a:off x="990600" y="2740025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110608" name="Text Box 16"/>
          <p:cNvSpPr txBox="1"/>
          <p:nvPr/>
        </p:nvSpPr>
        <p:spPr>
          <a:xfrm>
            <a:off x="990600" y="3197225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用于访问固定的存储单元或寄存器。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  <p:bldP spid="110600" grpId="0"/>
      <p:bldP spid="110604" grpId="0"/>
      <p:bldP spid="110605" grpId="0" bldLvl="0" animBg="1"/>
      <p:bldP spid="110607" grpId="0"/>
      <p:bldP spid="11060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/>
          <p:nvPr/>
        </p:nvSpPr>
        <p:spPr>
          <a:xfrm>
            <a:off x="1600200" y="3000375"/>
            <a:ext cx="2209800" cy="817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存储单元号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寄存器号</a:t>
            </a:r>
          </a:p>
        </p:txBody>
      </p:sp>
      <p:sp>
        <p:nvSpPr>
          <p:cNvPr id="132101" name="Text Box 5"/>
          <p:cNvSpPr txBox="1"/>
          <p:nvPr/>
        </p:nvSpPr>
        <p:spPr>
          <a:xfrm>
            <a:off x="3505200" y="3000375"/>
            <a:ext cx="2209800" cy="817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数在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数在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990600" y="3000375"/>
            <a:ext cx="609600" cy="685800"/>
            <a:chOff x="3312" y="1488"/>
            <a:chExt cx="384" cy="432"/>
          </a:xfrm>
        </p:grpSpPr>
        <p:sp>
          <p:nvSpPr>
            <p:cNvPr id="41988" name="Line 7"/>
            <p:cNvSpPr/>
            <p:nvPr/>
          </p:nvSpPr>
          <p:spPr>
            <a:xfrm flipV="1">
              <a:off x="3312" y="1488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89" name="Line 8"/>
            <p:cNvSpPr/>
            <p:nvPr/>
          </p:nvSpPr>
          <p:spPr>
            <a:xfrm>
              <a:off x="3312" y="1728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2105" name="Text Box 9"/>
          <p:cNvSpPr txBox="1"/>
          <p:nvPr/>
        </p:nvSpPr>
        <p:spPr>
          <a:xfrm>
            <a:off x="914400" y="460057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</a:p>
        </p:txBody>
      </p:sp>
      <p:sp>
        <p:nvSpPr>
          <p:cNvPr id="132106" name="Text Box 10"/>
          <p:cNvSpPr txBox="1"/>
          <p:nvPr/>
        </p:nvSpPr>
        <p:spPr>
          <a:xfrm>
            <a:off x="914400" y="1628775"/>
            <a:ext cx="3048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间接寻址</a:t>
            </a:r>
          </a:p>
        </p:txBody>
      </p:sp>
      <p:sp>
        <p:nvSpPr>
          <p:cNvPr id="132107" name="Text Box 11"/>
          <p:cNvSpPr txBox="1"/>
          <p:nvPr/>
        </p:nvSpPr>
        <p:spPr>
          <a:xfrm>
            <a:off x="914400" y="2238375"/>
            <a:ext cx="5638800" cy="579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指令给出操作数的间接地址。</a:t>
            </a:r>
          </a:p>
        </p:txBody>
      </p:sp>
      <p:sp>
        <p:nvSpPr>
          <p:cNvPr id="132108" name="Text Box 12"/>
          <p:cNvSpPr txBox="1"/>
          <p:nvPr/>
        </p:nvSpPr>
        <p:spPr>
          <a:xfrm>
            <a:off x="762000" y="3914775"/>
            <a:ext cx="4267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）存储器间址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1828800" y="4600575"/>
            <a:ext cx="3505200" cy="557213"/>
            <a:chOff x="1872" y="2160"/>
            <a:chExt cx="2208" cy="351"/>
          </a:xfrm>
        </p:grpSpPr>
        <p:sp>
          <p:nvSpPr>
            <p:cNvPr id="41995" name="Text Box 14"/>
            <p:cNvSpPr txBox="1"/>
            <p:nvPr/>
          </p:nvSpPr>
          <p:spPr>
            <a:xfrm>
              <a:off x="1872" y="2160"/>
              <a:ext cx="2208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间接地址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  </a:t>
              </a:r>
            </a:p>
          </p:txBody>
        </p:sp>
        <p:sp>
          <p:nvSpPr>
            <p:cNvPr id="41996" name="Line 15"/>
            <p:cNvSpPr/>
            <p:nvPr/>
          </p:nvSpPr>
          <p:spPr>
            <a:xfrm>
              <a:off x="2880" y="216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" name="Group 16"/>
          <p:cNvGrpSpPr/>
          <p:nvPr/>
        </p:nvGrpSpPr>
        <p:grpSpPr>
          <a:xfrm>
            <a:off x="7086600" y="3990975"/>
            <a:ext cx="1600200" cy="1600200"/>
            <a:chOff x="4464" y="3072"/>
            <a:chExt cx="1008" cy="1008"/>
          </a:xfrm>
        </p:grpSpPr>
        <p:sp>
          <p:nvSpPr>
            <p:cNvPr id="41998" name="Rectangle 17"/>
            <p:cNvSpPr/>
            <p:nvPr/>
          </p:nvSpPr>
          <p:spPr>
            <a:xfrm>
              <a:off x="4464" y="3072"/>
              <a:ext cx="1008" cy="1008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Line 18"/>
            <p:cNvSpPr/>
            <p:nvPr/>
          </p:nvSpPr>
          <p:spPr>
            <a:xfrm>
              <a:off x="4464" y="364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0" name="Line 19"/>
            <p:cNvSpPr/>
            <p:nvPr/>
          </p:nvSpPr>
          <p:spPr>
            <a:xfrm>
              <a:off x="4464" y="388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1" name="Line 20"/>
            <p:cNvSpPr/>
            <p:nvPr/>
          </p:nvSpPr>
          <p:spPr>
            <a:xfrm>
              <a:off x="4464" y="3360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2117" name="Text Box 21"/>
          <p:cNvSpPr txBox="1"/>
          <p:nvPr/>
        </p:nvSpPr>
        <p:spPr>
          <a:xfrm>
            <a:off x="5791200" y="399097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D=0030</a:t>
            </a:r>
          </a:p>
        </p:txBody>
      </p:sp>
      <p:sp>
        <p:nvSpPr>
          <p:cNvPr id="132118" name="Text Box 22"/>
          <p:cNvSpPr txBox="1"/>
          <p:nvPr/>
        </p:nvSpPr>
        <p:spPr>
          <a:xfrm>
            <a:off x="7391400" y="399097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0060</a:t>
            </a:r>
          </a:p>
        </p:txBody>
      </p:sp>
      <p:sp>
        <p:nvSpPr>
          <p:cNvPr id="132119" name="Text Box 23"/>
          <p:cNvSpPr txBox="1"/>
          <p:nvPr/>
        </p:nvSpPr>
        <p:spPr>
          <a:xfrm>
            <a:off x="7620000" y="4448175"/>
            <a:ext cx="611188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32120" name="Text Box 24"/>
          <p:cNvSpPr txBox="1"/>
          <p:nvPr/>
        </p:nvSpPr>
        <p:spPr>
          <a:xfrm>
            <a:off x="6172200" y="4829175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0060</a:t>
            </a:r>
          </a:p>
        </p:txBody>
      </p:sp>
      <p:sp>
        <p:nvSpPr>
          <p:cNvPr id="132121" name="Text Box 25"/>
          <p:cNvSpPr txBox="1"/>
          <p:nvPr/>
        </p:nvSpPr>
        <p:spPr>
          <a:xfrm>
            <a:off x="7391400" y="482917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A350E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S</a:t>
            </a:r>
          </a:p>
        </p:txBody>
      </p:sp>
      <p:sp>
        <p:nvSpPr>
          <p:cNvPr id="132122" name="Text Box 26"/>
          <p:cNvSpPr txBox="1"/>
          <p:nvPr/>
        </p:nvSpPr>
        <p:spPr>
          <a:xfrm>
            <a:off x="7620000" y="5210175"/>
            <a:ext cx="611188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32123" name="Text Box 27"/>
          <p:cNvSpPr txBox="1"/>
          <p:nvPr/>
        </p:nvSpPr>
        <p:spPr>
          <a:xfrm>
            <a:off x="990600" y="5210175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=((D))</a:t>
            </a:r>
          </a:p>
        </p:txBody>
      </p:sp>
      <p:sp>
        <p:nvSpPr>
          <p:cNvPr id="132124" name="Text Box 28"/>
          <p:cNvSpPr txBox="1"/>
          <p:nvPr/>
        </p:nvSpPr>
        <p:spPr>
          <a:xfrm>
            <a:off x="7543800" y="353377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</a:p>
        </p:txBody>
      </p:sp>
      <p:sp>
        <p:nvSpPr>
          <p:cNvPr id="132125" name="Line 29"/>
          <p:cNvSpPr/>
          <p:nvPr/>
        </p:nvSpPr>
        <p:spPr>
          <a:xfrm flipV="1">
            <a:off x="6019800" y="3686175"/>
            <a:ext cx="228600" cy="3810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126" name="Text Box 30"/>
          <p:cNvSpPr txBox="1"/>
          <p:nvPr/>
        </p:nvSpPr>
        <p:spPr>
          <a:xfrm>
            <a:off x="7010400" y="2771775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间址单元</a:t>
            </a:r>
          </a:p>
        </p:txBody>
      </p:sp>
      <p:sp>
        <p:nvSpPr>
          <p:cNvPr id="132127" name="Line 31"/>
          <p:cNvSpPr/>
          <p:nvPr/>
        </p:nvSpPr>
        <p:spPr>
          <a:xfrm flipV="1">
            <a:off x="7315200" y="3152775"/>
            <a:ext cx="304800" cy="76200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128" name="Text Box 32"/>
          <p:cNvSpPr txBox="1"/>
          <p:nvPr/>
        </p:nvSpPr>
        <p:spPr>
          <a:xfrm>
            <a:off x="5867400" y="3381375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地址指针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/>
      <p:bldP spid="132101" grpId="0" build="p"/>
      <p:bldP spid="132105" grpId="0"/>
      <p:bldP spid="132106" grpId="0"/>
      <p:bldP spid="132107" grpId="0" bldLvl="0" animBg="1"/>
      <p:bldP spid="132108" grpId="0"/>
      <p:bldP spid="132117" grpId="0"/>
      <p:bldP spid="132118" grpId="0"/>
      <p:bldP spid="132119" grpId="0"/>
      <p:bldP spid="132120" grpId="0"/>
      <p:bldP spid="132121" grpId="0"/>
      <p:bldP spid="132122" grpId="0"/>
      <p:bldP spid="132123" grpId="0"/>
      <p:bldP spid="132124" grpId="0"/>
      <p:bldP spid="132126" grpId="0"/>
      <p:bldP spid="13212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6400" y="2085975"/>
            <a:ext cx="3505200" cy="557213"/>
            <a:chOff x="1872" y="2160"/>
            <a:chExt cx="2208" cy="351"/>
          </a:xfrm>
        </p:grpSpPr>
        <p:sp>
          <p:nvSpPr>
            <p:cNvPr id="43010" name="Text Box 3"/>
            <p:cNvSpPr txBox="1"/>
            <p:nvPr/>
          </p:nvSpPr>
          <p:spPr>
            <a:xfrm>
              <a:off x="1872" y="2160"/>
              <a:ext cx="2208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寄存器号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  </a:t>
              </a:r>
            </a:p>
          </p:txBody>
        </p:sp>
        <p:sp>
          <p:nvSpPr>
            <p:cNvPr id="43011" name="Line 4"/>
            <p:cNvSpPr/>
            <p:nvPr/>
          </p:nvSpPr>
          <p:spPr>
            <a:xfrm>
              <a:off x="2880" y="216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11621" name="Text Box 5"/>
          <p:cNvSpPr txBox="1"/>
          <p:nvPr/>
        </p:nvSpPr>
        <p:spPr>
          <a:xfrm>
            <a:off x="685800" y="1400175"/>
            <a:ext cx="4572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）寄存器间址</a:t>
            </a:r>
          </a:p>
        </p:txBody>
      </p:sp>
      <p:sp>
        <p:nvSpPr>
          <p:cNvPr id="111622" name="Text Box 6"/>
          <p:cNvSpPr txBox="1"/>
          <p:nvPr/>
        </p:nvSpPr>
        <p:spPr>
          <a:xfrm>
            <a:off x="762000" y="20859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</a:p>
        </p:txBody>
      </p:sp>
      <p:sp>
        <p:nvSpPr>
          <p:cNvPr id="111623" name="Text Box 7"/>
          <p:cNvSpPr txBox="1"/>
          <p:nvPr/>
        </p:nvSpPr>
        <p:spPr>
          <a:xfrm>
            <a:off x="990600" y="3305175"/>
            <a:ext cx="6096000" cy="1073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所占位数少；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可提供全字长地址码；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修改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内容比修改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内容快。</a:t>
            </a:r>
          </a:p>
        </p:txBody>
      </p:sp>
      <p:sp>
        <p:nvSpPr>
          <p:cNvPr id="111625" name="Text Box 9"/>
          <p:cNvSpPr txBox="1"/>
          <p:nvPr/>
        </p:nvSpPr>
        <p:spPr>
          <a:xfrm>
            <a:off x="990600" y="2619375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=((R))</a:t>
            </a:r>
          </a:p>
        </p:txBody>
      </p:sp>
      <p:sp>
        <p:nvSpPr>
          <p:cNvPr id="111626" name="Text Box 10"/>
          <p:cNvSpPr txBox="1"/>
          <p:nvPr/>
        </p:nvSpPr>
        <p:spPr>
          <a:xfrm>
            <a:off x="762000" y="4432300"/>
            <a:ext cx="8077200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指针不变</a:t>
            </a:r>
            <a:r>
              <a:rPr lang="en-US" altLang="zh-CN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由指令指定</a:t>
            </a:r>
            <a:r>
              <a:rPr lang="en-US" altLang="zh-CN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，指针内容可变，使同一指令可指向不同存储单元，以实现</a:t>
            </a:r>
            <a:r>
              <a:rPr lang="zh-CN" altLang="en-US" sz="2800" b="1" dirty="0">
                <a:solidFill>
                  <a:srgbClr val="FA350E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程序的循环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800" b="1" dirty="0">
                <a:solidFill>
                  <a:srgbClr val="FA350E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共享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，并</a:t>
            </a:r>
            <a:r>
              <a:rPr lang="zh-CN" altLang="en-US" sz="2800" b="1" dirty="0">
                <a:solidFill>
                  <a:srgbClr val="FB491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提供转移地址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</p:txBody>
      </p:sp>
      <p:grpSp>
        <p:nvGrpSpPr>
          <p:cNvPr id="3" name="Group 26"/>
          <p:cNvGrpSpPr/>
          <p:nvPr/>
        </p:nvGrpSpPr>
        <p:grpSpPr>
          <a:xfrm>
            <a:off x="7086600" y="1781175"/>
            <a:ext cx="1600200" cy="1600200"/>
            <a:chOff x="4464" y="3072"/>
            <a:chExt cx="1008" cy="1008"/>
          </a:xfrm>
        </p:grpSpPr>
        <p:sp>
          <p:nvSpPr>
            <p:cNvPr id="43018" name="Rectangle 27"/>
            <p:cNvSpPr/>
            <p:nvPr/>
          </p:nvSpPr>
          <p:spPr>
            <a:xfrm>
              <a:off x="4464" y="3072"/>
              <a:ext cx="1008" cy="1008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Line 28"/>
            <p:cNvSpPr/>
            <p:nvPr/>
          </p:nvSpPr>
          <p:spPr>
            <a:xfrm>
              <a:off x="4464" y="364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0" name="Line 29"/>
            <p:cNvSpPr/>
            <p:nvPr/>
          </p:nvSpPr>
          <p:spPr>
            <a:xfrm>
              <a:off x="4464" y="388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1" name="Line 30"/>
            <p:cNvSpPr/>
            <p:nvPr/>
          </p:nvSpPr>
          <p:spPr>
            <a:xfrm>
              <a:off x="4464" y="3360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1647" name="Text Box 31"/>
          <p:cNvSpPr txBox="1"/>
          <p:nvPr/>
        </p:nvSpPr>
        <p:spPr>
          <a:xfrm>
            <a:off x="5410200" y="178117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R=02</a:t>
            </a:r>
          </a:p>
        </p:txBody>
      </p:sp>
      <p:sp>
        <p:nvSpPr>
          <p:cNvPr id="111648" name="Text Box 32"/>
          <p:cNvSpPr txBox="1"/>
          <p:nvPr/>
        </p:nvSpPr>
        <p:spPr>
          <a:xfrm>
            <a:off x="7620000" y="140017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</a:p>
        </p:txBody>
      </p:sp>
      <p:grpSp>
        <p:nvGrpSpPr>
          <p:cNvPr id="4" name="Group 33"/>
          <p:cNvGrpSpPr/>
          <p:nvPr/>
        </p:nvGrpSpPr>
        <p:grpSpPr>
          <a:xfrm>
            <a:off x="5562600" y="2162175"/>
            <a:ext cx="1371600" cy="519113"/>
            <a:chOff x="3072" y="1344"/>
            <a:chExt cx="864" cy="327"/>
          </a:xfrm>
        </p:grpSpPr>
        <p:sp>
          <p:nvSpPr>
            <p:cNvPr id="43025" name="Rectangle 34"/>
            <p:cNvSpPr/>
            <p:nvPr/>
          </p:nvSpPr>
          <p:spPr>
            <a:xfrm>
              <a:off x="3072" y="1392"/>
              <a:ext cx="768" cy="240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6" name="Text Box 35"/>
            <p:cNvSpPr txBox="1"/>
            <p:nvPr/>
          </p:nvSpPr>
          <p:spPr>
            <a:xfrm>
              <a:off x="3168" y="1344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F20FA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0040</a:t>
              </a:r>
            </a:p>
          </p:txBody>
        </p:sp>
      </p:grpSp>
      <p:sp>
        <p:nvSpPr>
          <p:cNvPr id="111652" name="Text Box 36"/>
          <p:cNvSpPr txBox="1"/>
          <p:nvPr/>
        </p:nvSpPr>
        <p:spPr>
          <a:xfrm>
            <a:off x="6172200" y="2619375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0040</a:t>
            </a:r>
          </a:p>
        </p:txBody>
      </p:sp>
      <p:sp>
        <p:nvSpPr>
          <p:cNvPr id="111653" name="Text Box 37"/>
          <p:cNvSpPr txBox="1"/>
          <p:nvPr/>
        </p:nvSpPr>
        <p:spPr>
          <a:xfrm>
            <a:off x="7543800" y="261937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A350E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S</a:t>
            </a:r>
          </a:p>
        </p:txBody>
      </p:sp>
      <p:sp>
        <p:nvSpPr>
          <p:cNvPr id="111654" name="Text Box 38"/>
          <p:cNvSpPr txBox="1"/>
          <p:nvPr/>
        </p:nvSpPr>
        <p:spPr>
          <a:xfrm>
            <a:off x="7696200" y="1857375"/>
            <a:ext cx="611188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11655" name="Text Box 39"/>
          <p:cNvSpPr txBox="1"/>
          <p:nvPr/>
        </p:nvSpPr>
        <p:spPr>
          <a:xfrm>
            <a:off x="7696200" y="2314575"/>
            <a:ext cx="611188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11656" name="Text Box 40"/>
          <p:cNvSpPr txBox="1"/>
          <p:nvPr/>
        </p:nvSpPr>
        <p:spPr>
          <a:xfrm>
            <a:off x="7696200" y="3000375"/>
            <a:ext cx="611188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11657" name="Line 41"/>
          <p:cNvSpPr/>
          <p:nvPr/>
        </p:nvSpPr>
        <p:spPr>
          <a:xfrm flipV="1">
            <a:off x="5638800" y="1781175"/>
            <a:ext cx="304800" cy="1524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58" name="Text Box 42"/>
          <p:cNvSpPr txBox="1"/>
          <p:nvPr/>
        </p:nvSpPr>
        <p:spPr>
          <a:xfrm>
            <a:off x="5486400" y="1400175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地址指针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  <p:bldP spid="111623" grpId="0" bldLvl="0" animBg="1"/>
      <p:bldP spid="111625" grpId="0"/>
      <p:bldP spid="111626" grpId="0"/>
      <p:bldP spid="111647" grpId="0"/>
      <p:bldP spid="111648" grpId="0"/>
      <p:bldP spid="111652" grpId="0"/>
      <p:bldP spid="111653" grpId="0"/>
      <p:bldP spid="111654" grpId="0"/>
      <p:bldP spid="111655" grpId="0"/>
      <p:bldP spid="111656" grpId="0"/>
      <p:bldP spid="11165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/>
          <p:nvPr/>
        </p:nvSpPr>
        <p:spPr>
          <a:xfrm>
            <a:off x="838200" y="20494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</a:p>
        </p:txBody>
      </p:sp>
      <p:sp>
        <p:nvSpPr>
          <p:cNvPr id="133125" name="Text Box 5"/>
          <p:cNvSpPr txBox="1"/>
          <p:nvPr/>
        </p:nvSpPr>
        <p:spPr>
          <a:xfrm>
            <a:off x="762000" y="1363663"/>
            <a:ext cx="3505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）堆栈寻址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1752600" y="2049463"/>
            <a:ext cx="3657600" cy="557212"/>
            <a:chOff x="1104" y="3216"/>
            <a:chExt cx="2304" cy="351"/>
          </a:xfrm>
        </p:grpSpPr>
        <p:sp>
          <p:nvSpPr>
            <p:cNvPr id="44036" name="Text Box 7"/>
            <p:cNvSpPr txBox="1"/>
            <p:nvPr/>
          </p:nvSpPr>
          <p:spPr>
            <a:xfrm>
              <a:off x="1104" y="3216"/>
              <a:ext cx="2304" cy="351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堆栈指针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</a:p>
          </p:txBody>
        </p:sp>
        <p:sp>
          <p:nvSpPr>
            <p:cNvPr id="44037" name="Line 8"/>
            <p:cNvSpPr/>
            <p:nvPr/>
          </p:nvSpPr>
          <p:spPr>
            <a:xfrm>
              <a:off x="2112" y="3216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7086600" y="1820863"/>
            <a:ext cx="1600200" cy="1600200"/>
            <a:chOff x="4464" y="3072"/>
            <a:chExt cx="1008" cy="1008"/>
          </a:xfrm>
        </p:grpSpPr>
        <p:sp>
          <p:nvSpPr>
            <p:cNvPr id="44039" name="Rectangle 10"/>
            <p:cNvSpPr/>
            <p:nvPr/>
          </p:nvSpPr>
          <p:spPr>
            <a:xfrm>
              <a:off x="4464" y="3072"/>
              <a:ext cx="1008" cy="1008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0" name="Line 11"/>
            <p:cNvSpPr/>
            <p:nvPr/>
          </p:nvSpPr>
          <p:spPr>
            <a:xfrm>
              <a:off x="4464" y="364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1" name="Line 12"/>
            <p:cNvSpPr/>
            <p:nvPr/>
          </p:nvSpPr>
          <p:spPr>
            <a:xfrm>
              <a:off x="4464" y="388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2" name="Line 13"/>
            <p:cNvSpPr/>
            <p:nvPr/>
          </p:nvSpPr>
          <p:spPr>
            <a:xfrm>
              <a:off x="4464" y="3360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3134" name="Text Box 14"/>
          <p:cNvSpPr txBox="1"/>
          <p:nvPr/>
        </p:nvSpPr>
        <p:spPr>
          <a:xfrm>
            <a:off x="5562600" y="16684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</a:p>
        </p:txBody>
      </p:sp>
      <p:sp>
        <p:nvSpPr>
          <p:cNvPr id="133135" name="Text Box 15"/>
          <p:cNvSpPr txBox="1"/>
          <p:nvPr/>
        </p:nvSpPr>
        <p:spPr>
          <a:xfrm>
            <a:off x="7620000" y="2354263"/>
            <a:ext cx="611188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33136" name="Text Box 16"/>
          <p:cNvSpPr txBox="1"/>
          <p:nvPr/>
        </p:nvSpPr>
        <p:spPr>
          <a:xfrm>
            <a:off x="7391400" y="265906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A350E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S</a:t>
            </a:r>
          </a:p>
        </p:txBody>
      </p:sp>
      <p:sp>
        <p:nvSpPr>
          <p:cNvPr id="133137" name="Text Box 17"/>
          <p:cNvSpPr txBox="1"/>
          <p:nvPr/>
        </p:nvSpPr>
        <p:spPr>
          <a:xfrm>
            <a:off x="7620000" y="3040063"/>
            <a:ext cx="611188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33138" name="Text Box 18"/>
          <p:cNvSpPr txBox="1"/>
          <p:nvPr/>
        </p:nvSpPr>
        <p:spPr>
          <a:xfrm>
            <a:off x="990600" y="2735263"/>
            <a:ext cx="2057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=((SP))</a:t>
            </a:r>
          </a:p>
        </p:txBody>
      </p:sp>
      <p:sp>
        <p:nvSpPr>
          <p:cNvPr id="133139" name="Text Box 19"/>
          <p:cNvSpPr txBox="1"/>
          <p:nvPr/>
        </p:nvSpPr>
        <p:spPr>
          <a:xfrm>
            <a:off x="7543800" y="1439863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</a:p>
        </p:txBody>
      </p:sp>
      <p:grpSp>
        <p:nvGrpSpPr>
          <p:cNvPr id="4" name="Group 20"/>
          <p:cNvGrpSpPr/>
          <p:nvPr/>
        </p:nvGrpSpPr>
        <p:grpSpPr>
          <a:xfrm>
            <a:off x="5638800" y="2049463"/>
            <a:ext cx="1371600" cy="519112"/>
            <a:chOff x="3072" y="1344"/>
            <a:chExt cx="864" cy="327"/>
          </a:xfrm>
        </p:grpSpPr>
        <p:sp>
          <p:nvSpPr>
            <p:cNvPr id="44050" name="Rectangle 21"/>
            <p:cNvSpPr/>
            <p:nvPr/>
          </p:nvSpPr>
          <p:spPr>
            <a:xfrm>
              <a:off x="3072" y="1392"/>
              <a:ext cx="768" cy="240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Text Box 22"/>
            <p:cNvSpPr txBox="1"/>
            <p:nvPr/>
          </p:nvSpPr>
          <p:spPr>
            <a:xfrm>
              <a:off x="3168" y="1344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F20FA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0070</a:t>
              </a:r>
            </a:p>
          </p:txBody>
        </p:sp>
      </p:grpSp>
      <p:sp>
        <p:nvSpPr>
          <p:cNvPr id="133143" name="Text Box 23"/>
          <p:cNvSpPr txBox="1"/>
          <p:nvPr/>
        </p:nvSpPr>
        <p:spPr>
          <a:xfrm>
            <a:off x="7620000" y="1897063"/>
            <a:ext cx="611188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33144" name="Text Box 24"/>
          <p:cNvSpPr txBox="1"/>
          <p:nvPr/>
        </p:nvSpPr>
        <p:spPr>
          <a:xfrm>
            <a:off x="6172200" y="250666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栈顶</a:t>
            </a:r>
          </a:p>
        </p:txBody>
      </p:sp>
      <p:sp>
        <p:nvSpPr>
          <p:cNvPr id="133145" name="Line 25"/>
          <p:cNvSpPr/>
          <p:nvPr/>
        </p:nvSpPr>
        <p:spPr>
          <a:xfrm>
            <a:off x="6172200" y="2506663"/>
            <a:ext cx="0" cy="4572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46" name="Line 26"/>
          <p:cNvSpPr/>
          <p:nvPr/>
        </p:nvSpPr>
        <p:spPr>
          <a:xfrm>
            <a:off x="6172200" y="2963863"/>
            <a:ext cx="9144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147" name="Text Box 27"/>
          <p:cNvSpPr txBox="1"/>
          <p:nvPr/>
        </p:nvSpPr>
        <p:spPr>
          <a:xfrm>
            <a:off x="914400" y="6167438"/>
            <a:ext cx="6858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既可出现在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指令中，也可隐含约定。</a:t>
            </a:r>
          </a:p>
        </p:txBody>
      </p:sp>
      <p:sp>
        <p:nvSpPr>
          <p:cNvPr id="133167" name="AutoShape 47"/>
          <p:cNvSpPr/>
          <p:nvPr/>
        </p:nvSpPr>
        <p:spPr>
          <a:xfrm>
            <a:off x="914400" y="4491038"/>
            <a:ext cx="76200" cy="990600"/>
          </a:xfrm>
          <a:prstGeom prst="leftBrace">
            <a:avLst>
              <a:gd name="adj1" fmla="val 108152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8" name="Text Box 48"/>
          <p:cNvSpPr txBox="1"/>
          <p:nvPr/>
        </p:nvSpPr>
        <p:spPr>
          <a:xfrm>
            <a:off x="990600" y="372903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堆栈向上生成</a:t>
            </a:r>
          </a:p>
        </p:txBody>
      </p:sp>
      <p:sp>
        <p:nvSpPr>
          <p:cNvPr id="133169" name="Text Box 49"/>
          <p:cNvSpPr txBox="1"/>
          <p:nvPr/>
        </p:nvSpPr>
        <p:spPr>
          <a:xfrm>
            <a:off x="990600" y="427672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压栈：</a:t>
            </a:r>
          </a:p>
        </p:txBody>
      </p:sp>
      <p:sp>
        <p:nvSpPr>
          <p:cNvPr id="133170" name="Text Box 50"/>
          <p:cNvSpPr txBox="1"/>
          <p:nvPr/>
        </p:nvSpPr>
        <p:spPr>
          <a:xfrm>
            <a:off x="1981200" y="4491038"/>
            <a:ext cx="3657600" cy="7350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自动减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，再存数。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-(SP)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自减型间址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133171" name="Text Box 51"/>
          <p:cNvSpPr txBox="1"/>
          <p:nvPr/>
        </p:nvSpPr>
        <p:spPr>
          <a:xfrm>
            <a:off x="1905000" y="5356225"/>
            <a:ext cx="4572000" cy="735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先取数，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再自动加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(SP)+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自增型间址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72" name="Text Box 52"/>
          <p:cNvSpPr txBox="1"/>
          <p:nvPr/>
        </p:nvSpPr>
        <p:spPr>
          <a:xfrm>
            <a:off x="990600" y="517683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出栈：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  <p:bldP spid="133125" grpId="0"/>
      <p:bldP spid="133134" grpId="0"/>
      <p:bldP spid="133135" grpId="0"/>
      <p:bldP spid="133136" grpId="0"/>
      <p:bldP spid="133137" grpId="0"/>
      <p:bldP spid="133138" grpId="0"/>
      <p:bldP spid="133139" grpId="0"/>
      <p:bldP spid="133143" grpId="0"/>
      <p:bldP spid="133144" grpId="0"/>
      <p:bldP spid="133147" grpId="0"/>
      <p:bldP spid="133167" grpId="0" bldLvl="0" animBg="1"/>
      <p:bldP spid="133168" grpId="0"/>
      <p:bldP spid="133169" grpId="0"/>
      <p:bldP spid="133170" grpId="0" build="p"/>
      <p:bldP spid="133171" grpId="0" build="p"/>
      <p:bldP spid="13317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/>
          <p:nvPr/>
        </p:nvSpPr>
        <p:spPr>
          <a:xfrm>
            <a:off x="1187450" y="476250"/>
            <a:ext cx="66897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3.4.3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模型机的组成与数据通路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-36512" y="1089025"/>
            <a:ext cx="9159875" cy="5724525"/>
            <a:chOff x="0" y="540"/>
            <a:chExt cx="5770" cy="3606"/>
          </a:xfrm>
        </p:grpSpPr>
        <p:sp>
          <p:nvSpPr>
            <p:cNvPr id="45059" name="Text Box 4"/>
            <p:cNvSpPr txBox="1"/>
            <p:nvPr/>
          </p:nvSpPr>
          <p:spPr>
            <a:xfrm>
              <a:off x="3360" y="540"/>
              <a:ext cx="5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45060" name="Line 5"/>
            <p:cNvSpPr/>
            <p:nvPr/>
          </p:nvSpPr>
          <p:spPr>
            <a:xfrm flipV="1">
              <a:off x="528" y="2334"/>
              <a:ext cx="0" cy="23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1" name="Line 6"/>
            <p:cNvSpPr/>
            <p:nvPr/>
          </p:nvSpPr>
          <p:spPr>
            <a:xfrm flipV="1">
              <a:off x="1008" y="1620"/>
              <a:ext cx="0" cy="23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2" name="Line 7"/>
            <p:cNvSpPr/>
            <p:nvPr/>
          </p:nvSpPr>
          <p:spPr>
            <a:xfrm flipV="1">
              <a:off x="1344" y="2334"/>
              <a:ext cx="0" cy="23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3" name="Line 8"/>
            <p:cNvSpPr/>
            <p:nvPr/>
          </p:nvSpPr>
          <p:spPr>
            <a:xfrm flipV="1">
              <a:off x="1152" y="2922"/>
              <a:ext cx="0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4" name="Line 9"/>
            <p:cNvSpPr/>
            <p:nvPr/>
          </p:nvSpPr>
          <p:spPr>
            <a:xfrm flipV="1">
              <a:off x="768" y="2922"/>
              <a:ext cx="0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5" name="Line 10"/>
            <p:cNvSpPr/>
            <p:nvPr/>
          </p:nvSpPr>
          <p:spPr>
            <a:xfrm flipV="1">
              <a:off x="288" y="2922"/>
              <a:ext cx="0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6" name="Line 11"/>
            <p:cNvSpPr/>
            <p:nvPr/>
          </p:nvSpPr>
          <p:spPr>
            <a:xfrm flipV="1">
              <a:off x="1632" y="2922"/>
              <a:ext cx="0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7" name="Text Box 12"/>
            <p:cNvSpPr txBox="1"/>
            <p:nvPr/>
          </p:nvSpPr>
          <p:spPr>
            <a:xfrm>
              <a:off x="0" y="3204"/>
              <a:ext cx="2429" cy="942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~R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~R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0" hangingPunct="0"/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C     D     C     D</a:t>
              </a:r>
            </a:p>
            <a:p>
              <a:pPr eaLnBrk="0" hangingPunct="0"/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SP  PC  PSW  MDR</a:t>
              </a:r>
            </a:p>
          </p:txBody>
        </p:sp>
        <p:sp>
          <p:nvSpPr>
            <p:cNvPr id="45068" name="Text Box 13"/>
            <p:cNvSpPr txBox="1"/>
            <p:nvPr/>
          </p:nvSpPr>
          <p:spPr>
            <a:xfrm>
              <a:off x="36" y="2586"/>
              <a:ext cx="956" cy="33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选择器</a:t>
              </a: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5069" name="Text Box 14"/>
            <p:cNvSpPr txBox="1"/>
            <p:nvPr/>
          </p:nvSpPr>
          <p:spPr>
            <a:xfrm>
              <a:off x="624" y="1322"/>
              <a:ext cx="883" cy="35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</a:p>
          </p:txBody>
        </p:sp>
        <p:sp>
          <p:nvSpPr>
            <p:cNvPr id="45070" name="Text Box 15"/>
            <p:cNvSpPr txBox="1"/>
            <p:nvPr/>
          </p:nvSpPr>
          <p:spPr>
            <a:xfrm>
              <a:off x="1056" y="2586"/>
              <a:ext cx="927" cy="33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选择器</a:t>
              </a: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071" name="Line 16"/>
            <p:cNvSpPr/>
            <p:nvPr/>
          </p:nvSpPr>
          <p:spPr>
            <a:xfrm>
              <a:off x="384" y="3114"/>
              <a:ext cx="336" cy="0"/>
            </a:xfrm>
            <a:prstGeom prst="line">
              <a:avLst/>
            </a:prstGeom>
            <a:ln w="12700" cap="rnd" cmpd="sng">
              <a:solidFill>
                <a:srgbClr val="FF3300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45072" name="Line 17"/>
            <p:cNvSpPr/>
            <p:nvPr/>
          </p:nvSpPr>
          <p:spPr>
            <a:xfrm>
              <a:off x="1248" y="3114"/>
              <a:ext cx="336" cy="0"/>
            </a:xfrm>
            <a:prstGeom prst="line">
              <a:avLst/>
            </a:prstGeom>
            <a:ln w="12700" cap="rnd" cmpd="sng">
              <a:solidFill>
                <a:srgbClr val="FF3300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45073" name="Rectangle 18"/>
            <p:cNvSpPr/>
            <p:nvPr/>
          </p:nvSpPr>
          <p:spPr>
            <a:xfrm>
              <a:off x="2112" y="2194"/>
              <a:ext cx="624" cy="28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5074" name="Line 19"/>
            <p:cNvSpPr/>
            <p:nvPr/>
          </p:nvSpPr>
          <p:spPr>
            <a:xfrm flipH="1">
              <a:off x="2736" y="2338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75" name="Line 20"/>
            <p:cNvSpPr/>
            <p:nvPr/>
          </p:nvSpPr>
          <p:spPr>
            <a:xfrm>
              <a:off x="3744" y="714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6" name="Line 21"/>
            <p:cNvSpPr/>
            <p:nvPr/>
          </p:nvSpPr>
          <p:spPr>
            <a:xfrm>
              <a:off x="3744" y="1168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7" name="Line 22"/>
            <p:cNvSpPr/>
            <p:nvPr/>
          </p:nvSpPr>
          <p:spPr>
            <a:xfrm flipH="1">
              <a:off x="3744" y="946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8" name="Line 23"/>
            <p:cNvSpPr/>
            <p:nvPr/>
          </p:nvSpPr>
          <p:spPr>
            <a:xfrm>
              <a:off x="4588" y="717"/>
              <a:ext cx="0" cy="749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79" name="Line 24"/>
            <p:cNvSpPr/>
            <p:nvPr/>
          </p:nvSpPr>
          <p:spPr>
            <a:xfrm>
              <a:off x="4732" y="957"/>
              <a:ext cx="0" cy="509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5080" name="Line 25"/>
            <p:cNvSpPr/>
            <p:nvPr/>
          </p:nvSpPr>
          <p:spPr>
            <a:xfrm>
              <a:off x="5136" y="717"/>
              <a:ext cx="0" cy="749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5081" name="Line 26"/>
            <p:cNvSpPr/>
            <p:nvPr/>
          </p:nvSpPr>
          <p:spPr>
            <a:xfrm>
              <a:off x="4876" y="1178"/>
              <a:ext cx="0" cy="288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5082" name="Line 27"/>
            <p:cNvSpPr/>
            <p:nvPr/>
          </p:nvSpPr>
          <p:spPr>
            <a:xfrm>
              <a:off x="5424" y="1169"/>
              <a:ext cx="0" cy="297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45083" name="Group 28"/>
            <p:cNvGrpSpPr/>
            <p:nvPr/>
          </p:nvGrpSpPr>
          <p:grpSpPr>
            <a:xfrm>
              <a:off x="3888" y="727"/>
              <a:ext cx="144" cy="787"/>
              <a:chOff x="3888" y="452"/>
              <a:chExt cx="144" cy="720"/>
            </a:xfrm>
          </p:grpSpPr>
          <p:sp>
            <p:nvSpPr>
              <p:cNvPr id="45084" name="Line 29"/>
              <p:cNvSpPr/>
              <p:nvPr/>
            </p:nvSpPr>
            <p:spPr>
              <a:xfrm>
                <a:off x="3888" y="1172"/>
                <a:ext cx="144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85" name="Line 30"/>
              <p:cNvSpPr/>
              <p:nvPr/>
            </p:nvSpPr>
            <p:spPr>
              <a:xfrm flipV="1">
                <a:off x="4032" y="452"/>
                <a:ext cx="0" cy="72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45086" name="Group 31"/>
            <p:cNvGrpSpPr/>
            <p:nvPr/>
          </p:nvGrpSpPr>
          <p:grpSpPr>
            <a:xfrm>
              <a:off x="3888" y="947"/>
              <a:ext cx="240" cy="999"/>
              <a:chOff x="3888" y="644"/>
              <a:chExt cx="240" cy="960"/>
            </a:xfrm>
          </p:grpSpPr>
          <p:sp>
            <p:nvSpPr>
              <p:cNvPr id="45087" name="Line 32"/>
              <p:cNvSpPr/>
              <p:nvPr/>
            </p:nvSpPr>
            <p:spPr>
              <a:xfrm flipH="1">
                <a:off x="3888" y="1604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5088" name="Line 33"/>
              <p:cNvSpPr/>
              <p:nvPr/>
            </p:nvSpPr>
            <p:spPr>
              <a:xfrm flipV="1">
                <a:off x="4128" y="644"/>
                <a:ext cx="0" cy="96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45089" name="Text Box 34"/>
            <p:cNvSpPr txBox="1"/>
            <p:nvPr/>
          </p:nvSpPr>
          <p:spPr>
            <a:xfrm>
              <a:off x="2112" y="1330"/>
              <a:ext cx="624" cy="3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5090" name="Text Box 35"/>
            <p:cNvSpPr txBox="1"/>
            <p:nvPr/>
          </p:nvSpPr>
          <p:spPr>
            <a:xfrm>
              <a:off x="2112" y="1762"/>
              <a:ext cx="624" cy="3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5091" name="Text Box 36"/>
            <p:cNvSpPr txBox="1"/>
            <p:nvPr/>
          </p:nvSpPr>
          <p:spPr>
            <a:xfrm>
              <a:off x="4482" y="1486"/>
              <a:ext cx="480" cy="351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</a:p>
          </p:txBody>
        </p:sp>
        <p:sp>
          <p:nvSpPr>
            <p:cNvPr id="45092" name="Text Box 37"/>
            <p:cNvSpPr txBox="1"/>
            <p:nvPr/>
          </p:nvSpPr>
          <p:spPr>
            <a:xfrm>
              <a:off x="5058" y="2234"/>
              <a:ext cx="499" cy="351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45093" name="Text Box 38"/>
            <p:cNvSpPr txBox="1"/>
            <p:nvPr/>
          </p:nvSpPr>
          <p:spPr>
            <a:xfrm>
              <a:off x="3360" y="984"/>
              <a:ext cx="5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</a:p>
          </p:txBody>
        </p:sp>
        <p:sp>
          <p:nvSpPr>
            <p:cNvPr id="45094" name="Text Box 39"/>
            <p:cNvSpPr txBox="1"/>
            <p:nvPr/>
          </p:nvSpPr>
          <p:spPr>
            <a:xfrm>
              <a:off x="1440" y="726"/>
              <a:ext cx="1008" cy="346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内总线</a:t>
              </a:r>
            </a:p>
          </p:txBody>
        </p:sp>
        <p:sp>
          <p:nvSpPr>
            <p:cNvPr id="45095" name="Text Box 40"/>
            <p:cNvSpPr txBox="1"/>
            <p:nvPr/>
          </p:nvSpPr>
          <p:spPr>
            <a:xfrm>
              <a:off x="2112" y="3010"/>
              <a:ext cx="624" cy="3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</a:p>
          </p:txBody>
        </p:sp>
        <p:sp>
          <p:nvSpPr>
            <p:cNvPr id="45096" name="Text Box 41"/>
            <p:cNvSpPr txBox="1"/>
            <p:nvPr/>
          </p:nvSpPr>
          <p:spPr>
            <a:xfrm>
              <a:off x="2112" y="2578"/>
              <a:ext cx="624" cy="3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5097" name="Text Box 42"/>
            <p:cNvSpPr txBox="1"/>
            <p:nvPr/>
          </p:nvSpPr>
          <p:spPr>
            <a:xfrm>
              <a:off x="2112" y="3442"/>
              <a:ext cx="624" cy="3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D</a:t>
              </a:r>
            </a:p>
          </p:txBody>
        </p:sp>
        <p:sp>
          <p:nvSpPr>
            <p:cNvPr id="45098" name="Text Box 43"/>
            <p:cNvSpPr txBox="1"/>
            <p:nvPr/>
          </p:nvSpPr>
          <p:spPr>
            <a:xfrm>
              <a:off x="3264" y="1330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45099" name="Text Box 44"/>
            <p:cNvSpPr txBox="1"/>
            <p:nvPr/>
          </p:nvSpPr>
          <p:spPr>
            <a:xfrm>
              <a:off x="3264" y="1762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45100" name="Text Box 45"/>
            <p:cNvSpPr txBox="1"/>
            <p:nvPr/>
          </p:nvSpPr>
          <p:spPr>
            <a:xfrm>
              <a:off x="3264" y="2194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IR</a:t>
              </a:r>
            </a:p>
          </p:txBody>
        </p:sp>
        <p:sp>
          <p:nvSpPr>
            <p:cNvPr id="45101" name="Text Box 46"/>
            <p:cNvSpPr txBox="1"/>
            <p:nvPr/>
          </p:nvSpPr>
          <p:spPr>
            <a:xfrm>
              <a:off x="3264" y="2578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PC</a:t>
              </a:r>
            </a:p>
          </p:txBody>
        </p:sp>
        <p:sp>
          <p:nvSpPr>
            <p:cNvPr id="45102" name="Text Box 47"/>
            <p:cNvSpPr txBox="1"/>
            <p:nvPr/>
          </p:nvSpPr>
          <p:spPr>
            <a:xfrm>
              <a:off x="3264" y="3010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SP</a:t>
              </a:r>
            </a:p>
          </p:txBody>
        </p:sp>
        <p:sp>
          <p:nvSpPr>
            <p:cNvPr id="45103" name="Text Box 48"/>
            <p:cNvSpPr txBox="1"/>
            <p:nvPr/>
          </p:nvSpPr>
          <p:spPr>
            <a:xfrm>
              <a:off x="3264" y="3442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</a:p>
          </p:txBody>
        </p:sp>
        <p:sp>
          <p:nvSpPr>
            <p:cNvPr id="45104" name="Line 49"/>
            <p:cNvSpPr/>
            <p:nvPr/>
          </p:nvSpPr>
          <p:spPr>
            <a:xfrm flipH="1">
              <a:off x="3012" y="2275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05" name="Line 50"/>
            <p:cNvSpPr/>
            <p:nvPr/>
          </p:nvSpPr>
          <p:spPr>
            <a:xfrm rot="-5400000">
              <a:off x="5674" y="1534"/>
              <a:ext cx="0" cy="192"/>
            </a:xfrm>
            <a:prstGeom prst="line">
              <a:avLst/>
            </a:prstGeom>
            <a:ln w="19050" cap="rnd" cmpd="sng">
              <a:solidFill>
                <a:srgbClr val="99FF33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5106" name="Line 51"/>
            <p:cNvSpPr/>
            <p:nvPr/>
          </p:nvSpPr>
          <p:spPr>
            <a:xfrm>
              <a:off x="5280" y="938"/>
              <a:ext cx="0" cy="528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5107" name="Text Box 52"/>
            <p:cNvSpPr txBox="1"/>
            <p:nvPr/>
          </p:nvSpPr>
          <p:spPr>
            <a:xfrm>
              <a:off x="3360" y="762"/>
              <a:ext cx="5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45108" name="Line 53"/>
            <p:cNvSpPr/>
            <p:nvPr/>
          </p:nvSpPr>
          <p:spPr>
            <a:xfrm>
              <a:off x="4349" y="1177"/>
              <a:ext cx="0" cy="1392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5109" name="Text Box 54"/>
            <p:cNvSpPr txBox="1"/>
            <p:nvPr/>
          </p:nvSpPr>
          <p:spPr>
            <a:xfrm>
              <a:off x="4068" y="2580"/>
              <a:ext cx="624" cy="620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控制逻辑 </a:t>
              </a:r>
            </a:p>
          </p:txBody>
        </p:sp>
        <p:grpSp>
          <p:nvGrpSpPr>
            <p:cNvPr id="45110" name="Group 55"/>
            <p:cNvGrpSpPr/>
            <p:nvPr/>
          </p:nvGrpSpPr>
          <p:grpSpPr>
            <a:xfrm>
              <a:off x="3888" y="957"/>
              <a:ext cx="346" cy="1421"/>
              <a:chOff x="3888" y="644"/>
              <a:chExt cx="384" cy="1392"/>
            </a:xfrm>
          </p:grpSpPr>
          <p:sp>
            <p:nvSpPr>
              <p:cNvPr id="45111" name="Line 56"/>
              <p:cNvSpPr/>
              <p:nvPr/>
            </p:nvSpPr>
            <p:spPr>
              <a:xfrm>
                <a:off x="4272" y="644"/>
                <a:ext cx="0" cy="1392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2" name="Line 57"/>
              <p:cNvSpPr/>
              <p:nvPr/>
            </p:nvSpPr>
            <p:spPr>
              <a:xfrm flipH="1">
                <a:off x="3888" y="2036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45113" name="Freeform 58"/>
            <p:cNvSpPr/>
            <p:nvPr/>
          </p:nvSpPr>
          <p:spPr>
            <a:xfrm>
              <a:off x="1018" y="1062"/>
              <a:ext cx="1987" cy="2986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1987" y="0"/>
                </a:cxn>
                <a:cxn ang="0">
                  <a:pos x="1987" y="2986"/>
                </a:cxn>
              </a:cxnLst>
              <a:rect l="0" t="0" r="0" b="0"/>
              <a:pathLst>
                <a:path w="1987" h="2986">
                  <a:moveTo>
                    <a:pt x="0" y="240"/>
                  </a:moveTo>
                  <a:lnTo>
                    <a:pt x="0" y="0"/>
                  </a:lnTo>
                  <a:lnTo>
                    <a:pt x="1987" y="0"/>
                  </a:lnTo>
                  <a:lnTo>
                    <a:pt x="1987" y="2986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" name="Line 59"/>
            <p:cNvSpPr/>
            <p:nvPr/>
          </p:nvSpPr>
          <p:spPr>
            <a:xfrm flipH="1">
              <a:off x="2733" y="1525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5" name="Line 60"/>
            <p:cNvSpPr/>
            <p:nvPr/>
          </p:nvSpPr>
          <p:spPr>
            <a:xfrm flipH="1">
              <a:off x="3009" y="1462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16" name="Line 61"/>
            <p:cNvSpPr/>
            <p:nvPr/>
          </p:nvSpPr>
          <p:spPr>
            <a:xfrm flipH="1">
              <a:off x="2733" y="1966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7" name="Line 62"/>
            <p:cNvSpPr/>
            <p:nvPr/>
          </p:nvSpPr>
          <p:spPr>
            <a:xfrm flipH="1">
              <a:off x="3009" y="1903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18" name="Line 63"/>
            <p:cNvSpPr/>
            <p:nvPr/>
          </p:nvSpPr>
          <p:spPr>
            <a:xfrm flipH="1">
              <a:off x="2733" y="2785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9" name="Line 64"/>
            <p:cNvSpPr/>
            <p:nvPr/>
          </p:nvSpPr>
          <p:spPr>
            <a:xfrm flipH="1">
              <a:off x="3009" y="2722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20" name="Line 65"/>
            <p:cNvSpPr/>
            <p:nvPr/>
          </p:nvSpPr>
          <p:spPr>
            <a:xfrm flipH="1">
              <a:off x="2742" y="3199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21" name="Line 66"/>
            <p:cNvSpPr/>
            <p:nvPr/>
          </p:nvSpPr>
          <p:spPr>
            <a:xfrm flipH="1">
              <a:off x="3018" y="3136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22" name="Line 67"/>
            <p:cNvSpPr/>
            <p:nvPr/>
          </p:nvSpPr>
          <p:spPr>
            <a:xfrm flipH="1">
              <a:off x="2733" y="3640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23" name="Line 68"/>
            <p:cNvSpPr/>
            <p:nvPr/>
          </p:nvSpPr>
          <p:spPr>
            <a:xfrm flipH="1">
              <a:off x="3009" y="3577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24" name="Line 69"/>
            <p:cNvSpPr/>
            <p:nvPr/>
          </p:nvSpPr>
          <p:spPr>
            <a:xfrm>
              <a:off x="355" y="1957"/>
              <a:ext cx="30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5125" name="Line 70"/>
            <p:cNvSpPr/>
            <p:nvPr/>
          </p:nvSpPr>
          <p:spPr>
            <a:xfrm>
              <a:off x="316" y="2197"/>
              <a:ext cx="23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5126" name="Line 71"/>
            <p:cNvSpPr/>
            <p:nvPr/>
          </p:nvSpPr>
          <p:spPr>
            <a:xfrm flipH="1">
              <a:off x="1417" y="2067"/>
              <a:ext cx="288" cy="18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45127" name="Group 72"/>
            <p:cNvGrpSpPr/>
            <p:nvPr/>
          </p:nvGrpSpPr>
          <p:grpSpPr>
            <a:xfrm>
              <a:off x="460" y="1878"/>
              <a:ext cx="1096" cy="463"/>
              <a:chOff x="496" y="1878"/>
              <a:chExt cx="1096" cy="463"/>
            </a:xfrm>
          </p:grpSpPr>
          <p:sp>
            <p:nvSpPr>
              <p:cNvPr id="45128" name="Freeform 73"/>
              <p:cNvSpPr/>
              <p:nvPr/>
            </p:nvSpPr>
            <p:spPr>
              <a:xfrm>
                <a:off x="496" y="1878"/>
                <a:ext cx="1096" cy="463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157"/>
                  </a:cxn>
                  <a:cxn ang="0">
                    <a:pos x="85" y="157"/>
                  </a:cxn>
                  <a:cxn ang="0">
                    <a:pos x="140" y="121"/>
                  </a:cxn>
                  <a:cxn ang="0">
                    <a:pos x="195" y="157"/>
                  </a:cxn>
                  <a:cxn ang="0">
                    <a:pos x="277" y="157"/>
                  </a:cxn>
                  <a:cxn ang="0">
                    <a:pos x="216" y="0"/>
                  </a:cxn>
                  <a:cxn ang="0">
                    <a:pos x="61" y="0"/>
                  </a:cxn>
                </a:cxnLst>
                <a:rect l="0" t="0" r="0" b="0"/>
                <a:pathLst>
                  <a:path w="1334" h="540">
                    <a:moveTo>
                      <a:pt x="292" y="0"/>
                    </a:moveTo>
                    <a:lnTo>
                      <a:pt x="0" y="540"/>
                    </a:lnTo>
                    <a:lnTo>
                      <a:pt x="411" y="540"/>
                    </a:lnTo>
                    <a:lnTo>
                      <a:pt x="676" y="412"/>
                    </a:lnTo>
                    <a:lnTo>
                      <a:pt x="941" y="540"/>
                    </a:lnTo>
                    <a:lnTo>
                      <a:pt x="1334" y="540"/>
                    </a:lnTo>
                    <a:lnTo>
                      <a:pt x="104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9" name="Text Box 74"/>
              <p:cNvSpPr txBox="1"/>
              <p:nvPr/>
            </p:nvSpPr>
            <p:spPr>
              <a:xfrm>
                <a:off x="761" y="1899"/>
                <a:ext cx="75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45130" name="Text Box 75"/>
            <p:cNvSpPr txBox="1"/>
            <p:nvPr/>
          </p:nvSpPr>
          <p:spPr>
            <a:xfrm>
              <a:off x="1662" y="1912"/>
              <a:ext cx="4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32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5131" name="Text Box 76"/>
            <p:cNvSpPr txBox="1"/>
            <p:nvPr/>
          </p:nvSpPr>
          <p:spPr>
            <a:xfrm>
              <a:off x="5034" y="1492"/>
              <a:ext cx="590" cy="351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45132" name="Line 77"/>
            <p:cNvSpPr/>
            <p:nvPr/>
          </p:nvSpPr>
          <p:spPr>
            <a:xfrm>
              <a:off x="5321" y="1838"/>
              <a:ext cx="0" cy="394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sm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/>
          <p:nvPr/>
        </p:nvSpPr>
        <p:spPr>
          <a:xfrm>
            <a:off x="595313" y="4794250"/>
            <a:ext cx="384651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、部件的组成</a:t>
            </a:r>
          </a:p>
        </p:txBody>
      </p:sp>
      <p:sp>
        <p:nvSpPr>
          <p:cNvPr id="325635" name="Text Box 3"/>
          <p:cNvSpPr txBox="1"/>
          <p:nvPr/>
        </p:nvSpPr>
        <p:spPr>
          <a:xfrm>
            <a:off x="784225" y="1052513"/>
            <a:ext cx="7894638" cy="1198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为了使数据传送控制简单和集中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3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ALU</a:t>
            </a:r>
            <a:r>
              <a:rPr lang="zh-CN" altLang="en-US" sz="3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为中心的总线结构</a:t>
            </a:r>
          </a:p>
        </p:txBody>
      </p:sp>
      <p:sp>
        <p:nvSpPr>
          <p:cNvPr id="325636" name="Text Box 4"/>
          <p:cNvSpPr txBox="1"/>
          <p:nvPr/>
        </p:nvSpPr>
        <p:spPr>
          <a:xfrm>
            <a:off x="1135063" y="5297488"/>
            <a:ext cx="32162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包括四个部分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5637" name="Rectangle 5"/>
          <p:cNvSpPr/>
          <p:nvPr/>
        </p:nvSpPr>
        <p:spPr>
          <a:xfrm>
            <a:off x="1293813" y="5768975"/>
            <a:ext cx="2590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部件   </a:t>
            </a:r>
          </a:p>
        </p:txBody>
      </p:sp>
      <p:sp>
        <p:nvSpPr>
          <p:cNvPr id="325638" name="Rectangle 6"/>
          <p:cNvSpPr/>
          <p:nvPr/>
        </p:nvSpPr>
        <p:spPr>
          <a:xfrm>
            <a:off x="3725863" y="6249988"/>
            <a:ext cx="46624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与系统总线的连接</a:t>
            </a:r>
          </a:p>
        </p:txBody>
      </p:sp>
      <p:sp>
        <p:nvSpPr>
          <p:cNvPr id="325639" name="Rectangle 7"/>
          <p:cNvSpPr/>
          <p:nvPr/>
        </p:nvSpPr>
        <p:spPr>
          <a:xfrm>
            <a:off x="3636963" y="5802313"/>
            <a:ext cx="317023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寄存器组</a:t>
            </a:r>
          </a:p>
        </p:txBody>
      </p:sp>
      <p:sp>
        <p:nvSpPr>
          <p:cNvPr id="325640" name="Rectangle 8"/>
          <p:cNvSpPr/>
          <p:nvPr/>
        </p:nvSpPr>
        <p:spPr>
          <a:xfrm>
            <a:off x="1289050" y="6218238"/>
            <a:ext cx="21542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5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25641" name="Text Box 9"/>
          <p:cNvSpPr txBox="1"/>
          <p:nvPr/>
        </p:nvSpPr>
        <p:spPr>
          <a:xfrm>
            <a:off x="906463" y="2205038"/>
            <a:ext cx="667543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为内部数据传送通路的中心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325642" name="Text Box 10"/>
          <p:cNvSpPr txBox="1"/>
          <p:nvPr/>
        </p:nvSpPr>
        <p:spPr>
          <a:xfrm>
            <a:off x="920750" y="2741613"/>
            <a:ext cx="489267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寄存器采用独立结构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325643" name="Text Box 11"/>
          <p:cNvSpPr txBox="1"/>
          <p:nvPr/>
        </p:nvSpPr>
        <p:spPr>
          <a:xfrm>
            <a:off x="920750" y="3275013"/>
            <a:ext cx="6507163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内总线采用单向数据总线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(16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325644" name="Text Box 12"/>
          <p:cNvSpPr txBox="1"/>
          <p:nvPr/>
        </p:nvSpPr>
        <p:spPr>
          <a:xfrm>
            <a:off x="912813" y="4370388"/>
            <a:ext cx="82296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与系统总线的连接通过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实现。</a:t>
            </a:r>
          </a:p>
        </p:txBody>
      </p:sp>
      <p:sp>
        <p:nvSpPr>
          <p:cNvPr id="325645" name="Text Box 13"/>
          <p:cNvSpPr txBox="1"/>
          <p:nvPr/>
        </p:nvSpPr>
        <p:spPr>
          <a:xfrm>
            <a:off x="919163" y="3829050"/>
            <a:ext cx="4265612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采用同步控制方式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  <p:bldP spid="325635" grpId="0" build="p"/>
      <p:bldP spid="325636" grpId="0" build="p"/>
      <p:bldP spid="325637" grpId="0" build="p"/>
      <p:bldP spid="325638" grpId="0" build="p"/>
      <p:bldP spid="325639" grpId="0" build="p"/>
      <p:bldP spid="325640" grpId="0" build="p"/>
      <p:bldP spid="325641" grpId="0" build="p"/>
      <p:bldP spid="325642" grpId="0" build="p"/>
      <p:bldP spid="325643" grpId="0" build="p"/>
      <p:bldP spid="325644" grpId="0" build="p"/>
      <p:bldP spid="32564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/>
          <p:nvPr/>
        </p:nvSpPr>
        <p:spPr>
          <a:xfrm>
            <a:off x="503238" y="1120775"/>
            <a:ext cx="37004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</a:p>
        </p:txBody>
      </p:sp>
      <p:sp>
        <p:nvSpPr>
          <p:cNvPr id="326659" name="Text Box 3"/>
          <p:cNvSpPr txBox="1"/>
          <p:nvPr/>
        </p:nvSpPr>
        <p:spPr>
          <a:xfrm>
            <a:off x="803275" y="1554163"/>
            <a:ext cx="54641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可编程寄存器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6660" name="Text Box 4"/>
          <p:cNvSpPr txBox="1"/>
          <p:nvPr/>
        </p:nvSpPr>
        <p:spPr>
          <a:xfrm>
            <a:off x="1152525" y="2011363"/>
            <a:ext cx="342265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通用寄存器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6661" name="Text Box 5"/>
          <p:cNvSpPr txBox="1"/>
          <p:nvPr/>
        </p:nvSpPr>
        <p:spPr>
          <a:xfrm>
            <a:off x="3835400" y="2011363"/>
            <a:ext cx="352107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(000)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(001)</a:t>
            </a:r>
          </a:p>
        </p:txBody>
      </p:sp>
      <p:sp>
        <p:nvSpPr>
          <p:cNvPr id="326662" name="Text Box 6"/>
          <p:cNvSpPr txBox="1"/>
          <p:nvPr/>
        </p:nvSpPr>
        <p:spPr>
          <a:xfrm>
            <a:off x="3835400" y="2513013"/>
            <a:ext cx="3519488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(010)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(011)</a:t>
            </a:r>
          </a:p>
        </p:txBody>
      </p:sp>
      <p:sp>
        <p:nvSpPr>
          <p:cNvPr id="326663" name="Text Box 7"/>
          <p:cNvSpPr txBox="1"/>
          <p:nvPr/>
        </p:nvSpPr>
        <p:spPr>
          <a:xfrm>
            <a:off x="1141413" y="3019425"/>
            <a:ext cx="25495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堆栈指针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6664" name="Text Box 8"/>
          <p:cNvSpPr txBox="1"/>
          <p:nvPr/>
        </p:nvSpPr>
        <p:spPr>
          <a:xfrm>
            <a:off x="3836988" y="3003550"/>
            <a:ext cx="1766887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SP(100)</a:t>
            </a:r>
          </a:p>
        </p:txBody>
      </p:sp>
      <p:sp>
        <p:nvSpPr>
          <p:cNvPr id="326665" name="Text Box 9"/>
          <p:cNvSpPr txBox="1"/>
          <p:nvPr/>
        </p:nvSpPr>
        <p:spPr>
          <a:xfrm>
            <a:off x="1141413" y="3527425"/>
            <a:ext cx="2982912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指令计数器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6666" name="Text Box 10"/>
          <p:cNvSpPr txBox="1"/>
          <p:nvPr/>
        </p:nvSpPr>
        <p:spPr>
          <a:xfrm>
            <a:off x="3849688" y="3527425"/>
            <a:ext cx="1858962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PC(111)</a:t>
            </a:r>
          </a:p>
        </p:txBody>
      </p:sp>
      <p:sp>
        <p:nvSpPr>
          <p:cNvPr id="326667" name="Text Box 11"/>
          <p:cNvSpPr txBox="1"/>
          <p:nvPr/>
        </p:nvSpPr>
        <p:spPr>
          <a:xfrm>
            <a:off x="1146175" y="3959225"/>
            <a:ext cx="29432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程序状态字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6668" name="Text Box 12"/>
          <p:cNvSpPr txBox="1"/>
          <p:nvPr/>
        </p:nvSpPr>
        <p:spPr>
          <a:xfrm>
            <a:off x="3848100" y="3956050"/>
            <a:ext cx="21336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PSW(101)</a:t>
            </a:r>
          </a:p>
        </p:txBody>
      </p:sp>
      <p:sp>
        <p:nvSpPr>
          <p:cNvPr id="326669" name="Text Box 13"/>
          <p:cNvSpPr txBox="1"/>
          <p:nvPr/>
        </p:nvSpPr>
        <p:spPr>
          <a:xfrm>
            <a:off x="1431925" y="5327650"/>
            <a:ext cx="7364413" cy="10064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C=1(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有进位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V=1(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有溢出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Z=1(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0);  N=1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结果为负。</a:t>
            </a:r>
          </a:p>
        </p:txBody>
      </p:sp>
      <p:sp>
        <p:nvSpPr>
          <p:cNvPr id="326670" name="Text Box 14"/>
          <p:cNvSpPr txBox="1"/>
          <p:nvPr/>
        </p:nvSpPr>
        <p:spPr>
          <a:xfrm>
            <a:off x="1377950" y="6237288"/>
            <a:ext cx="765810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中断允许标志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I: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为“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1”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开中断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为“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0”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关中断。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506538" y="4338638"/>
            <a:ext cx="6378575" cy="903287"/>
            <a:chOff x="1350" y="2350"/>
            <a:chExt cx="4018" cy="569"/>
          </a:xfrm>
        </p:grpSpPr>
        <p:sp>
          <p:nvSpPr>
            <p:cNvPr id="47119" name="Text Box 16"/>
            <p:cNvSpPr txBox="1"/>
            <p:nvPr/>
          </p:nvSpPr>
          <p:spPr>
            <a:xfrm>
              <a:off x="1350" y="2350"/>
              <a:ext cx="4018" cy="30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15                                        4    3    2     1    0</a:t>
              </a:r>
            </a:p>
          </p:txBody>
        </p:sp>
        <p:sp>
          <p:nvSpPr>
            <p:cNvPr id="47120" name="Text Box 17"/>
            <p:cNvSpPr txBox="1"/>
            <p:nvPr/>
          </p:nvSpPr>
          <p:spPr>
            <a:xfrm>
              <a:off x="1381" y="2630"/>
              <a:ext cx="3889" cy="289"/>
            </a:xfrm>
            <a:prstGeom prst="rect">
              <a:avLst/>
            </a:prstGeom>
            <a:solidFill>
              <a:srgbClr val="CCFFFF"/>
            </a:solidFill>
            <a:ln w="25400" cap="sq" cmpd="sng">
              <a:solidFill>
                <a:srgbClr val="008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(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可扩展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      I   N   Z   V   C</a:t>
              </a:r>
            </a:p>
          </p:txBody>
        </p:sp>
        <p:sp>
          <p:nvSpPr>
            <p:cNvPr id="47121" name="Line 18"/>
            <p:cNvSpPr/>
            <p:nvPr/>
          </p:nvSpPr>
          <p:spPr>
            <a:xfrm flipH="1">
              <a:off x="3929" y="2643"/>
              <a:ext cx="0" cy="264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2" name="Line 19"/>
            <p:cNvSpPr/>
            <p:nvPr/>
          </p:nvSpPr>
          <p:spPr>
            <a:xfrm flipH="1">
              <a:off x="4243" y="2650"/>
              <a:ext cx="0" cy="257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3" name="Line 20"/>
            <p:cNvSpPr/>
            <p:nvPr/>
          </p:nvSpPr>
          <p:spPr>
            <a:xfrm flipH="1">
              <a:off x="4585" y="2643"/>
              <a:ext cx="0" cy="257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4" name="Line 21"/>
            <p:cNvSpPr/>
            <p:nvPr/>
          </p:nvSpPr>
          <p:spPr>
            <a:xfrm flipH="1">
              <a:off x="4909" y="2643"/>
              <a:ext cx="0" cy="264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5" name="Line 22"/>
            <p:cNvSpPr/>
            <p:nvPr/>
          </p:nvSpPr>
          <p:spPr>
            <a:xfrm flipH="1">
              <a:off x="3600" y="2646"/>
              <a:ext cx="0" cy="264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6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6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6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6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6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6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build="p"/>
      <p:bldP spid="326659" grpId="0" build="p"/>
      <p:bldP spid="326660" grpId="0" build="p"/>
      <p:bldP spid="326661" grpId="0" build="p"/>
      <p:bldP spid="326662" grpId="0" build="p" advAuto="1000"/>
      <p:bldP spid="326663" grpId="0" build="p"/>
      <p:bldP spid="326664" grpId="0" build="p"/>
      <p:bldP spid="326665" grpId="0" build="p"/>
      <p:bldP spid="326666" grpId="0" build="p"/>
      <p:bldP spid="326667" grpId="0" build="p"/>
      <p:bldP spid="326668" grpId="0" build="p"/>
      <p:bldP spid="326669" grpId="0" build="p"/>
      <p:bldP spid="32667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/>
          <p:nvPr/>
        </p:nvSpPr>
        <p:spPr>
          <a:xfrm>
            <a:off x="5803900" y="1730375"/>
            <a:ext cx="11493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性能 </a:t>
            </a:r>
          </a:p>
        </p:txBody>
      </p:sp>
      <p:sp>
        <p:nvSpPr>
          <p:cNvPr id="46085" name="Line 5"/>
          <p:cNvSpPr/>
          <p:nvPr/>
        </p:nvSpPr>
        <p:spPr>
          <a:xfrm>
            <a:off x="6986588" y="1795463"/>
            <a:ext cx="0" cy="441325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086" name="Line 6"/>
          <p:cNvSpPr/>
          <p:nvPr/>
        </p:nvSpPr>
        <p:spPr>
          <a:xfrm>
            <a:off x="6965950" y="2465388"/>
            <a:ext cx="0" cy="441325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087" name="Line 7"/>
          <p:cNvSpPr/>
          <p:nvPr/>
        </p:nvSpPr>
        <p:spPr>
          <a:xfrm>
            <a:off x="8594725" y="3038475"/>
            <a:ext cx="0" cy="441325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088" name="Line 8"/>
          <p:cNvSpPr/>
          <p:nvPr/>
        </p:nvSpPr>
        <p:spPr>
          <a:xfrm flipV="1">
            <a:off x="7181850" y="4471988"/>
            <a:ext cx="0" cy="441325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089" name="Line 9"/>
          <p:cNvSpPr/>
          <p:nvPr/>
        </p:nvSpPr>
        <p:spPr>
          <a:xfrm flipV="1">
            <a:off x="7177088" y="5099050"/>
            <a:ext cx="0" cy="441325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090" name="Line 10"/>
          <p:cNvSpPr/>
          <p:nvPr/>
        </p:nvSpPr>
        <p:spPr>
          <a:xfrm flipV="1">
            <a:off x="8748713" y="5643563"/>
            <a:ext cx="0" cy="441325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46091" name="Group 11"/>
          <p:cNvGrpSpPr/>
          <p:nvPr/>
        </p:nvGrpSpPr>
        <p:grpSpPr>
          <a:xfrm>
            <a:off x="1087438" y="1608138"/>
            <a:ext cx="2312987" cy="2266950"/>
            <a:chOff x="565" y="1082"/>
            <a:chExt cx="1457" cy="1428"/>
          </a:xfrm>
        </p:grpSpPr>
        <p:sp>
          <p:nvSpPr>
            <p:cNvPr id="38921" name="Oval 12"/>
            <p:cNvSpPr/>
            <p:nvPr/>
          </p:nvSpPr>
          <p:spPr>
            <a:xfrm>
              <a:off x="569" y="1082"/>
              <a:ext cx="1428" cy="1428"/>
            </a:xfrm>
            <a:prstGeom prst="ellipse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0" hangingPunct="0"/>
              <a:endParaRPr lang="zh-CN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Text Box 13"/>
            <p:cNvSpPr txBox="1"/>
            <p:nvPr/>
          </p:nvSpPr>
          <p:spPr>
            <a:xfrm>
              <a:off x="1306" y="1546"/>
              <a:ext cx="7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软件</a:t>
              </a:r>
            </a:p>
          </p:txBody>
        </p:sp>
        <p:grpSp>
          <p:nvGrpSpPr>
            <p:cNvPr id="38923" name="Group 14"/>
            <p:cNvGrpSpPr/>
            <p:nvPr/>
          </p:nvGrpSpPr>
          <p:grpSpPr>
            <a:xfrm>
              <a:off x="565" y="1263"/>
              <a:ext cx="753" cy="1063"/>
              <a:chOff x="1280" y="1399"/>
              <a:chExt cx="743" cy="1063"/>
            </a:xfrm>
          </p:grpSpPr>
          <p:sp>
            <p:nvSpPr>
              <p:cNvPr id="38924" name="AutoShape 15"/>
              <p:cNvSpPr/>
              <p:nvPr/>
            </p:nvSpPr>
            <p:spPr>
              <a:xfrm flipH="1">
                <a:off x="1280" y="1400"/>
                <a:ext cx="685" cy="1062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5" name="AutoShape 16"/>
              <p:cNvSpPr/>
              <p:nvPr/>
            </p:nvSpPr>
            <p:spPr>
              <a:xfrm flipH="1" flipV="1">
                <a:off x="1509" y="1399"/>
                <a:ext cx="507" cy="516"/>
              </a:xfrm>
              <a:prstGeom prst="rtTriangle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6" name="AutoShape 17"/>
              <p:cNvSpPr/>
              <p:nvPr/>
            </p:nvSpPr>
            <p:spPr>
              <a:xfrm flipH="1">
                <a:off x="1476" y="1851"/>
                <a:ext cx="547" cy="576"/>
              </a:xfrm>
              <a:prstGeom prst="rtTriangle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7" name="Rectangle 18"/>
              <p:cNvSpPr/>
              <p:nvPr/>
            </p:nvSpPr>
            <p:spPr>
              <a:xfrm>
                <a:off x="1509" y="2392"/>
                <a:ext cx="456" cy="70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8928" name="Text Box 19"/>
            <p:cNvSpPr txBox="1"/>
            <p:nvPr/>
          </p:nvSpPr>
          <p:spPr>
            <a:xfrm>
              <a:off x="575" y="1542"/>
              <a:ext cx="7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硬件</a:t>
              </a:r>
            </a:p>
          </p:txBody>
        </p:sp>
      </p:grpSp>
      <p:sp>
        <p:nvSpPr>
          <p:cNvPr id="46100" name="Line 20"/>
          <p:cNvSpPr/>
          <p:nvPr/>
        </p:nvSpPr>
        <p:spPr>
          <a:xfrm>
            <a:off x="3422650" y="2701925"/>
            <a:ext cx="2301875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101" name="Text Box 21"/>
          <p:cNvSpPr txBox="1"/>
          <p:nvPr/>
        </p:nvSpPr>
        <p:spPr>
          <a:xfrm>
            <a:off x="3359150" y="2103438"/>
            <a:ext cx="24463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硬件比例少</a:t>
            </a:r>
          </a:p>
        </p:txBody>
      </p:sp>
      <p:sp>
        <p:nvSpPr>
          <p:cNvPr id="46102" name="Line 22"/>
          <p:cNvSpPr/>
          <p:nvPr/>
        </p:nvSpPr>
        <p:spPr>
          <a:xfrm>
            <a:off x="3432175" y="5314950"/>
            <a:ext cx="2506663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103" name="Text Box 23"/>
          <p:cNvSpPr txBox="1"/>
          <p:nvPr/>
        </p:nvSpPr>
        <p:spPr>
          <a:xfrm>
            <a:off x="3368675" y="4716463"/>
            <a:ext cx="27146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硬件比例增加</a:t>
            </a:r>
          </a:p>
        </p:txBody>
      </p:sp>
      <p:sp>
        <p:nvSpPr>
          <p:cNvPr id="46104" name="Text Box 24"/>
          <p:cNvSpPr txBox="1"/>
          <p:nvPr/>
        </p:nvSpPr>
        <p:spPr>
          <a:xfrm>
            <a:off x="1549400" y="1028700"/>
            <a:ext cx="56594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在完成相同功能的前提下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6105" name="Text Box 25"/>
          <p:cNvSpPr txBox="1"/>
          <p:nvPr/>
        </p:nvSpPr>
        <p:spPr>
          <a:xfrm>
            <a:off x="5819775" y="2319338"/>
            <a:ext cx="10858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价格</a:t>
            </a:r>
            <a:endParaRPr lang="zh-CN" altLang="en-US" sz="2400" b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6" name="Text Box 26"/>
          <p:cNvSpPr txBox="1"/>
          <p:nvPr/>
        </p:nvSpPr>
        <p:spPr>
          <a:xfrm>
            <a:off x="5838825" y="2949575"/>
            <a:ext cx="29638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技术条件要求</a:t>
            </a:r>
            <a:endParaRPr lang="zh-CN" altLang="en-US" sz="2400" b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7" name="Text Box 27"/>
          <p:cNvSpPr txBox="1"/>
          <p:nvPr/>
        </p:nvSpPr>
        <p:spPr>
          <a:xfrm>
            <a:off x="6019800" y="4435475"/>
            <a:ext cx="11493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性能 </a:t>
            </a:r>
          </a:p>
        </p:txBody>
      </p:sp>
      <p:sp>
        <p:nvSpPr>
          <p:cNvPr id="46108" name="Text Box 28"/>
          <p:cNvSpPr txBox="1"/>
          <p:nvPr/>
        </p:nvSpPr>
        <p:spPr>
          <a:xfrm>
            <a:off x="6035675" y="5024438"/>
            <a:ext cx="10858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价格</a:t>
            </a:r>
            <a:endParaRPr lang="zh-CN" altLang="en-US" sz="2400" b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9" name="Text Box 29"/>
          <p:cNvSpPr txBox="1"/>
          <p:nvPr/>
        </p:nvSpPr>
        <p:spPr>
          <a:xfrm>
            <a:off x="5992813" y="5562600"/>
            <a:ext cx="29638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技术条件要求</a:t>
            </a:r>
            <a:endParaRPr lang="zh-CN" altLang="en-US" sz="2400" b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110" name="Group 30"/>
          <p:cNvGrpSpPr/>
          <p:nvPr/>
        </p:nvGrpSpPr>
        <p:grpSpPr>
          <a:xfrm>
            <a:off x="1089025" y="4111625"/>
            <a:ext cx="2449513" cy="2266950"/>
            <a:chOff x="566" y="2659"/>
            <a:chExt cx="1543" cy="1428"/>
          </a:xfrm>
        </p:grpSpPr>
        <p:sp>
          <p:nvSpPr>
            <p:cNvPr id="38940" name="Oval 31"/>
            <p:cNvSpPr/>
            <p:nvPr/>
          </p:nvSpPr>
          <p:spPr>
            <a:xfrm>
              <a:off x="566" y="2659"/>
              <a:ext cx="1428" cy="1428"/>
            </a:xfrm>
            <a:prstGeom prst="ellipse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0" hangingPunct="0"/>
              <a:endParaRPr lang="zh-CN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AutoShape 32"/>
            <p:cNvSpPr/>
            <p:nvPr/>
          </p:nvSpPr>
          <p:spPr>
            <a:xfrm flipH="1">
              <a:off x="570" y="2730"/>
              <a:ext cx="972" cy="1271"/>
            </a:xfrm>
            <a:prstGeom prst="flowChartDelay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2" name="AutoShape 33"/>
            <p:cNvSpPr/>
            <p:nvPr/>
          </p:nvSpPr>
          <p:spPr>
            <a:xfrm flipH="1" flipV="1">
              <a:off x="952" y="2730"/>
              <a:ext cx="583" cy="776"/>
            </a:xfrm>
            <a:prstGeom prst="rtTriangle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3" name="AutoShape 34"/>
            <p:cNvSpPr/>
            <p:nvPr/>
          </p:nvSpPr>
          <p:spPr>
            <a:xfrm flipH="1">
              <a:off x="869" y="3231"/>
              <a:ext cx="663" cy="725"/>
            </a:xfrm>
            <a:prstGeom prst="rtTriangle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4" name="Rectangle 35"/>
            <p:cNvSpPr/>
            <p:nvPr/>
          </p:nvSpPr>
          <p:spPr>
            <a:xfrm>
              <a:off x="912" y="3952"/>
              <a:ext cx="641" cy="50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5" name="Text Box 36"/>
            <p:cNvSpPr txBox="1"/>
            <p:nvPr/>
          </p:nvSpPr>
          <p:spPr>
            <a:xfrm>
              <a:off x="632" y="3129"/>
              <a:ext cx="7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38946" name="Text Box 37"/>
            <p:cNvSpPr txBox="1"/>
            <p:nvPr/>
          </p:nvSpPr>
          <p:spPr>
            <a:xfrm>
              <a:off x="1393" y="3113"/>
              <a:ext cx="7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软件</a:t>
              </a:r>
            </a:p>
          </p:txBody>
        </p:sp>
        <p:sp>
          <p:nvSpPr>
            <p:cNvPr id="38947" name="Freeform 38"/>
            <p:cNvSpPr/>
            <p:nvPr/>
          </p:nvSpPr>
          <p:spPr>
            <a:xfrm>
              <a:off x="834" y="3347"/>
              <a:ext cx="586" cy="735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56" y="725"/>
                </a:cxn>
                <a:cxn ang="0">
                  <a:pos x="388" y="735"/>
                </a:cxn>
                <a:cxn ang="0">
                  <a:pos x="308" y="735"/>
                </a:cxn>
                <a:cxn ang="0">
                  <a:pos x="239" y="705"/>
                </a:cxn>
                <a:cxn ang="0">
                  <a:pos x="139" y="665"/>
                </a:cxn>
                <a:cxn ang="0">
                  <a:pos x="60" y="615"/>
                </a:cxn>
                <a:cxn ang="0">
                  <a:pos x="0" y="586"/>
                </a:cxn>
                <a:cxn ang="0">
                  <a:pos x="586" y="0"/>
                </a:cxn>
              </a:cxnLst>
              <a:rect l="0" t="0" r="0" b="0"/>
              <a:pathLst>
                <a:path w="586" h="735">
                  <a:moveTo>
                    <a:pt x="586" y="0"/>
                  </a:moveTo>
                  <a:lnTo>
                    <a:pt x="556" y="725"/>
                  </a:lnTo>
                  <a:lnTo>
                    <a:pt x="388" y="735"/>
                  </a:lnTo>
                  <a:lnTo>
                    <a:pt x="308" y="735"/>
                  </a:lnTo>
                  <a:lnTo>
                    <a:pt x="239" y="705"/>
                  </a:lnTo>
                  <a:lnTo>
                    <a:pt x="139" y="665"/>
                  </a:lnTo>
                  <a:lnTo>
                    <a:pt x="60" y="615"/>
                  </a:lnTo>
                  <a:lnTo>
                    <a:pt x="0" y="58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101" grpId="0"/>
      <p:bldP spid="46103" grpId="0"/>
      <p:bldP spid="46104" grpId="0"/>
      <p:bldP spid="46105" grpId="0"/>
      <p:bldP spid="46106" grpId="0"/>
      <p:bldP spid="46107" grpId="0"/>
      <p:bldP spid="46108" grpId="0"/>
      <p:bldP spid="4610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/>
          <p:cNvSpPr txBox="1"/>
          <p:nvPr/>
        </p:nvSpPr>
        <p:spPr>
          <a:xfrm>
            <a:off x="801688" y="1120775"/>
            <a:ext cx="333851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暂存器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27683" name="Text Box 3"/>
          <p:cNvSpPr txBox="1"/>
          <p:nvPr/>
        </p:nvSpPr>
        <p:spPr>
          <a:xfrm>
            <a:off x="993775" y="1565275"/>
            <a:ext cx="7761288" cy="1863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8925" indent="-288925"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从主存读取源操作数或源操作数地址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使用暂存器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C; </a:t>
            </a:r>
          </a:p>
          <a:p>
            <a:pPr marL="288925" indent="-288925"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从主存读取目的操作数或目的操作数地址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或者暂存运算结果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使用暂存器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D; </a:t>
            </a:r>
          </a:p>
        </p:txBody>
      </p:sp>
      <p:sp>
        <p:nvSpPr>
          <p:cNvPr id="327684" name="Text Box 4"/>
          <p:cNvSpPr txBox="1"/>
          <p:nvPr/>
        </p:nvSpPr>
        <p:spPr>
          <a:xfrm>
            <a:off x="814388" y="3281363"/>
            <a:ext cx="618331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</a:p>
        </p:txBody>
      </p:sp>
      <p:sp>
        <p:nvSpPr>
          <p:cNvPr id="327685" name="Text Box 5"/>
          <p:cNvSpPr txBox="1"/>
          <p:nvPr/>
        </p:nvSpPr>
        <p:spPr>
          <a:xfrm>
            <a:off x="1187450" y="3702050"/>
            <a:ext cx="79232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存放现行指令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指令码经数据总线直接置入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27686" name="Text Box 6"/>
          <p:cNvSpPr txBox="1"/>
          <p:nvPr/>
        </p:nvSpPr>
        <p:spPr>
          <a:xfrm>
            <a:off x="806450" y="4054475"/>
            <a:ext cx="41179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27687" name="Text Box 7"/>
          <p:cNvSpPr txBox="1"/>
          <p:nvPr/>
        </p:nvSpPr>
        <p:spPr>
          <a:xfrm>
            <a:off x="806450" y="4649788"/>
            <a:ext cx="399891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⑤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4379913" y="4371975"/>
            <a:ext cx="381000" cy="569913"/>
            <a:chOff x="2064" y="3600"/>
            <a:chExt cx="288" cy="480"/>
          </a:xfrm>
        </p:grpSpPr>
        <p:sp>
          <p:nvSpPr>
            <p:cNvPr id="48136" name="Line 9"/>
            <p:cNvSpPr/>
            <p:nvPr/>
          </p:nvSpPr>
          <p:spPr>
            <a:xfrm>
              <a:off x="2112" y="3600"/>
              <a:ext cx="240" cy="240"/>
            </a:xfrm>
            <a:prstGeom prst="line">
              <a:avLst/>
            </a:prstGeom>
            <a:ln w="2540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137" name="Line 10"/>
            <p:cNvSpPr/>
            <p:nvPr/>
          </p:nvSpPr>
          <p:spPr>
            <a:xfrm flipV="1">
              <a:off x="2064" y="3840"/>
              <a:ext cx="288" cy="240"/>
            </a:xfrm>
            <a:prstGeom prst="line">
              <a:avLst/>
            </a:prstGeom>
            <a:ln w="2540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27691" name="Text Box 11"/>
          <p:cNvSpPr txBox="1"/>
          <p:nvPr/>
        </p:nvSpPr>
        <p:spPr>
          <a:xfrm>
            <a:off x="4752975" y="4359275"/>
            <a:ext cx="4211638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与主存的接口</a:t>
            </a:r>
          </a:p>
        </p:txBody>
      </p:sp>
      <p:sp>
        <p:nvSpPr>
          <p:cNvPr id="327692" name="Text Box 12"/>
          <p:cNvSpPr txBox="1"/>
          <p:nvPr/>
        </p:nvSpPr>
        <p:spPr>
          <a:xfrm>
            <a:off x="1292225" y="5632450"/>
            <a:ext cx="13589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27693" name="Text Box 13"/>
          <p:cNvSpPr txBox="1"/>
          <p:nvPr/>
        </p:nvSpPr>
        <p:spPr>
          <a:xfrm>
            <a:off x="2927350" y="5170488"/>
            <a:ext cx="1498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输出时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2346325" y="5483225"/>
            <a:ext cx="592138" cy="849313"/>
            <a:chOff x="2544" y="3648"/>
            <a:chExt cx="240" cy="288"/>
          </a:xfrm>
        </p:grpSpPr>
        <p:sp>
          <p:nvSpPr>
            <p:cNvPr id="48142" name="Line 15"/>
            <p:cNvSpPr/>
            <p:nvPr/>
          </p:nvSpPr>
          <p:spPr>
            <a:xfrm flipH="1">
              <a:off x="2544" y="3648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143" name="Line 16"/>
            <p:cNvSpPr/>
            <p:nvPr/>
          </p:nvSpPr>
          <p:spPr>
            <a:xfrm>
              <a:off x="2544" y="3792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" name="Group 17"/>
          <p:cNvGrpSpPr/>
          <p:nvPr/>
        </p:nvGrpSpPr>
        <p:grpSpPr>
          <a:xfrm>
            <a:off x="4149725" y="5203825"/>
            <a:ext cx="441325" cy="522288"/>
            <a:chOff x="2544" y="3648"/>
            <a:chExt cx="240" cy="288"/>
          </a:xfrm>
        </p:grpSpPr>
        <p:sp>
          <p:nvSpPr>
            <p:cNvPr id="48145" name="Line 18"/>
            <p:cNvSpPr/>
            <p:nvPr/>
          </p:nvSpPr>
          <p:spPr>
            <a:xfrm flipH="1">
              <a:off x="2544" y="3648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146" name="Line 19"/>
            <p:cNvSpPr/>
            <p:nvPr/>
          </p:nvSpPr>
          <p:spPr>
            <a:xfrm>
              <a:off x="2544" y="3792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27700" name="Text Box 20"/>
          <p:cNvSpPr txBox="1"/>
          <p:nvPr/>
        </p:nvSpPr>
        <p:spPr>
          <a:xfrm>
            <a:off x="4578350" y="4941888"/>
            <a:ext cx="33575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输出至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327701" name="Text Box 21"/>
          <p:cNvSpPr txBox="1"/>
          <p:nvPr/>
        </p:nvSpPr>
        <p:spPr>
          <a:xfrm>
            <a:off x="4579938" y="5435600"/>
            <a:ext cx="446563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输出至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选择器</a:t>
            </a:r>
          </a:p>
        </p:txBody>
      </p:sp>
      <p:sp>
        <p:nvSpPr>
          <p:cNvPr id="327702" name="Text Box 22"/>
          <p:cNvSpPr txBox="1"/>
          <p:nvPr/>
        </p:nvSpPr>
        <p:spPr>
          <a:xfrm>
            <a:off x="2917825" y="6048375"/>
            <a:ext cx="15573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输入时</a:t>
            </a:r>
          </a:p>
        </p:txBody>
      </p:sp>
      <p:sp>
        <p:nvSpPr>
          <p:cNvPr id="327703" name="Text Box 23"/>
          <p:cNvSpPr txBox="1"/>
          <p:nvPr/>
        </p:nvSpPr>
        <p:spPr>
          <a:xfrm>
            <a:off x="4567238" y="5856288"/>
            <a:ext cx="33575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从内总线输入</a:t>
            </a:r>
          </a:p>
        </p:txBody>
      </p:sp>
      <p:sp>
        <p:nvSpPr>
          <p:cNvPr id="327704" name="Text Box 24"/>
          <p:cNvSpPr txBox="1"/>
          <p:nvPr/>
        </p:nvSpPr>
        <p:spPr>
          <a:xfrm>
            <a:off x="4556125" y="6364288"/>
            <a:ext cx="40481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5" name="Group 25"/>
          <p:cNvGrpSpPr/>
          <p:nvPr/>
        </p:nvGrpSpPr>
        <p:grpSpPr>
          <a:xfrm>
            <a:off x="4133850" y="6100763"/>
            <a:ext cx="469900" cy="522287"/>
            <a:chOff x="2544" y="3648"/>
            <a:chExt cx="240" cy="288"/>
          </a:xfrm>
        </p:grpSpPr>
        <p:sp>
          <p:nvSpPr>
            <p:cNvPr id="48153" name="Line 26"/>
            <p:cNvSpPr/>
            <p:nvPr/>
          </p:nvSpPr>
          <p:spPr>
            <a:xfrm flipH="1">
              <a:off x="2544" y="3648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154" name="Line 27"/>
            <p:cNvSpPr/>
            <p:nvPr/>
          </p:nvSpPr>
          <p:spPr>
            <a:xfrm>
              <a:off x="2544" y="3792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7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7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build="p"/>
      <p:bldP spid="327683" grpId="0" build="p"/>
      <p:bldP spid="327684" grpId="0" build="p"/>
      <p:bldP spid="327685" grpId="0" build="p"/>
      <p:bldP spid="327686" grpId="0" build="p"/>
      <p:bldP spid="327687" grpId="0" build="p"/>
      <p:bldP spid="327691" grpId="0" build="p" advAuto="1000"/>
      <p:bldP spid="327692" grpId="0" build="p"/>
      <p:bldP spid="327693" grpId="0" build="p"/>
      <p:bldP spid="327700" grpId="0" build="p"/>
      <p:bldP spid="327701" grpId="0" build="p"/>
      <p:bldP spid="327702" grpId="0" build="p"/>
      <p:bldP spid="327703" grpId="0" build="p"/>
      <p:bldP spid="32770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/>
          <p:nvPr/>
        </p:nvSpPr>
        <p:spPr>
          <a:xfrm>
            <a:off x="327025" y="1195388"/>
            <a:ext cx="69659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上述寄存器所需控制信号设置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8707" name="Text Box 3"/>
          <p:cNvSpPr txBox="1"/>
          <p:nvPr/>
        </p:nvSpPr>
        <p:spPr>
          <a:xfrm>
            <a:off x="374650" y="1704975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打入脉冲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CPR</a:t>
            </a:r>
            <a:r>
              <a:rPr lang="en-US" altLang="zh-CN" sz="2800" b="1" baseline="-18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328708" name="Text Box 4"/>
          <p:cNvSpPr txBox="1"/>
          <p:nvPr/>
        </p:nvSpPr>
        <p:spPr>
          <a:xfrm>
            <a:off x="366713" y="2263775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暂存器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打入脉冲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CPD</a:t>
            </a:r>
          </a:p>
        </p:txBody>
      </p:sp>
      <p:sp>
        <p:nvSpPr>
          <p:cNvPr id="328709" name="Text Box 5"/>
          <p:cNvSpPr txBox="1"/>
          <p:nvPr/>
        </p:nvSpPr>
        <p:spPr>
          <a:xfrm>
            <a:off x="361950" y="2836863"/>
            <a:ext cx="19272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MAR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10" name="Text Box 6"/>
          <p:cNvSpPr txBox="1"/>
          <p:nvPr/>
        </p:nvSpPr>
        <p:spPr>
          <a:xfrm>
            <a:off x="1916113" y="2854325"/>
            <a:ext cx="6584950" cy="966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打入脉冲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CPMAR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接收地址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开门信号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EMAR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输出到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328711" name="Text Box 7"/>
          <p:cNvSpPr txBox="1"/>
          <p:nvPr/>
        </p:nvSpPr>
        <p:spPr>
          <a:xfrm>
            <a:off x="371475" y="3860800"/>
            <a:ext cx="19272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MDR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12" name="Text Box 8"/>
          <p:cNvSpPr txBox="1"/>
          <p:nvPr/>
        </p:nvSpPr>
        <p:spPr>
          <a:xfrm>
            <a:off x="1925638" y="3892550"/>
            <a:ext cx="7218362" cy="184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打入脉冲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CPMDR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上升沿将内部总线数据打入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MDR;</a:t>
            </a:r>
            <a:endParaRPr lang="en-US" altLang="zh-CN" sz="28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置入信号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SMDR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将外部总线数据置入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MDR;</a:t>
            </a:r>
          </a:p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开门信号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MDR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输出到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328713" name="Text Box 9"/>
          <p:cNvSpPr txBox="1"/>
          <p:nvPr/>
        </p:nvSpPr>
        <p:spPr>
          <a:xfrm>
            <a:off x="361950" y="5827713"/>
            <a:ext cx="4673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PSW: </a:t>
            </a:r>
          </a:p>
        </p:txBody>
      </p:sp>
      <p:sp>
        <p:nvSpPr>
          <p:cNvPr id="328714" name="Text Box 10"/>
          <p:cNvSpPr txBox="1"/>
          <p:nvPr/>
        </p:nvSpPr>
        <p:spPr>
          <a:xfrm>
            <a:off x="3440113" y="5805488"/>
            <a:ext cx="62325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打入脉冲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CPPC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CPSP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CPPSW</a:t>
            </a:r>
          </a:p>
        </p:txBody>
      </p:sp>
      <p:sp>
        <p:nvSpPr>
          <p:cNvPr id="328715" name="Text Box 11"/>
          <p:cNvSpPr txBox="1"/>
          <p:nvPr/>
        </p:nvSpPr>
        <p:spPr>
          <a:xfrm>
            <a:off x="363538" y="6365875"/>
            <a:ext cx="39338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IR: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置入信号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8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8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8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build="p"/>
      <p:bldP spid="328707" grpId="0" build="p"/>
      <p:bldP spid="328708" grpId="0" build="p"/>
      <p:bldP spid="328709" grpId="0" build="p"/>
      <p:bldP spid="328710" grpId="0" build="p"/>
      <p:bldP spid="328711" grpId="0" build="p"/>
      <p:bldP spid="328712" grpId="0" build="p"/>
      <p:bldP spid="328713" grpId="0" build="p"/>
      <p:bldP spid="328714" grpId="0" build="p"/>
      <p:bldP spid="32871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/>
          <p:nvPr/>
        </p:nvSpPr>
        <p:spPr>
          <a:xfrm>
            <a:off x="539750" y="1130300"/>
            <a:ext cx="37004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运算部件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(16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329731" name="Text Box 3"/>
          <p:cNvSpPr txBox="1"/>
          <p:nvPr/>
        </p:nvSpPr>
        <p:spPr>
          <a:xfrm>
            <a:off x="1947863" y="1773238"/>
            <a:ext cx="2620962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SN74181  4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</a:t>
            </a:r>
          </a:p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SN74182  1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</a:t>
            </a:r>
          </a:p>
        </p:txBody>
      </p:sp>
      <p:sp>
        <p:nvSpPr>
          <p:cNvPr id="329732" name="AutoShape 4"/>
          <p:cNvSpPr/>
          <p:nvPr/>
        </p:nvSpPr>
        <p:spPr>
          <a:xfrm>
            <a:off x="1763713" y="1962150"/>
            <a:ext cx="152400" cy="690563"/>
          </a:xfrm>
          <a:prstGeom prst="leftBrace">
            <a:avLst>
              <a:gd name="adj1" fmla="val 37697"/>
              <a:gd name="adj2" fmla="val 50000"/>
            </a:avLst>
          </a:prstGeom>
          <a:noFill/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733" name="Text Box 5"/>
          <p:cNvSpPr txBox="1"/>
          <p:nvPr/>
        </p:nvSpPr>
        <p:spPr>
          <a:xfrm>
            <a:off x="750888" y="1989138"/>
            <a:ext cx="1157287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29734" name="Text Box 6"/>
          <p:cNvSpPr txBox="1"/>
          <p:nvPr/>
        </p:nvSpPr>
        <p:spPr>
          <a:xfrm>
            <a:off x="6334125" y="1979613"/>
            <a:ext cx="2681288" cy="976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选择数据来源</a:t>
            </a:r>
          </a:p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八选一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29735" name="Text Box 7"/>
          <p:cNvSpPr txBox="1"/>
          <p:nvPr/>
        </p:nvSpPr>
        <p:spPr>
          <a:xfrm>
            <a:off x="4341813" y="1789113"/>
            <a:ext cx="2012950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5976938" y="2038350"/>
            <a:ext cx="381000" cy="555625"/>
            <a:chOff x="2064" y="3600"/>
            <a:chExt cx="288" cy="480"/>
          </a:xfrm>
        </p:grpSpPr>
        <p:sp>
          <p:nvSpPr>
            <p:cNvPr id="50184" name="Line 9"/>
            <p:cNvSpPr/>
            <p:nvPr/>
          </p:nvSpPr>
          <p:spPr>
            <a:xfrm>
              <a:off x="2112" y="3600"/>
              <a:ext cx="240" cy="24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185" name="Line 10"/>
            <p:cNvSpPr/>
            <p:nvPr/>
          </p:nvSpPr>
          <p:spPr>
            <a:xfrm flipV="1">
              <a:off x="2064" y="3840"/>
              <a:ext cx="288" cy="24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29739" name="Text Box 11"/>
          <p:cNvSpPr txBox="1"/>
          <p:nvPr/>
        </p:nvSpPr>
        <p:spPr>
          <a:xfrm>
            <a:off x="777875" y="2847975"/>
            <a:ext cx="1858963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9740" name="Text Box 12"/>
          <p:cNvSpPr txBox="1"/>
          <p:nvPr/>
        </p:nvSpPr>
        <p:spPr>
          <a:xfrm>
            <a:off x="2173288" y="2827338"/>
            <a:ext cx="479425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实现直送、左移、右移。</a:t>
            </a:r>
          </a:p>
        </p:txBody>
      </p:sp>
      <p:sp>
        <p:nvSpPr>
          <p:cNvPr id="329741" name="Text Box 13"/>
          <p:cNvSpPr txBox="1"/>
          <p:nvPr/>
        </p:nvSpPr>
        <p:spPr>
          <a:xfrm>
            <a:off x="560388" y="4433888"/>
            <a:ext cx="696753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信息通路结构及信息传输途径</a:t>
            </a:r>
          </a:p>
        </p:txBody>
      </p:sp>
      <p:sp>
        <p:nvSpPr>
          <p:cNvPr id="329742" name="Text Box 14"/>
          <p:cNvSpPr txBox="1"/>
          <p:nvPr/>
        </p:nvSpPr>
        <p:spPr>
          <a:xfrm>
            <a:off x="730250" y="3409950"/>
            <a:ext cx="35560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控制信号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9743" name="Text Box 15"/>
          <p:cNvSpPr txBox="1"/>
          <p:nvPr/>
        </p:nvSpPr>
        <p:spPr>
          <a:xfrm>
            <a:off x="2559050" y="3408363"/>
            <a:ext cx="6513513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控制初始进位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29744" name="Text Box 16"/>
          <p:cNvSpPr txBox="1"/>
          <p:nvPr/>
        </p:nvSpPr>
        <p:spPr>
          <a:xfrm>
            <a:off x="958850" y="4937125"/>
            <a:ext cx="539908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信息通路结构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9745" name="Text Box 17"/>
          <p:cNvSpPr txBox="1"/>
          <p:nvPr/>
        </p:nvSpPr>
        <p:spPr>
          <a:xfrm>
            <a:off x="974725" y="5430838"/>
            <a:ext cx="75771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内部总线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采用单向数据总线</a:t>
            </a:r>
          </a:p>
        </p:txBody>
      </p:sp>
      <p:sp>
        <p:nvSpPr>
          <p:cNvPr id="329746" name="Text Box 18"/>
          <p:cNvSpPr txBox="1"/>
          <p:nvPr/>
        </p:nvSpPr>
        <p:spPr>
          <a:xfrm>
            <a:off x="969963" y="5940425"/>
            <a:ext cx="8102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外部总线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系统总线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 AB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</a:p>
        </p:txBody>
      </p:sp>
      <p:sp>
        <p:nvSpPr>
          <p:cNvPr id="329747" name="Text Box 19"/>
          <p:cNvSpPr txBox="1"/>
          <p:nvPr/>
        </p:nvSpPr>
        <p:spPr>
          <a:xfrm>
            <a:off x="946150" y="6305550"/>
            <a:ext cx="65611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均采用同步控制。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9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9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9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9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9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9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build="p"/>
      <p:bldP spid="329731" grpId="0" build="p"/>
      <p:bldP spid="329732" grpId="0" bldLvl="0" animBg="1"/>
      <p:bldP spid="329733" grpId="0" build="p"/>
      <p:bldP spid="329734" grpId="0" build="p" advAuto="1000"/>
      <p:bldP spid="329735" grpId="0" build="p"/>
      <p:bldP spid="329739" grpId="0" build="p"/>
      <p:bldP spid="329740" grpId="0" build="p"/>
      <p:bldP spid="329741" grpId="0" build="p"/>
      <p:bldP spid="329742" grpId="0"/>
      <p:bldP spid="329743" grpId="0"/>
      <p:bldP spid="329744" grpId="0" build="p"/>
      <p:bldP spid="329745" grpId="0" build="p"/>
      <p:bldP spid="329746" grpId="0" build="p"/>
      <p:bldP spid="32974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/>
          <p:nvPr/>
        </p:nvSpPr>
        <p:spPr>
          <a:xfrm>
            <a:off x="2976563" y="62865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30755" name="Text Box 3"/>
          <p:cNvSpPr txBox="1"/>
          <p:nvPr/>
        </p:nvSpPr>
        <p:spPr>
          <a:xfrm>
            <a:off x="452438" y="6254750"/>
            <a:ext cx="265271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指令信息</a:t>
            </a:r>
          </a:p>
        </p:txBody>
      </p:sp>
      <p:sp>
        <p:nvSpPr>
          <p:cNvPr id="330756" name="Line 4"/>
          <p:cNvSpPr/>
          <p:nvPr/>
        </p:nvSpPr>
        <p:spPr>
          <a:xfrm>
            <a:off x="3541713" y="6604000"/>
            <a:ext cx="838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0757" name="Text Box 5"/>
          <p:cNvSpPr txBox="1"/>
          <p:nvPr/>
        </p:nvSpPr>
        <p:spPr>
          <a:xfrm>
            <a:off x="4424363" y="62865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330758" name="Line 6"/>
          <p:cNvSpPr/>
          <p:nvPr/>
        </p:nvSpPr>
        <p:spPr>
          <a:xfrm>
            <a:off x="5218113" y="6604000"/>
            <a:ext cx="97472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0759" name="Text Box 7"/>
          <p:cNvSpPr txBox="1"/>
          <p:nvPr/>
        </p:nvSpPr>
        <p:spPr>
          <a:xfrm>
            <a:off x="6180138" y="62865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185738" y="1084263"/>
            <a:ext cx="8816975" cy="5192712"/>
            <a:chOff x="117" y="36"/>
            <a:chExt cx="5554" cy="3271"/>
          </a:xfrm>
        </p:grpSpPr>
        <p:sp>
          <p:nvSpPr>
            <p:cNvPr id="51208" name="Text Box 9"/>
            <p:cNvSpPr txBox="1"/>
            <p:nvPr/>
          </p:nvSpPr>
          <p:spPr>
            <a:xfrm>
              <a:off x="3261" y="36"/>
              <a:ext cx="528" cy="30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51209" name="Line 10"/>
            <p:cNvSpPr/>
            <p:nvPr/>
          </p:nvSpPr>
          <p:spPr>
            <a:xfrm flipV="1">
              <a:off x="645" y="1713"/>
              <a:ext cx="0" cy="2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0" name="Line 11"/>
            <p:cNvSpPr/>
            <p:nvPr/>
          </p:nvSpPr>
          <p:spPr>
            <a:xfrm flipV="1">
              <a:off x="1008" y="1053"/>
              <a:ext cx="0" cy="2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1" name="Line 12"/>
            <p:cNvSpPr/>
            <p:nvPr/>
          </p:nvSpPr>
          <p:spPr>
            <a:xfrm flipV="1">
              <a:off x="1254" y="1713"/>
              <a:ext cx="0" cy="2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2" name="Line 13"/>
            <p:cNvSpPr/>
            <p:nvPr/>
          </p:nvSpPr>
          <p:spPr>
            <a:xfrm flipV="1">
              <a:off x="1233" y="2274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3" name="Line 14"/>
            <p:cNvSpPr/>
            <p:nvPr/>
          </p:nvSpPr>
          <p:spPr>
            <a:xfrm flipV="1">
              <a:off x="822" y="2274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4" name="Line 15"/>
            <p:cNvSpPr/>
            <p:nvPr/>
          </p:nvSpPr>
          <p:spPr>
            <a:xfrm flipV="1">
              <a:off x="333" y="2274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5" name="Line 16"/>
            <p:cNvSpPr/>
            <p:nvPr/>
          </p:nvSpPr>
          <p:spPr>
            <a:xfrm flipV="1">
              <a:off x="1713" y="2274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6" name="Text Box 17"/>
            <p:cNvSpPr txBox="1"/>
            <p:nvPr/>
          </p:nvSpPr>
          <p:spPr>
            <a:xfrm>
              <a:off x="126" y="2403"/>
              <a:ext cx="2219" cy="90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~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~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6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0" hangingPunct="0"/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C     D       C    D</a:t>
              </a:r>
            </a:p>
            <a:p>
              <a:pPr eaLnBrk="0" hangingPunct="0"/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SP  PC   PSW  MDR</a:t>
              </a:r>
            </a:p>
          </p:txBody>
        </p:sp>
        <p:sp>
          <p:nvSpPr>
            <p:cNvPr id="51217" name="Text Box 18"/>
            <p:cNvSpPr txBox="1"/>
            <p:nvPr/>
          </p:nvSpPr>
          <p:spPr>
            <a:xfrm>
              <a:off x="117" y="1965"/>
              <a:ext cx="892" cy="304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选择器</a:t>
              </a: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1218" name="Text Box 19"/>
            <p:cNvSpPr txBox="1"/>
            <p:nvPr/>
          </p:nvSpPr>
          <p:spPr>
            <a:xfrm>
              <a:off x="624" y="755"/>
              <a:ext cx="819" cy="31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</a:p>
          </p:txBody>
        </p:sp>
        <p:sp>
          <p:nvSpPr>
            <p:cNvPr id="51219" name="Text Box 20"/>
            <p:cNvSpPr txBox="1"/>
            <p:nvPr/>
          </p:nvSpPr>
          <p:spPr>
            <a:xfrm>
              <a:off x="1056" y="1965"/>
              <a:ext cx="872" cy="304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选择器</a:t>
              </a: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220" name="Line 21"/>
            <p:cNvSpPr/>
            <p:nvPr/>
          </p:nvSpPr>
          <p:spPr>
            <a:xfrm>
              <a:off x="411" y="2430"/>
              <a:ext cx="336" cy="0"/>
            </a:xfrm>
            <a:prstGeom prst="line">
              <a:avLst/>
            </a:prstGeom>
            <a:ln w="12700" cap="rnd" cmpd="sng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51221" name="Line 22"/>
            <p:cNvSpPr/>
            <p:nvPr/>
          </p:nvSpPr>
          <p:spPr>
            <a:xfrm>
              <a:off x="1311" y="2457"/>
              <a:ext cx="336" cy="0"/>
            </a:xfrm>
            <a:prstGeom prst="line">
              <a:avLst/>
            </a:prstGeom>
            <a:ln w="12700" cap="rnd" cmpd="sng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51222" name="Rectangle 23"/>
            <p:cNvSpPr/>
            <p:nvPr/>
          </p:nvSpPr>
          <p:spPr>
            <a:xfrm>
              <a:off x="2148" y="1429"/>
              <a:ext cx="541" cy="288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400" b="1" baseline="-18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223" name="Line 24"/>
            <p:cNvSpPr/>
            <p:nvPr/>
          </p:nvSpPr>
          <p:spPr>
            <a:xfrm flipH="1">
              <a:off x="2682" y="1564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24" name="Line 25"/>
            <p:cNvSpPr/>
            <p:nvPr/>
          </p:nvSpPr>
          <p:spPr>
            <a:xfrm>
              <a:off x="3645" y="210"/>
              <a:ext cx="2016" cy="0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5" name="Line 26"/>
            <p:cNvSpPr/>
            <p:nvPr/>
          </p:nvSpPr>
          <p:spPr>
            <a:xfrm>
              <a:off x="3645" y="664"/>
              <a:ext cx="2016" cy="0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6" name="Line 27"/>
            <p:cNvSpPr/>
            <p:nvPr/>
          </p:nvSpPr>
          <p:spPr>
            <a:xfrm flipH="1">
              <a:off x="3645" y="442"/>
              <a:ext cx="2016" cy="0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7" name="Line 28"/>
            <p:cNvSpPr/>
            <p:nvPr/>
          </p:nvSpPr>
          <p:spPr>
            <a:xfrm>
              <a:off x="4489" y="213"/>
              <a:ext cx="0" cy="749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28" name="Line 29"/>
            <p:cNvSpPr/>
            <p:nvPr/>
          </p:nvSpPr>
          <p:spPr>
            <a:xfrm>
              <a:off x="4633" y="453"/>
              <a:ext cx="0" cy="509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29" name="Line 30"/>
            <p:cNvSpPr/>
            <p:nvPr/>
          </p:nvSpPr>
          <p:spPr>
            <a:xfrm>
              <a:off x="5037" y="213"/>
              <a:ext cx="0" cy="749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30" name="Line 31"/>
            <p:cNvSpPr/>
            <p:nvPr/>
          </p:nvSpPr>
          <p:spPr>
            <a:xfrm>
              <a:off x="4777" y="674"/>
              <a:ext cx="0" cy="288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31" name="Line 32"/>
            <p:cNvSpPr/>
            <p:nvPr/>
          </p:nvSpPr>
          <p:spPr>
            <a:xfrm>
              <a:off x="5325" y="665"/>
              <a:ext cx="0" cy="297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51232" name="Group 33"/>
            <p:cNvGrpSpPr/>
            <p:nvPr/>
          </p:nvGrpSpPr>
          <p:grpSpPr>
            <a:xfrm>
              <a:off x="3789" y="223"/>
              <a:ext cx="108" cy="741"/>
              <a:chOff x="3888" y="452"/>
              <a:chExt cx="144" cy="720"/>
            </a:xfrm>
          </p:grpSpPr>
          <p:sp>
            <p:nvSpPr>
              <p:cNvPr id="51233" name="Line 34"/>
              <p:cNvSpPr/>
              <p:nvPr/>
            </p:nvSpPr>
            <p:spPr>
              <a:xfrm>
                <a:off x="3888" y="1172"/>
                <a:ext cx="144" cy="0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4" name="Line 35"/>
              <p:cNvSpPr/>
              <p:nvPr/>
            </p:nvSpPr>
            <p:spPr>
              <a:xfrm flipV="1">
                <a:off x="4032" y="452"/>
                <a:ext cx="0" cy="720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51235" name="Group 36"/>
            <p:cNvGrpSpPr/>
            <p:nvPr/>
          </p:nvGrpSpPr>
          <p:grpSpPr>
            <a:xfrm>
              <a:off x="3780" y="443"/>
              <a:ext cx="212" cy="898"/>
              <a:chOff x="3888" y="644"/>
              <a:chExt cx="240" cy="960"/>
            </a:xfrm>
          </p:grpSpPr>
          <p:sp>
            <p:nvSpPr>
              <p:cNvPr id="51236" name="Line 37"/>
              <p:cNvSpPr/>
              <p:nvPr/>
            </p:nvSpPr>
            <p:spPr>
              <a:xfrm flipH="1">
                <a:off x="3888" y="1604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237" name="Line 38"/>
              <p:cNvSpPr/>
              <p:nvPr/>
            </p:nvSpPr>
            <p:spPr>
              <a:xfrm flipV="1">
                <a:off x="4128" y="644"/>
                <a:ext cx="0" cy="960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1238" name="Text Box 39"/>
            <p:cNvSpPr txBox="1"/>
            <p:nvPr/>
          </p:nvSpPr>
          <p:spPr>
            <a:xfrm>
              <a:off x="2139" y="700"/>
              <a:ext cx="551" cy="301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400" b="1" baseline="-18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39" name="Text Box 40"/>
            <p:cNvSpPr txBox="1"/>
            <p:nvPr/>
          </p:nvSpPr>
          <p:spPr>
            <a:xfrm>
              <a:off x="2139" y="1060"/>
              <a:ext cx="551" cy="301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400" b="1" baseline="-18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40" name="Text Box 41"/>
            <p:cNvSpPr txBox="1"/>
            <p:nvPr/>
          </p:nvSpPr>
          <p:spPr>
            <a:xfrm>
              <a:off x="4383" y="982"/>
              <a:ext cx="480" cy="326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</a:p>
          </p:txBody>
        </p:sp>
        <p:sp>
          <p:nvSpPr>
            <p:cNvPr id="51241" name="Text Box 42"/>
            <p:cNvSpPr txBox="1"/>
            <p:nvPr/>
          </p:nvSpPr>
          <p:spPr>
            <a:xfrm>
              <a:off x="4959" y="1631"/>
              <a:ext cx="499" cy="345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51242" name="Text Box 43"/>
            <p:cNvSpPr txBox="1"/>
            <p:nvPr/>
          </p:nvSpPr>
          <p:spPr>
            <a:xfrm>
              <a:off x="3261" y="480"/>
              <a:ext cx="528" cy="30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</a:p>
          </p:txBody>
        </p:sp>
        <p:sp>
          <p:nvSpPr>
            <p:cNvPr id="51243" name="Text Box 44"/>
            <p:cNvSpPr txBox="1"/>
            <p:nvPr/>
          </p:nvSpPr>
          <p:spPr>
            <a:xfrm>
              <a:off x="1440" y="222"/>
              <a:ext cx="10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内总线</a:t>
              </a:r>
            </a:p>
          </p:txBody>
        </p:sp>
        <p:sp>
          <p:nvSpPr>
            <p:cNvPr id="51244" name="Text Box 45"/>
            <p:cNvSpPr txBox="1"/>
            <p:nvPr/>
          </p:nvSpPr>
          <p:spPr>
            <a:xfrm>
              <a:off x="2139" y="2137"/>
              <a:ext cx="550" cy="301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245" name="Text Box 46"/>
            <p:cNvSpPr txBox="1"/>
            <p:nvPr/>
          </p:nvSpPr>
          <p:spPr>
            <a:xfrm>
              <a:off x="2139" y="1777"/>
              <a:ext cx="551" cy="301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</a:t>
              </a:r>
              <a:r>
                <a:rPr lang="en-US" altLang="zh-CN" sz="3400" b="1" baseline="-18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600" b="1" baseline="-18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6" name="Text Box 47"/>
            <p:cNvSpPr txBox="1"/>
            <p:nvPr/>
          </p:nvSpPr>
          <p:spPr>
            <a:xfrm>
              <a:off x="2139" y="2497"/>
              <a:ext cx="542" cy="301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247" name="Text Box 48"/>
            <p:cNvSpPr txBox="1"/>
            <p:nvPr/>
          </p:nvSpPr>
          <p:spPr>
            <a:xfrm>
              <a:off x="3156" y="826"/>
              <a:ext cx="624" cy="283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1248" name="Text Box 49"/>
            <p:cNvSpPr txBox="1"/>
            <p:nvPr/>
          </p:nvSpPr>
          <p:spPr>
            <a:xfrm>
              <a:off x="3147" y="1168"/>
              <a:ext cx="624" cy="283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51249" name="Text Box 50"/>
            <p:cNvSpPr txBox="1"/>
            <p:nvPr/>
          </p:nvSpPr>
          <p:spPr>
            <a:xfrm>
              <a:off x="3156" y="1510"/>
              <a:ext cx="624" cy="283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  <p:sp>
          <p:nvSpPr>
            <p:cNvPr id="51250" name="Text Box 51"/>
            <p:cNvSpPr txBox="1"/>
            <p:nvPr/>
          </p:nvSpPr>
          <p:spPr>
            <a:xfrm>
              <a:off x="3156" y="1840"/>
              <a:ext cx="624" cy="283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51251" name="Text Box 52"/>
            <p:cNvSpPr txBox="1"/>
            <p:nvPr/>
          </p:nvSpPr>
          <p:spPr>
            <a:xfrm>
              <a:off x="3165" y="2182"/>
              <a:ext cx="624" cy="283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</a:p>
          </p:txBody>
        </p:sp>
        <p:sp>
          <p:nvSpPr>
            <p:cNvPr id="51252" name="Text Box 53"/>
            <p:cNvSpPr txBox="1"/>
            <p:nvPr/>
          </p:nvSpPr>
          <p:spPr>
            <a:xfrm>
              <a:off x="3165" y="2533"/>
              <a:ext cx="624" cy="283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</a:p>
          </p:txBody>
        </p:sp>
        <p:sp>
          <p:nvSpPr>
            <p:cNvPr id="51253" name="Line 54"/>
            <p:cNvSpPr/>
            <p:nvPr/>
          </p:nvSpPr>
          <p:spPr>
            <a:xfrm flipH="1">
              <a:off x="2913" y="1636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54" name="Line 55"/>
            <p:cNvSpPr/>
            <p:nvPr/>
          </p:nvSpPr>
          <p:spPr>
            <a:xfrm rot="-5400000">
              <a:off x="5575" y="1030"/>
              <a:ext cx="0" cy="192"/>
            </a:xfrm>
            <a:prstGeom prst="line">
              <a:avLst/>
            </a:prstGeom>
            <a:ln w="28575" cap="rnd" cmpd="sng">
              <a:solidFill>
                <a:srgbClr val="99FF33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1255" name="Line 56"/>
            <p:cNvSpPr/>
            <p:nvPr/>
          </p:nvSpPr>
          <p:spPr>
            <a:xfrm>
              <a:off x="5181" y="434"/>
              <a:ext cx="0" cy="528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56" name="Text Box 57"/>
            <p:cNvSpPr txBox="1"/>
            <p:nvPr/>
          </p:nvSpPr>
          <p:spPr>
            <a:xfrm>
              <a:off x="3261" y="258"/>
              <a:ext cx="528" cy="30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51257" name="Line 58"/>
            <p:cNvSpPr/>
            <p:nvPr/>
          </p:nvSpPr>
          <p:spPr>
            <a:xfrm>
              <a:off x="4250" y="673"/>
              <a:ext cx="0" cy="1392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58" name="Text Box 59"/>
            <p:cNvSpPr txBox="1"/>
            <p:nvPr/>
          </p:nvSpPr>
          <p:spPr>
            <a:xfrm>
              <a:off x="3969" y="2076"/>
              <a:ext cx="624" cy="61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控制逻辑 </a:t>
              </a:r>
            </a:p>
          </p:txBody>
        </p:sp>
        <p:grpSp>
          <p:nvGrpSpPr>
            <p:cNvPr id="51259" name="Group 60"/>
            <p:cNvGrpSpPr/>
            <p:nvPr/>
          </p:nvGrpSpPr>
          <p:grpSpPr>
            <a:xfrm>
              <a:off x="3789" y="444"/>
              <a:ext cx="309" cy="1266"/>
              <a:chOff x="3888" y="644"/>
              <a:chExt cx="384" cy="1392"/>
            </a:xfrm>
          </p:grpSpPr>
          <p:sp>
            <p:nvSpPr>
              <p:cNvPr id="51260" name="Line 61"/>
              <p:cNvSpPr/>
              <p:nvPr/>
            </p:nvSpPr>
            <p:spPr>
              <a:xfrm>
                <a:off x="4272" y="644"/>
                <a:ext cx="0" cy="1392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61" name="Line 62"/>
              <p:cNvSpPr/>
              <p:nvPr/>
            </p:nvSpPr>
            <p:spPr>
              <a:xfrm flipH="1">
                <a:off x="3888" y="2036"/>
                <a:ext cx="384" cy="0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1262" name="Freeform 63"/>
            <p:cNvSpPr/>
            <p:nvPr/>
          </p:nvSpPr>
          <p:spPr>
            <a:xfrm>
              <a:off x="1018" y="558"/>
              <a:ext cx="1896" cy="2392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0"/>
                </a:cxn>
                <a:cxn ang="0">
                  <a:pos x="1365" y="0"/>
                </a:cxn>
                <a:cxn ang="0">
                  <a:pos x="1365" y="506"/>
                </a:cxn>
              </a:cxnLst>
              <a:rect l="0" t="0" r="0" b="0"/>
              <a:pathLst>
                <a:path w="1987" h="2986">
                  <a:moveTo>
                    <a:pt x="0" y="240"/>
                  </a:moveTo>
                  <a:lnTo>
                    <a:pt x="0" y="0"/>
                  </a:lnTo>
                  <a:lnTo>
                    <a:pt x="1987" y="0"/>
                  </a:lnTo>
                  <a:lnTo>
                    <a:pt x="1987" y="298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3" name="Line 64"/>
            <p:cNvSpPr/>
            <p:nvPr/>
          </p:nvSpPr>
          <p:spPr>
            <a:xfrm flipH="1">
              <a:off x="2679" y="895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64" name="Line 65"/>
            <p:cNvSpPr/>
            <p:nvPr/>
          </p:nvSpPr>
          <p:spPr>
            <a:xfrm flipH="1">
              <a:off x="2910" y="958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65" name="Line 66"/>
            <p:cNvSpPr/>
            <p:nvPr/>
          </p:nvSpPr>
          <p:spPr>
            <a:xfrm flipH="1">
              <a:off x="2679" y="1201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66" name="Line 67"/>
            <p:cNvSpPr/>
            <p:nvPr/>
          </p:nvSpPr>
          <p:spPr>
            <a:xfrm flipH="1">
              <a:off x="2910" y="1291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67" name="Line 68"/>
            <p:cNvSpPr/>
            <p:nvPr/>
          </p:nvSpPr>
          <p:spPr>
            <a:xfrm flipH="1">
              <a:off x="2679" y="1912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68" name="Line 69"/>
            <p:cNvSpPr/>
            <p:nvPr/>
          </p:nvSpPr>
          <p:spPr>
            <a:xfrm flipH="1">
              <a:off x="2910" y="2002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69" name="Line 70"/>
            <p:cNvSpPr/>
            <p:nvPr/>
          </p:nvSpPr>
          <p:spPr>
            <a:xfrm flipH="1">
              <a:off x="2688" y="2281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70" name="Line 71"/>
            <p:cNvSpPr/>
            <p:nvPr/>
          </p:nvSpPr>
          <p:spPr>
            <a:xfrm flipH="1">
              <a:off x="2919" y="2344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71" name="Line 72"/>
            <p:cNvSpPr/>
            <p:nvPr/>
          </p:nvSpPr>
          <p:spPr>
            <a:xfrm flipH="1">
              <a:off x="2679" y="2641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72" name="Line 73"/>
            <p:cNvSpPr/>
            <p:nvPr/>
          </p:nvSpPr>
          <p:spPr>
            <a:xfrm flipH="1">
              <a:off x="2910" y="2713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73" name="Line 74"/>
            <p:cNvSpPr/>
            <p:nvPr/>
          </p:nvSpPr>
          <p:spPr>
            <a:xfrm>
              <a:off x="346" y="1390"/>
              <a:ext cx="30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1274" name="Line 75"/>
            <p:cNvSpPr/>
            <p:nvPr/>
          </p:nvSpPr>
          <p:spPr>
            <a:xfrm>
              <a:off x="298" y="1630"/>
              <a:ext cx="23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1275" name="Line 76"/>
            <p:cNvSpPr/>
            <p:nvPr/>
          </p:nvSpPr>
          <p:spPr>
            <a:xfrm flipH="1">
              <a:off x="1372" y="1500"/>
              <a:ext cx="288" cy="1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1276" name="Freeform 77"/>
            <p:cNvSpPr/>
            <p:nvPr/>
          </p:nvSpPr>
          <p:spPr>
            <a:xfrm>
              <a:off x="487" y="1311"/>
              <a:ext cx="941" cy="399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48"/>
                </a:cxn>
                <a:cxn ang="0">
                  <a:pos x="25" y="48"/>
                </a:cxn>
                <a:cxn ang="0">
                  <a:pos x="42" y="37"/>
                </a:cxn>
                <a:cxn ang="0">
                  <a:pos x="58" y="48"/>
                </a:cxn>
                <a:cxn ang="0">
                  <a:pos x="82" y="48"/>
                </a:cxn>
                <a:cxn ang="0">
                  <a:pos x="63" y="0"/>
                </a:cxn>
                <a:cxn ang="0">
                  <a:pos x="18" y="0"/>
                </a:cxn>
              </a:cxnLst>
              <a:rect l="0" t="0" r="0" b="0"/>
              <a:pathLst>
                <a:path w="1334" h="540">
                  <a:moveTo>
                    <a:pt x="292" y="0"/>
                  </a:moveTo>
                  <a:lnTo>
                    <a:pt x="0" y="540"/>
                  </a:lnTo>
                  <a:lnTo>
                    <a:pt x="411" y="540"/>
                  </a:lnTo>
                  <a:lnTo>
                    <a:pt x="676" y="412"/>
                  </a:lnTo>
                  <a:lnTo>
                    <a:pt x="941" y="540"/>
                  </a:lnTo>
                  <a:lnTo>
                    <a:pt x="1334" y="540"/>
                  </a:lnTo>
                  <a:lnTo>
                    <a:pt x="104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7" name="Text Box 78"/>
            <p:cNvSpPr txBox="1"/>
            <p:nvPr/>
          </p:nvSpPr>
          <p:spPr>
            <a:xfrm>
              <a:off x="680" y="1332"/>
              <a:ext cx="64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51278" name="Text Box 79"/>
            <p:cNvSpPr txBox="1"/>
            <p:nvPr/>
          </p:nvSpPr>
          <p:spPr>
            <a:xfrm>
              <a:off x="1635" y="1345"/>
              <a:ext cx="49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3200" b="1" baseline="-16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79" name="Text Box 80"/>
            <p:cNvSpPr txBox="1"/>
            <p:nvPr/>
          </p:nvSpPr>
          <p:spPr>
            <a:xfrm>
              <a:off x="4935" y="988"/>
              <a:ext cx="590" cy="326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51280" name="Line 81"/>
            <p:cNvSpPr/>
            <p:nvPr/>
          </p:nvSpPr>
          <p:spPr>
            <a:xfrm>
              <a:off x="5222" y="1334"/>
              <a:ext cx="0" cy="281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sm" len="med"/>
            </a:ln>
          </p:spPr>
        </p:sp>
      </p:grpSp>
      <p:sp>
        <p:nvSpPr>
          <p:cNvPr id="330834" name="Rectangle 82"/>
          <p:cNvSpPr/>
          <p:nvPr/>
        </p:nvSpPr>
        <p:spPr>
          <a:xfrm>
            <a:off x="6888163" y="2576513"/>
            <a:ext cx="812800" cy="517525"/>
          </a:xfrm>
          <a:prstGeom prst="rect">
            <a:avLst/>
          </a:prstGeom>
          <a:solidFill>
            <a:srgbClr val="FF3300"/>
          </a:solidFill>
          <a:ln w="2857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6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30835" name="Line 83"/>
          <p:cNvSpPr/>
          <p:nvPr/>
        </p:nvSpPr>
        <p:spPr>
          <a:xfrm flipV="1">
            <a:off x="7359650" y="1746250"/>
            <a:ext cx="0" cy="808038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30836" name="Line 84"/>
          <p:cNvSpPr/>
          <p:nvPr/>
        </p:nvSpPr>
        <p:spPr>
          <a:xfrm>
            <a:off x="5784850" y="1728788"/>
            <a:ext cx="32004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837" name="Rectangle 85"/>
          <p:cNvSpPr/>
          <p:nvPr/>
        </p:nvSpPr>
        <p:spPr>
          <a:xfrm>
            <a:off x="5167313" y="1425575"/>
            <a:ext cx="8667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330838" name="Freeform 86"/>
          <p:cNvSpPr/>
          <p:nvPr/>
        </p:nvSpPr>
        <p:spPr>
          <a:xfrm>
            <a:off x="6013450" y="1714500"/>
            <a:ext cx="490538" cy="2024063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336" h="1440">
                <a:moveTo>
                  <a:pt x="336" y="0"/>
                </a:moveTo>
                <a:lnTo>
                  <a:pt x="336" y="1430"/>
                </a:lnTo>
                <a:lnTo>
                  <a:pt x="0" y="144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0839" name="Text Box 87"/>
          <p:cNvSpPr txBox="1"/>
          <p:nvPr/>
        </p:nvSpPr>
        <p:spPr>
          <a:xfrm>
            <a:off x="5005388" y="3438525"/>
            <a:ext cx="976312" cy="449263"/>
          </a:xfrm>
          <a:prstGeom prst="rect">
            <a:avLst/>
          </a:prstGeom>
          <a:solidFill>
            <a:srgbClr val="FF3300"/>
          </a:solidFill>
          <a:ln w="2857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</a:p>
        </p:txBody>
      </p:sp>
      <p:sp>
        <p:nvSpPr>
          <p:cNvPr id="330840" name="Text Box 88"/>
          <p:cNvSpPr txBox="1"/>
          <p:nvPr/>
        </p:nvSpPr>
        <p:spPr>
          <a:xfrm>
            <a:off x="5226050" y="6021388"/>
            <a:ext cx="11747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3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0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3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3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build="p"/>
      <p:bldP spid="330755" grpId="0" build="p"/>
      <p:bldP spid="330757" grpId="0" build="p" advAuto="1000"/>
      <p:bldP spid="330759" grpId="0" build="p" advAuto="1000"/>
      <p:bldP spid="330834" grpId="0" bldLvl="0" animBg="1"/>
      <p:bldP spid="330837" grpId="0"/>
      <p:bldP spid="330839" grpId="0" bldLvl="0" animBg="1"/>
      <p:bldP spid="33084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778" name="Text Box 2"/>
          <p:cNvSpPr txBox="1"/>
          <p:nvPr/>
        </p:nvSpPr>
        <p:spPr>
          <a:xfrm>
            <a:off x="1116013" y="188913"/>
            <a:ext cx="28035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地址信息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0" y="360363"/>
            <a:ext cx="9159875" cy="5145087"/>
            <a:chOff x="0" y="131"/>
            <a:chExt cx="5770" cy="3241"/>
          </a:xfrm>
        </p:grpSpPr>
        <p:sp>
          <p:nvSpPr>
            <p:cNvPr id="52228" name="Text Box 4"/>
            <p:cNvSpPr txBox="1"/>
            <p:nvPr/>
          </p:nvSpPr>
          <p:spPr>
            <a:xfrm>
              <a:off x="3360" y="131"/>
              <a:ext cx="5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99FF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52229" name="Line 5"/>
            <p:cNvSpPr/>
            <p:nvPr/>
          </p:nvSpPr>
          <p:spPr>
            <a:xfrm flipV="1">
              <a:off x="528" y="1755"/>
              <a:ext cx="0" cy="22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0" name="Line 6"/>
            <p:cNvSpPr/>
            <p:nvPr/>
          </p:nvSpPr>
          <p:spPr>
            <a:xfrm flipV="1">
              <a:off x="1008" y="1129"/>
              <a:ext cx="0" cy="22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1" name="Line 7"/>
            <p:cNvSpPr/>
            <p:nvPr/>
          </p:nvSpPr>
          <p:spPr>
            <a:xfrm flipV="1">
              <a:off x="1344" y="1755"/>
              <a:ext cx="0" cy="22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2" name="Line 8"/>
            <p:cNvSpPr/>
            <p:nvPr/>
          </p:nvSpPr>
          <p:spPr>
            <a:xfrm flipV="1">
              <a:off x="1152" y="2338"/>
              <a:ext cx="0" cy="267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3" name="Line 9"/>
            <p:cNvSpPr/>
            <p:nvPr/>
          </p:nvSpPr>
          <p:spPr>
            <a:xfrm flipV="1">
              <a:off x="768" y="2338"/>
              <a:ext cx="0" cy="267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4" name="Line 10"/>
            <p:cNvSpPr/>
            <p:nvPr/>
          </p:nvSpPr>
          <p:spPr>
            <a:xfrm flipV="1">
              <a:off x="288" y="2338"/>
              <a:ext cx="0" cy="267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5" name="Line 11"/>
            <p:cNvSpPr/>
            <p:nvPr/>
          </p:nvSpPr>
          <p:spPr>
            <a:xfrm flipV="1">
              <a:off x="1632" y="2338"/>
              <a:ext cx="0" cy="267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6" name="Text Box 12"/>
            <p:cNvSpPr txBox="1"/>
            <p:nvPr/>
          </p:nvSpPr>
          <p:spPr>
            <a:xfrm>
              <a:off x="0" y="2542"/>
              <a:ext cx="2429" cy="81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R0~R3    R0~R3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C     D     C     D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SP  PC  PSW  MDR</a:t>
              </a:r>
            </a:p>
          </p:txBody>
        </p:sp>
        <p:sp>
          <p:nvSpPr>
            <p:cNvPr id="52237" name="Text Box 13"/>
            <p:cNvSpPr txBox="1"/>
            <p:nvPr/>
          </p:nvSpPr>
          <p:spPr>
            <a:xfrm>
              <a:off x="192" y="1988"/>
              <a:ext cx="672" cy="35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A</a:t>
              </a:r>
            </a:p>
          </p:txBody>
        </p:sp>
        <p:sp>
          <p:nvSpPr>
            <p:cNvPr id="52238" name="Text Box 14"/>
            <p:cNvSpPr txBox="1"/>
            <p:nvPr/>
          </p:nvSpPr>
          <p:spPr>
            <a:xfrm>
              <a:off x="1056" y="1988"/>
              <a:ext cx="672" cy="35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B</a:t>
              </a:r>
            </a:p>
          </p:txBody>
        </p:sp>
        <p:sp>
          <p:nvSpPr>
            <p:cNvPr id="52239" name="Line 15"/>
            <p:cNvSpPr/>
            <p:nvPr/>
          </p:nvSpPr>
          <p:spPr>
            <a:xfrm>
              <a:off x="384" y="2516"/>
              <a:ext cx="336" cy="0"/>
            </a:xfrm>
            <a:prstGeom prst="line">
              <a:avLst/>
            </a:prstGeom>
            <a:ln w="12700" cap="rnd" cmpd="sng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52240" name="Line 16"/>
            <p:cNvSpPr/>
            <p:nvPr/>
          </p:nvSpPr>
          <p:spPr>
            <a:xfrm>
              <a:off x="1248" y="2516"/>
              <a:ext cx="336" cy="0"/>
            </a:xfrm>
            <a:prstGeom prst="line">
              <a:avLst/>
            </a:prstGeom>
            <a:ln w="12700" cap="rnd" cmpd="sng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52241" name="Rectangle 17"/>
            <p:cNvSpPr/>
            <p:nvPr/>
          </p:nvSpPr>
          <p:spPr>
            <a:xfrm>
              <a:off x="2112" y="1659"/>
              <a:ext cx="624" cy="266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R2</a:t>
              </a:r>
            </a:p>
          </p:txBody>
        </p:sp>
        <p:sp>
          <p:nvSpPr>
            <p:cNvPr id="52242" name="Line 18"/>
            <p:cNvSpPr/>
            <p:nvPr/>
          </p:nvSpPr>
          <p:spPr>
            <a:xfrm flipH="1">
              <a:off x="2736" y="994"/>
              <a:ext cx="52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3" name="Line 19"/>
            <p:cNvSpPr/>
            <p:nvPr/>
          </p:nvSpPr>
          <p:spPr>
            <a:xfrm flipH="1">
              <a:off x="2736" y="1393"/>
              <a:ext cx="52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4" name="Line 20"/>
            <p:cNvSpPr/>
            <p:nvPr/>
          </p:nvSpPr>
          <p:spPr>
            <a:xfrm flipH="1">
              <a:off x="2736" y="1792"/>
              <a:ext cx="240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45" name="Line 21"/>
            <p:cNvSpPr/>
            <p:nvPr/>
          </p:nvSpPr>
          <p:spPr>
            <a:xfrm flipH="1">
              <a:off x="2736" y="2147"/>
              <a:ext cx="480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6" name="Line 22"/>
            <p:cNvSpPr/>
            <p:nvPr/>
          </p:nvSpPr>
          <p:spPr>
            <a:xfrm flipH="1">
              <a:off x="2736" y="2546"/>
              <a:ext cx="52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7" name="Line 23"/>
            <p:cNvSpPr/>
            <p:nvPr/>
          </p:nvSpPr>
          <p:spPr>
            <a:xfrm flipH="1">
              <a:off x="2736" y="2945"/>
              <a:ext cx="480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8" name="Line 24"/>
            <p:cNvSpPr/>
            <p:nvPr/>
          </p:nvSpPr>
          <p:spPr>
            <a:xfrm>
              <a:off x="3744" y="292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9" name="Line 25"/>
            <p:cNvSpPr/>
            <p:nvPr/>
          </p:nvSpPr>
          <p:spPr>
            <a:xfrm>
              <a:off x="3744" y="711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0" name="Line 26"/>
            <p:cNvSpPr/>
            <p:nvPr/>
          </p:nvSpPr>
          <p:spPr>
            <a:xfrm flipH="1">
              <a:off x="3744" y="506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1" name="Line 27"/>
            <p:cNvSpPr/>
            <p:nvPr/>
          </p:nvSpPr>
          <p:spPr>
            <a:xfrm>
              <a:off x="4588" y="295"/>
              <a:ext cx="0" cy="692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2" name="Line 28"/>
            <p:cNvSpPr/>
            <p:nvPr/>
          </p:nvSpPr>
          <p:spPr>
            <a:xfrm>
              <a:off x="4732" y="516"/>
              <a:ext cx="0" cy="471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53" name="Line 29"/>
            <p:cNvSpPr/>
            <p:nvPr/>
          </p:nvSpPr>
          <p:spPr>
            <a:xfrm>
              <a:off x="5136" y="295"/>
              <a:ext cx="0" cy="692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54" name="Line 30"/>
            <p:cNvSpPr/>
            <p:nvPr/>
          </p:nvSpPr>
          <p:spPr>
            <a:xfrm>
              <a:off x="4876" y="721"/>
              <a:ext cx="0" cy="266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55" name="Line 31"/>
            <p:cNvSpPr/>
            <p:nvPr/>
          </p:nvSpPr>
          <p:spPr>
            <a:xfrm>
              <a:off x="5424" y="712"/>
              <a:ext cx="0" cy="275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52256" name="Group 32"/>
            <p:cNvGrpSpPr/>
            <p:nvPr/>
          </p:nvGrpSpPr>
          <p:grpSpPr>
            <a:xfrm>
              <a:off x="3888" y="304"/>
              <a:ext cx="144" cy="727"/>
              <a:chOff x="3888" y="452"/>
              <a:chExt cx="144" cy="720"/>
            </a:xfrm>
          </p:grpSpPr>
          <p:sp>
            <p:nvSpPr>
              <p:cNvPr id="52257" name="Line 33"/>
              <p:cNvSpPr/>
              <p:nvPr/>
            </p:nvSpPr>
            <p:spPr>
              <a:xfrm>
                <a:off x="3888" y="1172"/>
                <a:ext cx="144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58" name="Line 34"/>
              <p:cNvSpPr/>
              <p:nvPr/>
            </p:nvSpPr>
            <p:spPr>
              <a:xfrm flipV="1">
                <a:off x="4032" y="452"/>
                <a:ext cx="0" cy="72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52259" name="Group 35"/>
            <p:cNvGrpSpPr/>
            <p:nvPr/>
          </p:nvGrpSpPr>
          <p:grpSpPr>
            <a:xfrm>
              <a:off x="3888" y="507"/>
              <a:ext cx="240" cy="923"/>
              <a:chOff x="3888" y="644"/>
              <a:chExt cx="240" cy="960"/>
            </a:xfrm>
          </p:grpSpPr>
          <p:sp>
            <p:nvSpPr>
              <p:cNvPr id="52260" name="Line 36"/>
              <p:cNvSpPr/>
              <p:nvPr/>
            </p:nvSpPr>
            <p:spPr>
              <a:xfrm flipH="1">
                <a:off x="3888" y="1604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2261" name="Line 37"/>
              <p:cNvSpPr/>
              <p:nvPr/>
            </p:nvSpPr>
            <p:spPr>
              <a:xfrm flipV="1">
                <a:off x="4128" y="644"/>
                <a:ext cx="0" cy="96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2262" name="Text Box 38"/>
            <p:cNvSpPr txBox="1"/>
            <p:nvPr/>
          </p:nvSpPr>
          <p:spPr>
            <a:xfrm>
              <a:off x="2112" y="861"/>
              <a:ext cx="624" cy="3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R0</a:t>
              </a:r>
            </a:p>
          </p:txBody>
        </p:sp>
        <p:sp>
          <p:nvSpPr>
            <p:cNvPr id="52263" name="Text Box 39"/>
            <p:cNvSpPr txBox="1"/>
            <p:nvPr/>
          </p:nvSpPr>
          <p:spPr>
            <a:xfrm>
              <a:off x="2112" y="1259"/>
              <a:ext cx="624" cy="3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R1</a:t>
              </a:r>
            </a:p>
          </p:txBody>
        </p:sp>
        <p:sp>
          <p:nvSpPr>
            <p:cNvPr id="52264" name="Text Box 40"/>
            <p:cNvSpPr txBox="1"/>
            <p:nvPr/>
          </p:nvSpPr>
          <p:spPr>
            <a:xfrm>
              <a:off x="4482" y="1005"/>
              <a:ext cx="480" cy="351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</a:p>
          </p:txBody>
        </p:sp>
        <p:sp>
          <p:nvSpPr>
            <p:cNvPr id="52265" name="Text Box 41"/>
            <p:cNvSpPr txBox="1"/>
            <p:nvPr/>
          </p:nvSpPr>
          <p:spPr>
            <a:xfrm>
              <a:off x="5058" y="1005"/>
              <a:ext cx="499" cy="351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52266" name="Text Box 42"/>
            <p:cNvSpPr txBox="1"/>
            <p:nvPr/>
          </p:nvSpPr>
          <p:spPr>
            <a:xfrm>
              <a:off x="3360" y="542"/>
              <a:ext cx="5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99FF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</a:p>
          </p:txBody>
        </p:sp>
        <p:sp>
          <p:nvSpPr>
            <p:cNvPr id="52267" name="Text Box 43"/>
            <p:cNvSpPr txBox="1"/>
            <p:nvPr/>
          </p:nvSpPr>
          <p:spPr>
            <a:xfrm>
              <a:off x="1470" y="292"/>
              <a:ext cx="10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内总线</a:t>
              </a:r>
            </a:p>
          </p:txBody>
        </p:sp>
        <p:sp>
          <p:nvSpPr>
            <p:cNvPr id="52268" name="Text Box 44"/>
            <p:cNvSpPr txBox="1"/>
            <p:nvPr/>
          </p:nvSpPr>
          <p:spPr>
            <a:xfrm>
              <a:off x="2112" y="2413"/>
              <a:ext cx="624" cy="3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</a:p>
          </p:txBody>
        </p:sp>
        <p:sp>
          <p:nvSpPr>
            <p:cNvPr id="52269" name="Text Box 45"/>
            <p:cNvSpPr txBox="1"/>
            <p:nvPr/>
          </p:nvSpPr>
          <p:spPr>
            <a:xfrm>
              <a:off x="2112" y="2014"/>
              <a:ext cx="624" cy="3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R3</a:t>
              </a:r>
            </a:p>
          </p:txBody>
        </p:sp>
        <p:sp>
          <p:nvSpPr>
            <p:cNvPr id="52270" name="Text Box 46"/>
            <p:cNvSpPr txBox="1"/>
            <p:nvPr/>
          </p:nvSpPr>
          <p:spPr>
            <a:xfrm>
              <a:off x="2112" y="2812"/>
              <a:ext cx="624" cy="3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D</a:t>
              </a:r>
            </a:p>
          </p:txBody>
        </p:sp>
        <p:sp>
          <p:nvSpPr>
            <p:cNvPr id="52271" name="Text Box 47"/>
            <p:cNvSpPr txBox="1"/>
            <p:nvPr/>
          </p:nvSpPr>
          <p:spPr>
            <a:xfrm>
              <a:off x="3264" y="861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2272" name="Text Box 48"/>
            <p:cNvSpPr txBox="1"/>
            <p:nvPr/>
          </p:nvSpPr>
          <p:spPr>
            <a:xfrm>
              <a:off x="3264" y="1259"/>
              <a:ext cx="667" cy="316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52273" name="Text Box 49"/>
            <p:cNvSpPr txBox="1"/>
            <p:nvPr/>
          </p:nvSpPr>
          <p:spPr>
            <a:xfrm>
              <a:off x="3264" y="1659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IR</a:t>
              </a:r>
            </a:p>
          </p:txBody>
        </p:sp>
        <p:sp>
          <p:nvSpPr>
            <p:cNvPr id="52274" name="Text Box 50"/>
            <p:cNvSpPr txBox="1"/>
            <p:nvPr/>
          </p:nvSpPr>
          <p:spPr>
            <a:xfrm>
              <a:off x="3264" y="2014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PC</a:t>
              </a:r>
            </a:p>
          </p:txBody>
        </p:sp>
        <p:sp>
          <p:nvSpPr>
            <p:cNvPr id="52275" name="Text Box 51"/>
            <p:cNvSpPr txBox="1"/>
            <p:nvPr/>
          </p:nvSpPr>
          <p:spPr>
            <a:xfrm>
              <a:off x="3264" y="2413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SP</a:t>
              </a:r>
            </a:p>
          </p:txBody>
        </p:sp>
        <p:sp>
          <p:nvSpPr>
            <p:cNvPr id="52276" name="Text Box 52"/>
            <p:cNvSpPr txBox="1"/>
            <p:nvPr/>
          </p:nvSpPr>
          <p:spPr>
            <a:xfrm>
              <a:off x="3264" y="2812"/>
              <a:ext cx="624" cy="30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</a:p>
          </p:txBody>
        </p:sp>
        <p:sp>
          <p:nvSpPr>
            <p:cNvPr id="52277" name="Line 53"/>
            <p:cNvSpPr/>
            <p:nvPr/>
          </p:nvSpPr>
          <p:spPr>
            <a:xfrm flipH="1">
              <a:off x="2976" y="1792"/>
              <a:ext cx="28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2278" name="Line 54"/>
            <p:cNvSpPr/>
            <p:nvPr/>
          </p:nvSpPr>
          <p:spPr>
            <a:xfrm rot="-5400000">
              <a:off x="5674" y="1042"/>
              <a:ext cx="0" cy="192"/>
            </a:xfrm>
            <a:prstGeom prst="line">
              <a:avLst/>
            </a:prstGeom>
            <a:ln w="19050" cap="rnd" cmpd="sng">
              <a:solidFill>
                <a:srgbClr val="99FF33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2279" name="Line 55"/>
            <p:cNvSpPr/>
            <p:nvPr/>
          </p:nvSpPr>
          <p:spPr>
            <a:xfrm>
              <a:off x="5280" y="499"/>
              <a:ext cx="0" cy="488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0" name="Text Box 56"/>
            <p:cNvSpPr txBox="1"/>
            <p:nvPr/>
          </p:nvSpPr>
          <p:spPr>
            <a:xfrm>
              <a:off x="3360" y="336"/>
              <a:ext cx="5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99FF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52281" name="Line 57"/>
            <p:cNvSpPr/>
            <p:nvPr/>
          </p:nvSpPr>
          <p:spPr>
            <a:xfrm>
              <a:off x="4349" y="720"/>
              <a:ext cx="0" cy="1286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2" name="Text Box 58"/>
            <p:cNvSpPr txBox="1"/>
            <p:nvPr/>
          </p:nvSpPr>
          <p:spPr>
            <a:xfrm>
              <a:off x="4068" y="2016"/>
              <a:ext cx="624" cy="621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控制逻辑 </a:t>
              </a:r>
            </a:p>
          </p:txBody>
        </p:sp>
        <p:grpSp>
          <p:nvGrpSpPr>
            <p:cNvPr id="52283" name="Group 59"/>
            <p:cNvGrpSpPr/>
            <p:nvPr/>
          </p:nvGrpSpPr>
          <p:grpSpPr>
            <a:xfrm>
              <a:off x="3888" y="516"/>
              <a:ext cx="346" cy="1313"/>
              <a:chOff x="3888" y="644"/>
              <a:chExt cx="384" cy="1392"/>
            </a:xfrm>
          </p:grpSpPr>
          <p:sp>
            <p:nvSpPr>
              <p:cNvPr id="52284" name="Line 60"/>
              <p:cNvSpPr/>
              <p:nvPr/>
            </p:nvSpPr>
            <p:spPr>
              <a:xfrm>
                <a:off x="4272" y="644"/>
                <a:ext cx="0" cy="1392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85" name="Line 61"/>
              <p:cNvSpPr/>
              <p:nvPr/>
            </p:nvSpPr>
            <p:spPr>
              <a:xfrm flipH="1">
                <a:off x="3888" y="2036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52286" name="Group 62"/>
            <p:cNvGrpSpPr/>
            <p:nvPr/>
          </p:nvGrpSpPr>
          <p:grpSpPr>
            <a:xfrm>
              <a:off x="250" y="1343"/>
              <a:ext cx="1479" cy="426"/>
              <a:chOff x="557" y="3581"/>
              <a:chExt cx="1479" cy="461"/>
            </a:xfrm>
          </p:grpSpPr>
          <p:sp>
            <p:nvSpPr>
              <p:cNvPr id="52287" name="Freeform 63"/>
              <p:cNvSpPr/>
              <p:nvPr/>
            </p:nvSpPr>
            <p:spPr>
              <a:xfrm>
                <a:off x="557" y="3600"/>
                <a:ext cx="1479" cy="442"/>
              </a:xfrm>
              <a:custGeom>
                <a:avLst/>
                <a:gdLst/>
                <a:ahLst/>
                <a:cxnLst>
                  <a:cxn ang="0">
                    <a:pos x="0" y="1397"/>
                  </a:cxn>
                  <a:cxn ang="0">
                    <a:pos x="442" y="0"/>
                  </a:cxn>
                  <a:cxn ang="0">
                    <a:pos x="1104" y="0"/>
                  </a:cxn>
                  <a:cxn ang="0">
                    <a:pos x="1479" y="1397"/>
                  </a:cxn>
                  <a:cxn ang="0">
                    <a:pos x="893" y="1397"/>
                  </a:cxn>
                  <a:cxn ang="0">
                    <a:pos x="768" y="932"/>
                  </a:cxn>
                  <a:cxn ang="0">
                    <a:pos x="615" y="1397"/>
                  </a:cxn>
                  <a:cxn ang="0">
                    <a:pos x="0" y="1397"/>
                  </a:cxn>
                </a:cxnLst>
                <a:rect l="0" t="0" r="0" b="0"/>
                <a:pathLst>
                  <a:path w="1479" h="375">
                    <a:moveTo>
                      <a:pt x="0" y="375"/>
                    </a:moveTo>
                    <a:lnTo>
                      <a:pt x="442" y="0"/>
                    </a:lnTo>
                    <a:lnTo>
                      <a:pt x="1104" y="0"/>
                    </a:lnTo>
                    <a:lnTo>
                      <a:pt x="1479" y="375"/>
                    </a:lnTo>
                    <a:lnTo>
                      <a:pt x="893" y="375"/>
                    </a:lnTo>
                    <a:lnTo>
                      <a:pt x="768" y="250"/>
                    </a:lnTo>
                    <a:lnTo>
                      <a:pt x="615" y="375"/>
                    </a:lnTo>
                    <a:lnTo>
                      <a:pt x="0" y="375"/>
                    </a:lnTo>
                    <a:close/>
                  </a:path>
                </a:pathLst>
              </a:custGeom>
              <a:solidFill>
                <a:srgbClr val="FFFFCC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88" name="Text Box 64"/>
              <p:cNvSpPr txBox="1"/>
              <p:nvPr/>
            </p:nvSpPr>
            <p:spPr>
              <a:xfrm>
                <a:off x="1026" y="3581"/>
                <a:ext cx="624" cy="3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ALU</a:t>
                </a:r>
              </a:p>
            </p:txBody>
          </p:sp>
        </p:grpSp>
        <p:sp>
          <p:nvSpPr>
            <p:cNvPr id="52289" name="Freeform 65"/>
            <p:cNvSpPr/>
            <p:nvPr/>
          </p:nvSpPr>
          <p:spPr>
            <a:xfrm>
              <a:off x="1018" y="613"/>
              <a:ext cx="1987" cy="275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0"/>
                </a:cxn>
                <a:cxn ang="0">
                  <a:pos x="1987" y="0"/>
                </a:cxn>
                <a:cxn ang="0">
                  <a:pos x="1987" y="1586"/>
                </a:cxn>
              </a:cxnLst>
              <a:rect l="0" t="0" r="0" b="0"/>
              <a:pathLst>
                <a:path w="1987" h="2986">
                  <a:moveTo>
                    <a:pt x="0" y="240"/>
                  </a:moveTo>
                  <a:lnTo>
                    <a:pt x="0" y="0"/>
                  </a:lnTo>
                  <a:lnTo>
                    <a:pt x="1987" y="0"/>
                  </a:lnTo>
                  <a:lnTo>
                    <a:pt x="1987" y="2986"/>
                  </a:lnTo>
                </a:path>
              </a:pathLst>
            </a:custGeom>
            <a:noFill/>
            <a:ln w="44450" cap="flat" cmpd="sng">
              <a:solidFill>
                <a:srgbClr val="CCFF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0" name="Text Box 66"/>
            <p:cNvSpPr txBox="1"/>
            <p:nvPr/>
          </p:nvSpPr>
          <p:spPr>
            <a:xfrm>
              <a:off x="624" y="786"/>
              <a:ext cx="903" cy="35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</a:p>
          </p:txBody>
        </p:sp>
      </p:grpSp>
      <p:sp>
        <p:nvSpPr>
          <p:cNvPr id="331843" name="Text Box 67"/>
          <p:cNvSpPr txBox="1"/>
          <p:nvPr/>
        </p:nvSpPr>
        <p:spPr>
          <a:xfrm>
            <a:off x="254000" y="5399088"/>
            <a:ext cx="253047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指令地址</a:t>
            </a:r>
          </a:p>
        </p:txBody>
      </p:sp>
      <p:sp>
        <p:nvSpPr>
          <p:cNvPr id="331844" name="Text Box 68"/>
          <p:cNvSpPr txBox="1"/>
          <p:nvPr/>
        </p:nvSpPr>
        <p:spPr>
          <a:xfrm>
            <a:off x="225425" y="5932488"/>
            <a:ext cx="3138488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指令地址加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1845" name="Text Box 69"/>
          <p:cNvSpPr txBox="1"/>
          <p:nvPr/>
        </p:nvSpPr>
        <p:spPr>
          <a:xfrm>
            <a:off x="2352675" y="5399088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31846" name="Text Box 70"/>
          <p:cNvSpPr txBox="1"/>
          <p:nvPr/>
        </p:nvSpPr>
        <p:spPr>
          <a:xfrm>
            <a:off x="7026275" y="5218113"/>
            <a:ext cx="9302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</a:p>
        </p:txBody>
      </p:sp>
      <p:sp>
        <p:nvSpPr>
          <p:cNvPr id="331847" name="Line 71"/>
          <p:cNvSpPr/>
          <p:nvPr/>
        </p:nvSpPr>
        <p:spPr>
          <a:xfrm>
            <a:off x="3041650" y="5732463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48" name="Text Box 72"/>
          <p:cNvSpPr txBox="1"/>
          <p:nvPr/>
        </p:nvSpPr>
        <p:spPr>
          <a:xfrm>
            <a:off x="3479800" y="5383213"/>
            <a:ext cx="63976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31849" name="Line 73"/>
          <p:cNvSpPr/>
          <p:nvPr/>
        </p:nvSpPr>
        <p:spPr>
          <a:xfrm>
            <a:off x="3892550" y="5734050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50" name="Text Box 74"/>
          <p:cNvSpPr txBox="1"/>
          <p:nvPr/>
        </p:nvSpPr>
        <p:spPr>
          <a:xfrm>
            <a:off x="4286250" y="5414963"/>
            <a:ext cx="1128713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1851" name="Line 75"/>
          <p:cNvSpPr/>
          <p:nvPr/>
        </p:nvSpPr>
        <p:spPr>
          <a:xfrm>
            <a:off x="5226050" y="5749925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52" name="Text Box 76"/>
          <p:cNvSpPr txBox="1"/>
          <p:nvPr/>
        </p:nvSpPr>
        <p:spPr>
          <a:xfrm>
            <a:off x="5661025" y="5429250"/>
            <a:ext cx="9144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</a:p>
        </p:txBody>
      </p:sp>
      <p:sp>
        <p:nvSpPr>
          <p:cNvPr id="331853" name="Line 77"/>
          <p:cNvSpPr/>
          <p:nvPr/>
        </p:nvSpPr>
        <p:spPr>
          <a:xfrm>
            <a:off x="6194425" y="5765800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54" name="Text Box 78"/>
          <p:cNvSpPr txBox="1"/>
          <p:nvPr/>
        </p:nvSpPr>
        <p:spPr>
          <a:xfrm>
            <a:off x="6586538" y="5413375"/>
            <a:ext cx="776287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sp>
        <p:nvSpPr>
          <p:cNvPr id="331855" name="Line 79"/>
          <p:cNvSpPr/>
          <p:nvPr/>
        </p:nvSpPr>
        <p:spPr>
          <a:xfrm>
            <a:off x="7094538" y="5780088"/>
            <a:ext cx="7905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56" name="Text Box 80"/>
          <p:cNvSpPr txBox="1"/>
          <p:nvPr/>
        </p:nvSpPr>
        <p:spPr>
          <a:xfrm>
            <a:off x="7912100" y="5459413"/>
            <a:ext cx="13176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31857" name="Text Box 81"/>
          <p:cNvSpPr txBox="1"/>
          <p:nvPr/>
        </p:nvSpPr>
        <p:spPr>
          <a:xfrm>
            <a:off x="2932113" y="5932488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31858" name="Line 82"/>
          <p:cNvSpPr/>
          <p:nvPr/>
        </p:nvSpPr>
        <p:spPr>
          <a:xfrm>
            <a:off x="3606800" y="6265863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59" name="Text Box 83"/>
          <p:cNvSpPr txBox="1"/>
          <p:nvPr/>
        </p:nvSpPr>
        <p:spPr>
          <a:xfrm>
            <a:off x="4017963" y="5932488"/>
            <a:ext cx="715962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31860" name="Line 84"/>
          <p:cNvSpPr/>
          <p:nvPr/>
        </p:nvSpPr>
        <p:spPr>
          <a:xfrm>
            <a:off x="4432300" y="6281738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61" name="Text Box 85"/>
          <p:cNvSpPr txBox="1"/>
          <p:nvPr/>
        </p:nvSpPr>
        <p:spPr>
          <a:xfrm>
            <a:off x="4840288" y="5964238"/>
            <a:ext cx="11430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1862" name="Line 86"/>
          <p:cNvSpPr/>
          <p:nvPr/>
        </p:nvSpPr>
        <p:spPr>
          <a:xfrm>
            <a:off x="5780088" y="6284913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63" name="Text Box 87"/>
          <p:cNvSpPr txBox="1"/>
          <p:nvPr/>
        </p:nvSpPr>
        <p:spPr>
          <a:xfrm>
            <a:off x="6186488" y="5962650"/>
            <a:ext cx="64135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</a:p>
        </p:txBody>
      </p:sp>
      <p:sp>
        <p:nvSpPr>
          <p:cNvPr id="331864" name="Line 88"/>
          <p:cNvSpPr/>
          <p:nvPr/>
        </p:nvSpPr>
        <p:spPr>
          <a:xfrm>
            <a:off x="6734175" y="6299200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65" name="Text Box 89"/>
          <p:cNvSpPr txBox="1"/>
          <p:nvPr/>
        </p:nvSpPr>
        <p:spPr>
          <a:xfrm>
            <a:off x="7138988" y="5948363"/>
            <a:ext cx="9144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sp>
        <p:nvSpPr>
          <p:cNvPr id="331866" name="Line 90"/>
          <p:cNvSpPr/>
          <p:nvPr/>
        </p:nvSpPr>
        <p:spPr>
          <a:xfrm>
            <a:off x="7632700" y="6299200"/>
            <a:ext cx="73342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67" name="Text Box 91"/>
          <p:cNvSpPr txBox="1"/>
          <p:nvPr/>
        </p:nvSpPr>
        <p:spPr>
          <a:xfrm>
            <a:off x="8296275" y="6011863"/>
            <a:ext cx="80645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31868" name="Text Box 92"/>
          <p:cNvSpPr txBox="1"/>
          <p:nvPr/>
        </p:nvSpPr>
        <p:spPr>
          <a:xfrm>
            <a:off x="4330700" y="638175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31869" name="Line 93"/>
          <p:cNvSpPr/>
          <p:nvPr/>
        </p:nvSpPr>
        <p:spPr>
          <a:xfrm flipH="1" flipV="1">
            <a:off x="5378450" y="6453188"/>
            <a:ext cx="1588" cy="3048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1870" name="Text Box 94"/>
          <p:cNvSpPr txBox="1"/>
          <p:nvPr/>
        </p:nvSpPr>
        <p:spPr>
          <a:xfrm>
            <a:off x="7461250" y="625951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</a:p>
        </p:txBody>
      </p:sp>
      <p:sp>
        <p:nvSpPr>
          <p:cNvPr id="331871" name="Line 95"/>
          <p:cNvSpPr/>
          <p:nvPr/>
        </p:nvSpPr>
        <p:spPr>
          <a:xfrm>
            <a:off x="4910138" y="6757988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872" name="Text Box 96"/>
          <p:cNvSpPr txBox="1"/>
          <p:nvPr/>
        </p:nvSpPr>
        <p:spPr>
          <a:xfrm>
            <a:off x="5184775" y="3340100"/>
            <a:ext cx="1006475" cy="51435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</a:p>
        </p:txBody>
      </p:sp>
      <p:sp>
        <p:nvSpPr>
          <p:cNvPr id="331873" name="Rectangle 97"/>
          <p:cNvSpPr/>
          <p:nvPr/>
        </p:nvSpPr>
        <p:spPr>
          <a:xfrm>
            <a:off x="682625" y="4954588"/>
            <a:ext cx="6588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PC</a:t>
            </a:r>
          </a:p>
        </p:txBody>
      </p:sp>
      <p:sp>
        <p:nvSpPr>
          <p:cNvPr id="331874" name="Line 98"/>
          <p:cNvSpPr/>
          <p:nvPr/>
        </p:nvSpPr>
        <p:spPr>
          <a:xfrm rot="-5400000" flipV="1">
            <a:off x="969963" y="4087813"/>
            <a:ext cx="460375" cy="0"/>
          </a:xfrm>
          <a:prstGeom prst="line">
            <a:avLst/>
          </a:prstGeom>
          <a:ln w="41275" cap="sq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75" name="Text Box 99"/>
          <p:cNvSpPr txBox="1"/>
          <p:nvPr/>
        </p:nvSpPr>
        <p:spPr>
          <a:xfrm>
            <a:off x="306388" y="3309938"/>
            <a:ext cx="1082675" cy="557212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</a:p>
        </p:txBody>
      </p:sp>
      <p:sp>
        <p:nvSpPr>
          <p:cNvPr id="331876" name="Line 100"/>
          <p:cNvSpPr/>
          <p:nvPr/>
        </p:nvSpPr>
        <p:spPr>
          <a:xfrm rot="-5400000" flipV="1">
            <a:off x="638175" y="3135313"/>
            <a:ext cx="388938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" name="Group 101"/>
          <p:cNvGrpSpPr/>
          <p:nvPr/>
        </p:nvGrpSpPr>
        <p:grpSpPr>
          <a:xfrm>
            <a:off x="381000" y="2259013"/>
            <a:ext cx="2376488" cy="700087"/>
            <a:chOff x="4522" y="2506"/>
            <a:chExt cx="1478" cy="441"/>
          </a:xfrm>
        </p:grpSpPr>
        <p:sp>
          <p:nvSpPr>
            <p:cNvPr id="52326" name="Freeform 102"/>
            <p:cNvSpPr/>
            <p:nvPr/>
          </p:nvSpPr>
          <p:spPr>
            <a:xfrm>
              <a:off x="4522" y="2535"/>
              <a:ext cx="1478" cy="412"/>
            </a:xfrm>
            <a:custGeom>
              <a:avLst/>
              <a:gdLst/>
              <a:ahLst/>
              <a:cxnLst>
                <a:cxn ang="0">
                  <a:pos x="0" y="412"/>
                </a:cxn>
                <a:cxn ang="0">
                  <a:pos x="461" y="0"/>
                </a:cxn>
                <a:cxn ang="0">
                  <a:pos x="1094" y="0"/>
                </a:cxn>
                <a:cxn ang="0">
                  <a:pos x="1478" y="412"/>
                </a:cxn>
                <a:cxn ang="0">
                  <a:pos x="883" y="412"/>
                </a:cxn>
                <a:cxn ang="0">
                  <a:pos x="778" y="268"/>
                </a:cxn>
                <a:cxn ang="0">
                  <a:pos x="643" y="412"/>
                </a:cxn>
                <a:cxn ang="0">
                  <a:pos x="0" y="412"/>
                </a:cxn>
              </a:cxnLst>
              <a:rect l="0" t="0" r="0" b="0"/>
              <a:pathLst>
                <a:path w="1478" h="412">
                  <a:moveTo>
                    <a:pt x="0" y="412"/>
                  </a:moveTo>
                  <a:lnTo>
                    <a:pt x="461" y="0"/>
                  </a:lnTo>
                  <a:lnTo>
                    <a:pt x="1094" y="0"/>
                  </a:lnTo>
                  <a:lnTo>
                    <a:pt x="1478" y="412"/>
                  </a:lnTo>
                  <a:lnTo>
                    <a:pt x="883" y="412"/>
                  </a:lnTo>
                  <a:lnTo>
                    <a:pt x="778" y="268"/>
                  </a:lnTo>
                  <a:lnTo>
                    <a:pt x="643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FF6600"/>
            </a:solidFill>
            <a:ln w="2857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7" name="Rectangle 103"/>
            <p:cNvSpPr/>
            <p:nvPr/>
          </p:nvSpPr>
          <p:spPr>
            <a:xfrm>
              <a:off x="5111" y="2506"/>
              <a:ext cx="5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</p:grpSp>
      <p:sp>
        <p:nvSpPr>
          <p:cNvPr id="331880" name="Line 104"/>
          <p:cNvSpPr/>
          <p:nvPr/>
        </p:nvSpPr>
        <p:spPr>
          <a:xfrm rot="-5400000" flipV="1">
            <a:off x="1400175" y="2130425"/>
            <a:ext cx="390525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81" name="Text Box 105"/>
          <p:cNvSpPr txBox="1"/>
          <p:nvPr/>
        </p:nvSpPr>
        <p:spPr>
          <a:xfrm>
            <a:off x="976313" y="1404938"/>
            <a:ext cx="1463675" cy="557212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31882" name="Freeform 106"/>
          <p:cNvSpPr/>
          <p:nvPr/>
        </p:nvSpPr>
        <p:spPr>
          <a:xfrm>
            <a:off x="1616075" y="1128713"/>
            <a:ext cx="3155950" cy="4387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0" t="0" r="0" b="0"/>
            <a:pathLst>
              <a:path w="1997" h="2746">
                <a:moveTo>
                  <a:pt x="10" y="164"/>
                </a:moveTo>
                <a:lnTo>
                  <a:pt x="0" y="0"/>
                </a:lnTo>
                <a:lnTo>
                  <a:pt x="1997" y="0"/>
                </a:lnTo>
                <a:lnTo>
                  <a:pt x="1997" y="2746"/>
                </a:lnTo>
              </a:path>
            </a:pathLst>
          </a:custGeom>
          <a:noFill/>
          <a:ln w="508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883" name="Rectangle 107"/>
          <p:cNvSpPr/>
          <p:nvPr/>
        </p:nvSpPr>
        <p:spPr>
          <a:xfrm>
            <a:off x="2514600" y="620713"/>
            <a:ext cx="1344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1884" name="Line 108"/>
          <p:cNvSpPr/>
          <p:nvPr/>
        </p:nvSpPr>
        <p:spPr>
          <a:xfrm>
            <a:off x="4786313" y="1725613"/>
            <a:ext cx="388937" cy="0"/>
          </a:xfrm>
          <a:prstGeom prst="line">
            <a:avLst/>
          </a:prstGeom>
          <a:ln w="38100" cap="sq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85" name="Text Box 109"/>
          <p:cNvSpPr txBox="1"/>
          <p:nvPr/>
        </p:nvSpPr>
        <p:spPr>
          <a:xfrm>
            <a:off x="5186362" y="1509713"/>
            <a:ext cx="1076325" cy="477054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5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31886" name="Text Box 110"/>
          <p:cNvSpPr txBox="1"/>
          <p:nvPr/>
        </p:nvSpPr>
        <p:spPr>
          <a:xfrm>
            <a:off x="2532063" y="1700213"/>
            <a:ext cx="838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18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31887" name="Freeform 111"/>
          <p:cNvSpPr/>
          <p:nvPr/>
        </p:nvSpPr>
        <p:spPr>
          <a:xfrm flipH="1">
            <a:off x="2378075" y="2319338"/>
            <a:ext cx="442913" cy="242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279" h="153">
                <a:moveTo>
                  <a:pt x="0" y="0"/>
                </a:moveTo>
                <a:lnTo>
                  <a:pt x="0" y="153"/>
                </a:lnTo>
                <a:lnTo>
                  <a:pt x="279" y="153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888" name="Line 112"/>
          <p:cNvSpPr/>
          <p:nvPr/>
        </p:nvSpPr>
        <p:spPr>
          <a:xfrm>
            <a:off x="4770438" y="3554413"/>
            <a:ext cx="358775" cy="0"/>
          </a:xfrm>
          <a:prstGeom prst="line">
            <a:avLst/>
          </a:prstGeom>
          <a:ln w="44450" cap="sq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3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3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3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3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3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3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3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3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3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3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3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3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3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33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31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3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build="p"/>
      <p:bldP spid="331843" grpId="0"/>
      <p:bldP spid="331844" grpId="0"/>
      <p:bldP spid="331845" grpId="0"/>
      <p:bldP spid="331846" grpId="0"/>
      <p:bldP spid="331848" grpId="0"/>
      <p:bldP spid="331850" grpId="0"/>
      <p:bldP spid="331852" grpId="0"/>
      <p:bldP spid="331854" grpId="0"/>
      <p:bldP spid="331856" grpId="0"/>
      <p:bldP spid="331857" grpId="0"/>
      <p:bldP spid="331859" grpId="0"/>
      <p:bldP spid="331861" grpId="0"/>
      <p:bldP spid="331863" grpId="0"/>
      <p:bldP spid="331865" grpId="0"/>
      <p:bldP spid="331867" grpId="0" build="p" advAuto="1000"/>
      <p:bldP spid="331868" grpId="0" build="p"/>
      <p:bldP spid="331870" grpId="0"/>
      <p:bldP spid="331872" grpId="0" bldLvl="0" animBg="1"/>
      <p:bldP spid="331873" grpId="0"/>
      <p:bldP spid="331875" grpId="0" bldLvl="0" animBg="1"/>
      <p:bldP spid="331881" grpId="0" bldLvl="0" animBg="1"/>
      <p:bldP spid="331883" grpId="0"/>
      <p:bldP spid="331885" grpId="0" bldLvl="0" animBg="1"/>
      <p:bldP spid="33188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Line 2"/>
          <p:cNvSpPr/>
          <p:nvPr/>
        </p:nvSpPr>
        <p:spPr>
          <a:xfrm flipV="1">
            <a:off x="838200" y="252095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51" name="Line 3"/>
          <p:cNvSpPr/>
          <p:nvPr/>
        </p:nvSpPr>
        <p:spPr>
          <a:xfrm flipV="1">
            <a:off x="1600200" y="168275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52" name="Line 4"/>
          <p:cNvSpPr/>
          <p:nvPr/>
        </p:nvSpPr>
        <p:spPr>
          <a:xfrm flipV="1">
            <a:off x="2133600" y="252095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53" name="Line 5"/>
          <p:cNvSpPr/>
          <p:nvPr/>
        </p:nvSpPr>
        <p:spPr>
          <a:xfrm flipV="1">
            <a:off x="1828800" y="335915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54" name="Line 6"/>
          <p:cNvSpPr/>
          <p:nvPr/>
        </p:nvSpPr>
        <p:spPr>
          <a:xfrm flipV="1">
            <a:off x="1219200" y="335915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55" name="Line 7"/>
          <p:cNvSpPr/>
          <p:nvPr/>
        </p:nvSpPr>
        <p:spPr>
          <a:xfrm flipV="1">
            <a:off x="457200" y="335915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56" name="Line 8"/>
          <p:cNvSpPr/>
          <p:nvPr/>
        </p:nvSpPr>
        <p:spPr>
          <a:xfrm flipV="1">
            <a:off x="2590800" y="335915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57" name="Line 9"/>
          <p:cNvSpPr/>
          <p:nvPr/>
        </p:nvSpPr>
        <p:spPr>
          <a:xfrm flipV="1">
            <a:off x="1600200" y="84455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58" name="Text Box 10"/>
          <p:cNvSpPr txBox="1"/>
          <p:nvPr/>
        </p:nvSpPr>
        <p:spPr>
          <a:xfrm>
            <a:off x="0" y="3968750"/>
            <a:ext cx="3276600" cy="111442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MBR</a:t>
            </a:r>
          </a:p>
        </p:txBody>
      </p:sp>
      <p:sp>
        <p:nvSpPr>
          <p:cNvPr id="53259" name="Text Box 11"/>
          <p:cNvSpPr txBox="1"/>
          <p:nvPr/>
        </p:nvSpPr>
        <p:spPr>
          <a:xfrm>
            <a:off x="304800" y="282575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3260" name="Text Box 12"/>
          <p:cNvSpPr txBox="1"/>
          <p:nvPr/>
        </p:nvSpPr>
        <p:spPr>
          <a:xfrm>
            <a:off x="990600" y="1225550"/>
            <a:ext cx="12954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grpSp>
        <p:nvGrpSpPr>
          <p:cNvPr id="53261" name="Group 13"/>
          <p:cNvGrpSpPr/>
          <p:nvPr/>
        </p:nvGrpSpPr>
        <p:grpSpPr>
          <a:xfrm>
            <a:off x="381000" y="1987550"/>
            <a:ext cx="2286000" cy="533400"/>
            <a:chOff x="240" y="1104"/>
            <a:chExt cx="1440" cy="336"/>
          </a:xfrm>
        </p:grpSpPr>
        <p:sp>
          <p:nvSpPr>
            <p:cNvPr id="53262" name="Line 14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3" name="Line 15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4" name="Line 16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5" name="Line 17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6" name="Line 18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7" name="Line 19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8" name="Line 20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9" name="Line 21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3270" name="Text Box 22"/>
          <p:cNvSpPr txBox="1"/>
          <p:nvPr/>
        </p:nvSpPr>
        <p:spPr>
          <a:xfrm>
            <a:off x="1676400" y="282575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3271" name="Text Box 23"/>
          <p:cNvSpPr txBox="1"/>
          <p:nvPr/>
        </p:nvSpPr>
        <p:spPr>
          <a:xfrm>
            <a:off x="1066800" y="198755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53272" name="Line 24"/>
          <p:cNvSpPr/>
          <p:nvPr/>
        </p:nvSpPr>
        <p:spPr>
          <a:xfrm>
            <a:off x="609600" y="366395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3273" name="Line 25"/>
          <p:cNvSpPr/>
          <p:nvPr/>
        </p:nvSpPr>
        <p:spPr>
          <a:xfrm>
            <a:off x="1981200" y="366395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3274" name="Rectangle 26"/>
          <p:cNvSpPr/>
          <p:nvPr/>
        </p:nvSpPr>
        <p:spPr>
          <a:xfrm>
            <a:off x="3352800" y="2673350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</a:p>
        </p:txBody>
      </p:sp>
      <p:sp>
        <p:nvSpPr>
          <p:cNvPr id="53275" name="Line 27"/>
          <p:cNvSpPr/>
          <p:nvPr/>
        </p:nvSpPr>
        <p:spPr>
          <a:xfrm>
            <a:off x="1600200" y="844550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76" name="Line 28"/>
          <p:cNvSpPr/>
          <p:nvPr/>
        </p:nvSpPr>
        <p:spPr>
          <a:xfrm>
            <a:off x="4724400" y="84455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77" name="Line 29"/>
          <p:cNvSpPr/>
          <p:nvPr/>
        </p:nvSpPr>
        <p:spPr>
          <a:xfrm flipH="1">
            <a:off x="4343400" y="153035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278" name="Line 30"/>
          <p:cNvSpPr/>
          <p:nvPr/>
        </p:nvSpPr>
        <p:spPr>
          <a:xfrm flipH="1">
            <a:off x="4343400" y="221615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279" name="Line 31"/>
          <p:cNvSpPr/>
          <p:nvPr/>
        </p:nvSpPr>
        <p:spPr>
          <a:xfrm flipH="1">
            <a:off x="4343400" y="290195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80" name="Line 32"/>
          <p:cNvSpPr/>
          <p:nvPr/>
        </p:nvSpPr>
        <p:spPr>
          <a:xfrm flipH="1">
            <a:off x="4343400" y="351155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281" name="Line 33"/>
          <p:cNvSpPr/>
          <p:nvPr/>
        </p:nvSpPr>
        <p:spPr>
          <a:xfrm flipH="1">
            <a:off x="4343400" y="419735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282" name="Line 34"/>
          <p:cNvSpPr/>
          <p:nvPr/>
        </p:nvSpPr>
        <p:spPr>
          <a:xfrm flipH="1">
            <a:off x="4343400" y="488315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283" name="Line 35"/>
          <p:cNvSpPr/>
          <p:nvPr/>
        </p:nvSpPr>
        <p:spPr>
          <a:xfrm>
            <a:off x="5943600" y="38735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84" name="Line 36"/>
          <p:cNvSpPr/>
          <p:nvPr/>
        </p:nvSpPr>
        <p:spPr>
          <a:xfrm>
            <a:off x="5943600" y="99695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85" name="Line 37"/>
          <p:cNvSpPr/>
          <p:nvPr/>
        </p:nvSpPr>
        <p:spPr>
          <a:xfrm flipH="1">
            <a:off x="5943600" y="69215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86" name="Line 38"/>
          <p:cNvSpPr/>
          <p:nvPr/>
        </p:nvSpPr>
        <p:spPr>
          <a:xfrm>
            <a:off x="7315200" y="38735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87" name="Line 39"/>
          <p:cNvSpPr/>
          <p:nvPr/>
        </p:nvSpPr>
        <p:spPr>
          <a:xfrm>
            <a:off x="7543800" y="69215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288" name="Line 40"/>
          <p:cNvSpPr/>
          <p:nvPr/>
        </p:nvSpPr>
        <p:spPr>
          <a:xfrm>
            <a:off x="8153400" y="38735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289" name="Line 41"/>
          <p:cNvSpPr/>
          <p:nvPr/>
        </p:nvSpPr>
        <p:spPr>
          <a:xfrm>
            <a:off x="7772400" y="99695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290" name="Line 42"/>
          <p:cNvSpPr/>
          <p:nvPr/>
        </p:nvSpPr>
        <p:spPr>
          <a:xfrm>
            <a:off x="8610600" y="99695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291" name="Line 43"/>
          <p:cNvSpPr/>
          <p:nvPr/>
        </p:nvSpPr>
        <p:spPr>
          <a:xfrm>
            <a:off x="6172200" y="1530350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92" name="Line 44"/>
          <p:cNvSpPr/>
          <p:nvPr/>
        </p:nvSpPr>
        <p:spPr>
          <a:xfrm flipV="1">
            <a:off x="6400800" y="38735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93" name="Line 45"/>
          <p:cNvSpPr/>
          <p:nvPr/>
        </p:nvSpPr>
        <p:spPr>
          <a:xfrm flipH="1">
            <a:off x="6172200" y="221615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94" name="Line 46"/>
          <p:cNvSpPr/>
          <p:nvPr/>
        </p:nvSpPr>
        <p:spPr>
          <a:xfrm flipV="1">
            <a:off x="6553200" y="692150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95" name="Line 47"/>
          <p:cNvSpPr/>
          <p:nvPr/>
        </p:nvSpPr>
        <p:spPr>
          <a:xfrm>
            <a:off x="6781800" y="69215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96" name="Line 48"/>
          <p:cNvSpPr/>
          <p:nvPr/>
        </p:nvSpPr>
        <p:spPr>
          <a:xfrm flipH="1">
            <a:off x="6172200" y="290195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97" name="Text Box 49"/>
          <p:cNvSpPr txBox="1"/>
          <p:nvPr/>
        </p:nvSpPr>
        <p:spPr>
          <a:xfrm>
            <a:off x="3352800" y="130175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</a:p>
        </p:txBody>
      </p:sp>
      <p:sp>
        <p:nvSpPr>
          <p:cNvPr id="53298" name="Text Box 50"/>
          <p:cNvSpPr txBox="1"/>
          <p:nvPr/>
        </p:nvSpPr>
        <p:spPr>
          <a:xfrm>
            <a:off x="3352800" y="198755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</a:p>
        </p:txBody>
      </p:sp>
      <p:sp>
        <p:nvSpPr>
          <p:cNvPr id="53299" name="Text Box 51"/>
          <p:cNvSpPr txBox="1"/>
          <p:nvPr/>
        </p:nvSpPr>
        <p:spPr>
          <a:xfrm>
            <a:off x="7162800" y="1454150"/>
            <a:ext cx="7620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3300" name="Text Box 52"/>
          <p:cNvSpPr txBox="1"/>
          <p:nvPr/>
        </p:nvSpPr>
        <p:spPr>
          <a:xfrm>
            <a:off x="8077200" y="1454150"/>
            <a:ext cx="6858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53301" name="Text Box 53"/>
          <p:cNvSpPr txBox="1"/>
          <p:nvPr/>
        </p:nvSpPr>
        <p:spPr>
          <a:xfrm>
            <a:off x="5334000" y="76835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</a:p>
        </p:txBody>
      </p:sp>
      <p:sp>
        <p:nvSpPr>
          <p:cNvPr id="53302" name="Text Box 54"/>
          <p:cNvSpPr txBox="1"/>
          <p:nvPr/>
        </p:nvSpPr>
        <p:spPr>
          <a:xfrm>
            <a:off x="2286000" y="31115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53303" name="Text Box 55"/>
          <p:cNvSpPr txBox="1"/>
          <p:nvPr/>
        </p:nvSpPr>
        <p:spPr>
          <a:xfrm>
            <a:off x="3352800" y="396875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3304" name="Text Box 56"/>
          <p:cNvSpPr txBox="1"/>
          <p:nvPr/>
        </p:nvSpPr>
        <p:spPr>
          <a:xfrm>
            <a:off x="3352800" y="328295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R3</a:t>
            </a:r>
          </a:p>
        </p:txBody>
      </p:sp>
      <p:sp>
        <p:nvSpPr>
          <p:cNvPr id="53305" name="Text Box 57"/>
          <p:cNvSpPr txBox="1"/>
          <p:nvPr/>
        </p:nvSpPr>
        <p:spPr>
          <a:xfrm>
            <a:off x="3352800" y="465455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3306" name="Text Box 58"/>
          <p:cNvSpPr txBox="1"/>
          <p:nvPr/>
        </p:nvSpPr>
        <p:spPr>
          <a:xfrm>
            <a:off x="5181600" y="130175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53307" name="Text Box 59"/>
          <p:cNvSpPr txBox="1"/>
          <p:nvPr/>
        </p:nvSpPr>
        <p:spPr>
          <a:xfrm>
            <a:off x="5181600" y="1987550"/>
            <a:ext cx="990600" cy="46037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53308" name="Text Box 60"/>
          <p:cNvSpPr txBox="1"/>
          <p:nvPr/>
        </p:nvSpPr>
        <p:spPr>
          <a:xfrm>
            <a:off x="5181600" y="267335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</a:p>
        </p:txBody>
      </p:sp>
      <p:sp>
        <p:nvSpPr>
          <p:cNvPr id="53309" name="Text Box 61"/>
          <p:cNvSpPr txBox="1"/>
          <p:nvPr/>
        </p:nvSpPr>
        <p:spPr>
          <a:xfrm>
            <a:off x="5181600" y="328295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53310" name="Text Box 62"/>
          <p:cNvSpPr txBox="1"/>
          <p:nvPr/>
        </p:nvSpPr>
        <p:spPr>
          <a:xfrm>
            <a:off x="5181600" y="396875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SP</a:t>
            </a:r>
          </a:p>
        </p:txBody>
      </p:sp>
      <p:sp>
        <p:nvSpPr>
          <p:cNvPr id="53311" name="Text Box 63"/>
          <p:cNvSpPr txBox="1"/>
          <p:nvPr/>
        </p:nvSpPr>
        <p:spPr>
          <a:xfrm>
            <a:off x="5181600" y="465455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</a:p>
        </p:txBody>
      </p:sp>
      <p:sp>
        <p:nvSpPr>
          <p:cNvPr id="53312" name="Line 64"/>
          <p:cNvSpPr/>
          <p:nvPr/>
        </p:nvSpPr>
        <p:spPr>
          <a:xfrm flipH="1">
            <a:off x="4724400" y="290195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53313" name="Line 65"/>
          <p:cNvSpPr/>
          <p:nvPr/>
        </p:nvSpPr>
        <p:spPr>
          <a:xfrm rot="-5400000">
            <a:off x="8991600" y="1530350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3314" name="Line 66"/>
          <p:cNvSpPr/>
          <p:nvPr/>
        </p:nvSpPr>
        <p:spPr>
          <a:xfrm>
            <a:off x="8382000" y="69215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315" name="Text Box 67"/>
          <p:cNvSpPr txBox="1"/>
          <p:nvPr/>
        </p:nvSpPr>
        <p:spPr>
          <a:xfrm>
            <a:off x="5334000" y="15875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53316" name="Text Box 68"/>
          <p:cNvSpPr txBox="1"/>
          <p:nvPr/>
        </p:nvSpPr>
        <p:spPr>
          <a:xfrm>
            <a:off x="5334000" y="46355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53317" name="Line 69"/>
          <p:cNvSpPr/>
          <p:nvPr/>
        </p:nvSpPr>
        <p:spPr>
          <a:xfrm>
            <a:off x="7010400" y="99695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3318" name="Text Box 70"/>
          <p:cNvSpPr txBox="1"/>
          <p:nvPr/>
        </p:nvSpPr>
        <p:spPr>
          <a:xfrm>
            <a:off x="6553200" y="3206750"/>
            <a:ext cx="990600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2871" name="Text Box 71"/>
          <p:cNvSpPr txBox="1"/>
          <p:nvPr/>
        </p:nvSpPr>
        <p:spPr>
          <a:xfrm>
            <a:off x="285750" y="5097463"/>
            <a:ext cx="26384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转移地址</a:t>
            </a:r>
          </a:p>
        </p:txBody>
      </p:sp>
      <p:sp>
        <p:nvSpPr>
          <p:cNvPr id="332872" name="Text Box 72"/>
          <p:cNvSpPr txBox="1"/>
          <p:nvPr/>
        </p:nvSpPr>
        <p:spPr>
          <a:xfrm>
            <a:off x="7164388" y="1438275"/>
            <a:ext cx="7620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99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</a:p>
        </p:txBody>
      </p:sp>
      <p:sp>
        <p:nvSpPr>
          <p:cNvPr id="53321" name="Text Box 73"/>
          <p:cNvSpPr txBox="1"/>
          <p:nvPr/>
        </p:nvSpPr>
        <p:spPr>
          <a:xfrm>
            <a:off x="5181600" y="267335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</a:p>
        </p:txBody>
      </p:sp>
      <p:sp>
        <p:nvSpPr>
          <p:cNvPr id="332874" name="Text Box 74"/>
          <p:cNvSpPr txBox="1"/>
          <p:nvPr/>
        </p:nvSpPr>
        <p:spPr>
          <a:xfrm>
            <a:off x="3348038" y="1281113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99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332875" name="Text Box 75"/>
          <p:cNvSpPr txBox="1"/>
          <p:nvPr/>
        </p:nvSpPr>
        <p:spPr>
          <a:xfrm>
            <a:off x="1508125" y="38481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332876" name="Line 76"/>
          <p:cNvSpPr/>
          <p:nvPr/>
        </p:nvSpPr>
        <p:spPr>
          <a:xfrm flipV="1">
            <a:off x="1828800" y="335915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877" name="Text Box 77"/>
          <p:cNvSpPr txBox="1"/>
          <p:nvPr/>
        </p:nvSpPr>
        <p:spPr>
          <a:xfrm>
            <a:off x="1679575" y="2852738"/>
            <a:ext cx="1066800" cy="557212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99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2878" name="Line 78"/>
          <p:cNvSpPr/>
          <p:nvPr/>
        </p:nvSpPr>
        <p:spPr>
          <a:xfrm flipV="1">
            <a:off x="2133600" y="252095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Group 79"/>
          <p:cNvGrpSpPr/>
          <p:nvPr/>
        </p:nvGrpSpPr>
        <p:grpSpPr>
          <a:xfrm>
            <a:off x="381000" y="1987550"/>
            <a:ext cx="2286000" cy="533400"/>
            <a:chOff x="240" y="1104"/>
            <a:chExt cx="1440" cy="336"/>
          </a:xfrm>
        </p:grpSpPr>
        <p:sp>
          <p:nvSpPr>
            <p:cNvPr id="53328" name="Line 80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29" name="Line 81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0" name="Line 82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1" name="Line 83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2" name="Line 84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3" name="Line 85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4" name="Line 86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5" name="Line 87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2888" name="Text Box 88"/>
          <p:cNvSpPr txBox="1"/>
          <p:nvPr/>
        </p:nvSpPr>
        <p:spPr>
          <a:xfrm>
            <a:off x="1068388" y="1984375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332889" name="Line 89"/>
          <p:cNvSpPr/>
          <p:nvPr/>
        </p:nvSpPr>
        <p:spPr>
          <a:xfrm flipV="1">
            <a:off x="1600200" y="168275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890" name="Text Box 90"/>
          <p:cNvSpPr txBox="1"/>
          <p:nvPr/>
        </p:nvSpPr>
        <p:spPr>
          <a:xfrm>
            <a:off x="992188" y="1230313"/>
            <a:ext cx="12954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99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32891" name="Line 91"/>
          <p:cNvSpPr/>
          <p:nvPr/>
        </p:nvSpPr>
        <p:spPr>
          <a:xfrm flipV="1">
            <a:off x="1600200" y="844550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892" name="Line 92"/>
          <p:cNvSpPr/>
          <p:nvPr/>
        </p:nvSpPr>
        <p:spPr>
          <a:xfrm>
            <a:off x="1600200" y="844550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93" name="Line 93"/>
          <p:cNvSpPr/>
          <p:nvPr/>
        </p:nvSpPr>
        <p:spPr>
          <a:xfrm>
            <a:off x="4724400" y="844550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894" name="Text Box 94"/>
          <p:cNvSpPr txBox="1"/>
          <p:nvPr/>
        </p:nvSpPr>
        <p:spPr>
          <a:xfrm>
            <a:off x="2293938" y="31750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2895" name="Line 95"/>
          <p:cNvSpPr/>
          <p:nvPr/>
        </p:nvSpPr>
        <p:spPr>
          <a:xfrm flipH="1">
            <a:off x="4724400" y="3511550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32896" name="Text Box 96"/>
          <p:cNvSpPr txBox="1"/>
          <p:nvPr/>
        </p:nvSpPr>
        <p:spPr>
          <a:xfrm>
            <a:off x="5194300" y="3284538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99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32897" name="Line 97"/>
          <p:cNvSpPr/>
          <p:nvPr/>
        </p:nvSpPr>
        <p:spPr>
          <a:xfrm flipH="1">
            <a:off x="4727575" y="1530350"/>
            <a:ext cx="460375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32898" name="Text Box 98"/>
          <p:cNvSpPr txBox="1"/>
          <p:nvPr/>
        </p:nvSpPr>
        <p:spPr>
          <a:xfrm>
            <a:off x="5173663" y="1290638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99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32899" name="Line 99"/>
          <p:cNvSpPr/>
          <p:nvPr/>
        </p:nvSpPr>
        <p:spPr>
          <a:xfrm>
            <a:off x="6172200" y="1530350"/>
            <a:ext cx="2286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900" name="Line 100"/>
          <p:cNvSpPr/>
          <p:nvPr/>
        </p:nvSpPr>
        <p:spPr>
          <a:xfrm flipV="1">
            <a:off x="6400800" y="387350"/>
            <a:ext cx="0" cy="1143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901" name="Line 101"/>
          <p:cNvSpPr/>
          <p:nvPr/>
        </p:nvSpPr>
        <p:spPr>
          <a:xfrm>
            <a:off x="5943600" y="387350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902" name="Line 102"/>
          <p:cNvSpPr/>
          <p:nvPr/>
        </p:nvSpPr>
        <p:spPr>
          <a:xfrm>
            <a:off x="7315200" y="387350"/>
            <a:ext cx="0" cy="1066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903" name="Line 103"/>
          <p:cNvSpPr/>
          <p:nvPr/>
        </p:nvSpPr>
        <p:spPr>
          <a:xfrm>
            <a:off x="7543800" y="692150"/>
            <a:ext cx="0" cy="762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32904" name="Line 104"/>
          <p:cNvSpPr/>
          <p:nvPr/>
        </p:nvSpPr>
        <p:spPr>
          <a:xfrm flipH="1">
            <a:off x="5943600" y="692150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905" name="Line 105"/>
          <p:cNvSpPr/>
          <p:nvPr/>
        </p:nvSpPr>
        <p:spPr>
          <a:xfrm flipV="1">
            <a:off x="6553200" y="692150"/>
            <a:ext cx="0" cy="1524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906" name="Line 106"/>
          <p:cNvSpPr/>
          <p:nvPr/>
        </p:nvSpPr>
        <p:spPr>
          <a:xfrm flipH="1">
            <a:off x="6172200" y="2216150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907" name="Text Box 107"/>
          <p:cNvSpPr txBox="1"/>
          <p:nvPr/>
        </p:nvSpPr>
        <p:spPr>
          <a:xfrm>
            <a:off x="5173663" y="198755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99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32908" name="Text Box 108"/>
          <p:cNvSpPr txBox="1"/>
          <p:nvPr/>
        </p:nvSpPr>
        <p:spPr>
          <a:xfrm>
            <a:off x="2209800" y="4654550"/>
            <a:ext cx="990600" cy="457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32909" name="Line 109"/>
          <p:cNvSpPr/>
          <p:nvPr/>
        </p:nvSpPr>
        <p:spPr>
          <a:xfrm flipV="1">
            <a:off x="2590800" y="335915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910" name="Text Box 110"/>
          <p:cNvSpPr txBox="1"/>
          <p:nvPr/>
        </p:nvSpPr>
        <p:spPr>
          <a:xfrm>
            <a:off x="411163" y="5632450"/>
            <a:ext cx="2667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寄存器寻址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32911" name="Text Box 111"/>
          <p:cNvSpPr txBox="1"/>
          <p:nvPr/>
        </p:nvSpPr>
        <p:spPr>
          <a:xfrm>
            <a:off x="2708275" y="5654675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</a:p>
        </p:txBody>
      </p:sp>
      <p:sp>
        <p:nvSpPr>
          <p:cNvPr id="332912" name="Text Box 112"/>
          <p:cNvSpPr txBox="1"/>
          <p:nvPr/>
        </p:nvSpPr>
        <p:spPr>
          <a:xfrm>
            <a:off x="7200900" y="548322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</a:p>
        </p:txBody>
      </p:sp>
      <p:sp>
        <p:nvSpPr>
          <p:cNvPr id="332913" name="Line 113"/>
          <p:cNvSpPr/>
          <p:nvPr/>
        </p:nvSpPr>
        <p:spPr>
          <a:xfrm>
            <a:off x="3346450" y="600392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914" name="Text Box 114"/>
          <p:cNvSpPr txBox="1"/>
          <p:nvPr/>
        </p:nvSpPr>
        <p:spPr>
          <a:xfrm>
            <a:off x="3740150" y="5654675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2915" name="Line 115"/>
          <p:cNvSpPr/>
          <p:nvPr/>
        </p:nvSpPr>
        <p:spPr>
          <a:xfrm>
            <a:off x="4137025" y="600392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916" name="Text Box 116"/>
          <p:cNvSpPr txBox="1"/>
          <p:nvPr/>
        </p:nvSpPr>
        <p:spPr>
          <a:xfrm>
            <a:off x="4549775" y="5654675"/>
            <a:ext cx="11430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2917" name="Line 117"/>
          <p:cNvSpPr/>
          <p:nvPr/>
        </p:nvSpPr>
        <p:spPr>
          <a:xfrm>
            <a:off x="5451475" y="600392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918" name="Text Box 118"/>
          <p:cNvSpPr txBox="1"/>
          <p:nvPr/>
        </p:nvSpPr>
        <p:spPr>
          <a:xfrm>
            <a:off x="5832475" y="5668963"/>
            <a:ext cx="70167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</a:p>
        </p:txBody>
      </p:sp>
      <p:sp>
        <p:nvSpPr>
          <p:cNvPr id="332919" name="Line 119"/>
          <p:cNvSpPr/>
          <p:nvPr/>
        </p:nvSpPr>
        <p:spPr>
          <a:xfrm>
            <a:off x="6362700" y="60198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920" name="Text Box 120"/>
          <p:cNvSpPr txBox="1"/>
          <p:nvPr/>
        </p:nvSpPr>
        <p:spPr>
          <a:xfrm>
            <a:off x="6775450" y="5654675"/>
            <a:ext cx="70167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sp>
        <p:nvSpPr>
          <p:cNvPr id="332921" name="Line 121"/>
          <p:cNvSpPr/>
          <p:nvPr/>
        </p:nvSpPr>
        <p:spPr>
          <a:xfrm>
            <a:off x="7294563" y="6018213"/>
            <a:ext cx="7762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922" name="Text Box 122"/>
          <p:cNvSpPr txBox="1"/>
          <p:nvPr/>
        </p:nvSpPr>
        <p:spPr>
          <a:xfrm>
            <a:off x="8042275" y="5702300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32923" name="Freeform 123"/>
          <p:cNvSpPr/>
          <p:nvPr/>
        </p:nvSpPr>
        <p:spPr>
          <a:xfrm>
            <a:off x="1311275" y="6162675"/>
            <a:ext cx="1233488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777" h="192">
                <a:moveTo>
                  <a:pt x="0" y="0"/>
                </a:moveTo>
                <a:lnTo>
                  <a:pt x="240" y="192"/>
                </a:lnTo>
                <a:lnTo>
                  <a:pt x="777" y="19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924" name="Text Box 124"/>
          <p:cNvSpPr txBox="1"/>
          <p:nvPr/>
        </p:nvSpPr>
        <p:spPr>
          <a:xfrm>
            <a:off x="2497138" y="6192838"/>
            <a:ext cx="46355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寄存器内容作为转移地址</a:t>
            </a:r>
          </a:p>
        </p:txBody>
      </p:sp>
      <p:sp>
        <p:nvSpPr>
          <p:cNvPr id="332925" name="Text Box 125"/>
          <p:cNvSpPr txBox="1"/>
          <p:nvPr/>
        </p:nvSpPr>
        <p:spPr>
          <a:xfrm>
            <a:off x="2389188" y="5124450"/>
            <a:ext cx="432911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转移地址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PC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3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3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2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3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3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3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32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3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32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3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3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32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3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3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3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33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33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33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33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6" dur="500"/>
                                        <p:tgtEl>
                                          <p:spTgt spid="33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3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3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33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3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3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71" grpId="0" build="p"/>
      <p:bldP spid="332872" grpId="0" bldLvl="0" animBg="1"/>
      <p:bldP spid="332874" grpId="0" bldLvl="0" animBg="1"/>
      <p:bldP spid="332875" grpId="0"/>
      <p:bldP spid="332877" grpId="0" bldLvl="0" animBg="1"/>
      <p:bldP spid="332888" grpId="0"/>
      <p:bldP spid="332890" grpId="0" bldLvl="0" animBg="1"/>
      <p:bldP spid="332894" grpId="0"/>
      <p:bldP spid="332896" grpId="0" bldLvl="0" animBg="1"/>
      <p:bldP spid="332898" grpId="0" bldLvl="0" animBg="1"/>
      <p:bldP spid="332907" grpId="0" bldLvl="0" animBg="1"/>
      <p:bldP spid="332908" grpId="0" bldLvl="0" animBg="1"/>
      <p:bldP spid="332910" grpId="0"/>
      <p:bldP spid="332911" grpId="0" build="p"/>
      <p:bldP spid="332912" grpId="0"/>
      <p:bldP spid="332914" grpId="0" build="p" advAuto="1000"/>
      <p:bldP spid="332916" grpId="0" build="p" advAuto="1000"/>
      <p:bldP spid="332918" grpId="0" build="p" advAuto="1000"/>
      <p:bldP spid="332920" grpId="0" build="p" advAuto="1000"/>
      <p:bldP spid="332922" grpId="0" build="p" advAuto="1000"/>
      <p:bldP spid="332924" grpId="0"/>
      <p:bldP spid="33292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/>
          <p:nvPr/>
        </p:nvSpPr>
        <p:spPr>
          <a:xfrm>
            <a:off x="212725" y="1282700"/>
            <a:ext cx="27130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寄存器间址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33827" name="Text Box 3"/>
          <p:cNvSpPr txBox="1"/>
          <p:nvPr/>
        </p:nvSpPr>
        <p:spPr>
          <a:xfrm>
            <a:off x="552450" y="253523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</a:p>
        </p:txBody>
      </p:sp>
      <p:sp>
        <p:nvSpPr>
          <p:cNvPr id="333828" name="Text Box 4"/>
          <p:cNvSpPr txBox="1"/>
          <p:nvPr/>
        </p:nvSpPr>
        <p:spPr>
          <a:xfrm>
            <a:off x="6683375" y="239077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</a:p>
        </p:txBody>
      </p:sp>
      <p:sp>
        <p:nvSpPr>
          <p:cNvPr id="333829" name="Line 5"/>
          <p:cNvSpPr/>
          <p:nvPr/>
        </p:nvSpPr>
        <p:spPr>
          <a:xfrm>
            <a:off x="1190625" y="2868613"/>
            <a:ext cx="420688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30" name="Text Box 6"/>
          <p:cNvSpPr txBox="1"/>
          <p:nvPr/>
        </p:nvSpPr>
        <p:spPr>
          <a:xfrm>
            <a:off x="1552575" y="253523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3831" name="Line 7"/>
          <p:cNvSpPr/>
          <p:nvPr/>
        </p:nvSpPr>
        <p:spPr>
          <a:xfrm>
            <a:off x="1949450" y="2884488"/>
            <a:ext cx="420688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32" name="Text Box 8"/>
          <p:cNvSpPr txBox="1"/>
          <p:nvPr/>
        </p:nvSpPr>
        <p:spPr>
          <a:xfrm>
            <a:off x="2298700" y="2535238"/>
            <a:ext cx="115728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3833" name="Line 9"/>
          <p:cNvSpPr/>
          <p:nvPr/>
        </p:nvSpPr>
        <p:spPr>
          <a:xfrm>
            <a:off x="3278188" y="2867025"/>
            <a:ext cx="420687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34" name="Text Box 10"/>
          <p:cNvSpPr txBox="1"/>
          <p:nvPr/>
        </p:nvSpPr>
        <p:spPr>
          <a:xfrm>
            <a:off x="3644900" y="2517775"/>
            <a:ext cx="17684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33835" name="Line 11"/>
          <p:cNvSpPr/>
          <p:nvPr/>
        </p:nvSpPr>
        <p:spPr>
          <a:xfrm>
            <a:off x="4987925" y="2900363"/>
            <a:ext cx="4572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36" name="Text Box 12"/>
          <p:cNvSpPr txBox="1"/>
          <p:nvPr/>
        </p:nvSpPr>
        <p:spPr>
          <a:xfrm>
            <a:off x="5349875" y="2519363"/>
            <a:ext cx="161448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3837" name="Line 13"/>
          <p:cNvSpPr/>
          <p:nvPr/>
        </p:nvSpPr>
        <p:spPr>
          <a:xfrm>
            <a:off x="6729413" y="2925763"/>
            <a:ext cx="884237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38" name="Text Box 14"/>
          <p:cNvSpPr txBox="1"/>
          <p:nvPr/>
        </p:nvSpPr>
        <p:spPr>
          <a:xfrm>
            <a:off x="7543800" y="2582863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33839" name="Line 15"/>
          <p:cNvSpPr/>
          <p:nvPr/>
        </p:nvSpPr>
        <p:spPr>
          <a:xfrm>
            <a:off x="8631238" y="2900363"/>
            <a:ext cx="411162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3840" name="Text Box 16"/>
          <p:cNvSpPr txBox="1"/>
          <p:nvPr/>
        </p:nvSpPr>
        <p:spPr>
          <a:xfrm>
            <a:off x="1009650" y="316388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333841" name="Line 17"/>
          <p:cNvSpPr/>
          <p:nvPr/>
        </p:nvSpPr>
        <p:spPr>
          <a:xfrm>
            <a:off x="706438" y="3486150"/>
            <a:ext cx="3810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3842" name="Line 18"/>
          <p:cNvSpPr/>
          <p:nvPr/>
        </p:nvSpPr>
        <p:spPr>
          <a:xfrm>
            <a:off x="1724025" y="3519488"/>
            <a:ext cx="4572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43" name="Text Box 19"/>
          <p:cNvSpPr txBox="1"/>
          <p:nvPr/>
        </p:nvSpPr>
        <p:spPr>
          <a:xfrm>
            <a:off x="2105025" y="318293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33844" name="Line 20"/>
          <p:cNvSpPr/>
          <p:nvPr/>
        </p:nvSpPr>
        <p:spPr>
          <a:xfrm>
            <a:off x="3533775" y="3468688"/>
            <a:ext cx="4572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45" name="Text Box 21"/>
          <p:cNvSpPr txBox="1"/>
          <p:nvPr/>
        </p:nvSpPr>
        <p:spPr>
          <a:xfrm>
            <a:off x="4133850" y="316388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333846" name="Line 22"/>
          <p:cNvSpPr/>
          <p:nvPr/>
        </p:nvSpPr>
        <p:spPr>
          <a:xfrm>
            <a:off x="4835525" y="3546475"/>
            <a:ext cx="944563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47" name="Text Box 23"/>
          <p:cNvSpPr txBox="1"/>
          <p:nvPr/>
        </p:nvSpPr>
        <p:spPr>
          <a:xfrm>
            <a:off x="4770438" y="30718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置入</a:t>
            </a:r>
          </a:p>
        </p:txBody>
      </p:sp>
      <p:sp>
        <p:nvSpPr>
          <p:cNvPr id="333848" name="Text Box 24"/>
          <p:cNvSpPr txBox="1"/>
          <p:nvPr/>
        </p:nvSpPr>
        <p:spPr>
          <a:xfrm>
            <a:off x="5724525" y="3179763"/>
            <a:ext cx="124936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33849" name="Line 25"/>
          <p:cNvSpPr/>
          <p:nvPr/>
        </p:nvSpPr>
        <p:spPr>
          <a:xfrm>
            <a:off x="6800850" y="3546475"/>
            <a:ext cx="4572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50" name="Text Box 26"/>
          <p:cNvSpPr txBox="1"/>
          <p:nvPr/>
        </p:nvSpPr>
        <p:spPr>
          <a:xfrm>
            <a:off x="7229475" y="317976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3851" name="Line 27"/>
          <p:cNvSpPr/>
          <p:nvPr/>
        </p:nvSpPr>
        <p:spPr>
          <a:xfrm>
            <a:off x="7626350" y="3560763"/>
            <a:ext cx="4572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52" name="Text Box 28"/>
          <p:cNvSpPr txBox="1"/>
          <p:nvPr/>
        </p:nvSpPr>
        <p:spPr>
          <a:xfrm>
            <a:off x="1071563" y="3978275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33854" name="Text Box 30"/>
          <p:cNvSpPr txBox="1"/>
          <p:nvPr/>
        </p:nvSpPr>
        <p:spPr>
          <a:xfrm>
            <a:off x="2771775" y="4005263"/>
            <a:ext cx="19653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内部总线</a:t>
            </a:r>
          </a:p>
        </p:txBody>
      </p:sp>
      <p:sp>
        <p:nvSpPr>
          <p:cNvPr id="333855" name="Line 31"/>
          <p:cNvSpPr/>
          <p:nvPr/>
        </p:nvSpPr>
        <p:spPr>
          <a:xfrm>
            <a:off x="2489200" y="4343400"/>
            <a:ext cx="4572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56" name="Text Box 32"/>
          <p:cNvSpPr txBox="1"/>
          <p:nvPr/>
        </p:nvSpPr>
        <p:spPr>
          <a:xfrm>
            <a:off x="5053013" y="4029075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33857" name="Text Box 33"/>
          <p:cNvSpPr txBox="1"/>
          <p:nvPr/>
        </p:nvSpPr>
        <p:spPr>
          <a:xfrm>
            <a:off x="8001000" y="32385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3858" name="Line 34"/>
          <p:cNvSpPr/>
          <p:nvPr/>
        </p:nvSpPr>
        <p:spPr>
          <a:xfrm>
            <a:off x="4598988" y="4329113"/>
            <a:ext cx="4572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59" name="Line 35"/>
          <p:cNvSpPr/>
          <p:nvPr/>
        </p:nvSpPr>
        <p:spPr>
          <a:xfrm>
            <a:off x="682625" y="4330700"/>
            <a:ext cx="4572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860" name="Text Box 36"/>
          <p:cNvSpPr txBox="1"/>
          <p:nvPr/>
        </p:nvSpPr>
        <p:spPr>
          <a:xfrm>
            <a:off x="2543175" y="1276350"/>
            <a:ext cx="6569075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以寄存器内容作为地址访存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从存储器中读出的数据作为转移地址</a:t>
            </a:r>
          </a:p>
        </p:txBody>
      </p:sp>
      <p:sp>
        <p:nvSpPr>
          <p:cNvPr id="2" name="Text Box 19"/>
          <p:cNvSpPr txBox="1"/>
          <p:nvPr/>
        </p:nvSpPr>
        <p:spPr>
          <a:xfrm>
            <a:off x="2970213" y="318928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/>
      <p:bldP spid="333827" grpId="0"/>
      <p:bldP spid="333828" grpId="0"/>
      <p:bldP spid="333830" grpId="0"/>
      <p:bldP spid="333832" grpId="0"/>
      <p:bldP spid="333834" grpId="0"/>
      <p:bldP spid="333836" grpId="0"/>
      <p:bldP spid="333838" grpId="0"/>
      <p:bldP spid="333840" grpId="0"/>
      <p:bldP spid="333843" grpId="0"/>
      <p:bldP spid="333845" grpId="0"/>
      <p:bldP spid="333847" grpId="0"/>
      <p:bldP spid="333848" grpId="0"/>
      <p:bldP spid="333850" grpId="0"/>
      <p:bldP spid="333852" grpId="0"/>
      <p:bldP spid="333854" grpId="0"/>
      <p:bldP spid="333856" grpId="0"/>
      <p:bldP spid="333857" grpId="0"/>
      <p:bldP spid="333860" grpId="0"/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Line 2"/>
          <p:cNvSpPr/>
          <p:nvPr/>
        </p:nvSpPr>
        <p:spPr>
          <a:xfrm flipV="1">
            <a:off x="838200" y="23622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299" name="Line 3"/>
          <p:cNvSpPr/>
          <p:nvPr/>
        </p:nvSpPr>
        <p:spPr>
          <a:xfrm flipV="1">
            <a:off x="1600200" y="1524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0" name="Line 4"/>
          <p:cNvSpPr/>
          <p:nvPr/>
        </p:nvSpPr>
        <p:spPr>
          <a:xfrm flipV="1">
            <a:off x="2133600" y="23622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1" name="Line 5"/>
          <p:cNvSpPr/>
          <p:nvPr/>
        </p:nvSpPr>
        <p:spPr>
          <a:xfrm flipV="1">
            <a:off x="1828800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2" name="Line 6"/>
          <p:cNvSpPr/>
          <p:nvPr/>
        </p:nvSpPr>
        <p:spPr>
          <a:xfrm flipV="1">
            <a:off x="1219200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3" name="Line 7"/>
          <p:cNvSpPr/>
          <p:nvPr/>
        </p:nvSpPr>
        <p:spPr>
          <a:xfrm flipV="1">
            <a:off x="457200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4" name="Line 8"/>
          <p:cNvSpPr/>
          <p:nvPr/>
        </p:nvSpPr>
        <p:spPr>
          <a:xfrm flipV="1">
            <a:off x="2590800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5" name="Line 9"/>
          <p:cNvSpPr/>
          <p:nvPr/>
        </p:nvSpPr>
        <p:spPr>
          <a:xfrm flipV="1">
            <a:off x="1600200" y="685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6" name="Text Box 10"/>
          <p:cNvSpPr txBox="1"/>
          <p:nvPr/>
        </p:nvSpPr>
        <p:spPr>
          <a:xfrm>
            <a:off x="0" y="3810000"/>
            <a:ext cx="3276600" cy="11176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</a:p>
          <a:p>
            <a:pPr eaLnBrk="0" hangingPunct="0">
              <a:lnSpc>
                <a:spcPct val="95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</a:p>
          <a:p>
            <a:pPr eaLnBrk="0" hangingPunct="0">
              <a:lnSpc>
                <a:spcPct val="95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MDR</a:t>
            </a:r>
          </a:p>
        </p:txBody>
      </p:sp>
      <p:sp>
        <p:nvSpPr>
          <p:cNvPr id="55307" name="Text Box 11"/>
          <p:cNvSpPr txBox="1"/>
          <p:nvPr/>
        </p:nvSpPr>
        <p:spPr>
          <a:xfrm>
            <a:off x="304800" y="26670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5308" name="Text Box 12"/>
          <p:cNvSpPr txBox="1"/>
          <p:nvPr/>
        </p:nvSpPr>
        <p:spPr>
          <a:xfrm>
            <a:off x="990600" y="1066800"/>
            <a:ext cx="12954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grpSp>
        <p:nvGrpSpPr>
          <p:cNvPr id="55309" name="Group 13"/>
          <p:cNvGrpSpPr/>
          <p:nvPr/>
        </p:nvGrpSpPr>
        <p:grpSpPr>
          <a:xfrm>
            <a:off x="381000" y="1828800"/>
            <a:ext cx="2286000" cy="533400"/>
            <a:chOff x="240" y="1104"/>
            <a:chExt cx="1440" cy="336"/>
          </a:xfrm>
        </p:grpSpPr>
        <p:sp>
          <p:nvSpPr>
            <p:cNvPr id="55310" name="Line 14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1" name="Line 15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2" name="Line 16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3" name="Line 17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4" name="Line 18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5" name="Line 19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6" name="Line 20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7" name="Line 21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5318" name="Text Box 22"/>
          <p:cNvSpPr txBox="1"/>
          <p:nvPr/>
        </p:nvSpPr>
        <p:spPr>
          <a:xfrm>
            <a:off x="1676400" y="26670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</a:p>
        </p:txBody>
      </p:sp>
      <p:sp>
        <p:nvSpPr>
          <p:cNvPr id="55319" name="Text Box 23"/>
          <p:cNvSpPr txBox="1"/>
          <p:nvPr/>
        </p:nvSpPr>
        <p:spPr>
          <a:xfrm>
            <a:off x="1066800" y="18288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55320" name="Line 24"/>
          <p:cNvSpPr/>
          <p:nvPr/>
        </p:nvSpPr>
        <p:spPr>
          <a:xfrm>
            <a:off x="609600" y="35052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5321" name="Line 25"/>
          <p:cNvSpPr/>
          <p:nvPr/>
        </p:nvSpPr>
        <p:spPr>
          <a:xfrm>
            <a:off x="1981200" y="35052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5322" name="Rectangle 26"/>
          <p:cNvSpPr/>
          <p:nvPr/>
        </p:nvSpPr>
        <p:spPr>
          <a:xfrm>
            <a:off x="3352800" y="2514600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</a:p>
        </p:txBody>
      </p:sp>
      <p:sp>
        <p:nvSpPr>
          <p:cNvPr id="55323" name="Line 27"/>
          <p:cNvSpPr/>
          <p:nvPr/>
        </p:nvSpPr>
        <p:spPr>
          <a:xfrm>
            <a:off x="1600200" y="685800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24" name="Line 28"/>
          <p:cNvSpPr/>
          <p:nvPr/>
        </p:nvSpPr>
        <p:spPr>
          <a:xfrm>
            <a:off x="4724400" y="6858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25" name="Line 29"/>
          <p:cNvSpPr/>
          <p:nvPr/>
        </p:nvSpPr>
        <p:spPr>
          <a:xfrm flipH="1">
            <a:off x="4343400" y="13716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26" name="Line 30"/>
          <p:cNvSpPr/>
          <p:nvPr/>
        </p:nvSpPr>
        <p:spPr>
          <a:xfrm flipH="1">
            <a:off x="4343400" y="2057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27" name="Line 31"/>
          <p:cNvSpPr/>
          <p:nvPr/>
        </p:nvSpPr>
        <p:spPr>
          <a:xfrm flipH="1">
            <a:off x="4343400" y="27432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28" name="Line 32"/>
          <p:cNvSpPr/>
          <p:nvPr/>
        </p:nvSpPr>
        <p:spPr>
          <a:xfrm flipH="1">
            <a:off x="4343400" y="33528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29" name="Line 33"/>
          <p:cNvSpPr/>
          <p:nvPr/>
        </p:nvSpPr>
        <p:spPr>
          <a:xfrm flipH="1">
            <a:off x="4343400" y="40386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0" name="Line 34"/>
          <p:cNvSpPr/>
          <p:nvPr/>
        </p:nvSpPr>
        <p:spPr>
          <a:xfrm flipH="1">
            <a:off x="4343400" y="47244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1" name="Line 35"/>
          <p:cNvSpPr/>
          <p:nvPr/>
        </p:nvSpPr>
        <p:spPr>
          <a:xfrm>
            <a:off x="5943600" y="2286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32" name="Line 36"/>
          <p:cNvSpPr/>
          <p:nvPr/>
        </p:nvSpPr>
        <p:spPr>
          <a:xfrm>
            <a:off x="5943600" y="8382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33" name="Line 37"/>
          <p:cNvSpPr/>
          <p:nvPr/>
        </p:nvSpPr>
        <p:spPr>
          <a:xfrm flipH="1">
            <a:off x="5943600" y="5334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34" name="Line 38"/>
          <p:cNvSpPr/>
          <p:nvPr/>
        </p:nvSpPr>
        <p:spPr>
          <a:xfrm>
            <a:off x="7315200" y="2286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35" name="Line 39"/>
          <p:cNvSpPr/>
          <p:nvPr/>
        </p:nvSpPr>
        <p:spPr>
          <a:xfrm>
            <a:off x="7543800" y="5334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6" name="Line 40"/>
          <p:cNvSpPr/>
          <p:nvPr/>
        </p:nvSpPr>
        <p:spPr>
          <a:xfrm>
            <a:off x="8153400" y="2286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7" name="Line 41"/>
          <p:cNvSpPr/>
          <p:nvPr/>
        </p:nvSpPr>
        <p:spPr>
          <a:xfrm>
            <a:off x="7772400" y="838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8" name="Line 42"/>
          <p:cNvSpPr/>
          <p:nvPr/>
        </p:nvSpPr>
        <p:spPr>
          <a:xfrm>
            <a:off x="8610600" y="838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9" name="Line 43"/>
          <p:cNvSpPr/>
          <p:nvPr/>
        </p:nvSpPr>
        <p:spPr>
          <a:xfrm>
            <a:off x="6172200" y="1371600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40" name="Line 44"/>
          <p:cNvSpPr/>
          <p:nvPr/>
        </p:nvSpPr>
        <p:spPr>
          <a:xfrm flipV="1">
            <a:off x="6400800" y="22860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41" name="Line 45"/>
          <p:cNvSpPr/>
          <p:nvPr/>
        </p:nvSpPr>
        <p:spPr>
          <a:xfrm flipH="1">
            <a:off x="6172200" y="20574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42" name="Line 46"/>
          <p:cNvSpPr/>
          <p:nvPr/>
        </p:nvSpPr>
        <p:spPr>
          <a:xfrm flipV="1">
            <a:off x="6553200" y="533400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43" name="Line 47"/>
          <p:cNvSpPr/>
          <p:nvPr/>
        </p:nvSpPr>
        <p:spPr>
          <a:xfrm>
            <a:off x="6781800" y="5334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44" name="Line 48"/>
          <p:cNvSpPr/>
          <p:nvPr/>
        </p:nvSpPr>
        <p:spPr>
          <a:xfrm flipH="1">
            <a:off x="6172200" y="27432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45" name="Text Box 49"/>
          <p:cNvSpPr txBox="1"/>
          <p:nvPr/>
        </p:nvSpPr>
        <p:spPr>
          <a:xfrm>
            <a:off x="3352800" y="11430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</a:p>
        </p:txBody>
      </p:sp>
      <p:sp>
        <p:nvSpPr>
          <p:cNvPr id="55346" name="Text Box 50"/>
          <p:cNvSpPr txBox="1"/>
          <p:nvPr/>
        </p:nvSpPr>
        <p:spPr>
          <a:xfrm>
            <a:off x="3352800" y="1828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</a:p>
        </p:txBody>
      </p:sp>
      <p:sp>
        <p:nvSpPr>
          <p:cNvPr id="55347" name="Text Box 51"/>
          <p:cNvSpPr txBox="1"/>
          <p:nvPr/>
        </p:nvSpPr>
        <p:spPr>
          <a:xfrm>
            <a:off x="7162800" y="1295400"/>
            <a:ext cx="7620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5348" name="Text Box 52"/>
          <p:cNvSpPr txBox="1"/>
          <p:nvPr/>
        </p:nvSpPr>
        <p:spPr>
          <a:xfrm>
            <a:off x="8077200" y="1295400"/>
            <a:ext cx="6858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55349" name="Text Box 53"/>
          <p:cNvSpPr txBox="1"/>
          <p:nvPr/>
        </p:nvSpPr>
        <p:spPr>
          <a:xfrm>
            <a:off x="5334000" y="6096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</a:p>
        </p:txBody>
      </p:sp>
      <p:sp>
        <p:nvSpPr>
          <p:cNvPr id="55350" name="Text Box 54"/>
          <p:cNvSpPr txBox="1"/>
          <p:nvPr/>
        </p:nvSpPr>
        <p:spPr>
          <a:xfrm>
            <a:off x="2286000" y="15240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55351" name="Text Box 55"/>
          <p:cNvSpPr txBox="1"/>
          <p:nvPr/>
        </p:nvSpPr>
        <p:spPr>
          <a:xfrm>
            <a:off x="3352800" y="3810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</a:p>
        </p:txBody>
      </p:sp>
      <p:sp>
        <p:nvSpPr>
          <p:cNvPr id="55352" name="Text Box 56"/>
          <p:cNvSpPr txBox="1"/>
          <p:nvPr/>
        </p:nvSpPr>
        <p:spPr>
          <a:xfrm>
            <a:off x="3352800" y="31242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R3</a:t>
            </a:r>
          </a:p>
        </p:txBody>
      </p:sp>
      <p:sp>
        <p:nvSpPr>
          <p:cNvPr id="55353" name="Text Box 57"/>
          <p:cNvSpPr txBox="1"/>
          <p:nvPr/>
        </p:nvSpPr>
        <p:spPr>
          <a:xfrm>
            <a:off x="3352800" y="4495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5354" name="Text Box 58"/>
          <p:cNvSpPr txBox="1"/>
          <p:nvPr/>
        </p:nvSpPr>
        <p:spPr>
          <a:xfrm>
            <a:off x="5181600" y="11430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55355" name="Text Box 59"/>
          <p:cNvSpPr txBox="1"/>
          <p:nvPr/>
        </p:nvSpPr>
        <p:spPr>
          <a:xfrm>
            <a:off x="5181600" y="18288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55356" name="Text Box 60"/>
          <p:cNvSpPr txBox="1"/>
          <p:nvPr/>
        </p:nvSpPr>
        <p:spPr>
          <a:xfrm>
            <a:off x="5181600" y="25146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</a:p>
        </p:txBody>
      </p:sp>
      <p:sp>
        <p:nvSpPr>
          <p:cNvPr id="55357" name="Text Box 61"/>
          <p:cNvSpPr txBox="1"/>
          <p:nvPr/>
        </p:nvSpPr>
        <p:spPr>
          <a:xfrm>
            <a:off x="5181600" y="31242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55358" name="Text Box 62"/>
          <p:cNvSpPr txBox="1"/>
          <p:nvPr/>
        </p:nvSpPr>
        <p:spPr>
          <a:xfrm>
            <a:off x="5181600" y="3810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55359" name="Text Box 63"/>
          <p:cNvSpPr txBox="1"/>
          <p:nvPr/>
        </p:nvSpPr>
        <p:spPr>
          <a:xfrm>
            <a:off x="5181600" y="4495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</a:p>
        </p:txBody>
      </p:sp>
      <p:sp>
        <p:nvSpPr>
          <p:cNvPr id="55360" name="Line 64"/>
          <p:cNvSpPr/>
          <p:nvPr/>
        </p:nvSpPr>
        <p:spPr>
          <a:xfrm flipH="1">
            <a:off x="4724400" y="27432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55361" name="Line 65"/>
          <p:cNvSpPr/>
          <p:nvPr/>
        </p:nvSpPr>
        <p:spPr>
          <a:xfrm rot="-5400000">
            <a:off x="8991600" y="1371600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5362" name="Line 66"/>
          <p:cNvSpPr/>
          <p:nvPr/>
        </p:nvSpPr>
        <p:spPr>
          <a:xfrm>
            <a:off x="8382000" y="5334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63" name="Text Box 67"/>
          <p:cNvSpPr txBox="1"/>
          <p:nvPr/>
        </p:nvSpPr>
        <p:spPr>
          <a:xfrm>
            <a:off x="5334000" y="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55364" name="Text Box 68"/>
          <p:cNvSpPr txBox="1"/>
          <p:nvPr/>
        </p:nvSpPr>
        <p:spPr>
          <a:xfrm>
            <a:off x="5334000" y="3048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55365" name="Line 69"/>
          <p:cNvSpPr/>
          <p:nvPr/>
        </p:nvSpPr>
        <p:spPr>
          <a:xfrm>
            <a:off x="7010400" y="8382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66" name="Text Box 70"/>
          <p:cNvSpPr txBox="1"/>
          <p:nvPr/>
        </p:nvSpPr>
        <p:spPr>
          <a:xfrm>
            <a:off x="6553200" y="3048000"/>
            <a:ext cx="990600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5367" name="Text Box 71"/>
          <p:cNvSpPr txBox="1"/>
          <p:nvPr/>
        </p:nvSpPr>
        <p:spPr>
          <a:xfrm>
            <a:off x="5181600" y="25146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</a:p>
        </p:txBody>
      </p:sp>
      <p:sp>
        <p:nvSpPr>
          <p:cNvPr id="334920" name="Text Box 72"/>
          <p:cNvSpPr txBox="1"/>
          <p:nvPr/>
        </p:nvSpPr>
        <p:spPr>
          <a:xfrm>
            <a:off x="3351213" y="1141413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334921" name="Text Box 73"/>
          <p:cNvSpPr txBox="1"/>
          <p:nvPr/>
        </p:nvSpPr>
        <p:spPr>
          <a:xfrm>
            <a:off x="1508125" y="3760788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334922" name="Line 74"/>
          <p:cNvSpPr/>
          <p:nvPr/>
        </p:nvSpPr>
        <p:spPr>
          <a:xfrm flipV="1">
            <a:off x="1828800" y="320040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23" name="Text Box 75"/>
          <p:cNvSpPr txBox="1"/>
          <p:nvPr/>
        </p:nvSpPr>
        <p:spPr>
          <a:xfrm>
            <a:off x="1679575" y="2662238"/>
            <a:ext cx="1066800" cy="557212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</a:p>
        </p:txBody>
      </p:sp>
      <p:sp>
        <p:nvSpPr>
          <p:cNvPr id="334924" name="Line 76"/>
          <p:cNvSpPr/>
          <p:nvPr/>
        </p:nvSpPr>
        <p:spPr>
          <a:xfrm flipV="1">
            <a:off x="2133600" y="23622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Group 77"/>
          <p:cNvGrpSpPr/>
          <p:nvPr/>
        </p:nvGrpSpPr>
        <p:grpSpPr>
          <a:xfrm>
            <a:off x="381000" y="1828800"/>
            <a:ext cx="2286000" cy="533400"/>
            <a:chOff x="240" y="1104"/>
            <a:chExt cx="1440" cy="336"/>
          </a:xfrm>
        </p:grpSpPr>
        <p:sp>
          <p:nvSpPr>
            <p:cNvPr id="55374" name="Line 78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75" name="Line 79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76" name="Line 80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77" name="Line 81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78" name="Line 82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79" name="Line 83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80" name="Line 84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81" name="Line 85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4934" name="Text Box 86"/>
          <p:cNvSpPr txBox="1"/>
          <p:nvPr/>
        </p:nvSpPr>
        <p:spPr>
          <a:xfrm>
            <a:off x="1065213" y="1819275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334935" name="Line 87"/>
          <p:cNvSpPr/>
          <p:nvPr/>
        </p:nvSpPr>
        <p:spPr>
          <a:xfrm flipV="1">
            <a:off x="1600200" y="15240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36" name="Text Box 88"/>
          <p:cNvSpPr txBox="1"/>
          <p:nvPr/>
        </p:nvSpPr>
        <p:spPr>
          <a:xfrm>
            <a:off x="984250" y="1065213"/>
            <a:ext cx="12954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34937" name="Line 89"/>
          <p:cNvSpPr/>
          <p:nvPr/>
        </p:nvSpPr>
        <p:spPr>
          <a:xfrm flipV="1">
            <a:off x="1600200" y="685800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38" name="Line 90"/>
          <p:cNvSpPr/>
          <p:nvPr/>
        </p:nvSpPr>
        <p:spPr>
          <a:xfrm>
            <a:off x="1600200" y="685800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939" name="Line 91"/>
          <p:cNvSpPr/>
          <p:nvPr/>
        </p:nvSpPr>
        <p:spPr>
          <a:xfrm>
            <a:off x="4724400" y="685800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40" name="Text Box 92"/>
          <p:cNvSpPr txBox="1"/>
          <p:nvPr/>
        </p:nvSpPr>
        <p:spPr>
          <a:xfrm>
            <a:off x="2284413" y="153988"/>
            <a:ext cx="1600200" cy="5191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4941" name="Text Box 93"/>
          <p:cNvSpPr txBox="1"/>
          <p:nvPr/>
        </p:nvSpPr>
        <p:spPr>
          <a:xfrm>
            <a:off x="142875" y="4967288"/>
            <a:ext cx="2971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操作数地址</a:t>
            </a:r>
          </a:p>
        </p:txBody>
      </p:sp>
      <p:sp>
        <p:nvSpPr>
          <p:cNvPr id="334942" name="Text Box 94"/>
          <p:cNvSpPr txBox="1"/>
          <p:nvPr/>
        </p:nvSpPr>
        <p:spPr>
          <a:xfrm>
            <a:off x="465138" y="5524500"/>
            <a:ext cx="25908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寄存器寻址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34943" name="Text Box 95"/>
          <p:cNvSpPr txBox="1"/>
          <p:nvPr/>
        </p:nvSpPr>
        <p:spPr>
          <a:xfrm>
            <a:off x="2624138" y="5499100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34944" name="Text Box 96"/>
          <p:cNvSpPr txBox="1"/>
          <p:nvPr/>
        </p:nvSpPr>
        <p:spPr>
          <a:xfrm>
            <a:off x="3579813" y="5513388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4945" name="Text Box 97"/>
          <p:cNvSpPr txBox="1"/>
          <p:nvPr/>
        </p:nvSpPr>
        <p:spPr>
          <a:xfrm>
            <a:off x="447675" y="6070600"/>
            <a:ext cx="262255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34946" name="Text Box 98"/>
          <p:cNvSpPr txBox="1"/>
          <p:nvPr/>
        </p:nvSpPr>
        <p:spPr>
          <a:xfrm>
            <a:off x="2582863" y="6111875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34947" name="Text Box 99"/>
          <p:cNvSpPr txBox="1"/>
          <p:nvPr/>
        </p:nvSpPr>
        <p:spPr>
          <a:xfrm>
            <a:off x="6938963" y="59261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</a:p>
        </p:txBody>
      </p:sp>
      <p:sp>
        <p:nvSpPr>
          <p:cNvPr id="334948" name="Line 100"/>
          <p:cNvSpPr/>
          <p:nvPr/>
        </p:nvSpPr>
        <p:spPr>
          <a:xfrm>
            <a:off x="3195638" y="6462713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49" name="Text Box 101"/>
          <p:cNvSpPr txBox="1"/>
          <p:nvPr/>
        </p:nvSpPr>
        <p:spPr>
          <a:xfrm>
            <a:off x="3573463" y="6113463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4950" name="Line 102"/>
          <p:cNvSpPr/>
          <p:nvPr/>
        </p:nvSpPr>
        <p:spPr>
          <a:xfrm>
            <a:off x="3986213" y="6462713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51" name="Text Box 103"/>
          <p:cNvSpPr txBox="1"/>
          <p:nvPr/>
        </p:nvSpPr>
        <p:spPr>
          <a:xfrm>
            <a:off x="4362450" y="6113463"/>
            <a:ext cx="11430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4952" name="Line 104"/>
          <p:cNvSpPr/>
          <p:nvPr/>
        </p:nvSpPr>
        <p:spPr>
          <a:xfrm>
            <a:off x="5284788" y="6462713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53" name="Text Box 105"/>
          <p:cNvSpPr txBox="1"/>
          <p:nvPr/>
        </p:nvSpPr>
        <p:spPr>
          <a:xfrm>
            <a:off x="5649913" y="6096000"/>
            <a:ext cx="9906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</a:p>
        </p:txBody>
      </p:sp>
      <p:sp>
        <p:nvSpPr>
          <p:cNvPr id="334954" name="Line 106"/>
          <p:cNvSpPr/>
          <p:nvPr/>
        </p:nvSpPr>
        <p:spPr>
          <a:xfrm>
            <a:off x="6164263" y="6462713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55" name="Text Box 107"/>
          <p:cNvSpPr txBox="1"/>
          <p:nvPr/>
        </p:nvSpPr>
        <p:spPr>
          <a:xfrm>
            <a:off x="6545263" y="6081713"/>
            <a:ext cx="9906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sp>
        <p:nvSpPr>
          <p:cNvPr id="334956" name="Line 108"/>
          <p:cNvSpPr/>
          <p:nvPr/>
        </p:nvSpPr>
        <p:spPr>
          <a:xfrm>
            <a:off x="7043738" y="6462713"/>
            <a:ext cx="80803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57" name="Text Box 109"/>
          <p:cNvSpPr txBox="1"/>
          <p:nvPr/>
        </p:nvSpPr>
        <p:spPr>
          <a:xfrm>
            <a:off x="7843838" y="6097588"/>
            <a:ext cx="1189037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34958" name="Line 110"/>
          <p:cNvSpPr/>
          <p:nvPr/>
        </p:nvSpPr>
        <p:spPr>
          <a:xfrm flipH="1">
            <a:off x="4648200" y="1371600"/>
            <a:ext cx="533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34959" name="Text Box 111"/>
          <p:cNvSpPr txBox="1"/>
          <p:nvPr/>
        </p:nvSpPr>
        <p:spPr>
          <a:xfrm>
            <a:off x="5173663" y="1138238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34960" name="Text Box 112"/>
          <p:cNvSpPr txBox="1"/>
          <p:nvPr/>
        </p:nvSpPr>
        <p:spPr>
          <a:xfrm>
            <a:off x="3335338" y="1844675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</a:p>
        </p:txBody>
      </p:sp>
      <p:sp>
        <p:nvSpPr>
          <p:cNvPr id="334961" name="Text Box 113"/>
          <p:cNvSpPr txBox="1"/>
          <p:nvPr/>
        </p:nvSpPr>
        <p:spPr>
          <a:xfrm>
            <a:off x="4271963" y="5519738"/>
            <a:ext cx="38719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直接给出寄存器编号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3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3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3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920" grpId="0" bldLvl="0" animBg="1"/>
      <p:bldP spid="334921" grpId="0"/>
      <p:bldP spid="334923" grpId="0" bldLvl="0" animBg="1"/>
      <p:bldP spid="334934" grpId="0"/>
      <p:bldP spid="334936" grpId="0" bldLvl="0" animBg="1"/>
      <p:bldP spid="334940" grpId="0"/>
      <p:bldP spid="334941" grpId="0"/>
      <p:bldP spid="334942" grpId="0"/>
      <p:bldP spid="334943" grpId="0"/>
      <p:bldP spid="334944" grpId="0"/>
      <p:bldP spid="334945" grpId="0"/>
      <p:bldP spid="334946" grpId="0"/>
      <p:bldP spid="334947" grpId="0"/>
      <p:bldP spid="334949" grpId="0"/>
      <p:bldP spid="334951" grpId="0"/>
      <p:bldP spid="334953" grpId="0"/>
      <p:bldP spid="334955" grpId="0"/>
      <p:bldP spid="334957" grpId="0"/>
      <p:bldP spid="334959" grpId="0" bldLvl="0" animBg="1"/>
      <p:bldP spid="334960" grpId="0" bldLvl="0" animBg="1"/>
      <p:bldP spid="33496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15"/>
          <p:cNvSpPr/>
          <p:nvPr/>
        </p:nvSpPr>
        <p:spPr>
          <a:xfrm>
            <a:off x="0" y="635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Line 2"/>
          <p:cNvSpPr/>
          <p:nvPr/>
        </p:nvSpPr>
        <p:spPr>
          <a:xfrm flipV="1">
            <a:off x="838200" y="231933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3" name="Line 3"/>
          <p:cNvSpPr/>
          <p:nvPr/>
        </p:nvSpPr>
        <p:spPr>
          <a:xfrm flipV="1">
            <a:off x="1600200" y="148113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4" name="Line 4"/>
          <p:cNvSpPr/>
          <p:nvPr/>
        </p:nvSpPr>
        <p:spPr>
          <a:xfrm flipV="1">
            <a:off x="2133600" y="231933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5" name="Line 5"/>
          <p:cNvSpPr/>
          <p:nvPr/>
        </p:nvSpPr>
        <p:spPr>
          <a:xfrm flipV="1">
            <a:off x="1828800" y="31575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6" name="Line 6"/>
          <p:cNvSpPr/>
          <p:nvPr/>
        </p:nvSpPr>
        <p:spPr>
          <a:xfrm flipV="1">
            <a:off x="1219200" y="31575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7" name="Line 7"/>
          <p:cNvSpPr/>
          <p:nvPr/>
        </p:nvSpPr>
        <p:spPr>
          <a:xfrm flipV="1">
            <a:off x="457200" y="31575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8" name="Line 8"/>
          <p:cNvSpPr/>
          <p:nvPr/>
        </p:nvSpPr>
        <p:spPr>
          <a:xfrm flipV="1">
            <a:off x="2590800" y="31575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9" name="Line 9"/>
          <p:cNvSpPr/>
          <p:nvPr/>
        </p:nvSpPr>
        <p:spPr>
          <a:xfrm flipV="1">
            <a:off x="1600200" y="642938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30" name="Text Box 10"/>
          <p:cNvSpPr txBox="1"/>
          <p:nvPr/>
        </p:nvSpPr>
        <p:spPr>
          <a:xfrm>
            <a:off x="0" y="3767138"/>
            <a:ext cx="3276600" cy="111442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MDR</a:t>
            </a:r>
          </a:p>
        </p:txBody>
      </p:sp>
      <p:sp>
        <p:nvSpPr>
          <p:cNvPr id="56331" name="Text Box 11"/>
          <p:cNvSpPr txBox="1"/>
          <p:nvPr/>
        </p:nvSpPr>
        <p:spPr>
          <a:xfrm>
            <a:off x="304800" y="2624138"/>
            <a:ext cx="1066800" cy="557212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6332" name="Text Box 12"/>
          <p:cNvSpPr txBox="1"/>
          <p:nvPr/>
        </p:nvSpPr>
        <p:spPr>
          <a:xfrm>
            <a:off x="990600" y="1023938"/>
            <a:ext cx="12954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56333" name="Text Box 13"/>
          <p:cNvSpPr txBox="1"/>
          <p:nvPr/>
        </p:nvSpPr>
        <p:spPr>
          <a:xfrm>
            <a:off x="1676400" y="2624138"/>
            <a:ext cx="1066800" cy="557212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56334" name="Group 14"/>
          <p:cNvGrpSpPr/>
          <p:nvPr/>
        </p:nvGrpSpPr>
        <p:grpSpPr>
          <a:xfrm>
            <a:off x="381000" y="1785938"/>
            <a:ext cx="2286000" cy="533400"/>
            <a:chOff x="240" y="1104"/>
            <a:chExt cx="1440" cy="336"/>
          </a:xfrm>
        </p:grpSpPr>
        <p:sp>
          <p:nvSpPr>
            <p:cNvPr id="56335" name="Line 15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6" name="Line 16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7" name="Line 17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8" name="Line 18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9" name="Line 19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0" name="Line 20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1" name="Line 21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2" name="Line 22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6343" name="Text Box 23"/>
          <p:cNvSpPr txBox="1"/>
          <p:nvPr/>
        </p:nvSpPr>
        <p:spPr>
          <a:xfrm>
            <a:off x="1066800" y="1785938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56344" name="Line 24"/>
          <p:cNvSpPr/>
          <p:nvPr/>
        </p:nvSpPr>
        <p:spPr>
          <a:xfrm>
            <a:off x="609600" y="3462338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6345" name="Line 25"/>
          <p:cNvSpPr/>
          <p:nvPr/>
        </p:nvSpPr>
        <p:spPr>
          <a:xfrm>
            <a:off x="1981200" y="3462338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6346" name="Rectangle 26"/>
          <p:cNvSpPr/>
          <p:nvPr/>
        </p:nvSpPr>
        <p:spPr>
          <a:xfrm>
            <a:off x="3352800" y="2471738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</a:p>
        </p:txBody>
      </p:sp>
      <p:sp>
        <p:nvSpPr>
          <p:cNvPr id="56347" name="Line 27"/>
          <p:cNvSpPr/>
          <p:nvPr/>
        </p:nvSpPr>
        <p:spPr>
          <a:xfrm>
            <a:off x="1600200" y="642938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8" name="Line 28"/>
          <p:cNvSpPr/>
          <p:nvPr/>
        </p:nvSpPr>
        <p:spPr>
          <a:xfrm>
            <a:off x="4724400" y="642938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9" name="Line 29"/>
          <p:cNvSpPr/>
          <p:nvPr/>
        </p:nvSpPr>
        <p:spPr>
          <a:xfrm flipH="1">
            <a:off x="4343400" y="1328738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50" name="Line 30"/>
          <p:cNvSpPr/>
          <p:nvPr/>
        </p:nvSpPr>
        <p:spPr>
          <a:xfrm flipH="1">
            <a:off x="4343400" y="2014538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51" name="Line 31"/>
          <p:cNvSpPr/>
          <p:nvPr/>
        </p:nvSpPr>
        <p:spPr>
          <a:xfrm flipH="1">
            <a:off x="4343400" y="2700338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52" name="Line 32"/>
          <p:cNvSpPr/>
          <p:nvPr/>
        </p:nvSpPr>
        <p:spPr>
          <a:xfrm flipH="1">
            <a:off x="4343400" y="3309938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53" name="Line 33"/>
          <p:cNvSpPr/>
          <p:nvPr/>
        </p:nvSpPr>
        <p:spPr>
          <a:xfrm flipH="1">
            <a:off x="4343400" y="3995738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54" name="Line 34"/>
          <p:cNvSpPr/>
          <p:nvPr/>
        </p:nvSpPr>
        <p:spPr>
          <a:xfrm flipH="1">
            <a:off x="4343400" y="4681538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55" name="Line 35"/>
          <p:cNvSpPr/>
          <p:nvPr/>
        </p:nvSpPr>
        <p:spPr>
          <a:xfrm>
            <a:off x="5943600" y="185738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6" name="Line 36"/>
          <p:cNvSpPr/>
          <p:nvPr/>
        </p:nvSpPr>
        <p:spPr>
          <a:xfrm>
            <a:off x="5943600" y="795338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7" name="Line 37"/>
          <p:cNvSpPr/>
          <p:nvPr/>
        </p:nvSpPr>
        <p:spPr>
          <a:xfrm flipH="1">
            <a:off x="5943600" y="490538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8" name="Line 38"/>
          <p:cNvSpPr/>
          <p:nvPr/>
        </p:nvSpPr>
        <p:spPr>
          <a:xfrm>
            <a:off x="7315200" y="185738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59" name="Line 39"/>
          <p:cNvSpPr/>
          <p:nvPr/>
        </p:nvSpPr>
        <p:spPr>
          <a:xfrm>
            <a:off x="7543800" y="490538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60" name="Line 40"/>
          <p:cNvSpPr/>
          <p:nvPr/>
        </p:nvSpPr>
        <p:spPr>
          <a:xfrm>
            <a:off x="8153400" y="185738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61" name="Line 41"/>
          <p:cNvSpPr/>
          <p:nvPr/>
        </p:nvSpPr>
        <p:spPr>
          <a:xfrm>
            <a:off x="7772400" y="7953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62" name="Line 42"/>
          <p:cNvSpPr/>
          <p:nvPr/>
        </p:nvSpPr>
        <p:spPr>
          <a:xfrm>
            <a:off x="8610600" y="7953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63" name="Line 43"/>
          <p:cNvSpPr/>
          <p:nvPr/>
        </p:nvSpPr>
        <p:spPr>
          <a:xfrm>
            <a:off x="6172200" y="1328738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64" name="Line 44"/>
          <p:cNvSpPr/>
          <p:nvPr/>
        </p:nvSpPr>
        <p:spPr>
          <a:xfrm flipV="1">
            <a:off x="6400800" y="185738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65" name="Line 45"/>
          <p:cNvSpPr/>
          <p:nvPr/>
        </p:nvSpPr>
        <p:spPr>
          <a:xfrm flipH="1">
            <a:off x="6172200" y="2014538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66" name="Line 46"/>
          <p:cNvSpPr/>
          <p:nvPr/>
        </p:nvSpPr>
        <p:spPr>
          <a:xfrm flipV="1">
            <a:off x="6553200" y="490538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67" name="Line 47"/>
          <p:cNvSpPr/>
          <p:nvPr/>
        </p:nvSpPr>
        <p:spPr>
          <a:xfrm>
            <a:off x="6781800" y="490538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68" name="Line 48"/>
          <p:cNvSpPr/>
          <p:nvPr/>
        </p:nvSpPr>
        <p:spPr>
          <a:xfrm flipH="1">
            <a:off x="6172200" y="2700338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69" name="Text Box 49"/>
          <p:cNvSpPr txBox="1"/>
          <p:nvPr/>
        </p:nvSpPr>
        <p:spPr>
          <a:xfrm>
            <a:off x="3352800" y="1100138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56370" name="Text Box 50"/>
          <p:cNvSpPr txBox="1"/>
          <p:nvPr/>
        </p:nvSpPr>
        <p:spPr>
          <a:xfrm>
            <a:off x="3352800" y="1785938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</a:p>
        </p:txBody>
      </p:sp>
      <p:sp>
        <p:nvSpPr>
          <p:cNvPr id="56371" name="Text Box 51"/>
          <p:cNvSpPr txBox="1"/>
          <p:nvPr/>
        </p:nvSpPr>
        <p:spPr>
          <a:xfrm>
            <a:off x="7162800" y="1252538"/>
            <a:ext cx="7620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6372" name="Text Box 52"/>
          <p:cNvSpPr txBox="1"/>
          <p:nvPr/>
        </p:nvSpPr>
        <p:spPr>
          <a:xfrm>
            <a:off x="8077200" y="1252538"/>
            <a:ext cx="6858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56373" name="Text Box 53"/>
          <p:cNvSpPr txBox="1"/>
          <p:nvPr/>
        </p:nvSpPr>
        <p:spPr>
          <a:xfrm>
            <a:off x="5334000" y="566738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</a:p>
        </p:txBody>
      </p:sp>
      <p:sp>
        <p:nvSpPr>
          <p:cNvPr id="56374" name="Text Box 54"/>
          <p:cNvSpPr txBox="1"/>
          <p:nvPr/>
        </p:nvSpPr>
        <p:spPr>
          <a:xfrm>
            <a:off x="2286000" y="109538"/>
            <a:ext cx="1600200" cy="5191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56375" name="Text Box 55"/>
          <p:cNvSpPr txBox="1"/>
          <p:nvPr/>
        </p:nvSpPr>
        <p:spPr>
          <a:xfrm>
            <a:off x="3352800" y="3767138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6376" name="Text Box 56"/>
          <p:cNvSpPr txBox="1"/>
          <p:nvPr/>
        </p:nvSpPr>
        <p:spPr>
          <a:xfrm>
            <a:off x="3352800" y="3081338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R3</a:t>
            </a:r>
          </a:p>
        </p:txBody>
      </p:sp>
      <p:sp>
        <p:nvSpPr>
          <p:cNvPr id="56377" name="Text Box 57"/>
          <p:cNvSpPr txBox="1"/>
          <p:nvPr/>
        </p:nvSpPr>
        <p:spPr>
          <a:xfrm>
            <a:off x="3352800" y="4452938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</a:t>
            </a:r>
          </a:p>
        </p:txBody>
      </p:sp>
      <p:sp>
        <p:nvSpPr>
          <p:cNvPr id="56378" name="Text Box 58"/>
          <p:cNvSpPr txBox="1"/>
          <p:nvPr/>
        </p:nvSpPr>
        <p:spPr>
          <a:xfrm>
            <a:off x="5181600" y="1100138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56379" name="Text Box 59"/>
          <p:cNvSpPr txBox="1"/>
          <p:nvPr/>
        </p:nvSpPr>
        <p:spPr>
          <a:xfrm>
            <a:off x="5181600" y="1785938"/>
            <a:ext cx="990600" cy="46037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56380" name="Text Box 60"/>
          <p:cNvSpPr txBox="1"/>
          <p:nvPr/>
        </p:nvSpPr>
        <p:spPr>
          <a:xfrm>
            <a:off x="5181600" y="2471738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</a:p>
        </p:txBody>
      </p:sp>
      <p:sp>
        <p:nvSpPr>
          <p:cNvPr id="56381" name="Text Box 61"/>
          <p:cNvSpPr txBox="1"/>
          <p:nvPr/>
        </p:nvSpPr>
        <p:spPr>
          <a:xfrm>
            <a:off x="5181600" y="3081338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56382" name="Text Box 62"/>
          <p:cNvSpPr txBox="1"/>
          <p:nvPr/>
        </p:nvSpPr>
        <p:spPr>
          <a:xfrm>
            <a:off x="5181600" y="3767138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56383" name="Text Box 63"/>
          <p:cNvSpPr txBox="1"/>
          <p:nvPr/>
        </p:nvSpPr>
        <p:spPr>
          <a:xfrm>
            <a:off x="5181600" y="4452938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</a:p>
        </p:txBody>
      </p:sp>
      <p:sp>
        <p:nvSpPr>
          <p:cNvPr id="56384" name="Line 64"/>
          <p:cNvSpPr/>
          <p:nvPr/>
        </p:nvSpPr>
        <p:spPr>
          <a:xfrm flipH="1">
            <a:off x="4724400" y="2700338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56385" name="Line 65"/>
          <p:cNvSpPr/>
          <p:nvPr/>
        </p:nvSpPr>
        <p:spPr>
          <a:xfrm rot="-5400000">
            <a:off x="8991600" y="1328738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6386" name="Line 66"/>
          <p:cNvSpPr/>
          <p:nvPr/>
        </p:nvSpPr>
        <p:spPr>
          <a:xfrm>
            <a:off x="8382000" y="490538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87" name="Text Box 67"/>
          <p:cNvSpPr txBox="1"/>
          <p:nvPr/>
        </p:nvSpPr>
        <p:spPr>
          <a:xfrm>
            <a:off x="5334000" y="-42862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56388" name="Text Box 68"/>
          <p:cNvSpPr txBox="1"/>
          <p:nvPr/>
        </p:nvSpPr>
        <p:spPr>
          <a:xfrm>
            <a:off x="5334000" y="261938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56389" name="Line 69"/>
          <p:cNvSpPr/>
          <p:nvPr/>
        </p:nvSpPr>
        <p:spPr>
          <a:xfrm>
            <a:off x="7010400" y="795338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90" name="Text Box 70"/>
          <p:cNvSpPr txBox="1"/>
          <p:nvPr/>
        </p:nvSpPr>
        <p:spPr>
          <a:xfrm>
            <a:off x="6553200" y="3005138"/>
            <a:ext cx="990600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5943" name="Text Box 71"/>
          <p:cNvSpPr txBox="1"/>
          <p:nvPr/>
        </p:nvSpPr>
        <p:spPr>
          <a:xfrm>
            <a:off x="369888" y="4956175"/>
            <a:ext cx="22701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变址寻址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35944" name="Text Box 72"/>
          <p:cNvSpPr txBox="1"/>
          <p:nvPr/>
        </p:nvSpPr>
        <p:spPr>
          <a:xfrm>
            <a:off x="577850" y="4441825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</a:p>
        </p:txBody>
      </p:sp>
      <p:sp>
        <p:nvSpPr>
          <p:cNvPr id="335945" name="Line 73"/>
          <p:cNvSpPr/>
          <p:nvPr/>
        </p:nvSpPr>
        <p:spPr>
          <a:xfrm flipV="1">
            <a:off x="1219200" y="3157538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46" name="Text Box 74"/>
          <p:cNvSpPr txBox="1"/>
          <p:nvPr/>
        </p:nvSpPr>
        <p:spPr>
          <a:xfrm>
            <a:off x="298450" y="2636838"/>
            <a:ext cx="1066800" cy="557212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</a:p>
        </p:txBody>
      </p:sp>
      <p:sp>
        <p:nvSpPr>
          <p:cNvPr id="335947" name="Line 75"/>
          <p:cNvSpPr/>
          <p:nvPr/>
        </p:nvSpPr>
        <p:spPr>
          <a:xfrm flipV="1">
            <a:off x="838200" y="2319338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Group 76"/>
          <p:cNvGrpSpPr/>
          <p:nvPr/>
        </p:nvGrpSpPr>
        <p:grpSpPr>
          <a:xfrm>
            <a:off x="381000" y="1785938"/>
            <a:ext cx="2286000" cy="533400"/>
            <a:chOff x="240" y="1104"/>
            <a:chExt cx="1440" cy="336"/>
          </a:xfrm>
        </p:grpSpPr>
        <p:sp>
          <p:nvSpPr>
            <p:cNvPr id="56397" name="Line 77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98" name="Line 78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99" name="Line 79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0" name="Line 80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1" name="Line 81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2" name="Line 82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3" name="Line 83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4" name="Line 84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5957" name="Text Box 85"/>
          <p:cNvSpPr txBox="1"/>
          <p:nvPr/>
        </p:nvSpPr>
        <p:spPr>
          <a:xfrm>
            <a:off x="1065213" y="1781175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335958" name="Line 86"/>
          <p:cNvSpPr/>
          <p:nvPr/>
        </p:nvSpPr>
        <p:spPr>
          <a:xfrm flipV="1">
            <a:off x="1600200" y="1481138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59" name="Text Box 87"/>
          <p:cNvSpPr txBox="1"/>
          <p:nvPr/>
        </p:nvSpPr>
        <p:spPr>
          <a:xfrm>
            <a:off x="984250" y="1027113"/>
            <a:ext cx="12954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35960" name="Line 88"/>
          <p:cNvSpPr/>
          <p:nvPr/>
        </p:nvSpPr>
        <p:spPr>
          <a:xfrm flipV="1">
            <a:off x="1600200" y="642938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61" name="Line 89"/>
          <p:cNvSpPr/>
          <p:nvPr/>
        </p:nvSpPr>
        <p:spPr>
          <a:xfrm>
            <a:off x="1600200" y="642938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962" name="Line 90"/>
          <p:cNvSpPr/>
          <p:nvPr/>
        </p:nvSpPr>
        <p:spPr>
          <a:xfrm>
            <a:off x="4724400" y="642938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63" name="Text Box 91"/>
          <p:cNvSpPr txBox="1"/>
          <p:nvPr/>
        </p:nvSpPr>
        <p:spPr>
          <a:xfrm>
            <a:off x="2281238" y="10795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5964" name="Line 92"/>
          <p:cNvSpPr/>
          <p:nvPr/>
        </p:nvSpPr>
        <p:spPr>
          <a:xfrm flipH="1">
            <a:off x="4724400" y="1328738"/>
            <a:ext cx="457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35965" name="Text Box 93"/>
          <p:cNvSpPr txBox="1"/>
          <p:nvPr/>
        </p:nvSpPr>
        <p:spPr>
          <a:xfrm>
            <a:off x="5181600" y="1100138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35966" name="Text Box 94"/>
          <p:cNvSpPr txBox="1"/>
          <p:nvPr/>
        </p:nvSpPr>
        <p:spPr>
          <a:xfrm>
            <a:off x="5181600" y="3081338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</a:p>
        </p:txBody>
      </p:sp>
      <p:sp>
        <p:nvSpPr>
          <p:cNvPr id="335967" name="Line 95"/>
          <p:cNvSpPr/>
          <p:nvPr/>
        </p:nvSpPr>
        <p:spPr>
          <a:xfrm>
            <a:off x="6172200" y="1328738"/>
            <a:ext cx="2286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968" name="Line 96"/>
          <p:cNvSpPr/>
          <p:nvPr/>
        </p:nvSpPr>
        <p:spPr>
          <a:xfrm flipV="1">
            <a:off x="6400800" y="185738"/>
            <a:ext cx="0" cy="1143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69" name="Line 97"/>
          <p:cNvSpPr/>
          <p:nvPr/>
        </p:nvSpPr>
        <p:spPr>
          <a:xfrm>
            <a:off x="5943600" y="185738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970" name="Line 98"/>
          <p:cNvSpPr/>
          <p:nvPr/>
        </p:nvSpPr>
        <p:spPr>
          <a:xfrm>
            <a:off x="7315200" y="185738"/>
            <a:ext cx="0" cy="1066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71" name="Text Box 99"/>
          <p:cNvSpPr txBox="1"/>
          <p:nvPr/>
        </p:nvSpPr>
        <p:spPr>
          <a:xfrm>
            <a:off x="7156450" y="1268413"/>
            <a:ext cx="7620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</a:p>
        </p:txBody>
      </p:sp>
      <p:sp>
        <p:nvSpPr>
          <p:cNvPr id="335972" name="Line 100"/>
          <p:cNvSpPr/>
          <p:nvPr/>
        </p:nvSpPr>
        <p:spPr>
          <a:xfrm>
            <a:off x="7543800" y="490538"/>
            <a:ext cx="0" cy="762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35973" name="Line 101"/>
          <p:cNvSpPr/>
          <p:nvPr/>
        </p:nvSpPr>
        <p:spPr>
          <a:xfrm flipH="1">
            <a:off x="5943600" y="490538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974" name="Line 102"/>
          <p:cNvSpPr/>
          <p:nvPr/>
        </p:nvSpPr>
        <p:spPr>
          <a:xfrm flipV="1">
            <a:off x="6553200" y="490538"/>
            <a:ext cx="0" cy="1524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75" name="Text Box 103"/>
          <p:cNvSpPr txBox="1"/>
          <p:nvPr/>
        </p:nvSpPr>
        <p:spPr>
          <a:xfrm>
            <a:off x="5181600" y="1766888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35976" name="Line 104"/>
          <p:cNvSpPr/>
          <p:nvPr/>
        </p:nvSpPr>
        <p:spPr>
          <a:xfrm flipH="1">
            <a:off x="6172200" y="2014538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77" name="Text Box 105"/>
          <p:cNvSpPr txBox="1"/>
          <p:nvPr/>
        </p:nvSpPr>
        <p:spPr>
          <a:xfrm>
            <a:off x="2268538" y="4441825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35978" name="Line 106"/>
          <p:cNvSpPr/>
          <p:nvPr/>
        </p:nvSpPr>
        <p:spPr>
          <a:xfrm flipV="1">
            <a:off x="2590800" y="3157538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79" name="Text Box 107"/>
          <p:cNvSpPr txBox="1"/>
          <p:nvPr/>
        </p:nvSpPr>
        <p:spPr>
          <a:xfrm>
            <a:off x="1670050" y="2624138"/>
            <a:ext cx="1066800" cy="557212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</a:p>
        </p:txBody>
      </p:sp>
      <p:sp>
        <p:nvSpPr>
          <p:cNvPr id="335980" name="Line 108"/>
          <p:cNvSpPr/>
          <p:nvPr/>
        </p:nvSpPr>
        <p:spPr>
          <a:xfrm flipV="1">
            <a:off x="2133600" y="2319338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81" name="Line 109"/>
          <p:cNvSpPr/>
          <p:nvPr/>
        </p:nvSpPr>
        <p:spPr>
          <a:xfrm flipH="1">
            <a:off x="4343400" y="3995738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82" name="Text Box 110"/>
          <p:cNvSpPr txBox="1"/>
          <p:nvPr/>
        </p:nvSpPr>
        <p:spPr>
          <a:xfrm>
            <a:off x="3343275" y="3776663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</a:p>
        </p:txBody>
      </p:sp>
      <p:sp>
        <p:nvSpPr>
          <p:cNvPr id="335983" name="Text Box 111"/>
          <p:cNvSpPr txBox="1"/>
          <p:nvPr/>
        </p:nvSpPr>
        <p:spPr>
          <a:xfrm>
            <a:off x="3348038" y="1100138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335984" name="Text Box 112"/>
          <p:cNvSpPr txBox="1"/>
          <p:nvPr/>
        </p:nvSpPr>
        <p:spPr>
          <a:xfrm>
            <a:off x="152400" y="3646488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335985" name="Text Box 113"/>
          <p:cNvSpPr txBox="1"/>
          <p:nvPr/>
        </p:nvSpPr>
        <p:spPr>
          <a:xfrm>
            <a:off x="1416050" y="4056063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</a:p>
        </p:txBody>
      </p:sp>
      <p:sp>
        <p:nvSpPr>
          <p:cNvPr id="335986" name="Text Box 114"/>
          <p:cNvSpPr txBox="1"/>
          <p:nvPr/>
        </p:nvSpPr>
        <p:spPr>
          <a:xfrm>
            <a:off x="573088" y="5451475"/>
            <a:ext cx="8523287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为变址寄存器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取指后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PC+1,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值为地址读取位移量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上图是变址流程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33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3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33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3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3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3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3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3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33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43" grpId="0" build="p"/>
      <p:bldP spid="335944" grpId="0"/>
      <p:bldP spid="335946" grpId="0" bldLvl="0" animBg="1"/>
      <p:bldP spid="335957" grpId="0"/>
      <p:bldP spid="335959" grpId="0" bldLvl="0" animBg="1"/>
      <p:bldP spid="335963" grpId="0"/>
      <p:bldP spid="335965" grpId="0" bldLvl="0" animBg="1"/>
      <p:bldP spid="335966" grpId="0" bldLvl="0" animBg="1"/>
      <p:bldP spid="335971" grpId="0" bldLvl="0" animBg="1"/>
      <p:bldP spid="335975" grpId="0" bldLvl="0" animBg="1"/>
      <p:bldP spid="335977" grpId="0"/>
      <p:bldP spid="335979" grpId="0" bldLvl="0" animBg="1"/>
      <p:bldP spid="335982" grpId="0" bldLvl="0" animBg="1"/>
      <p:bldP spid="335983" grpId="0" bldLvl="0" animBg="1"/>
      <p:bldP spid="335984" grpId="0"/>
      <p:bldP spid="335985" grpId="0"/>
      <p:bldP spid="335986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/>
          <p:nvPr/>
        </p:nvSpPr>
        <p:spPr>
          <a:xfrm>
            <a:off x="398463" y="3749675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36899" name="Text Box 3"/>
          <p:cNvSpPr txBox="1"/>
          <p:nvPr/>
        </p:nvSpPr>
        <p:spPr>
          <a:xfrm>
            <a:off x="350838" y="197961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36900" name="Line 4"/>
          <p:cNvSpPr/>
          <p:nvPr/>
        </p:nvSpPr>
        <p:spPr>
          <a:xfrm>
            <a:off x="1071563" y="232886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01" name="Text Box 5"/>
          <p:cNvSpPr txBox="1"/>
          <p:nvPr/>
        </p:nvSpPr>
        <p:spPr>
          <a:xfrm>
            <a:off x="1493838" y="197961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36902" name="Line 6"/>
          <p:cNvSpPr/>
          <p:nvPr/>
        </p:nvSpPr>
        <p:spPr>
          <a:xfrm>
            <a:off x="1874838" y="232886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03" name="Text Box 7"/>
          <p:cNvSpPr txBox="1"/>
          <p:nvPr/>
        </p:nvSpPr>
        <p:spPr>
          <a:xfrm>
            <a:off x="2268538" y="1979613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6904" name="Line 8"/>
          <p:cNvSpPr/>
          <p:nvPr/>
        </p:nvSpPr>
        <p:spPr>
          <a:xfrm>
            <a:off x="3246438" y="232886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05" name="Text Box 9"/>
          <p:cNvSpPr txBox="1"/>
          <p:nvPr/>
        </p:nvSpPr>
        <p:spPr>
          <a:xfrm>
            <a:off x="3656013" y="1978025"/>
            <a:ext cx="153828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36906" name="Line 10"/>
          <p:cNvSpPr/>
          <p:nvPr/>
        </p:nvSpPr>
        <p:spPr>
          <a:xfrm>
            <a:off x="5027613" y="2328863"/>
            <a:ext cx="5334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07" name="Text Box 11"/>
          <p:cNvSpPr txBox="1"/>
          <p:nvPr/>
        </p:nvSpPr>
        <p:spPr>
          <a:xfrm>
            <a:off x="5484813" y="1963738"/>
            <a:ext cx="163036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6908" name="Line 12"/>
          <p:cNvSpPr/>
          <p:nvPr/>
        </p:nvSpPr>
        <p:spPr>
          <a:xfrm>
            <a:off x="6859588" y="232886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09" name="Text Box 13"/>
          <p:cNvSpPr txBox="1"/>
          <p:nvPr/>
        </p:nvSpPr>
        <p:spPr>
          <a:xfrm>
            <a:off x="7246938" y="1979613"/>
            <a:ext cx="13874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36910" name="Text Box 14"/>
          <p:cNvSpPr txBox="1"/>
          <p:nvPr/>
        </p:nvSpPr>
        <p:spPr>
          <a:xfrm>
            <a:off x="466725" y="2530475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336911" name="Line 15"/>
          <p:cNvSpPr/>
          <p:nvPr/>
        </p:nvSpPr>
        <p:spPr>
          <a:xfrm>
            <a:off x="8345488" y="2344738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12" name="Line 16"/>
          <p:cNvSpPr/>
          <p:nvPr/>
        </p:nvSpPr>
        <p:spPr>
          <a:xfrm>
            <a:off x="3065463" y="2865438"/>
            <a:ext cx="285750" cy="3175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13" name="Text Box 17"/>
          <p:cNvSpPr txBox="1"/>
          <p:nvPr/>
        </p:nvSpPr>
        <p:spPr>
          <a:xfrm>
            <a:off x="3246438" y="2532063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336914" name="Line 18"/>
          <p:cNvSpPr/>
          <p:nvPr/>
        </p:nvSpPr>
        <p:spPr>
          <a:xfrm>
            <a:off x="3908425" y="2897188"/>
            <a:ext cx="336550" cy="15875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15" name="Text Box 19"/>
          <p:cNvSpPr txBox="1"/>
          <p:nvPr/>
        </p:nvSpPr>
        <p:spPr>
          <a:xfrm>
            <a:off x="7932738" y="2544763"/>
            <a:ext cx="914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</a:p>
        </p:txBody>
      </p:sp>
      <p:sp>
        <p:nvSpPr>
          <p:cNvPr id="336916" name="Line 20"/>
          <p:cNvSpPr/>
          <p:nvPr/>
        </p:nvSpPr>
        <p:spPr>
          <a:xfrm>
            <a:off x="8466138" y="2897188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17" name="Text Box 21"/>
          <p:cNvSpPr txBox="1"/>
          <p:nvPr/>
        </p:nvSpPr>
        <p:spPr>
          <a:xfrm>
            <a:off x="906463" y="3097213"/>
            <a:ext cx="1600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6918" name="Text Box 22"/>
          <p:cNvSpPr txBox="1"/>
          <p:nvPr/>
        </p:nvSpPr>
        <p:spPr>
          <a:xfrm>
            <a:off x="2727325" y="3173413"/>
            <a:ext cx="62388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36919" name="Line 23"/>
          <p:cNvSpPr/>
          <p:nvPr/>
        </p:nvSpPr>
        <p:spPr>
          <a:xfrm>
            <a:off x="1189038" y="2835275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20" name="Text Box 24"/>
          <p:cNvSpPr txBox="1"/>
          <p:nvPr/>
        </p:nvSpPr>
        <p:spPr>
          <a:xfrm>
            <a:off x="2555875" y="2511425"/>
            <a:ext cx="55562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36921" name="Text Box 25"/>
          <p:cNvSpPr txBox="1"/>
          <p:nvPr/>
        </p:nvSpPr>
        <p:spPr>
          <a:xfrm>
            <a:off x="4173538" y="2500313"/>
            <a:ext cx="12731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36922" name="Line 26"/>
          <p:cNvSpPr/>
          <p:nvPr/>
        </p:nvSpPr>
        <p:spPr>
          <a:xfrm>
            <a:off x="5265738" y="2865438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23" name="Text Box 27"/>
          <p:cNvSpPr txBox="1"/>
          <p:nvPr/>
        </p:nvSpPr>
        <p:spPr>
          <a:xfrm>
            <a:off x="5675313" y="2516188"/>
            <a:ext cx="63976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6924" name="Line 28"/>
          <p:cNvSpPr/>
          <p:nvPr/>
        </p:nvSpPr>
        <p:spPr>
          <a:xfrm>
            <a:off x="6103938" y="2865438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25" name="Text Box 29"/>
          <p:cNvSpPr txBox="1"/>
          <p:nvPr/>
        </p:nvSpPr>
        <p:spPr>
          <a:xfrm>
            <a:off x="6526213" y="251618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6926" name="Line 30"/>
          <p:cNvSpPr/>
          <p:nvPr/>
        </p:nvSpPr>
        <p:spPr>
          <a:xfrm>
            <a:off x="7523163" y="288131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27" name="Text Box 31"/>
          <p:cNvSpPr txBox="1"/>
          <p:nvPr/>
        </p:nvSpPr>
        <p:spPr>
          <a:xfrm>
            <a:off x="2538413" y="3983038"/>
            <a:ext cx="1447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6928" name="Text Box 32"/>
          <p:cNvSpPr txBox="1"/>
          <p:nvPr/>
        </p:nvSpPr>
        <p:spPr>
          <a:xfrm>
            <a:off x="430213" y="4213225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36929" name="Line 33"/>
          <p:cNvSpPr/>
          <p:nvPr/>
        </p:nvSpPr>
        <p:spPr>
          <a:xfrm>
            <a:off x="1062038" y="4071938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6930" name="Line 34"/>
          <p:cNvSpPr/>
          <p:nvPr/>
        </p:nvSpPr>
        <p:spPr>
          <a:xfrm>
            <a:off x="1046163" y="4543425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6931" name="Text Box 35"/>
          <p:cNvSpPr txBox="1"/>
          <p:nvPr/>
        </p:nvSpPr>
        <p:spPr>
          <a:xfrm>
            <a:off x="1471613" y="373538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36932" name="Text Box 36"/>
          <p:cNvSpPr txBox="1"/>
          <p:nvPr/>
        </p:nvSpPr>
        <p:spPr>
          <a:xfrm>
            <a:off x="1471613" y="42291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1884363" y="4056063"/>
            <a:ext cx="685800" cy="457200"/>
            <a:chOff x="816" y="3984"/>
            <a:chExt cx="432" cy="288"/>
          </a:xfrm>
        </p:grpSpPr>
        <p:sp>
          <p:nvSpPr>
            <p:cNvPr id="57381" name="Line 38"/>
            <p:cNvSpPr/>
            <p:nvPr/>
          </p:nvSpPr>
          <p:spPr>
            <a:xfrm>
              <a:off x="816" y="3984"/>
              <a:ext cx="432" cy="96"/>
            </a:xfrm>
            <a:prstGeom prst="line">
              <a:avLst/>
            </a:prstGeom>
            <a:ln w="2222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57382" name="Line 39"/>
            <p:cNvSpPr/>
            <p:nvPr/>
          </p:nvSpPr>
          <p:spPr>
            <a:xfrm flipV="1">
              <a:off x="816" y="4176"/>
              <a:ext cx="432" cy="96"/>
            </a:xfrm>
            <a:prstGeom prst="line">
              <a:avLst/>
            </a:prstGeom>
            <a:ln w="2222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36936" name="Line 40"/>
          <p:cNvSpPr/>
          <p:nvPr/>
        </p:nvSpPr>
        <p:spPr>
          <a:xfrm>
            <a:off x="3563938" y="4271963"/>
            <a:ext cx="471487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6937" name="Text Box 41"/>
          <p:cNvSpPr txBox="1"/>
          <p:nvPr/>
        </p:nvSpPr>
        <p:spPr>
          <a:xfrm>
            <a:off x="4046538" y="3951288"/>
            <a:ext cx="15684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36938" name="Line 42"/>
          <p:cNvSpPr/>
          <p:nvPr/>
        </p:nvSpPr>
        <p:spPr>
          <a:xfrm>
            <a:off x="5418138" y="4287838"/>
            <a:ext cx="471487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6939" name="Text Box 43"/>
          <p:cNvSpPr txBox="1"/>
          <p:nvPr/>
        </p:nvSpPr>
        <p:spPr>
          <a:xfrm>
            <a:off x="5821363" y="3919538"/>
            <a:ext cx="163036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6940" name="Line 44"/>
          <p:cNvSpPr/>
          <p:nvPr/>
        </p:nvSpPr>
        <p:spPr>
          <a:xfrm>
            <a:off x="7272338" y="427196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6941" name="Text Box 45"/>
          <p:cNvSpPr txBox="1"/>
          <p:nvPr/>
        </p:nvSpPr>
        <p:spPr>
          <a:xfrm>
            <a:off x="7737475" y="3935413"/>
            <a:ext cx="11890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336942" name="Text Box 46"/>
          <p:cNvSpPr txBox="1"/>
          <p:nvPr/>
        </p:nvSpPr>
        <p:spPr>
          <a:xfrm>
            <a:off x="468313" y="1341438"/>
            <a:ext cx="2133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变址流程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36943" name="Line 47"/>
          <p:cNvSpPr/>
          <p:nvPr/>
        </p:nvSpPr>
        <p:spPr>
          <a:xfrm>
            <a:off x="2297113" y="3495675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44" name="Line 48"/>
          <p:cNvSpPr/>
          <p:nvPr/>
        </p:nvSpPr>
        <p:spPr>
          <a:xfrm>
            <a:off x="539750" y="346551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46" name="Text Box 50"/>
          <p:cNvSpPr txBox="1"/>
          <p:nvPr/>
        </p:nvSpPr>
        <p:spPr>
          <a:xfrm>
            <a:off x="3189288" y="3173413"/>
            <a:ext cx="5954712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到此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完成了位移量送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Text Box 24"/>
          <p:cNvSpPr txBox="1"/>
          <p:nvPr/>
        </p:nvSpPr>
        <p:spPr>
          <a:xfrm>
            <a:off x="1692275" y="2543175"/>
            <a:ext cx="4857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6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6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6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6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6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36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6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3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36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3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36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36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36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36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build="p"/>
      <p:bldP spid="336899" grpId="0" build="p"/>
      <p:bldP spid="336901" grpId="0" build="p" advAuto="1000"/>
      <p:bldP spid="336903" grpId="0" build="p" advAuto="1000"/>
      <p:bldP spid="336905" grpId="0" build="p" advAuto="1000"/>
      <p:bldP spid="336907" grpId="0" build="p" advAuto="1000"/>
      <p:bldP spid="336909" grpId="0" build="p" advAuto="1000"/>
      <p:bldP spid="336910" grpId="0" build="p" advAuto="1000"/>
      <p:bldP spid="336913" grpId="0" build="p" advAuto="1000"/>
      <p:bldP spid="336915" grpId="0" build="p" advAuto="1000"/>
      <p:bldP spid="336917" grpId="0" build="p" advAuto="1000"/>
      <p:bldP spid="336918" grpId="0" build="p" advAuto="1000"/>
      <p:bldP spid="336920" grpId="1" build="allAtOnce" bldLvl="0"/>
      <p:bldP spid="336921" grpId="0" build="p" advAuto="1000"/>
      <p:bldP spid="336923" grpId="0" build="p" advAuto="1000"/>
      <p:bldP spid="336925" grpId="0" build="p" advAuto="1000"/>
      <p:bldP spid="336927" grpId="0" build="p" advAuto="1000"/>
      <p:bldP spid="336928" grpId="0" build="p"/>
      <p:bldP spid="336931" grpId="0" build="p" advAuto="1000"/>
      <p:bldP spid="336932" grpId="0" build="p" advAuto="1000"/>
      <p:bldP spid="336937" grpId="0" build="p" advAuto="1000"/>
      <p:bldP spid="336939" grpId="0" build="p" advAuto="1000"/>
      <p:bldP spid="336941" grpId="0" build="p" advAuto="1000"/>
      <p:bldP spid="336942" grpId="0" build="p"/>
      <p:bldP spid="336946" grpId="0" build="p" advAuto="1000"/>
      <p:bldP spid="3" grpId="0" build="p" advAuto="1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lstStyle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外频</a:t>
            </a:r>
          </a:p>
        </p:txBody>
      </p:sp>
      <p:sp>
        <p:nvSpPr>
          <p:cNvPr id="4" name="Text Box 5"/>
          <p:cNvSpPr txBox="1"/>
          <p:nvPr/>
        </p:nvSpPr>
        <p:spPr>
          <a:xfrm>
            <a:off x="768350" y="1249363"/>
            <a:ext cx="7994650" cy="20621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外部频率或基频，也叫系统时钟频率，主板上的振荡器输出的时钟频率，是计算机中一切硬件部件工作所依据的基准时信号，倍频后用作计算机中各部件的工作频率。</a:t>
            </a:r>
            <a:endParaRPr lang="zh-CN" altLang="en-US" sz="3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749300" y="3562350"/>
            <a:ext cx="1512888" cy="143986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系统</a:t>
            </a:r>
          </a:p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振荡器</a:t>
            </a:r>
          </a:p>
        </p:txBody>
      </p:sp>
      <p:sp>
        <p:nvSpPr>
          <p:cNvPr id="6" name="Rectangle 8"/>
          <p:cNvSpPr/>
          <p:nvPr/>
        </p:nvSpPr>
        <p:spPr>
          <a:xfrm>
            <a:off x="3779838" y="3763963"/>
            <a:ext cx="1728787" cy="1008062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频率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放大</a:t>
            </a:r>
          </a:p>
        </p:txBody>
      </p:sp>
      <p:sp>
        <p:nvSpPr>
          <p:cNvPr id="7" name="Line 9"/>
          <p:cNvSpPr/>
          <p:nvPr/>
        </p:nvSpPr>
        <p:spPr>
          <a:xfrm>
            <a:off x="5738813" y="3922713"/>
            <a:ext cx="86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" name="Line 10"/>
          <p:cNvSpPr/>
          <p:nvPr/>
        </p:nvSpPr>
        <p:spPr>
          <a:xfrm>
            <a:off x="5738813" y="4311650"/>
            <a:ext cx="86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" name="Line 11"/>
          <p:cNvSpPr/>
          <p:nvPr/>
        </p:nvSpPr>
        <p:spPr>
          <a:xfrm>
            <a:off x="5738813" y="4684713"/>
            <a:ext cx="86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Text Box 12"/>
          <p:cNvSpPr txBox="1"/>
          <p:nvPr/>
        </p:nvSpPr>
        <p:spPr>
          <a:xfrm>
            <a:off x="6704013" y="3640138"/>
            <a:ext cx="9159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11" name="Text Box 13"/>
          <p:cNvSpPr txBox="1"/>
          <p:nvPr/>
        </p:nvSpPr>
        <p:spPr>
          <a:xfrm>
            <a:off x="6718300" y="40243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内存</a:t>
            </a:r>
          </a:p>
        </p:txBody>
      </p:sp>
      <p:sp>
        <p:nvSpPr>
          <p:cNvPr id="12" name="Text Box 14"/>
          <p:cNvSpPr txBox="1"/>
          <p:nvPr/>
        </p:nvSpPr>
        <p:spPr>
          <a:xfrm>
            <a:off x="6704013" y="44116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其它部件</a:t>
            </a:r>
          </a:p>
        </p:txBody>
      </p:sp>
      <p:sp>
        <p:nvSpPr>
          <p:cNvPr id="13" name="Line 15"/>
          <p:cNvSpPr/>
          <p:nvPr/>
        </p:nvSpPr>
        <p:spPr>
          <a:xfrm flipH="1" flipV="1">
            <a:off x="1685925" y="5103813"/>
            <a:ext cx="504825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" name="Text Box 16"/>
          <p:cNvSpPr txBox="1"/>
          <p:nvPr/>
        </p:nvSpPr>
        <p:spPr>
          <a:xfrm>
            <a:off x="1377950" y="5991225"/>
            <a:ext cx="32718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一般不超过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300MHz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262188" y="3778250"/>
            <a:ext cx="1511300" cy="503238"/>
            <a:chOff x="1202" y="1253"/>
            <a:chExt cx="952" cy="317"/>
          </a:xfrm>
        </p:grpSpPr>
        <p:sp>
          <p:nvSpPr>
            <p:cNvPr id="41998" name="Line 7"/>
            <p:cNvSpPr/>
            <p:nvPr/>
          </p:nvSpPr>
          <p:spPr>
            <a:xfrm>
              <a:off x="1211" y="1570"/>
              <a:ext cx="9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1999" name="Text Box 17"/>
            <p:cNvSpPr txBox="1"/>
            <p:nvPr/>
          </p:nvSpPr>
          <p:spPr>
            <a:xfrm>
              <a:off x="1202" y="125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外频信号</a:t>
              </a:r>
            </a:p>
          </p:txBody>
        </p:sp>
      </p:grpSp>
      <p:sp>
        <p:nvSpPr>
          <p:cNvPr id="18" name="Line 19"/>
          <p:cNvSpPr/>
          <p:nvPr/>
        </p:nvSpPr>
        <p:spPr>
          <a:xfrm flipH="1" flipV="1">
            <a:off x="5305425" y="5106988"/>
            <a:ext cx="504825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" name="Text Box 20"/>
          <p:cNvSpPr txBox="1"/>
          <p:nvPr/>
        </p:nvSpPr>
        <p:spPr>
          <a:xfrm>
            <a:off x="4997450" y="597217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倍频系数</a:t>
            </a:r>
          </a:p>
        </p:txBody>
      </p:sp>
      <p:grpSp>
        <p:nvGrpSpPr>
          <p:cNvPr id="3" name="Group 47"/>
          <p:cNvGrpSpPr/>
          <p:nvPr/>
        </p:nvGrpSpPr>
        <p:grpSpPr>
          <a:xfrm>
            <a:off x="2478088" y="4494213"/>
            <a:ext cx="1009650" cy="144462"/>
            <a:chOff x="1292" y="1797"/>
            <a:chExt cx="636" cy="91"/>
          </a:xfrm>
        </p:grpSpPr>
        <p:sp>
          <p:nvSpPr>
            <p:cNvPr id="42003" name="Line 22"/>
            <p:cNvSpPr/>
            <p:nvPr/>
          </p:nvSpPr>
          <p:spPr>
            <a:xfrm>
              <a:off x="1292" y="1888"/>
              <a:ext cx="91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4" name="Line 23"/>
            <p:cNvSpPr/>
            <p:nvPr/>
          </p:nvSpPr>
          <p:spPr>
            <a:xfrm>
              <a:off x="1383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5" name="Line 24"/>
            <p:cNvSpPr/>
            <p:nvPr/>
          </p:nvSpPr>
          <p:spPr>
            <a:xfrm>
              <a:off x="1383" y="1797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6" name="Line 25"/>
            <p:cNvSpPr/>
            <p:nvPr/>
          </p:nvSpPr>
          <p:spPr>
            <a:xfrm>
              <a:off x="1429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7" name="Line 26"/>
            <p:cNvSpPr/>
            <p:nvPr/>
          </p:nvSpPr>
          <p:spPr>
            <a:xfrm>
              <a:off x="1429" y="1888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8" name="Line 27"/>
            <p:cNvSpPr/>
            <p:nvPr/>
          </p:nvSpPr>
          <p:spPr>
            <a:xfrm>
              <a:off x="1474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9" name="Line 28"/>
            <p:cNvSpPr/>
            <p:nvPr/>
          </p:nvSpPr>
          <p:spPr>
            <a:xfrm>
              <a:off x="1474" y="1797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0" name="Line 29"/>
            <p:cNvSpPr/>
            <p:nvPr/>
          </p:nvSpPr>
          <p:spPr>
            <a:xfrm>
              <a:off x="1519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1" name="Line 30"/>
            <p:cNvSpPr/>
            <p:nvPr/>
          </p:nvSpPr>
          <p:spPr>
            <a:xfrm>
              <a:off x="1519" y="1888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2" name="Line 31"/>
            <p:cNvSpPr/>
            <p:nvPr/>
          </p:nvSpPr>
          <p:spPr>
            <a:xfrm>
              <a:off x="1565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3" name="Line 32"/>
            <p:cNvSpPr/>
            <p:nvPr/>
          </p:nvSpPr>
          <p:spPr>
            <a:xfrm>
              <a:off x="1565" y="1797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4" name="Line 33"/>
            <p:cNvSpPr/>
            <p:nvPr/>
          </p:nvSpPr>
          <p:spPr>
            <a:xfrm>
              <a:off x="1610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5" name="Line 34"/>
            <p:cNvSpPr/>
            <p:nvPr/>
          </p:nvSpPr>
          <p:spPr>
            <a:xfrm>
              <a:off x="1610" y="1888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6" name="Line 35"/>
            <p:cNvSpPr/>
            <p:nvPr/>
          </p:nvSpPr>
          <p:spPr>
            <a:xfrm>
              <a:off x="1655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7" name="Line 36"/>
            <p:cNvSpPr/>
            <p:nvPr/>
          </p:nvSpPr>
          <p:spPr>
            <a:xfrm>
              <a:off x="1655" y="1797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8" name="Line 37"/>
            <p:cNvSpPr/>
            <p:nvPr/>
          </p:nvSpPr>
          <p:spPr>
            <a:xfrm>
              <a:off x="1700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9" name="Line 38"/>
            <p:cNvSpPr/>
            <p:nvPr/>
          </p:nvSpPr>
          <p:spPr>
            <a:xfrm>
              <a:off x="1700" y="1888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0" name="Line 39"/>
            <p:cNvSpPr/>
            <p:nvPr/>
          </p:nvSpPr>
          <p:spPr>
            <a:xfrm>
              <a:off x="1746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1" name="Line 40"/>
            <p:cNvSpPr/>
            <p:nvPr/>
          </p:nvSpPr>
          <p:spPr>
            <a:xfrm>
              <a:off x="1746" y="1797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2" name="Line 41"/>
            <p:cNvSpPr/>
            <p:nvPr/>
          </p:nvSpPr>
          <p:spPr>
            <a:xfrm>
              <a:off x="1791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3" name="Line 42"/>
            <p:cNvSpPr/>
            <p:nvPr/>
          </p:nvSpPr>
          <p:spPr>
            <a:xfrm>
              <a:off x="1791" y="1888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4" name="Line 43"/>
            <p:cNvSpPr/>
            <p:nvPr/>
          </p:nvSpPr>
          <p:spPr>
            <a:xfrm>
              <a:off x="1837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5" name="Line 44"/>
            <p:cNvSpPr/>
            <p:nvPr/>
          </p:nvSpPr>
          <p:spPr>
            <a:xfrm>
              <a:off x="1837" y="1797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6" name="Line 45"/>
            <p:cNvSpPr/>
            <p:nvPr/>
          </p:nvSpPr>
          <p:spPr>
            <a:xfrm>
              <a:off x="1882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7" name="Line 46"/>
            <p:cNvSpPr/>
            <p:nvPr/>
          </p:nvSpPr>
          <p:spPr>
            <a:xfrm>
              <a:off x="1882" y="1888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0" grpId="0"/>
      <p:bldP spid="11" grpId="0"/>
      <p:bldP spid="12" grpId="0"/>
      <p:bldP spid="14" grpId="0"/>
      <p:bldP spid="1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Line 2"/>
          <p:cNvSpPr/>
          <p:nvPr/>
        </p:nvSpPr>
        <p:spPr>
          <a:xfrm flipV="1">
            <a:off x="738188" y="23622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1" name="Line 3"/>
          <p:cNvSpPr/>
          <p:nvPr/>
        </p:nvSpPr>
        <p:spPr>
          <a:xfrm flipV="1">
            <a:off x="1500188" y="1524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2" name="Line 4"/>
          <p:cNvSpPr/>
          <p:nvPr/>
        </p:nvSpPr>
        <p:spPr>
          <a:xfrm flipV="1">
            <a:off x="2033588" y="23622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3" name="Line 5"/>
          <p:cNvSpPr/>
          <p:nvPr/>
        </p:nvSpPr>
        <p:spPr>
          <a:xfrm flipV="1">
            <a:off x="1728788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4" name="Line 6"/>
          <p:cNvSpPr/>
          <p:nvPr/>
        </p:nvSpPr>
        <p:spPr>
          <a:xfrm flipV="1">
            <a:off x="1119188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5" name="Line 7"/>
          <p:cNvSpPr/>
          <p:nvPr/>
        </p:nvSpPr>
        <p:spPr>
          <a:xfrm flipV="1">
            <a:off x="357188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6" name="Line 8"/>
          <p:cNvSpPr/>
          <p:nvPr/>
        </p:nvSpPr>
        <p:spPr>
          <a:xfrm flipV="1">
            <a:off x="2490788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7" name="Line 9"/>
          <p:cNvSpPr/>
          <p:nvPr/>
        </p:nvSpPr>
        <p:spPr>
          <a:xfrm flipV="1">
            <a:off x="1500188" y="685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8" name="Text Box 10"/>
          <p:cNvSpPr txBox="1"/>
          <p:nvPr/>
        </p:nvSpPr>
        <p:spPr>
          <a:xfrm>
            <a:off x="-100012" y="3810000"/>
            <a:ext cx="3276600" cy="111442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MDR</a:t>
            </a:r>
          </a:p>
        </p:txBody>
      </p:sp>
      <p:sp>
        <p:nvSpPr>
          <p:cNvPr id="58379" name="Text Box 11"/>
          <p:cNvSpPr txBox="1"/>
          <p:nvPr/>
        </p:nvSpPr>
        <p:spPr>
          <a:xfrm>
            <a:off x="204788" y="26670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</a:p>
        </p:txBody>
      </p:sp>
      <p:sp>
        <p:nvSpPr>
          <p:cNvPr id="58380" name="Text Box 12"/>
          <p:cNvSpPr txBox="1"/>
          <p:nvPr/>
        </p:nvSpPr>
        <p:spPr>
          <a:xfrm>
            <a:off x="890588" y="1066800"/>
            <a:ext cx="12954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grpSp>
        <p:nvGrpSpPr>
          <p:cNvPr id="58381" name="Group 13"/>
          <p:cNvGrpSpPr/>
          <p:nvPr/>
        </p:nvGrpSpPr>
        <p:grpSpPr>
          <a:xfrm>
            <a:off x="280988" y="1828800"/>
            <a:ext cx="2286000" cy="533400"/>
            <a:chOff x="240" y="1104"/>
            <a:chExt cx="1440" cy="336"/>
          </a:xfrm>
        </p:grpSpPr>
        <p:sp>
          <p:nvSpPr>
            <p:cNvPr id="58382" name="Line 14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3" name="Line 15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4" name="Line 16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5" name="Line 17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6" name="Line 18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7" name="Line 19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8" name="Line 20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9" name="Line 21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8390" name="Text Box 22"/>
          <p:cNvSpPr txBox="1"/>
          <p:nvPr/>
        </p:nvSpPr>
        <p:spPr>
          <a:xfrm>
            <a:off x="1576388" y="26670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</a:p>
        </p:txBody>
      </p:sp>
      <p:sp>
        <p:nvSpPr>
          <p:cNvPr id="58391" name="Text Box 23"/>
          <p:cNvSpPr txBox="1"/>
          <p:nvPr/>
        </p:nvSpPr>
        <p:spPr>
          <a:xfrm>
            <a:off x="966788" y="18288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58392" name="Line 24"/>
          <p:cNvSpPr/>
          <p:nvPr/>
        </p:nvSpPr>
        <p:spPr>
          <a:xfrm>
            <a:off x="509588" y="35052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8393" name="Line 25"/>
          <p:cNvSpPr/>
          <p:nvPr/>
        </p:nvSpPr>
        <p:spPr>
          <a:xfrm>
            <a:off x="1881188" y="35052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8394" name="Rectangle 26"/>
          <p:cNvSpPr/>
          <p:nvPr/>
        </p:nvSpPr>
        <p:spPr>
          <a:xfrm>
            <a:off x="3252788" y="2514600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</a:p>
        </p:txBody>
      </p:sp>
      <p:sp>
        <p:nvSpPr>
          <p:cNvPr id="58395" name="Line 27"/>
          <p:cNvSpPr/>
          <p:nvPr/>
        </p:nvSpPr>
        <p:spPr>
          <a:xfrm>
            <a:off x="1500188" y="685800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6" name="Line 28"/>
          <p:cNvSpPr/>
          <p:nvPr/>
        </p:nvSpPr>
        <p:spPr>
          <a:xfrm>
            <a:off x="4624388" y="6858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97" name="Line 29"/>
          <p:cNvSpPr/>
          <p:nvPr/>
        </p:nvSpPr>
        <p:spPr>
          <a:xfrm flipH="1">
            <a:off x="4243388" y="13716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398" name="Line 30"/>
          <p:cNvSpPr/>
          <p:nvPr/>
        </p:nvSpPr>
        <p:spPr>
          <a:xfrm flipH="1">
            <a:off x="4243388" y="2057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399" name="Line 31"/>
          <p:cNvSpPr/>
          <p:nvPr/>
        </p:nvSpPr>
        <p:spPr>
          <a:xfrm flipH="1">
            <a:off x="4243388" y="27432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00" name="Line 32"/>
          <p:cNvSpPr/>
          <p:nvPr/>
        </p:nvSpPr>
        <p:spPr>
          <a:xfrm flipH="1">
            <a:off x="4243388" y="33528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01" name="Line 33"/>
          <p:cNvSpPr/>
          <p:nvPr/>
        </p:nvSpPr>
        <p:spPr>
          <a:xfrm flipH="1">
            <a:off x="4243388" y="40386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02" name="Line 34"/>
          <p:cNvSpPr/>
          <p:nvPr/>
        </p:nvSpPr>
        <p:spPr>
          <a:xfrm flipH="1">
            <a:off x="4243388" y="47244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03" name="Line 35"/>
          <p:cNvSpPr/>
          <p:nvPr/>
        </p:nvSpPr>
        <p:spPr>
          <a:xfrm>
            <a:off x="5843588" y="2286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04" name="Line 36"/>
          <p:cNvSpPr/>
          <p:nvPr/>
        </p:nvSpPr>
        <p:spPr>
          <a:xfrm>
            <a:off x="5843588" y="8382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05" name="Line 37"/>
          <p:cNvSpPr/>
          <p:nvPr/>
        </p:nvSpPr>
        <p:spPr>
          <a:xfrm flipH="1">
            <a:off x="5843588" y="5334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06" name="Line 38"/>
          <p:cNvSpPr/>
          <p:nvPr/>
        </p:nvSpPr>
        <p:spPr>
          <a:xfrm>
            <a:off x="7215188" y="2286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07" name="Line 39"/>
          <p:cNvSpPr/>
          <p:nvPr/>
        </p:nvSpPr>
        <p:spPr>
          <a:xfrm>
            <a:off x="7443788" y="5334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08" name="Line 40"/>
          <p:cNvSpPr/>
          <p:nvPr/>
        </p:nvSpPr>
        <p:spPr>
          <a:xfrm>
            <a:off x="8053388" y="2286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09" name="Line 41"/>
          <p:cNvSpPr/>
          <p:nvPr/>
        </p:nvSpPr>
        <p:spPr>
          <a:xfrm>
            <a:off x="7672388" y="838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10" name="Line 42"/>
          <p:cNvSpPr/>
          <p:nvPr/>
        </p:nvSpPr>
        <p:spPr>
          <a:xfrm>
            <a:off x="8510588" y="838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11" name="Line 43"/>
          <p:cNvSpPr/>
          <p:nvPr/>
        </p:nvSpPr>
        <p:spPr>
          <a:xfrm>
            <a:off x="6072188" y="1371600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12" name="Line 44"/>
          <p:cNvSpPr/>
          <p:nvPr/>
        </p:nvSpPr>
        <p:spPr>
          <a:xfrm flipV="1">
            <a:off x="6300788" y="22860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13" name="Line 45"/>
          <p:cNvSpPr/>
          <p:nvPr/>
        </p:nvSpPr>
        <p:spPr>
          <a:xfrm flipH="1">
            <a:off x="6072188" y="20574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14" name="Line 46"/>
          <p:cNvSpPr/>
          <p:nvPr/>
        </p:nvSpPr>
        <p:spPr>
          <a:xfrm flipV="1">
            <a:off x="6453188" y="533400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15" name="Line 47"/>
          <p:cNvSpPr/>
          <p:nvPr/>
        </p:nvSpPr>
        <p:spPr>
          <a:xfrm>
            <a:off x="6681788" y="5334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16" name="Line 48"/>
          <p:cNvSpPr/>
          <p:nvPr/>
        </p:nvSpPr>
        <p:spPr>
          <a:xfrm flipH="1">
            <a:off x="6072188" y="27432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17" name="Text Box 49"/>
          <p:cNvSpPr txBox="1"/>
          <p:nvPr/>
        </p:nvSpPr>
        <p:spPr>
          <a:xfrm>
            <a:off x="3252788" y="11430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58418" name="Text Box 50"/>
          <p:cNvSpPr txBox="1"/>
          <p:nvPr/>
        </p:nvSpPr>
        <p:spPr>
          <a:xfrm>
            <a:off x="3252788" y="1828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</a:p>
        </p:txBody>
      </p:sp>
      <p:sp>
        <p:nvSpPr>
          <p:cNvPr id="58419" name="Text Box 51"/>
          <p:cNvSpPr txBox="1"/>
          <p:nvPr/>
        </p:nvSpPr>
        <p:spPr>
          <a:xfrm>
            <a:off x="7062788" y="1295400"/>
            <a:ext cx="7620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</a:p>
        </p:txBody>
      </p:sp>
      <p:sp>
        <p:nvSpPr>
          <p:cNvPr id="58420" name="Text Box 52"/>
          <p:cNvSpPr txBox="1"/>
          <p:nvPr/>
        </p:nvSpPr>
        <p:spPr>
          <a:xfrm>
            <a:off x="7977188" y="1295400"/>
            <a:ext cx="6858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58421" name="Text Box 53"/>
          <p:cNvSpPr txBox="1"/>
          <p:nvPr/>
        </p:nvSpPr>
        <p:spPr>
          <a:xfrm>
            <a:off x="5233988" y="6096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</a:p>
        </p:txBody>
      </p:sp>
      <p:sp>
        <p:nvSpPr>
          <p:cNvPr id="58422" name="Text Box 54"/>
          <p:cNvSpPr txBox="1"/>
          <p:nvPr/>
        </p:nvSpPr>
        <p:spPr>
          <a:xfrm>
            <a:off x="2185988" y="15240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58423" name="Text Box 55"/>
          <p:cNvSpPr txBox="1"/>
          <p:nvPr/>
        </p:nvSpPr>
        <p:spPr>
          <a:xfrm>
            <a:off x="3252788" y="3810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24" name="Text Box 56"/>
          <p:cNvSpPr txBox="1"/>
          <p:nvPr/>
        </p:nvSpPr>
        <p:spPr>
          <a:xfrm>
            <a:off x="3252788" y="31242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R3</a:t>
            </a:r>
          </a:p>
        </p:txBody>
      </p:sp>
      <p:sp>
        <p:nvSpPr>
          <p:cNvPr id="58425" name="Text Box 57"/>
          <p:cNvSpPr txBox="1"/>
          <p:nvPr/>
        </p:nvSpPr>
        <p:spPr>
          <a:xfrm>
            <a:off x="3252788" y="4495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8426" name="Text Box 58"/>
          <p:cNvSpPr txBox="1"/>
          <p:nvPr/>
        </p:nvSpPr>
        <p:spPr>
          <a:xfrm>
            <a:off x="5081588" y="11430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58427" name="Text Box 59"/>
          <p:cNvSpPr txBox="1"/>
          <p:nvPr/>
        </p:nvSpPr>
        <p:spPr>
          <a:xfrm>
            <a:off x="5081588" y="18288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58428" name="Text Box 60"/>
          <p:cNvSpPr txBox="1"/>
          <p:nvPr/>
        </p:nvSpPr>
        <p:spPr>
          <a:xfrm>
            <a:off x="5081588" y="25146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</a:p>
        </p:txBody>
      </p:sp>
      <p:sp>
        <p:nvSpPr>
          <p:cNvPr id="58429" name="Text Box 61"/>
          <p:cNvSpPr txBox="1"/>
          <p:nvPr/>
        </p:nvSpPr>
        <p:spPr>
          <a:xfrm>
            <a:off x="5081588" y="31242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</a:p>
        </p:txBody>
      </p:sp>
      <p:sp>
        <p:nvSpPr>
          <p:cNvPr id="58430" name="Text Box 62"/>
          <p:cNvSpPr txBox="1"/>
          <p:nvPr/>
        </p:nvSpPr>
        <p:spPr>
          <a:xfrm>
            <a:off x="5081588" y="3810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58431" name="Text Box 63"/>
          <p:cNvSpPr txBox="1"/>
          <p:nvPr/>
        </p:nvSpPr>
        <p:spPr>
          <a:xfrm>
            <a:off x="5081588" y="4495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</a:p>
        </p:txBody>
      </p:sp>
      <p:sp>
        <p:nvSpPr>
          <p:cNvPr id="58432" name="Line 64"/>
          <p:cNvSpPr/>
          <p:nvPr/>
        </p:nvSpPr>
        <p:spPr>
          <a:xfrm flipH="1">
            <a:off x="4624388" y="27432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58433" name="Line 65"/>
          <p:cNvSpPr/>
          <p:nvPr/>
        </p:nvSpPr>
        <p:spPr>
          <a:xfrm rot="-5400000">
            <a:off x="8891588" y="1371600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8434" name="Line 66"/>
          <p:cNvSpPr/>
          <p:nvPr/>
        </p:nvSpPr>
        <p:spPr>
          <a:xfrm>
            <a:off x="8281988" y="5334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35" name="Text Box 67"/>
          <p:cNvSpPr txBox="1"/>
          <p:nvPr/>
        </p:nvSpPr>
        <p:spPr>
          <a:xfrm>
            <a:off x="5233988" y="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58436" name="Text Box 68"/>
          <p:cNvSpPr txBox="1"/>
          <p:nvPr/>
        </p:nvSpPr>
        <p:spPr>
          <a:xfrm>
            <a:off x="5233988" y="3048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58437" name="Line 69"/>
          <p:cNvSpPr/>
          <p:nvPr/>
        </p:nvSpPr>
        <p:spPr>
          <a:xfrm>
            <a:off x="6910388" y="8382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38" name="Text Box 70"/>
          <p:cNvSpPr txBox="1"/>
          <p:nvPr/>
        </p:nvSpPr>
        <p:spPr>
          <a:xfrm>
            <a:off x="6453188" y="3048000"/>
            <a:ext cx="990600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7991" name="Text Box 71"/>
          <p:cNvSpPr txBox="1"/>
          <p:nvPr/>
        </p:nvSpPr>
        <p:spPr>
          <a:xfrm>
            <a:off x="304800" y="5105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数据信息传送</a:t>
            </a:r>
          </a:p>
        </p:txBody>
      </p:sp>
      <p:sp>
        <p:nvSpPr>
          <p:cNvPr id="58440" name="Text Box 72"/>
          <p:cNvSpPr txBox="1"/>
          <p:nvPr/>
        </p:nvSpPr>
        <p:spPr>
          <a:xfrm>
            <a:off x="5081588" y="25146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</a:p>
        </p:txBody>
      </p:sp>
      <p:sp>
        <p:nvSpPr>
          <p:cNvPr id="337993" name="Text Box 73"/>
          <p:cNvSpPr txBox="1"/>
          <p:nvPr/>
        </p:nvSpPr>
        <p:spPr>
          <a:xfrm>
            <a:off x="3252788" y="114300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</a:p>
        </p:txBody>
      </p:sp>
      <p:sp>
        <p:nvSpPr>
          <p:cNvPr id="337994" name="Text Box 74"/>
          <p:cNvSpPr txBox="1"/>
          <p:nvPr/>
        </p:nvSpPr>
        <p:spPr>
          <a:xfrm>
            <a:off x="1408113" y="368935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337995" name="Line 75"/>
          <p:cNvSpPr/>
          <p:nvPr/>
        </p:nvSpPr>
        <p:spPr>
          <a:xfrm flipV="1">
            <a:off x="1728788" y="320040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7996" name="Text Box 76"/>
          <p:cNvSpPr txBox="1"/>
          <p:nvPr/>
        </p:nvSpPr>
        <p:spPr>
          <a:xfrm>
            <a:off x="1576388" y="2667000"/>
            <a:ext cx="1066800" cy="557213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7997" name="Line 77"/>
          <p:cNvSpPr/>
          <p:nvPr/>
        </p:nvSpPr>
        <p:spPr>
          <a:xfrm flipV="1">
            <a:off x="2033588" y="23622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Group 78"/>
          <p:cNvGrpSpPr/>
          <p:nvPr/>
        </p:nvGrpSpPr>
        <p:grpSpPr>
          <a:xfrm>
            <a:off x="280988" y="1828800"/>
            <a:ext cx="2286000" cy="533400"/>
            <a:chOff x="240" y="1104"/>
            <a:chExt cx="1440" cy="336"/>
          </a:xfrm>
        </p:grpSpPr>
        <p:sp>
          <p:nvSpPr>
            <p:cNvPr id="58447" name="Line 79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48" name="Line 80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49" name="Line 81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50" name="Line 82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51" name="Line 83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52" name="Line 84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53" name="Line 85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54" name="Line 86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8007" name="Text Box 87"/>
          <p:cNvSpPr txBox="1"/>
          <p:nvPr/>
        </p:nvSpPr>
        <p:spPr>
          <a:xfrm>
            <a:off x="966788" y="18288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338008" name="Line 88"/>
          <p:cNvSpPr/>
          <p:nvPr/>
        </p:nvSpPr>
        <p:spPr>
          <a:xfrm flipV="1">
            <a:off x="1500188" y="15240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09" name="Text Box 89"/>
          <p:cNvSpPr txBox="1"/>
          <p:nvPr/>
        </p:nvSpPr>
        <p:spPr>
          <a:xfrm>
            <a:off x="890588" y="1066800"/>
            <a:ext cx="12954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38010" name="Line 90"/>
          <p:cNvSpPr/>
          <p:nvPr/>
        </p:nvSpPr>
        <p:spPr>
          <a:xfrm flipV="1">
            <a:off x="1500188" y="685800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11" name="Line 91"/>
          <p:cNvSpPr/>
          <p:nvPr/>
        </p:nvSpPr>
        <p:spPr>
          <a:xfrm>
            <a:off x="1500188" y="685800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12" name="Line 92"/>
          <p:cNvSpPr/>
          <p:nvPr/>
        </p:nvSpPr>
        <p:spPr>
          <a:xfrm>
            <a:off x="4624388" y="685800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13" name="Text Box 93"/>
          <p:cNvSpPr txBox="1"/>
          <p:nvPr/>
        </p:nvSpPr>
        <p:spPr>
          <a:xfrm>
            <a:off x="2185988" y="150813"/>
            <a:ext cx="1600200" cy="5191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8014" name="Text Box 94"/>
          <p:cNvSpPr txBox="1"/>
          <p:nvPr/>
        </p:nvSpPr>
        <p:spPr>
          <a:xfrm>
            <a:off x="7259638" y="545782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打入</a:t>
            </a:r>
          </a:p>
        </p:txBody>
      </p:sp>
      <p:sp>
        <p:nvSpPr>
          <p:cNvPr id="338015" name="Line 95"/>
          <p:cNvSpPr/>
          <p:nvPr/>
        </p:nvSpPr>
        <p:spPr>
          <a:xfrm flipH="1">
            <a:off x="4243388" y="2057400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16" name="Text Box 96"/>
          <p:cNvSpPr txBox="1"/>
          <p:nvPr/>
        </p:nvSpPr>
        <p:spPr>
          <a:xfrm>
            <a:off x="3252788" y="182880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</a:p>
        </p:txBody>
      </p:sp>
      <p:grpSp>
        <p:nvGrpSpPr>
          <p:cNvPr id="4" name="Group 97"/>
          <p:cNvGrpSpPr/>
          <p:nvPr/>
        </p:nvGrpSpPr>
        <p:grpSpPr>
          <a:xfrm>
            <a:off x="738188" y="5686425"/>
            <a:ext cx="1981200" cy="581025"/>
            <a:chOff x="240" y="3379"/>
            <a:chExt cx="1248" cy="366"/>
          </a:xfrm>
        </p:grpSpPr>
        <p:sp>
          <p:nvSpPr>
            <p:cNvPr id="58466" name="Text Box 98"/>
            <p:cNvSpPr txBox="1"/>
            <p:nvPr/>
          </p:nvSpPr>
          <p:spPr>
            <a:xfrm>
              <a:off x="240" y="3379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1) R</a:t>
              </a:r>
            </a:p>
          </p:txBody>
        </p:sp>
        <p:sp>
          <p:nvSpPr>
            <p:cNvPr id="58467" name="Text Box 99"/>
            <p:cNvSpPr txBox="1"/>
            <p:nvPr/>
          </p:nvSpPr>
          <p:spPr>
            <a:xfrm>
              <a:off x="1008" y="3380"/>
              <a:ext cx="4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R:</a:t>
              </a:r>
            </a:p>
          </p:txBody>
        </p:sp>
        <p:sp>
          <p:nvSpPr>
            <p:cNvPr id="58468" name="Line 100"/>
            <p:cNvSpPr/>
            <p:nvPr/>
          </p:nvSpPr>
          <p:spPr>
            <a:xfrm>
              <a:off x="768" y="3592"/>
              <a:ext cx="288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38021" name="Text Box 101"/>
          <p:cNvSpPr txBox="1"/>
          <p:nvPr/>
        </p:nvSpPr>
        <p:spPr>
          <a:xfrm>
            <a:off x="2643188" y="5673725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38022" name="Line 102"/>
          <p:cNvSpPr/>
          <p:nvPr/>
        </p:nvSpPr>
        <p:spPr>
          <a:xfrm>
            <a:off x="3328988" y="602297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23" name="Text Box 103"/>
          <p:cNvSpPr txBox="1"/>
          <p:nvPr/>
        </p:nvSpPr>
        <p:spPr>
          <a:xfrm>
            <a:off x="3709988" y="567213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8024" name="Line 104"/>
          <p:cNvSpPr/>
          <p:nvPr/>
        </p:nvSpPr>
        <p:spPr>
          <a:xfrm>
            <a:off x="4167188" y="602297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25" name="Text Box 105"/>
          <p:cNvSpPr txBox="1"/>
          <p:nvPr/>
        </p:nvSpPr>
        <p:spPr>
          <a:xfrm>
            <a:off x="4548188" y="567213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8026" name="Line 106"/>
          <p:cNvSpPr/>
          <p:nvPr/>
        </p:nvSpPr>
        <p:spPr>
          <a:xfrm>
            <a:off x="5538788" y="602297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27" name="Text Box 107"/>
          <p:cNvSpPr txBox="1"/>
          <p:nvPr/>
        </p:nvSpPr>
        <p:spPr>
          <a:xfrm>
            <a:off x="5919788" y="5641975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</a:p>
        </p:txBody>
      </p:sp>
      <p:sp>
        <p:nvSpPr>
          <p:cNvPr id="338028" name="Line 108"/>
          <p:cNvSpPr/>
          <p:nvPr/>
        </p:nvSpPr>
        <p:spPr>
          <a:xfrm>
            <a:off x="6453188" y="602297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29" name="Text Box 109"/>
          <p:cNvSpPr txBox="1"/>
          <p:nvPr/>
        </p:nvSpPr>
        <p:spPr>
          <a:xfrm>
            <a:off x="6834188" y="5641975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sp>
        <p:nvSpPr>
          <p:cNvPr id="338030" name="Text Box 110"/>
          <p:cNvSpPr txBox="1"/>
          <p:nvPr/>
        </p:nvSpPr>
        <p:spPr>
          <a:xfrm>
            <a:off x="8113713" y="5673725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8031" name="Line 111"/>
          <p:cNvSpPr/>
          <p:nvPr/>
        </p:nvSpPr>
        <p:spPr>
          <a:xfrm>
            <a:off x="7348538" y="6026150"/>
            <a:ext cx="7620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3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3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8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8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8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8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8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1" grpId="0" build="p"/>
      <p:bldP spid="337993" grpId="0" bldLvl="0" animBg="1"/>
      <p:bldP spid="337994" grpId="0"/>
      <p:bldP spid="337996" grpId="0" bldLvl="0" animBg="1"/>
      <p:bldP spid="338007" grpId="0"/>
      <p:bldP spid="338009" grpId="0" bldLvl="0" animBg="1"/>
      <p:bldP spid="338013" grpId="0"/>
      <p:bldP spid="338014" grpId="0" build="p" advAuto="1000"/>
      <p:bldP spid="338016" grpId="0" bldLvl="0" animBg="1"/>
      <p:bldP spid="338021" grpId="0" build="p"/>
      <p:bldP spid="338023" grpId="0" build="p" advAuto="1000"/>
      <p:bldP spid="338025" grpId="0" build="p" advAuto="1000"/>
      <p:bldP spid="338027" grpId="0" build="p" advAuto="1000"/>
      <p:bldP spid="338029" grpId="0" build="p" advAuto="1000"/>
      <p:bldP spid="338030" grpId="0" build="p" advAuto="100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/>
          <p:nvPr/>
        </p:nvSpPr>
        <p:spPr>
          <a:xfrm>
            <a:off x="7418388" y="205898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338947" name="Line 3"/>
          <p:cNvSpPr/>
          <p:nvPr/>
        </p:nvSpPr>
        <p:spPr>
          <a:xfrm>
            <a:off x="7097713" y="2368550"/>
            <a:ext cx="3810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8948" name="Line 4"/>
          <p:cNvSpPr/>
          <p:nvPr/>
        </p:nvSpPr>
        <p:spPr>
          <a:xfrm>
            <a:off x="8139113" y="237013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49" name="Text Box 5"/>
          <p:cNvSpPr txBox="1"/>
          <p:nvPr/>
        </p:nvSpPr>
        <p:spPr>
          <a:xfrm>
            <a:off x="8520113" y="207486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38950" name="Line 6"/>
          <p:cNvSpPr/>
          <p:nvPr/>
        </p:nvSpPr>
        <p:spPr>
          <a:xfrm>
            <a:off x="1344613" y="35433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51" name="Text Box 7"/>
          <p:cNvSpPr txBox="1"/>
          <p:nvPr/>
        </p:nvSpPr>
        <p:spPr>
          <a:xfrm>
            <a:off x="1773238" y="319405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338952" name="Line 8"/>
          <p:cNvSpPr/>
          <p:nvPr/>
        </p:nvSpPr>
        <p:spPr>
          <a:xfrm>
            <a:off x="2478088" y="35433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53" name="Text Box 9"/>
          <p:cNvSpPr txBox="1"/>
          <p:nvPr/>
        </p:nvSpPr>
        <p:spPr>
          <a:xfrm>
            <a:off x="2859088" y="3194050"/>
            <a:ext cx="115728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38954" name="Line 10"/>
          <p:cNvSpPr/>
          <p:nvPr/>
        </p:nvSpPr>
        <p:spPr>
          <a:xfrm>
            <a:off x="3938588" y="35433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55" name="Text Box 11"/>
          <p:cNvSpPr txBox="1"/>
          <p:nvPr/>
        </p:nvSpPr>
        <p:spPr>
          <a:xfrm>
            <a:off x="4319588" y="319405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8956" name="Line 12"/>
          <p:cNvSpPr/>
          <p:nvPr/>
        </p:nvSpPr>
        <p:spPr>
          <a:xfrm>
            <a:off x="4716463" y="35433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57" name="Text Box 13"/>
          <p:cNvSpPr txBox="1"/>
          <p:nvPr/>
        </p:nvSpPr>
        <p:spPr>
          <a:xfrm>
            <a:off x="6494463" y="3160713"/>
            <a:ext cx="15684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38958" name="Line 14"/>
          <p:cNvSpPr/>
          <p:nvPr/>
        </p:nvSpPr>
        <p:spPr>
          <a:xfrm>
            <a:off x="6078538" y="35433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59" name="Text Box 15"/>
          <p:cNvSpPr txBox="1"/>
          <p:nvPr/>
        </p:nvSpPr>
        <p:spPr>
          <a:xfrm>
            <a:off x="1470025" y="3740150"/>
            <a:ext cx="15541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8960" name="Line 16"/>
          <p:cNvSpPr/>
          <p:nvPr/>
        </p:nvSpPr>
        <p:spPr>
          <a:xfrm>
            <a:off x="2857500" y="412273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61" name="Text Box 17"/>
          <p:cNvSpPr txBox="1"/>
          <p:nvPr/>
        </p:nvSpPr>
        <p:spPr>
          <a:xfrm>
            <a:off x="3238500" y="377348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38962" name="Text Box 18"/>
          <p:cNvSpPr txBox="1"/>
          <p:nvPr/>
        </p:nvSpPr>
        <p:spPr>
          <a:xfrm>
            <a:off x="5097463" y="319405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95288" y="1484313"/>
            <a:ext cx="2286000" cy="579437"/>
            <a:chOff x="201" y="182"/>
            <a:chExt cx="1440" cy="365"/>
          </a:xfrm>
        </p:grpSpPr>
        <p:sp>
          <p:nvSpPr>
            <p:cNvPr id="59411" name="Text Box 20"/>
            <p:cNvSpPr txBox="1"/>
            <p:nvPr/>
          </p:nvSpPr>
          <p:spPr>
            <a:xfrm>
              <a:off x="201" y="182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2) R</a:t>
              </a:r>
            </a:p>
          </p:txBody>
        </p:sp>
        <p:sp>
          <p:nvSpPr>
            <p:cNvPr id="59412" name="Text Box 21"/>
            <p:cNvSpPr txBox="1"/>
            <p:nvPr/>
          </p:nvSpPr>
          <p:spPr>
            <a:xfrm>
              <a:off x="969" y="182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M:</a:t>
              </a:r>
            </a:p>
          </p:txBody>
        </p:sp>
        <p:sp>
          <p:nvSpPr>
            <p:cNvPr id="59413" name="Line 22"/>
            <p:cNvSpPr/>
            <p:nvPr/>
          </p:nvSpPr>
          <p:spPr>
            <a:xfrm>
              <a:off x="729" y="374"/>
              <a:ext cx="288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38967" name="Text Box 23"/>
          <p:cNvSpPr txBox="1"/>
          <p:nvPr/>
        </p:nvSpPr>
        <p:spPr>
          <a:xfrm>
            <a:off x="804863" y="201136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38968" name="Text Box 24"/>
          <p:cNvSpPr txBox="1"/>
          <p:nvPr/>
        </p:nvSpPr>
        <p:spPr>
          <a:xfrm>
            <a:off x="5262563" y="18875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</a:p>
        </p:txBody>
      </p:sp>
      <p:sp>
        <p:nvSpPr>
          <p:cNvPr id="338969" name="Line 25"/>
          <p:cNvSpPr/>
          <p:nvPr/>
        </p:nvSpPr>
        <p:spPr>
          <a:xfrm>
            <a:off x="1490663" y="2376488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70" name="Text Box 26"/>
          <p:cNvSpPr txBox="1"/>
          <p:nvPr/>
        </p:nvSpPr>
        <p:spPr>
          <a:xfrm>
            <a:off x="1868488" y="202723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8971" name="Line 27"/>
          <p:cNvSpPr/>
          <p:nvPr/>
        </p:nvSpPr>
        <p:spPr>
          <a:xfrm>
            <a:off x="2281238" y="2378075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72" name="Text Box 28"/>
          <p:cNvSpPr txBox="1"/>
          <p:nvPr/>
        </p:nvSpPr>
        <p:spPr>
          <a:xfrm>
            <a:off x="2662238" y="2011363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8973" name="Line 29"/>
          <p:cNvSpPr/>
          <p:nvPr/>
        </p:nvSpPr>
        <p:spPr>
          <a:xfrm>
            <a:off x="3627438" y="2378075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74" name="Text Box 30"/>
          <p:cNvSpPr txBox="1"/>
          <p:nvPr/>
        </p:nvSpPr>
        <p:spPr>
          <a:xfrm>
            <a:off x="3976688" y="19939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38975" name="Line 31"/>
          <p:cNvSpPr/>
          <p:nvPr/>
        </p:nvSpPr>
        <p:spPr>
          <a:xfrm>
            <a:off x="5368925" y="2381250"/>
            <a:ext cx="73183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76" name="Text Box 32"/>
          <p:cNvSpPr txBox="1"/>
          <p:nvPr/>
        </p:nvSpPr>
        <p:spPr>
          <a:xfrm>
            <a:off x="6011863" y="2060575"/>
            <a:ext cx="12795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grpSp>
        <p:nvGrpSpPr>
          <p:cNvPr id="3" name="Group 33"/>
          <p:cNvGrpSpPr/>
          <p:nvPr/>
        </p:nvGrpSpPr>
        <p:grpSpPr>
          <a:xfrm>
            <a:off x="398463" y="2654300"/>
            <a:ext cx="2012950" cy="595313"/>
            <a:chOff x="251" y="890"/>
            <a:chExt cx="1268" cy="375"/>
          </a:xfrm>
        </p:grpSpPr>
        <p:sp>
          <p:nvSpPr>
            <p:cNvPr id="59425" name="Text Box 34"/>
            <p:cNvSpPr txBox="1"/>
            <p:nvPr/>
          </p:nvSpPr>
          <p:spPr>
            <a:xfrm>
              <a:off x="251" y="890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3) M</a:t>
              </a:r>
            </a:p>
          </p:txBody>
        </p:sp>
        <p:sp>
          <p:nvSpPr>
            <p:cNvPr id="59426" name="Text Box 35"/>
            <p:cNvSpPr txBox="1"/>
            <p:nvPr/>
          </p:nvSpPr>
          <p:spPr>
            <a:xfrm>
              <a:off x="1087" y="900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R:</a:t>
              </a:r>
            </a:p>
          </p:txBody>
        </p:sp>
        <p:sp>
          <p:nvSpPr>
            <p:cNvPr id="59427" name="Line 36"/>
            <p:cNvSpPr/>
            <p:nvPr/>
          </p:nvSpPr>
          <p:spPr>
            <a:xfrm>
              <a:off x="847" y="1112"/>
              <a:ext cx="288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38981" name="Text Box 37"/>
          <p:cNvSpPr txBox="1"/>
          <p:nvPr/>
        </p:nvSpPr>
        <p:spPr>
          <a:xfrm>
            <a:off x="827088" y="32131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38982" name="Line 38"/>
          <p:cNvSpPr/>
          <p:nvPr/>
        </p:nvSpPr>
        <p:spPr>
          <a:xfrm>
            <a:off x="7875588" y="351313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83" name="Line 39"/>
          <p:cNvSpPr/>
          <p:nvPr/>
        </p:nvSpPr>
        <p:spPr>
          <a:xfrm>
            <a:off x="1116013" y="412273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8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8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8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38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38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8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build="p" advAuto="1000"/>
      <p:bldP spid="338949" grpId="0" build="p" advAuto="1000"/>
      <p:bldP spid="338951" grpId="0" build="p" advAuto="1000"/>
      <p:bldP spid="338953" grpId="0" build="p" advAuto="1000"/>
      <p:bldP spid="338955" grpId="0" build="p" advAuto="1000"/>
      <p:bldP spid="338957" grpId="0" build="p" advAuto="1000"/>
      <p:bldP spid="338959" grpId="0" build="p" advAuto="1000"/>
      <p:bldP spid="338961" grpId="0" build="p" advAuto="1000"/>
      <p:bldP spid="338962" grpId="0" build="p" advAuto="1000"/>
      <p:bldP spid="338967" grpId="0" build="p"/>
      <p:bldP spid="338968" grpId="0" build="p" advAuto="1000"/>
      <p:bldP spid="338970" grpId="0" build="p" advAuto="1000"/>
      <p:bldP spid="338972" grpId="0" build="p" advAuto="1000"/>
      <p:bldP spid="338974" grpId="0" build="p" advAuto="1000"/>
      <p:bldP spid="338976" grpId="0" build="p" advAuto="1000"/>
      <p:bldP spid="33898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5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Line 2"/>
          <p:cNvSpPr/>
          <p:nvPr/>
        </p:nvSpPr>
        <p:spPr>
          <a:xfrm flipV="1">
            <a:off x="850900" y="2347913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19" name="Line 3"/>
          <p:cNvSpPr/>
          <p:nvPr/>
        </p:nvSpPr>
        <p:spPr>
          <a:xfrm flipV="1">
            <a:off x="1612900" y="1509713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0" name="Line 4"/>
          <p:cNvSpPr/>
          <p:nvPr/>
        </p:nvSpPr>
        <p:spPr>
          <a:xfrm flipV="1">
            <a:off x="2146300" y="2347913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1" name="Line 5"/>
          <p:cNvSpPr/>
          <p:nvPr/>
        </p:nvSpPr>
        <p:spPr>
          <a:xfrm flipV="1">
            <a:off x="1841500" y="3186113"/>
            <a:ext cx="0" cy="3857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2" name="Line 6"/>
          <p:cNvSpPr/>
          <p:nvPr/>
        </p:nvSpPr>
        <p:spPr>
          <a:xfrm flipV="1">
            <a:off x="1231900" y="3186113"/>
            <a:ext cx="0" cy="3857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3" name="Line 7"/>
          <p:cNvSpPr/>
          <p:nvPr/>
        </p:nvSpPr>
        <p:spPr>
          <a:xfrm flipV="1">
            <a:off x="469900" y="3186113"/>
            <a:ext cx="0" cy="3857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4" name="Line 8"/>
          <p:cNvSpPr/>
          <p:nvPr/>
        </p:nvSpPr>
        <p:spPr>
          <a:xfrm flipV="1">
            <a:off x="2603500" y="3186113"/>
            <a:ext cx="0" cy="3857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5" name="Line 9"/>
          <p:cNvSpPr/>
          <p:nvPr/>
        </p:nvSpPr>
        <p:spPr>
          <a:xfrm flipV="1">
            <a:off x="1612900" y="671513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6" name="Text Box 10"/>
          <p:cNvSpPr txBox="1"/>
          <p:nvPr/>
        </p:nvSpPr>
        <p:spPr>
          <a:xfrm>
            <a:off x="12700" y="3681413"/>
            <a:ext cx="3276600" cy="11160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</a:p>
          <a:p>
            <a:pPr eaLnBrk="0" hangingPunct="0">
              <a:lnSpc>
                <a:spcPct val="60000"/>
              </a:lnSpc>
              <a:spcBef>
                <a:spcPct val="35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MBR</a:t>
            </a:r>
          </a:p>
        </p:txBody>
      </p:sp>
      <p:sp>
        <p:nvSpPr>
          <p:cNvPr id="60427" name="Text Box 11"/>
          <p:cNvSpPr txBox="1"/>
          <p:nvPr/>
        </p:nvSpPr>
        <p:spPr>
          <a:xfrm>
            <a:off x="317500" y="2652713"/>
            <a:ext cx="1066800" cy="547687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</a:p>
        </p:txBody>
      </p:sp>
      <p:sp>
        <p:nvSpPr>
          <p:cNvPr id="60428" name="Text Box 12"/>
          <p:cNvSpPr txBox="1"/>
          <p:nvPr/>
        </p:nvSpPr>
        <p:spPr>
          <a:xfrm>
            <a:off x="1003300" y="1052513"/>
            <a:ext cx="1295400" cy="485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grpSp>
        <p:nvGrpSpPr>
          <p:cNvPr id="60429" name="Group 13"/>
          <p:cNvGrpSpPr/>
          <p:nvPr/>
        </p:nvGrpSpPr>
        <p:grpSpPr>
          <a:xfrm>
            <a:off x="393700" y="1814513"/>
            <a:ext cx="2286000" cy="533400"/>
            <a:chOff x="240" y="1104"/>
            <a:chExt cx="1440" cy="336"/>
          </a:xfrm>
        </p:grpSpPr>
        <p:sp>
          <p:nvSpPr>
            <p:cNvPr id="60430" name="Line 14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5" name="Line 19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6" name="Line 20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7" name="Line 21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0438" name="Text Box 22"/>
          <p:cNvSpPr txBox="1"/>
          <p:nvPr/>
        </p:nvSpPr>
        <p:spPr>
          <a:xfrm>
            <a:off x="1689100" y="2652713"/>
            <a:ext cx="1066800" cy="547687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</a:p>
        </p:txBody>
      </p:sp>
      <p:sp>
        <p:nvSpPr>
          <p:cNvPr id="60439" name="Text Box 23"/>
          <p:cNvSpPr txBox="1"/>
          <p:nvPr/>
        </p:nvSpPr>
        <p:spPr>
          <a:xfrm>
            <a:off x="1079500" y="1814513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60440" name="Line 24"/>
          <p:cNvSpPr/>
          <p:nvPr/>
        </p:nvSpPr>
        <p:spPr>
          <a:xfrm>
            <a:off x="593725" y="343376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60441" name="Line 25"/>
          <p:cNvSpPr/>
          <p:nvPr/>
        </p:nvSpPr>
        <p:spPr>
          <a:xfrm>
            <a:off x="1993900" y="343376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60442" name="Rectangle 26"/>
          <p:cNvSpPr/>
          <p:nvPr/>
        </p:nvSpPr>
        <p:spPr>
          <a:xfrm>
            <a:off x="3365500" y="2400300"/>
            <a:ext cx="9906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</a:p>
        </p:txBody>
      </p:sp>
      <p:sp>
        <p:nvSpPr>
          <p:cNvPr id="60443" name="Line 27"/>
          <p:cNvSpPr/>
          <p:nvPr/>
        </p:nvSpPr>
        <p:spPr>
          <a:xfrm>
            <a:off x="1612900" y="685800"/>
            <a:ext cx="3124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4" name="Line 28"/>
          <p:cNvSpPr/>
          <p:nvPr/>
        </p:nvSpPr>
        <p:spPr>
          <a:xfrm>
            <a:off x="4737100" y="685800"/>
            <a:ext cx="0" cy="4067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45" name="Line 29"/>
          <p:cNvSpPr/>
          <p:nvPr/>
        </p:nvSpPr>
        <p:spPr>
          <a:xfrm flipH="1">
            <a:off x="4356100" y="1371600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46" name="Line 30"/>
          <p:cNvSpPr/>
          <p:nvPr/>
        </p:nvSpPr>
        <p:spPr>
          <a:xfrm flipH="1">
            <a:off x="4356100" y="2000250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47" name="Line 31"/>
          <p:cNvSpPr/>
          <p:nvPr/>
        </p:nvSpPr>
        <p:spPr>
          <a:xfrm flipH="1">
            <a:off x="4356100" y="2628900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48" name="Line 32"/>
          <p:cNvSpPr/>
          <p:nvPr/>
        </p:nvSpPr>
        <p:spPr>
          <a:xfrm flipH="1">
            <a:off x="4356100" y="3267075"/>
            <a:ext cx="76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49" name="Line 33"/>
          <p:cNvSpPr/>
          <p:nvPr/>
        </p:nvSpPr>
        <p:spPr>
          <a:xfrm flipH="1">
            <a:off x="4356100" y="3852863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0" name="Line 34"/>
          <p:cNvSpPr/>
          <p:nvPr/>
        </p:nvSpPr>
        <p:spPr>
          <a:xfrm flipH="1">
            <a:off x="4356100" y="4452938"/>
            <a:ext cx="76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1" name="Line 35"/>
          <p:cNvSpPr/>
          <p:nvPr/>
        </p:nvSpPr>
        <p:spPr>
          <a:xfrm>
            <a:off x="5956300" y="228600"/>
            <a:ext cx="3200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2" name="Line 36"/>
          <p:cNvSpPr/>
          <p:nvPr/>
        </p:nvSpPr>
        <p:spPr>
          <a:xfrm>
            <a:off x="5956300" y="838200"/>
            <a:ext cx="3200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3" name="Line 37"/>
          <p:cNvSpPr/>
          <p:nvPr/>
        </p:nvSpPr>
        <p:spPr>
          <a:xfrm flipH="1">
            <a:off x="5956300" y="533400"/>
            <a:ext cx="3200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4" name="Line 38"/>
          <p:cNvSpPr/>
          <p:nvPr/>
        </p:nvSpPr>
        <p:spPr>
          <a:xfrm>
            <a:off x="7327900" y="228600"/>
            <a:ext cx="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55" name="Line 39"/>
          <p:cNvSpPr/>
          <p:nvPr/>
        </p:nvSpPr>
        <p:spPr>
          <a:xfrm>
            <a:off x="7556500" y="533400"/>
            <a:ext cx="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6" name="Line 40"/>
          <p:cNvSpPr/>
          <p:nvPr/>
        </p:nvSpPr>
        <p:spPr>
          <a:xfrm>
            <a:off x="8166100" y="228600"/>
            <a:ext cx="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7" name="Line 41"/>
          <p:cNvSpPr/>
          <p:nvPr/>
        </p:nvSpPr>
        <p:spPr>
          <a:xfrm>
            <a:off x="7785100" y="8382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8" name="Line 42"/>
          <p:cNvSpPr/>
          <p:nvPr/>
        </p:nvSpPr>
        <p:spPr>
          <a:xfrm>
            <a:off x="8623300" y="8382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9" name="Line 43"/>
          <p:cNvSpPr/>
          <p:nvPr/>
        </p:nvSpPr>
        <p:spPr>
          <a:xfrm>
            <a:off x="6184900" y="1371600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60" name="Line 44"/>
          <p:cNvSpPr/>
          <p:nvPr/>
        </p:nvSpPr>
        <p:spPr>
          <a:xfrm flipV="1">
            <a:off x="6413500" y="228600"/>
            <a:ext cx="0" cy="1143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61" name="Line 45"/>
          <p:cNvSpPr/>
          <p:nvPr/>
        </p:nvSpPr>
        <p:spPr>
          <a:xfrm flipH="1">
            <a:off x="6184900" y="2000250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62" name="Line 46"/>
          <p:cNvSpPr/>
          <p:nvPr/>
        </p:nvSpPr>
        <p:spPr>
          <a:xfrm flipV="1">
            <a:off x="6565900" y="533400"/>
            <a:ext cx="0" cy="14525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63" name="Line 47"/>
          <p:cNvSpPr/>
          <p:nvPr/>
        </p:nvSpPr>
        <p:spPr>
          <a:xfrm>
            <a:off x="6794500" y="533400"/>
            <a:ext cx="0" cy="21653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64" name="Line 48"/>
          <p:cNvSpPr/>
          <p:nvPr/>
        </p:nvSpPr>
        <p:spPr>
          <a:xfrm flipH="1">
            <a:off x="6184900" y="2686050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65" name="Text Box 49"/>
          <p:cNvSpPr txBox="1"/>
          <p:nvPr/>
        </p:nvSpPr>
        <p:spPr>
          <a:xfrm>
            <a:off x="3365500" y="1143000"/>
            <a:ext cx="990600" cy="485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60466" name="Text Box 50"/>
          <p:cNvSpPr txBox="1"/>
          <p:nvPr/>
        </p:nvSpPr>
        <p:spPr>
          <a:xfrm>
            <a:off x="3365500" y="1771650"/>
            <a:ext cx="990600" cy="4857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</a:p>
        </p:txBody>
      </p:sp>
      <p:sp>
        <p:nvSpPr>
          <p:cNvPr id="60467" name="Text Box 51"/>
          <p:cNvSpPr txBox="1"/>
          <p:nvPr/>
        </p:nvSpPr>
        <p:spPr>
          <a:xfrm>
            <a:off x="7175500" y="1295400"/>
            <a:ext cx="762000" cy="485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</a:p>
        </p:txBody>
      </p:sp>
      <p:sp>
        <p:nvSpPr>
          <p:cNvPr id="60468" name="Text Box 52"/>
          <p:cNvSpPr txBox="1"/>
          <p:nvPr/>
        </p:nvSpPr>
        <p:spPr>
          <a:xfrm>
            <a:off x="8089900" y="1295400"/>
            <a:ext cx="685800" cy="485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60469" name="Text Box 53"/>
          <p:cNvSpPr txBox="1"/>
          <p:nvPr/>
        </p:nvSpPr>
        <p:spPr>
          <a:xfrm>
            <a:off x="5346700" y="6096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</a:p>
        </p:txBody>
      </p:sp>
      <p:sp>
        <p:nvSpPr>
          <p:cNvPr id="60470" name="Text Box 54"/>
          <p:cNvSpPr txBox="1"/>
          <p:nvPr/>
        </p:nvSpPr>
        <p:spPr>
          <a:xfrm>
            <a:off x="2298700" y="15240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60471" name="Text Box 55"/>
          <p:cNvSpPr txBox="1"/>
          <p:nvPr/>
        </p:nvSpPr>
        <p:spPr>
          <a:xfrm>
            <a:off x="3365500" y="3624263"/>
            <a:ext cx="990600" cy="4857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</a:p>
        </p:txBody>
      </p:sp>
      <p:sp>
        <p:nvSpPr>
          <p:cNvPr id="60472" name="Text Box 56"/>
          <p:cNvSpPr txBox="1"/>
          <p:nvPr/>
        </p:nvSpPr>
        <p:spPr>
          <a:xfrm>
            <a:off x="3365500" y="3009900"/>
            <a:ext cx="990600" cy="4857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R3</a:t>
            </a:r>
          </a:p>
        </p:txBody>
      </p:sp>
      <p:sp>
        <p:nvSpPr>
          <p:cNvPr id="60473" name="Text Box 57"/>
          <p:cNvSpPr txBox="1"/>
          <p:nvPr/>
        </p:nvSpPr>
        <p:spPr>
          <a:xfrm>
            <a:off x="3365500" y="4224338"/>
            <a:ext cx="990600" cy="4857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0474" name="Text Box 58"/>
          <p:cNvSpPr txBox="1"/>
          <p:nvPr/>
        </p:nvSpPr>
        <p:spPr>
          <a:xfrm>
            <a:off x="5194300" y="1143000"/>
            <a:ext cx="990600" cy="485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60475" name="Text Box 59"/>
          <p:cNvSpPr txBox="1"/>
          <p:nvPr/>
        </p:nvSpPr>
        <p:spPr>
          <a:xfrm>
            <a:off x="5194300" y="1771650"/>
            <a:ext cx="990600" cy="485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MBR</a:t>
            </a:r>
          </a:p>
        </p:txBody>
      </p:sp>
      <p:sp>
        <p:nvSpPr>
          <p:cNvPr id="60476" name="Text Box 60"/>
          <p:cNvSpPr txBox="1"/>
          <p:nvPr/>
        </p:nvSpPr>
        <p:spPr>
          <a:xfrm>
            <a:off x="5194300" y="2400300"/>
            <a:ext cx="990600" cy="485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</a:p>
        </p:txBody>
      </p:sp>
      <p:sp>
        <p:nvSpPr>
          <p:cNvPr id="60477" name="Text Box 61"/>
          <p:cNvSpPr txBox="1"/>
          <p:nvPr/>
        </p:nvSpPr>
        <p:spPr>
          <a:xfrm>
            <a:off x="5194300" y="3038475"/>
            <a:ext cx="990600" cy="4857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</a:p>
        </p:txBody>
      </p:sp>
      <p:sp>
        <p:nvSpPr>
          <p:cNvPr id="60478" name="Text Box 62"/>
          <p:cNvSpPr txBox="1"/>
          <p:nvPr/>
        </p:nvSpPr>
        <p:spPr>
          <a:xfrm>
            <a:off x="5194300" y="3638550"/>
            <a:ext cx="990600" cy="4857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60479" name="Text Box 63"/>
          <p:cNvSpPr txBox="1"/>
          <p:nvPr/>
        </p:nvSpPr>
        <p:spPr>
          <a:xfrm>
            <a:off x="5194300" y="4224338"/>
            <a:ext cx="990600" cy="4857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</a:p>
        </p:txBody>
      </p:sp>
      <p:sp>
        <p:nvSpPr>
          <p:cNvPr id="60480" name="Line 64"/>
          <p:cNvSpPr/>
          <p:nvPr/>
        </p:nvSpPr>
        <p:spPr>
          <a:xfrm flipH="1">
            <a:off x="4737100" y="2628900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60481" name="Line 65"/>
          <p:cNvSpPr/>
          <p:nvPr/>
        </p:nvSpPr>
        <p:spPr>
          <a:xfrm rot="-5400000">
            <a:off x="9004300" y="1371600"/>
            <a:ext cx="0" cy="304800"/>
          </a:xfrm>
          <a:prstGeom prst="line">
            <a:avLst/>
          </a:prstGeom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0482" name="Line 66"/>
          <p:cNvSpPr/>
          <p:nvPr/>
        </p:nvSpPr>
        <p:spPr>
          <a:xfrm>
            <a:off x="8394700" y="533400"/>
            <a:ext cx="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83" name="Text Box 67"/>
          <p:cNvSpPr txBox="1"/>
          <p:nvPr/>
        </p:nvSpPr>
        <p:spPr>
          <a:xfrm>
            <a:off x="5346700" y="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60484" name="Text Box 68"/>
          <p:cNvSpPr txBox="1"/>
          <p:nvPr/>
        </p:nvSpPr>
        <p:spPr>
          <a:xfrm>
            <a:off x="5346700" y="3048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60485" name="Line 69"/>
          <p:cNvSpPr/>
          <p:nvPr/>
        </p:nvSpPr>
        <p:spPr>
          <a:xfrm>
            <a:off x="7023100" y="838200"/>
            <a:ext cx="0" cy="2209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86" name="Text Box 70"/>
          <p:cNvSpPr txBox="1"/>
          <p:nvPr/>
        </p:nvSpPr>
        <p:spPr>
          <a:xfrm>
            <a:off x="6565900" y="3048000"/>
            <a:ext cx="990600" cy="8509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 </a:t>
            </a:r>
          </a:p>
        </p:txBody>
      </p:sp>
      <p:sp>
        <p:nvSpPr>
          <p:cNvPr id="340039" name="Text Box 71"/>
          <p:cNvSpPr txBox="1"/>
          <p:nvPr/>
        </p:nvSpPr>
        <p:spPr>
          <a:xfrm>
            <a:off x="7175500" y="1295400"/>
            <a:ext cx="762000" cy="485775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0488" name="Text Box 72"/>
          <p:cNvSpPr txBox="1"/>
          <p:nvPr/>
        </p:nvSpPr>
        <p:spPr>
          <a:xfrm>
            <a:off x="5194300" y="2400300"/>
            <a:ext cx="990600" cy="485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</a:p>
        </p:txBody>
      </p:sp>
      <p:sp>
        <p:nvSpPr>
          <p:cNvPr id="340041" name="Text Box 73"/>
          <p:cNvSpPr txBox="1"/>
          <p:nvPr/>
        </p:nvSpPr>
        <p:spPr>
          <a:xfrm>
            <a:off x="3365500" y="1143000"/>
            <a:ext cx="990600" cy="485775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</a:p>
        </p:txBody>
      </p:sp>
      <p:sp>
        <p:nvSpPr>
          <p:cNvPr id="340042" name="Text Box 74"/>
          <p:cNvSpPr txBox="1"/>
          <p:nvPr/>
        </p:nvSpPr>
        <p:spPr>
          <a:xfrm>
            <a:off x="1520825" y="36322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340043" name="Line 75"/>
          <p:cNvSpPr/>
          <p:nvPr/>
        </p:nvSpPr>
        <p:spPr>
          <a:xfrm flipV="1">
            <a:off x="1841500" y="3186113"/>
            <a:ext cx="0" cy="3857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44" name="Text Box 76"/>
          <p:cNvSpPr txBox="1"/>
          <p:nvPr/>
        </p:nvSpPr>
        <p:spPr>
          <a:xfrm>
            <a:off x="1689100" y="2652713"/>
            <a:ext cx="1066800" cy="547687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40045" name="Line 77"/>
          <p:cNvSpPr/>
          <p:nvPr/>
        </p:nvSpPr>
        <p:spPr>
          <a:xfrm flipV="1">
            <a:off x="2146300" y="2347913"/>
            <a:ext cx="0" cy="3048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Group 78"/>
          <p:cNvGrpSpPr/>
          <p:nvPr/>
        </p:nvGrpSpPr>
        <p:grpSpPr>
          <a:xfrm>
            <a:off x="393700" y="1814513"/>
            <a:ext cx="2286000" cy="533400"/>
            <a:chOff x="240" y="1104"/>
            <a:chExt cx="1440" cy="336"/>
          </a:xfrm>
        </p:grpSpPr>
        <p:sp>
          <p:nvSpPr>
            <p:cNvPr id="60495" name="Line 79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96" name="Line 80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97" name="Line 81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98" name="Line 82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99" name="Line 83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500" name="Line 84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501" name="Line 85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502" name="Line 86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0055" name="Text Box 87"/>
          <p:cNvSpPr txBox="1"/>
          <p:nvPr/>
        </p:nvSpPr>
        <p:spPr>
          <a:xfrm>
            <a:off x="1079500" y="1814513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340056" name="Line 88"/>
          <p:cNvSpPr/>
          <p:nvPr/>
        </p:nvSpPr>
        <p:spPr>
          <a:xfrm flipV="1">
            <a:off x="1612900" y="1509713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57" name="Text Box 89"/>
          <p:cNvSpPr txBox="1"/>
          <p:nvPr/>
        </p:nvSpPr>
        <p:spPr>
          <a:xfrm>
            <a:off x="1003300" y="1052513"/>
            <a:ext cx="1295400" cy="485775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40058" name="Line 90"/>
          <p:cNvSpPr/>
          <p:nvPr/>
        </p:nvSpPr>
        <p:spPr>
          <a:xfrm flipV="1">
            <a:off x="1612900" y="671513"/>
            <a:ext cx="0" cy="3810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59" name="Line 91"/>
          <p:cNvSpPr/>
          <p:nvPr/>
        </p:nvSpPr>
        <p:spPr>
          <a:xfrm>
            <a:off x="1612900" y="685800"/>
            <a:ext cx="31242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060" name="Line 92"/>
          <p:cNvSpPr/>
          <p:nvPr/>
        </p:nvSpPr>
        <p:spPr>
          <a:xfrm flipH="1">
            <a:off x="4722813" y="685800"/>
            <a:ext cx="14287" cy="4081463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61" name="Text Box 93"/>
          <p:cNvSpPr txBox="1"/>
          <p:nvPr/>
        </p:nvSpPr>
        <p:spPr>
          <a:xfrm>
            <a:off x="2298700" y="150813"/>
            <a:ext cx="1600200" cy="5191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grpSp>
        <p:nvGrpSpPr>
          <p:cNvPr id="4" name="Group 94"/>
          <p:cNvGrpSpPr/>
          <p:nvPr/>
        </p:nvGrpSpPr>
        <p:grpSpPr>
          <a:xfrm>
            <a:off x="184150" y="4945063"/>
            <a:ext cx="2100263" cy="565150"/>
            <a:chOff x="48" y="3332"/>
            <a:chExt cx="1323" cy="356"/>
          </a:xfrm>
        </p:grpSpPr>
        <p:sp>
          <p:nvSpPr>
            <p:cNvPr id="60511" name="Text Box 95"/>
            <p:cNvSpPr txBox="1"/>
            <p:nvPr/>
          </p:nvSpPr>
          <p:spPr>
            <a:xfrm>
              <a:off x="48" y="3332"/>
              <a:ext cx="67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4) M</a:t>
              </a:r>
            </a:p>
          </p:txBody>
        </p:sp>
        <p:sp>
          <p:nvSpPr>
            <p:cNvPr id="60512" name="Text Box 96"/>
            <p:cNvSpPr txBox="1"/>
            <p:nvPr/>
          </p:nvSpPr>
          <p:spPr>
            <a:xfrm>
              <a:off x="872" y="3342"/>
              <a:ext cx="499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M:</a:t>
              </a:r>
            </a:p>
          </p:txBody>
        </p:sp>
        <p:sp>
          <p:nvSpPr>
            <p:cNvPr id="60513" name="Line 97"/>
            <p:cNvSpPr/>
            <p:nvPr/>
          </p:nvSpPr>
          <p:spPr>
            <a:xfrm>
              <a:off x="632" y="3524"/>
              <a:ext cx="288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40066" name="Text Box 98"/>
          <p:cNvSpPr txBox="1"/>
          <p:nvPr/>
        </p:nvSpPr>
        <p:spPr>
          <a:xfrm>
            <a:off x="2089150" y="4959350"/>
            <a:ext cx="12954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M(</a:t>
            </a:r>
            <a:r>
              <a:rPr lang="zh-CN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40067" name="Text Box 99"/>
          <p:cNvSpPr txBox="1"/>
          <p:nvPr/>
        </p:nvSpPr>
        <p:spPr>
          <a:xfrm>
            <a:off x="2239963" y="5980113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</a:p>
        </p:txBody>
      </p:sp>
      <p:sp>
        <p:nvSpPr>
          <p:cNvPr id="340068" name="Line 100"/>
          <p:cNvSpPr/>
          <p:nvPr/>
        </p:nvSpPr>
        <p:spPr>
          <a:xfrm>
            <a:off x="2894013" y="631348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69" name="Text Box 101"/>
          <p:cNvSpPr txBox="1"/>
          <p:nvPr/>
        </p:nvSpPr>
        <p:spPr>
          <a:xfrm>
            <a:off x="5503863" y="5980113"/>
            <a:ext cx="11906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40070" name="Line 102"/>
          <p:cNvSpPr/>
          <p:nvPr/>
        </p:nvSpPr>
        <p:spPr>
          <a:xfrm>
            <a:off x="4213225" y="631348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71" name="Line 103"/>
          <p:cNvSpPr/>
          <p:nvPr/>
        </p:nvSpPr>
        <p:spPr>
          <a:xfrm>
            <a:off x="7556500" y="533400"/>
            <a:ext cx="0" cy="7620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40072" name="Line 104"/>
          <p:cNvSpPr/>
          <p:nvPr/>
        </p:nvSpPr>
        <p:spPr>
          <a:xfrm flipH="1">
            <a:off x="5956300" y="533400"/>
            <a:ext cx="32004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073" name="Line 105"/>
          <p:cNvSpPr/>
          <p:nvPr/>
        </p:nvSpPr>
        <p:spPr>
          <a:xfrm flipV="1">
            <a:off x="6565900" y="533400"/>
            <a:ext cx="0" cy="147955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74" name="Line 106"/>
          <p:cNvSpPr/>
          <p:nvPr/>
        </p:nvSpPr>
        <p:spPr>
          <a:xfrm flipH="1">
            <a:off x="6184900" y="2000250"/>
            <a:ext cx="3810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75" name="Text Box 107"/>
          <p:cNvSpPr txBox="1"/>
          <p:nvPr/>
        </p:nvSpPr>
        <p:spPr>
          <a:xfrm>
            <a:off x="5194300" y="1771650"/>
            <a:ext cx="990600" cy="485775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40076" name="Text Box 108"/>
          <p:cNvSpPr txBox="1"/>
          <p:nvPr/>
        </p:nvSpPr>
        <p:spPr>
          <a:xfrm>
            <a:off x="2222500" y="4367213"/>
            <a:ext cx="990600" cy="457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40077" name="Line 109"/>
          <p:cNvSpPr/>
          <p:nvPr/>
        </p:nvSpPr>
        <p:spPr>
          <a:xfrm flipV="1">
            <a:off x="2603500" y="3186113"/>
            <a:ext cx="0" cy="3857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78" name="Line 110"/>
          <p:cNvSpPr/>
          <p:nvPr/>
        </p:nvSpPr>
        <p:spPr>
          <a:xfrm>
            <a:off x="5138738" y="631348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79" name="Text Box 111"/>
          <p:cNvSpPr txBox="1"/>
          <p:nvPr/>
        </p:nvSpPr>
        <p:spPr>
          <a:xfrm>
            <a:off x="6913563" y="5980113"/>
            <a:ext cx="792162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340080" name="Line 112"/>
          <p:cNvSpPr/>
          <p:nvPr/>
        </p:nvSpPr>
        <p:spPr>
          <a:xfrm>
            <a:off x="6550025" y="631348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81" name="Text Box 113"/>
          <p:cNvSpPr txBox="1"/>
          <p:nvPr/>
        </p:nvSpPr>
        <p:spPr>
          <a:xfrm>
            <a:off x="4637088" y="5962650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sp>
        <p:nvSpPr>
          <p:cNvPr id="340082" name="Line 114"/>
          <p:cNvSpPr/>
          <p:nvPr/>
        </p:nvSpPr>
        <p:spPr>
          <a:xfrm>
            <a:off x="7602538" y="631348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83" name="Text Box 115"/>
          <p:cNvSpPr txBox="1"/>
          <p:nvPr/>
        </p:nvSpPr>
        <p:spPr>
          <a:xfrm>
            <a:off x="8015288" y="5980113"/>
            <a:ext cx="928687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340084" name="Text Box 116"/>
          <p:cNvSpPr txBox="1"/>
          <p:nvPr/>
        </p:nvSpPr>
        <p:spPr>
          <a:xfrm>
            <a:off x="3275013" y="5980113"/>
            <a:ext cx="11430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40085" name="Line 117"/>
          <p:cNvSpPr/>
          <p:nvPr/>
        </p:nvSpPr>
        <p:spPr>
          <a:xfrm flipH="1">
            <a:off x="4737100" y="2000250"/>
            <a:ext cx="4572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5" name="Group 118"/>
          <p:cNvGrpSpPr/>
          <p:nvPr/>
        </p:nvGrpSpPr>
        <p:grpSpPr>
          <a:xfrm>
            <a:off x="157163" y="5964238"/>
            <a:ext cx="2255837" cy="581025"/>
            <a:chOff x="58" y="3944"/>
            <a:chExt cx="1421" cy="366"/>
          </a:xfrm>
        </p:grpSpPr>
        <p:sp>
          <p:nvSpPr>
            <p:cNvPr id="60535" name="Text Box 119"/>
            <p:cNvSpPr txBox="1"/>
            <p:nvPr/>
          </p:nvSpPr>
          <p:spPr>
            <a:xfrm>
              <a:off x="58" y="3944"/>
              <a:ext cx="67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5) R</a:t>
              </a:r>
            </a:p>
          </p:txBody>
        </p:sp>
        <p:sp>
          <p:nvSpPr>
            <p:cNvPr id="60536" name="Text Box 120"/>
            <p:cNvSpPr txBox="1"/>
            <p:nvPr/>
          </p:nvSpPr>
          <p:spPr>
            <a:xfrm>
              <a:off x="816" y="3964"/>
              <a:ext cx="663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I/O:</a:t>
              </a:r>
            </a:p>
          </p:txBody>
        </p:sp>
        <p:sp>
          <p:nvSpPr>
            <p:cNvPr id="60537" name="Line 121"/>
            <p:cNvSpPr/>
            <p:nvPr/>
          </p:nvSpPr>
          <p:spPr>
            <a:xfrm>
              <a:off x="612" y="4176"/>
              <a:ext cx="240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40090" name="Line 122"/>
          <p:cNvSpPr/>
          <p:nvPr/>
        </p:nvSpPr>
        <p:spPr>
          <a:xfrm flipH="1">
            <a:off x="4356100" y="3852863"/>
            <a:ext cx="3810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91" name="Text Box 123"/>
          <p:cNvSpPr txBox="1"/>
          <p:nvPr/>
        </p:nvSpPr>
        <p:spPr>
          <a:xfrm>
            <a:off x="3373438" y="3624263"/>
            <a:ext cx="990600" cy="485775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40092" name="Text Box 124"/>
          <p:cNvSpPr txBox="1"/>
          <p:nvPr/>
        </p:nvSpPr>
        <p:spPr>
          <a:xfrm>
            <a:off x="7707313" y="48148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</a:p>
        </p:txBody>
      </p:sp>
      <p:sp>
        <p:nvSpPr>
          <p:cNvPr id="340093" name="Line 125"/>
          <p:cNvSpPr/>
          <p:nvPr/>
        </p:nvSpPr>
        <p:spPr>
          <a:xfrm>
            <a:off x="3251200" y="529431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94" name="Text Box 126"/>
          <p:cNvSpPr txBox="1"/>
          <p:nvPr/>
        </p:nvSpPr>
        <p:spPr>
          <a:xfrm>
            <a:off x="3641725" y="4959350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DB</a:t>
            </a:r>
          </a:p>
        </p:txBody>
      </p:sp>
      <p:sp>
        <p:nvSpPr>
          <p:cNvPr id="340095" name="Line 127"/>
          <p:cNvSpPr/>
          <p:nvPr/>
        </p:nvSpPr>
        <p:spPr>
          <a:xfrm>
            <a:off x="4318000" y="529431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96" name="Text Box 128"/>
          <p:cNvSpPr txBox="1"/>
          <p:nvPr/>
        </p:nvSpPr>
        <p:spPr>
          <a:xfrm>
            <a:off x="4695825" y="4959350"/>
            <a:ext cx="11430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MDR</a:t>
            </a:r>
          </a:p>
        </p:txBody>
      </p:sp>
      <p:sp>
        <p:nvSpPr>
          <p:cNvPr id="340097" name="Line 129"/>
          <p:cNvSpPr/>
          <p:nvPr/>
        </p:nvSpPr>
        <p:spPr>
          <a:xfrm>
            <a:off x="5727700" y="529431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98" name="Text Box 130"/>
          <p:cNvSpPr txBox="1"/>
          <p:nvPr/>
        </p:nvSpPr>
        <p:spPr>
          <a:xfrm>
            <a:off x="7343775" y="4945063"/>
            <a:ext cx="9906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sp>
        <p:nvSpPr>
          <p:cNvPr id="340099" name="Line 131"/>
          <p:cNvSpPr/>
          <p:nvPr/>
        </p:nvSpPr>
        <p:spPr>
          <a:xfrm flipV="1">
            <a:off x="7834313" y="5311775"/>
            <a:ext cx="715962" cy="14288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00" name="Text Box 132"/>
          <p:cNvSpPr txBox="1"/>
          <p:nvPr/>
        </p:nvSpPr>
        <p:spPr>
          <a:xfrm>
            <a:off x="8523288" y="4992688"/>
            <a:ext cx="7080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</a:p>
        </p:txBody>
      </p:sp>
      <p:sp>
        <p:nvSpPr>
          <p:cNvPr id="340101" name="Text Box 133"/>
          <p:cNvSpPr txBox="1"/>
          <p:nvPr/>
        </p:nvSpPr>
        <p:spPr>
          <a:xfrm>
            <a:off x="6103938" y="4959350"/>
            <a:ext cx="11430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340102" name="Line 134"/>
          <p:cNvSpPr/>
          <p:nvPr/>
        </p:nvSpPr>
        <p:spPr>
          <a:xfrm>
            <a:off x="6997700" y="529431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03" name="Text Box 135"/>
          <p:cNvSpPr txBox="1"/>
          <p:nvPr/>
        </p:nvSpPr>
        <p:spPr>
          <a:xfrm>
            <a:off x="85725" y="5459413"/>
            <a:ext cx="2697163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计算目的地址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40104" name="Text Box 136"/>
          <p:cNvSpPr txBox="1"/>
          <p:nvPr/>
        </p:nvSpPr>
        <p:spPr>
          <a:xfrm>
            <a:off x="6557963" y="5478463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DB</a:t>
            </a:r>
          </a:p>
        </p:txBody>
      </p:sp>
      <p:sp>
        <p:nvSpPr>
          <p:cNvPr id="340105" name="Line 137"/>
          <p:cNvSpPr/>
          <p:nvPr/>
        </p:nvSpPr>
        <p:spPr>
          <a:xfrm>
            <a:off x="6207125" y="579596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0106" name="Line 138"/>
          <p:cNvSpPr/>
          <p:nvPr/>
        </p:nvSpPr>
        <p:spPr>
          <a:xfrm>
            <a:off x="7221538" y="5795963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07" name="Text Box 139"/>
          <p:cNvSpPr txBox="1"/>
          <p:nvPr/>
        </p:nvSpPr>
        <p:spPr>
          <a:xfrm>
            <a:off x="7596188" y="5478463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</a:p>
        </p:txBody>
      </p:sp>
      <p:sp>
        <p:nvSpPr>
          <p:cNvPr id="340108" name="Text Box 140"/>
          <p:cNvSpPr txBox="1"/>
          <p:nvPr/>
        </p:nvSpPr>
        <p:spPr>
          <a:xfrm>
            <a:off x="2397125" y="5478463"/>
            <a:ext cx="8382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</a:p>
        </p:txBody>
      </p:sp>
      <p:sp>
        <p:nvSpPr>
          <p:cNvPr id="340109" name="Line 141"/>
          <p:cNvSpPr/>
          <p:nvPr/>
        </p:nvSpPr>
        <p:spPr>
          <a:xfrm>
            <a:off x="2809875" y="579596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10" name="Text Box 142"/>
          <p:cNvSpPr txBox="1"/>
          <p:nvPr/>
        </p:nvSpPr>
        <p:spPr>
          <a:xfrm>
            <a:off x="3143250" y="5478463"/>
            <a:ext cx="11430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340111" name="Line 143"/>
          <p:cNvSpPr/>
          <p:nvPr/>
        </p:nvSpPr>
        <p:spPr>
          <a:xfrm>
            <a:off x="4049713" y="5795963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12" name="Text Box 144"/>
          <p:cNvSpPr txBox="1"/>
          <p:nvPr/>
        </p:nvSpPr>
        <p:spPr>
          <a:xfrm>
            <a:off x="4368800" y="5461000"/>
            <a:ext cx="990600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sp>
        <p:nvSpPr>
          <p:cNvPr id="340113" name="Line 145"/>
          <p:cNvSpPr/>
          <p:nvPr/>
        </p:nvSpPr>
        <p:spPr>
          <a:xfrm>
            <a:off x="4841875" y="579596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14" name="Text Box 146"/>
          <p:cNvSpPr txBox="1"/>
          <p:nvPr/>
        </p:nvSpPr>
        <p:spPr>
          <a:xfrm>
            <a:off x="5205413" y="5494338"/>
            <a:ext cx="123507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MDR</a:t>
            </a:r>
          </a:p>
        </p:txBody>
      </p:sp>
      <p:sp>
        <p:nvSpPr>
          <p:cNvPr id="340115" name="Text Box 147"/>
          <p:cNvSpPr txBox="1"/>
          <p:nvPr/>
        </p:nvSpPr>
        <p:spPr>
          <a:xfrm>
            <a:off x="7997825" y="5475288"/>
            <a:ext cx="13874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40116" name="Text Box 148"/>
          <p:cNvSpPr txBox="1"/>
          <p:nvPr/>
        </p:nvSpPr>
        <p:spPr>
          <a:xfrm>
            <a:off x="88900" y="3998913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</a:p>
        </p:txBody>
      </p:sp>
      <p:sp>
        <p:nvSpPr>
          <p:cNvPr id="340117" name="Line 149"/>
          <p:cNvSpPr/>
          <p:nvPr/>
        </p:nvSpPr>
        <p:spPr>
          <a:xfrm flipV="1">
            <a:off x="469900" y="3186113"/>
            <a:ext cx="0" cy="3857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18" name="Text Box 150"/>
          <p:cNvSpPr txBox="1"/>
          <p:nvPr/>
        </p:nvSpPr>
        <p:spPr>
          <a:xfrm>
            <a:off x="317500" y="2652713"/>
            <a:ext cx="1066800" cy="547687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40119" name="Line 151"/>
          <p:cNvSpPr/>
          <p:nvPr/>
        </p:nvSpPr>
        <p:spPr>
          <a:xfrm flipV="1">
            <a:off x="850900" y="2347913"/>
            <a:ext cx="0" cy="3048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20" name="Line 152"/>
          <p:cNvSpPr/>
          <p:nvPr/>
        </p:nvSpPr>
        <p:spPr>
          <a:xfrm>
            <a:off x="8394700" y="533400"/>
            <a:ext cx="0" cy="7620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40121" name="Text Box 153"/>
          <p:cNvSpPr txBox="1"/>
          <p:nvPr/>
        </p:nvSpPr>
        <p:spPr>
          <a:xfrm>
            <a:off x="8089900" y="1295400"/>
            <a:ext cx="685800" cy="485775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4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4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4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4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4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4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40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4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4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4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40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4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4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4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4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40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4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4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4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40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4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4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4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4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340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4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34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3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3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34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34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34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34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4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3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40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4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340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34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340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34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34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39" grpId="0" bldLvl="0" animBg="1"/>
      <p:bldP spid="340041" grpId="0" bldLvl="0" animBg="1"/>
      <p:bldP spid="340042" grpId="0"/>
      <p:bldP spid="340044" grpId="0" bldLvl="0" animBg="1"/>
      <p:bldP spid="340055" grpId="0"/>
      <p:bldP spid="340057" grpId="0" bldLvl="0" animBg="1"/>
      <p:bldP spid="340061" grpId="0"/>
      <p:bldP spid="340066" grpId="0" build="p"/>
      <p:bldP spid="340067" grpId="0" build="p"/>
      <p:bldP spid="340069" grpId="0" build="p" advAuto="1000"/>
      <p:bldP spid="340075" grpId="0" bldLvl="0" animBg="1"/>
      <p:bldP spid="340076" grpId="0" bldLvl="0" animBg="1"/>
      <p:bldP spid="340079" grpId="0" build="p" advAuto="1000"/>
      <p:bldP spid="340081" grpId="0" build="p" advAuto="1000"/>
      <p:bldP spid="340083" grpId="0" build="p" advAuto="1000"/>
      <p:bldP spid="340084" grpId="0" build="p" advAuto="1000"/>
      <p:bldP spid="340091" grpId="0" bldLvl="0" animBg="1"/>
      <p:bldP spid="340092" grpId="0"/>
      <p:bldP spid="340094" grpId="0" build="p" advAuto="1000"/>
      <p:bldP spid="340096" grpId="0" build="p" advAuto="1000"/>
      <p:bldP spid="340098" grpId="0" build="p" advAuto="1000"/>
      <p:bldP spid="340100" grpId="0" build="p" advAuto="1000"/>
      <p:bldP spid="340101" grpId="0" build="p" advAuto="1000"/>
      <p:bldP spid="340103" grpId="0" build="p"/>
      <p:bldP spid="340104" grpId="0" build="p" advAuto="1000"/>
      <p:bldP spid="340107" grpId="0" build="p" advAuto="1000"/>
      <p:bldP spid="340108" grpId="0" build="p"/>
      <p:bldP spid="340110" grpId="0" build="p" advAuto="1000"/>
      <p:bldP spid="340112" grpId="0" build="p" advAuto="1000"/>
      <p:bldP spid="340114" grpId="0" build="p" advAuto="1000"/>
      <p:bldP spid="340115" grpId="0" build="p" advAuto="1000"/>
      <p:bldP spid="340116" grpId="0"/>
      <p:bldP spid="340118" grpId="0" bldLvl="0" animBg="1"/>
      <p:bldP spid="340121" grpId="0" bldLvl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/>
          <p:nvPr/>
        </p:nvSpPr>
        <p:spPr>
          <a:xfrm>
            <a:off x="366713" y="1177925"/>
            <a:ext cx="87169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关于存储器之间的数据传送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(M-M)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的说明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40995" name="Text Box 3"/>
          <p:cNvSpPr txBox="1"/>
          <p:nvPr/>
        </p:nvSpPr>
        <p:spPr>
          <a:xfrm>
            <a:off x="869950" y="1711325"/>
            <a:ext cx="8031163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为什么要将从单元中取出的数据暂存到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寄存器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然后再存入存储单元？</a:t>
            </a:r>
          </a:p>
        </p:txBody>
      </p:sp>
      <p:sp>
        <p:nvSpPr>
          <p:cNvPr id="340996" name="Text Box 4"/>
          <p:cNvSpPr txBox="1"/>
          <p:nvPr/>
        </p:nvSpPr>
        <p:spPr>
          <a:xfrm>
            <a:off x="896938" y="2747963"/>
            <a:ext cx="73310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以下数据传送通路是否可行：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1377950" y="3313113"/>
            <a:ext cx="7043738" cy="595312"/>
            <a:chOff x="726" y="1667"/>
            <a:chExt cx="4346" cy="370"/>
          </a:xfrm>
        </p:grpSpPr>
        <p:sp>
          <p:nvSpPr>
            <p:cNvPr id="61445" name="Text Box 6"/>
            <p:cNvSpPr txBox="1"/>
            <p:nvPr/>
          </p:nvSpPr>
          <p:spPr>
            <a:xfrm>
              <a:off x="726" y="1667"/>
              <a:ext cx="816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M(</a:t>
              </a:r>
              <a:r>
                <a:rPr lang="zh-CN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源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61446" name="Text Box 7"/>
            <p:cNvSpPr txBox="1"/>
            <p:nvPr/>
          </p:nvSpPr>
          <p:spPr>
            <a:xfrm>
              <a:off x="1722" y="1667"/>
              <a:ext cx="52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DB</a:t>
              </a:r>
            </a:p>
          </p:txBody>
        </p:sp>
        <p:sp>
          <p:nvSpPr>
            <p:cNvPr id="61447" name="Text Box 8"/>
            <p:cNvSpPr txBox="1"/>
            <p:nvPr/>
          </p:nvSpPr>
          <p:spPr>
            <a:xfrm>
              <a:off x="2386" y="1667"/>
              <a:ext cx="72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MDR</a:t>
              </a:r>
            </a:p>
          </p:txBody>
        </p:sp>
        <p:sp>
          <p:nvSpPr>
            <p:cNvPr id="61448" name="Text Box 9"/>
            <p:cNvSpPr txBox="1"/>
            <p:nvPr/>
          </p:nvSpPr>
          <p:spPr>
            <a:xfrm>
              <a:off x="3300" y="1667"/>
              <a:ext cx="52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DB</a:t>
              </a:r>
            </a:p>
          </p:txBody>
        </p:sp>
        <p:sp>
          <p:nvSpPr>
            <p:cNvPr id="61449" name="Line 10"/>
            <p:cNvSpPr/>
            <p:nvPr/>
          </p:nvSpPr>
          <p:spPr>
            <a:xfrm>
              <a:off x="3088" y="1866"/>
              <a:ext cx="265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61450" name="Line 11"/>
            <p:cNvSpPr/>
            <p:nvPr/>
          </p:nvSpPr>
          <p:spPr>
            <a:xfrm>
              <a:off x="3754" y="1866"/>
              <a:ext cx="265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1" name="Text Box 12"/>
            <p:cNvSpPr txBox="1"/>
            <p:nvPr/>
          </p:nvSpPr>
          <p:spPr>
            <a:xfrm>
              <a:off x="3954" y="1677"/>
              <a:ext cx="52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</a:t>
              </a:r>
            </a:p>
          </p:txBody>
        </p:sp>
        <p:sp>
          <p:nvSpPr>
            <p:cNvPr id="61452" name="Text Box 13"/>
            <p:cNvSpPr txBox="1"/>
            <p:nvPr/>
          </p:nvSpPr>
          <p:spPr>
            <a:xfrm>
              <a:off x="4198" y="1667"/>
              <a:ext cx="874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</a:t>
              </a:r>
              <a:r>
                <a:rPr lang="zh-CN" altLang="en-US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目的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61453" name="Line 14"/>
            <p:cNvSpPr/>
            <p:nvPr/>
          </p:nvSpPr>
          <p:spPr>
            <a:xfrm>
              <a:off x="1504" y="1866"/>
              <a:ext cx="265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61454" name="Line 15"/>
            <p:cNvSpPr/>
            <p:nvPr/>
          </p:nvSpPr>
          <p:spPr>
            <a:xfrm>
              <a:off x="2176" y="1867"/>
              <a:ext cx="265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41008" name="Text Box 16"/>
          <p:cNvSpPr txBox="1"/>
          <p:nvPr/>
        </p:nvSpPr>
        <p:spPr>
          <a:xfrm>
            <a:off x="250825" y="3860800"/>
            <a:ext cx="8769350" cy="308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由于目的单元的寻址可能是存储器间接寻址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从存储单元中读出的内容作为目标地址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而该内容读出后需要存入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再传送到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15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因此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需要将源单元内容存入另外一个寄存器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比如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C),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待目标地址计算完成存入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再将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中的内容通过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存入目标单元。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 build="p"/>
      <p:bldP spid="340995" grpId="0" build="p"/>
      <p:bldP spid="340996" grpId="0" build="p"/>
      <p:bldP spid="341008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Line 2"/>
          <p:cNvSpPr/>
          <p:nvPr/>
        </p:nvSpPr>
        <p:spPr>
          <a:xfrm flipV="1">
            <a:off x="801688" y="26162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67" name="Line 3"/>
          <p:cNvSpPr/>
          <p:nvPr/>
        </p:nvSpPr>
        <p:spPr>
          <a:xfrm flipV="1">
            <a:off x="1563688" y="1778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68" name="Line 4"/>
          <p:cNvSpPr/>
          <p:nvPr/>
        </p:nvSpPr>
        <p:spPr>
          <a:xfrm flipV="1">
            <a:off x="2097088" y="26162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69" name="Line 5"/>
          <p:cNvSpPr/>
          <p:nvPr/>
        </p:nvSpPr>
        <p:spPr>
          <a:xfrm flipV="1">
            <a:off x="1792288" y="3454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70" name="Line 6"/>
          <p:cNvSpPr/>
          <p:nvPr/>
        </p:nvSpPr>
        <p:spPr>
          <a:xfrm flipV="1">
            <a:off x="1182688" y="3454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71" name="Line 7"/>
          <p:cNvSpPr/>
          <p:nvPr/>
        </p:nvSpPr>
        <p:spPr>
          <a:xfrm flipV="1">
            <a:off x="420688" y="3454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72" name="Line 8"/>
          <p:cNvSpPr/>
          <p:nvPr/>
        </p:nvSpPr>
        <p:spPr>
          <a:xfrm flipV="1">
            <a:off x="2554288" y="3454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73" name="Line 9"/>
          <p:cNvSpPr/>
          <p:nvPr/>
        </p:nvSpPr>
        <p:spPr>
          <a:xfrm flipV="1">
            <a:off x="1563688" y="939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74" name="Text Box 10"/>
          <p:cNvSpPr txBox="1"/>
          <p:nvPr/>
        </p:nvSpPr>
        <p:spPr>
          <a:xfrm>
            <a:off x="0" y="4064000"/>
            <a:ext cx="3240088" cy="111442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MBR</a:t>
            </a:r>
          </a:p>
        </p:txBody>
      </p:sp>
      <p:sp>
        <p:nvSpPr>
          <p:cNvPr id="62475" name="Text Box 11"/>
          <p:cNvSpPr txBox="1"/>
          <p:nvPr/>
        </p:nvSpPr>
        <p:spPr>
          <a:xfrm>
            <a:off x="268288" y="29210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</a:p>
        </p:txBody>
      </p:sp>
      <p:sp>
        <p:nvSpPr>
          <p:cNvPr id="62476" name="Text Box 12"/>
          <p:cNvSpPr txBox="1"/>
          <p:nvPr/>
        </p:nvSpPr>
        <p:spPr>
          <a:xfrm>
            <a:off x="954088" y="1320800"/>
            <a:ext cx="12954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grpSp>
        <p:nvGrpSpPr>
          <p:cNvPr id="62477" name="Group 13"/>
          <p:cNvGrpSpPr/>
          <p:nvPr/>
        </p:nvGrpSpPr>
        <p:grpSpPr>
          <a:xfrm>
            <a:off x="344488" y="2082800"/>
            <a:ext cx="2286000" cy="533400"/>
            <a:chOff x="240" y="1104"/>
            <a:chExt cx="1440" cy="336"/>
          </a:xfrm>
        </p:grpSpPr>
        <p:sp>
          <p:nvSpPr>
            <p:cNvPr id="62478" name="Line 14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79" name="Line 15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80" name="Line 16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81" name="Line 17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82" name="Line 18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83" name="Line 19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84" name="Line 20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85" name="Line 21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486" name="Text Box 22"/>
          <p:cNvSpPr txBox="1"/>
          <p:nvPr/>
        </p:nvSpPr>
        <p:spPr>
          <a:xfrm>
            <a:off x="1639888" y="29210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</a:p>
        </p:txBody>
      </p:sp>
      <p:sp>
        <p:nvSpPr>
          <p:cNvPr id="62487" name="Text Box 23"/>
          <p:cNvSpPr txBox="1"/>
          <p:nvPr/>
        </p:nvSpPr>
        <p:spPr>
          <a:xfrm>
            <a:off x="1030288" y="20828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62488" name="Line 24"/>
          <p:cNvSpPr/>
          <p:nvPr/>
        </p:nvSpPr>
        <p:spPr>
          <a:xfrm>
            <a:off x="573088" y="37592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62489" name="Line 25"/>
          <p:cNvSpPr/>
          <p:nvPr/>
        </p:nvSpPr>
        <p:spPr>
          <a:xfrm>
            <a:off x="1944688" y="37592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62490" name="Rectangle 26"/>
          <p:cNvSpPr/>
          <p:nvPr/>
        </p:nvSpPr>
        <p:spPr>
          <a:xfrm>
            <a:off x="3316288" y="2768600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</a:p>
        </p:txBody>
      </p:sp>
      <p:sp>
        <p:nvSpPr>
          <p:cNvPr id="62491" name="Line 27"/>
          <p:cNvSpPr/>
          <p:nvPr/>
        </p:nvSpPr>
        <p:spPr>
          <a:xfrm>
            <a:off x="1563688" y="939800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92" name="Line 28"/>
          <p:cNvSpPr/>
          <p:nvPr/>
        </p:nvSpPr>
        <p:spPr>
          <a:xfrm>
            <a:off x="4687888" y="9398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93" name="Line 29"/>
          <p:cNvSpPr/>
          <p:nvPr/>
        </p:nvSpPr>
        <p:spPr>
          <a:xfrm flipH="1">
            <a:off x="4306888" y="16256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494" name="Line 30"/>
          <p:cNvSpPr/>
          <p:nvPr/>
        </p:nvSpPr>
        <p:spPr>
          <a:xfrm flipH="1">
            <a:off x="4306888" y="2311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495" name="Line 31"/>
          <p:cNvSpPr/>
          <p:nvPr/>
        </p:nvSpPr>
        <p:spPr>
          <a:xfrm flipH="1">
            <a:off x="4306888" y="29972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96" name="Line 32"/>
          <p:cNvSpPr/>
          <p:nvPr/>
        </p:nvSpPr>
        <p:spPr>
          <a:xfrm flipH="1">
            <a:off x="4306888" y="36068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497" name="Line 33"/>
          <p:cNvSpPr/>
          <p:nvPr/>
        </p:nvSpPr>
        <p:spPr>
          <a:xfrm flipH="1">
            <a:off x="4306888" y="42926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498" name="Line 34"/>
          <p:cNvSpPr/>
          <p:nvPr/>
        </p:nvSpPr>
        <p:spPr>
          <a:xfrm flipH="1">
            <a:off x="4306888" y="49784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499" name="Line 35"/>
          <p:cNvSpPr/>
          <p:nvPr/>
        </p:nvSpPr>
        <p:spPr>
          <a:xfrm>
            <a:off x="5907088" y="4826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500" name="Line 36"/>
          <p:cNvSpPr/>
          <p:nvPr/>
        </p:nvSpPr>
        <p:spPr>
          <a:xfrm>
            <a:off x="5907088" y="10922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501" name="Line 37"/>
          <p:cNvSpPr/>
          <p:nvPr/>
        </p:nvSpPr>
        <p:spPr>
          <a:xfrm flipH="1">
            <a:off x="5907088" y="7874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502" name="Line 38"/>
          <p:cNvSpPr/>
          <p:nvPr/>
        </p:nvSpPr>
        <p:spPr>
          <a:xfrm>
            <a:off x="7278688" y="4826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503" name="Line 39"/>
          <p:cNvSpPr/>
          <p:nvPr/>
        </p:nvSpPr>
        <p:spPr>
          <a:xfrm>
            <a:off x="7507288" y="7874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504" name="Line 40"/>
          <p:cNvSpPr/>
          <p:nvPr/>
        </p:nvSpPr>
        <p:spPr>
          <a:xfrm>
            <a:off x="8116888" y="4826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505" name="Line 41"/>
          <p:cNvSpPr/>
          <p:nvPr/>
        </p:nvSpPr>
        <p:spPr>
          <a:xfrm>
            <a:off x="7735888" y="1092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506" name="Line 42"/>
          <p:cNvSpPr/>
          <p:nvPr/>
        </p:nvSpPr>
        <p:spPr>
          <a:xfrm>
            <a:off x="8574088" y="1092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507" name="Line 43"/>
          <p:cNvSpPr/>
          <p:nvPr/>
        </p:nvSpPr>
        <p:spPr>
          <a:xfrm>
            <a:off x="6135688" y="1625600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508" name="Line 44"/>
          <p:cNvSpPr/>
          <p:nvPr/>
        </p:nvSpPr>
        <p:spPr>
          <a:xfrm flipV="1">
            <a:off x="6364288" y="48260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509" name="Line 45"/>
          <p:cNvSpPr/>
          <p:nvPr/>
        </p:nvSpPr>
        <p:spPr>
          <a:xfrm flipH="1">
            <a:off x="6135688" y="23114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510" name="Line 46"/>
          <p:cNvSpPr/>
          <p:nvPr/>
        </p:nvSpPr>
        <p:spPr>
          <a:xfrm flipV="1">
            <a:off x="6516688" y="787400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511" name="Line 47"/>
          <p:cNvSpPr/>
          <p:nvPr/>
        </p:nvSpPr>
        <p:spPr>
          <a:xfrm>
            <a:off x="6745288" y="7874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512" name="Line 48"/>
          <p:cNvSpPr/>
          <p:nvPr/>
        </p:nvSpPr>
        <p:spPr>
          <a:xfrm flipH="1">
            <a:off x="6135688" y="29972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513" name="Text Box 49"/>
          <p:cNvSpPr txBox="1"/>
          <p:nvPr/>
        </p:nvSpPr>
        <p:spPr>
          <a:xfrm>
            <a:off x="3316288" y="13970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</a:p>
        </p:txBody>
      </p:sp>
      <p:sp>
        <p:nvSpPr>
          <p:cNvPr id="62514" name="Text Box 50"/>
          <p:cNvSpPr txBox="1"/>
          <p:nvPr/>
        </p:nvSpPr>
        <p:spPr>
          <a:xfrm>
            <a:off x="3316288" y="2082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</a:p>
        </p:txBody>
      </p:sp>
      <p:sp>
        <p:nvSpPr>
          <p:cNvPr id="62515" name="Text Box 51"/>
          <p:cNvSpPr txBox="1"/>
          <p:nvPr/>
        </p:nvSpPr>
        <p:spPr>
          <a:xfrm>
            <a:off x="7126288" y="1549400"/>
            <a:ext cx="7620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</a:p>
        </p:txBody>
      </p:sp>
      <p:sp>
        <p:nvSpPr>
          <p:cNvPr id="62516" name="Text Box 52"/>
          <p:cNvSpPr txBox="1"/>
          <p:nvPr/>
        </p:nvSpPr>
        <p:spPr>
          <a:xfrm>
            <a:off x="8040688" y="1549400"/>
            <a:ext cx="6858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62517" name="Text Box 53"/>
          <p:cNvSpPr txBox="1"/>
          <p:nvPr/>
        </p:nvSpPr>
        <p:spPr>
          <a:xfrm>
            <a:off x="5297488" y="8636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</a:p>
        </p:txBody>
      </p:sp>
      <p:sp>
        <p:nvSpPr>
          <p:cNvPr id="62518" name="Text Box 54"/>
          <p:cNvSpPr txBox="1"/>
          <p:nvPr/>
        </p:nvSpPr>
        <p:spPr>
          <a:xfrm>
            <a:off x="2249488" y="40640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62519" name="Text Box 55"/>
          <p:cNvSpPr txBox="1"/>
          <p:nvPr/>
        </p:nvSpPr>
        <p:spPr>
          <a:xfrm>
            <a:off x="3316288" y="4064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</a:p>
        </p:txBody>
      </p:sp>
      <p:sp>
        <p:nvSpPr>
          <p:cNvPr id="62520" name="Text Box 56"/>
          <p:cNvSpPr txBox="1"/>
          <p:nvPr/>
        </p:nvSpPr>
        <p:spPr>
          <a:xfrm>
            <a:off x="3316288" y="33782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R3</a:t>
            </a:r>
          </a:p>
        </p:txBody>
      </p:sp>
      <p:sp>
        <p:nvSpPr>
          <p:cNvPr id="62521" name="Text Box 57"/>
          <p:cNvSpPr txBox="1"/>
          <p:nvPr/>
        </p:nvSpPr>
        <p:spPr>
          <a:xfrm>
            <a:off x="3316288" y="4749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</a:t>
            </a:r>
          </a:p>
        </p:txBody>
      </p:sp>
      <p:sp>
        <p:nvSpPr>
          <p:cNvPr id="62522" name="Text Box 58"/>
          <p:cNvSpPr txBox="1"/>
          <p:nvPr/>
        </p:nvSpPr>
        <p:spPr>
          <a:xfrm>
            <a:off x="5145088" y="13970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62523" name="Text Box 59"/>
          <p:cNvSpPr txBox="1"/>
          <p:nvPr/>
        </p:nvSpPr>
        <p:spPr>
          <a:xfrm>
            <a:off x="5145088" y="2082800"/>
            <a:ext cx="990600" cy="46037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62524" name="Text Box 60"/>
          <p:cNvSpPr txBox="1"/>
          <p:nvPr/>
        </p:nvSpPr>
        <p:spPr>
          <a:xfrm>
            <a:off x="5145088" y="27686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</a:p>
        </p:txBody>
      </p:sp>
      <p:sp>
        <p:nvSpPr>
          <p:cNvPr id="62525" name="Text Box 61"/>
          <p:cNvSpPr txBox="1"/>
          <p:nvPr/>
        </p:nvSpPr>
        <p:spPr>
          <a:xfrm>
            <a:off x="5145088" y="33782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</a:p>
        </p:txBody>
      </p:sp>
      <p:sp>
        <p:nvSpPr>
          <p:cNvPr id="62526" name="Text Box 62"/>
          <p:cNvSpPr txBox="1"/>
          <p:nvPr/>
        </p:nvSpPr>
        <p:spPr>
          <a:xfrm>
            <a:off x="5145088" y="4064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SP</a:t>
            </a:r>
          </a:p>
        </p:txBody>
      </p:sp>
      <p:sp>
        <p:nvSpPr>
          <p:cNvPr id="62527" name="Text Box 63"/>
          <p:cNvSpPr txBox="1"/>
          <p:nvPr/>
        </p:nvSpPr>
        <p:spPr>
          <a:xfrm>
            <a:off x="5145088" y="4749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</a:p>
        </p:txBody>
      </p:sp>
      <p:sp>
        <p:nvSpPr>
          <p:cNvPr id="62528" name="Line 64"/>
          <p:cNvSpPr/>
          <p:nvPr/>
        </p:nvSpPr>
        <p:spPr>
          <a:xfrm flipH="1">
            <a:off x="4687888" y="29972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62529" name="Line 65"/>
          <p:cNvSpPr/>
          <p:nvPr/>
        </p:nvSpPr>
        <p:spPr>
          <a:xfrm rot="-5400000">
            <a:off x="8955088" y="1625600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2530" name="Line 66"/>
          <p:cNvSpPr/>
          <p:nvPr/>
        </p:nvSpPr>
        <p:spPr>
          <a:xfrm>
            <a:off x="8345488" y="7874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531" name="Text Box 67"/>
          <p:cNvSpPr txBox="1"/>
          <p:nvPr/>
        </p:nvSpPr>
        <p:spPr>
          <a:xfrm>
            <a:off x="5334000" y="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62532" name="Text Box 68"/>
          <p:cNvSpPr txBox="1"/>
          <p:nvPr/>
        </p:nvSpPr>
        <p:spPr>
          <a:xfrm>
            <a:off x="5297488" y="5588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62533" name="Line 69"/>
          <p:cNvSpPr/>
          <p:nvPr/>
        </p:nvSpPr>
        <p:spPr>
          <a:xfrm>
            <a:off x="6973888" y="10922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2534" name="Text Box 70"/>
          <p:cNvSpPr txBox="1"/>
          <p:nvPr/>
        </p:nvSpPr>
        <p:spPr>
          <a:xfrm>
            <a:off x="6516688" y="3302000"/>
            <a:ext cx="990600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 </a:t>
            </a:r>
          </a:p>
        </p:txBody>
      </p:sp>
      <p:sp>
        <p:nvSpPr>
          <p:cNvPr id="62535" name="Text Box 71"/>
          <p:cNvSpPr txBox="1"/>
          <p:nvPr/>
        </p:nvSpPr>
        <p:spPr>
          <a:xfrm>
            <a:off x="5145088" y="27686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</a:p>
        </p:txBody>
      </p:sp>
      <p:sp>
        <p:nvSpPr>
          <p:cNvPr id="342088" name="Text Box 72"/>
          <p:cNvSpPr txBox="1"/>
          <p:nvPr/>
        </p:nvSpPr>
        <p:spPr>
          <a:xfrm>
            <a:off x="3316288" y="139700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</a:p>
        </p:txBody>
      </p:sp>
      <p:sp>
        <p:nvSpPr>
          <p:cNvPr id="342089" name="Text Box 73"/>
          <p:cNvSpPr txBox="1"/>
          <p:nvPr/>
        </p:nvSpPr>
        <p:spPr>
          <a:xfrm>
            <a:off x="1639888" y="2921000"/>
            <a:ext cx="1066800" cy="557213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42090" name="Line 74"/>
          <p:cNvSpPr/>
          <p:nvPr/>
        </p:nvSpPr>
        <p:spPr>
          <a:xfrm flipV="1">
            <a:off x="2097088" y="26162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Group 75"/>
          <p:cNvGrpSpPr/>
          <p:nvPr/>
        </p:nvGrpSpPr>
        <p:grpSpPr>
          <a:xfrm>
            <a:off x="344488" y="2082800"/>
            <a:ext cx="2286000" cy="533400"/>
            <a:chOff x="240" y="1104"/>
            <a:chExt cx="1440" cy="336"/>
          </a:xfrm>
        </p:grpSpPr>
        <p:sp>
          <p:nvSpPr>
            <p:cNvPr id="62540" name="Line 76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41" name="Line 77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42" name="Line 78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43" name="Line 79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44" name="Line 80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45" name="Line 81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46" name="Line 82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47" name="Line 83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2100" name="Text Box 84"/>
          <p:cNvSpPr txBox="1"/>
          <p:nvPr/>
        </p:nvSpPr>
        <p:spPr>
          <a:xfrm>
            <a:off x="1030288" y="20828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342101" name="Line 85"/>
          <p:cNvSpPr/>
          <p:nvPr/>
        </p:nvSpPr>
        <p:spPr>
          <a:xfrm flipV="1">
            <a:off x="1563688" y="17780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02" name="Text Box 86"/>
          <p:cNvSpPr txBox="1"/>
          <p:nvPr/>
        </p:nvSpPr>
        <p:spPr>
          <a:xfrm>
            <a:off x="954088" y="1320800"/>
            <a:ext cx="12954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</a:p>
        </p:txBody>
      </p:sp>
      <p:sp>
        <p:nvSpPr>
          <p:cNvPr id="342103" name="Line 87"/>
          <p:cNvSpPr/>
          <p:nvPr/>
        </p:nvSpPr>
        <p:spPr>
          <a:xfrm flipV="1">
            <a:off x="1563688" y="939800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04" name="Line 88"/>
          <p:cNvSpPr/>
          <p:nvPr/>
        </p:nvSpPr>
        <p:spPr>
          <a:xfrm>
            <a:off x="1563688" y="939800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105" name="Line 89"/>
          <p:cNvSpPr/>
          <p:nvPr/>
        </p:nvSpPr>
        <p:spPr>
          <a:xfrm>
            <a:off x="4687888" y="939800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06" name="Text Box 90"/>
          <p:cNvSpPr txBox="1"/>
          <p:nvPr/>
        </p:nvSpPr>
        <p:spPr>
          <a:xfrm>
            <a:off x="2249488" y="404813"/>
            <a:ext cx="1600200" cy="5191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</a:p>
        </p:txBody>
      </p:sp>
      <p:sp>
        <p:nvSpPr>
          <p:cNvPr id="342107" name="Line 91"/>
          <p:cNvSpPr/>
          <p:nvPr/>
        </p:nvSpPr>
        <p:spPr>
          <a:xfrm flipH="1">
            <a:off x="5907088" y="787400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108" name="Line 92"/>
          <p:cNvSpPr/>
          <p:nvPr/>
        </p:nvSpPr>
        <p:spPr>
          <a:xfrm flipV="1">
            <a:off x="6516688" y="787400"/>
            <a:ext cx="0" cy="1524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09" name="Line 93"/>
          <p:cNvSpPr/>
          <p:nvPr/>
        </p:nvSpPr>
        <p:spPr>
          <a:xfrm flipH="1">
            <a:off x="6135688" y="2311400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10" name="Text Box 94"/>
          <p:cNvSpPr txBox="1"/>
          <p:nvPr/>
        </p:nvSpPr>
        <p:spPr>
          <a:xfrm>
            <a:off x="5148263" y="208280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42111" name="Text Box 95"/>
          <p:cNvSpPr txBox="1"/>
          <p:nvPr/>
        </p:nvSpPr>
        <p:spPr>
          <a:xfrm>
            <a:off x="2173288" y="4749800"/>
            <a:ext cx="990600" cy="457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42112" name="Line 96"/>
          <p:cNvSpPr/>
          <p:nvPr/>
        </p:nvSpPr>
        <p:spPr>
          <a:xfrm flipV="1">
            <a:off x="2554288" y="345440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13" name="Text Box 97"/>
          <p:cNvSpPr txBox="1"/>
          <p:nvPr/>
        </p:nvSpPr>
        <p:spPr>
          <a:xfrm>
            <a:off x="3446463" y="5591175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grpSp>
        <p:nvGrpSpPr>
          <p:cNvPr id="4" name="Group 98"/>
          <p:cNvGrpSpPr/>
          <p:nvPr/>
        </p:nvGrpSpPr>
        <p:grpSpPr>
          <a:xfrm>
            <a:off x="34925" y="5591175"/>
            <a:ext cx="2628900" cy="579438"/>
            <a:chOff x="0" y="3312"/>
            <a:chExt cx="1656" cy="365"/>
          </a:xfrm>
        </p:grpSpPr>
        <p:sp>
          <p:nvSpPr>
            <p:cNvPr id="62563" name="Text Box 99"/>
            <p:cNvSpPr txBox="1"/>
            <p:nvPr/>
          </p:nvSpPr>
          <p:spPr>
            <a:xfrm>
              <a:off x="0" y="3312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6) I/O</a:t>
              </a:r>
            </a:p>
          </p:txBody>
        </p:sp>
        <p:sp>
          <p:nvSpPr>
            <p:cNvPr id="62564" name="Text Box 100"/>
            <p:cNvSpPr txBox="1"/>
            <p:nvPr/>
          </p:nvSpPr>
          <p:spPr>
            <a:xfrm>
              <a:off x="1080" y="3312"/>
              <a:ext cx="5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2565" name="Line 101"/>
            <p:cNvSpPr/>
            <p:nvPr/>
          </p:nvSpPr>
          <p:spPr>
            <a:xfrm>
              <a:off x="878" y="3522"/>
              <a:ext cx="240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42118" name="Text Box 102"/>
          <p:cNvSpPr txBox="1"/>
          <p:nvPr/>
        </p:nvSpPr>
        <p:spPr>
          <a:xfrm>
            <a:off x="7516813" y="54086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</a:p>
        </p:txBody>
      </p:sp>
      <p:sp>
        <p:nvSpPr>
          <p:cNvPr id="342119" name="Text Box 103"/>
          <p:cNvSpPr txBox="1"/>
          <p:nvPr/>
        </p:nvSpPr>
        <p:spPr>
          <a:xfrm>
            <a:off x="2387600" y="5605463"/>
            <a:ext cx="8842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342120" name="Line 104"/>
          <p:cNvSpPr/>
          <p:nvPr/>
        </p:nvSpPr>
        <p:spPr>
          <a:xfrm>
            <a:off x="3100388" y="5924550"/>
            <a:ext cx="41433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21" name="Text Box 105"/>
          <p:cNvSpPr txBox="1"/>
          <p:nvPr/>
        </p:nvSpPr>
        <p:spPr>
          <a:xfrm>
            <a:off x="4468813" y="5607050"/>
            <a:ext cx="13033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342122" name="Line 106"/>
          <p:cNvSpPr/>
          <p:nvPr/>
        </p:nvSpPr>
        <p:spPr>
          <a:xfrm>
            <a:off x="5514975" y="5956300"/>
            <a:ext cx="41433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23" name="Text Box 107"/>
          <p:cNvSpPr txBox="1"/>
          <p:nvPr/>
        </p:nvSpPr>
        <p:spPr>
          <a:xfrm>
            <a:off x="7161213" y="5591175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sp>
        <p:nvSpPr>
          <p:cNvPr id="342124" name="Line 108"/>
          <p:cNvSpPr/>
          <p:nvPr/>
        </p:nvSpPr>
        <p:spPr>
          <a:xfrm>
            <a:off x="7639050" y="5986463"/>
            <a:ext cx="7239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25" name="Text Box 109"/>
          <p:cNvSpPr txBox="1"/>
          <p:nvPr/>
        </p:nvSpPr>
        <p:spPr>
          <a:xfrm>
            <a:off x="8323263" y="5638800"/>
            <a:ext cx="7524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2126" name="Text Box 110"/>
          <p:cNvSpPr txBox="1"/>
          <p:nvPr/>
        </p:nvSpPr>
        <p:spPr>
          <a:xfrm>
            <a:off x="5878513" y="560705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42127" name="Line 111"/>
          <p:cNvSpPr/>
          <p:nvPr/>
        </p:nvSpPr>
        <p:spPr>
          <a:xfrm>
            <a:off x="6829425" y="5972175"/>
            <a:ext cx="41433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28" name="Line 112"/>
          <p:cNvSpPr/>
          <p:nvPr/>
        </p:nvSpPr>
        <p:spPr>
          <a:xfrm>
            <a:off x="8345488" y="787400"/>
            <a:ext cx="0" cy="762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42129" name="Text Box 113"/>
          <p:cNvSpPr txBox="1"/>
          <p:nvPr/>
        </p:nvSpPr>
        <p:spPr>
          <a:xfrm>
            <a:off x="8040688" y="1549400"/>
            <a:ext cx="6858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342130" name="Line 114"/>
          <p:cNvSpPr/>
          <p:nvPr/>
        </p:nvSpPr>
        <p:spPr>
          <a:xfrm flipH="1">
            <a:off x="4306888" y="1625600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2131" name="Line 115"/>
          <p:cNvSpPr/>
          <p:nvPr/>
        </p:nvSpPr>
        <p:spPr>
          <a:xfrm>
            <a:off x="4137025" y="5940425"/>
            <a:ext cx="41433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4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4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2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4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4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4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42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2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4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2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88" grpId="0" bldLvl="0" animBg="1"/>
      <p:bldP spid="342089" grpId="0" bldLvl="0" animBg="1"/>
      <p:bldP spid="342100" grpId="0"/>
      <p:bldP spid="342102" grpId="0" bldLvl="0" animBg="1"/>
      <p:bldP spid="342106" grpId="0"/>
      <p:bldP spid="342110" grpId="0" bldLvl="0" animBg="1"/>
      <p:bldP spid="342111" grpId="0" bldLvl="0" animBg="1"/>
      <p:bldP spid="342113" grpId="0" build="p" advAuto="1000"/>
      <p:bldP spid="342118" grpId="0" build="p" advAuto="1000"/>
      <p:bldP spid="342119" grpId="0" build="p"/>
      <p:bldP spid="342121" grpId="0" build="p" advAuto="1000"/>
      <p:bldP spid="342123" grpId="0" build="p" advAuto="1000"/>
      <p:bldP spid="342125" grpId="0" build="p" advAuto="1000"/>
      <p:bldP spid="342126" grpId="0" build="p" advAuto="1000"/>
      <p:bldP spid="342129" grpId="0" bldLvl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/>
          <p:cNvSpPr txBox="1"/>
          <p:nvPr/>
        </p:nvSpPr>
        <p:spPr>
          <a:xfrm>
            <a:off x="593725" y="1639888"/>
            <a:ext cx="836136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外设与存储器之间数据传送可以有两种方式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250825" y="1092200"/>
            <a:ext cx="2366963" cy="579438"/>
            <a:chOff x="130" y="3696"/>
            <a:chExt cx="1491" cy="365"/>
          </a:xfrm>
        </p:grpSpPr>
        <p:sp>
          <p:nvSpPr>
            <p:cNvPr id="63491" name="Text Box 4"/>
            <p:cNvSpPr txBox="1"/>
            <p:nvPr/>
          </p:nvSpPr>
          <p:spPr>
            <a:xfrm>
              <a:off x="130" y="3696"/>
              <a:ext cx="8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7) I/O</a:t>
              </a:r>
            </a:p>
          </p:txBody>
        </p:sp>
        <p:sp>
          <p:nvSpPr>
            <p:cNvPr id="63492" name="Text Box 5"/>
            <p:cNvSpPr txBox="1"/>
            <p:nvPr/>
          </p:nvSpPr>
          <p:spPr>
            <a:xfrm>
              <a:off x="1160" y="3696"/>
              <a:ext cx="46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63493" name="Line 6"/>
            <p:cNvSpPr/>
            <p:nvPr/>
          </p:nvSpPr>
          <p:spPr>
            <a:xfrm>
              <a:off x="883" y="3908"/>
              <a:ext cx="316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  <p:sp>
        <p:nvSpPr>
          <p:cNvPr id="343047" name="Text Box 7"/>
          <p:cNvSpPr txBox="1"/>
          <p:nvPr/>
        </p:nvSpPr>
        <p:spPr>
          <a:xfrm>
            <a:off x="600075" y="2308225"/>
            <a:ext cx="85931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en-US" sz="3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程序控制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相当于执行数据传送指令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3" name="Group 8"/>
          <p:cNvGrpSpPr/>
          <p:nvPr/>
        </p:nvGrpSpPr>
        <p:grpSpPr>
          <a:xfrm>
            <a:off x="868363" y="5713413"/>
            <a:ext cx="8158162" cy="554037"/>
            <a:chOff x="473" y="3073"/>
            <a:chExt cx="5139" cy="349"/>
          </a:xfrm>
        </p:grpSpPr>
        <p:sp>
          <p:nvSpPr>
            <p:cNvPr id="63496" name="Text Box 9"/>
            <p:cNvSpPr txBox="1"/>
            <p:nvPr/>
          </p:nvSpPr>
          <p:spPr>
            <a:xfrm>
              <a:off x="2715" y="3076"/>
              <a:ext cx="33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3497" name="Line 10"/>
            <p:cNvSpPr/>
            <p:nvPr/>
          </p:nvSpPr>
          <p:spPr>
            <a:xfrm>
              <a:off x="2504" y="3286"/>
              <a:ext cx="240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63498" name="Text Box 11"/>
            <p:cNvSpPr txBox="1"/>
            <p:nvPr/>
          </p:nvSpPr>
          <p:spPr>
            <a:xfrm>
              <a:off x="473" y="3073"/>
              <a:ext cx="52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63499" name="Line 12"/>
            <p:cNvSpPr/>
            <p:nvPr/>
          </p:nvSpPr>
          <p:spPr>
            <a:xfrm>
              <a:off x="915" y="3283"/>
              <a:ext cx="265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00" name="Text Box 13"/>
            <p:cNvSpPr txBox="1"/>
            <p:nvPr/>
          </p:nvSpPr>
          <p:spPr>
            <a:xfrm>
              <a:off x="1143" y="3074"/>
              <a:ext cx="52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63501" name="Line 14"/>
            <p:cNvSpPr/>
            <p:nvPr/>
          </p:nvSpPr>
          <p:spPr>
            <a:xfrm>
              <a:off x="1595" y="3284"/>
              <a:ext cx="265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02" name="Text Box 15"/>
            <p:cNvSpPr txBox="1"/>
            <p:nvPr/>
          </p:nvSpPr>
          <p:spPr>
            <a:xfrm>
              <a:off x="3192" y="3074"/>
              <a:ext cx="720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63503" name="Line 16"/>
            <p:cNvSpPr/>
            <p:nvPr/>
          </p:nvSpPr>
          <p:spPr>
            <a:xfrm>
              <a:off x="3773" y="3286"/>
              <a:ext cx="265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04" name="Text Box 17"/>
            <p:cNvSpPr txBox="1"/>
            <p:nvPr/>
          </p:nvSpPr>
          <p:spPr>
            <a:xfrm>
              <a:off x="4000" y="3073"/>
              <a:ext cx="100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内总线</a:t>
              </a:r>
            </a:p>
          </p:txBody>
        </p:sp>
        <p:sp>
          <p:nvSpPr>
            <p:cNvPr id="63505" name="Text Box 18"/>
            <p:cNvSpPr txBox="1"/>
            <p:nvPr/>
          </p:nvSpPr>
          <p:spPr>
            <a:xfrm>
              <a:off x="1839" y="3075"/>
              <a:ext cx="80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63506" name="Line 19"/>
            <p:cNvSpPr/>
            <p:nvPr/>
          </p:nvSpPr>
          <p:spPr>
            <a:xfrm>
              <a:off x="4825" y="3282"/>
              <a:ext cx="265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07" name="Line 20"/>
            <p:cNvSpPr/>
            <p:nvPr/>
          </p:nvSpPr>
          <p:spPr>
            <a:xfrm>
              <a:off x="2974" y="3286"/>
              <a:ext cx="265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08" name="Text Box 21"/>
            <p:cNvSpPr txBox="1"/>
            <p:nvPr/>
          </p:nvSpPr>
          <p:spPr>
            <a:xfrm>
              <a:off x="5074" y="3076"/>
              <a:ext cx="53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4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343062" name="Text Box 22"/>
          <p:cNvSpPr txBox="1"/>
          <p:nvPr/>
        </p:nvSpPr>
        <p:spPr>
          <a:xfrm>
            <a:off x="774700" y="2901950"/>
            <a:ext cx="8243888" cy="1114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84175" indent="-384175">
              <a:lnSpc>
                <a:spcPct val="105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如果计算机系统没有直接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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类指令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采用两步进行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 3" panose="05040102010807070707" pitchFamily="18" charset="2"/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868363" y="6288088"/>
            <a:ext cx="8355012" cy="596900"/>
            <a:chOff x="473" y="3435"/>
            <a:chExt cx="5263" cy="376"/>
          </a:xfrm>
        </p:grpSpPr>
        <p:sp>
          <p:nvSpPr>
            <p:cNvPr id="63511" name="Text Box 24"/>
            <p:cNvSpPr txBox="1"/>
            <p:nvPr/>
          </p:nvSpPr>
          <p:spPr>
            <a:xfrm>
              <a:off x="473" y="3446"/>
              <a:ext cx="5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4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3512" name="Line 25"/>
            <p:cNvSpPr/>
            <p:nvPr/>
          </p:nvSpPr>
          <p:spPr>
            <a:xfrm>
              <a:off x="858" y="3656"/>
              <a:ext cx="288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13" name="Text Box 26"/>
            <p:cNvSpPr txBox="1"/>
            <p:nvPr/>
          </p:nvSpPr>
          <p:spPr>
            <a:xfrm>
              <a:off x="3540" y="3437"/>
              <a:ext cx="851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63514" name="Line 27"/>
            <p:cNvSpPr/>
            <p:nvPr/>
          </p:nvSpPr>
          <p:spPr>
            <a:xfrm>
              <a:off x="2197" y="3656"/>
              <a:ext cx="288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15" name="Line 28"/>
            <p:cNvSpPr/>
            <p:nvPr/>
          </p:nvSpPr>
          <p:spPr>
            <a:xfrm>
              <a:off x="3283" y="3656"/>
              <a:ext cx="288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16" name="Text Box 29"/>
            <p:cNvSpPr txBox="1"/>
            <p:nvPr/>
          </p:nvSpPr>
          <p:spPr>
            <a:xfrm>
              <a:off x="4457" y="3437"/>
              <a:ext cx="499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63517" name="Line 30"/>
            <p:cNvSpPr/>
            <p:nvPr/>
          </p:nvSpPr>
          <p:spPr>
            <a:xfrm>
              <a:off x="4199" y="3656"/>
              <a:ext cx="288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18" name="Text Box 31"/>
            <p:cNvSpPr txBox="1"/>
            <p:nvPr/>
          </p:nvSpPr>
          <p:spPr>
            <a:xfrm>
              <a:off x="2446" y="3435"/>
              <a:ext cx="1090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内总线</a:t>
              </a:r>
            </a:p>
          </p:txBody>
        </p:sp>
        <p:sp>
          <p:nvSpPr>
            <p:cNvPr id="63519" name="Line 32"/>
            <p:cNvSpPr/>
            <p:nvPr/>
          </p:nvSpPr>
          <p:spPr>
            <a:xfrm>
              <a:off x="4901" y="3656"/>
              <a:ext cx="288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20" name="Text Box 33"/>
            <p:cNvSpPr txBox="1"/>
            <p:nvPr/>
          </p:nvSpPr>
          <p:spPr>
            <a:xfrm>
              <a:off x="5151" y="3437"/>
              <a:ext cx="585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63521" name="Text Box 34"/>
            <p:cNvSpPr txBox="1"/>
            <p:nvPr/>
          </p:nvSpPr>
          <p:spPr>
            <a:xfrm>
              <a:off x="1606" y="3437"/>
              <a:ext cx="720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63522" name="Text Box 35"/>
            <p:cNvSpPr txBox="1"/>
            <p:nvPr/>
          </p:nvSpPr>
          <p:spPr>
            <a:xfrm>
              <a:off x="1116" y="3441"/>
              <a:ext cx="33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3523" name="Line 36"/>
            <p:cNvSpPr/>
            <p:nvPr/>
          </p:nvSpPr>
          <p:spPr>
            <a:xfrm>
              <a:off x="1366" y="3655"/>
              <a:ext cx="288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43077" name="Text Box 37"/>
          <p:cNvSpPr txBox="1"/>
          <p:nvPr/>
        </p:nvSpPr>
        <p:spPr>
          <a:xfrm>
            <a:off x="1163638" y="5119688"/>
            <a:ext cx="545623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比如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I/O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M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的传送过程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:</a:t>
            </a:r>
          </a:p>
        </p:txBody>
      </p:sp>
      <p:sp>
        <p:nvSpPr>
          <p:cNvPr id="343078" name="Rectangle 38"/>
          <p:cNvSpPr/>
          <p:nvPr/>
        </p:nvSpPr>
        <p:spPr>
          <a:xfrm>
            <a:off x="1870075" y="3957638"/>
            <a:ext cx="337661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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R0,  R0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M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3079" name="Rectangle 39"/>
          <p:cNvSpPr/>
          <p:nvPr/>
        </p:nvSpPr>
        <p:spPr>
          <a:xfrm>
            <a:off x="1862138" y="4519613"/>
            <a:ext cx="31781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M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R0,  R0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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343080" name="Text Box 40"/>
          <p:cNvSpPr txBox="1"/>
          <p:nvPr/>
        </p:nvSpPr>
        <p:spPr>
          <a:xfrm>
            <a:off x="5438775" y="3924300"/>
            <a:ext cx="30178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M</a:t>
            </a:r>
          </a:p>
        </p:txBody>
      </p:sp>
      <p:sp>
        <p:nvSpPr>
          <p:cNvPr id="343081" name="Text Box 41"/>
          <p:cNvSpPr txBox="1"/>
          <p:nvPr/>
        </p:nvSpPr>
        <p:spPr>
          <a:xfrm>
            <a:off x="5454650" y="4468813"/>
            <a:ext cx="30178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M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build="p"/>
      <p:bldP spid="343047" grpId="0" build="p"/>
      <p:bldP spid="343062" grpId="0" build="p"/>
      <p:bldP spid="343077" grpId="0" build="p"/>
      <p:bldP spid="343078" grpId="0" build="p"/>
      <p:bldP spid="343079" grpId="0" build="p"/>
      <p:bldP spid="343080" grpId="0" build="p"/>
      <p:bldP spid="343081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/>
          <p:nvPr/>
        </p:nvSpPr>
        <p:spPr>
          <a:xfrm>
            <a:off x="684213" y="4049713"/>
            <a:ext cx="275748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② DMA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</a:p>
        </p:txBody>
      </p:sp>
      <p:sp>
        <p:nvSpPr>
          <p:cNvPr id="344067" name="Text Box 3"/>
          <p:cNvSpPr txBox="1"/>
          <p:nvPr/>
        </p:nvSpPr>
        <p:spPr>
          <a:xfrm>
            <a:off x="3206750" y="4657725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DB</a:t>
            </a:r>
          </a:p>
        </p:txBody>
      </p:sp>
      <p:sp>
        <p:nvSpPr>
          <p:cNvPr id="344068" name="Text Box 4"/>
          <p:cNvSpPr txBox="1"/>
          <p:nvPr/>
        </p:nvSpPr>
        <p:spPr>
          <a:xfrm>
            <a:off x="1960563" y="4657725"/>
            <a:ext cx="9604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</a:p>
        </p:txBody>
      </p:sp>
      <p:sp>
        <p:nvSpPr>
          <p:cNvPr id="344069" name="Line 5"/>
          <p:cNvSpPr/>
          <p:nvPr/>
        </p:nvSpPr>
        <p:spPr>
          <a:xfrm>
            <a:off x="2692400" y="4962525"/>
            <a:ext cx="533400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44070" name="Line 6"/>
          <p:cNvSpPr/>
          <p:nvPr/>
        </p:nvSpPr>
        <p:spPr>
          <a:xfrm>
            <a:off x="3938588" y="4976813"/>
            <a:ext cx="533400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44071" name="Text Box 7"/>
          <p:cNvSpPr txBox="1"/>
          <p:nvPr/>
        </p:nvSpPr>
        <p:spPr>
          <a:xfrm>
            <a:off x="4505325" y="4657725"/>
            <a:ext cx="6556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</a:p>
        </p:txBody>
      </p:sp>
      <p:sp>
        <p:nvSpPr>
          <p:cNvPr id="344074" name="Rectangle 10"/>
          <p:cNvSpPr/>
          <p:nvPr/>
        </p:nvSpPr>
        <p:spPr>
          <a:xfrm>
            <a:off x="869950" y="1338263"/>
            <a:ext cx="8261350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84175" indent="-384175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如果计算机系统提供直接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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类指令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则由指令指明存储单元地址和外设接口中的端口地址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为缓冲器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 3" panose="05040102010807070707" pitchFamily="18" charset="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138363" y="2841625"/>
            <a:ext cx="3463925" cy="582613"/>
            <a:chOff x="775" y="1152"/>
            <a:chExt cx="2182" cy="367"/>
          </a:xfrm>
        </p:grpSpPr>
        <p:sp>
          <p:nvSpPr>
            <p:cNvPr id="64521" name="Text Box 12"/>
            <p:cNvSpPr txBox="1"/>
            <p:nvPr/>
          </p:nvSpPr>
          <p:spPr>
            <a:xfrm>
              <a:off x="1399" y="1154"/>
              <a:ext cx="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DB</a:t>
              </a:r>
            </a:p>
          </p:txBody>
        </p:sp>
        <p:sp>
          <p:nvSpPr>
            <p:cNvPr id="64522" name="Line 13"/>
            <p:cNvSpPr/>
            <p:nvPr/>
          </p:nvSpPr>
          <p:spPr>
            <a:xfrm>
              <a:off x="1103" y="1345"/>
              <a:ext cx="336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4523" name="Line 14"/>
            <p:cNvSpPr/>
            <p:nvPr/>
          </p:nvSpPr>
          <p:spPr>
            <a:xfrm>
              <a:off x="1850" y="1344"/>
              <a:ext cx="336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4524" name="Text Box 15"/>
            <p:cNvSpPr txBox="1"/>
            <p:nvPr/>
          </p:nvSpPr>
          <p:spPr>
            <a:xfrm>
              <a:off x="775" y="1152"/>
              <a:ext cx="41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</a:t>
              </a:r>
            </a:p>
          </p:txBody>
        </p:sp>
        <p:sp>
          <p:nvSpPr>
            <p:cNvPr id="64525" name="Text Box 16"/>
            <p:cNvSpPr txBox="1"/>
            <p:nvPr/>
          </p:nvSpPr>
          <p:spPr>
            <a:xfrm>
              <a:off x="2169" y="1152"/>
              <a:ext cx="7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MDR</a:t>
              </a: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2141538" y="3375025"/>
            <a:ext cx="4662487" cy="598488"/>
            <a:chOff x="777" y="1508"/>
            <a:chExt cx="2937" cy="377"/>
          </a:xfrm>
        </p:grpSpPr>
        <p:sp>
          <p:nvSpPr>
            <p:cNvPr id="64527" name="Text Box 18"/>
            <p:cNvSpPr txBox="1"/>
            <p:nvPr/>
          </p:nvSpPr>
          <p:spPr>
            <a:xfrm>
              <a:off x="2548" y="1508"/>
              <a:ext cx="116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64528" name="Line 19"/>
            <p:cNvSpPr/>
            <p:nvPr/>
          </p:nvSpPr>
          <p:spPr>
            <a:xfrm>
              <a:off x="1463" y="1709"/>
              <a:ext cx="336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4529" name="Text Box 20"/>
            <p:cNvSpPr txBox="1"/>
            <p:nvPr/>
          </p:nvSpPr>
          <p:spPr>
            <a:xfrm>
              <a:off x="777" y="1517"/>
              <a:ext cx="7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MDR</a:t>
              </a:r>
            </a:p>
          </p:txBody>
        </p:sp>
        <p:sp>
          <p:nvSpPr>
            <p:cNvPr id="64530" name="Text Box 21"/>
            <p:cNvSpPr txBox="1"/>
            <p:nvPr/>
          </p:nvSpPr>
          <p:spPr>
            <a:xfrm>
              <a:off x="1763" y="1520"/>
              <a:ext cx="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DB</a:t>
              </a:r>
            </a:p>
          </p:txBody>
        </p:sp>
        <p:sp>
          <p:nvSpPr>
            <p:cNvPr id="64531" name="Line 22"/>
            <p:cNvSpPr/>
            <p:nvPr/>
          </p:nvSpPr>
          <p:spPr>
            <a:xfrm>
              <a:off x="2231" y="1700"/>
              <a:ext cx="336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  <p:sp>
        <p:nvSpPr>
          <p:cNvPr id="344089" name="AutoShape 25"/>
          <p:cNvSpPr/>
          <p:nvPr/>
        </p:nvSpPr>
        <p:spPr>
          <a:xfrm rot="-5400000">
            <a:off x="3425825" y="4038600"/>
            <a:ext cx="153988" cy="2651125"/>
          </a:xfrm>
          <a:prstGeom prst="leftBrace">
            <a:avLst>
              <a:gd name="adj1" fmla="val 108399"/>
              <a:gd name="adj2" fmla="val 50000"/>
            </a:avLst>
          </a:prstGeom>
          <a:noFill/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4090" name="Text Box 26"/>
          <p:cNvSpPr txBox="1"/>
          <p:nvPr/>
        </p:nvSpPr>
        <p:spPr>
          <a:xfrm>
            <a:off x="965200" y="5446713"/>
            <a:ext cx="7045325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控制器初始化后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数据传送过程无需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数据流不经过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CPU)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4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uild="p"/>
      <p:bldP spid="344067" grpId="0" build="p" advAuto="1000"/>
      <p:bldP spid="344068" grpId="0" build="p"/>
      <p:bldP spid="344071" grpId="0" build="p" advAuto="1000"/>
      <p:bldP spid="344074" grpId="0" build="p"/>
      <p:bldP spid="344089" grpId="0" bldLvl="0" animBg="1"/>
      <p:bldP spid="344090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/>
          <p:cNvSpPr txBox="1"/>
          <p:nvPr/>
        </p:nvSpPr>
        <p:spPr>
          <a:xfrm>
            <a:off x="781050" y="1412875"/>
            <a:ext cx="7907338" cy="226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至此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完成了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设计过程的前两个步骤的工作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3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1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、拟定指令系统</a:t>
            </a:r>
          </a:p>
          <a:p>
            <a:pPr>
              <a:spcBef>
                <a:spcPct val="15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、确定总体结构和信息通路</a:t>
            </a:r>
          </a:p>
        </p:txBody>
      </p:sp>
      <p:sp>
        <p:nvSpPr>
          <p:cNvPr id="345091" name="Text Box 3"/>
          <p:cNvSpPr txBox="1"/>
          <p:nvPr/>
        </p:nvSpPr>
        <p:spPr>
          <a:xfrm>
            <a:off x="769938" y="3798888"/>
            <a:ext cx="7773987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这两步工作与采用</a:t>
            </a:r>
            <a:r>
              <a:rPr lang="zh-CN" altLang="en-US" sz="32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组合逻辑设计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方法或者</a:t>
            </a:r>
            <a:r>
              <a:rPr lang="zh-CN" altLang="en-US" sz="32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微程序设计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方法无关。</a:t>
            </a:r>
          </a:p>
        </p:txBody>
      </p:sp>
      <p:sp>
        <p:nvSpPr>
          <p:cNvPr id="345092" name="Text Box 4"/>
          <p:cNvSpPr txBox="1"/>
          <p:nvPr/>
        </p:nvSpPr>
        <p:spPr>
          <a:xfrm>
            <a:off x="725488" y="4895850"/>
            <a:ext cx="79835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后面几步的工作则与设计方法有关系。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5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build="p"/>
      <p:bldP spid="345091" grpId="0"/>
      <p:bldP spid="345092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/>
          <p:nvPr/>
        </p:nvSpPr>
        <p:spPr>
          <a:xfrm>
            <a:off x="455613" y="1279525"/>
            <a:ext cx="7823200" cy="5953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组合逻辑控制器时序系统</a:t>
            </a:r>
          </a:p>
        </p:txBody>
      </p:sp>
      <p:sp>
        <p:nvSpPr>
          <p:cNvPr id="347139" name="Rectangle 3"/>
          <p:cNvSpPr/>
          <p:nvPr/>
        </p:nvSpPr>
        <p:spPr>
          <a:xfrm>
            <a:off x="812800" y="1954213"/>
            <a:ext cx="7947025" cy="2262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时序系统的作用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  <a:p>
            <a:pPr>
              <a:spcBef>
                <a:spcPct val="1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时序系统用于规定操作的时间和时机</a:t>
            </a:r>
          </a:p>
          <a:p>
            <a:pPr>
              <a:spcBef>
                <a:spcPct val="2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时序控制方式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  <a:p>
            <a:pPr>
              <a:spcBef>
                <a:spcPct val="1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即时序信号与操作的关系</a:t>
            </a:r>
          </a:p>
        </p:txBody>
      </p:sp>
      <p:sp>
        <p:nvSpPr>
          <p:cNvPr id="347140" name="Text Box 4"/>
          <p:cNvSpPr txBox="1"/>
          <p:nvPr/>
        </p:nvSpPr>
        <p:spPr>
          <a:xfrm>
            <a:off x="808038" y="4283075"/>
            <a:ext cx="6956425" cy="6096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本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模型机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采用三级时序系统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47141" name="Text Box 5"/>
          <p:cNvSpPr txBox="1"/>
          <p:nvPr/>
        </p:nvSpPr>
        <p:spPr>
          <a:xfrm>
            <a:off x="1349375" y="5148263"/>
            <a:ext cx="70691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2" name="Text Box 6"/>
          <p:cNvSpPr txBox="1"/>
          <p:nvPr/>
        </p:nvSpPr>
        <p:spPr>
          <a:xfrm>
            <a:off x="1390650" y="4918075"/>
            <a:ext cx="264318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</a:t>
            </a:r>
          </a:p>
        </p:txBody>
      </p:sp>
      <p:sp>
        <p:nvSpPr>
          <p:cNvPr id="347143" name="Text Box 7"/>
          <p:cNvSpPr txBox="1"/>
          <p:nvPr/>
        </p:nvSpPr>
        <p:spPr>
          <a:xfrm>
            <a:off x="3546475" y="4929188"/>
            <a:ext cx="264318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</a:t>
            </a:r>
          </a:p>
        </p:txBody>
      </p:sp>
      <p:sp>
        <p:nvSpPr>
          <p:cNvPr id="347144" name="Text Box 8"/>
          <p:cNvSpPr txBox="1"/>
          <p:nvPr/>
        </p:nvSpPr>
        <p:spPr>
          <a:xfrm>
            <a:off x="5657850" y="4937125"/>
            <a:ext cx="264318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工作脉冲</a:t>
            </a:r>
          </a:p>
        </p:txBody>
      </p:sp>
      <p:sp>
        <p:nvSpPr>
          <p:cNvPr id="347145" name="Text Box 9"/>
          <p:cNvSpPr txBox="1"/>
          <p:nvPr/>
        </p:nvSpPr>
        <p:spPr>
          <a:xfrm>
            <a:off x="1233488" y="5657850"/>
            <a:ext cx="638651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三者之间的关系如下图所示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build="p"/>
      <p:bldP spid="347139" grpId="0" build="p"/>
      <p:bldP spid="347140" grpId="0" build="p"/>
      <p:bldP spid="347141" grpId="0" build="p"/>
      <p:bldP spid="347142" grpId="0" build="p"/>
      <p:bldP spid="347143" grpId="0" build="p"/>
      <p:bldP spid="347144" grpId="0" build="p"/>
      <p:bldP spid="34714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2" name="Text Box 2"/>
          <p:cNvSpPr txBox="1"/>
          <p:nvPr/>
        </p:nvSpPr>
        <p:spPr>
          <a:xfrm>
            <a:off x="650875" y="1673225"/>
            <a:ext cx="2028825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指令周期</a:t>
            </a:r>
          </a:p>
        </p:txBody>
      </p:sp>
      <p:sp>
        <p:nvSpPr>
          <p:cNvPr id="348163" name="Text Box 3"/>
          <p:cNvSpPr txBox="1"/>
          <p:nvPr/>
        </p:nvSpPr>
        <p:spPr>
          <a:xfrm>
            <a:off x="2638425" y="833438"/>
            <a:ext cx="2238375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164" name="Text Box 4"/>
          <p:cNvSpPr txBox="1"/>
          <p:nvPr/>
        </p:nvSpPr>
        <p:spPr>
          <a:xfrm>
            <a:off x="2638425" y="1476375"/>
            <a:ext cx="219075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8165" name="Text Box 5"/>
          <p:cNvSpPr txBox="1"/>
          <p:nvPr/>
        </p:nvSpPr>
        <p:spPr>
          <a:xfrm>
            <a:off x="2622550" y="2551113"/>
            <a:ext cx="2189163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48166" name="Text Box 6"/>
          <p:cNvSpPr txBox="1"/>
          <p:nvPr/>
        </p:nvSpPr>
        <p:spPr>
          <a:xfrm>
            <a:off x="3430588" y="2066925"/>
            <a:ext cx="641350" cy="782638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48167" name="AutoShape 7"/>
          <p:cNvSpPr/>
          <p:nvPr/>
        </p:nvSpPr>
        <p:spPr>
          <a:xfrm>
            <a:off x="2473325" y="1027113"/>
            <a:ext cx="200025" cy="1928812"/>
          </a:xfrm>
          <a:prstGeom prst="leftBrace">
            <a:avLst>
              <a:gd name="adj1" fmla="val 80178"/>
              <a:gd name="adj2" fmla="val 50000"/>
            </a:avLst>
          </a:prstGeom>
          <a:noFill/>
          <a:ln w="2222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8" name="AutoShape 8"/>
          <p:cNvSpPr/>
          <p:nvPr/>
        </p:nvSpPr>
        <p:spPr>
          <a:xfrm>
            <a:off x="4529138" y="560388"/>
            <a:ext cx="246062" cy="2436812"/>
          </a:xfrm>
          <a:prstGeom prst="leftBrace">
            <a:avLst>
              <a:gd name="adj1" fmla="val 82343"/>
              <a:gd name="adj2" fmla="val 50000"/>
            </a:avLst>
          </a:prstGeom>
          <a:noFill/>
          <a:ln w="2222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9" name="Text Box 9"/>
          <p:cNvSpPr txBox="1"/>
          <p:nvPr/>
        </p:nvSpPr>
        <p:spPr>
          <a:xfrm>
            <a:off x="4740275" y="333375"/>
            <a:ext cx="2320925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170" name="Text Box 10"/>
          <p:cNvSpPr txBox="1"/>
          <p:nvPr/>
        </p:nvSpPr>
        <p:spPr>
          <a:xfrm>
            <a:off x="4740275" y="1309688"/>
            <a:ext cx="2225675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8171" name="Text Box 11"/>
          <p:cNvSpPr txBox="1"/>
          <p:nvPr/>
        </p:nvSpPr>
        <p:spPr>
          <a:xfrm>
            <a:off x="4745038" y="2636838"/>
            <a:ext cx="2514600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48172" name="Text Box 12"/>
          <p:cNvSpPr txBox="1"/>
          <p:nvPr/>
        </p:nvSpPr>
        <p:spPr>
          <a:xfrm>
            <a:off x="5588000" y="2274888"/>
            <a:ext cx="641350" cy="6096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48173" name="AutoShape 13"/>
          <p:cNvSpPr/>
          <p:nvPr/>
        </p:nvSpPr>
        <p:spPr>
          <a:xfrm>
            <a:off x="6592888" y="620713"/>
            <a:ext cx="215900" cy="1971675"/>
          </a:xfrm>
          <a:prstGeom prst="leftBrace">
            <a:avLst>
              <a:gd name="adj1" fmla="val 75933"/>
              <a:gd name="adj2" fmla="val 50000"/>
            </a:avLst>
          </a:prstGeom>
          <a:noFill/>
          <a:ln w="2222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4" name="Text Box 14"/>
          <p:cNvSpPr txBox="1"/>
          <p:nvPr/>
        </p:nvSpPr>
        <p:spPr>
          <a:xfrm>
            <a:off x="6791325" y="1076325"/>
            <a:ext cx="2239963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工作脉冲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8175" name="Text Box 15"/>
          <p:cNvSpPr txBox="1"/>
          <p:nvPr/>
        </p:nvSpPr>
        <p:spPr>
          <a:xfrm>
            <a:off x="6797675" y="2208213"/>
            <a:ext cx="2290763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工作脉冲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48176" name="Text Box 16"/>
          <p:cNvSpPr txBox="1"/>
          <p:nvPr/>
        </p:nvSpPr>
        <p:spPr>
          <a:xfrm>
            <a:off x="7523163" y="1733550"/>
            <a:ext cx="641350" cy="8382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</a:t>
            </a:r>
          </a:p>
        </p:txBody>
      </p:sp>
      <p:sp>
        <p:nvSpPr>
          <p:cNvPr id="348177" name="Text Box 17"/>
          <p:cNvSpPr txBox="1"/>
          <p:nvPr/>
        </p:nvSpPr>
        <p:spPr>
          <a:xfrm>
            <a:off x="4935538" y="733425"/>
            <a:ext cx="1528762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</a:p>
        </p:txBody>
      </p:sp>
      <p:sp>
        <p:nvSpPr>
          <p:cNvPr id="348178" name="Text Box 18"/>
          <p:cNvSpPr txBox="1"/>
          <p:nvPr/>
        </p:nvSpPr>
        <p:spPr>
          <a:xfrm>
            <a:off x="4940300" y="1725613"/>
            <a:ext cx="1560513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</a:p>
        </p:txBody>
      </p:sp>
      <p:sp>
        <p:nvSpPr>
          <p:cNvPr id="348179" name="Text Box 19"/>
          <p:cNvSpPr txBox="1"/>
          <p:nvPr/>
        </p:nvSpPr>
        <p:spPr>
          <a:xfrm>
            <a:off x="4973638" y="3070225"/>
            <a:ext cx="17526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m)</a:t>
            </a:r>
          </a:p>
        </p:txBody>
      </p:sp>
      <p:sp>
        <p:nvSpPr>
          <p:cNvPr id="348180" name="Text Box 20"/>
          <p:cNvSpPr txBox="1"/>
          <p:nvPr/>
        </p:nvSpPr>
        <p:spPr>
          <a:xfrm>
            <a:off x="6765925" y="422275"/>
            <a:ext cx="2308225" cy="5492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工作脉冲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423863" y="4973638"/>
            <a:ext cx="2022475" cy="673100"/>
            <a:chOff x="293" y="3236"/>
            <a:chExt cx="1274" cy="424"/>
          </a:xfrm>
        </p:grpSpPr>
        <p:sp>
          <p:nvSpPr>
            <p:cNvPr id="5142" name="Line 22"/>
            <p:cNvSpPr/>
            <p:nvPr/>
          </p:nvSpPr>
          <p:spPr>
            <a:xfrm>
              <a:off x="293" y="3237"/>
              <a:ext cx="0" cy="219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3" name="Line 23"/>
            <p:cNvSpPr/>
            <p:nvPr/>
          </p:nvSpPr>
          <p:spPr>
            <a:xfrm>
              <a:off x="602" y="3236"/>
              <a:ext cx="0" cy="219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4" name="Line 24"/>
            <p:cNvSpPr/>
            <p:nvPr/>
          </p:nvSpPr>
          <p:spPr>
            <a:xfrm>
              <a:off x="293" y="3358"/>
              <a:ext cx="315" cy="0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45" name="Freeform 25"/>
            <p:cNvSpPr/>
            <p:nvPr/>
          </p:nvSpPr>
          <p:spPr>
            <a:xfrm>
              <a:off x="442" y="3395"/>
              <a:ext cx="1125" cy="2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6" y="265"/>
                </a:cxn>
                <a:cxn ang="0">
                  <a:pos x="6412" y="265"/>
                </a:cxn>
              </a:cxnLst>
              <a:rect l="0" t="0" r="0" b="0"/>
              <a:pathLst>
                <a:path w="905" h="265">
                  <a:moveTo>
                    <a:pt x="0" y="0"/>
                  </a:moveTo>
                  <a:lnTo>
                    <a:pt x="137" y="265"/>
                  </a:lnTo>
                  <a:lnTo>
                    <a:pt x="905" y="265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Text Box 26"/>
            <p:cNvSpPr txBox="1"/>
            <p:nvPr/>
          </p:nvSpPr>
          <p:spPr>
            <a:xfrm>
              <a:off x="502" y="3328"/>
              <a:ext cx="10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一个节拍</a:t>
              </a: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4430713" y="4900613"/>
            <a:ext cx="2519362" cy="646112"/>
            <a:chOff x="2877" y="3190"/>
            <a:chExt cx="1587" cy="407"/>
          </a:xfrm>
        </p:grpSpPr>
        <p:grpSp>
          <p:nvGrpSpPr>
            <p:cNvPr id="5148" name="Group 28"/>
            <p:cNvGrpSpPr/>
            <p:nvPr/>
          </p:nvGrpSpPr>
          <p:grpSpPr>
            <a:xfrm>
              <a:off x="2877" y="3190"/>
              <a:ext cx="300" cy="282"/>
              <a:chOff x="2877" y="3220"/>
              <a:chExt cx="300" cy="413"/>
            </a:xfrm>
          </p:grpSpPr>
          <p:sp>
            <p:nvSpPr>
              <p:cNvPr id="5149" name="Line 29"/>
              <p:cNvSpPr/>
              <p:nvPr/>
            </p:nvSpPr>
            <p:spPr>
              <a:xfrm>
                <a:off x="3177" y="3221"/>
                <a:ext cx="0" cy="412"/>
              </a:xfrm>
              <a:prstGeom prst="line">
                <a:avLst/>
              </a:prstGeom>
              <a:ln w="22225" cap="flat" cmpd="sng">
                <a:solidFill>
                  <a:schemeClr val="accent2"/>
                </a:solidFill>
                <a:prstDash val="solid"/>
                <a:round/>
                <a:headEnd type="triangle" w="sm" len="lg"/>
                <a:tailEnd type="none" w="med" len="med"/>
              </a:ln>
            </p:spPr>
          </p:sp>
          <p:sp>
            <p:nvSpPr>
              <p:cNvPr id="5150" name="Line 30"/>
              <p:cNvSpPr/>
              <p:nvPr/>
            </p:nvSpPr>
            <p:spPr>
              <a:xfrm>
                <a:off x="2877" y="3220"/>
                <a:ext cx="0" cy="412"/>
              </a:xfrm>
              <a:prstGeom prst="line">
                <a:avLst/>
              </a:prstGeom>
              <a:ln w="22225" cap="flat" cmpd="sng">
                <a:solidFill>
                  <a:schemeClr val="accent2"/>
                </a:solidFill>
                <a:prstDash val="solid"/>
                <a:round/>
                <a:headEnd type="triangle" w="sm" len="lg"/>
                <a:tailEnd type="none" w="med" len="med"/>
              </a:ln>
            </p:spPr>
          </p:sp>
        </p:grpSp>
        <p:sp>
          <p:nvSpPr>
            <p:cNvPr id="5151" name="Text Box 31"/>
            <p:cNvSpPr txBox="1"/>
            <p:nvPr/>
          </p:nvSpPr>
          <p:spPr>
            <a:xfrm>
              <a:off x="3150" y="3232"/>
              <a:ext cx="131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工作脉冲</a:t>
              </a: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401638" y="5553075"/>
            <a:ext cx="8442325" cy="981075"/>
            <a:chOff x="279" y="3427"/>
            <a:chExt cx="5318" cy="618"/>
          </a:xfrm>
        </p:grpSpPr>
        <p:sp>
          <p:nvSpPr>
            <p:cNvPr id="5153" name="Line 33"/>
            <p:cNvSpPr/>
            <p:nvPr/>
          </p:nvSpPr>
          <p:spPr>
            <a:xfrm>
              <a:off x="5597" y="3427"/>
              <a:ext cx="0" cy="552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4" name="Group 34"/>
            <p:cNvGrpSpPr/>
            <p:nvPr/>
          </p:nvGrpSpPr>
          <p:grpSpPr>
            <a:xfrm>
              <a:off x="279" y="3493"/>
              <a:ext cx="5307" cy="552"/>
              <a:chOff x="279" y="3493"/>
              <a:chExt cx="5307" cy="552"/>
            </a:xfrm>
          </p:grpSpPr>
          <p:sp>
            <p:nvSpPr>
              <p:cNvPr id="5155" name="Line 35"/>
              <p:cNvSpPr/>
              <p:nvPr/>
            </p:nvSpPr>
            <p:spPr>
              <a:xfrm>
                <a:off x="288" y="3493"/>
                <a:ext cx="0" cy="552"/>
              </a:xfrm>
              <a:prstGeom prst="line">
                <a:avLst/>
              </a:prstGeom>
              <a:ln w="222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6" name="Line 36"/>
              <p:cNvSpPr/>
              <p:nvPr/>
            </p:nvSpPr>
            <p:spPr>
              <a:xfrm>
                <a:off x="279" y="3792"/>
                <a:ext cx="2091" cy="0"/>
              </a:xfrm>
              <a:prstGeom prst="line">
                <a:avLst/>
              </a:prstGeom>
              <a:ln w="22225" cap="flat" cmpd="sng">
                <a:solidFill>
                  <a:schemeClr val="accent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5157" name="Text Box 37"/>
              <p:cNvSpPr txBox="1"/>
              <p:nvPr/>
            </p:nvSpPr>
            <p:spPr>
              <a:xfrm>
                <a:off x="2369" y="3585"/>
                <a:ext cx="1278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指令周期</a:t>
                </a:r>
              </a:p>
            </p:txBody>
          </p:sp>
          <p:sp>
            <p:nvSpPr>
              <p:cNvPr id="5158" name="Line 38"/>
              <p:cNvSpPr/>
              <p:nvPr/>
            </p:nvSpPr>
            <p:spPr>
              <a:xfrm>
                <a:off x="3596" y="3777"/>
                <a:ext cx="1990" cy="0"/>
              </a:xfrm>
              <a:prstGeom prst="line">
                <a:avLst/>
              </a:prstGeom>
              <a:ln w="222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7" name="Group 39"/>
          <p:cNvGrpSpPr/>
          <p:nvPr/>
        </p:nvGrpSpPr>
        <p:grpSpPr>
          <a:xfrm>
            <a:off x="179388" y="4489450"/>
            <a:ext cx="8699500" cy="579438"/>
            <a:chOff x="139" y="2931"/>
            <a:chExt cx="5480" cy="365"/>
          </a:xfrm>
        </p:grpSpPr>
        <p:sp>
          <p:nvSpPr>
            <p:cNvPr id="5160" name="Freeform 40"/>
            <p:cNvSpPr/>
            <p:nvPr/>
          </p:nvSpPr>
          <p:spPr>
            <a:xfrm>
              <a:off x="139" y="2983"/>
              <a:ext cx="625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21" y="201"/>
                </a:cxn>
                <a:cxn ang="0">
                  <a:pos x="921" y="0"/>
                </a:cxn>
                <a:cxn ang="0">
                  <a:pos x="1841" y="0"/>
                </a:cxn>
                <a:cxn ang="0">
                  <a:pos x="1841" y="201"/>
                </a:cxn>
                <a:cxn ang="0">
                  <a:pos x="2688" y="201"/>
                </a:cxn>
                <a:cxn ang="0">
                  <a:pos x="2688" y="0"/>
                </a:cxn>
                <a:cxn ang="0">
                  <a:pos x="3607" y="0"/>
                </a:cxn>
                <a:cxn ang="0">
                  <a:pos x="3607" y="201"/>
                </a:cxn>
              </a:cxnLst>
              <a:rect l="0" t="0" r="0" b="0"/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Freeform 41"/>
            <p:cNvSpPr/>
            <p:nvPr/>
          </p:nvSpPr>
          <p:spPr>
            <a:xfrm>
              <a:off x="770" y="2988"/>
              <a:ext cx="625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21" y="201"/>
                </a:cxn>
                <a:cxn ang="0">
                  <a:pos x="921" y="0"/>
                </a:cxn>
                <a:cxn ang="0">
                  <a:pos x="1841" y="0"/>
                </a:cxn>
                <a:cxn ang="0">
                  <a:pos x="1841" y="201"/>
                </a:cxn>
                <a:cxn ang="0">
                  <a:pos x="2688" y="201"/>
                </a:cxn>
                <a:cxn ang="0">
                  <a:pos x="2688" y="0"/>
                </a:cxn>
                <a:cxn ang="0">
                  <a:pos x="3607" y="0"/>
                </a:cxn>
                <a:cxn ang="0">
                  <a:pos x="3607" y="201"/>
                </a:cxn>
              </a:cxnLst>
              <a:rect l="0" t="0" r="0" b="0"/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Freeform 42"/>
            <p:cNvSpPr/>
            <p:nvPr/>
          </p:nvSpPr>
          <p:spPr>
            <a:xfrm>
              <a:off x="1400" y="2985"/>
              <a:ext cx="625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21" y="201"/>
                </a:cxn>
                <a:cxn ang="0">
                  <a:pos x="921" y="0"/>
                </a:cxn>
                <a:cxn ang="0">
                  <a:pos x="1841" y="0"/>
                </a:cxn>
                <a:cxn ang="0">
                  <a:pos x="1841" y="201"/>
                </a:cxn>
                <a:cxn ang="0">
                  <a:pos x="2688" y="201"/>
                </a:cxn>
                <a:cxn ang="0">
                  <a:pos x="2688" y="0"/>
                </a:cxn>
                <a:cxn ang="0">
                  <a:pos x="3607" y="0"/>
                </a:cxn>
                <a:cxn ang="0">
                  <a:pos x="3607" y="201"/>
                </a:cxn>
              </a:cxnLst>
              <a:rect l="0" t="0" r="0" b="0"/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Freeform 43"/>
            <p:cNvSpPr/>
            <p:nvPr/>
          </p:nvSpPr>
          <p:spPr>
            <a:xfrm>
              <a:off x="2034" y="2984"/>
              <a:ext cx="626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39" y="201"/>
                </a:cxn>
                <a:cxn ang="0">
                  <a:pos x="939" y="0"/>
                </a:cxn>
                <a:cxn ang="0">
                  <a:pos x="1868" y="0"/>
                </a:cxn>
                <a:cxn ang="0">
                  <a:pos x="1868" y="201"/>
                </a:cxn>
                <a:cxn ang="0">
                  <a:pos x="2725" y="201"/>
                </a:cxn>
                <a:cxn ang="0">
                  <a:pos x="2725" y="0"/>
                </a:cxn>
                <a:cxn ang="0">
                  <a:pos x="3664" y="0"/>
                </a:cxn>
                <a:cxn ang="0">
                  <a:pos x="3664" y="201"/>
                </a:cxn>
              </a:cxnLst>
              <a:rect l="0" t="0" r="0" b="0"/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Freeform 44"/>
            <p:cNvSpPr/>
            <p:nvPr/>
          </p:nvSpPr>
          <p:spPr>
            <a:xfrm>
              <a:off x="2660" y="2983"/>
              <a:ext cx="624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07" y="201"/>
                </a:cxn>
                <a:cxn ang="0">
                  <a:pos x="907" y="0"/>
                </a:cxn>
                <a:cxn ang="0">
                  <a:pos x="1810" y="0"/>
                </a:cxn>
                <a:cxn ang="0">
                  <a:pos x="1810" y="201"/>
                </a:cxn>
                <a:cxn ang="0">
                  <a:pos x="2649" y="201"/>
                </a:cxn>
                <a:cxn ang="0">
                  <a:pos x="2649" y="0"/>
                </a:cxn>
                <a:cxn ang="0">
                  <a:pos x="3563" y="0"/>
                </a:cxn>
                <a:cxn ang="0">
                  <a:pos x="3563" y="201"/>
                </a:cxn>
              </a:cxnLst>
              <a:rect l="0" t="0" r="0" b="0"/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Freeform 45"/>
            <p:cNvSpPr/>
            <p:nvPr/>
          </p:nvSpPr>
          <p:spPr>
            <a:xfrm>
              <a:off x="3274" y="2983"/>
              <a:ext cx="625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21" y="201"/>
                </a:cxn>
                <a:cxn ang="0">
                  <a:pos x="921" y="0"/>
                </a:cxn>
                <a:cxn ang="0">
                  <a:pos x="1841" y="0"/>
                </a:cxn>
                <a:cxn ang="0">
                  <a:pos x="1841" y="201"/>
                </a:cxn>
                <a:cxn ang="0">
                  <a:pos x="2688" y="201"/>
                </a:cxn>
                <a:cxn ang="0">
                  <a:pos x="2688" y="0"/>
                </a:cxn>
                <a:cxn ang="0">
                  <a:pos x="3607" y="0"/>
                </a:cxn>
                <a:cxn ang="0">
                  <a:pos x="3607" y="201"/>
                </a:cxn>
              </a:cxnLst>
              <a:rect l="0" t="0" r="0" b="0"/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6" name="Text Box 46"/>
            <p:cNvSpPr txBox="1"/>
            <p:nvPr/>
          </p:nvSpPr>
          <p:spPr>
            <a:xfrm>
              <a:off x="4519" y="2931"/>
              <a:ext cx="407" cy="365"/>
            </a:xfrm>
            <a:prstGeom prst="rect">
              <a:avLst/>
            </a:prstGeom>
            <a:noFill/>
            <a:ln w="349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5167" name="Freeform 47"/>
            <p:cNvSpPr/>
            <p:nvPr/>
          </p:nvSpPr>
          <p:spPr>
            <a:xfrm>
              <a:off x="4844" y="2978"/>
              <a:ext cx="625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21" y="201"/>
                </a:cxn>
                <a:cxn ang="0">
                  <a:pos x="921" y="0"/>
                </a:cxn>
                <a:cxn ang="0">
                  <a:pos x="1841" y="0"/>
                </a:cxn>
                <a:cxn ang="0">
                  <a:pos x="1841" y="201"/>
                </a:cxn>
                <a:cxn ang="0">
                  <a:pos x="2688" y="201"/>
                </a:cxn>
                <a:cxn ang="0">
                  <a:pos x="2688" y="0"/>
                </a:cxn>
                <a:cxn ang="0">
                  <a:pos x="3607" y="0"/>
                </a:cxn>
                <a:cxn ang="0">
                  <a:pos x="3607" y="201"/>
                </a:cxn>
              </a:cxnLst>
              <a:rect l="0" t="0" r="0" b="0"/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Freeform 48"/>
            <p:cNvSpPr/>
            <p:nvPr/>
          </p:nvSpPr>
          <p:spPr>
            <a:xfrm>
              <a:off x="5467" y="2981"/>
              <a:ext cx="15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52" y="192"/>
                </a:cxn>
                <a:cxn ang="0">
                  <a:pos x="152" y="0"/>
                </a:cxn>
              </a:cxnLst>
              <a:rect l="0" t="0" r="0" b="0"/>
              <a:pathLst>
                <a:path w="152" h="192">
                  <a:moveTo>
                    <a:pt x="0" y="192"/>
                  </a:moveTo>
                  <a:lnTo>
                    <a:pt x="152" y="192"/>
                  </a:lnTo>
                  <a:lnTo>
                    <a:pt x="152" y="0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Freeform 49"/>
            <p:cNvSpPr/>
            <p:nvPr/>
          </p:nvSpPr>
          <p:spPr>
            <a:xfrm>
              <a:off x="3915" y="2986"/>
              <a:ext cx="14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82" y="192"/>
                </a:cxn>
                <a:cxn ang="0">
                  <a:pos x="82" y="0"/>
                </a:cxn>
              </a:cxnLst>
              <a:rect l="0" t="0" r="0" b="0"/>
              <a:pathLst>
                <a:path w="152" h="192">
                  <a:moveTo>
                    <a:pt x="0" y="192"/>
                  </a:moveTo>
                  <a:lnTo>
                    <a:pt x="152" y="192"/>
                  </a:lnTo>
                  <a:lnTo>
                    <a:pt x="152" y="0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>
            <a:xfrm flipV="1">
              <a:off x="4051" y="2981"/>
              <a:ext cx="15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52" y="192"/>
                </a:cxn>
                <a:cxn ang="0">
                  <a:pos x="152" y="0"/>
                </a:cxn>
              </a:cxnLst>
              <a:rect l="0" t="0" r="0" b="0"/>
              <a:pathLst>
                <a:path w="152" h="192">
                  <a:moveTo>
                    <a:pt x="0" y="192"/>
                  </a:moveTo>
                  <a:lnTo>
                    <a:pt x="152" y="192"/>
                  </a:lnTo>
                  <a:lnTo>
                    <a:pt x="152" y="0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>
            <a:xfrm>
              <a:off x="4208" y="2976"/>
              <a:ext cx="151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43" y="192"/>
                </a:cxn>
                <a:cxn ang="0">
                  <a:pos x="143" y="0"/>
                </a:cxn>
              </a:cxnLst>
              <a:rect l="0" t="0" r="0" b="0"/>
              <a:pathLst>
                <a:path w="152" h="192">
                  <a:moveTo>
                    <a:pt x="0" y="192"/>
                  </a:moveTo>
                  <a:lnTo>
                    <a:pt x="152" y="192"/>
                  </a:lnTo>
                  <a:lnTo>
                    <a:pt x="152" y="0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>
            <a:xfrm flipV="1">
              <a:off x="4344" y="2982"/>
              <a:ext cx="151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43" y="192"/>
                </a:cxn>
                <a:cxn ang="0">
                  <a:pos x="143" y="0"/>
                </a:cxn>
              </a:cxnLst>
              <a:rect l="0" t="0" r="0" b="0"/>
              <a:pathLst>
                <a:path w="152" h="192">
                  <a:moveTo>
                    <a:pt x="0" y="192"/>
                  </a:moveTo>
                  <a:lnTo>
                    <a:pt x="152" y="192"/>
                  </a:lnTo>
                  <a:lnTo>
                    <a:pt x="152" y="0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3"/>
          <p:cNvGrpSpPr/>
          <p:nvPr/>
        </p:nvGrpSpPr>
        <p:grpSpPr>
          <a:xfrm>
            <a:off x="427038" y="3763963"/>
            <a:ext cx="8431212" cy="735012"/>
            <a:chOff x="295" y="2474"/>
            <a:chExt cx="5311" cy="463"/>
          </a:xfrm>
        </p:grpSpPr>
        <p:sp>
          <p:nvSpPr>
            <p:cNvPr id="5174" name="Line 54"/>
            <p:cNvSpPr/>
            <p:nvPr/>
          </p:nvSpPr>
          <p:spPr>
            <a:xfrm>
              <a:off x="295" y="2661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75" name="Line 55"/>
            <p:cNvSpPr/>
            <p:nvPr/>
          </p:nvSpPr>
          <p:spPr>
            <a:xfrm>
              <a:off x="1556" y="2656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76" name="Text Box 56"/>
            <p:cNvSpPr txBox="1"/>
            <p:nvPr/>
          </p:nvSpPr>
          <p:spPr>
            <a:xfrm>
              <a:off x="380" y="2474"/>
              <a:ext cx="11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工作周期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77" name="Line 57"/>
            <p:cNvSpPr/>
            <p:nvPr/>
          </p:nvSpPr>
          <p:spPr>
            <a:xfrm>
              <a:off x="305" y="2814"/>
              <a:ext cx="122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78" name="Line 58"/>
            <p:cNvSpPr/>
            <p:nvPr/>
          </p:nvSpPr>
          <p:spPr>
            <a:xfrm>
              <a:off x="2810" y="2643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79" name="Line 59"/>
            <p:cNvSpPr/>
            <p:nvPr/>
          </p:nvSpPr>
          <p:spPr>
            <a:xfrm>
              <a:off x="2808" y="2812"/>
              <a:ext cx="122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80" name="Line 60"/>
            <p:cNvSpPr/>
            <p:nvPr/>
          </p:nvSpPr>
          <p:spPr>
            <a:xfrm>
              <a:off x="1566" y="2808"/>
              <a:ext cx="123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81" name="Line 61"/>
            <p:cNvSpPr/>
            <p:nvPr/>
          </p:nvSpPr>
          <p:spPr>
            <a:xfrm>
              <a:off x="4348" y="2648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82" name="Text Box 62"/>
            <p:cNvSpPr txBox="1"/>
            <p:nvPr/>
          </p:nvSpPr>
          <p:spPr>
            <a:xfrm>
              <a:off x="2841" y="2489"/>
              <a:ext cx="1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工作周期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83" name="Text Box 63"/>
            <p:cNvSpPr txBox="1"/>
            <p:nvPr/>
          </p:nvSpPr>
          <p:spPr>
            <a:xfrm>
              <a:off x="1622" y="2484"/>
              <a:ext cx="11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工作周期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84" name="Line 64"/>
            <p:cNvSpPr/>
            <p:nvPr/>
          </p:nvSpPr>
          <p:spPr>
            <a:xfrm>
              <a:off x="5606" y="2665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85" name="Line 65"/>
            <p:cNvSpPr/>
            <p:nvPr/>
          </p:nvSpPr>
          <p:spPr>
            <a:xfrm>
              <a:off x="4359" y="2807"/>
              <a:ext cx="124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86" name="Text Box 66"/>
            <p:cNvSpPr txBox="1"/>
            <p:nvPr/>
          </p:nvSpPr>
          <p:spPr>
            <a:xfrm>
              <a:off x="4334" y="2494"/>
              <a:ext cx="1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工作周期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187" name="Line 67"/>
            <p:cNvSpPr/>
            <p:nvPr/>
          </p:nvSpPr>
          <p:spPr>
            <a:xfrm>
              <a:off x="4045" y="2640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88" name="Text Box 68"/>
            <p:cNvSpPr txBox="1"/>
            <p:nvPr/>
          </p:nvSpPr>
          <p:spPr>
            <a:xfrm>
              <a:off x="4039" y="2572"/>
              <a:ext cx="40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build="p"/>
      <p:bldP spid="348163" grpId="0" build="p" advAuto="1000"/>
      <p:bldP spid="348164" grpId="0" build="p"/>
      <p:bldP spid="348165" grpId="0" build="p" advAuto="1000"/>
      <p:bldP spid="348166" grpId="0"/>
      <p:bldP spid="348167" grpId="0" bldLvl="0" animBg="1"/>
      <p:bldP spid="348168" grpId="0" bldLvl="0" animBg="1"/>
      <p:bldP spid="348169" grpId="0" build="p" advAuto="1000"/>
      <p:bldP spid="348170" grpId="0" build="p"/>
      <p:bldP spid="348171" grpId="0" build="p" advAuto="1000"/>
      <p:bldP spid="348172" grpId="0"/>
      <p:bldP spid="348173" grpId="0" bldLvl="0" animBg="1"/>
      <p:bldP spid="348174" grpId="0" build="p"/>
      <p:bldP spid="348175" grpId="0" build="p" advAuto="1000"/>
      <p:bldP spid="348176" grpId="0"/>
      <p:bldP spid="348177" grpId="0" build="p" advAuto="1000"/>
      <p:bldP spid="348178" grpId="0" build="p" advAuto="1000"/>
      <p:bldP spid="348179" grpId="0" build="p" advAuto="1000"/>
      <p:bldP spid="348180" grpId="0" build="p" advAuto="100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d9d8812-02ff-44d9-a1ee-8aa0a51e45aa"/>
  <p:tag name="COMMONDATA" val="eyJoZGlkIjoiNzRhOWYwMGQxZDcxMDNhOWUyMTBmZTFkY2FlYjY2ZmMifQ=="/>
</p:tagLst>
</file>

<file path=ppt/theme/theme1.xml><?xml version="1.0" encoding="utf-8"?>
<a:theme xmlns:a="http://schemas.openxmlformats.org/drawingml/2006/main" name="A000120141114A01PWBG">
  <a:themeElements>
    <a:clrScheme name="自定义 156">
      <a:dk1>
        <a:srgbClr val="5F5F5F"/>
      </a:dk1>
      <a:lt1>
        <a:sysClr val="window" lastClr="FFFFFF"/>
      </a:lt1>
      <a:dk2>
        <a:srgbClr val="3F3F3F"/>
      </a:dk2>
      <a:lt2>
        <a:srgbClr val="FFFFFF"/>
      </a:lt2>
      <a:accent1>
        <a:srgbClr val="506DB4"/>
      </a:accent1>
      <a:accent2>
        <a:srgbClr val="5E9AD0"/>
      </a:accent2>
      <a:accent3>
        <a:srgbClr val="3184D7"/>
      </a:accent3>
      <a:accent4>
        <a:srgbClr val="7D8DA7"/>
      </a:accent4>
      <a:accent5>
        <a:srgbClr val="DA3E14"/>
      </a:accent5>
      <a:accent6>
        <a:srgbClr val="FFC000"/>
      </a:accent6>
      <a:hlink>
        <a:srgbClr val="5AA2AE"/>
      </a:hlink>
      <a:folHlink>
        <a:srgbClr val="3EBBF0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A000520141126A17PPBG</Template>
  <TotalTime>1</TotalTime>
  <Words>13241</Words>
  <Application>Microsoft Office PowerPoint</Application>
  <PresentationFormat>全屏显示(4:3)</PresentationFormat>
  <Paragraphs>2672</Paragraphs>
  <Slides>171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171</vt:i4>
      </vt:variant>
    </vt:vector>
  </HeadingPairs>
  <TitlesOfParts>
    <vt:vector size="183" baseType="lpstr">
      <vt:lpstr>仿宋_GB2312</vt:lpstr>
      <vt:lpstr>黑体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A000120141114A01PWBG</vt:lpstr>
      <vt:lpstr>Visio.Drawing.11</vt:lpstr>
      <vt:lpstr>第一章 概论</vt:lpstr>
      <vt:lpstr>计算机基本组成</vt:lpstr>
      <vt:lpstr>控制器：</vt:lpstr>
      <vt:lpstr>输入、输出设备:</vt:lpstr>
      <vt:lpstr>存储程序与冯.诺依曼体制 </vt:lpstr>
      <vt:lpstr>总线</vt:lpstr>
      <vt:lpstr>硬、软件界面与逻辑上的等价 </vt:lpstr>
      <vt:lpstr>PowerPoint 演示文稿</vt:lpstr>
      <vt:lpstr>外频</vt:lpstr>
      <vt:lpstr>运算速度</vt:lpstr>
      <vt:lpstr>数据传输率</vt:lpstr>
      <vt:lpstr>PowerPoint 演示文稿</vt:lpstr>
      <vt:lpstr>第2章  数据的表示、运算与校验</vt:lpstr>
      <vt:lpstr>常见的进制转换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2.1.3 定点数与浮点数</vt:lpstr>
      <vt:lpstr>PowerPoint 演示文稿</vt:lpstr>
      <vt:lpstr>PowerPoint 演示文稿</vt:lpstr>
      <vt:lpstr>浮点表示法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Cache的特点</vt:lpstr>
      <vt:lpstr>Cache的工作原理</vt:lpstr>
      <vt:lpstr>主存与Cache的地址映射方式</vt:lpstr>
      <vt:lpstr>PowerPoint 演示文稿</vt:lpstr>
      <vt:lpstr>全相联映射</vt:lpstr>
      <vt:lpstr>组相联映射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成都信息工程学院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韩斌</dc:creator>
  <cp:lastModifiedBy>Hou Changkun</cp:lastModifiedBy>
  <cp:revision>298</cp:revision>
  <dcterms:created xsi:type="dcterms:W3CDTF">2002-09-02T09:57:00Z</dcterms:created>
  <dcterms:modified xsi:type="dcterms:W3CDTF">2023-05-28T11:40:43Z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CA925C0B61E2439EAB5A5D2EDC4D8E44</vt:lpwstr>
  </property>
  <property fmtid="{D5CDD505-2E9C-101B-9397-08002B2CF9AE}" pid="3" name="KSOProductBuildVer">
    <vt:lpwstr>2052-11.1.0.14309</vt:lpwstr>
  </property>
</Properties>
</file>