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7902-5E46-CCE4-E25A-AA550567A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92EC6-D776-4BEA-CAB4-6C8175925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C04813-6886-40C5-A946-EE8E6013065E}"/>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5" name="Footer Placeholder 4">
            <a:extLst>
              <a:ext uri="{FF2B5EF4-FFF2-40B4-BE49-F238E27FC236}">
                <a16:creationId xmlns:a16="http://schemas.microsoft.com/office/drawing/2014/main" id="{227F8BDB-ABDC-4BDB-3BD2-6439F249D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F091A-00F6-FE26-2808-D02500718264}"/>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364900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9A2D-4AAB-1A00-B8CA-B7A0A4D4C0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F1F583-45F5-F54C-4EE4-FFC37B3BA3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E1013-971E-A70B-4F94-F2E9259DA016}"/>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5" name="Footer Placeholder 4">
            <a:extLst>
              <a:ext uri="{FF2B5EF4-FFF2-40B4-BE49-F238E27FC236}">
                <a16:creationId xmlns:a16="http://schemas.microsoft.com/office/drawing/2014/main" id="{1ED4B1D8-8B3A-E0A0-2B4B-D0116CFFD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3DF26-FBC3-C6E0-ABE4-F16E775D1BA9}"/>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206803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A9F2C-F83E-5F14-B2DA-DF55DDD8C4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922972-0C12-8509-90CC-7B5A41144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371CA-52B4-4CB8-9BE9-C572B6EB1DA2}"/>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5" name="Footer Placeholder 4">
            <a:extLst>
              <a:ext uri="{FF2B5EF4-FFF2-40B4-BE49-F238E27FC236}">
                <a16:creationId xmlns:a16="http://schemas.microsoft.com/office/drawing/2014/main" id="{382993EB-BEA8-92ED-0992-032BCF92C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A6E59-D960-3BAD-47A6-39FD315939C5}"/>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48274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2A02-352E-E943-678F-D0C6ADB66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9C1D4-A155-A7A1-DFB4-BE82B41E6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33724-A14A-EB50-14F5-D6649D36CFDD}"/>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5" name="Footer Placeholder 4">
            <a:extLst>
              <a:ext uri="{FF2B5EF4-FFF2-40B4-BE49-F238E27FC236}">
                <a16:creationId xmlns:a16="http://schemas.microsoft.com/office/drawing/2014/main" id="{F0FD5235-2AFA-9B8F-10BC-84BCE7026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795DF-6603-83F6-3394-EE4B89140605}"/>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421508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9B5A-C158-7A8B-9F2C-0210ABEAAE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71F435-3D88-B3E8-37B5-804FAF148D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ACC00-B79F-CF0D-12FA-8574E86ADF2D}"/>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5" name="Footer Placeholder 4">
            <a:extLst>
              <a:ext uri="{FF2B5EF4-FFF2-40B4-BE49-F238E27FC236}">
                <a16:creationId xmlns:a16="http://schemas.microsoft.com/office/drawing/2014/main" id="{7089DD90-93F6-15AD-0E66-EC52971B2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F7A2E-5F49-FDFF-FD41-BC073F4A6ED0}"/>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12338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9C1E-C30B-F65C-FCDD-4C7F24440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26F0B-BC4E-25E1-CFFC-273DB2E9F2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A5D9CD-6FC2-A3D8-8D40-1B2A67A69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B013F8-1466-F1A9-9B9E-42F75732397F}"/>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6" name="Footer Placeholder 5">
            <a:extLst>
              <a:ext uri="{FF2B5EF4-FFF2-40B4-BE49-F238E27FC236}">
                <a16:creationId xmlns:a16="http://schemas.microsoft.com/office/drawing/2014/main" id="{35B4997E-F841-34A1-FB80-4850E4371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27341-DD57-E75C-7259-2B157C1ECEC7}"/>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270192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0CFD-5E0C-EBE0-9798-A27FFA7C5A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225F58-BC46-9BBF-446E-8A7FAC220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34260-8543-16D8-BD52-90F255C44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C59D9D-B1FF-BA91-F622-2A34C07DB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09B18-CD93-EE36-53B1-F130B67EF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DEAAF5-15A3-5FD2-CD4E-0336B87C8221}"/>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8" name="Footer Placeholder 7">
            <a:extLst>
              <a:ext uri="{FF2B5EF4-FFF2-40B4-BE49-F238E27FC236}">
                <a16:creationId xmlns:a16="http://schemas.microsoft.com/office/drawing/2014/main" id="{971B2521-9AFD-A22D-C041-AE39F334D2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2C4A13-B8C7-63E3-DCA6-053595DF22F1}"/>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26770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8E70-56C5-AF69-1E30-635B961651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8BAF78-0EEE-62E6-A1D8-3561BD114490}"/>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4" name="Footer Placeholder 3">
            <a:extLst>
              <a:ext uri="{FF2B5EF4-FFF2-40B4-BE49-F238E27FC236}">
                <a16:creationId xmlns:a16="http://schemas.microsoft.com/office/drawing/2014/main" id="{38DB41FB-7E08-4A6C-2613-478E87CE50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F6AC70-A763-23E3-8D75-064AA41C8D72}"/>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361995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7E5814-81F2-1F06-A292-208C5C31B1E8}"/>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3" name="Footer Placeholder 2">
            <a:extLst>
              <a:ext uri="{FF2B5EF4-FFF2-40B4-BE49-F238E27FC236}">
                <a16:creationId xmlns:a16="http://schemas.microsoft.com/office/drawing/2014/main" id="{B54DBB88-DA0D-1FF3-9F7E-19D683059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0C4569-1F73-687E-3CF4-E0DA624446C2}"/>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402138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880B-0305-80F0-83BB-3285F75C9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662EF2-FD45-85F4-5D6B-F992FDB93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83E489-051B-274C-AFFB-1536D110C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056A3-5884-74ED-F617-3C205788E286}"/>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6" name="Footer Placeholder 5">
            <a:extLst>
              <a:ext uri="{FF2B5EF4-FFF2-40B4-BE49-F238E27FC236}">
                <a16:creationId xmlns:a16="http://schemas.microsoft.com/office/drawing/2014/main" id="{C7686958-B15A-BA39-32AF-149B8D535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2940C-7C53-2CBF-8F01-E4B3CF7CBB97}"/>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295380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D716-8A01-E39E-00CA-82BFA2BFE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747D80-4976-C182-D84B-A392417618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0B2284-09BD-E589-F698-F41065F5C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DA727-164C-6D03-5291-750EE3CBB94C}"/>
              </a:ext>
            </a:extLst>
          </p:cNvPr>
          <p:cNvSpPr>
            <a:spLocks noGrp="1"/>
          </p:cNvSpPr>
          <p:nvPr>
            <p:ph type="dt" sz="half" idx="10"/>
          </p:nvPr>
        </p:nvSpPr>
        <p:spPr/>
        <p:txBody>
          <a:bodyPr/>
          <a:lstStyle/>
          <a:p>
            <a:fld id="{7098C99F-5D70-4395-AD4B-9B62985927BF}" type="datetimeFigureOut">
              <a:rPr lang="en-US" smtClean="0"/>
              <a:t>8/15/2022</a:t>
            </a:fld>
            <a:endParaRPr lang="en-US"/>
          </a:p>
        </p:txBody>
      </p:sp>
      <p:sp>
        <p:nvSpPr>
          <p:cNvPr id="6" name="Footer Placeholder 5">
            <a:extLst>
              <a:ext uri="{FF2B5EF4-FFF2-40B4-BE49-F238E27FC236}">
                <a16:creationId xmlns:a16="http://schemas.microsoft.com/office/drawing/2014/main" id="{6C867DAB-B9AD-22D8-555D-6B1B02B89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CA011-0FBC-5B03-F5FB-2D04EF77C0F9}"/>
              </a:ext>
            </a:extLst>
          </p:cNvPr>
          <p:cNvSpPr>
            <a:spLocks noGrp="1"/>
          </p:cNvSpPr>
          <p:nvPr>
            <p:ph type="sldNum" sz="quarter" idx="12"/>
          </p:nvPr>
        </p:nvSpPr>
        <p:spPr/>
        <p:txBody>
          <a:bodyPr/>
          <a:lstStyle/>
          <a:p>
            <a:fld id="{14CDAF5D-0946-4D9B-861D-07C2FEF7002F}" type="slidenum">
              <a:rPr lang="en-US" smtClean="0"/>
              <a:t>‹#›</a:t>
            </a:fld>
            <a:endParaRPr lang="en-US"/>
          </a:p>
        </p:txBody>
      </p:sp>
    </p:spTree>
    <p:extLst>
      <p:ext uri="{BB962C8B-B14F-4D97-AF65-F5344CB8AC3E}">
        <p14:creationId xmlns:p14="http://schemas.microsoft.com/office/powerpoint/2010/main" val="310433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7F016-3B98-801E-2DCE-58E1D0CCF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C18D1-A2BF-D6AC-60E7-21707317F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09171-B4C5-9225-DB12-F6C0A1F44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8C99F-5D70-4395-AD4B-9B62985927BF}" type="datetimeFigureOut">
              <a:rPr lang="en-US" smtClean="0"/>
              <a:t>8/15/2022</a:t>
            </a:fld>
            <a:endParaRPr lang="en-US"/>
          </a:p>
        </p:txBody>
      </p:sp>
      <p:sp>
        <p:nvSpPr>
          <p:cNvPr id="5" name="Footer Placeholder 4">
            <a:extLst>
              <a:ext uri="{FF2B5EF4-FFF2-40B4-BE49-F238E27FC236}">
                <a16:creationId xmlns:a16="http://schemas.microsoft.com/office/drawing/2014/main" id="{93E5D80B-4A23-8631-B8A3-BE9CE9958E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A1B09B-6A2F-915A-C287-3E38099AA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DAF5D-0946-4D9B-861D-07C2FEF7002F}" type="slidenum">
              <a:rPr lang="en-US" smtClean="0"/>
              <a:t>‹#›</a:t>
            </a:fld>
            <a:endParaRPr lang="en-US"/>
          </a:p>
        </p:txBody>
      </p:sp>
    </p:spTree>
    <p:extLst>
      <p:ext uri="{BB962C8B-B14F-4D97-AF65-F5344CB8AC3E}">
        <p14:creationId xmlns:p14="http://schemas.microsoft.com/office/powerpoint/2010/main" val="2418499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B005F-F889-6C2D-3C2D-DD5C9870440B}"/>
              </a:ext>
            </a:extLst>
          </p:cNvPr>
          <p:cNvSpPr>
            <a:spLocks noGrp="1"/>
          </p:cNvSpPr>
          <p:nvPr>
            <p:ph type="ctrTitle"/>
          </p:nvPr>
        </p:nvSpPr>
        <p:spPr>
          <a:xfrm>
            <a:off x="6194716" y="739978"/>
            <a:ext cx="5334930" cy="3004145"/>
          </a:xfrm>
        </p:spPr>
        <p:txBody>
          <a:bodyPr>
            <a:normAutofit/>
          </a:bodyPr>
          <a:lstStyle/>
          <a:p>
            <a:r>
              <a:rPr lang="es-ES" b="1"/>
              <a:t>Proyecto 1 - Uso de un protocolo existente</a:t>
            </a:r>
            <a:endParaRPr lang="en-US" b="1" dirty="0"/>
          </a:p>
        </p:txBody>
      </p:sp>
      <p:sp>
        <p:nvSpPr>
          <p:cNvPr id="3" name="Subtitle 2">
            <a:extLst>
              <a:ext uri="{FF2B5EF4-FFF2-40B4-BE49-F238E27FC236}">
                <a16:creationId xmlns:a16="http://schemas.microsoft.com/office/drawing/2014/main" id="{D0CDD1F5-12DE-452D-E6F7-610ED7E19A3D}"/>
              </a:ext>
            </a:extLst>
          </p:cNvPr>
          <p:cNvSpPr>
            <a:spLocks noGrp="1"/>
          </p:cNvSpPr>
          <p:nvPr>
            <p:ph type="subTitle" idx="1"/>
          </p:nvPr>
        </p:nvSpPr>
        <p:spPr>
          <a:xfrm>
            <a:off x="6194715" y="3836197"/>
            <a:ext cx="5334931" cy="2189214"/>
          </a:xfrm>
        </p:spPr>
        <p:txBody>
          <a:bodyPr>
            <a:normAutofit/>
          </a:bodyPr>
          <a:lstStyle/>
          <a:p>
            <a:r>
              <a:rPr lang="en-US"/>
              <a:t>Andrea Amaya - 19357</a:t>
            </a:r>
            <a:endParaRPr lang="en-US" dirty="0"/>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40"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6" name="Picture 2" descr="Qué es XMPP?">
            <a:extLst>
              <a:ext uri="{FF2B5EF4-FFF2-40B4-BE49-F238E27FC236}">
                <a16:creationId xmlns:a16="http://schemas.microsoft.com/office/drawing/2014/main" id="{41DF139F-3B4F-D35B-F8E7-AEDCD09DFA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9704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Block Arc 2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7" name="Straight Connector 2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Arc 3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D75EB84D-436D-CDFC-B829-80BD8A0F6F06}"/>
              </a:ext>
            </a:extLst>
          </p:cNvPr>
          <p:cNvSpPr>
            <a:spLocks noGrp="1"/>
          </p:cNvSpPr>
          <p:nvPr>
            <p:ph type="title"/>
          </p:nvPr>
        </p:nvSpPr>
        <p:spPr>
          <a:xfrm>
            <a:off x="839788" y="365125"/>
            <a:ext cx="10515600" cy="1325563"/>
          </a:xfrm>
          <a:solidFill>
            <a:schemeClr val="bg1"/>
          </a:solidFill>
        </p:spPr>
        <p:txBody>
          <a:bodyPr/>
          <a:lstStyle/>
          <a:p>
            <a:r>
              <a:rPr lang="en-US" b="1" dirty="0" err="1"/>
              <a:t>Características</a:t>
            </a:r>
            <a:r>
              <a:rPr lang="en-US" b="1" dirty="0"/>
              <a:t> </a:t>
            </a:r>
            <a:r>
              <a:rPr lang="en-US" b="1" dirty="0" err="1"/>
              <a:t>implementadas</a:t>
            </a:r>
            <a:endParaRPr lang="en-US" b="1" dirty="0"/>
          </a:p>
        </p:txBody>
      </p:sp>
      <p:sp>
        <p:nvSpPr>
          <p:cNvPr id="32" name="Text Placeholder 3">
            <a:extLst>
              <a:ext uri="{FF2B5EF4-FFF2-40B4-BE49-F238E27FC236}">
                <a16:creationId xmlns:a16="http://schemas.microsoft.com/office/drawing/2014/main" id="{CBB36A6B-89C9-ADDD-2308-00A764A2C6B3}"/>
              </a:ext>
            </a:extLst>
          </p:cNvPr>
          <p:cNvSpPr txBox="1">
            <a:spLocks/>
          </p:cNvSpPr>
          <p:nvPr/>
        </p:nvSpPr>
        <p:spPr>
          <a:xfrm>
            <a:off x="839788" y="1681163"/>
            <a:ext cx="5157787" cy="823912"/>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t>Administración</a:t>
            </a:r>
            <a:r>
              <a:rPr lang="en-US" b="1" dirty="0"/>
              <a:t> de </a:t>
            </a:r>
            <a:r>
              <a:rPr lang="en-US" b="1" dirty="0" err="1"/>
              <a:t>cuenta</a:t>
            </a:r>
            <a:endParaRPr lang="en-US" b="1" dirty="0"/>
          </a:p>
        </p:txBody>
      </p:sp>
      <p:sp>
        <p:nvSpPr>
          <p:cNvPr id="34" name="Content Placeholder 4">
            <a:extLst>
              <a:ext uri="{FF2B5EF4-FFF2-40B4-BE49-F238E27FC236}">
                <a16:creationId xmlns:a16="http://schemas.microsoft.com/office/drawing/2014/main" id="{F32CEDB5-BBAA-98A9-E457-13C576007983}"/>
              </a:ext>
            </a:extLst>
          </p:cNvPr>
          <p:cNvSpPr txBox="1">
            <a:spLocks/>
          </p:cNvSpPr>
          <p:nvPr/>
        </p:nvSpPr>
        <p:spPr>
          <a:xfrm>
            <a:off x="839788" y="2505075"/>
            <a:ext cx="5157787" cy="3684588"/>
          </a:xfrm>
          <a:prstGeom prst="rect">
            <a:avLst/>
          </a:prstGeom>
          <a:solidFill>
            <a:schemeClr val="bg1"/>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t>Registrar una nueva cuenta en el servidor</a:t>
            </a:r>
          </a:p>
          <a:p>
            <a:r>
              <a:rPr lang="es-ES"/>
              <a:t>Iniciar sesión con una cuenta </a:t>
            </a:r>
          </a:p>
          <a:p>
            <a:r>
              <a:rPr lang="es-ES"/>
              <a:t>Cerrar sesión con una cuenta</a:t>
            </a:r>
          </a:p>
          <a:p>
            <a:r>
              <a:rPr lang="es-ES"/>
              <a:t>Eliminar la cuenta del servidor</a:t>
            </a:r>
            <a:endParaRPr lang="en-US" dirty="0"/>
          </a:p>
        </p:txBody>
      </p:sp>
      <p:sp>
        <p:nvSpPr>
          <p:cNvPr id="35" name="Text Placeholder 5">
            <a:extLst>
              <a:ext uri="{FF2B5EF4-FFF2-40B4-BE49-F238E27FC236}">
                <a16:creationId xmlns:a16="http://schemas.microsoft.com/office/drawing/2014/main" id="{EFB10D9A-25A5-C36D-CC1D-FABCBC3ACB42}"/>
              </a:ext>
            </a:extLst>
          </p:cNvPr>
          <p:cNvSpPr txBox="1">
            <a:spLocks/>
          </p:cNvSpPr>
          <p:nvPr/>
        </p:nvSpPr>
        <p:spPr>
          <a:xfrm>
            <a:off x="6172200" y="1681163"/>
            <a:ext cx="5183188" cy="823912"/>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t>Comunicación</a:t>
            </a:r>
            <a:endParaRPr lang="en-US" b="1" dirty="0"/>
          </a:p>
        </p:txBody>
      </p:sp>
      <p:sp>
        <p:nvSpPr>
          <p:cNvPr id="36" name="Content Placeholder 6">
            <a:extLst>
              <a:ext uri="{FF2B5EF4-FFF2-40B4-BE49-F238E27FC236}">
                <a16:creationId xmlns:a16="http://schemas.microsoft.com/office/drawing/2014/main" id="{03AF6121-C3AA-3EB0-DB31-BC8321107A62}"/>
              </a:ext>
            </a:extLst>
          </p:cNvPr>
          <p:cNvSpPr txBox="1">
            <a:spLocks/>
          </p:cNvSpPr>
          <p:nvPr/>
        </p:nvSpPr>
        <p:spPr>
          <a:xfrm>
            <a:off x="6172200" y="2505075"/>
            <a:ext cx="5183188" cy="3684588"/>
          </a:xfrm>
          <a:prstGeom prst="rect">
            <a:avLst/>
          </a:prstGeom>
          <a:solidFill>
            <a:schemeClr val="bg1"/>
          </a:solidFill>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t>-Mostrar todos los usuarios/contactos y su estado </a:t>
            </a:r>
          </a:p>
          <a:p>
            <a:r>
              <a:rPr lang="es-ES"/>
              <a:t>Agregar un usuario a los contactos</a:t>
            </a:r>
          </a:p>
          <a:p>
            <a:r>
              <a:rPr lang="es-ES"/>
              <a:t>Mostrar detalles de contacto de un usuario</a:t>
            </a:r>
          </a:p>
          <a:p>
            <a:r>
              <a:rPr lang="es-ES"/>
              <a:t>Comunicación 1 a 1 con cualquier usuario/contacto</a:t>
            </a:r>
          </a:p>
          <a:p>
            <a:r>
              <a:rPr lang="es-ES"/>
              <a:t>Participar en conversaciones grupales</a:t>
            </a:r>
          </a:p>
          <a:p>
            <a:r>
              <a:rPr lang="es-ES"/>
              <a:t>Definir mensaje de presencia </a:t>
            </a:r>
          </a:p>
          <a:p>
            <a:r>
              <a:rPr lang="es-ES"/>
              <a:t>Enviar/recibir notificaciones</a:t>
            </a:r>
            <a:endParaRPr lang="en-US" dirty="0"/>
          </a:p>
        </p:txBody>
      </p:sp>
    </p:spTree>
    <p:extLst>
      <p:ext uri="{BB962C8B-B14F-4D97-AF65-F5344CB8AC3E}">
        <p14:creationId xmlns:p14="http://schemas.microsoft.com/office/powerpoint/2010/main" val="231080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1DFC47E-8098-0A40-F686-F07FA4DC732C}"/>
              </a:ext>
            </a:extLst>
          </p:cNvPr>
          <p:cNvSpPr>
            <a:spLocks noGrp="1"/>
          </p:cNvSpPr>
          <p:nvPr>
            <p:ph type="ctrTitle"/>
          </p:nvPr>
        </p:nvSpPr>
        <p:spPr>
          <a:xfrm>
            <a:off x="970908" y="1220919"/>
            <a:ext cx="5425781" cy="2387600"/>
          </a:xfrm>
        </p:spPr>
        <p:txBody>
          <a:bodyPr>
            <a:normAutofit/>
          </a:bodyPr>
          <a:lstStyle/>
          <a:p>
            <a:pPr algn="l"/>
            <a:r>
              <a:rPr lang="en-US" b="1" dirty="0" err="1"/>
              <a:t>Dificultades</a:t>
            </a:r>
            <a:endParaRPr lang="en-US" b="1" dirty="0"/>
          </a:p>
        </p:txBody>
      </p:sp>
      <p:sp>
        <p:nvSpPr>
          <p:cNvPr id="15" name="Freeform: Shape 14">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Block Arc 18">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3" name="Straight Connector 22">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7" name="Arc 26">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331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A671DE-D529-4A2A-A35D-E97400239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259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3649" y="127376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1431" y="1382395"/>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31329"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sp>
        <p:nvSpPr>
          <p:cNvPr id="18" name="Oval 17">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20126" y="2345836"/>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03228"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c 23">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7948" flipH="1">
            <a:off x="230949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A81A4854-F8FD-35BD-7A1E-2D0662FDC983}"/>
              </a:ext>
            </a:extLst>
          </p:cNvPr>
          <p:cNvSpPr>
            <a:spLocks noGrp="1"/>
          </p:cNvSpPr>
          <p:nvPr>
            <p:ph type="title"/>
          </p:nvPr>
        </p:nvSpPr>
        <p:spPr>
          <a:xfrm>
            <a:off x="3991931" y="775496"/>
            <a:ext cx="7319947" cy="5477868"/>
          </a:xfrm>
          <a:solidFill>
            <a:schemeClr val="bg1"/>
          </a:solidFill>
        </p:spPr>
        <p:txBody>
          <a:bodyPr vert="horz" lIns="91440" tIns="45720" rIns="91440" bIns="45720" rtlCol="0" anchor="b">
            <a:normAutofit fontScale="90000"/>
          </a:bodyPr>
          <a:lstStyle/>
          <a:p>
            <a:r>
              <a:rPr lang="en-US" sz="2400" b="1" kern="1200" dirty="0">
                <a:solidFill>
                  <a:schemeClr val="tx1"/>
                </a:solidFill>
                <a:latin typeface="+mn-lt"/>
                <a:ea typeface="+mj-ea"/>
                <a:cs typeface="+mj-cs"/>
              </a:rPr>
              <a:t>1. Falta de </a:t>
            </a:r>
            <a:r>
              <a:rPr lang="en-US" sz="2400" b="1" kern="1200" dirty="0" err="1">
                <a:solidFill>
                  <a:schemeClr val="tx1"/>
                </a:solidFill>
                <a:latin typeface="+mn-lt"/>
                <a:ea typeface="+mj-ea"/>
                <a:cs typeface="+mj-cs"/>
              </a:rPr>
              <a:t>documentaci</a:t>
            </a:r>
            <a:r>
              <a:rPr lang="es-GT" sz="2400" b="1" dirty="0" err="1">
                <a:latin typeface="+mn-lt"/>
              </a:rPr>
              <a:t>ón</a:t>
            </a:r>
            <a:r>
              <a:rPr lang="es-GT" sz="2400" b="1" dirty="0">
                <a:latin typeface="+mn-lt"/>
              </a:rPr>
              <a:t>: </a:t>
            </a:r>
            <a:r>
              <a:rPr lang="es-GT" sz="2400" dirty="0">
                <a:latin typeface="+mn-lt"/>
              </a:rPr>
              <a:t>La librería contaba con poca cantidad de ejemplos, además que la última versión publicada era una versión no estable para los ejemplos existentes.</a:t>
            </a:r>
            <a:br>
              <a:rPr lang="es-GT" sz="2400" dirty="0">
                <a:latin typeface="+mn-lt"/>
              </a:rPr>
            </a:br>
            <a:r>
              <a:rPr lang="es-GT" sz="2400" b="1" dirty="0">
                <a:latin typeface="+mn-lt"/>
              </a:rPr>
              <a:t>2. Funcionalidades no </a:t>
            </a:r>
            <a:r>
              <a:rPr lang="es-GT" sz="2400" b="1" dirty="0" err="1">
                <a:latin typeface="+mn-lt"/>
              </a:rPr>
              <a:t>testeables</a:t>
            </a:r>
            <a:r>
              <a:rPr lang="es-GT" sz="2400" b="1" dirty="0">
                <a:latin typeface="+mn-lt"/>
              </a:rPr>
              <a:t> en </a:t>
            </a:r>
            <a:r>
              <a:rPr lang="es-GT" sz="2400" b="1" dirty="0" err="1">
                <a:latin typeface="+mn-lt"/>
              </a:rPr>
              <a:t>Gajim</a:t>
            </a:r>
            <a:r>
              <a:rPr lang="es-GT" sz="2400" b="1" dirty="0">
                <a:latin typeface="+mn-lt"/>
              </a:rPr>
              <a:t>: </a:t>
            </a:r>
            <a:r>
              <a:rPr lang="es-GT" sz="2400" dirty="0">
                <a:latin typeface="+mn-lt"/>
              </a:rPr>
              <a:t>El enviar y recibir archivos no se pudo completar debido a que </a:t>
            </a:r>
            <a:r>
              <a:rPr lang="es-GT" sz="2400" dirty="0" err="1">
                <a:latin typeface="+mn-lt"/>
              </a:rPr>
              <a:t>Gajim</a:t>
            </a:r>
            <a:r>
              <a:rPr lang="es-GT" sz="2400" dirty="0">
                <a:latin typeface="+mn-lt"/>
              </a:rPr>
              <a:t> no dejaba mandar ningún archivo. Por lo que realmente no se sabe si el ejemplo encontrado en el </a:t>
            </a:r>
            <a:r>
              <a:rPr lang="es-GT" sz="2400" dirty="0" err="1">
                <a:latin typeface="+mn-lt"/>
              </a:rPr>
              <a:t>Github</a:t>
            </a:r>
            <a:r>
              <a:rPr lang="es-GT" sz="2400" dirty="0">
                <a:latin typeface="+mn-lt"/>
              </a:rPr>
              <a:t> de </a:t>
            </a:r>
            <a:r>
              <a:rPr lang="es-GT" sz="2400" dirty="0" err="1">
                <a:latin typeface="+mn-lt"/>
              </a:rPr>
              <a:t>slixmpp</a:t>
            </a:r>
            <a:r>
              <a:rPr lang="es-GT" sz="2400" dirty="0">
                <a:latin typeface="+mn-lt"/>
              </a:rPr>
              <a:t> se estaba usando mal o si no es posible con las cuentas de usuario que se tiene dentro del servidor.</a:t>
            </a:r>
            <a:br>
              <a:rPr lang="es-GT" sz="2400" dirty="0">
                <a:latin typeface="+mn-lt"/>
              </a:rPr>
            </a:br>
            <a:r>
              <a:rPr lang="es-GT" sz="2400" b="1" dirty="0">
                <a:latin typeface="+mn-lt"/>
              </a:rPr>
              <a:t>3. Trabajar de manera individual: </a:t>
            </a:r>
            <a:r>
              <a:rPr lang="es-GT" sz="2400" dirty="0">
                <a:latin typeface="+mn-lt"/>
              </a:rPr>
              <a:t>La falta de documentación hizo que el proyecto se volviera extenso, y llevábamos tiempo dentro de la carrera sin tener un proyecto largo individual. Por lo que tocó organizar mejor el horario para que no atrasara proyectos de otras clases.</a:t>
            </a:r>
            <a:br>
              <a:rPr lang="es-GT" sz="2400" dirty="0">
                <a:latin typeface="+mn-lt"/>
              </a:rPr>
            </a:br>
            <a:r>
              <a:rPr lang="es-GT" sz="2400" b="1" dirty="0">
                <a:latin typeface="+mn-lt"/>
              </a:rPr>
              <a:t>4. Uso de </a:t>
            </a:r>
            <a:r>
              <a:rPr lang="es-GT" sz="2400" b="1" dirty="0" err="1">
                <a:latin typeface="+mn-lt"/>
              </a:rPr>
              <a:t>threads</a:t>
            </a:r>
            <a:r>
              <a:rPr lang="es-GT" sz="2400" b="1" dirty="0">
                <a:latin typeface="+mn-lt"/>
              </a:rPr>
              <a:t>: </a:t>
            </a:r>
            <a:r>
              <a:rPr lang="es-GT" sz="2400" dirty="0">
                <a:latin typeface="+mn-lt"/>
              </a:rPr>
              <a:t>No se pudo hacer la implementación de </a:t>
            </a:r>
            <a:r>
              <a:rPr lang="es-GT" sz="2400" dirty="0" err="1">
                <a:latin typeface="+mn-lt"/>
              </a:rPr>
              <a:t>threads</a:t>
            </a:r>
            <a:r>
              <a:rPr lang="es-GT" sz="2400" dirty="0">
                <a:latin typeface="+mn-lt"/>
              </a:rPr>
              <a:t> debido a que la librería no lo soportaba tras construir un objeto tipo </a:t>
            </a:r>
            <a:r>
              <a:rPr lang="es-GT" sz="2400" dirty="0" err="1">
                <a:latin typeface="+mn-lt"/>
              </a:rPr>
              <a:t>slixmpp</a:t>
            </a:r>
            <a:r>
              <a:rPr lang="es-GT" sz="2400" dirty="0">
                <a:latin typeface="+mn-lt"/>
              </a:rPr>
              <a:t>.</a:t>
            </a:r>
            <a:endParaRPr lang="en-US" sz="2400" b="1" kern="1200" dirty="0">
              <a:solidFill>
                <a:schemeClr val="tx1"/>
              </a:solidFill>
              <a:latin typeface="+mn-lt"/>
              <a:ea typeface="+mj-ea"/>
              <a:cs typeface="+mj-cs"/>
            </a:endParaRPr>
          </a:p>
        </p:txBody>
      </p:sp>
    </p:spTree>
    <p:extLst>
      <p:ext uri="{BB962C8B-B14F-4D97-AF65-F5344CB8AC3E}">
        <p14:creationId xmlns:p14="http://schemas.microsoft.com/office/powerpoint/2010/main" val="165233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1DFC47E-8098-0A40-F686-F07FA4DC732C}"/>
              </a:ext>
            </a:extLst>
          </p:cNvPr>
          <p:cNvSpPr>
            <a:spLocks noGrp="1"/>
          </p:cNvSpPr>
          <p:nvPr>
            <p:ph type="ctrTitle"/>
          </p:nvPr>
        </p:nvSpPr>
        <p:spPr>
          <a:xfrm>
            <a:off x="891983" y="2235200"/>
            <a:ext cx="5425781" cy="2387600"/>
          </a:xfrm>
        </p:spPr>
        <p:txBody>
          <a:bodyPr>
            <a:normAutofit/>
          </a:bodyPr>
          <a:lstStyle/>
          <a:p>
            <a:pPr algn="l"/>
            <a:r>
              <a:rPr lang="en-US" b="1" dirty="0" err="1"/>
              <a:t>Lecciones</a:t>
            </a:r>
            <a:r>
              <a:rPr lang="en-US" b="1" dirty="0"/>
              <a:t> </a:t>
            </a:r>
            <a:r>
              <a:rPr lang="en-US" b="1" dirty="0" err="1"/>
              <a:t>aprendidas</a:t>
            </a:r>
            <a:endParaRPr lang="en-US" b="1" dirty="0"/>
          </a:p>
        </p:txBody>
      </p:sp>
      <p:sp>
        <p:nvSpPr>
          <p:cNvPr id="15" name="Freeform: Shape 14">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Block Arc 18">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3" name="Straight Connector 22">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7" name="Arc 26">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81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A671DE-D529-4A2A-A35D-E97400239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259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3649" y="127376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1431" y="1382395"/>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31329"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sp>
        <p:nvSpPr>
          <p:cNvPr id="18" name="Oval 17">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20126" y="2345836"/>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03228"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c 23">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7948" flipH="1">
            <a:off x="230949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A81A4854-F8FD-35BD-7A1E-2D0662FDC983}"/>
              </a:ext>
            </a:extLst>
          </p:cNvPr>
          <p:cNvSpPr>
            <a:spLocks noGrp="1"/>
          </p:cNvSpPr>
          <p:nvPr>
            <p:ph type="title"/>
          </p:nvPr>
        </p:nvSpPr>
        <p:spPr>
          <a:xfrm>
            <a:off x="4716640" y="775496"/>
            <a:ext cx="6595238" cy="5477868"/>
          </a:xfrm>
          <a:solidFill>
            <a:schemeClr val="bg1"/>
          </a:solidFill>
        </p:spPr>
        <p:txBody>
          <a:bodyPr vert="horz" lIns="91440" tIns="45720" rIns="91440" bIns="45720" rtlCol="0" anchor="b">
            <a:normAutofit/>
          </a:bodyPr>
          <a:lstStyle/>
          <a:p>
            <a:r>
              <a:rPr lang="es-GT" sz="2400" b="1" kern="1200" dirty="0">
                <a:solidFill>
                  <a:schemeClr val="tx1"/>
                </a:solidFill>
                <a:latin typeface="+mn-lt"/>
                <a:ea typeface="+mj-ea"/>
                <a:cs typeface="+mj-cs"/>
              </a:rPr>
              <a:t>1. Uso de un protocolo existente: </a:t>
            </a:r>
            <a:r>
              <a:rPr lang="es-GT" sz="2400" kern="1200" dirty="0">
                <a:solidFill>
                  <a:schemeClr val="tx1"/>
                </a:solidFill>
                <a:latin typeface="+mn-lt"/>
                <a:ea typeface="+mj-ea"/>
                <a:cs typeface="+mj-cs"/>
              </a:rPr>
              <a:t>El objetivo </a:t>
            </a:r>
            <a:r>
              <a:rPr lang="es-GT" sz="2400" dirty="0">
                <a:latin typeface="+mn-lt"/>
              </a:rPr>
              <a:t>del proyecto se cumplió debido a que se implementó </a:t>
            </a:r>
            <a:r>
              <a:rPr lang="es-GT" sz="2400" dirty="0" err="1">
                <a:latin typeface="+mn-lt"/>
              </a:rPr>
              <a:t>xmpp</a:t>
            </a:r>
            <a:r>
              <a:rPr lang="es-GT" sz="2400" dirty="0">
                <a:latin typeface="+mn-lt"/>
              </a:rPr>
              <a:t> de una manera exitosa.</a:t>
            </a:r>
            <a:br>
              <a:rPr lang="es-GT" sz="2400" dirty="0">
                <a:latin typeface="+mn-lt"/>
              </a:rPr>
            </a:br>
            <a:r>
              <a:rPr lang="es-GT" sz="2400" b="1" dirty="0">
                <a:latin typeface="+mn-lt"/>
              </a:rPr>
              <a:t>2. El trabajo en equipo es bueno: </a:t>
            </a:r>
            <a:r>
              <a:rPr lang="es-GT" sz="2400" dirty="0">
                <a:latin typeface="+mn-lt"/>
              </a:rPr>
              <a:t>Entre mis compañeros de la clase, nos estuvimos pasando </a:t>
            </a:r>
            <a:r>
              <a:rPr lang="es-GT" sz="2400" dirty="0" err="1">
                <a:latin typeface="+mn-lt"/>
              </a:rPr>
              <a:t>tips</a:t>
            </a:r>
            <a:r>
              <a:rPr lang="es-GT" sz="2400" dirty="0">
                <a:latin typeface="+mn-lt"/>
              </a:rPr>
              <a:t> para que el proyecto saliera, </a:t>
            </a:r>
            <a:r>
              <a:rPr lang="es-GT" sz="2400" i="1" dirty="0">
                <a:latin typeface="+mn-lt"/>
              </a:rPr>
              <a:t>por ejemplo, </a:t>
            </a:r>
            <a:r>
              <a:rPr lang="es-GT" sz="2400" dirty="0">
                <a:latin typeface="+mn-lt"/>
              </a:rPr>
              <a:t>bajar la versión de </a:t>
            </a:r>
            <a:r>
              <a:rPr lang="es-GT" sz="2400" dirty="0" err="1">
                <a:latin typeface="+mn-lt"/>
              </a:rPr>
              <a:t>slixmpp</a:t>
            </a:r>
            <a:r>
              <a:rPr lang="es-GT" sz="2400" dirty="0">
                <a:latin typeface="+mn-lt"/>
              </a:rPr>
              <a:t> o que la funcionalidad de archivos no servía ni en el propio </a:t>
            </a:r>
            <a:r>
              <a:rPr lang="es-GT" sz="2400" dirty="0" err="1">
                <a:latin typeface="+mn-lt"/>
              </a:rPr>
              <a:t>Gajim</a:t>
            </a:r>
            <a:r>
              <a:rPr lang="es-GT" sz="2400" dirty="0">
                <a:latin typeface="+mn-lt"/>
              </a:rPr>
              <a:t>.</a:t>
            </a:r>
            <a:br>
              <a:rPr lang="es-GT" sz="2400" dirty="0">
                <a:latin typeface="+mn-lt"/>
              </a:rPr>
            </a:br>
            <a:r>
              <a:rPr lang="es-GT" sz="2400" b="1" dirty="0">
                <a:latin typeface="+mn-lt"/>
              </a:rPr>
              <a:t>3. Trabajar con tiempo los proyectos: </a:t>
            </a:r>
            <a:r>
              <a:rPr lang="es-GT" sz="2400" dirty="0">
                <a:latin typeface="+mn-lt"/>
              </a:rPr>
              <a:t>Los requerimientos del proyecto eran relativamente pocos y al hacer uso de Python se esperaba que fuera un proyecto rápido de implementar. Gracias a trabajarlo con tiempo, se pudieron testear varias formas y leer documentación directa de </a:t>
            </a:r>
            <a:r>
              <a:rPr lang="es-GT" sz="2400" dirty="0" err="1">
                <a:latin typeface="+mn-lt"/>
              </a:rPr>
              <a:t>xmpp</a:t>
            </a:r>
            <a:r>
              <a:rPr lang="es-GT" sz="2400" dirty="0">
                <a:latin typeface="+mn-lt"/>
              </a:rPr>
              <a:t> hasta que salieran las correctamente las funcionalidades.</a:t>
            </a:r>
            <a:endParaRPr lang="en-US" sz="2400" b="1" kern="1200" dirty="0">
              <a:solidFill>
                <a:schemeClr val="tx1"/>
              </a:solidFill>
              <a:latin typeface="+mn-lt"/>
              <a:ea typeface="+mj-ea"/>
              <a:cs typeface="+mj-cs"/>
            </a:endParaRPr>
          </a:p>
        </p:txBody>
      </p:sp>
    </p:spTree>
    <p:extLst>
      <p:ext uri="{BB962C8B-B14F-4D97-AF65-F5344CB8AC3E}">
        <p14:creationId xmlns:p14="http://schemas.microsoft.com/office/powerpoint/2010/main" val="769585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396</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Proyecto 1 - Uso de un protocolo existente</vt:lpstr>
      <vt:lpstr>Características implementadas</vt:lpstr>
      <vt:lpstr>Dificultades</vt:lpstr>
      <vt:lpstr>1. Falta de documentación: La librería contaba con poca cantidad de ejemplos, además que la última versión publicada era una versión no estable para los ejemplos existentes. 2. Funcionalidades no testeables en Gajim: El enviar y recibir archivos no se pudo completar debido a que Gajim no dejaba mandar ningún archivo. Por lo que realmente no se sabe si el ejemplo encontrado en el Github de slixmpp se estaba usando mal o si no es posible con las cuentas de usuario que se tiene dentro del servidor. 3. Trabajar de manera individual: La falta de documentación hizo que el proyecto se volviera extenso, y llevábamos tiempo dentro de la carrera sin tener un proyecto largo individual. Por lo que tocó organizar mejor el horario para que no atrasara proyectos de otras clases. 4. Uso de threads: No se pudo hacer la implementación de threads debido a que la librería no lo soportaba tras construir un objeto tipo slixmpp.</vt:lpstr>
      <vt:lpstr>Lecciones aprendidas</vt:lpstr>
      <vt:lpstr>1. Uso de un protocolo existente: El objetivo del proyecto se cumplió debido a que se implementó xmpp de una manera exitosa. 2. El trabajo en equipo es bueno: Entre mis compañeros de la clase, nos estuvimos pasando tips para que el proyecto saliera, por ejemplo, bajar la versión de slixmpp o que la funcionalidad de archivos no servía ni en el propio Gajim. 3. Trabajar con tiempo los proyectos: Los requerimientos del proyecto eran relativamente pocos y al hacer uso de Python se esperaba que fuera un proyecto rápido de implementar. Gracias a trabajarlo con tiempo, se pudieron testear varias formas y leer documentación directa de xmpp hasta que salieran las correctamente las funcionalidades.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1 - Uso de un protocolo existente</dc:title>
  <dc:creator>Andrea Amaya</dc:creator>
  <cp:lastModifiedBy>Andrea Amaya</cp:lastModifiedBy>
  <cp:revision>2</cp:revision>
  <dcterms:created xsi:type="dcterms:W3CDTF">2022-08-16T02:45:42Z</dcterms:created>
  <dcterms:modified xsi:type="dcterms:W3CDTF">2022-08-16T03:05:48Z</dcterms:modified>
</cp:coreProperties>
</file>