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02" r:id="rId3"/>
    <p:sldId id="303" r:id="rId4"/>
    <p:sldId id="293" r:id="rId5"/>
    <p:sldId id="294" r:id="rId6"/>
    <p:sldId id="295" r:id="rId7"/>
    <p:sldId id="296" r:id="rId8"/>
    <p:sldId id="301" r:id="rId9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2" d="100"/>
          <a:sy n="92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1344-A2BC-4875-BCD5-ECE21A3E0648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66D52-73FE-4C9E-9E85-6DD2AE23F6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3377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02/10/2019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02/10/2019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02/10/2019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02/10/2019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02/10/2019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02/10/2019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02/10/2019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ORGANIZACIÓN Y PROGRAMACIÓN DE COMPUTADORAS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OPC</a:t>
            </a:r>
          </a:p>
          <a:p>
            <a:r>
              <a:rPr lang="es-MX" dirty="0" smtClean="0"/>
              <a:t>A – D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emory storage of values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2706" y="1844824"/>
            <a:ext cx="7971742" cy="22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</a:t>
            </a:r>
            <a:r>
              <a:rPr lang="en-US" altLang="en-US" sz="1800" b="1" dirty="0" smtClean="0">
                <a:latin typeface="Courier New" pitchFamily="49" charset="0"/>
              </a:rPr>
              <a:t>lfa </a:t>
            </a:r>
            <a:r>
              <a:rPr lang="en-US" altLang="en-US" sz="1800" b="1" dirty="0">
                <a:latin typeface="Courier New" pitchFamily="49" charset="0"/>
              </a:rPr>
              <a:t>DWORD </a:t>
            </a:r>
            <a:r>
              <a:rPr lang="en-US" altLang="en-US" sz="1800" b="1" dirty="0" smtClean="0">
                <a:latin typeface="Courier New" pitchFamily="49" charset="0"/>
              </a:rPr>
              <a:t>12345678h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 smtClean="0">
                <a:latin typeface="Courier New" pitchFamily="49" charset="0"/>
              </a:rPr>
              <a:t>     ; </a:t>
            </a:r>
            <a:r>
              <a:rPr lang="es-MX" altLang="en-US" sz="1800" b="1" dirty="0" err="1" smtClean="0">
                <a:latin typeface="Courier New" pitchFamily="49" charset="0"/>
              </a:rPr>
              <a:t>How</a:t>
            </a:r>
            <a:r>
              <a:rPr lang="es-MX" altLang="en-US" sz="1800" b="1" dirty="0" smtClean="0">
                <a:latin typeface="Courier New" pitchFamily="49" charset="0"/>
              </a:rPr>
              <a:t> </a:t>
            </a:r>
            <a:r>
              <a:rPr lang="es-MX" altLang="en-US" sz="1800" b="1" dirty="0" err="1" smtClean="0">
                <a:latin typeface="Courier New" pitchFamily="49" charset="0"/>
              </a:rPr>
              <a:t>is</a:t>
            </a:r>
            <a:r>
              <a:rPr lang="es-MX" altLang="en-US" sz="1800" b="1" dirty="0" smtClean="0">
                <a:latin typeface="Courier New" pitchFamily="49" charset="0"/>
              </a:rPr>
              <a:t> </a:t>
            </a:r>
            <a:r>
              <a:rPr lang="es-MX" altLang="en-US" sz="1800" b="1" dirty="0" err="1" smtClean="0">
                <a:latin typeface="Courier New" pitchFamily="49" charset="0"/>
              </a:rPr>
              <a:t>the</a:t>
            </a:r>
            <a:r>
              <a:rPr lang="es-MX" altLang="en-US" sz="1800" b="1" dirty="0" smtClean="0">
                <a:latin typeface="Courier New" pitchFamily="49" charset="0"/>
              </a:rPr>
              <a:t> DWORD </a:t>
            </a:r>
            <a:r>
              <a:rPr lang="es-MX" altLang="en-US" sz="1800" b="1" dirty="0" err="1" smtClean="0">
                <a:latin typeface="Courier New" pitchFamily="49" charset="0"/>
              </a:rPr>
              <a:t>stored</a:t>
            </a:r>
            <a:r>
              <a:rPr lang="es-MX" altLang="en-US" sz="1800" b="1" dirty="0" smtClean="0">
                <a:latin typeface="Courier New" pitchFamily="49" charset="0"/>
              </a:rPr>
              <a:t> in </a:t>
            </a:r>
            <a:r>
              <a:rPr lang="es-MX" altLang="en-US" sz="1800" b="1" dirty="0" err="1" smtClean="0">
                <a:latin typeface="Courier New" pitchFamily="49" charset="0"/>
              </a:rPr>
              <a:t>memory</a:t>
            </a:r>
            <a:r>
              <a:rPr lang="es-MX" altLang="en-US" sz="1800" b="1" dirty="0" smtClean="0">
                <a:latin typeface="Courier New" pitchFamily="49" charset="0"/>
              </a:rPr>
              <a:t>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s-MX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; Other ways to storage the same values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Beta WORD __...__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Delta </a:t>
            </a:r>
            <a:r>
              <a:rPr lang="en-US" altLang="en-US" sz="1800" b="1" dirty="0">
                <a:latin typeface="Courier New" pitchFamily="49" charset="0"/>
              </a:rPr>
              <a:t>BYTE __...__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437112"/>
            <a:ext cx="3733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1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LABEL </a:t>
            </a:r>
            <a:r>
              <a:rPr lang="es-MX" dirty="0" err="1" smtClean="0"/>
              <a:t>Directive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en-US" dirty="0" smtClean="0"/>
              <a:t>assigns </a:t>
            </a:r>
            <a:r>
              <a:rPr lang="en-US" dirty="0"/>
              <a:t>an alternate </a:t>
            </a:r>
            <a:r>
              <a:rPr lang="en-US" i="1" dirty="0" smtClean="0"/>
              <a:t>label-name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type</a:t>
            </a:r>
            <a:r>
              <a:rPr lang="en-US" dirty="0" smtClean="0"/>
              <a:t> </a:t>
            </a:r>
            <a:r>
              <a:rPr lang="en-US" dirty="0"/>
              <a:t>to an existing storage </a:t>
            </a:r>
            <a:r>
              <a:rPr lang="en-US" dirty="0" smtClean="0"/>
              <a:t>location,</a:t>
            </a:r>
          </a:p>
          <a:p>
            <a:r>
              <a:rPr lang="en-US" dirty="0" smtClean="0"/>
              <a:t>does </a:t>
            </a:r>
            <a:r>
              <a:rPr lang="en-US" dirty="0"/>
              <a:t>not allocate any storage of its </a:t>
            </a:r>
            <a:r>
              <a:rPr lang="en-US" dirty="0" smtClean="0"/>
              <a:t>own.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76400" y="3573016"/>
            <a:ext cx="5791200" cy="278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915988" algn="l"/>
                <a:tab pos="3541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915988" algn="l"/>
                <a:tab pos="35417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15988" algn="l"/>
                <a:tab pos="35417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.DATA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gamma   </a:t>
            </a:r>
            <a:r>
              <a:rPr lang="en-US" altLang="en-US" sz="1800" b="1" dirty="0">
                <a:latin typeface="Courier New" panose="02070309020205020404" pitchFamily="49" charset="0"/>
              </a:rPr>
              <a:t>LABEL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DWORD    ; no storage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epsilon </a:t>
            </a:r>
            <a:r>
              <a:rPr lang="en-US" altLang="en-US" sz="1800" b="1" dirty="0">
                <a:latin typeface="Courier New" panose="02070309020205020404" pitchFamily="49" charset="0"/>
              </a:rPr>
              <a:t>LABEL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WORD     ; no storage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zeta  </a:t>
            </a:r>
            <a:r>
              <a:rPr lang="en-US" altLang="en-US" sz="1800" b="1" dirty="0">
                <a:latin typeface="Courier New" panose="02070309020205020404" pitchFamily="49" charset="0"/>
              </a:rPr>
              <a:t>BYTE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00h,10h,00h,20h    ; storage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.CODE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EAX, gamma</a:t>
            </a:r>
            <a:r>
              <a:rPr lang="en-US" altLang="en-US" sz="1800" b="1" dirty="0">
                <a:latin typeface="Courier New" panose="02070309020205020404" pitchFamily="49" charset="0"/>
              </a:rPr>
              <a:t>	; 20001000h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CX, epsilon</a:t>
            </a:r>
            <a:r>
              <a:rPr lang="en-US" altLang="en-US" sz="1800" b="1" dirty="0">
                <a:latin typeface="Courier New" panose="02070309020205020404" pitchFamily="49" charset="0"/>
              </a:rPr>
              <a:t>	;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DL, zeta</a:t>
            </a:r>
            <a:r>
              <a:rPr lang="en-US" altLang="en-US" sz="1800" b="1" dirty="0">
                <a:latin typeface="Courier New" panose="02070309020205020404" pitchFamily="49" charset="0"/>
              </a:rPr>
              <a:t>	; 00h</a:t>
            </a:r>
          </a:p>
        </p:txBody>
      </p:sp>
    </p:spTree>
    <p:extLst>
      <p:ext uri="{BB962C8B-B14F-4D97-AF65-F5344CB8AC3E}">
        <p14:creationId xmlns:p14="http://schemas.microsoft.com/office/powerpoint/2010/main" val="104493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“type” PTR</a:t>
            </a:r>
            <a:r>
              <a:rPr lang="en-US" dirty="0" smtClean="0"/>
              <a:t> </a:t>
            </a:r>
            <a:r>
              <a:rPr lang="en-US" dirty="0" smtClean="0"/>
              <a:t>– Operand Operator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23900" y="1553741"/>
            <a:ext cx="7696200" cy="354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100" b="1" i="1" dirty="0" smtClean="0"/>
              <a:t>“</a:t>
            </a:r>
            <a:r>
              <a:rPr lang="en-US" altLang="en-US" sz="2100" b="1" i="1" dirty="0"/>
              <a:t>type”</a:t>
            </a:r>
            <a:r>
              <a:rPr lang="en-US" altLang="en-US" sz="2100" b="1" dirty="0"/>
              <a:t> </a:t>
            </a:r>
            <a:r>
              <a:rPr lang="en-US" altLang="en-US" sz="2100" b="1" dirty="0" smtClean="0"/>
              <a:t>PTR operator: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900" b="1" dirty="0" smtClean="0"/>
              <a:t>overrides the declared size (</a:t>
            </a:r>
            <a:r>
              <a:rPr lang="en-US" altLang="en-US" sz="1400" b="1" i="1" dirty="0" smtClean="0"/>
              <a:t>“type”</a:t>
            </a:r>
            <a:r>
              <a:rPr lang="en-US" altLang="en-US" sz="1900" b="1" dirty="0" smtClean="0"/>
              <a:t>) of an operand.</a:t>
            </a:r>
            <a:endParaRPr lang="en-US" altLang="en-US" sz="1900" b="1" dirty="0" smtClean="0"/>
          </a:p>
          <a:p>
            <a:pPr marL="1085850" lvl="1" indent="-3429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900" b="1" dirty="0"/>
              <a:t>a</a:t>
            </a:r>
            <a:r>
              <a:rPr lang="en-US" altLang="en-US" sz="1900" b="1" dirty="0" smtClean="0"/>
              <a:t>llows </a:t>
            </a:r>
            <a:r>
              <a:rPr lang="en-US" altLang="en-US" sz="1900" b="1" dirty="0" smtClean="0"/>
              <a:t>the </a:t>
            </a:r>
            <a:r>
              <a:rPr lang="en-US" altLang="en-US" sz="1900" b="1" i="1" dirty="0" smtClean="0"/>
              <a:t>selection of some part </a:t>
            </a:r>
            <a:r>
              <a:rPr lang="en-US" altLang="en-US" sz="1900" b="1" dirty="0" smtClean="0"/>
              <a:t>of a </a:t>
            </a:r>
            <a:r>
              <a:rPr lang="en-US" altLang="en-US" sz="1900" b="1" dirty="0" smtClean="0"/>
              <a:t>defined variable </a:t>
            </a:r>
            <a:r>
              <a:rPr lang="en-US" altLang="en-US" sz="1900" b="1" dirty="0" smtClean="0"/>
              <a:t>(</a:t>
            </a:r>
            <a:r>
              <a:rPr lang="en-US" altLang="en-US" sz="1600" b="1" i="1" dirty="0" smtClean="0"/>
              <a:t>label</a:t>
            </a:r>
            <a:r>
              <a:rPr lang="en-US" altLang="en-US" sz="1900" b="1" dirty="0" smtClean="0"/>
              <a:t>).</a:t>
            </a:r>
            <a:endParaRPr lang="en-US" altLang="en-US" sz="1900" b="1" dirty="0"/>
          </a:p>
          <a:p>
            <a:pPr marL="342900" indent="-3429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endParaRPr lang="en-US" altLang="en-US" sz="2100" dirty="0" smtClean="0"/>
          </a:p>
          <a:p>
            <a:pPr marL="342900" indent="-3429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100" dirty="0" smtClean="0"/>
              <a:t>Operand </a:t>
            </a:r>
            <a:r>
              <a:rPr lang="en-US" altLang="en-US" sz="2100" dirty="0"/>
              <a:t>operator (</a:t>
            </a:r>
            <a:r>
              <a:rPr lang="en-US" altLang="en-US" sz="2100" i="1" dirty="0"/>
              <a:t>“type”</a:t>
            </a:r>
            <a:r>
              <a:rPr lang="en-US" altLang="en-US" sz="2100" dirty="0"/>
              <a:t> PTR) that works at assembly time (</a:t>
            </a:r>
            <a:r>
              <a:rPr lang="en-US" altLang="en-US" sz="1400" dirty="0"/>
              <a:t>like directives TYPE, LENGTHOF, etc.</a:t>
            </a:r>
            <a:r>
              <a:rPr lang="en-US" altLang="en-US" sz="2100" dirty="0"/>
              <a:t>).</a:t>
            </a:r>
          </a:p>
          <a:p>
            <a:pPr marL="342900" indent="-3429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4001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“type” PTR</a:t>
            </a:r>
            <a:r>
              <a:rPr lang="en-US" dirty="0" smtClean="0"/>
              <a:t> - Operator Examples 1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47718" y="1556792"/>
            <a:ext cx="617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myDouble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DWORD 12345678h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47718" y="2318792"/>
            <a:ext cx="6705600" cy="413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EAX, </a:t>
            </a:r>
            <a:r>
              <a:rPr lang="en-US" altLang="en-US" sz="1800" b="1" dirty="0" err="1" smtClean="0">
                <a:latin typeface="Courier New" pitchFamily="49" charset="0"/>
              </a:rPr>
              <a:t>myDouble</a:t>
            </a: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	; EAX =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</a:t>
            </a:r>
            <a:r>
              <a:rPr lang="en-US" altLang="en-US" sz="1800" b="1" dirty="0">
                <a:latin typeface="Courier New" pitchFamily="49" charset="0"/>
              </a:rPr>
              <a:t>AX, </a:t>
            </a:r>
            <a:r>
              <a:rPr lang="en-US" altLang="en-US" sz="1800" b="1" dirty="0" err="1">
                <a:latin typeface="Courier New" pitchFamily="49" charset="0"/>
              </a:rPr>
              <a:t>myDouble</a:t>
            </a:r>
            <a:r>
              <a:rPr lang="en-US" altLang="en-US" sz="1800" b="1" dirty="0">
                <a:latin typeface="Courier New" pitchFamily="49" charset="0"/>
              </a:rPr>
              <a:t> 		</a:t>
            </a:r>
            <a:r>
              <a:rPr lang="en-US" altLang="en-US" sz="1800" b="1" dirty="0" smtClean="0">
                <a:latin typeface="Courier New" pitchFamily="49" charset="0"/>
              </a:rPr>
              <a:t>; </a:t>
            </a:r>
            <a:r>
              <a:rPr lang="en-US" altLang="en-US" sz="1800" b="1" dirty="0">
                <a:latin typeface="Courier New" pitchFamily="49" charset="0"/>
              </a:rPr>
              <a:t>error – why?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s-MX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WORD PTR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myDouble</a:t>
            </a:r>
            <a:r>
              <a:rPr lang="en-US" altLang="en-US" sz="1800" b="1" dirty="0">
                <a:latin typeface="Courier New" pitchFamily="49" charset="0"/>
              </a:rPr>
              <a:t>		</a:t>
            </a:r>
            <a:r>
              <a:rPr lang="en-US" altLang="en-US" sz="1800" b="1" dirty="0" smtClean="0">
                <a:latin typeface="Courier New" pitchFamily="49" charset="0"/>
              </a:rPr>
              <a:t>; </a:t>
            </a:r>
            <a:r>
              <a:rPr lang="en-US" altLang="en-US" sz="1800" b="1" dirty="0">
                <a:latin typeface="Courier New" pitchFamily="49" charset="0"/>
              </a:rPr>
              <a:t>loads 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WORD PTR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myDouble</a:t>
            </a:r>
            <a:r>
              <a:rPr lang="en-US" altLang="en-US" sz="1800" b="1" dirty="0">
                <a:latin typeface="Courier New" pitchFamily="49" charset="0"/>
              </a:rPr>
              <a:t>, 4A9Bh		; saves 4A9Bh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AL, BYTE </a:t>
            </a:r>
            <a:r>
              <a:rPr lang="en-US" altLang="en-US" sz="1800" b="1" dirty="0">
                <a:latin typeface="Courier New" pitchFamily="49" charset="0"/>
              </a:rPr>
              <a:t>PTR  </a:t>
            </a:r>
            <a:r>
              <a:rPr lang="en-US" altLang="en-US" sz="1800" b="1" dirty="0" err="1">
                <a:latin typeface="Courier New" pitchFamily="49" charset="0"/>
              </a:rPr>
              <a:t>myDouble</a:t>
            </a:r>
            <a:r>
              <a:rPr lang="en-US" altLang="en-US" sz="1800" b="1" dirty="0">
                <a:latin typeface="Courier New" pitchFamily="49" charset="0"/>
              </a:rPr>
              <a:t>		; AL </a:t>
            </a:r>
            <a:r>
              <a:rPr lang="en-US" altLang="en-US" sz="1800" b="1" dirty="0" smtClean="0">
                <a:latin typeface="Courier New" pitchFamily="49" charset="0"/>
              </a:rPr>
              <a:t>=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AL, BYTE </a:t>
            </a:r>
            <a:r>
              <a:rPr lang="en-US" altLang="en-US" sz="1800" b="1" dirty="0">
                <a:latin typeface="Courier New" pitchFamily="49" charset="0"/>
              </a:rPr>
              <a:t>PTR [myDouble+1]		; AL </a:t>
            </a:r>
            <a:r>
              <a:rPr lang="en-US" altLang="en-US" sz="1800" b="1" dirty="0" smtClean="0">
                <a:latin typeface="Courier New" pitchFamily="49" charset="0"/>
              </a:rPr>
              <a:t>=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AL, BYTE </a:t>
            </a:r>
            <a:r>
              <a:rPr lang="en-US" altLang="en-US" sz="1800" b="1" dirty="0">
                <a:latin typeface="Courier New" pitchFamily="49" charset="0"/>
              </a:rPr>
              <a:t>PTR [myDouble+2]		; AL </a:t>
            </a:r>
            <a:r>
              <a:rPr lang="en-US" altLang="en-US" sz="1800" b="1" dirty="0" smtClean="0">
                <a:latin typeface="Courier New" pitchFamily="49" charset="0"/>
              </a:rPr>
              <a:t>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itchFamily="49" charset="0"/>
              </a:rPr>
              <a:t>MOV AL, BYTE PTR [</a:t>
            </a:r>
            <a:r>
              <a:rPr lang="en-US" altLang="en-US" sz="1800" b="1" dirty="0" smtClean="0">
                <a:latin typeface="Courier New" pitchFamily="49" charset="0"/>
              </a:rPr>
              <a:t>myDouble+3]</a:t>
            </a:r>
            <a:r>
              <a:rPr lang="en-US" altLang="en-US" sz="1800" b="1" dirty="0">
                <a:latin typeface="Courier New" pitchFamily="49" charset="0"/>
              </a:rPr>
              <a:t>		; AL </a:t>
            </a:r>
            <a:r>
              <a:rPr lang="en-US" altLang="en-US" sz="1800" b="1" dirty="0" smtClean="0">
                <a:latin typeface="Courier New" pitchFamily="49" charset="0"/>
              </a:rPr>
              <a:t>=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 WORD </a:t>
            </a:r>
            <a:r>
              <a:rPr lang="en-US" altLang="en-US" sz="1800" b="1" dirty="0">
                <a:latin typeface="Courier New" pitchFamily="49" charset="0"/>
              </a:rPr>
              <a:t>PTR  </a:t>
            </a:r>
            <a:r>
              <a:rPr lang="en-US" altLang="en-US" sz="1800" b="1" dirty="0" err="1">
                <a:latin typeface="Courier New" pitchFamily="49" charset="0"/>
              </a:rPr>
              <a:t>myDouble</a:t>
            </a:r>
            <a:r>
              <a:rPr lang="en-US" altLang="en-US" sz="1800" b="1" dirty="0">
                <a:latin typeface="Courier New" pitchFamily="49" charset="0"/>
              </a:rPr>
              <a:t>		; AX </a:t>
            </a:r>
            <a:r>
              <a:rPr lang="en-US" altLang="en-US" sz="1800" b="1" dirty="0" smtClean="0">
                <a:latin typeface="Courier New" pitchFamily="49" charset="0"/>
              </a:rPr>
              <a:t>=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 WORD </a:t>
            </a:r>
            <a:r>
              <a:rPr lang="en-US" altLang="en-US" sz="1800" b="1" dirty="0">
                <a:latin typeface="Courier New" pitchFamily="49" charset="0"/>
              </a:rPr>
              <a:t>PTR [myDouble+2]		; AX </a:t>
            </a:r>
            <a:r>
              <a:rPr lang="en-US" altLang="en-US" sz="1800" b="1" dirty="0" smtClean="0">
                <a:latin typeface="Courier New" pitchFamily="49" charset="0"/>
              </a:rPr>
              <a:t>=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“type” PTR</a:t>
            </a:r>
            <a:r>
              <a:rPr lang="en-US" dirty="0"/>
              <a:t> - Operator </a:t>
            </a:r>
            <a:r>
              <a:rPr lang="en-US" dirty="0" smtClean="0"/>
              <a:t>Examples 2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3148608"/>
            <a:ext cx="7391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 smtClean="0">
                <a:latin typeface="Courier New" pitchFamily="49" charset="0"/>
              </a:rPr>
              <a:t>myBytes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BYTE 12h,34h,56h,78h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.CODE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 WORD </a:t>
            </a:r>
            <a:r>
              <a:rPr lang="en-US" altLang="en-US" sz="1800" b="1" dirty="0">
                <a:latin typeface="Courier New" pitchFamily="49" charset="0"/>
              </a:rPr>
              <a:t>PTR [</a:t>
            </a:r>
            <a:r>
              <a:rPr lang="en-US" altLang="en-US" sz="1800" b="1" dirty="0" err="1">
                <a:latin typeface="Courier New" pitchFamily="49" charset="0"/>
              </a:rPr>
              <a:t>myBytes</a:t>
            </a:r>
            <a:r>
              <a:rPr lang="en-US" altLang="en-US" sz="1800" b="1" dirty="0">
                <a:latin typeface="Courier New" pitchFamily="49" charset="0"/>
              </a:rPr>
              <a:t>]		; AX </a:t>
            </a:r>
            <a:r>
              <a:rPr lang="en-US" altLang="en-US" sz="1800" b="1" dirty="0" smtClean="0">
                <a:latin typeface="Courier New" pitchFamily="49" charset="0"/>
              </a:rPr>
              <a:t>=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 WORD </a:t>
            </a:r>
            <a:r>
              <a:rPr lang="en-US" altLang="en-US" sz="1800" b="1" dirty="0">
                <a:latin typeface="Courier New" pitchFamily="49" charset="0"/>
              </a:rPr>
              <a:t>PTR [myBytes+2]		; AX </a:t>
            </a:r>
            <a:r>
              <a:rPr lang="en-US" altLang="en-US" sz="1800" b="1" dirty="0" smtClean="0">
                <a:latin typeface="Courier New" pitchFamily="49" charset="0"/>
              </a:rPr>
              <a:t>=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EAX, DWORD </a:t>
            </a:r>
            <a:r>
              <a:rPr lang="en-US" altLang="en-US" sz="1800" b="1" dirty="0">
                <a:latin typeface="Courier New" pitchFamily="49" charset="0"/>
              </a:rPr>
              <a:t>PTR </a:t>
            </a:r>
            <a:r>
              <a:rPr lang="en-US" altLang="en-US" sz="1800" b="1" dirty="0" err="1">
                <a:latin typeface="Courier New" pitchFamily="49" charset="0"/>
              </a:rPr>
              <a:t>myBytes</a:t>
            </a:r>
            <a:r>
              <a:rPr lang="en-US" altLang="en-US" sz="1800" b="1" dirty="0">
                <a:latin typeface="Courier New" pitchFamily="49" charset="0"/>
              </a:rPr>
              <a:t>		; EAX </a:t>
            </a:r>
            <a:r>
              <a:rPr lang="en-US" altLang="en-US" sz="1800" b="1" dirty="0" smtClean="0">
                <a:latin typeface="Courier New" pitchFamily="49" charset="0"/>
              </a:rPr>
              <a:t>=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1700808"/>
            <a:ext cx="73914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PTR can also be used to </a:t>
            </a:r>
            <a:r>
              <a:rPr lang="en-US" altLang="en-US" sz="2100" i="1" dirty="0"/>
              <a:t>combine elements of a smaller data</a:t>
            </a:r>
            <a:r>
              <a:rPr lang="en-US" altLang="en-US" sz="2100" dirty="0"/>
              <a:t> type and move them into a larger operand. The CPU will automatically </a:t>
            </a:r>
            <a:r>
              <a:rPr lang="en-US" altLang="en-US" sz="2100" dirty="0" smtClean="0"/>
              <a:t>consider </a:t>
            </a:r>
            <a:r>
              <a:rPr lang="en-US" altLang="en-US" sz="2100" dirty="0"/>
              <a:t>the </a:t>
            </a:r>
            <a:r>
              <a:rPr lang="en-US" altLang="en-US" sz="2100" dirty="0" smtClean="0"/>
              <a:t>bytes in little-endian format.</a:t>
            </a: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9471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i="1" dirty="0"/>
              <a:t>“type” PTR</a:t>
            </a:r>
            <a:r>
              <a:rPr lang="en-US" dirty="0"/>
              <a:t> - Operator </a:t>
            </a:r>
            <a:r>
              <a:rPr lang="en-US" dirty="0" smtClean="0"/>
              <a:t>Examples 3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544" y="2564904"/>
            <a:ext cx="6781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.DATA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varB</a:t>
            </a:r>
            <a:r>
              <a:rPr lang="en-US" altLang="en-US" sz="1800" b="1" dirty="0">
                <a:latin typeface="Courier New" pitchFamily="49" charset="0"/>
              </a:rPr>
              <a:t> BYTE 65h,31h,02h,05h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varW</a:t>
            </a:r>
            <a:r>
              <a:rPr lang="en-US" altLang="en-US" sz="1800" b="1" dirty="0">
                <a:latin typeface="Courier New" pitchFamily="49" charset="0"/>
              </a:rPr>
              <a:t> WORD 6543h,1202h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varD</a:t>
            </a:r>
            <a:r>
              <a:rPr lang="en-US" altLang="en-US" sz="1800" b="1" dirty="0">
                <a:latin typeface="Courier New" pitchFamily="49" charset="0"/>
              </a:rPr>
              <a:t> DWORD 12345678h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 WORD </a:t>
            </a:r>
            <a:r>
              <a:rPr lang="en-US" altLang="en-US" sz="1800" b="1" dirty="0">
                <a:latin typeface="Courier New" pitchFamily="49" charset="0"/>
              </a:rPr>
              <a:t>PTR [varB+2]	; a.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BL, BYTE </a:t>
            </a:r>
            <a:r>
              <a:rPr lang="en-US" altLang="en-US" sz="1800" b="1" dirty="0">
                <a:latin typeface="Courier New" pitchFamily="49" charset="0"/>
              </a:rPr>
              <a:t>PTR </a:t>
            </a:r>
            <a:r>
              <a:rPr lang="en-US" altLang="en-US" sz="1800" b="1" dirty="0" err="1">
                <a:latin typeface="Courier New" pitchFamily="49" charset="0"/>
              </a:rPr>
              <a:t>varD</a:t>
            </a:r>
            <a:r>
              <a:rPr lang="en-US" altLang="en-US" sz="1800" b="1" dirty="0">
                <a:latin typeface="Courier New" pitchFamily="49" charset="0"/>
              </a:rPr>
              <a:t>	; b.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BL, BYTE </a:t>
            </a:r>
            <a:r>
              <a:rPr lang="en-US" altLang="en-US" sz="1800" b="1" dirty="0">
                <a:latin typeface="Courier New" pitchFamily="49" charset="0"/>
              </a:rPr>
              <a:t>PTR [varW+2]	; c.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AX, WORD </a:t>
            </a:r>
            <a:r>
              <a:rPr lang="en-US" altLang="en-US" sz="1800" b="1" dirty="0">
                <a:latin typeface="Courier New" pitchFamily="49" charset="0"/>
              </a:rPr>
              <a:t>PTR [varD+2]	; 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MOV EAX, DWORD </a:t>
            </a:r>
            <a:r>
              <a:rPr lang="en-US" altLang="en-US" sz="1800" b="1" dirty="0">
                <a:latin typeface="Courier New" pitchFamily="49" charset="0"/>
              </a:rPr>
              <a:t>PTR </a:t>
            </a:r>
            <a:r>
              <a:rPr lang="en-US" altLang="en-US" sz="1800" b="1" dirty="0" err="1">
                <a:latin typeface="Courier New" pitchFamily="49" charset="0"/>
              </a:rPr>
              <a:t>varW</a:t>
            </a:r>
            <a:r>
              <a:rPr lang="en-US" altLang="en-US" sz="1800" b="1" dirty="0">
                <a:latin typeface="Courier New" pitchFamily="49" charset="0"/>
              </a:rPr>
              <a:t>	; e.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944144" y="2564904"/>
            <a:ext cx="1676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AX=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BL=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BL=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AX=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n-US" sz="1800" b="1" dirty="0" smtClean="0">
                <a:solidFill>
                  <a:schemeClr val="tx2"/>
                </a:solidFill>
                <a:latin typeface="Courier New" pitchFamily="49" charset="0"/>
              </a:rPr>
              <a:t>EAX=</a:t>
            </a:r>
            <a:endParaRPr lang="en-US" alt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8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Capítulos</a:t>
            </a:r>
            <a:r>
              <a:rPr lang="en-US" dirty="0" smtClean="0"/>
              <a:t>: </a:t>
            </a:r>
            <a:r>
              <a:rPr lang="en-US" dirty="0"/>
              <a:t>Irvine, Kip R. Assembly Language for x86 </a:t>
            </a:r>
            <a:r>
              <a:rPr lang="en-US" dirty="0" smtClean="0"/>
              <a:t>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Ríos, </a:t>
            </a:r>
            <a:r>
              <a:rPr lang="en-US" dirty="0" err="1" smtClean="0"/>
              <a:t>bxf</a:t>
            </a:r>
            <a:endParaRPr lang="en-US" dirty="0" smtClean="0"/>
          </a:p>
          <a:p>
            <a:r>
              <a:rPr lang="en-US" dirty="0" smtClean="0"/>
              <a:t>03-oct-2019</a:t>
            </a:r>
          </a:p>
          <a:p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6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301</Words>
  <Application>Microsoft Office PowerPoint</Application>
  <PresentationFormat>Presentación en pantalla (4:3)</PresentationFormat>
  <Paragraphs>99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Tema de Office</vt:lpstr>
      <vt:lpstr>ORGANIZACIÓN Y PROGRAMACIÓN DE COMPUTADORAS</vt:lpstr>
      <vt:lpstr>Memory storage of values</vt:lpstr>
      <vt:lpstr>LABEL Directive</vt:lpstr>
      <vt:lpstr>“type” PTR – Operand Operator</vt:lpstr>
      <vt:lpstr>“type” PTR - Operator Examples 1</vt:lpstr>
      <vt:lpstr>“type” PTR - Operator Examples 2</vt:lpstr>
      <vt:lpstr>“type” PTR - Operator Examples 3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355</cp:revision>
  <cp:lastPrinted>2019-10-02T21:25:54Z</cp:lastPrinted>
  <dcterms:created xsi:type="dcterms:W3CDTF">2014-08-28T12:23:32Z</dcterms:created>
  <dcterms:modified xsi:type="dcterms:W3CDTF">2019-10-02T21:25:58Z</dcterms:modified>
</cp:coreProperties>
</file>